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88"/>
  </p:notesMasterIdLst>
  <p:handoutMasterIdLst>
    <p:handoutMasterId r:id="rId89"/>
  </p:handoutMasterIdLst>
  <p:sldIdLst>
    <p:sldId id="551" r:id="rId3"/>
    <p:sldId id="713" r:id="rId4"/>
    <p:sldId id="715" r:id="rId5"/>
    <p:sldId id="716" r:id="rId6"/>
    <p:sldId id="714" r:id="rId7"/>
    <p:sldId id="717" r:id="rId8"/>
    <p:sldId id="718" r:id="rId9"/>
    <p:sldId id="720" r:id="rId10"/>
    <p:sldId id="721" r:id="rId11"/>
    <p:sldId id="722" r:id="rId12"/>
    <p:sldId id="723" r:id="rId13"/>
    <p:sldId id="725" r:id="rId14"/>
    <p:sldId id="726" r:id="rId15"/>
    <p:sldId id="727" r:id="rId16"/>
    <p:sldId id="728" r:id="rId17"/>
    <p:sldId id="734" r:id="rId18"/>
    <p:sldId id="729" r:id="rId19"/>
    <p:sldId id="735" r:id="rId20"/>
    <p:sldId id="737" r:id="rId21"/>
    <p:sldId id="812" r:id="rId22"/>
    <p:sldId id="813" r:id="rId23"/>
    <p:sldId id="814" r:id="rId24"/>
    <p:sldId id="815" r:id="rId25"/>
    <p:sldId id="738" r:id="rId26"/>
    <p:sldId id="739" r:id="rId27"/>
    <p:sldId id="740" r:id="rId28"/>
    <p:sldId id="742" r:id="rId29"/>
    <p:sldId id="741" r:id="rId30"/>
    <p:sldId id="816" r:id="rId31"/>
    <p:sldId id="803" r:id="rId32"/>
    <p:sldId id="746" r:id="rId33"/>
    <p:sldId id="817" r:id="rId34"/>
    <p:sldId id="820" r:id="rId35"/>
    <p:sldId id="818" r:id="rId36"/>
    <p:sldId id="747" r:id="rId37"/>
    <p:sldId id="809" r:id="rId38"/>
    <p:sldId id="749" r:id="rId39"/>
    <p:sldId id="759" r:id="rId40"/>
    <p:sldId id="760" r:id="rId41"/>
    <p:sldId id="762" r:id="rId42"/>
    <p:sldId id="763" r:id="rId43"/>
    <p:sldId id="764" r:id="rId44"/>
    <p:sldId id="765" r:id="rId45"/>
    <p:sldId id="766" r:id="rId46"/>
    <p:sldId id="767" r:id="rId47"/>
    <p:sldId id="768" r:id="rId48"/>
    <p:sldId id="806" r:id="rId49"/>
    <p:sldId id="807" r:id="rId50"/>
    <p:sldId id="823" r:id="rId51"/>
    <p:sldId id="771" r:id="rId52"/>
    <p:sldId id="772" r:id="rId53"/>
    <p:sldId id="773" r:id="rId54"/>
    <p:sldId id="774" r:id="rId55"/>
    <p:sldId id="775" r:id="rId56"/>
    <p:sldId id="776" r:id="rId57"/>
    <p:sldId id="777" r:id="rId58"/>
    <p:sldId id="821" r:id="rId59"/>
    <p:sldId id="822" r:id="rId60"/>
    <p:sldId id="778" r:id="rId61"/>
    <p:sldId id="779" r:id="rId62"/>
    <p:sldId id="780" r:id="rId63"/>
    <p:sldId id="781" r:id="rId64"/>
    <p:sldId id="782" r:id="rId65"/>
    <p:sldId id="783" r:id="rId66"/>
    <p:sldId id="784" r:id="rId67"/>
    <p:sldId id="785" r:id="rId68"/>
    <p:sldId id="786" r:id="rId69"/>
    <p:sldId id="787" r:id="rId70"/>
    <p:sldId id="788" r:id="rId71"/>
    <p:sldId id="798" r:id="rId72"/>
    <p:sldId id="824" r:id="rId73"/>
    <p:sldId id="841" r:id="rId74"/>
    <p:sldId id="835" r:id="rId75"/>
    <p:sldId id="836" r:id="rId76"/>
    <p:sldId id="837" r:id="rId77"/>
    <p:sldId id="838" r:id="rId78"/>
    <p:sldId id="839" r:id="rId79"/>
    <p:sldId id="840" r:id="rId80"/>
    <p:sldId id="826" r:id="rId81"/>
    <p:sldId id="827" r:id="rId82"/>
    <p:sldId id="828" r:id="rId83"/>
    <p:sldId id="831" r:id="rId84"/>
    <p:sldId id="832" r:id="rId85"/>
    <p:sldId id="825" r:id="rId86"/>
    <p:sldId id="811" r:id="rId87"/>
  </p:sldIdLst>
  <p:sldSz cx="9144000" cy="6858000" type="screen4x3"/>
  <p:notesSz cx="6400800" cy="8686800"/>
  <p:embeddedFontLst>
    <p:embeddedFont>
      <p:font typeface="华文新魏" panose="02010800040101010101" pitchFamily="2" charset="-122"/>
      <p:regular r:id="rId90"/>
    </p:embeddedFont>
    <p:embeddedFont>
      <p:font typeface="华文细黑" panose="02010600040101010101" pitchFamily="2" charset="-122"/>
      <p:regular r:id="rId91"/>
    </p:embeddedFont>
    <p:embeddedFont>
      <p:font typeface="微软雅黑" panose="020B0503020204020204" pitchFamily="34" charset="-122"/>
      <p:regular r:id="rId92"/>
      <p:bold r:id="rId93"/>
    </p:embeddedFont>
    <p:embeddedFont>
      <p:font typeface="Tahoma" panose="020B0604030504040204" pitchFamily="34" charset="0"/>
      <p:regular r:id="rId94"/>
      <p:bold r:id="rId95"/>
    </p:embeddedFont>
    <p:embeddedFont>
      <p:font typeface="华文楷体" panose="02010600040101010101" pitchFamily="2" charset="-122"/>
      <p:regular r:id="rId96"/>
    </p:embeddedFont>
    <p:embeddedFont>
      <p:font typeface="楷体_GB2312" panose="02010600030101010101" charset="-122"/>
      <p:regular r:id="rId97"/>
    </p:embeddedFont>
    <p:embeddedFont>
      <p:font typeface="黑体" panose="02010609060101010101" pitchFamily="49" charset="-122"/>
      <p:regular r:id="rId98"/>
    </p:embeddedFont>
  </p:embeddedFontLst>
  <p:custDataLst>
    <p:tags r:id="rId99"/>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xmlns="">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xmlns="">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00"/>
    <a:srgbClr val="99FF66"/>
    <a:srgbClr val="0E706E"/>
    <a:srgbClr val="FF9999"/>
    <a:srgbClr val="FFFFFF"/>
    <a:srgbClr val="FFFFCC"/>
    <a:srgbClr val="149C99"/>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3" autoAdjust="0"/>
    <p:restoredTop sz="99826" autoAdjust="0"/>
  </p:normalViewPr>
  <p:slideViewPr>
    <p:cSldViewPr>
      <p:cViewPr>
        <p:scale>
          <a:sx n="75" d="100"/>
          <a:sy n="75" d="100"/>
        </p:scale>
        <p:origin x="-1710" y="-402"/>
      </p:cViewPr>
      <p:guideLst>
        <p:guide orient="horz" pos="3748"/>
        <p:guide pos="2880"/>
        <p:guide pos="295"/>
        <p:guide pos="5465"/>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1.fntdata"/><Relationship Id="rId95"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5.fntdata"/><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8.fntdata"/></Relationships>
</file>

<file path=ppt/_rels/viewProps.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2016/12/2</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56799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B842059-BA2D-4FF9-9873-5ABD0723B0FA}" type="slidenum">
              <a:rPr lang="en-US" altLang="zh-CN" sz="1100">
                <a:solidFill>
                  <a:schemeClr val="tx1"/>
                </a:solidFill>
                <a:latin typeface="Arial" charset="0"/>
                <a:ea typeface="宋体" pitchFamily="2" charset="-122"/>
              </a:rPr>
              <a:pPr eaLnBrk="1" hangingPunct="1"/>
              <a:t>10</a:t>
            </a:fld>
            <a:endParaRPr lang="en-US" altLang="zh-CN" sz="1100">
              <a:solidFill>
                <a:schemeClr val="tx1"/>
              </a:solidFill>
              <a:latin typeface="Arial" charset="0"/>
              <a:ea typeface="宋体" pitchFamily="2" charset="-122"/>
            </a:endParaRPr>
          </a:p>
        </p:txBody>
      </p:sp>
      <p:sp>
        <p:nvSpPr>
          <p:cNvPr id="129027" name="矩形 2"/>
          <p:cNvSpPr>
            <a:spLocks noGrp="1" noRot="1" noChangeAspect="1" noChangeArrowheads="1" noTextEdit="1"/>
          </p:cNvSpPr>
          <p:nvPr>
            <p:ph type="sldImg"/>
          </p:nvPr>
        </p:nvSpPr>
        <p:spPr>
          <a:ln/>
        </p:spPr>
      </p:sp>
      <p:sp>
        <p:nvSpPr>
          <p:cNvPr id="129028" name="矩形 3"/>
          <p:cNvSpPr>
            <a:spLocks noGrp="1" noChangeArrowheads="1"/>
          </p:cNvSpPr>
          <p:nvPr>
            <p:ph type="body" idx="1"/>
          </p:nvPr>
        </p:nvSpPr>
        <p:spPr>
          <a:noFill/>
        </p:spPr>
        <p:txBody>
          <a:bodyPr/>
          <a:lstStyle/>
          <a:p>
            <a:pPr eaLnBrk="1" hangingPunct="1"/>
            <a:r>
              <a:rPr lang="zh-CN" altLang="en-US" smtClean="0"/>
              <a:t>批量发送，硬盘</a:t>
            </a:r>
            <a:r>
              <a:rPr lang="en-US" altLang="zh-CN" smtClean="0"/>
              <a:t>PIO,DMA  /sbin/hdpara -d</a:t>
            </a:r>
          </a:p>
        </p:txBody>
      </p:sp>
    </p:spTree>
    <p:extLst>
      <p:ext uri="{BB962C8B-B14F-4D97-AF65-F5344CB8AC3E}">
        <p14:creationId xmlns:p14="http://schemas.microsoft.com/office/powerpoint/2010/main" val="227079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7DA30E3-6860-45F5-A3BA-E5FF16CAAFF5}" type="slidenum">
              <a:rPr lang="en-US" altLang="zh-CN" sz="1100">
                <a:solidFill>
                  <a:schemeClr val="tx1"/>
                </a:solidFill>
                <a:latin typeface="Arial" charset="0"/>
                <a:ea typeface="宋体" pitchFamily="2" charset="-122"/>
              </a:rPr>
              <a:pPr eaLnBrk="1" hangingPunct="1"/>
              <a:t>11</a:t>
            </a:fld>
            <a:endParaRPr lang="en-US" altLang="zh-CN" sz="1100">
              <a:solidFill>
                <a:schemeClr val="tx1"/>
              </a:solidFill>
              <a:latin typeface="Arial" charset="0"/>
              <a:ea typeface="宋体" pitchFamily="2" charset="-122"/>
            </a:endParaRPr>
          </a:p>
        </p:txBody>
      </p:sp>
      <p:sp>
        <p:nvSpPr>
          <p:cNvPr id="130051" name="矩形 2"/>
          <p:cNvSpPr>
            <a:spLocks noGrp="1" noRot="1" noChangeAspect="1" noChangeArrowheads="1" noTextEdit="1"/>
          </p:cNvSpPr>
          <p:nvPr>
            <p:ph type="sldImg"/>
          </p:nvPr>
        </p:nvSpPr>
        <p:spPr>
          <a:ln/>
        </p:spPr>
      </p:sp>
      <p:sp>
        <p:nvSpPr>
          <p:cNvPr id="13005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4766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8ADC7A6-8D44-43D8-B024-3C2B481221A1}" type="slidenum">
              <a:rPr lang="en-US" altLang="zh-CN" sz="1100">
                <a:solidFill>
                  <a:schemeClr val="tx1"/>
                </a:solidFill>
                <a:latin typeface="Arial" charset="0"/>
                <a:ea typeface="宋体" pitchFamily="2" charset="-122"/>
              </a:rPr>
              <a:pPr eaLnBrk="1" hangingPunct="1"/>
              <a:t>12</a:t>
            </a:fld>
            <a:endParaRPr lang="en-US" altLang="zh-CN" sz="1100">
              <a:solidFill>
                <a:schemeClr val="tx1"/>
              </a:solidFill>
              <a:latin typeface="Arial" charset="0"/>
              <a:ea typeface="宋体" pitchFamily="2" charset="-122"/>
            </a:endParaRPr>
          </a:p>
        </p:txBody>
      </p:sp>
      <p:sp>
        <p:nvSpPr>
          <p:cNvPr id="132099" name="矩形 2"/>
          <p:cNvSpPr>
            <a:spLocks noGrp="1" noRot="1" noChangeAspect="1" noChangeArrowheads="1" noTextEdit="1"/>
          </p:cNvSpPr>
          <p:nvPr>
            <p:ph type="sldImg"/>
          </p:nvPr>
        </p:nvSpPr>
        <p:spPr>
          <a:ln/>
        </p:spPr>
      </p:sp>
      <p:sp>
        <p:nvSpPr>
          <p:cNvPr id="1321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239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A9911D-1410-4BA7-9147-1B132124C31C}" type="slidenum">
              <a:rPr lang="en-US" altLang="zh-CN" sz="1100">
                <a:solidFill>
                  <a:schemeClr val="tx1"/>
                </a:solidFill>
                <a:latin typeface="Arial" charset="0"/>
                <a:ea typeface="宋体" pitchFamily="2" charset="-122"/>
              </a:rPr>
              <a:pPr eaLnBrk="1" hangingPunct="1"/>
              <a:t>13</a:t>
            </a:fld>
            <a:endParaRPr lang="en-US" altLang="zh-CN" sz="1100">
              <a:solidFill>
                <a:schemeClr val="tx1"/>
              </a:solidFill>
              <a:latin typeface="Arial" charset="0"/>
              <a:ea typeface="宋体" pitchFamily="2" charset="-122"/>
            </a:endParaRPr>
          </a:p>
        </p:txBody>
      </p:sp>
      <p:sp>
        <p:nvSpPr>
          <p:cNvPr id="133123" name="矩形 2"/>
          <p:cNvSpPr>
            <a:spLocks noGrp="1" noRot="1" noChangeAspect="1" noChangeArrowheads="1" noTextEdit="1"/>
          </p:cNvSpPr>
          <p:nvPr>
            <p:ph type="sldImg"/>
          </p:nvPr>
        </p:nvSpPr>
        <p:spPr>
          <a:ln/>
        </p:spPr>
      </p:sp>
      <p:sp>
        <p:nvSpPr>
          <p:cNvPr id="13312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411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6425F06-587A-46CB-B70B-2F17C1DD186B}" type="slidenum">
              <a:rPr lang="en-US" altLang="zh-CN" sz="1100">
                <a:solidFill>
                  <a:schemeClr val="tx1"/>
                </a:solidFill>
                <a:latin typeface="Arial" charset="0"/>
                <a:ea typeface="宋体" pitchFamily="2" charset="-122"/>
              </a:rPr>
              <a:pPr eaLnBrk="1" hangingPunct="1"/>
              <a:t>14</a:t>
            </a:fld>
            <a:endParaRPr lang="en-US" altLang="zh-CN" sz="1100">
              <a:solidFill>
                <a:schemeClr val="tx1"/>
              </a:solidFill>
              <a:latin typeface="Arial" charset="0"/>
              <a:ea typeface="宋体" pitchFamily="2" charset="-122"/>
            </a:endParaRPr>
          </a:p>
        </p:txBody>
      </p:sp>
      <p:sp>
        <p:nvSpPr>
          <p:cNvPr id="134147" name="矩形 2"/>
          <p:cNvSpPr>
            <a:spLocks noGrp="1" noRot="1" noChangeAspect="1" noChangeArrowheads="1" noTextEdit="1"/>
          </p:cNvSpPr>
          <p:nvPr>
            <p:ph type="sldImg"/>
          </p:nvPr>
        </p:nvSpPr>
        <p:spPr>
          <a:ln/>
        </p:spPr>
      </p:sp>
      <p:sp>
        <p:nvSpPr>
          <p:cNvPr id="13414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237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010AFFA-994C-4D26-A1FC-64A98510F5AE}" type="slidenum">
              <a:rPr lang="en-US" altLang="zh-CN" sz="1100">
                <a:solidFill>
                  <a:schemeClr val="tx1"/>
                </a:solidFill>
                <a:latin typeface="Arial" charset="0"/>
                <a:ea typeface="宋体" pitchFamily="2" charset="-122"/>
              </a:rPr>
              <a:pPr eaLnBrk="1" hangingPunct="1"/>
              <a:t>15</a:t>
            </a:fld>
            <a:endParaRPr lang="en-US" altLang="zh-CN" sz="1100">
              <a:solidFill>
                <a:schemeClr val="tx1"/>
              </a:solidFill>
              <a:latin typeface="Arial" charset="0"/>
              <a:ea typeface="宋体" pitchFamily="2" charset="-122"/>
            </a:endParaRPr>
          </a:p>
        </p:txBody>
      </p:sp>
      <p:sp>
        <p:nvSpPr>
          <p:cNvPr id="135171" name="矩形 2"/>
          <p:cNvSpPr>
            <a:spLocks noGrp="1" noRot="1" noChangeAspect="1" noChangeArrowheads="1" noTextEdit="1"/>
          </p:cNvSpPr>
          <p:nvPr>
            <p:ph type="sldImg"/>
          </p:nvPr>
        </p:nvSpPr>
        <p:spPr>
          <a:ln/>
        </p:spPr>
      </p:sp>
      <p:sp>
        <p:nvSpPr>
          <p:cNvPr id="13517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1518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E5E69A1-3944-48C9-98D0-99C2B7A46541}" type="slidenum">
              <a:rPr lang="en-US" altLang="zh-CN" sz="1100">
                <a:solidFill>
                  <a:schemeClr val="tx1"/>
                </a:solidFill>
                <a:latin typeface="Arial" charset="0"/>
                <a:ea typeface="宋体" pitchFamily="2" charset="-122"/>
              </a:rPr>
              <a:pPr eaLnBrk="1" hangingPunct="1"/>
              <a:t>16</a:t>
            </a:fld>
            <a:endParaRPr lang="en-US" altLang="zh-CN" sz="1100">
              <a:solidFill>
                <a:schemeClr val="tx1"/>
              </a:solidFill>
              <a:latin typeface="Arial" charset="0"/>
              <a:ea typeface="宋体" pitchFamily="2" charset="-122"/>
            </a:endParaRPr>
          </a:p>
        </p:txBody>
      </p:sp>
      <p:sp>
        <p:nvSpPr>
          <p:cNvPr id="141315" name="矩形 2"/>
          <p:cNvSpPr>
            <a:spLocks noGrp="1" noRot="1" noChangeAspect="1" noChangeArrowheads="1" noTextEdit="1"/>
          </p:cNvSpPr>
          <p:nvPr>
            <p:ph type="sldImg"/>
          </p:nvPr>
        </p:nvSpPr>
        <p:spPr>
          <a:ln/>
        </p:spPr>
      </p:sp>
      <p:sp>
        <p:nvSpPr>
          <p:cNvPr id="14131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0846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8EACDE92-3F1E-46C4-A5A5-83366AD385ED}" type="slidenum">
              <a:rPr lang="en-US" altLang="zh-CN" sz="1100">
                <a:solidFill>
                  <a:schemeClr val="tx1"/>
                </a:solidFill>
                <a:latin typeface="Arial" charset="0"/>
                <a:ea typeface="宋体" pitchFamily="2" charset="-122"/>
              </a:rPr>
              <a:pPr eaLnBrk="1" hangingPunct="1"/>
              <a:t>17</a:t>
            </a:fld>
            <a:endParaRPr lang="en-US" altLang="zh-CN" sz="1100">
              <a:solidFill>
                <a:schemeClr val="tx1"/>
              </a:solidFill>
              <a:latin typeface="Arial" charset="0"/>
              <a:ea typeface="宋体" pitchFamily="2" charset="-122"/>
            </a:endParaRPr>
          </a:p>
        </p:txBody>
      </p:sp>
      <p:sp>
        <p:nvSpPr>
          <p:cNvPr id="136195" name="矩形 2"/>
          <p:cNvSpPr>
            <a:spLocks noGrp="1" noRot="1" noChangeAspect="1" noChangeArrowheads="1" noTextEdit="1"/>
          </p:cNvSpPr>
          <p:nvPr>
            <p:ph type="sldImg"/>
          </p:nvPr>
        </p:nvSpPr>
        <p:spPr>
          <a:ln/>
        </p:spPr>
      </p:sp>
      <p:sp>
        <p:nvSpPr>
          <p:cNvPr id="1361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18880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DA57441-CF0F-4F60-AD31-463AA0D2396B}" type="slidenum">
              <a:rPr lang="en-US" altLang="zh-CN" sz="1100">
                <a:solidFill>
                  <a:schemeClr val="tx1"/>
                </a:solidFill>
                <a:latin typeface="Arial" charset="0"/>
                <a:ea typeface="宋体" pitchFamily="2" charset="-122"/>
              </a:rPr>
              <a:pPr eaLnBrk="1" hangingPunct="1"/>
              <a:t>18</a:t>
            </a:fld>
            <a:endParaRPr lang="en-US" altLang="zh-CN" sz="1100">
              <a:solidFill>
                <a:schemeClr val="tx1"/>
              </a:solidFill>
              <a:latin typeface="Arial" charset="0"/>
              <a:ea typeface="宋体" pitchFamily="2" charset="-122"/>
            </a:endParaRPr>
          </a:p>
        </p:txBody>
      </p:sp>
      <p:sp>
        <p:nvSpPr>
          <p:cNvPr id="142339" name="矩形 2"/>
          <p:cNvSpPr>
            <a:spLocks noGrp="1" noRot="1" noChangeAspect="1" noChangeArrowheads="1" noTextEdit="1"/>
          </p:cNvSpPr>
          <p:nvPr>
            <p:ph type="sldImg"/>
          </p:nvPr>
        </p:nvSpPr>
        <p:spPr>
          <a:ln/>
        </p:spPr>
      </p:sp>
      <p:sp>
        <p:nvSpPr>
          <p:cNvPr id="14234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2678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F2FE7AF-161C-464D-B514-263560E7E3D7}" type="slidenum">
              <a:rPr lang="en-US" altLang="zh-CN" sz="1100">
                <a:solidFill>
                  <a:schemeClr val="tx1"/>
                </a:solidFill>
                <a:latin typeface="Arial" charset="0"/>
                <a:ea typeface="宋体" pitchFamily="2" charset="-122"/>
              </a:rPr>
              <a:pPr eaLnBrk="1" hangingPunct="1"/>
              <a:t>19</a:t>
            </a:fld>
            <a:endParaRPr lang="en-US" altLang="zh-CN" sz="1100">
              <a:solidFill>
                <a:schemeClr val="tx1"/>
              </a:solidFill>
              <a:latin typeface="Arial" charset="0"/>
              <a:ea typeface="宋体" pitchFamily="2" charset="-122"/>
            </a:endParaRPr>
          </a:p>
        </p:txBody>
      </p:sp>
      <p:sp>
        <p:nvSpPr>
          <p:cNvPr id="144387" name="矩形 2"/>
          <p:cNvSpPr>
            <a:spLocks noGrp="1" noRot="1" noChangeAspect="1" noChangeArrowheads="1" noTextEdit="1"/>
          </p:cNvSpPr>
          <p:nvPr>
            <p:ph type="sldImg"/>
          </p:nvPr>
        </p:nvSpPr>
        <p:spPr>
          <a:ln/>
        </p:spPr>
      </p:sp>
      <p:sp>
        <p:nvSpPr>
          <p:cNvPr id="14438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4646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64746D5-5AD0-40F4-AC43-E6DEB0013516}" type="slidenum">
              <a:rPr lang="en-US" altLang="zh-CN" sz="1100">
                <a:solidFill>
                  <a:schemeClr val="tx1"/>
                </a:solidFill>
                <a:latin typeface="Arial" charset="0"/>
                <a:ea typeface="宋体" pitchFamily="2" charset="-122"/>
              </a:rPr>
              <a:pPr eaLnBrk="1" hangingPunct="1"/>
              <a:t>2</a:t>
            </a:fld>
            <a:endParaRPr lang="en-US" altLang="zh-CN" sz="1100">
              <a:solidFill>
                <a:schemeClr val="tx1"/>
              </a:solidFill>
              <a:latin typeface="Arial" charset="0"/>
              <a:ea typeface="宋体" pitchFamily="2" charset="-122"/>
            </a:endParaRPr>
          </a:p>
        </p:txBody>
      </p:sp>
      <p:sp>
        <p:nvSpPr>
          <p:cNvPr id="119811" name="矩形 2"/>
          <p:cNvSpPr>
            <a:spLocks noGrp="1" noRot="1" noChangeAspect="1" noChangeArrowheads="1" noTextEdit="1"/>
          </p:cNvSpPr>
          <p:nvPr>
            <p:ph type="sldImg"/>
          </p:nvPr>
        </p:nvSpPr>
        <p:spPr>
          <a:ln/>
        </p:spPr>
      </p:sp>
      <p:sp>
        <p:nvSpPr>
          <p:cNvPr id="11981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22208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CCA9C4A0-B04D-428F-A6AC-214359A3C02D}" type="slidenum">
              <a:rPr lang="en-US" altLang="zh-CN" sz="1100">
                <a:solidFill>
                  <a:schemeClr val="tx1"/>
                </a:solidFill>
                <a:latin typeface="Arial" charset="0"/>
                <a:ea typeface="宋体" pitchFamily="2" charset="-122"/>
              </a:rPr>
              <a:pPr eaLnBrk="1" hangingPunct="1"/>
              <a:t>20</a:t>
            </a:fld>
            <a:endParaRPr lang="en-US" altLang="zh-CN" sz="1100">
              <a:solidFill>
                <a:schemeClr val="tx1"/>
              </a:solidFill>
              <a:latin typeface="Arial" charset="0"/>
              <a:ea typeface="宋体" pitchFamily="2" charset="-122"/>
            </a:endParaRPr>
          </a:p>
        </p:txBody>
      </p:sp>
      <p:sp>
        <p:nvSpPr>
          <p:cNvPr id="162819" name="矩形 2"/>
          <p:cNvSpPr>
            <a:spLocks noGrp="1" noRot="1" noChangeAspect="1" noChangeArrowheads="1" noTextEdit="1"/>
          </p:cNvSpPr>
          <p:nvPr>
            <p:ph type="sldImg"/>
          </p:nvPr>
        </p:nvSpPr>
        <p:spPr>
          <a:ln/>
        </p:spPr>
      </p:sp>
      <p:sp>
        <p:nvSpPr>
          <p:cNvPr id="16282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76413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AA86160-9463-4EEC-ABBC-267F7C7D485A}" type="slidenum">
              <a:rPr lang="en-US" altLang="zh-CN" sz="1100">
                <a:solidFill>
                  <a:schemeClr val="tx1"/>
                </a:solidFill>
                <a:latin typeface="Arial" charset="0"/>
                <a:ea typeface="宋体" pitchFamily="2" charset="-122"/>
              </a:rPr>
              <a:pPr eaLnBrk="1" hangingPunct="1"/>
              <a:t>21</a:t>
            </a:fld>
            <a:endParaRPr lang="en-US" altLang="zh-CN" sz="1100">
              <a:solidFill>
                <a:schemeClr val="tx1"/>
              </a:solidFill>
              <a:latin typeface="Arial" charset="0"/>
              <a:ea typeface="宋体" pitchFamily="2" charset="-122"/>
            </a:endParaRPr>
          </a:p>
        </p:txBody>
      </p:sp>
      <p:sp>
        <p:nvSpPr>
          <p:cNvPr id="163843" name="矩形 2"/>
          <p:cNvSpPr>
            <a:spLocks noGrp="1" noRot="1" noChangeAspect="1" noChangeArrowheads="1" noTextEdit="1"/>
          </p:cNvSpPr>
          <p:nvPr>
            <p:ph type="sldImg"/>
          </p:nvPr>
        </p:nvSpPr>
        <p:spPr>
          <a:ln/>
        </p:spPr>
      </p:sp>
      <p:sp>
        <p:nvSpPr>
          <p:cNvPr id="16384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2851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3E1EFB-245A-4062-AC8B-447DF592723E}" type="slidenum">
              <a:rPr lang="en-US" altLang="zh-CN" sz="1100">
                <a:solidFill>
                  <a:schemeClr val="tx1"/>
                </a:solidFill>
                <a:latin typeface="Arial" charset="0"/>
                <a:ea typeface="宋体" pitchFamily="2" charset="-122"/>
              </a:rPr>
              <a:pPr eaLnBrk="1" hangingPunct="1"/>
              <a:t>22</a:t>
            </a:fld>
            <a:endParaRPr lang="en-US" altLang="zh-CN" sz="1100">
              <a:solidFill>
                <a:schemeClr val="tx1"/>
              </a:solidFill>
              <a:latin typeface="Arial" charset="0"/>
              <a:ea typeface="宋体" pitchFamily="2" charset="-122"/>
            </a:endParaRPr>
          </a:p>
        </p:txBody>
      </p:sp>
      <p:sp>
        <p:nvSpPr>
          <p:cNvPr id="164867" name="矩形 2"/>
          <p:cNvSpPr>
            <a:spLocks noGrp="1" noRot="1" noChangeAspect="1" noChangeArrowheads="1" noTextEdit="1"/>
          </p:cNvSpPr>
          <p:nvPr>
            <p:ph type="sldImg"/>
          </p:nvPr>
        </p:nvSpPr>
        <p:spPr>
          <a:ln/>
        </p:spPr>
      </p:sp>
      <p:sp>
        <p:nvSpPr>
          <p:cNvPr id="16486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0007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D0504C9-EE4C-4338-BA20-23EF17B86126}" type="slidenum">
              <a:rPr lang="en-US" altLang="zh-CN" sz="1100">
                <a:solidFill>
                  <a:schemeClr val="tx1"/>
                </a:solidFill>
                <a:latin typeface="Arial" charset="0"/>
                <a:ea typeface="宋体" pitchFamily="2" charset="-122"/>
              </a:rPr>
              <a:pPr eaLnBrk="1" hangingPunct="1"/>
              <a:t>24</a:t>
            </a:fld>
            <a:endParaRPr lang="en-US" altLang="zh-CN" sz="1100">
              <a:solidFill>
                <a:schemeClr val="tx1"/>
              </a:solidFill>
              <a:latin typeface="Arial" charset="0"/>
              <a:ea typeface="宋体" pitchFamily="2" charset="-122"/>
            </a:endParaRPr>
          </a:p>
        </p:txBody>
      </p:sp>
      <p:sp>
        <p:nvSpPr>
          <p:cNvPr id="145411" name="矩形 2"/>
          <p:cNvSpPr>
            <a:spLocks noGrp="1" noRot="1" noChangeAspect="1" noChangeArrowheads="1" noTextEdit="1"/>
          </p:cNvSpPr>
          <p:nvPr>
            <p:ph type="sldImg"/>
          </p:nvPr>
        </p:nvSpPr>
        <p:spPr>
          <a:ln/>
        </p:spPr>
      </p:sp>
      <p:sp>
        <p:nvSpPr>
          <p:cNvPr id="145412" name="矩形 3"/>
          <p:cNvSpPr>
            <a:spLocks noGrp="1" noChangeArrowheads="1"/>
          </p:cNvSpPr>
          <p:nvPr>
            <p:ph type="body" idx="1"/>
          </p:nvPr>
        </p:nvSpPr>
        <p:spPr>
          <a:noFill/>
        </p:spPr>
        <p:txBody>
          <a:bodyPr/>
          <a:lstStyle/>
          <a:p>
            <a:pPr eaLnBrk="1" hangingPunct="1"/>
            <a:r>
              <a:rPr lang="zh-CN" altLang="en-US" smtClean="0"/>
              <a:t>中断共享、中断识别，同一优先级只能共享一个中断号，</a:t>
            </a:r>
            <a:r>
              <a:rPr lang="en-US" altLang="zh-CN" smtClean="0"/>
              <a:t>PCI</a:t>
            </a:r>
            <a:r>
              <a:rPr lang="zh-CN" altLang="en-US" smtClean="0"/>
              <a:t>只有</a:t>
            </a:r>
            <a:r>
              <a:rPr lang="en-US" altLang="zh-CN" smtClean="0"/>
              <a:t>4</a:t>
            </a:r>
            <a:r>
              <a:rPr lang="zh-CN" altLang="en-US" smtClean="0"/>
              <a:t>个中断请求</a:t>
            </a:r>
          </a:p>
        </p:txBody>
      </p:sp>
    </p:spTree>
    <p:extLst>
      <p:ext uri="{BB962C8B-B14F-4D97-AF65-F5344CB8AC3E}">
        <p14:creationId xmlns:p14="http://schemas.microsoft.com/office/powerpoint/2010/main" val="1209801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E144534-9629-4960-8B5F-F8693A8B5F2A}" type="slidenum">
              <a:rPr lang="en-US" altLang="zh-CN" sz="1100">
                <a:solidFill>
                  <a:schemeClr val="tx1"/>
                </a:solidFill>
                <a:latin typeface="Arial" charset="0"/>
                <a:ea typeface="宋体" pitchFamily="2" charset="-122"/>
              </a:rPr>
              <a:pPr eaLnBrk="1" hangingPunct="1"/>
              <a:t>25</a:t>
            </a:fld>
            <a:endParaRPr lang="en-US" altLang="zh-CN" sz="1100">
              <a:solidFill>
                <a:schemeClr val="tx1"/>
              </a:solidFill>
              <a:latin typeface="Arial" charset="0"/>
              <a:ea typeface="宋体" pitchFamily="2" charset="-122"/>
            </a:endParaRPr>
          </a:p>
        </p:txBody>
      </p:sp>
      <p:sp>
        <p:nvSpPr>
          <p:cNvPr id="146435" name="矩形 2"/>
          <p:cNvSpPr>
            <a:spLocks noGrp="1" noRot="1" noChangeAspect="1" noChangeArrowheads="1" noTextEdit="1"/>
          </p:cNvSpPr>
          <p:nvPr>
            <p:ph type="sldImg"/>
          </p:nvPr>
        </p:nvSpPr>
        <p:spPr>
          <a:ln/>
        </p:spPr>
      </p:sp>
      <p:sp>
        <p:nvSpPr>
          <p:cNvPr id="1464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92810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4799E48-D669-48C7-B227-E101B190558E}" type="slidenum">
              <a:rPr lang="en-US" altLang="zh-CN" sz="1100">
                <a:solidFill>
                  <a:schemeClr val="tx1"/>
                </a:solidFill>
                <a:latin typeface="Arial" charset="0"/>
                <a:ea typeface="宋体" pitchFamily="2" charset="-122"/>
              </a:rPr>
              <a:pPr eaLnBrk="1" hangingPunct="1"/>
              <a:t>26</a:t>
            </a:fld>
            <a:endParaRPr lang="en-US" altLang="zh-CN" sz="1100">
              <a:solidFill>
                <a:schemeClr val="tx1"/>
              </a:solidFill>
              <a:latin typeface="Arial" charset="0"/>
              <a:ea typeface="宋体" pitchFamily="2" charset="-122"/>
            </a:endParaRPr>
          </a:p>
        </p:txBody>
      </p:sp>
      <p:sp>
        <p:nvSpPr>
          <p:cNvPr id="147459" name="矩形 2"/>
          <p:cNvSpPr>
            <a:spLocks noGrp="1" noRot="1" noChangeAspect="1" noChangeArrowheads="1" noTextEdit="1"/>
          </p:cNvSpPr>
          <p:nvPr>
            <p:ph type="sldImg"/>
          </p:nvPr>
        </p:nvSpPr>
        <p:spPr>
          <a:ln/>
        </p:spPr>
      </p:sp>
      <p:sp>
        <p:nvSpPr>
          <p:cNvPr id="14746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4134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2590891-CFCA-4982-95EE-8649C02DC6D9}" type="slidenum">
              <a:rPr lang="en-US" altLang="zh-CN" sz="1100">
                <a:solidFill>
                  <a:schemeClr val="tx1"/>
                </a:solidFill>
                <a:latin typeface="Arial" charset="0"/>
                <a:ea typeface="宋体" pitchFamily="2" charset="-122"/>
              </a:rPr>
              <a:pPr eaLnBrk="1" hangingPunct="1"/>
              <a:t>27</a:t>
            </a:fld>
            <a:endParaRPr lang="en-US" altLang="zh-CN" sz="1100">
              <a:solidFill>
                <a:schemeClr val="tx1"/>
              </a:solidFill>
              <a:latin typeface="Arial" charset="0"/>
              <a:ea typeface="宋体" pitchFamily="2" charset="-122"/>
            </a:endParaRPr>
          </a:p>
        </p:txBody>
      </p:sp>
      <p:sp>
        <p:nvSpPr>
          <p:cNvPr id="149507" name="矩形 2"/>
          <p:cNvSpPr>
            <a:spLocks noGrp="1" noRot="1" noChangeAspect="1" noChangeArrowheads="1" noTextEdit="1"/>
          </p:cNvSpPr>
          <p:nvPr>
            <p:ph type="sldImg"/>
          </p:nvPr>
        </p:nvSpPr>
        <p:spPr>
          <a:ln/>
        </p:spPr>
      </p:sp>
      <p:sp>
        <p:nvSpPr>
          <p:cNvPr id="14950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68447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B229682C-EB85-412D-9137-A868A8E5DCA7}" type="slidenum">
              <a:rPr lang="en-US" altLang="zh-CN" sz="1100">
                <a:solidFill>
                  <a:schemeClr val="tx1"/>
                </a:solidFill>
                <a:latin typeface="Arial" charset="0"/>
                <a:ea typeface="宋体" pitchFamily="2" charset="-122"/>
              </a:rPr>
              <a:pPr eaLnBrk="1" hangingPunct="1"/>
              <a:t>28</a:t>
            </a:fld>
            <a:endParaRPr lang="en-US" altLang="zh-CN" sz="1100">
              <a:solidFill>
                <a:schemeClr val="tx1"/>
              </a:solidFill>
              <a:latin typeface="Arial" charset="0"/>
              <a:ea typeface="宋体" pitchFamily="2" charset="-122"/>
            </a:endParaRPr>
          </a:p>
        </p:txBody>
      </p:sp>
      <p:sp>
        <p:nvSpPr>
          <p:cNvPr id="148483" name="矩形 2"/>
          <p:cNvSpPr>
            <a:spLocks noGrp="1" noRot="1" noChangeAspect="1" noChangeArrowheads="1" noTextEdit="1"/>
          </p:cNvSpPr>
          <p:nvPr>
            <p:ph type="sldImg"/>
          </p:nvPr>
        </p:nvSpPr>
        <p:spPr>
          <a:ln/>
        </p:spPr>
      </p:sp>
      <p:sp>
        <p:nvSpPr>
          <p:cNvPr id="14848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00563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695B4BB-31AB-4975-8CA9-0314FBB96964}" type="slidenum">
              <a:rPr lang="en-US" altLang="zh-CN" sz="1100">
                <a:solidFill>
                  <a:schemeClr val="tx1"/>
                </a:solidFill>
                <a:latin typeface="Arial" charset="0"/>
                <a:ea typeface="宋体" pitchFamily="2" charset="-122"/>
              </a:rPr>
              <a:pPr eaLnBrk="1" hangingPunct="1"/>
              <a:t>31</a:t>
            </a:fld>
            <a:endParaRPr lang="en-US" altLang="zh-CN" sz="1100">
              <a:solidFill>
                <a:schemeClr val="tx1"/>
              </a:solidFill>
              <a:latin typeface="Arial" charset="0"/>
              <a:ea typeface="宋体" pitchFamily="2" charset="-122"/>
            </a:endParaRPr>
          </a:p>
        </p:txBody>
      </p:sp>
      <p:sp>
        <p:nvSpPr>
          <p:cNvPr id="153603" name="矩形 2"/>
          <p:cNvSpPr>
            <a:spLocks noGrp="1" noRot="1" noChangeAspect="1" noChangeArrowheads="1" noTextEdit="1"/>
          </p:cNvSpPr>
          <p:nvPr>
            <p:ph type="sldImg"/>
          </p:nvPr>
        </p:nvSpPr>
        <p:spPr>
          <a:ln/>
        </p:spPr>
      </p:sp>
      <p:sp>
        <p:nvSpPr>
          <p:cNvPr id="15360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35739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73C4E54-C4B9-427F-A354-9CC11D733C3D}" type="slidenum">
              <a:rPr lang="en-US" altLang="zh-CN" sz="1100">
                <a:solidFill>
                  <a:schemeClr val="tx1"/>
                </a:solidFill>
                <a:latin typeface="Arial" charset="0"/>
                <a:ea typeface="宋体" pitchFamily="2" charset="-122"/>
              </a:rPr>
              <a:pPr eaLnBrk="1" hangingPunct="1"/>
              <a:t>32</a:t>
            </a:fld>
            <a:endParaRPr lang="en-US" altLang="zh-CN" sz="1100">
              <a:solidFill>
                <a:schemeClr val="tx1"/>
              </a:solidFill>
              <a:latin typeface="Arial" charset="0"/>
              <a:ea typeface="宋体" pitchFamily="2" charset="-122"/>
            </a:endParaRPr>
          </a:p>
        </p:txBody>
      </p:sp>
      <p:sp>
        <p:nvSpPr>
          <p:cNvPr id="157699" name="矩形 2"/>
          <p:cNvSpPr>
            <a:spLocks noGrp="1" noRot="1" noChangeAspect="1" noChangeArrowheads="1" noTextEdit="1"/>
          </p:cNvSpPr>
          <p:nvPr>
            <p:ph type="sldImg"/>
          </p:nvPr>
        </p:nvSpPr>
        <p:spPr>
          <a:ln/>
        </p:spPr>
      </p:sp>
      <p:sp>
        <p:nvSpPr>
          <p:cNvPr id="1577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6087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51123DC-8B46-4A22-943F-A90398FB5357}" type="slidenum">
              <a:rPr lang="en-US" altLang="zh-CN" sz="1100">
                <a:solidFill>
                  <a:schemeClr val="tx1"/>
                </a:solidFill>
                <a:latin typeface="Arial" charset="0"/>
                <a:ea typeface="宋体" pitchFamily="2" charset="-122"/>
              </a:rPr>
              <a:pPr eaLnBrk="1" hangingPunct="1"/>
              <a:t>3</a:t>
            </a:fld>
            <a:endParaRPr lang="en-US" altLang="zh-CN" sz="1100">
              <a:solidFill>
                <a:schemeClr val="tx1"/>
              </a:solidFill>
              <a:latin typeface="Arial" charset="0"/>
              <a:ea typeface="宋体" pitchFamily="2" charset="-122"/>
            </a:endParaRPr>
          </a:p>
        </p:txBody>
      </p:sp>
      <p:sp>
        <p:nvSpPr>
          <p:cNvPr id="121859" name="矩形 2"/>
          <p:cNvSpPr>
            <a:spLocks noGrp="1" noRot="1" noChangeAspect="1" noChangeArrowheads="1" noTextEdit="1"/>
          </p:cNvSpPr>
          <p:nvPr>
            <p:ph type="sldImg"/>
          </p:nvPr>
        </p:nvSpPr>
        <p:spPr>
          <a:ln/>
        </p:spPr>
      </p:sp>
      <p:sp>
        <p:nvSpPr>
          <p:cNvPr id="121860" name="矩形 3"/>
          <p:cNvSpPr>
            <a:spLocks noGrp="1" noChangeArrowheads="1"/>
          </p:cNvSpPr>
          <p:nvPr>
            <p:ph type="body" idx="1"/>
          </p:nvPr>
        </p:nvSpPr>
        <p:spPr>
          <a:noFill/>
        </p:spPr>
        <p:txBody>
          <a:bodyPr/>
          <a:lstStyle/>
          <a:p>
            <a:pPr eaLnBrk="1" hangingPunct="1"/>
            <a:r>
              <a:rPr lang="zh-CN" altLang="en-US" smtClean="0"/>
              <a:t>硬盘，网络，串口，并口设备</a:t>
            </a:r>
          </a:p>
        </p:txBody>
      </p:sp>
    </p:spTree>
    <p:extLst>
      <p:ext uri="{BB962C8B-B14F-4D97-AF65-F5344CB8AC3E}">
        <p14:creationId xmlns:p14="http://schemas.microsoft.com/office/powerpoint/2010/main" val="2304233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1DE319A-E6FB-4A6E-8439-8492B67DF5B7}" type="slidenum">
              <a:rPr lang="en-US" altLang="zh-CN" sz="1100">
                <a:solidFill>
                  <a:schemeClr val="tx1"/>
                </a:solidFill>
                <a:latin typeface="Arial" charset="0"/>
                <a:ea typeface="宋体" pitchFamily="2" charset="-122"/>
              </a:rPr>
              <a:pPr eaLnBrk="1" hangingPunct="1"/>
              <a:t>33</a:t>
            </a:fld>
            <a:endParaRPr lang="en-US" altLang="zh-CN" sz="1100">
              <a:solidFill>
                <a:schemeClr val="tx1"/>
              </a:solidFill>
              <a:latin typeface="Arial" charset="0"/>
              <a:ea typeface="宋体" pitchFamily="2" charset="-122"/>
            </a:endParaRPr>
          </a:p>
        </p:txBody>
      </p:sp>
      <p:sp>
        <p:nvSpPr>
          <p:cNvPr id="161795" name="矩形 2"/>
          <p:cNvSpPr>
            <a:spLocks noGrp="1" noRot="1" noChangeAspect="1" noChangeArrowheads="1" noTextEdit="1"/>
          </p:cNvSpPr>
          <p:nvPr>
            <p:ph type="sldImg"/>
          </p:nvPr>
        </p:nvSpPr>
        <p:spPr>
          <a:ln/>
        </p:spPr>
      </p:sp>
      <p:sp>
        <p:nvSpPr>
          <p:cNvPr id="1617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4654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912137BB-7F0D-41B8-914A-5EA5E90A2F42}" type="slidenum">
              <a:rPr lang="en-US" altLang="zh-CN" sz="1100">
                <a:solidFill>
                  <a:schemeClr val="tx1"/>
                </a:solidFill>
                <a:latin typeface="Arial" charset="0"/>
                <a:ea typeface="宋体" pitchFamily="2" charset="-122"/>
              </a:rPr>
              <a:pPr eaLnBrk="1" hangingPunct="1"/>
              <a:t>34</a:t>
            </a:fld>
            <a:endParaRPr lang="en-US" altLang="zh-CN" sz="1100">
              <a:solidFill>
                <a:schemeClr val="tx1"/>
              </a:solidFill>
              <a:latin typeface="Arial" charset="0"/>
              <a:ea typeface="宋体" pitchFamily="2" charset="-122"/>
            </a:endParaRPr>
          </a:p>
        </p:txBody>
      </p:sp>
      <p:sp>
        <p:nvSpPr>
          <p:cNvPr id="159747" name="矩形 2"/>
          <p:cNvSpPr>
            <a:spLocks noGrp="1" noRot="1" noChangeAspect="1" noChangeArrowheads="1" noTextEdit="1"/>
          </p:cNvSpPr>
          <p:nvPr>
            <p:ph type="sldImg"/>
          </p:nvPr>
        </p:nvSpPr>
        <p:spPr>
          <a:ln/>
        </p:spPr>
      </p:sp>
      <p:sp>
        <p:nvSpPr>
          <p:cNvPr id="159748" name="矩形 3"/>
          <p:cNvSpPr>
            <a:spLocks noGrp="1" noChangeArrowheads="1"/>
          </p:cNvSpPr>
          <p:nvPr>
            <p:ph type="body" idx="1"/>
          </p:nvPr>
        </p:nvSpPr>
        <p:spPr>
          <a:noFill/>
        </p:spPr>
        <p:txBody>
          <a:bodyPr/>
          <a:lstStyle/>
          <a:p>
            <a:pPr eaLnBrk="1" hangingPunct="1"/>
            <a:r>
              <a:rPr lang="zh-CN" altLang="en-US" smtClean="0"/>
              <a:t>软件查询法，一个中断号，在中断程序中再分支</a:t>
            </a:r>
          </a:p>
        </p:txBody>
      </p:sp>
    </p:spTree>
    <p:extLst>
      <p:ext uri="{BB962C8B-B14F-4D97-AF65-F5344CB8AC3E}">
        <p14:creationId xmlns:p14="http://schemas.microsoft.com/office/powerpoint/2010/main" val="191559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C61DDD2E-B7CC-4983-8C98-024DE04EEF99}" type="slidenum">
              <a:rPr lang="en-US" altLang="zh-CN" sz="1100">
                <a:solidFill>
                  <a:schemeClr val="tx1"/>
                </a:solidFill>
                <a:latin typeface="Arial" charset="0"/>
                <a:ea typeface="宋体" pitchFamily="2" charset="-122"/>
              </a:rPr>
              <a:pPr eaLnBrk="1" hangingPunct="1"/>
              <a:t>35</a:t>
            </a:fld>
            <a:endParaRPr lang="en-US" altLang="zh-CN" sz="1100">
              <a:solidFill>
                <a:schemeClr val="tx1"/>
              </a:solidFill>
              <a:latin typeface="Arial" charset="0"/>
              <a:ea typeface="宋体" pitchFamily="2" charset="-122"/>
            </a:endParaRPr>
          </a:p>
        </p:txBody>
      </p:sp>
      <p:sp>
        <p:nvSpPr>
          <p:cNvPr id="154627" name="矩形 2"/>
          <p:cNvSpPr>
            <a:spLocks noGrp="1" noRot="1" noChangeAspect="1" noChangeArrowheads="1" noTextEdit="1"/>
          </p:cNvSpPr>
          <p:nvPr>
            <p:ph type="sldImg"/>
          </p:nvPr>
        </p:nvSpPr>
        <p:spPr>
          <a:ln/>
        </p:spPr>
      </p:sp>
      <p:sp>
        <p:nvSpPr>
          <p:cNvPr id="15462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60865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227BA60-4390-463B-8E45-B6D678CA9586}" type="slidenum">
              <a:rPr lang="en-US" altLang="zh-CN" sz="1100">
                <a:solidFill>
                  <a:schemeClr val="tx1"/>
                </a:solidFill>
                <a:latin typeface="Arial" charset="0"/>
                <a:ea typeface="宋体" pitchFamily="2" charset="-122"/>
              </a:rPr>
              <a:pPr eaLnBrk="1" hangingPunct="1"/>
              <a:t>37</a:t>
            </a:fld>
            <a:endParaRPr lang="en-US" altLang="zh-CN" sz="1100">
              <a:solidFill>
                <a:schemeClr val="tx1"/>
              </a:solidFill>
              <a:latin typeface="Arial" charset="0"/>
              <a:ea typeface="宋体" pitchFamily="2" charset="-122"/>
            </a:endParaRPr>
          </a:p>
        </p:txBody>
      </p:sp>
      <p:sp>
        <p:nvSpPr>
          <p:cNvPr id="156675" name="矩形 2"/>
          <p:cNvSpPr>
            <a:spLocks noGrp="1" noRot="1" noChangeAspect="1" noChangeArrowheads="1" noTextEdit="1"/>
          </p:cNvSpPr>
          <p:nvPr>
            <p:ph type="sldImg"/>
          </p:nvPr>
        </p:nvSpPr>
        <p:spPr>
          <a:ln/>
        </p:spPr>
      </p:sp>
      <p:sp>
        <p:nvSpPr>
          <p:cNvPr id="15667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3294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130917E-6AD0-46CA-938D-97744A56EA88}" type="slidenum">
              <a:rPr lang="en-US" altLang="zh-CN" sz="1100">
                <a:solidFill>
                  <a:schemeClr val="tx1"/>
                </a:solidFill>
                <a:latin typeface="Arial" charset="0"/>
                <a:ea typeface="宋体" pitchFamily="2" charset="-122"/>
              </a:rPr>
              <a:pPr eaLnBrk="1" hangingPunct="1"/>
              <a:t>4</a:t>
            </a:fld>
            <a:endParaRPr lang="en-US" altLang="zh-CN" sz="1100">
              <a:solidFill>
                <a:schemeClr val="tx1"/>
              </a:solidFill>
              <a:latin typeface="Arial" charset="0"/>
              <a:ea typeface="宋体" pitchFamily="2" charset="-122"/>
            </a:endParaRPr>
          </a:p>
        </p:txBody>
      </p:sp>
      <p:sp>
        <p:nvSpPr>
          <p:cNvPr id="122883" name="矩形 2"/>
          <p:cNvSpPr>
            <a:spLocks noGrp="1" noRot="1" noChangeAspect="1" noChangeArrowheads="1" noTextEdit="1"/>
          </p:cNvSpPr>
          <p:nvPr>
            <p:ph type="sldImg"/>
          </p:nvPr>
        </p:nvSpPr>
        <p:spPr>
          <a:ln/>
        </p:spPr>
      </p:sp>
      <p:sp>
        <p:nvSpPr>
          <p:cNvPr id="122884" name="矩形 3"/>
          <p:cNvSpPr>
            <a:spLocks noGrp="1" noChangeArrowheads="1"/>
          </p:cNvSpPr>
          <p:nvPr>
            <p:ph type="body" idx="1"/>
          </p:nvPr>
        </p:nvSpPr>
        <p:spPr>
          <a:noFill/>
        </p:spPr>
        <p:txBody>
          <a:bodyPr/>
          <a:lstStyle/>
          <a:p>
            <a:pPr eaLnBrk="1" hangingPunct="1"/>
            <a:r>
              <a:rPr lang="zh-CN" altLang="en-US" smtClean="0"/>
              <a:t>如何判断有效成为输入输出定时的关键</a:t>
            </a:r>
          </a:p>
        </p:txBody>
      </p:sp>
    </p:spTree>
    <p:extLst>
      <p:ext uri="{BB962C8B-B14F-4D97-AF65-F5344CB8AC3E}">
        <p14:creationId xmlns:p14="http://schemas.microsoft.com/office/powerpoint/2010/main" val="288264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B426992-C505-4D1C-9B47-14DBD4C90EA2}" type="slidenum">
              <a:rPr lang="en-US" altLang="zh-CN" sz="1100">
                <a:solidFill>
                  <a:schemeClr val="tx1"/>
                </a:solidFill>
                <a:latin typeface="Arial" charset="0"/>
                <a:ea typeface="宋体" pitchFamily="2" charset="-122"/>
              </a:rPr>
              <a:pPr eaLnBrk="1" hangingPunct="1"/>
              <a:t>5</a:t>
            </a:fld>
            <a:endParaRPr lang="en-US" altLang="zh-CN" sz="1100">
              <a:solidFill>
                <a:schemeClr val="tx1"/>
              </a:solidFill>
              <a:latin typeface="Arial" charset="0"/>
              <a:ea typeface="宋体" pitchFamily="2" charset="-122"/>
            </a:endParaRPr>
          </a:p>
        </p:txBody>
      </p:sp>
      <p:sp>
        <p:nvSpPr>
          <p:cNvPr id="120835" name="矩形 2"/>
          <p:cNvSpPr>
            <a:spLocks noGrp="1" noRot="1" noChangeAspect="1" noChangeArrowheads="1" noTextEdit="1"/>
          </p:cNvSpPr>
          <p:nvPr>
            <p:ph type="sldImg"/>
          </p:nvPr>
        </p:nvSpPr>
        <p:spPr>
          <a:ln/>
        </p:spPr>
      </p:sp>
      <p:sp>
        <p:nvSpPr>
          <p:cNvPr id="1208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24562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A98B1B3-8464-4B17-950B-056B7ADFEE5A}" type="slidenum">
              <a:rPr lang="en-US" altLang="zh-CN" sz="1100">
                <a:solidFill>
                  <a:schemeClr val="tx1"/>
                </a:solidFill>
                <a:latin typeface="Arial" charset="0"/>
                <a:ea typeface="宋体" pitchFamily="2" charset="-122"/>
              </a:rPr>
              <a:pPr eaLnBrk="1" hangingPunct="1"/>
              <a:t>6</a:t>
            </a:fld>
            <a:endParaRPr lang="en-US" altLang="zh-CN" sz="1100">
              <a:solidFill>
                <a:schemeClr val="tx1"/>
              </a:solidFill>
              <a:latin typeface="Arial" charset="0"/>
              <a:ea typeface="宋体" pitchFamily="2" charset="-122"/>
            </a:endParaRPr>
          </a:p>
        </p:txBody>
      </p:sp>
      <p:sp>
        <p:nvSpPr>
          <p:cNvPr id="123907" name="矩形 2"/>
          <p:cNvSpPr>
            <a:spLocks noGrp="1" noRot="1" noChangeAspect="1" noChangeArrowheads="1" noTextEdit="1"/>
          </p:cNvSpPr>
          <p:nvPr>
            <p:ph type="sldImg"/>
          </p:nvPr>
        </p:nvSpPr>
        <p:spPr>
          <a:ln/>
        </p:spPr>
      </p:sp>
      <p:sp>
        <p:nvSpPr>
          <p:cNvPr id="123908" name="矩形 3"/>
          <p:cNvSpPr>
            <a:spLocks noGrp="1" noChangeArrowheads="1"/>
          </p:cNvSpPr>
          <p:nvPr>
            <p:ph type="body" idx="1"/>
          </p:nvPr>
        </p:nvSpPr>
        <p:spPr>
          <a:noFill/>
        </p:spPr>
        <p:txBody>
          <a:bodyPr/>
          <a:lstStyle/>
          <a:p>
            <a:pPr eaLnBrk="1" hangingPunct="1"/>
            <a:r>
              <a:rPr lang="zh-CN" altLang="en-US" smtClean="0"/>
              <a:t>对于</a:t>
            </a:r>
            <a:r>
              <a:rPr lang="en-US" altLang="zh-CN" smtClean="0"/>
              <a:t>LED</a:t>
            </a:r>
            <a:r>
              <a:rPr lang="zh-CN" altLang="en-US" smtClean="0"/>
              <a:t>，电压采样的简单设备，</a:t>
            </a:r>
            <a:r>
              <a:rPr lang="en-US" altLang="zh-CN" smtClean="0"/>
              <a:t>GPIO</a:t>
            </a:r>
            <a:r>
              <a:rPr lang="zh-CN" altLang="en-US" smtClean="0"/>
              <a:t>端口</a:t>
            </a:r>
          </a:p>
        </p:txBody>
      </p:sp>
    </p:spTree>
    <p:extLst>
      <p:ext uri="{BB962C8B-B14F-4D97-AF65-F5344CB8AC3E}">
        <p14:creationId xmlns:p14="http://schemas.microsoft.com/office/powerpoint/2010/main" val="42347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965D984-5D4C-4DEB-8784-48FA88DD00C0}" type="slidenum">
              <a:rPr lang="en-US" altLang="zh-CN" sz="1100">
                <a:solidFill>
                  <a:schemeClr val="tx1"/>
                </a:solidFill>
                <a:latin typeface="Arial" charset="0"/>
                <a:ea typeface="宋体" pitchFamily="2" charset="-122"/>
              </a:rPr>
              <a:pPr eaLnBrk="1" hangingPunct="1"/>
              <a:t>7</a:t>
            </a:fld>
            <a:endParaRPr lang="en-US" altLang="zh-CN" sz="1100">
              <a:solidFill>
                <a:schemeClr val="tx1"/>
              </a:solidFill>
              <a:latin typeface="Arial" charset="0"/>
              <a:ea typeface="宋体" pitchFamily="2" charset="-122"/>
            </a:endParaRPr>
          </a:p>
        </p:txBody>
      </p:sp>
      <p:sp>
        <p:nvSpPr>
          <p:cNvPr id="124931" name="矩形 2"/>
          <p:cNvSpPr>
            <a:spLocks noGrp="1" noRot="1" noChangeAspect="1" noChangeArrowheads="1" noTextEdit="1"/>
          </p:cNvSpPr>
          <p:nvPr>
            <p:ph type="sldImg"/>
          </p:nvPr>
        </p:nvSpPr>
        <p:spPr>
          <a:ln/>
        </p:spPr>
      </p:sp>
      <p:sp>
        <p:nvSpPr>
          <p:cNvPr id="124932" name="矩形 3"/>
          <p:cNvSpPr>
            <a:spLocks noGrp="1" noChangeArrowheads="1"/>
          </p:cNvSpPr>
          <p:nvPr>
            <p:ph type="body" idx="1"/>
          </p:nvPr>
        </p:nvSpPr>
        <p:spPr>
          <a:noFill/>
        </p:spPr>
        <p:txBody>
          <a:bodyPr/>
          <a:lstStyle/>
          <a:p>
            <a:pPr eaLnBrk="1" hangingPunct="1"/>
            <a:r>
              <a:rPr lang="zh-CN" altLang="en-US" smtClean="0"/>
              <a:t>幼儿园的例子作类比</a:t>
            </a:r>
          </a:p>
        </p:txBody>
      </p:sp>
    </p:spTree>
    <p:extLst>
      <p:ext uri="{BB962C8B-B14F-4D97-AF65-F5344CB8AC3E}">
        <p14:creationId xmlns:p14="http://schemas.microsoft.com/office/powerpoint/2010/main" val="424018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71E4E88-6175-4638-B3FA-C288EF0046D3}" type="slidenum">
              <a:rPr lang="en-US" altLang="zh-CN" sz="1100">
                <a:solidFill>
                  <a:schemeClr val="tx1"/>
                </a:solidFill>
                <a:latin typeface="Arial" charset="0"/>
                <a:ea typeface="宋体" pitchFamily="2" charset="-122"/>
              </a:rPr>
              <a:pPr eaLnBrk="1" hangingPunct="1"/>
              <a:t>8</a:t>
            </a:fld>
            <a:endParaRPr lang="en-US" altLang="zh-CN" sz="1100">
              <a:solidFill>
                <a:schemeClr val="tx1"/>
              </a:solidFill>
              <a:latin typeface="Arial" charset="0"/>
              <a:ea typeface="宋体" pitchFamily="2" charset="-122"/>
            </a:endParaRPr>
          </a:p>
        </p:txBody>
      </p:sp>
      <p:sp>
        <p:nvSpPr>
          <p:cNvPr id="126979" name="矩形 2"/>
          <p:cNvSpPr>
            <a:spLocks noGrp="1" noRot="1" noChangeAspect="1" noChangeArrowheads="1" noTextEdit="1"/>
          </p:cNvSpPr>
          <p:nvPr>
            <p:ph type="sldImg"/>
          </p:nvPr>
        </p:nvSpPr>
        <p:spPr>
          <a:ln/>
        </p:spPr>
      </p:sp>
      <p:sp>
        <p:nvSpPr>
          <p:cNvPr id="126980" name="矩形 3"/>
          <p:cNvSpPr>
            <a:spLocks noGrp="1" noChangeArrowheads="1"/>
          </p:cNvSpPr>
          <p:nvPr>
            <p:ph type="body" idx="1"/>
          </p:nvPr>
        </p:nvSpPr>
        <p:spPr>
          <a:noFill/>
        </p:spPr>
        <p:txBody>
          <a:bodyPr/>
          <a:lstStyle/>
          <a:p>
            <a:pPr eaLnBrk="1" hangingPunct="1"/>
            <a:r>
              <a:rPr lang="zh-CN" altLang="en-US" smtClean="0"/>
              <a:t>查询和传输都依赖于</a:t>
            </a:r>
            <a:r>
              <a:rPr lang="en-US" altLang="zh-CN" smtClean="0"/>
              <a:t>CPU</a:t>
            </a:r>
          </a:p>
        </p:txBody>
      </p:sp>
    </p:spTree>
    <p:extLst>
      <p:ext uri="{BB962C8B-B14F-4D97-AF65-F5344CB8AC3E}">
        <p14:creationId xmlns:p14="http://schemas.microsoft.com/office/powerpoint/2010/main" val="69297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C0364E8-259B-4CAE-9AD8-F9E100AB5936}" type="slidenum">
              <a:rPr lang="en-US" altLang="zh-CN" sz="1100">
                <a:solidFill>
                  <a:schemeClr val="tx1"/>
                </a:solidFill>
                <a:latin typeface="Arial" charset="0"/>
                <a:ea typeface="宋体" pitchFamily="2" charset="-122"/>
              </a:rPr>
              <a:pPr eaLnBrk="1" hangingPunct="1"/>
              <a:t>9</a:t>
            </a:fld>
            <a:endParaRPr lang="en-US" altLang="zh-CN" sz="1100">
              <a:solidFill>
                <a:schemeClr val="tx1"/>
              </a:solidFill>
              <a:latin typeface="Arial" charset="0"/>
              <a:ea typeface="宋体" pitchFamily="2" charset="-122"/>
            </a:endParaRPr>
          </a:p>
        </p:txBody>
      </p:sp>
      <p:sp>
        <p:nvSpPr>
          <p:cNvPr id="128003" name="矩形 2"/>
          <p:cNvSpPr>
            <a:spLocks noGrp="1" noRot="1" noChangeAspect="1" noChangeArrowheads="1" noTextEdit="1"/>
          </p:cNvSpPr>
          <p:nvPr>
            <p:ph type="sldImg"/>
          </p:nvPr>
        </p:nvSpPr>
        <p:spPr>
          <a:ln/>
        </p:spPr>
      </p:sp>
      <p:sp>
        <p:nvSpPr>
          <p:cNvPr id="128004" name="矩形 3"/>
          <p:cNvSpPr>
            <a:spLocks noGrp="1" noChangeArrowheads="1"/>
          </p:cNvSpPr>
          <p:nvPr>
            <p:ph type="body" idx="1"/>
          </p:nvPr>
        </p:nvSpPr>
        <p:spPr>
          <a:noFill/>
        </p:spPr>
        <p:txBody>
          <a:bodyPr/>
          <a:lstStyle/>
          <a:p>
            <a:pPr eaLnBrk="1" hangingPunct="1"/>
            <a:r>
              <a:rPr lang="zh-CN" altLang="en-US" smtClean="0"/>
              <a:t>吃完糖以后的举手机制</a:t>
            </a:r>
          </a:p>
        </p:txBody>
      </p:sp>
    </p:spTree>
    <p:extLst>
      <p:ext uri="{BB962C8B-B14F-4D97-AF65-F5344CB8AC3E}">
        <p14:creationId xmlns:p14="http://schemas.microsoft.com/office/powerpoint/2010/main" val="240627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lgn="r">
              <a:defRPr i="1">
                <a:latin typeface="Arial" pitchFamily="34" charset="0"/>
                <a:ea typeface="华文细黑" pitchFamily="2" charset="-122"/>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i="1">
                <a:latin typeface="Arial" pitchFamily="34" charset="0"/>
                <a:ea typeface="华文细黑" pitchFamily="2"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i="1">
                <a:latin typeface="Arial" pitchFamily="34" charset="0"/>
                <a:ea typeface="华文细黑" pitchFamily="2" charset="-122"/>
              </a:defRPr>
            </a:lvl1pPr>
          </a:lstStyle>
          <a:p>
            <a:pPr>
              <a:defRPr/>
            </a:pPr>
            <a:fld id="{CFBDEFBE-19AC-4F3A-A057-B4F61176509C}" type="slidenum">
              <a:rPr lang="en-US" altLang="zh-CN"/>
              <a:pPr>
                <a:defRPr/>
              </a:pPr>
              <a:t>‹#›</a:t>
            </a:fld>
            <a:endParaRPr lang="en-US" altLang="zh-CN"/>
          </a:p>
        </p:txBody>
      </p:sp>
    </p:spTree>
    <p:extLst>
      <p:ext uri="{BB962C8B-B14F-4D97-AF65-F5344CB8AC3E}">
        <p14:creationId xmlns:p14="http://schemas.microsoft.com/office/powerpoint/2010/main" val="195547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2016/12/2</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2016/12/2</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2016/12/2</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2016/12/2</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6"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704"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19.png"/><Relationship Id="rId5" Type="http://schemas.openxmlformats.org/officeDocument/2006/relationships/oleObject" Target="../embeddings/oleObject14.bin"/><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22.png"/><Relationship Id="rId5" Type="http://schemas.openxmlformats.org/officeDocument/2006/relationships/oleObject" Target="../embeddings/oleObject17.bin"/><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24.png"/><Relationship Id="rId5" Type="http://schemas.openxmlformats.org/officeDocument/2006/relationships/oleObject" Target="../embeddings/oleObject19.bin"/><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输入输出原理</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smtClean="0">
                <a:solidFill>
                  <a:schemeClr val="bg1"/>
                </a:solidFill>
                <a:ea typeface="微软雅黑" pitchFamily="34" charset="-122"/>
              </a:rPr>
              <a:t>  </a:t>
            </a:r>
            <a:r>
              <a:rPr lang="en-US" altLang="zh-CN" sz="2000" i="0" dirty="0" smtClean="0">
                <a:solidFill>
                  <a:schemeClr val="bg1"/>
                </a:solidFill>
                <a:ea typeface="微软雅黑" pitchFamily="34" charset="-122"/>
              </a:rPr>
              <a:t>2016-12</a:t>
            </a:r>
            <a:r>
              <a:rPr lang="zh-CN" altLang="en-US" sz="2000" i="0" dirty="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6" name="图片 51" descr="MCj031211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3961" y="2012950"/>
            <a:ext cx="18208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Grp="1" noChangeArrowheads="1"/>
          </p:cNvSpPr>
          <p:nvPr>
            <p:ph type="title"/>
          </p:nvPr>
        </p:nvSpPr>
        <p:spPr/>
        <p:txBody>
          <a:bodyPr/>
          <a:lstStyle/>
          <a:p>
            <a:r>
              <a:rPr lang="zh-CN" altLang="en-US" smtClean="0"/>
              <a:t>直接内存访问</a:t>
            </a:r>
            <a:r>
              <a:rPr lang="en-US" altLang="zh-CN" smtClean="0"/>
              <a:t>DMA</a:t>
            </a:r>
            <a:r>
              <a:rPr lang="zh-CN" altLang="en-US" smtClean="0"/>
              <a:t>方式</a:t>
            </a:r>
          </a:p>
        </p:txBody>
      </p:sp>
      <p:sp>
        <p:nvSpPr>
          <p:cNvPr id="35844" name="矩形 3"/>
          <p:cNvSpPr>
            <a:spLocks noGrp="1" noChangeArrowheads="1"/>
          </p:cNvSpPr>
          <p:nvPr>
            <p:ph type="body" idx="1"/>
          </p:nvPr>
        </p:nvSpPr>
        <p:spPr/>
        <p:txBody>
          <a:bodyPr/>
          <a:lstStyle/>
          <a:p>
            <a:r>
              <a:rPr lang="zh-CN" altLang="en-US" dirty="0" smtClean="0"/>
              <a:t>中断方式用中断服务子程序完成数据交换</a:t>
            </a:r>
            <a:endParaRPr lang="en-US" altLang="zh-CN" dirty="0" smtClean="0"/>
          </a:p>
          <a:p>
            <a:pPr lvl="1"/>
            <a:r>
              <a:rPr lang="zh-CN" altLang="en-US" dirty="0" smtClean="0"/>
              <a:t>效率较低（</a:t>
            </a:r>
            <a:r>
              <a:rPr lang="en-US" altLang="zh-CN" dirty="0"/>
              <a:t>CPU</a:t>
            </a:r>
            <a:r>
              <a:rPr lang="zh-CN" altLang="en-US" dirty="0"/>
              <a:t>开销大）</a:t>
            </a:r>
          </a:p>
          <a:p>
            <a:pPr lvl="1"/>
            <a:r>
              <a:rPr lang="zh-CN" altLang="en-US" dirty="0" smtClean="0"/>
              <a:t>不</a:t>
            </a:r>
            <a:r>
              <a:rPr lang="zh-CN" altLang="en-US" dirty="0"/>
              <a:t>适合于成组数据</a:t>
            </a:r>
            <a:r>
              <a:rPr lang="zh-CN" altLang="en-US" dirty="0" smtClean="0"/>
              <a:t>交换</a:t>
            </a:r>
            <a:endParaRPr lang="en-US" altLang="zh-CN" dirty="0" smtClean="0"/>
          </a:p>
          <a:p>
            <a:r>
              <a:rPr lang="en-US" altLang="zh-CN" dirty="0" smtClean="0"/>
              <a:t>DMA</a:t>
            </a:r>
            <a:r>
              <a:rPr lang="zh-CN" altLang="en-US" dirty="0" smtClean="0"/>
              <a:t>用于成组交换数据的场合</a:t>
            </a:r>
          </a:p>
          <a:p>
            <a:r>
              <a:rPr lang="zh-CN" altLang="en-US" dirty="0" smtClean="0"/>
              <a:t>硬件执行</a:t>
            </a:r>
            <a:r>
              <a:rPr lang="en-US" altLang="zh-CN" dirty="0" smtClean="0"/>
              <a:t>I/O</a:t>
            </a:r>
            <a:r>
              <a:rPr lang="zh-CN" altLang="en-US" dirty="0" smtClean="0"/>
              <a:t>交换</a:t>
            </a:r>
            <a:endParaRPr lang="en-US" altLang="zh-CN" dirty="0" smtClean="0"/>
          </a:p>
          <a:p>
            <a:pPr lvl="1"/>
            <a:r>
              <a:rPr lang="zh-CN" altLang="en-US" dirty="0" smtClean="0"/>
              <a:t>准备</a:t>
            </a:r>
            <a:r>
              <a:rPr lang="zh-CN" altLang="en-US" dirty="0"/>
              <a:t>阶段和结束阶段需要占用</a:t>
            </a:r>
            <a:r>
              <a:rPr lang="en-US" altLang="zh-CN" dirty="0" smtClean="0"/>
              <a:t>CPU</a:t>
            </a:r>
            <a:r>
              <a:rPr lang="zh-CN" altLang="en-US" dirty="0" smtClean="0"/>
              <a:t>。</a:t>
            </a:r>
            <a:endParaRPr lang="zh-CN" altLang="en-US" dirty="0"/>
          </a:p>
          <a:p>
            <a:pPr lvl="1"/>
            <a:r>
              <a:rPr lang="zh-CN" altLang="en-US" dirty="0"/>
              <a:t>传输阶段</a:t>
            </a:r>
            <a:r>
              <a:rPr lang="en-US" altLang="zh-CN" dirty="0"/>
              <a:t>DMAC</a:t>
            </a:r>
            <a:r>
              <a:rPr lang="zh-CN" altLang="en-US" dirty="0"/>
              <a:t>从</a:t>
            </a:r>
            <a:r>
              <a:rPr lang="en-US" altLang="zh-CN" dirty="0"/>
              <a:t>CPU</a:t>
            </a:r>
            <a:r>
              <a:rPr lang="zh-CN" altLang="en-US" dirty="0"/>
              <a:t>接管</a:t>
            </a:r>
            <a:r>
              <a:rPr lang="zh-CN" altLang="en-US" dirty="0" smtClean="0"/>
              <a:t>总线，</a:t>
            </a:r>
            <a:r>
              <a:rPr lang="zh-CN" altLang="en-US" dirty="0"/>
              <a:t>数据交换无须</a:t>
            </a:r>
            <a:r>
              <a:rPr lang="en-US" altLang="zh-CN" dirty="0"/>
              <a:t>CPU</a:t>
            </a:r>
            <a:r>
              <a:rPr lang="zh-CN" altLang="en-US" dirty="0"/>
              <a:t>干预，直接在内存及外设之间</a:t>
            </a:r>
            <a:r>
              <a:rPr lang="zh-CN" altLang="en-US" dirty="0" smtClean="0"/>
              <a:t>进行，节约了中断开销。</a:t>
            </a:r>
          </a:p>
          <a:p>
            <a:r>
              <a:rPr lang="zh-CN" altLang="en-US" dirty="0" smtClean="0"/>
              <a:t>需要更多硬件。</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733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矩形 2"/>
          <p:cNvSpPr>
            <a:spLocks noGrp="1" noChangeArrowheads="1"/>
          </p:cNvSpPr>
          <p:nvPr>
            <p:ph type="title"/>
          </p:nvPr>
        </p:nvSpPr>
        <p:spPr/>
        <p:txBody>
          <a:bodyPr/>
          <a:lstStyle/>
          <a:p>
            <a:pPr eaLnBrk="1" hangingPunct="1"/>
            <a:r>
              <a:rPr lang="zh-CN" altLang="en-US" smtClean="0"/>
              <a:t>通道方式</a:t>
            </a:r>
          </a:p>
        </p:txBody>
      </p:sp>
      <p:sp>
        <p:nvSpPr>
          <p:cNvPr id="36868" name="矩形 3"/>
          <p:cNvSpPr>
            <a:spLocks noGrp="1" noChangeArrowheads="1"/>
          </p:cNvSpPr>
          <p:nvPr>
            <p:ph type="body" idx="1"/>
          </p:nvPr>
        </p:nvSpPr>
        <p:spPr>
          <a:xfrm>
            <a:off x="395536" y="980728"/>
            <a:ext cx="8218488" cy="5688632"/>
          </a:xfrm>
        </p:spPr>
        <p:txBody>
          <a:bodyPr/>
          <a:lstStyle/>
          <a:p>
            <a:r>
              <a:rPr lang="en-US" altLang="zh-CN" sz="2000" dirty="0" smtClean="0"/>
              <a:t>DMA</a:t>
            </a:r>
            <a:r>
              <a:rPr lang="zh-CN" altLang="zh-CN" sz="2000" dirty="0"/>
              <a:t>方式的</a:t>
            </a:r>
            <a:r>
              <a:rPr lang="zh-CN" altLang="en-US" sz="2000" dirty="0"/>
              <a:t>进一步</a:t>
            </a:r>
            <a:r>
              <a:rPr lang="zh-CN" altLang="zh-CN" sz="2000" dirty="0"/>
              <a:t>发展，数据的传送方向、内存起始地址及传送的数据块长度等都由独立于</a:t>
            </a:r>
            <a:r>
              <a:rPr lang="en-US" altLang="zh-CN" sz="2000" dirty="0"/>
              <a:t>CPU</a:t>
            </a:r>
            <a:r>
              <a:rPr lang="zh-CN" altLang="zh-CN" sz="2000" dirty="0"/>
              <a:t>的通道来进行控制，可进一步减少</a:t>
            </a:r>
            <a:r>
              <a:rPr lang="en-US" altLang="zh-CN" sz="2000" dirty="0"/>
              <a:t>CPU</a:t>
            </a:r>
            <a:r>
              <a:rPr lang="zh-CN" altLang="zh-CN" sz="2000" dirty="0"/>
              <a:t>的干预</a:t>
            </a:r>
            <a:r>
              <a:rPr lang="zh-CN" altLang="zh-CN" sz="2000" dirty="0" smtClean="0"/>
              <a:t>。</a:t>
            </a:r>
            <a:endParaRPr lang="en-US" altLang="zh-CN" sz="2000" dirty="0" smtClean="0"/>
          </a:p>
          <a:p>
            <a:pPr lvl="1" eaLnBrk="1" hangingPunct="1"/>
            <a:r>
              <a:rPr lang="zh-CN" altLang="en-US" sz="1800" dirty="0"/>
              <a:t>通道是一个具有特殊功能的处理器</a:t>
            </a:r>
            <a:r>
              <a:rPr lang="en-US" altLang="zh-CN" sz="1800" dirty="0"/>
              <a:t>IOP;</a:t>
            </a:r>
          </a:p>
          <a:p>
            <a:pPr lvl="1" eaLnBrk="1" hangingPunct="1"/>
            <a:r>
              <a:rPr lang="zh-CN" altLang="en-US" sz="1800" dirty="0" smtClean="0"/>
              <a:t>分担</a:t>
            </a:r>
            <a:r>
              <a:rPr lang="en-US" altLang="zh-CN" sz="1800" dirty="0"/>
              <a:t>CPU</a:t>
            </a:r>
            <a:r>
              <a:rPr lang="zh-CN" altLang="en-US" sz="1800" dirty="0"/>
              <a:t>的</a:t>
            </a:r>
            <a:r>
              <a:rPr lang="en-US" altLang="zh-CN" sz="1800" dirty="0"/>
              <a:t>I/O </a:t>
            </a:r>
            <a:r>
              <a:rPr lang="zh-CN" altLang="en-US" sz="1800" dirty="0"/>
              <a:t>处理的功能；</a:t>
            </a:r>
          </a:p>
          <a:p>
            <a:pPr lvl="1" eaLnBrk="1" hangingPunct="1"/>
            <a:r>
              <a:rPr lang="zh-CN" altLang="en-US" sz="1800" dirty="0" smtClean="0"/>
              <a:t>可实现外设的</a:t>
            </a:r>
            <a:r>
              <a:rPr lang="zh-CN" altLang="en-US" sz="1800" dirty="0"/>
              <a:t>统一管理和</a:t>
            </a:r>
            <a:r>
              <a:rPr lang="en-US" altLang="zh-CN" sz="1800" dirty="0"/>
              <a:t>DMA</a:t>
            </a:r>
            <a:r>
              <a:rPr lang="zh-CN" altLang="en-US" sz="1800" dirty="0"/>
              <a:t>操作</a:t>
            </a:r>
            <a:r>
              <a:rPr lang="en-US" altLang="zh-CN" sz="1800" dirty="0"/>
              <a:t>;</a:t>
            </a:r>
            <a:endParaRPr lang="zh-CN" altLang="en-US" sz="1800" dirty="0"/>
          </a:p>
          <a:p>
            <a:pPr lvl="1" eaLnBrk="1" hangingPunct="1"/>
            <a:r>
              <a:rPr lang="zh-CN" altLang="en-US" sz="1800" dirty="0"/>
              <a:t>大大提高了</a:t>
            </a:r>
            <a:r>
              <a:rPr lang="en-US" altLang="zh-CN" sz="1800" dirty="0"/>
              <a:t>CPU</a:t>
            </a:r>
            <a:r>
              <a:rPr lang="zh-CN" altLang="en-US" sz="1800" dirty="0"/>
              <a:t>工作效率；</a:t>
            </a:r>
          </a:p>
          <a:p>
            <a:pPr lvl="1" eaLnBrk="1" hangingPunct="1"/>
            <a:r>
              <a:rPr lang="zh-CN" altLang="en-US" sz="1800" dirty="0"/>
              <a:t>花费更多的硬件代价。</a:t>
            </a:r>
            <a:endParaRPr lang="en-US" altLang="zh-CN" sz="1800" dirty="0"/>
          </a:p>
          <a:p>
            <a:r>
              <a:rPr lang="zh-CN" altLang="zh-CN" sz="2000" dirty="0" smtClean="0"/>
              <a:t>通道</a:t>
            </a:r>
            <a:r>
              <a:rPr lang="zh-CN" altLang="zh-CN" sz="2000" dirty="0"/>
              <a:t>通过执行通道程序来完成</a:t>
            </a:r>
            <a:r>
              <a:rPr lang="en-US" altLang="zh-CN" sz="2000" dirty="0" smtClean="0"/>
              <a:t>CPU</a:t>
            </a:r>
            <a:r>
              <a:rPr lang="zh-CN" altLang="en-US" sz="2000" dirty="0" smtClean="0"/>
              <a:t>指定</a:t>
            </a:r>
            <a:r>
              <a:rPr lang="zh-CN" altLang="zh-CN" sz="2000" dirty="0" smtClean="0"/>
              <a:t>的</a:t>
            </a:r>
            <a:r>
              <a:rPr lang="en-US" altLang="zh-CN" sz="2000" dirty="0"/>
              <a:t>I/O</a:t>
            </a:r>
            <a:r>
              <a:rPr lang="zh-CN" altLang="zh-CN" sz="2000" dirty="0"/>
              <a:t>任务，通道程序是由一系列通道指令组成的。</a:t>
            </a:r>
            <a:endParaRPr lang="en-US" altLang="zh-CN" sz="2000" dirty="0"/>
          </a:p>
          <a:p>
            <a:r>
              <a:rPr lang="zh-CN" altLang="zh-CN" sz="2000" dirty="0"/>
              <a:t>当通道执行</a:t>
            </a:r>
            <a:r>
              <a:rPr lang="zh-CN" altLang="zh-CN" sz="2000" dirty="0" smtClean="0"/>
              <a:t>完通道</a:t>
            </a:r>
            <a:r>
              <a:rPr lang="zh-CN" altLang="zh-CN" sz="2000" dirty="0"/>
              <a:t>程序后，就发出中断请求表示</a:t>
            </a:r>
            <a:r>
              <a:rPr lang="en-US" altLang="zh-CN" sz="2000" dirty="0"/>
              <a:t>I/O</a:t>
            </a:r>
            <a:r>
              <a:rPr lang="zh-CN" altLang="zh-CN" sz="2000" dirty="0"/>
              <a:t>结束，</a:t>
            </a:r>
            <a:r>
              <a:rPr lang="en-US" altLang="zh-CN" sz="2000" dirty="0"/>
              <a:t>CPU</a:t>
            </a:r>
            <a:r>
              <a:rPr lang="zh-CN" altLang="zh-CN" sz="2000" dirty="0"/>
              <a:t>响应中断请求，执行相应的中断处理程序实现与通道之间的数据传输</a:t>
            </a:r>
            <a:r>
              <a:rPr lang="zh-CN" altLang="zh-CN" sz="2000" dirty="0" smtClean="0"/>
              <a:t>。</a:t>
            </a:r>
          </a:p>
          <a:p>
            <a:pPr eaLnBrk="1" hangingPunct="1"/>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7012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矩形 2"/>
          <p:cNvSpPr>
            <a:spLocks noGrp="1" noChangeArrowheads="1"/>
          </p:cNvSpPr>
          <p:nvPr>
            <p:ph type="title"/>
          </p:nvPr>
        </p:nvSpPr>
        <p:spPr/>
        <p:txBody>
          <a:bodyPr/>
          <a:lstStyle/>
          <a:p>
            <a:pPr eaLnBrk="1" hangingPunct="1"/>
            <a:r>
              <a:rPr lang="zh-CN" altLang="en-US" smtClean="0"/>
              <a:t>信息交换方式</a:t>
            </a:r>
          </a:p>
        </p:txBody>
      </p:sp>
      <p:sp>
        <p:nvSpPr>
          <p:cNvPr id="38916" name="矩形 3"/>
          <p:cNvSpPr>
            <a:spLocks noGrp="1" noChangeArrowheads="1"/>
          </p:cNvSpPr>
          <p:nvPr>
            <p:ph type="body" idx="1"/>
          </p:nvPr>
        </p:nvSpPr>
        <p:spPr/>
        <p:txBody>
          <a:bodyPr/>
          <a:lstStyle/>
          <a:p>
            <a:pPr eaLnBrk="1" hangingPunct="1"/>
            <a:r>
              <a:rPr lang="zh-CN" altLang="en-US" dirty="0" smtClean="0"/>
              <a:t>程序查询方式</a:t>
            </a:r>
          </a:p>
          <a:p>
            <a:pPr eaLnBrk="1" hangingPunct="1"/>
            <a:r>
              <a:rPr lang="zh-CN" altLang="en-US" u="sng" dirty="0" smtClean="0">
                <a:solidFill>
                  <a:srgbClr val="FF0000"/>
                </a:solidFill>
              </a:rPr>
              <a:t>程序中断方式</a:t>
            </a:r>
          </a:p>
          <a:p>
            <a:pPr eaLnBrk="1" hangingPunct="1"/>
            <a:r>
              <a:rPr lang="zh-CN" altLang="en-US" dirty="0" smtClean="0">
                <a:solidFill>
                  <a:schemeClr val="accent2"/>
                </a:solidFill>
              </a:rPr>
              <a:t>直接内存访问方式</a:t>
            </a:r>
          </a:p>
          <a:p>
            <a:pPr eaLnBrk="1" hangingPunct="1"/>
            <a:r>
              <a:rPr lang="zh-CN" altLang="en-US" dirty="0" smtClean="0">
                <a:solidFill>
                  <a:schemeClr val="accent2"/>
                </a:solidFill>
              </a:rPr>
              <a:t>通道方式</a:t>
            </a:r>
          </a:p>
          <a:p>
            <a:pPr eaLnBrk="1" hangingPunct="1"/>
            <a:r>
              <a:rPr lang="zh-CN" altLang="en-US" dirty="0"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3204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程序中断方式</a:t>
            </a:r>
          </a:p>
        </p:txBody>
      </p:sp>
      <p:sp>
        <p:nvSpPr>
          <p:cNvPr id="39940" name="矩形 3"/>
          <p:cNvSpPr>
            <a:spLocks noGrp="1" noChangeArrowheads="1"/>
          </p:cNvSpPr>
          <p:nvPr>
            <p:ph type="body" idx="1"/>
          </p:nvPr>
        </p:nvSpPr>
        <p:spPr/>
        <p:txBody>
          <a:bodyPr/>
          <a:lstStyle/>
          <a:p>
            <a:pPr eaLnBrk="1" hangingPunct="1"/>
            <a:r>
              <a:rPr lang="zh-CN" altLang="en-US" dirty="0" smtClean="0"/>
              <a:t>中断基本概念</a:t>
            </a:r>
          </a:p>
          <a:p>
            <a:pPr eaLnBrk="1" hangingPunct="1"/>
            <a:r>
              <a:rPr lang="zh-CN" altLang="en-US" dirty="0" smtClean="0"/>
              <a:t>程序中断基本接口</a:t>
            </a:r>
          </a:p>
          <a:p>
            <a:pPr eaLnBrk="1" hangingPunct="1"/>
            <a:r>
              <a:rPr lang="zh-CN" altLang="en-US" dirty="0" smtClean="0"/>
              <a:t>中断仲裁方式</a:t>
            </a:r>
          </a:p>
          <a:p>
            <a:pPr eaLnBrk="1" hangingPunct="1"/>
            <a:r>
              <a:rPr lang="zh-CN" altLang="en-US" dirty="0" smtClean="0"/>
              <a:t>中断控制器</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8909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2"/>
          <p:cNvSpPr>
            <a:spLocks noGrp="1" noChangeArrowheads="1"/>
          </p:cNvSpPr>
          <p:nvPr>
            <p:ph type="title"/>
          </p:nvPr>
        </p:nvSpPr>
        <p:spPr/>
        <p:txBody>
          <a:bodyPr/>
          <a:lstStyle/>
          <a:p>
            <a:pPr eaLnBrk="1" hangingPunct="1"/>
            <a:r>
              <a:rPr lang="zh-CN" altLang="en-US" smtClean="0"/>
              <a:t>中断基本概念</a:t>
            </a:r>
          </a:p>
        </p:txBody>
      </p:sp>
      <p:sp>
        <p:nvSpPr>
          <p:cNvPr id="40964" name="矩形 3"/>
          <p:cNvSpPr>
            <a:spLocks noGrp="1" noChangeArrowheads="1"/>
          </p:cNvSpPr>
          <p:nvPr>
            <p:ph type="body" idx="1"/>
          </p:nvPr>
        </p:nvSpPr>
        <p:spPr/>
        <p:txBody>
          <a:bodyPr/>
          <a:lstStyle/>
          <a:p>
            <a:pPr eaLnBrk="1" hangingPunct="1"/>
            <a:r>
              <a:rPr lang="en-US" altLang="zh-CN" dirty="0" smtClean="0">
                <a:solidFill>
                  <a:schemeClr val="accent2"/>
                </a:solidFill>
              </a:rPr>
              <a:t>CPU</a:t>
            </a:r>
            <a:r>
              <a:rPr lang="zh-CN" altLang="en-US" dirty="0" smtClean="0">
                <a:solidFill>
                  <a:schemeClr val="accent2"/>
                </a:solidFill>
              </a:rPr>
              <a:t>暂时中止现行程序的执行，转去执行为某个随机事件服务的中断处理子程序，处理完后自动恢复原程序的执行</a:t>
            </a:r>
          </a:p>
          <a:p>
            <a:r>
              <a:rPr lang="zh-CN" altLang="en-US" dirty="0" smtClean="0"/>
              <a:t>实现</a:t>
            </a:r>
            <a:r>
              <a:rPr lang="zh-CN" altLang="en-US" dirty="0"/>
              <a:t>主机和</a:t>
            </a:r>
            <a:r>
              <a:rPr lang="zh-CN" altLang="en-US" dirty="0" smtClean="0"/>
              <a:t>外设准备</a:t>
            </a:r>
            <a:r>
              <a:rPr lang="zh-CN" altLang="en-US" dirty="0"/>
              <a:t>阶段的并行工作</a:t>
            </a:r>
          </a:p>
          <a:p>
            <a:pPr lvl="1"/>
            <a:r>
              <a:rPr lang="zh-CN" altLang="en-US" dirty="0"/>
              <a:t>避免重复查询外设</a:t>
            </a:r>
            <a:r>
              <a:rPr lang="zh-CN" altLang="en-US" dirty="0" smtClean="0"/>
              <a:t>状态；</a:t>
            </a:r>
            <a:endParaRPr lang="en-US" altLang="zh-CN" dirty="0"/>
          </a:p>
          <a:p>
            <a:pPr lvl="1"/>
            <a:r>
              <a:rPr lang="zh-CN" altLang="en-US" dirty="0"/>
              <a:t>工作效率提高。</a:t>
            </a:r>
          </a:p>
          <a:p>
            <a:pPr lvl="2" eaLnBrk="1" hangingPunct="1"/>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6" name="直线 4"/>
          <p:cNvSpPr>
            <a:spLocks noChangeShapeType="1"/>
          </p:cNvSpPr>
          <p:nvPr/>
        </p:nvSpPr>
        <p:spPr bwMode="auto">
          <a:xfrm>
            <a:off x="2053060" y="4081909"/>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3124622" y="4081909"/>
            <a:ext cx="7938" cy="1023938"/>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flipV="1">
            <a:off x="3132560" y="5105847"/>
            <a:ext cx="1584325"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直线 7"/>
          <p:cNvSpPr>
            <a:spLocks noChangeShapeType="1"/>
          </p:cNvSpPr>
          <p:nvPr/>
        </p:nvSpPr>
        <p:spPr bwMode="auto">
          <a:xfrm flipV="1">
            <a:off x="4716885" y="4097784"/>
            <a:ext cx="0" cy="100806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0" name="直线 8"/>
          <p:cNvSpPr>
            <a:spLocks noChangeShapeType="1"/>
          </p:cNvSpPr>
          <p:nvPr/>
        </p:nvSpPr>
        <p:spPr bwMode="auto">
          <a:xfrm flipV="1">
            <a:off x="3132560" y="4081909"/>
            <a:ext cx="1722437" cy="158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1" name="直线 9"/>
          <p:cNvSpPr>
            <a:spLocks noChangeShapeType="1"/>
          </p:cNvSpPr>
          <p:nvPr/>
        </p:nvSpPr>
        <p:spPr bwMode="auto">
          <a:xfrm>
            <a:off x="5004222" y="4097784"/>
            <a:ext cx="7938"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2" name="直线 10"/>
          <p:cNvSpPr>
            <a:spLocks noChangeShapeType="1"/>
          </p:cNvSpPr>
          <p:nvPr/>
        </p:nvSpPr>
        <p:spPr bwMode="auto">
          <a:xfrm>
            <a:off x="5012160" y="5099497"/>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flipV="1">
            <a:off x="6082135" y="4097784"/>
            <a:ext cx="1587"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6101185" y="4081909"/>
            <a:ext cx="15668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矩形 13"/>
          <p:cNvSpPr>
            <a:spLocks noChangeArrowheads="1"/>
          </p:cNvSpPr>
          <p:nvPr/>
        </p:nvSpPr>
        <p:spPr bwMode="auto">
          <a:xfrm>
            <a:off x="1619672" y="3689797"/>
            <a:ext cx="869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16" name="矩形 14"/>
          <p:cNvSpPr>
            <a:spLocks noChangeArrowheads="1"/>
          </p:cNvSpPr>
          <p:nvPr/>
        </p:nvSpPr>
        <p:spPr bwMode="auto">
          <a:xfrm>
            <a:off x="1911772" y="4226372"/>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启动设备</a:t>
            </a:r>
          </a:p>
        </p:txBody>
      </p:sp>
      <p:sp>
        <p:nvSpPr>
          <p:cNvPr id="17" name="直线 15"/>
          <p:cNvSpPr>
            <a:spLocks noChangeShapeType="1"/>
          </p:cNvSpPr>
          <p:nvPr/>
        </p:nvSpPr>
        <p:spPr bwMode="auto">
          <a:xfrm>
            <a:off x="3124622" y="3689797"/>
            <a:ext cx="0" cy="392112"/>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矩形 16"/>
          <p:cNvSpPr>
            <a:spLocks noChangeArrowheads="1"/>
          </p:cNvSpPr>
          <p:nvPr/>
        </p:nvSpPr>
        <p:spPr bwMode="auto">
          <a:xfrm>
            <a:off x="4350172" y="3284984"/>
            <a:ext cx="1555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设备请求中断</a:t>
            </a:r>
          </a:p>
        </p:txBody>
      </p:sp>
      <p:sp>
        <p:nvSpPr>
          <p:cNvPr id="19" name="直线 17"/>
          <p:cNvSpPr>
            <a:spLocks noChangeShapeType="1"/>
          </p:cNvSpPr>
          <p:nvPr/>
        </p:nvSpPr>
        <p:spPr bwMode="auto">
          <a:xfrm>
            <a:off x="4886747" y="3689797"/>
            <a:ext cx="0" cy="392112"/>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 name="矩形 18"/>
          <p:cNvSpPr>
            <a:spLocks noChangeArrowheads="1"/>
          </p:cNvSpPr>
          <p:nvPr/>
        </p:nvSpPr>
        <p:spPr bwMode="auto">
          <a:xfrm>
            <a:off x="3353222" y="5139184"/>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设备准备</a:t>
            </a:r>
          </a:p>
        </p:txBody>
      </p:sp>
      <p:sp>
        <p:nvSpPr>
          <p:cNvPr id="21" name="矩形 19"/>
          <p:cNvSpPr>
            <a:spLocks noChangeArrowheads="1"/>
          </p:cNvSpPr>
          <p:nvPr/>
        </p:nvSpPr>
        <p:spPr bwMode="auto">
          <a:xfrm>
            <a:off x="5023272" y="5123309"/>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中断服务</a:t>
            </a:r>
          </a:p>
        </p:txBody>
      </p:sp>
    </p:spTree>
    <p:extLst>
      <p:ext uri="{BB962C8B-B14F-4D97-AF65-F5344CB8AC3E}">
        <p14:creationId xmlns:p14="http://schemas.microsoft.com/office/powerpoint/2010/main" val="6052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up)">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left)">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dirty="0" smtClean="0"/>
              <a:t>中断的作用</a:t>
            </a:r>
            <a:endParaRPr lang="en-US" altLang="zh-CN" dirty="0" smtClean="0"/>
          </a:p>
        </p:txBody>
      </p:sp>
      <p:sp>
        <p:nvSpPr>
          <p:cNvPr id="41988" name="矩形 3"/>
          <p:cNvSpPr>
            <a:spLocks noGrp="1" noChangeArrowheads="1"/>
          </p:cNvSpPr>
          <p:nvPr>
            <p:ph type="body" idx="1"/>
          </p:nvPr>
        </p:nvSpPr>
        <p:spPr/>
        <p:txBody>
          <a:bodyPr/>
          <a:lstStyle/>
          <a:p>
            <a:r>
              <a:rPr lang="zh-CN" altLang="en-US" dirty="0" smtClean="0"/>
              <a:t>中断</a:t>
            </a:r>
            <a:r>
              <a:rPr lang="zh-CN" altLang="en-US" dirty="0"/>
              <a:t>技术赋于计算机应变能力，将有序的运行和无序的事件统一起来，大大增强了系统的处理能力</a:t>
            </a:r>
            <a:endParaRPr lang="en-US" altLang="zh-CN" dirty="0"/>
          </a:p>
          <a:p>
            <a:pPr lvl="1" algn="just" eaLnBrk="1" hangingPunct="1"/>
            <a:r>
              <a:rPr lang="zh-CN" altLang="en-US" dirty="0" smtClean="0"/>
              <a:t>主机外设并行工作</a:t>
            </a:r>
            <a:endParaRPr lang="en-US" altLang="zh-CN" dirty="0" smtClean="0"/>
          </a:p>
          <a:p>
            <a:pPr lvl="1" algn="just" eaLnBrk="1" hangingPunct="1"/>
            <a:r>
              <a:rPr lang="zh-CN" altLang="en-US" dirty="0" smtClean="0"/>
              <a:t>程序调试</a:t>
            </a:r>
            <a:endParaRPr lang="en-US" altLang="zh-CN" dirty="0" smtClean="0"/>
          </a:p>
          <a:p>
            <a:pPr lvl="1" algn="just" eaLnBrk="1" hangingPunct="1"/>
            <a:r>
              <a:rPr lang="zh-CN" altLang="en-US" dirty="0" smtClean="0"/>
              <a:t>故障处理</a:t>
            </a:r>
            <a:endParaRPr lang="en-US" altLang="zh-CN" dirty="0" smtClean="0"/>
          </a:p>
          <a:p>
            <a:pPr lvl="1" algn="just" eaLnBrk="1" hangingPunct="1"/>
            <a:r>
              <a:rPr lang="zh-CN" altLang="en-US" dirty="0" smtClean="0"/>
              <a:t>实时处理</a:t>
            </a:r>
            <a:endParaRPr lang="en-US" altLang="zh-CN" dirty="0" smtClean="0"/>
          </a:p>
          <a:p>
            <a:pPr lvl="1" algn="just" eaLnBrk="1" hangingPunct="1"/>
            <a:r>
              <a:rPr lang="zh-CN" altLang="en-US" dirty="0" smtClean="0"/>
              <a:t>人机交互</a:t>
            </a:r>
            <a:endParaRPr lang="zh-CN" altLang="en-US" dirty="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2691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矩形 2"/>
          <p:cNvSpPr>
            <a:spLocks noGrp="1" noChangeArrowheads="1"/>
          </p:cNvSpPr>
          <p:nvPr>
            <p:ph type="title"/>
          </p:nvPr>
        </p:nvSpPr>
        <p:spPr/>
        <p:txBody>
          <a:bodyPr/>
          <a:lstStyle/>
          <a:p>
            <a:pPr eaLnBrk="1" hangingPunct="1"/>
            <a:r>
              <a:rPr lang="zh-CN" altLang="en-US" dirty="0" smtClean="0"/>
              <a:t>中断分类</a:t>
            </a:r>
          </a:p>
        </p:txBody>
      </p:sp>
      <p:sp>
        <p:nvSpPr>
          <p:cNvPr id="48132" name="自选图形 6"/>
          <p:cNvSpPr>
            <a:spLocks noChangeAspect="1" noChangeArrowheads="1" noTextEdit="1"/>
          </p:cNvSpPr>
          <p:nvPr/>
        </p:nvSpPr>
        <p:spPr bwMode="auto">
          <a:xfrm>
            <a:off x="1411586" y="1878038"/>
            <a:ext cx="60182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3" name="矩形 8"/>
          <p:cNvSpPr>
            <a:spLocks noChangeArrowheads="1"/>
          </p:cNvSpPr>
          <p:nvPr/>
        </p:nvSpPr>
        <p:spPr bwMode="auto">
          <a:xfrm>
            <a:off x="1473498" y="193995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4" name="矩形 9"/>
          <p:cNvSpPr>
            <a:spLocks noChangeArrowheads="1"/>
          </p:cNvSpPr>
          <p:nvPr/>
        </p:nvSpPr>
        <p:spPr bwMode="auto">
          <a:xfrm>
            <a:off x="1403648" y="3046438"/>
            <a:ext cx="7397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5" name="矩形 10"/>
          <p:cNvSpPr>
            <a:spLocks noChangeArrowheads="1"/>
          </p:cNvSpPr>
          <p:nvPr/>
        </p:nvSpPr>
        <p:spPr bwMode="auto">
          <a:xfrm>
            <a:off x="1533823" y="3089300"/>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中断</a:t>
            </a:r>
            <a:endParaRPr lang="zh-CN" altLang="en-US" i="0">
              <a:latin typeface="华文新魏" pitchFamily="2" charset="-122"/>
            </a:endParaRPr>
          </a:p>
        </p:txBody>
      </p:sp>
      <p:sp>
        <p:nvSpPr>
          <p:cNvPr id="48136" name="矩形 11"/>
          <p:cNvSpPr>
            <a:spLocks noChangeArrowheads="1"/>
          </p:cNvSpPr>
          <p:nvPr/>
        </p:nvSpPr>
        <p:spPr bwMode="auto">
          <a:xfrm>
            <a:off x="2151361" y="2978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7" name="任意多边形 12"/>
          <p:cNvSpPr>
            <a:spLocks/>
          </p:cNvSpPr>
          <p:nvPr/>
        </p:nvSpPr>
        <p:spPr bwMode="auto">
          <a:xfrm>
            <a:off x="2319636" y="2473350"/>
            <a:ext cx="206375" cy="1673225"/>
          </a:xfrm>
          <a:custGeom>
            <a:avLst/>
            <a:gdLst>
              <a:gd name="T0" fmla="*/ 2147483647 w 130"/>
              <a:gd name="T1" fmla="*/ 0 h 1054"/>
              <a:gd name="T2" fmla="*/ 2147483647 w 130"/>
              <a:gd name="T3" fmla="*/ 2147483647 h 1054"/>
              <a:gd name="T4" fmla="*/ 2147483647 w 130"/>
              <a:gd name="T5" fmla="*/ 2147483647 h 1054"/>
              <a:gd name="T6" fmla="*/ 2147483647 w 130"/>
              <a:gd name="T7" fmla="*/ 2147483647 h 1054"/>
              <a:gd name="T8" fmla="*/ 2147483647 w 130"/>
              <a:gd name="T9" fmla="*/ 2147483647 h 1054"/>
              <a:gd name="T10" fmla="*/ 2147483647 w 130"/>
              <a:gd name="T11" fmla="*/ 2147483647 h 1054"/>
              <a:gd name="T12" fmla="*/ 2147483647 w 130"/>
              <a:gd name="T13" fmla="*/ 2147483647 h 1054"/>
              <a:gd name="T14" fmla="*/ 2147483647 w 130"/>
              <a:gd name="T15" fmla="*/ 2147483647 h 1054"/>
              <a:gd name="T16" fmla="*/ 2147483647 w 130"/>
              <a:gd name="T17" fmla="*/ 2147483647 h 1054"/>
              <a:gd name="T18" fmla="*/ 2147483647 w 130"/>
              <a:gd name="T19" fmla="*/ 2147483647 h 1054"/>
              <a:gd name="T20" fmla="*/ 2147483647 w 130"/>
              <a:gd name="T21" fmla="*/ 2147483647 h 1054"/>
              <a:gd name="T22" fmla="*/ 2147483647 w 130"/>
              <a:gd name="T23" fmla="*/ 2147483647 h 1054"/>
              <a:gd name="T24" fmla="*/ 2147483647 w 130"/>
              <a:gd name="T25" fmla="*/ 2147483647 h 1054"/>
              <a:gd name="T26" fmla="*/ 2147483647 w 130"/>
              <a:gd name="T27" fmla="*/ 2147483647 h 1054"/>
              <a:gd name="T28" fmla="*/ 2147483647 w 130"/>
              <a:gd name="T29" fmla="*/ 2147483647 h 1054"/>
              <a:gd name="T30" fmla="*/ 0 w 130"/>
              <a:gd name="T31" fmla="*/ 2147483647 h 1054"/>
              <a:gd name="T32" fmla="*/ 2147483647 w 130"/>
              <a:gd name="T33" fmla="*/ 2147483647 h 1054"/>
              <a:gd name="T34" fmla="*/ 2147483647 w 130"/>
              <a:gd name="T35" fmla="*/ 2147483647 h 1054"/>
              <a:gd name="T36" fmla="*/ 2147483647 w 130"/>
              <a:gd name="T37" fmla="*/ 2147483647 h 1054"/>
              <a:gd name="T38" fmla="*/ 2147483647 w 130"/>
              <a:gd name="T39" fmla="*/ 2147483647 h 1054"/>
              <a:gd name="T40" fmla="*/ 2147483647 w 130"/>
              <a:gd name="T41" fmla="*/ 2147483647 h 1054"/>
              <a:gd name="T42" fmla="*/ 2147483647 w 130"/>
              <a:gd name="T43" fmla="*/ 2147483647 h 1054"/>
              <a:gd name="T44" fmla="*/ 2147483647 w 130"/>
              <a:gd name="T45" fmla="*/ 2147483647 h 1054"/>
              <a:gd name="T46" fmla="*/ 2147483647 w 130"/>
              <a:gd name="T47" fmla="*/ 2147483647 h 1054"/>
              <a:gd name="T48" fmla="*/ 2147483647 w 130"/>
              <a:gd name="T49" fmla="*/ 2147483647 h 1054"/>
              <a:gd name="T50" fmla="*/ 2147483647 w 130"/>
              <a:gd name="T51" fmla="*/ 2147483647 h 1054"/>
              <a:gd name="T52" fmla="*/ 2147483647 w 130"/>
              <a:gd name="T53" fmla="*/ 2147483647 h 1054"/>
              <a:gd name="T54" fmla="*/ 2147483647 w 130"/>
              <a:gd name="T55" fmla="*/ 2147483647 h 1054"/>
              <a:gd name="T56" fmla="*/ 2147483647 w 130"/>
              <a:gd name="T57" fmla="*/ 2147483647 h 1054"/>
              <a:gd name="T58" fmla="*/ 2147483647 w 130"/>
              <a:gd name="T59" fmla="*/ 2147483647 h 1054"/>
              <a:gd name="T60" fmla="*/ 2147483647 w 130"/>
              <a:gd name="T61" fmla="*/ 2147483647 h 105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0" h="1054">
                <a:moveTo>
                  <a:pt x="130" y="0"/>
                </a:moveTo>
                <a:lnTo>
                  <a:pt x="116" y="2"/>
                </a:lnTo>
                <a:lnTo>
                  <a:pt x="105" y="7"/>
                </a:lnTo>
                <a:lnTo>
                  <a:pt x="93" y="16"/>
                </a:lnTo>
                <a:lnTo>
                  <a:pt x="84" y="27"/>
                </a:lnTo>
                <a:lnTo>
                  <a:pt x="71" y="55"/>
                </a:lnTo>
                <a:lnTo>
                  <a:pt x="68" y="71"/>
                </a:lnTo>
                <a:lnTo>
                  <a:pt x="66" y="89"/>
                </a:lnTo>
                <a:lnTo>
                  <a:pt x="66" y="441"/>
                </a:lnTo>
                <a:lnTo>
                  <a:pt x="64" y="459"/>
                </a:lnTo>
                <a:lnTo>
                  <a:pt x="61" y="475"/>
                </a:lnTo>
                <a:lnTo>
                  <a:pt x="48" y="502"/>
                </a:lnTo>
                <a:lnTo>
                  <a:pt x="36" y="513"/>
                </a:lnTo>
                <a:lnTo>
                  <a:pt x="25" y="520"/>
                </a:lnTo>
                <a:lnTo>
                  <a:pt x="14" y="525"/>
                </a:lnTo>
                <a:lnTo>
                  <a:pt x="0" y="527"/>
                </a:lnTo>
                <a:lnTo>
                  <a:pt x="14" y="529"/>
                </a:lnTo>
                <a:lnTo>
                  <a:pt x="25" y="534"/>
                </a:lnTo>
                <a:lnTo>
                  <a:pt x="36" y="543"/>
                </a:lnTo>
                <a:lnTo>
                  <a:pt x="48" y="554"/>
                </a:lnTo>
                <a:lnTo>
                  <a:pt x="61" y="582"/>
                </a:lnTo>
                <a:lnTo>
                  <a:pt x="64" y="597"/>
                </a:lnTo>
                <a:lnTo>
                  <a:pt x="66" y="616"/>
                </a:lnTo>
                <a:lnTo>
                  <a:pt x="66" y="968"/>
                </a:lnTo>
                <a:lnTo>
                  <a:pt x="68" y="986"/>
                </a:lnTo>
                <a:lnTo>
                  <a:pt x="71" y="1002"/>
                </a:lnTo>
                <a:lnTo>
                  <a:pt x="84" y="1029"/>
                </a:lnTo>
                <a:lnTo>
                  <a:pt x="93" y="1040"/>
                </a:lnTo>
                <a:lnTo>
                  <a:pt x="105" y="1047"/>
                </a:lnTo>
                <a:lnTo>
                  <a:pt x="116" y="1052"/>
                </a:lnTo>
                <a:lnTo>
                  <a:pt x="130" y="105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38" name="矩形 13"/>
          <p:cNvSpPr>
            <a:spLocks noChangeArrowheads="1"/>
          </p:cNvSpPr>
          <p:nvPr/>
        </p:nvSpPr>
        <p:spPr bwMode="auto">
          <a:xfrm>
            <a:off x="2452986" y="2116163"/>
            <a:ext cx="1108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9" name="矩形 14"/>
          <p:cNvSpPr>
            <a:spLocks noChangeArrowheads="1"/>
          </p:cNvSpPr>
          <p:nvPr/>
        </p:nvSpPr>
        <p:spPr bwMode="auto">
          <a:xfrm>
            <a:off x="2532361" y="2160613"/>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内中断</a:t>
            </a:r>
            <a:endParaRPr lang="zh-CN" altLang="en-US" i="0" dirty="0">
              <a:latin typeface="华文新魏" pitchFamily="2" charset="-122"/>
            </a:endParaRPr>
          </a:p>
        </p:txBody>
      </p:sp>
      <p:sp>
        <p:nvSpPr>
          <p:cNvPr id="48140" name="矩形 15"/>
          <p:cNvSpPr>
            <a:spLocks noChangeArrowheads="1"/>
          </p:cNvSpPr>
          <p:nvPr/>
        </p:nvSpPr>
        <p:spPr bwMode="auto">
          <a:xfrm>
            <a:off x="3467398" y="21495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dirty="0">
                <a:solidFill>
                  <a:srgbClr val="000000"/>
                </a:solidFill>
                <a:latin typeface="华文新魏" pitchFamily="2" charset="-122"/>
              </a:rPr>
              <a:t> </a:t>
            </a:r>
            <a:endParaRPr lang="en-US" altLang="zh-CN" i="0" dirty="0">
              <a:latin typeface="华文新魏" pitchFamily="2" charset="-122"/>
            </a:endParaRPr>
          </a:p>
        </p:txBody>
      </p:sp>
      <p:sp>
        <p:nvSpPr>
          <p:cNvPr id="48141" name="矩形 16"/>
          <p:cNvSpPr>
            <a:spLocks noChangeArrowheads="1"/>
          </p:cNvSpPr>
          <p:nvPr/>
        </p:nvSpPr>
        <p:spPr bwMode="auto">
          <a:xfrm>
            <a:off x="2452986" y="3906863"/>
            <a:ext cx="25574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2" name="矩形 17"/>
          <p:cNvSpPr>
            <a:spLocks noChangeArrowheads="1"/>
          </p:cNvSpPr>
          <p:nvPr/>
        </p:nvSpPr>
        <p:spPr bwMode="auto">
          <a:xfrm>
            <a:off x="2499023" y="4095775"/>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外中断</a:t>
            </a:r>
            <a:endParaRPr lang="zh-CN" altLang="en-US" i="0">
              <a:latin typeface="华文新魏" pitchFamily="2" charset="-122"/>
            </a:endParaRPr>
          </a:p>
        </p:txBody>
      </p:sp>
      <p:sp>
        <p:nvSpPr>
          <p:cNvPr id="48143" name="矩形 18"/>
          <p:cNvSpPr>
            <a:spLocks noChangeArrowheads="1"/>
          </p:cNvSpPr>
          <p:nvPr/>
        </p:nvSpPr>
        <p:spPr bwMode="auto">
          <a:xfrm>
            <a:off x="3432473"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4" name="矩形 19"/>
          <p:cNvSpPr>
            <a:spLocks noChangeArrowheads="1"/>
          </p:cNvSpPr>
          <p:nvPr/>
        </p:nvSpPr>
        <p:spPr bwMode="auto">
          <a:xfrm>
            <a:off x="3554711" y="40957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45" name="矩形 20"/>
          <p:cNvSpPr>
            <a:spLocks noChangeArrowheads="1"/>
          </p:cNvSpPr>
          <p:nvPr/>
        </p:nvSpPr>
        <p:spPr bwMode="auto">
          <a:xfrm>
            <a:off x="4807248"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6" name="矩形 21"/>
          <p:cNvSpPr>
            <a:spLocks noChangeArrowheads="1"/>
          </p:cNvSpPr>
          <p:nvPr/>
        </p:nvSpPr>
        <p:spPr bwMode="auto">
          <a:xfrm>
            <a:off x="4912023" y="40846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47" name="任意多边形 22"/>
          <p:cNvSpPr>
            <a:spLocks/>
          </p:cNvSpPr>
          <p:nvPr/>
        </p:nvSpPr>
        <p:spPr bwMode="auto">
          <a:xfrm>
            <a:off x="3546773" y="1933600"/>
            <a:ext cx="201613" cy="701675"/>
          </a:xfrm>
          <a:custGeom>
            <a:avLst/>
            <a:gdLst>
              <a:gd name="T0" fmla="*/ 2147483647 w 127"/>
              <a:gd name="T1" fmla="*/ 0 h 442"/>
              <a:gd name="T2" fmla="*/ 2147483647 w 127"/>
              <a:gd name="T3" fmla="*/ 2147483647 h 442"/>
              <a:gd name="T4" fmla="*/ 2147483647 w 127"/>
              <a:gd name="T5" fmla="*/ 2147483647 h 442"/>
              <a:gd name="T6" fmla="*/ 2147483647 w 127"/>
              <a:gd name="T7" fmla="*/ 2147483647 h 442"/>
              <a:gd name="T8" fmla="*/ 2147483647 w 127"/>
              <a:gd name="T9" fmla="*/ 2147483647 h 442"/>
              <a:gd name="T10" fmla="*/ 2147483647 w 127"/>
              <a:gd name="T11" fmla="*/ 2147483647 h 442"/>
              <a:gd name="T12" fmla="*/ 2147483647 w 127"/>
              <a:gd name="T13" fmla="*/ 2147483647 h 442"/>
              <a:gd name="T14" fmla="*/ 2147483647 w 127"/>
              <a:gd name="T15" fmla="*/ 2147483647 h 442"/>
              <a:gd name="T16" fmla="*/ 2147483647 w 127"/>
              <a:gd name="T17" fmla="*/ 2147483647 h 442"/>
              <a:gd name="T18" fmla="*/ 2147483647 w 127"/>
              <a:gd name="T19" fmla="*/ 2147483647 h 442"/>
              <a:gd name="T20" fmla="*/ 2147483647 w 127"/>
              <a:gd name="T21" fmla="*/ 2147483647 h 442"/>
              <a:gd name="T22" fmla="*/ 0 w 127"/>
              <a:gd name="T23" fmla="*/ 2147483647 h 442"/>
              <a:gd name="T24" fmla="*/ 2147483647 w 127"/>
              <a:gd name="T25" fmla="*/ 2147483647 h 442"/>
              <a:gd name="T26" fmla="*/ 2147483647 w 127"/>
              <a:gd name="T27" fmla="*/ 2147483647 h 442"/>
              <a:gd name="T28" fmla="*/ 2147483647 w 127"/>
              <a:gd name="T29" fmla="*/ 2147483647 h 442"/>
              <a:gd name="T30" fmla="*/ 2147483647 w 127"/>
              <a:gd name="T31" fmla="*/ 2147483647 h 442"/>
              <a:gd name="T32" fmla="*/ 2147483647 w 127"/>
              <a:gd name="T33" fmla="*/ 2147483647 h 442"/>
              <a:gd name="T34" fmla="*/ 2147483647 w 127"/>
              <a:gd name="T35" fmla="*/ 2147483647 h 442"/>
              <a:gd name="T36" fmla="*/ 2147483647 w 127"/>
              <a:gd name="T37" fmla="*/ 2147483647 h 442"/>
              <a:gd name="T38" fmla="*/ 2147483647 w 127"/>
              <a:gd name="T39" fmla="*/ 2147483647 h 442"/>
              <a:gd name="T40" fmla="*/ 2147483647 w 127"/>
              <a:gd name="T41" fmla="*/ 2147483647 h 442"/>
              <a:gd name="T42" fmla="*/ 2147483647 w 127"/>
              <a:gd name="T43" fmla="*/ 2147483647 h 442"/>
              <a:gd name="T44" fmla="*/ 2147483647 w 127"/>
              <a:gd name="T45" fmla="*/ 2147483647 h 4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2">
                <a:moveTo>
                  <a:pt x="127" y="0"/>
                </a:moveTo>
                <a:lnTo>
                  <a:pt x="102" y="2"/>
                </a:lnTo>
                <a:lnTo>
                  <a:pt x="81" y="11"/>
                </a:lnTo>
                <a:lnTo>
                  <a:pt x="68" y="22"/>
                </a:lnTo>
                <a:lnTo>
                  <a:pt x="66" y="29"/>
                </a:lnTo>
                <a:lnTo>
                  <a:pt x="63" y="36"/>
                </a:lnTo>
                <a:lnTo>
                  <a:pt x="63" y="184"/>
                </a:lnTo>
                <a:lnTo>
                  <a:pt x="61" y="190"/>
                </a:lnTo>
                <a:lnTo>
                  <a:pt x="59" y="197"/>
                </a:lnTo>
                <a:lnTo>
                  <a:pt x="45" y="209"/>
                </a:lnTo>
                <a:lnTo>
                  <a:pt x="25" y="218"/>
                </a:lnTo>
                <a:lnTo>
                  <a:pt x="0" y="220"/>
                </a:lnTo>
                <a:lnTo>
                  <a:pt x="25" y="222"/>
                </a:lnTo>
                <a:lnTo>
                  <a:pt x="45" y="231"/>
                </a:lnTo>
                <a:lnTo>
                  <a:pt x="59" y="245"/>
                </a:lnTo>
                <a:lnTo>
                  <a:pt x="61" y="252"/>
                </a:lnTo>
                <a:lnTo>
                  <a:pt x="63" y="259"/>
                </a:lnTo>
                <a:lnTo>
                  <a:pt x="63" y="406"/>
                </a:lnTo>
                <a:lnTo>
                  <a:pt x="66" y="413"/>
                </a:lnTo>
                <a:lnTo>
                  <a:pt x="68" y="420"/>
                </a:lnTo>
                <a:lnTo>
                  <a:pt x="81" y="431"/>
                </a:lnTo>
                <a:lnTo>
                  <a:pt x="102" y="440"/>
                </a:lnTo>
                <a:lnTo>
                  <a:pt x="127" y="44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48" name="矩形 23"/>
          <p:cNvSpPr>
            <a:spLocks noChangeArrowheads="1"/>
          </p:cNvSpPr>
          <p:nvPr/>
        </p:nvSpPr>
        <p:spPr bwMode="auto">
          <a:xfrm>
            <a:off x="3759498" y="1708175"/>
            <a:ext cx="34210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9" name="矩形 24"/>
          <p:cNvSpPr>
            <a:spLocks noChangeArrowheads="1"/>
          </p:cNvSpPr>
          <p:nvPr/>
        </p:nvSpPr>
        <p:spPr bwMode="auto">
          <a:xfrm>
            <a:off x="3837286" y="166213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自愿中断</a:t>
            </a:r>
            <a:endParaRPr lang="zh-CN" altLang="en-US" i="0">
              <a:latin typeface="华文新魏" pitchFamily="2" charset="-122"/>
            </a:endParaRPr>
          </a:p>
        </p:txBody>
      </p:sp>
      <p:sp>
        <p:nvSpPr>
          <p:cNvPr id="48150" name="矩形 25"/>
          <p:cNvSpPr>
            <a:spLocks noChangeArrowheads="1"/>
          </p:cNvSpPr>
          <p:nvPr/>
        </p:nvSpPr>
        <p:spPr bwMode="auto">
          <a:xfrm>
            <a:off x="5107286" y="1639913"/>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Arial" charset="0"/>
              </a:rPr>
              <a:t>——</a:t>
            </a:r>
            <a:endParaRPr lang="en-US" altLang="zh-CN" i="0">
              <a:latin typeface="华文新魏" pitchFamily="2" charset="-122"/>
            </a:endParaRPr>
          </a:p>
        </p:txBody>
      </p:sp>
      <p:sp>
        <p:nvSpPr>
          <p:cNvPr id="48151" name="矩形 26"/>
          <p:cNvSpPr>
            <a:spLocks noChangeArrowheads="1"/>
          </p:cNvSpPr>
          <p:nvPr/>
        </p:nvSpPr>
        <p:spPr bwMode="auto">
          <a:xfrm>
            <a:off x="5774036" y="1639913"/>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指令中断</a:t>
            </a:r>
            <a:endParaRPr lang="zh-CN" altLang="en-US" i="0">
              <a:latin typeface="华文新魏" pitchFamily="2" charset="-122"/>
            </a:endParaRPr>
          </a:p>
        </p:txBody>
      </p:sp>
      <p:sp>
        <p:nvSpPr>
          <p:cNvPr id="48152" name="矩形 27"/>
          <p:cNvSpPr>
            <a:spLocks noChangeArrowheads="1"/>
          </p:cNvSpPr>
          <p:nvPr/>
        </p:nvSpPr>
        <p:spPr bwMode="auto">
          <a:xfrm>
            <a:off x="6994823" y="16288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3" name="矩形 28"/>
          <p:cNvSpPr>
            <a:spLocks noChangeArrowheads="1"/>
          </p:cNvSpPr>
          <p:nvPr/>
        </p:nvSpPr>
        <p:spPr bwMode="auto">
          <a:xfrm>
            <a:off x="3759498" y="2535263"/>
            <a:ext cx="14605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4" name="矩形 29"/>
          <p:cNvSpPr>
            <a:spLocks noChangeArrowheads="1"/>
          </p:cNvSpPr>
          <p:nvPr/>
        </p:nvSpPr>
        <p:spPr bwMode="auto">
          <a:xfrm>
            <a:off x="3837286" y="257812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55" name="矩形 30"/>
          <p:cNvSpPr>
            <a:spLocks noChangeArrowheads="1"/>
          </p:cNvSpPr>
          <p:nvPr/>
        </p:nvSpPr>
        <p:spPr bwMode="auto">
          <a:xfrm>
            <a:off x="5089823" y="256701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6" name="任意多边形 31"/>
          <p:cNvSpPr>
            <a:spLocks/>
          </p:cNvSpPr>
          <p:nvPr/>
        </p:nvSpPr>
        <p:spPr bwMode="auto">
          <a:xfrm>
            <a:off x="5078711" y="2333650"/>
            <a:ext cx="201612" cy="703263"/>
          </a:xfrm>
          <a:custGeom>
            <a:avLst/>
            <a:gdLst>
              <a:gd name="T0" fmla="*/ 2147483647 w 127"/>
              <a:gd name="T1" fmla="*/ 0 h 443"/>
              <a:gd name="T2" fmla="*/ 2147483647 w 127"/>
              <a:gd name="T3" fmla="*/ 2147483647 h 443"/>
              <a:gd name="T4" fmla="*/ 2147483647 w 127"/>
              <a:gd name="T5" fmla="*/ 2147483647 h 443"/>
              <a:gd name="T6" fmla="*/ 2147483647 w 127"/>
              <a:gd name="T7" fmla="*/ 2147483647 h 443"/>
              <a:gd name="T8" fmla="*/ 2147483647 w 127"/>
              <a:gd name="T9" fmla="*/ 2147483647 h 443"/>
              <a:gd name="T10" fmla="*/ 2147483647 w 127"/>
              <a:gd name="T11" fmla="*/ 2147483647 h 443"/>
              <a:gd name="T12" fmla="*/ 2147483647 w 127"/>
              <a:gd name="T13" fmla="*/ 2147483647 h 443"/>
              <a:gd name="T14" fmla="*/ 2147483647 w 127"/>
              <a:gd name="T15" fmla="*/ 2147483647 h 443"/>
              <a:gd name="T16" fmla="*/ 2147483647 w 127"/>
              <a:gd name="T17" fmla="*/ 2147483647 h 443"/>
              <a:gd name="T18" fmla="*/ 2147483647 w 127"/>
              <a:gd name="T19" fmla="*/ 2147483647 h 443"/>
              <a:gd name="T20" fmla="*/ 2147483647 w 127"/>
              <a:gd name="T21" fmla="*/ 2147483647 h 443"/>
              <a:gd name="T22" fmla="*/ 0 w 127"/>
              <a:gd name="T23" fmla="*/ 2147483647 h 443"/>
              <a:gd name="T24" fmla="*/ 2147483647 w 127"/>
              <a:gd name="T25" fmla="*/ 2147483647 h 443"/>
              <a:gd name="T26" fmla="*/ 2147483647 w 127"/>
              <a:gd name="T27" fmla="*/ 2147483647 h 443"/>
              <a:gd name="T28" fmla="*/ 2147483647 w 127"/>
              <a:gd name="T29" fmla="*/ 2147483647 h 443"/>
              <a:gd name="T30" fmla="*/ 2147483647 w 127"/>
              <a:gd name="T31" fmla="*/ 2147483647 h 443"/>
              <a:gd name="T32" fmla="*/ 2147483647 w 127"/>
              <a:gd name="T33" fmla="*/ 2147483647 h 443"/>
              <a:gd name="T34" fmla="*/ 2147483647 w 127"/>
              <a:gd name="T35" fmla="*/ 2147483647 h 443"/>
              <a:gd name="T36" fmla="*/ 2147483647 w 127"/>
              <a:gd name="T37" fmla="*/ 2147483647 h 443"/>
              <a:gd name="T38" fmla="*/ 2147483647 w 127"/>
              <a:gd name="T39" fmla="*/ 2147483647 h 443"/>
              <a:gd name="T40" fmla="*/ 2147483647 w 127"/>
              <a:gd name="T41" fmla="*/ 2147483647 h 443"/>
              <a:gd name="T42" fmla="*/ 2147483647 w 127"/>
              <a:gd name="T43" fmla="*/ 2147483647 h 443"/>
              <a:gd name="T44" fmla="*/ 2147483647 w 127"/>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3">
                <a:moveTo>
                  <a:pt x="127" y="0"/>
                </a:moveTo>
                <a:lnTo>
                  <a:pt x="102" y="2"/>
                </a:lnTo>
                <a:lnTo>
                  <a:pt x="82" y="11"/>
                </a:lnTo>
                <a:lnTo>
                  <a:pt x="68" y="22"/>
                </a:lnTo>
                <a:lnTo>
                  <a:pt x="66" y="29"/>
                </a:lnTo>
                <a:lnTo>
                  <a:pt x="64" y="36"/>
                </a:lnTo>
                <a:lnTo>
                  <a:pt x="64" y="184"/>
                </a:lnTo>
                <a:lnTo>
                  <a:pt x="61" y="190"/>
                </a:lnTo>
                <a:lnTo>
                  <a:pt x="59" y="197"/>
                </a:lnTo>
                <a:lnTo>
                  <a:pt x="45" y="209"/>
                </a:lnTo>
                <a:lnTo>
                  <a:pt x="25" y="218"/>
                </a:lnTo>
                <a:lnTo>
                  <a:pt x="0" y="220"/>
                </a:lnTo>
                <a:lnTo>
                  <a:pt x="25" y="222"/>
                </a:lnTo>
                <a:lnTo>
                  <a:pt x="45" y="231"/>
                </a:lnTo>
                <a:lnTo>
                  <a:pt x="59" y="243"/>
                </a:lnTo>
                <a:lnTo>
                  <a:pt x="61" y="249"/>
                </a:lnTo>
                <a:lnTo>
                  <a:pt x="64" y="256"/>
                </a:lnTo>
                <a:lnTo>
                  <a:pt x="64" y="404"/>
                </a:lnTo>
                <a:lnTo>
                  <a:pt x="66" y="411"/>
                </a:lnTo>
                <a:lnTo>
                  <a:pt x="68" y="418"/>
                </a:lnTo>
                <a:lnTo>
                  <a:pt x="82" y="431"/>
                </a:lnTo>
                <a:lnTo>
                  <a:pt x="102" y="440"/>
                </a:lnTo>
                <a:lnTo>
                  <a:pt x="127"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57" name="矩形 32"/>
          <p:cNvSpPr>
            <a:spLocks noChangeArrowheads="1"/>
          </p:cNvSpPr>
          <p:nvPr/>
        </p:nvSpPr>
        <p:spPr bwMode="auto">
          <a:xfrm>
            <a:off x="5323186" y="2235225"/>
            <a:ext cx="14398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8" name="矩形 33"/>
          <p:cNvSpPr>
            <a:spLocks noChangeArrowheads="1"/>
          </p:cNvSpPr>
          <p:nvPr/>
        </p:nvSpPr>
        <p:spPr bwMode="auto">
          <a:xfrm>
            <a:off x="5400973" y="22796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硬件故障</a:t>
            </a:r>
            <a:endParaRPr lang="zh-CN" altLang="en-US" i="0">
              <a:latin typeface="华文新魏" pitchFamily="2" charset="-122"/>
            </a:endParaRPr>
          </a:p>
        </p:txBody>
      </p:sp>
      <p:sp>
        <p:nvSpPr>
          <p:cNvPr id="48159" name="矩形 34"/>
          <p:cNvSpPr>
            <a:spLocks noChangeArrowheads="1"/>
          </p:cNvSpPr>
          <p:nvPr/>
        </p:nvSpPr>
        <p:spPr bwMode="auto">
          <a:xfrm>
            <a:off x="6655098" y="22685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0" name="矩形 35"/>
          <p:cNvSpPr>
            <a:spLocks noChangeArrowheads="1"/>
          </p:cNvSpPr>
          <p:nvPr/>
        </p:nvSpPr>
        <p:spPr bwMode="auto">
          <a:xfrm>
            <a:off x="5323186" y="2921025"/>
            <a:ext cx="13890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1" name="矩形 36"/>
          <p:cNvSpPr>
            <a:spLocks noChangeArrowheads="1"/>
          </p:cNvSpPr>
          <p:nvPr/>
        </p:nvSpPr>
        <p:spPr bwMode="auto">
          <a:xfrm>
            <a:off x="5400973" y="296388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软件出错</a:t>
            </a:r>
            <a:endParaRPr lang="zh-CN" altLang="en-US" i="0">
              <a:latin typeface="华文新魏" pitchFamily="2" charset="-122"/>
            </a:endParaRPr>
          </a:p>
        </p:txBody>
      </p:sp>
      <p:sp>
        <p:nvSpPr>
          <p:cNvPr id="48162" name="矩形 37"/>
          <p:cNvSpPr>
            <a:spLocks noChangeArrowheads="1"/>
          </p:cNvSpPr>
          <p:nvPr/>
        </p:nvSpPr>
        <p:spPr bwMode="auto">
          <a:xfrm>
            <a:off x="6655098" y="29527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3" name="任意多边形 38"/>
          <p:cNvSpPr>
            <a:spLocks/>
          </p:cNvSpPr>
          <p:nvPr/>
        </p:nvSpPr>
        <p:spPr bwMode="auto">
          <a:xfrm>
            <a:off x="5023148" y="3903688"/>
            <a:ext cx="204788" cy="703262"/>
          </a:xfrm>
          <a:custGeom>
            <a:avLst/>
            <a:gdLst>
              <a:gd name="T0" fmla="*/ 2147483647 w 129"/>
              <a:gd name="T1" fmla="*/ 0 h 443"/>
              <a:gd name="T2" fmla="*/ 2147483647 w 129"/>
              <a:gd name="T3" fmla="*/ 2147483647 h 443"/>
              <a:gd name="T4" fmla="*/ 2147483647 w 129"/>
              <a:gd name="T5" fmla="*/ 2147483647 h 443"/>
              <a:gd name="T6" fmla="*/ 2147483647 w 129"/>
              <a:gd name="T7" fmla="*/ 2147483647 h 443"/>
              <a:gd name="T8" fmla="*/ 2147483647 w 129"/>
              <a:gd name="T9" fmla="*/ 2147483647 h 443"/>
              <a:gd name="T10" fmla="*/ 2147483647 w 129"/>
              <a:gd name="T11" fmla="*/ 2147483647 h 443"/>
              <a:gd name="T12" fmla="*/ 2147483647 w 129"/>
              <a:gd name="T13" fmla="*/ 2147483647 h 443"/>
              <a:gd name="T14" fmla="*/ 2147483647 w 129"/>
              <a:gd name="T15" fmla="*/ 2147483647 h 443"/>
              <a:gd name="T16" fmla="*/ 2147483647 w 129"/>
              <a:gd name="T17" fmla="*/ 2147483647 h 443"/>
              <a:gd name="T18" fmla="*/ 2147483647 w 129"/>
              <a:gd name="T19" fmla="*/ 2147483647 h 443"/>
              <a:gd name="T20" fmla="*/ 2147483647 w 129"/>
              <a:gd name="T21" fmla="*/ 2147483647 h 443"/>
              <a:gd name="T22" fmla="*/ 0 w 129"/>
              <a:gd name="T23" fmla="*/ 2147483647 h 443"/>
              <a:gd name="T24" fmla="*/ 2147483647 w 129"/>
              <a:gd name="T25" fmla="*/ 2147483647 h 443"/>
              <a:gd name="T26" fmla="*/ 2147483647 w 129"/>
              <a:gd name="T27" fmla="*/ 2147483647 h 443"/>
              <a:gd name="T28" fmla="*/ 2147483647 w 129"/>
              <a:gd name="T29" fmla="*/ 2147483647 h 443"/>
              <a:gd name="T30" fmla="*/ 2147483647 w 129"/>
              <a:gd name="T31" fmla="*/ 2147483647 h 443"/>
              <a:gd name="T32" fmla="*/ 2147483647 w 129"/>
              <a:gd name="T33" fmla="*/ 2147483647 h 443"/>
              <a:gd name="T34" fmla="*/ 2147483647 w 129"/>
              <a:gd name="T35" fmla="*/ 2147483647 h 443"/>
              <a:gd name="T36" fmla="*/ 2147483647 w 129"/>
              <a:gd name="T37" fmla="*/ 2147483647 h 443"/>
              <a:gd name="T38" fmla="*/ 2147483647 w 129"/>
              <a:gd name="T39" fmla="*/ 2147483647 h 443"/>
              <a:gd name="T40" fmla="*/ 2147483647 w 129"/>
              <a:gd name="T41" fmla="*/ 2147483647 h 443"/>
              <a:gd name="T42" fmla="*/ 2147483647 w 129"/>
              <a:gd name="T43" fmla="*/ 2147483647 h 443"/>
              <a:gd name="T44" fmla="*/ 2147483647 w 129"/>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9" h="443">
                <a:moveTo>
                  <a:pt x="129" y="0"/>
                </a:moveTo>
                <a:lnTo>
                  <a:pt x="104" y="3"/>
                </a:lnTo>
                <a:lnTo>
                  <a:pt x="84" y="12"/>
                </a:lnTo>
                <a:lnTo>
                  <a:pt x="68" y="25"/>
                </a:lnTo>
                <a:lnTo>
                  <a:pt x="66" y="32"/>
                </a:lnTo>
                <a:lnTo>
                  <a:pt x="64" y="39"/>
                </a:lnTo>
                <a:lnTo>
                  <a:pt x="64" y="187"/>
                </a:lnTo>
                <a:lnTo>
                  <a:pt x="61" y="193"/>
                </a:lnTo>
                <a:lnTo>
                  <a:pt x="59" y="200"/>
                </a:lnTo>
                <a:lnTo>
                  <a:pt x="45" y="212"/>
                </a:lnTo>
                <a:lnTo>
                  <a:pt x="25" y="221"/>
                </a:lnTo>
                <a:lnTo>
                  <a:pt x="0" y="223"/>
                </a:lnTo>
                <a:lnTo>
                  <a:pt x="25" y="225"/>
                </a:lnTo>
                <a:lnTo>
                  <a:pt x="45" y="234"/>
                </a:lnTo>
                <a:lnTo>
                  <a:pt x="59" y="246"/>
                </a:lnTo>
                <a:lnTo>
                  <a:pt x="61" y="252"/>
                </a:lnTo>
                <a:lnTo>
                  <a:pt x="64" y="259"/>
                </a:lnTo>
                <a:lnTo>
                  <a:pt x="64" y="407"/>
                </a:lnTo>
                <a:lnTo>
                  <a:pt x="66" y="414"/>
                </a:lnTo>
                <a:lnTo>
                  <a:pt x="68" y="420"/>
                </a:lnTo>
                <a:lnTo>
                  <a:pt x="84" y="432"/>
                </a:lnTo>
                <a:lnTo>
                  <a:pt x="104" y="441"/>
                </a:lnTo>
                <a:lnTo>
                  <a:pt x="129"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64" name="矩形 39"/>
          <p:cNvSpPr>
            <a:spLocks noChangeArrowheads="1"/>
          </p:cNvSpPr>
          <p:nvPr/>
        </p:nvSpPr>
        <p:spPr bwMode="auto">
          <a:xfrm>
            <a:off x="5156498" y="3781450"/>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5" name="矩形 40"/>
          <p:cNvSpPr>
            <a:spLocks noChangeArrowheads="1"/>
          </p:cNvSpPr>
          <p:nvPr/>
        </p:nvSpPr>
        <p:spPr bwMode="auto">
          <a:xfrm>
            <a:off x="5234286" y="375763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不可屏蔽中断</a:t>
            </a:r>
            <a:endParaRPr lang="zh-CN" altLang="en-US" i="0">
              <a:latin typeface="华文新魏" pitchFamily="2" charset="-122"/>
            </a:endParaRPr>
          </a:p>
        </p:txBody>
      </p:sp>
      <p:sp>
        <p:nvSpPr>
          <p:cNvPr id="48166" name="矩形 41"/>
          <p:cNvSpPr>
            <a:spLocks noChangeArrowheads="1"/>
          </p:cNvSpPr>
          <p:nvPr/>
        </p:nvSpPr>
        <p:spPr bwMode="auto">
          <a:xfrm>
            <a:off x="7123411" y="3814788"/>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7" name="矩形 42"/>
          <p:cNvSpPr>
            <a:spLocks noChangeArrowheads="1"/>
          </p:cNvSpPr>
          <p:nvPr/>
        </p:nvSpPr>
        <p:spPr bwMode="auto">
          <a:xfrm>
            <a:off x="5146973" y="4470425"/>
            <a:ext cx="17621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8" name="矩形 43"/>
          <p:cNvSpPr>
            <a:spLocks noChangeArrowheads="1"/>
          </p:cNvSpPr>
          <p:nvPr/>
        </p:nvSpPr>
        <p:spPr bwMode="auto">
          <a:xfrm>
            <a:off x="5224761" y="4446613"/>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可屏蔽中断</a:t>
            </a:r>
            <a:endParaRPr lang="zh-CN" altLang="en-US" i="0">
              <a:latin typeface="华文新魏" pitchFamily="2" charset="-122"/>
            </a:endParaRPr>
          </a:p>
        </p:txBody>
      </p:sp>
      <p:sp>
        <p:nvSpPr>
          <p:cNvPr id="48169" name="矩形 44"/>
          <p:cNvSpPr>
            <a:spLocks noChangeArrowheads="1"/>
          </p:cNvSpPr>
          <p:nvPr/>
        </p:nvSpPr>
        <p:spPr bwMode="auto">
          <a:xfrm>
            <a:off x="6794798" y="4502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03629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p:cNvSpPr>
            <a:spLocks noGrp="1" noChangeArrowheads="1"/>
          </p:cNvSpPr>
          <p:nvPr>
            <p:ph type="title"/>
          </p:nvPr>
        </p:nvSpPr>
        <p:spPr/>
        <p:txBody>
          <a:bodyPr/>
          <a:lstStyle/>
          <a:p>
            <a:pPr eaLnBrk="1" hangingPunct="1"/>
            <a:r>
              <a:rPr lang="zh-CN" altLang="en-US" smtClean="0"/>
              <a:t>程序中断处理示意图</a:t>
            </a:r>
          </a:p>
        </p:txBody>
      </p:sp>
      <p:sp>
        <p:nvSpPr>
          <p:cNvPr id="2024451" name="直线 3"/>
          <p:cNvSpPr>
            <a:spLocks noChangeShapeType="1"/>
          </p:cNvSpPr>
          <p:nvPr/>
        </p:nvSpPr>
        <p:spPr bwMode="auto">
          <a:xfrm>
            <a:off x="1990698" y="1835374"/>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2" name="直线 4"/>
          <p:cNvSpPr>
            <a:spLocks noChangeShapeType="1"/>
          </p:cNvSpPr>
          <p:nvPr/>
        </p:nvSpPr>
        <p:spPr bwMode="auto">
          <a:xfrm flipH="1">
            <a:off x="2568548" y="1835374"/>
            <a:ext cx="493712"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3" name="直线 5"/>
          <p:cNvSpPr>
            <a:spLocks noChangeShapeType="1"/>
          </p:cNvSpPr>
          <p:nvPr/>
        </p:nvSpPr>
        <p:spPr bwMode="auto">
          <a:xfrm>
            <a:off x="2568548" y="2852961"/>
            <a:ext cx="1071562"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4" name="直线 6"/>
          <p:cNvSpPr>
            <a:spLocks noChangeShapeType="1"/>
          </p:cNvSpPr>
          <p:nvPr/>
        </p:nvSpPr>
        <p:spPr bwMode="auto">
          <a:xfrm flipH="1" flipV="1">
            <a:off x="3227360" y="1835374"/>
            <a:ext cx="411163"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5" name="直线 7"/>
          <p:cNvSpPr>
            <a:spLocks noChangeShapeType="1"/>
          </p:cNvSpPr>
          <p:nvPr/>
        </p:nvSpPr>
        <p:spPr bwMode="auto">
          <a:xfrm>
            <a:off x="3227360" y="1835374"/>
            <a:ext cx="15652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6" name="直线 8"/>
          <p:cNvSpPr>
            <a:spLocks noChangeShapeType="1"/>
          </p:cNvSpPr>
          <p:nvPr/>
        </p:nvSpPr>
        <p:spPr bwMode="auto">
          <a:xfrm flipH="1">
            <a:off x="4298923" y="1835374"/>
            <a:ext cx="493712"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7" name="直线 9"/>
          <p:cNvSpPr>
            <a:spLocks noChangeShapeType="1"/>
          </p:cNvSpPr>
          <p:nvPr/>
        </p:nvSpPr>
        <p:spPr bwMode="auto">
          <a:xfrm>
            <a:off x="4298923" y="2852961"/>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8" name="直线 10"/>
          <p:cNvSpPr>
            <a:spLocks noChangeShapeType="1"/>
          </p:cNvSpPr>
          <p:nvPr/>
        </p:nvSpPr>
        <p:spPr bwMode="auto">
          <a:xfrm flipH="1" flipV="1">
            <a:off x="4957735" y="1835374"/>
            <a:ext cx="411163"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9" name="直线 11"/>
          <p:cNvSpPr>
            <a:spLocks noChangeShapeType="1"/>
          </p:cNvSpPr>
          <p:nvPr/>
        </p:nvSpPr>
        <p:spPr bwMode="auto">
          <a:xfrm>
            <a:off x="4957735" y="1835374"/>
            <a:ext cx="15668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0" name="直线 12"/>
          <p:cNvSpPr>
            <a:spLocks noChangeShapeType="1"/>
          </p:cNvSpPr>
          <p:nvPr/>
        </p:nvSpPr>
        <p:spPr bwMode="auto">
          <a:xfrm flipH="1">
            <a:off x="6029298" y="1835374"/>
            <a:ext cx="493712"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1" name="直线 13"/>
          <p:cNvSpPr>
            <a:spLocks noChangeShapeType="1"/>
          </p:cNvSpPr>
          <p:nvPr/>
        </p:nvSpPr>
        <p:spPr bwMode="auto">
          <a:xfrm>
            <a:off x="6029298" y="2852961"/>
            <a:ext cx="107156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2" name="直线 14"/>
          <p:cNvSpPr>
            <a:spLocks noChangeShapeType="1"/>
          </p:cNvSpPr>
          <p:nvPr/>
        </p:nvSpPr>
        <p:spPr bwMode="auto">
          <a:xfrm flipH="1" flipV="1">
            <a:off x="6688110" y="1835374"/>
            <a:ext cx="411163"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3" name="直线 15"/>
          <p:cNvSpPr>
            <a:spLocks noChangeShapeType="1"/>
          </p:cNvSpPr>
          <p:nvPr/>
        </p:nvSpPr>
        <p:spPr bwMode="auto">
          <a:xfrm>
            <a:off x="6688110" y="1835374"/>
            <a:ext cx="10731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4" name="矩形 16"/>
          <p:cNvSpPr>
            <a:spLocks noChangeArrowheads="1"/>
          </p:cNvSpPr>
          <p:nvPr/>
        </p:nvSpPr>
        <p:spPr bwMode="auto">
          <a:xfrm>
            <a:off x="1557310" y="1443261"/>
            <a:ext cx="86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2024465" name="矩形 17"/>
          <p:cNvSpPr>
            <a:spLocks noChangeArrowheads="1"/>
          </p:cNvSpPr>
          <p:nvPr/>
        </p:nvSpPr>
        <p:spPr bwMode="auto">
          <a:xfrm>
            <a:off x="2671914"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请求中断</a:t>
            </a:r>
          </a:p>
        </p:txBody>
      </p:sp>
      <p:sp>
        <p:nvSpPr>
          <p:cNvPr id="2024466" name="直线 18"/>
          <p:cNvSpPr>
            <a:spLocks noChangeShapeType="1"/>
          </p:cNvSpPr>
          <p:nvPr/>
        </p:nvSpPr>
        <p:spPr bwMode="auto">
          <a:xfrm>
            <a:off x="3062260" y="1443261"/>
            <a:ext cx="0" cy="39211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7" name="矩形 19"/>
          <p:cNvSpPr>
            <a:spLocks noChangeArrowheads="1"/>
          </p:cNvSpPr>
          <p:nvPr/>
        </p:nvSpPr>
        <p:spPr bwMode="auto">
          <a:xfrm>
            <a:off x="4429276"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3333CC"/>
                </a:solidFill>
                <a:latin typeface="Arial" charset="0"/>
                <a:ea typeface="宋体" pitchFamily="2" charset="-122"/>
              </a:rPr>
              <a:t>B</a:t>
            </a:r>
            <a:r>
              <a:rPr lang="zh-CN" altLang="en-US" sz="1800" i="0">
                <a:solidFill>
                  <a:srgbClr val="3333CC"/>
                </a:solidFill>
                <a:latin typeface="Arial" charset="0"/>
                <a:ea typeface="宋体" pitchFamily="2" charset="-122"/>
              </a:rPr>
              <a:t>请求中断</a:t>
            </a:r>
          </a:p>
        </p:txBody>
      </p:sp>
      <p:sp>
        <p:nvSpPr>
          <p:cNvPr id="2024468" name="直线 20"/>
          <p:cNvSpPr>
            <a:spLocks noChangeShapeType="1"/>
          </p:cNvSpPr>
          <p:nvPr/>
        </p:nvSpPr>
        <p:spPr bwMode="auto">
          <a:xfrm>
            <a:off x="4824385" y="1443261"/>
            <a:ext cx="0" cy="3921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9" name="矩形 21"/>
          <p:cNvSpPr>
            <a:spLocks noChangeArrowheads="1"/>
          </p:cNvSpPr>
          <p:nvPr/>
        </p:nvSpPr>
        <p:spPr bwMode="auto">
          <a:xfrm>
            <a:off x="6153177" y="1052736"/>
            <a:ext cx="127470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请求中断</a:t>
            </a:r>
          </a:p>
        </p:txBody>
      </p:sp>
      <p:sp>
        <p:nvSpPr>
          <p:cNvPr id="2024470" name="直线 22"/>
          <p:cNvSpPr>
            <a:spLocks noChangeShapeType="1"/>
          </p:cNvSpPr>
          <p:nvPr/>
        </p:nvSpPr>
        <p:spPr bwMode="auto">
          <a:xfrm>
            <a:off x="6554760" y="1443261"/>
            <a:ext cx="0" cy="3921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71" name="矩形 23"/>
          <p:cNvSpPr>
            <a:spLocks noChangeArrowheads="1"/>
          </p:cNvSpPr>
          <p:nvPr/>
        </p:nvSpPr>
        <p:spPr bwMode="auto">
          <a:xfrm>
            <a:off x="2001810" y="299583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中断服务子程序</a:t>
            </a:r>
          </a:p>
        </p:txBody>
      </p:sp>
      <p:sp>
        <p:nvSpPr>
          <p:cNvPr id="2024472" name="矩形 24"/>
          <p:cNvSpPr>
            <a:spLocks noChangeArrowheads="1"/>
          </p:cNvSpPr>
          <p:nvPr/>
        </p:nvSpPr>
        <p:spPr bwMode="auto">
          <a:xfrm>
            <a:off x="3944910" y="298948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dirty="0">
                <a:solidFill>
                  <a:srgbClr val="3333CC"/>
                </a:solidFill>
                <a:latin typeface="Arial" charset="0"/>
                <a:ea typeface="宋体" pitchFamily="2" charset="-122"/>
              </a:rPr>
              <a:t>B</a:t>
            </a:r>
            <a:r>
              <a:rPr lang="zh-CN" altLang="en-US" sz="1800" i="0" dirty="0">
                <a:solidFill>
                  <a:srgbClr val="3333CC"/>
                </a:solidFill>
                <a:latin typeface="Arial" charset="0"/>
                <a:ea typeface="宋体" pitchFamily="2" charset="-122"/>
              </a:rPr>
              <a:t>中断服务子程序</a:t>
            </a:r>
          </a:p>
        </p:txBody>
      </p:sp>
      <p:sp>
        <p:nvSpPr>
          <p:cNvPr id="2024473" name="矩形 25"/>
          <p:cNvSpPr>
            <a:spLocks noChangeArrowheads="1"/>
          </p:cNvSpPr>
          <p:nvPr/>
        </p:nvSpPr>
        <p:spPr bwMode="auto">
          <a:xfrm>
            <a:off x="5954685" y="2995836"/>
            <a:ext cx="194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中断服务子程序</a:t>
            </a:r>
          </a:p>
        </p:txBody>
      </p:sp>
      <p:sp>
        <p:nvSpPr>
          <p:cNvPr id="2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28" name="矩形 3"/>
          <p:cNvSpPr txBox="1">
            <a:spLocks noChangeArrowheads="1"/>
          </p:cNvSpPr>
          <p:nvPr/>
        </p:nvSpPr>
        <p:spPr bwMode="auto">
          <a:xfrm>
            <a:off x="596530" y="3620979"/>
            <a:ext cx="8218488" cy="27704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eaLnBrk="1" hangingPunct="1"/>
            <a:r>
              <a:rPr lang="zh-CN" altLang="en-US" i="0" dirty="0"/>
              <a:t>子程序与中断服务子程序与的</a:t>
            </a:r>
            <a:r>
              <a:rPr lang="zh-CN" altLang="en-US" i="0" dirty="0" smtClean="0"/>
              <a:t>区别？</a:t>
            </a:r>
            <a:endParaRPr lang="en-US" altLang="zh-CN" i="0" dirty="0" smtClean="0"/>
          </a:p>
          <a:p>
            <a:pPr lvl="1" eaLnBrk="1" hangingPunct="1"/>
            <a:r>
              <a:rPr lang="zh-CN" altLang="en-US" i="0" dirty="0" smtClean="0"/>
              <a:t>子程序在特定位置显式调用，后者随机调用</a:t>
            </a:r>
            <a:endParaRPr lang="en-US" altLang="zh-CN" i="0" dirty="0" smtClean="0"/>
          </a:p>
          <a:p>
            <a:pPr eaLnBrk="1" hangingPunct="1"/>
            <a:r>
              <a:rPr lang="zh-CN" altLang="en-US" i="0" dirty="0" smtClean="0"/>
              <a:t>如果</a:t>
            </a:r>
            <a:r>
              <a:rPr lang="en-US" altLang="zh-CN" i="0" dirty="0" smtClean="0"/>
              <a:t>A</a:t>
            </a:r>
            <a:r>
              <a:rPr lang="zh-CN" altLang="en-US" i="0" dirty="0" smtClean="0"/>
              <a:t>，</a:t>
            </a:r>
            <a:r>
              <a:rPr lang="en-US" altLang="zh-CN" i="0" dirty="0" smtClean="0"/>
              <a:t>B</a:t>
            </a:r>
            <a:r>
              <a:rPr lang="zh-CN" altLang="en-US" i="0" dirty="0" smtClean="0"/>
              <a:t>，</a:t>
            </a:r>
            <a:r>
              <a:rPr lang="en-US" altLang="zh-CN" i="0" dirty="0" smtClean="0"/>
              <a:t>C</a:t>
            </a:r>
            <a:r>
              <a:rPr lang="zh-CN" altLang="en-US" i="0" dirty="0" smtClean="0"/>
              <a:t>同时产生中断？</a:t>
            </a:r>
            <a:endParaRPr lang="en-US" altLang="zh-CN" i="0" dirty="0" smtClean="0"/>
          </a:p>
          <a:p>
            <a:pPr lvl="1" eaLnBrk="1" hangingPunct="1"/>
            <a:r>
              <a:rPr lang="zh-CN" altLang="en-US" i="0" dirty="0" smtClean="0"/>
              <a:t>中断优先级问题，中断仲裁   </a:t>
            </a:r>
          </a:p>
          <a:p>
            <a:pPr eaLnBrk="1" hangingPunct="1"/>
            <a:r>
              <a:rPr lang="zh-CN" altLang="en-US" i="0" dirty="0" smtClean="0"/>
              <a:t>如果正在运行</a:t>
            </a:r>
            <a:r>
              <a:rPr lang="en-US" altLang="zh-CN" i="0" dirty="0" smtClean="0"/>
              <a:t>A</a:t>
            </a:r>
            <a:r>
              <a:rPr lang="zh-CN" altLang="en-US" i="0" dirty="0" smtClean="0"/>
              <a:t>中断服务子程序，又收到</a:t>
            </a:r>
            <a:r>
              <a:rPr lang="en-US" altLang="zh-CN" i="0" dirty="0" smtClean="0"/>
              <a:t>B</a:t>
            </a:r>
            <a:r>
              <a:rPr lang="zh-CN" altLang="en-US" i="0" dirty="0" smtClean="0"/>
              <a:t>中断？</a:t>
            </a:r>
            <a:endParaRPr lang="en-US" altLang="zh-CN" i="0" dirty="0" smtClean="0"/>
          </a:p>
          <a:p>
            <a:pPr lvl="1" eaLnBrk="1" hangingPunct="1"/>
            <a:r>
              <a:rPr lang="zh-CN" altLang="en-US" i="0" dirty="0" smtClean="0"/>
              <a:t>中断嵌套</a:t>
            </a:r>
          </a:p>
        </p:txBody>
      </p:sp>
    </p:spTree>
    <p:extLst>
      <p:ext uri="{BB962C8B-B14F-4D97-AF65-F5344CB8AC3E}">
        <p14:creationId xmlns:p14="http://schemas.microsoft.com/office/powerpoint/2010/main" val="344024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4464"/>
                                        </p:tgtEl>
                                        <p:attrNameLst>
                                          <p:attrName>style.visibility</p:attrName>
                                        </p:attrNameLst>
                                      </p:cBhvr>
                                      <p:to>
                                        <p:strVal val="visible"/>
                                      </p:to>
                                    </p:set>
                                    <p:anim calcmode="lin" valueType="num">
                                      <p:cBhvr additive="base">
                                        <p:cTn id="7" dur="500" fill="hold"/>
                                        <p:tgtEl>
                                          <p:spTgt spid="2024464"/>
                                        </p:tgtEl>
                                        <p:attrNameLst>
                                          <p:attrName>ppt_x</p:attrName>
                                        </p:attrNameLst>
                                      </p:cBhvr>
                                      <p:tavLst>
                                        <p:tav tm="0">
                                          <p:val>
                                            <p:strVal val="#ppt_x"/>
                                          </p:val>
                                        </p:tav>
                                        <p:tav tm="100000">
                                          <p:val>
                                            <p:strVal val="#ppt_x"/>
                                          </p:val>
                                        </p:tav>
                                      </p:tavLst>
                                    </p:anim>
                                    <p:anim calcmode="lin" valueType="num">
                                      <p:cBhvr additive="base">
                                        <p:cTn id="8" dur="500" fill="hold"/>
                                        <p:tgtEl>
                                          <p:spTgt spid="20244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24451"/>
                                        </p:tgtEl>
                                        <p:attrNameLst>
                                          <p:attrName>style.visibility</p:attrName>
                                        </p:attrNameLst>
                                      </p:cBhvr>
                                      <p:to>
                                        <p:strVal val="visible"/>
                                      </p:to>
                                    </p:set>
                                    <p:animEffect transition="in" filter="wipe(left)">
                                      <p:cBhvr>
                                        <p:cTn id="13" dur="500"/>
                                        <p:tgtEl>
                                          <p:spTgt spid="2024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24465"/>
                                        </p:tgtEl>
                                        <p:attrNameLst>
                                          <p:attrName>style.visibility</p:attrName>
                                        </p:attrNameLst>
                                      </p:cBhvr>
                                      <p:to>
                                        <p:strVal val="visible"/>
                                      </p:to>
                                    </p:set>
                                    <p:anim calcmode="lin" valueType="num">
                                      <p:cBhvr additive="base">
                                        <p:cTn id="18" dur="500" fill="hold"/>
                                        <p:tgtEl>
                                          <p:spTgt spid="2024465"/>
                                        </p:tgtEl>
                                        <p:attrNameLst>
                                          <p:attrName>ppt_x</p:attrName>
                                        </p:attrNameLst>
                                      </p:cBhvr>
                                      <p:tavLst>
                                        <p:tav tm="0">
                                          <p:val>
                                            <p:strVal val="#ppt_x"/>
                                          </p:val>
                                        </p:tav>
                                        <p:tav tm="100000">
                                          <p:val>
                                            <p:strVal val="#ppt_x"/>
                                          </p:val>
                                        </p:tav>
                                      </p:tavLst>
                                    </p:anim>
                                    <p:anim calcmode="lin" valueType="num">
                                      <p:cBhvr additive="base">
                                        <p:cTn id="19" dur="500" fill="hold"/>
                                        <p:tgtEl>
                                          <p:spTgt spid="202446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24466"/>
                                        </p:tgtEl>
                                        <p:attrNameLst>
                                          <p:attrName>style.visibility</p:attrName>
                                        </p:attrNameLst>
                                      </p:cBhvr>
                                      <p:to>
                                        <p:strVal val="visible"/>
                                      </p:to>
                                    </p:set>
                                    <p:anim calcmode="lin" valueType="num">
                                      <p:cBhvr additive="base">
                                        <p:cTn id="24" dur="500" fill="hold"/>
                                        <p:tgtEl>
                                          <p:spTgt spid="2024466"/>
                                        </p:tgtEl>
                                        <p:attrNameLst>
                                          <p:attrName>ppt_x</p:attrName>
                                        </p:attrNameLst>
                                      </p:cBhvr>
                                      <p:tavLst>
                                        <p:tav tm="0">
                                          <p:val>
                                            <p:strVal val="#ppt_x"/>
                                          </p:val>
                                        </p:tav>
                                        <p:tav tm="100000">
                                          <p:val>
                                            <p:strVal val="#ppt_x"/>
                                          </p:val>
                                        </p:tav>
                                      </p:tavLst>
                                    </p:anim>
                                    <p:anim calcmode="lin" valueType="num">
                                      <p:cBhvr additive="base">
                                        <p:cTn id="25" dur="500" fill="hold"/>
                                        <p:tgtEl>
                                          <p:spTgt spid="202446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24452"/>
                                        </p:tgtEl>
                                        <p:attrNameLst>
                                          <p:attrName>style.visibility</p:attrName>
                                        </p:attrNameLst>
                                      </p:cBhvr>
                                      <p:to>
                                        <p:strVal val="visible"/>
                                      </p:to>
                                    </p:set>
                                    <p:animEffect transition="in" filter="wipe(up)">
                                      <p:cBhvr>
                                        <p:cTn id="30" dur="500"/>
                                        <p:tgtEl>
                                          <p:spTgt spid="20244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24471"/>
                                        </p:tgtEl>
                                        <p:attrNameLst>
                                          <p:attrName>style.visibility</p:attrName>
                                        </p:attrNameLst>
                                      </p:cBhvr>
                                      <p:to>
                                        <p:strVal val="visible"/>
                                      </p:to>
                                    </p:set>
                                    <p:anim calcmode="lin" valueType="num">
                                      <p:cBhvr additive="base">
                                        <p:cTn id="35" dur="500" fill="hold"/>
                                        <p:tgtEl>
                                          <p:spTgt spid="2024471"/>
                                        </p:tgtEl>
                                        <p:attrNameLst>
                                          <p:attrName>ppt_x</p:attrName>
                                        </p:attrNameLst>
                                      </p:cBhvr>
                                      <p:tavLst>
                                        <p:tav tm="0">
                                          <p:val>
                                            <p:strVal val="#ppt_x"/>
                                          </p:val>
                                        </p:tav>
                                        <p:tav tm="100000">
                                          <p:val>
                                            <p:strVal val="#ppt_x"/>
                                          </p:val>
                                        </p:tav>
                                      </p:tavLst>
                                    </p:anim>
                                    <p:anim calcmode="lin" valueType="num">
                                      <p:cBhvr additive="base">
                                        <p:cTn id="36" dur="500" fill="hold"/>
                                        <p:tgtEl>
                                          <p:spTgt spid="202447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24453"/>
                                        </p:tgtEl>
                                        <p:attrNameLst>
                                          <p:attrName>style.visibility</p:attrName>
                                        </p:attrNameLst>
                                      </p:cBhvr>
                                      <p:to>
                                        <p:strVal val="visible"/>
                                      </p:to>
                                    </p:set>
                                    <p:animEffect transition="in" filter="wipe(left)">
                                      <p:cBhvr>
                                        <p:cTn id="41" dur="500"/>
                                        <p:tgtEl>
                                          <p:spTgt spid="20244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024454"/>
                                        </p:tgtEl>
                                        <p:attrNameLst>
                                          <p:attrName>style.visibility</p:attrName>
                                        </p:attrNameLst>
                                      </p:cBhvr>
                                      <p:to>
                                        <p:strVal val="visible"/>
                                      </p:to>
                                    </p:set>
                                    <p:animEffect transition="in" filter="wipe(down)">
                                      <p:cBhvr>
                                        <p:cTn id="46" dur="500"/>
                                        <p:tgtEl>
                                          <p:spTgt spid="20244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24455"/>
                                        </p:tgtEl>
                                        <p:attrNameLst>
                                          <p:attrName>style.visibility</p:attrName>
                                        </p:attrNameLst>
                                      </p:cBhvr>
                                      <p:to>
                                        <p:strVal val="visible"/>
                                      </p:to>
                                    </p:set>
                                    <p:animEffect transition="in" filter="wipe(left)">
                                      <p:cBhvr>
                                        <p:cTn id="51" dur="500"/>
                                        <p:tgtEl>
                                          <p:spTgt spid="20244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24467"/>
                                        </p:tgtEl>
                                        <p:attrNameLst>
                                          <p:attrName>style.visibility</p:attrName>
                                        </p:attrNameLst>
                                      </p:cBhvr>
                                      <p:to>
                                        <p:strVal val="visible"/>
                                      </p:to>
                                    </p:set>
                                    <p:anim calcmode="lin" valueType="num">
                                      <p:cBhvr additive="base">
                                        <p:cTn id="56" dur="500" fill="hold"/>
                                        <p:tgtEl>
                                          <p:spTgt spid="2024467"/>
                                        </p:tgtEl>
                                        <p:attrNameLst>
                                          <p:attrName>ppt_x</p:attrName>
                                        </p:attrNameLst>
                                      </p:cBhvr>
                                      <p:tavLst>
                                        <p:tav tm="0">
                                          <p:val>
                                            <p:strVal val="#ppt_x"/>
                                          </p:val>
                                        </p:tav>
                                        <p:tav tm="100000">
                                          <p:val>
                                            <p:strVal val="#ppt_x"/>
                                          </p:val>
                                        </p:tav>
                                      </p:tavLst>
                                    </p:anim>
                                    <p:anim calcmode="lin" valueType="num">
                                      <p:cBhvr additive="base">
                                        <p:cTn id="57" dur="500" fill="hold"/>
                                        <p:tgtEl>
                                          <p:spTgt spid="202446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24468"/>
                                        </p:tgtEl>
                                        <p:attrNameLst>
                                          <p:attrName>style.visibility</p:attrName>
                                        </p:attrNameLst>
                                      </p:cBhvr>
                                      <p:to>
                                        <p:strVal val="visible"/>
                                      </p:to>
                                    </p:set>
                                    <p:animEffect transition="in" filter="wipe(up)">
                                      <p:cBhvr>
                                        <p:cTn id="62" dur="500"/>
                                        <p:tgtEl>
                                          <p:spTgt spid="20244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24456"/>
                                        </p:tgtEl>
                                        <p:attrNameLst>
                                          <p:attrName>style.visibility</p:attrName>
                                        </p:attrNameLst>
                                      </p:cBhvr>
                                      <p:to>
                                        <p:strVal val="visible"/>
                                      </p:to>
                                    </p:set>
                                    <p:animEffect transition="in" filter="wipe(up)">
                                      <p:cBhvr>
                                        <p:cTn id="67" dur="500"/>
                                        <p:tgtEl>
                                          <p:spTgt spid="20244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024472"/>
                                        </p:tgtEl>
                                        <p:attrNameLst>
                                          <p:attrName>style.visibility</p:attrName>
                                        </p:attrNameLst>
                                      </p:cBhvr>
                                      <p:to>
                                        <p:strVal val="visible"/>
                                      </p:to>
                                    </p:set>
                                    <p:anim calcmode="lin" valueType="num">
                                      <p:cBhvr additive="base">
                                        <p:cTn id="72" dur="500" fill="hold"/>
                                        <p:tgtEl>
                                          <p:spTgt spid="2024472"/>
                                        </p:tgtEl>
                                        <p:attrNameLst>
                                          <p:attrName>ppt_x</p:attrName>
                                        </p:attrNameLst>
                                      </p:cBhvr>
                                      <p:tavLst>
                                        <p:tav tm="0">
                                          <p:val>
                                            <p:strVal val="#ppt_x"/>
                                          </p:val>
                                        </p:tav>
                                        <p:tav tm="100000">
                                          <p:val>
                                            <p:strVal val="#ppt_x"/>
                                          </p:val>
                                        </p:tav>
                                      </p:tavLst>
                                    </p:anim>
                                    <p:anim calcmode="lin" valueType="num">
                                      <p:cBhvr additive="base">
                                        <p:cTn id="73" dur="500" fill="hold"/>
                                        <p:tgtEl>
                                          <p:spTgt spid="2024472"/>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024457"/>
                                        </p:tgtEl>
                                        <p:attrNameLst>
                                          <p:attrName>style.visibility</p:attrName>
                                        </p:attrNameLst>
                                      </p:cBhvr>
                                      <p:to>
                                        <p:strVal val="visible"/>
                                      </p:to>
                                    </p:set>
                                    <p:animEffect transition="in" filter="wipe(down)">
                                      <p:cBhvr>
                                        <p:cTn id="78" dur="500"/>
                                        <p:tgtEl>
                                          <p:spTgt spid="20244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024458"/>
                                        </p:tgtEl>
                                        <p:attrNameLst>
                                          <p:attrName>style.visibility</p:attrName>
                                        </p:attrNameLst>
                                      </p:cBhvr>
                                      <p:to>
                                        <p:strVal val="visible"/>
                                      </p:to>
                                    </p:set>
                                    <p:animEffect transition="in" filter="wipe(down)">
                                      <p:cBhvr>
                                        <p:cTn id="83" dur="500"/>
                                        <p:tgtEl>
                                          <p:spTgt spid="202445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024459"/>
                                        </p:tgtEl>
                                        <p:attrNameLst>
                                          <p:attrName>style.visibility</p:attrName>
                                        </p:attrNameLst>
                                      </p:cBhvr>
                                      <p:to>
                                        <p:strVal val="visible"/>
                                      </p:to>
                                    </p:set>
                                    <p:animEffect transition="in" filter="wipe(left)">
                                      <p:cBhvr>
                                        <p:cTn id="88" dur="500"/>
                                        <p:tgtEl>
                                          <p:spTgt spid="202445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24469"/>
                                        </p:tgtEl>
                                        <p:attrNameLst>
                                          <p:attrName>style.visibility</p:attrName>
                                        </p:attrNameLst>
                                      </p:cBhvr>
                                      <p:to>
                                        <p:strVal val="visible"/>
                                      </p:to>
                                    </p:set>
                                    <p:anim calcmode="lin" valueType="num">
                                      <p:cBhvr additive="base">
                                        <p:cTn id="93" dur="500" fill="hold"/>
                                        <p:tgtEl>
                                          <p:spTgt spid="2024469"/>
                                        </p:tgtEl>
                                        <p:attrNameLst>
                                          <p:attrName>ppt_x</p:attrName>
                                        </p:attrNameLst>
                                      </p:cBhvr>
                                      <p:tavLst>
                                        <p:tav tm="0">
                                          <p:val>
                                            <p:strVal val="#ppt_x"/>
                                          </p:val>
                                        </p:tav>
                                        <p:tav tm="100000">
                                          <p:val>
                                            <p:strVal val="#ppt_x"/>
                                          </p:val>
                                        </p:tav>
                                      </p:tavLst>
                                    </p:anim>
                                    <p:anim calcmode="lin" valueType="num">
                                      <p:cBhvr additive="base">
                                        <p:cTn id="94" dur="500" fill="hold"/>
                                        <p:tgtEl>
                                          <p:spTgt spid="202446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024470"/>
                                        </p:tgtEl>
                                        <p:attrNameLst>
                                          <p:attrName>style.visibility</p:attrName>
                                        </p:attrNameLst>
                                      </p:cBhvr>
                                      <p:to>
                                        <p:strVal val="visible"/>
                                      </p:to>
                                    </p:set>
                                    <p:animEffect transition="in" filter="wipe(up)">
                                      <p:cBhvr>
                                        <p:cTn id="99" dur="500"/>
                                        <p:tgtEl>
                                          <p:spTgt spid="202447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024460"/>
                                        </p:tgtEl>
                                        <p:attrNameLst>
                                          <p:attrName>style.visibility</p:attrName>
                                        </p:attrNameLst>
                                      </p:cBhvr>
                                      <p:to>
                                        <p:strVal val="visible"/>
                                      </p:to>
                                    </p:set>
                                    <p:animEffect transition="in" filter="wipe(up)">
                                      <p:cBhvr>
                                        <p:cTn id="104" dur="500"/>
                                        <p:tgtEl>
                                          <p:spTgt spid="202446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24473"/>
                                        </p:tgtEl>
                                        <p:attrNameLst>
                                          <p:attrName>style.visibility</p:attrName>
                                        </p:attrNameLst>
                                      </p:cBhvr>
                                      <p:to>
                                        <p:strVal val="visible"/>
                                      </p:to>
                                    </p:set>
                                    <p:anim calcmode="lin" valueType="num">
                                      <p:cBhvr additive="base">
                                        <p:cTn id="109" dur="500" fill="hold"/>
                                        <p:tgtEl>
                                          <p:spTgt spid="2024473"/>
                                        </p:tgtEl>
                                        <p:attrNameLst>
                                          <p:attrName>ppt_x</p:attrName>
                                        </p:attrNameLst>
                                      </p:cBhvr>
                                      <p:tavLst>
                                        <p:tav tm="0">
                                          <p:val>
                                            <p:strVal val="#ppt_x"/>
                                          </p:val>
                                        </p:tav>
                                        <p:tav tm="100000">
                                          <p:val>
                                            <p:strVal val="#ppt_x"/>
                                          </p:val>
                                        </p:tav>
                                      </p:tavLst>
                                    </p:anim>
                                    <p:anim calcmode="lin" valueType="num">
                                      <p:cBhvr additive="base">
                                        <p:cTn id="110" dur="500" fill="hold"/>
                                        <p:tgtEl>
                                          <p:spTgt spid="2024473"/>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024461"/>
                                        </p:tgtEl>
                                        <p:attrNameLst>
                                          <p:attrName>style.visibility</p:attrName>
                                        </p:attrNameLst>
                                      </p:cBhvr>
                                      <p:to>
                                        <p:strVal val="visible"/>
                                      </p:to>
                                    </p:set>
                                    <p:animEffect transition="in" filter="wipe(left)">
                                      <p:cBhvr>
                                        <p:cTn id="115" dur="500"/>
                                        <p:tgtEl>
                                          <p:spTgt spid="20244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2024462"/>
                                        </p:tgtEl>
                                        <p:attrNameLst>
                                          <p:attrName>style.visibility</p:attrName>
                                        </p:attrNameLst>
                                      </p:cBhvr>
                                      <p:to>
                                        <p:strVal val="visible"/>
                                      </p:to>
                                    </p:set>
                                    <p:animEffect transition="in" filter="wipe(down)">
                                      <p:cBhvr>
                                        <p:cTn id="120" dur="500"/>
                                        <p:tgtEl>
                                          <p:spTgt spid="202446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024463"/>
                                        </p:tgtEl>
                                        <p:attrNameLst>
                                          <p:attrName>style.visibility</p:attrName>
                                        </p:attrNameLst>
                                      </p:cBhvr>
                                      <p:to>
                                        <p:strVal val="visible"/>
                                      </p:to>
                                    </p:set>
                                    <p:animEffect transition="in" filter="wipe(left)">
                                      <p:cBhvr>
                                        <p:cTn id="125" dur="500"/>
                                        <p:tgtEl>
                                          <p:spTgt spid="202446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28">
                                            <p:txEl>
                                              <p:pRg st="2" end="2"/>
                                            </p:txEl>
                                          </p:spTgt>
                                        </p:tgtEl>
                                        <p:attrNameLst>
                                          <p:attrName>style.visibility</p:attrName>
                                        </p:attrNameLst>
                                      </p:cBhvr>
                                      <p:to>
                                        <p:strVal val="visible"/>
                                      </p:to>
                                    </p:set>
                                    <p:animEffect transition="in" filter="wipe(left)">
                                      <p:cBhvr>
                                        <p:cTn id="130" dur="500"/>
                                        <p:tgtEl>
                                          <p:spTgt spid="28">
                                            <p:txEl>
                                              <p:pRg st="2" end="2"/>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8">
                                            <p:txEl>
                                              <p:pRg st="0" end="0"/>
                                            </p:txEl>
                                          </p:spTgt>
                                        </p:tgtEl>
                                        <p:attrNameLst>
                                          <p:attrName>style.visibility</p:attrName>
                                        </p:attrNameLst>
                                      </p:cBhvr>
                                      <p:to>
                                        <p:strVal val="visible"/>
                                      </p:to>
                                    </p:set>
                                    <p:animEffect transition="in" filter="wipe(left)">
                                      <p:cBhvr>
                                        <p:cTn id="135" dur="500"/>
                                        <p:tgtEl>
                                          <p:spTgt spid="28">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xEl>
                                              <p:pRg st="1" end="1"/>
                                            </p:txEl>
                                          </p:spTgt>
                                        </p:tgtEl>
                                        <p:attrNameLst>
                                          <p:attrName>style.visibility</p:attrName>
                                        </p:attrNameLst>
                                      </p:cBhvr>
                                      <p:to>
                                        <p:strVal val="visible"/>
                                      </p:to>
                                    </p:set>
                                    <p:animEffect transition="in" filter="wipe(left)">
                                      <p:cBhvr>
                                        <p:cTn id="140" dur="500"/>
                                        <p:tgtEl>
                                          <p:spTgt spid="28">
                                            <p:txEl>
                                              <p:pRg st="1" end="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28">
                                            <p:txEl>
                                              <p:pRg st="3" end="3"/>
                                            </p:txEl>
                                          </p:spTgt>
                                        </p:tgtEl>
                                        <p:attrNameLst>
                                          <p:attrName>style.visibility</p:attrName>
                                        </p:attrNameLst>
                                      </p:cBhvr>
                                      <p:to>
                                        <p:strVal val="visible"/>
                                      </p:to>
                                    </p:set>
                                    <p:animEffect transition="in" filter="wipe(left)">
                                      <p:cBhvr>
                                        <p:cTn id="145" dur="500"/>
                                        <p:tgtEl>
                                          <p:spTgt spid="28">
                                            <p:txEl>
                                              <p:pRg st="3" end="3"/>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28">
                                            <p:txEl>
                                              <p:pRg st="4" end="4"/>
                                            </p:txEl>
                                          </p:spTgt>
                                        </p:tgtEl>
                                        <p:attrNameLst>
                                          <p:attrName>style.visibility</p:attrName>
                                        </p:attrNameLst>
                                      </p:cBhvr>
                                      <p:to>
                                        <p:strVal val="visible"/>
                                      </p:to>
                                    </p:set>
                                    <p:animEffect transition="in" filter="wipe(left)">
                                      <p:cBhvr>
                                        <p:cTn id="150" dur="500"/>
                                        <p:tgtEl>
                                          <p:spTgt spid="28">
                                            <p:txEl>
                                              <p:pRg st="4" end="4"/>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28">
                                            <p:txEl>
                                              <p:pRg st="5" end="5"/>
                                            </p:txEl>
                                          </p:spTgt>
                                        </p:tgtEl>
                                        <p:attrNameLst>
                                          <p:attrName>style.visibility</p:attrName>
                                        </p:attrNameLst>
                                      </p:cBhvr>
                                      <p:to>
                                        <p:strVal val="visible"/>
                                      </p:to>
                                    </p:set>
                                    <p:animEffect transition="in" filter="wipe(left)">
                                      <p:cBhvr>
                                        <p:cTn id="155"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animBg="1"/>
      <p:bldP spid="2024452" grpId="0" animBg="1"/>
      <p:bldP spid="2024453" grpId="0" animBg="1"/>
      <p:bldP spid="2024454" grpId="0" animBg="1"/>
      <p:bldP spid="2024455" grpId="0" animBg="1"/>
      <p:bldP spid="2024456" grpId="0" animBg="1"/>
      <p:bldP spid="2024457" grpId="0" animBg="1"/>
      <p:bldP spid="2024458" grpId="0" animBg="1"/>
      <p:bldP spid="2024459" grpId="0" animBg="1"/>
      <p:bldP spid="2024460" grpId="0" animBg="1"/>
      <p:bldP spid="2024461" grpId="0" animBg="1"/>
      <p:bldP spid="2024462" grpId="0" animBg="1"/>
      <p:bldP spid="2024463" grpId="0" animBg="1"/>
      <p:bldP spid="2024464" grpId="0"/>
      <p:bldP spid="2024465" grpId="0"/>
      <p:bldP spid="2024466" grpId="0" animBg="1"/>
      <p:bldP spid="2024467" grpId="0"/>
      <p:bldP spid="2024468" grpId="0" animBg="1"/>
      <p:bldP spid="2024469" grpId="0"/>
      <p:bldP spid="2024470" grpId="0" animBg="1"/>
      <p:bldP spid="2024471" grpId="0"/>
      <p:bldP spid="2024472" grpId="0"/>
      <p:bldP spid="20244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zh-CN" altLang="en-US" smtClean="0"/>
              <a:t>中断优先级</a:t>
            </a:r>
          </a:p>
        </p:txBody>
      </p:sp>
      <p:sp>
        <p:nvSpPr>
          <p:cNvPr id="49156" name="矩形 3"/>
          <p:cNvSpPr>
            <a:spLocks noGrp="1" noChangeArrowheads="1"/>
          </p:cNvSpPr>
          <p:nvPr>
            <p:ph type="body" idx="1"/>
          </p:nvPr>
        </p:nvSpPr>
        <p:spPr/>
        <p:txBody>
          <a:bodyPr/>
          <a:lstStyle/>
          <a:p>
            <a:r>
              <a:rPr lang="zh-CN" altLang="en-US" dirty="0" smtClean="0"/>
              <a:t>多设备同时产生中断请求时，</a:t>
            </a:r>
            <a:r>
              <a:rPr lang="en-US" altLang="zh-CN" dirty="0"/>
              <a:t>CPU</a:t>
            </a:r>
            <a:r>
              <a:rPr lang="zh-CN" altLang="en-US" dirty="0" smtClean="0"/>
              <a:t>就必须采用一定的策略进行响应，通常采用优先级的策略。</a:t>
            </a:r>
          </a:p>
          <a:p>
            <a:pPr lvl="1"/>
            <a:r>
              <a:rPr lang="zh-CN" altLang="en-US" dirty="0" smtClean="0"/>
              <a:t>优先级高的先响应，优先级低的后响应。</a:t>
            </a:r>
          </a:p>
          <a:p>
            <a:pPr lvl="1"/>
            <a:r>
              <a:rPr lang="zh-CN" altLang="en-US" dirty="0" smtClean="0"/>
              <a:t>优先级高的中断请求可以中断优先级低的程序。</a:t>
            </a:r>
            <a:endParaRPr lang="en-US" altLang="zh-CN" dirty="0" smtClean="0"/>
          </a:p>
          <a:p>
            <a:pPr lvl="1"/>
            <a:r>
              <a:rPr lang="en-US" altLang="zh-CN" dirty="0"/>
              <a:t>CPU</a:t>
            </a:r>
            <a:r>
              <a:rPr lang="zh-CN" altLang="en-US" dirty="0"/>
              <a:t>优先级随不同中断服务程序而改变</a:t>
            </a:r>
            <a:r>
              <a:rPr lang="zh-CN" altLang="en-US" dirty="0" smtClean="0"/>
              <a:t>，执行</a:t>
            </a:r>
            <a:r>
              <a:rPr lang="zh-CN" altLang="en-US" dirty="0"/>
              <a:t>某</a:t>
            </a:r>
            <a:r>
              <a:rPr lang="zh-CN" altLang="en-US" dirty="0" smtClean="0"/>
              <a:t>设备中断服务子程序</a:t>
            </a:r>
            <a:r>
              <a:rPr lang="zh-CN" altLang="en-US" dirty="0"/>
              <a:t>，</a:t>
            </a:r>
            <a:r>
              <a:rPr lang="en-US" altLang="zh-CN" dirty="0"/>
              <a:t>CPU</a:t>
            </a:r>
            <a:r>
              <a:rPr lang="zh-CN" altLang="en-US" dirty="0"/>
              <a:t>优先级就与该设备的优先级一样</a:t>
            </a:r>
            <a:r>
              <a:rPr lang="zh-CN" altLang="en-US" dirty="0" smtClean="0"/>
              <a:t>。</a:t>
            </a:r>
            <a:endParaRPr lang="en-US" altLang="zh-CN" dirty="0" smtClean="0"/>
          </a:p>
          <a:p>
            <a:pPr lvl="1"/>
            <a:endParaRPr lang="zh-CN" altLang="en-US" dirty="0" smtClean="0"/>
          </a:p>
          <a:p>
            <a:pPr marL="0" indent="0">
              <a:buNone/>
            </a:pPr>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5272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r>
              <a:rPr lang="zh-CN" altLang="en-US" smtClean="0"/>
              <a:t>划分优先级的一般规律</a:t>
            </a:r>
          </a:p>
        </p:txBody>
      </p:sp>
      <p:sp>
        <p:nvSpPr>
          <p:cNvPr id="51204" name="矩形 3"/>
          <p:cNvSpPr>
            <a:spLocks noGrp="1" noChangeArrowheads="1"/>
          </p:cNvSpPr>
          <p:nvPr>
            <p:ph type="body" idx="1"/>
          </p:nvPr>
        </p:nvSpPr>
        <p:spPr/>
        <p:txBody>
          <a:bodyPr/>
          <a:lstStyle/>
          <a:p>
            <a:r>
              <a:rPr lang="zh-CN" altLang="en-US" dirty="0" smtClean="0"/>
              <a:t>硬件故障中断属于最高级，其次是程序错误中断；</a:t>
            </a:r>
          </a:p>
          <a:p>
            <a:r>
              <a:rPr lang="zh-CN" altLang="en-US" dirty="0" smtClean="0"/>
              <a:t>非屏蔽中断优于可屏蔽中断；</a:t>
            </a:r>
          </a:p>
          <a:p>
            <a:r>
              <a:rPr lang="en-US" altLang="zh-CN" dirty="0" smtClean="0"/>
              <a:t>DMA</a:t>
            </a:r>
            <a:r>
              <a:rPr lang="zh-CN" altLang="en-US" dirty="0" smtClean="0"/>
              <a:t>请求优先于</a:t>
            </a:r>
            <a:r>
              <a:rPr lang="en-US" altLang="zh-CN" dirty="0" smtClean="0"/>
              <a:t>I/O</a:t>
            </a:r>
            <a:r>
              <a:rPr lang="zh-CN" altLang="en-US" dirty="0" smtClean="0"/>
              <a:t>设备传送的中断请求；</a:t>
            </a:r>
          </a:p>
          <a:p>
            <a:r>
              <a:rPr lang="zh-CN" altLang="en-US" dirty="0" smtClean="0"/>
              <a:t>高速设备优于低速设备；</a:t>
            </a:r>
            <a:endParaRPr lang="en-US" altLang="zh-CN" dirty="0" smtClean="0"/>
          </a:p>
          <a:p>
            <a:r>
              <a:rPr lang="zh-CN" altLang="en-US" dirty="0" smtClean="0"/>
              <a:t>输入设备的中断优于输出设备；</a:t>
            </a:r>
            <a:endParaRPr lang="en-US" altLang="zh-CN" dirty="0" smtClean="0"/>
          </a:p>
          <a:p>
            <a:r>
              <a:rPr lang="zh-CN" altLang="en-US" dirty="0" smtClean="0"/>
              <a:t>实时设备优先于普通设备</a:t>
            </a:r>
            <a:r>
              <a:rPr lang="zh-CN" altLang="en-US" dirty="0"/>
              <a:t>；</a:t>
            </a:r>
            <a:endParaRPr lang="zh-CN" altLang="en-US" dirty="0" smtClean="0"/>
          </a:p>
          <a:p>
            <a:r>
              <a:rPr lang="zh-CN" altLang="en-US" dirty="0" smtClean="0"/>
              <a:t>同一优先等级中可以包括多台设备，这些设备中离计算机近的优先，形成了二维优先级。</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9898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r>
              <a:rPr lang="zh-CN" altLang="en-US" smtClean="0"/>
              <a:t>本章主要内容</a:t>
            </a:r>
          </a:p>
        </p:txBody>
      </p:sp>
      <p:sp>
        <p:nvSpPr>
          <p:cNvPr id="26628" name="矩形 3"/>
          <p:cNvSpPr>
            <a:spLocks noGrp="1" noChangeArrowheads="1"/>
          </p:cNvSpPr>
          <p:nvPr>
            <p:ph type="body" idx="1"/>
          </p:nvPr>
        </p:nvSpPr>
        <p:spPr/>
        <p:txBody>
          <a:bodyPr/>
          <a:lstStyle/>
          <a:p>
            <a:r>
              <a:rPr lang="zh-CN" altLang="en-US" dirty="0" smtClean="0"/>
              <a:t>外围设备定时方式与信息交换方式</a:t>
            </a:r>
          </a:p>
          <a:p>
            <a:r>
              <a:rPr lang="zh-CN" altLang="en-US" dirty="0" smtClean="0"/>
              <a:t>程序中断方式</a:t>
            </a:r>
          </a:p>
          <a:p>
            <a:r>
              <a:rPr lang="en-US" altLang="zh-CN" dirty="0" smtClean="0"/>
              <a:t>DMA</a:t>
            </a:r>
            <a:r>
              <a:rPr lang="zh-CN" altLang="en-US" dirty="0" smtClean="0"/>
              <a:t>方式</a:t>
            </a:r>
          </a:p>
          <a:p>
            <a:r>
              <a:rPr lang="zh-CN" altLang="en-US" dirty="0" smtClean="0"/>
              <a:t>通道方式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5797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pPr eaLnBrk="1" hangingPunct="1"/>
            <a:r>
              <a:rPr lang="zh-CN" altLang="en-US" smtClean="0"/>
              <a:t>中断仲裁方式</a:t>
            </a:r>
          </a:p>
        </p:txBody>
      </p:sp>
      <p:sp>
        <p:nvSpPr>
          <p:cNvPr id="69636" name="矩形 3"/>
          <p:cNvSpPr>
            <a:spLocks noGrp="1" noChangeArrowheads="1"/>
          </p:cNvSpPr>
          <p:nvPr>
            <p:ph type="body" idx="1"/>
          </p:nvPr>
        </p:nvSpPr>
        <p:spPr/>
        <p:txBody>
          <a:bodyPr/>
          <a:lstStyle/>
          <a:p>
            <a:pPr eaLnBrk="1" hangingPunct="1"/>
            <a:r>
              <a:rPr lang="zh-CN" altLang="en-US" dirty="0" smtClean="0"/>
              <a:t>同一时刻可能有多个设备同时发出中断请求，如何选择适当的设备进行中断响应？（与总线仲裁方式类似）</a:t>
            </a:r>
          </a:p>
          <a:p>
            <a:pPr lvl="1" eaLnBrk="1" hangingPunct="1"/>
            <a:r>
              <a:rPr lang="zh-CN" altLang="en-US" dirty="0" smtClean="0">
                <a:solidFill>
                  <a:schemeClr val="accent2"/>
                </a:solidFill>
              </a:rPr>
              <a:t>  链式查询</a:t>
            </a:r>
          </a:p>
          <a:p>
            <a:pPr lvl="1" eaLnBrk="1" hangingPunct="1"/>
            <a:r>
              <a:rPr lang="zh-CN" altLang="en-US" dirty="0" smtClean="0">
                <a:solidFill>
                  <a:schemeClr val="accent2"/>
                </a:solidFill>
              </a:rPr>
              <a:t>  独立请求</a:t>
            </a:r>
          </a:p>
          <a:p>
            <a:pPr lvl="1" eaLnBrk="1" hangingPunct="1"/>
            <a:r>
              <a:rPr lang="zh-CN" altLang="en-US" dirty="0" smtClean="0">
                <a:solidFill>
                  <a:schemeClr val="accent2"/>
                </a:solidFill>
              </a:rPr>
              <a:t>  分组链式结构</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4763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pPr eaLnBrk="1" hangingPunct="1"/>
            <a:r>
              <a:rPr lang="zh-CN" altLang="en-US" smtClean="0"/>
              <a:t>链式查询方式</a:t>
            </a:r>
          </a:p>
        </p:txBody>
      </p:sp>
      <p:sp>
        <p:nvSpPr>
          <p:cNvPr id="70660" name="自选图形 4"/>
          <p:cNvSpPr>
            <a:spLocks noChangeAspect="1" noChangeArrowheads="1" noTextEdit="1"/>
          </p:cNvSpPr>
          <p:nvPr/>
        </p:nvSpPr>
        <p:spPr bwMode="auto">
          <a:xfrm>
            <a:off x="1822921" y="2249314"/>
            <a:ext cx="5413375"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1" name="矩形 7"/>
          <p:cNvSpPr>
            <a:spLocks noChangeArrowheads="1"/>
          </p:cNvSpPr>
          <p:nvPr/>
        </p:nvSpPr>
        <p:spPr bwMode="auto">
          <a:xfrm>
            <a:off x="3050058" y="2450927"/>
            <a:ext cx="241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a:t>
            </a:r>
            <a:endParaRPr lang="en-US" altLang="zh-CN" i="0"/>
          </a:p>
        </p:txBody>
      </p:sp>
      <p:sp>
        <p:nvSpPr>
          <p:cNvPr id="70662" name="矩形 8"/>
          <p:cNvSpPr>
            <a:spLocks noChangeArrowheads="1"/>
          </p:cNvSpPr>
          <p:nvPr/>
        </p:nvSpPr>
        <p:spPr bwMode="auto">
          <a:xfrm>
            <a:off x="2973858" y="368441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3" name="矩形 9"/>
          <p:cNvSpPr>
            <a:spLocks noChangeArrowheads="1"/>
          </p:cNvSpPr>
          <p:nvPr/>
        </p:nvSpPr>
        <p:spPr bwMode="auto">
          <a:xfrm>
            <a:off x="3031008" y="3684414"/>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a:t>
            </a:r>
            <a:endParaRPr lang="en-US" altLang="zh-CN" i="0"/>
          </a:p>
        </p:txBody>
      </p:sp>
      <p:sp>
        <p:nvSpPr>
          <p:cNvPr id="70664" name="矩形 10"/>
          <p:cNvSpPr>
            <a:spLocks noChangeArrowheads="1"/>
          </p:cNvSpPr>
          <p:nvPr/>
        </p:nvSpPr>
        <p:spPr bwMode="auto">
          <a:xfrm>
            <a:off x="3510433" y="4581352"/>
            <a:ext cx="21796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5" name="矩形 11"/>
          <p:cNvSpPr>
            <a:spLocks noChangeArrowheads="1"/>
          </p:cNvSpPr>
          <p:nvPr/>
        </p:nvSpPr>
        <p:spPr bwMode="auto">
          <a:xfrm>
            <a:off x="3588221" y="4603577"/>
            <a:ext cx="40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  </a:t>
            </a:r>
            <a:endParaRPr lang="en-US" altLang="zh-CN" i="0"/>
          </a:p>
        </p:txBody>
      </p:sp>
      <p:sp>
        <p:nvSpPr>
          <p:cNvPr id="70666" name="矩形 12"/>
          <p:cNvSpPr>
            <a:spLocks noChangeArrowheads="1"/>
          </p:cNvSpPr>
          <p:nvPr/>
        </p:nvSpPr>
        <p:spPr bwMode="auto">
          <a:xfrm>
            <a:off x="4167658" y="4625802"/>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中断请求</a:t>
            </a:r>
            <a:endParaRPr lang="zh-CN" altLang="en-US" i="0"/>
          </a:p>
        </p:txBody>
      </p:sp>
      <p:sp>
        <p:nvSpPr>
          <p:cNvPr id="70667" name="矩形 13"/>
          <p:cNvSpPr>
            <a:spLocks noChangeArrowheads="1"/>
          </p:cNvSpPr>
          <p:nvPr/>
        </p:nvSpPr>
        <p:spPr bwMode="auto">
          <a:xfrm>
            <a:off x="3510433" y="4940127"/>
            <a:ext cx="24003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8" name="矩形 14"/>
          <p:cNvSpPr>
            <a:spLocks noChangeArrowheads="1"/>
          </p:cNvSpPr>
          <p:nvPr/>
        </p:nvSpPr>
        <p:spPr bwMode="auto">
          <a:xfrm>
            <a:off x="3581871" y="4962352"/>
            <a:ext cx="419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  </a:t>
            </a:r>
            <a:endParaRPr lang="en-US" altLang="zh-CN" i="0"/>
          </a:p>
        </p:txBody>
      </p:sp>
      <p:sp>
        <p:nvSpPr>
          <p:cNvPr id="70669" name="矩形 15"/>
          <p:cNvSpPr>
            <a:spLocks noChangeArrowheads="1"/>
          </p:cNvSpPr>
          <p:nvPr/>
        </p:nvSpPr>
        <p:spPr bwMode="auto">
          <a:xfrm>
            <a:off x="4167658" y="4984577"/>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中断许可</a:t>
            </a:r>
            <a:endParaRPr lang="zh-CN" altLang="en-US" i="0"/>
          </a:p>
        </p:txBody>
      </p:sp>
      <p:grpSp>
        <p:nvGrpSpPr>
          <p:cNvPr id="70670" name="组合 19"/>
          <p:cNvGrpSpPr>
            <a:grpSpLocks/>
          </p:cNvGrpSpPr>
          <p:nvPr/>
        </p:nvGrpSpPr>
        <p:grpSpPr bwMode="auto">
          <a:xfrm>
            <a:off x="1846733" y="2204864"/>
            <a:ext cx="1028700" cy="2219325"/>
            <a:chOff x="1100" y="1560"/>
            <a:chExt cx="648" cy="1398"/>
          </a:xfrm>
        </p:grpSpPr>
        <p:sp>
          <p:nvSpPr>
            <p:cNvPr id="70692"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3"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4"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1" name="矩形 20"/>
          <p:cNvSpPr>
            <a:spLocks noChangeArrowheads="1"/>
          </p:cNvSpPr>
          <p:nvPr/>
        </p:nvSpPr>
        <p:spPr bwMode="auto">
          <a:xfrm>
            <a:off x="1994371" y="3033539"/>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2" name="矩形 21"/>
          <p:cNvSpPr>
            <a:spLocks noChangeArrowheads="1"/>
          </p:cNvSpPr>
          <p:nvPr/>
        </p:nvSpPr>
        <p:spPr bwMode="auto">
          <a:xfrm>
            <a:off x="2065808" y="3033539"/>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CPU</a:t>
            </a:r>
            <a:endParaRPr lang="en-US" altLang="zh-CN" i="0"/>
          </a:p>
        </p:txBody>
      </p:sp>
      <p:grpSp>
        <p:nvGrpSpPr>
          <p:cNvPr id="70673" name="组合 25"/>
          <p:cNvGrpSpPr>
            <a:grpSpLocks/>
          </p:cNvGrpSpPr>
          <p:nvPr/>
        </p:nvGrpSpPr>
        <p:grpSpPr bwMode="auto">
          <a:xfrm>
            <a:off x="6134571" y="2204864"/>
            <a:ext cx="1052512" cy="1143000"/>
            <a:chOff x="3801" y="1560"/>
            <a:chExt cx="663" cy="720"/>
          </a:xfrm>
        </p:grpSpPr>
        <p:sp>
          <p:nvSpPr>
            <p:cNvPr id="7068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4" name="矩形 26"/>
          <p:cNvSpPr>
            <a:spLocks noChangeArrowheads="1"/>
          </p:cNvSpPr>
          <p:nvPr/>
        </p:nvSpPr>
        <p:spPr bwMode="auto">
          <a:xfrm>
            <a:off x="6207596" y="251760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5" name="矩形 27"/>
          <p:cNvSpPr>
            <a:spLocks noChangeArrowheads="1"/>
          </p:cNvSpPr>
          <p:nvPr/>
        </p:nvSpPr>
        <p:spPr bwMode="auto">
          <a:xfrm>
            <a:off x="6334596"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76" name="矩形 28"/>
          <p:cNvSpPr>
            <a:spLocks noChangeArrowheads="1"/>
          </p:cNvSpPr>
          <p:nvPr/>
        </p:nvSpPr>
        <p:spPr bwMode="auto">
          <a:xfrm>
            <a:off x="6847358"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70677" name="组合 32"/>
          <p:cNvGrpSpPr>
            <a:grpSpLocks/>
          </p:cNvGrpSpPr>
          <p:nvPr/>
        </p:nvGrpSpPr>
        <p:grpSpPr bwMode="auto">
          <a:xfrm>
            <a:off x="3781896" y="2204864"/>
            <a:ext cx="1054100" cy="1143000"/>
            <a:chOff x="2319" y="1560"/>
            <a:chExt cx="664" cy="720"/>
          </a:xfrm>
        </p:grpSpPr>
        <p:sp>
          <p:nvSpPr>
            <p:cNvPr id="7068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8" name="矩形 33"/>
          <p:cNvSpPr>
            <a:spLocks noChangeArrowheads="1"/>
          </p:cNvSpPr>
          <p:nvPr/>
        </p:nvSpPr>
        <p:spPr bwMode="auto">
          <a:xfrm>
            <a:off x="3905721" y="251760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9" name="矩形 34"/>
          <p:cNvSpPr>
            <a:spLocks noChangeArrowheads="1"/>
          </p:cNvSpPr>
          <p:nvPr/>
        </p:nvSpPr>
        <p:spPr bwMode="auto">
          <a:xfrm>
            <a:off x="4031133"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80" name="矩形 35"/>
          <p:cNvSpPr>
            <a:spLocks noChangeArrowheads="1"/>
          </p:cNvSpPr>
          <p:nvPr/>
        </p:nvSpPr>
        <p:spPr bwMode="auto">
          <a:xfrm>
            <a:off x="4545483"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70681" name="直线 55"/>
          <p:cNvSpPr>
            <a:spLocks noChangeShapeType="1"/>
          </p:cNvSpPr>
          <p:nvPr/>
        </p:nvSpPr>
        <p:spPr bwMode="auto">
          <a:xfrm>
            <a:off x="2832571" y="283510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2" name="直线 56"/>
          <p:cNvSpPr>
            <a:spLocks noChangeShapeType="1"/>
          </p:cNvSpPr>
          <p:nvPr/>
        </p:nvSpPr>
        <p:spPr bwMode="auto">
          <a:xfrm>
            <a:off x="4802658" y="282240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3" name="直线 57"/>
          <p:cNvSpPr>
            <a:spLocks noChangeShapeType="1"/>
          </p:cNvSpPr>
          <p:nvPr/>
        </p:nvSpPr>
        <p:spPr bwMode="auto">
          <a:xfrm>
            <a:off x="4397846" y="335262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4" name="直线 58"/>
          <p:cNvSpPr>
            <a:spLocks noChangeShapeType="1"/>
          </p:cNvSpPr>
          <p:nvPr/>
        </p:nvSpPr>
        <p:spPr bwMode="auto">
          <a:xfrm>
            <a:off x="6677496" y="335262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5" name="直线 59"/>
          <p:cNvSpPr>
            <a:spLocks noChangeShapeType="1"/>
          </p:cNvSpPr>
          <p:nvPr/>
        </p:nvSpPr>
        <p:spPr bwMode="auto">
          <a:xfrm flipH="1">
            <a:off x="2821458" y="397016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71139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2"/>
          <p:cNvSpPr>
            <a:spLocks noGrp="1" noChangeArrowheads="1"/>
          </p:cNvSpPr>
          <p:nvPr>
            <p:ph type="title"/>
          </p:nvPr>
        </p:nvSpPr>
        <p:spPr/>
        <p:txBody>
          <a:bodyPr/>
          <a:lstStyle/>
          <a:p>
            <a:pPr eaLnBrk="1" hangingPunct="1"/>
            <a:r>
              <a:rPr lang="zh-CN" altLang="en-US" smtClean="0"/>
              <a:t>独立请求方式</a:t>
            </a:r>
          </a:p>
        </p:txBody>
      </p:sp>
      <p:graphicFrame>
        <p:nvGraphicFramePr>
          <p:cNvPr id="71684" name="对象 3"/>
          <p:cNvGraphicFramePr>
            <a:graphicFrameLocks noGrp="1" noChangeAspect="1"/>
          </p:cNvGraphicFramePr>
          <p:nvPr>
            <p:ph idx="1"/>
            <p:extLst>
              <p:ext uri="{D42A27DB-BD31-4B8C-83A1-F6EECF244321}">
                <p14:modId xmlns:p14="http://schemas.microsoft.com/office/powerpoint/2010/main" val="2602175367"/>
              </p:ext>
            </p:extLst>
          </p:nvPr>
        </p:nvGraphicFramePr>
        <p:xfrm>
          <a:off x="1669628" y="1916832"/>
          <a:ext cx="5854700" cy="3246437"/>
        </p:xfrm>
        <a:graphic>
          <a:graphicData uri="http://schemas.openxmlformats.org/presentationml/2006/ole">
            <mc:AlternateContent xmlns:mc="http://schemas.openxmlformats.org/markup-compatibility/2006">
              <mc:Choice xmlns:v="urn:schemas-microsoft-com:vml" Requires="v">
                <p:oleObj spid="_x0000_s15400" name="图片" r:id="rId4" imgW="2200275" imgH="1333500" progId="Word.Picture.8">
                  <p:embed/>
                </p:oleObj>
              </mc:Choice>
              <mc:Fallback>
                <p:oleObj name="图片" r:id="rId4" imgW="2200275" imgH="1333500" progId="Word.Picture.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628" y="1916832"/>
                        <a:ext cx="5854700" cy="324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96530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分组链式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23</a:t>
            </a:fld>
            <a:r>
              <a:rPr lang="en-US" altLang="zh-CN" sz="1400" smtClean="0">
                <a:solidFill>
                  <a:srgbClr val="0D7157"/>
                </a:solidFill>
              </a:rPr>
              <a:t>- </a:t>
            </a:r>
            <a:endParaRPr lang="en-US" altLang="zh-CN" sz="1400" dirty="0">
              <a:solidFill>
                <a:srgbClr val="0D7157"/>
              </a:solidFill>
            </a:endParaRPr>
          </a:p>
        </p:txBody>
      </p:sp>
      <p:grpSp>
        <p:nvGrpSpPr>
          <p:cNvPr id="3" name="组合 2"/>
          <p:cNvGrpSpPr/>
          <p:nvPr/>
        </p:nvGrpSpPr>
        <p:grpSpPr>
          <a:xfrm>
            <a:off x="1928515" y="1814785"/>
            <a:ext cx="5369226" cy="3816424"/>
            <a:chOff x="1928515" y="1814785"/>
            <a:chExt cx="5369226" cy="3816424"/>
          </a:xfrm>
        </p:grpSpPr>
        <p:sp>
          <p:nvSpPr>
            <p:cNvPr id="6" name="矩形 7"/>
            <p:cNvSpPr>
              <a:spLocks noChangeArrowheads="1"/>
            </p:cNvSpPr>
            <p:nvPr/>
          </p:nvSpPr>
          <p:spPr bwMode="auto">
            <a:xfrm>
              <a:off x="3027263" y="2071881"/>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1</a:t>
              </a:r>
              <a:endParaRPr lang="en-US" altLang="zh-CN" i="0" baseline="-25000" dirty="0"/>
            </a:p>
          </p:txBody>
        </p:sp>
        <p:sp>
          <p:nvSpPr>
            <p:cNvPr id="8" name="矩形 9"/>
            <p:cNvSpPr>
              <a:spLocks noChangeArrowheads="1"/>
            </p:cNvSpPr>
            <p:nvPr/>
          </p:nvSpPr>
          <p:spPr bwMode="auto">
            <a:xfrm>
              <a:off x="3059832" y="3212976"/>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1</a:t>
              </a:r>
              <a:endParaRPr lang="en-US" altLang="zh-CN" i="0" baseline="-25000" dirty="0"/>
            </a:p>
          </p:txBody>
        </p:sp>
        <p:grpSp>
          <p:nvGrpSpPr>
            <p:cNvPr id="9" name="组合 19"/>
            <p:cNvGrpSpPr>
              <a:grpSpLocks/>
            </p:cNvGrpSpPr>
            <p:nvPr/>
          </p:nvGrpSpPr>
          <p:grpSpPr bwMode="auto">
            <a:xfrm>
              <a:off x="1928515" y="1814785"/>
              <a:ext cx="1028700" cy="3816424"/>
              <a:chOff x="1100" y="1560"/>
              <a:chExt cx="648" cy="1398"/>
            </a:xfrm>
          </p:grpSpPr>
          <p:sp>
            <p:nvSpPr>
              <p:cNvPr id="10"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1"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2"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3" name="矩形 20"/>
            <p:cNvSpPr>
              <a:spLocks noChangeArrowheads="1"/>
            </p:cNvSpPr>
            <p:nvPr/>
          </p:nvSpPr>
          <p:spPr bwMode="auto">
            <a:xfrm>
              <a:off x="2076153" y="2643460"/>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矩形 21"/>
            <p:cNvSpPr>
              <a:spLocks noChangeArrowheads="1"/>
            </p:cNvSpPr>
            <p:nvPr/>
          </p:nvSpPr>
          <p:spPr bwMode="auto">
            <a:xfrm>
              <a:off x="2155830" y="3460940"/>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a:solidFill>
                    <a:srgbClr val="000000"/>
                  </a:solidFill>
                  <a:latin typeface="Times New Roman" pitchFamily="18" charset="0"/>
                </a:rPr>
                <a:t>CPU</a:t>
              </a:r>
              <a:endParaRPr lang="en-US" altLang="zh-CN" i="0" dirty="0"/>
            </a:p>
          </p:txBody>
        </p:sp>
        <p:grpSp>
          <p:nvGrpSpPr>
            <p:cNvPr id="15" name="组合 25"/>
            <p:cNvGrpSpPr>
              <a:grpSpLocks/>
            </p:cNvGrpSpPr>
            <p:nvPr/>
          </p:nvGrpSpPr>
          <p:grpSpPr bwMode="auto">
            <a:xfrm>
              <a:off x="6216353" y="1814785"/>
              <a:ext cx="1052512" cy="1143000"/>
              <a:chOff x="3801" y="1560"/>
              <a:chExt cx="663" cy="720"/>
            </a:xfrm>
          </p:grpSpPr>
          <p:sp>
            <p:nvSpPr>
              <p:cNvPr id="16"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7"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8"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9" name="矩形 26"/>
            <p:cNvSpPr>
              <a:spLocks noChangeArrowheads="1"/>
            </p:cNvSpPr>
            <p:nvPr/>
          </p:nvSpPr>
          <p:spPr bwMode="auto">
            <a:xfrm>
              <a:off x="6289378" y="2127523"/>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矩形 27"/>
            <p:cNvSpPr>
              <a:spLocks noChangeArrowheads="1"/>
            </p:cNvSpPr>
            <p:nvPr/>
          </p:nvSpPr>
          <p:spPr bwMode="auto">
            <a:xfrm>
              <a:off x="6416378"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1" name="矩形 28"/>
            <p:cNvSpPr>
              <a:spLocks noChangeArrowheads="1"/>
            </p:cNvSpPr>
            <p:nvPr/>
          </p:nvSpPr>
          <p:spPr bwMode="auto">
            <a:xfrm>
              <a:off x="6929140"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22" name="组合 32"/>
            <p:cNvGrpSpPr>
              <a:grpSpLocks/>
            </p:cNvGrpSpPr>
            <p:nvPr/>
          </p:nvGrpSpPr>
          <p:grpSpPr bwMode="auto">
            <a:xfrm>
              <a:off x="3863678" y="1814785"/>
              <a:ext cx="1054100" cy="1143000"/>
              <a:chOff x="2319" y="1560"/>
              <a:chExt cx="664" cy="720"/>
            </a:xfrm>
          </p:grpSpPr>
          <p:sp>
            <p:nvSpPr>
              <p:cNvPr id="23"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4"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5"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26" name="矩形 33"/>
            <p:cNvSpPr>
              <a:spLocks noChangeArrowheads="1"/>
            </p:cNvSpPr>
            <p:nvPr/>
          </p:nvSpPr>
          <p:spPr bwMode="auto">
            <a:xfrm>
              <a:off x="3987503" y="2127523"/>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7" name="矩形 34"/>
            <p:cNvSpPr>
              <a:spLocks noChangeArrowheads="1"/>
            </p:cNvSpPr>
            <p:nvPr/>
          </p:nvSpPr>
          <p:spPr bwMode="auto">
            <a:xfrm>
              <a:off x="4112915"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8" name="矩形 35"/>
            <p:cNvSpPr>
              <a:spLocks noChangeArrowheads="1"/>
            </p:cNvSpPr>
            <p:nvPr/>
          </p:nvSpPr>
          <p:spPr bwMode="auto">
            <a:xfrm>
              <a:off x="4627265"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29" name="直线 55"/>
            <p:cNvSpPr>
              <a:spLocks noChangeShapeType="1"/>
            </p:cNvSpPr>
            <p:nvPr/>
          </p:nvSpPr>
          <p:spPr bwMode="auto">
            <a:xfrm>
              <a:off x="2914353" y="2445023"/>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0" name="直线 56"/>
            <p:cNvSpPr>
              <a:spLocks noChangeShapeType="1"/>
            </p:cNvSpPr>
            <p:nvPr/>
          </p:nvSpPr>
          <p:spPr bwMode="auto">
            <a:xfrm>
              <a:off x="4884440" y="2432323"/>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1" name="直线 57"/>
            <p:cNvSpPr>
              <a:spLocks noChangeShapeType="1"/>
            </p:cNvSpPr>
            <p:nvPr/>
          </p:nvSpPr>
          <p:spPr bwMode="auto">
            <a:xfrm>
              <a:off x="4479628" y="2962548"/>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2" name="直线 58"/>
            <p:cNvSpPr>
              <a:spLocks noChangeShapeType="1"/>
            </p:cNvSpPr>
            <p:nvPr/>
          </p:nvSpPr>
          <p:spPr bwMode="auto">
            <a:xfrm>
              <a:off x="6759278" y="2962548"/>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3" name="直线 59"/>
            <p:cNvSpPr>
              <a:spLocks noChangeShapeType="1"/>
            </p:cNvSpPr>
            <p:nvPr/>
          </p:nvSpPr>
          <p:spPr bwMode="auto">
            <a:xfrm flipH="1">
              <a:off x="2903240" y="3580085"/>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4" name="矩形 7"/>
            <p:cNvSpPr>
              <a:spLocks noChangeArrowheads="1"/>
            </p:cNvSpPr>
            <p:nvPr/>
          </p:nvSpPr>
          <p:spPr bwMode="auto">
            <a:xfrm>
              <a:off x="3081415" y="3942637"/>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2</a:t>
              </a:r>
              <a:endParaRPr lang="en-US" altLang="zh-CN" i="0" baseline="-25000" dirty="0"/>
            </a:p>
          </p:txBody>
        </p:sp>
        <p:sp>
          <p:nvSpPr>
            <p:cNvPr id="35" name="矩形 8"/>
            <p:cNvSpPr>
              <a:spLocks noChangeArrowheads="1"/>
            </p:cNvSpPr>
            <p:nvPr/>
          </p:nvSpPr>
          <p:spPr bwMode="auto">
            <a:xfrm>
              <a:off x="3084516" y="517612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6" name="矩形 9"/>
            <p:cNvSpPr>
              <a:spLocks noChangeArrowheads="1"/>
            </p:cNvSpPr>
            <p:nvPr/>
          </p:nvSpPr>
          <p:spPr bwMode="auto">
            <a:xfrm>
              <a:off x="3062489" y="5176124"/>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2</a:t>
              </a:r>
              <a:endParaRPr lang="en-US" altLang="zh-CN" i="0" baseline="-25000" dirty="0"/>
            </a:p>
          </p:txBody>
        </p:sp>
        <p:grpSp>
          <p:nvGrpSpPr>
            <p:cNvPr id="38" name="组合 25"/>
            <p:cNvGrpSpPr>
              <a:grpSpLocks/>
            </p:cNvGrpSpPr>
            <p:nvPr/>
          </p:nvGrpSpPr>
          <p:grpSpPr bwMode="auto">
            <a:xfrm>
              <a:off x="6245229" y="3696574"/>
              <a:ext cx="1052512" cy="1143000"/>
              <a:chOff x="3801" y="1560"/>
              <a:chExt cx="663" cy="720"/>
            </a:xfrm>
          </p:grpSpPr>
          <p:sp>
            <p:nvSpPr>
              <p:cNvPr id="3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2" name="矩形 26"/>
            <p:cNvSpPr>
              <a:spLocks noChangeArrowheads="1"/>
            </p:cNvSpPr>
            <p:nvPr/>
          </p:nvSpPr>
          <p:spPr bwMode="auto">
            <a:xfrm>
              <a:off x="6318254" y="400931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43" name="矩形 27"/>
            <p:cNvSpPr>
              <a:spLocks noChangeArrowheads="1"/>
            </p:cNvSpPr>
            <p:nvPr/>
          </p:nvSpPr>
          <p:spPr bwMode="auto">
            <a:xfrm>
              <a:off x="6445254"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44" name="矩形 28"/>
            <p:cNvSpPr>
              <a:spLocks noChangeArrowheads="1"/>
            </p:cNvSpPr>
            <p:nvPr/>
          </p:nvSpPr>
          <p:spPr bwMode="auto">
            <a:xfrm>
              <a:off x="6958016"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45" name="组合 32"/>
            <p:cNvGrpSpPr>
              <a:grpSpLocks/>
            </p:cNvGrpSpPr>
            <p:nvPr/>
          </p:nvGrpSpPr>
          <p:grpSpPr bwMode="auto">
            <a:xfrm>
              <a:off x="3892554" y="3696574"/>
              <a:ext cx="1054100" cy="1143000"/>
              <a:chOff x="2319" y="1560"/>
              <a:chExt cx="664" cy="720"/>
            </a:xfrm>
          </p:grpSpPr>
          <p:sp>
            <p:nvSpPr>
              <p:cNvPr id="4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9" name="矩形 33"/>
            <p:cNvSpPr>
              <a:spLocks noChangeArrowheads="1"/>
            </p:cNvSpPr>
            <p:nvPr/>
          </p:nvSpPr>
          <p:spPr bwMode="auto">
            <a:xfrm>
              <a:off x="4016379" y="400931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50" name="矩形 34"/>
            <p:cNvSpPr>
              <a:spLocks noChangeArrowheads="1"/>
            </p:cNvSpPr>
            <p:nvPr/>
          </p:nvSpPr>
          <p:spPr bwMode="auto">
            <a:xfrm>
              <a:off x="4141791"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51" name="矩形 35"/>
            <p:cNvSpPr>
              <a:spLocks noChangeArrowheads="1"/>
            </p:cNvSpPr>
            <p:nvPr/>
          </p:nvSpPr>
          <p:spPr bwMode="auto">
            <a:xfrm>
              <a:off x="4656141"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52" name="直线 55"/>
            <p:cNvSpPr>
              <a:spLocks noChangeShapeType="1"/>
            </p:cNvSpPr>
            <p:nvPr/>
          </p:nvSpPr>
          <p:spPr bwMode="auto">
            <a:xfrm>
              <a:off x="2943229" y="432681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3" name="直线 56"/>
            <p:cNvSpPr>
              <a:spLocks noChangeShapeType="1"/>
            </p:cNvSpPr>
            <p:nvPr/>
          </p:nvSpPr>
          <p:spPr bwMode="auto">
            <a:xfrm>
              <a:off x="4913316" y="431411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4" name="直线 57"/>
            <p:cNvSpPr>
              <a:spLocks noChangeShapeType="1"/>
            </p:cNvSpPr>
            <p:nvPr/>
          </p:nvSpPr>
          <p:spPr bwMode="auto">
            <a:xfrm>
              <a:off x="4508504" y="484433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5" name="直线 58"/>
            <p:cNvSpPr>
              <a:spLocks noChangeShapeType="1"/>
            </p:cNvSpPr>
            <p:nvPr/>
          </p:nvSpPr>
          <p:spPr bwMode="auto">
            <a:xfrm>
              <a:off x="6788154" y="484433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6" name="直线 59"/>
            <p:cNvSpPr>
              <a:spLocks noChangeShapeType="1"/>
            </p:cNvSpPr>
            <p:nvPr/>
          </p:nvSpPr>
          <p:spPr bwMode="auto">
            <a:xfrm flipH="1">
              <a:off x="2932116" y="546187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grpSp>
    </p:spTree>
    <p:extLst>
      <p:ext uri="{BB962C8B-B14F-4D97-AF65-F5344CB8AC3E}">
        <p14:creationId xmlns:p14="http://schemas.microsoft.com/office/powerpoint/2010/main" val="198219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pPr eaLnBrk="1" hangingPunct="1"/>
            <a:r>
              <a:rPr lang="zh-CN" altLang="en-US" dirty="0" smtClean="0"/>
              <a:t>二维优先级示意图 </a:t>
            </a:r>
            <a:r>
              <a:rPr lang="en-US" altLang="zh-CN" dirty="0" smtClean="0"/>
              <a:t>(</a:t>
            </a:r>
            <a:r>
              <a:rPr lang="zh-CN" altLang="en-US" dirty="0"/>
              <a:t>中断共享</a:t>
            </a:r>
            <a:r>
              <a:rPr lang="en-US" altLang="zh-CN" dirty="0" smtClean="0"/>
              <a:t>)</a:t>
            </a:r>
            <a:r>
              <a:rPr lang="zh-CN" altLang="en-US" dirty="0" smtClean="0"/>
              <a:t> </a:t>
            </a:r>
          </a:p>
        </p:txBody>
      </p:sp>
      <p:sp>
        <p:nvSpPr>
          <p:cNvPr id="52228" name="矩形 3"/>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对象 4"/>
          <p:cNvGraphicFramePr>
            <a:graphicFrameLocks noChangeAspect="1"/>
          </p:cNvGraphicFramePr>
          <p:nvPr>
            <p:extLst>
              <p:ext uri="{D42A27DB-BD31-4B8C-83A1-F6EECF244321}">
                <p14:modId xmlns:p14="http://schemas.microsoft.com/office/powerpoint/2010/main" val="3823350110"/>
              </p:ext>
            </p:extLst>
          </p:nvPr>
        </p:nvGraphicFramePr>
        <p:xfrm>
          <a:off x="1115616" y="1412776"/>
          <a:ext cx="7129462" cy="4330700"/>
        </p:xfrm>
        <a:graphic>
          <a:graphicData uri="http://schemas.openxmlformats.org/presentationml/2006/ole">
            <mc:AlternateContent xmlns:mc="http://schemas.openxmlformats.org/markup-compatibility/2006">
              <mc:Choice xmlns:v="urn:schemas-microsoft-com:vml" Requires="v">
                <p:oleObj spid="_x0000_s2114" name="图片" r:id="rId4" imgW="3093720" imgH="2193036" progId="Word.Picture.8">
                  <p:embed/>
                </p:oleObj>
              </mc:Choice>
              <mc:Fallback>
                <p:oleObj name="图片" r:id="rId4" imgW="3093720" imgH="2193036"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412776"/>
                        <a:ext cx="7129462"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98036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pPr eaLnBrk="1" hangingPunct="1"/>
            <a:r>
              <a:rPr lang="zh-CN" altLang="en-US" smtClean="0"/>
              <a:t>中断屏蔽</a:t>
            </a:r>
          </a:p>
        </p:txBody>
      </p:sp>
      <p:sp>
        <p:nvSpPr>
          <p:cNvPr id="53252" name="矩形 3"/>
          <p:cNvSpPr>
            <a:spLocks noGrp="1" noChangeArrowheads="1"/>
          </p:cNvSpPr>
          <p:nvPr>
            <p:ph type="body" idx="1"/>
          </p:nvPr>
        </p:nvSpPr>
        <p:spPr/>
        <p:txBody>
          <a:bodyPr/>
          <a:lstStyle/>
          <a:p>
            <a:pPr eaLnBrk="1" hangingPunct="1"/>
            <a:r>
              <a:rPr lang="zh-CN" altLang="en-US" sz="2400" dirty="0" smtClean="0"/>
              <a:t>响应优先级</a:t>
            </a:r>
          </a:p>
          <a:p>
            <a:pPr lvl="1" eaLnBrk="1" hangingPunct="1"/>
            <a:r>
              <a:rPr lang="en-US" altLang="zh-CN" sz="2100" dirty="0" smtClean="0"/>
              <a:t>CPU</a:t>
            </a:r>
            <a:r>
              <a:rPr lang="zh-CN" altLang="en-US" sz="2100" dirty="0" smtClean="0"/>
              <a:t>对各设备中断请求进行响应，并准备好处理的先后次序，这种次序往往在硬件线路上已固定，不便于变动。</a:t>
            </a:r>
          </a:p>
          <a:p>
            <a:pPr eaLnBrk="1" hangingPunct="1"/>
            <a:r>
              <a:rPr lang="zh-CN" altLang="en-US" sz="2400" dirty="0" smtClean="0"/>
              <a:t>处理优先级</a:t>
            </a:r>
          </a:p>
          <a:p>
            <a:pPr lvl="1" eaLnBrk="1" hangingPunct="1"/>
            <a:r>
              <a:rPr lang="en-US" altLang="zh-CN" sz="2100" dirty="0" smtClean="0"/>
              <a:t>CPU</a:t>
            </a:r>
            <a:r>
              <a:rPr lang="zh-CN" altLang="en-US" sz="2100" dirty="0" smtClean="0"/>
              <a:t>实际对各中断请求处理的先后次序。如果不使用屏蔽技术，响应的优先次序就是处理的优先次序。 </a:t>
            </a:r>
            <a:endParaRPr lang="en-US" altLang="zh-CN" sz="2100" dirty="0" smtClean="0"/>
          </a:p>
          <a:p>
            <a:pPr eaLnBrk="1" hangingPunct="1"/>
            <a:r>
              <a:rPr lang="zh-CN" altLang="en-US" dirty="0"/>
              <a:t>中断屏蔽技术可动态改变各设备</a:t>
            </a:r>
            <a:r>
              <a:rPr lang="zh-CN" altLang="en-US" dirty="0" smtClean="0"/>
              <a:t>的处理优先级</a:t>
            </a:r>
            <a:r>
              <a:rPr lang="zh-CN" altLang="en-US" sz="2800" dirty="0"/>
              <a:t>。</a:t>
            </a:r>
          </a:p>
          <a:p>
            <a:pPr lvl="1" eaLnBrk="1" hangingPunct="1"/>
            <a:endParaRPr lang="zh-CN" altLang="en-US" sz="2100"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020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pPr eaLnBrk="1" hangingPunct="1"/>
            <a:r>
              <a:rPr lang="zh-CN" altLang="en-US" smtClean="0"/>
              <a:t>中断屏蔽方式</a:t>
            </a:r>
          </a:p>
        </p:txBody>
      </p:sp>
      <p:graphicFrame>
        <p:nvGraphicFramePr>
          <p:cNvPr id="54276" name="对象 3"/>
          <p:cNvGraphicFramePr>
            <a:graphicFrameLocks noGrp="1" noChangeAspect="1"/>
          </p:cNvGraphicFramePr>
          <p:nvPr>
            <p:ph idx="1"/>
            <p:extLst>
              <p:ext uri="{D42A27DB-BD31-4B8C-83A1-F6EECF244321}">
                <p14:modId xmlns:p14="http://schemas.microsoft.com/office/powerpoint/2010/main" val="2077840670"/>
              </p:ext>
            </p:extLst>
          </p:nvPr>
        </p:nvGraphicFramePr>
        <p:xfrm>
          <a:off x="1691680" y="1522189"/>
          <a:ext cx="5832648" cy="4006831"/>
        </p:xfrm>
        <a:graphic>
          <a:graphicData uri="http://schemas.openxmlformats.org/presentationml/2006/ole">
            <mc:AlternateContent xmlns:mc="http://schemas.openxmlformats.org/markup-compatibility/2006">
              <mc:Choice xmlns:v="urn:schemas-microsoft-com:vml" Requires="v">
                <p:oleObj spid="_x0000_s3141" name="Picture" r:id="rId4" imgW="2895480" imgH="1989000" progId="Word.Picture.8">
                  <p:embed/>
                </p:oleObj>
              </mc:Choice>
              <mc:Fallback>
                <p:oleObj name="Picture" r:id="rId4" imgW="2895480" imgH="1989000" progId="Word.Picture.8">
                  <p:embed/>
                  <p:pic>
                    <p:nvPicPr>
                      <p:cNvPr id="0" name="Picture 27"/>
                      <p:cNvPicPr>
                        <a:picLocks noGrp="1" noChangeAspect="1" noChangeArrowheads="1"/>
                      </p:cNvPicPr>
                      <p:nvPr/>
                    </p:nvPicPr>
                    <p:blipFill>
                      <a:blip r:embed="rId5"/>
                      <a:srcRect/>
                      <a:stretch>
                        <a:fillRect/>
                      </a:stretch>
                    </p:blipFill>
                    <p:spPr bwMode="auto">
                      <a:xfrm>
                        <a:off x="1691680" y="1522189"/>
                        <a:ext cx="5832648" cy="4006831"/>
                      </a:xfrm>
                      <a:prstGeom prst="rect">
                        <a:avLst/>
                      </a:prstGeom>
                      <a:noFill/>
                      <a:ln>
                        <a:noFill/>
                      </a:ln>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26</a:t>
            </a:fld>
            <a:r>
              <a:rPr lang="en-US" altLang="zh-CN" sz="1400" smtClean="0">
                <a:solidFill>
                  <a:srgbClr val="0D7157"/>
                </a:solidFill>
              </a:rPr>
              <a:t>- </a:t>
            </a:r>
            <a:endParaRPr lang="en-US" altLang="zh-CN" sz="1400" dirty="0">
              <a:solidFill>
                <a:srgbClr val="0D7157"/>
              </a:solidFill>
            </a:endParaRPr>
          </a:p>
        </p:txBody>
      </p:sp>
      <p:sp>
        <p:nvSpPr>
          <p:cNvPr id="2" name="矩形 1"/>
          <p:cNvSpPr/>
          <p:nvPr/>
        </p:nvSpPr>
        <p:spPr>
          <a:xfrm>
            <a:off x="5868144" y="2204864"/>
            <a:ext cx="360040"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0" dirty="0" smtClean="0">
                <a:solidFill>
                  <a:schemeClr val="tx1"/>
                </a:solidFill>
              </a:rPr>
              <a:t>响</a:t>
            </a:r>
            <a:endParaRPr lang="en-US" altLang="zh-CN" i="0" dirty="0" smtClean="0">
              <a:solidFill>
                <a:schemeClr val="tx1"/>
              </a:solidFill>
            </a:endParaRPr>
          </a:p>
          <a:p>
            <a:pPr algn="ctr"/>
            <a:r>
              <a:rPr lang="zh-CN" altLang="en-US" i="0" dirty="0" smtClean="0">
                <a:solidFill>
                  <a:schemeClr val="tx1"/>
                </a:solidFill>
              </a:rPr>
              <a:t>应</a:t>
            </a:r>
            <a:endParaRPr lang="en-US" altLang="zh-CN" i="0" dirty="0" smtClean="0">
              <a:solidFill>
                <a:schemeClr val="tx1"/>
              </a:solidFill>
            </a:endParaRPr>
          </a:p>
          <a:p>
            <a:pPr algn="ctr"/>
            <a:r>
              <a:rPr lang="zh-CN" altLang="en-US" i="0" dirty="0" smtClean="0">
                <a:solidFill>
                  <a:schemeClr val="tx1"/>
                </a:solidFill>
              </a:rPr>
              <a:t>优</a:t>
            </a:r>
            <a:endParaRPr lang="en-US" altLang="zh-CN" i="0" dirty="0" smtClean="0">
              <a:solidFill>
                <a:schemeClr val="tx1"/>
              </a:solidFill>
            </a:endParaRPr>
          </a:p>
          <a:p>
            <a:pPr algn="ctr"/>
            <a:r>
              <a:rPr lang="zh-CN" altLang="en-US" i="0" dirty="0" smtClean="0">
                <a:solidFill>
                  <a:schemeClr val="tx1"/>
                </a:solidFill>
              </a:rPr>
              <a:t>先</a:t>
            </a:r>
            <a:endParaRPr lang="en-US" altLang="zh-CN" i="0" dirty="0" smtClean="0">
              <a:solidFill>
                <a:schemeClr val="tx1"/>
              </a:solidFill>
            </a:endParaRPr>
          </a:p>
          <a:p>
            <a:pPr algn="ctr"/>
            <a:r>
              <a:rPr lang="zh-CN" altLang="en-US" i="0" dirty="0" smtClean="0">
                <a:solidFill>
                  <a:schemeClr val="tx1"/>
                </a:solidFill>
              </a:rPr>
              <a:t>级</a:t>
            </a:r>
            <a:endParaRPr lang="zh-CN" altLang="en-US" i="0" dirty="0">
              <a:solidFill>
                <a:schemeClr val="tx1"/>
              </a:solidFill>
            </a:endParaRPr>
          </a:p>
        </p:txBody>
      </p:sp>
      <p:sp>
        <p:nvSpPr>
          <p:cNvPr id="3" name="椭圆 2"/>
          <p:cNvSpPr/>
          <p:nvPr/>
        </p:nvSpPr>
        <p:spPr>
          <a:xfrm>
            <a:off x="3383868" y="443711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椭圆 6"/>
          <p:cNvSpPr/>
          <p:nvPr/>
        </p:nvSpPr>
        <p:spPr>
          <a:xfrm>
            <a:off x="3373101" y="400247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椭圆 7"/>
          <p:cNvSpPr/>
          <p:nvPr/>
        </p:nvSpPr>
        <p:spPr>
          <a:xfrm>
            <a:off x="3383868" y="4802336"/>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椭圆 8"/>
          <p:cNvSpPr/>
          <p:nvPr/>
        </p:nvSpPr>
        <p:spPr>
          <a:xfrm>
            <a:off x="3383868" y="5198380"/>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7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zh-CN" altLang="en-US" smtClean="0"/>
              <a:t>屏蔽码</a:t>
            </a:r>
          </a:p>
        </p:txBody>
      </p:sp>
      <p:sp>
        <p:nvSpPr>
          <p:cNvPr id="56327" name="矩形 6"/>
          <p:cNvSpPr>
            <a:spLocks noGrp="1" noChangeArrowheads="1"/>
          </p:cNvSpPr>
          <p:nvPr>
            <p:ph type="body" idx="1"/>
          </p:nvPr>
        </p:nvSpPr>
        <p:spPr/>
        <p:txBody>
          <a:bodyPr/>
          <a:lstStyle/>
          <a:p>
            <a:r>
              <a:rPr lang="en-US" altLang="zh-CN" dirty="0"/>
              <a:t>CPU</a:t>
            </a:r>
            <a:r>
              <a:rPr lang="zh-CN" altLang="en-US" dirty="0"/>
              <a:t>送往各设备</a:t>
            </a:r>
            <a:r>
              <a:rPr lang="zh-CN" altLang="en-US" dirty="0" smtClean="0"/>
              <a:t>接口屏蔽</a:t>
            </a:r>
            <a:r>
              <a:rPr lang="zh-CN" altLang="en-US" dirty="0"/>
              <a:t>触发器状态</a:t>
            </a:r>
            <a:r>
              <a:rPr lang="zh-CN" altLang="en-US" dirty="0" smtClean="0"/>
              <a:t>信息，</a:t>
            </a:r>
            <a:r>
              <a:rPr lang="zh-CN" altLang="en-US" dirty="0"/>
              <a:t>称为屏蔽码</a:t>
            </a:r>
          </a:p>
          <a:p>
            <a:r>
              <a:rPr lang="zh-CN" altLang="en-US" dirty="0" smtClean="0"/>
              <a:t>控制各设备接口的屏蔽触发器，可改变处理次序。</a:t>
            </a:r>
            <a:endParaRPr lang="en-US" altLang="zh-CN" dirty="0" smtClean="0"/>
          </a:p>
        </p:txBody>
      </p:sp>
      <p:sp>
        <p:nvSpPr>
          <p:cNvPr id="56324" name="矩形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8788" name="对象 4"/>
          <p:cNvGraphicFramePr>
            <a:graphicFrameLocks noChangeAspect="1"/>
          </p:cNvGraphicFramePr>
          <p:nvPr>
            <p:extLst>
              <p:ext uri="{D42A27DB-BD31-4B8C-83A1-F6EECF244321}">
                <p14:modId xmlns:p14="http://schemas.microsoft.com/office/powerpoint/2010/main" val="1708251603"/>
              </p:ext>
            </p:extLst>
          </p:nvPr>
        </p:nvGraphicFramePr>
        <p:xfrm>
          <a:off x="542896" y="2619375"/>
          <a:ext cx="8053199" cy="2578779"/>
        </p:xfrm>
        <a:graphic>
          <a:graphicData uri="http://schemas.openxmlformats.org/presentationml/2006/ole">
            <mc:AlternateContent xmlns:mc="http://schemas.openxmlformats.org/markup-compatibility/2006">
              <mc:Choice xmlns:v="urn:schemas-microsoft-com:vml" Requires="v">
                <p:oleObj spid="_x0000_s4164" name="图片" r:id="rId4" imgW="3867912" imgH="1239012" progId="Word.Picture.8">
                  <p:embed/>
                </p:oleObj>
              </mc:Choice>
              <mc:Fallback>
                <p:oleObj name="图片" r:id="rId4" imgW="3867912" imgH="1239012"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896" y="2619375"/>
                        <a:ext cx="8053199" cy="2578779"/>
                      </a:xfrm>
                      <a:prstGeom prst="rect">
                        <a:avLst/>
                      </a:prstGeom>
                      <a:noFill/>
                      <a:extLst/>
                    </p:spPr>
                  </p:pic>
                </p:oleObj>
              </mc:Fallback>
            </mc:AlternateContent>
          </a:graphicData>
        </a:graphic>
      </p:graphicFrame>
      <p:sp>
        <p:nvSpPr>
          <p:cNvPr id="56326" name="矩形 5"/>
          <p:cNvSpPr>
            <a:spLocks noChangeArrowheads="1"/>
          </p:cNvSpPr>
          <p:nvPr/>
        </p:nvSpPr>
        <p:spPr bwMode="auto">
          <a:xfrm>
            <a:off x="1042988" y="2619375"/>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Tx/>
              <a:buChar char="•"/>
            </a:pPr>
            <a:endParaRPr lang="zh-CN" altLang="zh-CN" sz="2400" b="1">
              <a:solidFill>
                <a:schemeClr val="tx1"/>
              </a:solidFill>
              <a:latin typeface="楷体_GB2312" pitchFamily="49" charset="-122"/>
              <a:ea typeface="楷体_GB2312" pitchFamily="49" charset="-122"/>
            </a:endParaRP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55943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8788"/>
                                        </p:tgtEl>
                                        <p:attrNameLst>
                                          <p:attrName>style.visibility</p:attrName>
                                        </p:attrNameLst>
                                      </p:cBhvr>
                                      <p:to>
                                        <p:strVal val="visible"/>
                                      </p:to>
                                    </p:set>
                                    <p:anim calcmode="lin" valueType="num">
                                      <p:cBhvr additive="base">
                                        <p:cTn id="7" dur="500" fill="hold"/>
                                        <p:tgtEl>
                                          <p:spTgt spid="2038788"/>
                                        </p:tgtEl>
                                        <p:attrNameLst>
                                          <p:attrName>ppt_x</p:attrName>
                                        </p:attrNameLst>
                                      </p:cBhvr>
                                      <p:tavLst>
                                        <p:tav tm="0">
                                          <p:val>
                                            <p:strVal val="#ppt_x"/>
                                          </p:val>
                                        </p:tav>
                                        <p:tav tm="100000">
                                          <p:val>
                                            <p:strVal val="#ppt_x"/>
                                          </p:val>
                                        </p:tav>
                                      </p:tavLst>
                                    </p:anim>
                                    <p:anim calcmode="lin" valueType="num">
                                      <p:cBhvr additive="base">
                                        <p:cTn id="8" dur="500" fill="hold"/>
                                        <p:tgtEl>
                                          <p:spTgt spid="203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Grp="1" noChangeArrowheads="1"/>
          </p:cNvSpPr>
          <p:nvPr>
            <p:ph type="title"/>
          </p:nvPr>
        </p:nvSpPr>
        <p:spPr/>
        <p:txBody>
          <a:bodyPr/>
          <a:lstStyle/>
          <a:p>
            <a:r>
              <a:rPr lang="zh-CN" altLang="en-US" dirty="0" smtClean="0"/>
              <a:t>中断屏蔽位</a:t>
            </a:r>
          </a:p>
        </p:txBody>
      </p:sp>
      <p:sp>
        <p:nvSpPr>
          <p:cNvPr id="55300" name="矩形 3"/>
          <p:cNvSpPr>
            <a:spLocks noGrp="1" noChangeArrowheads="1"/>
          </p:cNvSpPr>
          <p:nvPr>
            <p:ph type="body" idx="1"/>
          </p:nvPr>
        </p:nvSpPr>
        <p:spPr/>
        <p:txBody>
          <a:bodyPr/>
          <a:lstStyle/>
          <a:p>
            <a:r>
              <a:rPr lang="zh-CN" altLang="en-US" dirty="0" smtClean="0"/>
              <a:t>中断请求寄存器</a:t>
            </a:r>
            <a:r>
              <a:rPr lang="en-US" altLang="zh-CN" dirty="0" smtClean="0"/>
              <a:t>IR</a:t>
            </a:r>
          </a:p>
          <a:p>
            <a:pPr lvl="1"/>
            <a:r>
              <a:rPr lang="zh-CN" altLang="en-US" dirty="0" smtClean="0"/>
              <a:t>对应位为</a:t>
            </a:r>
            <a:r>
              <a:rPr lang="en-US" altLang="zh-CN" dirty="0" smtClean="0"/>
              <a:t>1</a:t>
            </a:r>
            <a:r>
              <a:rPr lang="zh-CN" altLang="en-US" dirty="0" smtClean="0"/>
              <a:t>表示相应外设发出了中断请求；</a:t>
            </a:r>
            <a:endParaRPr lang="en-US" altLang="zh-CN" dirty="0" smtClean="0"/>
          </a:p>
          <a:p>
            <a:pPr lvl="1"/>
            <a:r>
              <a:rPr lang="zh-CN" altLang="en-US" dirty="0" smtClean="0"/>
              <a:t>中断字，中断码。</a:t>
            </a:r>
            <a:endParaRPr lang="en-US" altLang="zh-CN" dirty="0" smtClean="0"/>
          </a:p>
          <a:p>
            <a:r>
              <a:rPr lang="zh-CN" altLang="en-US" dirty="0" smtClean="0"/>
              <a:t>中断屏蔽寄存器</a:t>
            </a:r>
            <a:r>
              <a:rPr lang="en-US" altLang="zh-CN" dirty="0" smtClean="0"/>
              <a:t>INM</a:t>
            </a:r>
            <a:endParaRPr lang="zh-CN" altLang="en-US" dirty="0" smtClean="0"/>
          </a:p>
          <a:p>
            <a:pPr lvl="1"/>
            <a:r>
              <a:rPr lang="zh-CN" altLang="en-US" dirty="0" smtClean="0"/>
              <a:t>对应位设置</a:t>
            </a:r>
            <a:r>
              <a:rPr lang="en-US" altLang="zh-CN" dirty="0" smtClean="0"/>
              <a:t>1</a:t>
            </a:r>
            <a:r>
              <a:rPr lang="zh-CN" altLang="en-US" dirty="0" smtClean="0"/>
              <a:t>为设置屏蔽，否则取消屏蔽</a:t>
            </a:r>
            <a:r>
              <a:rPr lang="zh-CN" altLang="en-US" dirty="0"/>
              <a:t>；</a:t>
            </a:r>
            <a:endParaRPr lang="en-US" altLang="zh-CN" dirty="0" smtClean="0"/>
          </a:p>
          <a:p>
            <a:pPr lvl="1"/>
            <a:r>
              <a:rPr lang="zh-CN" altLang="en-US" dirty="0" smtClean="0"/>
              <a:t>每个设备都有自己独立的中断屏蔽字；</a:t>
            </a:r>
            <a:endParaRPr lang="en-US" altLang="zh-CN" dirty="0" smtClean="0"/>
          </a:p>
          <a:p>
            <a:pPr lvl="1"/>
            <a:r>
              <a:rPr lang="en-US" altLang="zh-CN" dirty="0" smtClean="0"/>
              <a:t>CPU</a:t>
            </a:r>
            <a:r>
              <a:rPr lang="zh-CN" altLang="en-US" dirty="0" smtClean="0"/>
              <a:t>执行某个设备的中断服务子程序时将其中断屏蔽字载入中断屏蔽寄存器；</a:t>
            </a:r>
            <a:endParaRPr lang="en-US" altLang="zh-CN" dirty="0" smtClean="0"/>
          </a:p>
          <a:p>
            <a:pPr lvl="1"/>
            <a:r>
              <a:rPr lang="zh-CN" altLang="en-US" dirty="0" smtClean="0"/>
              <a:t>不可屏蔽中断不受中断屏蔽寄存器的控制。</a:t>
            </a:r>
            <a:endParaRPr lang="en-US" altLang="zh-CN" dirty="0" smtClean="0"/>
          </a:p>
          <a:p>
            <a:r>
              <a:rPr lang="zh-CN" altLang="en-US" dirty="0" smtClean="0"/>
              <a:t>中断允许触发器</a:t>
            </a:r>
            <a:r>
              <a:rPr lang="en-US" altLang="zh-CN" dirty="0" smtClean="0"/>
              <a:t>IE</a:t>
            </a:r>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70544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b="1" dirty="0">
                <a:latin typeface="华文楷体" panose="02010600040101010101" pitchFamily="2" charset="-122"/>
                <a:ea typeface="华文楷体" panose="02010600040101010101" pitchFamily="2" charset="-122"/>
              </a:rPr>
              <a:t>例 </a:t>
            </a:r>
            <a:r>
              <a:rPr lang="zh-CN" altLang="en-US" dirty="0">
                <a:latin typeface="华文楷体" panose="02010600040101010101" pitchFamily="2" charset="-122"/>
                <a:ea typeface="华文楷体" panose="02010600040101010101" pitchFamily="2" charset="-122"/>
              </a:rPr>
              <a:t>假定硬件原来的响应顺序为</a:t>
            </a:r>
            <a:r>
              <a:rPr lang="en-US" altLang="zh-CN" dirty="0">
                <a:latin typeface="华文楷体" panose="02010600040101010101" pitchFamily="2" charset="-122"/>
                <a:ea typeface="华文楷体" panose="02010600040101010101" pitchFamily="2" charset="-122"/>
              </a:rPr>
              <a:t>0→1→2</a:t>
            </a:r>
            <a:r>
              <a:rPr lang="zh-CN" altLang="en-US" dirty="0">
                <a:latin typeface="华文楷体" panose="02010600040101010101" pitchFamily="2" charset="-122"/>
                <a:ea typeface="华文楷体" panose="02010600040101010101" pitchFamily="2" charset="-122"/>
              </a:rPr>
              <a:t>，试设置中断屏蔽字，将中断优先级改为</a:t>
            </a:r>
            <a:r>
              <a:rPr lang="en-US" altLang="zh-CN" dirty="0">
                <a:latin typeface="华文楷体" panose="02010600040101010101" pitchFamily="2" charset="-122"/>
                <a:ea typeface="华文楷体" panose="02010600040101010101" pitchFamily="2" charset="-122"/>
              </a:rPr>
              <a:t>1→2→0</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r>
              <a:rPr lang="zh-CN" altLang="en-US" dirty="0">
                <a:solidFill>
                  <a:srgbClr val="0070C0"/>
                </a:solidFill>
                <a:latin typeface="华文楷体" panose="02010600040101010101" pitchFamily="2" charset="-122"/>
                <a:ea typeface="华文楷体" panose="02010600040101010101" pitchFamily="2" charset="-122"/>
              </a:rPr>
              <a:t>：</a:t>
            </a:r>
          </a:p>
          <a:p>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29</a:t>
            </a:fld>
            <a:r>
              <a:rPr lang="en-US" altLang="zh-CN" sz="1400" smtClean="0">
                <a:solidFill>
                  <a:srgbClr val="0D7157"/>
                </a:solidFill>
              </a:rPr>
              <a:t>- </a:t>
            </a:r>
            <a:endParaRPr lang="en-US" altLang="zh-CN" sz="1400" dirty="0">
              <a:solidFill>
                <a:srgbClr val="0D7157"/>
              </a:solidFill>
            </a:endParaRPr>
          </a:p>
        </p:txBody>
      </p:sp>
      <p:sp>
        <p:nvSpPr>
          <p:cNvPr id="6" name="矩形 7"/>
          <p:cNvSpPr>
            <a:spLocks noChangeArrowheads="1"/>
          </p:cNvSpPr>
          <p:nvPr/>
        </p:nvSpPr>
        <p:spPr bwMode="auto">
          <a:xfrm>
            <a:off x="3063420" y="2948673"/>
            <a:ext cx="14218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100" i="0" dirty="0" smtClean="0">
                <a:solidFill>
                  <a:srgbClr val="000000"/>
                </a:solidFill>
                <a:latin typeface="Times New Roman" pitchFamily="18" charset="0"/>
              </a:rPr>
              <a:t>设备</a:t>
            </a:r>
            <a:r>
              <a:rPr lang="en-US" altLang="zh-CN" sz="2100" i="0" dirty="0" smtClean="0">
                <a:solidFill>
                  <a:srgbClr val="000000"/>
                </a:solidFill>
                <a:latin typeface="Times New Roman" pitchFamily="18" charset="0"/>
              </a:rPr>
              <a:t>/</a:t>
            </a:r>
            <a:r>
              <a:rPr lang="zh-CN" altLang="en-US" sz="2100" i="0" dirty="0" smtClean="0">
                <a:solidFill>
                  <a:srgbClr val="000000"/>
                </a:solidFill>
                <a:latin typeface="Times New Roman" pitchFamily="18" charset="0"/>
              </a:rPr>
              <a:t>屏蔽字</a:t>
            </a:r>
            <a:endParaRPr lang="en-US" altLang="zh-CN" i="0" dirty="0"/>
          </a:p>
        </p:txBody>
      </p:sp>
      <p:sp>
        <p:nvSpPr>
          <p:cNvPr id="7" name="矩形 8"/>
          <p:cNvSpPr>
            <a:spLocks noChangeArrowheads="1"/>
          </p:cNvSpPr>
          <p:nvPr/>
        </p:nvSpPr>
        <p:spPr bwMode="auto">
          <a:xfrm>
            <a:off x="4789013" y="2968625"/>
            <a:ext cx="10339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 L1 L2</a:t>
            </a:r>
            <a:endParaRPr lang="en-US" altLang="zh-CN" i="0"/>
          </a:p>
        </p:txBody>
      </p:sp>
      <p:sp>
        <p:nvSpPr>
          <p:cNvPr id="8" name="矩形 9"/>
          <p:cNvSpPr>
            <a:spLocks noChangeArrowheads="1"/>
          </p:cNvSpPr>
          <p:nvPr/>
        </p:nvSpPr>
        <p:spPr bwMode="auto">
          <a:xfrm>
            <a:off x="2957513" y="2852738"/>
            <a:ext cx="1374775"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9" name="直线 10"/>
          <p:cNvSpPr>
            <a:spLocks noChangeShapeType="1"/>
          </p:cNvSpPr>
          <p:nvPr/>
        </p:nvSpPr>
        <p:spPr bwMode="auto">
          <a:xfrm>
            <a:off x="2957513" y="2852738"/>
            <a:ext cx="13747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0" name="矩形 11"/>
          <p:cNvSpPr>
            <a:spLocks noChangeArrowheads="1"/>
          </p:cNvSpPr>
          <p:nvPr/>
        </p:nvSpPr>
        <p:spPr bwMode="auto">
          <a:xfrm>
            <a:off x="4332288" y="2852738"/>
            <a:ext cx="26987"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1" name="直线 12"/>
          <p:cNvSpPr>
            <a:spLocks noChangeShapeType="1"/>
          </p:cNvSpPr>
          <p:nvPr/>
        </p:nvSpPr>
        <p:spPr bwMode="auto">
          <a:xfrm>
            <a:off x="4332288" y="2852738"/>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2" name="直线 13"/>
          <p:cNvSpPr>
            <a:spLocks noChangeShapeType="1"/>
          </p:cNvSpPr>
          <p:nvPr/>
        </p:nvSpPr>
        <p:spPr bwMode="auto">
          <a:xfrm>
            <a:off x="4332288" y="2852738"/>
            <a:ext cx="1587"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3" name="矩形 14"/>
          <p:cNvSpPr>
            <a:spLocks noChangeArrowheads="1"/>
          </p:cNvSpPr>
          <p:nvPr/>
        </p:nvSpPr>
        <p:spPr bwMode="auto">
          <a:xfrm>
            <a:off x="4359275" y="2852738"/>
            <a:ext cx="1820863"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直线 15"/>
          <p:cNvSpPr>
            <a:spLocks noChangeShapeType="1"/>
          </p:cNvSpPr>
          <p:nvPr/>
        </p:nvSpPr>
        <p:spPr bwMode="auto">
          <a:xfrm>
            <a:off x="4359275" y="2852738"/>
            <a:ext cx="18208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5" name="矩形 16"/>
          <p:cNvSpPr>
            <a:spLocks noChangeArrowheads="1"/>
          </p:cNvSpPr>
          <p:nvPr/>
        </p:nvSpPr>
        <p:spPr bwMode="auto">
          <a:xfrm>
            <a:off x="3305175" y="33861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a:t>
            </a:r>
            <a:endParaRPr lang="en-US" altLang="zh-CN" i="0"/>
          </a:p>
        </p:txBody>
      </p:sp>
      <p:sp>
        <p:nvSpPr>
          <p:cNvPr id="16" name="矩形 18"/>
          <p:cNvSpPr>
            <a:spLocks noChangeArrowheads="1"/>
          </p:cNvSpPr>
          <p:nvPr/>
        </p:nvSpPr>
        <p:spPr bwMode="auto">
          <a:xfrm>
            <a:off x="4652434" y="3386138"/>
            <a:ext cx="11705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a:t>
            </a:r>
            <a:r>
              <a:rPr lang="en-US" altLang="zh-CN" sz="2100" i="0" dirty="0">
                <a:solidFill>
                  <a:srgbClr val="000000"/>
                </a:solidFill>
                <a:latin typeface="Times New Roman" pitchFamily="18" charset="0"/>
              </a:rPr>
              <a:t>0  </a:t>
            </a:r>
            <a:r>
              <a:rPr lang="en-US" altLang="zh-CN" sz="2100" i="0" dirty="0" smtClean="0">
                <a:solidFill>
                  <a:srgbClr val="000000"/>
                </a:solidFill>
                <a:latin typeface="Times New Roman" pitchFamily="18" charset="0"/>
              </a:rPr>
              <a:t>  0</a:t>
            </a:r>
            <a:endParaRPr lang="en-US" altLang="zh-CN" i="0" dirty="0"/>
          </a:p>
        </p:txBody>
      </p:sp>
      <p:sp>
        <p:nvSpPr>
          <p:cNvPr id="17" name="矩形 19"/>
          <p:cNvSpPr>
            <a:spLocks noChangeArrowheads="1"/>
          </p:cNvSpPr>
          <p:nvPr/>
        </p:nvSpPr>
        <p:spPr bwMode="auto">
          <a:xfrm>
            <a:off x="3071813" y="3286125"/>
            <a:ext cx="1374775"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8" name="直线 20"/>
          <p:cNvSpPr>
            <a:spLocks noChangeShapeType="1"/>
          </p:cNvSpPr>
          <p:nvPr/>
        </p:nvSpPr>
        <p:spPr bwMode="auto">
          <a:xfrm>
            <a:off x="3071813" y="3286125"/>
            <a:ext cx="1374775"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9" name="矩形 21"/>
          <p:cNvSpPr>
            <a:spLocks noChangeArrowheads="1"/>
          </p:cNvSpPr>
          <p:nvPr/>
        </p:nvSpPr>
        <p:spPr bwMode="auto">
          <a:xfrm>
            <a:off x="4446588" y="3286125"/>
            <a:ext cx="14287"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直线 22"/>
          <p:cNvSpPr>
            <a:spLocks noChangeShapeType="1"/>
          </p:cNvSpPr>
          <p:nvPr/>
        </p:nvSpPr>
        <p:spPr bwMode="auto">
          <a:xfrm>
            <a:off x="4446588" y="3286125"/>
            <a:ext cx="14287"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1" name="直线 23"/>
          <p:cNvSpPr>
            <a:spLocks noChangeShapeType="1"/>
          </p:cNvSpPr>
          <p:nvPr/>
        </p:nvSpPr>
        <p:spPr bwMode="auto">
          <a:xfrm>
            <a:off x="4446588" y="3286125"/>
            <a:ext cx="1587" cy="15875"/>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2" name="矩形 24"/>
          <p:cNvSpPr>
            <a:spLocks noChangeArrowheads="1"/>
          </p:cNvSpPr>
          <p:nvPr/>
        </p:nvSpPr>
        <p:spPr bwMode="auto">
          <a:xfrm>
            <a:off x="4346575" y="3286125"/>
            <a:ext cx="1833563"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3" name="直线 25"/>
          <p:cNvSpPr>
            <a:spLocks noChangeShapeType="1"/>
          </p:cNvSpPr>
          <p:nvPr/>
        </p:nvSpPr>
        <p:spPr bwMode="auto">
          <a:xfrm>
            <a:off x="4346575" y="3286125"/>
            <a:ext cx="1833563"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4" name="矩形 26"/>
          <p:cNvSpPr>
            <a:spLocks noChangeArrowheads="1"/>
          </p:cNvSpPr>
          <p:nvPr/>
        </p:nvSpPr>
        <p:spPr bwMode="auto">
          <a:xfrm>
            <a:off x="3305175" y="378618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L1</a:t>
            </a:r>
            <a:endParaRPr lang="en-US" altLang="zh-CN" i="0"/>
          </a:p>
        </p:txBody>
      </p:sp>
      <p:sp>
        <p:nvSpPr>
          <p:cNvPr id="25" name="矩形 28"/>
          <p:cNvSpPr>
            <a:spLocks noChangeArrowheads="1"/>
          </p:cNvSpPr>
          <p:nvPr/>
        </p:nvSpPr>
        <p:spPr bwMode="auto">
          <a:xfrm>
            <a:off x="4792182" y="3759885"/>
            <a:ext cx="100656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smtClean="0">
                <a:solidFill>
                  <a:srgbClr val="000000"/>
                </a:solidFill>
                <a:latin typeface="Times New Roman" pitchFamily="18" charset="0"/>
              </a:rPr>
              <a:t>1    </a:t>
            </a:r>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1</a:t>
            </a:r>
            <a:endParaRPr lang="en-US" altLang="zh-CN" i="0" dirty="0"/>
          </a:p>
        </p:txBody>
      </p:sp>
      <p:sp>
        <p:nvSpPr>
          <p:cNvPr id="26" name="矩形 29"/>
          <p:cNvSpPr>
            <a:spLocks noChangeArrowheads="1"/>
          </p:cNvSpPr>
          <p:nvPr/>
        </p:nvSpPr>
        <p:spPr bwMode="auto">
          <a:xfrm>
            <a:off x="3305175" y="41862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L2</a:t>
            </a:r>
            <a:endParaRPr lang="en-US" altLang="zh-CN" i="0"/>
          </a:p>
        </p:txBody>
      </p:sp>
      <p:sp>
        <p:nvSpPr>
          <p:cNvPr id="27" name="矩形 31"/>
          <p:cNvSpPr>
            <a:spLocks noChangeArrowheads="1"/>
          </p:cNvSpPr>
          <p:nvPr/>
        </p:nvSpPr>
        <p:spPr bwMode="auto">
          <a:xfrm>
            <a:off x="4548198" y="4186064"/>
            <a:ext cx="12128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0   1</a:t>
            </a:r>
            <a:endParaRPr lang="en-US" altLang="zh-CN" i="0" dirty="0"/>
          </a:p>
        </p:txBody>
      </p:sp>
      <p:sp>
        <p:nvSpPr>
          <p:cNvPr id="28" name="矩形 32"/>
          <p:cNvSpPr>
            <a:spLocks noChangeArrowheads="1"/>
          </p:cNvSpPr>
          <p:nvPr/>
        </p:nvSpPr>
        <p:spPr bwMode="auto">
          <a:xfrm>
            <a:off x="3071813" y="4502150"/>
            <a:ext cx="1374775"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9" name="直线 33"/>
          <p:cNvSpPr>
            <a:spLocks noChangeShapeType="1"/>
          </p:cNvSpPr>
          <p:nvPr/>
        </p:nvSpPr>
        <p:spPr bwMode="auto">
          <a:xfrm>
            <a:off x="3071813" y="4502150"/>
            <a:ext cx="13747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0" name="矩形 34"/>
          <p:cNvSpPr>
            <a:spLocks noChangeArrowheads="1"/>
          </p:cNvSpPr>
          <p:nvPr/>
        </p:nvSpPr>
        <p:spPr bwMode="auto">
          <a:xfrm>
            <a:off x="4446588" y="4502150"/>
            <a:ext cx="26987"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1" name="直线 35"/>
          <p:cNvSpPr>
            <a:spLocks noChangeShapeType="1"/>
          </p:cNvSpPr>
          <p:nvPr/>
        </p:nvSpPr>
        <p:spPr bwMode="auto">
          <a:xfrm>
            <a:off x="4446588" y="4502150"/>
            <a:ext cx="269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2" name="直线 36"/>
          <p:cNvSpPr>
            <a:spLocks noChangeShapeType="1"/>
          </p:cNvSpPr>
          <p:nvPr/>
        </p:nvSpPr>
        <p:spPr bwMode="auto">
          <a:xfrm>
            <a:off x="4446588" y="4502150"/>
            <a:ext cx="1587"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3" name="矩形 37"/>
          <p:cNvSpPr>
            <a:spLocks noChangeArrowheads="1"/>
          </p:cNvSpPr>
          <p:nvPr/>
        </p:nvSpPr>
        <p:spPr bwMode="auto">
          <a:xfrm>
            <a:off x="4359275" y="4502150"/>
            <a:ext cx="1820863"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4" name="直线 38"/>
          <p:cNvSpPr>
            <a:spLocks noChangeShapeType="1"/>
          </p:cNvSpPr>
          <p:nvPr/>
        </p:nvSpPr>
        <p:spPr bwMode="auto">
          <a:xfrm>
            <a:off x="4359275" y="4502150"/>
            <a:ext cx="18208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Tree>
    <p:extLst>
      <p:ext uri="{BB962C8B-B14F-4D97-AF65-F5344CB8AC3E}">
        <p14:creationId xmlns:p14="http://schemas.microsoft.com/office/powerpoint/2010/main" val="220831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ppt_x"/>
                                          </p:val>
                                        </p:tav>
                                        <p:tav tm="100000">
                                          <p:val>
                                            <p:strVal val="#ppt_x"/>
                                          </p:val>
                                        </p:tav>
                                      </p:tavLst>
                                    </p:anim>
                                    <p:anim calcmode="lin" valueType="num">
                                      <p:cBhvr additive="base">
                                        <p:cTn id="100" dur="5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外围设备的定时方式</a:t>
            </a:r>
          </a:p>
        </p:txBody>
      </p:sp>
      <p:sp>
        <p:nvSpPr>
          <p:cNvPr id="28676" name="矩形 3"/>
          <p:cNvSpPr>
            <a:spLocks noGrp="1" noChangeArrowheads="1"/>
          </p:cNvSpPr>
          <p:nvPr>
            <p:ph type="body" idx="1"/>
          </p:nvPr>
        </p:nvSpPr>
        <p:spPr/>
        <p:txBody>
          <a:bodyPr/>
          <a:lstStyle/>
          <a:p>
            <a:pPr eaLnBrk="1" hangingPunct="1"/>
            <a:r>
              <a:rPr lang="zh-CN" altLang="en-US" dirty="0" smtClean="0"/>
              <a:t>外围设备种类繁多，不同设备在速度上差异甚远，信号格式也不尽相同，如何将不同速度的设备与高速运转的主机相连？如何同步</a:t>
            </a:r>
            <a:r>
              <a:rPr lang="en-US" altLang="zh-CN" dirty="0" smtClean="0"/>
              <a:t>?</a:t>
            </a:r>
          </a:p>
          <a:p>
            <a:pPr eaLnBrk="1" hangingPunct="1"/>
            <a:r>
              <a:rPr lang="zh-CN" altLang="en-US" dirty="0" smtClean="0"/>
              <a:t>输入输出设备与</a:t>
            </a:r>
            <a:r>
              <a:rPr lang="en-US" altLang="zh-CN" dirty="0" smtClean="0"/>
              <a:t>CPU</a:t>
            </a:r>
            <a:r>
              <a:rPr lang="zh-CN" altLang="en-US" dirty="0" smtClean="0"/>
              <a:t>交换数据的基本过程</a:t>
            </a:r>
          </a:p>
          <a:p>
            <a:pPr lvl="1" eaLnBrk="1" hangingPunct="1"/>
            <a:r>
              <a:rPr lang="zh-CN" altLang="en-US" dirty="0" smtClean="0"/>
              <a:t>输入过程</a:t>
            </a:r>
          </a:p>
          <a:p>
            <a:pPr lvl="1" eaLnBrk="1" hangingPunct="1"/>
            <a:r>
              <a:rPr lang="zh-CN" altLang="en-US" dirty="0" smtClean="0"/>
              <a:t>输出过程</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42019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单级中断与多级中断</a:t>
            </a:r>
          </a:p>
        </p:txBody>
      </p:sp>
      <p:sp>
        <p:nvSpPr>
          <p:cNvPr id="3" name="内容占位符 2"/>
          <p:cNvSpPr>
            <a:spLocks noGrp="1"/>
          </p:cNvSpPr>
          <p:nvPr>
            <p:ph idx="1"/>
          </p:nvPr>
        </p:nvSpPr>
        <p:spPr>
          <a:xfrm>
            <a:off x="395536" y="980728"/>
            <a:ext cx="8218488" cy="2160240"/>
          </a:xfrm>
        </p:spPr>
        <p:txBody>
          <a:bodyPr/>
          <a:lstStyle/>
          <a:p>
            <a:r>
              <a:rPr lang="en-US" altLang="zh-CN" dirty="0" smtClean="0"/>
              <a:t>CPU</a:t>
            </a:r>
            <a:r>
              <a:rPr lang="zh-CN" altLang="en-US" dirty="0"/>
              <a:t>正在处理低</a:t>
            </a:r>
            <a:r>
              <a:rPr lang="zh-CN" altLang="en-US" dirty="0" smtClean="0"/>
              <a:t>优先级中断时</a:t>
            </a:r>
            <a:r>
              <a:rPr lang="zh-CN" altLang="en-US" dirty="0"/>
              <a:t>，高</a:t>
            </a:r>
            <a:r>
              <a:rPr lang="zh-CN" altLang="en-US" dirty="0" smtClean="0"/>
              <a:t>优先级中断请求</a:t>
            </a:r>
            <a:r>
              <a:rPr lang="zh-CN" altLang="en-US" dirty="0"/>
              <a:t>能否中断运行中的程序呢</a:t>
            </a:r>
            <a:r>
              <a:rPr lang="zh-CN" altLang="en-US" dirty="0" smtClean="0"/>
              <a:t>？  系统</a:t>
            </a:r>
            <a:r>
              <a:rPr lang="zh-CN" altLang="en-US" dirty="0"/>
              <a:t>硬件、软件开销的权衡</a:t>
            </a:r>
            <a:endParaRPr lang="en-US" altLang="zh-CN" dirty="0"/>
          </a:p>
          <a:p>
            <a:r>
              <a:rPr lang="zh-CN" altLang="en-US" dirty="0" smtClean="0"/>
              <a:t>单级中断</a:t>
            </a:r>
            <a:endParaRPr lang="en-US" altLang="zh-CN" dirty="0" smtClean="0"/>
          </a:p>
          <a:p>
            <a:pPr lvl="1"/>
            <a:r>
              <a:rPr lang="zh-CN" altLang="en-US" dirty="0" smtClean="0"/>
              <a:t>所有</a:t>
            </a:r>
            <a:r>
              <a:rPr lang="zh-CN" altLang="en-US" dirty="0"/>
              <a:t>中断源均属同一级，离</a:t>
            </a:r>
            <a:r>
              <a:rPr lang="en-US" altLang="zh-CN" dirty="0"/>
              <a:t>CPU</a:t>
            </a:r>
            <a:r>
              <a:rPr lang="zh-CN" altLang="en-US" dirty="0"/>
              <a:t>近的优先级</a:t>
            </a:r>
            <a:r>
              <a:rPr lang="zh-CN" altLang="en-US" dirty="0" smtClean="0"/>
              <a:t>高；</a:t>
            </a:r>
            <a:endParaRPr lang="zh-CN" altLang="en-US" dirty="0"/>
          </a:p>
          <a:p>
            <a:pPr lvl="1"/>
            <a:r>
              <a:rPr lang="en-US" altLang="zh-CN" dirty="0" smtClean="0"/>
              <a:t>CPU</a:t>
            </a:r>
            <a:r>
              <a:rPr lang="zh-CN" altLang="en-US" dirty="0" smtClean="0"/>
              <a:t>处理</a:t>
            </a:r>
            <a:r>
              <a:rPr lang="zh-CN" altLang="en-US" dirty="0"/>
              <a:t>某个中断时，</a:t>
            </a:r>
            <a:r>
              <a:rPr lang="zh-CN" altLang="en-US" dirty="0" smtClean="0"/>
              <a:t>不响应其他中断。</a:t>
            </a:r>
            <a:endParaRPr lang="en-US" altLang="zh-CN" dirty="0" smtClean="0"/>
          </a:p>
          <a:p>
            <a:r>
              <a:rPr lang="zh-CN" altLang="en-US" dirty="0" smtClean="0"/>
              <a:t>多重中断</a:t>
            </a:r>
            <a:endParaRPr lang="en-US" altLang="zh-CN" dirty="0"/>
          </a:p>
          <a:p>
            <a:pPr lvl="1"/>
            <a:r>
              <a:rPr lang="zh-CN" altLang="en-US" dirty="0"/>
              <a:t>优先级高的</a:t>
            </a:r>
            <a:r>
              <a:rPr lang="zh-CN" altLang="en-US" dirty="0" smtClean="0"/>
              <a:t>中断可以</a:t>
            </a:r>
            <a:r>
              <a:rPr lang="zh-CN" altLang="en-US" dirty="0"/>
              <a:t>打断优先级低的</a:t>
            </a:r>
            <a:r>
              <a:rPr lang="zh-CN" altLang="en-US" dirty="0" smtClean="0"/>
              <a:t>中断服务程序</a:t>
            </a:r>
            <a:endParaRPr lang="en-US" altLang="zh-CN" dirty="0" smtClean="0"/>
          </a:p>
          <a:p>
            <a:pPr lvl="1"/>
            <a:r>
              <a:rPr lang="zh-CN" altLang="en-US" dirty="0" smtClean="0"/>
              <a:t>中断嵌套</a:t>
            </a:r>
            <a:endParaRPr lang="zh-CN" altLang="en-US"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30</a:t>
            </a:fld>
            <a:r>
              <a:rPr lang="en-US" altLang="zh-CN" sz="1400" smtClean="0">
                <a:solidFill>
                  <a:srgbClr val="0D7157"/>
                </a:solidFill>
              </a:rPr>
              <a:t>- </a:t>
            </a:r>
            <a:endParaRPr lang="en-US" altLang="zh-CN" sz="1400" dirty="0">
              <a:solidFill>
                <a:srgbClr val="0D7157"/>
              </a:solidFill>
            </a:endParaRPr>
          </a:p>
        </p:txBody>
      </p:sp>
      <p:grpSp>
        <p:nvGrpSpPr>
          <p:cNvPr id="20" name="组合 19"/>
          <p:cNvGrpSpPr/>
          <p:nvPr/>
        </p:nvGrpSpPr>
        <p:grpSpPr>
          <a:xfrm>
            <a:off x="2987824" y="4434853"/>
            <a:ext cx="3868811" cy="2140398"/>
            <a:chOff x="2870473" y="4504928"/>
            <a:chExt cx="3868811" cy="2140398"/>
          </a:xfrm>
        </p:grpSpPr>
        <p:sp>
          <p:nvSpPr>
            <p:cNvPr id="6" name="直线 5"/>
            <p:cNvSpPr>
              <a:spLocks noChangeShapeType="1"/>
            </p:cNvSpPr>
            <p:nvPr/>
          </p:nvSpPr>
          <p:spPr bwMode="auto">
            <a:xfrm>
              <a:off x="3203848" y="4504928"/>
              <a:ext cx="0" cy="9144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直线 6"/>
            <p:cNvSpPr>
              <a:spLocks noChangeShapeType="1"/>
            </p:cNvSpPr>
            <p:nvPr/>
          </p:nvSpPr>
          <p:spPr bwMode="auto">
            <a:xfrm flipV="1">
              <a:off x="3203848" y="45811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直线 7"/>
            <p:cNvSpPr>
              <a:spLocks noChangeShapeType="1"/>
            </p:cNvSpPr>
            <p:nvPr/>
          </p:nvSpPr>
          <p:spPr bwMode="auto">
            <a:xfrm>
              <a:off x="4346848" y="4581128"/>
              <a:ext cx="0" cy="7620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直线 8"/>
            <p:cNvSpPr>
              <a:spLocks noChangeShapeType="1"/>
            </p:cNvSpPr>
            <p:nvPr/>
          </p:nvSpPr>
          <p:spPr bwMode="auto">
            <a:xfrm flipV="1">
              <a:off x="43468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直线 9"/>
            <p:cNvSpPr>
              <a:spLocks noChangeShapeType="1"/>
            </p:cNvSpPr>
            <p:nvPr/>
          </p:nvSpPr>
          <p:spPr bwMode="auto">
            <a:xfrm>
              <a:off x="5413648" y="4581128"/>
              <a:ext cx="0" cy="7620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直线 10"/>
            <p:cNvSpPr>
              <a:spLocks noChangeShapeType="1"/>
            </p:cNvSpPr>
            <p:nvPr/>
          </p:nvSpPr>
          <p:spPr bwMode="auto">
            <a:xfrm flipV="1">
              <a:off x="54136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直线 11"/>
            <p:cNvSpPr>
              <a:spLocks noChangeShapeType="1"/>
            </p:cNvSpPr>
            <p:nvPr/>
          </p:nvSpPr>
          <p:spPr bwMode="auto">
            <a:xfrm>
              <a:off x="6556648" y="4581128"/>
              <a:ext cx="0" cy="1676400"/>
            </a:xfrm>
            <a:prstGeom prst="line">
              <a:avLst/>
            </a:prstGeom>
            <a:noFill/>
            <a:ln w="571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直线 12"/>
            <p:cNvSpPr>
              <a:spLocks noChangeShapeType="1"/>
            </p:cNvSpPr>
            <p:nvPr/>
          </p:nvSpPr>
          <p:spPr bwMode="auto">
            <a:xfrm flipH="1" flipV="1">
              <a:off x="5413648" y="54193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直线 13"/>
            <p:cNvSpPr>
              <a:spLocks noChangeShapeType="1"/>
            </p:cNvSpPr>
            <p:nvPr/>
          </p:nvSpPr>
          <p:spPr bwMode="auto">
            <a:xfrm flipH="1" flipV="1">
              <a:off x="42706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直线 14"/>
            <p:cNvSpPr>
              <a:spLocks noChangeShapeType="1"/>
            </p:cNvSpPr>
            <p:nvPr/>
          </p:nvSpPr>
          <p:spPr bwMode="auto">
            <a:xfrm>
              <a:off x="5413648" y="5419328"/>
              <a:ext cx="0" cy="8382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直线 15"/>
            <p:cNvSpPr>
              <a:spLocks noChangeShapeType="1"/>
            </p:cNvSpPr>
            <p:nvPr/>
          </p:nvSpPr>
          <p:spPr bwMode="auto">
            <a:xfrm>
              <a:off x="4346848" y="5419328"/>
              <a:ext cx="0" cy="8382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直线 16"/>
            <p:cNvSpPr>
              <a:spLocks noChangeShapeType="1"/>
            </p:cNvSpPr>
            <p:nvPr/>
          </p:nvSpPr>
          <p:spPr bwMode="auto">
            <a:xfrm>
              <a:off x="3203848" y="5419328"/>
              <a:ext cx="0" cy="8382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直线 17"/>
            <p:cNvSpPr>
              <a:spLocks noChangeShapeType="1"/>
            </p:cNvSpPr>
            <p:nvPr/>
          </p:nvSpPr>
          <p:spPr bwMode="auto">
            <a:xfrm flipH="1" flipV="1">
              <a:off x="32038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矩形 18"/>
            <p:cNvSpPr>
              <a:spLocks noChangeArrowheads="1"/>
            </p:cNvSpPr>
            <p:nvPr/>
          </p:nvSpPr>
          <p:spPr bwMode="auto">
            <a:xfrm>
              <a:off x="2870473" y="6257528"/>
              <a:ext cx="386881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Clr>
                  <a:schemeClr val="folHlink"/>
                </a:buClr>
                <a:buSzPct val="90000"/>
                <a:buFont typeface="Wingdings" pitchFamily="2" charset="2"/>
                <a:buNone/>
              </a:pPr>
              <a:r>
                <a:rPr lang="zh-CN" altLang="en-US" sz="1600" dirty="0">
                  <a:solidFill>
                    <a:schemeClr val="tx1"/>
                  </a:solidFill>
                  <a:latin typeface="Times New Roman" pitchFamily="18" charset="0"/>
                  <a:ea typeface="宋体" pitchFamily="2" charset="-122"/>
                </a:rPr>
                <a:t>主程序            </a:t>
              </a:r>
              <a:r>
                <a:rPr lang="zh-CN" altLang="en-US"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A         </a:t>
              </a:r>
              <a:r>
                <a:rPr lang="en-US" altLang="zh-CN"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B            </a:t>
              </a:r>
              <a:r>
                <a:rPr lang="en-US" altLang="zh-CN" sz="1600" dirty="0" smtClean="0">
                  <a:solidFill>
                    <a:schemeClr val="tx1"/>
                  </a:solidFill>
                  <a:latin typeface="Times New Roman" pitchFamily="18" charset="0"/>
                  <a:ea typeface="宋体" pitchFamily="2" charset="-122"/>
                </a:rPr>
                <a:t>       C</a:t>
              </a:r>
              <a:endParaRPr lang="en-US" altLang="zh-CN" sz="1600" dirty="0">
                <a:solidFill>
                  <a:schemeClr val="tx1"/>
                </a:solidFill>
                <a:latin typeface="Times New Roman" pitchFamily="18" charset="0"/>
                <a:ea typeface="宋体" pitchFamily="2" charset="-122"/>
              </a:endParaRPr>
            </a:p>
          </p:txBody>
        </p:sp>
      </p:grpSp>
    </p:spTree>
    <p:extLst>
      <p:ext uri="{BB962C8B-B14F-4D97-AF65-F5344CB8AC3E}">
        <p14:creationId xmlns:p14="http://schemas.microsoft.com/office/powerpoint/2010/main" val="3000232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Grp="1" noChangeArrowheads="1"/>
          </p:cNvSpPr>
          <p:nvPr>
            <p:ph type="title"/>
          </p:nvPr>
        </p:nvSpPr>
        <p:spPr/>
        <p:txBody>
          <a:bodyPr/>
          <a:lstStyle/>
          <a:p>
            <a:r>
              <a:rPr lang="zh-CN" altLang="en-US" dirty="0" smtClean="0"/>
              <a:t>同时中断请求的处理方法</a:t>
            </a:r>
          </a:p>
        </p:txBody>
      </p:sp>
      <p:sp>
        <p:nvSpPr>
          <p:cNvPr id="60419" name="矩形 2"/>
          <p:cNvSpPr>
            <a:spLocks noChangeArrowheads="1"/>
          </p:cNvSpPr>
          <p:nvPr/>
        </p:nvSpPr>
        <p:spPr bwMode="auto">
          <a:xfrm>
            <a:off x="0" y="22829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420" name="对象 3"/>
          <p:cNvGraphicFramePr>
            <a:graphicFrameLocks noChangeAspect="1"/>
          </p:cNvGraphicFramePr>
          <p:nvPr>
            <p:extLst>
              <p:ext uri="{D42A27DB-BD31-4B8C-83A1-F6EECF244321}">
                <p14:modId xmlns:p14="http://schemas.microsoft.com/office/powerpoint/2010/main" val="2405268707"/>
              </p:ext>
            </p:extLst>
          </p:nvPr>
        </p:nvGraphicFramePr>
        <p:xfrm>
          <a:off x="1013073" y="2060848"/>
          <a:ext cx="6983413" cy="3330575"/>
        </p:xfrm>
        <a:graphic>
          <a:graphicData uri="http://schemas.openxmlformats.org/presentationml/2006/ole">
            <mc:AlternateContent xmlns:mc="http://schemas.openxmlformats.org/markup-compatibility/2006">
              <mc:Choice xmlns:v="urn:schemas-microsoft-com:vml" Requires="v">
                <p:oleObj spid="_x0000_s5187" name="图片" r:id="rId4" imgW="3296412" imgH="1571244" progId="Word.Picture.8">
                  <p:embed/>
                </p:oleObj>
              </mc:Choice>
              <mc:Fallback>
                <p:oleObj name="图片" r:id="rId4" imgW="3296412" imgH="1571244"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073" y="2060848"/>
                        <a:ext cx="6983413" cy="333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31</a:t>
            </a:fld>
            <a:r>
              <a:rPr lang="en-US" altLang="zh-CN" sz="1400" smtClean="0">
                <a:solidFill>
                  <a:srgbClr val="0D7157"/>
                </a:solidFill>
              </a:rPr>
              <a:t>- </a:t>
            </a:r>
            <a:endParaRPr lang="en-US" altLang="zh-CN" sz="1400" dirty="0">
              <a:solidFill>
                <a:srgbClr val="0D7157"/>
              </a:solidFill>
            </a:endParaRPr>
          </a:p>
        </p:txBody>
      </p:sp>
      <p:sp>
        <p:nvSpPr>
          <p:cNvPr id="6" name="内容占位符 2"/>
          <p:cNvSpPr>
            <a:spLocks noGrp="1"/>
          </p:cNvSpPr>
          <p:nvPr>
            <p:ph idx="1"/>
          </p:nvPr>
        </p:nvSpPr>
        <p:spPr>
          <a:xfrm>
            <a:off x="395536" y="980728"/>
            <a:ext cx="8218488" cy="648072"/>
          </a:xfrm>
        </p:spPr>
        <p:txBody>
          <a:bodyPr/>
          <a:lstStyle/>
          <a:p>
            <a:r>
              <a:rPr lang="en-US" altLang="zh-CN" dirty="0" smtClean="0"/>
              <a:t>A&gt;B&gt;C</a:t>
            </a:r>
          </a:p>
        </p:txBody>
      </p:sp>
    </p:spTree>
    <p:extLst>
      <p:ext uri="{BB962C8B-B14F-4D97-AF65-F5344CB8AC3E}">
        <p14:creationId xmlns:p14="http://schemas.microsoft.com/office/powerpoint/2010/main" val="4129987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zh-CN" altLang="en-US" smtClean="0"/>
              <a:t>中断识别</a:t>
            </a:r>
          </a:p>
        </p:txBody>
      </p:sp>
      <p:sp>
        <p:nvSpPr>
          <p:cNvPr id="64516" name="矩形 3"/>
          <p:cNvSpPr>
            <a:spLocks noGrp="1" noChangeArrowheads="1"/>
          </p:cNvSpPr>
          <p:nvPr>
            <p:ph type="body" idx="1"/>
          </p:nvPr>
        </p:nvSpPr>
        <p:spPr/>
        <p:txBody>
          <a:bodyPr/>
          <a:lstStyle/>
          <a:p>
            <a:r>
              <a:rPr lang="zh-CN" altLang="en-US" dirty="0"/>
              <a:t>向量中断</a:t>
            </a:r>
          </a:p>
          <a:p>
            <a:pPr lvl="1"/>
            <a:r>
              <a:rPr lang="zh-CN" altLang="en-US" dirty="0"/>
              <a:t>将服务程序入口</a:t>
            </a:r>
            <a:r>
              <a:rPr lang="en-US" altLang="zh-CN" dirty="0"/>
              <a:t>(</a:t>
            </a:r>
            <a:r>
              <a:rPr lang="zh-CN" altLang="en-US" dirty="0"/>
              <a:t>中断向量</a:t>
            </a:r>
            <a:r>
              <a:rPr lang="en-US" altLang="zh-CN" dirty="0"/>
              <a:t>)</a:t>
            </a:r>
            <a:r>
              <a:rPr lang="zh-CN" altLang="en-US" dirty="0"/>
              <a:t>组织在中断向量表中；响应时由硬件直接产生相应向量地址，按地址查表，取得服务程序入口，转入相应服务程序</a:t>
            </a:r>
            <a:r>
              <a:rPr lang="zh-CN" altLang="en-US" dirty="0" smtClean="0"/>
              <a:t>。</a:t>
            </a:r>
            <a:endParaRPr lang="en-US" altLang="zh-CN" dirty="0" smtClean="0"/>
          </a:p>
          <a:p>
            <a:pPr lvl="2"/>
            <a:r>
              <a:rPr lang="zh-CN" altLang="en-US" dirty="0" smtClean="0"/>
              <a:t>硬件查询法</a:t>
            </a:r>
            <a:endParaRPr lang="en-US" altLang="zh-CN" dirty="0" smtClean="0"/>
          </a:p>
          <a:p>
            <a:pPr lvl="2"/>
            <a:r>
              <a:rPr lang="zh-CN" altLang="en-US" dirty="0" smtClean="0"/>
              <a:t>独立请求法</a:t>
            </a:r>
            <a:endParaRPr lang="en-US" altLang="zh-CN" dirty="0"/>
          </a:p>
          <a:p>
            <a:r>
              <a:rPr lang="zh-CN" altLang="en-US" dirty="0" smtClean="0"/>
              <a:t>非向量中断</a:t>
            </a:r>
          </a:p>
          <a:p>
            <a:pPr lvl="1"/>
            <a:r>
              <a:rPr lang="zh-CN" altLang="en-US" dirty="0" smtClean="0"/>
              <a:t>将服务程序入口组织在查询程序中；</a:t>
            </a:r>
          </a:p>
          <a:p>
            <a:pPr lvl="1"/>
            <a:r>
              <a:rPr lang="zh-CN" altLang="en-US" dirty="0" smtClean="0"/>
              <a:t>响应时执行查询程序查询中断源，转入相应服务程序。</a:t>
            </a:r>
            <a:endParaRPr lang="en-US" altLang="zh-CN" dirty="0" smtClean="0"/>
          </a:p>
          <a:p>
            <a:pPr lvl="2" eaLnBrk="1" hangingPunct="1"/>
            <a:r>
              <a:rPr lang="zh-CN" altLang="en-US" dirty="0" smtClean="0"/>
              <a:t>程序识别  （软件方法）</a:t>
            </a:r>
            <a:endParaRPr lang="zh-CN" altLang="en-US" dirty="0"/>
          </a:p>
          <a:p>
            <a:pPr lvl="2" eaLnBrk="1" hangingPunct="1"/>
            <a:r>
              <a:rPr lang="zh-CN" altLang="en-US" dirty="0"/>
              <a:t>单线查询法 </a:t>
            </a:r>
            <a:r>
              <a:rPr lang="zh-CN" altLang="en-US" dirty="0" smtClean="0"/>
              <a:t>（硬件</a:t>
            </a:r>
            <a:r>
              <a:rPr lang="zh-CN" altLang="en-US" dirty="0"/>
              <a:t>方法）</a:t>
            </a:r>
          </a:p>
          <a:p>
            <a:pPr lvl="2" eaLnBrk="1" hangingPunct="1"/>
            <a:endParaRPr lang="zh-CN" altLang="en-US" dirty="0"/>
          </a:p>
          <a:p>
            <a:pPr lvl="1"/>
            <a:endParaRPr lang="en-US" altLang="zh-CN" dirty="0" smtClean="0"/>
          </a:p>
          <a:p>
            <a:pPr lvl="1"/>
            <a:endParaRPr lang="zh-CN" altLang="en-US"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69160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2"/>
          <p:cNvSpPr>
            <a:spLocks noGrp="1" noChangeArrowheads="1"/>
          </p:cNvSpPr>
          <p:nvPr>
            <p:ph type="title"/>
          </p:nvPr>
        </p:nvSpPr>
        <p:spPr/>
        <p:txBody>
          <a:bodyPr/>
          <a:lstStyle/>
          <a:p>
            <a:pPr eaLnBrk="1" hangingPunct="1"/>
            <a:r>
              <a:rPr lang="zh-CN" altLang="en-US" smtClean="0"/>
              <a:t>中断向量法 </a:t>
            </a:r>
          </a:p>
        </p:txBody>
      </p:sp>
      <p:sp>
        <p:nvSpPr>
          <p:cNvPr id="68612"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3" name="矩形 4"/>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4" name="矩形 5"/>
          <p:cNvSpPr>
            <a:spLocks noChangeArrowheads="1"/>
          </p:cNvSpPr>
          <p:nvPr/>
        </p:nvSpPr>
        <p:spPr bwMode="auto">
          <a:xfrm>
            <a:off x="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5" name="对象 6"/>
          <p:cNvGraphicFramePr>
            <a:graphicFrameLocks noChangeAspect="1"/>
          </p:cNvGraphicFramePr>
          <p:nvPr>
            <p:extLst/>
          </p:nvPr>
        </p:nvGraphicFramePr>
        <p:xfrm>
          <a:off x="514727" y="1988840"/>
          <a:ext cx="8114546" cy="2558157"/>
        </p:xfrm>
        <a:graphic>
          <a:graphicData uri="http://schemas.openxmlformats.org/presentationml/2006/ole">
            <mc:AlternateContent xmlns:mc="http://schemas.openxmlformats.org/markup-compatibility/2006">
              <mc:Choice xmlns:v="urn:schemas-microsoft-com:vml" Requires="v">
                <p:oleObj spid="_x0000_s18456" name="图片" r:id="rId4" imgW="4264152" imgH="1342644" progId="Word.Picture.8">
                  <p:embed/>
                </p:oleObj>
              </mc:Choice>
              <mc:Fallback>
                <p:oleObj name="图片" r:id="rId4" imgW="4264152" imgH="13426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27" y="1988840"/>
                        <a:ext cx="8114546" cy="2558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6351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zh-CN" altLang="en-US" smtClean="0"/>
              <a:t>程序识别</a:t>
            </a:r>
          </a:p>
        </p:txBody>
      </p:sp>
      <p:sp>
        <p:nvSpPr>
          <p:cNvPr id="66564"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6565" name="对象 4"/>
          <p:cNvGraphicFramePr>
            <a:graphicFrameLocks noChangeAspect="1"/>
          </p:cNvGraphicFramePr>
          <p:nvPr>
            <p:extLst/>
          </p:nvPr>
        </p:nvGraphicFramePr>
        <p:xfrm>
          <a:off x="2411760" y="1052736"/>
          <a:ext cx="4640884" cy="5544616"/>
        </p:xfrm>
        <a:graphic>
          <a:graphicData uri="http://schemas.openxmlformats.org/presentationml/2006/ole">
            <mc:AlternateContent xmlns:mc="http://schemas.openxmlformats.org/markup-compatibility/2006">
              <mc:Choice xmlns:v="urn:schemas-microsoft-com:vml" Requires="v">
                <p:oleObj spid="_x0000_s17432" name="图片" r:id="rId4" imgW="2724912" imgH="3258312" progId="Word.Picture.8">
                  <p:embed/>
                </p:oleObj>
              </mc:Choice>
              <mc:Fallback>
                <p:oleObj name="图片" r:id="rId4" imgW="2724912" imgH="32583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052736"/>
                        <a:ext cx="4640884" cy="5544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4247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2"/>
          <p:cNvSpPr>
            <a:spLocks noGrp="1" noChangeArrowheads="1"/>
          </p:cNvSpPr>
          <p:nvPr>
            <p:ph type="title"/>
          </p:nvPr>
        </p:nvSpPr>
        <p:spPr/>
        <p:txBody>
          <a:bodyPr/>
          <a:lstStyle/>
          <a:p>
            <a:r>
              <a:rPr lang="zh-CN" altLang="en-US" dirty="0" smtClean="0"/>
              <a:t>中断处理流程</a:t>
            </a:r>
          </a:p>
        </p:txBody>
      </p:sp>
      <p:sp>
        <p:nvSpPr>
          <p:cNvPr id="61444" name="矩形 3"/>
          <p:cNvSpPr>
            <a:spLocks noGrp="1" noChangeArrowheads="1"/>
          </p:cNvSpPr>
          <p:nvPr>
            <p:ph type="body" idx="1"/>
          </p:nvPr>
        </p:nvSpPr>
        <p:spPr/>
        <p:txBody>
          <a:bodyPr/>
          <a:lstStyle/>
          <a:p>
            <a:r>
              <a:rPr lang="zh-CN" altLang="en-US" dirty="0" smtClean="0"/>
              <a:t>预处理</a:t>
            </a:r>
            <a:endParaRPr lang="en-US" altLang="zh-CN" dirty="0" smtClean="0"/>
          </a:p>
          <a:p>
            <a:pPr lvl="1"/>
            <a:r>
              <a:rPr lang="zh-CN" altLang="en-US" dirty="0" smtClean="0"/>
              <a:t>中断隐指令完成关中断、保护断点，中断识别</a:t>
            </a:r>
            <a:endParaRPr lang="en-US" altLang="zh-CN" dirty="0" smtClean="0"/>
          </a:p>
          <a:p>
            <a:pPr lvl="1"/>
            <a:r>
              <a:rPr lang="zh-CN" altLang="en-US" dirty="0" smtClean="0"/>
              <a:t>保护现场（常用寄存器入栈）</a:t>
            </a:r>
            <a:endParaRPr lang="en-US" altLang="zh-CN" dirty="0" smtClean="0"/>
          </a:p>
          <a:p>
            <a:pPr lvl="1"/>
            <a:r>
              <a:rPr lang="zh-CN" altLang="en-US" dirty="0" smtClean="0"/>
              <a:t>多重中断：保存屏蔽字，设置新的屏蔽字，开中断</a:t>
            </a:r>
            <a:endParaRPr lang="en-US" altLang="zh-CN" dirty="0" smtClean="0"/>
          </a:p>
          <a:p>
            <a:r>
              <a:rPr lang="zh-CN" altLang="en-US" dirty="0" smtClean="0"/>
              <a:t>主体部分（设备服务）</a:t>
            </a:r>
            <a:endParaRPr lang="en-US" altLang="zh-CN" dirty="0" smtClean="0"/>
          </a:p>
          <a:p>
            <a:r>
              <a:rPr lang="zh-CN" altLang="en-US" dirty="0" smtClean="0"/>
              <a:t>后期处理</a:t>
            </a:r>
            <a:endParaRPr lang="en-US" altLang="zh-CN" dirty="0" smtClean="0"/>
          </a:p>
          <a:p>
            <a:pPr lvl="1"/>
            <a:r>
              <a:rPr lang="zh-CN" altLang="en-US" dirty="0" smtClean="0"/>
              <a:t>恢复现场</a:t>
            </a:r>
            <a:endParaRPr lang="en-US" altLang="zh-CN" dirty="0" smtClean="0"/>
          </a:p>
          <a:p>
            <a:pPr lvl="1"/>
            <a:r>
              <a:rPr lang="zh-CN" altLang="en-US" dirty="0"/>
              <a:t>开</a:t>
            </a:r>
            <a:r>
              <a:rPr lang="zh-CN" altLang="en-US" dirty="0" smtClean="0"/>
              <a:t>中断</a:t>
            </a:r>
            <a:endParaRPr lang="en-US" altLang="zh-CN" dirty="0" smtClean="0"/>
          </a:p>
          <a:p>
            <a:pPr lvl="1"/>
            <a:r>
              <a:rPr lang="zh-CN" altLang="en-US" dirty="0" smtClean="0"/>
              <a:t>中断返回</a:t>
            </a:r>
            <a:endParaRPr lang="en-US" altLang="zh-CN" dirty="0" smtClean="0"/>
          </a:p>
          <a:p>
            <a:pPr lvl="1"/>
            <a:r>
              <a:rPr lang="zh-CN" altLang="en-US" dirty="0" smtClean="0"/>
              <a:t>多重中断，在恢复现场和屏蔽码之前再次关中断</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3066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92525"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66" name="矩形 65"/>
          <p:cNvSpPr/>
          <p:nvPr/>
        </p:nvSpPr>
        <p:spPr>
          <a:xfrm>
            <a:off x="1492525"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67" name="矩形 66"/>
          <p:cNvSpPr/>
          <p:nvPr/>
        </p:nvSpPr>
        <p:spPr>
          <a:xfrm>
            <a:off x="1469227"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158" name="Text Box 5"/>
          <p:cNvSpPr txBox="1">
            <a:spLocks noChangeArrowheads="1"/>
          </p:cNvSpPr>
          <p:nvPr/>
        </p:nvSpPr>
        <p:spPr bwMode="auto">
          <a:xfrm>
            <a:off x="2658163"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grpSp>
        <p:nvGrpSpPr>
          <p:cNvPr id="171" name="组合 170"/>
          <p:cNvGrpSpPr/>
          <p:nvPr/>
        </p:nvGrpSpPr>
        <p:grpSpPr>
          <a:xfrm>
            <a:off x="1861248" y="1340769"/>
            <a:ext cx="1193434" cy="874094"/>
            <a:chOff x="740325" y="2747927"/>
            <a:chExt cx="936104" cy="875907"/>
          </a:xfrm>
          <a:solidFill>
            <a:srgbClr val="00B050"/>
          </a:solidFill>
        </p:grpSpPr>
        <p:cxnSp>
          <p:nvCxnSpPr>
            <p:cNvPr id="48" name="直接箭头连接符 47"/>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4" name="六边形 3"/>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13" name="肘形连接符 12"/>
          <p:cNvCxnSpPr/>
          <p:nvPr/>
        </p:nvCxnSpPr>
        <p:spPr>
          <a:xfrm rot="16200000" flipH="1">
            <a:off x="2311612"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92525"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50" name="矩形 49"/>
          <p:cNvSpPr/>
          <p:nvPr/>
        </p:nvSpPr>
        <p:spPr>
          <a:xfrm>
            <a:off x="1492525"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52" name="直接箭头连接符 51"/>
          <p:cNvCxnSpPr>
            <a:stCxn id="6" idx="2"/>
            <a:endCxn id="50" idx="0"/>
          </p:cNvCxnSpPr>
          <p:nvPr/>
        </p:nvCxnSpPr>
        <p:spPr>
          <a:xfrm>
            <a:off x="2456453"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492525"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保护现场</a:t>
            </a:r>
            <a:endParaRPr lang="zh-CN" altLang="en-US" sz="1400" i="0" dirty="0">
              <a:solidFill>
                <a:schemeClr val="dk1"/>
              </a:solidFill>
            </a:endParaRPr>
          </a:p>
        </p:txBody>
      </p:sp>
      <p:sp>
        <p:nvSpPr>
          <p:cNvPr id="54" name="矩形 53"/>
          <p:cNvSpPr/>
          <p:nvPr/>
        </p:nvSpPr>
        <p:spPr>
          <a:xfrm>
            <a:off x="1492525"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55" name="矩形 54"/>
          <p:cNvSpPr/>
          <p:nvPr/>
        </p:nvSpPr>
        <p:spPr>
          <a:xfrm>
            <a:off x="1469227"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恢复</a:t>
            </a:r>
            <a:r>
              <a:rPr lang="zh-CN" altLang="en-US" sz="1400" i="0" dirty="0" smtClean="0">
                <a:solidFill>
                  <a:schemeClr val="dk1"/>
                </a:solidFill>
              </a:rPr>
              <a:t>现场</a:t>
            </a:r>
            <a:endParaRPr lang="zh-CN" altLang="en-US" sz="1400" i="0" dirty="0">
              <a:solidFill>
                <a:schemeClr val="dk1"/>
              </a:solidFill>
            </a:endParaRPr>
          </a:p>
        </p:txBody>
      </p:sp>
      <p:sp>
        <p:nvSpPr>
          <p:cNvPr id="57" name="矩形 56"/>
          <p:cNvSpPr/>
          <p:nvPr/>
        </p:nvSpPr>
        <p:spPr>
          <a:xfrm>
            <a:off x="1469227" y="5553186"/>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58" name="矩形 57"/>
          <p:cNvSpPr/>
          <p:nvPr/>
        </p:nvSpPr>
        <p:spPr>
          <a:xfrm>
            <a:off x="1469227"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61" name="直接箭头连接符 60"/>
          <p:cNvCxnSpPr>
            <a:endCxn id="7" idx="0"/>
          </p:cNvCxnSpPr>
          <p:nvPr/>
        </p:nvCxnSpPr>
        <p:spPr>
          <a:xfrm flipH="1">
            <a:off x="2456453"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1283319" y="656694"/>
            <a:ext cx="577930" cy="1352347"/>
            <a:chOff x="1282811" y="758620"/>
            <a:chExt cx="577930" cy="1352347"/>
          </a:xfrm>
        </p:grpSpPr>
        <p:sp>
          <p:nvSpPr>
            <p:cNvPr id="156" name="Text Box 5"/>
            <p:cNvSpPr txBox="1">
              <a:spLocks noChangeArrowheads="1"/>
            </p:cNvSpPr>
            <p:nvPr/>
          </p:nvSpPr>
          <p:spPr bwMode="auto">
            <a:xfrm>
              <a:off x="1282811" y="1688568"/>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cxnSp>
          <p:nvCxnSpPr>
            <p:cNvPr id="21" name="肘形连接符 20"/>
            <p:cNvCxnSpPr>
              <a:stCxn id="4" idx="3"/>
              <a:endCxn id="6" idx="1"/>
            </p:cNvCxnSpPr>
            <p:nvPr/>
          </p:nvCxnSpPr>
          <p:spPr>
            <a:xfrm rot="10800000">
              <a:off x="1421026" y="758620"/>
              <a:ext cx="368723" cy="1352347"/>
            </a:xfrm>
            <a:prstGeom prst="bentConnector3">
              <a:avLst>
                <a:gd name="adj1" fmla="val 161998"/>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H="1">
            <a:off x="2456453"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58" idx="3"/>
            <a:endCxn id="6" idx="3"/>
          </p:cNvCxnSpPr>
          <p:nvPr/>
        </p:nvCxnSpPr>
        <p:spPr>
          <a:xfrm flipV="1">
            <a:off x="3397082"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596981"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81" name="矩形 80"/>
          <p:cNvSpPr/>
          <p:nvPr/>
        </p:nvSpPr>
        <p:spPr>
          <a:xfrm>
            <a:off x="5596981"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82" name="矩形 81"/>
          <p:cNvSpPr/>
          <p:nvPr/>
        </p:nvSpPr>
        <p:spPr>
          <a:xfrm>
            <a:off x="5573683"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83" name="Text Box 5"/>
          <p:cNvSpPr txBox="1">
            <a:spLocks noChangeArrowheads="1"/>
          </p:cNvSpPr>
          <p:nvPr/>
        </p:nvSpPr>
        <p:spPr bwMode="auto">
          <a:xfrm>
            <a:off x="6762619"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sp>
        <p:nvSpPr>
          <p:cNvPr id="84" name="Text Box 5"/>
          <p:cNvSpPr txBox="1">
            <a:spLocks noChangeArrowheads="1"/>
          </p:cNvSpPr>
          <p:nvPr/>
        </p:nvSpPr>
        <p:spPr bwMode="auto">
          <a:xfrm>
            <a:off x="5387775" y="1586642"/>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grpSp>
        <p:nvGrpSpPr>
          <p:cNvPr id="85" name="组合 84"/>
          <p:cNvGrpSpPr/>
          <p:nvPr/>
        </p:nvGrpSpPr>
        <p:grpSpPr>
          <a:xfrm>
            <a:off x="5965704" y="1340769"/>
            <a:ext cx="1193434" cy="874094"/>
            <a:chOff x="740325" y="2747927"/>
            <a:chExt cx="936104" cy="875907"/>
          </a:xfrm>
          <a:solidFill>
            <a:srgbClr val="00B050"/>
          </a:solidFill>
        </p:grpSpPr>
        <p:cxnSp>
          <p:nvCxnSpPr>
            <p:cNvPr id="86" name="直接箭头连接符 85"/>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87" name="六边形 86"/>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91" name="肘形连接符 90"/>
          <p:cNvCxnSpPr/>
          <p:nvPr/>
        </p:nvCxnSpPr>
        <p:spPr>
          <a:xfrm rot="16200000" flipH="1">
            <a:off x="6416068"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596981"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93" name="矩形 92"/>
          <p:cNvSpPr/>
          <p:nvPr/>
        </p:nvSpPr>
        <p:spPr>
          <a:xfrm>
            <a:off x="5596981"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94" name="直接箭头连接符 93"/>
          <p:cNvCxnSpPr>
            <a:stCxn id="92" idx="2"/>
            <a:endCxn id="93" idx="0"/>
          </p:cNvCxnSpPr>
          <p:nvPr/>
        </p:nvCxnSpPr>
        <p:spPr>
          <a:xfrm>
            <a:off x="6560909"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596981"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保护现场（含屏蔽字）</a:t>
            </a:r>
            <a:endParaRPr lang="zh-CN" altLang="en-US" sz="1400" i="0" dirty="0">
              <a:solidFill>
                <a:schemeClr val="dk1"/>
              </a:solidFill>
            </a:endParaRPr>
          </a:p>
        </p:txBody>
      </p:sp>
      <p:sp>
        <p:nvSpPr>
          <p:cNvPr id="96" name="矩形 95"/>
          <p:cNvSpPr/>
          <p:nvPr/>
        </p:nvSpPr>
        <p:spPr>
          <a:xfrm>
            <a:off x="5596981"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97" name="矩形 96"/>
          <p:cNvSpPr/>
          <p:nvPr/>
        </p:nvSpPr>
        <p:spPr>
          <a:xfrm>
            <a:off x="5573683"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98" name="矩形 97"/>
          <p:cNvSpPr/>
          <p:nvPr/>
        </p:nvSpPr>
        <p:spPr>
          <a:xfrm>
            <a:off x="5573683" y="5553186"/>
            <a:ext cx="1927855" cy="398152"/>
          </a:xfrm>
          <a:prstGeom prst="rect">
            <a:avLst/>
          </a:prstGeom>
          <a:solidFill>
            <a:srgbClr val="FFFF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100" i="0" dirty="0" smtClean="0">
                <a:solidFill>
                  <a:schemeClr val="dk1"/>
                </a:solidFill>
              </a:rPr>
              <a:t>关中断，恢复现场，开中断</a:t>
            </a:r>
            <a:endParaRPr lang="zh-CN" altLang="en-US" sz="1100" i="0" dirty="0">
              <a:solidFill>
                <a:schemeClr val="dk1"/>
              </a:solidFill>
            </a:endParaRPr>
          </a:p>
        </p:txBody>
      </p:sp>
      <p:sp>
        <p:nvSpPr>
          <p:cNvPr id="99" name="矩形 98"/>
          <p:cNvSpPr/>
          <p:nvPr/>
        </p:nvSpPr>
        <p:spPr>
          <a:xfrm>
            <a:off x="5573683"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100" name="直接箭头连接符 99"/>
          <p:cNvCxnSpPr>
            <a:endCxn id="80" idx="0"/>
          </p:cNvCxnSpPr>
          <p:nvPr/>
        </p:nvCxnSpPr>
        <p:spPr>
          <a:xfrm flipH="1">
            <a:off x="6560909"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87" idx="3"/>
            <a:endCxn id="92" idx="1"/>
          </p:cNvCxnSpPr>
          <p:nvPr/>
        </p:nvCxnSpPr>
        <p:spPr>
          <a:xfrm rot="10800000">
            <a:off x="5596982" y="656694"/>
            <a:ext cx="368723" cy="1352347"/>
          </a:xfrm>
          <a:prstGeom prst="bentConnector3">
            <a:avLst>
              <a:gd name="adj1" fmla="val 217107"/>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6560909"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99" idx="3"/>
            <a:endCxn id="92" idx="3"/>
          </p:cNvCxnSpPr>
          <p:nvPr/>
        </p:nvCxnSpPr>
        <p:spPr>
          <a:xfrm flipV="1">
            <a:off x="7501538"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5536" y="764705"/>
            <a:ext cx="432556" cy="1200329"/>
          </a:xfrm>
          <a:prstGeom prst="rect">
            <a:avLst/>
          </a:prstGeom>
          <a:noFill/>
        </p:spPr>
        <p:txBody>
          <a:bodyPr wrap="square" rtlCol="0">
            <a:spAutoFit/>
          </a:bodyPr>
          <a:lstStyle/>
          <a:p>
            <a:r>
              <a:rPr lang="zh-CN" altLang="en-US" b="1" i="0" dirty="0"/>
              <a:t>单</a:t>
            </a:r>
            <a:r>
              <a:rPr lang="zh-CN" altLang="en-US" b="1" i="0" dirty="0" smtClean="0"/>
              <a:t>重</a:t>
            </a:r>
            <a:r>
              <a:rPr lang="zh-CN" altLang="en-US" b="1" i="0" dirty="0"/>
              <a:t>中断</a:t>
            </a:r>
          </a:p>
        </p:txBody>
      </p:sp>
      <p:grpSp>
        <p:nvGrpSpPr>
          <p:cNvPr id="77" name="组合 76"/>
          <p:cNvGrpSpPr/>
          <p:nvPr/>
        </p:nvGrpSpPr>
        <p:grpSpPr>
          <a:xfrm>
            <a:off x="395536" y="2605555"/>
            <a:ext cx="1008620" cy="1354796"/>
            <a:chOff x="179004" y="2533546"/>
            <a:chExt cx="1008620" cy="1354796"/>
          </a:xfrm>
        </p:grpSpPr>
        <p:grpSp>
          <p:nvGrpSpPr>
            <p:cNvPr id="69" name="组合 68"/>
            <p:cNvGrpSpPr/>
            <p:nvPr/>
          </p:nvGrpSpPr>
          <p:grpSpPr>
            <a:xfrm>
              <a:off x="683568" y="2533546"/>
              <a:ext cx="504056" cy="1327502"/>
              <a:chOff x="-324544" y="2533546"/>
              <a:chExt cx="1008112" cy="1327502"/>
            </a:xfrm>
          </p:grpSpPr>
          <p:cxnSp>
            <p:nvCxnSpPr>
              <p:cNvPr id="43" name="直接连接符 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sp>
          <p:nvSpPr>
            <p:cNvPr id="72" name="TextBox 71"/>
            <p:cNvSpPr txBox="1"/>
            <p:nvPr/>
          </p:nvSpPr>
          <p:spPr>
            <a:xfrm>
              <a:off x="179004" y="2564903"/>
              <a:ext cx="432048" cy="1323439"/>
            </a:xfrm>
            <a:prstGeom prst="rect">
              <a:avLst/>
            </a:prstGeom>
            <a:noFill/>
          </p:spPr>
          <p:txBody>
            <a:bodyPr wrap="square" rtlCol="0">
              <a:spAutoFit/>
            </a:bodyPr>
            <a:lstStyle/>
            <a:p>
              <a:r>
                <a:rPr lang="zh-CN" altLang="en-US" sz="1600" i="0" dirty="0" smtClean="0">
                  <a:solidFill>
                    <a:srgbClr val="FF0000"/>
                  </a:solidFill>
                  <a:latin typeface="微软雅黑" pitchFamily="34" charset="-122"/>
                  <a:ea typeface="微软雅黑" pitchFamily="34" charset="-122"/>
                </a:rPr>
                <a:t>中断隐指令</a:t>
              </a:r>
              <a:endParaRPr lang="zh-CN" altLang="en-US" sz="1600" i="0" dirty="0">
                <a:solidFill>
                  <a:srgbClr val="FF0000"/>
                </a:solidFill>
                <a:latin typeface="微软雅黑" pitchFamily="34" charset="-122"/>
                <a:ea typeface="微软雅黑" pitchFamily="34" charset="-122"/>
              </a:endParaRPr>
            </a:p>
          </p:txBody>
        </p:sp>
      </p:grpSp>
      <p:grpSp>
        <p:nvGrpSpPr>
          <p:cNvPr id="129" name="组合 128"/>
          <p:cNvGrpSpPr/>
          <p:nvPr/>
        </p:nvGrpSpPr>
        <p:grpSpPr>
          <a:xfrm>
            <a:off x="810253" y="4187330"/>
            <a:ext cx="593903" cy="2236088"/>
            <a:chOff x="593721" y="2533546"/>
            <a:chExt cx="593903" cy="1327502"/>
          </a:xfrm>
        </p:grpSpPr>
        <p:grpSp>
          <p:nvGrpSpPr>
            <p:cNvPr id="130" name="组合 129"/>
            <p:cNvGrpSpPr/>
            <p:nvPr/>
          </p:nvGrpSpPr>
          <p:grpSpPr>
            <a:xfrm>
              <a:off x="683568" y="2533546"/>
              <a:ext cx="504056" cy="1327502"/>
              <a:chOff x="-324544" y="2533546"/>
              <a:chExt cx="1008112" cy="1327502"/>
            </a:xfrm>
          </p:grpSpPr>
          <p:cxnSp>
            <p:nvCxnSpPr>
              <p:cNvPr id="132" name="直接连接符 131"/>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TextBox 130"/>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grpSp>
        <p:nvGrpSpPr>
          <p:cNvPr id="140" name="组合 139"/>
          <p:cNvGrpSpPr/>
          <p:nvPr/>
        </p:nvGrpSpPr>
        <p:grpSpPr>
          <a:xfrm>
            <a:off x="4883719" y="2605555"/>
            <a:ext cx="593903" cy="1327502"/>
            <a:chOff x="593721" y="2533546"/>
            <a:chExt cx="593903" cy="1327502"/>
          </a:xfrm>
        </p:grpSpPr>
        <p:grpSp>
          <p:nvGrpSpPr>
            <p:cNvPr id="141" name="组合 140"/>
            <p:cNvGrpSpPr/>
            <p:nvPr/>
          </p:nvGrpSpPr>
          <p:grpSpPr>
            <a:xfrm>
              <a:off x="683568" y="2533546"/>
              <a:ext cx="504056" cy="1327502"/>
              <a:chOff x="-324544" y="2533546"/>
              <a:chExt cx="1008112" cy="1327502"/>
            </a:xfrm>
          </p:grpSpPr>
          <p:cxnSp>
            <p:nvCxnSpPr>
              <p:cNvPr id="143" name="直接连接符 1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grpSp>
      <p:grpSp>
        <p:nvGrpSpPr>
          <p:cNvPr id="146" name="组合 145"/>
          <p:cNvGrpSpPr/>
          <p:nvPr/>
        </p:nvGrpSpPr>
        <p:grpSpPr>
          <a:xfrm>
            <a:off x="4883719" y="4187330"/>
            <a:ext cx="593903" cy="2236088"/>
            <a:chOff x="593721" y="2533546"/>
            <a:chExt cx="593903" cy="1327502"/>
          </a:xfrm>
        </p:grpSpPr>
        <p:grpSp>
          <p:nvGrpSpPr>
            <p:cNvPr id="147" name="组合 146"/>
            <p:cNvGrpSpPr/>
            <p:nvPr/>
          </p:nvGrpSpPr>
          <p:grpSpPr>
            <a:xfrm>
              <a:off x="683568" y="2533546"/>
              <a:ext cx="504056" cy="1327502"/>
              <a:chOff x="-324544" y="2533546"/>
              <a:chExt cx="1008112" cy="1327502"/>
            </a:xfrm>
          </p:grpSpPr>
          <p:cxnSp>
            <p:nvCxnSpPr>
              <p:cNvPr id="149" name="直接连接符 148"/>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sp>
        <p:nvSpPr>
          <p:cNvPr id="152" name="TextBox 151"/>
          <p:cNvSpPr txBox="1"/>
          <p:nvPr/>
        </p:nvSpPr>
        <p:spPr>
          <a:xfrm>
            <a:off x="8316924" y="764705"/>
            <a:ext cx="432556" cy="1200329"/>
          </a:xfrm>
          <a:prstGeom prst="rect">
            <a:avLst/>
          </a:prstGeom>
          <a:noFill/>
        </p:spPr>
        <p:txBody>
          <a:bodyPr wrap="square" rtlCol="0">
            <a:spAutoFit/>
          </a:bodyPr>
          <a:lstStyle/>
          <a:p>
            <a:r>
              <a:rPr lang="zh-CN" altLang="en-US" b="1" i="0" dirty="0"/>
              <a:t>多</a:t>
            </a:r>
            <a:r>
              <a:rPr lang="zh-CN" altLang="en-US" b="1" i="0" dirty="0" smtClean="0"/>
              <a:t>重</a:t>
            </a:r>
            <a:r>
              <a:rPr lang="zh-CN" altLang="en-US" b="1" i="0" dirty="0"/>
              <a:t>中断</a:t>
            </a:r>
          </a:p>
        </p:txBody>
      </p:sp>
    </p:spTree>
    <p:extLst>
      <p:ext uri="{BB962C8B-B14F-4D97-AF65-F5344CB8AC3E}">
        <p14:creationId xmlns:p14="http://schemas.microsoft.com/office/powerpoint/2010/main" val="121930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up)">
                                      <p:cBhvr>
                                        <p:cTn id="27" dur="1000"/>
                                        <p:tgtEl>
                                          <p:spTgt spid="1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1000"/>
                                        <p:tgtEl>
                                          <p:spTgt spid="6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wipe(up)">
                                      <p:cBhvr>
                                        <p:cTn id="35" dur="500"/>
                                        <p:tgtEl>
                                          <p:spTgt spid="1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10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10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up)">
                                      <p:cBhvr>
                                        <p:cTn id="55" dur="10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up)">
                                      <p:cBhvr>
                                        <p:cTn id="60" dur="10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up)">
                                      <p:cBhvr>
                                        <p:cTn id="65" dur="10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up)">
                                      <p:cBhvr>
                                        <p:cTn id="70" dur="10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up)">
                                      <p:cBhvr>
                                        <p:cTn id="75" dur="10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up)">
                                      <p:cBhvr>
                                        <p:cTn id="80" dur="10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wipe(down)">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repeatCount="2000"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up)">
                                      <p:cBhvr>
                                        <p:cTn id="95" dur="10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repeatCount="2000" fill="hold" nodeType="click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up)">
                                      <p:cBhvr>
                                        <p:cTn id="100" dur="10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91"/>
                                        </p:tgtEl>
                                        <p:attrNameLst>
                                          <p:attrName>style.visibility</p:attrName>
                                        </p:attrNameLst>
                                      </p:cBhvr>
                                      <p:to>
                                        <p:strVal val="visible"/>
                                      </p:to>
                                    </p:set>
                                    <p:animEffect transition="in" filter="wipe(up)">
                                      <p:cBhvr>
                                        <p:cTn id="105" dur="1000"/>
                                        <p:tgtEl>
                                          <p:spTgt spid="9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wipe(up)">
                                      <p:cBhvr>
                                        <p:cTn id="110" dur="10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wipe(up)">
                                      <p:cBhvr>
                                        <p:cTn id="115" dur="1000"/>
                                        <p:tgtEl>
                                          <p:spTgt spid="9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wipe(up)">
                                      <p:cBhvr>
                                        <p:cTn id="120" dur="1000"/>
                                        <p:tgtEl>
                                          <p:spTgt spid="9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wipe(up)">
                                      <p:cBhvr>
                                        <p:cTn id="125" dur="1000"/>
                                        <p:tgtEl>
                                          <p:spTgt spid="8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wipe(up)">
                                      <p:cBhvr>
                                        <p:cTn id="130" dur="1000"/>
                                        <p:tgtEl>
                                          <p:spTgt spid="8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101"/>
                                        </p:tgtEl>
                                        <p:attrNameLst>
                                          <p:attrName>style.visibility</p:attrName>
                                        </p:attrNameLst>
                                      </p:cBhvr>
                                      <p:to>
                                        <p:strVal val="visible"/>
                                      </p:to>
                                    </p:set>
                                    <p:animEffect transition="in" filter="wipe(down)">
                                      <p:cBhvr>
                                        <p:cTn id="135" dur="1000"/>
                                        <p:tgtEl>
                                          <p:spTgt spid="10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10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up)">
                                      <p:cBhvr>
                                        <p:cTn id="145" dur="10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wipe(up)">
                                      <p:cBhvr>
                                        <p:cTn id="150" dur="1000"/>
                                        <p:tgtEl>
                                          <p:spTgt spid="8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wipe(up)">
                                      <p:cBhvr>
                                        <p:cTn id="155" dur="1000"/>
                                        <p:tgtEl>
                                          <p:spTgt spid="8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wipe(up)">
                                      <p:cBhvr>
                                        <p:cTn id="160" dur="1000"/>
                                        <p:tgtEl>
                                          <p:spTgt spid="8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animEffect transition="in" filter="wipe(up)">
                                      <p:cBhvr>
                                        <p:cTn id="165" dur="1000"/>
                                        <p:tgtEl>
                                          <p:spTgt spid="10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95"/>
                                        </p:tgtEl>
                                        <p:attrNameLst>
                                          <p:attrName>style.visibility</p:attrName>
                                        </p:attrNameLst>
                                      </p:cBhvr>
                                      <p:to>
                                        <p:strVal val="visible"/>
                                      </p:to>
                                    </p:set>
                                    <p:animEffect transition="in" filter="wipe(up)">
                                      <p:cBhvr>
                                        <p:cTn id="170" dur="1000"/>
                                        <p:tgtEl>
                                          <p:spTgt spid="9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wipe(up)">
                                      <p:cBhvr>
                                        <p:cTn id="175" dur="1000"/>
                                        <p:tgtEl>
                                          <p:spTgt spid="9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97"/>
                                        </p:tgtEl>
                                        <p:attrNameLst>
                                          <p:attrName>style.visibility</p:attrName>
                                        </p:attrNameLst>
                                      </p:cBhvr>
                                      <p:to>
                                        <p:strVal val="visible"/>
                                      </p:to>
                                    </p:set>
                                    <p:animEffect transition="in" filter="wipe(up)">
                                      <p:cBhvr>
                                        <p:cTn id="180" dur="1000"/>
                                        <p:tgtEl>
                                          <p:spTgt spid="9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98"/>
                                        </p:tgtEl>
                                        <p:attrNameLst>
                                          <p:attrName>style.visibility</p:attrName>
                                        </p:attrNameLst>
                                      </p:cBhvr>
                                      <p:to>
                                        <p:strVal val="visible"/>
                                      </p:to>
                                    </p:set>
                                    <p:animEffect transition="in" filter="wipe(up)">
                                      <p:cBhvr>
                                        <p:cTn id="185" dur="1000"/>
                                        <p:tgtEl>
                                          <p:spTgt spid="9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up)">
                                      <p:cBhvr>
                                        <p:cTn id="190" dur="1000"/>
                                        <p:tgtEl>
                                          <p:spTgt spid="9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wipe(down)">
                                      <p:cBhvr>
                                        <p:cTn id="195" dur="1000"/>
                                        <p:tgtEl>
                                          <p:spTgt spid="10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nodeType="clickEffect">
                                  <p:stCondLst>
                                    <p:cond delay="0"/>
                                  </p:stCondLst>
                                  <p:childTnLst>
                                    <p:set>
                                      <p:cBhvr>
                                        <p:cTn id="199" dur="1" fill="hold">
                                          <p:stCondLst>
                                            <p:cond delay="0"/>
                                          </p:stCondLst>
                                        </p:cTn>
                                        <p:tgtEl>
                                          <p:spTgt spid="140"/>
                                        </p:tgtEl>
                                        <p:attrNameLst>
                                          <p:attrName>style.visibility</p:attrName>
                                        </p:attrNameLst>
                                      </p:cBhvr>
                                      <p:to>
                                        <p:strVal val="visible"/>
                                      </p:to>
                                    </p:set>
                                    <p:animEffect transition="in" filter="wipe(up)">
                                      <p:cBhvr>
                                        <p:cTn id="200" dur="1000"/>
                                        <p:tgtEl>
                                          <p:spTgt spid="140"/>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6" grpId="0" animBg="1"/>
      <p:bldP spid="67" grpId="0" animBg="1"/>
      <p:bldP spid="158" grpId="0"/>
      <p:bldP spid="6" grpId="0" animBg="1"/>
      <p:bldP spid="50" grpId="0" animBg="1"/>
      <p:bldP spid="53" grpId="0" animBg="1"/>
      <p:bldP spid="54" grpId="0" animBg="1"/>
      <p:bldP spid="55" grpId="0" animBg="1"/>
      <p:bldP spid="57" grpId="0" animBg="1"/>
      <p:bldP spid="58" grpId="0" animBg="1"/>
      <p:bldP spid="80" grpId="0" animBg="1"/>
      <p:bldP spid="81" grpId="0" animBg="1"/>
      <p:bldP spid="82" grpId="0" animBg="1"/>
      <p:bldP spid="83" grpId="0"/>
      <p:bldP spid="84" grpId="0"/>
      <p:bldP spid="92" grpId="0" animBg="1"/>
      <p:bldP spid="93" grpId="0" animBg="1"/>
      <p:bldP spid="95" grpId="0" animBg="1"/>
      <p:bldP spid="96" grpId="0" animBg="1"/>
      <p:bldP spid="97" grpId="0" animBg="1"/>
      <p:bldP spid="98" grpId="0" animBg="1"/>
      <p:bldP spid="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2"/>
          <p:cNvSpPr>
            <a:spLocks noGrp="1" noChangeArrowheads="1"/>
          </p:cNvSpPr>
          <p:nvPr>
            <p:ph type="title"/>
          </p:nvPr>
        </p:nvSpPr>
        <p:spPr/>
        <p:txBody>
          <a:bodyPr/>
          <a:lstStyle/>
          <a:p>
            <a:pPr eaLnBrk="1" hangingPunct="1"/>
            <a:r>
              <a:rPr lang="zh-CN" altLang="en-US" smtClean="0"/>
              <a:t>中断处理中的问题</a:t>
            </a:r>
          </a:p>
        </p:txBody>
      </p:sp>
      <p:sp>
        <p:nvSpPr>
          <p:cNvPr id="63492" name="矩形 3"/>
          <p:cNvSpPr>
            <a:spLocks noGrp="1" noChangeArrowheads="1"/>
          </p:cNvSpPr>
          <p:nvPr>
            <p:ph type="body" idx="1"/>
          </p:nvPr>
        </p:nvSpPr>
        <p:spPr/>
        <p:txBody>
          <a:bodyPr/>
          <a:lstStyle/>
          <a:p>
            <a:pPr eaLnBrk="1" hangingPunct="1"/>
            <a:r>
              <a:rPr lang="zh-CN" altLang="en-US" dirty="0" smtClean="0"/>
              <a:t>中断响应条件</a:t>
            </a:r>
            <a:endParaRPr lang="en-US" altLang="zh-CN" dirty="0" smtClean="0"/>
          </a:p>
          <a:p>
            <a:pPr lvl="1" eaLnBrk="1" hangingPunct="1"/>
            <a:r>
              <a:rPr lang="zh-CN" altLang="en-US" dirty="0" smtClean="0"/>
              <a:t>中断允许触发器处于允许状态</a:t>
            </a:r>
            <a:endParaRPr lang="en-US" altLang="zh-CN" dirty="0" smtClean="0"/>
          </a:p>
          <a:p>
            <a:pPr lvl="1" eaLnBrk="1" hangingPunct="1"/>
            <a:r>
              <a:rPr lang="zh-CN" altLang="en-US" dirty="0" smtClean="0"/>
              <a:t>对应的中断未被屏蔽</a:t>
            </a:r>
            <a:endParaRPr lang="en-US" altLang="zh-CN" dirty="0" smtClean="0"/>
          </a:p>
          <a:p>
            <a:pPr lvl="1" eaLnBrk="1" hangingPunct="1"/>
            <a:r>
              <a:rPr lang="zh-CN" altLang="en-US" dirty="0"/>
              <a:t>无更高优先级的</a:t>
            </a:r>
            <a:r>
              <a:rPr lang="en-US" altLang="zh-CN" dirty="0"/>
              <a:t>DMA</a:t>
            </a:r>
            <a:r>
              <a:rPr lang="zh-CN" altLang="en-US" dirty="0"/>
              <a:t>请求</a:t>
            </a:r>
            <a:endParaRPr lang="en-US" altLang="zh-CN" dirty="0"/>
          </a:p>
          <a:p>
            <a:pPr lvl="1" eaLnBrk="1" hangingPunct="1"/>
            <a:r>
              <a:rPr lang="zh-CN" altLang="en-US" dirty="0"/>
              <a:t>中断嵌套必须优先级更高</a:t>
            </a:r>
            <a:endParaRPr lang="en-US" altLang="zh-CN" dirty="0"/>
          </a:p>
          <a:p>
            <a:pPr lvl="1" eaLnBrk="1" hangingPunct="1"/>
            <a:r>
              <a:rPr lang="zh-CN" altLang="en-US" dirty="0" smtClean="0"/>
              <a:t>指令已经执行完最后一个机器周期</a:t>
            </a:r>
            <a:endParaRPr lang="en-US" altLang="zh-CN" dirty="0" smtClean="0"/>
          </a:p>
          <a:p>
            <a:pPr lvl="2" eaLnBrk="1" hangingPunct="1"/>
            <a:r>
              <a:rPr lang="zh-CN" altLang="en-US" dirty="0" smtClean="0"/>
              <a:t>保证</a:t>
            </a:r>
            <a:r>
              <a:rPr lang="zh-CN" altLang="en-US" dirty="0"/>
              <a:t>指令执行的</a:t>
            </a:r>
            <a:r>
              <a:rPr lang="zh-CN" altLang="en-US" dirty="0" smtClean="0"/>
              <a:t>完整性；</a:t>
            </a:r>
            <a:endParaRPr lang="en-US" altLang="zh-CN" dirty="0" smtClean="0"/>
          </a:p>
          <a:p>
            <a:pPr lvl="2" eaLnBrk="1" hangingPunct="1"/>
            <a:r>
              <a:rPr lang="zh-CN" altLang="en-US" dirty="0" smtClean="0"/>
              <a:t>缺页中断的中断时机？</a:t>
            </a:r>
            <a:endParaRPr lang="en-US" altLang="zh-CN" dirty="0" smtClean="0"/>
          </a:p>
          <a:p>
            <a:pPr eaLnBrk="1" hangingPunct="1"/>
            <a:r>
              <a:rPr lang="zh-CN" altLang="en-US" dirty="0" smtClean="0"/>
              <a:t>保存现场，恢复现场</a:t>
            </a:r>
            <a:endParaRPr lang="en-US" altLang="zh-CN" dirty="0" smtClean="0"/>
          </a:p>
          <a:p>
            <a:pPr lvl="1" eaLnBrk="1" hangingPunct="1"/>
            <a:r>
              <a:rPr lang="zh-CN" altLang="en-US" dirty="0" smtClean="0"/>
              <a:t>寄存器，屏蔽字</a:t>
            </a:r>
            <a:endParaRPr lang="en-US" altLang="zh-CN" dirty="0" smtClean="0"/>
          </a:p>
          <a:p>
            <a:pPr lvl="1" eaLnBrk="1" hangingPunct="1"/>
            <a:r>
              <a:rPr lang="zh-CN" altLang="en-US" dirty="0" smtClean="0"/>
              <a:t>缺页中断的断点？</a:t>
            </a:r>
          </a:p>
          <a:p>
            <a:pPr eaLnBrk="1" hangingPunct="1"/>
            <a:r>
              <a:rPr lang="zh-CN" altLang="en-US" dirty="0" smtClean="0"/>
              <a:t>中断过程由软硬件结合完成</a:t>
            </a:r>
            <a:endParaRPr lang="en-US" altLang="zh-CN" dirty="0" smtClean="0"/>
          </a:p>
          <a:p>
            <a:pPr marL="457200" lvl="1" indent="0" eaLnBrk="1" hangingPunct="1">
              <a:buNone/>
            </a:pP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78365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pPr eaLnBrk="1" hangingPunct="1"/>
            <a:r>
              <a:rPr lang="en-US" altLang="zh-CN" smtClean="0"/>
              <a:t> </a:t>
            </a:r>
            <a:r>
              <a:rPr lang="zh-CN" altLang="en-US" smtClean="0"/>
              <a:t>中断方式接口 </a:t>
            </a:r>
          </a:p>
        </p:txBody>
      </p:sp>
      <p:sp>
        <p:nvSpPr>
          <p:cNvPr id="73732" name="矩形 3"/>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3733" name="对象 4"/>
          <p:cNvGraphicFramePr>
            <a:graphicFrameLocks noChangeAspect="1"/>
          </p:cNvGraphicFramePr>
          <p:nvPr>
            <p:extLst>
              <p:ext uri="{D42A27DB-BD31-4B8C-83A1-F6EECF244321}">
                <p14:modId xmlns:p14="http://schemas.microsoft.com/office/powerpoint/2010/main" val="461100314"/>
              </p:ext>
            </p:extLst>
          </p:nvPr>
        </p:nvGraphicFramePr>
        <p:xfrm>
          <a:off x="1043608" y="1556792"/>
          <a:ext cx="6697662" cy="4392612"/>
        </p:xfrm>
        <a:graphic>
          <a:graphicData uri="http://schemas.openxmlformats.org/presentationml/2006/ole">
            <mc:AlternateContent xmlns:mc="http://schemas.openxmlformats.org/markup-compatibility/2006">
              <mc:Choice xmlns:v="urn:schemas-microsoft-com:vml" Requires="v">
                <p:oleObj spid="_x0000_s12355" name="图片" r:id="rId3" imgW="3810000" imgH="2667000" progId="Word.Picture.8">
                  <p:embed/>
                </p:oleObj>
              </mc:Choice>
              <mc:Fallback>
                <p:oleObj name="图片" r:id="rId3" imgW="3810000" imgH="26670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556792"/>
                        <a:ext cx="6697662" cy="439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cxnSp>
        <p:nvCxnSpPr>
          <p:cNvPr id="3" name="直接箭头连接符 2"/>
          <p:cNvCxnSpPr/>
          <p:nvPr/>
        </p:nvCxnSpPr>
        <p:spPr>
          <a:xfrm>
            <a:off x="2051720" y="2636912"/>
            <a:ext cx="4968552"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5436096" y="2095500"/>
            <a:ext cx="158417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779912" y="4725144"/>
            <a:ext cx="324036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419872" y="4437112"/>
            <a:ext cx="0" cy="288032"/>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35896" y="3501008"/>
            <a:ext cx="0" cy="504056"/>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979712" y="3068960"/>
            <a:ext cx="180020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51720" y="5733256"/>
            <a:ext cx="3384376"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2053160" y="2111664"/>
            <a:ext cx="1296144" cy="16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2"/>
          <p:cNvSpPr>
            <a:spLocks noGrp="1" noChangeArrowheads="1"/>
          </p:cNvSpPr>
          <p:nvPr>
            <p:ph type="title"/>
          </p:nvPr>
        </p:nvSpPr>
        <p:spPr/>
        <p:txBody>
          <a:bodyPr/>
          <a:lstStyle/>
          <a:p>
            <a:pPr eaLnBrk="1" hangingPunct="1"/>
            <a:r>
              <a:rPr lang="zh-CN" altLang="en-US" smtClean="0"/>
              <a:t>工作过程</a:t>
            </a:r>
          </a:p>
        </p:txBody>
      </p:sp>
      <p:sp>
        <p:nvSpPr>
          <p:cNvPr id="74756" name="矩形 3"/>
          <p:cNvSpPr>
            <a:spLocks noGrp="1" noChangeArrowheads="1"/>
          </p:cNvSpPr>
          <p:nvPr>
            <p:ph type="body" idx="1"/>
          </p:nvPr>
        </p:nvSpPr>
        <p:spPr/>
        <p:txBody>
          <a:bodyPr/>
          <a:lstStyle/>
          <a:p>
            <a:pPr eaLnBrk="1" hangingPunct="1"/>
            <a:r>
              <a:rPr lang="zh-CN" altLang="en-US" smtClean="0"/>
              <a:t>主机启动设备</a:t>
            </a:r>
          </a:p>
          <a:p>
            <a:pPr eaLnBrk="1" hangingPunct="1"/>
            <a:r>
              <a:rPr lang="zh-CN" altLang="en-US" smtClean="0"/>
              <a:t>设备准备传送 </a:t>
            </a:r>
          </a:p>
          <a:p>
            <a:pPr eaLnBrk="1" hangingPunct="1"/>
            <a:r>
              <a:rPr lang="zh-CN" altLang="en-US" smtClean="0"/>
              <a:t>发中断请求信号 </a:t>
            </a:r>
          </a:p>
          <a:p>
            <a:pPr eaLnBrk="1" hangingPunct="1"/>
            <a:r>
              <a:rPr lang="zh-CN" altLang="en-US" smtClean="0"/>
              <a:t>主机响应中断 </a:t>
            </a:r>
          </a:p>
          <a:p>
            <a:pPr eaLnBrk="1" hangingPunct="1"/>
            <a:r>
              <a:rPr lang="zh-CN" altLang="en-US" smtClean="0"/>
              <a:t>数据传送 </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7755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输入输出过程</a:t>
            </a:r>
          </a:p>
        </p:txBody>
      </p:sp>
      <p:sp>
        <p:nvSpPr>
          <p:cNvPr id="29700" name="矩形 3"/>
          <p:cNvSpPr>
            <a:spLocks noGrp="1" noChangeArrowheads="1"/>
          </p:cNvSpPr>
          <p:nvPr>
            <p:ph type="body" idx="1"/>
          </p:nvPr>
        </p:nvSpPr>
        <p:spPr/>
        <p:txBody>
          <a:bodyPr/>
          <a:lstStyle/>
          <a:p>
            <a:pPr eaLnBrk="1" hangingPunct="1"/>
            <a:r>
              <a:rPr lang="zh-CN" altLang="en-US" sz="2600" smtClean="0"/>
              <a:t>输入过程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solidFill>
                  <a:srgbClr val="3333CC"/>
                </a:solidFill>
              </a:rPr>
              <a:t>CPU</a:t>
            </a:r>
            <a:r>
              <a:rPr lang="zh-CN" altLang="en-US" sz="2200" smtClean="0">
                <a:solidFill>
                  <a:srgbClr val="3333CC"/>
                </a:solidFill>
              </a:rPr>
              <a:t>等候输入设备的数据成为有效</a:t>
            </a:r>
          </a:p>
          <a:p>
            <a:pPr lvl="1" eaLnBrk="1" hangingPunct="1"/>
            <a:r>
              <a:rPr lang="en-US" altLang="zh-CN" sz="2200" smtClean="0"/>
              <a:t>CPU</a:t>
            </a:r>
            <a:r>
              <a:rPr lang="zh-CN" altLang="en-US" sz="2200" smtClean="0"/>
              <a:t>从数据总线读入数据</a:t>
            </a:r>
          </a:p>
          <a:p>
            <a:pPr eaLnBrk="1" hangingPunct="1"/>
            <a:r>
              <a:rPr lang="zh-CN" altLang="en-US" sz="2600" smtClean="0"/>
              <a:t>输出过程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t>CPU</a:t>
            </a:r>
            <a:r>
              <a:rPr lang="zh-CN" altLang="en-US" sz="2200" smtClean="0"/>
              <a:t>把数据放在数据总线上；</a:t>
            </a:r>
          </a:p>
          <a:p>
            <a:pPr lvl="1" eaLnBrk="1" hangingPunct="1"/>
            <a:r>
              <a:rPr lang="zh-CN" altLang="en-US" sz="2200" smtClean="0">
                <a:solidFill>
                  <a:srgbClr val="3333CC"/>
                </a:solidFill>
              </a:rPr>
              <a:t>输出设备认为数据有效，</a:t>
            </a:r>
            <a:r>
              <a:rPr lang="zh-CN" altLang="en-US" sz="2200" smtClean="0"/>
              <a:t>取走数据</a:t>
            </a:r>
          </a:p>
          <a:p>
            <a:pPr eaLnBrk="1" hangingPunct="1"/>
            <a:endParaRPr lang="zh-CN" altLang="en-US" sz="2600" smtClean="0"/>
          </a:p>
          <a:p>
            <a:pPr eaLnBrk="1" hangingPunct="1"/>
            <a:endParaRPr lang="en-US" altLang="zh-CN" sz="260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59885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0291" name="组合 3"/>
          <p:cNvGraphicFramePr>
            <a:graphicFrameLocks noGrp="1"/>
          </p:cNvGraphicFramePr>
          <p:nvPr/>
        </p:nvGraphicFramePr>
        <p:xfrm>
          <a:off x="2843213" y="1989138"/>
          <a:ext cx="3527425" cy="2332038"/>
        </p:xfrm>
        <a:graphic>
          <a:graphicData uri="http://schemas.openxmlformats.org/drawingml/2006/table">
            <a:tbl>
              <a:tblPr/>
              <a:tblGrid>
                <a:gridCol w="1168400"/>
                <a:gridCol w="2359025"/>
              </a:tblGrid>
              <a:tr h="7494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设备</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zh-CN" altLang="en-US" sz="2000" b="0" i="0" u="none" strike="noStrike" cap="none" normalizeH="0" baseline="0" smtClean="0">
                          <a:ln>
                            <a:noFill/>
                          </a:ln>
                          <a:solidFill>
                            <a:schemeClr val="tx1"/>
                          </a:solidFill>
                          <a:effectLst/>
                          <a:latin typeface="Arial" charset="0"/>
                          <a:ea typeface="宋体" pitchFamily="2" charset="-122"/>
                        </a:rPr>
                        <a:t>屏    蔽    码</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     B      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CPU</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0      0       0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02" name="矩形 2"/>
          <p:cNvSpPr>
            <a:spLocks noGrp="1" noChangeArrowheads="1"/>
          </p:cNvSpPr>
          <p:nvPr>
            <p:ph type="body" idx="4294967295"/>
          </p:nvPr>
        </p:nvSpPr>
        <p:spPr>
          <a:xfrm>
            <a:off x="611560" y="548680"/>
            <a:ext cx="7772400" cy="1303338"/>
          </a:xfrm>
        </p:spPr>
        <p:txBody>
          <a:bodyPr/>
          <a:lstStyle/>
          <a:p>
            <a:pPr algn="just" eaLnBrk="1" hangingPunct="1">
              <a:lnSpc>
                <a:spcPct val="110000"/>
              </a:lnSpc>
              <a:buFont typeface="Wingdings" pitchFamily="2" charset="2"/>
              <a:buNone/>
            </a:pPr>
            <a:r>
              <a:rPr lang="en-US" altLang="zh-CN" sz="2100" dirty="0" smtClean="0">
                <a:latin typeface="华文楷体" panose="02010600040101010101" pitchFamily="2" charset="-122"/>
                <a:ea typeface="华文楷体" panose="02010600040101010101" pitchFamily="2" charset="-122"/>
              </a:rPr>
              <a:t>13.A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是与主机连接的</a:t>
            </a:r>
            <a:r>
              <a:rPr lang="en-US" altLang="zh-CN" sz="2100" dirty="0" smtClean="0">
                <a:latin typeface="华文楷体" panose="02010600040101010101" pitchFamily="2" charset="-122"/>
                <a:ea typeface="华文楷体" panose="02010600040101010101" pitchFamily="2" charset="-122"/>
              </a:rPr>
              <a:t>3</a:t>
            </a:r>
            <a:r>
              <a:rPr lang="zh-CN" altLang="en-US" sz="2100" dirty="0" smtClean="0">
                <a:latin typeface="华文楷体" panose="02010600040101010101" pitchFamily="2" charset="-122"/>
                <a:ea typeface="华文楷体" panose="02010600040101010101" pitchFamily="2" charset="-122"/>
              </a:rPr>
              <a:t>台设备，在硬件排队线路中，它们的响应优先级是</a:t>
            </a:r>
            <a:r>
              <a:rPr lang="en-US" altLang="zh-CN" sz="2100" dirty="0" smtClean="0">
                <a:latin typeface="华文楷体" panose="02010600040101010101" pitchFamily="2" charset="-122"/>
                <a:ea typeface="华文楷体" panose="02010600040101010101" pitchFamily="2" charset="-122"/>
              </a:rPr>
              <a:t>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CPU</a:t>
            </a:r>
            <a:r>
              <a:rPr lang="zh-CN" altLang="en-US" sz="2100" dirty="0" smtClean="0">
                <a:latin typeface="华文楷体" panose="02010600040101010101" pitchFamily="2" charset="-122"/>
                <a:ea typeface="华文楷体" panose="02010600040101010101" pitchFamily="2" charset="-122"/>
              </a:rPr>
              <a:t>，为改变中断处理的次序，将它们的中断屏蔽字设为</a:t>
            </a:r>
            <a:r>
              <a:rPr lang="en-US" altLang="zh-CN" sz="2100" dirty="0" smtClean="0">
                <a:latin typeface="华文楷体" panose="02010600040101010101" pitchFamily="2" charset="-122"/>
                <a:ea typeface="华文楷体" panose="02010600040101010101" pitchFamily="2" charset="-122"/>
              </a:rPr>
              <a:t>:            </a:t>
            </a:r>
          </a:p>
        </p:txBody>
      </p:sp>
      <p:grpSp>
        <p:nvGrpSpPr>
          <p:cNvPr id="2060311" name="组合 23"/>
          <p:cNvGrpSpPr>
            <a:grpSpLocks/>
          </p:cNvGrpSpPr>
          <p:nvPr/>
        </p:nvGrpSpPr>
        <p:grpSpPr bwMode="auto">
          <a:xfrm>
            <a:off x="1192213" y="5540375"/>
            <a:ext cx="7700962" cy="1057275"/>
            <a:chOff x="751" y="3490"/>
            <a:chExt cx="4851" cy="666"/>
          </a:xfrm>
        </p:grpSpPr>
        <p:sp>
          <p:nvSpPr>
            <p:cNvPr id="76825" name="直线 24"/>
            <p:cNvSpPr>
              <a:spLocks noChangeShapeType="1"/>
            </p:cNvSpPr>
            <p:nvPr/>
          </p:nvSpPr>
          <p:spPr bwMode="auto">
            <a:xfrm>
              <a:off x="1241" y="3684"/>
              <a:ext cx="3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6" name="直线 25"/>
            <p:cNvSpPr>
              <a:spLocks noChangeShapeType="1"/>
            </p:cNvSpPr>
            <p:nvPr/>
          </p:nvSpPr>
          <p:spPr bwMode="auto">
            <a:xfrm>
              <a:off x="1241" y="35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7" name="直线 26"/>
            <p:cNvSpPr>
              <a:spLocks noChangeShapeType="1"/>
            </p:cNvSpPr>
            <p:nvPr/>
          </p:nvSpPr>
          <p:spPr bwMode="auto">
            <a:xfrm>
              <a:off x="186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8" name="直线 27"/>
            <p:cNvSpPr>
              <a:spLocks noChangeShapeType="1"/>
            </p:cNvSpPr>
            <p:nvPr/>
          </p:nvSpPr>
          <p:spPr bwMode="auto">
            <a:xfrm>
              <a:off x="2489"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9" name="直线 28"/>
            <p:cNvSpPr>
              <a:spLocks noChangeShapeType="1"/>
            </p:cNvSpPr>
            <p:nvPr/>
          </p:nvSpPr>
          <p:spPr bwMode="auto">
            <a:xfrm>
              <a:off x="3017"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0" name="直线 29"/>
            <p:cNvSpPr>
              <a:spLocks noChangeShapeType="1"/>
            </p:cNvSpPr>
            <p:nvPr/>
          </p:nvSpPr>
          <p:spPr bwMode="auto">
            <a:xfrm>
              <a:off x="354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文本框 30"/>
            <p:cNvSpPr txBox="1">
              <a:spLocks noChangeArrowheads="1"/>
            </p:cNvSpPr>
            <p:nvPr/>
          </p:nvSpPr>
          <p:spPr bwMode="auto">
            <a:xfrm>
              <a:off x="1759" y="3708"/>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20            40            60          80</a:t>
              </a:r>
            </a:p>
          </p:txBody>
        </p:sp>
        <p:sp>
          <p:nvSpPr>
            <p:cNvPr id="76832" name="文本框 31"/>
            <p:cNvSpPr txBox="1">
              <a:spLocks noChangeArrowheads="1"/>
            </p:cNvSpPr>
            <p:nvPr/>
          </p:nvSpPr>
          <p:spPr bwMode="auto">
            <a:xfrm>
              <a:off x="751" y="3490"/>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中断</a:t>
              </a:r>
            </a:p>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请求</a:t>
              </a:r>
            </a:p>
          </p:txBody>
        </p:sp>
        <p:sp>
          <p:nvSpPr>
            <p:cNvPr id="76833" name="文本框 32"/>
            <p:cNvSpPr txBox="1">
              <a:spLocks noChangeArrowheads="1"/>
            </p:cNvSpPr>
            <p:nvPr/>
          </p:nvSpPr>
          <p:spPr bwMode="auto">
            <a:xfrm>
              <a:off x="5119" y="3514"/>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400">
                  <a:solidFill>
                    <a:schemeClr val="tx1"/>
                  </a:solidFill>
                  <a:latin typeface="Times New Roman" pitchFamily="18" charset="0"/>
                  <a:ea typeface="宋体" pitchFamily="2" charset="-122"/>
                </a:rPr>
                <a:t>t(</a:t>
              </a:r>
              <a:r>
                <a:rPr kumimoji="1" lang="en-US" altLang="zh-CN" sz="2400">
                  <a:solidFill>
                    <a:schemeClr val="tx1"/>
                  </a:solidFill>
                  <a:latin typeface="Times New Roman" pitchFamily="18" charset="0"/>
                  <a:ea typeface="宋体" pitchFamily="2" charset="-122"/>
                  <a:sym typeface="Symbol" pitchFamily="18" charset="2"/>
                </a:rPr>
                <a:t></a:t>
              </a:r>
              <a:r>
                <a:rPr kumimoji="1" lang="en-US" altLang="zh-CN" sz="2400">
                  <a:solidFill>
                    <a:schemeClr val="tx1"/>
                  </a:solidFill>
                  <a:latin typeface="Times New Roman" pitchFamily="18" charset="0"/>
                  <a:ea typeface="宋体" pitchFamily="2" charset="-122"/>
                </a:rPr>
                <a:t>s)</a:t>
              </a:r>
            </a:p>
          </p:txBody>
        </p:sp>
        <p:sp>
          <p:nvSpPr>
            <p:cNvPr id="76834" name="文本框 33"/>
            <p:cNvSpPr txBox="1">
              <a:spLocks noChangeArrowheads="1"/>
            </p:cNvSpPr>
            <p:nvPr/>
          </p:nvSpPr>
          <p:spPr bwMode="auto">
            <a:xfrm>
              <a:off x="1149" y="3906"/>
              <a:ext cx="19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dirty="0">
                  <a:solidFill>
                    <a:schemeClr val="tx1"/>
                  </a:solidFill>
                  <a:latin typeface="Times New Roman" pitchFamily="18" charset="0"/>
                  <a:ea typeface="宋体" pitchFamily="2" charset="-122"/>
                </a:rPr>
                <a:t>A                     B    C</a:t>
              </a:r>
              <a:r>
                <a:rPr kumimoji="1" lang="zh-CN" altLang="en-US" sz="2000" dirty="0">
                  <a:solidFill>
                    <a:schemeClr val="tx1"/>
                  </a:solidFill>
                  <a:latin typeface="Times New Roman" pitchFamily="18" charset="0"/>
                  <a:ea typeface="宋体" pitchFamily="2" charset="-122"/>
                </a:rPr>
                <a:t>请求</a:t>
              </a:r>
            </a:p>
          </p:txBody>
        </p:sp>
        <p:sp>
          <p:nvSpPr>
            <p:cNvPr id="76835" name="直线 34"/>
            <p:cNvSpPr>
              <a:spLocks noChangeShapeType="1"/>
            </p:cNvSpPr>
            <p:nvPr/>
          </p:nvSpPr>
          <p:spPr bwMode="auto">
            <a:xfrm>
              <a:off x="2201"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0323" name="矩形 35"/>
          <p:cNvSpPr>
            <a:spLocks noChangeArrowheads="1"/>
          </p:cNvSpPr>
          <p:nvPr/>
        </p:nvSpPr>
        <p:spPr bwMode="auto">
          <a:xfrm>
            <a:off x="900113" y="472440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lnSpc>
                <a:spcPct val="120000"/>
              </a:lnSpc>
              <a:spcBef>
                <a:spcPct val="20000"/>
              </a:spcBef>
              <a:buClr>
                <a:schemeClr val="accent2"/>
              </a:buClr>
              <a:buFont typeface="Wingdings" pitchFamily="2" charset="2"/>
              <a:buNone/>
            </a:pPr>
            <a:r>
              <a:rPr lang="en-US" altLang="zh-CN" sz="1900" i="0" dirty="0">
                <a:solidFill>
                  <a:schemeClr val="tx1"/>
                </a:solidFill>
                <a:latin typeface="华文楷体" panose="02010600040101010101" pitchFamily="2" charset="-122"/>
                <a:ea typeface="华文楷体" panose="02010600040101010101" pitchFamily="2" charset="-122"/>
              </a:rPr>
              <a:t> </a:t>
            </a:r>
            <a:r>
              <a:rPr lang="zh-CN" altLang="en-US" sz="1900" i="0" dirty="0">
                <a:solidFill>
                  <a:schemeClr val="tx1"/>
                </a:solidFill>
                <a:latin typeface="华文楷体" panose="02010600040101010101" pitchFamily="2" charset="-122"/>
                <a:ea typeface="华文楷体" panose="02010600040101010101" pitchFamily="2" charset="-122"/>
              </a:rPr>
              <a:t>请按下图所示时间轴给出的设备中断请求时刻，画出</a:t>
            </a:r>
            <a:r>
              <a:rPr lang="en-US" altLang="zh-CN" sz="1900" i="0" dirty="0">
                <a:solidFill>
                  <a:schemeClr val="tx1"/>
                </a:solidFill>
                <a:latin typeface="华文楷体" panose="02010600040101010101" pitchFamily="2" charset="-122"/>
                <a:ea typeface="华文楷体" panose="02010600040101010101" pitchFamily="2" charset="-122"/>
              </a:rPr>
              <a:t>CPU</a:t>
            </a:r>
            <a:r>
              <a:rPr lang="zh-CN" altLang="en-US" sz="1900" i="0" dirty="0">
                <a:solidFill>
                  <a:schemeClr val="tx1"/>
                </a:solidFill>
                <a:latin typeface="华文楷体" panose="02010600040101010101" pitchFamily="2" charset="-122"/>
                <a:ea typeface="华文楷体" panose="02010600040101010101" pitchFamily="2" charset="-122"/>
              </a:rPr>
              <a:t>执行程序的轨迹。</a:t>
            </a:r>
            <a:r>
              <a:rPr lang="en-US" altLang="zh-CN" sz="1900" i="0" dirty="0">
                <a:solidFill>
                  <a:schemeClr val="tx1"/>
                </a:solidFill>
                <a:latin typeface="华文楷体" panose="02010600040101010101" pitchFamily="2" charset="-122"/>
                <a:ea typeface="华文楷体" panose="02010600040101010101" pitchFamily="2" charset="-122"/>
              </a:rPr>
              <a:t>A</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B</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C</a:t>
            </a:r>
            <a:r>
              <a:rPr lang="zh-CN" altLang="en-US" sz="1900" i="0" dirty="0">
                <a:solidFill>
                  <a:schemeClr val="tx1"/>
                </a:solidFill>
                <a:latin typeface="华文楷体" panose="02010600040101010101" pitchFamily="2" charset="-122"/>
                <a:ea typeface="华文楷体" panose="02010600040101010101" pitchFamily="2" charset="-122"/>
              </a:rPr>
              <a:t>中断服务程序的时间宽度均为</a:t>
            </a:r>
            <a:r>
              <a:rPr lang="en-US" altLang="zh-CN" sz="1900" i="0" dirty="0">
                <a:solidFill>
                  <a:schemeClr val="tx1"/>
                </a:solidFill>
                <a:latin typeface="华文楷体" panose="02010600040101010101" pitchFamily="2" charset="-122"/>
                <a:ea typeface="华文楷体" panose="02010600040101010101" pitchFamily="2" charset="-122"/>
              </a:rPr>
              <a:t>20 </a:t>
            </a:r>
            <a:r>
              <a:rPr lang="en-US" altLang="zh-CN" sz="1900" i="0" dirty="0">
                <a:solidFill>
                  <a:schemeClr val="tx1"/>
                </a:solidFill>
                <a:latin typeface="华文楷体" panose="02010600040101010101" pitchFamily="2" charset="-122"/>
                <a:ea typeface="华文楷体" panose="02010600040101010101" pitchFamily="2" charset="-122"/>
                <a:sym typeface="Symbol" pitchFamily="18" charset="2"/>
              </a:rPr>
              <a:t></a:t>
            </a:r>
            <a:r>
              <a:rPr lang="en-US" altLang="zh-CN" sz="1900" i="0" dirty="0">
                <a:solidFill>
                  <a:schemeClr val="tx1"/>
                </a:solidFill>
                <a:latin typeface="华文楷体" panose="02010600040101010101" pitchFamily="2" charset="-122"/>
                <a:ea typeface="华文楷体" panose="02010600040101010101" pitchFamily="2" charset="-122"/>
              </a:rPr>
              <a:t> s</a:t>
            </a:r>
            <a:r>
              <a:rPr lang="zh-CN" altLang="en-US" sz="1900" i="0" dirty="0">
                <a:solidFill>
                  <a:schemeClr val="tx1"/>
                </a:solidFill>
                <a:latin typeface="华文楷体" panose="02010600040101010101" pitchFamily="2" charset="-122"/>
                <a:ea typeface="华文楷体" panose="02010600040101010101" pitchFamily="2" charset="-122"/>
              </a:rPr>
              <a:t>。</a:t>
            </a:r>
          </a:p>
        </p:txBody>
      </p:sp>
      <p:sp>
        <p:nvSpPr>
          <p:cNvPr id="1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93290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0291"/>
                                        </p:tgtEl>
                                        <p:attrNameLst>
                                          <p:attrName>style.visibility</p:attrName>
                                        </p:attrNameLst>
                                      </p:cBhvr>
                                      <p:to>
                                        <p:strVal val="visible"/>
                                      </p:to>
                                    </p:set>
                                    <p:anim calcmode="lin" valueType="num">
                                      <p:cBhvr additive="base">
                                        <p:cTn id="7" dur="500" fill="hold"/>
                                        <p:tgtEl>
                                          <p:spTgt spid="2060291"/>
                                        </p:tgtEl>
                                        <p:attrNameLst>
                                          <p:attrName>ppt_x</p:attrName>
                                        </p:attrNameLst>
                                      </p:cBhvr>
                                      <p:tavLst>
                                        <p:tav tm="0">
                                          <p:val>
                                            <p:strVal val="#ppt_x"/>
                                          </p:val>
                                        </p:tav>
                                        <p:tav tm="100000">
                                          <p:val>
                                            <p:strVal val="#ppt_x"/>
                                          </p:val>
                                        </p:tav>
                                      </p:tavLst>
                                    </p:anim>
                                    <p:anim calcmode="lin" valueType="num">
                                      <p:cBhvr additive="base">
                                        <p:cTn id="8" dur="500" fill="hold"/>
                                        <p:tgtEl>
                                          <p:spTgt spid="2060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0323"/>
                                        </p:tgtEl>
                                        <p:attrNameLst>
                                          <p:attrName>style.visibility</p:attrName>
                                        </p:attrNameLst>
                                      </p:cBhvr>
                                      <p:to>
                                        <p:strVal val="visible"/>
                                      </p:to>
                                    </p:set>
                                    <p:anim calcmode="lin" valueType="num">
                                      <p:cBhvr additive="base">
                                        <p:cTn id="13" dur="500" fill="hold"/>
                                        <p:tgtEl>
                                          <p:spTgt spid="2060323"/>
                                        </p:tgtEl>
                                        <p:attrNameLst>
                                          <p:attrName>ppt_x</p:attrName>
                                        </p:attrNameLst>
                                      </p:cBhvr>
                                      <p:tavLst>
                                        <p:tav tm="0">
                                          <p:val>
                                            <p:strVal val="#ppt_x"/>
                                          </p:val>
                                        </p:tav>
                                        <p:tav tm="100000">
                                          <p:val>
                                            <p:strVal val="#ppt_x"/>
                                          </p:val>
                                        </p:tav>
                                      </p:tavLst>
                                    </p:anim>
                                    <p:anim calcmode="lin" valueType="num">
                                      <p:cBhvr additive="base">
                                        <p:cTn id="14" dur="500" fill="hold"/>
                                        <p:tgtEl>
                                          <p:spTgt spid="20603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60311"/>
                                        </p:tgtEl>
                                        <p:attrNameLst>
                                          <p:attrName>style.visibility</p:attrName>
                                        </p:attrNameLst>
                                      </p:cBhvr>
                                      <p:to>
                                        <p:strVal val="visible"/>
                                      </p:to>
                                    </p:set>
                                    <p:anim calcmode="lin" valueType="num">
                                      <p:cBhvr additive="base">
                                        <p:cTn id="17" dur="500" fill="hold"/>
                                        <p:tgtEl>
                                          <p:spTgt spid="2060311"/>
                                        </p:tgtEl>
                                        <p:attrNameLst>
                                          <p:attrName>ppt_x</p:attrName>
                                        </p:attrNameLst>
                                      </p:cBhvr>
                                      <p:tavLst>
                                        <p:tav tm="0">
                                          <p:val>
                                            <p:strVal val="#ppt_x"/>
                                          </p:val>
                                        </p:tav>
                                        <p:tav tm="100000">
                                          <p:val>
                                            <p:strVal val="#ppt_x"/>
                                          </p:val>
                                        </p:tav>
                                      </p:tavLst>
                                    </p:anim>
                                    <p:anim calcmode="lin" valueType="num">
                                      <p:cBhvr additive="base">
                                        <p:cTn id="18" dur="500" fill="hold"/>
                                        <p:tgtEl>
                                          <p:spTgt spid="2060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32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1314" name="矩形 2"/>
          <p:cNvSpPr>
            <a:spLocks noGrp="1" noChangeArrowheads="1"/>
          </p:cNvSpPr>
          <p:nvPr>
            <p:ph type="body" idx="1"/>
          </p:nvPr>
        </p:nvSpPr>
        <p:spPr>
          <a:xfrm>
            <a:off x="685800" y="1340768"/>
            <a:ext cx="7772400" cy="1476375"/>
          </a:xfrm>
        </p:spPr>
        <p:txBody>
          <a:bodyPr/>
          <a:lstStyle/>
          <a:p>
            <a:pPr eaLnBrk="1" hangingPunct="1">
              <a:buFont typeface="Wingdings" pitchFamily="2" charset="2"/>
              <a:buNone/>
            </a:pPr>
            <a:r>
              <a:rPr lang="zh-CN" altLang="en-US" sz="2100" dirty="0" smtClean="0"/>
              <a:t>解：从中断屏蔽字看出，其处理优先级为：</a:t>
            </a:r>
          </a:p>
          <a:p>
            <a:pPr eaLnBrk="1" hangingPunct="1">
              <a:buFont typeface="Wingdings" pitchFamily="2" charset="2"/>
              <a:buNone/>
            </a:pPr>
            <a:r>
              <a:rPr lang="zh-CN" altLang="en-US" sz="2100" dirty="0" smtClean="0"/>
              <a:t>         </a:t>
            </a:r>
            <a:r>
              <a:rPr lang="en-US" altLang="zh-CN" sz="2100" dirty="0" smtClean="0"/>
              <a:t>A&gt;C&gt;B</a:t>
            </a:r>
          </a:p>
          <a:p>
            <a:pPr eaLnBrk="1" hangingPunct="1">
              <a:buFont typeface="Wingdings" pitchFamily="2" charset="2"/>
              <a:buNone/>
            </a:pPr>
            <a:r>
              <a:rPr lang="en-US" altLang="zh-CN" sz="2100" dirty="0" smtClean="0"/>
              <a:t>         </a:t>
            </a:r>
            <a:r>
              <a:rPr lang="zh-CN" altLang="en-US" sz="2100" dirty="0" smtClean="0"/>
              <a:t>故</a:t>
            </a:r>
            <a:r>
              <a:rPr lang="en-US" altLang="zh-CN" sz="2100" dirty="0" smtClean="0"/>
              <a:t>CPU</a:t>
            </a:r>
            <a:r>
              <a:rPr lang="zh-CN" altLang="en-US" sz="2100" dirty="0" smtClean="0"/>
              <a:t>运行轨迹如下：</a:t>
            </a:r>
          </a:p>
        </p:txBody>
      </p:sp>
      <p:sp>
        <p:nvSpPr>
          <p:cNvPr id="77828" name="直线 3"/>
          <p:cNvSpPr>
            <a:spLocks noChangeShapeType="1"/>
          </p:cNvSpPr>
          <p:nvPr/>
        </p:nvSpPr>
        <p:spPr bwMode="auto">
          <a:xfrm>
            <a:off x="1727200" y="5230267"/>
            <a:ext cx="67325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29" name="直线 4"/>
          <p:cNvSpPr>
            <a:spLocks noChangeShapeType="1"/>
          </p:cNvSpPr>
          <p:nvPr/>
        </p:nvSpPr>
        <p:spPr bwMode="auto">
          <a:xfrm>
            <a:off x="1763713" y="2961730"/>
            <a:ext cx="0" cy="2268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0" name="直线 5"/>
          <p:cNvSpPr>
            <a:spLocks noChangeShapeType="1"/>
          </p:cNvSpPr>
          <p:nvPr/>
        </p:nvSpPr>
        <p:spPr bwMode="auto">
          <a:xfrm>
            <a:off x="1763713" y="32141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1" name="直线 6"/>
          <p:cNvSpPr>
            <a:spLocks noChangeShapeType="1"/>
          </p:cNvSpPr>
          <p:nvPr/>
        </p:nvSpPr>
        <p:spPr bwMode="auto">
          <a:xfrm>
            <a:off x="1798638" y="38618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2" name="直线 7"/>
          <p:cNvSpPr>
            <a:spLocks noChangeShapeType="1"/>
          </p:cNvSpPr>
          <p:nvPr/>
        </p:nvSpPr>
        <p:spPr bwMode="auto">
          <a:xfrm>
            <a:off x="1798638" y="4511130"/>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3" name="文本框 8"/>
          <p:cNvSpPr txBox="1">
            <a:spLocks noChangeArrowheads="1"/>
          </p:cNvSpPr>
          <p:nvPr/>
        </p:nvSpPr>
        <p:spPr bwMode="auto">
          <a:xfrm>
            <a:off x="827088" y="4366667"/>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A</a:t>
            </a:r>
            <a:r>
              <a:rPr kumimoji="1" lang="zh-CN" altLang="en-US" sz="2000">
                <a:solidFill>
                  <a:schemeClr val="tx1"/>
                </a:solidFill>
                <a:latin typeface="Times New Roman" pitchFamily="18" charset="0"/>
                <a:ea typeface="宋体" pitchFamily="2" charset="-122"/>
              </a:rPr>
              <a:t>服务</a:t>
            </a:r>
          </a:p>
        </p:txBody>
      </p:sp>
      <p:sp>
        <p:nvSpPr>
          <p:cNvPr id="77834" name="文本框 9"/>
          <p:cNvSpPr txBox="1">
            <a:spLocks noChangeArrowheads="1"/>
          </p:cNvSpPr>
          <p:nvPr/>
        </p:nvSpPr>
        <p:spPr bwMode="auto">
          <a:xfrm>
            <a:off x="827088" y="3645942"/>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B</a:t>
            </a:r>
            <a:r>
              <a:rPr kumimoji="1" lang="zh-CN" altLang="en-US" sz="2000">
                <a:solidFill>
                  <a:schemeClr val="tx1"/>
                </a:solidFill>
                <a:latin typeface="Times New Roman" pitchFamily="18" charset="0"/>
                <a:ea typeface="宋体" pitchFamily="2" charset="-122"/>
              </a:rPr>
              <a:t>服务</a:t>
            </a:r>
          </a:p>
        </p:txBody>
      </p:sp>
      <p:sp>
        <p:nvSpPr>
          <p:cNvPr id="77835" name="文本框 10"/>
          <p:cNvSpPr txBox="1">
            <a:spLocks noChangeArrowheads="1"/>
          </p:cNvSpPr>
          <p:nvPr/>
        </p:nvSpPr>
        <p:spPr bwMode="auto">
          <a:xfrm>
            <a:off x="827088" y="3069680"/>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a:t>
            </a:r>
            <a:r>
              <a:rPr kumimoji="1" lang="zh-CN" altLang="en-US" sz="2000">
                <a:solidFill>
                  <a:schemeClr val="tx1"/>
                </a:solidFill>
                <a:latin typeface="Times New Roman" pitchFamily="18" charset="0"/>
                <a:ea typeface="宋体" pitchFamily="2" charset="-122"/>
              </a:rPr>
              <a:t>服务</a:t>
            </a:r>
          </a:p>
        </p:txBody>
      </p:sp>
      <p:sp>
        <p:nvSpPr>
          <p:cNvPr id="77836" name="直线 11"/>
          <p:cNvSpPr>
            <a:spLocks noChangeShapeType="1"/>
          </p:cNvSpPr>
          <p:nvPr/>
        </p:nvSpPr>
        <p:spPr bwMode="auto">
          <a:xfrm>
            <a:off x="29146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7" name="直线 12"/>
          <p:cNvSpPr>
            <a:spLocks noChangeShapeType="1"/>
          </p:cNvSpPr>
          <p:nvPr/>
        </p:nvSpPr>
        <p:spPr bwMode="auto">
          <a:xfrm>
            <a:off x="4030663"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8" name="直线 13"/>
          <p:cNvSpPr>
            <a:spLocks noChangeShapeType="1"/>
          </p:cNvSpPr>
          <p:nvPr/>
        </p:nvSpPr>
        <p:spPr bwMode="auto">
          <a:xfrm>
            <a:off x="5146675"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9" name="直线 14"/>
          <p:cNvSpPr>
            <a:spLocks noChangeShapeType="1"/>
          </p:cNvSpPr>
          <p:nvPr/>
        </p:nvSpPr>
        <p:spPr bwMode="auto">
          <a:xfrm>
            <a:off x="61912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0" name="直线 15"/>
          <p:cNvSpPr>
            <a:spLocks noChangeShapeType="1"/>
          </p:cNvSpPr>
          <p:nvPr/>
        </p:nvSpPr>
        <p:spPr bwMode="auto">
          <a:xfrm>
            <a:off x="7199313" y="5050880"/>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1" name="文本框 16"/>
          <p:cNvSpPr txBox="1">
            <a:spLocks noChangeArrowheads="1"/>
          </p:cNvSpPr>
          <p:nvPr/>
        </p:nvSpPr>
        <p:spPr bwMode="auto">
          <a:xfrm>
            <a:off x="790575" y="497785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CPU</a:t>
            </a:r>
          </a:p>
        </p:txBody>
      </p:sp>
      <p:sp>
        <p:nvSpPr>
          <p:cNvPr id="77842" name="文本框 17"/>
          <p:cNvSpPr txBox="1">
            <a:spLocks noChangeArrowheads="1"/>
          </p:cNvSpPr>
          <p:nvPr/>
        </p:nvSpPr>
        <p:spPr bwMode="auto">
          <a:xfrm>
            <a:off x="1619250" y="5338217"/>
            <a:ext cx="468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A</a:t>
            </a:r>
          </a:p>
        </p:txBody>
      </p:sp>
      <p:sp>
        <p:nvSpPr>
          <p:cNvPr id="77843" name="文本框 18"/>
          <p:cNvSpPr txBox="1">
            <a:spLocks noChangeArrowheads="1"/>
          </p:cNvSpPr>
          <p:nvPr/>
        </p:nvSpPr>
        <p:spPr bwMode="auto">
          <a:xfrm>
            <a:off x="3238500" y="5338217"/>
            <a:ext cx="468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B</a:t>
            </a:r>
          </a:p>
          <a:p>
            <a:pPr algn="l" eaLnBrk="1" hangingPunct="1">
              <a:spcBef>
                <a:spcPct val="50000"/>
              </a:spcBef>
            </a:pPr>
            <a:endParaRPr kumimoji="1" lang="en-US" altLang="zh-CN" sz="1800">
              <a:solidFill>
                <a:schemeClr val="tx1"/>
              </a:solidFill>
              <a:latin typeface="Times New Roman" pitchFamily="18" charset="0"/>
              <a:ea typeface="宋体" pitchFamily="2" charset="-122"/>
            </a:endParaRPr>
          </a:p>
        </p:txBody>
      </p:sp>
      <p:sp>
        <p:nvSpPr>
          <p:cNvPr id="77844" name="文本框 19"/>
          <p:cNvSpPr txBox="1">
            <a:spLocks noChangeArrowheads="1"/>
          </p:cNvSpPr>
          <p:nvPr/>
        </p:nvSpPr>
        <p:spPr bwMode="auto">
          <a:xfrm>
            <a:off x="3851275" y="5374730"/>
            <a:ext cx="468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C</a:t>
            </a:r>
          </a:p>
        </p:txBody>
      </p:sp>
      <p:sp>
        <p:nvSpPr>
          <p:cNvPr id="77845" name="直线 20"/>
          <p:cNvSpPr>
            <a:spLocks noChangeShapeType="1"/>
          </p:cNvSpPr>
          <p:nvPr/>
        </p:nvSpPr>
        <p:spPr bwMode="auto">
          <a:xfrm>
            <a:off x="3454400" y="5122317"/>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3" name="直线 21"/>
          <p:cNvSpPr>
            <a:spLocks noChangeShapeType="1"/>
          </p:cNvSpPr>
          <p:nvPr/>
        </p:nvSpPr>
        <p:spPr bwMode="auto">
          <a:xfrm>
            <a:off x="1763713" y="4511130"/>
            <a:ext cx="111601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4" name="直线 22"/>
          <p:cNvSpPr>
            <a:spLocks noChangeShapeType="1"/>
          </p:cNvSpPr>
          <p:nvPr/>
        </p:nvSpPr>
        <p:spPr bwMode="auto">
          <a:xfrm>
            <a:off x="2914650" y="4511130"/>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5" name="直线 23"/>
          <p:cNvSpPr>
            <a:spLocks noChangeShapeType="1"/>
          </p:cNvSpPr>
          <p:nvPr/>
        </p:nvSpPr>
        <p:spPr bwMode="auto">
          <a:xfrm>
            <a:off x="2951163" y="5230267"/>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6" name="直线 24"/>
          <p:cNvSpPr>
            <a:spLocks noChangeShapeType="1"/>
          </p:cNvSpPr>
          <p:nvPr/>
        </p:nvSpPr>
        <p:spPr bwMode="auto">
          <a:xfrm>
            <a:off x="3454400"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7" name="直线 25"/>
          <p:cNvSpPr>
            <a:spLocks noChangeShapeType="1"/>
          </p:cNvSpPr>
          <p:nvPr/>
        </p:nvSpPr>
        <p:spPr bwMode="auto">
          <a:xfrm>
            <a:off x="3490913"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8" name="直线 26"/>
          <p:cNvSpPr>
            <a:spLocks noChangeShapeType="1"/>
          </p:cNvSpPr>
          <p:nvPr/>
        </p:nvSpPr>
        <p:spPr bwMode="auto">
          <a:xfrm>
            <a:off x="4030663" y="321414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9" name="直线 27"/>
          <p:cNvSpPr>
            <a:spLocks noChangeShapeType="1"/>
          </p:cNvSpPr>
          <p:nvPr/>
        </p:nvSpPr>
        <p:spPr bwMode="auto">
          <a:xfrm>
            <a:off x="4030663" y="3214142"/>
            <a:ext cx="11160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0" name="直线 28"/>
          <p:cNvSpPr>
            <a:spLocks noChangeShapeType="1"/>
          </p:cNvSpPr>
          <p:nvPr/>
        </p:nvSpPr>
        <p:spPr bwMode="auto">
          <a:xfrm>
            <a:off x="5111750" y="325065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1" name="直线 29"/>
          <p:cNvSpPr>
            <a:spLocks noChangeShapeType="1"/>
          </p:cNvSpPr>
          <p:nvPr/>
        </p:nvSpPr>
        <p:spPr bwMode="auto">
          <a:xfrm>
            <a:off x="5111750"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2" name="直线 30"/>
          <p:cNvSpPr>
            <a:spLocks noChangeShapeType="1"/>
          </p:cNvSpPr>
          <p:nvPr/>
        </p:nvSpPr>
        <p:spPr bwMode="auto">
          <a:xfrm>
            <a:off x="5688013"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3" name="直线 31"/>
          <p:cNvSpPr>
            <a:spLocks noChangeShapeType="1"/>
          </p:cNvSpPr>
          <p:nvPr/>
        </p:nvSpPr>
        <p:spPr bwMode="auto">
          <a:xfrm>
            <a:off x="5722938" y="5230267"/>
            <a:ext cx="190817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7" name="文本框 32"/>
          <p:cNvSpPr txBox="1">
            <a:spLocks noChangeArrowheads="1"/>
          </p:cNvSpPr>
          <p:nvPr/>
        </p:nvSpPr>
        <p:spPr bwMode="auto">
          <a:xfrm>
            <a:off x="2411413" y="4906417"/>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 20                40                 60              80</a:t>
            </a:r>
          </a:p>
        </p:txBody>
      </p:sp>
      <p:sp>
        <p:nvSpPr>
          <p:cNvPr id="3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20559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1314">
                                            <p:txEl>
                                              <p:pRg st="0" end="0"/>
                                            </p:txEl>
                                          </p:spTgt>
                                        </p:tgtEl>
                                        <p:attrNameLst>
                                          <p:attrName>style.visibility</p:attrName>
                                        </p:attrNameLst>
                                      </p:cBhvr>
                                      <p:to>
                                        <p:strVal val="visible"/>
                                      </p:to>
                                    </p:set>
                                    <p:anim calcmode="lin" valueType="num">
                                      <p:cBhvr additive="base">
                                        <p:cTn id="7" dur="500" fill="hold"/>
                                        <p:tgtEl>
                                          <p:spTgt spid="206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61314">
                                            <p:txEl>
                                              <p:pRg st="1" end="1"/>
                                            </p:txEl>
                                          </p:spTgt>
                                        </p:tgtEl>
                                        <p:attrNameLst>
                                          <p:attrName>style.visibility</p:attrName>
                                        </p:attrNameLst>
                                      </p:cBhvr>
                                      <p:to>
                                        <p:strVal val="visible"/>
                                      </p:to>
                                    </p:set>
                                    <p:anim calcmode="lin" valueType="num">
                                      <p:cBhvr additive="base">
                                        <p:cTn id="13" dur="500" fill="hold"/>
                                        <p:tgtEl>
                                          <p:spTgt spid="206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61314">
                                            <p:txEl>
                                              <p:pRg st="2" end="2"/>
                                            </p:txEl>
                                          </p:spTgt>
                                        </p:tgtEl>
                                        <p:attrNameLst>
                                          <p:attrName>style.visibility</p:attrName>
                                        </p:attrNameLst>
                                      </p:cBhvr>
                                      <p:to>
                                        <p:strVal val="visible"/>
                                      </p:to>
                                    </p:set>
                                    <p:anim calcmode="lin" valueType="num">
                                      <p:cBhvr additive="base">
                                        <p:cTn id="19" dur="500" fill="hold"/>
                                        <p:tgtEl>
                                          <p:spTgt spid="206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repeatCount="3000" fill="hold" grpId="0" nodeType="clickEffect">
                                  <p:stCondLst>
                                    <p:cond delay="0"/>
                                  </p:stCondLst>
                                  <p:childTnLst>
                                    <p:set>
                                      <p:cBhvr>
                                        <p:cTn id="24" dur="1" fill="hold">
                                          <p:stCondLst>
                                            <p:cond delay="0"/>
                                          </p:stCondLst>
                                        </p:cTn>
                                        <p:tgtEl>
                                          <p:spTgt spid="2061333"/>
                                        </p:tgtEl>
                                        <p:attrNameLst>
                                          <p:attrName>style.visibility</p:attrName>
                                        </p:attrNameLst>
                                      </p:cBhvr>
                                      <p:to>
                                        <p:strVal val="visible"/>
                                      </p:to>
                                    </p:set>
                                    <p:animEffect transition="in" filter="wipe(left)">
                                      <p:cBhvr>
                                        <p:cTn id="25" dur="2000"/>
                                        <p:tgtEl>
                                          <p:spTgt spid="20613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repeatCount="3000" fill="hold" grpId="0" nodeType="clickEffect">
                                  <p:stCondLst>
                                    <p:cond delay="0"/>
                                  </p:stCondLst>
                                  <p:childTnLst>
                                    <p:set>
                                      <p:cBhvr>
                                        <p:cTn id="29" dur="1" fill="hold">
                                          <p:stCondLst>
                                            <p:cond delay="0"/>
                                          </p:stCondLst>
                                        </p:cTn>
                                        <p:tgtEl>
                                          <p:spTgt spid="2061334"/>
                                        </p:tgtEl>
                                        <p:attrNameLst>
                                          <p:attrName>style.visibility</p:attrName>
                                        </p:attrNameLst>
                                      </p:cBhvr>
                                      <p:to>
                                        <p:strVal val="visible"/>
                                      </p:to>
                                    </p:set>
                                    <p:animEffect transition="in" filter="wipe(up)">
                                      <p:cBhvr>
                                        <p:cTn id="30" dur="2000"/>
                                        <p:tgtEl>
                                          <p:spTgt spid="20613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repeatCount="3000" fill="hold" grpId="0" nodeType="clickEffect">
                                  <p:stCondLst>
                                    <p:cond delay="0"/>
                                  </p:stCondLst>
                                  <p:childTnLst>
                                    <p:set>
                                      <p:cBhvr>
                                        <p:cTn id="34" dur="1" fill="hold">
                                          <p:stCondLst>
                                            <p:cond delay="0"/>
                                          </p:stCondLst>
                                        </p:cTn>
                                        <p:tgtEl>
                                          <p:spTgt spid="2061335"/>
                                        </p:tgtEl>
                                        <p:attrNameLst>
                                          <p:attrName>style.visibility</p:attrName>
                                        </p:attrNameLst>
                                      </p:cBhvr>
                                      <p:to>
                                        <p:strVal val="visible"/>
                                      </p:to>
                                    </p:set>
                                    <p:animEffect transition="in" filter="wipe(left)">
                                      <p:cBhvr>
                                        <p:cTn id="35" dur="2000"/>
                                        <p:tgtEl>
                                          <p:spTgt spid="20613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repeatCount="3000" fill="hold" grpId="0" nodeType="clickEffect">
                                  <p:stCondLst>
                                    <p:cond delay="0"/>
                                  </p:stCondLst>
                                  <p:childTnLst>
                                    <p:set>
                                      <p:cBhvr>
                                        <p:cTn id="39" dur="1" fill="hold">
                                          <p:stCondLst>
                                            <p:cond delay="0"/>
                                          </p:stCondLst>
                                        </p:cTn>
                                        <p:tgtEl>
                                          <p:spTgt spid="2061336"/>
                                        </p:tgtEl>
                                        <p:attrNameLst>
                                          <p:attrName>style.visibility</p:attrName>
                                        </p:attrNameLst>
                                      </p:cBhvr>
                                      <p:to>
                                        <p:strVal val="visible"/>
                                      </p:to>
                                    </p:set>
                                    <p:animEffect transition="in" filter="wipe(down)">
                                      <p:cBhvr>
                                        <p:cTn id="40" dur="2000"/>
                                        <p:tgtEl>
                                          <p:spTgt spid="20613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repeatCount="3000" fill="hold" grpId="0" nodeType="clickEffect">
                                  <p:stCondLst>
                                    <p:cond delay="0"/>
                                  </p:stCondLst>
                                  <p:childTnLst>
                                    <p:set>
                                      <p:cBhvr>
                                        <p:cTn id="44" dur="1" fill="hold">
                                          <p:stCondLst>
                                            <p:cond delay="0"/>
                                          </p:stCondLst>
                                        </p:cTn>
                                        <p:tgtEl>
                                          <p:spTgt spid="2061337"/>
                                        </p:tgtEl>
                                        <p:attrNameLst>
                                          <p:attrName>style.visibility</p:attrName>
                                        </p:attrNameLst>
                                      </p:cBhvr>
                                      <p:to>
                                        <p:strVal val="visible"/>
                                      </p:to>
                                    </p:set>
                                    <p:animEffect transition="in" filter="wipe(left)">
                                      <p:cBhvr>
                                        <p:cTn id="45" dur="2000"/>
                                        <p:tgtEl>
                                          <p:spTgt spid="20613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repeatCount="3000" fill="hold" grpId="0" nodeType="clickEffect">
                                  <p:stCondLst>
                                    <p:cond delay="0"/>
                                  </p:stCondLst>
                                  <p:childTnLst>
                                    <p:set>
                                      <p:cBhvr>
                                        <p:cTn id="49" dur="1" fill="hold">
                                          <p:stCondLst>
                                            <p:cond delay="0"/>
                                          </p:stCondLst>
                                        </p:cTn>
                                        <p:tgtEl>
                                          <p:spTgt spid="2061338"/>
                                        </p:tgtEl>
                                        <p:attrNameLst>
                                          <p:attrName>style.visibility</p:attrName>
                                        </p:attrNameLst>
                                      </p:cBhvr>
                                      <p:to>
                                        <p:strVal val="visible"/>
                                      </p:to>
                                    </p:set>
                                    <p:animEffect transition="in" filter="wipe(down)">
                                      <p:cBhvr>
                                        <p:cTn id="50" dur="2000"/>
                                        <p:tgtEl>
                                          <p:spTgt spid="20613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repeatCount="3000" fill="hold" grpId="0" nodeType="clickEffect">
                                  <p:stCondLst>
                                    <p:cond delay="0"/>
                                  </p:stCondLst>
                                  <p:childTnLst>
                                    <p:set>
                                      <p:cBhvr>
                                        <p:cTn id="54" dur="1" fill="hold">
                                          <p:stCondLst>
                                            <p:cond delay="0"/>
                                          </p:stCondLst>
                                        </p:cTn>
                                        <p:tgtEl>
                                          <p:spTgt spid="2061339"/>
                                        </p:tgtEl>
                                        <p:attrNameLst>
                                          <p:attrName>style.visibility</p:attrName>
                                        </p:attrNameLst>
                                      </p:cBhvr>
                                      <p:to>
                                        <p:strVal val="visible"/>
                                      </p:to>
                                    </p:set>
                                    <p:animEffect transition="in" filter="wipe(left)">
                                      <p:cBhvr>
                                        <p:cTn id="55" dur="2000"/>
                                        <p:tgtEl>
                                          <p:spTgt spid="20613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repeatCount="3000" fill="hold" grpId="0" nodeType="clickEffect">
                                  <p:stCondLst>
                                    <p:cond delay="0"/>
                                  </p:stCondLst>
                                  <p:childTnLst>
                                    <p:set>
                                      <p:cBhvr>
                                        <p:cTn id="59" dur="1" fill="hold">
                                          <p:stCondLst>
                                            <p:cond delay="0"/>
                                          </p:stCondLst>
                                        </p:cTn>
                                        <p:tgtEl>
                                          <p:spTgt spid="2061340"/>
                                        </p:tgtEl>
                                        <p:attrNameLst>
                                          <p:attrName>style.visibility</p:attrName>
                                        </p:attrNameLst>
                                      </p:cBhvr>
                                      <p:to>
                                        <p:strVal val="visible"/>
                                      </p:to>
                                    </p:set>
                                    <p:animEffect transition="in" filter="wipe(up)">
                                      <p:cBhvr>
                                        <p:cTn id="60" dur="2000"/>
                                        <p:tgtEl>
                                          <p:spTgt spid="20613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repeatCount="3000" fill="hold" grpId="0" nodeType="clickEffect">
                                  <p:stCondLst>
                                    <p:cond delay="0"/>
                                  </p:stCondLst>
                                  <p:childTnLst>
                                    <p:set>
                                      <p:cBhvr>
                                        <p:cTn id="64" dur="1" fill="hold">
                                          <p:stCondLst>
                                            <p:cond delay="0"/>
                                          </p:stCondLst>
                                        </p:cTn>
                                        <p:tgtEl>
                                          <p:spTgt spid="2061341"/>
                                        </p:tgtEl>
                                        <p:attrNameLst>
                                          <p:attrName>style.visibility</p:attrName>
                                        </p:attrNameLst>
                                      </p:cBhvr>
                                      <p:to>
                                        <p:strVal val="visible"/>
                                      </p:to>
                                    </p:set>
                                    <p:animEffect transition="in" filter="wipe(left)">
                                      <p:cBhvr>
                                        <p:cTn id="65" dur="2000"/>
                                        <p:tgtEl>
                                          <p:spTgt spid="206134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repeatCount="3000" fill="hold" grpId="0" nodeType="clickEffect">
                                  <p:stCondLst>
                                    <p:cond delay="0"/>
                                  </p:stCondLst>
                                  <p:childTnLst>
                                    <p:set>
                                      <p:cBhvr>
                                        <p:cTn id="69" dur="1" fill="hold">
                                          <p:stCondLst>
                                            <p:cond delay="0"/>
                                          </p:stCondLst>
                                        </p:cTn>
                                        <p:tgtEl>
                                          <p:spTgt spid="2061342"/>
                                        </p:tgtEl>
                                        <p:attrNameLst>
                                          <p:attrName>style.visibility</p:attrName>
                                        </p:attrNameLst>
                                      </p:cBhvr>
                                      <p:to>
                                        <p:strVal val="visible"/>
                                      </p:to>
                                    </p:set>
                                    <p:animEffect transition="in" filter="wipe(up)">
                                      <p:cBhvr>
                                        <p:cTn id="70" dur="2000"/>
                                        <p:tgtEl>
                                          <p:spTgt spid="206134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repeatCount="3000" fill="hold" grpId="0" nodeType="clickEffect">
                                  <p:stCondLst>
                                    <p:cond delay="0"/>
                                  </p:stCondLst>
                                  <p:childTnLst>
                                    <p:set>
                                      <p:cBhvr>
                                        <p:cTn id="74" dur="1" fill="hold">
                                          <p:stCondLst>
                                            <p:cond delay="0"/>
                                          </p:stCondLst>
                                        </p:cTn>
                                        <p:tgtEl>
                                          <p:spTgt spid="2061343"/>
                                        </p:tgtEl>
                                        <p:attrNameLst>
                                          <p:attrName>style.visibility</p:attrName>
                                        </p:attrNameLst>
                                      </p:cBhvr>
                                      <p:to>
                                        <p:strVal val="visible"/>
                                      </p:to>
                                    </p:set>
                                    <p:animEffect transition="in" filter="wipe(left)">
                                      <p:cBhvr>
                                        <p:cTn id="75" dur="2000"/>
                                        <p:tgtEl>
                                          <p:spTgt spid="206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333" grpId="0" animBg="1"/>
      <p:bldP spid="2061334" grpId="0" animBg="1"/>
      <p:bldP spid="2061335" grpId="0" animBg="1"/>
      <p:bldP spid="2061336" grpId="0" animBg="1"/>
      <p:bldP spid="2061337" grpId="0" animBg="1"/>
      <p:bldP spid="2061338" grpId="0" animBg="1"/>
      <p:bldP spid="2061339" grpId="0" animBg="1"/>
      <p:bldP spid="2061340" grpId="0" animBg="1"/>
      <p:bldP spid="2061341" grpId="0" animBg="1"/>
      <p:bldP spid="2061342" grpId="0" animBg="1"/>
      <p:bldP spid="206134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矩形 2"/>
          <p:cNvSpPr>
            <a:spLocks noGrp="1" noChangeArrowheads="1"/>
          </p:cNvSpPr>
          <p:nvPr>
            <p:ph type="title"/>
          </p:nvPr>
        </p:nvSpPr>
        <p:spPr/>
        <p:txBody>
          <a:bodyPr/>
          <a:lstStyle/>
          <a:p>
            <a:pPr eaLnBrk="1" hangingPunct="1"/>
            <a:r>
              <a:rPr lang="en-US" altLang="zh-CN" smtClean="0"/>
              <a:t>DMA</a:t>
            </a:r>
            <a:r>
              <a:rPr lang="zh-CN" altLang="en-US" smtClean="0"/>
              <a:t>方式</a:t>
            </a:r>
          </a:p>
        </p:txBody>
      </p:sp>
      <p:sp>
        <p:nvSpPr>
          <p:cNvPr id="78852" name="矩形 3"/>
          <p:cNvSpPr>
            <a:spLocks noGrp="1" noChangeArrowheads="1"/>
          </p:cNvSpPr>
          <p:nvPr>
            <p:ph type="body" idx="1"/>
          </p:nvPr>
        </p:nvSpPr>
        <p:spPr/>
        <p:txBody>
          <a:bodyPr/>
          <a:lstStyle/>
          <a:p>
            <a:pPr eaLnBrk="1" hangingPunct="1"/>
            <a:r>
              <a:rPr lang="en-US" altLang="zh-CN" smtClean="0"/>
              <a:t>DMA</a:t>
            </a:r>
            <a:r>
              <a:rPr lang="zh-CN" altLang="en-US" smtClean="0"/>
              <a:t>基本概念</a:t>
            </a:r>
          </a:p>
          <a:p>
            <a:pPr eaLnBrk="1" hangingPunct="1"/>
            <a:r>
              <a:rPr lang="en-US" altLang="zh-CN" smtClean="0"/>
              <a:t>DMA</a:t>
            </a:r>
            <a:r>
              <a:rPr lang="zh-CN" altLang="en-US" smtClean="0"/>
              <a:t>传输方式</a:t>
            </a:r>
          </a:p>
          <a:p>
            <a:pPr eaLnBrk="1" hangingPunct="1"/>
            <a:r>
              <a:rPr lang="zh-CN" altLang="en-US" smtClean="0"/>
              <a:t>基本</a:t>
            </a:r>
            <a:r>
              <a:rPr lang="en-US" altLang="zh-CN" smtClean="0"/>
              <a:t>DMA</a:t>
            </a:r>
            <a:r>
              <a:rPr lang="zh-CN" altLang="en-US" smtClean="0"/>
              <a:t>控制器</a:t>
            </a:r>
          </a:p>
          <a:p>
            <a:pPr eaLnBrk="1" hangingPunct="1">
              <a:buFont typeface="Wingdings" pitchFamily="2" charset="2"/>
              <a:buNone/>
            </a:pPr>
            <a:endParaRPr lang="zh-CN" altLang="en-US" smtClean="0"/>
          </a:p>
          <a:p>
            <a:pPr eaLnBrk="1" hangingPunct="1"/>
            <a:endParaRPr lang="en-US" altLang="zh-CN"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393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矩形 2"/>
          <p:cNvSpPr>
            <a:spLocks noGrp="1" noChangeArrowheads="1"/>
          </p:cNvSpPr>
          <p:nvPr>
            <p:ph type="title"/>
          </p:nvPr>
        </p:nvSpPr>
        <p:spPr/>
        <p:txBody>
          <a:bodyPr/>
          <a:lstStyle/>
          <a:p>
            <a:r>
              <a:rPr lang="en-US" altLang="zh-CN" smtClean="0"/>
              <a:t>DMA</a:t>
            </a:r>
            <a:r>
              <a:rPr lang="zh-CN" altLang="en-US" smtClean="0"/>
              <a:t>基本概念</a:t>
            </a:r>
          </a:p>
        </p:txBody>
      </p:sp>
      <p:sp>
        <p:nvSpPr>
          <p:cNvPr id="79876" name="矩形 3"/>
          <p:cNvSpPr>
            <a:spLocks noGrp="1" noChangeArrowheads="1"/>
          </p:cNvSpPr>
          <p:nvPr>
            <p:ph type="body" idx="1"/>
          </p:nvPr>
        </p:nvSpPr>
        <p:spPr>
          <a:xfrm>
            <a:off x="395536" y="980728"/>
            <a:ext cx="8218488" cy="3240360"/>
          </a:xfrm>
        </p:spPr>
        <p:txBody>
          <a:bodyPr/>
          <a:lstStyle/>
          <a:p>
            <a:r>
              <a:rPr lang="zh-CN" altLang="en-US" dirty="0"/>
              <a:t>中断</a:t>
            </a:r>
            <a:r>
              <a:rPr lang="zh-CN" altLang="en-US" dirty="0" smtClean="0"/>
              <a:t>方式每</a:t>
            </a:r>
            <a:r>
              <a:rPr lang="zh-CN" altLang="en-US" dirty="0"/>
              <a:t>传送一个数据就要执行一次中断服务子程序</a:t>
            </a:r>
            <a:r>
              <a:rPr lang="zh-CN" altLang="en-US" dirty="0" smtClean="0"/>
              <a:t>，不</a:t>
            </a:r>
            <a:r>
              <a:rPr lang="zh-CN" altLang="en-US" dirty="0"/>
              <a:t>适合于高速传输的系统。</a:t>
            </a:r>
          </a:p>
          <a:p>
            <a:r>
              <a:rPr lang="en-US" altLang="zh-CN" dirty="0"/>
              <a:t>DMA</a:t>
            </a:r>
            <a:r>
              <a:rPr lang="zh-CN" altLang="en-US" dirty="0"/>
              <a:t>在外设与主存之间建立一个由硬件管理的数据通路</a:t>
            </a:r>
            <a:r>
              <a:rPr lang="zh-CN" altLang="en-US" dirty="0" smtClean="0"/>
              <a:t>，</a:t>
            </a:r>
            <a:r>
              <a:rPr lang="en-US" altLang="zh-CN" dirty="0" smtClean="0"/>
              <a:t>CPU</a:t>
            </a:r>
            <a:r>
              <a:rPr lang="zh-CN" altLang="en-US" dirty="0"/>
              <a:t>不介入</a:t>
            </a:r>
            <a:r>
              <a:rPr lang="zh-CN" altLang="en-US" dirty="0" smtClean="0"/>
              <a:t>传送操作</a:t>
            </a:r>
            <a:r>
              <a:rPr lang="zh-CN" altLang="en-US" dirty="0"/>
              <a:t>，数据也不经过</a:t>
            </a:r>
            <a:r>
              <a:rPr lang="en-US" altLang="zh-CN" dirty="0"/>
              <a:t>CPU</a:t>
            </a:r>
            <a:r>
              <a:rPr lang="zh-CN" altLang="en-US" dirty="0" smtClean="0"/>
              <a:t>。减少</a:t>
            </a:r>
            <a:r>
              <a:rPr lang="zh-CN" altLang="en-US" dirty="0"/>
              <a:t>了</a:t>
            </a:r>
            <a:r>
              <a:rPr lang="en-US" altLang="zh-CN" dirty="0"/>
              <a:t>CPU</a:t>
            </a:r>
            <a:r>
              <a:rPr lang="zh-CN" altLang="en-US" dirty="0"/>
              <a:t>的开销，系统</a:t>
            </a:r>
            <a:r>
              <a:rPr lang="zh-CN" altLang="en-US" dirty="0" smtClean="0"/>
              <a:t>效率提高。</a:t>
            </a:r>
            <a:endParaRPr lang="zh-CN" altLang="en-US" dirty="0"/>
          </a:p>
        </p:txBody>
      </p:sp>
      <p:sp>
        <p:nvSpPr>
          <p:cNvPr id="2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43</a:t>
            </a:fld>
            <a:r>
              <a:rPr lang="en-US" altLang="zh-CN" sz="1400" smtClean="0">
                <a:solidFill>
                  <a:srgbClr val="0D7157"/>
                </a:solidFill>
              </a:rPr>
              <a:t>- </a:t>
            </a:r>
            <a:endParaRPr lang="en-US" altLang="zh-CN" sz="1400" dirty="0">
              <a:solidFill>
                <a:srgbClr val="0D7157"/>
              </a:solidFill>
            </a:endParaRPr>
          </a:p>
        </p:txBody>
      </p:sp>
      <p:grpSp>
        <p:nvGrpSpPr>
          <p:cNvPr id="17" name="组合 16"/>
          <p:cNvGrpSpPr/>
          <p:nvPr/>
        </p:nvGrpSpPr>
        <p:grpSpPr>
          <a:xfrm>
            <a:off x="1187624" y="4005064"/>
            <a:ext cx="6947992" cy="1023728"/>
            <a:chOff x="3895725" y="8233092"/>
            <a:chExt cx="12420600" cy="1830070"/>
          </a:xfrm>
        </p:grpSpPr>
        <p:sp>
          <p:nvSpPr>
            <p:cNvPr id="18" name="直线 4"/>
            <p:cNvSpPr>
              <a:spLocks noChangeShapeType="1"/>
            </p:cNvSpPr>
            <p:nvPr/>
          </p:nvSpPr>
          <p:spPr bwMode="auto">
            <a:xfrm>
              <a:off x="3895725" y="8233092"/>
              <a:ext cx="12420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19" name="矩形 18"/>
            <p:cNvSpPr>
              <a:spLocks noChangeArrowheads="1"/>
            </p:cNvSpPr>
            <p:nvPr/>
          </p:nvSpPr>
          <p:spPr bwMode="auto">
            <a:xfrm>
              <a:off x="4048231"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a:solidFill>
                    <a:srgbClr val="000000"/>
                  </a:solidFill>
                  <a:latin typeface="华文楷体" panose="02010600040101010101" pitchFamily="2" charset="-122"/>
                  <a:ea typeface="华文楷体" panose="02010600040101010101" pitchFamily="2" charset="-122"/>
                </a:rPr>
                <a:t>CPU</a:t>
              </a:r>
            </a:p>
          </p:txBody>
        </p:sp>
        <p:sp>
          <p:nvSpPr>
            <p:cNvPr id="20" name="矩形 19"/>
            <p:cNvSpPr>
              <a:spLocks noChangeArrowheads="1"/>
            </p:cNvSpPr>
            <p:nvPr/>
          </p:nvSpPr>
          <p:spPr bwMode="auto">
            <a:xfrm>
              <a:off x="6335818" y="9300633"/>
              <a:ext cx="1830070" cy="762529"/>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2000" i="0" kern="0" dirty="0">
                  <a:solidFill>
                    <a:srgbClr val="000000"/>
                  </a:solidFill>
                  <a:latin typeface="华文楷体" panose="02010600040101010101" pitchFamily="2" charset="-122"/>
                  <a:ea typeface="华文楷体" panose="02010600040101010101" pitchFamily="2" charset="-122"/>
                </a:rPr>
                <a:t>主存</a:t>
              </a:r>
            </a:p>
          </p:txBody>
        </p:sp>
        <p:sp>
          <p:nvSpPr>
            <p:cNvPr id="21" name="矩形 20"/>
            <p:cNvSpPr>
              <a:spLocks noChangeArrowheads="1"/>
            </p:cNvSpPr>
            <p:nvPr/>
          </p:nvSpPr>
          <p:spPr bwMode="auto">
            <a:xfrm>
              <a:off x="9382125"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dirty="0">
                  <a:solidFill>
                    <a:srgbClr val="000000"/>
                  </a:solidFill>
                  <a:latin typeface="华文楷体" panose="02010600040101010101" pitchFamily="2" charset="-122"/>
                  <a:ea typeface="华文楷体" panose="02010600040101010101" pitchFamily="2" charset="-122"/>
                </a:rPr>
                <a:t>DMA</a:t>
              </a:r>
            </a:p>
          </p:txBody>
        </p:sp>
        <p:sp>
          <p:nvSpPr>
            <p:cNvPr id="23" name="矩形 22"/>
            <p:cNvSpPr>
              <a:spLocks noChangeArrowheads="1"/>
            </p:cNvSpPr>
            <p:nvPr/>
          </p:nvSpPr>
          <p:spPr bwMode="auto">
            <a:xfrm>
              <a:off x="11820525"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4" name="矩形 23"/>
            <p:cNvSpPr>
              <a:spLocks noChangeArrowheads="1"/>
            </p:cNvSpPr>
            <p:nvPr/>
          </p:nvSpPr>
          <p:spPr bwMode="auto">
            <a:xfrm>
              <a:off x="14405610"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5" name="直线 10"/>
            <p:cNvSpPr>
              <a:spLocks noChangeShapeType="1"/>
            </p:cNvSpPr>
            <p:nvPr/>
          </p:nvSpPr>
          <p:spPr bwMode="auto">
            <a:xfrm>
              <a:off x="4963266"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6" name="直线 11"/>
            <p:cNvSpPr>
              <a:spLocks noChangeShapeType="1"/>
            </p:cNvSpPr>
            <p:nvPr/>
          </p:nvSpPr>
          <p:spPr bwMode="auto">
            <a:xfrm>
              <a:off x="7098347"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7" name="直线 12"/>
            <p:cNvSpPr>
              <a:spLocks noChangeShapeType="1"/>
            </p:cNvSpPr>
            <p:nvPr/>
          </p:nvSpPr>
          <p:spPr bwMode="auto">
            <a:xfrm>
              <a:off x="10220325"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8" name="直线 13"/>
            <p:cNvSpPr>
              <a:spLocks noChangeShapeType="1"/>
            </p:cNvSpPr>
            <p:nvPr/>
          </p:nvSpPr>
          <p:spPr bwMode="auto">
            <a:xfrm>
              <a:off x="12583054"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9" name="直线 14"/>
            <p:cNvSpPr>
              <a:spLocks noChangeShapeType="1"/>
            </p:cNvSpPr>
            <p:nvPr/>
          </p:nvSpPr>
          <p:spPr bwMode="auto">
            <a:xfrm>
              <a:off x="15320010"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30" name="直线 15"/>
            <p:cNvSpPr>
              <a:spLocks noChangeShapeType="1"/>
            </p:cNvSpPr>
            <p:nvPr/>
          </p:nvSpPr>
          <p:spPr bwMode="auto">
            <a:xfrm>
              <a:off x="8165888" y="9605644"/>
              <a:ext cx="1216237" cy="31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grpSp>
    </p:spTree>
    <p:extLst>
      <p:ext uri="{BB962C8B-B14F-4D97-AF65-F5344CB8AC3E}">
        <p14:creationId xmlns:p14="http://schemas.microsoft.com/office/powerpoint/2010/main" val="170623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矩形 2"/>
          <p:cNvSpPr>
            <a:spLocks noGrp="1" noChangeArrowheads="1"/>
          </p:cNvSpPr>
          <p:nvPr>
            <p:ph type="title"/>
          </p:nvPr>
        </p:nvSpPr>
        <p:spPr/>
        <p:txBody>
          <a:bodyPr/>
          <a:lstStyle/>
          <a:p>
            <a:r>
              <a:rPr lang="zh-CN" altLang="en-US" smtClean="0"/>
              <a:t>内存争用</a:t>
            </a:r>
          </a:p>
        </p:txBody>
      </p:sp>
      <p:sp>
        <p:nvSpPr>
          <p:cNvPr id="80900" name="矩形 3"/>
          <p:cNvSpPr>
            <a:spLocks noGrp="1" noChangeArrowheads="1"/>
          </p:cNvSpPr>
          <p:nvPr>
            <p:ph type="body" idx="1"/>
          </p:nvPr>
        </p:nvSpPr>
        <p:spPr/>
        <p:txBody>
          <a:bodyPr/>
          <a:lstStyle/>
          <a:p>
            <a:r>
              <a:rPr lang="en-US" altLang="zh-CN" dirty="0" smtClean="0"/>
              <a:t>DMA</a:t>
            </a:r>
            <a:r>
              <a:rPr lang="zh-CN" altLang="en-US" dirty="0" smtClean="0"/>
              <a:t>方式进行数据传送时</a:t>
            </a:r>
            <a:endParaRPr lang="en-US" altLang="zh-CN" dirty="0" smtClean="0"/>
          </a:p>
          <a:p>
            <a:pPr lvl="1"/>
            <a:r>
              <a:rPr lang="en-US" altLang="zh-CN" dirty="0" smtClean="0"/>
              <a:t>DMA</a:t>
            </a:r>
            <a:r>
              <a:rPr lang="zh-CN" altLang="en-US" dirty="0" smtClean="0"/>
              <a:t>控制器直接访问内存</a:t>
            </a:r>
            <a:endParaRPr lang="en-US" altLang="zh-CN" dirty="0" smtClean="0"/>
          </a:p>
          <a:p>
            <a:pPr lvl="1"/>
            <a:r>
              <a:rPr lang="en-US" altLang="zh-CN" dirty="0"/>
              <a:t>CPU</a:t>
            </a:r>
            <a:r>
              <a:rPr lang="zh-CN" altLang="en-US" dirty="0"/>
              <a:t>执行</a:t>
            </a:r>
            <a:r>
              <a:rPr lang="zh-CN" altLang="en-US" dirty="0" smtClean="0"/>
              <a:t>主程序   </a:t>
            </a:r>
            <a:r>
              <a:rPr lang="en-US" altLang="zh-CN" dirty="0" smtClean="0"/>
              <a:t>(</a:t>
            </a:r>
            <a:r>
              <a:rPr lang="zh-CN" altLang="en-US" dirty="0"/>
              <a:t>需要访内</a:t>
            </a:r>
            <a:r>
              <a:rPr lang="en-US" altLang="zh-CN" dirty="0"/>
              <a:t>)</a:t>
            </a:r>
          </a:p>
          <a:p>
            <a:pPr lvl="1"/>
            <a:r>
              <a:rPr lang="zh-CN" altLang="en-US" dirty="0" smtClean="0"/>
              <a:t>主存使用权的冲突（资源冲突）</a:t>
            </a:r>
          </a:p>
          <a:p>
            <a:r>
              <a:rPr lang="zh-CN" altLang="en-US" dirty="0" smtClean="0"/>
              <a:t>如何处理这种冲突？</a:t>
            </a:r>
          </a:p>
          <a:p>
            <a:pPr lvl="1"/>
            <a:r>
              <a:rPr lang="zh-CN" altLang="en-US" dirty="0" smtClean="0"/>
              <a:t>停止</a:t>
            </a:r>
            <a:r>
              <a:rPr lang="en-US" altLang="zh-CN" dirty="0" smtClean="0"/>
              <a:t>CPU</a:t>
            </a:r>
            <a:r>
              <a:rPr lang="zh-CN" altLang="en-US" dirty="0" smtClean="0"/>
              <a:t>使用主存</a:t>
            </a:r>
          </a:p>
          <a:p>
            <a:pPr lvl="1"/>
            <a:r>
              <a:rPr lang="en-US" altLang="zh-CN" dirty="0" smtClean="0"/>
              <a:t>DMA</a:t>
            </a:r>
            <a:r>
              <a:rPr lang="zh-CN" altLang="en-US" dirty="0" smtClean="0"/>
              <a:t>与</a:t>
            </a:r>
            <a:r>
              <a:rPr lang="en-US" altLang="zh-CN" dirty="0" smtClean="0"/>
              <a:t>CPU</a:t>
            </a:r>
            <a:r>
              <a:rPr lang="zh-CN" altLang="en-US" dirty="0" smtClean="0"/>
              <a:t>交替使用主存</a:t>
            </a:r>
          </a:p>
          <a:p>
            <a:pPr lvl="1"/>
            <a:r>
              <a:rPr lang="zh-CN" altLang="en-US" dirty="0" smtClean="0"/>
              <a:t>周期挪用法</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9524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使用主存</a:t>
            </a:r>
          </a:p>
        </p:txBody>
      </p:sp>
      <p:sp>
        <p:nvSpPr>
          <p:cNvPr id="81924" name="矩形 3"/>
          <p:cNvSpPr>
            <a:spLocks noGrp="1" noChangeArrowheads="1"/>
          </p:cNvSpPr>
          <p:nvPr>
            <p:ph type="body" idx="1"/>
          </p:nvPr>
        </p:nvSpPr>
        <p:spPr/>
        <p:txBody>
          <a:bodyPr/>
          <a:lstStyle/>
          <a:p>
            <a:r>
              <a:rPr lang="zh-CN" altLang="en-US" dirty="0" smtClean="0"/>
              <a:t>当</a:t>
            </a:r>
            <a:r>
              <a:rPr lang="en-US" altLang="zh-CN" dirty="0" smtClean="0"/>
              <a:t>DMA</a:t>
            </a:r>
            <a:r>
              <a:rPr lang="zh-CN" altLang="en-US" dirty="0" smtClean="0"/>
              <a:t>传送数据时，</a:t>
            </a:r>
            <a:r>
              <a:rPr lang="en-US" altLang="zh-CN" dirty="0" smtClean="0"/>
              <a:t>CPU</a:t>
            </a:r>
            <a:r>
              <a:rPr lang="zh-CN" altLang="en-US" dirty="0" smtClean="0"/>
              <a:t>停止工作，把主存使用权交给</a:t>
            </a:r>
            <a:r>
              <a:rPr lang="en-US" altLang="zh-CN" dirty="0" smtClean="0"/>
              <a:t>DMA</a:t>
            </a:r>
            <a:r>
              <a:rPr lang="zh-CN" altLang="en-US" dirty="0" smtClean="0"/>
              <a:t>控制逻辑。</a:t>
            </a:r>
            <a:endParaRPr lang="en-US" altLang="zh-CN" dirty="0" smtClean="0"/>
          </a:p>
          <a:p>
            <a:r>
              <a:rPr lang="zh-CN" altLang="en-US" dirty="0" smtClean="0"/>
              <a:t>一批数据传送结束后，</a:t>
            </a:r>
            <a:r>
              <a:rPr lang="en-US" altLang="zh-CN" dirty="0" smtClean="0"/>
              <a:t>DMA</a:t>
            </a:r>
            <a:r>
              <a:rPr lang="zh-CN" altLang="en-US" dirty="0" smtClean="0"/>
              <a:t>再交还主存使用权。</a:t>
            </a:r>
          </a:p>
          <a:p>
            <a:r>
              <a:rPr lang="zh-CN" altLang="en-US" dirty="0" smtClean="0"/>
              <a:t>在</a:t>
            </a:r>
            <a:r>
              <a:rPr lang="en-US" altLang="zh-CN" dirty="0" smtClean="0"/>
              <a:t>DMA</a:t>
            </a:r>
            <a:r>
              <a:rPr lang="zh-CN" altLang="en-US" dirty="0" smtClean="0"/>
              <a:t>传送数据过程中，</a:t>
            </a:r>
            <a:r>
              <a:rPr lang="en-US" altLang="zh-CN" dirty="0" smtClean="0"/>
              <a:t>CPU</a:t>
            </a:r>
            <a:r>
              <a:rPr lang="zh-CN" altLang="en-US" dirty="0" smtClean="0"/>
              <a:t>处于等待状态。</a:t>
            </a:r>
          </a:p>
          <a:p>
            <a:r>
              <a:rPr lang="zh-CN" altLang="en-US" dirty="0" smtClean="0"/>
              <a:t>这种方法最简单。</a:t>
            </a:r>
          </a:p>
          <a:p>
            <a:endParaRPr lang="zh-CN" altLang="en-US" dirty="0" smtClean="0"/>
          </a:p>
          <a:p>
            <a:endParaRPr lang="en-US" altLang="zh-CN" dirty="0" smtClean="0"/>
          </a:p>
        </p:txBody>
      </p:sp>
    </p:spTree>
    <p:extLst>
      <p:ext uri="{BB962C8B-B14F-4D97-AF65-F5344CB8AC3E}">
        <p14:creationId xmlns:p14="http://schemas.microsoft.com/office/powerpoint/2010/main" val="311688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访内</a:t>
            </a:r>
          </a:p>
        </p:txBody>
      </p:sp>
      <p:sp>
        <p:nvSpPr>
          <p:cNvPr id="82948" name="矩形 4"/>
          <p:cNvSpPr>
            <a:spLocks noChangeArrowheads="1"/>
          </p:cNvSpPr>
          <p:nvPr/>
        </p:nvSpPr>
        <p:spPr bwMode="auto">
          <a:xfrm>
            <a:off x="817181" y="3762971"/>
            <a:ext cx="7772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1.DMA</a:t>
            </a:r>
            <a:r>
              <a:rPr lang="zh-CN" altLang="en-US" sz="2100" i="0" dirty="0" smtClean="0">
                <a:solidFill>
                  <a:schemeClr val="tx1"/>
                </a:solidFill>
              </a:rPr>
              <a:t>批量数据传输周期过长，</a:t>
            </a:r>
            <a:r>
              <a:rPr lang="en-US" altLang="zh-CN" sz="2100" i="0" dirty="0" smtClean="0">
                <a:solidFill>
                  <a:schemeClr val="tx1"/>
                </a:solidFill>
              </a:rPr>
              <a:t>CPU</a:t>
            </a:r>
            <a:r>
              <a:rPr lang="zh-CN" altLang="en-US" sz="2100" i="0" dirty="0" smtClean="0">
                <a:solidFill>
                  <a:schemeClr val="tx1"/>
                </a:solidFill>
              </a:rPr>
              <a:t>长期无法访内</a:t>
            </a:r>
            <a:r>
              <a:rPr lang="en-US" altLang="zh-CN" sz="2100" i="0" dirty="0" smtClean="0">
                <a:solidFill>
                  <a:schemeClr val="tx1"/>
                </a:solidFill>
              </a:rPr>
              <a:t>      </a:t>
            </a:r>
          </a:p>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2.</a:t>
            </a:r>
            <a:r>
              <a:rPr lang="zh-CN" altLang="en-US" sz="2100" i="0" dirty="0" smtClean="0">
                <a:solidFill>
                  <a:schemeClr val="tx1"/>
                </a:solidFill>
              </a:rPr>
              <a:t>外设</a:t>
            </a:r>
            <a:r>
              <a:rPr lang="zh-CN" altLang="en-US" sz="2100" i="0" dirty="0">
                <a:solidFill>
                  <a:schemeClr val="tx1"/>
                </a:solidFill>
              </a:rPr>
              <a:t>传送两个</a:t>
            </a:r>
            <a:r>
              <a:rPr lang="zh-CN" altLang="en-US" sz="2100" i="0" dirty="0" smtClean="0">
                <a:solidFill>
                  <a:schemeClr val="tx1"/>
                </a:solidFill>
              </a:rPr>
              <a:t>数据的</a:t>
            </a:r>
            <a:r>
              <a:rPr lang="zh-CN" altLang="en-US" sz="2100" i="0" dirty="0">
                <a:solidFill>
                  <a:schemeClr val="tx1"/>
                </a:solidFill>
              </a:rPr>
              <a:t>时间间隔大于存储周期</a:t>
            </a:r>
            <a:r>
              <a:rPr lang="zh-CN" altLang="en-US" sz="2100" i="0" dirty="0" smtClean="0">
                <a:solidFill>
                  <a:schemeClr val="tx1"/>
                </a:solidFill>
              </a:rPr>
              <a:t>，内存未充分</a:t>
            </a:r>
            <a:r>
              <a:rPr lang="zh-CN" altLang="en-US" sz="2100" i="0" dirty="0">
                <a:solidFill>
                  <a:schemeClr val="tx1"/>
                </a:solidFill>
              </a:rPr>
              <a:t>利用。</a:t>
            </a:r>
          </a:p>
        </p:txBody>
      </p:sp>
      <p:sp>
        <p:nvSpPr>
          <p:cNvPr id="82949" name="直线 5"/>
          <p:cNvSpPr>
            <a:spLocks noChangeShapeType="1"/>
          </p:cNvSpPr>
          <p:nvPr/>
        </p:nvSpPr>
        <p:spPr bwMode="auto">
          <a:xfrm>
            <a:off x="2133600" y="1709639"/>
            <a:ext cx="594360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0" name="直线 6"/>
          <p:cNvSpPr>
            <a:spLocks noChangeShapeType="1"/>
          </p:cNvSpPr>
          <p:nvPr/>
        </p:nvSpPr>
        <p:spPr bwMode="auto">
          <a:xfrm>
            <a:off x="2133600" y="2547839"/>
            <a:ext cx="18288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1" name="直线 7"/>
          <p:cNvSpPr>
            <a:spLocks noChangeShapeType="1"/>
          </p:cNvSpPr>
          <p:nvPr/>
        </p:nvSpPr>
        <p:spPr bwMode="auto">
          <a:xfrm>
            <a:off x="5943600" y="2547839"/>
            <a:ext cx="21336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2" name="直线 8"/>
          <p:cNvSpPr>
            <a:spLocks noChangeShapeType="1"/>
          </p:cNvSpPr>
          <p:nvPr/>
        </p:nvSpPr>
        <p:spPr bwMode="auto">
          <a:xfrm>
            <a:off x="3962400" y="3309839"/>
            <a:ext cx="1981200" cy="0"/>
          </a:xfrm>
          <a:prstGeom prst="line">
            <a:avLst/>
          </a:prstGeom>
          <a:noFill/>
          <a:ln w="3810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3" name="直线 9"/>
          <p:cNvSpPr>
            <a:spLocks noChangeShapeType="1"/>
          </p:cNvSpPr>
          <p:nvPr/>
        </p:nvSpPr>
        <p:spPr bwMode="auto">
          <a:xfrm>
            <a:off x="39624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4" name="直线 10"/>
          <p:cNvSpPr>
            <a:spLocks noChangeShapeType="1"/>
          </p:cNvSpPr>
          <p:nvPr/>
        </p:nvSpPr>
        <p:spPr bwMode="auto">
          <a:xfrm>
            <a:off x="59436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9" name="直线 12"/>
          <p:cNvSpPr>
            <a:spLocks noChangeShapeType="1"/>
          </p:cNvSpPr>
          <p:nvPr/>
        </p:nvSpPr>
        <p:spPr bwMode="auto">
          <a:xfrm>
            <a:off x="1907704" y="5373216"/>
            <a:ext cx="579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0" name="直线 13"/>
          <p:cNvSpPr>
            <a:spLocks noChangeShapeType="1"/>
          </p:cNvSpPr>
          <p:nvPr/>
        </p:nvSpPr>
        <p:spPr bwMode="auto">
          <a:xfrm>
            <a:off x="190770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直线 14"/>
          <p:cNvSpPr>
            <a:spLocks noChangeShapeType="1"/>
          </p:cNvSpPr>
          <p:nvPr/>
        </p:nvSpPr>
        <p:spPr bwMode="auto">
          <a:xfrm>
            <a:off x="274590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直线 15"/>
          <p:cNvSpPr>
            <a:spLocks noChangeShapeType="1"/>
          </p:cNvSpPr>
          <p:nvPr/>
        </p:nvSpPr>
        <p:spPr bwMode="auto">
          <a:xfrm>
            <a:off x="344502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3" name="直线 16"/>
          <p:cNvSpPr>
            <a:spLocks noChangeShapeType="1"/>
          </p:cNvSpPr>
          <p:nvPr/>
        </p:nvSpPr>
        <p:spPr bwMode="auto">
          <a:xfrm>
            <a:off x="435942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直线 17"/>
          <p:cNvSpPr>
            <a:spLocks noChangeShapeType="1"/>
          </p:cNvSpPr>
          <p:nvPr/>
        </p:nvSpPr>
        <p:spPr bwMode="auto">
          <a:xfrm>
            <a:off x="5092080"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直线 18"/>
          <p:cNvSpPr>
            <a:spLocks noChangeShapeType="1"/>
          </p:cNvSpPr>
          <p:nvPr/>
        </p:nvSpPr>
        <p:spPr bwMode="auto">
          <a:xfrm>
            <a:off x="5930280"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6" name="直线 19"/>
          <p:cNvSpPr>
            <a:spLocks noChangeShapeType="1"/>
          </p:cNvSpPr>
          <p:nvPr/>
        </p:nvSpPr>
        <p:spPr bwMode="auto">
          <a:xfrm>
            <a:off x="673494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7" name="直线 20"/>
          <p:cNvSpPr>
            <a:spLocks noChangeShapeType="1"/>
          </p:cNvSpPr>
          <p:nvPr/>
        </p:nvSpPr>
        <p:spPr bwMode="auto">
          <a:xfrm>
            <a:off x="190770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8" name="直线 21"/>
          <p:cNvSpPr>
            <a:spLocks noChangeShapeType="1"/>
          </p:cNvSpPr>
          <p:nvPr/>
        </p:nvSpPr>
        <p:spPr bwMode="auto">
          <a:xfrm>
            <a:off x="352122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9" name="直线 22"/>
          <p:cNvSpPr>
            <a:spLocks noChangeShapeType="1"/>
          </p:cNvSpPr>
          <p:nvPr/>
        </p:nvSpPr>
        <p:spPr bwMode="auto">
          <a:xfrm>
            <a:off x="5092080"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6" name="矩形 23"/>
          <p:cNvSpPr>
            <a:spLocks noChangeArrowheads="1"/>
          </p:cNvSpPr>
          <p:nvPr/>
        </p:nvSpPr>
        <p:spPr bwMode="auto">
          <a:xfrm>
            <a:off x="684213" y="1412776"/>
            <a:ext cx="1422184"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zh-CN" altLang="en-US" sz="2400" b="1" i="0">
                <a:solidFill>
                  <a:schemeClr val="tx1"/>
                </a:solidFill>
                <a:latin typeface="楷体_GB2312" pitchFamily="49" charset="-122"/>
                <a:ea typeface="楷体_GB2312" pitchFamily="49" charset="-122"/>
              </a:rPr>
              <a:t>内存工作</a:t>
            </a:r>
          </a:p>
        </p:txBody>
      </p:sp>
      <p:sp>
        <p:nvSpPr>
          <p:cNvPr id="82957" name="矩形 24"/>
          <p:cNvSpPr>
            <a:spLocks noChangeArrowheads="1"/>
          </p:cNvSpPr>
          <p:nvPr/>
        </p:nvSpPr>
        <p:spPr bwMode="auto">
          <a:xfrm>
            <a:off x="755650" y="2133501"/>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CPU</a:t>
            </a:r>
            <a:r>
              <a:rPr lang="zh-CN" altLang="en-US" sz="2400" b="1" i="0">
                <a:solidFill>
                  <a:schemeClr val="tx1"/>
                </a:solidFill>
                <a:latin typeface="楷体_GB2312" pitchFamily="49" charset="-122"/>
                <a:ea typeface="楷体_GB2312" pitchFamily="49" charset="-122"/>
              </a:rPr>
              <a:t>访内</a:t>
            </a:r>
          </a:p>
        </p:txBody>
      </p:sp>
      <p:sp>
        <p:nvSpPr>
          <p:cNvPr id="82958" name="矩形 25"/>
          <p:cNvSpPr>
            <a:spLocks noChangeArrowheads="1"/>
          </p:cNvSpPr>
          <p:nvPr/>
        </p:nvSpPr>
        <p:spPr bwMode="auto">
          <a:xfrm>
            <a:off x="755650" y="2924076"/>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DMA</a:t>
            </a:r>
            <a:r>
              <a:rPr lang="zh-CN" altLang="en-US" sz="2400" b="1" i="0">
                <a:solidFill>
                  <a:schemeClr val="tx1"/>
                </a:solidFill>
                <a:latin typeface="楷体_GB2312" pitchFamily="49" charset="-122"/>
                <a:ea typeface="楷体_GB2312" pitchFamily="49" charset="-122"/>
              </a:rPr>
              <a:t>访内</a:t>
            </a:r>
          </a:p>
        </p:txBody>
      </p:sp>
      <p:sp>
        <p:nvSpPr>
          <p:cNvPr id="2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382031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与</a:t>
            </a:r>
            <a:r>
              <a:rPr lang="en-US" altLang="zh-CN" dirty="0"/>
              <a:t>CPU</a:t>
            </a:r>
            <a:r>
              <a:rPr lang="zh-CN" altLang="en-US" dirty="0"/>
              <a:t>交替使用主存</a:t>
            </a:r>
          </a:p>
        </p:txBody>
      </p:sp>
      <p:sp>
        <p:nvSpPr>
          <p:cNvPr id="3" name="内容占位符 2"/>
          <p:cNvSpPr>
            <a:spLocks noGrp="1"/>
          </p:cNvSpPr>
          <p:nvPr>
            <p:ph idx="1"/>
          </p:nvPr>
        </p:nvSpPr>
        <p:spPr>
          <a:xfrm>
            <a:off x="395536" y="980728"/>
            <a:ext cx="8218488" cy="2376264"/>
          </a:xfrm>
        </p:spPr>
        <p:txBody>
          <a:bodyPr/>
          <a:lstStyle/>
          <a:p>
            <a:pPr algn="just" eaLnBrk="1" hangingPunct="1">
              <a:lnSpc>
                <a:spcPct val="110000"/>
              </a:lnSpc>
            </a:pPr>
            <a:r>
              <a:rPr lang="zh-CN" altLang="en-US" dirty="0"/>
              <a:t>每个</a:t>
            </a:r>
            <a:r>
              <a:rPr lang="en-US" altLang="zh-CN" dirty="0"/>
              <a:t>CPU</a:t>
            </a:r>
            <a:r>
              <a:rPr lang="zh-CN" altLang="en-US" dirty="0"/>
              <a:t>工作周期分成</a:t>
            </a:r>
            <a:r>
              <a:rPr lang="zh-CN" altLang="en-US" dirty="0" smtClean="0"/>
              <a:t>两段</a:t>
            </a:r>
            <a:endParaRPr lang="en-US" altLang="zh-CN" dirty="0" smtClean="0"/>
          </a:p>
          <a:p>
            <a:pPr lvl="1" algn="just" eaLnBrk="1" hangingPunct="1">
              <a:lnSpc>
                <a:spcPct val="110000"/>
              </a:lnSpc>
            </a:pPr>
            <a:r>
              <a:rPr lang="zh-CN" altLang="en-US" dirty="0" smtClean="0"/>
              <a:t>一段</a:t>
            </a:r>
            <a:r>
              <a:rPr lang="zh-CN" altLang="en-US" dirty="0"/>
              <a:t>用于 </a:t>
            </a:r>
            <a:r>
              <a:rPr lang="en-US" altLang="zh-CN" dirty="0"/>
              <a:t>DMA</a:t>
            </a:r>
            <a:r>
              <a:rPr lang="zh-CN" altLang="en-US" dirty="0"/>
              <a:t>访问</a:t>
            </a:r>
            <a:r>
              <a:rPr lang="zh-CN" altLang="en-US" dirty="0" smtClean="0"/>
              <a:t>主存</a:t>
            </a:r>
            <a:endParaRPr lang="en-US" altLang="zh-CN" dirty="0" smtClean="0"/>
          </a:p>
          <a:p>
            <a:pPr lvl="1" algn="just" eaLnBrk="1" hangingPunct="1">
              <a:lnSpc>
                <a:spcPct val="110000"/>
              </a:lnSpc>
            </a:pPr>
            <a:r>
              <a:rPr lang="zh-CN" altLang="en-US" dirty="0" smtClean="0"/>
              <a:t>一段</a:t>
            </a:r>
            <a:r>
              <a:rPr lang="zh-CN" altLang="en-US" dirty="0"/>
              <a:t>用于</a:t>
            </a:r>
            <a:r>
              <a:rPr lang="en-US" altLang="zh-CN" dirty="0"/>
              <a:t>CPU</a:t>
            </a:r>
            <a:r>
              <a:rPr lang="zh-CN" altLang="en-US" dirty="0"/>
              <a:t>访问主存。</a:t>
            </a:r>
          </a:p>
          <a:p>
            <a:pPr algn="just" eaLnBrk="1" hangingPunct="1">
              <a:lnSpc>
                <a:spcPct val="110000"/>
              </a:lnSpc>
            </a:pPr>
            <a:r>
              <a:rPr lang="en-US" altLang="zh-CN" dirty="0"/>
              <a:t>CPU</a:t>
            </a:r>
            <a:r>
              <a:rPr lang="zh-CN" altLang="en-US" dirty="0"/>
              <a:t>和</a:t>
            </a:r>
            <a:r>
              <a:rPr lang="en-US" altLang="zh-CN" dirty="0"/>
              <a:t>DMA</a:t>
            </a:r>
            <a:r>
              <a:rPr lang="zh-CN" altLang="en-US" dirty="0"/>
              <a:t>都能访问主存</a:t>
            </a:r>
            <a:r>
              <a:rPr lang="zh-CN" altLang="en-US" dirty="0" smtClean="0"/>
              <a:t>，无主存</a:t>
            </a:r>
            <a:r>
              <a:rPr lang="zh-CN" altLang="en-US" dirty="0"/>
              <a:t>使用权移交</a:t>
            </a:r>
            <a:r>
              <a:rPr lang="zh-CN" altLang="en-US" dirty="0" smtClean="0"/>
              <a:t>过程</a:t>
            </a:r>
            <a:endParaRPr lang="en-US" altLang="zh-CN" dirty="0" smtClean="0"/>
          </a:p>
          <a:p>
            <a:pPr marL="0" indent="0">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47</a:t>
            </a:fld>
            <a:r>
              <a:rPr lang="en-US" altLang="zh-CN" sz="1400" smtClean="0">
                <a:solidFill>
                  <a:srgbClr val="0D7157"/>
                </a:solidFill>
              </a:rPr>
              <a:t>- </a:t>
            </a:r>
            <a:endParaRPr lang="en-US" altLang="zh-CN" sz="1400" dirty="0">
              <a:solidFill>
                <a:srgbClr val="0D7157"/>
              </a:solidFill>
            </a:endParaRPr>
          </a:p>
        </p:txBody>
      </p:sp>
      <p:sp>
        <p:nvSpPr>
          <p:cNvPr id="5" name="直线 7"/>
          <p:cNvSpPr>
            <a:spLocks noChangeShapeType="1"/>
          </p:cNvSpPr>
          <p:nvPr/>
        </p:nvSpPr>
        <p:spPr bwMode="auto">
          <a:xfrm>
            <a:off x="4456113" y="3678238"/>
            <a:ext cx="0" cy="2386012"/>
          </a:xfrm>
          <a:prstGeom prst="line">
            <a:avLst/>
          </a:prstGeom>
          <a:noFill/>
          <a:ln w="28575" cap="rnd">
            <a:solidFill>
              <a:srgbClr val="33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组合 8"/>
          <p:cNvGrpSpPr>
            <a:grpSpLocks/>
          </p:cNvGrpSpPr>
          <p:nvPr/>
        </p:nvGrpSpPr>
        <p:grpSpPr bwMode="auto">
          <a:xfrm>
            <a:off x="1924050" y="3859213"/>
            <a:ext cx="4949825" cy="1746250"/>
            <a:chOff x="1247" y="2931"/>
            <a:chExt cx="3118" cy="1100"/>
          </a:xfrm>
        </p:grpSpPr>
        <p:sp>
          <p:nvSpPr>
            <p:cNvPr id="7" name="直线 9"/>
            <p:cNvSpPr>
              <a:spLocks noChangeShapeType="1"/>
            </p:cNvSpPr>
            <p:nvPr/>
          </p:nvSpPr>
          <p:spPr bwMode="auto">
            <a:xfrm>
              <a:off x="1247"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10"/>
            <p:cNvSpPr>
              <a:spLocks noChangeShapeType="1"/>
            </p:cNvSpPr>
            <p:nvPr/>
          </p:nvSpPr>
          <p:spPr bwMode="auto">
            <a:xfrm>
              <a:off x="3785"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1"/>
            <p:cNvSpPr>
              <a:spLocks noChangeShapeType="1"/>
            </p:cNvSpPr>
            <p:nvPr/>
          </p:nvSpPr>
          <p:spPr bwMode="auto">
            <a:xfrm>
              <a:off x="1827" y="2933"/>
              <a:ext cx="19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2"/>
            <p:cNvSpPr>
              <a:spLocks noChangeShapeType="1"/>
            </p:cNvSpPr>
            <p:nvPr/>
          </p:nvSpPr>
          <p:spPr bwMode="auto">
            <a:xfrm>
              <a:off x="1827"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3"/>
            <p:cNvSpPr>
              <a:spLocks noChangeShapeType="1"/>
            </p:cNvSpPr>
            <p:nvPr/>
          </p:nvSpPr>
          <p:spPr bwMode="auto">
            <a:xfrm>
              <a:off x="3785"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4"/>
            <p:cNvSpPr>
              <a:spLocks noChangeShapeType="1"/>
            </p:cNvSpPr>
            <p:nvPr/>
          </p:nvSpPr>
          <p:spPr bwMode="auto">
            <a:xfrm>
              <a:off x="1247" y="3626"/>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5"/>
            <p:cNvSpPr>
              <a:spLocks noChangeShapeType="1"/>
            </p:cNvSpPr>
            <p:nvPr/>
          </p:nvSpPr>
          <p:spPr bwMode="auto">
            <a:xfrm>
              <a:off x="182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6"/>
            <p:cNvSpPr>
              <a:spLocks noChangeShapeType="1"/>
            </p:cNvSpPr>
            <p:nvPr/>
          </p:nvSpPr>
          <p:spPr bwMode="auto">
            <a:xfrm>
              <a:off x="1827" y="3395"/>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7"/>
            <p:cNvSpPr>
              <a:spLocks noChangeShapeType="1"/>
            </p:cNvSpPr>
            <p:nvPr/>
          </p:nvSpPr>
          <p:spPr bwMode="auto">
            <a:xfrm>
              <a:off x="2842" y="3626"/>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8"/>
            <p:cNvSpPr>
              <a:spLocks noChangeShapeType="1"/>
            </p:cNvSpPr>
            <p:nvPr/>
          </p:nvSpPr>
          <p:spPr bwMode="auto">
            <a:xfrm>
              <a:off x="2842"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直线 19"/>
            <p:cNvSpPr>
              <a:spLocks noChangeShapeType="1"/>
            </p:cNvSpPr>
            <p:nvPr/>
          </p:nvSpPr>
          <p:spPr bwMode="auto">
            <a:xfrm>
              <a:off x="385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直线 20"/>
            <p:cNvSpPr>
              <a:spLocks noChangeShapeType="1"/>
            </p:cNvSpPr>
            <p:nvPr/>
          </p:nvSpPr>
          <p:spPr bwMode="auto">
            <a:xfrm>
              <a:off x="3857" y="3395"/>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直线 21"/>
            <p:cNvSpPr>
              <a:spLocks noChangeShapeType="1"/>
            </p:cNvSpPr>
            <p:nvPr/>
          </p:nvSpPr>
          <p:spPr bwMode="auto">
            <a:xfrm>
              <a:off x="1247" y="3800"/>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直线 22"/>
            <p:cNvSpPr>
              <a:spLocks noChangeShapeType="1"/>
            </p:cNvSpPr>
            <p:nvPr/>
          </p:nvSpPr>
          <p:spPr bwMode="auto">
            <a:xfrm>
              <a:off x="1827" y="4031"/>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直线 23"/>
            <p:cNvSpPr>
              <a:spLocks noChangeShapeType="1"/>
            </p:cNvSpPr>
            <p:nvPr/>
          </p:nvSpPr>
          <p:spPr bwMode="auto">
            <a:xfrm>
              <a:off x="2842" y="3800"/>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直线 24"/>
            <p:cNvSpPr>
              <a:spLocks noChangeShapeType="1"/>
            </p:cNvSpPr>
            <p:nvPr/>
          </p:nvSpPr>
          <p:spPr bwMode="auto">
            <a:xfrm>
              <a:off x="3857" y="4031"/>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直线 25"/>
            <p:cNvSpPr>
              <a:spLocks noChangeShapeType="1"/>
            </p:cNvSpPr>
            <p:nvPr/>
          </p:nvSpPr>
          <p:spPr bwMode="auto">
            <a:xfrm>
              <a:off x="182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直线 26"/>
            <p:cNvSpPr>
              <a:spLocks noChangeShapeType="1"/>
            </p:cNvSpPr>
            <p:nvPr/>
          </p:nvSpPr>
          <p:spPr bwMode="auto">
            <a:xfrm>
              <a:off x="2842"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直线 27"/>
            <p:cNvSpPr>
              <a:spLocks noChangeShapeType="1"/>
            </p:cNvSpPr>
            <p:nvPr/>
          </p:nvSpPr>
          <p:spPr bwMode="auto">
            <a:xfrm>
              <a:off x="385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文本框 28"/>
            <p:cNvSpPr txBox="1">
              <a:spLocks noChangeArrowheads="1"/>
            </p:cNvSpPr>
            <p:nvPr/>
          </p:nvSpPr>
          <p:spPr bwMode="auto">
            <a:xfrm>
              <a:off x="2506" y="2931"/>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周期</a:t>
              </a:r>
            </a:p>
          </p:txBody>
        </p:sp>
        <p:sp>
          <p:nvSpPr>
            <p:cNvPr id="27" name="文本框 29"/>
            <p:cNvSpPr txBox="1">
              <a:spLocks noChangeArrowheads="1"/>
            </p:cNvSpPr>
            <p:nvPr/>
          </p:nvSpPr>
          <p:spPr bwMode="auto">
            <a:xfrm>
              <a:off x="1900" y="3365"/>
              <a:ext cx="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DMA</a:t>
              </a:r>
              <a:r>
                <a:rPr kumimoji="1" lang="zh-CN" altLang="en-US" sz="2000">
                  <a:solidFill>
                    <a:schemeClr val="tx1"/>
                  </a:solidFill>
                  <a:latin typeface="Times New Roman" pitchFamily="18" charset="0"/>
                  <a:ea typeface="宋体" pitchFamily="2" charset="-122"/>
                </a:rPr>
                <a:t>访内</a:t>
              </a:r>
            </a:p>
          </p:txBody>
        </p:sp>
        <p:sp>
          <p:nvSpPr>
            <p:cNvPr id="28" name="文本框 30"/>
            <p:cNvSpPr txBox="1">
              <a:spLocks noChangeArrowheads="1"/>
            </p:cNvSpPr>
            <p:nvPr/>
          </p:nvSpPr>
          <p:spPr bwMode="auto">
            <a:xfrm>
              <a:off x="2827" y="3759"/>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访内</a:t>
              </a:r>
            </a:p>
          </p:txBody>
        </p:sp>
      </p:grpSp>
    </p:spTree>
    <p:extLst>
      <p:ext uri="{BB962C8B-B14F-4D97-AF65-F5344CB8AC3E}">
        <p14:creationId xmlns:p14="http://schemas.microsoft.com/office/powerpoint/2010/main" val="10176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周期挪用法</a:t>
            </a:r>
          </a:p>
        </p:txBody>
      </p:sp>
      <p:sp>
        <p:nvSpPr>
          <p:cNvPr id="3" name="内容占位符 2"/>
          <p:cNvSpPr>
            <a:spLocks noGrp="1"/>
          </p:cNvSpPr>
          <p:nvPr>
            <p:ph idx="1"/>
          </p:nvPr>
        </p:nvSpPr>
        <p:spPr>
          <a:xfrm>
            <a:off x="395536" y="980728"/>
            <a:ext cx="8218488" cy="2232248"/>
          </a:xfrm>
        </p:spPr>
        <p:txBody>
          <a:bodyPr/>
          <a:lstStyle/>
          <a:p>
            <a:pPr algn="just" eaLnBrk="1" hangingPunct="1">
              <a:lnSpc>
                <a:spcPct val="100000"/>
              </a:lnSpc>
            </a:pPr>
            <a:r>
              <a:rPr lang="en-US" altLang="zh-CN" dirty="0"/>
              <a:t>DMA</a:t>
            </a:r>
            <a:r>
              <a:rPr lang="zh-CN" altLang="en-US" dirty="0"/>
              <a:t>要求访问主存时，</a:t>
            </a:r>
            <a:r>
              <a:rPr lang="en-US" altLang="zh-CN" dirty="0"/>
              <a:t>CPU</a:t>
            </a:r>
            <a:r>
              <a:rPr lang="zh-CN" altLang="en-US" dirty="0"/>
              <a:t>暂停</a:t>
            </a:r>
            <a:r>
              <a:rPr lang="zh-CN" altLang="en-US" b="1" dirty="0">
                <a:solidFill>
                  <a:srgbClr val="3333CC"/>
                </a:solidFill>
              </a:rPr>
              <a:t>一个或多个存储周期</a:t>
            </a:r>
            <a:r>
              <a:rPr lang="zh-CN" altLang="en-US" dirty="0"/>
              <a:t>。一个数据传送结束后，</a:t>
            </a:r>
            <a:r>
              <a:rPr lang="en-US" altLang="zh-CN" dirty="0"/>
              <a:t>CPU</a:t>
            </a:r>
            <a:r>
              <a:rPr lang="zh-CN" altLang="en-US" dirty="0"/>
              <a:t>继续运行。</a:t>
            </a:r>
          </a:p>
          <a:p>
            <a:pPr algn="just" eaLnBrk="1" hangingPunct="1">
              <a:lnSpc>
                <a:spcPct val="100000"/>
              </a:lnSpc>
            </a:pPr>
            <a:r>
              <a:rPr lang="en-US" altLang="zh-CN" dirty="0"/>
              <a:t>CPU</a:t>
            </a:r>
            <a:r>
              <a:rPr lang="zh-CN" altLang="en-US" dirty="0"/>
              <a:t>现场并没有变动，只是延缓了对指令的执行，这种技术称为</a:t>
            </a:r>
            <a:r>
              <a:rPr lang="zh-CN" altLang="en-US" b="1" u="sng" dirty="0">
                <a:solidFill>
                  <a:srgbClr val="FF3300"/>
                </a:solidFill>
              </a:rPr>
              <a:t>周期挪用</a:t>
            </a:r>
            <a:r>
              <a:rPr lang="zh-CN" altLang="en-US" dirty="0"/>
              <a:t>，或称周期窃取。</a:t>
            </a:r>
          </a:p>
          <a:p>
            <a:pPr algn="just" eaLnBrk="1" hangingPunct="1">
              <a:lnSpc>
                <a:spcPct val="100000"/>
              </a:lnSpc>
            </a:pPr>
            <a:r>
              <a:rPr lang="zh-CN" altLang="en-US" dirty="0"/>
              <a:t>如发生访存冲突，则</a:t>
            </a:r>
            <a:r>
              <a:rPr lang="en-US" altLang="zh-CN" dirty="0"/>
              <a:t>DMA</a:t>
            </a:r>
            <a:r>
              <a:rPr lang="zh-CN" altLang="en-US" dirty="0"/>
              <a:t>优先访问。</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48</a:t>
            </a:fld>
            <a:r>
              <a:rPr lang="en-US" altLang="zh-CN" sz="1400" smtClean="0">
                <a:solidFill>
                  <a:srgbClr val="0D7157"/>
                </a:solidFill>
              </a:rPr>
              <a:t>- </a:t>
            </a:r>
            <a:endParaRPr lang="en-US" altLang="zh-CN" sz="1400" dirty="0">
              <a:solidFill>
                <a:srgbClr val="0D7157"/>
              </a:solidFill>
            </a:endParaRPr>
          </a:p>
        </p:txBody>
      </p:sp>
      <p:grpSp>
        <p:nvGrpSpPr>
          <p:cNvPr id="5" name="组合 6"/>
          <p:cNvGrpSpPr>
            <a:grpSpLocks/>
          </p:cNvGrpSpPr>
          <p:nvPr/>
        </p:nvGrpSpPr>
        <p:grpSpPr bwMode="auto">
          <a:xfrm>
            <a:off x="1689100" y="3795713"/>
            <a:ext cx="5791200" cy="2198687"/>
            <a:chOff x="1182" y="2862"/>
            <a:chExt cx="3648" cy="1385"/>
          </a:xfrm>
        </p:grpSpPr>
        <p:sp>
          <p:nvSpPr>
            <p:cNvPr id="6" name="直线 7"/>
            <p:cNvSpPr>
              <a:spLocks noChangeShapeType="1"/>
            </p:cNvSpPr>
            <p:nvPr/>
          </p:nvSpPr>
          <p:spPr bwMode="auto">
            <a:xfrm>
              <a:off x="1182" y="3124"/>
              <a:ext cx="3648"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直线 8"/>
            <p:cNvSpPr>
              <a:spLocks noChangeShapeType="1"/>
            </p:cNvSpPr>
            <p:nvPr/>
          </p:nvSpPr>
          <p:spPr bwMode="auto">
            <a:xfrm>
              <a:off x="1662"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9"/>
            <p:cNvSpPr>
              <a:spLocks noChangeShapeType="1"/>
            </p:cNvSpPr>
            <p:nvPr/>
          </p:nvSpPr>
          <p:spPr bwMode="auto">
            <a:xfrm>
              <a:off x="233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0"/>
            <p:cNvSpPr>
              <a:spLocks noChangeShapeType="1"/>
            </p:cNvSpPr>
            <p:nvPr/>
          </p:nvSpPr>
          <p:spPr bwMode="auto">
            <a:xfrm>
              <a:off x="305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1"/>
            <p:cNvSpPr>
              <a:spLocks noChangeShapeType="1"/>
            </p:cNvSpPr>
            <p:nvPr/>
          </p:nvSpPr>
          <p:spPr bwMode="auto">
            <a:xfrm>
              <a:off x="377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2"/>
            <p:cNvSpPr>
              <a:spLocks noChangeShapeType="1"/>
            </p:cNvSpPr>
            <p:nvPr/>
          </p:nvSpPr>
          <p:spPr bwMode="auto">
            <a:xfrm>
              <a:off x="449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3"/>
            <p:cNvSpPr>
              <a:spLocks noChangeShapeType="1"/>
            </p:cNvSpPr>
            <p:nvPr/>
          </p:nvSpPr>
          <p:spPr bwMode="auto">
            <a:xfrm>
              <a:off x="1182" y="365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4"/>
            <p:cNvSpPr>
              <a:spLocks noChangeShapeType="1"/>
            </p:cNvSpPr>
            <p:nvPr/>
          </p:nvSpPr>
          <p:spPr bwMode="auto">
            <a:xfrm>
              <a:off x="3774" y="365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5"/>
            <p:cNvSpPr>
              <a:spLocks noChangeShapeType="1"/>
            </p:cNvSpPr>
            <p:nvPr/>
          </p:nvSpPr>
          <p:spPr bwMode="auto">
            <a:xfrm>
              <a:off x="3054" y="3412"/>
              <a:ext cx="72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6"/>
            <p:cNvSpPr>
              <a:spLocks noChangeShapeType="1"/>
            </p:cNvSpPr>
            <p:nvPr/>
          </p:nvSpPr>
          <p:spPr bwMode="auto">
            <a:xfrm>
              <a:off x="305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7"/>
            <p:cNvSpPr>
              <a:spLocks noChangeShapeType="1"/>
            </p:cNvSpPr>
            <p:nvPr/>
          </p:nvSpPr>
          <p:spPr bwMode="auto">
            <a:xfrm>
              <a:off x="377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文本框 18"/>
            <p:cNvSpPr txBox="1">
              <a:spLocks noChangeArrowheads="1"/>
            </p:cNvSpPr>
            <p:nvPr/>
          </p:nvSpPr>
          <p:spPr bwMode="auto">
            <a:xfrm>
              <a:off x="1796" y="2862"/>
              <a:ext cx="2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M1           M2</a:t>
              </a:r>
              <a:r>
                <a:rPr kumimoji="1" lang="en-US" altLang="zh-CN" sz="2400">
                  <a:solidFill>
                    <a:schemeClr val="tx1"/>
                  </a:solidFill>
                  <a:latin typeface="Times New Roman" pitchFamily="18" charset="0"/>
                  <a:ea typeface="宋体" pitchFamily="2" charset="-122"/>
                </a:rPr>
                <a:t>       </a:t>
              </a:r>
              <a:r>
                <a:rPr kumimoji="1" lang="zh-CN" altLang="en-US" sz="1800">
                  <a:solidFill>
                    <a:schemeClr val="tx1"/>
                  </a:solidFill>
                  <a:latin typeface="Times New Roman" pitchFamily="18" charset="0"/>
                  <a:ea typeface="宋体" pitchFamily="2" charset="-122"/>
                </a:rPr>
                <a:t>存储周期           </a:t>
              </a:r>
              <a:r>
                <a:rPr kumimoji="1" lang="en-US" altLang="zh-CN" sz="1800">
                  <a:solidFill>
                    <a:schemeClr val="tx1"/>
                  </a:solidFill>
                  <a:latin typeface="Times New Roman" pitchFamily="18" charset="0"/>
                  <a:ea typeface="宋体" pitchFamily="2" charset="-122"/>
                </a:rPr>
                <a:t>M3</a:t>
              </a:r>
            </a:p>
          </p:txBody>
        </p:sp>
        <p:sp>
          <p:nvSpPr>
            <p:cNvPr id="18" name="文本框 19"/>
            <p:cNvSpPr txBox="1">
              <a:spLocks noChangeArrowheads="1"/>
            </p:cNvSpPr>
            <p:nvPr/>
          </p:nvSpPr>
          <p:spPr bwMode="auto">
            <a:xfrm>
              <a:off x="3092" y="3421"/>
              <a:ext cx="49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rgbClr val="FF3300"/>
                  </a:solidFill>
                  <a:latin typeface="Times New Roman" pitchFamily="18" charset="0"/>
                  <a:ea typeface="宋体" pitchFamily="2" charset="-122"/>
                </a:rPr>
                <a:t>DMA</a:t>
              </a:r>
            </a:p>
            <a:p>
              <a:pPr algn="l" eaLnBrk="1" hangingPunct="1"/>
              <a:r>
                <a:rPr kumimoji="1" lang="zh-CN" altLang="en-US" sz="2000">
                  <a:solidFill>
                    <a:srgbClr val="FF3300"/>
                  </a:solidFill>
                  <a:latin typeface="Times New Roman" pitchFamily="18" charset="0"/>
                  <a:ea typeface="宋体" pitchFamily="2" charset="-122"/>
                </a:rPr>
                <a:t>挪用</a:t>
              </a:r>
            </a:p>
            <a:p>
              <a:pPr algn="l" eaLnBrk="1" hangingPunct="1"/>
              <a:r>
                <a:rPr kumimoji="1" lang="zh-CN" altLang="en-US" sz="2000">
                  <a:solidFill>
                    <a:srgbClr val="FF3300"/>
                  </a:solidFill>
                  <a:latin typeface="Times New Roman" pitchFamily="18" charset="0"/>
                  <a:ea typeface="宋体" pitchFamily="2" charset="-122"/>
                </a:rPr>
                <a:t>传送</a:t>
              </a:r>
            </a:p>
            <a:p>
              <a:pPr algn="l" eaLnBrk="1" hangingPunct="1"/>
              <a:r>
                <a:rPr kumimoji="1" lang="zh-CN" altLang="en-US" sz="2000">
                  <a:solidFill>
                    <a:srgbClr val="FF3300"/>
                  </a:solidFill>
                  <a:latin typeface="Times New Roman" pitchFamily="18" charset="0"/>
                  <a:ea typeface="宋体" pitchFamily="2" charset="-122"/>
                </a:rPr>
                <a:t>数据</a:t>
              </a:r>
            </a:p>
          </p:txBody>
        </p:sp>
        <p:sp>
          <p:nvSpPr>
            <p:cNvPr id="19" name="直线 20"/>
            <p:cNvSpPr>
              <a:spLocks noChangeShapeType="1"/>
            </p:cNvSpPr>
            <p:nvPr/>
          </p:nvSpPr>
          <p:spPr bwMode="auto">
            <a:xfrm>
              <a:off x="1230" y="3412"/>
              <a:ext cx="182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文本框 21"/>
            <p:cNvSpPr txBox="1">
              <a:spLocks noChangeArrowheads="1"/>
            </p:cNvSpPr>
            <p:nvPr/>
          </p:nvSpPr>
          <p:spPr bwMode="auto">
            <a:xfrm>
              <a:off x="1182" y="3940"/>
              <a:ext cx="1104" cy="237"/>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zh-CN" altLang="en-US" sz="1800">
                  <a:solidFill>
                    <a:schemeClr val="tx1"/>
                  </a:solidFill>
                  <a:latin typeface="Times New Roman" pitchFamily="18" charset="0"/>
                  <a:ea typeface="宋体" pitchFamily="2" charset="-122"/>
                </a:rPr>
                <a:t>外设准备数据</a:t>
              </a:r>
            </a:p>
          </p:txBody>
        </p:sp>
        <p:sp>
          <p:nvSpPr>
            <p:cNvPr id="21" name="直线 22"/>
            <p:cNvSpPr>
              <a:spLocks noChangeShapeType="1"/>
            </p:cNvSpPr>
            <p:nvPr/>
          </p:nvSpPr>
          <p:spPr bwMode="auto">
            <a:xfrm flipV="1">
              <a:off x="1854" y="3412"/>
              <a:ext cx="288" cy="528"/>
            </a:xfrm>
            <a:prstGeom prst="line">
              <a:avLst/>
            </a:prstGeom>
            <a:noFill/>
            <a:ln w="9525">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1197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主要操作过程</a:t>
            </a:r>
          </a:p>
        </p:txBody>
      </p:sp>
      <p:sp>
        <p:nvSpPr>
          <p:cNvPr id="3" name="内容占位符 2"/>
          <p:cNvSpPr>
            <a:spLocks noGrp="1"/>
          </p:cNvSpPr>
          <p:nvPr>
            <p:ph idx="1"/>
          </p:nvPr>
        </p:nvSpPr>
        <p:spPr/>
        <p:txBody>
          <a:bodyPr/>
          <a:lstStyle/>
          <a:p>
            <a:r>
              <a:rPr lang="zh-CN" altLang="en-US" dirty="0"/>
              <a:t>准备</a:t>
            </a:r>
            <a:r>
              <a:rPr lang="zh-CN" altLang="en-US" dirty="0" smtClean="0"/>
              <a:t>阶段 （</a:t>
            </a:r>
            <a:r>
              <a:rPr lang="en-US" altLang="zh-CN" dirty="0" smtClean="0"/>
              <a:t>CPU</a:t>
            </a:r>
            <a:r>
              <a:rPr lang="zh-CN" altLang="en-US" dirty="0" smtClean="0"/>
              <a:t>干预）</a:t>
            </a:r>
            <a:endParaRPr lang="en-US" altLang="zh-CN" dirty="0" smtClean="0"/>
          </a:p>
          <a:p>
            <a:r>
              <a:rPr lang="zh-CN" altLang="en-US" dirty="0"/>
              <a:t>传送</a:t>
            </a:r>
            <a:r>
              <a:rPr lang="zh-CN" altLang="en-US" dirty="0" smtClean="0"/>
              <a:t>阶段</a:t>
            </a:r>
            <a:endParaRPr lang="en-US" altLang="zh-CN" dirty="0" smtClean="0"/>
          </a:p>
          <a:p>
            <a:r>
              <a:rPr lang="zh-CN" altLang="en-US" dirty="0"/>
              <a:t>结束</a:t>
            </a:r>
            <a:r>
              <a:rPr lang="zh-CN" altLang="en-US" dirty="0" smtClean="0"/>
              <a:t>阶段 （</a:t>
            </a:r>
            <a:r>
              <a:rPr lang="en-US" altLang="zh-CN" dirty="0"/>
              <a:t>CPU</a:t>
            </a:r>
            <a:r>
              <a:rPr lang="zh-CN" altLang="en-US" dirty="0"/>
              <a:t>干预）</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3428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r>
              <a:rPr lang="zh-CN" altLang="en-US" smtClean="0"/>
              <a:t>外设定时方式与信息交换方式</a:t>
            </a:r>
          </a:p>
        </p:txBody>
      </p:sp>
      <p:sp>
        <p:nvSpPr>
          <p:cNvPr id="27652" name="矩形 3"/>
          <p:cNvSpPr>
            <a:spLocks noGrp="1" noChangeArrowheads="1"/>
          </p:cNvSpPr>
          <p:nvPr>
            <p:ph type="body" idx="1"/>
          </p:nvPr>
        </p:nvSpPr>
        <p:spPr/>
        <p:txBody>
          <a:bodyPr/>
          <a:lstStyle/>
          <a:p>
            <a:r>
              <a:rPr lang="zh-CN" altLang="en-US" smtClean="0"/>
              <a:t>外围设备的定时方式</a:t>
            </a:r>
          </a:p>
          <a:p>
            <a:r>
              <a:rPr lang="zh-CN" altLang="en-US" smtClean="0"/>
              <a:t>信息交换方式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517882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矩形 2"/>
          <p:cNvSpPr>
            <a:spLocks noGrp="1" noChangeArrowheads="1"/>
          </p:cNvSpPr>
          <p:nvPr>
            <p:ph type="title"/>
          </p:nvPr>
        </p:nvSpPr>
        <p:spPr/>
        <p:txBody>
          <a:bodyPr/>
          <a:lstStyle/>
          <a:p>
            <a:r>
              <a:rPr lang="en-US" altLang="zh-CN" dirty="0" smtClean="0"/>
              <a:t>DMA</a:t>
            </a:r>
            <a:r>
              <a:rPr lang="zh-CN" altLang="en-US" dirty="0" smtClean="0"/>
              <a:t>主要操作过程（准备阶段）</a:t>
            </a:r>
          </a:p>
        </p:txBody>
      </p:sp>
      <p:sp>
        <p:nvSpPr>
          <p:cNvPr id="86020" name="矩形 3"/>
          <p:cNvSpPr>
            <a:spLocks noGrp="1" noChangeArrowheads="1"/>
          </p:cNvSpPr>
          <p:nvPr>
            <p:ph type="body" idx="1"/>
          </p:nvPr>
        </p:nvSpPr>
        <p:spPr/>
        <p:txBody>
          <a:bodyPr/>
          <a:lstStyle/>
          <a:p>
            <a:r>
              <a:rPr lang="zh-CN" altLang="en-US" dirty="0" smtClean="0"/>
              <a:t>主机通过</a:t>
            </a:r>
            <a:r>
              <a:rPr lang="en-US" altLang="zh-CN" dirty="0" smtClean="0">
                <a:solidFill>
                  <a:srgbClr val="FF0000"/>
                </a:solidFill>
              </a:rPr>
              <a:t>CPU</a:t>
            </a:r>
            <a:r>
              <a:rPr lang="zh-CN" altLang="en-US" dirty="0" smtClean="0">
                <a:solidFill>
                  <a:srgbClr val="FF0000"/>
                </a:solidFill>
              </a:rPr>
              <a:t>指令</a:t>
            </a:r>
            <a:r>
              <a:rPr lang="zh-CN" altLang="en-US" dirty="0" smtClean="0"/>
              <a:t>向</a:t>
            </a:r>
            <a:r>
              <a:rPr lang="en-US" altLang="zh-CN" dirty="0" smtClean="0"/>
              <a:t>DMA</a:t>
            </a:r>
            <a:r>
              <a:rPr lang="zh-CN" altLang="en-US" dirty="0" smtClean="0"/>
              <a:t>接口发送必要的传送参数，并启动 </a:t>
            </a:r>
            <a:r>
              <a:rPr lang="en-US" altLang="zh-CN" dirty="0" smtClean="0"/>
              <a:t>DMA</a:t>
            </a:r>
            <a:r>
              <a:rPr lang="zh-CN" altLang="en-US" dirty="0" smtClean="0"/>
              <a:t>工作。</a:t>
            </a:r>
          </a:p>
          <a:p>
            <a:pPr marL="914400" lvl="1" indent="-457200">
              <a:buFont typeface="+mj-lt"/>
              <a:buAutoNum type="arabicPeriod"/>
            </a:pPr>
            <a:r>
              <a:rPr lang="zh-CN" altLang="en-US" dirty="0" smtClean="0"/>
              <a:t>数据传送的方向</a:t>
            </a:r>
            <a:r>
              <a:rPr lang="en-US" altLang="zh-CN" dirty="0" smtClean="0"/>
              <a:t>;</a:t>
            </a:r>
            <a:endParaRPr lang="zh-CN" altLang="en-US" dirty="0" smtClean="0"/>
          </a:p>
          <a:p>
            <a:pPr marL="914400" lvl="1" indent="-457200">
              <a:buFont typeface="+mj-lt"/>
              <a:buAutoNum type="arabicPeriod"/>
            </a:pPr>
            <a:r>
              <a:rPr lang="zh-CN" altLang="en-US" dirty="0" smtClean="0"/>
              <a:t>数据块在主存的首地址</a:t>
            </a:r>
            <a:r>
              <a:rPr lang="en-US" altLang="zh-CN" dirty="0" smtClean="0"/>
              <a:t>;</a:t>
            </a:r>
            <a:endParaRPr lang="zh-CN" altLang="en-US" dirty="0" smtClean="0"/>
          </a:p>
          <a:p>
            <a:pPr marL="914400" lvl="1" indent="-457200">
              <a:buFont typeface="+mj-lt"/>
              <a:buAutoNum type="arabicPeriod"/>
            </a:pPr>
            <a:r>
              <a:rPr lang="zh-CN" altLang="en-US" dirty="0" smtClean="0"/>
              <a:t>数据在外设存储介质上的地址</a:t>
            </a:r>
            <a:r>
              <a:rPr lang="en-US" altLang="zh-CN" dirty="0" smtClean="0"/>
              <a:t>;</a:t>
            </a:r>
            <a:endParaRPr lang="zh-CN" altLang="en-US" dirty="0" smtClean="0"/>
          </a:p>
          <a:p>
            <a:pPr marL="914400" lvl="1" indent="-457200">
              <a:buFont typeface="+mj-lt"/>
              <a:buAutoNum type="arabicPeriod"/>
            </a:pPr>
            <a:r>
              <a:rPr lang="zh-CN" altLang="en-US" dirty="0" smtClean="0"/>
              <a:t>数据的传送量。</a:t>
            </a:r>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394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2"/>
          <p:cNvSpPr>
            <a:spLocks noGrp="1" noChangeArrowheads="1"/>
          </p:cNvSpPr>
          <p:nvPr>
            <p:ph type="title"/>
          </p:nvPr>
        </p:nvSpPr>
        <p:spPr/>
        <p:txBody>
          <a:bodyPr/>
          <a:lstStyle/>
          <a:p>
            <a:r>
              <a:rPr lang="en-US" altLang="zh-CN" dirty="0" smtClean="0"/>
              <a:t>DMA</a:t>
            </a:r>
            <a:r>
              <a:rPr lang="zh-CN" altLang="en-US" dirty="0" smtClean="0"/>
              <a:t>主要操作过程（传送阶段）</a:t>
            </a:r>
          </a:p>
        </p:txBody>
      </p:sp>
      <p:sp>
        <p:nvSpPr>
          <p:cNvPr id="87044" name="矩形 3"/>
          <p:cNvSpPr>
            <a:spLocks noGrp="1" noChangeArrowheads="1"/>
          </p:cNvSpPr>
          <p:nvPr>
            <p:ph type="body" idx="1"/>
          </p:nvPr>
        </p:nvSpPr>
        <p:spPr/>
        <p:txBody>
          <a:bodyPr/>
          <a:lstStyle/>
          <a:p>
            <a:r>
              <a:rPr lang="zh-CN" altLang="en-US" sz="2000" dirty="0" smtClean="0"/>
              <a:t>从宏观上看</a:t>
            </a:r>
            <a:r>
              <a:rPr lang="en-US" altLang="zh-CN" sz="2000" dirty="0" smtClean="0"/>
              <a:t>DMA</a:t>
            </a:r>
            <a:r>
              <a:rPr lang="zh-CN" altLang="en-US" sz="2000" dirty="0" smtClean="0"/>
              <a:t>接口连续传送一批数据。从微观上看，每传送一个数据，发一次</a:t>
            </a:r>
            <a:r>
              <a:rPr lang="en-US" altLang="zh-CN" sz="2000" dirty="0" smtClean="0"/>
              <a:t>DMA</a:t>
            </a:r>
            <a:r>
              <a:rPr lang="zh-CN" altLang="en-US" sz="2000" dirty="0" smtClean="0"/>
              <a:t>请求，经历一个循环操作。循环体如下：</a:t>
            </a:r>
          </a:p>
          <a:p>
            <a:pPr lvl="1">
              <a:buFont typeface="+mj-lt"/>
              <a:buAutoNum type="arabicPeriod"/>
            </a:pPr>
            <a:r>
              <a:rPr lang="zh-CN" altLang="en-US" sz="1800" dirty="0"/>
              <a:t>外设准备好数据时，向主机发</a:t>
            </a:r>
            <a:r>
              <a:rPr lang="en-US" altLang="zh-CN" sz="1800" dirty="0"/>
              <a:t>DMA</a:t>
            </a:r>
            <a:r>
              <a:rPr lang="zh-CN" altLang="en-US" sz="1800" dirty="0"/>
              <a:t>请求；</a:t>
            </a:r>
          </a:p>
          <a:p>
            <a:pPr lvl="1">
              <a:buFont typeface="+mj-lt"/>
              <a:buAutoNum type="arabicPeriod"/>
            </a:pPr>
            <a:r>
              <a:rPr lang="en-US" altLang="zh-CN" sz="1800" dirty="0"/>
              <a:t>CPU</a:t>
            </a:r>
            <a:r>
              <a:rPr lang="zh-CN" altLang="en-US" sz="1800" dirty="0"/>
              <a:t>在本机器周期执行完毕后</a:t>
            </a:r>
            <a:r>
              <a:rPr lang="en-US" altLang="zh-CN" sz="1800" dirty="0"/>
              <a:t>(</a:t>
            </a:r>
            <a:r>
              <a:rPr lang="zh-CN" altLang="en-US" sz="1800" dirty="0"/>
              <a:t>周期挪用方式</a:t>
            </a:r>
            <a:r>
              <a:rPr lang="en-US" altLang="zh-CN" sz="1800" dirty="0"/>
              <a:t>)</a:t>
            </a:r>
            <a:r>
              <a:rPr lang="zh-CN" altLang="en-US" sz="1800" dirty="0"/>
              <a:t>响应该请求</a:t>
            </a:r>
            <a:r>
              <a:rPr lang="en-US" altLang="zh-CN" sz="1800" dirty="0"/>
              <a:t>, </a:t>
            </a:r>
            <a:r>
              <a:rPr lang="zh-CN" altLang="en-US" sz="1800" dirty="0"/>
              <a:t>让出主存使用权；</a:t>
            </a:r>
          </a:p>
          <a:p>
            <a:pPr lvl="1">
              <a:buFont typeface="+mj-lt"/>
              <a:buAutoNum type="arabicPeriod"/>
            </a:pPr>
            <a:r>
              <a:rPr lang="en-US" altLang="zh-CN" sz="1800" dirty="0"/>
              <a:t>DMAC</a:t>
            </a:r>
            <a:r>
              <a:rPr lang="zh-CN" altLang="en-US" sz="1800" dirty="0"/>
              <a:t>挪用一个存储周期对主存进行读或写操作。周期挪用结束后，给</a:t>
            </a:r>
            <a:r>
              <a:rPr lang="en-US" altLang="zh-CN" sz="1800" dirty="0"/>
              <a:t>DMA</a:t>
            </a:r>
            <a:r>
              <a:rPr lang="zh-CN" altLang="en-US" sz="1800" dirty="0"/>
              <a:t>接口一个应答信号；</a:t>
            </a:r>
          </a:p>
          <a:p>
            <a:pPr lvl="1">
              <a:buFont typeface="+mj-lt"/>
              <a:buAutoNum type="arabicPeriod"/>
            </a:pPr>
            <a:r>
              <a:rPr lang="en-US" altLang="zh-CN" sz="1800" dirty="0" smtClean="0"/>
              <a:t>DMAC</a:t>
            </a:r>
            <a:r>
              <a:rPr lang="zh-CN" altLang="en-US" sz="1800" dirty="0" smtClean="0"/>
              <a:t>接到</a:t>
            </a:r>
            <a:r>
              <a:rPr lang="zh-CN" altLang="en-US" sz="1800" dirty="0"/>
              <a:t>应答信号，撤除</a:t>
            </a:r>
            <a:r>
              <a:rPr lang="en-US" altLang="zh-CN" sz="1800" dirty="0"/>
              <a:t>DMA</a:t>
            </a:r>
            <a:r>
              <a:rPr lang="zh-CN" altLang="en-US" sz="1800" dirty="0"/>
              <a:t>请求，将主存数据缓冲区地址指针加</a:t>
            </a:r>
            <a:r>
              <a:rPr lang="en-US" altLang="zh-CN" sz="1800" dirty="0"/>
              <a:t>1</a:t>
            </a:r>
            <a:r>
              <a:rPr lang="zh-CN" altLang="en-US" sz="1800" dirty="0"/>
              <a:t>，计数器减</a:t>
            </a:r>
            <a:r>
              <a:rPr lang="en-US" altLang="zh-CN" sz="1800" dirty="0"/>
              <a:t>1</a:t>
            </a:r>
            <a:r>
              <a:rPr lang="zh-CN" altLang="en-US" sz="1800" dirty="0"/>
              <a:t>；</a:t>
            </a:r>
          </a:p>
          <a:p>
            <a:pPr lvl="1">
              <a:buFont typeface="+mj-lt"/>
              <a:buAutoNum type="arabicPeriod"/>
            </a:pPr>
            <a:r>
              <a:rPr lang="en-US" altLang="zh-CN" sz="1800" dirty="0"/>
              <a:t>DMAC</a:t>
            </a:r>
            <a:r>
              <a:rPr lang="zh-CN" altLang="en-US" sz="1800" dirty="0"/>
              <a:t>判断数据是否全部传送完。若传送完毕，则进入结束阶段；</a:t>
            </a:r>
            <a:r>
              <a:rPr lang="zh-CN" altLang="en-US" sz="1800" dirty="0" smtClean="0"/>
              <a:t>否则跳转到</a:t>
            </a:r>
            <a:r>
              <a:rPr lang="zh-CN" altLang="en-US" sz="1800" dirty="0"/>
              <a:t>第一</a:t>
            </a:r>
            <a:r>
              <a:rPr lang="zh-CN" altLang="en-US" sz="1800" dirty="0" smtClean="0"/>
              <a:t>步；</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517592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矩形 2"/>
          <p:cNvSpPr>
            <a:spLocks noGrp="1" noChangeArrowheads="1"/>
          </p:cNvSpPr>
          <p:nvPr>
            <p:ph type="title"/>
          </p:nvPr>
        </p:nvSpPr>
        <p:spPr/>
        <p:txBody>
          <a:bodyPr/>
          <a:lstStyle/>
          <a:p>
            <a:r>
              <a:rPr lang="en-US" altLang="zh-CN" dirty="0" smtClean="0"/>
              <a:t>DMA</a:t>
            </a:r>
            <a:r>
              <a:rPr lang="zh-CN" altLang="en-US" dirty="0" smtClean="0"/>
              <a:t>主要操作过程（结束阶段）</a:t>
            </a:r>
          </a:p>
        </p:txBody>
      </p:sp>
      <p:sp>
        <p:nvSpPr>
          <p:cNvPr id="88068" name="矩形 3"/>
          <p:cNvSpPr>
            <a:spLocks noGrp="1" noChangeArrowheads="1"/>
          </p:cNvSpPr>
          <p:nvPr>
            <p:ph type="body" idx="1"/>
          </p:nvPr>
        </p:nvSpPr>
        <p:spPr/>
        <p:txBody>
          <a:bodyPr/>
          <a:lstStyle/>
          <a:p>
            <a:r>
              <a:rPr lang="en-US" altLang="zh-CN" dirty="0" smtClean="0"/>
              <a:t>DMA</a:t>
            </a:r>
            <a:r>
              <a:rPr lang="zh-CN" altLang="en-US" dirty="0"/>
              <a:t>在两种情况下都进入结束阶段。</a:t>
            </a:r>
          </a:p>
          <a:p>
            <a:pPr lvl="1"/>
            <a:r>
              <a:rPr lang="zh-CN" altLang="en-US" dirty="0"/>
              <a:t>正常结束，一批数据传送完毕；</a:t>
            </a:r>
          </a:p>
          <a:p>
            <a:pPr lvl="1"/>
            <a:r>
              <a:rPr lang="zh-CN" altLang="en-US" dirty="0"/>
              <a:t>非正常结束，</a:t>
            </a:r>
            <a:r>
              <a:rPr lang="en-US" altLang="zh-CN" dirty="0"/>
              <a:t>DMA</a:t>
            </a:r>
            <a:r>
              <a:rPr lang="zh-CN" altLang="en-US" dirty="0"/>
              <a:t>故障</a:t>
            </a:r>
          </a:p>
          <a:p>
            <a:r>
              <a:rPr lang="zh-CN" altLang="en-US" dirty="0"/>
              <a:t>结束阶段</a:t>
            </a:r>
            <a:r>
              <a:rPr lang="en-US" altLang="zh-CN" dirty="0"/>
              <a:t>DMA</a:t>
            </a:r>
            <a:r>
              <a:rPr lang="zh-CN" altLang="en-US" dirty="0"/>
              <a:t>向主机发出中断请求，</a:t>
            </a:r>
            <a:r>
              <a:rPr lang="en-US" altLang="zh-CN" dirty="0">
                <a:solidFill>
                  <a:srgbClr val="FF0000"/>
                </a:solidFill>
              </a:rPr>
              <a:t>CPU</a:t>
            </a:r>
            <a:r>
              <a:rPr lang="zh-CN" altLang="en-US" dirty="0">
                <a:solidFill>
                  <a:srgbClr val="FF0000"/>
                </a:solidFill>
              </a:rPr>
              <a:t>执行服务程序</a:t>
            </a:r>
            <a:r>
              <a:rPr lang="zh-CN" altLang="en-US" dirty="0"/>
              <a:t>，查询</a:t>
            </a:r>
            <a:r>
              <a:rPr lang="en-US" altLang="zh-CN" dirty="0"/>
              <a:t>DMA</a:t>
            </a:r>
            <a:r>
              <a:rPr lang="zh-CN" altLang="en-US" dirty="0"/>
              <a:t>接口状态，根据状态进行不同处理。</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21968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矩形 2"/>
          <p:cNvSpPr>
            <a:spLocks noGrp="1" noChangeArrowheads="1"/>
          </p:cNvSpPr>
          <p:nvPr>
            <p:ph type="title"/>
          </p:nvPr>
        </p:nvSpPr>
        <p:spPr/>
        <p:txBody>
          <a:bodyPr/>
          <a:lstStyle/>
          <a:p>
            <a:r>
              <a:rPr lang="zh-CN" altLang="en-US" dirty="0" smtClean="0"/>
              <a:t>一个数据块的传送过程</a:t>
            </a:r>
            <a:endParaRPr lang="en-US" altLang="zh-CN" dirty="0" smtClean="0"/>
          </a:p>
        </p:txBody>
      </p:sp>
      <p:sp>
        <p:nvSpPr>
          <p:cNvPr id="2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53</a:t>
            </a:fld>
            <a:r>
              <a:rPr lang="en-US" altLang="zh-CN" sz="1400" smtClean="0">
                <a:solidFill>
                  <a:srgbClr val="0D7157"/>
                </a:solidFill>
              </a:rPr>
              <a:t>- </a:t>
            </a:r>
            <a:endParaRPr lang="en-US" altLang="zh-CN" sz="1400" dirty="0">
              <a:solidFill>
                <a:srgbClr val="0D7157"/>
              </a:solidFill>
            </a:endParaRPr>
          </a:p>
        </p:txBody>
      </p:sp>
      <p:grpSp>
        <p:nvGrpSpPr>
          <p:cNvPr id="2" name="组合 1"/>
          <p:cNvGrpSpPr/>
          <p:nvPr/>
        </p:nvGrpSpPr>
        <p:grpSpPr>
          <a:xfrm>
            <a:off x="553791" y="1724784"/>
            <a:ext cx="3871962" cy="3893539"/>
            <a:chOff x="588050" y="-285065"/>
            <a:chExt cx="7386968" cy="7428131"/>
          </a:xfrm>
        </p:grpSpPr>
        <p:sp>
          <p:nvSpPr>
            <p:cNvPr id="22"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23"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24"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26"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27"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8"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9"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0"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1"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2"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3"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4" name="直线 19"/>
            <p:cNvSpPr>
              <a:spLocks noChangeShapeType="1"/>
            </p:cNvSpPr>
            <p:nvPr/>
          </p:nvSpPr>
          <p:spPr bwMode="auto">
            <a:xfrm flipV="1">
              <a:off x="6601242" y="1924736"/>
              <a:ext cx="0" cy="11850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5" name="直线 20"/>
            <p:cNvSpPr>
              <a:spLocks noChangeShapeType="1"/>
            </p:cNvSpPr>
            <p:nvPr/>
          </p:nvSpPr>
          <p:spPr bwMode="auto">
            <a:xfrm flipH="1">
              <a:off x="2360774" y="1924736"/>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6"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37"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38"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39"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40"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grpSp>
      <p:grpSp>
        <p:nvGrpSpPr>
          <p:cNvPr id="60" name="组合 59"/>
          <p:cNvGrpSpPr/>
          <p:nvPr/>
        </p:nvGrpSpPr>
        <p:grpSpPr>
          <a:xfrm>
            <a:off x="4910485" y="1340768"/>
            <a:ext cx="3871962" cy="4324486"/>
            <a:chOff x="588050" y="-1107230"/>
            <a:chExt cx="7386968" cy="8250296"/>
          </a:xfrm>
        </p:grpSpPr>
        <p:sp>
          <p:nvSpPr>
            <p:cNvPr id="61"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62"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63"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64"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65"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6"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7"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8"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9"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0"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1"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2" name="直线 19"/>
            <p:cNvSpPr>
              <a:spLocks noChangeShapeType="1"/>
            </p:cNvSpPr>
            <p:nvPr/>
          </p:nvSpPr>
          <p:spPr bwMode="auto">
            <a:xfrm flipV="1">
              <a:off x="6601242" y="-834577"/>
              <a:ext cx="0" cy="3944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3" name="直线 20"/>
            <p:cNvSpPr>
              <a:spLocks noChangeShapeType="1"/>
            </p:cNvSpPr>
            <p:nvPr/>
          </p:nvSpPr>
          <p:spPr bwMode="auto">
            <a:xfrm flipH="1">
              <a:off x="2327587" y="-834575"/>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4"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75"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76"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77"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78"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sp>
          <p:nvSpPr>
            <p:cNvPr id="79" name="直线 12"/>
            <p:cNvSpPr>
              <a:spLocks noChangeShapeType="1"/>
            </p:cNvSpPr>
            <p:nvPr/>
          </p:nvSpPr>
          <p:spPr bwMode="auto">
            <a:xfrm>
              <a:off x="2327587" y="-1107230"/>
              <a:ext cx="14862" cy="822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grpSp>
      <p:sp>
        <p:nvSpPr>
          <p:cNvPr id="3" name="矩形 2"/>
          <p:cNvSpPr/>
          <p:nvPr/>
        </p:nvSpPr>
        <p:spPr>
          <a:xfrm>
            <a:off x="755576" y="5809408"/>
            <a:ext cx="1569660" cy="369332"/>
          </a:xfrm>
          <a:prstGeom prst="rect">
            <a:avLst/>
          </a:prstGeom>
        </p:spPr>
        <p:txBody>
          <a:bodyPr wrap="none">
            <a:spAutoFit/>
          </a:bodyPr>
          <a:lstStyle/>
          <a:p>
            <a:r>
              <a:rPr lang="zh-CN" altLang="en-US" i="0" dirty="0" smtClean="0"/>
              <a:t>停止</a:t>
            </a:r>
            <a:r>
              <a:rPr lang="zh-CN" altLang="en-US" i="0" dirty="0"/>
              <a:t>访内</a:t>
            </a:r>
            <a:r>
              <a:rPr lang="zh-CN" altLang="en-US" i="0" dirty="0" smtClean="0"/>
              <a:t>方式</a:t>
            </a:r>
            <a:endParaRPr lang="zh-CN" altLang="en-US" i="0" dirty="0"/>
          </a:p>
        </p:txBody>
      </p:sp>
      <p:sp>
        <p:nvSpPr>
          <p:cNvPr id="80" name="矩形 79"/>
          <p:cNvSpPr/>
          <p:nvPr/>
        </p:nvSpPr>
        <p:spPr>
          <a:xfrm>
            <a:off x="5146862" y="5818542"/>
            <a:ext cx="1569660" cy="369332"/>
          </a:xfrm>
          <a:prstGeom prst="rect">
            <a:avLst/>
          </a:prstGeom>
        </p:spPr>
        <p:txBody>
          <a:bodyPr wrap="none">
            <a:spAutoFit/>
          </a:bodyPr>
          <a:lstStyle/>
          <a:p>
            <a:r>
              <a:rPr lang="zh-CN" altLang="en-US" i="0" dirty="0" smtClean="0"/>
              <a:t>周期挪用方式</a:t>
            </a:r>
            <a:endParaRPr lang="zh-CN" altLang="en-US" i="0" dirty="0"/>
          </a:p>
        </p:txBody>
      </p:sp>
    </p:spTree>
    <p:extLst>
      <p:ext uri="{BB962C8B-B14F-4D97-AF65-F5344CB8AC3E}">
        <p14:creationId xmlns:p14="http://schemas.microsoft.com/office/powerpoint/2010/main" val="3171663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矩形 2"/>
          <p:cNvSpPr>
            <a:spLocks noGrp="1" noChangeArrowheads="1"/>
          </p:cNvSpPr>
          <p:nvPr>
            <p:ph type="title"/>
          </p:nvPr>
        </p:nvSpPr>
        <p:spPr/>
        <p:txBody>
          <a:bodyPr/>
          <a:lstStyle/>
          <a:p>
            <a:r>
              <a:rPr lang="en-US" altLang="zh-CN" smtClean="0"/>
              <a:t>DMA</a:t>
            </a:r>
            <a:r>
              <a:rPr lang="zh-CN" altLang="en-US" smtClean="0"/>
              <a:t>控制器</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54</a:t>
            </a:fld>
            <a:r>
              <a:rPr lang="en-US" altLang="zh-CN" sz="1400" smtClean="0">
                <a:solidFill>
                  <a:srgbClr val="0D7157"/>
                </a:solidFill>
              </a:rPr>
              <a:t>- </a:t>
            </a:r>
            <a:endParaRPr lang="en-US" altLang="zh-CN" sz="1400" dirty="0">
              <a:solidFill>
                <a:srgbClr val="0D7157"/>
              </a:solidFill>
            </a:endParaRPr>
          </a:p>
        </p:txBody>
      </p:sp>
      <p:pic>
        <p:nvPicPr>
          <p:cNvPr id="90123" name="图片 90122"/>
          <p:cNvPicPr>
            <a:picLocks noChangeAspect="1"/>
          </p:cNvPicPr>
          <p:nvPr/>
        </p:nvPicPr>
        <p:blipFill>
          <a:blip r:embed="rId2" cstate="print"/>
          <a:stretch>
            <a:fillRect/>
          </a:stretch>
        </p:blipFill>
        <p:spPr>
          <a:xfrm>
            <a:off x="380377" y="1340768"/>
            <a:ext cx="8136904" cy="4237436"/>
          </a:xfrm>
          <a:prstGeom prst="rect">
            <a:avLst/>
          </a:prstGeom>
        </p:spPr>
      </p:pic>
    </p:spTree>
    <p:extLst>
      <p:ext uri="{BB962C8B-B14F-4D97-AF65-F5344CB8AC3E}">
        <p14:creationId xmlns:p14="http://schemas.microsoft.com/office/powerpoint/2010/main" val="23070458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矩形 2"/>
          <p:cNvSpPr>
            <a:spLocks noGrp="1" noChangeArrowheads="1"/>
          </p:cNvSpPr>
          <p:nvPr>
            <p:ph type="title"/>
          </p:nvPr>
        </p:nvSpPr>
        <p:spPr/>
        <p:txBody>
          <a:bodyPr/>
          <a:lstStyle/>
          <a:p>
            <a:r>
              <a:rPr lang="zh-CN" altLang="en-US" smtClean="0"/>
              <a:t>工作过程</a:t>
            </a:r>
          </a:p>
        </p:txBody>
      </p:sp>
      <p:sp>
        <p:nvSpPr>
          <p:cNvPr id="91140" name="矩形 3"/>
          <p:cNvSpPr>
            <a:spLocks noGrp="1" noChangeArrowheads="1"/>
          </p:cNvSpPr>
          <p:nvPr>
            <p:ph type="body" idx="1"/>
          </p:nvPr>
        </p:nvSpPr>
        <p:spPr/>
        <p:txBody>
          <a:bodyPr/>
          <a:lstStyle/>
          <a:p>
            <a:pPr marL="457200" indent="-457200">
              <a:buFont typeface="+mj-lt"/>
              <a:buAutoNum type="arabicPeriod"/>
            </a:pPr>
            <a:r>
              <a:rPr lang="zh-CN" altLang="en-US" sz="2000" dirty="0" smtClean="0"/>
              <a:t>设备准备好</a:t>
            </a:r>
            <a:r>
              <a:rPr lang="en-US" altLang="zh-CN" sz="2000" dirty="0" smtClean="0"/>
              <a:t>,</a:t>
            </a:r>
            <a:r>
              <a:rPr lang="zh-CN" altLang="en-US" sz="2000" dirty="0" smtClean="0"/>
              <a:t>发启动信号</a:t>
            </a:r>
            <a:r>
              <a:rPr lang="en-US" altLang="zh-CN" sz="2000" dirty="0" smtClean="0"/>
              <a:t>,</a:t>
            </a:r>
            <a:r>
              <a:rPr lang="zh-CN" altLang="en-US" sz="2000" dirty="0" smtClean="0"/>
              <a:t>数据→数据缓冲寄存器</a:t>
            </a:r>
            <a:r>
              <a:rPr lang="en-US" altLang="zh-CN" sz="2000" dirty="0" smtClean="0"/>
              <a:t>;</a:t>
            </a:r>
          </a:p>
          <a:p>
            <a:pPr marL="457200" indent="-457200">
              <a:buFont typeface="+mj-lt"/>
              <a:buAutoNum type="arabicPeriod"/>
            </a:pPr>
            <a:r>
              <a:rPr lang="zh-CN" altLang="en-US" sz="2000" dirty="0" smtClean="0"/>
              <a:t>置“</a:t>
            </a:r>
            <a:r>
              <a:rPr lang="en-US" altLang="zh-CN" sz="2000" dirty="0" smtClean="0"/>
              <a:t>1”</a:t>
            </a:r>
            <a:r>
              <a:rPr lang="zh-CN" altLang="en-US" sz="2000" dirty="0" smtClean="0"/>
              <a:t>请求标志</a:t>
            </a:r>
            <a:r>
              <a:rPr lang="en-US" altLang="zh-CN" sz="2000" dirty="0" smtClean="0"/>
              <a:t>,</a:t>
            </a:r>
            <a:r>
              <a:rPr lang="zh-CN" altLang="en-US" sz="2000" dirty="0" smtClean="0"/>
              <a:t>发</a:t>
            </a:r>
            <a:r>
              <a:rPr lang="en-US" altLang="zh-CN" sz="2000" dirty="0" smtClean="0"/>
              <a:t>DMA</a:t>
            </a:r>
            <a:r>
              <a:rPr lang="zh-CN" altLang="en-US" sz="2000" dirty="0" smtClean="0"/>
              <a:t>请求</a:t>
            </a:r>
            <a:r>
              <a:rPr lang="en-US" altLang="zh-CN" sz="2000" dirty="0" smtClean="0"/>
              <a:t>;</a:t>
            </a:r>
          </a:p>
          <a:p>
            <a:pPr marL="457200" indent="-457200">
              <a:buFont typeface="+mj-lt"/>
              <a:buAutoNum type="arabicPeriod"/>
            </a:pPr>
            <a:r>
              <a:rPr lang="zh-CN" altLang="en-US" sz="2000" dirty="0" smtClean="0"/>
              <a:t>控制逻辑向</a:t>
            </a:r>
            <a:r>
              <a:rPr lang="en-US" altLang="zh-CN" sz="2000" dirty="0" smtClean="0"/>
              <a:t>CPU</a:t>
            </a:r>
            <a:r>
              <a:rPr lang="zh-CN" altLang="en-US" sz="2000" dirty="0" smtClean="0"/>
              <a:t>发保持</a:t>
            </a:r>
            <a:r>
              <a:rPr lang="en-US" altLang="zh-CN" sz="2000" dirty="0" smtClean="0"/>
              <a:t>HOLD</a:t>
            </a:r>
            <a:r>
              <a:rPr lang="zh-CN" altLang="en-US" sz="2000" dirty="0" smtClean="0"/>
              <a:t>请求</a:t>
            </a:r>
            <a:r>
              <a:rPr lang="en-US" altLang="zh-CN" sz="2000" dirty="0" smtClean="0"/>
              <a:t>;</a:t>
            </a:r>
          </a:p>
          <a:p>
            <a:pPr marL="457200" indent="-457200">
              <a:buFont typeface="+mj-lt"/>
              <a:buAutoNum type="arabicPeriod"/>
            </a:pPr>
            <a:r>
              <a:rPr lang="en-US" altLang="zh-CN" sz="2000" dirty="0" smtClean="0"/>
              <a:t>CPU</a:t>
            </a:r>
            <a:r>
              <a:rPr lang="zh-CN" altLang="en-US" sz="2000" dirty="0" smtClean="0"/>
              <a:t>响应后</a:t>
            </a:r>
            <a:r>
              <a:rPr lang="en-US" altLang="zh-CN" sz="2000" dirty="0" smtClean="0"/>
              <a:t>,</a:t>
            </a:r>
            <a:r>
              <a:rPr lang="zh-CN" altLang="en-US" sz="2000" dirty="0" smtClean="0"/>
              <a:t>向</a:t>
            </a:r>
            <a:r>
              <a:rPr lang="en-US" altLang="zh-CN" sz="2000" dirty="0" smtClean="0"/>
              <a:t>DMA</a:t>
            </a:r>
            <a:r>
              <a:rPr lang="zh-CN" altLang="en-US" sz="2000" dirty="0" smtClean="0"/>
              <a:t>控制器发</a:t>
            </a:r>
            <a:r>
              <a:rPr lang="en-US" altLang="zh-CN" sz="2000" dirty="0" smtClean="0"/>
              <a:t>HLDA</a:t>
            </a:r>
            <a:r>
              <a:rPr lang="zh-CN" altLang="en-US" sz="2000" dirty="0" smtClean="0"/>
              <a:t>响应</a:t>
            </a:r>
            <a:r>
              <a:rPr lang="en-US" altLang="zh-CN" sz="2000" dirty="0" smtClean="0"/>
              <a:t>;</a:t>
            </a:r>
          </a:p>
          <a:p>
            <a:pPr marL="457200" indent="-457200">
              <a:buFont typeface="+mj-lt"/>
              <a:buAutoNum type="arabicPeriod"/>
            </a:pPr>
            <a:r>
              <a:rPr lang="zh-CN" altLang="en-US" sz="2000" dirty="0" smtClean="0"/>
              <a:t>控制逻辑发</a:t>
            </a:r>
            <a:r>
              <a:rPr lang="en-US" altLang="zh-CN" sz="2000" dirty="0" smtClean="0"/>
              <a:t>DMA</a:t>
            </a:r>
            <a:r>
              <a:rPr lang="zh-CN" altLang="en-US" sz="2000" dirty="0" smtClean="0"/>
              <a:t>响应信号使请求标志复位为“</a:t>
            </a:r>
            <a:r>
              <a:rPr lang="en-US" altLang="zh-CN" sz="2000" dirty="0" smtClean="0"/>
              <a:t>0”,</a:t>
            </a:r>
            <a:r>
              <a:rPr lang="zh-CN" altLang="en-US" sz="2000" dirty="0" smtClean="0"/>
              <a:t>准备交换一个字</a:t>
            </a:r>
          </a:p>
          <a:p>
            <a:pPr marL="457200" indent="-457200">
              <a:buFont typeface="+mj-lt"/>
              <a:buAutoNum type="arabicPeriod"/>
            </a:pPr>
            <a:r>
              <a:rPr lang="zh-CN" altLang="en-US" sz="2000" dirty="0" smtClean="0"/>
              <a:t>在系统总线中的</a:t>
            </a:r>
            <a:r>
              <a:rPr lang="en-US" altLang="zh-CN" sz="2000" dirty="0" smtClean="0"/>
              <a:t>ABUS</a:t>
            </a:r>
            <a:r>
              <a:rPr lang="zh-CN" altLang="en-US" sz="2000" dirty="0" smtClean="0"/>
              <a:t>上发内存地址</a:t>
            </a:r>
            <a:r>
              <a:rPr lang="en-US" altLang="zh-CN" sz="2000" dirty="0" smtClean="0"/>
              <a:t>,DBUS</a:t>
            </a:r>
            <a:r>
              <a:rPr lang="zh-CN" altLang="en-US" sz="2000" dirty="0" smtClean="0"/>
              <a:t>上发送数据</a:t>
            </a:r>
            <a:r>
              <a:rPr lang="en-US" altLang="zh-CN" sz="2000" dirty="0" smtClean="0"/>
              <a:t>;</a:t>
            </a:r>
          </a:p>
          <a:p>
            <a:pPr marL="457200" indent="-457200">
              <a:buFont typeface="+mj-lt"/>
              <a:buAutoNum type="arabicPeriod"/>
            </a:pPr>
            <a:r>
              <a:rPr lang="zh-CN" altLang="en-US" sz="2000" dirty="0" smtClean="0"/>
              <a:t>在写命令控制下</a:t>
            </a:r>
            <a:r>
              <a:rPr lang="en-US" altLang="zh-CN" sz="2000" dirty="0" smtClean="0"/>
              <a:t>,</a:t>
            </a:r>
            <a:r>
              <a:rPr lang="zh-CN" altLang="en-US" sz="2000" dirty="0" smtClean="0"/>
              <a:t>把数据写入指定地址</a:t>
            </a:r>
            <a:r>
              <a:rPr lang="en-US" altLang="zh-CN" sz="2000" dirty="0" smtClean="0"/>
              <a:t>;</a:t>
            </a:r>
          </a:p>
          <a:p>
            <a:pPr marL="457200" indent="-457200">
              <a:buFont typeface="+mj-lt"/>
              <a:buAutoNum type="arabicPeriod"/>
            </a:pPr>
            <a:r>
              <a:rPr lang="zh-CN" altLang="en-US" sz="2000" dirty="0" smtClean="0"/>
              <a:t>内存地址</a:t>
            </a:r>
            <a:r>
              <a:rPr lang="en-US" altLang="zh-CN" sz="2000" dirty="0" smtClean="0"/>
              <a:t>+1,</a:t>
            </a:r>
            <a:r>
              <a:rPr lang="zh-CN" altLang="en-US" sz="2000" dirty="0" smtClean="0"/>
              <a:t>字计数器－</a:t>
            </a:r>
            <a:r>
              <a:rPr lang="en-US" altLang="zh-CN" sz="2000" dirty="0" smtClean="0"/>
              <a:t>1.</a:t>
            </a:r>
          </a:p>
          <a:p>
            <a:pPr marL="457200" indent="-457200">
              <a:buFont typeface="+mj-lt"/>
              <a:buAutoNum type="arabicPeriod"/>
            </a:pPr>
            <a:r>
              <a:rPr lang="zh-CN" altLang="en-US" sz="2000" dirty="0" smtClean="0"/>
              <a:t>跳转到第一步传送第二个字</a:t>
            </a:r>
            <a:r>
              <a:rPr lang="en-US" altLang="zh-CN" sz="2000" dirty="0" smtClean="0"/>
              <a:t>……..</a:t>
            </a:r>
            <a:r>
              <a:rPr lang="zh-CN" altLang="en-US" sz="2000" dirty="0" smtClean="0"/>
              <a:t>直至字计数器为</a:t>
            </a:r>
            <a:r>
              <a:rPr lang="en-US" altLang="zh-CN" sz="2000" dirty="0" smtClean="0"/>
              <a:t>0,DMA</a:t>
            </a:r>
            <a:r>
              <a:rPr lang="zh-CN" altLang="en-US" sz="2000" dirty="0" smtClean="0"/>
              <a:t>结束。</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92408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矩形 2"/>
          <p:cNvSpPr>
            <a:spLocks noGrp="1" noChangeArrowheads="1"/>
          </p:cNvSpPr>
          <p:nvPr>
            <p:ph type="title"/>
          </p:nvPr>
        </p:nvSpPr>
        <p:spPr/>
        <p:txBody>
          <a:bodyPr/>
          <a:lstStyle/>
          <a:p>
            <a:pPr eaLnBrk="1" hangingPunct="1"/>
            <a:r>
              <a:rPr lang="en-US" altLang="zh-CN" smtClean="0"/>
              <a:t>DMA</a:t>
            </a:r>
            <a:r>
              <a:rPr lang="zh-CN" altLang="en-US" smtClean="0"/>
              <a:t>与程序中断的区别</a:t>
            </a:r>
          </a:p>
        </p:txBody>
      </p:sp>
      <p:sp>
        <p:nvSpPr>
          <p:cNvPr id="92164" name="矩形 3"/>
          <p:cNvSpPr>
            <a:spLocks noGrp="1" noChangeArrowheads="1"/>
          </p:cNvSpPr>
          <p:nvPr>
            <p:ph type="body" idx="1"/>
          </p:nvPr>
        </p:nvSpPr>
        <p:spPr/>
        <p:txBody>
          <a:bodyPr/>
          <a:lstStyle/>
          <a:p>
            <a:pPr algn="just" eaLnBrk="1" hangingPunct="1">
              <a:lnSpc>
                <a:spcPct val="110000"/>
              </a:lnSpc>
            </a:pPr>
            <a:r>
              <a:rPr lang="zh-CN" altLang="en-US" sz="2200" dirty="0" smtClean="0"/>
              <a:t>中断通过程序实现数据传送，</a:t>
            </a:r>
            <a:r>
              <a:rPr lang="en-US" altLang="zh-CN" sz="2000" dirty="0" smtClean="0"/>
              <a:t>DMA</a:t>
            </a:r>
            <a:r>
              <a:rPr lang="zh-CN" altLang="en-US" sz="2200" dirty="0" smtClean="0"/>
              <a:t>靠硬件来实现。</a:t>
            </a:r>
          </a:p>
          <a:p>
            <a:pPr algn="just" eaLnBrk="1" hangingPunct="1">
              <a:lnSpc>
                <a:spcPct val="110000"/>
              </a:lnSpc>
            </a:pPr>
            <a:r>
              <a:rPr lang="zh-CN" altLang="en-US" sz="2200" dirty="0" smtClean="0"/>
              <a:t>中断时机为两指令之间，</a:t>
            </a:r>
            <a:r>
              <a:rPr lang="en-US" altLang="zh-CN" sz="2000" dirty="0" smtClean="0"/>
              <a:t>DMA</a:t>
            </a:r>
            <a:r>
              <a:rPr lang="zh-CN" altLang="en-US" sz="2000" dirty="0" smtClean="0"/>
              <a:t>响应时机为</a:t>
            </a:r>
            <a:r>
              <a:rPr lang="zh-CN" altLang="en-US" sz="2200" dirty="0" smtClean="0"/>
              <a:t>两存储周期之间。</a:t>
            </a:r>
          </a:p>
          <a:p>
            <a:pPr algn="just" eaLnBrk="1" hangingPunct="1">
              <a:lnSpc>
                <a:spcPct val="110000"/>
              </a:lnSpc>
            </a:pPr>
            <a:r>
              <a:rPr lang="zh-CN" altLang="en-US" sz="2200" dirty="0" smtClean="0"/>
              <a:t>中断不仅具有数据传送能力，还能处理异常事件。</a:t>
            </a:r>
            <a:r>
              <a:rPr lang="en-US" altLang="zh-CN" sz="2000" dirty="0" smtClean="0"/>
              <a:t>DMA</a:t>
            </a:r>
            <a:r>
              <a:rPr lang="zh-CN" altLang="en-US" sz="2200" dirty="0" smtClean="0"/>
              <a:t>只能进行数据传送。</a:t>
            </a:r>
          </a:p>
          <a:p>
            <a:pPr algn="just" eaLnBrk="1" hangingPunct="1">
              <a:lnSpc>
                <a:spcPct val="110000"/>
              </a:lnSpc>
            </a:pPr>
            <a:r>
              <a:rPr lang="en-US" altLang="zh-CN" sz="2000" dirty="0" smtClean="0"/>
              <a:t>DMA</a:t>
            </a:r>
            <a:r>
              <a:rPr lang="zh-CN" altLang="en-US" sz="2200" dirty="0" smtClean="0"/>
              <a:t>仅挪用了一个存储周期，不改变</a:t>
            </a:r>
            <a:r>
              <a:rPr lang="en-US" altLang="zh-CN" sz="2000" dirty="0" smtClean="0"/>
              <a:t>CPU</a:t>
            </a:r>
            <a:r>
              <a:rPr lang="zh-CN" altLang="en-US" sz="2200" dirty="0" smtClean="0"/>
              <a:t>现场。</a:t>
            </a:r>
          </a:p>
          <a:p>
            <a:pPr algn="just" eaLnBrk="1" hangingPunct="1">
              <a:lnSpc>
                <a:spcPct val="110000"/>
              </a:lnSpc>
            </a:pPr>
            <a:r>
              <a:rPr lang="en-US" altLang="zh-CN" sz="2000" dirty="0" smtClean="0"/>
              <a:t>DMA</a:t>
            </a:r>
            <a:r>
              <a:rPr lang="zh-CN" altLang="en-US" sz="2200" dirty="0" smtClean="0"/>
              <a:t>请求的优先权比中断请求高</a:t>
            </a:r>
            <a:r>
              <a:rPr lang="zh-CN" altLang="en-US" sz="2000" dirty="0" smtClean="0"/>
              <a:t>。</a:t>
            </a:r>
            <a:r>
              <a:rPr lang="en-US" altLang="zh-CN" sz="2000" dirty="0" smtClean="0"/>
              <a:t>CPU</a:t>
            </a:r>
            <a:r>
              <a:rPr lang="zh-CN" altLang="en-US" sz="2200" dirty="0" smtClean="0"/>
              <a:t>优先响应</a:t>
            </a:r>
            <a:r>
              <a:rPr lang="en-US" altLang="zh-CN" sz="2000" dirty="0" smtClean="0"/>
              <a:t>DMA</a:t>
            </a:r>
            <a:r>
              <a:rPr lang="zh-CN" altLang="en-US" sz="2200" dirty="0" smtClean="0"/>
              <a:t>请求，是为了避免</a:t>
            </a:r>
            <a:r>
              <a:rPr lang="en-US" altLang="zh-CN" sz="2000" dirty="0" smtClean="0"/>
              <a:t>DMA</a:t>
            </a:r>
            <a:r>
              <a:rPr lang="zh-CN" altLang="en-US" sz="2200" dirty="0" smtClean="0"/>
              <a:t>所连接的高速外设丢失数据。</a:t>
            </a:r>
          </a:p>
          <a:p>
            <a:pPr algn="just" eaLnBrk="1" hangingPunct="1">
              <a:lnSpc>
                <a:spcPct val="110000"/>
              </a:lnSpc>
            </a:pPr>
            <a:r>
              <a:rPr lang="en-US" altLang="zh-CN" sz="2000" dirty="0" smtClean="0"/>
              <a:t>DMA</a:t>
            </a:r>
            <a:r>
              <a:rPr lang="zh-CN" altLang="en-US" sz="2200" dirty="0" smtClean="0"/>
              <a:t>利用了中断技术</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427997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678EE1A-4B21-47C5-AAE2-D7E37CDEB4FD}" type="slidenum">
              <a:rPr lang="en-US" altLang="zh-CN" sz="1400" smtClean="0">
                <a:solidFill>
                  <a:srgbClr val="000000"/>
                </a:solidFill>
                <a:latin typeface="Arial" charset="0"/>
                <a:ea typeface="华文细黑" pitchFamily="2" charset="-122"/>
              </a:rPr>
              <a:pPr eaLnBrk="1" hangingPunct="1"/>
              <a:t>57</a:t>
            </a:fld>
            <a:endParaRPr lang="en-US" altLang="zh-CN" sz="1400" smtClean="0">
              <a:solidFill>
                <a:srgbClr val="000000"/>
              </a:solidFill>
              <a:latin typeface="Arial" charset="0"/>
              <a:ea typeface="华文细黑" pitchFamily="2" charset="-122"/>
            </a:endParaRPr>
          </a:p>
        </p:txBody>
      </p:sp>
      <p:pic>
        <p:nvPicPr>
          <p:cNvPr id="114691"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矩形 4"/>
          <p:cNvSpPr>
            <a:spLocks noChangeArrowheads="1"/>
          </p:cNvSpPr>
          <p:nvPr/>
        </p:nvSpPr>
        <p:spPr bwMode="auto">
          <a:xfrm>
            <a:off x="381000" y="4452625"/>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dirty="0">
                <a:solidFill>
                  <a:srgbClr val="3333FF"/>
                </a:solidFill>
                <a:latin typeface="Arial" charset="0"/>
                <a:ea typeface="宋体" pitchFamily="2" charset="-122"/>
              </a:rPr>
              <a:t>传输</a:t>
            </a:r>
            <a:r>
              <a:rPr lang="en-US" altLang="zh-CN" sz="1800" dirty="0">
                <a:solidFill>
                  <a:srgbClr val="3333FF"/>
                </a:solidFill>
                <a:latin typeface="Arial" charset="0"/>
                <a:ea typeface="宋体" pitchFamily="2" charset="-122"/>
              </a:rPr>
              <a:t>32bit</a:t>
            </a:r>
            <a:r>
              <a:rPr lang="zh-CN" altLang="en-US" sz="1800" dirty="0">
                <a:solidFill>
                  <a:srgbClr val="3333FF"/>
                </a:solidFill>
                <a:latin typeface="Arial" charset="0"/>
                <a:ea typeface="宋体" pitchFamily="2" charset="-122"/>
              </a:rPr>
              <a:t>，需一次中断，所需</a:t>
            </a:r>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开销</a:t>
            </a:r>
            <a:r>
              <a:rPr lang="en-US" altLang="zh-CN" sz="1800" dirty="0">
                <a:solidFill>
                  <a:srgbClr val="3333FF"/>
                </a:solidFill>
                <a:latin typeface="Arial" charset="0"/>
                <a:ea typeface="宋体" pitchFamily="2" charset="-122"/>
              </a:rPr>
              <a:t>T</a:t>
            </a:r>
            <a:r>
              <a:rPr lang="en-US" altLang="zh-CN" sz="1800" baseline="-25000" dirty="0">
                <a:solidFill>
                  <a:srgbClr val="3333FF"/>
                </a:solidFill>
                <a:latin typeface="Arial" charset="0"/>
                <a:ea typeface="宋体" pitchFamily="2" charset="-122"/>
              </a:rPr>
              <a:t>IO</a:t>
            </a:r>
            <a:r>
              <a:rPr lang="en-US" altLang="zh-CN" sz="1800" dirty="0">
                <a:solidFill>
                  <a:srgbClr val="3333FF"/>
                </a:solidFill>
                <a:latin typeface="Arial" charset="0"/>
                <a:ea typeface="宋体" pitchFamily="2" charset="-122"/>
              </a:rPr>
              <a:t>=</a:t>
            </a:r>
            <a:r>
              <a:rPr lang="zh-CN" altLang="en-US" sz="1800" dirty="0">
                <a:solidFill>
                  <a:srgbClr val="3333FF"/>
                </a:solidFill>
                <a:latin typeface="Arial" charset="0"/>
                <a:ea typeface="宋体" pitchFamily="2" charset="-122"/>
              </a:rPr>
              <a:t>（</a:t>
            </a:r>
            <a:r>
              <a:rPr lang="en-US" altLang="zh-CN" sz="1800" dirty="0">
                <a:solidFill>
                  <a:srgbClr val="3333FF"/>
                </a:solidFill>
                <a:latin typeface="Arial" charset="0"/>
                <a:ea typeface="宋体" pitchFamily="2" charset="-122"/>
              </a:rPr>
              <a:t>18+2</a:t>
            </a:r>
            <a:r>
              <a:rPr lang="zh-CN" altLang="en-US" sz="1800" dirty="0">
                <a:solidFill>
                  <a:srgbClr val="3333FF"/>
                </a:solidFill>
                <a:latin typeface="Arial" charset="0"/>
                <a:ea typeface="宋体" pitchFamily="2" charset="-122"/>
              </a:rPr>
              <a:t>）</a:t>
            </a:r>
            <a:r>
              <a:rPr lang="en-US" altLang="zh-CN" sz="1800" dirty="0">
                <a:solidFill>
                  <a:srgbClr val="3333FF"/>
                </a:solidFill>
                <a:latin typeface="Arial" charset="0"/>
                <a:ea typeface="宋体" pitchFamily="2" charset="-122"/>
              </a:rPr>
              <a:t>×CPI×T=20×5/500MHz</a:t>
            </a:r>
          </a:p>
        </p:txBody>
      </p:sp>
      <p:sp>
        <p:nvSpPr>
          <p:cNvPr id="206853" name="矩形 5"/>
          <p:cNvSpPr>
            <a:spLocks noChangeArrowheads="1"/>
          </p:cNvSpPr>
          <p:nvPr/>
        </p:nvSpPr>
        <p:spPr bwMode="auto">
          <a:xfrm>
            <a:off x="381000" y="5270564"/>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dirty="0">
                <a:solidFill>
                  <a:srgbClr val="3333FF"/>
                </a:solidFill>
                <a:latin typeface="Arial" charset="0"/>
                <a:ea typeface="宋体" pitchFamily="2" charset="-122"/>
              </a:rPr>
              <a:t>传输</a:t>
            </a:r>
            <a:r>
              <a:rPr lang="en-US" altLang="zh-CN" sz="1800" dirty="0">
                <a:solidFill>
                  <a:srgbClr val="3333FF"/>
                </a:solidFill>
                <a:latin typeface="Arial" charset="0"/>
                <a:ea typeface="宋体" pitchFamily="2" charset="-122"/>
              </a:rPr>
              <a:t>32bit</a:t>
            </a:r>
            <a:r>
              <a:rPr lang="zh-CN" altLang="en-US" sz="1800" dirty="0">
                <a:solidFill>
                  <a:srgbClr val="3333FF"/>
                </a:solidFill>
                <a:latin typeface="Arial" charset="0"/>
                <a:ea typeface="宋体" pitchFamily="2" charset="-122"/>
              </a:rPr>
              <a:t>，需要的总时间</a:t>
            </a:r>
            <a:r>
              <a:rPr lang="en-US" altLang="zh-CN" sz="1800" dirty="0" err="1">
                <a:solidFill>
                  <a:srgbClr val="3333FF"/>
                </a:solidFill>
                <a:latin typeface="Arial" charset="0"/>
                <a:ea typeface="宋体" pitchFamily="2" charset="-122"/>
              </a:rPr>
              <a:t>T</a:t>
            </a:r>
            <a:r>
              <a:rPr lang="en-US" altLang="zh-CN" sz="1800" baseline="-25000" dirty="0" err="1">
                <a:solidFill>
                  <a:srgbClr val="3333FF"/>
                </a:solidFill>
                <a:latin typeface="Arial" charset="0"/>
                <a:ea typeface="宋体" pitchFamily="2" charset="-122"/>
              </a:rPr>
              <a:t>total</a:t>
            </a:r>
            <a:r>
              <a:rPr lang="en-US" altLang="zh-CN" sz="1800" dirty="0">
                <a:solidFill>
                  <a:srgbClr val="3333FF"/>
                </a:solidFill>
                <a:latin typeface="Arial" charset="0"/>
                <a:ea typeface="宋体" pitchFamily="2" charset="-122"/>
              </a:rPr>
              <a:t>=32/8/0.5MB/s</a:t>
            </a:r>
          </a:p>
        </p:txBody>
      </p:sp>
      <p:sp>
        <p:nvSpPr>
          <p:cNvPr id="206854" name="矩形 6"/>
          <p:cNvSpPr>
            <a:spLocks noChangeArrowheads="1"/>
          </p:cNvSpPr>
          <p:nvPr/>
        </p:nvSpPr>
        <p:spPr bwMode="auto">
          <a:xfrm>
            <a:off x="381000" y="6019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用于外设</a:t>
            </a:r>
            <a:r>
              <a:rPr lang="en-US" altLang="zh-CN" sz="1800" dirty="0">
                <a:solidFill>
                  <a:srgbClr val="3333FF"/>
                </a:solidFill>
                <a:latin typeface="Arial" charset="0"/>
                <a:ea typeface="宋体" pitchFamily="2" charset="-122"/>
              </a:rPr>
              <a:t>I/O</a:t>
            </a:r>
            <a:r>
              <a:rPr lang="zh-CN" altLang="en-US" sz="1800" dirty="0">
                <a:solidFill>
                  <a:srgbClr val="3333FF"/>
                </a:solidFill>
                <a:latin typeface="Arial" charset="0"/>
                <a:ea typeface="宋体" pitchFamily="2" charset="-122"/>
              </a:rPr>
              <a:t>时间占整个</a:t>
            </a:r>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时间比例</a:t>
            </a:r>
            <a:r>
              <a:rPr lang="en-US" altLang="zh-CN" sz="1800" dirty="0">
                <a:solidFill>
                  <a:srgbClr val="3333FF"/>
                </a:solidFill>
                <a:latin typeface="Arial" charset="0"/>
                <a:ea typeface="宋体" pitchFamily="2" charset="-122"/>
              </a:rPr>
              <a:t>= </a:t>
            </a:r>
            <a:r>
              <a:rPr lang="en-US" altLang="zh-CN" sz="1800" dirty="0" smtClean="0">
                <a:solidFill>
                  <a:srgbClr val="3333FF"/>
                </a:solidFill>
                <a:latin typeface="Arial" charset="0"/>
                <a:ea typeface="宋体" pitchFamily="2" charset="-122"/>
              </a:rPr>
              <a:t>T</a:t>
            </a:r>
            <a:r>
              <a:rPr lang="en-US" altLang="zh-CN" sz="1800" baseline="-25000" dirty="0" smtClean="0">
                <a:solidFill>
                  <a:srgbClr val="3333FF"/>
                </a:solidFill>
                <a:latin typeface="Arial" charset="0"/>
                <a:ea typeface="宋体" pitchFamily="2" charset="-122"/>
              </a:rPr>
              <a:t>IO</a:t>
            </a:r>
            <a:r>
              <a:rPr lang="en-US" altLang="zh-CN" sz="1800" dirty="0" smtClean="0">
                <a:solidFill>
                  <a:srgbClr val="3333FF"/>
                </a:solidFill>
                <a:latin typeface="Arial" charset="0"/>
                <a:ea typeface="宋体" pitchFamily="2" charset="-122"/>
              </a:rPr>
              <a:t>/</a:t>
            </a:r>
            <a:r>
              <a:rPr lang="en-US" altLang="zh-CN" sz="1800" dirty="0" err="1" smtClean="0">
                <a:solidFill>
                  <a:srgbClr val="3333FF"/>
                </a:solidFill>
                <a:latin typeface="Arial" charset="0"/>
                <a:ea typeface="宋体" pitchFamily="2" charset="-122"/>
              </a:rPr>
              <a:t>T</a:t>
            </a:r>
            <a:r>
              <a:rPr lang="en-US" altLang="zh-CN" sz="1800" baseline="-25000" dirty="0" err="1" smtClean="0">
                <a:solidFill>
                  <a:srgbClr val="3333FF"/>
                </a:solidFill>
                <a:latin typeface="Arial" charset="0"/>
                <a:ea typeface="宋体" pitchFamily="2" charset="-122"/>
              </a:rPr>
              <a:t>total</a:t>
            </a:r>
            <a:r>
              <a:rPr lang="en-US" altLang="zh-CN" sz="1800" dirty="0" smtClean="0">
                <a:solidFill>
                  <a:srgbClr val="3333FF"/>
                </a:solidFill>
                <a:latin typeface="Arial" charset="0"/>
                <a:ea typeface="宋体" pitchFamily="2" charset="-122"/>
              </a:rPr>
              <a:t>=2.5</a:t>
            </a:r>
            <a:r>
              <a:rPr lang="en-US" altLang="zh-CN" sz="1800" dirty="0">
                <a:solidFill>
                  <a:srgbClr val="3333FF"/>
                </a:solidFill>
                <a:latin typeface="Arial" charset="0"/>
                <a:ea typeface="宋体" pitchFamily="2" charset="-122"/>
              </a:rPr>
              <a:t>%</a:t>
            </a:r>
          </a:p>
        </p:txBody>
      </p:sp>
      <p:sp>
        <p:nvSpPr>
          <p:cNvPr id="114696" name="Rectangle 3"/>
          <p:cNvSpPr>
            <a:spLocks noChangeArrowheads="1"/>
          </p:cNvSpPr>
          <p:nvPr/>
        </p:nvSpPr>
        <p:spPr bwMode="auto">
          <a:xfrm>
            <a:off x="4787900" y="3278188"/>
            <a:ext cx="15128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63829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left)">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3"/>
                                        </p:tgtEl>
                                        <p:attrNameLst>
                                          <p:attrName>style.visibility</p:attrName>
                                        </p:attrNameLst>
                                      </p:cBhvr>
                                      <p:to>
                                        <p:strVal val="visible"/>
                                      </p:to>
                                    </p:set>
                                    <p:animEffect transition="in" filter="wipe(left)">
                                      <p:cBhvr>
                                        <p:cTn id="12" dur="500"/>
                                        <p:tgtEl>
                                          <p:spTgt spid="206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4"/>
                                        </p:tgtEl>
                                        <p:attrNameLst>
                                          <p:attrName>style.visibility</p:attrName>
                                        </p:attrNameLst>
                                      </p:cBhvr>
                                      <p:to>
                                        <p:strVal val="visible"/>
                                      </p:to>
                                    </p:set>
                                    <p:animEffect transition="in" filter="wipe(left)">
                                      <p:cBhvr>
                                        <p:cTn id="17"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C7EAB0E-26F2-47B2-B885-01B7054389A6}" type="slidenum">
              <a:rPr lang="en-US" altLang="zh-CN" sz="1400" smtClean="0">
                <a:solidFill>
                  <a:srgbClr val="000000"/>
                </a:solidFill>
                <a:latin typeface="Arial" charset="0"/>
                <a:ea typeface="华文细黑" pitchFamily="2" charset="-122"/>
              </a:rPr>
              <a:pPr eaLnBrk="1" hangingPunct="1"/>
              <a:t>58</a:t>
            </a:fld>
            <a:endParaRPr lang="en-US" altLang="zh-CN" sz="1400" smtClean="0">
              <a:solidFill>
                <a:srgbClr val="000000"/>
              </a:solidFill>
              <a:latin typeface="Arial" charset="0"/>
              <a:ea typeface="华文细黑" pitchFamily="2" charset="-122"/>
            </a:endParaRPr>
          </a:p>
        </p:txBody>
      </p:sp>
      <p:pic>
        <p:nvPicPr>
          <p:cNvPr id="115715"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5" name="矩形 3"/>
          <p:cNvSpPr>
            <a:spLocks noChangeArrowheads="1"/>
          </p:cNvSpPr>
          <p:nvPr/>
        </p:nvSpPr>
        <p:spPr bwMode="auto">
          <a:xfrm>
            <a:off x="533400" y="4008438"/>
            <a:ext cx="77835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第二问考察大家对</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过程的把握，题中已经明确给出了</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预处理和后处理开销，这部分是需要占用</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时间的，而真正的</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传输阶段不需要占用</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a:t>
            </a:r>
          </a:p>
        </p:txBody>
      </p:sp>
      <p:sp>
        <p:nvSpPr>
          <p:cNvPr id="207876" name="矩形 4"/>
          <p:cNvSpPr>
            <a:spLocks noChangeArrowheads="1"/>
          </p:cNvSpPr>
          <p:nvPr/>
        </p:nvSpPr>
        <p:spPr bwMode="auto">
          <a:xfrm>
            <a:off x="381000" y="51054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传输</a:t>
            </a:r>
            <a:r>
              <a:rPr lang="en-US" altLang="zh-CN" sz="1800">
                <a:solidFill>
                  <a:srgbClr val="3333FF"/>
                </a:solidFill>
                <a:latin typeface="Arial" charset="0"/>
                <a:ea typeface="宋体" pitchFamily="2" charset="-122"/>
              </a:rPr>
              <a:t>5000B</a:t>
            </a:r>
            <a:r>
              <a:rPr lang="zh-CN" altLang="en-US" sz="1800">
                <a:solidFill>
                  <a:srgbClr val="3333FF"/>
                </a:solidFill>
                <a:latin typeface="Arial" charset="0"/>
                <a:ea typeface="宋体" pitchFamily="2" charset="-122"/>
              </a:rPr>
              <a:t>，需一次</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，所需</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开销</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IO</a:t>
            </a:r>
            <a:r>
              <a:rPr lang="en-US" altLang="zh-CN" sz="1800">
                <a:solidFill>
                  <a:srgbClr val="3333FF"/>
                </a:solidFill>
                <a:latin typeface="Arial" charset="0"/>
                <a:ea typeface="宋体" pitchFamily="2" charset="-122"/>
              </a:rPr>
              <a:t>=500×T=500/500MHz</a:t>
            </a:r>
          </a:p>
        </p:txBody>
      </p:sp>
      <p:sp>
        <p:nvSpPr>
          <p:cNvPr id="207877" name="矩形 5"/>
          <p:cNvSpPr>
            <a:spLocks noChangeArrowheads="1"/>
          </p:cNvSpPr>
          <p:nvPr/>
        </p:nvSpPr>
        <p:spPr bwMode="auto">
          <a:xfrm>
            <a:off x="381000" y="5638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传输</a:t>
            </a:r>
            <a:r>
              <a:rPr lang="en-US" altLang="zh-CN" sz="1800">
                <a:solidFill>
                  <a:srgbClr val="3333FF"/>
                </a:solidFill>
                <a:latin typeface="Arial" charset="0"/>
                <a:ea typeface="宋体" pitchFamily="2" charset="-122"/>
              </a:rPr>
              <a:t>5000B   </a:t>
            </a:r>
            <a:r>
              <a:rPr lang="zh-CN" altLang="en-US" sz="1800">
                <a:solidFill>
                  <a:srgbClr val="3333FF"/>
                </a:solidFill>
                <a:latin typeface="Arial" charset="0"/>
                <a:ea typeface="宋体" pitchFamily="2" charset="-122"/>
              </a:rPr>
              <a:t>需要的总时间</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total</a:t>
            </a:r>
            <a:r>
              <a:rPr lang="en-US" altLang="zh-CN" sz="1800">
                <a:solidFill>
                  <a:srgbClr val="3333FF"/>
                </a:solidFill>
                <a:latin typeface="Arial" charset="0"/>
                <a:ea typeface="宋体" pitchFamily="2" charset="-122"/>
              </a:rPr>
              <a:t>=5000/5MB/s</a:t>
            </a:r>
          </a:p>
        </p:txBody>
      </p:sp>
      <p:sp>
        <p:nvSpPr>
          <p:cNvPr id="207878" name="矩形 6"/>
          <p:cNvSpPr>
            <a:spLocks noChangeArrowheads="1"/>
          </p:cNvSpPr>
          <p:nvPr/>
        </p:nvSpPr>
        <p:spPr bwMode="auto">
          <a:xfrm>
            <a:off x="381000" y="60960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用于外设</a:t>
            </a:r>
            <a:r>
              <a:rPr lang="en-US" altLang="zh-CN" sz="1800">
                <a:solidFill>
                  <a:srgbClr val="3333FF"/>
                </a:solidFill>
                <a:latin typeface="Arial" charset="0"/>
                <a:ea typeface="宋体" pitchFamily="2" charset="-122"/>
              </a:rPr>
              <a:t>I/O</a:t>
            </a:r>
            <a:r>
              <a:rPr lang="zh-CN" altLang="en-US" sz="1800">
                <a:solidFill>
                  <a:srgbClr val="3333FF"/>
                </a:solidFill>
                <a:latin typeface="Arial" charset="0"/>
                <a:ea typeface="宋体" pitchFamily="2" charset="-122"/>
              </a:rPr>
              <a:t>时间占整个</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时间比例</a:t>
            </a:r>
            <a:r>
              <a:rPr lang="en-US" altLang="zh-CN" sz="1800">
                <a:solidFill>
                  <a:srgbClr val="3333FF"/>
                </a:solidFill>
                <a:latin typeface="Arial" charset="0"/>
                <a:ea typeface="宋体" pitchFamily="2" charset="-122"/>
              </a:rPr>
              <a:t>= T</a:t>
            </a:r>
            <a:r>
              <a:rPr lang="en-US" altLang="zh-CN" sz="1800" baseline="-25000">
                <a:solidFill>
                  <a:srgbClr val="3333FF"/>
                </a:solidFill>
                <a:latin typeface="Arial" charset="0"/>
                <a:ea typeface="宋体" pitchFamily="2" charset="-122"/>
              </a:rPr>
              <a:t>IO</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total</a:t>
            </a:r>
            <a:r>
              <a:rPr lang="en-US" altLang="zh-CN" sz="1800">
                <a:solidFill>
                  <a:srgbClr val="3333FF"/>
                </a:solidFill>
                <a:latin typeface="Arial" charset="0"/>
                <a:ea typeface="宋体" pitchFamily="2" charset="-122"/>
              </a:rPr>
              <a:t>=0.1%</a:t>
            </a:r>
          </a:p>
        </p:txBody>
      </p:sp>
      <p:sp>
        <p:nvSpPr>
          <p:cNvPr id="115720" name="Rectangle 3"/>
          <p:cNvSpPr>
            <a:spLocks noChangeArrowheads="1"/>
          </p:cNvSpPr>
          <p:nvPr/>
        </p:nvSpPr>
        <p:spPr bwMode="auto">
          <a:xfrm>
            <a:off x="4618038" y="3278188"/>
            <a:ext cx="15128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4294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Effect transition="in" filter="wipe(left)">
                                      <p:cBhvr>
                                        <p:cTn id="7" dur="500"/>
                                        <p:tgtEl>
                                          <p:spTgt spid="207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wipe(left)">
                                      <p:cBhvr>
                                        <p:cTn id="12" dur="500"/>
                                        <p:tgtEl>
                                          <p:spTgt spid="207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7"/>
                                        </p:tgtEl>
                                        <p:attrNameLst>
                                          <p:attrName>style.visibility</p:attrName>
                                        </p:attrNameLst>
                                      </p:cBhvr>
                                      <p:to>
                                        <p:strVal val="visible"/>
                                      </p:to>
                                    </p:set>
                                    <p:animEffect transition="in" filter="wipe(left)">
                                      <p:cBhvr>
                                        <p:cTn id="17" dur="500"/>
                                        <p:tgtEl>
                                          <p:spTgt spid="207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8"/>
                                        </p:tgtEl>
                                        <p:attrNameLst>
                                          <p:attrName>style.visibility</p:attrName>
                                        </p:attrNameLst>
                                      </p:cBhvr>
                                      <p:to>
                                        <p:strVal val="visible"/>
                                      </p:to>
                                    </p:set>
                                    <p:animEffect transition="in" filter="wipe(left)">
                                      <p:cBhvr>
                                        <p:cTn id="22"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7" grpId="0"/>
      <p:bldP spid="20787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矩形 2"/>
          <p:cNvSpPr>
            <a:spLocks noGrp="1" noChangeArrowheads="1"/>
          </p:cNvSpPr>
          <p:nvPr>
            <p:ph type="title"/>
          </p:nvPr>
        </p:nvSpPr>
        <p:spPr/>
        <p:txBody>
          <a:bodyPr/>
          <a:lstStyle/>
          <a:p>
            <a:pPr eaLnBrk="1" hangingPunct="1"/>
            <a:r>
              <a:rPr lang="zh-CN" altLang="en-US" smtClean="0"/>
              <a:t>通道方式</a:t>
            </a:r>
          </a:p>
        </p:txBody>
      </p:sp>
      <p:sp>
        <p:nvSpPr>
          <p:cNvPr id="93188" name="矩形 3"/>
          <p:cNvSpPr>
            <a:spLocks noGrp="1" noChangeArrowheads="1"/>
          </p:cNvSpPr>
          <p:nvPr>
            <p:ph type="body" idx="1"/>
          </p:nvPr>
        </p:nvSpPr>
        <p:spPr/>
        <p:txBody>
          <a:bodyPr/>
          <a:lstStyle/>
          <a:p>
            <a:pPr eaLnBrk="1" hangingPunct="1"/>
            <a:r>
              <a:rPr lang="zh-CN" altLang="en-US" smtClean="0"/>
              <a:t>通道的功能</a:t>
            </a:r>
          </a:p>
          <a:p>
            <a:pPr eaLnBrk="1" hangingPunct="1"/>
            <a:r>
              <a:rPr lang="zh-CN" altLang="en-US" smtClean="0"/>
              <a:t>通道类型</a:t>
            </a:r>
          </a:p>
          <a:p>
            <a:pPr eaLnBrk="1" hangingPunct="1"/>
            <a:r>
              <a:rPr lang="zh-CN" altLang="en-US" smtClean="0"/>
              <a:t>通道结构的发展</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23183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
          <p:cNvSpPr>
            <a:spLocks noGrp="1" noChangeArrowheads="1"/>
          </p:cNvSpPr>
          <p:nvPr>
            <p:ph type="title"/>
          </p:nvPr>
        </p:nvSpPr>
        <p:spPr/>
        <p:txBody>
          <a:bodyPr/>
          <a:lstStyle/>
          <a:p>
            <a:r>
              <a:rPr lang="zh-CN" altLang="en-US" smtClean="0"/>
              <a:t>不同设备的定时</a:t>
            </a:r>
          </a:p>
        </p:txBody>
      </p:sp>
      <p:sp>
        <p:nvSpPr>
          <p:cNvPr id="30724" name="矩形 3"/>
          <p:cNvSpPr>
            <a:spLocks noGrp="1" noChangeArrowheads="1"/>
          </p:cNvSpPr>
          <p:nvPr>
            <p:ph type="body" idx="1"/>
          </p:nvPr>
        </p:nvSpPr>
        <p:spPr/>
        <p:txBody>
          <a:bodyPr/>
          <a:lstStyle/>
          <a:p>
            <a:r>
              <a:rPr lang="zh-CN" altLang="en-US" dirty="0" smtClean="0"/>
              <a:t>如何判断数据有效是外设定时的关键；</a:t>
            </a:r>
          </a:p>
          <a:p>
            <a:r>
              <a:rPr lang="zh-CN" altLang="en-US" dirty="0" smtClean="0"/>
              <a:t>速度不同的外围设备共有三种定时；</a:t>
            </a:r>
          </a:p>
          <a:p>
            <a:pPr lvl="1"/>
            <a:r>
              <a:rPr lang="zh-CN" altLang="en-US" dirty="0" smtClean="0"/>
              <a:t>速度极慢或简单的外围设备</a:t>
            </a:r>
            <a:r>
              <a:rPr lang="en-US" altLang="zh-CN" dirty="0" smtClean="0"/>
              <a:t>(</a:t>
            </a:r>
            <a:r>
              <a:rPr lang="zh-CN" altLang="en-US" dirty="0" smtClean="0"/>
              <a:t>机械开关，显示二极管</a:t>
            </a:r>
            <a:r>
              <a:rPr lang="en-US" altLang="zh-CN" dirty="0" smtClean="0"/>
              <a:t>)</a:t>
            </a:r>
            <a:r>
              <a:rPr lang="zh-CN" altLang="en-US" dirty="0" smtClean="0"/>
              <a:t>，</a:t>
            </a:r>
            <a:endParaRPr lang="en-US" altLang="zh-CN" dirty="0" smtClean="0"/>
          </a:p>
          <a:p>
            <a:pPr lvl="2"/>
            <a:r>
              <a:rPr lang="zh-CN" altLang="en-US" dirty="0" smtClean="0"/>
              <a:t>直接输入输出</a:t>
            </a:r>
          </a:p>
          <a:p>
            <a:pPr lvl="1"/>
            <a:r>
              <a:rPr lang="zh-CN" altLang="en-US" dirty="0" smtClean="0"/>
              <a:t>慢速或中速的外围设备</a:t>
            </a:r>
            <a:endParaRPr lang="en-US" altLang="zh-CN" dirty="0" smtClean="0"/>
          </a:p>
          <a:p>
            <a:pPr lvl="2"/>
            <a:r>
              <a:rPr lang="zh-CN" altLang="en-US" dirty="0" smtClean="0"/>
              <a:t>异步定时</a:t>
            </a:r>
            <a:endParaRPr lang="en-US" altLang="zh-CN" dirty="0" smtClean="0"/>
          </a:p>
          <a:p>
            <a:pPr lvl="1"/>
            <a:r>
              <a:rPr lang="zh-CN" altLang="en-US" dirty="0" smtClean="0"/>
              <a:t>高速的外围设备</a:t>
            </a:r>
            <a:endParaRPr lang="en-US" altLang="zh-CN" dirty="0" smtClean="0"/>
          </a:p>
          <a:p>
            <a:pPr lvl="2"/>
            <a:r>
              <a:rPr lang="zh-CN" altLang="en-US" dirty="0" smtClean="0"/>
              <a:t>同步定时</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9209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矩形 2"/>
          <p:cNvSpPr>
            <a:spLocks noGrp="1" noChangeArrowheads="1"/>
          </p:cNvSpPr>
          <p:nvPr>
            <p:ph type="title"/>
          </p:nvPr>
        </p:nvSpPr>
        <p:spPr/>
        <p:txBody>
          <a:bodyPr/>
          <a:lstStyle/>
          <a:p>
            <a:r>
              <a:rPr lang="zh-CN" altLang="en-US" smtClean="0"/>
              <a:t>通道方式</a:t>
            </a:r>
          </a:p>
        </p:txBody>
      </p:sp>
      <p:sp>
        <p:nvSpPr>
          <p:cNvPr id="94212" name="矩形 3"/>
          <p:cNvSpPr>
            <a:spLocks noGrp="1" noChangeArrowheads="1"/>
          </p:cNvSpPr>
          <p:nvPr>
            <p:ph type="body" idx="1"/>
          </p:nvPr>
        </p:nvSpPr>
        <p:spPr/>
        <p:txBody>
          <a:bodyPr/>
          <a:lstStyle/>
          <a:p>
            <a:r>
              <a:rPr lang="en-US" altLang="zh-CN" dirty="0" smtClean="0"/>
              <a:t>DMA</a:t>
            </a:r>
            <a:r>
              <a:rPr lang="zh-CN" altLang="en-US" dirty="0" smtClean="0"/>
              <a:t>方式依赖硬件逻辑支持，随着设备数量的增加，</a:t>
            </a:r>
            <a:r>
              <a:rPr lang="en-US" altLang="zh-CN" dirty="0" smtClean="0"/>
              <a:t>DMA</a:t>
            </a:r>
            <a:r>
              <a:rPr lang="zh-CN" altLang="en-US" dirty="0" smtClean="0"/>
              <a:t>控制器增加，成本也相应增加。必须找出一种方法使</a:t>
            </a:r>
            <a:r>
              <a:rPr lang="en-US" altLang="zh-CN" dirty="0" smtClean="0"/>
              <a:t>DMA</a:t>
            </a:r>
            <a:r>
              <a:rPr lang="zh-CN" altLang="en-US" dirty="0" smtClean="0"/>
              <a:t>技术被更多的设备共享。</a:t>
            </a:r>
          </a:p>
          <a:p>
            <a:r>
              <a:rPr lang="en-US" altLang="zh-CN" dirty="0" smtClean="0"/>
              <a:t>DMA</a:t>
            </a:r>
            <a:r>
              <a:rPr lang="zh-CN" altLang="en-US" dirty="0" smtClean="0"/>
              <a:t>接口的起始准备仍需</a:t>
            </a:r>
            <a:r>
              <a:rPr lang="en-US" altLang="zh-CN" dirty="0" smtClean="0"/>
              <a:t>CPU</a:t>
            </a:r>
            <a:r>
              <a:rPr lang="zh-CN" altLang="en-US" dirty="0" smtClean="0"/>
              <a:t>执行一段程序完成。高速设备的信息是成批传送的，一批数据包含了相当多的数据块，每一数据块都要使</a:t>
            </a:r>
            <a:r>
              <a:rPr lang="en-US" altLang="zh-CN" dirty="0" smtClean="0"/>
              <a:t>DMA</a:t>
            </a:r>
            <a:r>
              <a:rPr lang="zh-CN" altLang="en-US" dirty="0" smtClean="0"/>
              <a:t>接口初始化。数据块连续频繁地传送，其占用</a:t>
            </a:r>
            <a:r>
              <a:rPr lang="en-US" altLang="zh-CN" dirty="0" smtClean="0"/>
              <a:t>CPU</a:t>
            </a:r>
            <a:r>
              <a:rPr lang="zh-CN" altLang="en-US" dirty="0" smtClean="0"/>
              <a:t>的时间就不可忽视了。</a:t>
            </a: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48036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矩形 2"/>
          <p:cNvSpPr>
            <a:spLocks noGrp="1" noChangeArrowheads="1"/>
          </p:cNvSpPr>
          <p:nvPr>
            <p:ph type="title"/>
          </p:nvPr>
        </p:nvSpPr>
        <p:spPr/>
        <p:txBody>
          <a:bodyPr/>
          <a:lstStyle/>
          <a:p>
            <a:r>
              <a:rPr lang="zh-CN" altLang="en-US" smtClean="0"/>
              <a:t>通道方式</a:t>
            </a:r>
          </a:p>
        </p:txBody>
      </p:sp>
      <p:sp>
        <p:nvSpPr>
          <p:cNvPr id="95236" name="矩形 3"/>
          <p:cNvSpPr>
            <a:spLocks noGrp="1" noChangeArrowheads="1"/>
          </p:cNvSpPr>
          <p:nvPr>
            <p:ph type="body" idx="1"/>
          </p:nvPr>
        </p:nvSpPr>
        <p:spPr/>
        <p:txBody>
          <a:bodyPr/>
          <a:lstStyle/>
          <a:p>
            <a:r>
              <a:rPr lang="zh-CN" altLang="en-US" dirty="0" smtClean="0"/>
              <a:t>为此设置一种专用的输入输出处理机，分担主机对输入输出管理的全部或大部分工作。而且不仅能管理高速设备，还能管理低速设备。这种专用处理机称为通道。</a:t>
            </a:r>
          </a:p>
          <a:p>
            <a:r>
              <a:rPr lang="zh-CN" altLang="en-US" dirty="0" smtClean="0"/>
              <a:t>通道吸取了</a:t>
            </a:r>
            <a:r>
              <a:rPr lang="en-US" altLang="zh-CN" dirty="0" smtClean="0"/>
              <a:t>DMA</a:t>
            </a:r>
            <a:r>
              <a:rPr lang="zh-CN" altLang="en-US" dirty="0" smtClean="0"/>
              <a:t>硬件技术，并增加了软件管理。它设有专用的通道指令。尽管这些指令的功能有限，但能独立管理和控制输入输出操作。</a:t>
            </a:r>
          </a:p>
          <a:p>
            <a:r>
              <a:rPr lang="zh-CN" altLang="en-US" dirty="0" smtClean="0"/>
              <a:t>一个主机可以连接多个通道，一个通道可以管理多个设备控制器。而一个设备控制器又可以控制多台设备。这样就形成了一个较完整的 </a:t>
            </a:r>
            <a:r>
              <a:rPr lang="en-US" altLang="zh-CN" dirty="0" smtClean="0"/>
              <a:t>I</a:t>
            </a:r>
            <a:r>
              <a:rPr lang="zh-CN" altLang="en-US" dirty="0" smtClean="0"/>
              <a:t>／</a:t>
            </a:r>
            <a:r>
              <a:rPr lang="en-US" altLang="zh-CN" dirty="0" smtClean="0"/>
              <a:t>O</a:t>
            </a:r>
            <a:r>
              <a:rPr lang="zh-CN" altLang="en-US" dirty="0" smtClean="0"/>
              <a:t>系统，并具有明显的层次性。 </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1136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矩形 2"/>
          <p:cNvSpPr>
            <a:spLocks noGrp="1" noChangeArrowheads="1"/>
          </p:cNvSpPr>
          <p:nvPr>
            <p:ph type="title"/>
          </p:nvPr>
        </p:nvSpPr>
        <p:spPr/>
        <p:txBody>
          <a:bodyPr/>
          <a:lstStyle/>
          <a:p>
            <a:r>
              <a:rPr lang="zh-CN" altLang="en-US" smtClean="0"/>
              <a:t>通道功能</a:t>
            </a:r>
          </a:p>
        </p:txBody>
      </p:sp>
      <p:sp>
        <p:nvSpPr>
          <p:cNvPr id="96260" name="矩形 3"/>
          <p:cNvSpPr>
            <a:spLocks noGrp="1" noChangeArrowheads="1"/>
          </p:cNvSpPr>
          <p:nvPr>
            <p:ph type="body" idx="1"/>
          </p:nvPr>
        </p:nvSpPr>
        <p:spPr/>
        <p:txBody>
          <a:bodyPr/>
          <a:lstStyle/>
          <a:p>
            <a:pPr marL="457200" indent="-457200">
              <a:buFont typeface="+mj-lt"/>
              <a:buAutoNum type="arabicPeriod"/>
            </a:pPr>
            <a:r>
              <a:rPr lang="zh-CN" altLang="en-US" dirty="0" smtClean="0"/>
              <a:t>根据</a:t>
            </a:r>
            <a:r>
              <a:rPr lang="en-US" altLang="zh-CN" dirty="0" smtClean="0"/>
              <a:t>CPU</a:t>
            </a:r>
            <a:r>
              <a:rPr lang="zh-CN" altLang="en-US" dirty="0" smtClean="0"/>
              <a:t>要求，组织设备与系统连接和通信；</a:t>
            </a:r>
          </a:p>
          <a:p>
            <a:pPr marL="457200" indent="-457200">
              <a:buFont typeface="+mj-lt"/>
              <a:buAutoNum type="arabicPeriod"/>
            </a:pPr>
            <a:r>
              <a:rPr lang="zh-CN" altLang="en-US" dirty="0" smtClean="0"/>
              <a:t>选取通道指令，通过设备控制器向设备发出操作命令；</a:t>
            </a:r>
          </a:p>
          <a:p>
            <a:pPr marL="457200" indent="-457200">
              <a:buFont typeface="+mj-lt"/>
              <a:buAutoNum type="arabicPeriod"/>
            </a:pPr>
            <a:r>
              <a:rPr lang="zh-CN" altLang="en-US" dirty="0" smtClean="0"/>
              <a:t>指出数据在设备中的位置和在主存缓冲区内的位置，组织设备与主存间的数据传输。</a:t>
            </a:r>
          </a:p>
          <a:p>
            <a:pPr marL="457200" indent="-457200">
              <a:buFont typeface="+mj-lt"/>
              <a:buAutoNum type="arabicPeriod"/>
            </a:pPr>
            <a:r>
              <a:rPr lang="zh-CN" altLang="en-US" dirty="0" smtClean="0"/>
              <a:t>检查设备和设备控制器的工作状态。向</a:t>
            </a:r>
            <a:r>
              <a:rPr lang="en-US" altLang="zh-CN" dirty="0" smtClean="0"/>
              <a:t>CPU</a:t>
            </a:r>
            <a:r>
              <a:rPr lang="zh-CN" altLang="en-US" dirty="0" smtClean="0"/>
              <a:t>反映设备、设备控制器及通道本身的状态信息。</a:t>
            </a:r>
          </a:p>
          <a:p>
            <a:pPr marL="457200" indent="-457200">
              <a:buFont typeface="+mj-lt"/>
              <a:buAutoNum type="arabicPeriod"/>
            </a:pPr>
            <a:r>
              <a:rPr lang="zh-CN" altLang="en-US" dirty="0" smtClean="0"/>
              <a:t>将外设和通道本身的中断请求，按次序及时报告</a:t>
            </a:r>
            <a:r>
              <a:rPr lang="en-US" altLang="zh-CN" dirty="0" smtClean="0"/>
              <a:t>CPU</a:t>
            </a:r>
            <a:r>
              <a:rPr lang="zh-CN" altLang="en-US" dirty="0" smtClean="0"/>
              <a:t>。</a:t>
            </a:r>
          </a:p>
          <a:p>
            <a:pPr marL="457200" indent="-457200">
              <a:buFont typeface="+mj-lt"/>
              <a:buAutoNum type="arabicPeriod"/>
            </a:pPr>
            <a:r>
              <a:rPr lang="zh-CN" altLang="en-US" dirty="0" smtClean="0"/>
              <a:t>设备控制器介于通道与设备之间，是通道对外部设备实行具体控制的机构。将通道发送的命令转换为设备能接受的控制信号，向通道反映设备的状态，将设备的各种电平信号转换成通道能识别的标准逻辑信号。</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8641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矩形 2"/>
          <p:cNvSpPr>
            <a:spLocks noGrp="1" noChangeArrowheads="1"/>
          </p:cNvSpPr>
          <p:nvPr>
            <p:ph type="title"/>
          </p:nvPr>
        </p:nvSpPr>
        <p:spPr/>
        <p:txBody>
          <a:bodyPr/>
          <a:lstStyle/>
          <a:p>
            <a:r>
              <a:rPr lang="zh-CN" altLang="en-US" smtClean="0"/>
              <a:t>通道分类</a:t>
            </a:r>
          </a:p>
        </p:txBody>
      </p:sp>
      <p:sp>
        <p:nvSpPr>
          <p:cNvPr id="97284" name="矩形 3"/>
          <p:cNvSpPr>
            <a:spLocks noGrp="1" noChangeArrowheads="1"/>
          </p:cNvSpPr>
          <p:nvPr>
            <p:ph type="body" idx="1"/>
          </p:nvPr>
        </p:nvSpPr>
        <p:spPr/>
        <p:txBody>
          <a:bodyPr/>
          <a:lstStyle/>
          <a:p>
            <a:r>
              <a:rPr lang="zh-CN" altLang="en-US" smtClean="0"/>
              <a:t>根据设备共享通道的情况及信息传送速度的要求，通道分为</a:t>
            </a:r>
            <a:r>
              <a:rPr lang="en-US" altLang="zh-CN" smtClean="0"/>
              <a:t>3</a:t>
            </a:r>
            <a:r>
              <a:rPr lang="zh-CN" altLang="en-US" smtClean="0"/>
              <a:t>类：</a:t>
            </a:r>
          </a:p>
          <a:p>
            <a:pPr lvl="1"/>
            <a:r>
              <a:rPr lang="zh-CN" altLang="en-US" smtClean="0"/>
              <a:t>字节多路通道</a:t>
            </a:r>
          </a:p>
          <a:p>
            <a:pPr lvl="1"/>
            <a:r>
              <a:rPr lang="zh-CN" altLang="en-US" smtClean="0"/>
              <a:t>选择通道</a:t>
            </a:r>
          </a:p>
          <a:p>
            <a:pPr lvl="1"/>
            <a:r>
              <a:rPr lang="zh-CN" altLang="en-US" smtClean="0"/>
              <a:t>数组多路通道。</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28457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矩形 2"/>
          <p:cNvSpPr>
            <a:spLocks noGrp="1" noChangeArrowheads="1"/>
          </p:cNvSpPr>
          <p:nvPr>
            <p:ph type="title"/>
          </p:nvPr>
        </p:nvSpPr>
        <p:spPr/>
        <p:txBody>
          <a:bodyPr/>
          <a:lstStyle/>
          <a:p>
            <a:r>
              <a:rPr lang="zh-CN" altLang="en-US" smtClean="0"/>
              <a:t>字节多路通道</a:t>
            </a:r>
          </a:p>
        </p:txBody>
      </p:sp>
      <p:sp>
        <p:nvSpPr>
          <p:cNvPr id="98308" name="矩形 4"/>
          <p:cNvSpPr>
            <a:spLocks noChangeArrowheads="1"/>
          </p:cNvSpPr>
          <p:nvPr/>
        </p:nvSpPr>
        <p:spPr bwMode="auto">
          <a:xfrm>
            <a:off x="611188" y="4581525"/>
            <a:ext cx="77724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itchFamily="2" charset="2"/>
              <a:buNone/>
            </a:pPr>
            <a:r>
              <a:rPr lang="en-US" altLang="zh-CN" sz="2100" i="0" dirty="0">
                <a:solidFill>
                  <a:schemeClr val="tx1"/>
                </a:solidFill>
              </a:rPr>
              <a:t>       </a:t>
            </a:r>
            <a:r>
              <a:rPr lang="zh-CN" altLang="en-US" sz="2100" i="0" dirty="0">
                <a:solidFill>
                  <a:schemeClr val="tx1"/>
                </a:solidFill>
              </a:rPr>
              <a:t>包括若干子通道，每个子通道服务于一个设备。在一段时间内能交替执行多个设备的通道子程序，从而使这些设备并行工作。</a:t>
            </a:r>
          </a:p>
        </p:txBody>
      </p:sp>
      <p:graphicFrame>
        <p:nvGraphicFramePr>
          <p:cNvPr id="98309" name="对象 5"/>
          <p:cNvGraphicFramePr>
            <a:graphicFrameLocks noChangeAspect="1"/>
          </p:cNvGraphicFramePr>
          <p:nvPr>
            <p:extLst>
              <p:ext uri="{D42A27DB-BD31-4B8C-83A1-F6EECF244321}">
                <p14:modId xmlns:p14="http://schemas.microsoft.com/office/powerpoint/2010/main" val="432351401"/>
              </p:ext>
            </p:extLst>
          </p:nvPr>
        </p:nvGraphicFramePr>
        <p:xfrm>
          <a:off x="908051" y="1412776"/>
          <a:ext cx="7178674" cy="2844453"/>
        </p:xfrm>
        <a:graphic>
          <a:graphicData uri="http://schemas.openxmlformats.org/presentationml/2006/ole">
            <mc:AlternateContent xmlns:mc="http://schemas.openxmlformats.org/markup-compatibility/2006">
              <mc:Choice xmlns:v="urn:schemas-microsoft-com:vml" Requires="v">
                <p:oleObj spid="_x0000_s13379" name="图片" r:id="rId3" imgW="3677412" imgH="1456944" progId="Word.Picture.8">
                  <p:embed/>
                </p:oleObj>
              </mc:Choice>
              <mc:Fallback>
                <p:oleObj name="图片" r:id="rId3" imgW="3677412" imgH="145694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1" y="1412776"/>
                        <a:ext cx="7178674" cy="2844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378340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矩形 2"/>
          <p:cNvSpPr>
            <a:spLocks noGrp="1" noChangeArrowheads="1"/>
          </p:cNvSpPr>
          <p:nvPr>
            <p:ph type="title"/>
          </p:nvPr>
        </p:nvSpPr>
        <p:spPr/>
        <p:txBody>
          <a:bodyPr/>
          <a:lstStyle/>
          <a:p>
            <a:r>
              <a:rPr lang="zh-CN" altLang="en-US" smtClean="0"/>
              <a:t>选择通道</a:t>
            </a:r>
          </a:p>
        </p:txBody>
      </p:sp>
      <p:sp>
        <p:nvSpPr>
          <p:cNvPr id="99332" name="矩形 3"/>
          <p:cNvSpPr>
            <a:spLocks noGrp="1" noChangeArrowheads="1"/>
          </p:cNvSpPr>
          <p:nvPr>
            <p:ph type="body" idx="1"/>
          </p:nvPr>
        </p:nvSpPr>
        <p:spPr/>
        <p:txBody>
          <a:bodyPr/>
          <a:lstStyle/>
          <a:p>
            <a:r>
              <a:rPr lang="zh-CN" altLang="en-US" dirty="0" smtClean="0"/>
              <a:t>对那些传输速率很高的设备，如硬盘，不适合使用字节多路通道，通道传送两个字节之间的空闲时间很少，故只宜为一台设备单独服务。</a:t>
            </a:r>
          </a:p>
          <a:p>
            <a:r>
              <a:rPr lang="zh-CN" altLang="en-US" dirty="0" smtClean="0"/>
              <a:t>选择通道规定，设备以成批数据连续传送方式占用通道，直到指定数量的数据全部传送完毕，通道才转为其它设备服务。选择通道在物理上可以连接多个设备，但这些设备不能同时工作。选择通道只有一个子通道，它适用于大批量数据的高速传送。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15827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选择通道</a:t>
            </a:r>
            <a:endParaRPr lang="zh-CN" altLang="en-US" dirty="0"/>
          </a:p>
        </p:txBody>
      </p:sp>
      <p:sp>
        <p:nvSpPr>
          <p:cNvPr id="100356" name="矩形 3"/>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7" name="对象 4"/>
          <p:cNvGraphicFramePr>
            <a:graphicFrameLocks noChangeAspect="1"/>
          </p:cNvGraphicFramePr>
          <p:nvPr>
            <p:extLst>
              <p:ext uri="{D42A27DB-BD31-4B8C-83A1-F6EECF244321}">
                <p14:modId xmlns:p14="http://schemas.microsoft.com/office/powerpoint/2010/main" val="4249771039"/>
              </p:ext>
            </p:extLst>
          </p:nvPr>
        </p:nvGraphicFramePr>
        <p:xfrm>
          <a:off x="2051720" y="908720"/>
          <a:ext cx="5282353" cy="2907953"/>
        </p:xfrm>
        <a:graphic>
          <a:graphicData uri="http://schemas.openxmlformats.org/presentationml/2006/ole">
            <mc:AlternateContent xmlns:mc="http://schemas.openxmlformats.org/markup-compatibility/2006">
              <mc:Choice xmlns:v="urn:schemas-microsoft-com:vml" Requires="v">
                <p:oleObj spid="_x0000_s14468" name="图片" r:id="rId3" imgW="3305556" imgH="1819656" progId="Word.Picture.8">
                  <p:embed/>
                </p:oleObj>
              </mc:Choice>
              <mc:Fallback>
                <p:oleObj name="图片" r:id="rId3" imgW="3305556" imgH="1819656" progId="Word.Picture.8">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08720"/>
                        <a:ext cx="5282353" cy="2907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8" name="矩形 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9" name="对象 6"/>
          <p:cNvGraphicFramePr>
            <a:graphicFrameLocks noChangeAspect="1"/>
          </p:cNvGraphicFramePr>
          <p:nvPr>
            <p:extLst>
              <p:ext uri="{D42A27DB-BD31-4B8C-83A1-F6EECF244321}">
                <p14:modId xmlns:p14="http://schemas.microsoft.com/office/powerpoint/2010/main" val="1298958260"/>
              </p:ext>
            </p:extLst>
          </p:nvPr>
        </p:nvGraphicFramePr>
        <p:xfrm>
          <a:off x="675209" y="4221088"/>
          <a:ext cx="7793581" cy="2121223"/>
        </p:xfrm>
        <a:graphic>
          <a:graphicData uri="http://schemas.openxmlformats.org/presentationml/2006/ole">
            <mc:AlternateContent xmlns:mc="http://schemas.openxmlformats.org/markup-compatibility/2006">
              <mc:Choice xmlns:v="urn:schemas-microsoft-com:vml" Requires="v">
                <p:oleObj spid="_x0000_s14469" name="图片" r:id="rId5" imgW="4305300" imgH="1171956" progId="Word.Picture.8">
                  <p:embed/>
                </p:oleObj>
              </mc:Choice>
              <mc:Fallback>
                <p:oleObj name="图片" r:id="rId5" imgW="4305300" imgH="1171956" progId="Word.Picture.8">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209" y="4221088"/>
                        <a:ext cx="7793581" cy="2121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35464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矩形 2"/>
          <p:cNvSpPr>
            <a:spLocks noGrp="1" noChangeArrowheads="1"/>
          </p:cNvSpPr>
          <p:nvPr>
            <p:ph type="title"/>
          </p:nvPr>
        </p:nvSpPr>
        <p:spPr/>
        <p:txBody>
          <a:bodyPr/>
          <a:lstStyle/>
          <a:p>
            <a:r>
              <a:rPr lang="zh-CN" altLang="en-US" dirty="0" smtClean="0"/>
              <a:t>数组多路通道</a:t>
            </a:r>
          </a:p>
        </p:txBody>
      </p:sp>
      <p:sp>
        <p:nvSpPr>
          <p:cNvPr id="101380" name="矩形 3"/>
          <p:cNvSpPr>
            <a:spLocks noGrp="1" noChangeArrowheads="1"/>
          </p:cNvSpPr>
          <p:nvPr>
            <p:ph type="body" idx="1"/>
          </p:nvPr>
        </p:nvSpPr>
        <p:spPr/>
        <p:txBody>
          <a:bodyPr/>
          <a:lstStyle/>
          <a:p>
            <a:r>
              <a:rPr lang="zh-CN" altLang="en-US" dirty="0" smtClean="0"/>
              <a:t>通道能高速传送数据，但设备辅助操作时间不能有效利用</a:t>
            </a:r>
          </a:p>
          <a:p>
            <a:r>
              <a:rPr lang="zh-CN" altLang="en-US" dirty="0" smtClean="0"/>
              <a:t>如硬盘启动后，平均等待时间</a:t>
            </a:r>
            <a:r>
              <a:rPr lang="en-US" altLang="zh-CN" dirty="0" smtClean="0"/>
              <a:t>10ms</a:t>
            </a:r>
            <a:r>
              <a:rPr lang="zh-CN" altLang="en-US" dirty="0" smtClean="0"/>
              <a:t>左右，磁带机磁头定位时间更长，可达几分钟。这样长时间通道处于等待状态</a:t>
            </a:r>
          </a:p>
          <a:p>
            <a:r>
              <a:rPr lang="zh-CN" altLang="en-US" dirty="0" smtClean="0"/>
              <a:t>为利用这段时间，将上述字节多路通道和选择通道的特点结合起来，形成一种新的通道形式，称为</a:t>
            </a:r>
            <a:r>
              <a:rPr lang="zh-CN" altLang="en-US" u="sng" dirty="0" smtClean="0">
                <a:solidFill>
                  <a:srgbClr val="FF0000"/>
                </a:solidFill>
              </a:rPr>
              <a:t>数组多路通道</a:t>
            </a:r>
            <a:r>
              <a:rPr lang="zh-CN" altLang="en-US" dirty="0" smtClean="0"/>
              <a:t>。</a:t>
            </a:r>
          </a:p>
          <a:p>
            <a:r>
              <a:rPr lang="zh-CN" altLang="en-US" dirty="0" smtClean="0"/>
              <a:t>数组多路通道规定</a:t>
            </a:r>
            <a:r>
              <a:rPr lang="zh-CN" altLang="en-US" dirty="0" smtClean="0">
                <a:solidFill>
                  <a:srgbClr val="FF0000"/>
                </a:solidFill>
              </a:rPr>
              <a:t>多个设备以数据组（块）为单位交叉使用通道</a:t>
            </a:r>
            <a:r>
              <a:rPr lang="zh-CN" altLang="en-US" dirty="0" smtClean="0"/>
              <a:t>。某设备占用通道时，连续传送一组数据，然后将通道让给其它设备。数据组的大小因设备而异，有</a:t>
            </a:r>
            <a:r>
              <a:rPr lang="en-US" altLang="zh-CN" dirty="0" smtClean="0"/>
              <a:t>256B</a:t>
            </a:r>
            <a:r>
              <a:rPr lang="zh-CN" altLang="en-US" dirty="0" smtClean="0"/>
              <a:t>、</a:t>
            </a:r>
            <a:r>
              <a:rPr lang="en-US" altLang="zh-CN" dirty="0" smtClean="0"/>
              <a:t>512B</a:t>
            </a:r>
            <a:r>
              <a:rPr lang="zh-CN" altLang="en-US" dirty="0" smtClean="0"/>
              <a:t>或</a:t>
            </a:r>
            <a:r>
              <a:rPr lang="en-US" altLang="zh-CN" dirty="0" smtClean="0"/>
              <a:t>1KB</a:t>
            </a:r>
            <a:r>
              <a:rPr lang="zh-CN" altLang="en-US" dirty="0" smtClean="0"/>
              <a:t>等。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24758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数组多路通道</a:t>
            </a:r>
          </a:p>
        </p:txBody>
      </p:sp>
      <p:sp>
        <p:nvSpPr>
          <p:cNvPr id="102404" name="矩形 3"/>
          <p:cNvSpPr>
            <a:spLocks noGrp="1" noChangeArrowheads="1"/>
          </p:cNvSpPr>
          <p:nvPr>
            <p:ph type="body" idx="1"/>
          </p:nvPr>
        </p:nvSpPr>
        <p:spPr/>
        <p:txBody>
          <a:bodyPr/>
          <a:lstStyle/>
          <a:p>
            <a:r>
              <a:rPr lang="zh-CN" altLang="en-US" dirty="0" smtClean="0"/>
              <a:t>通道在某设备执行辅助操作时，暂时断开与该设备的连接，挂起与该设备对应的通道程序，转为其它设备服务。等到该设备完成了辅助操作，并且其它设备完成一组数据的传送后，通道才转为该设备服务。</a:t>
            </a:r>
          </a:p>
          <a:p>
            <a:r>
              <a:rPr lang="zh-CN" altLang="en-US" dirty="0" smtClean="0"/>
              <a:t>数组多路通道也包含若干个子通道。当几个子通道同时要求通道为自己服务时。用优先级排队方法裁决。数组多路通道适用于中、高速设备，如磁带机、磁盘等。</a:t>
            </a:r>
          </a:p>
          <a:p>
            <a:r>
              <a:rPr lang="zh-CN" altLang="en-US" dirty="0" smtClean="0"/>
              <a:t>能充分发挥传送效率，但在一批数据传送过程中，要多次与设备断开和连接，而又不能像字节多路通道服务于低速设备那样，有足够时间借用主机部件工作，因此、通道的硬件结构比较复杂。</a:t>
            </a:r>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77062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矩形 2"/>
          <p:cNvSpPr>
            <a:spLocks noGrp="1" noChangeArrowheads="1"/>
          </p:cNvSpPr>
          <p:nvPr>
            <p:ph type="title"/>
          </p:nvPr>
        </p:nvSpPr>
        <p:spPr/>
        <p:txBody>
          <a:bodyPr/>
          <a:lstStyle/>
          <a:p>
            <a:pPr eaLnBrk="1" hangingPunct="1"/>
            <a:r>
              <a:rPr lang="zh-CN" altLang="en-US" smtClean="0"/>
              <a:t>字节多路通道与数组多路通道</a:t>
            </a:r>
          </a:p>
        </p:txBody>
      </p:sp>
      <p:sp>
        <p:nvSpPr>
          <p:cNvPr id="103428" name="矩形 3"/>
          <p:cNvSpPr>
            <a:spLocks noGrp="1" noChangeArrowheads="1"/>
          </p:cNvSpPr>
          <p:nvPr>
            <p:ph type="body" idx="1"/>
          </p:nvPr>
        </p:nvSpPr>
        <p:spPr/>
        <p:txBody>
          <a:bodyPr/>
          <a:lstStyle/>
          <a:p>
            <a:pPr eaLnBrk="1" hangingPunct="1"/>
            <a:r>
              <a:rPr lang="zh-CN" altLang="en-US" sz="2600" smtClean="0"/>
              <a:t>数组多路通道同时只允许一个设备进行传输型的工作，其他设备只能进行控制型的工作，字节多路通道没有此限制。</a:t>
            </a:r>
          </a:p>
          <a:p>
            <a:pPr eaLnBrk="1" hangingPunct="1"/>
            <a:r>
              <a:rPr lang="zh-CN" altLang="en-US" sz="2600" smtClean="0"/>
              <a:t>传送的基本数据数据单位不同。</a:t>
            </a:r>
          </a:p>
          <a:p>
            <a:pPr eaLnBrk="1" hangingPunct="1"/>
            <a:endParaRPr lang="en-US" altLang="zh-CN"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3334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信息交换方式</a:t>
            </a:r>
          </a:p>
        </p:txBody>
      </p:sp>
      <p:sp>
        <p:nvSpPr>
          <p:cNvPr id="31748" name="矩形 3"/>
          <p:cNvSpPr>
            <a:spLocks noGrp="1" noChangeArrowheads="1"/>
          </p:cNvSpPr>
          <p:nvPr>
            <p:ph type="body" idx="1"/>
          </p:nvPr>
        </p:nvSpPr>
        <p:spPr/>
        <p:txBody>
          <a:bodyPr/>
          <a:lstStyle/>
          <a:p>
            <a:pPr eaLnBrk="1" hangingPunct="1"/>
            <a:r>
              <a:rPr lang="zh-CN" altLang="en-US" smtClean="0"/>
              <a:t>程序查询方式</a:t>
            </a:r>
          </a:p>
          <a:p>
            <a:pPr eaLnBrk="1" hangingPunct="1"/>
            <a:r>
              <a:rPr lang="zh-CN" altLang="en-US" smtClean="0"/>
              <a:t>程序中断方式</a:t>
            </a:r>
          </a:p>
          <a:p>
            <a:pPr eaLnBrk="1" hangingPunct="1"/>
            <a:r>
              <a:rPr lang="zh-CN" altLang="en-US" smtClean="0"/>
              <a:t>直接内存访问方式</a:t>
            </a:r>
          </a:p>
          <a:p>
            <a:pPr eaLnBrk="1" hangingPunct="1"/>
            <a:r>
              <a:rPr lang="zh-CN" altLang="en-US" smtClean="0"/>
              <a:t>通道方式</a:t>
            </a:r>
          </a:p>
          <a:p>
            <a:pPr eaLnBrk="1" hangingPunct="1"/>
            <a:r>
              <a:rPr lang="zh-CN" altLang="en-US"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622618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矩形 2"/>
          <p:cNvSpPr>
            <a:spLocks noGrp="1" noChangeArrowheads="1"/>
          </p:cNvSpPr>
          <p:nvPr>
            <p:ph type="title"/>
          </p:nvPr>
        </p:nvSpPr>
        <p:spPr/>
        <p:txBody>
          <a:bodyPr/>
          <a:lstStyle/>
          <a:p>
            <a:pPr eaLnBrk="1" hangingPunct="1"/>
            <a:r>
              <a:rPr lang="zh-CN" altLang="en-US" dirty="0" smtClean="0"/>
              <a:t>第</a:t>
            </a:r>
            <a:r>
              <a:rPr lang="en-US" altLang="zh-CN" dirty="0" smtClean="0"/>
              <a:t>9</a:t>
            </a:r>
            <a:r>
              <a:rPr lang="zh-CN" altLang="en-US" dirty="0" smtClean="0"/>
              <a:t>章重点内容</a:t>
            </a:r>
          </a:p>
        </p:txBody>
      </p:sp>
      <p:sp>
        <p:nvSpPr>
          <p:cNvPr id="113668" name="矩形 3"/>
          <p:cNvSpPr>
            <a:spLocks noGrp="1" noChangeArrowheads="1"/>
          </p:cNvSpPr>
          <p:nvPr>
            <p:ph type="body" idx="1"/>
          </p:nvPr>
        </p:nvSpPr>
        <p:spPr/>
        <p:txBody>
          <a:bodyPr/>
          <a:lstStyle/>
          <a:p>
            <a:pPr eaLnBrk="1" hangingPunct="1"/>
            <a:r>
              <a:rPr lang="zh-CN" altLang="en-US" dirty="0" smtClean="0">
                <a:solidFill>
                  <a:schemeClr val="accent2"/>
                </a:solidFill>
              </a:rPr>
              <a:t>中断方式基本原理</a:t>
            </a:r>
          </a:p>
          <a:p>
            <a:pPr eaLnBrk="1" hangingPunct="1"/>
            <a:r>
              <a:rPr lang="en-US" altLang="zh-CN" dirty="0" smtClean="0">
                <a:solidFill>
                  <a:schemeClr val="accent2"/>
                </a:solidFill>
              </a:rPr>
              <a:t>DMA</a:t>
            </a:r>
            <a:r>
              <a:rPr lang="zh-CN" altLang="en-US" dirty="0" smtClean="0">
                <a:solidFill>
                  <a:schemeClr val="accent2"/>
                </a:solidFill>
              </a:rPr>
              <a:t>方式基本原理</a:t>
            </a:r>
          </a:p>
          <a:p>
            <a:pPr eaLnBrk="1" hangingPunct="1"/>
            <a:endParaRPr lang="en-US" altLang="zh-CN" dirty="0" smtClean="0"/>
          </a:p>
        </p:txBody>
      </p:sp>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127324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例题解析</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0566394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35841"/>
          <p:cNvSpPr txBox="1">
            <a:spLocks noChangeArrowheads="1"/>
          </p:cNvSpPr>
          <p:nvPr/>
        </p:nvSpPr>
        <p:spPr bwMode="auto">
          <a:xfrm>
            <a:off x="0" y="228600"/>
            <a:ext cx="876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b="1" dirty="0">
                <a:solidFill>
                  <a:schemeClr val="bg1"/>
                </a:solidFill>
                <a:latin typeface="Times New Roman" pitchFamily="18" charset="0"/>
              </a:rPr>
              <a:t>例 </a:t>
            </a:r>
            <a:r>
              <a:rPr lang="en-US" altLang="zh-CN" sz="2400" b="1" dirty="0">
                <a:solidFill>
                  <a:schemeClr val="bg1"/>
                </a:solidFill>
                <a:latin typeface="Times New Roman" pitchFamily="18" charset="0"/>
              </a:rPr>
              <a:t>1  </a:t>
            </a:r>
            <a:r>
              <a:rPr lang="zh-CN" altLang="en-US" sz="2400" b="1" dirty="0">
                <a:solidFill>
                  <a:schemeClr val="bg1"/>
                </a:solidFill>
                <a:latin typeface="Times New Roman" pitchFamily="18" charset="0"/>
              </a:rPr>
              <a:t>单级中断的响应优级和处理优先级</a:t>
            </a:r>
          </a:p>
        </p:txBody>
      </p:sp>
      <p:sp>
        <p:nvSpPr>
          <p:cNvPr id="35843" name="文本框 35842"/>
          <p:cNvSpPr txBox="1">
            <a:spLocks noChangeArrowheads="1"/>
          </p:cNvSpPr>
          <p:nvPr/>
        </p:nvSpPr>
        <p:spPr bwMode="auto">
          <a:xfrm>
            <a:off x="5410200" y="1066800"/>
            <a:ext cx="3429000" cy="332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200" b="1" i="0" dirty="0">
                <a:latin typeface="Times New Roman" pitchFamily="18" charset="0"/>
                <a:cs typeface="Times New Roman" pitchFamily="18" charset="0"/>
              </a:rPr>
              <a:t>•</a:t>
            </a:r>
            <a:r>
              <a:rPr lang="zh-CN" altLang="en-US" sz="2200" b="1" i="0" dirty="0">
                <a:latin typeface="Times New Roman" pitchFamily="18" charset="0"/>
              </a:rPr>
              <a:t>响应优先级别由外围设备的物理连接确定：</a:t>
            </a:r>
          </a:p>
          <a:p>
            <a:pPr algn="l">
              <a:spcBef>
                <a:spcPct val="50000"/>
              </a:spcBef>
            </a:pPr>
            <a:r>
              <a:rPr lang="zh-CN" altLang="en-US" sz="2200" b="1" i="0" dirty="0">
                <a:latin typeface="Times New Roman" pitchFamily="18" charset="0"/>
              </a:rPr>
              <a:t>A </a:t>
            </a:r>
            <a:r>
              <a:rPr lang="zh-CN" altLang="en-US" sz="2200" b="1" i="0" dirty="0">
                <a:latin typeface="Times New Roman" pitchFamily="18" charset="0"/>
                <a:sym typeface="Symbol" pitchFamily="18" charset="2"/>
              </a:rPr>
              <a:t>   B     C</a:t>
            </a:r>
          </a:p>
          <a:p>
            <a:pPr algn="l">
              <a:spcBef>
                <a:spcPct val="50000"/>
              </a:spcBef>
            </a:pPr>
            <a:r>
              <a:rPr lang="zh-CN" altLang="en-US" sz="2200" b="1" i="0" dirty="0">
                <a:latin typeface="Times New Roman" pitchFamily="18" charset="0"/>
                <a:cs typeface="Times New Roman" pitchFamily="18" charset="0"/>
                <a:sym typeface="Symbol" pitchFamily="18" charset="2"/>
              </a:rPr>
              <a:t>•</a:t>
            </a:r>
            <a:r>
              <a:rPr lang="zh-CN" altLang="en-US" sz="2200" b="1" i="0" dirty="0">
                <a:latin typeface="Times New Roman" pitchFamily="18" charset="0"/>
                <a:sym typeface="Symbol" pitchFamily="18" charset="2"/>
              </a:rPr>
              <a:t>处理优先级：</a:t>
            </a:r>
          </a:p>
          <a:p>
            <a:pPr algn="l">
              <a:lnSpc>
                <a:spcPct val="135000"/>
              </a:lnSpc>
              <a:spcBef>
                <a:spcPct val="50000"/>
              </a:spcBef>
            </a:pPr>
            <a:r>
              <a:rPr lang="zh-CN" altLang="en-US" sz="2200" b="1" i="0" dirty="0">
                <a:latin typeface="Times New Roman" pitchFamily="18" charset="0"/>
                <a:sym typeface="Symbol" pitchFamily="18" charset="2"/>
              </a:rPr>
              <a:t>由于同级中断不允许嵌套，因此处理优先级同响应优先级。</a:t>
            </a:r>
            <a:endParaRPr lang="zh-CN" altLang="en-US" sz="2200" b="1" i="0" dirty="0">
              <a:latin typeface="Times New Roman" pitchFamily="18" charset="0"/>
            </a:endParaRPr>
          </a:p>
        </p:txBody>
      </p:sp>
      <p:sp>
        <p:nvSpPr>
          <p:cNvPr id="35844" name="文本框 35843"/>
          <p:cNvSpPr txBox="1">
            <a:spLocks noChangeArrowheads="1"/>
          </p:cNvSpPr>
          <p:nvPr/>
        </p:nvSpPr>
        <p:spPr bwMode="auto">
          <a:xfrm>
            <a:off x="914400" y="52578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latin typeface="Times New Roman" pitchFamily="18" charset="0"/>
              </a:rPr>
              <a:t>图示如下：</a:t>
            </a:r>
          </a:p>
        </p:txBody>
      </p:sp>
      <p:graphicFrame>
        <p:nvGraphicFramePr>
          <p:cNvPr id="2" name="对象 35844"/>
          <p:cNvGraphicFramePr>
            <a:graphicFrameLocks noChangeAspect="1"/>
          </p:cNvGraphicFramePr>
          <p:nvPr/>
        </p:nvGraphicFramePr>
        <p:xfrm>
          <a:off x="457200" y="990600"/>
          <a:ext cx="4495800" cy="3581400"/>
        </p:xfrm>
        <a:graphic>
          <a:graphicData uri="http://schemas.openxmlformats.org/presentationml/2006/ole">
            <mc:AlternateContent xmlns:mc="http://schemas.openxmlformats.org/markup-compatibility/2006">
              <mc:Choice xmlns:v="urn:schemas-microsoft-com:vml" Requires="v">
                <p:oleObj spid="_x0000_s19461" r:id="rId3" imgW="3495238" imgH="1552792" progId="PBrush">
                  <p:embed/>
                </p:oleObj>
              </mc:Choice>
              <mc:Fallback>
                <p:oleObj r:id="rId3" imgW="3495238" imgH="155279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0600"/>
                        <a:ext cx="4495800" cy="35814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5"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AD073639-7F09-41BF-A1ED-CE16B17C40F7}" type="slidenum">
              <a:rPr lang="zh-CN" altLang="en-US"/>
              <a:pPr/>
              <a:t>72</a:t>
            </a:fld>
            <a:endParaRPr lang="zh-CN" altLang="en-US"/>
          </a:p>
        </p:txBody>
      </p:sp>
    </p:spTree>
    <p:extLst>
      <p:ext uri="{BB962C8B-B14F-4D97-AF65-F5344CB8AC3E}">
        <p14:creationId xmlns:p14="http://schemas.microsoft.com/office/powerpoint/2010/main" val="267267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left)">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4">
                                            <p:txEl>
                                              <p:pRg st="0" end="0"/>
                                            </p:txEl>
                                          </p:spTgt>
                                        </p:tgtEl>
                                        <p:attrNameLst>
                                          <p:attrName>style.visibility</p:attrName>
                                        </p:attrNameLst>
                                      </p:cBhvr>
                                      <p:to>
                                        <p:strVal val="visible"/>
                                      </p:to>
                                    </p:set>
                                    <p:animEffect transition="in" filter="wipe(left)">
                                      <p:cBhvr>
                                        <p:cTn id="27" dur="500"/>
                                        <p:tgtEl>
                                          <p:spTgt spid="358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4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对象 36865"/>
          <p:cNvGraphicFramePr>
            <a:graphicFrameLocks noChangeAspect="1"/>
          </p:cNvGraphicFramePr>
          <p:nvPr>
            <p:extLst>
              <p:ext uri="{D42A27DB-BD31-4B8C-83A1-F6EECF244321}">
                <p14:modId xmlns:p14="http://schemas.microsoft.com/office/powerpoint/2010/main" val="2978456081"/>
              </p:ext>
            </p:extLst>
          </p:nvPr>
        </p:nvGraphicFramePr>
        <p:xfrm>
          <a:off x="-35148" y="908720"/>
          <a:ext cx="4495800" cy="3886200"/>
        </p:xfrm>
        <a:graphic>
          <a:graphicData uri="http://schemas.openxmlformats.org/presentationml/2006/ole">
            <mc:AlternateContent xmlns:mc="http://schemas.openxmlformats.org/markup-compatibility/2006">
              <mc:Choice xmlns:v="urn:schemas-microsoft-com:vml" Requires="v">
                <p:oleObj spid="_x0000_s20488" r:id="rId3" imgW="4019048" imgH="4086795" progId="PBrush">
                  <p:embed/>
                </p:oleObj>
              </mc:Choice>
              <mc:Fallback>
                <p:oleObj r:id="rId3" imgW="4019048" imgH="40867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8" y="908720"/>
                        <a:ext cx="4495800" cy="38862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文本框 36866"/>
          <p:cNvSpPr txBox="1">
            <a:spLocks noChangeArrowheads="1"/>
          </p:cNvSpPr>
          <p:nvPr/>
        </p:nvSpPr>
        <p:spPr bwMode="auto">
          <a:xfrm>
            <a:off x="-35148" y="4853970"/>
            <a:ext cx="43434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rPr>
              <a:t>响应优先级：</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a:t>
            </a:r>
            <a:r>
              <a:rPr lang="en-US" altLang="zh-CN" b="1" dirty="0">
                <a:latin typeface="Times New Roman" pitchFamily="18" charset="0"/>
              </a:rPr>
              <a:t>C</a:t>
            </a:r>
          </a:p>
          <a:p>
            <a:pPr algn="l">
              <a:spcBef>
                <a:spcPct val="50000"/>
              </a:spcBef>
            </a:pPr>
            <a:r>
              <a:rPr lang="en-US" altLang="zh-CN" b="1" dirty="0">
                <a:solidFill>
                  <a:srgbClr val="006600"/>
                </a:solidFill>
                <a:latin typeface="Times New Roman" pitchFamily="18" charset="0"/>
                <a:cs typeface="Times New Roman" pitchFamily="18" charset="0"/>
              </a:rPr>
              <a:t>•</a:t>
            </a:r>
            <a:r>
              <a:rPr lang="zh-CN" altLang="en-US" b="1" dirty="0">
                <a:latin typeface="Times New Roman" pitchFamily="18" charset="0"/>
              </a:rPr>
              <a:t>处理优先级：</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a:t>
            </a:r>
            <a:r>
              <a:rPr lang="en-US" altLang="zh-CN" b="1" dirty="0">
                <a:latin typeface="Times New Roman" pitchFamily="18" charset="0"/>
              </a:rPr>
              <a:t>C</a:t>
            </a:r>
          </a:p>
        </p:txBody>
      </p:sp>
      <p:graphicFrame>
        <p:nvGraphicFramePr>
          <p:cNvPr id="36868" name="对象 36867"/>
          <p:cNvGraphicFramePr>
            <a:graphicFrameLocks noChangeAspect="1"/>
          </p:cNvGraphicFramePr>
          <p:nvPr>
            <p:extLst>
              <p:ext uri="{D42A27DB-BD31-4B8C-83A1-F6EECF244321}">
                <p14:modId xmlns:p14="http://schemas.microsoft.com/office/powerpoint/2010/main" val="2792084650"/>
              </p:ext>
            </p:extLst>
          </p:nvPr>
        </p:nvGraphicFramePr>
        <p:xfrm>
          <a:off x="4648200" y="836712"/>
          <a:ext cx="4038600" cy="3886200"/>
        </p:xfrm>
        <a:graphic>
          <a:graphicData uri="http://schemas.openxmlformats.org/presentationml/2006/ole">
            <mc:AlternateContent xmlns:mc="http://schemas.openxmlformats.org/markup-compatibility/2006">
              <mc:Choice xmlns:v="urn:schemas-microsoft-com:vml" Requires="v">
                <p:oleObj spid="_x0000_s20489" r:id="rId5" imgW="3566469" imgH="3543607" progId="PBrush">
                  <p:embed/>
                </p:oleObj>
              </mc:Choice>
              <mc:Fallback>
                <p:oleObj r:id="rId5" imgW="3566469" imgH="3543607"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836712"/>
                        <a:ext cx="4038600" cy="38862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文本框 36868"/>
          <p:cNvSpPr txBox="1">
            <a:spLocks noChangeArrowheads="1"/>
          </p:cNvSpPr>
          <p:nvPr/>
        </p:nvSpPr>
        <p:spPr bwMode="auto">
          <a:xfrm>
            <a:off x="4504556" y="4883358"/>
            <a:ext cx="42672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dirty="0">
                <a:solidFill>
                  <a:schemeClr val="hlink"/>
                </a:solidFill>
                <a:latin typeface="Times New Roman" pitchFamily="18" charset="0"/>
                <a:cs typeface="Times New Roman" pitchFamily="18" charset="0"/>
              </a:rPr>
              <a:t>•</a:t>
            </a:r>
            <a:r>
              <a:rPr lang="zh-CN" altLang="en-US" b="1" dirty="0">
                <a:solidFill>
                  <a:srgbClr val="FF0000"/>
                </a:solidFill>
                <a:latin typeface="Times New Roman" pitchFamily="18" charset="0"/>
              </a:rPr>
              <a:t>响应优先级</a:t>
            </a:r>
            <a:r>
              <a:rPr lang="zh-CN" altLang="en-US" b="1" dirty="0">
                <a:solidFill>
                  <a:schemeClr val="hlink"/>
                </a:solidFill>
                <a:latin typeface="Times New Roman" pitchFamily="18" charset="0"/>
              </a:rPr>
              <a:t>：</a:t>
            </a:r>
            <a:r>
              <a:rPr lang="en-US" altLang="zh-CN" b="1" dirty="0">
                <a:latin typeface="Times New Roman" pitchFamily="18" charset="0"/>
              </a:rPr>
              <a:t>C</a:t>
            </a:r>
            <a:r>
              <a:rPr lang="zh-CN" altLang="en-US" b="1" dirty="0">
                <a:latin typeface="Times New Roman" pitchFamily="18" charset="0"/>
              </a:rPr>
              <a:t>、</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p>
          <a:p>
            <a:pPr algn="l">
              <a:spcBef>
                <a:spcPct val="50000"/>
              </a:spcBef>
            </a:pPr>
            <a:r>
              <a:rPr lang="en-US" altLang="zh-CN" b="1" dirty="0">
                <a:solidFill>
                  <a:srgbClr val="006600"/>
                </a:solidFill>
                <a:latin typeface="Times New Roman" pitchFamily="18" charset="0"/>
                <a:cs typeface="Times New Roman" pitchFamily="18" charset="0"/>
              </a:rPr>
              <a:t>•</a:t>
            </a:r>
            <a:r>
              <a:rPr lang="zh-CN" altLang="en-US" b="1" dirty="0">
                <a:latin typeface="Times New Roman" pitchFamily="18" charset="0"/>
              </a:rPr>
              <a:t>处理优先级：</a:t>
            </a:r>
            <a:r>
              <a:rPr lang="en-US" altLang="zh-CN" b="1" dirty="0">
                <a:latin typeface="Times New Roman" pitchFamily="18" charset="0"/>
              </a:rPr>
              <a:t>C</a:t>
            </a:r>
            <a:r>
              <a:rPr lang="zh-CN" altLang="en-US" b="1" dirty="0">
                <a:latin typeface="Times New Roman" pitchFamily="18" charset="0"/>
              </a:rPr>
              <a:t>、</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p>
        </p:txBody>
      </p:sp>
      <p:sp>
        <p:nvSpPr>
          <p:cNvPr id="36870" name="文本框 36869"/>
          <p:cNvSpPr txBox="1">
            <a:spLocks noChangeArrowheads="1"/>
          </p:cNvSpPr>
          <p:nvPr/>
        </p:nvSpPr>
        <p:spPr bwMode="auto">
          <a:xfrm>
            <a:off x="304800" y="5638800"/>
            <a:ext cx="83820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i="0" dirty="0">
                <a:solidFill>
                  <a:schemeClr val="hlink"/>
                </a:solidFill>
                <a:latin typeface="Times New Roman" pitchFamily="18" charset="0"/>
              </a:rPr>
              <a:t>        </a:t>
            </a:r>
            <a:r>
              <a:rPr lang="zh-CN" altLang="en-US" b="1" i="0" dirty="0" smtClean="0">
                <a:solidFill>
                  <a:srgbClr val="FF0000"/>
                </a:solidFill>
                <a:latin typeface="Times New Roman" pitchFamily="18" charset="0"/>
              </a:rPr>
              <a:t>结论</a:t>
            </a:r>
            <a:r>
              <a:rPr lang="zh-CN" altLang="en-US" b="1" i="0" dirty="0">
                <a:solidFill>
                  <a:srgbClr val="FF0000"/>
                </a:solidFill>
                <a:latin typeface="Times New Roman" pitchFamily="18" charset="0"/>
              </a:rPr>
              <a:t>：</a:t>
            </a:r>
          </a:p>
          <a:p>
            <a:pPr algn="l">
              <a:spcBef>
                <a:spcPct val="50000"/>
              </a:spcBef>
            </a:pPr>
            <a:r>
              <a:rPr lang="zh-CN" altLang="en-US" b="1" i="0" dirty="0">
                <a:solidFill>
                  <a:schemeClr val="hlink"/>
                </a:solidFill>
                <a:latin typeface="Times New Roman" pitchFamily="18" charset="0"/>
              </a:rPr>
              <a:t>       </a:t>
            </a:r>
            <a:r>
              <a:rPr lang="zh-CN" altLang="en-US" b="1" i="0" dirty="0">
                <a:solidFill>
                  <a:srgbClr val="006600"/>
                </a:solidFill>
                <a:latin typeface="Times New Roman" pitchFamily="18" charset="0"/>
              </a:rPr>
              <a:t>对于单级中断而言，处理优先级同响应优先级</a:t>
            </a:r>
            <a:endParaRPr lang="zh-CN" altLang="en-US" i="0" dirty="0">
              <a:latin typeface="Times New Roman" pitchFamily="18" charset="0"/>
            </a:endParaRP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91986EDE-9BD0-42CC-B214-1AF5AB455968}" type="slidenum">
              <a:rPr lang="zh-CN" altLang="en-US"/>
              <a:pPr/>
              <a:t>73</a:t>
            </a:fld>
            <a:endParaRPr lang="zh-CN" altLang="en-US"/>
          </a:p>
        </p:txBody>
      </p:sp>
    </p:spTree>
    <p:extLst>
      <p:ext uri="{BB962C8B-B14F-4D97-AF65-F5344CB8AC3E}">
        <p14:creationId xmlns:p14="http://schemas.microsoft.com/office/powerpoint/2010/main" val="1785967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wipe(left)">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dissolve">
                                      <p:cBhvr>
                                        <p:cTn id="22" dur="500"/>
                                        <p:tgtEl>
                                          <p:spTgt spid="368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9">
                                            <p:txEl>
                                              <p:pRg st="0" end="0"/>
                                            </p:txEl>
                                          </p:spTgt>
                                        </p:tgtEl>
                                        <p:attrNameLst>
                                          <p:attrName>style.visibility</p:attrName>
                                        </p:attrNameLst>
                                      </p:cBhvr>
                                      <p:to>
                                        <p:strVal val="visible"/>
                                      </p:to>
                                    </p:set>
                                    <p:animEffect transition="in" filter="wipe(left)">
                                      <p:cBhvr>
                                        <p:cTn id="27" dur="500"/>
                                        <p:tgtEl>
                                          <p:spTgt spid="3686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9">
                                            <p:txEl>
                                              <p:pRg st="1" end="1"/>
                                            </p:txEl>
                                          </p:spTgt>
                                        </p:tgtEl>
                                        <p:attrNameLst>
                                          <p:attrName>style.visibility</p:attrName>
                                        </p:attrNameLst>
                                      </p:cBhvr>
                                      <p:to>
                                        <p:strVal val="visible"/>
                                      </p:to>
                                    </p:set>
                                    <p:animEffect transition="in" filter="wipe(left)">
                                      <p:cBhvr>
                                        <p:cTn id="32" dur="500"/>
                                        <p:tgtEl>
                                          <p:spTgt spid="3686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0">
                                            <p:txEl>
                                              <p:pRg st="0" end="0"/>
                                            </p:txEl>
                                          </p:spTgt>
                                        </p:tgtEl>
                                        <p:attrNameLst>
                                          <p:attrName>style.visibility</p:attrName>
                                        </p:attrNameLst>
                                      </p:cBhvr>
                                      <p:to>
                                        <p:strVal val="visible"/>
                                      </p:to>
                                    </p:set>
                                    <p:animEffect transition="in" filter="wipe(left)">
                                      <p:cBhvr>
                                        <p:cTn id="37" dur="500"/>
                                        <p:tgtEl>
                                          <p:spTgt spid="3687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870">
                                            <p:txEl>
                                              <p:pRg st="1" end="1"/>
                                            </p:txEl>
                                          </p:spTgt>
                                        </p:tgtEl>
                                        <p:attrNameLst>
                                          <p:attrName>style.visibility</p:attrName>
                                        </p:attrNameLst>
                                      </p:cBhvr>
                                      <p:to>
                                        <p:strVal val="visible"/>
                                      </p:to>
                                    </p:set>
                                    <p:animEffect transition="in" filter="wipe(left)">
                                      <p:cBhvr>
                                        <p:cTn id="42" dur="500"/>
                                        <p:tgtEl>
                                          <p:spTgt spid="368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9" grpId="0" build="p"/>
      <p:bldP spid="3687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37889"/>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latin typeface="Times New Roman" pitchFamily="18" charset="0"/>
            </a:endParaRPr>
          </a:p>
        </p:txBody>
      </p:sp>
      <p:sp>
        <p:nvSpPr>
          <p:cNvPr id="37890" name="文本框 37890"/>
          <p:cNvSpPr txBox="1">
            <a:spLocks noChangeArrowheads="1"/>
          </p:cNvSpPr>
          <p:nvPr/>
        </p:nvSpPr>
        <p:spPr bwMode="auto">
          <a:xfrm>
            <a:off x="304800" y="228600"/>
            <a:ext cx="678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b="1" i="0" dirty="0">
                <a:solidFill>
                  <a:schemeClr val="bg1"/>
                </a:solidFill>
                <a:latin typeface="Times New Roman" pitchFamily="18" charset="0"/>
              </a:rPr>
              <a:t>例</a:t>
            </a:r>
            <a:r>
              <a:rPr lang="en-US" altLang="zh-CN" sz="2400" b="1" i="0" dirty="0">
                <a:solidFill>
                  <a:schemeClr val="bg1"/>
                </a:solidFill>
                <a:latin typeface="Times New Roman" pitchFamily="18" charset="0"/>
              </a:rPr>
              <a:t>2 </a:t>
            </a:r>
            <a:r>
              <a:rPr lang="zh-CN" altLang="en-US" sz="2400" b="1" i="0" dirty="0">
                <a:solidFill>
                  <a:schemeClr val="bg1"/>
                </a:solidFill>
                <a:latin typeface="Times New Roman" pitchFamily="18" charset="0"/>
              </a:rPr>
              <a:t>多级中断的响应优先级和处理优先级</a:t>
            </a:r>
          </a:p>
        </p:txBody>
      </p:sp>
      <p:sp>
        <p:nvSpPr>
          <p:cNvPr id="37892" name="文本框 37891"/>
          <p:cNvSpPr txBox="1">
            <a:spLocks noChangeArrowheads="1"/>
          </p:cNvSpPr>
          <p:nvPr/>
        </p:nvSpPr>
        <p:spPr bwMode="auto">
          <a:xfrm>
            <a:off x="4997450" y="884238"/>
            <a:ext cx="4038600" cy="322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200" b="1" i="0" dirty="0">
                <a:solidFill>
                  <a:srgbClr val="006600"/>
                </a:solidFill>
                <a:latin typeface="Times New Roman" pitchFamily="18" charset="0"/>
                <a:cs typeface="Times New Roman" pitchFamily="18" charset="0"/>
              </a:rPr>
              <a:t>•</a:t>
            </a:r>
            <a:r>
              <a:rPr lang="zh-CN" altLang="en-US" sz="2200" b="1" i="0" dirty="0">
                <a:solidFill>
                  <a:srgbClr val="FF0000"/>
                </a:solidFill>
                <a:latin typeface="Times New Roman" pitchFamily="18" charset="0"/>
              </a:rPr>
              <a:t>响应优先级</a:t>
            </a:r>
            <a:r>
              <a:rPr lang="zh-CN" altLang="en-US" sz="2200" b="1" i="0" dirty="0">
                <a:solidFill>
                  <a:srgbClr val="006600"/>
                </a:solidFill>
                <a:latin typeface="Times New Roman" pitchFamily="18" charset="0"/>
              </a:rPr>
              <a:t>：</a:t>
            </a:r>
            <a:r>
              <a:rPr lang="en-US" altLang="zh-CN" sz="2200" b="1" i="0" dirty="0">
                <a:latin typeface="Times New Roman" pitchFamily="18" charset="0"/>
              </a:rPr>
              <a:t>A</a:t>
            </a:r>
            <a:r>
              <a:rPr lang="zh-CN" altLang="en-US" sz="2200" b="1" i="0" dirty="0">
                <a:latin typeface="Times New Roman" pitchFamily="18" charset="0"/>
              </a:rPr>
              <a:t>、</a:t>
            </a:r>
            <a:r>
              <a:rPr lang="en-US" altLang="zh-CN" sz="2200" b="1" i="0" dirty="0">
                <a:latin typeface="Times New Roman" pitchFamily="18" charset="0"/>
              </a:rPr>
              <a:t>D</a:t>
            </a:r>
            <a:r>
              <a:rPr lang="zh-CN" altLang="en-US" sz="2200" b="1" i="0" dirty="0">
                <a:latin typeface="Times New Roman" pitchFamily="18" charset="0"/>
              </a:rPr>
              <a:t>、</a:t>
            </a:r>
            <a:r>
              <a:rPr lang="en-US" altLang="zh-CN" sz="2200" b="1" i="0" dirty="0">
                <a:latin typeface="Times New Roman" pitchFamily="18" charset="0"/>
              </a:rPr>
              <a:t>G</a:t>
            </a:r>
          </a:p>
          <a:p>
            <a:pPr algn="l">
              <a:spcBef>
                <a:spcPct val="50000"/>
              </a:spcBef>
            </a:pPr>
            <a:r>
              <a:rPr lang="en-US" altLang="zh-CN" sz="2200" b="1" i="0" dirty="0">
                <a:latin typeface="Times New Roman" pitchFamily="18" charset="0"/>
                <a:cs typeface="Times New Roman" pitchFamily="18" charset="0"/>
              </a:rPr>
              <a:t>•</a:t>
            </a:r>
            <a:r>
              <a:rPr lang="zh-CN" altLang="en-US" sz="2200" b="1" i="0" dirty="0">
                <a:latin typeface="Times New Roman" pitchFamily="18" charset="0"/>
              </a:rPr>
              <a:t>处理优先级：</a:t>
            </a:r>
          </a:p>
          <a:p>
            <a:pPr algn="l">
              <a:lnSpc>
                <a:spcPct val="135000"/>
              </a:lnSpc>
            </a:pPr>
            <a:r>
              <a:rPr lang="zh-CN" altLang="en-US" sz="2200" b="1" i="0" dirty="0">
                <a:latin typeface="Times New Roman" pitchFamily="18" charset="0"/>
              </a:rPr>
              <a:t>与中断屏蔽寄存器</a:t>
            </a:r>
            <a:r>
              <a:rPr lang="en-US" altLang="zh-CN" sz="2200" b="1" i="0" dirty="0">
                <a:latin typeface="Times New Roman" pitchFamily="18" charset="0"/>
              </a:rPr>
              <a:t>IM</a:t>
            </a:r>
            <a:r>
              <a:rPr lang="zh-CN" altLang="en-US" sz="2200" b="1" i="0" dirty="0">
                <a:latin typeface="Times New Roman" pitchFamily="18" charset="0"/>
              </a:rPr>
              <a:t>的设置有关；</a:t>
            </a:r>
          </a:p>
          <a:p>
            <a:pPr algn="l">
              <a:lnSpc>
                <a:spcPct val="135000"/>
              </a:lnSpc>
            </a:pPr>
            <a:r>
              <a:rPr lang="en-US" altLang="zh-CN" sz="2200" b="1" i="0" dirty="0">
                <a:latin typeface="Times New Roman" pitchFamily="18" charset="0"/>
                <a:cs typeface="Times New Roman" pitchFamily="18" charset="0"/>
              </a:rPr>
              <a:t>• </a:t>
            </a:r>
            <a:r>
              <a:rPr lang="zh-CN" altLang="en-US" sz="2200" b="1" i="0" dirty="0">
                <a:latin typeface="Times New Roman" pitchFamily="18" charset="0"/>
              </a:rPr>
              <a:t>一般情况下，</a:t>
            </a:r>
            <a:r>
              <a:rPr lang="en-US" altLang="zh-CN" sz="2200" b="1" i="0" dirty="0">
                <a:latin typeface="Times New Roman" pitchFamily="18" charset="0"/>
              </a:rPr>
              <a:t>IM</a:t>
            </a:r>
            <a:r>
              <a:rPr lang="zh-CN" altLang="en-US" sz="2200" b="1" i="0" dirty="0">
                <a:latin typeface="Times New Roman" pitchFamily="18" charset="0"/>
              </a:rPr>
              <a:t>的相关位的设置与中断响应优先级相一致，此时，中断屏蔽表为：</a:t>
            </a:r>
          </a:p>
        </p:txBody>
      </p:sp>
      <p:graphicFrame>
        <p:nvGraphicFramePr>
          <p:cNvPr id="37893" name="表格 37892"/>
          <p:cNvGraphicFramePr/>
          <p:nvPr/>
        </p:nvGraphicFramePr>
        <p:xfrm>
          <a:off x="5257800" y="4294188"/>
          <a:ext cx="3200400" cy="2014538"/>
        </p:xfrm>
        <a:graphic>
          <a:graphicData uri="http://schemas.openxmlformats.org/drawingml/2006/table">
            <a:tbl>
              <a:tblPr/>
              <a:tblGrid>
                <a:gridCol w="639763"/>
                <a:gridCol w="808037"/>
                <a:gridCol w="838200"/>
                <a:gridCol w="914400"/>
              </a:tblGrid>
              <a:tr h="6953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IM2</a:t>
                      </a:r>
                    </a:p>
                    <a:p>
                      <a:pPr marL="0" lvl="0" indent="0">
                        <a:buNone/>
                      </a:pPr>
                      <a:r>
                        <a:rPr lang="en-US" altLang="zh-CN" sz="1800" b="1"/>
                        <a:t> (A)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IM1</a:t>
                      </a:r>
                    </a:p>
                    <a:p>
                      <a:pPr marL="0" lvl="0" indent="0">
                        <a:buNone/>
                      </a:pPr>
                      <a:r>
                        <a:rPr lang="en-US" altLang="zh-CN" sz="1800" b="1"/>
                        <a:t>( 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IM0</a:t>
                      </a:r>
                    </a:p>
                    <a:p>
                      <a:pPr marL="0" lvl="0" indent="0">
                        <a:buNone/>
                      </a:pPr>
                      <a:r>
                        <a:rPr lang="en-US" altLang="zh-CN" sz="1800" b="1"/>
                        <a:t> ( G)</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D</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9738">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G</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7919" name="对象 37919"/>
          <p:cNvGraphicFramePr>
            <a:graphicFrameLocks noChangeAspect="1"/>
          </p:cNvGraphicFramePr>
          <p:nvPr/>
        </p:nvGraphicFramePr>
        <p:xfrm>
          <a:off x="457200" y="990600"/>
          <a:ext cx="4343400" cy="3181350"/>
        </p:xfrm>
        <a:graphic>
          <a:graphicData uri="http://schemas.openxmlformats.org/presentationml/2006/ole">
            <mc:AlternateContent xmlns:mc="http://schemas.openxmlformats.org/markup-compatibility/2006">
              <mc:Choice xmlns:v="urn:schemas-microsoft-com:vml" Requires="v">
                <p:oleObj spid="_x0000_s21509" r:id="rId3" imgW="2991268" imgH="2038095" progId="PBrush">
                  <p:embed/>
                </p:oleObj>
              </mc:Choice>
              <mc:Fallback>
                <p:oleObj r:id="rId3" imgW="2991268" imgH="20380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0600"/>
                        <a:ext cx="43434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20"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A19490E6-816C-4271-BCCF-C32FD000B519}" type="slidenum">
              <a:rPr lang="zh-CN" altLang="en-US"/>
              <a:pPr/>
              <a:t>74</a:t>
            </a:fld>
            <a:endParaRPr lang="zh-CN" altLang="en-US"/>
          </a:p>
        </p:txBody>
      </p:sp>
    </p:spTree>
    <p:extLst>
      <p:ext uri="{BB962C8B-B14F-4D97-AF65-F5344CB8AC3E}">
        <p14:creationId xmlns:p14="http://schemas.microsoft.com/office/powerpoint/2010/main" val="145553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wipe(left)">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wipe(left)">
                                      <p:cBhvr>
                                        <p:cTn id="12" dur="5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wipe(left)">
                                      <p:cBhvr>
                                        <p:cTn id="17" dur="5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animEffect transition="in" filter="wipe(left)">
                                      <p:cBhvr>
                                        <p:cTn id="22" dur="500"/>
                                        <p:tgtEl>
                                          <p:spTgt spid="378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7893"/>
                                        </p:tgtEl>
                                        <p:attrNameLst>
                                          <p:attrName>style.visibility</p:attrName>
                                        </p:attrNameLst>
                                      </p:cBhvr>
                                      <p:to>
                                        <p:strVal val="visible"/>
                                      </p:to>
                                    </p:set>
                                    <p:animEffect transition="in" filter="dissolve">
                                      <p:cBhvr>
                                        <p:cTn id="2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表格 38913"/>
          <p:cNvGraphicFramePr/>
          <p:nvPr>
            <p:extLst>
              <p:ext uri="{D42A27DB-BD31-4B8C-83A1-F6EECF244321}">
                <p14:modId xmlns:p14="http://schemas.microsoft.com/office/powerpoint/2010/main" val="2386959117"/>
              </p:ext>
            </p:extLst>
          </p:nvPr>
        </p:nvGraphicFramePr>
        <p:xfrm>
          <a:off x="304800" y="1124744"/>
          <a:ext cx="3200400" cy="2267592"/>
        </p:xfrm>
        <a:graphic>
          <a:graphicData uri="http://schemas.openxmlformats.org/drawingml/2006/table">
            <a:tbl>
              <a:tblPr/>
              <a:tblGrid>
                <a:gridCol w="639763"/>
                <a:gridCol w="808037"/>
                <a:gridCol w="838200"/>
                <a:gridCol w="914400"/>
              </a:tblGrid>
              <a:tr h="89581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2400" dirty="0"/>
                    </a:p>
                  </a:txBody>
                  <a:tcPr marT="45705" marB="4570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IM2</a:t>
                      </a:r>
                    </a:p>
                    <a:p>
                      <a:pPr marL="0" lvl="0" indent="0">
                        <a:buNone/>
                      </a:pPr>
                      <a:r>
                        <a:rPr lang="en-US" altLang="zh-CN" sz="2400"/>
                        <a:t> (A)</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t>IM1</a:t>
                      </a:r>
                    </a:p>
                    <a:p>
                      <a:pPr marL="0" lvl="0" indent="0">
                        <a:buNone/>
                      </a:pPr>
                      <a:r>
                        <a:rPr lang="en-US" altLang="zh-CN" sz="2400" dirty="0"/>
                        <a:t>( D)</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IM0</a:t>
                      </a:r>
                    </a:p>
                    <a:p>
                      <a:pPr marL="0" lvl="0" indent="0">
                        <a:buNone/>
                      </a:pPr>
                      <a:r>
                        <a:rPr lang="en-US" altLang="zh-CN" sz="2400"/>
                        <a:t> (G)</a:t>
                      </a:r>
                    </a:p>
                  </a:txBody>
                  <a:tcPr marT="45705" marB="4570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04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A</a:t>
                      </a:r>
                    </a:p>
                  </a:txBody>
                  <a:tcPr marT="45705" marB="4570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t>1</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p>
                  </a:txBody>
                  <a:tcPr marT="45705" marB="4570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04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D</a:t>
                      </a:r>
                    </a:p>
                  </a:txBody>
                  <a:tcPr marT="45705" marB="4570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0</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p>
                  </a:txBody>
                  <a:tcPr marT="45705" marB="4570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04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G</a:t>
                      </a:r>
                    </a:p>
                  </a:txBody>
                  <a:tcPr marT="45705" marB="4570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0</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0</a:t>
                      </a:r>
                    </a:p>
                  </a:txBody>
                  <a:tcPr marT="45705" marB="4570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t>1</a:t>
                      </a:r>
                    </a:p>
                  </a:txBody>
                  <a:tcPr marT="45705" marB="4570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8941" name="对象 38940"/>
          <p:cNvGraphicFramePr>
            <a:graphicFrameLocks noChangeAspect="1"/>
          </p:cNvGraphicFramePr>
          <p:nvPr/>
        </p:nvGraphicFramePr>
        <p:xfrm>
          <a:off x="3962400" y="0"/>
          <a:ext cx="4648200" cy="3276600"/>
        </p:xfrm>
        <a:graphic>
          <a:graphicData uri="http://schemas.openxmlformats.org/presentationml/2006/ole">
            <mc:AlternateContent xmlns:mc="http://schemas.openxmlformats.org/markup-compatibility/2006">
              <mc:Choice xmlns:v="urn:schemas-microsoft-com:vml" Requires="v">
                <p:oleObj spid="_x0000_s22536" r:id="rId3" imgW="3561905" imgH="3381847" progId="PBrush">
                  <p:embed/>
                </p:oleObj>
              </mc:Choice>
              <mc:Fallback>
                <p:oleObj r:id="rId3" imgW="3561905" imgH="338184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0"/>
                        <a:ext cx="4648200" cy="32766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42" name="对象 38941"/>
          <p:cNvGraphicFramePr>
            <a:graphicFrameLocks noChangeAspect="1"/>
          </p:cNvGraphicFramePr>
          <p:nvPr/>
        </p:nvGraphicFramePr>
        <p:xfrm>
          <a:off x="3962400" y="3505200"/>
          <a:ext cx="4724400" cy="3143250"/>
        </p:xfrm>
        <a:graphic>
          <a:graphicData uri="http://schemas.openxmlformats.org/presentationml/2006/ole">
            <mc:AlternateContent xmlns:mc="http://schemas.openxmlformats.org/markup-compatibility/2006">
              <mc:Choice xmlns:v="urn:schemas-microsoft-com:vml" Requires="v">
                <p:oleObj spid="_x0000_s22537" r:id="rId5" imgW="3772427" imgH="3142857" progId="PBrush">
                  <p:embed/>
                </p:oleObj>
              </mc:Choice>
              <mc:Fallback>
                <p:oleObj r:id="rId5" imgW="3772427" imgH="3142857"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505200"/>
                        <a:ext cx="4724400" cy="31432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3" name="文本框 38942"/>
          <p:cNvSpPr txBox="1">
            <a:spLocks noChangeArrowheads="1"/>
          </p:cNvSpPr>
          <p:nvPr/>
        </p:nvSpPr>
        <p:spPr bwMode="auto">
          <a:xfrm>
            <a:off x="304800" y="4038600"/>
            <a:ext cx="3581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50000"/>
              </a:lnSpc>
              <a:spcBef>
                <a:spcPct val="50000"/>
              </a:spcBef>
            </a:pPr>
            <a:r>
              <a:rPr lang="zh-CN" altLang="en-US" i="0" dirty="0">
                <a:latin typeface="Times New Roman" pitchFamily="18" charset="0"/>
              </a:rPr>
              <a:t>         </a:t>
            </a:r>
            <a:r>
              <a:rPr lang="zh-CN" altLang="en-US" b="1" i="0" dirty="0">
                <a:solidFill>
                  <a:srgbClr val="FF0000"/>
                </a:solidFill>
                <a:latin typeface="Times New Roman" pitchFamily="18" charset="0"/>
              </a:rPr>
              <a:t>结论：</a:t>
            </a:r>
          </a:p>
          <a:p>
            <a:pPr algn="l">
              <a:lnSpc>
                <a:spcPct val="150000"/>
              </a:lnSpc>
              <a:spcBef>
                <a:spcPct val="50000"/>
              </a:spcBef>
            </a:pPr>
            <a:r>
              <a:rPr lang="zh-CN" altLang="en-US" b="1" i="0" dirty="0">
                <a:latin typeface="Times New Roman" pitchFamily="18" charset="0"/>
              </a:rPr>
              <a:t>响应优先级同处理优先级（指同时到达的请求</a:t>
            </a:r>
            <a:r>
              <a:rPr lang="zh-CN" altLang="en-US" b="1" i="0" dirty="0">
                <a:solidFill>
                  <a:srgbClr val="006600"/>
                </a:solidFill>
                <a:latin typeface="Times New Roman" pitchFamily="18" charset="0"/>
              </a:rPr>
              <a:t>）</a:t>
            </a: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0F466044-1D58-40F3-ADD3-683B4E81328B}" type="slidenum">
              <a:rPr lang="zh-CN" altLang="en-US"/>
              <a:pPr/>
              <a:t>75</a:t>
            </a:fld>
            <a:endParaRPr lang="zh-CN" altLang="en-US"/>
          </a:p>
        </p:txBody>
      </p:sp>
    </p:spTree>
    <p:extLst>
      <p:ext uri="{BB962C8B-B14F-4D97-AF65-F5344CB8AC3E}">
        <p14:creationId xmlns:p14="http://schemas.microsoft.com/office/powerpoint/2010/main" val="268482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941"/>
                                        </p:tgtEl>
                                        <p:attrNameLst>
                                          <p:attrName>style.visibility</p:attrName>
                                        </p:attrNameLst>
                                      </p:cBhvr>
                                      <p:to>
                                        <p:strVal val="visible"/>
                                      </p:to>
                                    </p:set>
                                    <p:animEffect transition="in" filter="dissolve">
                                      <p:cBhvr>
                                        <p:cTn id="7" dur="500"/>
                                        <p:tgtEl>
                                          <p:spTgt spid="38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38942"/>
                                        </p:tgtEl>
                                        <p:attrNameLst>
                                          <p:attrName>style.visibility</p:attrName>
                                        </p:attrNameLst>
                                      </p:cBhvr>
                                      <p:to>
                                        <p:strVal val="visible"/>
                                      </p:to>
                                    </p:set>
                                    <p:anim calcmode="lin" valueType="num">
                                      <p:cBhvr additive="base">
                                        <p:cTn id="12" dur="500" fill="hold"/>
                                        <p:tgtEl>
                                          <p:spTgt spid="38942"/>
                                        </p:tgtEl>
                                        <p:attrNameLst>
                                          <p:attrName>ppt_x</p:attrName>
                                        </p:attrNameLst>
                                      </p:cBhvr>
                                      <p:tavLst>
                                        <p:tav tm="0">
                                          <p:val>
                                            <p:strVal val="#ppt_x"/>
                                          </p:val>
                                        </p:tav>
                                        <p:tav tm="100000">
                                          <p:val>
                                            <p:strVal val="#ppt_x"/>
                                          </p:val>
                                        </p:tav>
                                      </p:tavLst>
                                    </p:anim>
                                    <p:anim calcmode="lin" valueType="num">
                                      <p:cBhvr additive="base">
                                        <p:cTn id="13" dur="500" fill="hold"/>
                                        <p:tgtEl>
                                          <p:spTgt spid="3894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943">
                                            <p:txEl>
                                              <p:pRg st="0" end="0"/>
                                            </p:txEl>
                                          </p:spTgt>
                                        </p:tgtEl>
                                        <p:attrNameLst>
                                          <p:attrName>style.visibility</p:attrName>
                                        </p:attrNameLst>
                                      </p:cBhvr>
                                      <p:to>
                                        <p:strVal val="visible"/>
                                      </p:to>
                                    </p:set>
                                    <p:animEffect transition="in" filter="wipe(left)">
                                      <p:cBhvr>
                                        <p:cTn id="18" dur="500"/>
                                        <p:tgtEl>
                                          <p:spTgt spid="3894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8943">
                                            <p:txEl>
                                              <p:pRg st="1" end="1"/>
                                            </p:txEl>
                                          </p:spTgt>
                                        </p:tgtEl>
                                        <p:attrNameLst>
                                          <p:attrName>style.visibility</p:attrName>
                                        </p:attrNameLst>
                                      </p:cBhvr>
                                      <p:to>
                                        <p:strVal val="visible"/>
                                      </p:to>
                                    </p:set>
                                    <p:animEffect transition="in" filter="wipe(left)">
                                      <p:cBhvr>
                                        <p:cTn id="23" dur="500"/>
                                        <p:tgtEl>
                                          <p:spTgt spid="389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表格 39937"/>
          <p:cNvGraphicFramePr/>
          <p:nvPr>
            <p:extLst>
              <p:ext uri="{D42A27DB-BD31-4B8C-83A1-F6EECF244321}">
                <p14:modId xmlns:p14="http://schemas.microsoft.com/office/powerpoint/2010/main" val="1138477204"/>
              </p:ext>
            </p:extLst>
          </p:nvPr>
        </p:nvGraphicFramePr>
        <p:xfrm>
          <a:off x="250825" y="1052736"/>
          <a:ext cx="3200400" cy="2346446"/>
        </p:xfrm>
        <a:graphic>
          <a:graphicData uri="http://schemas.openxmlformats.org/drawingml/2006/table">
            <a:tbl>
              <a:tblPr/>
              <a:tblGrid>
                <a:gridCol w="639763"/>
                <a:gridCol w="808037"/>
                <a:gridCol w="803275"/>
                <a:gridCol w="949325"/>
              </a:tblGrid>
              <a:tr h="82892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2200" b="1" dirty="0"/>
                    </a:p>
                  </a:txBody>
                  <a:tcPr marT="45713" marB="457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IM2</a:t>
                      </a:r>
                    </a:p>
                    <a:p>
                      <a:pPr marL="0" lvl="0" indent="0">
                        <a:buNone/>
                      </a:pPr>
                      <a:r>
                        <a:rPr lang="en-US" altLang="zh-CN" sz="2200" b="1"/>
                        <a:t>(A)</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IM1</a:t>
                      </a:r>
                    </a:p>
                    <a:p>
                      <a:pPr marL="0" lvl="0" indent="0">
                        <a:buNone/>
                      </a:pPr>
                      <a:r>
                        <a:rPr lang="en-US" altLang="zh-CN" sz="2200" b="1"/>
                        <a:t>(D)</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IM0</a:t>
                      </a:r>
                    </a:p>
                    <a:p>
                      <a:pPr marL="0" lvl="0" indent="0">
                        <a:buNone/>
                      </a:pPr>
                      <a:r>
                        <a:rPr lang="en-US" altLang="zh-CN" sz="2200" b="1"/>
                        <a:t>(G)</a:t>
                      </a:r>
                    </a:p>
                  </a:txBody>
                  <a:tcPr marT="45713" marB="457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63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A</a:t>
                      </a:r>
                    </a:p>
                  </a:txBody>
                  <a:tcPr marT="45713" marB="457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dirty="0"/>
                        <a:t>0</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0</a:t>
                      </a:r>
                    </a:p>
                  </a:txBody>
                  <a:tcPr marT="45713" marB="457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474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D</a:t>
                      </a:r>
                    </a:p>
                  </a:txBody>
                  <a:tcPr marT="45713" marB="457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0</a:t>
                      </a:r>
                    </a:p>
                  </a:txBody>
                  <a:tcPr marT="45713" marB="457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633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G</a:t>
                      </a:r>
                    </a:p>
                  </a:txBody>
                  <a:tcPr marT="45713" marB="4571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a:t>1</a:t>
                      </a:r>
                    </a:p>
                  </a:txBody>
                  <a:tcPr marT="45713" marB="4571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200" b="1" dirty="0"/>
                        <a:t>1</a:t>
                      </a:r>
                    </a:p>
                  </a:txBody>
                  <a:tcPr marT="45713" marB="4571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9965" name="文本框 39964"/>
          <p:cNvSpPr txBox="1">
            <a:spLocks noChangeArrowheads="1"/>
          </p:cNvSpPr>
          <p:nvPr/>
        </p:nvSpPr>
        <p:spPr bwMode="auto">
          <a:xfrm>
            <a:off x="250825" y="3644900"/>
            <a:ext cx="3276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dirty="0">
                <a:latin typeface="Times New Roman" pitchFamily="18" charset="0"/>
              </a:rPr>
              <a:t>a)</a:t>
            </a:r>
            <a:r>
              <a:rPr lang="zh-CN" altLang="en-US" b="1" dirty="0">
                <a:latin typeface="Times New Roman" pitchFamily="18" charset="0"/>
              </a:rPr>
              <a:t>哪一个是正确？</a:t>
            </a:r>
          </a:p>
          <a:p>
            <a:pPr algn="l">
              <a:spcBef>
                <a:spcPct val="50000"/>
              </a:spcBef>
            </a:pPr>
            <a:r>
              <a:rPr lang="zh-CN" altLang="en-US" b="1" dirty="0">
                <a:latin typeface="Times New Roman" pitchFamily="18" charset="0"/>
              </a:rPr>
              <a:t>  下面的图正确</a:t>
            </a:r>
          </a:p>
          <a:p>
            <a:pPr algn="l">
              <a:spcBef>
                <a:spcPct val="50000"/>
              </a:spcBef>
            </a:pPr>
            <a:r>
              <a:rPr lang="en-US" altLang="zh-CN" b="1" dirty="0">
                <a:latin typeface="Times New Roman" pitchFamily="18" charset="0"/>
              </a:rPr>
              <a:t>b)</a:t>
            </a:r>
            <a:r>
              <a:rPr lang="zh-CN" altLang="en-US" b="1" dirty="0">
                <a:latin typeface="Times New Roman" pitchFamily="18" charset="0"/>
              </a:rPr>
              <a:t>结果：</a:t>
            </a:r>
          </a:p>
          <a:p>
            <a:pPr algn="l">
              <a:spcBef>
                <a:spcPct val="50000"/>
              </a:spcBef>
            </a:pPr>
            <a:r>
              <a:rPr lang="en-US" altLang="zh-CN" b="1" dirty="0">
                <a:solidFill>
                  <a:schemeClr val="hlink"/>
                </a:solidFill>
                <a:latin typeface="Times New Roman" pitchFamily="18" charset="0"/>
                <a:cs typeface="Times New Roman" pitchFamily="18" charset="0"/>
              </a:rPr>
              <a:t>•</a:t>
            </a:r>
            <a:r>
              <a:rPr lang="zh-CN" altLang="en-US" b="1" dirty="0">
                <a:solidFill>
                  <a:schemeClr val="hlink"/>
                </a:solidFill>
                <a:latin typeface="Times New Roman" pitchFamily="18" charset="0"/>
              </a:rPr>
              <a:t>响应次序：</a:t>
            </a:r>
            <a:r>
              <a:rPr lang="zh-CN" altLang="en-US" b="1" dirty="0">
                <a:latin typeface="Times New Roman" pitchFamily="18" charset="0"/>
              </a:rPr>
              <a:t> </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D</a:t>
            </a:r>
            <a:r>
              <a:rPr lang="zh-CN" altLang="en-US" b="1" dirty="0">
                <a:latin typeface="Times New Roman" pitchFamily="18" charset="0"/>
              </a:rPr>
              <a:t>、</a:t>
            </a:r>
            <a:r>
              <a:rPr lang="en-US" altLang="zh-CN" b="1" dirty="0">
                <a:latin typeface="Times New Roman" pitchFamily="18" charset="0"/>
              </a:rPr>
              <a:t>G</a:t>
            </a:r>
          </a:p>
          <a:p>
            <a:pPr algn="l">
              <a:spcBef>
                <a:spcPct val="50000"/>
              </a:spcBef>
            </a:pPr>
            <a:r>
              <a:rPr lang="en-US" altLang="zh-CN" b="1" dirty="0">
                <a:solidFill>
                  <a:srgbClr val="006600"/>
                </a:solidFill>
                <a:latin typeface="Times New Roman" pitchFamily="18" charset="0"/>
                <a:cs typeface="Times New Roman" pitchFamily="18" charset="0"/>
              </a:rPr>
              <a:t>•</a:t>
            </a:r>
            <a:r>
              <a:rPr lang="zh-CN" altLang="en-US" b="1" dirty="0">
                <a:solidFill>
                  <a:srgbClr val="006600"/>
                </a:solidFill>
                <a:latin typeface="Times New Roman" pitchFamily="18" charset="0"/>
              </a:rPr>
              <a:t>处理次序：</a:t>
            </a:r>
            <a:r>
              <a:rPr lang="en-US" altLang="zh-CN" b="1" dirty="0">
                <a:latin typeface="Times New Roman" pitchFamily="18" charset="0"/>
              </a:rPr>
              <a:t>G</a:t>
            </a:r>
            <a:r>
              <a:rPr lang="zh-CN" altLang="en-US" b="1" dirty="0">
                <a:latin typeface="Times New Roman" pitchFamily="18" charset="0"/>
              </a:rPr>
              <a:t>、</a:t>
            </a:r>
            <a:r>
              <a:rPr lang="en-US" altLang="zh-CN" b="1" dirty="0">
                <a:latin typeface="Times New Roman" pitchFamily="18" charset="0"/>
              </a:rPr>
              <a:t>D</a:t>
            </a:r>
            <a:r>
              <a:rPr lang="zh-CN" altLang="en-US" b="1" dirty="0">
                <a:latin typeface="Times New Roman" pitchFamily="18" charset="0"/>
              </a:rPr>
              <a:t>、</a:t>
            </a:r>
            <a:r>
              <a:rPr lang="en-US" altLang="zh-CN" b="1" dirty="0">
                <a:latin typeface="Times New Roman" pitchFamily="18" charset="0"/>
              </a:rPr>
              <a:t>A</a:t>
            </a:r>
          </a:p>
        </p:txBody>
      </p:sp>
      <p:grpSp>
        <p:nvGrpSpPr>
          <p:cNvPr id="39966" name="组合 39965"/>
          <p:cNvGrpSpPr>
            <a:grpSpLocks noChangeAspect="1"/>
          </p:cNvGrpSpPr>
          <p:nvPr/>
        </p:nvGrpSpPr>
        <p:grpSpPr bwMode="auto">
          <a:xfrm>
            <a:off x="3886200" y="0"/>
            <a:ext cx="4800600" cy="6172200"/>
            <a:chOff x="0" y="0"/>
            <a:chExt cx="3024" cy="3888"/>
          </a:xfrm>
        </p:grpSpPr>
        <p:graphicFrame>
          <p:nvGraphicFramePr>
            <p:cNvPr id="2" name="对象 39966"/>
            <p:cNvGraphicFramePr>
              <a:graphicFrameLocks noChangeAspect="1"/>
            </p:cNvGraphicFramePr>
            <p:nvPr/>
          </p:nvGraphicFramePr>
          <p:xfrm>
            <a:off x="0" y="0"/>
            <a:ext cx="3024" cy="1872"/>
          </p:xfrm>
          <a:graphic>
            <a:graphicData uri="http://schemas.openxmlformats.org/presentationml/2006/ole">
              <mc:AlternateContent xmlns:mc="http://schemas.openxmlformats.org/markup-compatibility/2006">
                <mc:Choice xmlns:v="urn:schemas-microsoft-com:vml" Requires="v">
                  <p:oleObj spid="_x0000_s23560" r:id="rId3" imgW="3877216" imgH="2742857" progId="PBrush">
                    <p:embed/>
                  </p:oleObj>
                </mc:Choice>
                <mc:Fallback>
                  <p:oleObj r:id="rId3" imgW="3877216" imgH="274285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24" cy="187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67" name="对象 39967"/>
            <p:cNvGraphicFramePr>
              <a:graphicFrameLocks noChangeAspect="1"/>
            </p:cNvGraphicFramePr>
            <p:nvPr/>
          </p:nvGraphicFramePr>
          <p:xfrm>
            <a:off x="0" y="1968"/>
            <a:ext cx="3024" cy="1920"/>
          </p:xfrm>
          <a:graphic>
            <a:graphicData uri="http://schemas.openxmlformats.org/presentationml/2006/ole">
              <mc:AlternateContent xmlns:mc="http://schemas.openxmlformats.org/markup-compatibility/2006">
                <mc:Choice xmlns:v="urn:schemas-microsoft-com:vml" Requires="v">
                  <p:oleObj spid="_x0000_s23561" r:id="rId5" imgW="3877216" imgH="2752381" progId="PBrush">
                    <p:embed/>
                  </p:oleObj>
                </mc:Choice>
                <mc:Fallback>
                  <p:oleObj r:id="rId5" imgW="3877216" imgH="2752381"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68"/>
                          <a:ext cx="3024" cy="192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968"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E41A64DC-6F1C-4313-8918-FBB0F28C90BA}" type="slidenum">
              <a:rPr lang="zh-CN" altLang="en-US"/>
              <a:pPr/>
              <a:t>76</a:t>
            </a:fld>
            <a:endParaRPr lang="zh-CN" altLang="en-US"/>
          </a:p>
        </p:txBody>
      </p:sp>
    </p:spTree>
    <p:extLst>
      <p:ext uri="{BB962C8B-B14F-4D97-AF65-F5344CB8AC3E}">
        <p14:creationId xmlns:p14="http://schemas.microsoft.com/office/powerpoint/2010/main" val="333547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ssolve">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966"/>
                                        </p:tgtEl>
                                        <p:attrNameLst>
                                          <p:attrName>style.visibility</p:attrName>
                                        </p:attrNameLst>
                                      </p:cBhvr>
                                      <p:to>
                                        <p:strVal val="visible"/>
                                      </p:to>
                                    </p:set>
                                    <p:animEffect transition="in" filter="dissolve">
                                      <p:cBhvr>
                                        <p:cTn id="12" dur="500"/>
                                        <p:tgtEl>
                                          <p:spTgt spid="399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965">
                                            <p:txEl>
                                              <p:pRg st="0" end="0"/>
                                            </p:txEl>
                                          </p:spTgt>
                                        </p:tgtEl>
                                        <p:attrNameLst>
                                          <p:attrName>style.visibility</p:attrName>
                                        </p:attrNameLst>
                                      </p:cBhvr>
                                      <p:to>
                                        <p:strVal val="visible"/>
                                      </p:to>
                                    </p:set>
                                    <p:animEffect transition="in" filter="dissolve">
                                      <p:cBhvr>
                                        <p:cTn id="17" dur="500"/>
                                        <p:tgtEl>
                                          <p:spTgt spid="3996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965">
                                            <p:txEl>
                                              <p:pRg st="1" end="1"/>
                                            </p:txEl>
                                          </p:spTgt>
                                        </p:tgtEl>
                                        <p:attrNameLst>
                                          <p:attrName>style.visibility</p:attrName>
                                        </p:attrNameLst>
                                      </p:cBhvr>
                                      <p:to>
                                        <p:strVal val="visible"/>
                                      </p:to>
                                    </p:set>
                                    <p:animEffect transition="in" filter="dissolve">
                                      <p:cBhvr>
                                        <p:cTn id="22" dur="500"/>
                                        <p:tgtEl>
                                          <p:spTgt spid="3996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65">
                                            <p:txEl>
                                              <p:pRg st="2" end="2"/>
                                            </p:txEl>
                                          </p:spTgt>
                                        </p:tgtEl>
                                        <p:attrNameLst>
                                          <p:attrName>style.visibility</p:attrName>
                                        </p:attrNameLst>
                                      </p:cBhvr>
                                      <p:to>
                                        <p:strVal val="visible"/>
                                      </p:to>
                                    </p:set>
                                    <p:animEffect transition="in" filter="dissolve">
                                      <p:cBhvr>
                                        <p:cTn id="27" dur="500"/>
                                        <p:tgtEl>
                                          <p:spTgt spid="3996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965">
                                            <p:txEl>
                                              <p:pRg st="3" end="3"/>
                                            </p:txEl>
                                          </p:spTgt>
                                        </p:tgtEl>
                                        <p:attrNameLst>
                                          <p:attrName>style.visibility</p:attrName>
                                        </p:attrNameLst>
                                      </p:cBhvr>
                                      <p:to>
                                        <p:strVal val="visible"/>
                                      </p:to>
                                    </p:set>
                                    <p:animEffect transition="in" filter="dissolve">
                                      <p:cBhvr>
                                        <p:cTn id="32" dur="500"/>
                                        <p:tgtEl>
                                          <p:spTgt spid="3996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965">
                                            <p:txEl>
                                              <p:pRg st="4" end="4"/>
                                            </p:txEl>
                                          </p:spTgt>
                                        </p:tgtEl>
                                        <p:attrNameLst>
                                          <p:attrName>style.visibility</p:attrName>
                                        </p:attrNameLst>
                                      </p:cBhvr>
                                      <p:to>
                                        <p:strVal val="visible"/>
                                      </p:to>
                                    </p:set>
                                    <p:animEffect transition="in" filter="dissolve">
                                      <p:cBhvr>
                                        <p:cTn id="37" dur="500"/>
                                        <p:tgtEl>
                                          <p:spTgt spid="399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表格 40961"/>
          <p:cNvGraphicFramePr/>
          <p:nvPr>
            <p:extLst>
              <p:ext uri="{D42A27DB-BD31-4B8C-83A1-F6EECF244321}">
                <p14:modId xmlns:p14="http://schemas.microsoft.com/office/powerpoint/2010/main" val="1616046088"/>
              </p:ext>
            </p:extLst>
          </p:nvPr>
        </p:nvGraphicFramePr>
        <p:xfrm>
          <a:off x="251520" y="1052736"/>
          <a:ext cx="3200400" cy="2625958"/>
        </p:xfrm>
        <a:graphic>
          <a:graphicData uri="http://schemas.openxmlformats.org/drawingml/2006/table">
            <a:tbl>
              <a:tblPr/>
              <a:tblGrid>
                <a:gridCol w="639763"/>
                <a:gridCol w="808037"/>
                <a:gridCol w="838200"/>
                <a:gridCol w="914400"/>
              </a:tblGrid>
              <a:tr h="8958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2400" b="1"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IM2</a:t>
                      </a:r>
                    </a:p>
                    <a:p>
                      <a:pPr marL="0" lvl="0" indent="0">
                        <a:buNone/>
                      </a:pPr>
                      <a:r>
                        <a:rPr lang="en-US" altLang="zh-CN" sz="2400" b="1"/>
                        <a:t>(A)</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IM1</a:t>
                      </a:r>
                    </a:p>
                    <a:p>
                      <a:pPr marL="0" lvl="0" indent="0">
                        <a:buNone/>
                      </a:pPr>
                      <a:r>
                        <a:rPr lang="en-US" altLang="zh-CN" sz="2400" b="1"/>
                        <a:t>(D)</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IM0</a:t>
                      </a:r>
                    </a:p>
                    <a:p>
                      <a:pPr marL="0" lvl="0" indent="0">
                        <a:buNone/>
                      </a:pPr>
                      <a:r>
                        <a:rPr lang="en-US" altLang="zh-CN" sz="2400" b="1"/>
                        <a:t>(G)</a:t>
                      </a:r>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085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A</a:t>
                      </a:r>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1</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0</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0</a:t>
                      </a:r>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1334">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D</a:t>
                      </a:r>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1</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t>1</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0</a:t>
                      </a:r>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68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G</a:t>
                      </a:r>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1</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a:t>1</a:t>
                      </a:r>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t>1</a:t>
                      </a:r>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0989" name="文本框 40988"/>
          <p:cNvSpPr txBox="1">
            <a:spLocks noChangeArrowheads="1"/>
          </p:cNvSpPr>
          <p:nvPr/>
        </p:nvSpPr>
        <p:spPr bwMode="auto">
          <a:xfrm>
            <a:off x="814760" y="4739141"/>
            <a:ext cx="7696200" cy="84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i="0" dirty="0">
                <a:solidFill>
                  <a:srgbClr val="6600FF"/>
                </a:solidFill>
                <a:latin typeface="Times New Roman" pitchFamily="18" charset="0"/>
                <a:cs typeface="Times New Roman" pitchFamily="18" charset="0"/>
              </a:rPr>
              <a:t>•</a:t>
            </a:r>
            <a:r>
              <a:rPr lang="zh-CN" altLang="en-US" b="1" i="0" dirty="0">
                <a:solidFill>
                  <a:srgbClr val="FF0000"/>
                </a:solidFill>
                <a:latin typeface="Times New Roman" pitchFamily="18" charset="0"/>
              </a:rPr>
              <a:t>中断响应次序：</a:t>
            </a:r>
            <a:r>
              <a:rPr lang="en-US" altLang="zh-CN" b="1" i="0" dirty="0">
                <a:latin typeface="Times New Roman" pitchFamily="18" charset="0"/>
              </a:rPr>
              <a:t>G</a:t>
            </a:r>
            <a:r>
              <a:rPr lang="zh-CN" altLang="en-US" b="1" i="0" dirty="0">
                <a:latin typeface="Times New Roman" pitchFamily="18" charset="0"/>
              </a:rPr>
              <a:t>、</a:t>
            </a:r>
            <a:r>
              <a:rPr lang="en-US" altLang="zh-CN" b="1" i="0" dirty="0">
                <a:latin typeface="Times New Roman" pitchFamily="18" charset="0"/>
              </a:rPr>
              <a:t>A</a:t>
            </a:r>
            <a:r>
              <a:rPr lang="zh-CN" altLang="en-US" b="1" i="0" dirty="0">
                <a:latin typeface="Times New Roman" pitchFamily="18" charset="0"/>
              </a:rPr>
              <a:t>、</a:t>
            </a:r>
            <a:r>
              <a:rPr lang="en-US" altLang="zh-CN" b="1" i="0" dirty="0">
                <a:latin typeface="Times New Roman" pitchFamily="18" charset="0"/>
              </a:rPr>
              <a:t>D</a:t>
            </a:r>
          </a:p>
          <a:p>
            <a:pPr algn="l">
              <a:lnSpc>
                <a:spcPct val="135000"/>
              </a:lnSpc>
              <a:spcBef>
                <a:spcPct val="50000"/>
              </a:spcBef>
            </a:pPr>
            <a:r>
              <a:rPr lang="en-US" altLang="zh-CN" b="1" i="0" dirty="0">
                <a:solidFill>
                  <a:schemeClr val="hlink"/>
                </a:solidFill>
                <a:latin typeface="Times New Roman" pitchFamily="18" charset="0"/>
                <a:cs typeface="Times New Roman" pitchFamily="18" charset="0"/>
              </a:rPr>
              <a:t>•</a:t>
            </a:r>
            <a:r>
              <a:rPr lang="zh-CN" altLang="en-US" b="1" i="0" dirty="0">
                <a:latin typeface="Times New Roman" pitchFamily="18" charset="0"/>
              </a:rPr>
              <a:t>中断处理次序：</a:t>
            </a:r>
            <a:r>
              <a:rPr lang="en-US" altLang="zh-CN" b="1" i="0" dirty="0">
                <a:latin typeface="Times New Roman" pitchFamily="18" charset="0"/>
              </a:rPr>
              <a:t>G</a:t>
            </a:r>
            <a:r>
              <a:rPr lang="zh-CN" altLang="en-US" b="1" i="0" dirty="0">
                <a:latin typeface="Times New Roman" pitchFamily="18" charset="0"/>
              </a:rPr>
              <a:t>、</a:t>
            </a:r>
            <a:r>
              <a:rPr lang="en-US" altLang="zh-CN" b="1" i="0" dirty="0">
                <a:latin typeface="Times New Roman" pitchFamily="18" charset="0"/>
              </a:rPr>
              <a:t>D</a:t>
            </a:r>
            <a:r>
              <a:rPr lang="zh-CN" altLang="en-US" b="1" i="0" dirty="0">
                <a:latin typeface="Times New Roman" pitchFamily="18" charset="0"/>
              </a:rPr>
              <a:t>、</a:t>
            </a:r>
            <a:r>
              <a:rPr lang="en-US" altLang="zh-CN" b="1" i="0" dirty="0">
                <a:latin typeface="Times New Roman" pitchFamily="18" charset="0"/>
              </a:rPr>
              <a:t>A</a:t>
            </a:r>
          </a:p>
        </p:txBody>
      </p:sp>
      <p:graphicFrame>
        <p:nvGraphicFramePr>
          <p:cNvPr id="2" name="对象 40989"/>
          <p:cNvGraphicFramePr>
            <a:graphicFrameLocks noChangeAspect="1"/>
          </p:cNvGraphicFramePr>
          <p:nvPr>
            <p:extLst>
              <p:ext uri="{D42A27DB-BD31-4B8C-83A1-F6EECF244321}">
                <p14:modId xmlns:p14="http://schemas.microsoft.com/office/powerpoint/2010/main" val="2973454730"/>
              </p:ext>
            </p:extLst>
          </p:nvPr>
        </p:nvGraphicFramePr>
        <p:xfrm>
          <a:off x="4283968" y="1052736"/>
          <a:ext cx="3962400" cy="3352800"/>
        </p:xfrm>
        <a:graphic>
          <a:graphicData uri="http://schemas.openxmlformats.org/presentationml/2006/ole">
            <mc:AlternateContent xmlns:mc="http://schemas.openxmlformats.org/markup-compatibility/2006">
              <mc:Choice xmlns:v="urn:schemas-microsoft-com:vml" Requires="v">
                <p:oleObj spid="_x0000_s24581" r:id="rId3" imgW="2895238" imgH="2400635" progId="PBrush">
                  <p:embed/>
                </p:oleObj>
              </mc:Choice>
              <mc:Fallback>
                <p:oleObj r:id="rId3" imgW="2895238" imgH="240063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052736"/>
                        <a:ext cx="3962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0"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19AE0329-C0BB-43F9-99FE-90E347049A7B}" type="slidenum">
              <a:rPr lang="zh-CN" altLang="en-US"/>
              <a:pPr/>
              <a:t>77</a:t>
            </a:fld>
            <a:endParaRPr lang="zh-CN" altLang="en-US"/>
          </a:p>
        </p:txBody>
      </p:sp>
    </p:spTree>
    <p:extLst>
      <p:ext uri="{BB962C8B-B14F-4D97-AF65-F5344CB8AC3E}">
        <p14:creationId xmlns:p14="http://schemas.microsoft.com/office/powerpoint/2010/main" val="21676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9">
                                            <p:txEl>
                                              <p:pRg st="0" end="0"/>
                                            </p:txEl>
                                          </p:spTgt>
                                        </p:tgtEl>
                                        <p:attrNameLst>
                                          <p:attrName>style.visibility</p:attrName>
                                        </p:attrNameLst>
                                      </p:cBhvr>
                                      <p:to>
                                        <p:strVal val="visible"/>
                                      </p:to>
                                    </p:set>
                                    <p:animEffect transition="in" filter="wipe(left)">
                                      <p:cBhvr>
                                        <p:cTn id="7" dur="500"/>
                                        <p:tgtEl>
                                          <p:spTgt spid="40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89">
                                            <p:txEl>
                                              <p:pRg st="1" end="1"/>
                                            </p:txEl>
                                          </p:spTgt>
                                        </p:tgtEl>
                                        <p:attrNameLst>
                                          <p:attrName>style.visibility</p:attrName>
                                        </p:attrNameLst>
                                      </p:cBhvr>
                                      <p:to>
                                        <p:strVal val="visible"/>
                                      </p:to>
                                    </p:set>
                                    <p:animEffect transition="in" filter="wipe(left)">
                                      <p:cBhvr>
                                        <p:cTn id="12" dur="500"/>
                                        <p:tgtEl>
                                          <p:spTgt spid="409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表格 41985"/>
          <p:cNvGraphicFramePr/>
          <p:nvPr/>
        </p:nvGraphicFramePr>
        <p:xfrm>
          <a:off x="304800" y="381000"/>
          <a:ext cx="3200400" cy="3865563"/>
        </p:xfrm>
        <a:graphic>
          <a:graphicData uri="http://schemas.openxmlformats.org/drawingml/2006/table">
            <a:tbl>
              <a:tblPr/>
              <a:tblGrid>
                <a:gridCol w="639763"/>
                <a:gridCol w="808037"/>
                <a:gridCol w="838200"/>
                <a:gridCol w="914400"/>
              </a:tblGrid>
              <a:tr h="1030288">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IM2</a:t>
                      </a:r>
                    </a:p>
                    <a:p>
                      <a:pPr marL="0" lvl="0" indent="0">
                        <a:buNone/>
                      </a:pPr>
                      <a:r>
                        <a:rPr lang="en-US" altLang="zh-CN"/>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IM1</a:t>
                      </a:r>
                    </a:p>
                    <a:p>
                      <a:pPr marL="0" lvl="0" indent="0">
                        <a:buNone/>
                      </a:pPr>
                      <a:r>
                        <a:rPr lang="en-US" altLang="zh-CN"/>
                        <a:t>(D)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IM0</a:t>
                      </a:r>
                    </a:p>
                    <a:p>
                      <a:pPr marL="0" lvl="0" indent="0">
                        <a:buNone/>
                      </a:pPr>
                      <a:r>
                        <a:rPr lang="en-US" altLang="zh-CN"/>
                        <a:t>(G)</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61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456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D</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456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G</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Times New Roman" pitchFamily="2" charset="0"/>
                          <a:ea typeface="宋体"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2013" name="对象 42012"/>
          <p:cNvGraphicFramePr>
            <a:graphicFrameLocks noChangeAspect="1"/>
          </p:cNvGraphicFramePr>
          <p:nvPr/>
        </p:nvGraphicFramePr>
        <p:xfrm>
          <a:off x="3886200" y="381000"/>
          <a:ext cx="4724400" cy="3581400"/>
        </p:xfrm>
        <a:graphic>
          <a:graphicData uri="http://schemas.openxmlformats.org/presentationml/2006/ole">
            <mc:AlternateContent xmlns:mc="http://schemas.openxmlformats.org/markup-compatibility/2006">
              <mc:Choice xmlns:v="urn:schemas-microsoft-com:vml" Requires="v">
                <p:oleObj spid="_x0000_s25605" r:id="rId3" imgW="3172268" imgH="2314286" progId="PBrush">
                  <p:embed/>
                </p:oleObj>
              </mc:Choice>
              <mc:Fallback>
                <p:oleObj r:id="rId3" imgW="3172268" imgH="231428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81000"/>
                        <a:ext cx="4724400" cy="3581400"/>
                      </a:xfrm>
                      <a:prstGeom prst="rect">
                        <a:avLst/>
                      </a:prstGeom>
                      <a:noFill/>
                      <a:ln w="38100">
                        <a:solidFill>
                          <a:srgbClr val="99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4" name="文本框 42013"/>
          <p:cNvSpPr txBox="1">
            <a:spLocks noChangeArrowheads="1"/>
          </p:cNvSpPr>
          <p:nvPr/>
        </p:nvSpPr>
        <p:spPr bwMode="auto">
          <a:xfrm>
            <a:off x="1116013" y="4508500"/>
            <a:ext cx="66294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rPr>
              <a:t>中断响应次序：</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D</a:t>
            </a:r>
            <a:r>
              <a:rPr lang="zh-CN" altLang="en-US" b="1" dirty="0">
                <a:latin typeface="Times New Roman" pitchFamily="18" charset="0"/>
              </a:rPr>
              <a:t>、</a:t>
            </a:r>
            <a:r>
              <a:rPr lang="en-US" altLang="zh-CN" b="1" dirty="0">
                <a:latin typeface="Times New Roman" pitchFamily="18" charset="0"/>
              </a:rPr>
              <a:t>G</a:t>
            </a:r>
          </a:p>
          <a:p>
            <a:pPr algn="l">
              <a:spcBef>
                <a:spcPct val="50000"/>
              </a:spcBef>
            </a:pPr>
            <a:r>
              <a:rPr lang="en-US" altLang="zh-CN" b="1" dirty="0">
                <a:solidFill>
                  <a:srgbClr val="006600"/>
                </a:solidFill>
                <a:latin typeface="Times New Roman" pitchFamily="18" charset="0"/>
                <a:cs typeface="Times New Roman" pitchFamily="18" charset="0"/>
              </a:rPr>
              <a:t>•</a:t>
            </a:r>
            <a:r>
              <a:rPr lang="zh-CN" altLang="en-US" b="1" dirty="0">
                <a:latin typeface="Times New Roman" pitchFamily="18" charset="0"/>
              </a:rPr>
              <a:t>中断处理次序：</a:t>
            </a:r>
            <a:r>
              <a:rPr lang="en-US" altLang="zh-CN" b="1" dirty="0">
                <a:latin typeface="Times New Roman" pitchFamily="18" charset="0"/>
              </a:rPr>
              <a:t>D</a:t>
            </a:r>
            <a:r>
              <a:rPr lang="zh-CN" altLang="en-US" b="1" dirty="0">
                <a:latin typeface="Times New Roman" pitchFamily="18" charset="0"/>
              </a:rPr>
              <a:t>、</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G</a:t>
            </a:r>
            <a:endParaRPr lang="en-US" altLang="zh-CN" dirty="0">
              <a:latin typeface="Times New Roman" pitchFamily="18" charset="0"/>
            </a:endParaRPr>
          </a:p>
        </p:txBody>
      </p:sp>
      <p:sp>
        <p:nvSpPr>
          <p:cNvPr id="42015" name="文本框 42014"/>
          <p:cNvSpPr txBox="1">
            <a:spLocks noChangeArrowheads="1"/>
          </p:cNvSpPr>
          <p:nvPr/>
        </p:nvSpPr>
        <p:spPr bwMode="auto">
          <a:xfrm>
            <a:off x="900113" y="5876925"/>
            <a:ext cx="7199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b="1" dirty="0">
                <a:solidFill>
                  <a:srgbClr val="FF0000"/>
                </a:solidFill>
                <a:latin typeface="Times New Roman" pitchFamily="18" charset="0"/>
              </a:rPr>
              <a:t>结论：</a:t>
            </a:r>
            <a:r>
              <a:rPr lang="zh-CN" altLang="en-US" b="1" dirty="0">
                <a:latin typeface="Times New Roman" pitchFamily="18" charset="0"/>
              </a:rPr>
              <a:t>多级中断的处理优先级可不同于响应优先级。</a:t>
            </a: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43147341-CC6F-4BBF-BDF5-074767FE1F46}" type="slidenum">
              <a:rPr lang="zh-CN" altLang="en-US"/>
              <a:pPr/>
              <a:t>78</a:t>
            </a:fld>
            <a:endParaRPr lang="zh-CN" altLang="en-US"/>
          </a:p>
        </p:txBody>
      </p:sp>
    </p:spTree>
    <p:extLst>
      <p:ext uri="{BB962C8B-B14F-4D97-AF65-F5344CB8AC3E}">
        <p14:creationId xmlns:p14="http://schemas.microsoft.com/office/powerpoint/2010/main" val="161702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13"/>
                                        </p:tgtEl>
                                        <p:attrNameLst>
                                          <p:attrName>style.visibility</p:attrName>
                                        </p:attrNameLst>
                                      </p:cBhvr>
                                      <p:to>
                                        <p:strVal val="visible"/>
                                      </p:to>
                                    </p:set>
                                    <p:animEffect transition="in" filter="dissolve">
                                      <p:cBhvr>
                                        <p:cTn id="7" dur="500"/>
                                        <p:tgtEl>
                                          <p:spTgt spid="42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14">
                                            <p:txEl>
                                              <p:pRg st="0" end="0"/>
                                            </p:txEl>
                                          </p:spTgt>
                                        </p:tgtEl>
                                        <p:attrNameLst>
                                          <p:attrName>style.visibility</p:attrName>
                                        </p:attrNameLst>
                                      </p:cBhvr>
                                      <p:to>
                                        <p:strVal val="visible"/>
                                      </p:to>
                                    </p:set>
                                    <p:animEffect transition="in" filter="wipe(left)">
                                      <p:cBhvr>
                                        <p:cTn id="12" dur="500"/>
                                        <p:tgtEl>
                                          <p:spTgt spid="420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14">
                                            <p:txEl>
                                              <p:pRg st="1" end="1"/>
                                            </p:txEl>
                                          </p:spTgt>
                                        </p:tgtEl>
                                        <p:attrNameLst>
                                          <p:attrName>style.visibility</p:attrName>
                                        </p:attrNameLst>
                                      </p:cBhvr>
                                      <p:to>
                                        <p:strVal val="visible"/>
                                      </p:to>
                                    </p:set>
                                    <p:animEffect transition="in" filter="wipe(left)">
                                      <p:cBhvr>
                                        <p:cTn id="17" dur="500"/>
                                        <p:tgtEl>
                                          <p:spTgt spid="4201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2015"/>
                                        </p:tgtEl>
                                        <p:attrNameLst>
                                          <p:attrName>style.visibility</p:attrName>
                                        </p:attrNameLst>
                                      </p:cBhvr>
                                      <p:to>
                                        <p:strVal val="visible"/>
                                      </p:to>
                                    </p:set>
                                    <p:animEffect transition="in" filter="blinds(vertical)">
                                      <p:cBhvr>
                                        <p:cTn id="22" dur="500"/>
                                        <p:tgtEl>
                                          <p:spTgt spid="42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build="p"/>
      <p:bldP spid="420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框 86017"/>
          <p:cNvSpPr txBox="1">
            <a:spLocks noChangeArrowheads="1"/>
          </p:cNvSpPr>
          <p:nvPr/>
        </p:nvSpPr>
        <p:spPr bwMode="auto">
          <a:xfrm>
            <a:off x="0" y="821611"/>
            <a:ext cx="90364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spcBef>
                <a:spcPct val="50000"/>
              </a:spcBef>
            </a:pPr>
            <a:r>
              <a:rPr lang="zh-CN" altLang="en-US" sz="2100" b="1" i="0" dirty="0">
                <a:latin typeface="Times New Roman" pitchFamily="18" charset="0"/>
              </a:rPr>
              <a:t>例1 以程序查询方式的输入输出系统，假定考虑预处理时间，每一个查询操作需要100个时钟周期，CPU的时钟频率为50MHZ。现有鼠标和硬盘两个外设，而且CPU必须每秒对鼠标进行30次操作，假定硬盘以32位字长为单位传输数据，即每32位被CPU查询一次，CPU访问硬盘的速率为2MB/s。求CPU对这两个设备查询所花费的时间比率，由此可得到什么结论？</a:t>
            </a:r>
          </a:p>
        </p:txBody>
      </p:sp>
      <p:sp>
        <p:nvSpPr>
          <p:cNvPr id="86019" name="文本框 86018"/>
          <p:cNvSpPr txBox="1">
            <a:spLocks noChangeArrowheads="1"/>
          </p:cNvSpPr>
          <p:nvPr/>
        </p:nvSpPr>
        <p:spPr bwMode="auto">
          <a:xfrm>
            <a:off x="304577" y="2852936"/>
            <a:ext cx="8642350"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5000"/>
              </a:lnSpc>
            </a:pPr>
            <a:r>
              <a:rPr lang="zh-CN" altLang="en-US" b="1" i="0" dirty="0">
                <a:latin typeface="Times New Roman" pitchFamily="18" charset="0"/>
              </a:rPr>
              <a:t>解</a:t>
            </a:r>
            <a:r>
              <a:rPr lang="zh-CN" altLang="en-US" b="1" i="0" dirty="0">
                <a:latin typeface="Times New Roman" pitchFamily="18" charset="0"/>
                <a:sym typeface="Wingdings" pitchFamily="2" charset="2"/>
              </a:rPr>
              <a:t>: (1) CPU每秒钟用于查询鼠标所需要的时钟周期数为:</a:t>
            </a:r>
          </a:p>
          <a:p>
            <a:pPr algn="l">
              <a:lnSpc>
                <a:spcPct val="135000"/>
              </a:lnSpc>
            </a:pPr>
            <a:r>
              <a:rPr lang="zh-CN" altLang="en-US" b="1" i="0" dirty="0">
                <a:latin typeface="Times New Roman" pitchFamily="18" charset="0"/>
                <a:sym typeface="Wingdings" pitchFamily="2" charset="2"/>
              </a:rPr>
              <a:t>             100 × 30 = 3000</a:t>
            </a:r>
          </a:p>
          <a:p>
            <a:pPr algn="l">
              <a:lnSpc>
                <a:spcPct val="135000"/>
              </a:lnSpc>
            </a:pPr>
            <a:r>
              <a:rPr lang="zh-CN" altLang="en-US" b="1" i="0" dirty="0">
                <a:latin typeface="Times New Roman" pitchFamily="18" charset="0"/>
                <a:sym typeface="Wingdings" pitchFamily="2" charset="2"/>
              </a:rPr>
              <a:t>            则查询鼠标所需的时间比率为: 3000 / (50 × 10</a:t>
            </a:r>
            <a:r>
              <a:rPr lang="zh-CN" altLang="en-US" b="1" i="0" baseline="30000" dirty="0">
                <a:latin typeface="Times New Roman" pitchFamily="18" charset="0"/>
                <a:sym typeface="Wingdings" pitchFamily="2" charset="2"/>
              </a:rPr>
              <a:t>6</a:t>
            </a:r>
            <a:r>
              <a:rPr lang="zh-CN" altLang="en-US" b="1" i="0" dirty="0">
                <a:latin typeface="Times New Roman" pitchFamily="18" charset="0"/>
                <a:sym typeface="Wingdings" pitchFamily="2" charset="2"/>
              </a:rPr>
              <a:t>) = 0.006</a:t>
            </a:r>
            <a:r>
              <a:rPr lang="zh-CN" altLang="en-US" b="1" i="0" dirty="0">
                <a:latin typeface="Times New Roman" pitchFamily="18" charset="0"/>
                <a:cs typeface="Times New Roman" pitchFamily="18" charset="0"/>
                <a:sym typeface="Wingdings" pitchFamily="2" charset="2"/>
              </a:rPr>
              <a:t>%</a:t>
            </a:r>
          </a:p>
          <a:p>
            <a:pPr algn="l">
              <a:lnSpc>
                <a:spcPct val="135000"/>
              </a:lnSpc>
            </a:pPr>
            <a:r>
              <a:rPr lang="zh-CN" altLang="en-US" b="1" i="0" dirty="0">
                <a:latin typeface="Times New Roman" pitchFamily="18" charset="0"/>
                <a:cs typeface="Times New Roman" pitchFamily="18" charset="0"/>
                <a:sym typeface="Wingdings" pitchFamily="2" charset="2"/>
              </a:rPr>
              <a:t>            可见</a:t>
            </a:r>
            <a:r>
              <a:rPr lang="zh-CN" altLang="en-US" b="1" i="0" dirty="0">
                <a:latin typeface="Times New Roman" pitchFamily="18" charset="0"/>
                <a:sym typeface="Wingdings" pitchFamily="2" charset="2"/>
              </a:rPr>
              <a:t>，</a:t>
            </a:r>
            <a:r>
              <a:rPr lang="zh-CN" altLang="en-US" b="1" i="0" dirty="0">
                <a:latin typeface="Times New Roman" pitchFamily="18" charset="0"/>
                <a:cs typeface="Times New Roman" pitchFamily="18" charset="0"/>
                <a:sym typeface="Wingdings" pitchFamily="2" charset="2"/>
              </a:rPr>
              <a:t>查询鼠标的操作基本不影响CPU的性能</a:t>
            </a:r>
            <a:r>
              <a:rPr lang="zh-CN" altLang="en-US" b="1" i="0" dirty="0">
                <a:latin typeface="Times New Roman" pitchFamily="18" charset="0"/>
                <a:sym typeface="Wingdings" pitchFamily="2" charset="2"/>
              </a:rPr>
              <a:t>。</a:t>
            </a:r>
            <a:endParaRPr lang="zh-CN" altLang="en-US" b="1" i="0" dirty="0">
              <a:latin typeface="Times New Roman" pitchFamily="18" charset="0"/>
              <a:cs typeface="Times New Roman" pitchFamily="18" charset="0"/>
              <a:sym typeface="Wingdings" pitchFamily="2" charset="2"/>
            </a:endParaRPr>
          </a:p>
          <a:p>
            <a:pPr algn="l">
              <a:lnSpc>
                <a:spcPct val="135000"/>
              </a:lnSpc>
            </a:pPr>
            <a:r>
              <a:rPr lang="zh-CN" altLang="en-US" b="1" i="0" dirty="0">
                <a:latin typeface="Times New Roman" pitchFamily="18" charset="0"/>
                <a:cs typeface="Times New Roman" pitchFamily="18" charset="0"/>
                <a:sym typeface="Wingdings" pitchFamily="2" charset="2"/>
              </a:rPr>
              <a:t>      (2)</a:t>
            </a:r>
            <a:r>
              <a:rPr lang="zh-CN" altLang="en-US" b="1" i="0" dirty="0">
                <a:latin typeface="Times New Roman" pitchFamily="18" charset="0"/>
                <a:sym typeface="Wingdings" pitchFamily="2" charset="2"/>
              </a:rPr>
              <a:t> </a:t>
            </a:r>
            <a:r>
              <a:rPr lang="zh-CN" altLang="en-US" b="1" i="0" dirty="0">
                <a:latin typeface="Times New Roman" pitchFamily="18" charset="0"/>
                <a:cs typeface="Times New Roman" pitchFamily="18" charset="0"/>
                <a:sym typeface="Wingdings" pitchFamily="2" charset="2"/>
              </a:rPr>
              <a:t>对硬盘而言</a:t>
            </a:r>
            <a:r>
              <a:rPr lang="zh-CN" altLang="en-US" b="1" i="0" dirty="0">
                <a:latin typeface="Times New Roman" pitchFamily="18" charset="0"/>
                <a:sym typeface="Wingdings" pitchFamily="2" charset="2"/>
              </a:rPr>
              <a:t>，</a:t>
            </a:r>
            <a:r>
              <a:rPr lang="zh-CN" altLang="en-US" b="1" i="0" dirty="0">
                <a:latin typeface="Times New Roman" pitchFamily="18" charset="0"/>
                <a:cs typeface="Times New Roman" pitchFamily="18" charset="0"/>
                <a:sym typeface="Wingdings" pitchFamily="2" charset="2"/>
              </a:rPr>
              <a:t>要达到预定的传输速率</a:t>
            </a:r>
            <a:r>
              <a:rPr lang="zh-CN" altLang="en-US" b="1" i="0" dirty="0">
                <a:latin typeface="Times New Roman" pitchFamily="18" charset="0"/>
                <a:sym typeface="Wingdings" pitchFamily="2" charset="2"/>
              </a:rPr>
              <a:t>，</a:t>
            </a:r>
            <a:r>
              <a:rPr lang="zh-CN" altLang="en-US" b="1" i="0" dirty="0">
                <a:latin typeface="Times New Roman" pitchFamily="18" charset="0"/>
                <a:cs typeface="Times New Roman" pitchFamily="18" charset="0"/>
                <a:sym typeface="Wingdings" pitchFamily="2" charset="2"/>
              </a:rPr>
              <a:t>每秒钟访问的次数为:</a:t>
            </a:r>
          </a:p>
          <a:p>
            <a:pPr algn="l">
              <a:lnSpc>
                <a:spcPct val="135000"/>
              </a:lnSpc>
            </a:pPr>
            <a:r>
              <a:rPr lang="zh-CN" altLang="en-US" b="1" i="0" dirty="0">
                <a:latin typeface="Times New Roman" pitchFamily="18" charset="0"/>
                <a:cs typeface="Times New Roman" pitchFamily="18" charset="0"/>
                <a:sym typeface="Wingdings" pitchFamily="2" charset="2"/>
              </a:rPr>
              <a:t>              2MB / 4B = 500K次</a:t>
            </a:r>
            <a:r>
              <a:rPr lang="zh-CN" altLang="en-US" b="1" i="0" dirty="0">
                <a:latin typeface="Times New Roman" pitchFamily="18" charset="0"/>
                <a:sym typeface="Wingdings" pitchFamily="2" charset="2"/>
              </a:rPr>
              <a:t>（</a:t>
            </a:r>
            <a:r>
              <a:rPr lang="zh-CN" altLang="en-US" b="1" i="0" dirty="0">
                <a:latin typeface="Times New Roman" pitchFamily="18" charset="0"/>
                <a:cs typeface="Times New Roman" pitchFamily="18" charset="0"/>
                <a:sym typeface="Wingdings" pitchFamily="2" charset="2"/>
              </a:rPr>
              <a:t>注意这里的K=1000</a:t>
            </a:r>
            <a:r>
              <a:rPr lang="zh-CN" altLang="en-US" b="1" i="0" dirty="0">
                <a:latin typeface="Times New Roman" pitchFamily="18" charset="0"/>
                <a:sym typeface="Wingdings" pitchFamily="2" charset="2"/>
              </a:rPr>
              <a:t>）</a:t>
            </a:r>
            <a:endParaRPr lang="zh-CN" altLang="en-US" b="1" i="0" dirty="0">
              <a:latin typeface="Times New Roman" pitchFamily="18" charset="0"/>
              <a:cs typeface="Times New Roman" pitchFamily="18" charset="0"/>
              <a:sym typeface="Wingdings" pitchFamily="2" charset="2"/>
            </a:endParaRPr>
          </a:p>
          <a:p>
            <a:pPr algn="l">
              <a:lnSpc>
                <a:spcPct val="135000"/>
              </a:lnSpc>
            </a:pPr>
            <a:r>
              <a:rPr lang="zh-CN" altLang="en-US" b="1" i="0" dirty="0">
                <a:latin typeface="Times New Roman" pitchFamily="18" charset="0"/>
                <a:cs typeface="Times New Roman" pitchFamily="18" charset="0"/>
                <a:sym typeface="Wingdings" pitchFamily="2" charset="2"/>
              </a:rPr>
              <a:t>          每秒钟访问硬盘所花费的时钟周期数为: </a:t>
            </a:r>
          </a:p>
          <a:p>
            <a:pPr algn="l">
              <a:lnSpc>
                <a:spcPct val="135000"/>
              </a:lnSpc>
            </a:pPr>
            <a:r>
              <a:rPr lang="zh-CN" altLang="en-US" b="1" i="0" dirty="0">
                <a:latin typeface="Times New Roman" pitchFamily="18" charset="0"/>
                <a:cs typeface="Times New Roman" pitchFamily="18" charset="0"/>
                <a:sym typeface="Wingdings" pitchFamily="2" charset="2"/>
              </a:rPr>
              <a:t>            500 </a:t>
            </a:r>
            <a:r>
              <a:rPr lang="zh-CN" altLang="en-US" b="1" i="0" dirty="0">
                <a:latin typeface="Times New Roman" pitchFamily="18" charset="0"/>
                <a:sym typeface="Wingdings" pitchFamily="2" charset="2"/>
              </a:rPr>
              <a:t>× </a:t>
            </a:r>
            <a:r>
              <a:rPr lang="zh-CN" altLang="en-US" b="1" i="0" dirty="0">
                <a:latin typeface="Times New Roman" pitchFamily="18" charset="0"/>
                <a:cs typeface="Times New Roman" pitchFamily="18" charset="0"/>
                <a:sym typeface="Wingdings" pitchFamily="2" charset="2"/>
              </a:rPr>
              <a:t>1000 </a:t>
            </a:r>
            <a:r>
              <a:rPr lang="zh-CN" altLang="en-US" b="1" i="0" dirty="0">
                <a:latin typeface="Times New Roman" pitchFamily="18" charset="0"/>
                <a:sym typeface="Wingdings" pitchFamily="2" charset="2"/>
              </a:rPr>
              <a:t>× </a:t>
            </a:r>
            <a:r>
              <a:rPr lang="zh-CN" altLang="en-US" b="1" i="0" dirty="0">
                <a:latin typeface="Times New Roman" pitchFamily="18" charset="0"/>
                <a:cs typeface="Times New Roman" pitchFamily="18" charset="0"/>
                <a:sym typeface="Wingdings" pitchFamily="2" charset="2"/>
              </a:rPr>
              <a:t>100 = 50</a:t>
            </a:r>
            <a:r>
              <a:rPr lang="zh-CN" altLang="en-US" b="1" i="0" dirty="0">
                <a:latin typeface="Times New Roman" pitchFamily="18" charset="0"/>
                <a:sym typeface="Wingdings" pitchFamily="2" charset="2"/>
              </a:rPr>
              <a:t>×</a:t>
            </a:r>
            <a:r>
              <a:rPr lang="zh-CN" altLang="en-US" b="1" i="0" dirty="0">
                <a:latin typeface="Times New Roman" pitchFamily="18" charset="0"/>
                <a:cs typeface="Times New Roman" pitchFamily="18" charset="0"/>
                <a:sym typeface="Wingdings" pitchFamily="2" charset="2"/>
              </a:rPr>
              <a:t>10</a:t>
            </a:r>
            <a:r>
              <a:rPr lang="zh-CN" altLang="en-US" b="1" i="0" baseline="30000" dirty="0">
                <a:latin typeface="Times New Roman" pitchFamily="18" charset="0"/>
                <a:cs typeface="Times New Roman" pitchFamily="18" charset="0"/>
                <a:sym typeface="Wingdings" pitchFamily="2" charset="2"/>
              </a:rPr>
              <a:t>6</a:t>
            </a:r>
          </a:p>
          <a:p>
            <a:pPr algn="l">
              <a:lnSpc>
                <a:spcPct val="135000"/>
              </a:lnSpc>
            </a:pPr>
            <a:r>
              <a:rPr lang="zh-CN" altLang="en-US" b="1" i="0" dirty="0">
                <a:latin typeface="Times New Roman" pitchFamily="18" charset="0"/>
                <a:cs typeface="Times New Roman" pitchFamily="18" charset="0"/>
              </a:rPr>
              <a:t>         查询硬盘的操作所需要的时间比率为:</a:t>
            </a:r>
            <a:r>
              <a:rPr lang="zh-CN" altLang="en-US" b="1" i="0" dirty="0">
                <a:latin typeface="Times New Roman" pitchFamily="18" charset="0"/>
              </a:rPr>
              <a:t> </a:t>
            </a:r>
            <a:r>
              <a:rPr lang="zh-CN" altLang="en-US" b="1" i="0" dirty="0">
                <a:latin typeface="Times New Roman" pitchFamily="18" charset="0"/>
                <a:cs typeface="Times New Roman" pitchFamily="18" charset="0"/>
              </a:rPr>
              <a:t>50 / 50 = 100%</a:t>
            </a:r>
          </a:p>
          <a:p>
            <a:pPr algn="l">
              <a:lnSpc>
                <a:spcPct val="135000"/>
              </a:lnSpc>
            </a:pPr>
            <a:r>
              <a:rPr lang="zh-CN" altLang="en-US" b="1" i="0" dirty="0">
                <a:latin typeface="Times New Roman" pitchFamily="18" charset="0"/>
                <a:cs typeface="Times New Roman" pitchFamily="18" charset="0"/>
              </a:rPr>
              <a:t>         可见</a:t>
            </a:r>
            <a:r>
              <a:rPr lang="zh-CN" altLang="en-US" b="1" i="0" dirty="0">
                <a:latin typeface="Times New Roman" pitchFamily="18" charset="0"/>
              </a:rPr>
              <a:t>，</a:t>
            </a:r>
            <a:r>
              <a:rPr lang="zh-CN" altLang="en-US" b="1" i="0" dirty="0">
                <a:latin typeface="Times New Roman" pitchFamily="18" charset="0"/>
                <a:cs typeface="Times New Roman" pitchFamily="18" charset="0"/>
              </a:rPr>
              <a:t>不能采用该方式查询硬盘</a:t>
            </a:r>
            <a:r>
              <a:rPr lang="zh-CN" altLang="en-US" b="1" i="0" dirty="0">
                <a:latin typeface="Times New Roman" pitchFamily="18" charset="0"/>
              </a:rPr>
              <a:t>。</a:t>
            </a:r>
            <a:endParaRPr lang="zh-CN" altLang="en-US" b="1" i="0" dirty="0">
              <a:latin typeface="Times New Roman" pitchFamily="18" charset="0"/>
              <a:cs typeface="Times New Roman" pitchFamily="18" charset="0"/>
            </a:endParaRP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945DC3EA-80FF-4687-9F7D-B5CE286C45DE}" type="slidenum">
              <a:rPr lang="zh-CN" altLang="en-US"/>
              <a:pPr/>
              <a:t>79</a:t>
            </a:fld>
            <a:endParaRPr lang="zh-CN" altLang="en-US"/>
          </a:p>
        </p:txBody>
      </p:sp>
    </p:spTree>
    <p:extLst>
      <p:ext uri="{BB962C8B-B14F-4D97-AF65-F5344CB8AC3E}">
        <p14:creationId xmlns:p14="http://schemas.microsoft.com/office/powerpoint/2010/main" val="135525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vertical)">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86019">
                                            <p:txEl>
                                              <p:charRg st="31" end="58"/>
                                            </p:txEl>
                                          </p:spTgt>
                                        </p:tgtEl>
                                        <p:attrNameLst>
                                          <p:attrName>style.visibility</p:attrName>
                                        </p:attrNameLst>
                                      </p:cBhvr>
                                      <p:to>
                                        <p:strVal val="visible"/>
                                      </p:to>
                                    </p:set>
                                    <p:animEffect transition="in" filter="blinds(vertical)">
                                      <p:cBhvr>
                                        <p:cTn id="12" dur="500"/>
                                        <p:tgtEl>
                                          <p:spTgt spid="86019">
                                            <p:txEl>
                                              <p:charRg st="31" end="5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86019">
                                            <p:txEl>
                                              <p:charRg st="58" end="108"/>
                                            </p:txEl>
                                          </p:spTgt>
                                        </p:tgtEl>
                                        <p:attrNameLst>
                                          <p:attrName>style.visibility</p:attrName>
                                        </p:attrNameLst>
                                      </p:cBhvr>
                                      <p:to>
                                        <p:strVal val="visible"/>
                                      </p:to>
                                    </p:set>
                                    <p:animEffect transition="in" filter="blinds(vertical)">
                                      <p:cBhvr>
                                        <p:cTn id="17" dur="500"/>
                                        <p:tgtEl>
                                          <p:spTgt spid="86019">
                                            <p:txEl>
                                              <p:charRg st="58" end="10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6019">
                                            <p:txEl>
                                              <p:charRg st="108" end="143"/>
                                            </p:txEl>
                                          </p:spTgt>
                                        </p:tgtEl>
                                        <p:attrNameLst>
                                          <p:attrName>style.visibility</p:attrName>
                                        </p:attrNameLst>
                                      </p:cBhvr>
                                      <p:to>
                                        <p:strVal val="visible"/>
                                      </p:to>
                                    </p:set>
                                    <p:animEffect transition="in" filter="blinds(vertical)">
                                      <p:cBhvr>
                                        <p:cTn id="22" dur="500"/>
                                        <p:tgtEl>
                                          <p:spTgt spid="86019">
                                            <p:txEl>
                                              <p:charRg st="108" end="14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6019">
                                            <p:txEl>
                                              <p:charRg st="143" end="181"/>
                                            </p:txEl>
                                          </p:spTgt>
                                        </p:tgtEl>
                                        <p:attrNameLst>
                                          <p:attrName>style.visibility</p:attrName>
                                        </p:attrNameLst>
                                      </p:cBhvr>
                                      <p:to>
                                        <p:strVal val="visible"/>
                                      </p:to>
                                    </p:set>
                                    <p:animEffect transition="in" filter="blinds(vertical)">
                                      <p:cBhvr>
                                        <p:cTn id="27" dur="500"/>
                                        <p:tgtEl>
                                          <p:spTgt spid="86019">
                                            <p:txEl>
                                              <p:charRg st="143" end="18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6019">
                                            <p:txEl>
                                              <p:charRg st="181" end="222"/>
                                            </p:txEl>
                                          </p:spTgt>
                                        </p:tgtEl>
                                        <p:attrNameLst>
                                          <p:attrName>style.visibility</p:attrName>
                                        </p:attrNameLst>
                                      </p:cBhvr>
                                      <p:to>
                                        <p:strVal val="visible"/>
                                      </p:to>
                                    </p:set>
                                    <p:animEffect transition="in" filter="blinds(vertical)">
                                      <p:cBhvr>
                                        <p:cTn id="32" dur="500"/>
                                        <p:tgtEl>
                                          <p:spTgt spid="86019">
                                            <p:txEl>
                                              <p:charRg st="181" end="22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86019">
                                            <p:txEl>
                                              <p:charRg st="222" end="252"/>
                                            </p:txEl>
                                          </p:spTgt>
                                        </p:tgtEl>
                                        <p:attrNameLst>
                                          <p:attrName>style.visibility</p:attrName>
                                        </p:attrNameLst>
                                      </p:cBhvr>
                                      <p:to>
                                        <p:strVal val="visible"/>
                                      </p:to>
                                    </p:set>
                                    <p:animEffect transition="in" filter="blinds(vertical)">
                                      <p:cBhvr>
                                        <p:cTn id="37" dur="500"/>
                                        <p:tgtEl>
                                          <p:spTgt spid="86019">
                                            <p:txEl>
                                              <p:charRg st="222" end="25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86019">
                                            <p:txEl>
                                              <p:charRg st="252" end="286"/>
                                            </p:txEl>
                                          </p:spTgt>
                                        </p:tgtEl>
                                        <p:attrNameLst>
                                          <p:attrName>style.visibility</p:attrName>
                                        </p:attrNameLst>
                                      </p:cBhvr>
                                      <p:to>
                                        <p:strVal val="visible"/>
                                      </p:to>
                                    </p:set>
                                    <p:animEffect transition="in" filter="blinds(vertical)">
                                      <p:cBhvr>
                                        <p:cTn id="42" dur="500"/>
                                        <p:tgtEl>
                                          <p:spTgt spid="86019">
                                            <p:txEl>
                                              <p:charRg st="252" end="28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86019">
                                            <p:txEl>
                                              <p:charRg st="286" end="326"/>
                                            </p:txEl>
                                          </p:spTgt>
                                        </p:tgtEl>
                                        <p:attrNameLst>
                                          <p:attrName>style.visibility</p:attrName>
                                        </p:attrNameLst>
                                      </p:cBhvr>
                                      <p:to>
                                        <p:strVal val="visible"/>
                                      </p:to>
                                    </p:set>
                                    <p:animEffect transition="in" filter="blinds(vertical)">
                                      <p:cBhvr>
                                        <p:cTn id="47" dur="500"/>
                                        <p:tgtEl>
                                          <p:spTgt spid="86019">
                                            <p:txEl>
                                              <p:charRg st="286" end="32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86019">
                                            <p:txEl>
                                              <p:charRg st="326" end="351"/>
                                            </p:txEl>
                                          </p:spTgt>
                                        </p:tgtEl>
                                        <p:attrNameLst>
                                          <p:attrName>style.visibility</p:attrName>
                                        </p:attrNameLst>
                                      </p:cBhvr>
                                      <p:to>
                                        <p:strVal val="visible"/>
                                      </p:to>
                                    </p:set>
                                    <p:animEffect transition="in" filter="blinds(vertical)">
                                      <p:cBhvr>
                                        <p:cTn id="52" dur="500"/>
                                        <p:tgtEl>
                                          <p:spTgt spid="86019">
                                            <p:txEl>
                                              <p:charRg st="326"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dirty="0"/>
              <a:t>程序查询</a:t>
            </a:r>
            <a:r>
              <a:rPr lang="zh-CN" altLang="en-US" dirty="0" smtClean="0"/>
              <a:t>方式</a:t>
            </a:r>
          </a:p>
        </p:txBody>
      </p:sp>
      <p:sp>
        <p:nvSpPr>
          <p:cNvPr id="33816" name="直线 23"/>
          <p:cNvSpPr>
            <a:spLocks noChangeShapeType="1"/>
          </p:cNvSpPr>
          <p:nvPr/>
        </p:nvSpPr>
        <p:spPr bwMode="auto">
          <a:xfrm flipH="1">
            <a:off x="2260104" y="1742728"/>
            <a:ext cx="14478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7" name="直线 24"/>
          <p:cNvSpPr>
            <a:spLocks noChangeShapeType="1"/>
          </p:cNvSpPr>
          <p:nvPr/>
        </p:nvSpPr>
        <p:spPr bwMode="auto">
          <a:xfrm>
            <a:off x="3707904" y="1742728"/>
            <a:ext cx="0" cy="3652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9" name="直线 26"/>
          <p:cNvSpPr>
            <a:spLocks noChangeShapeType="1"/>
          </p:cNvSpPr>
          <p:nvPr/>
        </p:nvSpPr>
        <p:spPr bwMode="auto">
          <a:xfrm>
            <a:off x="507504" y="1742727"/>
            <a:ext cx="0" cy="105916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0" name="直线 27"/>
          <p:cNvSpPr>
            <a:spLocks noChangeShapeType="1"/>
          </p:cNvSpPr>
          <p:nvPr/>
        </p:nvSpPr>
        <p:spPr bwMode="auto">
          <a:xfrm>
            <a:off x="507504" y="1742728"/>
            <a:ext cx="17526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grpSp>
        <p:nvGrpSpPr>
          <p:cNvPr id="5" name="组合 4"/>
          <p:cNvGrpSpPr/>
          <p:nvPr/>
        </p:nvGrpSpPr>
        <p:grpSpPr>
          <a:xfrm>
            <a:off x="507504" y="2492580"/>
            <a:ext cx="1267398" cy="336550"/>
            <a:chOff x="507503" y="2424013"/>
            <a:chExt cx="1267398" cy="336550"/>
          </a:xfrm>
        </p:grpSpPr>
        <p:sp>
          <p:nvSpPr>
            <p:cNvPr id="33818" name="直线 25"/>
            <p:cNvSpPr>
              <a:spLocks noChangeShapeType="1"/>
            </p:cNvSpPr>
            <p:nvPr/>
          </p:nvSpPr>
          <p:spPr bwMode="auto">
            <a:xfrm flipH="1">
              <a:off x="507503" y="2733328"/>
              <a:ext cx="118330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1" name="文本框 28"/>
            <p:cNvSpPr txBox="1">
              <a:spLocks noChangeArrowheads="1"/>
            </p:cNvSpPr>
            <p:nvPr/>
          </p:nvSpPr>
          <p:spPr bwMode="auto">
            <a:xfrm>
              <a:off x="1317701" y="242401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dirty="0">
                  <a:solidFill>
                    <a:schemeClr val="tx1"/>
                  </a:solidFill>
                  <a:latin typeface="Times New Roman" pitchFamily="18" charset="0"/>
                  <a:ea typeface="宋体" pitchFamily="2" charset="-122"/>
                </a:rPr>
                <a:t>N</a:t>
              </a:r>
            </a:p>
          </p:txBody>
        </p:sp>
      </p:grpSp>
      <p:grpSp>
        <p:nvGrpSpPr>
          <p:cNvPr id="11" name="组合 10"/>
          <p:cNvGrpSpPr/>
          <p:nvPr/>
        </p:nvGrpSpPr>
        <p:grpSpPr>
          <a:xfrm>
            <a:off x="2793504" y="5055660"/>
            <a:ext cx="914400" cy="339260"/>
            <a:chOff x="2793504" y="5055660"/>
            <a:chExt cx="914400" cy="339260"/>
          </a:xfrm>
        </p:grpSpPr>
        <p:sp>
          <p:nvSpPr>
            <p:cNvPr id="33815" name="直线 22"/>
            <p:cNvSpPr>
              <a:spLocks noChangeShapeType="1"/>
            </p:cNvSpPr>
            <p:nvPr/>
          </p:nvSpPr>
          <p:spPr bwMode="auto">
            <a:xfrm>
              <a:off x="2793504" y="539492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2" name="文本框 29"/>
            <p:cNvSpPr txBox="1">
              <a:spLocks noChangeArrowheads="1"/>
            </p:cNvSpPr>
            <p:nvPr/>
          </p:nvSpPr>
          <p:spPr bwMode="auto">
            <a:xfrm>
              <a:off x="2934961" y="50556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a:solidFill>
                    <a:schemeClr val="tx1"/>
                  </a:solidFill>
                  <a:latin typeface="Times New Roman" pitchFamily="18" charset="0"/>
                  <a:ea typeface="宋体" pitchFamily="2" charset="-122"/>
                </a:rPr>
                <a:t>N</a:t>
              </a:r>
            </a:p>
          </p:txBody>
        </p:sp>
      </p:grpSp>
      <p:grpSp>
        <p:nvGrpSpPr>
          <p:cNvPr id="7" name="组合 6"/>
          <p:cNvGrpSpPr/>
          <p:nvPr/>
        </p:nvGrpSpPr>
        <p:grpSpPr>
          <a:xfrm>
            <a:off x="1269504" y="2948434"/>
            <a:ext cx="1981200" cy="637431"/>
            <a:chOff x="1269504" y="2948434"/>
            <a:chExt cx="1981200" cy="637431"/>
          </a:xfrm>
        </p:grpSpPr>
        <p:sp>
          <p:nvSpPr>
            <p:cNvPr id="33798" name="文本框 5"/>
            <p:cNvSpPr txBox="1">
              <a:spLocks noChangeArrowheads="1"/>
            </p:cNvSpPr>
            <p:nvPr/>
          </p:nvSpPr>
          <p:spPr bwMode="auto">
            <a:xfrm>
              <a:off x="1269504" y="327808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数据</a:t>
              </a:r>
            </a:p>
          </p:txBody>
        </p:sp>
        <p:grpSp>
          <p:nvGrpSpPr>
            <p:cNvPr id="6" name="组合 5"/>
            <p:cNvGrpSpPr/>
            <p:nvPr/>
          </p:nvGrpSpPr>
          <p:grpSpPr>
            <a:xfrm>
              <a:off x="2260104" y="2948434"/>
              <a:ext cx="505271" cy="336550"/>
              <a:chOff x="2260104" y="2948434"/>
              <a:chExt cx="505271" cy="336550"/>
            </a:xfrm>
          </p:grpSpPr>
          <p:sp>
            <p:nvSpPr>
              <p:cNvPr id="33809" name="直线 16"/>
              <p:cNvSpPr>
                <a:spLocks noChangeShapeType="1"/>
              </p:cNvSpPr>
              <p:nvPr/>
            </p:nvSpPr>
            <p:spPr bwMode="auto">
              <a:xfrm>
                <a:off x="2260104" y="2961928"/>
                <a:ext cx="0" cy="316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3" name="文本框 30"/>
              <p:cNvSpPr txBox="1">
                <a:spLocks noChangeArrowheads="1"/>
              </p:cNvSpPr>
              <p:nvPr/>
            </p:nvSpPr>
            <p:spPr bwMode="auto">
              <a:xfrm>
                <a:off x="2308175" y="294843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dirty="0">
                    <a:solidFill>
                      <a:schemeClr val="tx1"/>
                    </a:solidFill>
                    <a:latin typeface="Times New Roman" pitchFamily="18" charset="0"/>
                    <a:ea typeface="宋体" pitchFamily="2" charset="-122"/>
                  </a:rPr>
                  <a:t>Y</a:t>
                </a:r>
              </a:p>
            </p:txBody>
          </p:sp>
        </p:grpSp>
      </p:grpSp>
      <p:grpSp>
        <p:nvGrpSpPr>
          <p:cNvPr id="13" name="组合 12"/>
          <p:cNvGrpSpPr/>
          <p:nvPr/>
        </p:nvGrpSpPr>
        <p:grpSpPr>
          <a:xfrm>
            <a:off x="1269504" y="5577966"/>
            <a:ext cx="1981200" cy="1019386"/>
            <a:chOff x="1269504" y="5577966"/>
            <a:chExt cx="1981200" cy="1019386"/>
          </a:xfrm>
        </p:grpSpPr>
        <p:sp>
          <p:nvSpPr>
            <p:cNvPr id="33801" name="文本框 8"/>
            <p:cNvSpPr txBox="1">
              <a:spLocks noChangeArrowheads="1"/>
            </p:cNvSpPr>
            <p:nvPr/>
          </p:nvSpPr>
          <p:spPr bwMode="auto">
            <a:xfrm>
              <a:off x="1269504" y="591993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关闭</a:t>
              </a:r>
              <a:r>
                <a:rPr lang="zh-CN" altLang="en-US" dirty="0"/>
                <a:t>设备</a:t>
              </a:r>
            </a:p>
          </p:txBody>
        </p:sp>
        <p:sp>
          <p:nvSpPr>
            <p:cNvPr id="33814" name="直线 21"/>
            <p:cNvSpPr>
              <a:spLocks noChangeShapeType="1"/>
            </p:cNvSpPr>
            <p:nvPr/>
          </p:nvSpPr>
          <p:spPr bwMode="auto">
            <a:xfrm>
              <a:off x="2236167" y="6300936"/>
              <a:ext cx="0" cy="296416"/>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12" name="组合 11"/>
            <p:cNvGrpSpPr/>
            <p:nvPr/>
          </p:nvGrpSpPr>
          <p:grpSpPr>
            <a:xfrm>
              <a:off x="2211015" y="5577966"/>
              <a:ext cx="457200" cy="347824"/>
              <a:chOff x="2211015" y="5577966"/>
              <a:chExt cx="457200" cy="347824"/>
            </a:xfrm>
          </p:grpSpPr>
          <p:sp>
            <p:nvSpPr>
              <p:cNvPr id="33813" name="直线 20"/>
              <p:cNvSpPr>
                <a:spLocks noChangeShapeType="1"/>
              </p:cNvSpPr>
              <p:nvPr/>
            </p:nvSpPr>
            <p:spPr bwMode="auto">
              <a:xfrm>
                <a:off x="2236167" y="5577966"/>
                <a:ext cx="0" cy="34197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4" name="文本框 31"/>
              <p:cNvSpPr txBox="1">
                <a:spLocks noChangeArrowheads="1"/>
              </p:cNvSpPr>
              <p:nvPr/>
            </p:nvSpPr>
            <p:spPr bwMode="auto">
              <a:xfrm>
                <a:off x="2211015" y="558924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a:solidFill>
                      <a:schemeClr val="tx1"/>
                    </a:solidFill>
                    <a:latin typeface="Times New Roman" pitchFamily="18" charset="0"/>
                    <a:ea typeface="宋体" pitchFamily="2" charset="-122"/>
                  </a:rPr>
                  <a:t>Y</a:t>
                </a:r>
              </a:p>
            </p:txBody>
          </p:sp>
        </p:grpSp>
      </p:grpSp>
      <p:sp>
        <p:nvSpPr>
          <p:cNvPr id="3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grpSp>
        <p:nvGrpSpPr>
          <p:cNvPr id="10" name="组合 9"/>
          <p:cNvGrpSpPr/>
          <p:nvPr/>
        </p:nvGrpSpPr>
        <p:grpSpPr>
          <a:xfrm>
            <a:off x="1676021" y="4860032"/>
            <a:ext cx="1193434" cy="717934"/>
            <a:chOff x="1676021" y="4860032"/>
            <a:chExt cx="1193434" cy="717934"/>
          </a:xfrm>
        </p:grpSpPr>
        <p:sp>
          <p:nvSpPr>
            <p:cNvPr id="33812" name="直线 19"/>
            <p:cNvSpPr>
              <a:spLocks noChangeShapeType="1"/>
            </p:cNvSpPr>
            <p:nvPr/>
          </p:nvSpPr>
          <p:spPr bwMode="auto">
            <a:xfrm>
              <a:off x="2260104" y="4860032"/>
              <a:ext cx="0" cy="297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7" name="六边形 36"/>
            <p:cNvSpPr/>
            <p:nvPr/>
          </p:nvSpPr>
          <p:spPr>
            <a:xfrm>
              <a:off x="1676021" y="5166320"/>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传送完</a:t>
              </a:r>
              <a:endParaRPr lang="zh-CN" altLang="en-US" sz="1400" i="0" dirty="0">
                <a:solidFill>
                  <a:schemeClr val="bg1"/>
                </a:solidFill>
              </a:endParaRPr>
            </a:p>
          </p:txBody>
        </p:sp>
      </p:grpSp>
      <p:sp>
        <p:nvSpPr>
          <p:cNvPr id="31" name="矩形 3"/>
          <p:cNvSpPr txBox="1">
            <a:spLocks noChangeArrowheads="1"/>
          </p:cNvSpPr>
          <p:nvPr/>
        </p:nvSpPr>
        <p:spPr bwMode="auto">
          <a:xfrm>
            <a:off x="4009255" y="2132856"/>
            <a:ext cx="4756554" cy="3960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a:lnSpc>
                <a:spcPct val="150000"/>
              </a:lnSpc>
            </a:pPr>
            <a:r>
              <a:rPr lang="zh-CN" altLang="zh-CN" sz="2000" i="0" dirty="0"/>
              <a:t>信息交换完全</a:t>
            </a:r>
            <a:r>
              <a:rPr lang="zh-CN" altLang="zh-CN" sz="2000" i="0" dirty="0" smtClean="0"/>
              <a:t>由</a:t>
            </a:r>
            <a:r>
              <a:rPr lang="en-US" altLang="zh-CN" sz="2000" i="0" dirty="0" smtClean="0"/>
              <a:t>CPU</a:t>
            </a:r>
            <a:r>
              <a:rPr lang="zh-CN" altLang="zh-CN" sz="2000" i="0" dirty="0" smtClean="0"/>
              <a:t>执行</a:t>
            </a:r>
            <a:r>
              <a:rPr lang="zh-CN" altLang="zh-CN" sz="2000" i="0" dirty="0"/>
              <a:t>程序实现。</a:t>
            </a:r>
            <a:endParaRPr lang="en-US" altLang="zh-CN" sz="2000" i="0" dirty="0"/>
          </a:p>
          <a:p>
            <a:pPr marL="927100" lvl="1" indent="-457200">
              <a:lnSpc>
                <a:spcPct val="150000"/>
              </a:lnSpc>
              <a:buFont typeface="+mj-lt"/>
              <a:buAutoNum type="arabicPeriod"/>
            </a:pPr>
            <a:r>
              <a:rPr lang="zh-CN" altLang="en-US" sz="1600" i="0" dirty="0" smtClean="0"/>
              <a:t>启动设备</a:t>
            </a:r>
            <a:r>
              <a:rPr lang="en-US" altLang="zh-CN" sz="1600" i="0" dirty="0" smtClean="0"/>
              <a:t>;</a:t>
            </a:r>
          </a:p>
          <a:p>
            <a:pPr marL="927100" lvl="1" indent="-457200">
              <a:lnSpc>
                <a:spcPct val="150000"/>
              </a:lnSpc>
              <a:buFont typeface="+mj-lt"/>
              <a:buAutoNum type="arabicPeriod"/>
            </a:pPr>
            <a:r>
              <a:rPr lang="zh-CN" altLang="en-US" sz="1600" i="0" dirty="0" smtClean="0"/>
              <a:t>反复查询</a:t>
            </a:r>
            <a:r>
              <a:rPr lang="zh-CN" altLang="zh-CN" sz="1600" i="0" dirty="0" smtClean="0"/>
              <a:t>设备</a:t>
            </a:r>
            <a:r>
              <a:rPr lang="zh-CN" altLang="en-US" sz="1600" i="0" dirty="0" smtClean="0"/>
              <a:t>直至设备准备好</a:t>
            </a:r>
            <a:r>
              <a:rPr lang="en-US" altLang="zh-CN" sz="1600" i="0" dirty="0" smtClean="0"/>
              <a:t>;</a:t>
            </a:r>
          </a:p>
          <a:p>
            <a:pPr marL="927100" lvl="1" indent="-457200">
              <a:lnSpc>
                <a:spcPct val="150000"/>
              </a:lnSpc>
              <a:buFont typeface="+mj-lt"/>
              <a:buAutoNum type="arabicPeriod"/>
            </a:pPr>
            <a:r>
              <a:rPr lang="zh-CN" altLang="en-US" sz="1600" i="0" dirty="0" smtClean="0"/>
              <a:t>传输单个数据</a:t>
            </a:r>
            <a:r>
              <a:rPr lang="zh-CN" altLang="zh-CN" sz="1600" i="0" dirty="0" smtClean="0"/>
              <a:t>。</a:t>
            </a:r>
            <a:endParaRPr lang="en-US" altLang="zh-CN" sz="1600" i="0" dirty="0" smtClean="0"/>
          </a:p>
          <a:p>
            <a:pPr marL="927100" lvl="1" indent="-457200">
              <a:lnSpc>
                <a:spcPct val="150000"/>
              </a:lnSpc>
              <a:buFont typeface="+mj-lt"/>
              <a:buAutoNum type="arabicPeriod"/>
            </a:pPr>
            <a:r>
              <a:rPr lang="zh-CN" altLang="en-US" sz="1600" i="0" dirty="0" smtClean="0"/>
              <a:t>重复</a:t>
            </a:r>
            <a:r>
              <a:rPr lang="en-US" altLang="zh-CN" sz="1600" i="0" dirty="0" smtClean="0"/>
              <a:t>2-3</a:t>
            </a:r>
            <a:r>
              <a:rPr lang="zh-CN" altLang="en-US" sz="1600" i="0" dirty="0" smtClean="0"/>
              <a:t>步直至数据传输完毕</a:t>
            </a:r>
            <a:endParaRPr lang="en-US" altLang="zh-CN" sz="1600" i="0" dirty="0"/>
          </a:p>
          <a:p>
            <a:pPr>
              <a:lnSpc>
                <a:spcPct val="150000"/>
              </a:lnSpc>
            </a:pPr>
            <a:r>
              <a:rPr lang="en-US" altLang="zh-CN" sz="2000" i="0" dirty="0" smtClean="0"/>
              <a:t>CPU</a:t>
            </a:r>
            <a:r>
              <a:rPr lang="zh-CN" altLang="zh-CN" sz="2000" i="0" dirty="0" smtClean="0"/>
              <a:t>外设串行</a:t>
            </a:r>
            <a:r>
              <a:rPr lang="zh-CN" altLang="zh-CN" sz="2000" i="0" dirty="0"/>
              <a:t>工作</a:t>
            </a:r>
            <a:r>
              <a:rPr lang="zh-CN" altLang="zh-CN" sz="2000" i="0" dirty="0" smtClean="0"/>
              <a:t>，</a:t>
            </a:r>
            <a:r>
              <a:rPr lang="zh-CN" altLang="en-US" sz="2000" i="0" dirty="0" smtClean="0"/>
              <a:t>反复</a:t>
            </a:r>
            <a:r>
              <a:rPr lang="zh-CN" altLang="en-US" sz="2000" i="0" dirty="0"/>
              <a:t>查询设备</a:t>
            </a:r>
            <a:r>
              <a:rPr lang="zh-CN" altLang="en-US" sz="2000" i="0" dirty="0" smtClean="0"/>
              <a:t>状态占用较多</a:t>
            </a:r>
            <a:r>
              <a:rPr lang="en-US" altLang="zh-CN" sz="2000" i="0" dirty="0" smtClean="0"/>
              <a:t>CPU</a:t>
            </a:r>
            <a:r>
              <a:rPr lang="zh-CN" altLang="en-US" sz="2000" i="0" dirty="0" smtClean="0"/>
              <a:t>时间</a:t>
            </a:r>
            <a:r>
              <a:rPr lang="zh-CN" altLang="zh-CN" sz="2000" i="0" dirty="0" smtClean="0"/>
              <a:t>，</a:t>
            </a:r>
            <a:r>
              <a:rPr lang="zh-CN" altLang="zh-CN" sz="2000" i="0" dirty="0"/>
              <a:t>系统效率低</a:t>
            </a:r>
            <a:r>
              <a:rPr lang="zh-CN" altLang="zh-CN" sz="2000" i="0" dirty="0" smtClean="0"/>
              <a:t>。</a:t>
            </a:r>
            <a:endParaRPr lang="en-US" altLang="zh-CN" sz="2000" i="0" dirty="0" smtClean="0"/>
          </a:p>
          <a:p>
            <a:pPr lvl="1">
              <a:lnSpc>
                <a:spcPct val="150000"/>
              </a:lnSpc>
            </a:pPr>
            <a:r>
              <a:rPr lang="en-US" altLang="zh-CN" sz="1600" i="0" dirty="0" smtClean="0"/>
              <a:t>CPU</a:t>
            </a:r>
            <a:r>
              <a:rPr lang="zh-CN" altLang="en-US" sz="1600" i="0" dirty="0" smtClean="0"/>
              <a:t>占用率取决于查询频率</a:t>
            </a:r>
            <a:endParaRPr lang="en-US" altLang="zh-CN" sz="1600" i="0" dirty="0" smtClean="0"/>
          </a:p>
          <a:p>
            <a:pPr>
              <a:lnSpc>
                <a:spcPct val="150000"/>
              </a:lnSpc>
            </a:pPr>
            <a:r>
              <a:rPr lang="zh-CN" altLang="zh-CN" sz="2000" i="0" dirty="0" smtClean="0"/>
              <a:t>用于</a:t>
            </a:r>
            <a:r>
              <a:rPr lang="zh-CN" altLang="zh-CN" sz="2000" i="0" dirty="0"/>
              <a:t>早期的计算机</a:t>
            </a:r>
            <a:endParaRPr lang="zh-CN" altLang="en-US" sz="2000" i="0" kern="0" dirty="0" smtClean="0"/>
          </a:p>
        </p:txBody>
      </p:sp>
      <p:grpSp>
        <p:nvGrpSpPr>
          <p:cNvPr id="2" name="组合 1"/>
          <p:cNvGrpSpPr/>
          <p:nvPr/>
        </p:nvGrpSpPr>
        <p:grpSpPr>
          <a:xfrm>
            <a:off x="1269504" y="980728"/>
            <a:ext cx="1981200" cy="612577"/>
            <a:chOff x="1269504" y="980728"/>
            <a:chExt cx="1981200" cy="612577"/>
          </a:xfrm>
        </p:grpSpPr>
        <p:sp>
          <p:nvSpPr>
            <p:cNvPr id="33796" name="文本框 3"/>
            <p:cNvSpPr txBox="1">
              <a:spLocks noChangeArrowheads="1"/>
            </p:cNvSpPr>
            <p:nvPr/>
          </p:nvSpPr>
          <p:spPr bwMode="auto">
            <a:xfrm>
              <a:off x="1269504" y="12855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启动</a:t>
              </a:r>
              <a:r>
                <a:rPr lang="zh-CN" altLang="en-US" dirty="0"/>
                <a:t>设备</a:t>
              </a:r>
            </a:p>
          </p:txBody>
        </p:sp>
        <p:sp>
          <p:nvSpPr>
            <p:cNvPr id="33806" name="直线 13"/>
            <p:cNvSpPr>
              <a:spLocks noChangeShapeType="1"/>
            </p:cNvSpPr>
            <p:nvPr/>
          </p:nvSpPr>
          <p:spPr bwMode="auto">
            <a:xfrm>
              <a:off x="2260104" y="980728"/>
              <a:ext cx="0" cy="30480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4" name="组合 3"/>
          <p:cNvGrpSpPr/>
          <p:nvPr/>
        </p:nvGrpSpPr>
        <p:grpSpPr>
          <a:xfrm>
            <a:off x="1690805" y="2279105"/>
            <a:ext cx="1193434" cy="717847"/>
            <a:chOff x="1690805" y="2221304"/>
            <a:chExt cx="1193434" cy="717847"/>
          </a:xfrm>
        </p:grpSpPr>
        <p:sp>
          <p:nvSpPr>
            <p:cNvPr id="33808" name="直线 15"/>
            <p:cNvSpPr>
              <a:spLocks noChangeShapeType="1"/>
            </p:cNvSpPr>
            <p:nvPr/>
          </p:nvSpPr>
          <p:spPr bwMode="auto">
            <a:xfrm>
              <a:off x="2260104" y="2221304"/>
              <a:ext cx="0" cy="306201"/>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6" name="六边形 35"/>
            <p:cNvSpPr/>
            <p:nvPr/>
          </p:nvSpPr>
          <p:spPr>
            <a:xfrm>
              <a:off x="1690805" y="2527505"/>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准备好</a:t>
              </a:r>
              <a:endParaRPr lang="zh-CN" altLang="en-US" sz="1400" i="0" dirty="0">
                <a:solidFill>
                  <a:schemeClr val="bg1"/>
                </a:solidFill>
              </a:endParaRPr>
            </a:p>
          </p:txBody>
        </p:sp>
      </p:grpSp>
      <p:grpSp>
        <p:nvGrpSpPr>
          <p:cNvPr id="3" name="组合 2"/>
          <p:cNvGrpSpPr/>
          <p:nvPr/>
        </p:nvGrpSpPr>
        <p:grpSpPr>
          <a:xfrm>
            <a:off x="1269504" y="1593305"/>
            <a:ext cx="1981200" cy="685800"/>
            <a:chOff x="1269504" y="1593305"/>
            <a:chExt cx="1981200" cy="685800"/>
          </a:xfrm>
        </p:grpSpPr>
        <p:sp>
          <p:nvSpPr>
            <p:cNvPr id="33797" name="文本框 4"/>
            <p:cNvSpPr txBox="1">
              <a:spLocks noChangeArrowheads="1"/>
            </p:cNvSpPr>
            <p:nvPr/>
          </p:nvSpPr>
          <p:spPr bwMode="auto">
            <a:xfrm>
              <a:off x="1269504" y="19713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a:t>查询设备状态</a:t>
              </a:r>
            </a:p>
          </p:txBody>
        </p:sp>
        <p:sp>
          <p:nvSpPr>
            <p:cNvPr id="33807" name="直线 14"/>
            <p:cNvSpPr>
              <a:spLocks noChangeShapeType="1"/>
            </p:cNvSpPr>
            <p:nvPr/>
          </p:nvSpPr>
          <p:spPr bwMode="auto">
            <a:xfrm>
              <a:off x="2260104" y="1593305"/>
              <a:ext cx="0" cy="378023"/>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9" name="组合 8"/>
          <p:cNvGrpSpPr/>
          <p:nvPr/>
        </p:nvGrpSpPr>
        <p:grpSpPr>
          <a:xfrm>
            <a:off x="1269504" y="4149080"/>
            <a:ext cx="1981200" cy="720080"/>
            <a:chOff x="1269504" y="4149080"/>
            <a:chExt cx="1981200" cy="720080"/>
          </a:xfrm>
        </p:grpSpPr>
        <p:sp>
          <p:nvSpPr>
            <p:cNvPr id="33811" name="直线 18"/>
            <p:cNvSpPr>
              <a:spLocks noChangeShapeType="1"/>
            </p:cNvSpPr>
            <p:nvPr/>
          </p:nvSpPr>
          <p:spPr bwMode="auto">
            <a:xfrm>
              <a:off x="2260104" y="4149080"/>
              <a:ext cx="0" cy="392087"/>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00" name="文本框 7"/>
            <p:cNvSpPr txBox="1">
              <a:spLocks noChangeArrowheads="1"/>
            </p:cNvSpPr>
            <p:nvPr/>
          </p:nvSpPr>
          <p:spPr bwMode="auto">
            <a:xfrm>
              <a:off x="1269504" y="4561383"/>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量计数</a:t>
              </a:r>
            </a:p>
          </p:txBody>
        </p:sp>
      </p:grpSp>
      <p:grpSp>
        <p:nvGrpSpPr>
          <p:cNvPr id="8" name="组合 7"/>
          <p:cNvGrpSpPr/>
          <p:nvPr/>
        </p:nvGrpSpPr>
        <p:grpSpPr>
          <a:xfrm>
            <a:off x="1269504" y="3659088"/>
            <a:ext cx="1981200" cy="581745"/>
            <a:chOff x="1269504" y="3659088"/>
            <a:chExt cx="1981200" cy="581745"/>
          </a:xfrm>
        </p:grpSpPr>
        <p:sp>
          <p:nvSpPr>
            <p:cNvPr id="33799" name="文本框 6"/>
            <p:cNvSpPr txBox="1">
              <a:spLocks noChangeArrowheads="1"/>
            </p:cNvSpPr>
            <p:nvPr/>
          </p:nvSpPr>
          <p:spPr bwMode="auto">
            <a:xfrm>
              <a:off x="1269504" y="393305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内存</a:t>
              </a:r>
              <a:r>
                <a:rPr lang="zh-CN" altLang="en-US" dirty="0"/>
                <a:t>地址递增</a:t>
              </a:r>
            </a:p>
          </p:txBody>
        </p:sp>
        <p:sp>
          <p:nvSpPr>
            <p:cNvPr id="33810" name="直线 17"/>
            <p:cNvSpPr>
              <a:spLocks noChangeShapeType="1"/>
            </p:cNvSpPr>
            <p:nvPr/>
          </p:nvSpPr>
          <p:spPr bwMode="auto">
            <a:xfrm>
              <a:off x="2260104" y="3659088"/>
              <a:ext cx="0" cy="273968"/>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Tree>
    <p:extLst>
      <p:ext uri="{BB962C8B-B14F-4D97-AF65-F5344CB8AC3E}">
        <p14:creationId xmlns:p14="http://schemas.microsoft.com/office/powerpoint/2010/main" val="140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819"/>
                                        </p:tgtEl>
                                        <p:attrNameLst>
                                          <p:attrName>style.visibility</p:attrName>
                                        </p:attrNameLst>
                                      </p:cBhvr>
                                      <p:to>
                                        <p:strVal val="visible"/>
                                      </p:to>
                                    </p:set>
                                    <p:animEffect transition="in" filter="wipe(down)">
                                      <p:cBhvr>
                                        <p:cTn id="27" dur="500"/>
                                        <p:tgtEl>
                                          <p:spTgt spid="338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20"/>
                                        </p:tgtEl>
                                        <p:attrNameLst>
                                          <p:attrName>style.visibility</p:attrName>
                                        </p:attrNameLst>
                                      </p:cBhvr>
                                      <p:to>
                                        <p:strVal val="visible"/>
                                      </p:to>
                                    </p:set>
                                    <p:animEffect transition="in" filter="wipe(left)">
                                      <p:cBhvr>
                                        <p:cTn id="32" dur="500"/>
                                        <p:tgtEl>
                                          <p:spTgt spid="338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3817"/>
                                        </p:tgtEl>
                                        <p:attrNameLst>
                                          <p:attrName>style.visibility</p:attrName>
                                        </p:attrNameLst>
                                      </p:cBhvr>
                                      <p:to>
                                        <p:strVal val="visible"/>
                                      </p:to>
                                    </p:set>
                                    <p:animEffect transition="in" filter="wipe(down)">
                                      <p:cBhvr>
                                        <p:cTn id="62" dur="500"/>
                                        <p:tgtEl>
                                          <p:spTgt spid="338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33816"/>
                                        </p:tgtEl>
                                        <p:attrNameLst>
                                          <p:attrName>style.visibility</p:attrName>
                                        </p:attrNameLst>
                                      </p:cBhvr>
                                      <p:to>
                                        <p:strVal val="visible"/>
                                      </p:to>
                                    </p:set>
                                    <p:animEffect transition="in" filter="wipe(right)">
                                      <p:cBhvr>
                                        <p:cTn id="67" dur="500"/>
                                        <p:tgtEl>
                                          <p:spTgt spid="338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xEl>
                                              <p:pRg st="0" end="0"/>
                                            </p:txEl>
                                          </p:spTgt>
                                        </p:tgtEl>
                                        <p:attrNameLst>
                                          <p:attrName>style.visibility</p:attrName>
                                        </p:attrNameLst>
                                      </p:cBhvr>
                                      <p:to>
                                        <p:strVal val="visible"/>
                                      </p:to>
                                    </p:set>
                                    <p:animEffect transition="in" filter="wipe(down)">
                                      <p:cBhvr>
                                        <p:cTn id="77" dur="500"/>
                                        <p:tgtEl>
                                          <p:spTgt spid="3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1">
                                            <p:txEl>
                                              <p:pRg st="1" end="1"/>
                                            </p:txEl>
                                          </p:spTgt>
                                        </p:tgtEl>
                                        <p:attrNameLst>
                                          <p:attrName>style.visibility</p:attrName>
                                        </p:attrNameLst>
                                      </p:cBhvr>
                                      <p:to>
                                        <p:strVal val="visible"/>
                                      </p:to>
                                    </p:set>
                                    <p:animEffect transition="in" filter="wipe(down)">
                                      <p:cBhvr>
                                        <p:cTn id="82" dur="500"/>
                                        <p:tgtEl>
                                          <p:spTgt spid="31">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animEffect transition="in" filter="wipe(down)">
                                      <p:cBhvr>
                                        <p:cTn id="87" dur="500"/>
                                        <p:tgtEl>
                                          <p:spTgt spid="31">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1">
                                            <p:txEl>
                                              <p:pRg st="3" end="3"/>
                                            </p:txEl>
                                          </p:spTgt>
                                        </p:tgtEl>
                                        <p:attrNameLst>
                                          <p:attrName>style.visibility</p:attrName>
                                        </p:attrNameLst>
                                      </p:cBhvr>
                                      <p:to>
                                        <p:strVal val="visible"/>
                                      </p:to>
                                    </p:set>
                                    <p:animEffect transition="in" filter="wipe(down)">
                                      <p:cBhvr>
                                        <p:cTn id="92" dur="500"/>
                                        <p:tgtEl>
                                          <p:spTgt spid="31">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1">
                                            <p:txEl>
                                              <p:pRg st="4" end="4"/>
                                            </p:txEl>
                                          </p:spTgt>
                                        </p:tgtEl>
                                        <p:attrNameLst>
                                          <p:attrName>style.visibility</p:attrName>
                                        </p:attrNameLst>
                                      </p:cBhvr>
                                      <p:to>
                                        <p:strVal val="visible"/>
                                      </p:to>
                                    </p:set>
                                    <p:animEffect transition="in" filter="wipe(down)">
                                      <p:cBhvr>
                                        <p:cTn id="97" dur="500"/>
                                        <p:tgtEl>
                                          <p:spTgt spid="31">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1">
                                            <p:txEl>
                                              <p:pRg st="5" end="5"/>
                                            </p:txEl>
                                          </p:spTgt>
                                        </p:tgtEl>
                                        <p:attrNameLst>
                                          <p:attrName>style.visibility</p:attrName>
                                        </p:attrNameLst>
                                      </p:cBhvr>
                                      <p:to>
                                        <p:strVal val="visible"/>
                                      </p:to>
                                    </p:set>
                                    <p:animEffect transition="in" filter="wipe(down)">
                                      <p:cBhvr>
                                        <p:cTn id="102" dur="500"/>
                                        <p:tgtEl>
                                          <p:spTgt spid="31">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1">
                                            <p:txEl>
                                              <p:pRg st="6" end="6"/>
                                            </p:txEl>
                                          </p:spTgt>
                                        </p:tgtEl>
                                        <p:attrNameLst>
                                          <p:attrName>style.visibility</p:attrName>
                                        </p:attrNameLst>
                                      </p:cBhvr>
                                      <p:to>
                                        <p:strVal val="visible"/>
                                      </p:to>
                                    </p:set>
                                    <p:animEffect transition="in" filter="wipe(down)">
                                      <p:cBhvr>
                                        <p:cTn id="107" dur="500"/>
                                        <p:tgtEl>
                                          <p:spTgt spid="31">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31">
                                            <p:txEl>
                                              <p:pRg st="7" end="7"/>
                                            </p:txEl>
                                          </p:spTgt>
                                        </p:tgtEl>
                                        <p:attrNameLst>
                                          <p:attrName>style.visibility</p:attrName>
                                        </p:attrNameLst>
                                      </p:cBhvr>
                                      <p:to>
                                        <p:strVal val="visible"/>
                                      </p:to>
                                    </p:set>
                                    <p:animEffect transition="in" filter="wipe(down)">
                                      <p:cBhvr>
                                        <p:cTn id="112" dur="500"/>
                                        <p:tgtEl>
                                          <p:spTgt spid="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p:bldP spid="33817" grpId="0" animBg="1"/>
      <p:bldP spid="33819" grpId="0" animBg="1"/>
      <p:bldP spid="338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文本框 87041"/>
          <p:cNvSpPr txBox="1">
            <a:spLocks noChangeArrowheads="1"/>
          </p:cNvSpPr>
          <p:nvPr/>
        </p:nvSpPr>
        <p:spPr bwMode="auto">
          <a:xfrm>
            <a:off x="179512" y="967597"/>
            <a:ext cx="8425184"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zh-CN" altLang="en-US" sz="2200" b="1" i="0" dirty="0">
                <a:latin typeface="Times New Roman" pitchFamily="18" charset="0"/>
              </a:rPr>
              <a:t>例2 假设磁盘采用DMA方式与主机交换信息，其传输速率为2MB/s。而且DMA的预处理需要1000个时钟周期，DMA完成传输后的中断处理需要500个时钟周期。如果平均传输的数据长度为4KB，问磁盘工作时，50MHZ的处理器需要多大的时间比率进行DMA操作？</a:t>
            </a:r>
          </a:p>
        </p:txBody>
      </p:sp>
      <p:sp>
        <p:nvSpPr>
          <p:cNvPr id="87043" name="文本框 87042"/>
          <p:cNvSpPr txBox="1">
            <a:spLocks noChangeArrowheads="1"/>
          </p:cNvSpPr>
          <p:nvPr/>
        </p:nvSpPr>
        <p:spPr bwMode="auto">
          <a:xfrm>
            <a:off x="179512" y="2924944"/>
            <a:ext cx="8713788"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b="1" i="0" dirty="0">
                <a:latin typeface="Times New Roman" pitchFamily="18" charset="0"/>
              </a:rPr>
              <a:t>解：DMA的处理包含三个时间段：</a:t>
            </a:r>
          </a:p>
          <a:p>
            <a:pPr algn="l">
              <a:spcBef>
                <a:spcPct val="50000"/>
              </a:spcBef>
            </a:pPr>
            <a:r>
              <a:rPr lang="zh-CN" altLang="en-US" b="1" i="0" dirty="0">
                <a:latin typeface="Times New Roman" pitchFamily="18" charset="0"/>
              </a:rPr>
              <a:t>        预处理的时间为：1000个时钟周期</a:t>
            </a:r>
          </a:p>
          <a:p>
            <a:pPr algn="l">
              <a:spcBef>
                <a:spcPct val="50000"/>
              </a:spcBef>
            </a:pPr>
            <a:r>
              <a:rPr lang="zh-CN" altLang="en-US" b="1" i="0" dirty="0">
                <a:latin typeface="Times New Roman" pitchFamily="18" charset="0"/>
              </a:rPr>
              <a:t>        DMA完成后的中断处理时间为：500个时钟周期</a:t>
            </a:r>
          </a:p>
          <a:p>
            <a:pPr algn="l">
              <a:spcBef>
                <a:spcPct val="50000"/>
              </a:spcBef>
            </a:pPr>
            <a:r>
              <a:rPr lang="zh-CN" altLang="en-US" b="1" i="0" dirty="0">
                <a:latin typeface="Times New Roman" pitchFamily="18" charset="0"/>
              </a:rPr>
              <a:t>       每秒中需要执行的DMA次数为：2MB / 4KB= 500次</a:t>
            </a:r>
          </a:p>
          <a:p>
            <a:pPr algn="l">
              <a:spcBef>
                <a:spcPct val="50000"/>
              </a:spcBef>
            </a:pPr>
            <a:r>
              <a:rPr lang="zh-CN" altLang="en-US" b="1" i="0" dirty="0">
                <a:latin typeface="Times New Roman" pitchFamily="18" charset="0"/>
              </a:rPr>
              <a:t>       由于DMA数据传输不需要CPU的参与，因此不占用CPU时间，则DMA操作所占用CPU时间的比率为：</a:t>
            </a:r>
          </a:p>
          <a:p>
            <a:pPr algn="l">
              <a:spcBef>
                <a:spcPct val="50000"/>
              </a:spcBef>
            </a:pPr>
            <a:r>
              <a:rPr lang="zh-CN" altLang="en-US" b="1" i="0" dirty="0">
                <a:latin typeface="Times New Roman" pitchFamily="18" charset="0"/>
              </a:rPr>
              <a:t>           500 </a:t>
            </a:r>
            <a:r>
              <a:rPr lang="zh-CN" altLang="en-US" b="1" i="0" dirty="0">
                <a:latin typeface="Times New Roman" pitchFamily="18" charset="0"/>
                <a:sym typeface="Wingdings" pitchFamily="2" charset="2"/>
              </a:rPr>
              <a:t>× </a:t>
            </a:r>
            <a:r>
              <a:rPr lang="zh-CN" altLang="en-US" b="1" i="0" dirty="0">
                <a:latin typeface="Times New Roman" pitchFamily="18" charset="0"/>
              </a:rPr>
              <a:t>(1000+500)/(50</a:t>
            </a:r>
            <a:r>
              <a:rPr lang="zh-CN" altLang="en-US" b="1" i="0" dirty="0">
                <a:latin typeface="Times New Roman" pitchFamily="18" charset="0"/>
                <a:sym typeface="Wingdings" pitchFamily="2" charset="2"/>
              </a:rPr>
              <a:t>×</a:t>
            </a:r>
            <a:r>
              <a:rPr lang="zh-CN" altLang="en-US" b="1" i="0" dirty="0">
                <a:latin typeface="Times New Roman" pitchFamily="18" charset="0"/>
              </a:rPr>
              <a:t>10</a:t>
            </a:r>
            <a:r>
              <a:rPr lang="zh-CN" altLang="en-US" b="1" i="0" baseline="30000" dirty="0">
                <a:latin typeface="Times New Roman" pitchFamily="18" charset="0"/>
              </a:rPr>
              <a:t>6</a:t>
            </a:r>
            <a:r>
              <a:rPr lang="zh-CN" altLang="en-US" b="1" i="0" dirty="0">
                <a:latin typeface="Times New Roman" pitchFamily="18" charset="0"/>
              </a:rPr>
              <a:t>) = 0.75/50 = 1.5%</a:t>
            </a: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7B708B1C-E608-4FA8-AD19-962FEFCF29F5}" type="slidenum">
              <a:rPr lang="zh-CN" altLang="en-US"/>
              <a:pPr/>
              <a:t>80</a:t>
            </a:fld>
            <a:endParaRPr lang="zh-CN" altLang="en-US"/>
          </a:p>
        </p:txBody>
      </p:sp>
    </p:spTree>
    <p:extLst>
      <p:ext uri="{BB962C8B-B14F-4D97-AF65-F5344CB8AC3E}">
        <p14:creationId xmlns:p14="http://schemas.microsoft.com/office/powerpoint/2010/main" val="1141435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vertic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vertic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vertic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7043">
                                            <p:txEl>
                                              <p:charRg st="75" end="111"/>
                                            </p:txEl>
                                          </p:spTgt>
                                        </p:tgtEl>
                                        <p:attrNameLst>
                                          <p:attrName>style.visibility</p:attrName>
                                        </p:attrNameLst>
                                      </p:cBhvr>
                                      <p:to>
                                        <p:strVal val="visible"/>
                                      </p:to>
                                    </p:set>
                                    <p:animEffect transition="in" filter="blinds(vertical)">
                                      <p:cBhvr>
                                        <p:cTn id="22" dur="500"/>
                                        <p:tgtEl>
                                          <p:spTgt spid="87043">
                                            <p:txEl>
                                              <p:charRg st="75" end="1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7043">
                                            <p:txEl>
                                              <p:charRg st="111" end="168"/>
                                            </p:txEl>
                                          </p:spTgt>
                                        </p:tgtEl>
                                        <p:attrNameLst>
                                          <p:attrName>style.visibility</p:attrName>
                                        </p:attrNameLst>
                                      </p:cBhvr>
                                      <p:to>
                                        <p:strVal val="visible"/>
                                      </p:to>
                                    </p:set>
                                    <p:animEffect transition="in" filter="blinds(vertical)">
                                      <p:cBhvr>
                                        <p:cTn id="27" dur="500"/>
                                        <p:tgtEl>
                                          <p:spTgt spid="87043">
                                            <p:txEl>
                                              <p:charRg st="111" end="16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7043">
                                            <p:txEl>
                                              <p:charRg st="168" end="220"/>
                                            </p:txEl>
                                          </p:spTgt>
                                        </p:tgtEl>
                                        <p:attrNameLst>
                                          <p:attrName>style.visibility</p:attrName>
                                        </p:attrNameLst>
                                      </p:cBhvr>
                                      <p:to>
                                        <p:strVal val="visible"/>
                                      </p:to>
                                    </p:set>
                                    <p:animEffect transition="in" filter="blinds(vertical)">
                                      <p:cBhvr>
                                        <p:cTn id="32" dur="500"/>
                                        <p:tgtEl>
                                          <p:spTgt spid="87043">
                                            <p:txEl>
                                              <p:charRg st="168"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88065"/>
          <p:cNvSpPr txBox="1">
            <a:spLocks noChangeArrowheads="1"/>
          </p:cNvSpPr>
          <p:nvPr/>
        </p:nvSpPr>
        <p:spPr bwMode="auto">
          <a:xfrm>
            <a:off x="323850" y="836712"/>
            <a:ext cx="84963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zh-CN" altLang="en-US" sz="2200" b="1" i="0" dirty="0">
                <a:latin typeface="Times New Roman" pitchFamily="18" charset="0"/>
              </a:rPr>
              <a:t>例3 一个DMA接口采用周期窃取方式把字符送到存储器，它支持的最大批量为400个字节。假设窃取周期为0.2</a:t>
            </a:r>
            <a:r>
              <a:rPr lang="zh-CN" altLang="en-US" sz="2200" b="1" i="0" dirty="0">
                <a:latin typeface="Times New Roman" pitchFamily="18" charset="0"/>
                <a:sym typeface="Symbol" pitchFamily="18" charset="2"/>
              </a:rPr>
              <a:t>s，每处理一次中断需要5 s。现有的字符设备的传输率为9600bps，假设字符之间的传输是无间隔的。问DMA方式每秒钟因数据传输占用处理器时间为多少？如果采用完全中断方式，又需要占用多少CPU时间？</a:t>
            </a:r>
          </a:p>
        </p:txBody>
      </p:sp>
      <p:sp>
        <p:nvSpPr>
          <p:cNvPr id="88067" name="文本框 88066"/>
          <p:cNvSpPr txBox="1">
            <a:spLocks noChangeArrowheads="1"/>
          </p:cNvSpPr>
          <p:nvPr/>
        </p:nvSpPr>
        <p:spPr bwMode="auto">
          <a:xfrm>
            <a:off x="323850" y="3284984"/>
            <a:ext cx="84963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000" b="1" dirty="0">
                <a:latin typeface="Times New Roman" pitchFamily="18" charset="0"/>
              </a:rPr>
              <a:t>解：字符设备每秒钟能传的字符数为：</a:t>
            </a:r>
          </a:p>
          <a:p>
            <a:pPr algn="l">
              <a:spcBef>
                <a:spcPct val="50000"/>
              </a:spcBef>
            </a:pPr>
            <a:r>
              <a:rPr lang="zh-CN" altLang="en-US" sz="2000" b="1" dirty="0">
                <a:latin typeface="Times New Roman" pitchFamily="18" charset="0"/>
              </a:rPr>
              <a:t>         </a:t>
            </a:r>
            <a:r>
              <a:rPr lang="en-US" altLang="zh-CN" sz="2000" b="1" dirty="0">
                <a:latin typeface="Times New Roman" pitchFamily="18" charset="0"/>
              </a:rPr>
              <a:t>9600bps/8 = 1200B</a:t>
            </a:r>
          </a:p>
          <a:p>
            <a:pPr algn="l">
              <a:spcBef>
                <a:spcPct val="50000"/>
              </a:spcBef>
            </a:pPr>
            <a:r>
              <a:rPr lang="en-US" altLang="zh-CN" sz="2000" b="1" dirty="0">
                <a:latin typeface="Times New Roman" pitchFamily="18" charset="0"/>
              </a:rPr>
              <a:t>       </a:t>
            </a:r>
            <a:r>
              <a:rPr lang="zh-CN" altLang="en-US" sz="2000" b="1" dirty="0">
                <a:latin typeface="Times New Roman" pitchFamily="18" charset="0"/>
              </a:rPr>
              <a:t>采用</a:t>
            </a:r>
            <a:r>
              <a:rPr lang="en-US" altLang="zh-CN" sz="2000" b="1" dirty="0">
                <a:latin typeface="Times New Roman" pitchFamily="18" charset="0"/>
              </a:rPr>
              <a:t>DMA</a:t>
            </a:r>
            <a:r>
              <a:rPr lang="zh-CN" altLang="en-US" sz="2000" b="1" dirty="0">
                <a:latin typeface="Times New Roman" pitchFamily="18" charset="0"/>
              </a:rPr>
              <a:t>方式，则每秒传输数据所需要的时间为：</a:t>
            </a:r>
          </a:p>
          <a:p>
            <a:pPr algn="l">
              <a:spcBef>
                <a:spcPct val="50000"/>
              </a:spcBef>
            </a:pPr>
            <a:r>
              <a:rPr lang="zh-CN" altLang="en-US" sz="2000" b="1" dirty="0">
                <a:latin typeface="Times New Roman" pitchFamily="18" charset="0"/>
              </a:rPr>
              <a:t>           </a:t>
            </a:r>
            <a:r>
              <a:rPr lang="en-US" altLang="zh-CN" sz="2000" b="1" dirty="0">
                <a:latin typeface="Times New Roman" pitchFamily="18" charset="0"/>
              </a:rPr>
              <a:t>1200 </a:t>
            </a:r>
            <a:r>
              <a:rPr lang="zh-CN" altLang="en-US" sz="2000" b="1" dirty="0">
                <a:latin typeface="Times New Roman" pitchFamily="18" charset="0"/>
                <a:sym typeface="Wingdings" pitchFamily="2" charset="2"/>
              </a:rPr>
              <a:t>× </a:t>
            </a:r>
            <a:r>
              <a:rPr lang="en-US" altLang="zh-CN" sz="2000" b="1" dirty="0">
                <a:latin typeface="Times New Roman" pitchFamily="18" charset="0"/>
              </a:rPr>
              <a:t>0.2 </a:t>
            </a:r>
            <a:r>
              <a:rPr lang="en-US" altLang="zh-CN" sz="2000" b="1" dirty="0">
                <a:latin typeface="Times New Roman" pitchFamily="18" charset="0"/>
                <a:sym typeface="Symbol" pitchFamily="18" charset="2"/>
              </a:rPr>
              <a:t>s</a:t>
            </a:r>
            <a:r>
              <a:rPr lang="en-US" altLang="zh-CN" sz="2000" b="1" dirty="0">
                <a:latin typeface="Times New Roman" pitchFamily="18" charset="0"/>
              </a:rPr>
              <a:t> + </a:t>
            </a:r>
            <a:r>
              <a:rPr lang="en-US" altLang="zh-CN" sz="2000" b="1" dirty="0">
                <a:latin typeface="Times New Roman" pitchFamily="18" charset="0"/>
                <a:sym typeface="Symbol" pitchFamily="18" charset="2"/>
              </a:rPr>
              <a:t></a:t>
            </a:r>
            <a:r>
              <a:rPr lang="en-US" altLang="zh-CN" sz="2000" b="1" dirty="0">
                <a:latin typeface="Times New Roman" pitchFamily="18" charset="0"/>
              </a:rPr>
              <a:t>1200/400</a:t>
            </a:r>
            <a:r>
              <a:rPr lang="en-US" altLang="zh-CN" sz="2000" b="1" dirty="0">
                <a:latin typeface="Times New Roman" pitchFamily="18" charset="0"/>
                <a:sym typeface="Symbol" pitchFamily="18" charset="2"/>
              </a:rPr>
              <a:t> </a:t>
            </a:r>
            <a:r>
              <a:rPr lang="zh-CN" altLang="en-US" sz="2000" b="1" dirty="0">
                <a:latin typeface="Times New Roman" pitchFamily="18" charset="0"/>
                <a:sym typeface="Wingdings" pitchFamily="2" charset="2"/>
              </a:rPr>
              <a:t>× </a:t>
            </a:r>
            <a:r>
              <a:rPr lang="en-US" altLang="zh-CN" sz="2000" b="1" dirty="0">
                <a:latin typeface="Times New Roman" pitchFamily="18" charset="0"/>
              </a:rPr>
              <a:t>5 </a:t>
            </a:r>
            <a:r>
              <a:rPr lang="en-US" altLang="zh-CN" sz="2000" b="1" dirty="0">
                <a:latin typeface="Times New Roman" pitchFamily="18" charset="0"/>
                <a:sym typeface="Symbol" pitchFamily="18" charset="2"/>
              </a:rPr>
              <a:t>s</a:t>
            </a:r>
            <a:r>
              <a:rPr lang="en-US" altLang="zh-CN" sz="2000" b="1" dirty="0">
                <a:latin typeface="Times New Roman" pitchFamily="18" charset="0"/>
              </a:rPr>
              <a:t> =  255 </a:t>
            </a:r>
            <a:r>
              <a:rPr lang="en-US" altLang="zh-CN" sz="2000" b="1" dirty="0">
                <a:latin typeface="Times New Roman" pitchFamily="18" charset="0"/>
                <a:sym typeface="Symbol" pitchFamily="18" charset="2"/>
              </a:rPr>
              <a:t>s</a:t>
            </a:r>
          </a:p>
          <a:p>
            <a:pPr algn="l">
              <a:spcBef>
                <a:spcPct val="50000"/>
              </a:spcBef>
            </a:pPr>
            <a:r>
              <a:rPr lang="en-US" altLang="zh-CN" sz="2000" b="1" dirty="0">
                <a:latin typeface="Times New Roman" pitchFamily="18" charset="0"/>
                <a:sym typeface="Symbol" pitchFamily="18" charset="2"/>
              </a:rPr>
              <a:t>        </a:t>
            </a:r>
            <a:r>
              <a:rPr lang="zh-CN" altLang="en-US" sz="2000" b="1" dirty="0">
                <a:latin typeface="Times New Roman" pitchFamily="18" charset="0"/>
                <a:sym typeface="Symbol" pitchFamily="18" charset="2"/>
              </a:rPr>
              <a:t>若采用中断方式，则每秒钟传输数据所需要的时间为：</a:t>
            </a:r>
          </a:p>
          <a:p>
            <a:pPr algn="l">
              <a:spcBef>
                <a:spcPct val="50000"/>
              </a:spcBef>
            </a:pPr>
            <a:r>
              <a:rPr lang="zh-CN" altLang="en-US" sz="2000" b="1" dirty="0">
                <a:latin typeface="Times New Roman" pitchFamily="18" charset="0"/>
                <a:sym typeface="Symbol" pitchFamily="18" charset="2"/>
              </a:rPr>
              <a:t>        </a:t>
            </a:r>
            <a:r>
              <a:rPr lang="en-US" altLang="zh-CN" sz="2000" b="1" dirty="0">
                <a:latin typeface="Times New Roman" pitchFamily="18" charset="0"/>
                <a:sym typeface="Symbol" pitchFamily="18" charset="2"/>
              </a:rPr>
              <a:t>1200 </a:t>
            </a:r>
            <a:r>
              <a:rPr lang="zh-CN" altLang="en-US" sz="2000" b="1" dirty="0">
                <a:latin typeface="Times New Roman" pitchFamily="18" charset="0"/>
                <a:sym typeface="Wingdings" pitchFamily="2" charset="2"/>
              </a:rPr>
              <a:t>× </a:t>
            </a:r>
            <a:r>
              <a:rPr lang="en-US" altLang="zh-CN" sz="2000" b="1" dirty="0">
                <a:latin typeface="Times New Roman" pitchFamily="18" charset="0"/>
                <a:sym typeface="Symbol" pitchFamily="18" charset="2"/>
              </a:rPr>
              <a:t>5 s = 6000 s</a:t>
            </a:r>
          </a:p>
        </p:txBody>
      </p:sp>
      <p:sp>
        <p:nvSpPr>
          <p:cNvPr id="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D1F4F1CA-A16D-4A18-B324-6B6AF093C282}" type="slidenum">
              <a:rPr lang="zh-CN" altLang="en-US"/>
              <a:pPr/>
              <a:t>81</a:t>
            </a:fld>
            <a:endParaRPr lang="zh-CN" altLang="en-US"/>
          </a:p>
        </p:txBody>
      </p:sp>
    </p:spTree>
    <p:extLst>
      <p:ext uri="{BB962C8B-B14F-4D97-AF65-F5344CB8AC3E}">
        <p14:creationId xmlns:p14="http://schemas.microsoft.com/office/powerpoint/2010/main" val="4272597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vertical)">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linds(vertical)">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blinds(vertical)">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8067">
                                            <p:txEl>
                                              <p:charRg st="76" end="127"/>
                                            </p:txEl>
                                          </p:spTgt>
                                        </p:tgtEl>
                                        <p:attrNameLst>
                                          <p:attrName>style.visibility</p:attrName>
                                        </p:attrNameLst>
                                      </p:cBhvr>
                                      <p:to>
                                        <p:strVal val="visible"/>
                                      </p:to>
                                    </p:set>
                                    <p:animEffect transition="in" filter="blinds(vertical)">
                                      <p:cBhvr>
                                        <p:cTn id="22" dur="500"/>
                                        <p:tgtEl>
                                          <p:spTgt spid="88067">
                                            <p:txEl>
                                              <p:charRg st="76" end="12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8067">
                                            <p:txEl>
                                              <p:charRg st="127" end="160"/>
                                            </p:txEl>
                                          </p:spTgt>
                                        </p:tgtEl>
                                        <p:attrNameLst>
                                          <p:attrName>style.visibility</p:attrName>
                                        </p:attrNameLst>
                                      </p:cBhvr>
                                      <p:to>
                                        <p:strVal val="visible"/>
                                      </p:to>
                                    </p:set>
                                    <p:animEffect transition="in" filter="blinds(vertical)">
                                      <p:cBhvr>
                                        <p:cTn id="27" dur="500"/>
                                        <p:tgtEl>
                                          <p:spTgt spid="88067">
                                            <p:txEl>
                                              <p:charRg st="127" end="16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8067">
                                            <p:txEl>
                                              <p:charRg st="160" end="188"/>
                                            </p:txEl>
                                          </p:spTgt>
                                        </p:tgtEl>
                                        <p:attrNameLst>
                                          <p:attrName>style.visibility</p:attrName>
                                        </p:attrNameLst>
                                      </p:cBhvr>
                                      <p:to>
                                        <p:strVal val="visible"/>
                                      </p:to>
                                    </p:set>
                                    <p:animEffect transition="in" filter="blinds(vertical)">
                                      <p:cBhvr>
                                        <p:cTn id="32" dur="500"/>
                                        <p:tgtEl>
                                          <p:spTgt spid="88067">
                                            <p:txEl>
                                              <p:charRg st="160"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文本框 91137"/>
          <p:cNvSpPr txBox="1">
            <a:spLocks noChangeArrowheads="1"/>
          </p:cNvSpPr>
          <p:nvPr/>
        </p:nvSpPr>
        <p:spPr bwMode="auto">
          <a:xfrm>
            <a:off x="161900" y="895092"/>
            <a:ext cx="8642350" cy="338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pPr>
            <a:r>
              <a:rPr lang="zh-CN" altLang="en-US" sz="2000" b="1" i="0" dirty="0">
                <a:latin typeface="Times New Roman" pitchFamily="18" charset="0"/>
              </a:rPr>
              <a:t>例5 考虑下面的计算机系统：</a:t>
            </a:r>
          </a:p>
          <a:p>
            <a:pPr algn="l">
              <a:lnSpc>
                <a:spcPct val="120000"/>
              </a:lnSpc>
            </a:pPr>
            <a:r>
              <a:rPr lang="zh-CN" altLang="en-US" sz="2000" b="1" i="0" dirty="0">
                <a:latin typeface="Times New Roman" pitchFamily="18" charset="0"/>
                <a:sym typeface="Symbol" pitchFamily="18" charset="2"/>
              </a:rPr>
              <a:t>CPU每秒钟执行30亿条指令，操作系统中每次I/O操作平均运行100 000条指令。</a:t>
            </a:r>
          </a:p>
          <a:p>
            <a:pPr algn="l">
              <a:lnSpc>
                <a:spcPct val="120000"/>
              </a:lnSpc>
            </a:pPr>
            <a:r>
              <a:rPr lang="zh-CN" altLang="en-US" sz="2000" b="1" i="0" dirty="0">
                <a:latin typeface="Times New Roman" pitchFamily="18" charset="0"/>
                <a:sym typeface="Symbol" pitchFamily="18" charset="2"/>
              </a:rPr>
              <a:t>内存总线的传输速度为1000MB/s；</a:t>
            </a:r>
          </a:p>
          <a:p>
            <a:pPr algn="l">
              <a:lnSpc>
                <a:spcPct val="120000"/>
              </a:lnSpc>
            </a:pPr>
            <a:r>
              <a:rPr lang="zh-CN" altLang="en-US" sz="2000" b="1" i="0" dirty="0">
                <a:latin typeface="Times New Roman" pitchFamily="18" charset="0"/>
                <a:sym typeface="Symbol" pitchFamily="18" charset="2"/>
              </a:rPr>
              <a:t>SCSI Ultra320硬盘控制器的传输速率为320MB/s；</a:t>
            </a:r>
          </a:p>
          <a:p>
            <a:pPr algn="l">
              <a:lnSpc>
                <a:spcPct val="120000"/>
              </a:lnSpc>
            </a:pPr>
            <a:r>
              <a:rPr lang="zh-CN" altLang="en-US" sz="2000" b="1" i="0" dirty="0">
                <a:latin typeface="Times New Roman" pitchFamily="18" charset="0"/>
                <a:sym typeface="Symbol" pitchFamily="18" charset="2"/>
              </a:rPr>
              <a:t>磁盘驱动器的读写带宽为75MB/s，平均寻道和旋转时延为6ms；</a:t>
            </a:r>
          </a:p>
          <a:p>
            <a:pPr algn="l">
              <a:lnSpc>
                <a:spcPct val="120000"/>
              </a:lnSpc>
            </a:pPr>
            <a:r>
              <a:rPr lang="zh-CN" altLang="en-US" sz="2000" b="1" i="0" dirty="0">
                <a:latin typeface="Times New Roman" pitchFamily="18" charset="0"/>
                <a:sym typeface="Symbol" pitchFamily="18" charset="2"/>
              </a:rPr>
              <a:t>如果有读取64KB数据的工作负载（该数据块在一个磁道上顺序排列），假定用户程序每次I/O操作需要200 000条指令。计算该系统能支持的最大I/O速度、磁盘数和所需要的SCSI控制器数？</a:t>
            </a:r>
          </a:p>
        </p:txBody>
      </p:sp>
      <p:sp>
        <p:nvSpPr>
          <p:cNvPr id="91139" name="文本框 91138"/>
          <p:cNvSpPr txBox="1">
            <a:spLocks noChangeArrowheads="1"/>
          </p:cNvSpPr>
          <p:nvPr/>
        </p:nvSpPr>
        <p:spPr bwMode="auto">
          <a:xfrm>
            <a:off x="125412" y="4293096"/>
            <a:ext cx="8893175"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pPr>
            <a:r>
              <a:rPr lang="zh-CN" altLang="en-US" i="0" dirty="0">
                <a:latin typeface="Times New Roman" pitchFamily="18" charset="0"/>
              </a:rPr>
              <a:t>解：本题属于I/O系统设计，解决问题的关键是先判断系统的瓶颈是在CPU还是在系统总线。</a:t>
            </a:r>
          </a:p>
          <a:p>
            <a:pPr algn="l">
              <a:lnSpc>
                <a:spcPct val="120000"/>
              </a:lnSpc>
            </a:pPr>
            <a:r>
              <a:rPr lang="zh-CN" altLang="en-US" i="0" dirty="0">
                <a:latin typeface="Times New Roman" pitchFamily="18" charset="0"/>
              </a:rPr>
              <a:t>      对于CPU而言每秒最多能执行的I/O次数为：</a:t>
            </a:r>
          </a:p>
          <a:p>
            <a:pPr algn="l">
              <a:lnSpc>
                <a:spcPct val="120000"/>
              </a:lnSpc>
            </a:pPr>
            <a:r>
              <a:rPr lang="zh-CN" altLang="en-US" i="0" dirty="0">
                <a:latin typeface="Times New Roman" pitchFamily="18" charset="0"/>
              </a:rPr>
              <a:t>         3</a:t>
            </a:r>
            <a:r>
              <a:rPr lang="zh-CN" altLang="en-US" i="0" dirty="0">
                <a:latin typeface="Times New Roman" pitchFamily="18" charset="0"/>
                <a:sym typeface="Wingdings" pitchFamily="2" charset="2"/>
              </a:rPr>
              <a:t>×</a:t>
            </a:r>
            <a:r>
              <a:rPr lang="zh-CN" altLang="en-US" i="0" dirty="0">
                <a:latin typeface="Times New Roman" pitchFamily="18" charset="0"/>
              </a:rPr>
              <a:t>10</a:t>
            </a:r>
            <a:r>
              <a:rPr lang="zh-CN" altLang="en-US" i="0" baseline="30000" dirty="0">
                <a:latin typeface="Times New Roman" pitchFamily="18" charset="0"/>
              </a:rPr>
              <a:t>9</a:t>
            </a:r>
            <a:r>
              <a:rPr lang="zh-CN" altLang="en-US" i="0" dirty="0">
                <a:latin typeface="Times New Roman" pitchFamily="18" charset="0"/>
              </a:rPr>
              <a:t>/(10</a:t>
            </a:r>
            <a:r>
              <a:rPr lang="zh-CN" altLang="en-US" i="0" baseline="30000" dirty="0">
                <a:latin typeface="Times New Roman" pitchFamily="18" charset="0"/>
              </a:rPr>
              <a:t>5</a:t>
            </a:r>
            <a:r>
              <a:rPr lang="zh-CN" altLang="en-US" i="0" dirty="0">
                <a:latin typeface="Times New Roman" pitchFamily="18" charset="0"/>
              </a:rPr>
              <a:t>+2</a:t>
            </a:r>
            <a:r>
              <a:rPr lang="zh-CN" altLang="en-US" i="0" dirty="0">
                <a:latin typeface="Times New Roman" pitchFamily="18" charset="0"/>
                <a:sym typeface="Wingdings" pitchFamily="2" charset="2"/>
              </a:rPr>
              <a:t>×</a:t>
            </a:r>
            <a:r>
              <a:rPr lang="zh-CN" altLang="en-US" i="0" dirty="0">
                <a:latin typeface="Times New Roman" pitchFamily="18" charset="0"/>
              </a:rPr>
              <a:t>10</a:t>
            </a:r>
            <a:r>
              <a:rPr lang="zh-CN" altLang="en-US" i="0" baseline="30000" dirty="0">
                <a:latin typeface="Times New Roman" pitchFamily="18" charset="0"/>
              </a:rPr>
              <a:t>5</a:t>
            </a:r>
            <a:r>
              <a:rPr lang="zh-CN" altLang="en-US" i="0" dirty="0">
                <a:latin typeface="Times New Roman" pitchFamily="18" charset="0"/>
              </a:rPr>
              <a:t>)= 10 000(次)</a:t>
            </a:r>
          </a:p>
          <a:p>
            <a:pPr algn="l">
              <a:lnSpc>
                <a:spcPct val="120000"/>
              </a:lnSpc>
            </a:pPr>
            <a:r>
              <a:rPr lang="zh-CN" altLang="en-US" i="0" dirty="0">
                <a:latin typeface="Times New Roman" pitchFamily="18" charset="0"/>
              </a:rPr>
              <a:t>     对存储总线而言，每秒能执行的最大I/O次数为：</a:t>
            </a:r>
          </a:p>
          <a:p>
            <a:pPr algn="l">
              <a:lnSpc>
                <a:spcPct val="120000"/>
              </a:lnSpc>
            </a:pPr>
            <a:r>
              <a:rPr lang="zh-CN" altLang="en-US" i="0" dirty="0">
                <a:latin typeface="Times New Roman" pitchFamily="18" charset="0"/>
              </a:rPr>
              <a:t>       1000</a:t>
            </a:r>
            <a:r>
              <a:rPr lang="zh-CN" altLang="en-US" i="0" dirty="0">
                <a:latin typeface="Times New Roman" pitchFamily="18" charset="0"/>
                <a:sym typeface="Wingdings" pitchFamily="2" charset="2"/>
              </a:rPr>
              <a:t>×</a:t>
            </a:r>
            <a:r>
              <a:rPr lang="zh-CN" altLang="en-US" i="0" dirty="0">
                <a:latin typeface="Times New Roman" pitchFamily="18" charset="0"/>
              </a:rPr>
              <a:t>10</a:t>
            </a:r>
            <a:r>
              <a:rPr lang="zh-CN" altLang="en-US" i="0" baseline="30000" dirty="0">
                <a:latin typeface="Times New Roman" pitchFamily="18" charset="0"/>
              </a:rPr>
              <a:t>6</a:t>
            </a:r>
            <a:r>
              <a:rPr lang="zh-CN" altLang="en-US" i="0" dirty="0">
                <a:latin typeface="Times New Roman" pitchFamily="18" charset="0"/>
              </a:rPr>
              <a:t> /64</a:t>
            </a:r>
            <a:r>
              <a:rPr lang="zh-CN" altLang="en-US" i="0" dirty="0">
                <a:latin typeface="Times New Roman" pitchFamily="18" charset="0"/>
                <a:sym typeface="Wingdings" pitchFamily="2" charset="2"/>
              </a:rPr>
              <a:t>×</a:t>
            </a:r>
            <a:r>
              <a:rPr lang="zh-CN" altLang="en-US" i="0" dirty="0">
                <a:latin typeface="Times New Roman" pitchFamily="18" charset="0"/>
              </a:rPr>
              <a:t>10</a:t>
            </a:r>
            <a:r>
              <a:rPr lang="zh-CN" altLang="en-US" i="0" baseline="30000" dirty="0">
                <a:latin typeface="Times New Roman" pitchFamily="18" charset="0"/>
              </a:rPr>
              <a:t>3</a:t>
            </a:r>
            <a:r>
              <a:rPr lang="zh-CN" altLang="en-US" i="0" dirty="0">
                <a:latin typeface="Times New Roman" pitchFamily="18" charset="0"/>
              </a:rPr>
              <a:t> =15 625（次）</a:t>
            </a:r>
          </a:p>
          <a:p>
            <a:pPr algn="l">
              <a:lnSpc>
                <a:spcPct val="120000"/>
              </a:lnSpc>
            </a:pPr>
            <a:r>
              <a:rPr lang="zh-CN" altLang="en-US" i="0" dirty="0">
                <a:latin typeface="Times New Roman" pitchFamily="18" charset="0"/>
              </a:rPr>
              <a:t>     可见，系统的瓶颈在CPU，下面将按照CPU的能力设计I/O系统</a:t>
            </a:r>
          </a:p>
        </p:txBody>
      </p:sp>
      <p:sp>
        <p:nvSpPr>
          <p:cNvPr id="2" name="灯片编号占位符 1"/>
          <p:cNvSpPr>
            <a:spLocks noGrp="1" noChangeArrowheads="1"/>
          </p:cNvSpPr>
          <p:nvPr>
            <p:ph type="sldNum" sz="quarter" idx="4294967295"/>
          </p:nvPr>
        </p:nvSpPr>
        <p:spPr bwMode="auto">
          <a:xfrm>
            <a:off x="7164288" y="6391275"/>
            <a:ext cx="1293912" cy="457200"/>
          </a:xfrm>
          <a:prstGeom prst="rect">
            <a:avLst/>
          </a:prstGeom>
          <a:solidFill>
            <a:srgbClr val="FFFFFF"/>
          </a:solidFill>
          <a:ln>
            <a:solidFill>
              <a:srgbClr val="000000"/>
            </a:solidFill>
            <a:miter lim="800000"/>
            <a:headEnd/>
            <a:tailEnd/>
          </a:ln>
        </p:spPr>
        <p:txBody>
          <a:bodyPr/>
          <a:lstStyle/>
          <a:p>
            <a:fld id="{144AA378-9AE9-4655-8CE7-7928DC69F9EB}" type="slidenum">
              <a:rPr lang="zh-CN" altLang="en-US"/>
              <a:pPr/>
              <a:t>82</a:t>
            </a:fld>
            <a:endParaRPr lang="zh-CN" altLang="en-US" dirty="0"/>
          </a:p>
        </p:txBody>
      </p:sp>
    </p:spTree>
    <p:extLst>
      <p:ext uri="{BB962C8B-B14F-4D97-AF65-F5344CB8AC3E}">
        <p14:creationId xmlns:p14="http://schemas.microsoft.com/office/powerpoint/2010/main" val="213252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vertical)">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linds(vertical)">
                                      <p:cBhvr>
                                        <p:cTn id="12" dur="5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blinds(vertical)">
                                      <p:cBhvr>
                                        <p:cTn id="17" dur="5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blinds(vertical)">
                                      <p:cBhvr>
                                        <p:cTn id="22" dur="500"/>
                                        <p:tgtEl>
                                          <p:spTgt spid="91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blinds(vertical)">
                                      <p:cBhvr>
                                        <p:cTn id="27" dur="500"/>
                                        <p:tgtEl>
                                          <p:spTgt spid="911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91139">
                                            <p:txEl>
                                              <p:pRg st="5" end="5"/>
                                            </p:txEl>
                                          </p:spTgt>
                                        </p:tgtEl>
                                        <p:attrNameLst>
                                          <p:attrName>style.visibility</p:attrName>
                                        </p:attrNameLst>
                                      </p:cBhvr>
                                      <p:to>
                                        <p:strVal val="visible"/>
                                      </p:to>
                                    </p:set>
                                    <p:animEffect transition="in" filter="blinds(vertical)">
                                      <p:cBhvr>
                                        <p:cTn id="32"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92161"/>
          <p:cNvSpPr txBox="1">
            <a:spLocks noChangeArrowheads="1"/>
          </p:cNvSpPr>
          <p:nvPr/>
        </p:nvSpPr>
        <p:spPr bwMode="auto">
          <a:xfrm>
            <a:off x="323528" y="980728"/>
            <a:ext cx="81359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200" b="1" u="sng" dirty="0">
                <a:solidFill>
                  <a:srgbClr val="6600FF"/>
                </a:solidFill>
                <a:latin typeface="Times New Roman" pitchFamily="18" charset="0"/>
              </a:rPr>
              <a:t>即按照每秒钟执行</a:t>
            </a:r>
            <a:r>
              <a:rPr lang="en-US" altLang="zh-CN" sz="2200" b="1" u="sng" dirty="0">
                <a:solidFill>
                  <a:srgbClr val="6600FF"/>
                </a:solidFill>
                <a:latin typeface="Times New Roman" pitchFamily="18" charset="0"/>
              </a:rPr>
              <a:t>10000</a:t>
            </a:r>
            <a:r>
              <a:rPr lang="zh-CN" altLang="en-US" sz="2200" b="1" u="sng" dirty="0">
                <a:solidFill>
                  <a:srgbClr val="6600FF"/>
                </a:solidFill>
                <a:latin typeface="Times New Roman" pitchFamily="18" charset="0"/>
              </a:rPr>
              <a:t>次</a:t>
            </a:r>
            <a:r>
              <a:rPr lang="en-US" altLang="zh-CN" sz="2200" b="1" u="sng" dirty="0">
                <a:solidFill>
                  <a:srgbClr val="6600FF"/>
                </a:solidFill>
                <a:latin typeface="Times New Roman" pitchFamily="18" charset="0"/>
              </a:rPr>
              <a:t>I/O</a:t>
            </a:r>
            <a:r>
              <a:rPr lang="zh-CN" altLang="en-US" sz="2200" b="1" u="sng" dirty="0">
                <a:solidFill>
                  <a:srgbClr val="6600FF"/>
                </a:solidFill>
                <a:latin typeface="Times New Roman" pitchFamily="18" charset="0"/>
              </a:rPr>
              <a:t>的频率设计输入输出系统</a:t>
            </a:r>
          </a:p>
        </p:txBody>
      </p:sp>
      <p:sp>
        <p:nvSpPr>
          <p:cNvPr id="92162" name="文本框 92162"/>
          <p:cNvSpPr txBox="1">
            <a:spLocks noChangeArrowheads="1"/>
          </p:cNvSpPr>
          <p:nvPr/>
        </p:nvSpPr>
        <p:spPr bwMode="auto">
          <a:xfrm>
            <a:off x="468312" y="1556792"/>
            <a:ext cx="8207375"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5000"/>
              </a:lnSpc>
            </a:pPr>
            <a:r>
              <a:rPr lang="zh-CN" altLang="en-US" sz="2000" b="1" i="0" dirty="0">
                <a:latin typeface="Times New Roman" pitchFamily="18" charset="0"/>
              </a:rPr>
              <a:t>先计算所需要的磁盘数：</a:t>
            </a:r>
          </a:p>
          <a:p>
            <a:pPr algn="l">
              <a:lnSpc>
                <a:spcPct val="125000"/>
              </a:lnSpc>
            </a:pPr>
            <a:r>
              <a:rPr lang="zh-CN" altLang="en-US" sz="2000" b="1" i="0" dirty="0">
                <a:latin typeface="Times New Roman" pitchFamily="18" charset="0"/>
              </a:rPr>
              <a:t> 每次磁盘</a:t>
            </a:r>
            <a:r>
              <a:rPr lang="en-US" altLang="zh-CN" sz="2000" b="1" i="0" dirty="0">
                <a:latin typeface="Times New Roman" pitchFamily="18" charset="0"/>
              </a:rPr>
              <a:t>I/O</a:t>
            </a:r>
            <a:r>
              <a:rPr lang="zh-CN" altLang="en-US" sz="2000" b="1" i="0" dirty="0">
                <a:latin typeface="Times New Roman" pitchFamily="18" charset="0"/>
              </a:rPr>
              <a:t>所需要的时间：</a:t>
            </a:r>
          </a:p>
          <a:p>
            <a:pPr algn="l">
              <a:lnSpc>
                <a:spcPct val="125000"/>
              </a:lnSpc>
            </a:pPr>
            <a:r>
              <a:rPr lang="zh-CN" altLang="en-US" sz="2000" b="1" i="0" dirty="0">
                <a:latin typeface="Times New Roman" pitchFamily="18" charset="0"/>
              </a:rPr>
              <a:t>    </a:t>
            </a:r>
            <a:r>
              <a:rPr lang="en-US" altLang="zh-CN" sz="2000" b="1" i="0" dirty="0">
                <a:latin typeface="Times New Roman" pitchFamily="18" charset="0"/>
              </a:rPr>
              <a:t>t = </a:t>
            </a:r>
            <a:r>
              <a:rPr lang="zh-CN" altLang="en-US" sz="2000" b="1" i="0" dirty="0">
                <a:latin typeface="Times New Roman" pitchFamily="18" charset="0"/>
              </a:rPr>
              <a:t>寻道</a:t>
            </a:r>
            <a:r>
              <a:rPr lang="en-US" altLang="zh-CN" sz="2000" b="1" i="0" dirty="0">
                <a:latin typeface="Times New Roman" pitchFamily="18" charset="0"/>
              </a:rPr>
              <a:t>+</a:t>
            </a:r>
            <a:r>
              <a:rPr lang="zh-CN" altLang="en-US" sz="2000" b="1" i="0" dirty="0">
                <a:latin typeface="Times New Roman" pitchFamily="18" charset="0"/>
              </a:rPr>
              <a:t>旋转</a:t>
            </a:r>
            <a:r>
              <a:rPr lang="en-US" altLang="zh-CN" sz="2000" b="1" i="0" dirty="0">
                <a:latin typeface="Times New Roman" pitchFamily="18" charset="0"/>
              </a:rPr>
              <a:t>+</a:t>
            </a:r>
            <a:r>
              <a:rPr lang="zh-CN" altLang="en-US" sz="2000" b="1" i="0" dirty="0">
                <a:latin typeface="Times New Roman" pitchFamily="18" charset="0"/>
              </a:rPr>
              <a:t>数据传输</a:t>
            </a:r>
          </a:p>
          <a:p>
            <a:pPr algn="l">
              <a:lnSpc>
                <a:spcPct val="125000"/>
              </a:lnSpc>
            </a:pPr>
            <a:r>
              <a:rPr lang="zh-CN" altLang="en-US" sz="2000" b="1" i="0" dirty="0">
                <a:latin typeface="Times New Roman" pitchFamily="18" charset="0"/>
              </a:rPr>
              <a:t>      </a:t>
            </a:r>
            <a:r>
              <a:rPr lang="en-US" altLang="zh-CN" sz="2000" b="1" i="0" dirty="0">
                <a:latin typeface="Times New Roman" pitchFamily="18" charset="0"/>
              </a:rPr>
              <a:t>= 6ms + 64KB/75MB = 6.9ms</a:t>
            </a:r>
          </a:p>
          <a:p>
            <a:pPr algn="l">
              <a:lnSpc>
                <a:spcPct val="125000"/>
              </a:lnSpc>
            </a:pPr>
            <a:r>
              <a:rPr lang="en-US" altLang="zh-CN" sz="2000" b="1" i="0" dirty="0">
                <a:latin typeface="Times New Roman" pitchFamily="18" charset="0"/>
              </a:rPr>
              <a:t>    </a:t>
            </a:r>
            <a:r>
              <a:rPr lang="zh-CN" altLang="en-US" sz="2000" b="1" i="0" dirty="0">
                <a:latin typeface="Times New Roman" pitchFamily="18" charset="0"/>
              </a:rPr>
              <a:t>对于一个磁盘而言，</a:t>
            </a:r>
            <a:r>
              <a:rPr lang="en-US" altLang="zh-CN" sz="2000" b="1" i="0" dirty="0">
                <a:latin typeface="Times New Roman" pitchFamily="18" charset="0"/>
              </a:rPr>
              <a:t>1</a:t>
            </a:r>
            <a:r>
              <a:rPr lang="zh-CN" altLang="en-US" sz="2000" b="1" i="0" dirty="0">
                <a:latin typeface="Times New Roman" pitchFamily="18" charset="0"/>
              </a:rPr>
              <a:t>秒钟内能执行的</a:t>
            </a:r>
            <a:r>
              <a:rPr lang="en-US" altLang="zh-CN" sz="2000" b="1" i="0" dirty="0">
                <a:latin typeface="Times New Roman" pitchFamily="18" charset="0"/>
              </a:rPr>
              <a:t>I/O</a:t>
            </a:r>
            <a:r>
              <a:rPr lang="zh-CN" altLang="en-US" sz="2000" b="1" i="0" dirty="0">
                <a:latin typeface="Times New Roman" pitchFamily="18" charset="0"/>
              </a:rPr>
              <a:t>次数为：</a:t>
            </a:r>
          </a:p>
          <a:p>
            <a:pPr algn="l">
              <a:lnSpc>
                <a:spcPct val="125000"/>
              </a:lnSpc>
            </a:pPr>
            <a:r>
              <a:rPr lang="zh-CN" altLang="en-US" sz="2000" b="1" i="0" dirty="0">
                <a:latin typeface="Times New Roman" pitchFamily="18" charset="0"/>
              </a:rPr>
              <a:t>    </a:t>
            </a:r>
            <a:r>
              <a:rPr lang="en-US" altLang="zh-CN" sz="2000" b="1" i="0" dirty="0">
                <a:latin typeface="Times New Roman" pitchFamily="18" charset="0"/>
              </a:rPr>
              <a:t>1000/6.9 = 145</a:t>
            </a:r>
            <a:r>
              <a:rPr lang="zh-CN" altLang="en-US" sz="2000" b="1" i="0" dirty="0">
                <a:latin typeface="Times New Roman" pitchFamily="18" charset="0"/>
              </a:rPr>
              <a:t>次</a:t>
            </a:r>
          </a:p>
          <a:p>
            <a:pPr algn="l">
              <a:lnSpc>
                <a:spcPct val="125000"/>
              </a:lnSpc>
            </a:pPr>
            <a:r>
              <a:rPr lang="zh-CN" altLang="en-US" sz="2000" b="1" i="0" dirty="0">
                <a:latin typeface="Times New Roman" pitchFamily="18" charset="0"/>
              </a:rPr>
              <a:t>  为了达到每秒</a:t>
            </a:r>
            <a:r>
              <a:rPr lang="en-US" altLang="zh-CN" sz="2000" b="1" i="0" dirty="0">
                <a:latin typeface="Times New Roman" pitchFamily="18" charset="0"/>
              </a:rPr>
              <a:t>10000</a:t>
            </a:r>
            <a:r>
              <a:rPr lang="zh-CN" altLang="en-US" sz="2000" b="1" i="0" dirty="0">
                <a:latin typeface="Times New Roman" pitchFamily="18" charset="0"/>
              </a:rPr>
              <a:t>次</a:t>
            </a:r>
            <a:r>
              <a:rPr lang="en-US" altLang="zh-CN" sz="2000" b="1" i="0" dirty="0">
                <a:latin typeface="Times New Roman" pitchFamily="18" charset="0"/>
              </a:rPr>
              <a:t>I/O</a:t>
            </a:r>
            <a:r>
              <a:rPr lang="zh-CN" altLang="en-US" sz="2000" b="1" i="0" dirty="0">
                <a:latin typeface="Times New Roman" pitchFamily="18" charset="0"/>
              </a:rPr>
              <a:t>操作，所需要的磁盘数为：</a:t>
            </a:r>
          </a:p>
          <a:p>
            <a:pPr algn="l">
              <a:lnSpc>
                <a:spcPct val="125000"/>
              </a:lnSpc>
            </a:pPr>
            <a:r>
              <a:rPr lang="zh-CN" altLang="en-US" sz="2000" b="1" i="0" dirty="0">
                <a:latin typeface="Times New Roman" pitchFamily="18" charset="0"/>
              </a:rPr>
              <a:t>   </a:t>
            </a:r>
            <a:r>
              <a:rPr lang="en-US" altLang="zh-CN" sz="2000" b="1" i="0" dirty="0">
                <a:latin typeface="Times New Roman" pitchFamily="18" charset="0"/>
                <a:sym typeface="Symbol" pitchFamily="18" charset="2"/>
              </a:rPr>
              <a:t></a:t>
            </a:r>
            <a:r>
              <a:rPr lang="en-US" altLang="zh-CN" sz="2000" b="1" i="0" dirty="0">
                <a:latin typeface="Times New Roman" pitchFamily="18" charset="0"/>
              </a:rPr>
              <a:t>10000/145</a:t>
            </a:r>
            <a:r>
              <a:rPr lang="en-US" altLang="zh-CN" sz="2000" b="1" i="0" dirty="0">
                <a:latin typeface="Times New Roman" pitchFamily="18" charset="0"/>
                <a:sym typeface="Symbol" pitchFamily="18" charset="2"/>
              </a:rPr>
              <a:t></a:t>
            </a:r>
            <a:r>
              <a:rPr lang="en-US" altLang="zh-CN" sz="2000" b="1" i="0" dirty="0">
                <a:latin typeface="Times New Roman" pitchFamily="18" charset="0"/>
              </a:rPr>
              <a:t> = 69</a:t>
            </a:r>
            <a:r>
              <a:rPr lang="zh-CN" altLang="en-US" sz="2000" b="1" i="0" dirty="0">
                <a:latin typeface="Times New Roman" pitchFamily="18" charset="0"/>
              </a:rPr>
              <a:t>（块）</a:t>
            </a:r>
          </a:p>
          <a:p>
            <a:pPr algn="l">
              <a:lnSpc>
                <a:spcPct val="125000"/>
              </a:lnSpc>
            </a:pPr>
            <a:r>
              <a:rPr lang="zh-CN" altLang="en-US" sz="2000" b="1" i="0" dirty="0">
                <a:latin typeface="Times New Roman" pitchFamily="18" charset="0"/>
              </a:rPr>
              <a:t>单个磁盘的传输速率为：</a:t>
            </a:r>
            <a:r>
              <a:rPr lang="en-US" altLang="zh-CN" sz="2000" b="1" i="0" dirty="0">
                <a:latin typeface="Times New Roman" pitchFamily="18" charset="0"/>
              </a:rPr>
              <a:t>64KB/6.9ms = 9.56MB/s </a:t>
            </a:r>
          </a:p>
          <a:p>
            <a:pPr algn="l">
              <a:lnSpc>
                <a:spcPct val="125000"/>
              </a:lnSpc>
            </a:pPr>
            <a:r>
              <a:rPr lang="en-US" altLang="zh-CN" sz="2000" b="1" i="0" dirty="0">
                <a:latin typeface="Times New Roman" pitchFamily="18" charset="0"/>
              </a:rPr>
              <a:t> </a:t>
            </a:r>
            <a:r>
              <a:rPr lang="zh-CN" altLang="en-US" sz="2000" b="1" i="0" dirty="0">
                <a:latin typeface="Times New Roman" pitchFamily="18" charset="0"/>
              </a:rPr>
              <a:t>则一个</a:t>
            </a:r>
            <a:r>
              <a:rPr lang="en-US" altLang="zh-CN" sz="2000" b="1" i="0" dirty="0">
                <a:latin typeface="Times New Roman" pitchFamily="18" charset="0"/>
                <a:sym typeface="Symbol" pitchFamily="18" charset="2"/>
              </a:rPr>
              <a:t>SCSI Ultra320</a:t>
            </a:r>
            <a:r>
              <a:rPr lang="zh-CN" altLang="en-US" sz="2000" b="1" i="0" dirty="0">
                <a:latin typeface="Times New Roman" pitchFamily="18" charset="0"/>
                <a:sym typeface="Symbol" pitchFamily="18" charset="2"/>
              </a:rPr>
              <a:t>最多能驱动的磁盘个数为：</a:t>
            </a:r>
          </a:p>
          <a:p>
            <a:pPr algn="l">
              <a:lnSpc>
                <a:spcPct val="125000"/>
              </a:lnSpc>
            </a:pPr>
            <a:r>
              <a:rPr lang="en-US" altLang="zh-CN" sz="2000" b="1" i="0" dirty="0">
                <a:latin typeface="Times New Roman" pitchFamily="18" charset="0"/>
                <a:sym typeface="Symbol" pitchFamily="18" charset="2"/>
              </a:rPr>
              <a:t>320MB/9.65MB = 33</a:t>
            </a:r>
            <a:r>
              <a:rPr lang="zh-CN" altLang="en-US" sz="2000" b="1" i="0" dirty="0">
                <a:latin typeface="Times New Roman" pitchFamily="18" charset="0"/>
                <a:sym typeface="Symbol" pitchFamily="18" charset="2"/>
              </a:rPr>
              <a:t>（个）</a:t>
            </a:r>
          </a:p>
          <a:p>
            <a:pPr algn="l">
              <a:lnSpc>
                <a:spcPct val="125000"/>
              </a:lnSpc>
            </a:pPr>
            <a:r>
              <a:rPr lang="zh-CN" altLang="en-US" sz="2000" b="1" i="0" dirty="0">
                <a:latin typeface="Times New Roman" pitchFamily="18" charset="0"/>
                <a:sym typeface="Symbol" pitchFamily="18" charset="2"/>
              </a:rPr>
              <a:t> 则所需要的磁盘控制器的数量为：</a:t>
            </a:r>
          </a:p>
          <a:p>
            <a:pPr algn="l">
              <a:lnSpc>
                <a:spcPct val="125000"/>
              </a:lnSpc>
            </a:pPr>
            <a:r>
              <a:rPr lang="zh-CN" altLang="en-US" sz="2000" b="1" i="0" dirty="0">
                <a:latin typeface="Times New Roman" pitchFamily="18" charset="0"/>
                <a:sym typeface="Symbol" pitchFamily="18" charset="2"/>
              </a:rPr>
              <a:t>  </a:t>
            </a:r>
            <a:r>
              <a:rPr lang="zh-CN" altLang="en-US" sz="2000" i="0" dirty="0">
                <a:latin typeface="Times New Roman" pitchFamily="18" charset="0"/>
              </a:rPr>
              <a:t> </a:t>
            </a:r>
            <a:r>
              <a:rPr lang="en-US" altLang="zh-CN" sz="2000" b="1" i="0" dirty="0">
                <a:latin typeface="Times New Roman" pitchFamily="18" charset="0"/>
                <a:sym typeface="Symbol" pitchFamily="18" charset="2"/>
              </a:rPr>
              <a:t>69/33 </a:t>
            </a:r>
            <a:r>
              <a:rPr lang="en-US" altLang="zh-CN" sz="2000" i="0" dirty="0">
                <a:latin typeface="Times New Roman" pitchFamily="18" charset="0"/>
                <a:sym typeface="Symbol" pitchFamily="18" charset="2"/>
              </a:rPr>
              <a:t> </a:t>
            </a:r>
            <a:r>
              <a:rPr lang="en-US" altLang="zh-CN" sz="2000" b="1" i="0" dirty="0">
                <a:latin typeface="Times New Roman" pitchFamily="18" charset="0"/>
                <a:sym typeface="Symbol" pitchFamily="18" charset="2"/>
              </a:rPr>
              <a:t>= 3 </a:t>
            </a:r>
            <a:r>
              <a:rPr lang="zh-CN" altLang="en-US" sz="2000" b="1" i="0" dirty="0">
                <a:latin typeface="Times New Roman" pitchFamily="18" charset="0"/>
                <a:sym typeface="Symbol" pitchFamily="18" charset="2"/>
              </a:rPr>
              <a:t>（个）</a:t>
            </a:r>
          </a:p>
        </p:txBody>
      </p:sp>
      <p:sp>
        <p:nvSpPr>
          <p:cNvPr id="92163"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p>
            <a:fld id="{A7513092-A133-49F7-BFAA-371C716AB3EE}" type="slidenum">
              <a:rPr lang="zh-CN" altLang="en-US"/>
              <a:pPr/>
              <a:t>83</a:t>
            </a:fld>
            <a:endParaRPr lang="zh-CN" altLang="en-US"/>
          </a:p>
        </p:txBody>
      </p:sp>
    </p:spTree>
    <p:extLst>
      <p:ext uri="{BB962C8B-B14F-4D97-AF65-F5344CB8AC3E}">
        <p14:creationId xmlns:p14="http://schemas.microsoft.com/office/powerpoint/2010/main" val="414011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441808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393</a:t>
            </a:r>
          </a:p>
          <a:p>
            <a:pPr lvl="1"/>
            <a:r>
              <a:rPr lang="en-US" altLang="zh-CN" dirty="0" smtClean="0"/>
              <a:t>9.3</a:t>
            </a:r>
          </a:p>
          <a:p>
            <a:pPr lvl="1"/>
            <a:r>
              <a:rPr lang="en-US" altLang="zh-CN" dirty="0" smtClean="0"/>
              <a:t>9.4</a:t>
            </a:r>
          </a:p>
          <a:p>
            <a:pPr lvl="1"/>
            <a:r>
              <a:rPr lang="en-US" altLang="zh-CN" dirty="0" smtClean="0"/>
              <a:t>9.6</a:t>
            </a:r>
          </a:p>
          <a:p>
            <a:pPr lvl="1"/>
            <a:r>
              <a:rPr lang="en-US" altLang="zh-CN" dirty="0" smtClean="0"/>
              <a:t>9.7</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88884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2"/>
          <p:cNvSpPr>
            <a:spLocks noGrp="1" noChangeArrowheads="1"/>
          </p:cNvSpPr>
          <p:nvPr>
            <p:ph type="title"/>
          </p:nvPr>
        </p:nvSpPr>
        <p:spPr/>
        <p:txBody>
          <a:bodyPr/>
          <a:lstStyle/>
          <a:p>
            <a:pPr eaLnBrk="1" hangingPunct="1"/>
            <a:r>
              <a:rPr lang="zh-CN" altLang="en-US" smtClean="0"/>
              <a:t>程序中断方式</a:t>
            </a:r>
          </a:p>
        </p:txBody>
      </p:sp>
      <p:sp>
        <p:nvSpPr>
          <p:cNvPr id="34820" name="矩形 3"/>
          <p:cNvSpPr>
            <a:spLocks noGrp="1" noChangeArrowheads="1"/>
          </p:cNvSpPr>
          <p:nvPr>
            <p:ph type="body" idx="1"/>
          </p:nvPr>
        </p:nvSpPr>
        <p:spPr>
          <a:xfrm>
            <a:off x="395536" y="980728"/>
            <a:ext cx="8218488" cy="5356398"/>
          </a:xfrm>
        </p:spPr>
        <p:txBody>
          <a:bodyPr/>
          <a:lstStyle/>
          <a:p>
            <a:pPr marL="457200" indent="-457200" eaLnBrk="1" hangingPunct="1">
              <a:lnSpc>
                <a:spcPct val="110000"/>
              </a:lnSpc>
              <a:buFont typeface="+mj-lt"/>
              <a:buAutoNum type="arabicPeriod"/>
            </a:pPr>
            <a:r>
              <a:rPr lang="zh-CN" altLang="en-US" dirty="0" smtClean="0"/>
              <a:t>启动设备；</a:t>
            </a:r>
            <a:endParaRPr lang="en-US" altLang="zh-CN" dirty="0" smtClean="0"/>
          </a:p>
          <a:p>
            <a:pPr marL="457200" indent="-457200" eaLnBrk="1" hangingPunct="1">
              <a:lnSpc>
                <a:spcPct val="110000"/>
              </a:lnSpc>
              <a:buFont typeface="+mj-lt"/>
              <a:buAutoNum type="arabicPeriod"/>
            </a:pPr>
            <a:r>
              <a:rPr lang="en-US" altLang="zh-CN" dirty="0" smtClean="0"/>
              <a:t>CPU</a:t>
            </a:r>
            <a:r>
              <a:rPr lang="zh-CN" altLang="en-US" dirty="0" smtClean="0"/>
              <a:t>继续运行</a:t>
            </a:r>
            <a:r>
              <a:rPr lang="zh-CN" altLang="en-US" dirty="0" smtClean="0">
                <a:solidFill>
                  <a:srgbClr val="FF0000"/>
                </a:solidFill>
              </a:rPr>
              <a:t>主程序</a:t>
            </a:r>
            <a:r>
              <a:rPr lang="zh-CN" altLang="en-US" dirty="0" smtClean="0"/>
              <a:t>，同时外设进行</a:t>
            </a:r>
            <a:r>
              <a:rPr lang="zh-CN" altLang="en-US" dirty="0" smtClean="0">
                <a:solidFill>
                  <a:srgbClr val="FF0000"/>
                </a:solidFill>
              </a:rPr>
              <a:t>数据准备</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数据</a:t>
            </a:r>
            <a:r>
              <a:rPr lang="zh-CN" altLang="en-US" dirty="0"/>
              <a:t>就绪</a:t>
            </a:r>
            <a:r>
              <a:rPr lang="zh-CN" altLang="en-US" dirty="0" smtClean="0"/>
              <a:t>后，外设以中断</a:t>
            </a:r>
            <a:r>
              <a:rPr lang="zh-CN" altLang="en-US" dirty="0"/>
              <a:t>方式</a:t>
            </a:r>
            <a:r>
              <a:rPr lang="zh-CN" altLang="en-US" dirty="0">
                <a:solidFill>
                  <a:srgbClr val="FF0000"/>
                </a:solidFill>
              </a:rPr>
              <a:t>主动告知</a:t>
            </a:r>
            <a:r>
              <a:rPr lang="en-US" altLang="zh-CN" dirty="0" smtClean="0"/>
              <a:t>CPU</a:t>
            </a:r>
            <a:r>
              <a:rPr lang="zh-CN" altLang="en-US" dirty="0" smtClean="0"/>
              <a:t>；</a:t>
            </a:r>
            <a:endParaRPr lang="en-US" altLang="zh-CN" dirty="0" smtClean="0"/>
          </a:p>
          <a:p>
            <a:pPr marL="457200" indent="-457200" eaLnBrk="1" hangingPunct="1">
              <a:lnSpc>
                <a:spcPct val="110000"/>
              </a:lnSpc>
              <a:buFont typeface="+mj-lt"/>
              <a:buAutoNum type="arabicPeriod"/>
            </a:pPr>
            <a:r>
              <a:rPr lang="en-US" altLang="zh-CN" dirty="0" smtClean="0"/>
              <a:t>CPU</a:t>
            </a:r>
            <a:r>
              <a:rPr lang="zh-CN" altLang="en-US" dirty="0" smtClean="0"/>
              <a:t>中断主程序，转向</a:t>
            </a:r>
            <a:r>
              <a:rPr lang="zh-CN" altLang="en-US" dirty="0" smtClean="0">
                <a:solidFill>
                  <a:srgbClr val="FF0000"/>
                </a:solidFill>
              </a:rPr>
              <a:t>设备中断服务子程序</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中断处理完毕后返回主程序。</a:t>
            </a:r>
            <a:endParaRPr lang="en-US" altLang="zh-CN" dirty="0" smtClean="0"/>
          </a:p>
          <a:p>
            <a:pPr marL="0" indent="0" eaLnBrk="1" hangingPunct="1">
              <a:lnSpc>
                <a:spcPct val="110000"/>
              </a:lnSpc>
              <a:buNone/>
            </a:pPr>
            <a:endParaRPr lang="zh-CN" altLang="en-US" dirty="0" smtClean="0"/>
          </a:p>
          <a:p>
            <a:pPr eaLnBrk="1" hangingPunct="1">
              <a:lnSpc>
                <a:spcPct val="110000"/>
              </a:lnSpc>
            </a:pPr>
            <a:r>
              <a:rPr lang="zh-CN" altLang="en-US" dirty="0" smtClean="0"/>
              <a:t>提高了</a:t>
            </a:r>
            <a:r>
              <a:rPr lang="en-US" altLang="zh-CN" dirty="0" smtClean="0"/>
              <a:t>CPU</a:t>
            </a:r>
            <a:r>
              <a:rPr lang="zh-CN" altLang="en-US" dirty="0" smtClean="0"/>
              <a:t>的使用效率   </a:t>
            </a:r>
            <a:endParaRPr lang="en-US" altLang="zh-CN" dirty="0" smtClean="0"/>
          </a:p>
          <a:p>
            <a:pPr lvl="1" eaLnBrk="1" hangingPunct="1">
              <a:lnSpc>
                <a:spcPct val="110000"/>
              </a:lnSpc>
            </a:pPr>
            <a:r>
              <a:rPr lang="zh-CN" altLang="en-US" dirty="0" smtClean="0"/>
              <a:t>主动告知机制避免了反复查询设备状态</a:t>
            </a:r>
            <a:endParaRPr lang="en-US" altLang="zh-CN" dirty="0" smtClean="0"/>
          </a:p>
          <a:p>
            <a:pPr lvl="1" eaLnBrk="1" hangingPunct="1">
              <a:lnSpc>
                <a:spcPct val="110000"/>
              </a:lnSpc>
            </a:pPr>
            <a:r>
              <a:rPr lang="zh-CN" altLang="en-US" dirty="0" smtClean="0"/>
              <a:t>仍需</a:t>
            </a:r>
            <a:r>
              <a:rPr lang="en-US" altLang="zh-CN" dirty="0" smtClean="0"/>
              <a:t>CPU</a:t>
            </a:r>
            <a:r>
              <a:rPr lang="zh-CN" altLang="en-US" dirty="0"/>
              <a:t>占用（中断服务子程序运行时间</a:t>
            </a:r>
            <a:r>
              <a:rPr lang="en-US" altLang="zh-CN" dirty="0"/>
              <a:t>+</a:t>
            </a:r>
            <a:r>
              <a:rPr lang="zh-CN" altLang="en-US" dirty="0"/>
              <a:t>中断开销）</a:t>
            </a:r>
            <a:endParaRPr lang="en-US" altLang="zh-CN" dirty="0"/>
          </a:p>
          <a:p>
            <a:pPr eaLnBrk="1" hangingPunct="1">
              <a:lnSpc>
                <a:spcPct val="110000"/>
              </a:lnSpc>
            </a:pPr>
            <a:r>
              <a:rPr lang="zh-CN" altLang="en-US" dirty="0" smtClean="0"/>
              <a:t>适合随机出现的服务</a:t>
            </a:r>
          </a:p>
          <a:p>
            <a:pPr eaLnBrk="1" hangingPunct="1">
              <a:lnSpc>
                <a:spcPct val="110000"/>
              </a:lnSpc>
            </a:pPr>
            <a:r>
              <a:rPr lang="zh-CN" altLang="en-US" dirty="0" smtClean="0"/>
              <a:t>需要专门的硬件</a:t>
            </a:r>
            <a:endParaRPr lang="en-US" altLang="zh-CN" dirty="0" smtClean="0"/>
          </a:p>
          <a:p>
            <a:pPr eaLnBrk="1" hangingPunct="1">
              <a:lnSpc>
                <a:spcPct val="110000"/>
              </a:lnSpc>
            </a:pPr>
            <a:endParaRPr lang="en-US" altLang="zh-CN" dirty="0"/>
          </a:p>
          <a:p>
            <a:pPr eaLnBrk="1" hangingPunct="1">
              <a:lnSpc>
                <a:spcPct val="110000"/>
              </a:lnSpc>
            </a:pPr>
            <a:endParaRPr lang="en-US" altLang="zh-CN" dirty="0" smtClean="0"/>
          </a:p>
          <a:p>
            <a:pPr eaLnBrk="1" hangingPunct="1">
              <a:lnSpc>
                <a:spcPct val="110000"/>
              </a:lnSpc>
            </a:pPr>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547465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9274</TotalTime>
  <Words>5490</Words>
  <Application>Microsoft Office PowerPoint</Application>
  <PresentationFormat>全屏显示(4:3)</PresentationFormat>
  <Paragraphs>828</Paragraphs>
  <Slides>85</Slides>
  <Notes>33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85</vt:i4>
      </vt:variant>
    </vt:vector>
  </HeadingPairs>
  <TitlesOfParts>
    <vt:vector size="101" baseType="lpstr">
      <vt:lpstr>Arial</vt:lpstr>
      <vt:lpstr>宋体</vt:lpstr>
      <vt:lpstr>Wingdings</vt:lpstr>
      <vt:lpstr>Times New Roman</vt:lpstr>
      <vt:lpstr>华文新魏</vt:lpstr>
      <vt:lpstr>华文细黑</vt:lpstr>
      <vt:lpstr>微软雅黑</vt:lpstr>
      <vt:lpstr>Tahoma</vt:lpstr>
      <vt:lpstr>华文楷体</vt:lpstr>
      <vt:lpstr>楷体_GB2312</vt:lpstr>
      <vt:lpstr>Symbol</vt:lpstr>
      <vt:lpstr>黑体</vt:lpstr>
      <vt:lpstr>2_nordridesign</vt:lpstr>
      <vt:lpstr>1_nordridesign</vt:lpstr>
      <vt:lpstr>图片</vt:lpstr>
      <vt:lpstr>Picture</vt:lpstr>
      <vt:lpstr>PowerPoint 演示文稿</vt:lpstr>
      <vt:lpstr>本章主要内容</vt:lpstr>
      <vt:lpstr>外围设备的定时方式</vt:lpstr>
      <vt:lpstr>输入输出过程</vt:lpstr>
      <vt:lpstr>外设定时方式与信息交换方式</vt:lpstr>
      <vt:lpstr>不同设备的定时</vt:lpstr>
      <vt:lpstr>信息交换方式</vt:lpstr>
      <vt:lpstr>程序查询方式</vt:lpstr>
      <vt:lpstr>程序中断方式</vt:lpstr>
      <vt:lpstr>直接内存访问DMA方式</vt:lpstr>
      <vt:lpstr>通道方式</vt:lpstr>
      <vt:lpstr>信息交换方式</vt:lpstr>
      <vt:lpstr>程序中断方式</vt:lpstr>
      <vt:lpstr>中断基本概念</vt:lpstr>
      <vt:lpstr>中断的作用</vt:lpstr>
      <vt:lpstr>中断分类</vt:lpstr>
      <vt:lpstr>程序中断处理示意图</vt:lpstr>
      <vt:lpstr>中断优先级</vt:lpstr>
      <vt:lpstr>划分优先级的一般规律</vt:lpstr>
      <vt:lpstr>中断仲裁方式</vt:lpstr>
      <vt:lpstr>链式查询方式</vt:lpstr>
      <vt:lpstr>独立请求方式</vt:lpstr>
      <vt:lpstr>分组链式</vt:lpstr>
      <vt:lpstr>二维优先级示意图 (中断共享) </vt:lpstr>
      <vt:lpstr>中断屏蔽</vt:lpstr>
      <vt:lpstr>中断屏蔽方式</vt:lpstr>
      <vt:lpstr>屏蔽码</vt:lpstr>
      <vt:lpstr>中断屏蔽位</vt:lpstr>
      <vt:lpstr>例子</vt:lpstr>
      <vt:lpstr>单级中断与多级中断</vt:lpstr>
      <vt:lpstr>同时中断请求的处理方法</vt:lpstr>
      <vt:lpstr>中断识别</vt:lpstr>
      <vt:lpstr>中断向量法 </vt:lpstr>
      <vt:lpstr>程序识别</vt:lpstr>
      <vt:lpstr>中断处理流程</vt:lpstr>
      <vt:lpstr>PowerPoint 演示文稿</vt:lpstr>
      <vt:lpstr>中断处理中的问题</vt:lpstr>
      <vt:lpstr> 中断方式接口 </vt:lpstr>
      <vt:lpstr>工作过程</vt:lpstr>
      <vt:lpstr>PowerPoint 演示文稿</vt:lpstr>
      <vt:lpstr>PowerPoint 演示文稿</vt:lpstr>
      <vt:lpstr>DMA方式</vt:lpstr>
      <vt:lpstr>DMA基本概念</vt:lpstr>
      <vt:lpstr>内存争用</vt:lpstr>
      <vt:lpstr>停止CPU使用主存</vt:lpstr>
      <vt:lpstr>停止CPU访内</vt:lpstr>
      <vt:lpstr>DMA与CPU交替使用主存</vt:lpstr>
      <vt:lpstr>周期挪用法</vt:lpstr>
      <vt:lpstr>DMA主要操作过程</vt:lpstr>
      <vt:lpstr>DMA主要操作过程（准备阶段）</vt:lpstr>
      <vt:lpstr>DMA主要操作过程（传送阶段）</vt:lpstr>
      <vt:lpstr>DMA主要操作过程（结束阶段）</vt:lpstr>
      <vt:lpstr>一个数据块的传送过程</vt:lpstr>
      <vt:lpstr>DMA控制器</vt:lpstr>
      <vt:lpstr>工作过程</vt:lpstr>
      <vt:lpstr>DMA与程序中断的区别</vt:lpstr>
      <vt:lpstr>PowerPoint 演示文稿</vt:lpstr>
      <vt:lpstr>PowerPoint 演示文稿</vt:lpstr>
      <vt:lpstr>通道方式</vt:lpstr>
      <vt:lpstr>通道方式</vt:lpstr>
      <vt:lpstr>通道方式</vt:lpstr>
      <vt:lpstr>通道功能</vt:lpstr>
      <vt:lpstr>通道分类</vt:lpstr>
      <vt:lpstr>字节多路通道</vt:lpstr>
      <vt:lpstr>选择通道</vt:lpstr>
      <vt:lpstr>选择通道</vt:lpstr>
      <vt:lpstr>数组多路通道</vt:lpstr>
      <vt:lpstr>数组多路通道</vt:lpstr>
      <vt:lpstr>字节多路通道与数组多路通道</vt:lpstr>
      <vt:lpstr>第9章重点内容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xiaoliang</cp:lastModifiedBy>
  <cp:revision>597</cp:revision>
  <cp:lastPrinted>2010-12-19T06:40:38Z</cp:lastPrinted>
  <dcterms:created xsi:type="dcterms:W3CDTF">2009-09-14T03:13:49Z</dcterms:created>
  <dcterms:modified xsi:type="dcterms:W3CDTF">2016-12-02T14:26:13Z</dcterms:modified>
</cp:coreProperties>
</file>