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3" r:id="rId4"/>
    <p:sldId id="267" r:id="rId5"/>
    <p:sldId id="270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290" autoAdjust="0"/>
  </p:normalViewPr>
  <p:slideViewPr>
    <p:cSldViewPr snapToGrid="0">
      <p:cViewPr varScale="1">
        <p:scale>
          <a:sx n="55" d="100"/>
          <a:sy n="55" d="100"/>
        </p:scale>
        <p:origin x="1096" y="52"/>
      </p:cViewPr>
      <p:guideLst/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3933-6AD5-4F59-BD43-AE3B3ADF8F9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4EE46-F623-4252-94F5-60074538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2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4EE46-F623-4252-94F5-60074538B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30780-67FA-4BD9-AC4C-5C3966A2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BB534D-B4FB-49D3-9B70-46C721868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0B819-E9E2-476E-8D0B-8420CD6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EEC96-A172-4F26-9794-59595A25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4F64C-613F-406F-833D-6524B3DB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7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D1A0B-F124-4A73-9FD7-6B542148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D8C9B-52BC-4078-86E2-1E443F8EB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E52F6-43B7-4E46-8008-B2DAC43D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A33B3-ADFC-491A-90F3-F50AC637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B3A89-4F2B-4484-823F-5E03C8CB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B0E14C-3416-4BCC-8CDA-0CC9879B3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25645-31D5-467A-A8C3-26C80EB7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FCCD6-9D9C-4C0A-922B-5A8A7A0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E63A5-F02D-406B-A1D8-E5B24B9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ABAB6-A07A-4D40-B65F-3BB4BB08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4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310EC-AB04-47B4-91FB-9AB13F2D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834"/>
            <a:ext cx="10515600" cy="5315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C45FC-199D-4293-B8EF-33EEAB0B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FC314-5C5F-48E6-B739-97FDCFB9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27C09-D0EE-433F-ADEB-89E2AFFE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7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49FEC-0A1B-4C18-B1BC-7D2A4222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074CD-1839-47B0-8E3A-66CD69EA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15514-D724-4E45-91DB-2CC50D35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6932A-0758-406F-BB7B-60629011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2426E-3FFC-4E42-94DC-31D0FEF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3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FF28D-A62B-40D3-A57F-BF36A225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BA65D-9E56-4DC8-80B9-0ACC021F0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DE50C-DD63-49B1-8B87-0D62082D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20BD0-2C36-4328-828C-0DD5A852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1DEF9-A560-4B41-AEE2-8178EAD7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0D9CD-C0FA-4C4D-8B63-AB44CAE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9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CE3E2-5B0A-403C-B45A-C8A0F7A0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51766-DE5D-482F-8B14-CC7E49A4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26358-46CC-4510-9876-E3F8C2AD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554BB-E2FB-43D9-9B25-243851B0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075F6-1206-4858-A492-002CF4B2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211AD-622E-4B4F-B994-A7D12989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E76C3-9DEA-48B0-A8F7-446FEEA7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C11E36-AA9D-48E9-AFD2-E63FE8D7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FB4F-FD9F-4481-BF84-F5933702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63878-4DF5-4333-BEC4-F31C03C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0EB03E-D974-4DBE-87F9-ECB38733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E01C6-6C77-4AD7-90EE-3762B3CB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82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5EB929-784E-45C8-9CE5-8BA2391D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106E2-3BA9-4E2F-839C-F31FA8D9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35C03-1CF6-4F91-9F55-A82135BD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701-1A3C-48CD-A8BE-19AB342E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065EA-01C2-4890-A338-395A9B6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6B05F-7D61-4688-8F60-CE7B583C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D47A5-D08A-4015-984E-B29163EC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13412-85C1-4627-902D-594DB42A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71F01-20D2-493E-9C3E-12C7B338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6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F1FC-1ED1-4B67-983C-CBE78A65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F0635-D5A0-49AB-AC83-EBAE3001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C041B-A205-4CFE-97A6-62357978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47935-6F3F-490D-8864-85FFDDF2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56D64-5474-4B87-99EC-4FA6BE9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0468A-21FF-4776-ADD0-78285AA4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6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513534-E75E-4D2E-BD64-5F5BBD7E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76328-73D4-4CC2-8183-880DE18A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8F514-0A2C-4C50-B42E-62C8336D2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4236-D3DA-4FF4-AEC4-1CE7E3D4BDE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57545-B215-4013-BA4D-51BD16BB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8510D-A51F-4A57-9A0B-725BEDC7F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BA25-5768-4A78-9A4C-DB5C4CF1B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BE064-B374-4A6D-A794-069AA7D09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2AED56-6959-4F46-AF89-939797C19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分组交换中的延迟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462E339-DB78-4E9B-B006-AA698257E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9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3CA86A-9BEB-4D66-AA02-F5912A37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sz="2800" dirty="0"/>
              <a:t>假设所有分组都是使用分组交换发送的，中间节点在转发分组时使用存储转发。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zh-CN" sz="2800" dirty="0"/>
              <a:t>（a）如果A向B发送500字节分组，传输延迟是多少？</a:t>
            </a:r>
          </a:p>
          <a:p>
            <a:pPr algn="ctr">
              <a:lnSpc>
                <a:spcPct val="1100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Dt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800" dirty="0">
                <a:solidFill>
                  <a:srgbClr val="FF0000"/>
                </a:solidFill>
              </a:rPr>
              <a:t> =500*8/4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</a:rPr>
              <a:t>6</a:t>
            </a:r>
            <a:r>
              <a:rPr lang="en-US" altLang="zh-CN" sz="2800" dirty="0">
                <a:solidFill>
                  <a:srgbClr val="FF0000"/>
                </a:solidFill>
              </a:rPr>
              <a:t>bps = 1ms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zh-CN" altLang="zh-CN" sz="2800" dirty="0"/>
              <a:t>（b）如果A向B发送500字节分组，传播延迟是多少？</a:t>
            </a:r>
          </a:p>
          <a:p>
            <a:pPr algn="ctr">
              <a:lnSpc>
                <a:spcPct val="1100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Dp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= 3000km/3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</a:rPr>
              <a:t>8</a:t>
            </a:r>
            <a:r>
              <a:rPr lang="en-US" altLang="zh-CN" sz="2800" dirty="0">
                <a:solidFill>
                  <a:srgbClr val="FF0000"/>
                </a:solidFill>
              </a:rPr>
              <a:t>m/s= 10ms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zh-CN" altLang="zh-CN" sz="2800" dirty="0"/>
              <a:t>（c）如果A向B发送500字节分组，端到端延迟是多少？</a:t>
            </a:r>
          </a:p>
          <a:p>
            <a:pPr algn="ctr">
              <a:lnSpc>
                <a:spcPct val="1100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Dt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800" dirty="0">
                <a:solidFill>
                  <a:srgbClr val="FF0000"/>
                </a:solidFill>
              </a:rPr>
              <a:t> + </a:t>
            </a:r>
            <a:r>
              <a:rPr lang="en-US" altLang="zh-CN" sz="2800" dirty="0" err="1">
                <a:solidFill>
                  <a:srgbClr val="FF0000"/>
                </a:solidFill>
              </a:rPr>
              <a:t>Dp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/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1ms + 10ms =11ms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A528C-7E29-4FF9-B5F3-D2814834DD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36679" y="88214"/>
            <a:ext cx="395605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2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F307781-6348-46FC-A0C1-5592B2CD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dirty="0"/>
              <a:t>（d）如果A向B发送1000字节分组，则端到端延迟是多少？哪部分延迟受分组大小的影响？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Dt’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= 1000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8/4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106bps=2ms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 10ms</a:t>
            </a:r>
            <a:r>
              <a:rPr lang="zh-CN" altLang="en-US" dirty="0">
                <a:solidFill>
                  <a:srgbClr val="FF0000"/>
                </a:solidFill>
              </a:rPr>
              <a:t>不变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Dt’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= 10ms + 2ms =12 </a:t>
            </a:r>
            <a:r>
              <a:rPr lang="en-US" altLang="zh-CN" dirty="0" err="1">
                <a:solidFill>
                  <a:srgbClr val="FF0000"/>
                </a:solidFill>
              </a:rPr>
              <a:t>ms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zh-CN" dirty="0"/>
              <a:t>（e）如果A向C发送500字节分组，则端到端延迟是多少？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Dt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+ </a:t>
            </a:r>
            <a:r>
              <a:rPr lang="en-US" altLang="zh-CN" dirty="0" err="1">
                <a:solidFill>
                  <a:srgbClr val="FF0000"/>
                </a:solidFill>
              </a:rPr>
              <a:t>Dt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= 1ms + 10ms + 500*8/2*10</a:t>
            </a:r>
            <a:r>
              <a:rPr lang="en-US" altLang="zh-CN" baseline="30000" dirty="0">
                <a:solidFill>
                  <a:srgbClr val="FF0000"/>
                </a:solidFill>
              </a:rPr>
              <a:t>6</a:t>
            </a:r>
            <a:r>
              <a:rPr lang="en-US" altLang="zh-CN" dirty="0">
                <a:solidFill>
                  <a:srgbClr val="FF0000"/>
                </a:solidFill>
              </a:rPr>
              <a:t>bps +6000km/3*10</a:t>
            </a:r>
            <a:r>
              <a:rPr lang="en-US" altLang="zh-CN" baseline="30000" dirty="0">
                <a:solidFill>
                  <a:srgbClr val="FF0000"/>
                </a:solidFill>
              </a:rPr>
              <a:t>8</a:t>
            </a:r>
            <a:r>
              <a:rPr lang="en-US" altLang="zh-CN" dirty="0">
                <a:solidFill>
                  <a:srgbClr val="FF0000"/>
                </a:solidFill>
              </a:rPr>
              <a:t>m/s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= 1ms + 10ms + 2ms + 20ms = 33ms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 </a:t>
            </a:r>
            <a:r>
              <a:rPr lang="zh-CN" altLang="zh-CN" dirty="0"/>
              <a:t>（f）如果A向C发送两个500字节分组，一个分组发完再发另一个分组，则端到端延迟是多少？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 </a:t>
            </a:r>
            <a:r>
              <a:rPr lang="en-US" altLang="zh-CN" dirty="0" err="1">
                <a:solidFill>
                  <a:srgbClr val="FF0000"/>
                </a:solidFill>
              </a:rPr>
              <a:t>Dt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+ 2* </a:t>
            </a:r>
            <a:r>
              <a:rPr lang="en-US" altLang="zh-CN" dirty="0" err="1">
                <a:solidFill>
                  <a:srgbClr val="FF0000"/>
                </a:solidFill>
              </a:rPr>
              <a:t>Dt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= 1ms + 10ms + 2* 2ms + 20ms = 35ms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A6E89A-8BB5-469D-8EBB-6B6585D4BD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36679" y="88214"/>
            <a:ext cx="395605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2AF442-538A-4E45-AC31-8DCBDA003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电路交换中的延迟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C4F3A489-33D3-4C21-B92E-E7020EFB9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5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F98752-17EF-4AC7-810E-37A64082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774834"/>
            <a:ext cx="11192719" cy="5315502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现在，假设所有分组都是使用电路交换发送的。假设我们使用的是虚拟电路交换，即首先使用一个电路建立分组在分组交换网络上建立电路。</a:t>
            </a:r>
          </a:p>
          <a:p>
            <a:r>
              <a:rPr lang="en-US" altLang="zh-CN" sz="2400" dirty="0"/>
              <a:t> </a:t>
            </a:r>
            <a:r>
              <a:rPr lang="zh-CN" altLang="zh-CN" sz="2400" dirty="0"/>
              <a:t>（a）建立从A到C的电路需要多久？假设中间节点可以即时处理电路建立消息，且电路建立消息为100字节。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= 100*8/4*10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+ 10ms + 100*8/2*10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+ 20ms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= 0.2ms +10ms +0.4ms +20ms = 30.6ms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= 100*8/2*10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+ 10ms + 20ms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= 0.4ms +10ms +20ms = 30.4ms</a:t>
            </a:r>
            <a:endParaRPr lang="zh-CN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Ds = 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</a:rPr>
              <a:t> + 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= 30.6 + 30.4 = 61ms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287FA1-1088-46B2-BA21-518F51980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36679" y="88214"/>
            <a:ext cx="395605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A32299-D914-4A68-8E07-390CFB81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（b）电路建立后，如果A将500字节分组发送到C，则端到端延迟是多少？</a:t>
            </a:r>
          </a:p>
          <a:p>
            <a:r>
              <a:rPr lang="en-US" altLang="zh-CN" sz="2400" dirty="0"/>
              <a:t> 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endParaRPr lang="zh-CN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= 500*8/2*10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+ 10ms + 20ms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= 2ms +10ms +20ms = 32ms</a:t>
            </a:r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zh-CN" sz="2400" dirty="0"/>
          </a:p>
          <a:p>
            <a:r>
              <a:rPr lang="zh-CN" altLang="zh-CN" sz="2400" dirty="0"/>
              <a:t>（c）现在，假设A需要向C发送1MB分组。电路交换的总延迟是什么，包括建立电路的时间（在（a）中相同的假设下）。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Ds 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endParaRPr lang="zh-CN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= 61ms + 1*10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+ 10ms + 20ms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= 61ms + 4s + 10ms +20ms = 4.091s</a:t>
            </a:r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DB7B60-FF1A-4409-BCA1-E79A9F15ED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36679" y="88214"/>
            <a:ext cx="395605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6E770E-6E4C-4BA0-A380-11A97FB4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74833"/>
            <a:ext cx="10933253" cy="5602817"/>
          </a:xfrm>
        </p:spPr>
        <p:txBody>
          <a:bodyPr>
            <a:normAutofit fontScale="70000" lnSpcReduction="20000"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在上面的拓扑中，假设A在t=0将两个500字节分组发送到D，并且C在1.5毫秒后将单个500字节分组发送到D1.5毫秒。来自A的第一个分组的端到端延迟是什么？来自C的第一个分组的端到端延迟是什么？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	=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 500*8/4*10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+ 3000km/3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8</a:t>
            </a:r>
            <a:r>
              <a:rPr lang="en-US" altLang="zh-CN" sz="2400" dirty="0">
                <a:solidFill>
                  <a:srgbClr val="FF0000"/>
                </a:solidFill>
              </a:rPr>
              <a:t>m/s + 100*8/2*10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+ 3000km/3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8</a:t>
            </a:r>
            <a:r>
              <a:rPr lang="en-US" altLang="zh-CN" sz="2400" dirty="0">
                <a:solidFill>
                  <a:srgbClr val="FF0000"/>
                </a:solidFill>
              </a:rPr>
              <a:t>m/s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=1ms + 10ms + 1ms + 10ms = 22 </a:t>
            </a:r>
            <a:r>
              <a:rPr lang="en-US" altLang="zh-CN" sz="2400" dirty="0" err="1">
                <a:solidFill>
                  <a:srgbClr val="FF0000"/>
                </a:solidFill>
              </a:rPr>
              <a:t>ms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的第一个分组到达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的时间点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= 1.5ms 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= 1.5ms + 500*8/4*10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+ 3000km/3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8</a:t>
            </a:r>
            <a:r>
              <a:rPr lang="en-US" altLang="zh-CN" sz="2400" dirty="0">
                <a:solidFill>
                  <a:srgbClr val="FF0000"/>
                </a:solidFill>
              </a:rPr>
              <a:t>m/s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 1.5ms + 1ms +10ms = 12.5ms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发送完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的第二个分组的时间点是</a:t>
            </a:r>
            <a:r>
              <a:rPr lang="en-US" altLang="zh-CN" sz="2400" dirty="0">
                <a:solidFill>
                  <a:srgbClr val="FF0000"/>
                </a:solidFill>
              </a:rPr>
              <a:t>13ms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的第一个分组到达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>
                <a:solidFill>
                  <a:srgbClr val="FF0000"/>
                </a:solidFill>
              </a:rPr>
              <a:t>的时间点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= 13ms 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 13ms+ 500*8/4*10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+ 3000km/3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8</a:t>
            </a:r>
            <a:r>
              <a:rPr lang="en-US" altLang="zh-CN" sz="2400" dirty="0">
                <a:solidFill>
                  <a:srgbClr val="FF0000"/>
                </a:solidFill>
              </a:rPr>
              <a:t>m/s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 13ms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+1ms + 10ms = 24 </a:t>
            </a:r>
            <a:r>
              <a:rPr lang="en-US" altLang="zh-CN" sz="2400" dirty="0" err="1">
                <a:solidFill>
                  <a:srgbClr val="FF0000"/>
                </a:solidFill>
              </a:rPr>
              <a:t>ms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dirty="0">
                <a:solidFill>
                  <a:srgbClr val="FF0000"/>
                </a:solidFill>
              </a:rPr>
              <a:t> = 24ms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</a:rPr>
              <a:t>-1.5ms </a:t>
            </a:r>
            <a:r>
              <a:rPr lang="en-US" altLang="zh-CN" sz="2400" dirty="0">
                <a:solidFill>
                  <a:srgbClr val="FF0000"/>
                </a:solidFill>
              </a:rPr>
              <a:t>= 22.5ms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19FC04-60A8-49BB-859C-6E31CA23DF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9027" y="190138"/>
            <a:ext cx="4065929" cy="19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819</Words>
  <Application>Microsoft Office PowerPoint</Application>
  <PresentationFormat>宽屏</PresentationFormat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Wingdings</vt:lpstr>
      <vt:lpstr>Office 主题​​</vt:lpstr>
      <vt:lpstr>第二章习题</vt:lpstr>
      <vt:lpstr>分组交换中的延迟</vt:lpstr>
      <vt:lpstr>PowerPoint 演示文稿</vt:lpstr>
      <vt:lpstr>PowerPoint 演示文稿</vt:lpstr>
      <vt:lpstr>电路交换中的延迟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Yue</dc:creator>
  <cp:lastModifiedBy>YUE</cp:lastModifiedBy>
  <cp:revision>29</cp:revision>
  <dcterms:created xsi:type="dcterms:W3CDTF">2020-09-23T14:57:29Z</dcterms:created>
  <dcterms:modified xsi:type="dcterms:W3CDTF">2020-10-15T04:29:40Z</dcterms:modified>
</cp:coreProperties>
</file>