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68" r:id="rId4"/>
    <p:sldId id="269" r:id="rId5"/>
    <p:sldId id="270" r:id="rId6"/>
    <p:sldId id="272" r:id="rId7"/>
    <p:sldId id="27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2290" autoAdjust="0"/>
  </p:normalViewPr>
  <p:slideViewPr>
    <p:cSldViewPr snapToGrid="0">
      <p:cViewPr varScale="1">
        <p:scale>
          <a:sx n="47" d="100"/>
          <a:sy n="47" d="100"/>
        </p:scale>
        <p:origin x="18" y="64"/>
      </p:cViewPr>
      <p:guideLst/>
    </p:cSldViewPr>
  </p:slideViewPr>
  <p:outlineViewPr>
    <p:cViewPr>
      <p:scale>
        <a:sx n="33" d="100"/>
        <a:sy n="33" d="100"/>
      </p:scale>
      <p:origin x="0" y="-14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83933-6AD5-4F59-BD43-AE3B3ADF8F91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4EE46-F623-4252-94F5-60074538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32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30780-67FA-4BD9-AC4C-5C3966A23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BB534D-B4FB-49D3-9B70-46C721868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0B819-E9E2-476E-8D0B-8420CD6D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EEC96-A172-4F26-9794-59595A25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4F64C-613F-406F-833D-6524B3DB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87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D1A0B-F124-4A73-9FD7-6B542148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AD8C9B-52BC-4078-86E2-1E443F8EB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E52F6-43B7-4E46-8008-B2DAC43D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A33B3-ADFC-491A-90F3-F50AC637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B3A89-4F2B-4484-823F-5E03C8CB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77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B0E14C-3416-4BCC-8CDA-0CC9879B3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925645-31D5-467A-A8C3-26C80EB78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FCCD6-9D9C-4C0A-922B-5A8A7A0D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E63A5-F02D-406B-A1D8-E5B24B95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ABAB6-A07A-4D40-B65F-3BB4BB08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4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310EC-AB04-47B4-91FB-9AB13F2D8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4834"/>
            <a:ext cx="10515600" cy="53155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C45FC-199D-4293-B8EF-33EEAB0B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FC314-5C5F-48E6-B739-97FDCFB9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27C09-D0EE-433F-ADEB-89E2AFFE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7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49FEC-0A1B-4C18-B1BC-7D2A4222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4074CD-1839-47B0-8E3A-66CD69EA3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15514-D724-4E45-91DB-2CC50D35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6932A-0758-406F-BB7B-60629011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2426E-3FFC-4E42-94DC-31D0FEF9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3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FF28D-A62B-40D3-A57F-BF36A225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ABA65D-9E56-4DC8-80B9-0ACC021F0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0DE50C-DD63-49B1-8B87-0D62082D9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20BD0-2C36-4328-828C-0DD5A852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A1DEF9-A560-4B41-AEE2-8178EAD7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50D9CD-C0FA-4C4D-8B63-AB44CAEA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9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CE3E2-5B0A-403C-B45A-C8A0F7A0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551766-DE5D-482F-8B14-CC7E49A4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726358-46CC-4510-9876-E3F8C2ADD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0554BB-E2FB-43D9-9B25-243851B07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1075F6-1206-4858-A492-002CF4B23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F211AD-622E-4B4F-B994-A7D12989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6E76C3-9DEA-48B0-A8F7-446FEEA7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C11E36-AA9D-48E9-AFD2-E63FE8D7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6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9FB4F-FD9F-4481-BF84-F5933702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863878-4DF5-4333-BEC4-F31C03C9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0EB03E-D974-4DBE-87F9-ECB38733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6E01C6-6C77-4AD7-90EE-3762B3CB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82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5EB929-784E-45C8-9CE5-8BA2391D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B106E2-3BA9-4E2F-839C-F31FA8D9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735C03-1CF6-4F91-9F55-A82135BD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6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A8701-1A3C-48CD-A8BE-19AB342E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065EA-01C2-4890-A338-395A9B657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56B05F-7D61-4688-8F60-CE7B583C6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7D47A5-D08A-4015-984E-B29163EC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613412-85C1-4627-902D-594DB42A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771F01-20D2-493E-9C3E-12C7B338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6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BF1FC-1ED1-4B67-983C-CBE78A65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5F0635-D5A0-49AB-AC83-EBAE3001C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CC041B-A205-4CFE-97A6-623579781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C47935-6F3F-490D-8864-85FFDDF2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B56D64-5474-4B87-99EC-4FA6BE94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40468A-21FF-4776-ADD0-78285AA4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36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513534-E75E-4D2E-BD64-5F5BBD7E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76328-73D4-4CC2-8183-880DE18A3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8F514-0A2C-4C50-B42E-62C8336D2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34236-D3DA-4FF4-AEC4-1CE7E3D4BDE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57545-B215-4013-BA4D-51BD16BBC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8510D-A51F-4A57-9A0B-725BEDC7F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72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3BA25-5768-4A78-9A4C-DB5C4CF1B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2BE064-B374-4A6D-A794-069AA7D09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09EE09F-8953-4CC6-A8D5-4E574A6A0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1.</a:t>
            </a:r>
            <a:r>
              <a:rPr lang="zh-CN" altLang="zh-CN" dirty="0"/>
              <a:t>某大学有电子工程系、计算机系、数学系、化学系，其中化学系拥有</a:t>
            </a:r>
            <a:r>
              <a:rPr lang="en-US" altLang="zh-CN" dirty="0"/>
              <a:t>123.100.0.0/18</a:t>
            </a:r>
            <a:r>
              <a:rPr lang="zh-CN" altLang="zh-CN" dirty="0"/>
              <a:t>的地址块，数学系拥有</a:t>
            </a:r>
            <a:r>
              <a:rPr lang="en-US" altLang="zh-CN" dirty="0"/>
              <a:t>123.100.128.0/18</a:t>
            </a:r>
            <a:r>
              <a:rPr lang="zh-CN" altLang="zh-CN" dirty="0"/>
              <a:t>的地址块。假设使用</a:t>
            </a:r>
            <a:r>
              <a:rPr lang="en-US" altLang="zh-CN" dirty="0"/>
              <a:t>CIDR</a:t>
            </a:r>
            <a:r>
              <a:rPr lang="zh-CN" altLang="zh-CN" dirty="0"/>
              <a:t>寻址方案。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）请写出数学系的子网掩码、地址范围和该地址范围中地址的个数。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子网掩码：</a:t>
            </a:r>
            <a:r>
              <a:rPr lang="en-US" altLang="zh-CN" dirty="0">
                <a:solidFill>
                  <a:srgbClr val="FF0000"/>
                </a:solidFill>
              </a:rPr>
              <a:t>255.255.192.0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>
                <a:solidFill>
                  <a:srgbClr val="FF0000"/>
                </a:solidFill>
              </a:rPr>
              <a:t>地址范围：</a:t>
            </a:r>
            <a:r>
              <a:rPr lang="en-US" altLang="zh-CN" dirty="0">
                <a:solidFill>
                  <a:srgbClr val="FF0000"/>
                </a:solidFill>
              </a:rPr>
              <a:t>123.100.128.0-123.100.191.255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>
                <a:solidFill>
                  <a:srgbClr val="FF0000"/>
                </a:solidFill>
              </a:rPr>
              <a:t>地址个数：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baseline="30000" dirty="0">
                <a:solidFill>
                  <a:srgbClr val="FF0000"/>
                </a:solidFill>
              </a:rPr>
              <a:t>14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2</a:t>
            </a:r>
            <a:r>
              <a:rPr lang="zh-CN" altLang="zh-CN" dirty="0"/>
              <a:t>）为电子工程系和计算机系预留的地址是</a:t>
            </a:r>
            <a:r>
              <a:rPr lang="en-US" altLang="zh-CN" dirty="0"/>
              <a:t>123.100.192.0/18</a:t>
            </a:r>
            <a:r>
              <a:rPr lang="zh-CN" altLang="zh-CN" dirty="0"/>
              <a:t>，请为上面两个系分配相等的地址空间，给出分配方案。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123.100.192.0/19</a:t>
            </a:r>
            <a:r>
              <a:rPr lang="zh-CN" altLang="zh-CN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123.100.224.0/19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19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8FA54D5-ADDE-4240-8B12-B8F317B85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</a:t>
            </a:r>
            <a:r>
              <a:rPr lang="zh-CN" altLang="zh-CN" dirty="0"/>
              <a:t>）包含上面所有四个系（电子工程系、计算机系、数学系、化学系）的最长前缀是什么？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上面四个系的地址块和第三个字节的二进制形式分别如下：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化学系：</a:t>
            </a:r>
            <a:r>
              <a:rPr lang="en-US" altLang="zh-CN" dirty="0">
                <a:solidFill>
                  <a:srgbClr val="FF0000"/>
                </a:solidFill>
              </a:rPr>
              <a:t>123.100.0.0/18				00000000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>
                <a:solidFill>
                  <a:srgbClr val="FF0000"/>
                </a:solidFill>
              </a:rPr>
              <a:t>数学系：</a:t>
            </a:r>
            <a:r>
              <a:rPr lang="en-US" altLang="zh-CN" dirty="0">
                <a:solidFill>
                  <a:srgbClr val="FF0000"/>
                </a:solidFill>
              </a:rPr>
              <a:t>123.100.128.0/18				10000000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>
                <a:solidFill>
                  <a:srgbClr val="FF0000"/>
                </a:solidFill>
              </a:rPr>
              <a:t>电子工程和计算机系：</a:t>
            </a:r>
            <a:r>
              <a:rPr lang="en-US" altLang="zh-CN" dirty="0">
                <a:solidFill>
                  <a:srgbClr val="FF0000"/>
                </a:solidFill>
              </a:rPr>
              <a:t>123.100.192.0/18	11000000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>
                <a:solidFill>
                  <a:srgbClr val="FF0000"/>
                </a:solidFill>
              </a:rPr>
              <a:t>前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位相同。最长前缀为</a:t>
            </a:r>
            <a:r>
              <a:rPr lang="en-US" altLang="zh-CN" dirty="0">
                <a:solidFill>
                  <a:srgbClr val="FF0000"/>
                </a:solidFill>
              </a:rPr>
              <a:t>123.100.0.0/16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4</a:t>
            </a:r>
            <a:r>
              <a:rPr lang="zh-CN" altLang="zh-CN" dirty="0"/>
              <a:t>）假设要新设置一个系，其人数不超过</a:t>
            </a:r>
            <a:r>
              <a:rPr lang="en-US" altLang="zh-CN" dirty="0"/>
              <a:t>50</a:t>
            </a:r>
            <a:r>
              <a:rPr lang="zh-CN" altLang="zh-CN" dirty="0"/>
              <a:t>，假设为每个人分配一个地址，请给出地址分配方案。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50</a:t>
            </a:r>
            <a:r>
              <a:rPr lang="zh-CN" altLang="zh-CN" dirty="0">
                <a:solidFill>
                  <a:srgbClr val="FF0000"/>
                </a:solidFill>
              </a:rPr>
              <a:t>最接近的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zh-CN" dirty="0">
                <a:solidFill>
                  <a:srgbClr val="FF0000"/>
                </a:solidFill>
              </a:rPr>
              <a:t>的幂次方是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baseline="30000" dirty="0">
                <a:solidFill>
                  <a:srgbClr val="FF0000"/>
                </a:solidFill>
              </a:rPr>
              <a:t>6</a:t>
            </a:r>
            <a:r>
              <a:rPr lang="en-US" altLang="zh-CN" dirty="0">
                <a:solidFill>
                  <a:srgbClr val="FF0000"/>
                </a:solidFill>
              </a:rPr>
              <a:t>=64</a:t>
            </a:r>
            <a:r>
              <a:rPr lang="zh-CN" altLang="zh-CN" dirty="0">
                <a:solidFill>
                  <a:srgbClr val="FF0000"/>
                </a:solidFill>
              </a:rPr>
              <a:t>，网络前缀长度</a:t>
            </a:r>
            <a:r>
              <a:rPr lang="en-US" altLang="zh-CN" dirty="0">
                <a:solidFill>
                  <a:srgbClr val="FF0000"/>
                </a:solidFill>
              </a:rPr>
              <a:t>32-6=26</a:t>
            </a:r>
            <a:r>
              <a:rPr lang="zh-CN" altLang="zh-CN" dirty="0">
                <a:solidFill>
                  <a:srgbClr val="FF0000"/>
                </a:solidFill>
              </a:rPr>
              <a:t>。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前面四个系未使用的地址块为</a:t>
            </a:r>
            <a:r>
              <a:rPr lang="en-US" altLang="zh-CN" dirty="0">
                <a:solidFill>
                  <a:srgbClr val="FF0000"/>
                </a:solidFill>
              </a:rPr>
              <a:t>123.100.64.0/18</a:t>
            </a:r>
            <a:r>
              <a:rPr lang="zh-CN" altLang="zh-CN" dirty="0">
                <a:solidFill>
                  <a:srgbClr val="FF0000"/>
                </a:solidFill>
              </a:rPr>
              <a:t>，地址分配方案为</a:t>
            </a:r>
            <a:r>
              <a:rPr lang="en-US" altLang="zh-CN" dirty="0">
                <a:solidFill>
                  <a:srgbClr val="FF0000"/>
                </a:solidFill>
              </a:rPr>
              <a:t>123.100.64.0/26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58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C36936F-3606-437C-ADA1-69FBB93E4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2.</a:t>
            </a:r>
            <a:r>
              <a:rPr lang="zh-CN" altLang="zh-CN" dirty="0"/>
              <a:t>回答如下问题：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）在路由器发送数据包之前必须更新哪些标头字段？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TTL</a:t>
            </a:r>
            <a:r>
              <a:rPr lang="zh-CN" altLang="zh-CN" dirty="0">
                <a:solidFill>
                  <a:srgbClr val="FF0000"/>
                </a:solidFill>
              </a:rPr>
              <a:t>， 校验和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） 假设</a:t>
            </a:r>
            <a:r>
              <a:rPr lang="en-US" altLang="zh-CN" dirty="0"/>
              <a:t> IP </a:t>
            </a:r>
            <a:r>
              <a:rPr lang="zh-CN" altLang="zh-CN" dirty="0"/>
              <a:t>路由器中存在错误，因此它不再更新生存时间字段。这会引起什么问题？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如果网络的路由配置中存在环路，则此数据包将永远循环（直到不正确的路由配置更改）。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） 假设供应商</a:t>
            </a:r>
            <a:r>
              <a:rPr lang="en-US" altLang="zh-CN" dirty="0"/>
              <a:t> A </a:t>
            </a:r>
            <a:r>
              <a:rPr lang="zh-CN" altLang="zh-CN" dirty="0"/>
              <a:t>设计其路由器，以便不再更新校验和。其基本原理是，端点通常计算自己的校验和无论如何。这会引起什么问题？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根据端到端原则，当端点已经计算自己的校验和时，从网络中解除校验和是一个合理的选择。但是，并非所有路由器供应商都忽略校验和，因此，如果供应商</a:t>
            </a:r>
            <a:r>
              <a:rPr lang="en-US" altLang="zh-CN" dirty="0">
                <a:solidFill>
                  <a:srgbClr val="FF0000"/>
                </a:solidFill>
              </a:rPr>
              <a:t> A </a:t>
            </a:r>
            <a:r>
              <a:rPr lang="zh-CN" altLang="zh-CN" dirty="0">
                <a:solidFill>
                  <a:srgbClr val="FF0000"/>
                </a:solidFill>
              </a:rPr>
              <a:t>路由器不在</a:t>
            </a:r>
            <a:r>
              <a:rPr lang="en-US" altLang="zh-CN" dirty="0">
                <a:solidFill>
                  <a:srgbClr val="FF0000"/>
                </a:solidFill>
              </a:rPr>
              <a:t> IP </a:t>
            </a:r>
            <a:r>
              <a:rPr lang="zh-CN" altLang="zh-CN" dirty="0">
                <a:solidFill>
                  <a:srgbClr val="FF0000"/>
                </a:solidFill>
              </a:rPr>
              <a:t>级别上更新校验和，则其他路由器可能会认为数据包已损坏，即使该数据包未损坏，也会导致大量丢弃的数据包。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39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C4C9FAB-F331-4462-996F-64BD76A4F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4</a:t>
            </a:r>
            <a:r>
              <a:rPr lang="zh-CN" altLang="zh-CN" dirty="0"/>
              <a:t>） 为了加速数据包转发，供应商</a:t>
            </a:r>
            <a:r>
              <a:rPr lang="en-US" altLang="zh-CN" dirty="0"/>
              <a:t> A </a:t>
            </a:r>
            <a:r>
              <a:rPr lang="zh-CN" altLang="zh-CN" dirty="0"/>
              <a:t>决定始终分析目标地址的标头的最后</a:t>
            </a:r>
            <a:r>
              <a:rPr lang="en-US" altLang="zh-CN" dirty="0"/>
              <a:t> 4 </a:t>
            </a:r>
            <a:r>
              <a:rPr lang="zh-CN" altLang="zh-CN" dirty="0"/>
              <a:t>个字节。这会引起什么问题？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在有选项字段时会</a:t>
            </a:r>
            <a:r>
              <a:rPr lang="zh-CN" altLang="en-US" dirty="0">
                <a:solidFill>
                  <a:srgbClr val="FF0000"/>
                </a:solidFill>
              </a:rPr>
              <a:t>产生问题。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5</a:t>
            </a:r>
            <a:r>
              <a:rPr lang="zh-CN" altLang="zh-CN" dirty="0"/>
              <a:t>） 为什么需要</a:t>
            </a:r>
            <a:r>
              <a:rPr lang="en-US" altLang="zh-CN" dirty="0"/>
              <a:t> MF </a:t>
            </a:r>
            <a:r>
              <a:rPr lang="zh-CN" altLang="zh-CN" dirty="0"/>
              <a:t>标志？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数据包可</a:t>
            </a:r>
            <a:r>
              <a:rPr lang="zh-CN" altLang="en-US" dirty="0">
                <a:solidFill>
                  <a:srgbClr val="FF0000"/>
                </a:solidFill>
              </a:rPr>
              <a:t>能会乱</a:t>
            </a:r>
            <a:r>
              <a:rPr lang="zh-CN" altLang="zh-CN" dirty="0">
                <a:solidFill>
                  <a:srgbClr val="FF0000"/>
                </a:solidFill>
              </a:rPr>
              <a:t>序到达</a:t>
            </a:r>
            <a:r>
              <a:rPr lang="en-US" altLang="zh-CN" dirty="0">
                <a:solidFill>
                  <a:srgbClr val="FF0000"/>
                </a:solidFill>
              </a:rPr>
              <a:t>;MF</a:t>
            </a:r>
            <a:r>
              <a:rPr lang="zh-CN" altLang="zh-CN" dirty="0">
                <a:solidFill>
                  <a:srgbClr val="FF0000"/>
                </a:solidFill>
              </a:rPr>
              <a:t>标志告诉端主机哪个片段是最后一个片段。</a:t>
            </a:r>
          </a:p>
          <a:p>
            <a:r>
              <a:rPr lang="en-US" altLang="zh-CN" dirty="0"/>
              <a:t>6</a:t>
            </a:r>
            <a:r>
              <a:rPr lang="zh-CN" altLang="zh-CN" dirty="0"/>
              <a:t>） 为什么我们不能只对</a:t>
            </a:r>
            <a:r>
              <a:rPr lang="zh-CN" altLang="en-US" dirty="0"/>
              <a:t>分段</a:t>
            </a:r>
            <a:r>
              <a:rPr lang="zh-CN" altLang="zh-CN" dirty="0"/>
              <a:t>进行编号，而是记录</a:t>
            </a:r>
            <a:r>
              <a:rPr lang="zh-CN" altLang="en-US" dirty="0"/>
              <a:t>分段</a:t>
            </a:r>
            <a:r>
              <a:rPr lang="zh-CN" altLang="zh-CN" dirty="0"/>
              <a:t>偏移量？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如何对分段的分段进行编号？</a:t>
            </a:r>
            <a:r>
              <a:rPr lang="zh-CN" altLang="zh-CN" dirty="0">
                <a:solidFill>
                  <a:srgbClr val="FF0000"/>
                </a:solidFill>
              </a:rPr>
              <a:t>（</a:t>
            </a:r>
            <a:r>
              <a:rPr lang="zh-CN" altLang="en-US" dirty="0">
                <a:solidFill>
                  <a:srgbClr val="FF0000"/>
                </a:solidFill>
              </a:rPr>
              <a:t>如分段经过</a:t>
            </a:r>
            <a:r>
              <a:rPr lang="en-US" altLang="zh-CN" dirty="0">
                <a:solidFill>
                  <a:srgbClr val="FF0000"/>
                </a:solidFill>
              </a:rPr>
              <a:t>MTU</a:t>
            </a:r>
            <a:r>
              <a:rPr lang="zh-CN" altLang="en-US" dirty="0">
                <a:solidFill>
                  <a:srgbClr val="FF0000"/>
                </a:solidFill>
              </a:rPr>
              <a:t>更小的网络时，分段需要</a:t>
            </a:r>
            <a:r>
              <a:rPr lang="zh-CN" altLang="zh-CN" dirty="0">
                <a:solidFill>
                  <a:srgbClr val="FF0000"/>
                </a:solidFill>
              </a:rPr>
              <a:t>进一步</a:t>
            </a:r>
            <a:r>
              <a:rPr lang="zh-CN" altLang="en-US" dirty="0">
                <a:solidFill>
                  <a:srgbClr val="FF0000"/>
                </a:solidFill>
              </a:rPr>
              <a:t>分段</a:t>
            </a:r>
            <a:r>
              <a:rPr lang="zh-CN" altLang="zh-CN" dirty="0">
                <a:solidFill>
                  <a:srgbClr val="FF0000"/>
                </a:solidFill>
              </a:rPr>
              <a:t>）</a:t>
            </a:r>
          </a:p>
          <a:p>
            <a:r>
              <a:rPr lang="en-US" altLang="zh-CN" dirty="0"/>
              <a:t>7</a:t>
            </a:r>
            <a:r>
              <a:rPr lang="zh-CN" altLang="zh-CN" dirty="0"/>
              <a:t>）</a:t>
            </a:r>
            <a:r>
              <a:rPr lang="en-US" altLang="zh-CN" dirty="0"/>
              <a:t> IP</a:t>
            </a:r>
            <a:r>
              <a:rPr lang="zh-CN" altLang="en-US" dirty="0"/>
              <a:t>分段</a:t>
            </a:r>
            <a:r>
              <a:rPr lang="zh-CN" altLang="zh-CN" dirty="0"/>
              <a:t>在</a:t>
            </a:r>
            <a:r>
              <a:rPr lang="en-US" altLang="zh-CN" dirty="0"/>
              <a:t> IPv6 </a:t>
            </a:r>
            <a:r>
              <a:rPr lang="zh-CN" altLang="zh-CN" dirty="0"/>
              <a:t>中完全删除。为什么会这样？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分段</a:t>
            </a:r>
            <a:r>
              <a:rPr lang="zh-CN" altLang="zh-CN" dirty="0">
                <a:solidFill>
                  <a:srgbClr val="FF0000"/>
                </a:solidFill>
              </a:rPr>
              <a:t>和重新组装非常耗时。路由器删除超大数据包，然后向主机发送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  <a:r>
              <a:rPr lang="zh-CN" altLang="zh-CN" dirty="0">
                <a:solidFill>
                  <a:srgbClr val="FF0000"/>
                </a:solidFill>
              </a:rPr>
              <a:t>数据包太大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  <a:r>
              <a:rPr lang="zh-CN" altLang="zh-CN" dirty="0">
                <a:solidFill>
                  <a:srgbClr val="FF0000"/>
                </a:solidFill>
              </a:rPr>
              <a:t>错误消息的替代方法更简单，并且能够更快地转发。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466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4C12ADC-DBFF-4468-B59E-933BED5F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3.</a:t>
            </a:r>
            <a:r>
              <a:rPr lang="zh-CN" altLang="zh-CN" dirty="0"/>
              <a:t>下面是一个使用链路状态路由来彼此通信的路由器网络。每个链路旁边的数字表示经过该链路的成本。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a</a:t>
            </a:r>
            <a:r>
              <a:rPr lang="zh-CN" altLang="zh-CN" dirty="0"/>
              <a:t>）在所有路由器都有了网络拓扑的全局视图之后，在每个节点上运行</a:t>
            </a:r>
            <a:r>
              <a:rPr lang="en-US" altLang="zh-CN" dirty="0"/>
              <a:t>Dijkstra</a:t>
            </a:r>
            <a:r>
              <a:rPr lang="zh-CN" altLang="zh-CN" dirty="0"/>
              <a:t>算法并填写下表。</a:t>
            </a:r>
          </a:p>
          <a:p>
            <a:r>
              <a:rPr lang="zh-CN" altLang="zh-CN" dirty="0"/>
              <a:t>行表示每个表中的迭代，列表示目的地。每个单元格使用如下记法：（成本，前一个节点），</a:t>
            </a:r>
            <a:r>
              <a:rPr lang="en-US" altLang="zh-CN" dirty="0"/>
              <a:t>S</a:t>
            </a:r>
            <a:r>
              <a:rPr lang="zh-CN" altLang="zh-CN" dirty="0"/>
              <a:t>为已经确定好最小成本路径的节点集合。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节点</a:t>
            </a:r>
            <a:r>
              <a:rPr lang="en-US" altLang="zh-CN" dirty="0"/>
              <a:t>A</a:t>
            </a:r>
            <a:r>
              <a:rPr lang="zh-CN" altLang="zh-CN" dirty="0"/>
              <a:t>的表已填好，注意这些表不是节点的路由表，最终只有每个表的最后一行起作用。突出显示的单元格被选中添加至</a:t>
            </a:r>
            <a:r>
              <a:rPr lang="en-US" altLang="zh-CN" dirty="0"/>
              <a:t>S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51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833E1FD-3075-4018-B1D1-6F2E5A64B0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0377" y="2679381"/>
            <a:ext cx="6790903" cy="3806481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7F485A7-948E-4369-98E7-C21951E4C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310" y="4582621"/>
            <a:ext cx="6845090" cy="174862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(b)</a:t>
            </a:r>
            <a:r>
              <a:rPr lang="zh-CN" altLang="zh-CN" dirty="0"/>
              <a:t>节点</a:t>
            </a:r>
            <a:r>
              <a:rPr lang="en-US" altLang="zh-CN" dirty="0"/>
              <a:t>B</a:t>
            </a:r>
            <a:r>
              <a:rPr lang="zh-CN" altLang="zh-CN" dirty="0"/>
              <a:t>想要发送至节点</a:t>
            </a:r>
            <a:r>
              <a:rPr lang="en-US" altLang="zh-CN" dirty="0"/>
              <a:t>D</a:t>
            </a:r>
            <a:r>
              <a:rPr lang="zh-CN" altLang="zh-CN" dirty="0"/>
              <a:t>，分组经由哪条路径？该路径的成本是多少？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通过查看节点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zh-CN" dirty="0">
                <a:solidFill>
                  <a:srgbClr val="FF0000"/>
                </a:solidFill>
              </a:rPr>
              <a:t>的表的最后一行，可以看出分组经由的路径为</a:t>
            </a:r>
            <a:r>
              <a:rPr lang="en-US" altLang="zh-CN" dirty="0">
                <a:solidFill>
                  <a:srgbClr val="FF0000"/>
                </a:solidFill>
              </a:rPr>
              <a:t> B-&gt;A-&gt;C-&gt;D </a:t>
            </a:r>
            <a:r>
              <a:rPr lang="zh-CN" altLang="zh-CN" dirty="0">
                <a:solidFill>
                  <a:srgbClr val="FF0000"/>
                </a:solidFill>
              </a:rPr>
              <a:t>，成本为</a:t>
            </a:r>
            <a:r>
              <a:rPr lang="en-US" altLang="zh-CN" dirty="0">
                <a:solidFill>
                  <a:srgbClr val="FF0000"/>
                </a:solidFill>
              </a:rPr>
              <a:t> 5</a:t>
            </a:r>
            <a:r>
              <a:rPr lang="zh-CN" altLang="zh-CN" dirty="0">
                <a:solidFill>
                  <a:srgbClr val="FF0000"/>
                </a:solidFill>
              </a:rPr>
              <a:t>。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81598D-E803-4F86-80DE-922ADBC4D3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82186" y="1801707"/>
            <a:ext cx="2548467" cy="22622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3AC7C7-584B-44CF-B5BA-89DCEF259C6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10377" y="703156"/>
            <a:ext cx="6845089" cy="206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8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773</Words>
  <Application>Microsoft Office PowerPoint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第五章习题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Yue</dc:creator>
  <cp:lastModifiedBy>Zhang Yue</cp:lastModifiedBy>
  <cp:revision>21</cp:revision>
  <dcterms:created xsi:type="dcterms:W3CDTF">2020-09-23T14:57:29Z</dcterms:created>
  <dcterms:modified xsi:type="dcterms:W3CDTF">2020-12-12T15:29:01Z</dcterms:modified>
</cp:coreProperties>
</file>