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0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336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435946-72FD-47DC-840A-34CA6B8ACCD6}" type="datetimeFigureOut">
              <a:rPr lang="zh-CN" altLang="en-US"/>
              <a:pPr>
                <a:defRPr/>
              </a:pPr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D924B65-8FE0-42DC-86A5-9B9FC20DEB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5EE14-BA60-44A3-AC46-D637B1075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8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2257A-35C5-4D85-863A-7CA647826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36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D884-6298-4364-9A88-E2FD5D50B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89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79"/>
            <a:ext cx="8229600" cy="5544617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AAFF8-EB68-4720-B619-CAE79DC9DF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7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D1867-2158-4CF8-9987-B3043A1C67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21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000BC-3647-4019-B87D-5F1A812AA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95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8AD43-088F-4DA1-9229-FDECC73A5D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0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392FD-267A-4A92-9C42-7472CE73DD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5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E94FE-5627-4264-9F09-37443496D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07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FDBA0-D537-47F4-BAB2-3B6A061395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59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79104-7541-41A0-9484-FA0E23219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23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04813"/>
            <a:ext cx="8229600" cy="572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SEI, ECNU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Computer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3C1AC12-5BAD-47AA-8871-93CDF76590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400" dirty="0"/>
              <a:t>Homework-Ch3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endParaRPr lang="zh-CN" altLang="zh-C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dirty="0"/>
              <a:t>3-9. Suppose that the three-statement while loop near the end of protocol 6 was removed from the code. Would this affect the correctness of the protocol or just the performance? Explain your answer.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It would lead to deadlock because this is the only place that incoming acknowledgements are processed. Without this code, the sender would keep timing out and never make any progress.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zh-CN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sz="1800" dirty="0"/>
              <a:t>3-10. Frames of 1000 bits are sent over a 1-Mbps channel using a geostationary satellite whose propagation time from the earth is 270 msec. Acknowledgements are always piggybacked onto data frames. The headers are very short. Three-bit sequence numbers are used. What is the maximum achievable channel utilization for</a:t>
            </a:r>
            <a:endParaRPr lang="zh-CN" altLang="zh-CN" sz="1800" dirty="0"/>
          </a:p>
          <a:p>
            <a:r>
              <a:rPr lang="en-US" altLang="zh-CN" sz="1800" dirty="0"/>
              <a:t>(a) Stop-and-wait?</a:t>
            </a:r>
            <a:endParaRPr lang="zh-CN" altLang="zh-CN" sz="1800" dirty="0"/>
          </a:p>
          <a:p>
            <a:r>
              <a:rPr lang="en-US" altLang="zh-CN" sz="1800" dirty="0"/>
              <a:t>(b) Protocol 5?</a:t>
            </a:r>
            <a:endParaRPr lang="zh-CN" altLang="zh-CN" sz="1800" dirty="0"/>
          </a:p>
          <a:p>
            <a:r>
              <a:rPr lang="en-US" altLang="zh-CN" sz="1800" dirty="0"/>
              <a:t>(c) Protocol 6?</a:t>
            </a:r>
            <a:endParaRPr lang="zh-CN" altLang="zh-CN" sz="1800" dirty="0"/>
          </a:p>
          <a:p>
            <a:r>
              <a:rPr lang="en-US" altLang="zh-CN" sz="1800" dirty="0">
                <a:solidFill>
                  <a:srgbClr val="0000FF"/>
                </a:solidFill>
              </a:rPr>
              <a:t>Let </a:t>
            </a:r>
            <a:r>
              <a:rPr lang="en-US" altLang="zh-CN" sz="1800" i="1" dirty="0">
                <a:solidFill>
                  <a:srgbClr val="0000FF"/>
                </a:solidFill>
              </a:rPr>
              <a:t>t </a:t>
            </a:r>
            <a:r>
              <a:rPr lang="en-US" altLang="zh-CN" sz="1800" dirty="0">
                <a:solidFill>
                  <a:srgbClr val="0000FF"/>
                </a:solidFill>
              </a:rPr>
              <a:t>= 0 denote the start of transmission.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At </a:t>
            </a:r>
            <a:r>
              <a:rPr lang="en-US" altLang="zh-CN" sz="1800" i="1" dirty="0">
                <a:solidFill>
                  <a:srgbClr val="0000FF"/>
                </a:solidFill>
              </a:rPr>
              <a:t>t </a:t>
            </a:r>
            <a:r>
              <a:rPr lang="en-US" altLang="zh-CN" sz="1800" dirty="0">
                <a:solidFill>
                  <a:srgbClr val="0000FF"/>
                </a:solidFill>
              </a:rPr>
              <a:t>= 1 </a:t>
            </a:r>
            <a:r>
              <a:rPr lang="en-US" altLang="zh-CN" sz="1800" dirty="0" err="1">
                <a:solidFill>
                  <a:srgbClr val="0000FF"/>
                </a:solidFill>
              </a:rPr>
              <a:t>msec</a:t>
            </a:r>
            <a:r>
              <a:rPr lang="en-US" altLang="zh-CN" sz="1800" dirty="0">
                <a:solidFill>
                  <a:srgbClr val="0000FF"/>
                </a:solidFill>
              </a:rPr>
              <a:t>, the first frame has been fully transmitted. 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At </a:t>
            </a:r>
            <a:r>
              <a:rPr lang="en-US" altLang="zh-CN" sz="1800" i="1" dirty="0">
                <a:solidFill>
                  <a:srgbClr val="0000FF"/>
                </a:solidFill>
              </a:rPr>
              <a:t>t </a:t>
            </a:r>
            <a:r>
              <a:rPr lang="en-US" altLang="zh-CN" sz="1800" dirty="0">
                <a:solidFill>
                  <a:srgbClr val="0000FF"/>
                </a:solidFill>
              </a:rPr>
              <a:t>= 271 </a:t>
            </a:r>
            <a:r>
              <a:rPr lang="en-US" altLang="zh-CN" sz="1800" dirty="0" err="1">
                <a:solidFill>
                  <a:srgbClr val="0000FF"/>
                </a:solidFill>
              </a:rPr>
              <a:t>msec</a:t>
            </a:r>
            <a:r>
              <a:rPr lang="en-US" altLang="zh-CN" sz="1800" dirty="0">
                <a:solidFill>
                  <a:srgbClr val="0000FF"/>
                </a:solidFill>
              </a:rPr>
              <a:t>, the first frame has fully arrived. 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At </a:t>
            </a:r>
            <a:r>
              <a:rPr lang="en-US" altLang="zh-CN" sz="1800" i="1" dirty="0">
                <a:solidFill>
                  <a:srgbClr val="0000FF"/>
                </a:solidFill>
              </a:rPr>
              <a:t>t </a:t>
            </a:r>
            <a:r>
              <a:rPr lang="en-US" altLang="zh-CN" sz="1800" dirty="0">
                <a:solidFill>
                  <a:srgbClr val="0000FF"/>
                </a:solidFill>
              </a:rPr>
              <a:t>= 272 </a:t>
            </a:r>
            <a:r>
              <a:rPr lang="en-US" altLang="zh-CN" sz="1800" dirty="0" err="1">
                <a:solidFill>
                  <a:srgbClr val="0000FF"/>
                </a:solidFill>
              </a:rPr>
              <a:t>msec</a:t>
            </a:r>
            <a:r>
              <a:rPr lang="en-US" altLang="zh-CN" sz="1800" dirty="0">
                <a:solidFill>
                  <a:srgbClr val="0000FF"/>
                </a:solidFill>
              </a:rPr>
              <a:t>, the frame acknowledging the first one has been fully sent. 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At </a:t>
            </a:r>
            <a:r>
              <a:rPr lang="en-US" altLang="zh-CN" sz="1800" i="1" dirty="0">
                <a:solidFill>
                  <a:srgbClr val="0000FF"/>
                </a:solidFill>
              </a:rPr>
              <a:t>t </a:t>
            </a:r>
            <a:r>
              <a:rPr lang="en-US" altLang="zh-CN" sz="1800" dirty="0">
                <a:solidFill>
                  <a:srgbClr val="0000FF"/>
                </a:solidFill>
              </a:rPr>
              <a:t>= 542 </a:t>
            </a:r>
            <a:r>
              <a:rPr lang="en-US" altLang="zh-CN" sz="1800" dirty="0" err="1">
                <a:solidFill>
                  <a:srgbClr val="0000FF"/>
                </a:solidFill>
              </a:rPr>
              <a:t>msec</a:t>
            </a:r>
            <a:r>
              <a:rPr lang="en-US" altLang="zh-CN" sz="1800" dirty="0">
                <a:solidFill>
                  <a:srgbClr val="0000FF"/>
                </a:solidFill>
              </a:rPr>
              <a:t>, the acknowledgement-bearing frame has fully arrived. 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Thus, the cycle is 542 msec. A total of </a:t>
            </a:r>
            <a:r>
              <a:rPr lang="en-US" altLang="zh-CN" sz="1800" i="1" dirty="0">
                <a:solidFill>
                  <a:srgbClr val="0000FF"/>
                </a:solidFill>
              </a:rPr>
              <a:t>k </a:t>
            </a:r>
            <a:r>
              <a:rPr lang="en-US" altLang="zh-CN" sz="1800" dirty="0">
                <a:solidFill>
                  <a:srgbClr val="0000FF"/>
                </a:solidFill>
              </a:rPr>
              <a:t>frames are sent in 542 </a:t>
            </a:r>
            <a:r>
              <a:rPr lang="en-US" altLang="zh-CN" sz="1800" dirty="0" err="1">
                <a:solidFill>
                  <a:srgbClr val="0000FF"/>
                </a:solidFill>
              </a:rPr>
              <a:t>msec</a:t>
            </a:r>
            <a:r>
              <a:rPr lang="en-US" altLang="zh-CN" sz="1800" dirty="0">
                <a:solidFill>
                  <a:srgbClr val="0000FF"/>
                </a:solidFill>
              </a:rPr>
              <a:t>, for an efficiency of </a:t>
            </a:r>
            <a:r>
              <a:rPr lang="en-US" altLang="zh-CN" sz="1800" i="1" dirty="0">
                <a:solidFill>
                  <a:srgbClr val="0000FF"/>
                </a:solidFill>
              </a:rPr>
              <a:t>k</a:t>
            </a:r>
            <a:r>
              <a:rPr lang="en-US" altLang="zh-CN" sz="1800" dirty="0">
                <a:solidFill>
                  <a:srgbClr val="0000FF"/>
                </a:solidFill>
              </a:rPr>
              <a:t>/542. Hence, for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(a) </a:t>
            </a:r>
            <a:r>
              <a:rPr lang="en-US" altLang="zh-CN" sz="1800" i="1" dirty="0">
                <a:solidFill>
                  <a:srgbClr val="0000FF"/>
                </a:solidFill>
              </a:rPr>
              <a:t>k </a:t>
            </a:r>
            <a:r>
              <a:rPr lang="en-US" altLang="zh-CN" sz="1800" dirty="0">
                <a:solidFill>
                  <a:srgbClr val="0000FF"/>
                </a:solidFill>
              </a:rPr>
              <a:t>= 1, efficiency = 1/542 = 0.18%.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(b) </a:t>
            </a:r>
            <a:r>
              <a:rPr lang="en-US" altLang="zh-CN" sz="1800" i="1" dirty="0">
                <a:solidFill>
                  <a:srgbClr val="0000FF"/>
                </a:solidFill>
              </a:rPr>
              <a:t>k </a:t>
            </a:r>
            <a:r>
              <a:rPr lang="en-US" altLang="zh-CN" sz="1800" dirty="0">
                <a:solidFill>
                  <a:srgbClr val="0000FF"/>
                </a:solidFill>
              </a:rPr>
              <a:t>= 7, efficiency = 7/542 = 1.29%.</a:t>
            </a:r>
            <a:endParaRPr lang="zh-CN" altLang="zh-CN" sz="1800" dirty="0">
              <a:solidFill>
                <a:srgbClr val="0000FF"/>
              </a:solidFill>
            </a:endParaRPr>
          </a:p>
          <a:p>
            <a:r>
              <a:rPr lang="en-US" altLang="zh-CN" sz="1800" dirty="0">
                <a:solidFill>
                  <a:srgbClr val="0000FF"/>
                </a:solidFill>
              </a:rPr>
              <a:t>(c) </a:t>
            </a:r>
            <a:r>
              <a:rPr lang="en-US" altLang="zh-CN" sz="1800" i="1" dirty="0">
                <a:solidFill>
                  <a:srgbClr val="0000FF"/>
                </a:solidFill>
              </a:rPr>
              <a:t>k </a:t>
            </a:r>
            <a:r>
              <a:rPr lang="en-US" altLang="zh-CN" sz="1800" dirty="0">
                <a:solidFill>
                  <a:srgbClr val="0000FF"/>
                </a:solidFill>
              </a:rPr>
              <a:t>= 4, efficiency = 4/542 = 0.74%.</a:t>
            </a:r>
            <a:endParaRPr lang="zh-CN" altLang="zh-CN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/>
              <a:t>Exercise: The </a:t>
            </a:r>
            <a:r>
              <a:rPr lang="en-US" altLang="zh-CN" sz="2400" dirty="0"/>
              <a:t>distance from earth to a distant planet is approximately 9 </a:t>
            </a:r>
            <a:r>
              <a:rPr lang="zh-CN" altLang="zh-CN" sz="2400" dirty="0"/>
              <a:t>×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10</a:t>
            </a:r>
            <a:r>
              <a:rPr lang="en-US" altLang="zh-CN" sz="2400" dirty="0"/>
              <a:t> m. What is the channel utilization if a stop-and-wait protocol is used for frame transmission on a 64 Mbps point-to-point link? Assume that the frame size is 32 KB and the speed of light is 3 </a:t>
            </a:r>
            <a:r>
              <a:rPr lang="zh-CN" altLang="zh-CN" sz="2400" dirty="0"/>
              <a:t>×</a:t>
            </a:r>
            <a:r>
              <a:rPr lang="en-US" altLang="zh-CN" sz="2400" dirty="0"/>
              <a:t> 10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 m/s.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Link utilization = (1/(1 + 2</a:t>
            </a:r>
            <a:r>
              <a:rPr lang="en-US" altLang="zh-CN" sz="2400" i="1" dirty="0">
                <a:solidFill>
                  <a:srgbClr val="0000FF"/>
                </a:solidFill>
              </a:rPr>
              <a:t>BD</a:t>
            </a:r>
            <a:r>
              <a:rPr lang="en-US" altLang="zh-CN" sz="2400" dirty="0">
                <a:solidFill>
                  <a:srgbClr val="0000FF"/>
                </a:solidFill>
              </a:rPr>
              <a:t>))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BD = bandwidth-delay product / frame size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delay = (9 </a:t>
            </a:r>
            <a:r>
              <a:rPr lang="zh-CN" altLang="zh-CN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 10</a:t>
            </a:r>
            <a:r>
              <a:rPr lang="en-US" altLang="zh-CN" sz="2400" baseline="30000" dirty="0">
                <a:solidFill>
                  <a:srgbClr val="0000FF"/>
                </a:solidFill>
              </a:rPr>
              <a:t>10</a:t>
            </a:r>
            <a:r>
              <a:rPr lang="en-US" altLang="zh-CN" sz="2400" dirty="0">
                <a:solidFill>
                  <a:srgbClr val="0000FF"/>
                </a:solidFill>
              </a:rPr>
              <a:t> ) / ( 3 </a:t>
            </a:r>
            <a:r>
              <a:rPr lang="zh-CN" altLang="zh-CN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 10</a:t>
            </a:r>
            <a:r>
              <a:rPr lang="en-US" altLang="zh-CN" sz="2400" baseline="30000" dirty="0">
                <a:solidFill>
                  <a:srgbClr val="0000FF"/>
                </a:solidFill>
              </a:rPr>
              <a:t>8</a:t>
            </a:r>
            <a:r>
              <a:rPr lang="en-US" altLang="zh-CN" sz="2400" dirty="0">
                <a:solidFill>
                  <a:srgbClr val="0000FF"/>
                </a:solidFill>
              </a:rPr>
              <a:t> ) = 300 sec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bandwidth-delay product = 64 </a:t>
            </a:r>
            <a:r>
              <a:rPr lang="zh-CN" altLang="zh-CN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 300 = 19. 2 </a:t>
            </a:r>
            <a:r>
              <a:rPr lang="en-US" altLang="zh-CN" sz="2400" dirty="0" err="1">
                <a:solidFill>
                  <a:srgbClr val="0000FF"/>
                </a:solidFill>
              </a:rPr>
              <a:t>Gbit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i="1" dirty="0">
                <a:solidFill>
                  <a:srgbClr val="0000FF"/>
                </a:solidFill>
              </a:rPr>
              <a:t>BD </a:t>
            </a:r>
            <a:r>
              <a:rPr lang="en-US" altLang="zh-CN" sz="2400" dirty="0">
                <a:solidFill>
                  <a:srgbClr val="0000FF"/>
                </a:solidFill>
              </a:rPr>
              <a:t>= 19200000 / 256 = 75000 frames.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So, link utilization is 6. 67 </a:t>
            </a:r>
            <a:r>
              <a:rPr lang="zh-CN" altLang="zh-CN" sz="2400" dirty="0">
                <a:solidFill>
                  <a:srgbClr val="0000FF"/>
                </a:solidFill>
              </a:rPr>
              <a:t>×</a:t>
            </a:r>
            <a:r>
              <a:rPr lang="en-US" altLang="zh-CN" sz="2400" dirty="0">
                <a:solidFill>
                  <a:srgbClr val="0000FF"/>
                </a:solidFill>
              </a:rPr>
              <a:t> 10</a:t>
            </a:r>
            <a:r>
              <a:rPr lang="en-US" altLang="zh-CN" sz="2400" baseline="30000" dirty="0">
                <a:solidFill>
                  <a:srgbClr val="0000FF"/>
                </a:solidFill>
              </a:rPr>
              <a:t>-4</a:t>
            </a:r>
            <a:r>
              <a:rPr lang="en-US" altLang="zh-CN" sz="2400" dirty="0">
                <a:solidFill>
                  <a:srgbClr val="0000FF"/>
                </a:solidFill>
              </a:rPr>
              <a:t>%</a:t>
            </a:r>
            <a:endParaRPr lang="zh-CN" altLang="zh-CN" sz="2400" dirty="0">
              <a:solidFill>
                <a:srgbClr val="0000FF"/>
              </a:solidFill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978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End</a:t>
            </a:r>
            <a:endParaRPr lang="zh-CN" altLang="en-US"/>
          </a:p>
        </p:txBody>
      </p:sp>
      <p:sp>
        <p:nvSpPr>
          <p:cNvPr id="14339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dirty="0"/>
              <a:t>3-1. The following data fragment occurs in the middle of a data stream for which the byte stuffing algorithm described in the text is used: A B ESC C ESC FLAG </a:t>
            </a:r>
            <a:r>
              <a:rPr lang="en-US" altLang="zh-CN" dirty="0" err="1"/>
              <a:t>FLAG</a:t>
            </a:r>
            <a:r>
              <a:rPr lang="en-US" altLang="zh-CN" dirty="0"/>
              <a:t> D. What is the output after stuffing?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After stuffing, we get A B ESC </a:t>
            </a:r>
            <a:r>
              <a:rPr lang="en-US" altLang="zh-CN" dirty="0" err="1">
                <a:solidFill>
                  <a:srgbClr val="0000FF"/>
                </a:solidFill>
              </a:rPr>
              <a:t>ESC</a:t>
            </a:r>
            <a:r>
              <a:rPr lang="en-US" altLang="zh-CN" dirty="0">
                <a:solidFill>
                  <a:srgbClr val="0000FF"/>
                </a:solidFill>
              </a:rPr>
              <a:t> C ESC </a:t>
            </a:r>
            <a:r>
              <a:rPr lang="en-US" altLang="zh-CN" dirty="0" err="1">
                <a:solidFill>
                  <a:srgbClr val="0000FF"/>
                </a:solidFill>
              </a:rPr>
              <a:t>ESC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ESC</a:t>
            </a:r>
            <a:r>
              <a:rPr lang="en-US" altLang="zh-CN" dirty="0">
                <a:solidFill>
                  <a:srgbClr val="0000FF"/>
                </a:solidFill>
              </a:rPr>
              <a:t> FLAG ESC FLAG D.</a:t>
            </a:r>
            <a:endParaRPr lang="zh-CN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sz="2400" dirty="0"/>
              <a:t>3-2. Can you think of any circumstances under which an open-loop protocol (e.g., a Hamming code) might be preferable to the feedback-type protocols discussed throughout this chapter?</a:t>
            </a:r>
            <a:endParaRPr lang="zh-CN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If the propagation delay is very long, as in the case of a space probe on or near Mars or Venus, forward error correction is indicated.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It is also appropriate in a military situation in which the receiver does not want to disclose its location by transmitting.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If the error rate is low enough that an error-correcting code is good enough, it may also be simpler.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Finally, real-time systems cannot tolerate waiting for retransmissions.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dirty="0"/>
              <a:t>3-3. An 8-bit byte with binary value 10101111 is to be encoded using an even-parity Hamming code. What is the binary value after encoding?</a:t>
            </a:r>
            <a:endParaRPr lang="zh-CN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编号从左至右递增：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The encoded value is 101001001111.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zh-CN" dirty="0">
                <a:solidFill>
                  <a:srgbClr val="0000FF"/>
                </a:solidFill>
              </a:rPr>
              <a:t>编号从右向左递增：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The encoded value is 101001110101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zh-CN" altLang="zh-CN" dirty="0">
              <a:solidFill>
                <a:srgbClr val="0000FF"/>
              </a:solidFill>
            </a:endParaRPr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dirty="0"/>
              <a:t>3-4. What is the remainder obtained by dividing x</a:t>
            </a:r>
            <a:r>
              <a:rPr lang="en-US" altLang="zh-CN" baseline="30000" dirty="0"/>
              <a:t>7</a:t>
            </a:r>
            <a:r>
              <a:rPr lang="en-US" altLang="zh-CN" dirty="0"/>
              <a:t> + x</a:t>
            </a:r>
            <a:r>
              <a:rPr lang="en-US" altLang="zh-CN" baseline="30000" dirty="0"/>
              <a:t>5</a:t>
            </a:r>
            <a:r>
              <a:rPr lang="en-US" altLang="zh-CN" dirty="0"/>
              <a:t> +1by the generator polynomial x</a:t>
            </a:r>
            <a:r>
              <a:rPr lang="en-US" altLang="zh-CN" baseline="30000" dirty="0"/>
              <a:t>3</a:t>
            </a:r>
            <a:r>
              <a:rPr lang="en-US" altLang="zh-CN" dirty="0"/>
              <a:t>+1?</a:t>
            </a:r>
            <a:endParaRPr lang="zh-CN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The remainder is 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 + </a:t>
            </a:r>
            <a:r>
              <a:rPr lang="en-US" altLang="zh-CN" i="1" dirty="0">
                <a:solidFill>
                  <a:srgbClr val="0000FF"/>
                </a:solidFill>
              </a:rPr>
              <a:t>x </a:t>
            </a:r>
            <a:r>
              <a:rPr lang="en-US" altLang="zh-CN" dirty="0">
                <a:solidFill>
                  <a:srgbClr val="0000FF"/>
                </a:solidFill>
              </a:rPr>
              <a:t>+ 1.</a:t>
            </a:r>
            <a:endParaRPr lang="zh-CN" altLang="zh-CN" dirty="0">
              <a:solidFill>
                <a:srgbClr val="0000FF"/>
              </a:solidFill>
            </a:endParaRPr>
          </a:p>
          <a:p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sz="2400" dirty="0"/>
              <a:t>3-5. Suppose that a message 1001 1100 1010 0011 is transmitted using Internet Checksum (4-bit word). What is the value of the checksum?</a:t>
            </a:r>
            <a:endParaRPr lang="zh-CN" altLang="zh-CN" sz="2400" dirty="0"/>
          </a:p>
          <a:p>
            <a:r>
              <a:rPr lang="en-US" altLang="zh-CN" sz="2400" dirty="0">
                <a:solidFill>
                  <a:srgbClr val="0000FF"/>
                </a:solidFill>
              </a:rPr>
              <a:t>To obtain the checksum, we need to calculate the ones complement of the ones complement sum of the words. The ones complement sum is same as sum modulo 2</a:t>
            </a:r>
            <a:r>
              <a:rPr lang="en-US" altLang="zh-CN" sz="2400" baseline="30000" dirty="0">
                <a:solidFill>
                  <a:srgbClr val="0000FF"/>
                </a:solidFill>
              </a:rPr>
              <a:t>4</a:t>
            </a:r>
            <a:r>
              <a:rPr lang="en-US" altLang="zh-CN" sz="2400" dirty="0">
                <a:solidFill>
                  <a:srgbClr val="0000FF"/>
                </a:solidFill>
              </a:rPr>
              <a:t> and adding any overflow of high order bits back into low-order bits: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0011 + 1010 = 1101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1101 + 1100 = 1001 + 1 = 1010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1010 + 1001 = 0011 + 1 = 0100.</a:t>
            </a:r>
            <a:endParaRPr lang="zh-CN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srgbClr val="0000FF"/>
                </a:solidFill>
              </a:rPr>
              <a:t>So, the Internet checksum is the </a:t>
            </a:r>
            <a:r>
              <a:rPr lang="en-US" altLang="zh-CN" sz="2400">
                <a:solidFill>
                  <a:srgbClr val="0000FF"/>
                </a:solidFill>
              </a:rPr>
              <a:t>ones complement </a:t>
            </a:r>
            <a:r>
              <a:rPr lang="en-US" altLang="zh-CN" sz="2400" dirty="0">
                <a:solidFill>
                  <a:srgbClr val="0000FF"/>
                </a:solidFill>
              </a:rPr>
              <a:t>of 0100, or 1011.</a:t>
            </a:r>
            <a:endParaRPr lang="zh-CN" altLang="zh-CN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9275"/>
                <a:ext cx="8229600" cy="5543550"/>
              </a:xfrm>
            </p:spPr>
            <p:txBody>
              <a:bodyPr/>
              <a:lstStyle/>
              <a:p>
                <a:r>
                  <a:rPr lang="en-US" altLang="zh-CN" dirty="0"/>
                  <a:t>3-6. A channel has a bit rate of 4 kbps and a propagation delay of 20 msec. For what range of frame sizes does stop-and-wait give an efficiency of at least 50%?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，</a:t>
                </a:r>
                <a:endParaRPr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BD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4k*2*20*10</a:t>
                </a:r>
                <a:r>
                  <a:rPr lang="en-US" altLang="zh-CN" sz="2400" baseline="30000" dirty="0">
                    <a:solidFill>
                      <a:srgbClr val="0000FF"/>
                    </a:solidFill>
                  </a:rPr>
                  <a:t>-3 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= 160bit</a:t>
                </a:r>
                <a:endParaRPr lang="en-US" altLang="zh-CN" sz="2400" baseline="30000" dirty="0">
                  <a:solidFill>
                    <a:srgbClr val="0000FF"/>
                  </a:solidFill>
                </a:endParaRPr>
              </a:p>
              <a:p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Efficiency will be 50% when the time required to transmit the frame equals the round-trip propagation delay. </a:t>
                </a:r>
              </a:p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At a transmission rate of 4 bits/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msec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, 160 bits takes 40 </a:t>
                </a:r>
                <a:r>
                  <a:rPr lang="en-US" altLang="zh-CN" sz="2400" dirty="0" err="1">
                    <a:solidFill>
                      <a:srgbClr val="0000FF"/>
                    </a:solidFill>
                  </a:rPr>
                  <a:t>mssec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. For frame sizes above 160 bits, stop-and-wait is reasonably efficient.</a:t>
                </a:r>
                <a:endParaRPr lang="zh-CN" altLang="zh-C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218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9275"/>
                <a:ext cx="8229600" cy="5543550"/>
              </a:xfrm>
              <a:blipFill>
                <a:blip r:embed="rId2"/>
                <a:stretch>
                  <a:fillRect l="-1481" t="-1100" b="-7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sz="2000" dirty="0"/>
              <a:t>3-7. A 3000-km-long T1 trunk is used to transmit 64-byte frames using protocol 5. If the propagation speed is 6 </a:t>
            </a:r>
            <a:r>
              <a:rPr lang="en-US" altLang="zh-CN" sz="2000" dirty="0" err="1"/>
              <a:t>μsec</a:t>
            </a:r>
            <a:r>
              <a:rPr lang="en-US" altLang="zh-CN" sz="2000" dirty="0"/>
              <a:t>/km, how many bits should the sequence numbers be?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To operate efficiently, the sequence space (actually, the sender’s window size) must </a:t>
            </a:r>
            <a:r>
              <a:rPr lang="en-US" altLang="zh-CN" sz="2000" b="1" dirty="0">
                <a:solidFill>
                  <a:srgbClr val="0000FF"/>
                </a:solidFill>
              </a:rPr>
              <a:t>be large enough to allow the transmitter to keep transmitting until the first acknowledgement has been received</a:t>
            </a:r>
            <a:r>
              <a:rPr lang="en-US" altLang="zh-CN" sz="2000" dirty="0">
                <a:solidFill>
                  <a:srgbClr val="0000FF"/>
                </a:solidFill>
              </a:rPr>
              <a:t>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The propagation time is 18 </a:t>
            </a:r>
            <a:r>
              <a:rPr lang="en-US" altLang="zh-CN" sz="2000" dirty="0" err="1">
                <a:solidFill>
                  <a:srgbClr val="0000FF"/>
                </a:solidFill>
              </a:rPr>
              <a:t>ms.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At T1 speed, which is 1.536 Mbps (excluding the 1 header bit), a 64-byte frame takes 0.300 msec.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Therefore, the first frame fully arrives 18.3 </a:t>
            </a:r>
            <a:r>
              <a:rPr lang="en-US" altLang="zh-CN" sz="2000" dirty="0" err="1">
                <a:solidFill>
                  <a:srgbClr val="0000FF"/>
                </a:solidFill>
              </a:rPr>
              <a:t>msec</a:t>
            </a:r>
            <a:r>
              <a:rPr lang="en-US" altLang="zh-CN" sz="2000" dirty="0">
                <a:solidFill>
                  <a:srgbClr val="0000FF"/>
                </a:solidFill>
              </a:rPr>
              <a:t> after its transmission was started.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The acknowledgement takes another 18 </a:t>
            </a:r>
            <a:r>
              <a:rPr lang="en-US" altLang="zh-CN" sz="2000" dirty="0" err="1">
                <a:solidFill>
                  <a:srgbClr val="0000FF"/>
                </a:solidFill>
              </a:rPr>
              <a:t>msec</a:t>
            </a:r>
            <a:r>
              <a:rPr lang="en-US" altLang="zh-CN" sz="2000" dirty="0">
                <a:solidFill>
                  <a:srgbClr val="0000FF"/>
                </a:solidFill>
              </a:rPr>
              <a:t> to get back, plus a small (negligible) time for the acknowledgement to arrive fully.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In all, this time is 36.3 </a:t>
            </a:r>
            <a:r>
              <a:rPr lang="en-US" altLang="zh-CN" sz="2000" dirty="0" err="1">
                <a:solidFill>
                  <a:srgbClr val="0000FF"/>
                </a:solidFill>
              </a:rPr>
              <a:t>msec</a:t>
            </a:r>
            <a:r>
              <a:rPr lang="en-US" altLang="zh-CN" sz="2000" dirty="0">
                <a:solidFill>
                  <a:srgbClr val="0000FF"/>
                </a:solidFill>
              </a:rPr>
              <a:t>, so the transmitter needs to have enough window space to keep going for 36.3 msec.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A frame takes 0.3 </a:t>
            </a:r>
            <a:r>
              <a:rPr lang="en-US" altLang="zh-CN" sz="2000" dirty="0" err="1">
                <a:solidFill>
                  <a:srgbClr val="0000FF"/>
                </a:solidFill>
              </a:rPr>
              <a:t>ms</a:t>
            </a:r>
            <a:r>
              <a:rPr lang="en-US" altLang="zh-CN" sz="2000" dirty="0">
                <a:solidFill>
                  <a:srgbClr val="0000FF"/>
                </a:solidFill>
              </a:rPr>
              <a:t>, so it takes 121 frames to fill the pipe.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Seven-bit sequence numbers are needed.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43550"/>
          </a:xfrm>
        </p:spPr>
        <p:txBody>
          <a:bodyPr/>
          <a:lstStyle/>
          <a:p>
            <a:r>
              <a:rPr lang="en-US" altLang="zh-CN" sz="2000" dirty="0"/>
              <a:t>3-8. In protocol 6, when a data frame arrives, a check is made to see if the sequence number differs from the one expected and no </a:t>
            </a:r>
            <a:r>
              <a:rPr lang="en-US" altLang="zh-CN" sz="2000" dirty="0" err="1"/>
              <a:t>nak</a:t>
            </a:r>
            <a:r>
              <a:rPr lang="en-US" altLang="zh-CN" sz="2000" dirty="0"/>
              <a:t> is true. If both conditions hold, a NAK is sent. Otherwise, the auxiliary timer is started. Suppose that the else clause were omitted. Would this change affect the protocol’s correctness?</a:t>
            </a:r>
            <a:endParaRPr lang="zh-CN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Yes. It might lead to deadlock.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Suppose that a batch of frames arrived correctly and was accepted. The receiver would advance its window.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Now suppose that all the acknowledgements were lost. The sender would eventually time out and send the first frame again. The receiver would then send a NAK.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If this packet were lost, from that point on, the sender would keep timing out and sending a frame that had already been accepted, but the receiver would just ignore it. </a:t>
            </a:r>
            <a:endParaRPr lang="zh-CN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Setting the auxiliary timer results in a correct acknowledgement being sent back eventually instead, which resynchronizes.</a:t>
            </a:r>
            <a:endParaRPr lang="zh-CN" altLang="zh-CN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1229</Words>
  <Application>Microsoft Office PowerPoint</Application>
  <PresentationFormat>全屏显示(4:3)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Cambria Math</vt:lpstr>
      <vt:lpstr>默认设计模板</vt:lpstr>
      <vt:lpstr>Homework-Ch3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DELL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Homework-Ch1</dc:title>
  <dc:creator>ZHANG Yue</dc:creator>
  <cp:lastModifiedBy>YanchaoSun</cp:lastModifiedBy>
  <cp:revision>34</cp:revision>
  <dcterms:created xsi:type="dcterms:W3CDTF">2012-10-16T05:25:48Z</dcterms:created>
  <dcterms:modified xsi:type="dcterms:W3CDTF">2020-11-02T07:53:21Z</dcterms:modified>
</cp:coreProperties>
</file>