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6" r:id="rId3"/>
    <p:sldId id="295" r:id="rId4"/>
    <p:sldId id="296" r:id="rId5"/>
    <p:sldId id="297" r:id="rId6"/>
    <p:sldId id="280" r:id="rId7"/>
    <p:sldId id="300" r:id="rId8"/>
    <p:sldId id="281" r:id="rId9"/>
    <p:sldId id="282" r:id="rId10"/>
    <p:sldId id="302" r:id="rId11"/>
    <p:sldId id="299" r:id="rId12"/>
    <p:sldId id="283" r:id="rId13"/>
    <p:sldId id="304" r:id="rId14"/>
    <p:sldId id="305" r:id="rId15"/>
    <p:sldId id="306" r:id="rId16"/>
    <p:sldId id="285" r:id="rId17"/>
    <p:sldId id="284" r:id="rId18"/>
    <p:sldId id="481" r:id="rId19"/>
    <p:sldId id="488" r:id="rId20"/>
    <p:sldId id="480" r:id="rId2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88C"/>
    <a:srgbClr val="FF2BD8"/>
    <a:srgbClr val="FF71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4" autoAdjust="0"/>
    <p:restoredTop sz="93949" autoAdjust="0"/>
  </p:normalViewPr>
  <p:slideViewPr>
    <p:cSldViewPr snapToGrid="0">
      <p:cViewPr varScale="1">
        <p:scale>
          <a:sx n="118" d="100"/>
          <a:sy n="118" d="100"/>
        </p:scale>
        <p:origin x="1968"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eaLnBrk="1" hangingPunct="1">
              <a:defRPr sz="1300"/>
            </a:lvl1pPr>
          </a:lstStyle>
          <a:p>
            <a:pPr>
              <a:defRPr/>
            </a:pPr>
            <a:endParaRPr lang="en-US" altLang="zh-CN"/>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F1605B12-AA84-4A48-B466-5C4A1D60D460}" type="datetimeFigureOut">
              <a:rPr lang="en-US" altLang="zh-CN"/>
              <a:pPr>
                <a:defRPr/>
              </a:pPr>
              <a:t>9/29/2021</a:t>
            </a:fld>
            <a:endParaRPr lang="en-US" altLang="zh-CN"/>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eaLnBrk="1" hangingPunct="1">
              <a:defRPr sz="1300"/>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09BA8A6A-80F1-4095-9BD4-FAAA096768BF}" type="slidenum">
              <a:rPr lang="en-US" altLang="zh-CN"/>
              <a:pPr>
                <a:defRPr/>
              </a:pPr>
              <a:t>‹#›</a:t>
            </a:fld>
            <a:endParaRPr lang="en-US" altLang="zh-CN"/>
          </a:p>
        </p:txBody>
      </p:sp>
    </p:spTree>
    <p:extLst>
      <p:ext uri="{BB962C8B-B14F-4D97-AF65-F5344CB8AC3E}">
        <p14:creationId xmlns:p14="http://schemas.microsoft.com/office/powerpoint/2010/main" val="2824271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4B5D46A-B410-4690-9131-598F99C12D4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CC2F4E-3516-4E1D-91E4-51878312DA5E}" type="slidenum">
              <a:rPr lang="zh-CN" altLang="en-US" smtClean="0"/>
              <a:pPr/>
              <a:t>3</a:t>
            </a:fld>
            <a:endParaRPr lang="en-US" altLang="zh-CN"/>
          </a:p>
        </p:txBody>
      </p:sp>
      <p:sp>
        <p:nvSpPr>
          <p:cNvPr id="7171" name="Rectangle 2">
            <a:extLst>
              <a:ext uri="{FF2B5EF4-FFF2-40B4-BE49-F238E27FC236}">
                <a16:creationId xmlns:a16="http://schemas.microsoft.com/office/drawing/2014/main" id="{37C53935-376C-46AB-BF48-B36EEF40412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a:extLst>
              <a:ext uri="{FF2B5EF4-FFF2-40B4-BE49-F238E27FC236}">
                <a16:creationId xmlns:a16="http://schemas.microsoft.com/office/drawing/2014/main" id="{2CCD624A-76FA-4FD3-9E91-E7EC14C602F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A92F618-F6E3-4E69-AAAB-7FCF4D9420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647E8A-1D2F-4EAA-A12E-5B4B96C7160E}" type="slidenum">
              <a:rPr lang="zh-CN" altLang="en-US" smtClean="0"/>
              <a:pPr/>
              <a:t>13</a:t>
            </a:fld>
            <a:endParaRPr lang="en-US" altLang="zh-CN"/>
          </a:p>
        </p:txBody>
      </p:sp>
      <p:sp>
        <p:nvSpPr>
          <p:cNvPr id="26627" name="Rectangle 2">
            <a:extLst>
              <a:ext uri="{FF2B5EF4-FFF2-40B4-BE49-F238E27FC236}">
                <a16:creationId xmlns:a16="http://schemas.microsoft.com/office/drawing/2014/main" id="{4BCDECB2-5F2B-47F3-9A4D-EF06FF29C6C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a:extLst>
              <a:ext uri="{FF2B5EF4-FFF2-40B4-BE49-F238E27FC236}">
                <a16:creationId xmlns:a16="http://schemas.microsoft.com/office/drawing/2014/main" id="{AAD6694D-C56A-417D-953A-40FC3CD9DB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F1A1AACF-2443-4843-BFA7-5AE0138ACE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B2AE6F-47CE-4A10-B493-74276E9442CB}" type="slidenum">
              <a:rPr lang="zh-CN" altLang="en-US" smtClean="0"/>
              <a:pPr/>
              <a:t>14</a:t>
            </a:fld>
            <a:endParaRPr lang="en-US" altLang="zh-CN"/>
          </a:p>
        </p:txBody>
      </p:sp>
      <p:sp>
        <p:nvSpPr>
          <p:cNvPr id="28675" name="Rectangle 2">
            <a:extLst>
              <a:ext uri="{FF2B5EF4-FFF2-40B4-BE49-F238E27FC236}">
                <a16:creationId xmlns:a16="http://schemas.microsoft.com/office/drawing/2014/main" id="{7FEE0C3B-7AD3-4ED9-9B9C-AB516B850D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ECDDE828-4C73-46DF-B6DD-76D40E791D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C691E19-D1AE-4C5C-B70C-4C761D3C9A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E2E2F9-DC12-445A-B96E-CF92B75E5D9F}" type="slidenum">
              <a:rPr lang="zh-CN" altLang="en-US" smtClean="0"/>
              <a:pPr/>
              <a:t>15</a:t>
            </a:fld>
            <a:endParaRPr lang="en-US" altLang="zh-CN"/>
          </a:p>
        </p:txBody>
      </p:sp>
      <p:sp>
        <p:nvSpPr>
          <p:cNvPr id="30723" name="Rectangle 2">
            <a:extLst>
              <a:ext uri="{FF2B5EF4-FFF2-40B4-BE49-F238E27FC236}">
                <a16:creationId xmlns:a16="http://schemas.microsoft.com/office/drawing/2014/main" id="{4C945A8A-2251-4FCF-A2EC-46224A75F54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B8151927-36F7-4716-8B3E-C563E9C8C5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831EFAB-54C1-4F08-BB68-B7493597C3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4AF1F3-5DB5-441E-8848-40A188021780}" type="slidenum">
              <a:rPr lang="zh-CN" altLang="en-US" smtClean="0"/>
              <a:pPr/>
              <a:t>16</a:t>
            </a:fld>
            <a:endParaRPr lang="en-US" altLang="zh-CN"/>
          </a:p>
        </p:txBody>
      </p:sp>
      <p:sp>
        <p:nvSpPr>
          <p:cNvPr id="32771" name="Rectangle 2">
            <a:extLst>
              <a:ext uri="{FF2B5EF4-FFF2-40B4-BE49-F238E27FC236}">
                <a16:creationId xmlns:a16="http://schemas.microsoft.com/office/drawing/2014/main" id="{39E43ECE-2CF2-4041-B811-1BDC96DA674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0648251B-71D0-4F5E-990B-497985F0A2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0D8067FF-607C-4564-8DFF-807F8D6061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2C48CA-19E7-4967-ACEE-FF717C2EB76D}" type="slidenum">
              <a:rPr lang="zh-CN" altLang="en-US" smtClean="0"/>
              <a:pPr/>
              <a:t>17</a:t>
            </a:fld>
            <a:endParaRPr lang="en-US" altLang="zh-CN"/>
          </a:p>
        </p:txBody>
      </p:sp>
      <p:sp>
        <p:nvSpPr>
          <p:cNvPr id="34819" name="Rectangle 2">
            <a:extLst>
              <a:ext uri="{FF2B5EF4-FFF2-40B4-BE49-F238E27FC236}">
                <a16:creationId xmlns:a16="http://schemas.microsoft.com/office/drawing/2014/main" id="{36ED9CD5-A803-4179-AD70-00BE27E1314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9B2FC051-7B02-46F3-ADBC-A5BDB60F86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7E71190-87D5-4863-A773-0D05C8EE84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671BBE-3572-4EF8-ACB3-97449AC27FD9}" type="slidenum">
              <a:rPr lang="zh-CN" altLang="en-US" smtClean="0"/>
              <a:pPr/>
              <a:t>4</a:t>
            </a:fld>
            <a:endParaRPr lang="en-US" altLang="zh-CN"/>
          </a:p>
        </p:txBody>
      </p:sp>
      <p:sp>
        <p:nvSpPr>
          <p:cNvPr id="9219" name="Rectangle 2">
            <a:extLst>
              <a:ext uri="{FF2B5EF4-FFF2-40B4-BE49-F238E27FC236}">
                <a16:creationId xmlns:a16="http://schemas.microsoft.com/office/drawing/2014/main" id="{6AAA6C5D-0B58-4438-9AFF-100CC9EEC9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a:extLst>
              <a:ext uri="{FF2B5EF4-FFF2-40B4-BE49-F238E27FC236}">
                <a16:creationId xmlns:a16="http://schemas.microsoft.com/office/drawing/2014/main" id="{C28036B8-D66F-48E9-971E-03091CC916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4E74991-9179-42AD-B444-BBACD57A6C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369880-8609-4406-850D-41197A2C2309}" type="slidenum">
              <a:rPr lang="zh-CN" altLang="en-US" smtClean="0"/>
              <a:pPr/>
              <a:t>5</a:t>
            </a:fld>
            <a:endParaRPr lang="en-US" altLang="zh-CN"/>
          </a:p>
        </p:txBody>
      </p:sp>
      <p:sp>
        <p:nvSpPr>
          <p:cNvPr id="11267" name="Rectangle 2">
            <a:extLst>
              <a:ext uri="{FF2B5EF4-FFF2-40B4-BE49-F238E27FC236}">
                <a16:creationId xmlns:a16="http://schemas.microsoft.com/office/drawing/2014/main" id="{D63754FD-9CE2-4BD3-9662-7056267491F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a:extLst>
              <a:ext uri="{FF2B5EF4-FFF2-40B4-BE49-F238E27FC236}">
                <a16:creationId xmlns:a16="http://schemas.microsoft.com/office/drawing/2014/main" id="{4B58CEBB-11FE-4AB9-9A91-17031507DB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F66484B0-E157-4F3C-A655-0C5DA952DB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904E8E-82C1-47A2-AF61-E07AA70340B6}" type="slidenum">
              <a:rPr lang="zh-CN" altLang="en-US" smtClean="0"/>
              <a:pPr/>
              <a:t>6</a:t>
            </a:fld>
            <a:endParaRPr lang="en-US" altLang="zh-CN"/>
          </a:p>
        </p:txBody>
      </p:sp>
      <p:sp>
        <p:nvSpPr>
          <p:cNvPr id="13315" name="Rectangle 2">
            <a:extLst>
              <a:ext uri="{FF2B5EF4-FFF2-40B4-BE49-F238E27FC236}">
                <a16:creationId xmlns:a16="http://schemas.microsoft.com/office/drawing/2014/main" id="{3CF0E5AC-E46E-453D-A85A-178534F4BBD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a:extLst>
              <a:ext uri="{FF2B5EF4-FFF2-40B4-BE49-F238E27FC236}">
                <a16:creationId xmlns:a16="http://schemas.microsoft.com/office/drawing/2014/main" id="{56D3C7A7-6AB8-44F4-AB9F-4991B3298E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19112A00-170B-4B36-B48F-4D385584B4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32BC843E-E4B1-4519-B150-8E912BF424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1858423F-9EC4-419F-89C4-C874409618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9F7276-6AD7-4C95-BFBD-B9BA212FB78F}"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ADD9A429-F227-4A15-AA58-5142C87206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D06993-9116-4997-82A4-4461D01B1615}" type="slidenum">
              <a:rPr lang="zh-CN" altLang="en-US" smtClean="0"/>
              <a:pPr/>
              <a:t>8</a:t>
            </a:fld>
            <a:endParaRPr lang="en-US" altLang="zh-CN"/>
          </a:p>
        </p:txBody>
      </p:sp>
      <p:sp>
        <p:nvSpPr>
          <p:cNvPr id="17411" name="Rectangle 2">
            <a:extLst>
              <a:ext uri="{FF2B5EF4-FFF2-40B4-BE49-F238E27FC236}">
                <a16:creationId xmlns:a16="http://schemas.microsoft.com/office/drawing/2014/main" id="{36D48A70-AF95-4271-A0F1-355B1CE556B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a:extLst>
              <a:ext uri="{FF2B5EF4-FFF2-40B4-BE49-F238E27FC236}">
                <a16:creationId xmlns:a16="http://schemas.microsoft.com/office/drawing/2014/main" id="{9DC7D38C-CCA2-4537-8561-F6A1401617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3972DB2-0EDB-478F-A1E8-03961B975E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F1A58B-BDC5-4501-9186-992F5F91ABB9}" type="slidenum">
              <a:rPr lang="zh-CN" altLang="en-US" smtClean="0"/>
              <a:pPr/>
              <a:t>9</a:t>
            </a:fld>
            <a:endParaRPr lang="en-US" altLang="zh-CN"/>
          </a:p>
        </p:txBody>
      </p:sp>
      <p:sp>
        <p:nvSpPr>
          <p:cNvPr id="19459" name="Rectangle 2">
            <a:extLst>
              <a:ext uri="{FF2B5EF4-FFF2-40B4-BE49-F238E27FC236}">
                <a16:creationId xmlns:a16="http://schemas.microsoft.com/office/drawing/2014/main" id="{5C10641D-3CFB-4F50-B0EF-E250105A9DD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a:extLst>
              <a:ext uri="{FF2B5EF4-FFF2-40B4-BE49-F238E27FC236}">
                <a16:creationId xmlns:a16="http://schemas.microsoft.com/office/drawing/2014/main" id="{A55DF253-992E-4EB5-99D9-63CB2305DD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CA4450C-BD9D-4F9D-9567-554256C660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2C7BEF-84C5-473D-80FD-7F92A927C33A}" type="slidenum">
              <a:rPr lang="zh-CN" altLang="en-US" smtClean="0"/>
              <a:pPr/>
              <a:t>11</a:t>
            </a:fld>
            <a:endParaRPr lang="en-US" altLang="zh-CN"/>
          </a:p>
        </p:txBody>
      </p:sp>
      <p:sp>
        <p:nvSpPr>
          <p:cNvPr id="22531" name="Rectangle 2">
            <a:extLst>
              <a:ext uri="{FF2B5EF4-FFF2-40B4-BE49-F238E27FC236}">
                <a16:creationId xmlns:a16="http://schemas.microsoft.com/office/drawing/2014/main" id="{432E0181-16A1-4E96-8A3D-0133DCC8F2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50962EA5-C564-4E0E-AED7-910095AE93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BBFA02B-81C8-4F90-A593-2E968A173D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D536AB-DFCA-4D46-9C28-14A47EE8A076}" type="slidenum">
              <a:rPr lang="zh-CN" altLang="en-US" smtClean="0"/>
              <a:pPr/>
              <a:t>12</a:t>
            </a:fld>
            <a:endParaRPr lang="en-US" altLang="zh-CN"/>
          </a:p>
        </p:txBody>
      </p:sp>
      <p:sp>
        <p:nvSpPr>
          <p:cNvPr id="24579" name="Rectangle 2">
            <a:extLst>
              <a:ext uri="{FF2B5EF4-FFF2-40B4-BE49-F238E27FC236}">
                <a16:creationId xmlns:a16="http://schemas.microsoft.com/office/drawing/2014/main" id="{17AFD947-52BA-4C6D-855F-8CFC92EBDD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a:extLst>
              <a:ext uri="{FF2B5EF4-FFF2-40B4-BE49-F238E27FC236}">
                <a16:creationId xmlns:a16="http://schemas.microsoft.com/office/drawing/2014/main" id="{46FD57DC-80CD-434C-A11C-2E6979B944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Computer Networks, SCSSE, ECNU, 2017</a:t>
            </a:r>
            <a:endParaRPr lang="en-US" altLang="zh-CN" i="0" dirty="0"/>
          </a:p>
        </p:txBody>
      </p:sp>
    </p:spTree>
    <p:extLst>
      <p:ext uri="{BB962C8B-B14F-4D97-AF65-F5344CB8AC3E}">
        <p14:creationId xmlns:p14="http://schemas.microsoft.com/office/powerpoint/2010/main" val="156094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2"/>
          </p:nvPr>
        </p:nvSpPr>
        <p:spPr>
          <a:ln/>
        </p:spPr>
        <p:txBody>
          <a:bodyPr/>
          <a:lstStyle>
            <a:lvl1pPr>
              <a:defRPr/>
            </a:lvl1pPr>
          </a:lstStyle>
          <a:p>
            <a:pPr>
              <a:defRPr/>
            </a:pPr>
            <a:r>
              <a:rPr lang="en-US" altLang="zh-CN"/>
              <a:t>Computer Networks, SCSSE, ECNU, 2017</a:t>
            </a:r>
            <a:endParaRPr lang="en-US" altLang="zh-CN" i="0" dirty="0"/>
          </a:p>
        </p:txBody>
      </p:sp>
    </p:spTree>
    <p:extLst>
      <p:ext uri="{BB962C8B-B14F-4D97-AF65-F5344CB8AC3E}">
        <p14:creationId xmlns:p14="http://schemas.microsoft.com/office/powerpoint/2010/main" val="398953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Computer Networks, SCSSE, ECNU, 2017</a:t>
            </a:r>
            <a:endParaRPr lang="en-US" altLang="zh-CN" i="0" dirty="0"/>
          </a:p>
        </p:txBody>
      </p:sp>
    </p:spTree>
    <p:extLst>
      <p:ext uri="{BB962C8B-B14F-4D97-AF65-F5344CB8AC3E}">
        <p14:creationId xmlns:p14="http://schemas.microsoft.com/office/powerpoint/2010/main" val="329523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Computer Networks, SCSSE, ECNU, 2017</a:t>
            </a:r>
            <a:endParaRPr lang="en-US" altLang="zh-CN" i="0" dirty="0"/>
          </a:p>
        </p:txBody>
      </p:sp>
    </p:spTree>
    <p:extLst>
      <p:ext uri="{BB962C8B-B14F-4D97-AF65-F5344CB8AC3E}">
        <p14:creationId xmlns:p14="http://schemas.microsoft.com/office/powerpoint/2010/main" val="279291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46807E17-F7F5-402B-8B62-1D9284D1BF7E}" type="datetimeFigureOut">
              <a:rPr lang="zh-CN" altLang="en-US" smtClean="0"/>
              <a:t>2021/9/29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759A7D19-6EB1-4DDB-B280-93E27A0807EB}" type="slidenum">
              <a:rPr lang="zh-CN" altLang="en-US" smtClean="0"/>
              <a:t>‹#›</a:t>
            </a:fld>
            <a:endParaRPr lang="zh-CN" altLang="en-US"/>
          </a:p>
        </p:txBody>
      </p:sp>
    </p:spTree>
    <p:extLst>
      <p:ext uri="{BB962C8B-B14F-4D97-AF65-F5344CB8AC3E}">
        <p14:creationId xmlns:p14="http://schemas.microsoft.com/office/powerpoint/2010/main" val="251673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667343D-B7EF-4F5A-9232-719AF1F4F0F2}"/>
              </a:ext>
            </a:extLst>
          </p:cNvPr>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a:extLst>
              <a:ext uri="{FF2B5EF4-FFF2-40B4-BE49-F238E27FC236}">
                <a16:creationId xmlns:a16="http://schemas.microsoft.com/office/drawing/2014/main" id="{A1B7625D-CD3B-4BFC-9BFB-A62615F1CC63}"/>
              </a:ext>
            </a:extLst>
          </p:cNvPr>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a:extLst>
              <a:ext uri="{FF2B5EF4-FFF2-40B4-BE49-F238E27FC236}">
                <a16:creationId xmlns:a16="http://schemas.microsoft.com/office/drawing/2014/main" id="{CE9EAB6B-BE62-47FE-8044-C4E7738EC0F2}"/>
              </a:ext>
            </a:extLst>
          </p:cNvPr>
          <p:cNvSpPr>
            <a:spLocks noGrp="1" noChangeArrowheads="1"/>
          </p:cNvSpPr>
          <p:nvPr>
            <p:ph type="sldNum" sz="quarter" idx="12"/>
          </p:nvPr>
        </p:nvSpPr>
        <p:spPr>
          <a:ln/>
        </p:spPr>
        <p:txBody>
          <a:bodyPr/>
          <a:lstStyle>
            <a:lvl1pPr>
              <a:defRPr/>
            </a:lvl1pPr>
          </a:lstStyle>
          <a:p>
            <a:pPr>
              <a:defRPr/>
            </a:pPr>
            <a:fld id="{E532C64C-FA58-49F5-932C-E7EA4770D3A9}" type="slidenum">
              <a:rPr lang="en-US" altLang="zh-CN"/>
              <a:pPr>
                <a:defRPr/>
              </a:pPr>
              <a:t>‹#›</a:t>
            </a:fld>
            <a:endParaRPr lang="en-US" altLang="zh-CN"/>
          </a:p>
        </p:txBody>
      </p:sp>
    </p:spTree>
    <p:extLst>
      <p:ext uri="{BB962C8B-B14F-4D97-AF65-F5344CB8AC3E}">
        <p14:creationId xmlns:p14="http://schemas.microsoft.com/office/powerpoint/2010/main" val="391701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039C4B7-D79B-49B9-9EED-D2336A8C6CE3}"/>
              </a:ext>
            </a:extLst>
          </p:cNvPr>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a:extLst>
              <a:ext uri="{FF2B5EF4-FFF2-40B4-BE49-F238E27FC236}">
                <a16:creationId xmlns:a16="http://schemas.microsoft.com/office/drawing/2014/main" id="{BF9FF5FF-BAD2-4377-BC3D-891D883F11C2}"/>
              </a:ext>
            </a:extLst>
          </p:cNvPr>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a:extLst>
              <a:ext uri="{FF2B5EF4-FFF2-40B4-BE49-F238E27FC236}">
                <a16:creationId xmlns:a16="http://schemas.microsoft.com/office/drawing/2014/main" id="{5E277CEB-ADA7-4A67-A90A-0C0E59550452}"/>
              </a:ext>
            </a:extLst>
          </p:cNvPr>
          <p:cNvSpPr>
            <a:spLocks noGrp="1" noChangeArrowheads="1"/>
          </p:cNvSpPr>
          <p:nvPr>
            <p:ph type="sldNum" sz="quarter" idx="12"/>
          </p:nvPr>
        </p:nvSpPr>
        <p:spPr>
          <a:ln/>
        </p:spPr>
        <p:txBody>
          <a:bodyPr/>
          <a:lstStyle>
            <a:lvl1pPr>
              <a:defRPr/>
            </a:lvl1pPr>
          </a:lstStyle>
          <a:p>
            <a:pPr>
              <a:defRPr/>
            </a:pPr>
            <a:fld id="{77DF60E6-7F81-4758-8111-B1AB198258BD}" type="slidenum">
              <a:rPr lang="en-US" altLang="zh-CN"/>
              <a:pPr>
                <a:defRPr/>
              </a:pPr>
              <a:t>‹#›</a:t>
            </a:fld>
            <a:endParaRPr lang="en-US" altLang="zh-CN"/>
          </a:p>
        </p:txBody>
      </p:sp>
    </p:spTree>
    <p:extLst>
      <p:ext uri="{BB962C8B-B14F-4D97-AF65-F5344CB8AC3E}">
        <p14:creationId xmlns:p14="http://schemas.microsoft.com/office/powerpoint/2010/main" val="327527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1381125" y="1590675"/>
            <a:ext cx="73152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800" i="1">
                <a:ea typeface="宋体" panose="02010600030101010101" pitchFamily="2" charset="-122"/>
              </a:defRPr>
            </a:lvl1pPr>
          </a:lstStyle>
          <a:p>
            <a:pPr>
              <a:defRPr/>
            </a:pPr>
            <a:r>
              <a:rPr lang="en-US" altLang="zh-CN"/>
              <a:t>Computer Networks, SCSSE, ECNU, 2017</a:t>
            </a:r>
            <a:endParaRPr lang="en-US" altLang="zh-CN" i="0" dirty="0"/>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algn="l" rtl="0" eaLnBrk="0" fontAlgn="base" hangingPunct="0">
        <a:spcBef>
          <a:spcPts val="1800"/>
        </a:spcBef>
        <a:spcAft>
          <a:spcPct val="0"/>
        </a:spcAft>
        <a:buClr>
          <a:srgbClr val="0000FF"/>
        </a:buClr>
        <a:buFont typeface="Arial" panose="020B0604020202020204" pitchFamily="34" charset="0"/>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anose="020B0604020202020204"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anose="020B0604020202020204"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anose="020B0604020202020204" pitchFamily="34" charset="0"/>
        <a:buChar char="»"/>
        <a:defRPr>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4.wmf"/><Relationship Id="rId5" Type="http://schemas.openxmlformats.org/officeDocument/2006/relationships/oleObject" Target="../embeddings/oleObject6.bin"/><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4FBAE3B-EE1B-434D-B652-947D8F482AE2}"/>
              </a:ext>
            </a:extLst>
          </p:cNvPr>
          <p:cNvSpPr>
            <a:spLocks noGrp="1" noChangeArrowheads="1"/>
          </p:cNvSpPr>
          <p:nvPr>
            <p:ph type="ctrTitle"/>
          </p:nvPr>
        </p:nvSpPr>
        <p:spPr>
          <a:xfrm>
            <a:off x="685800" y="2130425"/>
            <a:ext cx="7772400" cy="1470025"/>
          </a:xfrm>
        </p:spPr>
        <p:txBody>
          <a:bodyPr anchor="ctr"/>
          <a:lstStyle/>
          <a:p>
            <a:pPr eaLnBrk="1" hangingPunct="1"/>
            <a:r>
              <a:rPr lang="en-US" altLang="zh-CN" sz="4400"/>
              <a:t>Switching</a:t>
            </a:r>
          </a:p>
        </p:txBody>
      </p:sp>
      <p:sp>
        <p:nvSpPr>
          <p:cNvPr id="3075" name="Rectangle 3">
            <a:extLst>
              <a:ext uri="{FF2B5EF4-FFF2-40B4-BE49-F238E27FC236}">
                <a16:creationId xmlns:a16="http://schemas.microsoft.com/office/drawing/2014/main" id="{723FC959-205A-4D69-BC04-D1FAB7DA400D}"/>
              </a:ext>
            </a:extLst>
          </p:cNvPr>
          <p:cNvSpPr>
            <a:spLocks noGrp="1" noChangeArrowheads="1"/>
          </p:cNvSpPr>
          <p:nvPr>
            <p:ph type="subTitle" idx="1"/>
          </p:nvPr>
        </p:nvSpPr>
        <p:spPr>
          <a:xfrm>
            <a:off x="1371600" y="3886200"/>
            <a:ext cx="6400800" cy="1752600"/>
          </a:xfrm>
        </p:spPr>
        <p:txBody>
          <a:bodyPr/>
          <a:lstStyle/>
          <a:p>
            <a:pPr eaLnBrk="1" hangingPunct="1"/>
            <a:endParaRPr lang="zh-CN"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DB39DD9-FF6C-47F3-AA6E-D118BE4C56FA}"/>
              </a:ext>
            </a:extLst>
          </p:cNvPr>
          <p:cNvSpPr>
            <a:spLocks noGrp="1" noChangeArrowheads="1"/>
          </p:cNvSpPr>
          <p:nvPr>
            <p:ph type="title"/>
          </p:nvPr>
        </p:nvSpPr>
        <p:spPr/>
        <p:txBody>
          <a:bodyPr/>
          <a:lstStyle/>
          <a:p>
            <a:r>
              <a:rPr lang="en-US" altLang="zh-CN" dirty="0"/>
              <a:t>Pipelining</a:t>
            </a:r>
          </a:p>
        </p:txBody>
      </p:sp>
      <p:sp>
        <p:nvSpPr>
          <p:cNvPr id="20483" name="Rectangle 4">
            <a:extLst>
              <a:ext uri="{FF2B5EF4-FFF2-40B4-BE49-F238E27FC236}">
                <a16:creationId xmlns:a16="http://schemas.microsoft.com/office/drawing/2014/main" id="{76490486-9204-4805-99D1-2423F232C16E}"/>
              </a:ext>
            </a:extLst>
          </p:cNvPr>
          <p:cNvSpPr>
            <a:spLocks noChangeArrowheads="1"/>
          </p:cNvSpPr>
          <p:nvPr/>
        </p:nvSpPr>
        <p:spPr bwMode="auto">
          <a:xfrm>
            <a:off x="928688" y="1538288"/>
            <a:ext cx="7559762"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dirty="0">
                <a:ea typeface="新細明體" panose="020B0604030504040204" pitchFamily="18" charset="-120"/>
              </a:rPr>
              <a:t>If the message is decomposed into N packets, each packet takes</a:t>
            </a:r>
          </a:p>
          <a:p>
            <a:pPr>
              <a:spcBef>
                <a:spcPct val="0"/>
              </a:spcBef>
              <a:buFontTx/>
              <a:buNone/>
            </a:pPr>
            <a:r>
              <a:rPr kumimoji="1" lang="en-US" altLang="zh-TW" sz="2000" dirty="0">
                <a:ea typeface="新細明體" panose="020B0604030504040204" pitchFamily="18" charset="-120"/>
              </a:rPr>
              <a:t>1/N minutes to travel a link.  It takes </a:t>
            </a:r>
          </a:p>
        </p:txBody>
      </p:sp>
      <p:graphicFrame>
        <p:nvGraphicFramePr>
          <p:cNvPr id="20484" name="Object 1024">
            <a:extLst>
              <a:ext uri="{FF2B5EF4-FFF2-40B4-BE49-F238E27FC236}">
                <a16:creationId xmlns:a16="http://schemas.microsoft.com/office/drawing/2014/main" id="{7982BA70-0604-4EA5-80E3-51F7E2977F47}"/>
              </a:ext>
            </a:extLst>
          </p:cNvPr>
          <p:cNvGraphicFramePr>
            <a:graphicFrameLocks/>
          </p:cNvGraphicFramePr>
          <p:nvPr>
            <p:extLst>
              <p:ext uri="{D42A27DB-BD31-4B8C-83A1-F6EECF244321}">
                <p14:modId xmlns:p14="http://schemas.microsoft.com/office/powerpoint/2010/main" val="2103335789"/>
              </p:ext>
            </p:extLst>
          </p:nvPr>
        </p:nvGraphicFramePr>
        <p:xfrm>
          <a:off x="5272088" y="1879600"/>
          <a:ext cx="1844675" cy="725488"/>
        </p:xfrm>
        <a:graphic>
          <a:graphicData uri="http://schemas.openxmlformats.org/presentationml/2006/ole">
            <mc:AlternateContent xmlns:mc="http://schemas.openxmlformats.org/markup-compatibility/2006">
              <mc:Choice xmlns:v="urn:schemas-microsoft-com:vml" Requires="v">
                <p:oleObj spid="_x0000_s5125" name="方程式" r:id="rId3" imgW="2163763" imgH="855663" progId="Equation.3">
                  <p:embed/>
                </p:oleObj>
              </mc:Choice>
              <mc:Fallback>
                <p:oleObj name="方程式" r:id="rId3" imgW="2163763" imgH="855663" progId="Equation.3">
                  <p:embed/>
                  <p:pic>
                    <p:nvPicPr>
                      <p:cNvPr id="20484" name="Object 1024">
                        <a:extLst>
                          <a:ext uri="{FF2B5EF4-FFF2-40B4-BE49-F238E27FC236}">
                            <a16:creationId xmlns:a16="http://schemas.microsoft.com/office/drawing/2014/main" id="{7982BA70-0604-4EA5-80E3-51F7E2977F4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088" y="1879600"/>
                        <a:ext cx="184467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Rectangle 6">
            <a:extLst>
              <a:ext uri="{FF2B5EF4-FFF2-40B4-BE49-F238E27FC236}">
                <a16:creationId xmlns:a16="http://schemas.microsoft.com/office/drawing/2014/main" id="{878C19AF-75F5-439D-A6F1-EBA91408D6F1}"/>
              </a:ext>
            </a:extLst>
          </p:cNvPr>
          <p:cNvSpPr>
            <a:spLocks noChangeArrowheads="1"/>
          </p:cNvSpPr>
          <p:nvPr/>
        </p:nvSpPr>
        <p:spPr bwMode="auto">
          <a:xfrm>
            <a:off x="6872288" y="1919288"/>
            <a:ext cx="115416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a:ea typeface="新細明體" panose="020B0604030504040204" pitchFamily="18" charset="-120"/>
              </a:rPr>
              <a:t>minutes.</a:t>
            </a:r>
          </a:p>
        </p:txBody>
      </p:sp>
      <p:sp>
        <p:nvSpPr>
          <p:cNvPr id="20486" name="Rectangle 7">
            <a:extLst>
              <a:ext uri="{FF2B5EF4-FFF2-40B4-BE49-F238E27FC236}">
                <a16:creationId xmlns:a16="http://schemas.microsoft.com/office/drawing/2014/main" id="{34EA7037-288A-48BD-81B2-81A2C36D56EE}"/>
              </a:ext>
            </a:extLst>
          </p:cNvPr>
          <p:cNvSpPr>
            <a:spLocks noChangeArrowheads="1"/>
          </p:cNvSpPr>
          <p:nvPr/>
        </p:nvSpPr>
        <p:spPr bwMode="auto">
          <a:xfrm>
            <a:off x="623888" y="2605088"/>
            <a:ext cx="25087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000" b="1">
                <a:solidFill>
                  <a:srgbClr val="0000CC"/>
                </a:solidFill>
              </a:rPr>
              <a:t>是分的越细越好吗？</a:t>
            </a:r>
          </a:p>
        </p:txBody>
      </p:sp>
      <p:sp>
        <p:nvSpPr>
          <p:cNvPr id="319496" name="Rectangle 8">
            <a:extLst>
              <a:ext uri="{FF2B5EF4-FFF2-40B4-BE49-F238E27FC236}">
                <a16:creationId xmlns:a16="http://schemas.microsoft.com/office/drawing/2014/main" id="{3C65AA3F-9537-42F5-90F3-C3095623517A}"/>
              </a:ext>
            </a:extLst>
          </p:cNvPr>
          <p:cNvSpPr>
            <a:spLocks noChangeArrowheads="1"/>
          </p:cNvSpPr>
          <p:nvPr/>
        </p:nvSpPr>
        <p:spPr bwMode="auto">
          <a:xfrm>
            <a:off x="319088" y="3062288"/>
            <a:ext cx="58509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a:ea typeface="新細明體" panose="020B0604030504040204" pitchFamily="18" charset="-120"/>
              </a:rPr>
              <a:t>bits</a:t>
            </a:r>
          </a:p>
        </p:txBody>
      </p:sp>
      <p:sp>
        <p:nvSpPr>
          <p:cNvPr id="319497" name="Rectangle 9">
            <a:extLst>
              <a:ext uri="{FF2B5EF4-FFF2-40B4-BE49-F238E27FC236}">
                <a16:creationId xmlns:a16="http://schemas.microsoft.com/office/drawing/2014/main" id="{4635DE29-B76C-4F12-9DC4-591757CDB547}"/>
              </a:ext>
            </a:extLst>
          </p:cNvPr>
          <p:cNvSpPr>
            <a:spLocks noChangeArrowheads="1"/>
          </p:cNvSpPr>
          <p:nvPr/>
        </p:nvSpPr>
        <p:spPr bwMode="auto">
          <a:xfrm>
            <a:off x="1027113" y="3541713"/>
            <a:ext cx="7226300" cy="67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kumimoji="1" lang="zh-TW" altLang="en-US" sz="2000">
              <a:ea typeface="新細明體" panose="020B0604030504040204" pitchFamily="18" charset="-120"/>
            </a:endParaRPr>
          </a:p>
        </p:txBody>
      </p:sp>
      <p:sp>
        <p:nvSpPr>
          <p:cNvPr id="319498" name="Rectangle 10">
            <a:extLst>
              <a:ext uri="{FF2B5EF4-FFF2-40B4-BE49-F238E27FC236}">
                <a16:creationId xmlns:a16="http://schemas.microsoft.com/office/drawing/2014/main" id="{B1062433-C65B-41A0-9757-565CC2804D7A}"/>
              </a:ext>
            </a:extLst>
          </p:cNvPr>
          <p:cNvSpPr>
            <a:spLocks noChangeArrowheads="1"/>
          </p:cNvSpPr>
          <p:nvPr/>
        </p:nvSpPr>
        <p:spPr bwMode="auto">
          <a:xfrm>
            <a:off x="1081088" y="3671888"/>
            <a:ext cx="694536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dirty="0">
                <a:ea typeface="新細明體" panose="020B0604030504040204" pitchFamily="18" charset="-120"/>
              </a:rPr>
              <a:t>header             user information                                    trailer</a:t>
            </a:r>
          </a:p>
        </p:txBody>
      </p:sp>
      <p:sp>
        <p:nvSpPr>
          <p:cNvPr id="319499" name="Line 11">
            <a:extLst>
              <a:ext uri="{FF2B5EF4-FFF2-40B4-BE49-F238E27FC236}">
                <a16:creationId xmlns:a16="http://schemas.microsoft.com/office/drawing/2014/main" id="{7E5CC728-0503-4BB5-9C7E-9EC5849A19CD}"/>
              </a:ext>
            </a:extLst>
          </p:cNvPr>
          <p:cNvSpPr>
            <a:spLocks noChangeShapeType="1"/>
          </p:cNvSpPr>
          <p:nvPr/>
        </p:nvSpPr>
        <p:spPr bwMode="auto">
          <a:xfrm>
            <a:off x="2087563" y="3535363"/>
            <a:ext cx="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19500" name="Line 12">
            <a:extLst>
              <a:ext uri="{FF2B5EF4-FFF2-40B4-BE49-F238E27FC236}">
                <a16:creationId xmlns:a16="http://schemas.microsoft.com/office/drawing/2014/main" id="{97956F56-60DE-4B38-B3DB-AC27AD37E0C4}"/>
              </a:ext>
            </a:extLst>
          </p:cNvPr>
          <p:cNvSpPr>
            <a:spLocks noChangeShapeType="1"/>
          </p:cNvSpPr>
          <p:nvPr/>
        </p:nvSpPr>
        <p:spPr bwMode="auto">
          <a:xfrm>
            <a:off x="7116763" y="3535363"/>
            <a:ext cx="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19501" name="Rectangle 13">
            <a:extLst>
              <a:ext uri="{FF2B5EF4-FFF2-40B4-BE49-F238E27FC236}">
                <a16:creationId xmlns:a16="http://schemas.microsoft.com/office/drawing/2014/main" id="{CF6D721A-B5B5-4B53-8B9D-FB7374764104}"/>
              </a:ext>
            </a:extLst>
          </p:cNvPr>
          <p:cNvSpPr>
            <a:spLocks noChangeArrowheads="1"/>
          </p:cNvSpPr>
          <p:nvPr/>
        </p:nvSpPr>
        <p:spPr bwMode="auto">
          <a:xfrm>
            <a:off x="1309688" y="3062288"/>
            <a:ext cx="32861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i="1">
                <a:ea typeface="新細明體" panose="020B0604030504040204" pitchFamily="18" charset="-120"/>
              </a:rPr>
              <a:t>h</a:t>
            </a:r>
          </a:p>
        </p:txBody>
      </p:sp>
      <p:sp>
        <p:nvSpPr>
          <p:cNvPr id="319502" name="Rectangle 14">
            <a:extLst>
              <a:ext uri="{FF2B5EF4-FFF2-40B4-BE49-F238E27FC236}">
                <a16:creationId xmlns:a16="http://schemas.microsoft.com/office/drawing/2014/main" id="{9FF4ECB0-C5DC-4A99-A403-F030A77DE943}"/>
              </a:ext>
            </a:extLst>
          </p:cNvPr>
          <p:cNvSpPr>
            <a:spLocks noChangeArrowheads="1"/>
          </p:cNvSpPr>
          <p:nvPr/>
        </p:nvSpPr>
        <p:spPr bwMode="auto">
          <a:xfrm>
            <a:off x="7405688" y="3138488"/>
            <a:ext cx="25648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i="1">
                <a:ea typeface="新細明體" panose="020B0604030504040204" pitchFamily="18" charset="-120"/>
              </a:rPr>
              <a:t>t</a:t>
            </a:r>
          </a:p>
        </p:txBody>
      </p:sp>
      <p:sp>
        <p:nvSpPr>
          <p:cNvPr id="319503" name="Rectangle 15">
            <a:extLst>
              <a:ext uri="{FF2B5EF4-FFF2-40B4-BE49-F238E27FC236}">
                <a16:creationId xmlns:a16="http://schemas.microsoft.com/office/drawing/2014/main" id="{4F274D2D-970E-405C-A0DF-4B37FEC1BE8E}"/>
              </a:ext>
            </a:extLst>
          </p:cNvPr>
          <p:cNvSpPr>
            <a:spLocks noChangeArrowheads="1"/>
          </p:cNvSpPr>
          <p:nvPr/>
        </p:nvSpPr>
        <p:spPr bwMode="auto">
          <a:xfrm>
            <a:off x="700088" y="4357688"/>
            <a:ext cx="3701334"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a:ea typeface="新細明體" panose="020B0604030504040204" pitchFamily="18" charset="-120"/>
              </a:rPr>
              <a:t>overhead for </a:t>
            </a:r>
            <a:r>
              <a:rPr kumimoji="1" lang="en-US" altLang="zh-TW" sz="2000" i="1">
                <a:ea typeface="新細明體" panose="020B0604030504040204" pitchFamily="18" charset="-120"/>
              </a:rPr>
              <a:t>N</a:t>
            </a:r>
            <a:r>
              <a:rPr kumimoji="1" lang="en-US" altLang="zh-TW" sz="2000">
                <a:ea typeface="新細明體" panose="020B0604030504040204" pitchFamily="18" charset="-120"/>
              </a:rPr>
              <a:t> packets=</a:t>
            </a:r>
            <a:r>
              <a:rPr kumimoji="1" lang="en-US" altLang="zh-TW" sz="2000" i="1">
                <a:ea typeface="新細明體" panose="020B0604030504040204" pitchFamily="18" charset="-120"/>
              </a:rPr>
              <a:t>N(h+t)</a:t>
            </a:r>
          </a:p>
          <a:p>
            <a:pPr>
              <a:spcBef>
                <a:spcPct val="0"/>
              </a:spcBef>
              <a:buFontTx/>
              <a:buNone/>
            </a:pPr>
            <a:r>
              <a:rPr kumimoji="1" lang="en-US" altLang="zh-TW" sz="2000">
                <a:ea typeface="新細明體" panose="020B0604030504040204" pitchFamily="18" charset="-120"/>
              </a:rPr>
              <a:t>overhead for 1 message=</a:t>
            </a:r>
            <a:r>
              <a:rPr kumimoji="1" lang="en-US" altLang="zh-TW" sz="2000" i="1">
                <a:ea typeface="新細明體" panose="020B0604030504040204" pitchFamily="18" charset="-120"/>
              </a:rPr>
              <a:t>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94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94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949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95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95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95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9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6" grpId="0"/>
      <p:bldP spid="319497" grpId="0" animBg="1"/>
      <p:bldP spid="319498" grpId="0"/>
      <p:bldP spid="319501" grpId="0"/>
      <p:bldP spid="319502" grpId="0"/>
      <p:bldP spid="3195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257D1E5-455B-49BC-B515-96070C1E6B17}"/>
              </a:ext>
            </a:extLst>
          </p:cNvPr>
          <p:cNvSpPr>
            <a:spLocks noGrp="1" noChangeArrowheads="1"/>
          </p:cNvSpPr>
          <p:nvPr>
            <p:ph type="title"/>
          </p:nvPr>
        </p:nvSpPr>
        <p:spPr>
          <a:xfrm>
            <a:off x="381000" y="76200"/>
            <a:ext cx="7772400" cy="1143000"/>
          </a:xfrm>
          <a:noFill/>
        </p:spPr>
        <p:txBody>
          <a:bodyPr/>
          <a:lstStyle/>
          <a:p>
            <a:r>
              <a:rPr lang="en-US" altLang="zh-CN"/>
              <a:t>Packet Switching</a:t>
            </a:r>
          </a:p>
        </p:txBody>
      </p:sp>
      <p:sp>
        <p:nvSpPr>
          <p:cNvPr id="21507" name="Rectangle 3">
            <a:extLst>
              <a:ext uri="{FF2B5EF4-FFF2-40B4-BE49-F238E27FC236}">
                <a16:creationId xmlns:a16="http://schemas.microsoft.com/office/drawing/2014/main" id="{96800EE7-1FC7-44EE-BFDA-C464AE9BFCA0}"/>
              </a:ext>
            </a:extLst>
          </p:cNvPr>
          <p:cNvSpPr>
            <a:spLocks noGrp="1" noChangeArrowheads="1"/>
          </p:cNvSpPr>
          <p:nvPr>
            <p:ph type="body" sz="half" idx="1"/>
          </p:nvPr>
        </p:nvSpPr>
        <p:spPr>
          <a:xfrm>
            <a:off x="381000" y="1219200"/>
            <a:ext cx="4343400" cy="3276600"/>
          </a:xfrm>
          <a:noFill/>
        </p:spPr>
        <p:txBody>
          <a:bodyPr/>
          <a:lstStyle/>
          <a:p>
            <a:pPr marL="342900" indent="-342900">
              <a:buFont typeface="Arial" panose="020B0604020202020204" pitchFamily="34" charset="0"/>
              <a:buChar char="•"/>
            </a:pPr>
            <a:r>
              <a:rPr lang="en-US" altLang="zh-CN" sz="1800" dirty="0"/>
              <a:t>each end-end data stream divided into </a:t>
            </a:r>
            <a:r>
              <a:rPr lang="en-US" altLang="zh-CN" sz="1800" i="1" dirty="0"/>
              <a:t>packets</a:t>
            </a:r>
            <a:endParaRPr lang="en-US" altLang="zh-CN" sz="1800" dirty="0"/>
          </a:p>
          <a:p>
            <a:pPr marL="342900" indent="-342900">
              <a:buFont typeface="Arial" panose="020B0604020202020204" pitchFamily="34" charset="0"/>
              <a:buChar char="•"/>
            </a:pPr>
            <a:r>
              <a:rPr lang="en-US" altLang="zh-CN" sz="1800" dirty="0"/>
              <a:t>user A, B packets </a:t>
            </a:r>
            <a:r>
              <a:rPr lang="en-US" altLang="zh-CN" sz="1800" i="1" dirty="0"/>
              <a:t>share</a:t>
            </a:r>
            <a:r>
              <a:rPr lang="en-US" altLang="zh-CN" sz="1800" dirty="0"/>
              <a:t> network resources </a:t>
            </a:r>
          </a:p>
          <a:p>
            <a:pPr marL="342900" indent="-342900">
              <a:buFont typeface="Arial" panose="020B0604020202020204" pitchFamily="34" charset="0"/>
              <a:buChar char="•"/>
            </a:pPr>
            <a:r>
              <a:rPr lang="en-US" altLang="zh-CN" sz="1800" dirty="0"/>
              <a:t>each packet uses full link bandwidth </a:t>
            </a:r>
          </a:p>
          <a:p>
            <a:pPr marL="342900" indent="-342900">
              <a:buFont typeface="Arial" panose="020B0604020202020204" pitchFamily="34" charset="0"/>
              <a:buChar char="•"/>
            </a:pPr>
            <a:r>
              <a:rPr lang="en-US" altLang="zh-CN" sz="1800" dirty="0"/>
              <a:t>resources used </a:t>
            </a:r>
            <a:r>
              <a:rPr lang="en-US" altLang="zh-CN" sz="1800" i="1" dirty="0"/>
              <a:t>as needed</a:t>
            </a:r>
            <a:r>
              <a:rPr lang="en-US" altLang="zh-CN" sz="1800" dirty="0"/>
              <a:t> </a:t>
            </a:r>
          </a:p>
          <a:p>
            <a:endParaRPr lang="en-US" altLang="zh-CN" sz="1800" dirty="0"/>
          </a:p>
          <a:p>
            <a:endParaRPr lang="zh-CN" altLang="en-US" sz="1800" dirty="0"/>
          </a:p>
        </p:txBody>
      </p:sp>
      <p:sp>
        <p:nvSpPr>
          <p:cNvPr id="21508" name="Rectangle 4">
            <a:extLst>
              <a:ext uri="{FF2B5EF4-FFF2-40B4-BE49-F238E27FC236}">
                <a16:creationId xmlns:a16="http://schemas.microsoft.com/office/drawing/2014/main" id="{5A513DA8-D5A0-49FD-9B1C-ADE4F6875440}"/>
              </a:ext>
            </a:extLst>
          </p:cNvPr>
          <p:cNvSpPr>
            <a:spLocks noChangeArrowheads="1"/>
          </p:cNvSpPr>
          <p:nvPr/>
        </p:nvSpPr>
        <p:spPr bwMode="auto">
          <a:xfrm>
            <a:off x="4876800" y="1219200"/>
            <a:ext cx="3886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08585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42875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35000"/>
              </a:spcBef>
              <a:buClr>
                <a:srgbClr val="993300"/>
              </a:buClr>
              <a:buSzPct val="90000"/>
              <a:buFont typeface="Monotype Sorts"/>
              <a:buNone/>
            </a:pPr>
            <a:r>
              <a:rPr kumimoji="1" lang="en-US" altLang="zh-CN" sz="2400" dirty="0">
                <a:solidFill>
                  <a:srgbClr val="FF0000"/>
                </a:solidFill>
                <a:latin typeface="Helvetica" panose="020B0604020202020204" pitchFamily="34" charset="0"/>
              </a:rPr>
              <a:t>resource contention:</a:t>
            </a:r>
            <a:r>
              <a:rPr kumimoji="1" lang="en-US" altLang="zh-CN" sz="2000" dirty="0">
                <a:latin typeface="Helvetica" panose="020B0604020202020204" pitchFamily="34" charset="0"/>
              </a:rPr>
              <a:t> </a:t>
            </a:r>
          </a:p>
          <a:p>
            <a:pPr>
              <a:spcBef>
                <a:spcPct val="35000"/>
              </a:spcBef>
              <a:buClr>
                <a:srgbClr val="993300"/>
              </a:buClr>
              <a:buSzPct val="90000"/>
            </a:pPr>
            <a:r>
              <a:rPr kumimoji="1" lang="en-US" altLang="zh-CN" sz="2400" dirty="0">
                <a:latin typeface="Helvetica" panose="020B0604020202020204" pitchFamily="34" charset="0"/>
              </a:rPr>
              <a:t>aggregate resource demand can exceed amount available</a:t>
            </a:r>
          </a:p>
          <a:p>
            <a:pPr>
              <a:spcBef>
                <a:spcPct val="35000"/>
              </a:spcBef>
              <a:buClr>
                <a:srgbClr val="993300"/>
              </a:buClr>
              <a:buSzPct val="90000"/>
            </a:pPr>
            <a:r>
              <a:rPr kumimoji="1" lang="en-US" altLang="zh-CN" sz="2400" dirty="0">
                <a:latin typeface="Helvetica" panose="020B0604020202020204" pitchFamily="34" charset="0"/>
              </a:rPr>
              <a:t>congestion: packets queue, wait for link use</a:t>
            </a:r>
          </a:p>
          <a:p>
            <a:pPr>
              <a:spcBef>
                <a:spcPct val="35000"/>
              </a:spcBef>
              <a:buClr>
                <a:srgbClr val="993300"/>
              </a:buClr>
              <a:buSzPct val="90000"/>
            </a:pPr>
            <a:r>
              <a:rPr kumimoji="1" lang="en-US" altLang="zh-CN" sz="2400" dirty="0">
                <a:latin typeface="Helvetica" panose="020B0604020202020204" pitchFamily="34" charset="0"/>
              </a:rPr>
              <a:t>store and forward: packets move one hop at a time</a:t>
            </a:r>
          </a:p>
          <a:p>
            <a:pPr lvl="1">
              <a:spcBef>
                <a:spcPct val="35000"/>
              </a:spcBef>
              <a:buClr>
                <a:srgbClr val="CC6600"/>
              </a:buClr>
              <a:buSzPct val="80000"/>
            </a:pPr>
            <a:r>
              <a:rPr kumimoji="1" lang="en-US" altLang="zh-CN" sz="2100" dirty="0">
                <a:latin typeface="Helvetica" panose="020B0604020202020204" pitchFamily="34" charset="0"/>
              </a:rPr>
              <a:t>Node receives complete packet before forwarding</a:t>
            </a:r>
          </a:p>
        </p:txBody>
      </p:sp>
      <p:grpSp>
        <p:nvGrpSpPr>
          <p:cNvPr id="21509" name="Group 5">
            <a:extLst>
              <a:ext uri="{FF2B5EF4-FFF2-40B4-BE49-F238E27FC236}">
                <a16:creationId xmlns:a16="http://schemas.microsoft.com/office/drawing/2014/main" id="{1F9326F7-A75B-4A64-9C0D-4D769D059263}"/>
              </a:ext>
            </a:extLst>
          </p:cNvPr>
          <p:cNvGrpSpPr>
            <a:grpSpLocks/>
          </p:cNvGrpSpPr>
          <p:nvPr/>
        </p:nvGrpSpPr>
        <p:grpSpPr bwMode="auto">
          <a:xfrm>
            <a:off x="381000" y="3886200"/>
            <a:ext cx="4038600" cy="2209800"/>
            <a:chOff x="336" y="2496"/>
            <a:chExt cx="2544" cy="1392"/>
          </a:xfrm>
        </p:grpSpPr>
        <p:sp>
          <p:nvSpPr>
            <p:cNvPr id="21510" name="Rectangle 6">
              <a:extLst>
                <a:ext uri="{FF2B5EF4-FFF2-40B4-BE49-F238E27FC236}">
                  <a16:creationId xmlns:a16="http://schemas.microsoft.com/office/drawing/2014/main" id="{97BE1071-6634-46A7-9822-70394038E913}"/>
                </a:ext>
              </a:extLst>
            </p:cNvPr>
            <p:cNvSpPr>
              <a:spLocks noChangeArrowheads="1"/>
            </p:cNvSpPr>
            <p:nvPr/>
          </p:nvSpPr>
          <p:spPr bwMode="auto">
            <a:xfrm>
              <a:off x="336" y="2784"/>
              <a:ext cx="2544"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08585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42875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35000"/>
                </a:spcBef>
                <a:buClr>
                  <a:srgbClr val="993300"/>
                </a:buClr>
                <a:buSzPct val="90000"/>
                <a:buFont typeface="Monotype Sorts"/>
                <a:buNone/>
              </a:pPr>
              <a:r>
                <a:rPr kumimoji="1" lang="en-US" altLang="zh-CN" sz="2000">
                  <a:latin typeface="Helvetica" panose="020B0604020202020204" pitchFamily="34" charset="0"/>
                </a:rPr>
                <a:t>Bandwidth division into </a:t>
              </a:r>
              <a:r>
                <a:rPr kumimoji="1" lang="en-US" altLang="zh-CN" sz="2000"/>
                <a:t>“</a:t>
              </a:r>
              <a:r>
                <a:rPr kumimoji="1" lang="en-US" altLang="zh-CN" sz="2000">
                  <a:latin typeface="Helvetica" panose="020B0604020202020204" pitchFamily="34" charset="0"/>
                </a:rPr>
                <a:t>pieces</a:t>
              </a:r>
              <a:r>
                <a:rPr kumimoji="1" lang="en-US" altLang="zh-CN" sz="2000"/>
                <a:t>”</a:t>
              </a:r>
              <a:endParaRPr kumimoji="1" lang="en-US" altLang="zh-CN" sz="2000">
                <a:latin typeface="Helvetica" panose="020B0604020202020204" pitchFamily="34" charset="0"/>
              </a:endParaRPr>
            </a:p>
            <a:p>
              <a:pPr algn="ctr">
                <a:spcBef>
                  <a:spcPct val="35000"/>
                </a:spcBef>
                <a:buClr>
                  <a:srgbClr val="993300"/>
                </a:buClr>
                <a:buSzPct val="90000"/>
                <a:buFont typeface="Monotype Sorts"/>
                <a:buNone/>
              </a:pPr>
              <a:r>
                <a:rPr kumimoji="1" lang="en-US" altLang="zh-CN" sz="2000">
                  <a:latin typeface="Helvetica" panose="020B0604020202020204" pitchFamily="34" charset="0"/>
                </a:rPr>
                <a:t>Dedicated allocation</a:t>
              </a:r>
            </a:p>
            <a:p>
              <a:pPr algn="ctr">
                <a:spcBef>
                  <a:spcPct val="35000"/>
                </a:spcBef>
                <a:buClr>
                  <a:srgbClr val="993300"/>
                </a:buClr>
                <a:buSzPct val="90000"/>
                <a:buFont typeface="Monotype Sorts"/>
                <a:buNone/>
              </a:pPr>
              <a:r>
                <a:rPr kumimoji="1" lang="en-US" altLang="zh-CN" sz="2000">
                  <a:latin typeface="Helvetica" panose="020B0604020202020204" pitchFamily="34" charset="0"/>
                </a:rPr>
                <a:t>Resource reservation</a:t>
              </a:r>
            </a:p>
          </p:txBody>
        </p:sp>
        <p:sp>
          <p:nvSpPr>
            <p:cNvPr id="21511" name="Oval 7">
              <a:extLst>
                <a:ext uri="{FF2B5EF4-FFF2-40B4-BE49-F238E27FC236}">
                  <a16:creationId xmlns:a16="http://schemas.microsoft.com/office/drawing/2014/main" id="{4294AD62-89BD-4F6D-893B-654B19554461}"/>
                </a:ext>
              </a:extLst>
            </p:cNvPr>
            <p:cNvSpPr>
              <a:spLocks noChangeArrowheads="1"/>
            </p:cNvSpPr>
            <p:nvPr/>
          </p:nvSpPr>
          <p:spPr bwMode="auto">
            <a:xfrm>
              <a:off x="768" y="2496"/>
              <a:ext cx="1488" cy="1392"/>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1512" name="Line 8">
              <a:extLst>
                <a:ext uri="{FF2B5EF4-FFF2-40B4-BE49-F238E27FC236}">
                  <a16:creationId xmlns:a16="http://schemas.microsoft.com/office/drawing/2014/main" id="{30704CE7-B7BB-4AE0-8C89-6B3203CDBBFE}"/>
                </a:ext>
              </a:extLst>
            </p:cNvPr>
            <p:cNvSpPr>
              <a:spLocks noChangeShapeType="1"/>
            </p:cNvSpPr>
            <p:nvPr/>
          </p:nvSpPr>
          <p:spPr bwMode="auto">
            <a:xfrm>
              <a:off x="1056" y="2640"/>
              <a:ext cx="960" cy="105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FAD3829-E0E7-4C99-9FBE-FB2C13FD414B}"/>
              </a:ext>
            </a:extLst>
          </p:cNvPr>
          <p:cNvSpPr>
            <a:spLocks noGrp="1" noChangeArrowheads="1"/>
          </p:cNvSpPr>
          <p:nvPr>
            <p:ph type="title"/>
          </p:nvPr>
        </p:nvSpPr>
        <p:spPr>
          <a:xfrm>
            <a:off x="533400" y="228600"/>
            <a:ext cx="8001000" cy="895350"/>
          </a:xfrm>
          <a:noFill/>
        </p:spPr>
        <p:txBody>
          <a:bodyPr/>
          <a:lstStyle/>
          <a:p>
            <a:r>
              <a:rPr lang="en-US" altLang="zh-CN" sz="3200"/>
              <a:t>Packet switching versus circuit switching</a:t>
            </a:r>
          </a:p>
        </p:txBody>
      </p:sp>
      <p:sp>
        <p:nvSpPr>
          <p:cNvPr id="23555" name="Rectangle 3">
            <a:extLst>
              <a:ext uri="{FF2B5EF4-FFF2-40B4-BE49-F238E27FC236}">
                <a16:creationId xmlns:a16="http://schemas.microsoft.com/office/drawing/2014/main" id="{C4F5E4EF-CD35-445F-BA6D-5646E39E747C}"/>
              </a:ext>
            </a:extLst>
          </p:cNvPr>
          <p:cNvSpPr>
            <a:spLocks noGrp="1" noChangeArrowheads="1"/>
          </p:cNvSpPr>
          <p:nvPr>
            <p:ph type="body" sz="half" idx="1"/>
          </p:nvPr>
        </p:nvSpPr>
        <p:spPr>
          <a:xfrm>
            <a:off x="533400" y="1893888"/>
            <a:ext cx="3810000" cy="4648200"/>
          </a:xfrm>
        </p:spPr>
        <p:txBody>
          <a:bodyPr/>
          <a:lstStyle/>
          <a:p>
            <a:r>
              <a:rPr lang="en-US" altLang="zh-CN" sz="1900"/>
              <a:t>1 Mb/s link</a:t>
            </a:r>
          </a:p>
          <a:p>
            <a:r>
              <a:rPr lang="en-US" altLang="zh-CN" sz="1900"/>
              <a:t>each user: </a:t>
            </a:r>
          </a:p>
          <a:p>
            <a:pPr lvl="1"/>
            <a:r>
              <a:rPr lang="en-US" altLang="zh-CN" sz="1900"/>
              <a:t>100 kb/s when “active”</a:t>
            </a:r>
          </a:p>
          <a:p>
            <a:pPr lvl="1"/>
            <a:r>
              <a:rPr lang="en-US" altLang="zh-CN" sz="1900"/>
              <a:t>active 10% of time</a:t>
            </a:r>
          </a:p>
          <a:p>
            <a:r>
              <a:rPr lang="en-US" altLang="zh-CN" sz="1900"/>
              <a:t>circuit-switching: </a:t>
            </a:r>
          </a:p>
          <a:p>
            <a:pPr lvl="1"/>
            <a:r>
              <a:rPr lang="en-US" altLang="zh-CN" sz="1900"/>
              <a:t>10 users</a:t>
            </a:r>
          </a:p>
          <a:p>
            <a:r>
              <a:rPr lang="en-US" altLang="zh-CN" sz="1900"/>
              <a:t>packet switching: </a:t>
            </a:r>
          </a:p>
          <a:p>
            <a:pPr lvl="1"/>
            <a:r>
              <a:rPr lang="en-US" altLang="zh-CN" sz="1900"/>
              <a:t>with 35 users, probability that there are 11 or more simultaneously active users is approximately .0004</a:t>
            </a:r>
            <a:endParaRPr lang="zh-CN" altLang="en-US" sz="1900"/>
          </a:p>
        </p:txBody>
      </p:sp>
      <p:sp>
        <p:nvSpPr>
          <p:cNvPr id="23556" name="Rectangle 4">
            <a:extLst>
              <a:ext uri="{FF2B5EF4-FFF2-40B4-BE49-F238E27FC236}">
                <a16:creationId xmlns:a16="http://schemas.microsoft.com/office/drawing/2014/main" id="{92178A29-BFE2-45CF-AF31-6E1E4D27AFAE}"/>
              </a:ext>
            </a:extLst>
          </p:cNvPr>
          <p:cNvSpPr>
            <a:spLocks noGrp="1" noChangeArrowheads="1"/>
          </p:cNvSpPr>
          <p:nvPr>
            <p:ph type="body" sz="half" idx="2"/>
          </p:nvPr>
        </p:nvSpPr>
        <p:spPr>
          <a:xfrm>
            <a:off x="590550" y="1390650"/>
            <a:ext cx="7620000" cy="609600"/>
          </a:xfrm>
        </p:spPr>
        <p:txBody>
          <a:bodyPr/>
          <a:lstStyle/>
          <a:p>
            <a:pPr>
              <a:buFont typeface="Monotype Sorts"/>
              <a:buNone/>
            </a:pPr>
            <a:r>
              <a:rPr lang="en-US" altLang="zh-CN" sz="2400"/>
              <a:t>Packet switching allows more users to use network!</a:t>
            </a:r>
          </a:p>
        </p:txBody>
      </p:sp>
      <p:sp>
        <p:nvSpPr>
          <p:cNvPr id="23557" name="Rectangle 5">
            <a:extLst>
              <a:ext uri="{FF2B5EF4-FFF2-40B4-BE49-F238E27FC236}">
                <a16:creationId xmlns:a16="http://schemas.microsoft.com/office/drawing/2014/main" id="{EA65860E-B5B3-4D98-93A2-508BFBF50D27}"/>
              </a:ext>
            </a:extLst>
          </p:cNvPr>
          <p:cNvSpPr>
            <a:spLocks noChangeArrowheads="1"/>
          </p:cNvSpPr>
          <p:nvPr/>
        </p:nvSpPr>
        <p:spPr bwMode="auto">
          <a:xfrm>
            <a:off x="4629150" y="3028950"/>
            <a:ext cx="304800" cy="3048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3558" name="Rectangle 6">
            <a:extLst>
              <a:ext uri="{FF2B5EF4-FFF2-40B4-BE49-F238E27FC236}">
                <a16:creationId xmlns:a16="http://schemas.microsoft.com/office/drawing/2014/main" id="{6B89C7F9-F298-4E3C-A0DF-EE7D41034371}"/>
              </a:ext>
            </a:extLst>
          </p:cNvPr>
          <p:cNvSpPr>
            <a:spLocks noChangeArrowheads="1"/>
          </p:cNvSpPr>
          <p:nvPr/>
        </p:nvSpPr>
        <p:spPr bwMode="auto">
          <a:xfrm>
            <a:off x="4629150" y="4629150"/>
            <a:ext cx="304800" cy="3048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3559" name="Line 7">
            <a:extLst>
              <a:ext uri="{FF2B5EF4-FFF2-40B4-BE49-F238E27FC236}">
                <a16:creationId xmlns:a16="http://schemas.microsoft.com/office/drawing/2014/main" id="{20BE3C0B-20E1-4896-B806-6F5564B57961}"/>
              </a:ext>
            </a:extLst>
          </p:cNvPr>
          <p:cNvSpPr>
            <a:spLocks noChangeShapeType="1"/>
          </p:cNvSpPr>
          <p:nvPr/>
        </p:nvSpPr>
        <p:spPr bwMode="auto">
          <a:xfrm>
            <a:off x="4933950" y="3333750"/>
            <a:ext cx="838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 name="Line 8">
            <a:extLst>
              <a:ext uri="{FF2B5EF4-FFF2-40B4-BE49-F238E27FC236}">
                <a16:creationId xmlns:a16="http://schemas.microsoft.com/office/drawing/2014/main" id="{EFBD549E-87F6-4C7E-AC8D-2ADC1B8BCE77}"/>
              </a:ext>
            </a:extLst>
          </p:cNvPr>
          <p:cNvSpPr>
            <a:spLocks noChangeShapeType="1"/>
          </p:cNvSpPr>
          <p:nvPr/>
        </p:nvSpPr>
        <p:spPr bwMode="auto">
          <a:xfrm>
            <a:off x="5772150" y="3790950"/>
            <a:ext cx="203835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Line 9">
            <a:extLst>
              <a:ext uri="{FF2B5EF4-FFF2-40B4-BE49-F238E27FC236}">
                <a16:creationId xmlns:a16="http://schemas.microsoft.com/office/drawing/2014/main" id="{D3075D22-B0B0-4631-B881-CEA4E288465F}"/>
              </a:ext>
            </a:extLst>
          </p:cNvPr>
          <p:cNvSpPr>
            <a:spLocks noChangeShapeType="1"/>
          </p:cNvSpPr>
          <p:nvPr/>
        </p:nvSpPr>
        <p:spPr bwMode="auto">
          <a:xfrm>
            <a:off x="5772150" y="3943350"/>
            <a:ext cx="203835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Line 10">
            <a:extLst>
              <a:ext uri="{FF2B5EF4-FFF2-40B4-BE49-F238E27FC236}">
                <a16:creationId xmlns:a16="http://schemas.microsoft.com/office/drawing/2014/main" id="{49ED31AA-94F1-4A94-8FA8-84B1DF67090F}"/>
              </a:ext>
            </a:extLst>
          </p:cNvPr>
          <p:cNvSpPr>
            <a:spLocks noChangeShapeType="1"/>
          </p:cNvSpPr>
          <p:nvPr/>
        </p:nvSpPr>
        <p:spPr bwMode="auto">
          <a:xfrm flipV="1">
            <a:off x="5010150" y="3943350"/>
            <a:ext cx="7620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Text Box 11">
            <a:extLst>
              <a:ext uri="{FF2B5EF4-FFF2-40B4-BE49-F238E27FC236}">
                <a16:creationId xmlns:a16="http://schemas.microsoft.com/office/drawing/2014/main" id="{7B6FA8B7-55CC-45FE-82DB-68E9034BE435}"/>
              </a:ext>
            </a:extLst>
          </p:cNvPr>
          <p:cNvSpPr txBox="1">
            <a:spLocks noChangeArrowheads="1"/>
          </p:cNvSpPr>
          <p:nvPr/>
        </p:nvSpPr>
        <p:spPr bwMode="auto">
          <a:xfrm>
            <a:off x="3897313" y="3627438"/>
            <a:ext cx="1284287"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rgbClr val="0000CC"/>
                </a:solidFill>
                <a:latin typeface="Comic Sans MS" panose="030F0702030302020204" pitchFamily="66" charset="0"/>
              </a:rPr>
              <a:t>N users</a:t>
            </a:r>
            <a:endParaRPr lang="en-US" altLang="zh-CN" sz="2400">
              <a:solidFill>
                <a:srgbClr val="0000CC"/>
              </a:solidFill>
              <a:latin typeface="Times New Roman" panose="02020603050405020304" pitchFamily="18" charset="0"/>
            </a:endParaRPr>
          </a:p>
        </p:txBody>
      </p:sp>
      <p:sp>
        <p:nvSpPr>
          <p:cNvPr id="23564" name="Text Box 12">
            <a:extLst>
              <a:ext uri="{FF2B5EF4-FFF2-40B4-BE49-F238E27FC236}">
                <a16:creationId xmlns:a16="http://schemas.microsoft.com/office/drawing/2014/main" id="{AB8E378E-4B16-4052-8FB7-BB65BA52E410}"/>
              </a:ext>
            </a:extLst>
          </p:cNvPr>
          <p:cNvSpPr txBox="1">
            <a:spLocks noChangeArrowheads="1"/>
          </p:cNvSpPr>
          <p:nvPr/>
        </p:nvSpPr>
        <p:spPr bwMode="auto">
          <a:xfrm>
            <a:off x="7096125" y="4075113"/>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Comic Sans MS" panose="030F0702030302020204" pitchFamily="66" charset="0"/>
              </a:rPr>
              <a:t>1 Mbps link</a:t>
            </a:r>
            <a:endParaRPr lang="en-US" altLang="zh-CN" sz="2400">
              <a:latin typeface="Times New Roman" panose="02020603050405020304" pitchFamily="18" charset="0"/>
            </a:endParaRPr>
          </a:p>
        </p:txBody>
      </p:sp>
      <p:grpSp>
        <p:nvGrpSpPr>
          <p:cNvPr id="23565" name="Group 13">
            <a:extLst>
              <a:ext uri="{FF2B5EF4-FFF2-40B4-BE49-F238E27FC236}">
                <a16:creationId xmlns:a16="http://schemas.microsoft.com/office/drawing/2014/main" id="{929A44AF-FE35-4435-AC81-7D67B778978F}"/>
              </a:ext>
            </a:extLst>
          </p:cNvPr>
          <p:cNvGrpSpPr>
            <a:grpSpLocks/>
          </p:cNvGrpSpPr>
          <p:nvPr/>
        </p:nvGrpSpPr>
        <p:grpSpPr bwMode="auto">
          <a:xfrm>
            <a:off x="5864225" y="3503613"/>
            <a:ext cx="1208088" cy="666750"/>
            <a:chOff x="4072" y="1331"/>
            <a:chExt cx="761" cy="420"/>
          </a:xfrm>
        </p:grpSpPr>
        <p:sp>
          <p:nvSpPr>
            <p:cNvPr id="23567" name="Oval 14">
              <a:extLst>
                <a:ext uri="{FF2B5EF4-FFF2-40B4-BE49-F238E27FC236}">
                  <a16:creationId xmlns:a16="http://schemas.microsoft.com/office/drawing/2014/main" id="{719CD880-86D5-42C4-B5F9-32E81646DA68}"/>
                </a:ext>
              </a:extLst>
            </p:cNvPr>
            <p:cNvSpPr>
              <a:spLocks noChangeArrowheads="1"/>
            </p:cNvSpPr>
            <p:nvPr/>
          </p:nvSpPr>
          <p:spPr bwMode="auto">
            <a:xfrm>
              <a:off x="4072" y="1518"/>
              <a:ext cx="755" cy="233"/>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3568" name="Rectangle 15">
              <a:extLst>
                <a:ext uri="{FF2B5EF4-FFF2-40B4-BE49-F238E27FC236}">
                  <a16:creationId xmlns:a16="http://schemas.microsoft.com/office/drawing/2014/main" id="{265886C0-C7A1-44F3-91FB-D462E9895DCF}"/>
                </a:ext>
              </a:extLst>
            </p:cNvPr>
            <p:cNvSpPr>
              <a:spLocks noChangeArrowheads="1"/>
            </p:cNvSpPr>
            <p:nvPr/>
          </p:nvSpPr>
          <p:spPr bwMode="auto">
            <a:xfrm>
              <a:off x="4072" y="1475"/>
              <a:ext cx="755" cy="16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3569" name="Oval 16">
              <a:extLst>
                <a:ext uri="{FF2B5EF4-FFF2-40B4-BE49-F238E27FC236}">
                  <a16:creationId xmlns:a16="http://schemas.microsoft.com/office/drawing/2014/main" id="{CAF053C5-8261-40CA-B07C-5DBFAEC8B4AF}"/>
                </a:ext>
              </a:extLst>
            </p:cNvPr>
            <p:cNvSpPr>
              <a:spLocks noChangeArrowheads="1"/>
            </p:cNvSpPr>
            <p:nvPr/>
          </p:nvSpPr>
          <p:spPr bwMode="auto">
            <a:xfrm>
              <a:off x="4078" y="1331"/>
              <a:ext cx="755" cy="271"/>
            </a:xfrm>
            <a:prstGeom prst="ellipse">
              <a:avLst/>
            </a:prstGeom>
            <a:solidFill>
              <a:schemeClr val="hlink"/>
            </a:solidFill>
            <a:ln w="63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nvGrpSpPr>
            <p:cNvPr id="23570" name="Group 17">
              <a:extLst>
                <a:ext uri="{FF2B5EF4-FFF2-40B4-BE49-F238E27FC236}">
                  <a16:creationId xmlns:a16="http://schemas.microsoft.com/office/drawing/2014/main" id="{E98B5C20-CF32-42CC-B17C-043BA7E057A4}"/>
                </a:ext>
              </a:extLst>
            </p:cNvPr>
            <p:cNvGrpSpPr>
              <a:grpSpLocks/>
            </p:cNvGrpSpPr>
            <p:nvPr/>
          </p:nvGrpSpPr>
          <p:grpSpPr bwMode="auto">
            <a:xfrm>
              <a:off x="4302" y="1410"/>
              <a:ext cx="314" cy="75"/>
              <a:chOff x="2208" y="2184"/>
              <a:chExt cx="176" cy="69"/>
            </a:xfrm>
          </p:grpSpPr>
          <p:grpSp>
            <p:nvGrpSpPr>
              <p:cNvPr id="23571" name="Group 18">
                <a:extLst>
                  <a:ext uri="{FF2B5EF4-FFF2-40B4-BE49-F238E27FC236}">
                    <a16:creationId xmlns:a16="http://schemas.microsoft.com/office/drawing/2014/main" id="{C0238B1F-C186-4C14-B9FA-02F28D8A9747}"/>
                  </a:ext>
                </a:extLst>
              </p:cNvPr>
              <p:cNvGrpSpPr>
                <a:grpSpLocks/>
              </p:cNvGrpSpPr>
              <p:nvPr/>
            </p:nvGrpSpPr>
            <p:grpSpPr bwMode="auto">
              <a:xfrm>
                <a:off x="2208" y="2185"/>
                <a:ext cx="176" cy="68"/>
                <a:chOff x="2848" y="848"/>
                <a:chExt cx="140" cy="98"/>
              </a:xfrm>
            </p:grpSpPr>
            <p:sp>
              <p:nvSpPr>
                <p:cNvPr id="23576" name="Line 19">
                  <a:extLst>
                    <a:ext uri="{FF2B5EF4-FFF2-40B4-BE49-F238E27FC236}">
                      <a16:creationId xmlns:a16="http://schemas.microsoft.com/office/drawing/2014/main" id="{00EC1598-F647-4963-B76F-7835B94BDF4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7" name="Line 20">
                  <a:extLst>
                    <a:ext uri="{FF2B5EF4-FFF2-40B4-BE49-F238E27FC236}">
                      <a16:creationId xmlns:a16="http://schemas.microsoft.com/office/drawing/2014/main" id="{1DB328CC-FB48-4243-B428-84D18F32579E}"/>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8" name="Line 21">
                  <a:extLst>
                    <a:ext uri="{FF2B5EF4-FFF2-40B4-BE49-F238E27FC236}">
                      <a16:creationId xmlns:a16="http://schemas.microsoft.com/office/drawing/2014/main" id="{F9B91BCC-1178-4ADE-B706-F2AC78206B7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2" name="Group 22">
                <a:extLst>
                  <a:ext uri="{FF2B5EF4-FFF2-40B4-BE49-F238E27FC236}">
                    <a16:creationId xmlns:a16="http://schemas.microsoft.com/office/drawing/2014/main" id="{6602AF95-F41A-4A1C-9EDD-0056B7387092}"/>
                  </a:ext>
                </a:extLst>
              </p:cNvPr>
              <p:cNvGrpSpPr>
                <a:grpSpLocks/>
              </p:cNvGrpSpPr>
              <p:nvPr/>
            </p:nvGrpSpPr>
            <p:grpSpPr bwMode="auto">
              <a:xfrm flipV="1">
                <a:off x="2208" y="2184"/>
                <a:ext cx="176" cy="68"/>
                <a:chOff x="2848" y="848"/>
                <a:chExt cx="140" cy="98"/>
              </a:xfrm>
            </p:grpSpPr>
            <p:sp>
              <p:nvSpPr>
                <p:cNvPr id="23573" name="Line 23">
                  <a:extLst>
                    <a:ext uri="{FF2B5EF4-FFF2-40B4-BE49-F238E27FC236}">
                      <a16:creationId xmlns:a16="http://schemas.microsoft.com/office/drawing/2014/main" id="{4FA03E5F-625A-42C0-9BB2-79D216B7AE9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4" name="Line 24">
                  <a:extLst>
                    <a:ext uri="{FF2B5EF4-FFF2-40B4-BE49-F238E27FC236}">
                      <a16:creationId xmlns:a16="http://schemas.microsoft.com/office/drawing/2014/main" id="{35FDF0C2-5811-40D4-A32E-B5B9B0F6439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5" name="Line 25">
                  <a:extLst>
                    <a:ext uri="{FF2B5EF4-FFF2-40B4-BE49-F238E27FC236}">
                      <a16:creationId xmlns:a16="http://schemas.microsoft.com/office/drawing/2014/main" id="{E8835575-DC61-499A-BD62-29A5E665DE71}"/>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23566" name="Line 26">
            <a:extLst>
              <a:ext uri="{FF2B5EF4-FFF2-40B4-BE49-F238E27FC236}">
                <a16:creationId xmlns:a16="http://schemas.microsoft.com/office/drawing/2014/main" id="{E1DD196D-E98A-4970-ACDD-1997002EC352}"/>
              </a:ext>
            </a:extLst>
          </p:cNvPr>
          <p:cNvSpPr>
            <a:spLocks noChangeShapeType="1"/>
          </p:cNvSpPr>
          <p:nvPr/>
        </p:nvSpPr>
        <p:spPr bwMode="auto">
          <a:xfrm>
            <a:off x="7077075" y="3857625"/>
            <a:ext cx="17145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CDCA361-53F3-4D25-8571-3D3779C37046}"/>
              </a:ext>
            </a:extLst>
          </p:cNvPr>
          <p:cNvSpPr>
            <a:spLocks noGrp="1" noChangeArrowheads="1"/>
          </p:cNvSpPr>
          <p:nvPr>
            <p:ph type="title"/>
          </p:nvPr>
        </p:nvSpPr>
        <p:spPr>
          <a:xfrm>
            <a:off x="476250" y="266700"/>
            <a:ext cx="7772400" cy="896938"/>
          </a:xfrm>
          <a:noFill/>
        </p:spPr>
        <p:txBody>
          <a:bodyPr/>
          <a:lstStyle/>
          <a:p>
            <a:r>
              <a:rPr lang="en-US" altLang="zh-CN"/>
              <a:t>How do loss and delay occur?</a:t>
            </a:r>
            <a:endParaRPr lang="en-US" altLang="zh-CN" sz="3600"/>
          </a:p>
        </p:txBody>
      </p:sp>
      <p:sp>
        <p:nvSpPr>
          <p:cNvPr id="25603" name="Rectangle 3">
            <a:extLst>
              <a:ext uri="{FF2B5EF4-FFF2-40B4-BE49-F238E27FC236}">
                <a16:creationId xmlns:a16="http://schemas.microsoft.com/office/drawing/2014/main" id="{1C4B514E-7F84-46A0-B1E1-FFD9F87B27D5}"/>
              </a:ext>
            </a:extLst>
          </p:cNvPr>
          <p:cNvSpPr>
            <a:spLocks noGrp="1" noChangeArrowheads="1"/>
          </p:cNvSpPr>
          <p:nvPr>
            <p:ph type="body" sz="half" idx="1"/>
          </p:nvPr>
        </p:nvSpPr>
        <p:spPr>
          <a:xfrm>
            <a:off x="269875" y="1371600"/>
            <a:ext cx="8445500" cy="2114550"/>
          </a:xfrm>
        </p:spPr>
        <p:txBody>
          <a:bodyPr/>
          <a:lstStyle/>
          <a:p>
            <a:pPr>
              <a:buFont typeface="Monotype Sorts"/>
              <a:buNone/>
            </a:pPr>
            <a:r>
              <a:rPr lang="en-US" altLang="zh-CN" sz="2800" dirty="0"/>
              <a:t>packets </a:t>
            </a:r>
            <a:r>
              <a:rPr lang="en-US" altLang="zh-CN" sz="2800" i="1" dirty="0"/>
              <a:t>queue</a:t>
            </a:r>
            <a:r>
              <a:rPr lang="en-US" altLang="zh-CN" sz="2800" dirty="0"/>
              <a:t> in router buffers</a:t>
            </a:r>
            <a:r>
              <a:rPr lang="en-US" altLang="zh-CN" sz="2400" dirty="0"/>
              <a:t> </a:t>
            </a:r>
          </a:p>
          <a:p>
            <a:pPr marL="342900" indent="-342900">
              <a:buFont typeface="Arial" panose="020B0604020202020204" pitchFamily="34" charset="0"/>
              <a:buChar char="•"/>
            </a:pPr>
            <a:r>
              <a:rPr lang="en-US" altLang="zh-CN" sz="2000" dirty="0">
                <a:solidFill>
                  <a:srgbClr val="0000CC"/>
                </a:solidFill>
              </a:rPr>
              <a:t>packet arrival rate to link exceeds output link capacity</a:t>
            </a:r>
          </a:p>
          <a:p>
            <a:pPr marL="342900" indent="-342900">
              <a:buFont typeface="Arial" panose="020B0604020202020204" pitchFamily="34" charset="0"/>
              <a:buChar char="•"/>
            </a:pPr>
            <a:r>
              <a:rPr lang="en-US" altLang="zh-CN" sz="2000" dirty="0"/>
              <a:t>packets queue, wait for turn</a:t>
            </a:r>
          </a:p>
        </p:txBody>
      </p:sp>
      <p:graphicFrame>
        <p:nvGraphicFramePr>
          <p:cNvPr id="25604" name="Object 4">
            <a:extLst>
              <a:ext uri="{FF2B5EF4-FFF2-40B4-BE49-F238E27FC236}">
                <a16:creationId xmlns:a16="http://schemas.microsoft.com/office/drawing/2014/main" id="{84F39DBE-444E-4A7E-8EC4-B9FAD32CBAA4}"/>
              </a:ext>
            </a:extLst>
          </p:cNvPr>
          <p:cNvGraphicFramePr>
            <a:graphicFrameLocks noChangeAspect="1"/>
          </p:cNvGraphicFramePr>
          <p:nvPr/>
        </p:nvGraphicFramePr>
        <p:xfrm>
          <a:off x="1901825" y="4670425"/>
          <a:ext cx="646113" cy="533400"/>
        </p:xfrm>
        <a:graphic>
          <a:graphicData uri="http://schemas.openxmlformats.org/presentationml/2006/ole">
            <mc:AlternateContent xmlns:mc="http://schemas.openxmlformats.org/markup-compatibility/2006">
              <mc:Choice xmlns:v="urn:schemas-microsoft-com:vml" Requires="v">
                <p:oleObj spid="_x0000_s6152" name="Clip" r:id="rId4" imgW="1307263" imgH="1084139" progId="MS_ClipArt_Gallery.2">
                  <p:embed/>
                </p:oleObj>
              </mc:Choice>
              <mc:Fallback>
                <p:oleObj name="Clip" r:id="rId4" imgW="1307263" imgH="1084139" progId="MS_ClipArt_Gallery.2">
                  <p:embed/>
                  <p:pic>
                    <p:nvPicPr>
                      <p:cNvPr id="25604" name="Object 4">
                        <a:extLst>
                          <a:ext uri="{FF2B5EF4-FFF2-40B4-BE49-F238E27FC236}">
                            <a16:creationId xmlns:a16="http://schemas.microsoft.com/office/drawing/2014/main" id="{84F39DBE-444E-4A7E-8EC4-B9FAD32CB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825" y="4670425"/>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Oval 5">
            <a:extLst>
              <a:ext uri="{FF2B5EF4-FFF2-40B4-BE49-F238E27FC236}">
                <a16:creationId xmlns:a16="http://schemas.microsoft.com/office/drawing/2014/main" id="{41657B75-C99C-4D52-A352-238D52005570}"/>
              </a:ext>
            </a:extLst>
          </p:cNvPr>
          <p:cNvSpPr>
            <a:spLocks noChangeArrowheads="1"/>
          </p:cNvSpPr>
          <p:nvPr/>
        </p:nvSpPr>
        <p:spPr bwMode="auto">
          <a:xfrm>
            <a:off x="2943225" y="4429125"/>
            <a:ext cx="1198563" cy="369888"/>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06" name="Rectangle 6">
            <a:extLst>
              <a:ext uri="{FF2B5EF4-FFF2-40B4-BE49-F238E27FC236}">
                <a16:creationId xmlns:a16="http://schemas.microsoft.com/office/drawing/2014/main" id="{3789DC17-50A4-4D87-9038-96985738AEE9}"/>
              </a:ext>
            </a:extLst>
          </p:cNvPr>
          <p:cNvSpPr>
            <a:spLocks noChangeArrowheads="1"/>
          </p:cNvSpPr>
          <p:nvPr/>
        </p:nvSpPr>
        <p:spPr bwMode="auto">
          <a:xfrm>
            <a:off x="2943225" y="4360863"/>
            <a:ext cx="1198563" cy="263525"/>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5607" name="Oval 7">
            <a:extLst>
              <a:ext uri="{FF2B5EF4-FFF2-40B4-BE49-F238E27FC236}">
                <a16:creationId xmlns:a16="http://schemas.microsoft.com/office/drawing/2014/main" id="{3BA84E1B-304C-42FE-AB36-0B9D6B170C0D}"/>
              </a:ext>
            </a:extLst>
          </p:cNvPr>
          <p:cNvSpPr>
            <a:spLocks noChangeArrowheads="1"/>
          </p:cNvSpPr>
          <p:nvPr/>
        </p:nvSpPr>
        <p:spPr bwMode="auto">
          <a:xfrm>
            <a:off x="2952750" y="4132263"/>
            <a:ext cx="1198563" cy="430212"/>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nvGrpSpPr>
          <p:cNvPr id="25608" name="Group 8">
            <a:extLst>
              <a:ext uri="{FF2B5EF4-FFF2-40B4-BE49-F238E27FC236}">
                <a16:creationId xmlns:a16="http://schemas.microsoft.com/office/drawing/2014/main" id="{36B641BC-7AB3-41D1-82C4-DEDAB6A90E59}"/>
              </a:ext>
            </a:extLst>
          </p:cNvPr>
          <p:cNvGrpSpPr>
            <a:grpSpLocks/>
          </p:cNvGrpSpPr>
          <p:nvPr/>
        </p:nvGrpSpPr>
        <p:grpSpPr bwMode="auto">
          <a:xfrm>
            <a:off x="3298825" y="4162425"/>
            <a:ext cx="498475" cy="119063"/>
            <a:chOff x="2208" y="2184"/>
            <a:chExt cx="176" cy="69"/>
          </a:xfrm>
        </p:grpSpPr>
        <p:grpSp>
          <p:nvGrpSpPr>
            <p:cNvPr id="25651" name="Group 9">
              <a:extLst>
                <a:ext uri="{FF2B5EF4-FFF2-40B4-BE49-F238E27FC236}">
                  <a16:creationId xmlns:a16="http://schemas.microsoft.com/office/drawing/2014/main" id="{7671D0EC-319E-4ADF-A46E-8779DFFBCBB7}"/>
                </a:ext>
              </a:extLst>
            </p:cNvPr>
            <p:cNvGrpSpPr>
              <a:grpSpLocks/>
            </p:cNvGrpSpPr>
            <p:nvPr/>
          </p:nvGrpSpPr>
          <p:grpSpPr bwMode="auto">
            <a:xfrm>
              <a:off x="2208" y="2185"/>
              <a:ext cx="176" cy="68"/>
              <a:chOff x="2848" y="848"/>
              <a:chExt cx="140" cy="98"/>
            </a:xfrm>
          </p:grpSpPr>
          <p:sp>
            <p:nvSpPr>
              <p:cNvPr id="25656" name="Line 10">
                <a:extLst>
                  <a:ext uri="{FF2B5EF4-FFF2-40B4-BE49-F238E27FC236}">
                    <a16:creationId xmlns:a16="http://schemas.microsoft.com/office/drawing/2014/main" id="{586A5E2B-8EBD-4BB8-9B6B-EA133374557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7" name="Line 11">
                <a:extLst>
                  <a:ext uri="{FF2B5EF4-FFF2-40B4-BE49-F238E27FC236}">
                    <a16:creationId xmlns:a16="http://schemas.microsoft.com/office/drawing/2014/main" id="{BDB48863-AE45-496D-BDB7-8A6FFCBC387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8" name="Line 12">
                <a:extLst>
                  <a:ext uri="{FF2B5EF4-FFF2-40B4-BE49-F238E27FC236}">
                    <a16:creationId xmlns:a16="http://schemas.microsoft.com/office/drawing/2014/main" id="{008A411C-3610-41B5-8D5C-B3F499CE9936}"/>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52" name="Group 13">
              <a:extLst>
                <a:ext uri="{FF2B5EF4-FFF2-40B4-BE49-F238E27FC236}">
                  <a16:creationId xmlns:a16="http://schemas.microsoft.com/office/drawing/2014/main" id="{5D16610A-001B-405B-8AE4-89FFC1A13649}"/>
                </a:ext>
              </a:extLst>
            </p:cNvPr>
            <p:cNvGrpSpPr>
              <a:grpSpLocks/>
            </p:cNvGrpSpPr>
            <p:nvPr/>
          </p:nvGrpSpPr>
          <p:grpSpPr bwMode="auto">
            <a:xfrm flipV="1">
              <a:off x="2208" y="2184"/>
              <a:ext cx="176" cy="68"/>
              <a:chOff x="2848" y="848"/>
              <a:chExt cx="140" cy="98"/>
            </a:xfrm>
          </p:grpSpPr>
          <p:sp>
            <p:nvSpPr>
              <p:cNvPr id="25653" name="Line 14">
                <a:extLst>
                  <a:ext uri="{FF2B5EF4-FFF2-40B4-BE49-F238E27FC236}">
                    <a16:creationId xmlns:a16="http://schemas.microsoft.com/office/drawing/2014/main" id="{D601A985-7EFB-4D62-A0DE-250BC285E3E9}"/>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4" name="Line 15">
                <a:extLst>
                  <a:ext uri="{FF2B5EF4-FFF2-40B4-BE49-F238E27FC236}">
                    <a16:creationId xmlns:a16="http://schemas.microsoft.com/office/drawing/2014/main" id="{D5FB0B59-63DC-4723-A188-5C0FD0243E7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5" name="Line 16">
                <a:extLst>
                  <a:ext uri="{FF2B5EF4-FFF2-40B4-BE49-F238E27FC236}">
                    <a16:creationId xmlns:a16="http://schemas.microsoft.com/office/drawing/2014/main" id="{B87A6B6B-1EAC-460A-8C3C-A4FA9EC30D7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609" name="Oval 17">
            <a:extLst>
              <a:ext uri="{FF2B5EF4-FFF2-40B4-BE49-F238E27FC236}">
                <a16:creationId xmlns:a16="http://schemas.microsoft.com/office/drawing/2014/main" id="{11A4BA1D-2B78-4BAF-AB29-0A4A38D0A34D}"/>
              </a:ext>
            </a:extLst>
          </p:cNvPr>
          <p:cNvSpPr>
            <a:spLocks noChangeArrowheads="1"/>
          </p:cNvSpPr>
          <p:nvPr/>
        </p:nvSpPr>
        <p:spPr bwMode="auto">
          <a:xfrm>
            <a:off x="6038850" y="4448175"/>
            <a:ext cx="1198563" cy="369888"/>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10" name="Line 18">
            <a:extLst>
              <a:ext uri="{FF2B5EF4-FFF2-40B4-BE49-F238E27FC236}">
                <a16:creationId xmlns:a16="http://schemas.microsoft.com/office/drawing/2014/main" id="{7B64AC92-D15F-4DEB-8054-266693E37EC9}"/>
              </a:ext>
            </a:extLst>
          </p:cNvPr>
          <p:cNvSpPr>
            <a:spLocks noChangeShapeType="1"/>
          </p:cNvSpPr>
          <p:nvPr/>
        </p:nvSpPr>
        <p:spPr bwMode="auto">
          <a:xfrm>
            <a:off x="6048375" y="4427538"/>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Rectangle 19">
            <a:extLst>
              <a:ext uri="{FF2B5EF4-FFF2-40B4-BE49-F238E27FC236}">
                <a16:creationId xmlns:a16="http://schemas.microsoft.com/office/drawing/2014/main" id="{7EDDFAB2-C121-4727-80A0-129BFCB46E38}"/>
              </a:ext>
            </a:extLst>
          </p:cNvPr>
          <p:cNvSpPr>
            <a:spLocks noChangeArrowheads="1"/>
          </p:cNvSpPr>
          <p:nvPr/>
        </p:nvSpPr>
        <p:spPr bwMode="auto">
          <a:xfrm>
            <a:off x="6048375" y="4389438"/>
            <a:ext cx="1198563" cy="263525"/>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5612" name="Oval 20">
            <a:extLst>
              <a:ext uri="{FF2B5EF4-FFF2-40B4-BE49-F238E27FC236}">
                <a16:creationId xmlns:a16="http://schemas.microsoft.com/office/drawing/2014/main" id="{5609F57B-C53C-4C8C-A13B-E4FE70EC2F2D}"/>
              </a:ext>
            </a:extLst>
          </p:cNvPr>
          <p:cNvSpPr>
            <a:spLocks noChangeArrowheads="1"/>
          </p:cNvSpPr>
          <p:nvPr/>
        </p:nvSpPr>
        <p:spPr bwMode="auto">
          <a:xfrm>
            <a:off x="6057900" y="4160838"/>
            <a:ext cx="1198563" cy="430212"/>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25613" name="Object 21">
            <a:extLst>
              <a:ext uri="{FF2B5EF4-FFF2-40B4-BE49-F238E27FC236}">
                <a16:creationId xmlns:a16="http://schemas.microsoft.com/office/drawing/2014/main" id="{A620326F-37DF-45E6-8A04-2D383455D8DD}"/>
              </a:ext>
            </a:extLst>
          </p:cNvPr>
          <p:cNvGraphicFramePr>
            <a:graphicFrameLocks noChangeAspect="1"/>
          </p:cNvGraphicFramePr>
          <p:nvPr/>
        </p:nvGraphicFramePr>
        <p:xfrm>
          <a:off x="1587500" y="3660775"/>
          <a:ext cx="646113" cy="533400"/>
        </p:xfrm>
        <a:graphic>
          <a:graphicData uri="http://schemas.openxmlformats.org/presentationml/2006/ole">
            <mc:AlternateContent xmlns:mc="http://schemas.openxmlformats.org/markup-compatibility/2006">
              <mc:Choice xmlns:v="urn:schemas-microsoft-com:vml" Requires="v">
                <p:oleObj spid="_x0000_s6153" name="Clip" r:id="rId6" imgW="1307263" imgH="1084139" progId="MS_ClipArt_Gallery.2">
                  <p:embed/>
                </p:oleObj>
              </mc:Choice>
              <mc:Fallback>
                <p:oleObj name="Clip" r:id="rId6" imgW="1307263" imgH="1084139" progId="MS_ClipArt_Gallery.2">
                  <p:embed/>
                  <p:pic>
                    <p:nvPicPr>
                      <p:cNvPr id="25613" name="Object 21">
                        <a:extLst>
                          <a:ext uri="{FF2B5EF4-FFF2-40B4-BE49-F238E27FC236}">
                            <a16:creationId xmlns:a16="http://schemas.microsoft.com/office/drawing/2014/main" id="{A620326F-37DF-45E6-8A04-2D383455D8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00" y="3660775"/>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4" name="Line 22">
            <a:extLst>
              <a:ext uri="{FF2B5EF4-FFF2-40B4-BE49-F238E27FC236}">
                <a16:creationId xmlns:a16="http://schemas.microsoft.com/office/drawing/2014/main" id="{99612F0E-47E0-48AA-B6C6-A23A9F60D2BB}"/>
              </a:ext>
            </a:extLst>
          </p:cNvPr>
          <p:cNvSpPr>
            <a:spLocks noChangeShapeType="1"/>
          </p:cNvSpPr>
          <p:nvPr/>
        </p:nvSpPr>
        <p:spPr bwMode="auto">
          <a:xfrm>
            <a:off x="2212975" y="4067175"/>
            <a:ext cx="5048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Line 23">
            <a:extLst>
              <a:ext uri="{FF2B5EF4-FFF2-40B4-BE49-F238E27FC236}">
                <a16:creationId xmlns:a16="http://schemas.microsoft.com/office/drawing/2014/main" id="{68726372-1DF2-4FE7-AE7D-2CF3CF006EDE}"/>
              </a:ext>
            </a:extLst>
          </p:cNvPr>
          <p:cNvSpPr>
            <a:spLocks noChangeShapeType="1"/>
          </p:cNvSpPr>
          <p:nvPr/>
        </p:nvSpPr>
        <p:spPr bwMode="auto">
          <a:xfrm flipV="1">
            <a:off x="2517775" y="5053013"/>
            <a:ext cx="195263"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24">
            <a:extLst>
              <a:ext uri="{FF2B5EF4-FFF2-40B4-BE49-F238E27FC236}">
                <a16:creationId xmlns:a16="http://schemas.microsoft.com/office/drawing/2014/main" id="{D1E2694E-EA8A-45A3-B1E9-1888F9E975BC}"/>
              </a:ext>
            </a:extLst>
          </p:cNvPr>
          <p:cNvSpPr>
            <a:spLocks noChangeShapeType="1"/>
          </p:cNvSpPr>
          <p:nvPr/>
        </p:nvSpPr>
        <p:spPr bwMode="auto">
          <a:xfrm>
            <a:off x="4137025" y="4486275"/>
            <a:ext cx="1933575" cy="9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Line 25">
            <a:extLst>
              <a:ext uri="{FF2B5EF4-FFF2-40B4-BE49-F238E27FC236}">
                <a16:creationId xmlns:a16="http://schemas.microsoft.com/office/drawing/2014/main" id="{8DBC7CF1-EE83-45BD-BBA0-0922477C1CB3}"/>
              </a:ext>
            </a:extLst>
          </p:cNvPr>
          <p:cNvSpPr>
            <a:spLocks noChangeShapeType="1"/>
          </p:cNvSpPr>
          <p:nvPr/>
        </p:nvSpPr>
        <p:spPr bwMode="auto">
          <a:xfrm flipH="1">
            <a:off x="2717800" y="4057650"/>
            <a:ext cx="0" cy="1000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Line 26">
            <a:extLst>
              <a:ext uri="{FF2B5EF4-FFF2-40B4-BE49-F238E27FC236}">
                <a16:creationId xmlns:a16="http://schemas.microsoft.com/office/drawing/2014/main" id="{04F2344E-32E2-4B67-B9CE-DE1B920376E3}"/>
              </a:ext>
            </a:extLst>
          </p:cNvPr>
          <p:cNvSpPr>
            <a:spLocks noChangeShapeType="1"/>
          </p:cNvSpPr>
          <p:nvPr/>
        </p:nvSpPr>
        <p:spPr bwMode="auto">
          <a:xfrm>
            <a:off x="2727325" y="4491038"/>
            <a:ext cx="200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Rectangle 27">
            <a:extLst>
              <a:ext uri="{FF2B5EF4-FFF2-40B4-BE49-F238E27FC236}">
                <a16:creationId xmlns:a16="http://schemas.microsoft.com/office/drawing/2014/main" id="{4912DC3E-1593-4B67-924F-1BA474C03D8B}"/>
              </a:ext>
            </a:extLst>
          </p:cNvPr>
          <p:cNvSpPr>
            <a:spLocks noChangeArrowheads="1"/>
          </p:cNvSpPr>
          <p:nvPr/>
        </p:nvSpPr>
        <p:spPr bwMode="auto">
          <a:xfrm>
            <a:off x="3803650" y="4357688"/>
            <a:ext cx="147638" cy="2000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5620" name="Rectangle 28">
            <a:extLst>
              <a:ext uri="{FF2B5EF4-FFF2-40B4-BE49-F238E27FC236}">
                <a16:creationId xmlns:a16="http://schemas.microsoft.com/office/drawing/2014/main" id="{F40A3A08-C397-4538-ACBD-54C5B549E2F2}"/>
              </a:ext>
            </a:extLst>
          </p:cNvPr>
          <p:cNvSpPr>
            <a:spLocks noChangeArrowheads="1"/>
          </p:cNvSpPr>
          <p:nvPr/>
        </p:nvSpPr>
        <p:spPr bwMode="auto">
          <a:xfrm>
            <a:off x="3965575" y="4357688"/>
            <a:ext cx="147638" cy="2000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21" name="Rectangle 29">
            <a:extLst>
              <a:ext uri="{FF2B5EF4-FFF2-40B4-BE49-F238E27FC236}">
                <a16:creationId xmlns:a16="http://schemas.microsoft.com/office/drawing/2014/main" id="{02E870AE-6C8B-42C8-A5CC-40228509B2AB}"/>
              </a:ext>
            </a:extLst>
          </p:cNvPr>
          <p:cNvSpPr>
            <a:spLocks noChangeArrowheads="1"/>
          </p:cNvSpPr>
          <p:nvPr/>
        </p:nvSpPr>
        <p:spPr bwMode="auto">
          <a:xfrm>
            <a:off x="2751138" y="4257675"/>
            <a:ext cx="147637" cy="2000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22" name="Line 30">
            <a:extLst>
              <a:ext uri="{FF2B5EF4-FFF2-40B4-BE49-F238E27FC236}">
                <a16:creationId xmlns:a16="http://schemas.microsoft.com/office/drawing/2014/main" id="{A4CAB15D-74F9-4F26-8BAA-60808874D0E9}"/>
              </a:ext>
            </a:extLst>
          </p:cNvPr>
          <p:cNvSpPr>
            <a:spLocks noChangeShapeType="1"/>
          </p:cNvSpPr>
          <p:nvPr/>
        </p:nvSpPr>
        <p:spPr bwMode="auto">
          <a:xfrm>
            <a:off x="2927350" y="4362450"/>
            <a:ext cx="242888"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Line 31">
            <a:extLst>
              <a:ext uri="{FF2B5EF4-FFF2-40B4-BE49-F238E27FC236}">
                <a16:creationId xmlns:a16="http://schemas.microsoft.com/office/drawing/2014/main" id="{E34C038F-A926-4478-9F28-3A1830CDED93}"/>
              </a:ext>
            </a:extLst>
          </p:cNvPr>
          <p:cNvSpPr>
            <a:spLocks noChangeShapeType="1"/>
          </p:cNvSpPr>
          <p:nvPr/>
        </p:nvSpPr>
        <p:spPr bwMode="auto">
          <a:xfrm flipV="1">
            <a:off x="2593975" y="4638675"/>
            <a:ext cx="0" cy="176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4" name="Text Box 32">
            <a:extLst>
              <a:ext uri="{FF2B5EF4-FFF2-40B4-BE49-F238E27FC236}">
                <a16:creationId xmlns:a16="http://schemas.microsoft.com/office/drawing/2014/main" id="{FD025D02-6F05-43AC-8BCA-782E6BE29785}"/>
              </a:ext>
            </a:extLst>
          </p:cNvPr>
          <p:cNvSpPr txBox="1">
            <a:spLocks noChangeArrowheads="1"/>
          </p:cNvSpPr>
          <p:nvPr/>
        </p:nvSpPr>
        <p:spPr bwMode="auto">
          <a:xfrm>
            <a:off x="1235075" y="3684588"/>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chemeClr val="accent1"/>
                </a:solidFill>
                <a:latin typeface="Comic Sans MS" panose="030F0702030302020204" pitchFamily="66" charset="0"/>
              </a:rPr>
              <a:t>A</a:t>
            </a:r>
            <a:endParaRPr lang="en-US" altLang="zh-CN" sz="2400">
              <a:solidFill>
                <a:schemeClr val="accent1"/>
              </a:solidFill>
              <a:latin typeface="Times New Roman" panose="02020603050405020304" pitchFamily="18" charset="0"/>
            </a:endParaRPr>
          </a:p>
        </p:txBody>
      </p:sp>
      <p:sp>
        <p:nvSpPr>
          <p:cNvPr id="25625" name="Text Box 33">
            <a:extLst>
              <a:ext uri="{FF2B5EF4-FFF2-40B4-BE49-F238E27FC236}">
                <a16:creationId xmlns:a16="http://schemas.microsoft.com/office/drawing/2014/main" id="{E799652C-2EDB-4013-8282-30439EE4BF65}"/>
              </a:ext>
            </a:extLst>
          </p:cNvPr>
          <p:cNvSpPr txBox="1">
            <a:spLocks noChangeArrowheads="1"/>
          </p:cNvSpPr>
          <p:nvPr/>
        </p:nvSpPr>
        <p:spPr bwMode="auto">
          <a:xfrm>
            <a:off x="1511300" y="4703763"/>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chemeClr val="accent2"/>
                </a:solidFill>
                <a:latin typeface="Comic Sans MS" panose="030F0702030302020204" pitchFamily="66" charset="0"/>
              </a:rPr>
              <a:t>B</a:t>
            </a:r>
            <a:endParaRPr lang="en-US" altLang="zh-CN" sz="2400">
              <a:solidFill>
                <a:schemeClr val="accent1"/>
              </a:solidFill>
              <a:latin typeface="Times New Roman" panose="02020603050405020304" pitchFamily="18" charset="0"/>
            </a:endParaRPr>
          </a:p>
        </p:txBody>
      </p:sp>
      <p:sp>
        <p:nvSpPr>
          <p:cNvPr id="25626" name="Rectangle 34">
            <a:extLst>
              <a:ext uri="{FF2B5EF4-FFF2-40B4-BE49-F238E27FC236}">
                <a16:creationId xmlns:a16="http://schemas.microsoft.com/office/drawing/2014/main" id="{1DA8B361-5C60-4F07-BD39-5D07CC320B15}"/>
              </a:ext>
            </a:extLst>
          </p:cNvPr>
          <p:cNvSpPr>
            <a:spLocks noChangeArrowheads="1"/>
          </p:cNvSpPr>
          <p:nvPr/>
        </p:nvSpPr>
        <p:spPr bwMode="auto">
          <a:xfrm>
            <a:off x="4094163" y="4295775"/>
            <a:ext cx="147637" cy="2000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nvGrpSpPr>
          <p:cNvPr id="579619" name="Group 35">
            <a:extLst>
              <a:ext uri="{FF2B5EF4-FFF2-40B4-BE49-F238E27FC236}">
                <a16:creationId xmlns:a16="http://schemas.microsoft.com/office/drawing/2014/main" id="{D8381D45-5FAC-48CD-BA15-1F235906C74D}"/>
              </a:ext>
            </a:extLst>
          </p:cNvPr>
          <p:cNvGrpSpPr>
            <a:grpSpLocks/>
          </p:cNvGrpSpPr>
          <p:nvPr/>
        </p:nvGrpSpPr>
        <p:grpSpPr bwMode="auto">
          <a:xfrm>
            <a:off x="4184650" y="2743200"/>
            <a:ext cx="4349750" cy="1501775"/>
            <a:chOff x="2259" y="2060"/>
            <a:chExt cx="2740" cy="946"/>
          </a:xfrm>
        </p:grpSpPr>
        <p:sp>
          <p:nvSpPr>
            <p:cNvPr id="25649" name="Text Box 36">
              <a:extLst>
                <a:ext uri="{FF2B5EF4-FFF2-40B4-BE49-F238E27FC236}">
                  <a16:creationId xmlns:a16="http://schemas.microsoft.com/office/drawing/2014/main" id="{6D15A546-BE55-438B-8E72-B254C09F5FE3}"/>
                </a:ext>
              </a:extLst>
            </p:cNvPr>
            <p:cNvSpPr txBox="1">
              <a:spLocks noChangeArrowheads="1"/>
            </p:cNvSpPr>
            <p:nvPr/>
          </p:nvSpPr>
          <p:spPr bwMode="auto">
            <a:xfrm>
              <a:off x="2602" y="2060"/>
              <a:ext cx="239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latin typeface="Comic Sans MS" panose="030F0702030302020204" pitchFamily="66" charset="0"/>
                </a:rPr>
                <a:t>packet being transmitted </a:t>
              </a:r>
              <a:r>
                <a:rPr lang="en-US" altLang="zh-CN" sz="2200">
                  <a:solidFill>
                    <a:srgbClr val="0000CC"/>
                  </a:solidFill>
                </a:rPr>
                <a:t>(delay)</a:t>
              </a:r>
            </a:p>
          </p:txBody>
        </p:sp>
        <p:sp>
          <p:nvSpPr>
            <p:cNvPr id="25650" name="Line 37">
              <a:extLst>
                <a:ext uri="{FF2B5EF4-FFF2-40B4-BE49-F238E27FC236}">
                  <a16:creationId xmlns:a16="http://schemas.microsoft.com/office/drawing/2014/main" id="{539D8638-C276-4DF5-B08A-00A5D399D331}"/>
                </a:ext>
              </a:extLst>
            </p:cNvPr>
            <p:cNvSpPr>
              <a:spLocks noChangeShapeType="1"/>
            </p:cNvSpPr>
            <p:nvPr/>
          </p:nvSpPr>
          <p:spPr bwMode="auto">
            <a:xfrm rot="10800000" flipV="1">
              <a:off x="2259" y="2294"/>
              <a:ext cx="1059" cy="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9622" name="Group 38">
            <a:extLst>
              <a:ext uri="{FF2B5EF4-FFF2-40B4-BE49-F238E27FC236}">
                <a16:creationId xmlns:a16="http://schemas.microsoft.com/office/drawing/2014/main" id="{3393B9B3-F616-4F3E-9ED8-2322220AE0B1}"/>
              </a:ext>
            </a:extLst>
          </p:cNvPr>
          <p:cNvGrpSpPr>
            <a:grpSpLocks/>
          </p:cNvGrpSpPr>
          <p:nvPr/>
        </p:nvGrpSpPr>
        <p:grpSpPr bwMode="auto">
          <a:xfrm>
            <a:off x="3941763" y="4616450"/>
            <a:ext cx="3590925" cy="817563"/>
            <a:chOff x="2103" y="3214"/>
            <a:chExt cx="2262" cy="515"/>
          </a:xfrm>
        </p:grpSpPr>
        <p:sp>
          <p:nvSpPr>
            <p:cNvPr id="25647" name="Text Box 39">
              <a:extLst>
                <a:ext uri="{FF2B5EF4-FFF2-40B4-BE49-F238E27FC236}">
                  <a16:creationId xmlns:a16="http://schemas.microsoft.com/office/drawing/2014/main" id="{FC2FA966-9624-48AF-A5B0-DD17744F4635}"/>
                </a:ext>
              </a:extLst>
            </p:cNvPr>
            <p:cNvSpPr txBox="1">
              <a:spLocks noChangeArrowheads="1"/>
            </p:cNvSpPr>
            <p:nvPr/>
          </p:nvSpPr>
          <p:spPr bwMode="auto">
            <a:xfrm>
              <a:off x="2530" y="3460"/>
              <a:ext cx="183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latin typeface="Comic Sans MS" panose="030F0702030302020204" pitchFamily="66" charset="0"/>
                </a:rPr>
                <a:t>packets queueing</a:t>
              </a:r>
              <a:r>
                <a:rPr lang="en-US" altLang="zh-CN" sz="1800">
                  <a:solidFill>
                    <a:srgbClr val="FF0000"/>
                  </a:solidFill>
                  <a:latin typeface="Comic Sans MS" panose="030F0702030302020204" pitchFamily="66" charset="0"/>
                </a:rPr>
                <a:t> </a:t>
              </a:r>
              <a:r>
                <a:rPr lang="en-US" altLang="zh-CN" sz="2200">
                  <a:solidFill>
                    <a:srgbClr val="0000CC"/>
                  </a:solidFill>
                </a:rPr>
                <a:t>(delay)</a:t>
              </a:r>
            </a:p>
          </p:txBody>
        </p:sp>
        <p:sp>
          <p:nvSpPr>
            <p:cNvPr id="25648" name="Line 40">
              <a:extLst>
                <a:ext uri="{FF2B5EF4-FFF2-40B4-BE49-F238E27FC236}">
                  <a16:creationId xmlns:a16="http://schemas.microsoft.com/office/drawing/2014/main" id="{D8C10354-357F-4F71-BC08-9391DEB40049}"/>
                </a:ext>
              </a:extLst>
            </p:cNvPr>
            <p:cNvSpPr>
              <a:spLocks noChangeShapeType="1"/>
            </p:cNvSpPr>
            <p:nvPr/>
          </p:nvSpPr>
          <p:spPr bwMode="auto">
            <a:xfrm rot="10800000">
              <a:off x="2103" y="3214"/>
              <a:ext cx="471" cy="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29" name="Group 41">
            <a:extLst>
              <a:ext uri="{FF2B5EF4-FFF2-40B4-BE49-F238E27FC236}">
                <a16:creationId xmlns:a16="http://schemas.microsoft.com/office/drawing/2014/main" id="{0B0CD93D-A0FB-43BC-9EC7-1BC553D395B5}"/>
              </a:ext>
            </a:extLst>
          </p:cNvPr>
          <p:cNvGrpSpPr>
            <a:grpSpLocks/>
          </p:cNvGrpSpPr>
          <p:nvPr/>
        </p:nvGrpSpPr>
        <p:grpSpPr bwMode="auto">
          <a:xfrm>
            <a:off x="6384925" y="4219575"/>
            <a:ext cx="498475" cy="119063"/>
            <a:chOff x="2208" y="2184"/>
            <a:chExt cx="176" cy="69"/>
          </a:xfrm>
        </p:grpSpPr>
        <p:grpSp>
          <p:nvGrpSpPr>
            <p:cNvPr id="25639" name="Group 42">
              <a:extLst>
                <a:ext uri="{FF2B5EF4-FFF2-40B4-BE49-F238E27FC236}">
                  <a16:creationId xmlns:a16="http://schemas.microsoft.com/office/drawing/2014/main" id="{AC2446FB-4C00-448B-A78F-6E5C73FCE347}"/>
                </a:ext>
              </a:extLst>
            </p:cNvPr>
            <p:cNvGrpSpPr>
              <a:grpSpLocks/>
            </p:cNvGrpSpPr>
            <p:nvPr/>
          </p:nvGrpSpPr>
          <p:grpSpPr bwMode="auto">
            <a:xfrm>
              <a:off x="2208" y="2185"/>
              <a:ext cx="176" cy="68"/>
              <a:chOff x="2848" y="848"/>
              <a:chExt cx="140" cy="98"/>
            </a:xfrm>
          </p:grpSpPr>
          <p:sp>
            <p:nvSpPr>
              <p:cNvPr id="25644" name="Line 43">
                <a:extLst>
                  <a:ext uri="{FF2B5EF4-FFF2-40B4-BE49-F238E27FC236}">
                    <a16:creationId xmlns:a16="http://schemas.microsoft.com/office/drawing/2014/main" id="{B47EEE0B-7E20-4EB2-9D19-1EE4ECEFD5A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5" name="Line 44">
                <a:extLst>
                  <a:ext uri="{FF2B5EF4-FFF2-40B4-BE49-F238E27FC236}">
                    <a16:creationId xmlns:a16="http://schemas.microsoft.com/office/drawing/2014/main" id="{FDC70BFA-BD40-4A7B-A71F-D215A8F45B6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6" name="Line 45">
                <a:extLst>
                  <a:ext uri="{FF2B5EF4-FFF2-40B4-BE49-F238E27FC236}">
                    <a16:creationId xmlns:a16="http://schemas.microsoft.com/office/drawing/2014/main" id="{1C6E3A57-AFD9-4E41-BA59-C9793CD6010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40" name="Group 46">
              <a:extLst>
                <a:ext uri="{FF2B5EF4-FFF2-40B4-BE49-F238E27FC236}">
                  <a16:creationId xmlns:a16="http://schemas.microsoft.com/office/drawing/2014/main" id="{754CA31E-9817-49A9-995F-CE1CF6F1313A}"/>
                </a:ext>
              </a:extLst>
            </p:cNvPr>
            <p:cNvGrpSpPr>
              <a:grpSpLocks/>
            </p:cNvGrpSpPr>
            <p:nvPr/>
          </p:nvGrpSpPr>
          <p:grpSpPr bwMode="auto">
            <a:xfrm flipV="1">
              <a:off x="2208" y="2184"/>
              <a:ext cx="176" cy="68"/>
              <a:chOff x="2848" y="848"/>
              <a:chExt cx="140" cy="98"/>
            </a:xfrm>
          </p:grpSpPr>
          <p:sp>
            <p:nvSpPr>
              <p:cNvPr id="25641" name="Line 47">
                <a:extLst>
                  <a:ext uri="{FF2B5EF4-FFF2-40B4-BE49-F238E27FC236}">
                    <a16:creationId xmlns:a16="http://schemas.microsoft.com/office/drawing/2014/main" id="{2E2092D9-A09F-4FEF-AE14-906F02C140E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Line 48">
                <a:extLst>
                  <a:ext uri="{FF2B5EF4-FFF2-40B4-BE49-F238E27FC236}">
                    <a16:creationId xmlns:a16="http://schemas.microsoft.com/office/drawing/2014/main" id="{BE7EEF28-5F40-4EBC-BD4A-A253B17C42F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Line 49">
                <a:extLst>
                  <a:ext uri="{FF2B5EF4-FFF2-40B4-BE49-F238E27FC236}">
                    <a16:creationId xmlns:a16="http://schemas.microsoft.com/office/drawing/2014/main" id="{6D6AEC24-30CA-4EDA-93CB-5425CBEA4228}"/>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630" name="Rectangle 50">
            <a:extLst>
              <a:ext uri="{FF2B5EF4-FFF2-40B4-BE49-F238E27FC236}">
                <a16:creationId xmlns:a16="http://schemas.microsoft.com/office/drawing/2014/main" id="{4958E7CE-345E-40A6-B9CF-FBA66537A0D9}"/>
              </a:ext>
            </a:extLst>
          </p:cNvPr>
          <p:cNvSpPr>
            <a:spLocks noChangeArrowheads="1"/>
          </p:cNvSpPr>
          <p:nvPr/>
        </p:nvSpPr>
        <p:spPr bwMode="auto">
          <a:xfrm>
            <a:off x="2276475" y="3786188"/>
            <a:ext cx="147638" cy="2000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31" name="Line 51">
            <a:extLst>
              <a:ext uri="{FF2B5EF4-FFF2-40B4-BE49-F238E27FC236}">
                <a16:creationId xmlns:a16="http://schemas.microsoft.com/office/drawing/2014/main" id="{E7A17C1A-83B8-4975-84DC-499F7DE0FD26}"/>
              </a:ext>
            </a:extLst>
          </p:cNvPr>
          <p:cNvSpPr>
            <a:spLocks noChangeShapeType="1"/>
          </p:cNvSpPr>
          <p:nvPr/>
        </p:nvSpPr>
        <p:spPr bwMode="auto">
          <a:xfrm>
            <a:off x="2406650" y="3892550"/>
            <a:ext cx="242888"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Rectangle 52">
            <a:extLst>
              <a:ext uri="{FF2B5EF4-FFF2-40B4-BE49-F238E27FC236}">
                <a16:creationId xmlns:a16="http://schemas.microsoft.com/office/drawing/2014/main" id="{6231A2BA-5139-4A65-9B95-1EAC03E2E875}"/>
              </a:ext>
            </a:extLst>
          </p:cNvPr>
          <p:cNvSpPr>
            <a:spLocks noChangeArrowheads="1"/>
          </p:cNvSpPr>
          <p:nvPr/>
        </p:nvSpPr>
        <p:spPr bwMode="auto">
          <a:xfrm>
            <a:off x="2547938" y="4816475"/>
            <a:ext cx="147637" cy="2000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33" name="Rectangle 53">
            <a:extLst>
              <a:ext uri="{FF2B5EF4-FFF2-40B4-BE49-F238E27FC236}">
                <a16:creationId xmlns:a16="http://schemas.microsoft.com/office/drawing/2014/main" id="{E9B85A65-6E77-412C-A1CF-D7651D27D251}"/>
              </a:ext>
            </a:extLst>
          </p:cNvPr>
          <p:cNvSpPr>
            <a:spLocks noChangeArrowheads="1"/>
          </p:cNvSpPr>
          <p:nvPr/>
        </p:nvSpPr>
        <p:spPr bwMode="auto">
          <a:xfrm>
            <a:off x="3663950" y="4357688"/>
            <a:ext cx="147638" cy="200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5634" name="Rectangle 54">
            <a:extLst>
              <a:ext uri="{FF2B5EF4-FFF2-40B4-BE49-F238E27FC236}">
                <a16:creationId xmlns:a16="http://schemas.microsoft.com/office/drawing/2014/main" id="{55891933-AD3F-491E-99EC-A8C84BDD3BC0}"/>
              </a:ext>
            </a:extLst>
          </p:cNvPr>
          <p:cNvSpPr>
            <a:spLocks noChangeArrowheads="1"/>
          </p:cNvSpPr>
          <p:nvPr/>
        </p:nvSpPr>
        <p:spPr bwMode="auto">
          <a:xfrm>
            <a:off x="3524250" y="4357688"/>
            <a:ext cx="147638" cy="200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5635" name="Rectangle 55">
            <a:extLst>
              <a:ext uri="{FF2B5EF4-FFF2-40B4-BE49-F238E27FC236}">
                <a16:creationId xmlns:a16="http://schemas.microsoft.com/office/drawing/2014/main" id="{4FEE8810-3646-45E7-9252-D2BFC97C7ED3}"/>
              </a:ext>
            </a:extLst>
          </p:cNvPr>
          <p:cNvSpPr>
            <a:spLocks noChangeArrowheads="1"/>
          </p:cNvSpPr>
          <p:nvPr/>
        </p:nvSpPr>
        <p:spPr bwMode="auto">
          <a:xfrm>
            <a:off x="3384550" y="4357688"/>
            <a:ext cx="147638" cy="200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grpSp>
        <p:nvGrpSpPr>
          <p:cNvPr id="579640" name="Group 56">
            <a:extLst>
              <a:ext uri="{FF2B5EF4-FFF2-40B4-BE49-F238E27FC236}">
                <a16:creationId xmlns:a16="http://schemas.microsoft.com/office/drawing/2014/main" id="{559C6EE8-A41F-4089-A523-3617F3C1CE65}"/>
              </a:ext>
            </a:extLst>
          </p:cNvPr>
          <p:cNvGrpSpPr>
            <a:grpSpLocks/>
          </p:cNvGrpSpPr>
          <p:nvPr/>
        </p:nvGrpSpPr>
        <p:grpSpPr bwMode="auto">
          <a:xfrm>
            <a:off x="3121025" y="4578350"/>
            <a:ext cx="4621213" cy="1571625"/>
            <a:chOff x="1586" y="3190"/>
            <a:chExt cx="2911" cy="990"/>
          </a:xfrm>
        </p:grpSpPr>
        <p:sp>
          <p:nvSpPr>
            <p:cNvPr id="25637" name="Line 57">
              <a:extLst>
                <a:ext uri="{FF2B5EF4-FFF2-40B4-BE49-F238E27FC236}">
                  <a16:creationId xmlns:a16="http://schemas.microsoft.com/office/drawing/2014/main" id="{5BC60A63-56AE-427C-A3E4-6A08FE05E5D2}"/>
                </a:ext>
              </a:extLst>
            </p:cNvPr>
            <p:cNvSpPr>
              <a:spLocks noChangeShapeType="1"/>
            </p:cNvSpPr>
            <p:nvPr/>
          </p:nvSpPr>
          <p:spPr bwMode="auto">
            <a:xfrm rot="10800000" flipH="1">
              <a:off x="1798" y="3190"/>
              <a:ext cx="105" cy="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8" name="Text Box 58">
              <a:extLst>
                <a:ext uri="{FF2B5EF4-FFF2-40B4-BE49-F238E27FC236}">
                  <a16:creationId xmlns:a16="http://schemas.microsoft.com/office/drawing/2014/main" id="{5F72F7E8-FECF-4721-9D17-C38515C44FB1}"/>
                </a:ext>
              </a:extLst>
            </p:cNvPr>
            <p:cNvSpPr txBox="1">
              <a:spLocks noChangeArrowheads="1"/>
            </p:cNvSpPr>
            <p:nvPr/>
          </p:nvSpPr>
          <p:spPr bwMode="auto">
            <a:xfrm>
              <a:off x="1586" y="3738"/>
              <a:ext cx="291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latin typeface="Comic Sans MS" panose="030F0702030302020204" pitchFamily="66" charset="0"/>
                </a:rPr>
                <a:t>free (available) buffers: arriving packets </a:t>
              </a:r>
            </a:p>
            <a:p>
              <a:pPr>
                <a:spcBef>
                  <a:spcPct val="0"/>
                </a:spcBef>
                <a:buFontTx/>
                <a:buNone/>
              </a:pPr>
              <a:r>
                <a:rPr lang="en-US" altLang="zh-CN" sz="1800">
                  <a:latin typeface="Comic Sans MS" panose="030F0702030302020204" pitchFamily="66" charset="0"/>
                </a:rPr>
                <a:t>dropped </a:t>
              </a:r>
              <a:r>
                <a:rPr lang="en-US" altLang="zh-CN" sz="2200">
                  <a:solidFill>
                    <a:srgbClr val="0000CC"/>
                  </a:solidFill>
                </a:rPr>
                <a:t>(loss)</a:t>
              </a:r>
              <a:r>
                <a:rPr lang="en-US" altLang="zh-CN" sz="1800">
                  <a:latin typeface="Comic Sans MS" panose="030F0702030302020204" pitchFamily="66" charset="0"/>
                </a:rPr>
                <a:t> if no free buffers</a:t>
              </a:r>
              <a:endParaRPr lang="en-US" altLang="zh-CN" sz="1800">
                <a:latin typeface="Times New Roman" panose="02020603050405020304" pitchFamily="18" charset="0"/>
              </a:endParaRPr>
            </a:p>
          </p:txBody>
        </p:sp>
      </p:grpSp>
      <p:sp>
        <p:nvSpPr>
          <p:cNvPr id="59" name="Rectangle 4">
            <a:extLst>
              <a:ext uri="{FF2B5EF4-FFF2-40B4-BE49-F238E27FC236}">
                <a16:creationId xmlns:a16="http://schemas.microsoft.com/office/drawing/2014/main" id="{8917ABFC-8A81-4353-BD9C-99D2076C94E9}"/>
              </a:ext>
            </a:extLst>
          </p:cNvPr>
          <p:cNvSpPr>
            <a:spLocks noChangeArrowheads="1"/>
          </p:cNvSpPr>
          <p:nvPr/>
        </p:nvSpPr>
        <p:spPr bwMode="auto">
          <a:xfrm>
            <a:off x="182568" y="6281169"/>
            <a:ext cx="887411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dirty="0">
                <a:ea typeface="新細明體" panose="020B0604030504040204" pitchFamily="18" charset="-120"/>
              </a:rPr>
              <a:t>Bottleneck in current store-and-forward packet switching network: </a:t>
            </a:r>
            <a:r>
              <a:rPr kumimoji="1" lang="en-US" altLang="zh-TW" sz="2000" i="1" dirty="0">
                <a:solidFill>
                  <a:srgbClr val="A50021"/>
                </a:solidFill>
                <a:ea typeface="新細明體" panose="020B0604030504040204" pitchFamily="18" charset="-120"/>
              </a:rPr>
              <a:t>ROUTING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96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96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9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queueDelay">
            <a:extLst>
              <a:ext uri="{FF2B5EF4-FFF2-40B4-BE49-F238E27FC236}">
                <a16:creationId xmlns:a16="http://schemas.microsoft.com/office/drawing/2014/main" id="{B950533A-4214-4C3B-B923-88273BCF2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1290638"/>
            <a:ext cx="516255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3">
            <a:extLst>
              <a:ext uri="{FF2B5EF4-FFF2-40B4-BE49-F238E27FC236}">
                <a16:creationId xmlns:a16="http://schemas.microsoft.com/office/drawing/2014/main" id="{0CD44C31-5AAF-4B21-9A83-76D18DF363A3}"/>
              </a:ext>
            </a:extLst>
          </p:cNvPr>
          <p:cNvSpPr>
            <a:spLocks noGrp="1" noChangeArrowheads="1"/>
          </p:cNvSpPr>
          <p:nvPr>
            <p:ph type="title"/>
          </p:nvPr>
        </p:nvSpPr>
        <p:spPr>
          <a:xfrm>
            <a:off x="476250" y="454025"/>
            <a:ext cx="7772400" cy="693738"/>
          </a:xfrm>
        </p:spPr>
        <p:txBody>
          <a:bodyPr/>
          <a:lstStyle/>
          <a:p>
            <a:r>
              <a:rPr lang="en-US" altLang="zh-CN"/>
              <a:t>Queueing delay</a:t>
            </a:r>
          </a:p>
        </p:txBody>
      </p:sp>
      <p:sp>
        <p:nvSpPr>
          <p:cNvPr id="27652" name="Rectangle 4">
            <a:extLst>
              <a:ext uri="{FF2B5EF4-FFF2-40B4-BE49-F238E27FC236}">
                <a16:creationId xmlns:a16="http://schemas.microsoft.com/office/drawing/2014/main" id="{C33FAD76-7411-45E9-8955-5A5917E49FFE}"/>
              </a:ext>
            </a:extLst>
          </p:cNvPr>
          <p:cNvSpPr>
            <a:spLocks noGrp="1" noChangeArrowheads="1"/>
          </p:cNvSpPr>
          <p:nvPr>
            <p:ph type="body" sz="half" idx="1"/>
          </p:nvPr>
        </p:nvSpPr>
        <p:spPr>
          <a:xfrm>
            <a:off x="862013" y="1319213"/>
            <a:ext cx="3605212" cy="1717675"/>
          </a:xfrm>
        </p:spPr>
        <p:txBody>
          <a:bodyPr/>
          <a:lstStyle/>
          <a:p>
            <a:r>
              <a:rPr lang="en-US" altLang="zh-CN" sz="2400"/>
              <a:t>R=link bandwidth (bps)</a:t>
            </a:r>
          </a:p>
          <a:p>
            <a:r>
              <a:rPr lang="en-US" altLang="zh-CN" sz="2400"/>
              <a:t>L=packet length (bits)</a:t>
            </a:r>
          </a:p>
          <a:p>
            <a:r>
              <a:rPr lang="en-US" altLang="zh-CN" sz="2400"/>
              <a:t>a=average packet arrival rate</a:t>
            </a:r>
          </a:p>
        </p:txBody>
      </p:sp>
      <p:sp>
        <p:nvSpPr>
          <p:cNvPr id="27653" name="Rectangle 5">
            <a:extLst>
              <a:ext uri="{FF2B5EF4-FFF2-40B4-BE49-F238E27FC236}">
                <a16:creationId xmlns:a16="http://schemas.microsoft.com/office/drawing/2014/main" id="{9C7D1EB2-39AB-47B3-BD8F-58C1C7283F2C}"/>
              </a:ext>
            </a:extLst>
          </p:cNvPr>
          <p:cNvSpPr>
            <a:spLocks noChangeArrowheads="1"/>
          </p:cNvSpPr>
          <p:nvPr/>
        </p:nvSpPr>
        <p:spPr bwMode="auto">
          <a:xfrm>
            <a:off x="714375" y="3552825"/>
            <a:ext cx="3810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08585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42875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35000"/>
              </a:spcBef>
              <a:buClr>
                <a:srgbClr val="993300"/>
              </a:buClr>
              <a:buSzPct val="90000"/>
              <a:buFont typeface="Monotype Sorts"/>
              <a:buNone/>
            </a:pPr>
            <a:r>
              <a:rPr kumimoji="1" lang="en-US" altLang="zh-CN" sz="2400">
                <a:solidFill>
                  <a:srgbClr val="0000CC"/>
                </a:solidFill>
                <a:latin typeface="Helvetica" panose="020B0604020202020204" pitchFamily="34" charset="0"/>
              </a:rPr>
              <a:t>traffic intensity = La/R</a:t>
            </a:r>
          </a:p>
        </p:txBody>
      </p:sp>
      <p:sp>
        <p:nvSpPr>
          <p:cNvPr id="27654" name="Rectangle 6">
            <a:extLst>
              <a:ext uri="{FF2B5EF4-FFF2-40B4-BE49-F238E27FC236}">
                <a16:creationId xmlns:a16="http://schemas.microsoft.com/office/drawing/2014/main" id="{D28AA90B-74E3-400F-8259-3482A6435C0A}"/>
              </a:ext>
            </a:extLst>
          </p:cNvPr>
          <p:cNvSpPr>
            <a:spLocks noChangeArrowheads="1"/>
          </p:cNvSpPr>
          <p:nvPr/>
        </p:nvSpPr>
        <p:spPr bwMode="auto">
          <a:xfrm>
            <a:off x="571500" y="4448175"/>
            <a:ext cx="69723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08585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42875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35000"/>
              </a:spcBef>
              <a:buClr>
                <a:srgbClr val="993300"/>
              </a:buClr>
              <a:buSzPct val="90000"/>
            </a:pPr>
            <a:r>
              <a:rPr kumimoji="1" lang="en-US" altLang="zh-CN" sz="2000" dirty="0">
                <a:latin typeface="Helvetica" panose="020B0604020202020204" pitchFamily="34" charset="0"/>
              </a:rPr>
              <a:t>La/R ~ 0: average queueing delay small</a:t>
            </a:r>
          </a:p>
          <a:p>
            <a:pPr>
              <a:spcBef>
                <a:spcPct val="35000"/>
              </a:spcBef>
              <a:buClr>
                <a:srgbClr val="993300"/>
              </a:buClr>
              <a:buSzPct val="90000"/>
            </a:pPr>
            <a:r>
              <a:rPr kumimoji="1" lang="en-US" altLang="zh-CN" sz="2000" dirty="0">
                <a:latin typeface="Helvetica" panose="020B0604020202020204" pitchFamily="34" charset="0"/>
              </a:rPr>
              <a:t>La/R -&gt; 1: delays become large</a:t>
            </a:r>
          </a:p>
          <a:p>
            <a:pPr>
              <a:spcBef>
                <a:spcPct val="35000"/>
              </a:spcBef>
              <a:buClr>
                <a:srgbClr val="993300"/>
              </a:buClr>
              <a:buSzPct val="90000"/>
            </a:pPr>
            <a:r>
              <a:rPr kumimoji="1" lang="en-US" altLang="zh-CN" sz="2000" dirty="0">
                <a:latin typeface="Helvetica" panose="020B0604020202020204" pitchFamily="34" charset="0"/>
              </a:rPr>
              <a:t>La/R &gt; 1: more </a:t>
            </a:r>
            <a:r>
              <a:rPr kumimoji="1" lang="en-US" altLang="zh-CN" sz="2000" dirty="0"/>
              <a:t>“</a:t>
            </a:r>
            <a:r>
              <a:rPr kumimoji="1" lang="en-US" altLang="zh-CN" sz="2000" dirty="0">
                <a:latin typeface="Helvetica" panose="020B0604020202020204" pitchFamily="34" charset="0"/>
              </a:rPr>
              <a:t>work</a:t>
            </a:r>
            <a:r>
              <a:rPr kumimoji="1" lang="en-US" altLang="zh-CN" sz="2000" dirty="0"/>
              <a:t>”</a:t>
            </a:r>
            <a:r>
              <a:rPr kumimoji="1" lang="en-US" altLang="zh-CN" sz="2000" dirty="0">
                <a:latin typeface="Helvetica" panose="020B0604020202020204" pitchFamily="34" charset="0"/>
              </a:rPr>
              <a:t> arriving than can be serviced, average delay infinite!</a:t>
            </a:r>
          </a:p>
          <a:p>
            <a:pPr>
              <a:spcBef>
                <a:spcPct val="35000"/>
              </a:spcBef>
              <a:buClr>
                <a:srgbClr val="993300"/>
              </a:buClr>
              <a:buSzPct val="90000"/>
            </a:pPr>
            <a:endParaRPr kumimoji="1" lang="zh-CN" altLang="en-US" sz="2000" dirty="0">
              <a:latin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66710DE-D9BD-4DDD-9E0A-3E51193CA3FF}"/>
              </a:ext>
            </a:extLst>
          </p:cNvPr>
          <p:cNvSpPr>
            <a:spLocks noGrp="1" noChangeArrowheads="1"/>
          </p:cNvSpPr>
          <p:nvPr>
            <p:ph type="title"/>
          </p:nvPr>
        </p:nvSpPr>
        <p:spPr/>
        <p:txBody>
          <a:bodyPr/>
          <a:lstStyle/>
          <a:p>
            <a:r>
              <a:rPr lang="en-US" altLang="zh-CN"/>
              <a:t>Packet loss</a:t>
            </a:r>
          </a:p>
        </p:txBody>
      </p:sp>
      <p:sp>
        <p:nvSpPr>
          <p:cNvPr id="29699" name="Rectangle 3">
            <a:extLst>
              <a:ext uri="{FF2B5EF4-FFF2-40B4-BE49-F238E27FC236}">
                <a16:creationId xmlns:a16="http://schemas.microsoft.com/office/drawing/2014/main" id="{35F859A2-CFB2-4D80-A1CB-6CEF3D568AA5}"/>
              </a:ext>
            </a:extLst>
          </p:cNvPr>
          <p:cNvSpPr>
            <a:spLocks noGrp="1" noChangeArrowheads="1"/>
          </p:cNvSpPr>
          <p:nvPr>
            <p:ph type="body" idx="1"/>
          </p:nvPr>
        </p:nvSpPr>
        <p:spPr/>
        <p:txBody>
          <a:bodyPr/>
          <a:lstStyle/>
          <a:p>
            <a:pPr marL="457200" indent="-457200">
              <a:buFont typeface="Arial" panose="020B0604020202020204" pitchFamily="34" charset="0"/>
              <a:buChar char="•"/>
            </a:pPr>
            <a:r>
              <a:rPr lang="en-US" altLang="zh-CN" sz="2800" dirty="0"/>
              <a:t>queue preceding link in buffer has finite capacity</a:t>
            </a:r>
          </a:p>
          <a:p>
            <a:pPr marL="457200" indent="-457200">
              <a:buFont typeface="Arial" panose="020B0604020202020204" pitchFamily="34" charset="0"/>
              <a:buChar char="•"/>
            </a:pPr>
            <a:r>
              <a:rPr lang="en-US" altLang="zh-CN" sz="2800" dirty="0"/>
              <a:t>when packet arrives to full queue, packet is dropped</a:t>
            </a:r>
          </a:p>
          <a:p>
            <a:pPr marL="457200" indent="-457200">
              <a:buFont typeface="Arial" panose="020B0604020202020204" pitchFamily="34" charset="0"/>
              <a:buChar char="•"/>
            </a:pPr>
            <a:r>
              <a:rPr lang="en-US" altLang="zh-CN" sz="2800" dirty="0"/>
              <a:t>lost packet may be retransmitted by previous node, by source end system, or not retransmitted at all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184DB69-98F4-42C1-8386-F7D112F914D9}"/>
              </a:ext>
            </a:extLst>
          </p:cNvPr>
          <p:cNvSpPr>
            <a:spLocks noGrp="1" noChangeArrowheads="1"/>
          </p:cNvSpPr>
          <p:nvPr>
            <p:ph type="title"/>
          </p:nvPr>
        </p:nvSpPr>
        <p:spPr>
          <a:xfrm>
            <a:off x="642938" y="387350"/>
            <a:ext cx="8077200" cy="609600"/>
          </a:xfrm>
        </p:spPr>
        <p:txBody>
          <a:bodyPr/>
          <a:lstStyle/>
          <a:p>
            <a:r>
              <a:rPr lang="en-US" altLang="zh-CN" sz="3200"/>
              <a:t>Packet switching versus circuit switching</a:t>
            </a:r>
          </a:p>
        </p:txBody>
      </p:sp>
      <p:sp>
        <p:nvSpPr>
          <p:cNvPr id="31747" name="Rectangle 3">
            <a:extLst>
              <a:ext uri="{FF2B5EF4-FFF2-40B4-BE49-F238E27FC236}">
                <a16:creationId xmlns:a16="http://schemas.microsoft.com/office/drawing/2014/main" id="{FD86DDD0-D071-45CF-9B7F-673B27EE3828}"/>
              </a:ext>
            </a:extLst>
          </p:cNvPr>
          <p:cNvSpPr>
            <a:spLocks noGrp="1" noChangeArrowheads="1"/>
          </p:cNvSpPr>
          <p:nvPr>
            <p:ph type="body" idx="1"/>
          </p:nvPr>
        </p:nvSpPr>
        <p:spPr>
          <a:xfrm>
            <a:off x="508000" y="1152525"/>
            <a:ext cx="8385175" cy="4787900"/>
          </a:xfrm>
        </p:spPr>
        <p:txBody>
          <a:bodyPr/>
          <a:lstStyle/>
          <a:p>
            <a:pPr>
              <a:lnSpc>
                <a:spcPct val="90000"/>
              </a:lnSpc>
            </a:pPr>
            <a:r>
              <a:rPr lang="en-US" altLang="zh-CN" sz="2400" b="1">
                <a:solidFill>
                  <a:srgbClr val="33CC33"/>
                </a:solidFill>
              </a:rPr>
              <a:t>Advantages</a:t>
            </a:r>
            <a:r>
              <a:rPr lang="en-US" altLang="zh-CN" sz="2400"/>
              <a:t> of packet switching over circuit switching</a:t>
            </a:r>
          </a:p>
          <a:p>
            <a:pPr lvl="1">
              <a:lnSpc>
                <a:spcPct val="90000"/>
              </a:lnSpc>
            </a:pPr>
            <a:r>
              <a:rPr lang="en-GB" altLang="zh-CN" sz="2500"/>
              <a:t>Statistical multiplexing</a:t>
            </a:r>
            <a:r>
              <a:rPr lang="en-GB" altLang="zh-CN" sz="2500">
                <a:solidFill>
                  <a:srgbClr val="000000"/>
                </a:solidFill>
              </a:rPr>
              <a:t>, </a:t>
            </a:r>
            <a:r>
              <a:rPr lang="en-GB" altLang="zh-CN" sz="2500"/>
              <a:t>and therefore</a:t>
            </a:r>
            <a:r>
              <a:rPr lang="en-GB" altLang="zh-CN" sz="2500">
                <a:solidFill>
                  <a:srgbClr val="000000"/>
                </a:solidFill>
              </a:rPr>
              <a:t> </a:t>
            </a:r>
            <a:r>
              <a:rPr lang="en-GB" altLang="zh-CN" sz="2500" u="sng"/>
              <a:t>efficient bandwidth usage</a:t>
            </a:r>
          </a:p>
          <a:p>
            <a:pPr lvl="1">
              <a:lnSpc>
                <a:spcPct val="90000"/>
              </a:lnSpc>
            </a:pPr>
            <a:r>
              <a:rPr lang="en-US" altLang="zh-CN" sz="2500"/>
              <a:t>Simple to implement</a:t>
            </a:r>
          </a:p>
          <a:p>
            <a:pPr>
              <a:lnSpc>
                <a:spcPct val="90000"/>
              </a:lnSpc>
            </a:pPr>
            <a:r>
              <a:rPr lang="en-GB" altLang="zh-CN" sz="2400" b="1">
                <a:solidFill>
                  <a:srgbClr val="FF0000"/>
                </a:solidFill>
              </a:rPr>
              <a:t>Disadvantages</a:t>
            </a:r>
            <a:r>
              <a:rPr lang="en-GB" altLang="zh-CN" sz="2400">
                <a:solidFill>
                  <a:srgbClr val="000000"/>
                </a:solidFill>
              </a:rPr>
              <a:t> of packet switching over circuit switching</a:t>
            </a:r>
          </a:p>
          <a:p>
            <a:pPr lvl="1">
              <a:lnSpc>
                <a:spcPct val="90000"/>
              </a:lnSpc>
            </a:pPr>
            <a:r>
              <a:rPr lang="en-GB" altLang="zh-CN" sz="2500"/>
              <a:t>Excessive congestion: packet delay and high loss</a:t>
            </a:r>
          </a:p>
          <a:p>
            <a:pPr lvl="1">
              <a:lnSpc>
                <a:spcPct val="90000"/>
              </a:lnSpc>
            </a:pPr>
            <a:r>
              <a:rPr lang="en-GB" altLang="zh-CN" sz="2500"/>
              <a:t>Protocols needed for reliable data transfer, congestion control</a:t>
            </a:r>
          </a:p>
          <a:p>
            <a:pPr lvl="1">
              <a:lnSpc>
                <a:spcPct val="90000"/>
              </a:lnSpc>
            </a:pPr>
            <a:r>
              <a:rPr lang="en-GB" altLang="zh-CN" sz="2500"/>
              <a:t>Packet header overhead</a:t>
            </a:r>
          </a:p>
          <a:p>
            <a:pPr lvl="1">
              <a:lnSpc>
                <a:spcPct val="90000"/>
              </a:lnSpc>
            </a:pPr>
            <a:r>
              <a:rPr lang="en-GB" altLang="zh-CN" sz="2500"/>
              <a:t>Provides no transparency to a user</a:t>
            </a:r>
          </a:p>
          <a:p>
            <a:pPr lvl="2">
              <a:lnSpc>
                <a:spcPct val="90000"/>
              </a:lnSpc>
            </a:pPr>
            <a:r>
              <a:rPr lang="en-US" altLang="zh-CN" sz="2500"/>
              <a:t>Analogy:  a road versus a railroad </a:t>
            </a:r>
          </a:p>
          <a:p>
            <a:pPr>
              <a:lnSpc>
                <a:spcPct val="90000"/>
              </a:lnSpc>
            </a:pPr>
            <a:endParaRPr lang="en-US" altLang="zh-CN"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E057E95-972B-477C-A6F5-CDA0AF0EAD0E}"/>
              </a:ext>
            </a:extLst>
          </p:cNvPr>
          <p:cNvSpPr>
            <a:spLocks noGrp="1" noChangeArrowheads="1"/>
          </p:cNvSpPr>
          <p:nvPr>
            <p:ph type="title"/>
          </p:nvPr>
        </p:nvSpPr>
        <p:spPr>
          <a:xfrm>
            <a:off x="533400" y="228600"/>
            <a:ext cx="8001000" cy="895350"/>
          </a:xfrm>
          <a:noFill/>
        </p:spPr>
        <p:txBody>
          <a:bodyPr/>
          <a:lstStyle/>
          <a:p>
            <a:r>
              <a:rPr lang="en-US" altLang="zh-CN" sz="3200"/>
              <a:t>Packet switching versus circuit switching</a:t>
            </a:r>
            <a:endParaRPr lang="en-US" altLang="zh-CN" sz="4000"/>
          </a:p>
        </p:txBody>
      </p:sp>
      <p:sp>
        <p:nvSpPr>
          <p:cNvPr id="575491" name="Rectangle 3">
            <a:extLst>
              <a:ext uri="{FF2B5EF4-FFF2-40B4-BE49-F238E27FC236}">
                <a16:creationId xmlns:a16="http://schemas.microsoft.com/office/drawing/2014/main" id="{F668BD85-0307-433C-969A-6469CACB70B7}"/>
              </a:ext>
            </a:extLst>
          </p:cNvPr>
          <p:cNvSpPr>
            <a:spLocks noGrp="1" noChangeArrowheads="1"/>
          </p:cNvSpPr>
          <p:nvPr>
            <p:ph type="body" sz="half" idx="1"/>
          </p:nvPr>
        </p:nvSpPr>
        <p:spPr>
          <a:xfrm>
            <a:off x="533400" y="1981200"/>
            <a:ext cx="8001000" cy="4368800"/>
          </a:xfrm>
        </p:spPr>
        <p:txBody>
          <a:bodyPr/>
          <a:lstStyle/>
          <a:p>
            <a:pPr>
              <a:defRPr/>
            </a:pPr>
            <a:r>
              <a:rPr lang="en-US" altLang="zh-CN" sz="2400" dirty="0">
                <a:solidFill>
                  <a:srgbClr val="0000CC"/>
                </a:solidFill>
              </a:rPr>
              <a:t>Great for </a:t>
            </a:r>
            <a:r>
              <a:rPr lang="en-US" altLang="zh-CN" sz="2400" dirty="0" err="1">
                <a:solidFill>
                  <a:srgbClr val="0000CC"/>
                </a:solidFill>
              </a:rPr>
              <a:t>bursty</a:t>
            </a:r>
            <a:r>
              <a:rPr lang="en-US" altLang="zh-CN" sz="2400" dirty="0">
                <a:solidFill>
                  <a:srgbClr val="0000CC"/>
                </a:solidFill>
              </a:rPr>
              <a:t> data</a:t>
            </a:r>
          </a:p>
          <a:p>
            <a:pPr lvl="1">
              <a:defRPr/>
            </a:pPr>
            <a:r>
              <a:rPr lang="en-US" altLang="zh-CN" sz="2400" dirty="0"/>
              <a:t>resource sharing</a:t>
            </a:r>
          </a:p>
          <a:p>
            <a:pPr lvl="1">
              <a:defRPr/>
            </a:pPr>
            <a:r>
              <a:rPr lang="en-US" altLang="zh-CN" sz="2400" dirty="0"/>
              <a:t>simpler, no call setup</a:t>
            </a:r>
            <a:endParaRPr lang="en-US" altLang="zh-CN" sz="2100" dirty="0"/>
          </a:p>
          <a:p>
            <a:pPr>
              <a:defRPr/>
            </a:pPr>
            <a:r>
              <a:rPr lang="en-US" altLang="zh-CN" sz="2400" dirty="0">
                <a:solidFill>
                  <a:srgbClr val="0000CC"/>
                </a:solidFill>
              </a:rPr>
              <a:t>Excessive congestion:</a:t>
            </a:r>
            <a:r>
              <a:rPr lang="en-US" altLang="zh-CN" sz="2400" dirty="0"/>
              <a:t> packet delay and loss</a:t>
            </a:r>
          </a:p>
          <a:p>
            <a:pPr lvl="1">
              <a:defRPr/>
            </a:pPr>
            <a:r>
              <a:rPr lang="en-US" altLang="zh-CN" sz="2400" dirty="0"/>
              <a:t>protocols needed for reliable data transfer, congestion control</a:t>
            </a:r>
            <a:endParaRPr lang="en-US" altLang="zh-CN" sz="2100" dirty="0"/>
          </a:p>
          <a:p>
            <a:pPr marL="0" indent="0">
              <a:buFontTx/>
              <a:buNone/>
              <a:defRPr/>
            </a:pPr>
            <a:r>
              <a:rPr lang="en-US" altLang="zh-CN" sz="2000" dirty="0">
                <a:solidFill>
                  <a:srgbClr val="0000CC"/>
                </a:solidFill>
              </a:rPr>
              <a:t> </a:t>
            </a:r>
            <a:r>
              <a:rPr lang="en-US" altLang="zh-CN" sz="2400" i="1" dirty="0">
                <a:solidFill>
                  <a:srgbClr val="0000CC"/>
                </a:solidFill>
              </a:rPr>
              <a:t>How to provide circuit-like behavior?</a:t>
            </a:r>
          </a:p>
          <a:p>
            <a:pPr lvl="1">
              <a:defRPr/>
            </a:pPr>
            <a:r>
              <a:rPr lang="en-US" altLang="zh-CN" sz="2400" dirty="0"/>
              <a:t>bandwidth guarantees needed for audio/video apps</a:t>
            </a:r>
          </a:p>
          <a:p>
            <a:pPr lvl="1">
              <a:defRPr/>
            </a:pPr>
            <a:r>
              <a:rPr lang="en-US" altLang="zh-CN" sz="2400" dirty="0"/>
              <a:t>still an unsolved problem</a:t>
            </a:r>
          </a:p>
        </p:txBody>
      </p:sp>
      <p:sp>
        <p:nvSpPr>
          <p:cNvPr id="33796" name="Rectangle 4">
            <a:extLst>
              <a:ext uri="{FF2B5EF4-FFF2-40B4-BE49-F238E27FC236}">
                <a16:creationId xmlns:a16="http://schemas.microsoft.com/office/drawing/2014/main" id="{6DB56B27-6BEB-4F94-843E-917BA96A0989}"/>
              </a:ext>
            </a:extLst>
          </p:cNvPr>
          <p:cNvSpPr>
            <a:spLocks noGrp="1" noChangeArrowheads="1"/>
          </p:cNvSpPr>
          <p:nvPr>
            <p:ph type="body" sz="half" idx="2"/>
          </p:nvPr>
        </p:nvSpPr>
        <p:spPr>
          <a:xfrm>
            <a:off x="533400" y="1371600"/>
            <a:ext cx="7620000" cy="609600"/>
          </a:xfrm>
        </p:spPr>
        <p:txBody>
          <a:bodyPr/>
          <a:lstStyle/>
          <a:p>
            <a:pPr>
              <a:buFont typeface="Monotype Sorts"/>
              <a:buNone/>
            </a:pPr>
            <a:r>
              <a:rPr lang="en-US" altLang="zh-CN" sz="2400" i="1">
                <a:solidFill>
                  <a:srgbClr val="0000CC"/>
                </a:solidFill>
              </a:rPr>
              <a:t>Is packet switching a “winner?”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z="2800" dirty="0">
                <a:ea typeface="宋体" panose="02010600030101010101" pitchFamily="2" charset="-122"/>
              </a:rPr>
              <a:t>Delay of Circuit Switching and Packet Switching (1)</a:t>
            </a:r>
            <a:endParaRPr lang="zh-CN" altLang="en-US" sz="2800" dirty="0">
              <a:ea typeface="宋体" panose="02010600030101010101" pitchFamily="2" charset="-122"/>
            </a:endParaRPr>
          </a:p>
        </p:txBody>
      </p:sp>
      <p:sp>
        <p:nvSpPr>
          <p:cNvPr id="61443" name="内容占位符 2"/>
          <p:cNvSpPr>
            <a:spLocks noGrp="1"/>
          </p:cNvSpPr>
          <p:nvPr>
            <p:ph idx="1"/>
          </p:nvPr>
        </p:nvSpPr>
        <p:spPr>
          <a:xfrm>
            <a:off x="368300" y="1611313"/>
            <a:ext cx="8551863" cy="4598987"/>
          </a:xfrm>
        </p:spPr>
        <p:txBody>
          <a:bodyPr/>
          <a:lstStyle/>
          <a:p>
            <a:r>
              <a:rPr lang="en-US" altLang="zh-CN" dirty="0">
                <a:ea typeface="宋体" panose="02010600030101010101" pitchFamily="2" charset="-122"/>
              </a:rPr>
              <a:t>Compare the delay in sending an </a:t>
            </a:r>
            <a:r>
              <a:rPr lang="en-US" altLang="zh-CN" i="1" dirty="0">
                <a:solidFill>
                  <a:srgbClr val="0000FF"/>
                </a:solidFill>
                <a:ea typeface="宋体" panose="02010600030101010101" pitchFamily="2" charset="-122"/>
              </a:rPr>
              <a:t>x</a:t>
            </a:r>
            <a:r>
              <a:rPr lang="en-US" altLang="zh-CN" dirty="0">
                <a:ea typeface="宋体" panose="02010600030101010101" pitchFamily="2" charset="-122"/>
              </a:rPr>
              <a:t>-bit message over a </a:t>
            </a:r>
            <a:r>
              <a:rPr lang="en-US" altLang="zh-CN" i="1" dirty="0">
                <a:solidFill>
                  <a:srgbClr val="0000FF"/>
                </a:solidFill>
                <a:ea typeface="宋体" panose="02010600030101010101" pitchFamily="2" charset="-122"/>
              </a:rPr>
              <a:t>k</a:t>
            </a:r>
            <a:r>
              <a:rPr lang="en-US" altLang="zh-CN" dirty="0">
                <a:ea typeface="宋体" panose="02010600030101010101" pitchFamily="2" charset="-122"/>
              </a:rPr>
              <a:t>-hop path in a circuit-switched network and in a (</a:t>
            </a:r>
            <a:r>
              <a:rPr lang="en-US" altLang="zh-CN" dirty="0">
                <a:solidFill>
                  <a:srgbClr val="0000FF"/>
                </a:solidFill>
                <a:ea typeface="宋体" panose="02010600030101010101" pitchFamily="2" charset="-122"/>
              </a:rPr>
              <a:t>lightly loaded</a:t>
            </a:r>
            <a:r>
              <a:rPr lang="en-US" altLang="zh-CN" dirty="0">
                <a:ea typeface="宋体" panose="02010600030101010101" pitchFamily="2" charset="-122"/>
              </a:rPr>
              <a:t>) packet-switched network. </a:t>
            </a:r>
          </a:p>
          <a:p>
            <a:r>
              <a:rPr lang="en-US" altLang="zh-CN" dirty="0">
                <a:ea typeface="宋体" panose="02010600030101010101" pitchFamily="2" charset="-122"/>
              </a:rPr>
              <a:t>The circuit setup time is </a:t>
            </a:r>
            <a:r>
              <a:rPr lang="en-US" altLang="zh-CN" i="1" dirty="0">
                <a:solidFill>
                  <a:srgbClr val="0000FF"/>
                </a:solidFill>
                <a:ea typeface="宋体" panose="02010600030101010101" pitchFamily="2" charset="-122"/>
              </a:rPr>
              <a:t>s </a:t>
            </a:r>
            <a:r>
              <a:rPr lang="en-US" altLang="zh-CN" dirty="0">
                <a:ea typeface="宋体" panose="02010600030101010101" pitchFamily="2" charset="-122"/>
              </a:rPr>
              <a:t>sec, the propagation delay is </a:t>
            </a:r>
            <a:r>
              <a:rPr lang="en-US" altLang="zh-CN" i="1" dirty="0">
                <a:solidFill>
                  <a:srgbClr val="0000FF"/>
                </a:solidFill>
                <a:ea typeface="宋体" panose="02010600030101010101" pitchFamily="2" charset="-122"/>
              </a:rPr>
              <a:t>d</a:t>
            </a:r>
            <a:r>
              <a:rPr lang="en-US" altLang="zh-CN" dirty="0">
                <a:ea typeface="宋体" panose="02010600030101010101" pitchFamily="2" charset="-122"/>
              </a:rPr>
              <a:t> sec per hop, the packet size is </a:t>
            </a:r>
            <a:r>
              <a:rPr lang="en-US" altLang="zh-CN" i="1" dirty="0">
                <a:solidFill>
                  <a:srgbClr val="0000FF"/>
                </a:solidFill>
                <a:ea typeface="宋体" panose="02010600030101010101" pitchFamily="2" charset="-122"/>
              </a:rPr>
              <a:t>p</a:t>
            </a:r>
            <a:r>
              <a:rPr lang="en-US" altLang="zh-CN" dirty="0">
                <a:ea typeface="宋体" panose="02010600030101010101" pitchFamily="2" charset="-122"/>
              </a:rPr>
              <a:t> bits, and the data rate is </a:t>
            </a:r>
            <a:r>
              <a:rPr lang="en-US" altLang="zh-CN" i="1" dirty="0">
                <a:solidFill>
                  <a:srgbClr val="0000FF"/>
                </a:solidFill>
                <a:ea typeface="宋体" panose="02010600030101010101" pitchFamily="2" charset="-122"/>
              </a:rPr>
              <a:t>b</a:t>
            </a:r>
            <a:r>
              <a:rPr lang="en-US" altLang="zh-CN" dirty="0">
                <a:ea typeface="宋体" panose="02010600030101010101" pitchFamily="2" charset="-122"/>
              </a:rPr>
              <a:t> bps. </a:t>
            </a:r>
          </a:p>
        </p:txBody>
      </p:sp>
      <p:sp>
        <p:nvSpPr>
          <p:cNvPr id="6144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a:t>Computer Networks, SCSSE, ECNU, 2017</a:t>
            </a:r>
            <a:endParaRPr lang="en-US" altLang="zh-CN" i="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ea typeface="宋体" panose="02010600030101010101" pitchFamily="2" charset="-122"/>
              </a:rPr>
              <a:t>Delay of Circuit Switching and Packet Switching (4)</a:t>
            </a:r>
            <a:endParaRPr lang="zh-CN" altLang="en-US" sz="2800" dirty="0"/>
          </a:p>
        </p:txBody>
      </p:sp>
      <p:sp>
        <p:nvSpPr>
          <p:cNvPr id="3" name="内容占位符 2"/>
          <p:cNvSpPr>
            <a:spLocks noGrp="1"/>
          </p:cNvSpPr>
          <p:nvPr>
            <p:ph idx="1"/>
          </p:nvPr>
        </p:nvSpPr>
        <p:spPr/>
        <p:txBody>
          <a:bodyPr/>
          <a:lstStyle/>
          <a:p>
            <a:r>
              <a:rPr lang="en-US" altLang="zh-CN" dirty="0"/>
              <a:t>In the above scenario, under what conditions does the packet network have a lower delay? </a:t>
            </a:r>
          </a:p>
          <a:p>
            <a:endParaRPr lang="en-US" altLang="zh-CN" dirty="0"/>
          </a:p>
          <a:p>
            <a:r>
              <a:rPr lang="en-US" altLang="zh-CN" dirty="0"/>
              <a:t>Under what conditions is a packet-switched network preferable to a circuit-switched?</a:t>
            </a:r>
          </a:p>
        </p:txBody>
      </p:sp>
      <p:sp>
        <p:nvSpPr>
          <p:cNvPr id="4" name="页脚占位符 3"/>
          <p:cNvSpPr>
            <a:spLocks noGrp="1"/>
          </p:cNvSpPr>
          <p:nvPr>
            <p:ph type="ftr" sz="quarter" idx="10"/>
          </p:nvPr>
        </p:nvSpPr>
        <p:spPr/>
        <p:txBody>
          <a:bodyPr/>
          <a:lstStyle/>
          <a:p>
            <a:pPr>
              <a:defRPr/>
            </a:pPr>
            <a:r>
              <a:rPr lang="en-US" altLang="zh-CN"/>
              <a:t>Computer Networks, SCSSE, ECNU, 2017</a:t>
            </a:r>
            <a:endParaRPr lang="en-US" altLang="zh-CN" i="0" dirty="0"/>
          </a:p>
        </p:txBody>
      </p:sp>
    </p:spTree>
    <p:extLst>
      <p:ext uri="{BB962C8B-B14F-4D97-AF65-F5344CB8AC3E}">
        <p14:creationId xmlns:p14="http://schemas.microsoft.com/office/powerpoint/2010/main" val="51392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14FD5D7-EDC4-4582-B06B-C831EF6DE0C9}"/>
              </a:ext>
            </a:extLst>
          </p:cNvPr>
          <p:cNvSpPr>
            <a:spLocks noGrp="1" noChangeArrowheads="1"/>
          </p:cNvSpPr>
          <p:nvPr>
            <p:ph type="title"/>
          </p:nvPr>
        </p:nvSpPr>
        <p:spPr/>
        <p:txBody>
          <a:bodyPr/>
          <a:lstStyle/>
          <a:p>
            <a:r>
              <a:rPr lang="en-US" altLang="zh-CN"/>
              <a:t>Switching</a:t>
            </a:r>
          </a:p>
        </p:txBody>
      </p:sp>
      <p:sp>
        <p:nvSpPr>
          <p:cNvPr id="4099" name="Rectangle 4">
            <a:extLst>
              <a:ext uri="{FF2B5EF4-FFF2-40B4-BE49-F238E27FC236}">
                <a16:creationId xmlns:a16="http://schemas.microsoft.com/office/drawing/2014/main" id="{AED2125A-B628-44A8-987F-C2EAA1C42DD2}"/>
              </a:ext>
            </a:extLst>
          </p:cNvPr>
          <p:cNvSpPr>
            <a:spLocks noChangeArrowheads="1"/>
          </p:cNvSpPr>
          <p:nvPr/>
        </p:nvSpPr>
        <p:spPr bwMode="auto">
          <a:xfrm>
            <a:off x="2019300" y="190023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A</a:t>
            </a:r>
          </a:p>
        </p:txBody>
      </p:sp>
      <p:sp>
        <p:nvSpPr>
          <p:cNvPr id="4100" name="Rectangle 5">
            <a:extLst>
              <a:ext uri="{FF2B5EF4-FFF2-40B4-BE49-F238E27FC236}">
                <a16:creationId xmlns:a16="http://schemas.microsoft.com/office/drawing/2014/main" id="{FD770403-A172-4057-966A-09EACC67726D}"/>
              </a:ext>
            </a:extLst>
          </p:cNvPr>
          <p:cNvSpPr>
            <a:spLocks noChangeArrowheads="1"/>
          </p:cNvSpPr>
          <p:nvPr/>
        </p:nvSpPr>
        <p:spPr bwMode="auto">
          <a:xfrm>
            <a:off x="3086100" y="13668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B</a:t>
            </a:r>
          </a:p>
        </p:txBody>
      </p:sp>
      <p:sp>
        <p:nvSpPr>
          <p:cNvPr id="4101" name="Rectangle 6">
            <a:extLst>
              <a:ext uri="{FF2B5EF4-FFF2-40B4-BE49-F238E27FC236}">
                <a16:creationId xmlns:a16="http://schemas.microsoft.com/office/drawing/2014/main" id="{FEA9F940-F0E2-4041-B4C9-3F325D509647}"/>
              </a:ext>
            </a:extLst>
          </p:cNvPr>
          <p:cNvSpPr>
            <a:spLocks noChangeArrowheads="1"/>
          </p:cNvSpPr>
          <p:nvPr/>
        </p:nvSpPr>
        <p:spPr bwMode="auto">
          <a:xfrm>
            <a:off x="2781300" y="25098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C</a:t>
            </a:r>
          </a:p>
        </p:txBody>
      </p:sp>
      <p:sp>
        <p:nvSpPr>
          <p:cNvPr id="4102" name="Rectangle 7">
            <a:extLst>
              <a:ext uri="{FF2B5EF4-FFF2-40B4-BE49-F238E27FC236}">
                <a16:creationId xmlns:a16="http://schemas.microsoft.com/office/drawing/2014/main" id="{0654A3A6-CAA8-4C42-A3EB-2140AA3247BD}"/>
              </a:ext>
            </a:extLst>
          </p:cNvPr>
          <p:cNvSpPr>
            <a:spLocks noChangeArrowheads="1"/>
          </p:cNvSpPr>
          <p:nvPr/>
        </p:nvSpPr>
        <p:spPr bwMode="auto">
          <a:xfrm>
            <a:off x="3924300" y="129063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D</a:t>
            </a:r>
          </a:p>
        </p:txBody>
      </p:sp>
      <p:sp>
        <p:nvSpPr>
          <p:cNvPr id="4103" name="Rectangle 8">
            <a:extLst>
              <a:ext uri="{FF2B5EF4-FFF2-40B4-BE49-F238E27FC236}">
                <a16:creationId xmlns:a16="http://schemas.microsoft.com/office/drawing/2014/main" id="{5A1945C6-44B9-49C4-8596-A8081C9702E1}"/>
              </a:ext>
            </a:extLst>
          </p:cNvPr>
          <p:cNvSpPr>
            <a:spLocks noChangeArrowheads="1"/>
          </p:cNvSpPr>
          <p:nvPr/>
        </p:nvSpPr>
        <p:spPr bwMode="auto">
          <a:xfrm>
            <a:off x="3848100" y="2128838"/>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E</a:t>
            </a:r>
          </a:p>
        </p:txBody>
      </p:sp>
      <p:sp>
        <p:nvSpPr>
          <p:cNvPr id="4104" name="Rectangle 9">
            <a:extLst>
              <a:ext uri="{FF2B5EF4-FFF2-40B4-BE49-F238E27FC236}">
                <a16:creationId xmlns:a16="http://schemas.microsoft.com/office/drawing/2014/main" id="{8496EB2A-26A4-4052-A189-353C43D28C7C}"/>
              </a:ext>
            </a:extLst>
          </p:cNvPr>
          <p:cNvSpPr>
            <a:spLocks noChangeArrowheads="1"/>
          </p:cNvSpPr>
          <p:nvPr/>
        </p:nvSpPr>
        <p:spPr bwMode="auto">
          <a:xfrm>
            <a:off x="4762500" y="2814638"/>
            <a:ext cx="3430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a:ea typeface="新細明體" panose="020B0604030504040204" pitchFamily="18" charset="-120"/>
              </a:rPr>
              <a:t>F</a:t>
            </a:r>
          </a:p>
        </p:txBody>
      </p:sp>
      <p:sp>
        <p:nvSpPr>
          <p:cNvPr id="4105" name="Rectangle 10">
            <a:extLst>
              <a:ext uri="{FF2B5EF4-FFF2-40B4-BE49-F238E27FC236}">
                <a16:creationId xmlns:a16="http://schemas.microsoft.com/office/drawing/2014/main" id="{E8458317-46DA-4BB0-BA5B-97CF0C48C552}"/>
              </a:ext>
            </a:extLst>
          </p:cNvPr>
          <p:cNvSpPr>
            <a:spLocks noChangeArrowheads="1"/>
          </p:cNvSpPr>
          <p:nvPr/>
        </p:nvSpPr>
        <p:spPr bwMode="auto">
          <a:xfrm>
            <a:off x="4686300" y="167163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G</a:t>
            </a:r>
          </a:p>
        </p:txBody>
      </p:sp>
      <p:sp>
        <p:nvSpPr>
          <p:cNvPr id="4106" name="Rectangle 11">
            <a:extLst>
              <a:ext uri="{FF2B5EF4-FFF2-40B4-BE49-F238E27FC236}">
                <a16:creationId xmlns:a16="http://schemas.microsoft.com/office/drawing/2014/main" id="{2CC7BF19-1006-498E-B0B4-DC2093E50493}"/>
              </a:ext>
            </a:extLst>
          </p:cNvPr>
          <p:cNvSpPr>
            <a:spLocks noChangeArrowheads="1"/>
          </p:cNvSpPr>
          <p:nvPr/>
        </p:nvSpPr>
        <p:spPr bwMode="auto">
          <a:xfrm>
            <a:off x="5524500" y="212883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H</a:t>
            </a:r>
          </a:p>
        </p:txBody>
      </p:sp>
      <p:sp>
        <p:nvSpPr>
          <p:cNvPr id="4107" name="Line 12">
            <a:extLst>
              <a:ext uri="{FF2B5EF4-FFF2-40B4-BE49-F238E27FC236}">
                <a16:creationId xmlns:a16="http://schemas.microsoft.com/office/drawing/2014/main" id="{D5F905DE-C775-4EF2-8516-9297C71E99A1}"/>
              </a:ext>
            </a:extLst>
          </p:cNvPr>
          <p:cNvSpPr>
            <a:spLocks noChangeShapeType="1"/>
          </p:cNvSpPr>
          <p:nvPr/>
        </p:nvSpPr>
        <p:spPr bwMode="auto">
          <a:xfrm flipV="1">
            <a:off x="2339975" y="1611313"/>
            <a:ext cx="7620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8" name="Line 13">
            <a:extLst>
              <a:ext uri="{FF2B5EF4-FFF2-40B4-BE49-F238E27FC236}">
                <a16:creationId xmlns:a16="http://schemas.microsoft.com/office/drawing/2014/main" id="{6D60C26C-E533-4346-95EE-ABE32096B790}"/>
              </a:ext>
            </a:extLst>
          </p:cNvPr>
          <p:cNvSpPr>
            <a:spLocks noChangeShapeType="1"/>
          </p:cNvSpPr>
          <p:nvPr/>
        </p:nvSpPr>
        <p:spPr bwMode="auto">
          <a:xfrm>
            <a:off x="2339975" y="2144713"/>
            <a:ext cx="15240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Line 14">
            <a:extLst>
              <a:ext uri="{FF2B5EF4-FFF2-40B4-BE49-F238E27FC236}">
                <a16:creationId xmlns:a16="http://schemas.microsoft.com/office/drawing/2014/main" id="{E01CD879-6FB6-4A58-9675-17E915D721D8}"/>
              </a:ext>
            </a:extLst>
          </p:cNvPr>
          <p:cNvSpPr>
            <a:spLocks noChangeShapeType="1"/>
          </p:cNvSpPr>
          <p:nvPr/>
        </p:nvSpPr>
        <p:spPr bwMode="auto">
          <a:xfrm>
            <a:off x="2339975" y="2297113"/>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0" name="Line 15">
            <a:extLst>
              <a:ext uri="{FF2B5EF4-FFF2-40B4-BE49-F238E27FC236}">
                <a16:creationId xmlns:a16="http://schemas.microsoft.com/office/drawing/2014/main" id="{4104F10D-809A-4726-9FF2-864139337F0C}"/>
              </a:ext>
            </a:extLst>
          </p:cNvPr>
          <p:cNvSpPr>
            <a:spLocks noChangeShapeType="1"/>
          </p:cNvSpPr>
          <p:nvPr/>
        </p:nvSpPr>
        <p:spPr bwMode="auto">
          <a:xfrm flipH="1">
            <a:off x="3025775" y="1763713"/>
            <a:ext cx="2286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Line 16">
            <a:extLst>
              <a:ext uri="{FF2B5EF4-FFF2-40B4-BE49-F238E27FC236}">
                <a16:creationId xmlns:a16="http://schemas.microsoft.com/office/drawing/2014/main" id="{2DDB649B-98EF-4E71-AD23-88B850E085EC}"/>
              </a:ext>
            </a:extLst>
          </p:cNvPr>
          <p:cNvSpPr>
            <a:spLocks noChangeShapeType="1"/>
          </p:cNvSpPr>
          <p:nvPr/>
        </p:nvSpPr>
        <p:spPr bwMode="auto">
          <a:xfrm>
            <a:off x="3101975" y="2754313"/>
            <a:ext cx="175260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112" name="Line 17">
            <a:extLst>
              <a:ext uri="{FF2B5EF4-FFF2-40B4-BE49-F238E27FC236}">
                <a16:creationId xmlns:a16="http://schemas.microsoft.com/office/drawing/2014/main" id="{10870B39-2335-447F-87AC-B9C0802B56C4}"/>
              </a:ext>
            </a:extLst>
          </p:cNvPr>
          <p:cNvSpPr>
            <a:spLocks noChangeShapeType="1"/>
          </p:cNvSpPr>
          <p:nvPr/>
        </p:nvSpPr>
        <p:spPr bwMode="auto">
          <a:xfrm flipV="1">
            <a:off x="3406775" y="1535113"/>
            <a:ext cx="533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3" name="Line 18">
            <a:extLst>
              <a:ext uri="{FF2B5EF4-FFF2-40B4-BE49-F238E27FC236}">
                <a16:creationId xmlns:a16="http://schemas.microsoft.com/office/drawing/2014/main" id="{CC6ACDFC-6836-4BE3-93A3-DC29EB7277BE}"/>
              </a:ext>
            </a:extLst>
          </p:cNvPr>
          <p:cNvSpPr>
            <a:spLocks noChangeShapeType="1"/>
          </p:cNvSpPr>
          <p:nvPr/>
        </p:nvSpPr>
        <p:spPr bwMode="auto">
          <a:xfrm flipH="1">
            <a:off x="4016375" y="1611313"/>
            <a:ext cx="76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4" name="Line 19">
            <a:extLst>
              <a:ext uri="{FF2B5EF4-FFF2-40B4-BE49-F238E27FC236}">
                <a16:creationId xmlns:a16="http://schemas.microsoft.com/office/drawing/2014/main" id="{F2797BDB-D108-44BE-B136-DA26AF33EBA4}"/>
              </a:ext>
            </a:extLst>
          </p:cNvPr>
          <p:cNvSpPr>
            <a:spLocks noChangeShapeType="1"/>
          </p:cNvSpPr>
          <p:nvPr/>
        </p:nvSpPr>
        <p:spPr bwMode="auto">
          <a:xfrm>
            <a:off x="4092575" y="2297113"/>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5" name="Line 20">
            <a:extLst>
              <a:ext uri="{FF2B5EF4-FFF2-40B4-BE49-F238E27FC236}">
                <a16:creationId xmlns:a16="http://schemas.microsoft.com/office/drawing/2014/main" id="{5AD7F283-3D7D-4BF9-8856-292D284E48FB}"/>
              </a:ext>
            </a:extLst>
          </p:cNvPr>
          <p:cNvSpPr>
            <a:spLocks noChangeShapeType="1"/>
          </p:cNvSpPr>
          <p:nvPr/>
        </p:nvSpPr>
        <p:spPr bwMode="auto">
          <a:xfrm>
            <a:off x="4244975" y="1611313"/>
            <a:ext cx="4572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6" name="Line 21">
            <a:extLst>
              <a:ext uri="{FF2B5EF4-FFF2-40B4-BE49-F238E27FC236}">
                <a16:creationId xmlns:a16="http://schemas.microsoft.com/office/drawing/2014/main" id="{D6C2B07E-7FFF-4FC3-B08E-3C9D1247F68E}"/>
              </a:ext>
            </a:extLst>
          </p:cNvPr>
          <p:cNvSpPr>
            <a:spLocks noChangeShapeType="1"/>
          </p:cNvSpPr>
          <p:nvPr/>
        </p:nvSpPr>
        <p:spPr bwMode="auto">
          <a:xfrm>
            <a:off x="4930775" y="1916113"/>
            <a:ext cx="68580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7" name="Line 22">
            <a:extLst>
              <a:ext uri="{FF2B5EF4-FFF2-40B4-BE49-F238E27FC236}">
                <a16:creationId xmlns:a16="http://schemas.microsoft.com/office/drawing/2014/main" id="{DE0BE3B7-D92B-4A27-AF08-06C8C0FFD85B}"/>
              </a:ext>
            </a:extLst>
          </p:cNvPr>
          <p:cNvSpPr>
            <a:spLocks noChangeShapeType="1"/>
          </p:cNvSpPr>
          <p:nvPr/>
        </p:nvSpPr>
        <p:spPr bwMode="auto">
          <a:xfrm flipH="1">
            <a:off x="5006975" y="2449513"/>
            <a:ext cx="609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8" name="Rectangle 23">
            <a:extLst>
              <a:ext uri="{FF2B5EF4-FFF2-40B4-BE49-F238E27FC236}">
                <a16:creationId xmlns:a16="http://schemas.microsoft.com/office/drawing/2014/main" id="{F8420029-A4BE-41ED-84E0-8087E724DF25}"/>
              </a:ext>
            </a:extLst>
          </p:cNvPr>
          <p:cNvSpPr>
            <a:spLocks noChangeArrowheads="1"/>
          </p:cNvSpPr>
          <p:nvPr/>
        </p:nvSpPr>
        <p:spPr bwMode="auto">
          <a:xfrm>
            <a:off x="419100" y="3119438"/>
            <a:ext cx="4004301"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dirty="0">
                <a:ea typeface="新細明體" panose="020B0604030504040204" pitchFamily="18" charset="-120"/>
              </a:rPr>
              <a:t>(1) circuit switching (in telephone)</a:t>
            </a:r>
          </a:p>
          <a:p>
            <a:pPr>
              <a:spcBef>
                <a:spcPct val="0"/>
              </a:spcBef>
              <a:buFontTx/>
              <a:buNone/>
            </a:pPr>
            <a:r>
              <a:rPr kumimoji="1" lang="en-US" altLang="zh-TW" sz="2000" dirty="0">
                <a:ea typeface="新細明體" panose="020B0604030504040204" pitchFamily="18" charset="-120"/>
              </a:rPr>
              <a:t>(2) packet switching</a:t>
            </a:r>
          </a:p>
          <a:p>
            <a:pPr>
              <a:spcBef>
                <a:spcPct val="0"/>
              </a:spcBef>
              <a:buFontTx/>
              <a:buNone/>
            </a:pPr>
            <a:r>
              <a:rPr kumimoji="1" lang="en-US" altLang="zh-TW" sz="2000" dirty="0">
                <a:ea typeface="新細明體" panose="020B0604030504040204" pitchFamily="18" charset="-120"/>
              </a:rPr>
              <a:t>(3) message switching</a:t>
            </a:r>
          </a:p>
        </p:txBody>
      </p:sp>
      <p:sp>
        <p:nvSpPr>
          <p:cNvPr id="4119" name="Rectangle 24">
            <a:extLst>
              <a:ext uri="{FF2B5EF4-FFF2-40B4-BE49-F238E27FC236}">
                <a16:creationId xmlns:a16="http://schemas.microsoft.com/office/drawing/2014/main" id="{7B59BAD9-97FF-464B-BC29-9E1A023A3733}"/>
              </a:ext>
            </a:extLst>
          </p:cNvPr>
          <p:cNvSpPr>
            <a:spLocks noChangeArrowheads="1"/>
          </p:cNvSpPr>
          <p:nvPr/>
        </p:nvSpPr>
        <p:spPr bwMode="auto">
          <a:xfrm>
            <a:off x="254000" y="5264150"/>
            <a:ext cx="706122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a:ea typeface="新細明體" panose="020B0604030504040204" pitchFamily="18" charset="-120"/>
              </a:rPr>
              <a:t>Current Internet practice: store-and-forward packet switching</a:t>
            </a:r>
          </a:p>
        </p:txBody>
      </p:sp>
      <p:sp>
        <p:nvSpPr>
          <p:cNvPr id="4120" name="Rectangle 25">
            <a:extLst>
              <a:ext uri="{FF2B5EF4-FFF2-40B4-BE49-F238E27FC236}">
                <a16:creationId xmlns:a16="http://schemas.microsoft.com/office/drawing/2014/main" id="{D6CF3865-B15D-4B6D-A69B-67B617685043}"/>
              </a:ext>
            </a:extLst>
          </p:cNvPr>
          <p:cNvSpPr>
            <a:spLocks noChangeArrowheads="1"/>
          </p:cNvSpPr>
          <p:nvPr/>
        </p:nvSpPr>
        <p:spPr bwMode="auto">
          <a:xfrm>
            <a:off x="5448300" y="2967038"/>
            <a:ext cx="3521075"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000">
                <a:ea typeface="新細明體" panose="020B0604030504040204" pitchFamily="18" charset="-120"/>
              </a:rPr>
              <a:t>Wide Area Networks:</a:t>
            </a:r>
          </a:p>
          <a:p>
            <a:pPr>
              <a:spcBef>
                <a:spcPct val="0"/>
              </a:spcBef>
              <a:buFontTx/>
              <a:buNone/>
            </a:pPr>
            <a:r>
              <a:rPr kumimoji="1" lang="en-US" altLang="zh-TW" sz="2000">
                <a:ea typeface="新細明體" panose="020B0604030504040204" pitchFamily="18" charset="-120"/>
              </a:rPr>
              <a:t>Dod: ARPANET in 1960s (become Internet)</a:t>
            </a:r>
          </a:p>
          <a:p>
            <a:pPr>
              <a:spcBef>
                <a:spcPct val="0"/>
              </a:spcBef>
              <a:buFontTx/>
              <a:buNone/>
            </a:pPr>
            <a:r>
              <a:rPr kumimoji="1" lang="en-US" altLang="zh-TW" sz="2000">
                <a:ea typeface="新細明體" panose="020B0604030504040204" pitchFamily="18" charset="-120"/>
              </a:rPr>
              <a:t>IBM: SNA in 1974</a:t>
            </a:r>
          </a:p>
          <a:p>
            <a:pPr>
              <a:spcBef>
                <a:spcPct val="0"/>
              </a:spcBef>
              <a:buFontTx/>
              <a:buNone/>
            </a:pPr>
            <a:r>
              <a:rPr kumimoji="1" lang="en-US" altLang="zh-TW" sz="2000">
                <a:ea typeface="新細明體" panose="020B0604030504040204" pitchFamily="18" charset="-120"/>
              </a:rPr>
              <a:t>DEC: DECNET in 1975</a:t>
            </a:r>
          </a:p>
          <a:p>
            <a:pPr>
              <a:spcBef>
                <a:spcPct val="0"/>
              </a:spcBef>
              <a:buFontTx/>
              <a:buNone/>
            </a:pPr>
            <a:r>
              <a:rPr kumimoji="1" lang="en-US" altLang="zh-TW" sz="2000">
                <a:ea typeface="新細明體" panose="020B0604030504040204" pitchFamily="18" charset="-120"/>
              </a:rPr>
              <a:t>CCITT X.25 in 1970s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z="2800" dirty="0">
                <a:ea typeface="宋体" panose="02010600030101010101" pitchFamily="2" charset="-122"/>
              </a:rPr>
              <a:t>Exercise of Circuit Switching and Packet Switching (1)</a:t>
            </a:r>
            <a:endParaRPr lang="zh-CN" altLang="en-US" sz="2800" dirty="0">
              <a:ea typeface="宋体" panose="02010600030101010101" pitchFamily="2" charset="-122"/>
            </a:endParaRPr>
          </a:p>
        </p:txBody>
      </p:sp>
      <p:sp>
        <p:nvSpPr>
          <p:cNvPr id="66563"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marL="742950" indent="-28575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800"/>
              <a:t>Computer Networks, SCSSE, ECNU, 2017</a:t>
            </a:r>
            <a:endParaRPr lang="en-US" altLang="zh-CN" sz="800" i="0"/>
          </a:p>
        </p:txBody>
      </p:sp>
      <p:sp>
        <p:nvSpPr>
          <p:cNvPr id="5" name="内容占位符 2"/>
          <p:cNvSpPr txBox="1">
            <a:spLocks/>
          </p:cNvSpPr>
          <p:nvPr/>
        </p:nvSpPr>
        <p:spPr bwMode="auto">
          <a:xfrm>
            <a:off x="125413" y="938213"/>
            <a:ext cx="8710612"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20204" pitchFamily="34" charset="0"/>
              <a:defRPr sz="2400">
                <a:solidFill>
                  <a:schemeClr val="tx1"/>
                </a:solidFill>
                <a:latin typeface="Arial" panose="020B0604020202020204" pitchFamily="34" charset="0"/>
                <a:cs typeface="Arial" panose="020B0604020202020204" pitchFamily="34" charset="0"/>
              </a:defRPr>
            </a:lvl1pPr>
            <a:lvl2pPr indent="-457200">
              <a:spcBef>
                <a:spcPts val="600"/>
              </a:spcBef>
              <a:buClr>
                <a:srgbClr val="0000FF"/>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800100" indent="-342900">
              <a:spcBef>
                <a:spcPct val="20000"/>
              </a:spcBef>
              <a:buClr>
                <a:srgbClr val="0000FF"/>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028700" indent="-228600">
              <a:spcBef>
                <a:spcPct val="20000"/>
              </a:spcBef>
              <a:buClr>
                <a:srgbClr val="0000FF"/>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257300" indent="-228600">
              <a:spcBef>
                <a:spcPct val="20000"/>
              </a:spcBef>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17145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1717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26289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0861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r>
              <a:rPr lang="en-US" altLang="zh-CN" sz="2000" dirty="0">
                <a:ea typeface="宋体" panose="02010600030101010101" pitchFamily="2" charset="-122"/>
              </a:rPr>
              <a:t>How long will it take to transmit a 1-GB file from one VSAT to another using a hub as shown in Figure 2-17? Assume that the uplink is 1 Mbps, the downlink is 7 Mbps, and circuit switching is used with 1.2 sec circuit setup time. (the altitude of the satellite is 35,800 km) </a:t>
            </a:r>
          </a:p>
          <a:p>
            <a:r>
              <a:rPr lang="en-US" altLang="zh-CN" sz="2000" dirty="0">
                <a:ea typeface="宋体" panose="02010600030101010101" pitchFamily="2" charset="-122"/>
              </a:rPr>
              <a:t>Calculate the transmit time in the previous problem if packet switching is used instead. Assume that the packet size is 64 KB, the switching delay in the satellite and hub is 10 microseconds, and the packet header size is 32 bytes.</a:t>
            </a:r>
          </a:p>
          <a:p>
            <a:endParaRPr lang="en-US" altLang="zh-CN" sz="2000" dirty="0">
              <a:ea typeface="宋体" panose="02010600030101010101" pitchFamily="2" charset="-122"/>
            </a:endParaRPr>
          </a:p>
          <a:p>
            <a:endParaRPr lang="zh-CN" altLang="en-US" sz="2000" dirty="0">
              <a:ea typeface="宋体" panose="02010600030101010101" pitchFamily="2" charset="-122"/>
            </a:endParaRPr>
          </a:p>
        </p:txBody>
      </p:sp>
      <p:pic>
        <p:nvPicPr>
          <p:cNvPr id="66565"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6362" y="3575585"/>
            <a:ext cx="3811587" cy="288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3744B1D-2B57-4F74-A77D-D1556C1C3EEC}"/>
              </a:ext>
            </a:extLst>
          </p:cNvPr>
          <p:cNvSpPr>
            <a:spLocks noGrp="1" noChangeArrowheads="1"/>
          </p:cNvSpPr>
          <p:nvPr>
            <p:ph type="title"/>
          </p:nvPr>
        </p:nvSpPr>
        <p:spPr>
          <a:xfrm>
            <a:off x="476250" y="266700"/>
            <a:ext cx="7772400" cy="852488"/>
          </a:xfrm>
          <a:noFill/>
        </p:spPr>
        <p:txBody>
          <a:bodyPr/>
          <a:lstStyle/>
          <a:p>
            <a:r>
              <a:rPr lang="en-US" altLang="zh-CN"/>
              <a:t>Four sources of packet delay</a:t>
            </a:r>
            <a:endParaRPr lang="en-US" altLang="zh-CN" sz="3600"/>
          </a:p>
        </p:txBody>
      </p:sp>
      <p:sp>
        <p:nvSpPr>
          <p:cNvPr id="581635" name="Rectangle 3">
            <a:extLst>
              <a:ext uri="{FF2B5EF4-FFF2-40B4-BE49-F238E27FC236}">
                <a16:creationId xmlns:a16="http://schemas.microsoft.com/office/drawing/2014/main" id="{2178EFDA-C5DE-437E-868D-18872B7CD22D}"/>
              </a:ext>
            </a:extLst>
          </p:cNvPr>
          <p:cNvSpPr>
            <a:spLocks noGrp="1" noChangeArrowheads="1"/>
          </p:cNvSpPr>
          <p:nvPr>
            <p:ph type="body" sz="half" idx="2"/>
          </p:nvPr>
        </p:nvSpPr>
        <p:spPr>
          <a:xfrm>
            <a:off x="830263" y="1601788"/>
            <a:ext cx="3403600" cy="1325562"/>
          </a:xfrm>
        </p:spPr>
        <p:txBody>
          <a:bodyPr/>
          <a:lstStyle/>
          <a:p>
            <a:pPr marL="0" indent="0">
              <a:buFontTx/>
              <a:buNone/>
              <a:defRPr/>
            </a:pPr>
            <a:r>
              <a:rPr lang="en-US" altLang="zh-CN" sz="2400" dirty="0">
                <a:solidFill>
                  <a:srgbClr val="0000CC"/>
                </a:solidFill>
              </a:rPr>
              <a:t>1. Nodal processing</a:t>
            </a:r>
            <a:endParaRPr lang="en-US" altLang="zh-CN" sz="2400" dirty="0"/>
          </a:p>
          <a:p>
            <a:pPr marL="342900" indent="-342900">
              <a:buFont typeface="Arial" panose="020B0604020202020204" pitchFamily="34" charset="0"/>
              <a:buChar char="•"/>
              <a:defRPr/>
            </a:pPr>
            <a:r>
              <a:rPr lang="en-US" altLang="zh-CN" sz="2400" dirty="0"/>
              <a:t>check bit errors</a:t>
            </a:r>
          </a:p>
          <a:p>
            <a:pPr marL="342900" indent="-342900">
              <a:buFont typeface="Arial" panose="020B0604020202020204" pitchFamily="34" charset="0"/>
              <a:buChar char="•"/>
              <a:defRPr/>
            </a:pPr>
            <a:r>
              <a:rPr lang="en-US" altLang="zh-CN" sz="2400" dirty="0"/>
              <a:t>determine output link</a:t>
            </a:r>
          </a:p>
        </p:txBody>
      </p:sp>
      <p:grpSp>
        <p:nvGrpSpPr>
          <p:cNvPr id="6148" name="Group 4">
            <a:extLst>
              <a:ext uri="{FF2B5EF4-FFF2-40B4-BE49-F238E27FC236}">
                <a16:creationId xmlns:a16="http://schemas.microsoft.com/office/drawing/2014/main" id="{54ECBA85-96AE-47CB-8674-3E497BC0D4FA}"/>
              </a:ext>
            </a:extLst>
          </p:cNvPr>
          <p:cNvGrpSpPr>
            <a:grpSpLocks/>
          </p:cNvGrpSpPr>
          <p:nvPr/>
        </p:nvGrpSpPr>
        <p:grpSpPr bwMode="auto">
          <a:xfrm>
            <a:off x="631825" y="3960813"/>
            <a:ext cx="6021388" cy="2174875"/>
            <a:chOff x="494" y="2699"/>
            <a:chExt cx="3793" cy="1370"/>
          </a:xfrm>
        </p:grpSpPr>
        <p:graphicFrame>
          <p:nvGraphicFramePr>
            <p:cNvPr id="6150" name="Object 5">
              <a:extLst>
                <a:ext uri="{FF2B5EF4-FFF2-40B4-BE49-F238E27FC236}">
                  <a16:creationId xmlns:a16="http://schemas.microsoft.com/office/drawing/2014/main" id="{71A79865-5D46-4F8D-8CFC-71712F3F2AD0}"/>
                </a:ext>
              </a:extLst>
            </p:cNvPr>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1032" name="Clip" r:id="rId4" imgW="1307263" imgH="1084139" progId="MS_ClipArt_Gallery.2">
                    <p:embed/>
                  </p:oleObj>
                </mc:Choice>
                <mc:Fallback>
                  <p:oleObj name="Clip" r:id="rId4" imgW="1307263" imgH="1084139" progId="MS_ClipArt_Gallery.2">
                    <p:embed/>
                    <p:pic>
                      <p:nvPicPr>
                        <p:cNvPr id="6150" name="Object 5">
                          <a:extLst>
                            <a:ext uri="{FF2B5EF4-FFF2-40B4-BE49-F238E27FC236}">
                              <a16:creationId xmlns:a16="http://schemas.microsoft.com/office/drawing/2014/main" id="{71A79865-5D46-4F8D-8CFC-71712F3F2A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Oval 6">
              <a:extLst>
                <a:ext uri="{FF2B5EF4-FFF2-40B4-BE49-F238E27FC236}">
                  <a16:creationId xmlns:a16="http://schemas.microsoft.com/office/drawing/2014/main" id="{1C752146-271E-4BCE-8C0E-4BFED03777AA}"/>
                </a:ext>
              </a:extLst>
            </p:cNvPr>
            <p:cNvSpPr>
              <a:spLocks noChangeArrowheads="1"/>
            </p:cNvSpPr>
            <p:nvPr/>
          </p:nvSpPr>
          <p:spPr bwMode="auto">
            <a:xfrm>
              <a:off x="1570" y="3300"/>
              <a:ext cx="755" cy="233"/>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152" name="Rectangle 7">
              <a:extLst>
                <a:ext uri="{FF2B5EF4-FFF2-40B4-BE49-F238E27FC236}">
                  <a16:creationId xmlns:a16="http://schemas.microsoft.com/office/drawing/2014/main" id="{B89FF894-3CF2-448A-A88D-FF0A251E8E0C}"/>
                </a:ext>
              </a:extLst>
            </p:cNvPr>
            <p:cNvSpPr>
              <a:spLocks noChangeArrowheads="1"/>
            </p:cNvSpPr>
            <p:nvPr/>
          </p:nvSpPr>
          <p:spPr bwMode="auto">
            <a:xfrm>
              <a:off x="1570" y="3257"/>
              <a:ext cx="755" cy="16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6153" name="Oval 8">
              <a:extLst>
                <a:ext uri="{FF2B5EF4-FFF2-40B4-BE49-F238E27FC236}">
                  <a16:creationId xmlns:a16="http://schemas.microsoft.com/office/drawing/2014/main" id="{7C2D4B8D-6F4B-4BC4-9058-ADA1BCF618E7}"/>
                </a:ext>
              </a:extLst>
            </p:cNvPr>
            <p:cNvSpPr>
              <a:spLocks noChangeArrowheads="1"/>
            </p:cNvSpPr>
            <p:nvPr/>
          </p:nvSpPr>
          <p:spPr bwMode="auto">
            <a:xfrm>
              <a:off x="1576" y="3113"/>
              <a:ext cx="755" cy="271"/>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nvGrpSpPr>
            <p:cNvPr id="6154" name="Group 9">
              <a:extLst>
                <a:ext uri="{FF2B5EF4-FFF2-40B4-BE49-F238E27FC236}">
                  <a16:creationId xmlns:a16="http://schemas.microsoft.com/office/drawing/2014/main" id="{9249C806-7A7E-4424-B228-26D71093C07D}"/>
                </a:ext>
              </a:extLst>
            </p:cNvPr>
            <p:cNvGrpSpPr>
              <a:grpSpLocks/>
            </p:cNvGrpSpPr>
            <p:nvPr/>
          </p:nvGrpSpPr>
          <p:grpSpPr bwMode="auto">
            <a:xfrm>
              <a:off x="1794" y="3132"/>
              <a:ext cx="314" cy="75"/>
              <a:chOff x="2208" y="2184"/>
              <a:chExt cx="176" cy="69"/>
            </a:xfrm>
          </p:grpSpPr>
          <p:grpSp>
            <p:nvGrpSpPr>
              <p:cNvPr id="6193" name="Group 10">
                <a:extLst>
                  <a:ext uri="{FF2B5EF4-FFF2-40B4-BE49-F238E27FC236}">
                    <a16:creationId xmlns:a16="http://schemas.microsoft.com/office/drawing/2014/main" id="{1FDB52B8-BE54-4605-84C8-5E9FA37C0595}"/>
                  </a:ext>
                </a:extLst>
              </p:cNvPr>
              <p:cNvGrpSpPr>
                <a:grpSpLocks/>
              </p:cNvGrpSpPr>
              <p:nvPr/>
            </p:nvGrpSpPr>
            <p:grpSpPr bwMode="auto">
              <a:xfrm>
                <a:off x="2208" y="2185"/>
                <a:ext cx="176" cy="68"/>
                <a:chOff x="2848" y="848"/>
                <a:chExt cx="140" cy="98"/>
              </a:xfrm>
            </p:grpSpPr>
            <p:sp>
              <p:nvSpPr>
                <p:cNvPr id="6198" name="Line 11">
                  <a:extLst>
                    <a:ext uri="{FF2B5EF4-FFF2-40B4-BE49-F238E27FC236}">
                      <a16:creationId xmlns:a16="http://schemas.microsoft.com/office/drawing/2014/main" id="{57A66650-6056-4D97-BF0D-F9876A2F3F90}"/>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Line 12">
                  <a:extLst>
                    <a:ext uri="{FF2B5EF4-FFF2-40B4-BE49-F238E27FC236}">
                      <a16:creationId xmlns:a16="http://schemas.microsoft.com/office/drawing/2014/main" id="{3B2E6D87-8CC2-4104-8A47-9369BE5A385E}"/>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0" name="Line 13">
                  <a:extLst>
                    <a:ext uri="{FF2B5EF4-FFF2-40B4-BE49-F238E27FC236}">
                      <a16:creationId xmlns:a16="http://schemas.microsoft.com/office/drawing/2014/main" id="{4E8D0DDE-D938-420E-9A2C-B1FFDA63347C}"/>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94" name="Group 14">
                <a:extLst>
                  <a:ext uri="{FF2B5EF4-FFF2-40B4-BE49-F238E27FC236}">
                    <a16:creationId xmlns:a16="http://schemas.microsoft.com/office/drawing/2014/main" id="{A4AEC8A1-6AE4-410B-803E-A3C871D34030}"/>
                  </a:ext>
                </a:extLst>
              </p:cNvPr>
              <p:cNvGrpSpPr>
                <a:grpSpLocks/>
              </p:cNvGrpSpPr>
              <p:nvPr/>
            </p:nvGrpSpPr>
            <p:grpSpPr bwMode="auto">
              <a:xfrm flipV="1">
                <a:off x="2208" y="2184"/>
                <a:ext cx="176" cy="68"/>
                <a:chOff x="2848" y="848"/>
                <a:chExt cx="140" cy="98"/>
              </a:xfrm>
            </p:grpSpPr>
            <p:sp>
              <p:nvSpPr>
                <p:cNvPr id="6195" name="Line 15">
                  <a:extLst>
                    <a:ext uri="{FF2B5EF4-FFF2-40B4-BE49-F238E27FC236}">
                      <a16:creationId xmlns:a16="http://schemas.microsoft.com/office/drawing/2014/main" id="{79CFCCB8-E6D2-4465-850B-A4ABE0FF95F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6" name="Line 16">
                  <a:extLst>
                    <a:ext uri="{FF2B5EF4-FFF2-40B4-BE49-F238E27FC236}">
                      <a16:creationId xmlns:a16="http://schemas.microsoft.com/office/drawing/2014/main" id="{163933A6-6A17-4BA2-BBDC-9CF87F4AB74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Line 17">
                  <a:extLst>
                    <a:ext uri="{FF2B5EF4-FFF2-40B4-BE49-F238E27FC236}">
                      <a16:creationId xmlns:a16="http://schemas.microsoft.com/office/drawing/2014/main" id="{3CA79EA8-8A72-4C4F-80FB-F7310AA50CF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5" name="Oval 18">
              <a:extLst>
                <a:ext uri="{FF2B5EF4-FFF2-40B4-BE49-F238E27FC236}">
                  <a16:creationId xmlns:a16="http://schemas.microsoft.com/office/drawing/2014/main" id="{13EF88DB-37B9-4C38-B4C6-60543965F316}"/>
                </a:ext>
              </a:extLst>
            </p:cNvPr>
            <p:cNvSpPr>
              <a:spLocks noChangeArrowheads="1"/>
            </p:cNvSpPr>
            <p:nvPr/>
          </p:nvSpPr>
          <p:spPr bwMode="auto">
            <a:xfrm>
              <a:off x="3520" y="3312"/>
              <a:ext cx="755" cy="233"/>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156" name="Line 19">
              <a:extLst>
                <a:ext uri="{FF2B5EF4-FFF2-40B4-BE49-F238E27FC236}">
                  <a16:creationId xmlns:a16="http://schemas.microsoft.com/office/drawing/2014/main" id="{C260A890-B13E-40FB-8C44-E1346EC8C4FA}"/>
                </a:ext>
              </a:extLst>
            </p:cNvPr>
            <p:cNvSpPr>
              <a:spLocks noChangeShapeType="1"/>
            </p:cNvSpPr>
            <p:nvPr/>
          </p:nvSpPr>
          <p:spPr bwMode="auto">
            <a:xfrm>
              <a:off x="3526" y="3299"/>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7" name="Rectangle 20">
              <a:extLst>
                <a:ext uri="{FF2B5EF4-FFF2-40B4-BE49-F238E27FC236}">
                  <a16:creationId xmlns:a16="http://schemas.microsoft.com/office/drawing/2014/main" id="{A47C81D9-2E8A-430E-9D79-1DD1646EAB27}"/>
                </a:ext>
              </a:extLst>
            </p:cNvPr>
            <p:cNvSpPr>
              <a:spLocks noChangeArrowheads="1"/>
            </p:cNvSpPr>
            <p:nvPr/>
          </p:nvSpPr>
          <p:spPr bwMode="auto">
            <a:xfrm>
              <a:off x="3526" y="3275"/>
              <a:ext cx="755" cy="16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6158" name="Oval 21">
              <a:extLst>
                <a:ext uri="{FF2B5EF4-FFF2-40B4-BE49-F238E27FC236}">
                  <a16:creationId xmlns:a16="http://schemas.microsoft.com/office/drawing/2014/main" id="{C5E45D17-11D4-433C-AB3E-CE1ECF998967}"/>
                </a:ext>
              </a:extLst>
            </p:cNvPr>
            <p:cNvSpPr>
              <a:spLocks noChangeArrowheads="1"/>
            </p:cNvSpPr>
            <p:nvPr/>
          </p:nvSpPr>
          <p:spPr bwMode="auto">
            <a:xfrm>
              <a:off x="3532" y="3131"/>
              <a:ext cx="755" cy="271"/>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6159" name="Object 22">
              <a:extLst>
                <a:ext uri="{FF2B5EF4-FFF2-40B4-BE49-F238E27FC236}">
                  <a16:creationId xmlns:a16="http://schemas.microsoft.com/office/drawing/2014/main" id="{BAC7BF10-CD2D-40D0-AA45-494DBE06F07E}"/>
                </a:ext>
              </a:extLst>
            </p:cNvPr>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1033" name="Clip" r:id="rId6" imgW="1307263" imgH="1084139" progId="MS_ClipArt_Gallery.2">
                    <p:embed/>
                  </p:oleObj>
                </mc:Choice>
                <mc:Fallback>
                  <p:oleObj name="Clip" r:id="rId6" imgW="1307263" imgH="1084139" progId="MS_ClipArt_Gallery.2">
                    <p:embed/>
                    <p:pic>
                      <p:nvPicPr>
                        <p:cNvPr id="6159" name="Object 22">
                          <a:extLst>
                            <a:ext uri="{FF2B5EF4-FFF2-40B4-BE49-F238E27FC236}">
                              <a16:creationId xmlns:a16="http://schemas.microsoft.com/office/drawing/2014/main" id="{BAC7BF10-CD2D-40D0-AA45-494DBE06F0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Line 23">
              <a:extLst>
                <a:ext uri="{FF2B5EF4-FFF2-40B4-BE49-F238E27FC236}">
                  <a16:creationId xmlns:a16="http://schemas.microsoft.com/office/drawing/2014/main" id="{C42D8FF1-2D58-4D1A-8AB7-0A5EE8F8192B}"/>
                </a:ext>
              </a:extLst>
            </p:cNvPr>
            <p:cNvSpPr>
              <a:spLocks noChangeShapeType="1"/>
            </p:cNvSpPr>
            <p:nvPr/>
          </p:nvSpPr>
          <p:spPr bwMode="auto">
            <a:xfrm>
              <a:off x="1110" y="3072"/>
              <a:ext cx="3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Line 24">
              <a:extLst>
                <a:ext uri="{FF2B5EF4-FFF2-40B4-BE49-F238E27FC236}">
                  <a16:creationId xmlns:a16="http://schemas.microsoft.com/office/drawing/2014/main" id="{0172D00D-BC96-43B6-9F5B-6DB47F4EC466}"/>
                </a:ext>
              </a:extLst>
            </p:cNvPr>
            <p:cNvSpPr>
              <a:spLocks noChangeShapeType="1"/>
            </p:cNvSpPr>
            <p:nvPr/>
          </p:nvSpPr>
          <p:spPr bwMode="auto">
            <a:xfrm flipV="1">
              <a:off x="1302" y="3693"/>
              <a:ext cx="123"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Line 25">
              <a:extLst>
                <a:ext uri="{FF2B5EF4-FFF2-40B4-BE49-F238E27FC236}">
                  <a16:creationId xmlns:a16="http://schemas.microsoft.com/office/drawing/2014/main" id="{F8C87902-2392-4776-9978-E9CE4975DD49}"/>
                </a:ext>
              </a:extLst>
            </p:cNvPr>
            <p:cNvSpPr>
              <a:spLocks noChangeShapeType="1"/>
            </p:cNvSpPr>
            <p:nvPr/>
          </p:nvSpPr>
          <p:spPr bwMode="auto">
            <a:xfrm>
              <a:off x="2322" y="3336"/>
              <a:ext cx="1218"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3" name="Line 26">
              <a:extLst>
                <a:ext uri="{FF2B5EF4-FFF2-40B4-BE49-F238E27FC236}">
                  <a16:creationId xmlns:a16="http://schemas.microsoft.com/office/drawing/2014/main" id="{96D9A3A2-BAD2-452C-A027-562DA5C4BCCE}"/>
                </a:ext>
              </a:extLst>
            </p:cNvPr>
            <p:cNvSpPr>
              <a:spLocks noChangeShapeType="1"/>
            </p:cNvSpPr>
            <p:nvPr/>
          </p:nvSpPr>
          <p:spPr bwMode="auto">
            <a:xfrm flipH="1">
              <a:off x="1428" y="3066"/>
              <a:ext cx="0" cy="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Line 27">
              <a:extLst>
                <a:ext uri="{FF2B5EF4-FFF2-40B4-BE49-F238E27FC236}">
                  <a16:creationId xmlns:a16="http://schemas.microsoft.com/office/drawing/2014/main" id="{B59A964C-FA57-481B-83EE-38135AF0A84B}"/>
                </a:ext>
              </a:extLst>
            </p:cNvPr>
            <p:cNvSpPr>
              <a:spLocks noChangeShapeType="1"/>
            </p:cNvSpPr>
            <p:nvPr/>
          </p:nvSpPr>
          <p:spPr bwMode="auto">
            <a:xfrm>
              <a:off x="1434" y="3339"/>
              <a:ext cx="1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5" name="Rectangle 28">
              <a:extLst>
                <a:ext uri="{FF2B5EF4-FFF2-40B4-BE49-F238E27FC236}">
                  <a16:creationId xmlns:a16="http://schemas.microsoft.com/office/drawing/2014/main" id="{3D696D84-0E87-4871-88D7-FD306C67D7AD}"/>
                </a:ext>
              </a:extLst>
            </p:cNvPr>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166" name="Rectangle 29">
              <a:extLst>
                <a:ext uri="{FF2B5EF4-FFF2-40B4-BE49-F238E27FC236}">
                  <a16:creationId xmlns:a16="http://schemas.microsoft.com/office/drawing/2014/main" id="{BBDBFA2D-7E74-4D46-B5A8-79D2E9E6C677}"/>
                </a:ext>
              </a:extLst>
            </p:cNvPr>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167" name="Rectangle 30">
              <a:extLst>
                <a:ext uri="{FF2B5EF4-FFF2-40B4-BE49-F238E27FC236}">
                  <a16:creationId xmlns:a16="http://schemas.microsoft.com/office/drawing/2014/main" id="{04C1FB40-C6AD-460D-97B1-1613D56A147C}"/>
                </a:ext>
              </a:extLst>
            </p:cNvPr>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168" name="Rectangle 31">
              <a:extLst>
                <a:ext uri="{FF2B5EF4-FFF2-40B4-BE49-F238E27FC236}">
                  <a16:creationId xmlns:a16="http://schemas.microsoft.com/office/drawing/2014/main" id="{E493087A-F213-4018-A0CC-9CD0EE6A6825}"/>
                </a:ext>
              </a:extLst>
            </p:cNvPr>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169" name="Line 32">
              <a:extLst>
                <a:ext uri="{FF2B5EF4-FFF2-40B4-BE49-F238E27FC236}">
                  <a16:creationId xmlns:a16="http://schemas.microsoft.com/office/drawing/2014/main" id="{151AB3E1-481B-4000-B4AA-D150EAD8359E}"/>
                </a:ext>
              </a:extLst>
            </p:cNvPr>
            <p:cNvSpPr>
              <a:spLocks noChangeShapeType="1"/>
            </p:cNvSpPr>
            <p:nvPr/>
          </p:nvSpPr>
          <p:spPr bwMode="auto">
            <a:xfrm>
              <a:off x="1560" y="3258"/>
              <a:ext cx="153"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0" name="Line 33">
              <a:extLst>
                <a:ext uri="{FF2B5EF4-FFF2-40B4-BE49-F238E27FC236}">
                  <a16:creationId xmlns:a16="http://schemas.microsoft.com/office/drawing/2014/main" id="{BA138808-B89A-4840-896F-3B1FB511A775}"/>
                </a:ext>
              </a:extLst>
            </p:cNvPr>
            <p:cNvSpPr>
              <a:spLocks noChangeShapeType="1"/>
            </p:cNvSpPr>
            <p:nvPr/>
          </p:nvSpPr>
          <p:spPr bwMode="auto">
            <a:xfrm flipV="1">
              <a:off x="1350" y="3432"/>
              <a:ext cx="0" cy="1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1" name="Line 34">
              <a:extLst>
                <a:ext uri="{FF2B5EF4-FFF2-40B4-BE49-F238E27FC236}">
                  <a16:creationId xmlns:a16="http://schemas.microsoft.com/office/drawing/2014/main" id="{45B59A64-F9D1-4EA3-8F70-19BD534161A9}"/>
                </a:ext>
              </a:extLst>
            </p:cNvPr>
            <p:cNvSpPr>
              <a:spLocks noChangeShapeType="1"/>
            </p:cNvSpPr>
            <p:nvPr/>
          </p:nvSpPr>
          <p:spPr bwMode="auto">
            <a:xfrm flipV="1">
              <a:off x="3387" y="3084"/>
              <a:ext cx="2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2" name="Text Box 35">
              <a:extLst>
                <a:ext uri="{FF2B5EF4-FFF2-40B4-BE49-F238E27FC236}">
                  <a16:creationId xmlns:a16="http://schemas.microsoft.com/office/drawing/2014/main" id="{AAEA45C1-4D74-4F18-841C-03E405E5575A}"/>
                </a:ext>
              </a:extLst>
            </p:cNvPr>
            <p:cNvSpPr txBox="1">
              <a:spLocks noChangeArrowheads="1"/>
            </p:cNvSpPr>
            <p:nvPr/>
          </p:nvSpPr>
          <p:spPr bwMode="auto">
            <a:xfrm>
              <a:off x="494" y="2831"/>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chemeClr val="accent1"/>
                  </a:solidFill>
                  <a:latin typeface="Comic Sans MS" panose="030F0702030302020204" pitchFamily="66" charset="0"/>
                </a:rPr>
                <a:t>A</a:t>
              </a:r>
              <a:endParaRPr lang="en-US" altLang="zh-CN" sz="2400">
                <a:solidFill>
                  <a:schemeClr val="accent1"/>
                </a:solidFill>
                <a:latin typeface="Times New Roman" panose="02020603050405020304" pitchFamily="18" charset="0"/>
              </a:endParaRPr>
            </a:p>
          </p:txBody>
        </p:sp>
        <p:sp>
          <p:nvSpPr>
            <p:cNvPr id="6173" name="Text Box 36">
              <a:extLst>
                <a:ext uri="{FF2B5EF4-FFF2-40B4-BE49-F238E27FC236}">
                  <a16:creationId xmlns:a16="http://schemas.microsoft.com/office/drawing/2014/main" id="{4981858F-0D7D-4190-809E-95ADCBCF161E}"/>
                </a:ext>
              </a:extLst>
            </p:cNvPr>
            <p:cNvSpPr txBox="1">
              <a:spLocks noChangeArrowheads="1"/>
            </p:cNvSpPr>
            <p:nvPr/>
          </p:nvSpPr>
          <p:spPr bwMode="auto">
            <a:xfrm>
              <a:off x="668" y="3473"/>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chemeClr val="accent2"/>
                  </a:solidFill>
                  <a:latin typeface="Comic Sans MS" panose="030F0702030302020204" pitchFamily="66" charset="0"/>
                </a:rPr>
                <a:t>B</a:t>
              </a:r>
              <a:endParaRPr lang="en-US" altLang="zh-CN" sz="2400">
                <a:solidFill>
                  <a:schemeClr val="accent1"/>
                </a:solidFill>
                <a:latin typeface="Times New Roman" panose="02020603050405020304" pitchFamily="18" charset="0"/>
              </a:endParaRPr>
            </a:p>
          </p:txBody>
        </p:sp>
        <p:sp>
          <p:nvSpPr>
            <p:cNvPr id="6174" name="Rectangle 37">
              <a:extLst>
                <a:ext uri="{FF2B5EF4-FFF2-40B4-BE49-F238E27FC236}">
                  <a16:creationId xmlns:a16="http://schemas.microsoft.com/office/drawing/2014/main" id="{C8B4E2AC-F37F-4F4C-8419-136675247D52}"/>
                </a:ext>
              </a:extLst>
            </p:cNvPr>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175" name="Text Box 38">
              <a:extLst>
                <a:ext uri="{FF2B5EF4-FFF2-40B4-BE49-F238E27FC236}">
                  <a16:creationId xmlns:a16="http://schemas.microsoft.com/office/drawing/2014/main" id="{6854ECD6-3B7A-4D42-B43F-9B2B632A2308}"/>
                </a:ext>
              </a:extLst>
            </p:cNvPr>
            <p:cNvSpPr txBox="1">
              <a:spLocks noChangeArrowheads="1"/>
            </p:cNvSpPr>
            <p:nvPr/>
          </p:nvSpPr>
          <p:spPr bwMode="auto">
            <a:xfrm>
              <a:off x="2540" y="2963"/>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CC"/>
                  </a:solidFill>
                </a:rPr>
                <a:t>propagation</a:t>
              </a:r>
            </a:p>
          </p:txBody>
        </p:sp>
        <p:sp>
          <p:nvSpPr>
            <p:cNvPr id="6176" name="Line 39">
              <a:extLst>
                <a:ext uri="{FF2B5EF4-FFF2-40B4-BE49-F238E27FC236}">
                  <a16:creationId xmlns:a16="http://schemas.microsoft.com/office/drawing/2014/main" id="{9BB63245-3287-42BE-BDE9-3D15923D07B4}"/>
                </a:ext>
              </a:extLst>
            </p:cNvPr>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Text Box 40">
              <a:extLst>
                <a:ext uri="{FF2B5EF4-FFF2-40B4-BE49-F238E27FC236}">
                  <a16:creationId xmlns:a16="http://schemas.microsoft.com/office/drawing/2014/main" id="{5348B0A1-6F71-4803-A408-42B9F9F5C983}"/>
                </a:ext>
              </a:extLst>
            </p:cNvPr>
            <p:cNvSpPr txBox="1">
              <a:spLocks noChangeArrowheads="1"/>
            </p:cNvSpPr>
            <p:nvPr/>
          </p:nvSpPr>
          <p:spPr bwMode="auto">
            <a:xfrm>
              <a:off x="1346" y="2699"/>
              <a:ext cx="10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CC"/>
                  </a:solidFill>
                </a:rPr>
                <a:t>transmission</a:t>
              </a:r>
            </a:p>
          </p:txBody>
        </p:sp>
        <p:sp>
          <p:nvSpPr>
            <p:cNvPr id="6178" name="Line 41">
              <a:extLst>
                <a:ext uri="{FF2B5EF4-FFF2-40B4-BE49-F238E27FC236}">
                  <a16:creationId xmlns:a16="http://schemas.microsoft.com/office/drawing/2014/main" id="{A6845088-9E1E-4FFC-8BD2-C6FBC2548CDE}"/>
                </a:ext>
              </a:extLst>
            </p:cNvPr>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Text Box 42">
              <a:extLst>
                <a:ext uri="{FF2B5EF4-FFF2-40B4-BE49-F238E27FC236}">
                  <a16:creationId xmlns:a16="http://schemas.microsoft.com/office/drawing/2014/main" id="{CF5C2DCE-9E76-4FB8-A621-8800A4482472}"/>
                </a:ext>
              </a:extLst>
            </p:cNvPr>
            <p:cNvSpPr txBox="1">
              <a:spLocks noChangeArrowheads="1"/>
            </p:cNvSpPr>
            <p:nvPr/>
          </p:nvSpPr>
          <p:spPr bwMode="auto">
            <a:xfrm>
              <a:off x="1393" y="3665"/>
              <a:ext cx="8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1">
                  <a:solidFill>
                    <a:srgbClr val="0000CC"/>
                  </a:solidFill>
                </a:rPr>
                <a:t>nodal</a:t>
              </a:r>
            </a:p>
            <a:p>
              <a:pPr algn="ctr">
                <a:spcBef>
                  <a:spcPct val="0"/>
                </a:spcBef>
                <a:buFontTx/>
                <a:buNone/>
              </a:pPr>
              <a:r>
                <a:rPr lang="en-US" altLang="zh-CN" sz="1800" b="1">
                  <a:solidFill>
                    <a:srgbClr val="0000CC"/>
                  </a:solidFill>
                </a:rPr>
                <a:t>processing</a:t>
              </a:r>
            </a:p>
          </p:txBody>
        </p:sp>
        <p:sp>
          <p:nvSpPr>
            <p:cNvPr id="6180" name="Line 43">
              <a:extLst>
                <a:ext uri="{FF2B5EF4-FFF2-40B4-BE49-F238E27FC236}">
                  <a16:creationId xmlns:a16="http://schemas.microsoft.com/office/drawing/2014/main" id="{306F9542-A735-4806-8CA1-BF4B523DEB25}"/>
                </a:ext>
              </a:extLst>
            </p:cNvPr>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Line 44">
              <a:extLst>
                <a:ext uri="{FF2B5EF4-FFF2-40B4-BE49-F238E27FC236}">
                  <a16:creationId xmlns:a16="http://schemas.microsoft.com/office/drawing/2014/main" id="{B6105A68-6DE7-4E16-98A8-E43936429526}"/>
                </a:ext>
              </a:extLst>
            </p:cNvPr>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Text Box 45">
              <a:extLst>
                <a:ext uri="{FF2B5EF4-FFF2-40B4-BE49-F238E27FC236}">
                  <a16:creationId xmlns:a16="http://schemas.microsoft.com/office/drawing/2014/main" id="{E45E26C7-F971-4EEF-A59C-6C0714DEDEDB}"/>
                </a:ext>
              </a:extLst>
            </p:cNvPr>
            <p:cNvSpPr txBox="1">
              <a:spLocks noChangeArrowheads="1"/>
            </p:cNvSpPr>
            <p:nvPr/>
          </p:nvSpPr>
          <p:spPr bwMode="auto">
            <a:xfrm>
              <a:off x="2354" y="3827"/>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CC"/>
                  </a:solidFill>
                </a:rPr>
                <a:t>queueing</a:t>
              </a:r>
            </a:p>
          </p:txBody>
        </p:sp>
        <p:sp>
          <p:nvSpPr>
            <p:cNvPr id="6183" name="Line 46">
              <a:extLst>
                <a:ext uri="{FF2B5EF4-FFF2-40B4-BE49-F238E27FC236}">
                  <a16:creationId xmlns:a16="http://schemas.microsoft.com/office/drawing/2014/main" id="{360E6963-852F-49EC-ABF6-CB755CB11AB3}"/>
                </a:ext>
              </a:extLst>
            </p:cNvPr>
            <p:cNvSpPr>
              <a:spLocks noChangeShapeType="1"/>
            </p:cNvSpPr>
            <p:nvPr/>
          </p:nvSpPr>
          <p:spPr bwMode="auto">
            <a:xfrm rot="10800000">
              <a:off x="2199" y="3546"/>
              <a:ext cx="375"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84" name="Group 47">
              <a:extLst>
                <a:ext uri="{FF2B5EF4-FFF2-40B4-BE49-F238E27FC236}">
                  <a16:creationId xmlns:a16="http://schemas.microsoft.com/office/drawing/2014/main" id="{1B327EE3-0190-4DF2-85AE-FEC447EE5AA9}"/>
                </a:ext>
              </a:extLst>
            </p:cNvPr>
            <p:cNvGrpSpPr>
              <a:grpSpLocks/>
            </p:cNvGrpSpPr>
            <p:nvPr/>
          </p:nvGrpSpPr>
          <p:grpSpPr bwMode="auto">
            <a:xfrm>
              <a:off x="3738" y="3168"/>
              <a:ext cx="314" cy="75"/>
              <a:chOff x="2208" y="2184"/>
              <a:chExt cx="176" cy="69"/>
            </a:xfrm>
          </p:grpSpPr>
          <p:grpSp>
            <p:nvGrpSpPr>
              <p:cNvPr id="6185" name="Group 48">
                <a:extLst>
                  <a:ext uri="{FF2B5EF4-FFF2-40B4-BE49-F238E27FC236}">
                    <a16:creationId xmlns:a16="http://schemas.microsoft.com/office/drawing/2014/main" id="{A0A524B1-86FB-4B94-92C2-C2CBD3F3EA81}"/>
                  </a:ext>
                </a:extLst>
              </p:cNvPr>
              <p:cNvGrpSpPr>
                <a:grpSpLocks/>
              </p:cNvGrpSpPr>
              <p:nvPr/>
            </p:nvGrpSpPr>
            <p:grpSpPr bwMode="auto">
              <a:xfrm>
                <a:off x="2208" y="2185"/>
                <a:ext cx="176" cy="68"/>
                <a:chOff x="2848" y="848"/>
                <a:chExt cx="140" cy="98"/>
              </a:xfrm>
            </p:grpSpPr>
            <p:sp>
              <p:nvSpPr>
                <p:cNvPr id="6190" name="Line 49">
                  <a:extLst>
                    <a:ext uri="{FF2B5EF4-FFF2-40B4-BE49-F238E27FC236}">
                      <a16:creationId xmlns:a16="http://schemas.microsoft.com/office/drawing/2014/main" id="{1C9DA486-AE42-4668-B430-D908B798F18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Line 50">
                  <a:extLst>
                    <a:ext uri="{FF2B5EF4-FFF2-40B4-BE49-F238E27FC236}">
                      <a16:creationId xmlns:a16="http://schemas.microsoft.com/office/drawing/2014/main" id="{353494BE-42F5-48C7-B086-B3A85C25D25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2" name="Line 51">
                  <a:extLst>
                    <a:ext uri="{FF2B5EF4-FFF2-40B4-BE49-F238E27FC236}">
                      <a16:creationId xmlns:a16="http://schemas.microsoft.com/office/drawing/2014/main" id="{8E89EAA9-FD2B-4E26-AF62-5BCA52A458B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86" name="Group 52">
                <a:extLst>
                  <a:ext uri="{FF2B5EF4-FFF2-40B4-BE49-F238E27FC236}">
                    <a16:creationId xmlns:a16="http://schemas.microsoft.com/office/drawing/2014/main" id="{09F6CE70-D858-4574-A7BB-10690DD8704C}"/>
                  </a:ext>
                </a:extLst>
              </p:cNvPr>
              <p:cNvGrpSpPr>
                <a:grpSpLocks/>
              </p:cNvGrpSpPr>
              <p:nvPr/>
            </p:nvGrpSpPr>
            <p:grpSpPr bwMode="auto">
              <a:xfrm flipV="1">
                <a:off x="2208" y="2184"/>
                <a:ext cx="176" cy="68"/>
                <a:chOff x="2848" y="848"/>
                <a:chExt cx="140" cy="98"/>
              </a:xfrm>
            </p:grpSpPr>
            <p:sp>
              <p:nvSpPr>
                <p:cNvPr id="6187" name="Line 53">
                  <a:extLst>
                    <a:ext uri="{FF2B5EF4-FFF2-40B4-BE49-F238E27FC236}">
                      <a16:creationId xmlns:a16="http://schemas.microsoft.com/office/drawing/2014/main" id="{2D20D491-A3A4-4044-9984-AB4AB00A6D1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8" name="Line 54">
                  <a:extLst>
                    <a:ext uri="{FF2B5EF4-FFF2-40B4-BE49-F238E27FC236}">
                      <a16:creationId xmlns:a16="http://schemas.microsoft.com/office/drawing/2014/main" id="{21A6016A-9873-4F7E-9298-F22C0DE4AC9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Line 55">
                  <a:extLst>
                    <a:ext uri="{FF2B5EF4-FFF2-40B4-BE49-F238E27FC236}">
                      <a16:creationId xmlns:a16="http://schemas.microsoft.com/office/drawing/2014/main" id="{1ABB0209-C5DC-4B9B-BD60-B74A3ADA1551}"/>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6149" name="Rectangle 56">
            <a:extLst>
              <a:ext uri="{FF2B5EF4-FFF2-40B4-BE49-F238E27FC236}">
                <a16:creationId xmlns:a16="http://schemas.microsoft.com/office/drawing/2014/main" id="{5ECFCEA0-21C9-42CC-83A9-2DF13D3ABFAB}"/>
              </a:ext>
            </a:extLst>
          </p:cNvPr>
          <p:cNvSpPr>
            <a:spLocks noChangeArrowheads="1"/>
          </p:cNvSpPr>
          <p:nvPr/>
        </p:nvSpPr>
        <p:spPr bwMode="auto">
          <a:xfrm>
            <a:off x="4429125" y="1600200"/>
            <a:ext cx="381000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08585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42875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35000"/>
              </a:spcBef>
              <a:buClr>
                <a:srgbClr val="993300"/>
              </a:buClr>
              <a:buSzPct val="90000"/>
              <a:buFont typeface="Monotype Sorts"/>
              <a:buNone/>
            </a:pPr>
            <a:r>
              <a:rPr kumimoji="1" lang="en-US" altLang="zh-CN" sz="2400">
                <a:solidFill>
                  <a:srgbClr val="0000CC"/>
                </a:solidFill>
                <a:latin typeface="Helvetica" panose="020B0604020202020204" pitchFamily="34" charset="0"/>
              </a:rPr>
              <a:t>2. Queueing</a:t>
            </a:r>
          </a:p>
          <a:p>
            <a:pPr>
              <a:spcBef>
                <a:spcPct val="35000"/>
              </a:spcBef>
              <a:buClr>
                <a:srgbClr val="993300"/>
              </a:buClr>
              <a:buSzPct val="90000"/>
            </a:pPr>
            <a:r>
              <a:rPr kumimoji="1" lang="en-US" altLang="zh-CN" sz="2400"/>
              <a:t>time waiting at output link for transmission </a:t>
            </a:r>
          </a:p>
          <a:p>
            <a:pPr>
              <a:spcBef>
                <a:spcPct val="35000"/>
              </a:spcBef>
              <a:buClr>
                <a:srgbClr val="993300"/>
              </a:buClr>
              <a:buSzPct val="90000"/>
            </a:pPr>
            <a:r>
              <a:rPr kumimoji="1" lang="en-US" altLang="zh-CN" sz="2400"/>
              <a:t>depends on congestion level of router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2E432AF-2EAC-4C97-A0B3-99FCF3580BF5}"/>
              </a:ext>
            </a:extLst>
          </p:cNvPr>
          <p:cNvSpPr>
            <a:spLocks noGrp="1" noChangeArrowheads="1"/>
          </p:cNvSpPr>
          <p:nvPr>
            <p:ph type="title"/>
          </p:nvPr>
        </p:nvSpPr>
        <p:spPr>
          <a:xfrm>
            <a:off x="476250" y="266700"/>
            <a:ext cx="7772400" cy="781050"/>
          </a:xfrm>
          <a:noFill/>
        </p:spPr>
        <p:txBody>
          <a:bodyPr/>
          <a:lstStyle/>
          <a:p>
            <a:r>
              <a:rPr lang="en-US" altLang="zh-CN" sz="2800"/>
              <a:t>Delay in packet-switched networks</a:t>
            </a:r>
            <a:endParaRPr lang="en-US" altLang="zh-CN"/>
          </a:p>
        </p:txBody>
      </p:sp>
      <p:sp>
        <p:nvSpPr>
          <p:cNvPr id="8195" name="Rectangle 3">
            <a:extLst>
              <a:ext uri="{FF2B5EF4-FFF2-40B4-BE49-F238E27FC236}">
                <a16:creationId xmlns:a16="http://schemas.microsoft.com/office/drawing/2014/main" id="{B0828B12-AB0B-4555-A91A-14B1508ADF06}"/>
              </a:ext>
            </a:extLst>
          </p:cNvPr>
          <p:cNvSpPr>
            <a:spLocks noGrp="1" noChangeArrowheads="1"/>
          </p:cNvSpPr>
          <p:nvPr>
            <p:ph type="body" sz="half" idx="1"/>
          </p:nvPr>
        </p:nvSpPr>
        <p:spPr>
          <a:xfrm>
            <a:off x="523875" y="1371600"/>
            <a:ext cx="3810000" cy="2505075"/>
          </a:xfrm>
        </p:spPr>
        <p:txBody>
          <a:bodyPr/>
          <a:lstStyle/>
          <a:p>
            <a:pPr>
              <a:buFont typeface="Monotype Sorts"/>
              <a:buNone/>
            </a:pPr>
            <a:r>
              <a:rPr lang="en-US" altLang="zh-CN" sz="2000" dirty="0">
                <a:solidFill>
                  <a:srgbClr val="0000CC"/>
                </a:solidFill>
              </a:rPr>
              <a:t>3. Transmission delay</a:t>
            </a:r>
          </a:p>
          <a:p>
            <a:pPr marL="342900" indent="-342900">
              <a:buFont typeface="Arial" panose="020B0604020202020204" pitchFamily="34" charset="0"/>
              <a:buChar char="•"/>
            </a:pPr>
            <a:r>
              <a:rPr lang="en-US" altLang="zh-CN" sz="2000" dirty="0"/>
              <a:t>R=link bandwidth (bps)</a:t>
            </a:r>
          </a:p>
          <a:p>
            <a:pPr marL="342900" indent="-342900">
              <a:buFont typeface="Arial" panose="020B0604020202020204" pitchFamily="34" charset="0"/>
              <a:buChar char="•"/>
            </a:pPr>
            <a:r>
              <a:rPr lang="en-US" altLang="zh-CN" sz="2000" dirty="0"/>
              <a:t>L=packet length (bits)</a:t>
            </a:r>
          </a:p>
          <a:p>
            <a:pPr marL="342900" indent="-342900">
              <a:buFont typeface="Arial" panose="020B0604020202020204" pitchFamily="34" charset="0"/>
              <a:buChar char="•"/>
            </a:pPr>
            <a:r>
              <a:rPr lang="en-US" altLang="zh-CN" sz="2000" dirty="0"/>
              <a:t>time to send bits into link = L/R</a:t>
            </a:r>
          </a:p>
        </p:txBody>
      </p:sp>
      <p:sp>
        <p:nvSpPr>
          <p:cNvPr id="8196" name="Rectangle 4">
            <a:extLst>
              <a:ext uri="{FF2B5EF4-FFF2-40B4-BE49-F238E27FC236}">
                <a16:creationId xmlns:a16="http://schemas.microsoft.com/office/drawing/2014/main" id="{09D926C8-FC5F-4895-AAEB-F70D62E96FAE}"/>
              </a:ext>
            </a:extLst>
          </p:cNvPr>
          <p:cNvSpPr>
            <a:spLocks noGrp="1" noChangeArrowheads="1"/>
          </p:cNvSpPr>
          <p:nvPr>
            <p:ph type="body" sz="half" idx="2"/>
          </p:nvPr>
        </p:nvSpPr>
        <p:spPr>
          <a:xfrm>
            <a:off x="4476750" y="1362075"/>
            <a:ext cx="4152900" cy="2914650"/>
          </a:xfrm>
        </p:spPr>
        <p:txBody>
          <a:bodyPr/>
          <a:lstStyle/>
          <a:p>
            <a:pPr>
              <a:buFont typeface="Monotype Sorts"/>
              <a:buNone/>
            </a:pPr>
            <a:r>
              <a:rPr lang="en-US" altLang="zh-CN" sz="2000" dirty="0">
                <a:solidFill>
                  <a:srgbClr val="0000CC"/>
                </a:solidFill>
              </a:rPr>
              <a:t>4. Propagation delay</a:t>
            </a:r>
          </a:p>
          <a:p>
            <a:pPr marL="285750" indent="-285750">
              <a:buFont typeface="Arial" panose="020B0604020202020204" pitchFamily="34" charset="0"/>
              <a:buChar char="•"/>
            </a:pPr>
            <a:r>
              <a:rPr lang="en-US" altLang="zh-CN" sz="1800" dirty="0"/>
              <a:t>d = length of physical link</a:t>
            </a:r>
          </a:p>
          <a:p>
            <a:pPr marL="285750" indent="-285750">
              <a:buFont typeface="Arial" panose="020B0604020202020204" pitchFamily="34" charset="0"/>
              <a:buChar char="•"/>
            </a:pPr>
            <a:r>
              <a:rPr lang="en-US" altLang="zh-CN" sz="1800" dirty="0"/>
              <a:t>s = propagation speed in medium (~2x10</a:t>
            </a:r>
            <a:r>
              <a:rPr lang="en-US" altLang="zh-CN" sz="1800" baseline="30000" dirty="0"/>
              <a:t>8</a:t>
            </a:r>
            <a:r>
              <a:rPr lang="en-US" altLang="zh-CN" sz="1800" dirty="0"/>
              <a:t> m/sec)</a:t>
            </a:r>
          </a:p>
          <a:p>
            <a:pPr marL="285750" indent="-285750">
              <a:buFont typeface="Arial" panose="020B0604020202020204" pitchFamily="34" charset="0"/>
              <a:buChar char="•"/>
            </a:pPr>
            <a:r>
              <a:rPr lang="en-US" altLang="zh-CN" sz="1800" dirty="0"/>
              <a:t>propagation delay = d/s</a:t>
            </a:r>
          </a:p>
        </p:txBody>
      </p:sp>
      <p:sp>
        <p:nvSpPr>
          <p:cNvPr id="8197" name="Rectangle 5">
            <a:extLst>
              <a:ext uri="{FF2B5EF4-FFF2-40B4-BE49-F238E27FC236}">
                <a16:creationId xmlns:a16="http://schemas.microsoft.com/office/drawing/2014/main" id="{C437EC6B-3B2F-4AF8-99FF-B73AB023E0D1}"/>
              </a:ext>
            </a:extLst>
          </p:cNvPr>
          <p:cNvSpPr>
            <a:spLocks noChangeArrowheads="1"/>
          </p:cNvSpPr>
          <p:nvPr/>
        </p:nvSpPr>
        <p:spPr bwMode="auto">
          <a:xfrm>
            <a:off x="5114925" y="3505200"/>
            <a:ext cx="38004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08585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42875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35000"/>
              </a:spcBef>
              <a:buClr>
                <a:srgbClr val="993300"/>
              </a:buClr>
              <a:buSzPct val="90000"/>
              <a:buFont typeface="Monotype Sorts"/>
              <a:buNone/>
            </a:pPr>
            <a:r>
              <a:rPr kumimoji="1" lang="en-US" altLang="zh-CN" sz="2400">
                <a:solidFill>
                  <a:srgbClr val="0000CC"/>
                </a:solidFill>
                <a:latin typeface="Helvetica" panose="020B0604020202020204" pitchFamily="34" charset="0"/>
              </a:rPr>
              <a:t>Note:</a:t>
            </a:r>
            <a:r>
              <a:rPr kumimoji="1" lang="en-US" altLang="zh-CN" sz="2400">
                <a:solidFill>
                  <a:srgbClr val="FF0000"/>
                </a:solidFill>
                <a:latin typeface="Helvetica" panose="020B0604020202020204" pitchFamily="34" charset="0"/>
              </a:rPr>
              <a:t> </a:t>
            </a:r>
            <a:r>
              <a:rPr kumimoji="1" lang="en-US" altLang="zh-CN" sz="2400">
                <a:latin typeface="Helvetica" panose="020B0604020202020204" pitchFamily="34" charset="0"/>
              </a:rPr>
              <a:t>s and R are </a:t>
            </a:r>
            <a:r>
              <a:rPr kumimoji="1" lang="en-US" altLang="zh-CN" sz="2400" i="1">
                <a:latin typeface="Helvetica" panose="020B0604020202020204" pitchFamily="34" charset="0"/>
              </a:rPr>
              <a:t>very </a:t>
            </a:r>
            <a:r>
              <a:rPr kumimoji="1" lang="en-US" altLang="zh-CN" sz="2400">
                <a:latin typeface="Helvetica" panose="020B0604020202020204" pitchFamily="34" charset="0"/>
              </a:rPr>
              <a:t>different quantities!</a:t>
            </a:r>
          </a:p>
        </p:txBody>
      </p:sp>
      <p:sp>
        <p:nvSpPr>
          <p:cNvPr id="8198" name="Rectangle 6">
            <a:extLst>
              <a:ext uri="{FF2B5EF4-FFF2-40B4-BE49-F238E27FC236}">
                <a16:creationId xmlns:a16="http://schemas.microsoft.com/office/drawing/2014/main" id="{4AD20D61-78B8-404A-B0C6-C008758EB7FA}"/>
              </a:ext>
            </a:extLst>
          </p:cNvPr>
          <p:cNvSpPr>
            <a:spLocks noChangeArrowheads="1"/>
          </p:cNvSpPr>
          <p:nvPr/>
        </p:nvSpPr>
        <p:spPr bwMode="auto">
          <a:xfrm>
            <a:off x="5057775" y="3514725"/>
            <a:ext cx="3676650" cy="8763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p>
        </p:txBody>
      </p:sp>
      <p:grpSp>
        <p:nvGrpSpPr>
          <p:cNvPr id="8199" name="Group 7">
            <a:extLst>
              <a:ext uri="{FF2B5EF4-FFF2-40B4-BE49-F238E27FC236}">
                <a16:creationId xmlns:a16="http://schemas.microsoft.com/office/drawing/2014/main" id="{B496A845-4656-46DC-8E57-368F969EFE4C}"/>
              </a:ext>
            </a:extLst>
          </p:cNvPr>
          <p:cNvGrpSpPr>
            <a:grpSpLocks/>
          </p:cNvGrpSpPr>
          <p:nvPr/>
        </p:nvGrpSpPr>
        <p:grpSpPr bwMode="auto">
          <a:xfrm>
            <a:off x="631825" y="3886200"/>
            <a:ext cx="6021388" cy="2174875"/>
            <a:chOff x="494" y="2699"/>
            <a:chExt cx="3793" cy="1370"/>
          </a:xfrm>
        </p:grpSpPr>
        <p:graphicFrame>
          <p:nvGraphicFramePr>
            <p:cNvPr id="8200" name="Object 8">
              <a:extLst>
                <a:ext uri="{FF2B5EF4-FFF2-40B4-BE49-F238E27FC236}">
                  <a16:creationId xmlns:a16="http://schemas.microsoft.com/office/drawing/2014/main" id="{1BF0C49D-AE03-4D2B-B1ED-8A63BE8784BA}"/>
                </a:ext>
              </a:extLst>
            </p:cNvPr>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2056" name="Clip" r:id="rId4" imgW="1307263" imgH="1084139" progId="MS_ClipArt_Gallery.2">
                    <p:embed/>
                  </p:oleObj>
                </mc:Choice>
                <mc:Fallback>
                  <p:oleObj name="Clip" r:id="rId4" imgW="1307263" imgH="1084139" progId="MS_ClipArt_Gallery.2">
                    <p:embed/>
                    <p:pic>
                      <p:nvPicPr>
                        <p:cNvPr id="8200" name="Object 8">
                          <a:extLst>
                            <a:ext uri="{FF2B5EF4-FFF2-40B4-BE49-F238E27FC236}">
                              <a16:creationId xmlns:a16="http://schemas.microsoft.com/office/drawing/2014/main" id="{1BF0C49D-AE03-4D2B-B1ED-8A63BE8784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Oval 9">
              <a:extLst>
                <a:ext uri="{FF2B5EF4-FFF2-40B4-BE49-F238E27FC236}">
                  <a16:creationId xmlns:a16="http://schemas.microsoft.com/office/drawing/2014/main" id="{EF397C47-0C7F-43F7-AAB8-82D40AC51D2F}"/>
                </a:ext>
              </a:extLst>
            </p:cNvPr>
            <p:cNvSpPr>
              <a:spLocks noChangeArrowheads="1"/>
            </p:cNvSpPr>
            <p:nvPr/>
          </p:nvSpPr>
          <p:spPr bwMode="auto">
            <a:xfrm>
              <a:off x="1570" y="3300"/>
              <a:ext cx="755" cy="233"/>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202" name="Rectangle 10">
              <a:extLst>
                <a:ext uri="{FF2B5EF4-FFF2-40B4-BE49-F238E27FC236}">
                  <a16:creationId xmlns:a16="http://schemas.microsoft.com/office/drawing/2014/main" id="{15E76CFF-9EC3-43EA-A96A-C70D5D48A3F4}"/>
                </a:ext>
              </a:extLst>
            </p:cNvPr>
            <p:cNvSpPr>
              <a:spLocks noChangeArrowheads="1"/>
            </p:cNvSpPr>
            <p:nvPr/>
          </p:nvSpPr>
          <p:spPr bwMode="auto">
            <a:xfrm>
              <a:off x="1570" y="3257"/>
              <a:ext cx="755" cy="16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8203" name="Oval 11">
              <a:extLst>
                <a:ext uri="{FF2B5EF4-FFF2-40B4-BE49-F238E27FC236}">
                  <a16:creationId xmlns:a16="http://schemas.microsoft.com/office/drawing/2014/main" id="{AF52D96B-4CC0-4806-92AB-7B4B1B4B6799}"/>
                </a:ext>
              </a:extLst>
            </p:cNvPr>
            <p:cNvSpPr>
              <a:spLocks noChangeArrowheads="1"/>
            </p:cNvSpPr>
            <p:nvPr/>
          </p:nvSpPr>
          <p:spPr bwMode="auto">
            <a:xfrm>
              <a:off x="1576" y="3113"/>
              <a:ext cx="755" cy="271"/>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nvGrpSpPr>
            <p:cNvPr id="8204" name="Group 12">
              <a:extLst>
                <a:ext uri="{FF2B5EF4-FFF2-40B4-BE49-F238E27FC236}">
                  <a16:creationId xmlns:a16="http://schemas.microsoft.com/office/drawing/2014/main" id="{CEA73AC9-323E-47CE-BE9A-68DCED4622A8}"/>
                </a:ext>
              </a:extLst>
            </p:cNvPr>
            <p:cNvGrpSpPr>
              <a:grpSpLocks/>
            </p:cNvGrpSpPr>
            <p:nvPr/>
          </p:nvGrpSpPr>
          <p:grpSpPr bwMode="auto">
            <a:xfrm>
              <a:off x="1794" y="3132"/>
              <a:ext cx="314" cy="75"/>
              <a:chOff x="2208" y="2184"/>
              <a:chExt cx="176" cy="69"/>
            </a:xfrm>
          </p:grpSpPr>
          <p:grpSp>
            <p:nvGrpSpPr>
              <p:cNvPr id="8243" name="Group 13">
                <a:extLst>
                  <a:ext uri="{FF2B5EF4-FFF2-40B4-BE49-F238E27FC236}">
                    <a16:creationId xmlns:a16="http://schemas.microsoft.com/office/drawing/2014/main" id="{6C234520-AE27-4C3B-A869-B45C80EEA649}"/>
                  </a:ext>
                </a:extLst>
              </p:cNvPr>
              <p:cNvGrpSpPr>
                <a:grpSpLocks/>
              </p:cNvGrpSpPr>
              <p:nvPr/>
            </p:nvGrpSpPr>
            <p:grpSpPr bwMode="auto">
              <a:xfrm>
                <a:off x="2208" y="2185"/>
                <a:ext cx="176" cy="68"/>
                <a:chOff x="2848" y="848"/>
                <a:chExt cx="140" cy="98"/>
              </a:xfrm>
            </p:grpSpPr>
            <p:sp>
              <p:nvSpPr>
                <p:cNvPr id="8248" name="Line 14">
                  <a:extLst>
                    <a:ext uri="{FF2B5EF4-FFF2-40B4-BE49-F238E27FC236}">
                      <a16:creationId xmlns:a16="http://schemas.microsoft.com/office/drawing/2014/main" id="{C6251210-7E68-4675-8E35-58C5AC78330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Line 15">
                  <a:extLst>
                    <a:ext uri="{FF2B5EF4-FFF2-40B4-BE49-F238E27FC236}">
                      <a16:creationId xmlns:a16="http://schemas.microsoft.com/office/drawing/2014/main" id="{2840BD19-D046-4A0B-957B-44AD44333FA0}"/>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Line 16">
                  <a:extLst>
                    <a:ext uri="{FF2B5EF4-FFF2-40B4-BE49-F238E27FC236}">
                      <a16:creationId xmlns:a16="http://schemas.microsoft.com/office/drawing/2014/main" id="{432BEC73-28E2-4D66-9A5D-6EB65DE6226C}"/>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44" name="Group 17">
                <a:extLst>
                  <a:ext uri="{FF2B5EF4-FFF2-40B4-BE49-F238E27FC236}">
                    <a16:creationId xmlns:a16="http://schemas.microsoft.com/office/drawing/2014/main" id="{CFC2674B-6032-4961-B68F-6947E1B8B7E6}"/>
                  </a:ext>
                </a:extLst>
              </p:cNvPr>
              <p:cNvGrpSpPr>
                <a:grpSpLocks/>
              </p:cNvGrpSpPr>
              <p:nvPr/>
            </p:nvGrpSpPr>
            <p:grpSpPr bwMode="auto">
              <a:xfrm flipV="1">
                <a:off x="2208" y="2184"/>
                <a:ext cx="176" cy="68"/>
                <a:chOff x="2848" y="848"/>
                <a:chExt cx="140" cy="98"/>
              </a:xfrm>
            </p:grpSpPr>
            <p:sp>
              <p:nvSpPr>
                <p:cNvPr id="8245" name="Line 18">
                  <a:extLst>
                    <a:ext uri="{FF2B5EF4-FFF2-40B4-BE49-F238E27FC236}">
                      <a16:creationId xmlns:a16="http://schemas.microsoft.com/office/drawing/2014/main" id="{16613980-4CD6-4D01-ADA0-7E647DD36C04}"/>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Line 19">
                  <a:extLst>
                    <a:ext uri="{FF2B5EF4-FFF2-40B4-BE49-F238E27FC236}">
                      <a16:creationId xmlns:a16="http://schemas.microsoft.com/office/drawing/2014/main" id="{F09E079D-4A3A-4D7E-A051-436784BD712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Line 20">
                  <a:extLst>
                    <a:ext uri="{FF2B5EF4-FFF2-40B4-BE49-F238E27FC236}">
                      <a16:creationId xmlns:a16="http://schemas.microsoft.com/office/drawing/2014/main" id="{18D03448-462D-4BDD-BFC6-EE3A6A4BCA41}"/>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5" name="Oval 21">
              <a:extLst>
                <a:ext uri="{FF2B5EF4-FFF2-40B4-BE49-F238E27FC236}">
                  <a16:creationId xmlns:a16="http://schemas.microsoft.com/office/drawing/2014/main" id="{B174C404-9353-4A09-86C0-035C4F2F6521}"/>
                </a:ext>
              </a:extLst>
            </p:cNvPr>
            <p:cNvSpPr>
              <a:spLocks noChangeArrowheads="1"/>
            </p:cNvSpPr>
            <p:nvPr/>
          </p:nvSpPr>
          <p:spPr bwMode="auto">
            <a:xfrm>
              <a:off x="3520" y="3312"/>
              <a:ext cx="755" cy="233"/>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206" name="Line 22">
              <a:extLst>
                <a:ext uri="{FF2B5EF4-FFF2-40B4-BE49-F238E27FC236}">
                  <a16:creationId xmlns:a16="http://schemas.microsoft.com/office/drawing/2014/main" id="{99B9410C-7447-4BA9-B383-FD81664C1210}"/>
                </a:ext>
              </a:extLst>
            </p:cNvPr>
            <p:cNvSpPr>
              <a:spLocks noChangeShapeType="1"/>
            </p:cNvSpPr>
            <p:nvPr/>
          </p:nvSpPr>
          <p:spPr bwMode="auto">
            <a:xfrm>
              <a:off x="3526" y="3299"/>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7" name="Rectangle 23">
              <a:extLst>
                <a:ext uri="{FF2B5EF4-FFF2-40B4-BE49-F238E27FC236}">
                  <a16:creationId xmlns:a16="http://schemas.microsoft.com/office/drawing/2014/main" id="{BB85703B-081D-4F3F-942C-88431AF2BA5E}"/>
                </a:ext>
              </a:extLst>
            </p:cNvPr>
            <p:cNvSpPr>
              <a:spLocks noChangeArrowheads="1"/>
            </p:cNvSpPr>
            <p:nvPr/>
          </p:nvSpPr>
          <p:spPr bwMode="auto">
            <a:xfrm>
              <a:off x="3526" y="3275"/>
              <a:ext cx="755" cy="16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8208" name="Oval 24">
              <a:extLst>
                <a:ext uri="{FF2B5EF4-FFF2-40B4-BE49-F238E27FC236}">
                  <a16:creationId xmlns:a16="http://schemas.microsoft.com/office/drawing/2014/main" id="{61DC488A-9F8B-410A-9B8A-D6902DFB5BDD}"/>
                </a:ext>
              </a:extLst>
            </p:cNvPr>
            <p:cNvSpPr>
              <a:spLocks noChangeArrowheads="1"/>
            </p:cNvSpPr>
            <p:nvPr/>
          </p:nvSpPr>
          <p:spPr bwMode="auto">
            <a:xfrm>
              <a:off x="3532" y="3131"/>
              <a:ext cx="755" cy="271"/>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8209" name="Object 25">
              <a:extLst>
                <a:ext uri="{FF2B5EF4-FFF2-40B4-BE49-F238E27FC236}">
                  <a16:creationId xmlns:a16="http://schemas.microsoft.com/office/drawing/2014/main" id="{FD5090A6-453D-42EE-ADE0-6FB716CA6721}"/>
                </a:ext>
              </a:extLst>
            </p:cNvPr>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2057" name="Clip" r:id="rId6" imgW="1307263" imgH="1084139" progId="MS_ClipArt_Gallery.2">
                    <p:embed/>
                  </p:oleObj>
                </mc:Choice>
                <mc:Fallback>
                  <p:oleObj name="Clip" r:id="rId6" imgW="1307263" imgH="1084139" progId="MS_ClipArt_Gallery.2">
                    <p:embed/>
                    <p:pic>
                      <p:nvPicPr>
                        <p:cNvPr id="8209" name="Object 25">
                          <a:extLst>
                            <a:ext uri="{FF2B5EF4-FFF2-40B4-BE49-F238E27FC236}">
                              <a16:creationId xmlns:a16="http://schemas.microsoft.com/office/drawing/2014/main" id="{FD5090A6-453D-42EE-ADE0-6FB716CA67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0" name="Line 26">
              <a:extLst>
                <a:ext uri="{FF2B5EF4-FFF2-40B4-BE49-F238E27FC236}">
                  <a16:creationId xmlns:a16="http://schemas.microsoft.com/office/drawing/2014/main" id="{153C89FF-4FCF-4236-9664-DDD3335A46C6}"/>
                </a:ext>
              </a:extLst>
            </p:cNvPr>
            <p:cNvSpPr>
              <a:spLocks noChangeShapeType="1"/>
            </p:cNvSpPr>
            <p:nvPr/>
          </p:nvSpPr>
          <p:spPr bwMode="auto">
            <a:xfrm>
              <a:off x="1110" y="3072"/>
              <a:ext cx="3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27">
              <a:extLst>
                <a:ext uri="{FF2B5EF4-FFF2-40B4-BE49-F238E27FC236}">
                  <a16:creationId xmlns:a16="http://schemas.microsoft.com/office/drawing/2014/main" id="{8BECB6DF-C4DB-4298-AC0E-DAAEA1C75DF2}"/>
                </a:ext>
              </a:extLst>
            </p:cNvPr>
            <p:cNvSpPr>
              <a:spLocks noChangeShapeType="1"/>
            </p:cNvSpPr>
            <p:nvPr/>
          </p:nvSpPr>
          <p:spPr bwMode="auto">
            <a:xfrm flipV="1">
              <a:off x="1302" y="3693"/>
              <a:ext cx="123"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2" name="Line 28">
              <a:extLst>
                <a:ext uri="{FF2B5EF4-FFF2-40B4-BE49-F238E27FC236}">
                  <a16:creationId xmlns:a16="http://schemas.microsoft.com/office/drawing/2014/main" id="{093FB883-824C-4937-8D2F-B268DC563923}"/>
                </a:ext>
              </a:extLst>
            </p:cNvPr>
            <p:cNvSpPr>
              <a:spLocks noChangeShapeType="1"/>
            </p:cNvSpPr>
            <p:nvPr/>
          </p:nvSpPr>
          <p:spPr bwMode="auto">
            <a:xfrm>
              <a:off x="2322" y="3336"/>
              <a:ext cx="1218"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3" name="Line 29">
              <a:extLst>
                <a:ext uri="{FF2B5EF4-FFF2-40B4-BE49-F238E27FC236}">
                  <a16:creationId xmlns:a16="http://schemas.microsoft.com/office/drawing/2014/main" id="{6D28359E-800F-494C-86D9-152D04C21097}"/>
                </a:ext>
              </a:extLst>
            </p:cNvPr>
            <p:cNvSpPr>
              <a:spLocks noChangeShapeType="1"/>
            </p:cNvSpPr>
            <p:nvPr/>
          </p:nvSpPr>
          <p:spPr bwMode="auto">
            <a:xfrm flipH="1">
              <a:off x="1428" y="3066"/>
              <a:ext cx="0" cy="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4" name="Line 30">
              <a:extLst>
                <a:ext uri="{FF2B5EF4-FFF2-40B4-BE49-F238E27FC236}">
                  <a16:creationId xmlns:a16="http://schemas.microsoft.com/office/drawing/2014/main" id="{2A9462C4-64D3-406A-BCD9-662A1886F65A}"/>
                </a:ext>
              </a:extLst>
            </p:cNvPr>
            <p:cNvSpPr>
              <a:spLocks noChangeShapeType="1"/>
            </p:cNvSpPr>
            <p:nvPr/>
          </p:nvSpPr>
          <p:spPr bwMode="auto">
            <a:xfrm>
              <a:off x="1434" y="3339"/>
              <a:ext cx="1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Rectangle 31">
              <a:extLst>
                <a:ext uri="{FF2B5EF4-FFF2-40B4-BE49-F238E27FC236}">
                  <a16:creationId xmlns:a16="http://schemas.microsoft.com/office/drawing/2014/main" id="{5A061051-EAF1-4281-B227-FF8D619D2B9A}"/>
                </a:ext>
              </a:extLst>
            </p:cNvPr>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216" name="Rectangle 32">
              <a:extLst>
                <a:ext uri="{FF2B5EF4-FFF2-40B4-BE49-F238E27FC236}">
                  <a16:creationId xmlns:a16="http://schemas.microsoft.com/office/drawing/2014/main" id="{EC035818-899F-49EA-8165-EA384F82E044}"/>
                </a:ext>
              </a:extLst>
            </p:cNvPr>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217" name="Rectangle 33">
              <a:extLst>
                <a:ext uri="{FF2B5EF4-FFF2-40B4-BE49-F238E27FC236}">
                  <a16:creationId xmlns:a16="http://schemas.microsoft.com/office/drawing/2014/main" id="{B66413D6-9A11-433B-87BC-6C98D341B110}"/>
                </a:ext>
              </a:extLst>
            </p:cNvPr>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218" name="Rectangle 34">
              <a:extLst>
                <a:ext uri="{FF2B5EF4-FFF2-40B4-BE49-F238E27FC236}">
                  <a16:creationId xmlns:a16="http://schemas.microsoft.com/office/drawing/2014/main" id="{4B73DE08-B1A5-4BE1-A1F2-6E2232070FDF}"/>
                </a:ext>
              </a:extLst>
            </p:cNvPr>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219" name="Line 35">
              <a:extLst>
                <a:ext uri="{FF2B5EF4-FFF2-40B4-BE49-F238E27FC236}">
                  <a16:creationId xmlns:a16="http://schemas.microsoft.com/office/drawing/2014/main" id="{5F6BF2BD-0102-450C-8374-023E86385E3F}"/>
                </a:ext>
              </a:extLst>
            </p:cNvPr>
            <p:cNvSpPr>
              <a:spLocks noChangeShapeType="1"/>
            </p:cNvSpPr>
            <p:nvPr/>
          </p:nvSpPr>
          <p:spPr bwMode="auto">
            <a:xfrm>
              <a:off x="1560" y="3258"/>
              <a:ext cx="153"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Line 36">
              <a:extLst>
                <a:ext uri="{FF2B5EF4-FFF2-40B4-BE49-F238E27FC236}">
                  <a16:creationId xmlns:a16="http://schemas.microsoft.com/office/drawing/2014/main" id="{A151A4AA-F237-42EB-8B87-69BF596F742A}"/>
                </a:ext>
              </a:extLst>
            </p:cNvPr>
            <p:cNvSpPr>
              <a:spLocks noChangeShapeType="1"/>
            </p:cNvSpPr>
            <p:nvPr/>
          </p:nvSpPr>
          <p:spPr bwMode="auto">
            <a:xfrm flipV="1">
              <a:off x="1350" y="3432"/>
              <a:ext cx="0" cy="1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Line 37">
              <a:extLst>
                <a:ext uri="{FF2B5EF4-FFF2-40B4-BE49-F238E27FC236}">
                  <a16:creationId xmlns:a16="http://schemas.microsoft.com/office/drawing/2014/main" id="{BFA2B71F-34A4-46C9-AF24-2CF4D59A1785}"/>
                </a:ext>
              </a:extLst>
            </p:cNvPr>
            <p:cNvSpPr>
              <a:spLocks noChangeShapeType="1"/>
            </p:cNvSpPr>
            <p:nvPr/>
          </p:nvSpPr>
          <p:spPr bwMode="auto">
            <a:xfrm flipV="1">
              <a:off x="3387" y="3084"/>
              <a:ext cx="2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Text Box 38">
              <a:extLst>
                <a:ext uri="{FF2B5EF4-FFF2-40B4-BE49-F238E27FC236}">
                  <a16:creationId xmlns:a16="http://schemas.microsoft.com/office/drawing/2014/main" id="{9E7C2172-1664-4B49-B009-86EDB9C200F7}"/>
                </a:ext>
              </a:extLst>
            </p:cNvPr>
            <p:cNvSpPr txBox="1">
              <a:spLocks noChangeArrowheads="1"/>
            </p:cNvSpPr>
            <p:nvPr/>
          </p:nvSpPr>
          <p:spPr bwMode="auto">
            <a:xfrm>
              <a:off x="494" y="2831"/>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chemeClr val="accent1"/>
                  </a:solidFill>
                  <a:latin typeface="Comic Sans MS" panose="030F0702030302020204" pitchFamily="66" charset="0"/>
                </a:rPr>
                <a:t>A</a:t>
              </a:r>
              <a:endParaRPr lang="en-US" altLang="zh-CN" sz="2400">
                <a:solidFill>
                  <a:schemeClr val="accent1"/>
                </a:solidFill>
                <a:latin typeface="Times New Roman" panose="02020603050405020304" pitchFamily="18" charset="0"/>
              </a:endParaRPr>
            </a:p>
          </p:txBody>
        </p:sp>
        <p:sp>
          <p:nvSpPr>
            <p:cNvPr id="8223" name="Text Box 39">
              <a:extLst>
                <a:ext uri="{FF2B5EF4-FFF2-40B4-BE49-F238E27FC236}">
                  <a16:creationId xmlns:a16="http://schemas.microsoft.com/office/drawing/2014/main" id="{37998529-870A-4326-9208-21BACF704A82}"/>
                </a:ext>
              </a:extLst>
            </p:cNvPr>
            <p:cNvSpPr txBox="1">
              <a:spLocks noChangeArrowheads="1"/>
            </p:cNvSpPr>
            <p:nvPr/>
          </p:nvSpPr>
          <p:spPr bwMode="auto">
            <a:xfrm>
              <a:off x="668" y="3473"/>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chemeClr val="accent2"/>
                  </a:solidFill>
                  <a:latin typeface="Comic Sans MS" panose="030F0702030302020204" pitchFamily="66" charset="0"/>
                </a:rPr>
                <a:t>B</a:t>
              </a:r>
              <a:endParaRPr lang="en-US" altLang="zh-CN" sz="2400">
                <a:solidFill>
                  <a:schemeClr val="accent1"/>
                </a:solidFill>
                <a:latin typeface="Times New Roman" panose="02020603050405020304" pitchFamily="18" charset="0"/>
              </a:endParaRPr>
            </a:p>
          </p:txBody>
        </p:sp>
        <p:sp>
          <p:nvSpPr>
            <p:cNvPr id="8224" name="Rectangle 40">
              <a:extLst>
                <a:ext uri="{FF2B5EF4-FFF2-40B4-BE49-F238E27FC236}">
                  <a16:creationId xmlns:a16="http://schemas.microsoft.com/office/drawing/2014/main" id="{A5EA1085-DA77-408B-A7AA-038EFE5BB0B5}"/>
                </a:ext>
              </a:extLst>
            </p:cNvPr>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225" name="Text Box 41">
              <a:extLst>
                <a:ext uri="{FF2B5EF4-FFF2-40B4-BE49-F238E27FC236}">
                  <a16:creationId xmlns:a16="http://schemas.microsoft.com/office/drawing/2014/main" id="{5A3B5476-53B7-432B-9AF3-23CDFFC999D0}"/>
                </a:ext>
              </a:extLst>
            </p:cNvPr>
            <p:cNvSpPr txBox="1">
              <a:spLocks noChangeArrowheads="1"/>
            </p:cNvSpPr>
            <p:nvPr/>
          </p:nvSpPr>
          <p:spPr bwMode="auto">
            <a:xfrm>
              <a:off x="2540" y="2963"/>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CC"/>
                  </a:solidFill>
                </a:rPr>
                <a:t>propagation</a:t>
              </a:r>
            </a:p>
          </p:txBody>
        </p:sp>
        <p:sp>
          <p:nvSpPr>
            <p:cNvPr id="8226" name="Line 42">
              <a:extLst>
                <a:ext uri="{FF2B5EF4-FFF2-40B4-BE49-F238E27FC236}">
                  <a16:creationId xmlns:a16="http://schemas.microsoft.com/office/drawing/2014/main" id="{4C16B6C3-B29A-4F83-B2F7-FFAC1440455A}"/>
                </a:ext>
              </a:extLst>
            </p:cNvPr>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Text Box 43">
              <a:extLst>
                <a:ext uri="{FF2B5EF4-FFF2-40B4-BE49-F238E27FC236}">
                  <a16:creationId xmlns:a16="http://schemas.microsoft.com/office/drawing/2014/main" id="{CB489D70-13C6-49EF-B054-F148C0838711}"/>
                </a:ext>
              </a:extLst>
            </p:cNvPr>
            <p:cNvSpPr txBox="1">
              <a:spLocks noChangeArrowheads="1"/>
            </p:cNvSpPr>
            <p:nvPr/>
          </p:nvSpPr>
          <p:spPr bwMode="auto">
            <a:xfrm>
              <a:off x="1346" y="2699"/>
              <a:ext cx="10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CC"/>
                  </a:solidFill>
                </a:rPr>
                <a:t>transmission</a:t>
              </a:r>
            </a:p>
          </p:txBody>
        </p:sp>
        <p:sp>
          <p:nvSpPr>
            <p:cNvPr id="8228" name="Line 44">
              <a:extLst>
                <a:ext uri="{FF2B5EF4-FFF2-40B4-BE49-F238E27FC236}">
                  <a16:creationId xmlns:a16="http://schemas.microsoft.com/office/drawing/2014/main" id="{4ED4DC7F-9B4A-420D-A02D-0907C0EC84B6}"/>
                </a:ext>
              </a:extLst>
            </p:cNvPr>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Text Box 45">
              <a:extLst>
                <a:ext uri="{FF2B5EF4-FFF2-40B4-BE49-F238E27FC236}">
                  <a16:creationId xmlns:a16="http://schemas.microsoft.com/office/drawing/2014/main" id="{83AC2AC3-6F4C-4CD2-96BA-E60B6077E06F}"/>
                </a:ext>
              </a:extLst>
            </p:cNvPr>
            <p:cNvSpPr txBox="1">
              <a:spLocks noChangeArrowheads="1"/>
            </p:cNvSpPr>
            <p:nvPr/>
          </p:nvSpPr>
          <p:spPr bwMode="auto">
            <a:xfrm>
              <a:off x="1393" y="3665"/>
              <a:ext cx="8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1">
                  <a:solidFill>
                    <a:srgbClr val="0000CC"/>
                  </a:solidFill>
                </a:rPr>
                <a:t>nodal</a:t>
              </a:r>
            </a:p>
            <a:p>
              <a:pPr algn="ctr">
                <a:spcBef>
                  <a:spcPct val="0"/>
                </a:spcBef>
                <a:buFontTx/>
                <a:buNone/>
              </a:pPr>
              <a:r>
                <a:rPr lang="en-US" altLang="zh-CN" sz="1800" b="1">
                  <a:solidFill>
                    <a:srgbClr val="0000CC"/>
                  </a:solidFill>
                </a:rPr>
                <a:t>processing</a:t>
              </a:r>
            </a:p>
          </p:txBody>
        </p:sp>
        <p:sp>
          <p:nvSpPr>
            <p:cNvPr id="8230" name="Line 46">
              <a:extLst>
                <a:ext uri="{FF2B5EF4-FFF2-40B4-BE49-F238E27FC236}">
                  <a16:creationId xmlns:a16="http://schemas.microsoft.com/office/drawing/2014/main" id="{DD8214C3-4FB2-410C-B425-E925F23C6D95}"/>
                </a:ext>
              </a:extLst>
            </p:cNvPr>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Line 47">
              <a:extLst>
                <a:ext uri="{FF2B5EF4-FFF2-40B4-BE49-F238E27FC236}">
                  <a16:creationId xmlns:a16="http://schemas.microsoft.com/office/drawing/2014/main" id="{A3E45C1B-42A6-4610-8C61-F9A6601C09DD}"/>
                </a:ext>
              </a:extLst>
            </p:cNvPr>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2" name="Text Box 48">
              <a:extLst>
                <a:ext uri="{FF2B5EF4-FFF2-40B4-BE49-F238E27FC236}">
                  <a16:creationId xmlns:a16="http://schemas.microsoft.com/office/drawing/2014/main" id="{212E8FEB-A019-432A-AA4E-520AE7914080}"/>
                </a:ext>
              </a:extLst>
            </p:cNvPr>
            <p:cNvSpPr txBox="1">
              <a:spLocks noChangeArrowheads="1"/>
            </p:cNvSpPr>
            <p:nvPr/>
          </p:nvSpPr>
          <p:spPr bwMode="auto">
            <a:xfrm>
              <a:off x="2354" y="3827"/>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CC"/>
                  </a:solidFill>
                </a:rPr>
                <a:t>queueing</a:t>
              </a:r>
            </a:p>
          </p:txBody>
        </p:sp>
        <p:sp>
          <p:nvSpPr>
            <p:cNvPr id="8233" name="Line 49">
              <a:extLst>
                <a:ext uri="{FF2B5EF4-FFF2-40B4-BE49-F238E27FC236}">
                  <a16:creationId xmlns:a16="http://schemas.microsoft.com/office/drawing/2014/main" id="{357E122F-E650-4ED0-AFA5-DBD2E536DAFE}"/>
                </a:ext>
              </a:extLst>
            </p:cNvPr>
            <p:cNvSpPr>
              <a:spLocks noChangeShapeType="1"/>
            </p:cNvSpPr>
            <p:nvPr/>
          </p:nvSpPr>
          <p:spPr bwMode="auto">
            <a:xfrm rot="10800000">
              <a:off x="2199" y="3546"/>
              <a:ext cx="375"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34" name="Group 50">
              <a:extLst>
                <a:ext uri="{FF2B5EF4-FFF2-40B4-BE49-F238E27FC236}">
                  <a16:creationId xmlns:a16="http://schemas.microsoft.com/office/drawing/2014/main" id="{0F7278BD-5BC3-43FF-B563-D86244BFF142}"/>
                </a:ext>
              </a:extLst>
            </p:cNvPr>
            <p:cNvGrpSpPr>
              <a:grpSpLocks/>
            </p:cNvGrpSpPr>
            <p:nvPr/>
          </p:nvGrpSpPr>
          <p:grpSpPr bwMode="auto">
            <a:xfrm>
              <a:off x="3738" y="3168"/>
              <a:ext cx="314" cy="75"/>
              <a:chOff x="2208" y="2184"/>
              <a:chExt cx="176" cy="69"/>
            </a:xfrm>
          </p:grpSpPr>
          <p:grpSp>
            <p:nvGrpSpPr>
              <p:cNvPr id="8235" name="Group 51">
                <a:extLst>
                  <a:ext uri="{FF2B5EF4-FFF2-40B4-BE49-F238E27FC236}">
                    <a16:creationId xmlns:a16="http://schemas.microsoft.com/office/drawing/2014/main" id="{00F93D86-F4FC-4701-A4B9-AB2A90131CD5}"/>
                  </a:ext>
                </a:extLst>
              </p:cNvPr>
              <p:cNvGrpSpPr>
                <a:grpSpLocks/>
              </p:cNvGrpSpPr>
              <p:nvPr/>
            </p:nvGrpSpPr>
            <p:grpSpPr bwMode="auto">
              <a:xfrm>
                <a:off x="2208" y="2185"/>
                <a:ext cx="176" cy="68"/>
                <a:chOff x="2848" y="848"/>
                <a:chExt cx="140" cy="98"/>
              </a:xfrm>
            </p:grpSpPr>
            <p:sp>
              <p:nvSpPr>
                <p:cNvPr id="8240" name="Line 52">
                  <a:extLst>
                    <a:ext uri="{FF2B5EF4-FFF2-40B4-BE49-F238E27FC236}">
                      <a16:creationId xmlns:a16="http://schemas.microsoft.com/office/drawing/2014/main" id="{EA21D51C-553B-4C24-80C1-B892144AB294}"/>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Line 53">
                  <a:extLst>
                    <a:ext uri="{FF2B5EF4-FFF2-40B4-BE49-F238E27FC236}">
                      <a16:creationId xmlns:a16="http://schemas.microsoft.com/office/drawing/2014/main" id="{8F7994E9-A5D6-4498-9B00-379E0FB30F3E}"/>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Line 54">
                  <a:extLst>
                    <a:ext uri="{FF2B5EF4-FFF2-40B4-BE49-F238E27FC236}">
                      <a16:creationId xmlns:a16="http://schemas.microsoft.com/office/drawing/2014/main" id="{27BCFE4E-C286-4948-9688-8859FC28B294}"/>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36" name="Group 55">
                <a:extLst>
                  <a:ext uri="{FF2B5EF4-FFF2-40B4-BE49-F238E27FC236}">
                    <a16:creationId xmlns:a16="http://schemas.microsoft.com/office/drawing/2014/main" id="{F04F325A-96AE-4E72-91E7-4CB67C36347F}"/>
                  </a:ext>
                </a:extLst>
              </p:cNvPr>
              <p:cNvGrpSpPr>
                <a:grpSpLocks/>
              </p:cNvGrpSpPr>
              <p:nvPr/>
            </p:nvGrpSpPr>
            <p:grpSpPr bwMode="auto">
              <a:xfrm flipV="1">
                <a:off x="2208" y="2184"/>
                <a:ext cx="176" cy="68"/>
                <a:chOff x="2848" y="848"/>
                <a:chExt cx="140" cy="98"/>
              </a:xfrm>
            </p:grpSpPr>
            <p:sp>
              <p:nvSpPr>
                <p:cNvPr id="8237" name="Line 56">
                  <a:extLst>
                    <a:ext uri="{FF2B5EF4-FFF2-40B4-BE49-F238E27FC236}">
                      <a16:creationId xmlns:a16="http://schemas.microsoft.com/office/drawing/2014/main" id="{EFFF2270-BA95-4013-984F-9EB278D26D8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Line 57">
                  <a:extLst>
                    <a:ext uri="{FF2B5EF4-FFF2-40B4-BE49-F238E27FC236}">
                      <a16:creationId xmlns:a16="http://schemas.microsoft.com/office/drawing/2014/main" id="{DE6FDD82-5A4A-4DF9-BC76-AD85339E68F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Line 58">
                  <a:extLst>
                    <a:ext uri="{FF2B5EF4-FFF2-40B4-BE49-F238E27FC236}">
                      <a16:creationId xmlns:a16="http://schemas.microsoft.com/office/drawing/2014/main" id="{4F43F814-32C6-4FE3-AE1A-5072FEDFC631}"/>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0495CEC-C535-4665-8877-F53EFCEEE5CF}"/>
              </a:ext>
            </a:extLst>
          </p:cNvPr>
          <p:cNvSpPr>
            <a:spLocks noGrp="1" noChangeArrowheads="1"/>
          </p:cNvSpPr>
          <p:nvPr>
            <p:ph type="title"/>
          </p:nvPr>
        </p:nvSpPr>
        <p:spPr/>
        <p:txBody>
          <a:bodyPr/>
          <a:lstStyle/>
          <a:p>
            <a:r>
              <a:rPr lang="en-US" altLang="zh-CN"/>
              <a:t>Nodal delay</a:t>
            </a:r>
          </a:p>
        </p:txBody>
      </p:sp>
      <p:sp>
        <p:nvSpPr>
          <p:cNvPr id="10243" name="Rectangle 3">
            <a:extLst>
              <a:ext uri="{FF2B5EF4-FFF2-40B4-BE49-F238E27FC236}">
                <a16:creationId xmlns:a16="http://schemas.microsoft.com/office/drawing/2014/main" id="{5773C328-A837-4F18-979C-ECF563605FF1}"/>
              </a:ext>
            </a:extLst>
          </p:cNvPr>
          <p:cNvSpPr>
            <a:spLocks noGrp="1" noChangeArrowheads="1"/>
          </p:cNvSpPr>
          <p:nvPr>
            <p:ph type="body" idx="1"/>
          </p:nvPr>
        </p:nvSpPr>
        <p:spPr>
          <a:xfrm>
            <a:off x="827088" y="2197100"/>
            <a:ext cx="7351712" cy="3568700"/>
          </a:xfrm>
        </p:spPr>
        <p:txBody>
          <a:bodyPr/>
          <a:lstStyle/>
          <a:p>
            <a:r>
              <a:rPr lang="en-US" altLang="zh-CN" sz="2400"/>
              <a:t>d</a:t>
            </a:r>
            <a:r>
              <a:rPr lang="en-US" altLang="zh-CN" sz="2400" baseline="-25000"/>
              <a:t>proc</a:t>
            </a:r>
            <a:r>
              <a:rPr lang="en-US" altLang="zh-CN" sz="2400"/>
              <a:t> = processing delay</a:t>
            </a:r>
          </a:p>
          <a:p>
            <a:pPr lvl="1"/>
            <a:r>
              <a:rPr lang="en-US" altLang="zh-CN" sz="2400"/>
              <a:t>typically a few microsecs or less</a:t>
            </a:r>
          </a:p>
          <a:p>
            <a:r>
              <a:rPr lang="en-US" altLang="zh-CN" sz="2400"/>
              <a:t>d</a:t>
            </a:r>
            <a:r>
              <a:rPr lang="en-US" altLang="zh-CN" sz="2400" baseline="-25000"/>
              <a:t>queue</a:t>
            </a:r>
            <a:r>
              <a:rPr lang="en-US" altLang="zh-CN" sz="2400"/>
              <a:t> = queuing delay</a:t>
            </a:r>
          </a:p>
          <a:p>
            <a:pPr lvl="1"/>
            <a:r>
              <a:rPr lang="en-US" altLang="zh-CN" sz="2400"/>
              <a:t>depends on congestion</a:t>
            </a:r>
          </a:p>
          <a:p>
            <a:r>
              <a:rPr lang="en-US" altLang="zh-CN" sz="2400"/>
              <a:t>d</a:t>
            </a:r>
            <a:r>
              <a:rPr lang="en-US" altLang="zh-CN" sz="2400" baseline="-25000"/>
              <a:t>trans</a:t>
            </a:r>
            <a:r>
              <a:rPr lang="en-US" altLang="zh-CN" sz="2400"/>
              <a:t> = transmission delay</a:t>
            </a:r>
          </a:p>
          <a:p>
            <a:pPr lvl="1"/>
            <a:r>
              <a:rPr lang="en-US" altLang="zh-CN" sz="2400"/>
              <a:t>= L/R, significant for low-speed links</a:t>
            </a:r>
          </a:p>
          <a:p>
            <a:r>
              <a:rPr lang="en-US" altLang="zh-CN" sz="2400"/>
              <a:t>d</a:t>
            </a:r>
            <a:r>
              <a:rPr lang="en-US" altLang="zh-CN" sz="2400" baseline="-25000"/>
              <a:t>prop</a:t>
            </a:r>
            <a:r>
              <a:rPr lang="en-US" altLang="zh-CN" sz="2400"/>
              <a:t> = propagation delay</a:t>
            </a:r>
          </a:p>
          <a:p>
            <a:pPr lvl="1"/>
            <a:r>
              <a:rPr lang="en-US" altLang="zh-CN" sz="2400"/>
              <a:t>a few microsecs to hundreds of msecs</a:t>
            </a:r>
          </a:p>
        </p:txBody>
      </p:sp>
      <p:graphicFrame>
        <p:nvGraphicFramePr>
          <p:cNvPr id="10244" name="Object 4">
            <a:extLst>
              <a:ext uri="{FF2B5EF4-FFF2-40B4-BE49-F238E27FC236}">
                <a16:creationId xmlns:a16="http://schemas.microsoft.com/office/drawing/2014/main" id="{49E11613-D3C7-46F1-9364-C33F162C4FED}"/>
              </a:ext>
            </a:extLst>
          </p:cNvPr>
          <p:cNvGraphicFramePr>
            <a:graphicFrameLocks noChangeAspect="1"/>
          </p:cNvGraphicFramePr>
          <p:nvPr/>
        </p:nvGraphicFramePr>
        <p:xfrm>
          <a:off x="1887538" y="1371600"/>
          <a:ext cx="5314950" cy="635000"/>
        </p:xfrm>
        <a:graphic>
          <a:graphicData uri="http://schemas.openxmlformats.org/presentationml/2006/ole">
            <mc:AlternateContent xmlns:mc="http://schemas.openxmlformats.org/markup-compatibility/2006">
              <mc:Choice xmlns:v="urn:schemas-microsoft-com:vml" Requires="v">
                <p:oleObj spid="_x0000_s3077" name="Equation" r:id="rId4" imgW="2006600" imgH="241300" progId="Equation.3">
                  <p:embed/>
                </p:oleObj>
              </mc:Choice>
              <mc:Fallback>
                <p:oleObj name="Equation" r:id="rId4" imgW="2006600" imgH="241300" progId="Equation.3">
                  <p:embed/>
                  <p:pic>
                    <p:nvPicPr>
                      <p:cNvPr id="10244" name="Object 4">
                        <a:extLst>
                          <a:ext uri="{FF2B5EF4-FFF2-40B4-BE49-F238E27FC236}">
                            <a16:creationId xmlns:a16="http://schemas.microsoft.com/office/drawing/2014/main" id="{49E11613-D3C7-46F1-9364-C33F162C4F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538" y="1371600"/>
                        <a:ext cx="5314950" cy="635000"/>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E091BAA-62C1-45FF-ABE0-5B5F7BA03555}"/>
              </a:ext>
            </a:extLst>
          </p:cNvPr>
          <p:cNvSpPr>
            <a:spLocks noGrp="1" noChangeArrowheads="1"/>
          </p:cNvSpPr>
          <p:nvPr>
            <p:ph type="title"/>
          </p:nvPr>
        </p:nvSpPr>
        <p:spPr/>
        <p:txBody>
          <a:bodyPr/>
          <a:lstStyle/>
          <a:p>
            <a:r>
              <a:rPr lang="en-US" altLang="zh-CN"/>
              <a:t>Packet switching</a:t>
            </a:r>
          </a:p>
        </p:txBody>
      </p:sp>
      <p:sp>
        <p:nvSpPr>
          <p:cNvPr id="12291" name="Text Box 3">
            <a:extLst>
              <a:ext uri="{FF2B5EF4-FFF2-40B4-BE49-F238E27FC236}">
                <a16:creationId xmlns:a16="http://schemas.microsoft.com/office/drawing/2014/main" id="{A8C4C083-5103-45E2-B86A-7AAF717EA279}"/>
              </a:ext>
            </a:extLst>
          </p:cNvPr>
          <p:cNvSpPr txBox="1">
            <a:spLocks noChangeArrowheads="1"/>
          </p:cNvSpPr>
          <p:nvPr/>
        </p:nvSpPr>
        <p:spPr bwMode="auto">
          <a:xfrm>
            <a:off x="1866900" y="943932"/>
            <a:ext cx="541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solidFill>
                  <a:srgbClr val="0000CC"/>
                </a:solidFill>
              </a:rPr>
              <a:t>-</a:t>
            </a:r>
            <a:r>
              <a:rPr lang="en-US" altLang="zh-CN" sz="2800" i="1" dirty="0">
                <a:solidFill>
                  <a:srgbClr val="0000CC"/>
                </a:solidFill>
              </a:rPr>
              <a:t> Why not message switching?</a:t>
            </a:r>
            <a:r>
              <a:rPr lang="en-US" altLang="zh-CN" sz="2800" dirty="0">
                <a:solidFill>
                  <a:srgbClr val="0000CC"/>
                </a:solidFill>
              </a:rPr>
              <a:t>-</a:t>
            </a:r>
            <a:endParaRPr lang="en-GB" altLang="zh-CN" sz="2800" dirty="0">
              <a:solidFill>
                <a:srgbClr val="0000CC"/>
              </a:solidFill>
            </a:endParaRPr>
          </a:p>
        </p:txBody>
      </p:sp>
      <p:sp>
        <p:nvSpPr>
          <p:cNvPr id="12292" name="Text Box 4">
            <a:extLst>
              <a:ext uri="{FF2B5EF4-FFF2-40B4-BE49-F238E27FC236}">
                <a16:creationId xmlns:a16="http://schemas.microsoft.com/office/drawing/2014/main" id="{86BF4EB7-E6A2-427B-A2F7-378D547F1097}"/>
              </a:ext>
            </a:extLst>
          </p:cNvPr>
          <p:cNvSpPr txBox="1">
            <a:spLocks noChangeArrowheads="1"/>
          </p:cNvSpPr>
          <p:nvPr/>
        </p:nvSpPr>
        <p:spPr bwMode="auto">
          <a:xfrm>
            <a:off x="2998470" y="5897563"/>
            <a:ext cx="28194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t>Store-and-Forward</a:t>
            </a:r>
            <a:endParaRPr lang="en-GB" altLang="zh-CN" sz="2200"/>
          </a:p>
        </p:txBody>
      </p:sp>
      <p:sp>
        <p:nvSpPr>
          <p:cNvPr id="12293" name="Line 5">
            <a:extLst>
              <a:ext uri="{FF2B5EF4-FFF2-40B4-BE49-F238E27FC236}">
                <a16:creationId xmlns:a16="http://schemas.microsoft.com/office/drawing/2014/main" id="{616769DB-8DA6-4076-BE3F-0D9D373FF915}"/>
              </a:ext>
            </a:extLst>
          </p:cNvPr>
          <p:cNvSpPr>
            <a:spLocks noChangeShapeType="1"/>
          </p:cNvSpPr>
          <p:nvPr/>
        </p:nvSpPr>
        <p:spPr bwMode="auto">
          <a:xfrm>
            <a:off x="3379470" y="2316163"/>
            <a:ext cx="0" cy="3505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4" name="Line 6">
            <a:extLst>
              <a:ext uri="{FF2B5EF4-FFF2-40B4-BE49-F238E27FC236}">
                <a16:creationId xmlns:a16="http://schemas.microsoft.com/office/drawing/2014/main" id="{7323FF57-FFF2-41D9-B38C-E7F1EA5B540F}"/>
              </a:ext>
            </a:extLst>
          </p:cNvPr>
          <p:cNvSpPr>
            <a:spLocks noChangeShapeType="1"/>
          </p:cNvSpPr>
          <p:nvPr/>
        </p:nvSpPr>
        <p:spPr bwMode="auto">
          <a:xfrm>
            <a:off x="5208270" y="2468563"/>
            <a:ext cx="0" cy="3276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 name="Line 7">
            <a:extLst>
              <a:ext uri="{FF2B5EF4-FFF2-40B4-BE49-F238E27FC236}">
                <a16:creationId xmlns:a16="http://schemas.microsoft.com/office/drawing/2014/main" id="{ED10C70D-8926-44A7-BB00-A336E368B5D2}"/>
              </a:ext>
            </a:extLst>
          </p:cNvPr>
          <p:cNvSpPr>
            <a:spLocks noChangeShapeType="1"/>
          </p:cNvSpPr>
          <p:nvPr/>
        </p:nvSpPr>
        <p:spPr bwMode="auto">
          <a:xfrm>
            <a:off x="7113270" y="2392363"/>
            <a:ext cx="0" cy="3352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2296" name="Picture 8">
            <a:extLst>
              <a:ext uri="{FF2B5EF4-FFF2-40B4-BE49-F238E27FC236}">
                <a16:creationId xmlns:a16="http://schemas.microsoft.com/office/drawing/2014/main" id="{18394375-1053-4C30-9527-EB22F5E9FA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83" y="1554163"/>
            <a:ext cx="750887"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7" name="Picture 9">
            <a:extLst>
              <a:ext uri="{FF2B5EF4-FFF2-40B4-BE49-F238E27FC236}">
                <a16:creationId xmlns:a16="http://schemas.microsoft.com/office/drawing/2014/main" id="{066CACB7-B1BA-4106-AAE5-2DDF09CD8B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70" y="1630363"/>
            <a:ext cx="7493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8" name="Text Box 10">
            <a:extLst>
              <a:ext uri="{FF2B5EF4-FFF2-40B4-BE49-F238E27FC236}">
                <a16:creationId xmlns:a16="http://schemas.microsoft.com/office/drawing/2014/main" id="{E5D33FBB-6CB6-4518-905D-4B5CDD2938FE}"/>
              </a:ext>
            </a:extLst>
          </p:cNvPr>
          <p:cNvSpPr txBox="1">
            <a:spLocks noChangeArrowheads="1"/>
          </p:cNvSpPr>
          <p:nvPr/>
        </p:nvSpPr>
        <p:spPr bwMode="auto">
          <a:xfrm>
            <a:off x="1779270" y="1630363"/>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host 1</a:t>
            </a:r>
            <a:endParaRPr lang="en-GB" altLang="zh-CN" sz="1600"/>
          </a:p>
        </p:txBody>
      </p:sp>
      <p:sp>
        <p:nvSpPr>
          <p:cNvPr id="12299" name="Text Box 11">
            <a:extLst>
              <a:ext uri="{FF2B5EF4-FFF2-40B4-BE49-F238E27FC236}">
                <a16:creationId xmlns:a16="http://schemas.microsoft.com/office/drawing/2014/main" id="{3BBD8A55-3C2E-4CD7-8C64-8B9090B272E9}"/>
              </a:ext>
            </a:extLst>
          </p:cNvPr>
          <p:cNvSpPr txBox="1">
            <a:spLocks noChangeArrowheads="1"/>
          </p:cNvSpPr>
          <p:nvPr/>
        </p:nvSpPr>
        <p:spPr bwMode="auto">
          <a:xfrm>
            <a:off x="2922270" y="155416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node 1 </a:t>
            </a:r>
            <a:endParaRPr lang="en-GB" altLang="zh-CN" sz="1600"/>
          </a:p>
        </p:txBody>
      </p:sp>
      <p:sp>
        <p:nvSpPr>
          <p:cNvPr id="12300" name="Text Box 12">
            <a:extLst>
              <a:ext uri="{FF2B5EF4-FFF2-40B4-BE49-F238E27FC236}">
                <a16:creationId xmlns:a16="http://schemas.microsoft.com/office/drawing/2014/main" id="{6122CE41-301D-4C27-BF36-6DA1DACCBA26}"/>
              </a:ext>
            </a:extLst>
          </p:cNvPr>
          <p:cNvSpPr txBox="1">
            <a:spLocks noChangeArrowheads="1"/>
          </p:cNvSpPr>
          <p:nvPr/>
        </p:nvSpPr>
        <p:spPr bwMode="auto">
          <a:xfrm>
            <a:off x="4827270" y="155416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node 2 </a:t>
            </a:r>
            <a:endParaRPr lang="en-GB" altLang="zh-CN" sz="1600"/>
          </a:p>
        </p:txBody>
      </p:sp>
      <p:sp>
        <p:nvSpPr>
          <p:cNvPr id="12301" name="Text Box 13">
            <a:extLst>
              <a:ext uri="{FF2B5EF4-FFF2-40B4-BE49-F238E27FC236}">
                <a16:creationId xmlns:a16="http://schemas.microsoft.com/office/drawing/2014/main" id="{8B1ECFB6-7291-4AE2-B0D4-33786D8ED69A}"/>
              </a:ext>
            </a:extLst>
          </p:cNvPr>
          <p:cNvSpPr txBox="1">
            <a:spLocks noChangeArrowheads="1"/>
          </p:cNvSpPr>
          <p:nvPr/>
        </p:nvSpPr>
        <p:spPr bwMode="auto">
          <a:xfrm>
            <a:off x="7570470" y="1706563"/>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host 2</a:t>
            </a:r>
            <a:endParaRPr lang="en-GB" altLang="zh-CN" sz="1600"/>
          </a:p>
        </p:txBody>
      </p:sp>
      <p:sp>
        <p:nvSpPr>
          <p:cNvPr id="12302" name="Line 14">
            <a:extLst>
              <a:ext uri="{FF2B5EF4-FFF2-40B4-BE49-F238E27FC236}">
                <a16:creationId xmlns:a16="http://schemas.microsoft.com/office/drawing/2014/main" id="{0833E457-F13E-4D51-B23A-7D3425B5B264}"/>
              </a:ext>
            </a:extLst>
          </p:cNvPr>
          <p:cNvSpPr>
            <a:spLocks noChangeShapeType="1"/>
          </p:cNvSpPr>
          <p:nvPr/>
        </p:nvSpPr>
        <p:spPr bwMode="auto">
          <a:xfrm>
            <a:off x="1550670" y="2925763"/>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AutoShape 15">
            <a:extLst>
              <a:ext uri="{FF2B5EF4-FFF2-40B4-BE49-F238E27FC236}">
                <a16:creationId xmlns:a16="http://schemas.microsoft.com/office/drawing/2014/main" id="{EF8F9A17-6BC7-4866-970D-292E5943A6B0}"/>
              </a:ext>
            </a:extLst>
          </p:cNvPr>
          <p:cNvSpPr>
            <a:spLocks/>
          </p:cNvSpPr>
          <p:nvPr/>
        </p:nvSpPr>
        <p:spPr bwMode="auto">
          <a:xfrm>
            <a:off x="3379470" y="2925763"/>
            <a:ext cx="152400" cy="228600"/>
          </a:xfrm>
          <a:prstGeom prst="rightBrace">
            <a:avLst>
              <a:gd name="adj1" fmla="val 1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b="1">
              <a:latin typeface="Times New Roman" panose="02020603050405020304" pitchFamily="18" charset="0"/>
            </a:endParaRPr>
          </a:p>
        </p:txBody>
      </p:sp>
      <p:sp>
        <p:nvSpPr>
          <p:cNvPr id="12304" name="Text Box 16">
            <a:extLst>
              <a:ext uri="{FF2B5EF4-FFF2-40B4-BE49-F238E27FC236}">
                <a16:creationId xmlns:a16="http://schemas.microsoft.com/office/drawing/2014/main" id="{CEE283BB-8938-4821-8936-AE6FC20BEF49}"/>
              </a:ext>
            </a:extLst>
          </p:cNvPr>
          <p:cNvSpPr txBox="1">
            <a:spLocks noChangeArrowheads="1"/>
          </p:cNvSpPr>
          <p:nvPr/>
        </p:nvSpPr>
        <p:spPr bwMode="auto">
          <a:xfrm>
            <a:off x="3455670" y="2697163"/>
            <a:ext cx="1752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400" b="1"/>
              <a:t>propagation delay </a:t>
            </a:r>
            <a:r>
              <a:rPr lang="en-US" altLang="zh-CN" sz="1400"/>
              <a:t> host 1 – node1</a:t>
            </a:r>
            <a:endParaRPr lang="en-GB" altLang="zh-CN" sz="1400"/>
          </a:p>
        </p:txBody>
      </p:sp>
      <p:sp>
        <p:nvSpPr>
          <p:cNvPr id="12305" name="Line 17">
            <a:extLst>
              <a:ext uri="{FF2B5EF4-FFF2-40B4-BE49-F238E27FC236}">
                <a16:creationId xmlns:a16="http://schemas.microsoft.com/office/drawing/2014/main" id="{7A599F46-ED69-40F3-AF67-5F21370AB64B}"/>
              </a:ext>
            </a:extLst>
          </p:cNvPr>
          <p:cNvSpPr>
            <a:spLocks noChangeShapeType="1"/>
          </p:cNvSpPr>
          <p:nvPr/>
        </p:nvSpPr>
        <p:spPr bwMode="auto">
          <a:xfrm>
            <a:off x="1550670" y="2316163"/>
            <a:ext cx="0" cy="3276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6" name="AutoShape 18">
            <a:extLst>
              <a:ext uri="{FF2B5EF4-FFF2-40B4-BE49-F238E27FC236}">
                <a16:creationId xmlns:a16="http://schemas.microsoft.com/office/drawing/2014/main" id="{8F7B2CEB-1EB5-4D79-AF87-59270D84F376}"/>
              </a:ext>
            </a:extLst>
          </p:cNvPr>
          <p:cNvSpPr>
            <a:spLocks/>
          </p:cNvSpPr>
          <p:nvPr/>
        </p:nvSpPr>
        <p:spPr bwMode="auto">
          <a:xfrm>
            <a:off x="5208270" y="3840163"/>
            <a:ext cx="228600" cy="152400"/>
          </a:xfrm>
          <a:prstGeom prst="rightBrace">
            <a:avLst>
              <a:gd name="adj1" fmla="val 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2307" name="Rectangle 19">
            <a:extLst>
              <a:ext uri="{FF2B5EF4-FFF2-40B4-BE49-F238E27FC236}">
                <a16:creationId xmlns:a16="http://schemas.microsoft.com/office/drawing/2014/main" id="{20E20A00-873D-45D8-A4B0-61F01BC6E11B}"/>
              </a:ext>
            </a:extLst>
          </p:cNvPr>
          <p:cNvSpPr>
            <a:spLocks noChangeArrowheads="1"/>
          </p:cNvSpPr>
          <p:nvPr/>
        </p:nvSpPr>
        <p:spPr bwMode="auto">
          <a:xfrm>
            <a:off x="5360670" y="3459163"/>
            <a:ext cx="1600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GB" altLang="zh-CN" sz="1400" b="1"/>
              <a:t>processing &amp; set-up delay        </a:t>
            </a:r>
            <a:r>
              <a:rPr lang="en-GB" altLang="zh-CN" sz="1400"/>
              <a:t>of a message at node 1</a:t>
            </a:r>
          </a:p>
        </p:txBody>
      </p:sp>
      <p:sp>
        <p:nvSpPr>
          <p:cNvPr id="12308" name="Line 20">
            <a:extLst>
              <a:ext uri="{FF2B5EF4-FFF2-40B4-BE49-F238E27FC236}">
                <a16:creationId xmlns:a16="http://schemas.microsoft.com/office/drawing/2014/main" id="{4F0F3936-26AA-49E4-BC3E-F9EED15DD39F}"/>
              </a:ext>
            </a:extLst>
          </p:cNvPr>
          <p:cNvSpPr>
            <a:spLocks noChangeShapeType="1"/>
          </p:cNvSpPr>
          <p:nvPr/>
        </p:nvSpPr>
        <p:spPr bwMode="auto">
          <a:xfrm>
            <a:off x="1550670" y="544036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Text Box 21">
            <a:extLst>
              <a:ext uri="{FF2B5EF4-FFF2-40B4-BE49-F238E27FC236}">
                <a16:creationId xmlns:a16="http://schemas.microsoft.com/office/drawing/2014/main" id="{E5924D92-7E0E-4D3E-BF8C-E2BC5E775957}"/>
              </a:ext>
            </a:extLst>
          </p:cNvPr>
          <p:cNvSpPr txBox="1">
            <a:spLocks noChangeArrowheads="1"/>
          </p:cNvSpPr>
          <p:nvPr/>
        </p:nvSpPr>
        <p:spPr bwMode="auto">
          <a:xfrm>
            <a:off x="788670" y="5440363"/>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t>time</a:t>
            </a:r>
            <a:endParaRPr lang="en-GB" altLang="zh-CN" sz="2000"/>
          </a:p>
        </p:txBody>
      </p:sp>
      <p:sp>
        <p:nvSpPr>
          <p:cNvPr id="12310" name="Rectangle 22">
            <a:extLst>
              <a:ext uri="{FF2B5EF4-FFF2-40B4-BE49-F238E27FC236}">
                <a16:creationId xmlns:a16="http://schemas.microsoft.com/office/drawing/2014/main" id="{9A82E62F-DAEC-4669-AC93-AD3DB1FE0A05}"/>
              </a:ext>
            </a:extLst>
          </p:cNvPr>
          <p:cNvSpPr>
            <a:spLocks noChangeArrowheads="1"/>
          </p:cNvSpPr>
          <p:nvPr/>
        </p:nvSpPr>
        <p:spPr bwMode="auto">
          <a:xfrm rot="474865">
            <a:off x="1553845" y="3076575"/>
            <a:ext cx="1828800" cy="692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2311" name="Rectangle 23">
            <a:extLst>
              <a:ext uri="{FF2B5EF4-FFF2-40B4-BE49-F238E27FC236}">
                <a16:creationId xmlns:a16="http://schemas.microsoft.com/office/drawing/2014/main" id="{2CDF9BEC-D6DD-497F-B690-CC84FA325733}"/>
              </a:ext>
            </a:extLst>
          </p:cNvPr>
          <p:cNvSpPr>
            <a:spLocks noChangeArrowheads="1"/>
          </p:cNvSpPr>
          <p:nvPr/>
        </p:nvSpPr>
        <p:spPr bwMode="auto">
          <a:xfrm rot="474865">
            <a:off x="3303270" y="4144963"/>
            <a:ext cx="1903413" cy="696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2312" name="Rectangle 24">
            <a:extLst>
              <a:ext uri="{FF2B5EF4-FFF2-40B4-BE49-F238E27FC236}">
                <a16:creationId xmlns:a16="http://schemas.microsoft.com/office/drawing/2014/main" id="{4B858169-E9CC-442B-9697-EAFE456E4D15}"/>
              </a:ext>
            </a:extLst>
          </p:cNvPr>
          <p:cNvSpPr>
            <a:spLocks noChangeArrowheads="1"/>
          </p:cNvSpPr>
          <p:nvPr/>
        </p:nvSpPr>
        <p:spPr bwMode="auto">
          <a:xfrm rot="474865">
            <a:off x="5208270" y="5211763"/>
            <a:ext cx="1905000" cy="692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2313" name="Text Box 25">
            <a:extLst>
              <a:ext uri="{FF2B5EF4-FFF2-40B4-BE49-F238E27FC236}">
                <a16:creationId xmlns:a16="http://schemas.microsoft.com/office/drawing/2014/main" id="{738F95ED-D7A1-4DE5-96E3-EE750C540F80}"/>
              </a:ext>
            </a:extLst>
          </p:cNvPr>
          <p:cNvSpPr txBox="1">
            <a:spLocks noChangeArrowheads="1"/>
          </p:cNvSpPr>
          <p:nvPr/>
        </p:nvSpPr>
        <p:spPr bwMode="auto">
          <a:xfrm>
            <a:off x="1703070" y="315436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message</a:t>
            </a:r>
            <a:endParaRPr lang="en-GB" altLang="zh-CN" sz="2400"/>
          </a:p>
        </p:txBody>
      </p:sp>
      <p:sp>
        <p:nvSpPr>
          <p:cNvPr id="12314" name="Text Box 26">
            <a:extLst>
              <a:ext uri="{FF2B5EF4-FFF2-40B4-BE49-F238E27FC236}">
                <a16:creationId xmlns:a16="http://schemas.microsoft.com/office/drawing/2014/main" id="{22D090EA-AD50-41E9-9831-F188F9F46AD1}"/>
              </a:ext>
            </a:extLst>
          </p:cNvPr>
          <p:cNvSpPr txBox="1">
            <a:spLocks noChangeArrowheads="1"/>
          </p:cNvSpPr>
          <p:nvPr/>
        </p:nvSpPr>
        <p:spPr bwMode="auto">
          <a:xfrm>
            <a:off x="3608070" y="422116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message</a:t>
            </a:r>
            <a:endParaRPr lang="en-GB" altLang="zh-CN" sz="2400"/>
          </a:p>
        </p:txBody>
      </p:sp>
      <p:sp>
        <p:nvSpPr>
          <p:cNvPr id="12315" name="Text Box 27">
            <a:extLst>
              <a:ext uri="{FF2B5EF4-FFF2-40B4-BE49-F238E27FC236}">
                <a16:creationId xmlns:a16="http://schemas.microsoft.com/office/drawing/2014/main" id="{63C83C9C-C6B5-40D6-BEDC-1A324059A822}"/>
              </a:ext>
            </a:extLst>
          </p:cNvPr>
          <p:cNvSpPr txBox="1">
            <a:spLocks noChangeArrowheads="1"/>
          </p:cNvSpPr>
          <p:nvPr/>
        </p:nvSpPr>
        <p:spPr bwMode="auto">
          <a:xfrm>
            <a:off x="5513070" y="536416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message</a:t>
            </a:r>
            <a:endParaRPr lang="en-GB" altLang="zh-CN" sz="2400"/>
          </a:p>
        </p:txBody>
      </p:sp>
      <p:sp>
        <p:nvSpPr>
          <p:cNvPr id="12316" name="AutoShape 28">
            <a:extLst>
              <a:ext uri="{FF2B5EF4-FFF2-40B4-BE49-F238E27FC236}">
                <a16:creationId xmlns:a16="http://schemas.microsoft.com/office/drawing/2014/main" id="{74DF7DFD-DF43-46BC-91DB-21E8EC8DFF78}"/>
              </a:ext>
            </a:extLst>
          </p:cNvPr>
          <p:cNvSpPr>
            <a:spLocks noChangeArrowheads="1"/>
          </p:cNvSpPr>
          <p:nvPr/>
        </p:nvSpPr>
        <p:spPr bwMode="auto">
          <a:xfrm>
            <a:off x="4827270" y="1935163"/>
            <a:ext cx="762000" cy="304800"/>
          </a:xfrm>
          <a:prstGeom prst="can">
            <a:avLst>
              <a:gd name="adj" fmla="val 5000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nvGrpSpPr>
          <p:cNvPr id="12317" name="Group 29">
            <a:extLst>
              <a:ext uri="{FF2B5EF4-FFF2-40B4-BE49-F238E27FC236}">
                <a16:creationId xmlns:a16="http://schemas.microsoft.com/office/drawing/2014/main" id="{6F03B2F2-E882-465E-863E-58CA4495818F}"/>
              </a:ext>
            </a:extLst>
          </p:cNvPr>
          <p:cNvGrpSpPr>
            <a:grpSpLocks/>
          </p:cNvGrpSpPr>
          <p:nvPr/>
        </p:nvGrpSpPr>
        <p:grpSpPr bwMode="auto">
          <a:xfrm>
            <a:off x="2922270" y="1935163"/>
            <a:ext cx="762000" cy="304800"/>
            <a:chOff x="2016" y="1056"/>
            <a:chExt cx="480" cy="192"/>
          </a:xfrm>
        </p:grpSpPr>
        <p:sp>
          <p:nvSpPr>
            <p:cNvPr id="12323" name="AutoShape 30">
              <a:extLst>
                <a:ext uri="{FF2B5EF4-FFF2-40B4-BE49-F238E27FC236}">
                  <a16:creationId xmlns:a16="http://schemas.microsoft.com/office/drawing/2014/main" id="{2EA75980-C9CE-4870-9B51-6D3E01246273}"/>
                </a:ext>
              </a:extLst>
            </p:cNvPr>
            <p:cNvSpPr>
              <a:spLocks noChangeArrowheads="1"/>
            </p:cNvSpPr>
            <p:nvPr/>
          </p:nvSpPr>
          <p:spPr bwMode="auto">
            <a:xfrm>
              <a:off x="2016" y="1056"/>
              <a:ext cx="480" cy="192"/>
            </a:xfrm>
            <a:prstGeom prst="can">
              <a:avLst>
                <a:gd name="adj" fmla="val 5000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i="1">
                <a:latin typeface="Times New Roman" panose="02020603050405020304" pitchFamily="18" charset="0"/>
              </a:endParaRPr>
            </a:p>
          </p:txBody>
        </p:sp>
        <p:grpSp>
          <p:nvGrpSpPr>
            <p:cNvPr id="12324" name="Group 31">
              <a:extLst>
                <a:ext uri="{FF2B5EF4-FFF2-40B4-BE49-F238E27FC236}">
                  <a16:creationId xmlns:a16="http://schemas.microsoft.com/office/drawing/2014/main" id="{1ADBA0EC-F462-421B-BFA6-94188A3E4D08}"/>
                </a:ext>
              </a:extLst>
            </p:cNvPr>
            <p:cNvGrpSpPr>
              <a:grpSpLocks/>
            </p:cNvGrpSpPr>
            <p:nvPr/>
          </p:nvGrpSpPr>
          <p:grpSpPr bwMode="auto">
            <a:xfrm>
              <a:off x="2112" y="1104"/>
              <a:ext cx="288" cy="1"/>
              <a:chOff x="2016" y="1439"/>
              <a:chExt cx="288" cy="1"/>
            </a:xfrm>
          </p:grpSpPr>
          <p:sp>
            <p:nvSpPr>
              <p:cNvPr id="12325" name="Line 32">
                <a:extLst>
                  <a:ext uri="{FF2B5EF4-FFF2-40B4-BE49-F238E27FC236}">
                    <a16:creationId xmlns:a16="http://schemas.microsoft.com/office/drawing/2014/main" id="{463B7840-856E-4BBA-832E-2E2DF1945394}"/>
                  </a:ext>
                </a:extLst>
              </p:cNvPr>
              <p:cNvSpPr>
                <a:spLocks noChangeShapeType="1"/>
              </p:cNvSpPr>
              <p:nvPr/>
            </p:nvSpPr>
            <p:spPr bwMode="auto">
              <a:xfrm>
                <a:off x="2016" y="1440"/>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26" name="Line 33">
                <a:extLst>
                  <a:ext uri="{FF2B5EF4-FFF2-40B4-BE49-F238E27FC236}">
                    <a16:creationId xmlns:a16="http://schemas.microsoft.com/office/drawing/2014/main" id="{DD002105-18CD-4AC8-A909-08B5F7840B4F}"/>
                  </a:ext>
                </a:extLst>
              </p:cNvPr>
              <p:cNvSpPr>
                <a:spLocks noChangeShapeType="1"/>
              </p:cNvSpPr>
              <p:nvPr/>
            </p:nvSpPr>
            <p:spPr bwMode="auto">
              <a:xfrm rot="3927057" flipV="1">
                <a:off x="2160" y="1392"/>
                <a:ext cx="1"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318" name="Group 34">
            <a:extLst>
              <a:ext uri="{FF2B5EF4-FFF2-40B4-BE49-F238E27FC236}">
                <a16:creationId xmlns:a16="http://schemas.microsoft.com/office/drawing/2014/main" id="{17C2EB97-767A-41A6-94AB-07633EB4FDE8}"/>
              </a:ext>
            </a:extLst>
          </p:cNvPr>
          <p:cNvGrpSpPr>
            <a:grpSpLocks/>
          </p:cNvGrpSpPr>
          <p:nvPr/>
        </p:nvGrpSpPr>
        <p:grpSpPr bwMode="auto">
          <a:xfrm>
            <a:off x="4979670" y="2011363"/>
            <a:ext cx="457200" cy="1587"/>
            <a:chOff x="2016" y="1439"/>
            <a:chExt cx="288" cy="1"/>
          </a:xfrm>
        </p:grpSpPr>
        <p:sp>
          <p:nvSpPr>
            <p:cNvPr id="12321" name="Line 35">
              <a:extLst>
                <a:ext uri="{FF2B5EF4-FFF2-40B4-BE49-F238E27FC236}">
                  <a16:creationId xmlns:a16="http://schemas.microsoft.com/office/drawing/2014/main" id="{8D34D599-60CF-444E-BFFF-56D93A1915B7}"/>
                </a:ext>
              </a:extLst>
            </p:cNvPr>
            <p:cNvSpPr>
              <a:spLocks noChangeShapeType="1"/>
            </p:cNvSpPr>
            <p:nvPr/>
          </p:nvSpPr>
          <p:spPr bwMode="auto">
            <a:xfrm>
              <a:off x="2016" y="1440"/>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22" name="Line 36">
              <a:extLst>
                <a:ext uri="{FF2B5EF4-FFF2-40B4-BE49-F238E27FC236}">
                  <a16:creationId xmlns:a16="http://schemas.microsoft.com/office/drawing/2014/main" id="{4CEAE609-A62D-4A22-B6A3-85AC74F2CD56}"/>
                </a:ext>
              </a:extLst>
            </p:cNvPr>
            <p:cNvSpPr>
              <a:spLocks noChangeShapeType="1"/>
            </p:cNvSpPr>
            <p:nvPr/>
          </p:nvSpPr>
          <p:spPr bwMode="auto">
            <a:xfrm rot="3927057" flipV="1">
              <a:off x="2160" y="1392"/>
              <a:ext cx="1"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19" name="Line 37">
            <a:extLst>
              <a:ext uri="{FF2B5EF4-FFF2-40B4-BE49-F238E27FC236}">
                <a16:creationId xmlns:a16="http://schemas.microsoft.com/office/drawing/2014/main" id="{6C9D62CA-66D9-46C9-8BBA-FAB25BFF7806}"/>
              </a:ext>
            </a:extLst>
          </p:cNvPr>
          <p:cNvSpPr>
            <a:spLocks noChangeShapeType="1"/>
          </p:cNvSpPr>
          <p:nvPr/>
        </p:nvSpPr>
        <p:spPr bwMode="auto">
          <a:xfrm flipH="1">
            <a:off x="3379470" y="3992563"/>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20" name="Line 38">
            <a:extLst>
              <a:ext uri="{FF2B5EF4-FFF2-40B4-BE49-F238E27FC236}">
                <a16:creationId xmlns:a16="http://schemas.microsoft.com/office/drawing/2014/main" id="{E831CCB6-D8B2-4B2F-B336-497D875C68BE}"/>
              </a:ext>
            </a:extLst>
          </p:cNvPr>
          <p:cNvSpPr>
            <a:spLocks noChangeShapeType="1"/>
          </p:cNvSpPr>
          <p:nvPr/>
        </p:nvSpPr>
        <p:spPr bwMode="auto">
          <a:xfrm flipH="1">
            <a:off x="3303270" y="3840163"/>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ABC2DA2-BFDD-4408-BC74-EAF3955C1E7B}"/>
              </a:ext>
            </a:extLst>
          </p:cNvPr>
          <p:cNvSpPr>
            <a:spLocks noGrp="1" noChangeArrowheads="1"/>
          </p:cNvSpPr>
          <p:nvPr>
            <p:ph type="title"/>
          </p:nvPr>
        </p:nvSpPr>
        <p:spPr/>
        <p:txBody>
          <a:bodyPr/>
          <a:lstStyle/>
          <a:p>
            <a:r>
              <a:rPr lang="en-US" altLang="zh-TW"/>
              <a:t>store-and-forward network</a:t>
            </a:r>
            <a:endParaRPr lang="zh-CN" altLang="en-US"/>
          </a:p>
        </p:txBody>
      </p:sp>
      <p:sp>
        <p:nvSpPr>
          <p:cNvPr id="14339" name="Rectangle 4">
            <a:extLst>
              <a:ext uri="{FF2B5EF4-FFF2-40B4-BE49-F238E27FC236}">
                <a16:creationId xmlns:a16="http://schemas.microsoft.com/office/drawing/2014/main" id="{BC789E97-07EF-4E1A-9979-43C2A0526831}"/>
              </a:ext>
            </a:extLst>
          </p:cNvPr>
          <p:cNvSpPr>
            <a:spLocks noChangeArrowheads="1"/>
          </p:cNvSpPr>
          <p:nvPr/>
        </p:nvSpPr>
        <p:spPr bwMode="auto">
          <a:xfrm>
            <a:off x="825500" y="188118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A</a:t>
            </a:r>
          </a:p>
        </p:txBody>
      </p:sp>
      <p:sp>
        <p:nvSpPr>
          <p:cNvPr id="14340" name="Rectangle 5">
            <a:extLst>
              <a:ext uri="{FF2B5EF4-FFF2-40B4-BE49-F238E27FC236}">
                <a16:creationId xmlns:a16="http://schemas.microsoft.com/office/drawing/2014/main" id="{A76BD104-C8D4-4CEF-A3FE-0449E6DC40D2}"/>
              </a:ext>
            </a:extLst>
          </p:cNvPr>
          <p:cNvSpPr>
            <a:spLocks noChangeArrowheads="1"/>
          </p:cNvSpPr>
          <p:nvPr/>
        </p:nvSpPr>
        <p:spPr bwMode="auto">
          <a:xfrm>
            <a:off x="2578100" y="14239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B</a:t>
            </a:r>
          </a:p>
        </p:txBody>
      </p:sp>
      <p:sp>
        <p:nvSpPr>
          <p:cNvPr id="14341" name="Rectangle 6">
            <a:extLst>
              <a:ext uri="{FF2B5EF4-FFF2-40B4-BE49-F238E27FC236}">
                <a16:creationId xmlns:a16="http://schemas.microsoft.com/office/drawing/2014/main" id="{4CF040D6-7623-4178-9DA1-FD3350627A86}"/>
              </a:ext>
            </a:extLst>
          </p:cNvPr>
          <p:cNvSpPr>
            <a:spLocks noChangeArrowheads="1"/>
          </p:cNvSpPr>
          <p:nvPr/>
        </p:nvSpPr>
        <p:spPr bwMode="auto">
          <a:xfrm>
            <a:off x="5168900" y="21859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C</a:t>
            </a:r>
          </a:p>
        </p:txBody>
      </p:sp>
      <p:sp>
        <p:nvSpPr>
          <p:cNvPr id="14342" name="Line 7">
            <a:extLst>
              <a:ext uri="{FF2B5EF4-FFF2-40B4-BE49-F238E27FC236}">
                <a16:creationId xmlns:a16="http://schemas.microsoft.com/office/drawing/2014/main" id="{EAB9833F-E8D8-4465-8B4C-63092C05A7C5}"/>
              </a:ext>
            </a:extLst>
          </p:cNvPr>
          <p:cNvSpPr>
            <a:spLocks noChangeShapeType="1"/>
          </p:cNvSpPr>
          <p:nvPr/>
        </p:nvSpPr>
        <p:spPr bwMode="auto">
          <a:xfrm flipV="1">
            <a:off x="1146175" y="1668463"/>
            <a:ext cx="1524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8">
            <a:extLst>
              <a:ext uri="{FF2B5EF4-FFF2-40B4-BE49-F238E27FC236}">
                <a16:creationId xmlns:a16="http://schemas.microsoft.com/office/drawing/2014/main" id="{7E006319-9B24-499D-8B1F-F2063CD4DBD8}"/>
              </a:ext>
            </a:extLst>
          </p:cNvPr>
          <p:cNvSpPr>
            <a:spLocks noChangeShapeType="1"/>
          </p:cNvSpPr>
          <p:nvPr/>
        </p:nvSpPr>
        <p:spPr bwMode="auto">
          <a:xfrm>
            <a:off x="2898775" y="1592263"/>
            <a:ext cx="2286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Rectangle 9">
            <a:extLst>
              <a:ext uri="{FF2B5EF4-FFF2-40B4-BE49-F238E27FC236}">
                <a16:creationId xmlns:a16="http://schemas.microsoft.com/office/drawing/2014/main" id="{F79A2509-EA08-43B9-A39B-67AD9AEC7F2B}"/>
              </a:ext>
            </a:extLst>
          </p:cNvPr>
          <p:cNvSpPr>
            <a:spLocks noChangeArrowheads="1"/>
          </p:cNvSpPr>
          <p:nvPr/>
        </p:nvSpPr>
        <p:spPr bwMode="auto">
          <a:xfrm>
            <a:off x="901700" y="2414588"/>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A sends a message to C through B.</a:t>
            </a:r>
          </a:p>
        </p:txBody>
      </p:sp>
      <p:sp>
        <p:nvSpPr>
          <p:cNvPr id="14345" name="Rectangle 10">
            <a:extLst>
              <a:ext uri="{FF2B5EF4-FFF2-40B4-BE49-F238E27FC236}">
                <a16:creationId xmlns:a16="http://schemas.microsoft.com/office/drawing/2014/main" id="{37BBDF04-E11E-40A2-BEA1-D413ACBF191E}"/>
              </a:ext>
            </a:extLst>
          </p:cNvPr>
          <p:cNvSpPr>
            <a:spLocks noChangeArrowheads="1"/>
          </p:cNvSpPr>
          <p:nvPr/>
        </p:nvSpPr>
        <p:spPr bwMode="auto">
          <a:xfrm>
            <a:off x="596900" y="2947988"/>
            <a:ext cx="784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B must store this message until B is sure that C has received it.</a:t>
            </a:r>
          </a:p>
        </p:txBody>
      </p:sp>
      <p:sp>
        <p:nvSpPr>
          <p:cNvPr id="14346" name="Rectangle 11">
            <a:extLst>
              <a:ext uri="{FF2B5EF4-FFF2-40B4-BE49-F238E27FC236}">
                <a16:creationId xmlns:a16="http://schemas.microsoft.com/office/drawing/2014/main" id="{7A5ED742-C93E-4C39-AC0A-DADE9CD4AD82}"/>
              </a:ext>
            </a:extLst>
          </p:cNvPr>
          <p:cNvSpPr>
            <a:spLocks noChangeArrowheads="1"/>
          </p:cNvSpPr>
          <p:nvPr/>
        </p:nvSpPr>
        <p:spPr bwMode="auto">
          <a:xfrm>
            <a:off x="901700" y="3709988"/>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b="1" i="1">
                <a:latin typeface="Times New Roman" panose="02020603050405020304" pitchFamily="18" charset="0"/>
                <a:ea typeface="新細明體" panose="020B0604030504040204" pitchFamily="18" charset="-120"/>
                <a:cs typeface="新細明體" panose="020B0604030504040204" pitchFamily="18" charset="-120"/>
              </a:rPr>
              <a:t>Store first, then forward. But when to start forwarding?</a:t>
            </a:r>
          </a:p>
        </p:txBody>
      </p:sp>
      <p:sp>
        <p:nvSpPr>
          <p:cNvPr id="317452" name="Rectangle 10">
            <a:extLst>
              <a:ext uri="{FF2B5EF4-FFF2-40B4-BE49-F238E27FC236}">
                <a16:creationId xmlns:a16="http://schemas.microsoft.com/office/drawing/2014/main" id="{23DA6618-4FBE-4D1E-9CEF-1A1636A3E970}"/>
              </a:ext>
            </a:extLst>
          </p:cNvPr>
          <p:cNvSpPr>
            <a:spLocks noChangeArrowheads="1"/>
          </p:cNvSpPr>
          <p:nvPr/>
        </p:nvSpPr>
        <p:spPr bwMode="auto">
          <a:xfrm>
            <a:off x="260350" y="4267200"/>
            <a:ext cx="8621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1. After the message is completely received</a:t>
            </a:r>
          </a:p>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2. Start forwarding after a fixed amount of information(bits) received</a:t>
            </a:r>
          </a:p>
          <a:p>
            <a:pPr>
              <a:spcBef>
                <a:spcPct val="0"/>
              </a:spcBef>
              <a:buFontTx/>
              <a:buNone/>
            </a:pPr>
            <a:r>
              <a:rPr kumimoji="1" lang="en-US" altLang="zh-TW" sz="2400">
                <a:latin typeface="Times New Roman" panose="02020603050405020304" pitchFamily="18" charset="0"/>
                <a:ea typeface="新細明體" panose="020B0604030504040204" pitchFamily="18" charset="-120"/>
                <a:cs typeface="新細明體" panose="020B0604030504040204" pitchFamily="18" charset="-120"/>
              </a:rPr>
              <a:t>3. Start forwarding immediately after receiving data (cut-through)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811AF45-71F6-4191-8C15-5F81D30E6674}"/>
              </a:ext>
            </a:extLst>
          </p:cNvPr>
          <p:cNvSpPr>
            <a:spLocks noGrp="1" noChangeArrowheads="1"/>
          </p:cNvSpPr>
          <p:nvPr>
            <p:ph type="title"/>
          </p:nvPr>
        </p:nvSpPr>
        <p:spPr/>
        <p:txBody>
          <a:bodyPr/>
          <a:lstStyle/>
          <a:p>
            <a:r>
              <a:rPr lang="en-US" altLang="zh-CN"/>
              <a:t>Message switching</a:t>
            </a:r>
          </a:p>
        </p:txBody>
      </p:sp>
      <p:sp>
        <p:nvSpPr>
          <p:cNvPr id="16387" name="Text Box 3">
            <a:extLst>
              <a:ext uri="{FF2B5EF4-FFF2-40B4-BE49-F238E27FC236}">
                <a16:creationId xmlns:a16="http://schemas.microsoft.com/office/drawing/2014/main" id="{104402D4-33F4-4387-8867-5C7353C2F49D}"/>
              </a:ext>
            </a:extLst>
          </p:cNvPr>
          <p:cNvSpPr txBox="1">
            <a:spLocks noChangeArrowheads="1"/>
          </p:cNvSpPr>
          <p:nvPr/>
        </p:nvSpPr>
        <p:spPr bwMode="auto">
          <a:xfrm>
            <a:off x="3733800" y="1447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u="sng">
                <a:solidFill>
                  <a:srgbClr val="FF0000"/>
                </a:solidFill>
              </a:rPr>
              <a:t>EXAMPLE</a:t>
            </a:r>
            <a:endParaRPr lang="en-GB" altLang="zh-CN" sz="2400" u="sng">
              <a:solidFill>
                <a:srgbClr val="FF0000"/>
              </a:solidFill>
            </a:endParaRPr>
          </a:p>
        </p:txBody>
      </p:sp>
      <p:grpSp>
        <p:nvGrpSpPr>
          <p:cNvPr id="16388" name="Group 4">
            <a:extLst>
              <a:ext uri="{FF2B5EF4-FFF2-40B4-BE49-F238E27FC236}">
                <a16:creationId xmlns:a16="http://schemas.microsoft.com/office/drawing/2014/main" id="{0BD829DA-3A35-4F59-B86A-87DDD1A12058}"/>
              </a:ext>
            </a:extLst>
          </p:cNvPr>
          <p:cNvGrpSpPr>
            <a:grpSpLocks/>
          </p:cNvGrpSpPr>
          <p:nvPr/>
        </p:nvGrpSpPr>
        <p:grpSpPr bwMode="auto">
          <a:xfrm>
            <a:off x="1219200" y="1981200"/>
            <a:ext cx="7315200" cy="1062038"/>
            <a:chOff x="768" y="1296"/>
            <a:chExt cx="4608" cy="669"/>
          </a:xfrm>
        </p:grpSpPr>
        <p:pic>
          <p:nvPicPr>
            <p:cNvPr id="16395" name="Picture 5">
              <a:extLst>
                <a:ext uri="{FF2B5EF4-FFF2-40B4-BE49-F238E27FC236}">
                  <a16:creationId xmlns:a16="http://schemas.microsoft.com/office/drawing/2014/main" id="{A83A084D-DD07-437F-95D9-0F0B12C1C8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 y="1584"/>
              <a:ext cx="473"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6" name="Picture 6">
              <a:extLst>
                <a:ext uri="{FF2B5EF4-FFF2-40B4-BE49-F238E27FC236}">
                  <a16:creationId xmlns:a16="http://schemas.microsoft.com/office/drawing/2014/main" id="{B85DF585-B373-4511-B0FA-578211AAD7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6" y="1488"/>
              <a:ext cx="47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7" name="Text Box 7">
              <a:extLst>
                <a:ext uri="{FF2B5EF4-FFF2-40B4-BE49-F238E27FC236}">
                  <a16:creationId xmlns:a16="http://schemas.microsoft.com/office/drawing/2014/main" id="{EDA3FAFF-CF95-49EE-9FD3-F44439A06EF9}"/>
                </a:ext>
              </a:extLst>
            </p:cNvPr>
            <p:cNvSpPr txBox="1">
              <a:spLocks noChangeArrowheads="1"/>
            </p:cNvSpPr>
            <p:nvPr/>
          </p:nvSpPr>
          <p:spPr bwMode="auto">
            <a:xfrm>
              <a:off x="1248" y="1392"/>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host 1</a:t>
              </a:r>
              <a:endParaRPr lang="en-GB" altLang="zh-CN" sz="1600"/>
            </a:p>
          </p:txBody>
        </p:sp>
        <p:sp>
          <p:nvSpPr>
            <p:cNvPr id="16398" name="Text Box 8">
              <a:extLst>
                <a:ext uri="{FF2B5EF4-FFF2-40B4-BE49-F238E27FC236}">
                  <a16:creationId xmlns:a16="http://schemas.microsoft.com/office/drawing/2014/main" id="{9D566764-4D3E-478C-A396-9BC56E69C026}"/>
                </a:ext>
              </a:extLst>
            </p:cNvPr>
            <p:cNvSpPr txBox="1">
              <a:spLocks noChangeArrowheads="1"/>
            </p:cNvSpPr>
            <p:nvPr/>
          </p:nvSpPr>
          <p:spPr bwMode="auto">
            <a:xfrm>
              <a:off x="1968" y="1296"/>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node 1 </a:t>
              </a:r>
              <a:endParaRPr lang="en-GB" altLang="zh-CN" sz="1600"/>
            </a:p>
          </p:txBody>
        </p:sp>
        <p:sp>
          <p:nvSpPr>
            <p:cNvPr id="16399" name="Text Box 9">
              <a:extLst>
                <a:ext uri="{FF2B5EF4-FFF2-40B4-BE49-F238E27FC236}">
                  <a16:creationId xmlns:a16="http://schemas.microsoft.com/office/drawing/2014/main" id="{A57E9C32-C224-405B-9A99-EDD1543A87D2}"/>
                </a:ext>
              </a:extLst>
            </p:cNvPr>
            <p:cNvSpPr txBox="1">
              <a:spLocks noChangeArrowheads="1"/>
            </p:cNvSpPr>
            <p:nvPr/>
          </p:nvSpPr>
          <p:spPr bwMode="auto">
            <a:xfrm>
              <a:off x="3168" y="1344"/>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node 2 </a:t>
              </a:r>
              <a:endParaRPr lang="en-GB" altLang="zh-CN" sz="1600"/>
            </a:p>
          </p:txBody>
        </p:sp>
        <p:sp>
          <p:nvSpPr>
            <p:cNvPr id="16400" name="Text Box 10">
              <a:extLst>
                <a:ext uri="{FF2B5EF4-FFF2-40B4-BE49-F238E27FC236}">
                  <a16:creationId xmlns:a16="http://schemas.microsoft.com/office/drawing/2014/main" id="{7D22096E-BF32-4CA5-9D0B-1E0BA9722822}"/>
                </a:ext>
              </a:extLst>
            </p:cNvPr>
            <p:cNvSpPr txBox="1">
              <a:spLocks noChangeArrowheads="1"/>
            </p:cNvSpPr>
            <p:nvPr/>
          </p:nvSpPr>
          <p:spPr bwMode="auto">
            <a:xfrm>
              <a:off x="4896" y="1440"/>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host 2</a:t>
              </a:r>
              <a:endParaRPr lang="en-GB" altLang="zh-CN" sz="1600"/>
            </a:p>
          </p:txBody>
        </p:sp>
        <p:sp>
          <p:nvSpPr>
            <p:cNvPr id="16401" name="AutoShape 11">
              <a:extLst>
                <a:ext uri="{FF2B5EF4-FFF2-40B4-BE49-F238E27FC236}">
                  <a16:creationId xmlns:a16="http://schemas.microsoft.com/office/drawing/2014/main" id="{0EF0386C-9536-4ED2-B090-A852915EC943}"/>
                </a:ext>
              </a:extLst>
            </p:cNvPr>
            <p:cNvSpPr>
              <a:spLocks noChangeArrowheads="1"/>
            </p:cNvSpPr>
            <p:nvPr/>
          </p:nvSpPr>
          <p:spPr bwMode="auto">
            <a:xfrm>
              <a:off x="1968" y="1584"/>
              <a:ext cx="480" cy="192"/>
            </a:xfrm>
            <a:prstGeom prst="can">
              <a:avLst>
                <a:gd name="adj" fmla="val 5000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i="1">
                <a:latin typeface="Times New Roman" panose="02020603050405020304" pitchFamily="18" charset="0"/>
              </a:endParaRPr>
            </a:p>
          </p:txBody>
        </p:sp>
        <p:sp>
          <p:nvSpPr>
            <p:cNvPr id="16402" name="AutoShape 12">
              <a:extLst>
                <a:ext uri="{FF2B5EF4-FFF2-40B4-BE49-F238E27FC236}">
                  <a16:creationId xmlns:a16="http://schemas.microsoft.com/office/drawing/2014/main" id="{8F26E63F-63B3-4618-ACB3-70772BBB75D2}"/>
                </a:ext>
              </a:extLst>
            </p:cNvPr>
            <p:cNvSpPr>
              <a:spLocks noChangeArrowheads="1"/>
            </p:cNvSpPr>
            <p:nvPr/>
          </p:nvSpPr>
          <p:spPr bwMode="auto">
            <a:xfrm>
              <a:off x="3168" y="1584"/>
              <a:ext cx="480" cy="192"/>
            </a:xfrm>
            <a:prstGeom prst="can">
              <a:avLst>
                <a:gd name="adj" fmla="val 5000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6403" name="Line 13">
              <a:extLst>
                <a:ext uri="{FF2B5EF4-FFF2-40B4-BE49-F238E27FC236}">
                  <a16:creationId xmlns:a16="http://schemas.microsoft.com/office/drawing/2014/main" id="{A4F43625-9E4C-4BE0-9E68-5E22C5362488}"/>
                </a:ext>
              </a:extLst>
            </p:cNvPr>
            <p:cNvSpPr>
              <a:spLocks noChangeShapeType="1"/>
            </p:cNvSpPr>
            <p:nvPr/>
          </p:nvSpPr>
          <p:spPr bwMode="auto">
            <a:xfrm>
              <a:off x="2064" y="1632"/>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4" name="Line 14">
              <a:extLst>
                <a:ext uri="{FF2B5EF4-FFF2-40B4-BE49-F238E27FC236}">
                  <a16:creationId xmlns:a16="http://schemas.microsoft.com/office/drawing/2014/main" id="{48B45D72-2DE5-4075-A6B1-2CBB267F3E24}"/>
                </a:ext>
              </a:extLst>
            </p:cNvPr>
            <p:cNvSpPr>
              <a:spLocks noChangeShapeType="1"/>
            </p:cNvSpPr>
            <p:nvPr/>
          </p:nvSpPr>
          <p:spPr bwMode="auto">
            <a:xfrm rot="3927057" flipV="1">
              <a:off x="2208" y="1584"/>
              <a:ext cx="1"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5" name="Line 15">
              <a:extLst>
                <a:ext uri="{FF2B5EF4-FFF2-40B4-BE49-F238E27FC236}">
                  <a16:creationId xmlns:a16="http://schemas.microsoft.com/office/drawing/2014/main" id="{09BD0183-A4E7-4CFC-85E3-8F7D99CF143D}"/>
                </a:ext>
              </a:extLst>
            </p:cNvPr>
            <p:cNvSpPr>
              <a:spLocks noChangeShapeType="1"/>
            </p:cNvSpPr>
            <p:nvPr/>
          </p:nvSpPr>
          <p:spPr bwMode="auto">
            <a:xfrm>
              <a:off x="3263" y="1633"/>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6" name="Line 16">
              <a:extLst>
                <a:ext uri="{FF2B5EF4-FFF2-40B4-BE49-F238E27FC236}">
                  <a16:creationId xmlns:a16="http://schemas.microsoft.com/office/drawing/2014/main" id="{001515CC-681F-4AE1-8572-32966A51C7B9}"/>
                </a:ext>
              </a:extLst>
            </p:cNvPr>
            <p:cNvSpPr>
              <a:spLocks noChangeShapeType="1"/>
            </p:cNvSpPr>
            <p:nvPr/>
          </p:nvSpPr>
          <p:spPr bwMode="auto">
            <a:xfrm rot="3927057" flipV="1">
              <a:off x="3407" y="1585"/>
              <a:ext cx="1" cy="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7" name="Line 17">
              <a:extLst>
                <a:ext uri="{FF2B5EF4-FFF2-40B4-BE49-F238E27FC236}">
                  <a16:creationId xmlns:a16="http://schemas.microsoft.com/office/drawing/2014/main" id="{27FD34BD-8094-4C8D-BE66-E2A382611136}"/>
                </a:ext>
              </a:extLst>
            </p:cNvPr>
            <p:cNvSpPr>
              <a:spLocks noChangeShapeType="1"/>
            </p:cNvSpPr>
            <p:nvPr/>
          </p:nvSpPr>
          <p:spPr bwMode="auto">
            <a:xfrm flipV="1">
              <a:off x="1200" y="1728"/>
              <a:ext cx="76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8" name="Line 18">
              <a:extLst>
                <a:ext uri="{FF2B5EF4-FFF2-40B4-BE49-F238E27FC236}">
                  <a16:creationId xmlns:a16="http://schemas.microsoft.com/office/drawing/2014/main" id="{04C604D9-DBDC-401C-AAEC-8FE2ED3C3716}"/>
                </a:ext>
              </a:extLst>
            </p:cNvPr>
            <p:cNvSpPr>
              <a:spLocks noChangeShapeType="1"/>
            </p:cNvSpPr>
            <p:nvPr/>
          </p:nvSpPr>
          <p:spPr bwMode="auto">
            <a:xfrm>
              <a:off x="2448" y="1728"/>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9" name="Line 19">
              <a:extLst>
                <a:ext uri="{FF2B5EF4-FFF2-40B4-BE49-F238E27FC236}">
                  <a16:creationId xmlns:a16="http://schemas.microsoft.com/office/drawing/2014/main" id="{90B59420-02A8-4D6E-B4E3-8D2AD3C012EE}"/>
                </a:ext>
              </a:extLst>
            </p:cNvPr>
            <p:cNvSpPr>
              <a:spLocks noChangeShapeType="1"/>
            </p:cNvSpPr>
            <p:nvPr/>
          </p:nvSpPr>
          <p:spPr bwMode="auto">
            <a:xfrm flipH="1" flipV="1">
              <a:off x="3648" y="1728"/>
              <a:ext cx="816"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89" name="Text Box 20">
            <a:extLst>
              <a:ext uri="{FF2B5EF4-FFF2-40B4-BE49-F238E27FC236}">
                <a16:creationId xmlns:a16="http://schemas.microsoft.com/office/drawing/2014/main" id="{3A7D3EC2-62B0-4E8E-9B03-C1B60152FEE9}"/>
              </a:ext>
            </a:extLst>
          </p:cNvPr>
          <p:cNvSpPr txBox="1">
            <a:spLocks noChangeArrowheads="1"/>
          </p:cNvSpPr>
          <p:nvPr/>
        </p:nvSpPr>
        <p:spPr bwMode="auto">
          <a:xfrm>
            <a:off x="1066800" y="3200400"/>
            <a:ext cx="7620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rgbClr val="0000CC"/>
                </a:solidFill>
              </a:rPr>
              <a:t>for simplicity:</a:t>
            </a:r>
            <a:r>
              <a:rPr lang="en-US" altLang="zh-CN" sz="2200"/>
              <a:t> ignore </a:t>
            </a:r>
            <a:r>
              <a:rPr lang="en-US" altLang="zh-CN" sz="2200" i="1"/>
              <a:t>processing</a:t>
            </a:r>
            <a:r>
              <a:rPr lang="en-US" altLang="zh-CN" sz="2200"/>
              <a:t> and </a:t>
            </a:r>
            <a:r>
              <a:rPr lang="en-US" altLang="zh-CN" sz="2200" i="1"/>
              <a:t>propagation</a:t>
            </a:r>
            <a:r>
              <a:rPr lang="en-US" altLang="zh-CN" sz="2200"/>
              <a:t> delays</a:t>
            </a:r>
            <a:endParaRPr lang="en-GB" altLang="zh-CN" sz="2200"/>
          </a:p>
        </p:txBody>
      </p:sp>
      <p:sp>
        <p:nvSpPr>
          <p:cNvPr id="16390" name="Text Box 21">
            <a:extLst>
              <a:ext uri="{FF2B5EF4-FFF2-40B4-BE49-F238E27FC236}">
                <a16:creationId xmlns:a16="http://schemas.microsoft.com/office/drawing/2014/main" id="{A6FAB043-432F-4FB4-8BDF-81D9E0324873}"/>
              </a:ext>
            </a:extLst>
          </p:cNvPr>
          <p:cNvSpPr txBox="1">
            <a:spLocks noChangeArrowheads="1"/>
          </p:cNvSpPr>
          <p:nvPr/>
        </p:nvSpPr>
        <p:spPr bwMode="auto">
          <a:xfrm>
            <a:off x="914400" y="3733800"/>
            <a:ext cx="22098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i="1"/>
              <a:t>M=</a:t>
            </a:r>
            <a:r>
              <a:rPr lang="en-US" altLang="zh-CN" sz="2400"/>
              <a:t>7.5 Mb</a:t>
            </a:r>
          </a:p>
          <a:p>
            <a:pPr eaLnBrk="1" hangingPunct="1">
              <a:spcBef>
                <a:spcPct val="50000"/>
              </a:spcBef>
              <a:buFontTx/>
              <a:buNone/>
            </a:pPr>
            <a:r>
              <a:rPr lang="en-US" altLang="zh-CN" sz="2400" i="1"/>
              <a:t>R=</a:t>
            </a:r>
            <a:r>
              <a:rPr lang="en-US" altLang="zh-CN" sz="2400"/>
              <a:t>1.5 Mbps</a:t>
            </a:r>
            <a:endParaRPr lang="en-GB" altLang="zh-CN" sz="2400"/>
          </a:p>
        </p:txBody>
      </p:sp>
      <p:grpSp>
        <p:nvGrpSpPr>
          <p:cNvPr id="565270" name="Group 22">
            <a:extLst>
              <a:ext uri="{FF2B5EF4-FFF2-40B4-BE49-F238E27FC236}">
                <a16:creationId xmlns:a16="http://schemas.microsoft.com/office/drawing/2014/main" id="{F837D426-DEDF-41D0-9EE9-CFCA5A5A53BB}"/>
              </a:ext>
            </a:extLst>
          </p:cNvPr>
          <p:cNvGrpSpPr>
            <a:grpSpLocks/>
          </p:cNvGrpSpPr>
          <p:nvPr/>
        </p:nvGrpSpPr>
        <p:grpSpPr bwMode="auto">
          <a:xfrm>
            <a:off x="2057400" y="3962400"/>
            <a:ext cx="5715000" cy="2179638"/>
            <a:chOff x="1296" y="2352"/>
            <a:chExt cx="3600" cy="1373"/>
          </a:xfrm>
        </p:grpSpPr>
        <p:sp>
          <p:nvSpPr>
            <p:cNvPr id="16392" name="Text Box 23">
              <a:extLst>
                <a:ext uri="{FF2B5EF4-FFF2-40B4-BE49-F238E27FC236}">
                  <a16:creationId xmlns:a16="http://schemas.microsoft.com/office/drawing/2014/main" id="{7F8DB58F-DD20-48A3-B03F-257BB9D92DB3}"/>
                </a:ext>
              </a:extLst>
            </p:cNvPr>
            <p:cNvSpPr txBox="1">
              <a:spLocks noChangeArrowheads="1"/>
            </p:cNvSpPr>
            <p:nvPr/>
          </p:nvSpPr>
          <p:spPr bwMode="auto">
            <a:xfrm>
              <a:off x="2160" y="2352"/>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i="1"/>
                <a:t>transmission delay:</a:t>
              </a:r>
              <a:endParaRPr lang="en-GB" altLang="zh-CN" sz="2400" i="1"/>
            </a:p>
          </p:txBody>
        </p:sp>
        <p:graphicFrame>
          <p:nvGraphicFramePr>
            <p:cNvPr id="16393" name="Object 24">
              <a:extLst>
                <a:ext uri="{FF2B5EF4-FFF2-40B4-BE49-F238E27FC236}">
                  <a16:creationId xmlns:a16="http://schemas.microsoft.com/office/drawing/2014/main" id="{1EB8286A-04FD-4635-892D-89FE45123719}"/>
                </a:ext>
              </a:extLst>
            </p:cNvPr>
            <p:cNvGraphicFramePr>
              <a:graphicFrameLocks noChangeAspect="1"/>
            </p:cNvGraphicFramePr>
            <p:nvPr/>
          </p:nvGraphicFramePr>
          <p:xfrm>
            <a:off x="2598" y="2784"/>
            <a:ext cx="1229" cy="576"/>
          </p:xfrm>
          <a:graphic>
            <a:graphicData uri="http://schemas.openxmlformats.org/presentationml/2006/ole">
              <mc:AlternateContent xmlns:mc="http://schemas.openxmlformats.org/markup-compatibility/2006">
                <mc:Choice xmlns:v="urn:schemas-microsoft-com:vml" Requires="v">
                  <p:oleObj spid="_x0000_s4101" name="Equation" r:id="rId5" imgW="837836" imgH="393529" progId="Equation.3">
                    <p:embed/>
                  </p:oleObj>
                </mc:Choice>
                <mc:Fallback>
                  <p:oleObj name="Equation" r:id="rId5" imgW="837836" imgH="393529" progId="Equation.3">
                    <p:embed/>
                    <p:pic>
                      <p:nvPicPr>
                        <p:cNvPr id="16393" name="Object 24">
                          <a:extLst>
                            <a:ext uri="{FF2B5EF4-FFF2-40B4-BE49-F238E27FC236}">
                              <a16:creationId xmlns:a16="http://schemas.microsoft.com/office/drawing/2014/main" id="{1EB8286A-04FD-4635-892D-89FE451237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8" y="2784"/>
                          <a:ext cx="1229"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25">
              <a:extLst>
                <a:ext uri="{FF2B5EF4-FFF2-40B4-BE49-F238E27FC236}">
                  <a16:creationId xmlns:a16="http://schemas.microsoft.com/office/drawing/2014/main" id="{DE0591C7-3CC7-492F-98B2-760990C11220}"/>
                </a:ext>
              </a:extLst>
            </p:cNvPr>
            <p:cNvSpPr txBox="1">
              <a:spLocks noChangeArrowheads="1"/>
            </p:cNvSpPr>
            <p:nvPr/>
          </p:nvSpPr>
          <p:spPr bwMode="auto">
            <a:xfrm>
              <a:off x="1296" y="3456"/>
              <a:ext cx="360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i="1">
                  <a:solidFill>
                    <a:srgbClr val="0000CC"/>
                  </a:solidFill>
                </a:rPr>
                <a:t>Store</a:t>
              </a:r>
              <a:r>
                <a:rPr lang="en-US" altLang="zh-CN" sz="2200" i="1">
                  <a:solidFill>
                    <a:schemeClr val="accent2"/>
                  </a:solidFill>
                </a:rPr>
                <a:t> </a:t>
              </a:r>
              <a:r>
                <a:rPr lang="en-US" altLang="zh-CN" sz="2200" i="1">
                  <a:solidFill>
                    <a:srgbClr val="FF0000"/>
                  </a:solidFill>
                </a:rPr>
                <a:t>complete message</a:t>
              </a:r>
              <a:r>
                <a:rPr lang="en-US" altLang="zh-CN" sz="2200" i="1">
                  <a:solidFill>
                    <a:schemeClr val="accent2"/>
                  </a:solidFill>
                </a:rPr>
                <a:t> </a:t>
              </a:r>
              <a:r>
                <a:rPr lang="en-US" altLang="zh-CN" sz="2200" i="1">
                  <a:solidFill>
                    <a:srgbClr val="0000CC"/>
                  </a:solidFill>
                </a:rPr>
                <a:t>and than forward</a:t>
              </a:r>
              <a:endParaRPr lang="en-GB" altLang="zh-CN" sz="2200" i="1">
                <a:solidFill>
                  <a:srgbClr val="0000CC"/>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5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0D4593B-46E8-445D-8486-AAAE11BACF4B}"/>
              </a:ext>
            </a:extLst>
          </p:cNvPr>
          <p:cNvSpPr>
            <a:spLocks noGrp="1" noChangeArrowheads="1"/>
          </p:cNvSpPr>
          <p:nvPr>
            <p:ph type="title"/>
          </p:nvPr>
        </p:nvSpPr>
        <p:spPr/>
        <p:txBody>
          <a:bodyPr/>
          <a:lstStyle/>
          <a:p>
            <a:r>
              <a:rPr lang="en-US" altLang="zh-CN" sz="2800"/>
              <a:t>Message switching versus packet switching</a:t>
            </a:r>
          </a:p>
        </p:txBody>
      </p:sp>
      <p:sp>
        <p:nvSpPr>
          <p:cNvPr id="567299" name="Rectangle 3">
            <a:extLst>
              <a:ext uri="{FF2B5EF4-FFF2-40B4-BE49-F238E27FC236}">
                <a16:creationId xmlns:a16="http://schemas.microsoft.com/office/drawing/2014/main" id="{D8B1054D-B87D-4F34-8EA6-326E2E812763}"/>
              </a:ext>
            </a:extLst>
          </p:cNvPr>
          <p:cNvSpPr>
            <a:spLocks noGrp="1" noChangeArrowheads="1"/>
          </p:cNvSpPr>
          <p:nvPr>
            <p:ph type="body" idx="1"/>
          </p:nvPr>
        </p:nvSpPr>
        <p:spPr>
          <a:xfrm>
            <a:off x="609600" y="1295400"/>
            <a:ext cx="8229600" cy="4724400"/>
          </a:xfrm>
          <a:noFill/>
        </p:spPr>
        <p:txBody>
          <a:bodyPr/>
          <a:lstStyle/>
          <a:p>
            <a:pPr>
              <a:lnSpc>
                <a:spcPct val="80000"/>
              </a:lnSpc>
            </a:pPr>
            <a:r>
              <a:rPr lang="en-US" altLang="zh-CN" sz="2000" dirty="0"/>
              <a:t>Example</a:t>
            </a:r>
          </a:p>
          <a:p>
            <a:pPr>
              <a:lnSpc>
                <a:spcPct val="80000"/>
              </a:lnSpc>
            </a:pPr>
            <a:endParaRPr lang="en-US" altLang="zh-CN" sz="2000" dirty="0"/>
          </a:p>
          <a:p>
            <a:pPr>
              <a:lnSpc>
                <a:spcPct val="80000"/>
              </a:lnSpc>
            </a:pPr>
            <a:endParaRPr lang="en-US" altLang="zh-CN" sz="2000" dirty="0"/>
          </a:p>
          <a:p>
            <a:pPr>
              <a:lnSpc>
                <a:spcPct val="80000"/>
              </a:lnSpc>
            </a:pPr>
            <a:endParaRPr lang="en-US" altLang="zh-CN" sz="2000" dirty="0"/>
          </a:p>
          <a:p>
            <a:pPr marL="285750" indent="-285750">
              <a:lnSpc>
                <a:spcPct val="80000"/>
              </a:lnSpc>
              <a:buFont typeface="Arial" panose="020B0604020202020204" pitchFamily="34" charset="0"/>
              <a:buChar char="•"/>
            </a:pPr>
            <a:r>
              <a:rPr lang="en-US" altLang="zh-CN" sz="1800" dirty="0"/>
              <a:t>For simplicity ignore processing and propagation delays</a:t>
            </a:r>
          </a:p>
          <a:p>
            <a:pPr marL="285750" indent="-285750">
              <a:lnSpc>
                <a:spcPct val="80000"/>
              </a:lnSpc>
              <a:buFont typeface="Arial" panose="020B0604020202020204" pitchFamily="34" charset="0"/>
              <a:buChar char="•"/>
            </a:pPr>
            <a:r>
              <a:rPr lang="en-US" altLang="zh-CN" sz="1800" dirty="0"/>
              <a:t>Split the message into packets each </a:t>
            </a:r>
            <a:r>
              <a:rPr lang="en-US" altLang="zh-CN" sz="1800" dirty="0">
                <a:solidFill>
                  <a:srgbClr val="0000FF"/>
                </a:solidFill>
              </a:rPr>
              <a:t>with1500 bits </a:t>
            </a:r>
            <a:r>
              <a:rPr lang="en-US" altLang="zh-CN" sz="1800" dirty="0"/>
              <a:t>long</a:t>
            </a:r>
          </a:p>
          <a:p>
            <a:pPr marL="285750" indent="-285750">
              <a:lnSpc>
                <a:spcPct val="80000"/>
              </a:lnSpc>
              <a:buFont typeface="Arial" panose="020B0604020202020204" pitchFamily="34" charset="0"/>
              <a:buChar char="•"/>
            </a:pPr>
            <a:r>
              <a:rPr lang="en-US" altLang="zh-CN" sz="1800" dirty="0"/>
              <a:t>Store </a:t>
            </a:r>
            <a:r>
              <a:rPr lang="en-US" altLang="zh-CN" sz="1800" b="1" u="sng" dirty="0">
                <a:solidFill>
                  <a:srgbClr val="0000FF"/>
                </a:solidFill>
              </a:rPr>
              <a:t>only 1 packet</a:t>
            </a:r>
            <a:r>
              <a:rPr lang="en-US" altLang="zh-CN" sz="1800" b="1" dirty="0">
                <a:solidFill>
                  <a:srgbClr val="0000FF"/>
                </a:solidFill>
              </a:rPr>
              <a:t> </a:t>
            </a:r>
            <a:r>
              <a:rPr lang="en-US" altLang="zh-CN" sz="1800" dirty="0"/>
              <a:t>and then forward it</a:t>
            </a:r>
          </a:p>
          <a:p>
            <a:pPr marL="285750" indent="-285750">
              <a:lnSpc>
                <a:spcPct val="80000"/>
              </a:lnSpc>
              <a:buFont typeface="Arial" panose="020B0604020202020204" pitchFamily="34" charset="0"/>
              <a:buChar char="•"/>
            </a:pPr>
            <a:endParaRPr lang="en-US" altLang="zh-CN" sz="1800" dirty="0"/>
          </a:p>
          <a:p>
            <a:pPr marL="285750" indent="-285750">
              <a:lnSpc>
                <a:spcPct val="80000"/>
              </a:lnSpc>
              <a:buFont typeface="Arial" panose="020B0604020202020204" pitchFamily="34" charset="0"/>
              <a:buChar char="•"/>
            </a:pPr>
            <a:r>
              <a:rPr lang="en-US" altLang="zh-CN" sz="1800" dirty="0"/>
              <a:t>1 </a:t>
            </a:r>
            <a:r>
              <a:rPr lang="en-US" altLang="zh-CN" sz="1800" dirty="0" err="1"/>
              <a:t>ms</a:t>
            </a:r>
            <a:r>
              <a:rPr lang="en-US" altLang="zh-CN" sz="1800" dirty="0"/>
              <a:t> to transmit packet on 1 link</a:t>
            </a:r>
          </a:p>
          <a:p>
            <a:pPr marL="285750" indent="-285750">
              <a:lnSpc>
                <a:spcPct val="80000"/>
              </a:lnSpc>
              <a:buFont typeface="Arial" panose="020B0604020202020204" pitchFamily="34" charset="0"/>
              <a:buChar char="•"/>
            </a:pPr>
            <a:r>
              <a:rPr lang="en-US" altLang="zh-CN" sz="1800" b="1" dirty="0"/>
              <a:t>Pipelining:</a:t>
            </a:r>
            <a:r>
              <a:rPr lang="en-US" altLang="zh-CN" sz="1800" dirty="0"/>
              <a:t> each link works in parallel</a:t>
            </a:r>
          </a:p>
          <a:p>
            <a:pPr marL="285750" indent="-285750">
              <a:lnSpc>
                <a:spcPct val="80000"/>
              </a:lnSpc>
              <a:buFont typeface="Arial" panose="020B0604020202020204" pitchFamily="34" charset="0"/>
              <a:buChar char="•"/>
            </a:pPr>
            <a:endParaRPr lang="en-US" altLang="zh-CN" sz="1800" b="1" dirty="0"/>
          </a:p>
          <a:p>
            <a:pPr marL="285750" indent="-285750">
              <a:lnSpc>
                <a:spcPct val="80000"/>
              </a:lnSpc>
              <a:buFont typeface="Arial" panose="020B0604020202020204" pitchFamily="34" charset="0"/>
              <a:buChar char="•"/>
            </a:pPr>
            <a:r>
              <a:rPr lang="en-US" altLang="zh-CN" sz="1800" b="1" dirty="0"/>
              <a:t>Delay reduced from 15 s to 5.002 s!!!</a:t>
            </a:r>
          </a:p>
        </p:txBody>
      </p:sp>
      <p:grpSp>
        <p:nvGrpSpPr>
          <p:cNvPr id="18436" name="Group 4">
            <a:extLst>
              <a:ext uri="{FF2B5EF4-FFF2-40B4-BE49-F238E27FC236}">
                <a16:creationId xmlns:a16="http://schemas.microsoft.com/office/drawing/2014/main" id="{E33B468E-5827-4C5A-9A3A-D6FFD2DA6D25}"/>
              </a:ext>
            </a:extLst>
          </p:cNvPr>
          <p:cNvGrpSpPr>
            <a:grpSpLocks/>
          </p:cNvGrpSpPr>
          <p:nvPr/>
        </p:nvGrpSpPr>
        <p:grpSpPr bwMode="auto">
          <a:xfrm>
            <a:off x="1066800" y="1600200"/>
            <a:ext cx="6553200" cy="1138238"/>
            <a:chOff x="720" y="1056"/>
            <a:chExt cx="4128" cy="717"/>
          </a:xfrm>
        </p:grpSpPr>
        <p:pic>
          <p:nvPicPr>
            <p:cNvPr id="18440" name="Picture 5">
              <a:extLst>
                <a:ext uri="{FF2B5EF4-FFF2-40B4-BE49-F238E27FC236}">
                  <a16:creationId xmlns:a16="http://schemas.microsoft.com/office/drawing/2014/main" id="{2D1A5B60-001D-48CE-81EA-0F4A8B2CF9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 y="1392"/>
              <a:ext cx="473"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6">
              <a:extLst>
                <a:ext uri="{FF2B5EF4-FFF2-40B4-BE49-F238E27FC236}">
                  <a16:creationId xmlns:a16="http://schemas.microsoft.com/office/drawing/2014/main" id="{37D093C8-3E9B-4613-A0FE-DAF7044251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8" y="1296"/>
              <a:ext cx="47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2" name="Text Box 7">
              <a:extLst>
                <a:ext uri="{FF2B5EF4-FFF2-40B4-BE49-F238E27FC236}">
                  <a16:creationId xmlns:a16="http://schemas.microsoft.com/office/drawing/2014/main" id="{784A3CF0-48C8-4F63-9F36-FEF4E5F2EABA}"/>
                </a:ext>
              </a:extLst>
            </p:cNvPr>
            <p:cNvSpPr txBox="1">
              <a:spLocks noChangeArrowheads="1"/>
            </p:cNvSpPr>
            <p:nvPr/>
          </p:nvSpPr>
          <p:spPr bwMode="auto">
            <a:xfrm>
              <a:off x="768" y="1104"/>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host 1</a:t>
              </a:r>
              <a:endParaRPr lang="en-GB" altLang="zh-CN" sz="1600"/>
            </a:p>
          </p:txBody>
        </p:sp>
        <p:sp>
          <p:nvSpPr>
            <p:cNvPr id="18443" name="Text Box 8">
              <a:extLst>
                <a:ext uri="{FF2B5EF4-FFF2-40B4-BE49-F238E27FC236}">
                  <a16:creationId xmlns:a16="http://schemas.microsoft.com/office/drawing/2014/main" id="{63AA4952-6499-462F-B191-4D1795BE9087}"/>
                </a:ext>
              </a:extLst>
            </p:cNvPr>
            <p:cNvSpPr txBox="1">
              <a:spLocks noChangeArrowheads="1"/>
            </p:cNvSpPr>
            <p:nvPr/>
          </p:nvSpPr>
          <p:spPr bwMode="auto">
            <a:xfrm>
              <a:off x="1920" y="1104"/>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node 1 </a:t>
              </a:r>
              <a:endParaRPr lang="en-GB" altLang="zh-CN" sz="1600"/>
            </a:p>
          </p:txBody>
        </p:sp>
        <p:sp>
          <p:nvSpPr>
            <p:cNvPr id="18444" name="Text Box 9">
              <a:extLst>
                <a:ext uri="{FF2B5EF4-FFF2-40B4-BE49-F238E27FC236}">
                  <a16:creationId xmlns:a16="http://schemas.microsoft.com/office/drawing/2014/main" id="{FBB8CF65-9109-41A7-A9B0-FEF86F1E4C2C}"/>
                </a:ext>
              </a:extLst>
            </p:cNvPr>
            <p:cNvSpPr txBox="1">
              <a:spLocks noChangeArrowheads="1"/>
            </p:cNvSpPr>
            <p:nvPr/>
          </p:nvSpPr>
          <p:spPr bwMode="auto">
            <a:xfrm>
              <a:off x="3120" y="1152"/>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node 2 </a:t>
              </a:r>
              <a:endParaRPr lang="en-GB" altLang="zh-CN" sz="1600"/>
            </a:p>
          </p:txBody>
        </p:sp>
        <p:sp>
          <p:nvSpPr>
            <p:cNvPr id="18445" name="Text Box 10">
              <a:extLst>
                <a:ext uri="{FF2B5EF4-FFF2-40B4-BE49-F238E27FC236}">
                  <a16:creationId xmlns:a16="http://schemas.microsoft.com/office/drawing/2014/main" id="{8FFFCB13-8231-4C99-B546-28CB620ED1F0}"/>
                </a:ext>
              </a:extLst>
            </p:cNvPr>
            <p:cNvSpPr txBox="1">
              <a:spLocks noChangeArrowheads="1"/>
            </p:cNvSpPr>
            <p:nvPr/>
          </p:nvSpPr>
          <p:spPr bwMode="auto">
            <a:xfrm>
              <a:off x="4368" y="1056"/>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600"/>
                <a:t>host 2</a:t>
              </a:r>
              <a:endParaRPr lang="en-GB" altLang="zh-CN" sz="1600"/>
            </a:p>
          </p:txBody>
        </p:sp>
        <p:sp>
          <p:nvSpPr>
            <p:cNvPr id="18446" name="AutoShape 11">
              <a:extLst>
                <a:ext uri="{FF2B5EF4-FFF2-40B4-BE49-F238E27FC236}">
                  <a16:creationId xmlns:a16="http://schemas.microsoft.com/office/drawing/2014/main" id="{9B8B6CDA-9A69-4620-B456-08A56496A04D}"/>
                </a:ext>
              </a:extLst>
            </p:cNvPr>
            <p:cNvSpPr>
              <a:spLocks noChangeArrowheads="1"/>
            </p:cNvSpPr>
            <p:nvPr/>
          </p:nvSpPr>
          <p:spPr bwMode="auto">
            <a:xfrm>
              <a:off x="1920" y="1392"/>
              <a:ext cx="480" cy="192"/>
            </a:xfrm>
            <a:prstGeom prst="can">
              <a:avLst>
                <a:gd name="adj" fmla="val 5000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i="1">
                <a:latin typeface="Times New Roman" panose="02020603050405020304" pitchFamily="18" charset="0"/>
              </a:endParaRPr>
            </a:p>
          </p:txBody>
        </p:sp>
        <p:sp>
          <p:nvSpPr>
            <p:cNvPr id="18447" name="AutoShape 12">
              <a:extLst>
                <a:ext uri="{FF2B5EF4-FFF2-40B4-BE49-F238E27FC236}">
                  <a16:creationId xmlns:a16="http://schemas.microsoft.com/office/drawing/2014/main" id="{783009AA-F581-4E25-AACB-4BD5C34BF0CA}"/>
                </a:ext>
              </a:extLst>
            </p:cNvPr>
            <p:cNvSpPr>
              <a:spLocks noChangeArrowheads="1"/>
            </p:cNvSpPr>
            <p:nvPr/>
          </p:nvSpPr>
          <p:spPr bwMode="auto">
            <a:xfrm>
              <a:off x="3120" y="1392"/>
              <a:ext cx="480" cy="192"/>
            </a:xfrm>
            <a:prstGeom prst="can">
              <a:avLst>
                <a:gd name="adj" fmla="val 5000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nvGrpSpPr>
            <p:cNvPr id="18448" name="Group 13">
              <a:extLst>
                <a:ext uri="{FF2B5EF4-FFF2-40B4-BE49-F238E27FC236}">
                  <a16:creationId xmlns:a16="http://schemas.microsoft.com/office/drawing/2014/main" id="{DFC756C8-FB01-4E77-B54E-63E3615F4EF8}"/>
                </a:ext>
              </a:extLst>
            </p:cNvPr>
            <p:cNvGrpSpPr>
              <a:grpSpLocks/>
            </p:cNvGrpSpPr>
            <p:nvPr/>
          </p:nvGrpSpPr>
          <p:grpSpPr bwMode="auto">
            <a:xfrm>
              <a:off x="2016" y="1439"/>
              <a:ext cx="288" cy="1"/>
              <a:chOff x="2016" y="1439"/>
              <a:chExt cx="288" cy="1"/>
            </a:xfrm>
          </p:grpSpPr>
          <p:sp>
            <p:nvSpPr>
              <p:cNvPr id="18454" name="Line 14">
                <a:extLst>
                  <a:ext uri="{FF2B5EF4-FFF2-40B4-BE49-F238E27FC236}">
                    <a16:creationId xmlns:a16="http://schemas.microsoft.com/office/drawing/2014/main" id="{21003C15-9A63-4CB5-8E09-007D6026EDA8}"/>
                  </a:ext>
                </a:extLst>
              </p:cNvPr>
              <p:cNvSpPr>
                <a:spLocks noChangeShapeType="1"/>
              </p:cNvSpPr>
              <p:nvPr/>
            </p:nvSpPr>
            <p:spPr bwMode="auto">
              <a:xfrm>
                <a:off x="2016" y="1440"/>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5" name="Line 15">
                <a:extLst>
                  <a:ext uri="{FF2B5EF4-FFF2-40B4-BE49-F238E27FC236}">
                    <a16:creationId xmlns:a16="http://schemas.microsoft.com/office/drawing/2014/main" id="{129982BE-4A53-4CB5-A8BF-1412CE815323}"/>
                  </a:ext>
                </a:extLst>
              </p:cNvPr>
              <p:cNvSpPr>
                <a:spLocks noChangeShapeType="1"/>
              </p:cNvSpPr>
              <p:nvPr/>
            </p:nvSpPr>
            <p:spPr bwMode="auto">
              <a:xfrm rot="3927057" flipV="1">
                <a:off x="2160" y="1392"/>
                <a:ext cx="1"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49" name="Line 16">
              <a:extLst>
                <a:ext uri="{FF2B5EF4-FFF2-40B4-BE49-F238E27FC236}">
                  <a16:creationId xmlns:a16="http://schemas.microsoft.com/office/drawing/2014/main" id="{9E51B200-23BD-404B-885F-F6AD9BEC9B18}"/>
                </a:ext>
              </a:extLst>
            </p:cNvPr>
            <p:cNvSpPr>
              <a:spLocks noChangeShapeType="1"/>
            </p:cNvSpPr>
            <p:nvPr/>
          </p:nvSpPr>
          <p:spPr bwMode="auto">
            <a:xfrm>
              <a:off x="3215" y="1441"/>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0" name="Line 17">
              <a:extLst>
                <a:ext uri="{FF2B5EF4-FFF2-40B4-BE49-F238E27FC236}">
                  <a16:creationId xmlns:a16="http://schemas.microsoft.com/office/drawing/2014/main" id="{196684C2-D629-4DA0-9FC4-9A6484410284}"/>
                </a:ext>
              </a:extLst>
            </p:cNvPr>
            <p:cNvSpPr>
              <a:spLocks noChangeShapeType="1"/>
            </p:cNvSpPr>
            <p:nvPr/>
          </p:nvSpPr>
          <p:spPr bwMode="auto">
            <a:xfrm rot="3927057" flipV="1">
              <a:off x="3359" y="1393"/>
              <a:ext cx="1" cy="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1" name="Line 18">
              <a:extLst>
                <a:ext uri="{FF2B5EF4-FFF2-40B4-BE49-F238E27FC236}">
                  <a16:creationId xmlns:a16="http://schemas.microsoft.com/office/drawing/2014/main" id="{BDDAB77B-750A-4DD8-AE4A-A711BA090B54}"/>
                </a:ext>
              </a:extLst>
            </p:cNvPr>
            <p:cNvSpPr>
              <a:spLocks noChangeShapeType="1"/>
            </p:cNvSpPr>
            <p:nvPr/>
          </p:nvSpPr>
          <p:spPr bwMode="auto">
            <a:xfrm flipV="1">
              <a:off x="1152" y="1536"/>
              <a:ext cx="76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Line 19">
              <a:extLst>
                <a:ext uri="{FF2B5EF4-FFF2-40B4-BE49-F238E27FC236}">
                  <a16:creationId xmlns:a16="http://schemas.microsoft.com/office/drawing/2014/main" id="{8750D82C-09BB-4F4A-B6FE-01220BD9CAD0}"/>
                </a:ext>
              </a:extLst>
            </p:cNvPr>
            <p:cNvSpPr>
              <a:spLocks noChangeShapeType="1"/>
            </p:cNvSpPr>
            <p:nvPr/>
          </p:nvSpPr>
          <p:spPr bwMode="auto">
            <a:xfrm>
              <a:off x="2400" y="1536"/>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3" name="Line 20">
              <a:extLst>
                <a:ext uri="{FF2B5EF4-FFF2-40B4-BE49-F238E27FC236}">
                  <a16:creationId xmlns:a16="http://schemas.microsoft.com/office/drawing/2014/main" id="{8FB9DE4A-8491-4EF2-B6C1-E5FEE62236D2}"/>
                </a:ext>
              </a:extLst>
            </p:cNvPr>
            <p:cNvSpPr>
              <a:spLocks noChangeShapeType="1"/>
            </p:cNvSpPr>
            <p:nvPr/>
          </p:nvSpPr>
          <p:spPr bwMode="auto">
            <a:xfrm flipH="1" flipV="1">
              <a:off x="3600" y="1536"/>
              <a:ext cx="816"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37" name="Rectangle 21">
            <a:extLst>
              <a:ext uri="{FF2B5EF4-FFF2-40B4-BE49-F238E27FC236}">
                <a16:creationId xmlns:a16="http://schemas.microsoft.com/office/drawing/2014/main" id="{30268ED2-0216-4D47-8156-1178DC6F64B4}"/>
              </a:ext>
            </a:extLst>
          </p:cNvPr>
          <p:cNvSpPr>
            <a:spLocks noChangeArrowheads="1"/>
          </p:cNvSpPr>
          <p:nvPr/>
        </p:nvSpPr>
        <p:spPr bwMode="auto">
          <a:xfrm>
            <a:off x="1828800" y="2057400"/>
            <a:ext cx="1144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i="1"/>
              <a:t>R=</a:t>
            </a:r>
            <a:r>
              <a:rPr lang="en-US" altLang="zh-CN" sz="1400"/>
              <a:t>1.5 Mbps</a:t>
            </a:r>
          </a:p>
        </p:txBody>
      </p:sp>
      <p:sp>
        <p:nvSpPr>
          <p:cNvPr id="18438" name="Rectangle 22">
            <a:extLst>
              <a:ext uri="{FF2B5EF4-FFF2-40B4-BE49-F238E27FC236}">
                <a16:creationId xmlns:a16="http://schemas.microsoft.com/office/drawing/2014/main" id="{1333B05F-CC9C-402D-8BB7-992D2E46CC7B}"/>
              </a:ext>
            </a:extLst>
          </p:cNvPr>
          <p:cNvSpPr>
            <a:spLocks noChangeArrowheads="1"/>
          </p:cNvSpPr>
          <p:nvPr/>
        </p:nvSpPr>
        <p:spPr bwMode="auto">
          <a:xfrm>
            <a:off x="3732213" y="2057400"/>
            <a:ext cx="1144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i="1"/>
              <a:t>R=</a:t>
            </a:r>
            <a:r>
              <a:rPr lang="en-US" altLang="zh-CN" sz="1400"/>
              <a:t>1.5 Mbps</a:t>
            </a:r>
          </a:p>
        </p:txBody>
      </p:sp>
      <p:sp>
        <p:nvSpPr>
          <p:cNvPr id="18439" name="Rectangle 23">
            <a:extLst>
              <a:ext uri="{FF2B5EF4-FFF2-40B4-BE49-F238E27FC236}">
                <a16:creationId xmlns:a16="http://schemas.microsoft.com/office/drawing/2014/main" id="{D13ABE8A-6FD6-4637-A03A-60B1C9055B8F}"/>
              </a:ext>
            </a:extLst>
          </p:cNvPr>
          <p:cNvSpPr>
            <a:spLocks noChangeArrowheads="1"/>
          </p:cNvSpPr>
          <p:nvPr/>
        </p:nvSpPr>
        <p:spPr bwMode="auto">
          <a:xfrm>
            <a:off x="5789613" y="2133600"/>
            <a:ext cx="1144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i="1"/>
              <a:t>R=</a:t>
            </a:r>
            <a:r>
              <a:rPr lang="en-US" altLang="zh-CN" sz="1400"/>
              <a:t>1.5 Mbps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29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729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729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7299">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72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build="p"/>
    </p:bld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21450</TotalTime>
  <Words>1192</Words>
  <Application>Microsoft Office PowerPoint</Application>
  <PresentationFormat>全屏显示(4:3)</PresentationFormat>
  <Paragraphs>219</Paragraphs>
  <Slides>20</Slides>
  <Notes>14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20</vt:i4>
      </vt:variant>
    </vt:vector>
  </HeadingPairs>
  <TitlesOfParts>
    <vt:vector size="33" baseType="lpstr">
      <vt:lpstr>Monotype Sorts</vt:lpstr>
      <vt:lpstr>新細明體</vt:lpstr>
      <vt:lpstr>宋体</vt:lpstr>
      <vt:lpstr>Arial</vt:lpstr>
      <vt:lpstr>Calibri</vt:lpstr>
      <vt:lpstr>Comic Sans MS</vt:lpstr>
      <vt:lpstr>Helvetica</vt:lpstr>
      <vt:lpstr>Times New Roman</vt:lpstr>
      <vt:lpstr>Wingdings</vt:lpstr>
      <vt:lpstr>Tannenbaum</vt:lpstr>
      <vt:lpstr>Clip</vt:lpstr>
      <vt:lpstr>Equation</vt:lpstr>
      <vt:lpstr>方程式</vt:lpstr>
      <vt:lpstr>Switching</vt:lpstr>
      <vt:lpstr>Switching</vt:lpstr>
      <vt:lpstr>Four sources of packet delay</vt:lpstr>
      <vt:lpstr>Delay in packet-switched networks</vt:lpstr>
      <vt:lpstr>Nodal delay</vt:lpstr>
      <vt:lpstr>Packet switching</vt:lpstr>
      <vt:lpstr>store-and-forward network</vt:lpstr>
      <vt:lpstr>Message switching</vt:lpstr>
      <vt:lpstr>Message switching versus packet switching</vt:lpstr>
      <vt:lpstr>Pipelining</vt:lpstr>
      <vt:lpstr>Packet Switching</vt:lpstr>
      <vt:lpstr>Packet switching versus circuit switching</vt:lpstr>
      <vt:lpstr>How do loss and delay occur?</vt:lpstr>
      <vt:lpstr>Queueing delay</vt:lpstr>
      <vt:lpstr>Packet loss</vt:lpstr>
      <vt:lpstr>Packet switching versus circuit switching</vt:lpstr>
      <vt:lpstr>Packet switching versus circuit switching</vt:lpstr>
      <vt:lpstr>Delay of Circuit Switching and Packet Switching (1)</vt:lpstr>
      <vt:lpstr>Delay of Circuit Switching and Packet Switching (4)</vt:lpstr>
      <vt:lpstr>Exercise of Circuit Switching and Packet Switching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YUE</cp:lastModifiedBy>
  <cp:revision>487</cp:revision>
  <dcterms:created xsi:type="dcterms:W3CDTF">2010-05-03T15:18:06Z</dcterms:created>
  <dcterms:modified xsi:type="dcterms:W3CDTF">2021-09-29T06:47:02Z</dcterms:modified>
</cp:coreProperties>
</file>