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445" r:id="rId2"/>
    <p:sldId id="395" r:id="rId3"/>
    <p:sldId id="788" r:id="rId4"/>
    <p:sldId id="699" r:id="rId5"/>
    <p:sldId id="700" r:id="rId6"/>
    <p:sldId id="779" r:id="rId7"/>
    <p:sldId id="701" r:id="rId8"/>
    <p:sldId id="703" r:id="rId9"/>
    <p:sldId id="704" r:id="rId10"/>
    <p:sldId id="706" r:id="rId11"/>
    <p:sldId id="707" r:id="rId12"/>
    <p:sldId id="709" r:id="rId13"/>
    <p:sldId id="710" r:id="rId14"/>
    <p:sldId id="711" r:id="rId15"/>
    <p:sldId id="713" r:id="rId16"/>
    <p:sldId id="789" r:id="rId17"/>
    <p:sldId id="790" r:id="rId18"/>
    <p:sldId id="791" r:id="rId19"/>
    <p:sldId id="715" r:id="rId20"/>
    <p:sldId id="716" r:id="rId21"/>
    <p:sldId id="717" r:id="rId22"/>
    <p:sldId id="718" r:id="rId23"/>
    <p:sldId id="720" r:id="rId24"/>
    <p:sldId id="721" r:id="rId25"/>
    <p:sldId id="722" r:id="rId26"/>
    <p:sldId id="723" r:id="rId27"/>
    <p:sldId id="726" r:id="rId28"/>
    <p:sldId id="780" r:id="rId29"/>
    <p:sldId id="727" r:id="rId30"/>
    <p:sldId id="728" r:id="rId31"/>
    <p:sldId id="729" r:id="rId32"/>
    <p:sldId id="730" r:id="rId33"/>
    <p:sldId id="731" r:id="rId34"/>
    <p:sldId id="732" r:id="rId35"/>
    <p:sldId id="733" r:id="rId36"/>
    <p:sldId id="734" r:id="rId37"/>
    <p:sldId id="735" r:id="rId38"/>
    <p:sldId id="736" r:id="rId39"/>
    <p:sldId id="781" r:id="rId40"/>
    <p:sldId id="737" r:id="rId41"/>
    <p:sldId id="782" r:id="rId42"/>
    <p:sldId id="738" r:id="rId43"/>
    <p:sldId id="739" r:id="rId44"/>
    <p:sldId id="740" r:id="rId45"/>
    <p:sldId id="796" r:id="rId46"/>
    <p:sldId id="797" r:id="rId47"/>
    <p:sldId id="794" r:id="rId48"/>
    <p:sldId id="795" r:id="rId49"/>
    <p:sldId id="806" r:id="rId50"/>
    <p:sldId id="742" r:id="rId51"/>
    <p:sldId id="743" r:id="rId52"/>
    <p:sldId id="744" r:id="rId53"/>
    <p:sldId id="745" r:id="rId54"/>
    <p:sldId id="747" r:id="rId55"/>
    <p:sldId id="749" r:id="rId56"/>
    <p:sldId id="750" r:id="rId57"/>
    <p:sldId id="751" r:id="rId58"/>
    <p:sldId id="803" r:id="rId59"/>
    <p:sldId id="804" r:id="rId60"/>
    <p:sldId id="805" r:id="rId61"/>
    <p:sldId id="752" r:id="rId62"/>
    <p:sldId id="798" r:id="rId63"/>
    <p:sldId id="799" r:id="rId64"/>
    <p:sldId id="800" r:id="rId65"/>
    <p:sldId id="801" r:id="rId66"/>
    <p:sldId id="753" r:id="rId67"/>
    <p:sldId id="754" r:id="rId68"/>
    <p:sldId id="802" r:id="rId69"/>
    <p:sldId id="755" r:id="rId70"/>
    <p:sldId id="756" r:id="rId71"/>
    <p:sldId id="757" r:id="rId72"/>
    <p:sldId id="783" r:id="rId73"/>
    <p:sldId id="787" r:id="rId74"/>
    <p:sldId id="758" r:id="rId75"/>
    <p:sldId id="759" r:id="rId76"/>
    <p:sldId id="760" r:id="rId77"/>
    <p:sldId id="761" r:id="rId78"/>
    <p:sldId id="784" r:id="rId79"/>
    <p:sldId id="762" r:id="rId80"/>
    <p:sldId id="785" r:id="rId81"/>
    <p:sldId id="764" r:id="rId82"/>
    <p:sldId id="767" r:id="rId83"/>
    <p:sldId id="769" r:id="rId84"/>
    <p:sldId id="770" r:id="rId85"/>
    <p:sldId id="786" r:id="rId86"/>
    <p:sldId id="763" r:id="rId87"/>
    <p:sldId id="772" r:id="rId88"/>
    <p:sldId id="773" r:id="rId89"/>
    <p:sldId id="774" r:id="rId90"/>
    <p:sldId id="775" r:id="rId91"/>
    <p:sldId id="776" r:id="rId92"/>
    <p:sldId id="777" r:id="rId93"/>
    <p:sldId id="778" r:id="rId9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33CCFF"/>
    <a:srgbClr val="0000FF"/>
    <a:srgbClr val="FF2BD8"/>
    <a:srgbClr val="FF3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8034" autoAdjust="0"/>
  </p:normalViewPr>
  <p:slideViewPr>
    <p:cSldViewPr snapToGrid="0">
      <p:cViewPr varScale="1">
        <p:scale>
          <a:sx n="51" d="100"/>
          <a:sy n="51" d="100"/>
        </p:scale>
        <p:origin x="2086"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22"/>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eaLnBrk="1" hangingPunct="1">
              <a:defRPr sz="1300"/>
            </a:lvl1pPr>
          </a:lstStyle>
          <a:p>
            <a:endParaRPr lang="en-US" altLang="zh-CN"/>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fld id="{93FE6F09-E6D1-42B3-B335-5A24657AC4DA}" type="datetimeFigureOut">
              <a:rPr lang="en-US" altLang="zh-CN"/>
              <a:pPr/>
              <a:t>1/8/2019</a:t>
            </a:fld>
            <a:endParaRPr lang="en-US" altLang="zh-CN"/>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eaLnBrk="1" hangingPunct="1">
              <a:defRPr sz="1300"/>
            </a:lvl1pPr>
          </a:lstStyle>
          <a:p>
            <a:endParaRPr lang="en-US" altLang="zh-C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fld id="{90EA1069-4705-4335-AAA1-8BB9DD2D9485}" type="slidenum">
              <a:rPr lang="en-US" altLang="zh-CN"/>
              <a:pPr/>
              <a:t>‹#›</a:t>
            </a:fld>
            <a:endParaRPr lang="en-US" altLang="zh-CN"/>
          </a:p>
        </p:txBody>
      </p:sp>
    </p:spTree>
    <p:extLst>
      <p:ext uri="{BB962C8B-B14F-4D97-AF65-F5344CB8AC3E}">
        <p14:creationId xmlns:p14="http://schemas.microsoft.com/office/powerpoint/2010/main" val="34128412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4563EF2-9A29-4DF8-A39E-03DCFDCA8A38}" type="slidenum">
              <a:rPr lang="en-US" altLang="zh-CN"/>
              <a:pPr/>
              <a:t>1</a:t>
            </a:fld>
            <a:endParaRPr lang="en-US" altLang="zh-CN"/>
          </a:p>
        </p:txBody>
      </p:sp>
    </p:spTree>
    <p:extLst>
      <p:ext uri="{BB962C8B-B14F-4D97-AF65-F5344CB8AC3E}">
        <p14:creationId xmlns:p14="http://schemas.microsoft.com/office/powerpoint/2010/main" val="427397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Amazing! Exercise: pick any point for user 1 and user 2’s bandwidth and simulate AIMD. It will move towards the optimal point</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AFFED7-2408-4B54-8D66-67B17708B823}" type="slidenum">
              <a:rPr lang="en-US" altLang="zh-CN"/>
              <a:pPr/>
              <a:t>40</a:t>
            </a:fld>
            <a:endParaRPr lang="en-US" altLang="zh-CN"/>
          </a:p>
        </p:txBody>
      </p:sp>
    </p:spTree>
    <p:extLst>
      <p:ext uri="{BB962C8B-B14F-4D97-AF65-F5344CB8AC3E}">
        <p14:creationId xmlns:p14="http://schemas.microsoft.com/office/powerpoint/2010/main" val="20429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Not much additional functionality over IP!</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BE7F60-43FF-4715-ADDA-13749684DC30}" type="slidenum">
              <a:rPr lang="en-US" altLang="zh-CN"/>
              <a:pPr/>
              <a:t>43</a:t>
            </a:fld>
            <a:endParaRPr lang="en-US" altLang="zh-CN"/>
          </a:p>
        </p:txBody>
      </p:sp>
    </p:spTree>
    <p:extLst>
      <p:ext uri="{BB962C8B-B14F-4D97-AF65-F5344CB8AC3E}">
        <p14:creationId xmlns:p14="http://schemas.microsoft.com/office/powerpoint/2010/main" val="3120287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If IP pseudoheader wasn’t covered then nothing would check that the host addresses were correct.</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C98FF0-5E61-4641-BC1B-99F5BDA12232}" type="slidenum">
              <a:rPr lang="en-US" altLang="zh-CN"/>
              <a:pPr/>
              <a:t>44</a:t>
            </a:fld>
            <a:endParaRPr lang="en-US" altLang="zh-CN"/>
          </a:p>
        </p:txBody>
      </p:sp>
    </p:spTree>
    <p:extLst>
      <p:ext uri="{BB962C8B-B14F-4D97-AF65-F5344CB8AC3E}">
        <p14:creationId xmlns:p14="http://schemas.microsoft.com/office/powerpoint/2010/main" val="252747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zh-CN" sz="1200" b="0" i="0" dirty="0" smtClean="0">
                <a:latin typeface="Calibri" panose="020F0502020204030204" pitchFamily="34" charset="0"/>
                <a:ea typeface="+mn-ea"/>
                <a:cs typeface="Calibri" panose="020F0502020204030204" pitchFamily="34" charset="0"/>
              </a:rPr>
              <a:t>DNS uses the services of UDP because a client needs to send a short request to a server and to receive a quick response from it. The request and response can each fit in one user datagram. Since only one message is exchanged in each direction, the connectionless feature is not an issue; the client or server does not worry that messages are delivered out of order.</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zh-CN" sz="1200" b="0" i="0" dirty="0" smtClean="0">
                <a:latin typeface="Calibri" panose="020F0502020204030204" pitchFamily="34" charset="0"/>
                <a:ea typeface="+mn-ea"/>
                <a:cs typeface="Calibri" panose="020F0502020204030204" pitchFamily="34" charset="0"/>
              </a:rPr>
              <a:t>SMTP, which is used in electronic mail, cannot use the services of UDP because a user can send a long e-mail message, which may include multimedia (images, audio, or video). If the application uses UDP and the message does not fit in one single user datagram, the message must be split by the application into different user datagrams. Here the connectionless service may create problems. The user datagrams may arrive and be delivered to the receiver application out of order. The receiver application may not be able to reorder the pieces. This means the connectionless service has a disadvantage for an application program that sends long messages. </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zh-CN" sz="1200" b="0" i="0" dirty="0" smtClean="0">
                <a:latin typeface="Calibri" panose="020F0502020204030204" pitchFamily="34" charset="0"/>
                <a:ea typeface="+mn-ea"/>
                <a:cs typeface="Calibri" panose="020F0502020204030204" pitchFamily="34" charset="0"/>
              </a:rPr>
              <a:t>Assume we are downloading a very large text file from the Internet. We definitely need to use a transport layer that provides reliable service. We don’t want part of the file to be missing or corrupted when we open the file. The delay created between the deliveries of the parts is not an overriding concern for us; we wait until the whole file is composed before looking at it. In this case, UDP is not a suitable transport layer.</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zh-CN" sz="1200" b="0" i="0" dirty="0" smtClean="0">
                <a:latin typeface="Calibri" panose="020F0502020204030204" pitchFamily="34" charset="0"/>
                <a:ea typeface="+mn-ea"/>
                <a:cs typeface="Calibri" panose="020F0502020204030204" pitchFamily="34" charset="0"/>
              </a:rPr>
              <a:t>Assume we are using a real-time interactive application, such as Skype. Audio and video are divided into frames and sent one after another. If the transport layer is supposed to resend a corrupted or lost frame, the synchronizing of the whole transmission may be lost. The viewer suddenly sees a blank screen and needs to wait until the second transmission arrives. This is not tolerable. However, if each small part of the screen is sent using one single user datagram, the receiving UDP can easily ignore the corrupted or lost packet and deliver the rest to the application program. That part of the screen is blank for a very short period of time, which most viewers do not even notice.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altLang="zh-CN" sz="1200" b="0" i="0" dirty="0" smtClean="0">
              <a:latin typeface="Calibri" panose="020F0502020204030204" pitchFamily="34" charset="0"/>
              <a:ea typeface="+mn-ea"/>
              <a:cs typeface="Calibri" panose="020F0502020204030204" pitchFamily="34" charset="0"/>
            </a:endParaRP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0EA1069-4705-4335-AAA1-8BB9DD2D9485}" type="slidenum">
              <a:rPr lang="en-US" altLang="zh-CN" smtClean="0"/>
              <a:pPr/>
              <a:t>45</a:t>
            </a:fld>
            <a:endParaRPr lang="en-US" altLang="zh-CN"/>
          </a:p>
        </p:txBody>
      </p:sp>
    </p:spTree>
    <p:extLst>
      <p:ext uri="{BB962C8B-B14F-4D97-AF65-F5344CB8AC3E}">
        <p14:creationId xmlns:p14="http://schemas.microsoft.com/office/powerpoint/2010/main" val="412409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The flags say what kind of segment it is, e.g., SYN for a connection establishment (synchronize) segment. The ack. number is a cumulative acknowledgement that means all data up to that number has been received. After the fixed part can come options.</a:t>
            </a: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55A6A4-88B4-4D88-A9AF-01EFB37B622A}" type="slidenum">
              <a:rPr lang="en-US" altLang="zh-CN"/>
              <a:pPr/>
              <a:t>57</a:t>
            </a:fld>
            <a:endParaRPr lang="en-US" altLang="zh-CN"/>
          </a:p>
        </p:txBody>
      </p:sp>
    </p:spTree>
    <p:extLst>
      <p:ext uri="{BB962C8B-B14F-4D97-AF65-F5344CB8AC3E}">
        <p14:creationId xmlns:p14="http://schemas.microsoft.com/office/powerpoint/2010/main" val="3089301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One slight difference from before: the receiver echoes ACK+1 rather than simply ACK to show that it received and understood the connection request. </a:t>
            </a:r>
          </a:p>
          <a:p>
            <a:pPr>
              <a:spcBef>
                <a:spcPct val="0"/>
              </a:spcBef>
            </a:pPr>
            <a:endParaRPr lang="en-US" altLang="zh-CN" smtClean="0"/>
          </a:p>
          <a:p>
            <a:pPr>
              <a:spcBef>
                <a:spcPct val="0"/>
              </a:spcBef>
            </a:pPr>
            <a:r>
              <a:rPr lang="en-US" altLang="zh-CN" smtClean="0"/>
              <a:t>Terminology: connection request is a SYN, for synchronize, disconnect request is a FIN for finish.</a:t>
            </a: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7B6E74-64BD-44A2-995B-BEFE1E034561}" type="slidenum">
              <a:rPr lang="en-US" altLang="zh-CN"/>
              <a:pPr/>
              <a:t>61</a:t>
            </a:fld>
            <a:endParaRPr lang="en-US" altLang="zh-CN"/>
          </a:p>
        </p:txBody>
      </p:sp>
    </p:spTree>
    <p:extLst>
      <p:ext uri="{BB962C8B-B14F-4D97-AF65-F5344CB8AC3E}">
        <p14:creationId xmlns:p14="http://schemas.microsoft.com/office/powerpoint/2010/main" val="4208250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Exercise: using two instances of this, follow the path of a normal connection from a three-way handshake (both sides should move from closed to established using socket calls and packet exchanges) to teardown (both sides should move to closed at bottom). Ignore packet loss as it is not covered here. Then try a simultaneous open, etc.</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2AA060-1999-4876-802C-3B4857151F61}" type="slidenum">
              <a:rPr lang="en-US" altLang="zh-CN"/>
              <a:pPr/>
              <a:t>67</a:t>
            </a:fld>
            <a:endParaRPr lang="en-US" altLang="zh-CN"/>
          </a:p>
        </p:txBody>
      </p:sp>
    </p:spTree>
    <p:extLst>
      <p:ext uri="{BB962C8B-B14F-4D97-AF65-F5344CB8AC3E}">
        <p14:creationId xmlns:p14="http://schemas.microsoft.com/office/powerpoint/2010/main" val="2895620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To see why the figure is correct about where the data lies in the buffer note that it is a circular buffer. Data is put in from left to right then starts at the left edge again (bottom). Similarly, data is read out left to right (second from bottom).</a:t>
            </a: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2B68E3-D7F5-4486-8651-660A5CB7452A}" type="slidenum">
              <a:rPr lang="en-US" altLang="zh-CN"/>
              <a:pPr/>
              <a:t>69</a:t>
            </a:fld>
            <a:endParaRPr lang="en-US" altLang="zh-CN"/>
          </a:p>
        </p:txBody>
      </p:sp>
    </p:spTree>
    <p:extLst>
      <p:ext uri="{BB962C8B-B14F-4D97-AF65-F5344CB8AC3E}">
        <p14:creationId xmlns:p14="http://schemas.microsoft.com/office/powerpoint/2010/main" val="233699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These sort of things problems crop up in practice as being part of the mechanisms we have described so far. They usually call for modified sliding window / flow control rules in special cases. Solution for silly window syndrome is that receiver should not send window updates for tiny buffer openings like “one byte available”. It should wait until a whole segment can be buffered to avoid this. </a:t>
            </a: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EBA3A2-C0B0-4102-A81E-3BE31C8D426C}" type="slidenum">
              <a:rPr lang="en-US" altLang="zh-CN"/>
              <a:pPr/>
              <a:t>70</a:t>
            </a:fld>
            <a:endParaRPr lang="en-US" altLang="zh-CN"/>
          </a:p>
        </p:txBody>
      </p:sp>
    </p:spTree>
    <p:extLst>
      <p:ext uri="{BB962C8B-B14F-4D97-AF65-F5344CB8AC3E}">
        <p14:creationId xmlns:p14="http://schemas.microsoft.com/office/powerpoint/2010/main" val="1338207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RTT is round-trip time, a measure of delay that can be easily computed at one end without synchronized clocks. </a:t>
            </a:r>
          </a:p>
          <a:p>
            <a:pPr>
              <a:spcBef>
                <a:spcPct val="0"/>
              </a:spcBef>
            </a:pPr>
            <a:endParaRPr lang="en-US" altLang="zh-CN" smtClean="0"/>
          </a:p>
          <a:p>
            <a:pPr>
              <a:spcBef>
                <a:spcPct val="0"/>
              </a:spcBef>
            </a:pPr>
            <a:r>
              <a:rPr lang="en-US" altLang="zh-CN" smtClean="0"/>
              <a:t>Average is computed with an EWMA, exponentially weighted moving average that is very simple: new value = alpha x old value + (1-alpha) x sample. Alpha is 7/8, say. </a:t>
            </a:r>
          </a:p>
          <a:p>
            <a:pPr>
              <a:spcBef>
                <a:spcPct val="0"/>
              </a:spcBef>
            </a:pPr>
            <a:endParaRPr lang="en-US" altLang="zh-CN" smtClean="0"/>
          </a:p>
          <a:p>
            <a:pPr>
              <a:spcBef>
                <a:spcPct val="0"/>
              </a:spcBef>
            </a:pPr>
            <a:r>
              <a:rPr lang="en-US" altLang="zh-CN" smtClean="0"/>
              <a:t>Similarly for estimating the variance. TCP actually computes the deviation from the mean with another EWMA.</a:t>
            </a: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5A1DA2-872B-41AA-A779-AEF9013F9E01}" type="slidenum">
              <a:rPr lang="en-US" altLang="zh-CN"/>
              <a:pPr/>
              <a:t>71</a:t>
            </a:fld>
            <a:endParaRPr lang="en-US" altLang="zh-CN"/>
          </a:p>
        </p:txBody>
      </p:sp>
    </p:spTree>
    <p:extLst>
      <p:ext uri="{BB962C8B-B14F-4D97-AF65-F5344CB8AC3E}">
        <p14:creationId xmlns:p14="http://schemas.microsoft.com/office/powerpoint/2010/main" val="63430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11B44E-EA07-4E7F-A848-473D98A662F5}" type="slidenum">
              <a:rPr lang="en-US" altLang="zh-CN"/>
              <a:pPr/>
              <a:t>2</a:t>
            </a:fld>
            <a:endParaRPr lang="en-US" altLang="zh-CN"/>
          </a:p>
        </p:txBody>
      </p:sp>
    </p:spTree>
    <p:extLst>
      <p:ext uri="{BB962C8B-B14F-4D97-AF65-F5344CB8AC3E}">
        <p14:creationId xmlns:p14="http://schemas.microsoft.com/office/powerpoint/2010/main" val="3162953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It’s only slow compared to jumping to a large window immediately, which was how it used to work when slow-start was invented.</a:t>
            </a: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02FAF4-7129-4875-88EA-F2185018925F}" type="slidenum">
              <a:rPr lang="en-US" altLang="zh-CN"/>
              <a:pPr/>
              <a:t>74</a:t>
            </a:fld>
            <a:endParaRPr lang="en-US" altLang="zh-CN"/>
          </a:p>
        </p:txBody>
      </p:sp>
    </p:spTree>
    <p:extLst>
      <p:ext uri="{BB962C8B-B14F-4D97-AF65-F5344CB8AC3E}">
        <p14:creationId xmlns:p14="http://schemas.microsoft.com/office/powerpoint/2010/main" val="2875126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Slow-start switches to additive increase at the slow-start threshold, which is set to be half the cwnd at the previous data loss. (First loss that finds this threshold is not shown.)</a:t>
            </a:r>
          </a:p>
          <a:p>
            <a:pPr>
              <a:spcBef>
                <a:spcPct val="0"/>
              </a:spcBef>
            </a:pPr>
            <a:endParaRPr lang="en-US" altLang="zh-CN" smtClean="0"/>
          </a:p>
          <a:p>
            <a:pPr>
              <a:spcBef>
                <a:spcPct val="0"/>
              </a:spcBef>
            </a:pPr>
            <a:r>
              <a:rPr lang="en-US" altLang="zh-CN" smtClean="0"/>
              <a:t>With both slow-start and additive increase the connection spends much of its time with a reasonable cwnd. But we have to start over after loss because by the time it is detected the ACK clock has stopped.</a:t>
            </a: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416A11-97E8-4391-B620-A8572BE5BA6D}" type="slidenum">
              <a:rPr lang="en-US" altLang="zh-CN"/>
              <a:pPr/>
              <a:t>76</a:t>
            </a:fld>
            <a:endParaRPr lang="en-US" altLang="zh-CN"/>
          </a:p>
        </p:txBody>
      </p:sp>
    </p:spTree>
    <p:extLst>
      <p:ext uri="{BB962C8B-B14F-4D97-AF65-F5344CB8AC3E}">
        <p14:creationId xmlns:p14="http://schemas.microsoft.com/office/powerpoint/2010/main" val="657853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With fast recovery, the packet loss is detected with three duplicate ACKs, the lost packet (next to be ACKed) is retransmitted (fast retransmit), the cwnd is halved, and then a new packet is sent for each acknowledgment that is received. Eventually the ack will jump forward when the retransmission fills the hole, and at that point we synchronize.</a:t>
            </a: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931D7E-BB89-4B9D-919E-495916C7B14E}" type="slidenum">
              <a:rPr lang="en-US" altLang="zh-CN"/>
              <a:pPr/>
              <a:t>77</a:t>
            </a:fld>
            <a:endParaRPr lang="en-US" altLang="zh-CN"/>
          </a:p>
        </p:txBody>
      </p:sp>
    </p:spTree>
    <p:extLst>
      <p:ext uri="{BB962C8B-B14F-4D97-AF65-F5344CB8AC3E}">
        <p14:creationId xmlns:p14="http://schemas.microsoft.com/office/powerpoint/2010/main" val="1519095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EA1069-4705-4335-AAA1-8BB9DD2D9485}" type="slidenum">
              <a:rPr lang="en-US" altLang="zh-CN" smtClean="0"/>
              <a:pPr/>
              <a:t>84</a:t>
            </a:fld>
            <a:endParaRPr lang="en-US" altLang="zh-CN"/>
          </a:p>
        </p:txBody>
      </p:sp>
    </p:spTree>
    <p:extLst>
      <p:ext uri="{BB962C8B-B14F-4D97-AF65-F5344CB8AC3E}">
        <p14:creationId xmlns:p14="http://schemas.microsoft.com/office/powerpoint/2010/main" val="957852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What is the advantage of using a DTN here versus a traditional wireless network? There may be no working path sometimes (satellite has no contact, ground station backhaul broken) or the path might not exist for long enough to send a but satellite software would still like to “send images” without worrying about these issues even if the network stores them. Storing bundles at ground stations also decouples the satellite link from the ground backhaul. If the wireless is faster then images may be stored in the ground station.</a:t>
            </a: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749317-8884-4319-A578-F84D49007345}" type="slidenum">
              <a:rPr lang="en-US" altLang="zh-CN"/>
              <a:pPr/>
              <a:t>90</a:t>
            </a:fld>
            <a:endParaRPr lang="en-US" altLang="zh-CN"/>
          </a:p>
        </p:txBody>
      </p:sp>
    </p:spTree>
    <p:extLst>
      <p:ext uri="{BB962C8B-B14F-4D97-AF65-F5344CB8AC3E}">
        <p14:creationId xmlns:p14="http://schemas.microsoft.com/office/powerpoint/2010/main" val="1949835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Why the convergence layer? We want to define just one Bundle protocol to run over TCP or other transport layers (SCTP, etc.). The transport protocols are not going to have exactly the same interfaces, so they will not fit exactly with the bundle protocol. Convergence layers are the glue that join the interfaces together.</a:t>
            </a: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BEB1057-053A-4F2F-885D-43103C3353CA}" type="slidenum">
              <a:rPr lang="en-US" altLang="zh-CN"/>
              <a:pPr/>
              <a:t>91</a:t>
            </a:fld>
            <a:endParaRPr lang="en-US" altLang="zh-CN"/>
          </a:p>
        </p:txBody>
      </p:sp>
    </p:spTree>
    <p:extLst>
      <p:ext uri="{BB962C8B-B14F-4D97-AF65-F5344CB8AC3E}">
        <p14:creationId xmlns:p14="http://schemas.microsoft.com/office/powerpoint/2010/main" val="51996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The MSL of 2 minutes is just an engineering bound that is conservative (and probably too high these days). Twice the MSL is used to ensure that neither a packet nor an acknowledgment for the packet can still be in the network.</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474B6C-FDC2-43B9-8C63-7967DB6F2944}" type="slidenum">
              <a:rPr lang="en-US" altLang="zh-CN"/>
              <a:pPr/>
              <a:t>19</a:t>
            </a:fld>
            <a:endParaRPr lang="en-US" altLang="zh-CN"/>
          </a:p>
        </p:txBody>
      </p:sp>
    </p:spTree>
    <p:extLst>
      <p:ext uri="{BB962C8B-B14F-4D97-AF65-F5344CB8AC3E}">
        <p14:creationId xmlns:p14="http://schemas.microsoft.com/office/powerpoint/2010/main" val="167636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In TCP, the sequence number used for detecting duplicates is treated as the combination of a timestamp and 32 bit sequence number. It won’t wrap within 2MSL = 4 minutes (satisfying the left side) and will rise fast enough (avoiding the problem on the right hand side)  </a:t>
            </a:r>
          </a:p>
          <a:p>
            <a:pPr>
              <a:spcBef>
                <a:spcPct val="0"/>
              </a:spcBef>
            </a:pPr>
            <a:endParaRPr lang="en-US" altLang="zh-CN" dirty="0"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F7E5A1-1782-4C68-8730-73930C0F8FF1}" type="slidenum">
              <a:rPr lang="en-US" altLang="zh-CN"/>
              <a:pPr/>
              <a:t>20</a:t>
            </a:fld>
            <a:endParaRPr lang="en-US" altLang="zh-CN"/>
          </a:p>
        </p:txBody>
      </p:sp>
    </p:spTree>
    <p:extLst>
      <p:ext uri="{BB962C8B-B14F-4D97-AF65-F5344CB8AC3E}">
        <p14:creationId xmlns:p14="http://schemas.microsoft.com/office/powerpoint/2010/main" val="254180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For the initial packet we can’t tell if it is a duplicate by looking to see if the sequence number has already been received without remembering state across connections, and we don’t want to do that. The 3-way handshake is used instead. Having both hosts contribute fresh sequence numbers (x and y) is key.</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D41668-98DD-4548-9858-00ABA8E59013}" type="slidenum">
              <a:rPr lang="en-US" altLang="zh-CN"/>
              <a:pPr/>
              <a:t>21</a:t>
            </a:fld>
            <a:endParaRPr lang="en-US" altLang="zh-CN"/>
          </a:p>
        </p:txBody>
      </p:sp>
    </p:spTree>
    <p:extLst>
      <p:ext uri="{BB962C8B-B14F-4D97-AF65-F5344CB8AC3E}">
        <p14:creationId xmlns:p14="http://schemas.microsoft.com/office/powerpoint/2010/main" val="121266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Example: B has a fixed buffer of 4 segments. A gets to send up to message ack+buf. Messages go into B’s buffer. Pink shows occupied buffer space. At unrelated times B’s application reads data from B’s buffer and frees up space for more data to arrive.</a:t>
            </a:r>
          </a:p>
          <a:p>
            <a:pPr>
              <a:spcBef>
                <a:spcPct val="0"/>
              </a:spcBef>
            </a:pPr>
            <a:endParaRPr lang="en-US" altLang="zh-CN" smtClean="0"/>
          </a:p>
          <a:p>
            <a:pPr>
              <a:spcBef>
                <a:spcPct val="0"/>
              </a:spcBef>
            </a:pPr>
            <a:r>
              <a:rPr lang="en-US" altLang="zh-CN" smtClean="0"/>
              <a:t>Q: when does B’s application receive data from the buffer? Between times 5&amp;6, 10&amp;11, 11&amp;12, and 15&amp;16. </a:t>
            </a:r>
          </a:p>
          <a:p>
            <a:pPr>
              <a:spcBef>
                <a:spcPct val="0"/>
              </a:spcBef>
            </a:pPr>
            <a:endParaRPr lang="en-US" altLang="zh-CN" smtClean="0"/>
          </a:p>
          <a:p>
            <a:pPr>
              <a:spcBef>
                <a:spcPct val="0"/>
              </a:spcBef>
            </a:pPr>
            <a:r>
              <a:rPr lang="en-US" altLang="zh-CN" smtClean="0"/>
              <a:t>Q: why is there a potential deadlock at the end? Because A is waiting for an indication of new buffer space (via an ACK) and B is waiting for new data. This problem is avoided by having a timer at either sender or receiver. (TCP uses a sender window probe, a periodic probe that stimulates the receiver when the sender has data to send and thinks the window is full.) </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68635C-1B03-4461-9959-A0803A39056F}" type="slidenum">
              <a:rPr lang="en-US" altLang="zh-CN"/>
              <a:pPr/>
              <a:t>29</a:t>
            </a:fld>
            <a:endParaRPr lang="en-US" altLang="zh-CN"/>
          </a:p>
        </p:txBody>
      </p:sp>
    </p:spTree>
    <p:extLst>
      <p:ext uri="{BB962C8B-B14F-4D97-AF65-F5344CB8AC3E}">
        <p14:creationId xmlns:p14="http://schemas.microsoft.com/office/powerpoint/2010/main" val="331138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Goodput is useful throughput (minus retransmissions). </a:t>
            </a:r>
          </a:p>
          <a:p>
            <a:pPr>
              <a:spcBef>
                <a:spcPct val="0"/>
              </a:spcBef>
            </a:pPr>
            <a:endParaRPr lang="en-US" altLang="zh-CN" smtClean="0"/>
          </a:p>
          <a:p>
            <a:pPr>
              <a:spcBef>
                <a:spcPct val="0"/>
              </a:spcBef>
            </a:pPr>
            <a:r>
              <a:rPr lang="en-US" altLang="zh-CN" smtClean="0"/>
              <a:t>The power metric is load/delay. It will rise with load until delay starts to climb rapidly. This is one way to find the knee in the curve that is a good operating point.</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7D38E0-8622-4A24-816D-6C8C5E437291}" type="slidenum">
              <a:rPr lang="en-US" altLang="zh-CN"/>
              <a:pPr/>
              <a:t>33</a:t>
            </a:fld>
            <a:endParaRPr lang="en-US" altLang="zh-CN"/>
          </a:p>
        </p:txBody>
      </p:sp>
    </p:spTree>
    <p:extLst>
      <p:ext uri="{BB962C8B-B14F-4D97-AF65-F5344CB8AC3E}">
        <p14:creationId xmlns:p14="http://schemas.microsoft.com/office/powerpoint/2010/main" val="808187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Note that fairness is more complicated than giving all flows the same bandwidth, e.g., 1/3 units. B, C, and D share a bottleneck so they each get 1/3 of it. But A does not have this bottleneck so giving it 1/3 units only wastes some bandwidth  -- it can have 2/3 units without slowing anyone else down. This is max-min fair, which maximizes the minimum bandwidth flows get, then lets flows go ahead when they are able to use excess bandwidth.</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09D40B-619D-40D6-A79A-C3402374EAE0}" type="slidenum">
              <a:rPr lang="en-US" altLang="zh-CN"/>
              <a:pPr/>
              <a:t>34</a:t>
            </a:fld>
            <a:endParaRPr lang="en-US" altLang="zh-CN"/>
          </a:p>
        </p:txBody>
      </p:sp>
    </p:spTree>
    <p:extLst>
      <p:ext uri="{BB962C8B-B14F-4D97-AF65-F5344CB8AC3E}">
        <p14:creationId xmlns:p14="http://schemas.microsoft.com/office/powerpoint/2010/main" val="1188954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The game shows two competing flows. The network is efficient when the sum of the flows is 1 unit, shown by the efficiency line. The network is fair when both flows have the same bandwidth, shown by the fairness line (y=x). Each flow increases or decreases their bandwidth periodically depending on whether the network is uncongested or congested. Additive policies change the bandwidth by a constant amount, like 1 Mbps. Additive changes for both users will thus follow a 45 degree line. Multiplicative policies change the bandwidth by a fractional amount, like 10%. Multiplicative changes for both users will thus go along a line towards or away from the origin. With AIAD or MIMD the flows oscillate over the efficiency line but do not become more fair.</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237429-A014-4882-A7B3-548EE1477E7E}" type="slidenum">
              <a:rPr lang="en-US" altLang="zh-CN"/>
              <a:pPr/>
              <a:t>39</a:t>
            </a:fld>
            <a:endParaRPr lang="en-US" altLang="zh-CN"/>
          </a:p>
        </p:txBody>
      </p:sp>
    </p:spTree>
    <p:extLst>
      <p:ext uri="{BB962C8B-B14F-4D97-AF65-F5344CB8AC3E}">
        <p14:creationId xmlns:p14="http://schemas.microsoft.com/office/powerpoint/2010/main" val="3833963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xfrm>
            <a:off x="304800" y="6572250"/>
            <a:ext cx="8610600" cy="276225"/>
          </a:xfrm>
        </p:spPr>
        <p:txBody>
          <a:bodyPr/>
          <a:lstStyle>
            <a:lvl1pPr algn="ctr" fontAlgn="auto">
              <a:spcBef>
                <a:spcPts val="0"/>
              </a:spcBef>
              <a:spcAft>
                <a:spcPts val="0"/>
              </a:spcAft>
              <a:defRPr sz="800" i="1" smtClean="0">
                <a:latin typeface="Arial" pitchFamily="34" charset="0"/>
                <a:ea typeface="+mn-ea"/>
                <a:cs typeface="Arial" pitchFamily="34" charset="0"/>
              </a:defRPr>
            </a:lvl1pPr>
          </a:lstStyle>
          <a:p>
            <a:pPr>
              <a:defRPr/>
            </a:pPr>
            <a:r>
              <a:rPr lang="en-US" smtClean="0"/>
              <a:t>Computer Networks, Chapter 6 The Transport Layer</a:t>
            </a:r>
            <a:endParaRPr lang="en-US" dirty="0"/>
          </a:p>
        </p:txBody>
      </p:sp>
    </p:spTree>
    <p:extLst>
      <p:ext uri="{BB962C8B-B14F-4D97-AF65-F5344CB8AC3E}">
        <p14:creationId xmlns:p14="http://schemas.microsoft.com/office/powerpoint/2010/main" val="217420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sz="800" smtClean="0">
                <a:ea typeface="+mn-ea"/>
              </a:defRPr>
            </a:lvl1pPr>
          </a:lstStyle>
          <a:p>
            <a:pPr>
              <a:defRPr/>
            </a:pPr>
            <a:r>
              <a:rPr lang="en-US" smtClean="0"/>
              <a:t>Computer Networks, Chapter 6 The Transport Layer</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fld id="{52F48A3B-97E8-495B-815F-458E2E98A7D4}" type="slidenum">
              <a:rPr lang="en-US" altLang="zh-CN"/>
              <a:pPr/>
              <a:t>‹#›</a:t>
            </a:fld>
            <a:endParaRPr lang="en-US" altLang="zh-CN"/>
          </a:p>
        </p:txBody>
      </p:sp>
    </p:spTree>
    <p:extLst>
      <p:ext uri="{BB962C8B-B14F-4D97-AF65-F5344CB8AC3E}">
        <p14:creationId xmlns:p14="http://schemas.microsoft.com/office/powerpoint/2010/main" val="416786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r>
              <a:rPr lang="en-US" altLang="zh-CN" smtClean="0"/>
              <a:t>Computer Networks, Chapter 6 The Transport Layer</a:t>
            </a:r>
            <a:endParaRPr lang="en-US" altLang="zh-CN" i="0"/>
          </a:p>
        </p:txBody>
      </p:sp>
    </p:spTree>
    <p:extLst>
      <p:ext uri="{BB962C8B-B14F-4D97-AF65-F5344CB8AC3E}">
        <p14:creationId xmlns:p14="http://schemas.microsoft.com/office/powerpoint/2010/main" val="141273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2"/>
          </p:nvPr>
        </p:nvSpPr>
        <p:spPr>
          <a:ln/>
        </p:spPr>
        <p:txBody>
          <a:bodyPr/>
          <a:lstStyle>
            <a:lvl1pPr>
              <a:defRPr/>
            </a:lvl1pPr>
          </a:lstStyle>
          <a:p>
            <a:r>
              <a:rPr lang="en-US" altLang="zh-CN" smtClean="0"/>
              <a:t>Computer Networks, Chapter 6 The Transport Layer</a:t>
            </a:r>
            <a:endParaRPr lang="en-US" altLang="zh-CN" i="0"/>
          </a:p>
        </p:txBody>
      </p:sp>
    </p:spTree>
    <p:extLst>
      <p:ext uri="{BB962C8B-B14F-4D97-AF65-F5344CB8AC3E}">
        <p14:creationId xmlns:p14="http://schemas.microsoft.com/office/powerpoint/2010/main" val="204462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0"/>
          </p:nvPr>
        </p:nvSpPr>
        <p:spPr>
          <a:ln/>
        </p:spPr>
        <p:txBody>
          <a:bodyPr/>
          <a:lstStyle>
            <a:lvl1pPr>
              <a:defRPr/>
            </a:lvl1pPr>
          </a:lstStyle>
          <a:p>
            <a:r>
              <a:rPr lang="en-US" altLang="zh-CN" smtClean="0"/>
              <a:t>Computer Networks, Chapter 6 The Transport Layer</a:t>
            </a:r>
            <a:endParaRPr lang="en-US" altLang="zh-CN" i="0"/>
          </a:p>
        </p:txBody>
      </p:sp>
    </p:spTree>
    <p:extLst>
      <p:ext uri="{BB962C8B-B14F-4D97-AF65-F5344CB8AC3E}">
        <p14:creationId xmlns:p14="http://schemas.microsoft.com/office/powerpoint/2010/main" val="241107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0"/>
          </p:nvPr>
        </p:nvSpPr>
        <p:spPr>
          <a:ln/>
        </p:spPr>
        <p:txBody>
          <a:bodyPr/>
          <a:lstStyle>
            <a:lvl1pPr>
              <a:defRPr/>
            </a:lvl1pPr>
          </a:lstStyle>
          <a:p>
            <a:r>
              <a:rPr lang="en-US" altLang="zh-CN" smtClean="0"/>
              <a:t>Computer Networks, Chapter 6 The Transport Layer</a:t>
            </a:r>
            <a:endParaRPr lang="en-US" altLang="zh-CN" i="0"/>
          </a:p>
        </p:txBody>
      </p:sp>
    </p:spTree>
    <p:extLst>
      <p:ext uri="{BB962C8B-B14F-4D97-AF65-F5344CB8AC3E}">
        <p14:creationId xmlns:p14="http://schemas.microsoft.com/office/powerpoint/2010/main" val="3125701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381125" y="1590675"/>
            <a:ext cx="73152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800" i="1">
                <a:ea typeface="宋体" panose="02010600030101010101" pitchFamily="2" charset="-122"/>
              </a:defRPr>
            </a:lvl1pPr>
          </a:lstStyle>
          <a:p>
            <a:r>
              <a:rPr lang="en-US" altLang="zh-CN" smtClean="0"/>
              <a:t>Computer Networks, Chapter 6 The Transport Layer</a:t>
            </a:r>
            <a:endParaRPr lang="en-US" altLang="zh-CN" i="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84" r:id="rId3"/>
    <p:sldLayoutId id="2147483685" r:id="rId4"/>
    <p:sldLayoutId id="2147483686" r:id="rId5"/>
    <p:sldLayoutId id="2147483687" r:id="rId6"/>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algn="l" rtl="0" eaLnBrk="0" fontAlgn="base" hangingPunct="0">
        <a:spcBef>
          <a:spcPts val="1800"/>
        </a:spcBef>
        <a:spcAft>
          <a:spcPct val="0"/>
        </a:spcAft>
        <a:buClr>
          <a:srgbClr val="0000FF"/>
        </a:buClr>
        <a:buFont typeface="Arial" panose="020B0604020202020204" pitchFamily="34" charset="0"/>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anose="020B0604020202020204"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anose="020B0604020202020204"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anose="020B0604020202020204" pitchFamily="34" charset="0"/>
        <a:buChar char="»"/>
        <a:defRPr>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emf"/><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6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67.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image" Target="../media/image66.emf"/><Relationship Id="rId1" Type="http://schemas.openxmlformats.org/officeDocument/2006/relationships/slideLayout" Target="../slideLayouts/slideLayout6.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68.png"/><Relationship Id="rId9" Type="http://schemas.openxmlformats.org/officeDocument/2006/relationships/image" Target="../media/image78.png"/><Relationship Id="rId14" Type="http://schemas.openxmlformats.org/officeDocument/2006/relationships/image" Target="../media/image83.png"/></Relationships>
</file>

<file path=ppt/slides/_rels/slide6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67.png"/><Relationship Id="rId7" Type="http://schemas.openxmlformats.org/officeDocument/2006/relationships/image" Target="../media/image87.png"/><Relationship Id="rId12" Type="http://schemas.openxmlformats.org/officeDocument/2006/relationships/image" Target="../media/image92.png"/><Relationship Id="rId2" Type="http://schemas.openxmlformats.org/officeDocument/2006/relationships/image" Target="../media/image66.emf"/><Relationship Id="rId1" Type="http://schemas.openxmlformats.org/officeDocument/2006/relationships/slideLayout" Target="../slideLayouts/slideLayout6.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68.png"/><Relationship Id="rId9" Type="http://schemas.openxmlformats.org/officeDocument/2006/relationships/image" Target="../media/image89.png"/></Relationships>
</file>

<file path=ppt/slides/_rels/slide65.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1.png"/><Relationship Id="rId3" Type="http://schemas.openxmlformats.org/officeDocument/2006/relationships/image" Target="../media/image67.png"/><Relationship Id="rId7" Type="http://schemas.openxmlformats.org/officeDocument/2006/relationships/image" Target="../media/image87.png"/><Relationship Id="rId12" Type="http://schemas.openxmlformats.org/officeDocument/2006/relationships/image" Target="../media/image94.png"/><Relationship Id="rId2" Type="http://schemas.openxmlformats.org/officeDocument/2006/relationships/image" Target="../media/image66.emf"/><Relationship Id="rId1" Type="http://schemas.openxmlformats.org/officeDocument/2006/relationships/slideLayout" Target="../slideLayouts/slideLayout6.xml"/><Relationship Id="rId6" Type="http://schemas.openxmlformats.org/officeDocument/2006/relationships/image" Target="../media/image86.png"/><Relationship Id="rId11" Type="http://schemas.openxmlformats.org/officeDocument/2006/relationships/image" Target="../media/image93.png"/><Relationship Id="rId5" Type="http://schemas.openxmlformats.org/officeDocument/2006/relationships/image" Target="../media/image85.png"/><Relationship Id="rId10" Type="http://schemas.openxmlformats.org/officeDocument/2006/relationships/image" Target="../media/image92.png"/><Relationship Id="rId4" Type="http://schemas.openxmlformats.org/officeDocument/2006/relationships/image" Target="../media/image68.png"/><Relationship Id="rId9" Type="http://schemas.openxmlformats.org/officeDocument/2006/relationships/image" Target="../media/image90.png"/><Relationship Id="rId14" Type="http://schemas.openxmlformats.org/officeDocument/2006/relationships/image" Target="../media/image95.png"/></Relationships>
</file>

<file path=ppt/slides/_rels/slide6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76275"/>
            <a:ext cx="9144000" cy="1143000"/>
          </a:xfrm>
        </p:spPr>
        <p:txBody>
          <a:bodyPr/>
          <a:lstStyle/>
          <a:p>
            <a:r>
              <a:rPr lang="en-US" altLang="zh-CN" smtClean="0">
                <a:ea typeface="宋体" panose="02010600030101010101" pitchFamily="2" charset="-122"/>
              </a:rPr>
              <a:t>Transport Layer</a:t>
            </a:r>
            <a:br>
              <a:rPr lang="en-US" altLang="zh-CN" smtClean="0">
                <a:ea typeface="宋体" panose="02010600030101010101" pitchFamily="2" charset="-122"/>
              </a:rPr>
            </a:br>
            <a:r>
              <a:rPr lang="en-US" altLang="zh-CN" sz="2400" smtClean="0">
                <a:solidFill>
                  <a:srgbClr val="7F7F7F"/>
                </a:solidFill>
                <a:ea typeface="宋体" panose="02010600030101010101" pitchFamily="2" charset="-122"/>
              </a:rPr>
              <a:t>Chapter 6</a:t>
            </a:r>
            <a:endParaRPr lang="en-US" altLang="zh-CN" smtClean="0">
              <a:ea typeface="宋体" panose="02010600030101010101" pitchFamily="2" charset="-122"/>
            </a:endParaRPr>
          </a:p>
        </p:txBody>
      </p:sp>
      <p:sp>
        <p:nvSpPr>
          <p:cNvPr id="5123" name="Footer Placeholder 8"/>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4099" name="Subtitle 2"/>
          <p:cNvSpPr>
            <a:spLocks noGrp="1"/>
          </p:cNvSpPr>
          <p:nvPr>
            <p:ph idx="1"/>
          </p:nvPr>
        </p:nvSpPr>
        <p:spPr>
          <a:xfrm>
            <a:off x="1257300" y="1990725"/>
            <a:ext cx="6686550" cy="4019550"/>
          </a:xfrm>
        </p:spPr>
        <p:txBody>
          <a:bodyPr/>
          <a:lstStyle/>
          <a:p>
            <a:pPr lvl="1"/>
            <a:r>
              <a:rPr lang="en-US" altLang="zh-CN" smtClean="0">
                <a:ea typeface="宋体" panose="02010600030101010101" pitchFamily="2" charset="-122"/>
              </a:rPr>
              <a:t>Transport Service</a:t>
            </a:r>
          </a:p>
          <a:p>
            <a:pPr lvl="1"/>
            <a:r>
              <a:rPr lang="en-US" altLang="zh-CN" smtClean="0">
                <a:ea typeface="宋体" panose="02010600030101010101" pitchFamily="2" charset="-122"/>
              </a:rPr>
              <a:t>Elements of Transport Protocols</a:t>
            </a:r>
          </a:p>
          <a:p>
            <a:pPr lvl="1"/>
            <a:r>
              <a:rPr lang="en-US" altLang="zh-CN" smtClean="0">
                <a:ea typeface="宋体" panose="02010600030101010101" pitchFamily="2" charset="-122"/>
              </a:rPr>
              <a:t>Congestion Control</a:t>
            </a:r>
          </a:p>
          <a:p>
            <a:pPr lvl="1"/>
            <a:r>
              <a:rPr lang="en-US" altLang="zh-CN" smtClean="0">
                <a:ea typeface="宋体" panose="02010600030101010101" pitchFamily="2" charset="-122"/>
              </a:rPr>
              <a:t>Internet Protocols – UDP </a:t>
            </a:r>
          </a:p>
          <a:p>
            <a:pPr lvl="1"/>
            <a:r>
              <a:rPr lang="en-US" altLang="zh-CN" smtClean="0">
                <a:ea typeface="宋体" panose="02010600030101010101" pitchFamily="2" charset="-122"/>
              </a:rPr>
              <a:t>Internet Protocols – TCP </a:t>
            </a:r>
          </a:p>
          <a:p>
            <a:pPr lvl="1"/>
            <a:r>
              <a:rPr lang="en-US" altLang="zh-CN" smtClean="0">
                <a:solidFill>
                  <a:srgbClr val="7F7F7F"/>
                </a:solidFill>
                <a:ea typeface="宋体" panose="02010600030101010101" pitchFamily="2" charset="-122"/>
              </a:rPr>
              <a:t>Performance Issues</a:t>
            </a:r>
          </a:p>
          <a:p>
            <a:pPr lvl="1"/>
            <a:r>
              <a:rPr lang="en-US" altLang="zh-CN" smtClean="0">
                <a:solidFill>
                  <a:srgbClr val="7F7F7F"/>
                </a:solidFill>
                <a:ea typeface="宋体" panose="02010600030101010101" pitchFamily="2" charset="-122"/>
              </a:rPr>
              <a:t>Delay-Tolerant Networking</a:t>
            </a:r>
          </a:p>
          <a:p>
            <a:pPr lvl="1">
              <a:buFont typeface="Arial" panose="020B0604020202020204" pitchFamily="34" charset="0"/>
              <a:buNone/>
            </a:pP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mtClean="0">
                <a:ea typeface="宋体" panose="02010600030101010101" pitchFamily="2" charset="-122"/>
              </a:rPr>
              <a:t>Socket Example – Internet File Server (1)</a:t>
            </a:r>
          </a:p>
        </p:txBody>
      </p:sp>
      <p:sp>
        <p:nvSpPr>
          <p:cNvPr id="15363"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zh-CN" smtClean="0">
                <a:ea typeface="宋体" panose="02010600030101010101" pitchFamily="2" charset="-122"/>
              </a:rPr>
              <a:t>Computer Networks, Chapter 6 The Transport Layer</a:t>
            </a:r>
            <a:endParaRPr lang="en-US" altLang="zh-CN">
              <a:ea typeface="宋体" panose="02010600030101010101" pitchFamily="2" charset="-122"/>
            </a:endParaRPr>
          </a:p>
        </p:txBody>
      </p:sp>
      <p:sp>
        <p:nvSpPr>
          <p:cNvPr id="15364" name="TextBox 4"/>
          <p:cNvSpPr txBox="1">
            <a:spLocks noChangeArrowheads="1"/>
          </p:cNvSpPr>
          <p:nvPr/>
        </p:nvSpPr>
        <p:spPr bwMode="auto">
          <a:xfrm>
            <a:off x="655638" y="5410200"/>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800">
                <a:ea typeface="宋体" panose="02010600030101010101" pitchFamily="2" charset="-122"/>
              </a:rPr>
              <a:t>. . .</a:t>
            </a:r>
          </a:p>
        </p:txBody>
      </p:sp>
      <p:grpSp>
        <p:nvGrpSpPr>
          <p:cNvPr id="15365" name="Group 20"/>
          <p:cNvGrpSpPr>
            <a:grpSpLocks/>
          </p:cNvGrpSpPr>
          <p:nvPr/>
        </p:nvGrpSpPr>
        <p:grpSpPr bwMode="auto">
          <a:xfrm>
            <a:off x="649288" y="2292350"/>
            <a:ext cx="7364412" cy="3273425"/>
            <a:chOff x="737415" y="2325313"/>
            <a:chExt cx="6849397" cy="3044176"/>
          </a:xfrm>
        </p:grpSpPr>
        <p:pic>
          <p:nvPicPr>
            <p:cNvPr id="153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15" y="2325313"/>
              <a:ext cx="6849397" cy="304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4" name="TextBox 9"/>
            <p:cNvSpPr txBox="1">
              <a:spLocks noChangeArrowheads="1"/>
            </p:cNvSpPr>
            <p:nvPr/>
          </p:nvSpPr>
          <p:spPr bwMode="auto">
            <a:xfrm>
              <a:off x="4513004" y="2615366"/>
              <a:ext cx="2851355"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zh-CN">
                <a:ea typeface="宋体" panose="02010600030101010101" pitchFamily="2" charset="-122"/>
              </a:endParaRPr>
            </a:p>
          </p:txBody>
        </p:sp>
      </p:grpSp>
      <p:sp>
        <p:nvSpPr>
          <p:cNvPr id="15366" name="TextBox 7"/>
          <p:cNvSpPr txBox="1">
            <a:spLocks noChangeArrowheads="1"/>
          </p:cNvSpPr>
          <p:nvPr/>
        </p:nvSpPr>
        <p:spPr bwMode="auto">
          <a:xfrm>
            <a:off x="6710363" y="2390775"/>
            <a:ext cx="2020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Get server’s IP address</a:t>
            </a:r>
          </a:p>
        </p:txBody>
      </p:sp>
      <p:sp>
        <p:nvSpPr>
          <p:cNvPr id="9" name="Left Brace 8"/>
          <p:cNvSpPr/>
          <p:nvPr/>
        </p:nvSpPr>
        <p:spPr bwMode="auto">
          <a:xfrm flipH="1">
            <a:off x="6459538" y="2406650"/>
            <a:ext cx="215900" cy="611188"/>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5368" name="TextBox 11"/>
          <p:cNvSpPr txBox="1">
            <a:spLocks noChangeArrowheads="1"/>
          </p:cNvSpPr>
          <p:nvPr/>
        </p:nvSpPr>
        <p:spPr bwMode="auto">
          <a:xfrm>
            <a:off x="6734175" y="3303588"/>
            <a:ext cx="2020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Make a socket</a:t>
            </a:r>
          </a:p>
        </p:txBody>
      </p:sp>
      <p:sp>
        <p:nvSpPr>
          <p:cNvPr id="13" name="Left Brace 12"/>
          <p:cNvSpPr/>
          <p:nvPr/>
        </p:nvSpPr>
        <p:spPr bwMode="auto">
          <a:xfrm flipH="1">
            <a:off x="6459538" y="3249613"/>
            <a:ext cx="231775"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5370" name="TextBox 13"/>
          <p:cNvSpPr txBox="1">
            <a:spLocks noChangeArrowheads="1"/>
          </p:cNvSpPr>
          <p:nvPr/>
        </p:nvSpPr>
        <p:spPr bwMode="auto">
          <a:xfrm>
            <a:off x="6719888" y="5018088"/>
            <a:ext cx="20208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Try to connect</a:t>
            </a:r>
          </a:p>
        </p:txBody>
      </p:sp>
      <p:sp>
        <p:nvSpPr>
          <p:cNvPr id="15" name="Left Brace 14"/>
          <p:cNvSpPr/>
          <p:nvPr/>
        </p:nvSpPr>
        <p:spPr bwMode="auto">
          <a:xfrm flipH="1">
            <a:off x="6499225" y="4965700"/>
            <a:ext cx="225425" cy="501650"/>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5372" name="TextBox 15"/>
          <p:cNvSpPr txBox="1">
            <a:spLocks noChangeArrowheads="1"/>
          </p:cNvSpPr>
          <p:nvPr/>
        </p:nvSpPr>
        <p:spPr bwMode="auto">
          <a:xfrm>
            <a:off x="584200" y="1409700"/>
            <a:ext cx="2984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a:ea typeface="宋体" panose="02010600030101010101" pitchFamily="2" charset="-122"/>
              </a:rPr>
              <a:t>Client code</a:t>
            </a:r>
          </a:p>
          <a:p>
            <a:pPr eaLnBrk="1" hangingPunct="1"/>
            <a:r>
              <a:rPr lang="en-US" altLang="zh-CN" sz="2400">
                <a:ea typeface="宋体" panose="02010600030101010101" pitchFamily="2" charset="-122"/>
              </a:rPr>
              <a:t> . .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mtClean="0">
                <a:ea typeface="宋体" panose="02010600030101010101" pitchFamily="2" charset="-122"/>
              </a:rPr>
              <a:t>Socket Example – Internet File Server (2)</a:t>
            </a:r>
          </a:p>
        </p:txBody>
      </p:sp>
      <p:sp>
        <p:nvSpPr>
          <p:cNvPr id="1638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zh-CN" smtClean="0">
                <a:ea typeface="宋体" panose="02010600030101010101" pitchFamily="2" charset="-122"/>
              </a:rPr>
              <a:t>Computer Networks, Chapter 6 The Transport Layer</a:t>
            </a:r>
            <a:endParaRPr lang="en-US" altLang="zh-CN">
              <a:ea typeface="宋体" panose="02010600030101010101" pitchFamily="2" charset="-122"/>
            </a:endParaRPr>
          </a:p>
        </p:txBody>
      </p:sp>
      <p:grpSp>
        <p:nvGrpSpPr>
          <p:cNvPr id="16388" name="Group 15"/>
          <p:cNvGrpSpPr>
            <a:grpSpLocks/>
          </p:cNvGrpSpPr>
          <p:nvPr/>
        </p:nvGrpSpPr>
        <p:grpSpPr bwMode="auto">
          <a:xfrm>
            <a:off x="838200" y="2555875"/>
            <a:ext cx="4160838" cy="2366963"/>
            <a:chOff x="838200" y="2367116"/>
            <a:chExt cx="3733800" cy="2123768"/>
          </a:xfrm>
        </p:grpSpPr>
        <p:pic>
          <p:nvPicPr>
            <p:cNvPr id="16394" name="Picture 2"/>
            <p:cNvPicPr>
              <a:picLocks noChangeAspect="1" noChangeArrowheads="1"/>
            </p:cNvPicPr>
            <p:nvPr/>
          </p:nvPicPr>
          <p:blipFill>
            <a:blip r:embed="rId2">
              <a:extLst>
                <a:ext uri="{28A0092B-C50C-407E-A947-70E740481C1C}">
                  <a14:useLocalDpi xmlns:a14="http://schemas.microsoft.com/office/drawing/2010/main" val="0"/>
                </a:ext>
              </a:extLst>
            </a:blip>
            <a:srcRect t="21623" r="49190" b="30717"/>
            <a:stretch>
              <a:fillRect/>
            </a:stretch>
          </p:blipFill>
          <p:spPr bwMode="auto">
            <a:xfrm>
              <a:off x="838200" y="2367116"/>
              <a:ext cx="3733800" cy="21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TextBox 6"/>
            <p:cNvSpPr txBox="1">
              <a:spLocks noChangeArrowheads="1"/>
            </p:cNvSpPr>
            <p:nvPr/>
          </p:nvSpPr>
          <p:spPr bwMode="auto">
            <a:xfrm>
              <a:off x="1111043" y="2622758"/>
              <a:ext cx="3460957"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zh-CN">
                <a:ea typeface="宋体" panose="02010600030101010101" pitchFamily="2" charset="-122"/>
              </a:endParaRPr>
            </a:p>
          </p:txBody>
        </p:sp>
      </p:grpSp>
      <p:sp>
        <p:nvSpPr>
          <p:cNvPr id="16389" name="TextBox 10"/>
          <p:cNvSpPr txBox="1">
            <a:spLocks noChangeArrowheads="1"/>
          </p:cNvSpPr>
          <p:nvPr/>
        </p:nvSpPr>
        <p:spPr bwMode="auto">
          <a:xfrm>
            <a:off x="762000" y="1489075"/>
            <a:ext cx="2984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a:ea typeface="宋体" panose="02010600030101010101" pitchFamily="2" charset="-122"/>
              </a:rPr>
              <a:t>Client code (cont.)</a:t>
            </a:r>
          </a:p>
          <a:p>
            <a:pPr eaLnBrk="1" hangingPunct="1"/>
            <a:r>
              <a:rPr lang="en-US" altLang="zh-CN" sz="2400">
                <a:ea typeface="宋体" panose="02010600030101010101" pitchFamily="2" charset="-122"/>
              </a:rPr>
              <a:t> . . .</a:t>
            </a:r>
          </a:p>
        </p:txBody>
      </p:sp>
      <p:sp>
        <p:nvSpPr>
          <p:cNvPr id="16390" name="TextBox 11"/>
          <p:cNvSpPr txBox="1">
            <a:spLocks noChangeArrowheads="1"/>
          </p:cNvSpPr>
          <p:nvPr/>
        </p:nvSpPr>
        <p:spPr bwMode="auto">
          <a:xfrm>
            <a:off x="5318125" y="3386138"/>
            <a:ext cx="29019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Loop reading (equivalent to receive) until no more data; exit implicitly calls close</a:t>
            </a:r>
          </a:p>
        </p:txBody>
      </p:sp>
      <p:sp>
        <p:nvSpPr>
          <p:cNvPr id="13" name="Left Brace 12"/>
          <p:cNvSpPr/>
          <p:nvPr/>
        </p:nvSpPr>
        <p:spPr bwMode="auto">
          <a:xfrm flipH="1">
            <a:off x="5024438" y="3322638"/>
            <a:ext cx="250825" cy="935037"/>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6392" name="TextBox 13"/>
          <p:cNvSpPr txBox="1">
            <a:spLocks noChangeArrowheads="1"/>
          </p:cNvSpPr>
          <p:nvPr/>
        </p:nvSpPr>
        <p:spPr bwMode="auto">
          <a:xfrm>
            <a:off x="5299075" y="2481263"/>
            <a:ext cx="25368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Write data (equivalent to send)</a:t>
            </a:r>
          </a:p>
        </p:txBody>
      </p:sp>
      <p:sp>
        <p:nvSpPr>
          <p:cNvPr id="15" name="Left Brace 14"/>
          <p:cNvSpPr/>
          <p:nvPr/>
        </p:nvSpPr>
        <p:spPr bwMode="auto">
          <a:xfrm flipH="1">
            <a:off x="5024438" y="2527300"/>
            <a:ext cx="230187"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mtClean="0">
                <a:ea typeface="宋体" panose="02010600030101010101" pitchFamily="2" charset="-122"/>
              </a:rPr>
              <a:t>Socket Example – Internet File Server (3)</a:t>
            </a:r>
          </a:p>
        </p:txBody>
      </p:sp>
      <p:sp>
        <p:nvSpPr>
          <p:cNvPr id="17411"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zh-CN" smtClean="0">
                <a:ea typeface="宋体" panose="02010600030101010101" pitchFamily="2" charset="-122"/>
              </a:rPr>
              <a:t>Computer Networks, Chapter 6 The Transport Layer</a:t>
            </a:r>
            <a:endParaRPr lang="en-US" altLang="zh-CN">
              <a:ea typeface="宋体" panose="02010600030101010101" pitchFamily="2" charset="-122"/>
            </a:endParaRPr>
          </a:p>
        </p:txBody>
      </p:sp>
      <p:sp>
        <p:nvSpPr>
          <p:cNvPr id="17412" name="TextBox 5"/>
          <p:cNvSpPr txBox="1">
            <a:spLocks noChangeArrowheads="1"/>
          </p:cNvSpPr>
          <p:nvPr/>
        </p:nvSpPr>
        <p:spPr bwMode="auto">
          <a:xfrm>
            <a:off x="688975" y="5665788"/>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800">
                <a:ea typeface="宋体" panose="02010600030101010101" pitchFamily="2" charset="-122"/>
              </a:rPr>
              <a:t>. . .</a:t>
            </a:r>
          </a:p>
        </p:txBody>
      </p:sp>
      <p:grpSp>
        <p:nvGrpSpPr>
          <p:cNvPr id="17413" name="Group 15"/>
          <p:cNvGrpSpPr>
            <a:grpSpLocks/>
          </p:cNvGrpSpPr>
          <p:nvPr/>
        </p:nvGrpSpPr>
        <p:grpSpPr bwMode="auto">
          <a:xfrm>
            <a:off x="609600" y="2152650"/>
            <a:ext cx="8172450" cy="3490913"/>
            <a:chOff x="609600" y="1995948"/>
            <a:chExt cx="8172450" cy="3490452"/>
          </a:xfrm>
        </p:grpSpPr>
        <p:pic>
          <p:nvPicPr>
            <p:cNvPr id="17421" name="Picture 2"/>
            <p:cNvPicPr>
              <a:picLocks noChangeAspect="1" noChangeArrowheads="1"/>
            </p:cNvPicPr>
            <p:nvPr/>
          </p:nvPicPr>
          <p:blipFill>
            <a:blip r:embed="rId2">
              <a:extLst>
                <a:ext uri="{28A0092B-C50C-407E-A947-70E740481C1C}">
                  <a14:useLocalDpi xmlns:a14="http://schemas.microsoft.com/office/drawing/2010/main" val="0"/>
                </a:ext>
              </a:extLst>
            </a:blip>
            <a:srcRect t="8965"/>
            <a:stretch>
              <a:fillRect/>
            </a:stretch>
          </p:blipFill>
          <p:spPr bwMode="auto">
            <a:xfrm>
              <a:off x="609600" y="2035277"/>
              <a:ext cx="8172450" cy="345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2" name="Rectangle 7"/>
            <p:cNvSpPr>
              <a:spLocks noChangeArrowheads="1"/>
            </p:cNvSpPr>
            <p:nvPr/>
          </p:nvSpPr>
          <p:spPr bwMode="auto">
            <a:xfrm>
              <a:off x="4965290" y="1995948"/>
              <a:ext cx="1868129" cy="285136"/>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7423" name="Rectangle 8"/>
            <p:cNvSpPr>
              <a:spLocks noChangeArrowheads="1"/>
            </p:cNvSpPr>
            <p:nvPr/>
          </p:nvSpPr>
          <p:spPr bwMode="auto">
            <a:xfrm>
              <a:off x="6415548" y="3429000"/>
              <a:ext cx="1868129" cy="285136"/>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7424" name="Rectangle 9"/>
            <p:cNvSpPr>
              <a:spLocks noChangeArrowheads="1"/>
            </p:cNvSpPr>
            <p:nvPr/>
          </p:nvSpPr>
          <p:spPr bwMode="auto">
            <a:xfrm>
              <a:off x="4916129" y="4916129"/>
              <a:ext cx="2418736" cy="317091"/>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7425" name="Rectangle 10"/>
            <p:cNvSpPr>
              <a:spLocks noChangeArrowheads="1"/>
            </p:cNvSpPr>
            <p:nvPr/>
          </p:nvSpPr>
          <p:spPr bwMode="auto">
            <a:xfrm>
              <a:off x="732502" y="3146323"/>
              <a:ext cx="4006645" cy="28267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grpSp>
      <p:sp>
        <p:nvSpPr>
          <p:cNvPr id="17414" name="TextBox 14"/>
          <p:cNvSpPr txBox="1">
            <a:spLocks noChangeArrowheads="1"/>
          </p:cNvSpPr>
          <p:nvPr/>
        </p:nvSpPr>
        <p:spPr bwMode="auto">
          <a:xfrm>
            <a:off x="673100" y="1193800"/>
            <a:ext cx="2984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a:ea typeface="宋体" panose="02010600030101010101" pitchFamily="2" charset="-122"/>
              </a:rPr>
              <a:t>Server code</a:t>
            </a:r>
          </a:p>
          <a:p>
            <a:pPr eaLnBrk="1" hangingPunct="1"/>
            <a:r>
              <a:rPr lang="en-US" altLang="zh-CN" sz="2400">
                <a:ea typeface="宋体" panose="02010600030101010101" pitchFamily="2" charset="-122"/>
              </a:rPr>
              <a:t> . . .</a:t>
            </a:r>
          </a:p>
        </p:txBody>
      </p:sp>
      <p:sp>
        <p:nvSpPr>
          <p:cNvPr id="17415" name="TextBox 20"/>
          <p:cNvSpPr txBox="1">
            <a:spLocks noChangeArrowheads="1"/>
          </p:cNvSpPr>
          <p:nvPr/>
        </p:nvSpPr>
        <p:spPr bwMode="auto">
          <a:xfrm>
            <a:off x="6980238" y="3636963"/>
            <a:ext cx="2020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Make a socket</a:t>
            </a:r>
          </a:p>
        </p:txBody>
      </p:sp>
      <p:sp>
        <p:nvSpPr>
          <p:cNvPr id="22" name="Left Brace 21"/>
          <p:cNvSpPr/>
          <p:nvPr/>
        </p:nvSpPr>
        <p:spPr bwMode="auto">
          <a:xfrm flipH="1">
            <a:off x="6705600" y="3584575"/>
            <a:ext cx="231775"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7417" name="TextBox 22"/>
          <p:cNvSpPr txBox="1">
            <a:spLocks noChangeArrowheads="1"/>
          </p:cNvSpPr>
          <p:nvPr/>
        </p:nvSpPr>
        <p:spPr bwMode="auto">
          <a:xfrm>
            <a:off x="6935788" y="4527550"/>
            <a:ext cx="16081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Assign address </a:t>
            </a:r>
          </a:p>
        </p:txBody>
      </p:sp>
      <p:sp>
        <p:nvSpPr>
          <p:cNvPr id="24" name="Left Brace 23"/>
          <p:cNvSpPr/>
          <p:nvPr/>
        </p:nvSpPr>
        <p:spPr bwMode="auto">
          <a:xfrm flipH="1">
            <a:off x="6715125" y="4522788"/>
            <a:ext cx="227013" cy="393700"/>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7419" name="TextBox 24"/>
          <p:cNvSpPr txBox="1">
            <a:spLocks noChangeArrowheads="1"/>
          </p:cNvSpPr>
          <p:nvPr/>
        </p:nvSpPr>
        <p:spPr bwMode="auto">
          <a:xfrm>
            <a:off x="6950075" y="5024438"/>
            <a:ext cx="16081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Prepare for incoming connections</a:t>
            </a:r>
          </a:p>
        </p:txBody>
      </p:sp>
      <p:sp>
        <p:nvSpPr>
          <p:cNvPr id="26" name="Left Brace 25"/>
          <p:cNvSpPr/>
          <p:nvPr/>
        </p:nvSpPr>
        <p:spPr bwMode="auto">
          <a:xfrm flipH="1">
            <a:off x="6729413" y="5195888"/>
            <a:ext cx="227012" cy="501650"/>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Socket Example – Internet File Server (4)</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t="8951" r="46274" b="6834"/>
          <a:stretch>
            <a:fillRect/>
          </a:stretch>
        </p:blipFill>
        <p:spPr bwMode="auto">
          <a:xfrm>
            <a:off x="1057275" y="2022475"/>
            <a:ext cx="4124325"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t="7880" r="67105" b="9697"/>
          <a:stretch>
            <a:fillRect/>
          </a:stretch>
        </p:blipFill>
        <p:spPr bwMode="auto">
          <a:xfrm>
            <a:off x="752475" y="5189538"/>
            <a:ext cx="23145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zh-CN" smtClean="0">
                <a:ea typeface="宋体" panose="02010600030101010101" pitchFamily="2" charset="-122"/>
              </a:rPr>
              <a:t>Computer Networks, Chapter 6 The Transport Layer</a:t>
            </a:r>
            <a:endParaRPr lang="en-US" altLang="zh-CN">
              <a:ea typeface="宋体" panose="02010600030101010101" pitchFamily="2" charset="-122"/>
            </a:endParaRPr>
          </a:p>
        </p:txBody>
      </p:sp>
      <p:sp>
        <p:nvSpPr>
          <p:cNvPr id="18438" name="TextBox 7"/>
          <p:cNvSpPr txBox="1">
            <a:spLocks noChangeArrowheads="1"/>
          </p:cNvSpPr>
          <p:nvPr/>
        </p:nvSpPr>
        <p:spPr bwMode="auto">
          <a:xfrm>
            <a:off x="781050" y="1144588"/>
            <a:ext cx="2984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a:ea typeface="宋体" panose="02010600030101010101" pitchFamily="2" charset="-122"/>
              </a:rPr>
              <a:t>Server code</a:t>
            </a:r>
          </a:p>
          <a:p>
            <a:pPr eaLnBrk="1" hangingPunct="1"/>
            <a:r>
              <a:rPr lang="en-US" altLang="zh-CN" sz="2400">
                <a:ea typeface="宋体" panose="02010600030101010101" pitchFamily="2" charset="-122"/>
              </a:rPr>
              <a:t> . . .</a:t>
            </a:r>
          </a:p>
        </p:txBody>
      </p:sp>
      <p:sp>
        <p:nvSpPr>
          <p:cNvPr id="18439" name="TextBox 8"/>
          <p:cNvSpPr txBox="1">
            <a:spLocks noChangeArrowheads="1"/>
          </p:cNvSpPr>
          <p:nvPr/>
        </p:nvSpPr>
        <p:spPr bwMode="auto">
          <a:xfrm>
            <a:off x="5653088" y="2162175"/>
            <a:ext cx="2020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Block waiting for the next connection</a:t>
            </a:r>
          </a:p>
        </p:txBody>
      </p:sp>
      <p:sp>
        <p:nvSpPr>
          <p:cNvPr id="10" name="Left Brace 9"/>
          <p:cNvSpPr/>
          <p:nvPr/>
        </p:nvSpPr>
        <p:spPr bwMode="auto">
          <a:xfrm flipH="1">
            <a:off x="5378450" y="2325688"/>
            <a:ext cx="230188"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8441" name="TextBox 10"/>
          <p:cNvSpPr txBox="1">
            <a:spLocks noChangeArrowheads="1"/>
          </p:cNvSpPr>
          <p:nvPr/>
        </p:nvSpPr>
        <p:spPr bwMode="auto">
          <a:xfrm>
            <a:off x="5608638" y="2846388"/>
            <a:ext cx="2276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Read (receive) request and treat as file name </a:t>
            </a:r>
          </a:p>
        </p:txBody>
      </p:sp>
      <p:sp>
        <p:nvSpPr>
          <p:cNvPr id="12" name="Left Brace 11"/>
          <p:cNvSpPr/>
          <p:nvPr/>
        </p:nvSpPr>
        <p:spPr bwMode="auto">
          <a:xfrm flipH="1">
            <a:off x="5387975" y="2851150"/>
            <a:ext cx="225425" cy="344488"/>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8443" name="TextBox 12"/>
          <p:cNvSpPr txBox="1">
            <a:spLocks noChangeArrowheads="1"/>
          </p:cNvSpPr>
          <p:nvPr/>
        </p:nvSpPr>
        <p:spPr bwMode="auto">
          <a:xfrm>
            <a:off x="5622925" y="4886325"/>
            <a:ext cx="2744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Write (send) all file data</a:t>
            </a:r>
          </a:p>
        </p:txBody>
      </p:sp>
      <p:sp>
        <p:nvSpPr>
          <p:cNvPr id="14" name="Left Brace 13"/>
          <p:cNvSpPr/>
          <p:nvPr/>
        </p:nvSpPr>
        <p:spPr bwMode="auto">
          <a:xfrm flipH="1">
            <a:off x="5397500" y="4902200"/>
            <a:ext cx="231775" cy="35877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8445" name="TextBox 14"/>
          <p:cNvSpPr txBox="1">
            <a:spLocks noChangeArrowheads="1"/>
          </p:cNvSpPr>
          <p:nvPr/>
        </p:nvSpPr>
        <p:spPr bwMode="auto">
          <a:xfrm>
            <a:off x="5618163" y="5697538"/>
            <a:ext cx="2974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Done, so close this connection</a:t>
            </a:r>
          </a:p>
        </p:txBody>
      </p:sp>
      <p:sp>
        <p:nvSpPr>
          <p:cNvPr id="16" name="Left Brace 15"/>
          <p:cNvSpPr/>
          <p:nvPr/>
        </p:nvSpPr>
        <p:spPr bwMode="auto">
          <a:xfrm flipH="1">
            <a:off x="5392738" y="5713413"/>
            <a:ext cx="231775" cy="35877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ea typeface="宋体" panose="02010600030101010101" pitchFamily="2" charset="-122"/>
              </a:rPr>
              <a:t>Elements of Transport Protocols</a:t>
            </a:r>
          </a:p>
        </p:txBody>
      </p:sp>
      <p:sp>
        <p:nvSpPr>
          <p:cNvPr id="1945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19460" name="Rectangle 3"/>
          <p:cNvSpPr>
            <a:spLocks noGrp="1" noChangeArrowheads="1"/>
          </p:cNvSpPr>
          <p:nvPr>
            <p:ph idx="1"/>
          </p:nvPr>
        </p:nvSpPr>
        <p:spPr>
          <a:xfrm>
            <a:off x="1381125" y="1990725"/>
            <a:ext cx="7315200" cy="4019550"/>
          </a:xfrm>
        </p:spPr>
        <p:txBody>
          <a:bodyPr/>
          <a:lstStyle/>
          <a:p>
            <a:pPr lvl="1"/>
            <a:r>
              <a:rPr lang="en-US" altLang="zh-CN" smtClean="0">
                <a:ea typeface="宋体" panose="02010600030101010101" pitchFamily="2" charset="-122"/>
              </a:rPr>
              <a:t>Addressing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Connection establishment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Connection release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Error control and flow control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Multiplexing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Crash recovery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smtClean="0">
                <a:ea typeface="宋体" panose="02010600030101010101" pitchFamily="2" charset="-122"/>
              </a:rPr>
              <a:t>Addressing</a:t>
            </a:r>
          </a:p>
        </p:txBody>
      </p:sp>
      <p:sp>
        <p:nvSpPr>
          <p:cNvPr id="2048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20484" name="Content Placeholder 2"/>
          <p:cNvSpPr>
            <a:spLocks noGrp="1"/>
          </p:cNvSpPr>
          <p:nvPr>
            <p:ph idx="1"/>
          </p:nvPr>
        </p:nvSpPr>
        <p:spPr>
          <a:xfrm>
            <a:off x="546100" y="1612900"/>
            <a:ext cx="3170238" cy="4427538"/>
          </a:xfrm>
        </p:spPr>
        <p:txBody>
          <a:bodyPr/>
          <a:lstStyle/>
          <a:p>
            <a:pPr marL="166688" indent="-166688">
              <a:buFont typeface="Arial" panose="020B0604020202020204" pitchFamily="34" charset="0"/>
              <a:buChar char="•"/>
            </a:pPr>
            <a:r>
              <a:rPr lang="en-US" altLang="zh-CN" smtClean="0">
                <a:ea typeface="宋体" panose="02010600030101010101" pitchFamily="2" charset="-122"/>
              </a:rPr>
              <a:t>Transport layer adds TSAPs</a:t>
            </a:r>
          </a:p>
          <a:p>
            <a:pPr marL="166688" indent="-166688">
              <a:buFont typeface="Arial" panose="020B0604020202020204" pitchFamily="34" charset="0"/>
              <a:buChar char="•"/>
            </a:pPr>
            <a:r>
              <a:rPr lang="en-US" altLang="zh-CN" smtClean="0">
                <a:ea typeface="宋体" panose="02010600030101010101" pitchFamily="2" charset="-122"/>
              </a:rPr>
              <a:t>Multiple clients and servers can run on a host with a single network (IP) address</a:t>
            </a:r>
          </a:p>
          <a:p>
            <a:pPr marL="166688" indent="-166688">
              <a:buFont typeface="Arial" panose="020B0604020202020204" pitchFamily="34" charset="0"/>
              <a:buChar char="•"/>
            </a:pPr>
            <a:r>
              <a:rPr lang="en-US" altLang="zh-CN" smtClean="0">
                <a:ea typeface="宋体" panose="02010600030101010101" pitchFamily="2" charset="-122"/>
              </a:rPr>
              <a:t>TSAPs are ports for TCP/UDP</a:t>
            </a:r>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0" y="1368425"/>
            <a:ext cx="5249863"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Port Numbers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828800"/>
            <a:ext cx="27955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28800"/>
            <a:ext cx="27146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124200"/>
            <a:ext cx="609600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114800"/>
            <a:ext cx="14716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9313" y="4724400"/>
            <a:ext cx="15382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029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5.55112E-17 4.62428E-6 L 0.475 -0.0081 " pathEditMode="relative" rAng="0" ptsTypes="AA">
                                      <p:cBhvr>
                                        <p:cTn id="21" dur="2000" fill="hold"/>
                                        <p:tgtEl>
                                          <p:spTgt spid="8"/>
                                        </p:tgtEl>
                                        <p:attrNameLst>
                                          <p:attrName>ppt_x</p:attrName>
                                          <p:attrName>ppt_y</p:attrName>
                                        </p:attrNameLst>
                                      </p:cBhvr>
                                      <p:rCtr x="2375000" y="-41600"/>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4.72222E-6 -2.42775E-6 L -0.48247 0.00093 " pathEditMode="relative" rAng="0" ptsTypes="AA">
                                      <p:cBhvr>
                                        <p:cTn id="29" dur="2000" fill="hold"/>
                                        <p:tgtEl>
                                          <p:spTgt spid="9"/>
                                        </p:tgtEl>
                                        <p:attrNameLst>
                                          <p:attrName>ppt_x</p:attrName>
                                          <p:attrName>ppt_y</p:attrName>
                                        </p:attrNameLst>
                                      </p:cBhvr>
                                      <p:rCtr x="-2413200" y="4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 Addresses VS. Port Numbers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08088"/>
            <a:ext cx="6424613"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4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ICANN Ranges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44675"/>
            <a:ext cx="12176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13" y="3089275"/>
            <a:ext cx="468788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4591050"/>
            <a:ext cx="27971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85800" y="5597233"/>
            <a:ext cx="7772400" cy="830997"/>
          </a:xfrm>
          <a:prstGeom prst="rect">
            <a:avLst/>
          </a:prstGeom>
        </p:spPr>
        <p:txBody>
          <a:bodyPr wrap="square">
            <a:spAutoFit/>
          </a:bodyPr>
          <a:lstStyle/>
          <a:p>
            <a:r>
              <a:rPr lang="en-US" altLang="zh-CN" sz="2400" b="1" i="0" dirty="0" smtClean="0">
                <a:solidFill>
                  <a:srgbClr val="0000FF"/>
                </a:solidFill>
                <a:latin typeface="Calibri" panose="020F0502020204030204" pitchFamily="34" charset="0"/>
                <a:ea typeface="宋体" panose="02010600030101010101" pitchFamily="2" charset="-122"/>
                <a:cs typeface="Calibri" panose="020F0502020204030204" pitchFamily="34" charset="0"/>
              </a:rPr>
              <a:t>In UNIX, the well-known ports are stored in a file called /</a:t>
            </a:r>
            <a:r>
              <a:rPr lang="en-US" altLang="zh-CN" sz="2400" b="1" i="0" dirty="0" err="1" smtClean="0">
                <a:solidFill>
                  <a:srgbClr val="0000FF"/>
                </a:solidFill>
                <a:latin typeface="Calibri" panose="020F0502020204030204" pitchFamily="34" charset="0"/>
                <a:ea typeface="宋体" panose="02010600030101010101" pitchFamily="2" charset="-122"/>
                <a:cs typeface="Calibri" panose="020F0502020204030204" pitchFamily="34" charset="0"/>
              </a:rPr>
              <a:t>etc</a:t>
            </a:r>
            <a:r>
              <a:rPr lang="en-US" altLang="zh-CN" sz="2400" b="1" i="0" dirty="0" smtClean="0">
                <a:solidFill>
                  <a:srgbClr val="0000FF"/>
                </a:solidFill>
                <a:latin typeface="Calibri" panose="020F0502020204030204" pitchFamily="34" charset="0"/>
                <a:ea typeface="宋体" panose="02010600030101010101" pitchFamily="2" charset="-122"/>
                <a:cs typeface="Calibri" panose="020F0502020204030204" pitchFamily="34" charset="0"/>
              </a:rPr>
              <a:t>/services.</a:t>
            </a:r>
            <a:endParaRPr lang="zh-CN" altLang="en-US" sz="2400" b="1" dirty="0">
              <a:solidFill>
                <a:srgbClr val="0000FF"/>
              </a:solidFill>
            </a:endParaRPr>
          </a:p>
        </p:txBody>
      </p:sp>
    </p:spTree>
    <p:extLst>
      <p:ext uri="{BB962C8B-B14F-4D97-AF65-F5344CB8AC3E}">
        <p14:creationId xmlns:p14="http://schemas.microsoft.com/office/powerpoint/2010/main" val="214767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ea typeface="宋体" panose="02010600030101010101" pitchFamily="2" charset="-122"/>
              </a:rPr>
              <a:t>Connection Establishment (1)</a:t>
            </a:r>
          </a:p>
        </p:txBody>
      </p:sp>
      <p:sp>
        <p:nvSpPr>
          <p:cNvPr id="2150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21508"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Key problem is to ensure reliability even though packets may be lost, corrupted, </a:t>
            </a:r>
            <a:r>
              <a:rPr lang="en-US" altLang="zh-CN" u="sng" smtClean="0">
                <a:ea typeface="宋体" panose="02010600030101010101" pitchFamily="2" charset="-122"/>
              </a:rPr>
              <a:t>delayed</a:t>
            </a:r>
            <a:r>
              <a:rPr lang="en-US" altLang="zh-CN" smtClean="0">
                <a:ea typeface="宋体" panose="02010600030101010101" pitchFamily="2" charset="-122"/>
              </a:rPr>
              <a:t>, and </a:t>
            </a:r>
            <a:r>
              <a:rPr lang="en-US" altLang="zh-CN" u="sng" smtClean="0">
                <a:ea typeface="宋体" panose="02010600030101010101" pitchFamily="2" charset="-122"/>
              </a:rPr>
              <a:t>duplicated</a:t>
            </a:r>
          </a:p>
          <a:p>
            <a:pPr lvl="1"/>
            <a:r>
              <a:rPr lang="en-US" altLang="zh-CN" smtClean="0">
                <a:ea typeface="宋体" panose="02010600030101010101" pitchFamily="2" charset="-122"/>
              </a:rPr>
              <a:t>Don’t treat an old or duplicate packet as new</a:t>
            </a:r>
          </a:p>
          <a:p>
            <a:pPr lvl="1"/>
            <a:r>
              <a:rPr lang="en-US" altLang="zh-CN" smtClean="0">
                <a:ea typeface="宋体" panose="02010600030101010101" pitchFamily="2" charset="-122"/>
              </a:rPr>
              <a:t>(Use ARQ and checksums for loss/corruption)</a:t>
            </a:r>
          </a:p>
          <a:p>
            <a:pPr lvl="1">
              <a:buFont typeface="Arial" panose="020B0604020202020204" pitchFamily="34" charset="0"/>
              <a:buNone/>
            </a:pPr>
            <a:r>
              <a:rPr lang="en-US" altLang="zh-CN" smtClean="0">
                <a:ea typeface="宋体" panose="02010600030101010101" pitchFamily="2" charset="-122"/>
              </a:rPr>
              <a:t> </a:t>
            </a:r>
          </a:p>
          <a:p>
            <a:r>
              <a:rPr lang="en-US" altLang="zh-CN" smtClean="0">
                <a:ea typeface="宋体" panose="02010600030101010101" pitchFamily="2" charset="-122"/>
              </a:rPr>
              <a:t>Approach:</a:t>
            </a:r>
          </a:p>
          <a:p>
            <a:pPr lvl="1"/>
            <a:r>
              <a:rPr lang="en-US" altLang="zh-CN" smtClean="0">
                <a:ea typeface="宋体" panose="02010600030101010101" pitchFamily="2" charset="-122"/>
              </a:rPr>
              <a:t>Don’t reuse sequence numbers within twice the MSL (Maximum Segment Lifetime) of 2T=240 secs</a:t>
            </a:r>
          </a:p>
          <a:p>
            <a:pPr lvl="1"/>
            <a:r>
              <a:rPr lang="en-US" altLang="zh-CN" smtClean="0">
                <a:ea typeface="宋体" panose="02010600030101010101" pitchFamily="2" charset="-122"/>
              </a:rPr>
              <a:t>Three-way handshake for establishing connection </a:t>
            </a:r>
          </a:p>
          <a:p>
            <a:pPr lvl="1">
              <a:buFont typeface="Arial" panose="020B0604020202020204" pitchFamily="34" charset="0"/>
              <a:buNone/>
            </a:pP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zh-CN" smtClean="0">
                <a:ea typeface="宋体" panose="02010600030101010101" pitchFamily="2" charset="-122"/>
              </a:rPr>
              <a:t>The Transport Layer</a:t>
            </a:r>
          </a:p>
        </p:txBody>
      </p:sp>
      <p:sp>
        <p:nvSpPr>
          <p:cNvPr id="717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7172" name="Content Placeholder 2"/>
          <p:cNvSpPr>
            <a:spLocks noGrp="1"/>
          </p:cNvSpPr>
          <p:nvPr>
            <p:ph idx="1"/>
          </p:nvPr>
        </p:nvSpPr>
        <p:spPr>
          <a:xfrm>
            <a:off x="1381125" y="1990725"/>
            <a:ext cx="5176838" cy="4019550"/>
          </a:xfrm>
        </p:spPr>
        <p:txBody>
          <a:bodyPr/>
          <a:lstStyle/>
          <a:p>
            <a:r>
              <a:rPr lang="en-US" altLang="zh-CN" smtClean="0">
                <a:ea typeface="宋体" panose="02010600030101010101" pitchFamily="2" charset="-122"/>
              </a:rPr>
              <a:t>Responsible for delivering data across networks with the desired reliability or quality</a:t>
            </a:r>
          </a:p>
        </p:txBody>
      </p:sp>
      <p:grpSp>
        <p:nvGrpSpPr>
          <p:cNvPr id="7173" name="Group 26"/>
          <p:cNvGrpSpPr>
            <a:grpSpLocks/>
          </p:cNvGrpSpPr>
          <p:nvPr/>
        </p:nvGrpSpPr>
        <p:grpSpPr bwMode="auto">
          <a:xfrm>
            <a:off x="6753225" y="2257425"/>
            <a:ext cx="1466850" cy="1930400"/>
            <a:chOff x="6753225" y="2638425"/>
            <a:chExt cx="1466850" cy="1930400"/>
          </a:xfrm>
        </p:grpSpPr>
        <p:sp>
          <p:nvSpPr>
            <p:cNvPr id="7174" name="Rectangle 4"/>
            <p:cNvSpPr>
              <a:spLocks noChangeArrowheads="1"/>
            </p:cNvSpPr>
            <p:nvPr/>
          </p:nvSpPr>
          <p:spPr bwMode="auto">
            <a:xfrm>
              <a:off x="6753225" y="4187825"/>
              <a:ext cx="14478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zh-CN">
                <a:ea typeface="宋体" panose="02010600030101010101" pitchFamily="2" charset="-122"/>
              </a:endParaRPr>
            </a:p>
          </p:txBody>
        </p:sp>
        <p:sp>
          <p:nvSpPr>
            <p:cNvPr id="7175" name="Rectangle 5"/>
            <p:cNvSpPr>
              <a:spLocks noChangeArrowheads="1"/>
            </p:cNvSpPr>
            <p:nvPr/>
          </p:nvSpPr>
          <p:spPr bwMode="auto">
            <a:xfrm>
              <a:off x="6753225" y="3806825"/>
              <a:ext cx="14478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zh-CN">
                <a:ea typeface="宋体" panose="02010600030101010101" pitchFamily="2" charset="-122"/>
              </a:endParaRPr>
            </a:p>
          </p:txBody>
        </p:sp>
        <p:sp>
          <p:nvSpPr>
            <p:cNvPr id="7176" name="Rectangle 6"/>
            <p:cNvSpPr>
              <a:spLocks noChangeArrowheads="1"/>
            </p:cNvSpPr>
            <p:nvPr/>
          </p:nvSpPr>
          <p:spPr bwMode="auto">
            <a:xfrm>
              <a:off x="6753225" y="3042684"/>
              <a:ext cx="1447800" cy="381000"/>
            </a:xfrm>
            <a:prstGeom prst="rect">
              <a:avLst/>
            </a:prstGeom>
            <a:solidFill>
              <a:srgbClr val="FF2BD8">
                <a:alpha val="50195"/>
              </a:srgbClr>
            </a:solidFill>
            <a:ln w="9525">
              <a:solidFill>
                <a:schemeClr val="tx1"/>
              </a:solidFill>
              <a:miter lim="800000"/>
              <a:headEnd/>
              <a:tailEnd/>
            </a:ln>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zh-CN">
                <a:ea typeface="宋体" panose="02010600030101010101" pitchFamily="2" charset="-122"/>
              </a:endParaRPr>
            </a:p>
          </p:txBody>
        </p:sp>
        <p:sp>
          <p:nvSpPr>
            <p:cNvPr id="7177" name="Rectangle 7"/>
            <p:cNvSpPr>
              <a:spLocks noChangeArrowheads="1"/>
            </p:cNvSpPr>
            <p:nvPr/>
          </p:nvSpPr>
          <p:spPr bwMode="auto">
            <a:xfrm>
              <a:off x="6753225" y="3418748"/>
              <a:ext cx="14478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zh-CN">
                <a:ea typeface="宋体" panose="02010600030101010101" pitchFamily="2" charset="-122"/>
              </a:endParaRPr>
            </a:p>
          </p:txBody>
        </p:sp>
        <p:sp>
          <p:nvSpPr>
            <p:cNvPr id="7178" name="Rectangle 10"/>
            <p:cNvSpPr>
              <a:spLocks noChangeArrowheads="1"/>
            </p:cNvSpPr>
            <p:nvPr/>
          </p:nvSpPr>
          <p:spPr bwMode="auto">
            <a:xfrm>
              <a:off x="6753225" y="2657475"/>
              <a:ext cx="14478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zh-CN">
                <a:ea typeface="宋体" panose="02010600030101010101" pitchFamily="2" charset="-122"/>
              </a:endParaRPr>
            </a:p>
          </p:txBody>
        </p:sp>
        <p:sp>
          <p:nvSpPr>
            <p:cNvPr id="7179" name="Text Box 11"/>
            <p:cNvSpPr txBox="1">
              <a:spLocks noChangeArrowheads="1"/>
            </p:cNvSpPr>
            <p:nvPr/>
          </p:nvSpPr>
          <p:spPr bwMode="auto">
            <a:xfrm>
              <a:off x="6916738" y="4162425"/>
              <a:ext cx="1131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000">
                  <a:ea typeface="宋体" panose="02010600030101010101" pitchFamily="2" charset="-122"/>
                </a:rPr>
                <a:t>Physical</a:t>
              </a:r>
            </a:p>
          </p:txBody>
        </p:sp>
        <p:sp>
          <p:nvSpPr>
            <p:cNvPr id="7180" name="Text Box 12"/>
            <p:cNvSpPr txBox="1">
              <a:spLocks noChangeArrowheads="1"/>
            </p:cNvSpPr>
            <p:nvPr/>
          </p:nvSpPr>
          <p:spPr bwMode="auto">
            <a:xfrm>
              <a:off x="7145975" y="3797300"/>
              <a:ext cx="655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000">
                  <a:ea typeface="宋体" panose="02010600030101010101" pitchFamily="2" charset="-122"/>
                </a:rPr>
                <a:t>Link</a:t>
              </a:r>
            </a:p>
          </p:txBody>
        </p:sp>
        <p:sp>
          <p:nvSpPr>
            <p:cNvPr id="7181" name="Text Box 13"/>
            <p:cNvSpPr txBox="1">
              <a:spLocks noChangeArrowheads="1"/>
            </p:cNvSpPr>
            <p:nvPr/>
          </p:nvSpPr>
          <p:spPr bwMode="auto">
            <a:xfrm>
              <a:off x="6904038" y="3432175"/>
              <a:ext cx="1116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000">
                  <a:ea typeface="宋体" panose="02010600030101010101" pitchFamily="2" charset="-122"/>
                </a:rPr>
                <a:t>Network</a:t>
              </a:r>
            </a:p>
          </p:txBody>
        </p:sp>
        <p:sp>
          <p:nvSpPr>
            <p:cNvPr id="7182" name="Text Box 14"/>
            <p:cNvSpPr txBox="1">
              <a:spLocks noChangeArrowheads="1"/>
            </p:cNvSpPr>
            <p:nvPr/>
          </p:nvSpPr>
          <p:spPr bwMode="auto">
            <a:xfrm>
              <a:off x="6818313" y="3035300"/>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000">
                  <a:ea typeface="宋体" panose="02010600030101010101" pitchFamily="2" charset="-122"/>
                </a:rPr>
                <a:t>Transport</a:t>
              </a:r>
            </a:p>
          </p:txBody>
        </p:sp>
        <p:sp>
          <p:nvSpPr>
            <p:cNvPr id="7183" name="Text Box 17"/>
            <p:cNvSpPr txBox="1">
              <a:spLocks noChangeArrowheads="1"/>
            </p:cNvSpPr>
            <p:nvPr/>
          </p:nvSpPr>
          <p:spPr bwMode="auto">
            <a:xfrm>
              <a:off x="6791325" y="2638425"/>
              <a:ext cx="1428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000">
                  <a:ea typeface="宋体" panose="02010600030101010101" pitchFamily="2" charset="-122"/>
                </a:rPr>
                <a:t>Application</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ea typeface="宋体" panose="02010600030101010101" pitchFamily="2" charset="-122"/>
              </a:rPr>
              <a:t>Connection Establishment (2)</a:t>
            </a:r>
          </a:p>
        </p:txBody>
      </p:sp>
      <p:sp>
        <p:nvSpPr>
          <p:cNvPr id="2355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23556" name="Rectangle 3"/>
          <p:cNvSpPr>
            <a:spLocks noGrp="1" noChangeArrowheads="1"/>
          </p:cNvSpPr>
          <p:nvPr>
            <p:ph idx="1"/>
          </p:nvPr>
        </p:nvSpPr>
        <p:spPr>
          <a:xfrm>
            <a:off x="914400" y="1236663"/>
            <a:ext cx="7789863" cy="4600575"/>
          </a:xfrm>
        </p:spPr>
        <p:txBody>
          <a:bodyPr/>
          <a:lstStyle/>
          <a:p>
            <a:r>
              <a:rPr lang="en-US" altLang="zh-CN" smtClean="0">
                <a:ea typeface="宋体" panose="02010600030101010101" pitchFamily="2" charset="-122"/>
              </a:rPr>
              <a:t>Use a sequence number space large enough that it will not wrap, even when sending at full rate</a:t>
            </a:r>
          </a:p>
          <a:p>
            <a:pPr lvl="1"/>
            <a:r>
              <a:rPr lang="en-US" altLang="zh-CN" smtClean="0">
                <a:ea typeface="宋体" panose="02010600030101010101" pitchFamily="2" charset="-122"/>
              </a:rPr>
              <a:t>Clock (high bits) advances &amp; keeps state over crash</a:t>
            </a:r>
          </a:p>
        </p:txBody>
      </p:sp>
      <p:pic>
        <p:nvPicPr>
          <p:cNvPr id="23557" name="Picture 2"/>
          <p:cNvPicPr>
            <a:picLocks noChangeAspect="1" noChangeArrowheads="1"/>
          </p:cNvPicPr>
          <p:nvPr/>
        </p:nvPicPr>
        <p:blipFill>
          <a:blip r:embed="rId3">
            <a:extLst>
              <a:ext uri="{28A0092B-C50C-407E-A947-70E740481C1C}">
                <a14:useLocalDpi xmlns:a14="http://schemas.microsoft.com/office/drawing/2010/main" val="0"/>
              </a:ext>
            </a:extLst>
          </a:blip>
          <a:srcRect t="4263" b="8360"/>
          <a:stretch>
            <a:fillRect/>
          </a:stretch>
        </p:blipFill>
        <p:spPr bwMode="auto">
          <a:xfrm>
            <a:off x="609600" y="2576513"/>
            <a:ext cx="7926388"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8"/>
          <p:cNvSpPr txBox="1">
            <a:spLocks noChangeArrowheads="1"/>
          </p:cNvSpPr>
          <p:nvPr/>
        </p:nvSpPr>
        <p:spPr bwMode="auto">
          <a:xfrm>
            <a:off x="1106488" y="5737225"/>
            <a:ext cx="2600325"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Need seq. number not to wrap within T seconds</a:t>
            </a:r>
          </a:p>
        </p:txBody>
      </p:sp>
      <p:sp>
        <p:nvSpPr>
          <p:cNvPr id="23559" name="TextBox 9"/>
          <p:cNvSpPr txBox="1">
            <a:spLocks noChangeArrowheads="1"/>
          </p:cNvSpPr>
          <p:nvPr/>
        </p:nvSpPr>
        <p:spPr bwMode="auto">
          <a:xfrm>
            <a:off x="4975225" y="5741988"/>
            <a:ext cx="3087688" cy="554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Need seq. number not to climb too slowly for too long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ea typeface="宋体" panose="02010600030101010101" pitchFamily="2" charset="-122"/>
              </a:rPr>
              <a:t>Connection Establishment (3)</a:t>
            </a:r>
          </a:p>
        </p:txBody>
      </p:sp>
      <p:sp>
        <p:nvSpPr>
          <p:cNvPr id="2560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25604" name="Rectangle 3"/>
          <p:cNvSpPr>
            <a:spLocks noGrp="1" noChangeArrowheads="1"/>
          </p:cNvSpPr>
          <p:nvPr>
            <p:ph idx="1"/>
          </p:nvPr>
        </p:nvSpPr>
        <p:spPr>
          <a:xfrm>
            <a:off x="585788" y="1654175"/>
            <a:ext cx="4114800" cy="4867275"/>
          </a:xfrm>
        </p:spPr>
        <p:txBody>
          <a:bodyPr/>
          <a:lstStyle/>
          <a:p>
            <a:r>
              <a:rPr lang="en-US" altLang="zh-CN" smtClean="0">
                <a:ea typeface="宋体" panose="02010600030101010101" pitchFamily="2" charset="-122"/>
              </a:rPr>
              <a:t>Three-way handshake used for initial packet</a:t>
            </a:r>
          </a:p>
          <a:p>
            <a:pPr lvl="1"/>
            <a:r>
              <a:rPr lang="en-US" altLang="zh-CN" smtClean="0">
                <a:ea typeface="宋体" panose="02010600030101010101" pitchFamily="2" charset="-122"/>
              </a:rPr>
              <a:t>Since no state from previous connection</a:t>
            </a:r>
          </a:p>
          <a:p>
            <a:pPr lvl="1"/>
            <a:r>
              <a:rPr lang="en-US" altLang="zh-CN" smtClean="0">
                <a:ea typeface="宋体" panose="02010600030101010101" pitchFamily="2" charset="-122"/>
              </a:rPr>
              <a:t>Both hosts contribute fresh seq. numbers</a:t>
            </a:r>
          </a:p>
          <a:p>
            <a:pPr lvl="1"/>
            <a:r>
              <a:rPr lang="en-US" altLang="zh-CN" smtClean="0">
                <a:ea typeface="宋体" panose="02010600030101010101" pitchFamily="2" charset="-122"/>
              </a:rPr>
              <a:t>CR = Connect Request</a:t>
            </a:r>
          </a:p>
        </p:txBody>
      </p:sp>
      <p:pic>
        <p:nvPicPr>
          <p:cNvPr id="25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36700"/>
            <a:ext cx="4191000" cy="396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ea typeface="宋体" panose="02010600030101010101" pitchFamily="2" charset="-122"/>
              </a:rPr>
              <a:t>Connection Establishment (4)</a:t>
            </a:r>
          </a:p>
        </p:txBody>
      </p:sp>
      <p:sp>
        <p:nvSpPr>
          <p:cNvPr id="2765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26627" name="Rectangle 3"/>
          <p:cNvSpPr>
            <a:spLocks noGrp="1" noChangeArrowheads="1"/>
          </p:cNvSpPr>
          <p:nvPr>
            <p:ph idx="1"/>
          </p:nvPr>
        </p:nvSpPr>
        <p:spPr>
          <a:xfrm>
            <a:off x="693738" y="1260475"/>
            <a:ext cx="4114800" cy="4867275"/>
          </a:xfrm>
        </p:spPr>
        <p:txBody>
          <a:bodyPr/>
          <a:lstStyle/>
          <a:p>
            <a:pPr>
              <a:defRPr/>
            </a:pPr>
            <a:r>
              <a:rPr lang="en-US" dirty="0" smtClean="0"/>
              <a:t>Three-way handshake protects against odd cases:</a:t>
            </a:r>
          </a:p>
          <a:p>
            <a:pPr marL="457200" indent="-457200">
              <a:buFont typeface="+mj-lt"/>
              <a:buAutoNum type="alphaLcParenR"/>
              <a:defRPr/>
            </a:pPr>
            <a:r>
              <a:rPr lang="en-US" dirty="0" smtClean="0"/>
              <a:t>Duplicate CR. Spurious ACK does not connect</a:t>
            </a:r>
          </a:p>
          <a:p>
            <a:pPr marL="457200" indent="-457200">
              <a:buFont typeface="+mj-lt"/>
              <a:buAutoNum type="alphaLcParenR"/>
              <a:defRPr/>
            </a:pPr>
            <a:r>
              <a:rPr lang="en-US" dirty="0" smtClean="0"/>
              <a:t>Duplicate CR and DATA. Same plus DATA will be rejected (wrong ACK).</a:t>
            </a:r>
          </a:p>
        </p:txBody>
      </p:sp>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b="9222"/>
          <a:stretch>
            <a:fillRect/>
          </a:stretch>
        </p:blipFill>
        <p:spPr bwMode="auto">
          <a:xfrm>
            <a:off x="5594350" y="923925"/>
            <a:ext cx="26416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0" y="3667125"/>
            <a:ext cx="25971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bwMode="auto">
          <a:xfrm>
            <a:off x="7796213" y="3429000"/>
            <a:ext cx="295275" cy="0"/>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12" name="Straight Connector 11"/>
          <p:cNvCxnSpPr/>
          <p:nvPr/>
        </p:nvCxnSpPr>
        <p:spPr bwMode="auto">
          <a:xfrm>
            <a:off x="5756275" y="3429000"/>
            <a:ext cx="295275" cy="0"/>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27657" name="TextBox 12"/>
          <p:cNvSpPr txBox="1">
            <a:spLocks noChangeArrowheads="1"/>
          </p:cNvSpPr>
          <p:nvPr/>
        </p:nvSpPr>
        <p:spPr bwMode="auto">
          <a:xfrm>
            <a:off x="5230813" y="1976438"/>
            <a:ext cx="41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000">
                <a:solidFill>
                  <a:srgbClr val="0000FF"/>
                </a:solidFill>
                <a:ea typeface="宋体" panose="02010600030101010101" pitchFamily="2" charset="-122"/>
              </a:rPr>
              <a:t>a)</a:t>
            </a:r>
          </a:p>
        </p:txBody>
      </p:sp>
      <p:sp>
        <p:nvSpPr>
          <p:cNvPr id="27658" name="TextBox 13"/>
          <p:cNvSpPr txBox="1">
            <a:spLocks noChangeArrowheads="1"/>
          </p:cNvSpPr>
          <p:nvPr/>
        </p:nvSpPr>
        <p:spPr bwMode="auto">
          <a:xfrm>
            <a:off x="5284788" y="4822825"/>
            <a:ext cx="41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000">
                <a:solidFill>
                  <a:srgbClr val="0000FF"/>
                </a:solidFill>
                <a:ea typeface="宋体" panose="02010600030101010101" pitchFamily="2" charset="-122"/>
              </a:rPr>
              <a:t>b)</a:t>
            </a:r>
          </a:p>
        </p:txBody>
      </p:sp>
      <p:sp>
        <p:nvSpPr>
          <p:cNvPr id="27659" name="TextBox 14"/>
          <p:cNvSpPr txBox="1">
            <a:spLocks noChangeArrowheads="1"/>
          </p:cNvSpPr>
          <p:nvPr/>
        </p:nvSpPr>
        <p:spPr bwMode="auto">
          <a:xfrm>
            <a:off x="7737475" y="544671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X</a:t>
            </a:r>
          </a:p>
        </p:txBody>
      </p:sp>
      <p:sp>
        <p:nvSpPr>
          <p:cNvPr id="27660" name="TextBox 15"/>
          <p:cNvSpPr txBox="1">
            <a:spLocks noChangeArrowheads="1"/>
          </p:cNvSpPr>
          <p:nvPr/>
        </p:nvSpPr>
        <p:spPr bwMode="auto">
          <a:xfrm>
            <a:off x="5795963" y="2560638"/>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X</a:t>
            </a:r>
          </a:p>
        </p:txBody>
      </p:sp>
      <p:sp>
        <p:nvSpPr>
          <p:cNvPr id="27661" name="TextBox 16"/>
          <p:cNvSpPr txBox="1">
            <a:spLocks noChangeArrowheads="1"/>
          </p:cNvSpPr>
          <p:nvPr/>
        </p:nvSpPr>
        <p:spPr bwMode="auto">
          <a:xfrm>
            <a:off x="5800725" y="5005388"/>
            <a:ext cx="33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X</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ea typeface="宋体" panose="02010600030101010101" pitchFamily="2" charset="-122"/>
              </a:rPr>
              <a:t>Connection Release (1)</a:t>
            </a:r>
          </a:p>
        </p:txBody>
      </p:sp>
      <p:sp>
        <p:nvSpPr>
          <p:cNvPr id="2867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28676" name="Rectangle 3"/>
          <p:cNvSpPr>
            <a:spLocks noGrp="1" noChangeArrowheads="1"/>
          </p:cNvSpPr>
          <p:nvPr>
            <p:ph idx="1"/>
          </p:nvPr>
        </p:nvSpPr>
        <p:spPr>
          <a:xfrm>
            <a:off x="673100" y="1516063"/>
            <a:ext cx="4114800" cy="4867275"/>
          </a:xfrm>
        </p:spPr>
        <p:txBody>
          <a:bodyPr/>
          <a:lstStyle/>
          <a:p>
            <a:r>
              <a:rPr lang="en-US" altLang="zh-CN" smtClean="0">
                <a:ea typeface="宋体" panose="02010600030101010101" pitchFamily="2" charset="-122"/>
              </a:rPr>
              <a:t>Key problem is to ensure reliability while releasing</a:t>
            </a:r>
          </a:p>
          <a:p>
            <a:r>
              <a:rPr lang="en-US" altLang="zh-CN" smtClean="0">
                <a:ea typeface="宋体" panose="02010600030101010101" pitchFamily="2" charset="-122"/>
              </a:rPr>
              <a:t>Asymmetric release (when one side breaks connection) is abrupt and may lose data</a:t>
            </a: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82738"/>
            <a:ext cx="3840163"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8"/>
          <p:cNvSpPr txBox="1">
            <a:spLocks noChangeArrowheads="1"/>
          </p:cNvSpPr>
          <p:nvPr/>
        </p:nvSpPr>
        <p:spPr bwMode="auto">
          <a:xfrm>
            <a:off x="7732713" y="4243388"/>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X</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smtClean="0">
                <a:ea typeface="宋体" panose="02010600030101010101" pitchFamily="2" charset="-122"/>
              </a:rPr>
              <a:t>Connection Release (2)</a:t>
            </a:r>
          </a:p>
        </p:txBody>
      </p:sp>
      <p:sp>
        <p:nvSpPr>
          <p:cNvPr id="2969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29700" name="Content Placeholder 2"/>
          <p:cNvSpPr>
            <a:spLocks noGrp="1"/>
          </p:cNvSpPr>
          <p:nvPr>
            <p:ph idx="1"/>
          </p:nvPr>
        </p:nvSpPr>
        <p:spPr>
          <a:xfrm>
            <a:off x="914400" y="1433513"/>
            <a:ext cx="7789863" cy="4600575"/>
          </a:xfrm>
        </p:spPr>
        <p:txBody>
          <a:bodyPr/>
          <a:lstStyle/>
          <a:p>
            <a:r>
              <a:rPr lang="en-US" altLang="zh-CN" smtClean="0">
                <a:ea typeface="宋体" panose="02010600030101010101" pitchFamily="2" charset="-122"/>
              </a:rPr>
              <a:t>Symmetric release (both sides agree to release) can’t be handled solely by the transport layer</a:t>
            </a:r>
          </a:p>
          <a:p>
            <a:pPr lvl="1"/>
            <a:r>
              <a:rPr lang="en-US" altLang="zh-CN" smtClean="0">
                <a:ea typeface="宋体" panose="02010600030101010101" pitchFamily="2" charset="-122"/>
              </a:rPr>
              <a:t>Two-army problem shows pitfall of agreement</a:t>
            </a: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13" y="3001963"/>
            <a:ext cx="7216775"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ounded Rectangular Callout 8"/>
          <p:cNvSpPr>
            <a:spLocks noChangeArrowheads="1"/>
          </p:cNvSpPr>
          <p:nvPr/>
        </p:nvSpPr>
        <p:spPr bwMode="auto">
          <a:xfrm>
            <a:off x="2457450" y="3044825"/>
            <a:ext cx="1190625" cy="384175"/>
          </a:xfrm>
          <a:prstGeom prst="wedgeRoundRectCallout">
            <a:avLst>
              <a:gd name="adj1" fmla="val -57222"/>
              <a:gd name="adj2" fmla="val 149194"/>
              <a:gd name="adj3" fmla="val 16667"/>
            </a:avLst>
          </a:prstGeom>
          <a:solidFill>
            <a:schemeClr val="bg1"/>
          </a:solidFill>
          <a:ln w="9525" algn="ctr">
            <a:solidFill>
              <a:schemeClr val="tx1"/>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Attack?</a:t>
            </a:r>
          </a:p>
        </p:txBody>
      </p:sp>
      <p:sp>
        <p:nvSpPr>
          <p:cNvPr id="29703" name="Rounded Rectangular Callout 9"/>
          <p:cNvSpPr>
            <a:spLocks noChangeArrowheads="1"/>
          </p:cNvSpPr>
          <p:nvPr/>
        </p:nvSpPr>
        <p:spPr bwMode="auto">
          <a:xfrm>
            <a:off x="5472113" y="3044825"/>
            <a:ext cx="1189037" cy="384175"/>
          </a:xfrm>
          <a:prstGeom prst="wedgeRoundRectCallout">
            <a:avLst>
              <a:gd name="adj1" fmla="val 68398"/>
              <a:gd name="adj2" fmla="val 159454"/>
              <a:gd name="adj3" fmla="val 16667"/>
            </a:avLst>
          </a:prstGeom>
          <a:solidFill>
            <a:schemeClr val="bg1"/>
          </a:solidFill>
          <a:ln w="9525" algn="ctr">
            <a:solidFill>
              <a:schemeClr val="tx1"/>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Attack?</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ea typeface="宋体" panose="02010600030101010101" pitchFamily="2" charset="-122"/>
              </a:rPr>
              <a:t>Connection Release (3)</a:t>
            </a:r>
          </a:p>
        </p:txBody>
      </p:sp>
      <p:sp>
        <p:nvSpPr>
          <p:cNvPr id="3072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30724" name="Rectangle 3"/>
          <p:cNvSpPr>
            <a:spLocks noGrp="1" noChangeArrowheads="1"/>
          </p:cNvSpPr>
          <p:nvPr>
            <p:ph idx="1"/>
          </p:nvPr>
        </p:nvSpPr>
        <p:spPr>
          <a:xfrm>
            <a:off x="506413" y="1831975"/>
            <a:ext cx="4114800" cy="4867275"/>
          </a:xfrm>
        </p:spPr>
        <p:txBody>
          <a:bodyPr/>
          <a:lstStyle/>
          <a:p>
            <a:r>
              <a:rPr lang="en-US" altLang="zh-CN" smtClean="0">
                <a:ea typeface="宋体" panose="02010600030101010101" pitchFamily="2" charset="-122"/>
              </a:rPr>
              <a:t>Normal release sequence, initiated by transport user on Host 1</a:t>
            </a:r>
          </a:p>
          <a:p>
            <a:pPr lvl="1"/>
            <a:r>
              <a:rPr lang="en-US" altLang="zh-CN" smtClean="0">
                <a:ea typeface="宋体" panose="02010600030101010101" pitchFamily="2" charset="-122"/>
              </a:rPr>
              <a:t>DR=Disconnect Request</a:t>
            </a:r>
          </a:p>
          <a:p>
            <a:pPr lvl="1"/>
            <a:r>
              <a:rPr lang="en-US" altLang="zh-CN" smtClean="0">
                <a:ea typeface="宋体" panose="02010600030101010101" pitchFamily="2" charset="-122"/>
              </a:rPr>
              <a:t>Both DRs are ACKed by the other side</a:t>
            </a: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038" y="1703388"/>
            <a:ext cx="3440112"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ea typeface="宋体" panose="02010600030101010101" pitchFamily="2" charset="-122"/>
              </a:rPr>
              <a:t>Connection Release (4)</a:t>
            </a:r>
          </a:p>
        </p:txBody>
      </p:sp>
      <p:sp>
        <p:nvSpPr>
          <p:cNvPr id="3174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31748" name="Rectangle 3"/>
          <p:cNvSpPr>
            <a:spLocks noGrp="1" noChangeArrowheads="1"/>
          </p:cNvSpPr>
          <p:nvPr>
            <p:ph idx="1"/>
          </p:nvPr>
        </p:nvSpPr>
        <p:spPr>
          <a:xfrm>
            <a:off x="835025" y="1393825"/>
            <a:ext cx="7791450" cy="4600575"/>
          </a:xfrm>
        </p:spPr>
        <p:txBody>
          <a:bodyPr/>
          <a:lstStyle/>
          <a:p>
            <a:r>
              <a:rPr lang="en-US" altLang="zh-CN" smtClean="0">
                <a:ea typeface="宋体" panose="02010600030101010101" pitchFamily="2" charset="-122"/>
              </a:rPr>
              <a:t>Error cases are handled with timer and retransmission</a:t>
            </a:r>
          </a:p>
          <a:p>
            <a:endParaRPr lang="en-US" altLang="zh-CN" smtClean="0">
              <a:ea typeface="宋体" panose="02010600030101010101" pitchFamily="2" charset="-122"/>
            </a:endParaRPr>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093913"/>
            <a:ext cx="2449513"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063" y="2111375"/>
            <a:ext cx="25368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0950" y="2149475"/>
            <a:ext cx="2576513"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10"/>
          <p:cNvSpPr txBox="1">
            <a:spLocks noChangeArrowheads="1"/>
          </p:cNvSpPr>
          <p:nvPr/>
        </p:nvSpPr>
        <p:spPr bwMode="auto">
          <a:xfrm>
            <a:off x="520700" y="5240338"/>
            <a:ext cx="1898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Final ACK lost, Host 2 times out</a:t>
            </a:r>
          </a:p>
        </p:txBody>
      </p:sp>
      <p:sp>
        <p:nvSpPr>
          <p:cNvPr id="31753" name="TextBox 11"/>
          <p:cNvSpPr txBox="1">
            <a:spLocks noChangeArrowheads="1"/>
          </p:cNvSpPr>
          <p:nvPr/>
        </p:nvSpPr>
        <p:spPr bwMode="auto">
          <a:xfrm>
            <a:off x="3603625" y="5254625"/>
            <a:ext cx="18970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Lost DR causes retransmissions</a:t>
            </a:r>
          </a:p>
        </p:txBody>
      </p:sp>
      <p:sp>
        <p:nvSpPr>
          <p:cNvPr id="31754" name="TextBox 12"/>
          <p:cNvSpPr txBox="1">
            <a:spLocks noChangeArrowheads="1"/>
          </p:cNvSpPr>
          <p:nvPr/>
        </p:nvSpPr>
        <p:spPr bwMode="auto">
          <a:xfrm>
            <a:off x="6311900" y="5230813"/>
            <a:ext cx="2370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Extreme: Many lost DRs cause both hosts to timeout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ea typeface="宋体" panose="02010600030101010101" pitchFamily="2" charset="-122"/>
              </a:rPr>
              <a:t>Error Control and Flow Control (1)</a:t>
            </a:r>
          </a:p>
        </p:txBody>
      </p:sp>
      <p:sp>
        <p:nvSpPr>
          <p:cNvPr id="3277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32772"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Foundation for error control is a sliding window (from Link layer) with checksums and retransmissions</a:t>
            </a:r>
          </a:p>
          <a:p>
            <a:r>
              <a:rPr lang="en-US" altLang="zh-CN" u="sng" smtClean="0">
                <a:ea typeface="宋体" panose="02010600030101010101" pitchFamily="2" charset="-122"/>
              </a:rPr>
              <a:t>Flow control</a:t>
            </a:r>
            <a:r>
              <a:rPr lang="en-US" altLang="zh-CN" smtClean="0">
                <a:ea typeface="宋体" panose="02010600030101010101" pitchFamily="2" charset="-122"/>
              </a:rPr>
              <a:t> manages buffering at sender/receiver </a:t>
            </a:r>
          </a:p>
          <a:p>
            <a:pPr lvl="1"/>
            <a:r>
              <a:rPr lang="en-US" altLang="zh-CN" smtClean="0">
                <a:ea typeface="宋体" panose="02010600030101010101" pitchFamily="2" charset="-122"/>
              </a:rPr>
              <a:t>Issue is that data goes to/from the network and   applications at different times</a:t>
            </a:r>
          </a:p>
          <a:p>
            <a:pPr lvl="1"/>
            <a:r>
              <a:rPr lang="en-US" altLang="zh-CN" smtClean="0">
                <a:ea typeface="宋体" panose="02010600030101010101" pitchFamily="2" charset="-122"/>
              </a:rPr>
              <a:t>Window tells sender available buffering at receiver </a:t>
            </a:r>
          </a:p>
          <a:p>
            <a:pPr lvl="1"/>
            <a:r>
              <a:rPr lang="en-US" altLang="zh-CN" smtClean="0">
                <a:ea typeface="宋体" panose="02010600030101010101" pitchFamily="2" charset="-122"/>
              </a:rPr>
              <a:t>Makes a variable-size sliding window</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smtClean="0">
                <a:ea typeface="宋体" panose="02010600030101010101" pitchFamily="2" charset="-122"/>
              </a:rPr>
              <a:t>Error Control and Flow Control (2)</a:t>
            </a:r>
          </a:p>
        </p:txBody>
      </p:sp>
      <p:sp>
        <p:nvSpPr>
          <p:cNvPr id="3379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33796" name="Content Placeholder 12"/>
          <p:cNvSpPr>
            <a:spLocks noGrp="1"/>
          </p:cNvSpPr>
          <p:nvPr>
            <p:ph idx="1"/>
          </p:nvPr>
        </p:nvSpPr>
        <p:spPr>
          <a:xfrm>
            <a:off x="914400" y="1468438"/>
            <a:ext cx="7789863" cy="4598987"/>
          </a:xfrm>
        </p:spPr>
        <p:txBody>
          <a:bodyPr/>
          <a:lstStyle/>
          <a:p>
            <a:r>
              <a:rPr lang="en-US" altLang="zh-CN" smtClean="0">
                <a:ea typeface="宋体" panose="02010600030101010101" pitchFamily="2" charset="-122"/>
              </a:rPr>
              <a:t>Different buffer strategies trade efficiency / complexity</a:t>
            </a: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val="0"/>
              </a:ext>
            </a:extLst>
          </a:blip>
          <a:srcRect b="7790"/>
          <a:stretch>
            <a:fillRect/>
          </a:stretch>
        </p:blipFill>
        <p:spPr bwMode="auto">
          <a:xfrm>
            <a:off x="825500" y="2219325"/>
            <a:ext cx="74866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Box 7"/>
          <p:cNvSpPr txBox="1">
            <a:spLocks noChangeArrowheads="1"/>
          </p:cNvSpPr>
          <p:nvPr/>
        </p:nvSpPr>
        <p:spPr bwMode="auto">
          <a:xfrm>
            <a:off x="1114425" y="3697288"/>
            <a:ext cx="2062163"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a) Chained fixed-size buffers</a:t>
            </a:r>
          </a:p>
        </p:txBody>
      </p:sp>
      <p:sp>
        <p:nvSpPr>
          <p:cNvPr id="33799" name="TextBox 8"/>
          <p:cNvSpPr txBox="1">
            <a:spLocks noChangeArrowheads="1"/>
          </p:cNvSpPr>
          <p:nvPr/>
        </p:nvSpPr>
        <p:spPr bwMode="auto">
          <a:xfrm>
            <a:off x="3762375" y="4213225"/>
            <a:ext cx="2363788"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b) Chained variable-size buffers</a:t>
            </a:r>
          </a:p>
        </p:txBody>
      </p:sp>
      <p:sp>
        <p:nvSpPr>
          <p:cNvPr id="33800" name="TextBox 9"/>
          <p:cNvSpPr txBox="1">
            <a:spLocks noChangeArrowheads="1"/>
          </p:cNvSpPr>
          <p:nvPr/>
        </p:nvSpPr>
        <p:spPr bwMode="auto">
          <a:xfrm>
            <a:off x="5429250" y="5899150"/>
            <a:ext cx="312896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c) One large circular buffer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ea typeface="宋体" panose="02010600030101010101" pitchFamily="2" charset="-122"/>
              </a:rPr>
              <a:t>Error Control and Flow Control (3)</a:t>
            </a:r>
          </a:p>
        </p:txBody>
      </p:sp>
      <p:sp>
        <p:nvSpPr>
          <p:cNvPr id="3481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34820" name="Rectangle 3"/>
          <p:cNvSpPr>
            <a:spLocks noGrp="1" noChangeArrowheads="1"/>
          </p:cNvSpPr>
          <p:nvPr>
            <p:ph idx="1"/>
          </p:nvPr>
        </p:nvSpPr>
        <p:spPr>
          <a:xfrm>
            <a:off x="914400" y="1230313"/>
            <a:ext cx="7789863" cy="4598987"/>
          </a:xfrm>
        </p:spPr>
        <p:txBody>
          <a:bodyPr/>
          <a:lstStyle/>
          <a:p>
            <a:r>
              <a:rPr lang="en-US" altLang="zh-CN" smtClean="0">
                <a:ea typeface="宋体" panose="02010600030101010101" pitchFamily="2" charset="-122"/>
              </a:rPr>
              <a:t>Flow control example: A’s data is limited by B’s buffer</a:t>
            </a:r>
          </a:p>
        </p:txBody>
      </p:sp>
      <p:grpSp>
        <p:nvGrpSpPr>
          <p:cNvPr id="34821" name="Group 83"/>
          <p:cNvGrpSpPr>
            <a:grpSpLocks/>
          </p:cNvGrpSpPr>
          <p:nvPr/>
        </p:nvGrpSpPr>
        <p:grpSpPr bwMode="auto">
          <a:xfrm>
            <a:off x="328613" y="1714500"/>
            <a:ext cx="8682037" cy="4654550"/>
            <a:chOff x="462128" y="1772240"/>
            <a:chExt cx="8681872" cy="4654550"/>
          </a:xfrm>
        </p:grpSpPr>
        <p:pic>
          <p:nvPicPr>
            <p:cNvPr id="34822" name="Picture 2"/>
            <p:cNvPicPr>
              <a:picLocks noChangeAspect="1" noChangeArrowheads="1"/>
            </p:cNvPicPr>
            <p:nvPr/>
          </p:nvPicPr>
          <p:blipFill>
            <a:blip r:embed="rId3">
              <a:extLst>
                <a:ext uri="{28A0092B-C50C-407E-A947-70E740481C1C}">
                  <a14:useLocalDpi xmlns:a14="http://schemas.microsoft.com/office/drawing/2010/main" val="0"/>
                </a:ext>
              </a:extLst>
            </a:blip>
            <a:srcRect r="48093"/>
            <a:stretch>
              <a:fillRect/>
            </a:stretch>
          </p:blipFill>
          <p:spPr bwMode="auto">
            <a:xfrm>
              <a:off x="462128" y="1772240"/>
              <a:ext cx="3947947"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Box 21"/>
            <p:cNvSpPr txBox="1">
              <a:spLocks noChangeArrowheads="1"/>
            </p:cNvSpPr>
            <p:nvPr/>
          </p:nvSpPr>
          <p:spPr bwMode="auto">
            <a:xfrm>
              <a:off x="4548653" y="2644159"/>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0</a:t>
              </a:r>
            </a:p>
          </p:txBody>
        </p:sp>
        <p:sp>
          <p:nvSpPr>
            <p:cNvPr id="34824" name="TextBox 22"/>
            <p:cNvSpPr txBox="1">
              <a:spLocks noChangeArrowheads="1"/>
            </p:cNvSpPr>
            <p:nvPr/>
          </p:nvSpPr>
          <p:spPr bwMode="auto">
            <a:xfrm>
              <a:off x="4833797" y="2644159"/>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a:t>
              </a:r>
            </a:p>
          </p:txBody>
        </p:sp>
        <p:sp>
          <p:nvSpPr>
            <p:cNvPr id="34825" name="TextBox 23"/>
            <p:cNvSpPr txBox="1">
              <a:spLocks noChangeArrowheads="1"/>
            </p:cNvSpPr>
            <p:nvPr/>
          </p:nvSpPr>
          <p:spPr bwMode="auto">
            <a:xfrm>
              <a:off x="5114008" y="2642725"/>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26" name="TextBox 24"/>
            <p:cNvSpPr txBox="1">
              <a:spLocks noChangeArrowheads="1"/>
            </p:cNvSpPr>
            <p:nvPr/>
          </p:nvSpPr>
          <p:spPr bwMode="auto">
            <a:xfrm>
              <a:off x="5394224" y="2644163"/>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27" name="TextBox 25"/>
            <p:cNvSpPr txBox="1">
              <a:spLocks noChangeArrowheads="1"/>
            </p:cNvSpPr>
            <p:nvPr/>
          </p:nvSpPr>
          <p:spPr bwMode="auto">
            <a:xfrm>
              <a:off x="4545591" y="289098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0</a:t>
              </a:r>
            </a:p>
          </p:txBody>
        </p:sp>
        <p:sp>
          <p:nvSpPr>
            <p:cNvPr id="34828" name="TextBox 26"/>
            <p:cNvSpPr txBox="1">
              <a:spLocks noChangeArrowheads="1"/>
            </p:cNvSpPr>
            <p:nvPr/>
          </p:nvSpPr>
          <p:spPr bwMode="auto">
            <a:xfrm>
              <a:off x="4830735" y="2890985"/>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a:t>
              </a:r>
            </a:p>
          </p:txBody>
        </p:sp>
        <p:sp>
          <p:nvSpPr>
            <p:cNvPr id="34829" name="TextBox 27"/>
            <p:cNvSpPr txBox="1">
              <a:spLocks noChangeArrowheads="1"/>
            </p:cNvSpPr>
            <p:nvPr/>
          </p:nvSpPr>
          <p:spPr bwMode="auto">
            <a:xfrm>
              <a:off x="5110946" y="2889551"/>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30" name="TextBox 28"/>
            <p:cNvSpPr txBox="1">
              <a:spLocks noChangeArrowheads="1"/>
            </p:cNvSpPr>
            <p:nvPr/>
          </p:nvSpPr>
          <p:spPr bwMode="auto">
            <a:xfrm>
              <a:off x="5391162" y="2890989"/>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31" name="TextBox 29"/>
            <p:cNvSpPr txBox="1">
              <a:spLocks noChangeArrowheads="1"/>
            </p:cNvSpPr>
            <p:nvPr/>
          </p:nvSpPr>
          <p:spPr bwMode="auto">
            <a:xfrm>
              <a:off x="4544565" y="3137803"/>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0</a:t>
              </a:r>
            </a:p>
          </p:txBody>
        </p:sp>
        <p:sp>
          <p:nvSpPr>
            <p:cNvPr id="34832" name="TextBox 30"/>
            <p:cNvSpPr txBox="1">
              <a:spLocks noChangeArrowheads="1"/>
            </p:cNvSpPr>
            <p:nvPr/>
          </p:nvSpPr>
          <p:spPr bwMode="auto">
            <a:xfrm>
              <a:off x="4829709" y="3137803"/>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a:t>
              </a:r>
            </a:p>
          </p:txBody>
        </p:sp>
        <p:sp>
          <p:nvSpPr>
            <p:cNvPr id="34833" name="TextBox 31"/>
            <p:cNvSpPr txBox="1">
              <a:spLocks noChangeArrowheads="1"/>
            </p:cNvSpPr>
            <p:nvPr/>
          </p:nvSpPr>
          <p:spPr bwMode="auto">
            <a:xfrm>
              <a:off x="5109920" y="3136781"/>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34" name="TextBox 32"/>
            <p:cNvSpPr txBox="1">
              <a:spLocks noChangeArrowheads="1"/>
            </p:cNvSpPr>
            <p:nvPr/>
          </p:nvSpPr>
          <p:spPr bwMode="auto">
            <a:xfrm>
              <a:off x="5390136" y="3137807"/>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35" name="TextBox 33"/>
            <p:cNvSpPr txBox="1">
              <a:spLocks noChangeArrowheads="1"/>
            </p:cNvSpPr>
            <p:nvPr/>
          </p:nvSpPr>
          <p:spPr bwMode="auto">
            <a:xfrm>
              <a:off x="4543547" y="3390373"/>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0</a:t>
              </a:r>
            </a:p>
          </p:txBody>
        </p:sp>
        <p:sp>
          <p:nvSpPr>
            <p:cNvPr id="34836" name="TextBox 34"/>
            <p:cNvSpPr txBox="1">
              <a:spLocks noChangeArrowheads="1"/>
            </p:cNvSpPr>
            <p:nvPr/>
          </p:nvSpPr>
          <p:spPr bwMode="auto">
            <a:xfrm>
              <a:off x="4828691" y="3390373"/>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a:t>
              </a:r>
            </a:p>
          </p:txBody>
        </p:sp>
        <p:sp>
          <p:nvSpPr>
            <p:cNvPr id="34837" name="TextBox 35"/>
            <p:cNvSpPr txBox="1">
              <a:spLocks noChangeArrowheads="1"/>
            </p:cNvSpPr>
            <p:nvPr/>
          </p:nvSpPr>
          <p:spPr bwMode="auto">
            <a:xfrm>
              <a:off x="5108902" y="3388939"/>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38" name="TextBox 36"/>
            <p:cNvSpPr txBox="1">
              <a:spLocks noChangeArrowheads="1"/>
            </p:cNvSpPr>
            <p:nvPr/>
          </p:nvSpPr>
          <p:spPr bwMode="auto">
            <a:xfrm>
              <a:off x="5389118" y="3390377"/>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39" name="TextBox 37"/>
            <p:cNvSpPr txBox="1">
              <a:spLocks noChangeArrowheads="1"/>
            </p:cNvSpPr>
            <p:nvPr/>
          </p:nvSpPr>
          <p:spPr bwMode="auto">
            <a:xfrm>
              <a:off x="4548467" y="3643137"/>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a:t>
              </a:r>
            </a:p>
          </p:txBody>
        </p:sp>
        <p:sp>
          <p:nvSpPr>
            <p:cNvPr id="34840" name="TextBox 38"/>
            <p:cNvSpPr txBox="1">
              <a:spLocks noChangeArrowheads="1"/>
            </p:cNvSpPr>
            <p:nvPr/>
          </p:nvSpPr>
          <p:spPr bwMode="auto">
            <a:xfrm>
              <a:off x="4833611" y="3643137"/>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41" name="TextBox 39"/>
            <p:cNvSpPr txBox="1">
              <a:spLocks noChangeArrowheads="1"/>
            </p:cNvSpPr>
            <p:nvPr/>
          </p:nvSpPr>
          <p:spPr bwMode="auto">
            <a:xfrm>
              <a:off x="5113822" y="3641703"/>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42" name="TextBox 40"/>
            <p:cNvSpPr txBox="1">
              <a:spLocks noChangeArrowheads="1"/>
            </p:cNvSpPr>
            <p:nvPr/>
          </p:nvSpPr>
          <p:spPr bwMode="auto">
            <a:xfrm>
              <a:off x="5394038" y="3643141"/>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43" name="TextBox 41"/>
            <p:cNvSpPr txBox="1">
              <a:spLocks noChangeArrowheads="1"/>
            </p:cNvSpPr>
            <p:nvPr/>
          </p:nvSpPr>
          <p:spPr bwMode="auto">
            <a:xfrm>
              <a:off x="4547683" y="3885977"/>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a:t>
              </a:r>
            </a:p>
          </p:txBody>
        </p:sp>
        <p:sp>
          <p:nvSpPr>
            <p:cNvPr id="34844" name="TextBox 42"/>
            <p:cNvSpPr txBox="1">
              <a:spLocks noChangeArrowheads="1"/>
            </p:cNvSpPr>
            <p:nvPr/>
          </p:nvSpPr>
          <p:spPr bwMode="auto">
            <a:xfrm>
              <a:off x="4832827" y="3885977"/>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45" name="TextBox 43"/>
            <p:cNvSpPr txBox="1">
              <a:spLocks noChangeArrowheads="1"/>
            </p:cNvSpPr>
            <p:nvPr/>
          </p:nvSpPr>
          <p:spPr bwMode="auto">
            <a:xfrm>
              <a:off x="5113038" y="3884069"/>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46" name="TextBox 44"/>
            <p:cNvSpPr txBox="1">
              <a:spLocks noChangeArrowheads="1"/>
            </p:cNvSpPr>
            <p:nvPr/>
          </p:nvSpPr>
          <p:spPr bwMode="auto">
            <a:xfrm>
              <a:off x="5393254" y="3885981"/>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47" name="TextBox 45"/>
            <p:cNvSpPr txBox="1">
              <a:spLocks noChangeArrowheads="1"/>
            </p:cNvSpPr>
            <p:nvPr/>
          </p:nvSpPr>
          <p:spPr bwMode="auto">
            <a:xfrm>
              <a:off x="4552603" y="4132609"/>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a:t>
              </a:r>
            </a:p>
          </p:txBody>
        </p:sp>
        <p:sp>
          <p:nvSpPr>
            <p:cNvPr id="34848" name="TextBox 46"/>
            <p:cNvSpPr txBox="1">
              <a:spLocks noChangeArrowheads="1"/>
            </p:cNvSpPr>
            <p:nvPr/>
          </p:nvSpPr>
          <p:spPr bwMode="auto">
            <a:xfrm>
              <a:off x="4837747" y="4132609"/>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49" name="TextBox 47"/>
            <p:cNvSpPr txBox="1">
              <a:spLocks noChangeArrowheads="1"/>
            </p:cNvSpPr>
            <p:nvPr/>
          </p:nvSpPr>
          <p:spPr bwMode="auto">
            <a:xfrm>
              <a:off x="5117958" y="413117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50" name="TextBox 48"/>
            <p:cNvSpPr txBox="1">
              <a:spLocks noChangeArrowheads="1"/>
            </p:cNvSpPr>
            <p:nvPr/>
          </p:nvSpPr>
          <p:spPr bwMode="auto">
            <a:xfrm>
              <a:off x="5398174" y="4132613"/>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51" name="TextBox 49"/>
            <p:cNvSpPr txBox="1">
              <a:spLocks noChangeArrowheads="1"/>
            </p:cNvSpPr>
            <p:nvPr/>
          </p:nvSpPr>
          <p:spPr bwMode="auto">
            <a:xfrm>
              <a:off x="4549541" y="437943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a:t>
              </a:r>
            </a:p>
          </p:txBody>
        </p:sp>
        <p:sp>
          <p:nvSpPr>
            <p:cNvPr id="34852" name="TextBox 50"/>
            <p:cNvSpPr txBox="1">
              <a:spLocks noChangeArrowheads="1"/>
            </p:cNvSpPr>
            <p:nvPr/>
          </p:nvSpPr>
          <p:spPr bwMode="auto">
            <a:xfrm>
              <a:off x="4834685" y="437943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53" name="TextBox 51"/>
            <p:cNvSpPr txBox="1">
              <a:spLocks noChangeArrowheads="1"/>
            </p:cNvSpPr>
            <p:nvPr/>
          </p:nvSpPr>
          <p:spPr bwMode="auto">
            <a:xfrm>
              <a:off x="5114896" y="4378001"/>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54" name="TextBox 52"/>
            <p:cNvSpPr txBox="1">
              <a:spLocks noChangeArrowheads="1"/>
            </p:cNvSpPr>
            <p:nvPr/>
          </p:nvSpPr>
          <p:spPr bwMode="auto">
            <a:xfrm>
              <a:off x="5395112" y="4379439"/>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55" name="TextBox 53"/>
            <p:cNvSpPr txBox="1">
              <a:spLocks noChangeArrowheads="1"/>
            </p:cNvSpPr>
            <p:nvPr/>
          </p:nvSpPr>
          <p:spPr bwMode="auto">
            <a:xfrm>
              <a:off x="4548515" y="4614377"/>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a:t>
              </a:r>
            </a:p>
          </p:txBody>
        </p:sp>
        <p:sp>
          <p:nvSpPr>
            <p:cNvPr id="34856" name="TextBox 54"/>
            <p:cNvSpPr txBox="1">
              <a:spLocks noChangeArrowheads="1"/>
            </p:cNvSpPr>
            <p:nvPr/>
          </p:nvSpPr>
          <p:spPr bwMode="auto">
            <a:xfrm>
              <a:off x="4833659" y="4614377"/>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57" name="TextBox 55"/>
            <p:cNvSpPr txBox="1">
              <a:spLocks noChangeArrowheads="1"/>
            </p:cNvSpPr>
            <p:nvPr/>
          </p:nvSpPr>
          <p:spPr bwMode="auto">
            <a:xfrm>
              <a:off x="5113870" y="461335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58" name="TextBox 56"/>
            <p:cNvSpPr txBox="1">
              <a:spLocks noChangeArrowheads="1"/>
            </p:cNvSpPr>
            <p:nvPr/>
          </p:nvSpPr>
          <p:spPr bwMode="auto">
            <a:xfrm>
              <a:off x="5394086" y="4614381"/>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59" name="TextBox 57"/>
            <p:cNvSpPr txBox="1">
              <a:spLocks noChangeArrowheads="1"/>
            </p:cNvSpPr>
            <p:nvPr/>
          </p:nvSpPr>
          <p:spPr bwMode="auto">
            <a:xfrm>
              <a:off x="4547497" y="4861009"/>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2</a:t>
              </a:r>
            </a:p>
          </p:txBody>
        </p:sp>
        <p:sp>
          <p:nvSpPr>
            <p:cNvPr id="34860" name="TextBox 58"/>
            <p:cNvSpPr txBox="1">
              <a:spLocks noChangeArrowheads="1"/>
            </p:cNvSpPr>
            <p:nvPr/>
          </p:nvSpPr>
          <p:spPr bwMode="auto">
            <a:xfrm>
              <a:off x="4832641" y="4861009"/>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61" name="TextBox 59"/>
            <p:cNvSpPr txBox="1">
              <a:spLocks noChangeArrowheads="1"/>
            </p:cNvSpPr>
            <p:nvPr/>
          </p:nvSpPr>
          <p:spPr bwMode="auto">
            <a:xfrm>
              <a:off x="5112852" y="485957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62" name="TextBox 60"/>
            <p:cNvSpPr txBox="1">
              <a:spLocks noChangeArrowheads="1"/>
            </p:cNvSpPr>
            <p:nvPr/>
          </p:nvSpPr>
          <p:spPr bwMode="auto">
            <a:xfrm>
              <a:off x="5393068" y="4861013"/>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5</a:t>
              </a:r>
            </a:p>
          </p:txBody>
        </p:sp>
        <p:sp>
          <p:nvSpPr>
            <p:cNvPr id="34863" name="TextBox 61"/>
            <p:cNvSpPr txBox="1">
              <a:spLocks noChangeArrowheads="1"/>
            </p:cNvSpPr>
            <p:nvPr/>
          </p:nvSpPr>
          <p:spPr bwMode="auto">
            <a:xfrm>
              <a:off x="4552417" y="510783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64" name="TextBox 62"/>
            <p:cNvSpPr txBox="1">
              <a:spLocks noChangeArrowheads="1"/>
            </p:cNvSpPr>
            <p:nvPr/>
          </p:nvSpPr>
          <p:spPr bwMode="auto">
            <a:xfrm>
              <a:off x="4837561" y="510783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65" name="TextBox 63"/>
            <p:cNvSpPr txBox="1">
              <a:spLocks noChangeArrowheads="1"/>
            </p:cNvSpPr>
            <p:nvPr/>
          </p:nvSpPr>
          <p:spPr bwMode="auto">
            <a:xfrm>
              <a:off x="5117772" y="5106401"/>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5</a:t>
              </a:r>
            </a:p>
          </p:txBody>
        </p:sp>
        <p:sp>
          <p:nvSpPr>
            <p:cNvPr id="34866" name="TextBox 64"/>
            <p:cNvSpPr txBox="1">
              <a:spLocks noChangeArrowheads="1"/>
            </p:cNvSpPr>
            <p:nvPr/>
          </p:nvSpPr>
          <p:spPr bwMode="auto">
            <a:xfrm>
              <a:off x="5397988" y="5107839"/>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6</a:t>
              </a:r>
            </a:p>
          </p:txBody>
        </p:sp>
        <p:sp>
          <p:nvSpPr>
            <p:cNvPr id="34867" name="TextBox 65"/>
            <p:cNvSpPr txBox="1">
              <a:spLocks noChangeArrowheads="1"/>
            </p:cNvSpPr>
            <p:nvPr/>
          </p:nvSpPr>
          <p:spPr bwMode="auto">
            <a:xfrm>
              <a:off x="4553500" y="5357169"/>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68" name="TextBox 66"/>
            <p:cNvSpPr txBox="1">
              <a:spLocks noChangeArrowheads="1"/>
            </p:cNvSpPr>
            <p:nvPr/>
          </p:nvSpPr>
          <p:spPr bwMode="auto">
            <a:xfrm>
              <a:off x="4838644" y="5357169"/>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69" name="TextBox 67"/>
            <p:cNvSpPr txBox="1">
              <a:spLocks noChangeArrowheads="1"/>
            </p:cNvSpPr>
            <p:nvPr/>
          </p:nvSpPr>
          <p:spPr bwMode="auto">
            <a:xfrm>
              <a:off x="5118855" y="535573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5</a:t>
              </a:r>
            </a:p>
          </p:txBody>
        </p:sp>
        <p:sp>
          <p:nvSpPr>
            <p:cNvPr id="34870" name="TextBox 68"/>
            <p:cNvSpPr txBox="1">
              <a:spLocks noChangeArrowheads="1"/>
            </p:cNvSpPr>
            <p:nvPr/>
          </p:nvSpPr>
          <p:spPr bwMode="auto">
            <a:xfrm>
              <a:off x="5399071" y="5357173"/>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6</a:t>
              </a:r>
            </a:p>
          </p:txBody>
        </p:sp>
        <p:sp>
          <p:nvSpPr>
            <p:cNvPr id="34871" name="TextBox 69"/>
            <p:cNvSpPr txBox="1">
              <a:spLocks noChangeArrowheads="1"/>
            </p:cNvSpPr>
            <p:nvPr/>
          </p:nvSpPr>
          <p:spPr bwMode="auto">
            <a:xfrm>
              <a:off x="4552474" y="5592111"/>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72" name="TextBox 70"/>
            <p:cNvSpPr txBox="1">
              <a:spLocks noChangeArrowheads="1"/>
            </p:cNvSpPr>
            <p:nvPr/>
          </p:nvSpPr>
          <p:spPr bwMode="auto">
            <a:xfrm>
              <a:off x="4837618" y="5592111"/>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73" name="TextBox 71"/>
            <p:cNvSpPr txBox="1">
              <a:spLocks noChangeArrowheads="1"/>
            </p:cNvSpPr>
            <p:nvPr/>
          </p:nvSpPr>
          <p:spPr bwMode="auto">
            <a:xfrm>
              <a:off x="5117829" y="5591089"/>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5</a:t>
              </a:r>
            </a:p>
          </p:txBody>
        </p:sp>
        <p:sp>
          <p:nvSpPr>
            <p:cNvPr id="34874" name="TextBox 72"/>
            <p:cNvSpPr txBox="1">
              <a:spLocks noChangeArrowheads="1"/>
            </p:cNvSpPr>
            <p:nvPr/>
          </p:nvSpPr>
          <p:spPr bwMode="auto">
            <a:xfrm>
              <a:off x="5398045" y="5592115"/>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6</a:t>
              </a:r>
            </a:p>
          </p:txBody>
        </p:sp>
        <p:sp>
          <p:nvSpPr>
            <p:cNvPr id="34875" name="TextBox 73"/>
            <p:cNvSpPr txBox="1">
              <a:spLocks noChangeArrowheads="1"/>
            </p:cNvSpPr>
            <p:nvPr/>
          </p:nvSpPr>
          <p:spPr bwMode="auto">
            <a:xfrm>
              <a:off x="4551456" y="5838743"/>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3</a:t>
              </a:r>
            </a:p>
          </p:txBody>
        </p:sp>
        <p:sp>
          <p:nvSpPr>
            <p:cNvPr id="34876" name="TextBox 74"/>
            <p:cNvSpPr txBox="1">
              <a:spLocks noChangeArrowheads="1"/>
            </p:cNvSpPr>
            <p:nvPr/>
          </p:nvSpPr>
          <p:spPr bwMode="auto">
            <a:xfrm>
              <a:off x="4836600" y="5838743"/>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4</a:t>
              </a:r>
            </a:p>
          </p:txBody>
        </p:sp>
        <p:sp>
          <p:nvSpPr>
            <p:cNvPr id="34877" name="TextBox 75"/>
            <p:cNvSpPr txBox="1">
              <a:spLocks noChangeArrowheads="1"/>
            </p:cNvSpPr>
            <p:nvPr/>
          </p:nvSpPr>
          <p:spPr bwMode="auto">
            <a:xfrm>
              <a:off x="5116811" y="5837309"/>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5</a:t>
              </a:r>
            </a:p>
          </p:txBody>
        </p:sp>
        <p:sp>
          <p:nvSpPr>
            <p:cNvPr id="34878" name="TextBox 76"/>
            <p:cNvSpPr txBox="1">
              <a:spLocks noChangeArrowheads="1"/>
            </p:cNvSpPr>
            <p:nvPr/>
          </p:nvSpPr>
          <p:spPr bwMode="auto">
            <a:xfrm>
              <a:off x="5397027" y="5838747"/>
              <a:ext cx="284052" cy="215444"/>
            </a:xfrm>
            <a:prstGeom prst="rect">
              <a:avLst/>
            </a:prstGeom>
            <a:solidFill>
              <a:srgbClr val="FF2BD8">
                <a:alpha val="50195"/>
              </a:srgbClr>
            </a:solidFill>
            <a:ln w="9525">
              <a:solidFill>
                <a:schemeClr val="tx1"/>
              </a:solidFill>
              <a:miter lim="800000"/>
              <a:headEnd/>
              <a:tailEnd/>
            </a:ln>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6</a:t>
              </a:r>
            </a:p>
          </p:txBody>
        </p:sp>
        <p:sp>
          <p:nvSpPr>
            <p:cNvPr id="34879" name="TextBox 77"/>
            <p:cNvSpPr txBox="1">
              <a:spLocks noChangeArrowheads="1"/>
            </p:cNvSpPr>
            <p:nvPr/>
          </p:nvSpPr>
          <p:spPr bwMode="auto">
            <a:xfrm>
              <a:off x="4556376" y="6085569"/>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7</a:t>
              </a:r>
            </a:p>
          </p:txBody>
        </p:sp>
        <p:sp>
          <p:nvSpPr>
            <p:cNvPr id="34880" name="TextBox 78"/>
            <p:cNvSpPr txBox="1">
              <a:spLocks noChangeArrowheads="1"/>
            </p:cNvSpPr>
            <p:nvPr/>
          </p:nvSpPr>
          <p:spPr bwMode="auto">
            <a:xfrm>
              <a:off x="4841520" y="6085569"/>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8</a:t>
              </a:r>
            </a:p>
          </p:txBody>
        </p:sp>
        <p:sp>
          <p:nvSpPr>
            <p:cNvPr id="34881" name="TextBox 79"/>
            <p:cNvSpPr txBox="1">
              <a:spLocks noChangeArrowheads="1"/>
            </p:cNvSpPr>
            <p:nvPr/>
          </p:nvSpPr>
          <p:spPr bwMode="auto">
            <a:xfrm>
              <a:off x="5121731" y="6084135"/>
              <a:ext cx="284052"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9</a:t>
              </a:r>
            </a:p>
          </p:txBody>
        </p:sp>
        <p:sp>
          <p:nvSpPr>
            <p:cNvPr id="34882" name="TextBox 80"/>
            <p:cNvSpPr txBox="1">
              <a:spLocks noChangeArrowheads="1"/>
            </p:cNvSpPr>
            <p:nvPr/>
          </p:nvSpPr>
          <p:spPr bwMode="auto">
            <a:xfrm>
              <a:off x="5401947" y="6085573"/>
              <a:ext cx="291105"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0" rIns="4572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10</a:t>
              </a:r>
            </a:p>
          </p:txBody>
        </p:sp>
        <p:pic>
          <p:nvPicPr>
            <p:cNvPr id="34883" name="Picture 2"/>
            <p:cNvPicPr>
              <a:picLocks noChangeAspect="1" noChangeArrowheads="1"/>
            </p:cNvPicPr>
            <p:nvPr/>
          </p:nvPicPr>
          <p:blipFill>
            <a:blip r:embed="rId3">
              <a:extLst>
                <a:ext uri="{28A0092B-C50C-407E-A947-70E740481C1C}">
                  <a14:useLocalDpi xmlns:a14="http://schemas.microsoft.com/office/drawing/2010/main" val="0"/>
                </a:ext>
              </a:extLst>
            </a:blip>
            <a:srcRect l="53661" r="1755"/>
            <a:stretch>
              <a:fillRect/>
            </a:stretch>
          </p:blipFill>
          <p:spPr bwMode="auto">
            <a:xfrm>
              <a:off x="5753100" y="1772240"/>
              <a:ext cx="33909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84" name="TextBox 82"/>
            <p:cNvSpPr txBox="1">
              <a:spLocks noChangeArrowheads="1"/>
            </p:cNvSpPr>
            <p:nvPr/>
          </p:nvSpPr>
          <p:spPr bwMode="auto">
            <a:xfrm>
              <a:off x="4581525" y="1905000"/>
              <a:ext cx="955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u="sng">
                  <a:ea typeface="宋体" panose="02010600030101010101" pitchFamily="2" charset="-122"/>
                </a:rPr>
                <a:t>B’s Buffer</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Domain of Transport Layer Protocol</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18" y="2369343"/>
            <a:ext cx="7675563"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226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mtClean="0">
                <a:ea typeface="宋体" panose="02010600030101010101" pitchFamily="2" charset="-122"/>
              </a:rPr>
              <a:t>Multiplexing</a:t>
            </a:r>
          </a:p>
        </p:txBody>
      </p:sp>
      <p:sp>
        <p:nvSpPr>
          <p:cNvPr id="36867" name="Rectangle 3"/>
          <p:cNvSpPr>
            <a:spLocks noGrp="1" noChangeArrowheads="1"/>
          </p:cNvSpPr>
          <p:nvPr>
            <p:ph idx="1"/>
          </p:nvPr>
        </p:nvSpPr>
        <p:spPr/>
        <p:txBody>
          <a:bodyPr/>
          <a:lstStyle/>
          <a:p>
            <a:r>
              <a:rPr lang="en-US" altLang="zh-CN" smtClean="0">
                <a:ea typeface="宋体" panose="02010600030101010101" pitchFamily="2" charset="-122"/>
              </a:rPr>
              <a:t>Kinds of transport / network sharing that can occur:</a:t>
            </a:r>
          </a:p>
          <a:p>
            <a:pPr lvl="1"/>
            <a:r>
              <a:rPr lang="en-US" altLang="zh-CN" smtClean="0">
                <a:ea typeface="宋体" panose="02010600030101010101" pitchFamily="2" charset="-122"/>
              </a:rPr>
              <a:t>Multiplexing: connections share a network address</a:t>
            </a:r>
          </a:p>
          <a:p>
            <a:pPr lvl="1"/>
            <a:r>
              <a:rPr lang="en-US" altLang="zh-CN" smtClean="0">
                <a:ea typeface="宋体" panose="02010600030101010101" pitchFamily="2" charset="-122"/>
              </a:rPr>
              <a:t>Inverse multiplexing: addresses share a connection</a:t>
            </a:r>
          </a:p>
        </p:txBody>
      </p:sp>
      <p:sp>
        <p:nvSpPr>
          <p:cNvPr id="368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zh-CN" smtClean="0">
                <a:ea typeface="宋体" panose="02010600030101010101" pitchFamily="2" charset="-122"/>
              </a:rPr>
              <a:t>Computer Networks, Chapter 6 The Transport Layer</a:t>
            </a:r>
            <a:endParaRPr lang="en-US" altLang="zh-CN">
              <a:ea typeface="宋体" panose="02010600030101010101" pitchFamily="2" charset="-122"/>
            </a:endParaRPr>
          </a:p>
        </p:txBody>
      </p:sp>
      <p:sp>
        <p:nvSpPr>
          <p:cNvPr id="36869" name="TextBox 8"/>
          <p:cNvSpPr txBox="1">
            <a:spLocks noChangeArrowheads="1"/>
          </p:cNvSpPr>
          <p:nvPr/>
        </p:nvSpPr>
        <p:spPr bwMode="auto">
          <a:xfrm>
            <a:off x="1466850" y="5754688"/>
            <a:ext cx="2062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Multiplexing</a:t>
            </a:r>
          </a:p>
        </p:txBody>
      </p:sp>
      <p:sp>
        <p:nvSpPr>
          <p:cNvPr id="36870" name="TextBox 9"/>
          <p:cNvSpPr txBox="1">
            <a:spLocks noChangeArrowheads="1"/>
          </p:cNvSpPr>
          <p:nvPr/>
        </p:nvSpPr>
        <p:spPr bwMode="auto">
          <a:xfrm>
            <a:off x="4724400" y="5792788"/>
            <a:ext cx="2390775"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Inverse Multiplexing</a:t>
            </a:r>
          </a:p>
        </p:txBody>
      </p:sp>
      <p:grpSp>
        <p:nvGrpSpPr>
          <p:cNvPr id="36871" name="Group 12"/>
          <p:cNvGrpSpPr>
            <a:grpSpLocks/>
          </p:cNvGrpSpPr>
          <p:nvPr/>
        </p:nvGrpSpPr>
        <p:grpSpPr bwMode="auto">
          <a:xfrm>
            <a:off x="676275" y="2547938"/>
            <a:ext cx="7791450" cy="3325812"/>
            <a:chOff x="504825" y="2386013"/>
            <a:chExt cx="8134350" cy="3471862"/>
          </a:xfrm>
        </p:grpSpPr>
        <p:pic>
          <p:nvPicPr>
            <p:cNvPr id="3687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9665"/>
            <a:stretch>
              <a:fillRect/>
            </a:stretch>
          </p:blipFill>
          <p:spPr bwMode="auto">
            <a:xfrm>
              <a:off x="504825" y="2386013"/>
              <a:ext cx="8134350"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bwMode="auto">
            <a:xfrm>
              <a:off x="1381572" y="2714141"/>
              <a:ext cx="2409809" cy="981070"/>
            </a:xfrm>
            <a:prstGeom prst="ellips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12" name="Oval 11"/>
            <p:cNvSpPr/>
            <p:nvPr/>
          </p:nvSpPr>
          <p:spPr bwMode="auto">
            <a:xfrm>
              <a:off x="4933306" y="2929579"/>
              <a:ext cx="1763437" cy="981070"/>
            </a:xfrm>
            <a:prstGeom prst="ellips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CN" smtClean="0">
                <a:ea typeface="宋体" panose="02010600030101010101" pitchFamily="2" charset="-122"/>
              </a:rPr>
              <a:t>Crash Recovery</a:t>
            </a:r>
          </a:p>
        </p:txBody>
      </p:sp>
      <p:sp>
        <p:nvSpPr>
          <p:cNvPr id="3789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37892" name="Content Placeholder 2"/>
          <p:cNvSpPr>
            <a:spLocks noGrp="1"/>
          </p:cNvSpPr>
          <p:nvPr>
            <p:ph idx="1"/>
          </p:nvPr>
        </p:nvSpPr>
        <p:spPr>
          <a:xfrm>
            <a:off x="914400" y="1611313"/>
            <a:ext cx="7789863" cy="4598987"/>
          </a:xfrm>
        </p:spPr>
        <p:txBody>
          <a:bodyPr/>
          <a:lstStyle/>
          <a:p>
            <a:r>
              <a:rPr lang="en-US" altLang="zh-CN" smtClean="0">
                <a:ea typeface="宋体" panose="02010600030101010101" pitchFamily="2" charset="-122"/>
              </a:rPr>
              <a:t>Application needs to help recovering from a crash</a:t>
            </a:r>
          </a:p>
          <a:p>
            <a:pPr lvl="1"/>
            <a:r>
              <a:rPr lang="en-US" altLang="zh-CN" smtClean="0">
                <a:ea typeface="宋体" panose="02010600030101010101" pitchFamily="2" charset="-122"/>
              </a:rPr>
              <a:t>Transport can fail since A(ck) / W(rite) not atomic</a:t>
            </a:r>
          </a:p>
        </p:txBody>
      </p:sp>
      <p:pic>
        <p:nvPicPr>
          <p:cNvPr id="37893"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7725" y="2628900"/>
            <a:ext cx="744855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mtClean="0">
                <a:ea typeface="宋体" panose="02010600030101010101" pitchFamily="2" charset="-122"/>
              </a:rPr>
              <a:t>Congestion Control</a:t>
            </a:r>
          </a:p>
        </p:txBody>
      </p:sp>
      <p:sp>
        <p:nvSpPr>
          <p:cNvPr id="3891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38916" name="Rectangle 3"/>
          <p:cNvSpPr>
            <a:spLocks noGrp="1" noChangeArrowheads="1"/>
          </p:cNvSpPr>
          <p:nvPr>
            <p:ph idx="1"/>
          </p:nvPr>
        </p:nvSpPr>
        <p:spPr>
          <a:xfrm>
            <a:off x="1143000" y="1714500"/>
            <a:ext cx="7315200" cy="4019550"/>
          </a:xfrm>
        </p:spPr>
        <p:txBody>
          <a:bodyPr/>
          <a:lstStyle/>
          <a:p>
            <a:r>
              <a:rPr lang="en-US" altLang="zh-CN" smtClean="0">
                <a:ea typeface="宋体" panose="02010600030101010101" pitchFamily="2" charset="-122"/>
              </a:rPr>
              <a:t>Two layers are responsible for congestion control:</a:t>
            </a:r>
          </a:p>
          <a:p>
            <a:pPr lvl="2"/>
            <a:r>
              <a:rPr lang="en-US" altLang="zh-CN" smtClean="0">
                <a:ea typeface="宋体" panose="02010600030101010101" pitchFamily="2" charset="-122"/>
              </a:rPr>
              <a:t>Transport layer, controls the offered load [here]</a:t>
            </a:r>
          </a:p>
          <a:p>
            <a:pPr lvl="2"/>
            <a:r>
              <a:rPr lang="en-US" altLang="zh-CN" smtClean="0">
                <a:ea typeface="宋体" panose="02010600030101010101" pitchFamily="2" charset="-122"/>
              </a:rPr>
              <a:t>Network layer, experiences congestion [previous]</a:t>
            </a:r>
          </a:p>
          <a:p>
            <a:pPr lvl="2"/>
            <a:endParaRPr lang="en-US" altLang="zh-CN" smtClean="0">
              <a:ea typeface="宋体" panose="02010600030101010101" pitchFamily="2" charset="-122"/>
            </a:endParaRPr>
          </a:p>
          <a:p>
            <a:pPr lvl="1"/>
            <a:r>
              <a:rPr lang="en-US" altLang="zh-CN" smtClean="0">
                <a:ea typeface="宋体" panose="02010600030101010101" pitchFamily="2" charset="-122"/>
              </a:rPr>
              <a:t>Desirable bandwidth allocation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Regulating the sending rate </a:t>
            </a:r>
            <a:r>
              <a:rPr lang="en-US" altLang="zh-CN" smtClean="0">
                <a:solidFill>
                  <a:srgbClr val="0000FF"/>
                </a:solidFill>
                <a:ea typeface="宋体" panose="02010600030101010101" pitchFamily="2" charset="-122"/>
              </a:rPr>
              <a:t>»</a:t>
            </a:r>
          </a:p>
          <a:p>
            <a:pPr lvl="1"/>
            <a:r>
              <a:rPr lang="en-US" altLang="zh-CN" smtClean="0">
                <a:ea typeface="宋体" panose="02010600030101010101" pitchFamily="2" charset="-122"/>
              </a:rPr>
              <a:t>Wireless issues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ea typeface="宋体" panose="02010600030101010101" pitchFamily="2" charset="-122"/>
              </a:rPr>
              <a:t>Desirable Bandwidth Allocation (1)</a:t>
            </a:r>
          </a:p>
        </p:txBody>
      </p:sp>
      <p:sp>
        <p:nvSpPr>
          <p:cNvPr id="3993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39940"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Efficient use of bandwidth gives high goodput, low delay</a:t>
            </a:r>
          </a:p>
          <a:p>
            <a:endParaRPr lang="en-US" altLang="zh-CN" smtClean="0">
              <a:ea typeface="宋体" panose="02010600030101010101" pitchFamily="2" charset="-122"/>
            </a:endParaRPr>
          </a:p>
        </p:txBody>
      </p:sp>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rcRect b="19411"/>
          <a:stretch>
            <a:fillRect/>
          </a:stretch>
        </p:blipFill>
        <p:spPr bwMode="auto">
          <a:xfrm>
            <a:off x="571500" y="2286000"/>
            <a:ext cx="8037513"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Box 8"/>
          <p:cNvSpPr txBox="1">
            <a:spLocks noChangeArrowheads="1"/>
          </p:cNvSpPr>
          <p:nvPr/>
        </p:nvSpPr>
        <p:spPr bwMode="auto">
          <a:xfrm>
            <a:off x="5553075" y="5249863"/>
            <a:ext cx="3162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Delay begins to rise sharply when congestion sets in</a:t>
            </a:r>
          </a:p>
        </p:txBody>
      </p:sp>
      <p:sp>
        <p:nvSpPr>
          <p:cNvPr id="39943" name="TextBox 9"/>
          <p:cNvSpPr txBox="1">
            <a:spLocks noChangeArrowheads="1"/>
          </p:cNvSpPr>
          <p:nvPr/>
        </p:nvSpPr>
        <p:spPr bwMode="auto">
          <a:xfrm>
            <a:off x="923925" y="5259388"/>
            <a:ext cx="3429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Goodput rises more slowly than load when congestion sets in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mtClean="0">
                <a:ea typeface="宋体" panose="02010600030101010101" pitchFamily="2" charset="-122"/>
              </a:rPr>
              <a:t>Desirable Bandwidth Allocation (2)</a:t>
            </a:r>
          </a:p>
        </p:txBody>
      </p:sp>
      <p:sp>
        <p:nvSpPr>
          <p:cNvPr id="4198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41988"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Fair use gives bandwidth to all flows (no starvation)</a:t>
            </a:r>
          </a:p>
          <a:p>
            <a:pPr lvl="1"/>
            <a:r>
              <a:rPr lang="en-US" altLang="zh-CN" smtClean="0">
                <a:ea typeface="宋体" panose="02010600030101010101" pitchFamily="2" charset="-122"/>
              </a:rPr>
              <a:t>Max-min fairness gives equal shares of bottleneck</a:t>
            </a:r>
          </a:p>
        </p:txBody>
      </p:sp>
      <p:pic>
        <p:nvPicPr>
          <p:cNvPr id="419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19375"/>
            <a:ext cx="78168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bwMode="auto">
          <a:xfrm>
            <a:off x="3600450" y="4295775"/>
            <a:ext cx="342900" cy="733425"/>
          </a:xfrm>
          <a:prstGeom prst="ellipse">
            <a:avLst/>
          </a:prstGeom>
          <a:noFill/>
          <a:ln w="28575"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cxnSp>
        <p:nvCxnSpPr>
          <p:cNvPr id="41991" name="Straight Arrow Connector 10"/>
          <p:cNvCxnSpPr>
            <a:cxnSpLocks noChangeShapeType="1"/>
          </p:cNvCxnSpPr>
          <p:nvPr/>
        </p:nvCxnSpPr>
        <p:spPr bwMode="auto">
          <a:xfrm rot="16200000" flipV="1">
            <a:off x="3709987" y="5224463"/>
            <a:ext cx="447675" cy="152400"/>
          </a:xfrm>
          <a:prstGeom prst="straightConnector1">
            <a:avLst/>
          </a:prstGeom>
          <a:noFill/>
          <a:ln w="19050" algn="ctr">
            <a:solidFill>
              <a:schemeClr val="tx1"/>
            </a:solidFill>
            <a:round/>
            <a:headEnd/>
            <a:tailEnd type="arrow" w="med" len="med"/>
          </a:ln>
        </p:spPr>
      </p:cxnSp>
      <p:sp>
        <p:nvSpPr>
          <p:cNvPr id="41992" name="TextBox 11"/>
          <p:cNvSpPr txBox="1">
            <a:spLocks noChangeArrowheads="1"/>
          </p:cNvSpPr>
          <p:nvPr/>
        </p:nvSpPr>
        <p:spPr bwMode="auto">
          <a:xfrm>
            <a:off x="3390900" y="5457825"/>
            <a:ext cx="1671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Bottleneck link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ea typeface="宋体" panose="02010600030101010101" pitchFamily="2" charset="-122"/>
              </a:rPr>
              <a:t>Desirable Bandwidth Allocation (3)</a:t>
            </a:r>
          </a:p>
        </p:txBody>
      </p:sp>
      <p:sp>
        <p:nvSpPr>
          <p:cNvPr id="4403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44036"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We want bandwidth levels to converge quickly when traffic patterns change</a:t>
            </a:r>
          </a:p>
        </p:txBody>
      </p:sp>
      <p:pic>
        <p:nvPicPr>
          <p:cNvPr id="44037"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638" y="2528888"/>
            <a:ext cx="808672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Box 8"/>
          <p:cNvSpPr txBox="1">
            <a:spLocks noChangeArrowheads="1"/>
          </p:cNvSpPr>
          <p:nvPr/>
        </p:nvSpPr>
        <p:spPr bwMode="auto">
          <a:xfrm>
            <a:off x="1995488" y="2686050"/>
            <a:ext cx="2481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zh-CN">
                <a:solidFill>
                  <a:srgbClr val="FF2BD8"/>
                </a:solidFill>
                <a:ea typeface="宋体" panose="02010600030101010101" pitchFamily="2" charset="-122"/>
              </a:rPr>
              <a:t>Flow 1 slows quickly when Flow 2 starts</a:t>
            </a:r>
          </a:p>
        </p:txBody>
      </p:sp>
      <p:sp>
        <p:nvSpPr>
          <p:cNvPr id="44039" name="TextBox 9"/>
          <p:cNvSpPr txBox="1">
            <a:spLocks noChangeArrowheads="1"/>
          </p:cNvSpPr>
          <p:nvPr/>
        </p:nvSpPr>
        <p:spPr bwMode="auto">
          <a:xfrm>
            <a:off x="5967413" y="2667000"/>
            <a:ext cx="24812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Flow 1 speeds up quickly when Flow 2 stops</a:t>
            </a:r>
          </a:p>
        </p:txBody>
      </p:sp>
      <p:cxnSp>
        <p:nvCxnSpPr>
          <p:cNvPr id="44040" name="Straight Arrow Connector 11"/>
          <p:cNvCxnSpPr>
            <a:cxnSpLocks noChangeShapeType="1"/>
          </p:cNvCxnSpPr>
          <p:nvPr/>
        </p:nvCxnSpPr>
        <p:spPr bwMode="auto">
          <a:xfrm rot="10800000" flipV="1">
            <a:off x="2171700" y="3028950"/>
            <a:ext cx="247650" cy="161925"/>
          </a:xfrm>
          <a:prstGeom prst="straightConnector1">
            <a:avLst/>
          </a:prstGeom>
          <a:noFill/>
          <a:ln w="19050" algn="ctr">
            <a:solidFill>
              <a:schemeClr val="tx1"/>
            </a:solidFill>
            <a:round/>
            <a:headEnd/>
            <a:tailEnd type="arrow" w="med" len="med"/>
          </a:ln>
        </p:spPr>
      </p:cxnSp>
      <p:cxnSp>
        <p:nvCxnSpPr>
          <p:cNvPr id="44041" name="Straight Arrow Connector 12"/>
          <p:cNvCxnSpPr>
            <a:cxnSpLocks noChangeShapeType="1"/>
          </p:cNvCxnSpPr>
          <p:nvPr/>
        </p:nvCxnSpPr>
        <p:spPr bwMode="auto">
          <a:xfrm rot="16200000" flipH="1">
            <a:off x="6627019" y="3417094"/>
            <a:ext cx="271462" cy="171450"/>
          </a:xfrm>
          <a:prstGeom prst="straightConnector1">
            <a:avLst/>
          </a:prstGeom>
          <a:noFill/>
          <a:ln w="1905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ea typeface="宋体" panose="02010600030101010101" pitchFamily="2" charset="-122"/>
              </a:rPr>
              <a:t>Regulating the Sending Rate (1)</a:t>
            </a:r>
          </a:p>
        </p:txBody>
      </p:sp>
      <p:sp>
        <p:nvSpPr>
          <p:cNvPr id="4505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45060" name="Rectangle 3"/>
          <p:cNvSpPr>
            <a:spLocks noGrp="1" noChangeArrowheads="1"/>
          </p:cNvSpPr>
          <p:nvPr>
            <p:ph idx="1"/>
          </p:nvPr>
        </p:nvSpPr>
        <p:spPr>
          <a:xfrm>
            <a:off x="457200" y="1781175"/>
            <a:ext cx="4114800" cy="4676775"/>
          </a:xfrm>
        </p:spPr>
        <p:txBody>
          <a:bodyPr/>
          <a:lstStyle/>
          <a:p>
            <a:r>
              <a:rPr lang="en-US" altLang="zh-CN" smtClean="0">
                <a:ea typeface="宋体" panose="02010600030101010101" pitchFamily="2" charset="-122"/>
              </a:rPr>
              <a:t>Sender may need to slow down for different reasons:</a:t>
            </a:r>
          </a:p>
          <a:p>
            <a:pPr lvl="1"/>
            <a:r>
              <a:rPr lang="en-US" altLang="zh-CN" smtClean="0">
                <a:ea typeface="宋体" panose="02010600030101010101" pitchFamily="2" charset="-122"/>
              </a:rPr>
              <a:t>Flow control, when the receiver is not fast enough [right]</a:t>
            </a:r>
          </a:p>
          <a:p>
            <a:pPr lvl="1"/>
            <a:r>
              <a:rPr lang="en-US" altLang="zh-CN" smtClean="0">
                <a:ea typeface="宋体" panose="02010600030101010101" pitchFamily="2" charset="-122"/>
              </a:rPr>
              <a:t>Congestion, when the network is not fast enough [over]</a:t>
            </a:r>
          </a:p>
          <a:p>
            <a:pPr lvl="1">
              <a:buFont typeface="Arial" panose="020B0604020202020204" pitchFamily="34" charset="0"/>
              <a:buNone/>
            </a:pPr>
            <a:endParaRPr lang="en-US" altLang="zh-CN" smtClean="0">
              <a:ea typeface="宋体" panose="02010600030101010101" pitchFamily="2" charset="-122"/>
            </a:endParaRPr>
          </a:p>
        </p:txBody>
      </p:sp>
      <p:pic>
        <p:nvPicPr>
          <p:cNvPr id="450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04925"/>
            <a:ext cx="3275013"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Box 9"/>
          <p:cNvSpPr txBox="1">
            <a:spLocks noChangeArrowheads="1"/>
          </p:cNvSpPr>
          <p:nvPr/>
        </p:nvSpPr>
        <p:spPr bwMode="auto">
          <a:xfrm>
            <a:off x="3800475" y="5534025"/>
            <a:ext cx="4933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A fast network feeding a low-capacity receiver </a:t>
            </a:r>
            <a:r>
              <a:rPr lang="en-US" altLang="zh-CN">
                <a:solidFill>
                  <a:srgbClr val="FF2BD8"/>
                </a:solidFill>
                <a:ea typeface="宋体" panose="02010600030101010101" pitchFamily="2" charset="-122"/>
                <a:sym typeface="Wingdings" panose="05000000000000000000" pitchFamily="2" charset="2"/>
              </a:rPr>
              <a:t> flow control is needed</a:t>
            </a:r>
            <a:endParaRPr lang="en-US" altLang="zh-CN">
              <a:solidFill>
                <a:srgbClr val="FF2BD8"/>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ea typeface="宋体" panose="02010600030101010101" pitchFamily="2" charset="-122"/>
              </a:rPr>
              <a:t>Regulating the Sending Rate (2)</a:t>
            </a:r>
          </a:p>
        </p:txBody>
      </p:sp>
      <p:sp>
        <p:nvSpPr>
          <p:cNvPr id="4608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46084" name="Rectangle 3"/>
          <p:cNvSpPr>
            <a:spLocks noGrp="1" noChangeArrowheads="1"/>
          </p:cNvSpPr>
          <p:nvPr>
            <p:ph idx="1"/>
          </p:nvPr>
        </p:nvSpPr>
        <p:spPr>
          <a:xfrm>
            <a:off x="600075" y="1952625"/>
            <a:ext cx="3667125" cy="3829050"/>
          </a:xfrm>
        </p:spPr>
        <p:txBody>
          <a:bodyPr/>
          <a:lstStyle/>
          <a:p>
            <a:r>
              <a:rPr lang="en-US" altLang="zh-CN" smtClean="0">
                <a:ea typeface="宋体" panose="02010600030101010101" pitchFamily="2" charset="-122"/>
              </a:rPr>
              <a:t>Our focus is dealing with this problem – congestion</a:t>
            </a:r>
          </a:p>
        </p:txBody>
      </p:sp>
      <p:pic>
        <p:nvPicPr>
          <p:cNvPr id="460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75" y="1085850"/>
            <a:ext cx="3392488"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Box 5"/>
          <p:cNvSpPr txBox="1">
            <a:spLocks noChangeArrowheads="1"/>
          </p:cNvSpPr>
          <p:nvPr/>
        </p:nvSpPr>
        <p:spPr bwMode="auto">
          <a:xfrm>
            <a:off x="3533775" y="5534025"/>
            <a:ext cx="5200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A slow network feeding a high-capacity receiver </a:t>
            </a:r>
            <a:r>
              <a:rPr lang="en-US" altLang="zh-CN">
                <a:solidFill>
                  <a:srgbClr val="FF2BD8"/>
                </a:solidFill>
                <a:ea typeface="宋体" panose="02010600030101010101" pitchFamily="2" charset="-122"/>
                <a:sym typeface="Wingdings" panose="05000000000000000000" pitchFamily="2" charset="2"/>
              </a:rPr>
              <a:t> congestion control is needed</a:t>
            </a:r>
            <a:endParaRPr lang="en-US" altLang="zh-CN">
              <a:solidFill>
                <a:srgbClr val="FF2BD8"/>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ea typeface="宋体" panose="02010600030101010101" pitchFamily="2" charset="-122"/>
              </a:rPr>
              <a:t>Regulating the Sending Rate (3)</a:t>
            </a:r>
          </a:p>
        </p:txBody>
      </p:sp>
      <p:sp>
        <p:nvSpPr>
          <p:cNvPr id="4710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47108"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Different congestion signals the network may use to tell the transport endpoint to slow down (or speed up)</a:t>
            </a:r>
          </a:p>
        </p:txBody>
      </p:sp>
      <p:pic>
        <p:nvPicPr>
          <p:cNvPr id="47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13" y="2828925"/>
            <a:ext cx="7291387"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CN" smtClean="0">
                <a:ea typeface="宋体" panose="02010600030101010101" pitchFamily="2" charset="-122"/>
              </a:rPr>
              <a:t>Regulating the Sending Rate (3)</a:t>
            </a:r>
          </a:p>
        </p:txBody>
      </p:sp>
      <p:sp>
        <p:nvSpPr>
          <p:cNvPr id="4813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
        <p:nvSpPr>
          <p:cNvPr id="48132" name="Content Placeholder 3"/>
          <p:cNvSpPr>
            <a:spLocks noGrp="1"/>
          </p:cNvSpPr>
          <p:nvPr>
            <p:ph idx="1"/>
          </p:nvPr>
        </p:nvSpPr>
        <p:spPr>
          <a:xfrm>
            <a:off x="914400" y="1363663"/>
            <a:ext cx="7789863" cy="4598987"/>
          </a:xfrm>
        </p:spPr>
        <p:txBody>
          <a:bodyPr/>
          <a:lstStyle/>
          <a:p>
            <a:r>
              <a:rPr lang="en-US" altLang="zh-CN" smtClean="0">
                <a:ea typeface="宋体" panose="02010600030101010101" pitchFamily="2" charset="-122"/>
              </a:rPr>
              <a:t>If two flows increase/decrease their bandwidth in the same way when the network signals free/busy they will not converge to a fair allocation</a:t>
            </a:r>
          </a:p>
        </p:txBody>
      </p:sp>
      <p:pic>
        <p:nvPicPr>
          <p:cNvPr id="481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2747963"/>
            <a:ext cx="5400675"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5"/>
          <p:cNvSpPr txBox="1">
            <a:spLocks noChangeArrowheads="1"/>
          </p:cNvSpPr>
          <p:nvPr/>
        </p:nvSpPr>
        <p:spPr bwMode="auto">
          <a:xfrm>
            <a:off x="5343525" y="4219575"/>
            <a:ext cx="179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 percentage</a:t>
            </a:r>
          </a:p>
        </p:txBody>
      </p:sp>
      <p:sp>
        <p:nvSpPr>
          <p:cNvPr id="48135" name="TextBox 6"/>
          <p:cNvSpPr txBox="1">
            <a:spLocks noChangeArrowheads="1"/>
          </p:cNvSpPr>
          <p:nvPr/>
        </p:nvSpPr>
        <p:spPr bwMode="auto">
          <a:xfrm>
            <a:off x="3162300" y="2667000"/>
            <a:ext cx="151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 /– constant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mtClean="0">
                <a:ea typeface="宋体" panose="02010600030101010101" pitchFamily="2" charset="-122"/>
              </a:rPr>
              <a:t>Transport Service</a:t>
            </a:r>
          </a:p>
        </p:txBody>
      </p:sp>
      <p:sp>
        <p:nvSpPr>
          <p:cNvPr id="9219"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
        <p:nvSpPr>
          <p:cNvPr id="9220" name="Rectangle 3"/>
          <p:cNvSpPr>
            <a:spLocks noGrp="1" noChangeArrowheads="1"/>
          </p:cNvSpPr>
          <p:nvPr>
            <p:ph idx="1"/>
          </p:nvPr>
        </p:nvSpPr>
        <p:spPr>
          <a:xfrm>
            <a:off x="1381125" y="1990725"/>
            <a:ext cx="7315200" cy="4019550"/>
          </a:xfrm>
        </p:spPr>
        <p:txBody>
          <a:bodyPr/>
          <a:lstStyle/>
          <a:p>
            <a:pPr lvl="1"/>
            <a:r>
              <a:rPr lang="en-US" altLang="zh-CN" smtClean="0">
                <a:ea typeface="宋体" panose="02010600030101010101" pitchFamily="2" charset="-122"/>
              </a:rPr>
              <a:t>Services Provided to the Upper Layer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Transport Service Primitives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Berkeley Sockets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Socket Example: Internet File Server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ea typeface="宋体" panose="02010600030101010101" pitchFamily="2" charset="-122"/>
              </a:rPr>
              <a:t>Regulating the Sending Rate (4)</a:t>
            </a:r>
          </a:p>
        </p:txBody>
      </p:sp>
      <p:sp>
        <p:nvSpPr>
          <p:cNvPr id="50179" name="Footer Placeholder 6"/>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50180" name="Rectangle 3"/>
          <p:cNvSpPr>
            <a:spLocks noGrp="1" noChangeArrowheads="1"/>
          </p:cNvSpPr>
          <p:nvPr>
            <p:ph idx="1"/>
          </p:nvPr>
        </p:nvSpPr>
        <p:spPr>
          <a:xfrm>
            <a:off x="914400" y="1477963"/>
            <a:ext cx="7789863" cy="4598987"/>
          </a:xfrm>
        </p:spPr>
        <p:txBody>
          <a:bodyPr/>
          <a:lstStyle/>
          <a:p>
            <a:r>
              <a:rPr lang="en-US" altLang="zh-CN" smtClean="0">
                <a:ea typeface="宋体" panose="02010600030101010101" pitchFamily="2" charset="-122"/>
              </a:rPr>
              <a:t>The AIMD (Additive Increase Multiplicative Decrease) control law does converge to a fair and efficient point!</a:t>
            </a:r>
          </a:p>
          <a:p>
            <a:pPr lvl="1"/>
            <a:r>
              <a:rPr lang="en-US" altLang="zh-CN" smtClean="0">
                <a:ea typeface="宋体" panose="02010600030101010101" pitchFamily="2" charset="-122"/>
              </a:rPr>
              <a:t>TCP uses AIMD for this reason</a:t>
            </a:r>
          </a:p>
        </p:txBody>
      </p:sp>
      <p:grpSp>
        <p:nvGrpSpPr>
          <p:cNvPr id="50181" name="Group 7"/>
          <p:cNvGrpSpPr>
            <a:grpSpLocks/>
          </p:cNvGrpSpPr>
          <p:nvPr/>
        </p:nvGrpSpPr>
        <p:grpSpPr bwMode="auto">
          <a:xfrm>
            <a:off x="2473325" y="2835275"/>
            <a:ext cx="4197350" cy="3328988"/>
            <a:chOff x="681316" y="1800225"/>
            <a:chExt cx="3890684" cy="3085549"/>
          </a:xfrm>
        </p:grpSpPr>
        <p:pic>
          <p:nvPicPr>
            <p:cNvPr id="50182" name="Picture 2"/>
            <p:cNvPicPr>
              <a:picLocks noChangeAspect="1" noChangeArrowheads="1"/>
            </p:cNvPicPr>
            <p:nvPr/>
          </p:nvPicPr>
          <p:blipFill>
            <a:blip r:embed="rId3">
              <a:extLst>
                <a:ext uri="{28A0092B-C50C-407E-A947-70E740481C1C}">
                  <a14:useLocalDpi xmlns:a14="http://schemas.microsoft.com/office/drawing/2010/main" val="0"/>
                </a:ext>
              </a:extLst>
            </a:blip>
            <a:srcRect r="47646"/>
            <a:stretch>
              <a:fillRect/>
            </a:stretch>
          </p:blipFill>
          <p:spPr bwMode="auto">
            <a:xfrm>
              <a:off x="971550" y="1800225"/>
              <a:ext cx="36004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Box 5"/>
            <p:cNvSpPr txBox="1">
              <a:spLocks noChangeArrowheads="1"/>
            </p:cNvSpPr>
            <p:nvPr/>
          </p:nvSpPr>
          <p:spPr bwMode="auto">
            <a:xfrm>
              <a:off x="1447801" y="4572001"/>
              <a:ext cx="2039359" cy="313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User 1’s bandwidth</a:t>
              </a:r>
            </a:p>
          </p:txBody>
        </p:sp>
        <p:sp>
          <p:nvSpPr>
            <p:cNvPr id="50184" name="TextBox 6"/>
            <p:cNvSpPr txBox="1">
              <a:spLocks noChangeArrowheads="1"/>
            </p:cNvSpPr>
            <p:nvPr/>
          </p:nvSpPr>
          <p:spPr bwMode="auto">
            <a:xfrm rot="-5400000">
              <a:off x="-59025" y="2984488"/>
              <a:ext cx="1794453" cy="31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ea typeface="宋体" panose="02010600030101010101" pitchFamily="2" charset="-122"/>
                </a:rPr>
                <a:t>User 2’s bandwidth</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zh-CN" smtClean="0">
                <a:ea typeface="宋体" panose="02010600030101010101" pitchFamily="2" charset="-122"/>
              </a:rPr>
              <a:t>Wireless Issues</a:t>
            </a:r>
          </a:p>
        </p:txBody>
      </p:sp>
      <p:sp>
        <p:nvSpPr>
          <p:cNvPr id="5222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
        <p:nvSpPr>
          <p:cNvPr id="52228" name="Content Placeholder 3"/>
          <p:cNvSpPr>
            <a:spLocks noGrp="1"/>
          </p:cNvSpPr>
          <p:nvPr>
            <p:ph idx="1"/>
          </p:nvPr>
        </p:nvSpPr>
        <p:spPr>
          <a:xfrm>
            <a:off x="914400" y="1258888"/>
            <a:ext cx="7789863" cy="4598987"/>
          </a:xfrm>
        </p:spPr>
        <p:txBody>
          <a:bodyPr/>
          <a:lstStyle/>
          <a:p>
            <a:r>
              <a:rPr lang="en-US" altLang="zh-CN" smtClean="0">
                <a:ea typeface="宋体" panose="02010600030101010101" pitchFamily="2" charset="-122"/>
              </a:rPr>
              <a:t>Wireless links lose packets due to transmission errors</a:t>
            </a:r>
          </a:p>
          <a:p>
            <a:pPr lvl="1"/>
            <a:r>
              <a:rPr lang="en-US" altLang="zh-CN" smtClean="0">
                <a:ea typeface="宋体" panose="02010600030101010101" pitchFamily="2" charset="-122"/>
              </a:rPr>
              <a:t>Do not want to confuse this loss with congestion</a:t>
            </a:r>
          </a:p>
          <a:p>
            <a:pPr lvl="1"/>
            <a:r>
              <a:rPr lang="en-US" altLang="zh-CN" smtClean="0">
                <a:ea typeface="宋体" panose="02010600030101010101" pitchFamily="2" charset="-122"/>
              </a:rPr>
              <a:t>Or connection will run slowly over wireless links!</a:t>
            </a:r>
          </a:p>
          <a:p>
            <a:r>
              <a:rPr lang="en-US" altLang="zh-CN" smtClean="0">
                <a:ea typeface="宋体" panose="02010600030101010101" pitchFamily="2" charset="-122"/>
              </a:rPr>
              <a:t>Strategy:</a:t>
            </a:r>
          </a:p>
          <a:p>
            <a:pPr lvl="1"/>
            <a:r>
              <a:rPr lang="en-US" altLang="zh-CN" smtClean="0">
                <a:ea typeface="宋体" panose="02010600030101010101" pitchFamily="2" charset="-122"/>
              </a:rPr>
              <a:t>Wireless links use ARQ, which masks errors</a:t>
            </a:r>
          </a:p>
        </p:txBody>
      </p:sp>
      <p:pic>
        <p:nvPicPr>
          <p:cNvPr id="522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3776663"/>
            <a:ext cx="768191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mtClean="0">
                <a:ea typeface="宋体" panose="02010600030101010101" pitchFamily="2" charset="-122"/>
              </a:rPr>
              <a:t>Internet Protocols – UDP </a:t>
            </a:r>
          </a:p>
        </p:txBody>
      </p:sp>
      <p:sp>
        <p:nvSpPr>
          <p:cNvPr id="5325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53252" name="Rectangle 3"/>
          <p:cNvSpPr>
            <a:spLocks noGrp="1" noChangeArrowheads="1"/>
          </p:cNvSpPr>
          <p:nvPr>
            <p:ph idx="1"/>
          </p:nvPr>
        </p:nvSpPr>
        <p:spPr>
          <a:xfrm>
            <a:off x="1381125" y="1990725"/>
            <a:ext cx="7315200" cy="4019550"/>
          </a:xfrm>
        </p:spPr>
        <p:txBody>
          <a:bodyPr/>
          <a:lstStyle/>
          <a:p>
            <a:pPr lvl="1"/>
            <a:r>
              <a:rPr lang="en-US" altLang="zh-CN" smtClean="0">
                <a:ea typeface="宋体" panose="02010600030101010101" pitchFamily="2" charset="-122"/>
              </a:rPr>
              <a:t>Introduction to UDP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Remote Procedure Call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Real-Time Transport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smtClean="0">
                <a:ea typeface="宋体" panose="02010600030101010101" pitchFamily="2" charset="-122"/>
              </a:rPr>
              <a:t>Introduction to UDP (1)</a:t>
            </a:r>
          </a:p>
        </p:txBody>
      </p:sp>
      <p:sp>
        <p:nvSpPr>
          <p:cNvPr id="5427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54276"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UDP (User Datagram Protocol) is a shim over IP</a:t>
            </a:r>
          </a:p>
          <a:p>
            <a:pPr lvl="1"/>
            <a:r>
              <a:rPr lang="en-US" altLang="zh-CN" smtClean="0">
                <a:ea typeface="宋体" panose="02010600030101010101" pitchFamily="2" charset="-122"/>
              </a:rPr>
              <a:t>Header has ports (TSAPs), length and checksum.</a:t>
            </a:r>
          </a:p>
        </p:txBody>
      </p:sp>
      <p:pic>
        <p:nvPicPr>
          <p:cNvPr id="542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3067050"/>
            <a:ext cx="80057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ea typeface="宋体" panose="02010600030101010101" pitchFamily="2" charset="-122"/>
              </a:rPr>
              <a:t>Introduction to UDP (2)</a:t>
            </a:r>
          </a:p>
        </p:txBody>
      </p:sp>
      <p:sp>
        <p:nvSpPr>
          <p:cNvPr id="5632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56324"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Checksum covers UDP segment and IP pseudoheader</a:t>
            </a:r>
          </a:p>
          <a:p>
            <a:pPr lvl="1"/>
            <a:r>
              <a:rPr lang="en-US" altLang="zh-CN" smtClean="0">
                <a:ea typeface="宋体" panose="02010600030101010101" pitchFamily="2" charset="-122"/>
              </a:rPr>
              <a:t>Fields that change in the network are zeroed out</a:t>
            </a:r>
          </a:p>
          <a:p>
            <a:pPr lvl="1"/>
            <a:r>
              <a:rPr lang="en-US" altLang="zh-CN" smtClean="0">
                <a:ea typeface="宋体" panose="02010600030101010101" pitchFamily="2" charset="-122"/>
              </a:rPr>
              <a:t>Provides an end-to-end delivery check</a:t>
            </a:r>
          </a:p>
        </p:txBody>
      </p:sp>
      <p:pic>
        <p:nvPicPr>
          <p:cNvPr id="563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3270250"/>
            <a:ext cx="7383463"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UDP Applications</a:t>
            </a:r>
            <a:endParaRPr lang="zh-CN" altLang="en-US" dirty="0"/>
          </a:p>
        </p:txBody>
      </p:sp>
      <p:sp>
        <p:nvSpPr>
          <p:cNvPr id="3" name="内容占位符 2"/>
          <p:cNvSpPr>
            <a:spLocks noGrp="1"/>
          </p:cNvSpPr>
          <p:nvPr>
            <p:ph idx="1"/>
          </p:nvPr>
        </p:nvSpPr>
        <p:spPr/>
        <p:txBody>
          <a:bodyPr/>
          <a:lstStyle/>
          <a:p>
            <a:r>
              <a:rPr lang="en-US" altLang="zh-CN" dirty="0" smtClean="0"/>
              <a:t>For </a:t>
            </a:r>
            <a:r>
              <a:rPr lang="en-US" altLang="zh-CN" dirty="0"/>
              <a:t>the </a:t>
            </a:r>
            <a:r>
              <a:rPr lang="en-US" altLang="zh-CN" dirty="0" smtClean="0"/>
              <a:t>following applications, is UDP preferable? Why? </a:t>
            </a:r>
          </a:p>
          <a:p>
            <a:pPr marL="342900" indent="-342900">
              <a:buFont typeface="Arial" panose="020B0604020202020204" pitchFamily="34" charset="0"/>
              <a:buChar char="•"/>
            </a:pPr>
            <a:r>
              <a:rPr lang="en-US" altLang="zh-CN" dirty="0" smtClean="0"/>
              <a:t>Short request-reply application </a:t>
            </a:r>
          </a:p>
          <a:p>
            <a:pPr marL="800100" lvl="1" indent="-342900"/>
            <a:r>
              <a:rPr lang="en-US" altLang="zh-CN" dirty="0"/>
              <a:t>e</a:t>
            </a:r>
            <a:r>
              <a:rPr lang="en-US" altLang="zh-CN" dirty="0" smtClean="0"/>
              <a:t>.g. DNS (Domain Name System)</a:t>
            </a:r>
          </a:p>
          <a:p>
            <a:pPr marL="342900" indent="-342900">
              <a:buFont typeface="Arial" panose="020B0604020202020204" pitchFamily="34" charset="0"/>
              <a:buChar char="•"/>
            </a:pPr>
            <a:r>
              <a:rPr lang="en-US" altLang="zh-CN" dirty="0" smtClean="0"/>
              <a:t>Long Message sending application </a:t>
            </a:r>
          </a:p>
          <a:p>
            <a:pPr marL="800100" lvl="1" indent="-342900"/>
            <a:r>
              <a:rPr lang="en-US" altLang="zh-CN" dirty="0" smtClean="0"/>
              <a:t>e.g. SMTP (Simple </a:t>
            </a:r>
            <a:r>
              <a:rPr lang="en-US" altLang="zh-CN" dirty="0"/>
              <a:t>Mail Transfer </a:t>
            </a:r>
            <a:r>
              <a:rPr lang="en-US" altLang="zh-CN" dirty="0" smtClean="0"/>
              <a:t>Protocol)</a:t>
            </a:r>
          </a:p>
          <a:p>
            <a:pPr marL="342900" indent="-342900">
              <a:buFont typeface="Arial" panose="020B0604020202020204" pitchFamily="34" charset="0"/>
              <a:buChar char="•"/>
            </a:pPr>
            <a:r>
              <a:rPr lang="en-US" altLang="zh-CN" dirty="0" smtClean="0"/>
              <a:t>Large file downloading application </a:t>
            </a:r>
          </a:p>
          <a:p>
            <a:pPr marL="800100" lvl="1" indent="-342900"/>
            <a:r>
              <a:rPr lang="en-US" altLang="zh-CN" dirty="0" smtClean="0"/>
              <a:t>e.g. </a:t>
            </a:r>
            <a:r>
              <a:rPr lang="en-US" altLang="zh-CN" dirty="0"/>
              <a:t>FTP (</a:t>
            </a:r>
            <a:r>
              <a:rPr lang="en-US" altLang="zh-CN" dirty="0" smtClean="0"/>
              <a:t>File Transfer Protocol)</a:t>
            </a:r>
          </a:p>
          <a:p>
            <a:pPr marL="342900" indent="-342900">
              <a:buFont typeface="Arial" panose="020B0604020202020204" pitchFamily="34" charset="0"/>
              <a:buChar char="•"/>
            </a:pPr>
            <a:r>
              <a:rPr lang="en-US" altLang="zh-CN" dirty="0"/>
              <a:t>Real-time interactive </a:t>
            </a:r>
            <a:r>
              <a:rPr lang="en-US" altLang="zh-CN" dirty="0" smtClean="0"/>
              <a:t>application </a:t>
            </a:r>
          </a:p>
          <a:p>
            <a:pPr marL="800100" lvl="1" indent="-342900"/>
            <a:r>
              <a:rPr lang="en-US" altLang="zh-CN" dirty="0" smtClean="0"/>
              <a:t>e.g. Skype</a:t>
            </a:r>
          </a:p>
          <a:p>
            <a:pPr marL="342900" indent="-342900">
              <a:buFont typeface="Arial" panose="020B0604020202020204" pitchFamily="34" charset="0"/>
              <a:buChar char="•"/>
            </a:pPr>
            <a:endParaRPr lang="zh-CN" altLang="en-US" dirty="0"/>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spTree>
    <p:extLst>
      <p:ext uri="{BB962C8B-B14F-4D97-AF65-F5344CB8AC3E}">
        <p14:creationId xmlns:p14="http://schemas.microsoft.com/office/powerpoint/2010/main" val="34766341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well-known ports used with </a:t>
            </a:r>
            <a:br>
              <a:rPr lang="en-US" altLang="zh-CN" dirty="0" smtClean="0"/>
            </a:br>
            <a:r>
              <a:rPr lang="en-US" altLang="zh-CN" dirty="0" smtClean="0"/>
              <a:t>UDP and TCP</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grpSp>
        <p:nvGrpSpPr>
          <p:cNvPr id="5" name="Group 7"/>
          <p:cNvGrpSpPr>
            <a:grpSpLocks/>
          </p:cNvGrpSpPr>
          <p:nvPr/>
        </p:nvGrpSpPr>
        <p:grpSpPr bwMode="auto">
          <a:xfrm>
            <a:off x="649462" y="1344612"/>
            <a:ext cx="8320088" cy="5006975"/>
            <a:chOff x="535080" y="914400"/>
            <a:chExt cx="8320488" cy="5007004"/>
          </a:xfrm>
        </p:grpSpPr>
        <p:grpSp>
          <p:nvGrpSpPr>
            <p:cNvPr id="6" name="Group 2"/>
            <p:cNvGrpSpPr/>
            <p:nvPr/>
          </p:nvGrpSpPr>
          <p:grpSpPr>
            <a:xfrm>
              <a:off x="535080" y="914400"/>
              <a:ext cx="8320488" cy="5007004"/>
              <a:chOff x="535080" y="945630"/>
              <a:chExt cx="8320488" cy="5007004"/>
            </a:xfrm>
            <a:solidFill>
              <a:schemeClr val="tx1"/>
            </a:solidFill>
          </p:grpSpPr>
          <p:pic>
            <p:nvPicPr>
              <p:cNvPr id="8" name="Picture 4"/>
              <p:cNvPicPr>
                <a:picLocks noChangeAspect="1" noChangeArrowheads="1"/>
              </p:cNvPicPr>
              <p:nvPr/>
            </p:nvPicPr>
            <p:blipFill>
              <a:blip r:embed="rId2" cstate="print">
                <a:extLst/>
              </a:blip>
              <a:srcRect/>
              <a:stretch>
                <a:fillRect/>
              </a:stretch>
            </p:blipFill>
            <p:spPr bwMode="auto">
              <a:xfrm>
                <a:off x="535080" y="2667000"/>
                <a:ext cx="8295376" cy="3285634"/>
              </a:xfrm>
              <a:prstGeom prst="rect">
                <a:avLst/>
              </a:prstGeom>
              <a:grpFill/>
              <a:ln>
                <a:noFill/>
              </a:ln>
              <a:effectLst/>
              <a:extLst/>
            </p:spPr>
          </p:pic>
          <p:pic>
            <p:nvPicPr>
              <p:cNvPr id="9" name="Picture 2"/>
              <p:cNvPicPr>
                <a:picLocks noChangeAspect="1" noChangeArrowheads="1"/>
              </p:cNvPicPr>
              <p:nvPr/>
            </p:nvPicPr>
            <p:blipFill>
              <a:blip r:embed="rId3" cstate="print">
                <a:extLst/>
              </a:blip>
              <a:srcRect/>
              <a:stretch>
                <a:fillRect/>
              </a:stretch>
            </p:blipFill>
            <p:spPr bwMode="auto">
              <a:xfrm>
                <a:off x="575441" y="945630"/>
                <a:ext cx="8280127" cy="1838621"/>
              </a:xfrm>
              <a:prstGeom prst="rect">
                <a:avLst/>
              </a:prstGeom>
              <a:grpFill/>
              <a:ln>
                <a:noFill/>
              </a:ln>
              <a:effectLst/>
              <a:extLst/>
            </p:spPr>
          </p:pic>
        </p:grpSp>
        <p:sp>
          <p:nvSpPr>
            <p:cNvPr id="7" name="Rectangle 6"/>
            <p:cNvSpPr/>
            <p:nvPr/>
          </p:nvSpPr>
          <p:spPr bwMode="auto">
            <a:xfrm>
              <a:off x="574770" y="946150"/>
              <a:ext cx="8139503" cy="4921279"/>
            </a:xfrm>
            <a:prstGeom prst="rect">
              <a:avLst/>
            </a:prstGeom>
            <a:noFill/>
            <a:ln w="101600" cap="flat" cmpd="sng" algn="ctr">
              <a:solidFill>
                <a:srgbClr val="00B050"/>
              </a:solidFill>
              <a:prstDash val="solid"/>
              <a:round/>
              <a:headEnd type="none" w="med" len="med"/>
              <a:tailEnd type="none" w="med" len="med"/>
            </a:ln>
            <a:effec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endParaRPr lang="en-US" altLang="zh-CN">
                <a:ea typeface="宋体" panose="02010600030101010101" pitchFamily="2" charset="-122"/>
              </a:endParaRPr>
            </a:p>
          </p:txBody>
        </p:sp>
      </p:grpSp>
    </p:spTree>
    <p:extLst>
      <p:ext uri="{BB962C8B-B14F-4D97-AF65-F5344CB8AC3E}">
        <p14:creationId xmlns:p14="http://schemas.microsoft.com/office/powerpoint/2010/main" val="35440620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a:t>
            </a:r>
            <a:endParaRPr lang="zh-CN" altLang="en-US" dirty="0"/>
          </a:p>
        </p:txBody>
      </p:sp>
      <p:sp>
        <p:nvSpPr>
          <p:cNvPr id="3" name="内容占位符 2"/>
          <p:cNvSpPr>
            <a:spLocks noGrp="1"/>
          </p:cNvSpPr>
          <p:nvPr>
            <p:ph idx="1"/>
          </p:nvPr>
        </p:nvSpPr>
        <p:spPr/>
        <p:txBody>
          <a:bodyPr/>
          <a:lstStyle/>
          <a:p>
            <a:r>
              <a:rPr lang="en-US" altLang="zh-CN" sz="2000" dirty="0"/>
              <a:t>The following is the contents of a UDP header in hexadecimal format.</a:t>
            </a:r>
          </a:p>
          <a:p>
            <a:r>
              <a:rPr lang="en-US" altLang="zh-CN" sz="2000" dirty="0"/>
              <a:t>   a. What is the source port number?</a:t>
            </a:r>
          </a:p>
          <a:p>
            <a:r>
              <a:rPr lang="en-US" altLang="zh-CN" sz="2000" dirty="0"/>
              <a:t>   b. What is the destination port number?</a:t>
            </a:r>
          </a:p>
          <a:p>
            <a:r>
              <a:rPr lang="en-US" altLang="zh-CN" sz="2000" dirty="0"/>
              <a:t>   c.  What is the total length of the user datagram?</a:t>
            </a:r>
          </a:p>
          <a:p>
            <a:r>
              <a:rPr lang="en-US" altLang="zh-CN" sz="2000" dirty="0"/>
              <a:t>   d. What is the length of the data?</a:t>
            </a:r>
          </a:p>
          <a:p>
            <a:r>
              <a:rPr lang="en-US" altLang="zh-CN" sz="2000" dirty="0"/>
              <a:t>   e. Is the packet directed from a client to a server or vice versa?</a:t>
            </a:r>
          </a:p>
          <a:p>
            <a:r>
              <a:rPr lang="en-US" altLang="zh-CN" sz="2000" dirty="0"/>
              <a:t>   f. What is the client process?</a:t>
            </a:r>
          </a:p>
          <a:p>
            <a:endParaRPr lang="zh-CN" altLang="en-US" sz="2000" dirty="0"/>
          </a:p>
        </p:txBody>
      </p:sp>
      <p:sp>
        <p:nvSpPr>
          <p:cNvPr id="4" name="页脚占位符 3"/>
          <p:cNvSpPr>
            <a:spLocks noGrp="1"/>
          </p:cNvSpPr>
          <p:nvPr>
            <p:ph type="ftr" sz="quarter" idx="11"/>
          </p:nvPr>
        </p:nvSpPr>
        <p:spPr/>
        <p:txBody>
          <a:bodyPr/>
          <a:lstStyle/>
          <a:p>
            <a:pPr>
              <a:defRPr/>
            </a:pPr>
            <a:r>
              <a:rPr lang="en-US" smtClean="0"/>
              <a:t>Computer Networks, Chapter 6 The Transport Layer</a:t>
            </a:r>
            <a:endParaRPr lang="en-US" dirty="0"/>
          </a:p>
        </p:txBody>
      </p:sp>
      <p:grpSp>
        <p:nvGrpSpPr>
          <p:cNvPr id="5" name="Group 1"/>
          <p:cNvGrpSpPr>
            <a:grpSpLocks/>
          </p:cNvGrpSpPr>
          <p:nvPr/>
        </p:nvGrpSpPr>
        <p:grpSpPr bwMode="auto">
          <a:xfrm>
            <a:off x="1364673" y="5186363"/>
            <a:ext cx="6096000" cy="730250"/>
            <a:chOff x="1676400" y="1828800"/>
            <a:chExt cx="6095239" cy="729815"/>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28800"/>
              <a:ext cx="6095239" cy="72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1676400" y="1939977"/>
              <a:ext cx="6035040" cy="548640"/>
            </a:xfrm>
            <a:prstGeom prst="rect">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endParaRPr lang="zh-CN" altLang="zh-CN">
                <a:ea typeface="宋体" panose="02010600030101010101" pitchFamily="2" charset="-122"/>
              </a:endParaRPr>
            </a:p>
          </p:txBody>
        </p:sp>
      </p:grpSp>
    </p:spTree>
    <p:extLst>
      <p:ext uri="{BB962C8B-B14F-4D97-AF65-F5344CB8AC3E}">
        <p14:creationId xmlns:p14="http://schemas.microsoft.com/office/powerpoint/2010/main" val="16732529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a</a:t>
            </a:r>
            <a:r>
              <a:rPr lang="en-US" altLang="zh-CN" dirty="0"/>
              <a:t>.  The source port number is the first four hexadecimal  digits (CB84)</a:t>
            </a:r>
            <a:r>
              <a:rPr lang="en-US" altLang="zh-CN" baseline="-25000" dirty="0"/>
              <a:t>16</a:t>
            </a:r>
            <a:r>
              <a:rPr lang="en-US" altLang="zh-CN" dirty="0"/>
              <a:t>  or 52100</a:t>
            </a:r>
          </a:p>
          <a:p>
            <a:r>
              <a:rPr lang="en-US" altLang="zh-CN" dirty="0" smtClean="0"/>
              <a:t>b</a:t>
            </a:r>
            <a:r>
              <a:rPr lang="en-US" altLang="zh-CN" dirty="0"/>
              <a:t>. The destination port number is the second four  hexadecimal digits (000D)</a:t>
            </a:r>
            <a:r>
              <a:rPr lang="en-US" altLang="zh-CN" baseline="-25000" dirty="0"/>
              <a:t>16 </a:t>
            </a:r>
            <a:r>
              <a:rPr lang="en-US" altLang="zh-CN" dirty="0"/>
              <a:t> or 13.</a:t>
            </a:r>
          </a:p>
          <a:p>
            <a:r>
              <a:rPr lang="en-US" altLang="zh-CN" dirty="0" smtClean="0"/>
              <a:t>c</a:t>
            </a:r>
            <a:r>
              <a:rPr lang="en-US" altLang="zh-CN" dirty="0"/>
              <a:t>.  The third four hexadecimal digits (001C)</a:t>
            </a:r>
            <a:r>
              <a:rPr lang="en-US" altLang="zh-CN" baseline="-25000" dirty="0"/>
              <a:t>16</a:t>
            </a:r>
            <a:r>
              <a:rPr lang="en-US" altLang="zh-CN" dirty="0"/>
              <a:t> define the  length of the whole UDP packet as 28 bytes.</a:t>
            </a:r>
          </a:p>
          <a:p>
            <a:r>
              <a:rPr lang="en-US" altLang="zh-CN" dirty="0" smtClean="0"/>
              <a:t>d</a:t>
            </a:r>
            <a:r>
              <a:rPr lang="en-US" altLang="zh-CN" dirty="0"/>
              <a:t>.  The length of the data is the length of the whole packet  minus the length of the header, or 28 − 8 = 20 bytes.</a:t>
            </a:r>
          </a:p>
          <a:p>
            <a:r>
              <a:rPr lang="en-US" altLang="zh-CN" dirty="0" smtClean="0"/>
              <a:t>e</a:t>
            </a:r>
            <a:r>
              <a:rPr lang="en-US" altLang="zh-CN" dirty="0"/>
              <a:t>.  Since the destination port number is 13 (well-known  port), the packet is from the client to the server.</a:t>
            </a:r>
          </a:p>
          <a:p>
            <a:r>
              <a:rPr lang="en-US" altLang="zh-CN" dirty="0" smtClean="0"/>
              <a:t>f</a:t>
            </a:r>
            <a:r>
              <a:rPr lang="en-US" altLang="zh-CN" dirty="0"/>
              <a:t>.  The client process is the </a:t>
            </a:r>
            <a:r>
              <a:rPr lang="en-US" altLang="zh-CN" dirty="0" smtClean="0"/>
              <a:t>Daytime.</a:t>
            </a:r>
            <a:endParaRPr lang="zh-CN" altLang="en-US" dirty="0"/>
          </a:p>
        </p:txBody>
      </p:sp>
      <p:sp>
        <p:nvSpPr>
          <p:cNvPr id="4" name="页脚占位符 3"/>
          <p:cNvSpPr>
            <a:spLocks noGrp="1"/>
          </p:cNvSpPr>
          <p:nvPr>
            <p:ph type="ftr" sz="quarter" idx="11"/>
          </p:nvPr>
        </p:nvSpPr>
        <p:spPr/>
        <p:txBody>
          <a:bodyPr/>
          <a:lstStyle/>
          <a:p>
            <a:pPr>
              <a:defRPr/>
            </a:pPr>
            <a:r>
              <a:rPr lang="en-US" smtClean="0"/>
              <a:t>Computer Networks, Chapter 6 The Transport Layer</a:t>
            </a:r>
            <a:endParaRPr lang="en-US" dirty="0"/>
          </a:p>
        </p:txBody>
      </p:sp>
    </p:spTree>
    <p:extLst>
      <p:ext uri="{BB962C8B-B14F-4D97-AF65-F5344CB8AC3E}">
        <p14:creationId xmlns:p14="http://schemas.microsoft.com/office/powerpoint/2010/main" val="15191873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zh-CN" smtClean="0">
                <a:ea typeface="宋体" panose="02010600030101010101" pitchFamily="2" charset="-122"/>
              </a:rPr>
              <a:t>RPC (Remote Procedure Call)</a:t>
            </a:r>
          </a:p>
        </p:txBody>
      </p:sp>
      <p:sp>
        <p:nvSpPr>
          <p:cNvPr id="58371" name="Content Placeholder 2"/>
          <p:cNvSpPr>
            <a:spLocks noGrp="1"/>
          </p:cNvSpPr>
          <p:nvPr>
            <p:ph idx="1"/>
          </p:nvPr>
        </p:nvSpPr>
        <p:spPr>
          <a:xfrm>
            <a:off x="571500" y="1143000"/>
            <a:ext cx="8229600" cy="4867275"/>
          </a:xfrm>
        </p:spPr>
        <p:txBody>
          <a:bodyPr/>
          <a:lstStyle/>
          <a:p>
            <a:r>
              <a:rPr lang="en-US" altLang="zh-CN" smtClean="0">
                <a:ea typeface="宋体" panose="02010600030101010101" pitchFamily="2" charset="-122"/>
              </a:rPr>
              <a:t>RPC connects applications over the network with the familiar abstraction of procedure calls</a:t>
            </a:r>
          </a:p>
          <a:p>
            <a:pPr lvl="1"/>
            <a:r>
              <a:rPr lang="en-US" altLang="zh-CN" smtClean="0">
                <a:ea typeface="宋体" panose="02010600030101010101" pitchFamily="2" charset="-122"/>
              </a:rPr>
              <a:t>Stubs package parameters/results into a message</a:t>
            </a:r>
          </a:p>
          <a:p>
            <a:pPr lvl="1"/>
            <a:r>
              <a:rPr lang="en-US" altLang="zh-CN" smtClean="0">
                <a:ea typeface="宋体" panose="02010600030101010101" pitchFamily="2" charset="-122"/>
              </a:rPr>
              <a:t>UDP with retransmissions is a low-latency transport</a:t>
            </a:r>
          </a:p>
        </p:txBody>
      </p:sp>
      <p:sp>
        <p:nvSpPr>
          <p:cNvPr id="583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zh-CN" smtClean="0">
                <a:ea typeface="宋体" panose="02010600030101010101" pitchFamily="2" charset="-122"/>
              </a:rPr>
              <a:t>Computer Networks, Chapter 6 The Transport Layer</a:t>
            </a:r>
            <a:endParaRPr lang="en-US" altLang="zh-CN">
              <a:ea typeface="宋体" panose="02010600030101010101" pitchFamily="2" charset="-122"/>
            </a:endParaRPr>
          </a:p>
        </p:txBody>
      </p:sp>
      <p:pic>
        <p:nvPicPr>
          <p:cNvPr id="583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3067050"/>
            <a:ext cx="6238875"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947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mtClean="0">
                <a:ea typeface="宋体" panose="02010600030101010101" pitchFamily="2" charset="-122"/>
              </a:rPr>
              <a:t>Services Provided to the Upper Layers (1)</a:t>
            </a:r>
          </a:p>
        </p:txBody>
      </p:sp>
      <p:sp>
        <p:nvSpPr>
          <p:cNvPr id="10243" name="Rectangle 3"/>
          <p:cNvSpPr>
            <a:spLocks noGrp="1" noChangeArrowheads="1"/>
          </p:cNvSpPr>
          <p:nvPr>
            <p:ph idx="1"/>
          </p:nvPr>
        </p:nvSpPr>
        <p:spPr>
          <a:xfrm>
            <a:off x="914400" y="1463675"/>
            <a:ext cx="7789863" cy="4598988"/>
          </a:xfrm>
        </p:spPr>
        <p:txBody>
          <a:bodyPr/>
          <a:lstStyle/>
          <a:p>
            <a:r>
              <a:rPr lang="en-US" altLang="zh-CN" smtClean="0">
                <a:ea typeface="宋体" panose="02010600030101010101" pitchFamily="2" charset="-122"/>
              </a:rPr>
              <a:t>Transport layer adds reliability to the network layer</a:t>
            </a:r>
          </a:p>
          <a:p>
            <a:pPr lvl="1"/>
            <a:r>
              <a:rPr lang="en-US" altLang="zh-CN" smtClean="0">
                <a:ea typeface="宋体" panose="02010600030101010101" pitchFamily="2" charset="-122"/>
              </a:rPr>
              <a:t>Offers connectionless (e.g., UDP) and connection-oriented (e.g, TCP) service to applications </a:t>
            </a:r>
          </a:p>
        </p:txBody>
      </p:sp>
      <p:pic>
        <p:nvPicPr>
          <p:cNvPr id="1024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9038" y="2724150"/>
            <a:ext cx="6735762"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Footer Placeholder 6"/>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mtClean="0">
                <a:ea typeface="宋体" panose="02010600030101010101" pitchFamily="2" charset="-122"/>
              </a:rPr>
              <a:t>Real-Time Transport (1)</a:t>
            </a:r>
          </a:p>
        </p:txBody>
      </p:sp>
      <p:sp>
        <p:nvSpPr>
          <p:cNvPr id="5939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59396"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RTP (Real-time Transport Protocol) provides support for sending real-time media over UDP</a:t>
            </a:r>
          </a:p>
          <a:p>
            <a:pPr lvl="1"/>
            <a:r>
              <a:rPr lang="en-US" altLang="zh-CN" smtClean="0">
                <a:ea typeface="宋体" panose="02010600030101010101" pitchFamily="2" charset="-122"/>
              </a:rPr>
              <a:t>Often implemented as part of the application</a:t>
            </a:r>
          </a:p>
        </p:txBody>
      </p:sp>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b="13657"/>
          <a:stretch>
            <a:fillRect/>
          </a:stretch>
        </p:blipFill>
        <p:spPr bwMode="auto">
          <a:xfrm>
            <a:off x="373063" y="3282950"/>
            <a:ext cx="8416925"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6010275" y="4276725"/>
            <a:ext cx="361950" cy="352425"/>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7" name="Rectangle 6"/>
          <p:cNvSpPr/>
          <p:nvPr/>
        </p:nvSpPr>
        <p:spPr bwMode="auto">
          <a:xfrm>
            <a:off x="1200150" y="3952875"/>
            <a:ext cx="1933575" cy="323850"/>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zh-CN" smtClean="0">
                <a:ea typeface="宋体" panose="02010600030101010101" pitchFamily="2" charset="-122"/>
              </a:rPr>
              <a:t>Real-Time Transport (2)</a:t>
            </a:r>
          </a:p>
        </p:txBody>
      </p:sp>
      <p:sp>
        <p:nvSpPr>
          <p:cNvPr id="6041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60420" name="Content Placeholder 2"/>
          <p:cNvSpPr>
            <a:spLocks noGrp="1"/>
          </p:cNvSpPr>
          <p:nvPr>
            <p:ph idx="1"/>
          </p:nvPr>
        </p:nvSpPr>
        <p:spPr>
          <a:xfrm>
            <a:off x="809625" y="1420813"/>
            <a:ext cx="7789863" cy="4598987"/>
          </a:xfrm>
        </p:spPr>
        <p:txBody>
          <a:bodyPr/>
          <a:lstStyle/>
          <a:p>
            <a:r>
              <a:rPr lang="en-US" altLang="zh-CN" smtClean="0">
                <a:ea typeface="宋体" panose="02010600030101010101" pitchFamily="2" charset="-122"/>
              </a:rPr>
              <a:t>RTP header contains fields to describe the type of media and synchronize it across multiple streams</a:t>
            </a:r>
          </a:p>
          <a:p>
            <a:pPr lvl="1"/>
            <a:r>
              <a:rPr lang="en-US" altLang="zh-CN" smtClean="0">
                <a:ea typeface="宋体" panose="02010600030101010101" pitchFamily="2" charset="-122"/>
              </a:rPr>
              <a:t>RTCP sister protocol helps with management tasks </a:t>
            </a:r>
          </a:p>
        </p:txBody>
      </p:sp>
      <p:pic>
        <p:nvPicPr>
          <p:cNvPr id="604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2425"/>
            <a:ext cx="733425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mtClean="0">
                <a:ea typeface="宋体" panose="02010600030101010101" pitchFamily="2" charset="-122"/>
              </a:rPr>
              <a:t>Real-Time Transport (3)</a:t>
            </a:r>
          </a:p>
        </p:txBody>
      </p:sp>
      <p:sp>
        <p:nvSpPr>
          <p:cNvPr id="6144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61444"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Buffer at receiver is used to delay packets and absorb jitter so that streaming media is played out smoothly</a:t>
            </a:r>
          </a:p>
        </p:txBody>
      </p:sp>
      <p:pic>
        <p:nvPicPr>
          <p:cNvPr id="614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900363"/>
            <a:ext cx="8529638"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extBox 8"/>
          <p:cNvSpPr txBox="1">
            <a:spLocks noChangeArrowheads="1"/>
          </p:cNvSpPr>
          <p:nvPr/>
        </p:nvSpPr>
        <p:spPr bwMode="auto">
          <a:xfrm>
            <a:off x="5214938" y="2754313"/>
            <a:ext cx="306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Packet 8’s network delay is too large for buffer to help</a:t>
            </a:r>
          </a:p>
        </p:txBody>
      </p:sp>
      <p:cxnSp>
        <p:nvCxnSpPr>
          <p:cNvPr id="61447" name="Straight Arrow Connector 9"/>
          <p:cNvCxnSpPr>
            <a:cxnSpLocks noChangeShapeType="1"/>
          </p:cNvCxnSpPr>
          <p:nvPr/>
        </p:nvCxnSpPr>
        <p:spPr bwMode="auto">
          <a:xfrm>
            <a:off x="4752975" y="3630613"/>
            <a:ext cx="2533650" cy="1587"/>
          </a:xfrm>
          <a:prstGeom prst="straightConnector1">
            <a:avLst/>
          </a:prstGeom>
          <a:noFill/>
          <a:ln w="19050" algn="ctr">
            <a:solidFill>
              <a:schemeClr val="tx1"/>
            </a:solidFill>
            <a:round/>
            <a:headEnd/>
            <a:tailEnd type="arrow" w="med" len="med"/>
          </a:ln>
        </p:spPr>
      </p:cxnSp>
      <p:cxnSp>
        <p:nvCxnSpPr>
          <p:cNvPr id="61448" name="Straight Connector 20"/>
          <p:cNvCxnSpPr>
            <a:cxnSpLocks noChangeShapeType="1"/>
          </p:cNvCxnSpPr>
          <p:nvPr/>
        </p:nvCxnSpPr>
        <p:spPr bwMode="auto">
          <a:xfrm rot="5400000">
            <a:off x="7215187" y="3633788"/>
            <a:ext cx="161925" cy="0"/>
          </a:xfrm>
          <a:prstGeom prst="line">
            <a:avLst/>
          </a:prstGeom>
          <a:noFill/>
          <a:ln w="19050" algn="ctr">
            <a:solidFill>
              <a:schemeClr val="tx1"/>
            </a:solidFill>
            <a:round/>
            <a:headEnd/>
            <a:tailEnd/>
          </a:ln>
        </p:spPr>
      </p:cxnSp>
      <p:cxnSp>
        <p:nvCxnSpPr>
          <p:cNvPr id="61449" name="Straight Connector 22"/>
          <p:cNvCxnSpPr>
            <a:cxnSpLocks noChangeShapeType="1"/>
          </p:cNvCxnSpPr>
          <p:nvPr/>
        </p:nvCxnSpPr>
        <p:spPr bwMode="auto">
          <a:xfrm rot="5400000">
            <a:off x="4652962" y="3633788"/>
            <a:ext cx="161925" cy="0"/>
          </a:xfrm>
          <a:prstGeom prst="line">
            <a:avLst/>
          </a:prstGeom>
          <a:noFill/>
          <a:ln w="19050" algn="ctr">
            <a:solidFill>
              <a:schemeClr val="tx1"/>
            </a:solidFill>
            <a:round/>
            <a:headEnd/>
            <a:tailEnd/>
          </a:ln>
        </p:spPr>
      </p:cxnSp>
      <p:cxnSp>
        <p:nvCxnSpPr>
          <p:cNvPr id="61450" name="Straight Connector 24"/>
          <p:cNvCxnSpPr>
            <a:cxnSpLocks noChangeShapeType="1"/>
          </p:cNvCxnSpPr>
          <p:nvPr/>
        </p:nvCxnSpPr>
        <p:spPr bwMode="auto">
          <a:xfrm rot="5400000">
            <a:off x="6167437" y="3443288"/>
            <a:ext cx="200025" cy="171450"/>
          </a:xfrm>
          <a:prstGeom prst="line">
            <a:avLst/>
          </a:prstGeom>
          <a:noFill/>
          <a:ln w="9525" algn="ctr">
            <a:solidFill>
              <a:schemeClr val="tx1"/>
            </a:solidFill>
            <a:round/>
            <a:headEnd/>
            <a:tailEnd/>
          </a:ln>
        </p:spPr>
      </p:cxnSp>
      <p:sp>
        <p:nvSpPr>
          <p:cNvPr id="61451" name="TextBox 26"/>
          <p:cNvSpPr txBox="1">
            <a:spLocks noChangeArrowheads="1"/>
          </p:cNvSpPr>
          <p:nvPr/>
        </p:nvSpPr>
        <p:spPr bwMode="auto">
          <a:xfrm>
            <a:off x="852488" y="3335338"/>
            <a:ext cx="1947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solidFill>
                  <a:srgbClr val="FF2BD8"/>
                </a:solidFill>
                <a:ea typeface="宋体" panose="02010600030101010101" pitchFamily="2" charset="-122"/>
              </a:rPr>
              <a:t>Constant rate</a:t>
            </a:r>
          </a:p>
        </p:txBody>
      </p:sp>
      <p:sp>
        <p:nvSpPr>
          <p:cNvPr id="61452" name="TextBox 27"/>
          <p:cNvSpPr txBox="1">
            <a:spLocks noChangeArrowheads="1"/>
          </p:cNvSpPr>
          <p:nvPr/>
        </p:nvSpPr>
        <p:spPr bwMode="auto">
          <a:xfrm>
            <a:off x="852488" y="3963988"/>
            <a:ext cx="1947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solidFill>
                  <a:srgbClr val="FF2BD8"/>
                </a:solidFill>
                <a:ea typeface="宋体" panose="02010600030101010101" pitchFamily="2" charset="-122"/>
              </a:rPr>
              <a:t>Variable rate</a:t>
            </a:r>
          </a:p>
        </p:txBody>
      </p:sp>
      <p:sp>
        <p:nvSpPr>
          <p:cNvPr id="61453" name="TextBox 28"/>
          <p:cNvSpPr txBox="1">
            <a:spLocks noChangeArrowheads="1"/>
          </p:cNvSpPr>
          <p:nvPr/>
        </p:nvSpPr>
        <p:spPr bwMode="auto">
          <a:xfrm>
            <a:off x="862013" y="4659313"/>
            <a:ext cx="1947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solidFill>
                  <a:srgbClr val="FF2BD8"/>
                </a:solidFill>
                <a:ea typeface="宋体" panose="02010600030101010101" pitchFamily="2" charset="-122"/>
              </a:rPr>
              <a:t>Constant rate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mtClean="0">
                <a:ea typeface="宋体" panose="02010600030101010101" pitchFamily="2" charset="-122"/>
              </a:rPr>
              <a:t>Real-Time Transport (3)</a:t>
            </a:r>
          </a:p>
        </p:txBody>
      </p:sp>
      <p:sp>
        <p:nvSpPr>
          <p:cNvPr id="6246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62468" name="Rectangle 3"/>
          <p:cNvSpPr>
            <a:spLocks noGrp="1" noChangeArrowheads="1"/>
          </p:cNvSpPr>
          <p:nvPr>
            <p:ph idx="1"/>
          </p:nvPr>
        </p:nvSpPr>
        <p:spPr>
          <a:xfrm>
            <a:off x="914400" y="1497013"/>
            <a:ext cx="7789863" cy="4598987"/>
          </a:xfrm>
        </p:spPr>
        <p:txBody>
          <a:bodyPr/>
          <a:lstStyle/>
          <a:p>
            <a:r>
              <a:rPr lang="en-US" altLang="zh-CN" smtClean="0">
                <a:ea typeface="宋体" panose="02010600030101010101" pitchFamily="2" charset="-122"/>
              </a:rPr>
              <a:t>High jitter, or more variation in delay, requires a larger playout buffer to avoid playout misses</a:t>
            </a:r>
          </a:p>
          <a:p>
            <a:pPr lvl="1"/>
            <a:r>
              <a:rPr lang="en-US" altLang="zh-CN" smtClean="0">
                <a:ea typeface="宋体" panose="02010600030101010101" pitchFamily="2" charset="-122"/>
              </a:rPr>
              <a:t>Propagation delay does not affect buffer size</a:t>
            </a:r>
          </a:p>
        </p:txBody>
      </p:sp>
      <p:grpSp>
        <p:nvGrpSpPr>
          <p:cNvPr id="62469" name="Group 19"/>
          <p:cNvGrpSpPr>
            <a:grpSpLocks/>
          </p:cNvGrpSpPr>
          <p:nvPr/>
        </p:nvGrpSpPr>
        <p:grpSpPr bwMode="auto">
          <a:xfrm>
            <a:off x="600075" y="2633663"/>
            <a:ext cx="8213725" cy="4110037"/>
            <a:chOff x="600074" y="2748326"/>
            <a:chExt cx="8213725" cy="4109674"/>
          </a:xfrm>
        </p:grpSpPr>
        <p:pic>
          <p:nvPicPr>
            <p:cNvPr id="624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0074" y="2848338"/>
              <a:ext cx="4156075" cy="40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05375" y="2748326"/>
              <a:ext cx="3908424" cy="30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bwMode="auto">
            <a:xfrm rot="5400000">
              <a:off x="2748009" y="4796020"/>
              <a:ext cx="1076230" cy="0"/>
            </a:xfrm>
            <a:prstGeom prst="line">
              <a:avLst/>
            </a:prstGeom>
            <a:solidFill>
              <a:schemeClr val="accent1"/>
            </a:solidFill>
            <a:ln w="19050" cap="flat" cmpd="sng" algn="ctr">
              <a:solidFill>
                <a:schemeClr val="accent3">
                  <a:lumMod val="60000"/>
                  <a:lumOff val="40000"/>
                </a:schemeClr>
              </a:solidFill>
              <a:prstDash val="solid"/>
              <a:round/>
              <a:headEnd type="none" w="med" len="med"/>
              <a:tailEnd type="none" w="med" len="med"/>
            </a:ln>
            <a:effectLst/>
          </p:spPr>
        </p:cxnSp>
        <p:sp>
          <p:nvSpPr>
            <p:cNvPr id="12" name="Oval 11"/>
            <p:cNvSpPr/>
            <p:nvPr/>
          </p:nvSpPr>
          <p:spPr bwMode="auto">
            <a:xfrm>
              <a:off x="3200399" y="5038886"/>
              <a:ext cx="1085850" cy="380966"/>
            </a:xfrm>
            <a:prstGeom prst="ellipse">
              <a:avLst/>
            </a:prstGeom>
            <a:noFill/>
            <a:ln w="19050" cap="flat" cmpd="sng" algn="ctr">
              <a:solidFill>
                <a:schemeClr val="accent3">
                  <a:lumMod val="60000"/>
                  <a:lumOff val="40000"/>
                </a:schemeClr>
              </a:solidFill>
              <a:prstDash val="solid"/>
              <a:round/>
              <a:headEnd type="none" w="med" len="med"/>
              <a:tailEnd type="none" w="med" len="me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cxnSp>
          <p:nvCxnSpPr>
            <p:cNvPr id="14" name="Straight Connector 13"/>
            <p:cNvCxnSpPr/>
            <p:nvPr/>
          </p:nvCxnSpPr>
          <p:spPr bwMode="auto">
            <a:xfrm rot="5400000">
              <a:off x="871584" y="4843641"/>
              <a:ext cx="1076230" cy="0"/>
            </a:xfrm>
            <a:prstGeom prst="line">
              <a:avLst/>
            </a:prstGeom>
            <a:solidFill>
              <a:schemeClr val="accent1"/>
            </a:solidFill>
            <a:ln w="19050" cap="flat" cmpd="sng" algn="ctr">
              <a:solidFill>
                <a:schemeClr val="accent3">
                  <a:lumMod val="60000"/>
                  <a:lumOff val="40000"/>
                </a:schemeClr>
              </a:solidFill>
              <a:prstDash val="solid"/>
              <a:round/>
              <a:headEnd type="none" w="med" len="med"/>
              <a:tailEnd type="none" w="med" len="med"/>
            </a:ln>
            <a:effectLst/>
          </p:spPr>
        </p:cxnSp>
        <p:cxnSp>
          <p:nvCxnSpPr>
            <p:cNvPr id="16" name="Straight Arrow Connector 15"/>
            <p:cNvCxnSpPr/>
            <p:nvPr/>
          </p:nvCxnSpPr>
          <p:spPr bwMode="auto">
            <a:xfrm>
              <a:off x="1400174" y="4391243"/>
              <a:ext cx="1857375" cy="1588"/>
            </a:xfrm>
            <a:prstGeom prst="straightConnector1">
              <a:avLst/>
            </a:prstGeom>
            <a:solidFill>
              <a:schemeClr val="accent1"/>
            </a:solidFill>
            <a:ln w="19050" cap="flat" cmpd="sng" algn="ctr">
              <a:solidFill>
                <a:schemeClr val="accent3">
                  <a:lumMod val="60000"/>
                  <a:lumOff val="40000"/>
                </a:schemeClr>
              </a:solidFill>
              <a:prstDash val="solid"/>
              <a:round/>
              <a:headEnd type="arrow" w="med" len="med"/>
              <a:tailEnd type="arrow" w="med" len="med"/>
            </a:ln>
            <a:effectLst/>
          </p:spPr>
        </p:cxnSp>
        <p:sp>
          <p:nvSpPr>
            <p:cNvPr id="62476" name="TextBox 17"/>
            <p:cNvSpPr txBox="1">
              <a:spLocks noChangeArrowheads="1"/>
            </p:cNvSpPr>
            <p:nvPr/>
          </p:nvSpPr>
          <p:spPr bwMode="auto">
            <a:xfrm>
              <a:off x="1981200" y="3991337"/>
              <a:ext cx="611386"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Buffer</a:t>
              </a:r>
            </a:p>
          </p:txBody>
        </p:sp>
        <p:sp>
          <p:nvSpPr>
            <p:cNvPr id="62477" name="TextBox 18"/>
            <p:cNvSpPr txBox="1">
              <a:spLocks noChangeArrowheads="1"/>
            </p:cNvSpPr>
            <p:nvPr/>
          </p:nvSpPr>
          <p:spPr bwMode="auto">
            <a:xfrm>
              <a:off x="3286125" y="4715237"/>
              <a:ext cx="9028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Misses</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ea typeface="宋体" panose="02010600030101010101" pitchFamily="2" charset="-122"/>
              </a:rPr>
              <a:t>Internet Protocols – TCP</a:t>
            </a:r>
          </a:p>
        </p:txBody>
      </p:sp>
      <p:sp>
        <p:nvSpPr>
          <p:cNvPr id="6349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63492" name="Rectangle 3"/>
          <p:cNvSpPr>
            <a:spLocks noGrp="1" noChangeArrowheads="1"/>
          </p:cNvSpPr>
          <p:nvPr>
            <p:ph idx="1"/>
          </p:nvPr>
        </p:nvSpPr>
        <p:spPr>
          <a:xfrm>
            <a:off x="1381125" y="1990725"/>
            <a:ext cx="7315200" cy="4019550"/>
          </a:xfrm>
        </p:spPr>
        <p:txBody>
          <a:bodyPr/>
          <a:lstStyle/>
          <a:p>
            <a:pPr lvl="1"/>
            <a:r>
              <a:rPr lang="en-US" altLang="zh-CN" smtClean="0">
                <a:ea typeface="宋体" panose="02010600030101010101" pitchFamily="2" charset="-122"/>
              </a:rPr>
              <a:t>The TCP service model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The TCP segment header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TCP connection establishment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TCP connection state modeling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TCP sliding window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TCP timer management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TCP congestion control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mtClean="0">
                <a:ea typeface="宋体" panose="02010600030101010101" pitchFamily="2" charset="-122"/>
              </a:rPr>
              <a:t>The TCP Service Model (1)</a:t>
            </a:r>
          </a:p>
        </p:txBody>
      </p:sp>
      <p:sp>
        <p:nvSpPr>
          <p:cNvPr id="6451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64516" name="Rectangle 3"/>
          <p:cNvSpPr>
            <a:spLocks noGrp="1" noChangeArrowheads="1"/>
          </p:cNvSpPr>
          <p:nvPr>
            <p:ph idx="1"/>
          </p:nvPr>
        </p:nvSpPr>
        <p:spPr>
          <a:xfrm>
            <a:off x="914400" y="1401763"/>
            <a:ext cx="7789863" cy="4598987"/>
          </a:xfrm>
        </p:spPr>
        <p:txBody>
          <a:bodyPr/>
          <a:lstStyle/>
          <a:p>
            <a:r>
              <a:rPr lang="en-US" altLang="zh-CN" dirty="0" smtClean="0">
                <a:ea typeface="宋体" panose="02010600030101010101" pitchFamily="2" charset="-122"/>
              </a:rPr>
              <a:t>TCP provides applications with a </a:t>
            </a:r>
            <a:r>
              <a:rPr lang="en-US" altLang="zh-CN" b="1" dirty="0" smtClean="0">
                <a:solidFill>
                  <a:srgbClr val="0000FF"/>
                </a:solidFill>
                <a:ea typeface="宋体" panose="02010600030101010101" pitchFamily="2" charset="-122"/>
              </a:rPr>
              <a:t>reliable byte stream </a:t>
            </a:r>
            <a:r>
              <a:rPr lang="en-US" altLang="zh-CN" dirty="0" smtClean="0">
                <a:ea typeface="宋体" panose="02010600030101010101" pitchFamily="2" charset="-122"/>
              </a:rPr>
              <a:t>between processes; it is the workhorse of the Internet</a:t>
            </a:r>
          </a:p>
          <a:p>
            <a:pPr lvl="1"/>
            <a:r>
              <a:rPr lang="en-US" altLang="zh-CN" dirty="0" smtClean="0">
                <a:ea typeface="宋体" panose="02010600030101010101" pitchFamily="2" charset="-122"/>
              </a:rPr>
              <a:t>Popular servers run on well-known ports </a:t>
            </a:r>
          </a:p>
        </p:txBody>
      </p:sp>
      <p:pic>
        <p:nvPicPr>
          <p:cNvPr id="645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425" y="2838450"/>
            <a:ext cx="56451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ea typeface="宋体" panose="02010600030101010101" pitchFamily="2" charset="-122"/>
              </a:rPr>
              <a:t>The TCP Service Model (2)</a:t>
            </a:r>
          </a:p>
        </p:txBody>
      </p:sp>
      <p:sp>
        <p:nvSpPr>
          <p:cNvPr id="65539"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65540" name="Rectangle 3"/>
          <p:cNvSpPr>
            <a:spLocks noGrp="1" noChangeArrowheads="1"/>
          </p:cNvSpPr>
          <p:nvPr>
            <p:ph idx="1"/>
          </p:nvPr>
        </p:nvSpPr>
        <p:spPr>
          <a:xfrm>
            <a:off x="914400" y="1611313"/>
            <a:ext cx="7789863" cy="4598987"/>
          </a:xfrm>
        </p:spPr>
        <p:txBody>
          <a:bodyPr/>
          <a:lstStyle/>
          <a:p>
            <a:r>
              <a:rPr lang="en-US" altLang="zh-CN" dirty="0" smtClean="0">
                <a:ea typeface="宋体" panose="02010600030101010101" pitchFamily="2" charset="-122"/>
              </a:rPr>
              <a:t>Applications using TCP see only the </a:t>
            </a:r>
            <a:r>
              <a:rPr lang="en-US" altLang="zh-CN" b="1" dirty="0" smtClean="0">
                <a:solidFill>
                  <a:srgbClr val="0000FF"/>
                </a:solidFill>
                <a:ea typeface="宋体" panose="02010600030101010101" pitchFamily="2" charset="-122"/>
              </a:rPr>
              <a:t>byte stream </a:t>
            </a:r>
            <a:r>
              <a:rPr lang="en-US" altLang="zh-CN" dirty="0" smtClean="0">
                <a:ea typeface="宋体" panose="02010600030101010101" pitchFamily="2" charset="-122"/>
              </a:rPr>
              <a:t>[right] and not the segments [left] sent as separate IP packets</a:t>
            </a:r>
          </a:p>
          <a:p>
            <a:endParaRPr lang="en-US" altLang="zh-CN" dirty="0" smtClean="0">
              <a:ea typeface="宋体" panose="02010600030101010101" pitchFamily="2" charset="-122"/>
            </a:endParaRPr>
          </a:p>
        </p:txBody>
      </p:sp>
      <p:pic>
        <p:nvPicPr>
          <p:cNvPr id="65541" name="Picture 2"/>
          <p:cNvPicPr>
            <a:picLocks noChangeAspect="1" noChangeArrowheads="1"/>
          </p:cNvPicPr>
          <p:nvPr/>
        </p:nvPicPr>
        <p:blipFill>
          <a:blip r:embed="rId2">
            <a:extLst>
              <a:ext uri="{28A0092B-C50C-407E-A947-70E740481C1C}">
                <a14:useLocalDpi xmlns:a14="http://schemas.microsoft.com/office/drawing/2010/main" val="0"/>
              </a:ext>
            </a:extLst>
          </a:blip>
          <a:srcRect b="23296"/>
          <a:stretch>
            <a:fillRect/>
          </a:stretch>
        </p:blipFill>
        <p:spPr bwMode="auto">
          <a:xfrm>
            <a:off x="466725" y="2595563"/>
            <a:ext cx="539432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3"/>
          <p:cNvPicPr>
            <a:picLocks noChangeAspect="1" noChangeArrowheads="1"/>
          </p:cNvPicPr>
          <p:nvPr/>
        </p:nvPicPr>
        <p:blipFill>
          <a:blip r:embed="rId3">
            <a:extLst>
              <a:ext uri="{28A0092B-C50C-407E-A947-70E740481C1C}">
                <a14:useLocalDpi xmlns:a14="http://schemas.microsoft.com/office/drawing/2010/main" val="0"/>
              </a:ext>
            </a:extLst>
          </a:blip>
          <a:srcRect b="29655"/>
          <a:stretch>
            <a:fillRect/>
          </a:stretch>
        </p:blipFill>
        <p:spPr bwMode="auto">
          <a:xfrm>
            <a:off x="6137275" y="3000375"/>
            <a:ext cx="219551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Box 9"/>
          <p:cNvSpPr txBox="1">
            <a:spLocks noChangeArrowheads="1"/>
          </p:cNvSpPr>
          <p:nvPr/>
        </p:nvSpPr>
        <p:spPr bwMode="auto">
          <a:xfrm>
            <a:off x="1085850" y="4287838"/>
            <a:ext cx="3924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Four segments, each with 512 bytes of data and carried in an IP packet</a:t>
            </a:r>
          </a:p>
        </p:txBody>
      </p:sp>
      <p:sp>
        <p:nvSpPr>
          <p:cNvPr id="65544" name="TextBox 10"/>
          <p:cNvSpPr txBox="1">
            <a:spLocks noChangeArrowheads="1"/>
          </p:cNvSpPr>
          <p:nvPr/>
        </p:nvSpPr>
        <p:spPr bwMode="auto">
          <a:xfrm>
            <a:off x="5962650" y="4297363"/>
            <a:ext cx="26574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2048 bytes of data delivered to application in a single READ call</a:t>
            </a:r>
          </a:p>
        </p:txBody>
      </p:sp>
      <p:cxnSp>
        <p:nvCxnSpPr>
          <p:cNvPr id="65545" name="Straight Arrow Connector 12"/>
          <p:cNvCxnSpPr>
            <a:cxnSpLocks noChangeShapeType="1"/>
          </p:cNvCxnSpPr>
          <p:nvPr/>
        </p:nvCxnSpPr>
        <p:spPr bwMode="auto">
          <a:xfrm rot="5400000" flipH="1" flipV="1">
            <a:off x="7149306" y="4120357"/>
            <a:ext cx="295275" cy="1588"/>
          </a:xfrm>
          <a:prstGeom prst="straightConnector1">
            <a:avLst/>
          </a:prstGeom>
          <a:noFill/>
          <a:ln w="19050" algn="ctr">
            <a:solidFill>
              <a:schemeClr val="tx1"/>
            </a:solidFill>
            <a:round/>
            <a:headEnd/>
            <a:tailEnd type="arrow" w="med" len="med"/>
          </a:ln>
        </p:spPr>
      </p:cxnSp>
      <p:cxnSp>
        <p:nvCxnSpPr>
          <p:cNvPr id="65546" name="Straight Arrow Connector 13"/>
          <p:cNvCxnSpPr>
            <a:cxnSpLocks noChangeShapeType="1"/>
          </p:cNvCxnSpPr>
          <p:nvPr/>
        </p:nvCxnSpPr>
        <p:spPr bwMode="auto">
          <a:xfrm rot="5400000" flipH="1" flipV="1">
            <a:off x="1652588" y="4119563"/>
            <a:ext cx="295275" cy="3175"/>
          </a:xfrm>
          <a:prstGeom prst="straightConnector1">
            <a:avLst/>
          </a:prstGeom>
          <a:noFill/>
          <a:ln w="19050" algn="ctr">
            <a:solidFill>
              <a:schemeClr val="tx1"/>
            </a:solidFill>
            <a:round/>
            <a:headEnd/>
            <a:tailEnd type="arrow" w="med" len="med"/>
          </a:ln>
        </p:spPr>
      </p:cxnSp>
      <p:cxnSp>
        <p:nvCxnSpPr>
          <p:cNvPr id="65547" name="Straight Arrow Connector 14"/>
          <p:cNvCxnSpPr>
            <a:cxnSpLocks noChangeShapeType="1"/>
          </p:cNvCxnSpPr>
          <p:nvPr/>
        </p:nvCxnSpPr>
        <p:spPr bwMode="auto">
          <a:xfrm rot="5400000" flipH="1" flipV="1">
            <a:off x="4291806" y="4120357"/>
            <a:ext cx="295275" cy="1588"/>
          </a:xfrm>
          <a:prstGeom prst="straightConnector1">
            <a:avLst/>
          </a:prstGeom>
          <a:noFill/>
          <a:ln w="1905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mtClean="0">
                <a:ea typeface="宋体" panose="02010600030101010101" pitchFamily="2" charset="-122"/>
              </a:rPr>
              <a:t>The TCP Segment Header</a:t>
            </a:r>
          </a:p>
        </p:txBody>
      </p:sp>
      <p:sp>
        <p:nvSpPr>
          <p:cNvPr id="6656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66564" name="Rectangle 3"/>
          <p:cNvSpPr>
            <a:spLocks noGrp="1" noChangeArrowheads="1"/>
          </p:cNvSpPr>
          <p:nvPr>
            <p:ph idx="1"/>
          </p:nvPr>
        </p:nvSpPr>
        <p:spPr>
          <a:xfrm>
            <a:off x="914400" y="1258888"/>
            <a:ext cx="7789863" cy="4598987"/>
          </a:xfrm>
        </p:spPr>
        <p:txBody>
          <a:bodyPr/>
          <a:lstStyle/>
          <a:p>
            <a:r>
              <a:rPr lang="en-US" altLang="zh-CN" smtClean="0">
                <a:ea typeface="宋体" panose="02010600030101010101" pitchFamily="2" charset="-122"/>
              </a:rPr>
              <a:t>TCP header includes addressing (ports), sliding window (seq. / ack. number), flow control (window), error control (checksum) and more.</a:t>
            </a:r>
          </a:p>
        </p:txBody>
      </p:sp>
      <p:pic>
        <p:nvPicPr>
          <p:cNvPr id="665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587625"/>
            <a:ext cx="6034088"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smtClean="0"/>
              <a:t>About Sequence Number and Window Size</a:t>
            </a:r>
            <a:endParaRPr lang="zh-CN" altLang="en-US" dirty="0"/>
          </a:p>
        </p:txBody>
      </p:sp>
      <p:sp>
        <p:nvSpPr>
          <p:cNvPr id="3" name="内容占位符 2"/>
          <p:cNvSpPr>
            <a:spLocks noGrp="1"/>
          </p:cNvSpPr>
          <p:nvPr>
            <p:ph idx="1"/>
          </p:nvPr>
        </p:nvSpPr>
        <p:spPr>
          <a:xfrm>
            <a:off x="457200" y="914400"/>
            <a:ext cx="8229600" cy="5095875"/>
          </a:xfrm>
        </p:spPr>
        <p:txBody>
          <a:bodyPr/>
          <a:lstStyle/>
          <a:p>
            <a:pPr marL="342900" indent="-342900">
              <a:buFont typeface="Arial" panose="020B0604020202020204" pitchFamily="34" charset="0"/>
              <a:buChar char="•"/>
            </a:pPr>
            <a:r>
              <a:rPr lang="en-US" altLang="zh-CN" sz="2000" dirty="0" smtClean="0"/>
              <a:t>Make sure the sequence number does not wrap around within the maximum segment lifetime (</a:t>
            </a:r>
            <a:r>
              <a:rPr lang="en-US" altLang="zh-CN" sz="2000" dirty="0"/>
              <a:t>MSL). This depends on how fast data can be transmitted over the </a:t>
            </a:r>
            <a:r>
              <a:rPr lang="en-US" altLang="zh-CN" sz="2000" dirty="0" smtClean="0"/>
              <a:t>Internet.</a:t>
            </a:r>
            <a:endParaRPr lang="en-US" altLang="zh-CN" sz="2000" dirty="0"/>
          </a:p>
          <a:p>
            <a:pPr marL="800100" lvl="1" indent="-342900"/>
            <a:r>
              <a:rPr lang="en-US" altLang="zh-CN" sz="1800" dirty="0" smtClean="0"/>
              <a:t>For 32-bit sequence number space (TCP), IETF define an extension to extend the sequence number space to protect against the sequence number wrapping around.</a:t>
            </a:r>
          </a:p>
          <a:p>
            <a:pPr marL="342900" indent="-342900">
              <a:buFont typeface="Arial" panose="020B0604020202020204" pitchFamily="34" charset="0"/>
              <a:buChar char="•"/>
            </a:pPr>
            <a:r>
              <a:rPr lang="en-US" altLang="zh-CN" sz="2000" dirty="0" smtClean="0"/>
              <a:t>Keep the pipe full: the </a:t>
            </a:r>
            <a:r>
              <a:rPr lang="en-US" altLang="zh-CN" sz="2000" dirty="0"/>
              <a:t>bandwidth delay product </a:t>
            </a:r>
            <a:r>
              <a:rPr lang="en-US" altLang="zh-CN" sz="2000" dirty="0" smtClean="0"/>
              <a:t>indicates how big Window Size (Advertised Window) field needs to be.</a:t>
            </a:r>
          </a:p>
          <a:p>
            <a:pPr marL="800100" lvl="1" indent="-342900"/>
            <a:r>
              <a:rPr lang="en-US" altLang="zh-CN" sz="1800" dirty="0" smtClean="0"/>
              <a:t>For 16-bit Window Size field (TCP), only 64KB is allowed. Solution: also extension to TCP.</a:t>
            </a:r>
            <a:endParaRPr lang="zh-CN" altLang="en-US" sz="1800" dirty="0"/>
          </a:p>
        </p:txBody>
      </p:sp>
      <p:sp>
        <p:nvSpPr>
          <p:cNvPr id="4" name="页脚占位符 3"/>
          <p:cNvSpPr>
            <a:spLocks noGrp="1"/>
          </p:cNvSpPr>
          <p:nvPr>
            <p:ph type="ftr" sz="quarter" idx="11"/>
          </p:nvPr>
        </p:nvSpPr>
        <p:spPr/>
        <p:txBody>
          <a:bodyPr/>
          <a:lstStyle/>
          <a:p>
            <a:r>
              <a:rPr lang="en-US" altLang="zh-CN" smtClean="0"/>
              <a:t>Computer Networks, Chapter 6 The Transport Layer</a:t>
            </a:r>
            <a:endParaRPr lang="en-US" altLang="zh-CN" i="0"/>
          </a:p>
        </p:txBody>
      </p:sp>
      <p:pic>
        <p:nvPicPr>
          <p:cNvPr id="6" name="图片 5"/>
          <p:cNvPicPr>
            <a:picLocks noChangeAspect="1"/>
          </p:cNvPicPr>
          <p:nvPr/>
        </p:nvPicPr>
        <p:blipFill>
          <a:blip r:embed="rId2"/>
          <a:stretch>
            <a:fillRect/>
          </a:stretch>
        </p:blipFill>
        <p:spPr>
          <a:xfrm>
            <a:off x="1260169" y="4281304"/>
            <a:ext cx="3083231" cy="2424296"/>
          </a:xfrm>
          <a:prstGeom prst="rect">
            <a:avLst/>
          </a:prstGeom>
        </p:spPr>
      </p:pic>
      <p:pic>
        <p:nvPicPr>
          <p:cNvPr id="7" name="图片 6"/>
          <p:cNvPicPr>
            <a:picLocks noChangeAspect="1"/>
          </p:cNvPicPr>
          <p:nvPr/>
        </p:nvPicPr>
        <p:blipFill>
          <a:blip r:embed="rId3"/>
          <a:stretch>
            <a:fillRect/>
          </a:stretch>
        </p:blipFill>
        <p:spPr>
          <a:xfrm>
            <a:off x="4572000" y="4281304"/>
            <a:ext cx="3570327" cy="2424296"/>
          </a:xfrm>
          <a:prstGeom prst="rect">
            <a:avLst/>
          </a:prstGeom>
        </p:spPr>
      </p:pic>
    </p:spTree>
    <p:extLst>
      <p:ext uri="{BB962C8B-B14F-4D97-AF65-F5344CB8AC3E}">
        <p14:creationId xmlns:p14="http://schemas.microsoft.com/office/powerpoint/2010/main" val="19509449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1</a:t>
            </a:r>
            <a:endParaRPr lang="zh-CN" altLang="en-US" dirty="0"/>
          </a:p>
        </p:txBody>
      </p:sp>
      <p:sp>
        <p:nvSpPr>
          <p:cNvPr id="3" name="内容占位符 2"/>
          <p:cNvSpPr>
            <a:spLocks noGrp="1"/>
          </p:cNvSpPr>
          <p:nvPr>
            <p:ph idx="1"/>
          </p:nvPr>
        </p:nvSpPr>
        <p:spPr/>
        <p:txBody>
          <a:bodyPr/>
          <a:lstStyle/>
          <a:p>
            <a:r>
              <a:rPr lang="en-US" altLang="zh-CN" sz="2000" dirty="0"/>
              <a:t>Suppose TCP operates over a 40-Gbps STS-768 link.</a:t>
            </a:r>
          </a:p>
          <a:p>
            <a:r>
              <a:rPr lang="en-US" altLang="zh-CN" sz="2000" dirty="0"/>
              <a:t>(a) Assuming TCP could utilize the full bandwidth continuously, how long would it take the sequence numbers to wrap around completely?</a:t>
            </a:r>
          </a:p>
          <a:p>
            <a:r>
              <a:rPr lang="en-US" altLang="zh-CN" sz="2000" dirty="0"/>
              <a:t>(b) Suppose an added 32-bit timestamp field which increments 1000 times during the wraparound time you found above. How long would it take for the timestamp to wrap around</a:t>
            </a:r>
            <a:r>
              <a:rPr lang="en-US" altLang="zh-CN" sz="2000" dirty="0" smtClean="0"/>
              <a:t>?</a:t>
            </a:r>
          </a:p>
          <a:p>
            <a:r>
              <a:rPr lang="en-US" altLang="zh-CN" sz="2000" dirty="0" smtClean="0">
                <a:solidFill>
                  <a:srgbClr val="FF0000"/>
                </a:solidFill>
              </a:rPr>
              <a:t>Solution:</a:t>
            </a:r>
          </a:p>
          <a:p>
            <a:r>
              <a:rPr lang="en-US" altLang="zh-CN" sz="2000" dirty="0" smtClean="0"/>
              <a:t>(a) 2</a:t>
            </a:r>
            <a:r>
              <a:rPr lang="en-US" altLang="zh-CN" sz="2000" baseline="30000" dirty="0" smtClean="0"/>
              <a:t>32</a:t>
            </a:r>
            <a:r>
              <a:rPr lang="en-US" altLang="zh-CN" sz="2000" dirty="0"/>
              <a:t> </a:t>
            </a:r>
            <a:r>
              <a:rPr lang="en-US" altLang="zh-CN" sz="2000" dirty="0" smtClean="0"/>
              <a:t>Bytes / (40/8) </a:t>
            </a:r>
            <a:r>
              <a:rPr lang="en-US" altLang="zh-CN" sz="2000" dirty="0" err="1" smtClean="0"/>
              <a:t>GBps</a:t>
            </a:r>
            <a:r>
              <a:rPr lang="en-US" altLang="zh-CN" sz="2000" dirty="0" smtClean="0"/>
              <a:t> = 859 </a:t>
            </a:r>
            <a:r>
              <a:rPr lang="en-US" altLang="zh-CN" sz="2000" dirty="0" err="1" smtClean="0"/>
              <a:t>ms</a:t>
            </a:r>
            <a:endParaRPr lang="en-US" altLang="zh-CN" sz="2000" dirty="0" smtClean="0"/>
          </a:p>
          <a:p>
            <a:r>
              <a:rPr lang="en-US" altLang="zh-CN" sz="2000" dirty="0" smtClean="0"/>
              <a:t>(b) 1000 ticks in 859 </a:t>
            </a:r>
            <a:r>
              <a:rPr lang="en-US" altLang="zh-CN" sz="2000" dirty="0" err="1" smtClean="0"/>
              <a:t>ms</a:t>
            </a:r>
            <a:r>
              <a:rPr lang="en-US" altLang="zh-CN" sz="2000" dirty="0" smtClean="0"/>
              <a:t>, 1 tick in 859 </a:t>
            </a:r>
            <a:r>
              <a:rPr lang="el-GR" altLang="zh-CN" sz="2000" dirty="0" smtClean="0">
                <a:latin typeface="Lucida Sans Unicode" panose="020B0602030504020204" pitchFamily="34" charset="0"/>
                <a:cs typeface="Lucida Sans Unicode" panose="020B0602030504020204" pitchFamily="34" charset="0"/>
              </a:rPr>
              <a:t>μ</a:t>
            </a:r>
            <a:r>
              <a:rPr lang="en-US" altLang="zh-CN" sz="2000" dirty="0" smtClean="0">
                <a:latin typeface="Lucida Sans Unicode" panose="020B0602030504020204" pitchFamily="34" charset="0"/>
                <a:cs typeface="Lucida Sans Unicode" panose="020B0602030504020204" pitchFamily="34" charset="0"/>
              </a:rPr>
              <a:t>s</a:t>
            </a:r>
            <a:r>
              <a:rPr lang="en-US" altLang="zh-CN" sz="2000" dirty="0" smtClean="0"/>
              <a:t>. 2</a:t>
            </a:r>
            <a:r>
              <a:rPr lang="en-US" altLang="zh-CN" sz="2000" baseline="30000" dirty="0" smtClean="0"/>
              <a:t>32</a:t>
            </a:r>
            <a:r>
              <a:rPr lang="en-US" altLang="zh-CN" sz="2000" dirty="0" smtClean="0"/>
              <a:t> * 859 </a:t>
            </a:r>
            <a:r>
              <a:rPr lang="el-GR" altLang="zh-CN" sz="2000" dirty="0">
                <a:latin typeface="Lucida Sans Unicode" panose="020B0602030504020204" pitchFamily="34" charset="0"/>
                <a:cs typeface="Lucida Sans Unicode" panose="020B0602030504020204" pitchFamily="34" charset="0"/>
              </a:rPr>
              <a:t>μ</a:t>
            </a:r>
            <a:r>
              <a:rPr lang="en-US" altLang="zh-CN" sz="2000" dirty="0" smtClean="0">
                <a:latin typeface="Lucida Sans Unicode" panose="020B0602030504020204" pitchFamily="34" charset="0"/>
                <a:cs typeface="Lucida Sans Unicode" panose="020B0602030504020204" pitchFamily="34" charset="0"/>
              </a:rPr>
              <a:t>s = 3.7Ms,  approximately 43 days</a:t>
            </a:r>
          </a:p>
        </p:txBody>
      </p:sp>
      <p:sp>
        <p:nvSpPr>
          <p:cNvPr id="4" name="页脚占位符 3"/>
          <p:cNvSpPr>
            <a:spLocks noGrp="1"/>
          </p:cNvSpPr>
          <p:nvPr>
            <p:ph type="ftr" sz="quarter" idx="11"/>
          </p:nvPr>
        </p:nvSpPr>
        <p:spPr/>
        <p:txBody>
          <a:bodyPr/>
          <a:lstStyle/>
          <a:p>
            <a:pPr>
              <a:defRPr/>
            </a:pPr>
            <a:r>
              <a:rPr lang="en-US" smtClean="0"/>
              <a:t>Computer Networks, Chapter 6 The Transport Layer</a:t>
            </a:r>
            <a:endParaRPr lang="en-US" dirty="0"/>
          </a:p>
        </p:txBody>
      </p:sp>
    </p:spTree>
    <p:extLst>
      <p:ext uri="{BB962C8B-B14F-4D97-AF65-F5344CB8AC3E}">
        <p14:creationId xmlns:p14="http://schemas.microsoft.com/office/powerpoint/2010/main" val="111480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smtClean="0">
                <a:ea typeface="宋体" panose="02010600030101010101" pitchFamily="2" charset="-122"/>
              </a:rPr>
              <a:t>Services Provided to the Upper Layers (2)</a:t>
            </a:r>
          </a:p>
        </p:txBody>
      </p:sp>
      <p:sp>
        <p:nvSpPr>
          <p:cNvPr id="1126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
        <p:nvSpPr>
          <p:cNvPr id="11268" name="Content Placeholder 3"/>
          <p:cNvSpPr>
            <a:spLocks noGrp="1"/>
          </p:cNvSpPr>
          <p:nvPr>
            <p:ph idx="1"/>
          </p:nvPr>
        </p:nvSpPr>
        <p:spPr>
          <a:xfrm>
            <a:off x="914400" y="1611313"/>
            <a:ext cx="7789863" cy="4598987"/>
          </a:xfrm>
        </p:spPr>
        <p:txBody>
          <a:bodyPr/>
          <a:lstStyle/>
          <a:p>
            <a:r>
              <a:rPr lang="en-US" altLang="zh-CN" smtClean="0">
                <a:ea typeface="宋体" panose="02010600030101010101" pitchFamily="2" charset="-122"/>
              </a:rPr>
              <a:t>Transport layer sends </a:t>
            </a:r>
            <a:r>
              <a:rPr lang="en-US" altLang="zh-CN" u="sng" smtClean="0">
                <a:ea typeface="宋体" panose="02010600030101010101" pitchFamily="2" charset="-122"/>
              </a:rPr>
              <a:t>segments</a:t>
            </a:r>
            <a:r>
              <a:rPr lang="en-US" altLang="zh-CN" smtClean="0">
                <a:ea typeface="宋体" panose="02010600030101010101" pitchFamily="2" charset="-122"/>
              </a:rPr>
              <a:t> in packets (in frames)</a:t>
            </a:r>
          </a:p>
        </p:txBody>
      </p:sp>
      <p:grpSp>
        <p:nvGrpSpPr>
          <p:cNvPr id="11269" name="Group 7"/>
          <p:cNvGrpSpPr>
            <a:grpSpLocks/>
          </p:cNvGrpSpPr>
          <p:nvPr/>
        </p:nvGrpSpPr>
        <p:grpSpPr bwMode="auto">
          <a:xfrm>
            <a:off x="693738" y="2544763"/>
            <a:ext cx="7993062" cy="2630487"/>
            <a:chOff x="693427" y="2996382"/>
            <a:chExt cx="7993114" cy="2630608"/>
          </a:xfrm>
        </p:grpSpPr>
        <p:pic>
          <p:nvPicPr>
            <p:cNvPr id="11270" name="Picture 2"/>
            <p:cNvPicPr>
              <a:picLocks noChangeAspect="1" noChangeArrowheads="1"/>
            </p:cNvPicPr>
            <p:nvPr/>
          </p:nvPicPr>
          <p:blipFill>
            <a:blip r:embed="rId2">
              <a:extLst>
                <a:ext uri="{28A0092B-C50C-407E-A947-70E740481C1C}">
                  <a14:useLocalDpi xmlns:a14="http://schemas.microsoft.com/office/drawing/2010/main" val="0"/>
                </a:ext>
              </a:extLst>
            </a:blip>
            <a:srcRect t="4967"/>
            <a:stretch>
              <a:fillRect/>
            </a:stretch>
          </p:blipFill>
          <p:spPr bwMode="auto">
            <a:xfrm>
              <a:off x="693427" y="2996382"/>
              <a:ext cx="7993114" cy="2630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Box 5"/>
            <p:cNvSpPr txBox="1">
              <a:spLocks noChangeArrowheads="1"/>
            </p:cNvSpPr>
            <p:nvPr/>
          </p:nvSpPr>
          <p:spPr bwMode="auto">
            <a:xfrm>
              <a:off x="3847767" y="3121223"/>
              <a:ext cx="716543"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Segment</a:t>
              </a:r>
            </a:p>
          </p:txBody>
        </p:sp>
        <p:sp>
          <p:nvSpPr>
            <p:cNvPr id="11272" name="TextBox 6"/>
            <p:cNvSpPr txBox="1">
              <a:spLocks noChangeArrowheads="1"/>
            </p:cNvSpPr>
            <p:nvPr/>
          </p:nvSpPr>
          <p:spPr bwMode="auto">
            <a:xfrm>
              <a:off x="5199704" y="4111823"/>
              <a:ext cx="716543"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Segment</a:t>
              </a: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sz="2000" dirty="0"/>
              <a:t>You are hired to design a reliable byte-stream protocol that uses a sliding window (like TCP). This protocol will run over a 1-Gbps network. The RTT of the network is 140 </a:t>
            </a:r>
            <a:r>
              <a:rPr lang="en-US" altLang="zh-CN" sz="2000" dirty="0" err="1"/>
              <a:t>ms</a:t>
            </a:r>
            <a:r>
              <a:rPr lang="en-US" altLang="zh-CN" sz="2000" dirty="0"/>
              <a:t>, and the </a:t>
            </a:r>
            <a:r>
              <a:rPr lang="en-US" altLang="zh-CN" sz="2000" dirty="0" smtClean="0"/>
              <a:t>maximum segment </a:t>
            </a:r>
            <a:r>
              <a:rPr lang="en-US" altLang="zh-CN" sz="2000" dirty="0"/>
              <a:t>lifetime is 60 seconds. </a:t>
            </a:r>
            <a:r>
              <a:rPr lang="en-US" altLang="zh-CN" sz="2000" dirty="0" smtClean="0"/>
              <a:t>How </a:t>
            </a:r>
            <a:r>
              <a:rPr lang="en-US" altLang="zh-CN" sz="2000" dirty="0"/>
              <a:t>many bits would you include in the </a:t>
            </a:r>
            <a:r>
              <a:rPr lang="en-US" altLang="zh-CN" sz="2000" dirty="0" err="1"/>
              <a:t>AdvertisedWindow</a:t>
            </a:r>
            <a:r>
              <a:rPr lang="en-US" altLang="zh-CN" sz="2000" dirty="0"/>
              <a:t> and </a:t>
            </a:r>
            <a:r>
              <a:rPr lang="en-US" altLang="zh-CN" sz="2000" dirty="0" err="1"/>
              <a:t>SequenceNum</a:t>
            </a:r>
            <a:r>
              <a:rPr lang="en-US" altLang="zh-CN" sz="2000" dirty="0"/>
              <a:t> fields of your protocol header</a:t>
            </a:r>
            <a:r>
              <a:rPr lang="en-US" altLang="zh-CN" sz="2000" dirty="0" smtClean="0"/>
              <a:t>?</a:t>
            </a:r>
          </a:p>
          <a:p>
            <a:r>
              <a:rPr lang="en-US" altLang="zh-CN" sz="2000" dirty="0" smtClean="0">
                <a:solidFill>
                  <a:srgbClr val="FF0000"/>
                </a:solidFill>
              </a:rPr>
              <a:t>Solution:</a:t>
            </a:r>
          </a:p>
          <a:p>
            <a:pPr marL="342900" indent="-342900">
              <a:buFont typeface="Arial" panose="020B0604020202020204" pitchFamily="34" charset="0"/>
              <a:buChar char="•"/>
            </a:pPr>
            <a:r>
              <a:rPr lang="en-US" altLang="zh-CN" sz="2000" dirty="0" smtClean="0"/>
              <a:t>The </a:t>
            </a:r>
            <a:r>
              <a:rPr lang="en-US" altLang="zh-CN" sz="2000" dirty="0" err="1"/>
              <a:t>AdvertisedWindow</a:t>
            </a:r>
            <a:r>
              <a:rPr lang="en-US" altLang="zh-CN" sz="2000" dirty="0"/>
              <a:t> </a:t>
            </a:r>
            <a:r>
              <a:rPr lang="en-US" altLang="zh-CN" sz="2000" dirty="0" smtClean="0"/>
              <a:t>should be large enough to keep the pipe full.</a:t>
            </a:r>
          </a:p>
          <a:p>
            <a:pPr lvl="1" indent="0">
              <a:buNone/>
            </a:pPr>
            <a:r>
              <a:rPr lang="en-US" altLang="zh-CN" sz="2000" dirty="0" smtClean="0"/>
              <a:t>Bandwidth Delay (RTT) Product = 1Gbps * 140 </a:t>
            </a:r>
            <a:r>
              <a:rPr lang="en-US" altLang="zh-CN" sz="2000" dirty="0" err="1" smtClean="0"/>
              <a:t>ms</a:t>
            </a:r>
            <a:r>
              <a:rPr lang="en-US" altLang="zh-CN" sz="2000" dirty="0" smtClean="0"/>
              <a:t> = 17.5 Mbytes</a:t>
            </a:r>
          </a:p>
          <a:p>
            <a:pPr lvl="1" indent="0">
              <a:buNone/>
            </a:pPr>
            <a:r>
              <a:rPr lang="en-US" altLang="zh-CN" sz="2000" dirty="0" err="1" smtClean="0"/>
              <a:t>AdvertisedWindow</a:t>
            </a:r>
            <a:r>
              <a:rPr lang="en-US" altLang="zh-CN" sz="2000" dirty="0" smtClean="0"/>
              <a:t> filed: 25 bits</a:t>
            </a:r>
          </a:p>
          <a:p>
            <a:pPr marL="342900" indent="-342900">
              <a:buFont typeface="Arial" panose="020B0604020202020204" pitchFamily="34" charset="0"/>
              <a:buChar char="•"/>
            </a:pPr>
            <a:r>
              <a:rPr lang="en-US" altLang="zh-CN" sz="2000" dirty="0"/>
              <a:t>T</a:t>
            </a:r>
            <a:r>
              <a:rPr lang="en-US" altLang="zh-CN" sz="2000" dirty="0" smtClean="0"/>
              <a:t>he </a:t>
            </a:r>
            <a:r>
              <a:rPr lang="en-US" altLang="zh-CN" sz="2000" dirty="0"/>
              <a:t>sequence number </a:t>
            </a:r>
            <a:r>
              <a:rPr lang="en-US" altLang="zh-CN" sz="2000" dirty="0" smtClean="0"/>
              <a:t>must not </a:t>
            </a:r>
            <a:r>
              <a:rPr lang="en-US" altLang="zh-CN" sz="2000" dirty="0"/>
              <a:t>wrap around within the maximum segment </a:t>
            </a:r>
            <a:r>
              <a:rPr lang="en-US" altLang="zh-CN" sz="2000" dirty="0" smtClean="0"/>
              <a:t>lifetime.</a:t>
            </a:r>
          </a:p>
          <a:p>
            <a:pPr lvl="1" indent="0">
              <a:buNone/>
            </a:pPr>
            <a:r>
              <a:rPr lang="en-US" altLang="zh-CN" sz="2000" dirty="0" smtClean="0"/>
              <a:t>1 </a:t>
            </a:r>
            <a:r>
              <a:rPr lang="en-US" altLang="zh-CN" sz="2000" dirty="0" err="1" smtClean="0"/>
              <a:t>Gbps</a:t>
            </a:r>
            <a:r>
              <a:rPr lang="en-US" altLang="zh-CN" sz="2000" dirty="0" smtClean="0"/>
              <a:t> * 60 s  = 60 Gb = 7.5 GB</a:t>
            </a:r>
          </a:p>
          <a:p>
            <a:pPr lvl="1" indent="0">
              <a:buNone/>
            </a:pPr>
            <a:r>
              <a:rPr lang="en-US" altLang="zh-CN" sz="2000" dirty="0" err="1" smtClean="0"/>
              <a:t>SequenceNum</a:t>
            </a:r>
            <a:r>
              <a:rPr lang="en-US" altLang="zh-CN" sz="2000" dirty="0" smtClean="0"/>
              <a:t> filed: 33 bits</a:t>
            </a:r>
            <a:endParaRPr lang="zh-CN" altLang="en-US" sz="2000" dirty="0"/>
          </a:p>
        </p:txBody>
      </p:sp>
      <p:sp>
        <p:nvSpPr>
          <p:cNvPr id="4" name="页脚占位符 3"/>
          <p:cNvSpPr>
            <a:spLocks noGrp="1"/>
          </p:cNvSpPr>
          <p:nvPr>
            <p:ph type="ftr" sz="quarter" idx="11"/>
          </p:nvPr>
        </p:nvSpPr>
        <p:spPr/>
        <p:txBody>
          <a:bodyPr/>
          <a:lstStyle/>
          <a:p>
            <a:pPr>
              <a:defRPr/>
            </a:pPr>
            <a:r>
              <a:rPr lang="en-US" smtClean="0"/>
              <a:t>Computer Networks, Chapter 6 The Transport Layer</a:t>
            </a:r>
            <a:endParaRPr lang="en-US" dirty="0"/>
          </a:p>
        </p:txBody>
      </p:sp>
    </p:spTree>
    <p:extLst>
      <p:ext uri="{BB962C8B-B14F-4D97-AF65-F5344CB8AC3E}">
        <p14:creationId xmlns:p14="http://schemas.microsoft.com/office/powerpoint/2010/main" val="141156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zh-CN" smtClean="0">
                <a:ea typeface="宋体" panose="02010600030101010101" pitchFamily="2" charset="-122"/>
              </a:rPr>
              <a:t>TCP Connection Establishment</a:t>
            </a:r>
          </a:p>
        </p:txBody>
      </p:sp>
      <p:sp>
        <p:nvSpPr>
          <p:cNvPr id="6861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68612" name="Content Placeholder 2"/>
          <p:cNvSpPr>
            <a:spLocks noGrp="1"/>
          </p:cNvSpPr>
          <p:nvPr>
            <p:ph idx="1"/>
          </p:nvPr>
        </p:nvSpPr>
        <p:spPr>
          <a:xfrm>
            <a:off x="914400" y="1230313"/>
            <a:ext cx="7789863" cy="4598987"/>
          </a:xfrm>
        </p:spPr>
        <p:txBody>
          <a:bodyPr/>
          <a:lstStyle/>
          <a:p>
            <a:r>
              <a:rPr lang="en-US" altLang="zh-CN" dirty="0" smtClean="0">
                <a:ea typeface="宋体" panose="02010600030101010101" pitchFamily="2" charset="-122"/>
              </a:rPr>
              <a:t>TCP sets up connections with the three-way handshake</a:t>
            </a:r>
          </a:p>
          <a:p>
            <a:pPr lvl="1"/>
            <a:r>
              <a:rPr lang="en-US" altLang="zh-CN" dirty="0" smtClean="0">
                <a:ea typeface="宋体" panose="02010600030101010101" pitchFamily="2" charset="-122"/>
              </a:rPr>
              <a:t>Release is symmetric, also as described before</a:t>
            </a:r>
          </a:p>
        </p:txBody>
      </p:sp>
      <p:pic>
        <p:nvPicPr>
          <p:cNvPr id="68613"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5766" b="7613"/>
          <a:stretch>
            <a:fillRect/>
          </a:stretch>
        </p:blipFill>
        <p:spPr bwMode="auto">
          <a:xfrm>
            <a:off x="1144588" y="2409825"/>
            <a:ext cx="6854825"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TextBox 8"/>
          <p:cNvSpPr txBox="1">
            <a:spLocks noChangeArrowheads="1"/>
          </p:cNvSpPr>
          <p:nvPr/>
        </p:nvSpPr>
        <p:spPr bwMode="auto">
          <a:xfrm>
            <a:off x="1323975" y="5668963"/>
            <a:ext cx="3086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Normal case </a:t>
            </a:r>
          </a:p>
        </p:txBody>
      </p:sp>
      <p:sp>
        <p:nvSpPr>
          <p:cNvPr id="68615" name="TextBox 9"/>
          <p:cNvSpPr txBox="1">
            <a:spLocks noChangeArrowheads="1"/>
          </p:cNvSpPr>
          <p:nvPr/>
        </p:nvSpPr>
        <p:spPr bwMode="auto">
          <a:xfrm>
            <a:off x="4400550" y="5668963"/>
            <a:ext cx="4057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Simultaneous connect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Connection Establishment </a:t>
            </a:r>
            <a:br>
              <a:rPr lang="en-US" altLang="zh-CN" dirty="0" smtClean="0">
                <a:ea typeface="宋体" panose="02010600030101010101" pitchFamily="2" charset="-122"/>
              </a:rPr>
            </a:br>
            <a:r>
              <a:rPr lang="en-US" altLang="zh-CN" dirty="0" smtClean="0">
                <a:ea typeface="宋体" panose="02010600030101010101" pitchFamily="2" charset="-122"/>
              </a:rPr>
              <a:t>using Three-way Handshak</a:t>
            </a:r>
            <a:r>
              <a:rPr lang="en-US" altLang="zh-CN" dirty="0" smtClean="0"/>
              <a:t>ing</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100" y="3095625"/>
            <a:ext cx="12795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275" y="2765425"/>
            <a:ext cx="12668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700" y="2867025"/>
            <a:ext cx="41433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
          <p:cNvGrpSpPr>
            <a:grpSpLocks/>
          </p:cNvGrpSpPr>
          <p:nvPr/>
        </p:nvGrpSpPr>
        <p:grpSpPr bwMode="auto">
          <a:xfrm>
            <a:off x="503588" y="1143000"/>
            <a:ext cx="8124825" cy="5405438"/>
            <a:chOff x="471823" y="1019462"/>
            <a:chExt cx="8124153" cy="5404915"/>
          </a:xfrm>
        </p:grpSpPr>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728" y="21336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1336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8732" y="21336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21336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7497" y="6206753"/>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825" y="6206753"/>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6206753"/>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0927" y="6206753"/>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23" y="1019462"/>
              <a:ext cx="8124153" cy="140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0700" y="1755775"/>
            <a:ext cx="9794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4325" y="3876675"/>
            <a:ext cx="41243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9875" y="4924425"/>
            <a:ext cx="4140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8425" y="4116388"/>
            <a:ext cx="13620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3738" y="5137150"/>
            <a:ext cx="12493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96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125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right)">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20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10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80">
                                          <p:stCondLst>
                                            <p:cond delay="0"/>
                                          </p:stCondLst>
                                        </p:cTn>
                                        <p:tgtEl>
                                          <p:spTgt spid="18"/>
                                        </p:tgtEl>
                                      </p:cBhvr>
                                    </p:animEffect>
                                    <p:anim calcmode="lin" valueType="num">
                                      <p:cBhvr>
                                        <p:cTn id="4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2" dur="26">
                                          <p:stCondLst>
                                            <p:cond delay="650"/>
                                          </p:stCondLst>
                                        </p:cTn>
                                        <p:tgtEl>
                                          <p:spTgt spid="18"/>
                                        </p:tgtEl>
                                      </p:cBhvr>
                                      <p:to x="100000" y="60000"/>
                                    </p:animScale>
                                    <p:animScale>
                                      <p:cBhvr>
                                        <p:cTn id="53" dur="166" decel="50000">
                                          <p:stCondLst>
                                            <p:cond delay="676"/>
                                          </p:stCondLst>
                                        </p:cTn>
                                        <p:tgtEl>
                                          <p:spTgt spid="18"/>
                                        </p:tgtEl>
                                      </p:cBhvr>
                                      <p:to x="100000" y="100000"/>
                                    </p:animScale>
                                    <p:animScale>
                                      <p:cBhvr>
                                        <p:cTn id="54" dur="26">
                                          <p:stCondLst>
                                            <p:cond delay="1312"/>
                                          </p:stCondLst>
                                        </p:cTn>
                                        <p:tgtEl>
                                          <p:spTgt spid="18"/>
                                        </p:tgtEl>
                                      </p:cBhvr>
                                      <p:to x="100000" y="80000"/>
                                    </p:animScale>
                                    <p:animScale>
                                      <p:cBhvr>
                                        <p:cTn id="55" dur="166" decel="50000">
                                          <p:stCondLst>
                                            <p:cond delay="1338"/>
                                          </p:stCondLst>
                                        </p:cTn>
                                        <p:tgtEl>
                                          <p:spTgt spid="18"/>
                                        </p:tgtEl>
                                      </p:cBhvr>
                                      <p:to x="100000" y="100000"/>
                                    </p:animScale>
                                    <p:animScale>
                                      <p:cBhvr>
                                        <p:cTn id="56" dur="26">
                                          <p:stCondLst>
                                            <p:cond delay="1642"/>
                                          </p:stCondLst>
                                        </p:cTn>
                                        <p:tgtEl>
                                          <p:spTgt spid="18"/>
                                        </p:tgtEl>
                                      </p:cBhvr>
                                      <p:to x="100000" y="90000"/>
                                    </p:animScale>
                                    <p:animScale>
                                      <p:cBhvr>
                                        <p:cTn id="57" dur="166" decel="50000">
                                          <p:stCondLst>
                                            <p:cond delay="1668"/>
                                          </p:stCondLst>
                                        </p:cTn>
                                        <p:tgtEl>
                                          <p:spTgt spid="18"/>
                                        </p:tgtEl>
                                      </p:cBhvr>
                                      <p:to x="100000" y="100000"/>
                                    </p:animScale>
                                    <p:animScale>
                                      <p:cBhvr>
                                        <p:cTn id="58" dur="26">
                                          <p:stCondLst>
                                            <p:cond delay="1808"/>
                                          </p:stCondLst>
                                        </p:cTn>
                                        <p:tgtEl>
                                          <p:spTgt spid="18"/>
                                        </p:tgtEl>
                                      </p:cBhvr>
                                      <p:to x="100000" y="95000"/>
                                    </p:animScale>
                                    <p:animScale>
                                      <p:cBhvr>
                                        <p:cTn id="59"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grpSp>
        <p:nvGrpSpPr>
          <p:cNvPr id="5" name="Group 3"/>
          <p:cNvGrpSpPr>
            <a:grpSpLocks/>
          </p:cNvGrpSpPr>
          <p:nvPr/>
        </p:nvGrpSpPr>
        <p:grpSpPr bwMode="auto">
          <a:xfrm>
            <a:off x="471488" y="628650"/>
            <a:ext cx="8124825" cy="6084888"/>
            <a:chOff x="471823" y="457200"/>
            <a:chExt cx="8124153" cy="6085025"/>
          </a:xfrm>
        </p:grpSpPr>
        <p:grpSp>
          <p:nvGrpSpPr>
            <p:cNvPr id="6" name="Group 1"/>
            <p:cNvGrpSpPr>
              <a:grpSpLocks/>
            </p:cNvGrpSpPr>
            <p:nvPr/>
          </p:nvGrpSpPr>
          <p:grpSpPr bwMode="auto">
            <a:xfrm>
              <a:off x="943728" y="1600200"/>
              <a:ext cx="7180340" cy="4671773"/>
              <a:chOff x="943728" y="1805223"/>
              <a:chExt cx="7180340" cy="4023360"/>
            </a:xfrm>
          </p:grpSpPr>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728" y="1805223"/>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05223"/>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732" y="1805223"/>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805223"/>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497" y="6324600"/>
              <a:ext cx="404873" cy="2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25" y="6324600"/>
              <a:ext cx="404873" cy="2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324600"/>
              <a:ext cx="404873" cy="2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0927" y="6324600"/>
              <a:ext cx="404873" cy="2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23" y="457200"/>
              <a:ext cx="8124153" cy="117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713" y="1863725"/>
            <a:ext cx="413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6513" y="5657850"/>
            <a:ext cx="41433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2063" y="2305050"/>
            <a:ext cx="4114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8"/>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4600" y="3006725"/>
            <a:ext cx="403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00313" y="3798888"/>
            <a:ext cx="420528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49525" y="4621213"/>
            <a:ext cx="41560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9738" y="2613025"/>
            <a:ext cx="11969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56400" y="3335338"/>
            <a:ext cx="1279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2306638"/>
            <a:ext cx="136842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57988" y="3735388"/>
            <a:ext cx="122872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9975" y="4505325"/>
            <a:ext cx="1368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9738" y="4972050"/>
            <a:ext cx="11969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00" y="4040188"/>
            <a:ext cx="13716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9975" y="3006725"/>
            <a:ext cx="1368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28988" y="1217613"/>
            <a:ext cx="26384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Data Transfer</a:t>
            </a:r>
            <a:endParaRPr lang="zh-CN" altLang="en-US" dirty="0"/>
          </a:p>
        </p:txBody>
      </p:sp>
    </p:spTree>
    <p:extLst>
      <p:ext uri="{BB962C8B-B14F-4D97-AF65-F5344CB8AC3E}">
        <p14:creationId xmlns:p14="http://schemas.microsoft.com/office/powerpoint/2010/main" val="154773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outVertic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right)">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right)">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37"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barn(outVertical)">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26" presetClass="entr" presetSubtype="0" fill="hold"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80">
                                          <p:stCondLst>
                                            <p:cond delay="0"/>
                                          </p:stCondLst>
                                        </p:cTn>
                                        <p:tgtEl>
                                          <p:spTgt spid="30"/>
                                        </p:tgtEl>
                                      </p:cBhvr>
                                    </p:animEffect>
                                    <p:anim calcmode="lin" valueType="num">
                                      <p:cBhvr>
                                        <p:cTn id="82"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87" dur="26">
                                          <p:stCondLst>
                                            <p:cond delay="650"/>
                                          </p:stCondLst>
                                        </p:cTn>
                                        <p:tgtEl>
                                          <p:spTgt spid="30"/>
                                        </p:tgtEl>
                                      </p:cBhvr>
                                      <p:to x="100000" y="60000"/>
                                    </p:animScale>
                                    <p:animScale>
                                      <p:cBhvr>
                                        <p:cTn id="88" dur="166" decel="50000">
                                          <p:stCondLst>
                                            <p:cond delay="676"/>
                                          </p:stCondLst>
                                        </p:cTn>
                                        <p:tgtEl>
                                          <p:spTgt spid="30"/>
                                        </p:tgtEl>
                                      </p:cBhvr>
                                      <p:to x="100000" y="100000"/>
                                    </p:animScale>
                                    <p:animScale>
                                      <p:cBhvr>
                                        <p:cTn id="89" dur="26">
                                          <p:stCondLst>
                                            <p:cond delay="1312"/>
                                          </p:stCondLst>
                                        </p:cTn>
                                        <p:tgtEl>
                                          <p:spTgt spid="30"/>
                                        </p:tgtEl>
                                      </p:cBhvr>
                                      <p:to x="100000" y="80000"/>
                                    </p:animScale>
                                    <p:animScale>
                                      <p:cBhvr>
                                        <p:cTn id="90" dur="166" decel="50000">
                                          <p:stCondLst>
                                            <p:cond delay="1338"/>
                                          </p:stCondLst>
                                        </p:cTn>
                                        <p:tgtEl>
                                          <p:spTgt spid="30"/>
                                        </p:tgtEl>
                                      </p:cBhvr>
                                      <p:to x="100000" y="100000"/>
                                    </p:animScale>
                                    <p:animScale>
                                      <p:cBhvr>
                                        <p:cTn id="91" dur="26">
                                          <p:stCondLst>
                                            <p:cond delay="1642"/>
                                          </p:stCondLst>
                                        </p:cTn>
                                        <p:tgtEl>
                                          <p:spTgt spid="30"/>
                                        </p:tgtEl>
                                      </p:cBhvr>
                                      <p:to x="100000" y="90000"/>
                                    </p:animScale>
                                    <p:animScale>
                                      <p:cBhvr>
                                        <p:cTn id="92" dur="166" decel="50000">
                                          <p:stCondLst>
                                            <p:cond delay="1668"/>
                                          </p:stCondLst>
                                        </p:cTn>
                                        <p:tgtEl>
                                          <p:spTgt spid="30"/>
                                        </p:tgtEl>
                                      </p:cBhvr>
                                      <p:to x="100000" y="100000"/>
                                    </p:animScale>
                                    <p:animScale>
                                      <p:cBhvr>
                                        <p:cTn id="93" dur="26">
                                          <p:stCondLst>
                                            <p:cond delay="1808"/>
                                          </p:stCondLst>
                                        </p:cTn>
                                        <p:tgtEl>
                                          <p:spTgt spid="30"/>
                                        </p:tgtEl>
                                      </p:cBhvr>
                                      <p:to x="100000" y="95000"/>
                                    </p:animScale>
                                    <p:animScale>
                                      <p:cBhvr>
                                        <p:cTn id="94" dur="166" decel="50000">
                                          <p:stCondLst>
                                            <p:cond delay="1834"/>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Connection Termination</a:t>
            </a:r>
            <a:br>
              <a:rPr lang="en-US" altLang="zh-CN" dirty="0" smtClean="0"/>
            </a:br>
            <a:r>
              <a:rPr lang="en-US" altLang="zh-CN" dirty="0" smtClean="0"/>
              <a:t>using three-way handshaking</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grpSp>
        <p:nvGrpSpPr>
          <p:cNvPr id="5" name="Group 7"/>
          <p:cNvGrpSpPr>
            <a:grpSpLocks/>
          </p:cNvGrpSpPr>
          <p:nvPr/>
        </p:nvGrpSpPr>
        <p:grpSpPr bwMode="auto">
          <a:xfrm>
            <a:off x="444500" y="1174750"/>
            <a:ext cx="8123238" cy="5405438"/>
            <a:chOff x="471823" y="1019462"/>
            <a:chExt cx="8124153" cy="5404915"/>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728" y="21336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1336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732" y="21336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21336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497" y="6206753"/>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25" y="6206753"/>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206753"/>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0927" y="6206753"/>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23" y="1019462"/>
              <a:ext cx="8124153" cy="140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660525"/>
            <a:ext cx="26257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4100" y="2868613"/>
            <a:ext cx="13573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597150"/>
            <a:ext cx="41163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1475" y="3905250"/>
            <a:ext cx="1279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3650" y="3663950"/>
            <a:ext cx="40957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125" y="3871913"/>
            <a:ext cx="13620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9200" y="4667250"/>
            <a:ext cx="41402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69100" y="4941888"/>
            <a:ext cx="120491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26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75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1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right)">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20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80">
                                          <p:stCondLst>
                                            <p:cond delay="0"/>
                                          </p:stCondLst>
                                        </p:cTn>
                                        <p:tgtEl>
                                          <p:spTgt spid="15"/>
                                        </p:tgtEl>
                                      </p:cBhvr>
                                    </p:animEffect>
                                    <p:anim calcmode="lin" valueType="num">
                                      <p:cBhvr>
                                        <p:cTn id="4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2" dur="26">
                                          <p:stCondLst>
                                            <p:cond delay="650"/>
                                          </p:stCondLst>
                                        </p:cTn>
                                        <p:tgtEl>
                                          <p:spTgt spid="15"/>
                                        </p:tgtEl>
                                      </p:cBhvr>
                                      <p:to x="100000" y="60000"/>
                                    </p:animScale>
                                    <p:animScale>
                                      <p:cBhvr>
                                        <p:cTn id="53" dur="166" decel="50000">
                                          <p:stCondLst>
                                            <p:cond delay="676"/>
                                          </p:stCondLst>
                                        </p:cTn>
                                        <p:tgtEl>
                                          <p:spTgt spid="15"/>
                                        </p:tgtEl>
                                      </p:cBhvr>
                                      <p:to x="100000" y="100000"/>
                                    </p:animScale>
                                    <p:animScale>
                                      <p:cBhvr>
                                        <p:cTn id="54" dur="26">
                                          <p:stCondLst>
                                            <p:cond delay="1312"/>
                                          </p:stCondLst>
                                        </p:cTn>
                                        <p:tgtEl>
                                          <p:spTgt spid="15"/>
                                        </p:tgtEl>
                                      </p:cBhvr>
                                      <p:to x="100000" y="80000"/>
                                    </p:animScale>
                                    <p:animScale>
                                      <p:cBhvr>
                                        <p:cTn id="55" dur="166" decel="50000">
                                          <p:stCondLst>
                                            <p:cond delay="1338"/>
                                          </p:stCondLst>
                                        </p:cTn>
                                        <p:tgtEl>
                                          <p:spTgt spid="15"/>
                                        </p:tgtEl>
                                      </p:cBhvr>
                                      <p:to x="100000" y="100000"/>
                                    </p:animScale>
                                    <p:animScale>
                                      <p:cBhvr>
                                        <p:cTn id="56" dur="26">
                                          <p:stCondLst>
                                            <p:cond delay="1642"/>
                                          </p:stCondLst>
                                        </p:cTn>
                                        <p:tgtEl>
                                          <p:spTgt spid="15"/>
                                        </p:tgtEl>
                                      </p:cBhvr>
                                      <p:to x="100000" y="90000"/>
                                    </p:animScale>
                                    <p:animScale>
                                      <p:cBhvr>
                                        <p:cTn id="57" dur="166" decel="50000">
                                          <p:stCondLst>
                                            <p:cond delay="1668"/>
                                          </p:stCondLst>
                                        </p:cTn>
                                        <p:tgtEl>
                                          <p:spTgt spid="15"/>
                                        </p:tgtEl>
                                      </p:cBhvr>
                                      <p:to x="100000" y="100000"/>
                                    </p:animScale>
                                    <p:animScale>
                                      <p:cBhvr>
                                        <p:cTn id="58" dur="26">
                                          <p:stCondLst>
                                            <p:cond delay="1808"/>
                                          </p:stCondLst>
                                        </p:cTn>
                                        <p:tgtEl>
                                          <p:spTgt spid="15"/>
                                        </p:tgtEl>
                                      </p:cBhvr>
                                      <p:to x="100000" y="95000"/>
                                    </p:animScale>
                                    <p:animScale>
                                      <p:cBhvr>
                                        <p:cTn id="59"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grpSp>
        <p:nvGrpSpPr>
          <p:cNvPr id="5" name="Group 2"/>
          <p:cNvGrpSpPr>
            <a:grpSpLocks/>
          </p:cNvGrpSpPr>
          <p:nvPr/>
        </p:nvGrpSpPr>
        <p:grpSpPr bwMode="auto">
          <a:xfrm>
            <a:off x="444500" y="609600"/>
            <a:ext cx="8123238" cy="6019800"/>
            <a:chOff x="444341" y="457200"/>
            <a:chExt cx="8124153" cy="6019800"/>
          </a:xfrm>
        </p:grpSpPr>
        <p:grpSp>
          <p:nvGrpSpPr>
            <p:cNvPr id="6" name="Group 1"/>
            <p:cNvGrpSpPr>
              <a:grpSpLocks/>
            </p:cNvGrpSpPr>
            <p:nvPr/>
          </p:nvGrpSpPr>
          <p:grpSpPr bwMode="auto">
            <a:xfrm>
              <a:off x="916246" y="1828800"/>
              <a:ext cx="7180340" cy="4354376"/>
              <a:chOff x="916246" y="2209800"/>
              <a:chExt cx="7180340" cy="4023360"/>
            </a:xfrm>
          </p:grpSpPr>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246" y="22098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918" y="22098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1250" y="22098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3518" y="2209800"/>
                <a:ext cx="1230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015" y="6259376"/>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43" y="6259376"/>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718" y="6248400"/>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3445" y="6259376"/>
              <a:ext cx="404873" cy="2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41" y="457200"/>
              <a:ext cx="8124153" cy="140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641475"/>
            <a:ext cx="26257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4100" y="2438400"/>
            <a:ext cx="13573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981200"/>
            <a:ext cx="41163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1475" y="4724400"/>
            <a:ext cx="1279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0125" y="3124200"/>
            <a:ext cx="13620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9100" y="5761038"/>
            <a:ext cx="120491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3886200"/>
            <a:ext cx="4157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9200" y="4495800"/>
            <a:ext cx="416083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Half-close</a:t>
            </a:r>
            <a:endParaRPr lang="zh-CN" altLang="en-US" dirty="0"/>
          </a:p>
        </p:txBody>
      </p:sp>
      <p:grpSp>
        <p:nvGrpSpPr>
          <p:cNvPr id="31" name="组合 30"/>
          <p:cNvGrpSpPr/>
          <p:nvPr/>
        </p:nvGrpSpPr>
        <p:grpSpPr>
          <a:xfrm>
            <a:off x="2489200" y="5486400"/>
            <a:ext cx="4140200" cy="998538"/>
            <a:chOff x="2489200" y="5486400"/>
            <a:chExt cx="4140200" cy="998538"/>
          </a:xfrm>
        </p:grpSpPr>
        <p:pic>
          <p:nvPicPr>
            <p:cNvPr id="21"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9200" y="5486400"/>
              <a:ext cx="41402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框 26"/>
            <p:cNvSpPr txBox="1"/>
            <p:nvPr/>
          </p:nvSpPr>
          <p:spPr>
            <a:xfrm>
              <a:off x="3670571" y="5724988"/>
              <a:ext cx="259644" cy="369332"/>
            </a:xfrm>
            <a:prstGeom prst="rect">
              <a:avLst/>
            </a:prstGeom>
            <a:noFill/>
          </p:spPr>
          <p:txBody>
            <a:bodyPr wrap="square" rtlCol="0">
              <a:spAutoFit/>
            </a:bodyPr>
            <a:lstStyle/>
            <a:p>
              <a:r>
                <a:rPr lang="en-US" altLang="zh-CN" dirty="0" smtClean="0"/>
                <a:t>z</a:t>
              </a:r>
              <a:endParaRPr lang="zh-CN" altLang="en-US" dirty="0"/>
            </a:p>
          </p:txBody>
        </p:sp>
      </p:grpSp>
      <p:grpSp>
        <p:nvGrpSpPr>
          <p:cNvPr id="30" name="组合 29"/>
          <p:cNvGrpSpPr/>
          <p:nvPr/>
        </p:nvGrpSpPr>
        <p:grpSpPr>
          <a:xfrm>
            <a:off x="2532986" y="2897187"/>
            <a:ext cx="4097338" cy="976313"/>
            <a:chOff x="2532986" y="2897187"/>
            <a:chExt cx="4097338" cy="976313"/>
          </a:xfrm>
        </p:grpSpPr>
        <p:pic>
          <p:nvPicPr>
            <p:cNvPr id="24"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2986" y="2897187"/>
              <a:ext cx="4097338"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5475111" y="3041473"/>
              <a:ext cx="293511" cy="91582"/>
            </a:xfrm>
            <a:prstGeom prst="rect">
              <a:avLst/>
            </a:prstGeom>
            <a:solidFill>
              <a:srgbClr val="66CCFF"/>
            </a:solidFill>
          </p:spPr>
          <p:txBody>
            <a:bodyPr wrap="square" rtlCol="0">
              <a:spAutoFit/>
            </a:bodyPr>
            <a:lstStyle/>
            <a:p>
              <a:endParaRPr lang="zh-CN" altLang="en-US" dirty="0"/>
            </a:p>
          </p:txBody>
        </p:sp>
      </p:grpSp>
    </p:spTree>
    <p:extLst>
      <p:ext uri="{BB962C8B-B14F-4D97-AF65-F5344CB8AC3E}">
        <p14:creationId xmlns:p14="http://schemas.microsoft.com/office/powerpoint/2010/main" val="185674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175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right)">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outVertical)">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righ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80">
                                          <p:stCondLst>
                                            <p:cond delay="0"/>
                                          </p:stCondLst>
                                        </p:cTn>
                                        <p:tgtEl>
                                          <p:spTgt spid="16"/>
                                        </p:tgtEl>
                                      </p:cBhvr>
                                    </p:animEffect>
                                    <p:anim calcmode="lin" valueType="num">
                                      <p:cBhvr>
                                        <p:cTn id="57"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62" dur="26">
                                          <p:stCondLst>
                                            <p:cond delay="650"/>
                                          </p:stCondLst>
                                        </p:cTn>
                                        <p:tgtEl>
                                          <p:spTgt spid="16"/>
                                        </p:tgtEl>
                                      </p:cBhvr>
                                      <p:to x="100000" y="60000"/>
                                    </p:animScale>
                                    <p:animScale>
                                      <p:cBhvr>
                                        <p:cTn id="63" dur="166" decel="50000">
                                          <p:stCondLst>
                                            <p:cond delay="676"/>
                                          </p:stCondLst>
                                        </p:cTn>
                                        <p:tgtEl>
                                          <p:spTgt spid="16"/>
                                        </p:tgtEl>
                                      </p:cBhvr>
                                      <p:to x="100000" y="100000"/>
                                    </p:animScale>
                                    <p:animScale>
                                      <p:cBhvr>
                                        <p:cTn id="64" dur="26">
                                          <p:stCondLst>
                                            <p:cond delay="1312"/>
                                          </p:stCondLst>
                                        </p:cTn>
                                        <p:tgtEl>
                                          <p:spTgt spid="16"/>
                                        </p:tgtEl>
                                      </p:cBhvr>
                                      <p:to x="100000" y="80000"/>
                                    </p:animScale>
                                    <p:animScale>
                                      <p:cBhvr>
                                        <p:cTn id="65" dur="166" decel="50000">
                                          <p:stCondLst>
                                            <p:cond delay="1338"/>
                                          </p:stCondLst>
                                        </p:cTn>
                                        <p:tgtEl>
                                          <p:spTgt spid="16"/>
                                        </p:tgtEl>
                                      </p:cBhvr>
                                      <p:to x="100000" y="100000"/>
                                    </p:animScale>
                                    <p:animScale>
                                      <p:cBhvr>
                                        <p:cTn id="66" dur="26">
                                          <p:stCondLst>
                                            <p:cond delay="1642"/>
                                          </p:stCondLst>
                                        </p:cTn>
                                        <p:tgtEl>
                                          <p:spTgt spid="16"/>
                                        </p:tgtEl>
                                      </p:cBhvr>
                                      <p:to x="100000" y="90000"/>
                                    </p:animScale>
                                    <p:animScale>
                                      <p:cBhvr>
                                        <p:cTn id="67" dur="166" decel="50000">
                                          <p:stCondLst>
                                            <p:cond delay="1668"/>
                                          </p:stCondLst>
                                        </p:cTn>
                                        <p:tgtEl>
                                          <p:spTgt spid="16"/>
                                        </p:tgtEl>
                                      </p:cBhvr>
                                      <p:to x="100000" y="100000"/>
                                    </p:animScale>
                                    <p:animScale>
                                      <p:cBhvr>
                                        <p:cTn id="68" dur="26">
                                          <p:stCondLst>
                                            <p:cond delay="1808"/>
                                          </p:stCondLst>
                                        </p:cTn>
                                        <p:tgtEl>
                                          <p:spTgt spid="16"/>
                                        </p:tgtEl>
                                      </p:cBhvr>
                                      <p:to x="100000" y="95000"/>
                                    </p:animScale>
                                    <p:animScale>
                                      <p:cBhvr>
                                        <p:cTn id="69"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zh-CN" smtClean="0">
                <a:ea typeface="宋体" panose="02010600030101010101" pitchFamily="2" charset="-122"/>
              </a:rPr>
              <a:t>TCP Connection State Modeling (1)</a:t>
            </a:r>
          </a:p>
        </p:txBody>
      </p:sp>
      <p:sp>
        <p:nvSpPr>
          <p:cNvPr id="7065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70660" name="Content Placeholder 2"/>
          <p:cNvSpPr>
            <a:spLocks noGrp="1"/>
          </p:cNvSpPr>
          <p:nvPr>
            <p:ph idx="1"/>
          </p:nvPr>
        </p:nvSpPr>
        <p:spPr>
          <a:xfrm>
            <a:off x="914400" y="1373188"/>
            <a:ext cx="7789863" cy="4598987"/>
          </a:xfrm>
        </p:spPr>
        <p:txBody>
          <a:bodyPr/>
          <a:lstStyle/>
          <a:p>
            <a:r>
              <a:rPr lang="en-US" altLang="zh-CN" smtClean="0">
                <a:ea typeface="宋体" panose="02010600030101010101" pitchFamily="2" charset="-122"/>
              </a:rPr>
              <a:t>The TCP connection finite state machine has more states than our simple example from earlier.</a:t>
            </a:r>
          </a:p>
        </p:txBody>
      </p:sp>
      <p:pic>
        <p:nvPicPr>
          <p:cNvPr id="706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2336800"/>
            <a:ext cx="6084888"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zh-CN" smtClean="0">
                <a:ea typeface="宋体" panose="02010600030101010101" pitchFamily="2" charset="-122"/>
              </a:rPr>
              <a:t>TCP Connection State Modeling (2)</a:t>
            </a:r>
          </a:p>
        </p:txBody>
      </p:sp>
      <p:sp>
        <p:nvSpPr>
          <p:cNvPr id="7168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71684" name="Content Placeholder 2"/>
          <p:cNvSpPr>
            <a:spLocks noGrp="1"/>
          </p:cNvSpPr>
          <p:nvPr>
            <p:ph idx="1"/>
          </p:nvPr>
        </p:nvSpPr>
        <p:spPr>
          <a:xfrm>
            <a:off x="457200" y="1704975"/>
            <a:ext cx="2800350" cy="4305300"/>
          </a:xfrm>
        </p:spPr>
        <p:txBody>
          <a:bodyPr/>
          <a:lstStyle/>
          <a:p>
            <a:r>
              <a:rPr lang="en-US" altLang="zh-CN" sz="1800" smtClean="0">
                <a:ea typeface="宋体" panose="02010600030101010101" pitchFamily="2" charset="-122"/>
              </a:rPr>
              <a:t>Solid line is the normal path for a client. </a:t>
            </a:r>
          </a:p>
          <a:p>
            <a:r>
              <a:rPr lang="en-US" altLang="zh-CN" sz="1800" smtClean="0">
                <a:ea typeface="宋体" panose="02010600030101010101" pitchFamily="2" charset="-122"/>
              </a:rPr>
              <a:t>Dashed line is the normal path for a server. </a:t>
            </a:r>
          </a:p>
          <a:p>
            <a:r>
              <a:rPr lang="en-US" altLang="zh-CN" sz="1800" smtClean="0">
                <a:ea typeface="宋体" panose="02010600030101010101" pitchFamily="2" charset="-122"/>
              </a:rPr>
              <a:t>Light lines are unusual events. </a:t>
            </a:r>
          </a:p>
          <a:p>
            <a:r>
              <a:rPr lang="en-US" altLang="zh-CN" sz="1800" smtClean="0">
                <a:ea typeface="宋体" panose="02010600030101010101" pitchFamily="2" charset="-122"/>
              </a:rPr>
              <a:t>Transitions are labeled  by the cause and action, separated by a slash.</a:t>
            </a:r>
          </a:p>
        </p:txBody>
      </p:sp>
      <p:pic>
        <p:nvPicPr>
          <p:cNvPr id="71685" name="Picture 2"/>
          <p:cNvPicPr>
            <a:picLocks noChangeAspect="1" noChangeArrowheads="1"/>
          </p:cNvPicPr>
          <p:nvPr/>
        </p:nvPicPr>
        <p:blipFill>
          <a:blip r:embed="rId3">
            <a:extLst>
              <a:ext uri="{28A0092B-C50C-407E-A947-70E740481C1C}">
                <a14:useLocalDpi xmlns:a14="http://schemas.microsoft.com/office/drawing/2010/main" val="0"/>
              </a:ext>
            </a:extLst>
          </a:blip>
          <a:srcRect l="4230" t="1006" r="1936" b="1193"/>
          <a:stretch>
            <a:fillRect/>
          </a:stretch>
        </p:blipFill>
        <p:spPr bwMode="auto">
          <a:xfrm>
            <a:off x="3300413" y="1076325"/>
            <a:ext cx="5386387"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en-US" altLang="zh-CN" dirty="0"/>
              <a:t>C</a:t>
            </a:r>
            <a:r>
              <a:rPr lang="en-US" altLang="zh-CN" dirty="0" smtClean="0"/>
              <a:t>ommon Scenario</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smtClean="0"/>
              <a:t>Computer Networks, Chapter 6 The Transport Layer</a:t>
            </a:r>
            <a:endParaRPr lang="en-US" altLang="zh-CN" i="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74725"/>
            <a:ext cx="4592638"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58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6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zh-CN" smtClean="0">
                <a:ea typeface="宋体" panose="02010600030101010101" pitchFamily="2" charset="-122"/>
              </a:rPr>
              <a:t>TCP Sliding Window (1)</a:t>
            </a:r>
          </a:p>
        </p:txBody>
      </p:sp>
      <p:sp>
        <p:nvSpPr>
          <p:cNvPr id="7373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73732" name="Content Placeholder 2"/>
          <p:cNvSpPr>
            <a:spLocks noGrp="1"/>
          </p:cNvSpPr>
          <p:nvPr>
            <p:ph idx="1"/>
          </p:nvPr>
        </p:nvSpPr>
        <p:spPr>
          <a:xfrm>
            <a:off x="457200" y="1952625"/>
            <a:ext cx="3209925" cy="4057650"/>
          </a:xfrm>
        </p:spPr>
        <p:txBody>
          <a:bodyPr/>
          <a:lstStyle/>
          <a:p>
            <a:r>
              <a:rPr lang="en-US" altLang="zh-CN" smtClean="0">
                <a:ea typeface="宋体" panose="02010600030101010101" pitchFamily="2" charset="-122"/>
              </a:rPr>
              <a:t>TCP adds flow control to the sliding window    as before</a:t>
            </a:r>
          </a:p>
          <a:p>
            <a:pPr lvl="1"/>
            <a:r>
              <a:rPr lang="en-US" altLang="zh-CN" smtClean="0">
                <a:ea typeface="宋体" panose="02010600030101010101" pitchFamily="2" charset="-122"/>
              </a:rPr>
              <a:t>ACK + WIN is the sender’s limit</a:t>
            </a:r>
          </a:p>
        </p:txBody>
      </p:sp>
      <p:pic>
        <p:nvPicPr>
          <p:cNvPr id="73733" name="Picture 2"/>
          <p:cNvPicPr>
            <a:picLocks noChangeAspect="1" noChangeArrowheads="1"/>
          </p:cNvPicPr>
          <p:nvPr/>
        </p:nvPicPr>
        <p:blipFill>
          <a:blip r:embed="rId3">
            <a:extLst>
              <a:ext uri="{28A0092B-C50C-407E-A947-70E740481C1C}">
                <a14:useLocalDpi xmlns:a14="http://schemas.microsoft.com/office/drawing/2010/main" val="0"/>
              </a:ext>
            </a:extLst>
          </a:blip>
          <a:srcRect l="2480" t="2626" r="3078" b="2425"/>
          <a:stretch>
            <a:fillRect/>
          </a:stretch>
        </p:blipFill>
        <p:spPr bwMode="auto">
          <a:xfrm>
            <a:off x="3752850" y="1485900"/>
            <a:ext cx="484822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mtClean="0">
                <a:ea typeface="宋体" panose="02010600030101010101" pitchFamily="2" charset="-122"/>
              </a:rPr>
              <a:t>Transport Service Primitives (1)</a:t>
            </a:r>
          </a:p>
        </p:txBody>
      </p:sp>
      <p:sp>
        <p:nvSpPr>
          <p:cNvPr id="1229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9219"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Primitives that applications might call to transport data for a simple connection-oriented service:</a:t>
            </a:r>
          </a:p>
          <a:p>
            <a:pPr lvl="1"/>
            <a:r>
              <a:rPr lang="en-US" altLang="zh-CN" smtClean="0">
                <a:ea typeface="宋体" panose="02010600030101010101" pitchFamily="2" charset="-122"/>
              </a:rPr>
              <a:t>Client calls CONNECT, SEND, RECEIVE, DISCONNECT</a:t>
            </a:r>
          </a:p>
          <a:p>
            <a:pPr lvl="1"/>
            <a:r>
              <a:rPr lang="en-US" altLang="zh-CN" smtClean="0">
                <a:ea typeface="宋体" panose="02010600030101010101" pitchFamily="2" charset="-122"/>
              </a:rPr>
              <a:t>Server calls LISTEN, RECEIVE, SEND, DISCONNECT</a:t>
            </a:r>
          </a:p>
          <a:p>
            <a:pPr lvl="1">
              <a:buFont typeface="Arial" panose="020B0604020202020204" pitchFamily="34" charset="0"/>
              <a:buNone/>
            </a:pPr>
            <a:endParaRPr lang="en-US" altLang="zh-CN" smtClean="0">
              <a:ea typeface="宋体" panose="02010600030101010101" pitchFamily="2" charset="-122"/>
            </a:endParaRPr>
          </a:p>
        </p:txBody>
      </p:sp>
      <p:grpSp>
        <p:nvGrpSpPr>
          <p:cNvPr id="12293" name="Group 9"/>
          <p:cNvGrpSpPr>
            <a:grpSpLocks/>
          </p:cNvGrpSpPr>
          <p:nvPr/>
        </p:nvGrpSpPr>
        <p:grpSpPr bwMode="auto">
          <a:xfrm>
            <a:off x="677862" y="4087812"/>
            <a:ext cx="8262938" cy="2122488"/>
            <a:chOff x="440454" y="2917971"/>
            <a:chExt cx="8263091" cy="2123269"/>
          </a:xfrm>
        </p:grpSpPr>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454" y="2917971"/>
              <a:ext cx="8263091" cy="212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Box 8"/>
            <p:cNvSpPr txBox="1">
              <a:spLocks noChangeArrowheads="1"/>
            </p:cNvSpPr>
            <p:nvPr/>
          </p:nvSpPr>
          <p:spPr bwMode="auto">
            <a:xfrm>
              <a:off x="2638404" y="3134900"/>
              <a:ext cx="865622" cy="246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b="1">
                  <a:ea typeface="宋体" panose="02010600030101010101" pitchFamily="2" charset="-122"/>
                </a:rPr>
                <a:t>Segment</a:t>
              </a: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zh-CN" smtClean="0">
                <a:ea typeface="宋体" panose="02010600030101010101" pitchFamily="2" charset="-122"/>
              </a:rPr>
              <a:t>TCP Sliding Window (2)</a:t>
            </a:r>
          </a:p>
        </p:txBody>
      </p:sp>
      <p:sp>
        <p:nvSpPr>
          <p:cNvPr id="7577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75780" name="Content Placeholder 2"/>
          <p:cNvSpPr>
            <a:spLocks noGrp="1"/>
          </p:cNvSpPr>
          <p:nvPr>
            <p:ph idx="1"/>
          </p:nvPr>
        </p:nvSpPr>
        <p:spPr>
          <a:xfrm>
            <a:off x="914400" y="1497013"/>
            <a:ext cx="7789863" cy="4598987"/>
          </a:xfrm>
        </p:spPr>
        <p:txBody>
          <a:bodyPr/>
          <a:lstStyle/>
          <a:p>
            <a:r>
              <a:rPr lang="en-US" altLang="zh-CN" smtClean="0">
                <a:ea typeface="宋体" panose="02010600030101010101" pitchFamily="2" charset="-122"/>
              </a:rPr>
              <a:t>Need to add special cases to avoid unwanted behavior</a:t>
            </a:r>
          </a:p>
          <a:p>
            <a:pPr lvl="1"/>
            <a:r>
              <a:rPr lang="en-US" altLang="zh-CN" smtClean="0">
                <a:ea typeface="宋体" panose="02010600030101010101" pitchFamily="2" charset="-122"/>
              </a:rPr>
              <a:t>E.g., silly window syndrome [below]</a:t>
            </a:r>
          </a:p>
        </p:txBody>
      </p:sp>
      <p:pic>
        <p:nvPicPr>
          <p:cNvPr id="757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5" y="2552700"/>
            <a:ext cx="56324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TextBox 8"/>
          <p:cNvSpPr txBox="1">
            <a:spLocks noChangeArrowheads="1"/>
          </p:cNvSpPr>
          <p:nvPr/>
        </p:nvSpPr>
        <p:spPr bwMode="auto">
          <a:xfrm>
            <a:off x="2181225" y="5697538"/>
            <a:ext cx="4895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Receiver application reads single bytes, so sender always sends one byte segments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zh-CN" smtClean="0">
                <a:ea typeface="宋体" panose="02010600030101010101" pitchFamily="2" charset="-122"/>
              </a:rPr>
              <a:t>TCP Timer Management</a:t>
            </a:r>
          </a:p>
        </p:txBody>
      </p:sp>
      <p:sp>
        <p:nvSpPr>
          <p:cNvPr id="7782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77828" name="Content Placeholder 2"/>
          <p:cNvSpPr>
            <a:spLocks noGrp="1"/>
          </p:cNvSpPr>
          <p:nvPr>
            <p:ph idx="1"/>
          </p:nvPr>
        </p:nvSpPr>
        <p:spPr>
          <a:xfrm>
            <a:off x="914400" y="1249363"/>
            <a:ext cx="7789863" cy="4598987"/>
          </a:xfrm>
        </p:spPr>
        <p:txBody>
          <a:bodyPr/>
          <a:lstStyle/>
          <a:p>
            <a:r>
              <a:rPr lang="en-US" altLang="zh-CN" smtClean="0">
                <a:ea typeface="宋体" panose="02010600030101010101" pitchFamily="2" charset="-122"/>
              </a:rPr>
              <a:t>TCP estimates retransmit timer from segment RTTs</a:t>
            </a:r>
          </a:p>
          <a:p>
            <a:pPr lvl="1"/>
            <a:r>
              <a:rPr lang="en-US" altLang="zh-CN" smtClean="0">
                <a:ea typeface="宋体" panose="02010600030101010101" pitchFamily="2" charset="-122"/>
              </a:rPr>
              <a:t>Tracks both average and variance (for Internet case)</a:t>
            </a:r>
          </a:p>
          <a:p>
            <a:pPr lvl="1"/>
            <a:r>
              <a:rPr lang="en-US" altLang="zh-CN" smtClean="0">
                <a:ea typeface="宋体" panose="02010600030101010101" pitchFamily="2" charset="-122"/>
              </a:rPr>
              <a:t>Timeout is set to average plus 4 x variance</a:t>
            </a:r>
          </a:p>
        </p:txBody>
      </p:sp>
      <p:pic>
        <p:nvPicPr>
          <p:cNvPr id="77829" name="Picture 2"/>
          <p:cNvPicPr>
            <a:picLocks noChangeAspect="1" noChangeArrowheads="1"/>
          </p:cNvPicPr>
          <p:nvPr/>
        </p:nvPicPr>
        <p:blipFill>
          <a:blip r:embed="rId3">
            <a:extLst>
              <a:ext uri="{28A0092B-C50C-407E-A947-70E740481C1C}">
                <a14:useLocalDpi xmlns:a14="http://schemas.microsoft.com/office/drawing/2010/main" val="0"/>
              </a:ext>
            </a:extLst>
          </a:blip>
          <a:srcRect b="10162"/>
          <a:stretch>
            <a:fillRect/>
          </a:stretch>
        </p:blipFill>
        <p:spPr bwMode="auto">
          <a:xfrm>
            <a:off x="1179513" y="2667000"/>
            <a:ext cx="6783387"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TextBox 11"/>
          <p:cNvSpPr txBox="1">
            <a:spLocks noChangeArrowheads="1"/>
          </p:cNvSpPr>
          <p:nvPr/>
        </p:nvSpPr>
        <p:spPr bwMode="auto">
          <a:xfrm>
            <a:off x="1657350" y="5735638"/>
            <a:ext cx="2713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LAN case – small, regular RTT</a:t>
            </a:r>
          </a:p>
        </p:txBody>
      </p:sp>
      <p:sp>
        <p:nvSpPr>
          <p:cNvPr id="77831" name="TextBox 12"/>
          <p:cNvSpPr txBox="1">
            <a:spLocks noChangeArrowheads="1"/>
          </p:cNvSpPr>
          <p:nvPr/>
        </p:nvSpPr>
        <p:spPr bwMode="auto">
          <a:xfrm>
            <a:off x="5522913" y="5726113"/>
            <a:ext cx="20304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Internet case – large, varied RTT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zh-CN" smtClean="0">
                <a:ea typeface="宋体" panose="02010600030101010101" pitchFamily="2" charset="-122"/>
              </a:rPr>
              <a:t>TCP Congestion Control (1)</a:t>
            </a:r>
          </a:p>
        </p:txBody>
      </p:sp>
      <p:sp>
        <p:nvSpPr>
          <p:cNvPr id="7987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
        <p:nvSpPr>
          <p:cNvPr id="79876" name="Content Placeholder 3"/>
          <p:cNvSpPr>
            <a:spLocks noGrp="1"/>
          </p:cNvSpPr>
          <p:nvPr>
            <p:ph idx="1"/>
          </p:nvPr>
        </p:nvSpPr>
        <p:spPr>
          <a:xfrm>
            <a:off x="838200" y="1363663"/>
            <a:ext cx="7789863" cy="4598987"/>
          </a:xfrm>
        </p:spPr>
        <p:txBody>
          <a:bodyPr/>
          <a:lstStyle/>
          <a:p>
            <a:r>
              <a:rPr lang="en-US" altLang="zh-CN" smtClean="0">
                <a:ea typeface="宋体" panose="02010600030101010101" pitchFamily="2" charset="-122"/>
              </a:rPr>
              <a:t>TCP uses AIMD with loss signal to control congestion</a:t>
            </a:r>
          </a:p>
          <a:p>
            <a:pPr lvl="1"/>
            <a:r>
              <a:rPr lang="en-US" altLang="zh-CN" smtClean="0">
                <a:ea typeface="宋体" panose="02010600030101010101" pitchFamily="2" charset="-122"/>
              </a:rPr>
              <a:t>Implemented as a </a:t>
            </a:r>
            <a:r>
              <a:rPr lang="en-US" altLang="zh-CN" u="sng" smtClean="0">
                <a:ea typeface="宋体" panose="02010600030101010101" pitchFamily="2" charset="-122"/>
              </a:rPr>
              <a:t>congestion window</a:t>
            </a:r>
            <a:r>
              <a:rPr lang="en-US" altLang="zh-CN" smtClean="0">
                <a:ea typeface="宋体" panose="02010600030101010101" pitchFamily="2" charset="-122"/>
              </a:rPr>
              <a:t> (cwnd) for the number of segments that may be in the network</a:t>
            </a:r>
          </a:p>
          <a:p>
            <a:pPr lvl="1"/>
            <a:r>
              <a:rPr lang="en-US" altLang="zh-CN" smtClean="0">
                <a:ea typeface="宋体" panose="02010600030101010101" pitchFamily="2" charset="-122"/>
              </a:rPr>
              <a:t>Uses several mechanisms that work together </a:t>
            </a:r>
          </a:p>
        </p:txBody>
      </p:sp>
      <p:graphicFrame>
        <p:nvGraphicFramePr>
          <p:cNvPr id="7" name="Content Placeholder 6"/>
          <p:cNvGraphicFramePr>
            <a:graphicFrameLocks/>
          </p:cNvGraphicFramePr>
          <p:nvPr/>
        </p:nvGraphicFramePr>
        <p:xfrm>
          <a:off x="847725" y="3295650"/>
          <a:ext cx="7600949" cy="2926030"/>
        </p:xfrm>
        <a:graphic>
          <a:graphicData uri="http://schemas.openxmlformats.org/drawingml/2006/table">
            <a:tbl>
              <a:tblPr firstRow="1" bandRow="1">
                <a:tableStyleId>{5C22544A-7EE6-4342-B048-85BDC9FD1C3A}</a:tableStyleId>
              </a:tblPr>
              <a:tblGrid>
                <a:gridCol w="1328771">
                  <a:extLst>
                    <a:ext uri="{9D8B030D-6E8A-4147-A177-3AD203B41FA5}">
                      <a16:colId xmlns:a16="http://schemas.microsoft.com/office/drawing/2014/main" val="20000"/>
                    </a:ext>
                  </a:extLst>
                </a:gridCol>
                <a:gridCol w="3103567">
                  <a:extLst>
                    <a:ext uri="{9D8B030D-6E8A-4147-A177-3AD203B41FA5}">
                      <a16:colId xmlns:a16="http://schemas.microsoft.com/office/drawing/2014/main" val="20001"/>
                    </a:ext>
                  </a:extLst>
                </a:gridCol>
                <a:gridCol w="3168611">
                  <a:extLst>
                    <a:ext uri="{9D8B030D-6E8A-4147-A177-3AD203B41FA5}">
                      <a16:colId xmlns:a16="http://schemas.microsoft.com/office/drawing/2014/main" val="20002"/>
                    </a:ext>
                  </a:extLst>
                </a:gridCol>
              </a:tblGrid>
              <a:tr h="365720">
                <a:tc>
                  <a:txBody>
                    <a:bodyPr/>
                    <a:lstStyle/>
                    <a:p>
                      <a:pPr algn="l"/>
                      <a:r>
                        <a:rPr lang="en-US" sz="1800" dirty="0" smtClean="0">
                          <a:ln>
                            <a:noFill/>
                          </a:ln>
                          <a:solidFill>
                            <a:schemeClr val="tx1"/>
                          </a:solidFill>
                          <a:latin typeface="Arial" pitchFamily="34" charset="0"/>
                          <a:cs typeface="Arial" pitchFamily="34" charset="0"/>
                        </a:rPr>
                        <a:t>Name</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Mechanism</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Purpose</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5720">
                <a:tc>
                  <a:txBody>
                    <a:bodyPr/>
                    <a:lstStyle/>
                    <a:p>
                      <a:pPr algn="l"/>
                      <a:r>
                        <a:rPr lang="en-US" sz="1800" dirty="0" smtClean="0">
                          <a:ln>
                            <a:noFill/>
                          </a:ln>
                          <a:solidFill>
                            <a:schemeClr val="tx1"/>
                          </a:solidFill>
                          <a:latin typeface="Arial" pitchFamily="34" charset="0"/>
                          <a:cs typeface="Arial" pitchFamily="34" charset="0"/>
                        </a:rPr>
                        <a:t>ACK clock</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Congestion</a:t>
                      </a:r>
                      <a:r>
                        <a:rPr lang="en-US" sz="1800" baseline="0" dirty="0" smtClean="0">
                          <a:ln>
                            <a:noFill/>
                          </a:ln>
                          <a:solidFill>
                            <a:schemeClr val="tx1"/>
                          </a:solidFill>
                          <a:latin typeface="Arial" pitchFamily="34" charset="0"/>
                          <a:cs typeface="Arial" pitchFamily="34" charset="0"/>
                        </a:rPr>
                        <a:t> window (</a:t>
                      </a:r>
                      <a:r>
                        <a:rPr lang="en-US" sz="1800" baseline="0" dirty="0" err="1" smtClean="0">
                          <a:ln>
                            <a:noFill/>
                          </a:ln>
                          <a:solidFill>
                            <a:schemeClr val="tx1"/>
                          </a:solidFill>
                          <a:latin typeface="Arial" pitchFamily="34" charset="0"/>
                          <a:cs typeface="Arial" pitchFamily="34" charset="0"/>
                        </a:rPr>
                        <a:t>cwnd</a:t>
                      </a:r>
                      <a:r>
                        <a:rPr lang="en-US" sz="1800" baseline="0" dirty="0" smtClean="0">
                          <a:ln>
                            <a:noFill/>
                          </a:ln>
                          <a:solidFill>
                            <a:schemeClr val="tx1"/>
                          </a:solidFill>
                          <a:latin typeface="Arial" pitchFamily="34" charset="0"/>
                          <a:cs typeface="Arial" pitchFamily="34" charset="0"/>
                        </a:rPr>
                        <a:t>)</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Smooth out packet bursts</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40011">
                <a:tc>
                  <a:txBody>
                    <a:bodyPr/>
                    <a:lstStyle/>
                    <a:p>
                      <a:pPr algn="l"/>
                      <a:r>
                        <a:rPr lang="en-US" sz="1800" dirty="0" smtClean="0">
                          <a:ln>
                            <a:noFill/>
                          </a:ln>
                          <a:solidFill>
                            <a:schemeClr val="tx1"/>
                          </a:solidFill>
                          <a:latin typeface="Arial" pitchFamily="34" charset="0"/>
                          <a:cs typeface="Arial" pitchFamily="34" charset="0"/>
                        </a:rPr>
                        <a:t>Slow-start</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Double</a:t>
                      </a:r>
                      <a:r>
                        <a:rPr lang="en-US" sz="1800" baseline="0" dirty="0" smtClean="0">
                          <a:ln>
                            <a:noFill/>
                          </a:ln>
                          <a:solidFill>
                            <a:schemeClr val="tx1"/>
                          </a:solidFill>
                          <a:latin typeface="Arial" pitchFamily="34" charset="0"/>
                          <a:cs typeface="Arial" pitchFamily="34" charset="0"/>
                        </a:rPr>
                        <a:t> </a:t>
                      </a:r>
                      <a:r>
                        <a:rPr lang="en-US" sz="1800" baseline="0" dirty="0" err="1" smtClean="0">
                          <a:ln>
                            <a:noFill/>
                          </a:ln>
                          <a:solidFill>
                            <a:schemeClr val="tx1"/>
                          </a:solidFill>
                          <a:latin typeface="Arial" pitchFamily="34" charset="0"/>
                          <a:cs typeface="Arial" pitchFamily="34" charset="0"/>
                        </a:rPr>
                        <a:t>cwnd</a:t>
                      </a:r>
                      <a:r>
                        <a:rPr lang="en-US" sz="1800" baseline="0" dirty="0" smtClean="0">
                          <a:ln>
                            <a:noFill/>
                          </a:ln>
                          <a:solidFill>
                            <a:schemeClr val="tx1"/>
                          </a:solidFill>
                          <a:latin typeface="Arial" pitchFamily="34" charset="0"/>
                          <a:cs typeface="Arial" pitchFamily="34" charset="0"/>
                        </a:rPr>
                        <a:t> each RTT</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Rapidly</a:t>
                      </a:r>
                      <a:r>
                        <a:rPr lang="en-US" sz="1800" baseline="0" dirty="0" smtClean="0">
                          <a:ln>
                            <a:noFill/>
                          </a:ln>
                          <a:solidFill>
                            <a:schemeClr val="tx1"/>
                          </a:solidFill>
                          <a:latin typeface="Arial" pitchFamily="34" charset="0"/>
                          <a:cs typeface="Arial" pitchFamily="34" charset="0"/>
                        </a:rPr>
                        <a:t> increase send rate to reach roughly the right level</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40011">
                <a:tc>
                  <a:txBody>
                    <a:bodyPr/>
                    <a:lstStyle/>
                    <a:p>
                      <a:pPr algn="l"/>
                      <a:r>
                        <a:rPr lang="en-US" sz="1800" dirty="0" smtClean="0">
                          <a:ln>
                            <a:noFill/>
                          </a:ln>
                          <a:solidFill>
                            <a:schemeClr val="tx1"/>
                          </a:solidFill>
                          <a:latin typeface="Arial" pitchFamily="34" charset="0"/>
                          <a:cs typeface="Arial" pitchFamily="34" charset="0"/>
                        </a:rPr>
                        <a:t>Additive Increase</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Increase </a:t>
                      </a:r>
                      <a:r>
                        <a:rPr lang="en-US" sz="1800" dirty="0" err="1" smtClean="0">
                          <a:ln>
                            <a:noFill/>
                          </a:ln>
                          <a:solidFill>
                            <a:schemeClr val="tx1"/>
                          </a:solidFill>
                          <a:latin typeface="Arial" pitchFamily="34" charset="0"/>
                          <a:cs typeface="Arial" pitchFamily="34" charset="0"/>
                        </a:rPr>
                        <a:t>cwnd</a:t>
                      </a:r>
                      <a:r>
                        <a:rPr lang="en-US" sz="1800" dirty="0" smtClean="0">
                          <a:ln>
                            <a:noFill/>
                          </a:ln>
                          <a:solidFill>
                            <a:schemeClr val="tx1"/>
                          </a:solidFill>
                          <a:latin typeface="Arial" pitchFamily="34" charset="0"/>
                          <a:cs typeface="Arial" pitchFamily="34" charset="0"/>
                        </a:rPr>
                        <a:t> by 1 packet each RTT</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Slowly increase send rate to probe at about the right level </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914301">
                <a:tc>
                  <a:txBody>
                    <a:bodyPr/>
                    <a:lstStyle/>
                    <a:p>
                      <a:pPr algn="l"/>
                      <a:r>
                        <a:rPr lang="en-US" sz="1800" dirty="0" smtClean="0">
                          <a:ln>
                            <a:noFill/>
                          </a:ln>
                          <a:solidFill>
                            <a:schemeClr val="tx1"/>
                          </a:solidFill>
                          <a:latin typeface="Arial" pitchFamily="34" charset="0"/>
                          <a:cs typeface="Arial" pitchFamily="34" charset="0"/>
                        </a:rPr>
                        <a:t>Fast</a:t>
                      </a:r>
                      <a:r>
                        <a:rPr lang="en-US" sz="1800" baseline="0" dirty="0" smtClean="0">
                          <a:ln>
                            <a:noFill/>
                          </a:ln>
                          <a:solidFill>
                            <a:schemeClr val="tx1"/>
                          </a:solidFill>
                          <a:latin typeface="Arial" pitchFamily="34" charset="0"/>
                          <a:cs typeface="Arial" pitchFamily="34" charset="0"/>
                        </a:rPr>
                        <a:t> retransmit / recovery</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Resend lost packet after</a:t>
                      </a:r>
                      <a:r>
                        <a:rPr lang="en-US" sz="1800" baseline="0" dirty="0" smtClean="0">
                          <a:ln>
                            <a:noFill/>
                          </a:ln>
                          <a:solidFill>
                            <a:schemeClr val="tx1"/>
                          </a:solidFill>
                          <a:latin typeface="Arial" pitchFamily="34" charset="0"/>
                          <a:cs typeface="Arial" pitchFamily="34" charset="0"/>
                        </a:rPr>
                        <a:t> 3 duplicate ACKs; send new packet for each new ACK</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Recover from a lost packet without stopping ACK clock</a:t>
                      </a:r>
                      <a:endParaRPr lang="en-US" sz="1800" dirty="0">
                        <a:ln>
                          <a:noFill/>
                        </a:ln>
                        <a:solidFill>
                          <a:schemeClr val="tx1"/>
                        </a:solidFill>
                        <a:latin typeface="Arial" pitchFamily="34" charset="0"/>
                        <a:cs typeface="Arial" pitchFamily="34" charset="0"/>
                      </a:endParaRPr>
                    </a:p>
                  </a:txBody>
                  <a:tcPr marL="94964" marR="94964" marT="45715" marB="45715">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zh-CN" smtClean="0">
                <a:ea typeface="宋体" panose="02010600030101010101" pitchFamily="2" charset="-122"/>
              </a:rPr>
              <a:t>TCP Congestion Control (2)</a:t>
            </a:r>
          </a:p>
        </p:txBody>
      </p:sp>
      <p:sp>
        <p:nvSpPr>
          <p:cNvPr id="8089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
        <p:nvSpPr>
          <p:cNvPr id="80900" name="Content Placeholder 3"/>
          <p:cNvSpPr>
            <a:spLocks noGrp="1"/>
          </p:cNvSpPr>
          <p:nvPr>
            <p:ph idx="1"/>
          </p:nvPr>
        </p:nvSpPr>
        <p:spPr>
          <a:xfrm>
            <a:off x="838200" y="1487488"/>
            <a:ext cx="7789863" cy="4598987"/>
          </a:xfrm>
        </p:spPr>
        <p:txBody>
          <a:bodyPr/>
          <a:lstStyle/>
          <a:p>
            <a:r>
              <a:rPr lang="en-US" altLang="zh-CN" smtClean="0">
                <a:ea typeface="宋体" panose="02010600030101010101" pitchFamily="2" charset="-122"/>
              </a:rPr>
              <a:t>Congestion window controls the sending rate</a:t>
            </a:r>
          </a:p>
          <a:p>
            <a:pPr lvl="1"/>
            <a:r>
              <a:rPr lang="en-US" altLang="zh-CN" smtClean="0">
                <a:ea typeface="宋体" panose="02010600030101010101" pitchFamily="2" charset="-122"/>
              </a:rPr>
              <a:t>Rate is cwnd / RTT; window can stop sender quickly </a:t>
            </a:r>
          </a:p>
          <a:p>
            <a:pPr lvl="1"/>
            <a:r>
              <a:rPr lang="en-US" altLang="zh-CN" u="sng" smtClean="0">
                <a:ea typeface="宋体" panose="02010600030101010101" pitchFamily="2" charset="-122"/>
              </a:rPr>
              <a:t>ACK clock</a:t>
            </a:r>
            <a:r>
              <a:rPr lang="en-US" altLang="zh-CN" smtClean="0">
                <a:ea typeface="宋体" panose="02010600030101010101" pitchFamily="2" charset="-122"/>
              </a:rPr>
              <a:t> (regular receipt of ACKs) paces traffic and smoothes out sender bursts</a:t>
            </a:r>
          </a:p>
        </p:txBody>
      </p:sp>
      <p:pic>
        <p:nvPicPr>
          <p:cNvPr id="809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3543300"/>
            <a:ext cx="8562975"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Box 5"/>
          <p:cNvSpPr txBox="1">
            <a:spLocks noChangeArrowheads="1"/>
          </p:cNvSpPr>
          <p:nvPr/>
        </p:nvSpPr>
        <p:spPr bwMode="auto">
          <a:xfrm>
            <a:off x="2733675" y="5459413"/>
            <a:ext cx="3648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ACKs pace new segments into the network and smooth bursts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zh-CN" smtClean="0">
                <a:ea typeface="宋体" panose="02010600030101010101" pitchFamily="2" charset="-122"/>
              </a:rPr>
              <a:t>TCP Congestion Control (3)</a:t>
            </a:r>
          </a:p>
        </p:txBody>
      </p:sp>
      <p:sp>
        <p:nvSpPr>
          <p:cNvPr id="8192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81924" name="Content Placeholder 2"/>
          <p:cNvSpPr>
            <a:spLocks noGrp="1"/>
          </p:cNvSpPr>
          <p:nvPr>
            <p:ph idx="1"/>
          </p:nvPr>
        </p:nvSpPr>
        <p:spPr>
          <a:xfrm>
            <a:off x="914400" y="1316038"/>
            <a:ext cx="7789863" cy="4598987"/>
          </a:xfrm>
        </p:spPr>
        <p:txBody>
          <a:bodyPr/>
          <a:lstStyle/>
          <a:p>
            <a:r>
              <a:rPr lang="en-US" altLang="zh-CN" smtClean="0">
                <a:ea typeface="宋体" panose="02010600030101010101" pitchFamily="2" charset="-122"/>
              </a:rPr>
              <a:t>Slow start grows congestion window exponentially</a:t>
            </a:r>
          </a:p>
          <a:p>
            <a:pPr lvl="1"/>
            <a:r>
              <a:rPr lang="en-US" altLang="zh-CN" smtClean="0">
                <a:ea typeface="宋体" panose="02010600030101010101" pitchFamily="2" charset="-122"/>
              </a:rPr>
              <a:t>Doubles every RTT while keeping ACK clock going</a:t>
            </a:r>
          </a:p>
        </p:txBody>
      </p:sp>
      <p:pic>
        <p:nvPicPr>
          <p:cNvPr id="81925" name="Picture 2"/>
          <p:cNvPicPr>
            <a:picLocks noChangeAspect="1" noChangeArrowheads="1"/>
          </p:cNvPicPr>
          <p:nvPr/>
        </p:nvPicPr>
        <p:blipFill>
          <a:blip r:embed="rId3">
            <a:extLst>
              <a:ext uri="{28A0092B-C50C-407E-A947-70E740481C1C}">
                <a14:useLocalDpi xmlns:a14="http://schemas.microsoft.com/office/drawing/2010/main" val="0"/>
              </a:ext>
            </a:extLst>
          </a:blip>
          <a:srcRect t="4128" b="4128"/>
          <a:stretch>
            <a:fillRect/>
          </a:stretch>
        </p:blipFill>
        <p:spPr bwMode="auto">
          <a:xfrm>
            <a:off x="847725" y="2390775"/>
            <a:ext cx="71818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TextBox 8"/>
          <p:cNvSpPr txBox="1">
            <a:spLocks noChangeArrowheads="1"/>
          </p:cNvSpPr>
          <p:nvPr/>
        </p:nvSpPr>
        <p:spPr bwMode="auto">
          <a:xfrm>
            <a:off x="523875" y="3849688"/>
            <a:ext cx="2247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Increment cwnd for each new ACK</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smtClean="0">
                <a:ea typeface="宋体" panose="02010600030101010101" pitchFamily="2" charset="-122"/>
              </a:rPr>
              <a:t>TCP Congestion Control (4)</a:t>
            </a:r>
          </a:p>
        </p:txBody>
      </p:sp>
      <p:sp>
        <p:nvSpPr>
          <p:cNvPr id="8397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pic>
        <p:nvPicPr>
          <p:cNvPr id="8397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149" b="2756"/>
          <a:stretch>
            <a:fillRect/>
          </a:stretch>
        </p:blipFill>
        <p:spPr bwMode="auto">
          <a:xfrm>
            <a:off x="2752725" y="1381125"/>
            <a:ext cx="6227763"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714625" y="2095500"/>
            <a:ext cx="2117725" cy="338138"/>
          </a:xfrm>
          <a:prstGeom prst="rect">
            <a:avLst/>
          </a:prstGeom>
          <a:solidFill>
            <a:schemeClr val="bg1"/>
          </a:solidFill>
        </p:spPr>
        <p:txBody>
          <a:bodyPr>
            <a:spAutoFit/>
          </a:bodyPr>
          <a:lstStyle/>
          <a:p>
            <a:pPr algn="r" eaLnBrk="1" hangingPunct="1">
              <a:defRPr/>
            </a:pPr>
            <a:r>
              <a:rPr lang="en-US" sz="1600" spc="-100" dirty="0">
                <a:latin typeface="Arial" charset="0"/>
                <a:cs typeface="Arial" charset="0"/>
              </a:rPr>
              <a:t>ACK</a:t>
            </a:r>
          </a:p>
        </p:txBody>
      </p:sp>
      <p:sp>
        <p:nvSpPr>
          <p:cNvPr id="83974" name="Rectangle 3"/>
          <p:cNvSpPr>
            <a:spLocks noGrp="1" noChangeArrowheads="1"/>
          </p:cNvSpPr>
          <p:nvPr>
            <p:ph idx="1"/>
          </p:nvPr>
        </p:nvSpPr>
        <p:spPr>
          <a:xfrm>
            <a:off x="457200" y="1552575"/>
            <a:ext cx="4114800" cy="4457700"/>
          </a:xfrm>
        </p:spPr>
        <p:txBody>
          <a:bodyPr/>
          <a:lstStyle/>
          <a:p>
            <a:r>
              <a:rPr lang="en-US" altLang="zh-CN" smtClean="0">
                <a:ea typeface="宋体" panose="02010600030101010101" pitchFamily="2" charset="-122"/>
              </a:rPr>
              <a:t>Additive increase  grows cwnd slowly</a:t>
            </a:r>
          </a:p>
          <a:p>
            <a:pPr lvl="1"/>
            <a:r>
              <a:rPr lang="en-US" altLang="zh-CN" smtClean="0">
                <a:ea typeface="宋体" panose="02010600030101010101" pitchFamily="2" charset="-122"/>
              </a:rPr>
              <a:t>Adds 1 every RTT</a:t>
            </a:r>
          </a:p>
          <a:p>
            <a:pPr lvl="1"/>
            <a:r>
              <a:rPr lang="en-US" altLang="zh-CN" smtClean="0">
                <a:ea typeface="宋体" panose="02010600030101010101" pitchFamily="2" charset="-122"/>
              </a:rPr>
              <a:t>Keeps ACK clock</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ea typeface="宋体" panose="02010600030101010101" pitchFamily="2" charset="-122"/>
              </a:rPr>
              <a:t>TCP Congestion Control (5)</a:t>
            </a:r>
          </a:p>
        </p:txBody>
      </p:sp>
      <p:sp>
        <p:nvSpPr>
          <p:cNvPr id="8499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84996" name="Rectangle 3"/>
          <p:cNvSpPr>
            <a:spLocks noGrp="1" noChangeArrowheads="1"/>
          </p:cNvSpPr>
          <p:nvPr>
            <p:ph idx="1"/>
          </p:nvPr>
        </p:nvSpPr>
        <p:spPr>
          <a:xfrm>
            <a:off x="914400" y="1296988"/>
            <a:ext cx="7789863" cy="4598987"/>
          </a:xfrm>
        </p:spPr>
        <p:txBody>
          <a:bodyPr/>
          <a:lstStyle/>
          <a:p>
            <a:r>
              <a:rPr lang="en-US" altLang="zh-CN" smtClean="0">
                <a:ea typeface="宋体" panose="02010600030101010101" pitchFamily="2" charset="-122"/>
              </a:rPr>
              <a:t>Slow start followed by additive increase (TCP Tahoe)</a:t>
            </a:r>
          </a:p>
          <a:p>
            <a:pPr lvl="1"/>
            <a:r>
              <a:rPr lang="en-US" altLang="zh-CN" smtClean="0">
                <a:ea typeface="宋体" panose="02010600030101010101" pitchFamily="2" charset="-122"/>
              </a:rPr>
              <a:t>Threshold is half of previous loss cwnd</a:t>
            </a:r>
          </a:p>
        </p:txBody>
      </p:sp>
      <p:pic>
        <p:nvPicPr>
          <p:cNvPr id="84997" name="Picture 2"/>
          <p:cNvPicPr>
            <a:picLocks noChangeAspect="1" noChangeArrowheads="1"/>
          </p:cNvPicPr>
          <p:nvPr/>
        </p:nvPicPr>
        <p:blipFill>
          <a:blip r:embed="rId3">
            <a:extLst>
              <a:ext uri="{28A0092B-C50C-407E-A947-70E740481C1C}">
                <a14:useLocalDpi xmlns:a14="http://schemas.microsoft.com/office/drawing/2010/main" val="0"/>
              </a:ext>
            </a:extLst>
          </a:blip>
          <a:srcRect t="3703" b="2083"/>
          <a:stretch>
            <a:fillRect/>
          </a:stretch>
        </p:blipFill>
        <p:spPr bwMode="auto">
          <a:xfrm>
            <a:off x="423863" y="2419350"/>
            <a:ext cx="82962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8" name="TextBox 9"/>
          <p:cNvSpPr txBox="1">
            <a:spLocks noChangeArrowheads="1"/>
          </p:cNvSpPr>
          <p:nvPr/>
        </p:nvSpPr>
        <p:spPr bwMode="auto">
          <a:xfrm>
            <a:off x="2824163" y="4325938"/>
            <a:ext cx="26384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Loss causes timeout; ACK clock has stopped so slow-start again</a:t>
            </a:r>
          </a:p>
        </p:txBody>
      </p:sp>
      <p:cxnSp>
        <p:nvCxnSpPr>
          <p:cNvPr id="84999" name="Straight Arrow Connector 10"/>
          <p:cNvCxnSpPr>
            <a:cxnSpLocks noChangeShapeType="1"/>
          </p:cNvCxnSpPr>
          <p:nvPr/>
        </p:nvCxnSpPr>
        <p:spPr bwMode="auto">
          <a:xfrm>
            <a:off x="4848225" y="5057775"/>
            <a:ext cx="533400" cy="382588"/>
          </a:xfrm>
          <a:prstGeom prst="straightConnector1">
            <a:avLst/>
          </a:prstGeom>
          <a:noFill/>
          <a:ln w="19050" algn="ctr">
            <a:solidFill>
              <a:schemeClr val="tx1"/>
            </a:solidFill>
            <a:round/>
            <a:headEnd/>
            <a:tailEnd type="arrow" w="med" len="med"/>
          </a:ln>
        </p:spPr>
      </p:cxnSp>
      <p:cxnSp>
        <p:nvCxnSpPr>
          <p:cNvPr id="85000" name="Straight Arrow Connector 12"/>
          <p:cNvCxnSpPr>
            <a:cxnSpLocks noChangeShapeType="1"/>
          </p:cNvCxnSpPr>
          <p:nvPr/>
        </p:nvCxnSpPr>
        <p:spPr bwMode="auto">
          <a:xfrm rot="5400000" flipH="1" flipV="1">
            <a:off x="4581525" y="3810000"/>
            <a:ext cx="647700" cy="361950"/>
          </a:xfrm>
          <a:prstGeom prst="straightConnector1">
            <a:avLst/>
          </a:prstGeom>
          <a:noFill/>
          <a:ln w="1905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smtClean="0">
                <a:ea typeface="宋体" panose="02010600030101010101" pitchFamily="2" charset="-122"/>
              </a:rPr>
              <a:t>TCP Congestion Control (6)</a:t>
            </a:r>
          </a:p>
        </p:txBody>
      </p:sp>
      <p:sp>
        <p:nvSpPr>
          <p:cNvPr id="87043" name="Rectangle 3"/>
          <p:cNvSpPr>
            <a:spLocks noGrp="1" noChangeArrowheads="1"/>
          </p:cNvSpPr>
          <p:nvPr>
            <p:ph idx="1"/>
          </p:nvPr>
        </p:nvSpPr>
        <p:spPr>
          <a:xfrm>
            <a:off x="504825" y="1143000"/>
            <a:ext cx="8229600" cy="4867275"/>
          </a:xfrm>
        </p:spPr>
        <p:txBody>
          <a:bodyPr/>
          <a:lstStyle/>
          <a:p>
            <a:r>
              <a:rPr lang="en-US" altLang="zh-CN" smtClean="0">
                <a:ea typeface="宋体" panose="02010600030101010101" pitchFamily="2" charset="-122"/>
              </a:rPr>
              <a:t>With fast recovery, we get the classic sawtooth (TCP Reno)</a:t>
            </a:r>
          </a:p>
          <a:p>
            <a:pPr lvl="1"/>
            <a:r>
              <a:rPr lang="en-US" altLang="zh-CN" smtClean="0">
                <a:ea typeface="宋体" panose="02010600030101010101" pitchFamily="2" charset="-122"/>
              </a:rPr>
              <a:t>Retransmit lost packet after 3 duplicate ACKs</a:t>
            </a:r>
          </a:p>
          <a:p>
            <a:pPr lvl="1"/>
            <a:r>
              <a:rPr lang="en-US" altLang="zh-CN" smtClean="0">
                <a:ea typeface="宋体" panose="02010600030101010101" pitchFamily="2" charset="-122"/>
              </a:rPr>
              <a:t>New packet for each dup. ACK until loss is repaired</a:t>
            </a:r>
          </a:p>
        </p:txBody>
      </p:sp>
      <p:sp>
        <p:nvSpPr>
          <p:cNvPr id="870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zh-CN" smtClean="0">
                <a:ea typeface="宋体" panose="02010600030101010101" pitchFamily="2" charset="-122"/>
              </a:rPr>
              <a:t>Computer Networks, Chapter 6 The Transport Layer</a:t>
            </a:r>
            <a:endParaRPr lang="en-US" altLang="zh-CN">
              <a:ea typeface="宋体" panose="02010600030101010101" pitchFamily="2" charset="-122"/>
            </a:endParaRPr>
          </a:p>
        </p:txBody>
      </p:sp>
      <p:pic>
        <p:nvPicPr>
          <p:cNvPr id="87045" name="Picture 2"/>
          <p:cNvPicPr>
            <a:picLocks noChangeAspect="1" noChangeArrowheads="1"/>
          </p:cNvPicPr>
          <p:nvPr/>
        </p:nvPicPr>
        <p:blipFill>
          <a:blip r:embed="rId3">
            <a:extLst>
              <a:ext uri="{28A0092B-C50C-407E-A947-70E740481C1C}">
                <a14:useLocalDpi xmlns:a14="http://schemas.microsoft.com/office/drawing/2010/main" val="0"/>
              </a:ext>
            </a:extLst>
          </a:blip>
          <a:srcRect t="5069"/>
          <a:stretch>
            <a:fillRect/>
          </a:stretch>
        </p:blipFill>
        <p:spPr bwMode="auto">
          <a:xfrm>
            <a:off x="390525" y="2628900"/>
            <a:ext cx="836295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TextBox 10"/>
          <p:cNvSpPr txBox="1">
            <a:spLocks noChangeArrowheads="1"/>
          </p:cNvSpPr>
          <p:nvPr/>
        </p:nvSpPr>
        <p:spPr bwMode="auto">
          <a:xfrm>
            <a:off x="3500438" y="4983163"/>
            <a:ext cx="31289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rgbClr val="FF2BD8"/>
                </a:solidFill>
                <a:ea typeface="宋体" panose="02010600030101010101" pitchFamily="2" charset="-122"/>
              </a:rPr>
              <a:t>The ACK clock doesn’t stop, so no need to slow-start</a:t>
            </a:r>
          </a:p>
        </p:txBody>
      </p:sp>
      <p:cxnSp>
        <p:nvCxnSpPr>
          <p:cNvPr id="87047" name="Straight Arrow Connector 11"/>
          <p:cNvCxnSpPr>
            <a:cxnSpLocks noChangeShapeType="1"/>
          </p:cNvCxnSpPr>
          <p:nvPr/>
        </p:nvCxnSpPr>
        <p:spPr bwMode="auto">
          <a:xfrm rot="16200000" flipV="1">
            <a:off x="3529013" y="4710112"/>
            <a:ext cx="381000" cy="180975"/>
          </a:xfrm>
          <a:prstGeom prst="straightConnector1">
            <a:avLst/>
          </a:prstGeom>
          <a:noFill/>
          <a:ln w="19050" algn="ctr">
            <a:solidFill>
              <a:schemeClr val="tx1"/>
            </a:solidFill>
            <a:round/>
            <a:headEnd/>
            <a:tailEnd type="arrow" w="med" len="med"/>
          </a:ln>
        </p:spPr>
      </p:cxnSp>
      <p:cxnSp>
        <p:nvCxnSpPr>
          <p:cNvPr id="87048" name="Straight Arrow Connector 12"/>
          <p:cNvCxnSpPr>
            <a:cxnSpLocks noChangeShapeType="1"/>
          </p:cNvCxnSpPr>
          <p:nvPr/>
        </p:nvCxnSpPr>
        <p:spPr bwMode="auto">
          <a:xfrm rot="5400000" flipH="1" flipV="1">
            <a:off x="6200775" y="4762500"/>
            <a:ext cx="295275" cy="295275"/>
          </a:xfrm>
          <a:prstGeom prst="straightConnector1">
            <a:avLst/>
          </a:prstGeom>
          <a:noFill/>
          <a:ln w="1905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zh-CN" smtClean="0">
                <a:ea typeface="宋体" panose="02010600030101010101" pitchFamily="2" charset="-122"/>
              </a:rPr>
              <a:t>TCP Congestion Control (7)</a:t>
            </a:r>
          </a:p>
        </p:txBody>
      </p:sp>
      <p:sp>
        <p:nvSpPr>
          <p:cNvPr id="8909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
        <p:nvSpPr>
          <p:cNvPr id="89092" name="Content Placeholder 3"/>
          <p:cNvSpPr>
            <a:spLocks noGrp="1"/>
          </p:cNvSpPr>
          <p:nvPr>
            <p:ph idx="1"/>
          </p:nvPr>
        </p:nvSpPr>
        <p:spPr>
          <a:xfrm>
            <a:off x="914400" y="1611313"/>
            <a:ext cx="7789863" cy="4598987"/>
          </a:xfrm>
        </p:spPr>
        <p:txBody>
          <a:bodyPr/>
          <a:lstStyle/>
          <a:p>
            <a:r>
              <a:rPr lang="en-US" altLang="zh-CN" smtClean="0">
                <a:ea typeface="宋体" panose="02010600030101010101" pitchFamily="2" charset="-122"/>
              </a:rPr>
              <a:t>SACK (Selective ACKs) extend ACKs with a vector to describe received segments and hence losses</a:t>
            </a:r>
          </a:p>
          <a:p>
            <a:pPr lvl="1"/>
            <a:r>
              <a:rPr lang="en-US" altLang="zh-CN" smtClean="0">
                <a:ea typeface="宋体" panose="02010600030101010101" pitchFamily="2" charset="-122"/>
              </a:rPr>
              <a:t>Allows for more accurate retransmissions / recovery </a:t>
            </a:r>
          </a:p>
        </p:txBody>
      </p:sp>
      <p:pic>
        <p:nvPicPr>
          <p:cNvPr id="890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3248025"/>
            <a:ext cx="8458200"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Box 5"/>
          <p:cNvSpPr txBox="1">
            <a:spLocks noChangeArrowheads="1"/>
          </p:cNvSpPr>
          <p:nvPr/>
        </p:nvSpPr>
        <p:spPr bwMode="auto">
          <a:xfrm>
            <a:off x="4924425" y="5249863"/>
            <a:ext cx="3533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No way for us to know that 2 and 5 were lost with only ACKs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smtClean="0">
                <a:ea typeface="宋体" panose="02010600030101010101" pitchFamily="2" charset="-122"/>
              </a:rPr>
              <a:t>Performance Issues</a:t>
            </a:r>
          </a:p>
        </p:txBody>
      </p:sp>
      <p:sp>
        <p:nvSpPr>
          <p:cNvPr id="9011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90116" name="Rectangle 3"/>
          <p:cNvSpPr>
            <a:spLocks noGrp="1" noChangeArrowheads="1"/>
          </p:cNvSpPr>
          <p:nvPr>
            <p:ph idx="1"/>
          </p:nvPr>
        </p:nvSpPr>
        <p:spPr>
          <a:xfrm>
            <a:off x="1304925" y="1714500"/>
            <a:ext cx="7315200" cy="4019550"/>
          </a:xfrm>
        </p:spPr>
        <p:txBody>
          <a:bodyPr/>
          <a:lstStyle/>
          <a:p>
            <a:r>
              <a:rPr lang="en-US" altLang="zh-CN" smtClean="0">
                <a:ea typeface="宋体" panose="02010600030101010101" pitchFamily="2" charset="-122"/>
              </a:rPr>
              <a:t>Many strategies for getting good performance have been learned over time</a:t>
            </a:r>
          </a:p>
          <a:p>
            <a:pPr lvl="3"/>
            <a:endParaRPr lang="en-US" altLang="zh-CN" smtClean="0">
              <a:ea typeface="宋体" panose="02010600030101010101" pitchFamily="2" charset="-122"/>
            </a:endParaRPr>
          </a:p>
          <a:p>
            <a:pPr lvl="1"/>
            <a:r>
              <a:rPr lang="en-US" altLang="zh-CN" smtClean="0">
                <a:ea typeface="宋体" panose="02010600030101010101" pitchFamily="2" charset="-122"/>
              </a:rPr>
              <a:t>Performance problems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Measuring network performance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Host design for fast networks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Fast segment processing </a:t>
            </a:r>
            <a:r>
              <a:rPr lang="en-US" altLang="zh-CN" smtClean="0">
                <a:solidFill>
                  <a:srgbClr val="0000FF"/>
                </a:solidFill>
                <a:ea typeface="宋体" panose="02010600030101010101" pitchFamily="2" charset="-122"/>
              </a:rPr>
              <a:t>»</a:t>
            </a:r>
          </a:p>
          <a:p>
            <a:pPr lvl="1"/>
            <a:r>
              <a:rPr lang="en-US" altLang="zh-CN" smtClean="0">
                <a:ea typeface="宋体" panose="02010600030101010101" pitchFamily="2" charset="-122"/>
              </a:rPr>
              <a:t>Header compression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Protocols for “long fat” networks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ea typeface="宋体" panose="02010600030101010101" pitchFamily="2" charset="-122"/>
              </a:rPr>
              <a:t>Transport Service Primitives (2)</a:t>
            </a:r>
          </a:p>
        </p:txBody>
      </p:sp>
      <p:sp>
        <p:nvSpPr>
          <p:cNvPr id="1331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13316" name="Rectangle 3"/>
          <p:cNvSpPr>
            <a:spLocks noGrp="1" noChangeArrowheads="1"/>
          </p:cNvSpPr>
          <p:nvPr>
            <p:ph idx="1"/>
          </p:nvPr>
        </p:nvSpPr>
        <p:spPr>
          <a:xfrm>
            <a:off x="914400" y="1393825"/>
            <a:ext cx="7789863" cy="4600575"/>
          </a:xfrm>
        </p:spPr>
        <p:txBody>
          <a:bodyPr/>
          <a:lstStyle/>
          <a:p>
            <a:r>
              <a:rPr lang="en-US" altLang="zh-CN" smtClean="0">
                <a:ea typeface="宋体" panose="02010600030101010101" pitchFamily="2" charset="-122"/>
              </a:rPr>
              <a:t>State diagram for a simple connection-oriented service</a:t>
            </a:r>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 y="2060575"/>
            <a:ext cx="49530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Box 8"/>
          <p:cNvSpPr txBox="1">
            <a:spLocks noChangeArrowheads="1"/>
          </p:cNvSpPr>
          <p:nvPr/>
        </p:nvSpPr>
        <p:spPr bwMode="auto">
          <a:xfrm>
            <a:off x="6037263" y="2779713"/>
            <a:ext cx="289083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Solid lines (right) show client state sequence</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Dashed lines (left) show server state sequence</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Transitions in italics are due to segment arrivals. </a:t>
            </a:r>
          </a:p>
          <a:p>
            <a:pP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zh-CN" smtClean="0">
                <a:ea typeface="宋体" panose="02010600030101010101" pitchFamily="2" charset="-122"/>
              </a:rPr>
              <a:t>Performance Problems</a:t>
            </a:r>
          </a:p>
        </p:txBody>
      </p:sp>
      <p:sp>
        <p:nvSpPr>
          <p:cNvPr id="9113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
        <p:nvSpPr>
          <p:cNvPr id="91140" name="Content Placeholder 4"/>
          <p:cNvSpPr>
            <a:spLocks noGrp="1"/>
          </p:cNvSpPr>
          <p:nvPr>
            <p:ph idx="1"/>
          </p:nvPr>
        </p:nvSpPr>
        <p:spPr>
          <a:xfrm>
            <a:off x="914400" y="1611313"/>
            <a:ext cx="7789863" cy="4598987"/>
          </a:xfrm>
        </p:spPr>
        <p:txBody>
          <a:bodyPr/>
          <a:lstStyle/>
          <a:p>
            <a:r>
              <a:rPr lang="en-US" altLang="zh-CN" smtClean="0">
                <a:ea typeface="宋体" panose="02010600030101010101" pitchFamily="2" charset="-122"/>
              </a:rPr>
              <a:t>Unexpected loads often interact with protocols to cause performance problems</a:t>
            </a:r>
          </a:p>
          <a:p>
            <a:pPr lvl="1"/>
            <a:r>
              <a:rPr lang="en-US" altLang="zh-CN" smtClean="0">
                <a:ea typeface="宋体" panose="02010600030101010101" pitchFamily="2" charset="-122"/>
              </a:rPr>
              <a:t>Need to find the situations and improve the protocols</a:t>
            </a:r>
          </a:p>
          <a:p>
            <a:r>
              <a:rPr lang="en-US" altLang="zh-CN" smtClean="0">
                <a:ea typeface="宋体" panose="02010600030101010101" pitchFamily="2" charset="-122"/>
              </a:rPr>
              <a:t>Examples:</a:t>
            </a:r>
          </a:p>
          <a:p>
            <a:pPr lvl="1"/>
            <a:r>
              <a:rPr lang="en-US" altLang="zh-CN" smtClean="0">
                <a:ea typeface="宋体" panose="02010600030101010101" pitchFamily="2" charset="-122"/>
              </a:rPr>
              <a:t>Broadcast storm: one broadcast triggers another</a:t>
            </a:r>
          </a:p>
          <a:p>
            <a:pPr lvl="1"/>
            <a:r>
              <a:rPr lang="en-US" altLang="zh-CN" smtClean="0">
                <a:ea typeface="宋体" panose="02010600030101010101" pitchFamily="2" charset="-122"/>
              </a:rPr>
              <a:t>Synchronization: a building of computers all contact the DHCP server together after a power failure</a:t>
            </a:r>
          </a:p>
          <a:p>
            <a:pPr lvl="1"/>
            <a:r>
              <a:rPr lang="en-US" altLang="zh-CN" smtClean="0">
                <a:ea typeface="宋体" panose="02010600030101010101" pitchFamily="2" charset="-122"/>
              </a:rPr>
              <a:t>Tiny packets: some situations can cause TCP to send many small packets instead of few large ones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smtClean="0">
                <a:ea typeface="宋体" panose="02010600030101010101" pitchFamily="2" charset="-122"/>
              </a:rPr>
              <a:t>Measuring Network Performance </a:t>
            </a:r>
          </a:p>
        </p:txBody>
      </p:sp>
      <p:sp>
        <p:nvSpPr>
          <p:cNvPr id="9216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92164"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Measurement is the key to understanding performance – but has its own pitfalls. </a:t>
            </a:r>
          </a:p>
          <a:p>
            <a:r>
              <a:rPr lang="en-US" altLang="zh-CN" smtClean="0">
                <a:ea typeface="宋体" panose="02010600030101010101" pitchFamily="2" charset="-122"/>
              </a:rPr>
              <a:t>Example pitfalls:</a:t>
            </a:r>
          </a:p>
          <a:p>
            <a:pPr lvl="1"/>
            <a:r>
              <a:rPr lang="en-US" altLang="zh-CN" smtClean="0">
                <a:ea typeface="宋体" panose="02010600030101010101" pitchFamily="2" charset="-122"/>
              </a:rPr>
              <a:t>Caching: fetching Web pages will give surprisingly fast results if they are unexpectedly cached</a:t>
            </a:r>
          </a:p>
          <a:p>
            <a:pPr lvl="1"/>
            <a:r>
              <a:rPr lang="en-US" altLang="zh-CN" smtClean="0">
                <a:ea typeface="宋体" panose="02010600030101010101" pitchFamily="2" charset="-122"/>
              </a:rPr>
              <a:t>Timing: clocks may over/underestimate fast events</a:t>
            </a:r>
          </a:p>
          <a:p>
            <a:pPr lvl="1"/>
            <a:r>
              <a:rPr lang="en-US" altLang="zh-CN" smtClean="0">
                <a:ea typeface="宋体" panose="02010600030101010101" pitchFamily="2" charset="-122"/>
              </a:rPr>
              <a:t>Interference: there may be competing workloads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smtClean="0">
                <a:ea typeface="宋体" panose="02010600030101010101" pitchFamily="2" charset="-122"/>
              </a:rPr>
              <a:t>Host Design for Fast Networks</a:t>
            </a:r>
          </a:p>
        </p:txBody>
      </p:sp>
      <p:sp>
        <p:nvSpPr>
          <p:cNvPr id="9318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93188"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Poor host software can greatly slow down networks. </a:t>
            </a:r>
          </a:p>
          <a:p>
            <a:r>
              <a:rPr lang="en-US" altLang="zh-CN" smtClean="0">
                <a:ea typeface="宋体" panose="02010600030101010101" pitchFamily="2" charset="-122"/>
              </a:rPr>
              <a:t>Rules of thumb for fast host software:</a:t>
            </a:r>
          </a:p>
          <a:p>
            <a:pPr lvl="1"/>
            <a:r>
              <a:rPr lang="en-US" altLang="zh-CN" smtClean="0">
                <a:ea typeface="宋体" panose="02010600030101010101" pitchFamily="2" charset="-122"/>
              </a:rPr>
              <a:t>Host speed more important than network speed</a:t>
            </a:r>
          </a:p>
          <a:p>
            <a:pPr lvl="1"/>
            <a:r>
              <a:rPr lang="en-US" altLang="zh-CN" smtClean="0">
                <a:ea typeface="宋体" panose="02010600030101010101" pitchFamily="2" charset="-122"/>
              </a:rPr>
              <a:t>Reduce packet count to reduce overhead</a:t>
            </a:r>
          </a:p>
          <a:p>
            <a:pPr lvl="1"/>
            <a:r>
              <a:rPr lang="en-US" altLang="zh-CN" smtClean="0">
                <a:ea typeface="宋体" panose="02010600030101010101" pitchFamily="2" charset="-122"/>
              </a:rPr>
              <a:t>Minimize data touching</a:t>
            </a:r>
          </a:p>
          <a:p>
            <a:pPr lvl="1"/>
            <a:r>
              <a:rPr lang="en-US" altLang="zh-CN" smtClean="0">
                <a:ea typeface="宋体" panose="02010600030101010101" pitchFamily="2" charset="-122"/>
              </a:rPr>
              <a:t>Minimize context switches</a:t>
            </a:r>
          </a:p>
          <a:p>
            <a:pPr lvl="1"/>
            <a:r>
              <a:rPr lang="en-US" altLang="zh-CN" smtClean="0">
                <a:ea typeface="宋体" panose="02010600030101010101" pitchFamily="2" charset="-122"/>
              </a:rPr>
              <a:t>Avoiding congestion is better than recovering from it</a:t>
            </a:r>
          </a:p>
          <a:p>
            <a:pPr lvl="1"/>
            <a:r>
              <a:rPr lang="en-US" altLang="zh-CN" smtClean="0">
                <a:ea typeface="宋体" panose="02010600030101010101" pitchFamily="2" charset="-122"/>
              </a:rPr>
              <a:t>Avoid timeouts</a:t>
            </a:r>
          </a:p>
          <a:p>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smtClean="0">
                <a:ea typeface="宋体" panose="02010600030101010101" pitchFamily="2" charset="-122"/>
              </a:rPr>
              <a:t>Fast Segment Processing (1)</a:t>
            </a:r>
          </a:p>
        </p:txBody>
      </p:sp>
      <p:sp>
        <p:nvSpPr>
          <p:cNvPr id="9421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94212" name="Rectangle 3"/>
          <p:cNvSpPr>
            <a:spLocks noGrp="1" noChangeArrowheads="1"/>
          </p:cNvSpPr>
          <p:nvPr>
            <p:ph idx="1"/>
          </p:nvPr>
        </p:nvSpPr>
        <p:spPr>
          <a:xfrm>
            <a:off x="914400" y="1392238"/>
            <a:ext cx="7789863" cy="4598987"/>
          </a:xfrm>
        </p:spPr>
        <p:txBody>
          <a:bodyPr/>
          <a:lstStyle/>
          <a:p>
            <a:r>
              <a:rPr lang="en-US" altLang="zh-CN" smtClean="0">
                <a:ea typeface="宋体" panose="02010600030101010101" pitchFamily="2" charset="-122"/>
              </a:rPr>
              <a:t>Speed up the common case with a fast path [pink]</a:t>
            </a:r>
          </a:p>
          <a:p>
            <a:pPr lvl="1"/>
            <a:r>
              <a:rPr lang="en-US" altLang="zh-CN" smtClean="0">
                <a:ea typeface="宋体" panose="02010600030101010101" pitchFamily="2" charset="-122"/>
              </a:rPr>
              <a:t>Handles packets with expected header; OK for others to run slowly</a:t>
            </a:r>
          </a:p>
        </p:txBody>
      </p:sp>
      <p:pic>
        <p:nvPicPr>
          <p:cNvPr id="942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644775"/>
            <a:ext cx="835342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5"/>
          <p:cNvCxnSpPr/>
          <p:nvPr/>
        </p:nvCxnSpPr>
        <p:spPr bwMode="auto">
          <a:xfrm rot="5400000">
            <a:off x="704851" y="3638550"/>
            <a:ext cx="781050" cy="3175"/>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7" name="Straight Arrow Connector 16"/>
          <p:cNvCxnSpPr/>
          <p:nvPr/>
        </p:nvCxnSpPr>
        <p:spPr bwMode="auto">
          <a:xfrm rot="5400000">
            <a:off x="7610476" y="3667125"/>
            <a:ext cx="781050" cy="3175"/>
          </a:xfrm>
          <a:prstGeom prst="straightConnector1">
            <a:avLst/>
          </a:prstGeom>
          <a:solidFill>
            <a:schemeClr val="accent1"/>
          </a:solidFill>
          <a:ln w="28575" cap="flat" cmpd="sng" algn="ctr">
            <a:solidFill>
              <a:schemeClr val="accent3">
                <a:lumMod val="60000"/>
                <a:lumOff val="40000"/>
              </a:schemeClr>
            </a:solidFill>
            <a:prstDash val="solid"/>
            <a:round/>
            <a:headEnd type="arrow" w="med" len="med"/>
            <a:tailEnd type="none" w="med" len="med"/>
          </a:ln>
          <a:effectLst/>
        </p:spPr>
      </p:cxnSp>
      <p:cxnSp>
        <p:nvCxnSpPr>
          <p:cNvPr id="18" name="Straight Arrow Connector 17"/>
          <p:cNvCxnSpPr/>
          <p:nvPr/>
        </p:nvCxnSpPr>
        <p:spPr bwMode="auto">
          <a:xfrm rot="5400000">
            <a:off x="3511550" y="5205413"/>
            <a:ext cx="1379537"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9" name="Straight Arrow Connector 18"/>
          <p:cNvCxnSpPr/>
          <p:nvPr/>
        </p:nvCxnSpPr>
        <p:spPr bwMode="auto">
          <a:xfrm rot="5400000">
            <a:off x="4553744" y="5296694"/>
            <a:ext cx="1143000" cy="1588"/>
          </a:xfrm>
          <a:prstGeom prst="straightConnector1">
            <a:avLst/>
          </a:prstGeom>
          <a:solidFill>
            <a:schemeClr val="accent1"/>
          </a:solidFill>
          <a:ln w="28575" cap="flat" cmpd="sng" algn="ctr">
            <a:solidFill>
              <a:schemeClr val="accent3">
                <a:lumMod val="60000"/>
                <a:lumOff val="40000"/>
              </a:schemeClr>
            </a:solidFill>
            <a:prstDash val="solid"/>
            <a:round/>
            <a:headEnd type="arrow" w="med" len="med"/>
            <a:tailEnd type="none" w="med" len="med"/>
          </a:ln>
          <a:effectLst/>
        </p:spPr>
      </p:cxnSp>
      <p:cxnSp>
        <p:nvCxnSpPr>
          <p:cNvPr id="20" name="Straight Arrow Connector 19"/>
          <p:cNvCxnSpPr/>
          <p:nvPr/>
        </p:nvCxnSpPr>
        <p:spPr bwMode="auto">
          <a:xfrm>
            <a:off x="1409700" y="4352925"/>
            <a:ext cx="57150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3" name="Straight Arrow Connector 22"/>
          <p:cNvCxnSpPr/>
          <p:nvPr/>
        </p:nvCxnSpPr>
        <p:spPr bwMode="auto">
          <a:xfrm>
            <a:off x="2362200" y="4352925"/>
            <a:ext cx="34290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4" name="Straight Arrow Connector 23"/>
          <p:cNvCxnSpPr/>
          <p:nvPr/>
        </p:nvCxnSpPr>
        <p:spPr bwMode="auto">
          <a:xfrm>
            <a:off x="3067050" y="4362450"/>
            <a:ext cx="97155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7" name="Straight Arrow Connector 26"/>
          <p:cNvCxnSpPr/>
          <p:nvPr/>
        </p:nvCxnSpPr>
        <p:spPr bwMode="auto">
          <a:xfrm>
            <a:off x="5457825" y="4343400"/>
            <a:ext cx="57150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8" name="Straight Arrow Connector 27"/>
          <p:cNvCxnSpPr/>
          <p:nvPr/>
        </p:nvCxnSpPr>
        <p:spPr bwMode="auto">
          <a:xfrm>
            <a:off x="6410325" y="4343400"/>
            <a:ext cx="295275"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9" name="Straight Arrow Connector 28"/>
          <p:cNvCxnSpPr/>
          <p:nvPr/>
        </p:nvCxnSpPr>
        <p:spPr bwMode="auto">
          <a:xfrm>
            <a:off x="7115175" y="4343400"/>
            <a:ext cx="74295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sp>
        <p:nvSpPr>
          <p:cNvPr id="94224" name="TextBox 32"/>
          <p:cNvSpPr txBox="1">
            <a:spLocks noChangeArrowheads="1"/>
          </p:cNvSpPr>
          <p:nvPr/>
        </p:nvSpPr>
        <p:spPr bwMode="auto">
          <a:xfrm>
            <a:off x="4686300" y="3168650"/>
            <a:ext cx="61436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200">
                <a:ea typeface="宋体" panose="02010600030101010101" pitchFamily="2" charset="-122"/>
              </a:rPr>
              <a:t>Segment</a:t>
            </a:r>
          </a:p>
        </p:txBody>
      </p:sp>
      <p:sp>
        <p:nvSpPr>
          <p:cNvPr id="94225" name="TextBox 33"/>
          <p:cNvSpPr txBox="1">
            <a:spLocks noChangeArrowheads="1"/>
          </p:cNvSpPr>
          <p:nvPr/>
        </p:nvSpPr>
        <p:spPr bwMode="auto">
          <a:xfrm>
            <a:off x="3609975" y="3568700"/>
            <a:ext cx="58896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200">
                <a:ea typeface="宋体" panose="02010600030101010101" pitchFamily="2" charset="-122"/>
              </a:rPr>
              <a:t>segment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zh-CN" smtClean="0">
                <a:ea typeface="宋体" panose="02010600030101010101" pitchFamily="2" charset="-122"/>
              </a:rPr>
              <a:t>Fast Segment Processing (2)</a:t>
            </a:r>
          </a:p>
        </p:txBody>
      </p:sp>
      <p:sp>
        <p:nvSpPr>
          <p:cNvPr id="9523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95236" name="Content Placeholder 2"/>
          <p:cNvSpPr>
            <a:spLocks noGrp="1"/>
          </p:cNvSpPr>
          <p:nvPr>
            <p:ph idx="1"/>
          </p:nvPr>
        </p:nvSpPr>
        <p:spPr>
          <a:xfrm>
            <a:off x="914400" y="1611313"/>
            <a:ext cx="7789863" cy="4598987"/>
          </a:xfrm>
        </p:spPr>
        <p:txBody>
          <a:bodyPr/>
          <a:lstStyle/>
          <a:p>
            <a:r>
              <a:rPr lang="en-US" altLang="zh-CN" smtClean="0">
                <a:ea typeface="宋体" panose="02010600030101010101" pitchFamily="2" charset="-122"/>
              </a:rPr>
              <a:t>Header fields are often the same from one packet to the next for a flow; copy/check them to speed up processing</a:t>
            </a:r>
          </a:p>
        </p:txBody>
      </p:sp>
      <p:pic>
        <p:nvPicPr>
          <p:cNvPr id="95237" name="Picture 2"/>
          <p:cNvPicPr>
            <a:picLocks noChangeAspect="1" noChangeArrowheads="1"/>
          </p:cNvPicPr>
          <p:nvPr/>
        </p:nvPicPr>
        <p:blipFill>
          <a:blip r:embed="rId3">
            <a:extLst>
              <a:ext uri="{28A0092B-C50C-407E-A947-70E740481C1C}">
                <a14:useLocalDpi xmlns:a14="http://schemas.microsoft.com/office/drawing/2010/main" val="0"/>
              </a:ext>
            </a:extLst>
          </a:blip>
          <a:srcRect b="14706"/>
          <a:stretch>
            <a:fillRect/>
          </a:stretch>
        </p:blipFill>
        <p:spPr bwMode="auto">
          <a:xfrm>
            <a:off x="466725" y="2733675"/>
            <a:ext cx="82105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8" name="TextBox 5"/>
          <p:cNvSpPr txBox="1">
            <a:spLocks noChangeArrowheads="1"/>
          </p:cNvSpPr>
          <p:nvPr/>
        </p:nvSpPr>
        <p:spPr bwMode="auto">
          <a:xfrm>
            <a:off x="4695825" y="5173663"/>
            <a:ext cx="3762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IP header fields that are often the same for a one-way flow (shaded)</a:t>
            </a:r>
          </a:p>
        </p:txBody>
      </p:sp>
      <p:sp>
        <p:nvSpPr>
          <p:cNvPr id="95239" name="TextBox 7"/>
          <p:cNvSpPr txBox="1">
            <a:spLocks noChangeArrowheads="1"/>
          </p:cNvSpPr>
          <p:nvPr/>
        </p:nvSpPr>
        <p:spPr bwMode="auto">
          <a:xfrm>
            <a:off x="714375" y="5145088"/>
            <a:ext cx="3714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TCP header fields that stay the same for a one-way flow (shaded)</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zh-CN" smtClean="0">
                <a:ea typeface="宋体" panose="02010600030101010101" pitchFamily="2" charset="-122"/>
              </a:rPr>
              <a:t>Header Compression</a:t>
            </a:r>
          </a:p>
        </p:txBody>
      </p:sp>
      <p:sp>
        <p:nvSpPr>
          <p:cNvPr id="9625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i="0"/>
          </a:p>
        </p:txBody>
      </p:sp>
      <p:sp>
        <p:nvSpPr>
          <p:cNvPr id="96260" name="Content Placeholder 3"/>
          <p:cNvSpPr>
            <a:spLocks noGrp="1"/>
          </p:cNvSpPr>
          <p:nvPr>
            <p:ph idx="1"/>
          </p:nvPr>
        </p:nvSpPr>
        <p:spPr>
          <a:xfrm>
            <a:off x="914400" y="1611313"/>
            <a:ext cx="7789863" cy="4598987"/>
          </a:xfrm>
        </p:spPr>
        <p:txBody>
          <a:bodyPr/>
          <a:lstStyle/>
          <a:p>
            <a:r>
              <a:rPr lang="en-US" altLang="zh-CN" smtClean="0">
                <a:ea typeface="宋体" panose="02010600030101010101" pitchFamily="2" charset="-122"/>
              </a:rPr>
              <a:t>Overhead can be very large for small packets</a:t>
            </a:r>
          </a:p>
          <a:p>
            <a:pPr lvl="1"/>
            <a:r>
              <a:rPr lang="en-US" altLang="zh-CN" smtClean="0">
                <a:ea typeface="宋体" panose="02010600030101010101" pitchFamily="2" charset="-122"/>
              </a:rPr>
              <a:t>40 bytes of header for RTP/UDP/IP VoIP packet</a:t>
            </a:r>
          </a:p>
          <a:p>
            <a:pPr lvl="1"/>
            <a:r>
              <a:rPr lang="en-US" altLang="zh-CN" smtClean="0">
                <a:ea typeface="宋体" panose="02010600030101010101" pitchFamily="2" charset="-122"/>
              </a:rPr>
              <a:t>Problematic for slow links, especially wireless</a:t>
            </a:r>
          </a:p>
          <a:p>
            <a:pPr lvl="3"/>
            <a:endParaRPr lang="en-US" altLang="zh-CN" smtClean="0">
              <a:ea typeface="宋体" panose="02010600030101010101" pitchFamily="2" charset="-122"/>
            </a:endParaRPr>
          </a:p>
          <a:p>
            <a:r>
              <a:rPr lang="en-US" altLang="zh-CN" smtClean="0">
                <a:ea typeface="宋体" panose="02010600030101010101" pitchFamily="2" charset="-122"/>
              </a:rPr>
              <a:t>Header compression mitigates this problem</a:t>
            </a:r>
          </a:p>
          <a:p>
            <a:pPr lvl="1"/>
            <a:r>
              <a:rPr lang="en-US" altLang="zh-CN" smtClean="0">
                <a:ea typeface="宋体" panose="02010600030101010101" pitchFamily="2" charset="-122"/>
              </a:rPr>
              <a:t>Runs between Link and Network layer</a:t>
            </a:r>
          </a:p>
          <a:p>
            <a:pPr lvl="1"/>
            <a:r>
              <a:rPr lang="en-US" altLang="zh-CN" smtClean="0">
                <a:ea typeface="宋体" panose="02010600030101010101" pitchFamily="2" charset="-122"/>
              </a:rPr>
              <a:t>Omits fields that don’t change or change predictably</a:t>
            </a:r>
          </a:p>
          <a:p>
            <a:pPr lvl="2"/>
            <a:r>
              <a:rPr lang="en-US" altLang="zh-CN" smtClean="0">
                <a:ea typeface="宋体" panose="02010600030101010101" pitchFamily="2" charset="-122"/>
              </a:rPr>
              <a:t>40 byte TCP/IP header </a:t>
            </a:r>
            <a:r>
              <a:rPr lang="en-US" altLang="zh-CN" smtClean="0">
                <a:ea typeface="宋体" panose="02010600030101010101" pitchFamily="2" charset="-122"/>
                <a:sym typeface="Wingdings" panose="05000000000000000000" pitchFamily="2" charset="2"/>
              </a:rPr>
              <a:t> 3 bytes of information</a:t>
            </a:r>
          </a:p>
          <a:p>
            <a:pPr lvl="1"/>
            <a:r>
              <a:rPr lang="en-US" altLang="zh-CN" smtClean="0">
                <a:ea typeface="宋体" panose="02010600030101010101" pitchFamily="2" charset="-122"/>
              </a:rPr>
              <a:t>Gives simple high-layer headers and efficient links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smtClean="0">
                <a:ea typeface="宋体" panose="02010600030101010101" pitchFamily="2" charset="-122"/>
              </a:rPr>
              <a:t>Protocols for “Long Fat” Networks (1)</a:t>
            </a:r>
          </a:p>
        </p:txBody>
      </p:sp>
      <p:sp>
        <p:nvSpPr>
          <p:cNvPr id="9728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97284"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Networks with high bandwidth (“Fat”) and high delay (“Long”) can store much information inside the network</a:t>
            </a:r>
          </a:p>
          <a:p>
            <a:pPr lvl="1"/>
            <a:r>
              <a:rPr lang="en-US" altLang="zh-CN" smtClean="0">
                <a:ea typeface="宋体" panose="02010600030101010101" pitchFamily="2" charset="-122"/>
              </a:rPr>
              <a:t>Requires protocols with ample buffering and few RTTs, rather than reducing the bits on the wire </a:t>
            </a:r>
          </a:p>
        </p:txBody>
      </p:sp>
      <p:grpSp>
        <p:nvGrpSpPr>
          <p:cNvPr id="97285" name="Group 12"/>
          <p:cNvGrpSpPr>
            <a:grpSpLocks/>
          </p:cNvGrpSpPr>
          <p:nvPr/>
        </p:nvGrpSpPr>
        <p:grpSpPr bwMode="auto">
          <a:xfrm>
            <a:off x="252413" y="3297238"/>
            <a:ext cx="8853487" cy="2570162"/>
            <a:chOff x="289762" y="3049588"/>
            <a:chExt cx="8854238" cy="2570162"/>
          </a:xfrm>
        </p:grpSpPr>
        <p:pic>
          <p:nvPicPr>
            <p:cNvPr id="97286" name="Picture 2"/>
            <p:cNvPicPr>
              <a:picLocks noChangeAspect="1" noChangeArrowheads="1"/>
            </p:cNvPicPr>
            <p:nvPr/>
          </p:nvPicPr>
          <p:blipFill>
            <a:blip r:embed="rId2">
              <a:extLst>
                <a:ext uri="{28A0092B-C50C-407E-A947-70E740481C1C}">
                  <a14:useLocalDpi xmlns:a14="http://schemas.microsoft.com/office/drawing/2010/main" val="0"/>
                </a:ext>
              </a:extLst>
            </a:blip>
            <a:srcRect l="50574" b="56374"/>
            <a:stretch>
              <a:fillRect/>
            </a:stretch>
          </p:blipFill>
          <p:spPr bwMode="auto">
            <a:xfrm>
              <a:off x="289762" y="3133725"/>
              <a:ext cx="2843964"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7" name="Picture 2"/>
            <p:cNvPicPr>
              <a:picLocks noChangeAspect="1" noChangeArrowheads="1"/>
            </p:cNvPicPr>
            <p:nvPr/>
          </p:nvPicPr>
          <p:blipFill>
            <a:blip r:embed="rId2">
              <a:extLst>
                <a:ext uri="{28A0092B-C50C-407E-A947-70E740481C1C}">
                  <a14:useLocalDpi xmlns:a14="http://schemas.microsoft.com/office/drawing/2010/main" val="0"/>
                </a:ext>
              </a:extLst>
            </a:blip>
            <a:srcRect t="55428"/>
            <a:stretch>
              <a:fillRect/>
            </a:stretch>
          </p:blipFill>
          <p:spPr bwMode="auto">
            <a:xfrm>
              <a:off x="3095625" y="3049588"/>
              <a:ext cx="6048375" cy="187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8" name="TextBox 6"/>
            <p:cNvSpPr txBox="1">
              <a:spLocks noChangeArrowheads="1"/>
            </p:cNvSpPr>
            <p:nvPr/>
          </p:nvSpPr>
          <p:spPr bwMode="auto">
            <a:xfrm>
              <a:off x="342900" y="4973419"/>
              <a:ext cx="2571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Starting to send 1 Mbit</a:t>
              </a:r>
            </a:p>
            <a:p>
              <a:pPr algn="ctr" eaLnBrk="1" hangingPunct="1"/>
              <a:r>
                <a:rPr lang="en-US" altLang="zh-CN">
                  <a:solidFill>
                    <a:srgbClr val="FF2BD8"/>
                  </a:solidFill>
                  <a:ea typeface="宋体" panose="02010600030101010101" pitchFamily="2" charset="-122"/>
                </a:rPr>
                <a:t>San Diego </a:t>
              </a:r>
              <a:r>
                <a:rPr lang="en-US" altLang="zh-CN">
                  <a:solidFill>
                    <a:srgbClr val="FF2BD8"/>
                  </a:solidFill>
                  <a:ea typeface="宋体" panose="02010600030101010101" pitchFamily="2" charset="-122"/>
                  <a:sym typeface="Wingdings" panose="05000000000000000000" pitchFamily="2" charset="2"/>
                </a:rPr>
                <a:t></a:t>
              </a:r>
              <a:r>
                <a:rPr lang="en-US" altLang="zh-CN">
                  <a:solidFill>
                    <a:srgbClr val="FF2BD8"/>
                  </a:solidFill>
                  <a:ea typeface="宋体" panose="02010600030101010101" pitchFamily="2" charset="-122"/>
                </a:rPr>
                <a:t> Boston</a:t>
              </a:r>
            </a:p>
          </p:txBody>
        </p:sp>
        <p:sp>
          <p:nvSpPr>
            <p:cNvPr id="97289" name="TextBox 7"/>
            <p:cNvSpPr txBox="1">
              <a:spLocks noChangeArrowheads="1"/>
            </p:cNvSpPr>
            <p:nvPr/>
          </p:nvSpPr>
          <p:spPr bwMode="auto">
            <a:xfrm>
              <a:off x="3228975" y="4982944"/>
              <a:ext cx="2371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20ms after start</a:t>
              </a:r>
            </a:p>
          </p:txBody>
        </p:sp>
        <p:sp>
          <p:nvSpPr>
            <p:cNvPr id="97290" name="TextBox 8"/>
            <p:cNvSpPr txBox="1">
              <a:spLocks noChangeArrowheads="1"/>
            </p:cNvSpPr>
            <p:nvPr/>
          </p:nvSpPr>
          <p:spPr bwMode="auto">
            <a:xfrm>
              <a:off x="6343650" y="4982944"/>
              <a:ext cx="2371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40ms after start</a:t>
              </a: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zh-CN" smtClean="0">
                <a:ea typeface="宋体" panose="02010600030101010101" pitchFamily="2" charset="-122"/>
              </a:rPr>
              <a:t>Protocols for “Long Fat” Networks (2)</a:t>
            </a:r>
          </a:p>
        </p:txBody>
      </p:sp>
      <p:sp>
        <p:nvSpPr>
          <p:cNvPr id="9830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98308" name="Content Placeholder 2"/>
          <p:cNvSpPr>
            <a:spLocks noGrp="1"/>
          </p:cNvSpPr>
          <p:nvPr>
            <p:ph idx="1"/>
          </p:nvPr>
        </p:nvSpPr>
        <p:spPr>
          <a:xfrm>
            <a:off x="914400" y="1325563"/>
            <a:ext cx="7789863" cy="4598987"/>
          </a:xfrm>
        </p:spPr>
        <p:txBody>
          <a:bodyPr/>
          <a:lstStyle/>
          <a:p>
            <a:r>
              <a:rPr lang="en-US" altLang="zh-CN" smtClean="0">
                <a:ea typeface="宋体" panose="02010600030101010101" pitchFamily="2" charset="-122"/>
              </a:rPr>
              <a:t>You can buy more bandwidth but not lower delay</a:t>
            </a:r>
          </a:p>
          <a:p>
            <a:pPr lvl="1"/>
            <a:r>
              <a:rPr lang="en-US" altLang="zh-CN" smtClean="0">
                <a:ea typeface="宋体" panose="02010600030101010101" pitchFamily="2" charset="-122"/>
              </a:rPr>
              <a:t>Need to shift ends (e.g., into cloud) to lower further</a:t>
            </a:r>
          </a:p>
        </p:txBody>
      </p:sp>
      <p:pic>
        <p:nvPicPr>
          <p:cNvPr id="983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2233613"/>
            <a:ext cx="71818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0" name="TextBox 8"/>
          <p:cNvSpPr txBox="1">
            <a:spLocks noChangeArrowheads="1"/>
          </p:cNvSpPr>
          <p:nvPr/>
        </p:nvSpPr>
        <p:spPr bwMode="auto">
          <a:xfrm>
            <a:off x="704850" y="6040438"/>
            <a:ext cx="7734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Minimum time to send and ACK a 1-Mbit file over a 4000-km line</a:t>
            </a:r>
          </a:p>
        </p:txBody>
      </p:sp>
      <p:cxnSp>
        <p:nvCxnSpPr>
          <p:cNvPr id="98311" name="Straight Arrow Connector 10"/>
          <p:cNvCxnSpPr>
            <a:cxnSpLocks noChangeShapeType="1"/>
          </p:cNvCxnSpPr>
          <p:nvPr/>
        </p:nvCxnSpPr>
        <p:spPr bwMode="auto">
          <a:xfrm rot="5400000">
            <a:off x="5606256" y="5042694"/>
            <a:ext cx="923925" cy="1588"/>
          </a:xfrm>
          <a:prstGeom prst="straightConnector1">
            <a:avLst/>
          </a:prstGeom>
          <a:noFill/>
          <a:ln w="19050" algn="ctr">
            <a:solidFill>
              <a:schemeClr val="tx1"/>
            </a:solidFill>
            <a:round/>
            <a:headEnd type="arrow" w="med" len="med"/>
            <a:tailEnd type="arrow" w="med" len="med"/>
          </a:ln>
        </p:spPr>
      </p:cxnSp>
      <p:sp>
        <p:nvSpPr>
          <p:cNvPr id="98312" name="TextBox 11"/>
          <p:cNvSpPr txBox="1">
            <a:spLocks noChangeArrowheads="1"/>
          </p:cNvSpPr>
          <p:nvPr/>
        </p:nvSpPr>
        <p:spPr bwMode="auto">
          <a:xfrm>
            <a:off x="5781675" y="4783138"/>
            <a:ext cx="263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solidFill>
                  <a:srgbClr val="FF2BD8"/>
                </a:solidFill>
                <a:ea typeface="宋体" panose="02010600030101010101" pitchFamily="2" charset="-122"/>
              </a:rPr>
              <a:t>Propagation delay</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smtClean="0">
                <a:ea typeface="宋体" panose="02010600030101010101" pitchFamily="2" charset="-122"/>
              </a:rPr>
              <a:t>Delay Tolerant Networking</a:t>
            </a:r>
          </a:p>
        </p:txBody>
      </p:sp>
      <p:sp>
        <p:nvSpPr>
          <p:cNvPr id="9933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99332" name="Rectangle 3"/>
          <p:cNvSpPr>
            <a:spLocks noGrp="1" noChangeArrowheads="1"/>
          </p:cNvSpPr>
          <p:nvPr>
            <p:ph idx="1"/>
          </p:nvPr>
        </p:nvSpPr>
        <p:spPr>
          <a:xfrm>
            <a:off x="1381125" y="1990725"/>
            <a:ext cx="7315200" cy="4019550"/>
          </a:xfrm>
        </p:spPr>
        <p:txBody>
          <a:bodyPr/>
          <a:lstStyle/>
          <a:p>
            <a:r>
              <a:rPr lang="en-US" altLang="zh-CN" smtClean="0">
                <a:ea typeface="宋体" panose="02010600030101010101" pitchFamily="2" charset="-122"/>
              </a:rPr>
              <a:t>DTNs (Delay Tolerant Networks) store messages inside the network until they can be delivered</a:t>
            </a:r>
          </a:p>
          <a:p>
            <a:pPr lvl="3"/>
            <a:endParaRPr lang="en-US" altLang="zh-CN" smtClean="0">
              <a:ea typeface="宋体" panose="02010600030101010101" pitchFamily="2" charset="-122"/>
            </a:endParaRPr>
          </a:p>
          <a:p>
            <a:pPr lvl="1"/>
            <a:r>
              <a:rPr lang="en-US" altLang="zh-CN" smtClean="0">
                <a:ea typeface="宋体" panose="02010600030101010101" pitchFamily="2" charset="-122"/>
              </a:rPr>
              <a:t>DTN Architecture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a:p>
            <a:pPr lvl="1"/>
            <a:r>
              <a:rPr lang="en-US" altLang="zh-CN" smtClean="0">
                <a:ea typeface="宋体" panose="02010600030101010101" pitchFamily="2" charset="-122"/>
              </a:rPr>
              <a:t>Bundle Protocol </a:t>
            </a:r>
            <a:r>
              <a:rPr lang="en-US" altLang="zh-CN" smtClean="0">
                <a:solidFill>
                  <a:srgbClr val="0000FF"/>
                </a:solidFill>
                <a:ea typeface="宋体" panose="02010600030101010101" pitchFamily="2" charset="-122"/>
              </a:rPr>
              <a:t>»</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mtClean="0">
                <a:ea typeface="宋体" panose="02010600030101010101" pitchFamily="2" charset="-122"/>
              </a:rPr>
              <a:t>DTN Architecture (1)</a:t>
            </a:r>
          </a:p>
        </p:txBody>
      </p:sp>
      <p:sp>
        <p:nvSpPr>
          <p:cNvPr id="10035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100356" name="Rectangle 3"/>
          <p:cNvSpPr>
            <a:spLocks noGrp="1" noChangeArrowheads="1"/>
          </p:cNvSpPr>
          <p:nvPr>
            <p:ph idx="1"/>
          </p:nvPr>
        </p:nvSpPr>
        <p:spPr>
          <a:xfrm>
            <a:off x="914400" y="1382713"/>
            <a:ext cx="7789863" cy="4598987"/>
          </a:xfrm>
        </p:spPr>
        <p:txBody>
          <a:bodyPr/>
          <a:lstStyle/>
          <a:p>
            <a:r>
              <a:rPr lang="en-US" altLang="zh-CN" smtClean="0">
                <a:ea typeface="宋体" panose="02010600030101010101" pitchFamily="2" charset="-122"/>
              </a:rPr>
              <a:t>Messages called </a:t>
            </a:r>
            <a:r>
              <a:rPr lang="en-US" altLang="zh-CN" u="sng" smtClean="0">
                <a:ea typeface="宋体" panose="02010600030101010101" pitchFamily="2" charset="-122"/>
              </a:rPr>
              <a:t>bundles</a:t>
            </a:r>
            <a:r>
              <a:rPr lang="en-US" altLang="zh-CN" smtClean="0">
                <a:ea typeface="宋体" panose="02010600030101010101" pitchFamily="2" charset="-122"/>
              </a:rPr>
              <a:t> are stored at DTN nodes while waiting for an intermittent link to become a contact</a:t>
            </a:r>
          </a:p>
          <a:p>
            <a:pPr lvl="1"/>
            <a:r>
              <a:rPr lang="en-US" altLang="zh-CN" smtClean="0">
                <a:ea typeface="宋体" panose="02010600030101010101" pitchFamily="2" charset="-122"/>
              </a:rPr>
              <a:t>Bundles might wait hours, not milliseconds in routers</a:t>
            </a:r>
          </a:p>
          <a:p>
            <a:pPr lvl="1"/>
            <a:r>
              <a:rPr lang="en-US" altLang="zh-CN" smtClean="0">
                <a:ea typeface="宋体" panose="02010600030101010101" pitchFamily="2" charset="-122"/>
              </a:rPr>
              <a:t>May be no working end-to-end path at any time</a:t>
            </a:r>
          </a:p>
        </p:txBody>
      </p:sp>
      <p:pic>
        <p:nvPicPr>
          <p:cNvPr id="1003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3238500"/>
            <a:ext cx="83248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ea typeface="宋体" panose="02010600030101010101" pitchFamily="2" charset="-122"/>
              </a:rPr>
              <a:t>Berkeley Sockets</a:t>
            </a:r>
          </a:p>
        </p:txBody>
      </p:sp>
      <p:sp>
        <p:nvSpPr>
          <p:cNvPr id="1433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12291" name="Rectangle 3"/>
          <p:cNvSpPr>
            <a:spLocks noGrp="1" noChangeArrowheads="1"/>
          </p:cNvSpPr>
          <p:nvPr>
            <p:ph idx="1"/>
          </p:nvPr>
        </p:nvSpPr>
        <p:spPr>
          <a:xfrm>
            <a:off x="815975" y="1611313"/>
            <a:ext cx="7888288" cy="4598987"/>
          </a:xfrm>
        </p:spPr>
        <p:txBody>
          <a:bodyPr/>
          <a:lstStyle/>
          <a:p>
            <a:r>
              <a:rPr lang="en-US" altLang="zh-CN" smtClean="0">
                <a:ea typeface="宋体" panose="02010600030101010101" pitchFamily="2" charset="-122"/>
              </a:rPr>
              <a:t>Very widely used primitives started with TCP on UNIX</a:t>
            </a:r>
          </a:p>
          <a:p>
            <a:pPr lvl="1"/>
            <a:r>
              <a:rPr lang="en-US" altLang="zh-CN" smtClean="0">
                <a:ea typeface="宋体" panose="02010600030101010101" pitchFamily="2" charset="-122"/>
              </a:rPr>
              <a:t>Notion of “sockets” as transport endpoints</a:t>
            </a:r>
          </a:p>
          <a:p>
            <a:pPr lvl="1"/>
            <a:r>
              <a:rPr lang="en-US" altLang="zh-CN" smtClean="0">
                <a:ea typeface="宋体" panose="02010600030101010101" pitchFamily="2" charset="-122"/>
              </a:rPr>
              <a:t>Like simple set plus SOCKET, BIND, and ACCEPT</a:t>
            </a:r>
          </a:p>
          <a:p>
            <a:pPr lvl="1">
              <a:buFont typeface="Arial" panose="020B0604020202020204" pitchFamily="34" charset="0"/>
              <a:buNone/>
            </a:pPr>
            <a:endParaRPr lang="en-US" altLang="zh-CN" smtClean="0">
              <a:ea typeface="宋体" panose="02010600030101010101" pitchFamily="2" charset="-122"/>
            </a:endParaRP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3074988"/>
            <a:ext cx="6896100" cy="293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smtClean="0">
                <a:ea typeface="宋体" panose="02010600030101010101" pitchFamily="2" charset="-122"/>
              </a:rPr>
              <a:t>DTN Architecture (2)</a:t>
            </a:r>
          </a:p>
        </p:txBody>
      </p:sp>
      <p:sp>
        <p:nvSpPr>
          <p:cNvPr id="10137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101380" name="Rectangle 3"/>
          <p:cNvSpPr>
            <a:spLocks noGrp="1" noChangeArrowheads="1"/>
          </p:cNvSpPr>
          <p:nvPr>
            <p:ph idx="1"/>
          </p:nvPr>
        </p:nvSpPr>
        <p:spPr>
          <a:xfrm>
            <a:off x="914400" y="1573213"/>
            <a:ext cx="7789863" cy="4598987"/>
          </a:xfrm>
        </p:spPr>
        <p:txBody>
          <a:bodyPr/>
          <a:lstStyle/>
          <a:p>
            <a:r>
              <a:rPr lang="en-US" altLang="zh-CN" smtClean="0">
                <a:ea typeface="宋体" panose="02010600030101010101" pitchFamily="2" charset="-122"/>
              </a:rPr>
              <a:t>Example DTN connecting a satellite to a collection point</a:t>
            </a:r>
          </a:p>
        </p:txBody>
      </p:sp>
      <p:pic>
        <p:nvPicPr>
          <p:cNvPr id="1013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386013"/>
            <a:ext cx="81153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smtClean="0">
                <a:ea typeface="宋体" panose="02010600030101010101" pitchFamily="2" charset="-122"/>
              </a:rPr>
              <a:t>Bundle Protocol (1)</a:t>
            </a:r>
          </a:p>
        </p:txBody>
      </p:sp>
      <p:sp>
        <p:nvSpPr>
          <p:cNvPr id="10342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103428" name="Rectangle 3"/>
          <p:cNvSpPr>
            <a:spLocks noGrp="1" noChangeArrowheads="1"/>
          </p:cNvSpPr>
          <p:nvPr>
            <p:ph idx="1"/>
          </p:nvPr>
        </p:nvSpPr>
        <p:spPr>
          <a:xfrm>
            <a:off x="819150" y="1582738"/>
            <a:ext cx="7789863" cy="4598987"/>
          </a:xfrm>
        </p:spPr>
        <p:txBody>
          <a:bodyPr/>
          <a:lstStyle/>
          <a:p>
            <a:r>
              <a:rPr lang="en-US" altLang="zh-CN" smtClean="0">
                <a:ea typeface="宋体" panose="02010600030101010101" pitchFamily="2" charset="-122"/>
              </a:rPr>
              <a:t>The Bundle protocol uses TCP or other transports and provides a DTN service to applications</a:t>
            </a:r>
          </a:p>
        </p:txBody>
      </p:sp>
      <p:pic>
        <p:nvPicPr>
          <p:cNvPr id="1034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717800"/>
            <a:ext cx="820420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0" name="Rectangle 5"/>
          <p:cNvSpPr>
            <a:spLocks noChangeArrowheads="1"/>
          </p:cNvSpPr>
          <p:nvPr/>
        </p:nvSpPr>
        <p:spPr bwMode="auto">
          <a:xfrm>
            <a:off x="695325" y="3590925"/>
            <a:ext cx="7029450" cy="742950"/>
          </a:xfrm>
          <a:prstGeom prst="rect">
            <a:avLst/>
          </a:prstGeom>
          <a:solidFill>
            <a:srgbClr val="FF2BD8">
              <a:alpha val="50195"/>
            </a:srgbClr>
          </a:solidFill>
          <a:ln w="9525" algn="ctr">
            <a:solidFill>
              <a:schemeClr val="tx1"/>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smtClean="0">
                <a:ea typeface="宋体" panose="02010600030101010101" pitchFamily="2" charset="-122"/>
              </a:rPr>
              <a:t>Bundle Protocol (2)</a:t>
            </a:r>
          </a:p>
        </p:txBody>
      </p:sp>
      <p:sp>
        <p:nvSpPr>
          <p:cNvPr id="10547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mtClean="0"/>
              <a:t>Computer Networks, Chapter 6 The Transport Layer</a:t>
            </a:r>
            <a:endParaRPr lang="en-US" altLang="zh-CN"/>
          </a:p>
        </p:txBody>
      </p:sp>
      <p:sp>
        <p:nvSpPr>
          <p:cNvPr id="105476" name="Rectangle 3"/>
          <p:cNvSpPr>
            <a:spLocks noGrp="1" noChangeArrowheads="1"/>
          </p:cNvSpPr>
          <p:nvPr>
            <p:ph idx="1"/>
          </p:nvPr>
        </p:nvSpPr>
        <p:spPr>
          <a:xfrm>
            <a:off x="914400" y="1296988"/>
            <a:ext cx="7789863" cy="4598987"/>
          </a:xfrm>
        </p:spPr>
        <p:txBody>
          <a:bodyPr/>
          <a:lstStyle/>
          <a:p>
            <a:r>
              <a:rPr lang="en-US" altLang="zh-CN" smtClean="0">
                <a:ea typeface="宋体" panose="02010600030101010101" pitchFamily="2" charset="-122"/>
              </a:rPr>
              <a:t>Features of the bundle message format:</a:t>
            </a:r>
          </a:p>
          <a:p>
            <a:pPr lvl="2"/>
            <a:r>
              <a:rPr lang="en-US" altLang="zh-CN" smtClean="0">
                <a:ea typeface="宋体" panose="02010600030101010101" pitchFamily="2" charset="-122"/>
              </a:rPr>
              <a:t>Dest./source add high-level addresses (not port/IP)</a:t>
            </a:r>
          </a:p>
          <a:p>
            <a:pPr lvl="2"/>
            <a:r>
              <a:rPr lang="en-US" altLang="zh-CN" smtClean="0">
                <a:ea typeface="宋体" panose="02010600030101010101" pitchFamily="2" charset="-122"/>
              </a:rPr>
              <a:t>Custody transfer shifts delivery responsibility</a:t>
            </a:r>
          </a:p>
          <a:p>
            <a:pPr lvl="2"/>
            <a:r>
              <a:rPr lang="en-US" altLang="zh-CN" smtClean="0">
                <a:ea typeface="宋体" panose="02010600030101010101" pitchFamily="2" charset="-122"/>
              </a:rPr>
              <a:t>Dictionary provides compression for efficiency</a:t>
            </a:r>
          </a:p>
        </p:txBody>
      </p:sp>
      <p:pic>
        <p:nvPicPr>
          <p:cNvPr id="1054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3209925"/>
            <a:ext cx="8412163"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ctrTitle"/>
          </p:nvPr>
        </p:nvSpPr>
        <p:spPr/>
        <p:txBody>
          <a:bodyPr/>
          <a:lstStyle/>
          <a:p>
            <a:pPr eaLnBrk="1" hangingPunct="1"/>
            <a:r>
              <a:rPr lang="en-US" altLang="zh-CN" smtClean="0">
                <a:ea typeface="宋体" panose="02010600030101010101" pitchFamily="2" charset="-122"/>
              </a:rPr>
              <a:t>End</a:t>
            </a:r>
          </a:p>
        </p:txBody>
      </p:sp>
      <p:sp>
        <p:nvSpPr>
          <p:cNvPr id="89091" name="Subtitle 2"/>
          <p:cNvSpPr>
            <a:spLocks noGrp="1"/>
          </p:cNvSpPr>
          <p:nvPr>
            <p:ph type="subTitle" idx="1"/>
          </p:nvPr>
        </p:nvSpPr>
        <p:spPr/>
        <p:txBody>
          <a:bodyPr/>
          <a:lstStyle/>
          <a:p>
            <a:pPr eaLnBrk="1" hangingPunct="1">
              <a:defRPr/>
            </a:pPr>
            <a:r>
              <a:rPr lang="en-US" dirty="0" smtClean="0">
                <a:solidFill>
                  <a:schemeClr val="bg1">
                    <a:lumMod val="50000"/>
                  </a:schemeClr>
                </a:solidFill>
                <a:latin typeface="Arial" charset="0"/>
                <a:cs typeface="Arial" charset="0"/>
              </a:rPr>
              <a:t>Chapter 6</a:t>
            </a:r>
          </a:p>
        </p:txBody>
      </p:sp>
      <p:sp>
        <p:nvSpPr>
          <p:cNvPr id="10650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zh-CN" smtClean="0">
                <a:ea typeface="宋体" panose="02010600030101010101" pitchFamily="2" charset="-122"/>
              </a:rPr>
              <a:t>Computer Networks, Chapter 6 The Transport Layer</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76730</TotalTime>
  <Words>5965</Words>
  <Application>Microsoft Office PowerPoint</Application>
  <PresentationFormat>全屏显示(4:3)</PresentationFormat>
  <Paragraphs>670</Paragraphs>
  <Slides>93</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93</vt:i4>
      </vt:variant>
    </vt:vector>
  </HeadingPairs>
  <TitlesOfParts>
    <vt:vector size="101" baseType="lpstr">
      <vt:lpstr>Baby Kruffy</vt:lpstr>
      <vt:lpstr>宋体</vt:lpstr>
      <vt:lpstr>Arial</vt:lpstr>
      <vt:lpstr>Calibri</vt:lpstr>
      <vt:lpstr>Lucida Sans Unicode</vt:lpstr>
      <vt:lpstr>Times New Roman</vt:lpstr>
      <vt:lpstr>Wingdings</vt:lpstr>
      <vt:lpstr>Tannenbaum</vt:lpstr>
      <vt:lpstr>Transport Layer Chapter 6</vt:lpstr>
      <vt:lpstr>The Transport Layer</vt:lpstr>
      <vt:lpstr>Domain of Transport Layer Protocol</vt:lpstr>
      <vt:lpstr>Transport Service</vt:lpstr>
      <vt:lpstr>Services Provided to the Upper Layers (1)</vt:lpstr>
      <vt:lpstr>Services Provided to the Upper Layers (2)</vt:lpstr>
      <vt:lpstr>Transport Service Primitives (1)</vt:lpstr>
      <vt:lpstr>Transport Service Primitives (2)</vt:lpstr>
      <vt:lpstr>Berkeley Sockets</vt:lpstr>
      <vt:lpstr>Socket Example – Internet File Server (1)</vt:lpstr>
      <vt:lpstr>Socket Example – Internet File Server (2)</vt:lpstr>
      <vt:lpstr>Socket Example – Internet File Server (3)</vt:lpstr>
      <vt:lpstr>Socket Example – Internet File Server (4)</vt:lpstr>
      <vt:lpstr>Elements of Transport Protocols</vt:lpstr>
      <vt:lpstr>Addressing</vt:lpstr>
      <vt:lpstr>Port Numbers</vt:lpstr>
      <vt:lpstr>IP Addresses VS. Port Numbers</vt:lpstr>
      <vt:lpstr>ICANN Ranges</vt:lpstr>
      <vt:lpstr>Connection Establishment (1)</vt:lpstr>
      <vt:lpstr>Connection Establishment (2)</vt:lpstr>
      <vt:lpstr>Connection Establishment (3)</vt:lpstr>
      <vt:lpstr>Connection Establishment (4)</vt:lpstr>
      <vt:lpstr>Connection Release (1)</vt:lpstr>
      <vt:lpstr>Connection Release (2)</vt:lpstr>
      <vt:lpstr>Connection Release (3)</vt:lpstr>
      <vt:lpstr>Connection Release (4)</vt:lpstr>
      <vt:lpstr>Error Control and Flow Control (1)</vt:lpstr>
      <vt:lpstr>Error Control and Flow Control (2)</vt:lpstr>
      <vt:lpstr>Error Control and Flow Control (3)</vt:lpstr>
      <vt:lpstr>Multiplexing</vt:lpstr>
      <vt:lpstr>Crash Recovery</vt:lpstr>
      <vt:lpstr>Congestion Control</vt:lpstr>
      <vt:lpstr>Desirable Bandwidth Allocation (1)</vt:lpstr>
      <vt:lpstr>Desirable Bandwidth Allocation (2)</vt:lpstr>
      <vt:lpstr>Desirable Bandwidth Allocation (3)</vt:lpstr>
      <vt:lpstr>Regulating the Sending Rate (1)</vt:lpstr>
      <vt:lpstr>Regulating the Sending Rate (2)</vt:lpstr>
      <vt:lpstr>Regulating the Sending Rate (3)</vt:lpstr>
      <vt:lpstr>Regulating the Sending Rate (3)</vt:lpstr>
      <vt:lpstr>Regulating the Sending Rate (4)</vt:lpstr>
      <vt:lpstr>Wireless Issues</vt:lpstr>
      <vt:lpstr>Internet Protocols – UDP </vt:lpstr>
      <vt:lpstr>Introduction to UDP (1)</vt:lpstr>
      <vt:lpstr>Introduction to UDP (2)</vt:lpstr>
      <vt:lpstr>UDP Applications</vt:lpstr>
      <vt:lpstr>Some well-known ports used with  UDP and TCP</vt:lpstr>
      <vt:lpstr>Exercise</vt:lpstr>
      <vt:lpstr>Solution</vt:lpstr>
      <vt:lpstr>RPC (Remote Procedure Call)</vt:lpstr>
      <vt:lpstr>Real-Time Transport (1)</vt:lpstr>
      <vt:lpstr>Real-Time Transport (2)</vt:lpstr>
      <vt:lpstr>Real-Time Transport (3)</vt:lpstr>
      <vt:lpstr>Real-Time Transport (3)</vt:lpstr>
      <vt:lpstr>Internet Protocols – TCP</vt:lpstr>
      <vt:lpstr>The TCP Service Model (1)</vt:lpstr>
      <vt:lpstr>The TCP Service Model (2)</vt:lpstr>
      <vt:lpstr>The TCP Segment Header</vt:lpstr>
      <vt:lpstr>About Sequence Number and Window Size</vt:lpstr>
      <vt:lpstr>Exercise 1</vt:lpstr>
      <vt:lpstr>Exercise 2</vt:lpstr>
      <vt:lpstr>TCP Connection Establishment</vt:lpstr>
      <vt:lpstr>Connection Establishment  using Three-way Handshaking</vt:lpstr>
      <vt:lpstr>Data Transfer</vt:lpstr>
      <vt:lpstr>Connection Termination using three-way handshaking</vt:lpstr>
      <vt:lpstr>Half-close</vt:lpstr>
      <vt:lpstr>TCP Connection State Modeling (1)</vt:lpstr>
      <vt:lpstr>TCP Connection State Modeling (2)</vt:lpstr>
      <vt:lpstr>A Common Scenario</vt:lpstr>
      <vt:lpstr>TCP Sliding Window (1)</vt:lpstr>
      <vt:lpstr>TCP Sliding Window (2)</vt:lpstr>
      <vt:lpstr>TCP Timer Management</vt:lpstr>
      <vt:lpstr>TCP Congestion Control (1)</vt:lpstr>
      <vt:lpstr>TCP Congestion Control (2)</vt:lpstr>
      <vt:lpstr>TCP Congestion Control (3)</vt:lpstr>
      <vt:lpstr>TCP Congestion Control (4)</vt:lpstr>
      <vt:lpstr>TCP Congestion Control (5)</vt:lpstr>
      <vt:lpstr>TCP Congestion Control (6)</vt:lpstr>
      <vt:lpstr>TCP Congestion Control (7)</vt:lpstr>
      <vt:lpstr>Performance Issues</vt:lpstr>
      <vt:lpstr>Performance Problems</vt:lpstr>
      <vt:lpstr>Measuring Network Performance </vt:lpstr>
      <vt:lpstr>Host Design for Fast Networks</vt:lpstr>
      <vt:lpstr>Fast Segment Processing (1)</vt:lpstr>
      <vt:lpstr>Fast Segment Processing (2)</vt:lpstr>
      <vt:lpstr>Header Compression</vt:lpstr>
      <vt:lpstr>Protocols for “Long Fat” Networks (1)</vt:lpstr>
      <vt:lpstr>Protocols for “Long Fat” Networks (2)</vt:lpstr>
      <vt:lpstr>Delay Tolerant Networking</vt:lpstr>
      <vt:lpstr>DTN Architecture (1)</vt:lpstr>
      <vt:lpstr>DTN Architecture (2)</vt:lpstr>
      <vt:lpstr>Bundle Protocol (1)</vt:lpstr>
      <vt:lpstr>Bundle Protocol (2)</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Yue Zhang</cp:lastModifiedBy>
  <cp:revision>933</cp:revision>
  <dcterms:created xsi:type="dcterms:W3CDTF">2010-05-03T15:18:06Z</dcterms:created>
  <dcterms:modified xsi:type="dcterms:W3CDTF">2019-01-08T05:55:53Z</dcterms:modified>
</cp:coreProperties>
</file>