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445" r:id="rId2"/>
    <p:sldId id="395" r:id="rId3"/>
    <p:sldId id="699" r:id="rId4"/>
    <p:sldId id="700" r:id="rId5"/>
    <p:sldId id="701" r:id="rId6"/>
    <p:sldId id="702" r:id="rId7"/>
    <p:sldId id="703" r:id="rId8"/>
    <p:sldId id="704" r:id="rId9"/>
    <p:sldId id="787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13" r:id="rId19"/>
    <p:sldId id="714" r:id="rId20"/>
    <p:sldId id="788" r:id="rId21"/>
    <p:sldId id="716" r:id="rId22"/>
    <p:sldId id="718" r:id="rId23"/>
    <p:sldId id="719" r:id="rId24"/>
    <p:sldId id="721" r:id="rId25"/>
    <p:sldId id="722" r:id="rId26"/>
    <p:sldId id="725" r:id="rId27"/>
    <p:sldId id="727" r:id="rId28"/>
    <p:sldId id="726" r:id="rId29"/>
    <p:sldId id="728" r:id="rId30"/>
    <p:sldId id="729" r:id="rId31"/>
    <p:sldId id="730" r:id="rId32"/>
    <p:sldId id="789" r:id="rId33"/>
    <p:sldId id="733" r:id="rId34"/>
    <p:sldId id="736" r:id="rId35"/>
    <p:sldId id="737" r:id="rId36"/>
    <p:sldId id="738" r:id="rId37"/>
    <p:sldId id="739" r:id="rId38"/>
    <p:sldId id="740" r:id="rId39"/>
    <p:sldId id="741" r:id="rId40"/>
    <p:sldId id="742" r:id="rId41"/>
    <p:sldId id="743" r:id="rId42"/>
    <p:sldId id="790" r:id="rId43"/>
    <p:sldId id="744" r:id="rId44"/>
    <p:sldId id="745" r:id="rId45"/>
    <p:sldId id="746" r:id="rId46"/>
    <p:sldId id="791" r:id="rId47"/>
    <p:sldId id="749" r:id="rId48"/>
    <p:sldId id="750" r:id="rId49"/>
    <p:sldId id="792" r:id="rId50"/>
    <p:sldId id="752" r:id="rId51"/>
    <p:sldId id="753" r:id="rId52"/>
    <p:sldId id="754" r:id="rId53"/>
    <p:sldId id="793" r:id="rId54"/>
    <p:sldId id="755" r:id="rId55"/>
    <p:sldId id="756" r:id="rId56"/>
    <p:sldId id="757" r:id="rId57"/>
    <p:sldId id="758" r:id="rId58"/>
    <p:sldId id="759" r:id="rId59"/>
    <p:sldId id="794" r:id="rId60"/>
    <p:sldId id="762" r:id="rId61"/>
    <p:sldId id="763" r:id="rId62"/>
    <p:sldId id="764" r:id="rId63"/>
    <p:sldId id="765" r:id="rId64"/>
    <p:sldId id="766" r:id="rId65"/>
    <p:sldId id="795" r:id="rId66"/>
    <p:sldId id="768" r:id="rId67"/>
    <p:sldId id="796" r:id="rId68"/>
    <p:sldId id="769" r:id="rId69"/>
    <p:sldId id="770" r:id="rId70"/>
    <p:sldId id="797" r:id="rId71"/>
    <p:sldId id="771" r:id="rId72"/>
    <p:sldId id="772" r:id="rId73"/>
    <p:sldId id="773" r:id="rId74"/>
    <p:sldId id="774" r:id="rId75"/>
    <p:sldId id="775" r:id="rId76"/>
    <p:sldId id="776" r:id="rId77"/>
    <p:sldId id="777" r:id="rId78"/>
    <p:sldId id="778" r:id="rId79"/>
    <p:sldId id="779" r:id="rId80"/>
    <p:sldId id="780" r:id="rId81"/>
    <p:sldId id="781" r:id="rId82"/>
    <p:sldId id="782" r:id="rId83"/>
    <p:sldId id="783" r:id="rId84"/>
    <p:sldId id="784" r:id="rId85"/>
    <p:sldId id="785" r:id="rId86"/>
    <p:sldId id="798" r:id="rId87"/>
    <p:sldId id="786" r:id="rId88"/>
    <p:sldId id="590" r:id="rId8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D8"/>
    <a:srgbClr val="000000"/>
    <a:srgbClr val="FF388C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339" autoAdjust="0"/>
  </p:normalViewPr>
  <p:slideViewPr>
    <p:cSldViewPr snapToGrid="0" showGuides="1">
      <p:cViewPr>
        <p:scale>
          <a:sx n="100" d="100"/>
          <a:sy n="100" d="100"/>
        </p:scale>
        <p:origin x="-140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Gray units can be optionally omitted without</a:t>
            </a:r>
            <a:r>
              <a:rPr lang="en-US" baseline="0" dirty="0" smtClean="0"/>
              <a:t> causing later gaps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E0103-1A5B-4233-AC41-A926E2CF052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streaming</a:t>
            </a:r>
            <a:r>
              <a:rPr lang="en-US" baseline="0" dirty="0" smtClean="0"/>
              <a:t> live media is watching the French Open tennis tournament. </a:t>
            </a:r>
          </a:p>
          <a:p>
            <a:endParaRPr lang="en-US" baseline="0" dirty="0" smtClean="0"/>
          </a:p>
          <a:p>
            <a:r>
              <a:rPr lang="en-US" dirty="0" smtClean="0"/>
              <a:t>IP multicast</a:t>
            </a:r>
            <a:r>
              <a:rPr lang="en-US" baseline="0" dirty="0" smtClean="0"/>
              <a:t> is usually not available across the Internet. It is most likely to be available in a single providers network, such as a closed IPTV cable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572250"/>
            <a:ext cx="8610600" cy="276225"/>
          </a:xfrm>
        </p:spPr>
        <p:txBody>
          <a:bodyPr/>
          <a:lstStyle>
            <a:lvl1pPr algn="ctr"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A62E-607D-4C70-8AA8-4E7424A8B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81124" y="1990725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6107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24" y="1590675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81" r:id="rId4"/>
    <p:sldLayoutId id="2147483678" r:id="rId5"/>
    <p:sldLayoutId id="2147483679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dirty="0" smtClean="0"/>
              <a:t>Application Layer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Chapter 7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1257299" y="1990725"/>
            <a:ext cx="6686551" cy="4019550"/>
          </a:xfrm>
        </p:spPr>
        <p:txBody>
          <a:bodyPr/>
          <a:lstStyle/>
          <a:p>
            <a:pPr lvl="1"/>
            <a:r>
              <a:rPr lang="en-US" dirty="0" smtClean="0"/>
              <a:t>DNS – Domain Name System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Electronic Mail</a:t>
            </a:r>
          </a:p>
          <a:p>
            <a:pPr lvl="1"/>
            <a:r>
              <a:rPr lang="en-US" dirty="0" smtClean="0"/>
              <a:t>The Web</a:t>
            </a:r>
          </a:p>
          <a:p>
            <a:pPr lvl="1"/>
            <a:r>
              <a:rPr lang="en-US" dirty="0" smtClean="0"/>
              <a:t>Streaming Audio and Video</a:t>
            </a:r>
          </a:p>
          <a:p>
            <a:pPr lvl="1"/>
            <a:r>
              <a:rPr lang="en-US" dirty="0" smtClean="0"/>
              <a:t>Content Delivery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5231" y="6162675"/>
            <a:ext cx="19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evised: August 2011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Servers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616637"/>
            <a:ext cx="8443912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75088" y="5447088"/>
            <a:ext cx="7280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of a computer looking up the IP for a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Mail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Architecture and services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The user agent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Message formats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Message transfer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pPr lvl="1"/>
            <a:r>
              <a:rPr lang="en-US" dirty="0" smtClean="0"/>
              <a:t>Final delivery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and Services (1)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640"/>
            <a:ext cx="8229600" cy="4867275"/>
          </a:xfrm>
        </p:spPr>
        <p:txBody>
          <a:bodyPr/>
          <a:lstStyle/>
          <a:p>
            <a:r>
              <a:rPr lang="en-US" dirty="0" smtClean="0"/>
              <a:t>The key components and steps (numbered) to send email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088" y="2141679"/>
            <a:ext cx="8951912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71265" y="5230782"/>
            <a:ext cx="4564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Architecture of the email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and Services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 r="14014" b="5404"/>
          <a:stretch>
            <a:fillRect/>
          </a:stretch>
        </p:blipFill>
        <p:spPr bwMode="auto">
          <a:xfrm>
            <a:off x="1275490" y="1177101"/>
            <a:ext cx="5430108" cy="449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9332" y="566339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2BD8"/>
                </a:solidFill>
              </a:rPr>
              <a:t>Paper mail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5945" y="5668310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2BD8"/>
                </a:solidFill>
              </a:rPr>
              <a:t>Electronic mail</a:t>
            </a:r>
          </a:p>
        </p:txBody>
      </p:sp>
      <p:sp>
        <p:nvSpPr>
          <p:cNvPr id="11" name="Right Brace 10"/>
          <p:cNvSpPr/>
          <p:nvPr/>
        </p:nvSpPr>
        <p:spPr bwMode="auto">
          <a:xfrm>
            <a:off x="6705598" y="1278194"/>
            <a:ext cx="176981" cy="1170038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6720346" y="2502309"/>
            <a:ext cx="152401" cy="3111909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2614" y="1641998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Envelope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7531" y="3534716"/>
            <a:ext cx="145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Message (= header and body)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User Agent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users see – interface elements of a typical user agent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3" y="1737578"/>
            <a:ext cx="83788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Formats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51721"/>
            <a:ext cx="7790214" cy="4600081"/>
          </a:xfrm>
        </p:spPr>
        <p:txBody>
          <a:bodyPr/>
          <a:lstStyle/>
          <a:p>
            <a:r>
              <a:rPr lang="en-US" dirty="0" smtClean="0"/>
              <a:t>Header fields related to message transport; headers are readable ASCII text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49" y="2517819"/>
            <a:ext cx="7362289" cy="311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Formats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header fields useful for user agents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2389956"/>
            <a:ext cx="8007554" cy="300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Formats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MIME header fields used to describe what content is in the body of the message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798096"/>
            <a:ext cx="8111092" cy="208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Formats (4)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51721"/>
            <a:ext cx="7790214" cy="4600081"/>
          </a:xfrm>
        </p:spPr>
        <p:txBody>
          <a:bodyPr/>
          <a:lstStyle/>
          <a:p>
            <a:r>
              <a:rPr lang="en-US" dirty="0" smtClean="0"/>
              <a:t>Common MIME content types and subtypes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273710"/>
            <a:ext cx="8337803" cy="326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Formats (5)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6017"/>
            <a:ext cx="3200400" cy="4466610"/>
          </a:xfrm>
        </p:spPr>
        <p:txBody>
          <a:bodyPr/>
          <a:lstStyle/>
          <a:p>
            <a:r>
              <a:rPr lang="en-US" dirty="0" smtClean="0"/>
              <a:t>Putting it all together: a multipart message containing HTML and audio alternatives.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18268" y="1052049"/>
            <a:ext cx="5319249" cy="5191433"/>
            <a:chOff x="1057798" y="1110277"/>
            <a:chExt cx="6361945" cy="5893841"/>
          </a:xfrm>
        </p:grpSpPr>
        <p:pic>
          <p:nvPicPr>
            <p:cNvPr id="225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887" t="3144" r="6239"/>
            <a:stretch>
              <a:fillRect/>
            </a:stretch>
          </p:blipFill>
          <p:spPr bwMode="auto">
            <a:xfrm>
              <a:off x="1057798" y="1110277"/>
              <a:ext cx="6361945" cy="3687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655" r="8071" b="2970"/>
            <a:stretch>
              <a:fillRect/>
            </a:stretch>
          </p:blipFill>
          <p:spPr bwMode="auto">
            <a:xfrm>
              <a:off x="1132270" y="4711086"/>
              <a:ext cx="3361830" cy="2293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ight Brace 11"/>
          <p:cNvSpPr/>
          <p:nvPr/>
        </p:nvSpPr>
        <p:spPr bwMode="auto">
          <a:xfrm flipH="1">
            <a:off x="3362632" y="3047999"/>
            <a:ext cx="206476" cy="1238865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flipH="1">
            <a:off x="3372464" y="4557251"/>
            <a:ext cx="231055" cy="1519084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3629" y="3451138"/>
            <a:ext cx="13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One part (HTML)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7032" y="4989890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Another</a:t>
            </a:r>
          </a:p>
          <a:p>
            <a:r>
              <a:rPr lang="en-US" sz="2000" dirty="0" smtClean="0"/>
              <a:t>(audio)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Application Layer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25" y="2390775"/>
            <a:ext cx="5076826" cy="4019550"/>
          </a:xfrm>
        </p:spPr>
        <p:txBody>
          <a:bodyPr/>
          <a:lstStyle/>
          <a:p>
            <a:r>
              <a:rPr lang="en-US" dirty="0" smtClean="0"/>
              <a:t>Uses transport services to build distributed applications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53225" y="2267257"/>
            <a:ext cx="1466850" cy="1920568"/>
            <a:chOff x="6753225" y="2648257"/>
            <a:chExt cx="1466850" cy="192056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53225" y="4187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53225" y="3806825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753225" y="2649404"/>
              <a:ext cx="1447800" cy="381000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53225" y="3035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53225" y="3424371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6916738" y="4162425"/>
              <a:ext cx="11318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Physical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45975" y="379730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Link</a:t>
              </a:r>
              <a:endParaRPr lang="en-US" sz="2000" dirty="0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904038" y="3432175"/>
              <a:ext cx="1116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Network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818313" y="3035300"/>
              <a:ext cx="1270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Transport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791325" y="2648257"/>
              <a:ext cx="14287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Application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Transfer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transferred with SMTP (</a:t>
            </a:r>
            <a:r>
              <a:rPr lang="en-US" sz="2200" dirty="0" smtClean="0"/>
              <a:t>Simple Mail Transfer Protocol</a:t>
            </a:r>
            <a:r>
              <a:rPr lang="en-US" dirty="0" smtClean="0"/>
              <a:t>)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Readable text commands</a:t>
            </a:r>
          </a:p>
          <a:p>
            <a:pPr lvl="1"/>
            <a:r>
              <a:rPr lang="en-US" dirty="0" smtClean="0"/>
              <a:t>Submission from user agent to MTA on port 587</a:t>
            </a:r>
          </a:p>
          <a:p>
            <a:pPr lvl="1"/>
            <a:r>
              <a:rPr lang="en-US" dirty="0" smtClean="0"/>
              <a:t>One MTA to the next MTA on port 25</a:t>
            </a:r>
          </a:p>
          <a:p>
            <a:pPr lvl="1"/>
            <a:r>
              <a:rPr lang="en-US" dirty="0" smtClean="0"/>
              <a:t>Other protocols for final delivery (IMAP, POP3)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Transfer (2)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143000"/>
            <a:ext cx="3013587" cy="4867275"/>
          </a:xfrm>
        </p:spPr>
        <p:txBody>
          <a:bodyPr/>
          <a:lstStyle/>
          <a:p>
            <a:r>
              <a:rPr lang="en-US" dirty="0" smtClean="0"/>
              <a:t>Sending a message: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dirty="0" smtClean="0"/>
              <a:t>From Alice to Bob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dirty="0" smtClean="0"/>
              <a:t>SMTP commands are marked [pink]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34527" y="943899"/>
            <a:ext cx="5542328" cy="5565055"/>
            <a:chOff x="3048000" y="993058"/>
            <a:chExt cx="6096000" cy="6044138"/>
          </a:xfrm>
        </p:grpSpPr>
        <p:pic>
          <p:nvPicPr>
            <p:cNvPr id="2458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l="3968" t="3320" r="7143"/>
            <a:stretch>
              <a:fillRect/>
            </a:stretch>
          </p:blipFill>
          <p:spPr bwMode="auto">
            <a:xfrm>
              <a:off x="3048000" y="993058"/>
              <a:ext cx="6096000" cy="425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1" name="TextBox 5"/>
            <p:cNvSpPr txBox="1">
              <a:spLocks noChangeArrowheads="1"/>
            </p:cNvSpPr>
            <p:nvPr/>
          </p:nvSpPr>
          <p:spPr bwMode="auto">
            <a:xfrm>
              <a:off x="3154414" y="5527733"/>
              <a:ext cx="4410666" cy="501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. . </a:t>
              </a:r>
              <a:r>
                <a:rPr lang="en-US" sz="2400" b="1" dirty="0" smtClean="0"/>
                <a:t>. </a:t>
              </a:r>
              <a:r>
                <a:rPr lang="en-US" dirty="0" smtClean="0"/>
                <a:t>(rest of message) </a:t>
              </a:r>
              <a:r>
                <a:rPr lang="en-US" sz="2400" b="1" dirty="0" smtClean="0"/>
                <a:t>. . . </a:t>
              </a:r>
              <a:endParaRPr lang="en-US" sz="2400" b="1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401" b="89805"/>
            <a:stretch>
              <a:fillRect/>
            </a:stretch>
          </p:blipFill>
          <p:spPr bwMode="auto">
            <a:xfrm>
              <a:off x="3106993" y="5239877"/>
              <a:ext cx="4631307" cy="394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3094" t="71379" b="2487"/>
            <a:stretch>
              <a:fillRect/>
            </a:stretch>
          </p:blipFill>
          <p:spPr bwMode="auto">
            <a:xfrm>
              <a:off x="3087332" y="6027175"/>
              <a:ext cx="4646050" cy="1010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/>
          <p:nvPr/>
        </p:nvSpPr>
        <p:spPr bwMode="auto">
          <a:xfrm>
            <a:off x="3677265" y="1110738"/>
            <a:ext cx="471948" cy="18681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72349" y="1488972"/>
            <a:ext cx="471948" cy="18681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87101" y="1847844"/>
            <a:ext cx="471948" cy="18681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77265" y="2231308"/>
            <a:ext cx="471948" cy="18681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82181" y="6110134"/>
            <a:ext cx="471948" cy="186813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Transfer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SMTP extensions (not in simple example)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625" y="2374346"/>
            <a:ext cx="6778118" cy="261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Delivery (1)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98632"/>
            <a:ext cx="4114800" cy="4867275"/>
          </a:xfrm>
        </p:spPr>
        <p:txBody>
          <a:bodyPr/>
          <a:lstStyle/>
          <a:p>
            <a:r>
              <a:rPr lang="en-US" dirty="0" smtClean="0"/>
              <a:t>User agent uses protocol like IMAP for final delivery</a:t>
            </a:r>
          </a:p>
          <a:p>
            <a:pPr lvl="1"/>
            <a:r>
              <a:rPr lang="en-US" dirty="0" smtClean="0"/>
              <a:t>Has commands to manipulate folders / messages [right]</a:t>
            </a:r>
          </a:p>
          <a:p>
            <a:r>
              <a:rPr lang="en-US" dirty="0" smtClean="0"/>
              <a:t>Alternatively, a Web interface (with proprietary protocol) might be used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79242" y="910341"/>
            <a:ext cx="4606650" cy="5608445"/>
            <a:chOff x="2222090" y="884902"/>
            <a:chExt cx="5523271" cy="7284848"/>
          </a:xfrm>
        </p:grpSpPr>
        <p:pic>
          <p:nvPicPr>
            <p:cNvPr id="2765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2090" y="884902"/>
              <a:ext cx="5511838" cy="3509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51588" y="4083483"/>
              <a:ext cx="5493773" cy="4086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Wide Web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Architectural overview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Static Web pages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Dynamic pages and Web applications</a:t>
            </a:r>
            <a:r>
              <a:rPr lang="en-US" dirty="0" smtClean="0">
                <a:solidFill>
                  <a:srgbClr val="0000FF"/>
                </a:solidFill>
              </a:rPr>
              <a:t> »</a:t>
            </a:r>
            <a:endParaRPr lang="en-US" dirty="0" smtClean="0"/>
          </a:p>
          <a:p>
            <a:pPr lvl="1"/>
            <a:r>
              <a:rPr lang="en-US" dirty="0" smtClean="0"/>
              <a:t>HTTP –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The mobile Web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Web search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Architectural Overview 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transfers pages from servers to browsers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 cstate="print"/>
          <a:srcRect l="1741" t="1757" r="2009" b="1439"/>
          <a:stretch>
            <a:fillRect/>
          </a:stretch>
        </p:blipFill>
        <p:spPr bwMode="auto">
          <a:xfrm>
            <a:off x="1042219" y="1809133"/>
            <a:ext cx="7059561" cy="449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 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are named with URLs (Uniform Resource Locators)</a:t>
            </a:r>
          </a:p>
          <a:p>
            <a:pPr lvl="1"/>
            <a:r>
              <a:rPr lang="en-US" dirty="0" smtClean="0"/>
              <a:t>Example:   </a:t>
            </a:r>
            <a:r>
              <a:rPr lang="en-US" u="sng" dirty="0" smtClean="0">
                <a:solidFill>
                  <a:srgbClr val="0000FF"/>
                </a:solidFill>
              </a:rPr>
              <a:t>http://www.phdcomics.com/comics.php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3987" y="3028950"/>
            <a:ext cx="6734175" cy="2981325"/>
            <a:chOff x="1495425" y="2276475"/>
            <a:chExt cx="7372349" cy="3478782"/>
          </a:xfrm>
        </p:grpSpPr>
        <p:pic>
          <p:nvPicPr>
            <p:cNvPr id="3482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95425" y="2276475"/>
              <a:ext cx="7372349" cy="3478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 bwMode="auto">
            <a:xfrm>
              <a:off x="1543050" y="2686050"/>
              <a:ext cx="866775" cy="371475"/>
            </a:xfrm>
            <a:prstGeom prst="rect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4337" y="350955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Our</a:t>
            </a:r>
          </a:p>
          <a:p>
            <a:pPr algn="ctr"/>
            <a:r>
              <a:rPr lang="en-US" dirty="0" smtClean="0"/>
              <a:t>focus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033462" y="3556492"/>
            <a:ext cx="400050" cy="133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ight Brace 14"/>
          <p:cNvSpPr/>
          <p:nvPr/>
        </p:nvSpPr>
        <p:spPr bwMode="auto">
          <a:xfrm rot="16200000" flipH="1">
            <a:off x="2706091" y="1904757"/>
            <a:ext cx="228978" cy="643740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 rot="16200000" flipH="1">
            <a:off x="4637643" y="872023"/>
            <a:ext cx="226834" cy="2707060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16200000" flipH="1">
            <a:off x="6962557" y="1481902"/>
            <a:ext cx="224687" cy="1485155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0903" y="2353214"/>
            <a:ext cx="129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Protocol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1554" y="2363947"/>
            <a:ext cx="2163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Page on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8441" y="2352141"/>
            <a:ext cx="129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52861" y="6005100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Common URL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57300"/>
            <a:ext cx="7790214" cy="508684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Steps a client (browser) takes to follow a hyperlink:</a:t>
            </a:r>
          </a:p>
          <a:p>
            <a:pPr lvl="2"/>
            <a:r>
              <a:rPr lang="en-US" dirty="0" smtClean="0"/>
              <a:t>Determine the protocol (HTTP)</a:t>
            </a:r>
          </a:p>
          <a:p>
            <a:pPr lvl="2"/>
            <a:r>
              <a:rPr lang="en-US" dirty="0" smtClean="0"/>
              <a:t>Ask DNS for the IP address of server</a:t>
            </a:r>
          </a:p>
          <a:p>
            <a:pPr lvl="2"/>
            <a:r>
              <a:rPr lang="en-US" dirty="0" smtClean="0"/>
              <a:t>Make a TCP connection to server</a:t>
            </a:r>
          </a:p>
          <a:p>
            <a:pPr lvl="2"/>
            <a:r>
              <a:rPr lang="en-US" dirty="0" smtClean="0"/>
              <a:t>Send request for the page; server sends it back</a:t>
            </a:r>
          </a:p>
          <a:p>
            <a:pPr lvl="2"/>
            <a:r>
              <a:rPr lang="en-US" dirty="0" smtClean="0"/>
              <a:t>Fetch other URLs as needed to display the page</a:t>
            </a:r>
          </a:p>
          <a:p>
            <a:pPr lvl="2"/>
            <a:r>
              <a:rPr lang="en-US" dirty="0" smtClean="0"/>
              <a:t>Close idle TCP connections</a:t>
            </a:r>
          </a:p>
          <a:p>
            <a:r>
              <a:rPr lang="en-US" dirty="0" smtClean="0"/>
              <a:t>Steps a server takes to serve pages: </a:t>
            </a:r>
          </a:p>
          <a:p>
            <a:pPr lvl="2"/>
            <a:r>
              <a:rPr lang="en-US" dirty="0" smtClean="0"/>
              <a:t>Accept a TCP connection from client</a:t>
            </a:r>
          </a:p>
          <a:p>
            <a:pPr lvl="2"/>
            <a:r>
              <a:rPr lang="en-US" dirty="0" smtClean="0"/>
              <a:t>Get page request and map it to a resource (e.g., file name)</a:t>
            </a:r>
          </a:p>
          <a:p>
            <a:pPr lvl="2"/>
            <a:r>
              <a:rPr lang="en-US" dirty="0" smtClean="0"/>
              <a:t>Get the resource (e.g., file from disk)</a:t>
            </a:r>
          </a:p>
          <a:p>
            <a:pPr lvl="2"/>
            <a:r>
              <a:rPr lang="en-US" dirty="0" smtClean="0"/>
              <a:t>Send contents of the resource to the client.</a:t>
            </a:r>
          </a:p>
          <a:p>
            <a:pPr lvl="2"/>
            <a:r>
              <a:rPr lang="en-US" dirty="0" smtClean="0"/>
              <a:t>Release idle TCP connections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 (4)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type is identified by MIME types</a:t>
            </a:r>
          </a:p>
          <a:p>
            <a:pPr lvl="1"/>
            <a:r>
              <a:rPr lang="en-US" dirty="0" smtClean="0"/>
              <a:t>Browser takes the appropriate action to display </a:t>
            </a:r>
          </a:p>
          <a:p>
            <a:pPr lvl="1"/>
            <a:r>
              <a:rPr lang="en-US" dirty="0" smtClean="0"/>
              <a:t>Plug-ins / helper apps extend browser for new types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 b="13677"/>
          <a:stretch>
            <a:fillRect/>
          </a:stretch>
        </p:blipFill>
        <p:spPr bwMode="auto">
          <a:xfrm>
            <a:off x="1104899" y="3170238"/>
            <a:ext cx="6924675" cy="241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 bwMode="auto">
          <a:xfrm>
            <a:off x="2305051" y="3838575"/>
            <a:ext cx="600074" cy="44767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86450" y="3314700"/>
            <a:ext cx="1495425" cy="1495425"/>
          </a:xfrm>
          <a:prstGeom prst="ellipse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 (5)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scale performance, Web servers can use:</a:t>
            </a:r>
          </a:p>
          <a:p>
            <a:pPr lvl="1"/>
            <a:r>
              <a:rPr lang="en-US" dirty="0" smtClean="0"/>
              <a:t>Caching, multiple threads, and a front end 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50" y="2747963"/>
            <a:ext cx="8140700" cy="302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Domain Name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DNS resolves high-level human readable names for computers to low-level IP addresses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DNS name space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Domain Resource records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Name servers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 (6)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steps, revisited:</a:t>
            </a:r>
          </a:p>
          <a:p>
            <a:pPr lvl="1"/>
            <a:r>
              <a:rPr lang="en-US" dirty="0" smtClean="0"/>
              <a:t>Resolve name of Web page requested</a:t>
            </a:r>
          </a:p>
          <a:p>
            <a:pPr lvl="1"/>
            <a:r>
              <a:rPr lang="en-US" dirty="0" smtClean="0"/>
              <a:t>Perform access control on the Web page</a:t>
            </a:r>
          </a:p>
          <a:p>
            <a:pPr lvl="1"/>
            <a:r>
              <a:rPr lang="en-US" dirty="0" smtClean="0"/>
              <a:t>Check the cache</a:t>
            </a:r>
          </a:p>
          <a:p>
            <a:pPr lvl="1"/>
            <a:r>
              <a:rPr lang="en-US" dirty="0" smtClean="0"/>
              <a:t>Fetch requested page from disk or run program</a:t>
            </a:r>
          </a:p>
          <a:p>
            <a:pPr lvl="1"/>
            <a:r>
              <a:rPr lang="en-US" dirty="0" smtClean="0"/>
              <a:t>Determine the rest of the response</a:t>
            </a:r>
          </a:p>
          <a:p>
            <a:pPr lvl="1"/>
            <a:r>
              <a:rPr lang="en-US" dirty="0" smtClean="0"/>
              <a:t>Return the response to the client</a:t>
            </a:r>
          </a:p>
          <a:p>
            <a:pPr lvl="1"/>
            <a:r>
              <a:rPr lang="en-US" dirty="0" smtClean="0"/>
              <a:t>Make an entry in the server log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 (7)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support </a:t>
            </a:r>
            <a:r>
              <a:rPr lang="en-US" dirty="0" err="1" smtClean="0"/>
              <a:t>stateful</a:t>
            </a:r>
            <a:r>
              <a:rPr lang="en-US" dirty="0" smtClean="0"/>
              <a:t> client/server interactions</a:t>
            </a:r>
          </a:p>
          <a:p>
            <a:pPr lvl="1"/>
            <a:r>
              <a:rPr lang="en-US" dirty="0" smtClean="0"/>
              <a:t>Server sends cookies (state) with page response</a:t>
            </a:r>
          </a:p>
          <a:p>
            <a:pPr lvl="1"/>
            <a:r>
              <a:rPr lang="en-US" dirty="0" smtClean="0"/>
              <a:t>Client stores cookies across page fetches</a:t>
            </a:r>
          </a:p>
          <a:p>
            <a:pPr lvl="1"/>
            <a:r>
              <a:rPr lang="en-US" dirty="0" smtClean="0"/>
              <a:t>Client sends cookies back to server with requests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56013"/>
            <a:ext cx="8109743" cy="170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421685" y="535740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Examples of 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Web Pages 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Web pages are simply files</a:t>
            </a:r>
          </a:p>
          <a:p>
            <a:pPr lvl="1"/>
            <a:r>
              <a:rPr lang="en-US" dirty="0" smtClean="0"/>
              <a:t>Have the same contents for each viewing</a:t>
            </a:r>
          </a:p>
          <a:p>
            <a:r>
              <a:rPr lang="en-US" dirty="0" smtClean="0"/>
              <a:t>Can be visually rich and interactive nonetheless:</a:t>
            </a:r>
          </a:p>
          <a:p>
            <a:pPr lvl="1"/>
            <a:r>
              <a:rPr lang="en-US" dirty="0" smtClean="0"/>
              <a:t>HTML that mixes text and images</a:t>
            </a:r>
          </a:p>
          <a:p>
            <a:pPr lvl="1"/>
            <a:r>
              <a:rPr lang="en-US" dirty="0" smtClean="0"/>
              <a:t>Forms that gather user input</a:t>
            </a:r>
          </a:p>
          <a:p>
            <a:pPr lvl="1"/>
            <a:r>
              <a:rPr lang="en-US" dirty="0" smtClean="0"/>
              <a:t>Style sheets that tailor presentation</a:t>
            </a:r>
          </a:p>
          <a:p>
            <a:pPr lvl="1"/>
            <a:r>
              <a:rPr lang="en-US" dirty="0" smtClean="0"/>
              <a:t>Vector graphics, videos, and more (over) . . 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Web Pages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333499" y="1154833"/>
            <a:ext cx="7371113" cy="4600081"/>
          </a:xfrm>
        </p:spPr>
        <p:txBody>
          <a:bodyPr/>
          <a:lstStyle/>
          <a:p>
            <a:r>
              <a:rPr lang="en-US" dirty="0" smtClean="0"/>
              <a:t>Progression of features through HTML 5.0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4230" y="1636886"/>
            <a:ext cx="6270136" cy="462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Pages &amp; Web Applications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304924" y="1438275"/>
            <a:ext cx="7315201" cy="4019550"/>
          </a:xfrm>
        </p:spPr>
        <p:txBody>
          <a:bodyPr/>
          <a:lstStyle/>
          <a:p>
            <a:r>
              <a:rPr lang="en-US" dirty="0" smtClean="0"/>
              <a:t>Dynamic pages are generated by programs running at the server (with a database) and the client</a:t>
            </a:r>
          </a:p>
          <a:p>
            <a:pPr lvl="1"/>
            <a:r>
              <a:rPr lang="en-US" dirty="0" smtClean="0"/>
              <a:t>E.g., PHP at server, JavaScript at client</a:t>
            </a:r>
          </a:p>
          <a:p>
            <a:pPr lvl="1"/>
            <a:r>
              <a:rPr lang="en-US" dirty="0" smtClean="0"/>
              <a:t>Pages vary each time like using an application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3224213"/>
            <a:ext cx="82391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Pages &amp; Web Applications (2)</a:t>
            </a:r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 b="12054"/>
          <a:stretch>
            <a:fillRect/>
          </a:stretch>
        </p:blipFill>
        <p:spPr bwMode="auto">
          <a:xfrm>
            <a:off x="3432176" y="1168400"/>
            <a:ext cx="503555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 cstate="print"/>
          <a:srcRect b="18008"/>
          <a:stretch>
            <a:fillRect/>
          </a:stretch>
        </p:blipFill>
        <p:spPr bwMode="auto">
          <a:xfrm>
            <a:off x="3209925" y="3143250"/>
            <a:ext cx="48291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0425" y="4772025"/>
            <a:ext cx="2914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Brace 13"/>
          <p:cNvSpPr/>
          <p:nvPr/>
        </p:nvSpPr>
        <p:spPr bwMode="auto">
          <a:xfrm flipH="1">
            <a:off x="3248025" y="3244027"/>
            <a:ext cx="233994" cy="1308923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151" y="1582897"/>
            <a:ext cx="259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page that gets form input and calls a server program </a:t>
            </a:r>
          </a:p>
        </p:txBody>
      </p:sp>
      <p:sp>
        <p:nvSpPr>
          <p:cNvPr id="16" name="Right Brace 15"/>
          <p:cNvSpPr/>
          <p:nvPr/>
        </p:nvSpPr>
        <p:spPr bwMode="auto">
          <a:xfrm flipH="1">
            <a:off x="3257549" y="1257301"/>
            <a:ext cx="224469" cy="1700232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flipH="1">
            <a:off x="3248025" y="4863277"/>
            <a:ext cx="233994" cy="1308923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051" y="3364072"/>
            <a:ext cx="259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PHP server program that creates a custom Web page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9626" y="4992847"/>
            <a:ext cx="259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Resulting Web page (for inputs “Barbara” and “32”)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981451" y="3800475"/>
            <a:ext cx="1704974" cy="180975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943601" y="4000501"/>
            <a:ext cx="1895474" cy="190500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3627" y="3190845"/>
            <a:ext cx="1400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PHP calls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 flipV="1">
            <a:off x="5457826" y="3428999"/>
            <a:ext cx="581025" cy="2762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5995988" y="3709987"/>
            <a:ext cx="352425" cy="114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Pages &amp; Web Applications (3)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513" y="1311275"/>
            <a:ext cx="5102225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8676" y="2202022"/>
            <a:ext cx="259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JavaScript program produces result  page in the browser</a:t>
            </a:r>
          </a:p>
        </p:txBody>
      </p:sp>
      <p:sp>
        <p:nvSpPr>
          <p:cNvPr id="10" name="Right Brace 9"/>
          <p:cNvSpPr/>
          <p:nvPr/>
        </p:nvSpPr>
        <p:spPr bwMode="auto">
          <a:xfrm flipH="1">
            <a:off x="3248024" y="1390650"/>
            <a:ext cx="233993" cy="2724149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1" y="4630897"/>
            <a:ext cx="259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First page with form, gets input and calls program above</a:t>
            </a:r>
          </a:p>
        </p:txBody>
      </p:sp>
      <p:sp>
        <p:nvSpPr>
          <p:cNvPr id="12" name="Right Brace 11"/>
          <p:cNvSpPr/>
          <p:nvPr/>
        </p:nvSpPr>
        <p:spPr bwMode="auto">
          <a:xfrm flipH="1">
            <a:off x="3276599" y="4305301"/>
            <a:ext cx="224469" cy="1700232"/>
          </a:xfrm>
          <a:prstGeom prst="righ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Pages &amp; Web Applications (4)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server and client programs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0225" y="2501900"/>
            <a:ext cx="8084240" cy="2248932"/>
            <a:chOff x="530225" y="3244850"/>
            <a:chExt cx="8084240" cy="2248932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0225" y="3244850"/>
              <a:ext cx="398145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6950" y="3284538"/>
              <a:ext cx="3600450" cy="203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1971675" y="4867275"/>
              <a:ext cx="400050" cy="295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96025" y="4867275"/>
              <a:ext cx="400050" cy="2952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2475" y="5095875"/>
              <a:ext cx="3300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Server-side scripting with PHP</a:t>
              </a:r>
              <a:endParaRPr lang="en-US" dirty="0">
                <a:solidFill>
                  <a:srgbClr val="FF2BD8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0600" y="5124450"/>
              <a:ext cx="3813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Client-side scripting with JavaScript</a:t>
              </a:r>
              <a:endParaRPr lang="en-US" dirty="0">
                <a:solidFill>
                  <a:srgbClr val="FF2BD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Pages &amp; Web Applications (5)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800"/>
              </a:spcBef>
              <a:buNone/>
            </a:pPr>
            <a:r>
              <a:rPr lang="en-US" dirty="0" smtClean="0"/>
              <a:t>Web applications use a set of technologies that work together, e.g. AJAX:</a:t>
            </a:r>
          </a:p>
          <a:p>
            <a:pPr lvl="1"/>
            <a:r>
              <a:rPr lang="en-US" dirty="0" smtClean="0"/>
              <a:t>HTML: present information as pages.</a:t>
            </a:r>
          </a:p>
          <a:p>
            <a:pPr lvl="1"/>
            <a:r>
              <a:rPr lang="en-US" dirty="0" smtClean="0"/>
              <a:t>DOM: change parts of pages while they are viewed.</a:t>
            </a:r>
          </a:p>
          <a:p>
            <a:pPr lvl="1"/>
            <a:r>
              <a:rPr lang="en-US" dirty="0" smtClean="0"/>
              <a:t>XML: let programs exchange data with the server.</a:t>
            </a:r>
          </a:p>
          <a:p>
            <a:pPr lvl="1"/>
            <a:r>
              <a:rPr lang="en-US" dirty="0" smtClean="0"/>
              <a:t>Asynchronous way to send and retrieve XML data.</a:t>
            </a:r>
          </a:p>
          <a:p>
            <a:pPr lvl="1"/>
            <a:r>
              <a:rPr lang="en-US" dirty="0" smtClean="0"/>
              <a:t>JavaScript as a language to bind all this together.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Pages &amp; Web Applications (6)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97223"/>
            <a:ext cx="7790214" cy="4600081"/>
          </a:xfrm>
        </p:spPr>
        <p:txBody>
          <a:bodyPr/>
          <a:lstStyle/>
          <a:p>
            <a:r>
              <a:rPr lang="en-US" dirty="0" smtClean="0"/>
              <a:t>The DOM (Document Object Model) tree represents Web pages as a structure that programs can alter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2391598"/>
            <a:ext cx="7424738" cy="362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DNS Name Space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5417"/>
            <a:ext cx="7790214" cy="4600081"/>
          </a:xfrm>
        </p:spPr>
        <p:txBody>
          <a:bodyPr/>
          <a:lstStyle/>
          <a:p>
            <a:r>
              <a:rPr lang="en-US" dirty="0" smtClean="0"/>
              <a:t>DNS namespace is hierarchical from the root down</a:t>
            </a:r>
          </a:p>
          <a:p>
            <a:pPr lvl="1"/>
            <a:r>
              <a:rPr lang="en-US" dirty="0" smtClean="0"/>
              <a:t>Different parts delegated to different organizations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2416975"/>
            <a:ext cx="87137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85531" y="6017337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The computer </a:t>
            </a:r>
            <a:r>
              <a:rPr lang="en-US" i="1" dirty="0" smtClean="0">
                <a:solidFill>
                  <a:srgbClr val="FF2BD8"/>
                </a:solidFill>
              </a:rPr>
              <a:t>robot.cs.washington.edu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rot="10800000">
            <a:off x="2153267" y="5928853"/>
            <a:ext cx="332265" cy="2731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Pages &amp; Web Applications (7)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21843"/>
            <a:ext cx="7790214" cy="4600081"/>
          </a:xfrm>
        </p:spPr>
        <p:txBody>
          <a:bodyPr/>
          <a:lstStyle/>
          <a:p>
            <a:r>
              <a:rPr lang="en-US" dirty="0" smtClean="0"/>
              <a:t>XML captures document structure, not presentation like HTML. Ex: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 cstate="print"/>
          <a:srcRect l="2858" t="3529" b="1571"/>
          <a:stretch>
            <a:fillRect/>
          </a:stretch>
        </p:blipFill>
        <p:spPr bwMode="auto">
          <a:xfrm>
            <a:off x="2091562" y="2121447"/>
            <a:ext cx="5229116" cy="425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Pages &amp; Web Applications (8)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use a set of technologies, revisited: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" y="2361711"/>
            <a:ext cx="81057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(</a:t>
            </a:r>
            <a:r>
              <a:rPr lang="en-US" dirty="0" err="1" smtClean="0"/>
              <a:t>HyperText</a:t>
            </a:r>
            <a:r>
              <a:rPr lang="en-US" dirty="0" smtClean="0"/>
              <a:t> Transfer Protocol) is a request-response protocol that runs on top of TCP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Fetches pages from server to client</a:t>
            </a:r>
          </a:p>
          <a:p>
            <a:pPr lvl="1"/>
            <a:r>
              <a:rPr lang="en-US" dirty="0" smtClean="0"/>
              <a:t>Server usually runs on port 80</a:t>
            </a:r>
          </a:p>
          <a:p>
            <a:pPr lvl="1"/>
            <a:r>
              <a:rPr lang="en-US" dirty="0" smtClean="0"/>
              <a:t>Headers are given in readable ASCII</a:t>
            </a:r>
          </a:p>
          <a:p>
            <a:pPr lvl="1"/>
            <a:r>
              <a:rPr lang="en-US" dirty="0" smtClean="0"/>
              <a:t>Content is described with MIME types</a:t>
            </a:r>
          </a:p>
          <a:p>
            <a:pPr lvl="1"/>
            <a:r>
              <a:rPr lang="en-US" dirty="0" smtClean="0"/>
              <a:t>Protocol has support for pipelining requests</a:t>
            </a:r>
          </a:p>
          <a:p>
            <a:pPr lvl="1"/>
            <a:r>
              <a:rPr lang="en-US" dirty="0" smtClean="0"/>
              <a:t>Protocol has support for caching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(2)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uses persistent connections to improve performance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 t="3254" b="9680"/>
          <a:stretch>
            <a:fillRect/>
          </a:stretch>
        </p:blipFill>
        <p:spPr bwMode="auto">
          <a:xfrm>
            <a:off x="614362" y="1773628"/>
            <a:ext cx="7915275" cy="393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36547" y="5729787"/>
            <a:ext cx="2137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One connection for each request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6012" y="5724530"/>
            <a:ext cx="234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Sequential requests on one connection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4954" y="5719277"/>
            <a:ext cx="234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Pipelined requests on one connection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05613"/>
            <a:ext cx="7790214" cy="4600081"/>
          </a:xfrm>
        </p:spPr>
        <p:txBody>
          <a:bodyPr/>
          <a:lstStyle/>
          <a:p>
            <a:r>
              <a:rPr lang="en-US" dirty="0" smtClean="0"/>
              <a:t>HTTP has several request methods.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982" y="2373806"/>
            <a:ext cx="4768603" cy="343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3572373" y="2812502"/>
            <a:ext cx="1462085" cy="372132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56608" y="3542972"/>
            <a:ext cx="1462085" cy="372132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774734" y="2921876"/>
            <a:ext cx="70419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758967" y="3704895"/>
            <a:ext cx="70419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219198" y="272218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 a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24454" y="3502570"/>
            <a:ext cx="1855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send input data to a server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(4)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codes tell the client how the request fared: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097" y="2497097"/>
            <a:ext cx="7905805" cy="226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(5)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4399" y="1484593"/>
            <a:ext cx="7790214" cy="4600081"/>
          </a:xfrm>
        </p:spPr>
        <p:txBody>
          <a:bodyPr/>
          <a:lstStyle/>
          <a:p>
            <a:r>
              <a:rPr lang="en-US" dirty="0" smtClean="0"/>
              <a:t>Many headers carry key information: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893379" y="2276163"/>
          <a:ext cx="7662041" cy="3378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297"/>
                <a:gridCol w="5328744"/>
              </a:tblGrid>
              <a:tr h="418538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Function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Example Headers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244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Browser capabilities</a:t>
                      </a:r>
                    </a:p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(client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server)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User-Agent,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Accept, Accept-</a:t>
                      </a:r>
                      <a:r>
                        <a:rPr lang="en-US" sz="18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Charset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Accept-Encoding, Accept-Language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244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Caching related</a:t>
                      </a:r>
                    </a:p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(mixed directions)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If-Modified-Since,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If-None-Match, Date, Last-Modified, Expires, Cache-Control, </a:t>
                      </a:r>
                      <a:r>
                        <a:rPr lang="en-US" sz="180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ETag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2442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Browser context</a:t>
                      </a:r>
                    </a:p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(client 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server)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Cookie, </a:t>
                      </a:r>
                      <a:r>
                        <a:rPr lang="en-US" sz="18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Referer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Authorization, Host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254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Content delivery</a:t>
                      </a:r>
                    </a:p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(server 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sym typeface="Wingdings" pitchFamily="2" charset="2"/>
                        </a:rPr>
                        <a:t> client)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Content-Encoding,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Content-Length, Content-Type, Content-Language, Content-Range, Set-Cookie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(6)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2043"/>
            <a:ext cx="7790214" cy="4600081"/>
          </a:xfrm>
        </p:spPr>
        <p:txBody>
          <a:bodyPr/>
          <a:lstStyle/>
          <a:p>
            <a:r>
              <a:rPr lang="en-US" dirty="0" smtClean="0"/>
              <a:t>HTTP caching checks to see if the browser has a known fresh copy, and if not if the server has updated the page</a:t>
            </a:r>
          </a:p>
          <a:p>
            <a:pPr lvl="1"/>
            <a:r>
              <a:rPr lang="en-US" dirty="0" smtClean="0"/>
              <a:t>Uses a collection of headers for the checks</a:t>
            </a:r>
          </a:p>
          <a:p>
            <a:pPr lvl="1"/>
            <a:r>
              <a:rPr lang="en-US" dirty="0" smtClean="0"/>
              <a:t>Can include further levels of caching (e.g., proxy)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3393500"/>
            <a:ext cx="8918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Mobile Web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30319" y="1432043"/>
            <a:ext cx="7790214" cy="4600081"/>
          </a:xfrm>
        </p:spPr>
        <p:txBody>
          <a:bodyPr/>
          <a:lstStyle/>
          <a:p>
            <a:r>
              <a:rPr lang="en-US" dirty="0" smtClean="0"/>
              <a:t>Mobiles (phones, tablets) are challenging as clients:</a:t>
            </a:r>
          </a:p>
          <a:p>
            <a:pPr lvl="2"/>
            <a:r>
              <a:rPr lang="en-US" dirty="0" smtClean="0"/>
              <a:t> Relatively small screens</a:t>
            </a:r>
          </a:p>
          <a:p>
            <a:pPr lvl="2"/>
            <a:r>
              <a:rPr lang="en-US" dirty="0" smtClean="0"/>
              <a:t> Limited input capabilities, lengthy input.</a:t>
            </a:r>
          </a:p>
          <a:p>
            <a:pPr lvl="2"/>
            <a:r>
              <a:rPr lang="en-US" dirty="0" smtClean="0"/>
              <a:t> Network bandwidth is limited </a:t>
            </a:r>
          </a:p>
          <a:p>
            <a:pPr lvl="2"/>
            <a:r>
              <a:rPr lang="en-US" dirty="0" smtClean="0"/>
              <a:t> Connectivity may be intermittent.</a:t>
            </a:r>
          </a:p>
          <a:p>
            <a:pPr lvl="2"/>
            <a:r>
              <a:rPr lang="en-US" dirty="0" smtClean="0"/>
              <a:t> Computing power is limited</a:t>
            </a:r>
          </a:p>
          <a:p>
            <a:r>
              <a:rPr lang="en-US" dirty="0" smtClean="0"/>
              <a:t>Strategies to handle them:</a:t>
            </a:r>
          </a:p>
          <a:p>
            <a:pPr lvl="1"/>
            <a:r>
              <a:rPr lang="en-US" dirty="0" smtClean="0"/>
              <a:t>Content: servers provide mobile-friendly versions; </a:t>
            </a:r>
            <a:r>
              <a:rPr lang="en-US" dirty="0" err="1" smtClean="0"/>
              <a:t>transcoding</a:t>
            </a:r>
            <a:r>
              <a:rPr lang="en-US" dirty="0" smtClean="0"/>
              <a:t> can also be used</a:t>
            </a:r>
          </a:p>
          <a:p>
            <a:pPr lvl="1"/>
            <a:r>
              <a:rPr lang="en-US" dirty="0" smtClean="0"/>
              <a:t>Protocols: no real need for specialized protocols; HTTP with header compression sufficient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has proved hugely popular, in tandem with advertising that has proved hugely profitable</a:t>
            </a:r>
          </a:p>
          <a:p>
            <a:pPr lvl="1"/>
            <a:r>
              <a:rPr lang="en-US" dirty="0" smtClean="0"/>
              <a:t>A simple interface for users to navigate the Web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Search engine requires:</a:t>
            </a:r>
          </a:p>
          <a:p>
            <a:pPr lvl="1"/>
            <a:r>
              <a:rPr lang="en-US" dirty="0" smtClean="0"/>
              <a:t>Content from all sites, accessed by </a:t>
            </a:r>
            <a:r>
              <a:rPr lang="en-US" u="sng" dirty="0" smtClean="0"/>
              <a:t>crawling</a:t>
            </a:r>
            <a:r>
              <a:rPr lang="en-US" dirty="0" smtClean="0"/>
              <a:t>. Follow links to new pages, but beware programs.</a:t>
            </a:r>
          </a:p>
          <a:p>
            <a:pPr lvl="1"/>
            <a:r>
              <a:rPr lang="en-US" dirty="0" smtClean="0"/>
              <a:t>Indexing, which benefits from known and discovered structure (such as XML) to increase relevance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DNS Name Space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3161"/>
            <a:ext cx="3505200" cy="4437114"/>
          </a:xfrm>
        </p:spPr>
        <p:txBody>
          <a:bodyPr/>
          <a:lstStyle/>
          <a:p>
            <a:r>
              <a:rPr lang="en-US" dirty="0" smtClean="0"/>
              <a:t>Generic top-level domains are controlled by ICANN who appoints registrars to run them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1926" y="1260116"/>
            <a:ext cx="4400550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6731" y="539791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This one was controversial</a:t>
            </a:r>
            <a:endParaRPr lang="en-US" i="1" dirty="0" smtClean="0">
              <a:solidFill>
                <a:srgbClr val="FF2BD8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572914" y="5631736"/>
            <a:ext cx="409152" cy="169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Audio and Video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and video have become key types of traffic, e.g., voice over IP, and video streaming.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Digital audio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Digital video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Streaming stored media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Streaming live media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Real-time conferencing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Audio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11333"/>
            <a:ext cx="7790214" cy="4600081"/>
          </a:xfrm>
        </p:spPr>
        <p:txBody>
          <a:bodyPr/>
          <a:lstStyle/>
          <a:p>
            <a:r>
              <a:rPr lang="en-US" dirty="0" smtClean="0"/>
              <a:t>ADC (Analog-to-Digital Converter) produces digital audio from a microphone</a:t>
            </a:r>
          </a:p>
          <a:p>
            <a:pPr lvl="1"/>
            <a:r>
              <a:rPr lang="en-US" dirty="0" smtClean="0"/>
              <a:t>Telephone: 8000 8-bit samples/second (64 Kbps); computer audio is usually better quality (e.g., 16 bit)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14299" y="3048000"/>
            <a:ext cx="6404741" cy="2753707"/>
            <a:chOff x="1414299" y="2925981"/>
            <a:chExt cx="6404741" cy="2875726"/>
          </a:xfrm>
        </p:grpSpPr>
        <p:pic>
          <p:nvPicPr>
            <p:cNvPr id="6554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62420" b="2645"/>
            <a:stretch>
              <a:fillRect/>
            </a:stretch>
          </p:blipFill>
          <p:spPr bwMode="auto">
            <a:xfrm>
              <a:off x="1414299" y="2933861"/>
              <a:ext cx="3021067" cy="284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9415" b="10732"/>
            <a:stretch>
              <a:fillRect/>
            </a:stretch>
          </p:blipFill>
          <p:spPr bwMode="auto">
            <a:xfrm>
              <a:off x="5360276" y="2925981"/>
              <a:ext cx="2458764" cy="2610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 bwMode="auto">
            <a:xfrm>
              <a:off x="2816773" y="5465376"/>
              <a:ext cx="525517" cy="3363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>
            <a:off x="4572000" y="4430107"/>
            <a:ext cx="641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102063" y="558099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Continuous audio 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(sine wave)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6354" y="5565232"/>
            <a:ext cx="297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Digital audio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(sampled, 4-bit quantized)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0470" y="406225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Audio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47963"/>
            <a:ext cx="7790214" cy="4600081"/>
          </a:xfrm>
        </p:spPr>
        <p:txBody>
          <a:bodyPr/>
          <a:lstStyle/>
          <a:p>
            <a:r>
              <a:rPr lang="en-US" dirty="0" smtClean="0"/>
              <a:t>Digital audio is typically compressed before it is sent</a:t>
            </a:r>
          </a:p>
          <a:p>
            <a:pPr lvl="1"/>
            <a:r>
              <a:rPr lang="en-US" dirty="0" smtClean="0"/>
              <a:t>Lossy encoders (like AAC) exploit human perception</a:t>
            </a:r>
          </a:p>
          <a:p>
            <a:pPr lvl="1"/>
            <a:r>
              <a:rPr lang="en-US" dirty="0" smtClean="0"/>
              <a:t>Large compression ratios (can be &gt;10X)</a:t>
            </a:r>
          </a:p>
          <a:p>
            <a:endParaRPr lang="en-US" dirty="0" smtClean="0"/>
          </a:p>
        </p:txBody>
      </p:sp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2" cstate="print"/>
          <a:srcRect b="11124"/>
          <a:stretch>
            <a:fillRect/>
          </a:stretch>
        </p:blipFill>
        <p:spPr bwMode="auto">
          <a:xfrm>
            <a:off x="347663" y="2900878"/>
            <a:ext cx="8420100" cy="248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360" y="5412798"/>
            <a:ext cx="27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Sensitivity of the ear varies with frequency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936" y="5418054"/>
            <a:ext cx="270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A loud tone can mask nearby tones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is digitized as pixels (sampled, quantized)</a:t>
            </a:r>
          </a:p>
          <a:p>
            <a:pPr lvl="1"/>
            <a:r>
              <a:rPr lang="en-US" dirty="0" smtClean="0"/>
              <a:t>TV quality: 640x480 pixels, 24-bit color, 30 times/sec</a:t>
            </a:r>
          </a:p>
          <a:p>
            <a:r>
              <a:rPr lang="en-US" dirty="0" smtClean="0"/>
              <a:t>Video is sent compressed due to its large bandwidth</a:t>
            </a:r>
          </a:p>
          <a:p>
            <a:pPr lvl="1"/>
            <a:r>
              <a:rPr lang="en-US" dirty="0" smtClean="0"/>
              <a:t>Lossy compression exploits human perception</a:t>
            </a:r>
          </a:p>
          <a:p>
            <a:pPr lvl="2"/>
            <a:r>
              <a:rPr lang="en-US" dirty="0" smtClean="0"/>
              <a:t>E.g., JPEG for still images, MPEG, H.264 for video</a:t>
            </a:r>
          </a:p>
          <a:p>
            <a:pPr lvl="1"/>
            <a:r>
              <a:rPr lang="en-US" dirty="0" smtClean="0"/>
              <a:t>Large compression ratios (often 50X for video)</a:t>
            </a:r>
          </a:p>
          <a:p>
            <a:pPr lvl="1"/>
            <a:r>
              <a:rPr lang="en-US" dirty="0" smtClean="0"/>
              <a:t>Video is normally &gt; 1 Mbps, versus &gt;10 kbps for speech and &gt;100 kbps for music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Video (2)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JPEG lossy compression sequence for one image: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063" y="2833688"/>
            <a:ext cx="8734425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98405" y="3941341"/>
            <a:ext cx="104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Step 1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2825" y="3946601"/>
            <a:ext cx="104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Step 2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9322" y="3941346"/>
            <a:ext cx="104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Step 3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4713" y="3957111"/>
            <a:ext cx="104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Step 5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Video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169293"/>
            <a:ext cx="7790214" cy="4600081"/>
          </a:xfrm>
        </p:spPr>
        <p:txBody>
          <a:bodyPr/>
          <a:lstStyle/>
          <a:p>
            <a:r>
              <a:rPr lang="en-US" dirty="0" smtClean="0"/>
              <a:t>Step 1: Pixels are mapped to luminance/chrominance (</a:t>
            </a:r>
            <a:r>
              <a:rPr lang="en-US" dirty="0" err="1" smtClean="0"/>
              <a:t>YCbCr</a:t>
            </a:r>
            <a:r>
              <a:rPr lang="en-US" dirty="0" smtClean="0"/>
              <a:t>) color space and chrominance is sub-sampled</a:t>
            </a:r>
          </a:p>
          <a:p>
            <a:pPr lvl="1"/>
            <a:r>
              <a:rPr lang="en-US" dirty="0" smtClean="0"/>
              <a:t>The eye is less sensitive to chrominance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9913" y="2673120"/>
            <a:ext cx="5123791" cy="3032279"/>
            <a:chOff x="409913" y="2578530"/>
            <a:chExt cx="5123791" cy="3032279"/>
          </a:xfrm>
        </p:grpSpPr>
        <p:pic>
          <p:nvPicPr>
            <p:cNvPr id="686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60627"/>
            <a:stretch>
              <a:fillRect/>
            </a:stretch>
          </p:blipFill>
          <p:spPr bwMode="auto">
            <a:xfrm>
              <a:off x="409913" y="2578530"/>
              <a:ext cx="3142587" cy="3032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 bwMode="auto">
            <a:xfrm>
              <a:off x="1965440" y="5255175"/>
              <a:ext cx="462456" cy="3153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71248" y="5270942"/>
              <a:ext cx="462456" cy="3153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7687" y="5738610"/>
            <a:ext cx="273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Input 24-bit RGB pixels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6652" y="5628261"/>
            <a:ext cx="204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8-bit luminance pixels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3862" y="5633522"/>
            <a:ext cx="259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8-bit </a:t>
            </a:r>
            <a:r>
              <a:rPr lang="en-US" dirty="0" err="1" smtClean="0">
                <a:solidFill>
                  <a:srgbClr val="FF2BD8"/>
                </a:solidFill>
              </a:rPr>
              <a:t>chrominances</a:t>
            </a:r>
            <a:r>
              <a:rPr lang="en-US" dirty="0" smtClean="0">
                <a:solidFill>
                  <a:srgbClr val="FF2BD8"/>
                </a:solidFill>
              </a:rPr>
              <a:t>    for every 4 pixels</a:t>
            </a:r>
            <a:endParaRPr lang="en-US" dirty="0">
              <a:solidFill>
                <a:srgbClr val="FF2BD8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025459" y="2667870"/>
            <a:ext cx="4728676" cy="3032279"/>
            <a:chOff x="3778469" y="2578530"/>
            <a:chExt cx="4728676" cy="3032279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0755"/>
            <a:stretch>
              <a:fillRect/>
            </a:stretch>
          </p:blipFill>
          <p:spPr bwMode="auto">
            <a:xfrm>
              <a:off x="3778469" y="2578530"/>
              <a:ext cx="4728676" cy="3032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 bwMode="auto">
            <a:xfrm>
              <a:off x="5071248" y="5270942"/>
              <a:ext cx="462456" cy="3153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>
            <a:off x="3520965" y="4230410"/>
            <a:ext cx="44143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2BD8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Video (4)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37453"/>
            <a:ext cx="7790214" cy="4600081"/>
          </a:xfrm>
        </p:spPr>
        <p:txBody>
          <a:bodyPr/>
          <a:lstStyle/>
          <a:p>
            <a:r>
              <a:rPr lang="en-US" dirty="0" smtClean="0"/>
              <a:t>Step 2: Each component block is transformed to spatial frequencies with DCT (Discrete Cosine Transformation)</a:t>
            </a:r>
          </a:p>
          <a:p>
            <a:pPr lvl="1"/>
            <a:r>
              <a:rPr lang="en-US" dirty="0" smtClean="0"/>
              <a:t>Captures the key image features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771" y="2648676"/>
            <a:ext cx="7622792" cy="336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2459425" y="5654577"/>
            <a:ext cx="462456" cy="3153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11466" y="5628302"/>
            <a:ext cx="462456" cy="3153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7283" y="5906775"/>
            <a:ext cx="273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One component block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7792" y="5891010"/>
            <a:ext cx="273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Transformed block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(5)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42553"/>
            <a:ext cx="7790214" cy="4600081"/>
          </a:xfrm>
        </p:spPr>
        <p:txBody>
          <a:bodyPr/>
          <a:lstStyle/>
          <a:p>
            <a:r>
              <a:rPr lang="en-US" dirty="0" smtClean="0"/>
              <a:t>Step 3: DCT coefficients are quantized by dividing by thresholds; reduces bits in higher spatial frequencies</a:t>
            </a:r>
          </a:p>
          <a:p>
            <a:pPr lvl="1"/>
            <a:r>
              <a:rPr lang="en-US" dirty="0" smtClean="0"/>
              <a:t>Top left element is differenced over blocks (Step 4)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04060" y="2907228"/>
            <a:ext cx="8535879" cy="3009260"/>
            <a:chOff x="304060" y="2749578"/>
            <a:chExt cx="8535879" cy="3009260"/>
          </a:xfrm>
        </p:grpSpPr>
        <p:pic>
          <p:nvPicPr>
            <p:cNvPr id="7066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060" y="2749578"/>
              <a:ext cx="8535879" cy="2732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090041" y="5297173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2BD8"/>
                  </a:solidFill>
                </a:rPr>
                <a:t>/</a:t>
              </a:r>
              <a:endParaRPr lang="en-US" sz="2400" dirty="0">
                <a:solidFill>
                  <a:srgbClr val="FF2BD8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38497" y="524988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2BD8"/>
                  </a:solidFill>
                </a:rPr>
                <a:t>=</a:t>
              </a:r>
              <a:endParaRPr lang="en-US" sz="2400" dirty="0">
                <a:solidFill>
                  <a:srgbClr val="FF2BD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81967" y="533926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Input</a:t>
              </a:r>
              <a:endParaRPr lang="en-US" dirty="0">
                <a:solidFill>
                  <a:srgbClr val="FF2BD8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8906" y="5323496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Thresholds</a:t>
              </a:r>
              <a:endParaRPr lang="en-US" dirty="0">
                <a:solidFill>
                  <a:srgbClr val="FF2BD8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92671" y="53392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2BD8"/>
                  </a:solidFill>
                </a:rPr>
                <a:t>Output</a:t>
              </a:r>
              <a:endParaRPr lang="en-US" dirty="0">
                <a:solidFill>
                  <a:srgbClr val="FF2BD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(6)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537143"/>
            <a:ext cx="7790214" cy="4600081"/>
          </a:xfrm>
        </p:spPr>
        <p:txBody>
          <a:bodyPr/>
          <a:lstStyle/>
          <a:p>
            <a:r>
              <a:rPr lang="en-US" dirty="0" smtClean="0"/>
              <a:t>Step 5: The block is run-length encoded in a </a:t>
            </a:r>
            <a:r>
              <a:rPr lang="en-US" dirty="0" err="1" smtClean="0"/>
              <a:t>zig-zag</a:t>
            </a:r>
            <a:r>
              <a:rPr lang="en-US" dirty="0" smtClean="0"/>
              <a:t> order. Then it is Huffman coded before sending (Step 6)</a:t>
            </a: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042" y="2682258"/>
            <a:ext cx="4593916" cy="317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94059" y="5854279"/>
            <a:ext cx="48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Order in which the block coefficients are sent 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Video (7)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347963"/>
            <a:ext cx="7790214" cy="4600081"/>
          </a:xfrm>
        </p:spPr>
        <p:txBody>
          <a:bodyPr/>
          <a:lstStyle/>
          <a:p>
            <a:r>
              <a:rPr lang="en-US" dirty="0" smtClean="0"/>
              <a:t>MPEG compresses over a sequence of frames, further using motion tracking to remove temporal redundancy</a:t>
            </a:r>
          </a:p>
          <a:p>
            <a:pPr lvl="2"/>
            <a:r>
              <a:rPr lang="en-US" dirty="0" smtClean="0"/>
              <a:t>I (Intra-coded) frames are self-contained</a:t>
            </a:r>
          </a:p>
          <a:p>
            <a:pPr lvl="2"/>
            <a:r>
              <a:rPr lang="en-US" dirty="0" smtClean="0"/>
              <a:t>P (Predictive) frames use block motion predictions</a:t>
            </a:r>
          </a:p>
          <a:p>
            <a:pPr lvl="2"/>
            <a:r>
              <a:rPr lang="en-US" dirty="0" smtClean="0"/>
              <a:t>B (Bidirectional) frames may base prediction on future frame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214" y="3543302"/>
            <a:ext cx="8219554" cy="19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704194" y="4635064"/>
            <a:ext cx="420414" cy="851338"/>
          </a:xfrm>
          <a:prstGeom prst="ellipse">
            <a:avLst/>
          </a:prstGeom>
          <a:solidFill>
            <a:srgbClr val="FF2BD8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41836" y="4629809"/>
            <a:ext cx="420414" cy="851338"/>
          </a:xfrm>
          <a:prstGeom prst="ellipse">
            <a:avLst/>
          </a:prstGeom>
          <a:solidFill>
            <a:srgbClr val="FF2BD8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616263" y="4640319"/>
            <a:ext cx="420414" cy="851338"/>
          </a:xfrm>
          <a:prstGeom prst="ellipse">
            <a:avLst/>
          </a:prstGeom>
          <a:solidFill>
            <a:srgbClr val="FF2BD8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93679" y="5507391"/>
            <a:ext cx="44143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3620810" y="5523157"/>
            <a:ext cx="44143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653045" y="5538923"/>
            <a:ext cx="44143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188715" y="5644057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consecutive frames with stationary and moving components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Resource Records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96089"/>
            <a:ext cx="7790214" cy="4600081"/>
          </a:xfrm>
        </p:spPr>
        <p:txBody>
          <a:bodyPr/>
          <a:lstStyle/>
          <a:p>
            <a:r>
              <a:rPr lang="en-US" dirty="0" smtClean="0"/>
              <a:t>The key resource records in the namespace are IP addresses (A/AAAA) and name servers (NS), but there are others too (e.g., MX)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552" y="2713017"/>
            <a:ext cx="7121322" cy="355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(1)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40829" y="1610713"/>
            <a:ext cx="7790214" cy="4600081"/>
          </a:xfrm>
        </p:spPr>
        <p:txBody>
          <a:bodyPr/>
          <a:lstStyle/>
          <a:p>
            <a:r>
              <a:rPr lang="en-US" dirty="0" smtClean="0"/>
              <a:t>A simple method to stream stored media, e.g., for video on demand, is to fetch the video as a file download</a:t>
            </a:r>
          </a:p>
          <a:p>
            <a:pPr lvl="1"/>
            <a:r>
              <a:rPr lang="en-US" dirty="0" smtClean="0"/>
              <a:t>But has large startup delay, except for short files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35" y="2972373"/>
            <a:ext cx="89757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rot="10800000">
            <a:off x="3794235" y="4351283"/>
            <a:ext cx="3741683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609603" y="3584032"/>
            <a:ext cx="998479" cy="998479"/>
          </a:xfrm>
          <a:prstGeom prst="ellipse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1023"/>
            <a:ext cx="7790214" cy="4600081"/>
          </a:xfrm>
        </p:spPr>
        <p:txBody>
          <a:bodyPr/>
          <a:lstStyle/>
          <a:p>
            <a:r>
              <a:rPr lang="en-US" dirty="0" smtClean="0"/>
              <a:t>Effective streaming starts the </a:t>
            </a:r>
            <a:r>
              <a:rPr lang="en-US" dirty="0" err="1" smtClean="0"/>
              <a:t>playout</a:t>
            </a:r>
            <a:r>
              <a:rPr lang="en-US" dirty="0" smtClean="0"/>
              <a:t> during transport</a:t>
            </a:r>
          </a:p>
          <a:p>
            <a:pPr lvl="1"/>
            <a:r>
              <a:rPr lang="en-US" dirty="0" smtClean="0"/>
              <a:t>With RTSP (Real-Time Streaming Protocol)</a:t>
            </a:r>
          </a:p>
          <a:p>
            <a:endParaRPr lang="en-US" dirty="0" smtClean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841" y="2388789"/>
            <a:ext cx="6926317" cy="404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 bwMode="auto">
          <a:xfrm rot="10800000">
            <a:off x="2774732" y="5445947"/>
            <a:ext cx="386780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1848836" y="4782207"/>
            <a:ext cx="914400" cy="882872"/>
          </a:xfrm>
          <a:prstGeom prst="ellipse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problem: how to handle transmission errors</a:t>
            </a:r>
          </a:p>
          <a:p>
            <a:endParaRPr lang="en-US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742277" y="2500506"/>
          <a:ext cx="79821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84"/>
                <a:gridCol w="2551750"/>
                <a:gridCol w="3274241"/>
              </a:tblGrid>
              <a:tr h="26520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Strategy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Advantage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Disadvantage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00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Use reliable transport (TCP)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Repairs all errors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Increases jitter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significantly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00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Add FEC            (e.g., parity)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Repairs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most errors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Increases overhead,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decoding complexity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and jitter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002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Interleave media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Masks most errors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Slightly increases decoding</a:t>
                      </a:r>
                      <a:r>
                        <a:rPr lang="en-US" sz="180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complexity and jitter</a:t>
                      </a:r>
                      <a:endParaRPr lang="en-US" sz="18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4964" marR="94964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(4)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Parity packet can repair one lost packet in a group of N</a:t>
            </a:r>
          </a:p>
          <a:p>
            <a:pPr lvl="1"/>
            <a:r>
              <a:rPr lang="en-US" dirty="0" smtClean="0"/>
              <a:t>Decoding is delayed for N packets</a:t>
            </a: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2825788"/>
            <a:ext cx="85248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071070" y="3523887"/>
            <a:ext cx="367862" cy="263110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53487" y="3521014"/>
            <a:ext cx="327803" cy="263110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70787" y="3483635"/>
            <a:ext cx="347930" cy="263110"/>
          </a:xfrm>
          <a:prstGeom prst="rect">
            <a:avLst/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(5)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24963"/>
            <a:ext cx="7790214" cy="4600081"/>
          </a:xfrm>
        </p:spPr>
        <p:txBody>
          <a:bodyPr/>
          <a:lstStyle/>
          <a:p>
            <a:r>
              <a:rPr lang="en-US" dirty="0" smtClean="0"/>
              <a:t>Interleaving spreads nearby media samples over different transmissions to reduce the impact of loss</a:t>
            </a: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 cstate="print"/>
          <a:srcRect l="9704"/>
          <a:stretch>
            <a:fillRect/>
          </a:stretch>
        </p:blipFill>
        <p:spPr bwMode="auto">
          <a:xfrm>
            <a:off x="1657350" y="2311400"/>
            <a:ext cx="7356475" cy="306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 Brace 8"/>
          <p:cNvSpPr/>
          <p:nvPr/>
        </p:nvSpPr>
        <p:spPr bwMode="auto">
          <a:xfrm rot="16200000">
            <a:off x="4264820" y="4669629"/>
            <a:ext cx="204788" cy="1495429"/>
          </a:xfrm>
          <a:prstGeom prst="leftBrace">
            <a:avLst/>
          </a:prstGeom>
          <a:noFill/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0681" y="5495925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Loss reduces temporal resolution; doesn’t leave a gap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76" y="2914650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Packet stream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976" y="412432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Media samples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(6)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429738"/>
            <a:ext cx="7790214" cy="4600081"/>
          </a:xfrm>
        </p:spPr>
        <p:txBody>
          <a:bodyPr/>
          <a:lstStyle/>
          <a:p>
            <a:r>
              <a:rPr lang="en-US" dirty="0" smtClean="0"/>
              <a:t>Key problem: media may not arrive in time for </a:t>
            </a:r>
            <a:r>
              <a:rPr lang="en-US" dirty="0" err="1" smtClean="0"/>
              <a:t>playout</a:t>
            </a:r>
            <a:r>
              <a:rPr lang="en-US" dirty="0" smtClean="0"/>
              <a:t> due to variable bandwidth and loss/retransmissions</a:t>
            </a:r>
          </a:p>
          <a:p>
            <a:pPr lvl="1"/>
            <a:r>
              <a:rPr lang="en-US" dirty="0" smtClean="0"/>
              <a:t>Client buffers media to absorb jitter; we still need to pick an achievable media rate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250" t="5247" r="2144" b="5247"/>
          <a:stretch>
            <a:fillRect/>
          </a:stretch>
        </p:blipFill>
        <p:spPr bwMode="auto">
          <a:xfrm>
            <a:off x="1804987" y="3390900"/>
            <a:ext cx="6048375" cy="256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571750" y="5495925"/>
            <a:ext cx="457200" cy="2952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33450" y="550545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Safety margin, to avoid a stall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4600575" y="5543550"/>
            <a:ext cx="457200" cy="2952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10150" y="5514975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pause server (or go ahead and save to disk)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Stored Media (7)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RTSP commands</a:t>
            </a:r>
          </a:p>
          <a:p>
            <a:pPr lvl="1"/>
            <a:r>
              <a:rPr lang="en-US" dirty="0" smtClean="0"/>
              <a:t>Sent from player to server to adjust streaming</a:t>
            </a:r>
          </a:p>
        </p:txBody>
      </p:sp>
      <p:pic>
        <p:nvPicPr>
          <p:cNvPr id="809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2849563"/>
            <a:ext cx="7346950" cy="23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Streaming Live Media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Streaming live media is similar to the stored case plus: </a:t>
            </a:r>
          </a:p>
          <a:p>
            <a:pPr lvl="1"/>
            <a:r>
              <a:rPr lang="en-US" dirty="0" smtClean="0"/>
              <a:t>Can’t stream faster than “live rate” to get ahead</a:t>
            </a:r>
          </a:p>
          <a:p>
            <a:pPr lvl="2"/>
            <a:r>
              <a:rPr lang="en-US" dirty="0" smtClean="0"/>
              <a:t>Usually need larger buffer to absorb jitter</a:t>
            </a:r>
          </a:p>
          <a:p>
            <a:pPr lvl="1"/>
            <a:r>
              <a:rPr lang="en-US" dirty="0" smtClean="0"/>
              <a:t>Often have many users viewing at the same time</a:t>
            </a:r>
          </a:p>
          <a:p>
            <a:pPr lvl="2"/>
            <a:r>
              <a:rPr lang="en-US" dirty="0" smtClean="0"/>
              <a:t>UDP with multicast greatly improves efficiency. It is rarely available, so many TCP connections are used.</a:t>
            </a:r>
          </a:p>
          <a:p>
            <a:pPr lvl="2"/>
            <a:r>
              <a:rPr lang="en-US" dirty="0" smtClean="0"/>
              <a:t>For very many users, content distribution is used [later]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Live Media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01163"/>
            <a:ext cx="7790214" cy="4600081"/>
          </a:xfrm>
        </p:spPr>
        <p:txBody>
          <a:bodyPr/>
          <a:lstStyle/>
          <a:p>
            <a:r>
              <a:rPr lang="en-US" dirty="0" smtClean="0"/>
              <a:t>With multicast streaming media, parity is effective</a:t>
            </a:r>
          </a:p>
          <a:p>
            <a:pPr lvl="1"/>
            <a:r>
              <a:rPr lang="en-US" dirty="0" smtClean="0"/>
              <a:t>Clients can each lose a different packet and recover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406" y="2444750"/>
            <a:ext cx="6472238" cy="358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Streaming Live Media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side of a student radio station.</a:t>
            </a: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143" y="2566988"/>
            <a:ext cx="6335713" cy="291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 bwMode="auto">
          <a:xfrm rot="5400000">
            <a:off x="4843463" y="4252912"/>
            <a:ext cx="2200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43650" y="31908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before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 Resource Records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71519"/>
            <a:ext cx="8229600" cy="877836"/>
          </a:xfrm>
        </p:spPr>
        <p:txBody>
          <a:bodyPr/>
          <a:lstStyle/>
          <a:p>
            <a:pPr algn="ctr"/>
            <a:r>
              <a:rPr lang="en-US" dirty="0" smtClean="0"/>
              <a:t>A portion of a possible DNS database for cs.vu.nl.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175" y="993363"/>
            <a:ext cx="6418263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85581" y="2290915"/>
            <a:ext cx="155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IP addresses of computers</a:t>
            </a:r>
            <a:endParaRPr lang="en-US" i="1" dirty="0" smtClean="0">
              <a:solidFill>
                <a:srgbClr val="FF2BD8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5997678" y="2593567"/>
            <a:ext cx="515081" cy="2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570837" y="1627259"/>
            <a:ext cx="15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Name server</a:t>
            </a:r>
            <a:endParaRPr lang="en-US" i="1" dirty="0" smtClean="0">
              <a:solidFill>
                <a:srgbClr val="FF2BD8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0800000" flipV="1">
            <a:off x="5982934" y="1861087"/>
            <a:ext cx="515081" cy="2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41339" y="4517917"/>
            <a:ext cx="16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Mail gateways</a:t>
            </a:r>
            <a:endParaRPr lang="en-US" i="1" dirty="0" smtClean="0">
              <a:solidFill>
                <a:srgbClr val="FF2BD8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5973100" y="4722249"/>
            <a:ext cx="515081" cy="2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Real-Time Conferencing 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conferencing has two or more connected live media streams, e.g., voice over IP, Skype video call</a:t>
            </a:r>
          </a:p>
          <a:p>
            <a:r>
              <a:rPr lang="en-US" dirty="0" smtClean="0"/>
              <a:t>Key issue over live streaming is low (interactive) latency</a:t>
            </a:r>
          </a:p>
          <a:p>
            <a:pPr lvl="1"/>
            <a:r>
              <a:rPr lang="en-US" dirty="0" smtClean="0"/>
              <a:t>Want to reduce delay to near propagation</a:t>
            </a:r>
          </a:p>
          <a:p>
            <a:pPr lvl="1"/>
            <a:r>
              <a:rPr lang="en-US" dirty="0" smtClean="0"/>
              <a:t>Benefits from network support, e.g.,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Or, benefits from ample bandwidth (no congestion)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Conferencing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H.323 architecture for Internet telephony supports calls between Internet computers and PSTN phones.</a:t>
            </a:r>
          </a:p>
        </p:txBody>
      </p:sp>
      <p:pic>
        <p:nvPicPr>
          <p:cNvPr id="839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2911475"/>
            <a:ext cx="82200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95326" y="5067300"/>
            <a:ext cx="230505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Gatekeeper controls calls for LAN hosts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8075" y="4124325"/>
            <a:ext cx="7906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Internet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rot="16200000" flipH="1">
            <a:off x="3490913" y="3814762"/>
            <a:ext cx="428625" cy="2476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438676" y="4295775"/>
            <a:ext cx="2238349" cy="14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296150" y="4495800"/>
            <a:ext cx="457200" cy="4191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562351" y="3161526"/>
            <a:ext cx="8381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rgbClr val="FF2BD8"/>
                </a:solidFill>
              </a:rPr>
              <a:t>VoIP</a:t>
            </a:r>
          </a:p>
          <a:p>
            <a:pPr algn="ctr"/>
            <a:r>
              <a:rPr lang="en-US" dirty="0" smtClean="0">
                <a:solidFill>
                  <a:srgbClr val="FF2BD8"/>
                </a:solidFill>
              </a:rPr>
              <a:t>call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625" y="30480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Internet/PSTN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Conferencing (3)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67813"/>
            <a:ext cx="7790214" cy="4600081"/>
          </a:xfrm>
        </p:spPr>
        <p:txBody>
          <a:bodyPr/>
          <a:lstStyle/>
          <a:p>
            <a:r>
              <a:rPr lang="en-US" dirty="0" smtClean="0"/>
              <a:t>H.323 protocol stack:</a:t>
            </a:r>
          </a:p>
          <a:p>
            <a:pPr lvl="1"/>
            <a:r>
              <a:rPr lang="en-US" dirty="0" smtClean="0"/>
              <a:t>Call is digital audio/video over RTP/UDP/IP</a:t>
            </a:r>
          </a:p>
          <a:p>
            <a:pPr lvl="1"/>
            <a:r>
              <a:rPr lang="en-US" dirty="0" smtClean="0"/>
              <a:t>Call setup is handled by other protocols (Q.931 etc.)</a:t>
            </a: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2693989"/>
            <a:ext cx="6529387" cy="357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Conferencing (4)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67838"/>
            <a:ext cx="7790214" cy="4600081"/>
          </a:xfrm>
        </p:spPr>
        <p:txBody>
          <a:bodyPr/>
          <a:lstStyle/>
          <a:p>
            <a:r>
              <a:rPr lang="en-US" dirty="0" smtClean="0"/>
              <a:t>Logical channels that make up an H.323 call</a:t>
            </a: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" y="2297165"/>
            <a:ext cx="8243888" cy="359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 bwMode="auto">
          <a:xfrm>
            <a:off x="2419350" y="3857625"/>
            <a:ext cx="4210050" cy="457200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419350" y="4476750"/>
            <a:ext cx="4229100" cy="457200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86000" y="3857625"/>
            <a:ext cx="228600" cy="4667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286000" y="4467225"/>
            <a:ext cx="228600" cy="4667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34150" y="3857625"/>
            <a:ext cx="228600" cy="466725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534150" y="4467225"/>
            <a:ext cx="228600" cy="466725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34150" y="4467225"/>
            <a:ext cx="228600" cy="466725"/>
          </a:xfrm>
          <a:prstGeom prst="ellipse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534150" y="3857625"/>
            <a:ext cx="228600" cy="466725"/>
          </a:xfrm>
          <a:prstGeom prst="ellipse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048375" y="4087813"/>
            <a:ext cx="54292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609850" y="4697413"/>
            <a:ext cx="542925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Real-Time Conferencing (5)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82113"/>
            <a:ext cx="7790214" cy="4600081"/>
          </a:xfrm>
        </p:spPr>
        <p:txBody>
          <a:bodyPr/>
          <a:lstStyle/>
          <a:p>
            <a:r>
              <a:rPr lang="en-US" dirty="0" smtClean="0"/>
              <a:t>SIP (Session Initiation Protocol) is an alternative to H.323 to set up real-time calls</a:t>
            </a:r>
          </a:p>
          <a:p>
            <a:pPr lvl="1"/>
            <a:r>
              <a:rPr lang="en-US" dirty="0" smtClean="0"/>
              <a:t>Simple, text-based protocol with URLs for addresses</a:t>
            </a:r>
          </a:p>
          <a:p>
            <a:pPr lvl="1"/>
            <a:r>
              <a:rPr lang="en-US" dirty="0" smtClean="0"/>
              <a:t>Data is carried with RTP / RTCP as before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350" y="3314700"/>
            <a:ext cx="7861300" cy="264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Conferencing (6)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77363"/>
            <a:ext cx="7790214" cy="4600081"/>
          </a:xfrm>
        </p:spPr>
        <p:txBody>
          <a:bodyPr/>
          <a:lstStyle/>
          <a:p>
            <a:r>
              <a:rPr lang="en-US" dirty="0" smtClean="0"/>
              <a:t>Setting up a call with the SIP three-way handshake</a:t>
            </a:r>
          </a:p>
          <a:p>
            <a:pPr lvl="1"/>
            <a:r>
              <a:rPr lang="en-US" dirty="0" smtClean="0"/>
              <a:t>Proxy server lets a remote </a:t>
            </a:r>
            <a:r>
              <a:rPr lang="en-US" dirty="0" err="1" smtClean="0"/>
              <a:t>callee</a:t>
            </a:r>
            <a:r>
              <a:rPr lang="en-US" dirty="0" smtClean="0"/>
              <a:t> be connected</a:t>
            </a:r>
          </a:p>
          <a:p>
            <a:pPr lvl="1"/>
            <a:r>
              <a:rPr lang="en-US" dirty="0" smtClean="0"/>
              <a:t>Call data flows directly between caller/</a:t>
            </a:r>
            <a:r>
              <a:rPr lang="en-US" dirty="0" err="1" smtClean="0"/>
              <a:t>callee</a:t>
            </a:r>
            <a:endParaRPr lang="en-US" dirty="0" smtClean="0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74" y="2895601"/>
            <a:ext cx="6080125" cy="347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Conferencing (7)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850" y="1047750"/>
            <a:ext cx="6210300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4175" y="6038850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Comparison of H.323 and SIP.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Delivery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of content, especially Web and video, to users is a major component of Internet traffic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Content and Internet traffic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Server farms and Web proxies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Content delivery networks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pPr lvl="1"/>
            <a:r>
              <a:rPr lang="en-US" dirty="0" smtClean="0"/>
              <a:t>Peer-to-peer networks </a:t>
            </a:r>
            <a:r>
              <a:rPr lang="en-US" dirty="0" smtClean="0">
                <a:solidFill>
                  <a:srgbClr val="0000FF"/>
                </a:solidFill>
              </a:rPr>
              <a:t>»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and Internet Traffic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05913"/>
            <a:ext cx="7790214" cy="4600081"/>
          </a:xfrm>
        </p:spPr>
        <p:txBody>
          <a:bodyPr/>
          <a:lstStyle/>
          <a:p>
            <a:r>
              <a:rPr lang="en-US" dirty="0" smtClean="0"/>
              <a:t>Internet traffic: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Shifts seismically (email</a:t>
            </a:r>
            <a:r>
              <a:rPr lang="en-US" dirty="0" smtClean="0">
                <a:sym typeface="Wingdings" pitchFamily="2" charset="2"/>
              </a:rPr>
              <a:t>FTPWebP2Pvideo)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Has many small/unpopular and few large/popular flows – mice and elephants </a:t>
            </a:r>
          </a:p>
        </p:txBody>
      </p:sp>
      <p:pic>
        <p:nvPicPr>
          <p:cNvPr id="91140" name="Picture 2"/>
          <p:cNvPicPr>
            <a:picLocks noChangeAspect="1" noChangeArrowheads="1"/>
          </p:cNvPicPr>
          <p:nvPr/>
        </p:nvPicPr>
        <p:blipFill>
          <a:blip r:embed="rId2" cstate="print"/>
          <a:srcRect b="9739"/>
          <a:stretch>
            <a:fillRect/>
          </a:stretch>
        </p:blipFill>
        <p:spPr bwMode="auto">
          <a:xfrm>
            <a:off x="973137" y="3057525"/>
            <a:ext cx="71977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47775" y="580072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2BD8"/>
                </a:solidFill>
              </a:rPr>
              <a:t>Zipf</a:t>
            </a:r>
            <a:r>
              <a:rPr lang="en-US" dirty="0" smtClean="0">
                <a:solidFill>
                  <a:srgbClr val="FF2BD8"/>
                </a:solidFill>
              </a:rPr>
              <a:t> popularity distribution, 1/k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7275" y="581025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Shows up as a line on log-log plot</a:t>
            </a:r>
            <a:endParaRPr lang="en-US" dirty="0">
              <a:solidFill>
                <a:srgbClr val="FF2B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Farms and Web Proxies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39263"/>
            <a:ext cx="7790214" cy="4600081"/>
          </a:xfrm>
        </p:spPr>
        <p:txBody>
          <a:bodyPr/>
          <a:lstStyle/>
          <a:p>
            <a:r>
              <a:rPr lang="en-US" dirty="0" smtClean="0"/>
              <a:t>Server farms enable large-scale Web servers:</a:t>
            </a:r>
          </a:p>
          <a:p>
            <a:pPr lvl="1"/>
            <a:r>
              <a:rPr lang="en-US" dirty="0" smtClean="0"/>
              <a:t>Front-end load-balances requests over servers</a:t>
            </a:r>
          </a:p>
          <a:p>
            <a:pPr lvl="1"/>
            <a:r>
              <a:rPr lang="en-US" dirty="0" smtClean="0"/>
              <a:t>Servers access the same backend database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" y="3009900"/>
            <a:ext cx="7826375" cy="277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 Servers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394409"/>
            <a:ext cx="7790214" cy="4600081"/>
          </a:xfrm>
        </p:spPr>
        <p:txBody>
          <a:bodyPr/>
          <a:lstStyle/>
          <a:p>
            <a:r>
              <a:rPr lang="en-US" dirty="0" smtClean="0"/>
              <a:t>Name servers contain data for portions of the name space called zones (circled).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2432251"/>
            <a:ext cx="84201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 bwMode="auto">
          <a:xfrm>
            <a:off x="1769807" y="4886632"/>
            <a:ext cx="452284" cy="973393"/>
          </a:xfrm>
          <a:prstGeom prst="roundRect">
            <a:avLst>
              <a:gd name="adj" fmla="val 50000"/>
            </a:avLst>
          </a:prstGeom>
          <a:solidFill>
            <a:srgbClr val="FF2BD8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4409" y="5687956"/>
            <a:ext cx="16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One zone</a:t>
            </a:r>
            <a:endParaRPr lang="en-US" i="1" dirty="0" smtClean="0">
              <a:solidFill>
                <a:srgbClr val="FF2BD8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>
            <a:off x="2330248" y="5624052"/>
            <a:ext cx="461005" cy="2682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Farms and Web Proxies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29738"/>
            <a:ext cx="7790214" cy="4600081"/>
          </a:xfrm>
        </p:spPr>
        <p:txBody>
          <a:bodyPr/>
          <a:lstStyle/>
          <a:p>
            <a:r>
              <a:rPr lang="en-US" dirty="0" smtClean="0"/>
              <a:t>Proxy caches help organizations to scale the Web</a:t>
            </a:r>
          </a:p>
          <a:p>
            <a:pPr lvl="1"/>
            <a:r>
              <a:rPr lang="en-US" dirty="0" smtClean="0"/>
              <a:t>Caches server content over clients for performance </a:t>
            </a:r>
          </a:p>
          <a:p>
            <a:pPr lvl="1"/>
            <a:r>
              <a:rPr lang="en-US" dirty="0" smtClean="0"/>
              <a:t>Also implements organization policies (e.g., access)</a:t>
            </a:r>
          </a:p>
        </p:txBody>
      </p:sp>
      <p:pic>
        <p:nvPicPr>
          <p:cNvPr id="931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981325"/>
            <a:ext cx="7067550" cy="280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CDNs – Content Delivery Networks 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20213"/>
            <a:ext cx="7790214" cy="4600081"/>
          </a:xfrm>
        </p:spPr>
        <p:txBody>
          <a:bodyPr/>
          <a:lstStyle/>
          <a:p>
            <a:r>
              <a:rPr lang="en-US" dirty="0" smtClean="0"/>
              <a:t>CDNs scale Web servers by having clients get content from a nearby CDN node (cache)</a:t>
            </a:r>
          </a:p>
        </p:txBody>
      </p:sp>
      <p:pic>
        <p:nvPicPr>
          <p:cNvPr id="942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" y="2395538"/>
            <a:ext cx="82391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Delivery Networks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410688"/>
            <a:ext cx="7790214" cy="4600081"/>
          </a:xfrm>
        </p:spPr>
        <p:txBody>
          <a:bodyPr/>
          <a:lstStyle/>
          <a:p>
            <a:r>
              <a:rPr lang="en-US" dirty="0" smtClean="0"/>
              <a:t>Directing clients to nearby CDN nodes with DNS:</a:t>
            </a:r>
          </a:p>
          <a:p>
            <a:pPr lvl="1"/>
            <a:r>
              <a:rPr lang="en-US" dirty="0" smtClean="0"/>
              <a:t>Client query returns local CDN node as response</a:t>
            </a:r>
          </a:p>
          <a:p>
            <a:pPr lvl="1"/>
            <a:r>
              <a:rPr lang="en-US" dirty="0" smtClean="0"/>
              <a:t>Local CDN node caches content for nearby clients and reduces load on the origin server</a:t>
            </a:r>
          </a:p>
        </p:txBody>
      </p:sp>
      <p:pic>
        <p:nvPicPr>
          <p:cNvPr id="952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853" y="3160713"/>
            <a:ext cx="7176293" cy="311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 Delivery Networks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10663"/>
            <a:ext cx="7790214" cy="4600081"/>
          </a:xfrm>
        </p:spPr>
        <p:txBody>
          <a:bodyPr/>
          <a:lstStyle/>
          <a:p>
            <a:r>
              <a:rPr lang="en-US" dirty="0" smtClean="0"/>
              <a:t>Origin server rewrites pages to serve content via CDN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 cstate="print"/>
          <a:srcRect l="2374" t="1702" b="5319"/>
          <a:stretch>
            <a:fillRect/>
          </a:stretch>
        </p:blipFill>
        <p:spPr bwMode="auto">
          <a:xfrm>
            <a:off x="1323975" y="1790700"/>
            <a:ext cx="66579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3125" y="5953125"/>
            <a:ext cx="40318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Page that distributes content via CDN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2650" y="3577709"/>
            <a:ext cx="3390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2BD8"/>
                </a:solidFill>
              </a:rPr>
              <a:t>Traditional Web page on server</a:t>
            </a:r>
            <a:endParaRPr lang="en-US" dirty="0">
              <a:solidFill>
                <a:srgbClr val="FF2BD8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400174" y="5038725"/>
            <a:ext cx="4019551" cy="219075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09699" y="5438775"/>
            <a:ext cx="4191001" cy="180975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09699" y="5257801"/>
            <a:ext cx="4276726" cy="180974"/>
          </a:xfrm>
          <a:prstGeom prst="rect">
            <a:avLst/>
          </a:prstGeom>
          <a:solidFill>
            <a:srgbClr val="FF2BD8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Peer-to-Peer Networks 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P2P (Peer-to-Peer) is an alternative CDN architecture with no dedicated infrastructure (i.e., servers)</a:t>
            </a:r>
          </a:p>
          <a:p>
            <a:pPr lvl="1"/>
            <a:r>
              <a:rPr lang="en-US" dirty="0" smtClean="0"/>
              <a:t>Clients serve content to each other as peers</a:t>
            </a:r>
          </a:p>
          <a:p>
            <a:r>
              <a:rPr lang="en-US" dirty="0" smtClean="0"/>
              <a:t>Challenges when servers are removed: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How do peers find each other?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How do peers support rapid content downloads?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How do peers encourage each other to upload?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Networks (2)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1229713"/>
            <a:ext cx="7790214" cy="4600081"/>
          </a:xfrm>
        </p:spPr>
        <p:txBody>
          <a:bodyPr/>
          <a:lstStyle/>
          <a:p>
            <a:r>
              <a:rPr lang="en-US" dirty="0" err="1" smtClean="0"/>
              <a:t>BitTorrent</a:t>
            </a:r>
            <a:r>
              <a:rPr lang="en-US" dirty="0" smtClean="0"/>
              <a:t> lets peers download torrents</a:t>
            </a:r>
          </a:p>
          <a:p>
            <a:pPr lvl="2"/>
            <a:r>
              <a:rPr lang="en-US" dirty="0" smtClean="0"/>
              <a:t>Peers find each other via Tracker in torrent file</a:t>
            </a:r>
          </a:p>
          <a:p>
            <a:pPr lvl="2"/>
            <a:r>
              <a:rPr lang="en-US" dirty="0" smtClean="0"/>
              <a:t>Peers swap chunks (parts of content) with partners, preferring those who send most quickly </a:t>
            </a:r>
            <a:r>
              <a:rPr lang="en-US" dirty="0" smtClean="0">
                <a:solidFill>
                  <a:srgbClr val="0000FF"/>
                </a:solidFill>
              </a:rPr>
              <a:t>[2]</a:t>
            </a:r>
          </a:p>
          <a:p>
            <a:pPr lvl="2"/>
            <a:r>
              <a:rPr lang="en-US" dirty="0" smtClean="0"/>
              <a:t>Many peers speed download; preference helps uploads </a:t>
            </a:r>
            <a:r>
              <a:rPr lang="en-US" dirty="0" smtClean="0">
                <a:solidFill>
                  <a:srgbClr val="0000FF"/>
                </a:solidFill>
              </a:rPr>
              <a:t>[3]</a:t>
            </a:r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734" y="3122613"/>
            <a:ext cx="7235031" cy="330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Peer-to-Peer Networks (3)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Hash Tables (DHTs) are a fully distributed index that scales to very many clients/entries</a:t>
            </a:r>
          </a:p>
          <a:p>
            <a:pPr lvl="1"/>
            <a:r>
              <a:rPr lang="en-US" dirty="0" smtClean="0"/>
              <a:t>Need to follow O(log N) path for N entries</a:t>
            </a:r>
          </a:p>
          <a:p>
            <a:pPr lvl="1"/>
            <a:r>
              <a:rPr lang="en-US" dirty="0" smtClean="0"/>
              <a:t>Can use as Tracker to find peers with no servers </a:t>
            </a:r>
            <a:r>
              <a:rPr lang="en-US" dirty="0" smtClean="0">
                <a:solidFill>
                  <a:srgbClr val="0000FF"/>
                </a:solidFill>
              </a:rPr>
              <a:t>[1]</a:t>
            </a:r>
          </a:p>
          <a:p>
            <a:pPr lvl="1"/>
            <a:r>
              <a:rPr lang="en-US" dirty="0" smtClean="0"/>
              <a:t>Look up torrent (identifier) in DHT to find IP of peers</a:t>
            </a:r>
          </a:p>
          <a:p>
            <a:pPr lvl="1"/>
            <a:r>
              <a:rPr lang="en-US" dirty="0" err="1" smtClean="0"/>
              <a:t>Kademlia</a:t>
            </a:r>
            <a:r>
              <a:rPr lang="en-US" dirty="0" smtClean="0"/>
              <a:t> is used in </a:t>
            </a:r>
            <a:r>
              <a:rPr lang="en-US" dirty="0" err="1" smtClean="0"/>
              <a:t>BitTorrent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Peer-to-Peer Networks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76325"/>
            <a:ext cx="8229600" cy="4867275"/>
          </a:xfrm>
        </p:spPr>
        <p:txBody>
          <a:bodyPr/>
          <a:lstStyle/>
          <a:p>
            <a:r>
              <a:rPr lang="en-US" dirty="0" smtClean="0"/>
              <a:t>A Chord ring of 32 identifiers. Finger tables [at right, and as arcs] are used to navigate the ring. </a:t>
            </a:r>
          </a:p>
          <a:p>
            <a:pPr lvl="1"/>
            <a:r>
              <a:rPr lang="en-US" dirty="0" smtClean="0"/>
              <a:t>Example: path to look up 16 from 1 is 1 </a:t>
            </a:r>
            <a:r>
              <a:rPr lang="en-US" dirty="0" smtClean="0">
                <a:sym typeface="Wingdings" pitchFamily="2" charset="2"/>
              </a:rPr>
              <a:t> 12  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90626" y="2205038"/>
            <a:ext cx="6575424" cy="4262437"/>
            <a:chOff x="762001" y="2205038"/>
            <a:chExt cx="6575424" cy="4262437"/>
          </a:xfrm>
        </p:grpSpPr>
        <p:pic>
          <p:nvPicPr>
            <p:cNvPr id="993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5954"/>
            <a:stretch>
              <a:fillRect/>
            </a:stretch>
          </p:blipFill>
          <p:spPr bwMode="auto">
            <a:xfrm>
              <a:off x="1806575" y="2205038"/>
              <a:ext cx="5530850" cy="426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Oval 8"/>
            <p:cNvSpPr/>
            <p:nvPr/>
          </p:nvSpPr>
          <p:spPr bwMode="auto">
            <a:xfrm>
              <a:off x="4286250" y="2667000"/>
              <a:ext cx="200025" cy="200025"/>
            </a:xfrm>
            <a:prstGeom prst="ellipse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162550" y="5553075"/>
              <a:ext cx="200025" cy="200025"/>
            </a:xfrm>
            <a:prstGeom prst="ellipse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286250" y="6019800"/>
              <a:ext cx="200025" cy="200025"/>
            </a:xfrm>
            <a:prstGeom prst="ellipse">
              <a:avLst/>
            </a:prstGeom>
            <a:solidFill>
              <a:srgbClr val="FF2BD8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 rot="13440000">
              <a:off x="2042560" y="2809824"/>
              <a:ext cx="3745037" cy="3486151"/>
            </a:xfrm>
            <a:prstGeom prst="arc">
              <a:avLst>
                <a:gd name="adj1" fmla="val 16200000"/>
                <a:gd name="adj2" fmla="val 20633128"/>
              </a:avLst>
            </a:prstGeom>
            <a:noFill/>
            <a:ln w="19050" cap="flat" cmpd="sng" algn="ctr">
              <a:solidFill>
                <a:srgbClr val="FF2BD8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1" y="4114800"/>
              <a:ext cx="19049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Identifier   values are stored at predecessor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47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Chapter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Servers (2)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399" y="1315753"/>
            <a:ext cx="7790214" cy="4600081"/>
          </a:xfrm>
        </p:spPr>
        <p:txBody>
          <a:bodyPr/>
          <a:lstStyle/>
          <a:p>
            <a:r>
              <a:rPr lang="en-US" dirty="0" smtClean="0"/>
              <a:t>Finding the IP address for a given hostname is called </a:t>
            </a:r>
            <a:r>
              <a:rPr lang="en-US" u="sng" dirty="0" smtClean="0"/>
              <a:t>resolution</a:t>
            </a:r>
            <a:r>
              <a:rPr lang="en-US" dirty="0" smtClean="0"/>
              <a:t> and is done with the DNS protocol.</a:t>
            </a:r>
          </a:p>
          <a:p>
            <a:r>
              <a:rPr lang="en-US" dirty="0" smtClean="0"/>
              <a:t>Resolution:</a:t>
            </a:r>
          </a:p>
          <a:p>
            <a:pPr lvl="1"/>
            <a:r>
              <a:rPr lang="en-US" dirty="0" smtClean="0"/>
              <a:t>Computer requests local name server to resolve</a:t>
            </a:r>
          </a:p>
          <a:p>
            <a:pPr lvl="1"/>
            <a:r>
              <a:rPr lang="en-US" dirty="0" smtClean="0"/>
              <a:t>Local name server asks the root name server</a:t>
            </a:r>
          </a:p>
          <a:p>
            <a:pPr lvl="1"/>
            <a:r>
              <a:rPr lang="en-US" dirty="0" smtClean="0"/>
              <a:t>Root returns the name server for a lower zone</a:t>
            </a:r>
          </a:p>
          <a:p>
            <a:pPr lvl="1"/>
            <a:r>
              <a:rPr lang="en-US" dirty="0" smtClean="0"/>
              <a:t>Continue down zones until name server can answer</a:t>
            </a:r>
          </a:p>
          <a:p>
            <a:r>
              <a:rPr lang="en-US" dirty="0" smtClean="0"/>
              <a:t>DNS protocol:</a:t>
            </a:r>
          </a:p>
          <a:p>
            <a:pPr lvl="1"/>
            <a:r>
              <a:rPr lang="en-US" dirty="0" smtClean="0"/>
              <a:t>Runs on UDP port 53, retransmits lost messages</a:t>
            </a:r>
          </a:p>
          <a:p>
            <a:pPr lvl="1"/>
            <a:r>
              <a:rPr lang="en-US" dirty="0" smtClean="0"/>
              <a:t>Caches name server answers for better performance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55927</TotalTime>
  <Words>4558</Words>
  <Application>Microsoft Office PowerPoint</Application>
  <PresentationFormat>On-screen Show (4:3)</PresentationFormat>
  <Paragraphs>544</Paragraphs>
  <Slides>88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Tannenbaum</vt:lpstr>
      <vt:lpstr>Application Layer Chapter 7</vt:lpstr>
      <vt:lpstr>The Application Layer</vt:lpstr>
      <vt:lpstr>DNS – Domain Name System</vt:lpstr>
      <vt:lpstr>The DNS Name Space (1)</vt:lpstr>
      <vt:lpstr>The DNS Name Space (2)</vt:lpstr>
      <vt:lpstr>Domain Resource Records (1)</vt:lpstr>
      <vt:lpstr>Domain Resource Records (2)</vt:lpstr>
      <vt:lpstr>Name Servers (1)</vt:lpstr>
      <vt:lpstr>Name Servers (2)</vt:lpstr>
      <vt:lpstr>Name Servers (3)</vt:lpstr>
      <vt:lpstr>Electronic Mail</vt:lpstr>
      <vt:lpstr>Architecture and Services (1)</vt:lpstr>
      <vt:lpstr>Architecture and Services (2)</vt:lpstr>
      <vt:lpstr>The User Agent</vt:lpstr>
      <vt:lpstr>Message Formats (1)</vt:lpstr>
      <vt:lpstr>Message Formats (2)</vt:lpstr>
      <vt:lpstr>Message Formats (3)</vt:lpstr>
      <vt:lpstr>Message Formats (4)</vt:lpstr>
      <vt:lpstr>Message Formats (5)</vt:lpstr>
      <vt:lpstr>Message Transfer (1)</vt:lpstr>
      <vt:lpstr>Message Transfer (2)</vt:lpstr>
      <vt:lpstr>Message Transfer (3)</vt:lpstr>
      <vt:lpstr>Final Delivery (1)</vt:lpstr>
      <vt:lpstr>The World Wide Web</vt:lpstr>
      <vt:lpstr>Architectural Overview (1)</vt:lpstr>
      <vt:lpstr>Architectural Overview (2)</vt:lpstr>
      <vt:lpstr>Architectural Overview (3)</vt:lpstr>
      <vt:lpstr>Architectural Overview (4)</vt:lpstr>
      <vt:lpstr>Architectural Overview (5)</vt:lpstr>
      <vt:lpstr>Architectural Overview (6)</vt:lpstr>
      <vt:lpstr>Architectural Overview (7)</vt:lpstr>
      <vt:lpstr>Static Web Pages (1)</vt:lpstr>
      <vt:lpstr>Static Web Pages (2)</vt:lpstr>
      <vt:lpstr>Dynamic Pages &amp; Web Applications (1)</vt:lpstr>
      <vt:lpstr>Dynamic Pages &amp; Web Applications (2)</vt:lpstr>
      <vt:lpstr>Dynamic Pages &amp; Web Applications (3)</vt:lpstr>
      <vt:lpstr>Dynamic Pages &amp; Web Applications (4)</vt:lpstr>
      <vt:lpstr>Dynamic Pages &amp; Web Applications (5)</vt:lpstr>
      <vt:lpstr>Dynamic Pages &amp; Web Applications (6)</vt:lpstr>
      <vt:lpstr>Dynamic Pages &amp; Web Applications (7)</vt:lpstr>
      <vt:lpstr>Dynamic Pages &amp; Web Applications (8)</vt:lpstr>
      <vt:lpstr>HTTP (1)</vt:lpstr>
      <vt:lpstr>HTTP (2)</vt:lpstr>
      <vt:lpstr>HTTP (3)</vt:lpstr>
      <vt:lpstr>HTTP (4)</vt:lpstr>
      <vt:lpstr>HTTP (5)</vt:lpstr>
      <vt:lpstr>HTTP (6)</vt:lpstr>
      <vt:lpstr>The Mobile Web</vt:lpstr>
      <vt:lpstr>Web Search</vt:lpstr>
      <vt:lpstr>Streaming Audio and Video</vt:lpstr>
      <vt:lpstr>Digital Audio (1)</vt:lpstr>
      <vt:lpstr>Digital Audio (2)</vt:lpstr>
      <vt:lpstr>Digital Video (1)</vt:lpstr>
      <vt:lpstr>Digital Video (2)</vt:lpstr>
      <vt:lpstr>Digital Video (3)</vt:lpstr>
      <vt:lpstr>Digital Video (4)</vt:lpstr>
      <vt:lpstr>Digital Video (5)</vt:lpstr>
      <vt:lpstr>Digital Video (6)</vt:lpstr>
      <vt:lpstr>Digital Video (7)</vt:lpstr>
      <vt:lpstr>Streaming Stored Media (1)</vt:lpstr>
      <vt:lpstr>Streaming Stored Media (2)</vt:lpstr>
      <vt:lpstr>Streaming Stored Media (3)</vt:lpstr>
      <vt:lpstr>Streaming Stored Media (4)</vt:lpstr>
      <vt:lpstr>Streaming Stored Media (5)</vt:lpstr>
      <vt:lpstr>Streaming Stored Media (6)</vt:lpstr>
      <vt:lpstr>Streaming Stored Media (7)</vt:lpstr>
      <vt:lpstr>Streaming Live Media (1)</vt:lpstr>
      <vt:lpstr>Streaming Live Media (2)</vt:lpstr>
      <vt:lpstr>Streaming Live Media (2)</vt:lpstr>
      <vt:lpstr>Real-Time Conferencing (1)</vt:lpstr>
      <vt:lpstr>Real-Time Conferencing (2)</vt:lpstr>
      <vt:lpstr>Real-Time Conferencing (3)</vt:lpstr>
      <vt:lpstr>Real-Time Conferencing (4)</vt:lpstr>
      <vt:lpstr>Real-Time Conferencing (5)</vt:lpstr>
      <vt:lpstr>Real-Time Conferencing (6)</vt:lpstr>
      <vt:lpstr>Real-Time Conferencing (7)</vt:lpstr>
      <vt:lpstr>Content Delivery</vt:lpstr>
      <vt:lpstr>Content and Internet Traffic</vt:lpstr>
      <vt:lpstr>Server Farms and Web Proxies (1)</vt:lpstr>
      <vt:lpstr>Server Farms and Web Proxies (2)</vt:lpstr>
      <vt:lpstr>CDNs – Content Delivery Networks (1)</vt:lpstr>
      <vt:lpstr>Content Delivery Networks (2)</vt:lpstr>
      <vt:lpstr>Content Delivery Networks (3)</vt:lpstr>
      <vt:lpstr>Peer-to-Peer Networks (1)</vt:lpstr>
      <vt:lpstr>Peer-to-Peer Networks (2)</vt:lpstr>
      <vt:lpstr>Peer-to-Peer Networks (3)</vt:lpstr>
      <vt:lpstr>Peer-to-Peer Networks (3)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cse</cp:lastModifiedBy>
  <cp:revision>818</cp:revision>
  <dcterms:created xsi:type="dcterms:W3CDTF">2010-05-03T15:18:06Z</dcterms:created>
  <dcterms:modified xsi:type="dcterms:W3CDTF">2011-09-16T00:55:15Z</dcterms:modified>
</cp:coreProperties>
</file>