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9" r:id="rId21"/>
    <p:sldId id="298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718" autoAdjust="0"/>
  </p:normalViewPr>
  <p:slideViewPr>
    <p:cSldViewPr snapToGrid="0">
      <p:cViewPr varScale="1">
        <p:scale>
          <a:sx n="54" d="100"/>
          <a:sy n="54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ABAF-E2C9-4CF3-9604-DA0089BD3B2E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19D5-D415-4113-B03A-C995B223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4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9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n)</a:t>
            </a:r>
            <a:r>
              <a:rPr lang="zh-CN" altLang="en-US" dirty="0" smtClean="0"/>
              <a:t>可重传</a:t>
            </a:r>
            <a:r>
              <a:rPr lang="en-US" altLang="zh-CN" dirty="0" err="1" smtClean="0"/>
              <a:t>sendbase</a:t>
            </a:r>
            <a:r>
              <a:rPr lang="en-US" altLang="zh-CN" dirty="0" smtClean="0"/>
              <a:t> ….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5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/>
              <a:t>发送窗口必须小于所有可能的顺序号的个数，即最大只有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n</a:t>
            </a:r>
            <a:r>
              <a:rPr lang="en-US" altLang="zh-CN" sz="2000" dirty="0" smtClean="0"/>
              <a:t>-1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发送者发送</a:t>
            </a:r>
            <a:r>
              <a:rPr lang="en-US" altLang="zh-CN" dirty="0" smtClean="0"/>
              <a:t>0~7(n=3)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接收者对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确认</a:t>
            </a:r>
            <a:r>
              <a:rPr lang="zh-CN" altLang="en-US" dirty="0" smtClean="0"/>
              <a:t>回来，接收方准备接收</a:t>
            </a:r>
            <a:r>
              <a:rPr lang="en-US" altLang="zh-CN" dirty="0" smtClean="0"/>
              <a:t>0~7</a:t>
            </a:r>
            <a:r>
              <a:rPr lang="zh-CN" altLang="en-US" dirty="0" smtClean="0"/>
              <a:t>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该确认：</a:t>
            </a:r>
            <a:endParaRPr lang="en-US" altLang="zh-CN" dirty="0" smtClean="0"/>
          </a:p>
          <a:p>
            <a:pPr lvl="3">
              <a:lnSpc>
                <a:spcPct val="80000"/>
              </a:lnSpc>
            </a:pPr>
            <a:r>
              <a:rPr lang="zh-CN" altLang="en-US" sz="1600" dirty="0" smtClean="0"/>
              <a:t>丢失：发送者重传老的</a:t>
            </a:r>
            <a:r>
              <a:rPr lang="en-US" altLang="zh-CN" sz="1600" dirty="0" smtClean="0"/>
              <a:t>0~7</a:t>
            </a:r>
            <a:r>
              <a:rPr lang="zh-CN" altLang="en-US" sz="1600" dirty="0" smtClean="0"/>
              <a:t>帧</a:t>
            </a:r>
            <a:endParaRPr lang="en-US" altLang="zh-CN" sz="1600" dirty="0" smtClean="0"/>
          </a:p>
          <a:p>
            <a:pPr lvl="3">
              <a:lnSpc>
                <a:spcPct val="80000"/>
              </a:lnSpc>
            </a:pPr>
            <a:r>
              <a:rPr lang="zh-CN" altLang="en-US" sz="1600" dirty="0" smtClean="0"/>
              <a:t>没有丢失：发送者发送新的</a:t>
            </a:r>
            <a:r>
              <a:rPr lang="en-US" altLang="zh-CN" sz="1600" dirty="0" smtClean="0"/>
              <a:t>0~7</a:t>
            </a:r>
            <a:r>
              <a:rPr lang="zh-CN" altLang="en-US" sz="1600" dirty="0" smtClean="0"/>
              <a:t>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ym typeface="Wingdings 2" pitchFamily="18" charset="2"/>
              </a:rPr>
              <a:t>实际上：</a:t>
            </a:r>
            <a:r>
              <a:rPr lang="en-US" altLang="zh-CN" sz="2000" dirty="0" smtClean="0">
                <a:sym typeface="Wingdings 2" pitchFamily="18" charset="2"/>
              </a:rPr>
              <a:t>SW + RW &lt;= 2</a:t>
            </a:r>
            <a:r>
              <a:rPr lang="en-US" altLang="zh-CN" sz="2000" baseline="30000" dirty="0" smtClean="0">
                <a:sym typeface="Wingdings 2" pitchFamily="18" charset="2"/>
              </a:rPr>
              <a:t>n</a:t>
            </a:r>
            <a:r>
              <a:rPr lang="en-US" altLang="zh-CN" sz="2000" dirty="0" smtClean="0">
                <a:sym typeface="Wingdings 2" pitchFamily="18" charset="2"/>
              </a:rPr>
              <a:t>    (n</a:t>
            </a:r>
            <a:r>
              <a:rPr lang="zh-CN" altLang="en-US" sz="2000" dirty="0" smtClean="0">
                <a:sym typeface="Wingdings 2" pitchFamily="18" charset="2"/>
              </a:rPr>
              <a:t>为序号的位数</a:t>
            </a:r>
            <a:r>
              <a:rPr lang="en-US" altLang="zh-CN" sz="2000" dirty="0" smtClean="0">
                <a:sym typeface="Wingdings 2" pitchFamily="18" charset="2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8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09E12-9B5E-4B4B-85D5-D4E18B6BFC3B}" type="slidenum">
              <a:rPr lang="zh-TW" altLang="en-US" smtClean="0"/>
              <a:pPr>
                <a:defRPr/>
              </a:pPr>
              <a:t>3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首先简单描述</a:t>
            </a:r>
            <a:r>
              <a:rPr lang="en-US" altLang="zh-CN" dirty="0" smtClean="0"/>
              <a:t>stop-and-wait:</a:t>
            </a:r>
            <a:r>
              <a:rPr lang="en-US" altLang="zh-CN" baseline="0" dirty="0" smtClean="0"/>
              <a:t>   transmit frame, wait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 if NACK or Timeout retransmit,  if ACK ,retransmit new packet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what about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 is lost?  A  retransmit packet ,   if no lost, A transmit new packet,  so B how to differentiate new or retransmitted packet,  the answer is sequence in data packet.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what about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 is delayed?   receive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 it’s for retransmitted data or </a:t>
            </a:r>
            <a:r>
              <a:rPr lang="en-US" altLang="zh-CN" baseline="0" dirty="0" err="1" smtClean="0"/>
              <a:t>origional</a:t>
            </a:r>
            <a:r>
              <a:rPr lang="en-US" altLang="zh-CN" baseline="0" dirty="0" smtClean="0"/>
              <a:t> data? 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A: send packet 0/packet 0 /packet 1 /packet 2  </a:t>
            </a:r>
          </a:p>
          <a:p>
            <a:pPr eaLnBrk="1" hangingPunct="1"/>
            <a:r>
              <a:rPr lang="en-US" altLang="zh-CN" baseline="0" dirty="0" smtClean="0"/>
              <a:t>B: receive packet 0 /packet 0 (drop)/ packet 2    ( packet 1 is lost) 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if </a:t>
            </a:r>
            <a:r>
              <a:rPr lang="en-US" altLang="zh-CN" baseline="0" dirty="0" err="1" smtClean="0"/>
              <a:t>seq</a:t>
            </a:r>
            <a:r>
              <a:rPr lang="en-US" altLang="zh-CN" baseline="0" dirty="0" smtClean="0"/>
              <a:t> % 2, then  continue , but packet 1 is lost, new packet 0 is dropped </a:t>
            </a:r>
          </a:p>
          <a:p>
            <a:pPr eaLnBrk="1" hangingPunct="1"/>
            <a:r>
              <a:rPr lang="en-US" altLang="zh-CN" baseline="0" dirty="0" smtClean="0"/>
              <a:t>if </a:t>
            </a:r>
            <a:r>
              <a:rPr lang="en-US" altLang="zh-CN" baseline="0" dirty="0" err="1" smtClean="0"/>
              <a:t>seq</a:t>
            </a:r>
            <a:r>
              <a:rPr lang="en-US" altLang="zh-CN" baseline="0" dirty="0" smtClean="0"/>
              <a:t> always increase,  freeze here,  no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always </a:t>
            </a:r>
            <a:r>
              <a:rPr lang="en-US" altLang="zh-CN" baseline="0" dirty="0" err="1" smtClean="0"/>
              <a:t>nak</a:t>
            </a:r>
            <a:r>
              <a:rPr lang="en-US" altLang="zh-CN" baseline="0" dirty="0" smtClean="0"/>
              <a:t>.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90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09E12-9B5E-4B4B-85D5-D4E18B6BFC3B}" type="slidenum">
              <a:rPr lang="zh-TW" altLang="en-US" smtClean="0"/>
              <a:pPr>
                <a:defRPr/>
              </a:pPr>
              <a:t>4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zh-CN" altLang="en-US" dirty="0" smtClean="0"/>
              <a:t>首先简单描述</a:t>
            </a:r>
            <a:r>
              <a:rPr lang="en-US" altLang="zh-CN" dirty="0" smtClean="0"/>
              <a:t>stop-and-wait:</a:t>
            </a:r>
            <a:r>
              <a:rPr lang="en-US" altLang="zh-CN" baseline="0" dirty="0" smtClean="0"/>
              <a:t>   transmit frame, wait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 if NACK or Timeout retransmit,  if ACK ,retransmit new packet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what about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 is lost?  A  retransmit packet ,   if no lost, A transmit new packet,  so B how to differentiate new or retransmitted packet,  the answer is sequence in data packet.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what about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 is delayed?   receive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 it’s for retransmitted data or </a:t>
            </a:r>
            <a:r>
              <a:rPr lang="en-US" altLang="zh-CN" baseline="0" dirty="0" err="1" smtClean="0"/>
              <a:t>origional</a:t>
            </a:r>
            <a:r>
              <a:rPr lang="en-US" altLang="zh-CN" baseline="0" dirty="0" smtClean="0"/>
              <a:t> data? 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A: send packet 0/packet 0 /packet 1 /packet 2  </a:t>
            </a:r>
          </a:p>
          <a:p>
            <a:pPr eaLnBrk="1" hangingPunct="1"/>
            <a:r>
              <a:rPr lang="en-US" altLang="zh-CN" baseline="0" dirty="0" smtClean="0"/>
              <a:t>B: receive packet 0 /packet 0 (drop)/ packet 2    ( packet 1 is lost) 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if </a:t>
            </a:r>
            <a:r>
              <a:rPr lang="en-US" altLang="zh-CN" baseline="0" dirty="0" err="1" smtClean="0"/>
              <a:t>seq</a:t>
            </a:r>
            <a:r>
              <a:rPr lang="en-US" altLang="zh-CN" baseline="0" dirty="0" smtClean="0"/>
              <a:t> % 2, then  continue , but packet 1 is lost, new packet 0 is dropped </a:t>
            </a:r>
          </a:p>
          <a:p>
            <a:pPr eaLnBrk="1" hangingPunct="1"/>
            <a:r>
              <a:rPr lang="en-US" altLang="zh-CN" baseline="0" dirty="0" smtClean="0"/>
              <a:t>if </a:t>
            </a:r>
            <a:r>
              <a:rPr lang="en-US" altLang="zh-CN" baseline="0" dirty="0" err="1" smtClean="0"/>
              <a:t>seq</a:t>
            </a:r>
            <a:r>
              <a:rPr lang="en-US" altLang="zh-CN" baseline="0" dirty="0" smtClean="0"/>
              <a:t> always increase,  freeze here,  no </a:t>
            </a:r>
            <a:r>
              <a:rPr lang="en-US" altLang="zh-CN" baseline="0" dirty="0" err="1" smtClean="0"/>
              <a:t>ack</a:t>
            </a:r>
            <a:r>
              <a:rPr lang="en-US" altLang="zh-CN" baseline="0" dirty="0" smtClean="0"/>
              <a:t>, always </a:t>
            </a:r>
            <a:r>
              <a:rPr lang="en-US" altLang="zh-CN" baseline="0" dirty="0" err="1" smtClean="0"/>
              <a:t>nak</a:t>
            </a:r>
            <a:r>
              <a:rPr lang="en-US" altLang="zh-CN" baseline="0" dirty="0" smtClean="0"/>
              <a:t>. </a:t>
            </a:r>
          </a:p>
          <a:p>
            <a:pPr eaLnBrk="1" hangingPunct="1"/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NAK</a:t>
            </a:r>
            <a:r>
              <a:rPr lang="zh-CN" altLang="en-US" sz="1200" dirty="0" smtClean="0"/>
              <a:t>可以用重复的</a:t>
            </a:r>
            <a:r>
              <a:rPr lang="en-US" altLang="zh-CN" sz="1200" dirty="0" smtClean="0"/>
              <a:t>ACK</a:t>
            </a:r>
            <a:r>
              <a:rPr lang="zh-CN" altLang="en-US" sz="1200" dirty="0" smtClean="0"/>
              <a:t>来代替</a:t>
            </a:r>
            <a:endParaRPr lang="en-US" altLang="zh-CN" sz="1200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64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why</a:t>
            </a:r>
            <a:r>
              <a:rPr lang="en-US" altLang="zh-CN" baseline="0" dirty="0" smtClean="0"/>
              <a:t> it is sufficient to send sequence modulo 2?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首先证明</a:t>
            </a:r>
            <a:r>
              <a:rPr lang="en-US" altLang="zh-CN" baseline="0" dirty="0" smtClean="0"/>
              <a:t>Stop-and-Wait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correct and liveness(</a:t>
            </a:r>
            <a:r>
              <a:rPr lang="zh-CN" altLang="en-US" baseline="0" dirty="0" smtClean="0"/>
              <a:t>不会死锁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，三个时刻 第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个分组第一次传输，第一次到达接收者，</a:t>
            </a:r>
            <a:r>
              <a:rPr lang="en-US" altLang="zh-CN" baseline="0" dirty="0" smtClean="0"/>
              <a:t>ACK (i+1)</a:t>
            </a:r>
            <a:r>
              <a:rPr lang="zh-CN" altLang="en-US" baseline="0" dirty="0" smtClean="0"/>
              <a:t>第一次到达发送者，可以证明这些时刻按照顺序递增。  </a:t>
            </a:r>
            <a:r>
              <a:rPr lang="en-US" altLang="zh-CN" baseline="0" dirty="0" smtClean="0"/>
              <a:t>t1&lt;t2&lt;t3 </a:t>
            </a:r>
          </a:p>
          <a:p>
            <a:pPr eaLnBrk="1" hangingPunct="1"/>
            <a:r>
              <a:rPr lang="zh-CN" altLang="en-US" baseline="0" dirty="0" smtClean="0"/>
              <a:t>在时刻</a:t>
            </a:r>
            <a:r>
              <a:rPr lang="en-US" altLang="zh-CN" baseline="0" dirty="0" smtClean="0"/>
              <a:t>t,  SN(t) &lt;= ACK(t) 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当接收者期待接收</a:t>
            </a:r>
            <a:r>
              <a:rPr lang="en-US" altLang="zh-CN" baseline="0" dirty="0" smtClean="0"/>
              <a:t> i+1 &gt;= t2 </a:t>
            </a:r>
            <a:r>
              <a:rPr lang="zh-CN" altLang="en-US" baseline="0" dirty="0" smtClean="0"/>
              <a:t>时，发送者在该时刻的发送顺序号在</a:t>
            </a:r>
            <a:r>
              <a:rPr lang="en-US" altLang="zh-CN" baseline="0" dirty="0" smtClean="0"/>
              <a:t>[i,i+1] </a:t>
            </a:r>
          </a:p>
          <a:p>
            <a:pPr eaLnBrk="1" hangingPunct="1"/>
            <a:r>
              <a:rPr lang="zh-CN" altLang="en-US" baseline="0" dirty="0" smtClean="0"/>
              <a:t>而发送者目前发送顺序号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时，收到的确认在</a:t>
            </a:r>
            <a:r>
              <a:rPr lang="en-US" altLang="zh-CN" baseline="0" dirty="0" smtClean="0"/>
              <a:t>[I,i+1]</a:t>
            </a:r>
            <a:r>
              <a:rPr lang="zh-CN" altLang="en-US" baseline="0" dirty="0" smtClean="0"/>
              <a:t>，也就是说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ACK</a:t>
            </a:r>
            <a:r>
              <a:rPr lang="zh-CN" altLang="en-US" baseline="0" dirty="0" smtClean="0"/>
              <a:t>只需要区分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i+1</a:t>
            </a:r>
            <a:r>
              <a:rPr lang="zh-CN" altLang="en-US" baseline="0" dirty="0" smtClean="0"/>
              <a:t>，因此顺序号一个比特就可以了。 </a:t>
            </a:r>
            <a:endParaRPr lang="en-US" altLang="zh-CN" baseline="0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9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或者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4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真正的顺序号空间可能还要更大，考虑到</a:t>
            </a:r>
            <a:r>
              <a:rPr lang="en-US" altLang="zh-CN" dirty="0" smtClean="0"/>
              <a:t>ACK</a:t>
            </a:r>
            <a:r>
              <a:rPr lang="zh-CN" altLang="en-US" dirty="0" smtClean="0"/>
              <a:t>丢失时窗口的变化，特别是接收窗口大于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的选择重传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2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0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ACK</a:t>
            </a:r>
            <a:r>
              <a:rPr lang="zh-CN" altLang="en-US" sz="1200" dirty="0" smtClean="0"/>
              <a:t>丢失，重传导致重复</a:t>
            </a:r>
            <a:r>
              <a:rPr lang="en-US" altLang="zh-CN" sz="1200" dirty="0" smtClean="0"/>
              <a:t>ACK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The receiver can respond</a:t>
            </a:r>
          </a:p>
          <a:p>
            <a:r>
              <a:rPr lang="en-US" altLang="zh-CN" sz="1200" dirty="0" smtClean="0"/>
              <a:t>in the following ways:</a:t>
            </a:r>
          </a:p>
          <a:p>
            <a:r>
              <a:rPr lang="en-US" altLang="zh-CN" sz="1200" b="1" dirty="0" smtClean="0"/>
              <a:t>1. </a:t>
            </a:r>
            <a:r>
              <a:rPr lang="en-US" altLang="zh-CN" sz="1200" dirty="0" smtClean="0"/>
              <a:t>Silently discard the incorrect incoming frame.</a:t>
            </a:r>
          </a:p>
          <a:p>
            <a:r>
              <a:rPr lang="en-US" altLang="zh-CN" sz="1200" b="1" dirty="0" smtClean="0"/>
              <a:t>2. </a:t>
            </a:r>
            <a:r>
              <a:rPr lang="en-US" altLang="zh-CN" sz="1200" dirty="0" smtClean="0"/>
              <a:t>Reply with positive acknowledgment when the incoming frame is correct.</a:t>
            </a:r>
          </a:p>
          <a:p>
            <a:r>
              <a:rPr lang="en-US" altLang="zh-CN" sz="1200" b="1" dirty="0" smtClean="0"/>
              <a:t>3. </a:t>
            </a:r>
            <a:r>
              <a:rPr lang="en-US" altLang="zh-CN" sz="1200" dirty="0" smtClean="0"/>
              <a:t>Reply with negative acknowledgment when the incoming frame is incorrect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5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19D5-D415-4113-B03A-C995B2233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6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9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D73E-D1C3-4215-9F21-7159D1D255D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F0BC-FA0E-4CF4-9DB6-D12B8C1F9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lmao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章 数据链路层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毛迪林   </a:t>
            </a:r>
            <a:r>
              <a:rPr lang="en-US" altLang="zh-CN" dirty="0" smtClean="0">
                <a:hlinkClick r:id="rId2"/>
              </a:rPr>
              <a:t>dlmao@fudan.edu.cn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复旦大学计算机学院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</a:t>
            </a:r>
            <a:r>
              <a:rPr lang="zh-CN" altLang="en-US" dirty="0" smtClean="0"/>
              <a:t>窗口</a:t>
            </a:r>
            <a:r>
              <a:rPr lang="zh-CN" altLang="en-US" dirty="0"/>
              <a:t>协议</a:t>
            </a:r>
            <a:r>
              <a:rPr lang="en-US" altLang="zh-CN" dirty="0" smtClean="0"/>
              <a:t>:</a:t>
            </a:r>
            <a:r>
              <a:rPr lang="zh-CN" altLang="en-US" dirty="0"/>
              <a:t>管道化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停等协议在开始传输一个数据帧到确认回来这一段时间里必须等待，传播时间远大于传输时间的时候会带来很大的浪费。</a:t>
            </a:r>
          </a:p>
          <a:p>
            <a:r>
              <a:rPr lang="zh-CN" altLang="en-US" sz="2400" dirty="0"/>
              <a:t>管道</a:t>
            </a:r>
            <a:r>
              <a:rPr lang="en-US" altLang="zh-CN" sz="2400" dirty="0"/>
              <a:t>Pipelining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dirty="0"/>
              <a:t>发送方在等待确认帧回来之前可以连续发送多个</a:t>
            </a:r>
            <a:r>
              <a:rPr lang="zh-CN" altLang="en-US" dirty="0" smtClean="0"/>
              <a:t>数据帧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要求更大的顺序号空间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发送者</a:t>
            </a:r>
            <a:r>
              <a:rPr lang="zh-CN" altLang="en-US" dirty="0"/>
              <a:t>要求能够</a:t>
            </a:r>
            <a:r>
              <a:rPr lang="zh-CN" altLang="en-US" dirty="0">
                <a:solidFill>
                  <a:srgbClr val="FF0000"/>
                </a:solidFill>
              </a:rPr>
              <a:t>缓存</a:t>
            </a:r>
            <a:r>
              <a:rPr lang="zh-CN" altLang="en-US" b="1" dirty="0">
                <a:solidFill>
                  <a:srgbClr val="FF0000"/>
                </a:solidFill>
              </a:rPr>
              <a:t>那些已经发送的但是没有确认的</a:t>
            </a:r>
            <a:r>
              <a:rPr lang="zh-CN" altLang="en-US" b="1" dirty="0" smtClean="0">
                <a:solidFill>
                  <a:srgbClr val="FF0000"/>
                </a:solidFill>
              </a:rPr>
              <a:t>帧，</a:t>
            </a:r>
            <a:r>
              <a:rPr lang="zh-CN" altLang="en-US" dirty="0"/>
              <a:t>接收者也可以缓存失序到达的帧</a:t>
            </a:r>
          </a:p>
          <a:p>
            <a:endParaRPr lang="zh-CN" altLang="en-US" sz="2400" dirty="0"/>
          </a:p>
        </p:txBody>
      </p:sp>
      <p:pic>
        <p:nvPicPr>
          <p:cNvPr id="6" name="Picture 5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89" y="4250986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80568" y="4905829"/>
            <a:ext cx="5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两种滑动窗口协议： 出错时如何恢复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GBN(Go back 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选择重传</a:t>
            </a:r>
            <a:r>
              <a:rPr lang="en-US" altLang="zh-CN" sz="2000" dirty="0"/>
              <a:t>(Select Repeat)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94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</a:t>
            </a:r>
            <a:r>
              <a:rPr lang="zh-CN" altLang="en-US" dirty="0" smtClean="0"/>
              <a:t>窗口</a:t>
            </a:r>
            <a:r>
              <a:rPr lang="zh-CN" altLang="en-US" dirty="0"/>
              <a:t>协议</a:t>
            </a:r>
            <a:r>
              <a:rPr lang="en-US" altLang="zh-CN" dirty="0" smtClean="0"/>
              <a:t>:</a:t>
            </a:r>
            <a:r>
              <a:rPr lang="zh-CN" altLang="en-US" dirty="0"/>
              <a:t>管道化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48" y="3099009"/>
            <a:ext cx="4158683" cy="1181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要达到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的信道利用率： </a:t>
            </a:r>
            <a:endParaRPr lang="zh-CN" altLang="en-US" sz="2400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14133"/>
              </p:ext>
            </p:extLst>
          </p:nvPr>
        </p:nvGraphicFramePr>
        <p:xfrm>
          <a:off x="1590675" y="3935413"/>
          <a:ext cx="27479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公式" r:id="rId4" imgW="1282680" imgH="406080" progId="Equation.3">
                  <p:embed/>
                </p:oleObj>
              </mc:Choice>
              <mc:Fallback>
                <p:oleObj name="公式" r:id="rId4" imgW="1282680" imgH="40608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935413"/>
                        <a:ext cx="2747963" cy="911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13464"/>
              </p:ext>
            </p:extLst>
          </p:nvPr>
        </p:nvGraphicFramePr>
        <p:xfrm>
          <a:off x="4968931" y="5215055"/>
          <a:ext cx="1871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6" imgW="1066680" imgH="457200" progId="Equation.3">
                  <p:embed/>
                </p:oleObj>
              </mc:Choice>
              <mc:Fallback>
                <p:oleObj name="公式" r:id="rId6" imgW="1066680" imgH="457200" progId="Equation.3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931" y="5215055"/>
                        <a:ext cx="1871662" cy="841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4598760" y="1352845"/>
            <a:ext cx="8797925" cy="3759200"/>
            <a:chOff x="3408588" y="1417409"/>
            <a:chExt cx="8797925" cy="3759200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6234338" y="1966684"/>
              <a:ext cx="2082800" cy="931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224813" y="1744434"/>
              <a:ext cx="20638" cy="3284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8306026" y="1757134"/>
              <a:ext cx="22225" cy="335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764438" y="1417409"/>
              <a:ext cx="1042988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>
                  <a:latin typeface="Arial" panose="020B0604020202020204" pitchFamily="34" charset="0"/>
                </a:rPr>
                <a:t>sender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793263" y="1417409"/>
              <a:ext cx="1108075" cy="35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>
                  <a:latin typeface="Arial" panose="020B0604020202020204" pitchFamily="34" charset="0"/>
                </a:rPr>
                <a:t>receiver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245451" y="1961922"/>
              <a:ext cx="2049462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251801" y="4093934"/>
              <a:ext cx="2049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29576" y="1958747"/>
              <a:ext cx="2087562" cy="1169987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094638" y="1958747"/>
              <a:ext cx="12382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6094638" y="2203222"/>
              <a:ext cx="1238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313588" y="2942997"/>
              <a:ext cx="9652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 dirty="0" smtClean="0">
                  <a:latin typeface="Arial" panose="020B0604020202020204" pitchFamily="34" charset="0"/>
                </a:rPr>
                <a:t>2</a:t>
              </a:r>
              <a:r>
                <a:rPr lang="zh-CN" altLang="en-US" dirty="0" smtClean="0">
                  <a:latin typeface="Arial" panose="020B0604020202020204" pitchFamily="34" charset="0"/>
                </a:rPr>
                <a:t>*</a:t>
              </a:r>
              <a:r>
                <a:rPr lang="en-US" altLang="zh-CN" dirty="0" smtClean="0">
                  <a:latin typeface="Arial" panose="020B0604020202020204" pitchFamily="34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127976" y="3254147"/>
              <a:ext cx="9525" cy="820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6132738" y="2225447"/>
              <a:ext cx="1588" cy="776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08588" y="2041297"/>
              <a:ext cx="27400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zh-CN" altLang="en-US" dirty="0" smtClean="0">
                  <a:latin typeface="Arial" panose="020B0604020202020204" pitchFamily="34" charset="0"/>
                </a:rPr>
                <a:t>第</a:t>
              </a:r>
              <a:r>
                <a:rPr lang="en-US" altLang="zh-CN" dirty="0" smtClean="0">
                  <a:latin typeface="Arial" panose="020B0604020202020204" pitchFamily="34" charset="0"/>
                </a:rPr>
                <a:t>1</a:t>
              </a:r>
              <a:r>
                <a:rPr lang="zh-CN" altLang="en-US" dirty="0" smtClean="0">
                  <a:latin typeface="Arial" panose="020B0604020202020204" pitchFamily="34" charset="0"/>
                </a:rPr>
                <a:t>帧传输完 </a:t>
              </a:r>
              <a:r>
                <a:rPr lang="en-US" altLang="zh-CN" dirty="0" smtClean="0">
                  <a:latin typeface="Arial" panose="020B0604020202020204" pitchFamily="34" charset="0"/>
                </a:rPr>
                <a:t>t </a:t>
              </a:r>
              <a:r>
                <a:rPr lang="en-US" altLang="zh-CN" dirty="0">
                  <a:latin typeface="Arial" panose="020B0604020202020204" pitchFamily="34" charset="0"/>
                </a:rPr>
                <a:t>= L / </a:t>
              </a:r>
              <a:r>
                <a:rPr lang="en-US" altLang="zh-CN" dirty="0" smtClean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8294913" y="2884259"/>
              <a:ext cx="1254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8371113" y="2706459"/>
              <a:ext cx="26416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zh-CN" altLang="en-US" dirty="0" smtClean="0">
                  <a:latin typeface="Arial" panose="020B0604020202020204" pitchFamily="34" charset="0"/>
                </a:rPr>
                <a:t>第</a:t>
              </a:r>
              <a:r>
                <a:rPr lang="en-US" altLang="zh-CN" dirty="0" smtClean="0">
                  <a:latin typeface="Arial" panose="020B0604020202020204" pitchFamily="34" charset="0"/>
                </a:rPr>
                <a:t>1</a:t>
              </a:r>
              <a:r>
                <a:rPr lang="zh-CN" altLang="en-US" dirty="0" smtClean="0">
                  <a:latin typeface="Arial" panose="020B0604020202020204" pitchFamily="34" charset="0"/>
                </a:rPr>
                <a:t>帧开始到达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317138" y="3135084"/>
              <a:ext cx="1190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375876" y="2958872"/>
              <a:ext cx="35814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dirty="0">
                  <a:latin typeface="Arial" panose="020B0604020202020204" pitchFamily="34" charset="0"/>
                </a:rPr>
                <a:t>第</a:t>
              </a:r>
              <a:r>
                <a:rPr lang="en-US" altLang="zh-CN" dirty="0">
                  <a:latin typeface="Arial" panose="020B0604020202020204" pitchFamily="34" charset="0"/>
                </a:rPr>
                <a:t>1</a:t>
              </a:r>
              <a:r>
                <a:rPr lang="zh-CN" altLang="en-US" dirty="0" smtClean="0">
                  <a:latin typeface="Arial" panose="020B0604020202020204" pitchFamily="34" charset="0"/>
                </a:rPr>
                <a:t>帧完全到达 发</a:t>
              </a:r>
              <a:r>
                <a:rPr lang="en-US" altLang="zh-CN" dirty="0" smtClean="0">
                  <a:latin typeface="Arial" panose="020B0604020202020204" pitchFamily="34" charset="0"/>
                </a:rPr>
                <a:t>ACK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556226" y="3751034"/>
              <a:ext cx="2635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zh-CN" dirty="0" smtClean="0">
                  <a:latin typeface="Arial" panose="020B0604020202020204" pitchFamily="34" charset="0"/>
                </a:rPr>
                <a:t>ACK</a:t>
              </a:r>
              <a:r>
                <a:rPr lang="zh-CN" altLang="en-US" dirty="0" smtClean="0">
                  <a:latin typeface="Arial" panose="020B0604020202020204" pitchFamily="34" charset="0"/>
                </a:rPr>
                <a:t>到达，发送下一帧</a:t>
              </a:r>
              <a:endParaRPr lang="en-US" altLang="zh-CN" dirty="0" smtClean="0">
                <a:latin typeface="Arial" panose="020B0604020202020204" pitchFamily="34" charset="0"/>
              </a:endParaRPr>
            </a:p>
            <a:p>
              <a:pPr algn="r"/>
              <a:r>
                <a:rPr lang="en-US" altLang="zh-CN" dirty="0" smtClean="0">
                  <a:latin typeface="Arial" panose="020B0604020202020204" pitchFamily="34" charset="0"/>
                </a:rPr>
                <a:t>t </a:t>
              </a:r>
              <a:r>
                <a:rPr lang="en-US" altLang="zh-CN" dirty="0">
                  <a:latin typeface="Arial" panose="020B0604020202020204" pitchFamily="34" charset="0"/>
                </a:rPr>
                <a:t>= </a:t>
              </a:r>
              <a:r>
                <a:rPr lang="en-US" altLang="zh-CN" dirty="0" smtClean="0">
                  <a:latin typeface="Arial" panose="020B0604020202020204" pitchFamily="34" charset="0"/>
                </a:rPr>
                <a:t>2R </a:t>
              </a:r>
              <a:r>
                <a:rPr lang="en-US" altLang="zh-CN" dirty="0">
                  <a:latin typeface="Arial" panose="020B0604020202020204" pitchFamily="34" charset="0"/>
                </a:rPr>
                <a:t>+ L / </a:t>
              </a:r>
              <a:r>
                <a:rPr lang="en-US" altLang="zh-CN" dirty="0" smtClean="0">
                  <a:latin typeface="Arial" panose="020B0604020202020204" pitchFamily="34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6105751" y="4081234"/>
              <a:ext cx="1466850" cy="608013"/>
              <a:chOff x="12502" y="21425"/>
              <a:chExt cx="3400" cy="1025"/>
            </a:xfrm>
          </p:grpSpPr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12502" y="21425"/>
                <a:ext cx="28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2827" y="21438"/>
                <a:ext cx="3075" cy="987"/>
              </a:xfrm>
              <a:custGeom>
                <a:avLst/>
                <a:gdLst>
                  <a:gd name="T0" fmla="*/ 0 w 1845"/>
                  <a:gd name="T1" fmla="*/ 0 h 592"/>
                  <a:gd name="T2" fmla="*/ 305147 w 1845"/>
                  <a:gd name="T3" fmla="*/ 98267 h 592"/>
                  <a:gd name="T4" fmla="*/ 181112 w 1845"/>
                  <a:gd name="T5" fmla="*/ 98267 h 592"/>
                  <a:gd name="T6" fmla="*/ 0 w 1845"/>
                  <a:gd name="T7" fmla="*/ 41006 h 592"/>
                  <a:gd name="T8" fmla="*/ 0 w 1845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5" h="592">
                    <a:moveTo>
                      <a:pt x="0" y="0"/>
                    </a:moveTo>
                    <a:lnTo>
                      <a:pt x="1845" y="592"/>
                    </a:lnTo>
                    <a:lnTo>
                      <a:pt x="1095" y="592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" name="Group 26"/>
              <p:cNvGrpSpPr>
                <a:grpSpLocks/>
              </p:cNvGrpSpPr>
              <p:nvPr/>
            </p:nvGrpSpPr>
            <p:grpSpPr bwMode="auto">
              <a:xfrm>
                <a:off x="12815" y="21425"/>
                <a:ext cx="2776" cy="913"/>
                <a:chOff x="12315" y="13225"/>
                <a:chExt cx="2775" cy="913"/>
              </a:xfrm>
            </p:grpSpPr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12315" y="13225"/>
                  <a:ext cx="1587" cy="5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13915" y="13737"/>
                  <a:ext cx="1175" cy="40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12815" y="21837"/>
                <a:ext cx="687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13515" y="22048"/>
                <a:ext cx="1175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6234338" y="2211159"/>
              <a:ext cx="2087563" cy="11684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234338" y="2461984"/>
              <a:ext cx="2087563" cy="11684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6251801" y="3143022"/>
              <a:ext cx="2065337" cy="931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6251801" y="3393847"/>
              <a:ext cx="2065337" cy="931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6094638" y="4319359"/>
              <a:ext cx="1466850" cy="606425"/>
              <a:chOff x="12502" y="21425"/>
              <a:chExt cx="3400" cy="1025"/>
            </a:xfrm>
          </p:grpSpPr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 flipH="1">
                <a:off x="12502" y="21425"/>
                <a:ext cx="28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12827" y="21438"/>
                <a:ext cx="3075" cy="987"/>
              </a:xfrm>
              <a:custGeom>
                <a:avLst/>
                <a:gdLst>
                  <a:gd name="T0" fmla="*/ 0 w 1845"/>
                  <a:gd name="T1" fmla="*/ 0 h 592"/>
                  <a:gd name="T2" fmla="*/ 305147 w 1845"/>
                  <a:gd name="T3" fmla="*/ 98267 h 592"/>
                  <a:gd name="T4" fmla="*/ 181112 w 1845"/>
                  <a:gd name="T5" fmla="*/ 98267 h 592"/>
                  <a:gd name="T6" fmla="*/ 0 w 1845"/>
                  <a:gd name="T7" fmla="*/ 41006 h 592"/>
                  <a:gd name="T8" fmla="*/ 0 w 1845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5" h="592">
                    <a:moveTo>
                      <a:pt x="0" y="0"/>
                    </a:moveTo>
                    <a:lnTo>
                      <a:pt x="1845" y="592"/>
                    </a:lnTo>
                    <a:lnTo>
                      <a:pt x="1095" y="592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" name="Group 38"/>
              <p:cNvGrpSpPr>
                <a:grpSpLocks/>
              </p:cNvGrpSpPr>
              <p:nvPr/>
            </p:nvGrpSpPr>
            <p:grpSpPr bwMode="auto">
              <a:xfrm>
                <a:off x="12815" y="21425"/>
                <a:ext cx="2776" cy="913"/>
                <a:chOff x="12315" y="13225"/>
                <a:chExt cx="2775" cy="913"/>
              </a:xfrm>
            </p:grpSpPr>
            <p:sp>
              <p:nvSpPr>
                <p:cNvPr id="44" name="Line 39"/>
                <p:cNvSpPr>
                  <a:spLocks noChangeShapeType="1"/>
                </p:cNvSpPr>
                <p:nvPr/>
              </p:nvSpPr>
              <p:spPr bwMode="auto">
                <a:xfrm>
                  <a:off x="12315" y="13225"/>
                  <a:ext cx="1587" cy="5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13915" y="13737"/>
                  <a:ext cx="1175" cy="40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12815" y="21837"/>
                <a:ext cx="687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13515" y="22048"/>
                <a:ext cx="1175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6105751" y="4570184"/>
              <a:ext cx="1466850" cy="606425"/>
              <a:chOff x="12502" y="21425"/>
              <a:chExt cx="3400" cy="1025"/>
            </a:xfrm>
          </p:grpSpPr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H="1">
                <a:off x="12502" y="21425"/>
                <a:ext cx="28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12827" y="21438"/>
                <a:ext cx="3075" cy="987"/>
              </a:xfrm>
              <a:custGeom>
                <a:avLst/>
                <a:gdLst>
                  <a:gd name="T0" fmla="*/ 0 w 1845"/>
                  <a:gd name="T1" fmla="*/ 0 h 592"/>
                  <a:gd name="T2" fmla="*/ 305147 w 1845"/>
                  <a:gd name="T3" fmla="*/ 98267 h 592"/>
                  <a:gd name="T4" fmla="*/ 181112 w 1845"/>
                  <a:gd name="T5" fmla="*/ 98267 h 592"/>
                  <a:gd name="T6" fmla="*/ 0 w 1845"/>
                  <a:gd name="T7" fmla="*/ 41006 h 592"/>
                  <a:gd name="T8" fmla="*/ 0 w 1845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45" h="592">
                    <a:moveTo>
                      <a:pt x="0" y="0"/>
                    </a:moveTo>
                    <a:lnTo>
                      <a:pt x="1845" y="592"/>
                    </a:lnTo>
                    <a:lnTo>
                      <a:pt x="1095" y="592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" name="Group 46"/>
              <p:cNvGrpSpPr>
                <a:grpSpLocks/>
              </p:cNvGrpSpPr>
              <p:nvPr/>
            </p:nvGrpSpPr>
            <p:grpSpPr bwMode="auto">
              <a:xfrm>
                <a:off x="12815" y="21425"/>
                <a:ext cx="2776" cy="913"/>
                <a:chOff x="12315" y="13225"/>
                <a:chExt cx="2775" cy="913"/>
              </a:xfrm>
            </p:grpSpPr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>
                  <a:off x="12315" y="13225"/>
                  <a:ext cx="1587" cy="5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>
                  <a:off x="13915" y="13737"/>
                  <a:ext cx="1175" cy="40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12815" y="21837"/>
                <a:ext cx="687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13515" y="22048"/>
                <a:ext cx="1175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V="1">
              <a:off x="6256563" y="3646259"/>
              <a:ext cx="2065338" cy="931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8372701" y="3212872"/>
              <a:ext cx="3833812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dirty="0" smtClean="0">
                  <a:latin typeface="Arial" panose="020B0604020202020204" pitchFamily="34" charset="0"/>
                </a:rPr>
                <a:t>第</a:t>
              </a:r>
              <a:r>
                <a:rPr lang="en-US" altLang="zh-CN" dirty="0" smtClean="0">
                  <a:latin typeface="Arial" panose="020B0604020202020204" pitchFamily="34" charset="0"/>
                </a:rPr>
                <a:t>2</a:t>
              </a:r>
              <a:r>
                <a:rPr lang="zh-CN" altLang="en-US" dirty="0" smtClean="0">
                  <a:latin typeface="Arial" panose="020B0604020202020204" pitchFamily="34" charset="0"/>
                </a:rPr>
                <a:t>帧</a:t>
              </a:r>
              <a:r>
                <a:rPr lang="zh-CN" altLang="en-US" dirty="0">
                  <a:latin typeface="Arial" panose="020B0604020202020204" pitchFamily="34" charset="0"/>
                </a:rPr>
                <a:t>完全到达 发</a:t>
              </a:r>
              <a:r>
                <a:rPr lang="en-US" altLang="zh-CN" dirty="0">
                  <a:latin typeface="Arial" panose="020B0604020202020204" pitchFamily="34" charset="0"/>
                </a:rPr>
                <a:t>ACK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8317138" y="3371622"/>
              <a:ext cx="1127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V="1">
              <a:off x="8328251" y="3624034"/>
              <a:ext cx="112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8367938" y="3446234"/>
              <a:ext cx="383857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dirty="0" smtClean="0">
                  <a:latin typeface="Arial" panose="020B0604020202020204" pitchFamily="34" charset="0"/>
                </a:rPr>
                <a:t>第</a:t>
              </a:r>
              <a:r>
                <a:rPr lang="en-US" altLang="zh-CN" dirty="0" smtClean="0">
                  <a:latin typeface="Arial" panose="020B0604020202020204" pitchFamily="34" charset="0"/>
                </a:rPr>
                <a:t>3</a:t>
              </a:r>
              <a:r>
                <a:rPr lang="zh-CN" altLang="en-US" dirty="0" smtClean="0">
                  <a:latin typeface="Arial" panose="020B0604020202020204" pitchFamily="34" charset="0"/>
                </a:rPr>
                <a:t>帧</a:t>
              </a:r>
              <a:r>
                <a:rPr lang="zh-CN" altLang="en-US" dirty="0">
                  <a:latin typeface="Arial" panose="020B0604020202020204" pitchFamily="34" charset="0"/>
                </a:rPr>
                <a:t>完全到达 发</a:t>
              </a:r>
              <a:r>
                <a:rPr lang="en-US" altLang="zh-CN" dirty="0" smtClean="0">
                  <a:latin typeface="Arial" panose="020B0604020202020204" pitchFamily="34" charset="0"/>
                </a:rPr>
                <a:t>ACK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1219347" y="1920495"/>
                <a:ext cx="2969838" cy="7287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𝑝𝑖𝑝𝑒𝑙𝑖𝑛𝑒</m:t>
                          </m:r>
                        </m:sub>
                      </m:sSub>
                      <m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kumimoji="0" lang="en-US" altLang="zh-CN" sz="2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/>
                </a:r>
                <a:b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:endParaRPr kumimoji="0" lang="zh-CN" alt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347" y="1920495"/>
                <a:ext cx="2969838" cy="7287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内容占位符 2"/>
          <p:cNvSpPr txBox="1">
            <a:spLocks/>
          </p:cNvSpPr>
          <p:nvPr/>
        </p:nvSpPr>
        <p:spPr>
          <a:xfrm>
            <a:off x="838200" y="5383314"/>
            <a:ext cx="4158683" cy="118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 smtClean="0"/>
              <a:t>顺序号的</a:t>
            </a:r>
            <a:r>
              <a:rPr lang="en-US" altLang="zh-CN" sz="2400" dirty="0" smtClean="0"/>
              <a:t>bit</a:t>
            </a:r>
            <a:r>
              <a:rPr lang="zh-CN" altLang="en-US" sz="2400" dirty="0" smtClean="0"/>
              <a:t>数要求至少：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6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GBN</a:t>
            </a:r>
            <a:r>
              <a:rPr lang="zh-CN" altLang="en-US" dirty="0" smtClean="0"/>
              <a:t>和选择重传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143500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u="sng" dirty="0" smtClean="0"/>
              <a:t>GBN</a:t>
            </a:r>
          </a:p>
          <a:p>
            <a:r>
              <a:rPr lang="zh-CN" altLang="en-US" dirty="0" smtClean="0"/>
              <a:t>发送者可以发送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个未确认的分组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发送窗口</a:t>
            </a:r>
            <a:r>
              <a:rPr lang="en-US" altLang="zh-CN" dirty="0" smtClean="0"/>
              <a:t>=N)</a:t>
            </a:r>
          </a:p>
          <a:p>
            <a:r>
              <a:rPr lang="zh-CN" altLang="en-US" dirty="0" smtClean="0"/>
              <a:t>接收者发送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累加确认</a:t>
            </a:r>
            <a:r>
              <a:rPr lang="zh-CN" altLang="en-US" dirty="0" smtClean="0"/>
              <a:t>：不会单独确认那些失序到达的分组</a:t>
            </a:r>
            <a:endParaRPr lang="en-US" altLang="zh-CN" dirty="0" smtClean="0"/>
          </a:p>
          <a:p>
            <a:r>
              <a:rPr lang="zh-CN" altLang="en-US" dirty="0" smtClean="0"/>
              <a:t>发送者为所有未确认分组维护一个计时器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计时器超时时，重传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所有未确认分组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10300" y="1825623"/>
            <a:ext cx="514350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10300" y="1825622"/>
            <a:ext cx="514350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u="sng" dirty="0" smtClean="0"/>
              <a:t>选择重传</a:t>
            </a:r>
            <a:endParaRPr lang="en-US" altLang="zh-CN" b="1" u="sng" dirty="0" smtClean="0"/>
          </a:p>
          <a:p>
            <a:r>
              <a:rPr lang="zh-CN" altLang="en-US" dirty="0" smtClean="0"/>
              <a:t>发送者可以发送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个未确认的分组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发送窗口</a:t>
            </a:r>
            <a:r>
              <a:rPr lang="en-US" altLang="zh-CN" dirty="0" smtClean="0"/>
              <a:t>=N)</a:t>
            </a:r>
          </a:p>
          <a:p>
            <a:r>
              <a:rPr lang="zh-CN" altLang="en-US" dirty="0" smtClean="0"/>
              <a:t>接收者发送累加确认，</a:t>
            </a:r>
            <a:r>
              <a:rPr lang="zh-CN" altLang="en-US" dirty="0"/>
              <a:t>对</a:t>
            </a:r>
            <a:r>
              <a:rPr lang="zh-CN" altLang="en-US" dirty="0" smtClean="0"/>
              <a:t>失序到达分组发送</a:t>
            </a:r>
            <a:r>
              <a:rPr lang="zh-CN" altLang="en-US" sz="3200" dirty="0" smtClean="0">
                <a:solidFill>
                  <a:srgbClr val="0070C0"/>
                </a:solidFill>
              </a:rPr>
              <a:t>选择确认</a:t>
            </a:r>
            <a:r>
              <a:rPr lang="en-US" altLang="zh-CN" sz="3200" dirty="0" smtClean="0">
                <a:solidFill>
                  <a:srgbClr val="0070C0"/>
                </a:solidFill>
              </a:rPr>
              <a:t>SACK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发送者为每个未确认分组各维护一个计时器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计时器超时时，仅仅</a:t>
            </a:r>
            <a:r>
              <a:rPr lang="zh-CN" altLang="en-US" dirty="0"/>
              <a:t>重传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该超时的分组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Go-Back-N: </a:t>
            </a:r>
            <a:r>
              <a:rPr lang="zh-CN" altLang="en-US" dirty="0" smtClean="0"/>
              <a:t>发送者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分组头部包含</a:t>
            </a:r>
            <a:r>
              <a:rPr lang="en-US" altLang="zh-CN" sz="2000" dirty="0" smtClean="0"/>
              <a:t>k-bit</a:t>
            </a:r>
            <a:r>
              <a:rPr lang="zh-CN" altLang="en-US" sz="2000" dirty="0" smtClean="0"/>
              <a:t>顺序号</a:t>
            </a:r>
            <a:endParaRPr lang="en-US" altLang="zh-CN" sz="2000" dirty="0" smtClean="0"/>
          </a:p>
          <a:p>
            <a:r>
              <a:rPr lang="zh-CN" altLang="en-US" sz="2000" dirty="0"/>
              <a:t>发送</a:t>
            </a:r>
            <a:r>
              <a:rPr lang="zh-CN" altLang="en-US" sz="2000" dirty="0" smtClean="0"/>
              <a:t>窗口给出了允许发送的尚未收到确认的分组，</a:t>
            </a:r>
            <a:r>
              <a:rPr lang="en-US" altLang="zh-CN" sz="2000" dirty="0" smtClean="0"/>
              <a:t>outstanding or in-flight packet</a:t>
            </a:r>
          </a:p>
          <a:p>
            <a:r>
              <a:rPr lang="zh-CN" altLang="en-US" sz="2000" dirty="0" smtClean="0"/>
              <a:t>累加确认：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收到</a:t>
            </a:r>
            <a:r>
              <a:rPr lang="en-US" altLang="zh-CN" sz="1800" dirty="0" smtClean="0"/>
              <a:t>ACK(n)</a:t>
            </a:r>
            <a:r>
              <a:rPr lang="zh-CN" altLang="en-US" sz="1800" dirty="0" smtClean="0"/>
              <a:t>时，表示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包括</a:t>
            </a:r>
            <a:r>
              <a:rPr lang="en-US" altLang="zh-CN" sz="1800" dirty="0" smtClean="0"/>
              <a:t>)n</a:t>
            </a:r>
            <a:r>
              <a:rPr lang="zh-CN" altLang="en-US" sz="1800" dirty="0" smtClean="0"/>
              <a:t>以及之前的分组已经到达接收者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可能收到重复</a:t>
            </a:r>
            <a:r>
              <a:rPr lang="en-US" altLang="zh-CN" sz="1800" dirty="0" smtClean="0"/>
              <a:t>ACK</a:t>
            </a:r>
          </a:p>
          <a:p>
            <a:pPr lvl="1"/>
            <a:r>
              <a:rPr lang="en-US" altLang="zh-CN" sz="1800" dirty="0" err="1" smtClean="0"/>
              <a:t>send_base</a:t>
            </a:r>
            <a:r>
              <a:rPr lang="en-US" altLang="zh-CN" sz="1800" dirty="0" smtClean="0"/>
              <a:t> = n+1, </a:t>
            </a:r>
            <a:r>
              <a:rPr lang="zh-CN" altLang="en-US" sz="1800" dirty="0" smtClean="0"/>
              <a:t>发送窗口</a:t>
            </a:r>
            <a:r>
              <a:rPr lang="en-US" altLang="zh-CN" sz="1800" dirty="0" smtClean="0"/>
              <a:t>=[</a:t>
            </a:r>
            <a:r>
              <a:rPr lang="en-US" altLang="zh-CN" sz="1800" dirty="0" err="1" smtClean="0"/>
              <a:t>send_base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send_base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 sw-1]</a:t>
            </a:r>
          </a:p>
          <a:p>
            <a:pPr lvl="1"/>
            <a:r>
              <a:rPr lang="zh-CN" altLang="en-US" sz="1800" dirty="0" smtClean="0"/>
              <a:t>如果</a:t>
            </a:r>
            <a:r>
              <a:rPr lang="en-US" altLang="zh-CN" sz="1800" dirty="0" err="1" smtClean="0"/>
              <a:t>nextseqnum</a:t>
            </a:r>
            <a:r>
              <a:rPr lang="en-US" altLang="zh-CN" sz="1800" dirty="0" smtClean="0"/>
              <a:t> &lt; </a:t>
            </a:r>
            <a:r>
              <a:rPr lang="en-US" altLang="zh-CN" sz="1800" dirty="0" err="1" smtClean="0"/>
              <a:t>send_base</a:t>
            </a:r>
            <a:r>
              <a:rPr lang="en-US" altLang="zh-CN" sz="1800" dirty="0" smtClean="0"/>
              <a:t> + SW</a:t>
            </a:r>
            <a:r>
              <a:rPr lang="zh-CN" altLang="en-US" sz="1800" dirty="0" smtClean="0"/>
              <a:t>，可以发送下一个分组</a:t>
            </a:r>
            <a:endParaRPr lang="en-US" altLang="zh-CN" sz="1800" dirty="0" smtClean="0"/>
          </a:p>
          <a:p>
            <a:r>
              <a:rPr lang="zh-CN" altLang="en-US" sz="2000" dirty="0"/>
              <a:t>一</a:t>
            </a:r>
            <a:r>
              <a:rPr lang="zh-CN" altLang="en-US" sz="2000" dirty="0" smtClean="0"/>
              <a:t>个计时器，超时时重传发送窗口中的</a:t>
            </a:r>
            <a:r>
              <a:rPr lang="en-US" altLang="zh-CN" sz="2000" dirty="0" smtClean="0"/>
              <a:t>outstanding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send_base</a:t>
            </a:r>
            <a:r>
              <a:rPr lang="en-US" altLang="zh-CN" sz="1600" dirty="0" smtClean="0"/>
              <a:t>[0]…. </a:t>
            </a:r>
            <a:r>
              <a:rPr lang="en-US" altLang="zh-CN" sz="1600" dirty="0" err="1" smtClean="0"/>
              <a:t>send_base</a:t>
            </a:r>
            <a:r>
              <a:rPr lang="en-US" altLang="zh-CN" sz="1600" dirty="0" smtClean="0"/>
              <a:t>[nextseqnum-send_base-1] </a:t>
            </a:r>
            <a:endParaRPr lang="zh-CN" altLang="en-US" sz="16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940006" y="2619200"/>
            <a:ext cx="2701528" cy="1642763"/>
            <a:chOff x="8867775" y="2802433"/>
            <a:chExt cx="2701528" cy="1642763"/>
          </a:xfrm>
        </p:grpSpPr>
        <p:grpSp>
          <p:nvGrpSpPr>
            <p:cNvPr id="33" name="组合 32"/>
            <p:cNvGrpSpPr/>
            <p:nvPr/>
          </p:nvGrpSpPr>
          <p:grpSpPr>
            <a:xfrm>
              <a:off x="8867775" y="2882503"/>
              <a:ext cx="1066800" cy="571500"/>
              <a:chOff x="8867775" y="2882503"/>
              <a:chExt cx="1066800" cy="571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867775" y="2882503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982075" y="2983587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已确认</a:t>
                </a:r>
                <a:endParaRPr lang="zh-CN" altLang="en-US" b="1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500519" y="2802433"/>
              <a:ext cx="1041003" cy="651570"/>
              <a:chOff x="11353800" y="2792016"/>
              <a:chExt cx="1041003" cy="65157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353800" y="2792016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1442303" y="2797255"/>
                <a:ext cx="952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发送尚未确认</a:t>
                </a:r>
                <a:endParaRPr lang="zh-CN" altLang="en-US" b="1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867775" y="3690937"/>
              <a:ext cx="1276350" cy="646331"/>
              <a:chOff x="8867775" y="3690937"/>
              <a:chExt cx="1276350" cy="64633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867775" y="3690937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972550" y="3690937"/>
                <a:ext cx="11715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可用，尚未使用</a:t>
                </a:r>
                <a:endParaRPr lang="zh-CN" altLang="en-US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529094" y="3873696"/>
              <a:ext cx="1040209" cy="571500"/>
              <a:chOff x="11423253" y="3932635"/>
              <a:chExt cx="1040209" cy="5715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1423253" y="3932635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510962" y="4077771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不可用</a:t>
                </a: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7949406" y="4498897"/>
            <a:ext cx="3667125" cy="1894404"/>
            <a:chOff x="6096000" y="3696178"/>
            <a:chExt cx="3667125" cy="1894404"/>
          </a:xfrm>
        </p:grpSpPr>
        <p:grpSp>
          <p:nvGrpSpPr>
            <p:cNvPr id="30" name="组合 29"/>
            <p:cNvGrpSpPr/>
            <p:nvPr/>
          </p:nvGrpSpPr>
          <p:grpSpPr>
            <a:xfrm>
              <a:off x="6096000" y="4449963"/>
              <a:ext cx="3667125" cy="571500"/>
              <a:chOff x="6477000" y="3867150"/>
              <a:chExt cx="3667125" cy="5715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7700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484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8389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01040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18185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533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5438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71525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90575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0772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2677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4677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63917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82967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0011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1916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3440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5154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7059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8774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0679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267450" y="3696178"/>
              <a:ext cx="129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send_base</a:t>
              </a:r>
              <a:endParaRPr lang="zh-CN" altLang="en-US" b="1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6832203" y="4032052"/>
              <a:ext cx="6747" cy="37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62850" y="3696178"/>
              <a:ext cx="15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nextseqnum</a:t>
              </a:r>
              <a:endParaRPr lang="zh-CN" altLang="en-US" b="1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8127603" y="4032052"/>
              <a:ext cx="6747" cy="37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6858000" y="5200650"/>
              <a:ext cx="476250" cy="209550"/>
            </a:xfrm>
            <a:prstGeom prst="bentConnector3">
              <a:avLst>
                <a:gd name="adj1" fmla="val 106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200900" y="5221250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发送窗口</a:t>
              </a:r>
              <a:endParaRPr lang="zh-CN" altLang="en-US" b="1" dirty="0"/>
            </a:p>
          </p:txBody>
        </p:sp>
        <p:cxnSp>
          <p:nvCxnSpPr>
            <p:cNvPr id="60" name="肘形连接符 59"/>
            <p:cNvCxnSpPr/>
            <p:nvPr/>
          </p:nvCxnSpPr>
          <p:spPr>
            <a:xfrm flipV="1">
              <a:off x="8353425" y="5156400"/>
              <a:ext cx="514350" cy="253804"/>
            </a:xfrm>
            <a:prstGeom prst="bentConnector3">
              <a:avLst>
                <a:gd name="adj1" fmla="val 944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Go-Back-N: </a:t>
            </a:r>
            <a:r>
              <a:rPr lang="zh-CN" altLang="en-US" dirty="0"/>
              <a:t>接收者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只</a:t>
            </a:r>
            <a:r>
              <a:rPr lang="zh-CN" altLang="en-US" sz="2400" dirty="0">
                <a:solidFill>
                  <a:srgbClr val="FF0000"/>
                </a:solidFill>
              </a:rPr>
              <a:t>允许顺序</a:t>
            </a:r>
            <a:r>
              <a:rPr lang="zh-CN" altLang="en-US" sz="2400" dirty="0" smtClean="0">
                <a:solidFill>
                  <a:srgbClr val="FF0000"/>
                </a:solidFill>
              </a:rPr>
              <a:t>接收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只需要纪录期待接收的下一个在序的顺序号</a:t>
            </a:r>
            <a:r>
              <a:rPr lang="en-US" altLang="zh-CN" dirty="0" err="1" smtClean="0"/>
              <a:t>expectedseqnum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收到在序接收的</a:t>
            </a:r>
            <a:r>
              <a:rPr lang="zh-CN" altLang="en-US" dirty="0"/>
              <a:t>分组</a:t>
            </a:r>
            <a:r>
              <a:rPr lang="zh-CN" altLang="en-US" dirty="0" smtClean="0"/>
              <a:t>时发送</a:t>
            </a:r>
            <a:r>
              <a:rPr lang="en-US" altLang="zh-CN" dirty="0" smtClean="0"/>
              <a:t>ACK(</a:t>
            </a:r>
            <a:r>
              <a:rPr lang="en-US" altLang="zh-CN" dirty="0" err="1" smtClean="0"/>
              <a:t>expectedseqnum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expectedseqnum</a:t>
            </a:r>
            <a:r>
              <a:rPr lang="en-US" altLang="zh-CN" dirty="0" smtClean="0"/>
              <a:t>++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可能会产生重复</a:t>
            </a:r>
            <a:r>
              <a:rPr lang="en-US" altLang="zh-CN" dirty="0" smtClean="0"/>
              <a:t>ACK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失序到达的分组： 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可不缓存，直接丢弃，发送重复</a:t>
            </a:r>
            <a:r>
              <a:rPr lang="en-US" altLang="zh-CN" dirty="0" smtClean="0"/>
              <a:t>ACK(</a:t>
            </a:r>
            <a:r>
              <a:rPr lang="en-US" altLang="zh-CN" dirty="0" err="1" smtClean="0"/>
              <a:t>expectedseqnum</a:t>
            </a:r>
            <a:r>
              <a:rPr lang="en-US" altLang="zh-CN" dirty="0" smtClean="0"/>
              <a:t>) </a:t>
            </a:r>
          </a:p>
          <a:p>
            <a:pPr lvl="2">
              <a:lnSpc>
                <a:spcPct val="100000"/>
              </a:lnSpc>
            </a:pPr>
            <a:r>
              <a:rPr lang="zh-CN" altLang="en-US" sz="2400" dirty="0" smtClean="0"/>
              <a:t>如果一</a:t>
            </a:r>
            <a:r>
              <a:rPr lang="zh-CN" altLang="en-US" sz="2400" dirty="0"/>
              <a:t>分组</a:t>
            </a:r>
            <a:r>
              <a:rPr lang="zh-CN" altLang="en-US" sz="2400" dirty="0" smtClean="0"/>
              <a:t>出错</a:t>
            </a:r>
            <a:r>
              <a:rPr lang="zh-CN" altLang="en-US" sz="2400" dirty="0"/>
              <a:t>，则它后面的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个分组尽管</a:t>
            </a:r>
            <a:r>
              <a:rPr lang="zh-CN" altLang="en-US" sz="2400" dirty="0"/>
              <a:t>可能正确到达接收方，但被</a:t>
            </a:r>
            <a:r>
              <a:rPr lang="zh-CN" altLang="en-US" sz="2400" dirty="0">
                <a:solidFill>
                  <a:srgbClr val="FF0000"/>
                </a:solidFill>
              </a:rPr>
              <a:t>直接</a:t>
            </a:r>
            <a:r>
              <a:rPr lang="zh-CN" altLang="en-US" sz="2400" dirty="0" smtClean="0">
                <a:solidFill>
                  <a:srgbClr val="FF0000"/>
                </a:solidFill>
              </a:rPr>
              <a:t>丢弃</a:t>
            </a:r>
            <a:endParaRPr lang="en-US" altLang="zh-CN" sz="2400" dirty="0" smtClean="0"/>
          </a:p>
          <a:p>
            <a:pPr lvl="2">
              <a:lnSpc>
                <a:spcPct val="100000"/>
              </a:lnSpc>
            </a:pPr>
            <a:r>
              <a:rPr lang="en-US" altLang="zh-CN" sz="2400" dirty="0" smtClean="0"/>
              <a:t>GBN</a:t>
            </a:r>
            <a:r>
              <a:rPr lang="zh-CN" altLang="en-US" sz="2400" dirty="0" smtClean="0"/>
              <a:t>会再次重传所有未确认的</a:t>
            </a:r>
            <a:r>
              <a:rPr lang="zh-CN" altLang="en-US" sz="2400" dirty="0"/>
              <a:t>分组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GBN</a:t>
            </a:r>
            <a:r>
              <a:rPr lang="zh-CN" altLang="en-US" dirty="0">
                <a:solidFill>
                  <a:srgbClr val="FF0000"/>
                </a:solidFill>
              </a:rPr>
              <a:t>变种：失序到达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分组也可以缓存</a:t>
            </a:r>
            <a:r>
              <a:rPr lang="zh-CN" altLang="en-US" dirty="0"/>
              <a:t>，这样只要</a:t>
            </a:r>
            <a:r>
              <a:rPr lang="zh-CN" altLang="en-US" dirty="0" smtClean="0"/>
              <a:t>出错</a:t>
            </a:r>
            <a:r>
              <a:rPr lang="zh-CN" altLang="en-US" dirty="0"/>
              <a:t>分组</a:t>
            </a:r>
            <a:r>
              <a:rPr lang="zh-CN" altLang="en-US" dirty="0" smtClean="0"/>
              <a:t>回来</a:t>
            </a:r>
            <a:r>
              <a:rPr lang="zh-CN" altLang="en-US" dirty="0"/>
              <a:t>就可以</a:t>
            </a:r>
            <a:r>
              <a:rPr lang="zh-CN" altLang="en-US" dirty="0" smtClean="0"/>
              <a:t>递交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3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GBN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94394" y="1603376"/>
            <a:ext cx="10935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zh-CN" altLang="en-US" sz="1800" dirty="0" smtClean="0"/>
              <a:t>发送</a:t>
            </a:r>
            <a:r>
              <a:rPr lang="en-US" sz="1800" dirty="0" smtClean="0"/>
              <a:t>pkt0</a:t>
            </a:r>
            <a:endParaRPr lang="en-US" sz="1800" dirty="0"/>
          </a:p>
          <a:p>
            <a:pPr algn="r"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pkt1</a:t>
            </a:r>
            <a:endParaRPr lang="en-US" sz="1800" dirty="0"/>
          </a:p>
          <a:p>
            <a:pPr algn="r"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pkt2</a:t>
            </a:r>
            <a:endParaRPr lang="en-US" sz="1800" dirty="0"/>
          </a:p>
          <a:p>
            <a:pPr algn="r"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pkt3</a:t>
            </a:r>
            <a:endParaRPr lang="en-US" sz="1800" dirty="0"/>
          </a:p>
          <a:p>
            <a:pPr algn="r">
              <a:defRPr/>
            </a:pPr>
            <a:r>
              <a:rPr lang="en-US" sz="1800" dirty="0"/>
              <a:t>(wait)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62451" y="12319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dirty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2988" y="1250951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7467601" y="18494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410451" y="2044701"/>
            <a:ext cx="23118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 </a:t>
            </a:r>
            <a:r>
              <a:rPr lang="en-US" sz="1800" dirty="0"/>
              <a:t>pkt0, </a:t>
            </a:r>
            <a:r>
              <a:rPr lang="zh-CN" altLang="en-US" sz="1800" dirty="0" smtClean="0"/>
              <a:t>发送</a:t>
            </a:r>
            <a:r>
              <a:rPr lang="en-US" sz="1800" dirty="0" smtClean="0"/>
              <a:t> </a:t>
            </a:r>
            <a:r>
              <a:rPr lang="en-US" sz="1800" dirty="0"/>
              <a:t>ack0</a:t>
            </a:r>
          </a:p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pkt1, </a:t>
            </a:r>
            <a:r>
              <a:rPr lang="zh-CN" altLang="en-US" sz="1800" dirty="0" smtClean="0"/>
              <a:t>发送</a:t>
            </a:r>
            <a:r>
              <a:rPr lang="en-US" sz="1800" dirty="0" smtClean="0"/>
              <a:t>ack1</a:t>
            </a:r>
            <a:endParaRPr lang="en-US" sz="1800" dirty="0"/>
          </a:p>
          <a:p>
            <a:pPr algn="l">
              <a:defRPr/>
            </a:pPr>
            <a:r>
              <a:rPr lang="en-US" sz="1800" dirty="0"/>
              <a:t> </a:t>
            </a:r>
          </a:p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pkt3</a:t>
            </a:r>
            <a:r>
              <a:rPr lang="en-US" sz="1800" dirty="0"/>
              <a:t>, discard, </a:t>
            </a:r>
          </a:p>
          <a:p>
            <a:pPr algn="l">
              <a:defRPr/>
            </a:pPr>
            <a:r>
              <a:rPr lang="en-US" sz="1800" dirty="0"/>
              <a:t>           </a:t>
            </a:r>
            <a:r>
              <a:rPr lang="zh-CN" altLang="en-US" sz="1800" dirty="0" smtClean="0"/>
              <a:t>重发</a:t>
            </a:r>
            <a:r>
              <a:rPr lang="en-US" sz="1800" dirty="0" smtClean="0"/>
              <a:t> </a:t>
            </a:r>
            <a:r>
              <a:rPr lang="en-US" sz="1800" dirty="0"/>
              <a:t>ack1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244842" y="3206750"/>
            <a:ext cx="20955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ack0,</a:t>
            </a:r>
            <a:r>
              <a:rPr lang="zh-CN" altLang="en-US" sz="1800" dirty="0"/>
              <a:t>发送</a:t>
            </a:r>
            <a:r>
              <a:rPr lang="en-US" sz="1800" dirty="0" smtClean="0"/>
              <a:t>pkt4</a:t>
            </a:r>
            <a:endParaRPr lang="en-US" sz="1800" dirty="0"/>
          </a:p>
          <a:p>
            <a:pPr algn="r"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ack1,</a:t>
            </a:r>
            <a:r>
              <a:rPr lang="zh-CN" altLang="en-US" sz="1800" dirty="0"/>
              <a:t>发送</a:t>
            </a:r>
            <a:r>
              <a:rPr lang="en-US" sz="1800" dirty="0" smtClean="0"/>
              <a:t>pkt5</a:t>
            </a:r>
            <a:endParaRPr lang="en-US" sz="1800" dirty="0"/>
          </a:p>
          <a:p>
            <a:pPr algn="r">
              <a:defRPr/>
            </a:pPr>
            <a:endParaRPr lang="en-US" sz="1800" dirty="0"/>
          </a:p>
        </p:txBody>
      </p:sp>
      <p:pic>
        <p:nvPicPr>
          <p:cNvPr id="12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43545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021550" y="4570413"/>
            <a:ext cx="12378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dirty="0" err="1">
                <a:solidFill>
                  <a:srgbClr val="FF0000"/>
                </a:solidFill>
              </a:rPr>
              <a:t>pkt</a:t>
            </a:r>
            <a:r>
              <a:rPr lang="en-US" sz="1800" i="1" dirty="0">
                <a:solidFill>
                  <a:srgbClr val="FF0000"/>
                </a:solidFill>
              </a:rPr>
              <a:t> 2 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超时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4199157" y="4784726"/>
            <a:ext cx="1093569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pkt2</a:t>
            </a:r>
            <a:endParaRPr lang="en-US" sz="1800" dirty="0"/>
          </a:p>
          <a:p>
            <a:pPr algn="r">
              <a:lnSpc>
                <a:spcPct val="90000"/>
              </a:lnSpc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pkt3</a:t>
            </a:r>
            <a:endParaRPr lang="en-US" sz="1800" dirty="0"/>
          </a:p>
          <a:p>
            <a:pPr algn="r">
              <a:lnSpc>
                <a:spcPct val="90000"/>
              </a:lnSpc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pkt4</a:t>
            </a:r>
            <a:endParaRPr lang="en-US" sz="1800" dirty="0"/>
          </a:p>
          <a:p>
            <a:pPr algn="r">
              <a:lnSpc>
                <a:spcPct val="90000"/>
              </a:lnSpc>
              <a:defRPr/>
            </a:pPr>
            <a:r>
              <a:rPr lang="zh-CN" altLang="en-US" sz="1800" dirty="0"/>
              <a:t>发送</a:t>
            </a:r>
            <a:r>
              <a:rPr lang="en-US" sz="1800" dirty="0" smtClean="0"/>
              <a:t>pkt5</a:t>
            </a:r>
            <a:endParaRPr lang="en-US" sz="1800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332413" y="17970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330826" y="20716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346700" y="233521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5353051" y="26209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338764" y="23209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108701" y="23701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267450" y="23907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5335589" y="26066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338763" y="34432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370513" y="3762376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5367339" y="31369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5227639" y="2325688"/>
            <a:ext cx="103187" cy="2462212"/>
            <a:chOff x="3651" y="1878"/>
            <a:chExt cx="78" cy="963"/>
          </a:xfrm>
        </p:grpSpPr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346701" y="49561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5338763" y="52006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5332413" y="54340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5335588" y="56673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7407275" y="3568700"/>
            <a:ext cx="2170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/>
              <a:t>接收 </a:t>
            </a:r>
            <a:r>
              <a:rPr lang="en-US" altLang="zh-CN" sz="1800" dirty="0" smtClean="0"/>
              <a:t>pkt4, </a:t>
            </a:r>
            <a:r>
              <a:rPr lang="en-US" altLang="zh-CN" sz="1800" dirty="0"/>
              <a:t>discard, </a:t>
            </a:r>
          </a:p>
          <a:p>
            <a:pPr>
              <a:defRPr/>
            </a:pPr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 ack1</a:t>
            </a:r>
            <a:endParaRPr lang="en-US" sz="1800" dirty="0"/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7426325" y="4089400"/>
            <a:ext cx="2172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/>
              <a:t>接收 </a:t>
            </a:r>
            <a:r>
              <a:rPr lang="en-US" altLang="zh-CN" sz="1800" dirty="0" smtClean="0"/>
              <a:t>pkt5, </a:t>
            </a:r>
            <a:r>
              <a:rPr lang="en-US" altLang="zh-CN" sz="1800" dirty="0"/>
              <a:t>discard, </a:t>
            </a:r>
          </a:p>
          <a:p>
            <a:pPr>
              <a:defRPr/>
            </a:pPr>
            <a:r>
              <a:rPr lang="en-US" altLang="zh-CN" sz="1800" dirty="0"/>
              <a:t>           </a:t>
            </a:r>
            <a:r>
              <a:rPr lang="zh-CN" altLang="en-US" sz="1800" dirty="0"/>
              <a:t>重发</a:t>
            </a:r>
            <a:r>
              <a:rPr lang="en-US" altLang="zh-CN" sz="1800" dirty="0"/>
              <a:t> ack1</a:t>
            </a:r>
            <a:endParaRPr lang="en-US" sz="1800" dirty="0"/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7437438" y="5243514"/>
            <a:ext cx="262764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pkt2,</a:t>
            </a:r>
            <a:r>
              <a:rPr lang="zh-CN" altLang="en-US" sz="1800" dirty="0" smtClean="0"/>
              <a:t>递交</a:t>
            </a:r>
            <a:r>
              <a:rPr lang="en-US" sz="1800" dirty="0" smtClean="0"/>
              <a:t>,</a:t>
            </a:r>
            <a:r>
              <a:rPr lang="zh-CN" altLang="en-US" sz="1800" dirty="0"/>
              <a:t>发送</a:t>
            </a:r>
            <a:r>
              <a:rPr lang="en-US" sz="1800" dirty="0" smtClean="0"/>
              <a:t>ack2</a:t>
            </a:r>
            <a:endParaRPr lang="en-US" sz="1800" dirty="0"/>
          </a:p>
          <a:p>
            <a:pPr>
              <a:lnSpc>
                <a:spcPct val="90000"/>
              </a:lnSpc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pkt3,</a:t>
            </a:r>
            <a:r>
              <a:rPr lang="zh-CN" altLang="en-US" sz="1800" dirty="0"/>
              <a:t>递交</a:t>
            </a:r>
            <a:r>
              <a:rPr lang="en-US" sz="1800" dirty="0" smtClean="0"/>
              <a:t>,</a:t>
            </a:r>
            <a:r>
              <a:rPr lang="zh-CN" altLang="en-US" sz="1800" dirty="0"/>
              <a:t>发送</a:t>
            </a:r>
            <a:r>
              <a:rPr lang="en-US" sz="1800" dirty="0" smtClean="0"/>
              <a:t>ack3</a:t>
            </a:r>
            <a:endParaRPr lang="en-US" sz="1800" dirty="0"/>
          </a:p>
          <a:p>
            <a:pPr>
              <a:lnSpc>
                <a:spcPct val="90000"/>
              </a:lnSpc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pkt4,</a:t>
            </a:r>
            <a:r>
              <a:rPr lang="zh-CN" altLang="en-US" sz="1800" dirty="0"/>
              <a:t>递交</a:t>
            </a:r>
            <a:r>
              <a:rPr lang="en-US" sz="1800" dirty="0" smtClean="0"/>
              <a:t>,</a:t>
            </a:r>
            <a:r>
              <a:rPr lang="zh-CN" altLang="en-US" sz="1800" dirty="0"/>
              <a:t>发送</a:t>
            </a:r>
            <a:r>
              <a:rPr lang="en-US" sz="1800" dirty="0" smtClean="0"/>
              <a:t>ack4</a:t>
            </a:r>
            <a:endParaRPr lang="en-US" sz="1800" dirty="0"/>
          </a:p>
          <a:p>
            <a:pPr>
              <a:lnSpc>
                <a:spcPct val="90000"/>
              </a:lnSpc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pkt5,</a:t>
            </a:r>
            <a:r>
              <a:rPr lang="zh-CN" altLang="en-US" sz="1800" dirty="0"/>
              <a:t>递交</a:t>
            </a:r>
            <a:r>
              <a:rPr lang="en-US" sz="1800" dirty="0" smtClean="0"/>
              <a:t>,</a:t>
            </a:r>
            <a:r>
              <a:rPr lang="zh-CN" altLang="en-US" sz="1800" dirty="0"/>
              <a:t>发送</a:t>
            </a:r>
            <a:r>
              <a:rPr lang="en-US" sz="1800" dirty="0" smtClean="0"/>
              <a:t>ack5</a:t>
            </a:r>
            <a:endParaRPr lang="en-US" sz="1800" dirty="0"/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56028" y="4089599"/>
            <a:ext cx="12234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 smtClean="0"/>
              <a:t>忽略重复</a:t>
            </a:r>
            <a:r>
              <a:rPr lang="en-US" sz="1400" dirty="0" smtClean="0"/>
              <a:t>ACK</a:t>
            </a:r>
            <a:endParaRPr lang="en-US" sz="1400" dirty="0"/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1592264" y="1641475"/>
            <a:ext cx="1512887" cy="304800"/>
            <a:chOff x="115" y="914"/>
            <a:chExt cx="953" cy="192"/>
          </a:xfrm>
        </p:grpSpPr>
        <p:sp>
          <p:nvSpPr>
            <p:cNvPr id="3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1549400" y="1295400"/>
            <a:ext cx="15600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i="1" u="sng" dirty="0" smtClean="0">
                <a:solidFill>
                  <a:srgbClr val="000099"/>
                </a:solidFill>
              </a:rPr>
              <a:t>发送窗口</a:t>
            </a:r>
            <a:r>
              <a:rPr lang="en-US" i="1" u="sng" dirty="0" smtClean="0">
                <a:solidFill>
                  <a:srgbClr val="000099"/>
                </a:solidFill>
              </a:rPr>
              <a:t>(N=4</a:t>
            </a:r>
            <a:r>
              <a:rPr lang="en-US" i="1" u="sng" dirty="0">
                <a:solidFill>
                  <a:srgbClr val="000099"/>
                </a:solidFill>
              </a:rPr>
              <a:t>)</a:t>
            </a:r>
          </a:p>
        </p:txBody>
      </p:sp>
      <p:grpSp>
        <p:nvGrpSpPr>
          <p:cNvPr id="42" name="Group 67"/>
          <p:cNvGrpSpPr>
            <a:grpSpLocks/>
          </p:cNvGrpSpPr>
          <p:nvPr/>
        </p:nvGrpSpPr>
        <p:grpSpPr bwMode="auto">
          <a:xfrm>
            <a:off x="1589089" y="1927225"/>
            <a:ext cx="1512887" cy="304800"/>
            <a:chOff x="115" y="914"/>
            <a:chExt cx="953" cy="192"/>
          </a:xfrm>
        </p:grpSpPr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5" name="Group 70"/>
          <p:cNvGrpSpPr>
            <a:grpSpLocks/>
          </p:cNvGrpSpPr>
          <p:nvPr/>
        </p:nvGrpSpPr>
        <p:grpSpPr bwMode="auto">
          <a:xfrm>
            <a:off x="1597025" y="2212975"/>
            <a:ext cx="1512888" cy="304800"/>
            <a:chOff x="115" y="914"/>
            <a:chExt cx="953" cy="192"/>
          </a:xfrm>
        </p:grpSpPr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8" name="Group 73"/>
          <p:cNvGrpSpPr>
            <a:grpSpLocks/>
          </p:cNvGrpSpPr>
          <p:nvPr/>
        </p:nvGrpSpPr>
        <p:grpSpPr bwMode="auto">
          <a:xfrm>
            <a:off x="1593850" y="2487613"/>
            <a:ext cx="1512888" cy="304800"/>
            <a:chOff x="115" y="914"/>
            <a:chExt cx="953" cy="192"/>
          </a:xfrm>
        </p:grpSpPr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0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" name="Rectangle 79"/>
          <p:cNvSpPr>
            <a:spLocks noChangeArrowheads="1"/>
          </p:cNvSpPr>
          <p:nvPr/>
        </p:nvSpPr>
        <p:spPr bwMode="auto">
          <a:xfrm>
            <a:off x="1804988" y="32924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80"/>
          <p:cNvSpPr txBox="1">
            <a:spLocks noChangeArrowheads="1"/>
          </p:cNvSpPr>
          <p:nvPr/>
        </p:nvSpPr>
        <p:spPr bwMode="auto">
          <a:xfrm>
            <a:off x="1590675" y="32575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3" name="Group 84"/>
          <p:cNvGrpSpPr>
            <a:grpSpLocks/>
          </p:cNvGrpSpPr>
          <p:nvPr/>
        </p:nvGrpSpPr>
        <p:grpSpPr bwMode="auto">
          <a:xfrm>
            <a:off x="1587500" y="3532188"/>
            <a:ext cx="1512888" cy="304800"/>
            <a:chOff x="112" y="2105"/>
            <a:chExt cx="953" cy="192"/>
          </a:xfrm>
        </p:grpSpPr>
        <p:sp>
          <p:nvSpPr>
            <p:cNvPr id="54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</a:rPr>
                <a:t>0 1</a:t>
              </a:r>
              <a:r>
                <a:rPr lang="en-US" sz="1400" dirty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dirty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6" name="Group 85"/>
          <p:cNvGrpSpPr>
            <a:grpSpLocks/>
          </p:cNvGrpSpPr>
          <p:nvPr/>
        </p:nvGrpSpPr>
        <p:grpSpPr bwMode="auto">
          <a:xfrm>
            <a:off x="1576389" y="4826000"/>
            <a:ext cx="1512887" cy="304800"/>
            <a:chOff x="112" y="2105"/>
            <a:chExt cx="953" cy="192"/>
          </a:xfrm>
        </p:grpSpPr>
        <p:sp>
          <p:nvSpPr>
            <p:cNvPr id="57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1584325" y="5067300"/>
            <a:ext cx="1512888" cy="304800"/>
            <a:chOff x="112" y="2105"/>
            <a:chExt cx="953" cy="192"/>
          </a:xfrm>
        </p:grpSpPr>
        <p:sp>
          <p:nvSpPr>
            <p:cNvPr id="60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2" name="Group 91"/>
          <p:cNvGrpSpPr>
            <a:grpSpLocks/>
          </p:cNvGrpSpPr>
          <p:nvPr/>
        </p:nvGrpSpPr>
        <p:grpSpPr bwMode="auto">
          <a:xfrm>
            <a:off x="1581150" y="5330825"/>
            <a:ext cx="1512888" cy="304800"/>
            <a:chOff x="112" y="2105"/>
            <a:chExt cx="953" cy="192"/>
          </a:xfrm>
        </p:grpSpPr>
        <p:sp>
          <p:nvSpPr>
            <p:cNvPr id="63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4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5" name="Group 94"/>
          <p:cNvGrpSpPr>
            <a:grpSpLocks/>
          </p:cNvGrpSpPr>
          <p:nvPr/>
        </p:nvGrpSpPr>
        <p:grpSpPr bwMode="auto">
          <a:xfrm>
            <a:off x="1577975" y="5572125"/>
            <a:ext cx="1512888" cy="304800"/>
            <a:chOff x="112" y="2105"/>
            <a:chExt cx="953" cy="192"/>
          </a:xfrm>
        </p:grpSpPr>
        <p:sp>
          <p:nvSpPr>
            <p:cNvPr id="66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7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68" name="Line 98"/>
          <p:cNvSpPr>
            <a:spLocks noChangeShapeType="1"/>
          </p:cNvSpPr>
          <p:nvPr/>
        </p:nvSpPr>
        <p:spPr bwMode="auto">
          <a:xfrm flipH="1">
            <a:off x="6400801" y="39481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" name="Line 99"/>
          <p:cNvSpPr>
            <a:spLocks noChangeShapeType="1"/>
          </p:cNvSpPr>
          <p:nvPr/>
        </p:nvSpPr>
        <p:spPr bwMode="auto">
          <a:xfrm flipH="1">
            <a:off x="6407151" y="4257676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" name="Line 100"/>
          <p:cNvSpPr>
            <a:spLocks noChangeShapeType="1"/>
          </p:cNvSpPr>
          <p:nvPr/>
        </p:nvSpPr>
        <p:spPr bwMode="auto">
          <a:xfrm flipH="1">
            <a:off x="6402388" y="54483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" name="Line 101"/>
          <p:cNvSpPr>
            <a:spLocks noChangeShapeType="1"/>
          </p:cNvSpPr>
          <p:nvPr/>
        </p:nvSpPr>
        <p:spPr bwMode="auto">
          <a:xfrm flipH="1">
            <a:off x="6386513" y="57023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" name="Line 102"/>
          <p:cNvSpPr>
            <a:spLocks noChangeShapeType="1"/>
          </p:cNvSpPr>
          <p:nvPr/>
        </p:nvSpPr>
        <p:spPr bwMode="auto">
          <a:xfrm flipH="1">
            <a:off x="6370638" y="59451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 flipH="1">
            <a:off x="6354763" y="6188076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</a:t>
            </a:r>
            <a:r>
              <a:rPr lang="en-US" altLang="zh-CN" dirty="0"/>
              <a:t>:</a:t>
            </a:r>
            <a:r>
              <a:rPr lang="zh-CN" altLang="en-US" dirty="0"/>
              <a:t>选择重传</a:t>
            </a:r>
            <a:r>
              <a:rPr lang="en-US" altLang="zh-CN" dirty="0"/>
              <a:t>(Selective </a:t>
            </a:r>
            <a:r>
              <a:rPr lang="en-US" altLang="zh-CN" dirty="0" err="1"/>
              <a:t>Repeat,SR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接收方：允许失序接收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对</a:t>
            </a:r>
            <a:r>
              <a:rPr lang="zh-CN" altLang="en-US" sz="2800" dirty="0" smtClean="0"/>
              <a:t>失序到来的分组</a:t>
            </a:r>
            <a:r>
              <a:rPr lang="zh-CN" altLang="en-US" sz="2800" dirty="0"/>
              <a:t>不是简单地</a:t>
            </a:r>
            <a:r>
              <a:rPr lang="zh-CN" altLang="en-US" sz="2800" dirty="0" smtClean="0"/>
              <a:t>丢弃，而是发送</a:t>
            </a:r>
            <a:r>
              <a:rPr lang="zh-CN" altLang="en-US" sz="2800" dirty="0"/>
              <a:t>选择确认</a:t>
            </a:r>
            <a:r>
              <a:rPr lang="en-US" altLang="zh-CN" sz="2800" dirty="0"/>
              <a:t>SACK</a:t>
            </a:r>
            <a:r>
              <a:rPr lang="zh-CN" altLang="en-US" sz="2800" dirty="0"/>
              <a:t>（</a:t>
            </a:r>
            <a:r>
              <a:rPr lang="en-US" altLang="zh-CN" sz="2800" dirty="0"/>
              <a:t>NACK</a:t>
            </a:r>
            <a:r>
              <a:rPr lang="zh-CN" altLang="en-US" sz="2800" dirty="0" smtClean="0"/>
              <a:t>），同时缓存</a:t>
            </a:r>
            <a:r>
              <a:rPr lang="zh-CN" altLang="en-US" sz="2800" dirty="0"/>
              <a:t>在接收</a:t>
            </a:r>
            <a:r>
              <a:rPr lang="zh-CN" altLang="en-US" sz="2800" dirty="0" smtClean="0"/>
              <a:t>缓冲区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 smtClean="0"/>
              <a:t>发送方重传的分组到来后可与</a:t>
            </a:r>
            <a:r>
              <a:rPr lang="zh-CN" altLang="en-US" sz="2800" dirty="0"/>
              <a:t>原先已收到但暂存在缓冲区中的</a:t>
            </a:r>
            <a:r>
              <a:rPr lang="zh-CN" altLang="en-US" sz="2800" dirty="0" smtClean="0"/>
              <a:t>其余分组一起</a:t>
            </a:r>
            <a:r>
              <a:rPr lang="zh-CN" altLang="en-US" sz="2800" dirty="0"/>
              <a:t>按正确的顺序递交。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按序接收时发送累加确认</a:t>
            </a:r>
            <a:r>
              <a:rPr lang="en-US" altLang="zh-CN" sz="2800" dirty="0"/>
              <a:t>ACK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发送方：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当发送</a:t>
            </a:r>
            <a:r>
              <a:rPr lang="zh-CN" altLang="en-US" sz="2800" dirty="0" smtClean="0"/>
              <a:t>方收到</a:t>
            </a:r>
            <a:r>
              <a:rPr lang="en-US" altLang="zh-CN" sz="2800" dirty="0" smtClean="0"/>
              <a:t>SACK</a:t>
            </a:r>
            <a:r>
              <a:rPr lang="zh-CN" altLang="en-US" sz="2800" dirty="0" smtClean="0"/>
              <a:t>时，</a:t>
            </a:r>
            <a:r>
              <a:rPr lang="zh-CN" altLang="en-US" sz="2800" dirty="0">
                <a:solidFill>
                  <a:srgbClr val="FF0000"/>
                </a:solidFill>
              </a:rPr>
              <a:t>只</a:t>
            </a:r>
            <a:r>
              <a:rPr lang="zh-CN" altLang="en-US" sz="2800" dirty="0" smtClean="0">
                <a:solidFill>
                  <a:srgbClr val="FF0000"/>
                </a:solidFill>
              </a:rPr>
              <a:t>重传相应的分组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3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重传：发送窗口和接收窗口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825625"/>
            <a:ext cx="3715544" cy="289230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239169" y="2044424"/>
            <a:ext cx="3667125" cy="3128705"/>
            <a:chOff x="6096000" y="3696178"/>
            <a:chExt cx="3667125" cy="3128705"/>
          </a:xfrm>
        </p:grpSpPr>
        <p:grpSp>
          <p:nvGrpSpPr>
            <p:cNvPr id="18" name="组合 17"/>
            <p:cNvGrpSpPr/>
            <p:nvPr/>
          </p:nvGrpSpPr>
          <p:grpSpPr>
            <a:xfrm>
              <a:off x="6096000" y="4449963"/>
              <a:ext cx="3667125" cy="571500"/>
              <a:chOff x="6477000" y="3867150"/>
              <a:chExt cx="3667125" cy="571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47700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6484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8389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1040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18185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3533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43800" y="3867150"/>
                <a:ext cx="76200" cy="5715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71525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905750" y="3867150"/>
                <a:ext cx="76200" cy="5715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0772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267700" y="3867150"/>
                <a:ext cx="76200" cy="5715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4677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63917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2967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0011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191625" y="3867150"/>
                <a:ext cx="76200" cy="571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3440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5154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7059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8774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0679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267450" y="3696178"/>
              <a:ext cx="129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send_base</a:t>
              </a:r>
              <a:endParaRPr lang="zh-CN" altLang="en-US" b="1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6832203" y="4032052"/>
              <a:ext cx="6747" cy="37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562850" y="3696178"/>
              <a:ext cx="15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nextseqnum</a:t>
              </a:r>
              <a:endParaRPr lang="zh-CN" altLang="en-US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8127603" y="4032052"/>
              <a:ext cx="6747" cy="37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10800000">
              <a:off x="6858000" y="5200650"/>
              <a:ext cx="476250" cy="209550"/>
            </a:xfrm>
            <a:prstGeom prst="bentConnector3">
              <a:avLst>
                <a:gd name="adj1" fmla="val 106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200900" y="5221250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发送窗口</a:t>
              </a:r>
              <a:endParaRPr lang="zh-CN" altLang="en-US" b="1" dirty="0"/>
            </a:p>
          </p:txBody>
        </p:sp>
        <p:cxnSp>
          <p:nvCxnSpPr>
            <p:cNvPr id="25" name="肘形连接符 24"/>
            <p:cNvCxnSpPr/>
            <p:nvPr/>
          </p:nvCxnSpPr>
          <p:spPr>
            <a:xfrm flipV="1">
              <a:off x="8353425" y="5156400"/>
              <a:ext cx="514350" cy="253804"/>
            </a:xfrm>
            <a:prstGeom prst="bentConnector3">
              <a:avLst>
                <a:gd name="adj1" fmla="val 944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515894" y="6116343"/>
              <a:ext cx="129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rcv_base</a:t>
              </a:r>
              <a:endParaRPr lang="zh-CN" altLang="en-US" b="1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H="1">
              <a:off x="7061597" y="6452217"/>
              <a:ext cx="6747" cy="37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620169" y="5255659"/>
            <a:ext cx="3495675" cy="1140619"/>
            <a:chOff x="6267450" y="4449963"/>
            <a:chExt cx="3495675" cy="1140619"/>
          </a:xfrm>
        </p:grpSpPr>
        <p:grpSp>
          <p:nvGrpSpPr>
            <p:cNvPr id="50" name="组合 49"/>
            <p:cNvGrpSpPr/>
            <p:nvPr/>
          </p:nvGrpSpPr>
          <p:grpSpPr>
            <a:xfrm>
              <a:off x="6267450" y="4449963"/>
              <a:ext cx="3495675" cy="571500"/>
              <a:chOff x="6648450" y="3867150"/>
              <a:chExt cx="3495675" cy="5715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66484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83895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010400" y="3867150"/>
                <a:ext cx="762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181850" y="3867150"/>
                <a:ext cx="76200" cy="5715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53300" y="3867150"/>
                <a:ext cx="76200" cy="5715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543800" y="3867150"/>
                <a:ext cx="76200" cy="5715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715250" y="3867150"/>
                <a:ext cx="76200" cy="5715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750" y="3867150"/>
                <a:ext cx="76200" cy="5715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077200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267700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467725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639175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829675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001125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191625" y="3867150"/>
                <a:ext cx="76200" cy="5715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3440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5154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970597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8774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067925" y="3867150"/>
                <a:ext cx="76200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55" name="肘形连接符 54"/>
            <p:cNvCxnSpPr/>
            <p:nvPr/>
          </p:nvCxnSpPr>
          <p:spPr>
            <a:xfrm rot="10800000">
              <a:off x="6858000" y="5200650"/>
              <a:ext cx="476250" cy="209550"/>
            </a:xfrm>
            <a:prstGeom prst="bentConnector3">
              <a:avLst>
                <a:gd name="adj1" fmla="val 106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200900" y="5221250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接收窗口</a:t>
              </a:r>
              <a:endParaRPr lang="zh-CN" altLang="en-US" b="1" dirty="0"/>
            </a:p>
          </p:txBody>
        </p:sp>
        <p:cxnSp>
          <p:nvCxnSpPr>
            <p:cNvPr id="57" name="肘形连接符 56"/>
            <p:cNvCxnSpPr/>
            <p:nvPr/>
          </p:nvCxnSpPr>
          <p:spPr>
            <a:xfrm flipV="1">
              <a:off x="8353425" y="5156400"/>
              <a:ext cx="514350" cy="253804"/>
            </a:xfrm>
            <a:prstGeom prst="bentConnector3">
              <a:avLst>
                <a:gd name="adj1" fmla="val 944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连接符 81"/>
          <p:cNvCxnSpPr/>
          <p:nvPr/>
        </p:nvCxnSpPr>
        <p:spPr>
          <a:xfrm flipH="1" flipV="1">
            <a:off x="3153569" y="3504646"/>
            <a:ext cx="32147" cy="16684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7393483" y="4614082"/>
            <a:ext cx="4426943" cy="1489442"/>
            <a:chOff x="7706122" y="4579776"/>
            <a:chExt cx="4426943" cy="1489442"/>
          </a:xfrm>
        </p:grpSpPr>
        <p:sp>
          <p:nvSpPr>
            <p:cNvPr id="85" name="文本框 84"/>
            <p:cNvSpPr txBox="1"/>
            <p:nvPr/>
          </p:nvSpPr>
          <p:spPr>
            <a:xfrm>
              <a:off x="7836694" y="4579776"/>
              <a:ext cx="1132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在序接收且已确认</a:t>
              </a:r>
              <a:endParaRPr lang="zh-CN" altLang="en-US" b="1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722644" y="4579776"/>
              <a:ext cx="1132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期待接收尚未到来</a:t>
              </a:r>
              <a:endParaRPr lang="zh-CN" altLang="en-US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855545" y="5405891"/>
              <a:ext cx="13273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失序</a:t>
              </a:r>
              <a:r>
                <a:rPr lang="zh-CN" altLang="en-US" b="1" dirty="0" smtClean="0"/>
                <a:t>接收且已选择确认</a:t>
              </a:r>
              <a:endParaRPr lang="zh-CN" altLang="en-US" b="1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742289" y="5422887"/>
              <a:ext cx="1431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可用分组</a:t>
              </a:r>
              <a:endParaRPr lang="en-US" altLang="zh-CN" b="1" dirty="0" smtClean="0"/>
            </a:p>
            <a:p>
              <a:r>
                <a:rPr lang="zh-CN" altLang="en-US" b="1" dirty="0" smtClean="0"/>
                <a:t>（在窗口内）</a:t>
              </a:r>
              <a:endParaRPr lang="zh-CN" altLang="en-US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098213" y="4652768"/>
              <a:ext cx="1034852" cy="571500"/>
              <a:chOff x="11920141" y="4894940"/>
              <a:chExt cx="1034852" cy="5715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920141" y="4894940"/>
                <a:ext cx="47625" cy="5715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002493" y="5020373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不可用</a:t>
                </a: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9592468" y="5455446"/>
              <a:ext cx="76200" cy="5715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706122" y="4617192"/>
              <a:ext cx="762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9592468" y="4632907"/>
              <a:ext cx="76200" cy="5715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7725569" y="5408059"/>
              <a:ext cx="762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393483" y="1739378"/>
            <a:ext cx="2680097" cy="2196793"/>
            <a:chOff x="8963025" y="1953909"/>
            <a:chExt cx="2680097" cy="2196793"/>
          </a:xfrm>
        </p:grpSpPr>
        <p:sp>
          <p:nvSpPr>
            <p:cNvPr id="15" name="矩形 14"/>
            <p:cNvSpPr/>
            <p:nvPr/>
          </p:nvSpPr>
          <p:spPr>
            <a:xfrm>
              <a:off x="8963025" y="2720284"/>
              <a:ext cx="762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77325" y="2821368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已确认</a:t>
              </a:r>
              <a:endParaRPr lang="zh-CN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602119" y="2615867"/>
              <a:ext cx="76200" cy="5715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690622" y="2621106"/>
              <a:ext cx="95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发送尚未确认</a:t>
              </a:r>
              <a:endParaRPr lang="zh-CN" altLang="en-US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69375" y="3504371"/>
              <a:ext cx="76200" cy="5715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74150" y="3504371"/>
              <a:ext cx="1171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可用，尚未使用</a:t>
              </a:r>
              <a:endParaRPr lang="zh-CN" altLang="en-US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8992394" y="1953909"/>
              <a:ext cx="76200" cy="5715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106693" y="2054994"/>
              <a:ext cx="113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已</a:t>
              </a:r>
              <a:r>
                <a:rPr lang="en-US" altLang="zh-CN" b="1" dirty="0" smtClean="0"/>
                <a:t>SACK</a:t>
              </a:r>
              <a:endParaRPr lang="zh-CN" altLang="en-US" b="1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10594182" y="3506435"/>
              <a:ext cx="47625" cy="571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676534" y="3631868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不可用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6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90688"/>
            <a:ext cx="5276850" cy="480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u="sng" dirty="0"/>
              <a:t>发送者</a:t>
            </a:r>
            <a:endParaRPr lang="en-US" altLang="zh-CN" sz="2000" u="sng" dirty="0" smtClean="0"/>
          </a:p>
          <a:p>
            <a:pPr marL="0" indent="0">
              <a:buNone/>
              <a:defRPr/>
            </a:pPr>
            <a:r>
              <a:rPr lang="zh-CN" altLang="en-US" sz="2000" dirty="0" smtClean="0">
                <a:solidFill>
                  <a:srgbClr val="CC0000"/>
                </a:solidFill>
                <a:ea typeface="ＭＳ Ｐゴシック" charset="0"/>
              </a:rPr>
              <a:t>高层来的数据：</a:t>
            </a:r>
            <a:endParaRPr lang="en-US" altLang="zh-CN" sz="2000" dirty="0" smtClean="0">
              <a:solidFill>
                <a:srgbClr val="CC0000"/>
              </a:solidFill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如果下一个可用顺序号在发送窗口，发送该分组</a:t>
            </a:r>
            <a:endParaRPr lang="en-US" altLang="zh-CN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zh-CN" altLang="en-US" sz="2000" dirty="0" smtClean="0">
                <a:solidFill>
                  <a:srgbClr val="CC0000"/>
                </a:solidFill>
                <a:ea typeface="ＭＳ Ｐゴシック" charset="0"/>
              </a:rPr>
              <a:t>超时</a:t>
            </a: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(n)</a:t>
            </a:r>
            <a:r>
              <a:rPr lang="zh-CN" altLang="en-US" sz="2000" dirty="0" smtClean="0">
                <a:solidFill>
                  <a:srgbClr val="CC0000"/>
                </a:solidFill>
                <a:ea typeface="ＭＳ Ｐゴシック" charset="0"/>
              </a:rPr>
              <a:t>：</a:t>
            </a:r>
            <a:endParaRPr lang="en-US" altLang="zh-CN" sz="2000" dirty="0">
              <a:solidFill>
                <a:srgbClr val="CC0000"/>
              </a:solidFill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重发分组</a:t>
            </a:r>
            <a:r>
              <a:rPr lang="en-US" altLang="zh-CN" sz="2000" dirty="0" smtClean="0">
                <a:ea typeface="ＭＳ Ｐゴシック" charset="0"/>
              </a:rPr>
              <a:t>n</a:t>
            </a:r>
            <a:r>
              <a:rPr lang="zh-CN" altLang="en-US" sz="2000" dirty="0" smtClean="0">
                <a:ea typeface="ＭＳ Ｐゴシック" charset="0"/>
              </a:rPr>
              <a:t>，重启计时器</a:t>
            </a:r>
            <a:endParaRPr lang="en-US" altLang="zh-CN" sz="20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C0000"/>
                </a:solidFill>
                <a:ea typeface="ＭＳ Ｐゴシック" charset="0"/>
              </a:rPr>
              <a:t>ACK(n): </a:t>
            </a:r>
          </a:p>
          <a:p>
            <a:pPr>
              <a:defRPr/>
            </a:pPr>
            <a:r>
              <a:rPr lang="zh-CN" altLang="en-US" sz="2000" dirty="0" smtClean="0">
                <a:ea typeface="ＭＳ Ｐゴシック" charset="0"/>
              </a:rPr>
              <a:t>设置</a:t>
            </a:r>
            <a:r>
              <a:rPr lang="en-US" altLang="zh-CN" sz="2000" dirty="0" err="1" smtClean="0">
                <a:ea typeface="ＭＳ Ｐゴシック" charset="0"/>
              </a:rPr>
              <a:t>send_base</a:t>
            </a:r>
            <a:r>
              <a:rPr lang="en-US" altLang="zh-CN" sz="2000" dirty="0" smtClean="0">
                <a:ea typeface="ＭＳ Ｐゴシック" charset="0"/>
              </a:rPr>
              <a:t> = n + 1 </a:t>
            </a:r>
            <a:endParaRPr lang="en-US" altLang="zh-CN" sz="2000" dirty="0"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SACK(n</a:t>
            </a:r>
            <a:r>
              <a:rPr lang="en-US" altLang="zh-CN" sz="2000" dirty="0">
                <a:solidFill>
                  <a:srgbClr val="CC0000"/>
                </a:solidFill>
                <a:ea typeface="ＭＳ Ｐゴシック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ea typeface="ＭＳ Ｐゴシック" charset="0"/>
              </a:rPr>
              <a:t>在发送窗口内</a:t>
            </a:r>
            <a:r>
              <a:rPr lang="en-US" altLang="zh-CN" sz="2000" dirty="0" smtClean="0">
                <a:ea typeface="ＭＳ Ｐゴシック" charset="0"/>
              </a:rPr>
              <a:t>[sendbase,sendbase+SW-1]:</a:t>
            </a:r>
            <a:endParaRPr lang="en-US" altLang="zh-CN" sz="20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标记分组</a:t>
            </a:r>
            <a:r>
              <a:rPr lang="en-US" altLang="zh-CN" sz="2000" dirty="0" smtClean="0">
                <a:ea typeface="ＭＳ Ｐゴシック" charset="0"/>
              </a:rPr>
              <a:t>n</a:t>
            </a:r>
            <a:r>
              <a:rPr lang="zh-CN" altLang="en-US" sz="2000" dirty="0" smtClean="0">
                <a:ea typeface="ＭＳ Ｐゴシック" charset="0"/>
              </a:rPr>
              <a:t>收到</a:t>
            </a:r>
            <a:endParaRPr lang="en-US" altLang="zh-CN" sz="2000" dirty="0" smtClean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检查是否</a:t>
            </a:r>
            <a:r>
              <a:rPr lang="en-US" altLang="zh-CN" sz="2000" dirty="0" smtClean="0">
                <a:ea typeface="ＭＳ Ｐゴシック" charset="0"/>
              </a:rPr>
              <a:t>n</a:t>
            </a:r>
            <a:r>
              <a:rPr lang="zh-CN" altLang="en-US" sz="2000" dirty="0" smtClean="0">
                <a:ea typeface="ＭＳ Ｐゴシック" charset="0"/>
              </a:rPr>
              <a:t>之前的都已收到，滑动</a:t>
            </a:r>
            <a:r>
              <a:rPr lang="en-US" altLang="zh-CN" sz="2000" dirty="0" err="1" smtClean="0">
                <a:ea typeface="ＭＳ Ｐゴシック" charset="0"/>
              </a:rPr>
              <a:t>send_base</a:t>
            </a:r>
            <a:r>
              <a:rPr lang="zh-CN" altLang="en-US" sz="2000" dirty="0" smtClean="0">
                <a:ea typeface="ＭＳ Ｐゴシック" charset="0"/>
              </a:rPr>
              <a:t>到下一个未确认顺序号</a:t>
            </a:r>
            <a:endParaRPr lang="en-US" altLang="zh-CN" sz="2000" dirty="0" smtClean="0">
              <a:ea typeface="ＭＳ Ｐゴシック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76950" y="1690687"/>
            <a:ext cx="5276850" cy="4803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u="sng" dirty="0"/>
              <a:t>接收</a:t>
            </a:r>
            <a:r>
              <a:rPr lang="zh-CN" altLang="en-US" sz="2000" u="sng" dirty="0" smtClean="0"/>
              <a:t>者</a:t>
            </a:r>
            <a:endParaRPr lang="en-US" altLang="zh-CN" sz="2000" u="sng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solidFill>
                  <a:srgbClr val="CC0000"/>
                </a:solidFill>
                <a:ea typeface="ＭＳ Ｐゴシック" charset="0"/>
              </a:rPr>
              <a:t>分组</a:t>
            </a: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n </a:t>
            </a:r>
            <a:r>
              <a:rPr lang="zh-CN" altLang="en-US" sz="2000" dirty="0" smtClean="0">
                <a:solidFill>
                  <a:srgbClr val="CC0000"/>
                </a:solidFill>
                <a:ea typeface="ＭＳ Ｐゴシック" charset="0"/>
              </a:rPr>
              <a:t>在</a:t>
            </a: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[</a:t>
            </a:r>
            <a:r>
              <a:rPr lang="en-US" altLang="zh-CN" sz="2000" dirty="0" err="1" smtClean="0">
                <a:solidFill>
                  <a:srgbClr val="CC0000"/>
                </a:solidFill>
                <a:ea typeface="ＭＳ Ｐゴシック" charset="0"/>
              </a:rPr>
              <a:t>rcvbase</a:t>
            </a: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, rcvbase+rw-1] </a:t>
            </a: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失序到达：缓存，发送</a:t>
            </a:r>
            <a:r>
              <a:rPr lang="en-US" altLang="zh-CN" sz="2000" dirty="0" smtClean="0">
                <a:ea typeface="ＭＳ Ｐゴシック" charset="0"/>
              </a:rPr>
              <a:t>SACK(n)</a:t>
            </a: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>
                <a:ea typeface="ＭＳ Ｐゴシック" charset="0"/>
              </a:rPr>
              <a:t>在</a:t>
            </a:r>
            <a:r>
              <a:rPr lang="zh-CN" altLang="en-US" sz="2000" dirty="0" smtClean="0">
                <a:ea typeface="ＭＳ Ｐゴシック" charset="0"/>
              </a:rPr>
              <a:t>序到达，递交所有在序到达的分组，滑动接收窗口到下一个尚未收到的顺序号，发送</a:t>
            </a:r>
            <a:r>
              <a:rPr lang="en-US" altLang="zh-CN" sz="2000" dirty="0" smtClean="0">
                <a:ea typeface="ＭＳ Ｐゴシック" charset="0"/>
              </a:rPr>
              <a:t>ACK=</a:t>
            </a:r>
            <a:r>
              <a:rPr lang="zh-CN" altLang="en-US" sz="2000" dirty="0" smtClean="0">
                <a:ea typeface="ＭＳ Ｐゴシック" charset="0"/>
              </a:rPr>
              <a:t>最后一个在序收到的顺序号</a:t>
            </a:r>
            <a:r>
              <a:rPr lang="en-US" altLang="zh-CN" sz="2000" dirty="0" smtClean="0">
                <a:ea typeface="ＭＳ Ｐゴシック" charset="0"/>
              </a:rPr>
              <a:t>rcvbase-1</a:t>
            </a:r>
          </a:p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CC0000"/>
                </a:solidFill>
                <a:ea typeface="ＭＳ Ｐゴシック" charset="0"/>
              </a:rPr>
              <a:t>分组</a:t>
            </a:r>
            <a:r>
              <a:rPr lang="en-US" altLang="zh-CN" sz="2000" dirty="0">
                <a:solidFill>
                  <a:srgbClr val="CC0000"/>
                </a:solidFill>
                <a:ea typeface="ＭＳ Ｐゴシック" charset="0"/>
              </a:rPr>
              <a:t>n </a:t>
            </a:r>
            <a:r>
              <a:rPr lang="zh-CN" altLang="en-US" sz="2000" dirty="0">
                <a:solidFill>
                  <a:srgbClr val="CC0000"/>
                </a:solidFill>
                <a:ea typeface="ＭＳ Ｐゴシック" charset="0"/>
              </a:rPr>
              <a:t>在</a:t>
            </a:r>
            <a:r>
              <a:rPr lang="en-US" altLang="zh-CN" sz="2000" dirty="0">
                <a:solidFill>
                  <a:srgbClr val="CC0000"/>
                </a:solidFill>
                <a:ea typeface="ＭＳ Ｐゴシック" charset="0"/>
              </a:rPr>
              <a:t>[</a:t>
            </a:r>
            <a:r>
              <a:rPr lang="en-US" altLang="zh-CN" sz="2000" dirty="0" err="1" smtClean="0">
                <a:solidFill>
                  <a:srgbClr val="CC0000"/>
                </a:solidFill>
                <a:ea typeface="ＭＳ Ｐゴシック" charset="0"/>
              </a:rPr>
              <a:t>rcvbase-rw</a:t>
            </a:r>
            <a:r>
              <a:rPr lang="en-US" altLang="zh-CN" sz="2000" dirty="0" smtClean="0">
                <a:solidFill>
                  <a:srgbClr val="CC0000"/>
                </a:solidFill>
                <a:ea typeface="ＭＳ Ｐゴシック" charset="0"/>
              </a:rPr>
              <a:t>, rcvbase-1]</a:t>
            </a:r>
          </a:p>
          <a:p>
            <a:pPr>
              <a:buFont typeface="Wingdings" charset="2"/>
              <a:buChar char="§"/>
              <a:defRPr/>
            </a:pPr>
            <a:r>
              <a:rPr lang="zh-CN" altLang="en-US" sz="2000" dirty="0" smtClean="0">
                <a:ea typeface="ＭＳ Ｐゴシック" charset="0"/>
              </a:rPr>
              <a:t>发送</a:t>
            </a:r>
            <a:r>
              <a:rPr lang="en-US" altLang="zh-CN" sz="2000" dirty="0" smtClean="0">
                <a:ea typeface="ＭＳ Ｐゴシック" charset="0"/>
              </a:rPr>
              <a:t>ACK</a:t>
            </a:r>
            <a:r>
              <a:rPr lang="zh-CN" altLang="en-US" sz="2000" dirty="0" smtClean="0">
                <a:ea typeface="ＭＳ Ｐゴシック" charset="0"/>
              </a:rPr>
              <a:t>（</a:t>
            </a:r>
            <a:r>
              <a:rPr lang="en-US" altLang="zh-CN" sz="2000" dirty="0" smtClean="0">
                <a:ea typeface="ＭＳ Ｐゴシック" charset="0"/>
              </a:rPr>
              <a:t>rcvbase-1)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CC0000"/>
                </a:solidFill>
                <a:ea typeface="ＭＳ Ｐゴシック" charset="0"/>
              </a:rPr>
              <a:t>其他： </a:t>
            </a:r>
            <a:endParaRPr lang="en-US" altLang="zh-CN" sz="2000" dirty="0">
              <a:solidFill>
                <a:srgbClr val="CC0000"/>
              </a:solidFill>
              <a:ea typeface="ＭＳ Ｐゴシック" charset="0"/>
            </a:endParaRPr>
          </a:p>
          <a:p>
            <a:pPr>
              <a:defRPr/>
            </a:pPr>
            <a:r>
              <a:rPr lang="zh-CN" altLang="en-US" sz="2000" dirty="0">
                <a:ea typeface="ＭＳ Ｐゴシック" charset="0"/>
              </a:rPr>
              <a:t>忽略</a:t>
            </a:r>
            <a:endParaRPr lang="en-US" altLang="zh-CN" sz="2000" dirty="0" smtClean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选择重传示例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11826" y="1719263"/>
            <a:ext cx="12570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zh-CN" altLang="en-US" sz="1800" dirty="0" smtClean="0"/>
              <a:t>发送</a:t>
            </a:r>
            <a:r>
              <a:rPr lang="en-US" sz="1800" dirty="0" smtClean="0"/>
              <a:t>  pkt0</a:t>
            </a:r>
          </a:p>
          <a:p>
            <a:pPr algn="r">
              <a:defRPr/>
            </a:pPr>
            <a:r>
              <a:rPr lang="zh-CN" altLang="en-US" sz="1800" dirty="0" smtClean="0"/>
              <a:t>发送  </a:t>
            </a:r>
            <a:r>
              <a:rPr lang="en-US" sz="1800" dirty="0" smtClean="0"/>
              <a:t>pkt1</a:t>
            </a:r>
          </a:p>
          <a:p>
            <a:pPr algn="r">
              <a:defRPr/>
            </a:pPr>
            <a:r>
              <a:rPr lang="zh-CN" altLang="en-US" sz="1800" dirty="0" smtClean="0"/>
              <a:t>发送  </a:t>
            </a:r>
            <a:r>
              <a:rPr lang="en-US" sz="1800" dirty="0" smtClean="0"/>
              <a:t>pkt2</a:t>
            </a:r>
          </a:p>
          <a:p>
            <a:pPr algn="r">
              <a:defRPr/>
            </a:pPr>
            <a:r>
              <a:rPr lang="zh-CN" altLang="en-US" sz="1800" dirty="0" smtClean="0"/>
              <a:t>发送  </a:t>
            </a:r>
            <a:r>
              <a:rPr lang="en-US" sz="1800" dirty="0" smtClean="0"/>
              <a:t>pkt3</a:t>
            </a:r>
          </a:p>
          <a:p>
            <a:pPr algn="r">
              <a:defRPr/>
            </a:pPr>
            <a:r>
              <a:rPr lang="en-US" sz="1800" dirty="0" smtClean="0"/>
              <a:t>(wait)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43388" y="13477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73925" y="1366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348538" y="19653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91388" y="2160588"/>
            <a:ext cx="23679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pkt0, </a:t>
            </a:r>
            <a:r>
              <a:rPr lang="zh-CN" altLang="en-US" sz="1800" dirty="0" smtClean="0"/>
              <a:t>发送</a:t>
            </a:r>
            <a:r>
              <a:rPr lang="en-US" sz="1800" dirty="0" smtClean="0"/>
              <a:t> ack0</a:t>
            </a:r>
          </a:p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pkt1, </a:t>
            </a:r>
            <a:r>
              <a:rPr lang="zh-CN" altLang="en-US" sz="1800" dirty="0" smtClean="0"/>
              <a:t>发送</a:t>
            </a:r>
            <a:r>
              <a:rPr lang="en-US" sz="1800" dirty="0" smtClean="0"/>
              <a:t>ack1</a:t>
            </a:r>
          </a:p>
          <a:p>
            <a:pPr algn="l">
              <a:defRPr/>
            </a:pPr>
            <a:r>
              <a:rPr lang="en-US" sz="1800" dirty="0" smtClean="0"/>
              <a:t> </a:t>
            </a:r>
          </a:p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pkt3, </a:t>
            </a:r>
            <a:r>
              <a:rPr lang="zh-CN" altLang="en-US" sz="1800" dirty="0" smtClean="0"/>
              <a:t>缓存</a:t>
            </a:r>
            <a:r>
              <a:rPr lang="en-US" sz="1800" dirty="0" smtClean="0"/>
              <a:t>, </a:t>
            </a:r>
          </a:p>
          <a:p>
            <a:pPr>
              <a:defRPr/>
            </a:pPr>
            <a:r>
              <a:rPr lang="zh-CN" altLang="en-US" sz="1800" dirty="0" smtClean="0"/>
              <a:t>发送 </a:t>
            </a:r>
            <a:r>
              <a:rPr lang="en-US" sz="1800" dirty="0" smtClean="0"/>
              <a:t>ack3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81509" y="3322638"/>
            <a:ext cx="22397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zh-CN" altLang="en-US" sz="1800" dirty="0" smtClean="0"/>
              <a:t>接收</a:t>
            </a:r>
            <a:r>
              <a:rPr lang="en-US" sz="1800" dirty="0" smtClean="0"/>
              <a:t> ack0,</a:t>
            </a:r>
            <a:r>
              <a:rPr lang="zh-CN" altLang="en-US" sz="1800" dirty="0" smtClean="0"/>
              <a:t>发送 </a:t>
            </a:r>
            <a:r>
              <a:rPr lang="en-US" sz="1800" dirty="0" smtClean="0"/>
              <a:t>pkt4</a:t>
            </a:r>
          </a:p>
          <a:p>
            <a:pPr algn="r"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ack1,</a:t>
            </a:r>
            <a:r>
              <a:rPr lang="zh-CN" altLang="en-US" sz="1800" dirty="0" smtClean="0"/>
              <a:t>发送 </a:t>
            </a:r>
            <a:r>
              <a:rPr lang="en-US" sz="1800" dirty="0" smtClean="0"/>
              <a:t>pkt5</a:t>
            </a:r>
          </a:p>
          <a:p>
            <a:pPr algn="r">
              <a:defRPr/>
            </a:pPr>
            <a:endParaRPr lang="en-US" sz="1800" dirty="0" smtClean="0"/>
          </a:p>
        </p:txBody>
      </p:sp>
      <p:pic>
        <p:nvPicPr>
          <p:cNvPr id="10" name="Picture 10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44704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02486" y="4686300"/>
            <a:ext cx="123783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dirty="0" err="1" smtClean="0">
                <a:solidFill>
                  <a:srgbClr val="FF0000"/>
                </a:solidFill>
              </a:rPr>
              <a:t>pkt</a:t>
            </a:r>
            <a:r>
              <a:rPr lang="en-US" sz="1800" i="1" dirty="0" smtClean="0">
                <a:solidFill>
                  <a:srgbClr val="FF0000"/>
                </a:solidFill>
              </a:rPr>
              <a:t> 2 </a:t>
            </a:r>
            <a:r>
              <a:rPr lang="zh-CN" altLang="en-US" sz="1800" i="1" dirty="0">
                <a:solidFill>
                  <a:srgbClr val="FF0000"/>
                </a:solidFill>
              </a:rPr>
              <a:t>超时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07958" y="4900613"/>
            <a:ext cx="116570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zh-CN" altLang="en-US" sz="1800" dirty="0" smtClean="0"/>
              <a:t>发送 </a:t>
            </a:r>
            <a:r>
              <a:rPr lang="en-US" sz="1800" dirty="0" smtClean="0"/>
              <a:t>pkt2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213350" y="19129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211763" y="21875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227638" y="24511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233988" y="27368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5219700" y="24368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89638" y="2486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48388" y="25066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5216525" y="27225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219700" y="35591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51450" y="38782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5248275" y="32527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5108575" y="2441575"/>
            <a:ext cx="103188" cy="2462213"/>
            <a:chOff x="3651" y="1878"/>
            <a:chExt cx="78" cy="963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249863" y="50720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288213" y="3684588"/>
            <a:ext cx="19104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pkt4, </a:t>
            </a:r>
            <a:r>
              <a:rPr lang="zh-CN" altLang="en-US" sz="1800" dirty="0" smtClean="0"/>
              <a:t>缓存</a:t>
            </a:r>
            <a:r>
              <a:rPr lang="en-US" sz="1800" dirty="0" smtClean="0"/>
              <a:t>, </a:t>
            </a:r>
          </a:p>
          <a:p>
            <a:pPr>
              <a:defRPr/>
            </a:pPr>
            <a:r>
              <a:rPr lang="zh-CN" altLang="en-US" sz="1800" dirty="0" smtClean="0"/>
              <a:t>发送 </a:t>
            </a:r>
            <a:r>
              <a:rPr lang="en-US" sz="1800" dirty="0" smtClean="0"/>
              <a:t>ack4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7307263" y="4205288"/>
            <a:ext cx="19127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接收 </a:t>
            </a:r>
            <a:r>
              <a:rPr lang="en-US" sz="1800" dirty="0" smtClean="0"/>
              <a:t>pkt5, </a:t>
            </a:r>
            <a:r>
              <a:rPr lang="zh-CN" altLang="en-US" sz="1800" dirty="0" smtClean="0"/>
              <a:t>缓存</a:t>
            </a:r>
            <a:r>
              <a:rPr lang="en-US" sz="1800" dirty="0" smtClean="0"/>
              <a:t>, </a:t>
            </a:r>
          </a:p>
          <a:p>
            <a:pPr>
              <a:defRPr/>
            </a:pPr>
            <a:r>
              <a:rPr lang="zh-CN" altLang="en-US" sz="1800" dirty="0" smtClean="0"/>
              <a:t>发送 </a:t>
            </a:r>
            <a:r>
              <a:rPr lang="en-US" sz="1800" dirty="0" smtClean="0"/>
              <a:t>ack5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7318375" y="5359400"/>
            <a:ext cx="296683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zh-CN" altLang="en-US" sz="1800" dirty="0"/>
              <a:t>接收</a:t>
            </a:r>
            <a:r>
              <a:rPr lang="en-US" sz="1800" dirty="0" smtClean="0"/>
              <a:t> pkt2; </a:t>
            </a:r>
            <a:r>
              <a:rPr lang="zh-CN" altLang="en-US" sz="1800" dirty="0" smtClean="0"/>
              <a:t>递交</a:t>
            </a:r>
            <a:r>
              <a:rPr lang="en-US" sz="1800" dirty="0" smtClean="0"/>
              <a:t>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dirty="0" smtClean="0"/>
              <a:t>pkt3, pkt4, pkt5; </a:t>
            </a:r>
            <a:r>
              <a:rPr lang="zh-CN" altLang="en-US" sz="1800" dirty="0" smtClean="0"/>
              <a:t>发送</a:t>
            </a:r>
            <a:r>
              <a:rPr lang="en-US" sz="1800" dirty="0" smtClean="0"/>
              <a:t> ack2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432175" y="4187825"/>
            <a:ext cx="13805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 smtClean="0"/>
              <a:t> 标记</a:t>
            </a:r>
            <a:r>
              <a:rPr lang="en-US" altLang="zh-CN" sz="1400" dirty="0" smtClean="0"/>
              <a:t> ack3</a:t>
            </a:r>
            <a:r>
              <a:rPr lang="zh-CN" altLang="en-US" sz="1400" dirty="0" smtClean="0"/>
              <a:t>收到</a:t>
            </a:r>
            <a:endParaRPr lang="en-US" sz="1400" dirty="0" smtClean="0"/>
          </a:p>
        </p:txBody>
      </p: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1473200" y="1757363"/>
            <a:ext cx="1512888" cy="304800"/>
            <a:chOff x="115" y="914"/>
            <a:chExt cx="953" cy="192"/>
          </a:xfrm>
        </p:grpSpPr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1430338" y="1411288"/>
            <a:ext cx="16241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i="1" u="sng" dirty="0" smtClean="0">
                <a:solidFill>
                  <a:srgbClr val="000099"/>
                </a:solidFill>
              </a:rPr>
              <a:t>发送窗口</a:t>
            </a:r>
            <a:r>
              <a:rPr lang="en-US" i="1" u="sng" dirty="0" smtClean="0">
                <a:solidFill>
                  <a:srgbClr val="000099"/>
                </a:solidFill>
              </a:rPr>
              <a:t> (N=4)</a:t>
            </a: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1544638" y="29210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1470025" y="2043113"/>
            <a:ext cx="1512888" cy="304800"/>
            <a:chOff x="115" y="914"/>
            <a:chExt cx="953" cy="192"/>
          </a:xfrm>
        </p:grpSpPr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1477963" y="2328863"/>
            <a:ext cx="1512887" cy="304800"/>
            <a:chOff x="115" y="914"/>
            <a:chExt cx="953" cy="192"/>
          </a:xfrm>
        </p:grpSpPr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1474788" y="2603500"/>
            <a:ext cx="1512887" cy="304800"/>
            <a:chOff x="115" y="914"/>
            <a:chExt cx="953" cy="192"/>
          </a:xfrm>
        </p:grpSpPr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1685925" y="34083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1471613" y="33734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49" name="Group 53"/>
          <p:cNvGrpSpPr>
            <a:grpSpLocks/>
          </p:cNvGrpSpPr>
          <p:nvPr/>
        </p:nvGrpSpPr>
        <p:grpSpPr bwMode="auto">
          <a:xfrm>
            <a:off x="1468438" y="3648075"/>
            <a:ext cx="1512887" cy="304800"/>
            <a:chOff x="112" y="2105"/>
            <a:chExt cx="953" cy="192"/>
          </a:xfrm>
        </p:grpSpPr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1457325" y="4941888"/>
            <a:ext cx="1512888" cy="304800"/>
            <a:chOff x="112" y="2105"/>
            <a:chExt cx="953" cy="192"/>
          </a:xfrm>
        </p:grpSpPr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5" name="Group 59"/>
          <p:cNvGrpSpPr>
            <a:grpSpLocks/>
          </p:cNvGrpSpPr>
          <p:nvPr/>
        </p:nvGrpSpPr>
        <p:grpSpPr bwMode="auto">
          <a:xfrm>
            <a:off x="1465263" y="5183188"/>
            <a:ext cx="1512887" cy="304800"/>
            <a:chOff x="112" y="2105"/>
            <a:chExt cx="953" cy="192"/>
          </a:xfrm>
        </p:grpSpPr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1462088" y="5446713"/>
            <a:ext cx="1512887" cy="304800"/>
            <a:chOff x="112" y="2105"/>
            <a:chExt cx="953" cy="192"/>
          </a:xfrm>
        </p:grpSpPr>
        <p:sp>
          <p:nvSpPr>
            <p:cNvPr id="5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1458913" y="5688013"/>
            <a:ext cx="1512887" cy="304800"/>
            <a:chOff x="112" y="2105"/>
            <a:chExt cx="953" cy="192"/>
          </a:xfrm>
        </p:grpSpPr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sp>
        <p:nvSpPr>
          <p:cNvPr id="64" name="Line 88"/>
          <p:cNvSpPr>
            <a:spLocks noChangeShapeType="1"/>
          </p:cNvSpPr>
          <p:nvPr/>
        </p:nvSpPr>
        <p:spPr bwMode="auto">
          <a:xfrm flipH="1">
            <a:off x="5222875" y="40624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5" name="Line 89"/>
          <p:cNvSpPr>
            <a:spLocks noChangeShapeType="1"/>
          </p:cNvSpPr>
          <p:nvPr/>
        </p:nvSpPr>
        <p:spPr bwMode="auto">
          <a:xfrm flipH="1">
            <a:off x="5275263" y="43703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3548063" y="5232400"/>
            <a:ext cx="1436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 smtClean="0"/>
              <a:t> 标记</a:t>
            </a:r>
            <a:r>
              <a:rPr lang="en-US" sz="1400" dirty="0" smtClean="0"/>
              <a:t> ack4</a:t>
            </a:r>
            <a:r>
              <a:rPr lang="zh-CN" altLang="en-US" sz="1400" dirty="0" smtClean="0"/>
              <a:t>收到 </a:t>
            </a:r>
            <a:endParaRPr lang="en-US" sz="1400" dirty="0" smtClean="0"/>
          </a:p>
        </p:txBody>
      </p:sp>
      <p:sp>
        <p:nvSpPr>
          <p:cNvPr id="67" name="Text Box 91"/>
          <p:cNvSpPr txBox="1">
            <a:spLocks noChangeArrowheads="1"/>
          </p:cNvSpPr>
          <p:nvPr/>
        </p:nvSpPr>
        <p:spPr bwMode="auto">
          <a:xfrm>
            <a:off x="3567113" y="5529263"/>
            <a:ext cx="13805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sz="1400" dirty="0" smtClean="0"/>
              <a:t> 标记</a:t>
            </a:r>
            <a:r>
              <a:rPr lang="en-US" altLang="zh-CN" sz="1400" dirty="0" smtClean="0"/>
              <a:t> ack5</a:t>
            </a:r>
            <a:r>
              <a:rPr lang="zh-CN" altLang="en-US" sz="1400" dirty="0" smtClean="0"/>
              <a:t>收到</a:t>
            </a:r>
            <a:endParaRPr lang="en-US" sz="1400" dirty="0" smtClean="0"/>
          </a:p>
        </p:txBody>
      </p:sp>
      <p:sp>
        <p:nvSpPr>
          <p:cNvPr id="68" name="Line 92"/>
          <p:cNvSpPr>
            <a:spLocks noChangeShapeType="1"/>
          </p:cNvSpPr>
          <p:nvPr/>
        </p:nvSpPr>
        <p:spPr bwMode="auto">
          <a:xfrm flipH="1">
            <a:off x="6386513" y="55816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3641725" y="6089650"/>
            <a:ext cx="1391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smtClean="0"/>
              <a:t>Q: </a:t>
            </a:r>
            <a:r>
              <a:rPr lang="zh-CN" altLang="en-US" i="1" dirty="0" smtClean="0"/>
              <a:t>收到</a:t>
            </a:r>
            <a:r>
              <a:rPr lang="en-US" i="1" dirty="0" smtClean="0"/>
              <a:t>ack2?</a:t>
            </a:r>
          </a:p>
        </p:txBody>
      </p:sp>
    </p:spTree>
    <p:extLst>
      <p:ext uri="{BB962C8B-B14F-4D97-AF65-F5344CB8AC3E}">
        <p14:creationId xmlns:p14="http://schemas.microsoft.com/office/powerpoint/2010/main" val="41676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可靠数据传输（</a:t>
            </a:r>
            <a:r>
              <a:rPr lang="en-US" altLang="zh-CN" dirty="0" smtClean="0"/>
              <a:t>3.3 </a:t>
            </a:r>
            <a:r>
              <a:rPr lang="zh-CN" altLang="en-US" dirty="0" smtClean="0"/>
              <a:t>数据链路协议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146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计算机网络领域最重要的问题之一</a:t>
            </a:r>
            <a:endParaRPr lang="en-US" altLang="zh-CN" dirty="0" smtClean="0"/>
          </a:p>
          <a:p>
            <a:r>
              <a:rPr lang="zh-CN" altLang="en-US" dirty="0" smtClean="0"/>
              <a:t>在运输层和数据链路层都包括了可靠的数据传输功能</a:t>
            </a:r>
            <a:endParaRPr lang="en-US" altLang="zh-CN" dirty="0" smtClean="0"/>
          </a:p>
          <a:p>
            <a:r>
              <a:rPr lang="zh-CN" altLang="en-US" dirty="0" smtClean="0"/>
              <a:t>在运输层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或数据链路层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为高层提供可靠的数据传输服务</a:t>
            </a:r>
            <a:endParaRPr lang="en-US" altLang="zh-CN" dirty="0" smtClean="0"/>
          </a:p>
          <a:p>
            <a:r>
              <a:rPr lang="zh-CN" altLang="en-US" dirty="0" smtClean="0"/>
              <a:t>利用底层所提供的不可靠的数据递交服务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061447" y="3764756"/>
            <a:ext cx="7130553" cy="2919074"/>
            <a:chOff x="1103086" y="3880871"/>
            <a:chExt cx="7130553" cy="2919074"/>
          </a:xfrm>
        </p:grpSpPr>
        <p:sp>
          <p:nvSpPr>
            <p:cNvPr id="9" name="圆柱形 8"/>
            <p:cNvSpPr/>
            <p:nvPr/>
          </p:nvSpPr>
          <p:spPr>
            <a:xfrm rot="16200000">
              <a:off x="3498964" y="3963419"/>
              <a:ext cx="476929" cy="2627089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肘形连接符 10"/>
            <p:cNvCxnSpPr>
              <a:endCxn id="9" idx="1"/>
            </p:cNvCxnSpPr>
            <p:nvPr/>
          </p:nvCxnSpPr>
          <p:spPr>
            <a:xfrm rot="16200000" flipH="1">
              <a:off x="1704173" y="4557251"/>
              <a:ext cx="1009443" cy="4299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222171" y="5092297"/>
              <a:ext cx="124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可靠信道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438398" y="4455898"/>
              <a:ext cx="703943" cy="341932"/>
              <a:chOff x="2315028" y="4511900"/>
              <a:chExt cx="668940" cy="369332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2342613" y="4515549"/>
                <a:ext cx="641355" cy="3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数据</a:t>
                </a:r>
                <a:endParaRPr lang="zh-CN" altLang="en-US" sz="16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15028" y="4511900"/>
                <a:ext cx="624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103086" y="4862286"/>
              <a:ext cx="59944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1513114" y="3903792"/>
              <a:ext cx="2333171" cy="363726"/>
              <a:chOff x="2315028" y="4511900"/>
              <a:chExt cx="2217157" cy="39287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408128" y="4539089"/>
                <a:ext cx="2124057" cy="3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发送</a:t>
                </a:r>
                <a:r>
                  <a:rPr lang="zh-CN" altLang="en-US" sz="1600" dirty="0" smtClean="0"/>
                  <a:t>方进程</a:t>
                </a:r>
                <a:endParaRPr lang="zh-CN" altLang="en-US" sz="16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15028" y="4511900"/>
                <a:ext cx="1262019" cy="358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070934" y="3880871"/>
              <a:ext cx="2333171" cy="363726"/>
              <a:chOff x="2315028" y="4511900"/>
              <a:chExt cx="2217157" cy="39287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408128" y="4539089"/>
                <a:ext cx="2124057" cy="3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接收方进程</a:t>
                </a:r>
                <a:endParaRPr lang="zh-CN" altLang="en-US" sz="16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15028" y="4511900"/>
                <a:ext cx="1262019" cy="358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470400" y="4393936"/>
              <a:ext cx="703943" cy="341932"/>
              <a:chOff x="2315028" y="4511900"/>
              <a:chExt cx="668940" cy="36933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342613" y="4515549"/>
                <a:ext cx="641355" cy="3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数据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315028" y="4511900"/>
                <a:ext cx="6241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肘形连接符 29"/>
            <p:cNvCxnSpPr/>
            <p:nvPr/>
          </p:nvCxnSpPr>
          <p:spPr>
            <a:xfrm rot="5400000">
              <a:off x="4862486" y="4400857"/>
              <a:ext cx="1079108" cy="702133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5050973" y="5276963"/>
              <a:ext cx="702134" cy="14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103086" y="6241144"/>
              <a:ext cx="59944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圆柱形 34"/>
            <p:cNvSpPr/>
            <p:nvPr/>
          </p:nvSpPr>
          <p:spPr>
            <a:xfrm rot="16200000">
              <a:off x="3520738" y="5247936"/>
              <a:ext cx="476929" cy="2627089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肘形连接符 35"/>
            <p:cNvCxnSpPr>
              <a:endCxn id="35" idx="1"/>
            </p:cNvCxnSpPr>
            <p:nvPr/>
          </p:nvCxnSpPr>
          <p:spPr>
            <a:xfrm rot="16200000" flipH="1">
              <a:off x="1725947" y="5841768"/>
              <a:ext cx="1009443" cy="4299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214917" y="6376814"/>
              <a:ext cx="1589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不可靠信道</a:t>
              </a:r>
              <a:endParaRPr lang="zh-CN" altLang="en-US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104577" y="5740403"/>
              <a:ext cx="1253673" cy="383482"/>
              <a:chOff x="2013119" y="4511900"/>
              <a:chExt cx="1022652" cy="369333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470099" y="4532802"/>
                <a:ext cx="555309" cy="32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数据</a:t>
                </a:r>
                <a:endParaRPr lang="zh-CN" altLang="en-US" sz="16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2741" y="4511900"/>
                <a:ext cx="6130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54234" y="4511901"/>
                <a:ext cx="3744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13119" y="4532802"/>
                <a:ext cx="641355" cy="32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头部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4" name="肘形连接符 43"/>
            <p:cNvCxnSpPr/>
            <p:nvPr/>
          </p:nvCxnSpPr>
          <p:spPr>
            <a:xfrm rot="5400000">
              <a:off x="4884260" y="5685374"/>
              <a:ext cx="1079108" cy="7021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072747" y="6561480"/>
              <a:ext cx="702134" cy="14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424136" y="5740444"/>
              <a:ext cx="1253673" cy="383482"/>
              <a:chOff x="2013119" y="4511900"/>
              <a:chExt cx="1022652" cy="36933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2446421" y="4532802"/>
                <a:ext cx="555309" cy="32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数据</a:t>
                </a:r>
                <a:endParaRPr lang="zh-CN" altLang="en-US" sz="16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422741" y="4511900"/>
                <a:ext cx="6130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054234" y="4511901"/>
                <a:ext cx="3744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013119" y="4532802"/>
                <a:ext cx="641355" cy="32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头部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6096000" y="5385494"/>
              <a:ext cx="213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可靠数据传输协议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69173" y="3822815"/>
            <a:ext cx="5187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假设分组在传输过程中可能出错，可能丢失，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分组不会失序递交</a:t>
            </a:r>
            <a:r>
              <a:rPr lang="en-US" altLang="zh-CN" sz="2800" dirty="0" smtClean="0">
                <a:sym typeface="Wingdings" panose="05000000000000000000" pitchFamily="2" charset="2"/>
              </a:rPr>
              <a:t>TCP</a:t>
            </a:r>
            <a:r>
              <a:rPr lang="zh-CN" altLang="en-US" sz="2800" dirty="0" smtClean="0">
                <a:sym typeface="Wingdings" panose="05000000000000000000" pitchFamily="2" charset="2"/>
              </a:rPr>
              <a:t>允许失序递交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14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选择重传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顺序号回绕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1163"/>
            <a:ext cx="5322887" cy="1660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/>
              <a:t>顺序号</a:t>
            </a:r>
            <a:r>
              <a:rPr lang="en-US" altLang="zh-CN" sz="3200" dirty="0" smtClean="0"/>
              <a:t>m=2</a:t>
            </a:r>
            <a:r>
              <a:rPr lang="zh-CN" altLang="en-US" sz="3200" dirty="0" smtClean="0"/>
              <a:t>个比特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顺序号空间</a:t>
            </a:r>
            <a:r>
              <a:rPr lang="en-US" altLang="ja-JP" dirty="0" smtClean="0"/>
              <a:t>: </a:t>
            </a:r>
            <a:r>
              <a:rPr lang="en-US" altLang="ja-JP" dirty="0"/>
              <a:t>0, 1, 2, 3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窗口大小</a:t>
            </a:r>
            <a:r>
              <a:rPr lang="en-US" altLang="zh-CN" dirty="0" smtClean="0"/>
              <a:t>=3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9723438" y="27146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1400" dirty="0" smtClean="0"/>
              <a:t>接收窗口</a:t>
            </a:r>
            <a:endParaRPr lang="en-US" sz="1400" dirty="0" smtClean="0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6962775" y="274638"/>
            <a:ext cx="9717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zh-CN" altLang="en-US" sz="1400" dirty="0" smtClean="0"/>
              <a:t>发送窗口</a:t>
            </a:r>
            <a:r>
              <a:rPr lang="en-US" sz="1400" dirty="0" smtClean="0"/>
              <a:t>)</a:t>
            </a:r>
          </a:p>
        </p:txBody>
      </p:sp>
      <p:sp>
        <p:nvSpPr>
          <p:cNvPr id="6" name="Line 58"/>
          <p:cNvSpPr>
            <a:spLocks noChangeShapeType="1"/>
          </p:cNvSpPr>
          <p:nvPr/>
        </p:nvSpPr>
        <p:spPr bwMode="auto">
          <a:xfrm>
            <a:off x="7048500" y="7651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" name="Line 59"/>
          <p:cNvSpPr>
            <a:spLocks noChangeShapeType="1"/>
          </p:cNvSpPr>
          <p:nvPr/>
        </p:nvSpPr>
        <p:spPr bwMode="auto">
          <a:xfrm>
            <a:off x="9829800" y="7651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7062789" y="4102099"/>
            <a:ext cx="4651377" cy="2044700"/>
            <a:chOff x="2793" y="2536"/>
            <a:chExt cx="2930" cy="1288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pkt1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pkt2</a:t>
              </a:r>
            </a:p>
          </p:txBody>
        </p: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2793" y="3394"/>
              <a:ext cx="787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zh-CN" altLang="en-US" sz="1400" dirty="0" smtClean="0"/>
                <a:t>超时重传</a:t>
              </a:r>
              <a:r>
                <a:rPr lang="en-US" altLang="zh-CN" sz="1400" dirty="0" smtClean="0"/>
                <a:t>pkt0</a:t>
              </a:r>
              <a:endParaRPr lang="en-US" sz="1400" dirty="0" smtClean="0"/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 smtClean="0">
                  <a:latin typeface="Arial" charset="0"/>
                </a:rPr>
                <a:t> 0 1 2</a:t>
              </a:r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 smtClean="0">
                  <a:latin typeface="Arial" charset="0"/>
                </a:rPr>
                <a:t> 2</a:t>
              </a:r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4614" y="3650"/>
              <a:ext cx="110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200" i="1" dirty="0" err="1">
                  <a:solidFill>
                    <a:srgbClr val="CC0000"/>
                  </a:solidFill>
                </a:rPr>
                <a:t>pkt</a:t>
              </a:r>
              <a:r>
                <a:rPr lang="en-US" altLang="zh-CN" sz="1200" i="1" dirty="0">
                  <a:solidFill>
                    <a:srgbClr val="CC0000"/>
                  </a:solidFill>
                </a:rPr>
                <a:t> 0</a:t>
              </a:r>
              <a:r>
                <a:rPr lang="zh-CN" altLang="en-US" sz="1200" i="1" dirty="0">
                  <a:solidFill>
                    <a:srgbClr val="CC0000"/>
                  </a:solidFill>
                </a:rPr>
                <a:t>在接收</a:t>
              </a:r>
              <a:r>
                <a:rPr lang="zh-CN" altLang="en-US" sz="1200" i="1" dirty="0" smtClean="0">
                  <a:solidFill>
                    <a:srgbClr val="CC0000"/>
                  </a:solidFill>
                </a:rPr>
                <a:t>窗口？？？</a:t>
              </a:r>
              <a:endParaRPr lang="en-US" altLang="zh-CN" sz="1200" i="1" dirty="0">
                <a:solidFill>
                  <a:srgbClr val="CC0000"/>
                </a:solidFill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5" name="Group 128"/>
          <p:cNvGrpSpPr>
            <a:grpSpLocks/>
          </p:cNvGrpSpPr>
          <p:nvPr/>
        </p:nvGrpSpPr>
        <p:grpSpPr bwMode="auto">
          <a:xfrm>
            <a:off x="7104061" y="901700"/>
            <a:ext cx="4119560" cy="1833563"/>
            <a:chOff x="2819" y="520"/>
            <a:chExt cx="2595" cy="1155"/>
          </a:xfrm>
        </p:grpSpPr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80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47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78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48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76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7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49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0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2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3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pkt1</a:t>
              </a:r>
            </a:p>
          </p:txBody>
        </p:sp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pkt2</a:t>
              </a:r>
            </a:p>
          </p:txBody>
        </p:sp>
        <p:sp>
          <p:nvSpPr>
            <p:cNvPr id="55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 smtClean="0">
                  <a:latin typeface="Arial" charset="0"/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57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8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pkt0</a:t>
              </a:r>
            </a:p>
          </p:txBody>
        </p:sp>
        <p:sp>
          <p:nvSpPr>
            <p:cNvPr id="59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 smtClean="0">
                  <a:latin typeface="Arial" charset="0"/>
                </a:rPr>
                <a:t> 0 1 2</a:t>
              </a:r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 smtClean="0">
                  <a:latin typeface="Arial" charset="0"/>
                </a:rPr>
                <a:t> 1 2</a:t>
              </a:r>
            </a:p>
          </p:txBody>
        </p:sp>
        <p:sp>
          <p:nvSpPr>
            <p:cNvPr id="63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4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0 1 2 </a:t>
              </a:r>
              <a:r>
                <a:rPr lang="en-US" sz="1200" smtClean="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 smtClean="0">
                  <a:latin typeface="Arial" charset="0"/>
                </a:rPr>
                <a:t> 2</a:t>
              </a:r>
            </a:p>
          </p:txBody>
        </p:sp>
        <p:sp>
          <p:nvSpPr>
            <p:cNvPr id="65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6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8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81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 dirty="0" err="1" smtClean="0">
                  <a:solidFill>
                    <a:srgbClr val="CC0000"/>
                  </a:solidFill>
                </a:rPr>
                <a:t>pkt</a:t>
              </a:r>
              <a:r>
                <a:rPr lang="en-US" sz="1200" i="1" dirty="0" smtClean="0">
                  <a:solidFill>
                    <a:srgbClr val="CC0000"/>
                  </a:solidFill>
                </a:rPr>
                <a:t> 0</a:t>
              </a:r>
              <a:r>
                <a:rPr lang="zh-CN" altLang="en-US" sz="1200" i="1" dirty="0" smtClean="0">
                  <a:solidFill>
                    <a:srgbClr val="CC0000"/>
                  </a:solidFill>
                </a:rPr>
                <a:t>在接收窗口</a:t>
              </a:r>
              <a:endParaRPr lang="en-US" sz="1200" i="1" dirty="0" smtClean="0">
                <a:solidFill>
                  <a:srgbClr val="CC0000"/>
                </a:solidFill>
              </a:endParaRPr>
            </a:p>
          </p:txBody>
        </p:sp>
        <p:sp>
          <p:nvSpPr>
            <p:cNvPr id="69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1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74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5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72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pkt3</a:t>
              </a:r>
            </a:p>
          </p:txBody>
        </p:sp>
      </p:grpSp>
      <p:grpSp>
        <p:nvGrpSpPr>
          <p:cNvPr id="82" name="Group 122"/>
          <p:cNvGrpSpPr>
            <a:grpSpLocks/>
          </p:cNvGrpSpPr>
          <p:nvPr/>
        </p:nvGrpSpPr>
        <p:grpSpPr bwMode="auto">
          <a:xfrm>
            <a:off x="9063038" y="966788"/>
            <a:ext cx="517525" cy="5278437"/>
            <a:chOff x="3821" y="550"/>
            <a:chExt cx="326" cy="3325"/>
          </a:xfrm>
        </p:grpSpPr>
        <p:pic>
          <p:nvPicPr>
            <p:cNvPr id="83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内容占位符 2"/>
          <p:cNvSpPr txBox="1">
            <a:spLocks/>
          </p:cNvSpPr>
          <p:nvPr/>
        </p:nvSpPr>
        <p:spPr>
          <a:xfrm>
            <a:off x="785815" y="3445668"/>
            <a:ext cx="5322887" cy="1660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/>
              <a:t>发送者和接收者状态不同步</a:t>
            </a:r>
            <a:endParaRPr lang="en-US" altLang="zh-CN" sz="3200" dirty="0" smtClean="0"/>
          </a:p>
          <a:p>
            <a:r>
              <a:rPr lang="zh-CN" altLang="en-US" sz="3200" dirty="0" smtClean="0"/>
              <a:t>接收者同样的行为</a:t>
            </a:r>
            <a:endParaRPr lang="en-US" altLang="zh-CN" sz="3200" dirty="0" smtClean="0"/>
          </a:p>
          <a:p>
            <a:r>
              <a:rPr lang="zh-CN" altLang="en-US" sz="3200" dirty="0" smtClean="0"/>
              <a:t>发送者不同的行为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内容占位符 2"/>
              <p:cNvSpPr txBox="1">
                <a:spLocks/>
              </p:cNvSpPr>
              <p:nvPr/>
            </p:nvSpPr>
            <p:spPr>
              <a:xfrm>
                <a:off x="609603" y="5466555"/>
                <a:ext cx="5322887" cy="830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dirty="0" smtClean="0"/>
                        <m:t>发送窗口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=</m:t>
                      </m:r>
                      <m:r>
                        <m:rPr>
                          <m:nor/>
                        </m:rPr>
                        <a:rPr lang="zh-CN" altLang="en-US" sz="3200" dirty="0" smtClean="0"/>
                        <m:t>接收窗口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3" y="5466555"/>
                <a:ext cx="5322887" cy="830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滑动窗口：发送窗口和接收窗口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sym typeface="Wingdings 2" pitchFamily="18" charset="2"/>
              </a:rPr>
              <a:t>发送窗口：</a:t>
            </a:r>
            <a:r>
              <a:rPr lang="zh-CN" altLang="en-US" dirty="0">
                <a:sym typeface="Wingdings 2" pitchFamily="18" charset="2"/>
              </a:rPr>
              <a:t>表示在收到对方确认的信息之前，可以连续发出的数据帧（</a:t>
            </a:r>
            <a:r>
              <a:rPr lang="zh-CN" altLang="en-US" b="1" dirty="0">
                <a:solidFill>
                  <a:srgbClr val="FF0000"/>
                </a:solidFill>
                <a:sym typeface="Wingdings 2" pitchFamily="18" charset="2"/>
              </a:rPr>
              <a:t>只有序号在窗口内的帧才可以发送</a:t>
            </a:r>
            <a:r>
              <a:rPr lang="zh-CN" altLang="en-US" dirty="0">
                <a:sym typeface="Wingdings 2" pitchFamily="18" charset="2"/>
              </a:rPr>
              <a:t>）	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sym typeface="Wingdings 2" pitchFamily="18" charset="2"/>
              </a:rPr>
              <a:t>接收窗口：</a:t>
            </a:r>
            <a:r>
              <a:rPr lang="zh-CN" altLang="en-US" dirty="0">
                <a:sym typeface="Wingdings 2" pitchFamily="18" charset="2"/>
              </a:rPr>
              <a:t>可以连续接收的数据帧（</a:t>
            </a:r>
            <a:r>
              <a:rPr lang="zh-CN" altLang="en-US" b="1" dirty="0">
                <a:solidFill>
                  <a:srgbClr val="FF0000"/>
                </a:solidFill>
                <a:sym typeface="Wingdings 2" pitchFamily="18" charset="2"/>
              </a:rPr>
              <a:t>只有序号在窗口内的帧才可以接收</a:t>
            </a:r>
            <a:r>
              <a:rPr lang="zh-CN" altLang="en-US" dirty="0">
                <a:sym typeface="Wingdings 2" pitchFamily="18" charset="2"/>
              </a:rPr>
              <a:t>，否则丢弃）	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ym typeface="Wingdings 2" pitchFamily="18" charset="2"/>
              </a:rPr>
              <a:t>接收窗口驱动发送窗口的转动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停等协议可以看成是一个</a:t>
            </a:r>
            <a:r>
              <a:rPr lang="zh-CN" altLang="en-US" dirty="0">
                <a:solidFill>
                  <a:srgbClr val="FF0000"/>
                </a:solidFill>
              </a:rPr>
              <a:t>发送窗口等于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的滑动窗口协议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GBN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接收窗口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zh-CN" altLang="en-US" dirty="0"/>
              <a:t>的滑动窗口协议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5897563" y="4601270"/>
                <a:ext cx="5322887" cy="830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dirty="0" smtClean="0"/>
                        <m:t>发送窗口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=</m:t>
                      </m:r>
                      <m:sSup>
                        <m:sSup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63" y="4601270"/>
                <a:ext cx="5322887" cy="830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38200" y="5431533"/>
            <a:ext cx="10746853" cy="497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SR</a:t>
            </a:r>
            <a:r>
              <a:rPr lang="zh-CN" altLang="en-US" sz="3200" dirty="0"/>
              <a:t>协议：接收窗口</a:t>
            </a:r>
            <a:r>
              <a:rPr lang="en-US" altLang="zh-CN" sz="3200" dirty="0"/>
              <a:t>≤ </a:t>
            </a:r>
            <a:r>
              <a:rPr lang="zh-CN" altLang="en-US" sz="3200" dirty="0"/>
              <a:t>发送窗口，一般接收窗口</a:t>
            </a:r>
            <a:r>
              <a:rPr lang="en-US" altLang="zh-CN" sz="3200" dirty="0"/>
              <a:t>=</a:t>
            </a:r>
            <a:r>
              <a:rPr lang="zh-CN" altLang="en-US" sz="3200" dirty="0"/>
              <a:t>发送窗口</a:t>
            </a:r>
          </a:p>
        </p:txBody>
      </p:sp>
    </p:spTree>
    <p:extLst>
      <p:ext uri="{BB962C8B-B14F-4D97-AF65-F5344CB8AC3E}">
        <p14:creationId xmlns:p14="http://schemas.microsoft.com/office/powerpoint/2010/main" val="2938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3.19 </a:t>
            </a:r>
            <a:r>
              <a:rPr lang="zh-CN" altLang="en-US" dirty="0" smtClean="0"/>
              <a:t>信号传播速度为</a:t>
            </a:r>
            <a:r>
              <a:rPr lang="en-US" altLang="zh-CN" dirty="0" smtClean="0"/>
              <a:t>6 </a:t>
            </a:r>
            <a:r>
              <a:rPr lang="el-GR" altLang="zh-CN" dirty="0"/>
              <a:t>μ</a:t>
            </a:r>
            <a:r>
              <a:rPr lang="en-US" altLang="zh-CN" dirty="0"/>
              <a:t>s 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km</a:t>
            </a:r>
          </a:p>
          <a:p>
            <a:r>
              <a:rPr lang="en-US" altLang="zh-CN" dirty="0" smtClean="0"/>
              <a:t>3.22</a:t>
            </a:r>
            <a:endParaRPr lang="en-US" altLang="zh-CN" dirty="0"/>
          </a:p>
          <a:p>
            <a:r>
              <a:rPr lang="en-US" altLang="zh-CN" dirty="0" smtClean="0"/>
              <a:t>3.25 </a:t>
            </a:r>
            <a:r>
              <a:rPr lang="zh-CN" altLang="en-US" dirty="0" smtClean="0"/>
              <a:t>假设卫星链路单向延迟为</a:t>
            </a:r>
            <a:r>
              <a:rPr lang="en-US" altLang="zh-CN" dirty="0" smtClean="0"/>
              <a:t>250ms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可靠数据传输：停等</a:t>
            </a:r>
            <a:r>
              <a:rPr lang="zh-CN" altLang="en-US" dirty="0"/>
              <a:t>协议（</a:t>
            </a:r>
            <a:r>
              <a:rPr lang="en-US" altLang="zh-CN" dirty="0"/>
              <a:t>Stop-and-Wait</a:t>
            </a:r>
            <a:r>
              <a:rPr lang="zh-CN" altLang="en-US" dirty="0"/>
              <a:t>）</a:t>
            </a:r>
            <a:endParaRPr lang="en-US" altLang="zh-CN" dirty="0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分组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在传输过程中可能出错，通过检验和来检测差错</a:t>
            </a:r>
            <a:endParaRPr lang="en-US" altLang="zh-CN" sz="2000" dirty="0" smtClean="0"/>
          </a:p>
          <a:p>
            <a:r>
              <a:rPr lang="zh-CN" altLang="en-US" sz="2000" dirty="0" smtClean="0"/>
              <a:t>要求接收方发送确认来通知发送方帧的接收情况：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ACK:</a:t>
            </a:r>
            <a:r>
              <a:rPr lang="zh-CN" altLang="en-US" sz="2000" dirty="0" smtClean="0"/>
              <a:t>  确认数据帧</a:t>
            </a:r>
            <a:r>
              <a:rPr lang="zh-CN" altLang="en-US" sz="2000" dirty="0"/>
              <a:t>正确收到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NAK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通知数据帧接收时出错</a:t>
            </a:r>
            <a:endParaRPr lang="zh-CN" altLang="en-US" sz="2000" dirty="0"/>
          </a:p>
          <a:p>
            <a:r>
              <a:rPr lang="en-US" altLang="zh-CN" sz="2000" dirty="0" smtClean="0"/>
              <a:t>ACK/NAK</a:t>
            </a:r>
            <a:r>
              <a:rPr lang="zh-CN" altLang="en-US" sz="2000" dirty="0" smtClean="0"/>
              <a:t>帧也可能出错，</a:t>
            </a:r>
            <a:r>
              <a:rPr lang="zh-CN" altLang="en-US" sz="2000" dirty="0" smtClean="0">
                <a:solidFill>
                  <a:srgbClr val="FF0000"/>
                </a:solidFill>
              </a:rPr>
              <a:t>帧和确认都可能丢失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002060"/>
                </a:solidFill>
              </a:rPr>
              <a:t>顺序号</a:t>
            </a:r>
            <a:r>
              <a:rPr lang="zh-CN" altLang="en-US" sz="2000" dirty="0"/>
              <a:t>： </a:t>
            </a:r>
            <a:r>
              <a:rPr lang="zh-CN" altLang="en-US" sz="2000" dirty="0" smtClean="0"/>
              <a:t>数据帧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确认帧应该</a:t>
            </a:r>
            <a:r>
              <a:rPr lang="zh-CN" altLang="en-US" sz="2000" dirty="0"/>
              <a:t>包括顺序号，以便区分是否为重传帧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zh-CN" altLang="en-US" sz="2000" b="1" dirty="0" smtClean="0">
                <a:solidFill>
                  <a:srgbClr val="002060"/>
                </a:solidFill>
              </a:rPr>
              <a:t>超时机制</a:t>
            </a:r>
            <a:r>
              <a:rPr lang="zh-CN" altLang="en-US" sz="2000" dirty="0" smtClean="0"/>
              <a:t>：在一直没有收到确认时认为帧丢失而重传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7388080" y="1300938"/>
            <a:ext cx="2286000" cy="2441413"/>
            <a:chOff x="7335157" y="2061368"/>
            <a:chExt cx="1714500" cy="2025650"/>
          </a:xfrm>
        </p:grpSpPr>
        <p:sp>
          <p:nvSpPr>
            <p:cNvPr id="2" name="Text Box 25"/>
            <p:cNvSpPr txBox="1">
              <a:spLocks noChangeArrowheads="1"/>
            </p:cNvSpPr>
            <p:nvPr/>
          </p:nvSpPr>
          <p:spPr bwMode="auto">
            <a:xfrm>
              <a:off x="7335157" y="2061368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发送者</a:t>
              </a:r>
              <a:endPara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Line 24"/>
            <p:cNvSpPr>
              <a:spLocks noChangeShapeType="1"/>
            </p:cNvSpPr>
            <p:nvPr/>
          </p:nvSpPr>
          <p:spPr bwMode="auto">
            <a:xfrm>
              <a:off x="7563757" y="2359818"/>
              <a:ext cx="0" cy="172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>
              <a:off x="8750299" y="2359818"/>
              <a:ext cx="0" cy="172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7563757" y="2458243"/>
              <a:ext cx="1143000" cy="296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 flipH="1">
              <a:off x="7563757" y="2755106"/>
              <a:ext cx="1143000" cy="396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8363857" y="2061368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接收者</a:t>
              </a:r>
              <a:endParaRPr kumimoji="0" lang="zh-CN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7906657" y="2359818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7808007" y="2790470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7620907" y="3220243"/>
              <a:ext cx="1143000" cy="296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7620907" y="3517106"/>
              <a:ext cx="1143000" cy="396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63807" y="3121818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1</a:t>
              </a:r>
              <a:endPara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858354" y="3553270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6763657" y="19629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52"/>
          <p:cNvSpPr>
            <a:spLocks noChangeArrowheads="1"/>
          </p:cNvSpPr>
          <p:nvPr/>
        </p:nvSpPr>
        <p:spPr bwMode="auto">
          <a:xfrm>
            <a:off x="9335408" y="205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9335408" y="2517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398305" y="1651568"/>
            <a:ext cx="2999167" cy="4140569"/>
            <a:chOff x="9564008" y="2615520"/>
            <a:chExt cx="2685930" cy="3950754"/>
          </a:xfrm>
        </p:grpSpPr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9906908" y="2615520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发送者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H="1">
              <a:off x="10120088" y="2899456"/>
              <a:ext cx="15419" cy="14727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9564008" y="3210833"/>
              <a:ext cx="457200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超时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11278508" y="2913970"/>
              <a:ext cx="0" cy="15259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10135507" y="3012395"/>
              <a:ext cx="1139374" cy="183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935608" y="2615520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接收者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10478408" y="2913970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H="1">
              <a:off x="10021208" y="3706133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0021208" y="3012395"/>
              <a:ext cx="0" cy="693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0021208" y="3012395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0164540" y="3545624"/>
              <a:ext cx="1153884" cy="2600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10106477" y="3869194"/>
              <a:ext cx="1143001" cy="134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10021208" y="3706133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0521949" y="3446464"/>
              <a:ext cx="712107" cy="26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0331449" y="3748315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10098312" y="3316006"/>
              <a:ext cx="1143001" cy="134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10325100" y="3182370"/>
              <a:ext cx="676729" cy="2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Text Box 45"/>
            <p:cNvSpPr txBox="1">
              <a:spLocks noChangeArrowheads="1"/>
            </p:cNvSpPr>
            <p:nvPr/>
          </p:nvSpPr>
          <p:spPr bwMode="auto">
            <a:xfrm>
              <a:off x="11263843" y="3042730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drop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Text Box 45"/>
            <p:cNvSpPr txBox="1">
              <a:spLocks noChangeArrowheads="1"/>
            </p:cNvSpPr>
            <p:nvPr/>
          </p:nvSpPr>
          <p:spPr bwMode="auto">
            <a:xfrm>
              <a:off x="11564138" y="6269411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drop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3973" y="4176362"/>
            <a:ext cx="2057400" cy="1981200"/>
            <a:chOff x="7379607" y="2376034"/>
            <a:chExt cx="2057400" cy="1981200"/>
          </a:xfrm>
        </p:grpSpPr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7722507" y="2376034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发送者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7951107" y="2674484"/>
              <a:ext cx="0" cy="1682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4" name="Text Box 48"/>
            <p:cNvSpPr txBox="1">
              <a:spLocks noChangeArrowheads="1"/>
            </p:cNvSpPr>
            <p:nvPr/>
          </p:nvSpPr>
          <p:spPr bwMode="auto">
            <a:xfrm>
              <a:off x="7379607" y="2971347"/>
              <a:ext cx="457200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超时</a:t>
              </a:r>
              <a:endPara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9094107" y="2674484"/>
              <a:ext cx="0" cy="1682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7951106" y="2772909"/>
              <a:ext cx="918029" cy="261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7" name="Text Box 45"/>
            <p:cNvSpPr txBox="1">
              <a:spLocks noChangeArrowheads="1"/>
            </p:cNvSpPr>
            <p:nvPr/>
          </p:nvSpPr>
          <p:spPr bwMode="auto">
            <a:xfrm>
              <a:off x="8751207" y="2376034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接收者</a:t>
              </a:r>
              <a:endPara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8090808" y="2630942"/>
              <a:ext cx="918027" cy="22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43"/>
            <p:cNvSpPr>
              <a:spLocks noChangeShapeType="1"/>
            </p:cNvSpPr>
            <p:nvPr/>
          </p:nvSpPr>
          <p:spPr bwMode="auto">
            <a:xfrm flipH="1">
              <a:off x="7836807" y="3466647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7836807" y="2772909"/>
              <a:ext cx="0" cy="693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>
              <a:off x="7836807" y="2772909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2" name="Line 40"/>
            <p:cNvSpPr>
              <a:spLocks noChangeShapeType="1"/>
            </p:cNvSpPr>
            <p:nvPr/>
          </p:nvSpPr>
          <p:spPr bwMode="auto">
            <a:xfrm>
              <a:off x="7951107" y="3466647"/>
              <a:ext cx="1139373" cy="33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3" name="Line 39"/>
            <p:cNvSpPr>
              <a:spLocks noChangeShapeType="1"/>
            </p:cNvSpPr>
            <p:nvPr/>
          </p:nvSpPr>
          <p:spPr bwMode="auto">
            <a:xfrm flipH="1">
              <a:off x="7951105" y="3861935"/>
              <a:ext cx="1143001" cy="134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H="1">
              <a:off x="7836807" y="3466647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7836807" y="3466647"/>
              <a:ext cx="0" cy="693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>
              <a:off x="7836807" y="4160384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8105320" y="3337607"/>
              <a:ext cx="874488" cy="16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8408307" y="4060372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841379" y="4510226"/>
            <a:ext cx="66933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</a:rPr>
              <a:t>停等协议</a:t>
            </a:r>
            <a:r>
              <a:rPr lang="zh-CN" altLang="en-US" sz="2000" dirty="0"/>
              <a:t>： 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发送者在发送一个帧之后停下来，等待对方确认后继续发送下一帧。</a:t>
            </a:r>
            <a:r>
              <a:rPr lang="zh-CN" altLang="en-US" sz="2000" dirty="0" smtClean="0"/>
              <a:t>如果一段</a:t>
            </a:r>
            <a:r>
              <a:rPr lang="zh-CN" altLang="en-US" sz="2000" dirty="0"/>
              <a:t>时间</a:t>
            </a:r>
            <a:r>
              <a:rPr lang="zh-CN" altLang="en-US" sz="2000" dirty="0" smtClean="0"/>
              <a:t>后没有收到确认而导致</a:t>
            </a:r>
            <a:r>
              <a:rPr lang="zh-CN" altLang="en-US" sz="2000" dirty="0"/>
              <a:t>发送者超时，或者收到</a:t>
            </a:r>
            <a:r>
              <a:rPr lang="en-US" altLang="zh-CN" sz="2000" dirty="0"/>
              <a:t>NAK</a:t>
            </a:r>
            <a:r>
              <a:rPr lang="zh-CN" altLang="en-US" sz="2000" dirty="0"/>
              <a:t>时，重传帧。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接收者收到数据帧时，如果接收正确，发送</a:t>
            </a:r>
            <a:r>
              <a:rPr lang="en-US" altLang="zh-CN" sz="2000" dirty="0"/>
              <a:t>ACK</a:t>
            </a:r>
            <a:r>
              <a:rPr lang="zh-CN" altLang="en-US" sz="2000" dirty="0"/>
              <a:t>，如果出错，发送</a:t>
            </a:r>
            <a:r>
              <a:rPr lang="en-US" altLang="zh-CN" sz="2000" dirty="0"/>
              <a:t>NAK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9917192" y="4156178"/>
            <a:ext cx="2057400" cy="1981200"/>
            <a:chOff x="228600" y="555625"/>
            <a:chExt cx="2057400" cy="1981200"/>
          </a:xfrm>
        </p:grpSpPr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571500" y="555625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发送者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77"/>
            <p:cNvSpPr>
              <a:spLocks noChangeShapeType="1"/>
            </p:cNvSpPr>
            <p:nvPr/>
          </p:nvSpPr>
          <p:spPr bwMode="auto">
            <a:xfrm>
              <a:off x="800100" y="854075"/>
              <a:ext cx="0" cy="1682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228600" y="1150938"/>
              <a:ext cx="457200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超时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75"/>
            <p:cNvSpPr>
              <a:spLocks noChangeShapeType="1"/>
            </p:cNvSpPr>
            <p:nvPr/>
          </p:nvSpPr>
          <p:spPr bwMode="auto">
            <a:xfrm>
              <a:off x="1943100" y="854075"/>
              <a:ext cx="0" cy="1682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>
              <a:off x="800100" y="952500"/>
              <a:ext cx="1143000" cy="296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 flipH="1">
              <a:off x="1257300" y="1249363"/>
              <a:ext cx="685800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Text Box 72"/>
            <p:cNvSpPr txBox="1">
              <a:spLocks noChangeArrowheads="1"/>
            </p:cNvSpPr>
            <p:nvPr/>
          </p:nvSpPr>
          <p:spPr bwMode="auto">
            <a:xfrm>
              <a:off x="1600200" y="555625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接收者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157514" y="854075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1028700" y="1150938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 flipH="1">
              <a:off x="685800" y="1646238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685800" y="952500"/>
              <a:ext cx="0" cy="693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685800" y="952500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>
              <a:off x="800100" y="1646238"/>
              <a:ext cx="1143000" cy="395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>
              <a:off x="800100" y="2041525"/>
              <a:ext cx="1143000" cy="29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 flipH="1">
              <a:off x="685800" y="1646238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63"/>
            <p:cNvSpPr>
              <a:spLocks noChangeShapeType="1"/>
            </p:cNvSpPr>
            <p:nvPr/>
          </p:nvSpPr>
          <p:spPr bwMode="auto">
            <a:xfrm>
              <a:off x="685800" y="1646238"/>
              <a:ext cx="0" cy="693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62"/>
            <p:cNvSpPr>
              <a:spLocks noChangeShapeType="1"/>
            </p:cNvSpPr>
            <p:nvPr/>
          </p:nvSpPr>
          <p:spPr bwMode="auto">
            <a:xfrm>
              <a:off x="685800" y="2339975"/>
              <a:ext cx="114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1143000" y="1546225"/>
              <a:ext cx="68580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Frame 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Text Box 60"/>
            <p:cNvSpPr txBox="1">
              <a:spLocks noChangeArrowheads="1"/>
            </p:cNvSpPr>
            <p:nvPr/>
          </p:nvSpPr>
          <p:spPr bwMode="auto">
            <a:xfrm>
              <a:off x="1257300" y="2239963"/>
              <a:ext cx="6858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ACK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可靠数据传输：停等</a:t>
            </a:r>
            <a:r>
              <a:rPr lang="zh-CN" altLang="en-US" dirty="0"/>
              <a:t>协议（</a:t>
            </a:r>
            <a:r>
              <a:rPr lang="en-US" altLang="zh-CN" dirty="0"/>
              <a:t>Stop-and-Wait</a:t>
            </a:r>
            <a:r>
              <a:rPr lang="zh-CN" altLang="en-US" dirty="0"/>
              <a:t>）</a:t>
            </a:r>
            <a:endParaRPr lang="en-US" altLang="zh-CN" dirty="0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发送方只有在收到正确的</a:t>
            </a:r>
            <a:r>
              <a:rPr lang="en-US" altLang="zh-CN" sz="2400" dirty="0" smtClean="0"/>
              <a:t>ACK</a:t>
            </a:r>
            <a:r>
              <a:rPr lang="zh-CN" altLang="en-US" sz="2400" dirty="0" smtClean="0"/>
              <a:t>帧之后才会发送新的帧，因此顺序号能够区分是新帧还是重传帧即可，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比特顺序号</a:t>
            </a:r>
            <a:endParaRPr lang="en-US" altLang="zh-CN" sz="2400" dirty="0" smtClean="0"/>
          </a:p>
          <a:p>
            <a:r>
              <a:rPr lang="zh-CN" altLang="en-US" sz="2400" dirty="0" smtClean="0"/>
              <a:t>简单</a:t>
            </a:r>
            <a:r>
              <a:rPr lang="zh-CN" altLang="en-US" sz="2400" dirty="0"/>
              <a:t>版本：一方发送而另一方接收，且</a:t>
            </a:r>
            <a:r>
              <a:rPr lang="zh-CN" altLang="en-US" sz="2400" b="1" dirty="0">
                <a:solidFill>
                  <a:srgbClr val="002060"/>
                </a:solidFill>
              </a:rPr>
              <a:t>确认不包含序号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3300"/>
                </a:solidFill>
              </a:rPr>
              <a:t>协议有问题</a:t>
            </a:r>
            <a:r>
              <a:rPr lang="en-US" altLang="zh-CN" sz="2400" dirty="0" smtClean="0">
                <a:solidFill>
                  <a:srgbClr val="FF3300"/>
                </a:solidFill>
              </a:rPr>
              <a:t>!</a:t>
            </a:r>
            <a:r>
              <a:rPr lang="zh-CN" altLang="en-US" sz="2400" dirty="0" smtClean="0"/>
              <a:t>）</a:t>
            </a:r>
          </a:p>
          <a:p>
            <a:pPr eaLnBrk="1" hangingPunct="1"/>
            <a:endParaRPr lang="zh-CN" altLang="en-US" sz="2400" dirty="0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503468" y="3530602"/>
            <a:ext cx="2676525" cy="30495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while (1) {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wait( frame ready);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while (1)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 transmit (frame </a:t>
            </a:r>
            <a:r>
              <a:rPr kumimoji="1" lang="en-US" altLang="zh-CN" sz="1200" b="1" dirty="0" err="1">
                <a:latin typeface="Times New Roman" pitchFamily="18" charset="0"/>
              </a:rPr>
              <a:t>i</a:t>
            </a:r>
            <a:r>
              <a:rPr kumimoji="1" lang="en-US" altLang="zh-CN" sz="1200" b="1" dirty="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 try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     </a:t>
            </a:r>
            <a:r>
              <a:rPr kumimoji="1" lang="en-US" altLang="zh-CN" sz="1200" b="1" dirty="0">
                <a:solidFill>
                  <a:srgbClr val="FF0000"/>
                </a:solidFill>
                <a:latin typeface="Times New Roman" pitchFamily="18" charset="0"/>
              </a:rPr>
              <a:t>receive 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Times New Roman" pitchFamily="18" charset="0"/>
              </a:rPr>
              <a:t>ack</a:t>
            </a:r>
            <a:r>
              <a:rPr kumimoji="1" lang="en-US" altLang="zh-CN" sz="1200" b="1" dirty="0">
                <a:solidFill>
                  <a:srgbClr val="FF0000"/>
                </a:solidFill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} catch (timeout)  {  continue; 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 </a:t>
            </a:r>
            <a:r>
              <a:rPr kumimoji="1" lang="en-US" altLang="zh-CN" sz="1200" b="1" dirty="0" err="1">
                <a:latin typeface="Times New Roman" pitchFamily="18" charset="0"/>
              </a:rPr>
              <a:t>i</a:t>
            </a:r>
            <a:r>
              <a:rPr kumimoji="1" lang="en-US" altLang="zh-CN" sz="1200" b="1" dirty="0">
                <a:latin typeface="Times New Roman" pitchFamily="18" charset="0"/>
              </a:rPr>
              <a:t>++;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    break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b="1" dirty="0">
                <a:latin typeface="Times New Roman" pitchFamily="18" charset="0"/>
              </a:rPr>
              <a:t>}</a:t>
            </a:r>
            <a:endParaRPr kumimoji="1" lang="zh-CN" altLang="en-US" sz="1200" b="1" dirty="0">
              <a:latin typeface="Times New Roman" pitchFamily="18" charset="0"/>
            </a:endParaRPr>
          </a:p>
        </p:txBody>
      </p:sp>
      <p:sp>
        <p:nvSpPr>
          <p:cNvPr id="16393" name="Text Box 5"/>
          <p:cNvSpPr txBox="1">
            <a:spLocks noChangeArrowheads="1"/>
          </p:cNvSpPr>
          <p:nvPr/>
        </p:nvSpPr>
        <p:spPr bwMode="auto">
          <a:xfrm>
            <a:off x="3469826" y="3530602"/>
            <a:ext cx="2136775" cy="12906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while (1)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    receive (frame i);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    </a:t>
            </a:r>
            <a:r>
              <a:rPr kumimoji="1" lang="en-US" altLang="zh-CN" sz="1400" b="1">
                <a:solidFill>
                  <a:srgbClr val="FF0000"/>
                </a:solidFill>
                <a:latin typeface="Times New Roman" pitchFamily="18" charset="0"/>
              </a:rPr>
              <a:t>transmit (ack);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}</a:t>
            </a:r>
          </a:p>
        </p:txBody>
      </p:sp>
      <p:sp>
        <p:nvSpPr>
          <p:cNvPr id="16394" name="Rectangle 6"/>
          <p:cNvSpPr>
            <a:spLocks noChangeArrowheads="1"/>
          </p:cNvSpPr>
          <p:nvPr/>
        </p:nvSpPr>
        <p:spPr bwMode="auto">
          <a:xfrm>
            <a:off x="4538213" y="4445795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</a:rPr>
              <a:t>接收方</a:t>
            </a:r>
          </a:p>
        </p:txBody>
      </p:sp>
      <p:sp>
        <p:nvSpPr>
          <p:cNvPr id="16395" name="Rectangle 7"/>
          <p:cNvSpPr>
            <a:spLocks noChangeArrowheads="1"/>
          </p:cNvSpPr>
          <p:nvPr/>
        </p:nvSpPr>
        <p:spPr bwMode="auto">
          <a:xfrm>
            <a:off x="1700332" y="6058353"/>
            <a:ext cx="11033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</a:rPr>
              <a:t>发送方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  <p:graphicFrame>
        <p:nvGraphicFramePr>
          <p:cNvPr id="163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82424"/>
              </p:ext>
            </p:extLst>
          </p:nvPr>
        </p:nvGraphicFramePr>
        <p:xfrm>
          <a:off x="6651741" y="3411996"/>
          <a:ext cx="3034517" cy="300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Picture" r:id="rId4" imgW="2282760" imgH="2271240" progId="Word.Picture.8">
                  <p:embed/>
                </p:oleObj>
              </mc:Choice>
              <mc:Fallback>
                <p:oleObj name="Picture" r:id="rId4" imgW="2282760" imgH="2271240" progId="Word.Picture.8">
                  <p:embed/>
                  <p:pic>
                    <p:nvPicPr>
                      <p:cNvPr id="163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741" y="3411996"/>
                        <a:ext cx="3034517" cy="300332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9382252" y="5994173"/>
            <a:ext cx="608012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691026" y="3291633"/>
            <a:ext cx="231569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如果顺序号不为</a:t>
            </a:r>
            <a:r>
              <a:rPr lang="en-US" altLang="zh-CN" dirty="0" smtClean="0"/>
              <a:t>1bit,</a:t>
            </a:r>
            <a:r>
              <a:rPr lang="zh-CN" altLang="en-US" dirty="0" smtClean="0"/>
              <a:t>则一直等待</a:t>
            </a:r>
            <a:r>
              <a:rPr lang="en-US" altLang="zh-CN" dirty="0" smtClean="0"/>
              <a:t>Frame 1</a:t>
            </a:r>
            <a:r>
              <a:rPr lang="zh-CN" altLang="en-US" dirty="0" smtClean="0"/>
              <a:t>，停滞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</a:t>
            </a:r>
            <a:r>
              <a:rPr lang="en-US" altLang="zh-CN" dirty="0"/>
              <a:t>% </a:t>
            </a:r>
            <a:r>
              <a:rPr lang="en-US" altLang="zh-CN" dirty="0" smtClean="0"/>
              <a:t>2,</a:t>
            </a:r>
            <a:r>
              <a:rPr lang="zh-CN" altLang="en-US" dirty="0"/>
              <a:t>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Frame 0</a:t>
            </a:r>
            <a:r>
              <a:rPr lang="zh-CN" altLang="en-US" dirty="0" smtClean="0"/>
              <a:t>丢弃</a:t>
            </a:r>
            <a:r>
              <a:rPr lang="en-US" altLang="zh-CN" dirty="0" smtClean="0"/>
              <a:t>(</a:t>
            </a:r>
            <a:r>
              <a:rPr lang="zh-CN" altLang="en-US" dirty="0" smtClean="0"/>
              <a:t>老的</a:t>
            </a:r>
            <a:r>
              <a:rPr lang="en-US" altLang="zh-CN" dirty="0" smtClean="0"/>
              <a:t>Frame 1</a:t>
            </a:r>
            <a:r>
              <a:rPr lang="zh-CN" altLang="en-US" dirty="0" smtClean="0"/>
              <a:t>丢失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，协议可继续，但是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个帧丢失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22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可靠数据传输：停等协议（</a:t>
            </a:r>
            <a:r>
              <a:rPr lang="en-US" altLang="zh-CN" dirty="0"/>
              <a:t>Stop-and-Wait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帧和确认都包含顺序号（只需要</a:t>
            </a:r>
            <a:r>
              <a:rPr lang="en-US" altLang="zh-CN" dirty="0"/>
              <a:t>1</a:t>
            </a:r>
            <a:r>
              <a:rPr lang="zh-CN" altLang="en-US" dirty="0"/>
              <a:t>比特）：只有帧发送成功才能发新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r>
              <a:rPr lang="en-US" altLang="zh-CN" dirty="0"/>
              <a:t>NAK</a:t>
            </a:r>
            <a:r>
              <a:rPr lang="zh-CN" altLang="en-US" dirty="0"/>
              <a:t>可以用重复的</a:t>
            </a:r>
            <a:r>
              <a:rPr lang="en-US" altLang="zh-CN" dirty="0"/>
              <a:t>ACK</a:t>
            </a:r>
            <a:r>
              <a:rPr lang="zh-CN" altLang="en-US" dirty="0"/>
              <a:t>来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r>
              <a:rPr lang="zh-CN" altLang="en-US" dirty="0"/>
              <a:t>发送方维护</a:t>
            </a:r>
            <a:r>
              <a:rPr lang="en-US" altLang="zh-CN" dirty="0" err="1"/>
              <a:t>next_frame_to_send</a:t>
            </a:r>
            <a:r>
              <a:rPr lang="zh-CN" altLang="en-US" dirty="0"/>
              <a:t>，接收方维护</a:t>
            </a:r>
            <a:r>
              <a:rPr lang="en-US" altLang="zh-CN" dirty="0" err="1"/>
              <a:t>frame_expected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5775" y="3800026"/>
            <a:ext cx="3854450" cy="28860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400" b="1" dirty="0" err="1">
                <a:latin typeface="Times New Roman" pitchFamily="18" charset="0"/>
              </a:rPr>
              <a:t>next_frame_to_send</a:t>
            </a:r>
            <a:r>
              <a:rPr kumimoji="1" lang="en-US" altLang="zh-CN" sz="1400" b="1" dirty="0">
                <a:latin typeface="Times New Roman" pitchFamily="18" charset="0"/>
              </a:rPr>
              <a:t>= 0;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while (1) { 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wait (frame ready);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while (1) {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    transmit (frame </a:t>
            </a:r>
            <a:r>
              <a:rPr kumimoji="1" lang="en-US" altLang="zh-CN" sz="1400" b="1" dirty="0" err="1">
                <a:latin typeface="Times New Roman" pitchFamily="18" charset="0"/>
              </a:rPr>
              <a:t>next_frame_to_send</a:t>
            </a:r>
            <a:r>
              <a:rPr kumimoji="1" lang="en-US" altLang="zh-CN" sz="1400" b="1" dirty="0">
                <a:latin typeface="Times New Roman" pitchFamily="18" charset="0"/>
              </a:rPr>
              <a:t>);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    try {</a:t>
            </a:r>
          </a:p>
          <a:p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            receive (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Times New Roman" pitchFamily="18" charset="0"/>
              </a:rPr>
              <a:t>ack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 n);</a:t>
            </a:r>
          </a:p>
          <a:p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            if (n !=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Times New Roman" pitchFamily="18" charset="0"/>
              </a:rPr>
              <a:t>next_frame_to_send</a:t>
            </a:r>
            <a:r>
              <a:rPr kumimoji="1"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kumimoji="1" lang="en-US" altLang="zh-CN" sz="1400" b="1" dirty="0">
                <a:latin typeface="Times New Roman" pitchFamily="18" charset="0"/>
              </a:rPr>
              <a:t>continue;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    } catch (timeout) { continue; }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    break;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}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    </a:t>
            </a:r>
            <a:r>
              <a:rPr kumimoji="1" lang="en-US" altLang="zh-CN" sz="1400" b="1" dirty="0" err="1">
                <a:latin typeface="Times New Roman" pitchFamily="18" charset="0"/>
              </a:rPr>
              <a:t>next_frame_to_send</a:t>
            </a:r>
            <a:r>
              <a:rPr kumimoji="1" lang="en-US" altLang="zh-CN" sz="1400" b="1" dirty="0">
                <a:latin typeface="Times New Roman" pitchFamily="18" charset="0"/>
              </a:rPr>
              <a:t> ++;</a:t>
            </a:r>
          </a:p>
          <a:p>
            <a:r>
              <a:rPr kumimoji="1" lang="en-US" altLang="zh-CN" sz="1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4926" y="3800025"/>
            <a:ext cx="2989263" cy="18224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400" b="1">
                <a:latin typeface="Times New Roman" pitchFamily="18" charset="0"/>
              </a:rPr>
              <a:t>frame_expected = 0;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while (1) {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    receive (frame n);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    </a:t>
            </a:r>
            <a:r>
              <a:rPr kumimoji="1" lang="en-US" altLang="zh-CN" sz="1400" b="1">
                <a:solidFill>
                  <a:srgbClr val="FF0000"/>
                </a:solidFill>
                <a:latin typeface="Times New Roman" pitchFamily="18" charset="0"/>
              </a:rPr>
              <a:t>ack (frame n);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    </a:t>
            </a:r>
            <a:r>
              <a:rPr kumimoji="1" lang="en-US" altLang="zh-CN" sz="1400" b="1">
                <a:solidFill>
                  <a:srgbClr val="FF0000"/>
                </a:solidFill>
                <a:latin typeface="Times New Roman" pitchFamily="18" charset="0"/>
              </a:rPr>
              <a:t>if (n != frame_expected)</a:t>
            </a:r>
          </a:p>
          <a:p>
            <a:r>
              <a:rPr kumimoji="1" lang="en-US" altLang="zh-CN" sz="1400" b="1">
                <a:solidFill>
                  <a:srgbClr val="FF0000"/>
                </a:solidFill>
                <a:latin typeface="Times New Roman" pitchFamily="18" charset="0"/>
              </a:rPr>
              <a:t>        continue;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     frame_expected ++;</a:t>
            </a:r>
          </a:p>
          <a:p>
            <a:r>
              <a:rPr kumimoji="1" lang="en-US" altLang="zh-CN" sz="1400" b="1">
                <a:latin typeface="Times New Roman" pitchFamily="18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451851" y="5201789"/>
            <a:ext cx="9509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</a:rPr>
              <a:t>接收方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35488" y="6246364"/>
            <a:ext cx="11033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</a:rPr>
              <a:t>发送方</a:t>
            </a:r>
            <a:endParaRPr lang="en-US" altLang="zh-CN" sz="20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可靠数据传输：停等协议（</a:t>
            </a:r>
            <a:r>
              <a:rPr lang="en-US" altLang="zh-CN" dirty="0"/>
              <a:t>Stop-and-Wait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捎带确认</a:t>
            </a:r>
            <a:r>
              <a:rPr lang="en-US" altLang="zh-CN" dirty="0"/>
              <a:t>(piggyback)</a:t>
            </a:r>
            <a:r>
              <a:rPr lang="zh-CN" altLang="en-US" dirty="0"/>
              <a:t>：大部分的通信是双向的</a:t>
            </a:r>
          </a:p>
          <a:p>
            <a:pPr lvl="1"/>
            <a:r>
              <a:rPr lang="en-US" altLang="zh-CN" dirty="0"/>
              <a:t>ACK</a:t>
            </a:r>
            <a:r>
              <a:rPr lang="zh-CN" altLang="en-US" dirty="0"/>
              <a:t>帧通常可由反向发送的数据帧一起捎带回来</a:t>
            </a:r>
          </a:p>
          <a:p>
            <a:pPr lvl="1"/>
            <a:r>
              <a:rPr lang="zh-CN" altLang="en-US" dirty="0"/>
              <a:t>或者单独的</a:t>
            </a:r>
            <a:r>
              <a:rPr lang="en-US" altLang="zh-CN" dirty="0"/>
              <a:t>ACK</a:t>
            </a:r>
            <a:r>
              <a:rPr lang="zh-CN" altLang="en-US" dirty="0"/>
              <a:t>帧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：教材</a:t>
            </a:r>
            <a:r>
              <a:rPr lang="en-US" altLang="zh-CN" dirty="0"/>
              <a:t>P102</a:t>
            </a:r>
            <a:r>
              <a:rPr lang="zh-CN" altLang="en-US" dirty="0"/>
              <a:t>的图</a:t>
            </a:r>
            <a:r>
              <a:rPr lang="en-US" altLang="zh-CN" dirty="0"/>
              <a:t>3.10</a:t>
            </a:r>
            <a:r>
              <a:rPr lang="zh-CN" altLang="en-US" dirty="0" smtClean="0"/>
              <a:t>中是假设</a:t>
            </a:r>
            <a:r>
              <a:rPr lang="zh-CN" altLang="en-US" dirty="0"/>
              <a:t>不支持单独</a:t>
            </a:r>
            <a:r>
              <a:rPr lang="en-US" altLang="zh-CN" dirty="0"/>
              <a:t>ACK</a:t>
            </a:r>
            <a:r>
              <a:rPr lang="zh-CN" altLang="en-US" dirty="0"/>
              <a:t>导致大量重复</a:t>
            </a:r>
            <a:r>
              <a:rPr lang="zh-CN" altLang="en-US" dirty="0" smtClean="0"/>
              <a:t>发送，实践中会采用单独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，不大会出现这种情形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停等协议：性能分析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276771" cy="26592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考虑停等因素的信道</a:t>
            </a:r>
            <a:r>
              <a:rPr lang="zh-CN" altLang="en-US" sz="2400" dirty="0" smtClean="0"/>
              <a:t>利用率</a:t>
            </a:r>
            <a:r>
              <a:rPr lang="en-US" altLang="zh-CN" sz="2400" dirty="0" smtClean="0"/>
              <a:t>(utilization)</a:t>
            </a:r>
            <a:r>
              <a:rPr lang="zh-CN" altLang="en-US" sz="2400" dirty="0" smtClean="0"/>
              <a:t> ：</a:t>
            </a:r>
            <a:r>
              <a:rPr lang="zh-CN" altLang="en-US" sz="2000" dirty="0" smtClean="0"/>
              <a:t>信道上的传输中实际用于传输有效数据的比率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信道容量</a:t>
            </a:r>
            <a:r>
              <a:rPr lang="en-US" altLang="zh-CN" sz="2000" dirty="0"/>
              <a:t>B bps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帧长</a:t>
            </a:r>
            <a:r>
              <a:rPr lang="en-US" altLang="zh-CN" sz="2000" dirty="0"/>
              <a:t>L bit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往返传播延迟</a:t>
            </a:r>
            <a:r>
              <a:rPr lang="en-US" altLang="zh-CN" sz="2000" dirty="0"/>
              <a:t>2R</a:t>
            </a:r>
            <a:r>
              <a:rPr lang="zh-CN" altLang="en-US" sz="2000" dirty="0"/>
              <a:t>秒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忽略</a:t>
            </a:r>
            <a:r>
              <a:rPr lang="en-US" altLang="zh-CN" sz="2000" dirty="0">
                <a:solidFill>
                  <a:srgbClr val="FF0000"/>
                </a:solidFill>
              </a:rPr>
              <a:t>ACK</a:t>
            </a:r>
            <a:r>
              <a:rPr lang="zh-CN" altLang="en-US" sz="2000" dirty="0">
                <a:solidFill>
                  <a:srgbClr val="FF0000"/>
                </a:solidFill>
              </a:rPr>
              <a:t>的开销</a:t>
            </a: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09956"/>
              </p:ext>
            </p:extLst>
          </p:nvPr>
        </p:nvGraphicFramePr>
        <p:xfrm>
          <a:off x="8764590" y="2370857"/>
          <a:ext cx="2598963" cy="308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r:id="rId4" imgW="1824228" imgH="2171700" progId="Word.Picture.8">
                  <p:embed/>
                </p:oleObj>
              </mc:Choice>
              <mc:Fallback>
                <p:oleObj r:id="rId4" imgW="1824228" imgH="2171700" progId="Word.Picture.8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90" y="2370857"/>
                        <a:ext cx="2598963" cy="308668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673116"/>
              </p:ext>
            </p:extLst>
          </p:nvPr>
        </p:nvGraphicFramePr>
        <p:xfrm>
          <a:off x="4973752" y="2750874"/>
          <a:ext cx="30845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6" imgW="1625400" imgH="431640" progId="Equation.3">
                  <p:embed/>
                </p:oleObj>
              </mc:Choice>
              <mc:Fallback>
                <p:oleObj name="Equation" r:id="rId6" imgW="1625400" imgH="431640" progId="Equation.3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752" y="2750874"/>
                        <a:ext cx="3084512" cy="8207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35428" y="4204836"/>
            <a:ext cx="6096000" cy="837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以卫星信道为例：</a:t>
            </a:r>
            <a:r>
              <a:rPr lang="en-US" altLang="zh-CN" sz="2000" dirty="0"/>
              <a:t>B=50kbps,2R=0.5s, </a:t>
            </a:r>
            <a:r>
              <a:rPr lang="en-US" altLang="zh-CN" sz="2000" dirty="0" smtClean="0"/>
              <a:t>L=1000bit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1557747" y="4924239"/>
            <a:ext cx="567025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400" dirty="0"/>
              <a:t>U=1000/(1000+25000)=1/26</a:t>
            </a:r>
            <a:endParaRPr lang="zh-CN" altLang="en-US" sz="24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5366" y="5603036"/>
            <a:ext cx="8276771" cy="126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吞吐率</a:t>
            </a:r>
            <a:r>
              <a:rPr lang="en-US" altLang="zh-CN" sz="2400" dirty="0" smtClean="0"/>
              <a:t>(throughput)</a:t>
            </a:r>
            <a:r>
              <a:rPr lang="zh-CN" altLang="en-US" sz="2400" dirty="0" smtClean="0"/>
              <a:t>或者</a:t>
            </a:r>
            <a:r>
              <a:rPr lang="zh-CN" altLang="en-US" sz="2400" dirty="0"/>
              <a:t>有效吞吐率</a:t>
            </a:r>
            <a:r>
              <a:rPr lang="en-US" altLang="zh-CN" sz="2400" dirty="0"/>
              <a:t>(effective throughput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：单位时间内通过的数据量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throughput = 1/26*50kbps = 1.92kbps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停等协议：性能分析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841343" cy="2369004"/>
          </a:xfrm>
        </p:spPr>
        <p:txBody>
          <a:bodyPr/>
          <a:lstStyle/>
          <a:p>
            <a:r>
              <a:rPr lang="zh-CN" altLang="en-US" dirty="0"/>
              <a:t>如果考虑ACK、重传、帧头开销</a:t>
            </a:r>
          </a:p>
          <a:p>
            <a:pPr lvl="1"/>
            <a:r>
              <a:rPr lang="zh-CN" altLang="en-US" dirty="0"/>
              <a:t>D为帧中有效数据长度，H为帧头长</a:t>
            </a:r>
          </a:p>
          <a:p>
            <a:pPr lvl="1"/>
            <a:r>
              <a:rPr lang="zh-CN" altLang="en-US" dirty="0"/>
              <a:t>数据帧长L=H+D，ACK帧长为H</a:t>
            </a:r>
          </a:p>
          <a:p>
            <a:pPr lvl="1"/>
            <a:r>
              <a:rPr lang="zh-CN" altLang="en-US" dirty="0"/>
              <a:t>T表示等待ACK的超时间隔</a:t>
            </a:r>
          </a:p>
          <a:p>
            <a:pPr lvl="1"/>
            <a:r>
              <a:rPr lang="zh-CN" altLang="en-US" dirty="0"/>
              <a:t>P1和P2分别表示数据帧和ACK丢失的概率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748754"/>
              </p:ext>
            </p:extLst>
          </p:nvPr>
        </p:nvGraphicFramePr>
        <p:xfrm>
          <a:off x="1878013" y="4812733"/>
          <a:ext cx="38369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公式" r:id="rId3" imgW="2831760" imgH="444240" progId="Equation.3">
                  <p:embed/>
                </p:oleObj>
              </mc:Choice>
              <mc:Fallback>
                <p:oleObj name="公式" r:id="rId3" imgW="2831760" imgH="444240" progId="Equation.3">
                  <p:embed/>
                  <p:pic>
                    <p:nvPicPr>
                      <p:cNvPr id="174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812733"/>
                        <a:ext cx="3836987" cy="603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21034"/>
              </p:ext>
            </p:extLst>
          </p:nvPr>
        </p:nvGraphicFramePr>
        <p:xfrm>
          <a:off x="1878013" y="5740400"/>
          <a:ext cx="33861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5" imgW="2768400" imgH="761760" progId="Equation.3">
                  <p:embed/>
                </p:oleObj>
              </mc:Choice>
              <mc:Fallback>
                <p:oleObj name="Equation" r:id="rId5" imgW="2768400" imgH="761760" progId="Equation.3">
                  <p:embed/>
                  <p:pic>
                    <p:nvPicPr>
                      <p:cNvPr id="174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740400"/>
                        <a:ext cx="3386137" cy="933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05756"/>
              </p:ext>
            </p:extLst>
          </p:nvPr>
        </p:nvGraphicFramePr>
        <p:xfrm>
          <a:off x="1878013" y="4170816"/>
          <a:ext cx="3636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公式" r:id="rId7" imgW="2616120" imgH="228600" progId="Equation.3">
                  <p:embed/>
                </p:oleObj>
              </mc:Choice>
              <mc:Fallback>
                <p:oleObj name="公式" r:id="rId7" imgW="2616120" imgH="228600" progId="Equation.3">
                  <p:embed/>
                  <p:pic>
                    <p:nvPicPr>
                      <p:cNvPr id="174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170816"/>
                        <a:ext cx="3636962" cy="317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7397" y="1345633"/>
            <a:ext cx="2924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停等协议：性能分析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007" y="1558077"/>
            <a:ext cx="11088914" cy="82810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宋体" pitchFamily="2" charset="-122"/>
              </a:rPr>
              <a:t>为避免出现</a:t>
            </a:r>
            <a:r>
              <a:rPr lang="zh-CN" altLang="en-US" sz="2000" dirty="0">
                <a:latin typeface="宋体" pitchFamily="2" charset="-122"/>
              </a:rPr>
              <a:t>误重传，超时间隔</a:t>
            </a:r>
            <a:r>
              <a:rPr lang="en-US" altLang="zh-CN" sz="2000" dirty="0"/>
              <a:t>T</a:t>
            </a:r>
            <a:r>
              <a:rPr lang="zh-CN" altLang="en-US" sz="2000" dirty="0">
                <a:latin typeface="宋体" pitchFamily="2" charset="-122"/>
              </a:rPr>
              <a:t>必须取得足够大</a:t>
            </a:r>
            <a:r>
              <a:rPr lang="zh-CN" altLang="en-US" sz="2000" dirty="0" smtClean="0">
                <a:latin typeface="宋体" pitchFamily="2" charset="-122"/>
              </a:rPr>
              <a:t>，</a:t>
            </a:r>
            <a:r>
              <a:rPr lang="zh-CN" altLang="en-US" sz="1600" dirty="0" smtClean="0">
                <a:latin typeface="宋体" pitchFamily="2" charset="-122"/>
              </a:rPr>
              <a:t>即</a:t>
            </a:r>
            <a:r>
              <a:rPr lang="en-US" altLang="zh-CN" sz="1600" dirty="0"/>
              <a:t>T</a:t>
            </a:r>
            <a:r>
              <a:rPr lang="en-US" altLang="zh-CN" sz="1600" dirty="0">
                <a:latin typeface="宋体" pitchFamily="2" charset="-122"/>
              </a:rPr>
              <a:t>≥H/B</a:t>
            </a:r>
            <a:r>
              <a:rPr lang="en-US" altLang="zh-CN" sz="1600" dirty="0"/>
              <a:t> +2R</a:t>
            </a:r>
            <a:r>
              <a:rPr lang="zh-CN" altLang="en-US" sz="1600" dirty="0"/>
              <a:t>，</a:t>
            </a:r>
            <a:r>
              <a:rPr lang="en-US" altLang="zh-CN" sz="1600" dirty="0"/>
              <a:t>U</a:t>
            </a:r>
            <a:r>
              <a:rPr lang="zh-CN" altLang="en-US" sz="1600" dirty="0"/>
              <a:t>要达到最大值（</a:t>
            </a:r>
            <a:r>
              <a:rPr lang="en-US" altLang="zh-CN" sz="1600" dirty="0"/>
              <a:t>T</a:t>
            </a:r>
            <a:r>
              <a:rPr lang="zh-CN" altLang="en-US" sz="1600" dirty="0"/>
              <a:t>越小越好），应该 </a:t>
            </a:r>
            <a:r>
              <a:rPr lang="en-US" altLang="zh-CN" sz="1600" dirty="0"/>
              <a:t>T=</a:t>
            </a:r>
            <a:r>
              <a:rPr lang="en-US" altLang="zh-CN" sz="1600" dirty="0">
                <a:latin typeface="宋体" pitchFamily="2" charset="-122"/>
              </a:rPr>
              <a:t>H/B</a:t>
            </a:r>
            <a:r>
              <a:rPr lang="en-US" altLang="zh-CN" sz="1600" dirty="0"/>
              <a:t> +2R</a:t>
            </a:r>
            <a:endParaRPr lang="zh-CN" altLang="en-US" sz="1600" dirty="0"/>
          </a:p>
          <a:p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326923"/>
              </p:ext>
            </p:extLst>
          </p:nvPr>
        </p:nvGraphicFramePr>
        <p:xfrm>
          <a:off x="7066757" y="4351232"/>
          <a:ext cx="1644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6" name="Equation" r:id="rId3" imgW="1155600" imgH="482400" progId="Equation.3">
                  <p:embed/>
                </p:oleObj>
              </mc:Choice>
              <mc:Fallback>
                <p:oleObj name="Equation" r:id="rId3" imgW="1155600" imgH="482400" progId="Equation.3">
                  <p:embed/>
                  <p:pic>
                    <p:nvPicPr>
                      <p:cNvPr id="184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757" y="4351232"/>
                        <a:ext cx="1644650" cy="6873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24212"/>
              </p:ext>
            </p:extLst>
          </p:nvPr>
        </p:nvGraphicFramePr>
        <p:xfrm>
          <a:off x="9504476" y="4256498"/>
          <a:ext cx="22272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" name="Equation" r:id="rId5" imgW="1206360" imgH="444240" progId="Equation.3">
                  <p:embed/>
                </p:oleObj>
              </mc:Choice>
              <mc:Fallback>
                <p:oleObj name="Equation" r:id="rId5" imgW="1206360" imgH="444240" progId="Equation.3">
                  <p:embed/>
                  <p:pic>
                    <p:nvPicPr>
                      <p:cNvPr id="184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476" y="4256498"/>
                        <a:ext cx="2227263" cy="8207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34973"/>
              </p:ext>
            </p:extLst>
          </p:nvPr>
        </p:nvGraphicFramePr>
        <p:xfrm>
          <a:off x="2924175" y="5482322"/>
          <a:ext cx="1092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公式" r:id="rId7" imgW="482400" imgH="215640" progId="Equation.3">
                  <p:embed/>
                </p:oleObj>
              </mc:Choice>
              <mc:Fallback>
                <p:oleObj name="公式" r:id="rId7" imgW="482400" imgH="215640" progId="Equation.3">
                  <p:embed/>
                  <p:pic>
                    <p:nvPicPr>
                      <p:cNvPr id="184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5482322"/>
                        <a:ext cx="1092200" cy="4905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57093"/>
              </p:ext>
            </p:extLst>
          </p:nvPr>
        </p:nvGraphicFramePr>
        <p:xfrm>
          <a:off x="1600200" y="6168123"/>
          <a:ext cx="68405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" name="公式" r:id="rId9" imgW="3619440" imgH="253800" progId="Equation.3">
                  <p:embed/>
                </p:oleObj>
              </mc:Choice>
              <mc:Fallback>
                <p:oleObj name="公式" r:id="rId9" imgW="3619440" imgH="253800" progId="Equation.3">
                  <p:embed/>
                  <p:pic>
                    <p:nvPicPr>
                      <p:cNvPr id="1843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168123"/>
                        <a:ext cx="6840538" cy="485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68247"/>
              </p:ext>
            </p:extLst>
          </p:nvPr>
        </p:nvGraphicFramePr>
        <p:xfrm>
          <a:off x="8982076" y="6128435"/>
          <a:ext cx="15144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" name="Equation" r:id="rId11" imgW="1155600" imgH="444240" progId="Equation.3">
                  <p:embed/>
                </p:oleObj>
              </mc:Choice>
              <mc:Fallback>
                <p:oleObj name="Equation" r:id="rId11" imgW="1155600" imgH="444240" progId="Equation.3">
                  <p:embed/>
                  <p:pic>
                    <p:nvPicPr>
                      <p:cNvPr id="184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076" y="6128435"/>
                        <a:ext cx="1514475" cy="5826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53491"/>
              </p:ext>
            </p:extLst>
          </p:nvPr>
        </p:nvGraphicFramePr>
        <p:xfrm>
          <a:off x="5202917" y="5444227"/>
          <a:ext cx="4232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" name="公式" r:id="rId13" imgW="2933640" imgH="393480" progId="Equation.3">
                  <p:embed/>
                </p:oleObj>
              </mc:Choice>
              <mc:Fallback>
                <p:oleObj name="公式" r:id="rId13" imgW="2933640" imgH="393480" progId="Equation.3">
                  <p:embed/>
                  <p:pic>
                    <p:nvPicPr>
                      <p:cNvPr id="1844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917" y="5444227"/>
                        <a:ext cx="4232275" cy="568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AutoShape 14"/>
          <p:cNvCxnSpPr>
            <a:cxnSpLocks noChangeShapeType="1"/>
          </p:cNvCxnSpPr>
          <p:nvPr/>
        </p:nvCxnSpPr>
        <p:spPr bwMode="auto">
          <a:xfrm>
            <a:off x="4030663" y="5728385"/>
            <a:ext cx="990600" cy="0"/>
          </a:xfrm>
          <a:prstGeom prst="straightConnector1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2" name="AutoShape 15"/>
          <p:cNvCxnSpPr>
            <a:cxnSpLocks noChangeShapeType="1"/>
          </p:cNvCxnSpPr>
          <p:nvPr/>
        </p:nvCxnSpPr>
        <p:spPr bwMode="auto">
          <a:xfrm>
            <a:off x="8455026" y="6411011"/>
            <a:ext cx="512763" cy="9525"/>
          </a:xfrm>
          <a:prstGeom prst="straightConnector1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</p:cxn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14981"/>
              </p:ext>
            </p:extLst>
          </p:nvPr>
        </p:nvGraphicFramePr>
        <p:xfrm>
          <a:off x="7231971" y="404759"/>
          <a:ext cx="33861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" name="Equation" r:id="rId15" imgW="2768400" imgH="761760" progId="Equation.3">
                  <p:embed/>
                </p:oleObj>
              </mc:Choice>
              <mc:Fallback>
                <p:oleObj name="Equation" r:id="rId15" imgW="2768400" imgH="761760" progId="Equation.3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971" y="404759"/>
                        <a:ext cx="3386137" cy="933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384426" y="1978195"/>
            <a:ext cx="6273457" cy="2152504"/>
            <a:chOff x="2384426" y="1978195"/>
            <a:chExt cx="6273457" cy="215250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762367"/>
                </p:ext>
              </p:extLst>
            </p:nvPr>
          </p:nvGraphicFramePr>
          <p:xfrm>
            <a:off x="2384426" y="1978195"/>
            <a:ext cx="6070600" cy="1695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3" name="公式" r:id="rId17" imgW="3225600" imgH="1193760" progId="Equation.3">
                    <p:embed/>
                  </p:oleObj>
                </mc:Choice>
                <mc:Fallback>
                  <p:oleObj name="公式" r:id="rId17" imgW="3225600" imgH="1193760" progId="Equation.3">
                    <p:embed/>
                    <p:pic>
                      <p:nvPicPr>
                        <p:cNvPr id="1843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426" y="1978195"/>
                          <a:ext cx="6070600" cy="169545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2924175" y="376136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itchFamily="2" charset="-122"/>
                </a:rPr>
                <a:t>停等的因素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93658" y="373053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itchFamily="2" charset="-122"/>
                </a:rPr>
                <a:t>出错</a:t>
              </a:r>
              <a:r>
                <a:rPr lang="zh-CN" altLang="en-US" dirty="0" smtClean="0">
                  <a:latin typeface="宋体" pitchFamily="2" charset="-122"/>
                </a:rPr>
                <a:t>重传因素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19055" y="3721738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itchFamily="2" charset="-122"/>
                </a:rPr>
                <a:t>帧头的开销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838200" y="44272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宋体" pitchFamily="2" charset="-122"/>
              </a:rPr>
              <a:t>假设</a:t>
            </a:r>
            <a:r>
              <a:rPr lang="zh-CN" altLang="en-US" dirty="0">
                <a:latin typeface="宋体" pitchFamily="2" charset="-122"/>
              </a:rPr>
              <a:t>信道上每比特的误码率为</a:t>
            </a:r>
            <a:r>
              <a:rPr lang="en-US" altLang="zh-CN" dirty="0">
                <a:latin typeface="宋体" pitchFamily="2" charset="-122"/>
              </a:rPr>
              <a:t>E</a:t>
            </a:r>
            <a:r>
              <a:rPr lang="zh-CN" altLang="en-US" dirty="0">
                <a:latin typeface="宋体" pitchFamily="2" charset="-122"/>
              </a:rPr>
              <a:t>，且各比特相互</a:t>
            </a:r>
            <a:r>
              <a:rPr lang="zh-CN" altLang="en-US" dirty="0" smtClean="0">
                <a:latin typeface="宋体" pitchFamily="2" charset="-122"/>
              </a:rPr>
              <a:t>独立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8200" y="499869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itchFamily="2" charset="-122"/>
              </a:rPr>
              <a:t>最佳帧长度</a:t>
            </a:r>
            <a:r>
              <a:rPr lang="en-US" altLang="zh-CN" dirty="0" err="1">
                <a:latin typeface="宋体" pitchFamily="2" charset="-122"/>
              </a:rPr>
              <a:t>Dopt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：假设</a:t>
            </a:r>
            <a:r>
              <a:rPr lang="en-US" altLang="zh-CN" dirty="0">
                <a:latin typeface="宋体" pitchFamily="2" charset="-122"/>
              </a:rPr>
              <a:t>H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B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T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E</a:t>
            </a:r>
            <a:r>
              <a:rPr lang="zh-CN" altLang="en-US" dirty="0">
                <a:latin typeface="宋体" pitchFamily="2" charset="-122"/>
              </a:rPr>
              <a:t>不变</a:t>
            </a:r>
            <a:endParaRPr lang="zh-CN" altLang="en-US" dirty="0"/>
          </a:p>
        </p:txBody>
      </p:sp>
      <p:cxnSp>
        <p:nvCxnSpPr>
          <p:cNvPr id="23" name="AutoShape 15"/>
          <p:cNvCxnSpPr>
            <a:cxnSpLocks noChangeShapeType="1"/>
          </p:cNvCxnSpPr>
          <p:nvPr/>
        </p:nvCxnSpPr>
        <p:spPr bwMode="auto">
          <a:xfrm>
            <a:off x="8825367" y="4657341"/>
            <a:ext cx="512763" cy="9525"/>
          </a:xfrm>
          <a:prstGeom prst="straightConnector1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644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2927</Words>
  <Application>Microsoft Office PowerPoint</Application>
  <PresentationFormat>宽屏</PresentationFormat>
  <Paragraphs>439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MS PGothic</vt:lpstr>
      <vt:lpstr>MS PGothic</vt:lpstr>
      <vt:lpstr>新細明體</vt:lpstr>
      <vt:lpstr>Yu Gothic</vt:lpstr>
      <vt:lpstr>等线</vt:lpstr>
      <vt:lpstr>等线 Light</vt:lpstr>
      <vt:lpstr>宋体</vt:lpstr>
      <vt:lpstr>Arial</vt:lpstr>
      <vt:lpstr>Cambria Math</vt:lpstr>
      <vt:lpstr>Tahoma</vt:lpstr>
      <vt:lpstr>Times New Roman</vt:lpstr>
      <vt:lpstr>Wingdings</vt:lpstr>
      <vt:lpstr>Wingdings 2</vt:lpstr>
      <vt:lpstr>Office 主题​​</vt:lpstr>
      <vt:lpstr>Picture</vt:lpstr>
      <vt:lpstr>Microsoft Word Picture</vt:lpstr>
      <vt:lpstr>Equation</vt:lpstr>
      <vt:lpstr>公式</vt:lpstr>
      <vt:lpstr>第3章 数据链路层</vt:lpstr>
      <vt:lpstr>可靠数据传输（3.3 数据链路协议) </vt:lpstr>
      <vt:lpstr>可靠数据传输：停等协议（Stop-and-Wait）</vt:lpstr>
      <vt:lpstr>可靠数据传输：停等协议（Stop-and-Wait）</vt:lpstr>
      <vt:lpstr>可靠数据传输：停等协议（Stop-and-Wait）</vt:lpstr>
      <vt:lpstr>可靠数据传输：停等协议（Stop-and-Wait）</vt:lpstr>
      <vt:lpstr>停等协议：性能分析</vt:lpstr>
      <vt:lpstr>停等协议：性能分析</vt:lpstr>
      <vt:lpstr>停等协议：性能分析</vt:lpstr>
      <vt:lpstr>滑动窗口协议:管道化</vt:lpstr>
      <vt:lpstr>滑动窗口协议:管道化</vt:lpstr>
      <vt:lpstr>GBN和选择重传</vt:lpstr>
      <vt:lpstr>Go-Back-N: 发送者</vt:lpstr>
      <vt:lpstr>Go-Back-N: 接收者</vt:lpstr>
      <vt:lpstr>GBN示例</vt:lpstr>
      <vt:lpstr>滑动窗口:选择重传(Selective Repeat,SR)</vt:lpstr>
      <vt:lpstr>选择重传：发送窗口和接收窗口</vt:lpstr>
      <vt:lpstr>选择重传</vt:lpstr>
      <vt:lpstr>选择重传示例</vt:lpstr>
      <vt:lpstr>选择重传:顺序号回绕</vt:lpstr>
      <vt:lpstr>滑动窗口：发送窗口和接收窗口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端到端的运输协议</dc:title>
  <dc:creator>Dilin Mao</dc:creator>
  <cp:lastModifiedBy>Dilin Mao</cp:lastModifiedBy>
  <cp:revision>110</cp:revision>
  <dcterms:created xsi:type="dcterms:W3CDTF">2016-09-21T00:59:47Z</dcterms:created>
  <dcterms:modified xsi:type="dcterms:W3CDTF">2017-10-12T16:19:59Z</dcterms:modified>
</cp:coreProperties>
</file>