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327" r:id="rId3"/>
    <p:sldId id="328" r:id="rId4"/>
    <p:sldId id="329" r:id="rId5"/>
    <p:sldId id="334" r:id="rId6"/>
    <p:sldId id="330" r:id="rId7"/>
    <p:sldId id="335" r:id="rId8"/>
    <p:sldId id="331" r:id="rId9"/>
    <p:sldId id="332" r:id="rId10"/>
    <p:sldId id="333" r:id="rId11"/>
    <p:sldId id="258" r:id="rId12"/>
    <p:sldId id="303" r:id="rId13"/>
    <p:sldId id="261" r:id="rId14"/>
    <p:sldId id="262" r:id="rId15"/>
    <p:sldId id="263" r:id="rId16"/>
    <p:sldId id="304" r:id="rId17"/>
    <p:sldId id="305" r:id="rId18"/>
    <p:sldId id="307" r:id="rId19"/>
    <p:sldId id="308" r:id="rId20"/>
    <p:sldId id="309" r:id="rId21"/>
    <p:sldId id="310" r:id="rId22"/>
    <p:sldId id="311" r:id="rId23"/>
    <p:sldId id="312" r:id="rId24"/>
    <p:sldId id="313" r:id="rId25"/>
    <p:sldId id="315" r:id="rId26"/>
    <p:sldId id="316" r:id="rId27"/>
    <p:sldId id="275" r:id="rId28"/>
    <p:sldId id="318" r:id="rId29"/>
    <p:sldId id="317" r:id="rId30"/>
    <p:sldId id="286" r:id="rId31"/>
    <p:sldId id="324" r:id="rId32"/>
    <p:sldId id="325" r:id="rId33"/>
    <p:sldId id="326" r:id="rId34"/>
    <p:sldId id="29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B5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3886" autoAdjust="0"/>
  </p:normalViewPr>
  <p:slideViewPr>
    <p:cSldViewPr snapToGrid="0">
      <p:cViewPr>
        <p:scale>
          <a:sx n="66" d="100"/>
          <a:sy n="66" d="100"/>
        </p:scale>
        <p:origin x="7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86F3E-3CA1-40B4-9096-817D8F6CEEF3}" type="datetimeFigureOut">
              <a:rPr lang="zh-CN" altLang="en-US" smtClean="0"/>
              <a:t>2017/12/20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92CFF-B148-4B99-9D1B-E3B8ED5189B2}" type="slidenum">
              <a:rPr lang="zh-CN" altLang="en-US" smtClean="0"/>
              <a:t>‹#›</a:t>
            </a:fld>
            <a:endParaRPr lang="zh-CN" altLang="en-US"/>
          </a:p>
        </p:txBody>
      </p:sp>
    </p:spTree>
    <p:extLst>
      <p:ext uri="{BB962C8B-B14F-4D97-AF65-F5344CB8AC3E}">
        <p14:creationId xmlns:p14="http://schemas.microsoft.com/office/powerpoint/2010/main" val="249942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6A785276-2677-4149-9BC6-2AE9174510AF}" type="slidenum">
              <a:rPr lang="zh-TW" altLang="en-US" smtClean="0"/>
              <a:pPr>
                <a:defRPr/>
              </a:pPr>
              <a:t>2</a:t>
            </a:fld>
            <a:endParaRPr lang="en-US" altLang="zh-TW"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1490655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pPr>
              <a:defRPr/>
            </a:pPr>
            <a:fld id="{DE20D4A9-B892-4C32-BB1A-294B7B8107EB}" type="slidenum">
              <a:rPr lang="zh-TW" altLang="en-US" smtClean="0"/>
              <a:pPr>
                <a:defRPr/>
              </a:pPr>
              <a:t>27</a:t>
            </a:fld>
            <a:endParaRPr lang="en-US" altLang="zh-TW"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p:spPr>
        <p:txBody>
          <a:bodyPr/>
          <a:lstStyle/>
          <a:p>
            <a:pPr defTabSz="844083" fontAlgn="base">
              <a:spcBef>
                <a:spcPct val="30000"/>
              </a:spcBef>
              <a:spcAft>
                <a:spcPct val="0"/>
              </a:spcAft>
              <a:defRPr/>
            </a:pPr>
            <a:r>
              <a:rPr lang="zh-CN" altLang="en-US" sz="1100" b="1" dirty="0">
                <a:solidFill>
                  <a:srgbClr val="FF3300"/>
                </a:solidFill>
              </a:rPr>
              <a:t>海明距离为</a:t>
            </a:r>
            <a:r>
              <a:rPr lang="en-US" altLang="zh-CN" sz="1100" b="1" dirty="0">
                <a:solidFill>
                  <a:srgbClr val="FF3300"/>
                </a:solidFill>
              </a:rPr>
              <a:t>3</a:t>
            </a:r>
            <a:r>
              <a:rPr lang="en-US" altLang="zh-CN" sz="1100" b="1" dirty="0">
                <a:solidFill>
                  <a:srgbClr val="FF3300"/>
                </a:solidFill>
                <a:sym typeface="Wingdings" pitchFamily="2" charset="2"/>
              </a:rPr>
              <a:t></a:t>
            </a:r>
            <a:r>
              <a:rPr lang="zh-CN" altLang="en-US" sz="1100" b="1" dirty="0">
                <a:solidFill>
                  <a:srgbClr val="FF3300"/>
                </a:solidFill>
                <a:sym typeface="Wingdings" pitchFamily="2" charset="2"/>
              </a:rPr>
              <a:t>纠正单比特差错或检测出</a:t>
            </a:r>
            <a:r>
              <a:rPr lang="en-US" altLang="zh-CN" sz="1100" b="1" dirty="0">
                <a:solidFill>
                  <a:srgbClr val="FF3300"/>
                </a:solidFill>
                <a:sym typeface="Wingdings" pitchFamily="2" charset="2"/>
              </a:rPr>
              <a:t>2</a:t>
            </a:r>
            <a:r>
              <a:rPr lang="zh-CN" altLang="en-US" sz="1100" b="1" dirty="0">
                <a:solidFill>
                  <a:srgbClr val="FF3300"/>
                </a:solidFill>
                <a:sym typeface="Wingdings" pitchFamily="2" charset="2"/>
              </a:rPr>
              <a:t>个比特差错</a:t>
            </a:r>
            <a:endParaRPr lang="zh-CN" altLang="en-US" sz="1100" b="1" dirty="0">
              <a:solidFill>
                <a:srgbClr val="FF3300"/>
              </a:solidFill>
            </a:endParaRPr>
          </a:p>
          <a:p>
            <a:pPr defTabSz="844083" fontAlgn="base">
              <a:spcBef>
                <a:spcPct val="30000"/>
              </a:spcBef>
              <a:spcAft>
                <a:spcPct val="0"/>
              </a:spcAft>
              <a:defRPr/>
            </a:pPr>
            <a:r>
              <a:rPr lang="en-US" altLang="zh-CN" sz="1100" b="1" dirty="0">
                <a:solidFill>
                  <a:srgbClr val="FF3300"/>
                </a:solidFill>
                <a:sym typeface="Wingdings" pitchFamily="2" charset="2"/>
              </a:rPr>
              <a:t>, </a:t>
            </a:r>
            <a:r>
              <a:rPr lang="zh-CN" altLang="en-US" sz="1100" b="1" dirty="0">
                <a:solidFill>
                  <a:srgbClr val="FF3300"/>
                </a:solidFill>
                <a:sym typeface="Wingdings" pitchFamily="2" charset="2"/>
              </a:rPr>
              <a:t>对于</a:t>
            </a:r>
            <a:r>
              <a:rPr lang="en-US" altLang="zh-CN" sz="1100" b="1" dirty="0">
                <a:solidFill>
                  <a:srgbClr val="FF3300"/>
                </a:solidFill>
                <a:sym typeface="Wingdings" pitchFamily="2" charset="2"/>
              </a:rPr>
              <a:t>(7,4)</a:t>
            </a:r>
            <a:r>
              <a:rPr lang="zh-CN" altLang="en-US" sz="1100" b="1" dirty="0">
                <a:solidFill>
                  <a:srgbClr val="FF3300"/>
                </a:solidFill>
                <a:sym typeface="Wingdings" pitchFamily="2" charset="2"/>
              </a:rPr>
              <a:t>海明码两者同时满足</a:t>
            </a:r>
            <a:endParaRPr lang="zh-CN" altLang="en-US" sz="1100" b="1" dirty="0">
              <a:solidFill>
                <a:srgbClr val="FF3300"/>
              </a:solidFill>
            </a:endParaRPr>
          </a:p>
          <a:p>
            <a:endParaRPr lang="en-US" b="1" dirty="0" smtClean="0"/>
          </a:p>
          <a:p>
            <a:r>
              <a:rPr lang="en-US" b="1" dirty="0" smtClean="0"/>
              <a:t>Hamming codes with additional parity (SECDED)</a:t>
            </a:r>
          </a:p>
          <a:p>
            <a:r>
              <a:rPr lang="en-US" dirty="0" smtClean="0"/>
              <a:t>Hamming codes have a minimum distance of 3, which means that the code can detect and correct a single error, but a double bit error is indistinguishable from a different code with a single bit error. Thus, they can detect double-bit errors only if correction is not attempted.</a:t>
            </a:r>
          </a:p>
          <a:p>
            <a:r>
              <a:rPr lang="en-US" dirty="0" smtClean="0"/>
              <a:t>By including an extra parity bit, it is possible to increase the minimum distance of the Hamming code to 4. This gives the code the ability to detect and correct a single error and at the same time detect (but not correct) a double error. (It could also be used to detect up to 3 errors but not correct any.)</a:t>
            </a:r>
          </a:p>
          <a:p>
            <a:r>
              <a:rPr lang="en-US" dirty="0" smtClean="0"/>
              <a:t>This code system is popular in computer memory systems, where it is known as SECDED ("single error correction, double error detection"). Particularly popular is the (72,64) code, a truncated (127,120) Hamming code plus an additional parity bit, which has the same space overhead as a (9,8) parity code.</a:t>
            </a:r>
          </a:p>
          <a:p>
            <a:pPr eaLnBrk="1" hangingPunct="1"/>
            <a:endParaRPr lang="en-US" altLang="zh-CN" dirty="0" smtClean="0"/>
          </a:p>
          <a:p>
            <a:pPr eaLnBrk="1" hangingPunct="1"/>
            <a:endParaRPr lang="en-US" altLang="zh-CN" dirty="0" smtClean="0"/>
          </a:p>
          <a:p>
            <a:pPr eaLnBrk="1" hangingPunct="1"/>
            <a:r>
              <a:rPr lang="en-US" dirty="0" smtClean="0"/>
              <a:t>an overall parity bit (bit 0) is included, the code can detect (but not correct) any two-bit error, making a SECDED code. The overall parity indicates whether the total number of errors is even or odd. If the basic Hamming code detects an error, but the overall parity says that there are an even number of errors, an uncorrectable 2-bit error has occurred.</a:t>
            </a:r>
          </a:p>
          <a:p>
            <a:pPr eaLnBrk="1" hangingPunct="1"/>
            <a:endParaRPr lang="zh-CN" altLang="en-US" dirty="0" smtClean="0"/>
          </a:p>
        </p:txBody>
      </p:sp>
    </p:spTree>
    <p:extLst>
      <p:ext uri="{BB962C8B-B14F-4D97-AF65-F5344CB8AC3E}">
        <p14:creationId xmlns:p14="http://schemas.microsoft.com/office/powerpoint/2010/main" val="4048739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监督关系式组合组成的二进制数就是出错对应的位置。</a:t>
            </a:r>
            <a:r>
              <a:rPr lang="zh-CN" altLang="en-US" baseline="0" dirty="0" smtClean="0"/>
              <a:t> </a:t>
            </a:r>
            <a:endParaRPr lang="en-US" altLang="zh-CN" baseline="0" dirty="0" smtClean="0"/>
          </a:p>
          <a:p>
            <a:endParaRPr lang="en-US" altLang="zh-CN" baseline="0" dirty="0" smtClean="0"/>
          </a:p>
          <a:p>
            <a:r>
              <a:rPr lang="en-US" altLang="zh-CN" baseline="0" dirty="0" smtClean="0"/>
              <a:t>(15,11)  </a:t>
            </a:r>
            <a:r>
              <a:rPr lang="zh-CN" altLang="en-US" baseline="0" dirty="0" smtClean="0"/>
              <a:t>信息为</a:t>
            </a:r>
            <a:r>
              <a:rPr lang="en-US" altLang="zh-CN" baseline="0" dirty="0" smtClean="0"/>
              <a:t>11 </a:t>
            </a:r>
          </a:p>
          <a:p>
            <a:endParaRPr lang="en-US" altLang="zh-CN" baseline="0" dirty="0" smtClean="0"/>
          </a:p>
          <a:p>
            <a:r>
              <a:rPr lang="en-US" altLang="zh-CN" baseline="0" dirty="0" smtClean="0"/>
              <a:t>0000(no error) 0001 --- 1111  </a:t>
            </a:r>
          </a:p>
          <a:p>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a:p>
            <a:r>
              <a:rPr lang="en-US" altLang="zh-CN" baseline="0" dirty="0" smtClean="0"/>
              <a:t>(31,26)  </a:t>
            </a:r>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28</a:t>
            </a:fld>
            <a:endParaRPr lang="zh-CN" altLang="en-US"/>
          </a:p>
        </p:txBody>
      </p:sp>
    </p:spTree>
    <p:extLst>
      <p:ext uri="{BB962C8B-B14F-4D97-AF65-F5344CB8AC3E}">
        <p14:creationId xmlns:p14="http://schemas.microsoft.com/office/powerpoint/2010/main" val="19061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数据部分最大长度 </a:t>
            </a:r>
            <a:r>
              <a:rPr lang="en-US" altLang="zh-CN" dirty="0" smtClean="0"/>
              <a:t>MRU</a:t>
            </a:r>
            <a:r>
              <a:rPr lang="zh-CN" altLang="en-US" dirty="0" smtClean="0"/>
              <a:t>： </a:t>
            </a:r>
            <a:r>
              <a:rPr lang="en-US" altLang="zh-CN" dirty="0" smtClean="0"/>
              <a:t>Maximum Receive Unit</a:t>
            </a:r>
            <a:r>
              <a:rPr lang="zh-CN" altLang="en-US" dirty="0" smtClean="0"/>
              <a:t>，缺省</a:t>
            </a:r>
            <a:r>
              <a:rPr lang="en-US" altLang="zh-CN" dirty="0" smtClean="0"/>
              <a:t>1500</a:t>
            </a:r>
            <a:r>
              <a:rPr lang="zh-CN" altLang="en-US" dirty="0" smtClean="0"/>
              <a:t>字节</a:t>
            </a:r>
            <a:endParaRPr lang="en-US" altLang="zh-CN" dirty="0" smtClean="0"/>
          </a:p>
          <a:p>
            <a:pPr eaLnBrk="1" hangingPunct="1"/>
            <a:endParaRPr lang="en-US" altLang="zh-CN" dirty="0" smtClean="0"/>
          </a:p>
          <a:p>
            <a:pPr eaLnBrk="1" hangingPunct="1"/>
            <a:r>
              <a:rPr lang="zh-CN" altLang="en-US" dirty="0" smtClean="0"/>
              <a:t>为什么半加</a:t>
            </a:r>
            <a:r>
              <a:rPr lang="zh-CN" altLang="en-US" baseline="0" dirty="0" smtClean="0"/>
              <a:t> </a:t>
            </a:r>
            <a:r>
              <a:rPr lang="en-US" altLang="zh-CN" baseline="0" dirty="0" smtClean="0"/>
              <a:t> 0x20? </a:t>
            </a:r>
          </a:p>
          <a:p>
            <a:pPr eaLnBrk="1" hangingPunct="1"/>
            <a:endParaRPr lang="en-US" altLang="zh-CN" baseline="0" dirty="0" smtClean="0"/>
          </a:p>
          <a:p>
            <a:pPr eaLnBrk="1" hangingPunct="1"/>
            <a:r>
              <a:rPr lang="zh-CN" altLang="en-US" baseline="0" dirty="0" smtClean="0"/>
              <a:t>因为 </a:t>
            </a:r>
            <a:r>
              <a:rPr lang="en-US" altLang="zh-CN" baseline="0" dirty="0" smtClean="0"/>
              <a:t> (0-31)</a:t>
            </a:r>
            <a:r>
              <a:rPr lang="zh-CN" altLang="en-US" baseline="0" dirty="0" smtClean="0"/>
              <a:t>可能被途中的 </a:t>
            </a:r>
            <a:r>
              <a:rPr lang="en-US" altLang="zh-CN" baseline="0" dirty="0" smtClean="0"/>
              <a:t>Modem</a:t>
            </a:r>
            <a:r>
              <a:rPr lang="zh-CN" altLang="en-US" baseline="0" dirty="0" smtClean="0"/>
              <a:t>解释，通过半加，保证不会在</a:t>
            </a:r>
            <a:r>
              <a:rPr lang="en-US" altLang="zh-CN" baseline="0" dirty="0" smtClean="0"/>
              <a:t>0-31</a:t>
            </a:r>
            <a:r>
              <a:rPr lang="zh-CN" altLang="en-US" baseline="0" dirty="0" smtClean="0"/>
              <a:t>范围内 </a:t>
            </a:r>
            <a:endParaRPr lang="en-US" altLang="zh-CN" baseline="0" dirty="0" smtClean="0"/>
          </a:p>
          <a:p>
            <a:pPr eaLnBrk="1" hangingPunct="1"/>
            <a:endParaRPr lang="en-US" altLang="zh-CN" baseline="0" dirty="0" smtClean="0"/>
          </a:p>
          <a:p>
            <a:pPr eaLnBrk="1" hangingPunct="1"/>
            <a:r>
              <a:rPr lang="zh-CN" altLang="en-US" baseline="0" dirty="0" smtClean="0"/>
              <a:t>在初始时协商</a:t>
            </a:r>
            <a:r>
              <a:rPr lang="en-US" altLang="zh-CN" baseline="0" dirty="0" smtClean="0"/>
              <a:t>ACCM</a:t>
            </a:r>
          </a:p>
          <a:p>
            <a:pPr eaLnBrk="1" hangingPunct="1"/>
            <a:endParaRPr lang="zh-CN" altLang="en-US" dirty="0" smtClean="0"/>
          </a:p>
          <a:p>
            <a:pPr eaLnBrk="1" hangingPunct="1"/>
            <a:r>
              <a:rPr lang="zh-CN" altLang="en-US" dirty="0" smtClean="0"/>
              <a:t>协议部分：第一个字节为偶数，第二个奇数</a:t>
            </a:r>
            <a:endParaRPr lang="en-US" altLang="zh-CN" dirty="0" smtClean="0"/>
          </a:p>
          <a:p>
            <a:pPr eaLnBrk="1" hangingPunct="1"/>
            <a:r>
              <a:rPr lang="zh-CN" altLang="en-US" dirty="0" smtClean="0"/>
              <a:t>支持头部压缩，</a:t>
            </a:r>
            <a:r>
              <a:rPr lang="en-US" altLang="zh-CN" dirty="0" smtClean="0"/>
              <a:t>flag/address</a:t>
            </a:r>
            <a:r>
              <a:rPr lang="zh-CN" altLang="en-US" dirty="0" smtClean="0"/>
              <a:t>可以不传输，如果为</a:t>
            </a:r>
            <a:r>
              <a:rPr lang="en-US" altLang="zh-CN" dirty="0" smtClean="0"/>
              <a:t>FF03</a:t>
            </a:r>
            <a:r>
              <a:rPr lang="zh-CN" altLang="en-US" dirty="0" smtClean="0"/>
              <a:t>，表示有</a:t>
            </a:r>
            <a:r>
              <a:rPr lang="en-US" altLang="zh-CN" dirty="0" smtClean="0"/>
              <a:t>flag/address</a:t>
            </a:r>
          </a:p>
          <a:p>
            <a:pPr eaLnBrk="1" hangingPunct="1"/>
            <a:r>
              <a:rPr lang="zh-CN" altLang="en-US" dirty="0" smtClean="0"/>
              <a:t>另外协议部分也可以一个字节，如果为偶数，表示</a:t>
            </a:r>
            <a:r>
              <a:rPr lang="en-US" altLang="zh-CN" dirty="0" smtClean="0"/>
              <a:t>2</a:t>
            </a:r>
            <a:r>
              <a:rPr lang="zh-CN" altLang="en-US" dirty="0" smtClean="0"/>
              <a:t>个字节，如果奇数表示前面为</a:t>
            </a:r>
            <a:r>
              <a:rPr lang="en-US" altLang="zh-CN" dirty="0" smtClean="0"/>
              <a:t>00</a:t>
            </a:r>
            <a:r>
              <a:rPr lang="zh-CN" altLang="en-US" dirty="0" smtClean="0"/>
              <a:t>，只有一个字节</a:t>
            </a:r>
            <a:endParaRPr lang="en-US" altLang="zh-CN" dirty="0" smtClean="0"/>
          </a:p>
          <a:p>
            <a:pPr eaLnBrk="1" hangingPunct="1"/>
            <a:endParaRPr lang="en-US" altLang="zh-CN" dirty="0" smtClean="0"/>
          </a:p>
        </p:txBody>
      </p:sp>
      <p:sp>
        <p:nvSpPr>
          <p:cNvPr id="4" name="灯片编号占位符 3"/>
          <p:cNvSpPr>
            <a:spLocks noGrp="1"/>
          </p:cNvSpPr>
          <p:nvPr>
            <p:ph type="sldNum" sz="quarter" idx="10"/>
          </p:nvPr>
        </p:nvSpPr>
        <p:spPr/>
        <p:txBody>
          <a:bodyPr/>
          <a:lstStyle/>
          <a:p>
            <a:fld id="{0EB92CFF-B148-4B99-9D1B-E3B8ED5189B2}" type="slidenum">
              <a:rPr lang="zh-CN" altLang="en-US" smtClean="0"/>
              <a:t>33</a:t>
            </a:fld>
            <a:endParaRPr lang="zh-CN" altLang="en-US"/>
          </a:p>
        </p:txBody>
      </p:sp>
    </p:spTree>
    <p:extLst>
      <p:ext uri="{BB962C8B-B14F-4D97-AF65-F5344CB8AC3E}">
        <p14:creationId xmlns:p14="http://schemas.microsoft.com/office/powerpoint/2010/main" val="169843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p>
            <a:pPr>
              <a:defRPr/>
            </a:pPr>
            <a:fld id="{3BA1A8C1-4F65-48A4-87D7-C691A7122EF5}" type="slidenum">
              <a:rPr lang="zh-TW" altLang="en-US" smtClean="0"/>
              <a:pPr>
                <a:defRPr/>
              </a:pPr>
              <a:t>34</a:t>
            </a:fld>
            <a:endParaRPr lang="en-US" altLang="zh-TW"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w="9525"/>
        </p:spPr>
        <p:txBody>
          <a:bodyPr/>
          <a:lstStyle/>
          <a:p>
            <a:pPr eaLnBrk="1" hangingPunct="1"/>
            <a:endParaRPr lang="zh-CN" altLang="en-US" dirty="0" smtClean="0"/>
          </a:p>
        </p:txBody>
      </p:sp>
    </p:spTree>
    <p:extLst>
      <p:ext uri="{BB962C8B-B14F-4D97-AF65-F5344CB8AC3E}">
        <p14:creationId xmlns:p14="http://schemas.microsoft.com/office/powerpoint/2010/main" val="327100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EC388764-D0CB-4F55-BB30-A5F28BDB4371}" type="slidenum">
              <a:rPr lang="zh-TW" altLang="en-US" smtClean="0"/>
              <a:pPr>
                <a:defRPr/>
              </a:pPr>
              <a:t>3</a:t>
            </a:fld>
            <a:endParaRPr lang="en-US" altLang="zh-TW"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994208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80000"/>
              </a:lnSpc>
            </a:pPr>
            <a:endParaRPr lang="zh-CN" altLang="en-US" sz="1800" dirty="0" smtClean="0"/>
          </a:p>
          <a:p>
            <a:pPr lvl="1">
              <a:lnSpc>
                <a:spcPct val="80000"/>
              </a:lnSpc>
            </a:pPr>
            <a:r>
              <a:rPr lang="zh-CN" altLang="en-US" sz="1800" dirty="0" smtClean="0"/>
              <a:t>注意</a:t>
            </a:r>
            <a:r>
              <a:rPr lang="zh-CN" altLang="en-US" sz="1800" dirty="0" smtClean="0">
                <a:solidFill>
                  <a:srgbClr val="FF3300"/>
                </a:solidFill>
              </a:rPr>
              <a:t>以太网帧的结尾</a:t>
            </a:r>
            <a:r>
              <a:rPr lang="zh-CN" altLang="en-US" sz="1800" dirty="0" smtClean="0"/>
              <a:t>并没有采用相应的同步机制来确定，它可以</a:t>
            </a:r>
            <a:r>
              <a:rPr lang="zh-CN" altLang="en-US" sz="1800" dirty="0" smtClean="0">
                <a:solidFill>
                  <a:srgbClr val="FF3300"/>
                </a:solidFill>
              </a:rPr>
              <a:t>通过检测到链路的空闲（早期采用的无载波或现在采用的空闲信号模式）</a:t>
            </a:r>
            <a:r>
              <a:rPr lang="zh-CN" altLang="en-US" sz="1800" dirty="0" smtClean="0"/>
              <a:t>来表示。 </a:t>
            </a:r>
          </a:p>
          <a:p>
            <a:endParaRPr lang="zh-CN" altLang="en-US" dirty="0"/>
          </a:p>
        </p:txBody>
      </p:sp>
      <p:sp>
        <p:nvSpPr>
          <p:cNvPr id="4" name="灯片编号占位符 3"/>
          <p:cNvSpPr>
            <a:spLocks noGrp="1"/>
          </p:cNvSpPr>
          <p:nvPr>
            <p:ph type="sldNum" sz="quarter" idx="10"/>
          </p:nvPr>
        </p:nvSpPr>
        <p:spPr/>
        <p:txBody>
          <a:bodyPr/>
          <a:lstStyle/>
          <a:p>
            <a:fld id="{0EB92CFF-B148-4B99-9D1B-E3B8ED5189B2}" type="slidenum">
              <a:rPr lang="zh-CN" altLang="en-US" smtClean="0"/>
              <a:t>8</a:t>
            </a:fld>
            <a:endParaRPr lang="zh-CN" altLang="en-US"/>
          </a:p>
        </p:txBody>
      </p:sp>
    </p:spTree>
    <p:extLst>
      <p:ext uri="{BB962C8B-B14F-4D97-AF65-F5344CB8AC3E}">
        <p14:creationId xmlns:p14="http://schemas.microsoft.com/office/powerpoint/2010/main" val="109428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pPr>
              <a:defRPr/>
            </a:pPr>
            <a:fld id="{907BD644-6B1E-4CE9-AB96-94D9D6F8AB3B}" type="slidenum">
              <a:rPr lang="zh-TW" altLang="en-US" smtClean="0"/>
              <a:pPr>
                <a:defRPr/>
              </a:pPr>
              <a:t>9</a:t>
            </a:fld>
            <a:endParaRPr lang="en-US" altLang="zh-TW"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3711913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7A18770-EA9D-466A-8602-74CFCC4F8D1F}" type="slidenum">
              <a:rPr lang="zh-TW" altLang="en-US" smtClean="0"/>
              <a:pPr>
                <a:defRPr/>
              </a:pPr>
              <a:t>10</a:t>
            </a:fld>
            <a:endParaRPr lang="en-US" altLang="zh-TW"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196597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59A9F62E-D198-4236-9A69-1929E6FD2110}" type="slidenum">
              <a:rPr lang="zh-TW" altLang="en-US" smtClean="0"/>
              <a:pPr>
                <a:defRPr/>
              </a:pPr>
              <a:t>14</a:t>
            </a:fld>
            <a:endParaRPr lang="en-US" altLang="zh-TW"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3169365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B92CFF-B148-4B99-9D1B-E3B8ED5189B2}" type="slidenum">
              <a:rPr lang="zh-CN" altLang="en-US" smtClean="0"/>
              <a:t>24</a:t>
            </a:fld>
            <a:endParaRPr lang="zh-CN" altLang="en-US"/>
          </a:p>
        </p:txBody>
      </p:sp>
    </p:spTree>
    <p:extLst>
      <p:ext uri="{BB962C8B-B14F-4D97-AF65-F5344CB8AC3E}">
        <p14:creationId xmlns:p14="http://schemas.microsoft.com/office/powerpoint/2010/main" val="37238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ISBN-13:     </a:t>
            </a:r>
            <a:r>
              <a:rPr lang="zh-CN" altLang="en-US" dirty="0" smtClean="0"/>
              <a:t>前面</a:t>
            </a:r>
            <a:r>
              <a:rPr lang="en-US" altLang="zh-CN" dirty="0" smtClean="0"/>
              <a:t>12</a:t>
            </a:r>
            <a:r>
              <a:rPr lang="zh-CN" altLang="en-US" dirty="0" smtClean="0"/>
              <a:t>个数字相加 </a:t>
            </a:r>
            <a:r>
              <a:rPr lang="en-US" altLang="zh-CN" dirty="0" smtClean="0"/>
              <a:t>mod 10</a:t>
            </a:r>
            <a:r>
              <a:rPr lang="zh-CN" altLang="en-US" dirty="0" smtClean="0"/>
              <a:t>就是最后一个数字，前面</a:t>
            </a:r>
            <a:r>
              <a:rPr lang="en-US" altLang="zh-CN" dirty="0" smtClean="0"/>
              <a:t>12</a:t>
            </a:r>
            <a:r>
              <a:rPr lang="zh-CN" altLang="en-US" dirty="0" smtClean="0"/>
              <a:t>个数字的权重为</a:t>
            </a:r>
            <a:r>
              <a:rPr lang="en-US" altLang="zh-CN" dirty="0" smtClean="0"/>
              <a:t>1</a:t>
            </a:r>
            <a:r>
              <a:rPr lang="zh-CN" altLang="en-US" dirty="0" smtClean="0"/>
              <a:t>和</a:t>
            </a:r>
            <a:r>
              <a:rPr lang="en-US" altLang="zh-CN" dirty="0" smtClean="0"/>
              <a:t>3</a:t>
            </a:r>
            <a:r>
              <a:rPr lang="zh-CN" altLang="en-US" dirty="0" smtClean="0"/>
              <a:t>交替 </a:t>
            </a:r>
            <a:endParaRPr lang="en-US" altLang="zh-CN" dirty="0" smtClean="0"/>
          </a:p>
          <a:p>
            <a:endParaRPr lang="en-US" altLang="zh-CN" dirty="0" smtClean="0"/>
          </a:p>
          <a:p>
            <a:r>
              <a:rPr lang="da-DK" altLang="zh-CN" dirty="0" smtClean="0"/>
              <a:t>[(1 × D1) + (3 × D2) + (1 × D3) + . . . + (3 × D12) + (1 × C)] mod 10 = 0 </a:t>
            </a:r>
          </a:p>
          <a:p>
            <a:endParaRPr lang="da-DK" altLang="zh-CN" dirty="0" smtClean="0"/>
          </a:p>
          <a:p>
            <a:endParaRPr lang="zh-CN" altLang="en-US" dirty="0"/>
          </a:p>
        </p:txBody>
      </p:sp>
      <p:sp>
        <p:nvSpPr>
          <p:cNvPr id="4" name="灯片编号占位符 3"/>
          <p:cNvSpPr>
            <a:spLocks noGrp="1"/>
          </p:cNvSpPr>
          <p:nvPr>
            <p:ph type="sldNum" sz="quarter" idx="10"/>
          </p:nvPr>
        </p:nvSpPr>
        <p:spPr/>
        <p:txBody>
          <a:bodyPr/>
          <a:lstStyle/>
          <a:p>
            <a:fld id="{0EB92CFF-B148-4B99-9D1B-E3B8ED5189B2}" type="slidenum">
              <a:rPr lang="zh-CN" altLang="en-US" smtClean="0"/>
              <a:t>25</a:t>
            </a:fld>
            <a:endParaRPr lang="zh-CN" altLang="en-US"/>
          </a:p>
        </p:txBody>
      </p:sp>
    </p:spTree>
    <p:extLst>
      <p:ext uri="{BB962C8B-B14F-4D97-AF65-F5344CB8AC3E}">
        <p14:creationId xmlns:p14="http://schemas.microsoft.com/office/powerpoint/2010/main" val="339357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B92CFF-B148-4B99-9D1B-E3B8ED5189B2}" type="slidenum">
              <a:rPr lang="zh-CN" altLang="en-US" smtClean="0"/>
              <a:t>26</a:t>
            </a:fld>
            <a:endParaRPr lang="zh-CN" altLang="en-US"/>
          </a:p>
        </p:txBody>
      </p:sp>
    </p:spTree>
    <p:extLst>
      <p:ext uri="{BB962C8B-B14F-4D97-AF65-F5344CB8AC3E}">
        <p14:creationId xmlns:p14="http://schemas.microsoft.com/office/powerpoint/2010/main" val="113580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BE1C071-F84B-40F4-915D-3B5E17986897}"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184261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E1C071-F84B-40F4-915D-3B5E17986897}"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60538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E1C071-F84B-40F4-915D-3B5E17986897}"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148955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E1C071-F84B-40F4-915D-3B5E17986897}"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270766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BE1C071-F84B-40F4-915D-3B5E17986897}"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123251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BE1C071-F84B-40F4-915D-3B5E17986897}" type="datetimeFigureOut">
              <a:rPr lang="zh-CN" altLang="en-US" smtClean="0"/>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411089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BE1C071-F84B-40F4-915D-3B5E17986897}" type="datetimeFigureOut">
              <a:rPr lang="zh-CN" altLang="en-US" smtClean="0"/>
              <a:t>2017/12/20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275205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BE1C071-F84B-40F4-915D-3B5E17986897}" type="datetimeFigureOut">
              <a:rPr lang="zh-CN" altLang="en-US" smtClean="0"/>
              <a:t>2017/12/20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261627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E1C071-F84B-40F4-915D-3B5E17986897}" type="datetimeFigureOut">
              <a:rPr lang="zh-CN" altLang="en-US" smtClean="0"/>
              <a:t>2017/12/20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3269103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BE1C071-F84B-40F4-915D-3B5E17986897}" type="datetimeFigureOut">
              <a:rPr lang="zh-CN" altLang="en-US" smtClean="0"/>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206241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BE1C071-F84B-40F4-915D-3B5E17986897}" type="datetimeFigureOut">
              <a:rPr lang="zh-CN" altLang="en-US" smtClean="0"/>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20596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1C071-F84B-40F4-915D-3B5E17986897}" type="datetimeFigureOut">
              <a:rPr lang="zh-CN" altLang="en-US" smtClean="0"/>
              <a:t>2017/12/20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3C5A7-DB62-4B6B-AB5E-4F54B3E5ABA1}" type="slidenum">
              <a:rPr lang="zh-CN" altLang="en-US" smtClean="0"/>
              <a:t>‹#›</a:t>
            </a:fld>
            <a:endParaRPr lang="zh-CN" altLang="en-US"/>
          </a:p>
        </p:txBody>
      </p:sp>
    </p:spTree>
    <p:extLst>
      <p:ext uri="{BB962C8B-B14F-4D97-AF65-F5344CB8AC3E}">
        <p14:creationId xmlns:p14="http://schemas.microsoft.com/office/powerpoint/2010/main" val="3100335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8.wmf"/></Relationships>
</file>

<file path=ppt/slides/_rels/slide1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6.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21.png"/><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image" Target="../media/image18.png"/><Relationship Id="rId5" Type="http://schemas.openxmlformats.org/officeDocument/2006/relationships/oleObject" Target="../embeddings/oleObject13.bin"/><Relationship Id="rId15" Type="http://schemas.openxmlformats.org/officeDocument/2006/relationships/image" Target="../media/image20.png"/><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5.bin"/><Relationship Id="rId1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5.bin"/><Relationship Id="rId4" Type="http://schemas.openxmlformats.org/officeDocument/2006/relationships/image" Target="../media/image29.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a:t>3</a:t>
            </a:r>
            <a:r>
              <a:rPr lang="zh-CN" altLang="en-US" dirty="0" smtClean="0"/>
              <a:t>章 数据链路层</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80620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帧同步：固定长度</a:t>
            </a:r>
            <a:r>
              <a:rPr lang="en-US" altLang="zh-CN" smtClean="0"/>
              <a:t>+HEC</a:t>
            </a:r>
          </a:p>
        </p:txBody>
      </p:sp>
      <p:sp>
        <p:nvSpPr>
          <p:cNvPr id="29699" name="Rectangle 3"/>
          <p:cNvSpPr>
            <a:spLocks noGrp="1" noChangeArrowheads="1"/>
          </p:cNvSpPr>
          <p:nvPr>
            <p:ph type="body" idx="1"/>
          </p:nvPr>
        </p:nvSpPr>
        <p:spPr>
          <a:xfrm>
            <a:off x="838200" y="1825625"/>
            <a:ext cx="10515600" cy="1123923"/>
          </a:xfrm>
        </p:spPr>
        <p:txBody>
          <a:bodyPr/>
          <a:lstStyle/>
          <a:p>
            <a:pPr eaLnBrk="1" hangingPunct="1"/>
            <a:r>
              <a:rPr lang="en-US" altLang="zh-CN" dirty="0"/>
              <a:t>ATM</a:t>
            </a:r>
            <a:r>
              <a:rPr lang="zh-CN" altLang="en-US" dirty="0"/>
              <a:t>（异步传输模式）采用</a:t>
            </a:r>
            <a:r>
              <a:rPr lang="en-US" altLang="zh-CN" dirty="0"/>
              <a:t>53</a:t>
            </a:r>
            <a:r>
              <a:rPr lang="zh-CN" altLang="en-US" dirty="0"/>
              <a:t>字节的信元</a:t>
            </a:r>
            <a:r>
              <a:rPr lang="en-US" altLang="zh-CN" dirty="0"/>
              <a:t>cell</a:t>
            </a:r>
            <a:r>
              <a:rPr lang="zh-CN" altLang="en-US" dirty="0"/>
              <a:t>，其中</a:t>
            </a:r>
            <a:r>
              <a:rPr lang="en-US" altLang="zh-CN" dirty="0"/>
              <a:t>5</a:t>
            </a:r>
            <a:r>
              <a:rPr lang="zh-CN" altLang="en-US" dirty="0"/>
              <a:t>个字节的头部中最后一个字节为</a:t>
            </a:r>
            <a:r>
              <a:rPr lang="en-US" altLang="zh-CN" dirty="0"/>
              <a:t>HEC</a:t>
            </a:r>
            <a:r>
              <a:rPr lang="zh-CN" altLang="en-US" dirty="0" smtClean="0"/>
              <a:t>（</a:t>
            </a:r>
            <a:r>
              <a:rPr lang="zh-CN" altLang="en-US" dirty="0"/>
              <a:t>信</a:t>
            </a:r>
            <a:r>
              <a:rPr lang="zh-CN" altLang="en-US" dirty="0" smtClean="0"/>
              <a:t>元头部差错校正</a:t>
            </a:r>
            <a:r>
              <a:rPr lang="zh-CN" altLang="en-US" dirty="0"/>
              <a:t>码</a:t>
            </a:r>
            <a:r>
              <a:rPr lang="zh-CN" altLang="en-US" dirty="0" smtClean="0"/>
              <a:t>）</a:t>
            </a:r>
            <a:endParaRPr lang="zh-CN" altLang="en-US" dirty="0"/>
          </a:p>
          <a:p>
            <a:pPr eaLnBrk="1" hangingPunct="1"/>
            <a:endParaRPr lang="en-US" altLang="zh-CN" dirty="0"/>
          </a:p>
        </p:txBody>
      </p:sp>
      <p:grpSp>
        <p:nvGrpSpPr>
          <p:cNvPr id="2" name="Group 17"/>
          <p:cNvGrpSpPr>
            <a:grpSpLocks/>
          </p:cNvGrpSpPr>
          <p:nvPr/>
        </p:nvGrpSpPr>
        <p:grpSpPr bwMode="auto">
          <a:xfrm>
            <a:off x="2100666" y="2874935"/>
            <a:ext cx="6172200" cy="3657600"/>
            <a:chOff x="768" y="1680"/>
            <a:chExt cx="3888" cy="2304"/>
          </a:xfrm>
        </p:grpSpPr>
        <p:sp>
          <p:nvSpPr>
            <p:cNvPr id="29701" name="Oval 4"/>
            <p:cNvSpPr>
              <a:spLocks noChangeArrowheads="1"/>
            </p:cNvSpPr>
            <p:nvPr/>
          </p:nvSpPr>
          <p:spPr bwMode="auto">
            <a:xfrm>
              <a:off x="2064" y="1872"/>
              <a:ext cx="624" cy="336"/>
            </a:xfrm>
            <a:prstGeom prst="ellipse">
              <a:avLst/>
            </a:prstGeom>
            <a:solidFill>
              <a:srgbClr val="CCFFFF"/>
            </a:solidFill>
            <a:ln w="12700">
              <a:solidFill>
                <a:schemeClr val="tx1"/>
              </a:solidFill>
              <a:round/>
              <a:headEnd/>
              <a:tailEnd/>
            </a:ln>
          </p:spPr>
          <p:txBody>
            <a:bodyPr wrap="none" anchor="ctr"/>
            <a:lstStyle/>
            <a:p>
              <a:pPr algn="ctr" defTabSz="762000"/>
              <a:r>
                <a:rPr kumimoji="1" lang="zh-CN" altLang="en-US" b="1">
                  <a:latin typeface="CordiaUPC"/>
                </a:rPr>
                <a:t>搜索</a:t>
              </a:r>
            </a:p>
          </p:txBody>
        </p:sp>
        <p:sp>
          <p:nvSpPr>
            <p:cNvPr id="29702" name="Rectangle 5"/>
            <p:cNvSpPr>
              <a:spLocks noChangeArrowheads="1"/>
            </p:cNvSpPr>
            <p:nvPr/>
          </p:nvSpPr>
          <p:spPr bwMode="auto">
            <a:xfrm>
              <a:off x="2688" y="1680"/>
              <a:ext cx="960" cy="407"/>
            </a:xfrm>
            <a:prstGeom prst="rect">
              <a:avLst/>
            </a:prstGeom>
            <a:noFill/>
            <a:ln w="12700">
              <a:noFill/>
              <a:miter lim="800000"/>
              <a:headEnd/>
              <a:tailEnd/>
            </a:ln>
          </p:spPr>
          <p:txBody>
            <a:bodyPr>
              <a:spAutoFit/>
            </a:bodyPr>
            <a:lstStyle/>
            <a:p>
              <a:pPr defTabSz="762000">
                <a:spcBef>
                  <a:spcPct val="50000"/>
                </a:spcBef>
              </a:pPr>
              <a:r>
                <a:rPr kumimoji="1" lang="zh-CN" altLang="en-US" b="1">
                  <a:latin typeface="CordiaUPC"/>
                </a:rPr>
                <a:t>逐比特检查</a:t>
              </a:r>
              <a:r>
                <a:rPr kumimoji="1" lang="en-US" altLang="zh-CN" b="1">
                  <a:latin typeface="CordiaUPC"/>
                </a:rPr>
                <a:t>HEC</a:t>
              </a:r>
            </a:p>
          </p:txBody>
        </p:sp>
        <p:sp>
          <p:nvSpPr>
            <p:cNvPr id="29703" name="Oval 6"/>
            <p:cNvSpPr>
              <a:spLocks noChangeArrowheads="1"/>
            </p:cNvSpPr>
            <p:nvPr/>
          </p:nvSpPr>
          <p:spPr bwMode="auto">
            <a:xfrm>
              <a:off x="3072" y="2736"/>
              <a:ext cx="624" cy="336"/>
            </a:xfrm>
            <a:prstGeom prst="ellipse">
              <a:avLst/>
            </a:prstGeom>
            <a:solidFill>
              <a:srgbClr val="CCFFFF"/>
            </a:solidFill>
            <a:ln w="12700">
              <a:solidFill>
                <a:schemeClr val="tx1"/>
              </a:solidFill>
              <a:round/>
              <a:headEnd/>
              <a:tailEnd/>
            </a:ln>
          </p:spPr>
          <p:txBody>
            <a:bodyPr wrap="none" anchor="ctr"/>
            <a:lstStyle/>
            <a:p>
              <a:pPr algn="ctr" defTabSz="762000"/>
              <a:r>
                <a:rPr kumimoji="1" lang="zh-CN" altLang="en-US" b="1" dirty="0">
                  <a:latin typeface="CordiaUPC"/>
                </a:rPr>
                <a:t>预同步</a:t>
              </a:r>
            </a:p>
          </p:txBody>
        </p:sp>
        <p:sp>
          <p:nvSpPr>
            <p:cNvPr id="29704" name="Oval 7"/>
            <p:cNvSpPr>
              <a:spLocks noChangeArrowheads="1"/>
            </p:cNvSpPr>
            <p:nvPr/>
          </p:nvSpPr>
          <p:spPr bwMode="auto">
            <a:xfrm>
              <a:off x="2160" y="3648"/>
              <a:ext cx="624" cy="336"/>
            </a:xfrm>
            <a:prstGeom prst="ellipse">
              <a:avLst/>
            </a:prstGeom>
            <a:solidFill>
              <a:srgbClr val="CCFFFF"/>
            </a:solidFill>
            <a:ln w="12700">
              <a:solidFill>
                <a:schemeClr val="tx1"/>
              </a:solidFill>
              <a:round/>
              <a:headEnd/>
              <a:tailEnd/>
            </a:ln>
          </p:spPr>
          <p:txBody>
            <a:bodyPr wrap="none" anchor="ctr"/>
            <a:lstStyle/>
            <a:p>
              <a:pPr algn="ctr" defTabSz="762000"/>
              <a:r>
                <a:rPr kumimoji="1" lang="zh-CN" altLang="en-US" b="1">
                  <a:latin typeface="CordiaUPC"/>
                </a:rPr>
                <a:t>同步</a:t>
              </a:r>
            </a:p>
          </p:txBody>
        </p:sp>
        <p:sp>
          <p:nvSpPr>
            <p:cNvPr id="29705" name="Rectangle 8"/>
            <p:cNvSpPr>
              <a:spLocks noChangeArrowheads="1"/>
            </p:cNvSpPr>
            <p:nvPr/>
          </p:nvSpPr>
          <p:spPr bwMode="auto">
            <a:xfrm>
              <a:off x="3696" y="2736"/>
              <a:ext cx="960" cy="407"/>
            </a:xfrm>
            <a:prstGeom prst="rect">
              <a:avLst/>
            </a:prstGeom>
            <a:noFill/>
            <a:ln w="12700">
              <a:noFill/>
              <a:miter lim="800000"/>
              <a:headEnd/>
              <a:tailEnd/>
            </a:ln>
          </p:spPr>
          <p:txBody>
            <a:bodyPr>
              <a:spAutoFit/>
            </a:bodyPr>
            <a:lstStyle/>
            <a:p>
              <a:pPr defTabSz="762000">
                <a:spcBef>
                  <a:spcPct val="50000"/>
                </a:spcBef>
              </a:pPr>
              <a:r>
                <a:rPr kumimoji="1" lang="zh-CN" altLang="en-US" b="1">
                  <a:latin typeface="CordiaUPC"/>
                </a:rPr>
                <a:t>逐信元检查</a:t>
              </a:r>
              <a:r>
                <a:rPr kumimoji="1" lang="en-US" altLang="zh-CN" b="1">
                  <a:latin typeface="CordiaUPC"/>
                </a:rPr>
                <a:t>HEC</a:t>
              </a:r>
            </a:p>
          </p:txBody>
        </p:sp>
        <p:sp>
          <p:nvSpPr>
            <p:cNvPr id="29706" name="Rectangle 9"/>
            <p:cNvSpPr>
              <a:spLocks noChangeArrowheads="1"/>
            </p:cNvSpPr>
            <p:nvPr/>
          </p:nvSpPr>
          <p:spPr bwMode="auto">
            <a:xfrm>
              <a:off x="3360" y="2256"/>
              <a:ext cx="628" cy="233"/>
            </a:xfrm>
            <a:prstGeom prst="rect">
              <a:avLst/>
            </a:prstGeom>
            <a:noFill/>
            <a:ln w="12700">
              <a:noFill/>
              <a:miter lim="800000"/>
              <a:headEnd/>
              <a:tailEnd/>
            </a:ln>
          </p:spPr>
          <p:txBody>
            <a:bodyPr wrap="none">
              <a:spAutoFit/>
            </a:bodyPr>
            <a:lstStyle/>
            <a:p>
              <a:pPr defTabSz="762000">
                <a:spcBef>
                  <a:spcPct val="50000"/>
                </a:spcBef>
              </a:pPr>
              <a:r>
                <a:rPr kumimoji="1" lang="en-US" altLang="zh-CN" b="1">
                  <a:latin typeface="CordiaUPC"/>
                </a:rPr>
                <a:t>HEC</a:t>
              </a:r>
              <a:r>
                <a:rPr kumimoji="1" lang="zh-CN" altLang="en-US" b="1">
                  <a:latin typeface="CordiaUPC"/>
                </a:rPr>
                <a:t>正确</a:t>
              </a:r>
            </a:p>
          </p:txBody>
        </p:sp>
        <p:sp>
          <p:nvSpPr>
            <p:cNvPr id="29707" name="Rectangle 10"/>
            <p:cNvSpPr>
              <a:spLocks noChangeArrowheads="1"/>
            </p:cNvSpPr>
            <p:nvPr/>
          </p:nvSpPr>
          <p:spPr bwMode="auto">
            <a:xfrm>
              <a:off x="3216" y="3456"/>
              <a:ext cx="720" cy="407"/>
            </a:xfrm>
            <a:prstGeom prst="rect">
              <a:avLst/>
            </a:prstGeom>
            <a:noFill/>
            <a:ln w="12700">
              <a:noFill/>
              <a:miter lim="800000"/>
              <a:headEnd/>
              <a:tailEnd/>
            </a:ln>
          </p:spPr>
          <p:txBody>
            <a:bodyPr>
              <a:spAutoFit/>
            </a:bodyPr>
            <a:lstStyle/>
            <a:p>
              <a:pPr defTabSz="762000"/>
              <a:r>
                <a:rPr kumimoji="1" lang="zh-CN" altLang="en-US" b="1">
                  <a:latin typeface="CordiaUPC"/>
                </a:rPr>
                <a:t>连续</a:t>
              </a:r>
              <a:r>
                <a:rPr kumimoji="1" lang="zh-CN" altLang="en-US" b="1">
                  <a:latin typeface="CordiaUPC"/>
                  <a:sym typeface="Symbol" pitchFamily="18" charset="2"/>
                </a:rPr>
                <a:t>次</a:t>
              </a:r>
              <a:r>
                <a:rPr kumimoji="1" lang="en-US" altLang="zh-CN" b="1">
                  <a:latin typeface="CordiaUPC"/>
                </a:rPr>
                <a:t>HEC</a:t>
              </a:r>
              <a:r>
                <a:rPr kumimoji="1" lang="zh-CN" altLang="en-US" b="1">
                  <a:latin typeface="CordiaUPC"/>
                </a:rPr>
                <a:t>正确</a:t>
              </a:r>
            </a:p>
          </p:txBody>
        </p:sp>
        <p:sp>
          <p:nvSpPr>
            <p:cNvPr id="29708" name="Rectangle 11"/>
            <p:cNvSpPr>
              <a:spLocks noChangeArrowheads="1"/>
            </p:cNvSpPr>
            <p:nvPr/>
          </p:nvSpPr>
          <p:spPr bwMode="auto">
            <a:xfrm>
              <a:off x="1968" y="2592"/>
              <a:ext cx="774" cy="233"/>
            </a:xfrm>
            <a:prstGeom prst="rect">
              <a:avLst/>
            </a:prstGeom>
            <a:noFill/>
            <a:ln w="12700">
              <a:noFill/>
              <a:miter lim="800000"/>
              <a:headEnd/>
              <a:tailEnd/>
            </a:ln>
          </p:spPr>
          <p:txBody>
            <a:bodyPr wrap="none">
              <a:spAutoFit/>
            </a:bodyPr>
            <a:lstStyle/>
            <a:p>
              <a:pPr defTabSz="762000"/>
              <a:r>
                <a:rPr kumimoji="1" lang="en-US" altLang="zh-CN" b="1">
                  <a:latin typeface="CordiaUPC"/>
                </a:rPr>
                <a:t>HEC</a:t>
              </a:r>
              <a:r>
                <a:rPr kumimoji="1" lang="zh-CN" altLang="en-US" b="1">
                  <a:latin typeface="CordiaUPC"/>
                </a:rPr>
                <a:t>不正确</a:t>
              </a:r>
            </a:p>
          </p:txBody>
        </p:sp>
        <p:sp>
          <p:nvSpPr>
            <p:cNvPr id="29709" name="Rectangle 12"/>
            <p:cNvSpPr>
              <a:spLocks noChangeArrowheads="1"/>
            </p:cNvSpPr>
            <p:nvPr/>
          </p:nvSpPr>
          <p:spPr bwMode="auto">
            <a:xfrm>
              <a:off x="768" y="2784"/>
              <a:ext cx="816" cy="407"/>
            </a:xfrm>
            <a:prstGeom prst="rect">
              <a:avLst/>
            </a:prstGeom>
            <a:noFill/>
            <a:ln w="12700">
              <a:noFill/>
              <a:miter lim="800000"/>
              <a:headEnd/>
              <a:tailEnd/>
            </a:ln>
          </p:spPr>
          <p:txBody>
            <a:bodyPr>
              <a:spAutoFit/>
            </a:bodyPr>
            <a:lstStyle/>
            <a:p>
              <a:pPr defTabSz="762000"/>
              <a:r>
                <a:rPr kumimoji="1" lang="zh-CN" altLang="en-US" b="1">
                  <a:latin typeface="CordiaUPC"/>
                </a:rPr>
                <a:t>连续</a:t>
              </a:r>
              <a:r>
                <a:rPr kumimoji="1" lang="zh-CN" altLang="en-US" b="1">
                  <a:latin typeface="CordiaUPC"/>
                  <a:sym typeface="Symbol" pitchFamily="18" charset="2"/>
                </a:rPr>
                <a:t>次</a:t>
              </a:r>
              <a:r>
                <a:rPr kumimoji="1" lang="en-US" altLang="zh-CN" b="1">
                  <a:latin typeface="CordiaUPC"/>
                </a:rPr>
                <a:t>HEC</a:t>
              </a:r>
              <a:r>
                <a:rPr kumimoji="1" lang="zh-CN" altLang="en-US" b="1">
                  <a:latin typeface="CordiaUPC"/>
                </a:rPr>
                <a:t>不正确</a:t>
              </a:r>
            </a:p>
          </p:txBody>
        </p:sp>
        <p:cxnSp>
          <p:nvCxnSpPr>
            <p:cNvPr id="29710" name="AutoShape 13"/>
            <p:cNvCxnSpPr>
              <a:cxnSpLocks noChangeShapeType="1"/>
              <a:stCxn id="29701" idx="6"/>
              <a:endCxn id="29703" idx="0"/>
            </p:cNvCxnSpPr>
            <p:nvPr/>
          </p:nvCxnSpPr>
          <p:spPr bwMode="auto">
            <a:xfrm>
              <a:off x="2688" y="2040"/>
              <a:ext cx="696" cy="696"/>
            </a:xfrm>
            <a:prstGeom prst="curvedConnector2">
              <a:avLst/>
            </a:prstGeom>
            <a:noFill/>
            <a:ln w="12700">
              <a:solidFill>
                <a:schemeClr val="tx1"/>
              </a:solidFill>
              <a:round/>
              <a:headEnd/>
              <a:tailEnd type="triangle" w="med" len="med"/>
            </a:ln>
          </p:spPr>
        </p:cxnSp>
        <p:cxnSp>
          <p:nvCxnSpPr>
            <p:cNvPr id="29711" name="AutoShape 14"/>
            <p:cNvCxnSpPr>
              <a:cxnSpLocks noChangeShapeType="1"/>
            </p:cNvCxnSpPr>
            <p:nvPr/>
          </p:nvCxnSpPr>
          <p:spPr bwMode="auto">
            <a:xfrm rot="5400000" flipH="1">
              <a:off x="2505" y="2103"/>
              <a:ext cx="577" cy="787"/>
            </a:xfrm>
            <a:prstGeom prst="curvedConnector3">
              <a:avLst>
                <a:gd name="adj1" fmla="val 26685"/>
              </a:avLst>
            </a:prstGeom>
            <a:noFill/>
            <a:ln w="12700">
              <a:solidFill>
                <a:schemeClr val="tx1"/>
              </a:solidFill>
              <a:round/>
              <a:headEnd/>
              <a:tailEnd type="triangle" w="med" len="med"/>
            </a:ln>
          </p:spPr>
        </p:cxnSp>
        <p:cxnSp>
          <p:nvCxnSpPr>
            <p:cNvPr id="29712" name="AutoShape 15"/>
            <p:cNvCxnSpPr>
              <a:cxnSpLocks noChangeShapeType="1"/>
              <a:stCxn id="29703" idx="4"/>
              <a:endCxn id="29704" idx="6"/>
            </p:cNvCxnSpPr>
            <p:nvPr/>
          </p:nvCxnSpPr>
          <p:spPr bwMode="auto">
            <a:xfrm rot="5400000">
              <a:off x="2712" y="3144"/>
              <a:ext cx="744" cy="600"/>
            </a:xfrm>
            <a:prstGeom prst="curvedConnector2">
              <a:avLst/>
            </a:prstGeom>
            <a:noFill/>
            <a:ln w="12700">
              <a:solidFill>
                <a:schemeClr val="tx1"/>
              </a:solidFill>
              <a:round/>
              <a:headEnd/>
              <a:tailEnd type="triangle" w="med" len="med"/>
            </a:ln>
          </p:spPr>
        </p:cxnSp>
        <p:cxnSp>
          <p:nvCxnSpPr>
            <p:cNvPr id="29713" name="AutoShape 16"/>
            <p:cNvCxnSpPr>
              <a:cxnSpLocks noChangeShapeType="1"/>
              <a:stCxn id="29704" idx="2"/>
              <a:endCxn id="29701" idx="2"/>
            </p:cNvCxnSpPr>
            <p:nvPr/>
          </p:nvCxnSpPr>
          <p:spPr bwMode="auto">
            <a:xfrm rot="10800000">
              <a:off x="2064" y="2040"/>
              <a:ext cx="96" cy="1776"/>
            </a:xfrm>
            <a:prstGeom prst="curvedConnector3">
              <a:avLst>
                <a:gd name="adj1" fmla="val 563537"/>
              </a:avLst>
            </a:prstGeom>
            <a:noFill/>
            <a:ln w="12700">
              <a:solidFill>
                <a:schemeClr val="tx1"/>
              </a:solidFill>
              <a:round/>
              <a:headEnd/>
              <a:tailEnd type="triangle" w="med" len="med"/>
            </a:ln>
          </p:spPr>
        </p:cxnSp>
      </p:grpSp>
    </p:spTree>
    <p:extLst>
      <p:ext uri="{BB962C8B-B14F-4D97-AF65-F5344CB8AC3E}">
        <p14:creationId xmlns:p14="http://schemas.microsoft.com/office/powerpoint/2010/main" val="1915048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差错检测与校正：传输差错的特性</a:t>
            </a:r>
            <a:endParaRPr lang="zh-CN" altLang="en-US" dirty="0"/>
          </a:p>
        </p:txBody>
      </p:sp>
      <p:sp>
        <p:nvSpPr>
          <p:cNvPr id="3" name="内容占位符 2"/>
          <p:cNvSpPr>
            <a:spLocks noGrp="1"/>
          </p:cNvSpPr>
          <p:nvPr>
            <p:ph idx="1"/>
          </p:nvPr>
        </p:nvSpPr>
        <p:spPr>
          <a:xfrm>
            <a:off x="838200" y="1825625"/>
            <a:ext cx="10406449" cy="3411882"/>
          </a:xfrm>
        </p:spPr>
        <p:txBody>
          <a:bodyPr>
            <a:normAutofit/>
          </a:bodyPr>
          <a:lstStyle/>
          <a:p>
            <a:r>
              <a:rPr lang="zh-CN" altLang="en-US" sz="2400" dirty="0"/>
              <a:t>链路上有两种不同的差错：</a:t>
            </a:r>
          </a:p>
          <a:p>
            <a:pPr lvl="1"/>
            <a:r>
              <a:rPr lang="zh-CN" altLang="en-US" sz="2000" dirty="0"/>
              <a:t>随机差错：随机热噪声</a:t>
            </a:r>
          </a:p>
          <a:p>
            <a:pPr lvl="2"/>
            <a:r>
              <a:rPr lang="zh-CN" altLang="en-US" sz="1800" dirty="0"/>
              <a:t>随机热噪声是信道固有的、持续存在的</a:t>
            </a:r>
          </a:p>
          <a:p>
            <a:pPr lvl="2"/>
            <a:r>
              <a:rPr lang="zh-CN" altLang="en-US" sz="1800" dirty="0"/>
              <a:t>码元（比特）的差错是独立的，和前后的码元无关</a:t>
            </a:r>
          </a:p>
          <a:p>
            <a:pPr lvl="2"/>
            <a:r>
              <a:rPr lang="zh-CN" altLang="en-US" sz="1800" dirty="0"/>
              <a:t>随机错的概率（</a:t>
            </a:r>
            <a:r>
              <a:rPr lang="zh-CN" altLang="en-US" sz="1800" u="sng" dirty="0">
                <a:solidFill>
                  <a:srgbClr val="FF0000"/>
                </a:solidFill>
              </a:rPr>
              <a:t>误码率</a:t>
            </a:r>
            <a:r>
              <a:rPr lang="zh-CN" altLang="en-US" sz="1800" dirty="0"/>
              <a:t>）很低，物理信道的设计保证相当大的信噪比</a:t>
            </a:r>
          </a:p>
          <a:p>
            <a:r>
              <a:rPr lang="zh-CN" altLang="en-US" sz="2400" dirty="0"/>
              <a:t>突发差错：冲击噪声</a:t>
            </a:r>
          </a:p>
          <a:p>
            <a:pPr lvl="1"/>
            <a:r>
              <a:rPr lang="zh-CN" altLang="en-US" sz="2000" dirty="0"/>
              <a:t>外界的因素，持续时间短，突发性</a:t>
            </a:r>
          </a:p>
          <a:p>
            <a:pPr lvl="1"/>
            <a:r>
              <a:rPr lang="zh-CN" altLang="en-US" sz="2000" dirty="0"/>
              <a:t>传输中产生差错的主要原因</a:t>
            </a:r>
          </a:p>
          <a:p>
            <a:pPr lvl="1"/>
            <a:r>
              <a:rPr lang="zh-CN" altLang="en-US" sz="2000" dirty="0"/>
              <a:t>突发长度：突发差错发生的第一个码元到有错的最后一个码元间所有码元的个数。比如</a:t>
            </a:r>
            <a:r>
              <a:rPr lang="en-US" altLang="zh-CN" sz="2000" dirty="0"/>
              <a:t>4800bps</a:t>
            </a:r>
            <a:r>
              <a:rPr lang="zh-CN" altLang="en-US" sz="2000" dirty="0"/>
              <a:t>信道上的</a:t>
            </a:r>
            <a:r>
              <a:rPr lang="en-US" altLang="zh-CN" sz="2000" dirty="0"/>
              <a:t>10ms</a:t>
            </a:r>
            <a:r>
              <a:rPr lang="zh-CN" altLang="en-US" sz="2000" dirty="0"/>
              <a:t>的冲击噪声的突发长度为</a:t>
            </a:r>
            <a:r>
              <a:rPr lang="en-US" altLang="zh-CN" sz="2000" dirty="0"/>
              <a:t>48</a:t>
            </a:r>
            <a:r>
              <a:rPr lang="zh-CN" altLang="en-US" sz="2000" dirty="0"/>
              <a:t>比特</a:t>
            </a:r>
          </a:p>
          <a:p>
            <a:endParaRPr lang="zh-CN" altLang="en-US" sz="2400" dirty="0"/>
          </a:p>
          <a:p>
            <a:endParaRPr lang="zh-CN" altLang="en-US" sz="2400" dirty="0"/>
          </a:p>
          <a:p>
            <a:endParaRPr lang="zh-CN" altLang="en-US" sz="2400" dirty="0"/>
          </a:p>
        </p:txBody>
      </p:sp>
      <p:graphicFrame>
        <p:nvGraphicFramePr>
          <p:cNvPr id="4" name="Object 4"/>
          <p:cNvGraphicFramePr>
            <a:graphicFrameLocks noChangeAspect="1"/>
          </p:cNvGraphicFramePr>
          <p:nvPr>
            <p:extLst>
              <p:ext uri="{D42A27DB-BD31-4B8C-83A1-F6EECF244321}">
                <p14:modId xmlns:p14="http://schemas.microsoft.com/office/powerpoint/2010/main" val="207100888"/>
              </p:ext>
            </p:extLst>
          </p:nvPr>
        </p:nvGraphicFramePr>
        <p:xfrm>
          <a:off x="5324422" y="1690688"/>
          <a:ext cx="5920227" cy="651252"/>
        </p:xfrm>
        <a:graphic>
          <a:graphicData uri="http://schemas.openxmlformats.org/presentationml/2006/ole">
            <mc:AlternateContent xmlns:mc="http://schemas.openxmlformats.org/markup-compatibility/2006">
              <mc:Choice xmlns:v="urn:schemas-microsoft-com:vml" Requires="v">
                <p:oleObj spid="_x0000_s19520" r:id="rId3" imgW="3810000" imgH="419100" progId="Equation.3">
                  <p:embed/>
                </p:oleObj>
              </mc:Choice>
              <mc:Fallback>
                <p:oleObj r:id="rId3" imgW="3810000" imgH="419100" progId="Equation.3">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4422" y="1690688"/>
                        <a:ext cx="5920227" cy="651252"/>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15537543"/>
              </p:ext>
            </p:extLst>
          </p:nvPr>
        </p:nvGraphicFramePr>
        <p:xfrm>
          <a:off x="2051459" y="5372444"/>
          <a:ext cx="2016000" cy="365760"/>
        </p:xfrm>
        <a:graphic>
          <a:graphicData uri="http://schemas.openxmlformats.org/drawingml/2006/table">
            <a:tbl>
              <a:tblPr firstRow="1" bandRow="1">
                <a:tableStyleId>{5C22544A-7EE6-4342-B048-85BDC9FD1C3A}</a:tableStyleId>
              </a:tblPr>
              <a:tblGrid>
                <a:gridCol w="252000">
                  <a:extLst>
                    <a:ext uri="{9D8B030D-6E8A-4147-A177-3AD203B41FA5}">
                      <a16:colId xmlns:a16="http://schemas.microsoft.com/office/drawing/2014/main" val="646602905"/>
                    </a:ext>
                  </a:extLst>
                </a:gridCol>
                <a:gridCol w="252000">
                  <a:extLst>
                    <a:ext uri="{9D8B030D-6E8A-4147-A177-3AD203B41FA5}">
                      <a16:colId xmlns:a16="http://schemas.microsoft.com/office/drawing/2014/main" val="819902348"/>
                    </a:ext>
                  </a:extLst>
                </a:gridCol>
                <a:gridCol w="252000">
                  <a:extLst>
                    <a:ext uri="{9D8B030D-6E8A-4147-A177-3AD203B41FA5}">
                      <a16:colId xmlns:a16="http://schemas.microsoft.com/office/drawing/2014/main" val="1405077878"/>
                    </a:ext>
                  </a:extLst>
                </a:gridCol>
                <a:gridCol w="252000">
                  <a:extLst>
                    <a:ext uri="{9D8B030D-6E8A-4147-A177-3AD203B41FA5}">
                      <a16:colId xmlns:a16="http://schemas.microsoft.com/office/drawing/2014/main" val="2561255159"/>
                    </a:ext>
                  </a:extLst>
                </a:gridCol>
                <a:gridCol w="252000">
                  <a:extLst>
                    <a:ext uri="{9D8B030D-6E8A-4147-A177-3AD203B41FA5}">
                      <a16:colId xmlns:a16="http://schemas.microsoft.com/office/drawing/2014/main" val="1332465412"/>
                    </a:ext>
                  </a:extLst>
                </a:gridCol>
                <a:gridCol w="252000">
                  <a:extLst>
                    <a:ext uri="{9D8B030D-6E8A-4147-A177-3AD203B41FA5}">
                      <a16:colId xmlns:a16="http://schemas.microsoft.com/office/drawing/2014/main" val="3328951489"/>
                    </a:ext>
                  </a:extLst>
                </a:gridCol>
                <a:gridCol w="252000">
                  <a:extLst>
                    <a:ext uri="{9D8B030D-6E8A-4147-A177-3AD203B41FA5}">
                      <a16:colId xmlns:a16="http://schemas.microsoft.com/office/drawing/2014/main" val="2592691977"/>
                    </a:ext>
                  </a:extLst>
                </a:gridCol>
                <a:gridCol w="252000">
                  <a:extLst>
                    <a:ext uri="{9D8B030D-6E8A-4147-A177-3AD203B41FA5}">
                      <a16:colId xmlns:a16="http://schemas.microsoft.com/office/drawing/2014/main" val="3668721205"/>
                    </a:ext>
                  </a:extLst>
                </a:gridCol>
              </a:tblGrid>
              <a:tr h="324000">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6950571"/>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529337173"/>
              </p:ext>
            </p:extLst>
          </p:nvPr>
        </p:nvGraphicFramePr>
        <p:xfrm>
          <a:off x="2051459" y="6152387"/>
          <a:ext cx="2016000" cy="365760"/>
        </p:xfrm>
        <a:graphic>
          <a:graphicData uri="http://schemas.openxmlformats.org/drawingml/2006/table">
            <a:tbl>
              <a:tblPr firstRow="1" bandRow="1">
                <a:tableStyleId>{5C22544A-7EE6-4342-B048-85BDC9FD1C3A}</a:tableStyleId>
              </a:tblPr>
              <a:tblGrid>
                <a:gridCol w="252000">
                  <a:extLst>
                    <a:ext uri="{9D8B030D-6E8A-4147-A177-3AD203B41FA5}">
                      <a16:colId xmlns:a16="http://schemas.microsoft.com/office/drawing/2014/main" val="646602905"/>
                    </a:ext>
                  </a:extLst>
                </a:gridCol>
                <a:gridCol w="252000">
                  <a:extLst>
                    <a:ext uri="{9D8B030D-6E8A-4147-A177-3AD203B41FA5}">
                      <a16:colId xmlns:a16="http://schemas.microsoft.com/office/drawing/2014/main" val="819902348"/>
                    </a:ext>
                  </a:extLst>
                </a:gridCol>
                <a:gridCol w="252000">
                  <a:extLst>
                    <a:ext uri="{9D8B030D-6E8A-4147-A177-3AD203B41FA5}">
                      <a16:colId xmlns:a16="http://schemas.microsoft.com/office/drawing/2014/main" val="1405077878"/>
                    </a:ext>
                  </a:extLst>
                </a:gridCol>
                <a:gridCol w="252000">
                  <a:extLst>
                    <a:ext uri="{9D8B030D-6E8A-4147-A177-3AD203B41FA5}">
                      <a16:colId xmlns:a16="http://schemas.microsoft.com/office/drawing/2014/main" val="2561255159"/>
                    </a:ext>
                  </a:extLst>
                </a:gridCol>
                <a:gridCol w="252000">
                  <a:extLst>
                    <a:ext uri="{9D8B030D-6E8A-4147-A177-3AD203B41FA5}">
                      <a16:colId xmlns:a16="http://schemas.microsoft.com/office/drawing/2014/main" val="1332465412"/>
                    </a:ext>
                  </a:extLst>
                </a:gridCol>
                <a:gridCol w="252000">
                  <a:extLst>
                    <a:ext uri="{9D8B030D-6E8A-4147-A177-3AD203B41FA5}">
                      <a16:colId xmlns:a16="http://schemas.microsoft.com/office/drawing/2014/main" val="3328951489"/>
                    </a:ext>
                  </a:extLst>
                </a:gridCol>
                <a:gridCol w="252000">
                  <a:extLst>
                    <a:ext uri="{9D8B030D-6E8A-4147-A177-3AD203B41FA5}">
                      <a16:colId xmlns:a16="http://schemas.microsoft.com/office/drawing/2014/main" val="2592691977"/>
                    </a:ext>
                  </a:extLst>
                </a:gridCol>
                <a:gridCol w="252000">
                  <a:extLst>
                    <a:ext uri="{9D8B030D-6E8A-4147-A177-3AD203B41FA5}">
                      <a16:colId xmlns:a16="http://schemas.microsoft.com/office/drawing/2014/main" val="3668721205"/>
                    </a:ext>
                  </a:extLst>
                </a:gridCol>
              </a:tblGrid>
              <a:tr h="324000">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6950571"/>
                  </a:ext>
                </a:extLst>
              </a:tr>
            </a:tbl>
          </a:graphicData>
        </a:graphic>
      </p:graphicFrame>
      <p:cxnSp>
        <p:nvCxnSpPr>
          <p:cNvPr id="9" name="直接箭头连接符 8"/>
          <p:cNvCxnSpPr/>
          <p:nvPr/>
        </p:nvCxnSpPr>
        <p:spPr>
          <a:xfrm>
            <a:off x="3175572" y="5738204"/>
            <a:ext cx="0" cy="414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99316" y="5372444"/>
            <a:ext cx="649514" cy="369332"/>
          </a:xfrm>
          <a:prstGeom prst="rect">
            <a:avLst/>
          </a:prstGeom>
          <a:noFill/>
        </p:spPr>
        <p:txBody>
          <a:bodyPr wrap="square" rtlCol="0">
            <a:spAutoFit/>
          </a:bodyPr>
          <a:lstStyle/>
          <a:p>
            <a:r>
              <a:rPr lang="zh-CN" altLang="en-US" dirty="0" smtClean="0"/>
              <a:t>发送</a:t>
            </a:r>
            <a:endParaRPr lang="zh-CN" altLang="en-US" dirty="0"/>
          </a:p>
        </p:txBody>
      </p:sp>
      <p:sp>
        <p:nvSpPr>
          <p:cNvPr id="11" name="文本框 10"/>
          <p:cNvSpPr txBox="1"/>
          <p:nvPr/>
        </p:nvSpPr>
        <p:spPr>
          <a:xfrm>
            <a:off x="1299316" y="6148815"/>
            <a:ext cx="649514" cy="369332"/>
          </a:xfrm>
          <a:prstGeom prst="rect">
            <a:avLst/>
          </a:prstGeom>
          <a:noFill/>
        </p:spPr>
        <p:txBody>
          <a:bodyPr wrap="square" rtlCol="0">
            <a:spAutoFit/>
          </a:bodyPr>
          <a:lstStyle/>
          <a:p>
            <a:r>
              <a:rPr lang="zh-CN" altLang="en-US" dirty="0"/>
              <a:t>接收</a:t>
            </a:r>
          </a:p>
        </p:txBody>
      </p:sp>
      <p:sp>
        <p:nvSpPr>
          <p:cNvPr id="12" name="文本框 11"/>
          <p:cNvSpPr txBox="1"/>
          <p:nvPr/>
        </p:nvSpPr>
        <p:spPr>
          <a:xfrm>
            <a:off x="242094" y="5779483"/>
            <a:ext cx="1192212" cy="369332"/>
          </a:xfrm>
          <a:prstGeom prst="rect">
            <a:avLst/>
          </a:prstGeom>
          <a:noFill/>
        </p:spPr>
        <p:txBody>
          <a:bodyPr wrap="square" rtlCol="0">
            <a:spAutoFit/>
          </a:bodyPr>
          <a:lstStyle/>
          <a:p>
            <a:r>
              <a:rPr lang="zh-CN" altLang="en-US" b="1" u="sng" dirty="0" smtClean="0">
                <a:solidFill>
                  <a:srgbClr val="FF0000"/>
                </a:solidFill>
              </a:rPr>
              <a:t>随机差错</a:t>
            </a:r>
            <a:endParaRPr lang="zh-CN" altLang="en-US" b="1" u="sng" dirty="0">
              <a:solidFill>
                <a:srgbClr val="FF0000"/>
              </a:solidFill>
            </a:endParaRPr>
          </a:p>
        </p:txBody>
      </p:sp>
      <p:cxnSp>
        <p:nvCxnSpPr>
          <p:cNvPr id="14" name="直接箭头连接符 13"/>
          <p:cNvCxnSpPr/>
          <p:nvPr/>
        </p:nvCxnSpPr>
        <p:spPr>
          <a:xfrm>
            <a:off x="8466035" y="5818034"/>
            <a:ext cx="0" cy="414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792978" y="5466788"/>
            <a:ext cx="649514" cy="369332"/>
          </a:xfrm>
          <a:prstGeom prst="rect">
            <a:avLst/>
          </a:prstGeom>
          <a:noFill/>
        </p:spPr>
        <p:txBody>
          <a:bodyPr wrap="square" rtlCol="0">
            <a:spAutoFit/>
          </a:bodyPr>
          <a:lstStyle/>
          <a:p>
            <a:r>
              <a:rPr lang="zh-CN" altLang="en-US" dirty="0" smtClean="0"/>
              <a:t>发送</a:t>
            </a:r>
            <a:endParaRPr lang="zh-CN" altLang="en-US" dirty="0"/>
          </a:p>
        </p:txBody>
      </p:sp>
      <p:sp>
        <p:nvSpPr>
          <p:cNvPr id="16" name="文本框 15"/>
          <p:cNvSpPr txBox="1"/>
          <p:nvPr/>
        </p:nvSpPr>
        <p:spPr>
          <a:xfrm>
            <a:off x="6792978" y="6243159"/>
            <a:ext cx="649514" cy="369332"/>
          </a:xfrm>
          <a:prstGeom prst="rect">
            <a:avLst/>
          </a:prstGeom>
          <a:noFill/>
        </p:spPr>
        <p:txBody>
          <a:bodyPr wrap="square" rtlCol="0">
            <a:spAutoFit/>
          </a:bodyPr>
          <a:lstStyle/>
          <a:p>
            <a:r>
              <a:rPr lang="zh-CN" altLang="en-US" dirty="0"/>
              <a:t>接收</a:t>
            </a:r>
          </a:p>
        </p:txBody>
      </p:sp>
      <p:sp>
        <p:nvSpPr>
          <p:cNvPr id="17" name="文本框 16"/>
          <p:cNvSpPr txBox="1"/>
          <p:nvPr/>
        </p:nvSpPr>
        <p:spPr>
          <a:xfrm>
            <a:off x="5735756" y="5873827"/>
            <a:ext cx="1192212" cy="369332"/>
          </a:xfrm>
          <a:prstGeom prst="rect">
            <a:avLst/>
          </a:prstGeom>
          <a:noFill/>
        </p:spPr>
        <p:txBody>
          <a:bodyPr wrap="square" rtlCol="0">
            <a:spAutoFit/>
          </a:bodyPr>
          <a:lstStyle/>
          <a:p>
            <a:r>
              <a:rPr lang="zh-CN" altLang="en-US" b="1" u="sng" dirty="0">
                <a:solidFill>
                  <a:srgbClr val="FF0000"/>
                </a:solidFill>
              </a:rPr>
              <a:t>突发</a:t>
            </a:r>
            <a:r>
              <a:rPr lang="zh-CN" altLang="en-US" b="1" u="sng" dirty="0" smtClean="0">
                <a:solidFill>
                  <a:srgbClr val="FF0000"/>
                </a:solidFill>
              </a:rPr>
              <a:t>差错</a:t>
            </a:r>
            <a:endParaRPr lang="zh-CN" altLang="en-US" b="1" u="sng" dirty="0">
              <a:solidFill>
                <a:srgbClr val="FF0000"/>
              </a:solidFill>
            </a:endParaRPr>
          </a:p>
        </p:txBody>
      </p:sp>
      <p:graphicFrame>
        <p:nvGraphicFramePr>
          <p:cNvPr id="18" name="表格 17"/>
          <p:cNvGraphicFramePr>
            <a:graphicFrameLocks noGrp="1"/>
          </p:cNvGraphicFramePr>
          <p:nvPr>
            <p:extLst>
              <p:ext uri="{D42A27DB-BD31-4B8C-83A1-F6EECF244321}">
                <p14:modId xmlns:p14="http://schemas.microsoft.com/office/powerpoint/2010/main" val="2898722536"/>
              </p:ext>
            </p:extLst>
          </p:nvPr>
        </p:nvGraphicFramePr>
        <p:xfrm>
          <a:off x="7545121" y="5454290"/>
          <a:ext cx="35407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646602905"/>
                    </a:ext>
                  </a:extLst>
                </a:gridCol>
                <a:gridCol w="208280">
                  <a:extLst>
                    <a:ext uri="{9D8B030D-6E8A-4147-A177-3AD203B41FA5}">
                      <a16:colId xmlns:a16="http://schemas.microsoft.com/office/drawing/2014/main" val="819902348"/>
                    </a:ext>
                  </a:extLst>
                </a:gridCol>
                <a:gridCol w="208280">
                  <a:extLst>
                    <a:ext uri="{9D8B030D-6E8A-4147-A177-3AD203B41FA5}">
                      <a16:colId xmlns:a16="http://schemas.microsoft.com/office/drawing/2014/main" val="1405077878"/>
                    </a:ext>
                  </a:extLst>
                </a:gridCol>
                <a:gridCol w="208280">
                  <a:extLst>
                    <a:ext uri="{9D8B030D-6E8A-4147-A177-3AD203B41FA5}">
                      <a16:colId xmlns:a16="http://schemas.microsoft.com/office/drawing/2014/main" val="2561255159"/>
                    </a:ext>
                  </a:extLst>
                </a:gridCol>
                <a:gridCol w="208280">
                  <a:extLst>
                    <a:ext uri="{9D8B030D-6E8A-4147-A177-3AD203B41FA5}">
                      <a16:colId xmlns:a16="http://schemas.microsoft.com/office/drawing/2014/main" val="1332465412"/>
                    </a:ext>
                  </a:extLst>
                </a:gridCol>
                <a:gridCol w="208280">
                  <a:extLst>
                    <a:ext uri="{9D8B030D-6E8A-4147-A177-3AD203B41FA5}">
                      <a16:colId xmlns:a16="http://schemas.microsoft.com/office/drawing/2014/main" val="3328951489"/>
                    </a:ext>
                  </a:extLst>
                </a:gridCol>
                <a:gridCol w="208280">
                  <a:extLst>
                    <a:ext uri="{9D8B030D-6E8A-4147-A177-3AD203B41FA5}">
                      <a16:colId xmlns:a16="http://schemas.microsoft.com/office/drawing/2014/main" val="2592691977"/>
                    </a:ext>
                  </a:extLst>
                </a:gridCol>
                <a:gridCol w="208280">
                  <a:extLst>
                    <a:ext uri="{9D8B030D-6E8A-4147-A177-3AD203B41FA5}">
                      <a16:colId xmlns:a16="http://schemas.microsoft.com/office/drawing/2014/main" val="3668721205"/>
                    </a:ext>
                  </a:extLst>
                </a:gridCol>
                <a:gridCol w="208280">
                  <a:extLst>
                    <a:ext uri="{9D8B030D-6E8A-4147-A177-3AD203B41FA5}">
                      <a16:colId xmlns:a16="http://schemas.microsoft.com/office/drawing/2014/main" val="401197580"/>
                    </a:ext>
                  </a:extLst>
                </a:gridCol>
                <a:gridCol w="208280">
                  <a:extLst>
                    <a:ext uri="{9D8B030D-6E8A-4147-A177-3AD203B41FA5}">
                      <a16:colId xmlns:a16="http://schemas.microsoft.com/office/drawing/2014/main" val="2896837407"/>
                    </a:ext>
                  </a:extLst>
                </a:gridCol>
                <a:gridCol w="208280">
                  <a:extLst>
                    <a:ext uri="{9D8B030D-6E8A-4147-A177-3AD203B41FA5}">
                      <a16:colId xmlns:a16="http://schemas.microsoft.com/office/drawing/2014/main" val="401027558"/>
                    </a:ext>
                  </a:extLst>
                </a:gridCol>
                <a:gridCol w="208280">
                  <a:extLst>
                    <a:ext uri="{9D8B030D-6E8A-4147-A177-3AD203B41FA5}">
                      <a16:colId xmlns:a16="http://schemas.microsoft.com/office/drawing/2014/main" val="1799088070"/>
                    </a:ext>
                  </a:extLst>
                </a:gridCol>
                <a:gridCol w="208280">
                  <a:extLst>
                    <a:ext uri="{9D8B030D-6E8A-4147-A177-3AD203B41FA5}">
                      <a16:colId xmlns:a16="http://schemas.microsoft.com/office/drawing/2014/main" val="820845603"/>
                    </a:ext>
                  </a:extLst>
                </a:gridCol>
                <a:gridCol w="208280">
                  <a:extLst>
                    <a:ext uri="{9D8B030D-6E8A-4147-A177-3AD203B41FA5}">
                      <a16:colId xmlns:a16="http://schemas.microsoft.com/office/drawing/2014/main" val="1321882789"/>
                    </a:ext>
                  </a:extLst>
                </a:gridCol>
                <a:gridCol w="208280">
                  <a:extLst>
                    <a:ext uri="{9D8B030D-6E8A-4147-A177-3AD203B41FA5}">
                      <a16:colId xmlns:a16="http://schemas.microsoft.com/office/drawing/2014/main" val="1223340311"/>
                    </a:ext>
                  </a:extLst>
                </a:gridCol>
                <a:gridCol w="208280">
                  <a:extLst>
                    <a:ext uri="{9D8B030D-6E8A-4147-A177-3AD203B41FA5}">
                      <a16:colId xmlns:a16="http://schemas.microsoft.com/office/drawing/2014/main" val="2970633780"/>
                    </a:ext>
                  </a:extLst>
                </a:gridCol>
                <a:gridCol w="208280">
                  <a:extLst>
                    <a:ext uri="{9D8B030D-6E8A-4147-A177-3AD203B41FA5}">
                      <a16:colId xmlns:a16="http://schemas.microsoft.com/office/drawing/2014/main" val="279370757"/>
                    </a:ext>
                  </a:extLst>
                </a:gridCol>
              </a:tblGrid>
              <a:tr h="324000">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6950571"/>
                  </a:ext>
                </a:extLst>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2803682230"/>
              </p:ext>
            </p:extLst>
          </p:nvPr>
        </p:nvGraphicFramePr>
        <p:xfrm>
          <a:off x="7545121" y="6258164"/>
          <a:ext cx="35407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646602905"/>
                    </a:ext>
                  </a:extLst>
                </a:gridCol>
                <a:gridCol w="208280">
                  <a:extLst>
                    <a:ext uri="{9D8B030D-6E8A-4147-A177-3AD203B41FA5}">
                      <a16:colId xmlns:a16="http://schemas.microsoft.com/office/drawing/2014/main" val="819902348"/>
                    </a:ext>
                  </a:extLst>
                </a:gridCol>
                <a:gridCol w="208280">
                  <a:extLst>
                    <a:ext uri="{9D8B030D-6E8A-4147-A177-3AD203B41FA5}">
                      <a16:colId xmlns:a16="http://schemas.microsoft.com/office/drawing/2014/main" val="1405077878"/>
                    </a:ext>
                  </a:extLst>
                </a:gridCol>
                <a:gridCol w="208280">
                  <a:extLst>
                    <a:ext uri="{9D8B030D-6E8A-4147-A177-3AD203B41FA5}">
                      <a16:colId xmlns:a16="http://schemas.microsoft.com/office/drawing/2014/main" val="2561255159"/>
                    </a:ext>
                  </a:extLst>
                </a:gridCol>
                <a:gridCol w="208280">
                  <a:extLst>
                    <a:ext uri="{9D8B030D-6E8A-4147-A177-3AD203B41FA5}">
                      <a16:colId xmlns:a16="http://schemas.microsoft.com/office/drawing/2014/main" val="1332465412"/>
                    </a:ext>
                  </a:extLst>
                </a:gridCol>
                <a:gridCol w="208280">
                  <a:extLst>
                    <a:ext uri="{9D8B030D-6E8A-4147-A177-3AD203B41FA5}">
                      <a16:colId xmlns:a16="http://schemas.microsoft.com/office/drawing/2014/main" val="3328951489"/>
                    </a:ext>
                  </a:extLst>
                </a:gridCol>
                <a:gridCol w="208280">
                  <a:extLst>
                    <a:ext uri="{9D8B030D-6E8A-4147-A177-3AD203B41FA5}">
                      <a16:colId xmlns:a16="http://schemas.microsoft.com/office/drawing/2014/main" val="2592691977"/>
                    </a:ext>
                  </a:extLst>
                </a:gridCol>
                <a:gridCol w="208280">
                  <a:extLst>
                    <a:ext uri="{9D8B030D-6E8A-4147-A177-3AD203B41FA5}">
                      <a16:colId xmlns:a16="http://schemas.microsoft.com/office/drawing/2014/main" val="3668721205"/>
                    </a:ext>
                  </a:extLst>
                </a:gridCol>
                <a:gridCol w="208280">
                  <a:extLst>
                    <a:ext uri="{9D8B030D-6E8A-4147-A177-3AD203B41FA5}">
                      <a16:colId xmlns:a16="http://schemas.microsoft.com/office/drawing/2014/main" val="401197580"/>
                    </a:ext>
                  </a:extLst>
                </a:gridCol>
                <a:gridCol w="208280">
                  <a:extLst>
                    <a:ext uri="{9D8B030D-6E8A-4147-A177-3AD203B41FA5}">
                      <a16:colId xmlns:a16="http://schemas.microsoft.com/office/drawing/2014/main" val="2896837407"/>
                    </a:ext>
                  </a:extLst>
                </a:gridCol>
                <a:gridCol w="208280">
                  <a:extLst>
                    <a:ext uri="{9D8B030D-6E8A-4147-A177-3AD203B41FA5}">
                      <a16:colId xmlns:a16="http://schemas.microsoft.com/office/drawing/2014/main" val="401027558"/>
                    </a:ext>
                  </a:extLst>
                </a:gridCol>
                <a:gridCol w="208280">
                  <a:extLst>
                    <a:ext uri="{9D8B030D-6E8A-4147-A177-3AD203B41FA5}">
                      <a16:colId xmlns:a16="http://schemas.microsoft.com/office/drawing/2014/main" val="1799088070"/>
                    </a:ext>
                  </a:extLst>
                </a:gridCol>
                <a:gridCol w="208280">
                  <a:extLst>
                    <a:ext uri="{9D8B030D-6E8A-4147-A177-3AD203B41FA5}">
                      <a16:colId xmlns:a16="http://schemas.microsoft.com/office/drawing/2014/main" val="820845603"/>
                    </a:ext>
                  </a:extLst>
                </a:gridCol>
                <a:gridCol w="208280">
                  <a:extLst>
                    <a:ext uri="{9D8B030D-6E8A-4147-A177-3AD203B41FA5}">
                      <a16:colId xmlns:a16="http://schemas.microsoft.com/office/drawing/2014/main" val="1321882789"/>
                    </a:ext>
                  </a:extLst>
                </a:gridCol>
                <a:gridCol w="208280">
                  <a:extLst>
                    <a:ext uri="{9D8B030D-6E8A-4147-A177-3AD203B41FA5}">
                      <a16:colId xmlns:a16="http://schemas.microsoft.com/office/drawing/2014/main" val="1223340311"/>
                    </a:ext>
                  </a:extLst>
                </a:gridCol>
                <a:gridCol w="208280">
                  <a:extLst>
                    <a:ext uri="{9D8B030D-6E8A-4147-A177-3AD203B41FA5}">
                      <a16:colId xmlns:a16="http://schemas.microsoft.com/office/drawing/2014/main" val="2970633780"/>
                    </a:ext>
                  </a:extLst>
                </a:gridCol>
                <a:gridCol w="208280">
                  <a:extLst>
                    <a:ext uri="{9D8B030D-6E8A-4147-A177-3AD203B41FA5}">
                      <a16:colId xmlns:a16="http://schemas.microsoft.com/office/drawing/2014/main" val="279370757"/>
                    </a:ext>
                  </a:extLst>
                </a:gridCol>
              </a:tblGrid>
              <a:tr h="324000">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6950571"/>
                  </a:ext>
                </a:extLst>
              </a:tr>
            </a:tbl>
          </a:graphicData>
        </a:graphic>
      </p:graphicFrame>
      <p:cxnSp>
        <p:nvCxnSpPr>
          <p:cNvPr id="21" name="直接箭头连接符 20"/>
          <p:cNvCxnSpPr/>
          <p:nvPr/>
        </p:nvCxnSpPr>
        <p:spPr>
          <a:xfrm>
            <a:off x="8698263" y="5818034"/>
            <a:ext cx="0" cy="414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9532836" y="5839807"/>
            <a:ext cx="0" cy="414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939236" y="5828976"/>
            <a:ext cx="0" cy="414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284535" y="4999294"/>
            <a:ext cx="1877433" cy="369332"/>
          </a:xfrm>
          <a:prstGeom prst="rect">
            <a:avLst/>
          </a:prstGeom>
          <a:noFill/>
        </p:spPr>
        <p:txBody>
          <a:bodyPr wrap="square" rtlCol="0">
            <a:spAutoFit/>
          </a:bodyPr>
          <a:lstStyle/>
          <a:p>
            <a:r>
              <a:rPr lang="zh-CN" altLang="en-US" b="1" u="sng" dirty="0" smtClean="0">
                <a:solidFill>
                  <a:srgbClr val="002060"/>
                </a:solidFill>
              </a:rPr>
              <a:t>突发长度</a:t>
            </a:r>
            <a:r>
              <a:rPr lang="en-US" altLang="zh-CN" b="1" u="sng" dirty="0" smtClean="0">
                <a:solidFill>
                  <a:srgbClr val="002060"/>
                </a:solidFill>
              </a:rPr>
              <a:t>8</a:t>
            </a:r>
            <a:r>
              <a:rPr lang="zh-CN" altLang="en-US" b="1" u="sng" dirty="0" smtClean="0">
                <a:solidFill>
                  <a:srgbClr val="002060"/>
                </a:solidFill>
              </a:rPr>
              <a:t>比特</a:t>
            </a:r>
            <a:endParaRPr lang="zh-CN" altLang="en-US" b="1" u="sng" dirty="0">
              <a:solidFill>
                <a:srgbClr val="002060"/>
              </a:solidFill>
            </a:endParaRPr>
          </a:p>
        </p:txBody>
      </p:sp>
      <p:sp>
        <p:nvSpPr>
          <p:cNvPr id="25" name="右中括号 24"/>
          <p:cNvSpPr/>
          <p:nvPr/>
        </p:nvSpPr>
        <p:spPr>
          <a:xfrm rot="16200000">
            <a:off x="9184782" y="4524139"/>
            <a:ext cx="57981" cy="1689255"/>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178198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差错控制编码概述</a:t>
            </a:r>
          </a:p>
        </p:txBody>
      </p:sp>
      <p:sp>
        <p:nvSpPr>
          <p:cNvPr id="3" name="内容占位符 2"/>
          <p:cNvSpPr>
            <a:spLocks noGrp="1"/>
          </p:cNvSpPr>
          <p:nvPr>
            <p:ph idx="1"/>
          </p:nvPr>
        </p:nvSpPr>
        <p:spPr/>
        <p:txBody>
          <a:bodyPr>
            <a:noAutofit/>
          </a:bodyPr>
          <a:lstStyle/>
          <a:p>
            <a:pPr>
              <a:lnSpc>
                <a:spcPct val="100000"/>
              </a:lnSpc>
            </a:pPr>
            <a:r>
              <a:rPr lang="zh-CN" altLang="en-US" sz="2400" dirty="0"/>
              <a:t>对要发送的信息码元</a:t>
            </a:r>
            <a:r>
              <a:rPr lang="en-US" altLang="zh-CN" sz="2400" dirty="0"/>
              <a:t>(k)</a:t>
            </a:r>
            <a:r>
              <a:rPr lang="zh-CN" altLang="en-US" sz="2400" dirty="0"/>
              <a:t>附加上按照某种数学关系产生的</a:t>
            </a:r>
            <a:r>
              <a:rPr lang="zh-CN" altLang="en-US" sz="2400" u="sng" dirty="0">
                <a:solidFill>
                  <a:srgbClr val="FF0000"/>
                </a:solidFill>
              </a:rPr>
              <a:t>冗余（监督）码元</a:t>
            </a:r>
            <a:r>
              <a:rPr lang="en-US" altLang="zh-CN" sz="2400" dirty="0"/>
              <a:t>(r)</a:t>
            </a:r>
          </a:p>
          <a:p>
            <a:pPr>
              <a:lnSpc>
                <a:spcPct val="100000"/>
              </a:lnSpc>
            </a:pPr>
            <a:r>
              <a:rPr lang="zh-CN" altLang="en-US" sz="2400" dirty="0"/>
              <a:t>编码效率</a:t>
            </a:r>
            <a:r>
              <a:rPr lang="en-US" altLang="zh-CN" sz="2400" dirty="0"/>
              <a:t>R=k/(</a:t>
            </a:r>
            <a:r>
              <a:rPr lang="en-US" altLang="zh-CN" sz="2400" dirty="0" err="1"/>
              <a:t>k+r</a:t>
            </a:r>
            <a:r>
              <a:rPr lang="en-US" altLang="zh-CN" sz="2400" dirty="0"/>
              <a:t>)</a:t>
            </a:r>
            <a:r>
              <a:rPr lang="zh-CN" altLang="en-US" sz="2400" dirty="0"/>
              <a:t>：码字中信息码元所占的比例</a:t>
            </a:r>
            <a:endParaRPr lang="en-US" altLang="zh-CN" sz="2400" dirty="0"/>
          </a:p>
          <a:p>
            <a:pPr>
              <a:lnSpc>
                <a:spcPct val="100000"/>
              </a:lnSpc>
            </a:pPr>
            <a:r>
              <a:rPr lang="zh-CN" altLang="en-US" sz="2400" dirty="0"/>
              <a:t>漏检率：接收者无法了解到信息码元出错的概率</a:t>
            </a:r>
            <a:endParaRPr lang="en-US" altLang="zh-CN" sz="2400" dirty="0"/>
          </a:p>
          <a:p>
            <a:pPr>
              <a:lnSpc>
                <a:spcPct val="100000"/>
              </a:lnSpc>
            </a:pPr>
            <a:r>
              <a:rPr lang="zh-CN" altLang="en-US" sz="2400" dirty="0" smtClean="0"/>
              <a:t>差错编码可以分为：</a:t>
            </a:r>
            <a:endParaRPr lang="en-US" altLang="zh-CN" sz="2400" dirty="0"/>
          </a:p>
          <a:p>
            <a:pPr lvl="1">
              <a:lnSpc>
                <a:spcPct val="100000"/>
              </a:lnSpc>
            </a:pPr>
            <a:r>
              <a:rPr lang="zh-CN" altLang="en-US" dirty="0"/>
              <a:t>是否能纠错：检错码和纠错码</a:t>
            </a:r>
            <a:endParaRPr lang="en-US" altLang="zh-CN" dirty="0"/>
          </a:p>
          <a:p>
            <a:pPr lvl="1">
              <a:lnSpc>
                <a:spcPct val="100000"/>
              </a:lnSpc>
            </a:pPr>
            <a:r>
              <a:rPr lang="zh-CN" altLang="en-US" dirty="0"/>
              <a:t>纠正错误类型：纠正随机错误和纠正突发错误码</a:t>
            </a:r>
            <a:endParaRPr lang="en-US" altLang="zh-CN" dirty="0"/>
          </a:p>
          <a:p>
            <a:pPr lvl="1">
              <a:lnSpc>
                <a:spcPct val="100000"/>
              </a:lnSpc>
            </a:pPr>
            <a:r>
              <a:rPr lang="zh-CN" altLang="en-US" dirty="0"/>
              <a:t>信息码元和冗余码元之间的关系是否为线性：线性码和非线性码</a:t>
            </a:r>
            <a:endParaRPr lang="en-US" altLang="zh-CN" dirty="0"/>
          </a:p>
          <a:p>
            <a:pPr lvl="1">
              <a:lnSpc>
                <a:spcPct val="100000"/>
              </a:lnSpc>
            </a:pPr>
            <a:r>
              <a:rPr lang="zh-CN" altLang="en-US" dirty="0"/>
              <a:t>信息码元和冗余码元之间的约束方式：分组码和</a:t>
            </a:r>
            <a:r>
              <a:rPr lang="zh-CN" altLang="en-US" dirty="0" smtClean="0"/>
              <a:t>卷积码</a:t>
            </a:r>
            <a:endParaRPr lang="en-US" altLang="zh-CN" dirty="0" smtClean="0"/>
          </a:p>
          <a:p>
            <a:pPr lvl="2">
              <a:lnSpc>
                <a:spcPct val="100000"/>
              </a:lnSpc>
            </a:pPr>
            <a:r>
              <a:rPr lang="zh-CN" altLang="en-US" sz="2400" dirty="0" smtClean="0"/>
              <a:t>分组码：冗余码元仅仅和当前信息码元相关</a:t>
            </a:r>
            <a:endParaRPr lang="en-US" altLang="zh-CN" sz="2400" dirty="0" smtClean="0"/>
          </a:p>
          <a:p>
            <a:pPr lvl="2">
              <a:lnSpc>
                <a:spcPct val="100000"/>
              </a:lnSpc>
            </a:pPr>
            <a:r>
              <a:rPr lang="zh-CN" altLang="en-US" sz="2400" dirty="0" smtClean="0"/>
              <a:t>卷积码：冗余码元和当前以及最近的信息码元相关</a:t>
            </a:r>
            <a:endParaRPr lang="zh-CN" altLang="en-US" sz="2400" dirty="0"/>
          </a:p>
          <a:p>
            <a:pPr>
              <a:lnSpc>
                <a:spcPct val="100000"/>
              </a:lnSpc>
            </a:pPr>
            <a:endParaRPr lang="zh-CN" altLang="en-US" sz="2400" dirty="0"/>
          </a:p>
        </p:txBody>
      </p:sp>
    </p:spTree>
    <p:extLst>
      <p:ext uri="{BB962C8B-B14F-4D97-AF65-F5344CB8AC3E}">
        <p14:creationId xmlns:p14="http://schemas.microsoft.com/office/powerpoint/2010/main" val="2851451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分组码：术语</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13</a:t>
            </a:fld>
            <a:endParaRPr lang="zh-CN" altLang="en-US" dirty="0"/>
          </a:p>
        </p:txBody>
      </p:sp>
      <p:sp>
        <p:nvSpPr>
          <p:cNvPr id="4" name="内容占位符 3"/>
          <p:cNvSpPr>
            <a:spLocks noGrp="1"/>
          </p:cNvSpPr>
          <p:nvPr>
            <p:ph sz="quarter" idx="1"/>
          </p:nvPr>
        </p:nvSpPr>
        <p:spPr/>
        <p:txBody>
          <a:bodyPr>
            <a:noAutofit/>
          </a:bodyPr>
          <a:lstStyle/>
          <a:p>
            <a:pPr>
              <a:lnSpc>
                <a:spcPct val="120000"/>
              </a:lnSpc>
            </a:pPr>
            <a:r>
              <a:rPr lang="zh-CN" altLang="en-US" sz="1800" dirty="0" smtClean="0"/>
              <a:t>码元</a:t>
            </a:r>
            <a:r>
              <a:rPr lang="en-US" altLang="zh-CN" sz="1800" dirty="0" smtClean="0"/>
              <a:t>(code element)</a:t>
            </a:r>
            <a:r>
              <a:rPr lang="zh-CN" altLang="en-US" sz="1800" dirty="0" smtClean="0"/>
              <a:t>：数据通信中每一个符号的通称。二进制差错编码中一个码元对应一个比特</a:t>
            </a:r>
            <a:r>
              <a:rPr lang="en-US" altLang="zh-CN" sz="1800" dirty="0" smtClean="0"/>
              <a:t>(</a:t>
            </a:r>
            <a:r>
              <a:rPr lang="zh-CN" altLang="en-US" sz="1800" dirty="0" smtClean="0"/>
              <a:t>位</a:t>
            </a:r>
            <a:r>
              <a:rPr lang="en-US" altLang="zh-CN" sz="1800" dirty="0"/>
              <a:t>)</a:t>
            </a:r>
            <a:endParaRPr lang="en-US" altLang="zh-CN" sz="1800" dirty="0" smtClean="0"/>
          </a:p>
          <a:p>
            <a:pPr>
              <a:lnSpc>
                <a:spcPct val="120000"/>
              </a:lnSpc>
            </a:pPr>
            <a:r>
              <a:rPr lang="zh-CN" altLang="en-US" sz="1800" dirty="0" smtClean="0"/>
              <a:t>码字</a:t>
            </a:r>
            <a:r>
              <a:rPr lang="en-US" altLang="zh-CN" sz="1800" dirty="0" smtClean="0"/>
              <a:t>(</a:t>
            </a:r>
            <a:r>
              <a:rPr lang="en-US" altLang="zh-CN" sz="1800" dirty="0" err="1" smtClean="0"/>
              <a:t>codeword</a:t>
            </a:r>
            <a:r>
              <a:rPr lang="en-US" altLang="zh-CN" sz="1800" dirty="0" smtClean="0"/>
              <a:t>)</a:t>
            </a:r>
            <a:r>
              <a:rPr lang="zh-CN" altLang="en-US" sz="1800" dirty="0" smtClean="0"/>
              <a:t>：若干个码元序列组成的数据单元</a:t>
            </a:r>
            <a:endParaRPr lang="en-US" altLang="zh-CN" sz="1800" dirty="0" smtClean="0"/>
          </a:p>
          <a:p>
            <a:pPr>
              <a:lnSpc>
                <a:spcPct val="120000"/>
              </a:lnSpc>
            </a:pPr>
            <a:r>
              <a:rPr lang="zh-CN" altLang="zh-CN" sz="1800" dirty="0"/>
              <a:t>码长：码字中码元的</a:t>
            </a:r>
            <a:r>
              <a:rPr lang="zh-CN" altLang="zh-CN" sz="1800" dirty="0" smtClean="0"/>
              <a:t>数目</a:t>
            </a:r>
            <a:endParaRPr lang="zh-CN" altLang="zh-CN" sz="1800" dirty="0"/>
          </a:p>
          <a:p>
            <a:pPr>
              <a:lnSpc>
                <a:spcPct val="120000"/>
              </a:lnSpc>
            </a:pPr>
            <a:r>
              <a:rPr lang="zh-CN" altLang="zh-CN" sz="1800" dirty="0"/>
              <a:t>码</a:t>
            </a:r>
            <a:r>
              <a:rPr lang="zh-CN" altLang="zh-CN" sz="1800" dirty="0" smtClean="0"/>
              <a:t>重</a:t>
            </a:r>
            <a:r>
              <a:rPr lang="en-US" altLang="zh-CN" sz="1800" dirty="0" smtClean="0"/>
              <a:t>(code weight)</a:t>
            </a:r>
            <a:r>
              <a:rPr lang="zh-CN" altLang="zh-CN" sz="1800" dirty="0" smtClean="0"/>
              <a:t>：</a:t>
            </a:r>
            <a:r>
              <a:rPr lang="zh-CN" altLang="zh-CN" sz="1800" dirty="0"/>
              <a:t>码字中非</a:t>
            </a:r>
            <a:r>
              <a:rPr lang="en-US" altLang="zh-CN" sz="1800" dirty="0"/>
              <a:t>0</a:t>
            </a:r>
            <a:r>
              <a:rPr lang="zh-CN" altLang="zh-CN" sz="1800" dirty="0"/>
              <a:t>数字的</a:t>
            </a:r>
            <a:r>
              <a:rPr lang="zh-CN" altLang="zh-CN" sz="1800" dirty="0" smtClean="0"/>
              <a:t>数目</a:t>
            </a:r>
            <a:r>
              <a:rPr lang="zh-CN" altLang="en-US" sz="1800" dirty="0" smtClean="0"/>
              <a:t>，等于</a:t>
            </a:r>
            <a:r>
              <a:rPr lang="zh-CN" altLang="en-US" sz="1800" dirty="0" smtClean="0"/>
              <a:t>与</a:t>
            </a:r>
            <a:r>
              <a:rPr lang="zh-CN" altLang="en-US" sz="1800" dirty="0" smtClean="0"/>
              <a:t>全</a:t>
            </a:r>
            <a:r>
              <a:rPr lang="en-US" altLang="zh-CN" sz="1800" dirty="0" smtClean="0"/>
              <a:t>0</a:t>
            </a:r>
            <a:r>
              <a:rPr lang="zh-CN" altLang="en-US" sz="1800" dirty="0" smtClean="0"/>
              <a:t>码字之间的距离</a:t>
            </a:r>
            <a:endParaRPr lang="en-US" altLang="zh-CN" sz="1800" dirty="0" smtClean="0"/>
          </a:p>
          <a:p>
            <a:pPr lvl="1">
              <a:lnSpc>
                <a:spcPct val="120000"/>
              </a:lnSpc>
            </a:pPr>
            <a:r>
              <a:rPr lang="zh-CN" altLang="zh-CN" sz="1800" dirty="0" smtClean="0"/>
              <a:t>对于</a:t>
            </a:r>
            <a:r>
              <a:rPr lang="zh-CN" altLang="zh-CN" sz="1800" dirty="0"/>
              <a:t>二进制码来讲，码重</a:t>
            </a:r>
            <a:r>
              <a:rPr lang="en-US" altLang="zh-CN" sz="1800" dirty="0"/>
              <a:t>W</a:t>
            </a:r>
            <a:r>
              <a:rPr lang="zh-CN" altLang="zh-CN" sz="1800" dirty="0"/>
              <a:t>就是码字中</a:t>
            </a:r>
            <a:r>
              <a:rPr lang="en-US" altLang="zh-CN" sz="1800" dirty="0"/>
              <a:t>1</a:t>
            </a:r>
            <a:r>
              <a:rPr lang="zh-CN" altLang="zh-CN" sz="1800" dirty="0"/>
              <a:t>的</a:t>
            </a:r>
            <a:r>
              <a:rPr lang="zh-CN" altLang="zh-CN" sz="1800" dirty="0" smtClean="0"/>
              <a:t>数目</a:t>
            </a:r>
            <a:endParaRPr lang="en-US" altLang="zh-CN" sz="1800" dirty="0" smtClean="0"/>
          </a:p>
          <a:p>
            <a:pPr lvl="1">
              <a:lnSpc>
                <a:spcPct val="120000"/>
              </a:lnSpc>
            </a:pPr>
            <a:r>
              <a:rPr lang="zh-CN" altLang="zh-CN" sz="1800" dirty="0" smtClean="0"/>
              <a:t>例如</a:t>
            </a:r>
            <a:r>
              <a:rPr lang="zh-CN" altLang="zh-CN" sz="1800" dirty="0"/>
              <a:t>码字</a:t>
            </a:r>
            <a:r>
              <a:rPr lang="en-US" altLang="zh-CN" sz="1800" dirty="0"/>
              <a:t>10100</a:t>
            </a:r>
            <a:r>
              <a:rPr lang="zh-CN" altLang="zh-CN" sz="1800" dirty="0"/>
              <a:t>，码长</a:t>
            </a:r>
            <a:r>
              <a:rPr lang="en-US" altLang="zh-CN" sz="1800" dirty="0"/>
              <a:t>n = 5</a:t>
            </a:r>
            <a:r>
              <a:rPr lang="zh-CN" altLang="zh-CN" sz="1800" dirty="0"/>
              <a:t>，码重</a:t>
            </a:r>
            <a:r>
              <a:rPr lang="en-US" altLang="zh-CN" sz="1800" dirty="0"/>
              <a:t>W = 2</a:t>
            </a:r>
            <a:r>
              <a:rPr lang="zh-CN" altLang="zh-CN" sz="1800" dirty="0"/>
              <a:t>。</a:t>
            </a:r>
          </a:p>
          <a:p>
            <a:pPr>
              <a:lnSpc>
                <a:spcPct val="120000"/>
              </a:lnSpc>
            </a:pPr>
            <a:r>
              <a:rPr lang="zh-CN" altLang="zh-CN" sz="1800" dirty="0"/>
              <a:t>码</a:t>
            </a:r>
            <a:r>
              <a:rPr lang="zh-CN" altLang="zh-CN" sz="1800" dirty="0" smtClean="0"/>
              <a:t>距</a:t>
            </a:r>
            <a:r>
              <a:rPr lang="zh-CN" altLang="en-US" sz="1800" dirty="0" smtClean="0"/>
              <a:t>（汉明</a:t>
            </a:r>
            <a:r>
              <a:rPr lang="en-US" altLang="zh-CN" sz="1800" dirty="0" smtClean="0"/>
              <a:t>/</a:t>
            </a:r>
            <a:r>
              <a:rPr lang="zh-CN" altLang="en-US" sz="1800" u="sng" dirty="0">
                <a:solidFill>
                  <a:srgbClr val="FF0000"/>
                </a:solidFill>
              </a:rPr>
              <a:t>海明</a:t>
            </a:r>
            <a:r>
              <a:rPr lang="zh-CN" altLang="en-US" sz="1800" u="sng" dirty="0" smtClean="0">
                <a:solidFill>
                  <a:srgbClr val="FF0000"/>
                </a:solidFill>
              </a:rPr>
              <a:t>距离</a:t>
            </a:r>
            <a:r>
              <a:rPr lang="zh-CN" altLang="en-US" sz="1800" dirty="0" smtClean="0"/>
              <a:t>）</a:t>
            </a:r>
            <a:r>
              <a:rPr lang="zh-CN" altLang="zh-CN" sz="1800" dirty="0" smtClean="0"/>
              <a:t>：</a:t>
            </a:r>
            <a:r>
              <a:rPr lang="zh-CN" altLang="zh-CN" sz="1800" dirty="0"/>
              <a:t>两个等长码字之间</a:t>
            </a:r>
            <a:r>
              <a:rPr lang="zh-CN" altLang="zh-CN" sz="1800" dirty="0" smtClean="0"/>
              <a:t>对应</a:t>
            </a:r>
            <a:r>
              <a:rPr lang="zh-CN" altLang="en-US" sz="1800" dirty="0" smtClean="0"/>
              <a:t>符号</a:t>
            </a:r>
            <a:r>
              <a:rPr lang="zh-CN" altLang="zh-CN" sz="1800" dirty="0" smtClean="0"/>
              <a:t>不同</a:t>
            </a:r>
            <a:r>
              <a:rPr lang="zh-CN" altLang="zh-CN" sz="1800" dirty="0"/>
              <a:t>的</a:t>
            </a:r>
            <a:r>
              <a:rPr lang="zh-CN" altLang="zh-CN" sz="1800" dirty="0" smtClean="0"/>
              <a:t>数目</a:t>
            </a:r>
            <a:endParaRPr lang="en-US" altLang="zh-CN" sz="1800" dirty="0" smtClean="0"/>
          </a:p>
          <a:p>
            <a:pPr lvl="1">
              <a:lnSpc>
                <a:spcPct val="120000"/>
              </a:lnSpc>
            </a:pPr>
            <a:r>
              <a:rPr lang="zh-CN" altLang="zh-CN" sz="1800" dirty="0"/>
              <a:t>二进制码字</a:t>
            </a:r>
            <a:r>
              <a:rPr lang="zh-CN" altLang="en-US" sz="1800" dirty="0"/>
              <a:t>中，</a:t>
            </a:r>
            <a:r>
              <a:rPr lang="zh-CN" altLang="zh-CN" sz="1800" dirty="0"/>
              <a:t>两个</a:t>
            </a:r>
            <a:r>
              <a:rPr lang="zh-CN" altLang="zh-CN" sz="1800" dirty="0" smtClean="0"/>
              <a:t>码字</a:t>
            </a:r>
            <a:r>
              <a:rPr lang="zh-CN" altLang="en-US" sz="1800" dirty="0"/>
              <a:t>进行</a:t>
            </a:r>
            <a:r>
              <a:rPr lang="zh-CN" altLang="en-US" sz="1800" dirty="0" smtClean="0"/>
              <a:t>异</a:t>
            </a:r>
            <a:r>
              <a:rPr lang="zh-CN" altLang="en-US" sz="1800" dirty="0"/>
              <a:t>或</a:t>
            </a:r>
            <a:r>
              <a:rPr lang="en-US" altLang="zh-CN" sz="1800" dirty="0"/>
              <a:t>(</a:t>
            </a:r>
            <a:r>
              <a:rPr lang="zh-CN" altLang="zh-CN" sz="1800" dirty="0"/>
              <a:t>模二相加</a:t>
            </a:r>
            <a:r>
              <a:rPr lang="en-US" altLang="zh-CN" sz="1800" dirty="0" smtClean="0"/>
              <a:t>)</a:t>
            </a:r>
            <a:r>
              <a:rPr lang="zh-CN" altLang="en-US" sz="1800" dirty="0" smtClean="0"/>
              <a:t>时</a:t>
            </a:r>
            <a:r>
              <a:rPr lang="zh-CN" altLang="zh-CN" sz="1800" dirty="0" smtClean="0"/>
              <a:t>，</a:t>
            </a:r>
            <a:r>
              <a:rPr lang="zh-CN" altLang="en-US" sz="1800" dirty="0" smtClean="0"/>
              <a:t>对应位置如果相同则必为</a:t>
            </a:r>
            <a:r>
              <a:rPr lang="en-US" altLang="zh-CN" sz="1800" dirty="0" smtClean="0"/>
              <a:t>0</a:t>
            </a:r>
            <a:r>
              <a:rPr lang="zh-CN" altLang="en-US" sz="1800" dirty="0" smtClean="0"/>
              <a:t>，如果不同则为</a:t>
            </a:r>
            <a:r>
              <a:rPr lang="en-US" altLang="zh-CN" sz="1800" dirty="0" smtClean="0"/>
              <a:t>1</a:t>
            </a:r>
            <a:endParaRPr lang="en-US" altLang="zh-CN" sz="1800" dirty="0"/>
          </a:p>
          <a:p>
            <a:pPr marL="457200" lvl="1" indent="0">
              <a:lnSpc>
                <a:spcPct val="120000"/>
              </a:lnSpc>
              <a:buNone/>
            </a:pPr>
            <a:r>
              <a:rPr lang="en-US" altLang="zh-CN" sz="1800" dirty="0">
                <a:sym typeface="Wingdings" panose="05000000000000000000" pitchFamily="2" charset="2"/>
              </a:rPr>
              <a:t></a:t>
            </a:r>
            <a:r>
              <a:rPr lang="zh-CN" altLang="zh-CN" sz="1800" dirty="0"/>
              <a:t>两个码字之间</a:t>
            </a:r>
            <a:r>
              <a:rPr lang="zh-CN" altLang="en-US" sz="1800" dirty="0"/>
              <a:t>异或</a:t>
            </a:r>
            <a:r>
              <a:rPr lang="zh-CN" altLang="zh-CN" sz="1800" dirty="0"/>
              <a:t>得到的码重就是这两个码字之间的</a:t>
            </a:r>
            <a:r>
              <a:rPr lang="zh-CN" altLang="zh-CN" sz="1800" dirty="0" smtClean="0"/>
              <a:t>距离</a:t>
            </a:r>
            <a:endParaRPr lang="en-US" altLang="zh-CN" sz="1800" dirty="0" smtClean="0"/>
          </a:p>
          <a:p>
            <a:pPr lvl="1">
              <a:lnSpc>
                <a:spcPct val="120000"/>
              </a:lnSpc>
            </a:pPr>
            <a:r>
              <a:rPr lang="zh-CN" altLang="zh-CN" sz="1800" dirty="0" smtClean="0"/>
              <a:t>码字</a:t>
            </a:r>
            <a:r>
              <a:rPr lang="en-US" altLang="zh-CN" sz="1800" dirty="0"/>
              <a:t>10100</a:t>
            </a:r>
            <a:r>
              <a:rPr lang="zh-CN" altLang="zh-CN" sz="1800" dirty="0"/>
              <a:t>与</a:t>
            </a:r>
            <a:r>
              <a:rPr lang="en-US" altLang="zh-CN" sz="1800" dirty="0"/>
              <a:t>11000</a:t>
            </a:r>
            <a:r>
              <a:rPr lang="zh-CN" altLang="zh-CN" sz="1800" dirty="0"/>
              <a:t>之间的码距</a:t>
            </a:r>
            <a:r>
              <a:rPr lang="en-US" altLang="zh-CN" sz="1800" dirty="0"/>
              <a:t>d = 2</a:t>
            </a:r>
            <a:r>
              <a:rPr lang="zh-CN" altLang="zh-CN" sz="1800" dirty="0"/>
              <a:t>。</a:t>
            </a:r>
          </a:p>
          <a:p>
            <a:pPr>
              <a:lnSpc>
                <a:spcPct val="120000"/>
              </a:lnSpc>
            </a:pPr>
            <a:r>
              <a:rPr lang="zh-CN" altLang="zh-CN" sz="1800" dirty="0"/>
              <a:t>最小码距：在码字集合中全体码字之间距离的最小数值，表示为</a:t>
            </a:r>
            <a:r>
              <a:rPr lang="en-US" altLang="zh-CN" sz="1800" dirty="0" err="1" smtClean="0"/>
              <a:t>d</a:t>
            </a:r>
            <a:r>
              <a:rPr lang="en-US" altLang="zh-CN" sz="1800" baseline="-25000" dirty="0" err="1" smtClean="0"/>
              <a:t>min</a:t>
            </a:r>
            <a:endParaRPr lang="en-US" altLang="zh-CN" sz="1800" dirty="0" smtClean="0"/>
          </a:p>
        </p:txBody>
      </p:sp>
    </p:spTree>
    <p:extLst>
      <p:ext uri="{BB962C8B-B14F-4D97-AF65-F5344CB8AC3E}">
        <p14:creationId xmlns:p14="http://schemas.microsoft.com/office/powerpoint/2010/main" val="126044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a:t>差错</a:t>
            </a:r>
            <a:r>
              <a:rPr lang="zh-CN" altLang="en-US" dirty="0" smtClean="0"/>
              <a:t>编码：汉明（海明）距离</a:t>
            </a:r>
            <a:endParaRPr lang="en-US" altLang="zh-CN" dirty="0" smtClean="0"/>
          </a:p>
        </p:txBody>
      </p:sp>
      <p:sp>
        <p:nvSpPr>
          <p:cNvPr id="32771" name="Rectangle 3"/>
          <p:cNvSpPr>
            <a:spLocks noGrp="1" noChangeArrowheads="1"/>
          </p:cNvSpPr>
          <p:nvPr>
            <p:ph type="body" idx="1"/>
          </p:nvPr>
        </p:nvSpPr>
        <p:spPr>
          <a:xfrm>
            <a:off x="838200" y="1825625"/>
            <a:ext cx="7478486" cy="3994604"/>
          </a:xfrm>
        </p:spPr>
        <p:txBody>
          <a:bodyPr>
            <a:noAutofit/>
          </a:bodyPr>
          <a:lstStyle/>
          <a:p>
            <a:pPr eaLnBrk="1" hangingPunct="1">
              <a:lnSpc>
                <a:spcPct val="90000"/>
              </a:lnSpc>
            </a:pPr>
            <a:r>
              <a:rPr lang="zh-CN" altLang="en-US" sz="1800" dirty="0" smtClean="0"/>
              <a:t>一个例子：假设要传送消息包含码组为</a:t>
            </a:r>
            <a:r>
              <a:rPr lang="en-US" altLang="zh-CN" sz="1800" dirty="0" smtClean="0"/>
              <a:t>A/B</a:t>
            </a:r>
          </a:p>
          <a:p>
            <a:pPr lvl="1" eaLnBrk="1" hangingPunct="1">
              <a:lnSpc>
                <a:spcPct val="90000"/>
              </a:lnSpc>
            </a:pPr>
            <a:r>
              <a:rPr lang="en-US" altLang="zh-CN" sz="1800" dirty="0" smtClean="0"/>
              <a:t>A: 0	B: 1	</a:t>
            </a:r>
            <a:r>
              <a:rPr lang="en-US" altLang="zh-CN" sz="1800" dirty="0" smtClean="0">
                <a:sym typeface="Wingdings" pitchFamily="2" charset="2"/>
              </a:rPr>
              <a:t></a:t>
            </a:r>
            <a:r>
              <a:rPr lang="zh-CN" altLang="en-US" sz="1800" dirty="0" smtClean="0">
                <a:sym typeface="Wingdings" pitchFamily="2" charset="2"/>
              </a:rPr>
              <a:t>没有检错</a:t>
            </a:r>
            <a:r>
              <a:rPr lang="en-US" altLang="zh-CN" sz="1800" dirty="0" smtClean="0">
                <a:sym typeface="Wingdings" pitchFamily="2" charset="2"/>
              </a:rPr>
              <a:t>/</a:t>
            </a:r>
            <a:r>
              <a:rPr lang="zh-CN" altLang="en-US" sz="1800" dirty="0" smtClean="0">
                <a:sym typeface="Wingdings" pitchFamily="2" charset="2"/>
              </a:rPr>
              <a:t>纠错能力</a:t>
            </a:r>
            <a:endParaRPr lang="zh-CN" altLang="en-US" sz="1800" dirty="0" smtClean="0">
              <a:sym typeface="Wingdings" pitchFamily="2" charset="2"/>
            </a:endParaRPr>
          </a:p>
          <a:p>
            <a:pPr lvl="1" eaLnBrk="1" hangingPunct="1">
              <a:lnSpc>
                <a:spcPct val="90000"/>
              </a:lnSpc>
            </a:pPr>
            <a:r>
              <a:rPr lang="en-US" altLang="zh-CN" sz="1800" dirty="0" smtClean="0">
                <a:sym typeface="Wingdings" pitchFamily="2" charset="2"/>
              </a:rPr>
              <a:t>A: 00	B: 11          </a:t>
            </a:r>
            <a:r>
              <a:rPr lang="zh-CN" altLang="en-US" sz="1800" dirty="0" smtClean="0">
                <a:sym typeface="Wingdings" pitchFamily="2" charset="2"/>
              </a:rPr>
              <a:t>海明距离为</a:t>
            </a:r>
            <a:r>
              <a:rPr lang="en-US" altLang="zh-CN" sz="1800" dirty="0" smtClean="0">
                <a:sym typeface="Wingdings" pitchFamily="2" charset="2"/>
              </a:rPr>
              <a:t>2</a:t>
            </a:r>
          </a:p>
          <a:p>
            <a:pPr lvl="2" eaLnBrk="1" hangingPunct="1">
              <a:lnSpc>
                <a:spcPct val="90000"/>
              </a:lnSpc>
            </a:pPr>
            <a:r>
              <a:rPr lang="en-US" altLang="zh-CN" sz="1800" dirty="0" smtClean="0"/>
              <a:t>{01,10}</a:t>
            </a:r>
            <a:r>
              <a:rPr lang="zh-CN" altLang="en-US" sz="1800" dirty="0" smtClean="0"/>
              <a:t>不用，可以检测</a:t>
            </a:r>
            <a:r>
              <a:rPr lang="en-US" altLang="zh-CN" sz="1800" dirty="0" smtClean="0"/>
              <a:t>1</a:t>
            </a:r>
            <a:r>
              <a:rPr lang="zh-CN" altLang="en-US" sz="1800" dirty="0" smtClean="0"/>
              <a:t>比特错，没有纠错能力</a:t>
            </a:r>
          </a:p>
          <a:p>
            <a:pPr lvl="1">
              <a:lnSpc>
                <a:spcPct val="90000"/>
              </a:lnSpc>
            </a:pPr>
            <a:r>
              <a:rPr lang="en-US" altLang="zh-CN" sz="1800" dirty="0" smtClean="0"/>
              <a:t>A: 000	B: 111</a:t>
            </a:r>
            <a:r>
              <a:rPr lang="en-US" altLang="zh-CN" sz="1800" dirty="0" smtClean="0">
                <a:sym typeface="Wingdings" pitchFamily="2" charset="2"/>
              </a:rPr>
              <a:t>        </a:t>
            </a:r>
            <a:r>
              <a:rPr lang="zh-CN" altLang="en-US" sz="1800" dirty="0" smtClean="0">
                <a:sym typeface="Wingdings" pitchFamily="2" charset="2"/>
              </a:rPr>
              <a:t>海明距离为</a:t>
            </a:r>
            <a:r>
              <a:rPr lang="en-US" altLang="zh-CN" sz="1800" dirty="0" smtClean="0">
                <a:sym typeface="Wingdings" pitchFamily="2" charset="2"/>
              </a:rPr>
              <a:t>3</a:t>
            </a:r>
            <a:endParaRPr lang="en-US" altLang="zh-CN" sz="1800" dirty="0" smtClean="0"/>
          </a:p>
          <a:p>
            <a:pPr lvl="2" eaLnBrk="1" hangingPunct="1">
              <a:lnSpc>
                <a:spcPct val="90000"/>
              </a:lnSpc>
            </a:pPr>
            <a:r>
              <a:rPr lang="zh-CN" altLang="en-US" sz="1800" dirty="0" smtClean="0"/>
              <a:t>检测出两位及两位以下差错</a:t>
            </a:r>
          </a:p>
          <a:p>
            <a:pPr lvl="2" eaLnBrk="1" hangingPunct="1">
              <a:lnSpc>
                <a:spcPct val="90000"/>
              </a:lnSpc>
            </a:pPr>
            <a:r>
              <a:rPr lang="zh-CN" altLang="en-US" sz="1800" dirty="0" smtClean="0"/>
              <a:t>纠正</a:t>
            </a:r>
            <a:r>
              <a:rPr lang="en-US" altLang="zh-CN" sz="1800" dirty="0" smtClean="0"/>
              <a:t>1</a:t>
            </a:r>
            <a:r>
              <a:rPr lang="zh-CN" altLang="en-US" sz="1800" dirty="0" smtClean="0"/>
              <a:t>比特差错</a:t>
            </a:r>
            <a:endParaRPr lang="en-US" altLang="zh-CN" sz="1800" dirty="0" smtClean="0"/>
          </a:p>
          <a:p>
            <a:r>
              <a:rPr lang="zh-CN" altLang="en-US" sz="1800" dirty="0"/>
              <a:t>为检出</a:t>
            </a:r>
            <a:r>
              <a:rPr lang="en-US" altLang="zh-CN" sz="1800" dirty="0"/>
              <a:t>e</a:t>
            </a:r>
            <a:r>
              <a:rPr lang="zh-CN" altLang="en-US" sz="1800" dirty="0"/>
              <a:t>个错码，要求码集</a:t>
            </a:r>
            <a:r>
              <a:rPr lang="zh-CN" altLang="en-US" sz="1800" dirty="0" smtClean="0"/>
              <a:t>的</a:t>
            </a:r>
            <a:r>
              <a:rPr lang="zh-CN" altLang="en-US" sz="1800" dirty="0"/>
              <a:t>汉明</a:t>
            </a:r>
            <a:r>
              <a:rPr lang="zh-CN" altLang="en-US" sz="1800" dirty="0" smtClean="0"/>
              <a:t>距离</a:t>
            </a:r>
            <a:r>
              <a:rPr lang="en-US" altLang="zh-CN" sz="1800" dirty="0"/>
              <a:t>d≥e+1</a:t>
            </a:r>
          </a:p>
          <a:p>
            <a:r>
              <a:rPr lang="zh-CN" altLang="en-US" sz="1800" dirty="0"/>
              <a:t>为纠正</a:t>
            </a:r>
            <a:r>
              <a:rPr lang="en-US" altLang="zh-CN" sz="1800" dirty="0"/>
              <a:t>t</a:t>
            </a:r>
            <a:r>
              <a:rPr lang="zh-CN" altLang="en-US" sz="1800" dirty="0"/>
              <a:t>个错码，要求码集的汉明距离 </a:t>
            </a:r>
            <a:r>
              <a:rPr lang="en-US" altLang="zh-CN" sz="1800" dirty="0"/>
              <a:t>d≥2t+1</a:t>
            </a:r>
          </a:p>
          <a:p>
            <a:r>
              <a:rPr lang="zh-CN" altLang="en-US" sz="1800" dirty="0"/>
              <a:t>为检出</a:t>
            </a:r>
            <a:r>
              <a:rPr lang="en-US" altLang="zh-CN" sz="1800" dirty="0"/>
              <a:t>e</a:t>
            </a:r>
            <a:r>
              <a:rPr lang="zh-CN" altLang="en-US" sz="1800" dirty="0"/>
              <a:t>个错码，同时能纠正</a:t>
            </a:r>
            <a:r>
              <a:rPr lang="en-US" altLang="zh-CN" sz="1800" dirty="0"/>
              <a:t>t (e&gt;t)</a:t>
            </a:r>
            <a:r>
              <a:rPr lang="zh-CN" altLang="en-US" sz="1800" dirty="0" smtClean="0"/>
              <a:t>个</a:t>
            </a:r>
            <a:r>
              <a:rPr lang="zh-CN" altLang="en-US" sz="1800" dirty="0"/>
              <a:t>错码，则应满足   </a:t>
            </a:r>
            <a:r>
              <a:rPr lang="en-US" altLang="zh-CN" sz="1800" dirty="0"/>
              <a:t>d≥e+t+1 (e&gt;t)</a:t>
            </a:r>
          </a:p>
          <a:p>
            <a:r>
              <a:rPr lang="zh-CN" altLang="en-US" sz="1800" dirty="0"/>
              <a:t>例：</a:t>
            </a:r>
            <a:r>
              <a:rPr lang="en-US" altLang="zh-CN" sz="1800" dirty="0"/>
              <a:t>if e = 2, t = 1, then d≥e+t+1=4</a:t>
            </a:r>
          </a:p>
          <a:p>
            <a:pPr lvl="1"/>
            <a:r>
              <a:rPr lang="en-US" altLang="zh-CN" sz="1800" dirty="0"/>
              <a:t>0000</a:t>
            </a:r>
            <a:r>
              <a:rPr lang="en-US" altLang="zh-CN" sz="1800" dirty="0" smtClean="0"/>
              <a:t>, 1111 </a:t>
            </a:r>
            <a:r>
              <a:rPr lang="en-US" altLang="zh-CN" sz="1800" dirty="0">
                <a:sym typeface="Wingdings" pitchFamily="2" charset="2"/>
              </a:rPr>
              <a:t></a:t>
            </a:r>
            <a:r>
              <a:rPr lang="en-US" altLang="zh-CN" sz="1800" dirty="0"/>
              <a:t>d = 4, </a:t>
            </a:r>
            <a:r>
              <a:rPr lang="zh-CN" altLang="en-US" sz="1800" dirty="0"/>
              <a:t>能检</a:t>
            </a:r>
            <a:r>
              <a:rPr lang="en-US" altLang="zh-CN" sz="1800" dirty="0"/>
              <a:t>2</a:t>
            </a:r>
            <a:r>
              <a:rPr lang="zh-CN" altLang="en-US" sz="1800" dirty="0"/>
              <a:t>个错码，能纠</a:t>
            </a:r>
            <a:r>
              <a:rPr lang="en-US" altLang="zh-CN" sz="1800" dirty="0"/>
              <a:t>1</a:t>
            </a:r>
            <a:r>
              <a:rPr lang="zh-CN" altLang="en-US" sz="1800" dirty="0"/>
              <a:t>个错</a:t>
            </a:r>
            <a:r>
              <a:rPr lang="zh-CN" altLang="en-US" sz="1800" dirty="0" smtClean="0"/>
              <a:t>码</a:t>
            </a:r>
          </a:p>
          <a:p>
            <a:pPr eaLnBrk="1" hangingPunct="1">
              <a:lnSpc>
                <a:spcPct val="90000"/>
              </a:lnSpc>
            </a:pPr>
            <a:endParaRPr lang="en-US" altLang="zh-CN" sz="1800" dirty="0" smtClean="0"/>
          </a:p>
        </p:txBody>
      </p:sp>
      <p:sp>
        <p:nvSpPr>
          <p:cNvPr id="2" name="椭圆 1"/>
          <p:cNvSpPr/>
          <p:nvPr/>
        </p:nvSpPr>
        <p:spPr>
          <a:xfrm>
            <a:off x="8795656" y="921433"/>
            <a:ext cx="972457" cy="892855"/>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274627" y="1349830"/>
            <a:ext cx="58057"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矩形 3"/>
          <p:cNvSpPr/>
          <p:nvPr/>
        </p:nvSpPr>
        <p:spPr>
          <a:xfrm>
            <a:off x="-507999" y="5955166"/>
            <a:ext cx="8244114" cy="646331"/>
          </a:xfrm>
          <a:prstGeom prst="rect">
            <a:avLst/>
          </a:prstGeom>
        </p:spPr>
        <p:txBody>
          <a:bodyPr wrap="square">
            <a:spAutoFit/>
          </a:bodyPr>
          <a:lstStyle/>
          <a:p>
            <a:pPr lvl="2"/>
            <a:r>
              <a:rPr lang="en-US" altLang="zh-CN" dirty="0"/>
              <a:t>{0011,0101,0110}, {1001,1010,1100</a:t>
            </a:r>
            <a:r>
              <a:rPr lang="en-US" altLang="zh-CN" dirty="0" smtClean="0"/>
              <a:t>}  </a:t>
            </a:r>
            <a:r>
              <a:rPr lang="en-US" altLang="zh-CN" dirty="0" smtClean="0">
                <a:sym typeface="Wingdings" panose="05000000000000000000" pitchFamily="2" charset="2"/>
              </a:rPr>
              <a:t> </a:t>
            </a:r>
            <a:r>
              <a:rPr lang="zh-CN" altLang="en-US" dirty="0" smtClean="0"/>
              <a:t>能</a:t>
            </a:r>
            <a:r>
              <a:rPr lang="zh-CN" altLang="en-US" dirty="0"/>
              <a:t>检</a:t>
            </a:r>
            <a:r>
              <a:rPr lang="en-US" altLang="zh-CN" dirty="0"/>
              <a:t>2</a:t>
            </a:r>
            <a:r>
              <a:rPr lang="zh-CN" altLang="en-US" dirty="0"/>
              <a:t>个错码</a:t>
            </a:r>
            <a:endParaRPr lang="en-US" altLang="zh-CN" dirty="0"/>
          </a:p>
          <a:p>
            <a:pPr lvl="2"/>
            <a:r>
              <a:rPr lang="en-US" altLang="zh-CN" dirty="0"/>
              <a:t>{0001</a:t>
            </a:r>
            <a:r>
              <a:rPr lang="zh-CN" altLang="en-US" dirty="0"/>
              <a:t>，</a:t>
            </a:r>
            <a:r>
              <a:rPr lang="en-US" altLang="zh-CN" dirty="0"/>
              <a:t>0010</a:t>
            </a:r>
            <a:r>
              <a:rPr lang="zh-CN" altLang="en-US" dirty="0"/>
              <a:t>，</a:t>
            </a:r>
            <a:r>
              <a:rPr lang="en-US" altLang="zh-CN" dirty="0"/>
              <a:t>0100</a:t>
            </a:r>
            <a:r>
              <a:rPr lang="zh-CN" altLang="en-US" dirty="0"/>
              <a:t>，</a:t>
            </a:r>
            <a:r>
              <a:rPr lang="en-US" altLang="zh-CN" dirty="0"/>
              <a:t>1000},{1110</a:t>
            </a:r>
            <a:r>
              <a:rPr lang="zh-CN" altLang="en-US" dirty="0"/>
              <a:t>，</a:t>
            </a:r>
            <a:r>
              <a:rPr lang="en-US" altLang="zh-CN" dirty="0"/>
              <a:t>1011</a:t>
            </a:r>
            <a:r>
              <a:rPr lang="zh-CN" altLang="en-US" dirty="0"/>
              <a:t>，</a:t>
            </a:r>
            <a:r>
              <a:rPr lang="en-US" altLang="zh-CN" dirty="0"/>
              <a:t>1101</a:t>
            </a:r>
            <a:r>
              <a:rPr lang="zh-CN" altLang="en-US" dirty="0"/>
              <a:t>，</a:t>
            </a:r>
            <a:r>
              <a:rPr lang="en-US" altLang="zh-CN" dirty="0"/>
              <a:t>0111}  </a:t>
            </a:r>
            <a:r>
              <a:rPr lang="en-US" altLang="zh-CN" dirty="0">
                <a:sym typeface="Wingdings" pitchFamily="2" charset="2"/>
              </a:rPr>
              <a:t> </a:t>
            </a:r>
            <a:r>
              <a:rPr lang="zh-CN" altLang="en-US" dirty="0"/>
              <a:t>能纠</a:t>
            </a:r>
            <a:r>
              <a:rPr lang="en-US" altLang="zh-CN" dirty="0"/>
              <a:t>1</a:t>
            </a:r>
            <a:r>
              <a:rPr lang="zh-CN" altLang="en-US" dirty="0"/>
              <a:t>位错</a:t>
            </a:r>
          </a:p>
        </p:txBody>
      </p:sp>
      <p:sp>
        <p:nvSpPr>
          <p:cNvPr id="7" name="椭圆 6"/>
          <p:cNvSpPr/>
          <p:nvPr/>
        </p:nvSpPr>
        <p:spPr>
          <a:xfrm>
            <a:off x="9949542" y="1371601"/>
            <a:ext cx="58057"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p:cNvSpPr txBox="1"/>
          <p:nvPr/>
        </p:nvSpPr>
        <p:spPr>
          <a:xfrm>
            <a:off x="9354455" y="1299031"/>
            <a:ext cx="319314" cy="369332"/>
          </a:xfrm>
          <a:prstGeom prst="rect">
            <a:avLst/>
          </a:prstGeom>
          <a:noFill/>
        </p:spPr>
        <p:txBody>
          <a:bodyPr wrap="square" rtlCol="0">
            <a:spAutoFit/>
          </a:bodyPr>
          <a:lstStyle/>
          <a:p>
            <a:r>
              <a:rPr lang="en-US" altLang="zh-CN" b="1" dirty="0" smtClean="0"/>
              <a:t>e</a:t>
            </a:r>
            <a:endParaRPr lang="zh-CN" altLang="en-US" b="1" dirty="0"/>
          </a:p>
        </p:txBody>
      </p:sp>
      <p:sp>
        <p:nvSpPr>
          <p:cNvPr id="9" name="文本框 8"/>
          <p:cNvSpPr txBox="1"/>
          <p:nvPr/>
        </p:nvSpPr>
        <p:spPr>
          <a:xfrm>
            <a:off x="9811654" y="921433"/>
            <a:ext cx="319314" cy="369332"/>
          </a:xfrm>
          <a:prstGeom prst="rect">
            <a:avLst/>
          </a:prstGeom>
          <a:noFill/>
        </p:spPr>
        <p:txBody>
          <a:bodyPr wrap="square" rtlCol="0">
            <a:spAutoFit/>
          </a:bodyPr>
          <a:lstStyle/>
          <a:p>
            <a:r>
              <a:rPr lang="en-US" altLang="zh-CN" b="1" dirty="0" smtClean="0"/>
              <a:t>y</a:t>
            </a:r>
            <a:endParaRPr lang="zh-CN" altLang="en-US" b="1" dirty="0"/>
          </a:p>
        </p:txBody>
      </p:sp>
      <p:sp>
        <p:nvSpPr>
          <p:cNvPr id="10" name="文本框 9"/>
          <p:cNvSpPr txBox="1"/>
          <p:nvPr/>
        </p:nvSpPr>
        <p:spPr>
          <a:xfrm>
            <a:off x="9151255" y="987755"/>
            <a:ext cx="319314" cy="369332"/>
          </a:xfrm>
          <a:prstGeom prst="rect">
            <a:avLst/>
          </a:prstGeom>
          <a:noFill/>
        </p:spPr>
        <p:txBody>
          <a:bodyPr wrap="square" rtlCol="0">
            <a:spAutoFit/>
          </a:bodyPr>
          <a:lstStyle/>
          <a:p>
            <a:r>
              <a:rPr lang="en-US" altLang="zh-CN" b="1" dirty="0" smtClean="0"/>
              <a:t>x</a:t>
            </a:r>
            <a:endParaRPr lang="zh-CN" altLang="en-US" b="1" dirty="0"/>
          </a:p>
        </p:txBody>
      </p:sp>
      <p:cxnSp>
        <p:nvCxnSpPr>
          <p:cNvPr id="8" name="直接箭头连接符 7"/>
          <p:cNvCxnSpPr>
            <a:endCxn id="2" idx="6"/>
          </p:cNvCxnSpPr>
          <p:nvPr/>
        </p:nvCxnSpPr>
        <p:spPr>
          <a:xfrm flipV="1">
            <a:off x="9318170" y="1367861"/>
            <a:ext cx="449943" cy="10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281884" y="1403368"/>
            <a:ext cx="13270" cy="6141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9978570" y="1457070"/>
            <a:ext cx="13270" cy="6141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9274627" y="2001886"/>
            <a:ext cx="710578" cy="14514"/>
          </a:xfrm>
          <a:prstGeom prst="straightConnector1">
            <a:avLst/>
          </a:prstGeom>
          <a:ln>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245599" y="2004274"/>
            <a:ext cx="1088571" cy="369332"/>
          </a:xfrm>
          <a:prstGeom prst="rect">
            <a:avLst/>
          </a:prstGeom>
          <a:noFill/>
        </p:spPr>
        <p:txBody>
          <a:bodyPr wrap="square" rtlCol="0">
            <a:spAutoFit/>
          </a:bodyPr>
          <a:lstStyle/>
          <a:p>
            <a:r>
              <a:rPr lang="en-US" altLang="zh-CN" b="1" dirty="0" smtClean="0"/>
              <a:t>d≥e+1</a:t>
            </a:r>
            <a:endParaRPr lang="zh-CN" altLang="en-US" b="1" dirty="0"/>
          </a:p>
        </p:txBody>
      </p:sp>
      <p:sp>
        <p:nvSpPr>
          <p:cNvPr id="26" name="文本框 25"/>
          <p:cNvSpPr txBox="1"/>
          <p:nvPr/>
        </p:nvSpPr>
        <p:spPr>
          <a:xfrm>
            <a:off x="9241970" y="207276"/>
            <a:ext cx="1415143" cy="369332"/>
          </a:xfrm>
          <a:prstGeom prst="rect">
            <a:avLst/>
          </a:prstGeom>
          <a:noFill/>
        </p:spPr>
        <p:txBody>
          <a:bodyPr wrap="square" rtlCol="0">
            <a:spAutoFit/>
          </a:bodyPr>
          <a:lstStyle/>
          <a:p>
            <a:r>
              <a:rPr lang="en-US" altLang="zh-CN" b="1" dirty="0" smtClean="0">
                <a:solidFill>
                  <a:srgbClr val="FF0000"/>
                </a:solidFill>
              </a:rPr>
              <a:t>1</a:t>
            </a:r>
            <a:r>
              <a:rPr lang="zh-CN" altLang="en-US" b="1" dirty="0" smtClean="0">
                <a:solidFill>
                  <a:srgbClr val="FF0000"/>
                </a:solidFill>
              </a:rPr>
              <a:t>到</a:t>
            </a:r>
            <a:r>
              <a:rPr lang="en-US" altLang="zh-CN" b="1" dirty="0" smtClean="0">
                <a:solidFill>
                  <a:srgbClr val="FF0000"/>
                </a:solidFill>
              </a:rPr>
              <a:t>e</a:t>
            </a:r>
            <a:r>
              <a:rPr lang="zh-CN" altLang="en-US" b="1" dirty="0" smtClean="0">
                <a:solidFill>
                  <a:srgbClr val="FF0000"/>
                </a:solidFill>
              </a:rPr>
              <a:t>个差错</a:t>
            </a:r>
            <a:endParaRPr lang="zh-CN" altLang="en-US" b="1" dirty="0">
              <a:solidFill>
                <a:srgbClr val="FF0000"/>
              </a:solidFill>
            </a:endParaRPr>
          </a:p>
        </p:txBody>
      </p:sp>
      <p:cxnSp>
        <p:nvCxnSpPr>
          <p:cNvPr id="24" name="直接箭头连接符 23"/>
          <p:cNvCxnSpPr/>
          <p:nvPr/>
        </p:nvCxnSpPr>
        <p:spPr>
          <a:xfrm flipH="1">
            <a:off x="9470569" y="579875"/>
            <a:ext cx="203200" cy="3788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8715831" y="3221941"/>
            <a:ext cx="972457" cy="892855"/>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194802" y="3650338"/>
            <a:ext cx="58057"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文本框 31"/>
          <p:cNvSpPr txBox="1"/>
          <p:nvPr/>
        </p:nvSpPr>
        <p:spPr>
          <a:xfrm>
            <a:off x="9274630" y="3599539"/>
            <a:ext cx="319314" cy="369332"/>
          </a:xfrm>
          <a:prstGeom prst="rect">
            <a:avLst/>
          </a:prstGeom>
          <a:noFill/>
        </p:spPr>
        <p:txBody>
          <a:bodyPr wrap="square" rtlCol="0">
            <a:spAutoFit/>
          </a:bodyPr>
          <a:lstStyle/>
          <a:p>
            <a:r>
              <a:rPr lang="en-US" altLang="zh-CN" b="1" dirty="0" smtClean="0"/>
              <a:t>t</a:t>
            </a:r>
            <a:endParaRPr lang="zh-CN" altLang="en-US" b="1" dirty="0"/>
          </a:p>
        </p:txBody>
      </p:sp>
      <p:sp>
        <p:nvSpPr>
          <p:cNvPr id="34" name="文本框 33"/>
          <p:cNvSpPr txBox="1"/>
          <p:nvPr/>
        </p:nvSpPr>
        <p:spPr>
          <a:xfrm>
            <a:off x="9071430" y="3288263"/>
            <a:ext cx="319314" cy="369332"/>
          </a:xfrm>
          <a:prstGeom prst="rect">
            <a:avLst/>
          </a:prstGeom>
          <a:noFill/>
        </p:spPr>
        <p:txBody>
          <a:bodyPr wrap="square" rtlCol="0">
            <a:spAutoFit/>
          </a:bodyPr>
          <a:lstStyle/>
          <a:p>
            <a:r>
              <a:rPr lang="en-US" altLang="zh-CN" b="1" dirty="0" smtClean="0"/>
              <a:t>x</a:t>
            </a:r>
            <a:endParaRPr lang="zh-CN" altLang="en-US" b="1" dirty="0"/>
          </a:p>
        </p:txBody>
      </p:sp>
      <p:cxnSp>
        <p:nvCxnSpPr>
          <p:cNvPr id="35" name="直接箭头连接符 34"/>
          <p:cNvCxnSpPr>
            <a:endCxn id="29" idx="6"/>
          </p:cNvCxnSpPr>
          <p:nvPr/>
        </p:nvCxnSpPr>
        <p:spPr>
          <a:xfrm flipV="1">
            <a:off x="9238345" y="3668369"/>
            <a:ext cx="449943" cy="10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9202059" y="3703876"/>
            <a:ext cx="13270" cy="6141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9194802" y="4302394"/>
            <a:ext cx="1182292" cy="22860"/>
          </a:xfrm>
          <a:prstGeom prst="straightConnector1">
            <a:avLst/>
          </a:prstGeom>
          <a:ln>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368971" y="4302394"/>
            <a:ext cx="1088571" cy="369332"/>
          </a:xfrm>
          <a:prstGeom prst="rect">
            <a:avLst/>
          </a:prstGeom>
          <a:noFill/>
        </p:spPr>
        <p:txBody>
          <a:bodyPr wrap="square" rtlCol="0">
            <a:spAutoFit/>
          </a:bodyPr>
          <a:lstStyle/>
          <a:p>
            <a:r>
              <a:rPr lang="en-US" altLang="zh-CN" b="1" dirty="0" smtClean="0"/>
              <a:t>d≥2t+1</a:t>
            </a:r>
            <a:endParaRPr lang="zh-CN" altLang="en-US" b="1" dirty="0"/>
          </a:p>
        </p:txBody>
      </p:sp>
      <p:sp>
        <p:nvSpPr>
          <p:cNvPr id="40" name="椭圆 39"/>
          <p:cNvSpPr/>
          <p:nvPr/>
        </p:nvSpPr>
        <p:spPr>
          <a:xfrm>
            <a:off x="9884231" y="3243715"/>
            <a:ext cx="972457" cy="892855"/>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363202" y="3672112"/>
            <a:ext cx="58057"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2" name="文本框 41"/>
          <p:cNvSpPr txBox="1"/>
          <p:nvPr/>
        </p:nvSpPr>
        <p:spPr>
          <a:xfrm>
            <a:off x="10007602" y="3599539"/>
            <a:ext cx="319314" cy="369332"/>
          </a:xfrm>
          <a:prstGeom prst="rect">
            <a:avLst/>
          </a:prstGeom>
          <a:noFill/>
        </p:spPr>
        <p:txBody>
          <a:bodyPr wrap="square" rtlCol="0">
            <a:spAutoFit/>
          </a:bodyPr>
          <a:lstStyle/>
          <a:p>
            <a:r>
              <a:rPr lang="en-US" altLang="zh-CN" b="1" dirty="0" smtClean="0"/>
              <a:t>t</a:t>
            </a:r>
            <a:endParaRPr lang="zh-CN" altLang="en-US" b="1" dirty="0"/>
          </a:p>
        </p:txBody>
      </p:sp>
      <p:sp>
        <p:nvSpPr>
          <p:cNvPr id="43" name="文本框 42"/>
          <p:cNvSpPr txBox="1"/>
          <p:nvPr/>
        </p:nvSpPr>
        <p:spPr>
          <a:xfrm>
            <a:off x="10239830" y="3310037"/>
            <a:ext cx="319314" cy="369332"/>
          </a:xfrm>
          <a:prstGeom prst="rect">
            <a:avLst/>
          </a:prstGeom>
          <a:noFill/>
        </p:spPr>
        <p:txBody>
          <a:bodyPr wrap="square" rtlCol="0">
            <a:spAutoFit/>
          </a:bodyPr>
          <a:lstStyle/>
          <a:p>
            <a:r>
              <a:rPr lang="en-US" altLang="zh-CN" b="1" dirty="0"/>
              <a:t>y</a:t>
            </a:r>
            <a:endParaRPr lang="zh-CN" altLang="en-US" b="1" dirty="0"/>
          </a:p>
        </p:txBody>
      </p:sp>
      <p:cxnSp>
        <p:nvCxnSpPr>
          <p:cNvPr id="44" name="直接箭头连接符 43"/>
          <p:cNvCxnSpPr/>
          <p:nvPr/>
        </p:nvCxnSpPr>
        <p:spPr>
          <a:xfrm flipV="1">
            <a:off x="9913260" y="3690143"/>
            <a:ext cx="449943" cy="10997"/>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370459" y="3725650"/>
            <a:ext cx="13270" cy="6141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180288" y="4815551"/>
            <a:ext cx="1412566" cy="369332"/>
          </a:xfrm>
          <a:prstGeom prst="rect">
            <a:avLst/>
          </a:prstGeom>
        </p:spPr>
        <p:txBody>
          <a:bodyPr wrap="none">
            <a:spAutoFit/>
          </a:bodyPr>
          <a:lstStyle/>
          <a:p>
            <a:r>
              <a:rPr lang="zh-CN" altLang="en-US" b="1" u="sng" dirty="0">
                <a:solidFill>
                  <a:srgbClr val="FF0000"/>
                </a:solidFill>
              </a:rPr>
              <a:t>纠正</a:t>
            </a:r>
            <a:r>
              <a:rPr lang="en-US" altLang="zh-CN" b="1" u="sng" dirty="0">
                <a:solidFill>
                  <a:srgbClr val="FF0000"/>
                </a:solidFill>
              </a:rPr>
              <a:t>t</a:t>
            </a:r>
            <a:r>
              <a:rPr lang="zh-CN" altLang="en-US" b="1" u="sng" dirty="0">
                <a:solidFill>
                  <a:srgbClr val="FF0000"/>
                </a:solidFill>
              </a:rPr>
              <a:t>个错码</a:t>
            </a:r>
          </a:p>
        </p:txBody>
      </p:sp>
      <p:sp>
        <p:nvSpPr>
          <p:cNvPr id="47" name="矩形 46"/>
          <p:cNvSpPr/>
          <p:nvPr/>
        </p:nvSpPr>
        <p:spPr>
          <a:xfrm>
            <a:off x="9039388" y="2416549"/>
            <a:ext cx="1457450" cy="369332"/>
          </a:xfrm>
          <a:prstGeom prst="rect">
            <a:avLst/>
          </a:prstGeom>
        </p:spPr>
        <p:txBody>
          <a:bodyPr wrap="none">
            <a:spAutoFit/>
          </a:bodyPr>
          <a:lstStyle/>
          <a:p>
            <a:r>
              <a:rPr lang="zh-CN" altLang="en-US" b="1" u="sng" dirty="0">
                <a:solidFill>
                  <a:srgbClr val="FF0000"/>
                </a:solidFill>
              </a:rPr>
              <a:t>检出</a:t>
            </a:r>
            <a:r>
              <a:rPr lang="en-US" altLang="zh-CN" b="1" u="sng" dirty="0">
                <a:solidFill>
                  <a:srgbClr val="FF0000"/>
                </a:solidFill>
              </a:rPr>
              <a:t>e</a:t>
            </a:r>
            <a:r>
              <a:rPr lang="zh-CN" altLang="en-US" b="1" u="sng" dirty="0">
                <a:solidFill>
                  <a:srgbClr val="FF0000"/>
                </a:solidFill>
              </a:rPr>
              <a:t>个错码</a:t>
            </a:r>
          </a:p>
        </p:txBody>
      </p:sp>
    </p:spTree>
    <p:extLst>
      <p:ext uri="{BB962C8B-B14F-4D97-AF65-F5344CB8AC3E}">
        <p14:creationId xmlns:p14="http://schemas.microsoft.com/office/powerpoint/2010/main" val="1448106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差错编码：线性分组码</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15</a:t>
            </a:fld>
            <a:endParaRPr lang="zh-CN" altLang="en-US" dirty="0"/>
          </a:p>
        </p:txBody>
      </p:sp>
      <p:sp>
        <p:nvSpPr>
          <p:cNvPr id="4" name="内容占位符 3"/>
          <p:cNvSpPr>
            <a:spLocks noGrp="1"/>
          </p:cNvSpPr>
          <p:nvPr>
            <p:ph sz="quarter" idx="1"/>
          </p:nvPr>
        </p:nvSpPr>
        <p:spPr/>
        <p:txBody>
          <a:bodyPr>
            <a:normAutofit fontScale="85000" lnSpcReduction="10000"/>
          </a:bodyPr>
          <a:lstStyle/>
          <a:p>
            <a:r>
              <a:rPr lang="zh-CN" altLang="en-US" sz="3200" dirty="0"/>
              <a:t>分组：将信息码元若干位为一组，该组监督码元仅与本组信息位有关。</a:t>
            </a:r>
            <a:endParaRPr lang="en-US" altLang="zh-CN" sz="3200" dirty="0"/>
          </a:p>
          <a:p>
            <a:r>
              <a:rPr lang="zh-CN" altLang="en-US" sz="3200" dirty="0" smtClean="0"/>
              <a:t>线性</a:t>
            </a:r>
            <a:r>
              <a:rPr lang="zh-CN" altLang="en-US" sz="3200" dirty="0"/>
              <a:t>：信息码元与监督码元之间的关系可以用一组线性方程来表示。</a:t>
            </a:r>
          </a:p>
          <a:p>
            <a:r>
              <a:rPr lang="zh-CN" altLang="en-US" sz="3200" dirty="0" smtClean="0"/>
              <a:t>线性</a:t>
            </a:r>
            <a:r>
              <a:rPr lang="zh-CN" altLang="en-US" sz="3200" dirty="0"/>
              <a:t>分组码的线性特性：</a:t>
            </a:r>
            <a:endParaRPr lang="en-US" altLang="zh-CN" sz="3200" dirty="0"/>
          </a:p>
          <a:p>
            <a:pPr lvl="1"/>
            <a:r>
              <a:rPr lang="zh-CN" altLang="en-US" sz="2900" dirty="0" smtClean="0"/>
              <a:t>任意</a:t>
            </a:r>
            <a:r>
              <a:rPr lang="zh-CN" altLang="en-US" sz="2900" dirty="0"/>
              <a:t>两个许用码字的</a:t>
            </a:r>
            <a:r>
              <a:rPr lang="zh-CN" altLang="en-US" sz="2900" dirty="0" smtClean="0"/>
              <a:t>和（二进制编码一般采用异或运算）也</a:t>
            </a:r>
            <a:r>
              <a:rPr lang="zh-CN" altLang="en-US" sz="2900" dirty="0"/>
              <a:t>是许用</a:t>
            </a:r>
            <a:r>
              <a:rPr lang="zh-CN" altLang="en-US" sz="2900" dirty="0" smtClean="0"/>
              <a:t>码字</a:t>
            </a:r>
            <a:endParaRPr lang="en-US" altLang="zh-CN" sz="2900" dirty="0">
              <a:sym typeface="Wingdings" panose="05000000000000000000" pitchFamily="2" charset="2"/>
            </a:endParaRPr>
          </a:p>
          <a:p>
            <a:pPr lvl="1"/>
            <a:r>
              <a:rPr lang="zh-CN" altLang="en-US" sz="2900" dirty="0" smtClean="0"/>
              <a:t>码组</a:t>
            </a:r>
            <a:r>
              <a:rPr lang="zh-CN" altLang="en-US" sz="2900" dirty="0"/>
              <a:t>间的最小码距等于非零码的最小码</a:t>
            </a:r>
            <a:r>
              <a:rPr lang="zh-CN" altLang="en-US" sz="2900" dirty="0" smtClean="0"/>
              <a:t>重</a:t>
            </a:r>
            <a:endParaRPr lang="en-US" altLang="zh-CN" sz="2900" dirty="0"/>
          </a:p>
          <a:p>
            <a:r>
              <a:rPr lang="zh-CN" altLang="en-US" sz="3200" dirty="0"/>
              <a:t>常用</a:t>
            </a:r>
            <a:r>
              <a:rPr lang="zh-CN" altLang="en-US" sz="3200" dirty="0" smtClean="0"/>
              <a:t>线性</a:t>
            </a:r>
            <a:r>
              <a:rPr lang="zh-CN" altLang="en-US" sz="3200" dirty="0"/>
              <a:t>分组码</a:t>
            </a:r>
            <a:endParaRPr lang="en-US" altLang="zh-CN" sz="3200" dirty="0"/>
          </a:p>
          <a:p>
            <a:pPr lvl="1"/>
            <a:r>
              <a:rPr lang="zh-CN" altLang="en-US" sz="2900" dirty="0"/>
              <a:t>奇偶校验</a:t>
            </a:r>
            <a:endParaRPr lang="en-US" altLang="zh-CN" sz="2900" dirty="0"/>
          </a:p>
          <a:p>
            <a:pPr lvl="1"/>
            <a:r>
              <a:rPr lang="zh-CN" altLang="en-US" sz="2900" dirty="0"/>
              <a:t>海明码</a:t>
            </a:r>
            <a:endParaRPr lang="en-US" altLang="zh-CN" sz="2900" dirty="0"/>
          </a:p>
          <a:p>
            <a:pPr lvl="1"/>
            <a:r>
              <a:rPr lang="zh-CN" altLang="en-US" sz="2900" dirty="0"/>
              <a:t>循环冗余码</a:t>
            </a:r>
            <a:endParaRPr lang="en-US" altLang="zh-CN" sz="2900" dirty="0"/>
          </a:p>
          <a:p>
            <a:pPr lvl="1"/>
            <a:r>
              <a:rPr lang="en-US" altLang="zh-CN" sz="2900" dirty="0"/>
              <a:t>Reed-Solomon</a:t>
            </a:r>
            <a:r>
              <a:rPr lang="zh-CN" altLang="en-US" sz="2900" dirty="0"/>
              <a:t>码</a:t>
            </a:r>
          </a:p>
        </p:txBody>
      </p:sp>
    </p:spTree>
    <p:extLst>
      <p:ext uri="{BB962C8B-B14F-4D97-AF65-F5344CB8AC3E}">
        <p14:creationId xmlns:p14="http://schemas.microsoft.com/office/powerpoint/2010/main" val="2395811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奇偶校验： 偶校验为线性分组码</a:t>
            </a:r>
            <a:endParaRPr lang="zh-CN" altLang="en-US" dirty="0"/>
          </a:p>
        </p:txBody>
      </p:sp>
      <p:sp>
        <p:nvSpPr>
          <p:cNvPr id="3" name="内容占位符 2"/>
          <p:cNvSpPr>
            <a:spLocks noGrp="1"/>
          </p:cNvSpPr>
          <p:nvPr>
            <p:ph idx="1"/>
          </p:nvPr>
        </p:nvSpPr>
        <p:spPr>
          <a:xfrm>
            <a:off x="583351" y="1477282"/>
            <a:ext cx="5169268" cy="1164997"/>
          </a:xfrm>
        </p:spPr>
        <p:txBody>
          <a:bodyPr>
            <a:noAutofit/>
          </a:bodyPr>
          <a:lstStyle/>
          <a:p>
            <a:pPr marL="0" indent="0">
              <a:buNone/>
            </a:pPr>
            <a:r>
              <a:rPr lang="zh-CN" altLang="en-US" sz="1800" b="1" u="sng" dirty="0">
                <a:solidFill>
                  <a:srgbClr val="FF0000"/>
                </a:solidFill>
              </a:rPr>
              <a:t>垂直</a:t>
            </a:r>
            <a:r>
              <a:rPr lang="zh-CN" altLang="en-US" sz="1800" b="1" u="sng" dirty="0" smtClean="0">
                <a:solidFill>
                  <a:srgbClr val="FF0000"/>
                </a:solidFill>
              </a:rPr>
              <a:t>奇偶校验</a:t>
            </a:r>
            <a:r>
              <a:rPr lang="zh-CN" altLang="en-US" sz="1800" dirty="0" smtClean="0"/>
              <a:t> 发送</a:t>
            </a:r>
            <a:r>
              <a:rPr lang="en-US" altLang="zh-CN" sz="1800" dirty="0" smtClean="0"/>
              <a:t>p</a:t>
            </a:r>
            <a:r>
              <a:rPr lang="zh-CN" altLang="en-US" sz="1800" dirty="0" smtClean="0"/>
              <a:t>个信息位后附加一个冗余位</a:t>
            </a:r>
            <a:endParaRPr lang="zh-CN" altLang="en-US" sz="1800" b="1" u="sng" dirty="0">
              <a:solidFill>
                <a:srgbClr val="FF0000"/>
              </a:solidFill>
            </a:endParaRPr>
          </a:p>
          <a:p>
            <a:r>
              <a:rPr lang="zh-CN" altLang="en-US" sz="1800" dirty="0"/>
              <a:t>检测出每列（段）中所有奇数（</a:t>
            </a:r>
            <a:r>
              <a:rPr lang="en-US" altLang="zh-CN" sz="1800" dirty="0"/>
              <a:t>1</a:t>
            </a:r>
            <a:r>
              <a:rPr lang="zh-CN" altLang="en-US" sz="1800" dirty="0"/>
              <a:t>、</a:t>
            </a:r>
            <a:r>
              <a:rPr lang="en-US" altLang="zh-CN" sz="1800" dirty="0"/>
              <a:t>3…</a:t>
            </a:r>
            <a:r>
              <a:rPr lang="zh-CN" altLang="en-US" sz="1800" dirty="0"/>
              <a:t>）个错</a:t>
            </a:r>
          </a:p>
          <a:p>
            <a:r>
              <a:rPr lang="zh-CN" altLang="en-US" sz="1800" dirty="0"/>
              <a:t>突发错误的漏检率为</a:t>
            </a:r>
            <a:r>
              <a:rPr lang="en-US" altLang="zh-CN" sz="1800" dirty="0"/>
              <a:t>50%!!</a:t>
            </a:r>
          </a:p>
          <a:p>
            <a:r>
              <a:rPr lang="zh-CN" altLang="en-US" sz="1800" dirty="0"/>
              <a:t>在发送和接收的过程中进行编解码</a:t>
            </a:r>
          </a:p>
          <a:p>
            <a:endParaRPr lang="zh-CN" altLang="en-US" sz="1800" dirty="0"/>
          </a:p>
          <a:p>
            <a:endParaRPr lang="zh-CN" altLang="en-US" sz="1800" dirty="0"/>
          </a:p>
        </p:txBody>
      </p:sp>
      <p:graphicFrame>
        <p:nvGraphicFramePr>
          <p:cNvPr id="4" name="Object 4"/>
          <p:cNvGraphicFramePr>
            <a:graphicFrameLocks noChangeAspect="1"/>
          </p:cNvGraphicFramePr>
          <p:nvPr>
            <p:extLst>
              <p:ext uri="{D42A27DB-BD31-4B8C-83A1-F6EECF244321}">
                <p14:modId xmlns:p14="http://schemas.microsoft.com/office/powerpoint/2010/main" val="1127481907"/>
              </p:ext>
            </p:extLst>
          </p:nvPr>
        </p:nvGraphicFramePr>
        <p:xfrm>
          <a:off x="4853046" y="5260182"/>
          <a:ext cx="990600" cy="665162"/>
        </p:xfrm>
        <a:graphic>
          <a:graphicData uri="http://schemas.openxmlformats.org/presentationml/2006/ole">
            <mc:AlternateContent xmlns:mc="http://schemas.openxmlformats.org/markup-compatibility/2006">
              <mc:Choice xmlns:v="urn:schemas-microsoft-com:vml" Requires="v">
                <p:oleObj spid="_x0000_s20788" r:id="rId3" imgW="634725" imgH="431613" progId="Equation.3">
                  <p:embed/>
                </p:oleObj>
              </mc:Choice>
              <mc:Fallback>
                <p:oleObj r:id="rId3" imgW="634725" imgH="431613" progId="Equation.3">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3046" y="5260182"/>
                        <a:ext cx="990600" cy="665162"/>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241261982"/>
              </p:ext>
            </p:extLst>
          </p:nvPr>
        </p:nvGraphicFramePr>
        <p:xfrm>
          <a:off x="657963" y="3036888"/>
          <a:ext cx="4035425" cy="2959100"/>
        </p:xfrm>
        <a:graphic>
          <a:graphicData uri="http://schemas.openxmlformats.org/presentationml/2006/ole">
            <mc:AlternateContent xmlns:mc="http://schemas.openxmlformats.org/markup-compatibility/2006">
              <mc:Choice xmlns:v="urn:schemas-microsoft-com:vml" Requires="v">
                <p:oleObj spid="_x0000_s20789" name="Picture2" r:id="rId5" imgW="2743200" imgH="2271960" progId="Word.Picture.8">
                  <p:embed/>
                </p:oleObj>
              </mc:Choice>
              <mc:Fallback>
                <p:oleObj name="Picture2" r:id="rId5" imgW="2743200" imgH="2271960" progId="Word.Picture.8">
                  <p:embed/>
                  <p:pic>
                    <p:nvPicPr>
                      <p:cNvPr id="614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963" y="3036888"/>
                        <a:ext cx="4035425" cy="2959100"/>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911506326"/>
              </p:ext>
            </p:extLst>
          </p:nvPr>
        </p:nvGraphicFramePr>
        <p:xfrm>
          <a:off x="6582685" y="3165473"/>
          <a:ext cx="3810000" cy="3048000"/>
        </p:xfrm>
        <a:graphic>
          <a:graphicData uri="http://schemas.openxmlformats.org/presentationml/2006/ole">
            <mc:AlternateContent xmlns:mc="http://schemas.openxmlformats.org/markup-compatibility/2006">
              <mc:Choice xmlns:v="urn:schemas-microsoft-com:vml" Requires="v">
                <p:oleObj spid="_x0000_s20790" name="Picture2" r:id="rId7" imgW="2743200" imgH="2271960" progId="Word.Picture.8">
                  <p:embed/>
                </p:oleObj>
              </mc:Choice>
              <mc:Fallback>
                <p:oleObj name="Picture2" r:id="rId7" imgW="2743200" imgH="2271960" progId="Word.Picture.8">
                  <p:embed/>
                  <p:pic>
                    <p:nvPicPr>
                      <p:cNvPr id="614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2685" y="3165473"/>
                        <a:ext cx="3810000" cy="3048000"/>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485063952"/>
              </p:ext>
            </p:extLst>
          </p:nvPr>
        </p:nvGraphicFramePr>
        <p:xfrm>
          <a:off x="6505347" y="6319836"/>
          <a:ext cx="4229100" cy="374650"/>
        </p:xfrm>
        <a:graphic>
          <a:graphicData uri="http://schemas.openxmlformats.org/presentationml/2006/ole">
            <mc:AlternateContent xmlns:mc="http://schemas.openxmlformats.org/markup-compatibility/2006">
              <mc:Choice xmlns:v="urn:schemas-microsoft-com:vml" Requires="v">
                <p:oleObj spid="_x0000_s20791" name="公式" r:id="rId9" imgW="2692080" imgH="241200" progId="Equation.3">
                  <p:embed/>
                </p:oleObj>
              </mc:Choice>
              <mc:Fallback>
                <p:oleObj name="公式" r:id="rId9" imgW="2692080" imgH="241200" progId="Equation.3">
                  <p:embed/>
                  <p:pic>
                    <p:nvPicPr>
                      <p:cNvPr id="614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5347" y="6319836"/>
                        <a:ext cx="4229100" cy="374650"/>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1470466044"/>
              </p:ext>
            </p:extLst>
          </p:nvPr>
        </p:nvGraphicFramePr>
        <p:xfrm>
          <a:off x="10502223" y="5324022"/>
          <a:ext cx="914400" cy="642938"/>
        </p:xfrm>
        <a:graphic>
          <a:graphicData uri="http://schemas.openxmlformats.org/presentationml/2006/ole">
            <mc:AlternateContent xmlns:mc="http://schemas.openxmlformats.org/markup-compatibility/2006">
              <mc:Choice xmlns:v="urn:schemas-microsoft-com:vml" Requires="v">
                <p:oleObj spid="_x0000_s20792" r:id="rId11" imgW="609336" imgH="431613" progId="Equation.3">
                  <p:embed/>
                </p:oleObj>
              </mc:Choice>
              <mc:Fallback>
                <p:oleObj r:id="rId11" imgW="609336" imgH="431613" progId="Equation.3">
                  <p:embed/>
                  <p:pic>
                    <p:nvPicPr>
                      <p:cNvPr id="615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02223" y="5324022"/>
                        <a:ext cx="914400" cy="642938"/>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2531147561"/>
              </p:ext>
            </p:extLst>
          </p:nvPr>
        </p:nvGraphicFramePr>
        <p:xfrm>
          <a:off x="583351" y="6205538"/>
          <a:ext cx="4313237" cy="379412"/>
        </p:xfrm>
        <a:graphic>
          <a:graphicData uri="http://schemas.openxmlformats.org/presentationml/2006/ole">
            <mc:AlternateContent xmlns:mc="http://schemas.openxmlformats.org/markup-compatibility/2006">
              <mc:Choice xmlns:v="urn:schemas-microsoft-com:vml" Requires="v">
                <p:oleObj spid="_x0000_s20793" name="公式" r:id="rId13" imgW="2743200" imgH="241200" progId="Equation.3">
                  <p:embed/>
                </p:oleObj>
              </mc:Choice>
              <mc:Fallback>
                <p:oleObj name="公式" r:id="rId13" imgW="2743200" imgH="241200" progId="Equation.3">
                  <p:embed/>
                  <p:pic>
                    <p:nvPicPr>
                      <p:cNvPr id="6151"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3351" y="6205538"/>
                        <a:ext cx="4313237" cy="379412"/>
                      </a:xfrm>
                      <a:prstGeom prst="rect">
                        <a:avLst/>
                      </a:prstGeom>
                      <a:solidFill>
                        <a:srgbClr val="FFFFCC"/>
                      </a:solidFill>
                      <a:ln w="28575">
                        <a:solidFill>
                          <a:srgbClr val="FF3300"/>
                        </a:solidFill>
                        <a:miter lim="800000"/>
                        <a:headEnd/>
                        <a:tailEnd/>
                      </a:ln>
                    </p:spPr>
                  </p:pic>
                </p:oleObj>
              </mc:Fallback>
            </mc:AlternateContent>
          </a:graphicData>
        </a:graphic>
      </p:graphicFrame>
      <p:sp>
        <p:nvSpPr>
          <p:cNvPr id="11" name="Rectangle 3"/>
          <p:cNvSpPr txBox="1">
            <a:spLocks noChangeArrowheads="1"/>
          </p:cNvSpPr>
          <p:nvPr/>
        </p:nvSpPr>
        <p:spPr>
          <a:xfrm>
            <a:off x="6451587" y="1477282"/>
            <a:ext cx="5290469" cy="10182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Symbol" pitchFamily="18" charset="2"/>
              <a:buNone/>
            </a:pPr>
            <a:r>
              <a:rPr lang="zh-CN" altLang="en-US" sz="1800" b="1" u="sng" dirty="0">
                <a:solidFill>
                  <a:srgbClr val="FF0000"/>
                </a:solidFill>
              </a:rPr>
              <a:t>水平</a:t>
            </a:r>
            <a:r>
              <a:rPr lang="zh-CN" altLang="en-US" sz="1800" b="1" u="sng" dirty="0" smtClean="0">
                <a:solidFill>
                  <a:srgbClr val="FF0000"/>
                </a:solidFill>
              </a:rPr>
              <a:t>奇偶校验</a:t>
            </a:r>
            <a:r>
              <a:rPr lang="zh-CN" altLang="en-US" sz="1800" dirty="0" smtClean="0"/>
              <a:t> 发完</a:t>
            </a:r>
            <a:r>
              <a:rPr lang="en-US" altLang="zh-CN" sz="1800" dirty="0" smtClean="0"/>
              <a:t>p*q</a:t>
            </a:r>
            <a:r>
              <a:rPr lang="zh-CN" altLang="en-US" sz="1800" dirty="0" smtClean="0"/>
              <a:t>个信息位后附加</a:t>
            </a:r>
            <a:r>
              <a:rPr lang="en-US" altLang="zh-CN" sz="1800" dirty="0" smtClean="0"/>
              <a:t>p</a:t>
            </a:r>
            <a:r>
              <a:rPr lang="zh-CN" altLang="en-US" sz="1800" dirty="0" smtClean="0"/>
              <a:t>个冗余位</a:t>
            </a:r>
            <a:endParaRPr lang="en-US" altLang="zh-CN" sz="1800" dirty="0"/>
          </a:p>
          <a:p>
            <a:r>
              <a:rPr lang="zh-CN" altLang="en-US" sz="1800" dirty="0"/>
              <a:t>各段同一位上的奇数个错</a:t>
            </a:r>
          </a:p>
          <a:p>
            <a:r>
              <a:rPr lang="zh-CN" altLang="en-US" sz="1800" dirty="0"/>
              <a:t>长度小于等于</a:t>
            </a:r>
            <a:r>
              <a:rPr lang="en-US" altLang="zh-CN" sz="1800" dirty="0"/>
              <a:t>p</a:t>
            </a:r>
            <a:r>
              <a:rPr lang="zh-CN" altLang="en-US" sz="1800" dirty="0"/>
              <a:t>的</a:t>
            </a:r>
            <a:r>
              <a:rPr lang="zh-CN" altLang="en-US" sz="1800" u="sng" dirty="0">
                <a:solidFill>
                  <a:srgbClr val="FF0000"/>
                </a:solidFill>
              </a:rPr>
              <a:t>突发差错</a:t>
            </a:r>
          </a:p>
          <a:p>
            <a:r>
              <a:rPr lang="zh-CN" altLang="en-US" sz="1800" dirty="0"/>
              <a:t>编码和</a:t>
            </a:r>
            <a:r>
              <a:rPr lang="zh-CN" altLang="en-US" sz="1800" dirty="0" smtClean="0"/>
              <a:t>检测</a:t>
            </a:r>
            <a:r>
              <a:rPr lang="zh-CN" altLang="en-US" sz="1800" dirty="0"/>
              <a:t>的</a:t>
            </a:r>
            <a:r>
              <a:rPr lang="zh-CN" altLang="en-US" sz="1800" dirty="0" smtClean="0"/>
              <a:t>实现</a:t>
            </a:r>
            <a:r>
              <a:rPr lang="zh-CN" altLang="en-US" sz="1800" dirty="0"/>
              <a:t>要复杂一些</a:t>
            </a:r>
          </a:p>
          <a:p>
            <a:pPr>
              <a:buFont typeface="Symbol" pitchFamily="18" charset="2"/>
              <a:buNone/>
            </a:pPr>
            <a:endParaRPr lang="zh-CN" altLang="en-US" sz="1800" b="1" dirty="0"/>
          </a:p>
          <a:p>
            <a:pPr>
              <a:buFont typeface="Symbol" pitchFamily="18" charset="2"/>
              <a:buNone/>
            </a:pPr>
            <a:endParaRPr lang="zh-CN" altLang="en-US" sz="1800" b="1" dirty="0"/>
          </a:p>
        </p:txBody>
      </p:sp>
      <p:sp>
        <p:nvSpPr>
          <p:cNvPr id="12" name="Rectangle 11"/>
          <p:cNvSpPr>
            <a:spLocks noChangeArrowheads="1"/>
          </p:cNvSpPr>
          <p:nvPr/>
        </p:nvSpPr>
        <p:spPr bwMode="auto">
          <a:xfrm>
            <a:off x="3190878" y="-439737"/>
            <a:ext cx="4560888" cy="2130425"/>
          </a:xfrm>
          <a:prstGeom prst="rect">
            <a:avLst/>
          </a:prstGeom>
          <a:noFill/>
          <a:ln w="9525">
            <a:noFill/>
            <a:miter lim="800000"/>
            <a:headEnd/>
            <a:tailEnd/>
          </a:ln>
        </p:spPr>
        <p:txBody>
          <a:bodyPr/>
          <a:lstStyle/>
          <a:p>
            <a:pPr marL="342900" indent="-342900">
              <a:lnSpc>
                <a:spcPct val="90000"/>
              </a:lnSpc>
              <a:spcBef>
                <a:spcPct val="20000"/>
              </a:spcBef>
              <a:buFont typeface="Symbol" pitchFamily="18" charset="2"/>
              <a:buChar char="¨"/>
            </a:pPr>
            <a:endParaRPr lang="zh-CN" altLang="en-US" sz="2800" b="1" dirty="0">
              <a:latin typeface="+mn-ea"/>
            </a:endParaRPr>
          </a:p>
          <a:p>
            <a:pPr marL="342900" indent="-342900">
              <a:lnSpc>
                <a:spcPct val="90000"/>
              </a:lnSpc>
              <a:spcBef>
                <a:spcPct val="20000"/>
              </a:spcBef>
              <a:buFont typeface="Symbol" pitchFamily="18" charset="2"/>
              <a:buChar char="¨"/>
            </a:pPr>
            <a:endParaRPr lang="zh-CN" altLang="en-US" sz="2000" b="1" dirty="0">
              <a:latin typeface="+mn-ea"/>
            </a:endParaRPr>
          </a:p>
        </p:txBody>
      </p:sp>
    </p:spTree>
    <p:extLst>
      <p:ext uri="{BB962C8B-B14F-4D97-AF65-F5344CB8AC3E}">
        <p14:creationId xmlns:p14="http://schemas.microsoft.com/office/powerpoint/2010/main" val="177343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水平垂直</a:t>
            </a:r>
            <a:r>
              <a:rPr lang="zh-CN" altLang="en-US" b="1" dirty="0" smtClean="0"/>
              <a:t>奇偶校验</a:t>
            </a:r>
            <a:endParaRPr lang="zh-CN" altLang="en-US" dirty="0"/>
          </a:p>
        </p:txBody>
      </p:sp>
      <p:sp>
        <p:nvSpPr>
          <p:cNvPr id="3" name="内容占位符 2"/>
          <p:cNvSpPr>
            <a:spLocks noGrp="1"/>
          </p:cNvSpPr>
          <p:nvPr>
            <p:ph idx="1"/>
          </p:nvPr>
        </p:nvSpPr>
        <p:spPr>
          <a:xfrm>
            <a:off x="838200" y="1825626"/>
            <a:ext cx="5707743" cy="3007632"/>
          </a:xfrm>
        </p:spPr>
        <p:txBody>
          <a:bodyPr>
            <a:noAutofit/>
          </a:bodyPr>
          <a:lstStyle/>
          <a:p>
            <a:r>
              <a:rPr lang="zh-CN" altLang="en-US" dirty="0"/>
              <a:t>检测出：</a:t>
            </a:r>
          </a:p>
          <a:p>
            <a:pPr lvl="1"/>
            <a:r>
              <a:rPr lang="zh-CN" altLang="en-US" dirty="0"/>
              <a:t>所有</a:t>
            </a:r>
            <a:r>
              <a:rPr lang="en-US" altLang="zh-CN" dirty="0"/>
              <a:t>3</a:t>
            </a:r>
            <a:r>
              <a:rPr lang="zh-CN" altLang="en-US" dirty="0"/>
              <a:t>位或</a:t>
            </a:r>
            <a:r>
              <a:rPr lang="en-US" altLang="zh-CN" dirty="0"/>
              <a:t>3</a:t>
            </a:r>
            <a:r>
              <a:rPr lang="zh-CN" altLang="en-US" dirty="0"/>
              <a:t>位以下的错误、奇数位错</a:t>
            </a:r>
          </a:p>
          <a:p>
            <a:pPr lvl="1"/>
            <a:r>
              <a:rPr lang="zh-CN" altLang="en-US" dirty="0"/>
              <a:t>突发长度小于等于</a:t>
            </a:r>
            <a:r>
              <a:rPr lang="en-US" altLang="zh-CN" dirty="0"/>
              <a:t>p+1</a:t>
            </a:r>
            <a:r>
              <a:rPr lang="zh-CN" altLang="en-US" dirty="0"/>
              <a:t>的突发差错</a:t>
            </a:r>
          </a:p>
          <a:p>
            <a:pPr lvl="1"/>
            <a:r>
              <a:rPr lang="zh-CN" altLang="en-US" dirty="0"/>
              <a:t>很大一部分偶数位错：差错分布以致于某一行或者某一列有奇数个差错</a:t>
            </a:r>
          </a:p>
          <a:p>
            <a:r>
              <a:rPr lang="zh-CN" altLang="en-US" dirty="0" smtClean="0"/>
              <a:t>部分</a:t>
            </a:r>
            <a:r>
              <a:rPr lang="zh-CN" altLang="en-US" dirty="0"/>
              <a:t>纠错功能：可以纠正</a:t>
            </a:r>
            <a:r>
              <a:rPr lang="en-US" altLang="zh-CN" dirty="0"/>
              <a:t>1</a:t>
            </a:r>
            <a:r>
              <a:rPr lang="zh-CN" altLang="en-US" dirty="0"/>
              <a:t>比特错</a:t>
            </a:r>
          </a:p>
          <a:p>
            <a:pPr lvl="1"/>
            <a:r>
              <a:rPr lang="zh-CN" altLang="en-US" dirty="0"/>
              <a:t>信息块中恰好只有某一行和某一列有奇数位错时，可确定为该行和该列的交叉处</a:t>
            </a:r>
          </a:p>
          <a:p>
            <a:endParaRPr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810644008"/>
              </p:ext>
            </p:extLst>
          </p:nvPr>
        </p:nvGraphicFramePr>
        <p:xfrm>
          <a:off x="6854596" y="74783"/>
          <a:ext cx="4872947" cy="4096276"/>
        </p:xfrm>
        <a:graphic>
          <a:graphicData uri="http://schemas.openxmlformats.org/presentationml/2006/ole">
            <mc:AlternateContent xmlns:mc="http://schemas.openxmlformats.org/markup-compatibility/2006">
              <mc:Choice xmlns:v="urn:schemas-microsoft-com:vml" Requires="v">
                <p:oleObj spid="_x0000_s21644" name="Picture" r:id="rId3" imgW="2968560" imgH="2568600" progId="Word.Picture.8">
                  <p:embed/>
                </p:oleObj>
              </mc:Choice>
              <mc:Fallback>
                <p:oleObj name="Picture" r:id="rId3" imgW="2968560" imgH="2568600" progId="Word.Picture.8">
                  <p:embed/>
                  <p:pic>
                    <p:nvPicPr>
                      <p:cNvPr id="7170" name="Object 4"/>
                      <p:cNvPicPr>
                        <a:picLocks noChangeAspect="1" noChangeArrowheads="1"/>
                      </p:cNvPicPr>
                      <p:nvPr/>
                    </p:nvPicPr>
                    <p:blipFill>
                      <a:blip r:embed="rId4"/>
                      <a:srcRect/>
                      <a:stretch>
                        <a:fillRect/>
                      </a:stretch>
                    </p:blipFill>
                    <p:spPr bwMode="auto">
                      <a:xfrm>
                        <a:off x="6854596" y="74783"/>
                        <a:ext cx="4872947" cy="4096276"/>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670242103"/>
              </p:ext>
            </p:extLst>
          </p:nvPr>
        </p:nvGraphicFramePr>
        <p:xfrm>
          <a:off x="6869110" y="4325837"/>
          <a:ext cx="5133329" cy="2443163"/>
        </p:xfrm>
        <a:graphic>
          <a:graphicData uri="http://schemas.openxmlformats.org/presentationml/2006/ole">
            <mc:AlternateContent xmlns:mc="http://schemas.openxmlformats.org/markup-compatibility/2006">
              <mc:Choice xmlns:v="urn:schemas-microsoft-com:vml" Requires="v">
                <p:oleObj spid="_x0000_s21645" name="Equation" r:id="rId5" imgW="2641320" imgH="1218960" progId="Equation.3">
                  <p:embed/>
                </p:oleObj>
              </mc:Choice>
              <mc:Fallback>
                <p:oleObj name="Equation" r:id="rId5" imgW="2641320" imgH="1218960" progId="Equation.3">
                  <p:embed/>
                  <p:pic>
                    <p:nvPicPr>
                      <p:cNvPr id="717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9110" y="4325837"/>
                        <a:ext cx="5133329" cy="2443163"/>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650281331"/>
              </p:ext>
            </p:extLst>
          </p:nvPr>
        </p:nvGraphicFramePr>
        <p:xfrm>
          <a:off x="3692071" y="5950075"/>
          <a:ext cx="1743075" cy="646113"/>
        </p:xfrm>
        <a:graphic>
          <a:graphicData uri="http://schemas.openxmlformats.org/presentationml/2006/ole">
            <mc:AlternateContent xmlns:mc="http://schemas.openxmlformats.org/markup-compatibility/2006">
              <mc:Choice xmlns:v="urn:schemas-microsoft-com:vml" Requires="v">
                <p:oleObj spid="_x0000_s21646" name="Equation" r:id="rId7" imgW="1117440" imgH="419040" progId="Equation.3">
                  <p:embed/>
                </p:oleObj>
              </mc:Choice>
              <mc:Fallback>
                <p:oleObj name="Equation" r:id="rId7" imgW="1117440" imgH="419040" progId="Equation.3">
                  <p:embed/>
                  <p:pic>
                    <p:nvPicPr>
                      <p:cNvPr id="717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2071" y="5950075"/>
                        <a:ext cx="1743075" cy="646113"/>
                      </a:xfrm>
                      <a:prstGeom prst="rect">
                        <a:avLst/>
                      </a:prstGeom>
                      <a:solidFill>
                        <a:srgbClr val="FFFFCC"/>
                      </a:solidFill>
                      <a:ln w="28575">
                        <a:solidFill>
                          <a:srgbClr val="FF3300"/>
                        </a:solidFill>
                        <a:miter lim="800000"/>
                        <a:headEnd/>
                        <a:tailEnd/>
                      </a:ln>
                    </p:spPr>
                  </p:pic>
                </p:oleObj>
              </mc:Fallback>
            </mc:AlternateContent>
          </a:graphicData>
        </a:graphic>
      </p:graphicFrame>
    </p:spTree>
    <p:extLst>
      <p:ext uri="{BB962C8B-B14F-4D97-AF65-F5344CB8AC3E}">
        <p14:creationId xmlns:p14="http://schemas.microsoft.com/office/powerpoint/2010/main" val="2081970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循环冗余码</a:t>
            </a:r>
            <a:r>
              <a:rPr lang="en-US" altLang="zh-CN" dirty="0"/>
              <a:t>CRC</a:t>
            </a:r>
            <a:endParaRPr lang="zh-CN" altLang="en-US" dirty="0"/>
          </a:p>
        </p:txBody>
      </p:sp>
      <p:sp>
        <p:nvSpPr>
          <p:cNvPr id="3" name="内容占位符 2"/>
          <p:cNvSpPr>
            <a:spLocks noGrp="1"/>
          </p:cNvSpPr>
          <p:nvPr>
            <p:ph idx="1"/>
          </p:nvPr>
        </p:nvSpPr>
        <p:spPr/>
        <p:txBody>
          <a:bodyPr>
            <a:normAutofit/>
          </a:bodyPr>
          <a:lstStyle/>
          <a:p>
            <a:r>
              <a:rPr lang="zh-CN" altLang="en-US" sz="2400" dirty="0"/>
              <a:t>计算机网络中使用最为广泛的</a:t>
            </a:r>
            <a:r>
              <a:rPr lang="zh-CN" altLang="en-US" sz="2400" dirty="0" smtClean="0"/>
              <a:t>检错码</a:t>
            </a:r>
            <a:endParaRPr lang="en-US" altLang="zh-CN" sz="2400" dirty="0"/>
          </a:p>
          <a:p>
            <a:r>
              <a:rPr lang="zh-CN" altLang="en-US" sz="2400" dirty="0" smtClean="0"/>
              <a:t>线性分组码</a:t>
            </a:r>
            <a:endParaRPr lang="en-US" altLang="zh-CN" sz="2400" dirty="0" smtClean="0"/>
          </a:p>
          <a:p>
            <a:r>
              <a:rPr lang="zh-CN" altLang="en-US" sz="2400" dirty="0" smtClean="0"/>
              <a:t>循环码（</a:t>
            </a:r>
            <a:r>
              <a:rPr lang="en-US" altLang="zh-CN" sz="2400" dirty="0" smtClean="0"/>
              <a:t>cyclic code</a:t>
            </a:r>
            <a:r>
              <a:rPr lang="zh-CN" altLang="en-US" sz="2400" dirty="0" smtClean="0"/>
              <a:t>）</a:t>
            </a:r>
            <a:endParaRPr lang="en-US" altLang="zh-CN" sz="2400" dirty="0" smtClean="0"/>
          </a:p>
          <a:p>
            <a:pPr lvl="1"/>
            <a:r>
              <a:rPr lang="zh-CN" altLang="en-US" dirty="0" smtClean="0"/>
              <a:t>任</a:t>
            </a:r>
            <a:r>
              <a:rPr lang="zh-CN" altLang="en-US" dirty="0"/>
              <a:t>一许用码字经过循环移位后，所得到的码字仍然是许用码字</a:t>
            </a:r>
            <a:endParaRPr lang="en-US" altLang="zh-CN" dirty="0"/>
          </a:p>
          <a:p>
            <a:r>
              <a:rPr lang="en-US" altLang="zh-CN" sz="2400" dirty="0"/>
              <a:t>CRC</a:t>
            </a:r>
            <a:r>
              <a:rPr lang="zh-CN" altLang="en-US" sz="2400" dirty="0"/>
              <a:t>在伽罗瓦域</a:t>
            </a:r>
            <a:r>
              <a:rPr lang="en-US" altLang="zh-CN" sz="2400" dirty="0"/>
              <a:t>GF(2)</a:t>
            </a:r>
            <a:r>
              <a:rPr lang="zh-CN" altLang="en-US" sz="2400" dirty="0"/>
              <a:t>中运算，即元素为</a:t>
            </a:r>
            <a:r>
              <a:rPr lang="en-US" altLang="zh-CN" sz="2400" dirty="0"/>
              <a:t>0</a:t>
            </a:r>
            <a:r>
              <a:rPr lang="zh-CN" altLang="en-US" sz="2400" dirty="0"/>
              <a:t>和</a:t>
            </a:r>
            <a:r>
              <a:rPr lang="en-US" altLang="zh-CN" sz="2400" dirty="0"/>
              <a:t>1</a:t>
            </a:r>
            <a:r>
              <a:rPr lang="zh-CN" altLang="en-US" sz="2400" dirty="0"/>
              <a:t>，采用半加</a:t>
            </a:r>
            <a:r>
              <a:rPr lang="zh-CN" altLang="en-US" sz="2400" dirty="0" smtClean="0"/>
              <a:t>运算</a:t>
            </a:r>
            <a:endParaRPr lang="en-US" altLang="zh-CN" sz="2400" dirty="0" smtClean="0"/>
          </a:p>
          <a:p>
            <a:r>
              <a:rPr lang="en-US" altLang="zh-CN" sz="2400" dirty="0" smtClean="0"/>
              <a:t>3.2.4</a:t>
            </a:r>
            <a:r>
              <a:rPr lang="zh-CN" altLang="en-US" sz="2400" dirty="0" smtClean="0"/>
              <a:t>节的</a:t>
            </a:r>
            <a:r>
              <a:rPr lang="en-US" altLang="zh-CN" sz="2400" dirty="0" smtClean="0"/>
              <a:t>Reed-Solomon</a:t>
            </a:r>
            <a:r>
              <a:rPr lang="zh-CN" altLang="en-US" sz="2400" dirty="0" smtClean="0"/>
              <a:t>码在</a:t>
            </a:r>
            <a:r>
              <a:rPr lang="zh-CN" altLang="en-US" sz="2400" dirty="0"/>
              <a:t>伽罗瓦域</a:t>
            </a:r>
            <a:r>
              <a:rPr lang="en-US" altLang="zh-CN" sz="2400" dirty="0" smtClean="0"/>
              <a:t>GF(2</a:t>
            </a:r>
            <a:r>
              <a:rPr lang="en-US" altLang="zh-CN" sz="2400" baseline="30000" dirty="0" smtClean="0"/>
              <a:t>m</a:t>
            </a:r>
            <a:r>
              <a:rPr lang="en-US" altLang="zh-CN" sz="2400" dirty="0" smtClean="0"/>
              <a:t>)</a:t>
            </a:r>
            <a:r>
              <a:rPr lang="zh-CN" altLang="en-US" sz="2400" dirty="0" smtClean="0"/>
              <a:t>中运算，非二进制编码（每个符号对应</a:t>
            </a:r>
            <a:r>
              <a:rPr lang="en-US" altLang="zh-CN" sz="2400" dirty="0" smtClean="0"/>
              <a:t>m</a:t>
            </a:r>
            <a:r>
              <a:rPr lang="zh-CN" altLang="en-US" sz="2400" dirty="0" smtClean="0"/>
              <a:t>个比特），能够纠正多个符号的错误，广泛应用于</a:t>
            </a:r>
            <a:r>
              <a:rPr lang="en-US" altLang="zh-CN" sz="2400" dirty="0"/>
              <a:t>CD</a:t>
            </a:r>
            <a:r>
              <a:rPr lang="zh-CN" altLang="en-US" sz="2400" dirty="0"/>
              <a:t>、</a:t>
            </a:r>
            <a:r>
              <a:rPr lang="en-US" altLang="zh-CN" sz="2400" dirty="0"/>
              <a:t>DVD</a:t>
            </a:r>
            <a:r>
              <a:rPr lang="zh-CN" altLang="en-US" sz="2400" dirty="0"/>
              <a:t>、蓝光</a:t>
            </a:r>
            <a:r>
              <a:rPr lang="en-US" altLang="zh-CN" sz="2400" dirty="0"/>
              <a:t>CD</a:t>
            </a:r>
            <a:r>
              <a:rPr lang="zh-CN" altLang="en-US" sz="2400" dirty="0" smtClean="0"/>
              <a:t>等以及</a:t>
            </a:r>
            <a:r>
              <a:rPr lang="en-US" altLang="zh-CN" sz="2400" dirty="0" smtClean="0"/>
              <a:t>DSL</a:t>
            </a:r>
            <a:r>
              <a:rPr lang="zh-CN" altLang="en-US" sz="2400" dirty="0"/>
              <a:t>、</a:t>
            </a:r>
            <a:r>
              <a:rPr lang="en-US" altLang="zh-CN" sz="2400" dirty="0"/>
              <a:t>WiMAX</a:t>
            </a:r>
            <a:r>
              <a:rPr lang="zh-CN" altLang="en-US" sz="2400" dirty="0" smtClean="0"/>
              <a:t>等</a:t>
            </a:r>
            <a:endParaRPr lang="zh-CN" altLang="en-US" sz="2400" dirty="0"/>
          </a:p>
        </p:txBody>
      </p:sp>
    </p:spTree>
    <p:extLst>
      <p:ext uri="{BB962C8B-B14F-4D97-AF65-F5344CB8AC3E}">
        <p14:creationId xmlns:p14="http://schemas.microsoft.com/office/powerpoint/2010/main" val="1583882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427" y="152319"/>
            <a:ext cx="5045388" cy="707632"/>
          </a:xfrm>
        </p:spPr>
        <p:txBody>
          <a:bodyPr/>
          <a:lstStyle/>
          <a:p>
            <a:r>
              <a:rPr lang="zh-CN" altLang="en-US" dirty="0"/>
              <a:t>循环冗余码</a:t>
            </a:r>
            <a:r>
              <a:rPr lang="en-US" altLang="zh-CN" dirty="0"/>
              <a:t>CRC</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81381553"/>
              </p:ext>
            </p:extLst>
          </p:nvPr>
        </p:nvGraphicFramePr>
        <p:xfrm>
          <a:off x="7499281" y="660173"/>
          <a:ext cx="3607776" cy="4450080"/>
        </p:xfrm>
        <a:graphic>
          <a:graphicData uri="http://schemas.openxmlformats.org/drawingml/2006/table">
            <a:tbl>
              <a:tblPr firstRow="1" bandRow="1">
                <a:tableStyleId>{2D5ABB26-0587-4C30-8999-92F81FD0307C}</a:tableStyleId>
              </a:tblPr>
              <a:tblGrid>
                <a:gridCol w="300648">
                  <a:extLst>
                    <a:ext uri="{9D8B030D-6E8A-4147-A177-3AD203B41FA5}">
                      <a16:colId xmlns:a16="http://schemas.microsoft.com/office/drawing/2014/main" val="345842875"/>
                    </a:ext>
                  </a:extLst>
                </a:gridCol>
                <a:gridCol w="300648">
                  <a:extLst>
                    <a:ext uri="{9D8B030D-6E8A-4147-A177-3AD203B41FA5}">
                      <a16:colId xmlns:a16="http://schemas.microsoft.com/office/drawing/2014/main" val="1355873745"/>
                    </a:ext>
                  </a:extLst>
                </a:gridCol>
                <a:gridCol w="300648">
                  <a:extLst>
                    <a:ext uri="{9D8B030D-6E8A-4147-A177-3AD203B41FA5}">
                      <a16:colId xmlns:a16="http://schemas.microsoft.com/office/drawing/2014/main" val="2700023275"/>
                    </a:ext>
                  </a:extLst>
                </a:gridCol>
                <a:gridCol w="300648">
                  <a:extLst>
                    <a:ext uri="{9D8B030D-6E8A-4147-A177-3AD203B41FA5}">
                      <a16:colId xmlns:a16="http://schemas.microsoft.com/office/drawing/2014/main" val="4117300092"/>
                    </a:ext>
                  </a:extLst>
                </a:gridCol>
                <a:gridCol w="300648">
                  <a:extLst>
                    <a:ext uri="{9D8B030D-6E8A-4147-A177-3AD203B41FA5}">
                      <a16:colId xmlns:a16="http://schemas.microsoft.com/office/drawing/2014/main" val="577727585"/>
                    </a:ext>
                  </a:extLst>
                </a:gridCol>
                <a:gridCol w="300648">
                  <a:extLst>
                    <a:ext uri="{9D8B030D-6E8A-4147-A177-3AD203B41FA5}">
                      <a16:colId xmlns:a16="http://schemas.microsoft.com/office/drawing/2014/main" val="1750958730"/>
                    </a:ext>
                  </a:extLst>
                </a:gridCol>
                <a:gridCol w="300648">
                  <a:extLst>
                    <a:ext uri="{9D8B030D-6E8A-4147-A177-3AD203B41FA5}">
                      <a16:colId xmlns:a16="http://schemas.microsoft.com/office/drawing/2014/main" val="3043326417"/>
                    </a:ext>
                  </a:extLst>
                </a:gridCol>
                <a:gridCol w="300648">
                  <a:extLst>
                    <a:ext uri="{9D8B030D-6E8A-4147-A177-3AD203B41FA5}">
                      <a16:colId xmlns:a16="http://schemas.microsoft.com/office/drawing/2014/main" val="4112617988"/>
                    </a:ext>
                  </a:extLst>
                </a:gridCol>
                <a:gridCol w="300648">
                  <a:extLst>
                    <a:ext uri="{9D8B030D-6E8A-4147-A177-3AD203B41FA5}">
                      <a16:colId xmlns:a16="http://schemas.microsoft.com/office/drawing/2014/main" val="3414624421"/>
                    </a:ext>
                  </a:extLst>
                </a:gridCol>
                <a:gridCol w="300648">
                  <a:extLst>
                    <a:ext uri="{9D8B030D-6E8A-4147-A177-3AD203B41FA5}">
                      <a16:colId xmlns:a16="http://schemas.microsoft.com/office/drawing/2014/main" val="3922575142"/>
                    </a:ext>
                  </a:extLst>
                </a:gridCol>
                <a:gridCol w="300648">
                  <a:extLst>
                    <a:ext uri="{9D8B030D-6E8A-4147-A177-3AD203B41FA5}">
                      <a16:colId xmlns:a16="http://schemas.microsoft.com/office/drawing/2014/main" val="3910527760"/>
                    </a:ext>
                  </a:extLst>
                </a:gridCol>
                <a:gridCol w="300648">
                  <a:extLst>
                    <a:ext uri="{9D8B030D-6E8A-4147-A177-3AD203B41FA5}">
                      <a16:colId xmlns:a16="http://schemas.microsoft.com/office/drawing/2014/main" val="3236714976"/>
                    </a:ext>
                  </a:extLst>
                </a:gridCol>
              </a:tblGrid>
              <a:tr h="370840">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006540"/>
                  </a:ext>
                </a:extLst>
              </a:tr>
              <a:tr h="370840">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rgbClr val="0070C0"/>
                          </a:solidFill>
                        </a:rPr>
                        <a:t>1</a:t>
                      </a:r>
                      <a:endParaRPr lang="zh-CN" altLang="en-US"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rgbClr val="0070C0"/>
                          </a:solidFill>
                        </a:rPr>
                        <a:t>0</a:t>
                      </a:r>
                      <a:endParaRPr lang="zh-CN" altLang="en-US"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rgbClr val="0070C0"/>
                          </a:solidFill>
                        </a:rPr>
                        <a:t>1</a:t>
                      </a:r>
                      <a:endParaRPr lang="zh-CN" altLang="en-US"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rgbClr val="0070C0"/>
                          </a:solidFill>
                        </a:rPr>
                        <a:t>0</a:t>
                      </a:r>
                      <a:endParaRPr lang="zh-CN" altLang="en-US"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rgbClr val="0070C0"/>
                          </a:solidFill>
                        </a:rPr>
                        <a:t>0</a:t>
                      </a:r>
                      <a:endParaRPr lang="zh-CN" altLang="en-US"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rgbClr val="0070C0"/>
                          </a:solidFill>
                        </a:rPr>
                        <a:t>0</a:t>
                      </a:r>
                      <a:endParaRPr lang="zh-CN" altLang="en-US"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rgbClr val="0070C0"/>
                          </a:solidFill>
                        </a:rPr>
                        <a:t>1</a:t>
                      </a:r>
                      <a:endParaRPr lang="zh-CN" altLang="en-US"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2037374"/>
                  </a:ext>
                </a:extLst>
              </a:tr>
              <a:tr h="370840">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1578802"/>
                  </a:ext>
                </a:extLst>
              </a:tr>
              <a:tr h="370840">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6385498"/>
                  </a:ext>
                </a:extLst>
              </a:tr>
              <a:tr h="370840">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0279521"/>
                  </a:ext>
                </a:extLst>
              </a:tr>
              <a:tr h="370840">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6985613"/>
                  </a:ext>
                </a:extLst>
              </a:tr>
              <a:tr h="370840">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9625805"/>
                  </a:ext>
                </a:extLst>
              </a:tr>
              <a:tr h="370840">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5928501"/>
                  </a:ext>
                </a:extLst>
              </a:tr>
              <a:tr h="370840">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1074393"/>
                  </a:ext>
                </a:extLst>
              </a:tr>
              <a:tr h="370840">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3068513"/>
                  </a:ext>
                </a:extLst>
              </a:tr>
              <a:tr h="370840">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2516995"/>
                  </a:ext>
                </a:extLst>
              </a:tr>
              <a:tr h="370840">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rgbClr val="FF0000"/>
                          </a:solidFill>
                        </a:rPr>
                        <a:t>1</a:t>
                      </a:r>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rgbClr val="FF0000"/>
                          </a:solidFill>
                        </a:rPr>
                        <a:t>1</a:t>
                      </a:r>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rgbClr val="FF0000"/>
                          </a:solidFill>
                        </a:rPr>
                        <a:t>1</a:t>
                      </a:r>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4985223"/>
                  </a:ext>
                </a:extLst>
              </a:tr>
            </a:tbl>
          </a:graphicData>
        </a:graphic>
      </p:graphicFrame>
      <p:sp>
        <p:nvSpPr>
          <p:cNvPr id="6" name="文本框 5"/>
          <p:cNvSpPr txBox="1"/>
          <p:nvPr/>
        </p:nvSpPr>
        <p:spPr>
          <a:xfrm>
            <a:off x="7034823" y="997176"/>
            <a:ext cx="957943" cy="369332"/>
          </a:xfrm>
          <a:prstGeom prst="rect">
            <a:avLst/>
          </a:prstGeom>
          <a:noFill/>
        </p:spPr>
        <p:txBody>
          <a:bodyPr wrap="square" rtlCol="0">
            <a:spAutoFit/>
          </a:bodyPr>
          <a:lstStyle/>
          <a:p>
            <a:r>
              <a:rPr lang="en-US" altLang="zh-CN" b="1" u="sng" dirty="0" smtClean="0">
                <a:solidFill>
                  <a:srgbClr val="FF0000"/>
                </a:solidFill>
              </a:rPr>
              <a:t>10111</a:t>
            </a:r>
            <a:endParaRPr lang="zh-CN" altLang="en-US" b="1" u="sng" dirty="0">
              <a:solidFill>
                <a:srgbClr val="FF0000"/>
              </a:solidFill>
            </a:endParaRPr>
          </a:p>
        </p:txBody>
      </p:sp>
      <p:sp>
        <p:nvSpPr>
          <p:cNvPr id="7" name="任意多边形 6"/>
          <p:cNvSpPr/>
          <p:nvPr/>
        </p:nvSpPr>
        <p:spPr>
          <a:xfrm>
            <a:off x="7546451" y="997176"/>
            <a:ext cx="275771" cy="525944"/>
          </a:xfrm>
          <a:custGeom>
            <a:avLst/>
            <a:gdLst>
              <a:gd name="connsiteX0" fmla="*/ 261258 w 275771"/>
              <a:gd name="connsiteY0" fmla="*/ 0 h 525944"/>
              <a:gd name="connsiteX1" fmla="*/ 246743 w 275771"/>
              <a:gd name="connsiteY1" fmla="*/ 478972 h 525944"/>
              <a:gd name="connsiteX2" fmla="*/ 0 w 275771"/>
              <a:gd name="connsiteY2" fmla="*/ 508000 h 525944"/>
              <a:gd name="connsiteX3" fmla="*/ 0 w 275771"/>
              <a:gd name="connsiteY3" fmla="*/ 508000 h 525944"/>
            </a:gdLst>
            <a:ahLst/>
            <a:cxnLst>
              <a:cxn ang="0">
                <a:pos x="connsiteX0" y="connsiteY0"/>
              </a:cxn>
              <a:cxn ang="0">
                <a:pos x="connsiteX1" y="connsiteY1"/>
              </a:cxn>
              <a:cxn ang="0">
                <a:pos x="connsiteX2" y="connsiteY2"/>
              </a:cxn>
              <a:cxn ang="0">
                <a:pos x="connsiteX3" y="connsiteY3"/>
              </a:cxn>
            </a:cxnLst>
            <a:rect l="l" t="t" r="r" b="b"/>
            <a:pathLst>
              <a:path w="275771" h="525944">
                <a:moveTo>
                  <a:pt x="261258" y="0"/>
                </a:moveTo>
                <a:cubicBezTo>
                  <a:pt x="275772" y="197152"/>
                  <a:pt x="290286" y="394305"/>
                  <a:pt x="246743" y="478972"/>
                </a:cubicBezTo>
                <a:cubicBezTo>
                  <a:pt x="203200" y="563639"/>
                  <a:pt x="0" y="508000"/>
                  <a:pt x="0" y="508000"/>
                </a:cubicBezTo>
                <a:lnTo>
                  <a:pt x="0" y="5080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154227" y="4633072"/>
            <a:ext cx="957943" cy="646331"/>
          </a:xfrm>
          <a:prstGeom prst="rect">
            <a:avLst/>
          </a:prstGeom>
          <a:noFill/>
        </p:spPr>
        <p:txBody>
          <a:bodyPr wrap="square" rtlCol="0">
            <a:spAutoFit/>
          </a:bodyPr>
          <a:lstStyle/>
          <a:p>
            <a:r>
              <a:rPr lang="zh-CN" altLang="en-US" b="1" u="sng" dirty="0" smtClean="0">
                <a:solidFill>
                  <a:srgbClr val="FF0000"/>
                </a:solidFill>
              </a:rPr>
              <a:t>冗余码</a:t>
            </a:r>
            <a:r>
              <a:rPr lang="en-US" altLang="zh-CN" b="1" u="sng" dirty="0" smtClean="0">
                <a:solidFill>
                  <a:srgbClr val="FF0000"/>
                </a:solidFill>
              </a:rPr>
              <a:t>(n-k</a:t>
            </a:r>
            <a:r>
              <a:rPr lang="zh-CN" altLang="en-US" b="1" u="sng" dirty="0" smtClean="0">
                <a:solidFill>
                  <a:srgbClr val="FF0000"/>
                </a:solidFill>
              </a:rPr>
              <a:t>位</a:t>
            </a:r>
            <a:r>
              <a:rPr lang="en-US" altLang="zh-CN" b="1" u="sng" dirty="0" smtClean="0">
                <a:solidFill>
                  <a:srgbClr val="FF0000"/>
                </a:solidFill>
              </a:rPr>
              <a:t>)</a:t>
            </a:r>
            <a:endParaRPr lang="zh-CN" altLang="en-US" b="1" u="sng" dirty="0">
              <a:solidFill>
                <a:srgbClr val="FF0000"/>
              </a:solidFill>
            </a:endParaRPr>
          </a:p>
        </p:txBody>
      </p:sp>
      <p:sp>
        <p:nvSpPr>
          <p:cNvPr id="9" name="矩形 8"/>
          <p:cNvSpPr/>
          <p:nvPr/>
        </p:nvSpPr>
        <p:spPr>
          <a:xfrm>
            <a:off x="8926286" y="660173"/>
            <a:ext cx="2180771" cy="3079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154227" y="627844"/>
            <a:ext cx="664031" cy="369332"/>
          </a:xfrm>
          <a:prstGeom prst="rect">
            <a:avLst/>
          </a:prstGeom>
          <a:noFill/>
        </p:spPr>
        <p:txBody>
          <a:bodyPr wrap="square" rtlCol="0">
            <a:spAutoFit/>
          </a:bodyPr>
          <a:lstStyle/>
          <a:p>
            <a:r>
              <a:rPr lang="zh-CN" altLang="en-US" b="1" dirty="0"/>
              <a:t>丢弃</a:t>
            </a:r>
          </a:p>
        </p:txBody>
      </p:sp>
      <p:sp>
        <p:nvSpPr>
          <p:cNvPr id="11" name="文本框 10"/>
          <p:cNvSpPr txBox="1"/>
          <p:nvPr/>
        </p:nvSpPr>
        <p:spPr>
          <a:xfrm>
            <a:off x="5130801" y="1953407"/>
            <a:ext cx="3526971" cy="369332"/>
          </a:xfrm>
          <a:prstGeom prst="rect">
            <a:avLst/>
          </a:prstGeom>
          <a:noFill/>
        </p:spPr>
        <p:txBody>
          <a:bodyPr wrap="square" rtlCol="0">
            <a:spAutoFit/>
          </a:bodyPr>
          <a:lstStyle/>
          <a:p>
            <a:r>
              <a:rPr lang="zh-CN" altLang="en-US" b="1" u="sng" dirty="0" smtClean="0">
                <a:solidFill>
                  <a:srgbClr val="002060"/>
                </a:solidFill>
              </a:rPr>
              <a:t>模</a:t>
            </a:r>
            <a:r>
              <a:rPr lang="en-US" altLang="zh-CN" b="1" u="sng" dirty="0" smtClean="0">
                <a:solidFill>
                  <a:srgbClr val="002060"/>
                </a:solidFill>
              </a:rPr>
              <a:t>2</a:t>
            </a:r>
            <a:r>
              <a:rPr lang="zh-CN" altLang="en-US" b="1" u="sng" dirty="0" smtClean="0">
                <a:solidFill>
                  <a:srgbClr val="002060"/>
                </a:solidFill>
              </a:rPr>
              <a:t>运算（不带进位</a:t>
            </a:r>
            <a:r>
              <a:rPr lang="en-US" altLang="zh-CN" b="1" u="sng" dirty="0" smtClean="0">
                <a:solidFill>
                  <a:srgbClr val="002060"/>
                </a:solidFill>
              </a:rPr>
              <a:t>)</a:t>
            </a:r>
            <a:r>
              <a:rPr lang="zh-CN" altLang="en-US" b="1" u="sng" dirty="0" smtClean="0">
                <a:solidFill>
                  <a:srgbClr val="002060"/>
                </a:solidFill>
              </a:rPr>
              <a:t>： 异或运算</a:t>
            </a:r>
            <a:endParaRPr lang="zh-CN" altLang="en-US" b="1" u="sng" dirty="0">
              <a:solidFill>
                <a:srgbClr val="002060"/>
              </a:solidFill>
            </a:endParaRPr>
          </a:p>
        </p:txBody>
      </p:sp>
      <p:sp>
        <p:nvSpPr>
          <p:cNvPr id="12" name="矩形 11"/>
          <p:cNvSpPr/>
          <p:nvPr/>
        </p:nvSpPr>
        <p:spPr>
          <a:xfrm>
            <a:off x="8657772" y="1831748"/>
            <a:ext cx="1574800" cy="63568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a:xfrm>
            <a:off x="838199" y="1825625"/>
            <a:ext cx="5388430" cy="4430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C(</a:t>
            </a:r>
            <a:r>
              <a:rPr lang="en-US" altLang="zh-CN" sz="2400" dirty="0" err="1" smtClean="0"/>
              <a:t>n,k</a:t>
            </a:r>
            <a:r>
              <a:rPr lang="en-US" altLang="zh-CN" sz="2400" dirty="0" smtClean="0"/>
              <a:t>): </a:t>
            </a:r>
          </a:p>
          <a:p>
            <a:pPr lvl="1"/>
            <a:r>
              <a:rPr lang="zh-CN" altLang="en-US" sz="2000" dirty="0"/>
              <a:t>码长</a:t>
            </a:r>
            <a:r>
              <a:rPr lang="en-US" altLang="zh-CN" sz="2000" dirty="0"/>
              <a:t>: n</a:t>
            </a:r>
            <a:r>
              <a:rPr lang="zh-CN" altLang="en-US" sz="2000" dirty="0"/>
              <a:t>个</a:t>
            </a:r>
            <a:r>
              <a:rPr lang="zh-CN" altLang="en-US" sz="2000" dirty="0" smtClean="0"/>
              <a:t>比特</a:t>
            </a:r>
            <a:endParaRPr lang="en-US" altLang="zh-CN" sz="2000" dirty="0" smtClean="0"/>
          </a:p>
          <a:p>
            <a:pPr lvl="1"/>
            <a:r>
              <a:rPr lang="zh-CN" altLang="en-US" sz="2000" dirty="0" smtClean="0"/>
              <a:t>信息位</a:t>
            </a:r>
            <a:r>
              <a:rPr lang="en-US" altLang="zh-CN" sz="2000" dirty="0" smtClean="0"/>
              <a:t>: k</a:t>
            </a:r>
            <a:r>
              <a:rPr lang="zh-CN" altLang="en-US" sz="2000" dirty="0" smtClean="0"/>
              <a:t>个比特</a:t>
            </a:r>
            <a:endParaRPr lang="en-US" altLang="zh-CN" sz="2000" dirty="0" smtClean="0"/>
          </a:p>
          <a:p>
            <a:pPr lvl="1"/>
            <a:r>
              <a:rPr lang="zh-CN" altLang="en-US" sz="2000" dirty="0" smtClean="0"/>
              <a:t>冗余位</a:t>
            </a:r>
            <a:r>
              <a:rPr lang="en-US" altLang="zh-CN" sz="2000" dirty="0" smtClean="0"/>
              <a:t>: r=n-k</a:t>
            </a:r>
            <a:r>
              <a:rPr lang="zh-CN" altLang="en-US" sz="2000" dirty="0" smtClean="0"/>
              <a:t>个比特</a:t>
            </a:r>
            <a:endParaRPr lang="en-US" altLang="zh-CN" sz="2000" dirty="0"/>
          </a:p>
          <a:p>
            <a:r>
              <a:rPr lang="zh-CN" altLang="en-US" sz="2400" dirty="0" smtClean="0"/>
              <a:t>编码： </a:t>
            </a:r>
            <a:endParaRPr lang="en-US" altLang="zh-CN" sz="2400" dirty="0" smtClean="0"/>
          </a:p>
          <a:p>
            <a:pPr lvl="1"/>
            <a:r>
              <a:rPr lang="zh-CN" altLang="en-US" sz="2000" dirty="0" smtClean="0"/>
              <a:t>信息位之后</a:t>
            </a:r>
            <a:r>
              <a:rPr lang="zh-CN" altLang="en-US" sz="2000" u="sng" dirty="0" smtClean="0">
                <a:solidFill>
                  <a:srgbClr val="FF0000"/>
                </a:solidFill>
              </a:rPr>
              <a:t>附加</a:t>
            </a:r>
            <a:r>
              <a:rPr lang="en-US" altLang="zh-CN" sz="2000" u="sng" dirty="0" smtClean="0">
                <a:solidFill>
                  <a:srgbClr val="FF0000"/>
                </a:solidFill>
              </a:rPr>
              <a:t>n-k</a:t>
            </a:r>
            <a:r>
              <a:rPr lang="zh-CN" altLang="en-US" sz="2000" u="sng" dirty="0" smtClean="0">
                <a:solidFill>
                  <a:srgbClr val="FF0000"/>
                </a:solidFill>
              </a:rPr>
              <a:t>个</a:t>
            </a:r>
            <a:r>
              <a:rPr lang="en-US" altLang="zh-CN" sz="2000" u="sng" dirty="0" smtClean="0">
                <a:solidFill>
                  <a:srgbClr val="FF0000"/>
                </a:solidFill>
              </a:rPr>
              <a:t>0</a:t>
            </a:r>
            <a:r>
              <a:rPr lang="zh-CN" altLang="en-US" sz="2000" dirty="0" smtClean="0"/>
              <a:t>组成被除数</a:t>
            </a:r>
            <a:endParaRPr lang="en-US" altLang="zh-CN" sz="2000" dirty="0" smtClean="0"/>
          </a:p>
          <a:p>
            <a:pPr lvl="1"/>
            <a:r>
              <a:rPr lang="zh-CN" altLang="en-US" sz="2000" u="sng" dirty="0" smtClean="0">
                <a:solidFill>
                  <a:srgbClr val="FF0000"/>
                </a:solidFill>
              </a:rPr>
              <a:t>除数为</a:t>
            </a:r>
            <a:r>
              <a:rPr lang="en-US" altLang="zh-CN" sz="2000" u="sng" dirty="0" smtClean="0">
                <a:solidFill>
                  <a:srgbClr val="FF0000"/>
                </a:solidFill>
              </a:rPr>
              <a:t>n-k+1</a:t>
            </a:r>
            <a:r>
              <a:rPr lang="zh-CN" altLang="en-US" sz="2000" u="sng" dirty="0" smtClean="0">
                <a:solidFill>
                  <a:srgbClr val="FF0000"/>
                </a:solidFill>
              </a:rPr>
              <a:t>位</a:t>
            </a:r>
            <a:endParaRPr lang="en-US" altLang="zh-CN" sz="2000" u="sng" dirty="0" smtClean="0">
              <a:solidFill>
                <a:srgbClr val="FF0000"/>
              </a:solidFill>
            </a:endParaRPr>
          </a:p>
          <a:p>
            <a:pPr lvl="1"/>
            <a:r>
              <a:rPr lang="zh-CN" altLang="en-US" sz="2000" u="sng" dirty="0" smtClean="0">
                <a:solidFill>
                  <a:srgbClr val="FF0000"/>
                </a:solidFill>
              </a:rPr>
              <a:t>冗余位</a:t>
            </a:r>
            <a:r>
              <a:rPr lang="en-US" altLang="zh-CN" sz="2000" u="sng" dirty="0" smtClean="0">
                <a:solidFill>
                  <a:srgbClr val="FF0000"/>
                </a:solidFill>
              </a:rPr>
              <a:t>=</a:t>
            </a:r>
            <a:r>
              <a:rPr lang="zh-CN" altLang="en-US" sz="2000" u="sng" dirty="0" smtClean="0">
                <a:solidFill>
                  <a:srgbClr val="FF0000"/>
                </a:solidFill>
              </a:rPr>
              <a:t>被除数 </a:t>
            </a:r>
            <a:r>
              <a:rPr lang="en-US" altLang="zh-CN" sz="2000" u="sng" dirty="0" smtClean="0">
                <a:solidFill>
                  <a:srgbClr val="FF0000"/>
                </a:solidFill>
              </a:rPr>
              <a:t>% </a:t>
            </a:r>
            <a:r>
              <a:rPr lang="zh-CN" altLang="en-US" sz="2000" u="sng" dirty="0" smtClean="0">
                <a:solidFill>
                  <a:srgbClr val="FF0000"/>
                </a:solidFill>
              </a:rPr>
              <a:t>除数</a:t>
            </a:r>
            <a:r>
              <a:rPr lang="zh-CN" altLang="en-US" sz="2000" dirty="0" smtClean="0"/>
              <a:t>，即被除数除以除数的余数</a:t>
            </a:r>
            <a:endParaRPr lang="en-US" altLang="zh-CN" sz="2000" dirty="0" smtClean="0"/>
          </a:p>
          <a:p>
            <a:pPr lvl="1"/>
            <a:r>
              <a:rPr lang="zh-CN" altLang="en-US" sz="2000" dirty="0" smtClean="0"/>
              <a:t>采用模二运算，即加法和减法都为不带进位的</a:t>
            </a:r>
            <a:r>
              <a:rPr lang="zh-CN" altLang="en-US" sz="2000" u="sng" dirty="0" smtClean="0">
                <a:solidFill>
                  <a:srgbClr val="FF0000"/>
                </a:solidFill>
              </a:rPr>
              <a:t>异或运算</a:t>
            </a:r>
            <a:endParaRPr lang="en-US" altLang="zh-CN" sz="2000" u="sng" dirty="0" smtClean="0">
              <a:solidFill>
                <a:srgbClr val="FF0000"/>
              </a:solidFill>
            </a:endParaRPr>
          </a:p>
        </p:txBody>
      </p:sp>
      <p:sp>
        <p:nvSpPr>
          <p:cNvPr id="14" name="矩形 13"/>
          <p:cNvSpPr/>
          <p:nvPr/>
        </p:nvSpPr>
        <p:spPr>
          <a:xfrm>
            <a:off x="838199" y="5742304"/>
            <a:ext cx="8742206" cy="707886"/>
          </a:xfrm>
          <a:prstGeom prst="rect">
            <a:avLst/>
          </a:prstGeom>
        </p:spPr>
        <p:txBody>
          <a:bodyPr wrap="square">
            <a:spAutoFit/>
          </a:bodyPr>
          <a:lstStyle/>
          <a:p>
            <a:pPr marL="342900" indent="-342900">
              <a:buFont typeface="Arial" panose="020B0604020202020204" pitchFamily="34" charset="0"/>
              <a:buChar char="•"/>
            </a:pPr>
            <a:r>
              <a:rPr lang="zh-CN" altLang="en-US" sz="2000" dirty="0" smtClean="0"/>
              <a:t>解码： 判断收到的码字与编码时采用的除数相除是否能除尽，即余数为</a:t>
            </a:r>
            <a:r>
              <a:rPr lang="en-US" altLang="zh-CN" sz="2000" dirty="0" smtClean="0"/>
              <a:t>0</a:t>
            </a:r>
            <a:r>
              <a:rPr lang="zh-CN" altLang="en-US" sz="2000" dirty="0" smtClean="0"/>
              <a:t>表示没有出错</a:t>
            </a:r>
            <a:endParaRPr lang="en-US" altLang="zh-CN" sz="2000" dirty="0" smtClean="0"/>
          </a:p>
        </p:txBody>
      </p:sp>
      <p:sp>
        <p:nvSpPr>
          <p:cNvPr id="15" name="矩形 14"/>
          <p:cNvSpPr/>
          <p:nvPr/>
        </p:nvSpPr>
        <p:spPr>
          <a:xfrm>
            <a:off x="9945914" y="1072757"/>
            <a:ext cx="1222828" cy="29375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0459356" y="1409760"/>
            <a:ext cx="1389745" cy="369332"/>
          </a:xfrm>
          <a:prstGeom prst="rect">
            <a:avLst/>
          </a:prstGeom>
          <a:noFill/>
        </p:spPr>
        <p:txBody>
          <a:bodyPr wrap="square" rtlCol="0">
            <a:spAutoFit/>
          </a:bodyPr>
          <a:lstStyle/>
          <a:p>
            <a:r>
              <a:rPr lang="zh-CN" altLang="en-US" b="1" dirty="0" smtClean="0"/>
              <a:t>附加</a:t>
            </a:r>
            <a:r>
              <a:rPr lang="en-US" altLang="zh-CN" b="1" dirty="0" smtClean="0"/>
              <a:t>n-k</a:t>
            </a:r>
            <a:r>
              <a:rPr lang="zh-CN" altLang="en-US" b="1" dirty="0" smtClean="0"/>
              <a:t>个</a:t>
            </a:r>
            <a:r>
              <a:rPr lang="en-US" altLang="zh-CN" b="1" dirty="0" smtClean="0"/>
              <a:t>0</a:t>
            </a:r>
            <a:endParaRPr lang="zh-CN" altLang="en-US" b="1" dirty="0"/>
          </a:p>
        </p:txBody>
      </p:sp>
      <p:sp>
        <p:nvSpPr>
          <p:cNvPr id="17" name="文本框 16"/>
          <p:cNvSpPr txBox="1"/>
          <p:nvPr/>
        </p:nvSpPr>
        <p:spPr>
          <a:xfrm>
            <a:off x="6847950" y="602546"/>
            <a:ext cx="1113974" cy="369332"/>
          </a:xfrm>
          <a:prstGeom prst="rect">
            <a:avLst/>
          </a:prstGeom>
          <a:noFill/>
        </p:spPr>
        <p:txBody>
          <a:bodyPr wrap="square" rtlCol="0">
            <a:spAutoFit/>
          </a:bodyPr>
          <a:lstStyle/>
          <a:p>
            <a:r>
              <a:rPr lang="en-US" altLang="zh-CN" b="1" dirty="0" smtClean="0"/>
              <a:t>n-k+1</a:t>
            </a:r>
            <a:r>
              <a:rPr lang="zh-CN" altLang="en-US" b="1" dirty="0" smtClean="0"/>
              <a:t>位</a:t>
            </a:r>
            <a:endParaRPr lang="zh-CN" altLang="en-US" b="1" dirty="0"/>
          </a:p>
        </p:txBody>
      </p:sp>
      <p:sp>
        <p:nvSpPr>
          <p:cNvPr id="18" name="文本框 17"/>
          <p:cNvSpPr txBox="1"/>
          <p:nvPr/>
        </p:nvSpPr>
        <p:spPr>
          <a:xfrm>
            <a:off x="6949623" y="5066226"/>
            <a:ext cx="3018971" cy="461665"/>
          </a:xfrm>
          <a:prstGeom prst="rect">
            <a:avLst/>
          </a:prstGeom>
          <a:noFill/>
        </p:spPr>
        <p:txBody>
          <a:bodyPr wrap="square" rtlCol="0">
            <a:spAutoFit/>
          </a:bodyPr>
          <a:lstStyle/>
          <a:p>
            <a:r>
              <a:rPr lang="zh-CN" altLang="en-US" sz="2400" dirty="0" smtClean="0"/>
              <a:t>码字： </a:t>
            </a:r>
            <a:r>
              <a:rPr lang="en-US" altLang="zh-CN" sz="2400" dirty="0" smtClean="0">
                <a:solidFill>
                  <a:srgbClr val="0070C0"/>
                </a:solidFill>
              </a:rPr>
              <a:t>1010001</a:t>
            </a:r>
            <a:r>
              <a:rPr lang="en-US" altLang="zh-CN" sz="2400" u="sng" dirty="0" smtClean="0">
                <a:solidFill>
                  <a:srgbClr val="FF0000"/>
                </a:solidFill>
              </a:rPr>
              <a:t>1101</a:t>
            </a:r>
            <a:endParaRPr lang="zh-CN" altLang="en-US" sz="2400" u="sng" dirty="0">
              <a:solidFill>
                <a:srgbClr val="FF0000"/>
              </a:solidFill>
            </a:endParaRPr>
          </a:p>
        </p:txBody>
      </p:sp>
      <p:sp>
        <p:nvSpPr>
          <p:cNvPr id="3" name="矩形 2"/>
          <p:cNvSpPr/>
          <p:nvPr/>
        </p:nvSpPr>
        <p:spPr>
          <a:xfrm>
            <a:off x="597182" y="936982"/>
            <a:ext cx="5305947" cy="646331"/>
          </a:xfrm>
          <a:prstGeom prst="rect">
            <a:avLst/>
          </a:prstGeom>
          <a:solidFill>
            <a:schemeClr val="accent6">
              <a:lumMod val="20000"/>
              <a:lumOff val="80000"/>
            </a:schemeClr>
          </a:solid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r>
              <a:rPr lang="zh-CN" altLang="en-US" dirty="0"/>
              <a:t>线性分组码经常用</a:t>
            </a:r>
            <a:r>
              <a:rPr lang="en-US" altLang="zh-CN" dirty="0"/>
              <a:t>(</a:t>
            </a:r>
            <a:r>
              <a:rPr lang="zh-CN" altLang="en-US" dirty="0"/>
              <a:t>码长</a:t>
            </a:r>
            <a:r>
              <a:rPr lang="en-US" altLang="zh-CN" dirty="0"/>
              <a:t>,</a:t>
            </a:r>
            <a:r>
              <a:rPr lang="zh-CN" altLang="en-US" dirty="0"/>
              <a:t>信息位长度</a:t>
            </a:r>
            <a:r>
              <a:rPr lang="en-US" altLang="zh-CN" dirty="0"/>
              <a:t>)</a:t>
            </a:r>
            <a:r>
              <a:rPr lang="zh-CN" altLang="en-US" dirty="0"/>
              <a:t>或者</a:t>
            </a:r>
            <a:r>
              <a:rPr lang="en-US" altLang="zh-CN" dirty="0"/>
              <a:t>(</a:t>
            </a:r>
            <a:r>
              <a:rPr lang="zh-CN" altLang="en-US" dirty="0"/>
              <a:t>码长</a:t>
            </a:r>
            <a:r>
              <a:rPr lang="en-US" altLang="zh-CN" dirty="0"/>
              <a:t>,</a:t>
            </a:r>
            <a:r>
              <a:rPr lang="zh-CN" altLang="en-US" dirty="0"/>
              <a:t>信息位长度</a:t>
            </a:r>
            <a:r>
              <a:rPr lang="en-US" altLang="zh-CN" dirty="0"/>
              <a:t>,</a:t>
            </a:r>
            <a:r>
              <a:rPr lang="zh-CN" altLang="en-US" dirty="0"/>
              <a:t>最小码距</a:t>
            </a:r>
            <a:r>
              <a:rPr lang="en-US" altLang="zh-CN" dirty="0"/>
              <a:t>)</a:t>
            </a:r>
            <a:r>
              <a:rPr lang="zh-CN" altLang="en-US" dirty="0"/>
              <a:t>来描述，即</a:t>
            </a:r>
            <a:r>
              <a:rPr lang="en-US" altLang="zh-CN" dirty="0"/>
              <a:t>(</a:t>
            </a:r>
            <a:r>
              <a:rPr lang="en-US" altLang="zh-CN" dirty="0" err="1"/>
              <a:t>n,k</a:t>
            </a:r>
            <a:r>
              <a:rPr lang="en-US" altLang="zh-CN" dirty="0"/>
              <a:t>) </a:t>
            </a:r>
            <a:r>
              <a:rPr lang="zh-CN" altLang="en-US" dirty="0" smtClean="0"/>
              <a:t>或</a:t>
            </a:r>
            <a:r>
              <a:rPr lang="en-US" altLang="zh-CN" dirty="0" smtClean="0"/>
              <a:t>(</a:t>
            </a:r>
            <a:r>
              <a:rPr lang="en-US" altLang="zh-CN" dirty="0" err="1" smtClean="0"/>
              <a:t>n,k,d</a:t>
            </a:r>
            <a:r>
              <a:rPr lang="en-US" altLang="zh-CN" dirty="0" smtClean="0"/>
              <a:t>)</a:t>
            </a:r>
            <a:endParaRPr lang="en-US" altLang="zh-CN" dirty="0"/>
          </a:p>
        </p:txBody>
      </p:sp>
    </p:spTree>
    <p:extLst>
      <p:ext uri="{BB962C8B-B14F-4D97-AF65-F5344CB8AC3E}">
        <p14:creationId xmlns:p14="http://schemas.microsoft.com/office/powerpoint/2010/main" val="3245497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数据链路层的功能</a:t>
            </a:r>
          </a:p>
        </p:txBody>
      </p:sp>
      <p:sp>
        <p:nvSpPr>
          <p:cNvPr id="25603" name="Rectangle 3"/>
          <p:cNvSpPr>
            <a:spLocks noGrp="1" noChangeArrowheads="1"/>
          </p:cNvSpPr>
          <p:nvPr>
            <p:ph type="body" idx="1"/>
          </p:nvPr>
        </p:nvSpPr>
        <p:spPr>
          <a:xfrm>
            <a:off x="838200" y="1577652"/>
            <a:ext cx="10515600" cy="4351338"/>
          </a:xfrm>
        </p:spPr>
        <p:txBody>
          <a:bodyPr>
            <a:noAutofit/>
          </a:bodyPr>
          <a:lstStyle/>
          <a:p>
            <a:pPr eaLnBrk="1" hangingPunct="1">
              <a:lnSpc>
                <a:spcPct val="110000"/>
              </a:lnSpc>
            </a:pPr>
            <a:r>
              <a:rPr lang="zh-CN" altLang="en-US" sz="2000" dirty="0" smtClean="0"/>
              <a:t>在物理层提供的比特流传输服务基础上把高（网络）层来的数据沿链路传递给相邻的节点</a:t>
            </a:r>
          </a:p>
          <a:p>
            <a:pPr lvl="1" eaLnBrk="1" hangingPunct="1">
              <a:lnSpc>
                <a:spcPct val="110000"/>
              </a:lnSpc>
            </a:pPr>
            <a:r>
              <a:rPr lang="zh-CN" altLang="en-US" sz="2000" u="sng" dirty="0" smtClean="0">
                <a:solidFill>
                  <a:srgbClr val="FF0000"/>
                </a:solidFill>
              </a:rPr>
              <a:t>帧同步：帧的起始和结束定位</a:t>
            </a:r>
          </a:p>
          <a:p>
            <a:pPr lvl="2" eaLnBrk="1" hangingPunct="1">
              <a:lnSpc>
                <a:spcPct val="110000"/>
              </a:lnSpc>
            </a:pPr>
            <a:r>
              <a:rPr lang="zh-CN" altLang="en-US" dirty="0" smtClean="0"/>
              <a:t>传输过程中可能有差错</a:t>
            </a:r>
            <a:r>
              <a:rPr lang="zh-CN" altLang="en-US" dirty="0"/>
              <a:t>；</a:t>
            </a:r>
            <a:r>
              <a:rPr lang="zh-CN" altLang="en-US" dirty="0" smtClean="0"/>
              <a:t>更有效地利用链路</a:t>
            </a:r>
          </a:p>
          <a:p>
            <a:pPr lvl="1" eaLnBrk="1" hangingPunct="1">
              <a:lnSpc>
                <a:spcPct val="110000"/>
              </a:lnSpc>
            </a:pPr>
            <a:r>
              <a:rPr lang="zh-CN" altLang="en-US" sz="2000" dirty="0" smtClean="0"/>
              <a:t>差错控制</a:t>
            </a:r>
          </a:p>
          <a:p>
            <a:pPr lvl="2" eaLnBrk="1" hangingPunct="1">
              <a:lnSpc>
                <a:spcPct val="110000"/>
              </a:lnSpc>
            </a:pPr>
            <a:r>
              <a:rPr lang="zh-CN" altLang="en-US" dirty="0" smtClean="0"/>
              <a:t>差错检测</a:t>
            </a:r>
            <a:r>
              <a:rPr lang="en-US" altLang="zh-CN" dirty="0" smtClean="0"/>
              <a:t>: </a:t>
            </a:r>
            <a:r>
              <a:rPr lang="zh-CN" altLang="en-US" dirty="0" smtClean="0"/>
              <a:t>差错编码</a:t>
            </a:r>
            <a:endParaRPr lang="zh-CN" altLang="en-US" dirty="0" smtClean="0"/>
          </a:p>
          <a:p>
            <a:pPr lvl="2" eaLnBrk="1" hangingPunct="1">
              <a:lnSpc>
                <a:spcPct val="110000"/>
              </a:lnSpc>
            </a:pPr>
            <a:r>
              <a:rPr lang="zh-CN" altLang="en-US" dirty="0" smtClean="0"/>
              <a:t>反馈重发：确认和重传</a:t>
            </a:r>
            <a:endParaRPr lang="en-US" altLang="zh-CN" dirty="0" smtClean="0"/>
          </a:p>
          <a:p>
            <a:pPr lvl="2" eaLnBrk="1" hangingPunct="1">
              <a:lnSpc>
                <a:spcPct val="110000"/>
              </a:lnSpc>
            </a:pPr>
            <a:r>
              <a:rPr lang="zh-CN" altLang="en-US" dirty="0" smtClean="0"/>
              <a:t>超时和序号：一帧可能完全消失</a:t>
            </a:r>
          </a:p>
          <a:p>
            <a:pPr lvl="1" eaLnBrk="1" hangingPunct="1">
              <a:lnSpc>
                <a:spcPct val="110000"/>
              </a:lnSpc>
            </a:pPr>
            <a:r>
              <a:rPr lang="zh-CN" altLang="en-US" sz="2000" dirty="0" smtClean="0"/>
              <a:t>流量控制</a:t>
            </a:r>
            <a:r>
              <a:rPr lang="en-US" altLang="zh-CN" sz="2000" dirty="0" smtClean="0"/>
              <a:t>: </a:t>
            </a:r>
            <a:r>
              <a:rPr lang="zh-CN" altLang="en-US" sz="2000" dirty="0" smtClean="0"/>
              <a:t>滑动窗口协议</a:t>
            </a:r>
            <a:endParaRPr lang="zh-CN" altLang="en-US" sz="2000" dirty="0" smtClean="0"/>
          </a:p>
          <a:p>
            <a:pPr lvl="2" eaLnBrk="1" hangingPunct="1">
              <a:lnSpc>
                <a:spcPct val="110000"/>
              </a:lnSpc>
            </a:pPr>
            <a:r>
              <a:rPr lang="zh-CN" altLang="en-US" dirty="0" smtClean="0"/>
              <a:t>接收方的能力有限制，控制发放方的发送</a:t>
            </a:r>
            <a:r>
              <a:rPr lang="zh-CN" altLang="en-US" dirty="0" smtClean="0"/>
              <a:t>速率</a:t>
            </a:r>
            <a:endParaRPr lang="zh-CN" altLang="en-US" dirty="0" smtClean="0"/>
          </a:p>
          <a:p>
            <a:pPr lvl="1" eaLnBrk="1" hangingPunct="1">
              <a:lnSpc>
                <a:spcPct val="110000"/>
              </a:lnSpc>
            </a:pPr>
            <a:r>
              <a:rPr lang="zh-CN" altLang="en-US" sz="2000" dirty="0" smtClean="0"/>
              <a:t>链路管理</a:t>
            </a:r>
          </a:p>
          <a:p>
            <a:pPr lvl="2" eaLnBrk="1" hangingPunct="1">
              <a:lnSpc>
                <a:spcPct val="110000"/>
              </a:lnSpc>
            </a:pPr>
            <a:r>
              <a:rPr lang="zh-CN" altLang="en-US" dirty="0"/>
              <a:t>点到点的链路相对来说要简单些：通知对方已准备好，序号初始化等，通信过程中维持链路，最后释放链路。</a:t>
            </a:r>
            <a:endParaRPr lang="en-US" altLang="zh-CN" dirty="0"/>
          </a:p>
          <a:p>
            <a:pPr lvl="2" eaLnBrk="1" hangingPunct="1">
              <a:lnSpc>
                <a:spcPct val="110000"/>
              </a:lnSpc>
            </a:pPr>
            <a:r>
              <a:rPr lang="zh-CN" altLang="en-US" u="sng" dirty="0">
                <a:solidFill>
                  <a:srgbClr val="FF0000"/>
                </a:solidFill>
              </a:rPr>
              <a:t>多路访问：多个节点共享一条广播链路</a:t>
            </a:r>
          </a:p>
        </p:txBody>
      </p:sp>
    </p:spTree>
    <p:extLst>
      <p:ext uri="{BB962C8B-B14F-4D97-AF65-F5344CB8AC3E}">
        <p14:creationId xmlns:p14="http://schemas.microsoft.com/office/powerpoint/2010/main" val="3945433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循环冗余码</a:t>
            </a:r>
            <a:r>
              <a:rPr lang="en-US" altLang="zh-CN" dirty="0"/>
              <a:t>CRC</a:t>
            </a:r>
            <a:r>
              <a:rPr lang="zh-CN" altLang="en-US" dirty="0"/>
              <a:t>：多项式码</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二进制比特串与一个只有</a:t>
                </a:r>
                <a:r>
                  <a:rPr lang="en-US" altLang="zh-CN" sz="2000" dirty="0"/>
                  <a:t>0</a:t>
                </a:r>
                <a:r>
                  <a:rPr lang="zh-CN" altLang="en-US" sz="2000" dirty="0"/>
                  <a:t>和</a:t>
                </a:r>
                <a:r>
                  <a:rPr lang="en-US" altLang="zh-CN" sz="2000" dirty="0"/>
                  <a:t>1</a:t>
                </a:r>
                <a:r>
                  <a:rPr lang="zh-CN" altLang="en-US" sz="2000" dirty="0"/>
                  <a:t>两个系数的多项式一一对应</a:t>
                </a:r>
              </a:p>
              <a:p>
                <a:pPr lvl="1"/>
                <a:r>
                  <a:rPr lang="en-US" altLang="zh-CN" sz="2000" dirty="0"/>
                  <a:t>k</a:t>
                </a:r>
                <a:r>
                  <a:rPr lang="zh-CN" altLang="en-US" sz="2000" dirty="0"/>
                  <a:t>位信息位对应于一个</a:t>
                </a:r>
                <a:r>
                  <a:rPr lang="en-US" altLang="zh-CN" sz="2000" dirty="0"/>
                  <a:t>(k-1)</a:t>
                </a:r>
                <a:r>
                  <a:rPr lang="zh-CN" altLang="en-US" sz="2000" dirty="0"/>
                  <a:t>次多项式</a:t>
                </a:r>
                <a:r>
                  <a:rPr lang="en-US" altLang="zh-CN" sz="2000" dirty="0"/>
                  <a:t>K(x) </a:t>
                </a:r>
                <a:r>
                  <a:rPr lang="en-US" altLang="zh-CN" sz="2000" dirty="0" smtClean="0"/>
                  <a:t>: 1010001 </a:t>
                </a:r>
                <a:r>
                  <a:rPr lang="en-US" altLang="zh-CN" sz="2000" dirty="0" smtClean="0">
                    <a:sym typeface="Wingdings" panose="05000000000000000000" pitchFamily="2" charset="2"/>
                  </a:rPr>
                  <a:t> </a:t>
                </a:r>
                <a14:m>
                  <m:oMath xmlns:m="http://schemas.openxmlformats.org/officeDocument/2006/math">
                    <m:sSup>
                      <m:sSupPr>
                        <m:ctrlPr>
                          <a:rPr lang="en-US" altLang="zh-CN" sz="2000" b="0" i="1" smtClean="0">
                            <a:latin typeface="Cambria Math" panose="02040503050406030204" pitchFamily="18" charset="0"/>
                            <a:sym typeface="Wingdings" panose="05000000000000000000" pitchFamily="2" charset="2"/>
                          </a:rPr>
                        </m:ctrlPr>
                      </m:sSupPr>
                      <m:e>
                        <m:r>
                          <a:rPr lang="en-US" altLang="zh-CN" sz="2000" b="0" i="1" smtClean="0">
                            <a:latin typeface="Cambria Math" panose="02040503050406030204" pitchFamily="18" charset="0"/>
                            <a:sym typeface="Wingdings" panose="05000000000000000000" pitchFamily="2" charset="2"/>
                          </a:rPr>
                          <m:t>𝑥</m:t>
                        </m:r>
                      </m:e>
                      <m:sup>
                        <m:r>
                          <a:rPr lang="en-US" altLang="zh-CN" sz="2000" b="0" i="1" smtClean="0">
                            <a:latin typeface="Cambria Math" panose="02040503050406030204" pitchFamily="18" charset="0"/>
                            <a:sym typeface="Wingdings" panose="05000000000000000000" pitchFamily="2" charset="2"/>
                          </a:rPr>
                          <m:t>6</m:t>
                        </m:r>
                      </m:sup>
                    </m:sSup>
                    <m:r>
                      <a:rPr lang="en-US" altLang="zh-CN" sz="2000" b="0" i="1" smtClean="0">
                        <a:latin typeface="Cambria Math" panose="02040503050406030204" pitchFamily="18" charset="0"/>
                        <a:sym typeface="Wingdings" panose="05000000000000000000" pitchFamily="2" charset="2"/>
                      </a:rPr>
                      <m:t>+</m:t>
                    </m:r>
                    <m:sSup>
                      <m:sSupPr>
                        <m:ctrlPr>
                          <a:rPr lang="en-US" altLang="zh-CN" sz="2000" i="1">
                            <a:latin typeface="Cambria Math" panose="02040503050406030204" pitchFamily="18" charset="0"/>
                            <a:sym typeface="Wingdings" panose="05000000000000000000" pitchFamily="2" charset="2"/>
                          </a:rPr>
                        </m:ctrlPr>
                      </m:sSupPr>
                      <m:e>
                        <m:r>
                          <a:rPr lang="en-US" altLang="zh-CN" sz="2000" i="1">
                            <a:latin typeface="Cambria Math" panose="02040503050406030204" pitchFamily="18" charset="0"/>
                            <a:sym typeface="Wingdings" panose="05000000000000000000" pitchFamily="2" charset="2"/>
                          </a:rPr>
                          <m:t>𝑥</m:t>
                        </m:r>
                      </m:e>
                      <m:sup>
                        <m:r>
                          <a:rPr lang="en-US" altLang="zh-CN" sz="2000" b="0" i="1" smtClean="0">
                            <a:latin typeface="Cambria Math" panose="02040503050406030204" pitchFamily="18" charset="0"/>
                            <a:sym typeface="Wingdings" panose="05000000000000000000" pitchFamily="2" charset="2"/>
                          </a:rPr>
                          <m:t>4</m:t>
                        </m:r>
                      </m:sup>
                    </m:sSup>
                    <m:r>
                      <a:rPr lang="en-US" altLang="zh-CN" sz="2000" b="0" i="1" smtClean="0">
                        <a:latin typeface="Cambria Math" panose="02040503050406030204" pitchFamily="18" charset="0"/>
                        <a:sym typeface="Wingdings" panose="05000000000000000000" pitchFamily="2" charset="2"/>
                      </a:rPr>
                      <m:t>+1</m:t>
                    </m:r>
                  </m:oMath>
                </a14:m>
                <a:endParaRPr lang="en-US" altLang="zh-CN" sz="2000" dirty="0"/>
              </a:p>
              <a:p>
                <a:pPr lvl="1"/>
                <a:r>
                  <a:rPr lang="en-US" altLang="zh-CN" sz="2000" dirty="0"/>
                  <a:t>r</a:t>
                </a:r>
                <a:r>
                  <a:rPr lang="zh-CN" altLang="en-US" sz="2000" dirty="0"/>
                  <a:t>位冗余位对应于一个</a:t>
                </a:r>
                <a:r>
                  <a:rPr lang="en-US" altLang="zh-CN" sz="2000" dirty="0"/>
                  <a:t>(r-1)</a:t>
                </a:r>
                <a:r>
                  <a:rPr lang="zh-CN" altLang="en-US" sz="2000" dirty="0"/>
                  <a:t>次多项式</a:t>
                </a:r>
                <a:r>
                  <a:rPr lang="en-US" altLang="zh-CN" sz="2000" dirty="0"/>
                  <a:t>R(x</a:t>
                </a:r>
                <a:r>
                  <a:rPr lang="en-US" altLang="zh-CN" sz="2000" dirty="0" smtClean="0"/>
                  <a:t>):   1101 </a:t>
                </a:r>
                <a:r>
                  <a:rPr lang="en-US" altLang="zh-CN" sz="2000" dirty="0" smtClean="0">
                    <a:sym typeface="Wingdings" panose="05000000000000000000" pitchFamily="2" charset="2"/>
                  </a:rPr>
                  <a:t> </a:t>
                </a:r>
                <a14:m>
                  <m:oMath xmlns:m="http://schemas.openxmlformats.org/officeDocument/2006/math">
                    <m:sSup>
                      <m:sSupPr>
                        <m:ctrlPr>
                          <a:rPr lang="en-US" altLang="zh-CN" sz="2000" i="1">
                            <a:latin typeface="Cambria Math" panose="02040503050406030204" pitchFamily="18" charset="0"/>
                            <a:sym typeface="Wingdings" panose="05000000000000000000" pitchFamily="2" charset="2"/>
                          </a:rPr>
                        </m:ctrlPr>
                      </m:sSupPr>
                      <m:e>
                        <m:r>
                          <a:rPr lang="en-US" altLang="zh-CN" sz="2000" i="1">
                            <a:latin typeface="Cambria Math" panose="02040503050406030204" pitchFamily="18" charset="0"/>
                            <a:sym typeface="Wingdings" panose="05000000000000000000" pitchFamily="2" charset="2"/>
                          </a:rPr>
                          <m:t>𝑥</m:t>
                        </m:r>
                      </m:e>
                      <m:sup>
                        <m:r>
                          <a:rPr lang="en-US" altLang="zh-CN" sz="2000" b="0" i="1" smtClean="0">
                            <a:latin typeface="Cambria Math" panose="02040503050406030204" pitchFamily="18" charset="0"/>
                            <a:sym typeface="Wingdings" panose="05000000000000000000" pitchFamily="2" charset="2"/>
                          </a:rPr>
                          <m:t>3</m:t>
                        </m:r>
                      </m:sup>
                    </m:sSup>
                    <m:r>
                      <a:rPr lang="en-US" altLang="zh-CN" sz="2000" i="1">
                        <a:latin typeface="Cambria Math" panose="02040503050406030204" pitchFamily="18" charset="0"/>
                        <a:sym typeface="Wingdings" panose="05000000000000000000" pitchFamily="2" charset="2"/>
                      </a:rPr>
                      <m:t>+</m:t>
                    </m:r>
                    <m:sSup>
                      <m:sSupPr>
                        <m:ctrlPr>
                          <a:rPr lang="en-US" altLang="zh-CN" sz="2000" i="1">
                            <a:latin typeface="Cambria Math" panose="02040503050406030204" pitchFamily="18" charset="0"/>
                            <a:sym typeface="Wingdings" panose="05000000000000000000" pitchFamily="2" charset="2"/>
                          </a:rPr>
                        </m:ctrlPr>
                      </m:sSupPr>
                      <m:e>
                        <m:r>
                          <a:rPr lang="en-US" altLang="zh-CN" sz="2000" i="1">
                            <a:latin typeface="Cambria Math" panose="02040503050406030204" pitchFamily="18" charset="0"/>
                            <a:sym typeface="Wingdings" panose="05000000000000000000" pitchFamily="2" charset="2"/>
                          </a:rPr>
                          <m:t>𝑥</m:t>
                        </m:r>
                      </m:e>
                      <m:sup>
                        <m:r>
                          <a:rPr lang="en-US" altLang="zh-CN" sz="2000" b="0" i="1" smtClean="0">
                            <a:latin typeface="Cambria Math" panose="02040503050406030204" pitchFamily="18" charset="0"/>
                            <a:sym typeface="Wingdings" panose="05000000000000000000" pitchFamily="2" charset="2"/>
                          </a:rPr>
                          <m:t>2</m:t>
                        </m:r>
                      </m:sup>
                    </m:sSup>
                    <m:r>
                      <a:rPr lang="en-US" altLang="zh-CN" sz="2000" b="0" i="1" smtClean="0">
                        <a:latin typeface="Cambria Math" panose="02040503050406030204" pitchFamily="18" charset="0"/>
                        <a:sym typeface="Wingdings" panose="05000000000000000000" pitchFamily="2" charset="2"/>
                      </a:rPr>
                      <m:t>+1</m:t>
                    </m:r>
                  </m:oMath>
                </a14:m>
                <a:endParaRPr lang="en-US" altLang="zh-CN" sz="2000" dirty="0"/>
              </a:p>
              <a:p>
                <a:pPr lvl="1"/>
                <a:r>
                  <a:rPr lang="zh-CN" altLang="en-US" sz="2000" dirty="0"/>
                  <a:t>生成多项式</a:t>
                </a:r>
                <a:r>
                  <a:rPr lang="en-US" altLang="zh-CN" sz="2000" dirty="0"/>
                  <a:t>G(x)</a:t>
                </a:r>
                <a:r>
                  <a:rPr lang="zh-CN" altLang="en-US" sz="2000" dirty="0"/>
                  <a:t>（</a:t>
                </a:r>
                <a:r>
                  <a:rPr lang="en-US" altLang="zh-CN" sz="2000" dirty="0" smtClean="0"/>
                  <a:t>r=n-k </a:t>
                </a:r>
                <a:r>
                  <a:rPr lang="zh-CN" altLang="en-US" sz="2000" dirty="0" smtClean="0"/>
                  <a:t>次</a:t>
                </a:r>
                <a:r>
                  <a:rPr lang="zh-CN" altLang="en-US" sz="2000" dirty="0"/>
                  <a:t>多项式，最高位的系数为</a:t>
                </a:r>
                <a:r>
                  <a:rPr lang="en-US" altLang="zh-CN" sz="2000" dirty="0" smtClean="0"/>
                  <a:t>1</a:t>
                </a:r>
                <a:r>
                  <a:rPr lang="zh-CN" altLang="en-US" sz="2000" dirty="0" smtClean="0"/>
                  <a:t>）：</a:t>
                </a:r>
                <a:r>
                  <a:rPr lang="en-US" altLang="zh-CN" sz="2000" dirty="0" smtClean="0"/>
                  <a:t>10111</a:t>
                </a:r>
                <a:r>
                  <a:rPr lang="en-US" altLang="zh-CN" sz="2000" dirty="0" smtClean="0">
                    <a:sym typeface="Wingdings" panose="05000000000000000000" pitchFamily="2" charset="2"/>
                  </a:rPr>
                  <a:t></a:t>
                </a:r>
                <a:r>
                  <a:rPr lang="en-US" altLang="zh-CN" sz="2000" dirty="0">
                    <a:sym typeface="Wingdings" panose="05000000000000000000" pitchFamily="2" charset="2"/>
                  </a:rPr>
                  <a:t> </a:t>
                </a:r>
                <a14:m>
                  <m:oMath xmlns:m="http://schemas.openxmlformats.org/officeDocument/2006/math">
                    <m:sSup>
                      <m:sSupPr>
                        <m:ctrlPr>
                          <a:rPr lang="en-US" altLang="zh-CN" sz="2000" i="1">
                            <a:latin typeface="Cambria Math" panose="02040503050406030204" pitchFamily="18" charset="0"/>
                            <a:sym typeface="Wingdings" panose="05000000000000000000" pitchFamily="2" charset="2"/>
                          </a:rPr>
                        </m:ctrlPr>
                      </m:sSupPr>
                      <m:e>
                        <m:r>
                          <a:rPr lang="en-US" altLang="zh-CN" sz="2000" i="1">
                            <a:latin typeface="Cambria Math" panose="02040503050406030204" pitchFamily="18" charset="0"/>
                            <a:sym typeface="Wingdings" panose="05000000000000000000" pitchFamily="2" charset="2"/>
                          </a:rPr>
                          <m:t>𝑥</m:t>
                        </m:r>
                      </m:e>
                      <m:sup>
                        <m:r>
                          <a:rPr lang="en-US" altLang="zh-CN" sz="2000" b="0" i="1" smtClean="0">
                            <a:latin typeface="Cambria Math" panose="02040503050406030204" pitchFamily="18" charset="0"/>
                            <a:sym typeface="Wingdings" panose="05000000000000000000" pitchFamily="2" charset="2"/>
                          </a:rPr>
                          <m:t>4</m:t>
                        </m:r>
                      </m:sup>
                    </m:sSup>
                    <m:r>
                      <a:rPr lang="en-US" altLang="zh-CN" sz="2000" i="1">
                        <a:latin typeface="Cambria Math" panose="02040503050406030204" pitchFamily="18" charset="0"/>
                        <a:sym typeface="Wingdings" panose="05000000000000000000" pitchFamily="2" charset="2"/>
                      </a:rPr>
                      <m:t>+</m:t>
                    </m:r>
                    <m:sSup>
                      <m:sSupPr>
                        <m:ctrlPr>
                          <a:rPr lang="en-US" altLang="zh-CN" sz="2000" i="1">
                            <a:latin typeface="Cambria Math" panose="02040503050406030204" pitchFamily="18" charset="0"/>
                            <a:sym typeface="Wingdings" panose="05000000000000000000" pitchFamily="2" charset="2"/>
                          </a:rPr>
                        </m:ctrlPr>
                      </m:sSupPr>
                      <m:e>
                        <m:r>
                          <a:rPr lang="en-US" altLang="zh-CN" sz="2000" i="1">
                            <a:latin typeface="Cambria Math" panose="02040503050406030204" pitchFamily="18" charset="0"/>
                            <a:sym typeface="Wingdings" panose="05000000000000000000" pitchFamily="2" charset="2"/>
                          </a:rPr>
                          <m:t>𝑥</m:t>
                        </m:r>
                      </m:e>
                      <m:sup>
                        <m:r>
                          <a:rPr lang="en-US" altLang="zh-CN" sz="2000" b="0" i="1" smtClean="0">
                            <a:latin typeface="Cambria Math" panose="02040503050406030204" pitchFamily="18" charset="0"/>
                            <a:sym typeface="Wingdings" panose="05000000000000000000" pitchFamily="2" charset="2"/>
                          </a:rPr>
                          <m:t>2</m:t>
                        </m:r>
                      </m:sup>
                    </m:sSup>
                    <m:r>
                      <a:rPr lang="en-US" altLang="zh-CN" sz="2000" b="0" i="1" smtClean="0">
                        <a:latin typeface="Cambria Math" panose="02040503050406030204" pitchFamily="18" charset="0"/>
                        <a:sym typeface="Wingdings" panose="05000000000000000000" pitchFamily="2" charset="2"/>
                      </a:rPr>
                      <m:t>+</m:t>
                    </m:r>
                    <m:r>
                      <a:rPr lang="en-US" altLang="zh-CN" sz="2000" i="1">
                        <a:latin typeface="Cambria Math" panose="02040503050406030204" pitchFamily="18" charset="0"/>
                        <a:sym typeface="Wingdings" panose="05000000000000000000" pitchFamily="2" charset="2"/>
                      </a:rPr>
                      <m:t>𝑥</m:t>
                    </m:r>
                    <m:r>
                      <a:rPr lang="en-US" altLang="zh-CN" sz="2000" i="1">
                        <a:latin typeface="Cambria Math" panose="02040503050406030204" pitchFamily="18" charset="0"/>
                        <a:sym typeface="Wingdings" panose="05000000000000000000" pitchFamily="2" charset="2"/>
                      </a:rPr>
                      <m:t>+1</m:t>
                    </m:r>
                  </m:oMath>
                </a14:m>
                <a:endParaRPr lang="en-US" altLang="zh-CN" sz="2000" dirty="0" smtClean="0"/>
              </a:p>
              <a:p>
                <a:r>
                  <a:rPr lang="zh-CN" altLang="en-US" sz="2000" dirty="0" smtClean="0"/>
                  <a:t>信息位</a:t>
                </a:r>
                <a:r>
                  <a:rPr lang="zh-CN" altLang="en-US" sz="2000" dirty="0"/>
                  <a:t>＋冗余位（</a:t>
                </a:r>
                <a:r>
                  <a:rPr lang="en-US" altLang="zh-CN" sz="2000" dirty="0"/>
                  <a:t>n=</a:t>
                </a:r>
                <a:r>
                  <a:rPr lang="en-US" altLang="zh-CN" sz="2000" dirty="0" err="1"/>
                  <a:t>k+r</a:t>
                </a:r>
                <a:r>
                  <a:rPr lang="zh-CN" altLang="en-US" sz="2000" dirty="0"/>
                  <a:t>）对应于一个</a:t>
                </a:r>
                <a:r>
                  <a:rPr lang="en-US" altLang="zh-CN" sz="2000" dirty="0"/>
                  <a:t>(n-1)</a:t>
                </a:r>
                <a:r>
                  <a:rPr lang="zh-CN" altLang="en-US" sz="2000" dirty="0"/>
                  <a:t>次多项式</a:t>
                </a:r>
              </a:p>
              <a:p>
                <a:pPr lvl="1"/>
                <a:r>
                  <a:rPr lang="en-US" altLang="zh-CN" sz="2000" dirty="0"/>
                  <a:t>T(x</a:t>
                </a:r>
                <a:r>
                  <a:rPr lang="en-US" altLang="zh-CN" sz="2000" dirty="0" smtClean="0"/>
                  <a:t>)=x</a:t>
                </a:r>
                <a:r>
                  <a:rPr lang="en-US" altLang="zh-CN" sz="2000" baseline="30000" dirty="0" smtClean="0"/>
                  <a:t>r</a:t>
                </a:r>
                <a:r>
                  <a:rPr lang="en-US" altLang="zh-CN" sz="2000" dirty="0" smtClean="0"/>
                  <a:t>K(x</a:t>
                </a:r>
                <a:r>
                  <a:rPr lang="en-US" altLang="zh-CN" sz="2000" dirty="0"/>
                  <a:t>)+R(x</a:t>
                </a:r>
                <a:r>
                  <a:rPr lang="en-US" altLang="zh-CN" sz="2000" dirty="0" smtClean="0"/>
                  <a:t>)  </a:t>
                </a:r>
                <a:r>
                  <a:rPr lang="en-US" altLang="zh-CN" sz="2000" dirty="0" smtClean="0">
                    <a:solidFill>
                      <a:srgbClr val="0070C0"/>
                    </a:solidFill>
                  </a:rPr>
                  <a:t>1010001</a:t>
                </a:r>
                <a:r>
                  <a:rPr lang="en-US" altLang="zh-CN" sz="2000" u="sng" dirty="0" smtClean="0">
                    <a:solidFill>
                      <a:srgbClr val="FF0000"/>
                    </a:solidFill>
                  </a:rPr>
                  <a:t>1101</a:t>
                </a:r>
                <a:r>
                  <a:rPr lang="en-US" altLang="zh-CN" sz="2000" dirty="0" smtClean="0"/>
                  <a:t> </a:t>
                </a:r>
                <a:r>
                  <a:rPr lang="en-US" altLang="zh-CN" sz="2000" dirty="0" smtClean="0">
                    <a:sym typeface="Wingdings" panose="05000000000000000000" pitchFamily="2" charset="2"/>
                  </a:rPr>
                  <a:t> </a:t>
                </a:r>
                <a14:m>
                  <m:oMath xmlns:m="http://schemas.openxmlformats.org/officeDocument/2006/math">
                    <m:r>
                      <m:rPr>
                        <m:sty m:val="p"/>
                      </m:rPr>
                      <a:rPr lang="en-US" altLang="zh-CN" sz="2000" i="1" dirty="0">
                        <a:latin typeface="Cambria Math" panose="02040503050406030204" pitchFamily="18" charset="0"/>
                        <a:sym typeface="Wingdings" panose="05000000000000000000" pitchFamily="2" charset="2"/>
                      </a:rPr>
                      <m:t>T</m:t>
                    </m:r>
                    <m:d>
                      <m:dPr>
                        <m:ctrlPr>
                          <a:rPr lang="en-US" altLang="zh-CN" sz="2000" b="0" i="1" dirty="0" smtClean="0">
                            <a:latin typeface="Cambria Math" panose="02040503050406030204" pitchFamily="18" charset="0"/>
                            <a:sym typeface="Wingdings" panose="05000000000000000000" pitchFamily="2" charset="2"/>
                          </a:rPr>
                        </m:ctrlPr>
                      </m:dPr>
                      <m:e>
                        <m:r>
                          <a:rPr lang="en-US" altLang="zh-CN" sz="2000" b="0" i="1" dirty="0" smtClean="0">
                            <a:latin typeface="Cambria Math" panose="02040503050406030204" pitchFamily="18" charset="0"/>
                            <a:sym typeface="Wingdings" panose="05000000000000000000" pitchFamily="2" charset="2"/>
                          </a:rPr>
                          <m:t>𝑥</m:t>
                        </m:r>
                      </m:e>
                    </m:d>
                    <m:r>
                      <a:rPr lang="en-US" altLang="zh-CN" sz="2000" b="0" i="1" dirty="0" smtClean="0">
                        <a:latin typeface="Cambria Math" panose="02040503050406030204" pitchFamily="18" charset="0"/>
                        <a:sym typeface="Wingdings" panose="05000000000000000000" pitchFamily="2" charset="2"/>
                      </a:rPr>
                      <m:t>=</m:t>
                    </m:r>
                    <m:sSup>
                      <m:sSupPr>
                        <m:ctrlPr>
                          <a:rPr lang="en-US" altLang="zh-CN" sz="2000" i="1">
                            <a:latin typeface="Cambria Math" panose="02040503050406030204" pitchFamily="18" charset="0"/>
                            <a:sym typeface="Wingdings" panose="05000000000000000000" pitchFamily="2" charset="2"/>
                          </a:rPr>
                        </m:ctrlPr>
                      </m:sSupPr>
                      <m:e>
                        <m:r>
                          <a:rPr lang="en-US" altLang="zh-CN" sz="2000" i="1">
                            <a:latin typeface="Cambria Math" panose="02040503050406030204" pitchFamily="18" charset="0"/>
                            <a:sym typeface="Wingdings" panose="05000000000000000000" pitchFamily="2" charset="2"/>
                          </a:rPr>
                          <m:t>𝑥</m:t>
                        </m:r>
                      </m:e>
                      <m:sup>
                        <m:r>
                          <a:rPr lang="en-US" altLang="zh-CN" sz="2000" i="1">
                            <a:latin typeface="Cambria Math" panose="02040503050406030204" pitchFamily="18" charset="0"/>
                            <a:sym typeface="Wingdings" panose="05000000000000000000" pitchFamily="2" charset="2"/>
                          </a:rPr>
                          <m:t>4</m:t>
                        </m:r>
                      </m:sup>
                    </m:sSup>
                    <m:r>
                      <a:rPr lang="en-US" altLang="zh-CN" sz="2000" b="0" i="1" smtClean="0">
                        <a:latin typeface="Cambria Math" panose="02040503050406030204" pitchFamily="18" charset="0"/>
                        <a:sym typeface="Wingdings" panose="05000000000000000000" pitchFamily="2" charset="2"/>
                      </a:rPr>
                      <m:t>𝐾</m:t>
                    </m:r>
                    <m:d>
                      <m:dPr>
                        <m:ctrlPr>
                          <a:rPr lang="en-US" altLang="zh-CN" sz="2000" b="0" i="1" smtClean="0">
                            <a:latin typeface="Cambria Math" panose="02040503050406030204" pitchFamily="18" charset="0"/>
                            <a:sym typeface="Wingdings" panose="05000000000000000000" pitchFamily="2" charset="2"/>
                          </a:rPr>
                        </m:ctrlPr>
                      </m:dPr>
                      <m:e>
                        <m:r>
                          <a:rPr lang="en-US" altLang="zh-CN" sz="2000" b="0" i="1" smtClean="0">
                            <a:latin typeface="Cambria Math" panose="02040503050406030204" pitchFamily="18" charset="0"/>
                            <a:sym typeface="Wingdings" panose="05000000000000000000" pitchFamily="2" charset="2"/>
                          </a:rPr>
                          <m:t>𝑥</m:t>
                        </m:r>
                      </m:e>
                    </m:d>
                    <m:r>
                      <a:rPr lang="en-US" altLang="zh-CN" sz="2000" b="0" i="1" smtClean="0">
                        <a:latin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sym typeface="Wingdings" panose="05000000000000000000" pitchFamily="2" charset="2"/>
                      </a:rPr>
                      <m:t>𝑅</m:t>
                    </m:r>
                    <m:d>
                      <m:dPr>
                        <m:ctrlPr>
                          <a:rPr lang="en-US" altLang="zh-CN" sz="2000" b="0" i="1" smtClean="0">
                            <a:latin typeface="Cambria Math" panose="02040503050406030204" pitchFamily="18" charset="0"/>
                            <a:sym typeface="Wingdings" panose="05000000000000000000" pitchFamily="2" charset="2"/>
                          </a:rPr>
                        </m:ctrlPr>
                      </m:dPr>
                      <m:e>
                        <m:r>
                          <a:rPr lang="en-US" altLang="zh-CN" sz="2000" b="0" i="1" smtClean="0">
                            <a:latin typeface="Cambria Math" panose="02040503050406030204" pitchFamily="18" charset="0"/>
                            <a:sym typeface="Wingdings" panose="05000000000000000000" pitchFamily="2" charset="2"/>
                          </a:rPr>
                          <m:t>𝑥</m:t>
                        </m:r>
                      </m:e>
                    </m:d>
                    <m:r>
                      <a:rPr lang="en-US" altLang="zh-CN" sz="2000" b="0" i="1" smtClean="0">
                        <a:latin typeface="Cambria Math" panose="02040503050406030204" pitchFamily="18" charset="0"/>
                        <a:sym typeface="Wingdings" panose="05000000000000000000" pitchFamily="2" charset="2"/>
                      </a:rPr>
                      <m:t>=</m:t>
                    </m:r>
                    <m:sSup>
                      <m:sSupPr>
                        <m:ctrlPr>
                          <a:rPr lang="en-US" altLang="zh-CN" sz="2000" i="1">
                            <a:latin typeface="Cambria Math" panose="02040503050406030204" pitchFamily="18" charset="0"/>
                            <a:sym typeface="Wingdings" panose="05000000000000000000" pitchFamily="2" charset="2"/>
                          </a:rPr>
                        </m:ctrlPr>
                      </m:sSupPr>
                      <m:e>
                        <m:r>
                          <a:rPr lang="en-US" altLang="zh-CN" sz="2000" i="1">
                            <a:latin typeface="Cambria Math" panose="02040503050406030204" pitchFamily="18" charset="0"/>
                            <a:sym typeface="Wingdings" panose="05000000000000000000" pitchFamily="2" charset="2"/>
                          </a:rPr>
                          <m:t>𝑥</m:t>
                        </m:r>
                      </m:e>
                      <m:sup>
                        <m:r>
                          <a:rPr lang="en-US" altLang="zh-CN" sz="2000" b="0" i="1" smtClean="0">
                            <a:latin typeface="Cambria Math" panose="02040503050406030204" pitchFamily="18" charset="0"/>
                            <a:sym typeface="Wingdings" panose="05000000000000000000" pitchFamily="2" charset="2"/>
                          </a:rPr>
                          <m:t>10</m:t>
                        </m:r>
                      </m:sup>
                    </m:sSup>
                    <m:r>
                      <a:rPr lang="en-US" altLang="zh-CN" sz="2000" b="0" i="1" smtClean="0">
                        <a:latin typeface="Cambria Math" panose="02040503050406030204" pitchFamily="18" charset="0"/>
                        <a:sym typeface="Wingdings" panose="05000000000000000000" pitchFamily="2" charset="2"/>
                      </a:rPr>
                      <m:t>+</m:t>
                    </m:r>
                    <m:sSup>
                      <m:sSupPr>
                        <m:ctrlPr>
                          <a:rPr lang="en-US" altLang="zh-CN" sz="2000" i="1">
                            <a:latin typeface="Cambria Math" panose="02040503050406030204" pitchFamily="18" charset="0"/>
                            <a:sym typeface="Wingdings" panose="05000000000000000000" pitchFamily="2" charset="2"/>
                          </a:rPr>
                        </m:ctrlPr>
                      </m:sSupPr>
                      <m:e>
                        <m:r>
                          <a:rPr lang="en-US" altLang="zh-CN" sz="2000" i="1">
                            <a:latin typeface="Cambria Math" panose="02040503050406030204" pitchFamily="18" charset="0"/>
                            <a:sym typeface="Wingdings" panose="05000000000000000000" pitchFamily="2" charset="2"/>
                          </a:rPr>
                          <m:t>𝑥</m:t>
                        </m:r>
                      </m:e>
                      <m:sup>
                        <m:r>
                          <a:rPr lang="en-US" altLang="zh-CN" sz="2000" b="0" i="1" smtClean="0">
                            <a:latin typeface="Cambria Math" panose="02040503050406030204" pitchFamily="18" charset="0"/>
                            <a:sym typeface="Wingdings" panose="05000000000000000000" pitchFamily="2" charset="2"/>
                          </a:rPr>
                          <m:t>8</m:t>
                        </m:r>
                      </m:sup>
                    </m:sSup>
                    <m:r>
                      <a:rPr lang="en-US" altLang="zh-CN" sz="2000" b="0" i="1" smtClean="0">
                        <a:latin typeface="Cambria Math" panose="02040503050406030204" pitchFamily="18" charset="0"/>
                        <a:sym typeface="Wingdings" panose="05000000000000000000" pitchFamily="2" charset="2"/>
                      </a:rPr>
                      <m:t>+</m:t>
                    </m:r>
                    <m:sSup>
                      <m:sSupPr>
                        <m:ctrlPr>
                          <a:rPr lang="en-US" altLang="zh-CN" sz="2000" i="1">
                            <a:latin typeface="Cambria Math" panose="02040503050406030204" pitchFamily="18" charset="0"/>
                            <a:sym typeface="Wingdings" panose="05000000000000000000" pitchFamily="2" charset="2"/>
                          </a:rPr>
                        </m:ctrlPr>
                      </m:sSupPr>
                      <m:e>
                        <m:r>
                          <a:rPr lang="en-US" altLang="zh-CN" sz="2000" i="1">
                            <a:latin typeface="Cambria Math" panose="02040503050406030204" pitchFamily="18" charset="0"/>
                            <a:sym typeface="Wingdings" panose="05000000000000000000" pitchFamily="2" charset="2"/>
                          </a:rPr>
                          <m:t>𝑥</m:t>
                        </m:r>
                      </m:e>
                      <m:sup>
                        <m:r>
                          <a:rPr lang="en-US" altLang="zh-CN" sz="2000" i="1">
                            <a:latin typeface="Cambria Math" panose="02040503050406030204" pitchFamily="18" charset="0"/>
                            <a:sym typeface="Wingdings" panose="05000000000000000000" pitchFamily="2" charset="2"/>
                          </a:rPr>
                          <m:t>4</m:t>
                        </m:r>
                      </m:sup>
                    </m:sSup>
                    <m:r>
                      <a:rPr lang="en-US" altLang="zh-CN" sz="2000" i="1">
                        <a:latin typeface="Cambria Math" panose="02040503050406030204" pitchFamily="18" charset="0"/>
                        <a:sym typeface="Wingdings" panose="05000000000000000000" pitchFamily="2" charset="2"/>
                      </a:rPr>
                      <m:t>+</m:t>
                    </m:r>
                    <m:sSup>
                      <m:sSupPr>
                        <m:ctrlPr>
                          <a:rPr lang="en-US" altLang="zh-CN" sz="2000" i="1">
                            <a:latin typeface="Cambria Math" panose="02040503050406030204" pitchFamily="18" charset="0"/>
                            <a:sym typeface="Wingdings" panose="05000000000000000000" pitchFamily="2" charset="2"/>
                          </a:rPr>
                        </m:ctrlPr>
                      </m:sSupPr>
                      <m:e>
                        <m:r>
                          <a:rPr lang="en-US" altLang="zh-CN" sz="2000" i="1">
                            <a:latin typeface="Cambria Math" panose="02040503050406030204" pitchFamily="18" charset="0"/>
                            <a:sym typeface="Wingdings" panose="05000000000000000000" pitchFamily="2" charset="2"/>
                          </a:rPr>
                          <m:t>𝑥</m:t>
                        </m:r>
                      </m:e>
                      <m:sup>
                        <m:r>
                          <a:rPr lang="en-US" altLang="zh-CN" sz="2000" b="0" i="1" smtClean="0">
                            <a:latin typeface="Cambria Math" panose="02040503050406030204" pitchFamily="18" charset="0"/>
                            <a:sym typeface="Wingdings" panose="05000000000000000000" pitchFamily="2" charset="2"/>
                          </a:rPr>
                          <m:t>3</m:t>
                        </m:r>
                      </m:sup>
                    </m:sSup>
                    <m:r>
                      <a:rPr lang="en-US" altLang="zh-CN" sz="2000" b="0" i="1" smtClean="0">
                        <a:latin typeface="Cambria Math" panose="02040503050406030204" pitchFamily="18" charset="0"/>
                        <a:sym typeface="Wingdings" panose="05000000000000000000" pitchFamily="2" charset="2"/>
                      </a:rPr>
                      <m:t>+</m:t>
                    </m:r>
                    <m:sSup>
                      <m:sSupPr>
                        <m:ctrlPr>
                          <a:rPr lang="en-US" altLang="zh-CN" sz="2000" i="1">
                            <a:latin typeface="Cambria Math" panose="02040503050406030204" pitchFamily="18" charset="0"/>
                            <a:sym typeface="Wingdings" panose="05000000000000000000" pitchFamily="2" charset="2"/>
                          </a:rPr>
                        </m:ctrlPr>
                      </m:sSupPr>
                      <m:e>
                        <m:r>
                          <a:rPr lang="en-US" altLang="zh-CN" sz="2000" i="1">
                            <a:latin typeface="Cambria Math" panose="02040503050406030204" pitchFamily="18" charset="0"/>
                            <a:sym typeface="Wingdings" panose="05000000000000000000" pitchFamily="2" charset="2"/>
                          </a:rPr>
                          <m:t>𝑥</m:t>
                        </m:r>
                      </m:e>
                      <m:sup>
                        <m:r>
                          <a:rPr lang="en-US" altLang="zh-CN" sz="2000" i="1">
                            <a:latin typeface="Cambria Math" panose="02040503050406030204" pitchFamily="18" charset="0"/>
                            <a:sym typeface="Wingdings" panose="05000000000000000000" pitchFamily="2" charset="2"/>
                          </a:rPr>
                          <m:t>2</m:t>
                        </m:r>
                      </m:sup>
                    </m:sSup>
                    <m:r>
                      <a:rPr lang="en-US" altLang="zh-CN" sz="2000" i="1" smtClean="0">
                        <a:latin typeface="Cambria Math" panose="02040503050406030204" pitchFamily="18" charset="0"/>
                        <a:sym typeface="Wingdings" panose="05000000000000000000" pitchFamily="2" charset="2"/>
                      </a:rPr>
                      <m:t>+</m:t>
                    </m:r>
                    <m:r>
                      <a:rPr lang="en-US" altLang="zh-CN" sz="2000" i="1">
                        <a:latin typeface="Cambria Math" panose="02040503050406030204" pitchFamily="18" charset="0"/>
                        <a:sym typeface="Wingdings" panose="05000000000000000000" pitchFamily="2" charset="2"/>
                      </a:rPr>
                      <m:t>1</m:t>
                    </m:r>
                  </m:oMath>
                </a14:m>
                <a:endParaRPr lang="en-US" altLang="zh-CN" sz="2000" dirty="0"/>
              </a:p>
              <a:p>
                <a:r>
                  <a:rPr lang="zh-CN" altLang="en-US" sz="2000" dirty="0"/>
                  <a:t>编码</a:t>
                </a:r>
                <a:r>
                  <a:rPr lang="zh-CN" altLang="en-US" sz="2000" dirty="0" smtClean="0"/>
                  <a:t>：</a:t>
                </a:r>
                <a:r>
                  <a:rPr lang="en-US" altLang="zh-CN" sz="2000" dirty="0" smtClean="0"/>
                  <a:t>x</a:t>
                </a:r>
                <a:r>
                  <a:rPr lang="en-US" altLang="zh-CN" sz="2000" baseline="30000" dirty="0" smtClean="0"/>
                  <a:t>r</a:t>
                </a:r>
                <a:r>
                  <a:rPr lang="en-US" altLang="zh-CN" sz="2000" dirty="0" smtClean="0"/>
                  <a:t>K(x</a:t>
                </a:r>
                <a:r>
                  <a:rPr lang="en-US" altLang="zh-CN" sz="2000" dirty="0"/>
                  <a:t>)</a:t>
                </a:r>
                <a:r>
                  <a:rPr lang="zh-CN" altLang="en-US" sz="2000" dirty="0"/>
                  <a:t>（添加</a:t>
                </a:r>
                <a:r>
                  <a:rPr lang="en-US" altLang="zh-CN" sz="2000" dirty="0"/>
                  <a:t>r</a:t>
                </a:r>
                <a:r>
                  <a:rPr lang="zh-CN" altLang="en-US" sz="2000" dirty="0"/>
                  <a:t>个</a:t>
                </a:r>
                <a:r>
                  <a:rPr lang="en-US" altLang="zh-CN" sz="2000" dirty="0"/>
                  <a:t>0</a:t>
                </a:r>
                <a:r>
                  <a:rPr lang="zh-CN" altLang="en-US" sz="2000" dirty="0"/>
                  <a:t>）除以</a:t>
                </a:r>
                <a:r>
                  <a:rPr lang="en-US" altLang="zh-CN" sz="2000" dirty="0"/>
                  <a:t>G(x)</a:t>
                </a:r>
                <a:r>
                  <a:rPr lang="zh-CN" altLang="en-US" sz="2000" dirty="0"/>
                  <a:t>得到的余式为冗余位</a:t>
                </a:r>
                <a:r>
                  <a:rPr lang="en-US" altLang="zh-CN" sz="2000" dirty="0"/>
                  <a:t>R(x)</a:t>
                </a:r>
                <a:r>
                  <a:rPr lang="zh-CN" altLang="en-US" sz="2000" dirty="0" smtClean="0"/>
                  <a:t>，保证</a:t>
                </a:r>
                <a:r>
                  <a:rPr lang="en-US" altLang="zh-CN" sz="2000" dirty="0"/>
                  <a:t>T(x)/G(x)</a:t>
                </a:r>
                <a:r>
                  <a:rPr lang="zh-CN" altLang="en-US" sz="2000" dirty="0"/>
                  <a:t>的余式为</a:t>
                </a:r>
                <a:r>
                  <a:rPr lang="en-US" altLang="zh-CN" sz="2000" dirty="0"/>
                  <a:t>0</a:t>
                </a:r>
              </a:p>
              <a:p>
                <a:r>
                  <a:rPr lang="zh-CN" altLang="en-US" sz="2000" dirty="0"/>
                  <a:t>解码：接收方的码字除以</a:t>
                </a:r>
                <a:r>
                  <a:rPr lang="en-US" altLang="zh-CN" sz="2000" dirty="0"/>
                  <a:t>G(x)</a:t>
                </a:r>
                <a:r>
                  <a:rPr lang="zh-CN" altLang="en-US" sz="2000" dirty="0"/>
                  <a:t>，如余式为</a:t>
                </a:r>
                <a:r>
                  <a:rPr lang="en-US" altLang="zh-CN" sz="2000" dirty="0"/>
                  <a:t>0</a:t>
                </a:r>
                <a:r>
                  <a:rPr lang="zh-CN" altLang="en-US" sz="2000" dirty="0"/>
                  <a:t>表示无错</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522" t="-1401"/>
                </a:stretch>
              </a:blipFill>
            </p:spPr>
            <p:txBody>
              <a:bodyPr/>
              <a:lstStyle/>
              <a:p>
                <a:r>
                  <a:rPr lang="zh-CN" altLang="en-US">
                    <a:noFill/>
                  </a:rPr>
                  <a:t> </a:t>
                </a:r>
              </a:p>
            </p:txBody>
          </p:sp>
        </mc:Fallback>
      </mc:AlternateContent>
      <p:graphicFrame>
        <p:nvGraphicFramePr>
          <p:cNvPr id="4" name="Object 5"/>
          <p:cNvGraphicFramePr>
            <a:graphicFrameLocks noChangeAspect="1"/>
          </p:cNvGraphicFramePr>
          <p:nvPr>
            <p:extLst>
              <p:ext uri="{D42A27DB-BD31-4B8C-83A1-F6EECF244321}">
                <p14:modId xmlns:p14="http://schemas.microsoft.com/office/powerpoint/2010/main" val="4277168511"/>
              </p:ext>
            </p:extLst>
          </p:nvPr>
        </p:nvGraphicFramePr>
        <p:xfrm>
          <a:off x="4311426" y="4939080"/>
          <a:ext cx="7762875" cy="1682750"/>
        </p:xfrm>
        <a:graphic>
          <a:graphicData uri="http://schemas.openxmlformats.org/presentationml/2006/ole">
            <mc:AlternateContent xmlns:mc="http://schemas.openxmlformats.org/markup-compatibility/2006">
              <mc:Choice xmlns:v="urn:schemas-microsoft-com:vml" Requires="v">
                <p:oleObj spid="_x0000_s22574" r:id="rId4" imgW="5448300" imgH="1181100" progId="Equation.3">
                  <p:embed/>
                </p:oleObj>
              </mc:Choice>
              <mc:Fallback>
                <p:oleObj r:id="rId4" imgW="5448300" imgH="1181100" progId="Equation.3">
                  <p:embed/>
                  <p:pic>
                    <p:nvPicPr>
                      <p:cNvPr id="1126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1426" y="4939080"/>
                        <a:ext cx="7762875" cy="1682750"/>
                      </a:xfrm>
                      <a:prstGeom prst="rect">
                        <a:avLst/>
                      </a:prstGeom>
                      <a:solidFill>
                        <a:srgbClr val="FFFFCC"/>
                      </a:solidFill>
                      <a:ln w="28575">
                        <a:solidFill>
                          <a:srgbClr val="FF3300"/>
                        </a:solidFill>
                        <a:miter lim="800000"/>
                        <a:headEnd/>
                        <a:tailEnd/>
                      </a:ln>
                    </p:spPr>
                  </p:pic>
                </p:oleObj>
              </mc:Fallback>
            </mc:AlternateContent>
          </a:graphicData>
        </a:graphic>
      </p:graphicFrame>
      <p:sp>
        <p:nvSpPr>
          <p:cNvPr id="5" name="矩形 4"/>
          <p:cNvSpPr/>
          <p:nvPr/>
        </p:nvSpPr>
        <p:spPr>
          <a:xfrm>
            <a:off x="667657" y="4939080"/>
            <a:ext cx="3643769" cy="1477328"/>
          </a:xfrm>
          <a:prstGeom prst="rect">
            <a:avLst/>
          </a:prstGeom>
        </p:spPr>
        <p:txBody>
          <a:bodyPr wrap="square">
            <a:spAutoFit/>
          </a:bodyPr>
          <a:lstStyle/>
          <a:p>
            <a:r>
              <a:rPr lang="zh-CN" altLang="en-US" u="sng" dirty="0">
                <a:solidFill>
                  <a:srgbClr val="FF0000"/>
                </a:solidFill>
              </a:rPr>
              <a:t>差错模式E(x)</a:t>
            </a:r>
            <a:r>
              <a:rPr lang="zh-CN" altLang="en-US" dirty="0"/>
              <a:t>＝发送码字和接收码字的半加，其中1的位置对应变化了的信息位的位置。</a:t>
            </a:r>
          </a:p>
          <a:p>
            <a:r>
              <a:rPr lang="zh-CN" altLang="en-US" dirty="0"/>
              <a:t>若E(x)能被G(x)整除，则不能检测这样的错误</a:t>
            </a:r>
          </a:p>
        </p:txBody>
      </p:sp>
    </p:spTree>
    <p:extLst>
      <p:ext uri="{BB962C8B-B14F-4D97-AF65-F5344CB8AC3E}">
        <p14:creationId xmlns:p14="http://schemas.microsoft.com/office/powerpoint/2010/main" val="2392895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循环冗余码</a:t>
            </a:r>
            <a:r>
              <a:rPr lang="en-US" altLang="zh-CN" dirty="0"/>
              <a:t>CRC</a:t>
            </a:r>
            <a:r>
              <a:rPr lang="zh-CN" altLang="en-US" dirty="0" smtClean="0"/>
              <a:t>：一个好的生成多项式</a:t>
            </a:r>
            <a:endParaRPr lang="zh-CN" altLang="en-US" dirty="0"/>
          </a:p>
        </p:txBody>
      </p:sp>
      <p:sp>
        <p:nvSpPr>
          <p:cNvPr id="3" name="内容占位符 2"/>
          <p:cNvSpPr>
            <a:spLocks noGrp="1"/>
          </p:cNvSpPr>
          <p:nvPr>
            <p:ph idx="1"/>
          </p:nvPr>
        </p:nvSpPr>
        <p:spPr>
          <a:xfrm>
            <a:off x="1030514" y="1574342"/>
            <a:ext cx="10323286" cy="656318"/>
          </a:xfrm>
        </p:spPr>
        <p:txBody>
          <a:bodyPr>
            <a:noAutofit/>
          </a:bodyPr>
          <a:lstStyle/>
          <a:p>
            <a:r>
              <a:rPr lang="zh-CN" altLang="en-US" sz="2000" dirty="0"/>
              <a:t>若</a:t>
            </a:r>
            <a:r>
              <a:rPr lang="en-US" altLang="zh-CN" sz="2000" dirty="0"/>
              <a:t>r</a:t>
            </a:r>
            <a:r>
              <a:rPr lang="zh-CN" altLang="en-US" sz="2000" dirty="0"/>
              <a:t>次多项式</a:t>
            </a:r>
            <a:r>
              <a:rPr lang="en-US" altLang="zh-CN" sz="2000" dirty="0"/>
              <a:t>G(x)</a:t>
            </a:r>
            <a:r>
              <a:rPr lang="zh-CN" altLang="en-US" sz="2000" dirty="0"/>
              <a:t>含</a:t>
            </a:r>
            <a:r>
              <a:rPr lang="en-US" altLang="zh-CN" sz="2000" dirty="0"/>
              <a:t>(x+1)</a:t>
            </a:r>
            <a:r>
              <a:rPr lang="zh-CN" altLang="en-US" sz="2000" dirty="0"/>
              <a:t>的因子，则能检测出所有奇数</a:t>
            </a:r>
            <a:r>
              <a:rPr lang="zh-CN" altLang="en-US" sz="2000" dirty="0" smtClean="0"/>
              <a:t>位错</a:t>
            </a:r>
            <a:endParaRPr lang="en-US" altLang="zh-CN" sz="2000" dirty="0" smtClean="0"/>
          </a:p>
          <a:p>
            <a:pPr lvl="1"/>
            <a:r>
              <a:rPr lang="zh-CN" altLang="en-US" sz="1800" dirty="0" smtClean="0"/>
              <a:t>反证法：假设无法检测出来，可以推出</a:t>
            </a:r>
            <a:r>
              <a:rPr lang="en-US" altLang="zh-CN" sz="1800" dirty="0" smtClean="0"/>
              <a:t>E(1)=0</a:t>
            </a:r>
            <a:r>
              <a:rPr lang="zh-CN" altLang="en-US" sz="1800" dirty="0" smtClean="0"/>
              <a:t>，但是奇数位错的特征说明</a:t>
            </a:r>
            <a:r>
              <a:rPr lang="en-US" altLang="zh-CN" sz="1800" dirty="0" smtClean="0"/>
              <a:t>E(1)=1</a:t>
            </a:r>
            <a:r>
              <a:rPr lang="zh-CN" altLang="en-US" sz="1800" dirty="0" smtClean="0"/>
              <a:t>，矛盾</a:t>
            </a:r>
            <a:endParaRPr lang="zh-CN" altLang="en-US" sz="1800" dirty="0"/>
          </a:p>
        </p:txBody>
      </p:sp>
      <p:graphicFrame>
        <p:nvGraphicFramePr>
          <p:cNvPr id="4" name="Object 2"/>
          <p:cNvGraphicFramePr>
            <a:graphicFrameLocks noChangeAspect="1"/>
          </p:cNvGraphicFramePr>
          <p:nvPr>
            <p:extLst>
              <p:ext uri="{D42A27DB-BD31-4B8C-83A1-F6EECF244321}">
                <p14:modId xmlns:p14="http://schemas.microsoft.com/office/powerpoint/2010/main" val="646676478"/>
              </p:ext>
            </p:extLst>
          </p:nvPr>
        </p:nvGraphicFramePr>
        <p:xfrm>
          <a:off x="1736017" y="2369216"/>
          <a:ext cx="5918200" cy="925512"/>
        </p:xfrm>
        <a:graphic>
          <a:graphicData uri="http://schemas.openxmlformats.org/presentationml/2006/ole">
            <mc:AlternateContent xmlns:mc="http://schemas.openxmlformats.org/markup-compatibility/2006">
              <mc:Choice xmlns:v="urn:schemas-microsoft-com:vml" Requires="v">
                <p:oleObj spid="_x0000_s23768" name="Equation" r:id="rId3" imgW="4559040" imgH="711000" progId="Equation.3">
                  <p:embed/>
                </p:oleObj>
              </mc:Choice>
              <mc:Fallback>
                <p:oleObj name="Equation" r:id="rId3" imgW="4559040" imgH="711000" progId="Equation.3">
                  <p:embed/>
                  <p:pic>
                    <p:nvPicPr>
                      <p:cNvPr id="122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017" y="2369216"/>
                        <a:ext cx="5918200" cy="925512"/>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5" name="Object 2"/>
          <p:cNvGraphicFramePr>
            <a:graphicFrameLocks noChangeAspect="1"/>
          </p:cNvGraphicFramePr>
          <p:nvPr>
            <p:extLst>
              <p:ext uri="{D42A27DB-BD31-4B8C-83A1-F6EECF244321}">
                <p14:modId xmlns:p14="http://schemas.microsoft.com/office/powerpoint/2010/main" val="2455411280"/>
              </p:ext>
            </p:extLst>
          </p:nvPr>
        </p:nvGraphicFramePr>
        <p:xfrm>
          <a:off x="7873352" y="2618918"/>
          <a:ext cx="2506663" cy="280987"/>
        </p:xfrm>
        <a:graphic>
          <a:graphicData uri="http://schemas.openxmlformats.org/presentationml/2006/ole">
            <mc:AlternateContent xmlns:mc="http://schemas.openxmlformats.org/markup-compatibility/2006">
              <mc:Choice xmlns:v="urn:schemas-microsoft-com:vml" Requires="v">
                <p:oleObj spid="_x0000_s23769" name="Equation" r:id="rId5" imgW="1930320" imgH="215640" progId="Equation.3">
                  <p:embed/>
                </p:oleObj>
              </mc:Choice>
              <mc:Fallback>
                <p:oleObj name="Equation" r:id="rId5" imgW="1930320" imgH="215640" progId="Equation.3">
                  <p:embed/>
                  <p:pic>
                    <p:nvPicPr>
                      <p:cNvPr id="2253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3352" y="2618918"/>
                        <a:ext cx="2506663" cy="280987"/>
                      </a:xfrm>
                      <a:prstGeom prst="rect">
                        <a:avLst/>
                      </a:prstGeom>
                      <a:solidFill>
                        <a:srgbClr val="FFFFCC"/>
                      </a:solidFill>
                      <a:ln w="28575">
                        <a:solidFill>
                          <a:srgbClr val="FF3300"/>
                        </a:solidFill>
                        <a:miter lim="800000"/>
                        <a:headEnd/>
                        <a:tailEnd/>
                      </a:ln>
                    </p:spPr>
                  </p:pic>
                </p:oleObj>
              </mc:Fallback>
            </mc:AlternateContent>
          </a:graphicData>
        </a:graphic>
      </p:graphicFrame>
      <p:sp>
        <p:nvSpPr>
          <p:cNvPr id="6" name="内容占位符 2"/>
          <p:cNvSpPr txBox="1">
            <a:spLocks/>
          </p:cNvSpPr>
          <p:nvPr/>
        </p:nvSpPr>
        <p:spPr>
          <a:xfrm>
            <a:off x="1030513" y="3470252"/>
            <a:ext cx="10479315" cy="9402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若</a:t>
            </a:r>
            <a:r>
              <a:rPr lang="en-US" altLang="zh-CN" sz="2000" dirty="0"/>
              <a:t>G(x)</a:t>
            </a:r>
            <a:r>
              <a:rPr lang="zh-CN" altLang="en-US" sz="2000" dirty="0"/>
              <a:t>中不含</a:t>
            </a:r>
            <a:r>
              <a:rPr lang="en-US" altLang="zh-CN" sz="2000" dirty="0"/>
              <a:t>x</a:t>
            </a:r>
            <a:r>
              <a:rPr lang="zh-CN" altLang="en-US" sz="2000" dirty="0"/>
              <a:t>的因子，且对任何</a:t>
            </a:r>
            <a:r>
              <a:rPr lang="en-US" altLang="zh-CN" sz="2000" dirty="0" smtClean="0"/>
              <a:t>0&lt;e≤n-1</a:t>
            </a:r>
            <a:r>
              <a:rPr lang="zh-CN" altLang="en-US" sz="2000" dirty="0"/>
              <a:t>，除不尽</a:t>
            </a:r>
            <a:r>
              <a:rPr lang="en-US" altLang="zh-CN" sz="2000" dirty="0" smtClean="0">
                <a:latin typeface="+mn-ea"/>
                <a:cs typeface="Calibri Light" panose="020F0302020204030204" pitchFamily="34" charset="0"/>
              </a:rPr>
              <a:t>x</a:t>
            </a:r>
            <a:r>
              <a:rPr lang="en-US" altLang="zh-CN" sz="2000" baseline="30000" dirty="0" smtClean="0">
                <a:latin typeface="+mn-ea"/>
                <a:cs typeface="Calibri Light" panose="020F0302020204030204" pitchFamily="34" charset="0"/>
              </a:rPr>
              <a:t>e</a:t>
            </a:r>
            <a:r>
              <a:rPr lang="en-US" altLang="zh-CN" sz="2000" dirty="0" smtClean="0">
                <a:latin typeface="+mn-ea"/>
                <a:cs typeface="Calibri Light" panose="020F0302020204030204" pitchFamily="34" charset="0"/>
              </a:rPr>
              <a:t>+1</a:t>
            </a:r>
            <a:r>
              <a:rPr lang="zh-CN" altLang="en-US" sz="2000" dirty="0"/>
              <a:t>，即周期大于等于</a:t>
            </a:r>
            <a:r>
              <a:rPr lang="en-US" altLang="zh-CN" sz="2000" dirty="0"/>
              <a:t>n</a:t>
            </a:r>
            <a:r>
              <a:rPr lang="zh-CN" altLang="en-US" sz="2000" dirty="0"/>
              <a:t>。则能检测出所有的双</a:t>
            </a:r>
            <a:r>
              <a:rPr lang="zh-CN" altLang="en-US" sz="2000" dirty="0" smtClean="0"/>
              <a:t>错</a:t>
            </a:r>
            <a:r>
              <a:rPr lang="en-US" altLang="zh-CN" sz="2000" dirty="0" smtClean="0"/>
              <a:t>: </a:t>
            </a:r>
            <a:r>
              <a:rPr lang="zh-CN" altLang="en-US" sz="2000" dirty="0" smtClean="0"/>
              <a:t>先确定双错的差错多项式</a:t>
            </a:r>
            <a:r>
              <a:rPr lang="en-US" altLang="zh-CN" sz="2000" dirty="0" smtClean="0"/>
              <a:t>E(x)</a:t>
            </a:r>
            <a:r>
              <a:rPr lang="zh-CN" altLang="en-US" sz="2000" dirty="0" smtClean="0"/>
              <a:t>，然后判断其除以</a:t>
            </a:r>
            <a:r>
              <a:rPr lang="en-US" altLang="zh-CN" sz="2000" dirty="0" smtClean="0"/>
              <a:t>G(X)</a:t>
            </a:r>
            <a:r>
              <a:rPr lang="zh-CN" altLang="en-US" sz="2000" dirty="0" smtClean="0"/>
              <a:t>的余式不为</a:t>
            </a:r>
            <a:r>
              <a:rPr lang="en-US" altLang="zh-CN" sz="2000" dirty="0" smtClean="0"/>
              <a:t>0</a:t>
            </a:r>
            <a:endParaRPr lang="zh-CN" altLang="en-US" sz="1800" dirty="0"/>
          </a:p>
        </p:txBody>
      </p:sp>
      <p:graphicFrame>
        <p:nvGraphicFramePr>
          <p:cNvPr id="7" name="Object 4"/>
          <p:cNvGraphicFramePr>
            <a:graphicFrameLocks noChangeAspect="1"/>
          </p:cNvGraphicFramePr>
          <p:nvPr>
            <p:extLst>
              <p:ext uri="{D42A27DB-BD31-4B8C-83A1-F6EECF244321}">
                <p14:modId xmlns:p14="http://schemas.microsoft.com/office/powerpoint/2010/main" val="3671862854"/>
              </p:ext>
            </p:extLst>
          </p:nvPr>
        </p:nvGraphicFramePr>
        <p:xfrm>
          <a:off x="554687" y="4148372"/>
          <a:ext cx="7912325" cy="376238"/>
        </p:xfrm>
        <a:graphic>
          <a:graphicData uri="http://schemas.openxmlformats.org/presentationml/2006/ole">
            <mc:AlternateContent xmlns:mc="http://schemas.openxmlformats.org/markup-compatibility/2006">
              <mc:Choice xmlns:v="urn:schemas-microsoft-com:vml" Requires="v">
                <p:oleObj spid="_x0000_s23770" r:id="rId7" imgW="4724400" imgH="228600" progId="Equation.3">
                  <p:embed/>
                </p:oleObj>
              </mc:Choice>
              <mc:Fallback>
                <p:oleObj r:id="rId7" imgW="4724400" imgH="228600" progId="Equation.3">
                  <p:embed/>
                  <p:pic>
                    <p:nvPicPr>
                      <p:cNvPr id="1229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687" y="4148372"/>
                        <a:ext cx="7912325" cy="376238"/>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1418912339"/>
              </p:ext>
            </p:extLst>
          </p:nvPr>
        </p:nvGraphicFramePr>
        <p:xfrm>
          <a:off x="576205" y="4742637"/>
          <a:ext cx="5522913" cy="398462"/>
        </p:xfrm>
        <a:graphic>
          <a:graphicData uri="http://schemas.openxmlformats.org/presentationml/2006/ole">
            <mc:AlternateContent xmlns:mc="http://schemas.openxmlformats.org/markup-compatibility/2006">
              <mc:Choice xmlns:v="urn:schemas-microsoft-com:vml" Requires="v">
                <p:oleObj spid="_x0000_s23771" name="Equation" r:id="rId9" imgW="3162240" imgH="228600" progId="Equation.3">
                  <p:embed/>
                </p:oleObj>
              </mc:Choice>
              <mc:Fallback>
                <p:oleObj name="Equation" r:id="rId9" imgW="3162240" imgH="228600" progId="Equation.3">
                  <p:embed/>
                  <p:pic>
                    <p:nvPicPr>
                      <p:cNvPr id="22534"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05" y="4742637"/>
                        <a:ext cx="5522913" cy="398462"/>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75493622"/>
              </p:ext>
            </p:extLst>
          </p:nvPr>
        </p:nvGraphicFramePr>
        <p:xfrm>
          <a:off x="8525068" y="4440397"/>
          <a:ext cx="35407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646602905"/>
                    </a:ext>
                  </a:extLst>
                </a:gridCol>
                <a:gridCol w="208280">
                  <a:extLst>
                    <a:ext uri="{9D8B030D-6E8A-4147-A177-3AD203B41FA5}">
                      <a16:colId xmlns:a16="http://schemas.microsoft.com/office/drawing/2014/main" val="819902348"/>
                    </a:ext>
                  </a:extLst>
                </a:gridCol>
                <a:gridCol w="208280">
                  <a:extLst>
                    <a:ext uri="{9D8B030D-6E8A-4147-A177-3AD203B41FA5}">
                      <a16:colId xmlns:a16="http://schemas.microsoft.com/office/drawing/2014/main" val="1405077878"/>
                    </a:ext>
                  </a:extLst>
                </a:gridCol>
                <a:gridCol w="208280">
                  <a:extLst>
                    <a:ext uri="{9D8B030D-6E8A-4147-A177-3AD203B41FA5}">
                      <a16:colId xmlns:a16="http://schemas.microsoft.com/office/drawing/2014/main" val="2561255159"/>
                    </a:ext>
                  </a:extLst>
                </a:gridCol>
                <a:gridCol w="208280">
                  <a:extLst>
                    <a:ext uri="{9D8B030D-6E8A-4147-A177-3AD203B41FA5}">
                      <a16:colId xmlns:a16="http://schemas.microsoft.com/office/drawing/2014/main" val="1332465412"/>
                    </a:ext>
                  </a:extLst>
                </a:gridCol>
                <a:gridCol w="208280">
                  <a:extLst>
                    <a:ext uri="{9D8B030D-6E8A-4147-A177-3AD203B41FA5}">
                      <a16:colId xmlns:a16="http://schemas.microsoft.com/office/drawing/2014/main" val="3328951489"/>
                    </a:ext>
                  </a:extLst>
                </a:gridCol>
                <a:gridCol w="208280">
                  <a:extLst>
                    <a:ext uri="{9D8B030D-6E8A-4147-A177-3AD203B41FA5}">
                      <a16:colId xmlns:a16="http://schemas.microsoft.com/office/drawing/2014/main" val="2592691977"/>
                    </a:ext>
                  </a:extLst>
                </a:gridCol>
                <a:gridCol w="208280">
                  <a:extLst>
                    <a:ext uri="{9D8B030D-6E8A-4147-A177-3AD203B41FA5}">
                      <a16:colId xmlns:a16="http://schemas.microsoft.com/office/drawing/2014/main" val="3668721205"/>
                    </a:ext>
                  </a:extLst>
                </a:gridCol>
                <a:gridCol w="208280">
                  <a:extLst>
                    <a:ext uri="{9D8B030D-6E8A-4147-A177-3AD203B41FA5}">
                      <a16:colId xmlns:a16="http://schemas.microsoft.com/office/drawing/2014/main" val="401197580"/>
                    </a:ext>
                  </a:extLst>
                </a:gridCol>
                <a:gridCol w="208280">
                  <a:extLst>
                    <a:ext uri="{9D8B030D-6E8A-4147-A177-3AD203B41FA5}">
                      <a16:colId xmlns:a16="http://schemas.microsoft.com/office/drawing/2014/main" val="2896837407"/>
                    </a:ext>
                  </a:extLst>
                </a:gridCol>
                <a:gridCol w="208280">
                  <a:extLst>
                    <a:ext uri="{9D8B030D-6E8A-4147-A177-3AD203B41FA5}">
                      <a16:colId xmlns:a16="http://schemas.microsoft.com/office/drawing/2014/main" val="401027558"/>
                    </a:ext>
                  </a:extLst>
                </a:gridCol>
                <a:gridCol w="208280">
                  <a:extLst>
                    <a:ext uri="{9D8B030D-6E8A-4147-A177-3AD203B41FA5}">
                      <a16:colId xmlns:a16="http://schemas.microsoft.com/office/drawing/2014/main" val="1799088070"/>
                    </a:ext>
                  </a:extLst>
                </a:gridCol>
                <a:gridCol w="208280">
                  <a:extLst>
                    <a:ext uri="{9D8B030D-6E8A-4147-A177-3AD203B41FA5}">
                      <a16:colId xmlns:a16="http://schemas.microsoft.com/office/drawing/2014/main" val="820845603"/>
                    </a:ext>
                  </a:extLst>
                </a:gridCol>
                <a:gridCol w="208280">
                  <a:extLst>
                    <a:ext uri="{9D8B030D-6E8A-4147-A177-3AD203B41FA5}">
                      <a16:colId xmlns:a16="http://schemas.microsoft.com/office/drawing/2014/main" val="1321882789"/>
                    </a:ext>
                  </a:extLst>
                </a:gridCol>
                <a:gridCol w="208280">
                  <a:extLst>
                    <a:ext uri="{9D8B030D-6E8A-4147-A177-3AD203B41FA5}">
                      <a16:colId xmlns:a16="http://schemas.microsoft.com/office/drawing/2014/main" val="1223340311"/>
                    </a:ext>
                  </a:extLst>
                </a:gridCol>
                <a:gridCol w="208280">
                  <a:extLst>
                    <a:ext uri="{9D8B030D-6E8A-4147-A177-3AD203B41FA5}">
                      <a16:colId xmlns:a16="http://schemas.microsoft.com/office/drawing/2014/main" val="2970633780"/>
                    </a:ext>
                  </a:extLst>
                </a:gridCol>
                <a:gridCol w="208280">
                  <a:extLst>
                    <a:ext uri="{9D8B030D-6E8A-4147-A177-3AD203B41FA5}">
                      <a16:colId xmlns:a16="http://schemas.microsoft.com/office/drawing/2014/main" val="279370757"/>
                    </a:ext>
                  </a:extLst>
                </a:gridCol>
              </a:tblGrid>
              <a:tr h="324000">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6950571"/>
                  </a:ext>
                </a:extLst>
              </a:tr>
            </a:tbl>
          </a:graphicData>
        </a:graphic>
      </p:graphicFrame>
      <p:sp>
        <p:nvSpPr>
          <p:cNvPr id="11" name="文本框 10"/>
          <p:cNvSpPr txBox="1"/>
          <p:nvPr/>
        </p:nvSpPr>
        <p:spPr>
          <a:xfrm>
            <a:off x="11843653" y="4789722"/>
            <a:ext cx="149605" cy="369332"/>
          </a:xfrm>
          <a:prstGeom prst="rect">
            <a:avLst/>
          </a:prstGeom>
          <a:noFill/>
        </p:spPr>
        <p:txBody>
          <a:bodyPr wrap="square" rtlCol="0">
            <a:spAutoFit/>
          </a:bodyPr>
          <a:lstStyle/>
          <a:p>
            <a:r>
              <a:rPr lang="en-US" altLang="zh-CN" dirty="0" smtClean="0"/>
              <a:t>0</a:t>
            </a:r>
            <a:endParaRPr lang="zh-CN" altLang="en-US" dirty="0"/>
          </a:p>
        </p:txBody>
      </p:sp>
      <p:sp>
        <p:nvSpPr>
          <p:cNvPr id="13" name="文本框 12"/>
          <p:cNvSpPr txBox="1"/>
          <p:nvPr/>
        </p:nvSpPr>
        <p:spPr>
          <a:xfrm>
            <a:off x="8323934" y="4792079"/>
            <a:ext cx="776517" cy="369332"/>
          </a:xfrm>
          <a:prstGeom prst="rect">
            <a:avLst/>
          </a:prstGeom>
          <a:noFill/>
        </p:spPr>
        <p:txBody>
          <a:bodyPr wrap="square" rtlCol="0">
            <a:spAutoFit/>
          </a:bodyPr>
          <a:lstStyle/>
          <a:p>
            <a:r>
              <a:rPr lang="en-US" altLang="zh-CN" dirty="0" smtClean="0"/>
              <a:t>n-1</a:t>
            </a:r>
            <a:endParaRPr lang="zh-CN" altLang="en-US" dirty="0"/>
          </a:p>
        </p:txBody>
      </p:sp>
      <mc:AlternateContent xmlns:mc="http://schemas.openxmlformats.org/markup-compatibility/2006" xmlns:a14="http://schemas.microsoft.com/office/drawing/2010/main">
        <mc:Choice Requires="a14">
          <p:sp>
            <p:nvSpPr>
              <p:cNvPr id="14" name="文本框 13"/>
              <p:cNvSpPr txBox="1"/>
              <p:nvPr/>
            </p:nvSpPr>
            <p:spPr>
              <a:xfrm>
                <a:off x="10820394" y="4123716"/>
                <a:ext cx="297774"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𝑗</m:t>
                          </m:r>
                        </m:sup>
                      </m:sSup>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0820394" y="4123716"/>
                <a:ext cx="297774" cy="285912"/>
              </a:xfrm>
              <a:prstGeom prst="rect">
                <a:avLst/>
              </a:prstGeom>
              <a:blipFill>
                <a:blip r:embed="rId11"/>
                <a:stretch>
                  <a:fillRect l="-10204" t="-6383" r="-102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9338411" y="4108581"/>
                <a:ext cx="273215"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9338411" y="4108581"/>
                <a:ext cx="273215" cy="285912"/>
              </a:xfrm>
              <a:prstGeom prst="rect">
                <a:avLst/>
              </a:prstGeom>
              <a:blipFill>
                <a:blip r:embed="rId12"/>
                <a:stretch>
                  <a:fillRect l="-11111" t="-6383" r="-4444"/>
                </a:stretch>
              </a:blipFill>
            </p:spPr>
            <p:txBody>
              <a:bodyPr/>
              <a:lstStyle/>
              <a:p>
                <a:r>
                  <a:rPr lang="zh-CN" altLang="en-US">
                    <a:noFill/>
                  </a:rPr>
                  <a:t> </a:t>
                </a:r>
              </a:p>
            </p:txBody>
          </p:sp>
        </mc:Fallback>
      </mc:AlternateContent>
      <p:sp>
        <p:nvSpPr>
          <p:cNvPr id="17" name="矩形 16"/>
          <p:cNvSpPr/>
          <p:nvPr/>
        </p:nvSpPr>
        <p:spPr>
          <a:xfrm>
            <a:off x="1030513" y="5306655"/>
            <a:ext cx="6096000" cy="646331"/>
          </a:xfrm>
          <a:prstGeom prst="rect">
            <a:avLst/>
          </a:prstGeom>
        </p:spPr>
        <p:txBody>
          <a:bodyPr>
            <a:spAutoFit/>
          </a:bodyPr>
          <a:lstStyle/>
          <a:p>
            <a:pPr marL="285750" indent="-285750">
              <a:buFont typeface="Arial" panose="020B0604020202020204" pitchFamily="34" charset="0"/>
              <a:buChar char="•"/>
            </a:pPr>
            <a:r>
              <a:rPr lang="zh-CN" altLang="en-US" dirty="0"/>
              <a:t>若G(x)中不含x的因子，即G(x)中的常数项为1，则能检测出所有</a:t>
            </a:r>
            <a:r>
              <a:rPr lang="zh-CN" altLang="en-US" dirty="0" smtClean="0"/>
              <a:t>突发长度</a:t>
            </a:r>
            <a:r>
              <a:rPr lang="en-US" altLang="zh-CN" dirty="0" smtClean="0"/>
              <a:t>≤ </a:t>
            </a:r>
            <a:r>
              <a:rPr lang="zh-CN" altLang="en-US" dirty="0" smtClean="0"/>
              <a:t>r</a:t>
            </a:r>
            <a:r>
              <a:rPr lang="zh-CN" altLang="en-US" dirty="0"/>
              <a:t>的突发错：</a:t>
            </a:r>
          </a:p>
        </p:txBody>
      </p:sp>
      <p:graphicFrame>
        <p:nvGraphicFramePr>
          <p:cNvPr id="18" name="Object 3"/>
          <p:cNvGraphicFramePr>
            <a:graphicFrameLocks noChangeAspect="1"/>
          </p:cNvGraphicFramePr>
          <p:nvPr>
            <p:extLst>
              <p:ext uri="{D42A27DB-BD31-4B8C-83A1-F6EECF244321}">
                <p14:modId xmlns:p14="http://schemas.microsoft.com/office/powerpoint/2010/main" val="2511551399"/>
              </p:ext>
            </p:extLst>
          </p:nvPr>
        </p:nvGraphicFramePr>
        <p:xfrm>
          <a:off x="867227" y="6095576"/>
          <a:ext cx="8931275" cy="374650"/>
        </p:xfrm>
        <a:graphic>
          <a:graphicData uri="http://schemas.openxmlformats.org/presentationml/2006/ole">
            <mc:AlternateContent xmlns:mc="http://schemas.openxmlformats.org/markup-compatibility/2006">
              <mc:Choice xmlns:v="urn:schemas-microsoft-com:vml" Requires="v">
                <p:oleObj spid="_x0000_s23772" name="Equation" r:id="rId13" imgW="5422680" imgH="228600" progId="Equation.3">
                  <p:embed/>
                </p:oleObj>
              </mc:Choice>
              <mc:Fallback>
                <p:oleObj name="Equation" r:id="rId13" imgW="5422680" imgH="228600" progId="Equation.3">
                  <p:embed/>
                  <p:pic>
                    <p:nvPicPr>
                      <p:cNvPr id="12291"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7227" y="6095576"/>
                        <a:ext cx="8931275" cy="374650"/>
                      </a:xfrm>
                      <a:prstGeom prst="rect">
                        <a:avLst/>
                      </a:prstGeom>
                      <a:solidFill>
                        <a:srgbClr val="FFFFCC"/>
                      </a:solidFill>
                      <a:ln w="28575">
                        <a:solidFill>
                          <a:srgbClr val="FF3300"/>
                        </a:solidFill>
                        <a:miter lim="800000"/>
                        <a:headEnd/>
                        <a:tailEnd/>
                      </a:ln>
                    </p:spPr>
                  </p:pic>
                </p:oleObj>
              </mc:Fallback>
            </mc:AlternateContent>
          </a:graphicData>
        </a:graphic>
      </p:graphicFrame>
      <p:sp>
        <p:nvSpPr>
          <p:cNvPr id="19" name="Text Box 11"/>
          <p:cNvSpPr txBox="1">
            <a:spLocks noChangeArrowheads="1"/>
          </p:cNvSpPr>
          <p:nvPr/>
        </p:nvSpPr>
        <p:spPr bwMode="auto">
          <a:xfrm>
            <a:off x="3481467" y="6470226"/>
            <a:ext cx="4305312" cy="371513"/>
          </a:xfrm>
          <a:prstGeom prst="rect">
            <a:avLst/>
          </a:prstGeom>
          <a:noFill/>
          <a:ln w="28575">
            <a:noFill/>
            <a:miter lim="800000"/>
            <a:headEnd/>
            <a:tailEnd/>
          </a:ln>
        </p:spPr>
        <p:txBody>
          <a:bodyPr wrap="square" lIns="90000" tIns="46800" rIns="90000" bIns="46800">
            <a:spAutoFit/>
          </a:bodyPr>
          <a:lstStyle/>
          <a:p>
            <a:pPr>
              <a:spcBef>
                <a:spcPct val="50000"/>
              </a:spcBef>
            </a:pPr>
            <a:r>
              <a:rPr lang="zh-CN" altLang="en-US" b="1" dirty="0">
                <a:solidFill>
                  <a:srgbClr val="FF3300"/>
                </a:solidFill>
              </a:rPr>
              <a:t>注意</a:t>
            </a:r>
            <a:r>
              <a:rPr lang="en-US" altLang="zh-CN" b="1" dirty="0">
                <a:solidFill>
                  <a:srgbClr val="FF3300"/>
                </a:solidFill>
              </a:rPr>
              <a:t>G(x)</a:t>
            </a:r>
            <a:r>
              <a:rPr lang="zh-CN" altLang="en-US" b="1" dirty="0">
                <a:solidFill>
                  <a:srgbClr val="FF3300"/>
                </a:solidFill>
              </a:rPr>
              <a:t>为</a:t>
            </a:r>
            <a:r>
              <a:rPr lang="en-US" altLang="zh-CN" b="1" dirty="0">
                <a:solidFill>
                  <a:srgbClr val="FF3300"/>
                </a:solidFill>
              </a:rPr>
              <a:t>r</a:t>
            </a:r>
            <a:r>
              <a:rPr lang="zh-CN" altLang="en-US" b="1" dirty="0">
                <a:solidFill>
                  <a:srgbClr val="FF3300"/>
                </a:solidFill>
              </a:rPr>
              <a:t>次多项式</a:t>
            </a:r>
            <a:r>
              <a:rPr lang="en-US" altLang="zh-CN" b="1" dirty="0">
                <a:solidFill>
                  <a:srgbClr val="FF3300"/>
                </a:solidFill>
                <a:sym typeface="Wingdings" pitchFamily="2" charset="2"/>
              </a:rPr>
              <a:t> E(x)/G(x) </a:t>
            </a:r>
            <a:r>
              <a:rPr lang="en-US" altLang="zh-CN" b="1" dirty="0" smtClean="0">
                <a:solidFill>
                  <a:srgbClr val="FF3300"/>
                </a:solidFill>
                <a:sym typeface="Wingdings" pitchFamily="2" charset="2"/>
              </a:rPr>
              <a:t>≠ 0</a:t>
            </a:r>
            <a:endParaRPr lang="en-US" altLang="zh-CN" b="1" dirty="0">
              <a:solidFill>
                <a:srgbClr val="FF3300"/>
              </a:solidFill>
            </a:endParaRPr>
          </a:p>
        </p:txBody>
      </p:sp>
      <p:graphicFrame>
        <p:nvGraphicFramePr>
          <p:cNvPr id="20" name="表格 19"/>
          <p:cNvGraphicFramePr>
            <a:graphicFrameLocks noGrp="1"/>
          </p:cNvGraphicFramePr>
          <p:nvPr>
            <p:extLst>
              <p:ext uri="{D42A27DB-BD31-4B8C-83A1-F6EECF244321}">
                <p14:modId xmlns:p14="http://schemas.microsoft.com/office/powerpoint/2010/main" val="3348307941"/>
              </p:ext>
            </p:extLst>
          </p:nvPr>
        </p:nvGraphicFramePr>
        <p:xfrm>
          <a:off x="8561356" y="5303994"/>
          <a:ext cx="35407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646602905"/>
                    </a:ext>
                  </a:extLst>
                </a:gridCol>
                <a:gridCol w="208280">
                  <a:extLst>
                    <a:ext uri="{9D8B030D-6E8A-4147-A177-3AD203B41FA5}">
                      <a16:colId xmlns:a16="http://schemas.microsoft.com/office/drawing/2014/main" val="819902348"/>
                    </a:ext>
                  </a:extLst>
                </a:gridCol>
                <a:gridCol w="208280">
                  <a:extLst>
                    <a:ext uri="{9D8B030D-6E8A-4147-A177-3AD203B41FA5}">
                      <a16:colId xmlns:a16="http://schemas.microsoft.com/office/drawing/2014/main" val="1405077878"/>
                    </a:ext>
                  </a:extLst>
                </a:gridCol>
                <a:gridCol w="208280">
                  <a:extLst>
                    <a:ext uri="{9D8B030D-6E8A-4147-A177-3AD203B41FA5}">
                      <a16:colId xmlns:a16="http://schemas.microsoft.com/office/drawing/2014/main" val="2561255159"/>
                    </a:ext>
                  </a:extLst>
                </a:gridCol>
                <a:gridCol w="208280">
                  <a:extLst>
                    <a:ext uri="{9D8B030D-6E8A-4147-A177-3AD203B41FA5}">
                      <a16:colId xmlns:a16="http://schemas.microsoft.com/office/drawing/2014/main" val="1332465412"/>
                    </a:ext>
                  </a:extLst>
                </a:gridCol>
                <a:gridCol w="208280">
                  <a:extLst>
                    <a:ext uri="{9D8B030D-6E8A-4147-A177-3AD203B41FA5}">
                      <a16:colId xmlns:a16="http://schemas.microsoft.com/office/drawing/2014/main" val="3328951489"/>
                    </a:ext>
                  </a:extLst>
                </a:gridCol>
                <a:gridCol w="208280">
                  <a:extLst>
                    <a:ext uri="{9D8B030D-6E8A-4147-A177-3AD203B41FA5}">
                      <a16:colId xmlns:a16="http://schemas.microsoft.com/office/drawing/2014/main" val="2592691977"/>
                    </a:ext>
                  </a:extLst>
                </a:gridCol>
                <a:gridCol w="208280">
                  <a:extLst>
                    <a:ext uri="{9D8B030D-6E8A-4147-A177-3AD203B41FA5}">
                      <a16:colId xmlns:a16="http://schemas.microsoft.com/office/drawing/2014/main" val="3668721205"/>
                    </a:ext>
                  </a:extLst>
                </a:gridCol>
                <a:gridCol w="208280">
                  <a:extLst>
                    <a:ext uri="{9D8B030D-6E8A-4147-A177-3AD203B41FA5}">
                      <a16:colId xmlns:a16="http://schemas.microsoft.com/office/drawing/2014/main" val="401197580"/>
                    </a:ext>
                  </a:extLst>
                </a:gridCol>
                <a:gridCol w="208280">
                  <a:extLst>
                    <a:ext uri="{9D8B030D-6E8A-4147-A177-3AD203B41FA5}">
                      <a16:colId xmlns:a16="http://schemas.microsoft.com/office/drawing/2014/main" val="2896837407"/>
                    </a:ext>
                  </a:extLst>
                </a:gridCol>
                <a:gridCol w="208280">
                  <a:extLst>
                    <a:ext uri="{9D8B030D-6E8A-4147-A177-3AD203B41FA5}">
                      <a16:colId xmlns:a16="http://schemas.microsoft.com/office/drawing/2014/main" val="401027558"/>
                    </a:ext>
                  </a:extLst>
                </a:gridCol>
                <a:gridCol w="208280">
                  <a:extLst>
                    <a:ext uri="{9D8B030D-6E8A-4147-A177-3AD203B41FA5}">
                      <a16:colId xmlns:a16="http://schemas.microsoft.com/office/drawing/2014/main" val="1799088070"/>
                    </a:ext>
                  </a:extLst>
                </a:gridCol>
                <a:gridCol w="208280">
                  <a:extLst>
                    <a:ext uri="{9D8B030D-6E8A-4147-A177-3AD203B41FA5}">
                      <a16:colId xmlns:a16="http://schemas.microsoft.com/office/drawing/2014/main" val="820845603"/>
                    </a:ext>
                  </a:extLst>
                </a:gridCol>
                <a:gridCol w="208280">
                  <a:extLst>
                    <a:ext uri="{9D8B030D-6E8A-4147-A177-3AD203B41FA5}">
                      <a16:colId xmlns:a16="http://schemas.microsoft.com/office/drawing/2014/main" val="1321882789"/>
                    </a:ext>
                  </a:extLst>
                </a:gridCol>
                <a:gridCol w="208280">
                  <a:extLst>
                    <a:ext uri="{9D8B030D-6E8A-4147-A177-3AD203B41FA5}">
                      <a16:colId xmlns:a16="http://schemas.microsoft.com/office/drawing/2014/main" val="1223340311"/>
                    </a:ext>
                  </a:extLst>
                </a:gridCol>
                <a:gridCol w="208280">
                  <a:extLst>
                    <a:ext uri="{9D8B030D-6E8A-4147-A177-3AD203B41FA5}">
                      <a16:colId xmlns:a16="http://schemas.microsoft.com/office/drawing/2014/main" val="2970633780"/>
                    </a:ext>
                  </a:extLst>
                </a:gridCol>
                <a:gridCol w="208280">
                  <a:extLst>
                    <a:ext uri="{9D8B030D-6E8A-4147-A177-3AD203B41FA5}">
                      <a16:colId xmlns:a16="http://schemas.microsoft.com/office/drawing/2014/main" val="279370757"/>
                    </a:ext>
                  </a:extLst>
                </a:gridCol>
              </a:tblGrid>
              <a:tr h="324000">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6950571"/>
                  </a:ext>
                </a:extLst>
              </a:tr>
            </a:tbl>
          </a:graphicData>
        </a:graphic>
      </p:graphicFrame>
      <p:sp>
        <p:nvSpPr>
          <p:cNvPr id="21" name="文本框 20"/>
          <p:cNvSpPr txBox="1"/>
          <p:nvPr/>
        </p:nvSpPr>
        <p:spPr>
          <a:xfrm>
            <a:off x="11879941" y="5653319"/>
            <a:ext cx="149605" cy="369332"/>
          </a:xfrm>
          <a:prstGeom prst="rect">
            <a:avLst/>
          </a:prstGeom>
          <a:noFill/>
        </p:spPr>
        <p:txBody>
          <a:bodyPr wrap="square" rtlCol="0">
            <a:spAutoFit/>
          </a:bodyPr>
          <a:lstStyle/>
          <a:p>
            <a:r>
              <a:rPr lang="en-US" altLang="zh-CN" dirty="0" smtClean="0"/>
              <a:t>0</a:t>
            </a:r>
            <a:endParaRPr lang="zh-CN" altLang="en-US" dirty="0"/>
          </a:p>
        </p:txBody>
      </p:sp>
      <p:sp>
        <p:nvSpPr>
          <p:cNvPr id="22" name="文本框 21"/>
          <p:cNvSpPr txBox="1"/>
          <p:nvPr/>
        </p:nvSpPr>
        <p:spPr>
          <a:xfrm>
            <a:off x="8360222" y="5655676"/>
            <a:ext cx="776517" cy="369332"/>
          </a:xfrm>
          <a:prstGeom prst="rect">
            <a:avLst/>
          </a:prstGeom>
          <a:noFill/>
        </p:spPr>
        <p:txBody>
          <a:bodyPr wrap="square" rtlCol="0">
            <a:spAutoFit/>
          </a:bodyPr>
          <a:lstStyle/>
          <a:p>
            <a:r>
              <a:rPr lang="en-US" altLang="zh-CN" dirty="0" smtClean="0"/>
              <a:t>n-1</a:t>
            </a:r>
            <a:endParaRPr lang="zh-CN" altLang="en-US" dirty="0"/>
          </a:p>
        </p:txBody>
      </p:sp>
      <mc:AlternateContent xmlns:mc="http://schemas.openxmlformats.org/markup-compatibility/2006" xmlns:a14="http://schemas.microsoft.com/office/drawing/2010/main">
        <mc:Choice Requires="a14">
          <p:sp>
            <p:nvSpPr>
              <p:cNvPr id="23" name="文本框 22"/>
              <p:cNvSpPr txBox="1"/>
              <p:nvPr/>
            </p:nvSpPr>
            <p:spPr>
              <a:xfrm>
                <a:off x="10856682" y="4987313"/>
                <a:ext cx="297774"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𝑗</m:t>
                          </m:r>
                        </m:sup>
                      </m:sSup>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0856682" y="4987313"/>
                <a:ext cx="297774" cy="285912"/>
              </a:xfrm>
              <a:prstGeom prst="rect">
                <a:avLst/>
              </a:prstGeom>
              <a:blipFill>
                <a:blip r:embed="rId15"/>
                <a:stretch>
                  <a:fillRect l="-10204" t="-8511" r="-102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9374699" y="4972178"/>
                <a:ext cx="273215"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9374699" y="4972178"/>
                <a:ext cx="273215" cy="285912"/>
              </a:xfrm>
              <a:prstGeom prst="rect">
                <a:avLst/>
              </a:prstGeom>
              <a:blipFill>
                <a:blip r:embed="rId16"/>
                <a:stretch>
                  <a:fillRect l="-11111" t="-6383" r="-4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5269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循环冗余码</a:t>
            </a:r>
            <a:r>
              <a:rPr lang="en-US" altLang="zh-CN" dirty="0"/>
              <a:t>CRC</a:t>
            </a:r>
            <a:r>
              <a:rPr lang="zh-CN" altLang="en-US" dirty="0" smtClean="0"/>
              <a:t>：一个好的生成多项式</a:t>
            </a:r>
            <a:endParaRPr lang="zh-CN" altLang="en-US" dirty="0"/>
          </a:p>
        </p:txBody>
      </p:sp>
      <p:sp>
        <p:nvSpPr>
          <p:cNvPr id="17" name="矩形 16"/>
          <p:cNvSpPr/>
          <p:nvPr/>
        </p:nvSpPr>
        <p:spPr>
          <a:xfrm>
            <a:off x="1074056" y="1590506"/>
            <a:ext cx="8171544"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t>若G(x)中不含x的因子，即G(x)中的常数项为1</a:t>
            </a:r>
            <a:r>
              <a:rPr lang="zh-CN" altLang="en-US" sz="2000" dirty="0" smtClean="0"/>
              <a:t>，则</a:t>
            </a:r>
            <a:endParaRPr lang="en-US" altLang="zh-CN" sz="2000" dirty="0" smtClean="0"/>
          </a:p>
          <a:p>
            <a:pPr marL="742950" lvl="1" indent="-285750">
              <a:buFont typeface="Arial" panose="020B0604020202020204" pitchFamily="34" charset="0"/>
              <a:buChar char="•"/>
            </a:pPr>
            <a:r>
              <a:rPr lang="zh-CN" altLang="en-US" sz="2000" dirty="0" smtClean="0"/>
              <a:t>对</a:t>
            </a:r>
            <a:r>
              <a:rPr lang="zh-CN" altLang="en-US" sz="2000" dirty="0"/>
              <a:t>突发长度为</a:t>
            </a:r>
            <a:r>
              <a:rPr lang="en-US" altLang="zh-CN" sz="2000" dirty="0"/>
              <a:t>r+1</a:t>
            </a:r>
            <a:r>
              <a:rPr lang="zh-CN" altLang="en-US" sz="2000" dirty="0"/>
              <a:t>的突发错误的漏检率为</a:t>
            </a:r>
            <a:r>
              <a:rPr lang="en-US" altLang="zh-CN" sz="2000" dirty="0"/>
              <a:t>2</a:t>
            </a:r>
            <a:r>
              <a:rPr lang="en-US" altLang="zh-CN" sz="2000" baseline="30000" dirty="0"/>
              <a:t>-(r-1</a:t>
            </a:r>
            <a:r>
              <a:rPr lang="en-US" altLang="zh-CN" sz="2000" baseline="30000" dirty="0" smtClean="0"/>
              <a:t>)</a:t>
            </a:r>
          </a:p>
          <a:p>
            <a:pPr marL="742950" lvl="1" indent="-285750">
              <a:buFont typeface="Arial" panose="020B0604020202020204" pitchFamily="34" charset="0"/>
              <a:buChar char="•"/>
            </a:pPr>
            <a:r>
              <a:rPr lang="zh-CN" altLang="en-US" sz="2000" dirty="0" smtClean="0"/>
              <a:t>对</a:t>
            </a:r>
            <a:r>
              <a:rPr lang="zh-CN" altLang="en-US" sz="2000" dirty="0"/>
              <a:t>突发长度</a:t>
            </a:r>
            <a:r>
              <a:rPr lang="en-US" altLang="zh-CN" sz="2000" dirty="0"/>
              <a:t>b(b&gt;r+1)</a:t>
            </a:r>
            <a:r>
              <a:rPr lang="zh-CN" altLang="en-US" sz="2000" dirty="0"/>
              <a:t>的突发错误的漏检率为</a:t>
            </a:r>
            <a:r>
              <a:rPr lang="en-US" altLang="zh-CN" sz="2000" dirty="0" smtClean="0"/>
              <a:t>2</a:t>
            </a:r>
            <a:r>
              <a:rPr lang="en-US" altLang="zh-CN" sz="2000" baseline="30000" dirty="0" smtClean="0"/>
              <a:t>-r</a:t>
            </a:r>
            <a:endParaRPr lang="zh-CN" altLang="en-US" sz="2000" baseline="30000" dirty="0"/>
          </a:p>
        </p:txBody>
      </p:sp>
      <p:graphicFrame>
        <p:nvGraphicFramePr>
          <p:cNvPr id="25" name="Object 2"/>
          <p:cNvGraphicFramePr>
            <a:graphicFrameLocks noChangeAspect="1"/>
          </p:cNvGraphicFramePr>
          <p:nvPr>
            <p:extLst>
              <p:ext uri="{D42A27DB-BD31-4B8C-83A1-F6EECF244321}">
                <p14:modId xmlns:p14="http://schemas.microsoft.com/office/powerpoint/2010/main" val="4143165139"/>
              </p:ext>
            </p:extLst>
          </p:nvPr>
        </p:nvGraphicFramePr>
        <p:xfrm>
          <a:off x="3774281" y="2892563"/>
          <a:ext cx="7386638" cy="1392237"/>
        </p:xfrm>
        <a:graphic>
          <a:graphicData uri="http://schemas.openxmlformats.org/presentationml/2006/ole">
            <mc:AlternateContent xmlns:mc="http://schemas.openxmlformats.org/markup-compatibility/2006">
              <mc:Choice xmlns:v="urn:schemas-microsoft-com:vml" Requires="v">
                <p:oleObj spid="_x0000_s24660" name="公式" r:id="rId3" imgW="5105400" imgH="965200" progId="Equation.3">
                  <p:embed/>
                </p:oleObj>
              </mc:Choice>
              <mc:Fallback>
                <p:oleObj name="公式" r:id="rId3" imgW="5105400" imgH="965200" progId="Equation.3">
                  <p:embed/>
                  <p:pic>
                    <p:nvPicPr>
                      <p:cNvPr id="133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281" y="2892563"/>
                        <a:ext cx="7386638" cy="1392237"/>
                      </a:xfrm>
                      <a:prstGeom prst="rect">
                        <a:avLst/>
                      </a:prstGeom>
                      <a:solidFill>
                        <a:srgbClr val="FFFFCC"/>
                      </a:solidFill>
                      <a:ln w="28575">
                        <a:solidFill>
                          <a:srgbClr val="FF3300"/>
                        </a:solidFill>
                        <a:miter lim="800000"/>
                        <a:headEnd/>
                        <a:tailEnd/>
                      </a:ln>
                    </p:spPr>
                  </p:pic>
                </p:oleObj>
              </mc:Fallback>
            </mc:AlternateContent>
          </a:graphicData>
        </a:graphic>
      </p:graphicFrame>
      <p:sp>
        <p:nvSpPr>
          <p:cNvPr id="26" name="Text Box 8"/>
          <p:cNvSpPr txBox="1">
            <a:spLocks noChangeArrowheads="1"/>
          </p:cNvSpPr>
          <p:nvPr/>
        </p:nvSpPr>
        <p:spPr bwMode="auto">
          <a:xfrm>
            <a:off x="7467600" y="2482483"/>
            <a:ext cx="2832100" cy="371513"/>
          </a:xfrm>
          <a:prstGeom prst="rect">
            <a:avLst/>
          </a:prstGeom>
          <a:noFill/>
          <a:ln w="28575">
            <a:noFill/>
            <a:miter lim="800000"/>
            <a:headEnd/>
            <a:tailEnd/>
          </a:ln>
        </p:spPr>
        <p:txBody>
          <a:bodyPr lIns="90000" tIns="46800" rIns="90000" bIns="46800">
            <a:spAutoFit/>
          </a:bodyPr>
          <a:lstStyle/>
          <a:p>
            <a:pPr>
              <a:spcBef>
                <a:spcPct val="50000"/>
              </a:spcBef>
            </a:pPr>
            <a:r>
              <a:rPr lang="zh-CN" altLang="en-US" b="1">
                <a:solidFill>
                  <a:srgbClr val="FF3300"/>
                </a:solidFill>
              </a:rPr>
              <a:t>注意</a:t>
            </a:r>
            <a:r>
              <a:rPr lang="en-US" altLang="zh-CN" b="1">
                <a:solidFill>
                  <a:srgbClr val="FF3300"/>
                </a:solidFill>
              </a:rPr>
              <a:t>G(x)</a:t>
            </a:r>
            <a:r>
              <a:rPr lang="zh-CN" altLang="en-US" b="1">
                <a:solidFill>
                  <a:srgbClr val="FF3300"/>
                </a:solidFill>
              </a:rPr>
              <a:t>为</a:t>
            </a:r>
            <a:r>
              <a:rPr lang="en-US" altLang="zh-CN" b="1">
                <a:solidFill>
                  <a:srgbClr val="FF3300"/>
                </a:solidFill>
              </a:rPr>
              <a:t>r</a:t>
            </a:r>
            <a:r>
              <a:rPr lang="zh-CN" altLang="en-US" b="1">
                <a:solidFill>
                  <a:srgbClr val="FF3300"/>
                </a:solidFill>
              </a:rPr>
              <a:t>次多项式</a:t>
            </a:r>
            <a:endParaRPr lang="en-US" altLang="zh-CN" b="1">
              <a:solidFill>
                <a:srgbClr val="FF3300"/>
              </a:solidFill>
            </a:endParaRPr>
          </a:p>
        </p:txBody>
      </p:sp>
      <p:graphicFrame>
        <p:nvGraphicFramePr>
          <p:cNvPr id="27" name="Object 3"/>
          <p:cNvGraphicFramePr>
            <a:graphicFrameLocks noChangeAspect="1"/>
          </p:cNvGraphicFramePr>
          <p:nvPr>
            <p:extLst>
              <p:ext uri="{D42A27DB-BD31-4B8C-83A1-F6EECF244321}">
                <p14:modId xmlns:p14="http://schemas.microsoft.com/office/powerpoint/2010/main" val="236502333"/>
              </p:ext>
            </p:extLst>
          </p:nvPr>
        </p:nvGraphicFramePr>
        <p:xfrm>
          <a:off x="2595562" y="4571194"/>
          <a:ext cx="7704138" cy="2103438"/>
        </p:xfrm>
        <a:graphic>
          <a:graphicData uri="http://schemas.openxmlformats.org/presentationml/2006/ole">
            <mc:AlternateContent xmlns:mc="http://schemas.openxmlformats.org/markup-compatibility/2006">
              <mc:Choice xmlns:v="urn:schemas-microsoft-com:vml" Requires="v">
                <p:oleObj spid="_x0000_s24661" name="公式" r:id="rId5" imgW="5105160" imgH="1396800" progId="Equation.3">
                  <p:embed/>
                </p:oleObj>
              </mc:Choice>
              <mc:Fallback>
                <p:oleObj name="公式" r:id="rId5" imgW="5105160" imgH="1396800" progId="Equation.3">
                  <p:embed/>
                  <p:pic>
                    <p:nvPicPr>
                      <p:cNvPr id="13315" name="Object 3"/>
                      <p:cNvPicPr>
                        <a:picLocks noChangeAspect="1" noChangeArrowheads="1"/>
                      </p:cNvPicPr>
                      <p:nvPr/>
                    </p:nvPicPr>
                    <p:blipFill>
                      <a:blip r:embed="rId6"/>
                      <a:srcRect/>
                      <a:stretch>
                        <a:fillRect/>
                      </a:stretch>
                    </p:blipFill>
                    <p:spPr bwMode="auto">
                      <a:xfrm>
                        <a:off x="2595562" y="4571194"/>
                        <a:ext cx="7704138" cy="2103438"/>
                      </a:xfrm>
                      <a:prstGeom prst="rect">
                        <a:avLst/>
                      </a:prstGeom>
                      <a:solidFill>
                        <a:srgbClr val="FFFFCC"/>
                      </a:solidFill>
                      <a:ln w="28575">
                        <a:solidFill>
                          <a:srgbClr val="FF3300"/>
                        </a:solidFill>
                        <a:miter lim="800000"/>
                        <a:headEnd/>
                        <a:tailEnd/>
                      </a:ln>
                    </p:spPr>
                  </p:pic>
                </p:oleObj>
              </mc:Fallback>
            </mc:AlternateContent>
          </a:graphicData>
        </a:graphic>
      </p:graphicFrame>
      <p:sp>
        <p:nvSpPr>
          <p:cNvPr id="12" name="文本框 11"/>
          <p:cNvSpPr txBox="1"/>
          <p:nvPr/>
        </p:nvSpPr>
        <p:spPr>
          <a:xfrm>
            <a:off x="595086" y="2892563"/>
            <a:ext cx="3048000" cy="923330"/>
          </a:xfrm>
          <a:prstGeom prst="rect">
            <a:avLst/>
          </a:prstGeom>
          <a:noFill/>
        </p:spPr>
        <p:txBody>
          <a:bodyPr wrap="square" rtlCol="0">
            <a:spAutoFit/>
          </a:bodyPr>
          <a:lstStyle/>
          <a:p>
            <a:r>
              <a:rPr lang="zh-CN" altLang="en-US" dirty="0" smtClean="0"/>
              <a:t>首先写出相应的差错多项式</a:t>
            </a:r>
            <a:endParaRPr lang="en-US" altLang="zh-CN" dirty="0" smtClean="0"/>
          </a:p>
          <a:p>
            <a:r>
              <a:rPr lang="zh-CN" altLang="en-US" dirty="0"/>
              <a:t>漏检</a:t>
            </a:r>
            <a:r>
              <a:rPr lang="zh-CN" altLang="en-US" dirty="0" smtClean="0"/>
              <a:t>率 </a:t>
            </a:r>
            <a:r>
              <a:rPr lang="en-US" altLang="zh-CN" dirty="0" smtClean="0"/>
              <a:t>= </a:t>
            </a:r>
            <a:r>
              <a:rPr lang="zh-CN" altLang="en-US" dirty="0" smtClean="0"/>
              <a:t>漏检事件个数</a:t>
            </a:r>
            <a:r>
              <a:rPr lang="en-US" altLang="zh-CN" dirty="0" smtClean="0"/>
              <a:t>/</a:t>
            </a:r>
            <a:r>
              <a:rPr lang="zh-CN" altLang="en-US" dirty="0" smtClean="0"/>
              <a:t>总的事件空间个数</a:t>
            </a:r>
            <a:endParaRPr lang="en-US" altLang="zh-CN" dirty="0" smtClean="0"/>
          </a:p>
        </p:txBody>
      </p:sp>
    </p:spTree>
    <p:extLst>
      <p:ext uri="{BB962C8B-B14F-4D97-AF65-F5344CB8AC3E}">
        <p14:creationId xmlns:p14="http://schemas.microsoft.com/office/powerpoint/2010/main" val="3392735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循环冗余码</a:t>
            </a:r>
            <a:r>
              <a:rPr lang="en-US" altLang="zh-CN" dirty="0" smtClean="0"/>
              <a:t>CRC</a:t>
            </a:r>
            <a:r>
              <a:rPr lang="zh-CN" altLang="en-US" dirty="0" smtClean="0"/>
              <a:t>：</a:t>
            </a:r>
            <a:r>
              <a:rPr lang="zh-CN" altLang="en-US" dirty="0"/>
              <a:t>生成多项式</a:t>
            </a:r>
          </a:p>
        </p:txBody>
      </p:sp>
      <p:sp>
        <p:nvSpPr>
          <p:cNvPr id="3" name="内容占位符 2"/>
          <p:cNvSpPr>
            <a:spLocks noGrp="1"/>
          </p:cNvSpPr>
          <p:nvPr>
            <p:ph idx="1"/>
          </p:nvPr>
        </p:nvSpPr>
        <p:spPr/>
        <p:txBody>
          <a:bodyPr>
            <a:normAutofit/>
          </a:bodyPr>
          <a:lstStyle/>
          <a:p>
            <a:r>
              <a:rPr lang="zh-CN" altLang="en-US" sz="2400" dirty="0"/>
              <a:t>选取</a:t>
            </a:r>
            <a:r>
              <a:rPr lang="en-US" altLang="zh-CN" sz="2400" dirty="0"/>
              <a:t>r</a:t>
            </a:r>
            <a:r>
              <a:rPr lang="zh-CN" altLang="en-US" sz="2400" dirty="0"/>
              <a:t>次多项式</a:t>
            </a:r>
            <a:r>
              <a:rPr lang="en-US" altLang="zh-CN" sz="2400" dirty="0"/>
              <a:t>G(x</a:t>
            </a:r>
            <a:r>
              <a:rPr lang="en-US" altLang="zh-CN" sz="2400" dirty="0" smtClean="0"/>
              <a:t>)</a:t>
            </a:r>
            <a:r>
              <a:rPr lang="zh-CN" altLang="en-US" sz="2400" dirty="0" smtClean="0"/>
              <a:t>，</a:t>
            </a:r>
            <a:r>
              <a:rPr lang="en-US" altLang="zh-CN" sz="2400" dirty="0" smtClean="0"/>
              <a:t> </a:t>
            </a:r>
            <a:r>
              <a:rPr lang="zh-CN" altLang="en-US" sz="2000" dirty="0" smtClean="0"/>
              <a:t>满足</a:t>
            </a:r>
            <a:r>
              <a:rPr lang="zh-CN" altLang="en-US" sz="2000" dirty="0"/>
              <a:t>：</a:t>
            </a:r>
            <a:endParaRPr lang="en-US" altLang="zh-CN" sz="2000" dirty="0"/>
          </a:p>
          <a:p>
            <a:pPr lvl="1"/>
            <a:r>
              <a:rPr lang="zh-CN" altLang="en-US" sz="2000" dirty="0"/>
              <a:t>含有</a:t>
            </a:r>
            <a:r>
              <a:rPr lang="en-US" altLang="zh-CN" sz="2000" dirty="0"/>
              <a:t>x+1</a:t>
            </a:r>
            <a:r>
              <a:rPr lang="zh-CN" altLang="en-US" sz="2000" dirty="0"/>
              <a:t>因子</a:t>
            </a:r>
          </a:p>
          <a:p>
            <a:pPr lvl="1"/>
            <a:r>
              <a:rPr lang="zh-CN" altLang="en-US" sz="2000" dirty="0"/>
              <a:t>常数项不为</a:t>
            </a:r>
            <a:r>
              <a:rPr lang="en-US" altLang="zh-CN" sz="2000" dirty="0"/>
              <a:t>0</a:t>
            </a:r>
            <a:r>
              <a:rPr lang="zh-CN" altLang="en-US" sz="2000" dirty="0"/>
              <a:t>：不含</a:t>
            </a:r>
            <a:r>
              <a:rPr lang="en-US" altLang="zh-CN" sz="2000" dirty="0"/>
              <a:t>x</a:t>
            </a:r>
            <a:r>
              <a:rPr lang="zh-CN" altLang="en-US" sz="2000" dirty="0"/>
              <a:t>的因子</a:t>
            </a:r>
          </a:p>
          <a:p>
            <a:pPr lvl="1"/>
            <a:r>
              <a:rPr lang="zh-CN" altLang="en-US" sz="2000" dirty="0"/>
              <a:t>周期大于等于</a:t>
            </a:r>
            <a:r>
              <a:rPr lang="en-US" altLang="zh-CN" sz="2000" dirty="0"/>
              <a:t>n</a:t>
            </a:r>
          </a:p>
          <a:p>
            <a:r>
              <a:rPr lang="zh-CN" altLang="en-US" sz="2400" dirty="0"/>
              <a:t>检测出双错、奇数位错、突发长度小于等于</a:t>
            </a:r>
            <a:r>
              <a:rPr lang="en-US" altLang="zh-CN" sz="2400" dirty="0"/>
              <a:t>r</a:t>
            </a:r>
            <a:r>
              <a:rPr lang="zh-CN" altLang="en-US" sz="2400" dirty="0"/>
              <a:t>的突发错</a:t>
            </a:r>
          </a:p>
          <a:p>
            <a:r>
              <a:rPr lang="zh-CN" altLang="en-US" sz="2400" dirty="0"/>
              <a:t>突发长度为</a:t>
            </a:r>
            <a:r>
              <a:rPr lang="en-US" altLang="zh-CN" sz="2400" dirty="0"/>
              <a:t>r+1</a:t>
            </a:r>
            <a:r>
              <a:rPr lang="zh-CN" altLang="en-US" sz="2400" dirty="0"/>
              <a:t>的突发错误的漏检率为</a:t>
            </a:r>
            <a:r>
              <a:rPr lang="en-US" altLang="zh-CN" sz="2400" dirty="0"/>
              <a:t>2</a:t>
            </a:r>
            <a:r>
              <a:rPr lang="en-US" altLang="zh-CN" sz="2400" baseline="30000" dirty="0"/>
              <a:t>-(r-1) </a:t>
            </a:r>
            <a:r>
              <a:rPr lang="zh-CN" altLang="en-US" sz="2400" dirty="0"/>
              <a:t>，对突发长度</a:t>
            </a:r>
            <a:r>
              <a:rPr lang="en-US" altLang="zh-CN" sz="2400" dirty="0"/>
              <a:t>b(b&gt;r+1)</a:t>
            </a:r>
            <a:r>
              <a:rPr lang="zh-CN" altLang="en-US" sz="2400" dirty="0"/>
              <a:t>的突发错误的漏检率为</a:t>
            </a:r>
            <a:r>
              <a:rPr lang="en-US" altLang="zh-CN" sz="2400" dirty="0"/>
              <a:t>2</a:t>
            </a:r>
            <a:r>
              <a:rPr lang="en-US" altLang="zh-CN" sz="2400" baseline="30000" dirty="0"/>
              <a:t>-r</a:t>
            </a:r>
            <a:endParaRPr lang="en-US" altLang="zh-CN" sz="2400" baseline="30000" dirty="0">
              <a:sym typeface="Symbol" pitchFamily="18" charset="2"/>
            </a:endParaRPr>
          </a:p>
          <a:p>
            <a:r>
              <a:rPr lang="zh-CN" altLang="en-US" sz="2400" dirty="0"/>
              <a:t>常用的</a:t>
            </a:r>
            <a:r>
              <a:rPr lang="en-US" altLang="zh-CN" sz="2400" dirty="0"/>
              <a:t>CRC</a:t>
            </a:r>
            <a:r>
              <a:rPr lang="zh-CN" altLang="en-US" sz="2400" dirty="0"/>
              <a:t>多项式：</a:t>
            </a:r>
            <a:endParaRPr lang="en-US" altLang="zh-CN" sz="2400" dirty="0"/>
          </a:p>
          <a:p>
            <a:endParaRPr lang="zh-CN" altLang="en-US" sz="2400" dirty="0"/>
          </a:p>
          <a:p>
            <a:endParaRPr lang="zh-CN" altLang="en-US" sz="3200" dirty="0"/>
          </a:p>
        </p:txBody>
      </p:sp>
      <p:graphicFrame>
        <p:nvGraphicFramePr>
          <p:cNvPr id="4" name="Object 2"/>
          <p:cNvGraphicFramePr>
            <a:graphicFrameLocks noChangeAspect="1"/>
          </p:cNvGraphicFramePr>
          <p:nvPr>
            <p:extLst>
              <p:ext uri="{D42A27DB-BD31-4B8C-83A1-F6EECF244321}">
                <p14:modId xmlns:p14="http://schemas.microsoft.com/office/powerpoint/2010/main" val="1658183683"/>
              </p:ext>
            </p:extLst>
          </p:nvPr>
        </p:nvGraphicFramePr>
        <p:xfrm>
          <a:off x="1787399" y="4981024"/>
          <a:ext cx="8802688" cy="1804988"/>
        </p:xfrm>
        <a:graphic>
          <a:graphicData uri="http://schemas.openxmlformats.org/presentationml/2006/ole">
            <mc:AlternateContent xmlns:mc="http://schemas.openxmlformats.org/markup-compatibility/2006">
              <mc:Choice xmlns:v="urn:schemas-microsoft-com:vml" Requires="v">
                <p:oleObj spid="_x0000_s25642" name="公式" r:id="rId3" imgW="5257800" imgH="1371600" progId="Equation.3">
                  <p:embed/>
                </p:oleObj>
              </mc:Choice>
              <mc:Fallback>
                <p:oleObj name="公式" r:id="rId3" imgW="5257800" imgH="1371600" progId="Equation.3">
                  <p:embed/>
                  <p:pic>
                    <p:nvPicPr>
                      <p:cNvPr id="14338" name="Object 2"/>
                      <p:cNvPicPr>
                        <a:picLocks noChangeAspect="1" noChangeArrowheads="1"/>
                      </p:cNvPicPr>
                      <p:nvPr/>
                    </p:nvPicPr>
                    <p:blipFill>
                      <a:blip r:embed="rId4"/>
                      <a:srcRect/>
                      <a:stretch>
                        <a:fillRect/>
                      </a:stretch>
                    </p:blipFill>
                    <p:spPr bwMode="auto">
                      <a:xfrm>
                        <a:off x="1787399" y="4981024"/>
                        <a:ext cx="8802688" cy="1804988"/>
                      </a:xfrm>
                      <a:prstGeom prst="rect">
                        <a:avLst/>
                      </a:prstGeom>
                      <a:solidFill>
                        <a:srgbClr val="FFFFCC"/>
                      </a:solidFill>
                      <a:ln w="28575">
                        <a:solidFill>
                          <a:srgbClr val="FF3300"/>
                        </a:solidFill>
                        <a:miter lim="800000"/>
                        <a:headEnd/>
                        <a:tailEnd/>
                      </a:ln>
                    </p:spPr>
                  </p:pic>
                </p:oleObj>
              </mc:Fallback>
            </mc:AlternateContent>
          </a:graphicData>
        </a:graphic>
      </p:graphicFrame>
      <p:sp>
        <p:nvSpPr>
          <p:cNvPr id="5" name="TextBox 4"/>
          <p:cNvSpPr txBox="1"/>
          <p:nvPr/>
        </p:nvSpPr>
        <p:spPr>
          <a:xfrm>
            <a:off x="3605311" y="6456701"/>
            <a:ext cx="2631080" cy="369332"/>
          </a:xfrm>
          <a:prstGeom prst="rect">
            <a:avLst/>
          </a:prstGeom>
          <a:noFill/>
        </p:spPr>
        <p:txBody>
          <a:bodyPr wrap="square" rtlCol="0">
            <a:spAutoFit/>
          </a:bodyPr>
          <a:lstStyle/>
          <a:p>
            <a:r>
              <a:rPr lang="en-US" altLang="zh-CN" b="1" dirty="0">
                <a:solidFill>
                  <a:srgbClr val="FF0000"/>
                </a:solidFill>
              </a:rPr>
              <a:t>Ethernet/MPEG-2/PNG</a:t>
            </a:r>
            <a:endParaRPr lang="zh-CN" altLang="en-US" b="1" dirty="0">
              <a:solidFill>
                <a:srgbClr val="FF0000"/>
              </a:solidFill>
            </a:endParaRPr>
          </a:p>
        </p:txBody>
      </p:sp>
      <p:sp>
        <p:nvSpPr>
          <p:cNvPr id="6" name="矩形 5"/>
          <p:cNvSpPr/>
          <p:nvPr/>
        </p:nvSpPr>
        <p:spPr>
          <a:xfrm>
            <a:off x="6524423" y="5840752"/>
            <a:ext cx="4281688" cy="369332"/>
          </a:xfrm>
          <a:prstGeom prst="rect">
            <a:avLst/>
          </a:prstGeom>
        </p:spPr>
        <p:txBody>
          <a:bodyPr wrap="square">
            <a:spAutoFit/>
          </a:bodyPr>
          <a:lstStyle/>
          <a:p>
            <a:r>
              <a:rPr lang="en-US" altLang="zh-CN" b="1" dirty="0">
                <a:solidFill>
                  <a:srgbClr val="FF0000"/>
                </a:solidFill>
              </a:rPr>
              <a:t>802.15.4/CDMA/Bluetooth/HDLC/PPP</a:t>
            </a:r>
            <a:endParaRPr lang="zh-CN" altLang="en-US" b="1" dirty="0">
              <a:solidFill>
                <a:srgbClr val="FF0000"/>
              </a:solidFill>
            </a:endParaRPr>
          </a:p>
        </p:txBody>
      </p:sp>
      <p:sp>
        <p:nvSpPr>
          <p:cNvPr id="7" name="矩形 6"/>
          <p:cNvSpPr/>
          <p:nvPr/>
        </p:nvSpPr>
        <p:spPr>
          <a:xfrm>
            <a:off x="6236391" y="5514186"/>
            <a:ext cx="4857752" cy="369332"/>
          </a:xfrm>
          <a:prstGeom prst="rect">
            <a:avLst/>
          </a:prstGeom>
        </p:spPr>
        <p:txBody>
          <a:bodyPr wrap="square">
            <a:spAutoFit/>
          </a:bodyPr>
          <a:lstStyle/>
          <a:p>
            <a:r>
              <a:rPr lang="en-US" altLang="zh-CN" b="1" dirty="0">
                <a:solidFill>
                  <a:srgbClr val="FF0000"/>
                </a:solidFill>
              </a:rPr>
              <a:t>IBM BSC/USB</a:t>
            </a:r>
            <a:endParaRPr lang="zh-CN" altLang="en-US" b="1" dirty="0">
              <a:solidFill>
                <a:srgbClr val="FF0000"/>
              </a:solidFill>
            </a:endParaRPr>
          </a:p>
        </p:txBody>
      </p:sp>
      <p:sp>
        <p:nvSpPr>
          <p:cNvPr id="8" name="矩形 7"/>
          <p:cNvSpPr/>
          <p:nvPr/>
        </p:nvSpPr>
        <p:spPr>
          <a:xfrm>
            <a:off x="3821335" y="4881817"/>
            <a:ext cx="1584176" cy="369332"/>
          </a:xfrm>
          <a:prstGeom prst="rect">
            <a:avLst/>
          </a:prstGeom>
        </p:spPr>
        <p:txBody>
          <a:bodyPr wrap="square">
            <a:spAutoFit/>
          </a:bodyPr>
          <a:lstStyle/>
          <a:p>
            <a:r>
              <a:rPr lang="zh-CN" altLang="en-US" b="1" dirty="0">
                <a:solidFill>
                  <a:srgbClr val="FF0000"/>
                </a:solidFill>
              </a:rPr>
              <a:t>奇偶校验</a:t>
            </a:r>
          </a:p>
        </p:txBody>
      </p:sp>
    </p:spTree>
    <p:extLst>
      <p:ext uri="{BB962C8B-B14F-4D97-AF65-F5344CB8AC3E}">
        <p14:creationId xmlns:p14="http://schemas.microsoft.com/office/powerpoint/2010/main" val="2329456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检验和</a:t>
            </a:r>
            <a:r>
              <a:rPr lang="en-US" altLang="zh-CN" dirty="0" smtClean="0"/>
              <a:t>(checksum) </a:t>
            </a:r>
            <a:r>
              <a:rPr lang="en-US" altLang="zh-CN" dirty="0"/>
              <a:t>RFC1071</a:t>
            </a:r>
            <a:endParaRPr lang="zh-CN" altLang="en-US" dirty="0"/>
          </a:p>
        </p:txBody>
      </p:sp>
      <p:sp>
        <p:nvSpPr>
          <p:cNvPr id="3" name="内容占位符 2"/>
          <p:cNvSpPr>
            <a:spLocks noGrp="1"/>
          </p:cNvSpPr>
          <p:nvPr>
            <p:ph idx="1"/>
          </p:nvPr>
        </p:nvSpPr>
        <p:spPr>
          <a:xfrm>
            <a:off x="127001" y="1404711"/>
            <a:ext cx="6985000" cy="4642908"/>
          </a:xfrm>
        </p:spPr>
        <p:txBody>
          <a:bodyPr>
            <a:noAutofit/>
          </a:bodyPr>
          <a:lstStyle/>
          <a:p>
            <a:r>
              <a:rPr lang="zh-CN" altLang="en-US" sz="2200" dirty="0" smtClean="0"/>
              <a:t>采用</a:t>
            </a:r>
            <a:r>
              <a:rPr lang="en-US" altLang="zh-CN" sz="2200" dirty="0" smtClean="0"/>
              <a:t>16-bit </a:t>
            </a:r>
            <a:r>
              <a:rPr lang="zh-CN" altLang="en-US" sz="2200" dirty="0" smtClean="0"/>
              <a:t>检验和</a:t>
            </a:r>
            <a:endParaRPr lang="en-US" altLang="zh-CN" sz="2200" dirty="0" smtClean="0"/>
          </a:p>
          <a:p>
            <a:r>
              <a:rPr lang="zh-CN" altLang="en-US" sz="2200" dirty="0" smtClean="0"/>
              <a:t>消息以</a:t>
            </a:r>
            <a:r>
              <a:rPr lang="en-US" altLang="zh-CN" sz="2200" dirty="0" smtClean="0"/>
              <a:t>16-bit</a:t>
            </a:r>
            <a:r>
              <a:rPr lang="zh-CN" altLang="en-US" sz="2200" dirty="0"/>
              <a:t>一</a:t>
            </a:r>
            <a:r>
              <a:rPr lang="zh-CN" altLang="en-US" sz="2200" dirty="0" smtClean="0"/>
              <a:t>组</a:t>
            </a:r>
            <a:r>
              <a:rPr lang="en-US" altLang="zh-CN" sz="2200" dirty="0" smtClean="0"/>
              <a:t>(word)</a:t>
            </a:r>
            <a:r>
              <a:rPr lang="zh-CN" altLang="en-US" sz="2200" dirty="0" smtClean="0"/>
              <a:t>，然后将这些</a:t>
            </a:r>
            <a:r>
              <a:rPr lang="en-US" altLang="zh-CN" sz="2200" dirty="0" smtClean="0"/>
              <a:t>word</a:t>
            </a:r>
            <a:r>
              <a:rPr lang="zh-CN" altLang="en-US" sz="2200" dirty="0" smtClean="0"/>
              <a:t>相加，计算检验和</a:t>
            </a:r>
            <a:endParaRPr lang="en-US" altLang="zh-CN" sz="2200" dirty="0" smtClean="0"/>
          </a:p>
          <a:p>
            <a:pPr lvl="1"/>
            <a:r>
              <a:rPr lang="zh-CN" altLang="en-US" sz="2200" dirty="0" smtClean="0"/>
              <a:t>如果消息的最后不够</a:t>
            </a:r>
            <a:r>
              <a:rPr lang="en-US" altLang="zh-CN" sz="2200" dirty="0" smtClean="0"/>
              <a:t>2</a:t>
            </a:r>
            <a:r>
              <a:rPr lang="zh-CN" altLang="en-US" sz="2200" dirty="0" smtClean="0"/>
              <a:t>个字节，填充一个字节的全</a:t>
            </a:r>
            <a:r>
              <a:rPr lang="en-US" altLang="zh-CN" sz="2200" dirty="0" smtClean="0"/>
              <a:t>0</a:t>
            </a:r>
            <a:r>
              <a:rPr lang="zh-CN" altLang="en-US" sz="2200" dirty="0" smtClean="0"/>
              <a:t>再进行计算</a:t>
            </a:r>
            <a:endParaRPr lang="en-US" altLang="zh-CN" sz="2200" dirty="0" smtClean="0"/>
          </a:p>
          <a:p>
            <a:r>
              <a:rPr lang="zh-CN" altLang="en-US" sz="2200" dirty="0"/>
              <a:t>检验</a:t>
            </a:r>
            <a:r>
              <a:rPr lang="zh-CN" altLang="en-US" sz="2200" dirty="0" smtClean="0"/>
              <a:t>和计算采用二进制反码运算（</a:t>
            </a:r>
            <a:r>
              <a:rPr lang="zh-CN" altLang="en-US" sz="2200" dirty="0"/>
              <a:t>带进位的加法，进位加到</a:t>
            </a:r>
            <a:r>
              <a:rPr lang="zh-CN" altLang="en-US" sz="2200" dirty="0" smtClean="0"/>
              <a:t>个位</a:t>
            </a:r>
            <a:r>
              <a:rPr lang="en-US" altLang="zh-CN" sz="2200" dirty="0" smtClean="0"/>
              <a:t>)</a:t>
            </a:r>
          </a:p>
          <a:p>
            <a:r>
              <a:rPr lang="zh-CN" altLang="en-US" sz="2200" dirty="0"/>
              <a:t>发送</a:t>
            </a:r>
            <a:r>
              <a:rPr lang="zh-CN" altLang="en-US" sz="2200" dirty="0" smtClean="0"/>
              <a:t>时： </a:t>
            </a:r>
            <a:endParaRPr lang="en-US" altLang="zh-CN" sz="2200" dirty="0" smtClean="0"/>
          </a:p>
          <a:p>
            <a:pPr lvl="1"/>
            <a:r>
              <a:rPr lang="zh-CN" altLang="en-US" sz="2200" dirty="0" smtClean="0"/>
              <a:t>消息 </a:t>
            </a:r>
            <a:r>
              <a:rPr lang="en-US" altLang="zh-CN" sz="2200" dirty="0" smtClean="0"/>
              <a:t>+ 16-bit </a:t>
            </a:r>
            <a:r>
              <a:rPr lang="zh-CN" altLang="en-US" sz="2200" dirty="0" smtClean="0"/>
              <a:t>检验和</a:t>
            </a:r>
            <a:r>
              <a:rPr lang="en-US" altLang="zh-CN" sz="2200" dirty="0" smtClean="0"/>
              <a:t>(</a:t>
            </a:r>
            <a:r>
              <a:rPr lang="zh-CN" altLang="en-US" sz="2200" dirty="0" smtClean="0"/>
              <a:t>初始为</a:t>
            </a:r>
            <a:r>
              <a:rPr lang="en-US" altLang="zh-CN" sz="2200" dirty="0" smtClean="0"/>
              <a:t>0) </a:t>
            </a:r>
          </a:p>
          <a:p>
            <a:pPr lvl="1"/>
            <a:r>
              <a:rPr lang="zh-CN" altLang="en-US" sz="2200" dirty="0" smtClean="0"/>
              <a:t>计算</a:t>
            </a:r>
            <a:r>
              <a:rPr lang="en-US" altLang="zh-CN" sz="2200" dirty="0"/>
              <a:t>16-bit</a:t>
            </a:r>
            <a:r>
              <a:rPr lang="zh-CN" altLang="en-US" sz="2200" dirty="0"/>
              <a:t>检验</a:t>
            </a:r>
            <a:r>
              <a:rPr lang="zh-CN" altLang="en-US" sz="2200" dirty="0" smtClean="0"/>
              <a:t>和，最后取该检验和的反码</a:t>
            </a:r>
            <a:endParaRPr lang="en-US" altLang="zh-CN" sz="2200" dirty="0" smtClean="0"/>
          </a:p>
          <a:p>
            <a:r>
              <a:rPr lang="zh-CN" altLang="en-US" sz="2200" dirty="0" smtClean="0"/>
              <a:t>接收时：</a:t>
            </a:r>
            <a:r>
              <a:rPr lang="zh-CN" altLang="en-US" sz="2200" dirty="0"/>
              <a:t> </a:t>
            </a:r>
            <a:endParaRPr lang="en-US" altLang="zh-CN" sz="2200" dirty="0" smtClean="0"/>
          </a:p>
          <a:p>
            <a:pPr lvl="1"/>
            <a:r>
              <a:rPr lang="en-US" altLang="zh-CN" sz="2200" dirty="0" smtClean="0"/>
              <a:t>(</a:t>
            </a:r>
            <a:r>
              <a:rPr lang="zh-CN" altLang="en-US" sz="2200" dirty="0" smtClean="0"/>
              <a:t>消息 </a:t>
            </a:r>
            <a:r>
              <a:rPr lang="en-US" altLang="zh-CN" sz="2200" dirty="0"/>
              <a:t>+ 16-bit</a:t>
            </a:r>
            <a:r>
              <a:rPr lang="zh-CN" altLang="en-US" sz="2200" dirty="0"/>
              <a:t>检验</a:t>
            </a:r>
            <a:r>
              <a:rPr lang="zh-CN" altLang="en-US" sz="2200" dirty="0" smtClean="0"/>
              <a:t>和</a:t>
            </a:r>
            <a:r>
              <a:rPr lang="en-US" altLang="zh-CN" sz="2200" dirty="0" smtClean="0"/>
              <a:t>) </a:t>
            </a:r>
            <a:r>
              <a:rPr lang="zh-CN" altLang="en-US" sz="2200" dirty="0" smtClean="0"/>
              <a:t>作为一个整体来计算检验和</a:t>
            </a:r>
            <a:endParaRPr lang="en-US" altLang="zh-CN" sz="2200" dirty="0" smtClean="0"/>
          </a:p>
          <a:p>
            <a:pPr lvl="1"/>
            <a:r>
              <a:rPr lang="zh-CN" altLang="en-US" sz="2200" dirty="0" smtClean="0"/>
              <a:t>如果结果为全</a:t>
            </a:r>
            <a:r>
              <a:rPr lang="en-US" altLang="zh-CN" sz="2200" dirty="0" smtClean="0"/>
              <a:t>1</a:t>
            </a:r>
            <a:r>
              <a:rPr lang="zh-CN" altLang="en-US" sz="2200" dirty="0" smtClean="0"/>
              <a:t>（</a:t>
            </a:r>
            <a:r>
              <a:rPr lang="en-US" altLang="zh-CN" sz="2200" dirty="0" smtClean="0"/>
              <a:t>-0</a:t>
            </a:r>
            <a:r>
              <a:rPr lang="zh-CN" altLang="en-US" sz="2200" dirty="0" smtClean="0"/>
              <a:t>），则说明没有出错</a:t>
            </a:r>
            <a:endParaRPr lang="zh-CN" altLang="en-US" sz="2200" dirty="0"/>
          </a:p>
        </p:txBody>
      </p:sp>
      <p:grpSp>
        <p:nvGrpSpPr>
          <p:cNvPr id="6" name="组合 5"/>
          <p:cNvGrpSpPr/>
          <p:nvPr/>
        </p:nvGrpSpPr>
        <p:grpSpPr>
          <a:xfrm>
            <a:off x="7447643" y="1404711"/>
            <a:ext cx="1915886" cy="1325563"/>
            <a:chOff x="7317014" y="1469799"/>
            <a:chExt cx="1915886" cy="1325563"/>
          </a:xfrm>
        </p:grpSpPr>
        <p:sp>
          <p:nvSpPr>
            <p:cNvPr id="4" name="矩形 3"/>
            <p:cNvSpPr/>
            <p:nvPr/>
          </p:nvSpPr>
          <p:spPr>
            <a:xfrm>
              <a:off x="7317014" y="1469799"/>
              <a:ext cx="1915886" cy="841828"/>
            </a:xfrm>
            <a:prstGeom prst="rect">
              <a:avLst/>
            </a:prstGeom>
            <a:solidFill>
              <a:srgbClr val="15B5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words</a:t>
              </a:r>
              <a:endParaRPr lang="zh-CN" altLang="en-US" sz="2400" b="1" dirty="0">
                <a:solidFill>
                  <a:schemeClr val="tx1"/>
                </a:solidFill>
              </a:endParaRPr>
            </a:p>
          </p:txBody>
        </p:sp>
        <p:sp>
          <p:nvSpPr>
            <p:cNvPr id="5" name="矩形 4"/>
            <p:cNvSpPr/>
            <p:nvPr/>
          </p:nvSpPr>
          <p:spPr>
            <a:xfrm>
              <a:off x="7317014" y="2311627"/>
              <a:ext cx="1915886" cy="48373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0</a:t>
              </a:r>
              <a:endParaRPr lang="zh-CN" altLang="en-US" sz="2400" b="1" dirty="0">
                <a:solidFill>
                  <a:schemeClr val="tx1"/>
                </a:solidFill>
              </a:endParaRPr>
            </a:p>
          </p:txBody>
        </p:sp>
      </p:grpSp>
      <p:grpSp>
        <p:nvGrpSpPr>
          <p:cNvPr id="7" name="组合 6"/>
          <p:cNvGrpSpPr/>
          <p:nvPr/>
        </p:nvGrpSpPr>
        <p:grpSpPr>
          <a:xfrm>
            <a:off x="7460345" y="3552824"/>
            <a:ext cx="1915886" cy="1738588"/>
            <a:chOff x="7317014" y="1469799"/>
            <a:chExt cx="1915886" cy="1738588"/>
          </a:xfrm>
        </p:grpSpPr>
        <p:sp>
          <p:nvSpPr>
            <p:cNvPr id="8" name="矩形 7"/>
            <p:cNvSpPr/>
            <p:nvPr/>
          </p:nvSpPr>
          <p:spPr>
            <a:xfrm>
              <a:off x="7317014" y="1469799"/>
              <a:ext cx="1915886" cy="841828"/>
            </a:xfrm>
            <a:prstGeom prst="rect">
              <a:avLst/>
            </a:prstGeom>
            <a:solidFill>
              <a:srgbClr val="15B5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words</a:t>
              </a:r>
              <a:endParaRPr lang="zh-CN" altLang="en-US" sz="2400" b="1" dirty="0">
                <a:solidFill>
                  <a:schemeClr val="tx1"/>
                </a:solidFill>
              </a:endParaRPr>
            </a:p>
          </p:txBody>
        </p:sp>
        <p:sp>
          <p:nvSpPr>
            <p:cNvPr id="9" name="矩形 8"/>
            <p:cNvSpPr/>
            <p:nvPr/>
          </p:nvSpPr>
          <p:spPr>
            <a:xfrm>
              <a:off x="7317014" y="2311627"/>
              <a:ext cx="1915886" cy="8967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grpSp>
      <mc:AlternateContent xmlns:mc="http://schemas.openxmlformats.org/markup-compatibility/2006">
        <mc:Choice xmlns:a14="http://schemas.microsoft.com/office/drawing/2010/main" Requires="a14">
          <p:sp>
            <p:nvSpPr>
              <p:cNvPr id="10" name="文本框 9"/>
              <p:cNvSpPr txBox="1"/>
              <p:nvPr/>
            </p:nvSpPr>
            <p:spPr>
              <a:xfrm>
                <a:off x="7532916" y="4491513"/>
                <a:ext cx="1843315" cy="7998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nary>
                            <m:naryPr>
                              <m:chr m:val="∑"/>
                              <m:subHide m:val="on"/>
                              <m:supHide m:val="on"/>
                              <m:ctrlPr>
                                <a:rPr lang="zh-CN" altLang="en-US" i="1" smtClean="0">
                                  <a:latin typeface="Cambria Math" panose="02040503050406030204" pitchFamily="18" charset="0"/>
                                </a:rPr>
                              </m:ctrlPr>
                            </m:naryPr>
                            <m:sub/>
                            <m:sup/>
                            <m:e>
                              <m:r>
                                <a:rPr lang="en-US" altLang="zh-CN" b="0" i="1" smtClean="0">
                                  <a:latin typeface="Cambria Math" panose="02040503050406030204" pitchFamily="18" charset="0"/>
                                </a:rPr>
                                <m:t>𝑤𝑜𝑟𝑑𝑠</m:t>
                              </m:r>
                            </m:e>
                          </m:nary>
                        </m:e>
                      </m:acc>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7532916" y="4491513"/>
                <a:ext cx="1843315" cy="7998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7378703" y="5806302"/>
                <a:ext cx="4760684" cy="48263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400" dirty="0" smtClean="0"/>
                  <a:t>验证</a:t>
                </a:r>
                <a14:m>
                  <m:oMath xmlns:m="http://schemas.openxmlformats.org/officeDocument/2006/math">
                    <m:r>
                      <a:rPr lang="en-US" altLang="zh-CN" sz="2400" b="0" i="1" smtClean="0">
                        <a:latin typeface="Cambria Math" panose="02040503050406030204" pitchFamily="18" charset="0"/>
                      </a:rPr>
                      <m:t> </m:t>
                    </m:r>
                    <m:nary>
                      <m:naryPr>
                        <m:chr m:val="∑"/>
                        <m:subHide m:val="on"/>
                        <m:supHide m:val="on"/>
                        <m:ctrlPr>
                          <a:rPr lang="zh-CN" altLang="en-US" sz="2400" i="1" smtClean="0">
                            <a:latin typeface="Cambria Math" panose="02040503050406030204" pitchFamily="18" charset="0"/>
                          </a:rPr>
                        </m:ctrlPr>
                      </m:naryPr>
                      <m:sub/>
                      <m:sup/>
                      <m:e>
                        <m:r>
                          <a:rPr lang="en-US" altLang="zh-CN" sz="2400" i="1">
                            <a:latin typeface="Cambria Math" panose="02040503050406030204" pitchFamily="18" charset="0"/>
                          </a:rPr>
                          <m:t>𝑤𝑜𝑟𝑑𝑠</m:t>
                        </m:r>
                      </m:e>
                    </m:nary>
                    <m:r>
                      <a:rPr lang="en-US" altLang="zh-CN" sz="2400" i="1" smtClean="0">
                        <a:latin typeface="Cambria Math" panose="02040503050406030204" pitchFamily="18" charset="0"/>
                      </a:rPr>
                      <m:t>+</m:t>
                    </m:r>
                    <m:r>
                      <a:rPr lang="en-US" altLang="zh-CN" sz="2400" b="0" i="1" smtClean="0">
                        <a:latin typeface="Cambria Math" panose="02040503050406030204" pitchFamily="18" charset="0"/>
                      </a:rPr>
                      <m:t> </m:t>
                    </m:r>
                    <m:acc>
                      <m:accPr>
                        <m:chr m:val="̅"/>
                        <m:ctrlPr>
                          <a:rPr lang="zh-CN" altLang="en-US" sz="2400" i="1" smtClean="0">
                            <a:latin typeface="Cambria Math" panose="02040503050406030204" pitchFamily="18" charset="0"/>
                          </a:rPr>
                        </m:ctrlPr>
                      </m:accPr>
                      <m:e>
                        <m:nary>
                          <m:naryPr>
                            <m:chr m:val="∑"/>
                            <m:subHide m:val="on"/>
                            <m:supHide m:val="on"/>
                            <m:ctrlPr>
                              <a:rPr lang="zh-CN" altLang="en-US" sz="2400" i="1" smtClean="0">
                                <a:latin typeface="Cambria Math" panose="02040503050406030204" pitchFamily="18" charset="0"/>
                              </a:rPr>
                            </m:ctrlPr>
                          </m:naryPr>
                          <m:sub/>
                          <m:sup/>
                          <m:e>
                            <m:r>
                              <a:rPr lang="en-US" altLang="zh-CN" sz="2400" b="0" i="1" smtClean="0">
                                <a:latin typeface="Cambria Math" panose="02040503050406030204" pitchFamily="18" charset="0"/>
                              </a:rPr>
                              <m:t>𝑤𝑜𝑟𝑑𝑠</m:t>
                            </m:r>
                          </m:e>
                        </m:nary>
                      </m:e>
                    </m:acc>
                    <m:r>
                      <a:rPr lang="en-US" altLang="zh-CN" sz="2400" i="1">
                        <a:latin typeface="Cambria Math" panose="02040503050406030204" pitchFamily="18" charset="0"/>
                      </a:rPr>
                      <m:t>=</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⋯1</m:t>
                    </m:r>
                  </m:oMath>
                </a14:m>
                <a:endParaRPr lang="zh-CN" altLang="en-US" sz="2400" dirty="0"/>
              </a:p>
            </p:txBody>
          </p:sp>
        </mc:Choice>
        <mc:Fallback>
          <p:sp>
            <p:nvSpPr>
              <p:cNvPr id="14" name="文本框 13"/>
              <p:cNvSpPr txBox="1">
                <a:spLocks noRot="1" noChangeAspect="1" noMove="1" noResize="1" noEditPoints="1" noAdjustHandles="1" noChangeArrowheads="1" noChangeShapeType="1" noTextEdit="1"/>
              </p:cNvSpPr>
              <p:nvPr/>
            </p:nvSpPr>
            <p:spPr>
              <a:xfrm>
                <a:off x="7378703" y="5806302"/>
                <a:ext cx="4760684" cy="482633"/>
              </a:xfrm>
              <a:prstGeom prst="rect">
                <a:avLst/>
              </a:prstGeom>
              <a:blipFill>
                <a:blip r:embed="rId4"/>
                <a:stretch>
                  <a:fillRect l="-1918" t="-117284" b="-181481"/>
                </a:stretch>
              </a:blipFill>
            </p:spPr>
            <p:txBody>
              <a:bodyPr/>
              <a:lstStyle/>
              <a:p>
                <a:r>
                  <a:rPr lang="zh-CN" altLang="en-US">
                    <a:noFill/>
                  </a:rPr>
                  <a:t> </a:t>
                </a:r>
              </a:p>
            </p:txBody>
          </p:sp>
        </mc:Fallback>
      </mc:AlternateContent>
      <p:grpSp>
        <p:nvGrpSpPr>
          <p:cNvPr id="21" name="组合 20"/>
          <p:cNvGrpSpPr/>
          <p:nvPr/>
        </p:nvGrpSpPr>
        <p:grpSpPr>
          <a:xfrm>
            <a:off x="9506858" y="2002922"/>
            <a:ext cx="2685142" cy="799899"/>
            <a:chOff x="9724572" y="1932254"/>
            <a:chExt cx="2685142" cy="799899"/>
          </a:xfrm>
        </p:grpSpPr>
        <p:sp>
          <p:nvSpPr>
            <p:cNvPr id="15" name="矩形 14"/>
            <p:cNvSpPr/>
            <p:nvPr/>
          </p:nvSpPr>
          <p:spPr>
            <a:xfrm>
              <a:off x="9724572" y="2094124"/>
              <a:ext cx="1382110" cy="369332"/>
            </a:xfrm>
            <a:prstGeom prst="rect">
              <a:avLst/>
            </a:prstGeom>
          </p:spPr>
          <p:txBody>
            <a:bodyPr wrap="none">
              <a:spAutoFit/>
            </a:bodyPr>
            <a:lstStyle/>
            <a:p>
              <a:pPr algn="ctr"/>
              <a:r>
                <a:rPr lang="en-US" altLang="zh-CN" b="1" dirty="0" smtClean="0"/>
                <a:t>checksum=</a:t>
              </a:r>
              <a:endParaRPr lang="zh-CN" altLang="en-US" b="1" dirty="0"/>
            </a:p>
          </p:txBody>
        </p:sp>
        <mc:AlternateContent xmlns:mc="http://schemas.openxmlformats.org/markup-compatibility/2006">
          <mc:Choice xmlns:a14="http://schemas.microsoft.com/office/drawing/2010/main" Requires="a14">
            <p:sp>
              <p:nvSpPr>
                <p:cNvPr id="20" name="文本框 19"/>
                <p:cNvSpPr txBox="1"/>
                <p:nvPr/>
              </p:nvSpPr>
              <p:spPr>
                <a:xfrm>
                  <a:off x="10566399" y="1932254"/>
                  <a:ext cx="1843315" cy="7998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nary>
                              <m:naryPr>
                                <m:chr m:val="∑"/>
                                <m:subHide m:val="on"/>
                                <m:supHide m:val="on"/>
                                <m:ctrlPr>
                                  <a:rPr lang="zh-CN" altLang="en-US" i="1" smtClean="0">
                                    <a:latin typeface="Cambria Math" panose="02040503050406030204" pitchFamily="18" charset="0"/>
                                  </a:rPr>
                                </m:ctrlPr>
                              </m:naryPr>
                              <m:sub/>
                              <m:sup/>
                              <m:e>
                                <m:r>
                                  <a:rPr lang="en-US" altLang="zh-CN" b="0" i="1" smtClean="0">
                                    <a:latin typeface="Cambria Math" panose="02040503050406030204" pitchFamily="18" charset="0"/>
                                  </a:rPr>
                                  <m:t>𝑤𝑜𝑟𝑑𝑠</m:t>
                                </m:r>
                              </m:e>
                            </m:nary>
                          </m:e>
                        </m:acc>
                      </m:oMath>
                    </m:oMathPara>
                  </a14:m>
                  <a:endParaRPr lang="zh-CN" altLang="en-US" dirty="0"/>
                </a:p>
              </p:txBody>
            </p:sp>
          </mc:Choice>
          <mc:Fallback>
            <p:sp>
              <p:nvSpPr>
                <p:cNvPr id="20" name="文本框 19"/>
                <p:cNvSpPr txBox="1">
                  <a:spLocks noRot="1" noChangeAspect="1" noMove="1" noResize="1" noEditPoints="1" noAdjustHandles="1" noChangeArrowheads="1" noChangeShapeType="1" noTextEdit="1"/>
                </p:cNvSpPr>
                <p:nvPr/>
              </p:nvSpPr>
              <p:spPr>
                <a:xfrm>
                  <a:off x="10566399" y="1932254"/>
                  <a:ext cx="1843315" cy="799899"/>
                </a:xfrm>
                <a:prstGeom prst="rect">
                  <a:avLst/>
                </a:prstGeom>
                <a:blipFill>
                  <a:blip r:embed="rId5"/>
                  <a:stretch>
                    <a:fillRect/>
                  </a:stretch>
                </a:blipFill>
              </p:spPr>
              <p:txBody>
                <a:bodyPr/>
                <a:lstStyle/>
                <a:p>
                  <a:r>
                    <a:rPr lang="zh-CN" altLang="en-US">
                      <a:noFill/>
                    </a:rPr>
                    <a:t> </a:t>
                  </a:r>
                </a:p>
              </p:txBody>
            </p:sp>
          </mc:Fallback>
        </mc:AlternateContent>
      </p:grpSp>
      <p:sp>
        <p:nvSpPr>
          <p:cNvPr id="22" name="下箭头 21"/>
          <p:cNvSpPr/>
          <p:nvPr/>
        </p:nvSpPr>
        <p:spPr>
          <a:xfrm>
            <a:off x="8191501" y="2833401"/>
            <a:ext cx="263072" cy="6225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3496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检验和</a:t>
            </a:r>
            <a:r>
              <a:rPr lang="en-US" altLang="zh-CN" dirty="0" smtClean="0"/>
              <a:t>(checksum) </a:t>
            </a:r>
            <a:r>
              <a:rPr lang="en-US" altLang="zh-CN" dirty="0"/>
              <a:t>RFC1071</a:t>
            </a:r>
            <a:endParaRPr lang="zh-CN" altLang="en-US" dirty="0"/>
          </a:p>
        </p:txBody>
      </p:sp>
      <p:sp>
        <p:nvSpPr>
          <p:cNvPr id="3" name="内容占位符 2"/>
          <p:cNvSpPr>
            <a:spLocks noGrp="1"/>
          </p:cNvSpPr>
          <p:nvPr>
            <p:ph idx="1"/>
          </p:nvPr>
        </p:nvSpPr>
        <p:spPr>
          <a:xfrm>
            <a:off x="838201" y="1825625"/>
            <a:ext cx="6172200" cy="3152775"/>
          </a:xfrm>
        </p:spPr>
        <p:txBody>
          <a:bodyPr>
            <a:normAutofit/>
          </a:bodyPr>
          <a:lstStyle/>
          <a:p>
            <a:r>
              <a:rPr lang="zh-CN" altLang="en-US" sz="2400" dirty="0" smtClean="0"/>
              <a:t>假设</a:t>
            </a:r>
            <a:r>
              <a:rPr lang="en-US" altLang="zh-CN" sz="2400" dirty="0" smtClean="0"/>
              <a:t>4-bit</a:t>
            </a:r>
            <a:r>
              <a:rPr lang="zh-CN" altLang="en-US" sz="2400" dirty="0" smtClean="0"/>
              <a:t>检验和，要发送的消息以</a:t>
            </a:r>
            <a:r>
              <a:rPr lang="en-US" altLang="zh-CN" sz="2400" dirty="0" smtClean="0"/>
              <a:t>4</a:t>
            </a:r>
            <a:r>
              <a:rPr lang="zh-CN" altLang="en-US" sz="2400" dirty="0" smtClean="0"/>
              <a:t>比特为</a:t>
            </a:r>
            <a:r>
              <a:rPr lang="en-US" altLang="zh-CN" sz="2400" dirty="0" smtClean="0"/>
              <a:t>word</a:t>
            </a:r>
            <a:r>
              <a:rPr lang="zh-CN" altLang="en-US" sz="2400" dirty="0" smtClean="0"/>
              <a:t>，分别为</a:t>
            </a:r>
            <a:r>
              <a:rPr lang="en-US" altLang="zh-CN" sz="2400" dirty="0" smtClean="0"/>
              <a:t>(7,11,12,0,6)</a:t>
            </a:r>
          </a:p>
          <a:p>
            <a:r>
              <a:rPr lang="zh-CN" altLang="en-US" sz="2400" dirty="0" smtClean="0"/>
              <a:t>反码运算相加的结果 </a:t>
            </a:r>
            <a:endParaRPr lang="en-US" altLang="zh-CN" sz="2400" dirty="0" smtClean="0"/>
          </a:p>
          <a:p>
            <a:pPr marL="0" indent="0">
              <a:buNone/>
            </a:pPr>
            <a:r>
              <a:rPr lang="en-US" altLang="zh-CN" sz="2400" dirty="0" smtClean="0"/>
              <a:t>7+11+12+0+6 = 36 = 2*16 + 4  </a:t>
            </a:r>
          </a:p>
          <a:p>
            <a:pPr marL="0" indent="0">
              <a:buNone/>
            </a:pPr>
            <a:r>
              <a:rPr lang="en-US" altLang="zh-CN" sz="2400" dirty="0" smtClean="0">
                <a:sym typeface="Wingdings" panose="05000000000000000000" pitchFamily="2" charset="2"/>
              </a:rPr>
              <a:t> </a:t>
            </a:r>
            <a:r>
              <a:rPr lang="zh-CN" altLang="en-US" sz="2400" dirty="0" smtClean="0">
                <a:sym typeface="Wingdings" panose="05000000000000000000" pitchFamily="2" charset="2"/>
              </a:rPr>
              <a:t>反码相加 </a:t>
            </a:r>
            <a:r>
              <a:rPr lang="en-US" altLang="zh-CN" sz="2400" dirty="0" smtClean="0">
                <a:sym typeface="Wingdings" panose="05000000000000000000" pitchFamily="2" charset="2"/>
              </a:rPr>
              <a:t>= 2 + 4 = 6 </a:t>
            </a:r>
          </a:p>
          <a:p>
            <a:r>
              <a:rPr lang="zh-CN" altLang="en-US" sz="2400" dirty="0" smtClean="0"/>
              <a:t>检验和字段为  </a:t>
            </a:r>
            <a:r>
              <a:rPr lang="en-US" altLang="zh-CN" sz="2400" dirty="0" smtClean="0"/>
              <a:t>15-6 = 9</a:t>
            </a:r>
            <a:r>
              <a:rPr lang="zh-CN" altLang="en-US" sz="2400" dirty="0" smtClean="0"/>
              <a:t>，即发送的消息为 </a:t>
            </a:r>
            <a:r>
              <a:rPr lang="en-US" altLang="zh-CN" sz="2400" dirty="0"/>
              <a:t>(</a:t>
            </a:r>
            <a:r>
              <a:rPr lang="en-US" altLang="zh-CN" sz="2400" dirty="0" smtClean="0"/>
              <a:t>7,11,12,0,6, </a:t>
            </a:r>
            <a:r>
              <a:rPr lang="en-US" altLang="zh-CN" sz="2400" u="sng" dirty="0" smtClean="0">
                <a:solidFill>
                  <a:srgbClr val="FF0000"/>
                </a:solidFill>
              </a:rPr>
              <a:t>9</a:t>
            </a:r>
            <a:r>
              <a:rPr lang="en-US" altLang="zh-CN" sz="2400" dirty="0" smtClean="0"/>
              <a:t>)</a:t>
            </a:r>
          </a:p>
          <a:p>
            <a:r>
              <a:rPr lang="zh-CN" altLang="en-US" sz="2400" dirty="0" smtClean="0"/>
              <a:t>许多错无法检测，比如</a:t>
            </a:r>
            <a:endParaRPr lang="en-US" altLang="zh-CN" sz="2400" dirty="0" smtClean="0"/>
          </a:p>
          <a:p>
            <a:pPr lvl="1"/>
            <a:r>
              <a:rPr lang="zh-CN" altLang="en-US" sz="2000" dirty="0" smtClean="0"/>
              <a:t>如果某些</a:t>
            </a:r>
            <a:r>
              <a:rPr lang="en-US" altLang="zh-CN" sz="2000" dirty="0" smtClean="0"/>
              <a:t>word</a:t>
            </a:r>
            <a:r>
              <a:rPr lang="zh-CN" altLang="en-US" sz="2000" dirty="0" smtClean="0"/>
              <a:t>增加了某个数量，而另外</a:t>
            </a:r>
            <a:r>
              <a:rPr lang="en-US" altLang="zh-CN" sz="2000" dirty="0" smtClean="0"/>
              <a:t>word</a:t>
            </a:r>
            <a:r>
              <a:rPr lang="zh-CN" altLang="en-US" sz="2000" dirty="0" smtClean="0"/>
              <a:t>减少同样的数量，检验和不变</a:t>
            </a:r>
            <a:endParaRPr lang="en-US" altLang="zh-CN" sz="2000" dirty="0" smtClean="0"/>
          </a:p>
          <a:p>
            <a:pPr lvl="1"/>
            <a:r>
              <a:rPr lang="en-US" altLang="zh-CN" sz="2000" dirty="0" smtClean="0"/>
              <a:t>Fletcher</a:t>
            </a:r>
            <a:r>
              <a:rPr lang="zh-CN" altLang="en-US" sz="2000" dirty="0" smtClean="0"/>
              <a:t>检验和</a:t>
            </a:r>
            <a:r>
              <a:rPr lang="en-US" altLang="zh-CN" sz="2000" dirty="0" smtClean="0"/>
              <a:t>:8</a:t>
            </a:r>
            <a:r>
              <a:rPr lang="zh-CN" altLang="en-US" sz="2000" dirty="0" smtClean="0"/>
              <a:t>或者</a:t>
            </a:r>
            <a:r>
              <a:rPr lang="en-US" altLang="zh-CN" sz="2000" dirty="0" smtClean="0"/>
              <a:t>16-bit checksum </a:t>
            </a:r>
          </a:p>
          <a:p>
            <a:pPr lvl="1"/>
            <a:r>
              <a:rPr lang="en-US" altLang="zh-CN" sz="2000" dirty="0" smtClean="0"/>
              <a:t>Adler</a:t>
            </a:r>
            <a:r>
              <a:rPr lang="zh-CN" altLang="en-US" sz="2000" dirty="0" smtClean="0"/>
              <a:t>检验和： </a:t>
            </a:r>
            <a:r>
              <a:rPr lang="en-US" altLang="zh-CN" sz="2000" dirty="0" smtClean="0"/>
              <a:t>32-bit checksum</a:t>
            </a:r>
          </a:p>
          <a:p>
            <a:endParaRPr lang="zh-CN" altLang="en-US" sz="2400" dirty="0"/>
          </a:p>
        </p:txBody>
      </p:sp>
      <p:sp>
        <p:nvSpPr>
          <p:cNvPr id="4" name="内容占位符 3"/>
          <p:cNvSpPr txBox="1">
            <a:spLocks/>
          </p:cNvSpPr>
          <p:nvPr/>
        </p:nvSpPr>
        <p:spPr>
          <a:xfrm>
            <a:off x="7247466" y="1539260"/>
            <a:ext cx="4588933" cy="5149407"/>
          </a:xfrm>
          <a:prstGeom prst="rect">
            <a:avLst/>
          </a:prstGeom>
        </p:spPr>
        <p:txBody>
          <a:bodyPr vert="horz">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zh-CN" sz="2400" dirty="0" err="1"/>
              <a:t>u_short</a:t>
            </a:r>
            <a:r>
              <a:rPr lang="en-US" altLang="zh-CN" sz="2400" dirty="0"/>
              <a:t> </a:t>
            </a:r>
            <a:r>
              <a:rPr lang="en-US" altLang="zh-CN" sz="2400" dirty="0" err="1"/>
              <a:t>cksum</a:t>
            </a:r>
            <a:r>
              <a:rPr lang="en-US" altLang="zh-CN" sz="2400" dirty="0"/>
              <a:t>(</a:t>
            </a:r>
            <a:r>
              <a:rPr lang="en-US" altLang="zh-CN" sz="2400" dirty="0" err="1"/>
              <a:t>u_short</a:t>
            </a:r>
            <a:r>
              <a:rPr lang="en-US" altLang="zh-CN" sz="2400" dirty="0"/>
              <a:t> *</a:t>
            </a:r>
            <a:r>
              <a:rPr lang="en-US" altLang="zh-CN" sz="2400" dirty="0" err="1"/>
              <a:t>buf</a:t>
            </a:r>
            <a:r>
              <a:rPr lang="en-US" altLang="zh-CN" sz="2400" dirty="0"/>
              <a:t>, </a:t>
            </a:r>
            <a:r>
              <a:rPr lang="en-US" altLang="zh-CN" sz="2400" dirty="0" err="1"/>
              <a:t>int</a:t>
            </a:r>
            <a:r>
              <a:rPr lang="en-US" altLang="zh-CN" sz="2400" dirty="0"/>
              <a:t> count)</a:t>
            </a:r>
          </a:p>
          <a:p>
            <a:pPr marL="0" indent="0">
              <a:buNone/>
            </a:pPr>
            <a:r>
              <a:rPr lang="en-US" altLang="zh-CN" sz="2400" dirty="0"/>
              <a:t>{</a:t>
            </a:r>
          </a:p>
          <a:p>
            <a:pPr marL="274320" lvl="1" indent="0">
              <a:buNone/>
            </a:pPr>
            <a:r>
              <a:rPr lang="en-US" altLang="zh-CN" sz="2000" dirty="0"/>
              <a:t>register </a:t>
            </a:r>
            <a:r>
              <a:rPr lang="en-US" altLang="zh-CN" sz="2000" dirty="0" err="1"/>
              <a:t>u_long</a:t>
            </a:r>
            <a:r>
              <a:rPr lang="en-US" altLang="zh-CN" sz="2000" dirty="0"/>
              <a:t> sum = 0;</a:t>
            </a:r>
          </a:p>
          <a:p>
            <a:pPr marL="274320" lvl="1" indent="0">
              <a:buNone/>
            </a:pPr>
            <a:r>
              <a:rPr lang="en-US" altLang="zh-CN" sz="2000" dirty="0"/>
              <a:t>while (count--)</a:t>
            </a:r>
          </a:p>
          <a:p>
            <a:pPr marL="274320" lvl="1" indent="0">
              <a:buNone/>
            </a:pPr>
            <a:r>
              <a:rPr lang="en-US" altLang="zh-CN" sz="2000" dirty="0"/>
              <a:t>{</a:t>
            </a:r>
          </a:p>
          <a:p>
            <a:pPr marL="548640" lvl="2" indent="0">
              <a:buNone/>
            </a:pPr>
            <a:r>
              <a:rPr lang="en-US" altLang="zh-CN" dirty="0"/>
              <a:t>sum += *</a:t>
            </a:r>
            <a:r>
              <a:rPr lang="en-US" altLang="zh-CN" dirty="0" err="1"/>
              <a:t>buf</a:t>
            </a:r>
            <a:r>
              <a:rPr lang="en-US" altLang="zh-CN" dirty="0"/>
              <a:t>++;</a:t>
            </a:r>
          </a:p>
          <a:p>
            <a:pPr marL="548640" lvl="2" indent="0">
              <a:buNone/>
            </a:pPr>
            <a:r>
              <a:rPr lang="en-US" altLang="zh-CN" dirty="0"/>
              <a:t>if (sum &amp; 0xFFFF0000)</a:t>
            </a:r>
          </a:p>
          <a:p>
            <a:pPr marL="548640" lvl="2" indent="0">
              <a:buNone/>
            </a:pPr>
            <a:r>
              <a:rPr lang="en-US" altLang="zh-CN" dirty="0"/>
              <a:t>{</a:t>
            </a:r>
          </a:p>
          <a:p>
            <a:pPr marL="822960" lvl="3" indent="0">
              <a:buNone/>
            </a:pPr>
            <a:r>
              <a:rPr lang="en-US" altLang="zh-CN" sz="1600" dirty="0"/>
              <a:t>/* carry </a:t>
            </a:r>
            <a:r>
              <a:rPr lang="en-US" altLang="zh-CN" sz="1600" dirty="0" err="1"/>
              <a:t>occurred,so</a:t>
            </a:r>
            <a:r>
              <a:rPr lang="en-US" altLang="zh-CN" sz="1600" dirty="0"/>
              <a:t> wrap around */</a:t>
            </a:r>
          </a:p>
          <a:p>
            <a:pPr marL="822960" lvl="3" indent="0">
              <a:buNone/>
            </a:pPr>
            <a:r>
              <a:rPr lang="en-US" altLang="zh-CN" sz="1600" dirty="0"/>
              <a:t>sum &amp;= 0xFFFF;</a:t>
            </a:r>
          </a:p>
          <a:p>
            <a:pPr marL="822960" lvl="3" indent="0">
              <a:buNone/>
            </a:pPr>
            <a:r>
              <a:rPr lang="en-US" altLang="zh-CN" sz="1600" dirty="0"/>
              <a:t>sum++;</a:t>
            </a:r>
          </a:p>
          <a:p>
            <a:pPr marL="548640" lvl="2" indent="0">
              <a:buNone/>
            </a:pPr>
            <a:r>
              <a:rPr lang="en-US" altLang="zh-CN" dirty="0"/>
              <a:t>}</a:t>
            </a:r>
          </a:p>
          <a:p>
            <a:pPr marL="274320" lvl="1" indent="0">
              <a:buNone/>
            </a:pPr>
            <a:r>
              <a:rPr lang="en-US" altLang="zh-CN" sz="2000" dirty="0"/>
              <a:t>}</a:t>
            </a:r>
          </a:p>
          <a:p>
            <a:pPr marL="274320" lvl="1" indent="0">
              <a:buNone/>
            </a:pPr>
            <a:r>
              <a:rPr lang="en-US" altLang="zh-CN" sz="2000" dirty="0"/>
              <a:t>return ˜(sum &amp; 0xFFFF);</a:t>
            </a:r>
          </a:p>
          <a:p>
            <a:pPr marL="0" indent="0">
              <a:buNone/>
            </a:pPr>
            <a:r>
              <a:rPr lang="en-US" altLang="zh-CN" sz="2400" dirty="0"/>
              <a:t>}</a:t>
            </a:r>
            <a:endParaRPr lang="zh-CN" altLang="en-US" sz="2400" dirty="0"/>
          </a:p>
        </p:txBody>
      </p:sp>
      <p:sp>
        <p:nvSpPr>
          <p:cNvPr id="5" name="文本框 4"/>
          <p:cNvSpPr txBox="1"/>
          <p:nvPr/>
        </p:nvSpPr>
        <p:spPr>
          <a:xfrm>
            <a:off x="10541000" y="2048933"/>
            <a:ext cx="1532464" cy="646331"/>
          </a:xfrm>
          <a:prstGeom prst="rect">
            <a:avLst/>
          </a:prstGeom>
          <a:noFill/>
          <a:ln>
            <a:solidFill>
              <a:srgbClr val="FF0000"/>
            </a:solidFill>
          </a:ln>
        </p:spPr>
        <p:txBody>
          <a:bodyPr wrap="square" rtlCol="0">
            <a:spAutoFit/>
          </a:bodyPr>
          <a:lstStyle/>
          <a:p>
            <a:pPr algn="ctr"/>
            <a:r>
              <a:rPr lang="en-US" altLang="zh-CN" dirty="0" smtClean="0">
                <a:solidFill>
                  <a:srgbClr val="FF0000"/>
                </a:solidFill>
              </a:rPr>
              <a:t>word: 16bit </a:t>
            </a:r>
          </a:p>
          <a:p>
            <a:pPr algn="ctr"/>
            <a:r>
              <a:rPr lang="en-US" altLang="zh-CN" dirty="0" smtClean="0">
                <a:solidFill>
                  <a:srgbClr val="FF0000"/>
                </a:solidFill>
              </a:rPr>
              <a:t>sum:  32 bit </a:t>
            </a:r>
            <a:endParaRPr lang="zh-CN" altLang="en-US" dirty="0">
              <a:solidFill>
                <a:srgbClr val="FF0000"/>
              </a:solidFill>
            </a:endParaRPr>
          </a:p>
        </p:txBody>
      </p:sp>
      <p:cxnSp>
        <p:nvCxnSpPr>
          <p:cNvPr id="7" name="直接箭头连接符 6"/>
          <p:cNvCxnSpPr>
            <a:stCxn id="5" idx="1"/>
          </p:cNvCxnSpPr>
          <p:nvPr/>
        </p:nvCxnSpPr>
        <p:spPr>
          <a:xfrm flipH="1">
            <a:off x="8923867" y="2372099"/>
            <a:ext cx="1617133" cy="323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9732434" y="2013854"/>
            <a:ext cx="808565" cy="323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068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纠正一比特错的线性分组码：汉明（海明）码</a:t>
            </a:r>
          </a:p>
        </p:txBody>
      </p:sp>
      <p:sp>
        <p:nvSpPr>
          <p:cNvPr id="3" name="内容占位符 2"/>
          <p:cNvSpPr>
            <a:spLocks noGrp="1"/>
          </p:cNvSpPr>
          <p:nvPr>
            <p:ph idx="1"/>
          </p:nvPr>
        </p:nvSpPr>
        <p:spPr>
          <a:xfrm>
            <a:off x="838200" y="1825625"/>
            <a:ext cx="10151533" cy="1967442"/>
          </a:xfrm>
        </p:spPr>
        <p:txBody>
          <a:bodyPr/>
          <a:lstStyle/>
          <a:p>
            <a:r>
              <a:rPr lang="zh-CN" altLang="en-US" dirty="0"/>
              <a:t>回顾奇偶校验：</a:t>
            </a:r>
          </a:p>
          <a:p>
            <a:pPr lvl="1"/>
            <a:r>
              <a:rPr lang="zh-CN" altLang="en-US" dirty="0" smtClean="0"/>
              <a:t>长度为</a:t>
            </a:r>
            <a:r>
              <a:rPr lang="en-US" altLang="zh-CN" dirty="0" smtClean="0"/>
              <a:t>k=n-1</a:t>
            </a:r>
            <a:r>
              <a:rPr lang="zh-CN" altLang="en-US" dirty="0" smtClean="0"/>
              <a:t>的信息位</a:t>
            </a:r>
            <a:r>
              <a:rPr lang="en-US" altLang="zh-CN" dirty="0"/>
              <a:t>a</a:t>
            </a:r>
            <a:r>
              <a:rPr lang="en-US" altLang="zh-CN" baseline="-25000" dirty="0"/>
              <a:t>n-1</a:t>
            </a:r>
            <a:r>
              <a:rPr lang="en-US" altLang="zh-CN" dirty="0"/>
              <a:t>a</a:t>
            </a:r>
            <a:r>
              <a:rPr lang="en-US" altLang="zh-CN" baseline="-25000" dirty="0"/>
              <a:t>n-2 </a:t>
            </a:r>
            <a:r>
              <a:rPr lang="en-US" altLang="zh-CN" dirty="0"/>
              <a:t>…a</a:t>
            </a:r>
            <a:r>
              <a:rPr lang="en-US" altLang="zh-CN" baseline="-25000" dirty="0"/>
              <a:t>1</a:t>
            </a:r>
            <a:r>
              <a:rPr lang="zh-CN" altLang="en-US" dirty="0"/>
              <a:t>加上一个偶校验位</a:t>
            </a:r>
            <a:r>
              <a:rPr lang="en-US" altLang="zh-CN" dirty="0"/>
              <a:t>a</a:t>
            </a:r>
            <a:r>
              <a:rPr lang="en-US" altLang="zh-CN" baseline="-25000" dirty="0"/>
              <a:t>0</a:t>
            </a:r>
            <a:r>
              <a:rPr lang="zh-CN" altLang="en-US" dirty="0"/>
              <a:t>（</a:t>
            </a:r>
            <a:r>
              <a:rPr lang="en-US" altLang="zh-CN" dirty="0"/>
              <a:t>a</a:t>
            </a:r>
            <a:r>
              <a:rPr lang="en-US" altLang="zh-CN" baseline="-25000" dirty="0"/>
              <a:t>n-1</a:t>
            </a:r>
            <a:r>
              <a:rPr lang="en-US" altLang="zh-CN" dirty="0"/>
              <a:t>a</a:t>
            </a:r>
            <a:r>
              <a:rPr lang="en-US" altLang="zh-CN" baseline="-25000" dirty="0"/>
              <a:t>n-2 </a:t>
            </a:r>
            <a:r>
              <a:rPr lang="en-US" altLang="zh-CN" dirty="0"/>
              <a:t>…a</a:t>
            </a:r>
            <a:r>
              <a:rPr lang="en-US" altLang="zh-CN" baseline="-25000" dirty="0"/>
              <a:t>1</a:t>
            </a:r>
            <a:r>
              <a:rPr lang="en-US" altLang="zh-CN" dirty="0"/>
              <a:t>a</a:t>
            </a:r>
            <a:r>
              <a:rPr lang="en-US" altLang="zh-CN" baseline="-25000" dirty="0"/>
              <a:t>0</a:t>
            </a:r>
            <a:r>
              <a:rPr lang="zh-CN" altLang="en-US" dirty="0"/>
              <a:t>） </a:t>
            </a:r>
            <a:endParaRPr lang="en-US" altLang="zh-CN" dirty="0" smtClean="0"/>
          </a:p>
          <a:p>
            <a:pPr lvl="1"/>
            <a:r>
              <a:rPr lang="zh-CN" altLang="en-US" dirty="0" smtClean="0"/>
              <a:t>接收</a:t>
            </a:r>
            <a:r>
              <a:rPr lang="zh-CN" altLang="en-US" dirty="0"/>
              <a:t>端：利用监督关系式计算校正因子</a:t>
            </a:r>
            <a:r>
              <a:rPr lang="en-US" altLang="zh-CN" dirty="0"/>
              <a:t>S</a:t>
            </a:r>
            <a:r>
              <a:rPr lang="zh-CN" altLang="en-US" dirty="0"/>
              <a:t>（</a:t>
            </a:r>
            <a:r>
              <a:rPr lang="en-US" altLang="zh-CN" dirty="0"/>
              <a:t>=0</a:t>
            </a:r>
            <a:r>
              <a:rPr lang="zh-CN" altLang="en-US" dirty="0"/>
              <a:t>和</a:t>
            </a:r>
            <a:r>
              <a:rPr lang="en-US" altLang="zh-CN" dirty="0"/>
              <a:t>1</a:t>
            </a:r>
            <a:r>
              <a:rPr lang="zh-CN" altLang="en-US" dirty="0"/>
              <a:t>），分别区分无错和有错的情况</a:t>
            </a:r>
          </a:p>
          <a:p>
            <a:endParaRPr lang="zh-CN" altLang="en-US" dirty="0"/>
          </a:p>
          <a:p>
            <a:endParaRPr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866031242"/>
              </p:ext>
            </p:extLst>
          </p:nvPr>
        </p:nvGraphicFramePr>
        <p:xfrm>
          <a:off x="3672942" y="3331676"/>
          <a:ext cx="5184775" cy="611188"/>
        </p:xfrm>
        <a:graphic>
          <a:graphicData uri="http://schemas.openxmlformats.org/presentationml/2006/ole">
            <mc:AlternateContent xmlns:mc="http://schemas.openxmlformats.org/markup-compatibility/2006">
              <mc:Choice xmlns:v="urn:schemas-microsoft-com:vml" Requires="v">
                <p:oleObj spid="_x0000_s26702" r:id="rId4" imgW="1930400" imgH="228600" progId="Equation.3">
                  <p:embed/>
                </p:oleObj>
              </mc:Choice>
              <mc:Fallback>
                <p:oleObj r:id="rId4" imgW="1930400" imgH="228600" progId="Equation.3">
                  <p:embed/>
                  <p:pic>
                    <p:nvPicPr>
                      <p:cNvPr id="819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2942" y="3331676"/>
                        <a:ext cx="5184775" cy="611188"/>
                      </a:xfrm>
                      <a:prstGeom prst="rect">
                        <a:avLst/>
                      </a:prstGeom>
                      <a:solidFill>
                        <a:srgbClr val="FFFFCC"/>
                      </a:solidFill>
                      <a:ln w="28575">
                        <a:solidFill>
                          <a:srgbClr val="FF3300"/>
                        </a:solidFill>
                        <a:miter lim="800000"/>
                        <a:headEnd/>
                        <a:tailEnd/>
                      </a:ln>
                    </p:spPr>
                  </p:pic>
                </p:oleObj>
              </mc:Fallback>
            </mc:AlternateContent>
          </a:graphicData>
        </a:graphic>
      </p:graphicFrame>
      <p:sp>
        <p:nvSpPr>
          <p:cNvPr id="5" name="内容占位符 2"/>
          <p:cNvSpPr txBox="1">
            <a:spLocks/>
          </p:cNvSpPr>
          <p:nvPr/>
        </p:nvSpPr>
        <p:spPr>
          <a:xfrm>
            <a:off x="838199" y="4297892"/>
            <a:ext cx="10151533" cy="1967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要构造纠正一比特差错的编码：</a:t>
            </a:r>
            <a:endParaRPr lang="en-US" altLang="zh-CN" sz="2400" dirty="0" smtClean="0"/>
          </a:p>
          <a:p>
            <a:pPr lvl="1"/>
            <a:r>
              <a:rPr lang="en-US" altLang="zh-CN" dirty="0" smtClean="0"/>
              <a:t>k</a:t>
            </a:r>
            <a:r>
              <a:rPr lang="zh-CN" altLang="en-US" dirty="0"/>
              <a:t>位信息位后增加</a:t>
            </a:r>
            <a:r>
              <a:rPr lang="en-US" altLang="zh-CN" dirty="0"/>
              <a:t>r</a:t>
            </a:r>
            <a:r>
              <a:rPr lang="zh-CN" altLang="en-US" dirty="0"/>
              <a:t>个冗余位构成</a:t>
            </a:r>
            <a:r>
              <a:rPr lang="en-US" altLang="zh-CN" dirty="0"/>
              <a:t>n(=</a:t>
            </a:r>
            <a:r>
              <a:rPr lang="en-US" altLang="zh-CN" dirty="0" err="1"/>
              <a:t>k+r</a:t>
            </a:r>
            <a:r>
              <a:rPr lang="en-US" altLang="zh-CN" dirty="0"/>
              <a:t>)</a:t>
            </a:r>
            <a:r>
              <a:rPr lang="zh-CN" altLang="en-US" dirty="0"/>
              <a:t>位的</a:t>
            </a:r>
            <a:r>
              <a:rPr lang="zh-CN" altLang="en-US" dirty="0" smtClean="0"/>
              <a:t>码字</a:t>
            </a:r>
            <a:endParaRPr lang="zh-CN" altLang="en-US" dirty="0"/>
          </a:p>
          <a:p>
            <a:pPr lvl="1"/>
            <a:r>
              <a:rPr lang="zh-CN" altLang="en-US" dirty="0"/>
              <a:t>每个冗余位是通过信息位中的某些位半加后的结果</a:t>
            </a:r>
          </a:p>
          <a:p>
            <a:pPr lvl="1"/>
            <a:r>
              <a:rPr lang="zh-CN" altLang="en-US" dirty="0" smtClean="0"/>
              <a:t>接收</a:t>
            </a:r>
            <a:r>
              <a:rPr lang="zh-CN" altLang="en-US" dirty="0"/>
              <a:t>方通过</a:t>
            </a:r>
            <a:r>
              <a:rPr lang="en-US" altLang="zh-CN" dirty="0"/>
              <a:t>r</a:t>
            </a:r>
            <a:r>
              <a:rPr lang="zh-CN" altLang="en-US" dirty="0"/>
              <a:t>个监督关系式产生</a:t>
            </a:r>
            <a:r>
              <a:rPr lang="en-US" altLang="zh-CN" dirty="0"/>
              <a:t>r</a:t>
            </a:r>
            <a:r>
              <a:rPr lang="zh-CN" altLang="en-US" dirty="0"/>
              <a:t>个校正因子来</a:t>
            </a:r>
            <a:r>
              <a:rPr lang="zh-CN" altLang="en-US" u="sng" dirty="0">
                <a:solidFill>
                  <a:srgbClr val="FF0000"/>
                </a:solidFill>
              </a:rPr>
              <a:t>区分无错和</a:t>
            </a:r>
            <a:r>
              <a:rPr lang="en-US" altLang="zh-CN" u="sng" dirty="0">
                <a:solidFill>
                  <a:srgbClr val="FF0000"/>
                </a:solidFill>
              </a:rPr>
              <a:t>n</a:t>
            </a:r>
            <a:r>
              <a:rPr lang="zh-CN" altLang="en-US" u="sng" dirty="0">
                <a:solidFill>
                  <a:srgbClr val="FF0000"/>
                </a:solidFill>
              </a:rPr>
              <a:t>位的码字</a:t>
            </a:r>
            <a:r>
              <a:rPr lang="zh-CN" altLang="en-US" u="sng" dirty="0" smtClean="0">
                <a:solidFill>
                  <a:srgbClr val="FF0000"/>
                </a:solidFill>
              </a:rPr>
              <a:t>中</a:t>
            </a:r>
            <a:r>
              <a:rPr lang="zh-CN" altLang="en-US" u="sng" dirty="0">
                <a:solidFill>
                  <a:srgbClr val="FF0000"/>
                </a:solidFill>
              </a:rPr>
              <a:t>某</a:t>
            </a:r>
            <a:r>
              <a:rPr lang="zh-CN" altLang="en-US" u="sng" dirty="0" smtClean="0">
                <a:solidFill>
                  <a:srgbClr val="FF0000"/>
                </a:solidFill>
              </a:rPr>
              <a:t>一</a:t>
            </a:r>
            <a:r>
              <a:rPr lang="zh-CN" altLang="en-US" u="sng" dirty="0">
                <a:solidFill>
                  <a:srgbClr val="FF0000"/>
                </a:solidFill>
              </a:rPr>
              <a:t>位错</a:t>
            </a:r>
          </a:p>
          <a:p>
            <a:endParaRPr lang="zh-CN" altLang="en-US" sz="2400" dirty="0" smtClean="0"/>
          </a:p>
          <a:p>
            <a:endParaRPr lang="zh-CN" altLang="en-US" sz="2400" dirty="0"/>
          </a:p>
        </p:txBody>
      </p:sp>
      <p:graphicFrame>
        <p:nvGraphicFramePr>
          <p:cNvPr id="6" name="Object 7"/>
          <p:cNvGraphicFramePr>
            <a:graphicFrameLocks noChangeAspect="1"/>
          </p:cNvGraphicFramePr>
          <p:nvPr>
            <p:extLst>
              <p:ext uri="{D42A27DB-BD31-4B8C-83A1-F6EECF244321}">
                <p14:modId xmlns:p14="http://schemas.microsoft.com/office/powerpoint/2010/main" val="3854891470"/>
              </p:ext>
            </p:extLst>
          </p:nvPr>
        </p:nvGraphicFramePr>
        <p:xfrm>
          <a:off x="4277451" y="6053743"/>
          <a:ext cx="2663825" cy="635000"/>
        </p:xfrm>
        <a:graphic>
          <a:graphicData uri="http://schemas.openxmlformats.org/presentationml/2006/ole">
            <mc:AlternateContent xmlns:mc="http://schemas.openxmlformats.org/markup-compatibility/2006">
              <mc:Choice xmlns:v="urn:schemas-microsoft-com:vml" Requires="v">
                <p:oleObj spid="_x0000_s26703" name="Equation" r:id="rId6" imgW="838080" imgH="203040" progId="Equation.3">
                  <p:embed/>
                </p:oleObj>
              </mc:Choice>
              <mc:Fallback>
                <p:oleObj name="Equation" r:id="rId6" imgW="838080" imgH="203040" progId="Equation.3">
                  <p:embed/>
                  <p:pic>
                    <p:nvPicPr>
                      <p:cNvPr id="819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7451" y="6053743"/>
                        <a:ext cx="2663825" cy="635000"/>
                      </a:xfrm>
                      <a:prstGeom prst="rect">
                        <a:avLst/>
                      </a:prstGeom>
                      <a:solidFill>
                        <a:srgbClr val="FFFFCC"/>
                      </a:solidFill>
                      <a:ln w="28575">
                        <a:solidFill>
                          <a:srgbClr val="FF3300"/>
                        </a:solidFill>
                        <a:miter lim="800000"/>
                        <a:headEnd/>
                        <a:tailEnd/>
                      </a:ln>
                    </p:spPr>
                  </p:pic>
                </p:oleObj>
              </mc:Fallback>
            </mc:AlternateContent>
          </a:graphicData>
        </a:graphic>
      </p:graphicFrame>
      <p:sp>
        <p:nvSpPr>
          <p:cNvPr id="7" name="矩形 6"/>
          <p:cNvSpPr/>
          <p:nvPr/>
        </p:nvSpPr>
        <p:spPr>
          <a:xfrm>
            <a:off x="7262503" y="6082771"/>
            <a:ext cx="4353763" cy="461665"/>
          </a:xfrm>
          <a:prstGeom prst="rect">
            <a:avLst/>
          </a:prstGeom>
        </p:spPr>
        <p:txBody>
          <a:bodyPr wrap="square">
            <a:spAutoFit/>
          </a:bodyPr>
          <a:lstStyle/>
          <a:p>
            <a:r>
              <a:rPr lang="zh-CN" altLang="en-US" sz="2400" dirty="0"/>
              <a:t>等式满足时称为</a:t>
            </a:r>
            <a:r>
              <a:rPr lang="zh-CN" altLang="en-US" sz="2400" u="sng" dirty="0" smtClean="0">
                <a:solidFill>
                  <a:srgbClr val="FF0000"/>
                </a:solidFill>
              </a:rPr>
              <a:t>完备</a:t>
            </a:r>
            <a:r>
              <a:rPr lang="en-US" altLang="zh-CN" sz="2400" u="sng" dirty="0" smtClean="0">
                <a:solidFill>
                  <a:srgbClr val="FF0000"/>
                </a:solidFill>
              </a:rPr>
              <a:t>(perfect)</a:t>
            </a:r>
            <a:r>
              <a:rPr lang="zh-CN" altLang="en-US" sz="2400" u="sng" dirty="0" smtClean="0">
                <a:solidFill>
                  <a:srgbClr val="FF0000"/>
                </a:solidFill>
              </a:rPr>
              <a:t>码</a:t>
            </a:r>
            <a:endParaRPr lang="zh-CN" altLang="en-US" sz="2400" u="sng" dirty="0">
              <a:solidFill>
                <a:srgbClr val="FF0000"/>
              </a:solidFill>
            </a:endParaRPr>
          </a:p>
        </p:txBody>
      </p:sp>
    </p:spTree>
    <p:extLst>
      <p:ext uri="{BB962C8B-B14F-4D97-AF65-F5344CB8AC3E}">
        <p14:creationId xmlns:p14="http://schemas.microsoft.com/office/powerpoint/2010/main" val="2767107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body" idx="1"/>
          </p:nvPr>
        </p:nvSpPr>
        <p:spPr>
          <a:xfrm>
            <a:off x="838200" y="1549859"/>
            <a:ext cx="10515600" cy="4351338"/>
          </a:xfrm>
        </p:spPr>
        <p:txBody>
          <a:bodyPr>
            <a:normAutofit/>
          </a:bodyPr>
          <a:lstStyle/>
          <a:p>
            <a:pPr eaLnBrk="1" hangingPunct="1">
              <a:lnSpc>
                <a:spcPct val="90000"/>
              </a:lnSpc>
            </a:pPr>
            <a:r>
              <a:rPr lang="zh-CN" altLang="en-US" sz="2000" dirty="0"/>
              <a:t>假设信息位为</a:t>
            </a:r>
            <a:r>
              <a:rPr lang="en-US" altLang="zh-CN" sz="2000" dirty="0"/>
              <a:t>k=4</a:t>
            </a:r>
            <a:r>
              <a:rPr lang="zh-CN" altLang="en-US" sz="2000" dirty="0"/>
              <a:t>，则</a:t>
            </a:r>
            <a:r>
              <a:rPr lang="en-US" altLang="zh-CN" sz="2000" dirty="0"/>
              <a:t>r</a:t>
            </a:r>
            <a:r>
              <a:rPr lang="en-US" altLang="zh-CN" sz="2000" dirty="0">
                <a:sym typeface="Symbol" pitchFamily="18" charset="2"/>
              </a:rPr>
              <a:t>3</a:t>
            </a:r>
            <a:r>
              <a:rPr lang="zh-CN" altLang="en-US" sz="2000" dirty="0">
                <a:sym typeface="Symbol" pitchFamily="18" charset="2"/>
              </a:rPr>
              <a:t>。取</a:t>
            </a:r>
            <a:r>
              <a:rPr lang="en-US" altLang="zh-CN" sz="2000" dirty="0">
                <a:sym typeface="Symbol" pitchFamily="18" charset="2"/>
              </a:rPr>
              <a:t>r=3</a:t>
            </a:r>
            <a:r>
              <a:rPr lang="zh-CN" altLang="en-US" sz="2000" dirty="0">
                <a:sym typeface="Symbol" pitchFamily="18" charset="2"/>
              </a:rPr>
              <a:t>，</a:t>
            </a:r>
            <a:r>
              <a:rPr lang="en-US" altLang="zh-CN" sz="2000" dirty="0">
                <a:sym typeface="Symbol" pitchFamily="18" charset="2"/>
              </a:rPr>
              <a:t>n=7</a:t>
            </a:r>
            <a:r>
              <a:rPr lang="zh-CN" altLang="en-US" sz="2000" dirty="0">
                <a:sym typeface="Symbol" pitchFamily="18" charset="2"/>
              </a:rPr>
              <a:t>，即</a:t>
            </a:r>
            <a:r>
              <a:rPr lang="en-US" altLang="zh-CN" sz="2000" dirty="0" smtClean="0"/>
              <a:t>a</a:t>
            </a:r>
            <a:r>
              <a:rPr lang="en-US" altLang="zh-CN" sz="2000" baseline="-25000" dirty="0" smtClean="0"/>
              <a:t>6</a:t>
            </a:r>
            <a:r>
              <a:rPr lang="en-US" altLang="zh-CN" sz="2000" dirty="0" smtClean="0"/>
              <a:t>a</a:t>
            </a:r>
            <a:r>
              <a:rPr lang="en-US" altLang="zh-CN" sz="2000" baseline="-25000" dirty="0" smtClean="0"/>
              <a:t>5</a:t>
            </a:r>
            <a:r>
              <a:rPr lang="en-US" altLang="zh-CN" sz="2000" dirty="0" smtClean="0"/>
              <a:t>a</a:t>
            </a:r>
            <a:r>
              <a:rPr lang="en-US" altLang="zh-CN" sz="2000" baseline="-25000" dirty="0" smtClean="0"/>
              <a:t>4</a:t>
            </a:r>
            <a:r>
              <a:rPr lang="en-US" altLang="zh-CN" sz="2000" dirty="0" smtClean="0"/>
              <a:t>a</a:t>
            </a:r>
            <a:r>
              <a:rPr lang="en-US" altLang="zh-CN" sz="2000" baseline="-25000" dirty="0" smtClean="0"/>
              <a:t>3 </a:t>
            </a:r>
            <a:r>
              <a:rPr lang="en-US" altLang="zh-CN" sz="2000" dirty="0"/>
              <a:t>+</a:t>
            </a:r>
            <a:r>
              <a:rPr lang="en-US" altLang="zh-CN" sz="2000" dirty="0" smtClean="0"/>
              <a:t>a</a:t>
            </a:r>
            <a:r>
              <a:rPr lang="en-US" altLang="zh-CN" sz="2000" baseline="-25000" dirty="0" smtClean="0"/>
              <a:t>2</a:t>
            </a:r>
            <a:r>
              <a:rPr lang="en-US" altLang="zh-CN" sz="2000" dirty="0" smtClean="0"/>
              <a:t>a</a:t>
            </a:r>
            <a:r>
              <a:rPr lang="en-US" altLang="zh-CN" sz="2000" baseline="-25000" dirty="0" smtClean="0"/>
              <a:t>1</a:t>
            </a:r>
            <a:r>
              <a:rPr lang="en-US" altLang="zh-CN" sz="2000" dirty="0" smtClean="0"/>
              <a:t>a</a:t>
            </a:r>
            <a:r>
              <a:rPr lang="en-US" altLang="zh-CN" sz="2000" baseline="-25000" dirty="0" smtClean="0"/>
              <a:t>0</a:t>
            </a:r>
            <a:endParaRPr lang="zh-CN" altLang="en-US" sz="2000" dirty="0"/>
          </a:p>
          <a:p>
            <a:pPr lvl="1" eaLnBrk="1" hangingPunct="1">
              <a:lnSpc>
                <a:spcPct val="90000"/>
              </a:lnSpc>
            </a:pPr>
            <a:r>
              <a:rPr lang="zh-CN" altLang="en-US" sz="2000" dirty="0"/>
              <a:t>冗余位</a:t>
            </a:r>
            <a:r>
              <a:rPr lang="en-US" altLang="zh-CN" sz="2000" dirty="0" smtClean="0"/>
              <a:t>a</a:t>
            </a:r>
            <a:r>
              <a:rPr lang="en-US" altLang="zh-CN" sz="2000" baseline="-25000" dirty="0" smtClean="0"/>
              <a:t>2</a:t>
            </a:r>
            <a:r>
              <a:rPr lang="zh-CN" altLang="en-US" sz="2000" dirty="0"/>
              <a:t>、</a:t>
            </a:r>
            <a:r>
              <a:rPr lang="en-US" altLang="zh-CN" sz="2000" dirty="0" smtClean="0"/>
              <a:t>a</a:t>
            </a:r>
            <a:r>
              <a:rPr lang="en-US" altLang="zh-CN" sz="2000" baseline="-25000" dirty="0" smtClean="0"/>
              <a:t>1</a:t>
            </a:r>
            <a:r>
              <a:rPr lang="zh-CN" altLang="en-US" sz="2000" dirty="0"/>
              <a:t>和</a:t>
            </a:r>
            <a:r>
              <a:rPr lang="en-US" altLang="zh-CN" sz="2000" dirty="0" smtClean="0"/>
              <a:t>a</a:t>
            </a:r>
            <a:r>
              <a:rPr lang="en-US" altLang="zh-CN" sz="2000" baseline="-25000" dirty="0" smtClean="0"/>
              <a:t>0</a:t>
            </a:r>
            <a:r>
              <a:rPr lang="zh-CN" altLang="en-US" sz="2000" dirty="0"/>
              <a:t>是信息位中的某几位半加得到。</a:t>
            </a:r>
          </a:p>
          <a:p>
            <a:pPr lvl="1" eaLnBrk="1" hangingPunct="1">
              <a:lnSpc>
                <a:spcPct val="90000"/>
              </a:lnSpc>
            </a:pPr>
            <a:r>
              <a:rPr lang="zh-CN" altLang="en-US" sz="2000" dirty="0"/>
              <a:t>三个监督关系式和校正因子</a:t>
            </a:r>
            <a:r>
              <a:rPr lang="en-US" altLang="zh-CN" sz="2000" dirty="0"/>
              <a:t>S</a:t>
            </a:r>
            <a:r>
              <a:rPr lang="en-US" altLang="zh-CN" sz="2000" baseline="-25000" dirty="0" smtClean="0"/>
              <a:t>2</a:t>
            </a:r>
            <a:r>
              <a:rPr lang="en-US" altLang="zh-CN" sz="2000" dirty="0"/>
              <a:t>S</a:t>
            </a:r>
            <a:r>
              <a:rPr lang="en-US" altLang="zh-CN" sz="2000" baseline="-25000" dirty="0" smtClean="0"/>
              <a:t>1</a:t>
            </a:r>
            <a:r>
              <a:rPr lang="en-US" altLang="zh-CN" sz="2000" dirty="0"/>
              <a:t>S</a:t>
            </a:r>
            <a:r>
              <a:rPr lang="en-US" altLang="zh-CN" sz="2000" baseline="-25000" dirty="0" smtClean="0"/>
              <a:t>0</a:t>
            </a:r>
            <a:r>
              <a:rPr lang="en-US" altLang="zh-CN" sz="2000" dirty="0"/>
              <a:t> </a:t>
            </a:r>
          </a:p>
          <a:p>
            <a:pPr lvl="2" eaLnBrk="1" hangingPunct="1">
              <a:lnSpc>
                <a:spcPct val="90000"/>
              </a:lnSpc>
            </a:pPr>
            <a:r>
              <a:rPr lang="zh-CN" altLang="en-US" dirty="0"/>
              <a:t>某个冗余位</a:t>
            </a:r>
            <a:r>
              <a:rPr lang="en-US" altLang="zh-CN" dirty="0" smtClean="0"/>
              <a:t>a</a:t>
            </a:r>
            <a:r>
              <a:rPr lang="en-US" altLang="zh-CN" baseline="-25000" dirty="0" smtClean="0"/>
              <a:t>2</a:t>
            </a:r>
            <a:r>
              <a:rPr lang="en-US" altLang="zh-CN" dirty="0" smtClean="0"/>
              <a:t>a</a:t>
            </a:r>
            <a:r>
              <a:rPr lang="en-US" altLang="zh-CN" baseline="-25000" dirty="0" smtClean="0"/>
              <a:t>1</a:t>
            </a:r>
            <a:r>
              <a:rPr lang="en-US" altLang="zh-CN" dirty="0" smtClean="0"/>
              <a:t>a</a:t>
            </a:r>
            <a:r>
              <a:rPr lang="en-US" altLang="zh-CN" baseline="-25000" dirty="0" smtClean="0"/>
              <a:t>0</a:t>
            </a:r>
            <a:r>
              <a:rPr lang="zh-CN" altLang="en-US" dirty="0"/>
              <a:t>与编码时采用的信息位半加</a:t>
            </a:r>
          </a:p>
          <a:p>
            <a:pPr lvl="2" eaLnBrk="1" hangingPunct="1">
              <a:lnSpc>
                <a:spcPct val="90000"/>
              </a:lnSpc>
            </a:pPr>
            <a:r>
              <a:rPr lang="en-US" altLang="zh-CN" dirty="0"/>
              <a:t>S</a:t>
            </a:r>
            <a:r>
              <a:rPr lang="en-US" altLang="zh-CN" baseline="-25000" dirty="0" smtClean="0"/>
              <a:t>2</a:t>
            </a:r>
            <a:r>
              <a:rPr lang="en-US" altLang="zh-CN" dirty="0"/>
              <a:t>S</a:t>
            </a:r>
            <a:r>
              <a:rPr lang="en-US" altLang="zh-CN" baseline="-25000" dirty="0" smtClean="0"/>
              <a:t>1</a:t>
            </a:r>
            <a:r>
              <a:rPr lang="en-US" altLang="zh-CN" dirty="0"/>
              <a:t>S</a:t>
            </a:r>
            <a:r>
              <a:rPr lang="en-US" altLang="zh-CN" baseline="-25000" dirty="0" smtClean="0"/>
              <a:t>0</a:t>
            </a:r>
            <a:r>
              <a:rPr lang="zh-CN" altLang="en-US" dirty="0"/>
              <a:t>区分无错和</a:t>
            </a:r>
            <a:r>
              <a:rPr lang="en-US" altLang="zh-CN" dirty="0"/>
              <a:t>7</a:t>
            </a:r>
            <a:r>
              <a:rPr lang="zh-CN" altLang="en-US" dirty="0"/>
              <a:t>位码字中某一位有错的情况</a:t>
            </a:r>
          </a:p>
        </p:txBody>
      </p:sp>
      <p:sp>
        <p:nvSpPr>
          <p:cNvPr id="9221" name="Rectangle 3"/>
          <p:cNvSpPr>
            <a:spLocks noChangeArrowheads="1"/>
          </p:cNvSpPr>
          <p:nvPr/>
        </p:nvSpPr>
        <p:spPr bwMode="auto">
          <a:xfrm>
            <a:off x="5129213" y="3038934"/>
            <a:ext cx="9144000" cy="369332"/>
          </a:xfrm>
          <a:prstGeom prst="rect">
            <a:avLst/>
          </a:prstGeom>
          <a:noFill/>
          <a:ln w="9525">
            <a:noFill/>
            <a:miter lim="800000"/>
            <a:headEnd/>
            <a:tailEnd/>
          </a:ln>
        </p:spPr>
        <p:txBody>
          <a:bodyPr>
            <a:spAutoFit/>
          </a:bodyPr>
          <a:lstStyle/>
          <a:p>
            <a:endParaRPr lang="zh-CN" altLang="en-US"/>
          </a:p>
        </p:txBody>
      </p:sp>
      <p:sp>
        <p:nvSpPr>
          <p:cNvPr id="9222" name="Rectangle 4"/>
          <p:cNvSpPr>
            <a:spLocks noChangeArrowheads="1"/>
          </p:cNvSpPr>
          <p:nvPr/>
        </p:nvSpPr>
        <p:spPr bwMode="auto">
          <a:xfrm>
            <a:off x="5662613" y="3053222"/>
            <a:ext cx="9144000" cy="369332"/>
          </a:xfrm>
          <a:prstGeom prst="rect">
            <a:avLst/>
          </a:prstGeom>
          <a:noFill/>
          <a:ln w="9525">
            <a:noFill/>
            <a:miter lim="800000"/>
            <a:headEnd/>
            <a:tailEnd/>
          </a:ln>
        </p:spPr>
        <p:txBody>
          <a:bodyPr>
            <a:spAutoFit/>
          </a:bodyPr>
          <a:lstStyle/>
          <a:p>
            <a:endParaRPr lang="zh-CN" altLang="en-US"/>
          </a:p>
        </p:txBody>
      </p:sp>
      <p:sp>
        <p:nvSpPr>
          <p:cNvPr id="9223" name="Rectangle 5"/>
          <p:cNvSpPr>
            <a:spLocks noGrp="1" noChangeArrowheads="1"/>
          </p:cNvSpPr>
          <p:nvPr>
            <p:ph type="title"/>
          </p:nvPr>
        </p:nvSpPr>
        <p:spPr/>
        <p:txBody>
          <a:bodyPr/>
          <a:lstStyle/>
          <a:p>
            <a:r>
              <a:rPr lang="zh-CN" altLang="en-US" dirty="0"/>
              <a:t>纠正一比特错的线性</a:t>
            </a:r>
            <a:r>
              <a:rPr lang="zh-CN" altLang="en-US" dirty="0" smtClean="0"/>
              <a:t>分组码：例子</a:t>
            </a:r>
          </a:p>
        </p:txBody>
      </p:sp>
      <p:grpSp>
        <p:nvGrpSpPr>
          <p:cNvPr id="2" name="Group 6"/>
          <p:cNvGrpSpPr>
            <a:grpSpLocks/>
          </p:cNvGrpSpPr>
          <p:nvPr/>
        </p:nvGrpSpPr>
        <p:grpSpPr bwMode="auto">
          <a:xfrm>
            <a:off x="1817421" y="3324868"/>
            <a:ext cx="8193087" cy="758825"/>
            <a:chOff x="-3" y="381"/>
            <a:chExt cx="3127" cy="870"/>
          </a:xfrm>
        </p:grpSpPr>
        <p:grpSp>
          <p:nvGrpSpPr>
            <p:cNvPr id="3" name="Group 7"/>
            <p:cNvGrpSpPr>
              <a:grpSpLocks/>
            </p:cNvGrpSpPr>
            <p:nvPr/>
          </p:nvGrpSpPr>
          <p:grpSpPr bwMode="auto">
            <a:xfrm>
              <a:off x="0" y="384"/>
              <a:ext cx="3121" cy="864"/>
              <a:chOff x="0" y="384"/>
              <a:chExt cx="3121" cy="864"/>
            </a:xfrm>
          </p:grpSpPr>
          <p:grpSp>
            <p:nvGrpSpPr>
              <p:cNvPr id="4" name="Group 8"/>
              <p:cNvGrpSpPr>
                <a:grpSpLocks/>
              </p:cNvGrpSpPr>
              <p:nvPr/>
            </p:nvGrpSpPr>
            <p:grpSpPr bwMode="auto">
              <a:xfrm>
                <a:off x="0" y="384"/>
                <a:ext cx="561" cy="480"/>
                <a:chOff x="0" y="384"/>
                <a:chExt cx="561" cy="480"/>
              </a:xfrm>
            </p:grpSpPr>
            <p:sp>
              <p:nvSpPr>
                <p:cNvPr id="9281" name="Rectangle 9"/>
                <p:cNvSpPr>
                  <a:spLocks noChangeArrowheads="1"/>
                </p:cNvSpPr>
                <p:nvPr/>
              </p:nvSpPr>
              <p:spPr bwMode="auto">
                <a:xfrm>
                  <a:off x="43" y="384"/>
                  <a:ext cx="475" cy="480"/>
                </a:xfrm>
                <a:prstGeom prst="rect">
                  <a:avLst/>
                </a:prstGeom>
                <a:noFill/>
                <a:ln w="9525">
                  <a:noFill/>
                  <a:miter lim="800000"/>
                  <a:headEnd/>
                  <a:tailEnd/>
                </a:ln>
              </p:spPr>
              <p:txBody>
                <a:bodyPr/>
                <a:lstStyle/>
                <a:p>
                  <a:pPr algn="ctr" eaLnBrk="1" hangingPunct="1"/>
                  <a:r>
                    <a:rPr kumimoji="1" lang="en-US" altLang="zh-CN" b="1" dirty="0">
                      <a:latin typeface="Times New Roman" pitchFamily="18" charset="0"/>
                    </a:rPr>
                    <a:t>S</a:t>
                  </a:r>
                  <a:r>
                    <a:rPr kumimoji="1" lang="en-US" altLang="zh-CN" b="1" baseline="-30000" dirty="0">
                      <a:latin typeface="Times New Roman" pitchFamily="18" charset="0"/>
                    </a:rPr>
                    <a:t>2</a:t>
                  </a:r>
                  <a:r>
                    <a:rPr kumimoji="1" lang="en-US" altLang="zh-CN" b="1" dirty="0">
                      <a:latin typeface="Times New Roman" pitchFamily="18" charset="0"/>
                    </a:rPr>
                    <a:t>S</a:t>
                  </a:r>
                  <a:r>
                    <a:rPr kumimoji="1" lang="en-US" altLang="zh-CN" b="1" baseline="-30000" dirty="0">
                      <a:latin typeface="Times New Roman" pitchFamily="18" charset="0"/>
                    </a:rPr>
                    <a:t>1</a:t>
                  </a:r>
                  <a:r>
                    <a:rPr kumimoji="1" lang="en-US" altLang="zh-CN" b="1" dirty="0">
                      <a:latin typeface="Times New Roman" pitchFamily="18" charset="0"/>
                    </a:rPr>
                    <a:t>S</a:t>
                  </a:r>
                  <a:r>
                    <a:rPr kumimoji="1" lang="en-US" altLang="zh-CN" b="1" baseline="-30000" dirty="0">
                      <a:latin typeface="Times New Roman" pitchFamily="18" charset="0"/>
                    </a:rPr>
                    <a:t>0</a:t>
                  </a:r>
                  <a:endParaRPr kumimoji="1" lang="en-US" altLang="zh-CN" b="1" dirty="0">
                    <a:latin typeface="Times New Roman" pitchFamily="18" charset="0"/>
                  </a:endParaRPr>
                </a:p>
                <a:p>
                  <a:pPr algn="ctr"/>
                  <a:endParaRPr kumimoji="1" lang="zh-CN" altLang="en-US" b="1" dirty="0">
                    <a:latin typeface="Times New Roman" pitchFamily="18" charset="0"/>
                  </a:endParaRPr>
                </a:p>
              </p:txBody>
            </p:sp>
            <p:sp>
              <p:nvSpPr>
                <p:cNvPr id="9282" name="Rectangle 10"/>
                <p:cNvSpPr>
                  <a:spLocks noChangeArrowheads="1"/>
                </p:cNvSpPr>
                <p:nvPr/>
              </p:nvSpPr>
              <p:spPr bwMode="auto">
                <a:xfrm>
                  <a:off x="0" y="384"/>
                  <a:ext cx="561" cy="480"/>
                </a:xfrm>
                <a:prstGeom prst="rect">
                  <a:avLst/>
                </a:prstGeom>
                <a:noFill/>
                <a:ln w="7">
                  <a:solidFill>
                    <a:srgbClr val="A0A0A0"/>
                  </a:solidFill>
                  <a:miter lim="800000"/>
                  <a:headEnd/>
                  <a:tailEnd/>
                </a:ln>
              </p:spPr>
              <p:txBody>
                <a:bodyPr/>
                <a:lstStyle/>
                <a:p>
                  <a:endParaRPr lang="zh-CN" altLang="en-US"/>
                </a:p>
              </p:txBody>
            </p:sp>
          </p:grpSp>
          <p:grpSp>
            <p:nvGrpSpPr>
              <p:cNvPr id="5" name="Group 11"/>
              <p:cNvGrpSpPr>
                <a:grpSpLocks/>
              </p:cNvGrpSpPr>
              <p:nvPr/>
            </p:nvGrpSpPr>
            <p:grpSpPr bwMode="auto">
              <a:xfrm>
                <a:off x="561" y="384"/>
                <a:ext cx="368" cy="480"/>
                <a:chOff x="561" y="384"/>
                <a:chExt cx="368" cy="480"/>
              </a:xfrm>
            </p:grpSpPr>
            <p:sp>
              <p:nvSpPr>
                <p:cNvPr id="9279" name="Rectangle 12"/>
                <p:cNvSpPr>
                  <a:spLocks noChangeArrowheads="1"/>
                </p:cNvSpPr>
                <p:nvPr/>
              </p:nvSpPr>
              <p:spPr bwMode="auto">
                <a:xfrm>
                  <a:off x="604" y="384"/>
                  <a:ext cx="282" cy="480"/>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000</a:t>
                  </a:r>
                </a:p>
                <a:p>
                  <a:pPr algn="ctr"/>
                  <a:endParaRPr kumimoji="1" lang="zh-CN" altLang="en-US" b="1">
                    <a:latin typeface="Times New Roman" pitchFamily="18" charset="0"/>
                  </a:endParaRPr>
                </a:p>
              </p:txBody>
            </p:sp>
            <p:sp>
              <p:nvSpPr>
                <p:cNvPr id="9280" name="Rectangle 13"/>
                <p:cNvSpPr>
                  <a:spLocks noChangeArrowheads="1"/>
                </p:cNvSpPr>
                <p:nvPr/>
              </p:nvSpPr>
              <p:spPr bwMode="auto">
                <a:xfrm>
                  <a:off x="561" y="384"/>
                  <a:ext cx="368" cy="480"/>
                </a:xfrm>
                <a:prstGeom prst="rect">
                  <a:avLst/>
                </a:prstGeom>
                <a:noFill/>
                <a:ln w="7">
                  <a:solidFill>
                    <a:srgbClr val="A0A0A0"/>
                  </a:solidFill>
                  <a:miter lim="800000"/>
                  <a:headEnd/>
                  <a:tailEnd/>
                </a:ln>
              </p:spPr>
              <p:txBody>
                <a:bodyPr/>
                <a:lstStyle/>
                <a:p>
                  <a:endParaRPr lang="zh-CN" altLang="en-US"/>
                </a:p>
              </p:txBody>
            </p:sp>
          </p:grpSp>
          <p:grpSp>
            <p:nvGrpSpPr>
              <p:cNvPr id="6" name="Group 14"/>
              <p:cNvGrpSpPr>
                <a:grpSpLocks/>
              </p:cNvGrpSpPr>
              <p:nvPr/>
            </p:nvGrpSpPr>
            <p:grpSpPr bwMode="auto">
              <a:xfrm>
                <a:off x="929" y="384"/>
                <a:ext cx="380" cy="480"/>
                <a:chOff x="929" y="384"/>
                <a:chExt cx="380" cy="480"/>
              </a:xfrm>
            </p:grpSpPr>
            <p:sp>
              <p:nvSpPr>
                <p:cNvPr id="9277" name="Rectangle 15"/>
                <p:cNvSpPr>
                  <a:spLocks noChangeArrowheads="1"/>
                </p:cNvSpPr>
                <p:nvPr/>
              </p:nvSpPr>
              <p:spPr bwMode="auto">
                <a:xfrm>
                  <a:off x="972" y="384"/>
                  <a:ext cx="294" cy="480"/>
                </a:xfrm>
                <a:prstGeom prst="rect">
                  <a:avLst/>
                </a:prstGeom>
                <a:noFill/>
                <a:ln w="9525">
                  <a:noFill/>
                  <a:miter lim="800000"/>
                  <a:headEnd/>
                  <a:tailEnd/>
                </a:ln>
              </p:spPr>
              <p:txBody>
                <a:bodyPr/>
                <a:lstStyle/>
                <a:p>
                  <a:pPr algn="ctr" eaLnBrk="1" hangingPunct="1"/>
                  <a:r>
                    <a:rPr kumimoji="1" lang="en-US" altLang="zh-CN" b="1" dirty="0">
                      <a:latin typeface="Times New Roman" pitchFamily="18" charset="0"/>
                    </a:rPr>
                    <a:t>001</a:t>
                  </a:r>
                </a:p>
                <a:p>
                  <a:pPr algn="ctr"/>
                  <a:endParaRPr kumimoji="1" lang="zh-CN" altLang="en-US" b="1" dirty="0">
                    <a:latin typeface="Times New Roman" pitchFamily="18" charset="0"/>
                  </a:endParaRPr>
                </a:p>
              </p:txBody>
            </p:sp>
            <p:sp>
              <p:nvSpPr>
                <p:cNvPr id="9278" name="Rectangle 16"/>
                <p:cNvSpPr>
                  <a:spLocks noChangeArrowheads="1"/>
                </p:cNvSpPr>
                <p:nvPr/>
              </p:nvSpPr>
              <p:spPr bwMode="auto">
                <a:xfrm>
                  <a:off x="929" y="384"/>
                  <a:ext cx="380" cy="480"/>
                </a:xfrm>
                <a:prstGeom prst="rect">
                  <a:avLst/>
                </a:prstGeom>
                <a:noFill/>
                <a:ln w="7">
                  <a:solidFill>
                    <a:srgbClr val="A0A0A0"/>
                  </a:solidFill>
                  <a:miter lim="800000"/>
                  <a:headEnd/>
                  <a:tailEnd/>
                </a:ln>
              </p:spPr>
              <p:txBody>
                <a:bodyPr/>
                <a:lstStyle/>
                <a:p>
                  <a:endParaRPr lang="zh-CN" altLang="en-US"/>
                </a:p>
              </p:txBody>
            </p:sp>
          </p:grpSp>
          <p:grpSp>
            <p:nvGrpSpPr>
              <p:cNvPr id="7" name="Group 17"/>
              <p:cNvGrpSpPr>
                <a:grpSpLocks/>
              </p:cNvGrpSpPr>
              <p:nvPr/>
            </p:nvGrpSpPr>
            <p:grpSpPr bwMode="auto">
              <a:xfrm>
                <a:off x="1309" y="384"/>
                <a:ext cx="302" cy="480"/>
                <a:chOff x="1309" y="384"/>
                <a:chExt cx="302" cy="480"/>
              </a:xfrm>
            </p:grpSpPr>
            <p:sp>
              <p:nvSpPr>
                <p:cNvPr id="9275" name="Rectangle 18"/>
                <p:cNvSpPr>
                  <a:spLocks noChangeArrowheads="1"/>
                </p:cNvSpPr>
                <p:nvPr/>
              </p:nvSpPr>
              <p:spPr bwMode="auto">
                <a:xfrm>
                  <a:off x="1352" y="384"/>
                  <a:ext cx="216" cy="480"/>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010</a:t>
                  </a:r>
                </a:p>
                <a:p>
                  <a:pPr algn="ctr"/>
                  <a:endParaRPr kumimoji="1" lang="zh-CN" altLang="en-US" b="1">
                    <a:latin typeface="Times New Roman" pitchFamily="18" charset="0"/>
                  </a:endParaRPr>
                </a:p>
              </p:txBody>
            </p:sp>
            <p:sp>
              <p:nvSpPr>
                <p:cNvPr id="9276" name="Rectangle 19"/>
                <p:cNvSpPr>
                  <a:spLocks noChangeArrowheads="1"/>
                </p:cNvSpPr>
                <p:nvPr/>
              </p:nvSpPr>
              <p:spPr bwMode="auto">
                <a:xfrm>
                  <a:off x="1309" y="384"/>
                  <a:ext cx="302" cy="480"/>
                </a:xfrm>
                <a:prstGeom prst="rect">
                  <a:avLst/>
                </a:prstGeom>
                <a:noFill/>
                <a:ln w="7">
                  <a:solidFill>
                    <a:srgbClr val="A0A0A0"/>
                  </a:solidFill>
                  <a:miter lim="800000"/>
                  <a:headEnd/>
                  <a:tailEnd/>
                </a:ln>
              </p:spPr>
              <p:txBody>
                <a:bodyPr/>
                <a:lstStyle/>
                <a:p>
                  <a:endParaRPr lang="zh-CN" altLang="en-US"/>
                </a:p>
              </p:txBody>
            </p:sp>
          </p:grpSp>
          <p:grpSp>
            <p:nvGrpSpPr>
              <p:cNvPr id="8" name="Group 20"/>
              <p:cNvGrpSpPr>
                <a:grpSpLocks/>
              </p:cNvGrpSpPr>
              <p:nvPr/>
            </p:nvGrpSpPr>
            <p:grpSpPr bwMode="auto">
              <a:xfrm>
                <a:off x="1611" y="384"/>
                <a:ext cx="302" cy="480"/>
                <a:chOff x="1611" y="384"/>
                <a:chExt cx="302" cy="480"/>
              </a:xfrm>
            </p:grpSpPr>
            <p:sp>
              <p:nvSpPr>
                <p:cNvPr id="9273" name="Rectangle 21"/>
                <p:cNvSpPr>
                  <a:spLocks noChangeArrowheads="1"/>
                </p:cNvSpPr>
                <p:nvPr/>
              </p:nvSpPr>
              <p:spPr bwMode="auto">
                <a:xfrm>
                  <a:off x="1654" y="384"/>
                  <a:ext cx="216" cy="480"/>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100</a:t>
                  </a:r>
                </a:p>
                <a:p>
                  <a:pPr algn="ctr"/>
                  <a:endParaRPr kumimoji="1" lang="zh-CN" altLang="en-US" b="1">
                    <a:latin typeface="Times New Roman" pitchFamily="18" charset="0"/>
                  </a:endParaRPr>
                </a:p>
              </p:txBody>
            </p:sp>
            <p:sp>
              <p:nvSpPr>
                <p:cNvPr id="9274" name="Rectangle 22"/>
                <p:cNvSpPr>
                  <a:spLocks noChangeArrowheads="1"/>
                </p:cNvSpPr>
                <p:nvPr/>
              </p:nvSpPr>
              <p:spPr bwMode="auto">
                <a:xfrm>
                  <a:off x="1611" y="384"/>
                  <a:ext cx="302" cy="480"/>
                </a:xfrm>
                <a:prstGeom prst="rect">
                  <a:avLst/>
                </a:prstGeom>
                <a:noFill/>
                <a:ln w="7">
                  <a:solidFill>
                    <a:srgbClr val="A0A0A0"/>
                  </a:solidFill>
                  <a:miter lim="800000"/>
                  <a:headEnd/>
                  <a:tailEnd/>
                </a:ln>
              </p:spPr>
              <p:txBody>
                <a:bodyPr/>
                <a:lstStyle/>
                <a:p>
                  <a:endParaRPr lang="zh-CN" altLang="en-US"/>
                </a:p>
              </p:txBody>
            </p:sp>
          </p:grpSp>
          <p:grpSp>
            <p:nvGrpSpPr>
              <p:cNvPr id="9" name="Group 23"/>
              <p:cNvGrpSpPr>
                <a:grpSpLocks/>
              </p:cNvGrpSpPr>
              <p:nvPr/>
            </p:nvGrpSpPr>
            <p:grpSpPr bwMode="auto">
              <a:xfrm>
                <a:off x="1913" y="384"/>
                <a:ext cx="302" cy="480"/>
                <a:chOff x="1913" y="384"/>
                <a:chExt cx="302" cy="480"/>
              </a:xfrm>
            </p:grpSpPr>
            <p:sp>
              <p:nvSpPr>
                <p:cNvPr id="9271" name="Rectangle 24"/>
                <p:cNvSpPr>
                  <a:spLocks noChangeArrowheads="1"/>
                </p:cNvSpPr>
                <p:nvPr/>
              </p:nvSpPr>
              <p:spPr bwMode="auto">
                <a:xfrm>
                  <a:off x="1956" y="384"/>
                  <a:ext cx="216" cy="480"/>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011</a:t>
                  </a:r>
                </a:p>
                <a:p>
                  <a:pPr algn="ctr"/>
                  <a:endParaRPr kumimoji="1" lang="zh-CN" altLang="en-US" b="1">
                    <a:latin typeface="Times New Roman" pitchFamily="18" charset="0"/>
                  </a:endParaRPr>
                </a:p>
              </p:txBody>
            </p:sp>
            <p:sp>
              <p:nvSpPr>
                <p:cNvPr id="9272" name="Rectangle 25"/>
                <p:cNvSpPr>
                  <a:spLocks noChangeArrowheads="1"/>
                </p:cNvSpPr>
                <p:nvPr/>
              </p:nvSpPr>
              <p:spPr bwMode="auto">
                <a:xfrm>
                  <a:off x="1913" y="384"/>
                  <a:ext cx="302" cy="480"/>
                </a:xfrm>
                <a:prstGeom prst="rect">
                  <a:avLst/>
                </a:prstGeom>
                <a:noFill/>
                <a:ln w="7">
                  <a:solidFill>
                    <a:srgbClr val="A0A0A0"/>
                  </a:solidFill>
                  <a:miter lim="800000"/>
                  <a:headEnd/>
                  <a:tailEnd/>
                </a:ln>
              </p:spPr>
              <p:txBody>
                <a:bodyPr/>
                <a:lstStyle/>
                <a:p>
                  <a:endParaRPr lang="zh-CN" altLang="en-US"/>
                </a:p>
              </p:txBody>
            </p:sp>
          </p:grpSp>
          <p:grpSp>
            <p:nvGrpSpPr>
              <p:cNvPr id="10" name="Group 26"/>
              <p:cNvGrpSpPr>
                <a:grpSpLocks/>
              </p:cNvGrpSpPr>
              <p:nvPr/>
            </p:nvGrpSpPr>
            <p:grpSpPr bwMode="auto">
              <a:xfrm>
                <a:off x="2215" y="384"/>
                <a:ext cx="302" cy="480"/>
                <a:chOff x="2215" y="384"/>
                <a:chExt cx="302" cy="480"/>
              </a:xfrm>
            </p:grpSpPr>
            <p:sp>
              <p:nvSpPr>
                <p:cNvPr id="9269" name="Rectangle 27"/>
                <p:cNvSpPr>
                  <a:spLocks noChangeArrowheads="1"/>
                </p:cNvSpPr>
                <p:nvPr/>
              </p:nvSpPr>
              <p:spPr bwMode="auto">
                <a:xfrm>
                  <a:off x="2258" y="384"/>
                  <a:ext cx="216" cy="480"/>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101</a:t>
                  </a:r>
                </a:p>
                <a:p>
                  <a:pPr algn="ctr"/>
                  <a:endParaRPr kumimoji="1" lang="zh-CN" altLang="en-US" b="1">
                    <a:latin typeface="Times New Roman" pitchFamily="18" charset="0"/>
                  </a:endParaRPr>
                </a:p>
              </p:txBody>
            </p:sp>
            <p:sp>
              <p:nvSpPr>
                <p:cNvPr id="9270" name="Rectangle 28"/>
                <p:cNvSpPr>
                  <a:spLocks noChangeArrowheads="1"/>
                </p:cNvSpPr>
                <p:nvPr/>
              </p:nvSpPr>
              <p:spPr bwMode="auto">
                <a:xfrm>
                  <a:off x="2215" y="384"/>
                  <a:ext cx="302" cy="480"/>
                </a:xfrm>
                <a:prstGeom prst="rect">
                  <a:avLst/>
                </a:prstGeom>
                <a:noFill/>
                <a:ln w="7">
                  <a:solidFill>
                    <a:srgbClr val="A0A0A0"/>
                  </a:solidFill>
                  <a:miter lim="800000"/>
                  <a:headEnd/>
                  <a:tailEnd/>
                </a:ln>
              </p:spPr>
              <p:txBody>
                <a:bodyPr/>
                <a:lstStyle/>
                <a:p>
                  <a:endParaRPr lang="zh-CN" altLang="en-US"/>
                </a:p>
              </p:txBody>
            </p:sp>
          </p:grpSp>
          <p:grpSp>
            <p:nvGrpSpPr>
              <p:cNvPr id="11" name="Group 29"/>
              <p:cNvGrpSpPr>
                <a:grpSpLocks/>
              </p:cNvGrpSpPr>
              <p:nvPr/>
            </p:nvGrpSpPr>
            <p:grpSpPr bwMode="auto">
              <a:xfrm>
                <a:off x="2517" y="384"/>
                <a:ext cx="302" cy="480"/>
                <a:chOff x="2517" y="384"/>
                <a:chExt cx="302" cy="480"/>
              </a:xfrm>
            </p:grpSpPr>
            <p:sp>
              <p:nvSpPr>
                <p:cNvPr id="9267" name="Rectangle 30"/>
                <p:cNvSpPr>
                  <a:spLocks noChangeArrowheads="1"/>
                </p:cNvSpPr>
                <p:nvPr/>
              </p:nvSpPr>
              <p:spPr bwMode="auto">
                <a:xfrm>
                  <a:off x="2560" y="384"/>
                  <a:ext cx="216" cy="480"/>
                </a:xfrm>
                <a:prstGeom prst="rect">
                  <a:avLst/>
                </a:prstGeom>
                <a:noFill/>
                <a:ln w="9525">
                  <a:noFill/>
                  <a:miter lim="800000"/>
                  <a:headEnd/>
                  <a:tailEnd/>
                </a:ln>
              </p:spPr>
              <p:txBody>
                <a:bodyPr/>
                <a:lstStyle/>
                <a:p>
                  <a:pPr algn="ctr" eaLnBrk="1" hangingPunct="1"/>
                  <a:r>
                    <a:rPr kumimoji="1" lang="en-US" altLang="zh-CN" b="1"/>
                    <a:t>1</a:t>
                  </a:r>
                  <a:r>
                    <a:rPr kumimoji="1" lang="en-US" altLang="zh-CN" b="1">
                      <a:latin typeface="Times New Roman" pitchFamily="18" charset="0"/>
                    </a:rPr>
                    <a:t>10</a:t>
                  </a:r>
                </a:p>
                <a:p>
                  <a:pPr algn="ctr"/>
                  <a:endParaRPr kumimoji="1" lang="zh-CN" altLang="en-US" b="1">
                    <a:latin typeface="Times New Roman" pitchFamily="18" charset="0"/>
                  </a:endParaRPr>
                </a:p>
              </p:txBody>
            </p:sp>
            <p:sp>
              <p:nvSpPr>
                <p:cNvPr id="9268" name="Rectangle 31"/>
                <p:cNvSpPr>
                  <a:spLocks noChangeArrowheads="1"/>
                </p:cNvSpPr>
                <p:nvPr/>
              </p:nvSpPr>
              <p:spPr bwMode="auto">
                <a:xfrm>
                  <a:off x="2517" y="384"/>
                  <a:ext cx="302" cy="480"/>
                </a:xfrm>
                <a:prstGeom prst="rect">
                  <a:avLst/>
                </a:prstGeom>
                <a:noFill/>
                <a:ln w="7">
                  <a:solidFill>
                    <a:srgbClr val="A0A0A0"/>
                  </a:solidFill>
                  <a:miter lim="800000"/>
                  <a:headEnd/>
                  <a:tailEnd/>
                </a:ln>
              </p:spPr>
              <p:txBody>
                <a:bodyPr/>
                <a:lstStyle/>
                <a:p>
                  <a:endParaRPr lang="zh-CN" altLang="en-US"/>
                </a:p>
              </p:txBody>
            </p:sp>
          </p:grpSp>
          <p:grpSp>
            <p:nvGrpSpPr>
              <p:cNvPr id="12" name="Group 32"/>
              <p:cNvGrpSpPr>
                <a:grpSpLocks/>
              </p:cNvGrpSpPr>
              <p:nvPr/>
            </p:nvGrpSpPr>
            <p:grpSpPr bwMode="auto">
              <a:xfrm>
                <a:off x="2819" y="384"/>
                <a:ext cx="302" cy="480"/>
                <a:chOff x="2819" y="384"/>
                <a:chExt cx="302" cy="480"/>
              </a:xfrm>
            </p:grpSpPr>
            <p:sp>
              <p:nvSpPr>
                <p:cNvPr id="9265" name="Rectangle 33"/>
                <p:cNvSpPr>
                  <a:spLocks noChangeArrowheads="1"/>
                </p:cNvSpPr>
                <p:nvPr/>
              </p:nvSpPr>
              <p:spPr bwMode="auto">
                <a:xfrm>
                  <a:off x="2862" y="384"/>
                  <a:ext cx="216" cy="480"/>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111</a:t>
                  </a:r>
                </a:p>
                <a:p>
                  <a:pPr algn="ctr"/>
                  <a:endParaRPr kumimoji="1" lang="zh-CN" altLang="en-US" b="1">
                    <a:latin typeface="Times New Roman" pitchFamily="18" charset="0"/>
                  </a:endParaRPr>
                </a:p>
              </p:txBody>
            </p:sp>
            <p:sp>
              <p:nvSpPr>
                <p:cNvPr id="9266" name="Rectangle 34"/>
                <p:cNvSpPr>
                  <a:spLocks noChangeArrowheads="1"/>
                </p:cNvSpPr>
                <p:nvPr/>
              </p:nvSpPr>
              <p:spPr bwMode="auto">
                <a:xfrm>
                  <a:off x="2819" y="384"/>
                  <a:ext cx="302" cy="480"/>
                </a:xfrm>
                <a:prstGeom prst="rect">
                  <a:avLst/>
                </a:prstGeom>
                <a:noFill/>
                <a:ln w="7">
                  <a:solidFill>
                    <a:srgbClr val="A0A0A0"/>
                  </a:solidFill>
                  <a:miter lim="800000"/>
                  <a:headEnd/>
                  <a:tailEnd/>
                </a:ln>
              </p:spPr>
              <p:txBody>
                <a:bodyPr/>
                <a:lstStyle/>
                <a:p>
                  <a:endParaRPr lang="zh-CN" altLang="en-US"/>
                </a:p>
              </p:txBody>
            </p:sp>
          </p:grpSp>
          <p:grpSp>
            <p:nvGrpSpPr>
              <p:cNvPr id="13" name="Group 35"/>
              <p:cNvGrpSpPr>
                <a:grpSpLocks/>
              </p:cNvGrpSpPr>
              <p:nvPr/>
            </p:nvGrpSpPr>
            <p:grpSpPr bwMode="auto">
              <a:xfrm>
                <a:off x="0" y="864"/>
                <a:ext cx="561" cy="384"/>
                <a:chOff x="0" y="864"/>
                <a:chExt cx="561" cy="384"/>
              </a:xfrm>
            </p:grpSpPr>
            <p:sp>
              <p:nvSpPr>
                <p:cNvPr id="9263" name="Rectangle 36"/>
                <p:cNvSpPr>
                  <a:spLocks noChangeArrowheads="1"/>
                </p:cNvSpPr>
                <p:nvPr/>
              </p:nvSpPr>
              <p:spPr bwMode="auto">
                <a:xfrm>
                  <a:off x="43" y="864"/>
                  <a:ext cx="475" cy="384"/>
                </a:xfrm>
                <a:prstGeom prst="rect">
                  <a:avLst/>
                </a:prstGeom>
                <a:noFill/>
                <a:ln w="9525">
                  <a:noFill/>
                  <a:miter lim="800000"/>
                  <a:headEnd/>
                  <a:tailEnd/>
                </a:ln>
              </p:spPr>
              <p:txBody>
                <a:bodyPr/>
                <a:lstStyle/>
                <a:p>
                  <a:pPr algn="ctr" eaLnBrk="1" hangingPunct="1"/>
                  <a:r>
                    <a:rPr kumimoji="1" lang="zh-CN" altLang="en-US" b="1" dirty="0">
                      <a:latin typeface="Times New Roman" pitchFamily="18" charset="0"/>
                    </a:rPr>
                    <a:t>错码位置</a:t>
                  </a:r>
                </a:p>
                <a:p>
                  <a:pPr algn="ctr"/>
                  <a:endParaRPr kumimoji="1" lang="zh-CN" altLang="en-US" b="1" dirty="0">
                    <a:latin typeface="Times New Roman" pitchFamily="18" charset="0"/>
                  </a:endParaRPr>
                </a:p>
              </p:txBody>
            </p:sp>
            <p:sp>
              <p:nvSpPr>
                <p:cNvPr id="9264" name="Rectangle 37"/>
                <p:cNvSpPr>
                  <a:spLocks noChangeArrowheads="1"/>
                </p:cNvSpPr>
                <p:nvPr/>
              </p:nvSpPr>
              <p:spPr bwMode="auto">
                <a:xfrm>
                  <a:off x="0" y="864"/>
                  <a:ext cx="561" cy="384"/>
                </a:xfrm>
                <a:prstGeom prst="rect">
                  <a:avLst/>
                </a:prstGeom>
                <a:noFill/>
                <a:ln w="7">
                  <a:solidFill>
                    <a:srgbClr val="A0A0A0"/>
                  </a:solidFill>
                  <a:miter lim="800000"/>
                  <a:headEnd/>
                  <a:tailEnd/>
                </a:ln>
              </p:spPr>
              <p:txBody>
                <a:bodyPr/>
                <a:lstStyle/>
                <a:p>
                  <a:endParaRPr lang="zh-CN" altLang="en-US"/>
                </a:p>
              </p:txBody>
            </p:sp>
          </p:grpSp>
          <p:grpSp>
            <p:nvGrpSpPr>
              <p:cNvPr id="14" name="Group 38"/>
              <p:cNvGrpSpPr>
                <a:grpSpLocks/>
              </p:cNvGrpSpPr>
              <p:nvPr/>
            </p:nvGrpSpPr>
            <p:grpSpPr bwMode="auto">
              <a:xfrm>
                <a:off x="561" y="864"/>
                <a:ext cx="368" cy="384"/>
                <a:chOff x="561" y="864"/>
                <a:chExt cx="368" cy="384"/>
              </a:xfrm>
            </p:grpSpPr>
            <p:sp>
              <p:nvSpPr>
                <p:cNvPr id="9261" name="Rectangle 39"/>
                <p:cNvSpPr>
                  <a:spLocks noChangeArrowheads="1"/>
                </p:cNvSpPr>
                <p:nvPr/>
              </p:nvSpPr>
              <p:spPr bwMode="auto">
                <a:xfrm>
                  <a:off x="604" y="864"/>
                  <a:ext cx="282" cy="384"/>
                </a:xfrm>
                <a:prstGeom prst="rect">
                  <a:avLst/>
                </a:prstGeom>
                <a:noFill/>
                <a:ln w="9525">
                  <a:noFill/>
                  <a:miter lim="800000"/>
                  <a:headEnd/>
                  <a:tailEnd/>
                </a:ln>
              </p:spPr>
              <p:txBody>
                <a:bodyPr/>
                <a:lstStyle/>
                <a:p>
                  <a:pPr algn="ctr" eaLnBrk="1" hangingPunct="1"/>
                  <a:r>
                    <a:rPr kumimoji="1" lang="zh-CN" altLang="en-US" b="1">
                      <a:latin typeface="Times New Roman" pitchFamily="18" charset="0"/>
                    </a:rPr>
                    <a:t>无错</a:t>
                  </a:r>
                </a:p>
                <a:p>
                  <a:pPr algn="ctr"/>
                  <a:endParaRPr kumimoji="1" lang="zh-CN" altLang="en-US" b="1">
                    <a:latin typeface="Times New Roman" pitchFamily="18" charset="0"/>
                  </a:endParaRPr>
                </a:p>
              </p:txBody>
            </p:sp>
            <p:sp>
              <p:nvSpPr>
                <p:cNvPr id="9262" name="Rectangle 40"/>
                <p:cNvSpPr>
                  <a:spLocks noChangeArrowheads="1"/>
                </p:cNvSpPr>
                <p:nvPr/>
              </p:nvSpPr>
              <p:spPr bwMode="auto">
                <a:xfrm>
                  <a:off x="561" y="864"/>
                  <a:ext cx="368" cy="384"/>
                </a:xfrm>
                <a:prstGeom prst="rect">
                  <a:avLst/>
                </a:prstGeom>
                <a:noFill/>
                <a:ln w="7">
                  <a:solidFill>
                    <a:srgbClr val="A0A0A0"/>
                  </a:solidFill>
                  <a:miter lim="800000"/>
                  <a:headEnd/>
                  <a:tailEnd/>
                </a:ln>
              </p:spPr>
              <p:txBody>
                <a:bodyPr/>
                <a:lstStyle/>
                <a:p>
                  <a:endParaRPr lang="zh-CN" altLang="en-US"/>
                </a:p>
              </p:txBody>
            </p:sp>
          </p:grpSp>
          <p:grpSp>
            <p:nvGrpSpPr>
              <p:cNvPr id="15" name="Group 41"/>
              <p:cNvGrpSpPr>
                <a:grpSpLocks/>
              </p:cNvGrpSpPr>
              <p:nvPr/>
            </p:nvGrpSpPr>
            <p:grpSpPr bwMode="auto">
              <a:xfrm>
                <a:off x="929" y="864"/>
                <a:ext cx="380" cy="384"/>
                <a:chOff x="929" y="864"/>
                <a:chExt cx="380" cy="384"/>
              </a:xfrm>
            </p:grpSpPr>
            <p:sp>
              <p:nvSpPr>
                <p:cNvPr id="9259" name="Rectangle 42"/>
                <p:cNvSpPr>
                  <a:spLocks noChangeArrowheads="1"/>
                </p:cNvSpPr>
                <p:nvPr/>
              </p:nvSpPr>
              <p:spPr bwMode="auto">
                <a:xfrm>
                  <a:off x="972" y="864"/>
                  <a:ext cx="294" cy="384"/>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a</a:t>
                  </a:r>
                  <a:r>
                    <a:rPr kumimoji="1" lang="en-US" altLang="zh-CN" b="1" baseline="-30000">
                      <a:latin typeface="Times New Roman" pitchFamily="18" charset="0"/>
                    </a:rPr>
                    <a:t>0</a:t>
                  </a:r>
                  <a:endParaRPr kumimoji="1" lang="en-US" altLang="zh-CN" b="1">
                    <a:latin typeface="Times New Roman" pitchFamily="18" charset="0"/>
                  </a:endParaRPr>
                </a:p>
                <a:p>
                  <a:pPr algn="ctr"/>
                  <a:endParaRPr kumimoji="1" lang="zh-CN" altLang="en-US" b="1">
                    <a:latin typeface="Times New Roman" pitchFamily="18" charset="0"/>
                  </a:endParaRPr>
                </a:p>
              </p:txBody>
            </p:sp>
            <p:sp>
              <p:nvSpPr>
                <p:cNvPr id="9260" name="Rectangle 43"/>
                <p:cNvSpPr>
                  <a:spLocks noChangeArrowheads="1"/>
                </p:cNvSpPr>
                <p:nvPr/>
              </p:nvSpPr>
              <p:spPr bwMode="auto">
                <a:xfrm>
                  <a:off x="929" y="864"/>
                  <a:ext cx="380" cy="384"/>
                </a:xfrm>
                <a:prstGeom prst="rect">
                  <a:avLst/>
                </a:prstGeom>
                <a:noFill/>
                <a:ln w="7">
                  <a:solidFill>
                    <a:srgbClr val="A0A0A0"/>
                  </a:solidFill>
                  <a:miter lim="800000"/>
                  <a:headEnd/>
                  <a:tailEnd/>
                </a:ln>
              </p:spPr>
              <p:txBody>
                <a:bodyPr/>
                <a:lstStyle/>
                <a:p>
                  <a:endParaRPr lang="zh-CN" altLang="en-US"/>
                </a:p>
              </p:txBody>
            </p:sp>
          </p:grpSp>
          <p:grpSp>
            <p:nvGrpSpPr>
              <p:cNvPr id="16" name="Group 44"/>
              <p:cNvGrpSpPr>
                <a:grpSpLocks/>
              </p:cNvGrpSpPr>
              <p:nvPr/>
            </p:nvGrpSpPr>
            <p:grpSpPr bwMode="auto">
              <a:xfrm>
                <a:off x="1309" y="864"/>
                <a:ext cx="302" cy="384"/>
                <a:chOff x="1309" y="864"/>
                <a:chExt cx="302" cy="384"/>
              </a:xfrm>
            </p:grpSpPr>
            <p:sp>
              <p:nvSpPr>
                <p:cNvPr id="9257" name="Rectangle 45"/>
                <p:cNvSpPr>
                  <a:spLocks noChangeArrowheads="1"/>
                </p:cNvSpPr>
                <p:nvPr/>
              </p:nvSpPr>
              <p:spPr bwMode="auto">
                <a:xfrm>
                  <a:off x="1352" y="864"/>
                  <a:ext cx="216" cy="384"/>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a</a:t>
                  </a:r>
                  <a:r>
                    <a:rPr kumimoji="1" lang="en-US" altLang="zh-CN" b="1" baseline="-30000">
                      <a:latin typeface="Times New Roman" pitchFamily="18" charset="0"/>
                    </a:rPr>
                    <a:t>1</a:t>
                  </a:r>
                  <a:endParaRPr kumimoji="1" lang="en-US" altLang="zh-CN" b="1">
                    <a:latin typeface="Times New Roman" pitchFamily="18" charset="0"/>
                  </a:endParaRPr>
                </a:p>
                <a:p>
                  <a:pPr algn="ctr"/>
                  <a:endParaRPr kumimoji="1" lang="zh-CN" altLang="en-US" b="1">
                    <a:latin typeface="Times New Roman" pitchFamily="18" charset="0"/>
                  </a:endParaRPr>
                </a:p>
              </p:txBody>
            </p:sp>
            <p:sp>
              <p:nvSpPr>
                <p:cNvPr id="9258" name="Rectangle 46"/>
                <p:cNvSpPr>
                  <a:spLocks noChangeArrowheads="1"/>
                </p:cNvSpPr>
                <p:nvPr/>
              </p:nvSpPr>
              <p:spPr bwMode="auto">
                <a:xfrm>
                  <a:off x="1309" y="864"/>
                  <a:ext cx="302" cy="384"/>
                </a:xfrm>
                <a:prstGeom prst="rect">
                  <a:avLst/>
                </a:prstGeom>
                <a:noFill/>
                <a:ln w="7">
                  <a:solidFill>
                    <a:srgbClr val="A0A0A0"/>
                  </a:solidFill>
                  <a:miter lim="800000"/>
                  <a:headEnd/>
                  <a:tailEnd/>
                </a:ln>
              </p:spPr>
              <p:txBody>
                <a:bodyPr/>
                <a:lstStyle/>
                <a:p>
                  <a:endParaRPr lang="zh-CN" altLang="en-US"/>
                </a:p>
              </p:txBody>
            </p:sp>
          </p:grpSp>
          <p:grpSp>
            <p:nvGrpSpPr>
              <p:cNvPr id="17" name="Group 47"/>
              <p:cNvGrpSpPr>
                <a:grpSpLocks/>
              </p:cNvGrpSpPr>
              <p:nvPr/>
            </p:nvGrpSpPr>
            <p:grpSpPr bwMode="auto">
              <a:xfrm>
                <a:off x="1611" y="864"/>
                <a:ext cx="302" cy="384"/>
                <a:chOff x="1611" y="864"/>
                <a:chExt cx="302" cy="384"/>
              </a:xfrm>
            </p:grpSpPr>
            <p:sp>
              <p:nvSpPr>
                <p:cNvPr id="9255" name="Rectangle 48"/>
                <p:cNvSpPr>
                  <a:spLocks noChangeArrowheads="1"/>
                </p:cNvSpPr>
                <p:nvPr/>
              </p:nvSpPr>
              <p:spPr bwMode="auto">
                <a:xfrm>
                  <a:off x="1654" y="864"/>
                  <a:ext cx="216" cy="384"/>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a</a:t>
                  </a:r>
                  <a:r>
                    <a:rPr kumimoji="1" lang="en-US" altLang="zh-CN" b="1" baseline="-30000">
                      <a:latin typeface="Times New Roman" pitchFamily="18" charset="0"/>
                    </a:rPr>
                    <a:t>2</a:t>
                  </a:r>
                  <a:endParaRPr kumimoji="1" lang="en-US" altLang="zh-CN" b="1">
                    <a:latin typeface="Times New Roman" pitchFamily="18" charset="0"/>
                  </a:endParaRPr>
                </a:p>
                <a:p>
                  <a:pPr algn="ctr"/>
                  <a:endParaRPr kumimoji="1" lang="zh-CN" altLang="en-US" b="1">
                    <a:latin typeface="Times New Roman" pitchFamily="18" charset="0"/>
                  </a:endParaRPr>
                </a:p>
              </p:txBody>
            </p:sp>
            <p:sp>
              <p:nvSpPr>
                <p:cNvPr id="9256" name="Rectangle 49"/>
                <p:cNvSpPr>
                  <a:spLocks noChangeArrowheads="1"/>
                </p:cNvSpPr>
                <p:nvPr/>
              </p:nvSpPr>
              <p:spPr bwMode="auto">
                <a:xfrm>
                  <a:off x="1611" y="864"/>
                  <a:ext cx="302" cy="384"/>
                </a:xfrm>
                <a:prstGeom prst="rect">
                  <a:avLst/>
                </a:prstGeom>
                <a:noFill/>
                <a:ln w="7">
                  <a:solidFill>
                    <a:srgbClr val="A0A0A0"/>
                  </a:solidFill>
                  <a:miter lim="800000"/>
                  <a:headEnd/>
                  <a:tailEnd/>
                </a:ln>
              </p:spPr>
              <p:txBody>
                <a:bodyPr/>
                <a:lstStyle/>
                <a:p>
                  <a:endParaRPr lang="zh-CN" altLang="en-US"/>
                </a:p>
              </p:txBody>
            </p:sp>
          </p:grpSp>
          <p:grpSp>
            <p:nvGrpSpPr>
              <p:cNvPr id="18" name="Group 50"/>
              <p:cNvGrpSpPr>
                <a:grpSpLocks/>
              </p:cNvGrpSpPr>
              <p:nvPr/>
            </p:nvGrpSpPr>
            <p:grpSpPr bwMode="auto">
              <a:xfrm>
                <a:off x="1913" y="864"/>
                <a:ext cx="302" cy="384"/>
                <a:chOff x="1913" y="864"/>
                <a:chExt cx="302" cy="384"/>
              </a:xfrm>
            </p:grpSpPr>
            <p:sp>
              <p:nvSpPr>
                <p:cNvPr id="9253" name="Rectangle 51"/>
                <p:cNvSpPr>
                  <a:spLocks noChangeArrowheads="1"/>
                </p:cNvSpPr>
                <p:nvPr/>
              </p:nvSpPr>
              <p:spPr bwMode="auto">
                <a:xfrm>
                  <a:off x="1956" y="864"/>
                  <a:ext cx="216" cy="384"/>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a</a:t>
                  </a:r>
                  <a:r>
                    <a:rPr kumimoji="1" lang="en-US" altLang="zh-CN" b="1" baseline="-30000">
                      <a:latin typeface="Times New Roman" pitchFamily="18" charset="0"/>
                    </a:rPr>
                    <a:t>3</a:t>
                  </a:r>
                  <a:endParaRPr kumimoji="1" lang="en-US" altLang="zh-CN" b="1">
                    <a:latin typeface="Times New Roman" pitchFamily="18" charset="0"/>
                  </a:endParaRPr>
                </a:p>
                <a:p>
                  <a:pPr algn="ctr"/>
                  <a:endParaRPr kumimoji="1" lang="zh-CN" altLang="en-US" b="1">
                    <a:latin typeface="Times New Roman" pitchFamily="18" charset="0"/>
                  </a:endParaRPr>
                </a:p>
              </p:txBody>
            </p:sp>
            <p:sp>
              <p:nvSpPr>
                <p:cNvPr id="9254" name="Rectangle 52"/>
                <p:cNvSpPr>
                  <a:spLocks noChangeArrowheads="1"/>
                </p:cNvSpPr>
                <p:nvPr/>
              </p:nvSpPr>
              <p:spPr bwMode="auto">
                <a:xfrm>
                  <a:off x="1913" y="864"/>
                  <a:ext cx="302" cy="384"/>
                </a:xfrm>
                <a:prstGeom prst="rect">
                  <a:avLst/>
                </a:prstGeom>
                <a:noFill/>
                <a:ln w="7">
                  <a:solidFill>
                    <a:srgbClr val="A0A0A0"/>
                  </a:solidFill>
                  <a:miter lim="800000"/>
                  <a:headEnd/>
                  <a:tailEnd/>
                </a:ln>
              </p:spPr>
              <p:txBody>
                <a:bodyPr/>
                <a:lstStyle/>
                <a:p>
                  <a:endParaRPr lang="zh-CN" altLang="en-US"/>
                </a:p>
              </p:txBody>
            </p:sp>
          </p:grpSp>
          <p:grpSp>
            <p:nvGrpSpPr>
              <p:cNvPr id="19" name="Group 53"/>
              <p:cNvGrpSpPr>
                <a:grpSpLocks/>
              </p:cNvGrpSpPr>
              <p:nvPr/>
            </p:nvGrpSpPr>
            <p:grpSpPr bwMode="auto">
              <a:xfrm>
                <a:off x="2215" y="864"/>
                <a:ext cx="302" cy="384"/>
                <a:chOff x="2215" y="864"/>
                <a:chExt cx="302" cy="384"/>
              </a:xfrm>
            </p:grpSpPr>
            <p:sp>
              <p:nvSpPr>
                <p:cNvPr id="9251" name="Rectangle 54"/>
                <p:cNvSpPr>
                  <a:spLocks noChangeArrowheads="1"/>
                </p:cNvSpPr>
                <p:nvPr/>
              </p:nvSpPr>
              <p:spPr bwMode="auto">
                <a:xfrm>
                  <a:off x="2258" y="864"/>
                  <a:ext cx="216" cy="384"/>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a</a:t>
                  </a:r>
                  <a:r>
                    <a:rPr kumimoji="1" lang="en-US" altLang="zh-CN" b="1" baseline="-30000">
                      <a:latin typeface="Times New Roman" pitchFamily="18" charset="0"/>
                    </a:rPr>
                    <a:t>4</a:t>
                  </a:r>
                  <a:endParaRPr kumimoji="1" lang="en-US" altLang="zh-CN" b="1">
                    <a:latin typeface="Times New Roman" pitchFamily="18" charset="0"/>
                  </a:endParaRPr>
                </a:p>
                <a:p>
                  <a:pPr algn="ctr"/>
                  <a:endParaRPr kumimoji="1" lang="zh-CN" altLang="en-US" b="1">
                    <a:latin typeface="Times New Roman" pitchFamily="18" charset="0"/>
                  </a:endParaRPr>
                </a:p>
              </p:txBody>
            </p:sp>
            <p:sp>
              <p:nvSpPr>
                <p:cNvPr id="9252" name="Rectangle 55"/>
                <p:cNvSpPr>
                  <a:spLocks noChangeArrowheads="1"/>
                </p:cNvSpPr>
                <p:nvPr/>
              </p:nvSpPr>
              <p:spPr bwMode="auto">
                <a:xfrm>
                  <a:off x="2215" y="864"/>
                  <a:ext cx="302" cy="384"/>
                </a:xfrm>
                <a:prstGeom prst="rect">
                  <a:avLst/>
                </a:prstGeom>
                <a:noFill/>
                <a:ln w="7">
                  <a:solidFill>
                    <a:srgbClr val="A0A0A0"/>
                  </a:solidFill>
                  <a:miter lim="800000"/>
                  <a:headEnd/>
                  <a:tailEnd/>
                </a:ln>
              </p:spPr>
              <p:txBody>
                <a:bodyPr/>
                <a:lstStyle/>
                <a:p>
                  <a:endParaRPr lang="zh-CN" altLang="en-US"/>
                </a:p>
              </p:txBody>
            </p:sp>
          </p:grpSp>
          <p:grpSp>
            <p:nvGrpSpPr>
              <p:cNvPr id="20" name="Group 56"/>
              <p:cNvGrpSpPr>
                <a:grpSpLocks/>
              </p:cNvGrpSpPr>
              <p:nvPr/>
            </p:nvGrpSpPr>
            <p:grpSpPr bwMode="auto">
              <a:xfrm>
                <a:off x="2517" y="864"/>
                <a:ext cx="302" cy="384"/>
                <a:chOff x="2517" y="864"/>
                <a:chExt cx="302" cy="384"/>
              </a:xfrm>
            </p:grpSpPr>
            <p:sp>
              <p:nvSpPr>
                <p:cNvPr id="9249" name="Rectangle 57"/>
                <p:cNvSpPr>
                  <a:spLocks noChangeArrowheads="1"/>
                </p:cNvSpPr>
                <p:nvPr/>
              </p:nvSpPr>
              <p:spPr bwMode="auto">
                <a:xfrm>
                  <a:off x="2560" y="864"/>
                  <a:ext cx="216" cy="384"/>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a</a:t>
                  </a:r>
                  <a:r>
                    <a:rPr kumimoji="1" lang="en-US" altLang="zh-CN" b="1" baseline="-30000">
                      <a:latin typeface="Times New Roman" pitchFamily="18" charset="0"/>
                    </a:rPr>
                    <a:t>5</a:t>
                  </a:r>
                  <a:endParaRPr kumimoji="1" lang="en-US" altLang="zh-CN" b="1">
                    <a:latin typeface="Times New Roman" pitchFamily="18" charset="0"/>
                  </a:endParaRPr>
                </a:p>
                <a:p>
                  <a:pPr algn="ctr"/>
                  <a:endParaRPr kumimoji="1" lang="zh-CN" altLang="en-US" b="1">
                    <a:latin typeface="Times New Roman" pitchFamily="18" charset="0"/>
                  </a:endParaRPr>
                </a:p>
              </p:txBody>
            </p:sp>
            <p:sp>
              <p:nvSpPr>
                <p:cNvPr id="9250" name="Rectangle 58"/>
                <p:cNvSpPr>
                  <a:spLocks noChangeArrowheads="1"/>
                </p:cNvSpPr>
                <p:nvPr/>
              </p:nvSpPr>
              <p:spPr bwMode="auto">
                <a:xfrm>
                  <a:off x="2517" y="864"/>
                  <a:ext cx="302" cy="384"/>
                </a:xfrm>
                <a:prstGeom prst="rect">
                  <a:avLst/>
                </a:prstGeom>
                <a:noFill/>
                <a:ln w="7">
                  <a:solidFill>
                    <a:srgbClr val="A0A0A0"/>
                  </a:solidFill>
                  <a:miter lim="800000"/>
                  <a:headEnd/>
                  <a:tailEnd/>
                </a:ln>
              </p:spPr>
              <p:txBody>
                <a:bodyPr/>
                <a:lstStyle/>
                <a:p>
                  <a:endParaRPr lang="zh-CN" altLang="en-US"/>
                </a:p>
              </p:txBody>
            </p:sp>
          </p:grpSp>
          <p:grpSp>
            <p:nvGrpSpPr>
              <p:cNvPr id="21" name="Group 59"/>
              <p:cNvGrpSpPr>
                <a:grpSpLocks/>
              </p:cNvGrpSpPr>
              <p:nvPr/>
            </p:nvGrpSpPr>
            <p:grpSpPr bwMode="auto">
              <a:xfrm>
                <a:off x="2819" y="864"/>
                <a:ext cx="302" cy="384"/>
                <a:chOff x="2819" y="864"/>
                <a:chExt cx="302" cy="384"/>
              </a:xfrm>
            </p:grpSpPr>
            <p:sp>
              <p:nvSpPr>
                <p:cNvPr id="9247" name="Rectangle 60"/>
                <p:cNvSpPr>
                  <a:spLocks noChangeArrowheads="1"/>
                </p:cNvSpPr>
                <p:nvPr/>
              </p:nvSpPr>
              <p:spPr bwMode="auto">
                <a:xfrm>
                  <a:off x="2862" y="864"/>
                  <a:ext cx="216" cy="384"/>
                </a:xfrm>
                <a:prstGeom prst="rect">
                  <a:avLst/>
                </a:prstGeom>
                <a:noFill/>
                <a:ln w="9525">
                  <a:noFill/>
                  <a:miter lim="800000"/>
                  <a:headEnd/>
                  <a:tailEnd/>
                </a:ln>
              </p:spPr>
              <p:txBody>
                <a:bodyPr/>
                <a:lstStyle/>
                <a:p>
                  <a:pPr algn="ctr" eaLnBrk="1" hangingPunct="1"/>
                  <a:r>
                    <a:rPr kumimoji="1" lang="en-US" altLang="zh-CN" b="1">
                      <a:latin typeface="Times New Roman" pitchFamily="18" charset="0"/>
                    </a:rPr>
                    <a:t>a</a:t>
                  </a:r>
                  <a:r>
                    <a:rPr kumimoji="1" lang="en-US" altLang="zh-CN" b="1" baseline="-30000">
                      <a:latin typeface="Times New Roman" pitchFamily="18" charset="0"/>
                    </a:rPr>
                    <a:t>6</a:t>
                  </a:r>
                  <a:endParaRPr kumimoji="1" lang="en-US" altLang="zh-CN" b="1">
                    <a:latin typeface="Times New Roman" pitchFamily="18" charset="0"/>
                  </a:endParaRPr>
                </a:p>
                <a:p>
                  <a:pPr algn="ctr"/>
                  <a:endParaRPr kumimoji="1" lang="zh-CN" altLang="en-US" b="1">
                    <a:latin typeface="Times New Roman" pitchFamily="18" charset="0"/>
                  </a:endParaRPr>
                </a:p>
              </p:txBody>
            </p:sp>
            <p:sp>
              <p:nvSpPr>
                <p:cNvPr id="9248" name="Rectangle 61"/>
                <p:cNvSpPr>
                  <a:spLocks noChangeArrowheads="1"/>
                </p:cNvSpPr>
                <p:nvPr/>
              </p:nvSpPr>
              <p:spPr bwMode="auto">
                <a:xfrm>
                  <a:off x="2819" y="864"/>
                  <a:ext cx="302" cy="384"/>
                </a:xfrm>
                <a:prstGeom prst="rect">
                  <a:avLst/>
                </a:prstGeom>
                <a:noFill/>
                <a:ln w="7">
                  <a:solidFill>
                    <a:srgbClr val="A0A0A0"/>
                  </a:solidFill>
                  <a:miter lim="800000"/>
                  <a:headEnd/>
                  <a:tailEnd/>
                </a:ln>
              </p:spPr>
              <p:txBody>
                <a:bodyPr/>
                <a:lstStyle/>
                <a:p>
                  <a:endParaRPr lang="zh-CN" altLang="en-US"/>
                </a:p>
              </p:txBody>
            </p:sp>
          </p:grpSp>
        </p:grpSp>
        <p:sp>
          <p:nvSpPr>
            <p:cNvPr id="9228" name="Rectangle 62"/>
            <p:cNvSpPr>
              <a:spLocks noChangeArrowheads="1"/>
            </p:cNvSpPr>
            <p:nvPr/>
          </p:nvSpPr>
          <p:spPr bwMode="auto">
            <a:xfrm>
              <a:off x="-3" y="381"/>
              <a:ext cx="3127" cy="870"/>
            </a:xfrm>
            <a:prstGeom prst="rect">
              <a:avLst/>
            </a:prstGeom>
            <a:noFill/>
            <a:ln w="11112">
              <a:solidFill>
                <a:srgbClr val="A0A0A0"/>
              </a:solidFill>
              <a:miter lim="800000"/>
              <a:headEnd/>
              <a:tailEnd/>
            </a:ln>
          </p:spPr>
          <p:txBody>
            <a:bodyPr/>
            <a:lstStyle/>
            <a:p>
              <a:endParaRPr lang="zh-CN" altLang="en-US"/>
            </a:p>
          </p:txBody>
        </p:sp>
      </p:grpSp>
      <p:graphicFrame>
        <p:nvGraphicFramePr>
          <p:cNvPr id="9218" name="Object 63"/>
          <p:cNvGraphicFramePr>
            <a:graphicFrameLocks noChangeAspect="1"/>
          </p:cNvGraphicFramePr>
          <p:nvPr>
            <p:extLst>
              <p:ext uri="{D42A27DB-BD31-4B8C-83A1-F6EECF244321}">
                <p14:modId xmlns:p14="http://schemas.microsoft.com/office/powerpoint/2010/main" val="2936453225"/>
              </p:ext>
            </p:extLst>
          </p:nvPr>
        </p:nvGraphicFramePr>
        <p:xfrm>
          <a:off x="1817421" y="4212696"/>
          <a:ext cx="3581400" cy="1347788"/>
        </p:xfrm>
        <a:graphic>
          <a:graphicData uri="http://schemas.openxmlformats.org/presentationml/2006/ole">
            <mc:AlternateContent xmlns:mc="http://schemas.openxmlformats.org/markup-compatibility/2006">
              <mc:Choice xmlns:v="urn:schemas-microsoft-com:vml" Requires="v">
                <p:oleObj spid="_x0000_s10378" name="Equation" r:id="rId4" imgW="1460160" imgH="685800" progId="Equation.3">
                  <p:embed/>
                </p:oleObj>
              </mc:Choice>
              <mc:Fallback>
                <p:oleObj name="Equation" r:id="rId4" imgW="1460160" imgH="685800" progId="Equation.3">
                  <p:embed/>
                  <p:pic>
                    <p:nvPicPr>
                      <p:cNvPr id="9218"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7421" y="4212696"/>
                        <a:ext cx="3581400" cy="1347788"/>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9219" name="Object 64"/>
          <p:cNvGraphicFramePr>
            <a:graphicFrameLocks noChangeAspect="1"/>
          </p:cNvGraphicFramePr>
          <p:nvPr>
            <p:extLst>
              <p:ext uri="{D42A27DB-BD31-4B8C-83A1-F6EECF244321}">
                <p14:modId xmlns:p14="http://schemas.microsoft.com/office/powerpoint/2010/main" val="4203248345"/>
              </p:ext>
            </p:extLst>
          </p:nvPr>
        </p:nvGraphicFramePr>
        <p:xfrm>
          <a:off x="5801662" y="4200297"/>
          <a:ext cx="3429000" cy="1347788"/>
        </p:xfrm>
        <a:graphic>
          <a:graphicData uri="http://schemas.openxmlformats.org/presentationml/2006/ole">
            <mc:AlternateContent xmlns:mc="http://schemas.openxmlformats.org/markup-compatibility/2006">
              <mc:Choice xmlns:v="urn:schemas-microsoft-com:vml" Requires="v">
                <p:oleObj spid="_x0000_s10379" name="Equation" r:id="rId6" imgW="1130040" imgH="685800" progId="Equation.3">
                  <p:embed/>
                </p:oleObj>
              </mc:Choice>
              <mc:Fallback>
                <p:oleObj name="Equation" r:id="rId6" imgW="1130040" imgH="685800" progId="Equation.3">
                  <p:embed/>
                  <p:pic>
                    <p:nvPicPr>
                      <p:cNvPr id="9219" name="Object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1662" y="4200297"/>
                        <a:ext cx="3429000" cy="1347788"/>
                      </a:xfrm>
                      <a:prstGeom prst="rect">
                        <a:avLst/>
                      </a:prstGeom>
                      <a:solidFill>
                        <a:srgbClr val="FFFFCC"/>
                      </a:solidFill>
                      <a:ln w="28575">
                        <a:solidFill>
                          <a:srgbClr val="FF3300"/>
                        </a:solidFill>
                        <a:miter lim="800000"/>
                        <a:headEnd/>
                        <a:tailEnd/>
                      </a:ln>
                    </p:spPr>
                  </p:pic>
                </p:oleObj>
              </mc:Fallback>
            </mc:AlternateContent>
          </a:graphicData>
        </a:graphic>
      </p:graphicFrame>
      <p:sp>
        <p:nvSpPr>
          <p:cNvPr id="9225" name="Rectangle 65"/>
          <p:cNvSpPr>
            <a:spLocks noChangeArrowheads="1"/>
          </p:cNvSpPr>
          <p:nvPr/>
        </p:nvSpPr>
        <p:spPr bwMode="auto">
          <a:xfrm>
            <a:off x="8224756" y="1579470"/>
            <a:ext cx="2312988" cy="396875"/>
          </a:xfrm>
          <a:prstGeom prst="rect">
            <a:avLst/>
          </a:prstGeom>
          <a:noFill/>
          <a:ln w="12700">
            <a:noFill/>
            <a:miter lim="800000"/>
            <a:headEnd type="none" w="sm" len="sm"/>
            <a:tailEnd type="none" w="sm" len="sm"/>
          </a:ln>
        </p:spPr>
        <p:txBody>
          <a:bodyPr>
            <a:spAutoFit/>
          </a:bodyPr>
          <a:lstStyle/>
          <a:p>
            <a:r>
              <a:rPr lang="zh-CN" altLang="en-US" sz="2000" b="1" dirty="0">
                <a:solidFill>
                  <a:srgbClr val="FF3300"/>
                </a:solidFill>
              </a:rPr>
              <a:t>编码效率为</a:t>
            </a:r>
            <a:r>
              <a:rPr lang="en-US" altLang="zh-CN" sz="2000" b="1" dirty="0">
                <a:solidFill>
                  <a:srgbClr val="FF3300"/>
                </a:solidFill>
              </a:rPr>
              <a:t>4/7</a:t>
            </a:r>
            <a:endParaRPr lang="zh-CN" altLang="en-US" sz="2000" b="1" dirty="0">
              <a:solidFill>
                <a:srgbClr val="FF3300"/>
              </a:solidFill>
            </a:endParaRPr>
          </a:p>
        </p:txBody>
      </p:sp>
      <p:sp>
        <p:nvSpPr>
          <p:cNvPr id="9226" name="Rectangle 65"/>
          <p:cNvSpPr>
            <a:spLocks noChangeArrowheads="1"/>
          </p:cNvSpPr>
          <p:nvPr/>
        </p:nvSpPr>
        <p:spPr bwMode="auto">
          <a:xfrm>
            <a:off x="710690" y="5794285"/>
            <a:ext cx="11147481" cy="1015663"/>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buFont typeface="Wingdings" panose="05000000000000000000" pitchFamily="2" charset="2"/>
              <a:buChar char="ü"/>
            </a:pPr>
            <a:r>
              <a:rPr lang="zh-CN" altLang="en-US" sz="2000" dirty="0">
                <a:solidFill>
                  <a:schemeClr val="tx1"/>
                </a:solidFill>
              </a:rPr>
              <a:t>海明距离为</a:t>
            </a:r>
            <a:r>
              <a:rPr lang="en-US" altLang="zh-CN" sz="2000" dirty="0">
                <a:solidFill>
                  <a:schemeClr val="tx1"/>
                </a:solidFill>
              </a:rPr>
              <a:t>3</a:t>
            </a:r>
            <a:r>
              <a:rPr lang="en-US" altLang="zh-CN" sz="2000" dirty="0">
                <a:solidFill>
                  <a:schemeClr val="tx1"/>
                </a:solidFill>
                <a:sym typeface="Wingdings" pitchFamily="2" charset="2"/>
              </a:rPr>
              <a:t></a:t>
            </a:r>
            <a:r>
              <a:rPr lang="zh-CN" altLang="en-US" sz="2000" dirty="0">
                <a:solidFill>
                  <a:schemeClr val="tx1"/>
                </a:solidFill>
                <a:sym typeface="Wingdings" pitchFamily="2" charset="2"/>
              </a:rPr>
              <a:t>纠正单比特差错或检测出</a:t>
            </a:r>
            <a:r>
              <a:rPr lang="en-US" altLang="zh-CN" sz="2000" dirty="0">
                <a:solidFill>
                  <a:schemeClr val="tx1"/>
                </a:solidFill>
                <a:sym typeface="Wingdings" pitchFamily="2" charset="2"/>
              </a:rPr>
              <a:t>2</a:t>
            </a:r>
            <a:r>
              <a:rPr lang="zh-CN" altLang="en-US" sz="2000" dirty="0">
                <a:solidFill>
                  <a:schemeClr val="tx1"/>
                </a:solidFill>
                <a:sym typeface="Wingdings" pitchFamily="2" charset="2"/>
              </a:rPr>
              <a:t>个比特差错</a:t>
            </a:r>
            <a:endParaRPr lang="en-US" altLang="zh-CN" sz="2000" dirty="0">
              <a:solidFill>
                <a:schemeClr val="tx1"/>
              </a:solidFill>
              <a:sym typeface="Wingdings" pitchFamily="2" charset="2"/>
            </a:endParaRPr>
          </a:p>
          <a:p>
            <a:pPr marL="342900" indent="-342900">
              <a:buFont typeface="Wingdings" panose="05000000000000000000" pitchFamily="2" charset="2"/>
              <a:buChar char="ü"/>
            </a:pPr>
            <a:r>
              <a:rPr lang="zh-CN" altLang="en-US" sz="2000" dirty="0">
                <a:solidFill>
                  <a:schemeClr val="tx1"/>
                </a:solidFill>
                <a:sym typeface="Wingdings" pitchFamily="2" charset="2"/>
              </a:rPr>
              <a:t>实践中增加了一个奇偶校验位，使得海明距离为</a:t>
            </a:r>
            <a:r>
              <a:rPr lang="en-US" altLang="zh-CN" sz="2000" dirty="0" smtClean="0">
                <a:solidFill>
                  <a:schemeClr val="tx1"/>
                </a:solidFill>
                <a:sym typeface="Wingdings" pitchFamily="2" charset="2"/>
              </a:rPr>
              <a:t>4</a:t>
            </a:r>
            <a:r>
              <a:rPr lang="zh-CN" altLang="en-US" sz="2000" dirty="0" smtClean="0">
                <a:solidFill>
                  <a:schemeClr val="tx1"/>
                </a:solidFill>
                <a:sym typeface="Wingdings" pitchFamily="2" charset="2"/>
              </a:rPr>
              <a:t>，既能纠正</a:t>
            </a:r>
            <a:r>
              <a:rPr lang="en-US" altLang="zh-CN" sz="2000" dirty="0" smtClean="0">
                <a:solidFill>
                  <a:schemeClr val="tx1"/>
                </a:solidFill>
                <a:sym typeface="Wingdings" pitchFamily="2" charset="2"/>
              </a:rPr>
              <a:t>1</a:t>
            </a:r>
            <a:r>
              <a:rPr lang="zh-CN" altLang="en-US" sz="2000" dirty="0" smtClean="0">
                <a:solidFill>
                  <a:schemeClr val="tx1"/>
                </a:solidFill>
                <a:sym typeface="Wingdings" pitchFamily="2" charset="2"/>
              </a:rPr>
              <a:t>比特也能检测出</a:t>
            </a:r>
            <a:r>
              <a:rPr lang="en-US" altLang="zh-CN" sz="2000" dirty="0" smtClean="0">
                <a:solidFill>
                  <a:schemeClr val="tx1"/>
                </a:solidFill>
                <a:sym typeface="Wingdings" pitchFamily="2" charset="2"/>
              </a:rPr>
              <a:t>2</a:t>
            </a:r>
            <a:r>
              <a:rPr lang="zh-CN" altLang="en-US" sz="2000" dirty="0" smtClean="0">
                <a:solidFill>
                  <a:schemeClr val="tx1"/>
                </a:solidFill>
                <a:sym typeface="Wingdings" pitchFamily="2" charset="2"/>
              </a:rPr>
              <a:t>比特错（</a:t>
            </a:r>
            <a:r>
              <a:rPr lang="zh-CN" altLang="en-US" sz="2000" dirty="0">
                <a:solidFill>
                  <a:schemeClr val="tx1"/>
                </a:solidFill>
                <a:sym typeface="Wingdings" pitchFamily="2" charset="2"/>
              </a:rPr>
              <a:t>如果检测出差错，但奇偶校验为偶数个差错，说明为</a:t>
            </a:r>
            <a:r>
              <a:rPr lang="en-US" altLang="zh-CN" sz="2000" dirty="0">
                <a:solidFill>
                  <a:schemeClr val="tx1"/>
                </a:solidFill>
                <a:sym typeface="Wingdings" pitchFamily="2" charset="2"/>
              </a:rPr>
              <a:t>2</a:t>
            </a:r>
            <a:r>
              <a:rPr lang="zh-CN" altLang="en-US" sz="2000" dirty="0">
                <a:solidFill>
                  <a:schemeClr val="tx1"/>
                </a:solidFill>
                <a:sym typeface="Wingdings" pitchFamily="2" charset="2"/>
              </a:rPr>
              <a:t>个比特差错，否则为单比特差错）</a:t>
            </a:r>
            <a:endParaRPr lang="zh-CN" altLang="en-US" sz="2000" dirty="0">
              <a:solidFill>
                <a:schemeClr val="tx1"/>
              </a:solidFill>
            </a:endParaRPr>
          </a:p>
        </p:txBody>
      </p:sp>
      <p:sp>
        <p:nvSpPr>
          <p:cNvPr id="67" name="Rectangle 65"/>
          <p:cNvSpPr>
            <a:spLocks noChangeArrowheads="1"/>
          </p:cNvSpPr>
          <p:nvPr/>
        </p:nvSpPr>
        <p:spPr bwMode="auto">
          <a:xfrm>
            <a:off x="8224756" y="2462833"/>
            <a:ext cx="3019386" cy="707886"/>
          </a:xfrm>
          <a:prstGeom prst="rect">
            <a:avLst/>
          </a:prstGeom>
          <a:noFill/>
          <a:ln w="12700">
            <a:noFill/>
            <a:miter lim="800000"/>
            <a:headEnd type="none" w="sm" len="sm"/>
            <a:tailEnd type="none" w="sm" len="sm"/>
          </a:ln>
        </p:spPr>
        <p:txBody>
          <a:bodyPr wrap="square">
            <a:spAutoFit/>
          </a:bodyPr>
          <a:lstStyle/>
          <a:p>
            <a:r>
              <a:rPr lang="zh-CN" altLang="en-US" sz="2000" b="1" dirty="0" smtClean="0">
                <a:solidFill>
                  <a:srgbClr val="FF0000"/>
                </a:solidFill>
              </a:rPr>
              <a:t>线性分组码：无错时</a:t>
            </a:r>
            <a:r>
              <a:rPr lang="zh-CN" altLang="en-US" sz="2000" b="1" dirty="0" smtClean="0"/>
              <a:t>对应校正因子应该为</a:t>
            </a:r>
            <a:r>
              <a:rPr lang="en-US" altLang="zh-CN" sz="2000" b="1" dirty="0" smtClean="0">
                <a:solidFill>
                  <a:srgbClr val="FF0000"/>
                </a:solidFill>
              </a:rPr>
              <a:t>000</a:t>
            </a:r>
            <a:endParaRPr lang="zh-CN" altLang="en-US" sz="2000" b="1" dirty="0">
              <a:solidFill>
                <a:srgbClr val="FF0000"/>
              </a:solidFill>
            </a:endParaRPr>
          </a:p>
        </p:txBody>
      </p:sp>
    </p:spTree>
    <p:extLst>
      <p:ext uri="{BB962C8B-B14F-4D97-AF65-F5344CB8AC3E}">
        <p14:creationId xmlns:p14="http://schemas.microsoft.com/office/powerpoint/2010/main" val="4187696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纠正一比特错的线性</a:t>
            </a:r>
            <a:r>
              <a:rPr lang="zh-CN" altLang="en-US" dirty="0" smtClean="0"/>
              <a:t>分组码</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28</a:t>
            </a:fld>
            <a:endParaRPr lang="zh-CN" altLang="en-US" dirty="0"/>
          </a:p>
        </p:txBody>
      </p:sp>
      <p:sp>
        <p:nvSpPr>
          <p:cNvPr id="4" name="内容占位符 3"/>
          <p:cNvSpPr>
            <a:spLocks noGrp="1"/>
          </p:cNvSpPr>
          <p:nvPr>
            <p:ph sz="quarter" idx="1"/>
          </p:nvPr>
        </p:nvSpPr>
        <p:spPr>
          <a:xfrm>
            <a:off x="185057" y="1690688"/>
            <a:ext cx="12006943" cy="3490912"/>
          </a:xfrm>
        </p:spPr>
        <p:txBody>
          <a:bodyPr>
            <a:normAutofit/>
          </a:bodyPr>
          <a:lstStyle/>
          <a:p>
            <a:pPr>
              <a:lnSpc>
                <a:spcPct val="100000"/>
              </a:lnSpc>
            </a:pPr>
            <a:r>
              <a:rPr lang="zh-CN" altLang="en-US" sz="2000" dirty="0" smtClean="0"/>
              <a:t>前面</a:t>
            </a:r>
            <a:r>
              <a:rPr lang="en-US" altLang="zh-CN" sz="2000" dirty="0" smtClean="0"/>
              <a:t>(</a:t>
            </a:r>
            <a:r>
              <a:rPr lang="zh-CN" altLang="en-US" sz="2000" dirty="0" smtClean="0"/>
              <a:t>教材）的例子中冗余位都是附加在后面</a:t>
            </a:r>
            <a:endParaRPr lang="en-US" altLang="zh-CN" sz="2000" dirty="0" smtClean="0"/>
          </a:p>
          <a:p>
            <a:pPr>
              <a:lnSpc>
                <a:spcPct val="100000"/>
              </a:lnSpc>
            </a:pPr>
            <a:r>
              <a:rPr lang="zh-CN" altLang="en-US" sz="2000" dirty="0" smtClean="0"/>
              <a:t>冗余位可以和信息位交错在一起，方便构造</a:t>
            </a:r>
            <a:r>
              <a:rPr lang="zh-CN" altLang="en-US" sz="2000" dirty="0"/>
              <a:t>校正因子与错码位置的关系</a:t>
            </a:r>
            <a:endParaRPr lang="en-US" altLang="zh-CN" sz="2000" dirty="0"/>
          </a:p>
          <a:p>
            <a:pPr lvl="1">
              <a:lnSpc>
                <a:spcPct val="100000"/>
              </a:lnSpc>
            </a:pPr>
            <a:r>
              <a:rPr lang="zh-CN" altLang="en-US" sz="2000" dirty="0"/>
              <a:t>比特位置</a:t>
            </a:r>
            <a:r>
              <a:rPr lang="zh-CN" altLang="en-US" sz="2000" dirty="0" smtClean="0"/>
              <a:t>从右到左从</a:t>
            </a:r>
            <a:r>
              <a:rPr lang="en-US" altLang="zh-CN" sz="2000" dirty="0" smtClean="0"/>
              <a:t>1</a:t>
            </a:r>
            <a:r>
              <a:rPr lang="zh-CN" altLang="en-US" sz="2000" dirty="0" smtClean="0"/>
              <a:t>开始编号，即</a:t>
            </a:r>
            <a:r>
              <a:rPr lang="en-US" altLang="zh-CN" sz="2000" dirty="0" smtClean="0"/>
              <a:t>1</a:t>
            </a:r>
            <a:r>
              <a:rPr lang="zh-CN" altLang="en-US" sz="2000" dirty="0"/>
              <a:t>、</a:t>
            </a:r>
            <a:r>
              <a:rPr lang="en-US" altLang="zh-CN" sz="2000" dirty="0"/>
              <a:t>2</a:t>
            </a:r>
            <a:r>
              <a:rPr lang="zh-CN" altLang="en-US" sz="2000" dirty="0"/>
              <a:t>、</a:t>
            </a:r>
            <a:r>
              <a:rPr lang="en-US" altLang="zh-CN" sz="2000" dirty="0"/>
              <a:t>3</a:t>
            </a:r>
            <a:r>
              <a:rPr lang="zh-CN" altLang="en-US" sz="2000" dirty="0"/>
              <a:t>、</a:t>
            </a:r>
            <a:r>
              <a:rPr lang="en-US" altLang="zh-CN" sz="2000" dirty="0" smtClean="0"/>
              <a:t>4… n</a:t>
            </a:r>
          </a:p>
          <a:p>
            <a:pPr lvl="1">
              <a:lnSpc>
                <a:spcPct val="100000"/>
              </a:lnSpc>
            </a:pPr>
            <a:r>
              <a:rPr lang="en-US" altLang="zh-CN" sz="2000" dirty="0" smtClean="0"/>
              <a:t>r</a:t>
            </a:r>
            <a:r>
              <a:rPr lang="zh-CN" altLang="en-US" sz="2000" dirty="0" smtClean="0"/>
              <a:t>个冗余位对应于编号为</a:t>
            </a:r>
            <a:r>
              <a:rPr lang="en-US" altLang="zh-CN" sz="2000" dirty="0"/>
              <a:t>2</a:t>
            </a:r>
            <a:r>
              <a:rPr lang="zh-CN" altLang="en-US" sz="2000" dirty="0"/>
              <a:t>的</a:t>
            </a:r>
            <a:r>
              <a:rPr lang="zh-CN" altLang="en-US" sz="2000" dirty="0" smtClean="0"/>
              <a:t>幂的位置，即</a:t>
            </a:r>
            <a:r>
              <a:rPr lang="en-US" altLang="zh-CN" sz="2000" dirty="0" smtClean="0"/>
              <a:t>1</a:t>
            </a:r>
            <a:r>
              <a:rPr lang="zh-CN" altLang="en-US" sz="2000" dirty="0"/>
              <a:t>、</a:t>
            </a:r>
            <a:r>
              <a:rPr lang="en-US" altLang="zh-CN" sz="2000" dirty="0" smtClean="0"/>
              <a:t>2…2</a:t>
            </a:r>
            <a:r>
              <a:rPr lang="en-US" altLang="zh-CN" sz="2000" baseline="30000" dirty="0" smtClean="0"/>
              <a:t>r-1</a:t>
            </a:r>
            <a:r>
              <a:rPr lang="en-US" altLang="zh-CN" sz="2000" dirty="0" smtClean="0"/>
              <a:t>…</a:t>
            </a:r>
          </a:p>
          <a:p>
            <a:pPr lvl="1">
              <a:lnSpc>
                <a:spcPct val="100000"/>
              </a:lnSpc>
            </a:pPr>
            <a:r>
              <a:rPr lang="zh-CN" altLang="en-US" sz="2000" dirty="0" smtClean="0"/>
              <a:t>每个冗余位对应的监督关系式中包含的比特为： </a:t>
            </a:r>
            <a:endParaRPr lang="en-US" altLang="zh-CN" sz="2000" dirty="0" smtClean="0"/>
          </a:p>
          <a:p>
            <a:pPr lvl="2">
              <a:lnSpc>
                <a:spcPct val="100000"/>
              </a:lnSpc>
            </a:pPr>
            <a:r>
              <a:rPr lang="zh-CN" altLang="en-US" dirty="0" smtClean="0"/>
              <a:t>如果位置编号的二进制表示中第</a:t>
            </a:r>
            <a:r>
              <a:rPr lang="en-US" altLang="zh-CN" dirty="0" err="1" smtClean="0"/>
              <a:t>i</a:t>
            </a:r>
            <a:r>
              <a:rPr lang="zh-CN" altLang="en-US" dirty="0" smtClean="0"/>
              <a:t>位（从右到左以</a:t>
            </a:r>
            <a:r>
              <a:rPr lang="en-US" altLang="zh-CN" dirty="0" smtClean="0"/>
              <a:t>0</a:t>
            </a:r>
            <a:r>
              <a:rPr lang="zh-CN" altLang="en-US" dirty="0" smtClean="0"/>
              <a:t>开始编号）为</a:t>
            </a:r>
            <a:r>
              <a:rPr lang="en-US" altLang="zh-CN" dirty="0" smtClean="0"/>
              <a:t>1</a:t>
            </a:r>
            <a:r>
              <a:rPr lang="zh-CN" altLang="en-US" dirty="0" smtClean="0"/>
              <a:t>，则包含在对应编号为</a:t>
            </a:r>
            <a:r>
              <a:rPr lang="en-US" altLang="zh-CN" dirty="0" smtClean="0"/>
              <a:t>2</a:t>
            </a:r>
            <a:r>
              <a:rPr lang="en-US" altLang="zh-CN" baseline="30000" dirty="0" smtClean="0"/>
              <a:t>i</a:t>
            </a:r>
            <a:r>
              <a:rPr lang="zh-CN" altLang="en-US" dirty="0" smtClean="0"/>
              <a:t>的冗余位监督关系式中</a:t>
            </a:r>
            <a:endParaRPr lang="en-US" altLang="zh-CN" dirty="0"/>
          </a:p>
          <a:p>
            <a:pPr lvl="1">
              <a:lnSpc>
                <a:spcPct val="100000"/>
              </a:lnSpc>
            </a:pPr>
            <a:r>
              <a:rPr lang="zh-CN" altLang="en-US" sz="2000" dirty="0" smtClean="0"/>
              <a:t>接收</a:t>
            </a:r>
            <a:r>
              <a:rPr lang="zh-CN" altLang="en-US" sz="2000" dirty="0"/>
              <a:t>方检验时计算出监督关系式，那些出错（非</a:t>
            </a:r>
            <a:r>
              <a:rPr lang="en-US" altLang="zh-CN" sz="2000" dirty="0"/>
              <a:t>0</a:t>
            </a:r>
            <a:r>
              <a:rPr lang="zh-CN" altLang="en-US" sz="2000" dirty="0"/>
              <a:t>）的监督关系式对应的位置相加就是出错比特所对应的位置。比如发现</a:t>
            </a:r>
            <a:r>
              <a:rPr lang="en-US" altLang="zh-CN" sz="2000" dirty="0"/>
              <a:t>1</a:t>
            </a:r>
            <a:r>
              <a:rPr lang="zh-CN" altLang="en-US" sz="2000" dirty="0" smtClean="0"/>
              <a:t>、</a:t>
            </a:r>
            <a:r>
              <a:rPr lang="en-US" altLang="zh-CN" sz="2000" dirty="0" smtClean="0"/>
              <a:t>4</a:t>
            </a:r>
            <a:r>
              <a:rPr lang="zh-CN" altLang="en-US" sz="2000" dirty="0" smtClean="0"/>
              <a:t>冗余位</a:t>
            </a:r>
            <a:r>
              <a:rPr lang="zh-CN" altLang="en-US" sz="2000" dirty="0"/>
              <a:t>有错，则</a:t>
            </a:r>
            <a:r>
              <a:rPr lang="en-US" altLang="zh-CN" sz="2000" dirty="0" smtClean="0"/>
              <a:t>1+4=</a:t>
            </a:r>
            <a:r>
              <a:rPr lang="zh-CN" altLang="en-US" sz="2000" dirty="0" smtClean="0"/>
              <a:t>第</a:t>
            </a:r>
            <a:r>
              <a:rPr lang="en-US" altLang="zh-CN" sz="2000" dirty="0" smtClean="0"/>
              <a:t>5</a:t>
            </a:r>
            <a:r>
              <a:rPr lang="zh-CN" altLang="en-US" sz="2000" dirty="0" smtClean="0"/>
              <a:t>位</a:t>
            </a:r>
            <a:r>
              <a:rPr lang="zh-CN" altLang="en-US" sz="2000" dirty="0"/>
              <a:t>出错</a:t>
            </a:r>
          </a:p>
        </p:txBody>
      </p:sp>
      <p:graphicFrame>
        <p:nvGraphicFramePr>
          <p:cNvPr id="5" name="表格 4"/>
          <p:cNvGraphicFramePr>
            <a:graphicFrameLocks noGrp="1"/>
          </p:cNvGraphicFramePr>
          <p:nvPr>
            <p:extLst>
              <p:ext uri="{D42A27DB-BD31-4B8C-83A1-F6EECF244321}">
                <p14:modId xmlns:p14="http://schemas.microsoft.com/office/powerpoint/2010/main" val="988268097"/>
              </p:ext>
            </p:extLst>
          </p:nvPr>
        </p:nvGraphicFramePr>
        <p:xfrm>
          <a:off x="2264230" y="5123815"/>
          <a:ext cx="6850740" cy="741680"/>
        </p:xfrm>
        <a:graphic>
          <a:graphicData uri="http://schemas.openxmlformats.org/drawingml/2006/table">
            <a:tbl>
              <a:tblPr firstRow="1" bandRow="1">
                <a:tableStyleId>{5940675A-B579-460E-94D1-54222C63F5DA}</a:tableStyleId>
              </a:tblPr>
              <a:tblGrid>
                <a:gridCol w="456716">
                  <a:extLst>
                    <a:ext uri="{9D8B030D-6E8A-4147-A177-3AD203B41FA5}">
                      <a16:colId xmlns:a16="http://schemas.microsoft.com/office/drawing/2014/main" val="560717047"/>
                    </a:ext>
                  </a:extLst>
                </a:gridCol>
                <a:gridCol w="456716">
                  <a:extLst>
                    <a:ext uri="{9D8B030D-6E8A-4147-A177-3AD203B41FA5}">
                      <a16:colId xmlns:a16="http://schemas.microsoft.com/office/drawing/2014/main" val="2190534046"/>
                    </a:ext>
                  </a:extLst>
                </a:gridCol>
                <a:gridCol w="456716">
                  <a:extLst>
                    <a:ext uri="{9D8B030D-6E8A-4147-A177-3AD203B41FA5}">
                      <a16:colId xmlns:a16="http://schemas.microsoft.com/office/drawing/2014/main" val="2773742094"/>
                    </a:ext>
                  </a:extLst>
                </a:gridCol>
                <a:gridCol w="456716">
                  <a:extLst>
                    <a:ext uri="{9D8B030D-6E8A-4147-A177-3AD203B41FA5}">
                      <a16:colId xmlns:a16="http://schemas.microsoft.com/office/drawing/2014/main" val="3549648542"/>
                    </a:ext>
                  </a:extLst>
                </a:gridCol>
                <a:gridCol w="456716">
                  <a:extLst>
                    <a:ext uri="{9D8B030D-6E8A-4147-A177-3AD203B41FA5}">
                      <a16:colId xmlns:a16="http://schemas.microsoft.com/office/drawing/2014/main" val="3677711427"/>
                    </a:ext>
                  </a:extLst>
                </a:gridCol>
                <a:gridCol w="456716">
                  <a:extLst>
                    <a:ext uri="{9D8B030D-6E8A-4147-A177-3AD203B41FA5}">
                      <a16:colId xmlns:a16="http://schemas.microsoft.com/office/drawing/2014/main" val="1408614624"/>
                    </a:ext>
                  </a:extLst>
                </a:gridCol>
                <a:gridCol w="456716">
                  <a:extLst>
                    <a:ext uri="{9D8B030D-6E8A-4147-A177-3AD203B41FA5}">
                      <a16:colId xmlns:a16="http://schemas.microsoft.com/office/drawing/2014/main" val="3063882351"/>
                    </a:ext>
                  </a:extLst>
                </a:gridCol>
                <a:gridCol w="456716">
                  <a:extLst>
                    <a:ext uri="{9D8B030D-6E8A-4147-A177-3AD203B41FA5}">
                      <a16:colId xmlns:a16="http://schemas.microsoft.com/office/drawing/2014/main" val="221086539"/>
                    </a:ext>
                  </a:extLst>
                </a:gridCol>
                <a:gridCol w="456716">
                  <a:extLst>
                    <a:ext uri="{9D8B030D-6E8A-4147-A177-3AD203B41FA5}">
                      <a16:colId xmlns:a16="http://schemas.microsoft.com/office/drawing/2014/main" val="2905989457"/>
                    </a:ext>
                  </a:extLst>
                </a:gridCol>
                <a:gridCol w="456716">
                  <a:extLst>
                    <a:ext uri="{9D8B030D-6E8A-4147-A177-3AD203B41FA5}">
                      <a16:colId xmlns:a16="http://schemas.microsoft.com/office/drawing/2014/main" val="3208966683"/>
                    </a:ext>
                  </a:extLst>
                </a:gridCol>
                <a:gridCol w="456716">
                  <a:extLst>
                    <a:ext uri="{9D8B030D-6E8A-4147-A177-3AD203B41FA5}">
                      <a16:colId xmlns:a16="http://schemas.microsoft.com/office/drawing/2014/main" val="1064438016"/>
                    </a:ext>
                  </a:extLst>
                </a:gridCol>
                <a:gridCol w="456716">
                  <a:extLst>
                    <a:ext uri="{9D8B030D-6E8A-4147-A177-3AD203B41FA5}">
                      <a16:colId xmlns:a16="http://schemas.microsoft.com/office/drawing/2014/main" val="2609949522"/>
                    </a:ext>
                  </a:extLst>
                </a:gridCol>
                <a:gridCol w="456716">
                  <a:extLst>
                    <a:ext uri="{9D8B030D-6E8A-4147-A177-3AD203B41FA5}">
                      <a16:colId xmlns:a16="http://schemas.microsoft.com/office/drawing/2014/main" val="2631509180"/>
                    </a:ext>
                  </a:extLst>
                </a:gridCol>
                <a:gridCol w="456716">
                  <a:extLst>
                    <a:ext uri="{9D8B030D-6E8A-4147-A177-3AD203B41FA5}">
                      <a16:colId xmlns:a16="http://schemas.microsoft.com/office/drawing/2014/main" val="464843713"/>
                    </a:ext>
                  </a:extLst>
                </a:gridCol>
                <a:gridCol w="456716">
                  <a:extLst>
                    <a:ext uri="{9D8B030D-6E8A-4147-A177-3AD203B41FA5}">
                      <a16:colId xmlns:a16="http://schemas.microsoft.com/office/drawing/2014/main" val="1800253862"/>
                    </a:ext>
                  </a:extLst>
                </a:gridCol>
              </a:tblGrid>
              <a:tr h="370840">
                <a:tc>
                  <a:txBody>
                    <a:bodyPr/>
                    <a:lstStyle/>
                    <a:p>
                      <a:r>
                        <a:rPr lang="en-US" altLang="zh-CN" dirty="0" smtClean="0"/>
                        <a:t>15</a:t>
                      </a:r>
                      <a:endParaRPr lang="zh-CN" altLang="en-US" dirty="0"/>
                    </a:p>
                  </a:txBody>
                  <a:tcPr/>
                </a:tc>
                <a:tc>
                  <a:txBody>
                    <a:bodyPr/>
                    <a:lstStyle/>
                    <a:p>
                      <a:r>
                        <a:rPr lang="en-US" altLang="zh-CN" dirty="0" smtClean="0"/>
                        <a:t>14</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8</a:t>
                      </a:r>
                      <a:endParaRPr lang="zh-CN" altLang="en-US" dirty="0"/>
                    </a:p>
                  </a:txBody>
                  <a:tcPr>
                    <a:solidFill>
                      <a:schemeClr val="accent6">
                        <a:lumMod val="40000"/>
                        <a:lumOff val="60000"/>
                      </a:schemeClr>
                    </a:solidFill>
                  </a:tcPr>
                </a:tc>
                <a:tc>
                  <a:txBody>
                    <a:bodyPr/>
                    <a:lstStyle/>
                    <a:p>
                      <a:r>
                        <a:rPr lang="en-US" altLang="zh-CN" dirty="0" smtClean="0"/>
                        <a:t>7</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4</a:t>
                      </a:r>
                      <a:endParaRPr lang="zh-CN" altLang="en-US" dirty="0"/>
                    </a:p>
                  </a:txBody>
                  <a:tcPr>
                    <a:solidFill>
                      <a:schemeClr val="accent6">
                        <a:lumMod val="40000"/>
                        <a:lumOff val="60000"/>
                      </a:schemeClr>
                    </a:solidFill>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solidFill>
                      <a:schemeClr val="accent6">
                        <a:lumMod val="40000"/>
                        <a:lumOff val="60000"/>
                      </a:schemeClr>
                    </a:solidFill>
                  </a:tcPr>
                </a:tc>
                <a:tc>
                  <a:txBody>
                    <a:bodyPr/>
                    <a:lstStyle/>
                    <a:p>
                      <a:r>
                        <a:rPr lang="en-US" altLang="zh-CN" dirty="0" smtClean="0"/>
                        <a:t>1</a:t>
                      </a:r>
                      <a:endParaRPr lang="zh-CN" altLang="en-US" dirty="0"/>
                    </a:p>
                  </a:txBody>
                  <a:tcPr>
                    <a:solidFill>
                      <a:schemeClr val="accent6">
                        <a:lumMod val="40000"/>
                        <a:lumOff val="60000"/>
                      </a:schemeClr>
                    </a:solidFill>
                  </a:tcPr>
                </a:tc>
                <a:extLst>
                  <a:ext uri="{0D108BD9-81ED-4DB2-BD59-A6C34878D82A}">
                    <a16:rowId xmlns:a16="http://schemas.microsoft.com/office/drawing/2014/main" val="4136504788"/>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solidFill>
                      <a:schemeClr val="accent6">
                        <a:lumMod val="40000"/>
                        <a:lumOff val="60000"/>
                      </a:schemeClr>
                    </a:solidFill>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solidFill>
                      <a:schemeClr val="accent6">
                        <a:lumMod val="40000"/>
                        <a:lumOff val="60000"/>
                      </a:schemeClr>
                    </a:solidFill>
                  </a:tcPr>
                </a:tc>
                <a:tc>
                  <a:txBody>
                    <a:bodyPr/>
                    <a:lstStyle/>
                    <a:p>
                      <a:endParaRPr lang="zh-CN" altLang="en-US" dirty="0"/>
                    </a:p>
                  </a:txBody>
                  <a:tcPr/>
                </a:tc>
                <a:tc>
                  <a:txBody>
                    <a:bodyPr/>
                    <a:lstStyle/>
                    <a:p>
                      <a:endParaRPr lang="zh-CN" altLang="en-US" dirty="0"/>
                    </a:p>
                  </a:txBody>
                  <a:tcPr>
                    <a:solidFill>
                      <a:schemeClr val="accent6">
                        <a:lumMod val="40000"/>
                        <a:lumOff val="60000"/>
                      </a:schemeClr>
                    </a:solidFill>
                  </a:tcPr>
                </a:tc>
                <a:tc>
                  <a:txBody>
                    <a:bodyPr/>
                    <a:lstStyle/>
                    <a:p>
                      <a:endParaRPr lang="zh-CN" altLang="en-US" dirty="0"/>
                    </a:p>
                  </a:txBody>
                  <a:tcPr>
                    <a:solidFill>
                      <a:schemeClr val="accent6">
                        <a:lumMod val="40000"/>
                        <a:lumOff val="60000"/>
                      </a:schemeClr>
                    </a:solidFill>
                  </a:tcPr>
                </a:tc>
                <a:extLst>
                  <a:ext uri="{0D108BD9-81ED-4DB2-BD59-A6C34878D82A}">
                    <a16:rowId xmlns:a16="http://schemas.microsoft.com/office/drawing/2014/main" val="77448852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700901538"/>
              </p:ext>
            </p:extLst>
          </p:nvPr>
        </p:nvGraphicFramePr>
        <p:xfrm>
          <a:off x="10196769" y="4951095"/>
          <a:ext cx="456716" cy="914400"/>
        </p:xfrm>
        <a:graphic>
          <a:graphicData uri="http://schemas.openxmlformats.org/drawingml/2006/table">
            <a:tbl>
              <a:tblPr firstRow="1" bandRow="1">
                <a:tableStyleId>{5940675A-B579-460E-94D1-54222C63F5DA}</a:tableStyleId>
              </a:tblPr>
              <a:tblGrid>
                <a:gridCol w="456716">
                  <a:extLst>
                    <a:ext uri="{9D8B030D-6E8A-4147-A177-3AD203B41FA5}">
                      <a16:colId xmlns:a16="http://schemas.microsoft.com/office/drawing/2014/main" val="2326834487"/>
                    </a:ext>
                  </a:extLst>
                </a:gridCol>
              </a:tblGrid>
              <a:tr h="370840">
                <a:tc>
                  <a:txBody>
                    <a:bodyPr/>
                    <a:lstStyle/>
                    <a:p>
                      <a:r>
                        <a:rPr lang="zh-CN" altLang="en-US" dirty="0" smtClean="0"/>
                        <a:t>冗余位</a:t>
                      </a:r>
                      <a:endParaRPr lang="zh-CN" altLang="en-US" dirty="0"/>
                    </a:p>
                  </a:txBody>
                  <a:tcPr>
                    <a:solidFill>
                      <a:schemeClr val="accent6">
                        <a:lumMod val="40000"/>
                        <a:lumOff val="60000"/>
                      </a:schemeClr>
                    </a:solidFill>
                  </a:tcPr>
                </a:tc>
                <a:extLst>
                  <a:ext uri="{0D108BD9-81ED-4DB2-BD59-A6C34878D82A}">
                    <a16:rowId xmlns:a16="http://schemas.microsoft.com/office/drawing/2014/main" val="368187669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104383889"/>
              </p:ext>
            </p:extLst>
          </p:nvPr>
        </p:nvGraphicFramePr>
        <p:xfrm>
          <a:off x="2209800" y="6036310"/>
          <a:ext cx="7772400" cy="640080"/>
        </p:xfrm>
        <a:graphic>
          <a:graphicData uri="http://schemas.openxmlformats.org/drawingml/2006/table">
            <a:tbl>
              <a:tblPr firstRow="1" bandRow="1">
                <a:tableStyleId>{5940675A-B579-460E-94D1-54222C63F5DA}</a:tableStyleId>
              </a:tblPr>
              <a:tblGrid>
                <a:gridCol w="7772400">
                  <a:extLst>
                    <a:ext uri="{9D8B030D-6E8A-4147-A177-3AD203B41FA5}">
                      <a16:colId xmlns:a16="http://schemas.microsoft.com/office/drawing/2014/main" val="2326834487"/>
                    </a:ext>
                  </a:extLst>
                </a:gridCol>
              </a:tblGrid>
              <a:tr h="370840">
                <a:tc>
                  <a:txBody>
                    <a:bodyPr/>
                    <a:lstStyle/>
                    <a:p>
                      <a:r>
                        <a:rPr lang="zh-CN" altLang="en-US" dirty="0" smtClean="0"/>
                        <a:t>编号为</a:t>
                      </a:r>
                      <a:r>
                        <a:rPr lang="en-US" altLang="zh-CN" dirty="0" smtClean="0"/>
                        <a:t>4(100)</a:t>
                      </a:r>
                      <a:r>
                        <a:rPr lang="zh-CN" altLang="en-US" dirty="0" smtClean="0"/>
                        <a:t>的冗余位包含了那些其二进制表示中第</a:t>
                      </a:r>
                      <a:r>
                        <a:rPr lang="en-US" altLang="zh-CN" dirty="0" smtClean="0"/>
                        <a:t>3</a:t>
                      </a:r>
                      <a:r>
                        <a:rPr lang="zh-CN" altLang="en-US" dirty="0" smtClean="0"/>
                        <a:t>位为</a:t>
                      </a:r>
                      <a:r>
                        <a:rPr lang="en-US" altLang="zh-CN" dirty="0" smtClean="0"/>
                        <a:t>1</a:t>
                      </a:r>
                      <a:r>
                        <a:rPr lang="zh-CN" altLang="en-US" dirty="0" smtClean="0"/>
                        <a:t>的位置对应的比特，即 </a:t>
                      </a:r>
                      <a:r>
                        <a:rPr lang="en-US" altLang="zh-CN" dirty="0" smtClean="0"/>
                        <a:t>= 4 + 5 + 6 + 7 + 12 + 13 + 14 + 15 </a:t>
                      </a:r>
                      <a:endParaRPr lang="zh-CN" altLang="en-US" dirty="0"/>
                    </a:p>
                  </a:txBody>
                  <a:tcPr>
                    <a:solidFill>
                      <a:schemeClr val="bg1">
                        <a:lumMod val="85000"/>
                      </a:schemeClr>
                    </a:solidFill>
                  </a:tcPr>
                </a:tc>
                <a:extLst>
                  <a:ext uri="{0D108BD9-81ED-4DB2-BD59-A6C34878D82A}">
                    <a16:rowId xmlns:a16="http://schemas.microsoft.com/office/drawing/2014/main" val="3681876693"/>
                  </a:ext>
                </a:extLst>
              </a:tr>
            </a:tbl>
          </a:graphicData>
        </a:graphic>
      </p:graphicFrame>
    </p:spTree>
    <p:extLst>
      <p:ext uri="{BB962C8B-B14F-4D97-AF65-F5344CB8AC3E}">
        <p14:creationId xmlns:p14="http://schemas.microsoft.com/office/powerpoint/2010/main" val="4219073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纠正一比特错的线性分组码：纠错性能</a:t>
            </a:r>
          </a:p>
        </p:txBody>
      </p:sp>
      <p:sp>
        <p:nvSpPr>
          <p:cNvPr id="3" name="内容占位符 2"/>
          <p:cNvSpPr>
            <a:spLocks noGrp="1"/>
          </p:cNvSpPr>
          <p:nvPr>
            <p:ph idx="1"/>
          </p:nvPr>
        </p:nvSpPr>
        <p:spPr>
          <a:xfrm>
            <a:off x="838199" y="1825625"/>
            <a:ext cx="10710333" cy="2695575"/>
          </a:xfrm>
        </p:spPr>
        <p:txBody>
          <a:bodyPr/>
          <a:lstStyle/>
          <a:p>
            <a:r>
              <a:rPr lang="zh-CN" altLang="en-US" dirty="0"/>
              <a:t>线性分组码经常用</a:t>
            </a:r>
            <a:r>
              <a:rPr lang="en-US" altLang="zh-CN" dirty="0"/>
              <a:t>(</a:t>
            </a:r>
            <a:r>
              <a:rPr lang="zh-CN" altLang="en-US" dirty="0"/>
              <a:t>码长</a:t>
            </a:r>
            <a:r>
              <a:rPr lang="en-US" altLang="zh-CN" dirty="0"/>
              <a:t>,</a:t>
            </a:r>
            <a:r>
              <a:rPr lang="zh-CN" altLang="en-US" dirty="0"/>
              <a:t>信息位</a:t>
            </a:r>
            <a:r>
              <a:rPr lang="zh-CN" altLang="en-US" dirty="0" smtClean="0"/>
              <a:t>长度</a:t>
            </a:r>
            <a:r>
              <a:rPr lang="en-US" altLang="zh-CN" dirty="0" smtClean="0"/>
              <a:t>)</a:t>
            </a:r>
            <a:r>
              <a:rPr lang="zh-CN" altLang="en-US" dirty="0" smtClean="0"/>
              <a:t>或者</a:t>
            </a:r>
            <a:r>
              <a:rPr lang="en-US" altLang="zh-CN" dirty="0"/>
              <a:t>(</a:t>
            </a:r>
            <a:r>
              <a:rPr lang="zh-CN" altLang="en-US" dirty="0"/>
              <a:t>码长</a:t>
            </a:r>
            <a:r>
              <a:rPr lang="en-US" altLang="zh-CN" dirty="0"/>
              <a:t>,</a:t>
            </a:r>
            <a:r>
              <a:rPr lang="zh-CN" altLang="en-US" dirty="0"/>
              <a:t>信息位</a:t>
            </a:r>
            <a:r>
              <a:rPr lang="zh-CN" altLang="en-US" dirty="0" smtClean="0"/>
              <a:t>长度</a:t>
            </a:r>
            <a:r>
              <a:rPr lang="en-US" altLang="zh-CN" dirty="0" smtClean="0"/>
              <a:t>,</a:t>
            </a:r>
            <a:r>
              <a:rPr lang="zh-CN" altLang="en-US" dirty="0"/>
              <a:t>最小码距</a:t>
            </a:r>
            <a:r>
              <a:rPr lang="en-US" altLang="zh-CN" dirty="0"/>
              <a:t>)</a:t>
            </a:r>
            <a:r>
              <a:rPr lang="zh-CN" altLang="en-US" dirty="0"/>
              <a:t>来</a:t>
            </a:r>
            <a:r>
              <a:rPr lang="zh-CN" altLang="en-US" dirty="0" smtClean="0"/>
              <a:t>描述</a:t>
            </a:r>
            <a:r>
              <a:rPr lang="zh-CN" altLang="en-US" dirty="0" smtClean="0"/>
              <a:t>，</a:t>
            </a:r>
            <a:r>
              <a:rPr lang="en-US" altLang="zh-CN" dirty="0" smtClean="0"/>
              <a:t>(</a:t>
            </a:r>
            <a:r>
              <a:rPr lang="en-US" altLang="zh-CN" dirty="0" err="1" smtClean="0"/>
              <a:t>n,k</a:t>
            </a:r>
            <a:r>
              <a:rPr lang="en-US" altLang="zh-CN" dirty="0" smtClean="0"/>
              <a:t>) </a:t>
            </a:r>
            <a:r>
              <a:rPr lang="zh-CN" altLang="en-US" dirty="0" smtClean="0"/>
              <a:t>编码的编码效率</a:t>
            </a:r>
            <a:r>
              <a:rPr lang="zh-CN" altLang="en-US" dirty="0" smtClean="0"/>
              <a:t>：</a:t>
            </a:r>
            <a:r>
              <a:rPr lang="en-US" altLang="zh-CN" dirty="0" smtClean="0"/>
              <a:t>k/n = k</a:t>
            </a:r>
            <a:r>
              <a:rPr lang="en-US" altLang="zh-CN" dirty="0"/>
              <a:t>/(</a:t>
            </a:r>
            <a:r>
              <a:rPr lang="en-US" altLang="zh-CN" dirty="0" err="1"/>
              <a:t>k+r</a:t>
            </a:r>
            <a:r>
              <a:rPr lang="en-US" altLang="zh-CN" dirty="0"/>
              <a:t>)</a:t>
            </a:r>
          </a:p>
          <a:p>
            <a:r>
              <a:rPr lang="zh-CN" altLang="en-US" dirty="0"/>
              <a:t>完备码</a:t>
            </a:r>
            <a:r>
              <a:rPr lang="zh-CN" altLang="en-US" dirty="0" smtClean="0"/>
              <a:t>：</a:t>
            </a:r>
            <a:endParaRPr lang="en-US" altLang="zh-CN" dirty="0" smtClean="0"/>
          </a:p>
          <a:p>
            <a:pPr lvl="1"/>
            <a:r>
              <a:rPr lang="zh-CN" altLang="en-US" dirty="0" smtClean="0"/>
              <a:t>即</a:t>
            </a:r>
            <a:r>
              <a:rPr lang="en-US" altLang="zh-CN" dirty="0"/>
              <a:t>2</a:t>
            </a:r>
            <a:r>
              <a:rPr lang="en-US" altLang="zh-CN" baseline="30000" dirty="0"/>
              <a:t>r</a:t>
            </a:r>
            <a:r>
              <a:rPr lang="en-US" altLang="zh-CN" dirty="0"/>
              <a:t>=k+r+1</a:t>
            </a:r>
            <a:r>
              <a:rPr lang="zh-CN" altLang="en-US" dirty="0"/>
              <a:t>，可描述为</a:t>
            </a:r>
            <a:r>
              <a:rPr lang="en-US" altLang="zh-CN" dirty="0"/>
              <a:t>(2</a:t>
            </a:r>
            <a:r>
              <a:rPr lang="en-US" altLang="zh-CN" baseline="30000" dirty="0"/>
              <a:t>r</a:t>
            </a:r>
            <a:r>
              <a:rPr lang="en-US" altLang="zh-CN" dirty="0"/>
              <a:t>-1, 2</a:t>
            </a:r>
            <a:r>
              <a:rPr lang="en-US" altLang="zh-CN" baseline="30000" dirty="0"/>
              <a:t>r</a:t>
            </a:r>
            <a:r>
              <a:rPr lang="en-US" altLang="zh-CN" dirty="0"/>
              <a:t>-r-1,3)</a:t>
            </a:r>
            <a:r>
              <a:rPr lang="zh-CN" altLang="en-US" dirty="0" smtClean="0"/>
              <a:t>：</a:t>
            </a:r>
            <a:endParaRPr lang="en-US" altLang="zh-CN" dirty="0" smtClean="0"/>
          </a:p>
          <a:p>
            <a:pPr lvl="1"/>
            <a:r>
              <a:rPr lang="en-US" altLang="zh-CN" dirty="0" smtClean="0"/>
              <a:t>(</a:t>
            </a:r>
            <a:r>
              <a:rPr lang="en-US" altLang="zh-CN" dirty="0"/>
              <a:t>3,1) (7,4),(15,11)….</a:t>
            </a:r>
          </a:p>
          <a:p>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067130080"/>
              </p:ext>
            </p:extLst>
          </p:nvPr>
        </p:nvGraphicFramePr>
        <p:xfrm>
          <a:off x="3323772" y="4031218"/>
          <a:ext cx="2475369" cy="632455"/>
        </p:xfrm>
        <a:graphic>
          <a:graphicData uri="http://schemas.openxmlformats.org/presentationml/2006/ole">
            <mc:AlternateContent xmlns:mc="http://schemas.openxmlformats.org/markup-compatibility/2006">
              <mc:Choice xmlns:v="urn:schemas-microsoft-com:vml" Requires="v">
                <p:oleObj spid="_x0000_s27722" name="公式" r:id="rId3" imgW="1612900" imgH="419100" progId="Equation.3">
                  <p:embed/>
                </p:oleObj>
              </mc:Choice>
              <mc:Fallback>
                <p:oleObj name="公式" r:id="rId3" imgW="1612900" imgH="419100" progId="Equation.3">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3772" y="4031218"/>
                        <a:ext cx="2475369" cy="632455"/>
                      </a:xfrm>
                      <a:prstGeom prst="rect">
                        <a:avLst/>
                      </a:prstGeom>
                      <a:solidFill>
                        <a:srgbClr val="FFFFCC"/>
                      </a:solidFill>
                      <a:ln w="28575">
                        <a:solidFill>
                          <a:srgbClr val="FF3300"/>
                        </a:solidFill>
                        <a:miter lim="800000"/>
                        <a:headEnd/>
                        <a:tailEnd/>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10461547"/>
              </p:ext>
            </p:extLst>
          </p:nvPr>
        </p:nvGraphicFramePr>
        <p:xfrm>
          <a:off x="6926265" y="3598863"/>
          <a:ext cx="5181070" cy="3125769"/>
        </p:xfrm>
        <a:graphic>
          <a:graphicData uri="http://schemas.openxmlformats.org/presentationml/2006/ole">
            <mc:AlternateContent xmlns:mc="http://schemas.openxmlformats.org/markup-compatibility/2006">
              <mc:Choice xmlns:v="urn:schemas-microsoft-com:vml" Requires="v">
                <p:oleObj spid="_x0000_s27723" r:id="rId5" imgW="3767328" imgH="2272284" progId="Word.Picture.8">
                  <p:embed/>
                </p:oleObj>
              </mc:Choice>
              <mc:Fallback>
                <p:oleObj r:id="rId5" imgW="3767328" imgH="2272284" progId="Word.Picture.8">
                  <p:embed/>
                  <p:pic>
                    <p:nvPicPr>
                      <p:cNvPr id="1024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6265" y="3598863"/>
                        <a:ext cx="5181070" cy="3125769"/>
                      </a:xfrm>
                      <a:prstGeom prst="rect">
                        <a:avLst/>
                      </a:prstGeom>
                      <a:solidFill>
                        <a:srgbClr val="FFFFCC"/>
                      </a:solidFill>
                      <a:ln w="38100">
                        <a:solidFill>
                          <a:srgbClr val="FF3300"/>
                        </a:solidFill>
                        <a:miter lim="800000"/>
                        <a:headEnd/>
                        <a:tailEnd/>
                      </a:ln>
                    </p:spPr>
                  </p:pic>
                </p:oleObj>
              </mc:Fallback>
            </mc:AlternateContent>
          </a:graphicData>
        </a:graphic>
      </p:graphicFrame>
      <p:sp>
        <p:nvSpPr>
          <p:cNvPr id="6" name="矩形 5"/>
          <p:cNvSpPr/>
          <p:nvPr/>
        </p:nvSpPr>
        <p:spPr>
          <a:xfrm>
            <a:off x="838198" y="4806146"/>
            <a:ext cx="5257801" cy="1631216"/>
          </a:xfrm>
          <a:prstGeom prst="rect">
            <a:avLst/>
          </a:prstGeom>
        </p:spPr>
        <p:txBody>
          <a:bodyPr wrap="square">
            <a:spAutoFit/>
          </a:bodyPr>
          <a:lstStyle/>
          <a:p>
            <a:r>
              <a:rPr lang="zh-CN" altLang="en-US" sz="2800" u="sng" dirty="0">
                <a:solidFill>
                  <a:srgbClr val="FF0000"/>
                </a:solidFill>
              </a:rPr>
              <a:t>纠正突发错误：</a:t>
            </a:r>
            <a:endParaRPr lang="zh-CN" altLang="en-US" sz="2400" u="sng" dirty="0">
              <a:solidFill>
                <a:srgbClr val="FF0000"/>
              </a:solidFill>
            </a:endParaRPr>
          </a:p>
          <a:p>
            <a:pPr marL="285750" indent="-285750">
              <a:buFont typeface="Arial" panose="020B0604020202020204" pitchFamily="34" charset="0"/>
              <a:buChar char="•"/>
            </a:pPr>
            <a:r>
              <a:rPr lang="zh-CN" altLang="en-US" sz="2400" dirty="0"/>
              <a:t>连续P个码字排成一个矩阵，每行一个码字，从而可以纠正</a:t>
            </a:r>
            <a:r>
              <a:rPr lang="zh-CN" altLang="en-US" sz="2400" dirty="0" smtClean="0"/>
              <a:t>突发长度≤P</a:t>
            </a:r>
            <a:r>
              <a:rPr lang="zh-CN" altLang="en-US" sz="2400" dirty="0"/>
              <a:t>的突发错</a:t>
            </a:r>
          </a:p>
        </p:txBody>
      </p:sp>
    </p:spTree>
    <p:extLst>
      <p:ext uri="{BB962C8B-B14F-4D97-AF65-F5344CB8AC3E}">
        <p14:creationId xmlns:p14="http://schemas.microsoft.com/office/powerpoint/2010/main" val="1470192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a:t>帧同步机制</a:t>
            </a:r>
          </a:p>
        </p:txBody>
      </p:sp>
      <p:sp>
        <p:nvSpPr>
          <p:cNvPr id="26627" name="Rectangle 3"/>
          <p:cNvSpPr>
            <a:spLocks noGrp="1" noChangeArrowheads="1"/>
          </p:cNvSpPr>
          <p:nvPr>
            <p:ph type="body" idx="1"/>
          </p:nvPr>
        </p:nvSpPr>
        <p:spPr/>
        <p:txBody>
          <a:bodyPr>
            <a:normAutofit fontScale="92500"/>
          </a:bodyPr>
          <a:lstStyle/>
          <a:p>
            <a:pPr>
              <a:lnSpc>
                <a:spcPct val="100000"/>
              </a:lnSpc>
            </a:pPr>
            <a:r>
              <a:rPr lang="zh-CN" altLang="en-US" dirty="0"/>
              <a:t>异步协议</a:t>
            </a:r>
          </a:p>
          <a:p>
            <a:pPr lvl="1">
              <a:lnSpc>
                <a:spcPct val="100000"/>
              </a:lnSpc>
            </a:pPr>
            <a:r>
              <a:rPr lang="zh-CN" altLang="en-US" dirty="0"/>
              <a:t>在</a:t>
            </a:r>
            <a:r>
              <a:rPr lang="zh-CN" altLang="en-US" dirty="0">
                <a:solidFill>
                  <a:srgbClr val="FF0000"/>
                </a:solidFill>
              </a:rPr>
              <a:t>字符起始处</a:t>
            </a:r>
            <a:r>
              <a:rPr lang="zh-CN" altLang="en-US" dirty="0"/>
              <a:t>进行同步</a:t>
            </a:r>
          </a:p>
          <a:p>
            <a:pPr lvl="1">
              <a:lnSpc>
                <a:spcPct val="100000"/>
              </a:lnSpc>
            </a:pPr>
            <a:r>
              <a:rPr lang="zh-CN" altLang="en-US" dirty="0"/>
              <a:t>发送方和接收方采用近似同一频率的时钟</a:t>
            </a:r>
            <a:r>
              <a:rPr lang="en-US" altLang="zh-CN" dirty="0"/>
              <a:t>,</a:t>
            </a:r>
            <a:r>
              <a:rPr lang="zh-CN" altLang="en-US" dirty="0"/>
              <a:t>短时间内时钟的偏移是可以忍受的</a:t>
            </a:r>
          </a:p>
          <a:p>
            <a:pPr>
              <a:lnSpc>
                <a:spcPct val="100000"/>
              </a:lnSpc>
            </a:pPr>
            <a:r>
              <a:rPr lang="zh-CN" altLang="en-US" dirty="0"/>
              <a:t>同步协议</a:t>
            </a:r>
          </a:p>
          <a:p>
            <a:pPr lvl="1">
              <a:lnSpc>
                <a:spcPct val="100000"/>
              </a:lnSpc>
            </a:pPr>
            <a:r>
              <a:rPr lang="zh-CN" altLang="en-US" dirty="0"/>
              <a:t>在</a:t>
            </a:r>
            <a:r>
              <a:rPr lang="zh-CN" altLang="en-US" dirty="0">
                <a:solidFill>
                  <a:srgbClr val="FF0000"/>
                </a:solidFill>
              </a:rPr>
              <a:t>帧（比较长的数据单元）的起始处</a:t>
            </a:r>
            <a:r>
              <a:rPr lang="zh-CN" altLang="en-US" dirty="0"/>
              <a:t>同步</a:t>
            </a:r>
          </a:p>
          <a:p>
            <a:pPr lvl="1">
              <a:lnSpc>
                <a:spcPct val="100000"/>
              </a:lnSpc>
            </a:pPr>
            <a:r>
              <a:rPr lang="zh-CN" altLang="en-US" dirty="0"/>
              <a:t>维持固定的时钟</a:t>
            </a:r>
            <a:r>
              <a:rPr lang="zh-CN" altLang="en-US" dirty="0" smtClean="0"/>
              <a:t>，</a:t>
            </a:r>
            <a:r>
              <a:rPr lang="zh-CN" altLang="en-US" dirty="0"/>
              <a:t>或者</a:t>
            </a:r>
            <a:r>
              <a:rPr lang="zh-CN" altLang="en-US" dirty="0" smtClean="0"/>
              <a:t>采用</a:t>
            </a:r>
            <a:r>
              <a:rPr lang="zh-CN" altLang="en-US" dirty="0"/>
              <a:t>某种方法（</a:t>
            </a:r>
            <a:r>
              <a:rPr lang="zh-CN" altLang="en-US" dirty="0" smtClean="0"/>
              <a:t>比如物理层介绍</a:t>
            </a:r>
            <a:r>
              <a:rPr lang="zh-CN" altLang="en-US" dirty="0"/>
              <a:t>的</a:t>
            </a:r>
            <a:r>
              <a:rPr lang="en-US" altLang="zh-CN" dirty="0"/>
              <a:t>4B/5B</a:t>
            </a:r>
            <a:r>
              <a:rPr lang="zh-CN" altLang="en-US" dirty="0"/>
              <a:t>编码等）将时钟信号编码进数据中</a:t>
            </a:r>
          </a:p>
          <a:p>
            <a:pPr lvl="2">
              <a:lnSpc>
                <a:spcPct val="100000"/>
              </a:lnSpc>
            </a:pPr>
            <a:r>
              <a:rPr lang="zh-CN" altLang="en-US" dirty="0"/>
              <a:t>面向字符的同步协议：特殊字符表示帧的开始和结束</a:t>
            </a:r>
          </a:p>
          <a:p>
            <a:pPr lvl="2">
              <a:lnSpc>
                <a:spcPct val="100000"/>
              </a:lnSpc>
            </a:pPr>
            <a:r>
              <a:rPr lang="zh-CN" altLang="en-US" dirty="0"/>
              <a:t>面向比特的同步协议：比特模式表示帧的开始和结束</a:t>
            </a:r>
          </a:p>
          <a:p>
            <a:pPr lvl="2">
              <a:lnSpc>
                <a:spcPct val="100000"/>
              </a:lnSpc>
            </a:pPr>
            <a:r>
              <a:rPr lang="zh-CN" altLang="en-US" dirty="0"/>
              <a:t>字节计数的同步协议：特殊字符表示开始，字节数表示结束</a:t>
            </a:r>
          </a:p>
          <a:p>
            <a:pPr lvl="2">
              <a:lnSpc>
                <a:spcPct val="100000"/>
              </a:lnSpc>
            </a:pPr>
            <a:r>
              <a:rPr lang="zh-CN" altLang="en-US" dirty="0"/>
              <a:t>违例编码法：采用不在正常数据部分出现的物理信号模式</a:t>
            </a:r>
          </a:p>
          <a:p>
            <a:pPr lvl="2">
              <a:lnSpc>
                <a:spcPct val="100000"/>
              </a:lnSpc>
            </a:pPr>
            <a:r>
              <a:rPr lang="zh-CN" altLang="en-US" dirty="0"/>
              <a:t>固定长度（</a:t>
            </a:r>
            <a:r>
              <a:rPr lang="en-US" altLang="zh-CN" dirty="0"/>
              <a:t>SONET/ATM/T1</a:t>
            </a:r>
            <a:r>
              <a:rPr lang="zh-CN" altLang="en-US" dirty="0"/>
              <a:t>）：搜索特定比特模式来确定</a:t>
            </a:r>
            <a:r>
              <a:rPr lang="zh-CN" altLang="en-US" dirty="0" smtClean="0"/>
              <a:t>开始</a:t>
            </a:r>
            <a:endParaRPr lang="zh-CN" altLang="en-US" dirty="0"/>
          </a:p>
        </p:txBody>
      </p:sp>
    </p:spTree>
    <p:extLst>
      <p:ext uri="{BB962C8B-B14F-4D97-AF65-F5344CB8AC3E}">
        <p14:creationId xmlns:p14="http://schemas.microsoft.com/office/powerpoint/2010/main" val="3841357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差错控制方式</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30</a:t>
            </a:fld>
            <a:endParaRPr lang="zh-CN" altLang="en-US" dirty="0"/>
          </a:p>
        </p:txBody>
      </p:sp>
      <p:sp>
        <p:nvSpPr>
          <p:cNvPr id="4" name="内容占位符 3"/>
          <p:cNvSpPr>
            <a:spLocks noGrp="1"/>
          </p:cNvSpPr>
          <p:nvPr>
            <p:ph sz="quarter" idx="1"/>
          </p:nvPr>
        </p:nvSpPr>
        <p:spPr/>
        <p:txBody>
          <a:bodyPr>
            <a:normAutofit/>
          </a:bodyPr>
          <a:lstStyle/>
          <a:p>
            <a:pPr>
              <a:lnSpc>
                <a:spcPct val="100000"/>
              </a:lnSpc>
            </a:pPr>
            <a:r>
              <a:rPr lang="zh-CN" altLang="en-US" sz="3200" dirty="0"/>
              <a:t>自动请求重发</a:t>
            </a:r>
            <a:r>
              <a:rPr lang="en-US" altLang="zh-CN" sz="3200" dirty="0"/>
              <a:t>ARQ</a:t>
            </a:r>
            <a:r>
              <a:rPr lang="zh-CN" altLang="en-US" sz="3200" dirty="0"/>
              <a:t>：</a:t>
            </a:r>
            <a:r>
              <a:rPr lang="en-US" altLang="zh-CN" sz="3200" dirty="0"/>
              <a:t>Automatic Request for Repeat</a:t>
            </a:r>
          </a:p>
          <a:p>
            <a:pPr lvl="1">
              <a:lnSpc>
                <a:spcPct val="100000"/>
              </a:lnSpc>
            </a:pPr>
            <a:r>
              <a:rPr lang="zh-CN" altLang="en-US" sz="2800" dirty="0"/>
              <a:t>接收方检测错误，通知发送方重传</a:t>
            </a:r>
          </a:p>
          <a:p>
            <a:pPr lvl="1">
              <a:lnSpc>
                <a:spcPct val="100000"/>
              </a:lnSpc>
            </a:pPr>
            <a:r>
              <a:rPr lang="zh-CN" altLang="en-US" sz="2800" dirty="0"/>
              <a:t>双向信道，发送方缓存发送的数据</a:t>
            </a:r>
          </a:p>
          <a:p>
            <a:pPr>
              <a:lnSpc>
                <a:spcPct val="100000"/>
              </a:lnSpc>
            </a:pPr>
            <a:r>
              <a:rPr lang="zh-CN" altLang="en-US" sz="3200" dirty="0"/>
              <a:t>前向纠错</a:t>
            </a:r>
            <a:r>
              <a:rPr lang="en-US" altLang="zh-CN" sz="3200" dirty="0"/>
              <a:t>FEC</a:t>
            </a:r>
            <a:r>
              <a:rPr lang="zh-CN" altLang="en-US" sz="3200" dirty="0"/>
              <a:t>：</a:t>
            </a:r>
            <a:r>
              <a:rPr lang="en-US" altLang="zh-CN" sz="3200" dirty="0"/>
              <a:t>Forward Error Correction</a:t>
            </a:r>
          </a:p>
          <a:p>
            <a:pPr lvl="1">
              <a:lnSpc>
                <a:spcPct val="100000"/>
              </a:lnSpc>
            </a:pPr>
            <a:r>
              <a:rPr lang="zh-CN" altLang="en-US" sz="2800" dirty="0"/>
              <a:t>接收方不仅可以检测错误，而且知道错误的位置</a:t>
            </a:r>
          </a:p>
          <a:p>
            <a:pPr lvl="1">
              <a:lnSpc>
                <a:spcPct val="100000"/>
              </a:lnSpc>
            </a:pPr>
            <a:r>
              <a:rPr lang="zh-CN" altLang="en-US" sz="2800" dirty="0"/>
              <a:t>采用纠错码，无需反向信道，无需重发</a:t>
            </a:r>
          </a:p>
          <a:p>
            <a:pPr>
              <a:lnSpc>
                <a:spcPct val="100000"/>
              </a:lnSpc>
            </a:pPr>
            <a:r>
              <a:rPr lang="zh-CN" altLang="en-US" sz="3200" dirty="0"/>
              <a:t>混合纠错</a:t>
            </a:r>
            <a:r>
              <a:rPr lang="en-US" altLang="zh-CN" sz="3200" dirty="0"/>
              <a:t>HEC</a:t>
            </a:r>
            <a:r>
              <a:rPr lang="zh-CN" altLang="en-US" sz="3200" dirty="0"/>
              <a:t>：</a:t>
            </a:r>
            <a:r>
              <a:rPr lang="en-US" altLang="zh-CN" sz="3200" dirty="0"/>
              <a:t>ARQ</a:t>
            </a:r>
            <a:r>
              <a:rPr lang="zh-CN" altLang="en-US" sz="3200" dirty="0"/>
              <a:t>和</a:t>
            </a:r>
            <a:r>
              <a:rPr lang="en-US" altLang="zh-CN" sz="3200" dirty="0"/>
              <a:t>FEC</a:t>
            </a:r>
            <a:r>
              <a:rPr lang="zh-CN" altLang="en-US" sz="3200" dirty="0"/>
              <a:t>结合（误码率较高时采用</a:t>
            </a:r>
            <a:r>
              <a:rPr lang="en-US" altLang="zh-CN" sz="3200" dirty="0"/>
              <a:t>ARQ</a:t>
            </a:r>
            <a:r>
              <a:rPr lang="zh-CN" altLang="en-US" sz="3200" dirty="0"/>
              <a:t>，低时采用</a:t>
            </a:r>
            <a:r>
              <a:rPr lang="en-US" altLang="zh-CN" sz="3200" dirty="0"/>
              <a:t>FEC</a:t>
            </a:r>
            <a:r>
              <a:rPr lang="zh-CN" altLang="en-US" sz="3200" dirty="0"/>
              <a:t>）</a:t>
            </a:r>
          </a:p>
        </p:txBody>
      </p:sp>
    </p:spTree>
    <p:extLst>
      <p:ext uri="{BB962C8B-B14F-4D97-AF65-F5344CB8AC3E}">
        <p14:creationId xmlns:p14="http://schemas.microsoft.com/office/powerpoint/2010/main" val="41614392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数据链路层协议：</a:t>
            </a:r>
            <a:r>
              <a:rPr lang="en-US" altLang="zh-CN" sz="3200" dirty="0"/>
              <a:t>HDLC</a:t>
            </a:r>
            <a:r>
              <a:rPr lang="zh-CN" altLang="en-US" sz="3200" dirty="0"/>
              <a:t>（</a:t>
            </a:r>
            <a:r>
              <a:rPr lang="en-US" altLang="zh-CN" sz="3200" dirty="0"/>
              <a:t>High-Level Data Link Control</a:t>
            </a:r>
            <a:r>
              <a:rPr lang="zh-CN" altLang="en-US" sz="3200" dirty="0"/>
              <a:t>）</a:t>
            </a:r>
          </a:p>
        </p:txBody>
      </p:sp>
      <p:sp>
        <p:nvSpPr>
          <p:cNvPr id="3" name="内容占位符 2"/>
          <p:cNvSpPr>
            <a:spLocks noGrp="1"/>
          </p:cNvSpPr>
          <p:nvPr>
            <p:ph idx="1"/>
          </p:nvPr>
        </p:nvSpPr>
        <p:spPr>
          <a:xfrm>
            <a:off x="838200" y="1825625"/>
            <a:ext cx="10246895" cy="2072607"/>
          </a:xfrm>
        </p:spPr>
        <p:txBody>
          <a:bodyPr/>
          <a:lstStyle/>
          <a:p>
            <a:r>
              <a:rPr lang="zh-CN" altLang="en-US" sz="2400" dirty="0" smtClean="0"/>
              <a:t>用于点到点和点到多点链路，两端可以充当主站、从站或者主从站的角色</a:t>
            </a:r>
            <a:endParaRPr lang="en-US" altLang="zh-CN" sz="2400" dirty="0" smtClean="0"/>
          </a:p>
          <a:p>
            <a:r>
              <a:rPr lang="zh-CN" altLang="en-US" sz="2400" dirty="0" smtClean="0"/>
              <a:t>面向</a:t>
            </a:r>
            <a:r>
              <a:rPr lang="zh-CN" altLang="en-US" sz="2400" dirty="0"/>
              <a:t>比特的同步规程：</a:t>
            </a:r>
            <a:r>
              <a:rPr lang="en-US" altLang="zh-CN" sz="2400" dirty="0"/>
              <a:t>01111110(FLAG</a:t>
            </a:r>
            <a:r>
              <a:rPr lang="en-US" altLang="zh-CN" sz="2400" dirty="0" smtClean="0"/>
              <a:t>)</a:t>
            </a:r>
            <a:endParaRPr lang="en-US" altLang="zh-CN" sz="2400" dirty="0"/>
          </a:p>
          <a:p>
            <a:r>
              <a:rPr lang="zh-CN" altLang="en-US" sz="2400" dirty="0"/>
              <a:t>地址：标识目的节点（主站）或者源节点（从站），最低</a:t>
            </a:r>
            <a:r>
              <a:rPr lang="en-US" altLang="zh-CN" sz="2400" dirty="0"/>
              <a:t>(E)</a:t>
            </a:r>
            <a:r>
              <a:rPr lang="zh-CN" altLang="en-US" sz="2400" dirty="0"/>
              <a:t>为扩展位</a:t>
            </a:r>
          </a:p>
          <a:p>
            <a:r>
              <a:rPr lang="zh-CN" altLang="en-US" sz="2400" dirty="0"/>
              <a:t>控制：指出属于那种帧</a:t>
            </a:r>
            <a:endParaRPr lang="en-US" altLang="zh-CN" sz="2400" dirty="0"/>
          </a:p>
          <a:p>
            <a:pPr lvl="1"/>
            <a:r>
              <a:rPr lang="en-US" altLang="zh-CN" sz="2200" dirty="0"/>
              <a:t>P(</a:t>
            </a:r>
            <a:r>
              <a:rPr lang="en-US" altLang="zh-CN" sz="2200" dirty="0" err="1"/>
              <a:t>oll</a:t>
            </a:r>
            <a:r>
              <a:rPr lang="en-US" altLang="zh-CN" sz="2200" dirty="0"/>
              <a:t>)/F(</a:t>
            </a:r>
            <a:r>
              <a:rPr lang="en-US" altLang="zh-CN" sz="2200" dirty="0" err="1"/>
              <a:t>inal</a:t>
            </a:r>
            <a:r>
              <a:rPr lang="en-US" altLang="zh-CN" sz="2200" dirty="0"/>
              <a:t>)</a:t>
            </a:r>
            <a:r>
              <a:rPr lang="zh-CN" altLang="en-US" sz="2200" dirty="0"/>
              <a:t>：主站发出时表示</a:t>
            </a:r>
            <a:r>
              <a:rPr lang="en-US" altLang="zh-CN" sz="2200" dirty="0"/>
              <a:t>P</a:t>
            </a:r>
            <a:r>
              <a:rPr lang="zh-CN" altLang="en-US" sz="2200" dirty="0"/>
              <a:t>，如果为</a:t>
            </a:r>
            <a:r>
              <a:rPr lang="en-US" altLang="zh-CN" sz="2200" dirty="0"/>
              <a:t>1</a:t>
            </a:r>
            <a:r>
              <a:rPr lang="zh-CN" altLang="en-US" sz="2200" dirty="0"/>
              <a:t>要求对方响应；从站发出时表示</a:t>
            </a:r>
            <a:r>
              <a:rPr lang="en-US" altLang="zh-CN" sz="2200" dirty="0"/>
              <a:t>F</a:t>
            </a:r>
            <a:r>
              <a:rPr lang="zh-CN" altLang="en-US" sz="2200" dirty="0"/>
              <a:t>，为</a:t>
            </a:r>
            <a:r>
              <a:rPr lang="en-US" altLang="zh-CN" sz="2200" dirty="0"/>
              <a:t>1</a:t>
            </a:r>
            <a:r>
              <a:rPr lang="zh-CN" altLang="en-US" sz="2200" dirty="0"/>
              <a:t>表示响应结束</a:t>
            </a:r>
            <a:endParaRPr lang="en-US" altLang="zh-CN" sz="2200" dirty="0"/>
          </a:p>
          <a:p>
            <a:pPr lvl="1"/>
            <a:endParaRPr lang="en-US" altLang="zh-CN" sz="2000" dirty="0"/>
          </a:p>
          <a:p>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5489655" y="3477803"/>
            <a:ext cx="6249913" cy="1110731"/>
          </a:xfrm>
          <a:prstGeom prst="rect">
            <a:avLst/>
          </a:prstGeom>
          <a:solidFill>
            <a:srgbClr val="FFFFCC"/>
          </a:solidFill>
          <a:ln w="9525">
            <a:noFill/>
            <a:miter lim="800000"/>
            <a:headEnd/>
            <a:tailEnd/>
          </a:ln>
        </p:spPr>
      </p:pic>
      <p:grpSp>
        <p:nvGrpSpPr>
          <p:cNvPr id="6" name="Group 75"/>
          <p:cNvGrpSpPr>
            <a:grpSpLocks/>
          </p:cNvGrpSpPr>
          <p:nvPr/>
        </p:nvGrpSpPr>
        <p:grpSpPr bwMode="auto">
          <a:xfrm>
            <a:off x="7732033" y="4402985"/>
            <a:ext cx="3432176" cy="2319338"/>
            <a:chOff x="3406" y="2613"/>
            <a:chExt cx="2162" cy="1461"/>
          </a:xfrm>
        </p:grpSpPr>
        <p:grpSp>
          <p:nvGrpSpPr>
            <p:cNvPr id="9" name="Group 6"/>
            <p:cNvGrpSpPr>
              <a:grpSpLocks/>
            </p:cNvGrpSpPr>
            <p:nvPr/>
          </p:nvGrpSpPr>
          <p:grpSpPr bwMode="auto">
            <a:xfrm>
              <a:off x="3406" y="2814"/>
              <a:ext cx="2162" cy="1260"/>
              <a:chOff x="3168" y="3390"/>
              <a:chExt cx="1872" cy="936"/>
            </a:xfrm>
          </p:grpSpPr>
          <p:sp>
            <p:nvSpPr>
              <p:cNvPr id="13" name="Text Box 7"/>
              <p:cNvSpPr txBox="1">
                <a:spLocks noChangeArrowheads="1"/>
              </p:cNvSpPr>
              <p:nvPr/>
            </p:nvSpPr>
            <p:spPr bwMode="auto">
              <a:xfrm>
                <a:off x="3170" y="3827"/>
                <a:ext cx="360"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b="1" dirty="0">
                    <a:latin typeface="Times New Roman" pitchFamily="18" charset="0"/>
                  </a:rPr>
                  <a:t>S</a:t>
                </a:r>
                <a:r>
                  <a:rPr lang="zh-CN" altLang="en-US" b="1" dirty="0">
                    <a:latin typeface="Times New Roman" pitchFamily="18" charset="0"/>
                  </a:rPr>
                  <a:t>帧</a:t>
                </a:r>
                <a:endParaRPr lang="zh-CN" altLang="en-US" sz="2400" b="1" dirty="0"/>
              </a:p>
            </p:txBody>
          </p:sp>
          <p:sp>
            <p:nvSpPr>
              <p:cNvPr id="14" name="Text Box 8"/>
              <p:cNvSpPr txBox="1">
                <a:spLocks noChangeArrowheads="1"/>
              </p:cNvSpPr>
              <p:nvPr/>
            </p:nvSpPr>
            <p:spPr bwMode="auto">
              <a:xfrm>
                <a:off x="3170" y="4139"/>
                <a:ext cx="360"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b="1">
                    <a:latin typeface="Times New Roman" pitchFamily="18" charset="0"/>
                  </a:rPr>
                  <a:t>U</a:t>
                </a:r>
                <a:r>
                  <a:rPr lang="zh-CN" altLang="en-US" b="1">
                    <a:latin typeface="Times New Roman" pitchFamily="18" charset="0"/>
                  </a:rPr>
                  <a:t>帧</a:t>
                </a:r>
                <a:endParaRPr lang="zh-CN" altLang="en-US" sz="2400" b="1"/>
              </a:p>
            </p:txBody>
          </p:sp>
          <p:sp>
            <p:nvSpPr>
              <p:cNvPr id="15" name="Text Box 9"/>
              <p:cNvSpPr txBox="1">
                <a:spLocks noChangeArrowheads="1"/>
              </p:cNvSpPr>
              <p:nvPr/>
            </p:nvSpPr>
            <p:spPr bwMode="auto">
              <a:xfrm>
                <a:off x="3456" y="3452"/>
                <a:ext cx="216"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0</a:t>
                </a:r>
                <a:endParaRPr lang="en-US" altLang="zh-CN" sz="2400"/>
              </a:p>
            </p:txBody>
          </p:sp>
          <p:sp>
            <p:nvSpPr>
              <p:cNvPr id="16" name="Text Box 10"/>
              <p:cNvSpPr txBox="1">
                <a:spLocks noChangeArrowheads="1"/>
              </p:cNvSpPr>
              <p:nvPr/>
            </p:nvSpPr>
            <p:spPr bwMode="auto">
              <a:xfrm>
                <a:off x="3816" y="3452"/>
                <a:ext cx="432"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N(S)</a:t>
                </a:r>
                <a:endParaRPr lang="en-US" altLang="zh-CN" sz="2400"/>
              </a:p>
            </p:txBody>
          </p:sp>
          <p:sp>
            <p:nvSpPr>
              <p:cNvPr id="17" name="Text Box 11"/>
              <p:cNvSpPr txBox="1">
                <a:spLocks noChangeArrowheads="1"/>
              </p:cNvSpPr>
              <p:nvPr/>
            </p:nvSpPr>
            <p:spPr bwMode="auto">
              <a:xfrm>
                <a:off x="4224" y="3452"/>
                <a:ext cx="360"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P/F</a:t>
                </a:r>
                <a:endParaRPr lang="en-US" altLang="zh-CN" sz="2400"/>
              </a:p>
            </p:txBody>
          </p:sp>
          <p:sp>
            <p:nvSpPr>
              <p:cNvPr id="18" name="Text Box 12"/>
              <p:cNvSpPr txBox="1">
                <a:spLocks noChangeArrowheads="1"/>
              </p:cNvSpPr>
              <p:nvPr/>
            </p:nvSpPr>
            <p:spPr bwMode="auto">
              <a:xfrm>
                <a:off x="4608" y="3452"/>
                <a:ext cx="432"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N(R)</a:t>
                </a:r>
                <a:endParaRPr lang="en-US" altLang="zh-CN" sz="2400"/>
              </a:p>
            </p:txBody>
          </p:sp>
          <p:sp>
            <p:nvSpPr>
              <p:cNvPr id="19" name="Line 13"/>
              <p:cNvSpPr>
                <a:spLocks noChangeShapeType="1"/>
              </p:cNvSpPr>
              <p:nvPr/>
            </p:nvSpPr>
            <p:spPr bwMode="auto">
              <a:xfrm>
                <a:off x="3672" y="3390"/>
                <a:ext cx="0" cy="249"/>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Text Box 14"/>
              <p:cNvSpPr txBox="1">
                <a:spLocks noChangeArrowheads="1"/>
              </p:cNvSpPr>
              <p:nvPr/>
            </p:nvSpPr>
            <p:spPr bwMode="auto">
              <a:xfrm>
                <a:off x="3168" y="3452"/>
                <a:ext cx="360"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b="1" dirty="0">
                    <a:latin typeface="Times New Roman" pitchFamily="18" charset="0"/>
                  </a:rPr>
                  <a:t>I</a:t>
                </a:r>
                <a:r>
                  <a:rPr lang="zh-CN" altLang="en-US" b="1" dirty="0">
                    <a:latin typeface="Times New Roman" pitchFamily="18" charset="0"/>
                  </a:rPr>
                  <a:t>帧</a:t>
                </a:r>
                <a:endParaRPr lang="zh-CN" altLang="en-US" sz="2400" b="1" dirty="0"/>
              </a:p>
            </p:txBody>
          </p:sp>
          <p:sp>
            <p:nvSpPr>
              <p:cNvPr id="21" name="Rectangle 15"/>
              <p:cNvSpPr>
                <a:spLocks noChangeArrowheads="1"/>
              </p:cNvSpPr>
              <p:nvPr/>
            </p:nvSpPr>
            <p:spPr bwMode="auto">
              <a:xfrm>
                <a:off x="3456" y="3390"/>
                <a:ext cx="1584" cy="249"/>
              </a:xfrm>
              <a:prstGeom prst="rect">
                <a:avLst/>
              </a:prstGeom>
              <a:noFill/>
              <a:ln w="9525">
                <a:solidFill>
                  <a:srgbClr val="000000"/>
                </a:solid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Line 16"/>
              <p:cNvSpPr>
                <a:spLocks noChangeShapeType="1"/>
              </p:cNvSpPr>
              <p:nvPr/>
            </p:nvSpPr>
            <p:spPr bwMode="auto">
              <a:xfrm>
                <a:off x="4248" y="3390"/>
                <a:ext cx="0" cy="249"/>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Line 17"/>
              <p:cNvSpPr>
                <a:spLocks noChangeShapeType="1"/>
              </p:cNvSpPr>
              <p:nvPr/>
            </p:nvSpPr>
            <p:spPr bwMode="auto">
              <a:xfrm>
                <a:off x="4464" y="3390"/>
                <a:ext cx="0" cy="249"/>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Text Box 18"/>
              <p:cNvSpPr txBox="1">
                <a:spLocks noChangeArrowheads="1"/>
              </p:cNvSpPr>
              <p:nvPr/>
            </p:nvSpPr>
            <p:spPr bwMode="auto">
              <a:xfrm>
                <a:off x="3456" y="3827"/>
                <a:ext cx="216"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1</a:t>
                </a:r>
                <a:endParaRPr lang="en-US" altLang="zh-CN" sz="2400"/>
              </a:p>
            </p:txBody>
          </p:sp>
          <p:sp>
            <p:nvSpPr>
              <p:cNvPr id="25" name="Text Box 19"/>
              <p:cNvSpPr txBox="1">
                <a:spLocks noChangeArrowheads="1"/>
              </p:cNvSpPr>
              <p:nvPr/>
            </p:nvSpPr>
            <p:spPr bwMode="auto">
              <a:xfrm>
                <a:off x="3888" y="3827"/>
                <a:ext cx="432"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a:latin typeface="Times New Roman" pitchFamily="18" charset="0"/>
                  </a:rPr>
                  <a:t>类型</a:t>
                </a:r>
                <a:endParaRPr lang="zh-CN" altLang="en-US" sz="2400"/>
              </a:p>
            </p:txBody>
          </p:sp>
          <p:sp>
            <p:nvSpPr>
              <p:cNvPr id="26" name="Text Box 20"/>
              <p:cNvSpPr txBox="1">
                <a:spLocks noChangeArrowheads="1"/>
              </p:cNvSpPr>
              <p:nvPr/>
            </p:nvSpPr>
            <p:spPr bwMode="auto">
              <a:xfrm>
                <a:off x="4224" y="3827"/>
                <a:ext cx="360"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dirty="0">
                    <a:latin typeface="Times New Roman" pitchFamily="18" charset="0"/>
                  </a:rPr>
                  <a:t>P/F</a:t>
                </a:r>
                <a:endParaRPr lang="en-US" altLang="zh-CN" sz="2400" dirty="0"/>
              </a:p>
            </p:txBody>
          </p:sp>
          <p:sp>
            <p:nvSpPr>
              <p:cNvPr id="27" name="Text Box 21"/>
              <p:cNvSpPr txBox="1">
                <a:spLocks noChangeArrowheads="1"/>
              </p:cNvSpPr>
              <p:nvPr/>
            </p:nvSpPr>
            <p:spPr bwMode="auto">
              <a:xfrm>
                <a:off x="4608" y="3827"/>
                <a:ext cx="432"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N(R)</a:t>
                </a:r>
                <a:endParaRPr lang="en-US" altLang="zh-CN" sz="2400"/>
              </a:p>
            </p:txBody>
          </p:sp>
          <p:sp>
            <p:nvSpPr>
              <p:cNvPr id="28" name="Line 22"/>
              <p:cNvSpPr>
                <a:spLocks noChangeShapeType="1"/>
              </p:cNvSpPr>
              <p:nvPr/>
            </p:nvSpPr>
            <p:spPr bwMode="auto">
              <a:xfrm>
                <a:off x="3672" y="3764"/>
                <a:ext cx="0" cy="250"/>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Rectangle 23"/>
              <p:cNvSpPr>
                <a:spLocks noChangeArrowheads="1"/>
              </p:cNvSpPr>
              <p:nvPr/>
            </p:nvSpPr>
            <p:spPr bwMode="auto">
              <a:xfrm>
                <a:off x="3456" y="3764"/>
                <a:ext cx="1584" cy="250"/>
              </a:xfrm>
              <a:prstGeom prst="rect">
                <a:avLst/>
              </a:prstGeom>
              <a:noFill/>
              <a:ln w="9525">
                <a:solidFill>
                  <a:srgbClr val="000000"/>
                </a:solid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Line 24"/>
              <p:cNvSpPr>
                <a:spLocks noChangeShapeType="1"/>
              </p:cNvSpPr>
              <p:nvPr/>
            </p:nvSpPr>
            <p:spPr bwMode="auto">
              <a:xfrm>
                <a:off x="4248" y="3764"/>
                <a:ext cx="0" cy="250"/>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Line 25"/>
              <p:cNvSpPr>
                <a:spLocks noChangeShapeType="1"/>
              </p:cNvSpPr>
              <p:nvPr/>
            </p:nvSpPr>
            <p:spPr bwMode="auto">
              <a:xfrm>
                <a:off x="4464" y="3764"/>
                <a:ext cx="0" cy="250"/>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 Box 26"/>
              <p:cNvSpPr txBox="1">
                <a:spLocks noChangeArrowheads="1"/>
              </p:cNvSpPr>
              <p:nvPr/>
            </p:nvSpPr>
            <p:spPr bwMode="auto">
              <a:xfrm>
                <a:off x="4680" y="3639"/>
                <a:ext cx="216" cy="188"/>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3</a:t>
                </a:r>
                <a:endParaRPr lang="en-US" altLang="zh-CN" sz="2400"/>
              </a:p>
            </p:txBody>
          </p:sp>
          <p:sp>
            <p:nvSpPr>
              <p:cNvPr id="33" name="Text Box 27"/>
              <p:cNvSpPr txBox="1">
                <a:spLocks noChangeArrowheads="1"/>
              </p:cNvSpPr>
              <p:nvPr/>
            </p:nvSpPr>
            <p:spPr bwMode="auto">
              <a:xfrm>
                <a:off x="3672" y="3827"/>
                <a:ext cx="216"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0</a:t>
                </a:r>
                <a:endParaRPr lang="en-US" altLang="zh-CN" sz="2400"/>
              </a:p>
            </p:txBody>
          </p:sp>
          <p:sp>
            <p:nvSpPr>
              <p:cNvPr id="34" name="Line 28"/>
              <p:cNvSpPr>
                <a:spLocks noChangeShapeType="1"/>
              </p:cNvSpPr>
              <p:nvPr/>
            </p:nvSpPr>
            <p:spPr bwMode="auto">
              <a:xfrm>
                <a:off x="3888" y="3764"/>
                <a:ext cx="0" cy="250"/>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Text Box 29"/>
              <p:cNvSpPr txBox="1">
                <a:spLocks noChangeArrowheads="1"/>
              </p:cNvSpPr>
              <p:nvPr/>
            </p:nvSpPr>
            <p:spPr bwMode="auto">
              <a:xfrm>
                <a:off x="3456" y="4139"/>
                <a:ext cx="216"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1</a:t>
                </a:r>
                <a:endParaRPr lang="en-US" altLang="zh-CN" sz="2400"/>
              </a:p>
            </p:txBody>
          </p:sp>
          <p:sp>
            <p:nvSpPr>
              <p:cNvPr id="36" name="Text Box 30"/>
              <p:cNvSpPr txBox="1">
                <a:spLocks noChangeArrowheads="1"/>
              </p:cNvSpPr>
              <p:nvPr/>
            </p:nvSpPr>
            <p:spPr bwMode="auto">
              <a:xfrm>
                <a:off x="3888" y="4139"/>
                <a:ext cx="432"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M</a:t>
                </a:r>
                <a:endParaRPr lang="en-US" altLang="zh-CN" sz="2400"/>
              </a:p>
            </p:txBody>
          </p:sp>
          <p:sp>
            <p:nvSpPr>
              <p:cNvPr id="37" name="Text Box 31"/>
              <p:cNvSpPr txBox="1">
                <a:spLocks noChangeArrowheads="1"/>
              </p:cNvSpPr>
              <p:nvPr/>
            </p:nvSpPr>
            <p:spPr bwMode="auto">
              <a:xfrm>
                <a:off x="4224" y="4139"/>
                <a:ext cx="360"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dirty="0">
                    <a:latin typeface="Times New Roman" pitchFamily="18" charset="0"/>
                  </a:rPr>
                  <a:t>P/F</a:t>
                </a:r>
                <a:endParaRPr lang="en-US" altLang="zh-CN" sz="2400" dirty="0"/>
              </a:p>
            </p:txBody>
          </p:sp>
          <p:sp>
            <p:nvSpPr>
              <p:cNvPr id="38" name="Text Box 32"/>
              <p:cNvSpPr txBox="1">
                <a:spLocks noChangeArrowheads="1"/>
              </p:cNvSpPr>
              <p:nvPr/>
            </p:nvSpPr>
            <p:spPr bwMode="auto">
              <a:xfrm>
                <a:off x="4608" y="4139"/>
                <a:ext cx="432"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M</a:t>
                </a:r>
                <a:endParaRPr lang="en-US" altLang="zh-CN" sz="2400"/>
              </a:p>
            </p:txBody>
          </p:sp>
          <p:sp>
            <p:nvSpPr>
              <p:cNvPr id="39" name="Line 33"/>
              <p:cNvSpPr>
                <a:spLocks noChangeShapeType="1"/>
              </p:cNvSpPr>
              <p:nvPr/>
            </p:nvSpPr>
            <p:spPr bwMode="auto">
              <a:xfrm>
                <a:off x="3672" y="4076"/>
                <a:ext cx="0" cy="250"/>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 name="Rectangle 34"/>
              <p:cNvSpPr>
                <a:spLocks noChangeArrowheads="1"/>
              </p:cNvSpPr>
              <p:nvPr/>
            </p:nvSpPr>
            <p:spPr bwMode="auto">
              <a:xfrm>
                <a:off x="3456" y="4076"/>
                <a:ext cx="1584" cy="250"/>
              </a:xfrm>
              <a:prstGeom prst="rect">
                <a:avLst/>
              </a:prstGeom>
              <a:noFill/>
              <a:ln w="9525">
                <a:solidFill>
                  <a:srgbClr val="000000"/>
                </a:solid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Line 35"/>
              <p:cNvSpPr>
                <a:spLocks noChangeShapeType="1"/>
              </p:cNvSpPr>
              <p:nvPr/>
            </p:nvSpPr>
            <p:spPr bwMode="auto">
              <a:xfrm>
                <a:off x="4248" y="4076"/>
                <a:ext cx="0" cy="250"/>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Line 36"/>
              <p:cNvSpPr>
                <a:spLocks noChangeShapeType="1"/>
              </p:cNvSpPr>
              <p:nvPr/>
            </p:nvSpPr>
            <p:spPr bwMode="auto">
              <a:xfrm>
                <a:off x="4464" y="4076"/>
                <a:ext cx="0" cy="250"/>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Text Box 37"/>
              <p:cNvSpPr txBox="1">
                <a:spLocks noChangeArrowheads="1"/>
              </p:cNvSpPr>
              <p:nvPr/>
            </p:nvSpPr>
            <p:spPr bwMode="auto">
              <a:xfrm>
                <a:off x="3672" y="4139"/>
                <a:ext cx="216" cy="187"/>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a:latin typeface="Times New Roman" pitchFamily="18" charset="0"/>
                  </a:rPr>
                  <a:t>1</a:t>
                </a:r>
                <a:endParaRPr lang="en-US" altLang="zh-CN" sz="2400"/>
              </a:p>
            </p:txBody>
          </p:sp>
          <p:sp>
            <p:nvSpPr>
              <p:cNvPr id="44" name="Line 38"/>
              <p:cNvSpPr>
                <a:spLocks noChangeShapeType="1"/>
              </p:cNvSpPr>
              <p:nvPr/>
            </p:nvSpPr>
            <p:spPr bwMode="auto">
              <a:xfrm>
                <a:off x="3888" y="4076"/>
                <a:ext cx="0" cy="250"/>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Text Box 72"/>
            <p:cNvSpPr txBox="1">
              <a:spLocks noChangeArrowheads="1"/>
            </p:cNvSpPr>
            <p:nvPr/>
          </p:nvSpPr>
          <p:spPr bwMode="auto">
            <a:xfrm>
              <a:off x="5085" y="2613"/>
              <a:ext cx="333" cy="234"/>
            </a:xfrm>
            <a:prstGeom prst="rect">
              <a:avLst/>
            </a:prstGeom>
            <a:noFill/>
            <a:ln w="28575">
              <a:noFill/>
              <a:miter lim="800000"/>
              <a:headEnd/>
              <a:tailEnd/>
            </a:ln>
          </p:spPr>
          <p:txBody>
            <a:bodyPr lIns="90000" tIns="46800" rIns="90000" bIns="468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ltLang="zh-CN">
                  <a:solidFill>
                    <a:srgbClr val="FF3300"/>
                  </a:solidFill>
                </a:rPr>
                <a:t>3</a:t>
              </a:r>
            </a:p>
          </p:txBody>
        </p:sp>
        <p:sp>
          <p:nvSpPr>
            <p:cNvPr id="11" name="Text Box 73"/>
            <p:cNvSpPr txBox="1">
              <a:spLocks noChangeArrowheads="1"/>
            </p:cNvSpPr>
            <p:nvPr/>
          </p:nvSpPr>
          <p:spPr bwMode="auto">
            <a:xfrm>
              <a:off x="4172" y="2615"/>
              <a:ext cx="333" cy="234"/>
            </a:xfrm>
            <a:prstGeom prst="rect">
              <a:avLst/>
            </a:prstGeom>
            <a:noFill/>
            <a:ln w="28575">
              <a:noFill/>
              <a:miter lim="800000"/>
              <a:headEnd/>
              <a:tailEnd/>
            </a:ln>
          </p:spPr>
          <p:txBody>
            <a:bodyPr lIns="90000" tIns="46800" rIns="90000" bIns="468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ltLang="zh-CN">
                  <a:solidFill>
                    <a:srgbClr val="FF3300"/>
                  </a:solidFill>
                </a:rPr>
                <a:t>3</a:t>
              </a:r>
            </a:p>
          </p:txBody>
        </p:sp>
        <p:sp>
          <p:nvSpPr>
            <p:cNvPr id="12" name="Text Box 74"/>
            <p:cNvSpPr txBox="1">
              <a:spLocks noChangeArrowheads="1"/>
            </p:cNvSpPr>
            <p:nvPr/>
          </p:nvSpPr>
          <p:spPr bwMode="auto">
            <a:xfrm>
              <a:off x="4328" y="3138"/>
              <a:ext cx="333" cy="234"/>
            </a:xfrm>
            <a:prstGeom prst="rect">
              <a:avLst/>
            </a:prstGeom>
            <a:noFill/>
            <a:ln w="28575">
              <a:noFill/>
              <a:miter lim="800000"/>
              <a:headEnd/>
              <a:tailEnd/>
            </a:ln>
          </p:spPr>
          <p:txBody>
            <a:bodyPr lIns="90000" tIns="46800" rIns="90000" bIns="468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ltLang="zh-CN" dirty="0">
                  <a:solidFill>
                    <a:srgbClr val="FF3300"/>
                  </a:solidFill>
                </a:rPr>
                <a:t>2</a:t>
              </a:r>
            </a:p>
          </p:txBody>
        </p:sp>
      </p:grpSp>
      <p:cxnSp>
        <p:nvCxnSpPr>
          <p:cNvPr id="7" name="直接箭头连接符 6"/>
          <p:cNvCxnSpPr/>
          <p:nvPr/>
        </p:nvCxnSpPr>
        <p:spPr>
          <a:xfrm>
            <a:off x="7649894" y="4426882"/>
            <a:ext cx="666705" cy="26382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5"/>
          <p:cNvSpPr txBox="1"/>
          <p:nvPr/>
        </p:nvSpPr>
        <p:spPr>
          <a:xfrm>
            <a:off x="7553166" y="5217349"/>
            <a:ext cx="95231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最低位</a:t>
            </a:r>
          </a:p>
        </p:txBody>
      </p:sp>
      <p:sp>
        <p:nvSpPr>
          <p:cNvPr id="46" name="矩形 45"/>
          <p:cNvSpPr/>
          <p:nvPr/>
        </p:nvSpPr>
        <p:spPr>
          <a:xfrm>
            <a:off x="3412764" y="4529788"/>
            <a:ext cx="4570482" cy="369332"/>
          </a:xfrm>
          <a:prstGeom prst="rect">
            <a:avLst/>
          </a:prstGeom>
        </p:spPr>
        <p:txBody>
          <a:bodyPr wrap="none">
            <a:spAutoFit/>
          </a:bodyPr>
          <a:lstStyle/>
          <a:p>
            <a:r>
              <a:rPr lang="zh-CN" altLang="en-US" dirty="0">
                <a:solidFill>
                  <a:srgbClr val="FF0000"/>
                </a:solidFill>
              </a:rPr>
              <a:t>注意在描述帧格式时采用最低位在前的顺序</a:t>
            </a:r>
            <a:endParaRPr lang="en-US" altLang="zh-CN" dirty="0">
              <a:solidFill>
                <a:srgbClr val="FF0000"/>
              </a:solidFill>
            </a:endParaRPr>
          </a:p>
        </p:txBody>
      </p:sp>
      <p:sp>
        <p:nvSpPr>
          <p:cNvPr id="47" name="矩形 46"/>
          <p:cNvSpPr/>
          <p:nvPr/>
        </p:nvSpPr>
        <p:spPr>
          <a:xfrm>
            <a:off x="705951" y="5054379"/>
            <a:ext cx="6708808" cy="1477328"/>
          </a:xfrm>
          <a:prstGeom prst="rect">
            <a:avLst/>
          </a:prstGeom>
        </p:spPr>
        <p:txBody>
          <a:bodyPr wrap="square">
            <a:spAutoFit/>
          </a:bodyPr>
          <a:lstStyle/>
          <a:p>
            <a:pPr marL="285750" indent="-285750">
              <a:buFont typeface="Arial" panose="020B0604020202020204" pitchFamily="34" charset="0"/>
              <a:buChar char="•"/>
            </a:pPr>
            <a:r>
              <a:rPr lang="zh-CN" altLang="en-US" dirty="0"/>
              <a:t>信息I帧：携带用户数据，帧的序号在N(S)中。并且支持捎带确认：N(R)表示之前的所有帧都正确</a:t>
            </a:r>
          </a:p>
          <a:p>
            <a:pPr marL="285750" indent="-285750">
              <a:buFont typeface="Arial" panose="020B0604020202020204" pitchFamily="34" charset="0"/>
              <a:buChar char="•"/>
            </a:pPr>
            <a:r>
              <a:rPr lang="zh-CN" altLang="en-US" dirty="0"/>
              <a:t>监控S帧：单独确认机制，没有数据部分</a:t>
            </a:r>
          </a:p>
          <a:p>
            <a:pPr marL="285750" indent="-285750">
              <a:buFont typeface="Arial" panose="020B0604020202020204" pitchFamily="34" charset="0"/>
              <a:buChar char="•"/>
            </a:pPr>
            <a:r>
              <a:rPr lang="zh-CN" altLang="en-US" dirty="0"/>
              <a:t>无编号U帧：其它链路控制功能</a:t>
            </a:r>
          </a:p>
          <a:p>
            <a:pPr marL="742950" lvl="1" indent="-285750">
              <a:buFont typeface="Arial" panose="020B0604020202020204" pitchFamily="34" charset="0"/>
              <a:buChar char="•"/>
            </a:pPr>
            <a:r>
              <a:rPr lang="zh-CN" altLang="en-US" dirty="0"/>
              <a:t>M=00000：UI（无编号信息）</a:t>
            </a:r>
            <a:r>
              <a:rPr lang="zh-CN" altLang="en-US" dirty="0" smtClean="0"/>
              <a:t>帧  ，控制字段取值</a:t>
            </a:r>
            <a:r>
              <a:rPr lang="en-US" altLang="zh-CN" dirty="0" smtClean="0"/>
              <a:t>0X03</a:t>
            </a:r>
            <a:endParaRPr lang="zh-CN" altLang="en-US" dirty="0"/>
          </a:p>
        </p:txBody>
      </p:sp>
    </p:spTree>
    <p:extLst>
      <p:ext uri="{BB962C8B-B14F-4D97-AF65-F5344CB8AC3E}">
        <p14:creationId xmlns:p14="http://schemas.microsoft.com/office/powerpoint/2010/main" val="1912176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HDLC</a:t>
            </a:r>
            <a:r>
              <a:rPr lang="zh-CN" altLang="en-US" dirty="0"/>
              <a:t>：</a:t>
            </a:r>
            <a:r>
              <a:rPr lang="en-US" altLang="zh-CN" dirty="0"/>
              <a:t>S</a:t>
            </a:r>
            <a:r>
              <a:rPr lang="zh-CN" altLang="en-US" dirty="0"/>
              <a:t>帧</a:t>
            </a:r>
          </a:p>
        </p:txBody>
      </p:sp>
      <p:sp>
        <p:nvSpPr>
          <p:cNvPr id="3" name="内容占位符 2"/>
          <p:cNvSpPr>
            <a:spLocks noGrp="1"/>
          </p:cNvSpPr>
          <p:nvPr>
            <p:ph idx="1"/>
          </p:nvPr>
        </p:nvSpPr>
        <p:spPr/>
        <p:txBody>
          <a:bodyPr/>
          <a:lstStyle/>
          <a:p>
            <a:pPr>
              <a:lnSpc>
                <a:spcPct val="100000"/>
              </a:lnSpc>
            </a:pPr>
            <a:r>
              <a:rPr lang="en-US" altLang="zh-CN" dirty="0"/>
              <a:t>S</a:t>
            </a:r>
            <a:r>
              <a:rPr lang="zh-CN" altLang="en-US" dirty="0"/>
              <a:t>帧</a:t>
            </a:r>
            <a:r>
              <a:rPr lang="zh-CN" altLang="en-US" dirty="0" smtClean="0"/>
              <a:t>：单独确认帧</a:t>
            </a:r>
            <a:endParaRPr lang="zh-CN" altLang="en-US" dirty="0"/>
          </a:p>
          <a:p>
            <a:pPr lvl="1">
              <a:lnSpc>
                <a:spcPct val="100000"/>
              </a:lnSpc>
            </a:pPr>
            <a:r>
              <a:rPr lang="en-US" altLang="zh-CN" dirty="0"/>
              <a:t>RR(00,Receive ready)</a:t>
            </a:r>
            <a:r>
              <a:rPr lang="zh-CN" altLang="en-US" dirty="0"/>
              <a:t>：准备接收</a:t>
            </a:r>
            <a:r>
              <a:rPr lang="en-US" altLang="zh-CN" dirty="0"/>
              <a:t>I</a:t>
            </a:r>
            <a:r>
              <a:rPr lang="zh-CN" altLang="en-US" dirty="0" smtClean="0"/>
              <a:t>帧，单独确认</a:t>
            </a:r>
            <a:r>
              <a:rPr lang="en-US" altLang="zh-CN" dirty="0" smtClean="0"/>
              <a:t>+XON</a:t>
            </a:r>
            <a:r>
              <a:rPr lang="zh-CN" altLang="en-US" dirty="0" smtClean="0"/>
              <a:t>流量控制</a:t>
            </a:r>
            <a:endParaRPr lang="zh-CN" altLang="en-US" dirty="0"/>
          </a:p>
          <a:p>
            <a:pPr lvl="1">
              <a:lnSpc>
                <a:spcPct val="100000"/>
              </a:lnSpc>
            </a:pPr>
            <a:r>
              <a:rPr lang="en-US" altLang="zh-CN" dirty="0"/>
              <a:t>RNR(10,Receive not ready)</a:t>
            </a:r>
            <a:r>
              <a:rPr lang="zh-CN" altLang="en-US" dirty="0"/>
              <a:t>：尚未准备好</a:t>
            </a:r>
            <a:r>
              <a:rPr lang="zh-CN" altLang="en-US" dirty="0" smtClean="0"/>
              <a:t>接收，单独确认</a:t>
            </a:r>
            <a:r>
              <a:rPr lang="en-US" altLang="zh-CN" dirty="0" smtClean="0"/>
              <a:t>+XOFF</a:t>
            </a:r>
            <a:r>
              <a:rPr lang="zh-CN" altLang="en-US" dirty="0" smtClean="0"/>
              <a:t>流量控制</a:t>
            </a:r>
            <a:endParaRPr lang="zh-CN" altLang="en-US" dirty="0"/>
          </a:p>
          <a:p>
            <a:pPr lvl="1">
              <a:lnSpc>
                <a:spcPct val="100000"/>
              </a:lnSpc>
            </a:pPr>
            <a:r>
              <a:rPr lang="en-US" altLang="zh-CN" dirty="0"/>
              <a:t>REJ (01, Reject)</a:t>
            </a:r>
            <a:r>
              <a:rPr lang="zh-CN" altLang="en-US" dirty="0" smtClean="0"/>
              <a:t>：要求发送方重传</a:t>
            </a:r>
            <a:r>
              <a:rPr lang="en-US" altLang="zh-CN" dirty="0" smtClean="0"/>
              <a:t>N(R)</a:t>
            </a:r>
            <a:r>
              <a:rPr lang="zh-CN" altLang="en-US" dirty="0" smtClean="0"/>
              <a:t>开始的</a:t>
            </a:r>
            <a:r>
              <a:rPr lang="en-US" altLang="zh-CN" dirty="0" smtClean="0"/>
              <a:t>I</a:t>
            </a:r>
            <a:r>
              <a:rPr lang="zh-CN" altLang="en-US" dirty="0" smtClean="0"/>
              <a:t>帧，回退</a:t>
            </a:r>
            <a:r>
              <a:rPr lang="en-US" altLang="zh-CN" dirty="0" smtClean="0"/>
              <a:t>N</a:t>
            </a:r>
            <a:endParaRPr lang="en-US" altLang="zh-CN" dirty="0"/>
          </a:p>
          <a:p>
            <a:pPr lvl="1">
              <a:lnSpc>
                <a:spcPct val="100000"/>
              </a:lnSpc>
            </a:pPr>
            <a:r>
              <a:rPr lang="en-US" altLang="zh-CN" dirty="0"/>
              <a:t>SREJ(11,Selective reject)</a:t>
            </a:r>
            <a:r>
              <a:rPr lang="zh-CN" altLang="en-US" dirty="0" smtClean="0"/>
              <a:t>：要求发送方重传编号为</a:t>
            </a:r>
            <a:r>
              <a:rPr lang="en-US" altLang="zh-CN" dirty="0" smtClean="0"/>
              <a:t>N(R)</a:t>
            </a:r>
            <a:r>
              <a:rPr lang="zh-CN" altLang="en-US" dirty="0" smtClean="0"/>
              <a:t>的</a:t>
            </a:r>
            <a:r>
              <a:rPr lang="en-US" altLang="zh-CN" dirty="0" smtClean="0"/>
              <a:t>I</a:t>
            </a:r>
            <a:r>
              <a:rPr lang="zh-CN" altLang="en-US" dirty="0" smtClean="0"/>
              <a:t>帧，选择</a:t>
            </a:r>
            <a:r>
              <a:rPr lang="zh-CN" altLang="en-US" dirty="0"/>
              <a:t>重传</a:t>
            </a:r>
          </a:p>
          <a:p>
            <a:pPr marL="0" indent="0">
              <a:lnSpc>
                <a:spcPct val="100000"/>
              </a:lnSpc>
              <a:buNone/>
            </a:pPr>
            <a:endParaRPr lang="zh-CN" altLang="en-US" dirty="0"/>
          </a:p>
        </p:txBody>
      </p:sp>
    </p:spTree>
    <p:extLst>
      <p:ext uri="{BB962C8B-B14F-4D97-AF65-F5344CB8AC3E}">
        <p14:creationId xmlns:p14="http://schemas.microsoft.com/office/powerpoint/2010/main" val="1041393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数据链路层协议：</a:t>
            </a:r>
            <a:r>
              <a:rPr lang="en-US" altLang="zh-CN" sz="3600" dirty="0"/>
              <a:t>PPP</a:t>
            </a:r>
            <a:r>
              <a:rPr lang="zh-CN" altLang="en-US" sz="3600" dirty="0"/>
              <a:t>（</a:t>
            </a:r>
            <a:r>
              <a:rPr lang="en-US" altLang="zh-CN" sz="3600" dirty="0"/>
              <a:t>Point-to-Point Protocol</a:t>
            </a:r>
            <a:r>
              <a:rPr lang="zh-CN" altLang="en-US" sz="3600" dirty="0"/>
              <a:t>）</a:t>
            </a:r>
          </a:p>
        </p:txBody>
      </p:sp>
      <p:sp>
        <p:nvSpPr>
          <p:cNvPr id="3" name="内容占位符 2"/>
          <p:cNvSpPr>
            <a:spLocks noGrp="1"/>
          </p:cNvSpPr>
          <p:nvPr>
            <p:ph idx="1"/>
          </p:nvPr>
        </p:nvSpPr>
        <p:spPr>
          <a:xfrm>
            <a:off x="36511" y="1590219"/>
            <a:ext cx="10515600" cy="557489"/>
          </a:xfrm>
        </p:spPr>
        <p:txBody>
          <a:bodyPr>
            <a:normAutofit/>
          </a:bodyPr>
          <a:lstStyle/>
          <a:p>
            <a:r>
              <a:rPr lang="en-US" altLang="zh-CN" sz="2400" dirty="0"/>
              <a:t>SLIP</a:t>
            </a:r>
            <a:r>
              <a:rPr lang="zh-CN" altLang="en-US" sz="2400" dirty="0"/>
              <a:t>是一种面向字符的同步协议，仅仅包含封装</a:t>
            </a:r>
            <a:r>
              <a:rPr lang="zh-CN" altLang="en-US" sz="2400" dirty="0" smtClean="0"/>
              <a:t>功能</a:t>
            </a:r>
            <a:endParaRPr lang="en-US" altLang="zh-CN" sz="2400" dirty="0" smtClean="0"/>
          </a:p>
          <a:p>
            <a:endParaRPr lang="en-US" altLang="zh-CN" sz="2400" dirty="0" smtClean="0"/>
          </a:p>
          <a:p>
            <a:pPr lvl="1"/>
            <a:endParaRPr lang="en-US" altLang="zh-CN" dirty="0"/>
          </a:p>
          <a:p>
            <a:endParaRPr lang="zh-CN" altLang="en-US" sz="2400" dirty="0"/>
          </a:p>
        </p:txBody>
      </p:sp>
      <p:pic>
        <p:nvPicPr>
          <p:cNvPr id="4" name="Picture 2"/>
          <p:cNvPicPr>
            <a:picLocks noChangeAspect="1" noChangeArrowheads="1"/>
          </p:cNvPicPr>
          <p:nvPr/>
        </p:nvPicPr>
        <p:blipFill>
          <a:blip r:embed="rId4" cstate="print"/>
          <a:srcRect/>
          <a:stretch>
            <a:fillRect/>
          </a:stretch>
        </p:blipFill>
        <p:spPr bwMode="auto">
          <a:xfrm>
            <a:off x="6250781" y="2109484"/>
            <a:ext cx="5640388" cy="1930400"/>
          </a:xfrm>
          <a:prstGeom prst="rect">
            <a:avLst/>
          </a:prstGeom>
          <a:noFill/>
          <a:ln w="9525">
            <a:solidFill>
              <a:srgbClr val="FF0000"/>
            </a:solidFill>
            <a:miter lim="800000"/>
            <a:headEnd/>
            <a:tailEnd/>
          </a:ln>
        </p:spPr>
      </p:pic>
      <p:graphicFrame>
        <p:nvGraphicFramePr>
          <p:cNvPr id="5" name="Object 6"/>
          <p:cNvGraphicFramePr>
            <a:graphicFrameLocks noChangeAspect="1"/>
          </p:cNvGraphicFramePr>
          <p:nvPr>
            <p:extLst>
              <p:ext uri="{D42A27DB-BD31-4B8C-83A1-F6EECF244321}">
                <p14:modId xmlns:p14="http://schemas.microsoft.com/office/powerpoint/2010/main" val="518704740"/>
              </p:ext>
            </p:extLst>
          </p:nvPr>
        </p:nvGraphicFramePr>
        <p:xfrm>
          <a:off x="6405563" y="4458681"/>
          <a:ext cx="5330825" cy="1074737"/>
        </p:xfrm>
        <a:graphic>
          <a:graphicData uri="http://schemas.openxmlformats.org/presentationml/2006/ole">
            <mc:AlternateContent xmlns:mc="http://schemas.openxmlformats.org/markup-compatibility/2006">
              <mc:Choice xmlns:v="urn:schemas-microsoft-com:vml" Requires="v">
                <p:oleObj spid="_x0000_s28698" r:id="rId5" imgW="4910328" imgH="987552" progId="Word.Picture.8">
                  <p:embed/>
                </p:oleObj>
              </mc:Choice>
              <mc:Fallback>
                <p:oleObj r:id="rId5" imgW="4910328" imgH="987552" progId="Word.Picture.8">
                  <p:embed/>
                  <p:pic>
                    <p:nvPicPr>
                      <p:cNvPr id="2150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5563" y="4458681"/>
                        <a:ext cx="5330825" cy="1074737"/>
                      </a:xfrm>
                      <a:prstGeom prst="rect">
                        <a:avLst/>
                      </a:prstGeom>
                      <a:solidFill>
                        <a:schemeClr val="bg1"/>
                      </a:solidFill>
                      <a:ln w="28575">
                        <a:solidFill>
                          <a:srgbClr val="FF3300"/>
                        </a:solidFill>
                        <a:miter lim="800000"/>
                        <a:headEnd/>
                        <a:tailEnd/>
                      </a:ln>
                    </p:spPr>
                  </p:pic>
                </p:oleObj>
              </mc:Fallback>
            </mc:AlternateContent>
          </a:graphicData>
        </a:graphic>
      </p:graphicFrame>
      <p:sp>
        <p:nvSpPr>
          <p:cNvPr id="7" name="矩形 6"/>
          <p:cNvSpPr/>
          <p:nvPr/>
        </p:nvSpPr>
        <p:spPr>
          <a:xfrm>
            <a:off x="36511" y="2195333"/>
            <a:ext cx="6369051" cy="440120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PPP</a:t>
            </a:r>
            <a:r>
              <a:rPr lang="zh-CN" altLang="en-US" sz="2000" dirty="0" smtClean="0"/>
              <a:t>的设计目标</a:t>
            </a:r>
            <a:endParaRPr lang="en-US" altLang="zh-CN" sz="2000" dirty="0"/>
          </a:p>
          <a:p>
            <a:pPr marL="742950" lvl="1" indent="-285750">
              <a:buFont typeface="Arial" panose="020B0604020202020204" pitchFamily="34" charset="0"/>
              <a:buChar char="•"/>
            </a:pPr>
            <a:r>
              <a:rPr lang="zh-CN" altLang="en-US" sz="2000" dirty="0" smtClean="0"/>
              <a:t>用于任何类型的点到点链路</a:t>
            </a:r>
            <a:endParaRPr lang="en-US" altLang="zh-CN" sz="2000" dirty="0" smtClean="0"/>
          </a:p>
          <a:p>
            <a:pPr marL="742950" lvl="1" indent="-285750">
              <a:buFont typeface="Arial" panose="020B0604020202020204" pitchFamily="34" charset="0"/>
              <a:buChar char="•"/>
            </a:pPr>
            <a:r>
              <a:rPr lang="zh-CN" altLang="en-US" sz="2000" dirty="0" smtClean="0"/>
              <a:t>可以</a:t>
            </a:r>
            <a:r>
              <a:rPr lang="zh-CN" altLang="en-US" sz="2000" dirty="0"/>
              <a:t>支持多个网络层</a:t>
            </a:r>
            <a:r>
              <a:rPr lang="zh-CN" altLang="en-US" sz="2000" dirty="0" smtClean="0"/>
              <a:t>协议</a:t>
            </a:r>
            <a:endParaRPr lang="en-US" altLang="zh-CN" sz="2000" dirty="0"/>
          </a:p>
          <a:p>
            <a:pPr marL="742950" lvl="1" indent="-285750">
              <a:buFont typeface="Arial" panose="020B0604020202020204" pitchFamily="34" charset="0"/>
              <a:buChar char="•"/>
            </a:pPr>
            <a:r>
              <a:rPr lang="zh-CN" altLang="en-US" sz="2000" dirty="0" smtClean="0"/>
              <a:t>提供</a:t>
            </a:r>
            <a:r>
              <a:rPr lang="zh-CN" altLang="en-US" sz="2000" dirty="0"/>
              <a:t>差错检测功能</a:t>
            </a:r>
            <a:endParaRPr lang="en-US" altLang="zh-CN" sz="2000" dirty="0"/>
          </a:p>
          <a:p>
            <a:pPr marL="742950" lvl="1" indent="-285750">
              <a:buFont typeface="Arial" panose="020B0604020202020204" pitchFamily="34" charset="0"/>
              <a:buChar char="•"/>
            </a:pPr>
            <a:r>
              <a:rPr lang="zh-CN" altLang="en-US" sz="2000" dirty="0"/>
              <a:t>不提供流量控制和差错控制</a:t>
            </a:r>
            <a:endParaRPr lang="en-US" altLang="zh-CN" sz="2000" dirty="0"/>
          </a:p>
          <a:p>
            <a:pPr marL="285750" indent="-285750">
              <a:buFont typeface="Arial" panose="020B0604020202020204" pitchFamily="34" charset="0"/>
              <a:buChar char="•"/>
            </a:pPr>
            <a:r>
              <a:rPr lang="en-US" altLang="zh-CN" sz="2000" dirty="0"/>
              <a:t>PPP</a:t>
            </a:r>
            <a:r>
              <a:rPr lang="zh-CN" altLang="en-US" sz="2000" dirty="0"/>
              <a:t>协议包括：</a:t>
            </a:r>
            <a:endParaRPr lang="en-US" altLang="zh-CN" sz="2000" dirty="0"/>
          </a:p>
          <a:p>
            <a:pPr marL="742950" lvl="1" indent="-285750">
              <a:buFont typeface="Arial" panose="020B0604020202020204" pitchFamily="34" charset="0"/>
              <a:buChar char="•"/>
            </a:pPr>
            <a:r>
              <a:rPr lang="zh-CN" altLang="en-US" sz="2000" dirty="0"/>
              <a:t>链路控制协议</a:t>
            </a:r>
            <a:r>
              <a:rPr lang="en-US" altLang="zh-CN" sz="2000" dirty="0"/>
              <a:t>LCP</a:t>
            </a:r>
            <a:r>
              <a:rPr lang="zh-CN" altLang="en-US" sz="2000" dirty="0"/>
              <a:t>（</a:t>
            </a:r>
            <a:r>
              <a:rPr lang="en-US" altLang="zh-CN" sz="2000" dirty="0"/>
              <a:t>0xc021</a:t>
            </a:r>
            <a:r>
              <a:rPr lang="zh-CN" altLang="en-US" sz="2000" dirty="0"/>
              <a:t>）：链路维护、认证和选项协商</a:t>
            </a:r>
          </a:p>
          <a:p>
            <a:pPr marL="1200150" lvl="2" indent="-285750">
              <a:buFont typeface="Arial" panose="020B0604020202020204" pitchFamily="34" charset="0"/>
              <a:buChar char="•"/>
            </a:pPr>
            <a:r>
              <a:rPr lang="zh-CN" altLang="en-US" sz="2000" dirty="0"/>
              <a:t>认证机制支持</a:t>
            </a:r>
            <a:r>
              <a:rPr lang="en-US" altLang="zh-CN" sz="2000" dirty="0"/>
              <a:t>CHAP</a:t>
            </a:r>
            <a:r>
              <a:rPr lang="zh-CN" altLang="en-US" sz="2000" dirty="0"/>
              <a:t>（共享密钥）和</a:t>
            </a:r>
            <a:r>
              <a:rPr lang="en-US" altLang="zh-CN" sz="2000" dirty="0"/>
              <a:t>PAP</a:t>
            </a:r>
            <a:r>
              <a:rPr lang="zh-CN" altLang="en-US" sz="2000" dirty="0"/>
              <a:t>（明文）</a:t>
            </a:r>
          </a:p>
          <a:p>
            <a:pPr marL="742950" lvl="1" indent="-285750">
              <a:buFont typeface="Arial" panose="020B0604020202020204" pitchFamily="34" charset="0"/>
              <a:buChar char="•"/>
            </a:pPr>
            <a:r>
              <a:rPr lang="zh-CN" altLang="en-US" sz="2000" dirty="0"/>
              <a:t>网络层协议</a:t>
            </a:r>
            <a:r>
              <a:rPr lang="en-US" altLang="zh-CN" sz="2000" dirty="0"/>
              <a:t>(0x0021:IP</a:t>
            </a:r>
            <a:r>
              <a:rPr lang="en-US" altLang="zh-CN" sz="2000" dirty="0" smtClean="0"/>
              <a:t>): </a:t>
            </a:r>
            <a:r>
              <a:rPr lang="zh-CN" altLang="en-US" sz="2000" dirty="0" smtClean="0"/>
              <a:t>支持</a:t>
            </a:r>
            <a:r>
              <a:rPr lang="en-US" altLang="zh-CN" sz="2000" dirty="0" smtClean="0"/>
              <a:t>IP</a:t>
            </a:r>
            <a:r>
              <a:rPr lang="zh-CN" altLang="en-US" sz="2000" dirty="0" smtClean="0"/>
              <a:t>等协议</a:t>
            </a:r>
            <a:endParaRPr lang="en-US" altLang="zh-CN" sz="2000" dirty="0"/>
          </a:p>
          <a:p>
            <a:pPr marL="742950" lvl="1" indent="-285750">
              <a:buFont typeface="Arial" panose="020B0604020202020204" pitchFamily="34" charset="0"/>
              <a:buChar char="•"/>
            </a:pPr>
            <a:r>
              <a:rPr lang="zh-CN" altLang="en-US" sz="2000" dirty="0" smtClean="0"/>
              <a:t>网络</a:t>
            </a:r>
            <a:r>
              <a:rPr lang="zh-CN" altLang="en-US" sz="2000" dirty="0"/>
              <a:t>控制协议</a:t>
            </a:r>
            <a:r>
              <a:rPr lang="en-US" altLang="zh-CN" sz="2000" dirty="0"/>
              <a:t>NCP(0x8021:IPCP)</a:t>
            </a:r>
            <a:r>
              <a:rPr lang="zh-CN" altLang="en-US" sz="2000" dirty="0" smtClean="0"/>
              <a:t>：</a:t>
            </a:r>
            <a:endParaRPr lang="en-US" altLang="zh-CN" sz="2000" dirty="0" smtClean="0"/>
          </a:p>
          <a:p>
            <a:pPr marL="1200150" lvl="2" indent="-285750">
              <a:buFont typeface="Arial" panose="020B0604020202020204" pitchFamily="34" charset="0"/>
              <a:buChar char="•"/>
            </a:pPr>
            <a:r>
              <a:rPr lang="zh-CN" altLang="en-US" sz="2000" dirty="0" smtClean="0"/>
              <a:t>网络层协议参数的协商</a:t>
            </a:r>
            <a:endParaRPr lang="zh-CN" altLang="en-US" sz="2000" dirty="0"/>
          </a:p>
          <a:p>
            <a:pPr marL="1200150" lvl="2" indent="-285750">
              <a:buFont typeface="Arial" panose="020B0604020202020204" pitchFamily="34" charset="0"/>
              <a:buChar char="•"/>
            </a:pPr>
            <a:r>
              <a:rPr lang="zh-CN" altLang="en-US" sz="2000" dirty="0" smtClean="0"/>
              <a:t>动态分配</a:t>
            </a:r>
            <a:r>
              <a:rPr lang="en-US" altLang="zh-CN" sz="2000" dirty="0" smtClean="0"/>
              <a:t>IP</a:t>
            </a:r>
            <a:r>
              <a:rPr lang="zh-CN" altLang="en-US" sz="2000" dirty="0" smtClean="0"/>
              <a:t>地址</a:t>
            </a:r>
            <a:r>
              <a:rPr lang="en-US" altLang="zh-CN" sz="2000" dirty="0" smtClean="0"/>
              <a:t>, </a:t>
            </a:r>
            <a:r>
              <a:rPr lang="zh-CN" altLang="en-US" sz="2000" dirty="0" smtClean="0"/>
              <a:t>缺省路由器</a:t>
            </a:r>
            <a:r>
              <a:rPr lang="en-US" altLang="zh-CN" sz="2000" dirty="0" smtClean="0"/>
              <a:t>, DNS</a:t>
            </a:r>
            <a:r>
              <a:rPr lang="zh-CN" altLang="en-US" sz="2000" dirty="0"/>
              <a:t>服务器等</a:t>
            </a:r>
            <a:endParaRPr lang="en-US" altLang="zh-CN" sz="2000" dirty="0"/>
          </a:p>
        </p:txBody>
      </p:sp>
      <p:sp>
        <p:nvSpPr>
          <p:cNvPr id="8" name="矩形 7"/>
          <p:cNvSpPr/>
          <p:nvPr/>
        </p:nvSpPr>
        <p:spPr>
          <a:xfrm>
            <a:off x="6297075" y="5818039"/>
            <a:ext cx="5439313" cy="646331"/>
          </a:xfrm>
          <a:prstGeom prst="rect">
            <a:avLst/>
          </a:prstGeom>
        </p:spPr>
        <p:txBody>
          <a:bodyPr wrap="square">
            <a:spAutoFit/>
          </a:bodyPr>
          <a:lstStyle/>
          <a:p>
            <a:pPr marL="285750" indent="-285750">
              <a:buFont typeface="Arial" panose="020B0604020202020204" pitchFamily="34" charset="0"/>
              <a:buChar char="•"/>
            </a:pPr>
            <a:r>
              <a:rPr lang="zh-CN" altLang="en-US" dirty="0"/>
              <a:t>异步PPP：面向字符的同步协议，常用软件实现</a:t>
            </a:r>
          </a:p>
          <a:p>
            <a:pPr marL="285750" indent="-285750">
              <a:buFont typeface="Arial" panose="020B0604020202020204" pitchFamily="34" charset="0"/>
              <a:buChar char="•"/>
            </a:pPr>
            <a:r>
              <a:rPr lang="zh-CN" altLang="en-US" dirty="0"/>
              <a:t>同步PPP：面向比特的同步协议，常用硬件实现</a:t>
            </a:r>
          </a:p>
        </p:txBody>
      </p:sp>
      <p:sp>
        <p:nvSpPr>
          <p:cNvPr id="6" name="文本框 5"/>
          <p:cNvSpPr txBox="1"/>
          <p:nvPr/>
        </p:nvSpPr>
        <p:spPr>
          <a:xfrm>
            <a:off x="8119226" y="3384938"/>
            <a:ext cx="1795009" cy="369332"/>
          </a:xfrm>
          <a:prstGeom prst="rect">
            <a:avLst/>
          </a:prstGeom>
          <a:noFill/>
        </p:spPr>
        <p:txBody>
          <a:bodyPr wrap="square" rtlCol="0">
            <a:spAutoFit/>
          </a:bodyPr>
          <a:lstStyle/>
          <a:p>
            <a:r>
              <a:rPr lang="en-US" altLang="zh-CN" dirty="0" smtClean="0"/>
              <a:t>SLIP</a:t>
            </a:r>
            <a:r>
              <a:rPr lang="zh-CN" altLang="en-US" dirty="0" smtClean="0"/>
              <a:t>协议的格式</a:t>
            </a:r>
            <a:endParaRPr lang="zh-CN" altLang="en-US" dirty="0"/>
          </a:p>
        </p:txBody>
      </p:sp>
    </p:spTree>
    <p:extLst>
      <p:ext uri="{BB962C8B-B14F-4D97-AF65-F5344CB8AC3E}">
        <p14:creationId xmlns:p14="http://schemas.microsoft.com/office/powerpoint/2010/main" val="22494198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kumimoji="1" lang="en-US" altLang="zh-CN" smtClean="0">
                <a:solidFill>
                  <a:schemeClr val="tx1"/>
                </a:solidFill>
              </a:rPr>
              <a:t>PPP</a:t>
            </a:r>
            <a:r>
              <a:rPr kumimoji="1" lang="zh-CN" altLang="en-US" smtClean="0">
                <a:solidFill>
                  <a:schemeClr val="tx1"/>
                </a:solidFill>
              </a:rPr>
              <a:t>通信阶段状态转换图</a:t>
            </a:r>
          </a:p>
        </p:txBody>
      </p:sp>
      <p:sp>
        <p:nvSpPr>
          <p:cNvPr id="48131" name="Rectangle 3"/>
          <p:cNvSpPr>
            <a:spLocks noGrp="1" noChangeArrowheads="1"/>
          </p:cNvSpPr>
          <p:nvPr>
            <p:ph type="body" idx="1"/>
          </p:nvPr>
        </p:nvSpPr>
        <p:spPr>
          <a:xfrm>
            <a:off x="838200" y="1825625"/>
            <a:ext cx="10723536" cy="1436687"/>
          </a:xfrm>
        </p:spPr>
        <p:txBody>
          <a:bodyPr>
            <a:normAutofit/>
          </a:bodyPr>
          <a:lstStyle/>
          <a:p>
            <a:pPr eaLnBrk="1" hangingPunct="1">
              <a:lnSpc>
                <a:spcPct val="90000"/>
              </a:lnSpc>
            </a:pPr>
            <a:r>
              <a:rPr lang="zh-CN" altLang="en-US" sz="2000" dirty="0"/>
              <a:t>最初为</a:t>
            </a:r>
            <a:r>
              <a:rPr lang="en-US" altLang="zh-CN" sz="2000" dirty="0"/>
              <a:t>dead</a:t>
            </a:r>
            <a:r>
              <a:rPr lang="zh-CN" altLang="en-US" sz="2000" dirty="0"/>
              <a:t>状态，物理链路建立进入链路建立状态</a:t>
            </a:r>
          </a:p>
          <a:p>
            <a:pPr eaLnBrk="1" hangingPunct="1">
              <a:lnSpc>
                <a:spcPct val="90000"/>
              </a:lnSpc>
            </a:pPr>
            <a:r>
              <a:rPr lang="zh-CN" altLang="en-US" sz="2000" dirty="0"/>
              <a:t>链路建立状态：</a:t>
            </a:r>
          </a:p>
          <a:p>
            <a:pPr lvl="1" eaLnBrk="1" hangingPunct="1">
              <a:lnSpc>
                <a:spcPct val="90000"/>
              </a:lnSpc>
            </a:pPr>
            <a:r>
              <a:rPr lang="zh-CN" altLang="en-US" sz="1800" dirty="0"/>
              <a:t>利用</a:t>
            </a:r>
            <a:r>
              <a:rPr lang="en-US" altLang="zh-CN" sz="1800" dirty="0"/>
              <a:t>LCP</a:t>
            </a:r>
            <a:r>
              <a:rPr lang="zh-CN" altLang="en-US" sz="1800" dirty="0"/>
              <a:t>协议协商选项，最大帧（</a:t>
            </a:r>
            <a:r>
              <a:rPr lang="en-US" altLang="zh-CN" sz="1800" dirty="0"/>
              <a:t>Maximum Receive Unit</a:t>
            </a:r>
            <a:r>
              <a:rPr lang="zh-CN" altLang="en-US" sz="1800" dirty="0"/>
              <a:t>）大小、认证机制等</a:t>
            </a:r>
          </a:p>
          <a:p>
            <a:pPr lvl="1" eaLnBrk="1" hangingPunct="1">
              <a:lnSpc>
                <a:spcPct val="90000"/>
              </a:lnSpc>
            </a:pPr>
            <a:r>
              <a:rPr lang="en-US" altLang="zh-CN" sz="1800" dirty="0"/>
              <a:t>LCP</a:t>
            </a:r>
            <a:r>
              <a:rPr lang="zh-CN" altLang="en-US" sz="1800" dirty="0"/>
              <a:t>协议监测链路的质量</a:t>
            </a:r>
          </a:p>
          <a:p>
            <a:pPr eaLnBrk="1" hangingPunct="1"/>
            <a:endParaRPr lang="zh-CN" altLang="en-US" sz="3200" dirty="0"/>
          </a:p>
        </p:txBody>
      </p:sp>
      <p:grpSp>
        <p:nvGrpSpPr>
          <p:cNvPr id="2" name="Group 33"/>
          <p:cNvGrpSpPr>
            <a:grpSpLocks/>
          </p:cNvGrpSpPr>
          <p:nvPr/>
        </p:nvGrpSpPr>
        <p:grpSpPr bwMode="auto">
          <a:xfrm>
            <a:off x="4586288" y="2894012"/>
            <a:ext cx="7605712" cy="3417888"/>
            <a:chOff x="86" y="1152"/>
            <a:chExt cx="4791" cy="2153"/>
          </a:xfrm>
        </p:grpSpPr>
        <p:sp>
          <p:nvSpPr>
            <p:cNvPr id="48133" name="Rectangle 4"/>
            <p:cNvSpPr>
              <a:spLocks noChangeArrowheads="1"/>
            </p:cNvSpPr>
            <p:nvPr/>
          </p:nvSpPr>
          <p:spPr bwMode="auto">
            <a:xfrm>
              <a:off x="1296" y="1344"/>
              <a:ext cx="768" cy="192"/>
            </a:xfrm>
            <a:prstGeom prst="rect">
              <a:avLst/>
            </a:prstGeom>
            <a:solidFill>
              <a:srgbClr val="CCFFFF"/>
            </a:solidFill>
            <a:ln w="12700">
              <a:solidFill>
                <a:schemeClr val="tx1"/>
              </a:solidFill>
              <a:miter lim="800000"/>
              <a:headEnd/>
              <a:tailEnd/>
            </a:ln>
          </p:spPr>
          <p:txBody>
            <a:bodyPr wrap="none" anchor="ctr"/>
            <a:lstStyle/>
            <a:p>
              <a:pPr algn="ctr" defTabSz="762000"/>
              <a:r>
                <a:rPr kumimoji="1" lang="en-US" altLang="zh-CN" b="1">
                  <a:latin typeface="CordiaUPC"/>
                </a:rPr>
                <a:t>ESTABLISH</a:t>
              </a:r>
            </a:p>
          </p:txBody>
        </p:sp>
        <p:sp>
          <p:nvSpPr>
            <p:cNvPr id="48134" name="Rectangle 5"/>
            <p:cNvSpPr>
              <a:spLocks noChangeArrowheads="1"/>
            </p:cNvSpPr>
            <p:nvPr/>
          </p:nvSpPr>
          <p:spPr bwMode="auto">
            <a:xfrm>
              <a:off x="2688" y="1344"/>
              <a:ext cx="1056" cy="192"/>
            </a:xfrm>
            <a:prstGeom prst="rect">
              <a:avLst/>
            </a:prstGeom>
            <a:solidFill>
              <a:srgbClr val="CCFFFF"/>
            </a:solidFill>
            <a:ln w="12700">
              <a:solidFill>
                <a:schemeClr val="tx1"/>
              </a:solidFill>
              <a:miter lim="800000"/>
              <a:headEnd/>
              <a:tailEnd/>
            </a:ln>
          </p:spPr>
          <p:txBody>
            <a:bodyPr wrap="none" anchor="ctr"/>
            <a:lstStyle/>
            <a:p>
              <a:pPr algn="ctr" defTabSz="762000"/>
              <a:r>
                <a:rPr kumimoji="1" lang="en-US" altLang="zh-CN" b="1">
                  <a:latin typeface="CordiaUPC"/>
                </a:rPr>
                <a:t>AUTHENTICATE</a:t>
              </a:r>
            </a:p>
          </p:txBody>
        </p:sp>
        <p:sp>
          <p:nvSpPr>
            <p:cNvPr id="48135" name="Rectangle 6"/>
            <p:cNvSpPr>
              <a:spLocks noChangeArrowheads="1"/>
            </p:cNvSpPr>
            <p:nvPr/>
          </p:nvSpPr>
          <p:spPr bwMode="auto">
            <a:xfrm>
              <a:off x="576" y="2112"/>
              <a:ext cx="768" cy="192"/>
            </a:xfrm>
            <a:prstGeom prst="rect">
              <a:avLst/>
            </a:prstGeom>
            <a:solidFill>
              <a:srgbClr val="CCFFFF"/>
            </a:solidFill>
            <a:ln w="12700">
              <a:solidFill>
                <a:schemeClr val="tx1"/>
              </a:solidFill>
              <a:miter lim="800000"/>
              <a:headEnd/>
              <a:tailEnd/>
            </a:ln>
          </p:spPr>
          <p:txBody>
            <a:bodyPr wrap="none" anchor="ctr"/>
            <a:lstStyle/>
            <a:p>
              <a:pPr algn="ctr" defTabSz="762000"/>
              <a:r>
                <a:rPr kumimoji="1" lang="en-US" altLang="zh-CN" b="1">
                  <a:latin typeface="CordiaUPC"/>
                </a:rPr>
                <a:t>DEAD</a:t>
              </a:r>
            </a:p>
          </p:txBody>
        </p:sp>
        <p:sp>
          <p:nvSpPr>
            <p:cNvPr id="48136" name="Rectangle 7"/>
            <p:cNvSpPr>
              <a:spLocks noChangeArrowheads="1"/>
            </p:cNvSpPr>
            <p:nvPr/>
          </p:nvSpPr>
          <p:spPr bwMode="auto">
            <a:xfrm>
              <a:off x="1296" y="2880"/>
              <a:ext cx="816" cy="192"/>
            </a:xfrm>
            <a:prstGeom prst="rect">
              <a:avLst/>
            </a:prstGeom>
            <a:solidFill>
              <a:srgbClr val="CCFFFF"/>
            </a:solidFill>
            <a:ln w="12700">
              <a:solidFill>
                <a:schemeClr val="tx1"/>
              </a:solidFill>
              <a:miter lim="800000"/>
              <a:headEnd/>
              <a:tailEnd/>
            </a:ln>
          </p:spPr>
          <p:txBody>
            <a:bodyPr wrap="none" anchor="ctr"/>
            <a:lstStyle/>
            <a:p>
              <a:pPr algn="ctr" defTabSz="762000"/>
              <a:r>
                <a:rPr kumimoji="1" lang="en-US" altLang="zh-CN" b="1">
                  <a:latin typeface="CordiaUPC"/>
                </a:rPr>
                <a:t>TERMINATE</a:t>
              </a:r>
            </a:p>
          </p:txBody>
        </p:sp>
        <p:sp>
          <p:nvSpPr>
            <p:cNvPr id="48137" name="Rectangle 8"/>
            <p:cNvSpPr>
              <a:spLocks noChangeArrowheads="1"/>
            </p:cNvSpPr>
            <p:nvPr/>
          </p:nvSpPr>
          <p:spPr bwMode="auto">
            <a:xfrm>
              <a:off x="2832" y="2880"/>
              <a:ext cx="768" cy="192"/>
            </a:xfrm>
            <a:prstGeom prst="rect">
              <a:avLst/>
            </a:prstGeom>
            <a:solidFill>
              <a:srgbClr val="CCFFFF"/>
            </a:solidFill>
            <a:ln w="12700">
              <a:solidFill>
                <a:schemeClr val="tx1"/>
              </a:solidFill>
              <a:miter lim="800000"/>
              <a:headEnd/>
              <a:tailEnd/>
            </a:ln>
          </p:spPr>
          <p:txBody>
            <a:bodyPr wrap="none" anchor="ctr"/>
            <a:lstStyle/>
            <a:p>
              <a:pPr algn="ctr" defTabSz="762000"/>
              <a:r>
                <a:rPr kumimoji="1" lang="en-US" altLang="zh-CN" b="1">
                  <a:latin typeface="CordiaUPC"/>
                </a:rPr>
                <a:t>OPEN</a:t>
              </a:r>
            </a:p>
          </p:txBody>
        </p:sp>
        <p:sp>
          <p:nvSpPr>
            <p:cNvPr id="48138" name="Rectangle 9"/>
            <p:cNvSpPr>
              <a:spLocks noChangeArrowheads="1"/>
            </p:cNvSpPr>
            <p:nvPr/>
          </p:nvSpPr>
          <p:spPr bwMode="auto">
            <a:xfrm>
              <a:off x="3888" y="2064"/>
              <a:ext cx="768" cy="192"/>
            </a:xfrm>
            <a:prstGeom prst="rect">
              <a:avLst/>
            </a:prstGeom>
            <a:solidFill>
              <a:srgbClr val="CCFFFF"/>
            </a:solidFill>
            <a:ln w="12700">
              <a:solidFill>
                <a:schemeClr val="tx1"/>
              </a:solidFill>
              <a:miter lim="800000"/>
              <a:headEnd/>
              <a:tailEnd/>
            </a:ln>
          </p:spPr>
          <p:txBody>
            <a:bodyPr wrap="none" anchor="ctr"/>
            <a:lstStyle/>
            <a:p>
              <a:pPr algn="ctr" defTabSz="762000"/>
              <a:r>
                <a:rPr kumimoji="1" lang="en-US" altLang="zh-CN" b="1">
                  <a:latin typeface="CordiaUPC"/>
                </a:rPr>
                <a:t>NETWORK</a:t>
              </a:r>
            </a:p>
          </p:txBody>
        </p:sp>
        <p:sp>
          <p:nvSpPr>
            <p:cNvPr id="48139" name="Line 10"/>
            <p:cNvSpPr>
              <a:spLocks noChangeShapeType="1"/>
            </p:cNvSpPr>
            <p:nvPr/>
          </p:nvSpPr>
          <p:spPr bwMode="auto">
            <a:xfrm flipV="1">
              <a:off x="912" y="1488"/>
              <a:ext cx="0" cy="624"/>
            </a:xfrm>
            <a:prstGeom prst="line">
              <a:avLst/>
            </a:prstGeom>
            <a:noFill/>
            <a:ln w="12700">
              <a:solidFill>
                <a:schemeClr val="tx1"/>
              </a:solidFill>
              <a:round/>
              <a:headEnd/>
              <a:tailEnd/>
            </a:ln>
          </p:spPr>
          <p:txBody>
            <a:bodyPr wrap="none" anchor="ctr"/>
            <a:lstStyle/>
            <a:p>
              <a:endParaRPr lang="zh-CN" altLang="en-US"/>
            </a:p>
          </p:txBody>
        </p:sp>
        <p:sp>
          <p:nvSpPr>
            <p:cNvPr id="48140" name="Line 11"/>
            <p:cNvSpPr>
              <a:spLocks noChangeShapeType="1"/>
            </p:cNvSpPr>
            <p:nvPr/>
          </p:nvSpPr>
          <p:spPr bwMode="auto">
            <a:xfrm>
              <a:off x="912" y="1488"/>
              <a:ext cx="384"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8141" name="Line 12"/>
            <p:cNvSpPr>
              <a:spLocks noChangeShapeType="1"/>
            </p:cNvSpPr>
            <p:nvPr/>
          </p:nvSpPr>
          <p:spPr bwMode="auto">
            <a:xfrm>
              <a:off x="2064" y="1440"/>
              <a:ext cx="624"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8142" name="Line 13"/>
            <p:cNvSpPr>
              <a:spLocks noChangeShapeType="1"/>
            </p:cNvSpPr>
            <p:nvPr/>
          </p:nvSpPr>
          <p:spPr bwMode="auto">
            <a:xfrm>
              <a:off x="3744" y="1440"/>
              <a:ext cx="480" cy="0"/>
            </a:xfrm>
            <a:prstGeom prst="line">
              <a:avLst/>
            </a:prstGeom>
            <a:noFill/>
            <a:ln w="12700">
              <a:solidFill>
                <a:schemeClr val="tx1"/>
              </a:solidFill>
              <a:round/>
              <a:headEnd/>
              <a:tailEnd/>
            </a:ln>
          </p:spPr>
          <p:txBody>
            <a:bodyPr wrap="none" anchor="ctr"/>
            <a:lstStyle/>
            <a:p>
              <a:endParaRPr lang="zh-CN" altLang="en-US"/>
            </a:p>
          </p:txBody>
        </p:sp>
        <p:sp>
          <p:nvSpPr>
            <p:cNvPr id="48143" name="Line 14"/>
            <p:cNvSpPr>
              <a:spLocks noChangeShapeType="1"/>
            </p:cNvSpPr>
            <p:nvPr/>
          </p:nvSpPr>
          <p:spPr bwMode="auto">
            <a:xfrm>
              <a:off x="4224" y="1440"/>
              <a:ext cx="0" cy="62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8144" name="Line 15"/>
            <p:cNvSpPr>
              <a:spLocks noChangeShapeType="1"/>
            </p:cNvSpPr>
            <p:nvPr/>
          </p:nvSpPr>
          <p:spPr bwMode="auto">
            <a:xfrm>
              <a:off x="4224" y="2256"/>
              <a:ext cx="0" cy="720"/>
            </a:xfrm>
            <a:prstGeom prst="line">
              <a:avLst/>
            </a:prstGeom>
            <a:noFill/>
            <a:ln w="12700">
              <a:solidFill>
                <a:schemeClr val="tx1"/>
              </a:solidFill>
              <a:round/>
              <a:headEnd/>
              <a:tailEnd/>
            </a:ln>
          </p:spPr>
          <p:txBody>
            <a:bodyPr wrap="none" anchor="ctr"/>
            <a:lstStyle/>
            <a:p>
              <a:endParaRPr lang="zh-CN" altLang="en-US"/>
            </a:p>
          </p:txBody>
        </p:sp>
        <p:sp>
          <p:nvSpPr>
            <p:cNvPr id="48145" name="Line 16"/>
            <p:cNvSpPr>
              <a:spLocks noChangeShapeType="1"/>
            </p:cNvSpPr>
            <p:nvPr/>
          </p:nvSpPr>
          <p:spPr bwMode="auto">
            <a:xfrm flipH="1">
              <a:off x="3600" y="2976"/>
              <a:ext cx="624"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8146" name="Line 17"/>
            <p:cNvSpPr>
              <a:spLocks noChangeShapeType="1"/>
            </p:cNvSpPr>
            <p:nvPr/>
          </p:nvSpPr>
          <p:spPr bwMode="auto">
            <a:xfrm flipH="1">
              <a:off x="2112" y="2976"/>
              <a:ext cx="72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8147" name="Line 18"/>
            <p:cNvSpPr>
              <a:spLocks noChangeShapeType="1"/>
            </p:cNvSpPr>
            <p:nvPr/>
          </p:nvSpPr>
          <p:spPr bwMode="auto">
            <a:xfrm flipH="1">
              <a:off x="912" y="2976"/>
              <a:ext cx="384" cy="0"/>
            </a:xfrm>
            <a:prstGeom prst="line">
              <a:avLst/>
            </a:prstGeom>
            <a:noFill/>
            <a:ln w="12700">
              <a:solidFill>
                <a:schemeClr val="tx1"/>
              </a:solidFill>
              <a:round/>
              <a:headEnd/>
              <a:tailEnd/>
            </a:ln>
          </p:spPr>
          <p:txBody>
            <a:bodyPr wrap="none" anchor="ctr"/>
            <a:lstStyle/>
            <a:p>
              <a:endParaRPr lang="zh-CN" altLang="en-US"/>
            </a:p>
          </p:txBody>
        </p:sp>
        <p:sp>
          <p:nvSpPr>
            <p:cNvPr id="48148" name="Line 19"/>
            <p:cNvSpPr>
              <a:spLocks noChangeShapeType="1"/>
            </p:cNvSpPr>
            <p:nvPr/>
          </p:nvSpPr>
          <p:spPr bwMode="auto">
            <a:xfrm flipV="1">
              <a:off x="912" y="2304"/>
              <a:ext cx="0" cy="67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8149" name="Line 20"/>
            <p:cNvSpPr>
              <a:spLocks noChangeShapeType="1"/>
            </p:cNvSpPr>
            <p:nvPr/>
          </p:nvSpPr>
          <p:spPr bwMode="auto">
            <a:xfrm>
              <a:off x="1680" y="1536"/>
              <a:ext cx="0" cy="672"/>
            </a:xfrm>
            <a:prstGeom prst="line">
              <a:avLst/>
            </a:prstGeom>
            <a:noFill/>
            <a:ln w="12700">
              <a:solidFill>
                <a:schemeClr val="tx1"/>
              </a:solidFill>
              <a:round/>
              <a:headEnd/>
              <a:tailEnd/>
            </a:ln>
          </p:spPr>
          <p:txBody>
            <a:bodyPr wrap="none" anchor="ctr"/>
            <a:lstStyle/>
            <a:p>
              <a:endParaRPr lang="zh-CN" altLang="en-US"/>
            </a:p>
          </p:txBody>
        </p:sp>
        <p:sp>
          <p:nvSpPr>
            <p:cNvPr id="48150" name="Line 21"/>
            <p:cNvSpPr>
              <a:spLocks noChangeShapeType="1"/>
            </p:cNvSpPr>
            <p:nvPr/>
          </p:nvSpPr>
          <p:spPr bwMode="auto">
            <a:xfrm flipH="1">
              <a:off x="1344" y="2208"/>
              <a:ext cx="336"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8151" name="Line 22"/>
            <p:cNvSpPr>
              <a:spLocks noChangeShapeType="1"/>
            </p:cNvSpPr>
            <p:nvPr/>
          </p:nvSpPr>
          <p:spPr bwMode="auto">
            <a:xfrm>
              <a:off x="3168" y="1536"/>
              <a:ext cx="0" cy="720"/>
            </a:xfrm>
            <a:prstGeom prst="line">
              <a:avLst/>
            </a:prstGeom>
            <a:noFill/>
            <a:ln w="12700">
              <a:solidFill>
                <a:schemeClr val="tx1"/>
              </a:solidFill>
              <a:round/>
              <a:headEnd/>
              <a:tailEnd/>
            </a:ln>
          </p:spPr>
          <p:txBody>
            <a:bodyPr wrap="none" anchor="ctr"/>
            <a:lstStyle/>
            <a:p>
              <a:endParaRPr lang="zh-CN" altLang="en-US"/>
            </a:p>
          </p:txBody>
        </p:sp>
        <p:sp>
          <p:nvSpPr>
            <p:cNvPr id="48152" name="Line 23"/>
            <p:cNvSpPr>
              <a:spLocks noChangeShapeType="1"/>
            </p:cNvSpPr>
            <p:nvPr/>
          </p:nvSpPr>
          <p:spPr bwMode="auto">
            <a:xfrm flipH="1">
              <a:off x="1824" y="2256"/>
              <a:ext cx="1344" cy="0"/>
            </a:xfrm>
            <a:prstGeom prst="line">
              <a:avLst/>
            </a:prstGeom>
            <a:noFill/>
            <a:ln w="12700">
              <a:solidFill>
                <a:schemeClr val="tx1"/>
              </a:solidFill>
              <a:round/>
              <a:headEnd/>
              <a:tailEnd/>
            </a:ln>
          </p:spPr>
          <p:txBody>
            <a:bodyPr wrap="none" anchor="ctr"/>
            <a:lstStyle/>
            <a:p>
              <a:endParaRPr lang="zh-CN" altLang="en-US"/>
            </a:p>
          </p:txBody>
        </p:sp>
        <p:sp>
          <p:nvSpPr>
            <p:cNvPr id="48153" name="Line 24"/>
            <p:cNvSpPr>
              <a:spLocks noChangeShapeType="1"/>
            </p:cNvSpPr>
            <p:nvPr/>
          </p:nvSpPr>
          <p:spPr bwMode="auto">
            <a:xfrm>
              <a:off x="1824" y="2256"/>
              <a:ext cx="0" cy="62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8154" name="Text Box 25"/>
            <p:cNvSpPr txBox="1">
              <a:spLocks noChangeArrowheads="1"/>
            </p:cNvSpPr>
            <p:nvPr/>
          </p:nvSpPr>
          <p:spPr bwMode="auto">
            <a:xfrm>
              <a:off x="86" y="1683"/>
              <a:ext cx="874" cy="233"/>
            </a:xfrm>
            <a:prstGeom prst="rect">
              <a:avLst/>
            </a:prstGeom>
            <a:noFill/>
            <a:ln w="12700">
              <a:noFill/>
              <a:miter lim="800000"/>
              <a:headEnd/>
              <a:tailEnd/>
            </a:ln>
          </p:spPr>
          <p:txBody>
            <a:bodyPr wrap="square">
              <a:spAutoFit/>
            </a:bodyPr>
            <a:lstStyle/>
            <a:p>
              <a:pPr defTabSz="762000">
                <a:spcBef>
                  <a:spcPct val="50000"/>
                </a:spcBef>
              </a:pPr>
              <a:r>
                <a:rPr kumimoji="1" lang="zh-CN" altLang="en-US" b="1" dirty="0">
                  <a:latin typeface="CordiaUPC"/>
                </a:rPr>
                <a:t>检测到载波</a:t>
              </a:r>
            </a:p>
          </p:txBody>
        </p:sp>
        <p:sp>
          <p:nvSpPr>
            <p:cNvPr id="48155" name="Rectangle 26"/>
            <p:cNvSpPr>
              <a:spLocks noChangeArrowheads="1"/>
            </p:cNvSpPr>
            <p:nvPr/>
          </p:nvSpPr>
          <p:spPr bwMode="auto">
            <a:xfrm>
              <a:off x="1005" y="1728"/>
              <a:ext cx="698" cy="233"/>
            </a:xfrm>
            <a:prstGeom prst="rect">
              <a:avLst/>
            </a:prstGeom>
            <a:noFill/>
            <a:ln w="12700">
              <a:noFill/>
              <a:miter lim="800000"/>
              <a:headEnd/>
              <a:tailEnd/>
            </a:ln>
          </p:spPr>
          <p:txBody>
            <a:bodyPr wrap="none">
              <a:spAutoFit/>
            </a:bodyPr>
            <a:lstStyle/>
            <a:p>
              <a:pPr defTabSz="762000">
                <a:spcBef>
                  <a:spcPct val="50000"/>
                </a:spcBef>
              </a:pPr>
              <a:r>
                <a:rPr kumimoji="1" lang="zh-CN" altLang="en-US" b="1" dirty="0">
                  <a:latin typeface="CordiaUPC"/>
                </a:rPr>
                <a:t>协商失败</a:t>
              </a:r>
            </a:p>
          </p:txBody>
        </p:sp>
        <p:sp>
          <p:nvSpPr>
            <p:cNvPr id="48156" name="Rectangle 27"/>
            <p:cNvSpPr>
              <a:spLocks noChangeArrowheads="1"/>
            </p:cNvSpPr>
            <p:nvPr/>
          </p:nvSpPr>
          <p:spPr bwMode="auto">
            <a:xfrm>
              <a:off x="1872" y="1563"/>
              <a:ext cx="1392" cy="233"/>
            </a:xfrm>
            <a:prstGeom prst="rect">
              <a:avLst/>
            </a:prstGeom>
            <a:noFill/>
            <a:ln w="12700">
              <a:noFill/>
              <a:miter lim="800000"/>
              <a:headEnd/>
              <a:tailEnd/>
            </a:ln>
          </p:spPr>
          <p:txBody>
            <a:bodyPr wrap="square">
              <a:spAutoFit/>
            </a:bodyPr>
            <a:lstStyle/>
            <a:p>
              <a:pPr defTabSz="762000">
                <a:spcBef>
                  <a:spcPct val="50000"/>
                </a:spcBef>
              </a:pPr>
              <a:r>
                <a:rPr kumimoji="1" lang="zh-CN" altLang="en-US" b="1" dirty="0">
                  <a:latin typeface="CordiaUPC"/>
                </a:rPr>
                <a:t>连接双方达成一致</a:t>
              </a:r>
            </a:p>
          </p:txBody>
        </p:sp>
        <p:sp>
          <p:nvSpPr>
            <p:cNvPr id="48157" name="Rectangle 28"/>
            <p:cNvSpPr>
              <a:spLocks noChangeArrowheads="1"/>
            </p:cNvSpPr>
            <p:nvPr/>
          </p:nvSpPr>
          <p:spPr bwMode="auto">
            <a:xfrm>
              <a:off x="3888" y="1152"/>
              <a:ext cx="989" cy="233"/>
            </a:xfrm>
            <a:prstGeom prst="rect">
              <a:avLst/>
            </a:prstGeom>
            <a:noFill/>
            <a:ln w="12700">
              <a:noFill/>
              <a:miter lim="800000"/>
              <a:headEnd/>
              <a:tailEnd/>
            </a:ln>
          </p:spPr>
          <p:txBody>
            <a:bodyPr wrap="none">
              <a:spAutoFit/>
            </a:bodyPr>
            <a:lstStyle/>
            <a:p>
              <a:pPr defTabSz="762000">
                <a:spcBef>
                  <a:spcPct val="50000"/>
                </a:spcBef>
              </a:pPr>
              <a:r>
                <a:rPr kumimoji="1" lang="zh-CN" altLang="en-US" b="1">
                  <a:latin typeface="CordiaUPC"/>
                </a:rPr>
                <a:t>通过身份验证</a:t>
              </a:r>
            </a:p>
          </p:txBody>
        </p:sp>
        <p:sp>
          <p:nvSpPr>
            <p:cNvPr id="48158" name="Rectangle 29"/>
            <p:cNvSpPr>
              <a:spLocks noChangeArrowheads="1"/>
            </p:cNvSpPr>
            <p:nvPr/>
          </p:nvSpPr>
          <p:spPr bwMode="auto">
            <a:xfrm>
              <a:off x="4224" y="2600"/>
              <a:ext cx="628" cy="233"/>
            </a:xfrm>
            <a:prstGeom prst="rect">
              <a:avLst/>
            </a:prstGeom>
            <a:noFill/>
            <a:ln w="12700">
              <a:noFill/>
              <a:miter lim="800000"/>
              <a:headEnd/>
              <a:tailEnd/>
            </a:ln>
          </p:spPr>
          <p:txBody>
            <a:bodyPr wrap="none">
              <a:spAutoFit/>
            </a:bodyPr>
            <a:lstStyle/>
            <a:p>
              <a:pPr defTabSz="762000">
                <a:spcBef>
                  <a:spcPct val="50000"/>
                </a:spcBef>
              </a:pPr>
              <a:r>
                <a:rPr kumimoji="1" lang="en-US" altLang="zh-CN" b="1">
                  <a:latin typeface="CordiaUPC"/>
                </a:rPr>
                <a:t>NCP</a:t>
              </a:r>
              <a:r>
                <a:rPr kumimoji="1" lang="zh-CN" altLang="en-US" b="1">
                  <a:latin typeface="CordiaUPC"/>
                </a:rPr>
                <a:t>配置</a:t>
              </a:r>
            </a:p>
          </p:txBody>
        </p:sp>
        <p:sp>
          <p:nvSpPr>
            <p:cNvPr id="48159" name="Rectangle 30"/>
            <p:cNvSpPr>
              <a:spLocks noChangeArrowheads="1"/>
            </p:cNvSpPr>
            <p:nvPr/>
          </p:nvSpPr>
          <p:spPr bwMode="auto">
            <a:xfrm>
              <a:off x="2112" y="3072"/>
              <a:ext cx="989" cy="233"/>
            </a:xfrm>
            <a:prstGeom prst="rect">
              <a:avLst/>
            </a:prstGeom>
            <a:noFill/>
            <a:ln w="12700">
              <a:noFill/>
              <a:miter lim="800000"/>
              <a:headEnd/>
              <a:tailEnd/>
            </a:ln>
          </p:spPr>
          <p:txBody>
            <a:bodyPr wrap="none">
              <a:spAutoFit/>
            </a:bodyPr>
            <a:lstStyle/>
            <a:p>
              <a:pPr defTabSz="762000">
                <a:spcBef>
                  <a:spcPct val="50000"/>
                </a:spcBef>
              </a:pPr>
              <a:r>
                <a:rPr kumimoji="1" lang="zh-CN" altLang="en-US" b="1">
                  <a:latin typeface="CordiaUPC"/>
                </a:rPr>
                <a:t>数据传输结束</a:t>
              </a:r>
            </a:p>
          </p:txBody>
        </p:sp>
        <p:sp>
          <p:nvSpPr>
            <p:cNvPr id="48160" name="Rectangle 31"/>
            <p:cNvSpPr>
              <a:spLocks noChangeArrowheads="1"/>
            </p:cNvSpPr>
            <p:nvPr/>
          </p:nvSpPr>
          <p:spPr bwMode="auto">
            <a:xfrm>
              <a:off x="227" y="2503"/>
              <a:ext cx="698" cy="233"/>
            </a:xfrm>
            <a:prstGeom prst="rect">
              <a:avLst/>
            </a:prstGeom>
            <a:noFill/>
            <a:ln w="12700">
              <a:noFill/>
              <a:miter lim="800000"/>
              <a:headEnd/>
              <a:tailEnd/>
            </a:ln>
          </p:spPr>
          <p:txBody>
            <a:bodyPr wrap="none">
              <a:spAutoFit/>
            </a:bodyPr>
            <a:lstStyle/>
            <a:p>
              <a:pPr defTabSz="762000">
                <a:spcBef>
                  <a:spcPct val="50000"/>
                </a:spcBef>
              </a:pPr>
              <a:r>
                <a:rPr kumimoji="1" lang="zh-CN" altLang="en-US" b="1" dirty="0">
                  <a:latin typeface="CordiaUPC"/>
                </a:rPr>
                <a:t>失去载波</a:t>
              </a:r>
            </a:p>
          </p:txBody>
        </p:sp>
        <p:sp>
          <p:nvSpPr>
            <p:cNvPr id="48161" name="Rectangle 32"/>
            <p:cNvSpPr>
              <a:spLocks noChangeArrowheads="1"/>
            </p:cNvSpPr>
            <p:nvPr/>
          </p:nvSpPr>
          <p:spPr bwMode="auto">
            <a:xfrm>
              <a:off x="2158" y="2023"/>
              <a:ext cx="698" cy="233"/>
            </a:xfrm>
            <a:prstGeom prst="rect">
              <a:avLst/>
            </a:prstGeom>
            <a:noFill/>
            <a:ln w="12700">
              <a:noFill/>
              <a:miter lim="800000"/>
              <a:headEnd/>
              <a:tailEnd/>
            </a:ln>
          </p:spPr>
          <p:txBody>
            <a:bodyPr wrap="none">
              <a:spAutoFit/>
            </a:bodyPr>
            <a:lstStyle/>
            <a:p>
              <a:pPr defTabSz="762000">
                <a:spcBef>
                  <a:spcPct val="50000"/>
                </a:spcBef>
              </a:pPr>
              <a:r>
                <a:rPr kumimoji="1" lang="zh-CN" altLang="en-US" b="1" dirty="0">
                  <a:latin typeface="CordiaUPC"/>
                </a:rPr>
                <a:t>验证失败</a:t>
              </a:r>
            </a:p>
          </p:txBody>
        </p:sp>
      </p:grpSp>
      <p:sp>
        <p:nvSpPr>
          <p:cNvPr id="3" name="矩形 2"/>
          <p:cNvSpPr/>
          <p:nvPr/>
        </p:nvSpPr>
        <p:spPr>
          <a:xfrm>
            <a:off x="725648" y="3436697"/>
            <a:ext cx="3724115" cy="2529923"/>
          </a:xfrm>
          <a:prstGeom prst="rect">
            <a:avLst/>
          </a:prstGeom>
        </p:spPr>
        <p:txBody>
          <a:bodyPr wrap="square">
            <a:spAutoFit/>
          </a:bodyPr>
          <a:lstStyle/>
          <a:p>
            <a:pPr marL="342900" indent="-342900">
              <a:lnSpc>
                <a:spcPct val="90000"/>
              </a:lnSpc>
              <a:buFont typeface="Arial" panose="020B0604020202020204" pitchFamily="34" charset="0"/>
              <a:buChar char="•"/>
            </a:pPr>
            <a:r>
              <a:rPr lang="zh-CN" altLang="en-US" sz="2000" dirty="0"/>
              <a:t>协商、认证完成后进入网络层配置状态</a:t>
            </a:r>
          </a:p>
          <a:p>
            <a:pPr marL="742950" lvl="1" indent="-285750">
              <a:lnSpc>
                <a:spcPct val="90000"/>
              </a:lnSpc>
              <a:buFont typeface="Arial" panose="020B0604020202020204" pitchFamily="34" charset="0"/>
              <a:buChar char="•"/>
            </a:pPr>
            <a:r>
              <a:rPr lang="en-US" altLang="zh-CN" dirty="0"/>
              <a:t>IPCP</a:t>
            </a:r>
            <a:r>
              <a:rPr lang="zh-CN" altLang="en-US" dirty="0"/>
              <a:t>协议配置</a:t>
            </a:r>
            <a:r>
              <a:rPr lang="en-US" altLang="zh-CN" dirty="0"/>
              <a:t>IP</a:t>
            </a:r>
            <a:r>
              <a:rPr lang="zh-CN" altLang="en-US" dirty="0"/>
              <a:t>地址、是否压缩等</a:t>
            </a:r>
          </a:p>
          <a:p>
            <a:pPr marL="342900" indent="-342900">
              <a:lnSpc>
                <a:spcPct val="90000"/>
              </a:lnSpc>
              <a:buFont typeface="Arial" panose="020B0604020202020204" pitchFamily="34" charset="0"/>
              <a:buChar char="•"/>
            </a:pPr>
            <a:r>
              <a:rPr lang="zh-CN" altLang="en-US" sz="2000" dirty="0"/>
              <a:t>进入打开状态：开始传输网络层数据</a:t>
            </a:r>
          </a:p>
          <a:p>
            <a:pPr marL="342900" indent="-342900">
              <a:lnSpc>
                <a:spcPct val="90000"/>
              </a:lnSpc>
              <a:buFont typeface="Arial" panose="020B0604020202020204" pitchFamily="34" charset="0"/>
              <a:buChar char="•"/>
            </a:pPr>
            <a:r>
              <a:rPr lang="zh-CN" altLang="en-US" sz="2000" dirty="0"/>
              <a:t>一方发送</a:t>
            </a:r>
            <a:r>
              <a:rPr lang="en-US" altLang="zh-CN" sz="2000" dirty="0"/>
              <a:t>LCP</a:t>
            </a:r>
            <a:r>
              <a:rPr lang="zh-CN" altLang="en-US" sz="2000" dirty="0"/>
              <a:t>终止请求进入中止中状态</a:t>
            </a:r>
          </a:p>
          <a:p>
            <a:pPr marL="342900" indent="-342900">
              <a:lnSpc>
                <a:spcPct val="90000"/>
              </a:lnSpc>
              <a:buFont typeface="Arial" panose="020B0604020202020204" pitchFamily="34" charset="0"/>
              <a:buChar char="•"/>
            </a:pPr>
            <a:r>
              <a:rPr lang="zh-CN" altLang="en-US" sz="2000" dirty="0"/>
              <a:t>中止确认后进入</a:t>
            </a:r>
            <a:r>
              <a:rPr lang="en-US" altLang="zh-CN" sz="2000" dirty="0"/>
              <a:t>Dead</a:t>
            </a:r>
            <a:r>
              <a:rPr lang="zh-CN" altLang="en-US" sz="2000" dirty="0"/>
              <a:t>状态</a:t>
            </a:r>
          </a:p>
        </p:txBody>
      </p:sp>
    </p:spTree>
    <p:extLst>
      <p:ext uri="{BB962C8B-B14F-4D97-AF65-F5344CB8AC3E}">
        <p14:creationId xmlns:p14="http://schemas.microsoft.com/office/powerpoint/2010/main" val="2378176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667" y="118534"/>
            <a:ext cx="8153400" cy="749132"/>
          </a:xfrm>
        </p:spPr>
        <p:txBody>
          <a:bodyPr/>
          <a:lstStyle/>
          <a:p>
            <a:r>
              <a:rPr lang="zh-CN" altLang="en-US" dirty="0"/>
              <a:t>面向字符的同步</a:t>
            </a:r>
            <a:r>
              <a:rPr lang="zh-CN" altLang="en-US" dirty="0" smtClean="0"/>
              <a:t>协议：</a:t>
            </a:r>
            <a:r>
              <a:rPr lang="zh-CN" altLang="en-US" dirty="0"/>
              <a:t>异步</a:t>
            </a:r>
            <a:r>
              <a:rPr lang="en-US" altLang="zh-CN" dirty="0"/>
              <a:t>PPP</a:t>
            </a:r>
            <a:endParaRPr lang="zh-CN" altLang="en-US" dirty="0"/>
          </a:p>
        </p:txBody>
      </p:sp>
      <p:sp>
        <p:nvSpPr>
          <p:cNvPr id="3" name="内容占位符 2"/>
          <p:cNvSpPr>
            <a:spLocks noGrp="1"/>
          </p:cNvSpPr>
          <p:nvPr>
            <p:ph idx="1"/>
          </p:nvPr>
        </p:nvSpPr>
        <p:spPr>
          <a:xfrm>
            <a:off x="956734" y="2374341"/>
            <a:ext cx="10515600" cy="4351338"/>
          </a:xfrm>
        </p:spPr>
        <p:txBody>
          <a:bodyPr>
            <a:normAutofit/>
          </a:bodyPr>
          <a:lstStyle/>
          <a:p>
            <a:pPr>
              <a:lnSpc>
                <a:spcPct val="100000"/>
              </a:lnSpc>
            </a:pPr>
            <a:r>
              <a:rPr lang="zh-CN" altLang="en-US" sz="2400" dirty="0"/>
              <a:t>利用特殊定义的</a:t>
            </a:r>
            <a:r>
              <a:rPr lang="zh-CN" altLang="en-US" sz="2400" dirty="0" smtClean="0"/>
              <a:t>字符</a:t>
            </a:r>
            <a:r>
              <a:rPr lang="en-US" altLang="zh-CN" sz="2400" dirty="0" smtClean="0"/>
              <a:t>SYN(0x7E=01111110)</a:t>
            </a:r>
            <a:r>
              <a:rPr lang="zh-CN" altLang="en-US" sz="2400" dirty="0" smtClean="0"/>
              <a:t>来</a:t>
            </a:r>
            <a:r>
              <a:rPr lang="zh-CN" altLang="en-US" sz="2400" dirty="0"/>
              <a:t>标识帧的起始</a:t>
            </a:r>
            <a:r>
              <a:rPr lang="zh-CN" altLang="en-US" sz="2400" dirty="0" smtClean="0"/>
              <a:t>位置</a:t>
            </a:r>
            <a:endParaRPr lang="en-US" altLang="zh-CN" sz="2400" dirty="0" smtClean="0"/>
          </a:p>
          <a:p>
            <a:pPr>
              <a:lnSpc>
                <a:spcPct val="100000"/>
              </a:lnSpc>
            </a:pPr>
            <a:r>
              <a:rPr lang="zh-CN" altLang="en-US" sz="2400" dirty="0"/>
              <a:t>字符填充：</a:t>
            </a:r>
            <a:r>
              <a:rPr lang="zh-CN" altLang="en-US" sz="2400" dirty="0" smtClean="0"/>
              <a:t>特殊字符可能</a:t>
            </a:r>
            <a:r>
              <a:rPr lang="zh-CN" altLang="en-US" sz="2400" dirty="0"/>
              <a:t>在数据部分出现</a:t>
            </a:r>
            <a:endParaRPr lang="en-US" altLang="zh-CN" sz="2400" dirty="0"/>
          </a:p>
          <a:p>
            <a:pPr lvl="1">
              <a:lnSpc>
                <a:spcPct val="100000"/>
              </a:lnSpc>
            </a:pPr>
            <a:r>
              <a:rPr lang="zh-CN" altLang="en-US" dirty="0"/>
              <a:t>利用转义字符</a:t>
            </a:r>
            <a:r>
              <a:rPr lang="en-US" altLang="zh-CN" dirty="0" smtClean="0"/>
              <a:t>DLE(0x7D=01111101)</a:t>
            </a:r>
            <a:r>
              <a:rPr lang="zh-CN" altLang="en-US" dirty="0" smtClean="0"/>
              <a:t>来</a:t>
            </a:r>
            <a:r>
              <a:rPr lang="zh-CN" altLang="en-US" dirty="0"/>
              <a:t>实现数据</a:t>
            </a:r>
            <a:r>
              <a:rPr lang="zh-CN" altLang="en-US" dirty="0" smtClean="0"/>
              <a:t>透明</a:t>
            </a:r>
            <a:endParaRPr lang="en-US" altLang="zh-CN" dirty="0" smtClean="0"/>
          </a:p>
          <a:p>
            <a:pPr lvl="1">
              <a:lnSpc>
                <a:spcPct val="100000"/>
              </a:lnSpc>
            </a:pPr>
            <a:r>
              <a:rPr lang="zh-CN" altLang="en-US" dirty="0" smtClean="0"/>
              <a:t>除了</a:t>
            </a:r>
            <a:r>
              <a:rPr lang="en-US" altLang="zh-CN" dirty="0" smtClean="0"/>
              <a:t>SYN</a:t>
            </a:r>
            <a:r>
              <a:rPr lang="zh-CN" altLang="en-US" dirty="0" smtClean="0"/>
              <a:t>等外，可能还有其他控制字符也需要转义</a:t>
            </a:r>
            <a:endParaRPr lang="en-US" altLang="zh-CN" dirty="0" smtClean="0"/>
          </a:p>
          <a:p>
            <a:pPr lvl="1">
              <a:lnSpc>
                <a:spcPct val="100000"/>
              </a:lnSpc>
            </a:pPr>
            <a:r>
              <a:rPr lang="en-US" altLang="zh-CN" dirty="0" smtClean="0"/>
              <a:t>ACCM</a:t>
            </a:r>
            <a:r>
              <a:rPr lang="zh-CN" altLang="en-US" dirty="0"/>
              <a:t>异步控制字符映射</a:t>
            </a:r>
            <a:r>
              <a:rPr lang="zh-CN" altLang="en-US" dirty="0" smtClean="0"/>
              <a:t>表</a:t>
            </a:r>
            <a:r>
              <a:rPr lang="en-US" altLang="zh-CN" dirty="0" smtClean="0"/>
              <a:t>(32</a:t>
            </a:r>
            <a:r>
              <a:rPr lang="zh-CN" altLang="en-US" dirty="0" smtClean="0"/>
              <a:t>比特的整数</a:t>
            </a:r>
            <a:r>
              <a:rPr lang="en-US" altLang="zh-CN" dirty="0" smtClean="0"/>
              <a:t>)</a:t>
            </a:r>
          </a:p>
          <a:p>
            <a:pPr lvl="2">
              <a:lnSpc>
                <a:spcPct val="100000"/>
              </a:lnSpc>
            </a:pPr>
            <a:r>
              <a:rPr lang="zh-CN" altLang="en-US" sz="2400" dirty="0" smtClean="0"/>
              <a:t>在实际的链路前还可能包括一个</a:t>
            </a:r>
            <a:r>
              <a:rPr lang="en-US" altLang="zh-CN" sz="2400" dirty="0" smtClean="0"/>
              <a:t>Modem</a:t>
            </a:r>
            <a:r>
              <a:rPr lang="zh-CN" altLang="en-US" sz="2400" dirty="0" smtClean="0"/>
              <a:t>，其会解释一些控制字符</a:t>
            </a:r>
            <a:endParaRPr lang="en-US" altLang="zh-CN" sz="2400" dirty="0" smtClean="0"/>
          </a:p>
          <a:p>
            <a:pPr lvl="2">
              <a:lnSpc>
                <a:spcPct val="100000"/>
              </a:lnSpc>
            </a:pPr>
            <a:r>
              <a:rPr lang="en-US" altLang="zh-CN" sz="2400" dirty="0" smtClean="0"/>
              <a:t>ACCM</a:t>
            </a:r>
            <a:r>
              <a:rPr lang="zh-CN" altLang="en-US" sz="2400" dirty="0" smtClean="0"/>
              <a:t>给</a:t>
            </a:r>
            <a:r>
              <a:rPr lang="zh-CN" altLang="en-US" sz="2400" dirty="0"/>
              <a:t>出了除了</a:t>
            </a:r>
            <a:r>
              <a:rPr lang="en-US" altLang="zh-CN" sz="2400" dirty="0"/>
              <a:t>SYN</a:t>
            </a:r>
            <a:r>
              <a:rPr lang="zh-CN" altLang="en-US" sz="2400" dirty="0"/>
              <a:t>和</a:t>
            </a:r>
            <a:r>
              <a:rPr lang="en-US" altLang="zh-CN" sz="2400" dirty="0"/>
              <a:t>DLE</a:t>
            </a:r>
            <a:r>
              <a:rPr lang="zh-CN" altLang="en-US" sz="2400" dirty="0"/>
              <a:t>外还有哪些控制字符</a:t>
            </a:r>
            <a:r>
              <a:rPr lang="en-US" altLang="zh-CN" sz="2400" dirty="0"/>
              <a:t>(0~31)</a:t>
            </a:r>
            <a:r>
              <a:rPr lang="zh-CN" altLang="en-US" sz="2400" dirty="0"/>
              <a:t>需要转义，如</a:t>
            </a:r>
            <a:r>
              <a:rPr lang="en-US" altLang="zh-CN" sz="2400" dirty="0"/>
              <a:t>XON/XOFF</a:t>
            </a:r>
          </a:p>
          <a:p>
            <a:pPr lvl="2">
              <a:lnSpc>
                <a:spcPct val="100000"/>
              </a:lnSpc>
            </a:pPr>
            <a:r>
              <a:rPr lang="zh-CN" altLang="en-US" sz="2400" dirty="0" smtClean="0"/>
              <a:t>在</a:t>
            </a:r>
            <a:r>
              <a:rPr lang="en-US" altLang="zh-CN" sz="2400" dirty="0" smtClean="0"/>
              <a:t>PPP</a:t>
            </a:r>
            <a:r>
              <a:rPr lang="zh-CN" altLang="en-US" sz="2400" dirty="0" smtClean="0"/>
              <a:t>链路建立时发送</a:t>
            </a:r>
            <a:r>
              <a:rPr lang="en-US" altLang="zh-CN" sz="2400" dirty="0" smtClean="0"/>
              <a:t>ACCM</a:t>
            </a:r>
            <a:r>
              <a:rPr lang="zh-CN" altLang="en-US" sz="2400" dirty="0" smtClean="0"/>
              <a:t>，协商需要转义的控制字符</a:t>
            </a:r>
            <a:endParaRPr lang="en-US" altLang="zh-CN" sz="2400" dirty="0" smtClean="0"/>
          </a:p>
          <a:p>
            <a:pPr lvl="2">
              <a:lnSpc>
                <a:spcPct val="100000"/>
              </a:lnSpc>
            </a:pPr>
            <a:r>
              <a:rPr lang="en-US" altLang="zh-CN" sz="2400" dirty="0"/>
              <a:t>ACCM</a:t>
            </a:r>
            <a:r>
              <a:rPr lang="zh-CN" altLang="en-US" sz="2400" dirty="0"/>
              <a:t>中的对应的比特</a:t>
            </a:r>
            <a:r>
              <a:rPr lang="en-US" altLang="zh-CN" sz="2400" dirty="0"/>
              <a:t>n</a:t>
            </a:r>
            <a:r>
              <a:rPr lang="zh-CN" altLang="en-US" sz="2400" dirty="0"/>
              <a:t>为</a:t>
            </a:r>
            <a:r>
              <a:rPr lang="en-US" altLang="zh-CN" sz="2400" dirty="0"/>
              <a:t>1</a:t>
            </a:r>
            <a:r>
              <a:rPr lang="zh-CN" altLang="en-US" sz="2400" dirty="0"/>
              <a:t>时表示控制字符</a:t>
            </a:r>
            <a:r>
              <a:rPr lang="en-US" altLang="zh-CN" sz="2400" dirty="0"/>
              <a:t>n</a:t>
            </a:r>
            <a:r>
              <a:rPr lang="zh-CN" altLang="en-US" sz="2400" dirty="0"/>
              <a:t>需要转义</a:t>
            </a:r>
            <a:endParaRPr lang="en-US" altLang="zh-CN" sz="2400" dirty="0"/>
          </a:p>
          <a:p>
            <a:pPr marL="914400" lvl="2" indent="0">
              <a:lnSpc>
                <a:spcPct val="100000"/>
              </a:lnSpc>
              <a:buNone/>
            </a:pPr>
            <a:endParaRPr lang="zh-CN" altLang="en-US" sz="2400" dirty="0"/>
          </a:p>
        </p:txBody>
      </p:sp>
      <p:sp>
        <p:nvSpPr>
          <p:cNvPr id="6" name="矩形 5"/>
          <p:cNvSpPr/>
          <p:nvPr/>
        </p:nvSpPr>
        <p:spPr>
          <a:xfrm>
            <a:off x="2432565" y="1774880"/>
            <a:ext cx="6412467" cy="40011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zh-CN" altLang="en-US" sz="2000" dirty="0"/>
              <a:t>特殊字符随采用的字符编码集而不同：</a:t>
            </a:r>
            <a:r>
              <a:rPr lang="zh-CN" altLang="en-US" sz="2000" dirty="0">
                <a:solidFill>
                  <a:srgbClr val="FF0000"/>
                </a:solidFill>
              </a:rPr>
              <a:t>ASCII</a:t>
            </a:r>
            <a:r>
              <a:rPr lang="zh-CN" altLang="en-US" sz="2000" dirty="0"/>
              <a:t>/EBCDIC</a:t>
            </a:r>
          </a:p>
        </p:txBody>
      </p:sp>
      <p:graphicFrame>
        <p:nvGraphicFramePr>
          <p:cNvPr id="5" name="表格 4"/>
          <p:cNvGraphicFramePr>
            <a:graphicFrameLocks noGrp="1"/>
          </p:cNvGraphicFramePr>
          <p:nvPr>
            <p:extLst>
              <p:ext uri="{D42A27DB-BD31-4B8C-83A1-F6EECF244321}">
                <p14:modId xmlns:p14="http://schemas.microsoft.com/office/powerpoint/2010/main" val="2270647681"/>
              </p:ext>
            </p:extLst>
          </p:nvPr>
        </p:nvGraphicFramePr>
        <p:xfrm>
          <a:off x="1168400" y="786215"/>
          <a:ext cx="8940799" cy="1188720"/>
        </p:xfrm>
        <a:graphic>
          <a:graphicData uri="http://schemas.openxmlformats.org/drawingml/2006/table">
            <a:tbl>
              <a:tblPr firstRow="1" bandRow="1">
                <a:tableStyleId>{5940675A-B579-460E-94D1-54222C63F5DA}</a:tableStyleId>
              </a:tblPr>
              <a:tblGrid>
                <a:gridCol w="1396999">
                  <a:extLst>
                    <a:ext uri="{9D8B030D-6E8A-4147-A177-3AD203B41FA5}">
                      <a16:colId xmlns:a16="http://schemas.microsoft.com/office/drawing/2014/main" val="343394987"/>
                    </a:ext>
                  </a:extLst>
                </a:gridCol>
                <a:gridCol w="1024466">
                  <a:extLst>
                    <a:ext uri="{9D8B030D-6E8A-4147-A177-3AD203B41FA5}">
                      <a16:colId xmlns:a16="http://schemas.microsoft.com/office/drawing/2014/main" val="2224489611"/>
                    </a:ext>
                  </a:extLst>
                </a:gridCol>
                <a:gridCol w="1117600">
                  <a:extLst>
                    <a:ext uri="{9D8B030D-6E8A-4147-A177-3AD203B41FA5}">
                      <a16:colId xmlns:a16="http://schemas.microsoft.com/office/drawing/2014/main" val="2963838642"/>
                    </a:ext>
                  </a:extLst>
                </a:gridCol>
                <a:gridCol w="2421468">
                  <a:extLst>
                    <a:ext uri="{9D8B030D-6E8A-4147-A177-3AD203B41FA5}">
                      <a16:colId xmlns:a16="http://schemas.microsoft.com/office/drawing/2014/main" val="3833092747"/>
                    </a:ext>
                  </a:extLst>
                </a:gridCol>
                <a:gridCol w="1710267">
                  <a:extLst>
                    <a:ext uri="{9D8B030D-6E8A-4147-A177-3AD203B41FA5}">
                      <a16:colId xmlns:a16="http://schemas.microsoft.com/office/drawing/2014/main" val="1803810908"/>
                    </a:ext>
                  </a:extLst>
                </a:gridCol>
                <a:gridCol w="1269999">
                  <a:extLst>
                    <a:ext uri="{9D8B030D-6E8A-4147-A177-3AD203B41FA5}">
                      <a16:colId xmlns:a16="http://schemas.microsoft.com/office/drawing/2014/main" val="2302284532"/>
                    </a:ext>
                  </a:extLst>
                </a:gridCol>
              </a:tblGrid>
              <a:tr h="370840">
                <a:tc>
                  <a:txBody>
                    <a:bodyPr/>
                    <a:lstStyle/>
                    <a:p>
                      <a:pPr algn="ctr"/>
                      <a:r>
                        <a:rPr lang="en-US" altLang="zh-CN" sz="2000" dirty="0" smtClean="0"/>
                        <a:t>8</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8</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8</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16</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     8   bit</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6075520"/>
                  </a:ext>
                </a:extLst>
              </a:tr>
              <a:tr h="370840">
                <a:tc>
                  <a:txBody>
                    <a:bodyPr/>
                    <a:lstStyle/>
                    <a:p>
                      <a:pPr algn="ctr"/>
                      <a:r>
                        <a:rPr lang="en-US" altLang="zh-CN" sz="2000" dirty="0" smtClean="0"/>
                        <a:t>01111110</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zh-CN" altLang="en-US" sz="2000" dirty="0" smtClean="0"/>
                        <a:t>地址</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zh-CN" altLang="en-US" sz="2000" dirty="0" smtClean="0"/>
                        <a:t>控制</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zh-CN" altLang="en-US" sz="2000" dirty="0" smtClean="0"/>
                        <a:t>数据</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检验和</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01111110</a:t>
                      </a:r>
                      <a:endParaRPr lang="zh-CN" altLang="en-US" sz="2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267319972"/>
                  </a:ext>
                </a:extLst>
              </a:tr>
              <a:tr h="370840">
                <a:tc>
                  <a:txBody>
                    <a:bodyPr/>
                    <a:lstStyle/>
                    <a:p>
                      <a:pPr algn="ctr"/>
                      <a:r>
                        <a:rPr lang="en-US" altLang="zh-CN" sz="2000" dirty="0" smtClean="0"/>
                        <a:t>SYN</a:t>
                      </a:r>
                      <a:endParaRPr lang="zh-CN" alt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sz="20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SYN</a:t>
                      </a:r>
                      <a:endParaRPr lang="zh-CN" altLang="en-US" sz="20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8791597"/>
                  </a:ext>
                </a:extLst>
              </a:tr>
            </a:tbl>
          </a:graphicData>
        </a:graphic>
      </p:graphicFrame>
    </p:spTree>
    <p:extLst>
      <p:ext uri="{BB962C8B-B14F-4D97-AF65-F5344CB8AC3E}">
        <p14:creationId xmlns:p14="http://schemas.microsoft.com/office/powerpoint/2010/main" val="254967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面向字符的同步</a:t>
            </a:r>
            <a:r>
              <a:rPr lang="zh-CN" altLang="en-US" dirty="0" smtClean="0"/>
              <a:t>协议：</a:t>
            </a:r>
            <a:r>
              <a:rPr lang="zh-CN" altLang="en-US" dirty="0"/>
              <a:t>异步</a:t>
            </a:r>
            <a:r>
              <a:rPr lang="en-US" altLang="zh-CN" dirty="0"/>
              <a:t>PPP</a:t>
            </a:r>
            <a:endParaRPr lang="zh-CN" altLang="en-US" dirty="0"/>
          </a:p>
        </p:txBody>
      </p:sp>
      <p:sp>
        <p:nvSpPr>
          <p:cNvPr id="3" name="内容占位符 2"/>
          <p:cNvSpPr>
            <a:spLocks noGrp="1"/>
          </p:cNvSpPr>
          <p:nvPr>
            <p:ph idx="1"/>
          </p:nvPr>
        </p:nvSpPr>
        <p:spPr>
          <a:xfrm>
            <a:off x="719666" y="1690688"/>
            <a:ext cx="10515600" cy="4351338"/>
          </a:xfrm>
        </p:spPr>
        <p:txBody>
          <a:bodyPr>
            <a:noAutofit/>
          </a:bodyPr>
          <a:lstStyle/>
          <a:p>
            <a:pPr marL="0" indent="0">
              <a:lnSpc>
                <a:spcPct val="100000"/>
              </a:lnSpc>
              <a:buNone/>
            </a:pPr>
            <a:r>
              <a:rPr lang="zh-CN" altLang="en-US" sz="2400" dirty="0" smtClean="0"/>
              <a:t>如何实现数据透明</a:t>
            </a:r>
            <a:r>
              <a:rPr lang="zh-CN" altLang="en-US" sz="2400" dirty="0"/>
              <a:t>？</a:t>
            </a:r>
            <a:endParaRPr lang="en-US" altLang="zh-CN" sz="2400" dirty="0" smtClean="0"/>
          </a:p>
          <a:p>
            <a:pPr>
              <a:lnSpc>
                <a:spcPct val="100000"/>
              </a:lnSpc>
            </a:pPr>
            <a:r>
              <a:rPr lang="zh-CN" altLang="en-US" sz="2400" dirty="0" smtClean="0"/>
              <a:t>发送方：</a:t>
            </a:r>
            <a:endParaRPr lang="en-US" altLang="zh-CN" sz="2400" dirty="0" smtClean="0"/>
          </a:p>
          <a:p>
            <a:pPr lvl="1">
              <a:lnSpc>
                <a:spcPct val="100000"/>
              </a:lnSpc>
            </a:pPr>
            <a:r>
              <a:rPr lang="zh-CN" altLang="en-US" dirty="0" smtClean="0"/>
              <a:t>如果需要转义的特殊字符</a:t>
            </a:r>
            <a:r>
              <a:rPr lang="en-US" altLang="zh-CN" dirty="0" smtClean="0"/>
              <a:t>(</a:t>
            </a:r>
            <a:r>
              <a:rPr lang="zh-CN" altLang="en-US" dirty="0" smtClean="0"/>
              <a:t>如</a:t>
            </a:r>
            <a:r>
              <a:rPr lang="en-US" altLang="zh-CN" dirty="0" smtClean="0"/>
              <a:t>SYN, 0x7e)</a:t>
            </a:r>
            <a:r>
              <a:rPr lang="zh-CN" altLang="en-US" dirty="0" smtClean="0"/>
              <a:t>在</a:t>
            </a:r>
            <a:r>
              <a:rPr lang="zh-CN" altLang="en-US" dirty="0"/>
              <a:t>数据部分</a:t>
            </a:r>
            <a:r>
              <a:rPr lang="zh-CN" altLang="en-US" dirty="0" smtClean="0"/>
              <a:t>出现，在其前面</a:t>
            </a:r>
            <a:r>
              <a:rPr lang="zh-CN" altLang="en-US" dirty="0"/>
              <a:t>添加</a:t>
            </a:r>
            <a:r>
              <a:rPr lang="en-US" altLang="zh-CN" dirty="0"/>
              <a:t>DLE</a:t>
            </a:r>
            <a:r>
              <a:rPr lang="zh-CN" altLang="en-US" dirty="0" smtClean="0"/>
              <a:t>，同时该字符半</a:t>
            </a:r>
            <a:r>
              <a:rPr lang="zh-CN" altLang="en-US" dirty="0"/>
              <a:t>加</a:t>
            </a:r>
            <a:r>
              <a:rPr lang="en-US" altLang="zh-CN" dirty="0" smtClean="0"/>
              <a:t>0x20</a:t>
            </a:r>
            <a:r>
              <a:rPr lang="zh-CN" altLang="en-US" dirty="0" smtClean="0"/>
              <a:t>：如</a:t>
            </a:r>
            <a:r>
              <a:rPr lang="en-US" altLang="zh-CN" dirty="0" smtClean="0"/>
              <a:t>0x7e </a:t>
            </a:r>
            <a:r>
              <a:rPr lang="en-US" altLang="zh-CN" dirty="0" smtClean="0">
                <a:sym typeface="Wingdings" panose="05000000000000000000" pitchFamily="2" charset="2"/>
              </a:rPr>
              <a:t> 0x7d5e</a:t>
            </a:r>
            <a:endParaRPr lang="en-US" altLang="zh-CN" dirty="0" smtClean="0"/>
          </a:p>
          <a:p>
            <a:pPr lvl="1">
              <a:lnSpc>
                <a:spcPct val="100000"/>
              </a:lnSpc>
            </a:pPr>
            <a:r>
              <a:rPr lang="zh-CN" altLang="en-US" dirty="0" smtClean="0"/>
              <a:t>如果</a:t>
            </a:r>
            <a:r>
              <a:rPr lang="en-US" altLang="zh-CN" dirty="0" smtClean="0"/>
              <a:t>DLE</a:t>
            </a:r>
            <a:r>
              <a:rPr lang="zh-CN" altLang="en-US" dirty="0" smtClean="0"/>
              <a:t>本身出现在数据部分，同样添加</a:t>
            </a:r>
            <a:r>
              <a:rPr lang="en-US" altLang="zh-CN" dirty="0" smtClean="0"/>
              <a:t>DLE</a:t>
            </a:r>
            <a:r>
              <a:rPr lang="zh-CN" altLang="en-US" dirty="0" smtClean="0"/>
              <a:t>，即</a:t>
            </a:r>
            <a:r>
              <a:rPr lang="en-US" altLang="zh-CN" dirty="0" smtClean="0"/>
              <a:t>0x7d</a:t>
            </a:r>
            <a:r>
              <a:rPr lang="en-US" altLang="zh-CN" dirty="0" smtClean="0">
                <a:sym typeface="Wingdings" panose="05000000000000000000" pitchFamily="2" charset="2"/>
              </a:rPr>
              <a:t> 0x7d5d</a:t>
            </a:r>
          </a:p>
          <a:p>
            <a:pPr>
              <a:lnSpc>
                <a:spcPct val="100000"/>
              </a:lnSpc>
            </a:pPr>
            <a:r>
              <a:rPr lang="zh-CN" altLang="en-US" sz="2400" dirty="0" smtClean="0"/>
              <a:t>接收方：</a:t>
            </a:r>
            <a:endParaRPr lang="en-US" altLang="zh-CN" sz="2400" dirty="0" smtClean="0"/>
          </a:p>
          <a:p>
            <a:pPr lvl="1">
              <a:lnSpc>
                <a:spcPct val="100000"/>
              </a:lnSpc>
            </a:pPr>
            <a:r>
              <a:rPr lang="zh-CN" altLang="en-US" dirty="0" smtClean="0"/>
              <a:t>看到</a:t>
            </a:r>
            <a:r>
              <a:rPr lang="en-US" altLang="zh-CN" dirty="0" smtClean="0"/>
              <a:t>DLE(0x7D)</a:t>
            </a:r>
            <a:r>
              <a:rPr lang="zh-CN" altLang="en-US" dirty="0" smtClean="0"/>
              <a:t>，去掉</a:t>
            </a:r>
            <a:r>
              <a:rPr lang="en-US" altLang="zh-CN" dirty="0" smtClean="0"/>
              <a:t>DLE</a:t>
            </a:r>
            <a:r>
              <a:rPr lang="zh-CN" altLang="en-US" dirty="0" smtClean="0"/>
              <a:t>，后面的字节半</a:t>
            </a:r>
            <a:r>
              <a:rPr lang="zh-CN" altLang="en-US" dirty="0"/>
              <a:t>加</a:t>
            </a:r>
            <a:r>
              <a:rPr lang="en-US" altLang="zh-CN" dirty="0" smtClean="0"/>
              <a:t>0x20</a:t>
            </a:r>
            <a:r>
              <a:rPr lang="zh-CN" altLang="en-US" dirty="0" smtClean="0"/>
              <a:t>来恢复原来的数据</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35196047"/>
              </p:ext>
            </p:extLst>
          </p:nvPr>
        </p:nvGraphicFramePr>
        <p:xfrm>
          <a:off x="1295398" y="5300346"/>
          <a:ext cx="8712000" cy="792480"/>
        </p:xfrm>
        <a:graphic>
          <a:graphicData uri="http://schemas.openxmlformats.org/drawingml/2006/table">
            <a:tbl>
              <a:tblPr firstRow="1" bandRow="1">
                <a:tableStyleId>{5940675A-B579-460E-94D1-54222C63F5DA}</a:tableStyleId>
              </a:tblPr>
              <a:tblGrid>
                <a:gridCol w="1260000">
                  <a:extLst>
                    <a:ext uri="{9D8B030D-6E8A-4147-A177-3AD203B41FA5}">
                      <a16:colId xmlns:a16="http://schemas.microsoft.com/office/drawing/2014/main" val="2815800961"/>
                    </a:ext>
                  </a:extLst>
                </a:gridCol>
                <a:gridCol w="828000">
                  <a:extLst>
                    <a:ext uri="{9D8B030D-6E8A-4147-A177-3AD203B41FA5}">
                      <a16:colId xmlns:a16="http://schemas.microsoft.com/office/drawing/2014/main" val="947346659"/>
                    </a:ext>
                  </a:extLst>
                </a:gridCol>
                <a:gridCol w="828000">
                  <a:extLst>
                    <a:ext uri="{9D8B030D-6E8A-4147-A177-3AD203B41FA5}">
                      <a16:colId xmlns:a16="http://schemas.microsoft.com/office/drawing/2014/main" val="2070871394"/>
                    </a:ext>
                  </a:extLst>
                </a:gridCol>
                <a:gridCol w="828000">
                  <a:extLst>
                    <a:ext uri="{9D8B030D-6E8A-4147-A177-3AD203B41FA5}">
                      <a16:colId xmlns:a16="http://schemas.microsoft.com/office/drawing/2014/main" val="836814784"/>
                    </a:ext>
                  </a:extLst>
                </a:gridCol>
                <a:gridCol w="828000">
                  <a:extLst>
                    <a:ext uri="{9D8B030D-6E8A-4147-A177-3AD203B41FA5}">
                      <a16:colId xmlns:a16="http://schemas.microsoft.com/office/drawing/2014/main" val="3336177934"/>
                    </a:ext>
                  </a:extLst>
                </a:gridCol>
                <a:gridCol w="828000">
                  <a:extLst>
                    <a:ext uri="{9D8B030D-6E8A-4147-A177-3AD203B41FA5}">
                      <a16:colId xmlns:a16="http://schemas.microsoft.com/office/drawing/2014/main" val="1882059975"/>
                    </a:ext>
                  </a:extLst>
                </a:gridCol>
                <a:gridCol w="828000">
                  <a:extLst>
                    <a:ext uri="{9D8B030D-6E8A-4147-A177-3AD203B41FA5}">
                      <a16:colId xmlns:a16="http://schemas.microsoft.com/office/drawing/2014/main" val="1424510228"/>
                    </a:ext>
                  </a:extLst>
                </a:gridCol>
                <a:gridCol w="828000">
                  <a:extLst>
                    <a:ext uri="{9D8B030D-6E8A-4147-A177-3AD203B41FA5}">
                      <a16:colId xmlns:a16="http://schemas.microsoft.com/office/drawing/2014/main" val="2189726531"/>
                    </a:ext>
                  </a:extLst>
                </a:gridCol>
                <a:gridCol w="828000">
                  <a:extLst>
                    <a:ext uri="{9D8B030D-6E8A-4147-A177-3AD203B41FA5}">
                      <a16:colId xmlns:a16="http://schemas.microsoft.com/office/drawing/2014/main" val="1892604258"/>
                    </a:ext>
                  </a:extLst>
                </a:gridCol>
                <a:gridCol w="828000">
                  <a:extLst>
                    <a:ext uri="{9D8B030D-6E8A-4147-A177-3AD203B41FA5}">
                      <a16:colId xmlns:a16="http://schemas.microsoft.com/office/drawing/2014/main" val="2466033896"/>
                    </a:ext>
                  </a:extLst>
                </a:gridCol>
              </a:tblGrid>
              <a:tr h="374313">
                <a:tc>
                  <a:txBody>
                    <a:bodyPr/>
                    <a:lstStyle/>
                    <a:p>
                      <a:pPr algn="ctr"/>
                      <a:r>
                        <a:rPr lang="zh-CN" altLang="en-US" sz="2000" dirty="0" smtClean="0"/>
                        <a:t>数据部分</a:t>
                      </a:r>
                      <a:endParaRPr lang="zh-CN" altLang="en-US" sz="2000" dirty="0"/>
                    </a:p>
                  </a:txBody>
                  <a:tcPr/>
                </a:tc>
                <a:tc>
                  <a:txBody>
                    <a:bodyPr/>
                    <a:lstStyle/>
                    <a:p>
                      <a:pPr algn="ctr"/>
                      <a:r>
                        <a:rPr lang="en-US" altLang="zh-CN" sz="2000" dirty="0" smtClean="0"/>
                        <a:t>7E</a:t>
                      </a:r>
                      <a:endParaRPr lang="zh-CN" altLang="en-US" sz="2000" dirty="0"/>
                    </a:p>
                  </a:txBody>
                  <a:tcPr>
                    <a:solidFill>
                      <a:srgbClr val="FFFF00"/>
                    </a:solidFill>
                  </a:tcPr>
                </a:tc>
                <a:tc>
                  <a:txBody>
                    <a:bodyPr/>
                    <a:lstStyle/>
                    <a:p>
                      <a:pPr algn="ctr"/>
                      <a:endParaRPr lang="zh-CN" altLang="en-US" sz="2000" dirty="0"/>
                    </a:p>
                  </a:txBody>
                  <a:tcPr/>
                </a:tc>
                <a:tc>
                  <a:txBody>
                    <a:bodyPr/>
                    <a:lstStyle/>
                    <a:p>
                      <a:pPr algn="ctr"/>
                      <a:r>
                        <a:rPr lang="en-US" altLang="zh-CN" sz="2000" dirty="0" smtClean="0"/>
                        <a:t>7C</a:t>
                      </a:r>
                      <a:endParaRPr lang="zh-CN" altLang="en-US" sz="2000" dirty="0"/>
                    </a:p>
                  </a:txBody>
                  <a:tcPr/>
                </a:tc>
                <a:tc>
                  <a:txBody>
                    <a:bodyPr/>
                    <a:lstStyle/>
                    <a:p>
                      <a:pPr algn="ctr"/>
                      <a:r>
                        <a:rPr lang="en-US" altLang="zh-CN" sz="2000" dirty="0" smtClean="0"/>
                        <a:t>7D</a:t>
                      </a:r>
                      <a:endParaRPr lang="zh-CN" altLang="en-US" sz="2000" dirty="0"/>
                    </a:p>
                  </a:txBody>
                  <a:tcPr>
                    <a:solidFill>
                      <a:srgbClr val="FFFF00"/>
                    </a:solidFill>
                  </a:tcPr>
                </a:tc>
                <a:tc>
                  <a:txBody>
                    <a:bodyPr/>
                    <a:lstStyle/>
                    <a:p>
                      <a:pPr algn="ctr"/>
                      <a:endParaRPr lang="zh-CN" altLang="en-US" sz="2000" dirty="0"/>
                    </a:p>
                  </a:txBody>
                  <a:tcPr/>
                </a:tc>
                <a:tc>
                  <a:txBody>
                    <a:bodyPr/>
                    <a:lstStyle/>
                    <a:p>
                      <a:pPr algn="ctr"/>
                      <a:r>
                        <a:rPr lang="en-US" altLang="zh-CN" sz="2000" dirty="0" smtClean="0"/>
                        <a:t>7D</a:t>
                      </a:r>
                      <a:endParaRPr lang="zh-CN" altLang="en-US" sz="2000" dirty="0"/>
                    </a:p>
                  </a:txBody>
                  <a:tcPr>
                    <a:solidFill>
                      <a:srgbClr val="FFFF00"/>
                    </a:solidFill>
                  </a:tcPr>
                </a:tc>
                <a:tc>
                  <a:txBody>
                    <a:bodyPr/>
                    <a:lstStyle/>
                    <a:p>
                      <a:pPr algn="ctr"/>
                      <a:endParaRPr lang="zh-CN" altLang="en-US" sz="2000" dirty="0"/>
                    </a:p>
                  </a:txBody>
                  <a:tcPr/>
                </a:tc>
                <a:tc>
                  <a:txBody>
                    <a:bodyPr/>
                    <a:lstStyle/>
                    <a:p>
                      <a:pPr algn="ctr"/>
                      <a:r>
                        <a:rPr lang="en-US" altLang="zh-CN" sz="2000" dirty="0" smtClean="0"/>
                        <a:t>11</a:t>
                      </a:r>
                      <a:endParaRPr lang="zh-CN" altLang="en-US" sz="2000" dirty="0"/>
                    </a:p>
                  </a:txBody>
                  <a:tcPr>
                    <a:solidFill>
                      <a:srgbClr val="FFFF00"/>
                    </a:solidFill>
                  </a:tcPr>
                </a:tc>
                <a:tc>
                  <a:txBody>
                    <a:bodyPr/>
                    <a:lstStyle/>
                    <a:p>
                      <a:pPr algn="ctr"/>
                      <a:endParaRPr lang="zh-CN" altLang="en-US" sz="2000" dirty="0"/>
                    </a:p>
                  </a:txBody>
                  <a:tcPr/>
                </a:tc>
                <a:extLst>
                  <a:ext uri="{0D108BD9-81ED-4DB2-BD59-A6C34878D82A}">
                    <a16:rowId xmlns:a16="http://schemas.microsoft.com/office/drawing/2014/main" val="3101477075"/>
                  </a:ext>
                </a:extLst>
              </a:tr>
              <a:tr h="370840">
                <a:tc>
                  <a:txBody>
                    <a:bodyPr/>
                    <a:lstStyle/>
                    <a:p>
                      <a:pPr algn="ctr"/>
                      <a:r>
                        <a:rPr lang="zh-CN" altLang="en-US" sz="2000" dirty="0" smtClean="0"/>
                        <a:t>转义后</a:t>
                      </a:r>
                      <a:endParaRPr lang="zh-CN" altLang="en-US" sz="2000" dirty="0"/>
                    </a:p>
                  </a:txBody>
                  <a:tcPr/>
                </a:tc>
                <a:tc>
                  <a:txBody>
                    <a:bodyPr/>
                    <a:lstStyle/>
                    <a:p>
                      <a:pPr algn="ctr"/>
                      <a:r>
                        <a:rPr lang="en-US" altLang="zh-CN" sz="2000" dirty="0" smtClean="0"/>
                        <a:t>7D</a:t>
                      </a:r>
                      <a:endParaRPr lang="zh-CN" altLang="en-US" sz="2000" dirty="0"/>
                    </a:p>
                  </a:txBody>
                  <a:tcPr>
                    <a:solidFill>
                      <a:schemeClr val="accent4">
                        <a:lumMod val="40000"/>
                        <a:lumOff val="60000"/>
                      </a:schemeClr>
                    </a:solidFill>
                  </a:tcPr>
                </a:tc>
                <a:tc>
                  <a:txBody>
                    <a:bodyPr/>
                    <a:lstStyle/>
                    <a:p>
                      <a:pPr algn="ctr"/>
                      <a:r>
                        <a:rPr lang="en-US" altLang="zh-CN" sz="2000" dirty="0" smtClean="0"/>
                        <a:t>5E</a:t>
                      </a:r>
                      <a:endParaRPr lang="zh-CN" altLang="en-US" sz="2000" dirty="0"/>
                    </a:p>
                  </a:txBody>
                  <a:tcPr>
                    <a:solidFill>
                      <a:schemeClr val="accent4">
                        <a:lumMod val="40000"/>
                        <a:lumOff val="60000"/>
                      </a:schemeClr>
                    </a:solidFill>
                  </a:tcPr>
                </a:tc>
                <a:tc>
                  <a:txBody>
                    <a:bodyPr/>
                    <a:lstStyle/>
                    <a:p>
                      <a:pPr algn="ctr"/>
                      <a:r>
                        <a:rPr lang="en-US" altLang="zh-CN" sz="2000" dirty="0" smtClean="0"/>
                        <a:t>7C</a:t>
                      </a:r>
                      <a:endParaRPr lang="zh-CN" altLang="en-US" sz="2000" dirty="0"/>
                    </a:p>
                  </a:txBody>
                  <a:tcPr/>
                </a:tc>
                <a:tc>
                  <a:txBody>
                    <a:bodyPr/>
                    <a:lstStyle/>
                    <a:p>
                      <a:pPr algn="ctr"/>
                      <a:r>
                        <a:rPr lang="en-US" altLang="zh-CN" sz="2000" dirty="0" smtClean="0"/>
                        <a:t>7D</a:t>
                      </a:r>
                      <a:endParaRPr lang="zh-CN" altLang="en-US" sz="2000" dirty="0"/>
                    </a:p>
                  </a:txBody>
                  <a:tcPr>
                    <a:solidFill>
                      <a:schemeClr val="accent4">
                        <a:lumMod val="40000"/>
                        <a:lumOff val="60000"/>
                      </a:schemeClr>
                    </a:solidFill>
                  </a:tcPr>
                </a:tc>
                <a:tc>
                  <a:txBody>
                    <a:bodyPr/>
                    <a:lstStyle/>
                    <a:p>
                      <a:pPr algn="ctr"/>
                      <a:r>
                        <a:rPr lang="en-US" altLang="zh-CN" sz="2000" dirty="0" smtClean="0"/>
                        <a:t>5D</a:t>
                      </a:r>
                      <a:endParaRPr lang="zh-CN" altLang="en-US" sz="2000" dirty="0"/>
                    </a:p>
                  </a:txBody>
                  <a:tcPr>
                    <a:solidFill>
                      <a:schemeClr val="accent4">
                        <a:lumMod val="40000"/>
                        <a:lumOff val="60000"/>
                      </a:schemeClr>
                    </a:solidFill>
                  </a:tcPr>
                </a:tc>
                <a:tc>
                  <a:txBody>
                    <a:bodyPr/>
                    <a:lstStyle/>
                    <a:p>
                      <a:pPr algn="ctr"/>
                      <a:r>
                        <a:rPr lang="en-US" altLang="zh-CN" sz="2000" dirty="0" smtClean="0"/>
                        <a:t>7D</a:t>
                      </a:r>
                      <a:endParaRPr lang="zh-CN" altLang="en-US" sz="2000" dirty="0"/>
                    </a:p>
                  </a:txBody>
                  <a:tcPr>
                    <a:solidFill>
                      <a:schemeClr val="accent4">
                        <a:lumMod val="40000"/>
                        <a:lumOff val="60000"/>
                      </a:schemeClr>
                    </a:solidFill>
                  </a:tcPr>
                </a:tc>
                <a:tc>
                  <a:txBody>
                    <a:bodyPr/>
                    <a:lstStyle/>
                    <a:p>
                      <a:pPr algn="ctr"/>
                      <a:r>
                        <a:rPr lang="en-US" altLang="zh-CN" sz="2000" dirty="0" smtClean="0"/>
                        <a:t>5D</a:t>
                      </a:r>
                      <a:endParaRPr lang="zh-CN" altLang="en-US" sz="2000" dirty="0"/>
                    </a:p>
                  </a:txBody>
                  <a:tcPr>
                    <a:solidFill>
                      <a:schemeClr val="accent4">
                        <a:lumMod val="40000"/>
                        <a:lumOff val="60000"/>
                      </a:schemeClr>
                    </a:solidFill>
                  </a:tcPr>
                </a:tc>
                <a:tc>
                  <a:txBody>
                    <a:bodyPr/>
                    <a:lstStyle/>
                    <a:p>
                      <a:pPr algn="ctr"/>
                      <a:r>
                        <a:rPr lang="en-US" altLang="zh-CN" sz="2000" dirty="0" smtClean="0"/>
                        <a:t>7D</a:t>
                      </a:r>
                      <a:endParaRPr lang="zh-CN" altLang="en-US" sz="2000" dirty="0"/>
                    </a:p>
                  </a:txBody>
                  <a:tcPr>
                    <a:solidFill>
                      <a:schemeClr val="accent4">
                        <a:lumMod val="40000"/>
                        <a:lumOff val="60000"/>
                      </a:schemeClr>
                    </a:solidFill>
                  </a:tcPr>
                </a:tc>
                <a:tc>
                  <a:txBody>
                    <a:bodyPr/>
                    <a:lstStyle/>
                    <a:p>
                      <a:pPr algn="ctr"/>
                      <a:r>
                        <a:rPr lang="en-US" altLang="zh-CN" sz="2000" dirty="0" smtClean="0"/>
                        <a:t>31</a:t>
                      </a:r>
                      <a:endParaRPr lang="zh-CN" altLang="en-US" sz="2000" dirty="0"/>
                    </a:p>
                  </a:txBody>
                  <a:tcPr>
                    <a:solidFill>
                      <a:schemeClr val="accent4">
                        <a:lumMod val="40000"/>
                        <a:lumOff val="60000"/>
                      </a:schemeClr>
                    </a:solidFill>
                  </a:tcPr>
                </a:tc>
                <a:extLst>
                  <a:ext uri="{0D108BD9-81ED-4DB2-BD59-A6C34878D82A}">
                    <a16:rowId xmlns:a16="http://schemas.microsoft.com/office/drawing/2014/main" val="3187630571"/>
                  </a:ext>
                </a:extLst>
              </a:tr>
            </a:tbl>
          </a:graphicData>
        </a:graphic>
      </p:graphicFrame>
    </p:spTree>
    <p:extLst>
      <p:ext uri="{BB962C8B-B14F-4D97-AF65-F5344CB8AC3E}">
        <p14:creationId xmlns:p14="http://schemas.microsoft.com/office/powerpoint/2010/main" val="1322390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面向比特的同步规程</a:t>
            </a:r>
          </a:p>
        </p:txBody>
      </p:sp>
      <p:sp>
        <p:nvSpPr>
          <p:cNvPr id="3" name="内容占位符 2"/>
          <p:cNvSpPr>
            <a:spLocks noGrp="1"/>
          </p:cNvSpPr>
          <p:nvPr>
            <p:ph idx="1"/>
          </p:nvPr>
        </p:nvSpPr>
        <p:spPr/>
        <p:txBody>
          <a:bodyPr/>
          <a:lstStyle/>
          <a:p>
            <a:r>
              <a:rPr lang="zh-CN" altLang="en-US" dirty="0"/>
              <a:t>通过一个特定的比特模式“</a:t>
            </a:r>
            <a:r>
              <a:rPr lang="en-US" altLang="zh-CN" dirty="0"/>
              <a:t>01111110”</a:t>
            </a:r>
            <a:r>
              <a:rPr lang="zh-CN" altLang="en-US" dirty="0"/>
              <a:t>来标识帧的起始位置</a:t>
            </a:r>
          </a:p>
          <a:p>
            <a:r>
              <a:rPr lang="zh-CN" altLang="en-US" dirty="0"/>
              <a:t>比特填充：保证数据部分不会出现连续</a:t>
            </a:r>
            <a:r>
              <a:rPr lang="en-US" altLang="zh-CN" dirty="0"/>
              <a:t>5</a:t>
            </a:r>
            <a:r>
              <a:rPr lang="zh-CN" altLang="en-US" dirty="0"/>
              <a:t>个</a:t>
            </a:r>
            <a:r>
              <a:rPr lang="en-US" altLang="zh-CN" dirty="0"/>
              <a:t>1</a:t>
            </a:r>
            <a:endParaRPr lang="zh-CN" altLang="en-US" dirty="0"/>
          </a:p>
          <a:p>
            <a:pPr lvl="1"/>
            <a:r>
              <a:rPr lang="zh-CN" altLang="en-US" dirty="0"/>
              <a:t>帧中的其他字段中如果出现连续</a:t>
            </a:r>
            <a:r>
              <a:rPr lang="en-US" altLang="zh-CN" dirty="0"/>
              <a:t>5</a:t>
            </a:r>
            <a:r>
              <a:rPr lang="zh-CN" altLang="en-US" dirty="0"/>
              <a:t>个</a:t>
            </a:r>
            <a:r>
              <a:rPr lang="en-US" altLang="zh-CN" dirty="0"/>
              <a:t>1</a:t>
            </a:r>
            <a:r>
              <a:rPr lang="zh-CN" altLang="en-US" dirty="0"/>
              <a:t>，则之后插入一个</a:t>
            </a:r>
            <a:r>
              <a:rPr lang="en-US" altLang="zh-CN" dirty="0"/>
              <a:t>0</a:t>
            </a:r>
            <a:r>
              <a:rPr lang="zh-CN" altLang="en-US" dirty="0"/>
              <a:t>。</a:t>
            </a:r>
          </a:p>
          <a:p>
            <a:pPr lvl="1"/>
            <a:r>
              <a:rPr lang="zh-CN" altLang="en-US" dirty="0"/>
              <a:t>当接收时，如果出现连续</a:t>
            </a:r>
            <a:r>
              <a:rPr lang="en-US" altLang="zh-CN" dirty="0"/>
              <a:t>5</a:t>
            </a:r>
            <a:r>
              <a:rPr lang="zh-CN" altLang="en-US" dirty="0"/>
              <a:t>个</a:t>
            </a:r>
            <a:r>
              <a:rPr lang="en-US" altLang="zh-CN" dirty="0"/>
              <a:t>1</a:t>
            </a:r>
            <a:r>
              <a:rPr lang="zh-CN" altLang="en-US" dirty="0"/>
              <a:t>后跟一个</a:t>
            </a:r>
            <a:r>
              <a:rPr lang="en-US" altLang="zh-CN" dirty="0"/>
              <a:t>0</a:t>
            </a:r>
            <a:r>
              <a:rPr lang="zh-CN" altLang="en-US" dirty="0"/>
              <a:t>，则删除</a:t>
            </a:r>
            <a:r>
              <a:rPr lang="en-US" altLang="zh-CN" dirty="0"/>
              <a:t>0</a:t>
            </a: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049314583"/>
              </p:ext>
            </p:extLst>
          </p:nvPr>
        </p:nvGraphicFramePr>
        <p:xfrm>
          <a:off x="1168400" y="3830841"/>
          <a:ext cx="8940799" cy="792480"/>
        </p:xfrm>
        <a:graphic>
          <a:graphicData uri="http://schemas.openxmlformats.org/drawingml/2006/table">
            <a:tbl>
              <a:tblPr firstRow="1" bandRow="1">
                <a:tableStyleId>{5940675A-B579-460E-94D1-54222C63F5DA}</a:tableStyleId>
              </a:tblPr>
              <a:tblGrid>
                <a:gridCol w="1396999">
                  <a:extLst>
                    <a:ext uri="{9D8B030D-6E8A-4147-A177-3AD203B41FA5}">
                      <a16:colId xmlns:a16="http://schemas.microsoft.com/office/drawing/2014/main" val="343394987"/>
                    </a:ext>
                  </a:extLst>
                </a:gridCol>
                <a:gridCol w="1024466">
                  <a:extLst>
                    <a:ext uri="{9D8B030D-6E8A-4147-A177-3AD203B41FA5}">
                      <a16:colId xmlns:a16="http://schemas.microsoft.com/office/drawing/2014/main" val="2224489611"/>
                    </a:ext>
                  </a:extLst>
                </a:gridCol>
                <a:gridCol w="1117600">
                  <a:extLst>
                    <a:ext uri="{9D8B030D-6E8A-4147-A177-3AD203B41FA5}">
                      <a16:colId xmlns:a16="http://schemas.microsoft.com/office/drawing/2014/main" val="2963838642"/>
                    </a:ext>
                  </a:extLst>
                </a:gridCol>
                <a:gridCol w="2421468">
                  <a:extLst>
                    <a:ext uri="{9D8B030D-6E8A-4147-A177-3AD203B41FA5}">
                      <a16:colId xmlns:a16="http://schemas.microsoft.com/office/drawing/2014/main" val="3833092747"/>
                    </a:ext>
                  </a:extLst>
                </a:gridCol>
                <a:gridCol w="1710267">
                  <a:extLst>
                    <a:ext uri="{9D8B030D-6E8A-4147-A177-3AD203B41FA5}">
                      <a16:colId xmlns:a16="http://schemas.microsoft.com/office/drawing/2014/main" val="1803810908"/>
                    </a:ext>
                  </a:extLst>
                </a:gridCol>
                <a:gridCol w="1269999">
                  <a:extLst>
                    <a:ext uri="{9D8B030D-6E8A-4147-A177-3AD203B41FA5}">
                      <a16:colId xmlns:a16="http://schemas.microsoft.com/office/drawing/2014/main" val="2302284532"/>
                    </a:ext>
                  </a:extLst>
                </a:gridCol>
              </a:tblGrid>
              <a:tr h="370840">
                <a:tc>
                  <a:txBody>
                    <a:bodyPr/>
                    <a:lstStyle/>
                    <a:p>
                      <a:pPr algn="ctr"/>
                      <a:r>
                        <a:rPr lang="en-US" altLang="zh-CN" sz="2000" dirty="0" smtClean="0"/>
                        <a:t>8</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8</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8</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16</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     8   bit</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6075520"/>
                  </a:ext>
                </a:extLst>
              </a:tr>
              <a:tr h="370840">
                <a:tc>
                  <a:txBody>
                    <a:bodyPr/>
                    <a:lstStyle/>
                    <a:p>
                      <a:pPr algn="ctr"/>
                      <a:r>
                        <a:rPr lang="en-US" altLang="zh-CN" sz="2000" dirty="0" smtClean="0"/>
                        <a:t>01111110</a:t>
                      </a:r>
                      <a:endParaRPr lang="zh-CN" altLang="en-US" sz="2000" dirty="0"/>
                    </a:p>
                  </a:txBody>
                  <a:tcPr>
                    <a:lnT w="12700" cap="flat" cmpd="sng" algn="ctr">
                      <a:solidFill>
                        <a:schemeClr val="tx1"/>
                      </a:solidFill>
                      <a:prstDash val="solid"/>
                      <a:round/>
                      <a:headEnd type="none" w="med" len="med"/>
                      <a:tailEnd type="none" w="med" len="med"/>
                    </a:lnT>
                    <a:solidFill>
                      <a:schemeClr val="accent2"/>
                    </a:solidFill>
                  </a:tcPr>
                </a:tc>
                <a:tc>
                  <a:txBody>
                    <a:bodyPr/>
                    <a:lstStyle/>
                    <a:p>
                      <a:pPr algn="ctr"/>
                      <a:r>
                        <a:rPr lang="zh-CN" altLang="en-US" sz="2000" dirty="0" smtClean="0"/>
                        <a:t>地址</a:t>
                      </a:r>
                      <a:endParaRPr lang="zh-CN" altLang="en-US" sz="2000" dirty="0"/>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zh-CN" altLang="en-US" sz="2000" dirty="0" smtClean="0"/>
                        <a:t>控制</a:t>
                      </a:r>
                      <a:endParaRPr lang="zh-CN" altLang="en-US" sz="2000" dirty="0"/>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zh-CN" altLang="en-US" sz="2000" dirty="0" smtClean="0"/>
                        <a:t>数据</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2000" dirty="0" smtClean="0"/>
                        <a:t>检验和</a:t>
                      </a:r>
                      <a:endParaRPr lang="zh-CN" altLang="en-US" sz="2000" dirty="0"/>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01111110</a:t>
                      </a:r>
                      <a:endParaRPr lang="zh-CN" altLang="en-US" sz="2000" dirty="0" smtClean="0"/>
                    </a:p>
                  </a:txBody>
                  <a:tcPr>
                    <a:lnT w="12700" cap="flat" cmpd="sng" algn="ctr">
                      <a:solidFill>
                        <a:schemeClr val="tx1"/>
                      </a:solidFill>
                      <a:prstDash val="solid"/>
                      <a:round/>
                      <a:headEnd type="none" w="med" len="med"/>
                      <a:tailEnd type="none" w="med" len="med"/>
                    </a:lnT>
                    <a:solidFill>
                      <a:schemeClr val="accent2"/>
                    </a:solidFill>
                  </a:tcPr>
                </a:tc>
                <a:extLst>
                  <a:ext uri="{0D108BD9-81ED-4DB2-BD59-A6C34878D82A}">
                    <a16:rowId xmlns:a16="http://schemas.microsoft.com/office/drawing/2014/main" val="226731997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92687076"/>
              </p:ext>
            </p:extLst>
          </p:nvPr>
        </p:nvGraphicFramePr>
        <p:xfrm>
          <a:off x="1168400" y="5384483"/>
          <a:ext cx="8585200" cy="792480"/>
        </p:xfrm>
        <a:graphic>
          <a:graphicData uri="http://schemas.openxmlformats.org/drawingml/2006/table">
            <a:tbl>
              <a:tblPr firstRow="1" bandRow="1">
                <a:tableStyleId>{5940675A-B579-460E-94D1-54222C63F5DA}</a:tableStyleId>
              </a:tblPr>
              <a:tblGrid>
                <a:gridCol w="1890075">
                  <a:extLst>
                    <a:ext uri="{9D8B030D-6E8A-4147-A177-3AD203B41FA5}">
                      <a16:colId xmlns:a16="http://schemas.microsoft.com/office/drawing/2014/main" val="2815800961"/>
                    </a:ext>
                  </a:extLst>
                </a:gridCol>
                <a:gridCol w="6695125">
                  <a:extLst>
                    <a:ext uri="{9D8B030D-6E8A-4147-A177-3AD203B41FA5}">
                      <a16:colId xmlns:a16="http://schemas.microsoft.com/office/drawing/2014/main" val="856630634"/>
                    </a:ext>
                  </a:extLst>
                </a:gridCol>
              </a:tblGrid>
              <a:tr h="374313">
                <a:tc>
                  <a:txBody>
                    <a:bodyPr/>
                    <a:lstStyle/>
                    <a:p>
                      <a:pPr algn="ctr"/>
                      <a:r>
                        <a:rPr lang="zh-CN" altLang="en-US" sz="2000" dirty="0" smtClean="0"/>
                        <a:t>数据部分</a:t>
                      </a:r>
                      <a:endParaRPr lang="zh-CN" altLang="en-US" sz="2000" dirty="0"/>
                    </a:p>
                  </a:txBody>
                  <a:tcPr/>
                </a:tc>
                <a:tc>
                  <a:txBody>
                    <a:bodyPr/>
                    <a:lstStyle/>
                    <a:p>
                      <a:pPr algn="l"/>
                      <a:r>
                        <a:rPr lang="en-US" altLang="zh-CN" sz="2000" dirty="0" smtClean="0"/>
                        <a:t>0100000</a:t>
                      </a:r>
                      <a:r>
                        <a:rPr lang="en-US" altLang="zh-CN" sz="2000" dirty="0" smtClean="0">
                          <a:solidFill>
                            <a:srgbClr val="FF0000"/>
                          </a:solidFill>
                        </a:rPr>
                        <a:t>1 1111</a:t>
                      </a:r>
                      <a:r>
                        <a:rPr lang="en-US" altLang="zh-CN" sz="2000" dirty="0" smtClean="0"/>
                        <a:t>1000    0</a:t>
                      </a:r>
                      <a:r>
                        <a:rPr lang="en-US" altLang="zh-CN" sz="2000" dirty="0" smtClean="0">
                          <a:solidFill>
                            <a:srgbClr val="FF0000"/>
                          </a:solidFill>
                        </a:rPr>
                        <a:t>11111</a:t>
                      </a:r>
                      <a:r>
                        <a:rPr lang="en-US" altLang="zh-CN" sz="2000" dirty="0" smtClean="0"/>
                        <a:t>10   </a:t>
                      </a:r>
                      <a:r>
                        <a:rPr lang="en-US" altLang="zh-CN" sz="2000" dirty="0" smtClean="0">
                          <a:solidFill>
                            <a:srgbClr val="FF0000"/>
                          </a:solidFill>
                        </a:rPr>
                        <a:t>11111</a:t>
                      </a:r>
                      <a:r>
                        <a:rPr lang="en-US" altLang="zh-CN" sz="2000" dirty="0" smtClean="0">
                          <a:solidFill>
                            <a:srgbClr val="0070C0"/>
                          </a:solidFill>
                        </a:rPr>
                        <a:t>111</a:t>
                      </a:r>
                      <a:r>
                        <a:rPr lang="en-US" altLang="zh-CN" sz="2000" baseline="0" dirty="0" smtClean="0">
                          <a:solidFill>
                            <a:srgbClr val="0070C0"/>
                          </a:solidFill>
                        </a:rPr>
                        <a:t>    11</a:t>
                      </a:r>
                      <a:r>
                        <a:rPr lang="en-US" altLang="zh-CN" sz="2000" baseline="0" dirty="0" smtClean="0"/>
                        <a:t>100010</a:t>
                      </a:r>
                      <a:endParaRPr lang="zh-CN" altLang="en-US" sz="2000" dirty="0"/>
                    </a:p>
                  </a:txBody>
                  <a:tcPr/>
                </a:tc>
                <a:extLst>
                  <a:ext uri="{0D108BD9-81ED-4DB2-BD59-A6C34878D82A}">
                    <a16:rowId xmlns:a16="http://schemas.microsoft.com/office/drawing/2014/main" val="3101477075"/>
                  </a:ext>
                </a:extLst>
              </a:tr>
              <a:tr h="370840">
                <a:tc>
                  <a:txBody>
                    <a:bodyPr/>
                    <a:lstStyle/>
                    <a:p>
                      <a:pPr algn="ctr"/>
                      <a:r>
                        <a:rPr lang="zh-CN" altLang="en-US" sz="2000" dirty="0" smtClean="0"/>
                        <a:t>转义后</a:t>
                      </a:r>
                      <a:endParaRPr lang="zh-CN" altLang="en-US" sz="2000" dirty="0"/>
                    </a:p>
                  </a:txBody>
                  <a:tcPr/>
                </a:tc>
                <a:tc>
                  <a:txBody>
                    <a:bodyPr/>
                    <a:lstStyle/>
                    <a:p>
                      <a:pPr algn="l"/>
                      <a:r>
                        <a:rPr lang="en-US" altLang="zh-CN" sz="2000" dirty="0" smtClean="0"/>
                        <a:t>0100000</a:t>
                      </a:r>
                      <a:r>
                        <a:rPr lang="en-US" altLang="zh-CN" sz="2000" dirty="0" smtClean="0">
                          <a:solidFill>
                            <a:srgbClr val="FF0000"/>
                          </a:solidFill>
                        </a:rPr>
                        <a:t>1 11110</a:t>
                      </a:r>
                      <a:r>
                        <a:rPr lang="en-US" altLang="zh-CN" sz="2000" dirty="0" smtClean="0"/>
                        <a:t>1000  0</a:t>
                      </a:r>
                      <a:r>
                        <a:rPr lang="en-US" altLang="zh-CN" sz="2000" dirty="0" smtClean="0">
                          <a:solidFill>
                            <a:srgbClr val="FF0000"/>
                          </a:solidFill>
                        </a:rPr>
                        <a:t>111110</a:t>
                      </a:r>
                      <a:r>
                        <a:rPr lang="en-US" altLang="zh-CN" sz="2000" dirty="0" smtClean="0"/>
                        <a:t>10 </a:t>
                      </a:r>
                      <a:r>
                        <a:rPr lang="en-US" altLang="zh-CN" sz="2000" dirty="0" smtClean="0">
                          <a:solidFill>
                            <a:srgbClr val="FF0000"/>
                          </a:solidFill>
                        </a:rPr>
                        <a:t>111110</a:t>
                      </a:r>
                      <a:r>
                        <a:rPr lang="en-US" altLang="zh-CN" sz="2000" dirty="0" smtClean="0">
                          <a:solidFill>
                            <a:srgbClr val="0070C0"/>
                          </a:solidFill>
                        </a:rPr>
                        <a:t>111  110</a:t>
                      </a:r>
                      <a:r>
                        <a:rPr lang="en-US" altLang="zh-CN" sz="2000" dirty="0" smtClean="0"/>
                        <a:t>100010</a:t>
                      </a:r>
                      <a:endParaRPr lang="zh-CN" altLang="en-US" sz="2000" dirty="0"/>
                    </a:p>
                  </a:txBody>
                  <a:tcPr/>
                </a:tc>
                <a:extLst>
                  <a:ext uri="{0D108BD9-81ED-4DB2-BD59-A6C34878D82A}">
                    <a16:rowId xmlns:a16="http://schemas.microsoft.com/office/drawing/2014/main" val="3187630571"/>
                  </a:ext>
                </a:extLst>
              </a:tr>
            </a:tbl>
          </a:graphicData>
        </a:graphic>
      </p:graphicFrame>
    </p:spTree>
    <p:extLst>
      <p:ext uri="{BB962C8B-B14F-4D97-AF65-F5344CB8AC3E}">
        <p14:creationId xmlns:p14="http://schemas.microsoft.com/office/powerpoint/2010/main" val="1346226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字节计数的同步</a:t>
            </a:r>
            <a:r>
              <a:rPr lang="zh-CN" altLang="en-US" dirty="0" smtClean="0"/>
              <a:t>规程</a:t>
            </a:r>
            <a:endParaRPr lang="zh-CN" altLang="en-US" dirty="0"/>
          </a:p>
        </p:txBody>
      </p:sp>
      <p:sp>
        <p:nvSpPr>
          <p:cNvPr id="3" name="内容占位符 2"/>
          <p:cNvSpPr>
            <a:spLocks noGrp="1"/>
          </p:cNvSpPr>
          <p:nvPr>
            <p:ph idx="1"/>
          </p:nvPr>
        </p:nvSpPr>
        <p:spPr/>
        <p:txBody>
          <a:bodyPr/>
          <a:lstStyle/>
          <a:p>
            <a:r>
              <a:rPr lang="zh-CN" altLang="en-US" dirty="0"/>
              <a:t>字节计数的同步规程</a:t>
            </a:r>
          </a:p>
          <a:p>
            <a:pPr lvl="1"/>
            <a:r>
              <a:rPr lang="zh-CN" altLang="en-US" dirty="0"/>
              <a:t>同步字符来进行帧同步</a:t>
            </a:r>
            <a:r>
              <a:rPr lang="zh-CN" altLang="en-US" dirty="0" smtClean="0"/>
              <a:t>，标志</a:t>
            </a:r>
            <a:r>
              <a:rPr lang="zh-CN" altLang="en-US" dirty="0"/>
              <a:t>帧开始</a:t>
            </a:r>
          </a:p>
          <a:p>
            <a:pPr lvl="1"/>
            <a:r>
              <a:rPr lang="zh-CN" altLang="en-US" dirty="0"/>
              <a:t>字节计数来确定帧的结束边界</a:t>
            </a:r>
            <a:r>
              <a:rPr lang="zh-CN" altLang="en-US" dirty="0" smtClean="0"/>
              <a:t>位置</a:t>
            </a:r>
            <a:endParaRPr lang="en-US" altLang="zh-CN" dirty="0" smtClean="0"/>
          </a:p>
          <a:p>
            <a:pPr lvl="1"/>
            <a:r>
              <a:rPr lang="zh-CN" altLang="en-US" dirty="0" smtClean="0"/>
              <a:t>一旦字节计数出错带来灾难性后果，在数据链路层较少使用</a:t>
            </a:r>
            <a:endParaRPr lang="en-US" altLang="zh-CN" dirty="0" smtClean="0"/>
          </a:p>
          <a:p>
            <a:pPr lvl="1"/>
            <a:r>
              <a:rPr lang="zh-CN" altLang="en-US" dirty="0" smtClean="0"/>
              <a:t>可用于更高层协议，比如基于</a:t>
            </a:r>
            <a:r>
              <a:rPr lang="en-US" altLang="zh-CN" dirty="0" smtClean="0"/>
              <a:t>TCP</a:t>
            </a:r>
            <a:r>
              <a:rPr lang="zh-CN" altLang="en-US" dirty="0" smtClean="0"/>
              <a:t>的应用层协议中</a:t>
            </a:r>
            <a:endParaRPr lang="en-US" altLang="zh-CN" dirty="0" smtClean="0"/>
          </a:p>
          <a:p>
            <a:endParaRPr lang="en-US" altLang="zh-CN" dirty="0" smtClean="0"/>
          </a:p>
          <a:p>
            <a:endParaRPr lang="zh-CN" altLang="en-US"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14883651"/>
              </p:ext>
            </p:extLst>
          </p:nvPr>
        </p:nvGraphicFramePr>
        <p:xfrm>
          <a:off x="120651" y="4440441"/>
          <a:ext cx="10872000" cy="792480"/>
        </p:xfrm>
        <a:graphic>
          <a:graphicData uri="http://schemas.openxmlformats.org/drawingml/2006/table">
            <a:tbl>
              <a:tblPr firstRow="1" bandRow="1">
                <a:tableStyleId>{5940675A-B579-460E-94D1-54222C63F5DA}</a:tableStyleId>
              </a:tblPr>
              <a:tblGrid>
                <a:gridCol w="1260000">
                  <a:extLst>
                    <a:ext uri="{9D8B030D-6E8A-4147-A177-3AD203B41FA5}">
                      <a16:colId xmlns:a16="http://schemas.microsoft.com/office/drawing/2014/main" val="343394987"/>
                    </a:ext>
                  </a:extLst>
                </a:gridCol>
                <a:gridCol w="1260000">
                  <a:extLst>
                    <a:ext uri="{9D8B030D-6E8A-4147-A177-3AD203B41FA5}">
                      <a16:colId xmlns:a16="http://schemas.microsoft.com/office/drawing/2014/main" val="2224489611"/>
                    </a:ext>
                  </a:extLst>
                </a:gridCol>
                <a:gridCol w="1260000">
                  <a:extLst>
                    <a:ext uri="{9D8B030D-6E8A-4147-A177-3AD203B41FA5}">
                      <a16:colId xmlns:a16="http://schemas.microsoft.com/office/drawing/2014/main" val="2963838642"/>
                    </a:ext>
                  </a:extLst>
                </a:gridCol>
                <a:gridCol w="1584000">
                  <a:extLst>
                    <a:ext uri="{9D8B030D-6E8A-4147-A177-3AD203B41FA5}">
                      <a16:colId xmlns:a16="http://schemas.microsoft.com/office/drawing/2014/main" val="3833092747"/>
                    </a:ext>
                  </a:extLst>
                </a:gridCol>
                <a:gridCol w="1260000">
                  <a:extLst>
                    <a:ext uri="{9D8B030D-6E8A-4147-A177-3AD203B41FA5}">
                      <a16:colId xmlns:a16="http://schemas.microsoft.com/office/drawing/2014/main" val="1803810908"/>
                    </a:ext>
                  </a:extLst>
                </a:gridCol>
                <a:gridCol w="1260000">
                  <a:extLst>
                    <a:ext uri="{9D8B030D-6E8A-4147-A177-3AD203B41FA5}">
                      <a16:colId xmlns:a16="http://schemas.microsoft.com/office/drawing/2014/main" val="2302284532"/>
                    </a:ext>
                  </a:extLst>
                </a:gridCol>
                <a:gridCol w="1260000">
                  <a:extLst>
                    <a:ext uri="{9D8B030D-6E8A-4147-A177-3AD203B41FA5}">
                      <a16:colId xmlns:a16="http://schemas.microsoft.com/office/drawing/2014/main" val="1239137690"/>
                    </a:ext>
                  </a:extLst>
                </a:gridCol>
                <a:gridCol w="1728000">
                  <a:extLst>
                    <a:ext uri="{9D8B030D-6E8A-4147-A177-3AD203B41FA5}">
                      <a16:colId xmlns:a16="http://schemas.microsoft.com/office/drawing/2014/main" val="817254545"/>
                    </a:ext>
                  </a:extLst>
                </a:gridCol>
              </a:tblGrid>
              <a:tr h="370580">
                <a:tc>
                  <a:txBody>
                    <a:bodyPr/>
                    <a:lstStyle/>
                    <a:p>
                      <a:pPr algn="ctr"/>
                      <a:r>
                        <a:rPr lang="en-US" altLang="zh-CN" sz="2000" dirty="0" smtClean="0"/>
                        <a:t>8</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8</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8</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16</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t>     </a:t>
                      </a: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6075520"/>
                  </a:ext>
                </a:extLst>
              </a:tr>
              <a:tr h="370580">
                <a:tc>
                  <a:txBody>
                    <a:bodyPr/>
                    <a:lstStyle/>
                    <a:p>
                      <a:pPr algn="ctr"/>
                      <a:r>
                        <a:rPr lang="en-US" altLang="zh-CN" sz="2000" dirty="0" smtClean="0"/>
                        <a:t>01111110</a:t>
                      </a:r>
                      <a:endParaRPr lang="zh-CN" altLang="en-US" sz="2000" dirty="0"/>
                    </a:p>
                  </a:txBody>
                  <a:tcPr>
                    <a:lnT w="12700" cap="flat" cmpd="sng" algn="ctr">
                      <a:solidFill>
                        <a:schemeClr val="tx1"/>
                      </a:solidFill>
                      <a:prstDash val="solid"/>
                      <a:round/>
                      <a:headEnd type="none" w="med" len="med"/>
                      <a:tailEnd type="none" w="med" len="med"/>
                    </a:lnT>
                    <a:solidFill>
                      <a:schemeClr val="accent2"/>
                    </a:solidFill>
                  </a:tcPr>
                </a:tc>
                <a:tc>
                  <a:txBody>
                    <a:bodyPr/>
                    <a:lstStyle/>
                    <a:p>
                      <a:pPr algn="ctr"/>
                      <a:r>
                        <a:rPr lang="en-US" altLang="zh-CN" sz="2000" dirty="0" smtClean="0"/>
                        <a:t>…</a:t>
                      </a:r>
                      <a:endParaRPr lang="zh-CN" altLang="en-US" sz="2000" dirty="0"/>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zh-CN" altLang="en-US" sz="2000" dirty="0" smtClean="0"/>
                        <a:t>长度</a:t>
                      </a:r>
                      <a:endParaRPr lang="zh-CN" altLang="en-US" sz="2000" dirty="0"/>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zh-CN" altLang="en-US" sz="2000" dirty="0" smtClean="0"/>
                        <a:t>数据</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2000" dirty="0" smtClean="0"/>
                        <a:t>检验和</a:t>
                      </a:r>
                      <a:endParaRPr lang="zh-CN" altLang="en-US" sz="2000" dirty="0"/>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a:t>
                      </a:r>
                      <a:endParaRPr lang="zh-CN" altLang="en-US" sz="2000" dirty="0" smtClean="0"/>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01111110</a:t>
                      </a:r>
                      <a:endParaRPr lang="zh-CN" altLang="en-US" sz="2000" dirty="0" smtClean="0"/>
                    </a:p>
                  </a:txBody>
                  <a:tcPr>
                    <a:lnT w="12700" cap="flat" cmpd="sng" algn="ctr">
                      <a:solidFill>
                        <a:schemeClr val="tx1"/>
                      </a:solidFill>
                      <a:prstDash val="solid"/>
                      <a:round/>
                      <a:headEnd type="none" w="med" len="med"/>
                      <a:tailEnd type="none" w="med" len="med"/>
                    </a:lnT>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下一帧</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67319972"/>
                  </a:ext>
                </a:extLst>
              </a:tr>
            </a:tbl>
          </a:graphicData>
        </a:graphic>
      </p:graphicFrame>
      <p:sp>
        <p:nvSpPr>
          <p:cNvPr id="5" name="左大括号 4"/>
          <p:cNvSpPr/>
          <p:nvPr/>
        </p:nvSpPr>
        <p:spPr>
          <a:xfrm rot="5400000">
            <a:off x="3127375" y="1042399"/>
            <a:ext cx="647700" cy="6661149"/>
          </a:xfrm>
          <a:custGeom>
            <a:avLst/>
            <a:gdLst>
              <a:gd name="connsiteX0" fmla="*/ 647700 w 647700"/>
              <a:gd name="connsiteY0" fmla="*/ 6661149 h 6661149"/>
              <a:gd name="connsiteX1" fmla="*/ 323850 w 647700"/>
              <a:gd name="connsiteY1" fmla="*/ 6607176 h 6661149"/>
              <a:gd name="connsiteX2" fmla="*/ 323850 w 647700"/>
              <a:gd name="connsiteY2" fmla="*/ 3536954 h 6661149"/>
              <a:gd name="connsiteX3" fmla="*/ 0 w 647700"/>
              <a:gd name="connsiteY3" fmla="*/ 3482981 h 6661149"/>
              <a:gd name="connsiteX4" fmla="*/ 323850 w 647700"/>
              <a:gd name="connsiteY4" fmla="*/ 3429008 h 6661149"/>
              <a:gd name="connsiteX5" fmla="*/ 323850 w 647700"/>
              <a:gd name="connsiteY5" fmla="*/ 53973 h 6661149"/>
              <a:gd name="connsiteX6" fmla="*/ 647700 w 647700"/>
              <a:gd name="connsiteY6" fmla="*/ 0 h 6661149"/>
              <a:gd name="connsiteX7" fmla="*/ 647700 w 647700"/>
              <a:gd name="connsiteY7" fmla="*/ 6661149 h 6661149"/>
              <a:gd name="connsiteX0" fmla="*/ 647700 w 647700"/>
              <a:gd name="connsiteY0" fmla="*/ 6661149 h 6661149"/>
              <a:gd name="connsiteX1" fmla="*/ 323850 w 647700"/>
              <a:gd name="connsiteY1" fmla="*/ 6607176 h 6661149"/>
              <a:gd name="connsiteX2" fmla="*/ 323850 w 647700"/>
              <a:gd name="connsiteY2" fmla="*/ 3536954 h 6661149"/>
              <a:gd name="connsiteX3" fmla="*/ 0 w 647700"/>
              <a:gd name="connsiteY3" fmla="*/ 3482981 h 6661149"/>
              <a:gd name="connsiteX4" fmla="*/ 323850 w 647700"/>
              <a:gd name="connsiteY4" fmla="*/ 3429008 h 6661149"/>
              <a:gd name="connsiteX5" fmla="*/ 323850 w 647700"/>
              <a:gd name="connsiteY5" fmla="*/ 53973 h 6661149"/>
              <a:gd name="connsiteX6" fmla="*/ 647700 w 647700"/>
              <a:gd name="connsiteY6" fmla="*/ 0 h 6661149"/>
              <a:gd name="connsiteX0" fmla="*/ 647700 w 647700"/>
              <a:gd name="connsiteY0" fmla="*/ 6661149 h 6661149"/>
              <a:gd name="connsiteX1" fmla="*/ 323850 w 647700"/>
              <a:gd name="connsiteY1" fmla="*/ 6607176 h 6661149"/>
              <a:gd name="connsiteX2" fmla="*/ 323850 w 647700"/>
              <a:gd name="connsiteY2" fmla="*/ 3536954 h 6661149"/>
              <a:gd name="connsiteX3" fmla="*/ 0 w 647700"/>
              <a:gd name="connsiteY3" fmla="*/ 3482981 h 6661149"/>
              <a:gd name="connsiteX4" fmla="*/ 323850 w 647700"/>
              <a:gd name="connsiteY4" fmla="*/ 3429008 h 6661149"/>
              <a:gd name="connsiteX5" fmla="*/ 323850 w 647700"/>
              <a:gd name="connsiteY5" fmla="*/ 53973 h 6661149"/>
              <a:gd name="connsiteX6" fmla="*/ 647700 w 647700"/>
              <a:gd name="connsiteY6" fmla="*/ 0 h 6661149"/>
              <a:gd name="connsiteX7" fmla="*/ 647700 w 647700"/>
              <a:gd name="connsiteY7" fmla="*/ 6661149 h 6661149"/>
              <a:gd name="connsiteX0" fmla="*/ 647700 w 647700"/>
              <a:gd name="connsiteY0" fmla="*/ 6661149 h 6661149"/>
              <a:gd name="connsiteX1" fmla="*/ 323850 w 647700"/>
              <a:gd name="connsiteY1" fmla="*/ 6607176 h 6661149"/>
              <a:gd name="connsiteX2" fmla="*/ 323850 w 647700"/>
              <a:gd name="connsiteY2" fmla="*/ 3746507 h 6661149"/>
              <a:gd name="connsiteX3" fmla="*/ 0 w 647700"/>
              <a:gd name="connsiteY3" fmla="*/ 3482981 h 6661149"/>
              <a:gd name="connsiteX4" fmla="*/ 323850 w 647700"/>
              <a:gd name="connsiteY4" fmla="*/ 3429008 h 6661149"/>
              <a:gd name="connsiteX5" fmla="*/ 323850 w 647700"/>
              <a:gd name="connsiteY5" fmla="*/ 53973 h 6661149"/>
              <a:gd name="connsiteX6" fmla="*/ 647700 w 647700"/>
              <a:gd name="connsiteY6" fmla="*/ 0 h 6661149"/>
              <a:gd name="connsiteX0" fmla="*/ 647700 w 647700"/>
              <a:gd name="connsiteY0" fmla="*/ 6661149 h 6661149"/>
              <a:gd name="connsiteX1" fmla="*/ 323850 w 647700"/>
              <a:gd name="connsiteY1" fmla="*/ 6607176 h 6661149"/>
              <a:gd name="connsiteX2" fmla="*/ 323850 w 647700"/>
              <a:gd name="connsiteY2" fmla="*/ 3536954 h 6661149"/>
              <a:gd name="connsiteX3" fmla="*/ 0 w 647700"/>
              <a:gd name="connsiteY3" fmla="*/ 3482981 h 6661149"/>
              <a:gd name="connsiteX4" fmla="*/ 323850 w 647700"/>
              <a:gd name="connsiteY4" fmla="*/ 3429008 h 6661149"/>
              <a:gd name="connsiteX5" fmla="*/ 323850 w 647700"/>
              <a:gd name="connsiteY5" fmla="*/ 53973 h 6661149"/>
              <a:gd name="connsiteX6" fmla="*/ 647700 w 647700"/>
              <a:gd name="connsiteY6" fmla="*/ 0 h 6661149"/>
              <a:gd name="connsiteX7" fmla="*/ 647700 w 647700"/>
              <a:gd name="connsiteY7" fmla="*/ 6661149 h 6661149"/>
              <a:gd name="connsiteX0" fmla="*/ 647700 w 647700"/>
              <a:gd name="connsiteY0" fmla="*/ 6661149 h 6661149"/>
              <a:gd name="connsiteX1" fmla="*/ 323850 w 647700"/>
              <a:gd name="connsiteY1" fmla="*/ 6607176 h 6661149"/>
              <a:gd name="connsiteX2" fmla="*/ 323850 w 647700"/>
              <a:gd name="connsiteY2" fmla="*/ 3746507 h 6661149"/>
              <a:gd name="connsiteX3" fmla="*/ 0 w 647700"/>
              <a:gd name="connsiteY3" fmla="*/ 3482981 h 6661149"/>
              <a:gd name="connsiteX4" fmla="*/ 323850 w 647700"/>
              <a:gd name="connsiteY4" fmla="*/ 3295661 h 6661149"/>
              <a:gd name="connsiteX5" fmla="*/ 323850 w 647700"/>
              <a:gd name="connsiteY5" fmla="*/ 53973 h 6661149"/>
              <a:gd name="connsiteX6" fmla="*/ 647700 w 647700"/>
              <a:gd name="connsiteY6" fmla="*/ 0 h 666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700" h="6661149" stroke="0" extrusionOk="0">
                <a:moveTo>
                  <a:pt x="647700" y="6661149"/>
                </a:moveTo>
                <a:cubicBezTo>
                  <a:pt x="468843" y="6661149"/>
                  <a:pt x="323850" y="6636984"/>
                  <a:pt x="323850" y="6607176"/>
                </a:cubicBezTo>
                <a:lnTo>
                  <a:pt x="323850" y="3536954"/>
                </a:lnTo>
                <a:cubicBezTo>
                  <a:pt x="323850" y="3507146"/>
                  <a:pt x="178857" y="3482981"/>
                  <a:pt x="0" y="3482981"/>
                </a:cubicBezTo>
                <a:cubicBezTo>
                  <a:pt x="178857" y="3482981"/>
                  <a:pt x="323850" y="3458816"/>
                  <a:pt x="323850" y="3429008"/>
                </a:cubicBezTo>
                <a:lnTo>
                  <a:pt x="323850" y="53973"/>
                </a:lnTo>
                <a:cubicBezTo>
                  <a:pt x="323850" y="24165"/>
                  <a:pt x="468843" y="0"/>
                  <a:pt x="647700" y="0"/>
                </a:cubicBezTo>
                <a:lnTo>
                  <a:pt x="647700" y="6661149"/>
                </a:lnTo>
                <a:close/>
              </a:path>
              <a:path w="647700" h="6661149" fill="none">
                <a:moveTo>
                  <a:pt x="647700" y="6661149"/>
                </a:moveTo>
                <a:cubicBezTo>
                  <a:pt x="468843" y="6661149"/>
                  <a:pt x="323850" y="6636984"/>
                  <a:pt x="323850" y="6607176"/>
                </a:cubicBezTo>
                <a:lnTo>
                  <a:pt x="323850" y="3746507"/>
                </a:lnTo>
                <a:cubicBezTo>
                  <a:pt x="323850" y="3716699"/>
                  <a:pt x="0" y="3558122"/>
                  <a:pt x="0" y="3482981"/>
                </a:cubicBezTo>
                <a:cubicBezTo>
                  <a:pt x="0" y="3407840"/>
                  <a:pt x="323850" y="3325469"/>
                  <a:pt x="323850" y="3295661"/>
                </a:cubicBezTo>
                <a:lnTo>
                  <a:pt x="323850" y="53973"/>
                </a:lnTo>
                <a:cubicBezTo>
                  <a:pt x="323850" y="24165"/>
                  <a:pt x="468843" y="0"/>
                  <a:pt x="647700" y="0"/>
                </a:cubicBez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大括号 4"/>
          <p:cNvSpPr/>
          <p:nvPr/>
        </p:nvSpPr>
        <p:spPr>
          <a:xfrm rot="16200000">
            <a:off x="5232801" y="361311"/>
            <a:ext cx="647700" cy="10871999"/>
          </a:xfrm>
          <a:custGeom>
            <a:avLst/>
            <a:gdLst>
              <a:gd name="connsiteX0" fmla="*/ 647700 w 647700"/>
              <a:gd name="connsiteY0" fmla="*/ 6661149 h 6661149"/>
              <a:gd name="connsiteX1" fmla="*/ 323850 w 647700"/>
              <a:gd name="connsiteY1" fmla="*/ 6607176 h 6661149"/>
              <a:gd name="connsiteX2" fmla="*/ 323850 w 647700"/>
              <a:gd name="connsiteY2" fmla="*/ 3536954 h 6661149"/>
              <a:gd name="connsiteX3" fmla="*/ 0 w 647700"/>
              <a:gd name="connsiteY3" fmla="*/ 3482981 h 6661149"/>
              <a:gd name="connsiteX4" fmla="*/ 323850 w 647700"/>
              <a:gd name="connsiteY4" fmla="*/ 3429008 h 6661149"/>
              <a:gd name="connsiteX5" fmla="*/ 323850 w 647700"/>
              <a:gd name="connsiteY5" fmla="*/ 53973 h 6661149"/>
              <a:gd name="connsiteX6" fmla="*/ 647700 w 647700"/>
              <a:gd name="connsiteY6" fmla="*/ 0 h 6661149"/>
              <a:gd name="connsiteX7" fmla="*/ 647700 w 647700"/>
              <a:gd name="connsiteY7" fmla="*/ 6661149 h 6661149"/>
              <a:gd name="connsiteX0" fmla="*/ 647700 w 647700"/>
              <a:gd name="connsiteY0" fmla="*/ 6661149 h 6661149"/>
              <a:gd name="connsiteX1" fmla="*/ 323850 w 647700"/>
              <a:gd name="connsiteY1" fmla="*/ 6607176 h 6661149"/>
              <a:gd name="connsiteX2" fmla="*/ 323850 w 647700"/>
              <a:gd name="connsiteY2" fmla="*/ 3536954 h 6661149"/>
              <a:gd name="connsiteX3" fmla="*/ 0 w 647700"/>
              <a:gd name="connsiteY3" fmla="*/ 3482981 h 6661149"/>
              <a:gd name="connsiteX4" fmla="*/ 323850 w 647700"/>
              <a:gd name="connsiteY4" fmla="*/ 3429008 h 6661149"/>
              <a:gd name="connsiteX5" fmla="*/ 323850 w 647700"/>
              <a:gd name="connsiteY5" fmla="*/ 53973 h 6661149"/>
              <a:gd name="connsiteX6" fmla="*/ 647700 w 647700"/>
              <a:gd name="connsiteY6" fmla="*/ 0 h 6661149"/>
              <a:gd name="connsiteX0" fmla="*/ 647700 w 647700"/>
              <a:gd name="connsiteY0" fmla="*/ 6661149 h 6661149"/>
              <a:gd name="connsiteX1" fmla="*/ 323850 w 647700"/>
              <a:gd name="connsiteY1" fmla="*/ 6607176 h 6661149"/>
              <a:gd name="connsiteX2" fmla="*/ 323850 w 647700"/>
              <a:gd name="connsiteY2" fmla="*/ 3536954 h 6661149"/>
              <a:gd name="connsiteX3" fmla="*/ 0 w 647700"/>
              <a:gd name="connsiteY3" fmla="*/ 3482981 h 6661149"/>
              <a:gd name="connsiteX4" fmla="*/ 323850 w 647700"/>
              <a:gd name="connsiteY4" fmla="*/ 3429008 h 6661149"/>
              <a:gd name="connsiteX5" fmla="*/ 323850 w 647700"/>
              <a:gd name="connsiteY5" fmla="*/ 53973 h 6661149"/>
              <a:gd name="connsiteX6" fmla="*/ 647700 w 647700"/>
              <a:gd name="connsiteY6" fmla="*/ 0 h 6661149"/>
              <a:gd name="connsiteX7" fmla="*/ 647700 w 647700"/>
              <a:gd name="connsiteY7" fmla="*/ 6661149 h 6661149"/>
              <a:gd name="connsiteX0" fmla="*/ 647700 w 647700"/>
              <a:gd name="connsiteY0" fmla="*/ 6661149 h 6661149"/>
              <a:gd name="connsiteX1" fmla="*/ 323850 w 647700"/>
              <a:gd name="connsiteY1" fmla="*/ 6607176 h 6661149"/>
              <a:gd name="connsiteX2" fmla="*/ 323850 w 647700"/>
              <a:gd name="connsiteY2" fmla="*/ 3746507 h 6661149"/>
              <a:gd name="connsiteX3" fmla="*/ 0 w 647700"/>
              <a:gd name="connsiteY3" fmla="*/ 3482981 h 6661149"/>
              <a:gd name="connsiteX4" fmla="*/ 323850 w 647700"/>
              <a:gd name="connsiteY4" fmla="*/ 3429008 h 6661149"/>
              <a:gd name="connsiteX5" fmla="*/ 323850 w 647700"/>
              <a:gd name="connsiteY5" fmla="*/ 53973 h 6661149"/>
              <a:gd name="connsiteX6" fmla="*/ 647700 w 647700"/>
              <a:gd name="connsiteY6" fmla="*/ 0 h 6661149"/>
              <a:gd name="connsiteX0" fmla="*/ 647700 w 647700"/>
              <a:gd name="connsiteY0" fmla="*/ 6661149 h 6661149"/>
              <a:gd name="connsiteX1" fmla="*/ 323850 w 647700"/>
              <a:gd name="connsiteY1" fmla="*/ 6607176 h 6661149"/>
              <a:gd name="connsiteX2" fmla="*/ 323850 w 647700"/>
              <a:gd name="connsiteY2" fmla="*/ 3536954 h 6661149"/>
              <a:gd name="connsiteX3" fmla="*/ 0 w 647700"/>
              <a:gd name="connsiteY3" fmla="*/ 3482981 h 6661149"/>
              <a:gd name="connsiteX4" fmla="*/ 323850 w 647700"/>
              <a:gd name="connsiteY4" fmla="*/ 3429008 h 6661149"/>
              <a:gd name="connsiteX5" fmla="*/ 323850 w 647700"/>
              <a:gd name="connsiteY5" fmla="*/ 53973 h 6661149"/>
              <a:gd name="connsiteX6" fmla="*/ 647700 w 647700"/>
              <a:gd name="connsiteY6" fmla="*/ 0 h 6661149"/>
              <a:gd name="connsiteX7" fmla="*/ 647700 w 647700"/>
              <a:gd name="connsiteY7" fmla="*/ 6661149 h 6661149"/>
              <a:gd name="connsiteX0" fmla="*/ 647700 w 647700"/>
              <a:gd name="connsiteY0" fmla="*/ 6661149 h 6661149"/>
              <a:gd name="connsiteX1" fmla="*/ 323850 w 647700"/>
              <a:gd name="connsiteY1" fmla="*/ 6607176 h 6661149"/>
              <a:gd name="connsiteX2" fmla="*/ 323850 w 647700"/>
              <a:gd name="connsiteY2" fmla="*/ 3746507 h 6661149"/>
              <a:gd name="connsiteX3" fmla="*/ 0 w 647700"/>
              <a:gd name="connsiteY3" fmla="*/ 3482981 h 6661149"/>
              <a:gd name="connsiteX4" fmla="*/ 323850 w 647700"/>
              <a:gd name="connsiteY4" fmla="*/ 3295661 h 6661149"/>
              <a:gd name="connsiteX5" fmla="*/ 323850 w 647700"/>
              <a:gd name="connsiteY5" fmla="*/ 53973 h 6661149"/>
              <a:gd name="connsiteX6" fmla="*/ 647700 w 647700"/>
              <a:gd name="connsiteY6" fmla="*/ 0 h 666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700" h="6661149" stroke="0" extrusionOk="0">
                <a:moveTo>
                  <a:pt x="647700" y="6661149"/>
                </a:moveTo>
                <a:cubicBezTo>
                  <a:pt x="468843" y="6661149"/>
                  <a:pt x="323850" y="6636984"/>
                  <a:pt x="323850" y="6607176"/>
                </a:cubicBezTo>
                <a:lnTo>
                  <a:pt x="323850" y="3536954"/>
                </a:lnTo>
                <a:cubicBezTo>
                  <a:pt x="323850" y="3507146"/>
                  <a:pt x="178857" y="3482981"/>
                  <a:pt x="0" y="3482981"/>
                </a:cubicBezTo>
                <a:cubicBezTo>
                  <a:pt x="178857" y="3482981"/>
                  <a:pt x="323850" y="3458816"/>
                  <a:pt x="323850" y="3429008"/>
                </a:cubicBezTo>
                <a:lnTo>
                  <a:pt x="323850" y="53973"/>
                </a:lnTo>
                <a:cubicBezTo>
                  <a:pt x="323850" y="24165"/>
                  <a:pt x="468843" y="0"/>
                  <a:pt x="647700" y="0"/>
                </a:cubicBezTo>
                <a:lnTo>
                  <a:pt x="647700" y="6661149"/>
                </a:lnTo>
                <a:close/>
              </a:path>
              <a:path w="647700" h="6661149" fill="none">
                <a:moveTo>
                  <a:pt x="647700" y="6661149"/>
                </a:moveTo>
                <a:cubicBezTo>
                  <a:pt x="468843" y="6661149"/>
                  <a:pt x="323850" y="6636984"/>
                  <a:pt x="323850" y="6607176"/>
                </a:cubicBezTo>
                <a:lnTo>
                  <a:pt x="323850" y="3746507"/>
                </a:lnTo>
                <a:cubicBezTo>
                  <a:pt x="323850" y="3716699"/>
                  <a:pt x="0" y="3558122"/>
                  <a:pt x="0" y="3482981"/>
                </a:cubicBezTo>
                <a:cubicBezTo>
                  <a:pt x="0" y="3407840"/>
                  <a:pt x="323850" y="3325469"/>
                  <a:pt x="323850" y="3295661"/>
                </a:cubicBezTo>
                <a:lnTo>
                  <a:pt x="323850" y="53973"/>
                </a:lnTo>
                <a:cubicBezTo>
                  <a:pt x="323850" y="24165"/>
                  <a:pt x="468843" y="0"/>
                  <a:pt x="647700" y="0"/>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648634" y="4831761"/>
            <a:ext cx="1275666" cy="369332"/>
          </a:xfrm>
          <a:prstGeom prst="rect">
            <a:avLst/>
          </a:prstGeom>
          <a:solidFill>
            <a:schemeClr val="accent4">
              <a:lumMod val="60000"/>
              <a:lumOff val="40000"/>
            </a:schemeClr>
          </a:solidFill>
          <a:ln>
            <a:solidFill>
              <a:srgbClr val="FF0000"/>
            </a:solidFill>
          </a:ln>
        </p:spPr>
        <p:txBody>
          <a:bodyPr wrap="square">
            <a:spAutoFit/>
          </a:bodyPr>
          <a:lstStyle/>
          <a:p>
            <a:pPr algn="ctr"/>
            <a:r>
              <a:rPr lang="zh-CN" altLang="en-US" dirty="0" smtClean="0"/>
              <a:t>长度出错</a:t>
            </a:r>
            <a:r>
              <a:rPr lang="en-US" altLang="zh-CN" dirty="0" smtClean="0"/>
              <a:t>!</a:t>
            </a:r>
            <a:endParaRPr lang="zh-CN" altLang="en-US" dirty="0"/>
          </a:p>
        </p:txBody>
      </p:sp>
    </p:spTree>
    <p:extLst>
      <p:ext uri="{BB962C8B-B14F-4D97-AF65-F5344CB8AC3E}">
        <p14:creationId xmlns:p14="http://schemas.microsoft.com/office/powerpoint/2010/main" val="223811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违例</a:t>
            </a:r>
            <a:r>
              <a:rPr lang="zh-CN" altLang="en-US" dirty="0"/>
              <a:t>编码法</a:t>
            </a:r>
          </a:p>
        </p:txBody>
      </p:sp>
      <p:sp>
        <p:nvSpPr>
          <p:cNvPr id="3" name="内容占位符 2"/>
          <p:cNvSpPr>
            <a:spLocks noGrp="1"/>
          </p:cNvSpPr>
          <p:nvPr>
            <p:ph idx="1"/>
          </p:nvPr>
        </p:nvSpPr>
        <p:spPr>
          <a:xfrm>
            <a:off x="700453" y="1690688"/>
            <a:ext cx="10344150" cy="2022475"/>
          </a:xfrm>
        </p:spPr>
        <p:txBody>
          <a:bodyPr>
            <a:noAutofit/>
          </a:bodyPr>
          <a:lstStyle/>
          <a:p>
            <a:pPr>
              <a:lnSpc>
                <a:spcPct val="100000"/>
              </a:lnSpc>
            </a:pPr>
            <a:r>
              <a:rPr lang="zh-CN" altLang="en-US" sz="2200" dirty="0" smtClean="0"/>
              <a:t>通过</a:t>
            </a:r>
            <a:r>
              <a:rPr lang="zh-CN" altLang="en-US" sz="2200" dirty="0"/>
              <a:t>不会在数据部分出现的编码信号来</a:t>
            </a:r>
            <a:r>
              <a:rPr lang="zh-CN" altLang="en-US" sz="2200" dirty="0" smtClean="0"/>
              <a:t>进行</a:t>
            </a:r>
            <a:r>
              <a:rPr lang="zh-CN" altLang="en-US" sz="2200" dirty="0"/>
              <a:t>同步</a:t>
            </a:r>
          </a:p>
          <a:p>
            <a:pPr>
              <a:lnSpc>
                <a:spcPct val="100000"/>
              </a:lnSpc>
            </a:pPr>
            <a:r>
              <a:rPr lang="zh-CN" altLang="en-US" sz="2200" dirty="0"/>
              <a:t>比如曼彻斯特编码中的高</a:t>
            </a:r>
            <a:r>
              <a:rPr lang="en-US" altLang="zh-CN" sz="2200" dirty="0"/>
              <a:t>-</a:t>
            </a:r>
            <a:r>
              <a:rPr lang="zh-CN" altLang="en-US" sz="2200" dirty="0"/>
              <a:t>高</a:t>
            </a:r>
            <a:r>
              <a:rPr lang="en-US" altLang="zh-CN" sz="2200" dirty="0"/>
              <a:t>/</a:t>
            </a:r>
            <a:r>
              <a:rPr lang="zh-CN" altLang="en-US" sz="2200" dirty="0"/>
              <a:t>低</a:t>
            </a:r>
            <a:r>
              <a:rPr lang="en-US" altLang="zh-CN" sz="2200" dirty="0"/>
              <a:t>-</a:t>
            </a:r>
            <a:r>
              <a:rPr lang="zh-CN" altLang="en-US" sz="2200" dirty="0"/>
              <a:t>低</a:t>
            </a:r>
            <a:r>
              <a:rPr lang="zh-CN" altLang="en-US" sz="2200" dirty="0" smtClean="0"/>
              <a:t>信号</a:t>
            </a:r>
            <a:endParaRPr lang="en-US" altLang="zh-CN" sz="2200" dirty="0" smtClean="0"/>
          </a:p>
          <a:p>
            <a:pPr>
              <a:lnSpc>
                <a:spcPct val="100000"/>
              </a:lnSpc>
            </a:pPr>
            <a:r>
              <a:rPr lang="zh-CN" altLang="en-US" sz="2200" dirty="0" smtClean="0"/>
              <a:t>以太网</a:t>
            </a:r>
            <a:r>
              <a:rPr lang="zh-CN" altLang="en-US" sz="2200" dirty="0" smtClean="0"/>
              <a:t>帧</a:t>
            </a:r>
            <a:r>
              <a:rPr lang="zh-CN" altLang="en-US" sz="2200" dirty="0" smtClean="0"/>
              <a:t>：</a:t>
            </a:r>
            <a:endParaRPr lang="en-US" altLang="zh-CN" sz="2200" dirty="0" smtClean="0"/>
          </a:p>
          <a:p>
            <a:pPr lvl="1">
              <a:lnSpc>
                <a:spcPct val="100000"/>
              </a:lnSpc>
            </a:pPr>
            <a:r>
              <a:rPr lang="en-US" altLang="zh-CN" sz="2200" dirty="0" smtClean="0"/>
              <a:t>7</a:t>
            </a:r>
            <a:r>
              <a:rPr lang="zh-CN" altLang="en-US" sz="2200" dirty="0" smtClean="0"/>
              <a:t>个字节的前导，</a:t>
            </a:r>
            <a:r>
              <a:rPr lang="zh-CN" altLang="en-US" sz="2200" dirty="0"/>
              <a:t>“唤醒”接收者，接收者利用它进行时钟</a:t>
            </a:r>
            <a:r>
              <a:rPr lang="zh-CN" altLang="en-US" sz="2200" dirty="0" smtClean="0"/>
              <a:t>同步</a:t>
            </a:r>
            <a:endParaRPr lang="en-US" altLang="zh-CN" sz="2200" dirty="0" smtClean="0"/>
          </a:p>
          <a:p>
            <a:pPr lvl="1">
              <a:lnSpc>
                <a:spcPct val="100000"/>
              </a:lnSpc>
            </a:pPr>
            <a:r>
              <a:rPr lang="en-US" altLang="zh-CN" sz="2200" dirty="0" smtClean="0"/>
              <a:t>1</a:t>
            </a:r>
            <a:r>
              <a:rPr lang="zh-CN" altLang="en-US" sz="2200" dirty="0" smtClean="0"/>
              <a:t>个字节的帧开始，</a:t>
            </a:r>
            <a:r>
              <a:rPr lang="zh-CN" altLang="en-US" sz="2200" dirty="0"/>
              <a:t>“提醒”接收者帧的开始</a:t>
            </a:r>
            <a:endParaRPr lang="en-US" altLang="zh-CN" sz="2200" dirty="0" smtClean="0"/>
          </a:p>
          <a:p>
            <a:pPr lvl="1">
              <a:lnSpc>
                <a:spcPct val="100000"/>
              </a:lnSpc>
            </a:pPr>
            <a:r>
              <a:rPr lang="zh-CN" altLang="en-US" sz="2200" dirty="0" smtClean="0"/>
              <a:t>通过</a:t>
            </a:r>
            <a:r>
              <a:rPr lang="zh-CN" altLang="en-US" sz="2200" dirty="0" smtClean="0"/>
              <a:t>检测</a:t>
            </a:r>
            <a:r>
              <a:rPr lang="zh-CN" altLang="en-US" sz="2200" dirty="0" smtClean="0"/>
              <a:t>到链路的空闲确定帧的结束</a:t>
            </a:r>
            <a:endParaRPr lang="en-US" altLang="zh-CN" sz="2200" dirty="0" smtClean="0"/>
          </a:p>
          <a:p>
            <a:pPr lvl="2">
              <a:lnSpc>
                <a:spcPct val="100000"/>
              </a:lnSpc>
            </a:pPr>
            <a:r>
              <a:rPr lang="zh-CN" altLang="en-US" sz="2200" dirty="0" smtClean="0"/>
              <a:t>早期通过检测是否有载波来实现</a:t>
            </a:r>
            <a:endParaRPr lang="en-US" altLang="zh-CN" sz="2200" dirty="0" smtClean="0"/>
          </a:p>
          <a:p>
            <a:pPr lvl="2">
              <a:lnSpc>
                <a:spcPct val="100000"/>
              </a:lnSpc>
            </a:pPr>
            <a:r>
              <a:rPr lang="zh-CN" altLang="en-US" sz="2200" dirty="0" smtClean="0"/>
              <a:t>现在采用检测到</a:t>
            </a:r>
            <a:r>
              <a:rPr lang="zh-CN" altLang="en-US" sz="2200" dirty="0" smtClean="0"/>
              <a:t>空闲</a:t>
            </a:r>
            <a:r>
              <a:rPr lang="zh-CN" altLang="en-US" sz="2200" dirty="0" smtClean="0"/>
              <a:t>信号</a:t>
            </a:r>
            <a:r>
              <a:rPr lang="zh-CN" altLang="en-US" sz="2200" dirty="0" smtClean="0"/>
              <a:t>模式来实现</a:t>
            </a:r>
            <a:endParaRPr lang="zh-CN" altLang="en-US" sz="2200" dirty="0"/>
          </a:p>
          <a:p>
            <a:pPr>
              <a:lnSpc>
                <a:spcPct val="100000"/>
              </a:lnSpc>
            </a:pPr>
            <a:endParaRPr lang="zh-CN" altLang="en-US" sz="2200" dirty="0"/>
          </a:p>
          <a:p>
            <a:pPr>
              <a:lnSpc>
                <a:spcPct val="100000"/>
              </a:lnSpc>
            </a:pPr>
            <a:endParaRPr lang="zh-CN" altLang="en-US" sz="2200" dirty="0"/>
          </a:p>
        </p:txBody>
      </p:sp>
      <p:graphicFrame>
        <p:nvGraphicFramePr>
          <p:cNvPr id="4" name="Group 19"/>
          <p:cNvGraphicFramePr>
            <a:graphicFrameLocks/>
          </p:cNvGraphicFramePr>
          <p:nvPr>
            <p:extLst>
              <p:ext uri="{D42A27DB-BD31-4B8C-83A1-F6EECF244321}">
                <p14:modId xmlns:p14="http://schemas.microsoft.com/office/powerpoint/2010/main" val="227326485"/>
              </p:ext>
            </p:extLst>
          </p:nvPr>
        </p:nvGraphicFramePr>
        <p:xfrm>
          <a:off x="562706" y="5207977"/>
          <a:ext cx="10619644" cy="1306220"/>
        </p:xfrm>
        <a:graphic>
          <a:graphicData uri="http://schemas.openxmlformats.org/drawingml/2006/table">
            <a:tbl>
              <a:tblPr/>
              <a:tblGrid>
                <a:gridCol w="1219201">
                  <a:extLst>
                    <a:ext uri="{9D8B030D-6E8A-4147-A177-3AD203B41FA5}">
                      <a16:colId xmlns:a16="http://schemas.microsoft.com/office/drawing/2014/main" val="20000"/>
                    </a:ext>
                  </a:extLst>
                </a:gridCol>
                <a:gridCol w="1289538">
                  <a:extLst>
                    <a:ext uri="{9D8B030D-6E8A-4147-A177-3AD203B41FA5}">
                      <a16:colId xmlns:a16="http://schemas.microsoft.com/office/drawing/2014/main" val="20001"/>
                    </a:ext>
                  </a:extLst>
                </a:gridCol>
                <a:gridCol w="1806016">
                  <a:extLst>
                    <a:ext uri="{9D8B030D-6E8A-4147-A177-3AD203B41FA5}">
                      <a16:colId xmlns:a16="http://schemas.microsoft.com/office/drawing/2014/main" val="20002"/>
                    </a:ext>
                  </a:extLst>
                </a:gridCol>
                <a:gridCol w="1714871">
                  <a:extLst>
                    <a:ext uri="{9D8B030D-6E8A-4147-A177-3AD203B41FA5}">
                      <a16:colId xmlns:a16="http://schemas.microsoft.com/office/drawing/2014/main" val="20003"/>
                    </a:ext>
                  </a:extLst>
                </a:gridCol>
                <a:gridCol w="1076780">
                  <a:extLst>
                    <a:ext uri="{9D8B030D-6E8A-4147-A177-3AD203B41FA5}">
                      <a16:colId xmlns:a16="http://schemas.microsoft.com/office/drawing/2014/main" val="20004"/>
                    </a:ext>
                  </a:extLst>
                </a:gridCol>
                <a:gridCol w="2552367">
                  <a:extLst>
                    <a:ext uri="{9D8B030D-6E8A-4147-A177-3AD203B41FA5}">
                      <a16:colId xmlns:a16="http://schemas.microsoft.com/office/drawing/2014/main" val="20005"/>
                    </a:ext>
                  </a:extLst>
                </a:gridCol>
                <a:gridCol w="960871">
                  <a:extLst>
                    <a:ext uri="{9D8B030D-6E8A-4147-A177-3AD203B41FA5}">
                      <a16:colId xmlns:a16="http://schemas.microsoft.com/office/drawing/2014/main" val="20007"/>
                    </a:ext>
                  </a:extLst>
                </a:gridCol>
              </a:tblGrid>
              <a:tr h="31974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7</a:t>
                      </a:r>
                    </a:p>
                  </a:txBody>
                  <a:tcPr marL="90000" marR="90000" marT="46800" marB="4680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1</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6</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6</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2</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46-1500 </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4</a:t>
                      </a:r>
                    </a:p>
                  </a:txBody>
                  <a:tcPr marL="90000" marR="90000" marT="46800" marB="4680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15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前导</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帧</a:t>
                      </a:r>
                      <a:r>
                        <a:rPr kumimoji="0" lang="zh-CN" altLang="en-US" sz="1800" b="0" i="0" u="none" strike="noStrike" cap="none" normalizeH="0" baseline="0" dirty="0" smtClean="0">
                          <a:ln>
                            <a:noFill/>
                          </a:ln>
                          <a:solidFill>
                            <a:schemeClr val="tx1"/>
                          </a:solidFill>
                          <a:effectLst/>
                          <a:latin typeface="Arial" charset="0"/>
                          <a:ea typeface="宋体" pitchFamily="2" charset="-122"/>
                        </a:rPr>
                        <a:t>开始</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目的</a:t>
                      </a:r>
                      <a:r>
                        <a:rPr kumimoji="0" lang="en-US" altLang="zh-CN" sz="1800" b="0" i="0" u="none" strike="noStrike" cap="none" normalizeH="0" baseline="0" dirty="0" smtClean="0">
                          <a:ln>
                            <a:noFill/>
                          </a:ln>
                          <a:solidFill>
                            <a:schemeClr val="tx1"/>
                          </a:solidFill>
                          <a:effectLst/>
                          <a:latin typeface="Arial" charset="0"/>
                          <a:ea typeface="宋体" pitchFamily="2" charset="-122"/>
                        </a:rPr>
                        <a:t>MAC</a:t>
                      </a:r>
                      <a:r>
                        <a:rPr kumimoji="0" lang="zh-CN" altLang="en-US" sz="1800" b="0" i="0" u="none" strike="noStrike" cap="none" normalizeH="0" baseline="0" dirty="0" smtClean="0">
                          <a:ln>
                            <a:noFill/>
                          </a:ln>
                          <a:solidFill>
                            <a:schemeClr val="tx1"/>
                          </a:solidFill>
                          <a:effectLst/>
                          <a:latin typeface="Arial" charset="0"/>
                          <a:ea typeface="宋体" pitchFamily="2" charset="-122"/>
                        </a:rPr>
                        <a:t>地址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源</a:t>
                      </a:r>
                      <a:r>
                        <a:rPr kumimoji="0" lang="en-US" altLang="zh-CN" sz="1800" b="0" i="0" u="none" strike="noStrike" cap="none" normalizeH="0" baseline="0" dirty="0" smtClean="0">
                          <a:ln>
                            <a:noFill/>
                          </a:ln>
                          <a:solidFill>
                            <a:schemeClr val="tx1"/>
                          </a:solidFill>
                          <a:effectLst/>
                          <a:latin typeface="Arial" charset="0"/>
                          <a:ea typeface="宋体" pitchFamily="2" charset="-122"/>
                        </a:rPr>
                        <a:t>MAC</a:t>
                      </a:r>
                      <a:r>
                        <a:rPr kumimoji="0" lang="zh-CN" altLang="en-US" sz="1800" b="0" i="0" u="none" strike="noStrike" cap="none" normalizeH="0" baseline="0" dirty="0" smtClean="0">
                          <a:ln>
                            <a:noFill/>
                          </a:ln>
                          <a:solidFill>
                            <a:schemeClr val="tx1"/>
                          </a:solidFill>
                          <a:effectLst/>
                          <a:latin typeface="Arial" charset="0"/>
                          <a:ea typeface="宋体" pitchFamily="2" charset="-122"/>
                        </a:rPr>
                        <a:t>地址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帧类型</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数据</a:t>
                      </a:r>
                      <a:r>
                        <a:rPr kumimoji="0" lang="en-US" altLang="zh-CN" sz="1800" b="0" i="0" u="none" strike="noStrike" cap="none" normalizeH="0" baseline="0" dirty="0" smtClean="0">
                          <a:ln>
                            <a:noFill/>
                          </a:ln>
                          <a:solidFill>
                            <a:schemeClr val="tx1"/>
                          </a:solidFill>
                          <a:effectLst/>
                          <a:latin typeface="Arial" charset="0"/>
                          <a:ea typeface="宋体" pitchFamily="2" charset="-122"/>
                        </a:rPr>
                        <a:t>+</a:t>
                      </a:r>
                      <a:r>
                        <a:rPr kumimoji="0" lang="zh-CN" altLang="en-US" sz="1800" b="0" i="0" u="none" strike="noStrike" cap="none" normalizeH="0" baseline="0" dirty="0" smtClean="0">
                          <a:ln>
                            <a:noFill/>
                          </a:ln>
                          <a:solidFill>
                            <a:schemeClr val="tx1"/>
                          </a:solidFill>
                          <a:effectLst/>
                          <a:latin typeface="Arial" charset="0"/>
                          <a:ea typeface="宋体" pitchFamily="2" charset="-122"/>
                        </a:rPr>
                        <a:t>填充</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CRC</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15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10101010</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10101011</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endParaRPr lang="zh-CN" altLang="en-US" dirty="0"/>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endParaRPr lang="zh-CN" altLang="en-US"/>
                    </a:p>
                  </a:txBody>
                  <a:tcPr marL="90000" marR="90000" marT="46800" marB="468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endParaRPr lang="zh-CN" altLang="en-US" dirty="0"/>
                    </a:p>
                  </a:txBody>
                  <a:tcPr marL="90000" marR="90000" marT="46800" marB="468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endParaRPr lang="zh-CN" altLang="en-US"/>
                    </a:p>
                  </a:txBody>
                  <a:tcPr marL="90000" marR="90000" marT="46800" marB="468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endParaRPr lang="zh-CN" altLang="en-US" dirty="0"/>
                    </a:p>
                  </a:txBody>
                  <a:tcPr marL="90000" marR="90000" marT="46800" marB="46800"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8563418"/>
                  </a:ext>
                </a:extLst>
              </a:tr>
            </a:tbl>
          </a:graphicData>
        </a:graphic>
      </p:graphicFrame>
    </p:spTree>
    <p:extLst>
      <p:ext uri="{BB962C8B-B14F-4D97-AF65-F5344CB8AC3E}">
        <p14:creationId xmlns:p14="http://schemas.microsoft.com/office/powerpoint/2010/main" val="3726227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帧同步：固定长度</a:t>
            </a:r>
          </a:p>
        </p:txBody>
      </p:sp>
      <p:sp>
        <p:nvSpPr>
          <p:cNvPr id="28675" name="Rectangle 3"/>
          <p:cNvSpPr>
            <a:spLocks noGrp="1" noChangeArrowheads="1"/>
          </p:cNvSpPr>
          <p:nvPr>
            <p:ph type="body" idx="1"/>
          </p:nvPr>
        </p:nvSpPr>
        <p:spPr/>
        <p:txBody>
          <a:bodyPr/>
          <a:lstStyle/>
          <a:p>
            <a:pPr eaLnBrk="1" hangingPunct="1"/>
            <a:r>
              <a:rPr lang="zh-CN" altLang="en-US" dirty="0"/>
              <a:t>固定长度（</a:t>
            </a:r>
            <a:r>
              <a:rPr lang="en-US" altLang="zh-CN" dirty="0"/>
              <a:t>SONET/ATM</a:t>
            </a:r>
            <a:r>
              <a:rPr lang="zh-CN" altLang="en-US" dirty="0"/>
              <a:t>）</a:t>
            </a:r>
          </a:p>
          <a:p>
            <a:pPr lvl="1" eaLnBrk="1" hangingPunct="1"/>
            <a:r>
              <a:rPr lang="en-US" altLang="zh-CN" dirty="0"/>
              <a:t>SONET</a:t>
            </a:r>
            <a:r>
              <a:rPr lang="zh-CN" altLang="en-US" dirty="0"/>
              <a:t>帧固定为</a:t>
            </a:r>
            <a:r>
              <a:rPr lang="en-US" altLang="zh-CN" dirty="0"/>
              <a:t>810</a:t>
            </a:r>
            <a:r>
              <a:rPr lang="zh-CN" altLang="en-US" dirty="0"/>
              <a:t>字节，</a:t>
            </a:r>
            <a:r>
              <a:rPr lang="zh-CN" altLang="en-US" dirty="0">
                <a:latin typeface="Times New Roman" pitchFamily="18" charset="0"/>
              </a:rPr>
              <a:t>每行前面三个字节头部，</a:t>
            </a:r>
            <a:r>
              <a:rPr lang="en-US" altLang="zh-CN" dirty="0">
                <a:latin typeface="Times New Roman" pitchFamily="18" charset="0"/>
              </a:rPr>
              <a:t>87</a:t>
            </a:r>
            <a:r>
              <a:rPr lang="zh-CN" altLang="en-US" dirty="0">
                <a:latin typeface="Times New Roman" pitchFamily="18" charset="0"/>
              </a:rPr>
              <a:t>字节用户数据，每帧的前面两个字节包含一个特殊的比特模式来表示帧的开始</a:t>
            </a:r>
          </a:p>
          <a:p>
            <a:pPr lvl="1" eaLnBrk="1" hangingPunct="1"/>
            <a:r>
              <a:rPr lang="zh-CN" altLang="en-US" dirty="0">
                <a:latin typeface="Times New Roman" pitchFamily="18" charset="0"/>
              </a:rPr>
              <a:t>数据部分没有进行填充来保证数据透明</a:t>
            </a:r>
          </a:p>
          <a:p>
            <a:pPr lvl="1" eaLnBrk="1" hangingPunct="1"/>
            <a:r>
              <a:rPr lang="zh-CN" altLang="en-US" dirty="0">
                <a:latin typeface="Times New Roman" pitchFamily="18" charset="0"/>
              </a:rPr>
              <a:t>接收方首先检查相应的帧开始模式，然后检查每隔</a:t>
            </a:r>
            <a:r>
              <a:rPr lang="en-US" altLang="zh-CN" dirty="0">
                <a:latin typeface="Times New Roman" pitchFamily="18" charset="0"/>
              </a:rPr>
              <a:t>810</a:t>
            </a:r>
            <a:r>
              <a:rPr lang="zh-CN" altLang="en-US" dirty="0">
                <a:latin typeface="Times New Roman" pitchFamily="18" charset="0"/>
              </a:rPr>
              <a:t>字节后是否也是相同的比特模式，如果不是，则重新扫描帧开始模式</a:t>
            </a:r>
            <a:endParaRPr lang="zh-CN" altLang="en-US" dirty="0"/>
          </a:p>
          <a:p>
            <a:pPr eaLnBrk="1" hangingPunct="1"/>
            <a:endParaRPr lang="zh-CN" altLang="en-US" dirty="0"/>
          </a:p>
        </p:txBody>
      </p:sp>
      <p:pic>
        <p:nvPicPr>
          <p:cNvPr id="28676" name="Picture 4"/>
          <p:cNvPicPr>
            <a:picLocks noChangeAspect="1" noChangeArrowheads="1"/>
          </p:cNvPicPr>
          <p:nvPr/>
        </p:nvPicPr>
        <p:blipFill>
          <a:blip r:embed="rId3" cstate="print"/>
          <a:srcRect/>
          <a:stretch>
            <a:fillRect/>
          </a:stretch>
        </p:blipFill>
        <p:spPr bwMode="auto">
          <a:xfrm>
            <a:off x="3327697" y="4189875"/>
            <a:ext cx="5381625" cy="2579687"/>
          </a:xfrm>
          <a:prstGeom prst="rect">
            <a:avLst/>
          </a:prstGeom>
          <a:noFill/>
          <a:ln w="9525">
            <a:noFill/>
            <a:miter lim="800000"/>
            <a:headEnd/>
            <a:tailEnd/>
          </a:ln>
        </p:spPr>
      </p:pic>
    </p:spTree>
    <p:extLst>
      <p:ext uri="{BB962C8B-B14F-4D97-AF65-F5344CB8AC3E}">
        <p14:creationId xmlns:p14="http://schemas.microsoft.com/office/powerpoint/2010/main" val="3977093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4457</TotalTime>
  <Words>4646</Words>
  <Application>Microsoft Office PowerPoint</Application>
  <PresentationFormat>宽屏</PresentationFormat>
  <Paragraphs>728</Paragraphs>
  <Slides>34</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34</vt:i4>
      </vt:variant>
    </vt:vector>
  </HeadingPairs>
  <TitlesOfParts>
    <vt:vector size="52" baseType="lpstr">
      <vt:lpstr>CordiaUPC</vt:lpstr>
      <vt:lpstr>新細明體</vt:lpstr>
      <vt:lpstr>等线</vt:lpstr>
      <vt:lpstr>等线 Light</vt:lpstr>
      <vt:lpstr>宋体</vt:lpstr>
      <vt:lpstr>Arial</vt:lpstr>
      <vt:lpstr>Calibri Light</vt:lpstr>
      <vt:lpstr>Cambria Math</vt:lpstr>
      <vt:lpstr>Symbol</vt:lpstr>
      <vt:lpstr>Times New Roman</vt:lpstr>
      <vt:lpstr>Wingdings</vt:lpstr>
      <vt:lpstr>Office 主题​​</vt:lpstr>
      <vt:lpstr>Microsoft 公式 3.0</vt:lpstr>
      <vt:lpstr>Picture2</vt:lpstr>
      <vt:lpstr>公式</vt:lpstr>
      <vt:lpstr>Picture</vt:lpstr>
      <vt:lpstr>Equation</vt:lpstr>
      <vt:lpstr>Microsoft Word Picture</vt:lpstr>
      <vt:lpstr>第3章 数据链路层</vt:lpstr>
      <vt:lpstr>数据链路层的功能</vt:lpstr>
      <vt:lpstr>帧同步机制</vt:lpstr>
      <vt:lpstr>面向字符的同步协议：异步PPP</vt:lpstr>
      <vt:lpstr>面向字符的同步协议：异步PPP</vt:lpstr>
      <vt:lpstr>面向比特的同步规程</vt:lpstr>
      <vt:lpstr>字节计数的同步规程</vt:lpstr>
      <vt:lpstr>违例编码法</vt:lpstr>
      <vt:lpstr>帧同步：固定长度</vt:lpstr>
      <vt:lpstr>帧同步：固定长度+HEC</vt:lpstr>
      <vt:lpstr>差错检测与校正：传输差错的特性</vt:lpstr>
      <vt:lpstr>差错控制编码概述</vt:lpstr>
      <vt:lpstr>分组码：术语</vt:lpstr>
      <vt:lpstr>差错编码：汉明（海明）距离</vt:lpstr>
      <vt:lpstr>差错编码：线性分组码</vt:lpstr>
      <vt:lpstr>奇偶校验： 偶校验为线性分组码</vt:lpstr>
      <vt:lpstr>水平垂直奇偶校验</vt:lpstr>
      <vt:lpstr>循环冗余码CRC</vt:lpstr>
      <vt:lpstr>循环冗余码CRC</vt:lpstr>
      <vt:lpstr>循环冗余码CRC：多项式码</vt:lpstr>
      <vt:lpstr>循环冗余码CRC：一个好的生成多项式</vt:lpstr>
      <vt:lpstr>循环冗余码CRC：一个好的生成多项式</vt:lpstr>
      <vt:lpstr>循环冗余码CRC：生成多项式</vt:lpstr>
      <vt:lpstr>Internet检验和(checksum) RFC1071</vt:lpstr>
      <vt:lpstr>Internet检验和(checksum) RFC1071</vt:lpstr>
      <vt:lpstr>纠正一比特错的线性分组码：汉明（海明）码</vt:lpstr>
      <vt:lpstr>纠正一比特错的线性分组码：例子</vt:lpstr>
      <vt:lpstr>纠正一比特错的线性分组码</vt:lpstr>
      <vt:lpstr>纠正一比特错的线性分组码：纠错性能</vt:lpstr>
      <vt:lpstr>差错控制方式</vt:lpstr>
      <vt:lpstr>数据链路层协议：HDLC（High-Level Data Link Control）</vt:lpstr>
      <vt:lpstr>HDLC：S帧</vt:lpstr>
      <vt:lpstr>数据链路层协议：PPP（Point-to-Point Protocol）</vt:lpstr>
      <vt:lpstr>PPP通信阶段状态转换图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数据链路层</dc:title>
  <dc:creator>dlmao</dc:creator>
  <cp:lastModifiedBy>Dilin Mao</cp:lastModifiedBy>
  <cp:revision>115</cp:revision>
  <dcterms:created xsi:type="dcterms:W3CDTF">2016-10-20T08:28:41Z</dcterms:created>
  <dcterms:modified xsi:type="dcterms:W3CDTF">2017-12-21T02:57:10Z</dcterms:modified>
</cp:coreProperties>
</file>