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sldIdLst>
    <p:sldId id="256" r:id="rId2"/>
    <p:sldId id="257" r:id="rId3"/>
    <p:sldId id="258" r:id="rId4"/>
    <p:sldId id="334" r:id="rId5"/>
    <p:sldId id="259" r:id="rId6"/>
    <p:sldId id="260" r:id="rId7"/>
    <p:sldId id="261" r:id="rId8"/>
    <p:sldId id="262" r:id="rId9"/>
    <p:sldId id="263" r:id="rId10"/>
    <p:sldId id="335" r:id="rId11"/>
    <p:sldId id="336" r:id="rId12"/>
    <p:sldId id="337" r:id="rId13"/>
    <p:sldId id="338" r:id="rId14"/>
    <p:sldId id="268" r:id="rId15"/>
    <p:sldId id="339" r:id="rId16"/>
    <p:sldId id="340" r:id="rId17"/>
    <p:sldId id="341" r:id="rId18"/>
    <p:sldId id="345" r:id="rId19"/>
    <p:sldId id="346" r:id="rId20"/>
    <p:sldId id="347" r:id="rId21"/>
    <p:sldId id="348" r:id="rId22"/>
    <p:sldId id="349" r:id="rId23"/>
    <p:sldId id="361" r:id="rId24"/>
    <p:sldId id="288" r:id="rId25"/>
    <p:sldId id="350" r:id="rId26"/>
    <p:sldId id="290" r:id="rId27"/>
    <p:sldId id="351" r:id="rId28"/>
    <p:sldId id="352" r:id="rId29"/>
    <p:sldId id="353" r:id="rId30"/>
    <p:sldId id="354" r:id="rId31"/>
    <p:sldId id="355" r:id="rId32"/>
    <p:sldId id="297" r:id="rId33"/>
    <p:sldId id="298" r:id="rId34"/>
    <p:sldId id="299" r:id="rId35"/>
    <p:sldId id="300" r:id="rId36"/>
    <p:sldId id="356" r:id="rId37"/>
    <p:sldId id="302" r:id="rId38"/>
    <p:sldId id="303" r:id="rId39"/>
    <p:sldId id="304" r:id="rId40"/>
    <p:sldId id="305" r:id="rId41"/>
    <p:sldId id="306" r:id="rId42"/>
    <p:sldId id="357" r:id="rId43"/>
    <p:sldId id="358" r:id="rId44"/>
    <p:sldId id="309" r:id="rId45"/>
    <p:sldId id="310" r:id="rId46"/>
    <p:sldId id="311" r:id="rId47"/>
    <p:sldId id="312" r:id="rId48"/>
    <p:sldId id="313" r:id="rId49"/>
    <p:sldId id="362" r:id="rId50"/>
    <p:sldId id="314" r:id="rId51"/>
    <p:sldId id="315" r:id="rId52"/>
    <p:sldId id="316" r:id="rId53"/>
    <p:sldId id="317" r:id="rId54"/>
    <p:sldId id="318" r:id="rId55"/>
    <p:sldId id="319" r:id="rId56"/>
    <p:sldId id="320" r:id="rId57"/>
    <p:sldId id="321" r:id="rId58"/>
    <p:sldId id="322" r:id="rId59"/>
    <p:sldId id="323" r:id="rId60"/>
    <p:sldId id="324" r:id="rId61"/>
    <p:sldId id="325" r:id="rId62"/>
    <p:sldId id="359" r:id="rId63"/>
    <p:sldId id="326" r:id="rId64"/>
    <p:sldId id="327" r:id="rId65"/>
    <p:sldId id="360" r:id="rId6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15" autoAdjust="0"/>
    <p:restoredTop sz="71992" autoAdjust="0"/>
  </p:normalViewPr>
  <p:slideViewPr>
    <p:cSldViewPr snapToGrid="0">
      <p:cViewPr varScale="1">
        <p:scale>
          <a:sx n="49" d="100"/>
          <a:sy n="49" d="100"/>
        </p:scale>
        <p:origin x="744" y="36"/>
      </p:cViewPr>
      <p:guideLst/>
    </p:cSldViewPr>
  </p:slideViewPr>
  <p:outlineViewPr>
    <p:cViewPr>
      <p:scale>
        <a:sx n="33" d="100"/>
        <a:sy n="33" d="100"/>
      </p:scale>
      <p:origin x="0" y="-3584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 Id="rId4" Type="http://schemas.openxmlformats.org/officeDocument/2006/relationships/image" Target="../media/image2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D72DF9-D6AE-4EBB-A6CB-3AFD55A7C92F}" type="datetimeFigureOut">
              <a:rPr lang="zh-CN" altLang="en-US" smtClean="0"/>
              <a:t>2017/12/14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D7B224-501B-4808-B3F4-09D8F4F81862}" type="slidenum">
              <a:rPr lang="zh-CN" altLang="en-US" smtClean="0"/>
              <a:t>‹#›</a:t>
            </a:fld>
            <a:endParaRPr lang="zh-CN" altLang="en-US"/>
          </a:p>
        </p:txBody>
      </p:sp>
    </p:spTree>
    <p:extLst>
      <p:ext uri="{BB962C8B-B14F-4D97-AF65-F5344CB8AC3E}">
        <p14:creationId xmlns:p14="http://schemas.microsoft.com/office/powerpoint/2010/main" val="727447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infonet.cse.kyutech.ac.jp/lecture/graduate/doc/sensor.pdf" TargetMode="External"/><Relationship Id="rId2" Type="http://schemas.openxmlformats.org/officeDocument/2006/relationships/slide" Target="../slides/slide39.xml"/><Relationship Id="rId1" Type="http://schemas.openxmlformats.org/officeDocument/2006/relationships/notesMaster" Target="../notesMasters/notesMaster1.xml"/><Relationship Id="rId4" Type="http://schemas.openxmlformats.org/officeDocument/2006/relationships/hyperlink" Target="http://riverpublishers.com/journal/journal_articles/RP_Journal_2245-800X_115.pdf" TargetMode="Externa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en.wikipedia.org/wiki/TDLS"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72CAC6-4215-4A4F-AB6C-5B9177C450C8}" type="slidenum">
              <a:rPr lang="zh-CN" altLang="en-US" smtClean="0"/>
              <a:t>3</a:t>
            </a:fld>
            <a:endParaRPr lang="zh-CN" altLang="en-US"/>
          </a:p>
        </p:txBody>
      </p:sp>
    </p:spTree>
    <p:extLst>
      <p:ext uri="{BB962C8B-B14F-4D97-AF65-F5344CB8AC3E}">
        <p14:creationId xmlns:p14="http://schemas.microsoft.com/office/powerpoint/2010/main" val="34760871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The signal will take </a:t>
            </a:r>
            <a:r>
              <a:rPr lang="en-US" altLang="zh-CN" sz="1200" b="1" i="0" kern="1200" dirty="0" smtClean="0">
                <a:solidFill>
                  <a:schemeClr val="tx1"/>
                </a:solidFill>
                <a:effectLst/>
                <a:latin typeface="+mn-lt"/>
                <a:ea typeface="+mn-ea"/>
                <a:cs typeface="+mn-cs"/>
              </a:rPr>
              <a:t>≤ 500/200,000,000 = 2.5 × 10</a:t>
            </a:r>
            <a:r>
              <a:rPr lang="en-US" altLang="zh-CN" sz="1200" b="1" i="0" kern="1200" baseline="30000" dirty="0" smtClean="0">
                <a:solidFill>
                  <a:schemeClr val="tx1"/>
                </a:solidFill>
                <a:effectLst/>
                <a:latin typeface="+mn-lt"/>
                <a:ea typeface="+mn-ea"/>
                <a:cs typeface="+mn-cs"/>
              </a:rPr>
              <a:t>-6</a:t>
            </a:r>
            <a:r>
              <a:rPr lang="en-US" altLang="zh-CN" sz="1200" b="1" i="0" kern="1200" dirty="0" smtClean="0">
                <a:solidFill>
                  <a:schemeClr val="tx1"/>
                </a:solidFill>
                <a:effectLst/>
                <a:latin typeface="+mn-lt"/>
                <a:ea typeface="+mn-ea"/>
                <a:cs typeface="+mn-cs"/>
              </a:rPr>
              <a:t> sec</a:t>
            </a:r>
            <a:r>
              <a:rPr lang="en-US" altLang="zh-CN" sz="1200" b="0" i="0" kern="1200" dirty="0" smtClean="0">
                <a:solidFill>
                  <a:schemeClr val="tx1"/>
                </a:solidFill>
                <a:effectLst/>
                <a:latin typeface="+mn-lt"/>
                <a:ea typeface="+mn-ea"/>
                <a:cs typeface="+mn-cs"/>
              </a:rPr>
              <a:t> to </a:t>
            </a:r>
            <a:r>
              <a:rPr lang="en-US" altLang="zh-CN" sz="1200" b="1" i="0" kern="1200" dirty="0" smtClean="0">
                <a:solidFill>
                  <a:schemeClr val="tx1"/>
                </a:solidFill>
                <a:effectLst/>
                <a:latin typeface="+mn-lt"/>
                <a:ea typeface="+mn-ea"/>
                <a:cs typeface="+mn-cs"/>
              </a:rPr>
              <a:t>reach</a:t>
            </a:r>
            <a:r>
              <a:rPr lang="en-US" altLang="zh-CN" sz="1200" b="0" i="0" kern="1200" dirty="0" smtClean="0">
                <a:solidFill>
                  <a:schemeClr val="tx1"/>
                </a:solidFill>
                <a:effectLst/>
                <a:latin typeface="+mn-lt"/>
                <a:ea typeface="+mn-ea"/>
                <a:cs typeface="+mn-cs"/>
              </a:rPr>
              <a:t> any other node in the network.</a:t>
            </a:r>
          </a:p>
          <a:p>
            <a:r>
              <a:rPr lang="en-US" altLang="zh-CN" sz="1200" b="0" i="0" kern="1200" dirty="0" smtClean="0">
                <a:solidFill>
                  <a:schemeClr val="tx1"/>
                </a:solidFill>
                <a:effectLst/>
                <a:latin typeface="+mn-lt"/>
                <a:ea typeface="+mn-ea"/>
                <a:cs typeface="+mn-cs"/>
              </a:rPr>
              <a:t>When a node starts a transmission, the </a:t>
            </a:r>
            <a:r>
              <a:rPr lang="en-US" altLang="zh-CN" sz="1200" b="1" i="0" kern="1200" dirty="0" smtClean="0">
                <a:solidFill>
                  <a:schemeClr val="tx1"/>
                </a:solidFill>
                <a:effectLst/>
                <a:latin typeface="+mn-lt"/>
                <a:ea typeface="+mn-ea"/>
                <a:cs typeface="+mn-cs"/>
              </a:rPr>
              <a:t>start of the transmission</a:t>
            </a:r>
            <a:r>
              <a:rPr lang="en-US" altLang="zh-CN" sz="1200" b="0" i="0" kern="1200" dirty="0" smtClean="0">
                <a:solidFill>
                  <a:schemeClr val="tx1"/>
                </a:solidFill>
                <a:effectLst/>
                <a:latin typeface="+mn-lt"/>
                <a:ea typeface="+mn-ea"/>
                <a:cs typeface="+mn-cs"/>
              </a:rPr>
              <a:t> will reach </a:t>
            </a:r>
            <a:r>
              <a:rPr lang="en-US" altLang="zh-CN" sz="1200" b="1" i="0" kern="1200" dirty="0" smtClean="0">
                <a:solidFill>
                  <a:schemeClr val="tx1"/>
                </a:solidFill>
                <a:effectLst/>
                <a:latin typeface="+mn-lt"/>
                <a:ea typeface="+mn-ea"/>
                <a:cs typeface="+mn-cs"/>
              </a:rPr>
              <a:t>all other nodes</a:t>
            </a:r>
            <a:r>
              <a:rPr lang="en-US" altLang="zh-CN" sz="1200" b="0" i="0" kern="1200" dirty="0" smtClean="0">
                <a:solidFill>
                  <a:schemeClr val="tx1"/>
                </a:solidFill>
                <a:effectLst/>
                <a:latin typeface="+mn-lt"/>
                <a:ea typeface="+mn-ea"/>
                <a:cs typeface="+mn-cs"/>
              </a:rPr>
              <a:t> in the LAN </a:t>
            </a:r>
            <a:r>
              <a:rPr lang="en-US" altLang="zh-CN" sz="1200" b="1" i="0" kern="1200" dirty="0" smtClean="0">
                <a:solidFill>
                  <a:schemeClr val="tx1"/>
                </a:solidFill>
                <a:effectLst/>
                <a:latin typeface="+mn-lt"/>
                <a:ea typeface="+mn-ea"/>
                <a:cs typeface="+mn-cs"/>
              </a:rPr>
              <a:t>before the whole message is transmitted</a:t>
            </a:r>
            <a:endParaRPr lang="en-US" altLang="zh-CN" sz="1200" b="0" i="0" kern="1200" dirty="0" smtClean="0">
              <a:solidFill>
                <a:schemeClr val="tx1"/>
              </a:solidFill>
              <a:effectLst/>
              <a:latin typeface="+mn-lt"/>
              <a:ea typeface="+mn-ea"/>
              <a:cs typeface="+mn-cs"/>
            </a:endParaRPr>
          </a:p>
          <a:p>
            <a:pPr eaLnBrk="1" hangingPunct="1"/>
            <a:endParaRPr lang="en-US" altLang="zh-CN" dirty="0" smtClean="0"/>
          </a:p>
          <a:p>
            <a:r>
              <a:rPr lang="en-US" altLang="zh-CN" sz="1200" b="1" i="0" kern="1200" dirty="0" smtClean="0">
                <a:solidFill>
                  <a:schemeClr val="tx1"/>
                </a:solidFill>
                <a:effectLst/>
                <a:latin typeface="+mn-lt"/>
                <a:ea typeface="+mn-ea"/>
                <a:cs typeface="+mn-cs"/>
              </a:rPr>
              <a:t>Conclusion</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We can </a:t>
            </a:r>
            <a:r>
              <a:rPr lang="en-US" altLang="zh-CN" sz="1200" b="1" i="0" kern="1200" dirty="0" smtClean="0">
                <a:solidFill>
                  <a:schemeClr val="tx1"/>
                </a:solidFill>
                <a:effectLst/>
                <a:latin typeface="+mn-lt"/>
                <a:ea typeface="+mn-ea"/>
                <a:cs typeface="+mn-cs"/>
              </a:rPr>
              <a:t>reduce the probability of collision</a:t>
            </a:r>
            <a:r>
              <a:rPr lang="en-US" altLang="zh-CN" sz="1200" b="0" i="0" kern="1200" dirty="0" smtClean="0">
                <a:solidFill>
                  <a:schemeClr val="tx1"/>
                </a:solidFill>
                <a:effectLst/>
                <a:latin typeface="+mn-lt"/>
                <a:ea typeface="+mn-ea"/>
                <a:cs typeface="+mn-cs"/>
              </a:rPr>
              <a:t> by </a:t>
            </a:r>
            <a:r>
              <a:rPr lang="en-US" altLang="zh-CN" sz="1200" b="1" i="0" kern="1200" dirty="0" smtClean="0">
                <a:solidFill>
                  <a:schemeClr val="tx1"/>
                </a:solidFill>
                <a:effectLst/>
                <a:latin typeface="+mn-lt"/>
                <a:ea typeface="+mn-ea"/>
                <a:cs typeface="+mn-cs"/>
              </a:rPr>
              <a:t>sensing the channel (transmission medium) </a:t>
            </a:r>
            <a:r>
              <a:rPr lang="en-US" altLang="zh-CN" sz="1200" b="1" i="1" kern="1200" dirty="0" smtClean="0">
                <a:solidFill>
                  <a:schemeClr val="tx1"/>
                </a:solidFill>
                <a:effectLst/>
                <a:latin typeface="+mn-lt"/>
                <a:ea typeface="+mn-ea"/>
                <a:cs typeface="+mn-cs"/>
              </a:rPr>
              <a:t>before</a:t>
            </a:r>
            <a:r>
              <a:rPr lang="en-US" altLang="zh-CN" sz="1200" b="1" i="0" kern="1200" dirty="0" smtClean="0">
                <a:solidFill>
                  <a:schemeClr val="tx1"/>
                </a:solidFill>
                <a:effectLst/>
                <a:latin typeface="+mn-lt"/>
                <a:ea typeface="+mn-ea"/>
                <a:cs typeface="+mn-cs"/>
              </a:rPr>
              <a:t> transmitting a message</a:t>
            </a:r>
            <a:endParaRPr lang="en-US" altLang="zh-CN" sz="1200" b="0" i="0" kern="1200" dirty="0" smtClean="0">
              <a:solidFill>
                <a:schemeClr val="tx1"/>
              </a:solidFill>
              <a:effectLst/>
              <a:latin typeface="+mn-lt"/>
              <a:ea typeface="+mn-ea"/>
              <a:cs typeface="+mn-cs"/>
            </a:endParaRPr>
          </a:p>
          <a:p>
            <a:pPr eaLnBrk="1" hangingPunct="1"/>
            <a:endParaRPr lang="en-US" altLang="zh-CN" dirty="0" smtClean="0"/>
          </a:p>
          <a:p>
            <a:r>
              <a:rPr lang="en-US" altLang="zh-CN" sz="1200" b="0" i="0" kern="1200" dirty="0" smtClean="0">
                <a:solidFill>
                  <a:schemeClr val="tx1"/>
                </a:solidFill>
                <a:effectLst/>
                <a:latin typeface="+mn-lt"/>
                <a:ea typeface="+mn-ea"/>
                <a:cs typeface="+mn-cs"/>
              </a:rPr>
              <a:t>When a node has a </a:t>
            </a:r>
            <a:r>
              <a:rPr lang="en-US" altLang="zh-CN" sz="1200" b="1" i="0" kern="1200" dirty="0" smtClean="0">
                <a:solidFill>
                  <a:schemeClr val="tx1"/>
                </a:solidFill>
                <a:effectLst/>
                <a:latin typeface="+mn-lt"/>
                <a:ea typeface="+mn-ea"/>
                <a:cs typeface="+mn-cs"/>
              </a:rPr>
              <a:t>message</a:t>
            </a:r>
            <a:r>
              <a:rPr lang="en-US" altLang="zh-CN" sz="1200" b="0" i="0" kern="1200" dirty="0" smtClean="0">
                <a:solidFill>
                  <a:schemeClr val="tx1"/>
                </a:solidFill>
                <a:effectLst/>
                <a:latin typeface="+mn-lt"/>
                <a:ea typeface="+mn-ea"/>
                <a:cs typeface="+mn-cs"/>
              </a:rPr>
              <a:t> to transmit, it </a:t>
            </a:r>
            <a:r>
              <a:rPr lang="en-US" altLang="zh-CN" sz="1200" b="1" i="0" kern="1200" dirty="0" smtClean="0">
                <a:solidFill>
                  <a:schemeClr val="tx1"/>
                </a:solidFill>
                <a:effectLst/>
                <a:latin typeface="+mn-lt"/>
                <a:ea typeface="+mn-ea"/>
                <a:cs typeface="+mn-cs"/>
              </a:rPr>
              <a:t>first</a:t>
            </a:r>
            <a:r>
              <a:rPr lang="en-US" altLang="zh-CN" sz="1200" b="0" i="0" kern="1200" dirty="0" smtClean="0">
                <a:solidFill>
                  <a:schemeClr val="tx1"/>
                </a:solidFill>
                <a:effectLst/>
                <a:latin typeface="+mn-lt"/>
                <a:ea typeface="+mn-ea"/>
                <a:cs typeface="+mn-cs"/>
              </a:rPr>
              <a:t> </a:t>
            </a:r>
            <a:r>
              <a:rPr lang="en-US" altLang="zh-CN" sz="1200" b="1" i="1" kern="1200" dirty="0" smtClean="0">
                <a:solidFill>
                  <a:schemeClr val="tx1"/>
                </a:solidFill>
                <a:effectLst/>
                <a:latin typeface="+mn-lt"/>
                <a:ea typeface="+mn-ea"/>
                <a:cs typeface="+mn-cs"/>
              </a:rPr>
              <a:t>senses</a:t>
            </a:r>
            <a:r>
              <a:rPr lang="en-US" altLang="zh-CN" sz="1200" b="1" i="0" kern="1200" dirty="0" smtClean="0">
                <a:solidFill>
                  <a:schemeClr val="tx1"/>
                </a:solidFill>
                <a:effectLst/>
                <a:latin typeface="+mn-lt"/>
                <a:ea typeface="+mn-ea"/>
                <a:cs typeface="+mn-cs"/>
              </a:rPr>
              <a:t> the broadcast channel</a:t>
            </a:r>
            <a:r>
              <a:rPr lang="en-US" altLang="zh-CN" sz="1200" b="0" i="0" kern="1200" dirty="0" smtClean="0">
                <a:solidFill>
                  <a:schemeClr val="tx1"/>
                </a:solidFill>
                <a:effectLst/>
                <a:latin typeface="+mn-lt"/>
                <a:ea typeface="+mn-ea"/>
                <a:cs typeface="+mn-cs"/>
              </a:rPr>
              <a:t> (or </a:t>
            </a:r>
            <a:r>
              <a:rPr lang="en-US" altLang="zh-CN" sz="1200" b="1" i="0" kern="1200" dirty="0" smtClean="0">
                <a:solidFill>
                  <a:schemeClr val="tx1"/>
                </a:solidFill>
                <a:effectLst/>
                <a:latin typeface="+mn-lt"/>
                <a:ea typeface="+mn-ea"/>
                <a:cs typeface="+mn-cs"/>
              </a:rPr>
              <a:t>carrier</a:t>
            </a:r>
            <a:r>
              <a:rPr lang="en-US" altLang="zh-CN" sz="1200" b="0" i="0" kern="1200" dirty="0" smtClean="0">
                <a:solidFill>
                  <a:schemeClr val="tx1"/>
                </a:solidFill>
                <a:effectLst/>
                <a:latin typeface="+mn-lt"/>
                <a:ea typeface="+mn-ea"/>
                <a:cs typeface="+mn-cs"/>
              </a:rPr>
              <a:t>) to determine if it is </a:t>
            </a:r>
            <a:r>
              <a:rPr lang="en-US" altLang="zh-CN" sz="1200" b="1" i="0" kern="1200" dirty="0" smtClean="0">
                <a:solidFill>
                  <a:schemeClr val="tx1"/>
                </a:solidFill>
                <a:effectLst/>
                <a:latin typeface="+mn-lt"/>
                <a:ea typeface="+mn-ea"/>
                <a:cs typeface="+mn-cs"/>
              </a:rPr>
              <a:t>idle</a:t>
            </a:r>
            <a:r>
              <a:rPr lang="en-US" altLang="zh-CN" sz="1200" b="0" i="0" kern="1200" dirty="0" smtClean="0">
                <a:solidFill>
                  <a:schemeClr val="tx1"/>
                </a:solidFill>
                <a:effectLst/>
                <a:latin typeface="+mn-lt"/>
                <a:ea typeface="+mn-ea"/>
                <a:cs typeface="+mn-cs"/>
              </a:rPr>
              <a:t> (not used by some other node)</a:t>
            </a:r>
          </a:p>
          <a:p>
            <a:r>
              <a:rPr lang="en-US" altLang="zh-CN" sz="1200" b="0" i="0" kern="1200" dirty="0" smtClean="0">
                <a:solidFill>
                  <a:schemeClr val="tx1"/>
                </a:solidFill>
                <a:effectLst/>
                <a:latin typeface="+mn-lt"/>
                <a:ea typeface="+mn-ea"/>
                <a:cs typeface="+mn-cs"/>
              </a:rPr>
              <a:t>If the </a:t>
            </a:r>
            <a:r>
              <a:rPr lang="en-US" altLang="zh-CN" sz="1200" b="1" i="0" kern="1200" dirty="0" smtClean="0">
                <a:solidFill>
                  <a:schemeClr val="tx1"/>
                </a:solidFill>
                <a:effectLst/>
                <a:latin typeface="+mn-lt"/>
                <a:ea typeface="+mn-ea"/>
                <a:cs typeface="+mn-cs"/>
              </a:rPr>
              <a:t>carrier</a:t>
            </a:r>
            <a:r>
              <a:rPr lang="en-US" altLang="zh-CN" sz="1200" b="0" i="0" kern="1200" dirty="0" smtClean="0">
                <a:solidFill>
                  <a:schemeClr val="tx1"/>
                </a:solidFill>
                <a:effectLst/>
                <a:latin typeface="+mn-lt"/>
                <a:ea typeface="+mn-ea"/>
                <a:cs typeface="+mn-cs"/>
              </a:rPr>
              <a:t> is </a:t>
            </a:r>
            <a:r>
              <a:rPr lang="en-US" altLang="zh-CN" sz="1200" b="1" i="0" kern="1200" dirty="0" smtClean="0">
                <a:solidFill>
                  <a:schemeClr val="tx1"/>
                </a:solidFill>
                <a:effectLst/>
                <a:latin typeface="+mn-lt"/>
                <a:ea typeface="+mn-ea"/>
                <a:cs typeface="+mn-cs"/>
              </a:rPr>
              <a:t>busy</a:t>
            </a:r>
            <a:r>
              <a:rPr lang="en-US" altLang="zh-CN" sz="1200" b="0" i="0" kern="1200" dirty="0" smtClean="0">
                <a:solidFill>
                  <a:schemeClr val="tx1"/>
                </a:solidFill>
                <a:effectLst/>
                <a:latin typeface="+mn-lt"/>
                <a:ea typeface="+mn-ea"/>
                <a:cs typeface="+mn-cs"/>
              </a:rPr>
              <a:t>, the </a:t>
            </a:r>
            <a:r>
              <a:rPr lang="en-US" altLang="zh-CN" sz="1200" b="1" i="0" kern="1200" dirty="0" smtClean="0">
                <a:solidFill>
                  <a:schemeClr val="tx1"/>
                </a:solidFill>
                <a:effectLst/>
                <a:latin typeface="+mn-lt"/>
                <a:ea typeface="+mn-ea"/>
                <a:cs typeface="+mn-cs"/>
              </a:rPr>
              <a:t>node</a:t>
            </a:r>
            <a:r>
              <a:rPr lang="en-US" altLang="zh-CN" sz="1200" b="0" i="0" kern="1200" dirty="0" smtClean="0">
                <a:solidFill>
                  <a:schemeClr val="tx1"/>
                </a:solidFill>
                <a:effectLst/>
                <a:latin typeface="+mn-lt"/>
                <a:ea typeface="+mn-ea"/>
                <a:cs typeface="+mn-cs"/>
              </a:rPr>
              <a:t> will </a:t>
            </a:r>
            <a:r>
              <a:rPr lang="en-US" altLang="zh-CN" sz="1200" b="1" i="1" kern="1200" dirty="0" smtClean="0">
                <a:solidFill>
                  <a:schemeClr val="tx1"/>
                </a:solidFill>
                <a:effectLst/>
                <a:latin typeface="+mn-lt"/>
                <a:ea typeface="+mn-ea"/>
                <a:cs typeface="+mn-cs"/>
              </a:rPr>
              <a:t>wait</a:t>
            </a:r>
            <a:r>
              <a:rPr lang="en-US" altLang="zh-CN" sz="1200" b="1" i="0" kern="1200" dirty="0" smtClean="0">
                <a:solidFill>
                  <a:schemeClr val="tx1"/>
                </a:solidFill>
                <a:effectLst/>
                <a:latin typeface="+mn-lt"/>
                <a:ea typeface="+mn-ea"/>
                <a:cs typeface="+mn-cs"/>
              </a:rPr>
              <a:t> and retry at a later </a:t>
            </a:r>
            <a:r>
              <a:rPr lang="en-US" altLang="zh-CN" sz="1200" b="1" i="0" kern="1200" dirty="0" err="1" smtClean="0">
                <a:solidFill>
                  <a:schemeClr val="tx1"/>
                </a:solidFill>
                <a:effectLst/>
                <a:latin typeface="+mn-lt"/>
                <a:ea typeface="+mn-ea"/>
                <a:cs typeface="+mn-cs"/>
              </a:rPr>
              <a:t>time</a:t>
            </a:r>
            <a:r>
              <a:rPr lang="en-US" altLang="zh-CN" sz="1200" b="0" i="0" kern="1200" dirty="0" err="1" smtClean="0">
                <a:solidFill>
                  <a:schemeClr val="tx1"/>
                </a:solidFill>
                <a:effectLst/>
                <a:latin typeface="+mn-lt"/>
                <a:ea typeface="+mn-ea"/>
                <a:cs typeface="+mn-cs"/>
              </a:rPr>
              <a:t>If</a:t>
            </a:r>
            <a:r>
              <a:rPr lang="en-US" altLang="zh-CN" sz="1200" b="0" i="0" kern="1200" dirty="0" smtClean="0">
                <a:solidFill>
                  <a:schemeClr val="tx1"/>
                </a:solidFill>
                <a:effectLst/>
                <a:latin typeface="+mn-lt"/>
                <a:ea typeface="+mn-ea"/>
                <a:cs typeface="+mn-cs"/>
              </a:rPr>
              <a:t> the carrier is </a:t>
            </a:r>
            <a:r>
              <a:rPr lang="en-US" altLang="zh-CN" sz="1200" b="1" i="0" kern="1200" dirty="0" smtClean="0">
                <a:solidFill>
                  <a:schemeClr val="tx1"/>
                </a:solidFill>
                <a:effectLst/>
                <a:latin typeface="+mn-lt"/>
                <a:ea typeface="+mn-ea"/>
                <a:cs typeface="+mn-cs"/>
              </a:rPr>
              <a:t>idle</a:t>
            </a:r>
            <a:r>
              <a:rPr lang="en-US" altLang="zh-CN" sz="1200" b="0" i="0" kern="1200" dirty="0" smtClean="0">
                <a:solidFill>
                  <a:schemeClr val="tx1"/>
                </a:solidFill>
                <a:effectLst/>
                <a:latin typeface="+mn-lt"/>
                <a:ea typeface="+mn-ea"/>
                <a:cs typeface="+mn-cs"/>
              </a:rPr>
              <a:t>, the node will </a:t>
            </a:r>
            <a:r>
              <a:rPr lang="en-US" altLang="zh-CN" sz="1200" b="1" i="1" kern="1200" dirty="0" smtClean="0">
                <a:solidFill>
                  <a:schemeClr val="tx1"/>
                </a:solidFill>
                <a:effectLst/>
                <a:latin typeface="+mn-lt"/>
                <a:ea typeface="+mn-ea"/>
                <a:cs typeface="+mn-cs"/>
              </a:rPr>
              <a:t>attempt</a:t>
            </a:r>
            <a:r>
              <a:rPr lang="en-US" altLang="zh-CN" sz="1200" b="1" i="0" kern="1200" dirty="0" smtClean="0">
                <a:solidFill>
                  <a:schemeClr val="tx1"/>
                </a:solidFill>
                <a:effectLst/>
                <a:latin typeface="+mn-lt"/>
                <a:ea typeface="+mn-ea"/>
                <a:cs typeface="+mn-cs"/>
              </a:rPr>
              <a:t> to transmit</a:t>
            </a:r>
            <a:endParaRPr lang="en-US" altLang="zh-CN" sz="1200" b="0" i="0" kern="1200" dirty="0" smtClean="0">
              <a:solidFill>
                <a:schemeClr val="tx1"/>
              </a:solidFill>
              <a:effectLst/>
              <a:latin typeface="+mn-lt"/>
              <a:ea typeface="+mn-ea"/>
              <a:cs typeface="+mn-cs"/>
            </a:endParaRPr>
          </a:p>
          <a:p>
            <a:r>
              <a:rPr lang="en-US" altLang="zh-CN" sz="1200" b="1" i="1" kern="1200" dirty="0" smtClean="0">
                <a:solidFill>
                  <a:schemeClr val="tx1"/>
                </a:solidFill>
                <a:effectLst/>
                <a:latin typeface="+mn-lt"/>
                <a:ea typeface="+mn-ea"/>
                <a:cs typeface="+mn-cs"/>
              </a:rPr>
              <a:t>How</a:t>
            </a:r>
            <a:r>
              <a:rPr lang="en-US" altLang="zh-CN" sz="1200" b="0" i="0" kern="1200" dirty="0" smtClean="0">
                <a:solidFill>
                  <a:schemeClr val="tx1"/>
                </a:solidFill>
                <a:effectLst/>
                <a:latin typeface="+mn-lt"/>
                <a:ea typeface="+mn-ea"/>
                <a:cs typeface="+mn-cs"/>
              </a:rPr>
              <a:t> a node decides to </a:t>
            </a:r>
            <a:r>
              <a:rPr lang="en-US" altLang="zh-CN" sz="1200" b="1" i="0" kern="1200" dirty="0" smtClean="0">
                <a:solidFill>
                  <a:schemeClr val="tx1"/>
                </a:solidFill>
                <a:effectLst/>
                <a:latin typeface="+mn-lt"/>
                <a:ea typeface="+mn-ea"/>
                <a:cs typeface="+mn-cs"/>
              </a:rPr>
              <a:t>wait</a:t>
            </a:r>
            <a:r>
              <a:rPr lang="en-US" altLang="zh-CN" sz="1200" b="0" i="0" kern="1200" dirty="0" smtClean="0">
                <a:solidFill>
                  <a:schemeClr val="tx1"/>
                </a:solidFill>
                <a:effectLst/>
                <a:latin typeface="+mn-lt"/>
                <a:ea typeface="+mn-ea"/>
                <a:cs typeface="+mn-cs"/>
              </a:rPr>
              <a:t> and </a:t>
            </a:r>
            <a:r>
              <a:rPr lang="en-US" altLang="zh-CN" sz="1200" b="1" i="0" kern="1200" dirty="0" smtClean="0">
                <a:solidFill>
                  <a:schemeClr val="tx1"/>
                </a:solidFill>
                <a:effectLst/>
                <a:latin typeface="+mn-lt"/>
                <a:ea typeface="+mn-ea"/>
                <a:cs typeface="+mn-cs"/>
              </a:rPr>
              <a:t>retry</a:t>
            </a:r>
            <a:r>
              <a:rPr lang="en-US" altLang="zh-CN" sz="1200" b="0" i="0" kern="1200" dirty="0" smtClean="0">
                <a:solidFill>
                  <a:schemeClr val="tx1"/>
                </a:solidFill>
                <a:effectLst/>
                <a:latin typeface="+mn-lt"/>
                <a:ea typeface="+mn-ea"/>
                <a:cs typeface="+mn-cs"/>
              </a:rPr>
              <a:t> will be explain below...</a:t>
            </a:r>
          </a:p>
          <a:p>
            <a:pPr eaLnBrk="1" hangingPunct="1"/>
            <a:endParaRPr lang="en-US" altLang="zh-CN" dirty="0" smtClean="0"/>
          </a:p>
          <a:p>
            <a:pPr eaLnBrk="1" hangingPunct="1"/>
            <a:endParaRPr lang="en-US" altLang="zh-CN" dirty="0" smtClean="0"/>
          </a:p>
          <a:p>
            <a:pPr eaLnBrk="1" hangingPunct="1"/>
            <a:r>
              <a:rPr lang="zh-CN" altLang="en-US" sz="1200" dirty="0" smtClean="0"/>
              <a:t>帧的冲突危险区为</a:t>
            </a:r>
            <a:r>
              <a:rPr lang="en-US" altLang="zh-CN" sz="1200" dirty="0" smtClean="0"/>
              <a:t>2*</a:t>
            </a:r>
            <a:r>
              <a:rPr lang="zh-CN" altLang="en-US" sz="1200" dirty="0" smtClean="0"/>
              <a:t>传播时间</a:t>
            </a:r>
            <a:r>
              <a:rPr lang="en-US" altLang="zh-CN" sz="1200" dirty="0" smtClean="0"/>
              <a:t>=</a:t>
            </a:r>
            <a:r>
              <a:rPr lang="en-US" altLang="zh-CN" sz="1200" baseline="0" dirty="0" smtClean="0"/>
              <a:t> RTT </a:t>
            </a:r>
            <a:endParaRPr lang="en-US" altLang="zh-CN" sz="1200" dirty="0" smtClean="0"/>
          </a:p>
          <a:p>
            <a:pPr eaLnBrk="1" hangingPunct="1"/>
            <a:endParaRPr lang="en-US" altLang="zh-CN" sz="1200" dirty="0" smtClean="0"/>
          </a:p>
          <a:p>
            <a:pPr eaLnBrk="1" hangingPunct="1"/>
            <a:r>
              <a:rPr lang="en-US" altLang="zh-CN" sz="1200" dirty="0" smtClean="0"/>
              <a:t>t-prop</a:t>
            </a:r>
            <a:r>
              <a:rPr lang="en-US" altLang="zh-CN" sz="1200" baseline="0" dirty="0" smtClean="0"/>
              <a:t>      t      </a:t>
            </a:r>
            <a:r>
              <a:rPr lang="en-US" altLang="zh-CN" sz="1200" baseline="0" dirty="0" err="1" smtClean="0"/>
              <a:t>t</a:t>
            </a:r>
            <a:r>
              <a:rPr lang="en-US" altLang="zh-CN" sz="1200" baseline="0" dirty="0" smtClean="0"/>
              <a:t> + prop </a:t>
            </a:r>
          </a:p>
          <a:p>
            <a:pPr eaLnBrk="1" hangingPunct="1"/>
            <a:endParaRPr lang="en-US" altLang="zh-CN" sz="1200" dirty="0" smtClean="0"/>
          </a:p>
          <a:p>
            <a:pPr eaLnBrk="1" hangingPunct="1"/>
            <a:endParaRPr lang="en-US" altLang="zh-CN" dirty="0" smtClean="0"/>
          </a:p>
          <a:p>
            <a:pPr eaLnBrk="1" hangingPunct="1"/>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0BD7B224-501B-4808-B3F4-09D8F4F81862}" type="slidenum">
              <a:rPr lang="zh-CN" altLang="en-US" smtClean="0"/>
              <a:t>16</a:t>
            </a:fld>
            <a:endParaRPr lang="zh-CN" altLang="en-US"/>
          </a:p>
        </p:txBody>
      </p:sp>
    </p:spTree>
    <p:extLst>
      <p:ext uri="{BB962C8B-B14F-4D97-AF65-F5344CB8AC3E}">
        <p14:creationId xmlns:p14="http://schemas.microsoft.com/office/powerpoint/2010/main" val="23099894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"I senses the channel is busy...</a:t>
            </a:r>
            <a:r>
              <a:rPr lang="en-US" altLang="zh-CN" sz="1200" b="1" i="0" kern="1200" dirty="0" smtClean="0">
                <a:solidFill>
                  <a:schemeClr val="tx1"/>
                </a:solidFill>
                <a:effectLst/>
                <a:latin typeface="+mn-lt"/>
                <a:ea typeface="+mn-ea"/>
                <a:cs typeface="+mn-cs"/>
              </a:rPr>
              <a:t>Pessimist:</a:t>
            </a:r>
            <a:r>
              <a:rPr lang="en-US" altLang="zh-CN" sz="1200" b="0" i="0" kern="1200" dirty="0" smtClean="0">
                <a:solidFill>
                  <a:schemeClr val="tx1"/>
                </a:solidFill>
                <a:effectLst/>
                <a:latin typeface="+mn-lt"/>
                <a:ea typeface="+mn-ea"/>
                <a:cs typeface="+mn-cs"/>
              </a:rPr>
              <a:t> I believe that the system is </a:t>
            </a:r>
            <a:r>
              <a:rPr lang="en-US" altLang="zh-CN" sz="1200" b="1" i="0" kern="1200" dirty="0" smtClean="0">
                <a:solidFill>
                  <a:schemeClr val="tx1"/>
                </a:solidFill>
                <a:effectLst/>
                <a:latin typeface="+mn-lt"/>
                <a:ea typeface="+mn-ea"/>
                <a:cs typeface="+mn-cs"/>
              </a:rPr>
              <a:t>heavily loaded</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I.e., there are </a:t>
            </a:r>
            <a:r>
              <a:rPr lang="en-US" altLang="zh-CN" sz="1200" b="1" i="0" kern="1200" dirty="0" smtClean="0">
                <a:solidFill>
                  <a:schemeClr val="tx1"/>
                </a:solidFill>
                <a:effectLst/>
                <a:latin typeface="+mn-lt"/>
                <a:ea typeface="+mn-ea"/>
                <a:cs typeface="+mn-cs"/>
              </a:rPr>
              <a:t>other nodes</a:t>
            </a:r>
            <a:r>
              <a:rPr lang="en-US" altLang="zh-CN" sz="1200" b="0" i="0" kern="1200" dirty="0" smtClean="0">
                <a:solidFill>
                  <a:schemeClr val="tx1"/>
                </a:solidFill>
                <a:effectLst/>
                <a:latin typeface="+mn-lt"/>
                <a:ea typeface="+mn-ea"/>
                <a:cs typeface="+mn-cs"/>
              </a:rPr>
              <a:t> out there that are </a:t>
            </a:r>
            <a:r>
              <a:rPr lang="en-US" altLang="zh-CN" sz="1200" b="1" i="0" kern="1200" dirty="0" smtClean="0">
                <a:solidFill>
                  <a:schemeClr val="tx1"/>
                </a:solidFill>
                <a:effectLst/>
                <a:latin typeface="+mn-lt"/>
                <a:ea typeface="+mn-ea"/>
                <a:cs typeface="+mn-cs"/>
              </a:rPr>
              <a:t>also trying to transmit</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So I better </a:t>
            </a:r>
            <a:r>
              <a:rPr lang="en-US" altLang="zh-CN" sz="1200" b="1" i="0" kern="1200" dirty="0" smtClean="0">
                <a:solidFill>
                  <a:schemeClr val="tx1"/>
                </a:solidFill>
                <a:effectLst/>
                <a:latin typeface="+mn-lt"/>
                <a:ea typeface="+mn-ea"/>
                <a:cs typeface="+mn-cs"/>
              </a:rPr>
              <a:t>come back later</a:t>
            </a:r>
            <a:r>
              <a:rPr lang="en-US" altLang="zh-CN" sz="1200" b="0" i="0" kern="1200" dirty="0" smtClean="0">
                <a:solidFill>
                  <a:schemeClr val="tx1"/>
                </a:solidFill>
                <a:effectLst/>
                <a:latin typeface="+mn-lt"/>
                <a:ea typeface="+mn-ea"/>
                <a:cs typeface="+mn-cs"/>
              </a:rPr>
              <a:t>(The </a:t>
            </a:r>
            <a:r>
              <a:rPr lang="en-US" altLang="zh-CN" sz="1200" b="1" i="0" kern="1200" dirty="0" smtClean="0">
                <a:solidFill>
                  <a:schemeClr val="tx1"/>
                </a:solidFill>
                <a:effectLst/>
                <a:latin typeface="+mn-lt"/>
                <a:ea typeface="+mn-ea"/>
                <a:cs typeface="+mn-cs"/>
              </a:rPr>
              <a:t>random wait</a:t>
            </a:r>
            <a:r>
              <a:rPr lang="en-US" altLang="zh-CN" sz="1200" b="0" i="0" kern="1200" dirty="0" smtClean="0">
                <a:solidFill>
                  <a:schemeClr val="tx1"/>
                </a:solidFill>
                <a:effectLst/>
                <a:latin typeface="+mn-lt"/>
                <a:ea typeface="+mn-ea"/>
                <a:cs typeface="+mn-cs"/>
              </a:rPr>
              <a:t> will </a:t>
            </a:r>
            <a:r>
              <a:rPr lang="en-US" altLang="zh-CN" sz="1200" b="1" i="0" kern="1200" dirty="0" smtClean="0">
                <a:solidFill>
                  <a:schemeClr val="tx1"/>
                </a:solidFill>
                <a:effectLst/>
                <a:latin typeface="+mn-lt"/>
                <a:ea typeface="+mn-ea"/>
                <a:cs typeface="+mn-cs"/>
              </a:rPr>
              <a:t>minimize</a:t>
            </a:r>
            <a:r>
              <a:rPr lang="en-US" altLang="zh-CN" sz="1200" b="0" i="0" kern="1200" dirty="0" smtClean="0">
                <a:solidFill>
                  <a:schemeClr val="tx1"/>
                </a:solidFill>
                <a:effectLst/>
                <a:latin typeface="+mn-lt"/>
                <a:ea typeface="+mn-ea"/>
                <a:cs typeface="+mn-cs"/>
              </a:rPr>
              <a:t> the likelihood that </a:t>
            </a:r>
            <a:r>
              <a:rPr lang="en-US" altLang="zh-CN" sz="1200" b="1" i="0" kern="1200" dirty="0" smtClean="0">
                <a:solidFill>
                  <a:schemeClr val="tx1"/>
                </a:solidFill>
                <a:effectLst/>
                <a:latin typeface="+mn-lt"/>
                <a:ea typeface="+mn-ea"/>
                <a:cs typeface="+mn-cs"/>
              </a:rPr>
              <a:t>2 or more nodes</a:t>
            </a:r>
            <a:r>
              <a:rPr lang="en-US" altLang="zh-CN" sz="1200" b="0" i="0" kern="1200" dirty="0" smtClean="0">
                <a:solidFill>
                  <a:schemeClr val="tx1"/>
                </a:solidFill>
                <a:effectLst/>
                <a:latin typeface="+mn-lt"/>
                <a:ea typeface="+mn-ea"/>
                <a:cs typeface="+mn-cs"/>
              </a:rPr>
              <a:t> will start transmission at the same time...)</a:t>
            </a:r>
          </a:p>
          <a:p>
            <a:pPr eaLnBrk="1" hangingPunct="1"/>
            <a:endParaRPr lang="en-US" altLang="zh-CN" dirty="0" smtClean="0"/>
          </a:p>
          <a:p>
            <a:r>
              <a:rPr lang="en-US" altLang="zh-CN" sz="1200" b="1" i="0" kern="1200" dirty="0" smtClean="0">
                <a:solidFill>
                  <a:schemeClr val="tx1"/>
                </a:solidFill>
                <a:effectLst/>
                <a:latin typeface="+mn-lt"/>
                <a:ea typeface="+mn-ea"/>
                <a:cs typeface="+mn-cs"/>
              </a:rPr>
              <a:t>Strength of </a:t>
            </a:r>
            <a:r>
              <a:rPr lang="en-US" altLang="zh-CN" sz="1200" b="1" i="1" kern="1200" dirty="0" smtClean="0">
                <a:solidFill>
                  <a:schemeClr val="tx1"/>
                </a:solidFill>
                <a:effectLst/>
                <a:latin typeface="+mn-lt"/>
                <a:ea typeface="+mn-ea"/>
                <a:cs typeface="+mn-cs"/>
              </a:rPr>
              <a:t>non-persistent CSMA</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Achieves </a:t>
            </a:r>
            <a:r>
              <a:rPr lang="en-US" altLang="zh-CN" sz="1200" b="1" i="0" kern="1200" dirty="0" smtClean="0">
                <a:solidFill>
                  <a:schemeClr val="tx1"/>
                </a:solidFill>
                <a:effectLst/>
                <a:latin typeface="+mn-lt"/>
                <a:ea typeface="+mn-ea"/>
                <a:cs typeface="+mn-cs"/>
              </a:rPr>
              <a:t>good performance</a:t>
            </a:r>
            <a:r>
              <a:rPr lang="en-US" altLang="zh-CN" sz="1200" b="0" i="0" kern="1200" dirty="0" smtClean="0">
                <a:solidFill>
                  <a:schemeClr val="tx1"/>
                </a:solidFill>
                <a:effectLst/>
                <a:latin typeface="+mn-lt"/>
                <a:ea typeface="+mn-ea"/>
                <a:cs typeface="+mn-cs"/>
              </a:rPr>
              <a:t> in </a:t>
            </a:r>
            <a:r>
              <a:rPr lang="en-US" altLang="zh-CN" sz="1200" b="1" i="0" kern="1200" dirty="0" smtClean="0">
                <a:solidFill>
                  <a:schemeClr val="tx1"/>
                </a:solidFill>
                <a:effectLst/>
                <a:latin typeface="+mn-lt"/>
                <a:ea typeface="+mn-ea"/>
                <a:cs typeface="+mn-cs"/>
              </a:rPr>
              <a:t>heavily loaded systems</a:t>
            </a:r>
            <a:r>
              <a:rPr lang="en-US" altLang="zh-CN" sz="1200" b="0" i="0" kern="1200" dirty="0" smtClean="0">
                <a:solidFill>
                  <a:schemeClr val="tx1"/>
                </a:solidFill>
                <a:effectLst/>
                <a:latin typeface="+mn-lt"/>
                <a:ea typeface="+mn-ea"/>
                <a:cs typeface="+mn-cs"/>
              </a:rPr>
              <a:t> </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 when there are many nodes that have messages to transmit (heavily loaded), they will "auto schedule" themselves with the random</a:t>
            </a:r>
          </a:p>
          <a:p>
            <a:r>
              <a:rPr lang="en-US" altLang="zh-CN" sz="1200" b="1" i="0" kern="1200" dirty="0" smtClean="0">
                <a:solidFill>
                  <a:schemeClr val="tx1"/>
                </a:solidFill>
                <a:effectLst/>
                <a:latin typeface="+mn-lt"/>
                <a:ea typeface="+mn-ea"/>
                <a:cs typeface="+mn-cs"/>
              </a:rPr>
              <a:t>Weakness of </a:t>
            </a:r>
            <a:r>
              <a:rPr lang="en-US" altLang="zh-CN" sz="1200" b="1" i="1" kern="1200" dirty="0" smtClean="0">
                <a:solidFill>
                  <a:schemeClr val="tx1"/>
                </a:solidFill>
                <a:effectLst/>
                <a:latin typeface="+mn-lt"/>
                <a:ea typeface="+mn-ea"/>
                <a:cs typeface="+mn-cs"/>
              </a:rPr>
              <a:t>non-persistent CSMA</a:t>
            </a:r>
            <a:endParaRPr lang="en-US" altLang="zh-CN" sz="1200" b="0" i="0" kern="1200" dirty="0" smtClean="0">
              <a:solidFill>
                <a:schemeClr val="tx1"/>
              </a:solidFill>
              <a:effectLst/>
              <a:latin typeface="+mn-lt"/>
              <a:ea typeface="+mn-ea"/>
              <a:cs typeface="+mn-cs"/>
            </a:endParaRPr>
          </a:p>
          <a:p>
            <a:r>
              <a:rPr lang="en-US" altLang="zh-CN" sz="1200" b="1" i="0" kern="1200" dirty="0" smtClean="0">
                <a:solidFill>
                  <a:schemeClr val="tx1"/>
                </a:solidFill>
                <a:effectLst/>
                <a:latin typeface="+mn-lt"/>
                <a:ea typeface="+mn-ea"/>
                <a:cs typeface="+mn-cs"/>
              </a:rPr>
              <a:t>Throughput</a:t>
            </a:r>
            <a:r>
              <a:rPr lang="en-US" altLang="zh-CN" sz="1200" b="0" i="0" kern="1200" dirty="0" smtClean="0">
                <a:solidFill>
                  <a:schemeClr val="tx1"/>
                </a:solidFill>
                <a:effectLst/>
                <a:latin typeface="+mn-lt"/>
                <a:ea typeface="+mn-ea"/>
                <a:cs typeface="+mn-cs"/>
              </a:rPr>
              <a:t> (# successful transmissions per time unit) can be </a:t>
            </a:r>
            <a:r>
              <a:rPr lang="en-US" altLang="zh-CN" sz="1200" b="1" i="0" kern="1200" dirty="0" smtClean="0">
                <a:solidFill>
                  <a:schemeClr val="tx1"/>
                </a:solidFill>
                <a:effectLst/>
                <a:latin typeface="+mn-lt"/>
                <a:ea typeface="+mn-ea"/>
                <a:cs typeface="+mn-cs"/>
              </a:rPr>
              <a:t>low</a:t>
            </a:r>
            <a:r>
              <a:rPr lang="en-US" altLang="zh-CN" sz="1200" b="0" i="0" kern="1200" dirty="0" smtClean="0">
                <a:solidFill>
                  <a:schemeClr val="tx1"/>
                </a:solidFill>
                <a:effectLst/>
                <a:latin typeface="+mn-lt"/>
                <a:ea typeface="+mn-ea"/>
                <a:cs typeface="+mn-cs"/>
              </a:rPr>
              <a:t> in a </a:t>
            </a:r>
            <a:r>
              <a:rPr lang="en-US" altLang="zh-CN" sz="1200" b="1" i="0" kern="1200" dirty="0" smtClean="0">
                <a:solidFill>
                  <a:schemeClr val="tx1"/>
                </a:solidFill>
                <a:effectLst/>
                <a:latin typeface="+mn-lt"/>
                <a:ea typeface="+mn-ea"/>
                <a:cs typeface="+mn-cs"/>
              </a:rPr>
              <a:t>light load </a:t>
            </a:r>
            <a:r>
              <a:rPr lang="en-US" altLang="zh-CN" sz="1200" b="1" i="0" kern="1200" dirty="0" err="1" smtClean="0">
                <a:solidFill>
                  <a:schemeClr val="tx1"/>
                </a:solidFill>
                <a:effectLst/>
                <a:latin typeface="+mn-lt"/>
                <a:ea typeface="+mn-ea"/>
                <a:cs typeface="+mn-cs"/>
              </a:rPr>
              <a:t>system</a:t>
            </a:r>
            <a:r>
              <a:rPr lang="en-US" altLang="zh-CN" sz="1200" b="0" i="0" kern="1200" dirty="0" err="1" smtClean="0">
                <a:solidFill>
                  <a:schemeClr val="tx1"/>
                </a:solidFill>
                <a:effectLst/>
                <a:latin typeface="+mn-lt"/>
                <a:ea typeface="+mn-ea"/>
                <a:cs typeface="+mn-cs"/>
              </a:rPr>
              <a:t>E.g</a:t>
            </a:r>
            <a:r>
              <a:rPr lang="en-US" altLang="zh-CN" sz="1200" b="0" i="0" kern="1200" dirty="0" smtClean="0">
                <a:solidFill>
                  <a:schemeClr val="tx1"/>
                </a:solidFill>
                <a:effectLst/>
                <a:latin typeface="+mn-lt"/>
                <a:ea typeface="+mn-ea"/>
                <a:cs typeface="+mn-cs"/>
              </a:rPr>
              <a:t>.: if there is </a:t>
            </a:r>
            <a:r>
              <a:rPr lang="en-US" altLang="zh-CN" sz="1200" b="1" i="0" kern="1200" dirty="0" smtClean="0">
                <a:solidFill>
                  <a:schemeClr val="tx1"/>
                </a:solidFill>
                <a:effectLst/>
                <a:latin typeface="+mn-lt"/>
                <a:ea typeface="+mn-ea"/>
                <a:cs typeface="+mn-cs"/>
              </a:rPr>
              <a:t>only one node</a:t>
            </a:r>
            <a:r>
              <a:rPr lang="en-US" altLang="zh-CN" sz="1200" b="0" i="0" kern="1200" dirty="0" smtClean="0">
                <a:solidFill>
                  <a:schemeClr val="tx1"/>
                </a:solidFill>
                <a:effectLst/>
                <a:latin typeface="+mn-lt"/>
                <a:ea typeface="+mn-ea"/>
                <a:cs typeface="+mn-cs"/>
              </a:rPr>
              <a:t> </a:t>
            </a:r>
            <a:r>
              <a:rPr lang="en-US" altLang="zh-CN" sz="1200" b="1" i="0" kern="1200" dirty="0" smtClean="0">
                <a:solidFill>
                  <a:schemeClr val="tx1"/>
                </a:solidFill>
                <a:effectLst/>
                <a:latin typeface="+mn-lt"/>
                <a:ea typeface="+mn-ea"/>
                <a:cs typeface="+mn-cs"/>
              </a:rPr>
              <a:t>waiting</a:t>
            </a:r>
            <a:r>
              <a:rPr lang="en-US" altLang="zh-CN" sz="1200" b="0" i="0" kern="1200" dirty="0" smtClean="0">
                <a:solidFill>
                  <a:schemeClr val="tx1"/>
                </a:solidFill>
                <a:effectLst/>
                <a:latin typeface="+mn-lt"/>
                <a:ea typeface="+mn-ea"/>
                <a:cs typeface="+mn-cs"/>
              </a:rPr>
              <a:t>, it can </a:t>
            </a:r>
            <a:r>
              <a:rPr lang="en-US" altLang="zh-CN" sz="1200" b="1" i="0" kern="1200" dirty="0" smtClean="0">
                <a:solidFill>
                  <a:schemeClr val="tx1"/>
                </a:solidFill>
                <a:effectLst/>
                <a:latin typeface="+mn-lt"/>
                <a:ea typeface="+mn-ea"/>
                <a:cs typeface="+mn-cs"/>
              </a:rPr>
              <a:t>safely transmit</a:t>
            </a:r>
            <a:r>
              <a:rPr lang="en-US" altLang="zh-CN" sz="1200" b="0" i="0" kern="1200" dirty="0" smtClean="0">
                <a:solidFill>
                  <a:schemeClr val="tx1"/>
                </a:solidFill>
                <a:effectLst/>
                <a:latin typeface="+mn-lt"/>
                <a:ea typeface="+mn-ea"/>
                <a:cs typeface="+mn-cs"/>
              </a:rPr>
              <a:t> </a:t>
            </a:r>
            <a:r>
              <a:rPr lang="en-US" altLang="zh-CN" sz="1200" b="1" i="0" kern="1200" dirty="0" smtClean="0">
                <a:solidFill>
                  <a:schemeClr val="tx1"/>
                </a:solidFill>
                <a:effectLst/>
                <a:latin typeface="+mn-lt"/>
                <a:ea typeface="+mn-ea"/>
                <a:cs typeface="+mn-cs"/>
              </a:rPr>
              <a:t>as soon as</a:t>
            </a:r>
            <a:r>
              <a:rPr lang="en-US" altLang="zh-CN" sz="1200" b="0" i="0" kern="1200" dirty="0" smtClean="0">
                <a:solidFill>
                  <a:schemeClr val="tx1"/>
                </a:solidFill>
                <a:effectLst/>
                <a:latin typeface="+mn-lt"/>
                <a:ea typeface="+mn-ea"/>
                <a:cs typeface="+mn-cs"/>
              </a:rPr>
              <a:t> the </a:t>
            </a:r>
            <a:r>
              <a:rPr lang="en-US" altLang="zh-CN" sz="1200" b="1" i="0" kern="1200" dirty="0" smtClean="0">
                <a:solidFill>
                  <a:schemeClr val="tx1"/>
                </a:solidFill>
                <a:effectLst/>
                <a:latin typeface="+mn-lt"/>
                <a:ea typeface="+mn-ea"/>
                <a:cs typeface="+mn-cs"/>
              </a:rPr>
              <a:t>current transmission </a:t>
            </a:r>
            <a:r>
              <a:rPr lang="en-US" altLang="zh-CN" sz="1200" b="1" i="1" kern="1200" dirty="0" smtClean="0">
                <a:solidFill>
                  <a:schemeClr val="tx1"/>
                </a:solidFill>
                <a:effectLst/>
                <a:latin typeface="+mn-lt"/>
                <a:ea typeface="+mn-ea"/>
                <a:cs typeface="+mn-cs"/>
              </a:rPr>
              <a:t>terminates</a:t>
            </a:r>
            <a:endParaRPr lang="en-US" altLang="zh-CN" sz="1200" b="0" i="0" kern="1200" dirty="0" smtClean="0">
              <a:solidFill>
                <a:schemeClr val="tx1"/>
              </a:solidFill>
              <a:effectLst/>
              <a:latin typeface="+mn-lt"/>
              <a:ea typeface="+mn-ea"/>
              <a:cs typeface="+mn-cs"/>
            </a:endParaRPr>
          </a:p>
          <a:p>
            <a:pPr eaLnBrk="1" hangingPunct="1"/>
            <a:endParaRPr lang="en-US" altLang="zh-CN" dirty="0" smtClean="0"/>
          </a:p>
          <a:p>
            <a:r>
              <a:rPr lang="en-US" altLang="zh-CN" sz="1200" b="1" i="0" kern="1200" dirty="0" smtClean="0">
                <a:solidFill>
                  <a:schemeClr val="tx1"/>
                </a:solidFill>
                <a:effectLst/>
                <a:latin typeface="+mn-lt"/>
                <a:ea typeface="+mn-ea"/>
                <a:cs typeface="+mn-cs"/>
              </a:rPr>
              <a:t>Strength of the </a:t>
            </a:r>
            <a:r>
              <a:rPr lang="en-US" altLang="zh-CN" sz="1200" b="1" i="1" kern="1200" dirty="0" smtClean="0">
                <a:solidFill>
                  <a:schemeClr val="tx1"/>
                </a:solidFill>
                <a:effectLst/>
                <a:latin typeface="+mn-lt"/>
                <a:ea typeface="+mn-ea"/>
                <a:cs typeface="+mn-cs"/>
              </a:rPr>
              <a:t>1-persistent</a:t>
            </a:r>
            <a:r>
              <a:rPr lang="en-US" altLang="zh-CN" sz="1200" b="1" i="0" kern="1200" dirty="0" smtClean="0">
                <a:solidFill>
                  <a:schemeClr val="tx1"/>
                </a:solidFill>
                <a:effectLst/>
                <a:latin typeface="+mn-lt"/>
                <a:ea typeface="+mn-ea"/>
                <a:cs typeface="+mn-cs"/>
              </a:rPr>
              <a:t> CSMA protocol:</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Performs very well in </a:t>
            </a:r>
            <a:r>
              <a:rPr lang="en-US" altLang="zh-CN" sz="1200" b="1" i="0" kern="1200" dirty="0" smtClean="0">
                <a:solidFill>
                  <a:schemeClr val="tx1"/>
                </a:solidFill>
                <a:effectLst/>
                <a:latin typeface="+mn-lt"/>
                <a:ea typeface="+mn-ea"/>
                <a:cs typeface="+mn-cs"/>
              </a:rPr>
              <a:t>lightly loaded systems</a:t>
            </a:r>
            <a:r>
              <a:rPr lang="en-US" altLang="zh-CN" sz="1200" b="0" i="0" kern="1200" dirty="0" smtClean="0">
                <a:solidFill>
                  <a:schemeClr val="tx1"/>
                </a:solidFill>
                <a:effectLst/>
                <a:latin typeface="+mn-lt"/>
                <a:ea typeface="+mn-ea"/>
                <a:cs typeface="+mn-cs"/>
              </a:rPr>
              <a:t>- I.e., when there are </a:t>
            </a:r>
            <a:r>
              <a:rPr lang="en-US" altLang="zh-CN" sz="1200" b="1" i="0" kern="1200" dirty="0" smtClean="0">
                <a:solidFill>
                  <a:schemeClr val="tx1"/>
                </a:solidFill>
                <a:effectLst/>
                <a:latin typeface="+mn-lt"/>
                <a:ea typeface="+mn-ea"/>
                <a:cs typeface="+mn-cs"/>
              </a:rPr>
              <a:t>few nodes</a:t>
            </a:r>
            <a:r>
              <a:rPr lang="en-US" altLang="zh-CN" sz="1200" b="0" i="0" kern="1200" dirty="0" smtClean="0">
                <a:solidFill>
                  <a:schemeClr val="tx1"/>
                </a:solidFill>
                <a:effectLst/>
                <a:latin typeface="+mn-lt"/>
                <a:ea typeface="+mn-ea"/>
                <a:cs typeface="+mn-cs"/>
              </a:rPr>
              <a:t> that have messages to transmit</a:t>
            </a:r>
          </a:p>
          <a:p>
            <a:r>
              <a:rPr lang="en-US" altLang="zh-CN" sz="1200" b="0" i="0" kern="1200" dirty="0" smtClean="0">
                <a:solidFill>
                  <a:schemeClr val="tx1"/>
                </a:solidFill>
                <a:effectLst/>
                <a:latin typeface="+mn-lt"/>
                <a:ea typeface="+mn-ea"/>
                <a:cs typeface="+mn-cs"/>
              </a:rPr>
              <a:t>A node that finds the channel busy will most likely be the only node waiting for the channel to become clear and it will start transmitting as soon as the current transmission is done and will not </a:t>
            </a:r>
            <a:r>
              <a:rPr lang="en-US" altLang="zh-CN" sz="1200" b="1" i="0" kern="1200" dirty="0" smtClean="0">
                <a:solidFill>
                  <a:schemeClr val="tx1"/>
                </a:solidFill>
                <a:effectLst/>
                <a:latin typeface="+mn-lt"/>
                <a:ea typeface="+mn-ea"/>
                <a:cs typeface="+mn-cs"/>
              </a:rPr>
              <a:t>waste any time</a:t>
            </a:r>
            <a:r>
              <a:rPr lang="en-US" altLang="zh-CN" sz="1200" b="0" i="0" kern="1200" dirty="0" smtClean="0">
                <a:solidFill>
                  <a:schemeClr val="tx1"/>
                </a:solidFill>
                <a:effectLst/>
                <a:latin typeface="+mn-lt"/>
                <a:ea typeface="+mn-ea"/>
                <a:cs typeface="+mn-cs"/>
              </a:rPr>
              <a:t>.</a:t>
            </a:r>
          </a:p>
          <a:p>
            <a:r>
              <a:rPr lang="en-US" altLang="zh-CN" sz="1200" b="1" i="0" kern="1200" dirty="0" smtClean="0">
                <a:solidFill>
                  <a:schemeClr val="tx1"/>
                </a:solidFill>
                <a:effectLst/>
                <a:latin typeface="+mn-lt"/>
                <a:ea typeface="+mn-ea"/>
                <a:cs typeface="+mn-cs"/>
              </a:rPr>
              <a:t>Strength of the </a:t>
            </a:r>
            <a:r>
              <a:rPr lang="en-US" altLang="zh-CN" sz="1200" b="1" i="1" kern="1200" dirty="0" smtClean="0">
                <a:solidFill>
                  <a:schemeClr val="tx1"/>
                </a:solidFill>
                <a:effectLst/>
                <a:latin typeface="+mn-lt"/>
                <a:ea typeface="+mn-ea"/>
                <a:cs typeface="+mn-cs"/>
              </a:rPr>
              <a:t>1-persistent</a:t>
            </a:r>
            <a:r>
              <a:rPr lang="en-US" altLang="zh-CN" sz="1200" b="1" i="0" kern="1200" dirty="0" smtClean="0">
                <a:solidFill>
                  <a:schemeClr val="tx1"/>
                </a:solidFill>
                <a:effectLst/>
                <a:latin typeface="+mn-lt"/>
                <a:ea typeface="+mn-ea"/>
                <a:cs typeface="+mn-cs"/>
              </a:rPr>
              <a:t> CSMA protocol:</a:t>
            </a:r>
            <a:endParaRPr lang="en-US" altLang="zh-CN" sz="1200" b="0" i="0" kern="1200" dirty="0" smtClean="0">
              <a:solidFill>
                <a:schemeClr val="tx1"/>
              </a:solidFill>
              <a:effectLst/>
              <a:latin typeface="+mn-lt"/>
              <a:ea typeface="+mn-ea"/>
              <a:cs typeface="+mn-cs"/>
            </a:endParaRPr>
          </a:p>
          <a:p>
            <a:r>
              <a:rPr lang="en-US" altLang="zh-CN" sz="1200" b="1" i="0" kern="1200" dirty="0" smtClean="0">
                <a:solidFill>
                  <a:schemeClr val="tx1"/>
                </a:solidFill>
                <a:effectLst/>
                <a:latin typeface="+mn-lt"/>
                <a:ea typeface="+mn-ea"/>
                <a:cs typeface="+mn-cs"/>
              </a:rPr>
              <a:t>Performance</a:t>
            </a:r>
            <a:r>
              <a:rPr lang="en-US" altLang="zh-CN" sz="1200" b="0" i="0" kern="1200" dirty="0" smtClean="0">
                <a:solidFill>
                  <a:schemeClr val="tx1"/>
                </a:solidFill>
                <a:effectLst/>
                <a:latin typeface="+mn-lt"/>
                <a:ea typeface="+mn-ea"/>
                <a:cs typeface="+mn-cs"/>
              </a:rPr>
              <a:t> will </a:t>
            </a:r>
            <a:r>
              <a:rPr lang="en-US" altLang="zh-CN" sz="1200" b="1" i="0" kern="1200" dirty="0" smtClean="0">
                <a:solidFill>
                  <a:schemeClr val="tx1"/>
                </a:solidFill>
                <a:effectLst/>
                <a:latin typeface="+mn-lt"/>
                <a:ea typeface="+mn-ea"/>
                <a:cs typeface="+mn-cs"/>
              </a:rPr>
              <a:t>suck at heavy </a:t>
            </a:r>
            <a:r>
              <a:rPr lang="en-US" altLang="zh-CN" sz="1200" b="1" i="0" kern="1200" dirty="0" err="1" smtClean="0">
                <a:solidFill>
                  <a:schemeClr val="tx1"/>
                </a:solidFill>
                <a:effectLst/>
                <a:latin typeface="+mn-lt"/>
                <a:ea typeface="+mn-ea"/>
                <a:cs typeface="+mn-cs"/>
              </a:rPr>
              <a:t>load</a:t>
            </a:r>
            <a:r>
              <a:rPr lang="en-US" altLang="zh-CN" sz="1200" b="0" i="0" kern="1200" dirty="0" err="1" smtClean="0">
                <a:solidFill>
                  <a:schemeClr val="tx1"/>
                </a:solidFill>
                <a:effectLst/>
                <a:latin typeface="+mn-lt"/>
                <a:ea typeface="+mn-ea"/>
                <a:cs typeface="+mn-cs"/>
              </a:rPr>
              <a:t>There</a:t>
            </a:r>
            <a:r>
              <a:rPr lang="en-US" altLang="zh-CN" sz="1200" b="0" i="0" kern="1200" dirty="0" smtClean="0">
                <a:solidFill>
                  <a:schemeClr val="tx1"/>
                </a:solidFill>
                <a:effectLst/>
                <a:latin typeface="+mn-lt"/>
                <a:ea typeface="+mn-ea"/>
                <a:cs typeface="+mn-cs"/>
              </a:rPr>
              <a:t> will be an </a:t>
            </a:r>
            <a:r>
              <a:rPr lang="en-US" altLang="zh-CN" sz="1200" b="1" i="0" kern="1200" dirty="0" smtClean="0">
                <a:solidFill>
                  <a:schemeClr val="tx1"/>
                </a:solidFill>
                <a:effectLst/>
                <a:latin typeface="+mn-lt"/>
                <a:ea typeface="+mn-ea"/>
                <a:cs typeface="+mn-cs"/>
              </a:rPr>
              <a:t>excessive number</a:t>
            </a:r>
            <a:r>
              <a:rPr lang="en-US" altLang="zh-CN" sz="1200" b="0" i="0" kern="1200" dirty="0" smtClean="0">
                <a:solidFill>
                  <a:schemeClr val="tx1"/>
                </a:solidFill>
                <a:effectLst/>
                <a:latin typeface="+mn-lt"/>
                <a:ea typeface="+mn-ea"/>
                <a:cs typeface="+mn-cs"/>
              </a:rPr>
              <a:t> of </a:t>
            </a:r>
            <a:r>
              <a:rPr lang="en-US" altLang="zh-CN" sz="1200" b="1" i="0" kern="1200" dirty="0" smtClean="0">
                <a:solidFill>
                  <a:schemeClr val="tx1"/>
                </a:solidFill>
                <a:effectLst/>
                <a:latin typeface="+mn-lt"/>
                <a:ea typeface="+mn-ea"/>
                <a:cs typeface="+mn-cs"/>
              </a:rPr>
              <a:t>collisions</a:t>
            </a:r>
            <a:r>
              <a:rPr lang="en-US" altLang="zh-CN" sz="1200" b="0" i="0" kern="1200" dirty="0" smtClean="0">
                <a:solidFill>
                  <a:schemeClr val="tx1"/>
                </a:solidFill>
                <a:effectLst/>
                <a:latin typeface="+mn-lt"/>
                <a:ea typeface="+mn-ea"/>
                <a:cs typeface="+mn-cs"/>
              </a:rPr>
              <a:t>.</a:t>
            </a:r>
          </a:p>
          <a:p>
            <a:pPr eaLnBrk="1" hangingPunct="1"/>
            <a:endParaRPr lang="en-US" altLang="zh-CN" dirty="0" smtClean="0"/>
          </a:p>
          <a:p>
            <a:r>
              <a:rPr lang="en-US" altLang="zh-CN" sz="1200" b="0" i="0" kern="1200" dirty="0" smtClean="0">
                <a:solidFill>
                  <a:schemeClr val="tx1"/>
                </a:solidFill>
                <a:effectLst/>
                <a:latin typeface="+mn-lt"/>
                <a:ea typeface="+mn-ea"/>
                <a:cs typeface="+mn-cs"/>
              </a:rPr>
              <a:t>If the </a:t>
            </a:r>
            <a:r>
              <a:rPr lang="en-US" altLang="zh-CN" sz="1200" b="1" i="0" kern="1200" dirty="0" smtClean="0">
                <a:solidFill>
                  <a:schemeClr val="tx1"/>
                </a:solidFill>
                <a:effectLst/>
                <a:latin typeface="+mn-lt"/>
                <a:ea typeface="+mn-ea"/>
                <a:cs typeface="+mn-cs"/>
              </a:rPr>
              <a:t>node</a:t>
            </a:r>
            <a:r>
              <a:rPr lang="en-US" altLang="zh-CN" sz="1200" b="0" i="0" kern="1200" dirty="0" smtClean="0">
                <a:solidFill>
                  <a:schemeClr val="tx1"/>
                </a:solidFill>
                <a:effectLst/>
                <a:latin typeface="+mn-lt"/>
                <a:ea typeface="+mn-ea"/>
                <a:cs typeface="+mn-cs"/>
              </a:rPr>
              <a:t> </a:t>
            </a:r>
            <a:r>
              <a:rPr lang="en-US" altLang="zh-CN" sz="1200" b="1" i="0" kern="1200" dirty="0" smtClean="0">
                <a:solidFill>
                  <a:schemeClr val="tx1"/>
                </a:solidFill>
                <a:effectLst/>
                <a:latin typeface="+mn-lt"/>
                <a:ea typeface="+mn-ea"/>
                <a:cs typeface="+mn-cs"/>
              </a:rPr>
              <a:t>senses</a:t>
            </a:r>
            <a:r>
              <a:rPr lang="en-US" altLang="zh-CN" sz="1200" b="0" i="0" kern="1200" dirty="0" smtClean="0">
                <a:solidFill>
                  <a:schemeClr val="tx1"/>
                </a:solidFill>
                <a:effectLst/>
                <a:latin typeface="+mn-lt"/>
                <a:ea typeface="+mn-ea"/>
                <a:cs typeface="+mn-cs"/>
              </a:rPr>
              <a:t> that the </a:t>
            </a:r>
            <a:r>
              <a:rPr lang="en-US" altLang="zh-CN" sz="1200" b="1" i="0" kern="1200" dirty="0" smtClean="0">
                <a:solidFill>
                  <a:schemeClr val="tx1"/>
                </a:solidFill>
                <a:effectLst/>
                <a:latin typeface="+mn-lt"/>
                <a:ea typeface="+mn-ea"/>
                <a:cs typeface="+mn-cs"/>
              </a:rPr>
              <a:t>carrier</a:t>
            </a:r>
            <a:r>
              <a:rPr lang="en-US" altLang="zh-CN" sz="1200" b="0" i="0" kern="1200" dirty="0" smtClean="0">
                <a:solidFill>
                  <a:schemeClr val="tx1"/>
                </a:solidFill>
                <a:effectLst/>
                <a:latin typeface="+mn-lt"/>
                <a:ea typeface="+mn-ea"/>
                <a:cs typeface="+mn-cs"/>
              </a:rPr>
              <a:t> is </a:t>
            </a:r>
            <a:r>
              <a:rPr lang="en-US" altLang="zh-CN" sz="1200" b="1" i="0" kern="1200" dirty="0" smtClean="0">
                <a:solidFill>
                  <a:schemeClr val="tx1"/>
                </a:solidFill>
                <a:effectLst/>
                <a:latin typeface="+mn-lt"/>
                <a:ea typeface="+mn-ea"/>
                <a:cs typeface="+mn-cs"/>
              </a:rPr>
              <a:t>busy</a:t>
            </a:r>
            <a:r>
              <a:rPr lang="en-US" altLang="zh-CN" sz="1200" b="0" i="0" kern="1200" dirty="0" smtClean="0">
                <a:solidFill>
                  <a:schemeClr val="tx1"/>
                </a:solidFill>
                <a:effectLst/>
                <a:latin typeface="+mn-lt"/>
                <a:ea typeface="+mn-ea"/>
                <a:cs typeface="+mn-cs"/>
              </a:rPr>
              <a:t>, it </a:t>
            </a:r>
            <a:r>
              <a:rPr lang="en-US" altLang="zh-CN" sz="1200" b="1" i="0" kern="1200" dirty="0" smtClean="0">
                <a:solidFill>
                  <a:schemeClr val="tx1"/>
                </a:solidFill>
                <a:effectLst/>
                <a:latin typeface="+mn-lt"/>
                <a:ea typeface="+mn-ea"/>
                <a:cs typeface="+mn-cs"/>
              </a:rPr>
              <a:t>wait (stalks)</a:t>
            </a:r>
            <a:r>
              <a:rPr lang="en-US" altLang="zh-CN" sz="1200" b="0" i="0" kern="1200" dirty="0" smtClean="0">
                <a:solidFill>
                  <a:schemeClr val="tx1"/>
                </a:solidFill>
                <a:effectLst/>
                <a:latin typeface="+mn-lt"/>
                <a:ea typeface="+mn-ea"/>
                <a:cs typeface="+mn-cs"/>
              </a:rPr>
              <a:t> until the channel becomes </a:t>
            </a:r>
            <a:r>
              <a:rPr lang="en-US" altLang="zh-CN" sz="1200" b="1" i="0" kern="1200" dirty="0" smtClean="0">
                <a:solidFill>
                  <a:schemeClr val="tx1"/>
                </a:solidFill>
                <a:effectLst/>
                <a:latin typeface="+mn-lt"/>
                <a:ea typeface="+mn-ea"/>
                <a:cs typeface="+mn-cs"/>
              </a:rPr>
              <a:t>idle</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If the </a:t>
            </a:r>
            <a:r>
              <a:rPr lang="en-US" altLang="zh-CN" sz="1200" b="1" i="0" kern="1200" dirty="0" smtClean="0">
                <a:solidFill>
                  <a:schemeClr val="tx1"/>
                </a:solidFill>
                <a:effectLst/>
                <a:latin typeface="+mn-lt"/>
                <a:ea typeface="+mn-ea"/>
                <a:cs typeface="+mn-cs"/>
              </a:rPr>
              <a:t>node</a:t>
            </a:r>
            <a:r>
              <a:rPr lang="en-US" altLang="zh-CN" sz="1200" b="0" i="0" kern="1200" dirty="0" smtClean="0">
                <a:solidFill>
                  <a:schemeClr val="tx1"/>
                </a:solidFill>
                <a:effectLst/>
                <a:latin typeface="+mn-lt"/>
                <a:ea typeface="+mn-ea"/>
                <a:cs typeface="+mn-cs"/>
              </a:rPr>
              <a:t> </a:t>
            </a:r>
            <a:r>
              <a:rPr lang="en-US" altLang="zh-CN" sz="1200" b="1" i="0" kern="1200" dirty="0" smtClean="0">
                <a:solidFill>
                  <a:schemeClr val="tx1"/>
                </a:solidFill>
                <a:effectLst/>
                <a:latin typeface="+mn-lt"/>
                <a:ea typeface="+mn-ea"/>
                <a:cs typeface="+mn-cs"/>
              </a:rPr>
              <a:t>senses</a:t>
            </a:r>
            <a:r>
              <a:rPr lang="en-US" altLang="zh-CN" sz="1200" b="0" i="0" kern="1200" dirty="0" smtClean="0">
                <a:solidFill>
                  <a:schemeClr val="tx1"/>
                </a:solidFill>
                <a:effectLst/>
                <a:latin typeface="+mn-lt"/>
                <a:ea typeface="+mn-ea"/>
                <a:cs typeface="+mn-cs"/>
              </a:rPr>
              <a:t> that the </a:t>
            </a:r>
            <a:r>
              <a:rPr lang="en-US" altLang="zh-CN" sz="1200" b="1" i="0" kern="1200" dirty="0" smtClean="0">
                <a:solidFill>
                  <a:schemeClr val="tx1"/>
                </a:solidFill>
                <a:effectLst/>
                <a:latin typeface="+mn-lt"/>
                <a:ea typeface="+mn-ea"/>
                <a:cs typeface="+mn-cs"/>
              </a:rPr>
              <a:t>carrier</a:t>
            </a:r>
            <a:r>
              <a:rPr lang="en-US" altLang="zh-CN" sz="1200" b="0" i="0" kern="1200" dirty="0" smtClean="0">
                <a:solidFill>
                  <a:schemeClr val="tx1"/>
                </a:solidFill>
                <a:effectLst/>
                <a:latin typeface="+mn-lt"/>
                <a:ea typeface="+mn-ea"/>
                <a:cs typeface="+mn-cs"/>
              </a:rPr>
              <a:t> is </a:t>
            </a:r>
            <a:r>
              <a:rPr lang="en-US" altLang="zh-CN" sz="1200" b="1" i="0" kern="1200" dirty="0" smtClean="0">
                <a:solidFill>
                  <a:schemeClr val="tx1"/>
                </a:solidFill>
                <a:effectLst/>
                <a:latin typeface="+mn-lt"/>
                <a:ea typeface="+mn-ea"/>
                <a:cs typeface="+mn-cs"/>
              </a:rPr>
              <a:t>idle</a:t>
            </a:r>
            <a:r>
              <a:rPr lang="en-US" altLang="zh-CN" sz="1200" b="0" i="0" kern="1200" dirty="0" smtClean="0">
                <a:solidFill>
                  <a:schemeClr val="tx1"/>
                </a:solidFill>
                <a:effectLst/>
                <a:latin typeface="+mn-lt"/>
                <a:ea typeface="+mn-ea"/>
                <a:cs typeface="+mn-cs"/>
              </a:rPr>
              <a:t>:</a:t>
            </a:r>
          </a:p>
          <a:p>
            <a:r>
              <a:rPr lang="en-US" altLang="zh-CN" sz="1200" b="0" i="0" kern="1200" dirty="0" smtClean="0">
                <a:solidFill>
                  <a:schemeClr val="tx1"/>
                </a:solidFill>
                <a:effectLst/>
                <a:latin typeface="+mn-lt"/>
                <a:ea typeface="+mn-ea"/>
                <a:cs typeface="+mn-cs"/>
              </a:rPr>
              <a:t>The </a:t>
            </a:r>
            <a:r>
              <a:rPr lang="en-US" altLang="zh-CN" sz="1200" b="1" i="0" kern="1200" dirty="0" smtClean="0">
                <a:solidFill>
                  <a:schemeClr val="tx1"/>
                </a:solidFill>
                <a:effectLst/>
                <a:latin typeface="+mn-lt"/>
                <a:ea typeface="+mn-ea"/>
                <a:cs typeface="+mn-cs"/>
              </a:rPr>
              <a:t>node</a:t>
            </a:r>
            <a:r>
              <a:rPr lang="en-US" altLang="zh-CN" sz="1200" b="0" i="0" kern="1200" dirty="0" smtClean="0">
                <a:solidFill>
                  <a:schemeClr val="tx1"/>
                </a:solidFill>
                <a:effectLst/>
                <a:latin typeface="+mn-lt"/>
                <a:ea typeface="+mn-ea"/>
                <a:cs typeface="+mn-cs"/>
              </a:rPr>
              <a:t> </a:t>
            </a:r>
            <a:r>
              <a:rPr lang="en-US" altLang="zh-CN" sz="1200" b="1" i="0" kern="1200" dirty="0" smtClean="0">
                <a:solidFill>
                  <a:schemeClr val="tx1"/>
                </a:solidFill>
                <a:effectLst/>
                <a:latin typeface="+mn-lt"/>
                <a:ea typeface="+mn-ea"/>
                <a:cs typeface="+mn-cs"/>
              </a:rPr>
              <a:t>flip a coin</a:t>
            </a:r>
            <a:r>
              <a:rPr lang="en-US" altLang="zh-CN" sz="1200" b="0" i="0" kern="1200" dirty="0" smtClean="0">
                <a:solidFill>
                  <a:schemeClr val="tx1"/>
                </a:solidFill>
                <a:effectLst/>
                <a:latin typeface="+mn-lt"/>
                <a:ea typeface="+mn-ea"/>
                <a:cs typeface="+mn-cs"/>
              </a:rPr>
              <a:t> (pick a </a:t>
            </a:r>
            <a:r>
              <a:rPr lang="en-US" altLang="zh-CN" sz="1200" b="1" i="0" kern="1200" dirty="0" smtClean="0">
                <a:solidFill>
                  <a:schemeClr val="tx1"/>
                </a:solidFill>
                <a:effectLst/>
                <a:latin typeface="+mn-lt"/>
                <a:ea typeface="+mn-ea"/>
                <a:cs typeface="+mn-cs"/>
              </a:rPr>
              <a:t>random number</a:t>
            </a:r>
            <a:r>
              <a:rPr lang="en-US" altLang="zh-CN" sz="1200" b="0" i="0" kern="1200" dirty="0" smtClean="0">
                <a:solidFill>
                  <a:schemeClr val="tx1"/>
                </a:solidFill>
                <a:effectLst/>
                <a:latin typeface="+mn-lt"/>
                <a:ea typeface="+mn-ea"/>
                <a:cs typeface="+mn-cs"/>
              </a:rPr>
              <a:t>)</a:t>
            </a:r>
          </a:p>
          <a:p>
            <a:r>
              <a:rPr lang="en-US" altLang="zh-CN" sz="1200" b="0" i="0" kern="1200" dirty="0" smtClean="0">
                <a:solidFill>
                  <a:schemeClr val="tx1"/>
                </a:solidFill>
                <a:effectLst/>
                <a:latin typeface="+mn-lt"/>
                <a:ea typeface="+mn-ea"/>
                <a:cs typeface="+mn-cs"/>
              </a:rPr>
              <a:t>If </a:t>
            </a:r>
            <a:r>
              <a:rPr lang="en-US" altLang="zh-CN" sz="1200" b="1" i="0" kern="1200" dirty="0" smtClean="0">
                <a:solidFill>
                  <a:schemeClr val="tx1"/>
                </a:solidFill>
                <a:effectLst/>
                <a:latin typeface="+mn-lt"/>
                <a:ea typeface="+mn-ea"/>
                <a:cs typeface="+mn-cs"/>
              </a:rPr>
              <a:t>coin comes up head</a:t>
            </a:r>
            <a:r>
              <a:rPr lang="en-US" altLang="zh-CN" sz="1200" b="0" i="0" kern="1200" dirty="0" smtClean="0">
                <a:solidFill>
                  <a:schemeClr val="tx1"/>
                </a:solidFill>
                <a:effectLst/>
                <a:latin typeface="+mn-lt"/>
                <a:ea typeface="+mn-ea"/>
                <a:cs typeface="+mn-cs"/>
              </a:rPr>
              <a:t> (</a:t>
            </a:r>
            <a:r>
              <a:rPr lang="en-US" altLang="zh-CN" sz="1200" b="1" i="0" kern="1200" dirty="0" smtClean="0">
                <a:solidFill>
                  <a:schemeClr val="tx1"/>
                </a:solidFill>
                <a:effectLst/>
                <a:latin typeface="+mn-lt"/>
                <a:ea typeface="+mn-ea"/>
                <a:cs typeface="+mn-cs"/>
              </a:rPr>
              <a:t>random number &lt; p</a:t>
            </a:r>
            <a:r>
              <a:rPr lang="en-US" altLang="zh-CN" sz="1200" b="0" i="0" kern="1200" dirty="0" smtClean="0">
                <a:solidFill>
                  <a:schemeClr val="tx1"/>
                </a:solidFill>
                <a:effectLst/>
                <a:latin typeface="+mn-lt"/>
                <a:ea typeface="+mn-ea"/>
                <a:cs typeface="+mn-cs"/>
              </a:rPr>
              <a:t>), transmits the </a:t>
            </a:r>
            <a:r>
              <a:rPr lang="en-US" altLang="zh-CN" sz="1200" b="1" i="0" kern="1200" dirty="0" smtClean="0">
                <a:solidFill>
                  <a:schemeClr val="tx1"/>
                </a:solidFill>
                <a:effectLst/>
                <a:latin typeface="+mn-lt"/>
                <a:ea typeface="+mn-ea"/>
                <a:cs typeface="+mn-cs"/>
              </a:rPr>
              <a:t>message</a:t>
            </a:r>
            <a:r>
              <a:rPr lang="en-US" altLang="zh-CN" sz="1200" b="0" i="0" kern="1200" dirty="0" smtClean="0">
                <a:solidFill>
                  <a:schemeClr val="tx1"/>
                </a:solidFill>
                <a:effectLst/>
                <a:latin typeface="+mn-lt"/>
                <a:ea typeface="+mn-ea"/>
                <a:cs typeface="+mn-cs"/>
              </a:rPr>
              <a:t> in the </a:t>
            </a:r>
            <a:r>
              <a:rPr lang="en-US" altLang="zh-CN" sz="1200" b="1" i="0" kern="1200" dirty="0" smtClean="0">
                <a:solidFill>
                  <a:schemeClr val="tx1"/>
                </a:solidFill>
                <a:effectLst/>
                <a:latin typeface="+mn-lt"/>
                <a:ea typeface="+mn-ea"/>
                <a:cs typeface="+mn-cs"/>
              </a:rPr>
              <a:t>next </a:t>
            </a:r>
            <a:r>
              <a:rPr lang="en-US" altLang="zh-CN" sz="1200" b="1" i="0" kern="1200" dirty="0" err="1" smtClean="0">
                <a:solidFill>
                  <a:schemeClr val="tx1"/>
                </a:solidFill>
                <a:effectLst/>
                <a:latin typeface="+mn-lt"/>
                <a:ea typeface="+mn-ea"/>
                <a:cs typeface="+mn-cs"/>
              </a:rPr>
              <a:t>slot</a:t>
            </a:r>
            <a:r>
              <a:rPr lang="en-US" altLang="zh-CN" sz="1200" b="0" i="0" kern="1200" dirty="0" err="1" smtClean="0">
                <a:solidFill>
                  <a:schemeClr val="tx1"/>
                </a:solidFill>
                <a:effectLst/>
                <a:latin typeface="+mn-lt"/>
                <a:ea typeface="+mn-ea"/>
                <a:cs typeface="+mn-cs"/>
              </a:rPr>
              <a:t>Otherwise</a:t>
            </a:r>
            <a:r>
              <a:rPr lang="en-US" altLang="zh-CN" sz="1200" b="0" i="0" kern="1200" dirty="0" smtClean="0">
                <a:solidFill>
                  <a:schemeClr val="tx1"/>
                </a:solidFill>
                <a:effectLst/>
                <a:latin typeface="+mn-lt"/>
                <a:ea typeface="+mn-ea"/>
                <a:cs typeface="+mn-cs"/>
              </a:rPr>
              <a:t>, </a:t>
            </a:r>
            <a:r>
              <a:rPr lang="en-US" altLang="zh-CN" sz="1200" b="1" i="0" kern="1200" dirty="0" smtClean="0">
                <a:solidFill>
                  <a:schemeClr val="tx1"/>
                </a:solidFill>
                <a:effectLst/>
                <a:latin typeface="+mn-lt"/>
                <a:ea typeface="+mn-ea"/>
                <a:cs typeface="+mn-cs"/>
              </a:rPr>
              <a:t>try again</a:t>
            </a:r>
            <a:r>
              <a:rPr lang="en-US" altLang="zh-CN" sz="1200" b="0" i="0" kern="1200" dirty="0" smtClean="0">
                <a:solidFill>
                  <a:schemeClr val="tx1"/>
                </a:solidFill>
                <a:effectLst/>
                <a:latin typeface="+mn-lt"/>
                <a:ea typeface="+mn-ea"/>
                <a:cs typeface="+mn-cs"/>
              </a:rPr>
              <a:t> from the start....</a:t>
            </a:r>
          </a:p>
          <a:p>
            <a:r>
              <a:rPr lang="en-US" altLang="zh-CN" sz="1200" b="0" i="0" kern="1200" dirty="0" smtClean="0">
                <a:solidFill>
                  <a:schemeClr val="tx1"/>
                </a:solidFill>
                <a:effectLst/>
                <a:latin typeface="+mn-lt"/>
                <a:ea typeface="+mn-ea"/>
                <a:cs typeface="+mn-cs"/>
              </a:rPr>
              <a:t>After transmitting a message, the CSMA protocol terminates. </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(Message </a:t>
            </a:r>
            <a:r>
              <a:rPr lang="en-US" altLang="zh-CN" sz="1200" b="1" i="0" kern="1200" dirty="0" smtClean="0">
                <a:solidFill>
                  <a:schemeClr val="tx1"/>
                </a:solidFill>
                <a:effectLst/>
                <a:latin typeface="+mn-lt"/>
                <a:ea typeface="+mn-ea"/>
                <a:cs typeface="+mn-cs"/>
              </a:rPr>
              <a:t>do not </a:t>
            </a:r>
            <a:r>
              <a:rPr lang="en-US" altLang="zh-CN" sz="1200" b="0" i="0" kern="1200" dirty="0" smtClean="0">
                <a:solidFill>
                  <a:schemeClr val="tx1"/>
                </a:solidFill>
                <a:effectLst/>
                <a:latin typeface="+mn-lt"/>
                <a:ea typeface="+mn-ea"/>
                <a:cs typeface="+mn-cs"/>
              </a:rPr>
              <a:t>need to be </a:t>
            </a:r>
            <a:r>
              <a:rPr lang="en-US" altLang="zh-CN" sz="1200" b="0" i="0" kern="1200" dirty="0" err="1" smtClean="0">
                <a:solidFill>
                  <a:schemeClr val="tx1"/>
                </a:solidFill>
                <a:effectLst/>
                <a:latin typeface="+mn-lt"/>
                <a:ea typeface="+mn-ea"/>
                <a:cs typeface="+mn-cs"/>
              </a:rPr>
              <a:t>ACKed</a:t>
            </a:r>
            <a:r>
              <a:rPr lang="en-US" altLang="zh-CN" sz="1200" b="0" i="0" kern="1200" dirty="0" smtClean="0">
                <a:solidFill>
                  <a:schemeClr val="tx1"/>
                </a:solidFill>
                <a:effectLst/>
                <a:latin typeface="+mn-lt"/>
                <a:ea typeface="+mn-ea"/>
                <a:cs typeface="+mn-cs"/>
              </a:rPr>
              <a:t>.)</a:t>
            </a:r>
          </a:p>
          <a:p>
            <a:pPr eaLnBrk="1" hangingPunct="1"/>
            <a:endParaRPr lang="en-US" altLang="zh-CN" dirty="0" smtClean="0"/>
          </a:p>
          <a:p>
            <a:r>
              <a:rPr lang="en-US" altLang="zh-CN" sz="1200" b="1" i="0" kern="1200" dirty="0" err="1" smtClean="0">
                <a:solidFill>
                  <a:schemeClr val="tx1"/>
                </a:solidFill>
                <a:effectLst/>
                <a:latin typeface="+mn-lt"/>
                <a:ea typeface="+mn-ea"/>
                <a:cs typeface="+mn-cs"/>
              </a:rPr>
              <a:t>Rationele</a:t>
            </a:r>
            <a:r>
              <a:rPr lang="en-US" altLang="zh-CN" sz="1200" b="1" i="0" kern="1200" dirty="0" smtClean="0">
                <a:solidFill>
                  <a:schemeClr val="tx1"/>
                </a:solidFill>
                <a:effectLst/>
                <a:latin typeface="+mn-lt"/>
                <a:ea typeface="+mn-ea"/>
                <a:cs typeface="+mn-cs"/>
              </a:rPr>
              <a:t> of the p-persistent CSMA:</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The </a:t>
            </a:r>
            <a:r>
              <a:rPr lang="en-US" altLang="zh-CN" sz="1200" b="1" i="0" kern="1200" dirty="0" smtClean="0">
                <a:solidFill>
                  <a:schemeClr val="tx1"/>
                </a:solidFill>
                <a:effectLst/>
                <a:latin typeface="+mn-lt"/>
                <a:ea typeface="+mn-ea"/>
                <a:cs typeface="+mn-cs"/>
              </a:rPr>
              <a:t>p-persistent CSMA</a:t>
            </a:r>
            <a:r>
              <a:rPr lang="en-US" altLang="zh-CN" sz="1200" b="0" i="0" kern="1200" dirty="0" smtClean="0">
                <a:solidFill>
                  <a:schemeClr val="tx1"/>
                </a:solidFill>
                <a:effectLst/>
                <a:latin typeface="+mn-lt"/>
                <a:ea typeface="+mn-ea"/>
                <a:cs typeface="+mn-cs"/>
              </a:rPr>
              <a:t> is </a:t>
            </a:r>
            <a:r>
              <a:rPr lang="en-US" altLang="zh-CN" sz="1200" b="1" i="0" kern="1200" dirty="0" smtClean="0">
                <a:solidFill>
                  <a:schemeClr val="tx1"/>
                </a:solidFill>
                <a:effectLst/>
                <a:latin typeface="+mn-lt"/>
                <a:ea typeface="+mn-ea"/>
                <a:cs typeface="+mn-cs"/>
              </a:rPr>
              <a:t>designed</a:t>
            </a:r>
            <a:r>
              <a:rPr lang="en-US" altLang="zh-CN" sz="1200" b="0" i="0" kern="1200" dirty="0" smtClean="0">
                <a:solidFill>
                  <a:schemeClr val="tx1"/>
                </a:solidFill>
                <a:effectLst/>
                <a:latin typeface="+mn-lt"/>
                <a:ea typeface="+mn-ea"/>
                <a:cs typeface="+mn-cs"/>
              </a:rPr>
              <a:t> to </a:t>
            </a:r>
            <a:r>
              <a:rPr lang="en-US" altLang="zh-CN" sz="1200" b="1" i="0" kern="1200" dirty="0" smtClean="0">
                <a:solidFill>
                  <a:schemeClr val="tx1"/>
                </a:solidFill>
                <a:effectLst/>
                <a:latin typeface="+mn-lt"/>
                <a:ea typeface="+mn-ea"/>
                <a:cs typeface="+mn-cs"/>
              </a:rPr>
              <a:t>avoid</a:t>
            </a:r>
            <a:r>
              <a:rPr lang="en-US" altLang="zh-CN" sz="1200" b="0" i="0" kern="1200" dirty="0" smtClean="0">
                <a:solidFill>
                  <a:schemeClr val="tx1"/>
                </a:solidFill>
                <a:effectLst/>
                <a:latin typeface="+mn-lt"/>
                <a:ea typeface="+mn-ea"/>
                <a:cs typeface="+mn-cs"/>
              </a:rPr>
              <a:t> the </a:t>
            </a:r>
            <a:r>
              <a:rPr lang="en-US" altLang="zh-CN" sz="1200" b="1" i="0" kern="1200" dirty="0" smtClean="0">
                <a:solidFill>
                  <a:schemeClr val="tx1"/>
                </a:solidFill>
                <a:effectLst/>
                <a:latin typeface="+mn-lt"/>
                <a:ea typeface="+mn-ea"/>
                <a:cs typeface="+mn-cs"/>
              </a:rPr>
              <a:t>collision problem</a:t>
            </a:r>
            <a:r>
              <a:rPr lang="en-US" altLang="zh-CN" sz="1200" b="0" i="0" kern="1200" dirty="0" smtClean="0">
                <a:solidFill>
                  <a:schemeClr val="tx1"/>
                </a:solidFill>
                <a:effectLst/>
                <a:latin typeface="+mn-lt"/>
                <a:ea typeface="+mn-ea"/>
                <a:cs typeface="+mn-cs"/>
              </a:rPr>
              <a:t> in </a:t>
            </a:r>
            <a:r>
              <a:rPr lang="en-US" altLang="zh-CN" sz="1200" b="1" i="0" kern="1200" dirty="0" smtClean="0">
                <a:solidFill>
                  <a:schemeClr val="tx1"/>
                </a:solidFill>
                <a:effectLst/>
                <a:latin typeface="+mn-lt"/>
                <a:ea typeface="+mn-ea"/>
                <a:cs typeface="+mn-cs"/>
              </a:rPr>
              <a:t>1-persistent CSMA</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By </a:t>
            </a:r>
            <a:r>
              <a:rPr lang="en-US" altLang="zh-CN" sz="1200" b="1" i="0" kern="1200" dirty="0" smtClean="0">
                <a:solidFill>
                  <a:schemeClr val="tx1"/>
                </a:solidFill>
                <a:effectLst/>
                <a:latin typeface="+mn-lt"/>
                <a:ea typeface="+mn-ea"/>
                <a:cs typeface="+mn-cs"/>
              </a:rPr>
              <a:t>picking a random number</a:t>
            </a:r>
            <a:r>
              <a:rPr lang="en-US" altLang="zh-CN" sz="1200" b="0" i="0" kern="1200" dirty="0" smtClean="0">
                <a:solidFill>
                  <a:schemeClr val="tx1"/>
                </a:solidFill>
                <a:effectLst/>
                <a:latin typeface="+mn-lt"/>
                <a:ea typeface="+mn-ea"/>
                <a:cs typeface="+mn-cs"/>
              </a:rPr>
              <a:t>, the </a:t>
            </a:r>
            <a:r>
              <a:rPr lang="en-US" altLang="zh-CN" sz="1200" b="1" i="0" kern="1200" dirty="0" smtClean="0">
                <a:solidFill>
                  <a:schemeClr val="tx1"/>
                </a:solidFill>
                <a:effectLst/>
                <a:latin typeface="+mn-lt"/>
                <a:ea typeface="+mn-ea"/>
                <a:cs typeface="+mn-cs"/>
              </a:rPr>
              <a:t>system</a:t>
            </a:r>
            <a:r>
              <a:rPr lang="en-US" altLang="zh-CN" sz="1200" b="0" i="0" kern="1200" dirty="0" smtClean="0">
                <a:solidFill>
                  <a:schemeClr val="tx1"/>
                </a:solidFill>
                <a:effectLst/>
                <a:latin typeface="+mn-lt"/>
                <a:ea typeface="+mn-ea"/>
                <a:cs typeface="+mn-cs"/>
              </a:rPr>
              <a:t> tries to ensure that </a:t>
            </a:r>
            <a:r>
              <a:rPr lang="en-US" altLang="zh-CN" sz="1200" b="1" i="0" kern="1200" dirty="0" smtClean="0">
                <a:solidFill>
                  <a:schemeClr val="tx1"/>
                </a:solidFill>
                <a:effectLst/>
                <a:latin typeface="+mn-lt"/>
                <a:ea typeface="+mn-ea"/>
                <a:cs typeface="+mn-cs"/>
              </a:rPr>
              <a:t>at most 1 node</a:t>
            </a:r>
            <a:r>
              <a:rPr lang="en-US" altLang="zh-CN" sz="1200" b="0" i="0" kern="1200" dirty="0" smtClean="0">
                <a:solidFill>
                  <a:schemeClr val="tx1"/>
                </a:solidFill>
                <a:effectLst/>
                <a:latin typeface="+mn-lt"/>
                <a:ea typeface="+mn-ea"/>
                <a:cs typeface="+mn-cs"/>
              </a:rPr>
              <a:t> will </a:t>
            </a:r>
            <a:r>
              <a:rPr lang="en-US" altLang="zh-CN" sz="1200" b="1" i="0" kern="1200" dirty="0" smtClean="0">
                <a:solidFill>
                  <a:schemeClr val="tx1"/>
                </a:solidFill>
                <a:effectLst/>
                <a:latin typeface="+mn-lt"/>
                <a:ea typeface="+mn-ea"/>
                <a:cs typeface="+mn-cs"/>
              </a:rPr>
              <a:t>transmit</a:t>
            </a:r>
            <a:endParaRPr lang="en-US" altLang="zh-CN" sz="1200" b="0" i="0" kern="1200" dirty="0" smtClean="0">
              <a:solidFill>
                <a:schemeClr val="tx1"/>
              </a:solidFill>
              <a:effectLst/>
              <a:latin typeface="+mn-lt"/>
              <a:ea typeface="+mn-ea"/>
              <a:cs typeface="+mn-cs"/>
            </a:endParaRPr>
          </a:p>
          <a:p>
            <a:pPr eaLnBrk="1" hangingPunct="1"/>
            <a:endParaRPr lang="en-US" altLang="zh-CN" dirty="0" smtClean="0"/>
          </a:p>
          <a:p>
            <a:pPr eaLnBrk="1" hangingPunct="1"/>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0BD7B224-501B-4808-B3F4-09D8F4F81862}" type="slidenum">
              <a:rPr lang="zh-CN" altLang="en-US" smtClean="0"/>
              <a:t>17</a:t>
            </a:fld>
            <a:endParaRPr lang="zh-CN" altLang="en-US"/>
          </a:p>
        </p:txBody>
      </p:sp>
    </p:spTree>
    <p:extLst>
      <p:ext uri="{BB962C8B-B14F-4D97-AF65-F5344CB8AC3E}">
        <p14:creationId xmlns:p14="http://schemas.microsoft.com/office/powerpoint/2010/main" val="21759554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Start the timing of the </a:t>
            </a:r>
            <a:r>
              <a:rPr lang="en-US" altLang="zh-CN" sz="1200" b="0" i="0" u="none" strike="noStrike" kern="1200" baseline="0" dirty="0" err="1" smtClean="0">
                <a:solidFill>
                  <a:schemeClr val="tx1"/>
                </a:solidFill>
                <a:latin typeface="+mn-lt"/>
                <a:ea typeface="+mn-ea"/>
                <a:cs typeface="+mn-cs"/>
              </a:rPr>
              <a:t>interPacketGap</a:t>
            </a:r>
            <a:r>
              <a:rPr lang="en-US" altLang="zh-CN" sz="1200" b="0" i="0" u="none" strike="noStrike" kern="1200" baseline="0" dirty="0" smtClean="0">
                <a:solidFill>
                  <a:schemeClr val="tx1"/>
                </a:solidFill>
                <a:latin typeface="+mn-lt"/>
                <a:ea typeface="+mn-ea"/>
                <a:cs typeface="+mn-cs"/>
              </a:rPr>
              <a:t> as soon as transmitting and </a:t>
            </a:r>
            <a:r>
              <a:rPr lang="en-US" altLang="zh-CN" sz="1200" b="0" i="0" u="none" strike="noStrike" kern="1200" baseline="0" dirty="0" err="1" smtClean="0">
                <a:solidFill>
                  <a:schemeClr val="tx1"/>
                </a:solidFill>
                <a:latin typeface="+mn-lt"/>
                <a:ea typeface="+mn-ea"/>
                <a:cs typeface="+mn-cs"/>
              </a:rPr>
              <a:t>carrierSense</a:t>
            </a:r>
            <a:r>
              <a:rPr lang="en-US" altLang="zh-CN" sz="1200" b="0" i="0" u="none" strike="noStrike" kern="1200" baseline="0" dirty="0" smtClean="0">
                <a:solidFill>
                  <a:schemeClr val="tx1"/>
                </a:solidFill>
                <a:latin typeface="+mn-lt"/>
                <a:ea typeface="+mn-ea"/>
                <a:cs typeface="+mn-cs"/>
              </a:rPr>
              <a:t> are both false. Reset</a:t>
            </a:r>
          </a:p>
          <a:p>
            <a:r>
              <a:rPr lang="en-US" altLang="zh-CN" sz="1200" b="0" i="0" u="none" strike="noStrike" kern="1200" baseline="0" dirty="0" smtClean="0">
                <a:solidFill>
                  <a:schemeClr val="tx1"/>
                </a:solidFill>
                <a:latin typeface="+mn-lt"/>
                <a:ea typeface="+mn-ea"/>
                <a:cs typeface="+mn-cs"/>
              </a:rPr>
              <a:t>the </a:t>
            </a:r>
            <a:r>
              <a:rPr lang="en-US" altLang="zh-CN" sz="1200" b="0" i="0" u="none" strike="noStrike" kern="1200" baseline="0" dirty="0" err="1" smtClean="0">
                <a:solidFill>
                  <a:schemeClr val="tx1"/>
                </a:solidFill>
                <a:latin typeface="+mn-lt"/>
                <a:ea typeface="+mn-ea"/>
                <a:cs typeface="+mn-cs"/>
              </a:rPr>
              <a:t>interPacketGap</a:t>
            </a:r>
            <a:r>
              <a:rPr lang="en-US" altLang="zh-CN" sz="1200" b="0" i="0" u="none" strike="noStrike" kern="1200" baseline="0" dirty="0" smtClean="0">
                <a:solidFill>
                  <a:schemeClr val="tx1"/>
                </a:solidFill>
                <a:latin typeface="+mn-lt"/>
                <a:ea typeface="+mn-ea"/>
                <a:cs typeface="+mn-cs"/>
              </a:rPr>
              <a:t> timer if </a:t>
            </a:r>
            <a:r>
              <a:rPr lang="en-US" altLang="zh-CN" sz="1200" b="0" i="0" u="none" strike="noStrike" kern="1200" baseline="0" dirty="0" err="1" smtClean="0">
                <a:solidFill>
                  <a:schemeClr val="tx1"/>
                </a:solidFill>
                <a:latin typeface="+mn-lt"/>
                <a:ea typeface="+mn-ea"/>
                <a:cs typeface="+mn-cs"/>
              </a:rPr>
              <a:t>carrierSense</a:t>
            </a:r>
            <a:r>
              <a:rPr lang="en-US" altLang="zh-CN" sz="1200" b="0" i="0" u="none" strike="noStrike" kern="1200" baseline="0" dirty="0" smtClean="0">
                <a:solidFill>
                  <a:schemeClr val="tx1"/>
                </a:solidFill>
                <a:latin typeface="+mn-lt"/>
                <a:ea typeface="+mn-ea"/>
                <a:cs typeface="+mn-cs"/>
              </a:rPr>
              <a:t> becomes true during the first 2/3 of the </a:t>
            </a:r>
            <a:r>
              <a:rPr lang="en-US" altLang="zh-CN" sz="1200" b="0" i="0" u="none" strike="noStrike" kern="1200" baseline="0" dirty="0" err="1" smtClean="0">
                <a:solidFill>
                  <a:schemeClr val="tx1"/>
                </a:solidFill>
                <a:latin typeface="+mn-lt"/>
                <a:ea typeface="+mn-ea"/>
                <a:cs typeface="+mn-cs"/>
              </a:rPr>
              <a:t>interPacketGap</a:t>
            </a:r>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timing interval. During the final 1/3 of the interval, the timer shall not be reset to ensure fair access</a:t>
            </a:r>
          </a:p>
          <a:p>
            <a:r>
              <a:rPr lang="en-US" altLang="zh-CN" sz="1200" b="0" i="0" u="none" strike="noStrike" kern="1200" baseline="0" dirty="0" smtClean="0">
                <a:solidFill>
                  <a:schemeClr val="tx1"/>
                </a:solidFill>
                <a:latin typeface="+mn-lt"/>
                <a:ea typeface="+mn-ea"/>
                <a:cs typeface="+mn-cs"/>
              </a:rPr>
              <a:t>to the medium. An initial period shorter than 2/3 of the interval is permissible including zero.</a:t>
            </a:r>
          </a:p>
        </p:txBody>
      </p:sp>
      <p:sp>
        <p:nvSpPr>
          <p:cNvPr id="4" name="灯片编号占位符 3"/>
          <p:cNvSpPr>
            <a:spLocks noGrp="1"/>
          </p:cNvSpPr>
          <p:nvPr>
            <p:ph type="sldNum" sz="quarter" idx="10"/>
          </p:nvPr>
        </p:nvSpPr>
        <p:spPr/>
        <p:txBody>
          <a:bodyPr/>
          <a:lstStyle/>
          <a:p>
            <a:fld id="{0BD7B224-501B-4808-B3F4-09D8F4F81862}" type="slidenum">
              <a:rPr lang="zh-CN" altLang="en-US" smtClean="0"/>
              <a:t>20</a:t>
            </a:fld>
            <a:endParaRPr lang="zh-CN" altLang="en-US"/>
          </a:p>
        </p:txBody>
      </p:sp>
    </p:spTree>
    <p:extLst>
      <p:ext uri="{BB962C8B-B14F-4D97-AF65-F5344CB8AC3E}">
        <p14:creationId xmlns:p14="http://schemas.microsoft.com/office/powerpoint/2010/main" val="19627890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smtClean="0"/>
              <a:t>the probability that the stations collide </a:t>
            </a:r>
            <a:r>
              <a:rPr lang="en-US" altLang="zh-CN" sz="1200" i="1" dirty="0" smtClean="0"/>
              <a:t>k</a:t>
            </a:r>
          </a:p>
          <a:p>
            <a:r>
              <a:rPr lang="en-US" altLang="zh-CN" sz="1200" dirty="0" smtClean="0"/>
              <a:t>times is </a:t>
            </a:r>
            <a:r>
              <a:rPr lang="en-US" altLang="zh-CN" sz="1200" i="1" dirty="0" smtClean="0"/>
              <a:t>(</a:t>
            </a:r>
            <a:r>
              <a:rPr lang="en-US" altLang="zh-CN" sz="1200" dirty="0" smtClean="0"/>
              <a:t>1</a:t>
            </a:r>
            <a:r>
              <a:rPr lang="en-US" altLang="zh-CN" sz="1200" i="1" dirty="0" smtClean="0"/>
              <a:t>/</a:t>
            </a:r>
            <a:r>
              <a:rPr lang="en-US" altLang="zh-CN" sz="1200" dirty="0" smtClean="0"/>
              <a:t>2</a:t>
            </a:r>
            <a:r>
              <a:rPr lang="en-US" altLang="zh-CN" sz="1200" i="1" dirty="0" smtClean="0"/>
              <a:t>) </a:t>
            </a:r>
            <a:r>
              <a:rPr lang="en-US" altLang="zh-CN" sz="1200" dirty="0" smtClean="0"/>
              <a:t>× </a:t>
            </a:r>
            <a:r>
              <a:rPr lang="en-US" altLang="zh-CN" sz="1200" i="1" dirty="0" smtClean="0"/>
              <a:t>(</a:t>
            </a:r>
            <a:r>
              <a:rPr lang="en-US" altLang="zh-CN" sz="1200" dirty="0" smtClean="0"/>
              <a:t>1</a:t>
            </a:r>
            <a:r>
              <a:rPr lang="en-US" altLang="zh-CN" sz="1200" i="1" dirty="0" smtClean="0"/>
              <a:t>/</a:t>
            </a:r>
            <a:r>
              <a:rPr lang="en-US" altLang="zh-CN" sz="1200" dirty="0" smtClean="0"/>
              <a:t>4</a:t>
            </a:r>
            <a:r>
              <a:rPr lang="en-US" altLang="zh-CN" sz="1200" i="1" dirty="0" smtClean="0"/>
              <a:t>)</a:t>
            </a:r>
            <a:r>
              <a:rPr lang="en-US" altLang="zh-CN" sz="1200" dirty="0" smtClean="0"/>
              <a:t>×· · ·×</a:t>
            </a:r>
            <a:r>
              <a:rPr lang="en-US" altLang="zh-CN" sz="1200" i="1" dirty="0" smtClean="0"/>
              <a:t>(</a:t>
            </a:r>
            <a:r>
              <a:rPr lang="en-US" altLang="zh-CN" sz="1200" dirty="0" smtClean="0"/>
              <a:t>1</a:t>
            </a:r>
            <a:r>
              <a:rPr lang="en-US" altLang="zh-CN" sz="1200" i="1" dirty="0" smtClean="0"/>
              <a:t>/</a:t>
            </a:r>
            <a:r>
              <a:rPr lang="en-US" altLang="zh-CN" sz="1200" dirty="0" smtClean="0"/>
              <a:t>2^</a:t>
            </a:r>
            <a:r>
              <a:rPr lang="en-US" altLang="zh-CN" sz="1200" i="1" dirty="0" smtClean="0"/>
              <a:t>k</a:t>
            </a:r>
            <a:r>
              <a:rPr lang="en-US" altLang="zh-CN" sz="1200" dirty="0" smtClean="0"/>
              <a:t>−1</a:t>
            </a:r>
            <a:r>
              <a:rPr lang="en-US" altLang="zh-CN" sz="1200" i="1" dirty="0" smtClean="0"/>
              <a:t>) </a:t>
            </a:r>
            <a:r>
              <a:rPr lang="en-US" altLang="zh-CN" sz="1200" dirty="0" smtClean="0"/>
              <a:t>for </a:t>
            </a:r>
            <a:r>
              <a:rPr lang="en-US" altLang="zh-CN" sz="1200" i="1" dirty="0" smtClean="0"/>
              <a:t>k </a:t>
            </a:r>
            <a:r>
              <a:rPr lang="en-US" altLang="zh-CN" sz="1200" dirty="0" smtClean="0"/>
              <a:t>≤ 11,</a:t>
            </a:r>
          </a:p>
          <a:p>
            <a:endParaRPr lang="en-US" altLang="zh-CN" sz="1200" dirty="0" smtClean="0"/>
          </a:p>
          <a:p>
            <a:r>
              <a:rPr lang="en-US" altLang="zh-CN" sz="1200" dirty="0" smtClean="0"/>
              <a:t>that a station that is unlucky because it happens to collide tends to have to keep on</a:t>
            </a:r>
          </a:p>
          <a:p>
            <a:r>
              <a:rPr lang="en-US" altLang="zh-CN" sz="1200" dirty="0" smtClean="0"/>
              <a:t>waiting as other stations that did not collide transmit. To see this, consider two stations </a:t>
            </a:r>
            <a:r>
              <a:rPr lang="en-US" altLang="zh-CN" sz="1200" i="1" dirty="0" smtClean="0"/>
              <a:t>A </a:t>
            </a:r>
            <a:r>
              <a:rPr lang="en-US" altLang="zh-CN" sz="1200" dirty="0" smtClean="0"/>
              <a:t>and </a:t>
            </a:r>
            <a:r>
              <a:rPr lang="en-US" altLang="zh-CN" sz="1200" i="1" dirty="0" smtClean="0"/>
              <a:t>B</a:t>
            </a:r>
            <a:r>
              <a:rPr lang="en-US" altLang="zh-CN" sz="1200" dirty="0" smtClean="0"/>
              <a:t>.</a:t>
            </a:r>
          </a:p>
          <a:p>
            <a:r>
              <a:rPr lang="en-US" altLang="zh-CN" sz="1200" dirty="0" smtClean="0"/>
              <a:t>Assume that they both have packets to transmit. During the first attempt, they collide. Say that </a:t>
            </a:r>
            <a:r>
              <a:rPr lang="en-US" altLang="zh-CN" sz="1200" i="1" dirty="0" smtClean="0"/>
              <a:t>A</a:t>
            </a:r>
          </a:p>
          <a:p>
            <a:r>
              <a:rPr lang="en-US" altLang="zh-CN" sz="1200" dirty="0" smtClean="0"/>
              <a:t>picks </a:t>
            </a:r>
            <a:r>
              <a:rPr lang="en-US" altLang="zh-CN" sz="1200" i="1" dirty="0" smtClean="0"/>
              <a:t>X </a:t>
            </a:r>
            <a:r>
              <a:rPr lang="en-US" altLang="zh-CN" sz="1200" dirty="0" smtClean="0"/>
              <a:t>= 0 and </a:t>
            </a:r>
            <a:r>
              <a:rPr lang="en-US" altLang="zh-CN" sz="1200" i="1" dirty="0" smtClean="0"/>
              <a:t>B </a:t>
            </a:r>
            <a:r>
              <a:rPr lang="en-US" altLang="zh-CN" sz="1200" dirty="0" smtClean="0"/>
              <a:t>picks </a:t>
            </a:r>
            <a:r>
              <a:rPr lang="en-US" altLang="zh-CN" sz="1200" i="1" dirty="0" smtClean="0"/>
              <a:t>X </a:t>
            </a:r>
            <a:r>
              <a:rPr lang="en-US" altLang="zh-CN" sz="1200" dirty="0" smtClean="0"/>
              <a:t>= 1.Then station </a:t>
            </a:r>
            <a:r>
              <a:rPr lang="en-US" altLang="zh-CN" sz="1200" i="1" dirty="0" smtClean="0"/>
              <a:t>A </a:t>
            </a:r>
            <a:r>
              <a:rPr lang="en-US" altLang="zh-CN" sz="1200" dirty="0" smtClean="0"/>
              <a:t>gets to transmit while </a:t>
            </a:r>
            <a:r>
              <a:rPr lang="en-US" altLang="zh-CN" sz="1200" i="1" dirty="0" smtClean="0"/>
              <a:t>B </a:t>
            </a:r>
            <a:r>
              <a:rPr lang="en-US" altLang="zh-CN" sz="1200" dirty="0" smtClean="0"/>
              <a:t>waits for one time slot. At</a:t>
            </a:r>
          </a:p>
          <a:p>
            <a:r>
              <a:rPr lang="en-US" altLang="zh-CN" sz="1200" dirty="0" smtClean="0"/>
              <a:t>the end of </a:t>
            </a:r>
            <a:r>
              <a:rPr lang="en-US" altLang="zh-CN" sz="1200" i="1" dirty="0" smtClean="0"/>
              <a:t>A</a:t>
            </a:r>
            <a:r>
              <a:rPr lang="en-US" altLang="zh-CN" sz="1200" dirty="0" smtClean="0"/>
              <a:t>’s transmission, </a:t>
            </a:r>
            <a:r>
              <a:rPr lang="en-US" altLang="zh-CN" sz="1200" i="1" dirty="0" smtClean="0"/>
              <a:t>A </a:t>
            </a:r>
            <a:r>
              <a:rPr lang="en-US" altLang="zh-CN" sz="1200" dirty="0" smtClean="0"/>
              <a:t>is ready with a new packet and </a:t>
            </a:r>
            <a:r>
              <a:rPr lang="en-US" altLang="zh-CN" sz="1200" i="1" dirty="0" smtClean="0"/>
              <a:t>B </a:t>
            </a:r>
            <a:r>
              <a:rPr lang="en-US" altLang="zh-CN" sz="1200" dirty="0" smtClean="0"/>
              <a:t>is ready with its packet since it has</a:t>
            </a:r>
          </a:p>
          <a:p>
            <a:r>
              <a:rPr lang="en-US" altLang="zh-CN" sz="1200" dirty="0" smtClean="0"/>
              <a:t>decremented it </a:t>
            </a:r>
            <a:r>
              <a:rPr lang="en-US" altLang="zh-CN" sz="1200" dirty="0" err="1" smtClean="0"/>
              <a:t>backoff</a:t>
            </a:r>
            <a:r>
              <a:rPr lang="en-US" altLang="zh-CN" sz="1200" dirty="0" smtClean="0"/>
              <a:t> counter from the initial value 1 to 0 while it was waiting. Both stations then</a:t>
            </a:r>
          </a:p>
          <a:p>
            <a:r>
              <a:rPr lang="en-US" altLang="zh-CN" sz="1200" dirty="0" smtClean="0"/>
              <a:t>collide again. This was the first collision for the new packet of </a:t>
            </a:r>
            <a:r>
              <a:rPr lang="en-US" altLang="zh-CN" sz="1200" i="1" dirty="0" smtClean="0"/>
              <a:t>A</a:t>
            </a:r>
            <a:r>
              <a:rPr lang="en-US" altLang="zh-CN" sz="1200" dirty="0" smtClean="0"/>
              <a:t>, so that station picks </a:t>
            </a:r>
            <a:r>
              <a:rPr lang="en-US" altLang="zh-CN" sz="1200" i="1" dirty="0" smtClean="0"/>
              <a:t>X </a:t>
            </a:r>
            <a:r>
              <a:rPr lang="en-US" altLang="zh-CN" sz="1200" dirty="0" smtClean="0"/>
              <a:t>in {0</a:t>
            </a:r>
            <a:r>
              <a:rPr lang="en-US" altLang="zh-CN" sz="1200" i="1" dirty="0" smtClean="0"/>
              <a:t>, </a:t>
            </a:r>
            <a:r>
              <a:rPr lang="en-US" altLang="zh-CN" sz="1200" dirty="0" smtClean="0"/>
              <a:t>1}.</a:t>
            </a:r>
          </a:p>
          <a:p>
            <a:r>
              <a:rPr lang="en-US" altLang="zh-CN" sz="1200" dirty="0" smtClean="0"/>
              <a:t>However, this was the second collision for </a:t>
            </a:r>
            <a:r>
              <a:rPr lang="en-US" altLang="zh-CN" sz="1200" i="1" dirty="0" smtClean="0"/>
              <a:t>B</a:t>
            </a:r>
            <a:r>
              <a:rPr lang="en-US" altLang="zh-CN" sz="1200" dirty="0" smtClean="0"/>
              <a:t>’s packet, so that station picks </a:t>
            </a:r>
            <a:r>
              <a:rPr lang="en-US" altLang="zh-CN" sz="1200" i="1" dirty="0" smtClean="0"/>
              <a:t>X </a:t>
            </a:r>
            <a:r>
              <a:rPr lang="en-US" altLang="zh-CN" sz="1200" dirty="0" smtClean="0"/>
              <a:t>in {0</a:t>
            </a:r>
            <a:r>
              <a:rPr lang="en-US" altLang="zh-CN" sz="1200" i="1" dirty="0" smtClean="0"/>
              <a:t>, </a:t>
            </a:r>
            <a:r>
              <a:rPr lang="en-US" altLang="zh-CN" sz="1200" dirty="0" smtClean="0"/>
              <a:t>1</a:t>
            </a:r>
            <a:r>
              <a:rPr lang="en-US" altLang="zh-CN" sz="1200" i="1" dirty="0" smtClean="0"/>
              <a:t>, </a:t>
            </a:r>
            <a:r>
              <a:rPr lang="en-US" altLang="zh-CN" sz="1200" dirty="0" smtClean="0"/>
              <a:t>2</a:t>
            </a:r>
            <a:r>
              <a:rPr lang="en-US" altLang="zh-CN" sz="1200" i="1" dirty="0" smtClean="0"/>
              <a:t>, </a:t>
            </a:r>
            <a:r>
              <a:rPr lang="en-US" altLang="zh-CN" sz="1200" dirty="0" smtClean="0"/>
              <a:t>3}. It is then</a:t>
            </a:r>
          </a:p>
          <a:p>
            <a:r>
              <a:rPr lang="en-US" altLang="zh-CN" sz="1200" dirty="0" smtClean="0"/>
              <a:t>likely that </a:t>
            </a:r>
            <a:r>
              <a:rPr lang="en-US" altLang="zh-CN" sz="1200" i="1" dirty="0" smtClean="0"/>
              <a:t>A </a:t>
            </a:r>
            <a:r>
              <a:rPr lang="en-US" altLang="zh-CN" sz="1200" dirty="0" smtClean="0"/>
              <a:t>will pick a smaller value and get to transmit again. This situation can repeat multiple</a:t>
            </a:r>
          </a:p>
          <a:p>
            <a:r>
              <a:rPr lang="en-US" altLang="zh-CN" sz="1200" dirty="0" smtClean="0"/>
              <a:t>times. This annoying problem never got fixed because Ethernet moved to a switched version.</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0BD7B224-501B-4808-B3F4-09D8F4F81862}" type="slidenum">
              <a:rPr lang="zh-CN" altLang="en-US" smtClean="0"/>
              <a:t>22</a:t>
            </a:fld>
            <a:endParaRPr lang="zh-CN" altLang="en-US"/>
          </a:p>
        </p:txBody>
      </p:sp>
    </p:spTree>
    <p:extLst>
      <p:ext uri="{BB962C8B-B14F-4D97-AF65-F5344CB8AC3E}">
        <p14:creationId xmlns:p14="http://schemas.microsoft.com/office/powerpoint/2010/main" val="492686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smtClean="0"/>
              <a:t>the probability that the stations collide </a:t>
            </a:r>
            <a:r>
              <a:rPr lang="en-US" altLang="zh-CN" sz="1200" i="1" dirty="0" smtClean="0"/>
              <a:t>k</a:t>
            </a:r>
          </a:p>
          <a:p>
            <a:r>
              <a:rPr lang="en-US" altLang="zh-CN" sz="1200" dirty="0" smtClean="0"/>
              <a:t>times is </a:t>
            </a:r>
            <a:r>
              <a:rPr lang="en-US" altLang="zh-CN" sz="1200" i="1" dirty="0" smtClean="0"/>
              <a:t>(</a:t>
            </a:r>
            <a:r>
              <a:rPr lang="en-US" altLang="zh-CN" sz="1200" dirty="0" smtClean="0"/>
              <a:t>1</a:t>
            </a:r>
            <a:r>
              <a:rPr lang="en-US" altLang="zh-CN" sz="1200" i="1" dirty="0" smtClean="0"/>
              <a:t>/</a:t>
            </a:r>
            <a:r>
              <a:rPr lang="en-US" altLang="zh-CN" sz="1200" dirty="0" smtClean="0"/>
              <a:t>2</a:t>
            </a:r>
            <a:r>
              <a:rPr lang="en-US" altLang="zh-CN" sz="1200" i="1" dirty="0" smtClean="0"/>
              <a:t>) </a:t>
            </a:r>
            <a:r>
              <a:rPr lang="en-US" altLang="zh-CN" sz="1200" dirty="0" smtClean="0"/>
              <a:t>× </a:t>
            </a:r>
            <a:r>
              <a:rPr lang="en-US" altLang="zh-CN" sz="1200" i="1" dirty="0" smtClean="0"/>
              <a:t>(</a:t>
            </a:r>
            <a:r>
              <a:rPr lang="en-US" altLang="zh-CN" sz="1200" dirty="0" smtClean="0"/>
              <a:t>1</a:t>
            </a:r>
            <a:r>
              <a:rPr lang="en-US" altLang="zh-CN" sz="1200" i="1" dirty="0" smtClean="0"/>
              <a:t>/</a:t>
            </a:r>
            <a:r>
              <a:rPr lang="en-US" altLang="zh-CN" sz="1200" dirty="0" smtClean="0"/>
              <a:t>4</a:t>
            </a:r>
            <a:r>
              <a:rPr lang="en-US" altLang="zh-CN" sz="1200" i="1" dirty="0" smtClean="0"/>
              <a:t>)</a:t>
            </a:r>
            <a:r>
              <a:rPr lang="en-US" altLang="zh-CN" sz="1200" dirty="0" smtClean="0"/>
              <a:t>×· · ·×</a:t>
            </a:r>
            <a:r>
              <a:rPr lang="en-US" altLang="zh-CN" sz="1200" i="1" dirty="0" smtClean="0"/>
              <a:t>(</a:t>
            </a:r>
            <a:r>
              <a:rPr lang="en-US" altLang="zh-CN" sz="1200" dirty="0" smtClean="0"/>
              <a:t>1</a:t>
            </a:r>
            <a:r>
              <a:rPr lang="en-US" altLang="zh-CN" sz="1200" i="1" dirty="0" smtClean="0"/>
              <a:t>/</a:t>
            </a:r>
            <a:r>
              <a:rPr lang="en-US" altLang="zh-CN" sz="1200" dirty="0" smtClean="0"/>
              <a:t>2^</a:t>
            </a:r>
            <a:r>
              <a:rPr lang="en-US" altLang="zh-CN" sz="1200" i="1" dirty="0" smtClean="0"/>
              <a:t>k</a:t>
            </a:r>
            <a:r>
              <a:rPr lang="en-US" altLang="zh-CN" sz="1200" dirty="0" smtClean="0"/>
              <a:t>−1</a:t>
            </a:r>
            <a:r>
              <a:rPr lang="en-US" altLang="zh-CN" sz="1200" i="1" dirty="0" smtClean="0"/>
              <a:t>) </a:t>
            </a:r>
            <a:r>
              <a:rPr lang="en-US" altLang="zh-CN" sz="1200" dirty="0" smtClean="0"/>
              <a:t>for </a:t>
            </a:r>
            <a:r>
              <a:rPr lang="en-US" altLang="zh-CN" sz="1200" i="1" dirty="0" smtClean="0"/>
              <a:t>k </a:t>
            </a:r>
            <a:r>
              <a:rPr lang="en-US" altLang="zh-CN" sz="1200" dirty="0" smtClean="0"/>
              <a:t>≤ 11,</a:t>
            </a:r>
          </a:p>
          <a:p>
            <a:endParaRPr lang="en-US" altLang="zh-CN" sz="1200" dirty="0" smtClean="0"/>
          </a:p>
          <a:p>
            <a:r>
              <a:rPr lang="en-US" altLang="zh-CN" sz="1200" dirty="0" smtClean="0"/>
              <a:t>that a station that is unlucky because it happens to collide tends to have to keep on</a:t>
            </a:r>
          </a:p>
          <a:p>
            <a:r>
              <a:rPr lang="en-US" altLang="zh-CN" sz="1200" dirty="0" smtClean="0"/>
              <a:t>waiting as other stations that did not collide transmit. To see this, consider two stations </a:t>
            </a:r>
            <a:r>
              <a:rPr lang="en-US" altLang="zh-CN" sz="1200" i="1" dirty="0" smtClean="0"/>
              <a:t>A </a:t>
            </a:r>
            <a:r>
              <a:rPr lang="en-US" altLang="zh-CN" sz="1200" dirty="0" smtClean="0"/>
              <a:t>and </a:t>
            </a:r>
            <a:r>
              <a:rPr lang="en-US" altLang="zh-CN" sz="1200" i="1" dirty="0" smtClean="0"/>
              <a:t>B</a:t>
            </a:r>
            <a:r>
              <a:rPr lang="en-US" altLang="zh-CN" sz="1200" dirty="0" smtClean="0"/>
              <a:t>.</a:t>
            </a:r>
          </a:p>
          <a:p>
            <a:r>
              <a:rPr lang="en-US" altLang="zh-CN" sz="1200" dirty="0" smtClean="0"/>
              <a:t>Assume that they both have packets to transmit. During the first attempt, they collide. Say that </a:t>
            </a:r>
            <a:r>
              <a:rPr lang="en-US" altLang="zh-CN" sz="1200" i="1" dirty="0" smtClean="0"/>
              <a:t>A</a:t>
            </a:r>
          </a:p>
          <a:p>
            <a:r>
              <a:rPr lang="en-US" altLang="zh-CN" sz="1200" dirty="0" smtClean="0"/>
              <a:t>picks </a:t>
            </a:r>
            <a:r>
              <a:rPr lang="en-US" altLang="zh-CN" sz="1200" i="1" dirty="0" smtClean="0"/>
              <a:t>X </a:t>
            </a:r>
            <a:r>
              <a:rPr lang="en-US" altLang="zh-CN" sz="1200" dirty="0" smtClean="0"/>
              <a:t>= 0 and </a:t>
            </a:r>
            <a:r>
              <a:rPr lang="en-US" altLang="zh-CN" sz="1200" i="1" dirty="0" smtClean="0"/>
              <a:t>B </a:t>
            </a:r>
            <a:r>
              <a:rPr lang="en-US" altLang="zh-CN" sz="1200" dirty="0" smtClean="0"/>
              <a:t>picks </a:t>
            </a:r>
            <a:r>
              <a:rPr lang="en-US" altLang="zh-CN" sz="1200" i="1" dirty="0" smtClean="0"/>
              <a:t>X </a:t>
            </a:r>
            <a:r>
              <a:rPr lang="en-US" altLang="zh-CN" sz="1200" dirty="0" smtClean="0"/>
              <a:t>= 1.Then station </a:t>
            </a:r>
            <a:r>
              <a:rPr lang="en-US" altLang="zh-CN" sz="1200" i="1" dirty="0" smtClean="0"/>
              <a:t>A </a:t>
            </a:r>
            <a:r>
              <a:rPr lang="en-US" altLang="zh-CN" sz="1200" dirty="0" smtClean="0"/>
              <a:t>gets to transmit while </a:t>
            </a:r>
            <a:r>
              <a:rPr lang="en-US" altLang="zh-CN" sz="1200" i="1" dirty="0" smtClean="0"/>
              <a:t>B </a:t>
            </a:r>
            <a:r>
              <a:rPr lang="en-US" altLang="zh-CN" sz="1200" dirty="0" smtClean="0"/>
              <a:t>waits for one time slot. At</a:t>
            </a:r>
          </a:p>
          <a:p>
            <a:r>
              <a:rPr lang="en-US" altLang="zh-CN" sz="1200" dirty="0" smtClean="0"/>
              <a:t>the end of </a:t>
            </a:r>
            <a:r>
              <a:rPr lang="en-US" altLang="zh-CN" sz="1200" i="1" dirty="0" smtClean="0"/>
              <a:t>A</a:t>
            </a:r>
            <a:r>
              <a:rPr lang="en-US" altLang="zh-CN" sz="1200" dirty="0" smtClean="0"/>
              <a:t>’s transmission, </a:t>
            </a:r>
            <a:r>
              <a:rPr lang="en-US" altLang="zh-CN" sz="1200" i="1" dirty="0" smtClean="0"/>
              <a:t>A </a:t>
            </a:r>
            <a:r>
              <a:rPr lang="en-US" altLang="zh-CN" sz="1200" dirty="0" smtClean="0"/>
              <a:t>is ready with a new packet and </a:t>
            </a:r>
            <a:r>
              <a:rPr lang="en-US" altLang="zh-CN" sz="1200" i="1" dirty="0" smtClean="0"/>
              <a:t>B </a:t>
            </a:r>
            <a:r>
              <a:rPr lang="en-US" altLang="zh-CN" sz="1200" dirty="0" smtClean="0"/>
              <a:t>is ready with its packet since it has</a:t>
            </a:r>
          </a:p>
          <a:p>
            <a:r>
              <a:rPr lang="en-US" altLang="zh-CN" sz="1200" dirty="0" smtClean="0"/>
              <a:t>decremented it </a:t>
            </a:r>
            <a:r>
              <a:rPr lang="en-US" altLang="zh-CN" sz="1200" dirty="0" err="1" smtClean="0"/>
              <a:t>backoff</a:t>
            </a:r>
            <a:r>
              <a:rPr lang="en-US" altLang="zh-CN" sz="1200" dirty="0" smtClean="0"/>
              <a:t> counter from the initial value 1 to 0 while it was waiting. Both stations then</a:t>
            </a:r>
          </a:p>
          <a:p>
            <a:r>
              <a:rPr lang="en-US" altLang="zh-CN" sz="1200" dirty="0" smtClean="0"/>
              <a:t>collide again. This was the first collision for the new packet of </a:t>
            </a:r>
            <a:r>
              <a:rPr lang="en-US" altLang="zh-CN" sz="1200" i="1" dirty="0" smtClean="0"/>
              <a:t>A</a:t>
            </a:r>
            <a:r>
              <a:rPr lang="en-US" altLang="zh-CN" sz="1200" dirty="0" smtClean="0"/>
              <a:t>, so that station picks </a:t>
            </a:r>
            <a:r>
              <a:rPr lang="en-US" altLang="zh-CN" sz="1200" i="1" dirty="0" smtClean="0"/>
              <a:t>X </a:t>
            </a:r>
            <a:r>
              <a:rPr lang="en-US" altLang="zh-CN" sz="1200" dirty="0" smtClean="0"/>
              <a:t>in {0</a:t>
            </a:r>
            <a:r>
              <a:rPr lang="en-US" altLang="zh-CN" sz="1200" i="1" dirty="0" smtClean="0"/>
              <a:t>, </a:t>
            </a:r>
            <a:r>
              <a:rPr lang="en-US" altLang="zh-CN" sz="1200" dirty="0" smtClean="0"/>
              <a:t>1}.</a:t>
            </a:r>
          </a:p>
          <a:p>
            <a:r>
              <a:rPr lang="en-US" altLang="zh-CN" sz="1200" dirty="0" smtClean="0"/>
              <a:t>However, this was the second collision for </a:t>
            </a:r>
            <a:r>
              <a:rPr lang="en-US" altLang="zh-CN" sz="1200" i="1" dirty="0" smtClean="0"/>
              <a:t>B</a:t>
            </a:r>
            <a:r>
              <a:rPr lang="en-US" altLang="zh-CN" sz="1200" dirty="0" smtClean="0"/>
              <a:t>’s packet, so that station picks </a:t>
            </a:r>
            <a:r>
              <a:rPr lang="en-US" altLang="zh-CN" sz="1200" i="1" dirty="0" smtClean="0"/>
              <a:t>X </a:t>
            </a:r>
            <a:r>
              <a:rPr lang="en-US" altLang="zh-CN" sz="1200" dirty="0" smtClean="0"/>
              <a:t>in {0</a:t>
            </a:r>
            <a:r>
              <a:rPr lang="en-US" altLang="zh-CN" sz="1200" i="1" dirty="0" smtClean="0"/>
              <a:t>, </a:t>
            </a:r>
            <a:r>
              <a:rPr lang="en-US" altLang="zh-CN" sz="1200" dirty="0" smtClean="0"/>
              <a:t>1</a:t>
            </a:r>
            <a:r>
              <a:rPr lang="en-US" altLang="zh-CN" sz="1200" i="1" dirty="0" smtClean="0"/>
              <a:t>, </a:t>
            </a:r>
            <a:r>
              <a:rPr lang="en-US" altLang="zh-CN" sz="1200" dirty="0" smtClean="0"/>
              <a:t>2</a:t>
            </a:r>
            <a:r>
              <a:rPr lang="en-US" altLang="zh-CN" sz="1200" i="1" dirty="0" smtClean="0"/>
              <a:t>, </a:t>
            </a:r>
            <a:r>
              <a:rPr lang="en-US" altLang="zh-CN" sz="1200" dirty="0" smtClean="0"/>
              <a:t>3}. It is then</a:t>
            </a:r>
          </a:p>
          <a:p>
            <a:r>
              <a:rPr lang="en-US" altLang="zh-CN" sz="1200" dirty="0" smtClean="0"/>
              <a:t>likely that </a:t>
            </a:r>
            <a:r>
              <a:rPr lang="en-US" altLang="zh-CN" sz="1200" i="1" dirty="0" smtClean="0"/>
              <a:t>A </a:t>
            </a:r>
            <a:r>
              <a:rPr lang="en-US" altLang="zh-CN" sz="1200" dirty="0" smtClean="0"/>
              <a:t>will pick a smaller value and get to transmit again. This situation can repeat multiple</a:t>
            </a:r>
          </a:p>
          <a:p>
            <a:r>
              <a:rPr lang="en-US" altLang="zh-CN" sz="1200" dirty="0" smtClean="0"/>
              <a:t>times. This annoying problem never got fixed because Ethernet moved to a switched version.</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0BD7B224-501B-4808-B3F4-09D8F4F81862}" type="slidenum">
              <a:rPr lang="zh-CN" altLang="en-US" smtClean="0"/>
              <a:t>23</a:t>
            </a:fld>
            <a:endParaRPr lang="zh-CN" altLang="en-US"/>
          </a:p>
        </p:txBody>
      </p:sp>
    </p:spTree>
    <p:extLst>
      <p:ext uri="{BB962C8B-B14F-4D97-AF65-F5344CB8AC3E}">
        <p14:creationId xmlns:p14="http://schemas.microsoft.com/office/powerpoint/2010/main" val="14478176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保证与以前的实现兼容</a:t>
            </a:r>
            <a:endParaRPr lang="zh-CN" altLang="en-US" dirty="0"/>
          </a:p>
        </p:txBody>
      </p:sp>
      <p:sp>
        <p:nvSpPr>
          <p:cNvPr id="4" name="灯片编号占位符 3"/>
          <p:cNvSpPr>
            <a:spLocks noGrp="1"/>
          </p:cNvSpPr>
          <p:nvPr>
            <p:ph type="sldNum" sz="quarter" idx="10"/>
          </p:nvPr>
        </p:nvSpPr>
        <p:spPr/>
        <p:txBody>
          <a:bodyPr/>
          <a:lstStyle/>
          <a:p>
            <a:fld id="{0BD7B224-501B-4808-B3F4-09D8F4F81862}" type="slidenum">
              <a:rPr lang="zh-CN" altLang="en-US" smtClean="0"/>
              <a:t>25</a:t>
            </a:fld>
            <a:endParaRPr lang="zh-CN" altLang="en-US"/>
          </a:p>
        </p:txBody>
      </p:sp>
    </p:spTree>
    <p:extLst>
      <p:ext uri="{BB962C8B-B14F-4D97-AF65-F5344CB8AC3E}">
        <p14:creationId xmlns:p14="http://schemas.microsoft.com/office/powerpoint/2010/main" val="33614404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lvl="2" defTabSz="844083" fontAlgn="base">
              <a:spcBef>
                <a:spcPct val="30000"/>
              </a:spcBef>
              <a:spcAft>
                <a:spcPct val="0"/>
              </a:spcAft>
              <a:defRPr/>
            </a:pPr>
            <a:r>
              <a:rPr lang="zh-CN" altLang="en-US" dirty="0" smtClean="0"/>
              <a:t>帧需要</a:t>
            </a:r>
            <a:r>
              <a:rPr lang="en-US" altLang="zh-CN" dirty="0" err="1" smtClean="0"/>
              <a:t>T</a:t>
            </a:r>
            <a:r>
              <a:rPr lang="en-US" altLang="zh-CN" baseline="-25000" dirty="0" err="1" smtClean="0"/>
              <a:t>prop</a:t>
            </a:r>
            <a:r>
              <a:rPr lang="zh-CN" altLang="en-US" dirty="0" smtClean="0"/>
              <a:t>时间传播到最远的站点</a:t>
            </a:r>
            <a:endParaRPr lang="en-US" altLang="zh-CN" dirty="0" smtClean="0"/>
          </a:p>
          <a:p>
            <a:endParaRPr lang="en-US" altLang="zh-CN" dirty="0" smtClean="0"/>
          </a:p>
          <a:p>
            <a:r>
              <a:rPr lang="zh-CN" altLang="en-US" dirty="0" smtClean="0"/>
              <a:t>监测到空闲传输，冲突检测，如果冲突，等待随机个时槽。。。。  </a:t>
            </a:r>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B1F3F9B8-F66A-4C92-AD03-B1640A89D5C8}" type="slidenum">
              <a:rPr lang="zh-CN" altLang="en-US" smtClean="0"/>
              <a:pPr>
                <a:defRPr/>
              </a:pPr>
              <a:t>26</a:t>
            </a:fld>
            <a:endParaRPr lang="zh-CN" altLang="en-US"/>
          </a:p>
        </p:txBody>
      </p:sp>
    </p:spTree>
    <p:extLst>
      <p:ext uri="{BB962C8B-B14F-4D97-AF65-F5344CB8AC3E}">
        <p14:creationId xmlns:p14="http://schemas.microsoft.com/office/powerpoint/2010/main" val="30793982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另外一种分析方法是：  </a:t>
            </a:r>
            <a:endParaRPr lang="en-US" altLang="zh-CN" dirty="0" smtClean="0"/>
          </a:p>
          <a:p>
            <a:endParaRPr lang="en-US" altLang="zh-CN" dirty="0" smtClean="0"/>
          </a:p>
          <a:p>
            <a:r>
              <a:rPr lang="zh-CN" altLang="en-US" dirty="0" smtClean="0"/>
              <a:t>仅仅假设</a:t>
            </a:r>
            <a:r>
              <a:rPr lang="en-US" altLang="zh-CN" dirty="0" smtClean="0"/>
              <a:t>backlogged node</a:t>
            </a:r>
            <a:r>
              <a:rPr lang="zh-CN" altLang="en-US" dirty="0" smtClean="0"/>
              <a:t>在一个</a:t>
            </a:r>
            <a:r>
              <a:rPr lang="en-US" altLang="zh-CN" dirty="0" smtClean="0"/>
              <a:t>idle</a:t>
            </a:r>
            <a:r>
              <a:rPr lang="zh-CN" altLang="en-US" dirty="0" smtClean="0"/>
              <a:t>的时槽之后以</a:t>
            </a:r>
            <a:r>
              <a:rPr lang="en-US" altLang="zh-CN" dirty="0" err="1" smtClean="0"/>
              <a:t>q_r</a:t>
            </a:r>
            <a:r>
              <a:rPr lang="zh-CN" altLang="en-US" dirty="0" smtClean="0"/>
              <a:t>概率传输</a:t>
            </a:r>
            <a:r>
              <a:rPr lang="zh-CN" altLang="en-US" baseline="0" dirty="0" smtClean="0"/>
              <a:t> ， 和教材假设中新到来的帧和老帧加起来固定不变</a:t>
            </a:r>
            <a:r>
              <a:rPr lang="en-US" altLang="zh-CN" baseline="0" dirty="0" smtClean="0"/>
              <a:t>=N</a:t>
            </a:r>
            <a:r>
              <a:rPr lang="zh-CN" altLang="en-US" baseline="0" dirty="0" smtClean="0"/>
              <a:t>来说更加合理一些。 </a:t>
            </a:r>
            <a:endParaRPr lang="en-US" altLang="zh-CN" baseline="0" dirty="0" smtClean="0"/>
          </a:p>
          <a:p>
            <a:endParaRPr lang="en-US" altLang="zh-CN" baseline="0" dirty="0" smtClean="0"/>
          </a:p>
          <a:p>
            <a:r>
              <a:rPr lang="zh-CN" altLang="en-US" baseline="0" dirty="0" smtClean="0"/>
              <a:t>新帧的到达服从普阿松分布。 系统的状态为</a:t>
            </a:r>
            <a:r>
              <a:rPr lang="en-US" altLang="zh-CN" baseline="0" dirty="0" smtClean="0"/>
              <a:t>backlogged node</a:t>
            </a:r>
            <a:r>
              <a:rPr lang="zh-CN" altLang="en-US" baseline="0" dirty="0" smtClean="0"/>
              <a:t>的个数</a:t>
            </a:r>
            <a:r>
              <a:rPr lang="en-US" altLang="zh-CN" baseline="0" dirty="0" smtClean="0"/>
              <a:t>n</a:t>
            </a:r>
            <a:r>
              <a:rPr lang="zh-CN" altLang="en-US" baseline="0" dirty="0" smtClean="0"/>
              <a:t>，因此 </a:t>
            </a:r>
            <a:r>
              <a:rPr lang="en-US" altLang="zh-CN" baseline="0" dirty="0" smtClean="0"/>
              <a:t>G(n) = \lambda * prop + </a:t>
            </a:r>
            <a:r>
              <a:rPr lang="en-US" altLang="zh-CN" baseline="0" dirty="0" err="1" smtClean="0"/>
              <a:t>q_r</a:t>
            </a:r>
            <a:r>
              <a:rPr lang="en-US" altLang="zh-CN" baseline="0" dirty="0" smtClean="0"/>
              <a:t> \times n </a:t>
            </a:r>
          </a:p>
          <a:p>
            <a:endParaRPr lang="en-US" altLang="zh-CN" baseline="0" dirty="0" smtClean="0"/>
          </a:p>
          <a:p>
            <a:r>
              <a:rPr lang="en-US" altLang="zh-CN" dirty="0" smtClean="0"/>
              <a:t>d Np(1-p)^(N-1) /</a:t>
            </a:r>
            <a:r>
              <a:rPr lang="en-US" altLang="zh-CN" dirty="0" err="1" smtClean="0"/>
              <a:t>dp</a:t>
            </a:r>
            <a:r>
              <a:rPr lang="en-US" altLang="zh-CN" baseline="0" dirty="0" smtClean="0"/>
              <a:t> = -Np * (N-1) (1-p)^(N-2) + N(1-p)^(N-1) = 0 </a:t>
            </a:r>
          </a:p>
          <a:p>
            <a:pPr marL="171450" indent="-171450">
              <a:buFont typeface="Wingdings" panose="05000000000000000000" pitchFamily="2" charset="2"/>
              <a:buChar char="à"/>
            </a:pPr>
            <a:r>
              <a:rPr lang="en-US" altLang="zh-CN" baseline="0" dirty="0" smtClean="0">
                <a:sym typeface="Wingdings" panose="05000000000000000000" pitchFamily="2" charset="2"/>
              </a:rPr>
              <a:t>p(N-1) = 1-p  p = 1/N </a:t>
            </a:r>
          </a:p>
          <a:p>
            <a:pPr marL="0" indent="0">
              <a:buFont typeface="Wingdings" panose="05000000000000000000" pitchFamily="2" charset="2"/>
              <a:buNone/>
            </a:pPr>
            <a:endParaRPr lang="en-US" altLang="zh-CN" baseline="0" dirty="0" smtClean="0">
              <a:sym typeface="Wingdings" panose="05000000000000000000" pitchFamily="2" charset="2"/>
            </a:endParaRPr>
          </a:p>
          <a:p>
            <a:pPr marL="0" indent="0">
              <a:buFont typeface="Wingdings" panose="05000000000000000000" pitchFamily="2" charset="2"/>
              <a:buNone/>
            </a:pPr>
            <a:r>
              <a:rPr lang="en-US" altLang="zh-CN" baseline="0" dirty="0" smtClean="0">
                <a:sym typeface="Wingdings" panose="05000000000000000000" pitchFamily="2" charset="2"/>
              </a:rPr>
              <a:t>sum </a:t>
            </a:r>
            <a:r>
              <a:rPr lang="en-US" altLang="zh-CN" baseline="0" dirty="0" err="1" smtClean="0">
                <a:sym typeface="Wingdings" panose="05000000000000000000" pitchFamily="2" charset="2"/>
              </a:rPr>
              <a:t>i</a:t>
            </a:r>
            <a:r>
              <a:rPr lang="en-US" altLang="zh-CN" baseline="0" dirty="0" smtClean="0">
                <a:sym typeface="Wingdings" panose="05000000000000000000" pitchFamily="2" charset="2"/>
              </a:rPr>
              <a:t> * A * (1-A)^</a:t>
            </a:r>
            <a:r>
              <a:rPr lang="en-US" altLang="zh-CN" baseline="0" dirty="0" err="1" smtClean="0">
                <a:sym typeface="Wingdings" panose="05000000000000000000" pitchFamily="2" charset="2"/>
              </a:rPr>
              <a:t>i</a:t>
            </a:r>
            <a:r>
              <a:rPr lang="en-US" altLang="zh-CN" baseline="0" dirty="0" smtClean="0">
                <a:sym typeface="Wingdings" panose="05000000000000000000" pitchFamily="2" charset="2"/>
              </a:rPr>
              <a:t>  </a:t>
            </a:r>
          </a:p>
          <a:p>
            <a:pPr marL="0" indent="0">
              <a:buFont typeface="Wingdings" panose="05000000000000000000" pitchFamily="2" charset="2"/>
              <a:buNone/>
            </a:pPr>
            <a:r>
              <a:rPr lang="en-US" altLang="zh-CN" baseline="0" dirty="0" smtClean="0">
                <a:sym typeface="Wingdings" panose="05000000000000000000" pitchFamily="2" charset="2"/>
              </a:rPr>
              <a:t>A * (1-A) sum </a:t>
            </a:r>
            <a:r>
              <a:rPr lang="en-US" altLang="zh-CN" baseline="0" dirty="0" err="1" smtClean="0">
                <a:sym typeface="Wingdings" panose="05000000000000000000" pitchFamily="2" charset="2"/>
              </a:rPr>
              <a:t>i</a:t>
            </a:r>
            <a:r>
              <a:rPr lang="en-US" altLang="zh-CN" baseline="0" dirty="0" smtClean="0">
                <a:sym typeface="Wingdings" panose="05000000000000000000" pitchFamily="2" charset="2"/>
              </a:rPr>
              <a:t> * (1-A)^(i-1) = -A(1-A) d sum (1-A)^</a:t>
            </a:r>
            <a:r>
              <a:rPr lang="en-US" altLang="zh-CN" baseline="0" dirty="0" err="1" smtClean="0">
                <a:sym typeface="Wingdings" panose="05000000000000000000" pitchFamily="2" charset="2"/>
              </a:rPr>
              <a:t>i</a:t>
            </a:r>
            <a:r>
              <a:rPr lang="en-US" altLang="zh-CN" baseline="0" dirty="0" smtClean="0">
                <a:sym typeface="Wingdings" panose="05000000000000000000" pitchFamily="2" charset="2"/>
              </a:rPr>
              <a:t> / </a:t>
            </a:r>
            <a:r>
              <a:rPr lang="en-US" altLang="zh-CN" baseline="0" dirty="0" err="1" smtClean="0">
                <a:sym typeface="Wingdings" panose="05000000000000000000" pitchFamily="2" charset="2"/>
              </a:rPr>
              <a:t>dA</a:t>
            </a:r>
            <a:r>
              <a:rPr lang="en-US" altLang="zh-CN" baseline="0" dirty="0" smtClean="0">
                <a:sym typeface="Wingdings" panose="05000000000000000000" pitchFamily="2" charset="2"/>
              </a:rPr>
              <a:t> = -A(1-A) d 1/(1-(1-A))/</a:t>
            </a:r>
            <a:r>
              <a:rPr lang="en-US" altLang="zh-CN" baseline="0" dirty="0" err="1" smtClean="0">
                <a:sym typeface="Wingdings" panose="05000000000000000000" pitchFamily="2" charset="2"/>
              </a:rPr>
              <a:t>dA</a:t>
            </a:r>
            <a:r>
              <a:rPr lang="en-US" altLang="zh-CN" baseline="0" dirty="0" smtClean="0">
                <a:sym typeface="Wingdings" panose="05000000000000000000" pitchFamily="2" charset="2"/>
              </a:rPr>
              <a:t>  = -A(1-A) d1/A/</a:t>
            </a:r>
            <a:r>
              <a:rPr lang="en-US" altLang="zh-CN" baseline="0" dirty="0" err="1" smtClean="0">
                <a:sym typeface="Wingdings" panose="05000000000000000000" pitchFamily="2" charset="2"/>
              </a:rPr>
              <a:t>dA</a:t>
            </a:r>
            <a:r>
              <a:rPr lang="en-US" altLang="zh-CN" baseline="0" dirty="0" smtClean="0">
                <a:sym typeface="Wingdings" panose="05000000000000000000" pitchFamily="2" charset="2"/>
              </a:rPr>
              <a:t> </a:t>
            </a:r>
          </a:p>
          <a:p>
            <a:pPr marL="0" indent="0">
              <a:buFont typeface="Wingdings" panose="05000000000000000000" pitchFamily="2" charset="2"/>
              <a:buNone/>
            </a:pPr>
            <a:r>
              <a:rPr lang="en-US" altLang="zh-CN" baseline="0" dirty="0" smtClean="0">
                <a:sym typeface="Wingdings" panose="05000000000000000000" pitchFamily="2" charset="2"/>
              </a:rPr>
              <a:t>= -A(1-A) * (-1) 1/A^2= (1-A) /A  = 1/A -1 </a:t>
            </a:r>
          </a:p>
          <a:p>
            <a:pPr marL="0" indent="0">
              <a:buFont typeface="Wingdings" panose="05000000000000000000" pitchFamily="2" charset="2"/>
              <a:buNone/>
            </a:pPr>
            <a:r>
              <a:rPr lang="en-US" altLang="zh-CN" baseline="0" dirty="0" smtClean="0">
                <a:sym typeface="Wingdings" panose="05000000000000000000" pitchFamily="2" charset="2"/>
              </a:rPr>
              <a:t> </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0BD7B224-501B-4808-B3F4-09D8F4F81862}" type="slidenum">
              <a:rPr lang="zh-CN" altLang="en-US" smtClean="0"/>
              <a:t>27</a:t>
            </a:fld>
            <a:endParaRPr lang="zh-CN" altLang="en-US"/>
          </a:p>
        </p:txBody>
      </p:sp>
    </p:spTree>
    <p:extLst>
      <p:ext uri="{BB962C8B-B14F-4D97-AF65-F5344CB8AC3E}">
        <p14:creationId xmlns:p14="http://schemas.microsoft.com/office/powerpoint/2010/main" val="20077046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A(1-A)</a:t>
            </a:r>
            <a:r>
              <a:rPr lang="en-US" altLang="zh-CN" baseline="0" dirty="0" smtClean="0"/>
              <a:t> d sigma (1-A)^</a:t>
            </a:r>
            <a:r>
              <a:rPr lang="en-US" altLang="zh-CN" baseline="0" dirty="0" err="1" smtClean="0"/>
              <a:t>i</a:t>
            </a:r>
            <a:r>
              <a:rPr lang="en-US" altLang="zh-CN" baseline="0" dirty="0" smtClean="0"/>
              <a:t> = A(1-A) d 1/A = (1-A)/A </a:t>
            </a:r>
          </a:p>
          <a:p>
            <a:endParaRPr lang="en-US" altLang="zh-CN" baseline="0" dirty="0" smtClean="0"/>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0BD7B224-501B-4808-B3F4-09D8F4F81862}" type="slidenum">
              <a:rPr lang="zh-CN" altLang="en-US" smtClean="0"/>
              <a:t>28</a:t>
            </a:fld>
            <a:endParaRPr lang="zh-CN" altLang="en-US"/>
          </a:p>
        </p:txBody>
      </p:sp>
    </p:spTree>
    <p:extLst>
      <p:ext uri="{BB962C8B-B14F-4D97-AF65-F5344CB8AC3E}">
        <p14:creationId xmlns:p14="http://schemas.microsoft.com/office/powerpoint/2010/main" val="31657950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D7B224-501B-4808-B3F4-09D8F4F81862}" type="slidenum">
              <a:rPr lang="zh-CN" altLang="en-US" smtClean="0"/>
              <a:t>29</a:t>
            </a:fld>
            <a:endParaRPr lang="zh-CN" altLang="en-US"/>
          </a:p>
        </p:txBody>
      </p:sp>
    </p:spTree>
    <p:extLst>
      <p:ext uri="{BB962C8B-B14F-4D97-AF65-F5344CB8AC3E}">
        <p14:creationId xmlns:p14="http://schemas.microsoft.com/office/powerpoint/2010/main" val="3029496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间谍混在人群中前进  </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0BD7B224-501B-4808-B3F4-09D8F4F81862}" type="slidenum">
              <a:rPr lang="zh-CN" altLang="en-US" smtClean="0"/>
              <a:t>6</a:t>
            </a:fld>
            <a:endParaRPr lang="zh-CN" altLang="en-US"/>
          </a:p>
        </p:txBody>
      </p:sp>
    </p:spTree>
    <p:extLst>
      <p:ext uri="{BB962C8B-B14F-4D97-AF65-F5344CB8AC3E}">
        <p14:creationId xmlns:p14="http://schemas.microsoft.com/office/powerpoint/2010/main" val="35727976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9A0F499A-3F19-4044-A4C3-0FB2487CB1BF}" type="slidenum">
              <a:rPr lang="zh-TW" altLang="en-US" smtClean="0">
                <a:latin typeface="Arial" charset="0"/>
              </a:rPr>
              <a:pPr/>
              <a:t>32</a:t>
            </a:fld>
            <a:endParaRPr lang="en-US" altLang="zh-TW" smtClean="0">
              <a:latin typeface="Arial" charset="0"/>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w="9525"/>
        </p:spPr>
        <p:txBody>
          <a:bodyPr/>
          <a:lstStyle/>
          <a:p>
            <a:pPr eaLnBrk="1" hangingPunct="1"/>
            <a:r>
              <a:rPr lang="en-US" altLang="zh-CN" dirty="0" err="1" smtClean="0"/>
              <a:t>Passband</a:t>
            </a:r>
            <a:r>
              <a:rPr lang="en-US" altLang="zh-CN" dirty="0" smtClean="0"/>
              <a:t>: </a:t>
            </a:r>
            <a:endParaRPr lang="zh-CN" altLang="en-US" dirty="0" smtClean="0"/>
          </a:p>
        </p:txBody>
      </p:sp>
    </p:spTree>
    <p:extLst>
      <p:ext uri="{BB962C8B-B14F-4D97-AF65-F5344CB8AC3E}">
        <p14:creationId xmlns:p14="http://schemas.microsoft.com/office/powerpoint/2010/main" val="23507135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http://www.ieee802.org/3/</a:t>
            </a:r>
          </a:p>
          <a:p>
            <a:endParaRPr lang="zh-CN" altLang="en-US" dirty="0"/>
          </a:p>
        </p:txBody>
      </p:sp>
      <p:sp>
        <p:nvSpPr>
          <p:cNvPr id="4" name="灯片编号占位符 3"/>
          <p:cNvSpPr>
            <a:spLocks noGrp="1"/>
          </p:cNvSpPr>
          <p:nvPr>
            <p:ph type="sldNum" sz="quarter" idx="10"/>
          </p:nvPr>
        </p:nvSpPr>
        <p:spPr/>
        <p:txBody>
          <a:bodyPr/>
          <a:lstStyle/>
          <a:p>
            <a:fld id="{EB72CAC6-4215-4A4F-AB6C-5B9177C450C8}" type="slidenum">
              <a:rPr lang="zh-CN" altLang="en-US" smtClean="0"/>
              <a:t>33</a:t>
            </a:fld>
            <a:endParaRPr lang="zh-CN" altLang="en-US"/>
          </a:p>
        </p:txBody>
      </p:sp>
    </p:spTree>
    <p:extLst>
      <p:ext uri="{BB962C8B-B14F-4D97-AF65-F5344CB8AC3E}">
        <p14:creationId xmlns:p14="http://schemas.microsoft.com/office/powerpoint/2010/main" val="11629354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D7B224-501B-4808-B3F4-09D8F4F81862}" type="slidenum">
              <a:rPr lang="zh-CN" altLang="en-US" smtClean="0"/>
              <a:t>34</a:t>
            </a:fld>
            <a:endParaRPr lang="zh-CN" altLang="en-US"/>
          </a:p>
        </p:txBody>
      </p:sp>
    </p:spTree>
    <p:extLst>
      <p:ext uri="{BB962C8B-B14F-4D97-AF65-F5344CB8AC3E}">
        <p14:creationId xmlns:p14="http://schemas.microsoft.com/office/powerpoint/2010/main" val="12580955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10Pass-TS:</a:t>
            </a:r>
            <a:r>
              <a:rPr lang="en-US" altLang="zh-CN" baseline="0" dirty="0" smtClean="0"/>
              <a:t>   750m, 10Mbps ,  QAM    </a:t>
            </a:r>
            <a:r>
              <a:rPr lang="en-US" altLang="zh-CN" baseline="0" dirty="0" err="1" smtClean="0"/>
              <a:t>Passband</a:t>
            </a:r>
            <a:r>
              <a:rPr lang="en-US" altLang="zh-CN" baseline="0" dirty="0" smtClean="0"/>
              <a:t>:  </a:t>
            </a:r>
            <a:r>
              <a:rPr lang="zh-CN" altLang="en-US" baseline="0" dirty="0" smtClean="0"/>
              <a:t>带通，通带，频分多路复用</a:t>
            </a:r>
            <a:endParaRPr lang="en-US" altLang="zh-CN" baseline="0" dirty="0" smtClean="0"/>
          </a:p>
          <a:p>
            <a:r>
              <a:rPr lang="en-US" altLang="zh-CN" dirty="0" smtClean="0">
                <a:effectLst/>
              </a:rPr>
              <a:t>PON</a:t>
            </a:r>
            <a:r>
              <a:rPr lang="zh-CN" altLang="en-US" dirty="0" smtClean="0">
                <a:effectLst/>
              </a:rPr>
              <a:t>系统结构主要由中心局的光线路终端</a:t>
            </a:r>
            <a:r>
              <a:rPr lang="en-US" altLang="zh-CN" dirty="0" smtClean="0">
                <a:effectLst/>
              </a:rPr>
              <a:t>(OLT: Optical Line Terminal)</a:t>
            </a:r>
            <a:r>
              <a:rPr lang="zh-CN" altLang="en-US" dirty="0" smtClean="0">
                <a:effectLst/>
              </a:rPr>
              <a:t>、包含无源光器件的光分配网</a:t>
            </a:r>
            <a:r>
              <a:rPr lang="en-US" altLang="zh-CN" dirty="0" smtClean="0">
                <a:effectLst/>
              </a:rPr>
              <a:t>(ODN: Optical Distribution Network)</a:t>
            </a:r>
          </a:p>
          <a:p>
            <a:r>
              <a:rPr lang="zh-CN" altLang="en-US" dirty="0" smtClean="0">
                <a:effectLst/>
              </a:rPr>
              <a:t>、用户端的光网络单元</a:t>
            </a:r>
            <a:r>
              <a:rPr lang="en-US" altLang="zh-CN" dirty="0" smtClean="0">
                <a:effectLst/>
              </a:rPr>
              <a:t>/</a:t>
            </a:r>
            <a:r>
              <a:rPr lang="zh-CN" altLang="en-US" dirty="0" smtClean="0">
                <a:effectLst/>
              </a:rPr>
              <a:t>光网络终端</a:t>
            </a:r>
            <a:r>
              <a:rPr lang="en-US" altLang="zh-CN" dirty="0" smtClean="0">
                <a:effectLst/>
              </a:rPr>
              <a:t>(ONU/ONT Optical Network Unit / Optical Network Terminal)</a:t>
            </a:r>
            <a:r>
              <a:rPr lang="zh-CN" altLang="en-US" dirty="0" smtClean="0">
                <a:effectLst/>
              </a:rPr>
              <a:t>组成</a:t>
            </a:r>
          </a:p>
          <a:p>
            <a:endParaRPr lang="en-US" altLang="zh-CN" dirty="0" smtClean="0"/>
          </a:p>
          <a:p>
            <a:r>
              <a:rPr lang="en-US" altLang="zh-CN" dirty="0" smtClean="0"/>
              <a:t>EPON</a:t>
            </a:r>
            <a:r>
              <a:rPr lang="zh-CN" altLang="en-US" dirty="0" smtClean="0"/>
              <a:t>支持</a:t>
            </a:r>
            <a:r>
              <a:rPr lang="en-US" altLang="zh-CN" dirty="0" smtClean="0"/>
              <a:t>64</a:t>
            </a:r>
            <a:r>
              <a:rPr lang="zh-CN" altLang="en-US" dirty="0" smtClean="0"/>
              <a:t>个用户</a:t>
            </a:r>
            <a:endParaRPr lang="en-US" altLang="zh-CN" dirty="0" smtClean="0"/>
          </a:p>
          <a:p>
            <a:r>
              <a:rPr lang="en-US" altLang="zh-CN" dirty="0" smtClean="0"/>
              <a:t>GPON</a:t>
            </a:r>
            <a:r>
              <a:rPr lang="zh-CN" altLang="en-US" dirty="0" smtClean="0"/>
              <a:t>支持</a:t>
            </a:r>
            <a:r>
              <a:rPr lang="en-US" altLang="zh-CN" dirty="0" smtClean="0"/>
              <a:t>128</a:t>
            </a:r>
            <a:r>
              <a:rPr lang="zh-CN" altLang="en-US" dirty="0" smtClean="0"/>
              <a:t>个用户</a:t>
            </a:r>
          </a:p>
          <a:p>
            <a:endParaRPr lang="en-US" altLang="zh-CN" baseline="0" dirty="0" smtClean="0"/>
          </a:p>
          <a:p>
            <a:endParaRPr lang="zh-CN" altLang="en-US" dirty="0"/>
          </a:p>
        </p:txBody>
      </p:sp>
      <p:sp>
        <p:nvSpPr>
          <p:cNvPr id="4" name="灯片编号占位符 3"/>
          <p:cNvSpPr>
            <a:spLocks noGrp="1"/>
          </p:cNvSpPr>
          <p:nvPr>
            <p:ph type="sldNum" sz="quarter" idx="10"/>
          </p:nvPr>
        </p:nvSpPr>
        <p:spPr/>
        <p:txBody>
          <a:bodyPr/>
          <a:lstStyle/>
          <a:p>
            <a:fld id="{EB72CAC6-4215-4A4F-AB6C-5B9177C450C8}" type="slidenum">
              <a:rPr lang="zh-CN" altLang="en-US" smtClean="0"/>
              <a:t>35</a:t>
            </a:fld>
            <a:endParaRPr lang="zh-CN" altLang="en-US"/>
          </a:p>
        </p:txBody>
      </p:sp>
    </p:spTree>
    <p:extLst>
      <p:ext uri="{BB962C8B-B14F-4D97-AF65-F5344CB8AC3E}">
        <p14:creationId xmlns:p14="http://schemas.microsoft.com/office/powerpoint/2010/main" val="24593539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8A49ADBA-ED86-47D9-8495-FA8FB2A8AE31}" type="slidenum">
              <a:rPr lang="zh-TW" altLang="en-US" smtClean="0">
                <a:latin typeface="Arial" charset="0"/>
              </a:rPr>
              <a:pPr/>
              <a:t>37</a:t>
            </a:fld>
            <a:endParaRPr lang="en-US" altLang="zh-TW" smtClean="0">
              <a:latin typeface="Arial" charset="0"/>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w="9525"/>
        </p:spPr>
        <p:txBody>
          <a:bodyPr/>
          <a:lstStyle/>
          <a:p>
            <a:pPr eaLnBrk="1" hangingPunct="1"/>
            <a:endParaRPr lang="zh-CN" altLang="en-US" dirty="0" smtClean="0"/>
          </a:p>
        </p:txBody>
      </p:sp>
    </p:spTree>
    <p:extLst>
      <p:ext uri="{BB962C8B-B14F-4D97-AF65-F5344CB8AC3E}">
        <p14:creationId xmlns:p14="http://schemas.microsoft.com/office/powerpoint/2010/main" val="18985812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b="0" i="0" kern="1200" dirty="0" smtClean="0">
                <a:solidFill>
                  <a:schemeClr val="tx1"/>
                </a:solidFill>
                <a:effectLst/>
                <a:latin typeface="+mn-lt"/>
                <a:ea typeface="+mn-ea"/>
                <a:cs typeface="+mn-cs"/>
              </a:rPr>
              <a:t>高通创锐讯</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2011</a:t>
            </a:r>
            <a:r>
              <a:rPr lang="zh-CN" altLang="en-US" sz="1200" b="0" i="0" kern="1200" dirty="0" smtClean="0">
                <a:solidFill>
                  <a:schemeClr val="tx1"/>
                </a:solidFill>
                <a:effectLst/>
                <a:latin typeface="+mn-lt"/>
                <a:ea typeface="+mn-ea"/>
                <a:cs typeface="+mn-cs"/>
              </a:rPr>
              <a:t>年被高通</a:t>
            </a:r>
            <a:r>
              <a:rPr lang="zh-CN" altLang="en-US" sz="1200" b="0" i="0" kern="1200" baseline="0" dirty="0" smtClean="0">
                <a:solidFill>
                  <a:schemeClr val="tx1"/>
                </a:solidFill>
                <a:effectLst/>
                <a:latin typeface="+mn-lt"/>
                <a:ea typeface="+mn-ea"/>
                <a:cs typeface="+mn-cs"/>
              </a:rPr>
              <a:t> </a:t>
            </a:r>
            <a:r>
              <a:rPr lang="en-US" altLang="zh-CN" sz="1200" b="0" i="0" kern="1200" baseline="0" dirty="0" err="1" smtClean="0">
                <a:solidFill>
                  <a:schemeClr val="tx1"/>
                </a:solidFill>
                <a:effectLst/>
                <a:latin typeface="+mn-lt"/>
                <a:ea typeface="+mn-ea"/>
                <a:cs typeface="+mn-cs"/>
              </a:rPr>
              <a:t>qualcomm</a:t>
            </a:r>
            <a:r>
              <a:rPr lang="zh-CN" altLang="en-US" sz="1200" b="0" i="0" kern="1200" baseline="0" dirty="0" smtClean="0">
                <a:solidFill>
                  <a:schemeClr val="tx1"/>
                </a:solidFill>
                <a:effectLst/>
                <a:latin typeface="+mn-lt"/>
                <a:ea typeface="+mn-ea"/>
                <a:cs typeface="+mn-cs"/>
              </a:rPr>
              <a:t>收购 </a:t>
            </a:r>
            <a:endParaRPr lang="zh-CN" altLang="zh-CN" sz="1200" b="0" i="0" kern="1200" dirty="0" smtClean="0">
              <a:solidFill>
                <a:schemeClr val="tx1"/>
              </a:solidFill>
              <a:effectLst/>
              <a:latin typeface="+mn-lt"/>
              <a:ea typeface="+mn-ea"/>
              <a:cs typeface="+mn-cs"/>
            </a:endParaRPr>
          </a:p>
          <a:p>
            <a:endParaRPr lang="en-US" altLang="zh-CN" dirty="0" smtClean="0"/>
          </a:p>
          <a:p>
            <a:r>
              <a:rPr lang="en-US" altLang="zh-CN" dirty="0" smtClean="0"/>
              <a:t>802.11ah:  long range,  sub-1GHz ,</a:t>
            </a:r>
            <a:r>
              <a:rPr lang="zh-CN" altLang="en-US" dirty="0" smtClean="0"/>
              <a:t>预计</a:t>
            </a:r>
            <a:r>
              <a:rPr lang="en-US" altLang="zh-CN" dirty="0" smtClean="0"/>
              <a:t>2016</a:t>
            </a:r>
            <a:r>
              <a:rPr lang="zh-CN" altLang="en-US" dirty="0" smtClean="0"/>
              <a:t>年形成标准 ，覆盖</a:t>
            </a:r>
            <a:r>
              <a:rPr lang="en-US" altLang="zh-CN" dirty="0" smtClean="0"/>
              <a:t>1</a:t>
            </a:r>
            <a:r>
              <a:rPr lang="zh-CN" altLang="en-US" dirty="0" smtClean="0"/>
              <a:t>千米区域，支持上千个用户， </a:t>
            </a:r>
            <a:r>
              <a:rPr lang="en-US" altLang="zh-CN" dirty="0" smtClean="0"/>
              <a:t>26</a:t>
            </a:r>
            <a:r>
              <a:rPr lang="zh-CN" altLang="en-US" dirty="0" smtClean="0"/>
              <a:t>个信道，每个支持</a:t>
            </a:r>
            <a:r>
              <a:rPr lang="en-US" altLang="zh-CN" dirty="0" smtClean="0"/>
              <a:t>100kbps</a:t>
            </a:r>
            <a:r>
              <a:rPr lang="zh-CN" altLang="en-US" dirty="0" smtClean="0"/>
              <a:t>。 通过</a:t>
            </a:r>
            <a:r>
              <a:rPr lang="en-US" altLang="zh-CN" dirty="0" smtClean="0"/>
              <a:t>relay</a:t>
            </a:r>
            <a:r>
              <a:rPr lang="zh-CN" altLang="en-US" dirty="0" smtClean="0"/>
              <a:t>扩展距离，通过</a:t>
            </a:r>
            <a:r>
              <a:rPr lang="en-US" altLang="zh-CN" dirty="0" smtClean="0"/>
              <a:t>group</a:t>
            </a:r>
            <a:r>
              <a:rPr lang="zh-CN" altLang="en-US" dirty="0" smtClean="0"/>
              <a:t>来减少冲突 </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en-US" altLang="zh-CN" sz="1200" b="0" i="1" kern="1200" dirty="0" err="1" smtClean="0">
                <a:solidFill>
                  <a:schemeClr val="tx1"/>
                </a:solidFill>
                <a:effectLst/>
                <a:latin typeface="+mn-lt"/>
                <a:ea typeface="+mn-ea"/>
                <a:cs typeface="+mn-cs"/>
              </a:rPr>
              <a:t>Khorov</a:t>
            </a:r>
            <a:r>
              <a:rPr lang="en-US" altLang="zh-CN" sz="1200" b="0" i="1" kern="1200" dirty="0" smtClean="0">
                <a:solidFill>
                  <a:schemeClr val="tx1"/>
                </a:solidFill>
                <a:effectLst/>
                <a:latin typeface="+mn-lt"/>
                <a:ea typeface="+mn-ea"/>
                <a:cs typeface="+mn-cs"/>
              </a:rPr>
              <a:t>, </a:t>
            </a:r>
            <a:r>
              <a:rPr lang="en-US" altLang="zh-CN" sz="1200" b="0" i="1" kern="1200" dirty="0" err="1" smtClean="0">
                <a:solidFill>
                  <a:schemeClr val="tx1"/>
                </a:solidFill>
                <a:effectLst/>
                <a:latin typeface="+mn-lt"/>
                <a:ea typeface="+mn-ea"/>
                <a:cs typeface="+mn-cs"/>
              </a:rPr>
              <a:t>Evgeny</a:t>
            </a:r>
            <a:r>
              <a:rPr lang="en-US" altLang="zh-CN" sz="1200" b="0" i="1" kern="1200" dirty="0" smtClean="0">
                <a:solidFill>
                  <a:schemeClr val="tx1"/>
                </a:solidFill>
                <a:effectLst/>
                <a:latin typeface="+mn-lt"/>
                <a:ea typeface="+mn-ea"/>
                <a:cs typeface="+mn-cs"/>
              </a:rPr>
              <a:t>; </a:t>
            </a:r>
            <a:r>
              <a:rPr lang="en-US" altLang="zh-CN" sz="1200" b="0" i="1" kern="1200" dirty="0" err="1" smtClean="0">
                <a:solidFill>
                  <a:schemeClr val="tx1"/>
                </a:solidFill>
                <a:effectLst/>
                <a:latin typeface="+mn-lt"/>
                <a:ea typeface="+mn-ea"/>
                <a:cs typeface="+mn-cs"/>
              </a:rPr>
              <a:t>Lyakhov</a:t>
            </a:r>
            <a:r>
              <a:rPr lang="en-US" altLang="zh-CN" sz="1200" b="0" i="1" kern="1200" dirty="0" smtClean="0">
                <a:solidFill>
                  <a:schemeClr val="tx1"/>
                </a:solidFill>
                <a:effectLst/>
                <a:latin typeface="+mn-lt"/>
                <a:ea typeface="+mn-ea"/>
                <a:cs typeface="+mn-cs"/>
              </a:rPr>
              <a:t>, Andrey; </a:t>
            </a:r>
            <a:r>
              <a:rPr lang="en-US" altLang="zh-CN" sz="1200" b="0" i="1" kern="1200" dirty="0" err="1" smtClean="0">
                <a:solidFill>
                  <a:schemeClr val="tx1"/>
                </a:solidFill>
                <a:effectLst/>
                <a:latin typeface="+mn-lt"/>
                <a:ea typeface="+mn-ea"/>
                <a:cs typeface="+mn-cs"/>
              </a:rPr>
              <a:t>Krotov</a:t>
            </a:r>
            <a:r>
              <a:rPr lang="en-US" altLang="zh-CN" sz="1200" b="0" i="1" kern="1200" dirty="0" smtClean="0">
                <a:solidFill>
                  <a:schemeClr val="tx1"/>
                </a:solidFill>
                <a:effectLst/>
                <a:latin typeface="+mn-lt"/>
                <a:ea typeface="+mn-ea"/>
                <a:cs typeface="+mn-cs"/>
              </a:rPr>
              <a:t>, Alexander; </a:t>
            </a:r>
            <a:r>
              <a:rPr lang="en-US" altLang="zh-CN" sz="1200" b="0" i="1" kern="1200" dirty="0" err="1" smtClean="0">
                <a:solidFill>
                  <a:schemeClr val="tx1"/>
                </a:solidFill>
                <a:effectLst/>
                <a:latin typeface="+mn-lt"/>
                <a:ea typeface="+mn-ea"/>
                <a:cs typeface="+mn-cs"/>
              </a:rPr>
              <a:t>Guschin</a:t>
            </a:r>
            <a:r>
              <a:rPr lang="en-US" altLang="zh-CN" sz="1200" b="0" i="1" kern="1200" dirty="0" smtClean="0">
                <a:solidFill>
                  <a:schemeClr val="tx1"/>
                </a:solidFill>
                <a:effectLst/>
                <a:latin typeface="+mn-lt"/>
                <a:ea typeface="+mn-ea"/>
                <a:cs typeface="+mn-cs"/>
              </a:rPr>
              <a:t>, Andrey (2014). </a:t>
            </a:r>
            <a:r>
              <a:rPr lang="en-US" altLang="zh-CN" sz="1200" b="0" i="1" u="none" strike="noStrike" kern="1200" dirty="0" smtClean="0">
                <a:solidFill>
                  <a:schemeClr val="tx1"/>
                </a:solidFill>
                <a:effectLst/>
                <a:latin typeface="+mn-lt"/>
                <a:ea typeface="+mn-ea"/>
                <a:cs typeface="+mn-cs"/>
                <a:hlinkClick r:id="rId3"/>
              </a:rPr>
              <a:t>"A survey on IEEE 802.11 ah: an Enabling Networking Technology for Smart Cities,"</a:t>
            </a:r>
            <a:r>
              <a:rPr lang="en-US" altLang="zh-CN" sz="1200" b="0" i="1" kern="1200" dirty="0" smtClean="0">
                <a:solidFill>
                  <a:schemeClr val="tx1"/>
                </a:solidFill>
                <a:effectLst/>
                <a:latin typeface="+mn-lt"/>
                <a:ea typeface="+mn-ea"/>
                <a:cs typeface="+mn-cs"/>
              </a:rPr>
              <a:t> (PDF). Computer Communications (Elsevier).</a:t>
            </a:r>
            <a:endParaRPr lang="en-US" altLang="zh-CN" sz="1200" b="0" i="0" kern="1200" dirty="0" smtClean="0">
              <a:solidFill>
                <a:schemeClr val="tx1"/>
              </a:solidFill>
              <a:effectLst/>
              <a:latin typeface="+mn-lt"/>
              <a:ea typeface="+mn-ea"/>
              <a:cs typeface="+mn-cs"/>
            </a:endParaRPr>
          </a:p>
          <a:p>
            <a:r>
              <a:rPr lang="en-US" altLang="zh-CN" sz="1200" b="0" i="1" kern="1200" dirty="0" smtClean="0">
                <a:solidFill>
                  <a:schemeClr val="tx1"/>
                </a:solidFill>
                <a:effectLst/>
                <a:latin typeface="+mn-lt"/>
                <a:ea typeface="+mn-ea"/>
                <a:cs typeface="+mn-cs"/>
              </a:rPr>
              <a:t>Sun, </a:t>
            </a:r>
            <a:r>
              <a:rPr lang="en-US" altLang="zh-CN" sz="1200" b="0" i="1" kern="1200" dirty="0" err="1" smtClean="0">
                <a:solidFill>
                  <a:schemeClr val="tx1"/>
                </a:solidFill>
                <a:effectLst/>
                <a:latin typeface="+mn-lt"/>
                <a:ea typeface="+mn-ea"/>
                <a:cs typeface="+mn-cs"/>
              </a:rPr>
              <a:t>Weiping</a:t>
            </a:r>
            <a:r>
              <a:rPr lang="en-US" altLang="zh-CN" sz="1200" b="0" i="1" kern="1200" dirty="0" smtClean="0">
                <a:solidFill>
                  <a:schemeClr val="tx1"/>
                </a:solidFill>
                <a:effectLst/>
                <a:latin typeface="+mn-lt"/>
                <a:ea typeface="+mn-ea"/>
                <a:cs typeface="+mn-cs"/>
              </a:rPr>
              <a:t>; Choi, </a:t>
            </a:r>
            <a:r>
              <a:rPr lang="en-US" altLang="zh-CN" sz="1200" b="0" i="1" kern="1200" dirty="0" err="1" smtClean="0">
                <a:solidFill>
                  <a:schemeClr val="tx1"/>
                </a:solidFill>
                <a:effectLst/>
                <a:latin typeface="+mn-lt"/>
                <a:ea typeface="+mn-ea"/>
                <a:cs typeface="+mn-cs"/>
              </a:rPr>
              <a:t>Munhwan</a:t>
            </a:r>
            <a:r>
              <a:rPr lang="en-US" altLang="zh-CN" sz="1200" b="0" i="1" kern="1200" dirty="0" smtClean="0">
                <a:solidFill>
                  <a:schemeClr val="tx1"/>
                </a:solidFill>
                <a:effectLst/>
                <a:latin typeface="+mn-lt"/>
                <a:ea typeface="+mn-ea"/>
                <a:cs typeface="+mn-cs"/>
              </a:rPr>
              <a:t>; Choi, </a:t>
            </a:r>
            <a:r>
              <a:rPr lang="en-US" altLang="zh-CN" sz="1200" b="0" i="1" kern="1200" dirty="0" err="1" smtClean="0">
                <a:solidFill>
                  <a:schemeClr val="tx1"/>
                </a:solidFill>
                <a:effectLst/>
                <a:latin typeface="+mn-lt"/>
                <a:ea typeface="+mn-ea"/>
                <a:cs typeface="+mn-cs"/>
              </a:rPr>
              <a:t>Sunghyun</a:t>
            </a:r>
            <a:r>
              <a:rPr lang="en-US" altLang="zh-CN" sz="1200" b="0" i="1" kern="1200" dirty="0" smtClean="0">
                <a:solidFill>
                  <a:schemeClr val="tx1"/>
                </a:solidFill>
                <a:effectLst/>
                <a:latin typeface="+mn-lt"/>
                <a:ea typeface="+mn-ea"/>
                <a:cs typeface="+mn-cs"/>
              </a:rPr>
              <a:t> (2013). </a:t>
            </a:r>
            <a:r>
              <a:rPr lang="en-US" altLang="zh-CN" sz="1200" b="0" i="1" u="none" strike="noStrike" kern="1200" dirty="0" smtClean="0">
                <a:solidFill>
                  <a:schemeClr val="tx1"/>
                </a:solidFill>
                <a:effectLst/>
                <a:latin typeface="+mn-lt"/>
                <a:ea typeface="+mn-ea"/>
                <a:cs typeface="+mn-cs"/>
                <a:hlinkClick r:id="rId4"/>
              </a:rPr>
              <a:t>"IEEE 802.11 ah: A Long Range 802.11 WLAN at Sub 1 GHz"</a:t>
            </a:r>
            <a:r>
              <a:rPr lang="en-US" altLang="zh-CN" sz="1200" b="0" i="1" kern="1200" dirty="0" smtClean="0">
                <a:solidFill>
                  <a:schemeClr val="tx1"/>
                </a:solidFill>
                <a:effectLst/>
                <a:latin typeface="+mn-lt"/>
                <a:ea typeface="+mn-ea"/>
                <a:cs typeface="+mn-cs"/>
              </a:rPr>
              <a:t> (PDF). Journal of ICT Standardization </a:t>
            </a:r>
            <a:r>
              <a:rPr lang="en-US" altLang="zh-CN" sz="1200" b="1" i="1" kern="1200" dirty="0" smtClean="0">
                <a:solidFill>
                  <a:schemeClr val="tx1"/>
                </a:solidFill>
                <a:effectLst/>
                <a:latin typeface="+mn-lt"/>
                <a:ea typeface="+mn-ea"/>
                <a:cs typeface="+mn-cs"/>
              </a:rPr>
              <a:t>1</a:t>
            </a:r>
            <a:r>
              <a:rPr lang="en-US" altLang="zh-CN" sz="1200" b="0" i="1" kern="1200" dirty="0" smtClean="0">
                <a:solidFill>
                  <a:schemeClr val="tx1"/>
                </a:solidFill>
                <a:effectLst/>
                <a:latin typeface="+mn-lt"/>
                <a:ea typeface="+mn-ea"/>
                <a:cs typeface="+mn-cs"/>
              </a:rPr>
              <a:t> (1): 83–108.</a:t>
            </a:r>
            <a:endParaRPr lang="en-US" altLang="zh-CN" sz="1200" b="0" i="0" kern="1200" dirty="0" smtClean="0">
              <a:solidFill>
                <a:schemeClr val="tx1"/>
              </a:solidFill>
              <a:effectLst/>
              <a:latin typeface="+mn-lt"/>
              <a:ea typeface="+mn-ea"/>
              <a:cs typeface="+mn-cs"/>
            </a:endParaRPr>
          </a:p>
          <a:p>
            <a:endParaRPr lang="en-US" altLang="zh-CN" dirty="0" smtClean="0"/>
          </a:p>
          <a:p>
            <a:endParaRPr lang="en-US" altLang="zh-CN" dirty="0" smtClean="0"/>
          </a:p>
          <a:p>
            <a:endParaRPr lang="en-US" altLang="zh-CN" dirty="0" smtClean="0"/>
          </a:p>
          <a:p>
            <a:r>
              <a:rPr lang="en-US" altLang="zh-CN" dirty="0" smtClean="0"/>
              <a:t>e se r</a:t>
            </a:r>
            <a:r>
              <a:rPr lang="en-US" altLang="zh-CN" baseline="0" dirty="0" smtClean="0"/>
              <a:t> o s </a:t>
            </a:r>
          </a:p>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TP-LINK TL-WDR6300 1200M 11AC</a:t>
            </a:r>
            <a:r>
              <a:rPr lang="zh-CN" altLang="en-US" b="1" dirty="0" smtClean="0"/>
              <a:t>双频无线路由器   </a:t>
            </a:r>
            <a:r>
              <a:rPr lang="en-US" altLang="zh-CN" b="1" dirty="0" smtClean="0"/>
              <a:t>200</a:t>
            </a:r>
            <a:r>
              <a:rPr lang="zh-CN" altLang="en-US" b="1" dirty="0" smtClean="0"/>
              <a:t>元左右</a:t>
            </a:r>
            <a:endParaRPr lang="en-US" altLang="zh-CN"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TP-LINK TL-WDR7500 1750M 11AC</a:t>
            </a:r>
            <a:r>
              <a:rPr lang="zh-CN" altLang="en-US" b="1" dirty="0" smtClean="0"/>
              <a:t>双频千兆无线路由器  </a:t>
            </a:r>
            <a:r>
              <a:rPr lang="en-US" altLang="zh-CN" b="1" dirty="0" smtClean="0"/>
              <a:t>439</a:t>
            </a:r>
            <a:r>
              <a:rPr lang="zh-CN" altLang="en-US" b="1" dirty="0" smtClean="0"/>
              <a:t>左右</a:t>
            </a:r>
            <a:endParaRPr lang="en-US" altLang="zh-CN"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TP-LINK TL-WDN6200 11AC</a:t>
            </a:r>
            <a:r>
              <a:rPr lang="zh-CN" altLang="en-US" b="1" dirty="0" smtClean="0"/>
              <a:t>双频无线</a:t>
            </a:r>
            <a:r>
              <a:rPr lang="en-US" altLang="zh-CN" b="1" dirty="0" smtClean="0"/>
              <a:t>USB</a:t>
            </a:r>
            <a:r>
              <a:rPr lang="zh-CN" altLang="en-US" b="1" dirty="0" smtClean="0"/>
              <a:t>网卡   </a:t>
            </a:r>
            <a:r>
              <a:rPr lang="en-US" altLang="zh-CN" b="1" dirty="0" smtClean="0"/>
              <a:t>165    </a:t>
            </a:r>
            <a:endParaRPr lang="zh-CN" alt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b="1" dirty="0" smtClean="0"/>
          </a:p>
          <a:p>
            <a:endParaRPr lang="zh-CN" altLang="en-US" dirty="0"/>
          </a:p>
        </p:txBody>
      </p:sp>
      <p:sp>
        <p:nvSpPr>
          <p:cNvPr id="4" name="灯片编号占位符 3"/>
          <p:cNvSpPr>
            <a:spLocks noGrp="1"/>
          </p:cNvSpPr>
          <p:nvPr>
            <p:ph type="sldNum" sz="quarter" idx="10"/>
          </p:nvPr>
        </p:nvSpPr>
        <p:spPr/>
        <p:txBody>
          <a:bodyPr/>
          <a:lstStyle/>
          <a:p>
            <a:fld id="{EB72CAC6-4215-4A4F-AB6C-5B9177C450C8}" type="slidenum">
              <a:rPr lang="zh-CN" altLang="en-US" smtClean="0"/>
              <a:t>39</a:t>
            </a:fld>
            <a:endParaRPr lang="zh-CN" altLang="en-US"/>
          </a:p>
        </p:txBody>
      </p:sp>
    </p:spTree>
    <p:extLst>
      <p:ext uri="{BB962C8B-B14F-4D97-AF65-F5344CB8AC3E}">
        <p14:creationId xmlns:p14="http://schemas.microsoft.com/office/powerpoint/2010/main" val="22807950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802.11ac:   8* 866.7</a:t>
            </a:r>
            <a:r>
              <a:rPr lang="en-US" altLang="zh-CN" baseline="0" dirty="0" smtClean="0"/>
              <a:t> = 6933.6</a:t>
            </a:r>
          </a:p>
          <a:p>
            <a:endParaRPr lang="en-US" altLang="zh-CN" baseline="0" dirty="0" smtClean="0"/>
          </a:p>
          <a:p>
            <a:endParaRPr lang="en-US" altLang="zh-C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802.11ad: </a:t>
            </a:r>
            <a:r>
              <a:rPr lang="en-US" altLang="zh-CN" dirty="0" err="1" smtClean="0"/>
              <a:t>WiGig</a:t>
            </a:r>
            <a:r>
              <a:rPr lang="en-US" altLang="zh-CN" dirty="0" smtClean="0"/>
              <a:t>(Wireless </a:t>
            </a:r>
            <a:r>
              <a:rPr lang="en-US" altLang="zh-CN" dirty="0" err="1" smtClean="0"/>
              <a:t>Gigbit</a:t>
            </a:r>
            <a:r>
              <a:rPr lang="en-US" altLang="zh-CN" dirty="0" smtClean="0"/>
              <a:t> Alliance) Wireless Display/Bus/Serial Extension</a:t>
            </a:r>
            <a:r>
              <a:rPr lang="zh-CN" altLang="en-US" dirty="0" smtClean="0"/>
              <a:t>：  </a:t>
            </a:r>
            <a:r>
              <a:rPr lang="en-US" altLang="zh-CN" dirty="0" smtClean="0"/>
              <a:t> </a:t>
            </a:r>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EB72CAC6-4215-4A4F-AB6C-5B9177C450C8}" type="slidenum">
              <a:rPr lang="zh-CN" altLang="en-US" smtClean="0"/>
              <a:t>40</a:t>
            </a:fld>
            <a:endParaRPr lang="zh-CN" altLang="en-US"/>
          </a:p>
        </p:txBody>
      </p:sp>
    </p:spTree>
    <p:extLst>
      <p:ext uri="{BB962C8B-B14F-4D97-AF65-F5344CB8AC3E}">
        <p14:creationId xmlns:p14="http://schemas.microsoft.com/office/powerpoint/2010/main" val="11986382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正如前面提到：</a:t>
            </a:r>
            <a:r>
              <a:rPr lang="zh-CN" altLang="en-US" baseline="0" dirty="0" smtClean="0"/>
              <a:t> 信道为 </a:t>
            </a:r>
            <a:r>
              <a:rPr lang="en-US" altLang="zh-CN" baseline="0" dirty="0" smtClean="0"/>
              <a:t>5MHz</a:t>
            </a:r>
            <a:r>
              <a:rPr lang="zh-CN" altLang="en-US" baseline="0" dirty="0" smtClean="0"/>
              <a:t>，但是实际传输的信号带宽为</a:t>
            </a:r>
            <a:r>
              <a:rPr lang="en-US" altLang="zh-CN" baseline="0" dirty="0" smtClean="0"/>
              <a:t>20MHz</a:t>
            </a:r>
            <a:r>
              <a:rPr lang="zh-CN" altLang="en-US" baseline="0" dirty="0" smtClean="0"/>
              <a:t>，这样为了避免最少的干扰，部署的</a:t>
            </a:r>
            <a:r>
              <a:rPr lang="en-US" altLang="zh-CN" baseline="0" dirty="0" smtClean="0"/>
              <a:t>AP</a:t>
            </a:r>
            <a:r>
              <a:rPr lang="zh-CN" altLang="en-US" baseline="0" dirty="0" smtClean="0"/>
              <a:t>的信道应该相隔</a:t>
            </a:r>
            <a:r>
              <a:rPr lang="en-US" altLang="zh-CN" baseline="0" dirty="0" smtClean="0"/>
              <a:t>4</a:t>
            </a:r>
            <a:r>
              <a:rPr lang="zh-CN" altLang="en-US" baseline="0" dirty="0" smtClean="0"/>
              <a:t>个信道。 </a:t>
            </a:r>
            <a:endParaRPr lang="en-US" altLang="zh-CN" baseline="0" dirty="0" smtClean="0"/>
          </a:p>
          <a:p>
            <a:endParaRPr lang="en-US" altLang="zh-CN" baseline="0" dirty="0" smtClean="0"/>
          </a:p>
          <a:p>
            <a:endParaRPr lang="zh-CN" altLang="en-US" dirty="0"/>
          </a:p>
        </p:txBody>
      </p:sp>
      <p:sp>
        <p:nvSpPr>
          <p:cNvPr id="4" name="灯片编号占位符 3"/>
          <p:cNvSpPr>
            <a:spLocks noGrp="1"/>
          </p:cNvSpPr>
          <p:nvPr>
            <p:ph type="sldNum" sz="quarter" idx="10"/>
          </p:nvPr>
        </p:nvSpPr>
        <p:spPr/>
        <p:txBody>
          <a:bodyPr/>
          <a:lstStyle/>
          <a:p>
            <a:fld id="{EB72CAC6-4215-4A4F-AB6C-5B9177C450C8}" type="slidenum">
              <a:rPr lang="zh-CN" altLang="en-US" smtClean="0"/>
              <a:t>41</a:t>
            </a:fld>
            <a:endParaRPr lang="zh-CN" altLang="en-US"/>
          </a:p>
        </p:txBody>
      </p:sp>
    </p:spTree>
    <p:extLst>
      <p:ext uri="{BB962C8B-B14F-4D97-AF65-F5344CB8AC3E}">
        <p14:creationId xmlns:p14="http://schemas.microsoft.com/office/powerpoint/2010/main" val="31525620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WiFi</a:t>
            </a:r>
            <a:r>
              <a:rPr lang="zh-CN" altLang="en-US" dirty="0" smtClean="0"/>
              <a:t>在</a:t>
            </a:r>
            <a:r>
              <a:rPr lang="en-US" altLang="zh-CN" dirty="0" smtClean="0"/>
              <a:t>2010</a:t>
            </a:r>
            <a:r>
              <a:rPr lang="zh-CN" altLang="en-US" dirty="0" smtClean="0"/>
              <a:t>年</a:t>
            </a:r>
            <a:r>
              <a:rPr lang="en-US" altLang="zh-CN" dirty="0" smtClean="0"/>
              <a:t>10</a:t>
            </a:r>
            <a:r>
              <a:rPr lang="zh-CN" altLang="en-US" dirty="0" smtClean="0"/>
              <a:t>月给出了</a:t>
            </a:r>
            <a:r>
              <a:rPr lang="zh-CN" altLang="en-US" baseline="0" dirty="0" smtClean="0"/>
              <a:t> </a:t>
            </a:r>
            <a:r>
              <a:rPr lang="en-US" altLang="zh-CN" baseline="0" dirty="0" err="1" smtClean="0"/>
              <a:t>WiFi</a:t>
            </a:r>
            <a:r>
              <a:rPr lang="en-US" altLang="zh-CN" baseline="0" dirty="0" smtClean="0"/>
              <a:t> Direct</a:t>
            </a:r>
            <a:r>
              <a:rPr lang="zh-CN" altLang="en-US" baseline="0" dirty="0" smtClean="0"/>
              <a:t>，给出了提供文件传输和媒体共享支持的服务发现和安全机制 </a:t>
            </a:r>
            <a:endParaRPr lang="en-US" altLang="zh-CN" baseline="0" dirty="0" smtClean="0"/>
          </a:p>
          <a:p>
            <a:r>
              <a:rPr lang="en-US" altLang="zh-CN" sz="1200" b="0" i="0" kern="1200" dirty="0" smtClean="0">
                <a:solidFill>
                  <a:schemeClr val="tx1"/>
                </a:solidFill>
                <a:effectLst/>
                <a:latin typeface="+mn-lt"/>
                <a:ea typeface="+mn-ea"/>
                <a:cs typeface="+mn-cs"/>
              </a:rPr>
              <a:t>Tunneled Direct Link Setup (</a:t>
            </a:r>
            <a:r>
              <a:rPr lang="en-US" altLang="zh-CN" sz="1200" b="0" i="0" u="none" strike="noStrike" kern="1200" dirty="0" smtClean="0">
                <a:solidFill>
                  <a:schemeClr val="tx1"/>
                </a:solidFill>
                <a:effectLst/>
                <a:latin typeface="+mn-lt"/>
                <a:ea typeface="+mn-ea"/>
                <a:cs typeface="+mn-cs"/>
                <a:hlinkClick r:id="rId3" tooltip="TDLS"/>
              </a:rPr>
              <a:t>TDLS</a:t>
            </a:r>
            <a:r>
              <a:rPr lang="en-US" altLang="zh-CN" sz="1200" b="0" i="0" kern="1200" dirty="0" smtClean="0">
                <a:solidFill>
                  <a:schemeClr val="tx1"/>
                </a:solidFill>
                <a:effectLst/>
                <a:latin typeface="+mn-lt"/>
                <a:ea typeface="+mn-ea"/>
                <a:cs typeface="+mn-cs"/>
              </a:rPr>
              <a:t>), which enables two devices on the same Wi-Fi network to communicate directly, instead of via the access point.</a:t>
            </a:r>
          </a:p>
          <a:p>
            <a:endParaRPr lang="en-US" altLang="zh-CN" sz="1200" b="0" i="0" kern="1200" dirty="0" smtClean="0">
              <a:solidFill>
                <a:schemeClr val="tx1"/>
              </a:solidFill>
              <a:effectLst/>
              <a:latin typeface="+mn-lt"/>
              <a:ea typeface="+mn-ea"/>
              <a:cs typeface="+mn-cs"/>
            </a:endParaRPr>
          </a:p>
          <a:p>
            <a:r>
              <a:rPr lang="en-US" altLang="zh-CN" sz="1200" b="0" i="0" kern="1200" dirty="0" err="1" smtClean="0">
                <a:solidFill>
                  <a:schemeClr val="tx1"/>
                </a:solidFill>
                <a:effectLst/>
                <a:latin typeface="+mn-lt"/>
                <a:ea typeface="+mn-ea"/>
                <a:cs typeface="+mn-cs"/>
              </a:rPr>
              <a:t>WiFI</a:t>
            </a:r>
            <a:r>
              <a:rPr lang="en-US" altLang="zh-CN" sz="1200" b="0" i="0" kern="1200" baseline="0" dirty="0" smtClean="0">
                <a:solidFill>
                  <a:schemeClr val="tx1"/>
                </a:solidFill>
                <a:effectLst/>
                <a:latin typeface="+mn-lt"/>
                <a:ea typeface="+mn-ea"/>
                <a:cs typeface="+mn-cs"/>
              </a:rPr>
              <a:t> Direct:  MAC</a:t>
            </a:r>
            <a:r>
              <a:rPr lang="zh-CN" altLang="en-US" sz="1200" b="0" i="0" kern="1200" baseline="0" dirty="0" smtClean="0">
                <a:solidFill>
                  <a:schemeClr val="tx1"/>
                </a:solidFill>
                <a:effectLst/>
                <a:latin typeface="+mn-lt"/>
                <a:ea typeface="+mn-ea"/>
                <a:cs typeface="+mn-cs"/>
              </a:rPr>
              <a:t>层不变 </a:t>
            </a:r>
            <a:r>
              <a:rPr lang="en-US" altLang="zh-CN" sz="1200" b="0" i="0" kern="1200" baseline="0" dirty="0" smtClean="0">
                <a:solidFill>
                  <a:schemeClr val="tx1"/>
                </a:solidFill>
                <a:effectLst/>
                <a:latin typeface="+mn-lt"/>
                <a:ea typeface="+mn-ea"/>
                <a:cs typeface="+mn-cs"/>
              </a:rPr>
              <a:t> </a:t>
            </a:r>
          </a:p>
          <a:p>
            <a:r>
              <a:rPr lang="zh-CN" altLang="en-US" sz="1200" b="0" i="0" kern="1200" dirty="0" smtClean="0">
                <a:solidFill>
                  <a:schemeClr val="tx1"/>
                </a:solidFill>
                <a:effectLst/>
                <a:latin typeface="+mn-lt"/>
                <a:ea typeface="+mn-ea"/>
                <a:cs typeface="+mn-cs"/>
              </a:rPr>
              <a:t>一个设备为</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P2P Group Owner</a:t>
            </a:r>
            <a:r>
              <a:rPr lang="zh-CN" altLang="en-US" sz="1200" b="0" i="0" kern="1200" baseline="0" dirty="0" smtClean="0">
                <a:solidFill>
                  <a:schemeClr val="tx1"/>
                </a:solidFill>
                <a:effectLst/>
                <a:latin typeface="+mn-lt"/>
                <a:ea typeface="+mn-ea"/>
                <a:cs typeface="+mn-cs"/>
              </a:rPr>
              <a:t>，其他设备包括传统</a:t>
            </a:r>
            <a:r>
              <a:rPr lang="en-US" altLang="zh-CN" sz="1200" b="0" i="0" kern="1200" baseline="0" dirty="0" err="1" smtClean="0">
                <a:solidFill>
                  <a:schemeClr val="tx1"/>
                </a:solidFill>
                <a:effectLst/>
                <a:latin typeface="+mn-lt"/>
                <a:ea typeface="+mn-ea"/>
                <a:cs typeface="+mn-cs"/>
              </a:rPr>
              <a:t>wifi</a:t>
            </a:r>
            <a:r>
              <a:rPr lang="zh-CN" altLang="en-US" sz="1200" b="0" i="0" kern="1200" baseline="0" dirty="0" smtClean="0">
                <a:solidFill>
                  <a:schemeClr val="tx1"/>
                </a:solidFill>
                <a:effectLst/>
                <a:latin typeface="+mn-lt"/>
                <a:ea typeface="+mn-ea"/>
                <a:cs typeface="+mn-cs"/>
              </a:rPr>
              <a:t>为</a:t>
            </a:r>
            <a:r>
              <a:rPr lang="en-US" altLang="zh-CN" sz="1200" b="0" i="0" kern="1200" baseline="0" dirty="0" smtClean="0">
                <a:solidFill>
                  <a:schemeClr val="tx1"/>
                </a:solidFill>
                <a:effectLst/>
                <a:latin typeface="+mn-lt"/>
                <a:ea typeface="+mn-ea"/>
                <a:cs typeface="+mn-cs"/>
              </a:rPr>
              <a:t>client </a:t>
            </a:r>
          </a:p>
          <a:p>
            <a:r>
              <a:rPr lang="en-US" altLang="zh-CN" sz="1200" b="0" i="0" kern="1200" baseline="0" dirty="0" smtClean="0">
                <a:solidFill>
                  <a:schemeClr val="tx1"/>
                </a:solidFill>
                <a:effectLst/>
                <a:latin typeface="+mn-lt"/>
                <a:ea typeface="+mn-ea"/>
                <a:cs typeface="+mn-cs"/>
              </a:rPr>
              <a:t>group </a:t>
            </a:r>
            <a:r>
              <a:rPr lang="zh-CN" altLang="en-US" sz="1200" b="0" i="0" kern="1200" baseline="0" dirty="0" smtClean="0">
                <a:solidFill>
                  <a:schemeClr val="tx1"/>
                </a:solidFill>
                <a:effectLst/>
                <a:latin typeface="+mn-lt"/>
                <a:ea typeface="+mn-ea"/>
                <a:cs typeface="+mn-cs"/>
              </a:rPr>
              <a:t>类似于</a:t>
            </a:r>
            <a:r>
              <a:rPr lang="en-US" altLang="zh-CN" sz="1200" b="0" i="0" kern="1200" baseline="0" dirty="0" smtClean="0">
                <a:solidFill>
                  <a:schemeClr val="tx1"/>
                </a:solidFill>
                <a:effectLst/>
                <a:latin typeface="+mn-lt"/>
                <a:ea typeface="+mn-ea"/>
                <a:cs typeface="+mn-cs"/>
              </a:rPr>
              <a:t>AP</a:t>
            </a:r>
            <a:r>
              <a:rPr lang="zh-CN" altLang="en-US" sz="1200" b="0" i="0" kern="1200" baseline="0" dirty="0" smtClean="0">
                <a:solidFill>
                  <a:schemeClr val="tx1"/>
                </a:solidFill>
                <a:effectLst/>
                <a:latin typeface="+mn-lt"/>
                <a:ea typeface="+mn-ea"/>
                <a:cs typeface="+mn-cs"/>
              </a:rPr>
              <a:t>模式，有一个</a:t>
            </a:r>
            <a:r>
              <a:rPr lang="en-US" altLang="zh-CN" sz="1200" b="0" i="0" kern="1200" baseline="0" dirty="0" smtClean="0">
                <a:solidFill>
                  <a:schemeClr val="tx1"/>
                </a:solidFill>
                <a:effectLst/>
                <a:latin typeface="+mn-lt"/>
                <a:ea typeface="+mn-ea"/>
                <a:cs typeface="+mn-cs"/>
              </a:rPr>
              <a:t>SSID</a:t>
            </a:r>
            <a:r>
              <a:rPr lang="zh-CN" altLang="en-US" sz="1200" b="0" i="0" kern="1200" baseline="0" dirty="0" smtClean="0">
                <a:solidFill>
                  <a:schemeClr val="tx1"/>
                </a:solidFill>
                <a:effectLst/>
                <a:latin typeface="+mn-lt"/>
                <a:ea typeface="+mn-ea"/>
                <a:cs typeface="+mn-cs"/>
              </a:rPr>
              <a:t>称为</a:t>
            </a:r>
            <a:r>
              <a:rPr lang="en-US" altLang="zh-CN" sz="1200" b="0" i="0" kern="1200" baseline="0" dirty="0" smtClean="0">
                <a:solidFill>
                  <a:schemeClr val="tx1"/>
                </a:solidFill>
                <a:effectLst/>
                <a:latin typeface="+mn-lt"/>
                <a:ea typeface="+mn-ea"/>
                <a:cs typeface="+mn-cs"/>
              </a:rPr>
              <a:t>wildcard SSID</a:t>
            </a:r>
            <a:r>
              <a:rPr lang="zh-CN" altLang="en-US" sz="1200" b="0" i="0" kern="1200" baseline="0" dirty="0" smtClean="0">
                <a:solidFill>
                  <a:schemeClr val="tx1"/>
                </a:solidFill>
                <a:effectLst/>
                <a:latin typeface="+mn-lt"/>
                <a:ea typeface="+mn-ea"/>
                <a:cs typeface="+mn-cs"/>
              </a:rPr>
              <a:t>，每个</a:t>
            </a:r>
            <a:r>
              <a:rPr lang="en-US" altLang="zh-CN" sz="1200" b="0" i="0" kern="1200" baseline="0" dirty="0" smtClean="0">
                <a:solidFill>
                  <a:schemeClr val="tx1"/>
                </a:solidFill>
                <a:effectLst/>
                <a:latin typeface="+mn-lt"/>
                <a:ea typeface="+mn-ea"/>
                <a:cs typeface="+mn-cs"/>
              </a:rPr>
              <a:t>group</a:t>
            </a:r>
            <a:r>
              <a:rPr lang="zh-CN" altLang="en-US" sz="1200" b="0" i="0" kern="1200" baseline="0" dirty="0" smtClean="0">
                <a:solidFill>
                  <a:schemeClr val="tx1"/>
                </a:solidFill>
                <a:effectLst/>
                <a:latin typeface="+mn-lt"/>
                <a:ea typeface="+mn-ea"/>
                <a:cs typeface="+mn-cs"/>
              </a:rPr>
              <a:t>有一个唯一的</a:t>
            </a:r>
            <a:r>
              <a:rPr lang="en-US" altLang="zh-CN" sz="1200" b="0" i="0" kern="1200" baseline="0" dirty="0" smtClean="0">
                <a:solidFill>
                  <a:schemeClr val="tx1"/>
                </a:solidFill>
                <a:effectLst/>
                <a:latin typeface="+mn-lt"/>
                <a:ea typeface="+mn-ea"/>
                <a:cs typeface="+mn-cs"/>
              </a:rPr>
              <a:t>group id </a:t>
            </a:r>
          </a:p>
          <a:p>
            <a:r>
              <a:rPr lang="zh-CN" altLang="en-US" sz="1200" b="0" i="0" kern="1200" baseline="0" dirty="0" smtClean="0">
                <a:solidFill>
                  <a:schemeClr val="tx1"/>
                </a:solidFill>
                <a:effectLst/>
                <a:latin typeface="+mn-lt"/>
                <a:ea typeface="+mn-ea"/>
                <a:cs typeface="+mn-cs"/>
              </a:rPr>
              <a:t>设备发现： 在信道</a:t>
            </a:r>
            <a:r>
              <a:rPr lang="en-US" altLang="zh-CN" sz="1200" b="0" i="0" kern="1200" baseline="0" dirty="0" smtClean="0">
                <a:solidFill>
                  <a:schemeClr val="tx1"/>
                </a:solidFill>
                <a:effectLst/>
                <a:latin typeface="+mn-lt"/>
                <a:ea typeface="+mn-ea"/>
                <a:cs typeface="+mn-cs"/>
              </a:rPr>
              <a:t>1,6,11</a:t>
            </a:r>
            <a:r>
              <a:rPr lang="zh-CN" altLang="en-US" sz="1200" b="0" i="0" kern="1200" baseline="0" dirty="0" smtClean="0">
                <a:solidFill>
                  <a:schemeClr val="tx1"/>
                </a:solidFill>
                <a:effectLst/>
                <a:latin typeface="+mn-lt"/>
                <a:ea typeface="+mn-ea"/>
                <a:cs typeface="+mn-cs"/>
              </a:rPr>
              <a:t>上发送</a:t>
            </a:r>
            <a:r>
              <a:rPr lang="en-US" altLang="zh-CN" sz="1200" b="0" i="0" kern="1200" baseline="0" dirty="0" smtClean="0">
                <a:solidFill>
                  <a:schemeClr val="tx1"/>
                </a:solidFill>
                <a:effectLst/>
                <a:latin typeface="+mn-lt"/>
                <a:ea typeface="+mn-ea"/>
                <a:cs typeface="+mn-cs"/>
              </a:rPr>
              <a:t> probe request/response </a:t>
            </a:r>
          </a:p>
          <a:p>
            <a:r>
              <a:rPr lang="zh-CN" altLang="en-US" sz="1200" b="0" i="0" kern="1200" baseline="0" dirty="0" smtClean="0">
                <a:solidFill>
                  <a:schemeClr val="tx1"/>
                </a:solidFill>
                <a:effectLst/>
                <a:latin typeface="+mn-lt"/>
                <a:ea typeface="+mn-ea"/>
                <a:cs typeface="+mn-cs"/>
              </a:rPr>
              <a:t>相比原有的</a:t>
            </a:r>
            <a:r>
              <a:rPr lang="en-US" altLang="zh-CN" sz="1200" b="0" i="0" kern="1200" baseline="0" dirty="0" smtClean="0">
                <a:solidFill>
                  <a:schemeClr val="tx1"/>
                </a:solidFill>
                <a:effectLst/>
                <a:latin typeface="+mn-lt"/>
                <a:ea typeface="+mn-ea"/>
                <a:cs typeface="+mn-cs"/>
              </a:rPr>
              <a:t>AD-hoc</a:t>
            </a:r>
            <a:r>
              <a:rPr lang="zh-CN" altLang="en-US" sz="1200" b="0" i="0" kern="1200" baseline="0" dirty="0" smtClean="0">
                <a:solidFill>
                  <a:schemeClr val="tx1"/>
                </a:solidFill>
                <a:effectLst/>
                <a:latin typeface="+mn-lt"/>
                <a:ea typeface="+mn-ea"/>
                <a:cs typeface="+mn-cs"/>
              </a:rPr>
              <a:t>模式</a:t>
            </a:r>
            <a:endParaRPr lang="en-US" altLang="zh-CN" sz="1200" b="0" i="0" kern="1200" baseline="0" dirty="0" smtClean="0">
              <a:solidFill>
                <a:schemeClr val="tx1"/>
              </a:solidFill>
              <a:effectLst/>
              <a:latin typeface="+mn-lt"/>
              <a:ea typeface="+mn-ea"/>
              <a:cs typeface="+mn-cs"/>
            </a:endParaRPr>
          </a:p>
          <a:p>
            <a:r>
              <a:rPr lang="en-US" altLang="zh-CN" sz="1200" b="0" i="0" kern="1200" baseline="0" dirty="0" smtClean="0">
                <a:solidFill>
                  <a:schemeClr val="tx1"/>
                </a:solidFill>
                <a:effectLst/>
                <a:latin typeface="+mn-lt"/>
                <a:ea typeface="+mn-ea"/>
                <a:cs typeface="+mn-cs"/>
              </a:rPr>
              <a:t>  ad-hoc: beacon match</a:t>
            </a:r>
            <a:r>
              <a:rPr lang="zh-CN" altLang="en-US" sz="1200" b="0" i="0" kern="1200" baseline="0" dirty="0" smtClean="0">
                <a:solidFill>
                  <a:schemeClr val="tx1"/>
                </a:solidFill>
                <a:effectLst/>
                <a:latin typeface="+mn-lt"/>
                <a:ea typeface="+mn-ea"/>
                <a:cs typeface="+mn-cs"/>
              </a:rPr>
              <a:t>就可以连接 </a:t>
            </a:r>
            <a:endParaRPr lang="en-US" altLang="zh-CN" sz="1200" b="0" i="0" kern="1200" baseline="0" dirty="0" smtClean="0">
              <a:solidFill>
                <a:schemeClr val="tx1"/>
              </a:solidFill>
              <a:effectLst/>
              <a:latin typeface="+mn-lt"/>
              <a:ea typeface="+mn-ea"/>
              <a:cs typeface="+mn-cs"/>
            </a:endParaRPr>
          </a:p>
          <a:p>
            <a:r>
              <a:rPr lang="en-US" altLang="zh-CN" sz="1200" b="0" i="0" kern="1200" baseline="0" dirty="0" smtClean="0">
                <a:solidFill>
                  <a:schemeClr val="tx1"/>
                </a:solidFill>
                <a:effectLst/>
                <a:latin typeface="+mn-lt"/>
                <a:ea typeface="+mn-ea"/>
                <a:cs typeface="+mn-cs"/>
              </a:rPr>
              <a:t>  direct: </a:t>
            </a:r>
            <a:r>
              <a:rPr lang="zh-CN" altLang="en-US" sz="1200" b="0" i="0" kern="1200" baseline="0" dirty="0" smtClean="0">
                <a:solidFill>
                  <a:schemeClr val="tx1"/>
                </a:solidFill>
                <a:effectLst/>
                <a:latin typeface="+mn-lt"/>
                <a:ea typeface="+mn-ea"/>
                <a:cs typeface="+mn-cs"/>
              </a:rPr>
              <a:t>可以通过</a:t>
            </a:r>
            <a:r>
              <a:rPr lang="en-US" altLang="zh-CN" sz="1200" b="0" i="0" kern="1200" baseline="0" dirty="0" smtClean="0">
                <a:solidFill>
                  <a:schemeClr val="tx1"/>
                </a:solidFill>
                <a:effectLst/>
                <a:latin typeface="+mn-lt"/>
                <a:ea typeface="+mn-ea"/>
                <a:cs typeface="+mn-cs"/>
              </a:rPr>
              <a:t>Intent</a:t>
            </a:r>
            <a:r>
              <a:rPr lang="zh-CN" altLang="en-US" sz="1200" b="0" i="0" kern="1200" baseline="0" dirty="0" smtClean="0">
                <a:solidFill>
                  <a:schemeClr val="tx1"/>
                </a:solidFill>
                <a:effectLst/>
                <a:latin typeface="+mn-lt"/>
                <a:ea typeface="+mn-ea"/>
                <a:cs typeface="+mn-cs"/>
              </a:rPr>
              <a:t>来决定谁是</a:t>
            </a:r>
            <a:r>
              <a:rPr lang="en-US" altLang="zh-CN" sz="1200" b="0" i="0" kern="1200" baseline="0" dirty="0" smtClean="0">
                <a:solidFill>
                  <a:schemeClr val="tx1"/>
                </a:solidFill>
                <a:effectLst/>
                <a:latin typeface="+mn-lt"/>
                <a:ea typeface="+mn-ea"/>
                <a:cs typeface="+mn-cs"/>
              </a:rPr>
              <a:t>owner</a:t>
            </a:r>
            <a:r>
              <a:rPr lang="zh-CN" altLang="en-US" sz="1200" b="0" i="0" kern="1200" baseline="0" dirty="0" smtClean="0">
                <a:solidFill>
                  <a:schemeClr val="tx1"/>
                </a:solidFill>
                <a:effectLst/>
                <a:latin typeface="+mn-lt"/>
                <a:ea typeface="+mn-ea"/>
                <a:cs typeface="+mn-cs"/>
              </a:rPr>
              <a:t>，有关联过程 </a:t>
            </a:r>
            <a:endParaRPr lang="en-US" altLang="zh-CN" sz="1200" b="0" i="0" kern="1200" baseline="0" dirty="0" smtClean="0">
              <a:solidFill>
                <a:schemeClr val="tx1"/>
              </a:solidFill>
              <a:effectLst/>
              <a:latin typeface="+mn-lt"/>
              <a:ea typeface="+mn-ea"/>
              <a:cs typeface="+mn-cs"/>
            </a:endParaRPr>
          </a:p>
          <a:p>
            <a:r>
              <a:rPr lang="en-US" altLang="zh-CN" sz="1200" b="0" i="0" kern="1200" baseline="0" dirty="0" smtClean="0">
                <a:solidFill>
                  <a:schemeClr val="tx1"/>
                </a:solidFill>
                <a:effectLst/>
                <a:latin typeface="+mn-lt"/>
                <a:ea typeface="+mn-ea"/>
                <a:cs typeface="+mn-cs"/>
              </a:rPr>
              <a:t>        </a:t>
            </a:r>
            <a:r>
              <a:rPr lang="zh-CN" altLang="en-US" sz="1200" b="0" i="0" kern="1200" baseline="0" dirty="0" smtClean="0">
                <a:solidFill>
                  <a:schemeClr val="tx1"/>
                </a:solidFill>
                <a:effectLst/>
                <a:latin typeface="+mn-lt"/>
                <a:ea typeface="+mn-ea"/>
                <a:cs typeface="+mn-cs"/>
              </a:rPr>
              <a:t>有</a:t>
            </a:r>
            <a:r>
              <a:rPr lang="en-US" altLang="zh-CN" sz="1200" b="0" i="0" kern="1200" baseline="0" dirty="0" smtClean="0">
                <a:solidFill>
                  <a:schemeClr val="tx1"/>
                </a:solidFill>
                <a:effectLst/>
                <a:latin typeface="+mn-lt"/>
                <a:ea typeface="+mn-ea"/>
                <a:cs typeface="+mn-cs"/>
              </a:rPr>
              <a:t>power save</a:t>
            </a:r>
            <a:r>
              <a:rPr lang="zh-CN" altLang="en-US" sz="1200" b="0" i="0" kern="1200" baseline="0" dirty="0" smtClean="0">
                <a:solidFill>
                  <a:schemeClr val="tx1"/>
                </a:solidFill>
                <a:effectLst/>
                <a:latin typeface="+mn-lt"/>
                <a:ea typeface="+mn-ea"/>
                <a:cs typeface="+mn-cs"/>
              </a:rPr>
              <a:t>支持，仅仅支持</a:t>
            </a:r>
            <a:r>
              <a:rPr lang="en-US" altLang="zh-CN" sz="1200" b="0" i="0" kern="1200" baseline="0" dirty="0" smtClean="0">
                <a:solidFill>
                  <a:schemeClr val="tx1"/>
                </a:solidFill>
                <a:effectLst/>
                <a:latin typeface="+mn-lt"/>
                <a:ea typeface="+mn-ea"/>
                <a:cs typeface="+mn-cs"/>
              </a:rPr>
              <a:t> 802.11a/g/n</a:t>
            </a:r>
            <a:r>
              <a:rPr lang="zh-CN" altLang="en-US" sz="1200" b="0" i="0" kern="1200" baseline="0" dirty="0" smtClean="0">
                <a:solidFill>
                  <a:schemeClr val="tx1"/>
                </a:solidFill>
                <a:effectLst/>
                <a:latin typeface="+mn-lt"/>
                <a:ea typeface="+mn-ea"/>
                <a:cs typeface="+mn-cs"/>
              </a:rPr>
              <a:t>。 安全和发现功能更强 </a:t>
            </a:r>
            <a:endParaRPr lang="en-US" altLang="zh-CN" sz="1200" b="0" i="0" kern="1200" baseline="0" dirty="0" smtClean="0">
              <a:solidFill>
                <a:schemeClr val="tx1"/>
              </a:solidFill>
              <a:effectLst/>
              <a:latin typeface="+mn-lt"/>
              <a:ea typeface="+mn-ea"/>
              <a:cs typeface="+mn-cs"/>
            </a:endParaRPr>
          </a:p>
          <a:p>
            <a:r>
              <a:rPr lang="zh-CN" altLang="en-US" sz="1200" b="0" i="0" kern="1200" baseline="0" dirty="0" smtClean="0">
                <a:solidFill>
                  <a:schemeClr val="tx1"/>
                </a:solidFill>
                <a:effectLst/>
                <a:latin typeface="+mn-lt"/>
                <a:ea typeface="+mn-ea"/>
                <a:cs typeface="+mn-cs"/>
              </a:rPr>
              <a:t>而相比</a:t>
            </a:r>
            <a:r>
              <a:rPr lang="en-US" altLang="zh-CN" sz="1200" b="0" i="0" kern="1200" baseline="0" dirty="0" smtClean="0">
                <a:solidFill>
                  <a:schemeClr val="tx1"/>
                </a:solidFill>
                <a:effectLst/>
                <a:latin typeface="+mn-lt"/>
                <a:ea typeface="+mn-ea"/>
                <a:cs typeface="+mn-cs"/>
              </a:rPr>
              <a:t>AP</a:t>
            </a:r>
            <a:r>
              <a:rPr lang="zh-CN" altLang="en-US" sz="1200" b="0" i="0" kern="1200" baseline="0" dirty="0" smtClean="0">
                <a:solidFill>
                  <a:schemeClr val="tx1"/>
                </a:solidFill>
                <a:effectLst/>
                <a:latin typeface="+mn-lt"/>
                <a:ea typeface="+mn-ea"/>
                <a:cs typeface="+mn-cs"/>
              </a:rPr>
              <a:t>而言，</a:t>
            </a:r>
            <a:r>
              <a:rPr lang="en-US" altLang="zh-CN" sz="1200" b="0" i="0" kern="1200" baseline="0" dirty="0" smtClean="0">
                <a:solidFill>
                  <a:schemeClr val="tx1"/>
                </a:solidFill>
                <a:effectLst/>
                <a:latin typeface="+mn-lt"/>
                <a:ea typeface="+mn-ea"/>
                <a:cs typeface="+mn-cs"/>
              </a:rPr>
              <a:t>AP</a:t>
            </a:r>
            <a:r>
              <a:rPr lang="zh-CN" altLang="en-US" sz="1200" b="0" i="0" kern="1200" baseline="0" dirty="0" smtClean="0">
                <a:solidFill>
                  <a:schemeClr val="tx1"/>
                </a:solidFill>
                <a:effectLst/>
                <a:latin typeface="+mn-lt"/>
                <a:ea typeface="+mn-ea"/>
                <a:cs typeface="+mn-cs"/>
              </a:rPr>
              <a:t>可以连接以太网有更强的功能。 </a:t>
            </a:r>
            <a:endParaRPr lang="en-US" altLang="zh-CN" sz="1200" b="0" i="0" kern="1200" baseline="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0BD7B224-501B-4808-B3F4-09D8F4F81862}" type="slidenum">
              <a:rPr lang="zh-CN" altLang="en-US" smtClean="0"/>
              <a:t>42</a:t>
            </a:fld>
            <a:endParaRPr lang="zh-CN" altLang="en-US"/>
          </a:p>
        </p:txBody>
      </p:sp>
    </p:spTree>
    <p:extLst>
      <p:ext uri="{BB962C8B-B14F-4D97-AF65-F5344CB8AC3E}">
        <p14:creationId xmlns:p14="http://schemas.microsoft.com/office/powerpoint/2010/main" val="31839563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1" dirty="0" smtClean="0">
              <a:effectLst/>
            </a:endParaRPr>
          </a:p>
          <a:p>
            <a:endParaRPr lang="en-US" altLang="zh-CN" b="1" dirty="0" smtClean="0">
              <a:effectLst/>
            </a:endParaRPr>
          </a:p>
          <a:p>
            <a:endParaRPr lang="en-US" altLang="zh-CN" b="1" dirty="0" smtClean="0">
              <a:effectLst/>
            </a:endParaRPr>
          </a:p>
          <a:p>
            <a:endParaRPr lang="en-US" altLang="zh-CN" b="1" dirty="0" smtClean="0">
              <a:effectLst/>
            </a:endParaRPr>
          </a:p>
          <a:p>
            <a:endParaRPr lang="en-US" altLang="zh-CN" b="1" dirty="0" smtClean="0">
              <a:effectLst/>
            </a:endParaRPr>
          </a:p>
          <a:p>
            <a:endParaRPr lang="en-US" altLang="zh-CN" b="1" dirty="0" smtClean="0">
              <a:effectLst/>
            </a:endParaRPr>
          </a:p>
          <a:p>
            <a:r>
              <a:rPr lang="en-US" altLang="zh-CN" b="1" dirty="0" smtClean="0">
                <a:effectLst/>
              </a:rPr>
              <a:t>disassociation ['</a:t>
            </a:r>
            <a:r>
              <a:rPr lang="en-US" altLang="zh-CN" b="1" dirty="0" err="1" smtClean="0">
                <a:effectLst/>
              </a:rPr>
              <a:t>disə,səusi'eiʃən</a:t>
            </a:r>
            <a:r>
              <a:rPr lang="en-US" altLang="zh-CN" b="1" dirty="0" smtClean="0">
                <a:effectLst/>
              </a:rPr>
              <a:t>, -</a:t>
            </a:r>
            <a:r>
              <a:rPr lang="en-US" altLang="zh-CN" b="1" dirty="0" err="1" smtClean="0">
                <a:effectLst/>
              </a:rPr>
              <a:t>ʃi'ei</a:t>
            </a:r>
            <a:r>
              <a:rPr lang="en-US" altLang="zh-CN" b="1" dirty="0" smtClean="0">
                <a:effectLst/>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err="1" smtClean="0">
                <a:effectLst/>
              </a:rPr>
              <a:t>reassociate</a:t>
            </a:r>
            <a:r>
              <a:rPr lang="en-US" altLang="zh-CN" b="1" dirty="0" smtClean="0">
                <a:effectLst/>
              </a:rPr>
              <a:t> [,</a:t>
            </a:r>
            <a:r>
              <a:rPr lang="en-US" altLang="zh-CN" b="1" dirty="0" err="1" smtClean="0">
                <a:effectLst/>
              </a:rPr>
              <a:t>ri:ə'səuʃieit</a:t>
            </a:r>
            <a:r>
              <a:rPr lang="en-US" altLang="zh-CN" b="1" dirty="0" smtClean="0">
                <a:effectLst/>
              </a:rPr>
              <a:t>; -</a:t>
            </a:r>
            <a:r>
              <a:rPr lang="en-US" altLang="zh-CN" b="1" dirty="0" err="1" smtClean="0">
                <a:effectLst/>
              </a:rPr>
              <a:t>si</a:t>
            </a:r>
            <a:r>
              <a:rPr lang="en-US" altLang="zh-CN" b="1" dirty="0" smtClean="0">
                <a:effectLst/>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effectLst/>
              </a:rPr>
              <a:t>integration [,</a:t>
            </a:r>
            <a:r>
              <a:rPr lang="en-US" altLang="zh-CN" b="1" dirty="0" err="1" smtClean="0">
                <a:effectLst/>
              </a:rPr>
              <a:t>inti'ɡreiʃən</a:t>
            </a:r>
            <a:r>
              <a:rPr lang="en-US" altLang="zh-CN" b="1" dirty="0" smtClean="0">
                <a:effectLst/>
              </a:rPr>
              <a:t>] </a:t>
            </a:r>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EB72CAC6-4215-4A4F-AB6C-5B9177C450C8}" type="slidenum">
              <a:rPr lang="zh-CN" altLang="en-US" smtClean="0"/>
              <a:t>44</a:t>
            </a:fld>
            <a:endParaRPr lang="zh-CN" altLang="en-US"/>
          </a:p>
        </p:txBody>
      </p:sp>
    </p:spTree>
    <p:extLst>
      <p:ext uri="{BB962C8B-B14F-4D97-AF65-F5344CB8AC3E}">
        <p14:creationId xmlns:p14="http://schemas.microsoft.com/office/powerpoint/2010/main" val="570234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https://en.wikipedia.org/wiki/Dot_product</a:t>
            </a:r>
            <a:endParaRPr lang="zh-CN" altLang="en-US" dirty="0"/>
          </a:p>
        </p:txBody>
      </p:sp>
      <p:sp>
        <p:nvSpPr>
          <p:cNvPr id="4" name="灯片编号占位符 3"/>
          <p:cNvSpPr>
            <a:spLocks noGrp="1"/>
          </p:cNvSpPr>
          <p:nvPr>
            <p:ph type="sldNum" sz="quarter" idx="10"/>
          </p:nvPr>
        </p:nvSpPr>
        <p:spPr/>
        <p:txBody>
          <a:bodyPr/>
          <a:lstStyle/>
          <a:p>
            <a:fld id="{0BD7B224-501B-4808-B3F4-09D8F4F81862}" type="slidenum">
              <a:rPr lang="zh-CN" altLang="en-US" smtClean="0"/>
              <a:t>7</a:t>
            </a:fld>
            <a:endParaRPr lang="zh-CN" altLang="en-US"/>
          </a:p>
        </p:txBody>
      </p:sp>
    </p:spTree>
    <p:extLst>
      <p:ext uri="{BB962C8B-B14F-4D97-AF65-F5344CB8AC3E}">
        <p14:creationId xmlns:p14="http://schemas.microsoft.com/office/powerpoint/2010/main" val="22553348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72CAC6-4215-4A4F-AB6C-5B9177C450C8}" type="slidenum">
              <a:rPr lang="zh-CN" altLang="en-US" smtClean="0"/>
              <a:t>45</a:t>
            </a:fld>
            <a:endParaRPr lang="zh-CN" altLang="en-US"/>
          </a:p>
        </p:txBody>
      </p:sp>
    </p:spTree>
    <p:extLst>
      <p:ext uri="{BB962C8B-B14F-4D97-AF65-F5344CB8AC3E}">
        <p14:creationId xmlns:p14="http://schemas.microsoft.com/office/powerpoint/2010/main" val="23628687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2800" dirty="0" smtClean="0"/>
              <a:t>采用</a:t>
            </a:r>
            <a:r>
              <a:rPr lang="en-US" altLang="zh-CN" sz="2800" dirty="0" smtClean="0"/>
              <a:t>RC4</a:t>
            </a:r>
            <a:r>
              <a:rPr lang="zh-CN" altLang="en-US" sz="2800" dirty="0" smtClean="0"/>
              <a:t>流加密算法来保护数据</a:t>
            </a:r>
          </a:p>
          <a:p>
            <a:pPr lvl="1"/>
            <a:r>
              <a:rPr lang="zh-CN" altLang="en-US" dirty="0" smtClean="0"/>
              <a:t>密钥和初始向量</a:t>
            </a:r>
            <a:r>
              <a:rPr lang="en-US" altLang="zh-CN" dirty="0" smtClean="0"/>
              <a:t>IV</a:t>
            </a:r>
            <a:r>
              <a:rPr lang="zh-CN" altLang="en-US" dirty="0" smtClean="0"/>
              <a:t>合在一起作为种子通过一个伪随机数生成器产生密钥流，然后与消息异或来进行加密</a:t>
            </a:r>
          </a:p>
          <a:p>
            <a:pPr lvl="1"/>
            <a:r>
              <a:rPr lang="en-US" altLang="zh-CN" dirty="0" smtClean="0"/>
              <a:t>WLAN</a:t>
            </a:r>
            <a:r>
              <a:rPr lang="zh-CN" altLang="en-US" dirty="0" smtClean="0"/>
              <a:t>的丢包率比较高，</a:t>
            </a:r>
            <a:r>
              <a:rPr lang="en-US" altLang="zh-CN" dirty="0" smtClean="0"/>
              <a:t>802.11</a:t>
            </a:r>
            <a:r>
              <a:rPr lang="zh-CN" altLang="en-US" dirty="0" smtClean="0"/>
              <a:t>的</a:t>
            </a:r>
            <a:r>
              <a:rPr lang="en-US" altLang="zh-CN" dirty="0" smtClean="0"/>
              <a:t>RC4</a:t>
            </a:r>
            <a:r>
              <a:rPr lang="zh-CN" altLang="en-US" dirty="0" smtClean="0"/>
              <a:t>算法是针对每个帧，而不是针对一次会话的所有比特流的</a:t>
            </a:r>
          </a:p>
          <a:p>
            <a:r>
              <a:rPr lang="zh-CN" altLang="en-US" sz="2800" dirty="0" smtClean="0"/>
              <a:t>引入了一个完整性检查值</a:t>
            </a:r>
            <a:r>
              <a:rPr lang="en-US" altLang="zh-CN" sz="2800" dirty="0" smtClean="0"/>
              <a:t>ICV</a:t>
            </a:r>
            <a:r>
              <a:rPr lang="zh-CN" altLang="en-US" sz="2800" dirty="0" smtClean="0"/>
              <a:t>，通过</a:t>
            </a:r>
            <a:r>
              <a:rPr lang="en-US" altLang="zh-CN" sz="2800" dirty="0" smtClean="0"/>
              <a:t>32</a:t>
            </a:r>
            <a:r>
              <a:rPr lang="zh-CN" altLang="en-US" sz="2800" dirty="0" smtClean="0"/>
              <a:t>比特的</a:t>
            </a:r>
            <a:r>
              <a:rPr lang="en-US" altLang="zh-CN" sz="2800" dirty="0" smtClean="0"/>
              <a:t>CRC</a:t>
            </a:r>
            <a:r>
              <a:rPr lang="zh-CN" altLang="en-US" sz="2800" dirty="0" smtClean="0"/>
              <a:t>算法防止帧在传输过程中被篡改</a:t>
            </a:r>
          </a:p>
          <a:p>
            <a:endParaRPr lang="zh-CN" altLang="en-US" dirty="0"/>
          </a:p>
        </p:txBody>
      </p:sp>
      <p:sp>
        <p:nvSpPr>
          <p:cNvPr id="4" name="灯片编号占位符 3"/>
          <p:cNvSpPr>
            <a:spLocks noGrp="1"/>
          </p:cNvSpPr>
          <p:nvPr>
            <p:ph type="sldNum" sz="quarter" idx="10"/>
          </p:nvPr>
        </p:nvSpPr>
        <p:spPr/>
        <p:txBody>
          <a:bodyPr/>
          <a:lstStyle/>
          <a:p>
            <a:fld id="{EB72CAC6-4215-4A4F-AB6C-5B9177C450C8}" type="slidenum">
              <a:rPr lang="zh-CN" altLang="en-US" smtClean="0"/>
              <a:t>46</a:t>
            </a:fld>
            <a:endParaRPr lang="zh-CN" altLang="en-US"/>
          </a:p>
        </p:txBody>
      </p:sp>
    </p:spTree>
    <p:extLst>
      <p:ext uri="{BB962C8B-B14F-4D97-AF65-F5344CB8AC3E}">
        <p14:creationId xmlns:p14="http://schemas.microsoft.com/office/powerpoint/2010/main" val="11827310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2400" dirty="0" smtClean="0"/>
              <a:t>针对</a:t>
            </a:r>
            <a:r>
              <a:rPr lang="en-US" altLang="zh-CN" sz="2400" dirty="0" smtClean="0"/>
              <a:t>WEP</a:t>
            </a:r>
            <a:r>
              <a:rPr lang="zh-CN" altLang="en-US" sz="2400" dirty="0" smtClean="0"/>
              <a:t>的安全缺陷：</a:t>
            </a:r>
            <a:endParaRPr lang="en-US" altLang="zh-CN" sz="2400" dirty="0" smtClean="0"/>
          </a:p>
          <a:p>
            <a:pPr lvl="1"/>
            <a:r>
              <a:rPr lang="zh-CN" altLang="en-US" sz="2400" dirty="0" smtClean="0"/>
              <a:t>无密钥管理机制而是采用固定的预先配置好的共享密钥</a:t>
            </a:r>
            <a:endParaRPr lang="en-US" altLang="zh-CN" sz="2400" dirty="0" smtClean="0"/>
          </a:p>
          <a:p>
            <a:pPr lvl="1"/>
            <a:r>
              <a:rPr lang="zh-CN" altLang="en-US" sz="2400" dirty="0" smtClean="0"/>
              <a:t>用于</a:t>
            </a:r>
            <a:r>
              <a:rPr lang="en-US" altLang="zh-CN" sz="2400" dirty="0" smtClean="0"/>
              <a:t>RC4</a:t>
            </a:r>
            <a:r>
              <a:rPr lang="zh-CN" altLang="en-US" sz="2400" dirty="0" smtClean="0"/>
              <a:t>的密钥种子由共享密钥和</a:t>
            </a:r>
            <a:r>
              <a:rPr lang="en-US" altLang="zh-CN" sz="2400" dirty="0" smtClean="0"/>
              <a:t>24</a:t>
            </a:r>
            <a:r>
              <a:rPr lang="zh-CN" altLang="en-US" sz="2400" dirty="0" smtClean="0"/>
              <a:t>比特的</a:t>
            </a:r>
            <a:r>
              <a:rPr lang="en-US" altLang="zh-CN" sz="2400" dirty="0" smtClean="0"/>
              <a:t>IV</a:t>
            </a:r>
            <a:r>
              <a:rPr lang="zh-CN" altLang="en-US" sz="2400" dirty="0" smtClean="0"/>
              <a:t>简单地组合而成，使得密钥空间比较小，且</a:t>
            </a:r>
            <a:r>
              <a:rPr lang="en-US" altLang="zh-CN" sz="2400" dirty="0" smtClean="0"/>
              <a:t>IV</a:t>
            </a:r>
            <a:r>
              <a:rPr lang="zh-CN" altLang="en-US" sz="2400" dirty="0" smtClean="0"/>
              <a:t>采用明文传递，使得密钥种子部分泄漏</a:t>
            </a:r>
            <a:endParaRPr lang="en-US" altLang="zh-CN" sz="2400" dirty="0" smtClean="0"/>
          </a:p>
          <a:p>
            <a:pPr lvl="1"/>
            <a:r>
              <a:rPr lang="zh-CN" altLang="en-US" sz="2400" dirty="0" smtClean="0"/>
              <a:t>消息完整性采用线性的</a:t>
            </a:r>
            <a:r>
              <a:rPr lang="en-US" altLang="zh-CN" sz="2400" dirty="0" smtClean="0"/>
              <a:t>CRC</a:t>
            </a:r>
            <a:r>
              <a:rPr lang="zh-CN" altLang="en-US" sz="2400" dirty="0" smtClean="0"/>
              <a:t>算法。</a:t>
            </a:r>
          </a:p>
          <a:p>
            <a:endParaRPr lang="en-US" altLang="zh-CN" dirty="0" smtClean="0"/>
          </a:p>
          <a:p>
            <a:endParaRPr lang="en-US" altLang="zh-CN" dirty="0" smtClean="0"/>
          </a:p>
          <a:p>
            <a:endParaRPr lang="en-US" altLang="zh-CN" dirty="0" smtClean="0"/>
          </a:p>
          <a:p>
            <a:r>
              <a:rPr lang="zh-CN" altLang="en-US" sz="2000" dirty="0" smtClean="0"/>
              <a:t>密钥管理和用户认证：</a:t>
            </a:r>
            <a:endParaRPr lang="en-US" altLang="zh-CN" sz="2000" dirty="0" smtClean="0"/>
          </a:p>
          <a:p>
            <a:pPr lvl="1"/>
            <a:r>
              <a:rPr lang="zh-CN" altLang="en-US" sz="2000" dirty="0" smtClean="0"/>
              <a:t>要求使用认证服务器来进行，使用</a:t>
            </a:r>
            <a:r>
              <a:rPr lang="en-US" altLang="zh-CN" sz="2000" dirty="0" smtClean="0"/>
              <a:t>802.1x</a:t>
            </a:r>
            <a:r>
              <a:rPr lang="zh-CN" altLang="en-US" sz="2000" dirty="0" smtClean="0"/>
              <a:t>标准，通过</a:t>
            </a:r>
            <a:r>
              <a:rPr lang="en-US" altLang="zh-CN" sz="2000" dirty="0" err="1" smtClean="0"/>
              <a:t>EAPoL</a:t>
            </a:r>
            <a:r>
              <a:rPr lang="zh-CN" altLang="en-US" sz="2000" dirty="0" smtClean="0"/>
              <a:t>协议与</a:t>
            </a:r>
            <a:r>
              <a:rPr lang="en-US" altLang="zh-CN" sz="2000" dirty="0" smtClean="0"/>
              <a:t>AP</a:t>
            </a:r>
            <a:r>
              <a:rPr lang="zh-CN" altLang="en-US" sz="2000" dirty="0" smtClean="0"/>
              <a:t>以后端的认证服务器通信</a:t>
            </a:r>
            <a:endParaRPr lang="en-US" altLang="zh-CN" sz="2000" dirty="0" smtClean="0"/>
          </a:p>
          <a:p>
            <a:pPr lvl="1"/>
            <a:r>
              <a:rPr lang="zh-CN" altLang="en-US" sz="2000" dirty="0" smtClean="0"/>
              <a:t>也允许通过人工配置或者第三方的机制来预先配置密钥。</a:t>
            </a:r>
            <a:endParaRPr lang="en-US" altLang="zh-CN" sz="2000" dirty="0" smtClean="0"/>
          </a:p>
          <a:p>
            <a:r>
              <a:rPr lang="zh-CN" altLang="en-US" sz="2000" dirty="0" smtClean="0"/>
              <a:t>弱密钥的改进：</a:t>
            </a:r>
            <a:endParaRPr lang="en-US" altLang="zh-CN" sz="2000" dirty="0" smtClean="0"/>
          </a:p>
          <a:p>
            <a:pPr lvl="1"/>
            <a:r>
              <a:rPr lang="zh-CN" altLang="en-US" sz="2000" dirty="0" smtClean="0"/>
              <a:t>更大的密钥空间：</a:t>
            </a:r>
            <a:r>
              <a:rPr lang="en-US" altLang="zh-CN" sz="2000" dirty="0" smtClean="0"/>
              <a:t>TKIP</a:t>
            </a:r>
            <a:r>
              <a:rPr lang="zh-CN" altLang="en-US" sz="2000" dirty="0" smtClean="0"/>
              <a:t>的</a:t>
            </a:r>
            <a:r>
              <a:rPr lang="en-US" altLang="zh-CN" sz="2000" dirty="0" smtClean="0"/>
              <a:t>IV</a:t>
            </a:r>
            <a:r>
              <a:rPr lang="zh-CN" altLang="en-US" sz="2000" dirty="0" smtClean="0"/>
              <a:t>从原来的</a:t>
            </a:r>
            <a:r>
              <a:rPr lang="en-US" altLang="zh-CN" sz="2000" dirty="0" smtClean="0"/>
              <a:t>24</a:t>
            </a:r>
            <a:r>
              <a:rPr lang="zh-CN" altLang="en-US" sz="2000" dirty="0" smtClean="0"/>
              <a:t>位提高到</a:t>
            </a:r>
            <a:r>
              <a:rPr lang="en-US" altLang="zh-CN" sz="2000" dirty="0" smtClean="0"/>
              <a:t>48</a:t>
            </a:r>
            <a:r>
              <a:rPr lang="zh-CN" altLang="en-US" sz="2000" dirty="0" smtClean="0"/>
              <a:t>位</a:t>
            </a:r>
          </a:p>
          <a:p>
            <a:pPr lvl="2"/>
            <a:r>
              <a:rPr lang="en-US" altLang="zh-CN" sz="2000" dirty="0" smtClean="0"/>
              <a:t>IV</a:t>
            </a:r>
            <a:r>
              <a:rPr lang="zh-CN" altLang="en-US" sz="2000" dirty="0" smtClean="0"/>
              <a:t>初始化为</a:t>
            </a:r>
            <a:r>
              <a:rPr lang="en-US" altLang="zh-CN" sz="2000" dirty="0" smtClean="0"/>
              <a:t>1</a:t>
            </a:r>
            <a:r>
              <a:rPr lang="zh-CN" altLang="en-US" sz="2000" dirty="0" smtClean="0"/>
              <a:t>，每次加</a:t>
            </a:r>
            <a:r>
              <a:rPr lang="en-US" altLang="zh-CN" sz="2000" dirty="0" smtClean="0"/>
              <a:t>1</a:t>
            </a:r>
            <a:r>
              <a:rPr lang="zh-CN" altLang="en-US" sz="2000" dirty="0" smtClean="0"/>
              <a:t>，可防止重播攻击以及顺序号的功能。</a:t>
            </a:r>
            <a:endParaRPr lang="en-US" altLang="zh-CN" sz="2000" dirty="0" smtClean="0"/>
          </a:p>
          <a:p>
            <a:pPr lvl="1"/>
            <a:r>
              <a:rPr lang="zh-CN" altLang="en-US" sz="2000" dirty="0" smtClean="0"/>
              <a:t>引入多级密钥策略：</a:t>
            </a:r>
            <a:endParaRPr lang="en-US" altLang="zh-CN" sz="2000" dirty="0" smtClean="0"/>
          </a:p>
          <a:p>
            <a:pPr lvl="2"/>
            <a:r>
              <a:rPr lang="en-US" altLang="zh-CN" sz="2000" dirty="0" smtClean="0"/>
              <a:t>256</a:t>
            </a:r>
            <a:r>
              <a:rPr lang="zh-CN" altLang="en-US" sz="2000" dirty="0" smtClean="0"/>
              <a:t>比特的主密钥（</a:t>
            </a:r>
            <a:r>
              <a:rPr lang="en-US" altLang="zh-CN" sz="2000" dirty="0" smtClean="0"/>
              <a:t>Master Key</a:t>
            </a:r>
            <a:r>
              <a:rPr lang="zh-CN" altLang="en-US" sz="2000" dirty="0" smtClean="0"/>
              <a:t>，</a:t>
            </a:r>
            <a:r>
              <a:rPr lang="en-US" altLang="zh-CN" sz="2000" dirty="0" smtClean="0"/>
              <a:t>MK</a:t>
            </a:r>
            <a:r>
              <a:rPr lang="zh-CN" altLang="en-US" sz="2000" dirty="0" smtClean="0"/>
              <a:t>）：人工配置或通过认证服务器获得，仅仅用于生成会话密钥</a:t>
            </a:r>
            <a:endParaRPr lang="en-US" altLang="zh-CN" sz="2000" dirty="0" smtClean="0"/>
          </a:p>
          <a:p>
            <a:pPr lvl="2"/>
            <a:r>
              <a:rPr lang="en-US" altLang="zh-CN" sz="2000" dirty="0" smtClean="0"/>
              <a:t>4</a:t>
            </a:r>
            <a:r>
              <a:rPr lang="zh-CN" altLang="en-US" sz="2000" dirty="0" smtClean="0"/>
              <a:t>个</a:t>
            </a:r>
            <a:r>
              <a:rPr lang="en-US" altLang="zh-CN" sz="2000" dirty="0" smtClean="0"/>
              <a:t>128</a:t>
            </a:r>
            <a:r>
              <a:rPr lang="zh-CN" altLang="en-US" sz="2000" dirty="0" smtClean="0"/>
              <a:t>比特的会话密钥</a:t>
            </a:r>
            <a:r>
              <a:rPr lang="en-US" altLang="zh-CN" sz="2000" dirty="0" smtClean="0"/>
              <a:t>PTK</a:t>
            </a:r>
            <a:r>
              <a:rPr lang="zh-CN" altLang="en-US" sz="2000" dirty="0" smtClean="0"/>
              <a:t>（</a:t>
            </a:r>
            <a:r>
              <a:rPr lang="en-US" altLang="zh-CN" sz="2000" dirty="0" smtClean="0"/>
              <a:t>Pairwise Transient Keys</a:t>
            </a:r>
            <a:r>
              <a:rPr lang="zh-CN" altLang="en-US" sz="2000" dirty="0" smtClean="0"/>
              <a:t>）</a:t>
            </a:r>
            <a:endParaRPr lang="en-US" altLang="zh-CN" sz="2000" dirty="0" smtClean="0"/>
          </a:p>
          <a:p>
            <a:pPr lvl="3"/>
            <a:r>
              <a:rPr lang="zh-CN" altLang="en-US" dirty="0" smtClean="0"/>
              <a:t>通过主密钥、要通信的双方的</a:t>
            </a:r>
            <a:r>
              <a:rPr lang="en-US" altLang="zh-CN" dirty="0" smtClean="0"/>
              <a:t>MAC</a:t>
            </a:r>
            <a:r>
              <a:rPr lang="zh-CN" altLang="en-US" dirty="0" smtClean="0"/>
              <a:t>地址等生成</a:t>
            </a:r>
            <a:endParaRPr lang="en-US" altLang="zh-CN" dirty="0" smtClean="0"/>
          </a:p>
          <a:p>
            <a:pPr lvl="3"/>
            <a:r>
              <a:rPr lang="zh-CN" altLang="en-US" dirty="0" smtClean="0"/>
              <a:t>数据帧的加密、完整性保护以及</a:t>
            </a:r>
            <a:r>
              <a:rPr lang="en-US" altLang="zh-CN" dirty="0" err="1" smtClean="0"/>
              <a:t>EAPoL</a:t>
            </a:r>
            <a:r>
              <a:rPr lang="zh-CN" altLang="en-US" dirty="0" smtClean="0"/>
              <a:t>消息的加密和完整性保护</a:t>
            </a:r>
            <a:endParaRPr lang="en-US" altLang="zh-CN" dirty="0" smtClean="0"/>
          </a:p>
          <a:p>
            <a:pPr lvl="2"/>
            <a:r>
              <a:rPr lang="zh-CN" altLang="en-US" sz="2000" dirty="0" smtClean="0"/>
              <a:t>每个分组（帧）的</a:t>
            </a:r>
            <a:r>
              <a:rPr lang="en-US" altLang="zh-CN" sz="2000" dirty="0" smtClean="0"/>
              <a:t>RC4</a:t>
            </a:r>
            <a:r>
              <a:rPr lang="zh-CN" altLang="en-US" sz="2000" dirty="0" smtClean="0"/>
              <a:t>算法采用的密钥是通过对</a:t>
            </a:r>
            <a:r>
              <a:rPr lang="en-US" altLang="zh-CN" sz="2000" dirty="0" smtClean="0"/>
              <a:t>PTK</a:t>
            </a:r>
            <a:r>
              <a:rPr lang="zh-CN" altLang="en-US" sz="2000" dirty="0" smtClean="0"/>
              <a:t>、</a:t>
            </a:r>
            <a:r>
              <a:rPr lang="en-US" altLang="zh-CN" sz="2000" dirty="0" smtClean="0"/>
              <a:t>IV</a:t>
            </a:r>
            <a:r>
              <a:rPr lang="zh-CN" altLang="en-US" sz="2000" dirty="0" smtClean="0"/>
              <a:t>和发送者</a:t>
            </a:r>
            <a:r>
              <a:rPr lang="en-US" altLang="zh-CN" sz="2000" dirty="0" smtClean="0"/>
              <a:t>MAC</a:t>
            </a:r>
            <a:r>
              <a:rPr lang="zh-CN" altLang="en-US" sz="2000" dirty="0" smtClean="0"/>
              <a:t>地址运行一个密钥混合过程而获得的</a:t>
            </a:r>
          </a:p>
          <a:p>
            <a:pPr lvl="1"/>
            <a:endParaRPr lang="zh-CN" altLang="en-US" sz="2000" dirty="0" smtClean="0"/>
          </a:p>
          <a:p>
            <a:endParaRPr lang="zh-CN" altLang="en-US" sz="2000"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EB72CAC6-4215-4A4F-AB6C-5B9177C450C8}" type="slidenum">
              <a:rPr lang="zh-CN" altLang="en-US" smtClean="0"/>
              <a:t>47</a:t>
            </a:fld>
            <a:endParaRPr lang="zh-CN" altLang="en-US"/>
          </a:p>
        </p:txBody>
      </p:sp>
    </p:spTree>
    <p:extLst>
      <p:ext uri="{BB962C8B-B14F-4D97-AF65-F5344CB8AC3E}">
        <p14:creationId xmlns:p14="http://schemas.microsoft.com/office/powerpoint/2010/main" val="39303524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D7B224-501B-4808-B3F4-09D8F4F81862}" type="slidenum">
              <a:rPr lang="zh-CN" altLang="en-US" smtClean="0"/>
              <a:t>48</a:t>
            </a:fld>
            <a:endParaRPr lang="zh-CN" altLang="en-US"/>
          </a:p>
        </p:txBody>
      </p:sp>
    </p:spTree>
    <p:extLst>
      <p:ext uri="{BB962C8B-B14F-4D97-AF65-F5344CB8AC3E}">
        <p14:creationId xmlns:p14="http://schemas.microsoft.com/office/powerpoint/2010/main" val="895536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lvl="3" indent="0">
              <a:buClr>
                <a:schemeClr val="accent1"/>
              </a:buClr>
              <a:buSzPct val="50000"/>
              <a:buFont typeface="Wingdings 2" pitchFamily="18" charset="2"/>
              <a:buNone/>
            </a:pPr>
            <a:r>
              <a:rPr lang="en-US" altLang="zh-CN" dirty="0" smtClean="0"/>
              <a:t>1</a:t>
            </a:r>
            <a:r>
              <a:rPr lang="zh-CN" altLang="en-US" dirty="0" smtClean="0"/>
              <a:t>坚持</a:t>
            </a:r>
            <a:r>
              <a:rPr lang="en-US" altLang="zh-CN" dirty="0" smtClean="0"/>
              <a:t>CSMA</a:t>
            </a:r>
            <a:r>
              <a:rPr lang="zh-CN" altLang="en-US" dirty="0" smtClean="0"/>
              <a:t>：同时传输会出现问题 </a:t>
            </a:r>
            <a:endParaRPr lang="en-US" altLang="zh-CN" dirty="0" smtClean="0"/>
          </a:p>
          <a:p>
            <a:pPr marL="0" lvl="3" indent="0">
              <a:buClr>
                <a:schemeClr val="accent1"/>
              </a:buClr>
              <a:buSzPct val="50000"/>
              <a:buFont typeface="Wingdings 2" pitchFamily="18" charset="2"/>
              <a:buNone/>
            </a:pPr>
            <a:r>
              <a:rPr lang="zh-CN" altLang="en-US" dirty="0" smtClean="0"/>
              <a:t>首先如何知道遇到冲突</a:t>
            </a:r>
            <a:r>
              <a:rPr lang="en-US" altLang="zh-CN" dirty="0" smtClean="0"/>
              <a:t>?   DATA-ACK </a:t>
            </a:r>
          </a:p>
          <a:p>
            <a:pPr marL="0" lvl="3" indent="0">
              <a:buClr>
                <a:schemeClr val="accent1"/>
              </a:buClr>
              <a:buSzPct val="50000"/>
              <a:buFont typeface="Wingdings 2" pitchFamily="18" charset="2"/>
              <a:buNone/>
            </a:pPr>
            <a:r>
              <a:rPr lang="zh-CN" altLang="en-US" dirty="0" smtClean="0"/>
              <a:t>其次冲突的代价较高，应该尽量避免，引入随机后退机制，类似于</a:t>
            </a:r>
            <a:r>
              <a:rPr lang="en-US" altLang="zh-CN" dirty="0" smtClean="0"/>
              <a:t>p-</a:t>
            </a:r>
            <a:r>
              <a:rPr lang="zh-CN" altLang="en-US" dirty="0" smtClean="0"/>
              <a:t>坚持</a:t>
            </a:r>
            <a:endParaRPr lang="en-US" altLang="zh-CN" dirty="0" smtClean="0"/>
          </a:p>
          <a:p>
            <a:pPr marL="0" lvl="3" indent="0">
              <a:buClr>
                <a:schemeClr val="accent1"/>
              </a:buClr>
              <a:buSzPct val="50000"/>
              <a:buFont typeface="Wingdings 2" pitchFamily="18" charset="2"/>
              <a:buNone/>
            </a:pPr>
            <a:endParaRPr lang="en-US" altLang="zh-CN" dirty="0" smtClean="0"/>
          </a:p>
          <a:p>
            <a:pPr marL="0" lvl="3" indent="0">
              <a:buClr>
                <a:schemeClr val="accent1"/>
              </a:buClr>
              <a:buSzPct val="50000"/>
              <a:buFont typeface="Wingdings 2" pitchFamily="18" charset="2"/>
              <a:buNone/>
            </a:pPr>
            <a:endParaRPr lang="en-US" altLang="zh-CN" dirty="0" smtClean="0"/>
          </a:p>
          <a:p>
            <a:pPr marL="0" lvl="3" indent="0">
              <a:buClr>
                <a:schemeClr val="accent1"/>
              </a:buClr>
              <a:buSzPct val="50000"/>
              <a:buFont typeface="Wingdings 2" pitchFamily="18" charset="2"/>
              <a:buNone/>
            </a:pPr>
            <a:endParaRPr lang="en-US" altLang="zh-CN" dirty="0" smtClean="0"/>
          </a:p>
          <a:p>
            <a:pPr marL="0" lvl="3" indent="0">
              <a:buClr>
                <a:schemeClr val="accent1"/>
              </a:buClr>
              <a:buSzPct val="50000"/>
              <a:buFont typeface="Wingdings 2" pitchFamily="18" charset="2"/>
              <a:buNone/>
            </a:pPr>
            <a:endParaRPr lang="zh-CN" altLang="en-US" dirty="0"/>
          </a:p>
        </p:txBody>
      </p:sp>
      <p:sp>
        <p:nvSpPr>
          <p:cNvPr id="4" name="灯片编号占位符 3"/>
          <p:cNvSpPr>
            <a:spLocks noGrp="1"/>
          </p:cNvSpPr>
          <p:nvPr>
            <p:ph type="sldNum" sz="quarter" idx="10"/>
          </p:nvPr>
        </p:nvSpPr>
        <p:spPr/>
        <p:txBody>
          <a:bodyPr/>
          <a:lstStyle/>
          <a:p>
            <a:fld id="{EB72CAC6-4215-4A4F-AB6C-5B9177C450C8}" type="slidenum">
              <a:rPr lang="zh-CN" altLang="en-US" smtClean="0"/>
              <a:t>50</a:t>
            </a:fld>
            <a:endParaRPr lang="zh-CN" altLang="en-US"/>
          </a:p>
        </p:txBody>
      </p:sp>
    </p:spTree>
    <p:extLst>
      <p:ext uri="{BB962C8B-B14F-4D97-AF65-F5344CB8AC3E}">
        <p14:creationId xmlns:p14="http://schemas.microsoft.com/office/powerpoint/2010/main" val="29046195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20</a:t>
            </a:r>
            <a:r>
              <a:rPr lang="zh-CN" altLang="en-US" dirty="0" smtClean="0"/>
              <a:t>*</a:t>
            </a:r>
            <a:r>
              <a:rPr lang="en-US" altLang="zh-CN" dirty="0" smtClean="0"/>
              <a:t>32 = 0.64</a:t>
            </a:r>
            <a:r>
              <a:rPr lang="en-US" altLang="zh-CN" baseline="0" dirty="0" smtClean="0"/>
              <a:t> </a:t>
            </a:r>
            <a:r>
              <a:rPr lang="en-US" altLang="zh-CN" baseline="0" dirty="0" err="1" smtClean="0"/>
              <a:t>ms</a:t>
            </a:r>
            <a:r>
              <a:rPr lang="en-US" altLang="zh-CN" baseline="0" dirty="0" smtClean="0"/>
              <a:t>  </a:t>
            </a:r>
          </a:p>
          <a:p>
            <a:r>
              <a:rPr lang="en-US" altLang="zh-CN" baseline="0" dirty="0" smtClean="0"/>
              <a:t>20 * 1024 = 20ms </a:t>
            </a:r>
          </a:p>
          <a:p>
            <a:endParaRPr lang="en-US" altLang="zh-CN" dirty="0" smtClean="0"/>
          </a:p>
          <a:p>
            <a:r>
              <a:rPr lang="en-US" altLang="zh-CN" dirty="0" smtClean="0"/>
              <a:t>5</a:t>
            </a:r>
            <a:r>
              <a:rPr lang="zh-CN" altLang="en-US" dirty="0" smtClean="0"/>
              <a:t>次</a:t>
            </a:r>
            <a:r>
              <a:rPr lang="zh-CN" altLang="en-US" dirty="0" smtClean="0"/>
              <a:t>后退后固定</a:t>
            </a:r>
            <a:r>
              <a:rPr lang="zh-CN" altLang="en-US" baseline="0" dirty="0" smtClean="0"/>
              <a:t> </a:t>
            </a:r>
            <a:r>
              <a:rPr lang="en-US" altLang="zh-CN" baseline="0" dirty="0" smtClean="0"/>
              <a:t>2^10  ( 2^5/2^6…/2^10) </a:t>
            </a:r>
            <a:r>
              <a:rPr lang="en-US" altLang="zh-CN" dirty="0" smtClean="0"/>
              <a:t> </a:t>
            </a:r>
            <a:endParaRPr lang="zh-CN" altLang="en-US" dirty="0"/>
          </a:p>
        </p:txBody>
      </p:sp>
      <p:sp>
        <p:nvSpPr>
          <p:cNvPr id="4" name="灯片编号占位符 3"/>
          <p:cNvSpPr>
            <a:spLocks noGrp="1"/>
          </p:cNvSpPr>
          <p:nvPr>
            <p:ph type="sldNum" sz="quarter" idx="10"/>
          </p:nvPr>
        </p:nvSpPr>
        <p:spPr/>
        <p:txBody>
          <a:bodyPr/>
          <a:lstStyle/>
          <a:p>
            <a:fld id="{EB72CAC6-4215-4A4F-AB6C-5B9177C450C8}" type="slidenum">
              <a:rPr lang="zh-CN" altLang="en-US" smtClean="0"/>
              <a:t>53</a:t>
            </a:fld>
            <a:endParaRPr lang="zh-CN" altLang="en-US"/>
          </a:p>
        </p:txBody>
      </p:sp>
    </p:spTree>
    <p:extLst>
      <p:ext uri="{BB962C8B-B14F-4D97-AF65-F5344CB8AC3E}">
        <p14:creationId xmlns:p14="http://schemas.microsoft.com/office/powerpoint/2010/main" val="17093499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6D319847-1208-4C95-BD6A-D7693222C239}" type="slidenum">
              <a:rPr lang="en-US" altLang="zh-CN"/>
              <a:pPr/>
              <a:t>55</a:t>
            </a:fld>
            <a:endParaRPr lang="en-US" altLang="zh-CN"/>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5116115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D7B224-501B-4808-B3F4-09D8F4F81862}" type="slidenum">
              <a:rPr lang="zh-CN" altLang="en-US" smtClean="0"/>
              <a:t>56</a:t>
            </a:fld>
            <a:endParaRPr lang="zh-CN" altLang="en-US"/>
          </a:p>
        </p:txBody>
      </p:sp>
    </p:spTree>
    <p:extLst>
      <p:ext uri="{BB962C8B-B14F-4D97-AF65-F5344CB8AC3E}">
        <p14:creationId xmlns:p14="http://schemas.microsoft.com/office/powerpoint/2010/main" val="34661039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72CAC6-4215-4A4F-AB6C-5B9177C450C8}" type="slidenum">
              <a:rPr lang="zh-CN" altLang="en-US" smtClean="0"/>
              <a:t>57</a:t>
            </a:fld>
            <a:endParaRPr lang="zh-CN" altLang="en-US"/>
          </a:p>
        </p:txBody>
      </p:sp>
    </p:spTree>
    <p:extLst>
      <p:ext uri="{BB962C8B-B14F-4D97-AF65-F5344CB8AC3E}">
        <p14:creationId xmlns:p14="http://schemas.microsoft.com/office/powerpoint/2010/main" val="196684856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BPSK/QPSK/QAM</a:t>
            </a:r>
            <a:r>
              <a:rPr lang="zh-CN" altLang="en-US" dirty="0" smtClean="0"/>
              <a:t>，相位越多，稍有误差就可能出错</a:t>
            </a:r>
            <a:r>
              <a:rPr lang="zh-CN" altLang="en-US" baseline="0" dirty="0" smtClean="0"/>
              <a:t> </a:t>
            </a:r>
            <a:endParaRPr lang="en-US" altLang="zh-CN" baseline="0" dirty="0" smtClean="0"/>
          </a:p>
          <a:p>
            <a:endParaRPr lang="en-US" altLang="zh-CN" baseline="0" dirty="0" smtClean="0"/>
          </a:p>
          <a:p>
            <a:r>
              <a:rPr lang="en-US" altLang="zh-CN" dirty="0" smtClean="0"/>
              <a:t>1/400</a:t>
            </a:r>
            <a:r>
              <a:rPr lang="en-US" altLang="zh-CN" baseline="0" dirty="0" smtClean="0"/>
              <a:t> wakeup </a:t>
            </a:r>
            <a:endParaRPr lang="zh-CN" altLang="en-US" dirty="0"/>
          </a:p>
        </p:txBody>
      </p:sp>
      <p:sp>
        <p:nvSpPr>
          <p:cNvPr id="4" name="灯片编号占位符 3"/>
          <p:cNvSpPr>
            <a:spLocks noGrp="1"/>
          </p:cNvSpPr>
          <p:nvPr>
            <p:ph type="sldNum" sz="quarter" idx="10"/>
          </p:nvPr>
        </p:nvSpPr>
        <p:spPr/>
        <p:txBody>
          <a:bodyPr/>
          <a:lstStyle/>
          <a:p>
            <a:fld id="{EB72CAC6-4215-4A4F-AB6C-5B9177C450C8}" type="slidenum">
              <a:rPr lang="zh-CN" altLang="en-US" smtClean="0"/>
              <a:t>58</a:t>
            </a:fld>
            <a:endParaRPr lang="zh-CN" altLang="en-US"/>
          </a:p>
        </p:txBody>
      </p:sp>
    </p:spTree>
    <p:extLst>
      <p:ext uri="{BB962C8B-B14F-4D97-AF65-F5344CB8AC3E}">
        <p14:creationId xmlns:p14="http://schemas.microsoft.com/office/powerpoint/2010/main" val="26713095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D7B224-501B-4808-B3F4-09D8F4F81862}" type="slidenum">
              <a:rPr lang="zh-CN" altLang="en-US" smtClean="0"/>
              <a:t>9</a:t>
            </a:fld>
            <a:endParaRPr lang="zh-CN" altLang="en-US"/>
          </a:p>
        </p:txBody>
      </p:sp>
    </p:spTree>
    <p:extLst>
      <p:ext uri="{BB962C8B-B14F-4D97-AF65-F5344CB8AC3E}">
        <p14:creationId xmlns:p14="http://schemas.microsoft.com/office/powerpoint/2010/main" val="39074424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28 + 2312 = 2340 bytes </a:t>
            </a:r>
          </a:p>
          <a:p>
            <a:endParaRPr lang="en-US" altLang="zh-CN" dirty="0" smtClean="0"/>
          </a:p>
          <a:p>
            <a:r>
              <a:rPr lang="en-US" altLang="zh-CN" dirty="0" smtClean="0"/>
              <a:t>24 + 6 + 4 = 34 ,  2312+34 = 2346 bytes </a:t>
            </a:r>
          </a:p>
          <a:p>
            <a:endParaRPr lang="en-US" altLang="zh-CN" dirty="0" smtClean="0"/>
          </a:p>
          <a:p>
            <a:r>
              <a:rPr lang="en-US" altLang="zh-CN" dirty="0" smtClean="0"/>
              <a:t>in-order: </a:t>
            </a:r>
            <a:r>
              <a:rPr lang="zh-CN" altLang="en-US" dirty="0" smtClean="0"/>
              <a:t>使用</a:t>
            </a:r>
            <a:r>
              <a:rPr lang="en-US" altLang="zh-CN" dirty="0" err="1" smtClean="0"/>
              <a:t>StrictlyOrdered</a:t>
            </a:r>
            <a:r>
              <a:rPr lang="en-US" altLang="zh-CN" dirty="0" smtClean="0"/>
              <a:t> service class </a:t>
            </a:r>
          </a:p>
          <a:p>
            <a:endParaRPr lang="zh-CN" altLang="en-US" dirty="0"/>
          </a:p>
        </p:txBody>
      </p:sp>
      <p:sp>
        <p:nvSpPr>
          <p:cNvPr id="4" name="灯片编号占位符 3"/>
          <p:cNvSpPr>
            <a:spLocks noGrp="1"/>
          </p:cNvSpPr>
          <p:nvPr>
            <p:ph type="sldNum" sz="quarter" idx="10"/>
          </p:nvPr>
        </p:nvSpPr>
        <p:spPr/>
        <p:txBody>
          <a:bodyPr/>
          <a:lstStyle/>
          <a:p>
            <a:pPr>
              <a:defRPr/>
            </a:pPr>
            <a:fld id="{B1F3F9B8-F66A-4C92-AD03-B1640A89D5C8}" type="slidenum">
              <a:rPr lang="zh-CN" altLang="en-US" smtClean="0"/>
              <a:pPr>
                <a:defRPr/>
              </a:pPr>
              <a:t>59</a:t>
            </a:fld>
            <a:endParaRPr lang="zh-CN" altLang="en-US"/>
          </a:p>
        </p:txBody>
      </p:sp>
    </p:spTree>
    <p:extLst>
      <p:ext uri="{BB962C8B-B14F-4D97-AF65-F5344CB8AC3E}">
        <p14:creationId xmlns:p14="http://schemas.microsoft.com/office/powerpoint/2010/main" val="75176443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地址</a:t>
            </a:r>
            <a:r>
              <a:rPr lang="en-US" altLang="zh-CN" dirty="0" smtClean="0"/>
              <a:t>1</a:t>
            </a:r>
            <a:r>
              <a:rPr lang="zh-CN" altLang="en-US" dirty="0" smtClean="0"/>
              <a:t>：物理接收者</a:t>
            </a:r>
            <a:endParaRPr lang="en-US" altLang="zh-CN" dirty="0" smtClean="0"/>
          </a:p>
          <a:p>
            <a:r>
              <a:rPr lang="zh-CN" altLang="en-US" dirty="0" smtClean="0"/>
              <a:t>地址</a:t>
            </a:r>
            <a:r>
              <a:rPr lang="en-US" altLang="zh-CN" dirty="0" smtClean="0"/>
              <a:t>2</a:t>
            </a:r>
            <a:r>
              <a:rPr lang="zh-CN" altLang="en-US" dirty="0" smtClean="0"/>
              <a:t>：物理发送者</a:t>
            </a:r>
            <a:endParaRPr lang="en-US" altLang="zh-CN" dirty="0" smtClean="0"/>
          </a:p>
          <a:p>
            <a:r>
              <a:rPr lang="zh-CN" altLang="en-US" dirty="0" smtClean="0"/>
              <a:t>地址</a:t>
            </a:r>
            <a:r>
              <a:rPr lang="en-US" altLang="zh-CN" dirty="0" smtClean="0"/>
              <a:t>3</a:t>
            </a:r>
            <a:r>
              <a:rPr lang="zh-CN" altLang="en-US" dirty="0" smtClean="0"/>
              <a:t>：逻辑接收者</a:t>
            </a:r>
            <a:endParaRPr lang="en-US" altLang="zh-CN" dirty="0" smtClean="0"/>
          </a:p>
          <a:p>
            <a:r>
              <a:rPr lang="zh-CN" altLang="en-US" dirty="0" smtClean="0"/>
              <a:t>地址</a:t>
            </a:r>
            <a:r>
              <a:rPr lang="en-US" altLang="zh-CN" dirty="0" smtClean="0"/>
              <a:t>4</a:t>
            </a:r>
            <a:r>
              <a:rPr lang="zh-CN" altLang="en-US" dirty="0" smtClean="0"/>
              <a:t>：逻辑发送者</a:t>
            </a:r>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B1F3F9B8-F66A-4C92-AD03-B1640A89D5C8}" type="slidenum">
              <a:rPr lang="zh-CN" altLang="en-US" smtClean="0"/>
              <a:pPr>
                <a:defRPr/>
              </a:pPr>
              <a:t>60</a:t>
            </a:fld>
            <a:endParaRPr lang="zh-CN" altLang="en-US"/>
          </a:p>
        </p:txBody>
      </p:sp>
    </p:spTree>
    <p:extLst>
      <p:ext uri="{BB962C8B-B14F-4D97-AF65-F5344CB8AC3E}">
        <p14:creationId xmlns:p14="http://schemas.microsoft.com/office/powerpoint/2010/main" val="28469992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D7B224-501B-4808-B3F4-09D8F4F81862}" type="slidenum">
              <a:rPr lang="zh-CN" altLang="en-US" smtClean="0"/>
              <a:t>65</a:t>
            </a:fld>
            <a:endParaRPr lang="zh-CN" altLang="en-US"/>
          </a:p>
        </p:txBody>
      </p:sp>
    </p:spTree>
    <p:extLst>
      <p:ext uri="{BB962C8B-B14F-4D97-AF65-F5344CB8AC3E}">
        <p14:creationId xmlns:p14="http://schemas.microsoft.com/office/powerpoint/2010/main" val="231975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讲到这里</a:t>
            </a:r>
            <a:endParaRPr lang="zh-CN" altLang="en-US" dirty="0"/>
          </a:p>
        </p:txBody>
      </p:sp>
      <p:sp>
        <p:nvSpPr>
          <p:cNvPr id="4" name="灯片编号占位符 3"/>
          <p:cNvSpPr>
            <a:spLocks noGrp="1"/>
          </p:cNvSpPr>
          <p:nvPr>
            <p:ph type="sldNum" sz="quarter" idx="10"/>
          </p:nvPr>
        </p:nvSpPr>
        <p:spPr/>
        <p:txBody>
          <a:bodyPr/>
          <a:lstStyle/>
          <a:p>
            <a:fld id="{0BD7B224-501B-4808-B3F4-09D8F4F81862}" type="slidenum">
              <a:rPr lang="zh-CN" altLang="en-US" smtClean="0"/>
              <a:t>10</a:t>
            </a:fld>
            <a:endParaRPr lang="zh-CN" altLang="en-US"/>
          </a:p>
        </p:txBody>
      </p:sp>
    </p:spTree>
    <p:extLst>
      <p:ext uri="{BB962C8B-B14F-4D97-AF65-F5344CB8AC3E}">
        <p14:creationId xmlns:p14="http://schemas.microsoft.com/office/powerpoint/2010/main" val="20775500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忽略传播延时因素： 信道上传输马上就被其他节点看到，遇到冲突</a:t>
            </a:r>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Use the </a:t>
            </a:r>
            <a:r>
              <a:rPr lang="en-US" altLang="zh-CN" sz="1200" b="1" i="0" kern="1200" dirty="0" smtClean="0">
                <a:solidFill>
                  <a:schemeClr val="tx1"/>
                </a:solidFill>
                <a:effectLst/>
                <a:latin typeface="+mn-lt"/>
                <a:ea typeface="+mn-ea"/>
                <a:cs typeface="+mn-cs"/>
              </a:rPr>
              <a:t>packet transmission time</a:t>
            </a:r>
            <a:r>
              <a:rPr lang="en-US" altLang="zh-CN" sz="1200" b="0" i="0" kern="1200" dirty="0" smtClean="0">
                <a:solidFill>
                  <a:schemeClr val="tx1"/>
                </a:solidFill>
                <a:effectLst/>
                <a:latin typeface="+mn-lt"/>
                <a:ea typeface="+mn-ea"/>
                <a:cs typeface="+mn-cs"/>
              </a:rPr>
              <a:t> as </a:t>
            </a:r>
            <a:r>
              <a:rPr lang="en-US" altLang="zh-CN" sz="1200" b="1" i="0" kern="1200" dirty="0" smtClean="0">
                <a:solidFill>
                  <a:schemeClr val="tx1"/>
                </a:solidFill>
                <a:effectLst/>
                <a:latin typeface="+mn-lt"/>
                <a:ea typeface="+mn-ea"/>
                <a:cs typeface="+mn-cs"/>
              </a:rPr>
              <a:t>time unit</a:t>
            </a:r>
            <a:r>
              <a:rPr lang="en-US" altLang="zh-CN" sz="1200" b="0" i="0" kern="1200" dirty="0" smtClean="0">
                <a:solidFill>
                  <a:schemeClr val="tx1"/>
                </a:solidFill>
                <a:effectLst/>
                <a:latin typeface="+mn-lt"/>
                <a:ea typeface="+mn-ea"/>
                <a:cs typeface="+mn-cs"/>
              </a:rPr>
              <a:t>(So a packet is transmitted in </a:t>
            </a:r>
            <a:r>
              <a:rPr lang="en-US" altLang="zh-CN" sz="1200" b="1" i="0" kern="1200" dirty="0" smtClean="0">
                <a:solidFill>
                  <a:schemeClr val="tx1"/>
                </a:solidFill>
                <a:effectLst/>
                <a:latin typeface="+mn-lt"/>
                <a:ea typeface="+mn-ea"/>
                <a:cs typeface="+mn-cs"/>
              </a:rPr>
              <a:t>1 time unit</a:t>
            </a:r>
            <a:r>
              <a:rPr lang="en-US" altLang="zh-CN" sz="1200" b="0" i="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1" i="0" kern="1200" dirty="0" smtClean="0">
                <a:solidFill>
                  <a:schemeClr val="tx1"/>
                </a:solidFill>
                <a:effectLst/>
                <a:latin typeface="+mn-lt"/>
                <a:ea typeface="+mn-ea"/>
                <a:cs typeface="+mn-cs"/>
              </a:rPr>
              <a:t>All packets</a:t>
            </a:r>
            <a:r>
              <a:rPr lang="en-US" altLang="zh-CN" sz="1200" b="0" i="0" kern="1200" dirty="0" smtClean="0">
                <a:solidFill>
                  <a:schemeClr val="tx1"/>
                </a:solidFill>
                <a:effectLst/>
                <a:latin typeface="+mn-lt"/>
                <a:ea typeface="+mn-ea"/>
                <a:cs typeface="+mn-cs"/>
              </a:rPr>
              <a:t> have the </a:t>
            </a:r>
            <a:r>
              <a:rPr lang="en-US" altLang="zh-CN" sz="1200" b="1" i="0" kern="1200" dirty="0" smtClean="0">
                <a:solidFill>
                  <a:schemeClr val="tx1"/>
                </a:solidFill>
                <a:effectLst/>
                <a:latin typeface="+mn-lt"/>
                <a:ea typeface="+mn-ea"/>
                <a:cs typeface="+mn-cs"/>
              </a:rPr>
              <a:t>same length</a:t>
            </a:r>
            <a:r>
              <a:rPr lang="en-US" altLang="zh-CN" sz="1200" b="0" i="0" kern="1200" dirty="0" smtClean="0">
                <a:solidFill>
                  <a:schemeClr val="tx1"/>
                </a:solidFill>
                <a:effectLst/>
                <a:latin typeface="+mn-lt"/>
                <a:ea typeface="+mn-ea"/>
                <a:cs typeface="+mn-cs"/>
              </a:rPr>
              <a:t>(So the </a:t>
            </a:r>
            <a:r>
              <a:rPr lang="en-US" altLang="zh-CN" sz="1200" b="1" i="0" kern="1200" dirty="0" smtClean="0">
                <a:solidFill>
                  <a:schemeClr val="tx1"/>
                </a:solidFill>
                <a:effectLst/>
                <a:latin typeface="+mn-lt"/>
                <a:ea typeface="+mn-ea"/>
                <a:cs typeface="+mn-cs"/>
              </a:rPr>
              <a:t>transmission time</a:t>
            </a:r>
            <a:r>
              <a:rPr lang="en-US" altLang="zh-CN" sz="1200" b="0" i="0" kern="1200" dirty="0" smtClean="0">
                <a:solidFill>
                  <a:schemeClr val="tx1"/>
                </a:solidFill>
                <a:effectLst/>
                <a:latin typeface="+mn-lt"/>
                <a:ea typeface="+mn-ea"/>
                <a:cs typeface="+mn-cs"/>
              </a:rPr>
              <a:t> for </a:t>
            </a:r>
            <a:r>
              <a:rPr lang="en-US" altLang="zh-CN" sz="1200" b="1" i="0" kern="1200" dirty="0" smtClean="0">
                <a:solidFill>
                  <a:schemeClr val="tx1"/>
                </a:solidFill>
                <a:effectLst/>
                <a:latin typeface="+mn-lt"/>
                <a:ea typeface="+mn-ea"/>
                <a:cs typeface="+mn-cs"/>
              </a:rPr>
              <a:t>any packet</a:t>
            </a:r>
            <a:r>
              <a:rPr lang="en-US" altLang="zh-CN" sz="1200" b="0" i="0" kern="1200" dirty="0" smtClean="0">
                <a:solidFill>
                  <a:schemeClr val="tx1"/>
                </a:solidFill>
                <a:effectLst/>
                <a:latin typeface="+mn-lt"/>
                <a:ea typeface="+mn-ea"/>
                <a:cs typeface="+mn-cs"/>
              </a:rPr>
              <a:t> is the </a:t>
            </a:r>
            <a:r>
              <a:rPr lang="en-US" altLang="zh-CN" sz="1200" b="1" i="0" kern="1200" dirty="0" smtClean="0">
                <a:solidFill>
                  <a:schemeClr val="tx1"/>
                </a:solidFill>
                <a:effectLst/>
                <a:latin typeface="+mn-lt"/>
                <a:ea typeface="+mn-ea"/>
                <a:cs typeface="+mn-cs"/>
              </a:rPr>
              <a:t>same duration</a:t>
            </a:r>
            <a:r>
              <a:rPr lang="en-US" altLang="zh-CN" sz="1200" b="0" i="0" kern="1200" dirty="0" smtClean="0">
                <a:solidFill>
                  <a:schemeClr val="tx1"/>
                </a:solidFill>
                <a:effectLst/>
                <a:latin typeface="+mn-lt"/>
                <a:ea typeface="+mn-ea"/>
                <a:cs typeface="+mn-cs"/>
              </a:rPr>
              <a:t>)  </a:t>
            </a:r>
          </a:p>
          <a:p>
            <a:pPr eaLnBrk="1" hangingPunct="1"/>
            <a:endParaRPr lang="en-US" altLang="zh-CN" dirty="0" smtClean="0"/>
          </a:p>
          <a:p>
            <a:r>
              <a:rPr lang="en-US" altLang="zh-CN" sz="1200" b="0" i="0" kern="1200" dirty="0" smtClean="0">
                <a:solidFill>
                  <a:schemeClr val="tx1"/>
                </a:solidFill>
                <a:effectLst/>
                <a:latin typeface="+mn-lt"/>
                <a:ea typeface="+mn-ea"/>
                <a:cs typeface="+mn-cs"/>
              </a:rPr>
              <a:t>It is </a:t>
            </a:r>
            <a:r>
              <a:rPr lang="en-US" altLang="zh-CN" sz="1200" b="1" i="0" kern="1200" dirty="0" smtClean="0">
                <a:solidFill>
                  <a:schemeClr val="tx1"/>
                </a:solidFill>
                <a:effectLst/>
                <a:latin typeface="+mn-lt"/>
                <a:ea typeface="+mn-ea"/>
                <a:cs typeface="+mn-cs"/>
              </a:rPr>
              <a:t>acceptable</a:t>
            </a:r>
            <a:r>
              <a:rPr lang="en-US" altLang="zh-CN" sz="1200" b="0" i="0" kern="1200" dirty="0" smtClean="0">
                <a:solidFill>
                  <a:schemeClr val="tx1"/>
                </a:solidFill>
                <a:effectLst/>
                <a:latin typeface="+mn-lt"/>
                <a:ea typeface="+mn-ea"/>
                <a:cs typeface="+mn-cs"/>
              </a:rPr>
              <a:t> to assume that the </a:t>
            </a:r>
            <a:r>
              <a:rPr lang="en-US" altLang="zh-CN" sz="1200" b="1" i="0" kern="1200" dirty="0" smtClean="0">
                <a:solidFill>
                  <a:schemeClr val="tx1"/>
                </a:solidFill>
                <a:effectLst/>
                <a:latin typeface="+mn-lt"/>
                <a:ea typeface="+mn-ea"/>
                <a:cs typeface="+mn-cs"/>
              </a:rPr>
              <a:t>arrival process</a:t>
            </a:r>
            <a:r>
              <a:rPr lang="en-US" altLang="zh-CN" sz="1200" b="0" i="0" kern="1200" dirty="0" smtClean="0">
                <a:solidFill>
                  <a:schemeClr val="tx1"/>
                </a:solidFill>
                <a:effectLst/>
                <a:latin typeface="+mn-lt"/>
                <a:ea typeface="+mn-ea"/>
                <a:cs typeface="+mn-cs"/>
              </a:rPr>
              <a:t> is </a:t>
            </a:r>
            <a:r>
              <a:rPr lang="en-US" altLang="zh-CN" sz="1200" b="1" i="0" kern="1200" dirty="0" smtClean="0">
                <a:solidFill>
                  <a:schemeClr val="tx1"/>
                </a:solidFill>
                <a:effectLst/>
                <a:latin typeface="+mn-lt"/>
                <a:ea typeface="+mn-ea"/>
                <a:cs typeface="+mn-cs"/>
              </a:rPr>
              <a:t>Poisson distributed</a:t>
            </a:r>
            <a:r>
              <a:rPr lang="en-US" altLang="zh-CN" sz="1200" b="0" i="0" kern="1200" dirty="0" smtClean="0">
                <a:solidFill>
                  <a:schemeClr val="tx1"/>
                </a:solidFill>
                <a:effectLst/>
                <a:latin typeface="+mn-lt"/>
                <a:ea typeface="+mn-ea"/>
                <a:cs typeface="+mn-cs"/>
              </a:rPr>
              <a:t>(Arrival processes with </a:t>
            </a:r>
            <a:r>
              <a:rPr lang="en-US" altLang="zh-CN" sz="1200" b="1" i="0" kern="1200" dirty="0" smtClean="0">
                <a:solidFill>
                  <a:schemeClr val="tx1"/>
                </a:solidFill>
                <a:effectLst/>
                <a:latin typeface="+mn-lt"/>
                <a:ea typeface="+mn-ea"/>
                <a:cs typeface="+mn-cs"/>
              </a:rPr>
              <a:t>infinite population</a:t>
            </a:r>
            <a:r>
              <a:rPr lang="en-US" altLang="zh-CN" sz="1200" b="0" i="0" kern="1200" dirty="0" smtClean="0">
                <a:solidFill>
                  <a:schemeClr val="tx1"/>
                </a:solidFill>
                <a:effectLst/>
                <a:latin typeface="+mn-lt"/>
                <a:ea typeface="+mn-ea"/>
                <a:cs typeface="+mn-cs"/>
              </a:rPr>
              <a:t> can usually be approximated with a </a:t>
            </a:r>
            <a:r>
              <a:rPr lang="en-US" altLang="zh-CN" sz="1200" b="1" i="0" kern="1200" dirty="0" smtClean="0">
                <a:solidFill>
                  <a:schemeClr val="tx1"/>
                </a:solidFill>
                <a:effectLst/>
                <a:latin typeface="+mn-lt"/>
                <a:ea typeface="+mn-ea"/>
                <a:cs typeface="+mn-cs"/>
              </a:rPr>
              <a:t>Poisson process</a:t>
            </a:r>
            <a:endParaRPr lang="en-US" altLang="zh-CN" sz="1200" b="0" i="0" kern="1200" dirty="0" smtClean="0">
              <a:solidFill>
                <a:schemeClr val="tx1"/>
              </a:solidFill>
              <a:effectLst/>
              <a:latin typeface="+mn-lt"/>
              <a:ea typeface="+mn-ea"/>
              <a:cs typeface="+mn-cs"/>
            </a:endParaRPr>
          </a:p>
          <a:p>
            <a:r>
              <a:rPr lang="en-US" altLang="zh-CN" sz="1200" b="1" i="0" kern="1200" dirty="0" smtClean="0">
                <a:solidFill>
                  <a:schemeClr val="tx1"/>
                </a:solidFill>
                <a:effectLst/>
                <a:latin typeface="+mn-lt"/>
                <a:ea typeface="+mn-ea"/>
                <a:cs typeface="+mn-cs"/>
              </a:rPr>
              <a:t>However</a:t>
            </a:r>
            <a:r>
              <a:rPr lang="en-US" altLang="zh-CN" sz="1200" b="0" i="0" kern="1200" dirty="0" smtClean="0">
                <a:solidFill>
                  <a:schemeClr val="tx1"/>
                </a:solidFill>
                <a:effectLst/>
                <a:latin typeface="+mn-lt"/>
                <a:ea typeface="+mn-ea"/>
                <a:cs typeface="+mn-cs"/>
              </a:rPr>
              <a:t>, the </a:t>
            </a:r>
            <a:r>
              <a:rPr lang="en-US" altLang="zh-CN" sz="1200" b="1" i="0" kern="1200" dirty="0" smtClean="0">
                <a:solidFill>
                  <a:schemeClr val="tx1"/>
                </a:solidFill>
                <a:effectLst/>
                <a:latin typeface="+mn-lt"/>
                <a:ea typeface="+mn-ea"/>
                <a:cs typeface="+mn-cs"/>
              </a:rPr>
              <a:t>offered load</a:t>
            </a:r>
            <a:r>
              <a:rPr lang="en-US" altLang="zh-CN" sz="1200" b="0" i="0" kern="1200" dirty="0" smtClean="0">
                <a:solidFill>
                  <a:schemeClr val="tx1"/>
                </a:solidFill>
                <a:effectLst/>
                <a:latin typeface="+mn-lt"/>
                <a:ea typeface="+mn-ea"/>
                <a:cs typeface="+mn-cs"/>
              </a:rPr>
              <a:t> is </a:t>
            </a:r>
            <a:r>
              <a:rPr lang="en-US" altLang="zh-CN" sz="1200" b="1" i="0" kern="1200" dirty="0" smtClean="0">
                <a:solidFill>
                  <a:schemeClr val="tx1"/>
                </a:solidFill>
                <a:effectLst/>
                <a:latin typeface="+mn-lt"/>
                <a:ea typeface="+mn-ea"/>
                <a:cs typeface="+mn-cs"/>
              </a:rPr>
              <a:t>not Poisson distributed </a:t>
            </a:r>
            <a:r>
              <a:rPr lang="en-US" altLang="zh-CN" sz="1200" b="0" i="0" kern="1200" dirty="0" smtClean="0">
                <a:solidFill>
                  <a:schemeClr val="tx1"/>
                </a:solidFill>
                <a:effectLst/>
                <a:latin typeface="+mn-lt"/>
                <a:ea typeface="+mn-ea"/>
                <a:cs typeface="+mn-cs"/>
              </a:rPr>
              <a:t>The </a:t>
            </a:r>
            <a:r>
              <a:rPr lang="en-US" altLang="zh-CN" sz="1200" b="1" i="0" kern="1200" dirty="0" smtClean="0">
                <a:solidFill>
                  <a:schemeClr val="tx1"/>
                </a:solidFill>
                <a:effectLst/>
                <a:latin typeface="+mn-lt"/>
                <a:ea typeface="+mn-ea"/>
                <a:cs typeface="+mn-cs"/>
              </a:rPr>
              <a:t>number of retransmissions</a:t>
            </a:r>
            <a:r>
              <a:rPr lang="en-US" altLang="zh-CN" sz="1200" b="0" i="0" kern="1200" dirty="0" smtClean="0">
                <a:solidFill>
                  <a:schemeClr val="tx1"/>
                </a:solidFill>
                <a:effectLst/>
                <a:latin typeface="+mn-lt"/>
                <a:ea typeface="+mn-ea"/>
                <a:cs typeface="+mn-cs"/>
              </a:rPr>
              <a:t> is </a:t>
            </a:r>
            <a:r>
              <a:rPr lang="en-US" altLang="zh-CN" sz="1200" b="1" i="0" kern="1200" dirty="0" smtClean="0">
                <a:solidFill>
                  <a:schemeClr val="tx1"/>
                </a:solidFill>
                <a:effectLst/>
                <a:latin typeface="+mn-lt"/>
                <a:ea typeface="+mn-ea"/>
                <a:cs typeface="+mn-cs"/>
              </a:rPr>
              <a:t>not a Poisson process</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It is </a:t>
            </a:r>
            <a:r>
              <a:rPr lang="en-US" altLang="zh-CN" sz="1200" b="1" i="0" kern="1200" dirty="0" smtClean="0">
                <a:solidFill>
                  <a:schemeClr val="tx1"/>
                </a:solidFill>
                <a:effectLst/>
                <a:latin typeface="+mn-lt"/>
                <a:ea typeface="+mn-ea"/>
                <a:cs typeface="+mn-cs"/>
              </a:rPr>
              <a:t>very complicated</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The </a:t>
            </a:r>
            <a:r>
              <a:rPr lang="en-US" altLang="zh-CN" sz="1200" b="1" i="0" kern="1200" dirty="0" smtClean="0">
                <a:solidFill>
                  <a:schemeClr val="tx1"/>
                </a:solidFill>
                <a:effectLst/>
                <a:latin typeface="+mn-lt"/>
                <a:ea typeface="+mn-ea"/>
                <a:cs typeface="+mn-cs"/>
              </a:rPr>
              <a:t>assumption that offered load G</a:t>
            </a:r>
            <a:r>
              <a:rPr lang="en-US" altLang="zh-CN" sz="1200" b="0" i="0" kern="1200" dirty="0" smtClean="0">
                <a:solidFill>
                  <a:schemeClr val="tx1"/>
                </a:solidFill>
                <a:effectLst/>
                <a:latin typeface="+mn-lt"/>
                <a:ea typeface="+mn-ea"/>
                <a:cs typeface="+mn-cs"/>
              </a:rPr>
              <a:t> is </a:t>
            </a:r>
            <a:r>
              <a:rPr lang="en-US" altLang="zh-CN" sz="1200" b="1" i="0" kern="1200" dirty="0" smtClean="0">
                <a:solidFill>
                  <a:schemeClr val="tx1"/>
                </a:solidFill>
                <a:effectLst/>
                <a:latin typeface="+mn-lt"/>
                <a:ea typeface="+mn-ea"/>
                <a:cs typeface="+mn-cs"/>
              </a:rPr>
              <a:t>Poisson distributed</a:t>
            </a:r>
            <a:r>
              <a:rPr lang="en-US" altLang="zh-CN" sz="1200" b="0" i="0" kern="1200" dirty="0" smtClean="0">
                <a:solidFill>
                  <a:schemeClr val="tx1"/>
                </a:solidFill>
                <a:effectLst/>
                <a:latin typeface="+mn-lt"/>
                <a:ea typeface="+mn-ea"/>
                <a:cs typeface="+mn-cs"/>
              </a:rPr>
              <a:t> is an </a:t>
            </a:r>
            <a:r>
              <a:rPr lang="en-US" altLang="zh-CN" sz="1200" b="1" i="0" kern="1200" dirty="0" smtClean="0">
                <a:solidFill>
                  <a:schemeClr val="tx1"/>
                </a:solidFill>
                <a:effectLst/>
                <a:latin typeface="+mn-lt"/>
                <a:ea typeface="+mn-ea"/>
                <a:cs typeface="+mn-cs"/>
              </a:rPr>
              <a:t>important simplifying assumption</a:t>
            </a:r>
            <a:r>
              <a:rPr lang="en-US" altLang="zh-CN" sz="1200" b="0" i="0" kern="1200" dirty="0" smtClean="0">
                <a:solidFill>
                  <a:schemeClr val="tx1"/>
                </a:solidFill>
                <a:effectLst/>
                <a:latin typeface="+mn-lt"/>
                <a:ea typeface="+mn-ea"/>
                <a:cs typeface="+mn-cs"/>
              </a:rPr>
              <a:t> that allows us to </a:t>
            </a:r>
            <a:r>
              <a:rPr lang="en-US" altLang="zh-CN" sz="1200" b="1" i="0" kern="1200" dirty="0" smtClean="0">
                <a:solidFill>
                  <a:schemeClr val="tx1"/>
                </a:solidFill>
                <a:effectLst/>
                <a:latin typeface="+mn-lt"/>
                <a:ea typeface="+mn-ea"/>
                <a:cs typeface="+mn-cs"/>
              </a:rPr>
              <a:t>keep the analysis simple</a:t>
            </a:r>
            <a:r>
              <a:rPr lang="en-US" altLang="zh-CN" sz="1200" b="0" i="0" kern="1200" dirty="0" smtClean="0">
                <a:solidFill>
                  <a:schemeClr val="tx1"/>
                </a:solidFill>
                <a:effectLst/>
                <a:latin typeface="+mn-lt"/>
                <a:ea typeface="+mn-ea"/>
                <a:cs typeface="+mn-cs"/>
              </a:rPr>
              <a:t>....</a:t>
            </a:r>
          </a:p>
          <a:p>
            <a:pPr eaLnBrk="1" hangingPunct="1"/>
            <a:endParaRPr lang="en-US" altLang="zh-CN" dirty="0" smtClean="0"/>
          </a:p>
          <a:p>
            <a:r>
              <a:rPr lang="en-US" altLang="zh-CN" sz="1200" b="0" i="0" kern="1200" dirty="0" smtClean="0">
                <a:solidFill>
                  <a:schemeClr val="tx1"/>
                </a:solidFill>
                <a:effectLst/>
                <a:latin typeface="+mn-lt"/>
                <a:ea typeface="+mn-ea"/>
                <a:cs typeface="+mn-cs"/>
              </a:rPr>
              <a:t>The </a:t>
            </a:r>
            <a:r>
              <a:rPr lang="en-US" altLang="zh-CN" sz="1200" b="1" i="0" kern="1200" dirty="0" smtClean="0">
                <a:solidFill>
                  <a:schemeClr val="tx1"/>
                </a:solidFill>
                <a:effectLst/>
                <a:latin typeface="+mn-lt"/>
                <a:ea typeface="+mn-ea"/>
                <a:cs typeface="+mn-cs"/>
              </a:rPr>
              <a:t>offered load G</a:t>
            </a:r>
            <a:r>
              <a:rPr lang="en-US" altLang="zh-CN" sz="1200" b="0" i="0" kern="1200" dirty="0" smtClean="0">
                <a:solidFill>
                  <a:schemeClr val="tx1"/>
                </a:solidFill>
                <a:effectLst/>
                <a:latin typeface="+mn-lt"/>
                <a:ea typeface="+mn-ea"/>
                <a:cs typeface="+mn-cs"/>
              </a:rPr>
              <a:t> consists of:</a:t>
            </a:r>
          </a:p>
          <a:p>
            <a:r>
              <a:rPr lang="en-US" altLang="zh-CN" sz="1200" b="1" i="0" kern="1200" dirty="0" smtClean="0">
                <a:solidFill>
                  <a:schemeClr val="tx1"/>
                </a:solidFill>
                <a:effectLst/>
                <a:latin typeface="+mn-lt"/>
                <a:ea typeface="+mn-ea"/>
                <a:cs typeface="+mn-cs"/>
              </a:rPr>
              <a:t>Newly arriving packets S</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The </a:t>
            </a:r>
            <a:r>
              <a:rPr lang="en-US" altLang="zh-CN" sz="1200" b="1" i="0" kern="1200" dirty="0" smtClean="0">
                <a:solidFill>
                  <a:schemeClr val="tx1"/>
                </a:solidFill>
                <a:effectLst/>
                <a:latin typeface="+mn-lt"/>
                <a:ea typeface="+mn-ea"/>
                <a:cs typeface="+mn-cs"/>
              </a:rPr>
              <a:t>fraction of </a:t>
            </a:r>
            <a:r>
              <a:rPr lang="en-US" altLang="zh-CN" sz="1200" b="1" i="1" kern="1200" dirty="0" smtClean="0">
                <a:solidFill>
                  <a:schemeClr val="tx1"/>
                </a:solidFill>
                <a:effectLst/>
                <a:latin typeface="+mn-lt"/>
                <a:ea typeface="+mn-ea"/>
                <a:cs typeface="+mn-cs"/>
              </a:rPr>
              <a:t>unsuccessful</a:t>
            </a:r>
            <a:r>
              <a:rPr lang="en-US" altLang="zh-CN" sz="1200" b="0" i="0" kern="1200" dirty="0" smtClean="0">
                <a:solidFill>
                  <a:schemeClr val="tx1"/>
                </a:solidFill>
                <a:effectLst/>
                <a:latin typeface="+mn-lt"/>
                <a:ea typeface="+mn-ea"/>
                <a:cs typeface="+mn-cs"/>
              </a:rPr>
              <a:t> transmissions of the </a:t>
            </a:r>
            <a:r>
              <a:rPr lang="en-US" altLang="zh-CN" sz="1200" b="1" i="0" kern="1200" dirty="0" smtClean="0">
                <a:solidFill>
                  <a:schemeClr val="tx1"/>
                </a:solidFill>
                <a:effectLst/>
                <a:latin typeface="+mn-lt"/>
                <a:ea typeface="+mn-ea"/>
                <a:cs typeface="+mn-cs"/>
              </a:rPr>
              <a:t>offered load G</a:t>
            </a:r>
            <a:r>
              <a:rPr lang="en-US" altLang="zh-CN" sz="1200" b="0" i="0" kern="1200" dirty="0" smtClean="0">
                <a:solidFill>
                  <a:schemeClr val="tx1"/>
                </a:solidFill>
                <a:effectLst/>
                <a:latin typeface="+mn-lt"/>
                <a:ea typeface="+mn-ea"/>
                <a:cs typeface="+mn-cs"/>
              </a:rPr>
              <a:t>: </a:t>
            </a:r>
            <a:r>
              <a:rPr lang="en-US" altLang="zh-CN" sz="1200" b="1" i="0" kern="1200" dirty="0" smtClean="0">
                <a:solidFill>
                  <a:schemeClr val="tx1"/>
                </a:solidFill>
                <a:effectLst/>
                <a:latin typeface="+mn-lt"/>
                <a:ea typeface="+mn-ea"/>
                <a:cs typeface="+mn-cs"/>
              </a:rPr>
              <a:t>(1 - Ҏ[success]) × G</a:t>
            </a:r>
            <a:endParaRPr lang="en-US" altLang="zh-CN" sz="1200" b="0" i="0" kern="1200" dirty="0" smtClean="0">
              <a:solidFill>
                <a:schemeClr val="tx1"/>
              </a:solidFill>
              <a:effectLst/>
              <a:latin typeface="+mn-lt"/>
              <a:ea typeface="+mn-ea"/>
              <a:cs typeface="+mn-cs"/>
            </a:endParaRPr>
          </a:p>
          <a:p>
            <a:pPr eaLnBrk="1" hangingPunct="1"/>
            <a:endParaRPr lang="en-US" altLang="zh-CN" dirty="0" smtClean="0"/>
          </a:p>
          <a:p>
            <a:pPr eaLnBrk="1" hangingPunct="1"/>
            <a:r>
              <a:rPr lang="en-US" altLang="zh-CN" sz="1200" b="1" i="0" kern="1200" dirty="0" smtClean="0">
                <a:solidFill>
                  <a:schemeClr val="tx1"/>
                </a:solidFill>
                <a:effectLst/>
                <a:latin typeface="+mn-lt"/>
                <a:ea typeface="+mn-ea"/>
                <a:cs typeface="+mn-cs"/>
              </a:rPr>
              <a:t>G = S</a:t>
            </a:r>
            <a:r>
              <a:rPr lang="el-GR" altLang="zh-CN" sz="1200" b="1" i="0" kern="1200" dirty="0" smtClean="0">
                <a:solidFill>
                  <a:schemeClr val="tx1"/>
                </a:solidFill>
                <a:effectLst/>
                <a:latin typeface="+mn-lt"/>
                <a:ea typeface="+mn-ea"/>
                <a:cs typeface="+mn-cs"/>
              </a:rPr>
              <a:t> + (1 - </a:t>
            </a:r>
            <a:r>
              <a:rPr lang="az-Cyrl-AZ" altLang="zh-CN" sz="1200" b="1" i="0" kern="1200" dirty="0" smtClean="0">
                <a:solidFill>
                  <a:schemeClr val="tx1"/>
                </a:solidFill>
                <a:effectLst/>
                <a:latin typeface="+mn-lt"/>
                <a:ea typeface="+mn-ea"/>
                <a:cs typeface="+mn-cs"/>
              </a:rPr>
              <a:t>Ҏ[</a:t>
            </a:r>
            <a:r>
              <a:rPr lang="en-US" altLang="zh-CN" sz="1200" b="1" i="0" kern="1200" dirty="0" smtClean="0">
                <a:solidFill>
                  <a:schemeClr val="tx1"/>
                </a:solidFill>
                <a:effectLst/>
                <a:latin typeface="+mn-lt"/>
                <a:ea typeface="+mn-ea"/>
                <a:cs typeface="+mn-cs"/>
              </a:rPr>
              <a:t>success]) × G &lt;==&gt; G × </a:t>
            </a:r>
            <a:r>
              <a:rPr lang="az-Cyrl-AZ" altLang="zh-CN" sz="1200" b="1" i="0" kern="1200" dirty="0" smtClean="0">
                <a:solidFill>
                  <a:schemeClr val="tx1"/>
                </a:solidFill>
                <a:effectLst/>
                <a:latin typeface="+mn-lt"/>
                <a:ea typeface="+mn-ea"/>
                <a:cs typeface="+mn-cs"/>
              </a:rPr>
              <a:t>Ҏ[</a:t>
            </a:r>
            <a:r>
              <a:rPr lang="en-US" altLang="zh-CN" sz="1200" b="1" i="0" kern="1200" dirty="0" smtClean="0">
                <a:solidFill>
                  <a:schemeClr val="tx1"/>
                </a:solidFill>
                <a:effectLst/>
                <a:latin typeface="+mn-lt"/>
                <a:ea typeface="+mn-ea"/>
                <a:cs typeface="+mn-cs"/>
              </a:rPr>
              <a:t>success] = S</a:t>
            </a:r>
            <a:r>
              <a:rPr lang="el-GR" altLang="zh-CN" sz="1200" b="1" i="0" kern="1200" dirty="0" smtClean="0">
                <a:solidFill>
                  <a:schemeClr val="tx1"/>
                </a:solidFill>
                <a:effectLst/>
                <a:latin typeface="+mn-lt"/>
                <a:ea typeface="+mn-ea"/>
                <a:cs typeface="+mn-cs"/>
              </a:rPr>
              <a:t> </a:t>
            </a:r>
            <a:endParaRPr lang="en-US" altLang="zh-CN" sz="1200" b="1" i="0" kern="1200" dirty="0" smtClean="0">
              <a:solidFill>
                <a:schemeClr val="tx1"/>
              </a:solidFill>
              <a:effectLst/>
              <a:latin typeface="+mn-lt"/>
              <a:ea typeface="+mn-ea"/>
              <a:cs typeface="+mn-cs"/>
            </a:endParaRPr>
          </a:p>
          <a:p>
            <a:pPr eaLnBrk="1" hangingPunct="1"/>
            <a:r>
              <a:rPr lang="el-GR" altLang="zh-CN" sz="1200" b="1" i="0" kern="1200" dirty="0" smtClean="0">
                <a:solidFill>
                  <a:schemeClr val="tx1"/>
                </a:solidFill>
                <a:effectLst/>
                <a:latin typeface="+mn-lt"/>
                <a:ea typeface="+mn-ea"/>
                <a:cs typeface="+mn-cs"/>
              </a:rPr>
              <a:t> &lt;==&gt; </a:t>
            </a:r>
            <a:r>
              <a:rPr lang="en-US" altLang="zh-CN" sz="1200" b="1" i="0" kern="1200" dirty="0" smtClean="0">
                <a:solidFill>
                  <a:schemeClr val="tx1"/>
                </a:solidFill>
                <a:effectLst/>
                <a:latin typeface="+mn-lt"/>
                <a:ea typeface="+mn-ea"/>
                <a:cs typeface="+mn-cs"/>
              </a:rPr>
              <a:t>G = S/ </a:t>
            </a:r>
            <a:r>
              <a:rPr lang="az-Cyrl-AZ" altLang="zh-CN" sz="1200" b="1" i="0" kern="1200" dirty="0" smtClean="0">
                <a:solidFill>
                  <a:schemeClr val="tx1"/>
                </a:solidFill>
                <a:effectLst/>
                <a:latin typeface="+mn-lt"/>
                <a:ea typeface="+mn-ea"/>
                <a:cs typeface="+mn-cs"/>
              </a:rPr>
              <a:t>Ҏ[</a:t>
            </a:r>
            <a:r>
              <a:rPr lang="en-US" altLang="zh-CN" sz="1200" b="1" i="0" kern="1200" dirty="0" smtClean="0">
                <a:solidFill>
                  <a:schemeClr val="tx1"/>
                </a:solidFill>
                <a:effectLst/>
                <a:latin typeface="+mn-lt"/>
                <a:ea typeface="+mn-ea"/>
                <a:cs typeface="+mn-cs"/>
              </a:rPr>
              <a:t>success]</a:t>
            </a:r>
          </a:p>
          <a:p>
            <a:pPr eaLnBrk="1" hangingPunct="1"/>
            <a:endParaRPr lang="en-US" altLang="zh-CN" dirty="0" smtClean="0"/>
          </a:p>
        </p:txBody>
      </p:sp>
      <p:sp>
        <p:nvSpPr>
          <p:cNvPr id="4" name="灯片编号占位符 3"/>
          <p:cNvSpPr>
            <a:spLocks noGrp="1"/>
          </p:cNvSpPr>
          <p:nvPr>
            <p:ph type="sldNum" sz="quarter" idx="10"/>
          </p:nvPr>
        </p:nvSpPr>
        <p:spPr/>
        <p:txBody>
          <a:bodyPr/>
          <a:lstStyle/>
          <a:p>
            <a:fld id="{0BD7B224-501B-4808-B3F4-09D8F4F81862}" type="slidenum">
              <a:rPr lang="zh-CN" altLang="en-US" smtClean="0"/>
              <a:t>11</a:t>
            </a:fld>
            <a:endParaRPr lang="zh-CN" altLang="en-US"/>
          </a:p>
        </p:txBody>
      </p:sp>
    </p:spTree>
    <p:extLst>
      <p:ext uri="{BB962C8B-B14F-4D97-AF65-F5344CB8AC3E}">
        <p14:creationId xmlns:p14="http://schemas.microsoft.com/office/powerpoint/2010/main" val="35061305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en-US" altLang="zh-CN" sz="1200" b="0" i="0" kern="1200" dirty="0" smtClean="0">
                <a:solidFill>
                  <a:schemeClr val="tx1"/>
                </a:solidFill>
                <a:effectLst/>
                <a:latin typeface="+mn-lt"/>
                <a:ea typeface="+mn-ea"/>
                <a:cs typeface="+mn-cs"/>
              </a:rPr>
              <a:t>The </a:t>
            </a:r>
            <a:r>
              <a:rPr lang="en-US" altLang="zh-CN" sz="1200" b="1" i="0" kern="1200" dirty="0" smtClean="0">
                <a:solidFill>
                  <a:schemeClr val="tx1"/>
                </a:solidFill>
                <a:effectLst/>
                <a:latin typeface="+mn-lt"/>
                <a:ea typeface="+mn-ea"/>
                <a:cs typeface="+mn-cs"/>
              </a:rPr>
              <a:t>transmission </a:t>
            </a:r>
            <a:r>
              <a:rPr lang="en-US" altLang="zh-CN" sz="1200" b="1" i="1" kern="1200" dirty="0" smtClean="0">
                <a:solidFill>
                  <a:schemeClr val="tx1"/>
                </a:solidFill>
                <a:effectLst/>
                <a:latin typeface="+mn-lt"/>
                <a:ea typeface="+mn-ea"/>
                <a:cs typeface="+mn-cs"/>
              </a:rPr>
              <a:t>x</a:t>
            </a:r>
            <a:r>
              <a:rPr lang="en-US" altLang="zh-CN" sz="1200" b="0" i="0" kern="1200" dirty="0" smtClean="0">
                <a:solidFill>
                  <a:schemeClr val="tx1"/>
                </a:solidFill>
                <a:effectLst/>
                <a:latin typeface="+mn-lt"/>
                <a:ea typeface="+mn-ea"/>
                <a:cs typeface="+mn-cs"/>
              </a:rPr>
              <a:t> is </a:t>
            </a:r>
            <a:r>
              <a:rPr lang="en-US" altLang="zh-CN" sz="1200" b="1" i="0" kern="1200" dirty="0" smtClean="0">
                <a:solidFill>
                  <a:schemeClr val="tx1"/>
                </a:solidFill>
                <a:effectLst/>
                <a:latin typeface="+mn-lt"/>
                <a:ea typeface="+mn-ea"/>
                <a:cs typeface="+mn-cs"/>
              </a:rPr>
              <a:t>successful</a:t>
            </a:r>
            <a:r>
              <a:rPr lang="en-US" altLang="zh-CN" sz="1200" b="0" i="0" kern="1200" dirty="0" smtClean="0">
                <a:solidFill>
                  <a:schemeClr val="tx1"/>
                </a:solidFill>
                <a:effectLst/>
                <a:latin typeface="+mn-lt"/>
                <a:ea typeface="+mn-ea"/>
                <a:cs typeface="+mn-cs"/>
              </a:rPr>
              <a:t> if and only if:</a:t>
            </a:r>
          </a:p>
          <a:p>
            <a:pPr eaLnBrk="1" hangingPunct="1"/>
            <a:r>
              <a:rPr lang="en-US" altLang="zh-CN" sz="1200" b="0" i="0" kern="1200" dirty="0" smtClean="0">
                <a:solidFill>
                  <a:schemeClr val="tx1"/>
                </a:solidFill>
                <a:effectLst/>
                <a:latin typeface="+mn-lt"/>
                <a:ea typeface="+mn-ea"/>
                <a:cs typeface="+mn-cs"/>
              </a:rPr>
              <a:t>There are </a:t>
            </a:r>
            <a:r>
              <a:rPr lang="en-US" altLang="zh-CN" sz="1200" b="1" i="0" kern="1200" dirty="0" smtClean="0">
                <a:solidFill>
                  <a:schemeClr val="tx1"/>
                </a:solidFill>
                <a:effectLst/>
                <a:latin typeface="+mn-lt"/>
                <a:ea typeface="+mn-ea"/>
                <a:cs typeface="+mn-cs"/>
              </a:rPr>
              <a:t>no transaction attempts</a:t>
            </a:r>
            <a:r>
              <a:rPr lang="en-US" altLang="zh-CN" sz="1200" b="0" i="0" kern="1200" dirty="0" smtClean="0">
                <a:solidFill>
                  <a:schemeClr val="tx1"/>
                </a:solidFill>
                <a:effectLst/>
                <a:latin typeface="+mn-lt"/>
                <a:ea typeface="+mn-ea"/>
                <a:cs typeface="+mn-cs"/>
              </a:rPr>
              <a:t> that </a:t>
            </a:r>
            <a:r>
              <a:rPr lang="en-US" altLang="zh-CN" sz="1200" b="1" i="0" kern="1200" dirty="0" smtClean="0">
                <a:solidFill>
                  <a:schemeClr val="tx1"/>
                </a:solidFill>
                <a:effectLst/>
                <a:latin typeface="+mn-lt"/>
                <a:ea typeface="+mn-ea"/>
                <a:cs typeface="+mn-cs"/>
              </a:rPr>
              <a:t>begins (= arrives)</a:t>
            </a:r>
            <a:r>
              <a:rPr lang="en-US" altLang="zh-CN" sz="1200" b="0" i="0" kern="1200" dirty="0" smtClean="0">
                <a:solidFill>
                  <a:schemeClr val="tx1"/>
                </a:solidFill>
                <a:effectLst/>
                <a:latin typeface="+mn-lt"/>
                <a:ea typeface="+mn-ea"/>
                <a:cs typeface="+mn-cs"/>
              </a:rPr>
              <a:t> during the </a:t>
            </a:r>
            <a:r>
              <a:rPr lang="en-US" altLang="zh-CN" sz="1200" b="1" i="0" kern="1200" dirty="0" smtClean="0">
                <a:solidFill>
                  <a:schemeClr val="tx1"/>
                </a:solidFill>
                <a:effectLst/>
                <a:latin typeface="+mn-lt"/>
                <a:ea typeface="+mn-ea"/>
                <a:cs typeface="+mn-cs"/>
              </a:rPr>
              <a:t>time interval</a:t>
            </a:r>
            <a:r>
              <a:rPr lang="en-US" altLang="zh-CN" sz="1200" b="0" i="0" kern="1200" dirty="0" smtClean="0">
                <a:solidFill>
                  <a:schemeClr val="tx1"/>
                </a:solidFill>
                <a:effectLst/>
                <a:latin typeface="+mn-lt"/>
                <a:ea typeface="+mn-ea"/>
                <a:cs typeface="+mn-cs"/>
              </a:rPr>
              <a:t> </a:t>
            </a:r>
            <a:r>
              <a:rPr lang="en-US" altLang="zh-CN" sz="1200" b="1" i="0" kern="1200" dirty="0" smtClean="0">
                <a:solidFill>
                  <a:schemeClr val="tx1"/>
                </a:solidFill>
                <a:effectLst/>
                <a:latin typeface="+mn-lt"/>
                <a:ea typeface="+mn-ea"/>
                <a:cs typeface="+mn-cs"/>
              </a:rPr>
              <a:t>(t-1, t+1]</a:t>
            </a:r>
            <a:r>
              <a:rPr lang="en-US" altLang="zh-CN" sz="1200" b="0" i="0" kern="1200" dirty="0" smtClean="0">
                <a:solidFill>
                  <a:schemeClr val="tx1"/>
                </a:solidFill>
                <a:effectLst/>
                <a:latin typeface="+mn-lt"/>
                <a:ea typeface="+mn-ea"/>
                <a:cs typeface="+mn-cs"/>
              </a:rPr>
              <a:t> </a:t>
            </a:r>
          </a:p>
          <a:p>
            <a:pPr eaLnBrk="1" hangingPunct="1"/>
            <a:endParaRPr lang="en-US" altLang="zh-CN" dirty="0" smtClean="0"/>
          </a:p>
          <a:p>
            <a:pPr eaLnBrk="1" hangingPunct="1"/>
            <a:r>
              <a:rPr lang="zh-CN" altLang="en-US" dirty="0" smtClean="0"/>
              <a:t>每个分组需要</a:t>
            </a:r>
            <a:r>
              <a:rPr lang="en-US" altLang="zh-CN" dirty="0" smtClean="0"/>
              <a:t>2T</a:t>
            </a:r>
            <a:r>
              <a:rPr lang="zh-CN" altLang="en-US" dirty="0" smtClean="0"/>
              <a:t>的冲突窗口，因此成功传输一个分组概率为前一</a:t>
            </a:r>
            <a:r>
              <a:rPr lang="en-US" altLang="zh-CN" dirty="0" smtClean="0"/>
              <a:t>T</a:t>
            </a:r>
            <a:r>
              <a:rPr lang="zh-CN" altLang="en-US" dirty="0" smtClean="0"/>
              <a:t>内不发送分组，后一</a:t>
            </a:r>
            <a:r>
              <a:rPr lang="en-US" altLang="zh-CN" dirty="0" smtClean="0"/>
              <a:t>T</a:t>
            </a:r>
            <a:r>
              <a:rPr lang="zh-CN" altLang="en-US" dirty="0" smtClean="0"/>
              <a:t>内只发送一个分组</a:t>
            </a:r>
            <a:endParaRPr lang="en-US" altLang="zh-CN" dirty="0" smtClean="0"/>
          </a:p>
          <a:p>
            <a:pPr eaLnBrk="1" hangingPunct="1"/>
            <a:r>
              <a:rPr lang="en-US" altLang="zh-CN" dirty="0" err="1" smtClean="0"/>
              <a:t>Psuc</a:t>
            </a:r>
            <a:r>
              <a:rPr lang="en-US" altLang="zh-CN" dirty="0" smtClean="0"/>
              <a:t> = P(0).P(1) = e^(-G). G. e^(-G) = </a:t>
            </a:r>
            <a:r>
              <a:rPr lang="en-US" altLang="zh-CN" dirty="0" err="1" smtClean="0"/>
              <a:t>G.e</a:t>
            </a:r>
            <a:r>
              <a:rPr lang="en-US" altLang="zh-CN" dirty="0" smtClean="0"/>
              <a:t>^(-2G) </a:t>
            </a:r>
          </a:p>
          <a:p>
            <a:pPr eaLnBrk="1" hangingPunct="1"/>
            <a:endParaRPr lang="en-US" altLang="zh-CN" dirty="0" smtClean="0"/>
          </a:p>
          <a:p>
            <a:pPr eaLnBrk="1" hangingPunct="1"/>
            <a:r>
              <a:rPr lang="zh-CN" altLang="en-US" dirty="0" smtClean="0"/>
              <a:t>延时分析：  </a:t>
            </a:r>
            <a:r>
              <a:rPr lang="en-US" altLang="zh-CN" dirty="0" smtClean="0"/>
              <a:t>= </a:t>
            </a:r>
            <a:r>
              <a:rPr lang="zh-CN" altLang="en-US" dirty="0" smtClean="0"/>
              <a:t>排队延迟</a:t>
            </a:r>
            <a:r>
              <a:rPr lang="en-US" altLang="zh-CN" dirty="0" smtClean="0"/>
              <a:t>+</a:t>
            </a:r>
            <a:r>
              <a:rPr lang="zh-CN" altLang="en-US" dirty="0" smtClean="0"/>
              <a:t>发送时间</a:t>
            </a:r>
            <a:r>
              <a:rPr lang="en-US" altLang="zh-CN" dirty="0" smtClean="0"/>
              <a:t>+</a:t>
            </a:r>
            <a:r>
              <a:rPr lang="zh-CN" altLang="en-US" dirty="0" smtClean="0"/>
              <a:t>传播延迟</a:t>
            </a:r>
            <a:endParaRPr lang="en-US" altLang="zh-CN" dirty="0" smtClean="0"/>
          </a:p>
          <a:p>
            <a:pPr eaLnBrk="1" hangingPunct="1"/>
            <a:r>
              <a:rPr lang="en-US" altLang="zh-CN" dirty="0" smtClean="0"/>
              <a:t>=0+</a:t>
            </a:r>
            <a:r>
              <a:rPr lang="zh-CN" altLang="en-US" dirty="0" smtClean="0"/>
              <a:t>发送时间</a:t>
            </a:r>
            <a:r>
              <a:rPr lang="en-US" altLang="zh-CN" dirty="0" smtClean="0"/>
              <a:t>+</a:t>
            </a:r>
            <a:r>
              <a:rPr lang="zh-CN" altLang="en-US" dirty="0" smtClean="0"/>
              <a:t>归一化传播延时</a:t>
            </a:r>
            <a:r>
              <a:rPr lang="en-US" altLang="zh-CN" dirty="0" smtClean="0"/>
              <a:t>alpha (=prop/T)</a:t>
            </a:r>
          </a:p>
          <a:p>
            <a:pPr eaLnBrk="1" hangingPunct="1"/>
            <a:r>
              <a:rPr lang="zh-CN" altLang="en-US" dirty="0" smtClean="0"/>
              <a:t>发送时间 </a:t>
            </a:r>
            <a:r>
              <a:rPr lang="en-US" altLang="zh-CN" dirty="0" smtClean="0"/>
              <a:t>= </a:t>
            </a:r>
            <a:r>
              <a:rPr lang="zh-CN" altLang="en-US" dirty="0" smtClean="0"/>
              <a:t>最后一次成功传输 </a:t>
            </a:r>
            <a:r>
              <a:rPr lang="en-US" altLang="zh-CN" dirty="0" smtClean="0"/>
              <a:t>+ </a:t>
            </a:r>
            <a:r>
              <a:rPr lang="zh-CN" altLang="en-US" dirty="0" smtClean="0"/>
              <a:t>前面重传次数</a:t>
            </a:r>
            <a:r>
              <a:rPr lang="en-US" altLang="zh-CN" dirty="0" smtClean="0"/>
              <a:t>×</a:t>
            </a:r>
            <a:r>
              <a:rPr lang="zh-CN" altLang="en-US" dirty="0" smtClean="0"/>
              <a:t>重传延迟</a:t>
            </a:r>
            <a:endParaRPr lang="en-US" altLang="zh-CN" dirty="0" smtClean="0"/>
          </a:p>
          <a:p>
            <a:pPr eaLnBrk="1" hangingPunct="1"/>
            <a:r>
              <a:rPr lang="en-US" altLang="zh-CN" dirty="0" smtClean="0"/>
              <a:t>= 1+ (G/S-1) X </a:t>
            </a:r>
            <a:r>
              <a:rPr lang="zh-CN" altLang="en-US" dirty="0" smtClean="0"/>
              <a:t>重传延迟</a:t>
            </a:r>
            <a:endParaRPr lang="en-US" altLang="zh-CN" dirty="0" smtClean="0"/>
          </a:p>
          <a:p>
            <a:pPr eaLnBrk="1" hangingPunct="1"/>
            <a:endParaRPr lang="en-US" altLang="zh-CN" dirty="0" smtClean="0"/>
          </a:p>
          <a:p>
            <a:pPr eaLnBrk="1" hangingPunct="1"/>
            <a:r>
              <a:rPr lang="zh-CN" altLang="en-US" dirty="0" smtClean="0"/>
              <a:t>重传延迟假设每次在</a:t>
            </a:r>
            <a:r>
              <a:rPr lang="en-US" altLang="zh-CN" dirty="0" smtClean="0"/>
              <a:t>[1,k]</a:t>
            </a:r>
            <a:r>
              <a:rPr lang="zh-CN" altLang="en-US" dirty="0" smtClean="0"/>
              <a:t>内均匀分布选择</a:t>
            </a:r>
            <a:r>
              <a:rPr lang="en-US" altLang="zh-CN" dirty="0" smtClean="0"/>
              <a:t>slot</a:t>
            </a:r>
            <a:r>
              <a:rPr lang="zh-CN" altLang="en-US" dirty="0" smtClean="0"/>
              <a:t>，因此 </a:t>
            </a:r>
            <a:r>
              <a:rPr lang="en-US" altLang="zh-CN" dirty="0" smtClean="0"/>
              <a:t>= (1+k)/2 + alpha</a:t>
            </a:r>
          </a:p>
          <a:p>
            <a:pPr eaLnBrk="1" hangingPunct="1"/>
            <a:endParaRPr lang="en-US" altLang="zh-CN" dirty="0" smtClean="0"/>
          </a:p>
          <a:p>
            <a:pPr eaLnBrk="1" hangingPunct="1"/>
            <a:endParaRPr lang="en-US" altLang="zh-CN" dirty="0" smtClean="0"/>
          </a:p>
          <a:p>
            <a:pPr eaLnBrk="1" hangingPunct="1"/>
            <a:r>
              <a:rPr lang="en-US" altLang="zh-CN" dirty="0" smtClean="0"/>
              <a:t>(t0,t0+t)</a:t>
            </a:r>
            <a:r>
              <a:rPr lang="en-US" altLang="zh-CN" baseline="0" dirty="0" smtClean="0"/>
              <a:t>   (t0+t, t0+2t)  [t0+2t, t0+3t) </a:t>
            </a:r>
          </a:p>
          <a:p>
            <a:pPr eaLnBrk="1" hangingPunct="1"/>
            <a:endParaRPr lang="en-US" altLang="zh-CN" dirty="0" smtClean="0"/>
          </a:p>
          <a:p>
            <a:pPr eaLnBrk="1" hangingPunct="1"/>
            <a:r>
              <a:rPr lang="en-US" altLang="zh-CN" dirty="0" smtClean="0"/>
              <a:t>t0+t </a:t>
            </a:r>
            <a:r>
              <a:rPr lang="zh-CN" altLang="en-US" dirty="0" smtClean="0"/>
              <a:t>发送，与 </a:t>
            </a:r>
            <a:r>
              <a:rPr lang="en-US" altLang="zh-CN" dirty="0" smtClean="0"/>
              <a:t>(t0+t,t0+2t)</a:t>
            </a:r>
            <a:r>
              <a:rPr lang="en-US" altLang="zh-CN" baseline="0" dirty="0" smtClean="0"/>
              <a:t> </a:t>
            </a:r>
            <a:r>
              <a:rPr lang="zh-CN" altLang="en-US" baseline="0" dirty="0" smtClean="0"/>
              <a:t>冲突</a:t>
            </a:r>
            <a:endParaRPr lang="en-US" altLang="zh-CN" baseline="0" dirty="0" smtClean="0"/>
          </a:p>
          <a:p>
            <a:pPr eaLnBrk="1" hangingPunct="1"/>
            <a:r>
              <a:rPr lang="zh-CN" altLang="en-US" baseline="0" dirty="0" smtClean="0"/>
              <a:t>与 </a:t>
            </a:r>
            <a:r>
              <a:rPr lang="en-US" altLang="zh-CN" baseline="0" dirty="0" smtClean="0"/>
              <a:t>(t0,t0+t)</a:t>
            </a:r>
            <a:r>
              <a:rPr lang="zh-CN" altLang="en-US" baseline="0" dirty="0" smtClean="0"/>
              <a:t>冲突 </a:t>
            </a:r>
            <a:endParaRPr lang="en-US" altLang="zh-CN" baseline="0" dirty="0" smtClean="0"/>
          </a:p>
          <a:p>
            <a:pPr eaLnBrk="1" hangingPunct="1"/>
            <a:endParaRPr lang="zh-CN" altLang="en-US" dirty="0" smtClean="0"/>
          </a:p>
        </p:txBody>
      </p:sp>
      <p:sp>
        <p:nvSpPr>
          <p:cNvPr id="4" name="灯片编号占位符 3"/>
          <p:cNvSpPr>
            <a:spLocks noGrp="1"/>
          </p:cNvSpPr>
          <p:nvPr>
            <p:ph type="sldNum" sz="quarter" idx="10"/>
          </p:nvPr>
        </p:nvSpPr>
        <p:spPr/>
        <p:txBody>
          <a:bodyPr/>
          <a:lstStyle/>
          <a:p>
            <a:fld id="{0BD7B224-501B-4808-B3F4-09D8F4F81862}" type="slidenum">
              <a:rPr lang="zh-CN" altLang="en-US" smtClean="0"/>
              <a:t>12</a:t>
            </a:fld>
            <a:endParaRPr lang="zh-CN" altLang="en-US"/>
          </a:p>
        </p:txBody>
      </p:sp>
    </p:spTree>
    <p:extLst>
      <p:ext uri="{BB962C8B-B14F-4D97-AF65-F5344CB8AC3E}">
        <p14:creationId xmlns:p14="http://schemas.microsoft.com/office/powerpoint/2010/main" val="33964554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开区间 </a:t>
            </a:r>
            <a:r>
              <a:rPr lang="en-US" altLang="zh-CN" dirty="0" smtClean="0"/>
              <a:t>(t0,</a:t>
            </a:r>
            <a:r>
              <a:rPr lang="en-US" altLang="zh-CN" baseline="0" dirty="0" smtClean="0"/>
              <a:t> t+t0)    t0+t   (t0+t,  t0+2t)  t0+2t</a:t>
            </a:r>
          </a:p>
          <a:p>
            <a:endParaRPr lang="zh-CN" altLang="en-US" dirty="0"/>
          </a:p>
        </p:txBody>
      </p:sp>
      <p:sp>
        <p:nvSpPr>
          <p:cNvPr id="4" name="灯片编号占位符 3"/>
          <p:cNvSpPr>
            <a:spLocks noGrp="1"/>
          </p:cNvSpPr>
          <p:nvPr>
            <p:ph type="sldNum" sz="quarter" idx="10"/>
          </p:nvPr>
        </p:nvSpPr>
        <p:spPr/>
        <p:txBody>
          <a:bodyPr/>
          <a:lstStyle/>
          <a:p>
            <a:fld id="{0BD7B224-501B-4808-B3F4-09D8F4F81862}" type="slidenum">
              <a:rPr lang="zh-CN" altLang="en-US" smtClean="0"/>
              <a:t>13</a:t>
            </a:fld>
            <a:endParaRPr lang="zh-CN" altLang="en-US"/>
          </a:p>
        </p:txBody>
      </p:sp>
    </p:spTree>
    <p:extLst>
      <p:ext uri="{BB962C8B-B14F-4D97-AF65-F5344CB8AC3E}">
        <p14:creationId xmlns:p14="http://schemas.microsoft.com/office/powerpoint/2010/main" val="10645085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S-aloha:  1/e </a:t>
            </a:r>
            <a:r>
              <a:rPr lang="zh-CN" altLang="en-US" dirty="0" smtClean="0"/>
              <a:t>帧</a:t>
            </a:r>
            <a:r>
              <a:rPr lang="en-US" altLang="zh-CN" dirty="0" smtClean="0"/>
              <a:t>/</a:t>
            </a:r>
            <a:r>
              <a:rPr lang="zh-CN" altLang="en-US" dirty="0" smtClean="0"/>
              <a:t>帧时 </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aloha:  1/2e </a:t>
            </a:r>
            <a:r>
              <a:rPr lang="zh-CN" altLang="en-US" dirty="0" smtClean="0"/>
              <a:t>帧</a:t>
            </a:r>
            <a:r>
              <a:rPr lang="en-US" altLang="zh-CN" dirty="0" smtClean="0"/>
              <a:t>/</a:t>
            </a:r>
            <a:r>
              <a:rPr lang="zh-CN" altLang="en-US" dirty="0" smtClean="0"/>
              <a:t>帧时 </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120/9600 = </a:t>
            </a:r>
            <a:r>
              <a:rPr lang="zh-CN" altLang="en-US" dirty="0" smtClean="0"/>
              <a:t>帧时  </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0BD7B224-501B-4808-B3F4-09D8F4F81862}" type="slidenum">
              <a:rPr lang="zh-CN" altLang="en-US" smtClean="0"/>
              <a:t>15</a:t>
            </a:fld>
            <a:endParaRPr lang="zh-CN" altLang="en-US"/>
          </a:p>
        </p:txBody>
      </p:sp>
    </p:spTree>
    <p:extLst>
      <p:ext uri="{BB962C8B-B14F-4D97-AF65-F5344CB8AC3E}">
        <p14:creationId xmlns:p14="http://schemas.microsoft.com/office/powerpoint/2010/main" val="24415005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B64BFE7A-2D7A-4DFD-9177-2694529C1194}" type="datetimeFigureOut">
              <a:rPr lang="zh-CN" altLang="en-US" smtClean="0"/>
              <a:t>2017/12/14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FEFC32E-C581-4487-97FA-68A254E62611}" type="slidenum">
              <a:rPr lang="zh-CN" altLang="en-US" smtClean="0"/>
              <a:t>‹#›</a:t>
            </a:fld>
            <a:endParaRPr lang="zh-CN" altLang="en-US"/>
          </a:p>
        </p:txBody>
      </p:sp>
    </p:spTree>
    <p:extLst>
      <p:ext uri="{BB962C8B-B14F-4D97-AF65-F5344CB8AC3E}">
        <p14:creationId xmlns:p14="http://schemas.microsoft.com/office/powerpoint/2010/main" val="2770299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64BFE7A-2D7A-4DFD-9177-2694529C1194}" type="datetimeFigureOut">
              <a:rPr lang="zh-CN" altLang="en-US" smtClean="0"/>
              <a:t>2017/12/14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FEFC32E-C581-4487-97FA-68A254E62611}" type="slidenum">
              <a:rPr lang="zh-CN" altLang="en-US" smtClean="0"/>
              <a:t>‹#›</a:t>
            </a:fld>
            <a:endParaRPr lang="zh-CN" altLang="en-US"/>
          </a:p>
        </p:txBody>
      </p:sp>
    </p:spTree>
    <p:extLst>
      <p:ext uri="{BB962C8B-B14F-4D97-AF65-F5344CB8AC3E}">
        <p14:creationId xmlns:p14="http://schemas.microsoft.com/office/powerpoint/2010/main" val="2589240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64BFE7A-2D7A-4DFD-9177-2694529C1194}" type="datetimeFigureOut">
              <a:rPr lang="zh-CN" altLang="en-US" smtClean="0"/>
              <a:t>2017/12/14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FEFC32E-C581-4487-97FA-68A254E62611}" type="slidenum">
              <a:rPr lang="zh-CN" altLang="en-US" smtClean="0"/>
              <a:t>‹#›</a:t>
            </a:fld>
            <a:endParaRPr lang="zh-CN" altLang="en-US"/>
          </a:p>
        </p:txBody>
      </p:sp>
    </p:spTree>
    <p:extLst>
      <p:ext uri="{BB962C8B-B14F-4D97-AF65-F5344CB8AC3E}">
        <p14:creationId xmlns:p14="http://schemas.microsoft.com/office/powerpoint/2010/main" val="2430946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64BFE7A-2D7A-4DFD-9177-2694529C1194}" type="datetimeFigureOut">
              <a:rPr lang="zh-CN" altLang="en-US" smtClean="0"/>
              <a:t>2017/12/14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FEFC32E-C581-4487-97FA-68A254E62611}" type="slidenum">
              <a:rPr lang="zh-CN" altLang="en-US" smtClean="0"/>
              <a:t>‹#›</a:t>
            </a:fld>
            <a:endParaRPr lang="zh-CN" altLang="en-US"/>
          </a:p>
        </p:txBody>
      </p:sp>
    </p:spTree>
    <p:extLst>
      <p:ext uri="{BB962C8B-B14F-4D97-AF65-F5344CB8AC3E}">
        <p14:creationId xmlns:p14="http://schemas.microsoft.com/office/powerpoint/2010/main" val="2583131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B64BFE7A-2D7A-4DFD-9177-2694529C1194}" type="datetimeFigureOut">
              <a:rPr lang="zh-CN" altLang="en-US" smtClean="0"/>
              <a:t>2017/12/14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FEFC32E-C581-4487-97FA-68A254E62611}" type="slidenum">
              <a:rPr lang="zh-CN" altLang="en-US" smtClean="0"/>
              <a:t>‹#›</a:t>
            </a:fld>
            <a:endParaRPr lang="zh-CN" altLang="en-US"/>
          </a:p>
        </p:txBody>
      </p:sp>
    </p:spTree>
    <p:extLst>
      <p:ext uri="{BB962C8B-B14F-4D97-AF65-F5344CB8AC3E}">
        <p14:creationId xmlns:p14="http://schemas.microsoft.com/office/powerpoint/2010/main" val="844524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64BFE7A-2D7A-4DFD-9177-2694529C1194}" type="datetimeFigureOut">
              <a:rPr lang="zh-CN" altLang="en-US" smtClean="0"/>
              <a:t>2017/12/14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FEFC32E-C581-4487-97FA-68A254E62611}" type="slidenum">
              <a:rPr lang="zh-CN" altLang="en-US" smtClean="0"/>
              <a:t>‹#›</a:t>
            </a:fld>
            <a:endParaRPr lang="zh-CN" altLang="en-US"/>
          </a:p>
        </p:txBody>
      </p:sp>
    </p:spTree>
    <p:extLst>
      <p:ext uri="{BB962C8B-B14F-4D97-AF65-F5344CB8AC3E}">
        <p14:creationId xmlns:p14="http://schemas.microsoft.com/office/powerpoint/2010/main" val="242771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64BFE7A-2D7A-4DFD-9177-2694529C1194}" type="datetimeFigureOut">
              <a:rPr lang="zh-CN" altLang="en-US" smtClean="0"/>
              <a:t>2017/12/14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FEFC32E-C581-4487-97FA-68A254E62611}" type="slidenum">
              <a:rPr lang="zh-CN" altLang="en-US" smtClean="0"/>
              <a:t>‹#›</a:t>
            </a:fld>
            <a:endParaRPr lang="zh-CN" altLang="en-US"/>
          </a:p>
        </p:txBody>
      </p:sp>
    </p:spTree>
    <p:extLst>
      <p:ext uri="{BB962C8B-B14F-4D97-AF65-F5344CB8AC3E}">
        <p14:creationId xmlns:p14="http://schemas.microsoft.com/office/powerpoint/2010/main" val="3020323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64BFE7A-2D7A-4DFD-9177-2694529C1194}" type="datetimeFigureOut">
              <a:rPr lang="zh-CN" altLang="en-US" smtClean="0"/>
              <a:t>2017/12/14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FEFC32E-C581-4487-97FA-68A254E62611}" type="slidenum">
              <a:rPr lang="zh-CN" altLang="en-US" smtClean="0"/>
              <a:t>‹#›</a:t>
            </a:fld>
            <a:endParaRPr lang="zh-CN" altLang="en-US"/>
          </a:p>
        </p:txBody>
      </p:sp>
    </p:spTree>
    <p:extLst>
      <p:ext uri="{BB962C8B-B14F-4D97-AF65-F5344CB8AC3E}">
        <p14:creationId xmlns:p14="http://schemas.microsoft.com/office/powerpoint/2010/main" val="1198146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64BFE7A-2D7A-4DFD-9177-2694529C1194}" type="datetimeFigureOut">
              <a:rPr lang="zh-CN" altLang="en-US" smtClean="0"/>
              <a:t>2017/12/14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FEFC32E-C581-4487-97FA-68A254E62611}" type="slidenum">
              <a:rPr lang="zh-CN" altLang="en-US" smtClean="0"/>
              <a:t>‹#›</a:t>
            </a:fld>
            <a:endParaRPr lang="zh-CN" altLang="en-US"/>
          </a:p>
        </p:txBody>
      </p:sp>
    </p:spTree>
    <p:extLst>
      <p:ext uri="{BB962C8B-B14F-4D97-AF65-F5344CB8AC3E}">
        <p14:creationId xmlns:p14="http://schemas.microsoft.com/office/powerpoint/2010/main" val="3104428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B64BFE7A-2D7A-4DFD-9177-2694529C1194}" type="datetimeFigureOut">
              <a:rPr lang="zh-CN" altLang="en-US" smtClean="0"/>
              <a:t>2017/12/14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FEFC32E-C581-4487-97FA-68A254E62611}" type="slidenum">
              <a:rPr lang="zh-CN" altLang="en-US" smtClean="0"/>
              <a:t>‹#›</a:t>
            </a:fld>
            <a:endParaRPr lang="zh-CN" altLang="en-US"/>
          </a:p>
        </p:txBody>
      </p:sp>
    </p:spTree>
    <p:extLst>
      <p:ext uri="{BB962C8B-B14F-4D97-AF65-F5344CB8AC3E}">
        <p14:creationId xmlns:p14="http://schemas.microsoft.com/office/powerpoint/2010/main" val="3502399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B64BFE7A-2D7A-4DFD-9177-2694529C1194}" type="datetimeFigureOut">
              <a:rPr lang="zh-CN" altLang="en-US" smtClean="0"/>
              <a:t>2017/12/14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FEFC32E-C581-4487-97FA-68A254E62611}" type="slidenum">
              <a:rPr lang="zh-CN" altLang="en-US" smtClean="0"/>
              <a:t>‹#›</a:t>
            </a:fld>
            <a:endParaRPr lang="zh-CN" altLang="en-US"/>
          </a:p>
        </p:txBody>
      </p:sp>
    </p:spTree>
    <p:extLst>
      <p:ext uri="{BB962C8B-B14F-4D97-AF65-F5344CB8AC3E}">
        <p14:creationId xmlns:p14="http://schemas.microsoft.com/office/powerpoint/2010/main" val="1174928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4BFE7A-2D7A-4DFD-9177-2694529C1194}" type="datetimeFigureOut">
              <a:rPr lang="zh-CN" altLang="en-US" smtClean="0"/>
              <a:t>2017/12/14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EFC32E-C581-4487-97FA-68A254E62611}" type="slidenum">
              <a:rPr lang="zh-CN" altLang="en-US" smtClean="0"/>
              <a:t>‹#›</a:t>
            </a:fld>
            <a:endParaRPr lang="zh-CN" altLang="en-US"/>
          </a:p>
        </p:txBody>
      </p:sp>
    </p:spTree>
    <p:extLst>
      <p:ext uri="{BB962C8B-B14F-4D97-AF65-F5344CB8AC3E}">
        <p14:creationId xmlns:p14="http://schemas.microsoft.com/office/powerpoint/2010/main" val="19234593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6.wmf"/><Relationship Id="rId4" Type="http://schemas.openxmlformats.org/officeDocument/2006/relationships/oleObject" Target="../embeddings/oleObject5.bin"/></Relationships>
</file>

<file path=ppt/slides/_rels/slide12.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notesSlide" Target="../notesSlides/notesSlide7.xml"/><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0.wmf"/><Relationship Id="rId5" Type="http://schemas.openxmlformats.org/officeDocument/2006/relationships/image" Target="../media/image9.wmf"/><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notesSlide" Target="../notesSlides/notesSlide8.xml"/><Relationship Id="rId7"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8.bin"/><Relationship Id="rId5" Type="http://schemas.openxmlformats.org/officeDocument/2006/relationships/image" Target="../media/image11.wmf"/><Relationship Id="rId4" Type="http://schemas.openxmlformats.org/officeDocument/2006/relationships/oleObject" Target="../embeddings/oleObject7.bin"/></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3.wmf"/><Relationship Id="rId5" Type="http://schemas.openxmlformats.org/officeDocument/2006/relationships/oleObject" Target="../embeddings/oleObject9.bin"/><Relationship Id="rId4" Type="http://schemas.openxmlformats.org/officeDocument/2006/relationships/image" Target="../media/image15.w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6.wmf"/></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notesSlide" Target="../notesSlides/notesSlide17.xml"/><Relationship Id="rId7" Type="http://schemas.openxmlformats.org/officeDocument/2006/relationships/image" Target="../media/image20.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2.bin"/><Relationship Id="rId11" Type="http://schemas.openxmlformats.org/officeDocument/2006/relationships/image" Target="../media/image22.wmf"/><Relationship Id="rId5" Type="http://schemas.openxmlformats.org/officeDocument/2006/relationships/image" Target="../media/image19.wmf"/><Relationship Id="rId10" Type="http://schemas.openxmlformats.org/officeDocument/2006/relationships/oleObject" Target="../embeddings/oleObject14.bin"/><Relationship Id="rId4" Type="http://schemas.openxmlformats.org/officeDocument/2006/relationships/oleObject" Target="../embeddings/oleObject11.bin"/><Relationship Id="rId9" Type="http://schemas.openxmlformats.org/officeDocument/2006/relationships/image" Target="../media/image21.wmf"/></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4.png"/><Relationship Id="rId5" Type="http://schemas.openxmlformats.org/officeDocument/2006/relationships/image" Target="../media/image23.wmf"/><Relationship Id="rId4" Type="http://schemas.openxmlformats.org/officeDocument/2006/relationships/oleObject" Target="../embeddings/oleObject15.bin"/></Relationships>
</file>

<file path=ppt/slides/_rels/slide29.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6.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8.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notesSlide" Target="../notesSlides/notesSlide36.xml"/><Relationship Id="rId7"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30.wmf"/><Relationship Id="rId5" Type="http://schemas.openxmlformats.org/officeDocument/2006/relationships/oleObject" Target="../embeddings/oleObject16.bin"/><Relationship Id="rId10" Type="http://schemas.openxmlformats.org/officeDocument/2006/relationships/oleObject" Target="../embeddings/oleObject19.bin"/><Relationship Id="rId4" Type="http://schemas.openxmlformats.org/officeDocument/2006/relationships/image" Target="../media/image32.png"/><Relationship Id="rId9" Type="http://schemas.openxmlformats.org/officeDocument/2006/relationships/oleObject" Target="../embeddings/oleObject18.bin"/></Relationships>
</file>

<file path=ppt/slides/_rels/slide5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2.wmf"/><Relationship Id="rId3" Type="http://schemas.openxmlformats.org/officeDocument/2006/relationships/notesSlide" Target="../notesSlides/notesSlide3.xml"/><Relationship Id="rId7"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wmf"/><Relationship Id="rId5" Type="http://schemas.openxmlformats.org/officeDocument/2006/relationships/oleObject" Target="../embeddings/oleObject1.bin"/><Relationship Id="rId10" Type="http://schemas.openxmlformats.org/officeDocument/2006/relationships/image" Target="../media/image3.wmf"/><Relationship Id="rId4" Type="http://schemas.openxmlformats.org/officeDocument/2006/relationships/image" Target="../media/image4.png"/><Relationship Id="rId9" Type="http://schemas.openxmlformats.org/officeDocument/2006/relationships/oleObject" Target="../embeddings/oleObject3.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w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a:t>
            </a:r>
            <a:r>
              <a:rPr lang="en-US" altLang="zh-CN" dirty="0" smtClean="0"/>
              <a:t>4</a:t>
            </a:r>
            <a:r>
              <a:rPr lang="zh-CN" altLang="en-US" dirty="0" smtClean="0"/>
              <a:t>章 媒体访问控制</a:t>
            </a:r>
            <a:endParaRPr lang="zh-CN" altLang="en-US"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24236527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825625"/>
            <a:ext cx="10683240" cy="2779626"/>
          </a:xfrm>
        </p:spPr>
        <p:txBody>
          <a:bodyPr>
            <a:normAutofit/>
          </a:bodyPr>
          <a:lstStyle/>
          <a:p>
            <a:r>
              <a:rPr lang="en-US" altLang="zh-CN" sz="2000" dirty="0" smtClean="0"/>
              <a:t>1970</a:t>
            </a:r>
            <a:r>
              <a:rPr lang="zh-CN" altLang="en-US" sz="2000" dirty="0" smtClean="0"/>
              <a:t>年分布在</a:t>
            </a:r>
            <a:r>
              <a:rPr lang="en-US" altLang="zh-CN" sz="2000" dirty="0" smtClean="0"/>
              <a:t>Hawaiian</a:t>
            </a:r>
            <a:r>
              <a:rPr lang="zh-CN" altLang="en-US" sz="2000" dirty="0" smtClean="0"/>
              <a:t>各个岛屿的多个设备要访问位于檀香山</a:t>
            </a:r>
            <a:r>
              <a:rPr lang="en-US" altLang="zh-CN" sz="2000" dirty="0" smtClean="0"/>
              <a:t>(Honolulu)</a:t>
            </a:r>
            <a:r>
              <a:rPr lang="zh-CN" altLang="en-US" sz="2000" dirty="0" smtClean="0"/>
              <a:t>的主机采用的协议</a:t>
            </a:r>
            <a:endParaRPr lang="en-US" altLang="zh-CN" sz="2000" dirty="0" smtClean="0"/>
          </a:p>
          <a:p>
            <a:r>
              <a:rPr lang="zh-CN" altLang="en-US" sz="2000" dirty="0" smtClean="0"/>
              <a:t>只要节点</a:t>
            </a:r>
            <a:r>
              <a:rPr lang="zh-CN" altLang="en-US" sz="2000" dirty="0" smtClean="0">
                <a:solidFill>
                  <a:srgbClr val="FF0000"/>
                </a:solidFill>
              </a:rPr>
              <a:t>想传输信息帧，就立即发送（在信道</a:t>
            </a:r>
            <a:r>
              <a:rPr lang="en-US" altLang="zh-CN" sz="2000" dirty="0" smtClean="0">
                <a:solidFill>
                  <a:srgbClr val="FF0000"/>
                </a:solidFill>
              </a:rPr>
              <a:t>f1</a:t>
            </a:r>
            <a:r>
              <a:rPr lang="zh-CN" altLang="en-US" sz="2000" dirty="0" smtClean="0">
                <a:solidFill>
                  <a:srgbClr val="FF0000"/>
                </a:solidFill>
              </a:rPr>
              <a:t>）</a:t>
            </a:r>
            <a:r>
              <a:rPr lang="zh-CN" altLang="en-US" sz="2000" dirty="0" smtClean="0"/>
              <a:t>。</a:t>
            </a:r>
          </a:p>
          <a:p>
            <a:r>
              <a:rPr lang="zh-CN" altLang="en-US" sz="2000" dirty="0" smtClean="0"/>
              <a:t>节点怎么样知道是否发送成功？</a:t>
            </a:r>
            <a:endParaRPr lang="en-US" altLang="zh-CN" sz="2000" dirty="0" smtClean="0"/>
          </a:p>
          <a:p>
            <a:pPr lvl="1"/>
            <a:r>
              <a:rPr lang="zh-CN" altLang="en-US" sz="2000" dirty="0" smtClean="0"/>
              <a:t>接收者通过</a:t>
            </a:r>
            <a:r>
              <a:rPr lang="en-US" altLang="zh-CN" sz="2000" dirty="0" smtClean="0"/>
              <a:t>FCS</a:t>
            </a:r>
            <a:r>
              <a:rPr lang="zh-CN" altLang="en-US" sz="2000" dirty="0" smtClean="0"/>
              <a:t>判断帧是否完好无损，如果正确接收，通过</a:t>
            </a:r>
            <a:r>
              <a:rPr lang="zh-CN" altLang="en-US" sz="2000" u="sng" dirty="0" smtClean="0">
                <a:solidFill>
                  <a:srgbClr val="FF0000"/>
                </a:solidFill>
              </a:rPr>
              <a:t>另外一个信道</a:t>
            </a:r>
            <a:r>
              <a:rPr lang="en-US" altLang="zh-CN" sz="2000" u="sng" dirty="0" smtClean="0">
                <a:solidFill>
                  <a:srgbClr val="FF0000"/>
                </a:solidFill>
              </a:rPr>
              <a:t>f2</a:t>
            </a:r>
            <a:r>
              <a:rPr lang="zh-CN" altLang="en-US" sz="2000" u="sng" dirty="0" smtClean="0">
                <a:solidFill>
                  <a:srgbClr val="FF0000"/>
                </a:solidFill>
              </a:rPr>
              <a:t>发送</a:t>
            </a:r>
            <a:r>
              <a:rPr lang="en-US" altLang="zh-CN" sz="2000" u="sng" dirty="0" smtClean="0">
                <a:solidFill>
                  <a:srgbClr val="FF0000"/>
                </a:solidFill>
              </a:rPr>
              <a:t>ACK</a:t>
            </a:r>
            <a:r>
              <a:rPr lang="zh-CN" altLang="en-US" sz="2000" dirty="0" smtClean="0"/>
              <a:t>通知发送者</a:t>
            </a:r>
            <a:endParaRPr lang="en-US" altLang="zh-CN" sz="2000" dirty="0" smtClean="0"/>
          </a:p>
          <a:p>
            <a:pPr lvl="1"/>
            <a:r>
              <a:rPr lang="zh-CN" altLang="en-US" sz="2000" dirty="0" smtClean="0"/>
              <a:t>考虑到信息帧和</a:t>
            </a:r>
            <a:r>
              <a:rPr lang="en-US" altLang="zh-CN" sz="2000" dirty="0" smtClean="0"/>
              <a:t>ACK</a:t>
            </a:r>
            <a:r>
              <a:rPr lang="zh-CN" altLang="en-US" sz="2000" dirty="0" smtClean="0"/>
              <a:t>帧可能丢失，发送者在发送帧后监听一段时间</a:t>
            </a:r>
            <a:endParaRPr lang="en-US" altLang="zh-CN" sz="2000" dirty="0" smtClean="0"/>
          </a:p>
          <a:p>
            <a:pPr lvl="2"/>
            <a:r>
              <a:rPr lang="zh-CN" altLang="en-US" dirty="0" smtClean="0"/>
              <a:t>信息来回传播的最大延迟时间（两倍于相距最远的两个节点之间传递信息的时间）再加上一小段固定的时间内</a:t>
            </a:r>
          </a:p>
          <a:p>
            <a:endParaRPr lang="zh-CN" altLang="en-US" sz="2000" dirty="0"/>
          </a:p>
        </p:txBody>
      </p:sp>
      <p:sp>
        <p:nvSpPr>
          <p:cNvPr id="4" name="标题 1"/>
          <p:cNvSpPr>
            <a:spLocks noGrp="1"/>
          </p:cNvSpPr>
          <p:nvPr>
            <p:ph type="title"/>
          </p:nvPr>
        </p:nvSpPr>
        <p:spPr/>
        <p:txBody>
          <a:bodyPr>
            <a:normAutofit/>
          </a:bodyPr>
          <a:lstStyle/>
          <a:p>
            <a:r>
              <a:rPr lang="zh-CN" altLang="en-US" dirty="0" smtClean="0"/>
              <a:t>竞争机制：</a:t>
            </a:r>
            <a:r>
              <a:rPr lang="en-US" altLang="zh-CN" dirty="0" smtClean="0"/>
              <a:t>ALOHA</a:t>
            </a:r>
            <a:r>
              <a:rPr lang="zh-CN" altLang="en-US" dirty="0" smtClean="0"/>
              <a:t>（</a:t>
            </a:r>
            <a:r>
              <a:rPr lang="zh-CN" altLang="en-US" dirty="0"/>
              <a:t>想说就</a:t>
            </a:r>
            <a:r>
              <a:rPr lang="zh-CN" altLang="en-US" dirty="0" smtClean="0"/>
              <a:t>说）</a:t>
            </a:r>
            <a:endParaRPr lang="zh-CN" alt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3433" y="4390524"/>
            <a:ext cx="5708567" cy="24508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 6"/>
          <p:cNvSpPr/>
          <p:nvPr/>
        </p:nvSpPr>
        <p:spPr>
          <a:xfrm>
            <a:off x="1368829" y="4740188"/>
            <a:ext cx="5530734" cy="1938992"/>
          </a:xfrm>
          <a:prstGeom prst="rect">
            <a:avLst/>
          </a:prstGeom>
        </p:spPr>
        <p:txBody>
          <a:bodyPr wrap="square">
            <a:spAutoFit/>
          </a:bodyPr>
          <a:lstStyle/>
          <a:p>
            <a:pPr marL="285750" indent="-285750">
              <a:buFont typeface="Arial" panose="020B0604020202020204" pitchFamily="34" charset="0"/>
              <a:buChar char="•"/>
            </a:pPr>
            <a:r>
              <a:rPr lang="zh-CN" altLang="en-US" sz="2000" dirty="0" smtClean="0"/>
              <a:t>如果在此期间收到了确认，则传输成功</a:t>
            </a:r>
          </a:p>
          <a:p>
            <a:pPr marL="285750" indent="-285750">
              <a:buFont typeface="Arial" panose="020B0604020202020204" pitchFamily="34" charset="0"/>
              <a:buChar char="•"/>
            </a:pPr>
            <a:r>
              <a:rPr lang="zh-CN" altLang="en-US" sz="2000" dirty="0" smtClean="0"/>
              <a:t>否则，发送节点</a:t>
            </a:r>
            <a:r>
              <a:rPr lang="zh-CN" altLang="en-US" sz="2000" u="sng" dirty="0" smtClean="0">
                <a:solidFill>
                  <a:srgbClr val="FF0000"/>
                </a:solidFill>
              </a:rPr>
              <a:t>等待一段随机的时间后</a:t>
            </a:r>
            <a:r>
              <a:rPr lang="zh-CN" altLang="en-US" sz="2000" dirty="0" smtClean="0"/>
              <a:t>重发信息帧。</a:t>
            </a:r>
          </a:p>
          <a:p>
            <a:pPr marL="742950" lvl="1" indent="-285750">
              <a:buFont typeface="Arial" panose="020B0604020202020204" pitchFamily="34" charset="0"/>
              <a:buChar char="•"/>
            </a:pPr>
            <a:r>
              <a:rPr lang="zh-CN" altLang="en-US" sz="2000" dirty="0" smtClean="0"/>
              <a:t>太短：许多冲突</a:t>
            </a:r>
          </a:p>
          <a:p>
            <a:pPr marL="742950" lvl="1" indent="-285750">
              <a:buFont typeface="Arial" panose="020B0604020202020204" pitchFamily="34" charset="0"/>
              <a:buChar char="•"/>
            </a:pPr>
            <a:r>
              <a:rPr lang="zh-CN" altLang="en-US" sz="2000" dirty="0" smtClean="0"/>
              <a:t>太长：信道利用率低</a:t>
            </a:r>
          </a:p>
          <a:p>
            <a:pPr marL="285750" indent="-285750">
              <a:buFont typeface="Arial" panose="020B0604020202020204" pitchFamily="34" charset="0"/>
              <a:buChar char="•"/>
            </a:pPr>
            <a:r>
              <a:rPr lang="zh-CN" altLang="en-US" sz="2000" dirty="0" smtClean="0"/>
              <a:t>如果重传多次仍得不到确认，放弃传输帧</a:t>
            </a:r>
            <a:endParaRPr lang="zh-CN" altLang="en-US" sz="2000" dirty="0"/>
          </a:p>
        </p:txBody>
      </p:sp>
    </p:spTree>
    <p:extLst>
      <p:ext uri="{BB962C8B-B14F-4D97-AF65-F5344CB8AC3E}">
        <p14:creationId xmlns:p14="http://schemas.microsoft.com/office/powerpoint/2010/main" val="25679846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无限用户的</a:t>
            </a:r>
            <a:r>
              <a:rPr lang="en-US" altLang="zh-CN" dirty="0" smtClean="0"/>
              <a:t>ALOHA</a:t>
            </a:r>
            <a:r>
              <a:rPr lang="zh-CN" altLang="en-US" dirty="0" smtClean="0"/>
              <a:t>性能：模型假设</a:t>
            </a:r>
            <a:endParaRPr lang="zh-CN" altLang="en-US" dirty="0"/>
          </a:p>
        </p:txBody>
      </p:sp>
      <p:sp>
        <p:nvSpPr>
          <p:cNvPr id="3" name="内容占位符 2"/>
          <p:cNvSpPr>
            <a:spLocks noGrp="1"/>
          </p:cNvSpPr>
          <p:nvPr>
            <p:ph idx="1"/>
          </p:nvPr>
        </p:nvSpPr>
        <p:spPr>
          <a:xfrm>
            <a:off x="838200" y="1825625"/>
            <a:ext cx="10515600" cy="3227660"/>
          </a:xfrm>
        </p:spPr>
        <p:txBody>
          <a:bodyPr>
            <a:normAutofit/>
          </a:bodyPr>
          <a:lstStyle/>
          <a:p>
            <a:r>
              <a:rPr lang="zh-CN" altLang="en-US" sz="2400" dirty="0" smtClean="0"/>
              <a:t>用户产生的新帧（</a:t>
            </a:r>
            <a:r>
              <a:rPr lang="zh-CN" altLang="en-US" sz="2400" dirty="0" smtClean="0">
                <a:solidFill>
                  <a:srgbClr val="FF0000"/>
                </a:solidFill>
              </a:rPr>
              <a:t>固定长度</a:t>
            </a:r>
            <a:r>
              <a:rPr lang="zh-CN" altLang="en-US" sz="2400" dirty="0" smtClean="0"/>
              <a:t>）服从普阿松分布，平均</a:t>
            </a:r>
            <a:r>
              <a:rPr lang="zh-CN" altLang="en-US" sz="2400" dirty="0" smtClean="0">
                <a:solidFill>
                  <a:srgbClr val="FF0000"/>
                </a:solidFill>
              </a:rPr>
              <a:t>每帧时</a:t>
            </a:r>
            <a:r>
              <a:rPr lang="zh-CN" altLang="en-US" sz="2400" dirty="0" smtClean="0"/>
              <a:t>产生</a:t>
            </a:r>
            <a:r>
              <a:rPr lang="en-US" altLang="zh-CN" sz="2400" dirty="0" smtClean="0"/>
              <a:t>S</a:t>
            </a:r>
            <a:r>
              <a:rPr lang="zh-CN" altLang="en-US" sz="2400" dirty="0" smtClean="0"/>
              <a:t>个新帧，即</a:t>
            </a:r>
            <a:r>
              <a:rPr lang="zh-CN" altLang="en-US" sz="2400" b="1" dirty="0" smtClean="0">
                <a:solidFill>
                  <a:srgbClr val="FF0000"/>
                </a:solidFill>
                <a:sym typeface="Wingdings" pitchFamily="2" charset="2"/>
              </a:rPr>
              <a:t>吞吐率</a:t>
            </a:r>
            <a:r>
              <a:rPr lang="en-US" altLang="zh-CN" sz="2400" b="1" dirty="0" smtClean="0">
                <a:solidFill>
                  <a:srgbClr val="FF0000"/>
                </a:solidFill>
                <a:sym typeface="Wingdings" pitchFamily="2" charset="2"/>
              </a:rPr>
              <a:t>S=</a:t>
            </a:r>
            <a:r>
              <a:rPr lang="zh-CN" altLang="en-US" sz="2400" dirty="0">
                <a:sym typeface="Wingdings" pitchFamily="2" charset="2"/>
              </a:rPr>
              <a:t>单位帧时</a:t>
            </a:r>
            <a:r>
              <a:rPr lang="zh-CN" altLang="en-US" sz="2400" dirty="0" smtClean="0">
                <a:sym typeface="Wingdings" pitchFamily="2" charset="2"/>
              </a:rPr>
              <a:t>新注入网络中的负载，</a:t>
            </a:r>
            <a:r>
              <a:rPr lang="zh-CN" altLang="en-US" sz="2400" dirty="0" smtClean="0"/>
              <a:t>应满足</a:t>
            </a:r>
            <a:r>
              <a:rPr lang="en-US" altLang="zh-CN" sz="2400" dirty="0" smtClean="0"/>
              <a:t>0&lt;S&lt;1</a:t>
            </a:r>
            <a:endParaRPr lang="zh-CN" altLang="en-US" sz="2400" dirty="0" smtClean="0"/>
          </a:p>
          <a:p>
            <a:r>
              <a:rPr lang="zh-CN" altLang="en-US" sz="2400" dirty="0" smtClean="0"/>
              <a:t>节点发送的帧（包括新帧和重传帧）也服从普阿松分布，平均每帧时发送</a:t>
            </a:r>
            <a:r>
              <a:rPr lang="en-US" altLang="zh-CN" sz="2400" dirty="0" smtClean="0"/>
              <a:t>G</a:t>
            </a:r>
            <a:r>
              <a:rPr lang="zh-CN" altLang="en-US" sz="2400" dirty="0" smtClean="0"/>
              <a:t>帧，即网络负载</a:t>
            </a:r>
            <a:r>
              <a:rPr lang="en-US" altLang="zh-CN" sz="2400" dirty="0" smtClean="0"/>
              <a:t>G =</a:t>
            </a:r>
            <a:r>
              <a:rPr lang="zh-CN" altLang="en-US" sz="2400" dirty="0" smtClean="0"/>
              <a:t>单位帧时在链路上传输的帧的个数</a:t>
            </a:r>
            <a:r>
              <a:rPr lang="en-US" altLang="zh-CN" sz="2400" dirty="0" smtClean="0"/>
              <a:t>, S≤G</a:t>
            </a:r>
            <a:endParaRPr lang="zh-CN" altLang="en-US" sz="2400" dirty="0" smtClean="0"/>
          </a:p>
          <a:p>
            <a:r>
              <a:rPr lang="en-US" altLang="zh-CN" sz="2400" dirty="0" smtClean="0"/>
              <a:t>S</a:t>
            </a:r>
            <a:r>
              <a:rPr lang="zh-CN" altLang="en-US" sz="2400" dirty="0" smtClean="0"/>
              <a:t>和</a:t>
            </a:r>
            <a:r>
              <a:rPr lang="en-US" altLang="zh-CN" sz="2400" dirty="0" smtClean="0"/>
              <a:t>G</a:t>
            </a:r>
            <a:r>
              <a:rPr lang="zh-CN" altLang="en-US" sz="2400" dirty="0" smtClean="0"/>
              <a:t>进行归一化：单位时间为一个帧时，最大吞吐率</a:t>
            </a:r>
            <a:r>
              <a:rPr lang="en-US" altLang="zh-CN" sz="2400" dirty="0" smtClean="0"/>
              <a:t>S</a:t>
            </a:r>
            <a:r>
              <a:rPr lang="zh-CN" altLang="en-US" sz="2400" dirty="0" smtClean="0"/>
              <a:t>为</a:t>
            </a:r>
            <a:r>
              <a:rPr lang="en-US" altLang="zh-CN" sz="2400" dirty="0" smtClean="0"/>
              <a:t>1 (</a:t>
            </a:r>
            <a:r>
              <a:rPr lang="zh-CN" altLang="en-US" sz="2400" dirty="0" smtClean="0"/>
              <a:t>帧</a:t>
            </a:r>
            <a:r>
              <a:rPr lang="en-US" altLang="zh-CN" sz="2400" dirty="0" smtClean="0"/>
              <a:t>/</a:t>
            </a:r>
            <a:r>
              <a:rPr lang="zh-CN" altLang="en-US" sz="2400" dirty="0" smtClean="0"/>
              <a:t>帧时</a:t>
            </a:r>
            <a:r>
              <a:rPr lang="en-US" altLang="zh-CN" sz="2400" dirty="0" smtClean="0"/>
              <a:t>)</a:t>
            </a:r>
          </a:p>
          <a:p>
            <a:r>
              <a:rPr lang="zh-CN" altLang="en-US" sz="2400" dirty="0" smtClean="0"/>
              <a:t>在稳定状态下，吞吐率</a:t>
            </a:r>
            <a:r>
              <a:rPr lang="en-US" altLang="zh-CN" sz="2400" dirty="0" smtClean="0"/>
              <a:t>S</a:t>
            </a:r>
            <a:r>
              <a:rPr lang="zh-CN" altLang="en-US" sz="2400" dirty="0" smtClean="0"/>
              <a:t>应该是负载</a:t>
            </a:r>
            <a:r>
              <a:rPr lang="en-US" altLang="zh-CN" sz="2400" dirty="0" smtClean="0"/>
              <a:t>G</a:t>
            </a:r>
            <a:r>
              <a:rPr lang="zh-CN" altLang="en-US" sz="2400" dirty="0" smtClean="0"/>
              <a:t>与帧在链路上传送成功的概率，即</a:t>
            </a:r>
            <a:r>
              <a:rPr lang="en-US" altLang="zh-CN" sz="2400" dirty="0" smtClean="0"/>
              <a:t>S</a:t>
            </a:r>
            <a:r>
              <a:rPr lang="zh-CN" altLang="en-US" sz="2400" dirty="0" smtClean="0"/>
              <a:t>＝</a:t>
            </a:r>
            <a:r>
              <a:rPr lang="en-US" altLang="zh-CN" sz="2400" dirty="0" smtClean="0"/>
              <a:t>GP0</a:t>
            </a:r>
            <a:r>
              <a:rPr lang="zh-CN" altLang="en-US" sz="2400" dirty="0" smtClean="0"/>
              <a:t>。其中</a:t>
            </a:r>
            <a:r>
              <a:rPr lang="en-US" altLang="zh-CN" sz="2400" dirty="0" smtClean="0"/>
              <a:t>P0</a:t>
            </a:r>
            <a:r>
              <a:rPr lang="zh-CN" altLang="en-US" sz="2400" dirty="0" smtClean="0"/>
              <a:t>是发送的帧不会发生冲突的概率。 </a:t>
            </a:r>
          </a:p>
          <a:p>
            <a:r>
              <a:rPr lang="zh-CN" altLang="en-US" sz="2400" dirty="0" smtClean="0"/>
              <a:t>忽略传播延时的因素</a:t>
            </a:r>
          </a:p>
          <a:p>
            <a:endParaRPr lang="zh-CN" altLang="en-US" sz="2400" dirty="0" smtClean="0"/>
          </a:p>
          <a:p>
            <a:endParaRPr lang="zh-CN" altLang="en-US" sz="2400" dirty="0"/>
          </a:p>
        </p:txBody>
      </p:sp>
      <p:grpSp>
        <p:nvGrpSpPr>
          <p:cNvPr id="31" name="组合 30"/>
          <p:cNvGrpSpPr/>
          <p:nvPr/>
        </p:nvGrpSpPr>
        <p:grpSpPr>
          <a:xfrm>
            <a:off x="4755513" y="4914402"/>
            <a:ext cx="6557191" cy="1943598"/>
            <a:chOff x="4891314" y="4860189"/>
            <a:chExt cx="6557191" cy="1943598"/>
          </a:xfrm>
        </p:grpSpPr>
        <p:sp>
          <p:nvSpPr>
            <p:cNvPr id="5" name="矩形 4"/>
            <p:cNvSpPr/>
            <p:nvPr/>
          </p:nvSpPr>
          <p:spPr>
            <a:xfrm>
              <a:off x="6633557" y="5153891"/>
              <a:ext cx="2759825" cy="64839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rPr>
                <a:t>ALOHA</a:t>
              </a:r>
              <a:r>
                <a:rPr lang="zh-CN" altLang="en-US" b="1" dirty="0" smtClean="0">
                  <a:solidFill>
                    <a:schemeClr val="tx1"/>
                  </a:solidFill>
                </a:rPr>
                <a:t>广播信道</a:t>
              </a:r>
              <a:endParaRPr lang="zh-CN" altLang="en-US" b="1" dirty="0">
                <a:solidFill>
                  <a:schemeClr val="tx1"/>
                </a:solidFill>
              </a:endParaRPr>
            </a:p>
          </p:txBody>
        </p:sp>
        <p:cxnSp>
          <p:nvCxnSpPr>
            <p:cNvPr id="7" name="直接连接符 6"/>
            <p:cNvCxnSpPr/>
            <p:nvPr/>
          </p:nvCxnSpPr>
          <p:spPr>
            <a:xfrm flipV="1">
              <a:off x="5320145" y="5303519"/>
              <a:ext cx="1313411"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5718629" y="5644606"/>
              <a:ext cx="907673"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5711700" y="5649533"/>
              <a:ext cx="0" cy="6173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722813" y="6266905"/>
              <a:ext cx="212941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V="1">
              <a:off x="7845300" y="5802283"/>
              <a:ext cx="0" cy="4646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V="1">
              <a:off x="9416934" y="5478086"/>
              <a:ext cx="1313411"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a:off x="5976850" y="5153891"/>
              <a:ext cx="119150" cy="648392"/>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10014064" y="5153891"/>
              <a:ext cx="119150" cy="648392"/>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10187991" y="5041286"/>
              <a:ext cx="1184068" cy="369332"/>
            </a:xfrm>
            <a:prstGeom prst="rect">
              <a:avLst/>
            </a:prstGeom>
            <a:noFill/>
          </p:spPr>
          <p:txBody>
            <a:bodyPr wrap="square" rtlCol="0">
              <a:spAutoFit/>
            </a:bodyPr>
            <a:lstStyle/>
            <a:p>
              <a:r>
                <a:rPr lang="zh-CN" altLang="en-US" dirty="0" smtClean="0"/>
                <a:t>成功传输</a:t>
              </a:r>
              <a:endParaRPr lang="zh-CN" altLang="en-US" dirty="0"/>
            </a:p>
          </p:txBody>
        </p:sp>
        <p:sp>
          <p:nvSpPr>
            <p:cNvPr id="25" name="文本框 24"/>
            <p:cNvSpPr txBox="1"/>
            <p:nvPr/>
          </p:nvSpPr>
          <p:spPr>
            <a:xfrm>
              <a:off x="4891641" y="5275274"/>
              <a:ext cx="759193" cy="369332"/>
            </a:xfrm>
            <a:prstGeom prst="rect">
              <a:avLst/>
            </a:prstGeom>
            <a:noFill/>
          </p:spPr>
          <p:txBody>
            <a:bodyPr wrap="square" rtlCol="0">
              <a:spAutoFit/>
            </a:bodyPr>
            <a:lstStyle/>
            <a:p>
              <a:r>
                <a:rPr lang="zh-CN" altLang="en-US" dirty="0" smtClean="0"/>
                <a:t>新帧</a:t>
              </a:r>
              <a:endParaRPr lang="zh-CN" altLang="en-US" dirty="0"/>
            </a:p>
          </p:txBody>
        </p:sp>
        <p:sp>
          <p:nvSpPr>
            <p:cNvPr id="26" name="文本框 25"/>
            <p:cNvSpPr txBox="1"/>
            <p:nvPr/>
          </p:nvSpPr>
          <p:spPr>
            <a:xfrm>
              <a:off x="4891314" y="5665262"/>
              <a:ext cx="953355" cy="369332"/>
            </a:xfrm>
            <a:prstGeom prst="rect">
              <a:avLst/>
            </a:prstGeom>
            <a:noFill/>
          </p:spPr>
          <p:txBody>
            <a:bodyPr wrap="square" rtlCol="0">
              <a:spAutoFit/>
            </a:bodyPr>
            <a:lstStyle/>
            <a:p>
              <a:r>
                <a:rPr lang="zh-CN" altLang="en-US" dirty="0" smtClean="0"/>
                <a:t>重传帧</a:t>
              </a:r>
              <a:endParaRPr lang="zh-CN" altLang="en-US" dirty="0"/>
            </a:p>
          </p:txBody>
        </p:sp>
        <p:sp>
          <p:nvSpPr>
            <p:cNvPr id="28" name="文本框 27"/>
            <p:cNvSpPr txBox="1"/>
            <p:nvPr/>
          </p:nvSpPr>
          <p:spPr>
            <a:xfrm>
              <a:off x="7841736" y="5807632"/>
              <a:ext cx="759193" cy="369332"/>
            </a:xfrm>
            <a:prstGeom prst="rect">
              <a:avLst/>
            </a:prstGeom>
            <a:noFill/>
          </p:spPr>
          <p:txBody>
            <a:bodyPr wrap="square" rtlCol="0">
              <a:spAutoFit/>
            </a:bodyPr>
            <a:lstStyle/>
            <a:p>
              <a:r>
                <a:rPr lang="zh-CN" altLang="en-US" dirty="0" smtClean="0"/>
                <a:t>冲突</a:t>
              </a:r>
              <a:endParaRPr lang="zh-CN" altLang="en-US" dirty="0"/>
            </a:p>
          </p:txBody>
        </p:sp>
        <p:sp>
          <p:nvSpPr>
            <p:cNvPr id="29" name="文本框 28"/>
            <p:cNvSpPr txBox="1"/>
            <p:nvPr/>
          </p:nvSpPr>
          <p:spPr>
            <a:xfrm>
              <a:off x="6057809" y="4864939"/>
              <a:ext cx="934698" cy="369332"/>
            </a:xfrm>
            <a:prstGeom prst="rect">
              <a:avLst/>
            </a:prstGeom>
            <a:noFill/>
          </p:spPr>
          <p:txBody>
            <a:bodyPr wrap="square" rtlCol="0">
              <a:spAutoFit/>
            </a:bodyPr>
            <a:lstStyle/>
            <a:p>
              <a:r>
                <a:rPr lang="zh-CN" altLang="en-US" dirty="0" smtClean="0"/>
                <a:t>负载</a:t>
              </a:r>
              <a:r>
                <a:rPr lang="en-US" altLang="zh-CN" dirty="0" smtClean="0"/>
                <a:t>G</a:t>
              </a:r>
              <a:endParaRPr lang="zh-CN" altLang="en-US" dirty="0"/>
            </a:p>
          </p:txBody>
        </p:sp>
        <p:sp>
          <p:nvSpPr>
            <p:cNvPr id="30" name="文本框 29"/>
            <p:cNvSpPr txBox="1"/>
            <p:nvPr/>
          </p:nvSpPr>
          <p:spPr>
            <a:xfrm>
              <a:off x="4939202" y="4860189"/>
              <a:ext cx="1179136" cy="369332"/>
            </a:xfrm>
            <a:prstGeom prst="rect">
              <a:avLst/>
            </a:prstGeom>
            <a:noFill/>
          </p:spPr>
          <p:txBody>
            <a:bodyPr wrap="square" rtlCol="0">
              <a:spAutoFit/>
            </a:bodyPr>
            <a:lstStyle/>
            <a:p>
              <a:r>
                <a:rPr lang="zh-CN" altLang="en-US" dirty="0" smtClean="0"/>
                <a:t>吞吐率</a:t>
              </a:r>
              <a:r>
                <a:rPr lang="en-US" altLang="zh-CN" dirty="0" smtClean="0"/>
                <a:t>S</a:t>
              </a:r>
              <a:endParaRPr lang="zh-CN" altLang="en-US" dirty="0"/>
            </a:p>
          </p:txBody>
        </p:sp>
        <p:sp>
          <p:nvSpPr>
            <p:cNvPr id="32" name="文本框 31"/>
            <p:cNvSpPr txBox="1"/>
            <p:nvPr/>
          </p:nvSpPr>
          <p:spPr>
            <a:xfrm>
              <a:off x="7631764" y="6403677"/>
              <a:ext cx="1179136" cy="400110"/>
            </a:xfrm>
            <a:prstGeom prst="rect">
              <a:avLst/>
            </a:prstGeom>
            <a:noFill/>
          </p:spPr>
          <p:txBody>
            <a:bodyPr wrap="square" rtlCol="0">
              <a:spAutoFit/>
            </a:bodyPr>
            <a:lstStyle/>
            <a:p>
              <a:r>
                <a:rPr lang="en-US" altLang="zh-CN" sz="2000" b="1" dirty="0" smtClean="0">
                  <a:solidFill>
                    <a:srgbClr val="FF0000"/>
                  </a:solidFill>
                </a:rPr>
                <a:t>S=GP</a:t>
              </a:r>
              <a:r>
                <a:rPr lang="en-US" altLang="zh-CN" sz="2000" b="1" baseline="-25000" dirty="0" smtClean="0">
                  <a:solidFill>
                    <a:srgbClr val="FF0000"/>
                  </a:solidFill>
                </a:rPr>
                <a:t>0</a:t>
              </a:r>
              <a:endParaRPr lang="zh-CN" altLang="en-US" sz="2000" b="1" baseline="-25000" dirty="0">
                <a:solidFill>
                  <a:srgbClr val="FF0000"/>
                </a:solidFill>
              </a:endParaRPr>
            </a:p>
          </p:txBody>
        </p:sp>
        <p:sp>
          <p:nvSpPr>
            <p:cNvPr id="36" name="文本框 35"/>
            <p:cNvSpPr txBox="1"/>
            <p:nvPr/>
          </p:nvSpPr>
          <p:spPr>
            <a:xfrm>
              <a:off x="10269369" y="5560195"/>
              <a:ext cx="1179136" cy="369332"/>
            </a:xfrm>
            <a:prstGeom prst="rect">
              <a:avLst/>
            </a:prstGeom>
            <a:noFill/>
          </p:spPr>
          <p:txBody>
            <a:bodyPr wrap="square" rtlCol="0">
              <a:spAutoFit/>
            </a:bodyPr>
            <a:lstStyle/>
            <a:p>
              <a:r>
                <a:rPr lang="zh-CN" altLang="en-US" dirty="0" smtClean="0"/>
                <a:t>吞吐率</a:t>
              </a:r>
              <a:r>
                <a:rPr lang="en-US" altLang="zh-CN" dirty="0" smtClean="0"/>
                <a:t>S</a:t>
              </a:r>
              <a:endParaRPr lang="zh-CN" altLang="en-US" dirty="0"/>
            </a:p>
          </p:txBody>
        </p:sp>
      </p:grpSp>
      <p:grpSp>
        <p:nvGrpSpPr>
          <p:cNvPr id="33" name="Group 52"/>
          <p:cNvGrpSpPr>
            <a:grpSpLocks/>
          </p:cNvGrpSpPr>
          <p:nvPr/>
        </p:nvGrpSpPr>
        <p:grpSpPr bwMode="auto">
          <a:xfrm>
            <a:off x="10356226" y="3044540"/>
            <a:ext cx="1760063" cy="738565"/>
            <a:chOff x="2022" y="2344"/>
            <a:chExt cx="936" cy="362"/>
          </a:xfrm>
        </p:grpSpPr>
        <p:sp>
          <p:nvSpPr>
            <p:cNvPr id="34" name="Rectangle 50"/>
            <p:cNvSpPr>
              <a:spLocks noChangeArrowheads="1"/>
            </p:cNvSpPr>
            <p:nvPr/>
          </p:nvSpPr>
          <p:spPr bwMode="auto">
            <a:xfrm>
              <a:off x="2022" y="2344"/>
              <a:ext cx="936" cy="362"/>
            </a:xfrm>
            <a:prstGeom prst="rect">
              <a:avLst/>
            </a:prstGeom>
            <a:solidFill>
              <a:schemeClr val="bg1"/>
            </a:solidFill>
            <a:ln w="28575">
              <a:solidFill>
                <a:srgbClr val="FF3300"/>
              </a:solidFill>
              <a:miter lim="800000"/>
              <a:headEnd/>
              <a:tailEnd/>
            </a:ln>
          </p:spPr>
          <p:txBody>
            <a:bodyPr wrap="none" lIns="90000" tIns="46800" rIns="90000" bIns="46800" anchor="ctr"/>
            <a:lstStyle/>
            <a:p>
              <a:endParaRPr lang="zh-CN" altLang="en-US"/>
            </a:p>
          </p:txBody>
        </p:sp>
        <p:graphicFrame>
          <p:nvGraphicFramePr>
            <p:cNvPr id="35" name="Object 51"/>
            <p:cNvGraphicFramePr>
              <a:graphicFrameLocks noChangeAspect="1"/>
            </p:cNvGraphicFramePr>
            <p:nvPr>
              <p:extLst>
                <p:ext uri="{D42A27DB-BD31-4B8C-83A1-F6EECF244321}">
                  <p14:modId xmlns:p14="http://schemas.microsoft.com/office/powerpoint/2010/main" val="2908054406"/>
                </p:ext>
              </p:extLst>
            </p:nvPr>
          </p:nvGraphicFramePr>
          <p:xfrm>
            <a:off x="2043" y="2351"/>
            <a:ext cx="791" cy="348"/>
          </p:xfrm>
          <a:graphic>
            <a:graphicData uri="http://schemas.openxmlformats.org/presentationml/2006/ole">
              <mc:AlternateContent xmlns:mc="http://schemas.openxmlformats.org/markup-compatibility/2006">
                <mc:Choice xmlns:v="urn:schemas-microsoft-com:vml" Requires="v">
                  <p:oleObj spid="_x0000_s12374" name="公式" r:id="rId4" imgW="952200" imgH="419040" progId="Equation.3">
                    <p:embed/>
                  </p:oleObj>
                </mc:Choice>
                <mc:Fallback>
                  <p:oleObj name="公式" r:id="rId4" imgW="952200" imgH="419040" progId="Equation.3">
                    <p:embed/>
                    <p:pic>
                      <p:nvPicPr>
                        <p:cNvPr id="2050" name="Object 51"/>
                        <p:cNvPicPr>
                          <a:picLocks noChangeAspect="1" noChangeArrowheads="1"/>
                        </p:cNvPicPr>
                        <p:nvPr/>
                      </p:nvPicPr>
                      <p:blipFill>
                        <a:blip r:embed="rId5"/>
                        <a:srcRect/>
                        <a:stretch>
                          <a:fillRect/>
                        </a:stretch>
                      </p:blipFill>
                      <p:spPr bwMode="auto">
                        <a:xfrm>
                          <a:off x="2043" y="2351"/>
                          <a:ext cx="791" cy="348"/>
                        </a:xfrm>
                        <a:prstGeom prst="rect">
                          <a:avLst/>
                        </a:prstGeom>
                        <a:noFill/>
                        <a:extLst/>
                      </p:spPr>
                    </p:pic>
                  </p:oleObj>
                </mc:Fallback>
              </mc:AlternateContent>
            </a:graphicData>
          </a:graphic>
        </p:graphicFrame>
      </p:grpSp>
    </p:spTree>
    <p:extLst>
      <p:ext uri="{BB962C8B-B14F-4D97-AF65-F5344CB8AC3E}">
        <p14:creationId xmlns:p14="http://schemas.microsoft.com/office/powerpoint/2010/main" val="27710225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图片 4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1356" y="3466744"/>
            <a:ext cx="4521675" cy="3391256"/>
          </a:xfrm>
          <a:prstGeom prst="rect">
            <a:avLst/>
          </a:prstGeom>
        </p:spPr>
      </p:pic>
      <p:sp>
        <p:nvSpPr>
          <p:cNvPr id="2" name="标题 1"/>
          <p:cNvSpPr>
            <a:spLocks noGrp="1"/>
          </p:cNvSpPr>
          <p:nvPr>
            <p:ph type="title"/>
          </p:nvPr>
        </p:nvSpPr>
        <p:spPr/>
        <p:txBody>
          <a:bodyPr/>
          <a:lstStyle/>
          <a:p>
            <a:r>
              <a:rPr lang="zh-CN" altLang="en-US" dirty="0" smtClean="0"/>
              <a:t>无限用户的</a:t>
            </a:r>
            <a:r>
              <a:rPr lang="en-US" altLang="zh-CN" dirty="0" smtClean="0"/>
              <a:t>ALOHA</a:t>
            </a:r>
            <a:r>
              <a:rPr lang="zh-CN" altLang="en-US" dirty="0" smtClean="0"/>
              <a:t>性能：冲突危险区</a:t>
            </a:r>
            <a:endParaRPr lang="zh-CN" altLang="en-US" dirty="0"/>
          </a:p>
        </p:txBody>
      </p:sp>
      <p:sp>
        <p:nvSpPr>
          <p:cNvPr id="3" name="内容占位符 2"/>
          <p:cNvSpPr>
            <a:spLocks noGrp="1"/>
          </p:cNvSpPr>
          <p:nvPr>
            <p:ph idx="1"/>
          </p:nvPr>
        </p:nvSpPr>
        <p:spPr>
          <a:xfrm>
            <a:off x="838200" y="1825625"/>
            <a:ext cx="6102364" cy="1419135"/>
          </a:xfrm>
        </p:spPr>
        <p:txBody>
          <a:bodyPr>
            <a:normAutofit/>
          </a:bodyPr>
          <a:lstStyle/>
          <a:p>
            <a:r>
              <a:rPr lang="zh-CN" altLang="en-US" sz="2400" dirty="0" smtClean="0"/>
              <a:t>冲突危险区为两</a:t>
            </a:r>
            <a:r>
              <a:rPr lang="zh-CN" altLang="en-US" sz="2400" dirty="0"/>
              <a:t>个帧</a:t>
            </a:r>
            <a:r>
              <a:rPr lang="zh-CN" altLang="en-US" sz="2400" dirty="0" smtClean="0"/>
              <a:t>时</a:t>
            </a:r>
            <a:endParaRPr lang="en-US" altLang="zh-CN" sz="2400" dirty="0" smtClean="0"/>
          </a:p>
          <a:p>
            <a:r>
              <a:rPr lang="zh-CN" altLang="en-US" sz="2400" dirty="0" smtClean="0"/>
              <a:t>而两个帧时内</a:t>
            </a:r>
            <a:r>
              <a:rPr lang="zh-CN" altLang="en-US" sz="2400" dirty="0"/>
              <a:t>产生的帧数平均为</a:t>
            </a:r>
            <a:r>
              <a:rPr lang="en-US" altLang="zh-CN" sz="2400" dirty="0"/>
              <a:t>2G</a:t>
            </a:r>
            <a:r>
              <a:rPr lang="zh-CN" altLang="en-US" sz="2400" dirty="0"/>
              <a:t>，在整个冲突危险区内无任何其他帧产生的概率</a:t>
            </a:r>
          </a:p>
          <a:p>
            <a:endParaRPr lang="zh-CN" altLang="en-US" sz="2400" dirty="0"/>
          </a:p>
        </p:txBody>
      </p:sp>
      <p:grpSp>
        <p:nvGrpSpPr>
          <p:cNvPr id="6" name="Group 5"/>
          <p:cNvGrpSpPr>
            <a:grpSpLocks/>
          </p:cNvGrpSpPr>
          <p:nvPr/>
        </p:nvGrpSpPr>
        <p:grpSpPr bwMode="auto">
          <a:xfrm>
            <a:off x="6885891" y="1371502"/>
            <a:ext cx="5835650" cy="3146422"/>
            <a:chOff x="2147" y="2305"/>
            <a:chExt cx="3676" cy="1982"/>
          </a:xfrm>
        </p:grpSpPr>
        <p:sp>
          <p:nvSpPr>
            <p:cNvPr id="7" name="Text Box 6"/>
            <p:cNvSpPr txBox="1">
              <a:spLocks noChangeArrowheads="1"/>
            </p:cNvSpPr>
            <p:nvPr/>
          </p:nvSpPr>
          <p:spPr bwMode="auto">
            <a:xfrm>
              <a:off x="2904" y="4005"/>
              <a:ext cx="1141" cy="282"/>
            </a:xfrm>
            <a:prstGeom prst="rect">
              <a:avLst/>
            </a:prstGeom>
            <a:noFill/>
            <a:ln w="9525">
              <a:noFill/>
              <a:miter lim="800000"/>
              <a:headEnd/>
              <a:tailEnd/>
            </a:ln>
          </p:spPr>
          <p:txBody>
            <a:bodyPr/>
            <a:lstStyle/>
            <a:p>
              <a:pPr algn="just" eaLnBrk="1" hangingPunct="1"/>
              <a:r>
                <a:rPr kumimoji="1" lang="zh-CN" altLang="en-US" dirty="0">
                  <a:latin typeface="Times New Roman" pitchFamily="18" charset="0"/>
                </a:rPr>
                <a:t>冲突危险区</a:t>
              </a:r>
            </a:p>
          </p:txBody>
        </p:sp>
        <p:grpSp>
          <p:nvGrpSpPr>
            <p:cNvPr id="8" name="Group 7"/>
            <p:cNvGrpSpPr>
              <a:grpSpLocks/>
            </p:cNvGrpSpPr>
            <p:nvPr/>
          </p:nvGrpSpPr>
          <p:grpSpPr bwMode="auto">
            <a:xfrm>
              <a:off x="2147" y="2305"/>
              <a:ext cx="3676" cy="1879"/>
              <a:chOff x="1020" y="2268"/>
              <a:chExt cx="3676" cy="1879"/>
            </a:xfrm>
          </p:grpSpPr>
          <p:sp>
            <p:nvSpPr>
              <p:cNvPr id="9" name="Rectangle 8"/>
              <p:cNvSpPr>
                <a:spLocks noChangeArrowheads="1"/>
              </p:cNvSpPr>
              <p:nvPr/>
            </p:nvSpPr>
            <p:spPr bwMode="auto">
              <a:xfrm>
                <a:off x="1400" y="2362"/>
                <a:ext cx="1014" cy="282"/>
              </a:xfrm>
              <a:prstGeom prst="rect">
                <a:avLst/>
              </a:prstGeom>
              <a:noFill/>
              <a:ln w="9525">
                <a:solidFill>
                  <a:srgbClr val="000000"/>
                </a:solidFill>
                <a:miter lim="800000"/>
                <a:headEnd/>
                <a:tailEnd/>
              </a:ln>
            </p:spPr>
            <p:txBody>
              <a:bodyPr/>
              <a:lstStyle/>
              <a:p>
                <a:endParaRPr lang="zh-CN" altLang="en-US"/>
              </a:p>
            </p:txBody>
          </p:sp>
          <p:sp>
            <p:nvSpPr>
              <p:cNvPr id="10" name="Rectangle 9"/>
              <p:cNvSpPr>
                <a:spLocks noChangeArrowheads="1"/>
              </p:cNvSpPr>
              <p:nvPr/>
            </p:nvSpPr>
            <p:spPr bwMode="auto">
              <a:xfrm>
                <a:off x="2161" y="2832"/>
                <a:ext cx="1014" cy="282"/>
              </a:xfrm>
              <a:prstGeom prst="rect">
                <a:avLst/>
              </a:prstGeom>
              <a:solidFill>
                <a:schemeClr val="bg2"/>
              </a:solidFill>
              <a:ln w="9525">
                <a:solidFill>
                  <a:srgbClr val="000000"/>
                </a:solidFill>
                <a:miter lim="800000"/>
                <a:headEnd/>
                <a:tailEnd/>
              </a:ln>
            </p:spPr>
            <p:txBody>
              <a:bodyPr/>
              <a:lstStyle/>
              <a:p>
                <a:endParaRPr lang="zh-CN" altLang="en-US">
                  <a:solidFill>
                    <a:schemeClr val="accent4">
                      <a:lumMod val="40000"/>
                      <a:lumOff val="60000"/>
                    </a:schemeClr>
                  </a:solidFill>
                </a:endParaRPr>
              </a:p>
            </p:txBody>
          </p:sp>
          <p:sp>
            <p:nvSpPr>
              <p:cNvPr id="11" name="Rectangle 10"/>
              <p:cNvSpPr>
                <a:spLocks noChangeArrowheads="1"/>
              </p:cNvSpPr>
              <p:nvPr/>
            </p:nvSpPr>
            <p:spPr bwMode="auto">
              <a:xfrm>
                <a:off x="2921" y="2362"/>
                <a:ext cx="1015" cy="282"/>
              </a:xfrm>
              <a:prstGeom prst="rect">
                <a:avLst/>
              </a:prstGeom>
              <a:noFill/>
              <a:ln w="9525">
                <a:solidFill>
                  <a:srgbClr val="000000"/>
                </a:solidFill>
                <a:miter lim="800000"/>
                <a:headEnd/>
                <a:tailEnd/>
              </a:ln>
            </p:spPr>
            <p:txBody>
              <a:bodyPr/>
              <a:lstStyle/>
              <a:p>
                <a:endParaRPr lang="zh-CN" altLang="en-US"/>
              </a:p>
            </p:txBody>
          </p:sp>
          <p:sp>
            <p:nvSpPr>
              <p:cNvPr id="12" name="Text Box 11"/>
              <p:cNvSpPr txBox="1">
                <a:spLocks noChangeArrowheads="1"/>
              </p:cNvSpPr>
              <p:nvPr/>
            </p:nvSpPr>
            <p:spPr bwMode="auto">
              <a:xfrm>
                <a:off x="2023" y="3726"/>
                <a:ext cx="761" cy="376"/>
              </a:xfrm>
              <a:prstGeom prst="rect">
                <a:avLst/>
              </a:prstGeom>
              <a:noFill/>
              <a:ln w="9525">
                <a:noFill/>
                <a:miter lim="800000"/>
                <a:headEnd/>
                <a:tailEnd/>
              </a:ln>
            </p:spPr>
            <p:txBody>
              <a:bodyPr/>
              <a:lstStyle/>
              <a:p>
                <a:pPr algn="just" eaLnBrk="1" hangingPunct="1"/>
                <a:r>
                  <a:rPr kumimoji="1" lang="en-US" altLang="zh-CN" dirty="0">
                    <a:latin typeface="Times New Roman" pitchFamily="18" charset="0"/>
                  </a:rPr>
                  <a:t>t</a:t>
                </a:r>
                <a:r>
                  <a:rPr kumimoji="1" lang="en-US" altLang="zh-CN" baseline="-25000" dirty="0">
                    <a:latin typeface="Times New Roman" pitchFamily="18" charset="0"/>
                  </a:rPr>
                  <a:t>0</a:t>
                </a:r>
                <a:r>
                  <a:rPr kumimoji="1" lang="en-US" altLang="zh-CN" dirty="0">
                    <a:latin typeface="Times New Roman" pitchFamily="18" charset="0"/>
                  </a:rPr>
                  <a:t>+t</a:t>
                </a:r>
              </a:p>
            </p:txBody>
          </p:sp>
          <p:sp>
            <p:nvSpPr>
              <p:cNvPr id="13" name="Line 12"/>
              <p:cNvSpPr>
                <a:spLocks noChangeShapeType="1"/>
              </p:cNvSpPr>
              <p:nvPr/>
            </p:nvSpPr>
            <p:spPr bwMode="auto">
              <a:xfrm>
                <a:off x="1147" y="2268"/>
                <a:ext cx="0" cy="1505"/>
              </a:xfrm>
              <a:prstGeom prst="line">
                <a:avLst/>
              </a:prstGeom>
              <a:noFill/>
              <a:ln w="9525">
                <a:solidFill>
                  <a:srgbClr val="000000"/>
                </a:solidFill>
                <a:prstDash val="sysDot"/>
                <a:round/>
                <a:headEnd/>
                <a:tailEnd/>
              </a:ln>
            </p:spPr>
            <p:txBody>
              <a:bodyPr/>
              <a:lstStyle/>
              <a:p>
                <a:endParaRPr lang="zh-CN" altLang="en-US"/>
              </a:p>
            </p:txBody>
          </p:sp>
          <p:sp>
            <p:nvSpPr>
              <p:cNvPr id="14" name="Line 13"/>
              <p:cNvSpPr>
                <a:spLocks noChangeShapeType="1"/>
              </p:cNvSpPr>
              <p:nvPr/>
            </p:nvSpPr>
            <p:spPr bwMode="auto">
              <a:xfrm>
                <a:off x="2161" y="2644"/>
                <a:ext cx="0" cy="1129"/>
              </a:xfrm>
              <a:prstGeom prst="line">
                <a:avLst/>
              </a:prstGeom>
              <a:noFill/>
              <a:ln w="9525">
                <a:solidFill>
                  <a:srgbClr val="000000"/>
                </a:solidFill>
                <a:prstDash val="sysDot"/>
                <a:round/>
                <a:headEnd/>
                <a:tailEnd/>
              </a:ln>
            </p:spPr>
            <p:txBody>
              <a:bodyPr/>
              <a:lstStyle/>
              <a:p>
                <a:endParaRPr lang="zh-CN" altLang="en-US"/>
              </a:p>
            </p:txBody>
          </p:sp>
          <p:sp>
            <p:nvSpPr>
              <p:cNvPr id="15" name="Line 14"/>
              <p:cNvSpPr>
                <a:spLocks noChangeShapeType="1"/>
              </p:cNvSpPr>
              <p:nvPr/>
            </p:nvSpPr>
            <p:spPr bwMode="auto">
              <a:xfrm>
                <a:off x="3175" y="2644"/>
                <a:ext cx="0" cy="1129"/>
              </a:xfrm>
              <a:prstGeom prst="line">
                <a:avLst/>
              </a:prstGeom>
              <a:noFill/>
              <a:ln w="9525">
                <a:solidFill>
                  <a:srgbClr val="000000"/>
                </a:solidFill>
                <a:prstDash val="sysDot"/>
                <a:round/>
                <a:headEnd/>
                <a:tailEnd/>
              </a:ln>
            </p:spPr>
            <p:txBody>
              <a:bodyPr/>
              <a:lstStyle/>
              <a:p>
                <a:endParaRPr lang="zh-CN" altLang="en-US"/>
              </a:p>
            </p:txBody>
          </p:sp>
          <p:sp>
            <p:nvSpPr>
              <p:cNvPr id="16" name="Line 15"/>
              <p:cNvSpPr>
                <a:spLocks noChangeShapeType="1"/>
              </p:cNvSpPr>
              <p:nvPr/>
            </p:nvSpPr>
            <p:spPr bwMode="auto">
              <a:xfrm>
                <a:off x="4189" y="2268"/>
                <a:ext cx="0" cy="1505"/>
              </a:xfrm>
              <a:prstGeom prst="line">
                <a:avLst/>
              </a:prstGeom>
              <a:noFill/>
              <a:ln w="9525">
                <a:solidFill>
                  <a:srgbClr val="000000"/>
                </a:solidFill>
                <a:prstDash val="sysDot"/>
                <a:round/>
                <a:headEnd/>
                <a:tailEnd/>
              </a:ln>
            </p:spPr>
            <p:txBody>
              <a:bodyPr/>
              <a:lstStyle/>
              <a:p>
                <a:endParaRPr lang="zh-CN" altLang="en-US"/>
              </a:p>
            </p:txBody>
          </p:sp>
          <p:sp>
            <p:nvSpPr>
              <p:cNvPr id="17" name="Text Box 16"/>
              <p:cNvSpPr txBox="1">
                <a:spLocks noChangeArrowheads="1"/>
              </p:cNvSpPr>
              <p:nvPr/>
            </p:nvSpPr>
            <p:spPr bwMode="auto">
              <a:xfrm>
                <a:off x="1274" y="2926"/>
                <a:ext cx="1014" cy="565"/>
              </a:xfrm>
              <a:prstGeom prst="rect">
                <a:avLst/>
              </a:prstGeom>
              <a:noFill/>
              <a:ln w="9525">
                <a:noFill/>
                <a:miter lim="800000"/>
                <a:headEnd/>
                <a:tailEnd/>
              </a:ln>
            </p:spPr>
            <p:txBody>
              <a:bodyPr/>
              <a:lstStyle/>
              <a:p>
                <a:pPr algn="just" eaLnBrk="1" hangingPunct="1"/>
                <a:r>
                  <a:rPr kumimoji="1" lang="zh-CN" altLang="en-US">
                    <a:latin typeface="Times New Roman" pitchFamily="18" charset="0"/>
                  </a:rPr>
                  <a:t>与阴影帧的</a:t>
                </a:r>
              </a:p>
              <a:p>
                <a:pPr algn="just" eaLnBrk="1" hangingPunct="1"/>
                <a:r>
                  <a:rPr kumimoji="1" lang="zh-CN" altLang="en-US">
                    <a:latin typeface="Times New Roman" pitchFamily="18" charset="0"/>
                  </a:rPr>
                  <a:t>头部碰撞</a:t>
                </a:r>
              </a:p>
            </p:txBody>
          </p:sp>
          <p:sp>
            <p:nvSpPr>
              <p:cNvPr id="18" name="Line 17"/>
              <p:cNvSpPr>
                <a:spLocks noChangeShapeType="1"/>
              </p:cNvSpPr>
              <p:nvPr/>
            </p:nvSpPr>
            <p:spPr bwMode="auto">
              <a:xfrm flipV="1">
                <a:off x="1781" y="2644"/>
                <a:ext cx="0" cy="282"/>
              </a:xfrm>
              <a:prstGeom prst="line">
                <a:avLst/>
              </a:prstGeom>
              <a:noFill/>
              <a:ln w="9525">
                <a:solidFill>
                  <a:srgbClr val="000000"/>
                </a:solidFill>
                <a:round/>
                <a:headEnd/>
                <a:tailEnd type="triangle" w="med" len="med"/>
              </a:ln>
            </p:spPr>
            <p:txBody>
              <a:bodyPr/>
              <a:lstStyle/>
              <a:p>
                <a:endParaRPr lang="zh-CN" altLang="en-US"/>
              </a:p>
            </p:txBody>
          </p:sp>
          <p:sp>
            <p:nvSpPr>
              <p:cNvPr id="19" name="Text Box 18"/>
              <p:cNvSpPr txBox="1">
                <a:spLocks noChangeArrowheads="1"/>
              </p:cNvSpPr>
              <p:nvPr/>
            </p:nvSpPr>
            <p:spPr bwMode="auto">
              <a:xfrm>
                <a:off x="3175" y="2926"/>
                <a:ext cx="1014" cy="565"/>
              </a:xfrm>
              <a:prstGeom prst="rect">
                <a:avLst/>
              </a:prstGeom>
              <a:noFill/>
              <a:ln w="9525">
                <a:noFill/>
                <a:miter lim="800000"/>
                <a:headEnd/>
                <a:tailEnd/>
              </a:ln>
            </p:spPr>
            <p:txBody>
              <a:bodyPr/>
              <a:lstStyle/>
              <a:p>
                <a:pPr algn="just" eaLnBrk="1" hangingPunct="1"/>
                <a:r>
                  <a:rPr kumimoji="1" lang="zh-CN" altLang="en-US">
                    <a:latin typeface="Times New Roman" pitchFamily="18" charset="0"/>
                  </a:rPr>
                  <a:t>与阴影帧的</a:t>
                </a:r>
              </a:p>
              <a:p>
                <a:pPr algn="just" eaLnBrk="1" hangingPunct="1"/>
                <a:r>
                  <a:rPr lang="zh-CN" altLang="en-US">
                    <a:latin typeface="Times New Roman" pitchFamily="18" charset="0"/>
                  </a:rPr>
                  <a:t>尾部碰</a:t>
                </a:r>
                <a:r>
                  <a:rPr kumimoji="1" lang="zh-CN" altLang="en-US">
                    <a:latin typeface="Times New Roman" pitchFamily="18" charset="0"/>
                  </a:rPr>
                  <a:t>撞</a:t>
                </a:r>
              </a:p>
            </p:txBody>
          </p:sp>
          <p:sp>
            <p:nvSpPr>
              <p:cNvPr id="20" name="Line 19"/>
              <p:cNvSpPr>
                <a:spLocks noChangeShapeType="1"/>
              </p:cNvSpPr>
              <p:nvPr/>
            </p:nvSpPr>
            <p:spPr bwMode="auto">
              <a:xfrm flipV="1">
                <a:off x="3555" y="2644"/>
                <a:ext cx="0" cy="282"/>
              </a:xfrm>
              <a:prstGeom prst="line">
                <a:avLst/>
              </a:prstGeom>
              <a:noFill/>
              <a:ln w="9525">
                <a:solidFill>
                  <a:srgbClr val="000000"/>
                </a:solidFill>
                <a:round/>
                <a:headEnd/>
                <a:tailEnd type="triangle" w="med" len="med"/>
              </a:ln>
            </p:spPr>
            <p:txBody>
              <a:bodyPr/>
              <a:lstStyle/>
              <a:p>
                <a:endParaRPr lang="zh-CN" altLang="en-US"/>
              </a:p>
            </p:txBody>
          </p:sp>
          <p:sp>
            <p:nvSpPr>
              <p:cNvPr id="21" name="Line 20"/>
              <p:cNvSpPr>
                <a:spLocks noChangeShapeType="1"/>
              </p:cNvSpPr>
              <p:nvPr/>
            </p:nvSpPr>
            <p:spPr bwMode="auto">
              <a:xfrm flipH="1">
                <a:off x="2161" y="3397"/>
                <a:ext cx="380" cy="0"/>
              </a:xfrm>
              <a:prstGeom prst="line">
                <a:avLst/>
              </a:prstGeom>
              <a:noFill/>
              <a:ln w="9525">
                <a:solidFill>
                  <a:srgbClr val="000000"/>
                </a:solidFill>
                <a:round/>
                <a:headEnd/>
                <a:tailEnd type="triangle" w="med" len="med"/>
              </a:ln>
            </p:spPr>
            <p:txBody>
              <a:bodyPr/>
              <a:lstStyle/>
              <a:p>
                <a:endParaRPr lang="zh-CN" altLang="en-US"/>
              </a:p>
            </p:txBody>
          </p:sp>
          <p:sp>
            <p:nvSpPr>
              <p:cNvPr id="22" name="Text Box 21"/>
              <p:cNvSpPr txBox="1">
                <a:spLocks noChangeArrowheads="1"/>
              </p:cNvSpPr>
              <p:nvPr/>
            </p:nvSpPr>
            <p:spPr bwMode="auto">
              <a:xfrm>
                <a:off x="2541" y="3303"/>
                <a:ext cx="380" cy="282"/>
              </a:xfrm>
              <a:prstGeom prst="rect">
                <a:avLst/>
              </a:prstGeom>
              <a:noFill/>
              <a:ln w="9525">
                <a:noFill/>
                <a:miter lim="800000"/>
                <a:headEnd/>
                <a:tailEnd/>
              </a:ln>
            </p:spPr>
            <p:txBody>
              <a:bodyPr/>
              <a:lstStyle/>
              <a:p>
                <a:pPr algn="just" eaLnBrk="1" hangingPunct="1"/>
                <a:r>
                  <a:rPr kumimoji="1" lang="en-US" altLang="zh-CN" dirty="0">
                    <a:latin typeface="Times New Roman" pitchFamily="18" charset="0"/>
                  </a:rPr>
                  <a:t>t</a:t>
                </a:r>
              </a:p>
            </p:txBody>
          </p:sp>
          <p:sp>
            <p:nvSpPr>
              <p:cNvPr id="23" name="Line 22"/>
              <p:cNvSpPr>
                <a:spLocks noChangeShapeType="1"/>
              </p:cNvSpPr>
              <p:nvPr/>
            </p:nvSpPr>
            <p:spPr bwMode="auto">
              <a:xfrm>
                <a:off x="2795" y="3397"/>
                <a:ext cx="380" cy="0"/>
              </a:xfrm>
              <a:prstGeom prst="line">
                <a:avLst/>
              </a:prstGeom>
              <a:noFill/>
              <a:ln w="9525">
                <a:solidFill>
                  <a:srgbClr val="000000"/>
                </a:solidFill>
                <a:round/>
                <a:headEnd/>
                <a:tailEnd type="triangle" w="med" len="med"/>
              </a:ln>
            </p:spPr>
            <p:txBody>
              <a:bodyPr/>
              <a:lstStyle/>
              <a:p>
                <a:endParaRPr lang="zh-CN" altLang="en-US"/>
              </a:p>
            </p:txBody>
          </p:sp>
          <p:sp>
            <p:nvSpPr>
              <p:cNvPr id="24" name="Text Box 23"/>
              <p:cNvSpPr txBox="1">
                <a:spLocks noChangeArrowheads="1"/>
              </p:cNvSpPr>
              <p:nvPr/>
            </p:nvSpPr>
            <p:spPr bwMode="auto">
              <a:xfrm>
                <a:off x="2957" y="3734"/>
                <a:ext cx="761" cy="376"/>
              </a:xfrm>
              <a:prstGeom prst="rect">
                <a:avLst/>
              </a:prstGeom>
              <a:noFill/>
              <a:ln w="9525">
                <a:noFill/>
                <a:miter lim="800000"/>
                <a:headEnd/>
                <a:tailEnd/>
              </a:ln>
            </p:spPr>
            <p:txBody>
              <a:bodyPr/>
              <a:lstStyle/>
              <a:p>
                <a:pPr algn="just" eaLnBrk="1" hangingPunct="1"/>
                <a:r>
                  <a:rPr kumimoji="1" lang="en-US" altLang="zh-CN" dirty="0">
                    <a:latin typeface="Times New Roman" pitchFamily="18" charset="0"/>
                  </a:rPr>
                  <a:t>t</a:t>
                </a:r>
                <a:r>
                  <a:rPr kumimoji="1" lang="en-US" altLang="zh-CN" baseline="-25000" dirty="0">
                    <a:latin typeface="Times New Roman" pitchFamily="18" charset="0"/>
                  </a:rPr>
                  <a:t>0</a:t>
                </a:r>
                <a:r>
                  <a:rPr kumimoji="1" lang="en-US" altLang="zh-CN" dirty="0">
                    <a:latin typeface="Times New Roman" pitchFamily="18" charset="0"/>
                  </a:rPr>
                  <a:t>+2t</a:t>
                </a:r>
              </a:p>
            </p:txBody>
          </p:sp>
          <p:sp>
            <p:nvSpPr>
              <p:cNvPr id="25" name="Text Box 24"/>
              <p:cNvSpPr txBox="1">
                <a:spLocks noChangeArrowheads="1"/>
              </p:cNvSpPr>
              <p:nvPr/>
            </p:nvSpPr>
            <p:spPr bwMode="auto">
              <a:xfrm>
                <a:off x="3936" y="3679"/>
                <a:ext cx="760" cy="376"/>
              </a:xfrm>
              <a:prstGeom prst="rect">
                <a:avLst/>
              </a:prstGeom>
              <a:noFill/>
              <a:ln w="9525">
                <a:noFill/>
                <a:miter lim="800000"/>
                <a:headEnd/>
                <a:tailEnd/>
              </a:ln>
            </p:spPr>
            <p:txBody>
              <a:bodyPr/>
              <a:lstStyle/>
              <a:p>
                <a:pPr algn="just" eaLnBrk="1" hangingPunct="1"/>
                <a:r>
                  <a:rPr kumimoji="1" lang="en-US" altLang="zh-CN" dirty="0">
                    <a:latin typeface="Times New Roman" pitchFamily="18" charset="0"/>
                  </a:rPr>
                  <a:t>t</a:t>
                </a:r>
                <a:r>
                  <a:rPr kumimoji="1" lang="en-US" altLang="zh-CN" baseline="-25000" dirty="0">
                    <a:latin typeface="Times New Roman" pitchFamily="18" charset="0"/>
                  </a:rPr>
                  <a:t>0</a:t>
                </a:r>
                <a:r>
                  <a:rPr kumimoji="1" lang="en-US" altLang="zh-CN" dirty="0">
                    <a:latin typeface="Times New Roman" pitchFamily="18" charset="0"/>
                  </a:rPr>
                  <a:t>+3t</a:t>
                </a:r>
              </a:p>
            </p:txBody>
          </p:sp>
          <p:sp>
            <p:nvSpPr>
              <p:cNvPr id="26" name="Text Box 25"/>
              <p:cNvSpPr txBox="1">
                <a:spLocks noChangeArrowheads="1"/>
              </p:cNvSpPr>
              <p:nvPr/>
            </p:nvSpPr>
            <p:spPr bwMode="auto">
              <a:xfrm>
                <a:off x="1020" y="3679"/>
                <a:ext cx="761" cy="376"/>
              </a:xfrm>
              <a:prstGeom prst="rect">
                <a:avLst/>
              </a:prstGeom>
              <a:noFill/>
              <a:ln w="9525">
                <a:noFill/>
                <a:miter lim="800000"/>
                <a:headEnd/>
                <a:tailEnd/>
              </a:ln>
            </p:spPr>
            <p:txBody>
              <a:bodyPr/>
              <a:lstStyle/>
              <a:p>
                <a:pPr algn="just" eaLnBrk="1" hangingPunct="1"/>
                <a:r>
                  <a:rPr kumimoji="1" lang="en-US" altLang="zh-CN" sz="1600" dirty="0">
                    <a:latin typeface="Times New Roman" pitchFamily="18" charset="0"/>
                  </a:rPr>
                  <a:t>t</a:t>
                </a:r>
                <a:r>
                  <a:rPr kumimoji="1" lang="en-US" altLang="zh-CN" sz="1600" baseline="-25000" dirty="0">
                    <a:latin typeface="Times New Roman" pitchFamily="18" charset="0"/>
                  </a:rPr>
                  <a:t>0</a:t>
                </a:r>
                <a:endParaRPr kumimoji="1" lang="en-US" altLang="zh-CN" sz="1600" dirty="0">
                  <a:latin typeface="Times New Roman" pitchFamily="18" charset="0"/>
                </a:endParaRPr>
              </a:p>
            </p:txBody>
          </p:sp>
          <p:sp>
            <p:nvSpPr>
              <p:cNvPr id="27" name="Line 26"/>
              <p:cNvSpPr>
                <a:spLocks noChangeShapeType="1"/>
              </p:cNvSpPr>
              <p:nvPr/>
            </p:nvSpPr>
            <p:spPr bwMode="auto">
              <a:xfrm>
                <a:off x="1147" y="3959"/>
                <a:ext cx="0" cy="188"/>
              </a:xfrm>
              <a:prstGeom prst="line">
                <a:avLst/>
              </a:prstGeom>
              <a:noFill/>
              <a:ln w="9525">
                <a:solidFill>
                  <a:srgbClr val="000000"/>
                </a:solidFill>
                <a:round/>
                <a:headEnd/>
                <a:tailEnd/>
              </a:ln>
            </p:spPr>
            <p:txBody>
              <a:bodyPr/>
              <a:lstStyle/>
              <a:p>
                <a:endParaRPr lang="zh-CN" altLang="en-US"/>
              </a:p>
            </p:txBody>
          </p:sp>
          <p:sp>
            <p:nvSpPr>
              <p:cNvPr id="28" name="Line 27"/>
              <p:cNvSpPr>
                <a:spLocks noChangeShapeType="1"/>
              </p:cNvSpPr>
              <p:nvPr/>
            </p:nvSpPr>
            <p:spPr bwMode="auto">
              <a:xfrm>
                <a:off x="3175" y="3950"/>
                <a:ext cx="0" cy="188"/>
              </a:xfrm>
              <a:prstGeom prst="line">
                <a:avLst/>
              </a:prstGeom>
              <a:noFill/>
              <a:ln w="9525">
                <a:solidFill>
                  <a:srgbClr val="000000"/>
                </a:solidFill>
                <a:round/>
                <a:headEnd/>
                <a:tailEnd/>
              </a:ln>
            </p:spPr>
            <p:txBody>
              <a:bodyPr/>
              <a:lstStyle/>
              <a:p>
                <a:endParaRPr lang="zh-CN" altLang="en-US"/>
              </a:p>
            </p:txBody>
          </p:sp>
          <p:sp>
            <p:nvSpPr>
              <p:cNvPr id="29" name="Line 28"/>
              <p:cNvSpPr>
                <a:spLocks noChangeShapeType="1"/>
              </p:cNvSpPr>
              <p:nvPr/>
            </p:nvSpPr>
            <p:spPr bwMode="auto">
              <a:xfrm flipH="1">
                <a:off x="1147" y="4071"/>
                <a:ext cx="507" cy="0"/>
              </a:xfrm>
              <a:prstGeom prst="line">
                <a:avLst/>
              </a:prstGeom>
              <a:noFill/>
              <a:ln w="9525">
                <a:solidFill>
                  <a:srgbClr val="000000"/>
                </a:solidFill>
                <a:round/>
                <a:headEnd/>
                <a:tailEnd type="triangle" w="med" len="med"/>
              </a:ln>
            </p:spPr>
            <p:txBody>
              <a:bodyPr/>
              <a:lstStyle/>
              <a:p>
                <a:endParaRPr lang="zh-CN" altLang="en-US"/>
              </a:p>
            </p:txBody>
          </p:sp>
          <p:sp>
            <p:nvSpPr>
              <p:cNvPr id="30" name="Line 29"/>
              <p:cNvSpPr>
                <a:spLocks noChangeShapeType="1"/>
              </p:cNvSpPr>
              <p:nvPr/>
            </p:nvSpPr>
            <p:spPr bwMode="auto">
              <a:xfrm>
                <a:off x="2668" y="4071"/>
                <a:ext cx="507" cy="0"/>
              </a:xfrm>
              <a:prstGeom prst="line">
                <a:avLst/>
              </a:prstGeom>
              <a:noFill/>
              <a:ln w="9525">
                <a:solidFill>
                  <a:srgbClr val="000000"/>
                </a:solidFill>
                <a:round/>
                <a:headEnd/>
                <a:tailEnd type="triangle" w="med" len="med"/>
              </a:ln>
            </p:spPr>
            <p:txBody>
              <a:bodyPr/>
              <a:lstStyle/>
              <a:p>
                <a:endParaRPr lang="zh-CN" altLang="en-US"/>
              </a:p>
            </p:txBody>
          </p:sp>
        </p:grpSp>
      </p:grpSp>
      <p:pic>
        <p:nvPicPr>
          <p:cNvPr id="33" name="Picture 34"/>
          <p:cNvPicPr>
            <a:picLocks noChangeAspect="1" noChangeArrowheads="1"/>
          </p:cNvPicPr>
          <p:nvPr/>
        </p:nvPicPr>
        <p:blipFill>
          <a:blip r:embed="rId5" cstate="print"/>
          <a:srcRect/>
          <a:stretch>
            <a:fillRect/>
          </a:stretch>
        </p:blipFill>
        <p:spPr bwMode="auto">
          <a:xfrm>
            <a:off x="6661259" y="4886429"/>
            <a:ext cx="1655763" cy="503237"/>
          </a:xfrm>
          <a:prstGeom prst="rect">
            <a:avLst/>
          </a:prstGeom>
          <a:solidFill>
            <a:schemeClr val="bg1"/>
          </a:solidFill>
          <a:ln w="28575">
            <a:solidFill>
              <a:srgbClr val="FF3300"/>
            </a:solidFill>
            <a:miter lim="800000"/>
            <a:headEnd/>
            <a:tailEnd/>
          </a:ln>
        </p:spPr>
      </p:pic>
      <p:grpSp>
        <p:nvGrpSpPr>
          <p:cNvPr id="39" name="组合 38"/>
          <p:cNvGrpSpPr/>
          <p:nvPr/>
        </p:nvGrpSpPr>
        <p:grpSpPr>
          <a:xfrm>
            <a:off x="1837363" y="3066725"/>
            <a:ext cx="3902261" cy="577850"/>
            <a:chOff x="1785897" y="3693228"/>
            <a:chExt cx="3902261" cy="577850"/>
          </a:xfrm>
        </p:grpSpPr>
        <p:pic>
          <p:nvPicPr>
            <p:cNvPr id="32" name="Picture 32"/>
            <p:cNvPicPr>
              <a:picLocks noChangeAspect="1" noChangeArrowheads="1"/>
            </p:cNvPicPr>
            <p:nvPr/>
          </p:nvPicPr>
          <p:blipFill>
            <a:blip r:embed="rId6" cstate="print"/>
            <a:srcRect/>
            <a:stretch>
              <a:fillRect/>
            </a:stretch>
          </p:blipFill>
          <p:spPr bwMode="auto">
            <a:xfrm>
              <a:off x="4464196" y="3737677"/>
              <a:ext cx="1223962" cy="485775"/>
            </a:xfrm>
            <a:prstGeom prst="rect">
              <a:avLst/>
            </a:prstGeom>
            <a:solidFill>
              <a:schemeClr val="bg1"/>
            </a:solidFill>
            <a:ln w="28575">
              <a:solidFill>
                <a:srgbClr val="FF3300"/>
              </a:solidFill>
              <a:miter lim="800000"/>
              <a:headEnd/>
              <a:tailEnd/>
            </a:ln>
          </p:spPr>
        </p:pic>
        <p:grpSp>
          <p:nvGrpSpPr>
            <p:cNvPr id="34" name="Group 52"/>
            <p:cNvGrpSpPr>
              <a:grpSpLocks/>
            </p:cNvGrpSpPr>
            <p:nvPr/>
          </p:nvGrpSpPr>
          <p:grpSpPr bwMode="auto">
            <a:xfrm>
              <a:off x="1785897" y="3693228"/>
              <a:ext cx="1485900" cy="577850"/>
              <a:chOff x="2292" y="1759"/>
              <a:chExt cx="936" cy="364"/>
            </a:xfrm>
          </p:grpSpPr>
          <p:sp>
            <p:nvSpPr>
              <p:cNvPr id="35" name="Rectangle 50"/>
              <p:cNvSpPr>
                <a:spLocks noChangeArrowheads="1"/>
              </p:cNvSpPr>
              <p:nvPr/>
            </p:nvSpPr>
            <p:spPr bwMode="auto">
              <a:xfrm>
                <a:off x="2292" y="1759"/>
                <a:ext cx="936" cy="362"/>
              </a:xfrm>
              <a:prstGeom prst="rect">
                <a:avLst/>
              </a:prstGeom>
              <a:solidFill>
                <a:schemeClr val="bg1"/>
              </a:solidFill>
              <a:ln w="28575">
                <a:solidFill>
                  <a:srgbClr val="FF3300"/>
                </a:solidFill>
                <a:miter lim="800000"/>
                <a:headEnd/>
                <a:tailEnd/>
              </a:ln>
            </p:spPr>
            <p:txBody>
              <a:bodyPr wrap="none" lIns="90000" tIns="46800" rIns="90000" bIns="46800" anchor="ctr"/>
              <a:lstStyle/>
              <a:p>
                <a:endParaRPr lang="zh-CN" altLang="en-US"/>
              </a:p>
            </p:txBody>
          </p:sp>
          <p:graphicFrame>
            <p:nvGraphicFramePr>
              <p:cNvPr id="36" name="Object 51"/>
              <p:cNvGraphicFramePr>
                <a:graphicFrameLocks noChangeAspect="1"/>
              </p:cNvGraphicFramePr>
              <p:nvPr/>
            </p:nvGraphicFramePr>
            <p:xfrm>
              <a:off x="2427" y="1804"/>
              <a:ext cx="715" cy="319"/>
            </p:xfrm>
            <a:graphic>
              <a:graphicData uri="http://schemas.openxmlformats.org/presentationml/2006/ole">
                <mc:AlternateContent xmlns:mc="http://schemas.openxmlformats.org/markup-compatibility/2006">
                  <mc:Choice xmlns:v="urn:schemas-microsoft-com:vml" Requires="v">
                    <p:oleObj spid="_x0000_s13395" name="公式" r:id="rId7" imgW="939600" imgH="419040" progId="Equation.3">
                      <p:embed/>
                    </p:oleObj>
                  </mc:Choice>
                  <mc:Fallback>
                    <p:oleObj name="公式" r:id="rId7" imgW="939600" imgH="419040" progId="Equation.3">
                      <p:embed/>
                      <p:pic>
                        <p:nvPicPr>
                          <p:cNvPr id="2050" name="Object 5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27" y="1804"/>
                            <a:ext cx="715" cy="3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cxnSp>
          <p:nvCxnSpPr>
            <p:cNvPr id="38" name="直接箭头连接符 37"/>
            <p:cNvCxnSpPr/>
            <p:nvPr/>
          </p:nvCxnSpPr>
          <p:spPr>
            <a:xfrm>
              <a:off x="3536910" y="3980565"/>
              <a:ext cx="587431"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42" name="矩形 41"/>
          <p:cNvSpPr/>
          <p:nvPr/>
        </p:nvSpPr>
        <p:spPr>
          <a:xfrm>
            <a:off x="6527221" y="5875432"/>
            <a:ext cx="5347499" cy="461665"/>
          </a:xfrm>
          <a:prstGeom prst="rect">
            <a:avLst/>
          </a:prstGeom>
        </p:spPr>
        <p:txBody>
          <a:bodyPr wrap="square">
            <a:spAutoFit/>
          </a:bodyPr>
          <a:lstStyle/>
          <a:p>
            <a:r>
              <a:rPr lang="en-US" altLang="zh-CN" sz="2400" dirty="0" smtClean="0"/>
              <a:t>G</a:t>
            </a:r>
            <a:r>
              <a:rPr lang="zh-CN" altLang="en-US" sz="2400" dirty="0" smtClean="0"/>
              <a:t>＝</a:t>
            </a:r>
            <a:r>
              <a:rPr lang="en-US" altLang="zh-CN" sz="2400" dirty="0" smtClean="0"/>
              <a:t>0.5</a:t>
            </a:r>
            <a:r>
              <a:rPr lang="zh-CN" altLang="en-US" sz="2400" dirty="0" smtClean="0"/>
              <a:t>时，</a:t>
            </a:r>
            <a:r>
              <a:rPr lang="en-US" altLang="zh-CN" sz="2400" dirty="0" smtClean="0"/>
              <a:t>S</a:t>
            </a:r>
            <a:r>
              <a:rPr lang="zh-CN" altLang="en-US" sz="2400" dirty="0" smtClean="0"/>
              <a:t>有最大值为</a:t>
            </a:r>
            <a:r>
              <a:rPr lang="en-US" altLang="zh-CN" sz="2400" dirty="0" smtClean="0"/>
              <a:t>1/2e≈0.184</a:t>
            </a:r>
            <a:endParaRPr lang="zh-CN" altLang="en-US" sz="2400" dirty="0"/>
          </a:p>
        </p:txBody>
      </p:sp>
    </p:spTree>
    <p:extLst>
      <p:ext uri="{BB962C8B-B14F-4D97-AF65-F5344CB8AC3E}">
        <p14:creationId xmlns:p14="http://schemas.microsoft.com/office/powerpoint/2010/main" val="6802066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有限用户的</a:t>
            </a:r>
            <a:r>
              <a:rPr lang="en-US" altLang="zh-CN" dirty="0" smtClean="0"/>
              <a:t>ALOHA</a:t>
            </a:r>
            <a:r>
              <a:rPr lang="zh-CN" altLang="en-US" dirty="0" smtClean="0"/>
              <a:t>性能</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假设：</a:t>
            </a:r>
            <a:endParaRPr lang="en-US" altLang="zh-CN" sz="2400" dirty="0" smtClean="0"/>
          </a:p>
          <a:p>
            <a:pPr lvl="1"/>
            <a:r>
              <a:rPr lang="en-US" altLang="zh-CN" dirty="0" smtClean="0"/>
              <a:t>N</a:t>
            </a:r>
            <a:r>
              <a:rPr lang="zh-CN" altLang="en-US" dirty="0" smtClean="0"/>
              <a:t>个相同的用户</a:t>
            </a:r>
          </a:p>
          <a:p>
            <a:pPr lvl="1"/>
            <a:r>
              <a:rPr lang="zh-CN" altLang="en-US" dirty="0" smtClean="0"/>
              <a:t>总的吞吐率为</a:t>
            </a:r>
            <a:r>
              <a:rPr lang="en-US" altLang="zh-CN" dirty="0" smtClean="0"/>
              <a:t>S:  </a:t>
            </a:r>
            <a:r>
              <a:rPr lang="zh-CN" altLang="en-US" dirty="0" smtClean="0"/>
              <a:t>每个用户在一个帧时内成功传输一帧的概率为</a:t>
            </a:r>
            <a:r>
              <a:rPr lang="en-US" altLang="zh-CN" dirty="0" smtClean="0"/>
              <a:t>S/N</a:t>
            </a:r>
            <a:endParaRPr lang="en-US" altLang="zh-CN" dirty="0"/>
          </a:p>
          <a:p>
            <a:pPr lvl="1"/>
            <a:r>
              <a:rPr lang="zh-CN" altLang="en-US" dirty="0" smtClean="0"/>
              <a:t>总负载为</a:t>
            </a:r>
            <a:r>
              <a:rPr lang="en-US" altLang="zh-CN" dirty="0" smtClean="0"/>
              <a:t>G</a:t>
            </a:r>
            <a:r>
              <a:rPr lang="zh-CN" altLang="en-US" dirty="0" smtClean="0"/>
              <a:t>：每个时槽一个用户产生的负载（包括新帧和重传帧）为</a:t>
            </a:r>
            <a:r>
              <a:rPr lang="en-US" altLang="zh-CN" dirty="0" smtClean="0"/>
              <a:t>G/N </a:t>
            </a:r>
            <a:r>
              <a:rPr lang="zh-CN" altLang="en-US" dirty="0" smtClean="0"/>
              <a:t>即</a:t>
            </a:r>
            <a:r>
              <a:rPr lang="zh-CN" altLang="en-US" dirty="0"/>
              <a:t>节</a:t>
            </a:r>
            <a:r>
              <a:rPr lang="zh-CN" altLang="en-US" dirty="0" smtClean="0"/>
              <a:t>点以概率</a:t>
            </a:r>
            <a:r>
              <a:rPr lang="en-US" altLang="zh-CN" dirty="0" smtClean="0"/>
              <a:t>p=G/N</a:t>
            </a:r>
            <a:r>
              <a:rPr lang="zh-CN" altLang="en-US" dirty="0" smtClean="0"/>
              <a:t>传输</a:t>
            </a:r>
          </a:p>
          <a:p>
            <a:r>
              <a:rPr lang="zh-CN" altLang="en-US" sz="2400" dirty="0" smtClean="0"/>
              <a:t>用户在给定时槽内成功发送一帧，相当于用户在冲突危险区内发送一帧并且其他用户都没有发送帧，因此 </a:t>
            </a:r>
          </a:p>
          <a:p>
            <a:endParaRPr lang="zh-CN" altLang="en-US" sz="2400" dirty="0"/>
          </a:p>
        </p:txBody>
      </p:sp>
      <p:grpSp>
        <p:nvGrpSpPr>
          <p:cNvPr id="7" name="组合 6"/>
          <p:cNvGrpSpPr/>
          <p:nvPr/>
        </p:nvGrpSpPr>
        <p:grpSpPr>
          <a:xfrm>
            <a:off x="2307318" y="4616450"/>
            <a:ext cx="6226629" cy="815975"/>
            <a:chOff x="2307318" y="4616450"/>
            <a:chExt cx="6226629" cy="815975"/>
          </a:xfrm>
        </p:grpSpPr>
        <p:graphicFrame>
          <p:nvGraphicFramePr>
            <p:cNvPr id="4" name="Object 4"/>
            <p:cNvGraphicFramePr>
              <a:graphicFrameLocks noChangeAspect="1"/>
            </p:cNvGraphicFramePr>
            <p:nvPr>
              <p:extLst>
                <p:ext uri="{D42A27DB-BD31-4B8C-83A1-F6EECF244321}">
                  <p14:modId xmlns:p14="http://schemas.microsoft.com/office/powerpoint/2010/main" val="79629691"/>
                </p:ext>
              </p:extLst>
            </p:nvPr>
          </p:nvGraphicFramePr>
          <p:xfrm>
            <a:off x="2307318" y="4616450"/>
            <a:ext cx="2808288" cy="815975"/>
          </p:xfrm>
          <a:graphic>
            <a:graphicData uri="http://schemas.openxmlformats.org/presentationml/2006/ole">
              <mc:AlternateContent xmlns:mc="http://schemas.openxmlformats.org/markup-compatibility/2006">
                <mc:Choice xmlns:v="urn:schemas-microsoft-com:vml" Requires="v">
                  <p:oleObj spid="_x0000_s14494" name="公式" r:id="rId4" imgW="1345616" imgH="393529" progId="Equation.3">
                    <p:embed/>
                  </p:oleObj>
                </mc:Choice>
                <mc:Fallback>
                  <p:oleObj name="公式" r:id="rId4" imgW="1345616" imgH="393529" progId="Equation.3">
                    <p:embed/>
                    <p:pic>
                      <p:nvPicPr>
                        <p:cNvPr id="3074"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07318" y="4616450"/>
                          <a:ext cx="2808288" cy="815975"/>
                        </a:xfrm>
                        <a:prstGeom prst="rect">
                          <a:avLst/>
                        </a:prstGeom>
                        <a:solidFill>
                          <a:schemeClr val="bg1"/>
                        </a:solidFill>
                        <a:ln w="28575">
                          <a:solidFill>
                            <a:srgbClr val="FF3300"/>
                          </a:solidFill>
                          <a:miter lim="800000"/>
                          <a:headEnd/>
                          <a:tailEnd/>
                        </a:ln>
                      </p:spPr>
                    </p:pic>
                  </p:oleObj>
                </mc:Fallback>
              </mc:AlternateContent>
            </a:graphicData>
          </a:graphic>
        </p:graphicFrame>
        <p:graphicFrame>
          <p:nvGraphicFramePr>
            <p:cNvPr id="5" name="Object 6"/>
            <p:cNvGraphicFramePr>
              <a:graphicFrameLocks noChangeAspect="1"/>
            </p:cNvGraphicFramePr>
            <p:nvPr>
              <p:extLst>
                <p:ext uri="{D42A27DB-BD31-4B8C-83A1-F6EECF244321}">
                  <p14:modId xmlns:p14="http://schemas.microsoft.com/office/powerpoint/2010/main" val="93531198"/>
                </p:ext>
              </p:extLst>
            </p:nvPr>
          </p:nvGraphicFramePr>
          <p:xfrm>
            <a:off x="6374947" y="4616450"/>
            <a:ext cx="2159000" cy="744538"/>
          </p:xfrm>
          <a:graphic>
            <a:graphicData uri="http://schemas.openxmlformats.org/presentationml/2006/ole">
              <mc:AlternateContent xmlns:mc="http://schemas.openxmlformats.org/markup-compatibility/2006">
                <mc:Choice xmlns:v="urn:schemas-microsoft-com:vml" Requires="v">
                  <p:oleObj spid="_x0000_s14495" name="公式" r:id="rId6" imgW="1129810" imgH="393529" progId="Equation.3">
                    <p:embed/>
                  </p:oleObj>
                </mc:Choice>
                <mc:Fallback>
                  <p:oleObj name="公式" r:id="rId6" imgW="1129810" imgH="393529" progId="Equation.3">
                    <p:embed/>
                    <p:pic>
                      <p:nvPicPr>
                        <p:cNvPr id="3075"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74947" y="4616450"/>
                          <a:ext cx="2159000" cy="744538"/>
                        </a:xfrm>
                        <a:prstGeom prst="rect">
                          <a:avLst/>
                        </a:prstGeom>
                        <a:solidFill>
                          <a:schemeClr val="bg1"/>
                        </a:solidFill>
                        <a:ln w="28575">
                          <a:solidFill>
                            <a:srgbClr val="FF3300"/>
                          </a:solidFill>
                          <a:miter lim="800000"/>
                          <a:headEnd/>
                          <a:tailEnd/>
                        </a:ln>
                      </p:spPr>
                    </p:pic>
                  </p:oleObj>
                </mc:Fallback>
              </mc:AlternateContent>
            </a:graphicData>
          </a:graphic>
        </p:graphicFrame>
        <p:cxnSp>
          <p:nvCxnSpPr>
            <p:cNvPr id="6" name="直接箭头连接符 5"/>
            <p:cNvCxnSpPr/>
            <p:nvPr/>
          </p:nvCxnSpPr>
          <p:spPr>
            <a:xfrm>
              <a:off x="5388147" y="5008688"/>
              <a:ext cx="587431"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8" name="矩形 7"/>
          <p:cNvSpPr/>
          <p:nvPr/>
        </p:nvSpPr>
        <p:spPr>
          <a:xfrm>
            <a:off x="838200" y="5785729"/>
            <a:ext cx="10072915" cy="461665"/>
          </a:xfrm>
          <a:prstGeom prst="rect">
            <a:avLst/>
          </a:prstGeom>
        </p:spPr>
        <p:txBody>
          <a:bodyPr wrap="square">
            <a:spAutoFit/>
          </a:bodyPr>
          <a:lstStyle/>
          <a:p>
            <a:pPr marL="285750" indent="-285750">
              <a:buFont typeface="Arial" panose="020B0604020202020204" pitchFamily="34" charset="0"/>
              <a:buChar char="•"/>
            </a:pPr>
            <a:r>
              <a:rPr lang="en-US" altLang="zh-CN" sz="2400" dirty="0" smtClean="0"/>
              <a:t>N</a:t>
            </a:r>
            <a:r>
              <a:rPr lang="zh-CN" altLang="en-US" sz="2400" dirty="0" smtClean="0"/>
              <a:t>趋于无穷大时，即无限用户环境下与前面的分析有同样的结论： </a:t>
            </a:r>
            <a:endParaRPr lang="zh-CN" altLang="en-US" sz="2400" dirty="0"/>
          </a:p>
        </p:txBody>
      </p:sp>
      <p:pic>
        <p:nvPicPr>
          <p:cNvPr id="9" name="Picture 8"/>
          <p:cNvPicPr>
            <a:picLocks noChangeAspect="1" noChangeArrowheads="1"/>
          </p:cNvPicPr>
          <p:nvPr/>
        </p:nvPicPr>
        <p:blipFill>
          <a:blip r:embed="rId8" cstate="print"/>
          <a:srcRect/>
          <a:stretch>
            <a:fillRect/>
          </a:stretch>
        </p:blipFill>
        <p:spPr bwMode="auto">
          <a:xfrm>
            <a:off x="3711462" y="6290281"/>
            <a:ext cx="1577301" cy="479972"/>
          </a:xfrm>
          <a:prstGeom prst="rect">
            <a:avLst/>
          </a:prstGeom>
          <a:solidFill>
            <a:schemeClr val="bg1"/>
          </a:solidFill>
          <a:ln w="28575">
            <a:solidFill>
              <a:srgbClr val="FF3300"/>
            </a:solidFill>
            <a:miter lim="800000"/>
            <a:headEnd/>
            <a:tailEnd/>
          </a:ln>
        </p:spPr>
      </p:pic>
    </p:spTree>
    <p:extLst>
      <p:ext uri="{BB962C8B-B14F-4D97-AF65-F5344CB8AC3E}">
        <p14:creationId xmlns:p14="http://schemas.microsoft.com/office/powerpoint/2010/main" val="26134274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Slotted-ALOHA</a:t>
            </a:r>
            <a:endParaRPr lang="zh-CN" altLang="en-US" dirty="0"/>
          </a:p>
        </p:txBody>
      </p:sp>
      <p:sp>
        <p:nvSpPr>
          <p:cNvPr id="3" name="内容占位符 2"/>
          <p:cNvSpPr>
            <a:spLocks noGrp="1"/>
          </p:cNvSpPr>
          <p:nvPr>
            <p:ph idx="1"/>
          </p:nvPr>
        </p:nvSpPr>
        <p:spPr>
          <a:xfrm>
            <a:off x="838200" y="1825625"/>
            <a:ext cx="10628086" cy="1568871"/>
          </a:xfrm>
        </p:spPr>
        <p:txBody>
          <a:bodyPr>
            <a:normAutofit/>
          </a:bodyPr>
          <a:lstStyle/>
          <a:p>
            <a:pPr>
              <a:lnSpc>
                <a:spcPct val="80000"/>
              </a:lnSpc>
            </a:pPr>
            <a:r>
              <a:rPr lang="zh-CN" altLang="en-US" sz="2400" dirty="0"/>
              <a:t>信道上的时间被分成离散的时间间隔即</a:t>
            </a:r>
            <a:r>
              <a:rPr lang="zh-CN" altLang="en-US" sz="2400" dirty="0">
                <a:solidFill>
                  <a:srgbClr val="FF3300"/>
                </a:solidFill>
              </a:rPr>
              <a:t>时</a:t>
            </a:r>
            <a:r>
              <a:rPr lang="zh-CN" altLang="en-US" sz="2400" dirty="0" smtClean="0">
                <a:solidFill>
                  <a:srgbClr val="FF3300"/>
                </a:solidFill>
              </a:rPr>
              <a:t>槽</a:t>
            </a:r>
            <a:endParaRPr lang="en-US" altLang="zh-CN" sz="2400" dirty="0"/>
          </a:p>
          <a:p>
            <a:pPr lvl="1">
              <a:lnSpc>
                <a:spcPct val="80000"/>
              </a:lnSpc>
            </a:pPr>
            <a:r>
              <a:rPr lang="zh-CN" altLang="en-US" dirty="0" smtClean="0"/>
              <a:t>时槽的大小一般为帧</a:t>
            </a:r>
            <a:r>
              <a:rPr lang="zh-CN" altLang="en-US" dirty="0"/>
              <a:t>的传输</a:t>
            </a:r>
            <a:r>
              <a:rPr lang="zh-CN" altLang="en-US" dirty="0" smtClean="0"/>
              <a:t>时间</a:t>
            </a:r>
            <a:endParaRPr lang="zh-CN" altLang="en-US" dirty="0"/>
          </a:p>
          <a:p>
            <a:pPr>
              <a:lnSpc>
                <a:spcPct val="80000"/>
              </a:lnSpc>
            </a:pPr>
            <a:r>
              <a:rPr lang="zh-CN" altLang="en-US" sz="2400" dirty="0"/>
              <a:t>节点时钟同步，每个帧</a:t>
            </a:r>
            <a:r>
              <a:rPr lang="zh-CN" altLang="en-US" sz="2400" u="sng" dirty="0">
                <a:solidFill>
                  <a:srgbClr val="FF0000"/>
                </a:solidFill>
              </a:rPr>
              <a:t>只允许在时槽开始处</a:t>
            </a:r>
            <a:r>
              <a:rPr lang="zh-CN" altLang="en-US" sz="2400" dirty="0"/>
              <a:t>进行</a:t>
            </a:r>
            <a:r>
              <a:rPr lang="zh-CN" altLang="en-US" sz="2400" dirty="0" smtClean="0"/>
              <a:t>传输</a:t>
            </a:r>
            <a:endParaRPr lang="en-US" altLang="zh-CN" sz="2400" dirty="0" smtClean="0"/>
          </a:p>
          <a:p>
            <a:pPr>
              <a:lnSpc>
                <a:spcPct val="80000"/>
              </a:lnSpc>
            </a:pPr>
            <a:r>
              <a:rPr lang="zh-CN" altLang="en-US" sz="2400" dirty="0" smtClean="0"/>
              <a:t>冲突危险区为一个时槽：只有那些都在同一个时槽开始进行传输的帧才有可能冲突</a:t>
            </a:r>
          </a:p>
        </p:txBody>
      </p:sp>
      <p:sp>
        <p:nvSpPr>
          <p:cNvPr id="6" name="灯片编号占位符 5"/>
          <p:cNvSpPr>
            <a:spLocks noGrp="1"/>
          </p:cNvSpPr>
          <p:nvPr>
            <p:ph type="sldNum" sz="quarter" idx="12"/>
          </p:nvPr>
        </p:nvSpPr>
        <p:spPr/>
        <p:txBody>
          <a:bodyPr/>
          <a:lstStyle/>
          <a:p>
            <a:pPr>
              <a:defRPr/>
            </a:pPr>
            <a:fld id="{CBD0A36D-B37A-4D83-8528-A0EB221AC040}" type="slidenum">
              <a:rPr lang="zh-CN" altLang="en-US" smtClean="0"/>
              <a:pPr>
                <a:defRPr/>
              </a:pPr>
              <a:t>14</a:t>
            </a:fld>
            <a:endParaRPr lang="zh-CN" altLang="en-US" dirty="0"/>
          </a:p>
        </p:txBody>
      </p:sp>
      <p:graphicFrame>
        <p:nvGraphicFramePr>
          <p:cNvPr id="8" name="表格 7"/>
          <p:cNvGraphicFramePr>
            <a:graphicFrameLocks noGrp="1"/>
          </p:cNvGraphicFramePr>
          <p:nvPr>
            <p:extLst>
              <p:ext uri="{D42A27DB-BD31-4B8C-83A1-F6EECF244321}">
                <p14:modId xmlns:p14="http://schemas.microsoft.com/office/powerpoint/2010/main" val="2536413353"/>
              </p:ext>
            </p:extLst>
          </p:nvPr>
        </p:nvGraphicFramePr>
        <p:xfrm>
          <a:off x="4644572" y="3687423"/>
          <a:ext cx="7414360" cy="2376000"/>
        </p:xfrm>
        <a:graphic>
          <a:graphicData uri="http://schemas.openxmlformats.org/drawingml/2006/table">
            <a:tbl>
              <a:tblPr firstRow="1" bandRow="1">
                <a:tableStyleId>{5C22544A-7EE6-4342-B048-85BDC9FD1C3A}</a:tableStyleId>
              </a:tblPr>
              <a:tblGrid>
                <a:gridCol w="972000">
                  <a:extLst>
                    <a:ext uri="{9D8B030D-6E8A-4147-A177-3AD203B41FA5}">
                      <a16:colId xmlns:a16="http://schemas.microsoft.com/office/drawing/2014/main" val="53437673"/>
                    </a:ext>
                  </a:extLst>
                </a:gridCol>
                <a:gridCol w="644236">
                  <a:extLst>
                    <a:ext uri="{9D8B030D-6E8A-4147-A177-3AD203B41FA5}">
                      <a16:colId xmlns:a16="http://schemas.microsoft.com/office/drawing/2014/main" val="2524013205"/>
                    </a:ext>
                  </a:extLst>
                </a:gridCol>
                <a:gridCol w="644236">
                  <a:extLst>
                    <a:ext uri="{9D8B030D-6E8A-4147-A177-3AD203B41FA5}">
                      <a16:colId xmlns:a16="http://schemas.microsoft.com/office/drawing/2014/main" val="892132838"/>
                    </a:ext>
                  </a:extLst>
                </a:gridCol>
                <a:gridCol w="644236">
                  <a:extLst>
                    <a:ext uri="{9D8B030D-6E8A-4147-A177-3AD203B41FA5}">
                      <a16:colId xmlns:a16="http://schemas.microsoft.com/office/drawing/2014/main" val="3444876093"/>
                    </a:ext>
                  </a:extLst>
                </a:gridCol>
                <a:gridCol w="644236">
                  <a:extLst>
                    <a:ext uri="{9D8B030D-6E8A-4147-A177-3AD203B41FA5}">
                      <a16:colId xmlns:a16="http://schemas.microsoft.com/office/drawing/2014/main" val="2800773222"/>
                    </a:ext>
                  </a:extLst>
                </a:gridCol>
                <a:gridCol w="644236">
                  <a:extLst>
                    <a:ext uri="{9D8B030D-6E8A-4147-A177-3AD203B41FA5}">
                      <a16:colId xmlns:a16="http://schemas.microsoft.com/office/drawing/2014/main" val="357147039"/>
                    </a:ext>
                  </a:extLst>
                </a:gridCol>
                <a:gridCol w="644236">
                  <a:extLst>
                    <a:ext uri="{9D8B030D-6E8A-4147-A177-3AD203B41FA5}">
                      <a16:colId xmlns:a16="http://schemas.microsoft.com/office/drawing/2014/main" val="1336475611"/>
                    </a:ext>
                  </a:extLst>
                </a:gridCol>
                <a:gridCol w="644236">
                  <a:extLst>
                    <a:ext uri="{9D8B030D-6E8A-4147-A177-3AD203B41FA5}">
                      <a16:colId xmlns:a16="http://schemas.microsoft.com/office/drawing/2014/main" val="1087714423"/>
                    </a:ext>
                  </a:extLst>
                </a:gridCol>
                <a:gridCol w="644236">
                  <a:extLst>
                    <a:ext uri="{9D8B030D-6E8A-4147-A177-3AD203B41FA5}">
                      <a16:colId xmlns:a16="http://schemas.microsoft.com/office/drawing/2014/main" val="2816702072"/>
                    </a:ext>
                  </a:extLst>
                </a:gridCol>
                <a:gridCol w="644236">
                  <a:extLst>
                    <a:ext uri="{9D8B030D-6E8A-4147-A177-3AD203B41FA5}">
                      <a16:colId xmlns:a16="http://schemas.microsoft.com/office/drawing/2014/main" val="3794577966"/>
                    </a:ext>
                  </a:extLst>
                </a:gridCol>
                <a:gridCol w="644236">
                  <a:extLst>
                    <a:ext uri="{9D8B030D-6E8A-4147-A177-3AD203B41FA5}">
                      <a16:colId xmlns:a16="http://schemas.microsoft.com/office/drawing/2014/main" val="1982172424"/>
                    </a:ext>
                  </a:extLst>
                </a:gridCol>
              </a:tblGrid>
              <a:tr h="396000">
                <a:tc>
                  <a:txBody>
                    <a:bodyPr/>
                    <a:lstStyle/>
                    <a:p>
                      <a:r>
                        <a:rPr lang="zh-CN" altLang="en-US" dirty="0" smtClean="0">
                          <a:solidFill>
                            <a:schemeClr val="accent1">
                              <a:lumMod val="75000"/>
                            </a:schemeClr>
                          </a:solidFill>
                        </a:rPr>
                        <a:t>节点</a:t>
                      </a:r>
                      <a:r>
                        <a:rPr lang="en-US" altLang="zh-CN" dirty="0" smtClean="0">
                          <a:solidFill>
                            <a:schemeClr val="accent1">
                              <a:lumMod val="75000"/>
                            </a:schemeClr>
                          </a:solidFill>
                        </a:rPr>
                        <a:t>1</a:t>
                      </a:r>
                      <a:endParaRPr lang="zh-CN" altLang="en-US" dirty="0">
                        <a:solidFill>
                          <a:schemeClr val="accent1">
                            <a:lumMod val="75000"/>
                          </a:schemeClr>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88170441"/>
                  </a:ext>
                </a:extLst>
              </a:tr>
              <a:tr h="468000">
                <a:tc>
                  <a:txBody>
                    <a:bodyPr/>
                    <a:lstStyle/>
                    <a:p>
                      <a:endParaRPr lang="zh-CN"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471571770"/>
                  </a:ext>
                </a:extLst>
              </a:tr>
              <a:tr h="396000">
                <a:tc>
                  <a:txBody>
                    <a:bodyPr/>
                    <a:lstStyle/>
                    <a:p>
                      <a:r>
                        <a:rPr lang="zh-CN" altLang="en-US" b="1" dirty="0" smtClean="0">
                          <a:solidFill>
                            <a:schemeClr val="accent4">
                              <a:lumMod val="75000"/>
                            </a:schemeClr>
                          </a:solidFill>
                        </a:rPr>
                        <a:t>节点</a:t>
                      </a:r>
                      <a:r>
                        <a:rPr lang="en-US" altLang="zh-CN" b="1" dirty="0" smtClean="0">
                          <a:solidFill>
                            <a:schemeClr val="accent4">
                              <a:lumMod val="75000"/>
                            </a:schemeClr>
                          </a:solidFill>
                        </a:rPr>
                        <a:t>2</a:t>
                      </a:r>
                      <a:endParaRPr lang="zh-CN" altLang="en-US" b="1" dirty="0">
                        <a:solidFill>
                          <a:schemeClr val="accent4">
                            <a:lumMod val="75000"/>
                          </a:schemeClr>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75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75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75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75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1180187"/>
                  </a:ext>
                </a:extLst>
              </a:tr>
              <a:tr h="720000">
                <a:tc>
                  <a:txBody>
                    <a:bodyPr/>
                    <a:lstStyle/>
                    <a:p>
                      <a:endParaRPr lang="zh-CN"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41111203"/>
                  </a:ext>
                </a:extLst>
              </a:tr>
              <a:tr h="396000">
                <a:tc>
                  <a:txBody>
                    <a:bodyPr/>
                    <a:lstStyle/>
                    <a:p>
                      <a:r>
                        <a:rPr lang="zh-CN" altLang="en-US" b="1" dirty="0" smtClean="0">
                          <a:solidFill>
                            <a:schemeClr val="tx1"/>
                          </a:solidFill>
                        </a:rPr>
                        <a:t>信道</a:t>
                      </a:r>
                      <a:endParaRPr lang="zh-CN" altLang="en-US" b="1"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75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75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59705710"/>
                  </a:ext>
                </a:extLst>
              </a:tr>
            </a:tbl>
          </a:graphicData>
        </a:graphic>
      </p:graphicFrame>
      <p:sp>
        <p:nvSpPr>
          <p:cNvPr id="9" name="文本框 8"/>
          <p:cNvSpPr txBox="1"/>
          <p:nvPr/>
        </p:nvSpPr>
        <p:spPr>
          <a:xfrm>
            <a:off x="7503885" y="6123146"/>
            <a:ext cx="696686" cy="369332"/>
          </a:xfrm>
          <a:prstGeom prst="rect">
            <a:avLst/>
          </a:prstGeom>
          <a:noFill/>
        </p:spPr>
        <p:txBody>
          <a:bodyPr wrap="square" rtlCol="0">
            <a:spAutoFit/>
          </a:bodyPr>
          <a:lstStyle/>
          <a:p>
            <a:r>
              <a:rPr lang="zh-CN" altLang="en-US" u="sng" dirty="0">
                <a:solidFill>
                  <a:srgbClr val="FF0000"/>
                </a:solidFill>
              </a:rPr>
              <a:t>冲突</a:t>
            </a:r>
          </a:p>
        </p:txBody>
      </p:sp>
      <p:sp>
        <p:nvSpPr>
          <p:cNvPr id="11" name="文本框 10"/>
          <p:cNvSpPr txBox="1"/>
          <p:nvPr/>
        </p:nvSpPr>
        <p:spPr>
          <a:xfrm>
            <a:off x="9492343" y="6121263"/>
            <a:ext cx="696686" cy="369332"/>
          </a:xfrm>
          <a:prstGeom prst="rect">
            <a:avLst/>
          </a:prstGeom>
          <a:noFill/>
        </p:spPr>
        <p:txBody>
          <a:bodyPr wrap="square" rtlCol="0">
            <a:spAutoFit/>
          </a:bodyPr>
          <a:lstStyle/>
          <a:p>
            <a:r>
              <a:rPr lang="zh-CN" altLang="en-US" u="sng" dirty="0">
                <a:solidFill>
                  <a:srgbClr val="FF0000"/>
                </a:solidFill>
              </a:rPr>
              <a:t>冲突</a:t>
            </a:r>
          </a:p>
        </p:txBody>
      </p:sp>
      <p:sp>
        <p:nvSpPr>
          <p:cNvPr id="12" name="矩形 11"/>
          <p:cNvSpPr/>
          <p:nvPr/>
        </p:nvSpPr>
        <p:spPr>
          <a:xfrm>
            <a:off x="838200" y="3776262"/>
            <a:ext cx="3458029" cy="830997"/>
          </a:xfrm>
          <a:prstGeom prst="rect">
            <a:avLst/>
          </a:prstGeom>
        </p:spPr>
        <p:txBody>
          <a:bodyPr wrap="square">
            <a:spAutoFit/>
          </a:bodyPr>
          <a:lstStyle/>
          <a:p>
            <a:pPr marL="285750" indent="-285750">
              <a:buFont typeface="Arial" panose="020B0604020202020204" pitchFamily="34" charset="0"/>
              <a:buChar char="•"/>
            </a:pPr>
            <a:r>
              <a:rPr lang="zh-CN" altLang="en-US" sz="2400" dirty="0"/>
              <a:t>而任一帧时内无其他帧发送的</a:t>
            </a:r>
            <a:r>
              <a:rPr lang="zh-CN" altLang="en-US" sz="2400" dirty="0" smtClean="0"/>
              <a:t>概率</a:t>
            </a:r>
            <a:endParaRPr lang="zh-CN" altLang="en-US" sz="2400" dirty="0"/>
          </a:p>
        </p:txBody>
      </p:sp>
      <p:sp>
        <p:nvSpPr>
          <p:cNvPr id="14" name="矩形 13"/>
          <p:cNvSpPr/>
          <p:nvPr/>
        </p:nvSpPr>
        <p:spPr>
          <a:xfrm>
            <a:off x="838199" y="6259762"/>
            <a:ext cx="5153975" cy="461665"/>
          </a:xfrm>
          <a:prstGeom prst="rect">
            <a:avLst/>
          </a:prstGeom>
        </p:spPr>
        <p:txBody>
          <a:bodyPr wrap="none">
            <a:spAutoFit/>
          </a:bodyPr>
          <a:lstStyle/>
          <a:p>
            <a:pPr marL="285750" indent="-285750">
              <a:buFont typeface="Arial" panose="020B0604020202020204" pitchFamily="34" charset="0"/>
              <a:buChar char="•"/>
            </a:pPr>
            <a:r>
              <a:rPr lang="en-US" altLang="zh-CN" sz="2400" dirty="0"/>
              <a:t>G</a:t>
            </a:r>
            <a:r>
              <a:rPr lang="zh-CN" altLang="en-US" sz="2400" dirty="0"/>
              <a:t>＝</a:t>
            </a:r>
            <a:r>
              <a:rPr lang="en-US" altLang="zh-CN" sz="2400" dirty="0"/>
              <a:t>1.0</a:t>
            </a:r>
            <a:r>
              <a:rPr lang="zh-CN" altLang="en-US" sz="2400" dirty="0"/>
              <a:t>时，</a:t>
            </a:r>
            <a:r>
              <a:rPr lang="en-US" altLang="zh-CN" sz="2400" dirty="0"/>
              <a:t>S</a:t>
            </a:r>
            <a:r>
              <a:rPr lang="zh-CN" altLang="en-US" sz="2400" dirty="0"/>
              <a:t>有最大值为</a:t>
            </a:r>
            <a:r>
              <a:rPr lang="en-US" altLang="zh-CN" sz="2400" dirty="0"/>
              <a:t>1/e≈0.368</a:t>
            </a:r>
            <a:endParaRPr lang="zh-CN" altLang="en-US" sz="2400" dirty="0"/>
          </a:p>
        </p:txBody>
      </p:sp>
      <p:grpSp>
        <p:nvGrpSpPr>
          <p:cNvPr id="19" name="组合 18"/>
          <p:cNvGrpSpPr/>
          <p:nvPr/>
        </p:nvGrpSpPr>
        <p:grpSpPr>
          <a:xfrm>
            <a:off x="119062" y="4879293"/>
            <a:ext cx="4183214" cy="705070"/>
            <a:chOff x="119062" y="4879293"/>
            <a:chExt cx="4183214" cy="705070"/>
          </a:xfrm>
        </p:grpSpPr>
        <p:pic>
          <p:nvPicPr>
            <p:cNvPr id="15" name="Picture 4"/>
            <p:cNvPicPr>
              <a:picLocks noChangeAspect="1" noChangeArrowheads="1"/>
            </p:cNvPicPr>
            <p:nvPr/>
          </p:nvPicPr>
          <p:blipFill>
            <a:blip r:embed="rId4" cstate="print"/>
            <a:srcRect/>
            <a:stretch>
              <a:fillRect/>
            </a:stretch>
          </p:blipFill>
          <p:spPr bwMode="auto">
            <a:xfrm>
              <a:off x="2373450" y="4888964"/>
              <a:ext cx="1928826" cy="695399"/>
            </a:xfrm>
            <a:prstGeom prst="rect">
              <a:avLst/>
            </a:prstGeom>
            <a:solidFill>
              <a:schemeClr val="bg1"/>
            </a:solidFill>
            <a:ln w="28575">
              <a:solidFill>
                <a:srgbClr val="FF3300"/>
              </a:solidFill>
              <a:miter lim="800000"/>
              <a:headEnd/>
              <a:tailEnd/>
            </a:ln>
          </p:spPr>
        </p:pic>
        <p:graphicFrame>
          <p:nvGraphicFramePr>
            <p:cNvPr id="16" name="Object 6"/>
            <p:cNvGraphicFramePr>
              <a:graphicFrameLocks noChangeAspect="1"/>
            </p:cNvGraphicFramePr>
            <p:nvPr>
              <p:extLst>
                <p:ext uri="{D42A27DB-BD31-4B8C-83A1-F6EECF244321}">
                  <p14:modId xmlns:p14="http://schemas.microsoft.com/office/powerpoint/2010/main" val="2014773124"/>
                </p:ext>
              </p:extLst>
            </p:nvPr>
          </p:nvGraphicFramePr>
          <p:xfrm>
            <a:off x="119062" y="4879293"/>
            <a:ext cx="1438275" cy="650875"/>
          </p:xfrm>
          <a:graphic>
            <a:graphicData uri="http://schemas.openxmlformats.org/presentationml/2006/ole">
              <mc:AlternateContent xmlns:mc="http://schemas.openxmlformats.org/markup-compatibility/2006">
                <mc:Choice xmlns:v="urn:schemas-microsoft-com:vml" Requires="v">
                  <p:oleObj spid="_x0000_s15436" name="公式" r:id="rId5" imgW="533160" imgH="241200" progId="Equation.3">
                    <p:embed/>
                  </p:oleObj>
                </mc:Choice>
                <mc:Fallback>
                  <p:oleObj name="公式" r:id="rId5" imgW="533160" imgH="241200" progId="Equation.3">
                    <p:embed/>
                    <p:pic>
                      <p:nvPicPr>
                        <p:cNvPr id="4098"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9062" y="4879293"/>
                          <a:ext cx="1438275" cy="650875"/>
                        </a:xfrm>
                        <a:prstGeom prst="rect">
                          <a:avLst/>
                        </a:prstGeom>
                        <a:solidFill>
                          <a:schemeClr val="bg1"/>
                        </a:solidFill>
                        <a:ln w="28575">
                          <a:solidFill>
                            <a:srgbClr val="FF3300"/>
                          </a:solidFill>
                          <a:miter lim="800000"/>
                          <a:headEnd/>
                          <a:tailEnd/>
                        </a:ln>
                      </p:spPr>
                    </p:pic>
                  </p:oleObj>
                </mc:Fallback>
              </mc:AlternateContent>
            </a:graphicData>
          </a:graphic>
        </p:graphicFrame>
        <p:cxnSp>
          <p:nvCxnSpPr>
            <p:cNvPr id="20" name="直接箭头连接符 19"/>
            <p:cNvCxnSpPr/>
            <p:nvPr/>
          </p:nvCxnSpPr>
          <p:spPr>
            <a:xfrm>
              <a:off x="1671678" y="5168345"/>
              <a:ext cx="587431"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7915728" y="230754"/>
            <a:ext cx="3153229" cy="1477328"/>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altLang="zh-CN" dirty="0" smtClean="0"/>
              <a:t>RFID</a:t>
            </a:r>
            <a:r>
              <a:rPr lang="zh-CN" altLang="en-US" dirty="0" smtClean="0"/>
              <a:t>采用</a:t>
            </a:r>
            <a:r>
              <a:rPr lang="en-US" altLang="zh-CN" dirty="0" smtClean="0"/>
              <a:t>S-ALOHA</a:t>
            </a:r>
            <a:r>
              <a:rPr lang="zh-CN" altLang="en-US" dirty="0" smtClean="0"/>
              <a:t>，只是：</a:t>
            </a:r>
            <a:endParaRPr lang="en-US" altLang="zh-CN" dirty="0" smtClean="0"/>
          </a:p>
          <a:p>
            <a:pPr marL="285750" indent="-285750">
              <a:buFont typeface="Arial" panose="020B0604020202020204" pitchFamily="34" charset="0"/>
              <a:buChar char="•"/>
            </a:pPr>
            <a:r>
              <a:rPr lang="zh-CN" altLang="en-US" dirty="0" smtClean="0"/>
              <a:t>阅读器发送消息决定时槽的开始</a:t>
            </a:r>
            <a:endParaRPr lang="en-US" altLang="zh-CN" dirty="0" smtClean="0"/>
          </a:p>
          <a:p>
            <a:pPr marL="285750" indent="-285750">
              <a:buFont typeface="Arial" panose="020B0604020202020204" pitchFamily="34" charset="0"/>
              <a:buChar char="•"/>
            </a:pPr>
            <a:r>
              <a:rPr lang="zh-CN" altLang="en-US" dirty="0" smtClean="0"/>
              <a:t>阅读器发送的消息中包括</a:t>
            </a:r>
            <a:r>
              <a:rPr lang="en-US" altLang="zh-CN" dirty="0" smtClean="0"/>
              <a:t>Q</a:t>
            </a:r>
            <a:r>
              <a:rPr lang="zh-CN" altLang="en-US" dirty="0" smtClean="0"/>
              <a:t>，决定了等待的时槽数</a:t>
            </a:r>
            <a:endParaRPr lang="zh-CN" altLang="en-US" dirty="0"/>
          </a:p>
        </p:txBody>
      </p:sp>
    </p:spTree>
    <p:extLst>
      <p:ext uri="{BB962C8B-B14F-4D97-AF65-F5344CB8AC3E}">
        <p14:creationId xmlns:p14="http://schemas.microsoft.com/office/powerpoint/2010/main" val="37398275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例题：</a:t>
            </a:r>
            <a:r>
              <a:rPr lang="en-US" altLang="zh-CN" dirty="0" smtClean="0"/>
              <a:t>ALOHA</a:t>
            </a:r>
            <a:r>
              <a:rPr lang="zh-CN" altLang="en-US" dirty="0" smtClean="0"/>
              <a:t>系统的最大吞吐率</a:t>
            </a:r>
            <a:endParaRPr lang="zh-CN" altLang="en-US" dirty="0"/>
          </a:p>
        </p:txBody>
      </p:sp>
      <p:sp>
        <p:nvSpPr>
          <p:cNvPr id="3" name="内容占位符 2"/>
          <p:cNvSpPr>
            <a:spLocks noGrp="1"/>
          </p:cNvSpPr>
          <p:nvPr>
            <p:ph idx="1"/>
          </p:nvPr>
        </p:nvSpPr>
        <p:spPr>
          <a:xfrm>
            <a:off x="838200" y="1825625"/>
            <a:ext cx="10515600" cy="1033689"/>
          </a:xfrm>
        </p:spPr>
        <p:txBody>
          <a:bodyPr/>
          <a:lstStyle/>
          <a:p>
            <a:pPr marL="0" indent="0">
              <a:buNone/>
            </a:pPr>
            <a:r>
              <a:rPr lang="zh-CN" altLang="en-US" dirty="0" smtClean="0"/>
              <a:t>考虑一个带宽</a:t>
            </a:r>
            <a:r>
              <a:rPr lang="en-US" altLang="zh-CN" dirty="0" smtClean="0"/>
              <a:t>R</a:t>
            </a:r>
            <a:r>
              <a:rPr lang="zh-CN" altLang="en-US" dirty="0" smtClean="0"/>
              <a:t>为</a:t>
            </a:r>
            <a:r>
              <a:rPr lang="en-US" altLang="zh-CN" dirty="0" smtClean="0"/>
              <a:t>9600bps</a:t>
            </a:r>
            <a:r>
              <a:rPr lang="zh-CN" altLang="en-US" dirty="0" smtClean="0"/>
              <a:t>的链路，帧长度</a:t>
            </a:r>
            <a:r>
              <a:rPr lang="en-US" altLang="zh-CN" dirty="0" smtClean="0"/>
              <a:t>L=120bits</a:t>
            </a:r>
            <a:r>
              <a:rPr lang="zh-CN" altLang="en-US" dirty="0" smtClean="0"/>
              <a:t>，请问</a:t>
            </a:r>
            <a:r>
              <a:rPr lang="en-US" altLang="zh-CN" dirty="0" smtClean="0"/>
              <a:t>ALOHA</a:t>
            </a:r>
            <a:r>
              <a:rPr lang="zh-CN" altLang="en-US" dirty="0" smtClean="0"/>
              <a:t>和</a:t>
            </a:r>
            <a:r>
              <a:rPr lang="en-US" altLang="zh-CN" dirty="0" smtClean="0"/>
              <a:t>S-ALOHA</a:t>
            </a:r>
            <a:r>
              <a:rPr lang="zh-CN" altLang="en-US" dirty="0" smtClean="0"/>
              <a:t>系统的最大吞吐率是多少？</a:t>
            </a:r>
            <a:endParaRPr lang="en-US" altLang="zh-CN" dirty="0" smtClean="0"/>
          </a:p>
          <a:p>
            <a:endParaRPr lang="zh-CN" altLang="en-US" dirty="0"/>
          </a:p>
        </p:txBody>
      </p:sp>
      <p:sp>
        <p:nvSpPr>
          <p:cNvPr id="6" name="矩形 5"/>
          <p:cNvSpPr/>
          <p:nvPr/>
        </p:nvSpPr>
        <p:spPr>
          <a:xfrm>
            <a:off x="1393372" y="2994250"/>
            <a:ext cx="9477828" cy="2677656"/>
          </a:xfrm>
          <a:prstGeom prst="rect">
            <a:avLst/>
          </a:prstGeom>
        </p:spPr>
        <p:txBody>
          <a:bodyPr wrap="square">
            <a:spAutoFit/>
          </a:bodyPr>
          <a:lstStyle/>
          <a:p>
            <a:r>
              <a:rPr lang="zh-CN" altLang="en-US" sz="2400" dirty="0" smtClean="0"/>
              <a:t>为了获得最大吞吐率，可以假设链路上一直有数据要发送，即链路上每帧时发送的帧数</a:t>
            </a:r>
            <a:r>
              <a:rPr lang="en-US" altLang="zh-CN" sz="2400" dirty="0" smtClean="0"/>
              <a:t>G =1</a:t>
            </a:r>
            <a:r>
              <a:rPr lang="zh-CN" altLang="en-US" sz="2400" dirty="0" smtClean="0"/>
              <a:t>帧</a:t>
            </a:r>
            <a:r>
              <a:rPr lang="en-US" altLang="zh-CN" sz="2400" dirty="0" smtClean="0"/>
              <a:t>/</a:t>
            </a:r>
            <a:r>
              <a:rPr lang="zh-CN" altLang="en-US" sz="2400" dirty="0" smtClean="0"/>
              <a:t>帧时 </a:t>
            </a:r>
            <a:r>
              <a:rPr lang="en-US" altLang="zh-CN" sz="2400" dirty="0" smtClean="0"/>
              <a:t>= 9600/120=80</a:t>
            </a:r>
            <a:r>
              <a:rPr lang="zh-CN" altLang="en-US" sz="2400" dirty="0" smtClean="0"/>
              <a:t>帧</a:t>
            </a:r>
            <a:r>
              <a:rPr lang="en-US" altLang="zh-CN" sz="2400" dirty="0" smtClean="0"/>
              <a:t>/</a:t>
            </a:r>
            <a:r>
              <a:rPr lang="zh-CN" altLang="en-US" sz="2400" dirty="0" smtClean="0"/>
              <a:t>秒</a:t>
            </a:r>
            <a:endParaRPr lang="en-US" altLang="zh-CN" sz="2400" dirty="0" smtClean="0"/>
          </a:p>
          <a:p>
            <a:endParaRPr lang="en-US" altLang="zh-CN" sz="2400" dirty="0" smtClean="0"/>
          </a:p>
          <a:p>
            <a:r>
              <a:rPr lang="en-US" altLang="zh-CN" sz="2400" dirty="0" smtClean="0"/>
              <a:t>S-ALOHA</a:t>
            </a:r>
            <a:r>
              <a:rPr lang="zh-CN" altLang="en-US" sz="2400" dirty="0" smtClean="0"/>
              <a:t>系统</a:t>
            </a:r>
            <a:r>
              <a:rPr lang="en-US" altLang="zh-CN" sz="2400" dirty="0" smtClean="0"/>
              <a:t>S=G*1/e = 30</a:t>
            </a:r>
            <a:r>
              <a:rPr lang="zh-CN" altLang="en-US" sz="2400" dirty="0" smtClean="0"/>
              <a:t>帧</a:t>
            </a:r>
            <a:r>
              <a:rPr lang="en-US" altLang="zh-CN" sz="2400" dirty="0" smtClean="0"/>
              <a:t>/</a:t>
            </a:r>
            <a:r>
              <a:rPr lang="zh-CN" altLang="en-US" sz="2400" dirty="0" smtClean="0"/>
              <a:t>秒</a:t>
            </a:r>
          </a:p>
          <a:p>
            <a:endParaRPr lang="en-US" altLang="zh-CN" sz="2400" dirty="0" smtClean="0"/>
          </a:p>
          <a:p>
            <a:r>
              <a:rPr lang="zh-CN" altLang="en-US" sz="2400" dirty="0" smtClean="0"/>
              <a:t>而</a:t>
            </a:r>
            <a:r>
              <a:rPr lang="en-US" altLang="zh-CN" sz="2400" dirty="0" smtClean="0"/>
              <a:t>ALOHA</a:t>
            </a:r>
            <a:r>
              <a:rPr lang="zh-CN" altLang="en-US" sz="2400" dirty="0" smtClean="0"/>
              <a:t>系统而言，</a:t>
            </a:r>
            <a:r>
              <a:rPr lang="en-US" altLang="zh-CN" sz="2400" dirty="0" smtClean="0"/>
              <a:t>ALOHA</a:t>
            </a:r>
            <a:r>
              <a:rPr lang="zh-CN" altLang="en-US" sz="2400" dirty="0" smtClean="0"/>
              <a:t>系统的最大吞吐率 </a:t>
            </a:r>
            <a:r>
              <a:rPr lang="en-US" altLang="zh-CN" sz="2400" dirty="0" smtClean="0"/>
              <a:t>S= 30/2 = 15</a:t>
            </a:r>
            <a:r>
              <a:rPr lang="zh-CN" altLang="en-US" sz="2400" dirty="0" smtClean="0"/>
              <a:t>帧</a:t>
            </a:r>
            <a:r>
              <a:rPr lang="en-US" altLang="zh-CN" sz="2400" dirty="0" smtClean="0"/>
              <a:t>/</a:t>
            </a:r>
            <a:r>
              <a:rPr lang="zh-CN" altLang="en-US" sz="2400" dirty="0" smtClean="0"/>
              <a:t>秒</a:t>
            </a:r>
            <a:endParaRPr lang="en-US" altLang="zh-CN" sz="2400" dirty="0" smtClean="0"/>
          </a:p>
          <a:p>
            <a:endParaRPr lang="en-US" altLang="zh-CN" sz="2400" dirty="0" smtClean="0"/>
          </a:p>
        </p:txBody>
      </p:sp>
    </p:spTree>
    <p:extLst>
      <p:ext uri="{BB962C8B-B14F-4D97-AF65-F5344CB8AC3E}">
        <p14:creationId xmlns:p14="http://schemas.microsoft.com/office/powerpoint/2010/main" val="11815044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载波监听多路访问（</a:t>
            </a:r>
            <a:r>
              <a:rPr lang="en-US" altLang="zh-CN" dirty="0" smtClean="0"/>
              <a:t>CSMA</a:t>
            </a:r>
            <a:r>
              <a:rPr lang="zh-CN" altLang="en-US" dirty="0" smtClean="0"/>
              <a:t>）：先听后说</a:t>
            </a:r>
            <a:endParaRPr lang="zh-CN" altLang="en-US" dirty="0"/>
          </a:p>
        </p:txBody>
      </p:sp>
      <p:sp>
        <p:nvSpPr>
          <p:cNvPr id="3" name="内容占位符 2"/>
          <p:cNvSpPr>
            <a:spLocks noGrp="1"/>
          </p:cNvSpPr>
          <p:nvPr>
            <p:ph idx="1"/>
          </p:nvPr>
        </p:nvSpPr>
        <p:spPr/>
        <p:txBody>
          <a:bodyPr>
            <a:noAutofit/>
          </a:bodyPr>
          <a:lstStyle/>
          <a:p>
            <a:r>
              <a:rPr lang="en-US" altLang="zh-CN" sz="2000" dirty="0" smtClean="0"/>
              <a:t>ALOHA</a:t>
            </a:r>
            <a:r>
              <a:rPr lang="zh-CN" altLang="en-US" sz="2000" dirty="0" smtClean="0"/>
              <a:t>协议</a:t>
            </a:r>
            <a:r>
              <a:rPr lang="zh-CN" altLang="en-US" sz="2000" dirty="0"/>
              <a:t>中节点</a:t>
            </a:r>
            <a:r>
              <a:rPr lang="zh-CN" altLang="en-US" sz="2000" dirty="0" smtClean="0"/>
              <a:t>在发送时不考虑</a:t>
            </a:r>
            <a:r>
              <a:rPr lang="zh-CN" altLang="en-US" sz="2000" dirty="0"/>
              <a:t>其他节点</a:t>
            </a:r>
            <a:r>
              <a:rPr lang="zh-CN" altLang="en-US" sz="2000" dirty="0" smtClean="0"/>
              <a:t>情况</a:t>
            </a:r>
          </a:p>
          <a:p>
            <a:r>
              <a:rPr lang="zh-CN" altLang="en-US" sz="2000" dirty="0" smtClean="0"/>
              <a:t>在局域网中，帧的</a:t>
            </a:r>
            <a:r>
              <a:rPr lang="zh-CN" altLang="en-US" sz="2000" dirty="0" smtClean="0">
                <a:solidFill>
                  <a:srgbClr val="FF0000"/>
                </a:solidFill>
              </a:rPr>
              <a:t>传播时间（距离短</a:t>
            </a:r>
            <a:r>
              <a:rPr lang="en-US" altLang="zh-CN" sz="2000" dirty="0" smtClean="0">
                <a:solidFill>
                  <a:srgbClr val="FF0000"/>
                </a:solidFill>
              </a:rPr>
              <a:t>, </a:t>
            </a:r>
            <a:r>
              <a:rPr lang="zh-CN" altLang="en-US" sz="2000" dirty="0" smtClean="0">
                <a:solidFill>
                  <a:srgbClr val="FF0000"/>
                </a:solidFill>
              </a:rPr>
              <a:t>微秒级别）常远小于帧的传输时间（毫秒级别</a:t>
            </a:r>
            <a:r>
              <a:rPr lang="en-US" altLang="zh-CN" sz="2000" dirty="0" smtClean="0">
                <a:solidFill>
                  <a:srgbClr val="FF0000"/>
                </a:solidFill>
              </a:rPr>
              <a:t>)</a:t>
            </a:r>
            <a:endParaRPr lang="zh-CN" altLang="en-US" sz="2000" dirty="0" smtClean="0">
              <a:solidFill>
                <a:srgbClr val="FF0000"/>
              </a:solidFill>
            </a:endParaRPr>
          </a:p>
          <a:p>
            <a:pPr lvl="1"/>
            <a:r>
              <a:rPr lang="zh-CN" altLang="en-US" sz="2000" dirty="0" smtClean="0"/>
              <a:t>一</a:t>
            </a:r>
            <a:r>
              <a:rPr lang="zh-CN" altLang="en-US" sz="2000" dirty="0"/>
              <a:t>个节点</a:t>
            </a:r>
            <a:r>
              <a:rPr lang="zh-CN" altLang="en-US" sz="2000" dirty="0" smtClean="0"/>
              <a:t>发送帧后，</a:t>
            </a:r>
            <a:r>
              <a:rPr lang="zh-CN" altLang="en-US" sz="2000" dirty="0"/>
              <a:t>别的节点</a:t>
            </a:r>
            <a:r>
              <a:rPr lang="zh-CN" altLang="en-US" sz="2000" dirty="0" smtClean="0"/>
              <a:t>马上就可以监听到 </a:t>
            </a:r>
          </a:p>
          <a:p>
            <a:r>
              <a:rPr lang="zh-CN" altLang="en-US" sz="2000" dirty="0" smtClean="0"/>
              <a:t>载波监听：想要传输</a:t>
            </a:r>
            <a:r>
              <a:rPr lang="zh-CN" altLang="en-US" sz="2000" dirty="0"/>
              <a:t>的节点</a:t>
            </a:r>
            <a:r>
              <a:rPr lang="zh-CN" altLang="en-US" sz="2000" dirty="0" smtClean="0"/>
              <a:t>首先监听媒体上是否有</a:t>
            </a:r>
            <a:r>
              <a:rPr lang="zh-CN" altLang="en-US" sz="2000" dirty="0"/>
              <a:t>其他节点</a:t>
            </a:r>
            <a:r>
              <a:rPr lang="zh-CN" altLang="en-US" sz="2000" dirty="0" smtClean="0"/>
              <a:t>在传输</a:t>
            </a:r>
          </a:p>
          <a:p>
            <a:pPr lvl="1"/>
            <a:r>
              <a:rPr lang="zh-CN" altLang="en-US" sz="2000" dirty="0" smtClean="0"/>
              <a:t>如果媒体忙，它必须等待。怎么等？</a:t>
            </a:r>
            <a:r>
              <a:rPr lang="en-US" altLang="zh-CN" sz="2000" dirty="0" smtClean="0">
                <a:sym typeface="Wingdings" panose="05000000000000000000" pitchFamily="2" charset="2"/>
              </a:rPr>
              <a:t></a:t>
            </a:r>
            <a:r>
              <a:rPr lang="zh-CN" altLang="en-US" sz="2000" dirty="0" smtClean="0"/>
              <a:t>忙等待策略</a:t>
            </a:r>
          </a:p>
          <a:p>
            <a:pPr lvl="1"/>
            <a:r>
              <a:rPr lang="zh-CN" altLang="en-US" sz="2000" dirty="0" smtClean="0"/>
              <a:t>如果媒体空闲，则</a:t>
            </a:r>
            <a:r>
              <a:rPr lang="zh-CN" altLang="en-US" sz="2000" dirty="0" smtClean="0">
                <a:solidFill>
                  <a:srgbClr val="FF0000"/>
                </a:solidFill>
              </a:rPr>
              <a:t>可立即传输</a:t>
            </a:r>
            <a:r>
              <a:rPr lang="en-US" altLang="zh-CN" sz="2000" dirty="0" smtClean="0"/>
              <a:t>(</a:t>
            </a:r>
            <a:r>
              <a:rPr lang="zh-CN" altLang="en-US" sz="2000" dirty="0" smtClean="0"/>
              <a:t>注意仍然可能遇到冲突）或者稍微等待一段随机时间（</a:t>
            </a:r>
            <a:r>
              <a:rPr lang="zh-CN" altLang="en-US" sz="2000" dirty="0" smtClean="0">
                <a:solidFill>
                  <a:srgbClr val="FF0000"/>
                </a:solidFill>
              </a:rPr>
              <a:t>避免冲突</a:t>
            </a:r>
            <a:r>
              <a:rPr lang="zh-CN" altLang="en-US" sz="2000" dirty="0" smtClean="0"/>
              <a:t>）传输</a:t>
            </a:r>
          </a:p>
          <a:p>
            <a:r>
              <a:rPr lang="zh-CN" altLang="en-US" sz="2000" dirty="0"/>
              <a:t>发送节点</a:t>
            </a:r>
            <a:r>
              <a:rPr lang="zh-CN" altLang="en-US" sz="2000" dirty="0" smtClean="0"/>
              <a:t>在发送完后要等待一段时间看是否收到确认。</a:t>
            </a:r>
            <a:endParaRPr lang="en-US" altLang="zh-CN" sz="2000" dirty="0" smtClean="0"/>
          </a:p>
          <a:p>
            <a:pPr lvl="1"/>
            <a:r>
              <a:rPr lang="zh-CN" altLang="en-US" sz="2000" dirty="0" smtClean="0"/>
              <a:t>如果没有收到确认，</a:t>
            </a:r>
            <a:r>
              <a:rPr lang="zh-CN" altLang="en-US" sz="2000" dirty="0"/>
              <a:t>发送节点</a:t>
            </a:r>
            <a:r>
              <a:rPr lang="zh-CN" altLang="en-US" sz="2000" dirty="0" smtClean="0"/>
              <a:t>认为</a:t>
            </a:r>
            <a:r>
              <a:rPr lang="zh-CN" altLang="en-US" sz="2000" b="1" dirty="0" smtClean="0">
                <a:solidFill>
                  <a:srgbClr val="FF0000"/>
                </a:solidFill>
              </a:rPr>
              <a:t>发生了冲突</a:t>
            </a:r>
            <a:r>
              <a:rPr lang="zh-CN" altLang="en-US" sz="2000" dirty="0" smtClean="0"/>
              <a:t>，等待随机时间后重发该帧。</a:t>
            </a:r>
          </a:p>
          <a:p>
            <a:r>
              <a:rPr lang="zh-CN" altLang="en-US" sz="2000" dirty="0" smtClean="0"/>
              <a:t>多个节点同时传输会产生冲突，信道最大利用率由帧的平均长度和传播时间决定</a:t>
            </a:r>
          </a:p>
        </p:txBody>
      </p:sp>
      <p:sp>
        <p:nvSpPr>
          <p:cNvPr id="4" name="矩形 3"/>
          <p:cNvSpPr/>
          <p:nvPr/>
        </p:nvSpPr>
        <p:spPr>
          <a:xfrm>
            <a:off x="838200" y="5523154"/>
            <a:ext cx="10780059" cy="1015663"/>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marL="342900" indent="-342900">
              <a:buFont typeface="Wingdings" panose="05000000000000000000" pitchFamily="2" charset="2"/>
              <a:buChar char="ü"/>
            </a:pPr>
            <a:r>
              <a:rPr lang="zh-CN" altLang="en-US" sz="2000" dirty="0" smtClean="0"/>
              <a:t>多路访问</a:t>
            </a:r>
            <a:r>
              <a:rPr lang="zh-CN" altLang="en-US" sz="2000" dirty="0"/>
              <a:t>（</a:t>
            </a:r>
            <a:r>
              <a:rPr lang="en-US" altLang="zh-CN" sz="2000" dirty="0"/>
              <a:t>Multiple Access</a:t>
            </a:r>
            <a:r>
              <a:rPr lang="zh-CN" altLang="en-US" sz="2000" dirty="0"/>
              <a:t>）即多个节点通过一个共享媒体来发送和接收帧</a:t>
            </a:r>
            <a:endParaRPr lang="en-US" altLang="zh-CN" sz="2000" dirty="0"/>
          </a:p>
          <a:p>
            <a:pPr marL="800100" lvl="1" indent="-342900">
              <a:buFont typeface="Arial" panose="020B0604020202020204" pitchFamily="34" charset="0"/>
              <a:buChar char="•"/>
            </a:pPr>
            <a:r>
              <a:rPr lang="zh-CN" altLang="en-US" sz="2000" dirty="0"/>
              <a:t>半双工模式，同一时刻不能有两个以上发送者，即一个节点不能在发送的时候同时接收</a:t>
            </a:r>
          </a:p>
          <a:p>
            <a:pPr marL="342900" indent="-342900">
              <a:buFont typeface="Wingdings" panose="05000000000000000000" pitchFamily="2" charset="2"/>
              <a:buChar char="ü"/>
            </a:pPr>
            <a:r>
              <a:rPr lang="zh-CN" altLang="en-US" sz="2000" dirty="0"/>
              <a:t>载波监听（</a:t>
            </a:r>
            <a:r>
              <a:rPr lang="en-US" altLang="zh-CN" sz="2000" dirty="0"/>
              <a:t>Carrier Sense</a:t>
            </a:r>
            <a:r>
              <a:rPr lang="zh-CN" altLang="en-US" sz="2000" dirty="0"/>
              <a:t>）：节点能够监测到媒体是忙还是空闲</a:t>
            </a:r>
          </a:p>
        </p:txBody>
      </p:sp>
    </p:spTree>
    <p:extLst>
      <p:ext uri="{BB962C8B-B14F-4D97-AF65-F5344CB8AC3E}">
        <p14:creationId xmlns:p14="http://schemas.microsoft.com/office/powerpoint/2010/main" val="25860976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15306"/>
            <a:ext cx="8377518" cy="607859"/>
          </a:xfrm>
        </p:spPr>
        <p:txBody>
          <a:bodyPr/>
          <a:lstStyle/>
          <a:p>
            <a:r>
              <a:rPr lang="en-US" altLang="zh-CN" dirty="0" smtClean="0"/>
              <a:t>CSMA</a:t>
            </a:r>
            <a:r>
              <a:rPr lang="zh-CN" altLang="en-US" dirty="0" smtClean="0"/>
              <a:t>：</a:t>
            </a:r>
            <a:r>
              <a:rPr lang="zh-CN" altLang="en-US" dirty="0" smtClean="0">
                <a:sym typeface="Wingdings" pitchFamily="2" charset="2"/>
              </a:rPr>
              <a:t>忙等待策略</a:t>
            </a:r>
            <a:endParaRPr lang="zh-CN" altLang="en-US" dirty="0"/>
          </a:p>
        </p:txBody>
      </p:sp>
      <p:sp>
        <p:nvSpPr>
          <p:cNvPr id="3" name="内容占位符 2"/>
          <p:cNvSpPr>
            <a:spLocks noGrp="1"/>
          </p:cNvSpPr>
          <p:nvPr>
            <p:ph idx="1"/>
          </p:nvPr>
        </p:nvSpPr>
        <p:spPr>
          <a:xfrm>
            <a:off x="515471" y="1014653"/>
            <a:ext cx="10546976" cy="4351338"/>
          </a:xfrm>
        </p:spPr>
        <p:txBody>
          <a:bodyPr>
            <a:noAutofit/>
          </a:bodyPr>
          <a:lstStyle/>
          <a:p>
            <a:r>
              <a:rPr lang="zh-CN" altLang="en-US" sz="2200" dirty="0" smtClean="0"/>
              <a:t>监听到媒体空闲和忙采用的策略：</a:t>
            </a:r>
          </a:p>
          <a:p>
            <a:pPr lvl="1"/>
            <a:r>
              <a:rPr lang="en-US" altLang="zh-CN" sz="2200" dirty="0" smtClean="0"/>
              <a:t>1-</a:t>
            </a:r>
            <a:r>
              <a:rPr lang="zh-CN" altLang="en-US" sz="2200" dirty="0" smtClean="0"/>
              <a:t>坚持</a:t>
            </a:r>
            <a:r>
              <a:rPr lang="en-US" altLang="zh-CN" sz="2200" dirty="0" smtClean="0"/>
              <a:t>CSMA</a:t>
            </a:r>
            <a:r>
              <a:rPr lang="zh-CN" altLang="en-US" sz="2200" dirty="0" smtClean="0"/>
              <a:t>协议：</a:t>
            </a:r>
          </a:p>
          <a:p>
            <a:pPr lvl="2"/>
            <a:r>
              <a:rPr lang="zh-CN" altLang="en-US" sz="2200" dirty="0" smtClean="0"/>
              <a:t>若媒体空闲就（以概率</a:t>
            </a:r>
            <a:r>
              <a:rPr lang="en-US" altLang="zh-CN" sz="2200" dirty="0" smtClean="0"/>
              <a:t>P=1)</a:t>
            </a:r>
            <a:r>
              <a:rPr lang="zh-CN" altLang="en-US" sz="2200" dirty="0" smtClean="0"/>
              <a:t>传输</a:t>
            </a:r>
          </a:p>
          <a:p>
            <a:pPr lvl="2"/>
            <a:r>
              <a:rPr lang="zh-CN" altLang="en-US" sz="2200" dirty="0" smtClean="0"/>
              <a:t>若媒体</a:t>
            </a:r>
            <a:r>
              <a:rPr lang="zh-CN" altLang="en-US" sz="2200" b="1" dirty="0" smtClean="0">
                <a:solidFill>
                  <a:srgbClr val="0070C0"/>
                </a:solidFill>
              </a:rPr>
              <a:t>忙则继续监听，直到检测到信道空闲然后立即传输 </a:t>
            </a:r>
          </a:p>
          <a:p>
            <a:pPr lvl="2"/>
            <a:r>
              <a:rPr lang="zh-CN" altLang="en-US" sz="2200" dirty="0" smtClean="0"/>
              <a:t>如果有冲突，则等待一段随机的时间后再次监听媒体</a:t>
            </a:r>
          </a:p>
          <a:p>
            <a:pPr lvl="1"/>
            <a:r>
              <a:rPr lang="en-US" altLang="zh-CN" sz="2200" dirty="0" smtClean="0"/>
              <a:t>0-</a:t>
            </a:r>
            <a:r>
              <a:rPr lang="zh-CN" altLang="en-US" sz="2200" dirty="0" smtClean="0"/>
              <a:t>坚持</a:t>
            </a:r>
            <a:r>
              <a:rPr lang="en-US" altLang="zh-CN" sz="2200" dirty="0" smtClean="0"/>
              <a:t>CSMA</a:t>
            </a:r>
            <a:r>
              <a:rPr lang="zh-CN" altLang="en-US" sz="2200" dirty="0" smtClean="0"/>
              <a:t>：</a:t>
            </a:r>
          </a:p>
          <a:p>
            <a:pPr lvl="2"/>
            <a:r>
              <a:rPr lang="zh-CN" altLang="en-US" sz="2200" dirty="0" smtClean="0"/>
              <a:t>若媒体空闲就（以概率</a:t>
            </a:r>
            <a:r>
              <a:rPr lang="en-US" altLang="zh-CN" sz="2200" dirty="0" smtClean="0"/>
              <a:t>P=1)</a:t>
            </a:r>
            <a:r>
              <a:rPr lang="zh-CN" altLang="en-US" sz="2200" dirty="0" smtClean="0"/>
              <a:t>传输。</a:t>
            </a:r>
          </a:p>
          <a:p>
            <a:pPr lvl="2"/>
            <a:r>
              <a:rPr lang="zh-CN" altLang="en-US" sz="2200" dirty="0" smtClean="0"/>
              <a:t>若媒体</a:t>
            </a:r>
            <a:r>
              <a:rPr lang="zh-CN" altLang="en-US" sz="2200" b="1" dirty="0" smtClean="0">
                <a:solidFill>
                  <a:srgbClr val="0070C0"/>
                </a:solidFill>
              </a:rPr>
              <a:t>忙，等待一段随机的延迟时间，再重新监听媒体</a:t>
            </a:r>
            <a:endParaRPr lang="zh-CN" altLang="en-US" sz="2200" dirty="0" smtClean="0"/>
          </a:p>
          <a:p>
            <a:pPr lvl="1"/>
            <a:r>
              <a:rPr lang="en-US" altLang="zh-CN" sz="2200" dirty="0" smtClean="0"/>
              <a:t>P-</a:t>
            </a:r>
            <a:r>
              <a:rPr lang="zh-CN" altLang="en-US" sz="2200" dirty="0" smtClean="0"/>
              <a:t>坚持协议：</a:t>
            </a:r>
          </a:p>
          <a:p>
            <a:pPr lvl="2"/>
            <a:r>
              <a:rPr lang="zh-CN" altLang="en-US" sz="2200" dirty="0" smtClean="0"/>
              <a:t>若媒体忙，继续监听直到媒体空闲</a:t>
            </a:r>
          </a:p>
          <a:p>
            <a:pPr lvl="2"/>
            <a:r>
              <a:rPr lang="zh-CN" altLang="en-US" sz="2200" dirty="0" smtClean="0"/>
              <a:t>若</a:t>
            </a:r>
            <a:r>
              <a:rPr lang="zh-CN" altLang="en-US" sz="2200" b="1" dirty="0" smtClean="0">
                <a:solidFill>
                  <a:srgbClr val="0070C0"/>
                </a:solidFill>
              </a:rPr>
              <a:t>媒体空闲，以概率</a:t>
            </a:r>
            <a:r>
              <a:rPr lang="en-US" altLang="zh-CN" sz="2200" b="1" dirty="0" smtClean="0">
                <a:solidFill>
                  <a:srgbClr val="0070C0"/>
                </a:solidFill>
              </a:rPr>
              <a:t>P</a:t>
            </a:r>
            <a:r>
              <a:rPr lang="zh-CN" altLang="en-US" sz="2200" b="1" dirty="0" smtClean="0">
                <a:solidFill>
                  <a:srgbClr val="0070C0"/>
                </a:solidFill>
              </a:rPr>
              <a:t>传输</a:t>
            </a:r>
            <a:r>
              <a:rPr lang="zh-CN" altLang="en-US" sz="2200" dirty="0" smtClean="0"/>
              <a:t>，以概率</a:t>
            </a:r>
            <a:r>
              <a:rPr lang="en-US" altLang="zh-CN" sz="2200" dirty="0" smtClean="0"/>
              <a:t>(1-P)</a:t>
            </a:r>
            <a:r>
              <a:rPr lang="zh-CN" altLang="en-US" sz="2200" dirty="0" smtClean="0"/>
              <a:t>延迟一个时间单位（该时间单位通常等于最大的传播延迟的两倍）后再次监听媒体。</a:t>
            </a:r>
            <a:endParaRPr lang="en-US" altLang="zh-CN" sz="2200" dirty="0" smtClean="0"/>
          </a:p>
          <a:p>
            <a:pPr lvl="2"/>
            <a:r>
              <a:rPr lang="zh-CN" altLang="en-US" sz="2200" dirty="0" smtClean="0"/>
              <a:t>如果概率</a:t>
            </a:r>
            <a:r>
              <a:rPr lang="en-US" altLang="zh-CN" sz="2200" dirty="0" smtClean="0"/>
              <a:t>P</a:t>
            </a:r>
            <a:r>
              <a:rPr lang="zh-CN" altLang="en-US" sz="2200" dirty="0" smtClean="0"/>
              <a:t>固定，要避免的主要问题是在重负荷下的不稳定</a:t>
            </a:r>
          </a:p>
          <a:p>
            <a:pPr lvl="3"/>
            <a:r>
              <a:rPr lang="zh-CN" altLang="en-US" sz="2200" dirty="0" smtClean="0"/>
              <a:t>总共有</a:t>
            </a:r>
            <a:r>
              <a:rPr lang="en-US" altLang="zh-CN" sz="2200" dirty="0" smtClean="0"/>
              <a:t>N</a:t>
            </a:r>
            <a:r>
              <a:rPr lang="zh-CN" altLang="en-US" sz="2200" dirty="0" smtClean="0"/>
              <a:t>个</a:t>
            </a:r>
            <a:r>
              <a:rPr lang="zh-CN" altLang="en-US" sz="2200" dirty="0"/>
              <a:t>节</a:t>
            </a:r>
            <a:r>
              <a:rPr lang="zh-CN" altLang="en-US" sz="2200" dirty="0" smtClean="0"/>
              <a:t>点，如果这些</a:t>
            </a:r>
            <a:r>
              <a:rPr lang="zh-CN" altLang="en-US" sz="2200" dirty="0"/>
              <a:t>节</a:t>
            </a:r>
            <a:r>
              <a:rPr lang="zh-CN" altLang="en-US" sz="2200" dirty="0" smtClean="0"/>
              <a:t>点都有帧要传输，为了避免冲突，显然应该满足</a:t>
            </a:r>
            <a:r>
              <a:rPr lang="en-US" altLang="zh-CN" sz="2200" dirty="0" smtClean="0"/>
              <a:t>NP≤1</a:t>
            </a:r>
            <a:r>
              <a:rPr lang="zh-CN" altLang="en-US" sz="2200" dirty="0" smtClean="0"/>
              <a:t>，即</a:t>
            </a:r>
            <a:r>
              <a:rPr lang="en-US" altLang="zh-CN" sz="2200" dirty="0"/>
              <a:t>P ≤ 1/N</a:t>
            </a:r>
            <a:endParaRPr lang="en-US" altLang="zh-CN" sz="2200" dirty="0" smtClean="0"/>
          </a:p>
          <a:p>
            <a:pPr lvl="3"/>
            <a:r>
              <a:rPr lang="zh-CN" altLang="en-US" sz="2200" dirty="0" smtClean="0"/>
              <a:t>但是这样的概率</a:t>
            </a:r>
            <a:r>
              <a:rPr lang="en-US" altLang="zh-CN" sz="2200" dirty="0" smtClean="0"/>
              <a:t>P</a:t>
            </a:r>
            <a:r>
              <a:rPr lang="zh-CN" altLang="en-US" sz="2200" dirty="0" smtClean="0"/>
              <a:t>在轻负荷下大部分信道时间被浪费掉</a:t>
            </a:r>
          </a:p>
          <a:p>
            <a:pPr lvl="2"/>
            <a:endParaRPr lang="zh-CN" altLang="en-US" sz="2200" dirty="0" smtClean="0"/>
          </a:p>
          <a:p>
            <a:endParaRPr lang="zh-CN" altLang="en-US" sz="2200" dirty="0" smtClean="0"/>
          </a:p>
          <a:p>
            <a:endParaRPr lang="zh-CN" altLang="en-US" sz="2200" dirty="0"/>
          </a:p>
        </p:txBody>
      </p:sp>
      <p:sp>
        <p:nvSpPr>
          <p:cNvPr id="4" name="TextBox 4"/>
          <p:cNvSpPr txBox="1"/>
          <p:nvPr/>
        </p:nvSpPr>
        <p:spPr>
          <a:xfrm>
            <a:off x="8826116" y="2932652"/>
            <a:ext cx="3258310" cy="830997"/>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zh-CN" altLang="en-US" sz="2400" dirty="0">
                <a:solidFill>
                  <a:schemeClr val="tx1"/>
                </a:solidFill>
              </a:rPr>
              <a:t>媒体空闲时间可能被浪费掉，访问延迟更长</a:t>
            </a:r>
          </a:p>
        </p:txBody>
      </p:sp>
      <p:sp>
        <p:nvSpPr>
          <p:cNvPr id="5" name="TextBox 5"/>
          <p:cNvSpPr txBox="1"/>
          <p:nvPr/>
        </p:nvSpPr>
        <p:spPr>
          <a:xfrm>
            <a:off x="8964708" y="2029228"/>
            <a:ext cx="3119718" cy="461665"/>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zh-CN" altLang="en-US" sz="2400" dirty="0" smtClean="0">
                <a:solidFill>
                  <a:schemeClr val="tx1"/>
                </a:solidFill>
              </a:rPr>
              <a:t>两个站点同时发现忙？</a:t>
            </a:r>
            <a:endParaRPr lang="zh-CN" altLang="en-US" sz="2400" dirty="0">
              <a:solidFill>
                <a:schemeClr val="tx1"/>
              </a:solidFill>
            </a:endParaRPr>
          </a:p>
        </p:txBody>
      </p:sp>
      <p:sp>
        <p:nvSpPr>
          <p:cNvPr id="6" name="TextBox 5"/>
          <p:cNvSpPr txBox="1"/>
          <p:nvPr/>
        </p:nvSpPr>
        <p:spPr>
          <a:xfrm>
            <a:off x="7679393" y="3911517"/>
            <a:ext cx="4243666" cy="707886"/>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zh-CN" altLang="en-US" sz="2000" dirty="0" smtClean="0">
                <a:solidFill>
                  <a:schemeClr val="tx1"/>
                </a:solidFill>
              </a:rPr>
              <a:t>发现媒体空闲时有可能还有节点也要传，以概率</a:t>
            </a:r>
            <a:r>
              <a:rPr lang="en-US" altLang="zh-CN" sz="2000" dirty="0" smtClean="0">
                <a:solidFill>
                  <a:schemeClr val="tx1"/>
                </a:solidFill>
              </a:rPr>
              <a:t>P</a:t>
            </a:r>
            <a:r>
              <a:rPr lang="zh-CN" altLang="en-US" sz="2000" dirty="0" smtClean="0">
                <a:solidFill>
                  <a:schemeClr val="tx1"/>
                </a:solidFill>
              </a:rPr>
              <a:t>传输</a:t>
            </a:r>
            <a:endParaRPr lang="zh-CN" altLang="en-US" sz="2000" dirty="0">
              <a:solidFill>
                <a:schemeClr val="tx1"/>
              </a:solidFill>
            </a:endParaRPr>
          </a:p>
        </p:txBody>
      </p:sp>
    </p:spTree>
    <p:extLst>
      <p:ext uri="{BB962C8B-B14F-4D97-AF65-F5344CB8AC3E}">
        <p14:creationId xmlns:p14="http://schemas.microsoft.com/office/powerpoint/2010/main" val="24664749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4.2 </a:t>
            </a:r>
            <a:r>
              <a:rPr lang="zh-CN" altLang="en-US" dirty="0" smtClean="0"/>
              <a:t>以太网</a:t>
            </a:r>
            <a:r>
              <a:rPr lang="en-US" altLang="zh-CN" dirty="0" smtClean="0"/>
              <a:t>MAC</a:t>
            </a:r>
            <a:r>
              <a:rPr lang="zh-CN" altLang="en-US" dirty="0" smtClean="0"/>
              <a:t>：</a:t>
            </a:r>
            <a:r>
              <a:rPr lang="en-US" altLang="zh-CN" dirty="0" smtClean="0"/>
              <a:t>CSMA/CD</a:t>
            </a:r>
            <a:endParaRPr lang="zh-CN" altLang="en-US" dirty="0"/>
          </a:p>
        </p:txBody>
      </p:sp>
      <p:sp>
        <p:nvSpPr>
          <p:cNvPr id="3" name="内容占位符 2"/>
          <p:cNvSpPr>
            <a:spLocks noGrp="1"/>
          </p:cNvSpPr>
          <p:nvPr>
            <p:ph idx="1"/>
          </p:nvPr>
        </p:nvSpPr>
        <p:spPr>
          <a:xfrm>
            <a:off x="746312" y="1588435"/>
            <a:ext cx="11194676" cy="2885837"/>
          </a:xfrm>
        </p:spPr>
        <p:txBody>
          <a:bodyPr>
            <a:noAutofit/>
          </a:bodyPr>
          <a:lstStyle/>
          <a:p>
            <a:pPr>
              <a:lnSpc>
                <a:spcPct val="100000"/>
              </a:lnSpc>
            </a:pPr>
            <a:r>
              <a:rPr lang="en-US" altLang="zh-CN" sz="2400" dirty="0" smtClean="0"/>
              <a:t>CSMA</a:t>
            </a:r>
            <a:r>
              <a:rPr lang="zh-CN" altLang="en-US" sz="2400" dirty="0" smtClean="0"/>
              <a:t>协议中不进行冲突检测</a:t>
            </a:r>
          </a:p>
          <a:p>
            <a:pPr lvl="1">
              <a:lnSpc>
                <a:spcPct val="100000"/>
              </a:lnSpc>
            </a:pPr>
            <a:r>
              <a:rPr lang="zh-CN" altLang="en-US" dirty="0" smtClean="0"/>
              <a:t>一旦有两个帧发生冲突，在这两个坏帧传输的这段时间内，</a:t>
            </a:r>
            <a:r>
              <a:rPr lang="zh-CN" altLang="en-US" dirty="0"/>
              <a:t>其他节点</a:t>
            </a:r>
            <a:r>
              <a:rPr lang="zh-CN" altLang="en-US" dirty="0" smtClean="0"/>
              <a:t>都不能传输。</a:t>
            </a:r>
          </a:p>
          <a:p>
            <a:pPr lvl="1">
              <a:lnSpc>
                <a:spcPct val="100000"/>
              </a:lnSpc>
            </a:pPr>
            <a:r>
              <a:rPr lang="zh-CN" altLang="en-US" dirty="0" smtClean="0"/>
              <a:t>局域网的有线媒体可以进行冲突检测</a:t>
            </a:r>
          </a:p>
          <a:p>
            <a:pPr lvl="2">
              <a:lnSpc>
                <a:spcPct val="100000"/>
              </a:lnSpc>
            </a:pPr>
            <a:r>
              <a:rPr lang="zh-CN" altLang="en-US" sz="2400" dirty="0" smtClean="0"/>
              <a:t>传播延迟非常小</a:t>
            </a:r>
          </a:p>
          <a:p>
            <a:pPr lvl="2">
              <a:lnSpc>
                <a:spcPct val="100000"/>
              </a:lnSpc>
            </a:pPr>
            <a:r>
              <a:rPr lang="zh-CN" altLang="en-US" sz="2400" dirty="0" smtClean="0"/>
              <a:t>在传输帧的同时监听媒体，可监测到所传输的帧与别的节点传输的帧之间发生冲突</a:t>
            </a:r>
          </a:p>
          <a:p>
            <a:pPr lvl="2">
              <a:lnSpc>
                <a:spcPct val="100000"/>
              </a:lnSpc>
            </a:pPr>
            <a:r>
              <a:rPr lang="zh-CN" altLang="en-US" sz="2400" dirty="0" smtClean="0"/>
              <a:t>一般通过检测媒体上的接收电平与自身发送电平的显著提升来完成</a:t>
            </a:r>
          </a:p>
          <a:p>
            <a:pPr>
              <a:lnSpc>
                <a:spcPct val="100000"/>
              </a:lnSpc>
            </a:pPr>
            <a:endParaRPr lang="zh-CN" altLang="en-US" sz="2400" dirty="0"/>
          </a:p>
        </p:txBody>
      </p:sp>
      <p:sp>
        <p:nvSpPr>
          <p:cNvPr id="4" name="矩形 3"/>
          <p:cNvSpPr/>
          <p:nvPr/>
        </p:nvSpPr>
        <p:spPr>
          <a:xfrm>
            <a:off x="838200" y="5052121"/>
            <a:ext cx="9885829" cy="1600438"/>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nSpc>
                <a:spcPct val="100000"/>
              </a:lnSpc>
            </a:pPr>
            <a:r>
              <a:rPr lang="zh-CN" altLang="en-US" sz="2000" dirty="0"/>
              <a:t>载波监听多路访问</a:t>
            </a:r>
            <a:r>
              <a:rPr lang="en-US" altLang="zh-CN" sz="2000" dirty="0"/>
              <a:t>/</a:t>
            </a:r>
            <a:r>
              <a:rPr lang="zh-CN" altLang="en-US" sz="2000" dirty="0"/>
              <a:t>冲突检测</a:t>
            </a:r>
            <a:r>
              <a:rPr lang="en-US" altLang="zh-CN" sz="2000" dirty="0"/>
              <a:t>CSMA/CD</a:t>
            </a:r>
            <a:r>
              <a:rPr lang="zh-CN" altLang="en-US" sz="2000" dirty="0"/>
              <a:t>：边说边听</a:t>
            </a:r>
          </a:p>
          <a:p>
            <a:pPr marL="342900" indent="-342900">
              <a:buFont typeface="Wingdings" panose="05000000000000000000" pitchFamily="2" charset="2"/>
              <a:buChar char="ü"/>
            </a:pPr>
            <a:r>
              <a:rPr lang="zh-CN" altLang="en-US" sz="2000" dirty="0"/>
              <a:t>多路访问（</a:t>
            </a:r>
            <a:r>
              <a:rPr lang="en-US" altLang="zh-CN" sz="2000" dirty="0"/>
              <a:t>Multiple Access</a:t>
            </a:r>
            <a:r>
              <a:rPr lang="zh-CN" altLang="en-US" sz="2000" dirty="0"/>
              <a:t>）即多个节点通过一个共享媒体来发送和接收帧</a:t>
            </a:r>
            <a:endParaRPr lang="en-US" altLang="zh-CN" sz="2000" dirty="0"/>
          </a:p>
          <a:p>
            <a:pPr marL="742950" lvl="1" indent="-285750">
              <a:buFont typeface="Wingdings" panose="05000000000000000000" pitchFamily="2" charset="2"/>
              <a:buChar char="ü"/>
            </a:pPr>
            <a:r>
              <a:rPr lang="zh-CN" altLang="en-US" dirty="0"/>
              <a:t>半双工模式，同一时刻不能有两个以上发送者，即一个节点不能在发送的时候同时接收</a:t>
            </a:r>
          </a:p>
          <a:p>
            <a:pPr marL="342900" indent="-342900">
              <a:buFont typeface="Wingdings" panose="05000000000000000000" pitchFamily="2" charset="2"/>
              <a:buChar char="ü"/>
            </a:pPr>
            <a:r>
              <a:rPr lang="zh-CN" altLang="en-US" sz="2000" dirty="0"/>
              <a:t>载波监听（</a:t>
            </a:r>
            <a:r>
              <a:rPr lang="en-US" altLang="zh-CN" sz="2000" dirty="0"/>
              <a:t>Carrier Sense</a:t>
            </a:r>
            <a:r>
              <a:rPr lang="zh-CN" altLang="en-US" sz="2000" dirty="0"/>
              <a:t>）：节点能够监测到媒体是忙还是空闲</a:t>
            </a:r>
          </a:p>
          <a:p>
            <a:pPr marL="342900" indent="-342900">
              <a:buFont typeface="Wingdings" panose="05000000000000000000" pitchFamily="2" charset="2"/>
              <a:buChar char="ü"/>
            </a:pPr>
            <a:r>
              <a:rPr lang="zh-CN" altLang="en-US" sz="2000" dirty="0">
                <a:solidFill>
                  <a:srgbClr val="FF0000"/>
                </a:solidFill>
              </a:rPr>
              <a:t>冲突检测（</a:t>
            </a:r>
            <a:r>
              <a:rPr lang="en-US" altLang="zh-CN" sz="2000" dirty="0">
                <a:solidFill>
                  <a:srgbClr val="FF0000"/>
                </a:solidFill>
              </a:rPr>
              <a:t>Collision Detect</a:t>
            </a:r>
            <a:r>
              <a:rPr lang="zh-CN" altLang="en-US" sz="2000" dirty="0">
                <a:solidFill>
                  <a:srgbClr val="FF0000"/>
                </a:solidFill>
              </a:rPr>
              <a:t>）</a:t>
            </a:r>
            <a:r>
              <a:rPr lang="en-US" altLang="zh-CN" sz="2000" dirty="0">
                <a:solidFill>
                  <a:srgbClr val="FF0000"/>
                </a:solidFill>
              </a:rPr>
              <a:t>: </a:t>
            </a:r>
            <a:r>
              <a:rPr lang="zh-CN" altLang="en-US" sz="2000" dirty="0">
                <a:solidFill>
                  <a:srgbClr val="FF0000"/>
                </a:solidFill>
              </a:rPr>
              <a:t>发送的同时监听媒体是否遇到冲突</a:t>
            </a:r>
          </a:p>
        </p:txBody>
      </p:sp>
    </p:spTree>
    <p:extLst>
      <p:ext uri="{BB962C8B-B14F-4D97-AF65-F5344CB8AC3E}">
        <p14:creationId xmlns:p14="http://schemas.microsoft.com/office/powerpoint/2010/main" val="24781213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CSMA/CD</a:t>
            </a:r>
            <a:r>
              <a:rPr lang="zh-CN" altLang="en-US" dirty="0" smtClean="0"/>
              <a:t>：基本工作过程</a:t>
            </a:r>
            <a:endParaRPr lang="zh-CN" altLang="en-US" dirty="0"/>
          </a:p>
        </p:txBody>
      </p:sp>
      <p:sp>
        <p:nvSpPr>
          <p:cNvPr id="3" name="内容占位符 2"/>
          <p:cNvSpPr>
            <a:spLocks noGrp="1"/>
          </p:cNvSpPr>
          <p:nvPr>
            <p:ph idx="1"/>
          </p:nvPr>
        </p:nvSpPr>
        <p:spPr/>
        <p:txBody>
          <a:bodyPr>
            <a:noAutofit/>
          </a:bodyPr>
          <a:lstStyle/>
          <a:p>
            <a:pPr>
              <a:lnSpc>
                <a:spcPct val="100000"/>
              </a:lnSpc>
            </a:pPr>
            <a:r>
              <a:rPr lang="zh-CN" altLang="en-US" sz="2400" dirty="0" smtClean="0"/>
              <a:t>现实生活中的例子</a:t>
            </a:r>
            <a:r>
              <a:rPr lang="en-US" altLang="zh-CN" sz="2400" dirty="0" smtClean="0"/>
              <a:t>:  </a:t>
            </a:r>
            <a:r>
              <a:rPr lang="zh-CN" altLang="en-US" sz="2400" dirty="0" smtClean="0"/>
              <a:t>假设很多人在一个大的房间内讨论，任何人都可以发言：</a:t>
            </a:r>
          </a:p>
          <a:p>
            <a:pPr lvl="1">
              <a:lnSpc>
                <a:spcPct val="100000"/>
              </a:lnSpc>
            </a:pPr>
            <a:r>
              <a:rPr lang="zh-CN" altLang="en-US" dirty="0" smtClean="0"/>
              <a:t>载波监听：如果别人在讲话，则先听别人讲； </a:t>
            </a:r>
          </a:p>
          <a:p>
            <a:pPr lvl="1">
              <a:lnSpc>
                <a:spcPct val="100000"/>
              </a:lnSpc>
            </a:pPr>
            <a:r>
              <a:rPr lang="zh-CN" altLang="en-US" dirty="0" smtClean="0"/>
              <a:t>多路访问：我听到的，别人也可以听到；</a:t>
            </a:r>
          </a:p>
          <a:p>
            <a:pPr lvl="1">
              <a:lnSpc>
                <a:spcPct val="100000"/>
              </a:lnSpc>
            </a:pPr>
            <a:r>
              <a:rPr lang="zh-CN" altLang="en-US" dirty="0" smtClean="0"/>
              <a:t>冲突检测：自己发言的同时发现另外一个也在讲，则停止讲话。</a:t>
            </a:r>
          </a:p>
          <a:p>
            <a:pPr>
              <a:lnSpc>
                <a:spcPct val="100000"/>
              </a:lnSpc>
            </a:pPr>
            <a:r>
              <a:rPr lang="en-US" altLang="zh-CN" sz="2400" dirty="0" smtClean="0"/>
              <a:t>CSMA/CD: </a:t>
            </a:r>
            <a:r>
              <a:rPr lang="zh-CN" altLang="en-US" sz="2400" dirty="0" smtClean="0"/>
              <a:t>有新的帧要传输时，首先</a:t>
            </a:r>
            <a:r>
              <a:rPr lang="zh-CN" altLang="en-US" sz="2400" b="1" u="sng" dirty="0" smtClean="0">
                <a:solidFill>
                  <a:srgbClr val="0070C0"/>
                </a:solidFill>
              </a:rPr>
              <a:t>监听媒体</a:t>
            </a:r>
            <a:endParaRPr lang="en-US" altLang="zh-CN" sz="2400" b="1" u="sng" dirty="0" smtClean="0">
              <a:solidFill>
                <a:srgbClr val="0070C0"/>
              </a:solidFill>
            </a:endParaRPr>
          </a:p>
          <a:p>
            <a:pPr lvl="1">
              <a:lnSpc>
                <a:spcPct val="100000"/>
              </a:lnSpc>
              <a:buClr>
                <a:schemeClr val="tx1"/>
              </a:buClr>
              <a:buFontTx/>
              <a:buAutoNum type="arabicPeriod"/>
            </a:pPr>
            <a:r>
              <a:rPr lang="zh-CN" altLang="en-US" dirty="0" smtClean="0"/>
              <a:t>若媒体空闲（</a:t>
            </a:r>
            <a:r>
              <a:rPr lang="en-US" altLang="zh-CN" dirty="0" smtClean="0"/>
              <a:t>IFG</a:t>
            </a:r>
            <a:r>
              <a:rPr lang="zh-CN" altLang="en-US" dirty="0" smtClean="0"/>
              <a:t>时间），传输。</a:t>
            </a:r>
          </a:p>
          <a:p>
            <a:pPr lvl="1">
              <a:lnSpc>
                <a:spcPct val="100000"/>
              </a:lnSpc>
              <a:buClr>
                <a:schemeClr val="tx1"/>
              </a:buClr>
              <a:buFontTx/>
              <a:buAutoNum type="arabicPeriod"/>
            </a:pPr>
            <a:r>
              <a:rPr lang="zh-CN" altLang="en-US" dirty="0" smtClean="0"/>
              <a:t>若媒体忙，</a:t>
            </a:r>
            <a:r>
              <a:rPr lang="zh-CN" altLang="en-US" b="1" dirty="0" smtClean="0">
                <a:solidFill>
                  <a:srgbClr val="0070C0"/>
                </a:solidFill>
              </a:rPr>
              <a:t>一直监听直到信道空闲（</a:t>
            </a:r>
            <a:r>
              <a:rPr lang="en-US" altLang="zh-CN" b="1" dirty="0" smtClean="0">
                <a:solidFill>
                  <a:srgbClr val="0070C0"/>
                </a:solidFill>
              </a:rPr>
              <a:t>IFG</a:t>
            </a:r>
            <a:r>
              <a:rPr lang="zh-CN" altLang="en-US" b="1" dirty="0" smtClean="0">
                <a:solidFill>
                  <a:srgbClr val="0070C0"/>
                </a:solidFill>
              </a:rPr>
              <a:t>时间）</a:t>
            </a:r>
            <a:r>
              <a:rPr lang="zh-CN" altLang="en-US" dirty="0" smtClean="0"/>
              <a:t>后传输。</a:t>
            </a:r>
            <a:r>
              <a:rPr lang="en-US" altLang="zh-CN" dirty="0" smtClean="0">
                <a:sym typeface="Wingdings" pitchFamily="2" charset="2"/>
              </a:rPr>
              <a:t>1-</a:t>
            </a:r>
            <a:r>
              <a:rPr lang="zh-CN" altLang="en-US" dirty="0" smtClean="0">
                <a:sym typeface="Wingdings" pitchFamily="2" charset="2"/>
              </a:rPr>
              <a:t>坚持策略</a:t>
            </a:r>
            <a:endParaRPr lang="en-US" altLang="zh-CN" dirty="0" smtClean="0"/>
          </a:p>
          <a:p>
            <a:pPr lvl="1">
              <a:lnSpc>
                <a:spcPct val="100000"/>
              </a:lnSpc>
              <a:buClr>
                <a:schemeClr val="tx1"/>
              </a:buClr>
              <a:buFontTx/>
              <a:buAutoNum type="arabicPeriod"/>
            </a:pPr>
            <a:r>
              <a:rPr lang="zh-CN" altLang="en-US" dirty="0" smtClean="0"/>
              <a:t>若在传输中监听到冲突，发出一个</a:t>
            </a:r>
            <a:r>
              <a:rPr lang="en-US" altLang="zh-CN" b="1" dirty="0" smtClean="0">
                <a:solidFill>
                  <a:srgbClr val="0070C0"/>
                </a:solidFill>
              </a:rPr>
              <a:t>32</a:t>
            </a:r>
            <a:r>
              <a:rPr lang="zh-CN" altLang="en-US" b="1" dirty="0" smtClean="0">
                <a:solidFill>
                  <a:srgbClr val="0070C0"/>
                </a:solidFill>
              </a:rPr>
              <a:t>比特的</a:t>
            </a:r>
            <a:r>
              <a:rPr lang="en-US" altLang="zh-CN" b="1" dirty="0" smtClean="0">
                <a:solidFill>
                  <a:srgbClr val="0070C0"/>
                </a:solidFill>
              </a:rPr>
              <a:t>jamming</a:t>
            </a:r>
            <a:r>
              <a:rPr lang="zh-CN" altLang="en-US" b="1" dirty="0" smtClean="0">
                <a:solidFill>
                  <a:srgbClr val="0070C0"/>
                </a:solidFill>
              </a:rPr>
              <a:t>信号</a:t>
            </a:r>
            <a:r>
              <a:rPr lang="zh-CN" altLang="en-US" dirty="0" smtClean="0"/>
              <a:t>后停止传输，以便</a:t>
            </a:r>
            <a:r>
              <a:rPr lang="zh-CN" altLang="en-US" b="1" dirty="0" smtClean="0">
                <a:solidFill>
                  <a:srgbClr val="0070C0"/>
                </a:solidFill>
              </a:rPr>
              <a:t>让所有的</a:t>
            </a:r>
            <a:r>
              <a:rPr lang="zh-CN" altLang="en-US" b="1" dirty="0">
                <a:solidFill>
                  <a:srgbClr val="0070C0"/>
                </a:solidFill>
              </a:rPr>
              <a:t>节点</a:t>
            </a:r>
            <a:r>
              <a:rPr lang="zh-CN" altLang="en-US" b="1" dirty="0" smtClean="0">
                <a:solidFill>
                  <a:srgbClr val="0070C0"/>
                </a:solidFill>
              </a:rPr>
              <a:t>都知道发生了冲突</a:t>
            </a:r>
            <a:endParaRPr lang="en-US" altLang="zh-CN" b="1" dirty="0" smtClean="0">
              <a:solidFill>
                <a:srgbClr val="0070C0"/>
              </a:solidFill>
            </a:endParaRPr>
          </a:p>
          <a:p>
            <a:pPr lvl="1">
              <a:lnSpc>
                <a:spcPct val="100000"/>
              </a:lnSpc>
              <a:buClr>
                <a:schemeClr val="tx1"/>
              </a:buClr>
              <a:buFontTx/>
              <a:buAutoNum type="arabicPeriod"/>
            </a:pPr>
            <a:r>
              <a:rPr lang="zh-CN" altLang="en-US" dirty="0" smtClean="0"/>
              <a:t>发完人为干扰信号，等待一段随机的时间，再次试图传输（从第</a:t>
            </a:r>
            <a:r>
              <a:rPr lang="en-US" altLang="zh-CN" dirty="0" smtClean="0"/>
              <a:t>1</a:t>
            </a:r>
            <a:r>
              <a:rPr lang="zh-CN" altLang="en-US" dirty="0" smtClean="0"/>
              <a:t>步开始重复）</a:t>
            </a:r>
            <a:r>
              <a:rPr lang="en-US" altLang="zh-CN" dirty="0" smtClean="0">
                <a:sym typeface="Wingdings" pitchFamily="2" charset="2"/>
              </a:rPr>
              <a:t></a:t>
            </a:r>
            <a:r>
              <a:rPr lang="zh-CN" altLang="en-US" b="1" dirty="0" smtClean="0">
                <a:solidFill>
                  <a:srgbClr val="0070C0"/>
                </a:solidFill>
                <a:sym typeface="Wingdings" pitchFamily="2" charset="2"/>
              </a:rPr>
              <a:t>二进制指数退避</a:t>
            </a:r>
            <a:endParaRPr lang="zh-CN" altLang="en-US" sz="2400" b="1" dirty="0" smtClean="0">
              <a:solidFill>
                <a:srgbClr val="0070C0"/>
              </a:solidFill>
            </a:endParaRPr>
          </a:p>
          <a:p>
            <a:pPr>
              <a:lnSpc>
                <a:spcPct val="100000"/>
              </a:lnSpc>
            </a:pPr>
            <a:endParaRPr lang="zh-CN" altLang="en-US" sz="2400" dirty="0"/>
          </a:p>
        </p:txBody>
      </p:sp>
    </p:spTree>
    <p:extLst>
      <p:ext uri="{BB962C8B-B14F-4D97-AF65-F5344CB8AC3E}">
        <p14:creationId xmlns:p14="http://schemas.microsoft.com/office/powerpoint/2010/main" val="39305689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主要内容</a:t>
            </a:r>
            <a:endParaRPr lang="zh-CN" altLang="en-US" dirty="0"/>
          </a:p>
        </p:txBody>
      </p:sp>
      <p:sp>
        <p:nvSpPr>
          <p:cNvPr id="4" name="灯片编号占位符 3"/>
          <p:cNvSpPr>
            <a:spLocks noGrp="1"/>
          </p:cNvSpPr>
          <p:nvPr>
            <p:ph type="sldNum" sz="quarter" idx="12"/>
          </p:nvPr>
        </p:nvSpPr>
        <p:spPr/>
        <p:txBody>
          <a:bodyPr/>
          <a:lstStyle/>
          <a:p>
            <a:pPr>
              <a:defRPr/>
            </a:pPr>
            <a:fld id="{D99321B1-3D02-4868-AA9C-4B771FE30CB6}" type="slidenum">
              <a:rPr lang="zh-CN" altLang="en-US" smtClean="0"/>
              <a:pPr>
                <a:defRPr/>
              </a:pPr>
              <a:t>2</a:t>
            </a:fld>
            <a:endParaRPr lang="en-US" altLang="zh-CN"/>
          </a:p>
        </p:txBody>
      </p:sp>
      <p:sp>
        <p:nvSpPr>
          <p:cNvPr id="3" name="内容占位符 2"/>
          <p:cNvSpPr>
            <a:spLocks noGrp="1"/>
          </p:cNvSpPr>
          <p:nvPr>
            <p:ph sz="quarter" idx="1"/>
          </p:nvPr>
        </p:nvSpPr>
        <p:spPr/>
        <p:txBody>
          <a:bodyPr>
            <a:normAutofit/>
          </a:bodyPr>
          <a:lstStyle/>
          <a:p>
            <a:r>
              <a:rPr lang="en-US" altLang="zh-CN" dirty="0" smtClean="0"/>
              <a:t>4.1 </a:t>
            </a:r>
            <a:r>
              <a:rPr lang="zh-CN" altLang="en-US" dirty="0" smtClean="0"/>
              <a:t>媒体访问控制概述：信道分割与基于分组的异步协议、</a:t>
            </a:r>
            <a:r>
              <a:rPr lang="en-US" altLang="zh-CN" dirty="0" smtClean="0"/>
              <a:t>CDMA</a:t>
            </a:r>
            <a:r>
              <a:rPr lang="zh-CN" altLang="en-US" dirty="0" smtClean="0"/>
              <a:t>、</a:t>
            </a:r>
            <a:r>
              <a:rPr lang="en-US" altLang="zh-CN" dirty="0" smtClean="0"/>
              <a:t>ALOHA</a:t>
            </a:r>
            <a:r>
              <a:rPr lang="zh-CN" altLang="en-US" dirty="0" smtClean="0"/>
              <a:t>、</a:t>
            </a:r>
            <a:r>
              <a:rPr lang="en-US" altLang="zh-CN" dirty="0" smtClean="0"/>
              <a:t>CSMA</a:t>
            </a:r>
          </a:p>
          <a:p>
            <a:r>
              <a:rPr lang="en-US" altLang="zh-CN" dirty="0" smtClean="0"/>
              <a:t>4.2 </a:t>
            </a:r>
            <a:r>
              <a:rPr lang="zh-CN" altLang="en-US" dirty="0" smtClean="0"/>
              <a:t>以太网：体系结构、帧结构、</a:t>
            </a:r>
            <a:r>
              <a:rPr lang="en-US" altLang="zh-CN" dirty="0" smtClean="0"/>
              <a:t>CSMA/CD</a:t>
            </a:r>
            <a:r>
              <a:rPr lang="zh-CN" altLang="en-US" dirty="0" smtClean="0"/>
              <a:t>、全双工和媒体选项</a:t>
            </a:r>
            <a:endParaRPr lang="en-US" altLang="zh-CN" dirty="0" smtClean="0"/>
          </a:p>
          <a:p>
            <a:r>
              <a:rPr lang="en-US" altLang="zh-CN" dirty="0" smtClean="0"/>
              <a:t>4.3 </a:t>
            </a:r>
            <a:r>
              <a:rPr lang="zh-CN" altLang="en-US" dirty="0" smtClean="0"/>
              <a:t>无线局域网：</a:t>
            </a:r>
            <a:r>
              <a:rPr lang="en-US" altLang="zh-CN" dirty="0" smtClean="0"/>
              <a:t>802.11</a:t>
            </a:r>
            <a:r>
              <a:rPr lang="zh-CN" altLang="en-US" dirty="0" smtClean="0"/>
              <a:t>、体系结构和</a:t>
            </a:r>
            <a:r>
              <a:rPr lang="en-US" altLang="zh-CN" dirty="0" smtClean="0"/>
              <a:t>CSMA/CA</a:t>
            </a:r>
          </a:p>
          <a:p>
            <a:r>
              <a:rPr lang="en-US" altLang="zh-CN" dirty="0" smtClean="0"/>
              <a:t>4.4 RFID</a:t>
            </a:r>
            <a:r>
              <a:rPr lang="zh-CN" altLang="en-US" dirty="0" smtClean="0"/>
              <a:t>：架构、数据传输方式和防冲突机制</a:t>
            </a:r>
            <a:endParaRPr lang="en-US" altLang="zh-CN" dirty="0"/>
          </a:p>
          <a:p>
            <a:r>
              <a:rPr lang="zh-CN" altLang="en-US" dirty="0" smtClean="0"/>
              <a:t>热点</a:t>
            </a:r>
            <a:r>
              <a:rPr lang="zh-CN" altLang="en-US" dirty="0"/>
              <a:t>讨论</a:t>
            </a:r>
            <a:r>
              <a:rPr lang="zh-CN" altLang="en-US" dirty="0" smtClean="0"/>
              <a:t>：物联网</a:t>
            </a:r>
            <a:endParaRPr lang="zh-CN" altLang="en-US" dirty="0"/>
          </a:p>
        </p:txBody>
      </p:sp>
    </p:spTree>
    <p:extLst>
      <p:ext uri="{BB962C8B-B14F-4D97-AF65-F5344CB8AC3E}">
        <p14:creationId xmlns:p14="http://schemas.microsoft.com/office/powerpoint/2010/main" val="25119731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4765" y="203760"/>
            <a:ext cx="7749988" cy="728569"/>
          </a:xfrm>
        </p:spPr>
        <p:txBody>
          <a:bodyPr/>
          <a:lstStyle/>
          <a:p>
            <a:r>
              <a:rPr lang="en-US" altLang="zh-CN" dirty="0" smtClean="0"/>
              <a:t>CSMA/CD</a:t>
            </a:r>
            <a:r>
              <a:rPr lang="zh-CN" altLang="en-US" dirty="0" smtClean="0"/>
              <a:t>：基本工作过程</a:t>
            </a:r>
            <a:endParaRPr lang="zh-CN" altLang="en-US" dirty="0"/>
          </a:p>
        </p:txBody>
      </p:sp>
      <mc:AlternateContent xmlns:mc="http://schemas.openxmlformats.org/markup-compatibility/2006" xmlns:a14="http://schemas.microsoft.com/office/drawing/2010/main">
        <mc:Choice Requires="a14">
          <p:sp>
            <p:nvSpPr>
              <p:cNvPr id="4" name="内容占位符 3"/>
              <p:cNvSpPr>
                <a:spLocks noGrp="1"/>
              </p:cNvSpPr>
              <p:nvPr>
                <p:ph idx="1"/>
              </p:nvPr>
            </p:nvSpPr>
            <p:spPr>
              <a:xfrm>
                <a:off x="856130" y="2130425"/>
                <a:ext cx="10515600" cy="4437048"/>
              </a:xfrm>
              <a:prstGeom prst="rect">
                <a:avLst/>
              </a:prstGeom>
            </p:spPr>
            <p:txBody>
              <a:bodyPr wrap="square">
                <a:spAutoFit/>
              </a:bodyPr>
              <a:lstStyle/>
              <a:p>
                <a:pPr>
                  <a:lnSpc>
                    <a:spcPct val="100000"/>
                  </a:lnSpc>
                  <a:buClr>
                    <a:schemeClr val="tx1"/>
                  </a:buClr>
                </a:pPr>
                <a:r>
                  <a:rPr lang="zh-CN" altLang="en-US" sz="2000" dirty="0" smtClean="0"/>
                  <a:t>为什么检测到冲突时发送</a:t>
                </a:r>
                <a:r>
                  <a:rPr lang="en-US" altLang="zh-CN" sz="2000" dirty="0" smtClean="0"/>
                  <a:t>(</a:t>
                </a:r>
                <a:r>
                  <a:rPr lang="zh-CN" altLang="en-US" sz="2000" dirty="0" smtClean="0"/>
                  <a:t>至少</a:t>
                </a:r>
                <a:r>
                  <a:rPr lang="en-US" altLang="zh-CN" sz="2000" dirty="0" smtClean="0"/>
                  <a:t>)</a:t>
                </a:r>
                <a:r>
                  <a:rPr lang="en-US" altLang="zh-CN" sz="2000" b="1" dirty="0" smtClean="0">
                    <a:solidFill>
                      <a:srgbClr val="0070C0"/>
                    </a:solidFill>
                  </a:rPr>
                  <a:t>32</a:t>
                </a:r>
                <a:r>
                  <a:rPr lang="zh-CN" altLang="en-US" sz="2000" b="1" dirty="0" smtClean="0">
                    <a:solidFill>
                      <a:srgbClr val="0070C0"/>
                    </a:solidFill>
                  </a:rPr>
                  <a:t>个比特</a:t>
                </a:r>
                <a:r>
                  <a:rPr lang="en-US" altLang="zh-CN" sz="2000" b="1" dirty="0" smtClean="0">
                    <a:solidFill>
                      <a:srgbClr val="0070C0"/>
                    </a:solidFill>
                  </a:rPr>
                  <a:t>jamming</a:t>
                </a:r>
                <a:r>
                  <a:rPr lang="zh-CN" altLang="en-US" sz="2000" b="1" dirty="0" smtClean="0">
                    <a:solidFill>
                      <a:srgbClr val="0070C0"/>
                    </a:solidFill>
                  </a:rPr>
                  <a:t>信号</a:t>
                </a:r>
                <a:r>
                  <a:rPr lang="zh-CN" altLang="en-US" sz="2000" dirty="0" smtClean="0"/>
                  <a:t>？</a:t>
                </a:r>
                <a:endParaRPr lang="en-US" altLang="zh-CN" sz="2000" dirty="0" smtClean="0"/>
              </a:p>
              <a:p>
                <a:pPr lvl="1">
                  <a:lnSpc>
                    <a:spcPct val="100000"/>
                  </a:lnSpc>
                  <a:buClr>
                    <a:schemeClr val="tx1"/>
                  </a:buClr>
                </a:pPr>
                <a:r>
                  <a:rPr lang="zh-CN" altLang="en-US" sz="2000" dirty="0" smtClean="0"/>
                  <a:t>距离较远时信号衰减大，少数几个比特传播到时可能没有足够的能量让另一个发送者检测到冲突</a:t>
                </a:r>
              </a:p>
              <a:p>
                <a:pPr lvl="1">
                  <a:lnSpc>
                    <a:spcPct val="100000"/>
                  </a:lnSpc>
                </a:pPr>
                <a:r>
                  <a:rPr lang="zh-CN" altLang="en-US" sz="2000" dirty="0" smtClean="0"/>
                  <a:t>以太网帧最后为</a:t>
                </a:r>
                <a:r>
                  <a:rPr lang="en-US" altLang="zh-CN" sz="2000" dirty="0" smtClean="0"/>
                  <a:t>CRC</a:t>
                </a:r>
                <a:r>
                  <a:rPr lang="zh-CN" altLang="en-US" sz="2000" dirty="0" smtClean="0"/>
                  <a:t>码，接收者发现帧的</a:t>
                </a:r>
                <a:r>
                  <a:rPr lang="en-US" altLang="zh-CN" sz="2000" dirty="0" smtClean="0"/>
                  <a:t>CRC</a:t>
                </a:r>
                <a:r>
                  <a:rPr lang="zh-CN" altLang="en-US" sz="2000" dirty="0" smtClean="0"/>
                  <a:t>校验码错误，从而丢弃该帧，该帧称为发育不全帧（</a:t>
                </a:r>
                <a:r>
                  <a:rPr lang="en-US" altLang="zh-CN" sz="2000" dirty="0" smtClean="0"/>
                  <a:t>Runt Frame</a:t>
                </a:r>
                <a:r>
                  <a:rPr lang="zh-CN" altLang="en-US" sz="2000" dirty="0" smtClean="0"/>
                  <a:t>）</a:t>
                </a:r>
              </a:p>
              <a:p>
                <a:pPr lvl="2">
                  <a:lnSpc>
                    <a:spcPct val="100000"/>
                  </a:lnSpc>
                </a:pPr>
                <a:r>
                  <a:rPr lang="en-US" altLang="zh-CN" dirty="0" smtClean="0"/>
                  <a:t>32</a:t>
                </a:r>
                <a:r>
                  <a:rPr lang="zh-CN" altLang="en-US" dirty="0" smtClean="0"/>
                  <a:t>比特的</a:t>
                </a:r>
                <a:r>
                  <a:rPr lang="en-US" altLang="zh-CN" dirty="0" smtClean="0"/>
                  <a:t>jam</a:t>
                </a:r>
                <a:r>
                  <a:rPr lang="zh-CN" altLang="en-US" dirty="0" smtClean="0"/>
                  <a:t>只要不是正好等于刚刚遇到冲突而中断的帧的</a:t>
                </a:r>
                <a:r>
                  <a:rPr lang="en-US" altLang="zh-CN" dirty="0" smtClean="0"/>
                  <a:t>CRC</a:t>
                </a:r>
                <a:r>
                  <a:rPr lang="zh-CN" altLang="en-US" dirty="0" smtClean="0"/>
                  <a:t>校验码</a:t>
                </a:r>
              </a:p>
              <a:p>
                <a:pPr lvl="2">
                  <a:lnSpc>
                    <a:spcPct val="100000"/>
                  </a:lnSpc>
                </a:pPr>
                <a:r>
                  <a:rPr lang="zh-CN" altLang="en-US" dirty="0" smtClean="0"/>
                  <a:t>许多以太网网卡在设计时发送</a:t>
                </a:r>
                <a:r>
                  <a:rPr lang="en-US" altLang="zh-CN" dirty="0" smtClean="0"/>
                  <a:t>32</a:t>
                </a:r>
                <a:r>
                  <a:rPr lang="zh-CN" altLang="en-US" dirty="0" smtClean="0"/>
                  <a:t>个</a:t>
                </a:r>
                <a:r>
                  <a:rPr lang="en-US" altLang="zh-CN" dirty="0" smtClean="0"/>
                  <a:t>1</a:t>
                </a:r>
                <a:r>
                  <a:rPr lang="zh-CN" altLang="en-US" dirty="0" smtClean="0"/>
                  <a:t>，因为正好等于发育不全帧的合法校验码的概率只有</a:t>
                </a:r>
                <a14:m>
                  <m:oMath xmlns:m="http://schemas.openxmlformats.org/officeDocument/2006/math">
                    <m:r>
                      <a:rPr lang="en-US" altLang="zh-CN" b="0" i="1" smtClean="0">
                        <a:latin typeface="Cambria Math" panose="02040503050406030204" pitchFamily="18" charset="0"/>
                      </a:rPr>
                      <m:t>1/</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32</m:t>
                        </m:r>
                      </m:sup>
                    </m:sSup>
                  </m:oMath>
                </a14:m>
                <a:endParaRPr lang="en-US" altLang="zh-CN" dirty="0" smtClean="0"/>
              </a:p>
              <a:p>
                <a:pPr>
                  <a:lnSpc>
                    <a:spcPct val="100000"/>
                  </a:lnSpc>
                </a:pPr>
                <a:r>
                  <a:rPr lang="zh-CN" altLang="en-US" sz="2000" dirty="0" smtClean="0"/>
                  <a:t>实际的以太网标准要为什么要</a:t>
                </a:r>
                <a:r>
                  <a:rPr lang="zh-CN" altLang="en-US" sz="2000" b="1" dirty="0" smtClean="0">
                    <a:solidFill>
                      <a:srgbClr val="0070C0"/>
                    </a:solidFill>
                  </a:rPr>
                  <a:t>检测到媒体空闲</a:t>
                </a:r>
                <a:r>
                  <a:rPr lang="en-US" altLang="zh-CN" sz="2000" b="1" dirty="0" smtClean="0">
                    <a:solidFill>
                      <a:srgbClr val="0070C0"/>
                    </a:solidFill>
                  </a:rPr>
                  <a:t>IFG</a:t>
                </a:r>
                <a:r>
                  <a:rPr lang="zh-CN" altLang="en-US" sz="2000" b="1" dirty="0" smtClean="0">
                    <a:solidFill>
                      <a:srgbClr val="0070C0"/>
                    </a:solidFill>
                  </a:rPr>
                  <a:t>时间后才可传输</a:t>
                </a:r>
                <a:r>
                  <a:rPr lang="zh-CN" altLang="en-US" sz="2000" dirty="0" smtClean="0"/>
                  <a:t>？</a:t>
                </a:r>
                <a:endParaRPr lang="en-US" altLang="zh-CN" sz="2000" dirty="0" smtClean="0"/>
              </a:p>
              <a:p>
                <a:pPr lvl="1">
                  <a:lnSpc>
                    <a:spcPct val="100000"/>
                  </a:lnSpc>
                </a:pPr>
                <a:r>
                  <a:rPr lang="zh-CN" altLang="en-US" sz="2000" dirty="0" smtClean="0"/>
                  <a:t>帧间间隔</a:t>
                </a:r>
                <a:r>
                  <a:rPr lang="en-US" altLang="zh-CN" sz="2000" dirty="0" smtClean="0"/>
                  <a:t>IFG(Inter Frame Gap)</a:t>
                </a:r>
                <a:r>
                  <a:rPr lang="zh-CN" altLang="en-US" sz="2000" dirty="0" smtClean="0"/>
                  <a:t>：</a:t>
                </a:r>
                <a:r>
                  <a:rPr lang="en-US" altLang="zh-CN" sz="2000" dirty="0" smtClean="0"/>
                  <a:t>96</a:t>
                </a:r>
                <a:r>
                  <a:rPr lang="zh-CN" altLang="en-US" sz="2000" dirty="0" smtClean="0"/>
                  <a:t>比特时间</a:t>
                </a:r>
                <a:endParaRPr lang="en-US" altLang="zh-CN" sz="2000" dirty="0" smtClean="0"/>
              </a:p>
              <a:p>
                <a:pPr lvl="1">
                  <a:lnSpc>
                    <a:spcPct val="100000"/>
                  </a:lnSpc>
                </a:pPr>
                <a:r>
                  <a:rPr lang="zh-CN" altLang="en-US" sz="2000" dirty="0" smtClean="0"/>
                  <a:t>网卡在发送模式和接收模式之间转换需要时间</a:t>
                </a:r>
                <a:endParaRPr lang="en-US" altLang="zh-CN" sz="2000" dirty="0" smtClean="0"/>
              </a:p>
              <a:p>
                <a:pPr lvl="1">
                  <a:lnSpc>
                    <a:spcPct val="100000"/>
                  </a:lnSpc>
                </a:pPr>
                <a:r>
                  <a:rPr lang="zh-CN" altLang="en-US" sz="2000" dirty="0" smtClean="0"/>
                  <a:t>可以让最近传输的节点能够将其收发器硬件从发送模式转向接收模式</a:t>
                </a:r>
                <a:endParaRPr lang="en-US" altLang="zh-CN" sz="2000" dirty="0" smtClean="0"/>
              </a:p>
            </p:txBody>
          </p:sp>
        </mc:Choice>
        <mc:Fallback xmlns="">
          <p:sp>
            <p:nvSpPr>
              <p:cNvPr id="4" name="内容占位符 3"/>
              <p:cNvSpPr>
                <a:spLocks noGrp="1" noRot="1" noChangeAspect="1" noMove="1" noResize="1" noEditPoints="1" noAdjustHandles="1" noChangeArrowheads="1" noChangeShapeType="1" noTextEdit="1"/>
              </p:cNvSpPr>
              <p:nvPr>
                <p:ph idx="1"/>
              </p:nvPr>
            </p:nvSpPr>
            <p:spPr>
              <a:xfrm>
                <a:off x="856130" y="2130425"/>
                <a:ext cx="10515600" cy="4437048"/>
              </a:xfrm>
              <a:prstGeom prst="rect">
                <a:avLst/>
              </a:prstGeom>
              <a:blipFill>
                <a:blip r:embed="rId4"/>
                <a:stretch>
                  <a:fillRect l="-522" t="-687"/>
                </a:stretch>
              </a:blipFill>
            </p:spPr>
            <p:txBody>
              <a:bodyPr/>
              <a:lstStyle/>
              <a:p>
                <a:r>
                  <a:rPr lang="zh-CN" altLang="en-US">
                    <a:noFill/>
                  </a:rPr>
                  <a:t> </a:t>
                </a:r>
              </a:p>
            </p:txBody>
          </p:sp>
        </mc:Fallback>
      </mc:AlternateContent>
      <p:graphicFrame>
        <p:nvGraphicFramePr>
          <p:cNvPr id="5" name="Group 19"/>
          <p:cNvGraphicFramePr>
            <a:graphicFrameLocks/>
          </p:cNvGraphicFramePr>
          <p:nvPr>
            <p:extLst>
              <p:ext uri="{D42A27DB-BD31-4B8C-83A1-F6EECF244321}">
                <p14:modId xmlns:p14="http://schemas.microsoft.com/office/powerpoint/2010/main" val="1417288579"/>
              </p:ext>
            </p:extLst>
          </p:nvPr>
        </p:nvGraphicFramePr>
        <p:xfrm>
          <a:off x="1035426" y="950258"/>
          <a:ext cx="9586263" cy="837070"/>
        </p:xfrm>
        <a:graphic>
          <a:graphicData uri="http://schemas.openxmlformats.org/drawingml/2006/table">
            <a:tbl>
              <a:tblPr/>
              <a:tblGrid>
                <a:gridCol w="798893">
                  <a:extLst>
                    <a:ext uri="{9D8B030D-6E8A-4147-A177-3AD203B41FA5}">
                      <a16:colId xmlns:a16="http://schemas.microsoft.com/office/drawing/2014/main" val="20000"/>
                    </a:ext>
                  </a:extLst>
                </a:gridCol>
                <a:gridCol w="1368000">
                  <a:extLst>
                    <a:ext uri="{9D8B030D-6E8A-4147-A177-3AD203B41FA5}">
                      <a16:colId xmlns:a16="http://schemas.microsoft.com/office/drawing/2014/main" val="20001"/>
                    </a:ext>
                  </a:extLst>
                </a:gridCol>
                <a:gridCol w="1728000">
                  <a:extLst>
                    <a:ext uri="{9D8B030D-6E8A-4147-A177-3AD203B41FA5}">
                      <a16:colId xmlns:a16="http://schemas.microsoft.com/office/drawing/2014/main" val="20002"/>
                    </a:ext>
                  </a:extLst>
                </a:gridCol>
                <a:gridCol w="1548000">
                  <a:extLst>
                    <a:ext uri="{9D8B030D-6E8A-4147-A177-3AD203B41FA5}">
                      <a16:colId xmlns:a16="http://schemas.microsoft.com/office/drawing/2014/main" val="20003"/>
                    </a:ext>
                  </a:extLst>
                </a:gridCol>
                <a:gridCol w="972000">
                  <a:extLst>
                    <a:ext uri="{9D8B030D-6E8A-4147-A177-3AD203B41FA5}">
                      <a16:colId xmlns:a16="http://schemas.microsoft.com/office/drawing/2014/main" val="20004"/>
                    </a:ext>
                  </a:extLst>
                </a:gridCol>
                <a:gridCol w="2304000">
                  <a:extLst>
                    <a:ext uri="{9D8B030D-6E8A-4147-A177-3AD203B41FA5}">
                      <a16:colId xmlns:a16="http://schemas.microsoft.com/office/drawing/2014/main" val="20005"/>
                    </a:ext>
                  </a:extLst>
                </a:gridCol>
                <a:gridCol w="867370">
                  <a:extLst>
                    <a:ext uri="{9D8B030D-6E8A-4147-A177-3AD203B41FA5}">
                      <a16:colId xmlns:a16="http://schemas.microsoft.com/office/drawing/2014/main" val="20007"/>
                    </a:ext>
                  </a:extLst>
                </a:gridCol>
              </a:tblGrid>
              <a:tr h="319745">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en-US" altLang="zh-CN" sz="1800" b="1" i="0" u="none" strike="noStrike" cap="none" normalizeH="0" baseline="0" dirty="0" smtClean="0">
                          <a:ln>
                            <a:noFill/>
                          </a:ln>
                          <a:solidFill>
                            <a:schemeClr val="tx2"/>
                          </a:solidFill>
                          <a:effectLst/>
                          <a:latin typeface="Arial" charset="0"/>
                          <a:ea typeface="宋体" pitchFamily="2" charset="-122"/>
                        </a:rPr>
                        <a:t>7</a:t>
                      </a:r>
                    </a:p>
                  </a:txBody>
                  <a:tcPr marL="90000" marR="90000" marT="46800" marB="46800" horzOverflow="overflow">
                    <a:lnL cap="flat">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en-US" altLang="zh-CN" sz="1800" b="1" i="0" u="none" strike="noStrike" cap="none" normalizeH="0" baseline="0" dirty="0" smtClean="0">
                          <a:ln>
                            <a:noFill/>
                          </a:ln>
                          <a:solidFill>
                            <a:schemeClr val="tx2"/>
                          </a:solidFill>
                          <a:effectLst/>
                          <a:latin typeface="Arial" charset="0"/>
                          <a:ea typeface="宋体" pitchFamily="2" charset="-122"/>
                        </a:rPr>
                        <a:t>1</a:t>
                      </a:r>
                    </a:p>
                  </a:txBody>
                  <a:tcPr marL="90000" marR="90000" marT="46800" marB="4680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en-US" altLang="zh-CN" sz="1800" b="1" i="0" u="none" strike="noStrike" cap="none" normalizeH="0" baseline="0" smtClean="0">
                          <a:ln>
                            <a:noFill/>
                          </a:ln>
                          <a:solidFill>
                            <a:schemeClr val="tx2"/>
                          </a:solidFill>
                          <a:effectLst/>
                          <a:latin typeface="Arial" charset="0"/>
                          <a:ea typeface="宋体" pitchFamily="2" charset="-122"/>
                        </a:rPr>
                        <a:t>6</a:t>
                      </a:r>
                    </a:p>
                  </a:txBody>
                  <a:tcPr marL="90000" marR="90000" marT="46800" marB="4680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en-US" altLang="zh-CN" sz="1800" b="1" i="0" u="none" strike="noStrike" cap="none" normalizeH="0" baseline="0" dirty="0" smtClean="0">
                          <a:ln>
                            <a:noFill/>
                          </a:ln>
                          <a:solidFill>
                            <a:schemeClr val="tx2"/>
                          </a:solidFill>
                          <a:effectLst/>
                          <a:latin typeface="Arial" charset="0"/>
                          <a:ea typeface="宋体" pitchFamily="2" charset="-122"/>
                        </a:rPr>
                        <a:t>6</a:t>
                      </a:r>
                    </a:p>
                  </a:txBody>
                  <a:tcPr marL="90000" marR="90000" marT="46800" marB="4680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en-US" altLang="zh-CN" sz="1800" b="1" i="0" u="none" strike="noStrike" cap="none" normalizeH="0" baseline="0" smtClean="0">
                          <a:ln>
                            <a:noFill/>
                          </a:ln>
                          <a:solidFill>
                            <a:schemeClr val="tx2"/>
                          </a:solidFill>
                          <a:effectLst/>
                          <a:latin typeface="Arial" charset="0"/>
                          <a:ea typeface="宋体" pitchFamily="2" charset="-122"/>
                        </a:rPr>
                        <a:t>2</a:t>
                      </a:r>
                    </a:p>
                  </a:txBody>
                  <a:tcPr marL="90000" marR="90000" marT="46800" marB="4680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en-US" altLang="zh-CN" sz="1800" b="1" i="0" u="none" strike="noStrike" cap="none" normalizeH="0" baseline="0" dirty="0" smtClean="0">
                          <a:ln>
                            <a:noFill/>
                          </a:ln>
                          <a:solidFill>
                            <a:schemeClr val="tx2"/>
                          </a:solidFill>
                          <a:effectLst/>
                          <a:latin typeface="Arial" charset="0"/>
                          <a:ea typeface="宋体" pitchFamily="2" charset="-122"/>
                        </a:rPr>
                        <a:t>46-1500 </a:t>
                      </a:r>
                      <a:endParaRPr kumimoji="0" lang="en-US" altLang="zh-CN" sz="1800" b="1" i="0" u="none" strike="noStrike" cap="none" normalizeH="0" baseline="0" dirty="0" smtClean="0">
                        <a:ln>
                          <a:noFill/>
                        </a:ln>
                        <a:solidFill>
                          <a:schemeClr val="tx2"/>
                        </a:solidFill>
                        <a:effectLst/>
                        <a:latin typeface="Arial" charset="0"/>
                        <a:ea typeface="宋体" pitchFamily="2" charset="-122"/>
                      </a:endParaRPr>
                    </a:p>
                  </a:txBody>
                  <a:tcPr marL="90000" marR="90000" marT="46800" marB="4680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en-US" altLang="zh-CN" sz="1800" b="1" i="0" u="none" strike="noStrike" cap="none" normalizeH="0" baseline="0" smtClean="0">
                          <a:ln>
                            <a:noFill/>
                          </a:ln>
                          <a:solidFill>
                            <a:schemeClr val="tx2"/>
                          </a:solidFill>
                          <a:effectLst/>
                          <a:latin typeface="Arial" charset="0"/>
                          <a:ea typeface="宋体" pitchFamily="2" charset="-122"/>
                        </a:rPr>
                        <a:t>4</a:t>
                      </a:r>
                    </a:p>
                  </a:txBody>
                  <a:tcPr marL="90000" marR="90000" marT="46800" marB="46800"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9150">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zh-CN" altLang="en-US" sz="1800" b="0" i="0" u="none" strike="noStrike" cap="none" normalizeH="0" baseline="0" dirty="0" smtClean="0">
                          <a:ln>
                            <a:noFill/>
                          </a:ln>
                          <a:solidFill>
                            <a:schemeClr val="tx1"/>
                          </a:solidFill>
                          <a:effectLst/>
                          <a:latin typeface="Arial" charset="0"/>
                          <a:ea typeface="宋体" pitchFamily="2" charset="-122"/>
                        </a:rPr>
                        <a:t>前导</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4">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zh-CN" altLang="en-US" sz="1800" b="0" i="0" u="none" strike="noStrike" cap="none" normalizeH="0" baseline="0" dirty="0" smtClean="0">
                          <a:ln>
                            <a:noFill/>
                          </a:ln>
                          <a:solidFill>
                            <a:schemeClr val="tx1"/>
                          </a:solidFill>
                          <a:effectLst/>
                          <a:latin typeface="Arial" charset="0"/>
                          <a:ea typeface="宋体" pitchFamily="2" charset="-122"/>
                        </a:rPr>
                        <a:t>帧开始标志</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4">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zh-CN" altLang="en-US" sz="1800" b="0" i="0" u="none" strike="noStrike" cap="none" normalizeH="0" baseline="0" dirty="0" smtClean="0">
                          <a:ln>
                            <a:noFill/>
                          </a:ln>
                          <a:solidFill>
                            <a:schemeClr val="tx1"/>
                          </a:solidFill>
                          <a:effectLst/>
                          <a:latin typeface="Arial" charset="0"/>
                          <a:ea typeface="宋体" pitchFamily="2" charset="-122"/>
                        </a:rPr>
                        <a:t>目的</a:t>
                      </a:r>
                      <a:r>
                        <a:rPr kumimoji="0" lang="en-US" altLang="zh-CN" sz="1800" b="0" i="0" u="none" strike="noStrike" cap="none" normalizeH="0" baseline="0" dirty="0" smtClean="0">
                          <a:ln>
                            <a:noFill/>
                          </a:ln>
                          <a:solidFill>
                            <a:schemeClr val="tx1"/>
                          </a:solidFill>
                          <a:effectLst/>
                          <a:latin typeface="Arial" charset="0"/>
                          <a:ea typeface="宋体" pitchFamily="2" charset="-122"/>
                        </a:rPr>
                        <a:t>MAC</a:t>
                      </a:r>
                      <a:r>
                        <a:rPr kumimoji="0" lang="zh-CN" altLang="en-US" sz="1800" b="0" i="0" u="none" strike="noStrike" cap="none" normalizeH="0" baseline="0" dirty="0" smtClean="0">
                          <a:ln>
                            <a:noFill/>
                          </a:ln>
                          <a:solidFill>
                            <a:schemeClr val="tx1"/>
                          </a:solidFill>
                          <a:effectLst/>
                          <a:latin typeface="Arial" charset="0"/>
                          <a:ea typeface="宋体" pitchFamily="2" charset="-122"/>
                        </a:rPr>
                        <a:t>地址</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zh-CN" altLang="en-US" sz="1800" b="0" i="0" u="none" strike="noStrike" cap="none" normalizeH="0" baseline="0" dirty="0" smtClean="0">
                          <a:ln>
                            <a:noFill/>
                          </a:ln>
                          <a:solidFill>
                            <a:schemeClr val="tx1"/>
                          </a:solidFill>
                          <a:effectLst/>
                          <a:latin typeface="Arial" charset="0"/>
                          <a:ea typeface="宋体" pitchFamily="2" charset="-122"/>
                        </a:rPr>
                        <a:t>源</a:t>
                      </a:r>
                      <a:r>
                        <a:rPr kumimoji="0" lang="en-US" altLang="zh-CN" sz="1800" b="0" i="0" u="none" strike="noStrike" cap="none" normalizeH="0" baseline="0" dirty="0" smtClean="0">
                          <a:ln>
                            <a:noFill/>
                          </a:ln>
                          <a:solidFill>
                            <a:schemeClr val="tx1"/>
                          </a:solidFill>
                          <a:effectLst/>
                          <a:latin typeface="Arial" charset="0"/>
                          <a:ea typeface="宋体" pitchFamily="2" charset="-122"/>
                        </a:rPr>
                        <a:t>MAC</a:t>
                      </a:r>
                      <a:r>
                        <a:rPr kumimoji="0" lang="zh-CN" altLang="en-US" sz="1800" b="0" i="0" u="none" strike="noStrike" cap="none" normalizeH="0" baseline="0" dirty="0" smtClean="0">
                          <a:ln>
                            <a:noFill/>
                          </a:ln>
                          <a:solidFill>
                            <a:schemeClr val="tx1"/>
                          </a:solidFill>
                          <a:effectLst/>
                          <a:latin typeface="Arial" charset="0"/>
                          <a:ea typeface="宋体" pitchFamily="2" charset="-122"/>
                        </a:rPr>
                        <a:t>地址</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zh-CN" altLang="en-US" sz="1800" b="0" i="0" u="none" strike="noStrike" cap="none" normalizeH="0" baseline="0" dirty="0" smtClean="0">
                          <a:ln>
                            <a:noFill/>
                          </a:ln>
                          <a:solidFill>
                            <a:schemeClr val="tx1"/>
                          </a:solidFill>
                          <a:effectLst/>
                          <a:latin typeface="Arial" charset="0"/>
                          <a:ea typeface="宋体" pitchFamily="2" charset="-122"/>
                        </a:rPr>
                        <a:t>帧类型</a:t>
                      </a:r>
                      <a:endParaRPr kumimoji="0" lang="en-US" altLang="zh-CN" sz="1800" b="0" i="0" u="none" strike="noStrike" cap="none" normalizeH="0" baseline="0" dirty="0" smtClean="0">
                        <a:ln>
                          <a:noFill/>
                        </a:ln>
                        <a:solidFill>
                          <a:schemeClr val="tx1"/>
                        </a:solidFill>
                        <a:effectLst/>
                        <a:latin typeface="Arial"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zh-CN" altLang="en-US" sz="1800" b="0" i="0" u="none" strike="noStrike" cap="none" normalizeH="0" baseline="0" dirty="0" smtClean="0">
                          <a:ln>
                            <a:noFill/>
                          </a:ln>
                          <a:solidFill>
                            <a:schemeClr val="tx1"/>
                          </a:solidFill>
                          <a:effectLst/>
                          <a:latin typeface="Arial" charset="0"/>
                          <a:ea typeface="宋体" pitchFamily="2" charset="-122"/>
                        </a:rPr>
                        <a:t>数据</a:t>
                      </a:r>
                      <a:r>
                        <a:rPr kumimoji="0" lang="en-US" altLang="zh-CN" sz="1800" b="0" i="0" u="none" strike="noStrike" cap="none" normalizeH="0" baseline="0" dirty="0" smtClean="0">
                          <a:ln>
                            <a:noFill/>
                          </a:ln>
                          <a:solidFill>
                            <a:schemeClr val="tx1"/>
                          </a:solidFill>
                          <a:effectLst/>
                          <a:latin typeface="Arial" charset="0"/>
                          <a:ea typeface="宋体" pitchFamily="2" charset="-122"/>
                        </a:rPr>
                        <a:t>+</a:t>
                      </a:r>
                      <a:r>
                        <a:rPr kumimoji="0" lang="zh-CN" altLang="en-US" sz="1800" b="0" i="0" u="none" strike="noStrike" cap="none" normalizeH="0" baseline="0" dirty="0" smtClean="0">
                          <a:ln>
                            <a:noFill/>
                          </a:ln>
                          <a:solidFill>
                            <a:schemeClr val="tx1"/>
                          </a:solidFill>
                          <a:effectLst/>
                          <a:latin typeface="Arial" charset="0"/>
                          <a:ea typeface="宋体" pitchFamily="2" charset="-122"/>
                        </a:rPr>
                        <a:t>填充</a:t>
                      </a:r>
                      <a:endParaRPr kumimoji="0" lang="en-US" altLang="zh-CN" sz="1800" b="0" i="0" u="none" strike="noStrike" cap="none" normalizeH="0" baseline="0" dirty="0" smtClean="0">
                        <a:ln>
                          <a:noFill/>
                        </a:ln>
                        <a:solidFill>
                          <a:schemeClr val="tx1"/>
                        </a:solidFill>
                        <a:effectLst/>
                        <a:latin typeface="Arial"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CRC</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5600276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CSMA/CD</a:t>
            </a:r>
            <a:r>
              <a:rPr lang="zh-CN" altLang="en-US" dirty="0" smtClean="0"/>
              <a:t>：冲突检测的最坏时间</a:t>
            </a:r>
            <a:endParaRPr lang="zh-CN" altLang="en-US" dirty="0"/>
          </a:p>
        </p:txBody>
      </p:sp>
      <p:sp>
        <p:nvSpPr>
          <p:cNvPr id="3" name="内容占位符 2"/>
          <p:cNvSpPr>
            <a:spLocks noGrp="1"/>
          </p:cNvSpPr>
          <p:nvPr>
            <p:ph idx="1"/>
          </p:nvPr>
        </p:nvSpPr>
        <p:spPr>
          <a:xfrm>
            <a:off x="838200" y="1477282"/>
            <a:ext cx="10515600" cy="1039093"/>
          </a:xfrm>
        </p:spPr>
        <p:txBody>
          <a:bodyPr>
            <a:normAutofit/>
          </a:bodyPr>
          <a:lstStyle/>
          <a:p>
            <a:r>
              <a:rPr lang="zh-CN" altLang="en-US" sz="2000" dirty="0" smtClean="0"/>
              <a:t>帧传输完还没有检测到冲突就认为传输成功</a:t>
            </a:r>
            <a:r>
              <a:rPr lang="en-US" altLang="zh-CN" sz="2000" dirty="0" smtClean="0"/>
              <a:t>: </a:t>
            </a:r>
            <a:r>
              <a:rPr lang="zh-CN" altLang="en-US" sz="2000" dirty="0" smtClean="0"/>
              <a:t>传输</a:t>
            </a:r>
            <a:r>
              <a:rPr lang="zh-CN" altLang="en-US" sz="2000" dirty="0"/>
              <a:t>时间</a:t>
            </a:r>
            <a:r>
              <a:rPr lang="zh-CN" altLang="en-US" sz="2000" dirty="0" smtClean="0"/>
              <a:t>≥</a:t>
            </a:r>
            <a:r>
              <a:rPr lang="en-US" altLang="zh-CN" sz="2000" dirty="0" smtClean="0"/>
              <a:t>2</a:t>
            </a:r>
            <a:r>
              <a:rPr lang="en-US" altLang="zh-CN" sz="2000" dirty="0"/>
              <a:t>*</a:t>
            </a:r>
            <a:r>
              <a:rPr lang="zh-CN" altLang="en-US" sz="2000" dirty="0"/>
              <a:t>传播时间 </a:t>
            </a:r>
            <a:endParaRPr lang="en-US" altLang="zh-CN" sz="2000" dirty="0"/>
          </a:p>
          <a:p>
            <a:pPr lvl="1"/>
            <a:r>
              <a:rPr lang="zh-CN" altLang="en-US" sz="2000" dirty="0" smtClean="0"/>
              <a:t>帧</a:t>
            </a:r>
            <a:r>
              <a:rPr lang="zh-CN" altLang="en-US" sz="2000" dirty="0" smtClean="0"/>
              <a:t>必须足够长以使冲突能在帧传输完毕前被检测到：传输时间</a:t>
            </a:r>
            <a:r>
              <a:rPr lang="zh-CN" altLang="en-US" sz="2000" dirty="0" smtClean="0"/>
              <a:t>≥冲突检测时间</a:t>
            </a:r>
            <a:endParaRPr lang="en-US" altLang="zh-CN" sz="2000" dirty="0" smtClean="0"/>
          </a:p>
          <a:p>
            <a:pPr lvl="1"/>
            <a:r>
              <a:rPr lang="zh-CN" altLang="en-US" sz="2000" dirty="0" smtClean="0"/>
              <a:t>基带系统的</a:t>
            </a:r>
            <a:r>
              <a:rPr lang="en-US" altLang="zh-CN" sz="2000" dirty="0" smtClean="0"/>
              <a:t>CSMA/CD</a:t>
            </a:r>
            <a:r>
              <a:rPr lang="zh-CN" altLang="en-US" sz="2000" dirty="0" smtClean="0"/>
              <a:t>冲突检测最长需要</a:t>
            </a:r>
            <a:r>
              <a:rPr lang="en-US" altLang="zh-CN" sz="2000" dirty="0" smtClean="0"/>
              <a:t>2</a:t>
            </a:r>
            <a:r>
              <a:rPr lang="zh-CN" altLang="en-US" sz="2000" dirty="0" smtClean="0"/>
              <a:t>倍传播延迟</a:t>
            </a:r>
            <a:r>
              <a:rPr lang="en-US" altLang="zh-CN" sz="2000" dirty="0" smtClean="0"/>
              <a:t>(d</a:t>
            </a:r>
            <a:r>
              <a:rPr lang="en-US" altLang="zh-CN" sz="2000" dirty="0" smtClean="0"/>
              <a:t>)</a:t>
            </a:r>
            <a:r>
              <a:rPr lang="zh-CN" altLang="en-US" sz="2000" dirty="0" smtClean="0"/>
              <a:t>。定义</a:t>
            </a:r>
            <a:r>
              <a:rPr lang="zh-CN" altLang="en-US" sz="2000" dirty="0" smtClean="0"/>
              <a:t>一个时槽</a:t>
            </a:r>
            <a:r>
              <a:rPr lang="en-US" altLang="zh-CN" sz="2000" dirty="0" smtClean="0"/>
              <a:t>=2*</a:t>
            </a:r>
            <a:r>
              <a:rPr lang="zh-CN" altLang="en-US" sz="2000" dirty="0" smtClean="0"/>
              <a:t>传播</a:t>
            </a:r>
            <a:r>
              <a:rPr lang="zh-CN" altLang="en-US" sz="2000" dirty="0" smtClean="0"/>
              <a:t>时间</a:t>
            </a:r>
            <a:endParaRPr lang="en-US" altLang="zh-CN" sz="2000" dirty="0" smtClean="0"/>
          </a:p>
        </p:txBody>
      </p:sp>
      <p:sp>
        <p:nvSpPr>
          <p:cNvPr id="4" name="矩形 3"/>
          <p:cNvSpPr/>
          <p:nvPr/>
        </p:nvSpPr>
        <p:spPr>
          <a:xfrm>
            <a:off x="2651163" y="3264989"/>
            <a:ext cx="9278240" cy="400110"/>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zh-CN" altLang="en-US" sz="2000" dirty="0"/>
              <a:t>以太网限制帧的最小长度为</a:t>
            </a:r>
            <a:r>
              <a:rPr lang="en-US" altLang="zh-CN" sz="2000" dirty="0"/>
              <a:t>512</a:t>
            </a:r>
            <a:r>
              <a:rPr lang="zh-CN" altLang="en-US" sz="2000" dirty="0"/>
              <a:t>比特（</a:t>
            </a:r>
            <a:r>
              <a:rPr lang="en-US" altLang="zh-CN" sz="2000" dirty="0"/>
              <a:t>64</a:t>
            </a:r>
            <a:r>
              <a:rPr lang="zh-CN" altLang="en-US" sz="2000" dirty="0"/>
              <a:t>字节）</a:t>
            </a:r>
            <a:r>
              <a:rPr lang="en-US" altLang="zh-CN" sz="2000" dirty="0"/>
              <a:t>,1Gbps</a:t>
            </a:r>
            <a:r>
              <a:rPr lang="zh-CN" altLang="en-US" sz="2000" dirty="0"/>
              <a:t>以太网时槽长度为</a:t>
            </a:r>
            <a:r>
              <a:rPr lang="en-US" altLang="zh-CN" sz="2000" dirty="0"/>
              <a:t>4096</a:t>
            </a:r>
            <a:r>
              <a:rPr lang="zh-CN" altLang="en-US" sz="2000" dirty="0"/>
              <a:t>比特</a:t>
            </a:r>
          </a:p>
        </p:txBody>
      </p:sp>
      <p:graphicFrame>
        <p:nvGraphicFramePr>
          <p:cNvPr id="6" name="Object 4"/>
          <p:cNvGraphicFramePr>
            <a:graphicFrameLocks noChangeAspect="1"/>
          </p:cNvGraphicFramePr>
          <p:nvPr>
            <p:extLst>
              <p:ext uri="{D42A27DB-BD31-4B8C-83A1-F6EECF244321}">
                <p14:modId xmlns:p14="http://schemas.microsoft.com/office/powerpoint/2010/main" val="2812536657"/>
              </p:ext>
            </p:extLst>
          </p:nvPr>
        </p:nvGraphicFramePr>
        <p:xfrm>
          <a:off x="4945063" y="3718491"/>
          <a:ext cx="6408737" cy="3073840"/>
        </p:xfrm>
        <a:graphic>
          <a:graphicData uri="http://schemas.openxmlformats.org/presentationml/2006/ole">
            <mc:AlternateContent xmlns:mc="http://schemas.openxmlformats.org/markup-compatibility/2006">
              <mc:Choice xmlns:v="urn:schemas-microsoft-com:vml" Requires="v">
                <p:oleObj spid="_x0000_s16446" name="Picture" r:id="rId3" imgW="5257800" imgH="2775204" progId="Word.Picture.8">
                  <p:embed/>
                </p:oleObj>
              </mc:Choice>
              <mc:Fallback>
                <p:oleObj name="Picture" r:id="rId3" imgW="5257800" imgH="2775204" progId="Word.Picture.8">
                  <p:embed/>
                  <p:pic>
                    <p:nvPicPr>
                      <p:cNvPr id="512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45063" y="3718491"/>
                        <a:ext cx="6408737" cy="3073840"/>
                      </a:xfrm>
                      <a:prstGeom prst="rect">
                        <a:avLst/>
                      </a:prstGeom>
                      <a:noFill/>
                      <a:extLst/>
                    </p:spPr>
                  </p:pic>
                </p:oleObj>
              </mc:Fallback>
            </mc:AlternateContent>
          </a:graphicData>
        </a:graphic>
      </p:graphicFrame>
      <p:sp>
        <p:nvSpPr>
          <p:cNvPr id="7" name="Rectangle 3"/>
          <p:cNvSpPr txBox="1">
            <a:spLocks noChangeArrowheads="1"/>
          </p:cNvSpPr>
          <p:nvPr/>
        </p:nvSpPr>
        <p:spPr>
          <a:xfrm>
            <a:off x="1274298" y="2559186"/>
            <a:ext cx="10178143" cy="6201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dirty="0" smtClean="0"/>
              <a:t>宽带总线的最坏情况发生在与头端离得最远的两个相邻站点间，检测冲突的时间等于从头端到电缆尾部的传播延迟的</a:t>
            </a:r>
            <a:r>
              <a:rPr lang="en-US" altLang="zh-CN" sz="2000" dirty="0" smtClean="0"/>
              <a:t>4</a:t>
            </a:r>
            <a:r>
              <a:rPr lang="zh-CN" altLang="en-US" sz="2000" dirty="0" smtClean="0"/>
              <a:t>倍 </a:t>
            </a:r>
          </a:p>
        </p:txBody>
      </p:sp>
      <p:sp>
        <p:nvSpPr>
          <p:cNvPr id="8" name="矩形 7"/>
          <p:cNvSpPr/>
          <p:nvPr/>
        </p:nvSpPr>
        <p:spPr>
          <a:xfrm>
            <a:off x="725658" y="3718491"/>
            <a:ext cx="3851011" cy="2554545"/>
          </a:xfrm>
          <a:prstGeom prst="rect">
            <a:avLst/>
          </a:prstGeom>
        </p:spPr>
        <p:txBody>
          <a:bodyPr wrap="square">
            <a:spAutoFit/>
          </a:bodyPr>
          <a:lstStyle/>
          <a:p>
            <a:pPr marL="285750" indent="-285750">
              <a:buFont typeface="Arial" panose="020B0604020202020204" pitchFamily="34" charset="0"/>
              <a:buChar char="•"/>
            </a:pPr>
            <a:r>
              <a:rPr lang="zh-CN" altLang="en-US" sz="2000" dirty="0" smtClean="0"/>
              <a:t>理论上一个时槽时间后没有冲突，以后也不会遇到冲突</a:t>
            </a:r>
            <a:endParaRPr lang="en-US" altLang="zh-CN" sz="2000" dirty="0" smtClean="0"/>
          </a:p>
          <a:p>
            <a:pPr marL="285750" indent="-285750">
              <a:buFont typeface="Arial" panose="020B0604020202020204" pitchFamily="34" charset="0"/>
              <a:buChar char="•"/>
            </a:pPr>
            <a:r>
              <a:rPr lang="zh-CN" altLang="en-US" sz="2000" dirty="0" smtClean="0"/>
              <a:t>迟来</a:t>
            </a:r>
            <a:r>
              <a:rPr lang="zh-CN" altLang="en-US" sz="2000" dirty="0"/>
              <a:t>冲突：在一个时槽（</a:t>
            </a:r>
            <a:r>
              <a:rPr lang="en-US" altLang="zh-CN" sz="2000" dirty="0"/>
              <a:t>2*</a:t>
            </a:r>
            <a:r>
              <a:rPr lang="zh-CN" altLang="en-US" sz="2000" dirty="0"/>
              <a:t>传播时间）之后仍然发生冲突</a:t>
            </a:r>
          </a:p>
          <a:p>
            <a:pPr marL="742950" lvl="1" indent="-285750">
              <a:buFont typeface="Arial" panose="020B0604020202020204" pitchFamily="34" charset="0"/>
              <a:buChar char="•"/>
            </a:pPr>
            <a:r>
              <a:rPr lang="zh-CN" altLang="en-US" sz="2000" dirty="0"/>
              <a:t>不会重传该帧</a:t>
            </a:r>
          </a:p>
          <a:p>
            <a:pPr marL="742950" lvl="1" indent="-285750">
              <a:buFont typeface="Arial" panose="020B0604020202020204" pitchFamily="34" charset="0"/>
              <a:buChar char="•"/>
            </a:pPr>
            <a:r>
              <a:rPr lang="zh-CN" altLang="en-US" sz="2000" dirty="0" smtClean="0"/>
              <a:t>出现的原因包括：双工</a:t>
            </a:r>
            <a:r>
              <a:rPr lang="zh-CN" altLang="en-US" sz="2000" dirty="0"/>
              <a:t>模式不</a:t>
            </a:r>
            <a:r>
              <a:rPr lang="zh-CN" altLang="en-US" sz="2000" dirty="0" smtClean="0"/>
              <a:t>匹配；以太网</a:t>
            </a:r>
            <a:r>
              <a:rPr lang="zh-CN" altLang="en-US" sz="2000" dirty="0"/>
              <a:t>覆盖范围太</a:t>
            </a:r>
            <a:r>
              <a:rPr lang="zh-CN" altLang="en-US" sz="2000" dirty="0" smtClean="0"/>
              <a:t>长；硬件</a:t>
            </a:r>
            <a:r>
              <a:rPr lang="zh-CN" altLang="en-US" sz="2000" dirty="0"/>
              <a:t>故障等</a:t>
            </a:r>
          </a:p>
        </p:txBody>
      </p:sp>
    </p:spTree>
    <p:extLst>
      <p:ext uri="{BB962C8B-B14F-4D97-AF65-F5344CB8AC3E}">
        <p14:creationId xmlns:p14="http://schemas.microsoft.com/office/powerpoint/2010/main" val="24598885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CSMA/CD</a:t>
            </a:r>
            <a:r>
              <a:rPr lang="zh-CN" altLang="en-US" dirty="0" smtClean="0"/>
              <a:t>：二进制指数退避</a:t>
            </a:r>
            <a:endParaRPr lang="zh-CN" altLang="en-US" dirty="0"/>
          </a:p>
        </p:txBody>
      </p:sp>
      <p:sp>
        <p:nvSpPr>
          <p:cNvPr id="3" name="内容占位符 2"/>
          <p:cNvSpPr>
            <a:spLocks noGrp="1"/>
          </p:cNvSpPr>
          <p:nvPr>
            <p:ph idx="1"/>
          </p:nvPr>
        </p:nvSpPr>
        <p:spPr>
          <a:xfrm>
            <a:off x="838200" y="1690688"/>
            <a:ext cx="11120718" cy="4023632"/>
          </a:xfrm>
        </p:spPr>
        <p:txBody>
          <a:bodyPr>
            <a:noAutofit/>
          </a:bodyPr>
          <a:lstStyle/>
          <a:p>
            <a:pPr>
              <a:lnSpc>
                <a:spcPct val="100000"/>
              </a:lnSpc>
            </a:pPr>
            <a:r>
              <a:rPr lang="zh-CN" altLang="en-US" sz="2200" dirty="0"/>
              <a:t>以太网</a:t>
            </a:r>
            <a:r>
              <a:rPr lang="zh-CN" altLang="en-US" sz="2200" dirty="0" smtClean="0"/>
              <a:t>采用</a:t>
            </a:r>
            <a:r>
              <a:rPr lang="en-US" altLang="zh-CN" sz="2200" dirty="0" smtClean="0"/>
              <a:t>1</a:t>
            </a:r>
            <a:r>
              <a:rPr lang="zh-CN" altLang="en-US" sz="2200" dirty="0" smtClean="0"/>
              <a:t>－坚持算法和二进制指数退避算法：</a:t>
            </a:r>
          </a:p>
          <a:p>
            <a:pPr lvl="1">
              <a:lnSpc>
                <a:spcPct val="100000"/>
              </a:lnSpc>
            </a:pPr>
            <a:r>
              <a:rPr lang="zh-CN" altLang="en-US" sz="2200" dirty="0" smtClean="0"/>
              <a:t>等待不同的时槽</a:t>
            </a:r>
            <a:r>
              <a:rPr lang="zh-CN" altLang="en-US" sz="2200" dirty="0" smtClean="0"/>
              <a:t>数</a:t>
            </a:r>
            <a:r>
              <a:rPr lang="en-US" altLang="zh-CN" sz="2200" dirty="0" smtClean="0"/>
              <a:t>K</a:t>
            </a:r>
            <a:r>
              <a:rPr lang="zh-CN" altLang="en-US" sz="2200" dirty="0" smtClean="0"/>
              <a:t>后</a:t>
            </a:r>
            <a:r>
              <a:rPr lang="zh-CN" altLang="en-US" sz="2200" dirty="0" smtClean="0"/>
              <a:t>重新尝试，通过随机选择时槽</a:t>
            </a:r>
            <a:r>
              <a:rPr lang="en-US" altLang="zh-CN" sz="2200" dirty="0" smtClean="0"/>
              <a:t>random(0,K)</a:t>
            </a:r>
            <a:r>
              <a:rPr lang="zh-CN" altLang="en-US" sz="2200" dirty="0" smtClean="0"/>
              <a:t>来避免同时尝试</a:t>
            </a:r>
            <a:endParaRPr lang="en-US" altLang="zh-CN" sz="2200" dirty="0" smtClean="0"/>
          </a:p>
          <a:p>
            <a:pPr lvl="1">
              <a:lnSpc>
                <a:spcPct val="100000"/>
              </a:lnSpc>
            </a:pPr>
            <a:r>
              <a:rPr lang="zh-CN" altLang="en-US" sz="2200" b="1" dirty="0" smtClean="0">
                <a:solidFill>
                  <a:srgbClr val="FF3300"/>
                </a:solidFill>
              </a:rPr>
              <a:t>基本思想是根据冲突次数来估计信道的负载</a:t>
            </a:r>
            <a:endParaRPr lang="en-US" altLang="zh-CN" sz="2200" b="1" dirty="0" smtClean="0">
              <a:solidFill>
                <a:srgbClr val="FF3300"/>
              </a:solidFill>
            </a:endParaRPr>
          </a:p>
          <a:p>
            <a:pPr lvl="2">
              <a:lnSpc>
                <a:spcPct val="100000"/>
              </a:lnSpc>
            </a:pPr>
            <a:r>
              <a:rPr lang="zh-CN" altLang="en-US" sz="2200" dirty="0" smtClean="0"/>
              <a:t>低负载时选择较小的</a:t>
            </a:r>
            <a:r>
              <a:rPr lang="en-US" altLang="zh-CN" sz="2200" dirty="0" smtClean="0"/>
              <a:t>K</a:t>
            </a:r>
          </a:p>
          <a:p>
            <a:pPr lvl="2">
              <a:lnSpc>
                <a:spcPct val="100000"/>
              </a:lnSpc>
            </a:pPr>
            <a:r>
              <a:rPr lang="zh-CN" altLang="en-US" sz="2200" dirty="0" smtClean="0"/>
              <a:t>重负载时选择较大的</a:t>
            </a:r>
            <a:r>
              <a:rPr lang="en-US" altLang="zh-CN" sz="2200" dirty="0" smtClean="0"/>
              <a:t>K</a:t>
            </a:r>
          </a:p>
          <a:p>
            <a:pPr lvl="1">
              <a:lnSpc>
                <a:spcPct val="100000"/>
              </a:lnSpc>
            </a:pPr>
            <a:r>
              <a:rPr lang="zh-CN" altLang="en-US" sz="2200" dirty="0" smtClean="0"/>
              <a:t>第一次</a:t>
            </a:r>
            <a:r>
              <a:rPr lang="en-US" altLang="zh-CN" sz="2200" dirty="0" err="1" smtClean="0"/>
              <a:t>i</a:t>
            </a:r>
            <a:r>
              <a:rPr lang="en-US" altLang="zh-CN" sz="2200" dirty="0" smtClean="0"/>
              <a:t>=1</a:t>
            </a:r>
            <a:r>
              <a:rPr lang="zh-CN" altLang="en-US" sz="2200" dirty="0" smtClean="0"/>
              <a:t>冲突产生后，</a:t>
            </a:r>
            <a:r>
              <a:rPr lang="zh-CN" altLang="en-US" sz="2200" dirty="0"/>
              <a:t>每个节点</a:t>
            </a:r>
            <a:r>
              <a:rPr lang="zh-CN" altLang="en-US" sz="2200" dirty="0" smtClean="0"/>
              <a:t>等待</a:t>
            </a:r>
            <a:r>
              <a:rPr lang="en-US" altLang="zh-CN" sz="2200" dirty="0" smtClean="0"/>
              <a:t>0</a:t>
            </a:r>
            <a:r>
              <a:rPr lang="zh-CN" altLang="en-US" sz="2200" dirty="0" smtClean="0"/>
              <a:t>或</a:t>
            </a:r>
            <a:r>
              <a:rPr lang="en-US" altLang="zh-CN" sz="2200" dirty="0" smtClean="0"/>
              <a:t>1</a:t>
            </a:r>
            <a:r>
              <a:rPr lang="zh-CN" altLang="en-US" sz="2200" dirty="0" smtClean="0"/>
              <a:t>个</a:t>
            </a:r>
            <a:r>
              <a:rPr lang="en-US" altLang="zh-CN" sz="2200" dirty="0" smtClean="0"/>
              <a:t>([0,2</a:t>
            </a:r>
            <a:r>
              <a:rPr lang="en-US" altLang="zh-CN" sz="2200" baseline="30000" dirty="0" smtClean="0"/>
              <a:t>i</a:t>
            </a:r>
            <a:r>
              <a:rPr lang="en-US" altLang="zh-CN" sz="2200" dirty="0" smtClean="0"/>
              <a:t>-1])</a:t>
            </a:r>
            <a:r>
              <a:rPr lang="zh-CN" altLang="en-US" sz="2200" dirty="0" smtClean="0"/>
              <a:t>时槽后尝试重新发送。</a:t>
            </a:r>
          </a:p>
          <a:p>
            <a:pPr lvl="1">
              <a:lnSpc>
                <a:spcPct val="100000"/>
              </a:lnSpc>
            </a:pPr>
            <a:r>
              <a:rPr lang="zh-CN" altLang="en-US" sz="2200" dirty="0" smtClean="0"/>
              <a:t>如果</a:t>
            </a:r>
            <a:r>
              <a:rPr lang="zh-CN" altLang="en-US" sz="2200" dirty="0"/>
              <a:t>每个节点</a:t>
            </a:r>
            <a:r>
              <a:rPr lang="zh-CN" altLang="en-US" sz="2200" dirty="0" smtClean="0"/>
              <a:t>等待的时槽数相同，将再次冲突，从</a:t>
            </a:r>
            <a:r>
              <a:rPr lang="en-US" altLang="zh-CN" sz="2200" dirty="0" smtClean="0"/>
              <a:t>0</a:t>
            </a:r>
            <a:r>
              <a:rPr lang="zh-CN" altLang="en-US" sz="2200" dirty="0" smtClean="0"/>
              <a:t>、</a:t>
            </a:r>
            <a:r>
              <a:rPr lang="en-US" altLang="zh-CN" sz="2200" dirty="0" smtClean="0"/>
              <a:t>1</a:t>
            </a:r>
            <a:r>
              <a:rPr lang="zh-CN" altLang="en-US" sz="2200" dirty="0" smtClean="0"/>
              <a:t>、</a:t>
            </a:r>
            <a:r>
              <a:rPr lang="en-US" altLang="zh-CN" sz="2200" dirty="0" smtClean="0"/>
              <a:t>2</a:t>
            </a:r>
            <a:r>
              <a:rPr lang="zh-CN" altLang="en-US" sz="2200" dirty="0" smtClean="0"/>
              <a:t>、</a:t>
            </a:r>
            <a:r>
              <a:rPr lang="en-US" altLang="zh-CN" sz="2200" dirty="0" smtClean="0"/>
              <a:t>3</a:t>
            </a:r>
            <a:r>
              <a:rPr lang="zh-CN" altLang="en-US" sz="2200" dirty="0" smtClean="0"/>
              <a:t>中随机挑选一个数作为等待的时槽数</a:t>
            </a:r>
          </a:p>
          <a:p>
            <a:pPr lvl="1">
              <a:lnSpc>
                <a:spcPct val="100000"/>
              </a:lnSpc>
            </a:pPr>
            <a:r>
              <a:rPr lang="en-US" altLang="zh-CN" sz="2200" dirty="0" err="1" smtClean="0"/>
              <a:t>i</a:t>
            </a:r>
            <a:r>
              <a:rPr lang="en-US" altLang="zh-CN" sz="2200" dirty="0" smtClean="0"/>
              <a:t>&lt;=10</a:t>
            </a:r>
            <a:r>
              <a:rPr lang="zh-CN" altLang="en-US" sz="2200" dirty="0" smtClean="0"/>
              <a:t>次</a:t>
            </a:r>
            <a:r>
              <a:rPr lang="zh-CN" altLang="en-US" sz="2200" dirty="0" smtClean="0"/>
              <a:t>冲突时，</a:t>
            </a:r>
            <a:r>
              <a:rPr lang="zh-CN" altLang="en-US" sz="2200" dirty="0" smtClean="0"/>
              <a:t>等待的时槽数从</a:t>
            </a:r>
            <a:r>
              <a:rPr lang="en-US" altLang="zh-CN" sz="2200" dirty="0" smtClean="0"/>
              <a:t>0</a:t>
            </a:r>
            <a:r>
              <a:rPr lang="zh-CN" altLang="en-US" sz="2200" dirty="0" smtClean="0"/>
              <a:t>～</a:t>
            </a:r>
            <a:r>
              <a:rPr lang="en-US" altLang="zh-CN" sz="2200" dirty="0" smtClean="0"/>
              <a:t>2</a:t>
            </a:r>
            <a:r>
              <a:rPr lang="en-US" altLang="zh-CN" sz="2200" baseline="30000" dirty="0" smtClean="0"/>
              <a:t>i</a:t>
            </a:r>
            <a:r>
              <a:rPr lang="en-US" altLang="zh-CN" sz="2200" dirty="0" smtClean="0"/>
              <a:t>-1</a:t>
            </a:r>
            <a:r>
              <a:rPr lang="zh-CN" altLang="en-US" sz="2200" dirty="0" smtClean="0"/>
              <a:t>中随机选出</a:t>
            </a:r>
          </a:p>
          <a:p>
            <a:pPr lvl="1">
              <a:lnSpc>
                <a:spcPct val="100000"/>
              </a:lnSpc>
            </a:pPr>
            <a:r>
              <a:rPr lang="zh-CN" altLang="en-US" sz="2200" dirty="0" smtClean="0"/>
              <a:t>如果冲突的次数达到</a:t>
            </a:r>
            <a:r>
              <a:rPr lang="en-US" altLang="zh-CN" sz="2200" dirty="0" smtClean="0"/>
              <a:t>10</a:t>
            </a:r>
            <a:r>
              <a:rPr lang="zh-CN" altLang="en-US" sz="2200" dirty="0" smtClean="0"/>
              <a:t>次后，随机等待的最大时槽数固定为</a:t>
            </a:r>
            <a:r>
              <a:rPr lang="en-US" altLang="zh-CN" sz="2200" dirty="0" smtClean="0"/>
              <a:t>1023([0,2</a:t>
            </a:r>
            <a:r>
              <a:rPr lang="en-US" altLang="zh-CN" sz="2200" baseline="30000" dirty="0" smtClean="0"/>
              <a:t>10</a:t>
            </a:r>
            <a:r>
              <a:rPr lang="en-US" altLang="zh-CN" sz="2200" dirty="0" smtClean="0"/>
              <a:t>-1])</a:t>
            </a:r>
            <a:r>
              <a:rPr lang="zh-CN" altLang="en-US" sz="2200" dirty="0" smtClean="0"/>
              <a:t>。</a:t>
            </a:r>
          </a:p>
          <a:p>
            <a:pPr lvl="1">
              <a:lnSpc>
                <a:spcPct val="100000"/>
              </a:lnSpc>
            </a:pPr>
            <a:r>
              <a:rPr lang="en-US" altLang="zh-CN" sz="2200" dirty="0" err="1" smtClean="0"/>
              <a:t>i</a:t>
            </a:r>
            <a:r>
              <a:rPr lang="en-US" altLang="zh-CN" sz="2200" dirty="0" smtClean="0"/>
              <a:t>=16</a:t>
            </a:r>
            <a:r>
              <a:rPr lang="zh-CN" altLang="en-US" sz="2200" dirty="0" smtClean="0"/>
              <a:t>次冲突后</a:t>
            </a:r>
            <a:r>
              <a:rPr lang="zh-CN" altLang="en-US" sz="2200" dirty="0"/>
              <a:t>，节点</a:t>
            </a:r>
            <a:r>
              <a:rPr lang="zh-CN" altLang="en-US" sz="2200" dirty="0" smtClean="0"/>
              <a:t>放弃传输，并报告一个错误。</a:t>
            </a:r>
          </a:p>
          <a:p>
            <a:pPr marL="457200" lvl="1" indent="0">
              <a:lnSpc>
                <a:spcPct val="100000"/>
              </a:lnSpc>
              <a:buNone/>
            </a:pPr>
            <a:endParaRPr lang="zh-CN" altLang="en-US" sz="2200" dirty="0" smtClean="0"/>
          </a:p>
          <a:p>
            <a:pPr>
              <a:lnSpc>
                <a:spcPct val="100000"/>
              </a:lnSpc>
            </a:pPr>
            <a:endParaRPr lang="zh-CN" altLang="en-US" sz="2200" dirty="0"/>
          </a:p>
        </p:txBody>
      </p:sp>
      <mc:AlternateContent xmlns:mc="http://schemas.openxmlformats.org/markup-compatibility/2006">
        <mc:Choice xmlns:a14="http://schemas.microsoft.com/office/drawing/2010/main" Requires="a14">
          <p:sp>
            <p:nvSpPr>
              <p:cNvPr id="4" name="TextBox 1"/>
              <p:cNvSpPr txBox="1"/>
              <p:nvPr/>
            </p:nvSpPr>
            <p:spPr>
              <a:xfrm>
                <a:off x="3296492" y="6183308"/>
                <a:ext cx="6204134" cy="486672"/>
              </a:xfrm>
              <a:prstGeom prst="rect">
                <a:avLst/>
              </a:prstGeom>
              <a:solidFill>
                <a:schemeClr val="accent4">
                  <a:lumMod val="60000"/>
                  <a:lumOff val="40000"/>
                </a:schemeClr>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sz="2400" i="1" smtClean="0">
                          <a:latin typeface="Cambria Math" panose="02040503050406030204" pitchFamily="18" charset="0"/>
                        </a:rPr>
                        <m:t>第</m:t>
                      </m:r>
                      <m:r>
                        <a:rPr lang="en-US" altLang="zh-CN" sz="2400" b="0" i="1" smtClean="0">
                          <a:latin typeface="Cambria Math" panose="02040503050406030204" pitchFamily="18" charset="0"/>
                        </a:rPr>
                        <m:t>𝑖</m:t>
                      </m:r>
                      <m:r>
                        <a:rPr lang="zh-CN" altLang="en-US" sz="2400" i="1" smtClean="0">
                          <a:latin typeface="Cambria Math" panose="02040503050406030204" pitchFamily="18" charset="0"/>
                        </a:rPr>
                        <m:t>次</m:t>
                      </m:r>
                      <m:r>
                        <a:rPr lang="zh-CN" altLang="en-US" sz="2400" i="1">
                          <a:latin typeface="Cambria Math" panose="02040503050406030204" pitchFamily="18" charset="0"/>
                        </a:rPr>
                        <m:t>冲突</m:t>
                      </m:r>
                      <m:r>
                        <a:rPr lang="zh-CN" altLang="en-US" sz="2400" i="1" smtClean="0">
                          <a:latin typeface="Cambria Math" panose="02040503050406030204" pitchFamily="18" charset="0"/>
                        </a:rPr>
                        <m:t>等待</m:t>
                      </m:r>
                      <m:r>
                        <a:rPr lang="zh-CN" altLang="en-US" sz="2400" i="1">
                          <a:latin typeface="Cambria Math" panose="02040503050406030204" pitchFamily="18" charset="0"/>
                        </a:rPr>
                        <m:t>时槽</m:t>
                      </m:r>
                      <m:r>
                        <a:rPr lang="en-US" altLang="zh-CN" sz="2400" b="0" i="1" smtClean="0">
                          <a:latin typeface="Cambria Math"/>
                        </a:rPr>
                        <m:t>𝑟𝑎𝑛𝑑𝑜𝑚</m:t>
                      </m:r>
                      <m:r>
                        <a:rPr lang="en-US" altLang="zh-CN" sz="2400" b="0" i="1" smtClean="0">
                          <a:latin typeface="Cambria Math"/>
                        </a:rPr>
                        <m:t>(0,</m:t>
                      </m:r>
                      <m:sSup>
                        <m:sSupPr>
                          <m:ctrlPr>
                            <a:rPr lang="en-US" altLang="zh-CN" sz="2400" b="0" i="1" smtClean="0">
                              <a:latin typeface="Cambria Math" panose="02040503050406030204" pitchFamily="18" charset="0"/>
                            </a:rPr>
                          </m:ctrlPr>
                        </m:sSupPr>
                        <m:e>
                          <m:r>
                            <a:rPr lang="en-US" altLang="zh-CN" sz="2400" b="0" i="1" smtClean="0">
                              <a:latin typeface="Cambria Math"/>
                            </a:rPr>
                            <m:t>2</m:t>
                          </m:r>
                        </m:e>
                        <m:sup>
                          <m:r>
                            <a:rPr lang="en-US" altLang="zh-CN" sz="2400" b="0" i="1" smtClean="0">
                              <a:latin typeface="Cambria Math"/>
                            </a:rPr>
                            <m:t>𝑚𝑖𝑛</m:t>
                          </m:r>
                          <m:d>
                            <m:dPr>
                              <m:ctrlPr>
                                <a:rPr lang="en-US" altLang="zh-CN" sz="2400" b="0" i="1" smtClean="0">
                                  <a:latin typeface="Cambria Math" panose="02040503050406030204" pitchFamily="18" charset="0"/>
                                </a:rPr>
                              </m:ctrlPr>
                            </m:dPr>
                            <m:e>
                              <m:r>
                                <a:rPr lang="en-US" altLang="zh-CN" sz="2400" b="0" i="1" smtClean="0">
                                  <a:latin typeface="Cambria Math"/>
                                </a:rPr>
                                <m:t>𝑖</m:t>
                              </m:r>
                              <m:r>
                                <a:rPr lang="en-US" altLang="zh-CN" sz="2400" b="0" i="1" smtClean="0">
                                  <a:latin typeface="Cambria Math"/>
                                </a:rPr>
                                <m:t>,10</m:t>
                              </m:r>
                            </m:e>
                          </m:d>
                        </m:sup>
                      </m:sSup>
                      <m:r>
                        <a:rPr lang="en-US" altLang="zh-CN" sz="2400" b="0" i="1" smtClean="0">
                          <a:latin typeface="Cambria Math"/>
                        </a:rPr>
                        <m:t>−1)</m:t>
                      </m:r>
                    </m:oMath>
                  </m:oMathPara>
                </a14:m>
                <a:endParaRPr lang="zh-CN" altLang="en-US" sz="2400" dirty="0"/>
              </a:p>
            </p:txBody>
          </p:sp>
        </mc:Choice>
        <mc:Fallback>
          <p:sp>
            <p:nvSpPr>
              <p:cNvPr id="4" name="TextBox 1"/>
              <p:cNvSpPr txBox="1">
                <a:spLocks noRot="1" noChangeAspect="1" noMove="1" noResize="1" noEditPoints="1" noAdjustHandles="1" noChangeArrowheads="1" noChangeShapeType="1" noTextEdit="1"/>
              </p:cNvSpPr>
              <p:nvPr/>
            </p:nvSpPr>
            <p:spPr>
              <a:xfrm>
                <a:off x="3296492" y="6183308"/>
                <a:ext cx="6204134" cy="486672"/>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956538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CSMA/CD</a:t>
            </a:r>
            <a:r>
              <a:rPr lang="zh-CN" altLang="en-US" dirty="0" smtClean="0"/>
              <a:t>：二进制指数退避</a:t>
            </a:r>
            <a:endParaRPr lang="zh-CN" altLang="en-US" dirty="0"/>
          </a:p>
        </p:txBody>
      </p:sp>
      <mc:AlternateContent xmlns:mc="http://schemas.openxmlformats.org/markup-compatibility/2006">
        <mc:Choice xmlns:a14="http://schemas.microsoft.com/office/drawing/2010/main" Requires="a14">
          <p:sp>
            <p:nvSpPr>
              <p:cNvPr id="4" name="TextBox 1"/>
              <p:cNvSpPr txBox="1"/>
              <p:nvPr/>
            </p:nvSpPr>
            <p:spPr>
              <a:xfrm>
                <a:off x="2993933" y="1384929"/>
                <a:ext cx="6204134" cy="486672"/>
              </a:xfrm>
              <a:prstGeom prst="rect">
                <a:avLst/>
              </a:prstGeom>
              <a:solidFill>
                <a:schemeClr val="accent4">
                  <a:lumMod val="60000"/>
                  <a:lumOff val="40000"/>
                </a:schemeClr>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sz="2400" i="1" smtClean="0">
                          <a:latin typeface="Cambria Math" panose="02040503050406030204" pitchFamily="18" charset="0"/>
                        </a:rPr>
                        <m:t>第</m:t>
                      </m:r>
                      <m:r>
                        <a:rPr lang="en-US" altLang="zh-CN" sz="2400" b="0" i="1" smtClean="0">
                          <a:latin typeface="Cambria Math" panose="02040503050406030204" pitchFamily="18" charset="0"/>
                        </a:rPr>
                        <m:t>𝑖</m:t>
                      </m:r>
                      <m:r>
                        <a:rPr lang="zh-CN" altLang="en-US" sz="2400" i="1" smtClean="0">
                          <a:latin typeface="Cambria Math" panose="02040503050406030204" pitchFamily="18" charset="0"/>
                        </a:rPr>
                        <m:t>次</m:t>
                      </m:r>
                      <m:r>
                        <a:rPr lang="zh-CN" altLang="en-US" sz="2400" i="1">
                          <a:latin typeface="Cambria Math" panose="02040503050406030204" pitchFamily="18" charset="0"/>
                        </a:rPr>
                        <m:t>冲突</m:t>
                      </m:r>
                      <m:r>
                        <a:rPr lang="zh-CN" altLang="en-US" sz="2400" i="1" smtClean="0">
                          <a:latin typeface="Cambria Math" panose="02040503050406030204" pitchFamily="18" charset="0"/>
                        </a:rPr>
                        <m:t>等待</m:t>
                      </m:r>
                      <m:r>
                        <a:rPr lang="zh-CN" altLang="en-US" sz="2400" i="1">
                          <a:latin typeface="Cambria Math" panose="02040503050406030204" pitchFamily="18" charset="0"/>
                        </a:rPr>
                        <m:t>时槽</m:t>
                      </m:r>
                      <m:r>
                        <a:rPr lang="en-US" altLang="zh-CN" sz="2400" b="0" i="1" smtClean="0">
                          <a:latin typeface="Cambria Math"/>
                        </a:rPr>
                        <m:t>𝑟𝑎𝑛𝑑𝑜𝑚</m:t>
                      </m:r>
                      <m:r>
                        <a:rPr lang="en-US" altLang="zh-CN" sz="2400" b="0" i="1" smtClean="0">
                          <a:latin typeface="Cambria Math"/>
                        </a:rPr>
                        <m:t>(0,</m:t>
                      </m:r>
                      <m:sSup>
                        <m:sSupPr>
                          <m:ctrlPr>
                            <a:rPr lang="en-US" altLang="zh-CN" sz="2400" b="0" i="1" smtClean="0">
                              <a:latin typeface="Cambria Math" panose="02040503050406030204" pitchFamily="18" charset="0"/>
                            </a:rPr>
                          </m:ctrlPr>
                        </m:sSupPr>
                        <m:e>
                          <m:r>
                            <a:rPr lang="en-US" altLang="zh-CN" sz="2400" b="0" i="1" smtClean="0">
                              <a:latin typeface="Cambria Math"/>
                            </a:rPr>
                            <m:t>2</m:t>
                          </m:r>
                        </m:e>
                        <m:sup>
                          <m:r>
                            <a:rPr lang="en-US" altLang="zh-CN" sz="2400" b="0" i="1" smtClean="0">
                              <a:latin typeface="Cambria Math"/>
                            </a:rPr>
                            <m:t>𝑚𝑖𝑛</m:t>
                          </m:r>
                          <m:d>
                            <m:dPr>
                              <m:ctrlPr>
                                <a:rPr lang="en-US" altLang="zh-CN" sz="2400" b="0" i="1" smtClean="0">
                                  <a:latin typeface="Cambria Math" panose="02040503050406030204" pitchFamily="18" charset="0"/>
                                </a:rPr>
                              </m:ctrlPr>
                            </m:dPr>
                            <m:e>
                              <m:r>
                                <a:rPr lang="en-US" altLang="zh-CN" sz="2400" b="0" i="1" smtClean="0">
                                  <a:latin typeface="Cambria Math"/>
                                </a:rPr>
                                <m:t>𝑖</m:t>
                              </m:r>
                              <m:r>
                                <a:rPr lang="en-US" altLang="zh-CN" sz="2400" b="0" i="1" smtClean="0">
                                  <a:latin typeface="Cambria Math"/>
                                </a:rPr>
                                <m:t>,10</m:t>
                              </m:r>
                            </m:e>
                          </m:d>
                        </m:sup>
                      </m:sSup>
                      <m:r>
                        <a:rPr lang="en-US" altLang="zh-CN" sz="2400" b="0" i="1" smtClean="0">
                          <a:latin typeface="Cambria Math"/>
                        </a:rPr>
                        <m:t>−1)</m:t>
                      </m:r>
                    </m:oMath>
                  </m:oMathPara>
                </a14:m>
                <a:endParaRPr lang="zh-CN" altLang="en-US" sz="2400" dirty="0"/>
              </a:p>
            </p:txBody>
          </p:sp>
        </mc:Choice>
        <mc:Fallback>
          <p:sp>
            <p:nvSpPr>
              <p:cNvPr id="4" name="TextBox 1"/>
              <p:cNvSpPr txBox="1">
                <a:spLocks noRot="1" noChangeAspect="1" noMove="1" noResize="1" noEditPoints="1" noAdjustHandles="1" noChangeArrowheads="1" noChangeShapeType="1" noTextEdit="1"/>
              </p:cNvSpPr>
              <p:nvPr/>
            </p:nvSpPr>
            <p:spPr>
              <a:xfrm>
                <a:off x="2993933" y="1384929"/>
                <a:ext cx="6204134" cy="486672"/>
              </a:xfrm>
              <a:prstGeom prst="rect">
                <a:avLst/>
              </a:prstGeom>
              <a:blipFill>
                <a:blip r:embed="rId3"/>
                <a:stretch>
                  <a:fillRect/>
                </a:stretch>
              </a:blipFill>
            </p:spPr>
            <p:txBody>
              <a:bodyPr/>
              <a:lstStyle/>
              <a:p>
                <a:r>
                  <a:rPr lang="zh-CN" altLang="en-US">
                    <a:noFill/>
                  </a:rPr>
                  <a:t> </a:t>
                </a:r>
              </a:p>
            </p:txBody>
          </p:sp>
        </mc:Fallback>
      </mc:AlternateContent>
      <p:sp>
        <p:nvSpPr>
          <p:cNvPr id="5" name="内容占位符 4"/>
          <p:cNvSpPr>
            <a:spLocks noGrp="1"/>
          </p:cNvSpPr>
          <p:nvPr>
            <p:ph idx="1"/>
          </p:nvPr>
        </p:nvSpPr>
        <p:spPr>
          <a:xfrm>
            <a:off x="505646" y="1933788"/>
            <a:ext cx="10511118" cy="3015597"/>
          </a:xfrm>
        </p:spPr>
        <p:txBody>
          <a:bodyPr>
            <a:noAutofit/>
          </a:bodyPr>
          <a:lstStyle/>
          <a:p>
            <a:pPr marL="285750" indent="-285750">
              <a:lnSpc>
                <a:spcPct val="100000"/>
              </a:lnSpc>
            </a:pPr>
            <a:r>
              <a:rPr lang="zh-CN" altLang="en-US" sz="2400" dirty="0"/>
              <a:t>不良后果：没有遇到或遇到冲突次数少的节点比遇到冲突次数多的节点更有机会得到媒体的访问权</a:t>
            </a:r>
          </a:p>
          <a:p>
            <a:pPr marL="285750" indent="-285750">
              <a:lnSpc>
                <a:spcPct val="100000"/>
              </a:lnSpc>
            </a:pPr>
            <a:r>
              <a:rPr lang="zh-CN" altLang="en-US" sz="2400" dirty="0"/>
              <a:t>捕获效应（</a:t>
            </a:r>
            <a:r>
              <a:rPr lang="en-US" altLang="zh-CN" sz="2400" dirty="0"/>
              <a:t>Capture Effect</a:t>
            </a:r>
            <a:r>
              <a:rPr lang="zh-CN" altLang="en-US" sz="2400" dirty="0"/>
              <a:t>）：</a:t>
            </a:r>
          </a:p>
          <a:p>
            <a:pPr marL="742950" lvl="1" indent="-285750">
              <a:lnSpc>
                <a:spcPct val="100000"/>
              </a:lnSpc>
            </a:pPr>
            <a:r>
              <a:rPr lang="zh-CN" altLang="en-US" dirty="0"/>
              <a:t>一个节点</a:t>
            </a:r>
            <a:r>
              <a:rPr lang="en-US" altLang="zh-CN" dirty="0"/>
              <a:t>A</a:t>
            </a:r>
            <a:r>
              <a:rPr lang="zh-CN" altLang="en-US" dirty="0"/>
              <a:t>有大量数据要传输，另外一个节点</a:t>
            </a:r>
            <a:r>
              <a:rPr lang="en-US" altLang="zh-CN" dirty="0"/>
              <a:t>B</a:t>
            </a:r>
            <a:r>
              <a:rPr lang="zh-CN" altLang="en-US" dirty="0"/>
              <a:t>初始与</a:t>
            </a:r>
            <a:r>
              <a:rPr lang="en-US" altLang="zh-CN" dirty="0"/>
              <a:t>A</a:t>
            </a:r>
            <a:r>
              <a:rPr lang="zh-CN" altLang="en-US" dirty="0"/>
              <a:t>冲突后</a:t>
            </a:r>
            <a:r>
              <a:rPr lang="en-US" altLang="zh-CN" dirty="0"/>
              <a:t>A</a:t>
            </a:r>
            <a:r>
              <a:rPr lang="zh-CN" altLang="en-US" dirty="0"/>
              <a:t>选择的退避时槽更短，这样在以后</a:t>
            </a:r>
            <a:r>
              <a:rPr lang="en-US" altLang="zh-CN" dirty="0"/>
              <a:t>A</a:t>
            </a:r>
            <a:r>
              <a:rPr lang="zh-CN" altLang="en-US" dirty="0"/>
              <a:t>的新帧遇到冲突后更有机会获得媒体的访问权，可能导致</a:t>
            </a:r>
            <a:r>
              <a:rPr lang="en-US" altLang="zh-CN" dirty="0"/>
              <a:t>A</a:t>
            </a:r>
            <a:r>
              <a:rPr lang="zh-CN" altLang="en-US" dirty="0"/>
              <a:t>可以传输，而</a:t>
            </a:r>
            <a:r>
              <a:rPr lang="en-US" altLang="zh-CN" dirty="0"/>
              <a:t>B</a:t>
            </a:r>
            <a:r>
              <a:rPr lang="zh-CN" altLang="en-US" dirty="0"/>
              <a:t>每次竞争都</a:t>
            </a:r>
            <a:r>
              <a:rPr lang="zh-CN" altLang="en-US" dirty="0" smtClean="0"/>
              <a:t>失败</a:t>
            </a:r>
            <a:endParaRPr lang="en-US" altLang="zh-CN" dirty="0" smtClean="0"/>
          </a:p>
          <a:p>
            <a:pPr marL="742950" lvl="1" indent="-285750">
              <a:lnSpc>
                <a:spcPct val="100000"/>
              </a:lnSpc>
            </a:pPr>
            <a:r>
              <a:rPr lang="zh-CN" altLang="en-US" dirty="0" smtClean="0"/>
              <a:t>由于以太网后来引入全双工模式，半双工的</a:t>
            </a:r>
            <a:r>
              <a:rPr lang="en-US" altLang="zh-CN" dirty="0" smtClean="0"/>
              <a:t>CSMA/CD</a:t>
            </a:r>
            <a:r>
              <a:rPr lang="zh-CN" altLang="en-US" dirty="0" smtClean="0"/>
              <a:t>模式较少使用，并没有提出解决此问题的方法</a:t>
            </a:r>
            <a:endParaRPr lang="zh-CN" altLang="en-US" dirty="0"/>
          </a:p>
        </p:txBody>
      </p:sp>
      <p:graphicFrame>
        <p:nvGraphicFramePr>
          <p:cNvPr id="7" name="表格 6"/>
          <p:cNvGraphicFramePr>
            <a:graphicFrameLocks noGrp="1"/>
          </p:cNvGraphicFramePr>
          <p:nvPr>
            <p:extLst>
              <p:ext uri="{D42A27DB-BD31-4B8C-83A1-F6EECF244321}">
                <p14:modId xmlns:p14="http://schemas.microsoft.com/office/powerpoint/2010/main" val="4060213890"/>
              </p:ext>
            </p:extLst>
          </p:nvPr>
        </p:nvGraphicFramePr>
        <p:xfrm>
          <a:off x="600680" y="5357425"/>
          <a:ext cx="11185190" cy="1381760"/>
        </p:xfrm>
        <a:graphic>
          <a:graphicData uri="http://schemas.openxmlformats.org/drawingml/2006/table">
            <a:tbl>
              <a:tblPr firstRow="1" bandRow="1">
                <a:tableStyleId>{5940675A-B579-460E-94D1-54222C63F5DA}</a:tableStyleId>
              </a:tblPr>
              <a:tblGrid>
                <a:gridCol w="1118519">
                  <a:extLst>
                    <a:ext uri="{9D8B030D-6E8A-4147-A177-3AD203B41FA5}">
                      <a16:colId xmlns:a16="http://schemas.microsoft.com/office/drawing/2014/main" val="3481757164"/>
                    </a:ext>
                  </a:extLst>
                </a:gridCol>
                <a:gridCol w="1118519">
                  <a:extLst>
                    <a:ext uri="{9D8B030D-6E8A-4147-A177-3AD203B41FA5}">
                      <a16:colId xmlns:a16="http://schemas.microsoft.com/office/drawing/2014/main" val="3625150575"/>
                    </a:ext>
                  </a:extLst>
                </a:gridCol>
                <a:gridCol w="1118519">
                  <a:extLst>
                    <a:ext uri="{9D8B030D-6E8A-4147-A177-3AD203B41FA5}">
                      <a16:colId xmlns:a16="http://schemas.microsoft.com/office/drawing/2014/main" val="2176031712"/>
                    </a:ext>
                  </a:extLst>
                </a:gridCol>
                <a:gridCol w="1118519">
                  <a:extLst>
                    <a:ext uri="{9D8B030D-6E8A-4147-A177-3AD203B41FA5}">
                      <a16:colId xmlns:a16="http://schemas.microsoft.com/office/drawing/2014/main" val="3602158918"/>
                    </a:ext>
                  </a:extLst>
                </a:gridCol>
                <a:gridCol w="1118519">
                  <a:extLst>
                    <a:ext uri="{9D8B030D-6E8A-4147-A177-3AD203B41FA5}">
                      <a16:colId xmlns:a16="http://schemas.microsoft.com/office/drawing/2014/main" val="2820487400"/>
                    </a:ext>
                  </a:extLst>
                </a:gridCol>
                <a:gridCol w="1118519">
                  <a:extLst>
                    <a:ext uri="{9D8B030D-6E8A-4147-A177-3AD203B41FA5}">
                      <a16:colId xmlns:a16="http://schemas.microsoft.com/office/drawing/2014/main" val="2762252407"/>
                    </a:ext>
                  </a:extLst>
                </a:gridCol>
                <a:gridCol w="1118519">
                  <a:extLst>
                    <a:ext uri="{9D8B030D-6E8A-4147-A177-3AD203B41FA5}">
                      <a16:colId xmlns:a16="http://schemas.microsoft.com/office/drawing/2014/main" val="2334008224"/>
                    </a:ext>
                  </a:extLst>
                </a:gridCol>
                <a:gridCol w="1118519">
                  <a:extLst>
                    <a:ext uri="{9D8B030D-6E8A-4147-A177-3AD203B41FA5}">
                      <a16:colId xmlns:a16="http://schemas.microsoft.com/office/drawing/2014/main" val="2490444497"/>
                    </a:ext>
                  </a:extLst>
                </a:gridCol>
                <a:gridCol w="1118519">
                  <a:extLst>
                    <a:ext uri="{9D8B030D-6E8A-4147-A177-3AD203B41FA5}">
                      <a16:colId xmlns:a16="http://schemas.microsoft.com/office/drawing/2014/main" val="253382231"/>
                    </a:ext>
                  </a:extLst>
                </a:gridCol>
                <a:gridCol w="1118519">
                  <a:extLst>
                    <a:ext uri="{9D8B030D-6E8A-4147-A177-3AD203B41FA5}">
                      <a16:colId xmlns:a16="http://schemas.microsoft.com/office/drawing/2014/main" val="861021169"/>
                    </a:ext>
                  </a:extLst>
                </a:gridCol>
              </a:tblGrid>
              <a:tr h="370840">
                <a:tc>
                  <a:txBody>
                    <a:bodyPr/>
                    <a:lstStyle/>
                    <a:p>
                      <a:pPr algn="ctr"/>
                      <a:r>
                        <a:rPr lang="en-US" altLang="zh-CN" dirty="0" smtClean="0"/>
                        <a:t>A,B</a:t>
                      </a:r>
                      <a:r>
                        <a:rPr lang="zh-CN" altLang="en-US" dirty="0" smtClean="0"/>
                        <a:t>冲突</a:t>
                      </a:r>
                      <a:endParaRPr lang="zh-CN" altLang="en-US" dirty="0"/>
                    </a:p>
                  </a:txBody>
                  <a:tcPr/>
                </a:tc>
                <a:tc>
                  <a:txBody>
                    <a:bodyPr/>
                    <a:lstStyle/>
                    <a:p>
                      <a:pPr algn="ctr"/>
                      <a:r>
                        <a:rPr lang="en-US" altLang="zh-CN" dirty="0" smtClean="0"/>
                        <a:t>A,B:</a:t>
                      </a:r>
                      <a:r>
                        <a:rPr lang="en-US" altLang="zh-CN" baseline="0" dirty="0" smtClean="0"/>
                        <a:t> 2/2</a:t>
                      </a:r>
                    </a:p>
                    <a:p>
                      <a:pPr algn="ctr"/>
                      <a:r>
                        <a:rPr lang="zh-CN" altLang="en-US" baseline="0" dirty="0" smtClean="0"/>
                        <a:t>实选</a:t>
                      </a:r>
                      <a:r>
                        <a:rPr lang="en-US" altLang="zh-CN" baseline="0" dirty="0" smtClean="0"/>
                        <a:t>0/1</a:t>
                      </a:r>
                      <a:endParaRPr lang="zh-CN" altLang="en-US" dirty="0"/>
                    </a:p>
                  </a:txBody>
                  <a:tcPr>
                    <a:solidFill>
                      <a:schemeClr val="accent4">
                        <a:lumMod val="60000"/>
                        <a:lumOff val="40000"/>
                      </a:schemeClr>
                    </a:solidFill>
                  </a:tcPr>
                </a:tc>
                <a:tc>
                  <a:txBody>
                    <a:bodyPr/>
                    <a:lstStyle/>
                    <a:p>
                      <a:pPr algn="ctr"/>
                      <a:r>
                        <a:rPr lang="en-US" altLang="zh-CN" dirty="0" smtClean="0"/>
                        <a:t>A,B</a:t>
                      </a:r>
                      <a:r>
                        <a:rPr lang="zh-CN" altLang="en-US" dirty="0" smtClean="0"/>
                        <a:t>冲突</a:t>
                      </a:r>
                      <a:endParaRPr lang="zh-CN" altLang="en-US" dirty="0"/>
                    </a:p>
                  </a:txBody>
                  <a:tcPr/>
                </a:tc>
                <a:tc>
                  <a:txBody>
                    <a:bodyPr/>
                    <a:lstStyle/>
                    <a:p>
                      <a:pPr algn="ctr"/>
                      <a:r>
                        <a:rPr lang="en-US" altLang="zh-CN" dirty="0" smtClean="0"/>
                        <a:t>AB:2/4</a:t>
                      </a:r>
                    </a:p>
                    <a:p>
                      <a:pPr algn="ctr"/>
                      <a:r>
                        <a:rPr lang="zh-CN" altLang="en-US" dirty="0" smtClean="0"/>
                        <a:t>选</a:t>
                      </a:r>
                      <a:r>
                        <a:rPr lang="en-US" altLang="zh-CN" dirty="0" smtClean="0"/>
                        <a:t>0/3</a:t>
                      </a:r>
                      <a:endParaRPr lang="zh-CN" altLang="en-US" dirty="0"/>
                    </a:p>
                  </a:txBody>
                  <a:tcPr>
                    <a:solidFill>
                      <a:schemeClr val="accent4">
                        <a:lumMod val="60000"/>
                        <a:lumOff val="40000"/>
                      </a:schemeClr>
                    </a:solidFill>
                  </a:tcPr>
                </a:tc>
                <a:tc>
                  <a:txBody>
                    <a:bodyPr/>
                    <a:lstStyle/>
                    <a:p>
                      <a:pPr algn="ctr"/>
                      <a:endParaRPr lang="zh-CN" altLang="en-US" dirty="0"/>
                    </a:p>
                  </a:txBody>
                  <a:tcPr/>
                </a:tc>
                <a:tc>
                  <a:txBody>
                    <a:bodyPr/>
                    <a:lstStyle/>
                    <a:p>
                      <a:pPr algn="ctr"/>
                      <a:endParaRPr lang="zh-CN" altLang="en-US" dirty="0"/>
                    </a:p>
                  </a:txBody>
                  <a:tcPr/>
                </a:tc>
                <a:tc>
                  <a:txBody>
                    <a:bodyPr/>
                    <a:lstStyle/>
                    <a:p>
                      <a:pPr algn="ctr"/>
                      <a:r>
                        <a:rPr lang="en-US" altLang="zh-CN" dirty="0" smtClean="0"/>
                        <a:t>A,B</a:t>
                      </a:r>
                      <a:r>
                        <a:rPr lang="zh-CN" altLang="en-US" dirty="0" smtClean="0"/>
                        <a:t>冲突</a:t>
                      </a:r>
                      <a:endParaRPr lang="zh-CN" altLang="en-US" dirty="0"/>
                    </a:p>
                  </a:txBody>
                  <a:tcPr/>
                </a:tc>
                <a:tc>
                  <a:txBody>
                    <a:bodyPr/>
                    <a:lstStyle/>
                    <a:p>
                      <a:pPr algn="ctr"/>
                      <a:r>
                        <a:rPr lang="en-US" altLang="zh-CN" dirty="0" smtClean="0"/>
                        <a:t>AB:2/8</a:t>
                      </a:r>
                    </a:p>
                    <a:p>
                      <a:pPr algn="ctr"/>
                      <a:r>
                        <a:rPr lang="zh-CN" altLang="en-US" dirty="0" smtClean="0"/>
                        <a:t>选</a:t>
                      </a:r>
                      <a:r>
                        <a:rPr lang="en-US" altLang="zh-CN" dirty="0" smtClean="0"/>
                        <a:t>0/7</a:t>
                      </a:r>
                      <a:endParaRPr lang="zh-CN" altLang="en-US" dirty="0"/>
                    </a:p>
                  </a:txBody>
                  <a:tcPr>
                    <a:solidFill>
                      <a:schemeClr val="accent4">
                        <a:lumMod val="60000"/>
                        <a:lumOff val="40000"/>
                      </a:schemeClr>
                    </a:solidFill>
                  </a:tcPr>
                </a:tc>
                <a:tc>
                  <a:txBody>
                    <a:bodyPr/>
                    <a:lstStyle/>
                    <a:p>
                      <a:pPr algn="ctr"/>
                      <a:endParaRPr lang="zh-CN" altLang="en-US" dirty="0"/>
                    </a:p>
                  </a:txBody>
                  <a:tcPr/>
                </a:tc>
                <a:tc>
                  <a:txBody>
                    <a:bodyPr/>
                    <a:lstStyle/>
                    <a:p>
                      <a:pPr algn="ctr"/>
                      <a:endParaRPr lang="zh-CN" altLang="en-US"/>
                    </a:p>
                  </a:txBody>
                  <a:tcPr/>
                </a:tc>
                <a:extLst>
                  <a:ext uri="{0D108BD9-81ED-4DB2-BD59-A6C34878D82A}">
                    <a16:rowId xmlns:a16="http://schemas.microsoft.com/office/drawing/2014/main" val="622503164"/>
                  </a:ext>
                </a:extLst>
              </a:tr>
              <a:tr h="370840">
                <a:tc>
                  <a:txBody>
                    <a:bodyPr/>
                    <a:lstStyle/>
                    <a:p>
                      <a:pPr algn="ctr"/>
                      <a:r>
                        <a:rPr lang="en-US" altLang="zh-CN" dirty="0" smtClean="0"/>
                        <a:t>A</a:t>
                      </a:r>
                      <a:r>
                        <a:rPr lang="zh-CN" altLang="en-US" baseline="0" dirty="0" smtClean="0"/>
                        <a:t>发送</a:t>
                      </a:r>
                      <a:r>
                        <a:rPr lang="en-US" altLang="zh-CN" baseline="0" dirty="0" smtClean="0"/>
                        <a:t>0</a:t>
                      </a:r>
                      <a:endParaRPr lang="zh-CN" altLang="en-US" dirty="0"/>
                    </a:p>
                  </a:txBody>
                  <a:tcPr/>
                </a:tc>
                <a:tc>
                  <a:txBody>
                    <a:bodyPr/>
                    <a:lstStyle/>
                    <a:p>
                      <a:pPr algn="ctr"/>
                      <a:r>
                        <a:rPr lang="en-US" altLang="zh-CN" dirty="0" smtClean="0"/>
                        <a:t>A</a:t>
                      </a:r>
                      <a:r>
                        <a:rPr lang="zh-CN" altLang="en-US" dirty="0" smtClean="0"/>
                        <a:t>重发</a:t>
                      </a:r>
                      <a:r>
                        <a:rPr lang="en-US" altLang="zh-CN" dirty="0" smtClean="0"/>
                        <a:t>0</a:t>
                      </a:r>
                      <a:endParaRPr lang="zh-CN" altLang="en-US" dirty="0"/>
                    </a:p>
                  </a:txBody>
                  <a:tcPr>
                    <a:solidFill>
                      <a:schemeClr val="accent4">
                        <a:lumMod val="60000"/>
                        <a:lumOff val="40000"/>
                      </a:schemeClr>
                    </a:solidFill>
                  </a:tcPr>
                </a:tc>
                <a:tc>
                  <a:txBody>
                    <a:bodyPr/>
                    <a:lstStyle/>
                    <a:p>
                      <a:pPr algn="ctr"/>
                      <a:r>
                        <a:rPr lang="en-US" altLang="zh-CN" dirty="0" smtClean="0"/>
                        <a:t>A</a:t>
                      </a:r>
                      <a:r>
                        <a:rPr lang="zh-CN" altLang="en-US" dirty="0" smtClean="0"/>
                        <a:t>发送</a:t>
                      </a:r>
                      <a:r>
                        <a:rPr lang="en-US" altLang="zh-CN" dirty="0" smtClean="0"/>
                        <a:t>1</a:t>
                      </a:r>
                      <a:endParaRPr lang="zh-CN" altLang="en-US" dirty="0"/>
                    </a:p>
                  </a:txBody>
                  <a:tcPr/>
                </a:tc>
                <a:tc>
                  <a:txBody>
                    <a:bodyPr/>
                    <a:lstStyle/>
                    <a:p>
                      <a:pPr algn="ctr"/>
                      <a:r>
                        <a:rPr lang="en-US" altLang="zh-CN" dirty="0" smtClean="0"/>
                        <a:t>A</a:t>
                      </a:r>
                      <a:r>
                        <a:rPr lang="zh-CN" altLang="en-US" dirty="0" smtClean="0"/>
                        <a:t>发送</a:t>
                      </a:r>
                      <a:r>
                        <a:rPr lang="en-US" altLang="zh-CN" dirty="0" smtClean="0"/>
                        <a:t>2</a:t>
                      </a:r>
                      <a:endParaRPr lang="zh-CN" altLang="en-US" dirty="0"/>
                    </a:p>
                  </a:txBody>
                  <a:tcPr>
                    <a:solidFill>
                      <a:schemeClr val="accent4">
                        <a:lumMod val="60000"/>
                        <a:lumOff val="40000"/>
                      </a:schemeClr>
                    </a:solidFill>
                  </a:tcPr>
                </a:tc>
                <a:tc>
                  <a:txBody>
                    <a:bodyPr/>
                    <a:lstStyle/>
                    <a:p>
                      <a:pPr algn="ctr"/>
                      <a:r>
                        <a:rPr lang="en-US" altLang="zh-CN" dirty="0" smtClean="0"/>
                        <a:t>A</a:t>
                      </a:r>
                      <a:r>
                        <a:rPr lang="zh-CN" altLang="en-US" dirty="0" smtClean="0"/>
                        <a:t>发送</a:t>
                      </a:r>
                      <a:r>
                        <a:rPr lang="en-US" altLang="zh-CN" dirty="0" smtClean="0"/>
                        <a:t>3</a:t>
                      </a:r>
                      <a:endParaRPr lang="zh-CN" altLang="en-US" dirty="0"/>
                    </a:p>
                  </a:txBody>
                  <a:tcPr/>
                </a:tc>
                <a:tc>
                  <a:txBody>
                    <a:bodyPr/>
                    <a:lstStyle/>
                    <a:p>
                      <a:pPr algn="ctr"/>
                      <a:r>
                        <a:rPr lang="en-US" altLang="zh-CN" dirty="0" smtClean="0"/>
                        <a:t>A</a:t>
                      </a:r>
                      <a:r>
                        <a:rPr lang="zh-CN" altLang="en-US" dirty="0" smtClean="0"/>
                        <a:t>发送</a:t>
                      </a:r>
                      <a:r>
                        <a:rPr lang="en-US" altLang="zh-CN" dirty="0" smtClean="0"/>
                        <a:t>4</a:t>
                      </a:r>
                      <a:endParaRPr lang="zh-CN" altLang="en-US" dirty="0"/>
                    </a:p>
                  </a:txBody>
                  <a:tcPr/>
                </a:tc>
                <a:tc>
                  <a:txBody>
                    <a:bodyPr/>
                    <a:lstStyle/>
                    <a:p>
                      <a:pPr algn="ctr"/>
                      <a:r>
                        <a:rPr lang="en-US" altLang="zh-CN" dirty="0" smtClean="0"/>
                        <a:t>A</a:t>
                      </a:r>
                      <a:r>
                        <a:rPr lang="zh-CN" altLang="en-US" dirty="0" smtClean="0"/>
                        <a:t>发送</a:t>
                      </a:r>
                      <a:r>
                        <a:rPr lang="en-US" altLang="zh-CN" dirty="0" smtClean="0"/>
                        <a:t>5</a:t>
                      </a:r>
                      <a:endParaRPr lang="zh-CN" altLang="en-US" dirty="0"/>
                    </a:p>
                  </a:txBody>
                  <a:tcPr/>
                </a:tc>
                <a:tc>
                  <a:txBody>
                    <a:bodyPr/>
                    <a:lstStyle/>
                    <a:p>
                      <a:pPr algn="ctr"/>
                      <a:r>
                        <a:rPr lang="en-US" altLang="zh-CN" dirty="0" smtClean="0"/>
                        <a:t>A</a:t>
                      </a:r>
                      <a:r>
                        <a:rPr lang="zh-CN" altLang="en-US" dirty="0" smtClean="0"/>
                        <a:t>发送</a:t>
                      </a:r>
                      <a:r>
                        <a:rPr lang="en-US" altLang="zh-CN" dirty="0" smtClean="0"/>
                        <a:t>6</a:t>
                      </a:r>
                      <a:endParaRPr lang="zh-CN" altLang="en-US" dirty="0"/>
                    </a:p>
                  </a:txBody>
                  <a:tcPr>
                    <a:solidFill>
                      <a:schemeClr val="accent4">
                        <a:lumMod val="60000"/>
                        <a:lumOff val="40000"/>
                      </a:schemeClr>
                    </a:solidFill>
                  </a:tcPr>
                </a:tc>
                <a:tc>
                  <a:txBody>
                    <a:bodyPr/>
                    <a:lstStyle/>
                    <a:p>
                      <a:pPr algn="ctr"/>
                      <a:r>
                        <a:rPr lang="en-US" altLang="zh-CN" dirty="0" smtClean="0"/>
                        <a:t>A</a:t>
                      </a:r>
                      <a:r>
                        <a:rPr lang="zh-CN" altLang="en-US" dirty="0" smtClean="0"/>
                        <a:t>发送</a:t>
                      </a:r>
                      <a:r>
                        <a:rPr lang="en-US" altLang="zh-CN" dirty="0" smtClean="0"/>
                        <a:t>7</a:t>
                      </a:r>
                      <a:endParaRPr lang="zh-CN" altLang="en-US" dirty="0"/>
                    </a:p>
                  </a:txBody>
                  <a:tcPr/>
                </a:tc>
                <a:tc>
                  <a:txBody>
                    <a:bodyPr/>
                    <a:lstStyle/>
                    <a:p>
                      <a:pPr algn="ctr"/>
                      <a:r>
                        <a:rPr lang="en-US" altLang="zh-CN" dirty="0" smtClean="0"/>
                        <a:t>….</a:t>
                      </a:r>
                      <a:endParaRPr lang="zh-CN" altLang="en-US" dirty="0"/>
                    </a:p>
                  </a:txBody>
                  <a:tcPr/>
                </a:tc>
                <a:extLst>
                  <a:ext uri="{0D108BD9-81ED-4DB2-BD59-A6C34878D82A}">
                    <a16:rowId xmlns:a16="http://schemas.microsoft.com/office/drawing/2014/main" val="894870780"/>
                  </a:ext>
                </a:extLst>
              </a:tr>
              <a:tr h="370840">
                <a:tc>
                  <a:txBody>
                    <a:bodyPr/>
                    <a:lstStyle/>
                    <a:p>
                      <a:pPr algn="ctr"/>
                      <a:r>
                        <a:rPr lang="en-US" altLang="zh-CN" dirty="0" smtClean="0"/>
                        <a:t>B</a:t>
                      </a:r>
                      <a:r>
                        <a:rPr lang="zh-CN" altLang="en-US" dirty="0" smtClean="0"/>
                        <a:t>发送</a:t>
                      </a:r>
                      <a:r>
                        <a:rPr lang="en-US" altLang="zh-CN" dirty="0" smtClean="0"/>
                        <a:t>0</a:t>
                      </a:r>
                      <a:endParaRPr lang="zh-CN" altLang="en-US" dirty="0"/>
                    </a:p>
                  </a:txBody>
                  <a:tcPr/>
                </a:tc>
                <a:tc>
                  <a:txBody>
                    <a:bodyPr/>
                    <a:lstStyle/>
                    <a:p>
                      <a:pPr algn="ctr"/>
                      <a:r>
                        <a:rPr lang="en-US" altLang="zh-CN" dirty="0" smtClean="0"/>
                        <a:t>B</a:t>
                      </a:r>
                      <a:r>
                        <a:rPr lang="zh-CN" altLang="en-US" dirty="0" smtClean="0"/>
                        <a:t>等</a:t>
                      </a:r>
                      <a:r>
                        <a:rPr lang="en-US" altLang="zh-CN" dirty="0" smtClean="0"/>
                        <a:t>1 slot</a:t>
                      </a:r>
                      <a:endParaRPr lang="zh-CN" altLang="en-US" dirty="0"/>
                    </a:p>
                  </a:txBody>
                  <a:tcPr>
                    <a:solidFill>
                      <a:schemeClr val="accent4">
                        <a:lumMod val="60000"/>
                        <a:lumOff val="40000"/>
                      </a:schemeClr>
                    </a:solidFill>
                  </a:tcPr>
                </a:tc>
                <a:tc>
                  <a:txBody>
                    <a:bodyPr/>
                    <a:lstStyle/>
                    <a:p>
                      <a:pPr algn="ctr"/>
                      <a:r>
                        <a:rPr lang="en-US" altLang="zh-CN" dirty="0" smtClean="0"/>
                        <a:t>B</a:t>
                      </a:r>
                      <a:r>
                        <a:rPr lang="zh-CN" altLang="en-US" dirty="0" smtClean="0"/>
                        <a:t>重发</a:t>
                      </a:r>
                      <a:r>
                        <a:rPr lang="en-US" altLang="zh-CN" dirty="0" smtClean="0"/>
                        <a:t>0</a:t>
                      </a:r>
                      <a:endParaRPr lang="zh-CN" altLang="en-US" dirty="0"/>
                    </a:p>
                  </a:txBody>
                  <a:tcPr/>
                </a:tc>
                <a:tc>
                  <a:txBody>
                    <a:bodyPr/>
                    <a:lstStyle/>
                    <a:p>
                      <a:pPr algn="ctr"/>
                      <a:endParaRPr lang="zh-CN" altLang="en-US" dirty="0"/>
                    </a:p>
                  </a:txBody>
                  <a:tcPr>
                    <a:solidFill>
                      <a:schemeClr val="accent4">
                        <a:lumMod val="60000"/>
                        <a:lumOff val="40000"/>
                      </a:schemeClr>
                    </a:solidFill>
                  </a:tcPr>
                </a:tc>
                <a:tc>
                  <a:txBody>
                    <a:bodyPr/>
                    <a:lstStyle/>
                    <a:p>
                      <a:pPr algn="ctr"/>
                      <a:endParaRPr lang="zh-CN" altLang="en-US" dirty="0"/>
                    </a:p>
                  </a:txBody>
                  <a:tcPr/>
                </a:tc>
                <a:tc>
                  <a:txBody>
                    <a:bodyPr/>
                    <a:lstStyle/>
                    <a:p>
                      <a:pPr algn="ctr"/>
                      <a:endParaRPr lang="zh-CN" altLang="en-US" dirty="0"/>
                    </a:p>
                  </a:txBody>
                  <a:tcPr/>
                </a:tc>
                <a:tc>
                  <a:txBody>
                    <a:bodyPr/>
                    <a:lstStyle/>
                    <a:p>
                      <a:pPr algn="ctr"/>
                      <a:r>
                        <a:rPr lang="en-US" altLang="zh-CN" dirty="0" smtClean="0"/>
                        <a:t>B</a:t>
                      </a:r>
                      <a:r>
                        <a:rPr lang="zh-CN" altLang="en-US" dirty="0" smtClean="0"/>
                        <a:t>重发</a:t>
                      </a:r>
                      <a:r>
                        <a:rPr lang="en-US" altLang="zh-CN" dirty="0" smtClean="0"/>
                        <a:t>0</a:t>
                      </a:r>
                      <a:endParaRPr lang="zh-CN" altLang="en-US" dirty="0"/>
                    </a:p>
                  </a:txBody>
                  <a:tcPr/>
                </a:tc>
                <a:tc>
                  <a:txBody>
                    <a:bodyPr/>
                    <a:lstStyle/>
                    <a:p>
                      <a:pPr algn="ctr"/>
                      <a:endParaRPr lang="zh-CN" altLang="en-US" dirty="0"/>
                    </a:p>
                  </a:txBody>
                  <a:tcPr>
                    <a:solidFill>
                      <a:schemeClr val="accent4">
                        <a:lumMod val="60000"/>
                        <a:lumOff val="40000"/>
                      </a:schemeClr>
                    </a:solidFill>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3946935122"/>
                  </a:ext>
                </a:extLst>
              </a:tr>
            </a:tbl>
          </a:graphicData>
        </a:graphic>
      </p:graphicFrame>
    </p:spTree>
    <p:extLst>
      <p:ext uri="{BB962C8B-B14F-4D97-AF65-F5344CB8AC3E}">
        <p14:creationId xmlns:p14="http://schemas.microsoft.com/office/powerpoint/2010/main" val="15932710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CSMA/CD</a:t>
            </a:r>
            <a:r>
              <a:rPr lang="zh-CN" altLang="en-US" dirty="0" smtClean="0"/>
              <a:t>：载波扩展</a:t>
            </a:r>
            <a:endParaRPr lang="zh-CN" altLang="en-US" dirty="0"/>
          </a:p>
        </p:txBody>
      </p:sp>
      <p:sp>
        <p:nvSpPr>
          <p:cNvPr id="3" name="灯片编号占位符 2"/>
          <p:cNvSpPr>
            <a:spLocks noGrp="1"/>
          </p:cNvSpPr>
          <p:nvPr>
            <p:ph type="sldNum" sz="quarter" idx="12"/>
          </p:nvPr>
        </p:nvSpPr>
        <p:spPr/>
        <p:txBody>
          <a:bodyPr/>
          <a:lstStyle/>
          <a:p>
            <a:fld id="{3C40872B-571A-4F56-8A4E-7221158C17B4}" type="slidenum">
              <a:rPr lang="zh-CN" altLang="en-US" smtClean="0"/>
              <a:t>24</a:t>
            </a:fld>
            <a:endParaRPr lang="zh-CN" altLang="en-US" dirty="0"/>
          </a:p>
        </p:txBody>
      </p:sp>
      <p:sp>
        <p:nvSpPr>
          <p:cNvPr id="4" name="内容占位符 3"/>
          <p:cNvSpPr>
            <a:spLocks noGrp="1"/>
          </p:cNvSpPr>
          <p:nvPr>
            <p:ph sz="quarter" idx="1"/>
          </p:nvPr>
        </p:nvSpPr>
        <p:spPr>
          <a:xfrm>
            <a:off x="819178" y="1558014"/>
            <a:ext cx="10534622" cy="3507277"/>
          </a:xfrm>
        </p:spPr>
        <p:txBody>
          <a:bodyPr>
            <a:normAutofit/>
          </a:bodyPr>
          <a:lstStyle/>
          <a:p>
            <a:r>
              <a:rPr lang="zh-CN" altLang="en-US" sz="2400" dirty="0"/>
              <a:t>冲突检测要求：帧的最小传输时间</a:t>
            </a:r>
            <a:r>
              <a:rPr lang="en-US" altLang="zh-CN" sz="2400" dirty="0"/>
              <a:t>&gt;=</a:t>
            </a:r>
            <a:r>
              <a:rPr lang="zh-CN" altLang="en-US" sz="2400" dirty="0"/>
              <a:t>冲突检测时间</a:t>
            </a:r>
            <a:r>
              <a:rPr lang="en-US" altLang="zh-CN" sz="2400" dirty="0"/>
              <a:t>=2*</a:t>
            </a:r>
            <a:r>
              <a:rPr lang="zh-CN" altLang="en-US" sz="2400" dirty="0"/>
              <a:t>传播延迟</a:t>
            </a:r>
            <a:endParaRPr lang="en-US" altLang="zh-CN" sz="2400" dirty="0"/>
          </a:p>
          <a:p>
            <a:pPr lvl="1"/>
            <a:r>
              <a:rPr lang="en-US" altLang="zh-CN" dirty="0"/>
              <a:t>10Mbps</a:t>
            </a:r>
            <a:r>
              <a:rPr lang="zh-CN" altLang="en-US" dirty="0"/>
              <a:t>以太网（</a:t>
            </a:r>
            <a:r>
              <a:rPr lang="en-US" altLang="zh-CN" dirty="0"/>
              <a:t>10Base5</a:t>
            </a:r>
            <a:r>
              <a:rPr lang="zh-CN" altLang="en-US" dirty="0"/>
              <a:t>）覆盖范围</a:t>
            </a:r>
            <a:r>
              <a:rPr lang="en-US" altLang="zh-CN" dirty="0"/>
              <a:t>2500</a:t>
            </a:r>
            <a:r>
              <a:rPr lang="zh-CN" altLang="en-US" dirty="0"/>
              <a:t>米，限制冲突检测时间为</a:t>
            </a:r>
            <a:r>
              <a:rPr lang="en-US" altLang="zh-CN" dirty="0"/>
              <a:t>51.2</a:t>
            </a:r>
            <a:r>
              <a:rPr lang="zh-CN" altLang="en-US" dirty="0"/>
              <a:t>微秒</a:t>
            </a:r>
            <a:r>
              <a:rPr lang="en-US" altLang="zh-CN" dirty="0">
                <a:sym typeface="Wingdings" pitchFamily="2" charset="2"/>
              </a:rPr>
              <a:t></a:t>
            </a:r>
            <a:r>
              <a:rPr lang="zh-CN" altLang="en-US" dirty="0">
                <a:sym typeface="Wingdings" pitchFamily="2" charset="2"/>
              </a:rPr>
              <a:t>最小帧长</a:t>
            </a:r>
            <a:r>
              <a:rPr lang="en-US" altLang="zh-CN" dirty="0">
                <a:sym typeface="Wingdings" pitchFamily="2" charset="2"/>
              </a:rPr>
              <a:t>512bit(64Bytes)</a:t>
            </a:r>
          </a:p>
          <a:p>
            <a:pPr lvl="1"/>
            <a:r>
              <a:rPr lang="en-US" altLang="zh-CN" dirty="0">
                <a:sym typeface="Wingdings" pitchFamily="2" charset="2"/>
              </a:rPr>
              <a:t>100Mbps</a:t>
            </a:r>
            <a:r>
              <a:rPr lang="zh-CN" altLang="en-US" dirty="0">
                <a:sym typeface="Wingdings" pitchFamily="2" charset="2"/>
              </a:rPr>
              <a:t>以太网覆盖范围</a:t>
            </a:r>
            <a:r>
              <a:rPr lang="en-US" altLang="zh-CN" dirty="0">
                <a:sym typeface="Wingdings" pitchFamily="2" charset="2"/>
              </a:rPr>
              <a:t>200</a:t>
            </a:r>
            <a:r>
              <a:rPr lang="zh-CN" altLang="en-US" dirty="0">
                <a:sym typeface="Wingdings" pitchFamily="2" charset="2"/>
              </a:rPr>
              <a:t>米 </a:t>
            </a:r>
            <a:r>
              <a:rPr lang="en-US" altLang="zh-CN" dirty="0">
                <a:sym typeface="Wingdings" pitchFamily="2" charset="2"/>
              </a:rPr>
              <a:t> 1Gbps</a:t>
            </a:r>
            <a:r>
              <a:rPr lang="zh-CN" altLang="en-US" dirty="0">
                <a:sym typeface="Wingdings" pitchFamily="2" charset="2"/>
              </a:rPr>
              <a:t>以太网的覆盖范围只有</a:t>
            </a:r>
            <a:r>
              <a:rPr lang="en-US" altLang="zh-CN" dirty="0">
                <a:sym typeface="Wingdings" pitchFamily="2" charset="2"/>
              </a:rPr>
              <a:t>20</a:t>
            </a:r>
            <a:r>
              <a:rPr lang="zh-CN" altLang="en-US" dirty="0">
                <a:sym typeface="Wingdings" pitchFamily="2" charset="2"/>
              </a:rPr>
              <a:t>米？？</a:t>
            </a:r>
            <a:endParaRPr lang="en-US" altLang="zh-CN" dirty="0">
              <a:sym typeface="Wingdings" pitchFamily="2" charset="2"/>
            </a:endParaRPr>
          </a:p>
          <a:p>
            <a:r>
              <a:rPr lang="zh-CN" altLang="en-US" sz="2400" dirty="0">
                <a:sym typeface="Wingdings" pitchFamily="2" charset="2"/>
              </a:rPr>
              <a:t>载波扩展：增加帧的最小传输</a:t>
            </a:r>
            <a:r>
              <a:rPr lang="zh-CN" altLang="en-US" sz="2400" dirty="0" smtClean="0">
                <a:sym typeface="Wingdings" pitchFamily="2" charset="2"/>
              </a:rPr>
              <a:t>时间，从</a:t>
            </a:r>
            <a:r>
              <a:rPr lang="en-US" altLang="zh-CN" sz="2400" dirty="0" smtClean="0">
                <a:sym typeface="Wingdings" pitchFamily="2" charset="2"/>
              </a:rPr>
              <a:t>512</a:t>
            </a:r>
            <a:r>
              <a:rPr lang="zh-CN" altLang="en-US" sz="2400" dirty="0" smtClean="0">
                <a:sym typeface="Wingdings" pitchFamily="2" charset="2"/>
              </a:rPr>
              <a:t>比特时间</a:t>
            </a:r>
            <a:r>
              <a:rPr lang="en-US" altLang="zh-CN" sz="2400" dirty="0" smtClean="0">
                <a:sym typeface="Wingdings" panose="05000000000000000000" pitchFamily="2" charset="2"/>
              </a:rPr>
              <a:t>4096</a:t>
            </a:r>
            <a:r>
              <a:rPr lang="zh-CN" altLang="en-US" sz="2400" dirty="0" smtClean="0">
                <a:sym typeface="Wingdings" panose="05000000000000000000" pitchFamily="2" charset="2"/>
              </a:rPr>
              <a:t>比特时间</a:t>
            </a:r>
            <a:endParaRPr lang="en-US" altLang="zh-CN" sz="2400" dirty="0">
              <a:sym typeface="Wingdings" pitchFamily="2" charset="2"/>
            </a:endParaRPr>
          </a:p>
          <a:p>
            <a:pPr lvl="1"/>
            <a:r>
              <a:rPr lang="en-US" altLang="zh-CN" dirty="0">
                <a:sym typeface="Wingdings" pitchFamily="2" charset="2"/>
              </a:rPr>
              <a:t>MAC</a:t>
            </a:r>
            <a:r>
              <a:rPr lang="zh-CN" altLang="en-US" dirty="0">
                <a:sym typeface="Wingdings" pitchFamily="2" charset="2"/>
              </a:rPr>
              <a:t>帧尾部附加了特殊的编码（不会在正常数据部分出现）</a:t>
            </a:r>
            <a:endParaRPr lang="zh-CN" altLang="en-US" dirty="0"/>
          </a:p>
          <a:p>
            <a:pPr lvl="1"/>
            <a:r>
              <a:rPr lang="zh-CN" altLang="en-US" dirty="0">
                <a:sym typeface="Wingdings" pitchFamily="2" charset="2"/>
              </a:rPr>
              <a:t>时槽时间从</a:t>
            </a:r>
            <a:r>
              <a:rPr lang="en-US" altLang="zh-CN" dirty="0">
                <a:sym typeface="Wingdings" pitchFamily="2" charset="2"/>
              </a:rPr>
              <a:t>64B</a:t>
            </a:r>
            <a:r>
              <a:rPr lang="zh-CN" altLang="en-US" dirty="0">
                <a:sym typeface="Wingdings" pitchFamily="2" charset="2"/>
              </a:rPr>
              <a:t>扩展为</a:t>
            </a:r>
            <a:r>
              <a:rPr lang="en-US" altLang="zh-CN" dirty="0">
                <a:sym typeface="Wingdings" pitchFamily="2" charset="2"/>
              </a:rPr>
              <a:t>512B</a:t>
            </a:r>
            <a:r>
              <a:rPr lang="zh-CN" altLang="en-US" dirty="0">
                <a:sym typeface="Wingdings" pitchFamily="2" charset="2"/>
              </a:rPr>
              <a:t>（</a:t>
            </a:r>
            <a:r>
              <a:rPr lang="en-US" altLang="zh-CN" dirty="0">
                <a:sym typeface="Wingdings" pitchFamily="2" charset="2"/>
              </a:rPr>
              <a:t>4096bits</a:t>
            </a:r>
            <a:r>
              <a:rPr lang="zh-CN" altLang="en-US" dirty="0">
                <a:sym typeface="Wingdings" pitchFamily="2" charset="2"/>
              </a:rPr>
              <a:t>）</a:t>
            </a:r>
            <a:endParaRPr lang="en-US" altLang="zh-CN" dirty="0">
              <a:sym typeface="Wingdings" pitchFamily="2" charset="2"/>
            </a:endParaRPr>
          </a:p>
          <a:p>
            <a:pPr lvl="1"/>
            <a:r>
              <a:rPr lang="zh-CN" altLang="en-US" dirty="0">
                <a:sym typeface="Wingdings" pitchFamily="2" charset="2"/>
              </a:rPr>
              <a:t>超过</a:t>
            </a:r>
            <a:r>
              <a:rPr lang="en-US" altLang="zh-CN" dirty="0">
                <a:sym typeface="Wingdings" pitchFamily="2" charset="2"/>
              </a:rPr>
              <a:t>512</a:t>
            </a:r>
            <a:r>
              <a:rPr lang="zh-CN" altLang="en-US" dirty="0">
                <a:sym typeface="Wingdings" pitchFamily="2" charset="2"/>
              </a:rPr>
              <a:t>字节的帧不需要进行载波扩展</a:t>
            </a:r>
            <a:endParaRPr lang="en-US" altLang="zh-CN" dirty="0">
              <a:sym typeface="Wingdings" pitchFamily="2" charset="2"/>
            </a:endParaRPr>
          </a:p>
          <a:p>
            <a:pPr lvl="1"/>
            <a:r>
              <a:rPr lang="zh-CN" altLang="en-US" dirty="0">
                <a:sym typeface="Wingdings" pitchFamily="2" charset="2"/>
              </a:rPr>
              <a:t>帧格式仍然是相同的以太网帧格式和</a:t>
            </a:r>
            <a:r>
              <a:rPr lang="zh-CN" altLang="en-US" b="1" dirty="0">
                <a:solidFill>
                  <a:srgbClr val="0070C0"/>
                </a:solidFill>
                <a:sym typeface="Wingdings" pitchFamily="2" charset="2"/>
              </a:rPr>
              <a:t>相同的最小帧长</a:t>
            </a:r>
            <a:endParaRPr lang="en-US" altLang="zh-CN" b="1" dirty="0">
              <a:solidFill>
                <a:srgbClr val="0070C0"/>
              </a:solidFill>
              <a:sym typeface="Wingdings" pitchFamily="2" charset="2"/>
            </a:endParaRPr>
          </a:p>
        </p:txBody>
      </p:sp>
      <p:grpSp>
        <p:nvGrpSpPr>
          <p:cNvPr id="5" name="组合 4"/>
          <p:cNvGrpSpPr/>
          <p:nvPr/>
        </p:nvGrpSpPr>
        <p:grpSpPr>
          <a:xfrm>
            <a:off x="1684490" y="5353323"/>
            <a:ext cx="7416824" cy="1368152"/>
            <a:chOff x="971600" y="1916832"/>
            <a:chExt cx="7416824" cy="1368152"/>
          </a:xfrm>
        </p:grpSpPr>
        <p:sp>
          <p:nvSpPr>
            <p:cNvPr id="6" name="矩形 5"/>
            <p:cNvSpPr/>
            <p:nvPr/>
          </p:nvSpPr>
          <p:spPr>
            <a:xfrm>
              <a:off x="971600" y="1916832"/>
              <a:ext cx="7416824" cy="4001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971600" y="1916832"/>
              <a:ext cx="1152128" cy="400110"/>
            </a:xfrm>
            <a:prstGeom prst="rect">
              <a:avLst/>
            </a:prstGeom>
            <a:solidFill>
              <a:srgbClr val="FFC000"/>
            </a:solidFill>
            <a:ln>
              <a:solidFill>
                <a:schemeClr val="tx1"/>
              </a:solidFill>
            </a:ln>
          </p:spPr>
          <p:txBody>
            <a:bodyPr wrap="square" rtlCol="0">
              <a:spAutoFit/>
            </a:bodyPr>
            <a:lstStyle/>
            <a:p>
              <a:pPr algn="ctr"/>
              <a:r>
                <a:rPr lang="zh-CN" altLang="en-US" sz="2000" dirty="0"/>
                <a:t>前导</a:t>
              </a:r>
            </a:p>
          </p:txBody>
        </p:sp>
        <p:sp>
          <p:nvSpPr>
            <p:cNvPr id="8" name="TextBox 7"/>
            <p:cNvSpPr txBox="1"/>
            <p:nvPr/>
          </p:nvSpPr>
          <p:spPr>
            <a:xfrm>
              <a:off x="2123728" y="1916832"/>
              <a:ext cx="1152128" cy="400110"/>
            </a:xfrm>
            <a:prstGeom prst="rect">
              <a:avLst/>
            </a:prstGeom>
            <a:noFill/>
            <a:ln>
              <a:solidFill>
                <a:schemeClr val="tx1"/>
              </a:solidFill>
            </a:ln>
          </p:spPr>
          <p:txBody>
            <a:bodyPr wrap="square" rtlCol="0">
              <a:spAutoFit/>
            </a:bodyPr>
            <a:lstStyle/>
            <a:p>
              <a:pPr algn="ctr"/>
              <a:r>
                <a:rPr lang="en-US" altLang="zh-CN" sz="2000" dirty="0"/>
                <a:t>DA</a:t>
              </a:r>
              <a:endParaRPr lang="zh-CN" altLang="en-US" sz="2000" dirty="0"/>
            </a:p>
          </p:txBody>
        </p:sp>
        <p:sp>
          <p:nvSpPr>
            <p:cNvPr id="9" name="TextBox 8"/>
            <p:cNvSpPr txBox="1"/>
            <p:nvPr/>
          </p:nvSpPr>
          <p:spPr>
            <a:xfrm>
              <a:off x="4139952" y="1916832"/>
              <a:ext cx="1512168" cy="400110"/>
            </a:xfrm>
            <a:prstGeom prst="rect">
              <a:avLst/>
            </a:prstGeom>
            <a:noFill/>
            <a:ln>
              <a:solidFill>
                <a:schemeClr val="tx1"/>
              </a:solidFill>
            </a:ln>
          </p:spPr>
          <p:txBody>
            <a:bodyPr wrap="square" rtlCol="0">
              <a:spAutoFit/>
            </a:bodyPr>
            <a:lstStyle/>
            <a:p>
              <a:pPr algn="ctr"/>
              <a:r>
                <a:rPr lang="zh-CN" altLang="en-US" sz="2000" dirty="0"/>
                <a:t>数据</a:t>
              </a:r>
              <a:r>
                <a:rPr lang="en-US" altLang="zh-CN" sz="2000" dirty="0"/>
                <a:t>/</a:t>
              </a:r>
              <a:r>
                <a:rPr lang="zh-CN" altLang="en-US" sz="2000" dirty="0"/>
                <a:t>填充</a:t>
              </a:r>
            </a:p>
          </p:txBody>
        </p:sp>
        <p:sp>
          <p:nvSpPr>
            <p:cNvPr id="10" name="TextBox 9"/>
            <p:cNvSpPr txBox="1"/>
            <p:nvPr/>
          </p:nvSpPr>
          <p:spPr>
            <a:xfrm>
              <a:off x="3275856" y="1916832"/>
              <a:ext cx="864096" cy="400110"/>
            </a:xfrm>
            <a:prstGeom prst="rect">
              <a:avLst/>
            </a:prstGeom>
            <a:noFill/>
            <a:ln>
              <a:solidFill>
                <a:schemeClr val="tx1"/>
              </a:solidFill>
            </a:ln>
          </p:spPr>
          <p:txBody>
            <a:bodyPr wrap="square" rtlCol="0">
              <a:spAutoFit/>
            </a:bodyPr>
            <a:lstStyle/>
            <a:p>
              <a:pPr algn="ctr"/>
              <a:r>
                <a:rPr lang="en-US" altLang="zh-CN" sz="2000" dirty="0"/>
                <a:t>…</a:t>
              </a:r>
              <a:endParaRPr lang="zh-CN" altLang="en-US" sz="2000" dirty="0"/>
            </a:p>
          </p:txBody>
        </p:sp>
        <p:sp>
          <p:nvSpPr>
            <p:cNvPr id="11" name="TextBox 10"/>
            <p:cNvSpPr txBox="1"/>
            <p:nvPr/>
          </p:nvSpPr>
          <p:spPr>
            <a:xfrm>
              <a:off x="5652120" y="1916832"/>
              <a:ext cx="1152128" cy="400110"/>
            </a:xfrm>
            <a:prstGeom prst="rect">
              <a:avLst/>
            </a:prstGeom>
            <a:noFill/>
            <a:ln>
              <a:solidFill>
                <a:schemeClr val="tx1"/>
              </a:solidFill>
            </a:ln>
          </p:spPr>
          <p:txBody>
            <a:bodyPr wrap="square" rtlCol="0">
              <a:spAutoFit/>
            </a:bodyPr>
            <a:lstStyle/>
            <a:p>
              <a:pPr algn="ctr"/>
              <a:r>
                <a:rPr lang="en-US" altLang="zh-CN" sz="2000" dirty="0"/>
                <a:t>FCS</a:t>
              </a:r>
              <a:endParaRPr lang="zh-CN" altLang="en-US" sz="2000" dirty="0"/>
            </a:p>
          </p:txBody>
        </p:sp>
        <p:sp>
          <p:nvSpPr>
            <p:cNvPr id="12" name="TextBox 11"/>
            <p:cNvSpPr txBox="1"/>
            <p:nvPr/>
          </p:nvSpPr>
          <p:spPr>
            <a:xfrm>
              <a:off x="6817546" y="1916832"/>
              <a:ext cx="1570878" cy="400110"/>
            </a:xfrm>
            <a:prstGeom prst="rect">
              <a:avLst/>
            </a:prstGeom>
            <a:solidFill>
              <a:schemeClr val="bg2">
                <a:lumMod val="90000"/>
              </a:schemeClr>
            </a:solidFill>
            <a:ln>
              <a:solidFill>
                <a:schemeClr val="tx1"/>
              </a:solidFill>
            </a:ln>
          </p:spPr>
          <p:txBody>
            <a:bodyPr wrap="square" rtlCol="0">
              <a:spAutoFit/>
            </a:bodyPr>
            <a:lstStyle/>
            <a:p>
              <a:pPr algn="ctr"/>
              <a:r>
                <a:rPr lang="zh-CN" altLang="en-US" sz="2000" dirty="0"/>
                <a:t>载波扩展</a:t>
              </a:r>
            </a:p>
          </p:txBody>
        </p:sp>
        <p:cxnSp>
          <p:nvCxnSpPr>
            <p:cNvPr id="13" name="直接箭头连接符 12"/>
            <p:cNvCxnSpPr/>
            <p:nvPr/>
          </p:nvCxnSpPr>
          <p:spPr>
            <a:xfrm>
              <a:off x="2123728" y="2564904"/>
              <a:ext cx="468052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563888" y="2380818"/>
              <a:ext cx="1584176" cy="400110"/>
            </a:xfrm>
            <a:prstGeom prst="rect">
              <a:avLst/>
            </a:prstGeom>
            <a:solidFill>
              <a:schemeClr val="accent3">
                <a:lumMod val="20000"/>
                <a:lumOff val="80000"/>
              </a:schemeClr>
            </a:solidFill>
            <a:ln>
              <a:solidFill>
                <a:schemeClr val="tx1"/>
              </a:solidFill>
            </a:ln>
          </p:spPr>
          <p:txBody>
            <a:bodyPr wrap="square" rtlCol="0">
              <a:spAutoFit/>
            </a:bodyPr>
            <a:lstStyle/>
            <a:p>
              <a:pPr algn="ctr"/>
              <a:r>
                <a:rPr lang="zh-CN" altLang="en-US" sz="2000" dirty="0"/>
                <a:t>最小帧长</a:t>
              </a:r>
            </a:p>
          </p:txBody>
        </p:sp>
        <p:cxnSp>
          <p:nvCxnSpPr>
            <p:cNvPr id="15" name="直接箭头连接符 14"/>
            <p:cNvCxnSpPr/>
            <p:nvPr/>
          </p:nvCxnSpPr>
          <p:spPr>
            <a:xfrm>
              <a:off x="2123728" y="3068960"/>
              <a:ext cx="6264696" cy="15969"/>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572000" y="2884874"/>
              <a:ext cx="1584176" cy="400110"/>
            </a:xfrm>
            <a:prstGeom prst="rect">
              <a:avLst/>
            </a:prstGeom>
            <a:solidFill>
              <a:schemeClr val="accent3">
                <a:lumMod val="20000"/>
                <a:lumOff val="80000"/>
              </a:schemeClr>
            </a:solidFill>
            <a:ln>
              <a:solidFill>
                <a:schemeClr val="tx1"/>
              </a:solidFill>
            </a:ln>
          </p:spPr>
          <p:txBody>
            <a:bodyPr wrap="square" rtlCol="0">
              <a:spAutoFit/>
            </a:bodyPr>
            <a:lstStyle/>
            <a:p>
              <a:pPr algn="ctr"/>
              <a:r>
                <a:rPr lang="zh-CN" altLang="en-US" sz="2000" dirty="0"/>
                <a:t>时槽长度</a:t>
              </a:r>
            </a:p>
          </p:txBody>
        </p:sp>
        <p:cxnSp>
          <p:nvCxnSpPr>
            <p:cNvPr id="17" name="直接连接符 16"/>
            <p:cNvCxnSpPr/>
            <p:nvPr/>
          </p:nvCxnSpPr>
          <p:spPr>
            <a:xfrm>
              <a:off x="2123728" y="2308810"/>
              <a:ext cx="0" cy="9041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8388424" y="2328845"/>
              <a:ext cx="0" cy="9041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6817546" y="2308810"/>
              <a:ext cx="0" cy="4721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352555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CSMA/CD</a:t>
            </a:r>
            <a:r>
              <a:rPr lang="zh-CN" altLang="en-US" dirty="0" smtClean="0"/>
              <a:t>：帧突发（</a:t>
            </a:r>
            <a:r>
              <a:rPr lang="en-US" altLang="zh-CN" dirty="0" smtClean="0"/>
              <a:t>Frame Bursting</a:t>
            </a:r>
            <a:r>
              <a:rPr lang="zh-CN" altLang="en-US" dirty="0" smtClean="0"/>
              <a:t>）</a:t>
            </a:r>
            <a:endParaRPr lang="zh-CN" altLang="en-US" dirty="0"/>
          </a:p>
        </p:txBody>
      </p:sp>
      <p:sp>
        <p:nvSpPr>
          <p:cNvPr id="3" name="内容占位符 2"/>
          <p:cNvSpPr>
            <a:spLocks noGrp="1"/>
          </p:cNvSpPr>
          <p:nvPr>
            <p:ph idx="1"/>
          </p:nvPr>
        </p:nvSpPr>
        <p:spPr>
          <a:xfrm>
            <a:off x="838200" y="1825625"/>
            <a:ext cx="10757170" cy="3130026"/>
          </a:xfrm>
        </p:spPr>
        <p:txBody>
          <a:bodyPr>
            <a:normAutofit/>
          </a:bodyPr>
          <a:lstStyle/>
          <a:p>
            <a:r>
              <a:rPr lang="zh-CN" altLang="en-US" sz="2000" dirty="0" smtClean="0"/>
              <a:t>站点有连续多个短帧发送</a:t>
            </a:r>
            <a:r>
              <a:rPr lang="zh-CN" altLang="en-US" sz="2000" dirty="0" smtClean="0"/>
              <a:t>时，大量的媒体时间被浪费</a:t>
            </a:r>
            <a:endParaRPr lang="en-US" altLang="zh-CN" sz="2000" dirty="0" smtClean="0"/>
          </a:p>
          <a:p>
            <a:pPr lvl="1"/>
            <a:r>
              <a:rPr lang="zh-CN" altLang="en-US" sz="2000" dirty="0" smtClean="0"/>
              <a:t>竞争获得媒体访问权，然后采用载波扩展传输</a:t>
            </a:r>
            <a:r>
              <a:rPr lang="en-US" altLang="zh-CN" sz="2000" dirty="0" smtClean="0"/>
              <a:t>512B</a:t>
            </a:r>
            <a:r>
              <a:rPr lang="zh-CN" altLang="en-US" sz="2000" dirty="0" smtClean="0"/>
              <a:t>时间</a:t>
            </a:r>
            <a:endParaRPr lang="en-US" altLang="zh-CN" sz="2000" dirty="0" smtClean="0"/>
          </a:p>
          <a:p>
            <a:pPr lvl="1"/>
            <a:r>
              <a:rPr lang="zh-CN" altLang="en-US" sz="2000" dirty="0" smtClean="0"/>
              <a:t>下一个短帧竞争获得媒体访问权，采用载波扩展传输</a:t>
            </a:r>
            <a:r>
              <a:rPr lang="en-US" altLang="zh-CN" sz="2000" dirty="0" smtClean="0"/>
              <a:t>512B</a:t>
            </a:r>
            <a:r>
              <a:rPr lang="zh-CN" altLang="en-US" sz="2000" dirty="0" smtClean="0"/>
              <a:t>时间</a:t>
            </a:r>
            <a:endParaRPr lang="en-US" altLang="zh-CN" sz="2000" dirty="0" smtClean="0"/>
          </a:p>
          <a:p>
            <a:r>
              <a:rPr lang="zh-CN" altLang="en-US" sz="2000" dirty="0" smtClean="0"/>
              <a:t>帧突发</a:t>
            </a:r>
            <a:endParaRPr lang="en-US" altLang="zh-CN" sz="2000" dirty="0" smtClean="0"/>
          </a:p>
          <a:p>
            <a:pPr lvl="1"/>
            <a:r>
              <a:rPr lang="zh-CN" altLang="en-US" sz="2000" dirty="0" smtClean="0"/>
              <a:t>第一帧仍采用载波扩展，在传输完成后</a:t>
            </a:r>
            <a:r>
              <a:rPr lang="zh-CN" altLang="en-US" sz="2000" b="1" dirty="0" smtClean="0">
                <a:solidFill>
                  <a:srgbClr val="0070C0"/>
                </a:solidFill>
              </a:rPr>
              <a:t>并不释放对媒体的访问权</a:t>
            </a:r>
            <a:endParaRPr lang="en-US" altLang="zh-CN" sz="2000" b="1" dirty="0" smtClean="0">
              <a:solidFill>
                <a:srgbClr val="0070C0"/>
              </a:solidFill>
            </a:endParaRPr>
          </a:p>
          <a:p>
            <a:pPr lvl="2"/>
            <a:r>
              <a:rPr lang="zh-CN" altLang="en-US" dirty="0" smtClean="0"/>
              <a:t>如果连续发送帧的总长度不超过</a:t>
            </a:r>
            <a:r>
              <a:rPr lang="en-US" altLang="zh-CN" dirty="0" smtClean="0"/>
              <a:t>8192B</a:t>
            </a:r>
            <a:r>
              <a:rPr lang="zh-CN" altLang="en-US" dirty="0" smtClean="0"/>
              <a:t>（</a:t>
            </a:r>
            <a:r>
              <a:rPr lang="en-US" altLang="zh-CN" dirty="0" smtClean="0"/>
              <a:t>64kb</a:t>
            </a:r>
            <a:r>
              <a:rPr lang="zh-CN" altLang="en-US" dirty="0" smtClean="0"/>
              <a:t>），那么发送下一个短帧</a:t>
            </a:r>
            <a:endParaRPr lang="en-US" altLang="zh-CN" dirty="0" smtClean="0"/>
          </a:p>
          <a:p>
            <a:pPr lvl="2"/>
            <a:r>
              <a:rPr lang="zh-CN" altLang="en-US" dirty="0" smtClean="0"/>
              <a:t>短帧之间仍然需要（</a:t>
            </a:r>
            <a:r>
              <a:rPr lang="en-US" altLang="zh-CN" dirty="0" smtClean="0"/>
              <a:t>96</a:t>
            </a:r>
            <a:r>
              <a:rPr lang="zh-CN" altLang="en-US" dirty="0" smtClean="0"/>
              <a:t>比特的）帧间间隔</a:t>
            </a:r>
            <a:r>
              <a:rPr lang="en-US" altLang="zh-CN" dirty="0" smtClean="0"/>
              <a:t>IFG</a:t>
            </a:r>
            <a:r>
              <a:rPr lang="zh-CN" altLang="en-US" dirty="0" smtClean="0"/>
              <a:t>，以便接收者准备好接收</a:t>
            </a:r>
            <a:endParaRPr lang="en-US" altLang="zh-CN" dirty="0" smtClean="0"/>
          </a:p>
          <a:p>
            <a:pPr lvl="3"/>
            <a:r>
              <a:rPr lang="zh-CN" altLang="en-US" sz="2000" dirty="0" smtClean="0"/>
              <a:t>在此期间通过</a:t>
            </a:r>
            <a:r>
              <a:rPr lang="zh-CN" altLang="en-US" sz="2000" dirty="0" smtClean="0"/>
              <a:t>发送一些特殊的编码（不在数据和载波扩展里出现）保证</a:t>
            </a:r>
            <a:r>
              <a:rPr lang="zh-CN" altLang="en-US" sz="2000" dirty="0"/>
              <a:t>别的节点</a:t>
            </a:r>
            <a:r>
              <a:rPr lang="zh-CN" altLang="en-US" sz="2000" dirty="0" smtClean="0"/>
              <a:t>不会获得媒体的访问权</a:t>
            </a:r>
          </a:p>
          <a:p>
            <a:endParaRPr lang="zh-CN" altLang="en-US" sz="2000" dirty="0"/>
          </a:p>
        </p:txBody>
      </p:sp>
      <p:sp>
        <p:nvSpPr>
          <p:cNvPr id="4" name="内容占位符 2"/>
          <p:cNvSpPr txBox="1">
            <a:spLocks/>
          </p:cNvSpPr>
          <p:nvPr/>
        </p:nvSpPr>
        <p:spPr bwMode="auto">
          <a:xfrm>
            <a:off x="248817" y="5005991"/>
            <a:ext cx="4068606" cy="160370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spcBef>
                <a:spcPct val="20000"/>
              </a:spcBef>
              <a:buClr>
                <a:schemeClr val="accent1"/>
              </a:buClr>
              <a:buSzPct val="50000"/>
              <a:buFont typeface="Wingdings 2" pitchFamily="18" charset="2"/>
              <a:buChar char=""/>
            </a:pPr>
            <a:r>
              <a:rPr lang="zh-CN" altLang="en-US" sz="2000" dirty="0"/>
              <a:t>巨大帧建议：</a:t>
            </a:r>
            <a:r>
              <a:rPr lang="en-US" altLang="en-US" sz="2000" dirty="0"/>
              <a:t>MAC</a:t>
            </a:r>
            <a:r>
              <a:rPr lang="zh-CN" altLang="en-US" sz="2000" dirty="0"/>
              <a:t>帧的最大帧长从</a:t>
            </a:r>
            <a:r>
              <a:rPr lang="en-US" altLang="en-US" sz="2000" dirty="0"/>
              <a:t>1500</a:t>
            </a:r>
            <a:r>
              <a:rPr lang="zh-CN" altLang="en-US" sz="2000" dirty="0"/>
              <a:t>字节提高到</a:t>
            </a:r>
            <a:r>
              <a:rPr lang="en-US" altLang="en-US" sz="2000" dirty="0"/>
              <a:t>9000</a:t>
            </a:r>
            <a:r>
              <a:rPr lang="zh-CN" altLang="en-US" sz="2000" dirty="0"/>
              <a:t>字节</a:t>
            </a:r>
            <a:endParaRPr lang="en-US" altLang="zh-CN" sz="2000" dirty="0"/>
          </a:p>
          <a:p>
            <a:pPr marL="800100" lvl="1" indent="-342900">
              <a:spcBef>
                <a:spcPct val="20000"/>
              </a:spcBef>
              <a:buClr>
                <a:schemeClr val="accent1"/>
              </a:buClr>
              <a:buSzPct val="50000"/>
              <a:buFont typeface="Wingdings 2" pitchFamily="18" charset="2"/>
              <a:buChar char=""/>
            </a:pPr>
            <a:r>
              <a:rPr lang="zh-CN" altLang="en-US" sz="2000" dirty="0"/>
              <a:t>提高网络利用的效率，同时也减少了传输的帧的数目。</a:t>
            </a:r>
          </a:p>
          <a:p>
            <a:pPr marL="800100" lvl="1" indent="-342900">
              <a:spcBef>
                <a:spcPct val="20000"/>
              </a:spcBef>
              <a:buClr>
                <a:schemeClr val="accent1"/>
              </a:buClr>
              <a:buSzPct val="50000"/>
            </a:pPr>
            <a:endParaRPr lang="zh-CN" altLang="en-US" sz="2000" dirty="0"/>
          </a:p>
        </p:txBody>
      </p:sp>
      <p:grpSp>
        <p:nvGrpSpPr>
          <p:cNvPr id="5" name="组合 4"/>
          <p:cNvGrpSpPr/>
          <p:nvPr/>
        </p:nvGrpSpPr>
        <p:grpSpPr>
          <a:xfrm>
            <a:off x="4584563" y="4739627"/>
            <a:ext cx="7429378" cy="1870070"/>
            <a:chOff x="959046" y="1414914"/>
            <a:chExt cx="7429378" cy="1870070"/>
          </a:xfrm>
        </p:grpSpPr>
        <p:sp>
          <p:nvSpPr>
            <p:cNvPr id="6" name="矩形 5"/>
            <p:cNvSpPr/>
            <p:nvPr/>
          </p:nvSpPr>
          <p:spPr>
            <a:xfrm>
              <a:off x="971600" y="1916832"/>
              <a:ext cx="7416824" cy="4001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10"/>
            <p:cNvSpPr txBox="1"/>
            <p:nvPr/>
          </p:nvSpPr>
          <p:spPr>
            <a:xfrm>
              <a:off x="959046" y="1908699"/>
              <a:ext cx="2316810" cy="400110"/>
            </a:xfrm>
            <a:prstGeom prst="rect">
              <a:avLst/>
            </a:prstGeom>
            <a:solidFill>
              <a:srgbClr val="FFC000"/>
            </a:solidFill>
            <a:ln>
              <a:solidFill>
                <a:schemeClr val="tx1"/>
              </a:solidFill>
            </a:ln>
          </p:spPr>
          <p:txBody>
            <a:bodyPr wrap="square" rtlCol="0">
              <a:spAutoFit/>
            </a:bodyPr>
            <a:lstStyle/>
            <a:p>
              <a:pPr algn="ctr"/>
              <a:r>
                <a:rPr lang="en-US" altLang="zh-CN" sz="2000" dirty="0"/>
                <a:t>MAC</a:t>
              </a:r>
              <a:r>
                <a:rPr lang="zh-CN" altLang="en-US" sz="2000" dirty="0"/>
                <a:t>帧</a:t>
              </a:r>
              <a:r>
                <a:rPr lang="en-US" altLang="zh-CN" sz="2000" dirty="0"/>
                <a:t>+</a:t>
              </a:r>
              <a:r>
                <a:rPr lang="zh-CN" altLang="en-US" sz="2000" dirty="0"/>
                <a:t>载波扩展</a:t>
              </a:r>
            </a:p>
          </p:txBody>
        </p:sp>
        <p:sp>
          <p:nvSpPr>
            <p:cNvPr id="8" name="TextBox 11"/>
            <p:cNvSpPr txBox="1"/>
            <p:nvPr/>
          </p:nvSpPr>
          <p:spPr>
            <a:xfrm>
              <a:off x="3275856" y="1916832"/>
              <a:ext cx="864096" cy="400110"/>
            </a:xfrm>
            <a:prstGeom prst="rect">
              <a:avLst/>
            </a:prstGeom>
            <a:solidFill>
              <a:schemeClr val="accent1">
                <a:lumMod val="60000"/>
                <a:lumOff val="40000"/>
              </a:schemeClr>
            </a:solidFill>
            <a:ln>
              <a:solidFill>
                <a:schemeClr val="tx1"/>
              </a:solidFill>
            </a:ln>
          </p:spPr>
          <p:txBody>
            <a:bodyPr wrap="square" rtlCol="0">
              <a:spAutoFit/>
            </a:bodyPr>
            <a:lstStyle/>
            <a:p>
              <a:pPr algn="ctr"/>
              <a:endParaRPr lang="zh-CN" altLang="en-US" sz="2000" dirty="0"/>
            </a:p>
          </p:txBody>
        </p:sp>
        <p:sp>
          <p:nvSpPr>
            <p:cNvPr id="9" name="TextBox 12"/>
            <p:cNvSpPr txBox="1"/>
            <p:nvPr/>
          </p:nvSpPr>
          <p:spPr>
            <a:xfrm>
              <a:off x="4139952" y="1916832"/>
              <a:ext cx="998217" cy="400110"/>
            </a:xfrm>
            <a:prstGeom prst="rect">
              <a:avLst/>
            </a:prstGeom>
            <a:noFill/>
            <a:ln>
              <a:solidFill>
                <a:schemeClr val="tx1"/>
              </a:solidFill>
            </a:ln>
          </p:spPr>
          <p:txBody>
            <a:bodyPr wrap="square" rtlCol="0">
              <a:spAutoFit/>
            </a:bodyPr>
            <a:lstStyle/>
            <a:p>
              <a:pPr algn="ctr"/>
              <a:r>
                <a:rPr lang="en-US" altLang="zh-CN" sz="2000" dirty="0"/>
                <a:t>MAC</a:t>
              </a:r>
              <a:r>
                <a:rPr lang="zh-CN" altLang="en-US" sz="2000" dirty="0"/>
                <a:t>帧</a:t>
              </a:r>
            </a:p>
          </p:txBody>
        </p:sp>
        <p:sp>
          <p:nvSpPr>
            <p:cNvPr id="10" name="TextBox 13"/>
            <p:cNvSpPr txBox="1"/>
            <p:nvPr/>
          </p:nvSpPr>
          <p:spPr>
            <a:xfrm>
              <a:off x="6026674" y="1916832"/>
              <a:ext cx="864096" cy="400110"/>
            </a:xfrm>
            <a:prstGeom prst="rect">
              <a:avLst/>
            </a:prstGeom>
            <a:noFill/>
            <a:ln>
              <a:solidFill>
                <a:schemeClr val="tx1"/>
              </a:solidFill>
            </a:ln>
          </p:spPr>
          <p:txBody>
            <a:bodyPr wrap="square" rtlCol="0">
              <a:spAutoFit/>
            </a:bodyPr>
            <a:lstStyle/>
            <a:p>
              <a:pPr algn="ctr"/>
              <a:r>
                <a:rPr lang="en-US" altLang="zh-CN" sz="2000" dirty="0"/>
                <a:t>…</a:t>
              </a:r>
              <a:endParaRPr lang="zh-CN" altLang="en-US" sz="2000" dirty="0"/>
            </a:p>
          </p:txBody>
        </p:sp>
        <p:cxnSp>
          <p:nvCxnSpPr>
            <p:cNvPr id="11" name="直接箭头连接符 10"/>
            <p:cNvCxnSpPr/>
            <p:nvPr/>
          </p:nvCxnSpPr>
          <p:spPr>
            <a:xfrm flipV="1">
              <a:off x="977933" y="2564904"/>
              <a:ext cx="6114347" cy="1597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2" name="TextBox 17"/>
            <p:cNvSpPr txBox="1"/>
            <p:nvPr/>
          </p:nvSpPr>
          <p:spPr>
            <a:xfrm>
              <a:off x="3347864" y="2380818"/>
              <a:ext cx="1584176" cy="400110"/>
            </a:xfrm>
            <a:prstGeom prst="rect">
              <a:avLst/>
            </a:prstGeom>
            <a:solidFill>
              <a:schemeClr val="accent3">
                <a:lumMod val="20000"/>
                <a:lumOff val="80000"/>
              </a:schemeClr>
            </a:solidFill>
            <a:ln>
              <a:solidFill>
                <a:schemeClr val="tx1"/>
              </a:solidFill>
            </a:ln>
          </p:spPr>
          <p:txBody>
            <a:bodyPr wrap="square" rtlCol="0">
              <a:spAutoFit/>
            </a:bodyPr>
            <a:lstStyle/>
            <a:p>
              <a:pPr algn="ctr"/>
              <a:r>
                <a:rPr lang="zh-CN" altLang="en-US" sz="2000" dirty="0"/>
                <a:t>突发限制</a:t>
              </a:r>
            </a:p>
          </p:txBody>
        </p:sp>
        <p:cxnSp>
          <p:nvCxnSpPr>
            <p:cNvPr id="13" name="直接箭头连接符 12"/>
            <p:cNvCxnSpPr/>
            <p:nvPr/>
          </p:nvCxnSpPr>
          <p:spPr>
            <a:xfrm>
              <a:off x="977933" y="3068960"/>
              <a:ext cx="7410491" cy="15969"/>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4" name="TextBox 19"/>
            <p:cNvSpPr txBox="1"/>
            <p:nvPr/>
          </p:nvSpPr>
          <p:spPr>
            <a:xfrm>
              <a:off x="3707904" y="2884874"/>
              <a:ext cx="2448272" cy="400110"/>
            </a:xfrm>
            <a:prstGeom prst="rect">
              <a:avLst/>
            </a:prstGeom>
            <a:solidFill>
              <a:schemeClr val="accent3">
                <a:lumMod val="20000"/>
                <a:lumOff val="80000"/>
              </a:schemeClr>
            </a:solidFill>
            <a:ln>
              <a:solidFill>
                <a:schemeClr val="tx1"/>
              </a:solidFill>
            </a:ln>
          </p:spPr>
          <p:txBody>
            <a:bodyPr wrap="square" rtlCol="0">
              <a:spAutoFit/>
            </a:bodyPr>
            <a:lstStyle/>
            <a:p>
              <a:pPr algn="ctr"/>
              <a:r>
                <a:rPr lang="zh-CN" altLang="en-US" sz="2000" dirty="0"/>
                <a:t>载波持续时间</a:t>
              </a:r>
            </a:p>
          </p:txBody>
        </p:sp>
        <p:cxnSp>
          <p:nvCxnSpPr>
            <p:cNvPr id="15" name="直接连接符 14"/>
            <p:cNvCxnSpPr/>
            <p:nvPr/>
          </p:nvCxnSpPr>
          <p:spPr>
            <a:xfrm>
              <a:off x="977933" y="2308810"/>
              <a:ext cx="0" cy="9041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8388424" y="2328845"/>
              <a:ext cx="0" cy="9041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7092280" y="2344814"/>
              <a:ext cx="0" cy="4721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23"/>
            <p:cNvSpPr txBox="1"/>
            <p:nvPr/>
          </p:nvSpPr>
          <p:spPr>
            <a:xfrm>
              <a:off x="5157642" y="1916832"/>
              <a:ext cx="864096" cy="400110"/>
            </a:xfrm>
            <a:prstGeom prst="rect">
              <a:avLst/>
            </a:prstGeom>
            <a:solidFill>
              <a:schemeClr val="accent1">
                <a:lumMod val="60000"/>
                <a:lumOff val="40000"/>
              </a:schemeClr>
            </a:solidFill>
            <a:ln>
              <a:solidFill>
                <a:schemeClr val="tx1"/>
              </a:solidFill>
            </a:ln>
          </p:spPr>
          <p:txBody>
            <a:bodyPr wrap="square" rtlCol="0">
              <a:spAutoFit/>
            </a:bodyPr>
            <a:lstStyle/>
            <a:p>
              <a:pPr algn="ctr"/>
              <a:endParaRPr lang="zh-CN" altLang="en-US" sz="2000" dirty="0"/>
            </a:p>
          </p:txBody>
        </p:sp>
        <p:sp>
          <p:nvSpPr>
            <p:cNvPr id="19" name="TextBox 24"/>
            <p:cNvSpPr txBox="1"/>
            <p:nvPr/>
          </p:nvSpPr>
          <p:spPr>
            <a:xfrm>
              <a:off x="6905284" y="1928735"/>
              <a:ext cx="1464778" cy="400110"/>
            </a:xfrm>
            <a:prstGeom prst="rect">
              <a:avLst/>
            </a:prstGeom>
            <a:noFill/>
            <a:ln>
              <a:solidFill>
                <a:schemeClr val="tx1"/>
              </a:solidFill>
            </a:ln>
          </p:spPr>
          <p:txBody>
            <a:bodyPr wrap="square" rtlCol="0">
              <a:spAutoFit/>
            </a:bodyPr>
            <a:lstStyle/>
            <a:p>
              <a:pPr algn="ctr"/>
              <a:r>
                <a:rPr lang="en-US" altLang="zh-CN" sz="2000" dirty="0"/>
                <a:t>MAC</a:t>
              </a:r>
              <a:r>
                <a:rPr lang="zh-CN" altLang="en-US" sz="2000" dirty="0"/>
                <a:t>帧</a:t>
              </a:r>
            </a:p>
          </p:txBody>
        </p:sp>
        <p:sp>
          <p:nvSpPr>
            <p:cNvPr id="22" name="TextBox 11"/>
            <p:cNvSpPr txBox="1"/>
            <p:nvPr/>
          </p:nvSpPr>
          <p:spPr>
            <a:xfrm>
              <a:off x="3275856" y="1456909"/>
              <a:ext cx="864096" cy="400110"/>
            </a:xfrm>
            <a:prstGeom prst="rect">
              <a:avLst/>
            </a:prstGeom>
            <a:solidFill>
              <a:schemeClr val="accent1">
                <a:lumMod val="20000"/>
                <a:lumOff val="80000"/>
              </a:schemeClr>
            </a:solidFill>
            <a:ln>
              <a:solidFill>
                <a:schemeClr val="tx1"/>
              </a:solidFill>
            </a:ln>
          </p:spPr>
          <p:txBody>
            <a:bodyPr wrap="square" rtlCol="0">
              <a:spAutoFit/>
            </a:bodyPr>
            <a:lstStyle/>
            <a:p>
              <a:pPr algn="ctr"/>
              <a:r>
                <a:rPr lang="en-US" altLang="zh-CN" sz="2000" dirty="0"/>
                <a:t>IFG</a:t>
              </a:r>
              <a:endParaRPr lang="zh-CN" altLang="en-US" sz="2000" dirty="0"/>
            </a:p>
          </p:txBody>
        </p:sp>
        <p:sp>
          <p:nvSpPr>
            <p:cNvPr id="23" name="TextBox 11"/>
            <p:cNvSpPr txBox="1"/>
            <p:nvPr/>
          </p:nvSpPr>
          <p:spPr>
            <a:xfrm>
              <a:off x="5138169" y="1414914"/>
              <a:ext cx="864096" cy="400110"/>
            </a:xfrm>
            <a:prstGeom prst="rect">
              <a:avLst/>
            </a:prstGeom>
            <a:solidFill>
              <a:schemeClr val="accent1">
                <a:lumMod val="20000"/>
                <a:lumOff val="80000"/>
              </a:schemeClr>
            </a:solidFill>
            <a:ln>
              <a:solidFill>
                <a:schemeClr val="tx1"/>
              </a:solidFill>
            </a:ln>
          </p:spPr>
          <p:txBody>
            <a:bodyPr wrap="square" rtlCol="0">
              <a:spAutoFit/>
            </a:bodyPr>
            <a:lstStyle/>
            <a:p>
              <a:pPr algn="ctr"/>
              <a:r>
                <a:rPr lang="en-US" altLang="zh-CN" sz="2000" dirty="0"/>
                <a:t>IFG</a:t>
              </a:r>
              <a:endParaRPr lang="zh-CN" altLang="en-US" sz="2000" dirty="0"/>
            </a:p>
          </p:txBody>
        </p:sp>
      </p:grpSp>
      <p:sp>
        <p:nvSpPr>
          <p:cNvPr id="20" name="矩形 19"/>
          <p:cNvSpPr/>
          <p:nvPr/>
        </p:nvSpPr>
        <p:spPr>
          <a:xfrm>
            <a:off x="6851384" y="5261872"/>
            <a:ext cx="1209125" cy="338554"/>
          </a:xfrm>
          <a:prstGeom prst="rect">
            <a:avLst/>
          </a:prstGeom>
        </p:spPr>
        <p:txBody>
          <a:bodyPr wrap="square">
            <a:spAutoFit/>
          </a:bodyPr>
          <a:lstStyle/>
          <a:p>
            <a:r>
              <a:rPr lang="zh-CN" altLang="en-US" sz="1600" dirty="0" smtClean="0">
                <a:solidFill>
                  <a:srgbClr val="FF0000"/>
                </a:solidFill>
              </a:rPr>
              <a:t>特殊编码</a:t>
            </a:r>
            <a:endParaRPr lang="zh-CN" altLang="en-US" sz="1600" dirty="0">
              <a:solidFill>
                <a:srgbClr val="FF0000"/>
              </a:solidFill>
            </a:endParaRPr>
          </a:p>
        </p:txBody>
      </p:sp>
      <p:sp>
        <p:nvSpPr>
          <p:cNvPr id="21" name="矩形 20"/>
          <p:cNvSpPr/>
          <p:nvPr/>
        </p:nvSpPr>
        <p:spPr>
          <a:xfrm>
            <a:off x="8717332" y="5300195"/>
            <a:ext cx="1291337" cy="338554"/>
          </a:xfrm>
          <a:prstGeom prst="rect">
            <a:avLst/>
          </a:prstGeom>
        </p:spPr>
        <p:txBody>
          <a:bodyPr wrap="square">
            <a:spAutoFit/>
          </a:bodyPr>
          <a:lstStyle/>
          <a:p>
            <a:r>
              <a:rPr lang="zh-CN" altLang="en-US" sz="1600" dirty="0" smtClean="0">
                <a:solidFill>
                  <a:srgbClr val="FF0000"/>
                </a:solidFill>
              </a:rPr>
              <a:t>特殊编码</a:t>
            </a:r>
            <a:endParaRPr lang="zh-CN" altLang="en-US" sz="1600" dirty="0">
              <a:solidFill>
                <a:srgbClr val="FF0000"/>
              </a:solidFill>
            </a:endParaRPr>
          </a:p>
        </p:txBody>
      </p:sp>
    </p:spTree>
    <p:extLst>
      <p:ext uri="{BB962C8B-B14F-4D97-AF65-F5344CB8AC3E}">
        <p14:creationId xmlns:p14="http://schemas.microsoft.com/office/powerpoint/2010/main" val="6729714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CSMA/CD</a:t>
            </a:r>
            <a:r>
              <a:rPr lang="zh-CN" altLang="en-US" dirty="0" smtClean="0"/>
              <a:t>性能分析</a:t>
            </a:r>
            <a:endParaRPr lang="zh-CN" altLang="en-US" dirty="0"/>
          </a:p>
        </p:txBody>
      </p:sp>
      <p:sp>
        <p:nvSpPr>
          <p:cNvPr id="3" name="内容占位符 2"/>
          <p:cNvSpPr>
            <a:spLocks noGrp="1"/>
          </p:cNvSpPr>
          <p:nvPr>
            <p:ph idx="1"/>
          </p:nvPr>
        </p:nvSpPr>
        <p:spPr/>
        <p:txBody>
          <a:bodyPr/>
          <a:lstStyle/>
          <a:p>
            <a:r>
              <a:rPr lang="zh-CN" altLang="en-US" dirty="0" smtClean="0"/>
              <a:t>假设：</a:t>
            </a:r>
            <a:endParaRPr lang="en-US" altLang="zh-CN" dirty="0" smtClean="0"/>
          </a:p>
          <a:p>
            <a:pPr lvl="1"/>
            <a:r>
              <a:rPr lang="zh-CN" altLang="en-US" dirty="0" smtClean="0"/>
              <a:t>媒体上的时间可以分为竞争（</a:t>
            </a:r>
            <a:r>
              <a:rPr lang="en-US" altLang="zh-CN" dirty="0" smtClean="0"/>
              <a:t>contention</a:t>
            </a:r>
            <a:r>
              <a:rPr lang="zh-CN" altLang="en-US" dirty="0" smtClean="0"/>
              <a:t>）间隔、传输</a:t>
            </a:r>
            <a:r>
              <a:rPr lang="en-US" altLang="zh-CN" dirty="0" smtClean="0"/>
              <a:t>(busy)</a:t>
            </a:r>
            <a:r>
              <a:rPr lang="zh-CN" altLang="en-US" dirty="0" smtClean="0"/>
              <a:t>间隔和空闲</a:t>
            </a:r>
            <a:r>
              <a:rPr lang="en-US" altLang="zh-CN" dirty="0" smtClean="0"/>
              <a:t>(idle)</a:t>
            </a:r>
            <a:r>
              <a:rPr lang="zh-CN" altLang="en-US" dirty="0" smtClean="0"/>
              <a:t>间隔</a:t>
            </a:r>
            <a:endParaRPr lang="en-US" altLang="zh-CN" dirty="0" smtClean="0"/>
          </a:p>
          <a:p>
            <a:pPr lvl="1"/>
            <a:r>
              <a:rPr lang="zh-CN" altLang="en-US" dirty="0" smtClean="0"/>
              <a:t>要成功传输，首先需要竞争媒体的访问权</a:t>
            </a:r>
            <a:endParaRPr lang="en-US" altLang="zh-CN" dirty="0" smtClean="0"/>
          </a:p>
          <a:p>
            <a:pPr lvl="2"/>
            <a:r>
              <a:rPr lang="zh-CN" altLang="en-US" dirty="0" smtClean="0"/>
              <a:t>冲突检测的最坏时间为</a:t>
            </a:r>
            <a:r>
              <a:rPr lang="en-US" altLang="zh-CN" dirty="0" smtClean="0"/>
              <a:t>2T</a:t>
            </a:r>
            <a:r>
              <a:rPr lang="en-US" altLang="zh-CN" baseline="-25000" dirty="0" smtClean="0"/>
              <a:t>prop</a:t>
            </a:r>
            <a:endParaRPr lang="en-US" altLang="zh-CN" dirty="0" smtClean="0"/>
          </a:p>
          <a:p>
            <a:pPr lvl="2"/>
            <a:r>
              <a:rPr lang="zh-CN" altLang="en-US" dirty="0" smtClean="0"/>
              <a:t>竞争间隔由多个长度为</a:t>
            </a:r>
            <a:r>
              <a:rPr lang="en-US" altLang="zh-CN" dirty="0" smtClean="0"/>
              <a:t>2T</a:t>
            </a:r>
            <a:r>
              <a:rPr lang="en-US" altLang="zh-CN" baseline="-25000" dirty="0" smtClean="0"/>
              <a:t>prop</a:t>
            </a:r>
            <a:r>
              <a:rPr lang="zh-CN" altLang="en-US" dirty="0" smtClean="0"/>
              <a:t> 的时槽组成</a:t>
            </a:r>
            <a:endParaRPr lang="en-US" altLang="zh-CN" dirty="0" smtClean="0"/>
          </a:p>
          <a:p>
            <a:pPr lvl="1"/>
            <a:r>
              <a:rPr lang="zh-CN" altLang="en-US" dirty="0" smtClean="0"/>
              <a:t>传输间隔：</a:t>
            </a:r>
            <a:endParaRPr lang="en-US" altLang="zh-CN" dirty="0" smtClean="0"/>
          </a:p>
          <a:p>
            <a:pPr lvl="2"/>
            <a:r>
              <a:rPr lang="zh-CN" altLang="en-US" dirty="0" smtClean="0"/>
              <a:t>需要</a:t>
            </a:r>
            <a:r>
              <a:rPr lang="en-US" altLang="zh-CN" dirty="0" err="1" smtClean="0"/>
              <a:t>T</a:t>
            </a:r>
            <a:r>
              <a:rPr lang="en-US" altLang="zh-CN" baseline="-25000" dirty="0" err="1" smtClean="0"/>
              <a:t>trans</a:t>
            </a:r>
            <a:r>
              <a:rPr lang="en-US" altLang="zh-CN" dirty="0" smtClean="0"/>
              <a:t>=L/R</a:t>
            </a:r>
            <a:r>
              <a:rPr lang="zh-CN" altLang="en-US" dirty="0" smtClean="0"/>
              <a:t>时间传输长度为</a:t>
            </a:r>
            <a:r>
              <a:rPr lang="en-US" altLang="zh-CN" dirty="0" smtClean="0"/>
              <a:t>L</a:t>
            </a:r>
            <a:r>
              <a:rPr lang="zh-CN" altLang="en-US" dirty="0" smtClean="0"/>
              <a:t>的帧</a:t>
            </a:r>
            <a:endParaRPr lang="en-US" altLang="zh-CN" dirty="0" smtClean="0"/>
          </a:p>
          <a:p>
            <a:endParaRPr lang="zh-CN" altLang="en-US" dirty="0"/>
          </a:p>
        </p:txBody>
      </p:sp>
      <p:sp>
        <p:nvSpPr>
          <p:cNvPr id="6" name="灯片编号占位符 5"/>
          <p:cNvSpPr>
            <a:spLocks noGrp="1"/>
          </p:cNvSpPr>
          <p:nvPr>
            <p:ph type="sldNum" sz="quarter" idx="12"/>
          </p:nvPr>
        </p:nvSpPr>
        <p:spPr/>
        <p:txBody>
          <a:bodyPr/>
          <a:lstStyle/>
          <a:p>
            <a:pPr>
              <a:defRPr/>
            </a:pPr>
            <a:fld id="{CBD0A36D-B37A-4D83-8528-A0EB221AC040}" type="slidenum">
              <a:rPr lang="zh-CN" altLang="en-US" smtClean="0"/>
              <a:pPr>
                <a:defRPr/>
              </a:pPr>
              <a:t>26</a:t>
            </a:fld>
            <a:endParaRPr lang="zh-CN" altLang="en-US" dirty="0"/>
          </a:p>
        </p:txBody>
      </p:sp>
      <p:grpSp>
        <p:nvGrpSpPr>
          <p:cNvPr id="39" name="组合 38"/>
          <p:cNvGrpSpPr/>
          <p:nvPr/>
        </p:nvGrpSpPr>
        <p:grpSpPr>
          <a:xfrm>
            <a:off x="2842409" y="4891313"/>
            <a:ext cx="5827613" cy="1953421"/>
            <a:chOff x="1336675" y="4423410"/>
            <a:chExt cx="4659630" cy="1408176"/>
          </a:xfrm>
        </p:grpSpPr>
        <p:grpSp>
          <p:nvGrpSpPr>
            <p:cNvPr id="7" name="组合 6"/>
            <p:cNvGrpSpPr/>
            <p:nvPr/>
          </p:nvGrpSpPr>
          <p:grpSpPr>
            <a:xfrm>
              <a:off x="1336675" y="4874895"/>
              <a:ext cx="621030" cy="301625"/>
              <a:chOff x="0" y="0"/>
              <a:chExt cx="621030" cy="301625"/>
            </a:xfrm>
            <a:solidFill>
              <a:srgbClr val="FFC000"/>
            </a:solidFill>
          </p:grpSpPr>
          <p:sp>
            <p:nvSpPr>
              <p:cNvPr id="8" name="矩形 7"/>
              <p:cNvSpPr/>
              <p:nvPr/>
            </p:nvSpPr>
            <p:spPr>
              <a:xfrm>
                <a:off x="0" y="0"/>
                <a:ext cx="621030" cy="301625"/>
              </a:xfrm>
              <a:prstGeom prst="rect">
                <a:avLst/>
              </a:prstGeom>
              <a:grpFill/>
              <a:ln w="12700"/>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9" name="文本框 316"/>
              <p:cNvSpPr txBox="1"/>
              <p:nvPr/>
            </p:nvSpPr>
            <p:spPr>
              <a:xfrm>
                <a:off x="172529" y="8612"/>
                <a:ext cx="370936" cy="292014"/>
              </a:xfrm>
              <a:prstGeom prst="rect">
                <a:avLst/>
              </a:prstGeom>
              <a:grp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r>
                  <a:rPr lang="zh-CN" altLang="en-US" kern="100">
                    <a:ea typeface="宋体"/>
                    <a:cs typeface="Times New Roman"/>
                  </a:rPr>
                  <a:t>帧</a:t>
                </a:r>
              </a:p>
            </p:txBody>
          </p:sp>
        </p:grpSp>
        <p:sp>
          <p:nvSpPr>
            <p:cNvPr id="10" name="文本框 151"/>
            <p:cNvSpPr txBox="1"/>
            <p:nvPr/>
          </p:nvSpPr>
          <p:spPr>
            <a:xfrm>
              <a:off x="1922820" y="5370195"/>
              <a:ext cx="975168" cy="28448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r>
                <a:rPr lang="zh-CN" altLang="en-US" kern="100" dirty="0">
                  <a:ea typeface="宋体"/>
                  <a:cs typeface="Times New Roman"/>
                </a:rPr>
                <a:t>竞争间隔</a:t>
              </a:r>
            </a:p>
          </p:txBody>
        </p:sp>
        <p:sp>
          <p:nvSpPr>
            <p:cNvPr id="11" name="矩形 10"/>
            <p:cNvSpPr/>
            <p:nvPr/>
          </p:nvSpPr>
          <p:spPr>
            <a:xfrm>
              <a:off x="2026920" y="4883150"/>
              <a:ext cx="103505" cy="292100"/>
            </a:xfrm>
            <a:prstGeom prst="rect">
              <a:avLst/>
            </a:prstGeom>
            <a:solidFill>
              <a:srgbClr val="00B0F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2" name="矩形 11"/>
            <p:cNvSpPr/>
            <p:nvPr/>
          </p:nvSpPr>
          <p:spPr>
            <a:xfrm>
              <a:off x="2179320" y="4884420"/>
              <a:ext cx="103505" cy="292100"/>
            </a:xfrm>
            <a:prstGeom prst="rect">
              <a:avLst/>
            </a:prstGeom>
            <a:solidFill>
              <a:srgbClr val="00B0F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3" name="矩形 12"/>
            <p:cNvSpPr/>
            <p:nvPr/>
          </p:nvSpPr>
          <p:spPr>
            <a:xfrm>
              <a:off x="2348230" y="4880610"/>
              <a:ext cx="103505" cy="292100"/>
            </a:xfrm>
            <a:prstGeom prst="rect">
              <a:avLst/>
            </a:prstGeom>
            <a:solidFill>
              <a:srgbClr val="00B0F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nvGrpSpPr>
            <p:cNvPr id="14" name="组合 13"/>
            <p:cNvGrpSpPr/>
            <p:nvPr/>
          </p:nvGrpSpPr>
          <p:grpSpPr>
            <a:xfrm>
              <a:off x="2794635" y="4883150"/>
              <a:ext cx="621030" cy="300990"/>
              <a:chOff x="0" y="0"/>
              <a:chExt cx="621030" cy="301625"/>
            </a:xfrm>
            <a:solidFill>
              <a:srgbClr val="FFC000"/>
            </a:solidFill>
          </p:grpSpPr>
          <p:sp>
            <p:nvSpPr>
              <p:cNvPr id="15" name="矩形 14"/>
              <p:cNvSpPr/>
              <p:nvPr/>
            </p:nvSpPr>
            <p:spPr>
              <a:xfrm>
                <a:off x="0" y="0"/>
                <a:ext cx="621030" cy="301625"/>
              </a:xfrm>
              <a:prstGeom prst="rect">
                <a:avLst/>
              </a:prstGeom>
              <a:grpFill/>
              <a:ln w="12700"/>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6" name="文本框 157"/>
              <p:cNvSpPr txBox="1"/>
              <p:nvPr/>
            </p:nvSpPr>
            <p:spPr>
              <a:xfrm>
                <a:off x="172529" y="8626"/>
                <a:ext cx="370936" cy="283989"/>
              </a:xfrm>
              <a:prstGeom prst="rect">
                <a:avLst/>
              </a:prstGeom>
              <a:grp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r>
                  <a:rPr lang="zh-CN" altLang="en-US" kern="100" dirty="0">
                    <a:ea typeface="宋体"/>
                    <a:cs typeface="Times New Roman"/>
                  </a:rPr>
                  <a:t>帧</a:t>
                </a:r>
              </a:p>
            </p:txBody>
          </p:sp>
        </p:grpSp>
        <p:sp>
          <p:nvSpPr>
            <p:cNvPr id="17" name="矩形 16"/>
            <p:cNvSpPr/>
            <p:nvPr/>
          </p:nvSpPr>
          <p:spPr>
            <a:xfrm>
              <a:off x="2499995" y="4885055"/>
              <a:ext cx="103505" cy="292100"/>
            </a:xfrm>
            <a:prstGeom prst="rect">
              <a:avLst/>
            </a:prstGeom>
            <a:solidFill>
              <a:srgbClr val="00B0F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8" name="矩形 17"/>
            <p:cNvSpPr/>
            <p:nvPr/>
          </p:nvSpPr>
          <p:spPr>
            <a:xfrm>
              <a:off x="2646045" y="4886325"/>
              <a:ext cx="103505" cy="292100"/>
            </a:xfrm>
            <a:prstGeom prst="rect">
              <a:avLst/>
            </a:prstGeom>
            <a:solidFill>
              <a:srgbClr val="00B0F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9" name="文本框 385"/>
            <p:cNvSpPr txBox="1"/>
            <p:nvPr/>
          </p:nvSpPr>
          <p:spPr>
            <a:xfrm>
              <a:off x="2684462" y="5489422"/>
              <a:ext cx="1624330" cy="342164"/>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r>
                <a:rPr lang="zh-CN" altLang="en-US" kern="100" dirty="0">
                  <a:ea typeface="宋体"/>
                  <a:cs typeface="Times New Roman"/>
                </a:rPr>
                <a:t>传输间隔</a:t>
              </a:r>
              <a:r>
                <a:rPr lang="en-US" altLang="zh-CN" kern="100" dirty="0">
                  <a:ea typeface="宋体"/>
                  <a:cs typeface="Times New Roman"/>
                </a:rPr>
                <a:t>=</a:t>
              </a:r>
              <a:r>
                <a:rPr lang="en-US" altLang="zh-CN" dirty="0" err="1"/>
                <a:t>T</a:t>
              </a:r>
              <a:r>
                <a:rPr lang="en-US" altLang="zh-CN" baseline="-25000" dirty="0" err="1"/>
                <a:t>trans</a:t>
              </a:r>
              <a:endParaRPr lang="zh-CN" altLang="en-US" kern="100" dirty="0">
                <a:ea typeface="宋体"/>
                <a:cs typeface="Times New Roman"/>
              </a:endParaRPr>
            </a:p>
          </p:txBody>
        </p:sp>
        <p:sp>
          <p:nvSpPr>
            <p:cNvPr id="20" name="文本框 386"/>
            <p:cNvSpPr txBox="1"/>
            <p:nvPr/>
          </p:nvSpPr>
          <p:spPr>
            <a:xfrm>
              <a:off x="4395470" y="5283200"/>
              <a:ext cx="1152334" cy="289877"/>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r>
                <a:rPr lang="zh-CN" altLang="en-US" kern="100" dirty="0">
                  <a:ea typeface="宋体"/>
                  <a:cs typeface="Times New Roman"/>
                </a:rPr>
                <a:t>空闲间隔</a:t>
              </a:r>
            </a:p>
          </p:txBody>
        </p:sp>
        <p:grpSp>
          <p:nvGrpSpPr>
            <p:cNvPr id="21" name="组合 20"/>
            <p:cNvGrpSpPr/>
            <p:nvPr/>
          </p:nvGrpSpPr>
          <p:grpSpPr>
            <a:xfrm>
              <a:off x="3816985" y="4879340"/>
              <a:ext cx="621030" cy="300990"/>
              <a:chOff x="0" y="0"/>
              <a:chExt cx="621030" cy="301625"/>
            </a:xfrm>
            <a:solidFill>
              <a:srgbClr val="FFC000"/>
            </a:solidFill>
          </p:grpSpPr>
          <p:sp>
            <p:nvSpPr>
              <p:cNvPr id="22" name="矩形 21"/>
              <p:cNvSpPr/>
              <p:nvPr/>
            </p:nvSpPr>
            <p:spPr>
              <a:xfrm>
                <a:off x="0" y="0"/>
                <a:ext cx="621030" cy="301625"/>
              </a:xfrm>
              <a:prstGeom prst="rect">
                <a:avLst/>
              </a:prstGeom>
              <a:grpFill/>
              <a:ln w="12700"/>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3" name="文本框 389"/>
              <p:cNvSpPr txBox="1"/>
              <p:nvPr/>
            </p:nvSpPr>
            <p:spPr>
              <a:xfrm>
                <a:off x="172529" y="8626"/>
                <a:ext cx="370936" cy="283989"/>
              </a:xfrm>
              <a:prstGeom prst="rect">
                <a:avLst/>
              </a:prstGeom>
              <a:grp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r>
                  <a:rPr lang="zh-CN" altLang="en-US" kern="100">
                    <a:ea typeface="宋体"/>
                    <a:cs typeface="Times New Roman"/>
                  </a:rPr>
                  <a:t>帧</a:t>
                </a:r>
              </a:p>
            </p:txBody>
          </p:sp>
        </p:grpSp>
        <p:sp>
          <p:nvSpPr>
            <p:cNvPr id="24" name="矩形 23"/>
            <p:cNvSpPr/>
            <p:nvPr/>
          </p:nvSpPr>
          <p:spPr>
            <a:xfrm>
              <a:off x="3505835" y="4890770"/>
              <a:ext cx="103505" cy="292100"/>
            </a:xfrm>
            <a:prstGeom prst="rect">
              <a:avLst/>
            </a:prstGeom>
            <a:solidFill>
              <a:srgbClr val="00B0F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5" name="矩形 24"/>
            <p:cNvSpPr/>
            <p:nvPr/>
          </p:nvSpPr>
          <p:spPr>
            <a:xfrm>
              <a:off x="3651885" y="4892040"/>
              <a:ext cx="103505" cy="292100"/>
            </a:xfrm>
            <a:prstGeom prst="rect">
              <a:avLst/>
            </a:prstGeom>
            <a:solidFill>
              <a:srgbClr val="00B0F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6" name="矩形 25"/>
            <p:cNvSpPr/>
            <p:nvPr/>
          </p:nvSpPr>
          <p:spPr>
            <a:xfrm>
              <a:off x="5071745" y="4871720"/>
              <a:ext cx="103505" cy="292100"/>
            </a:xfrm>
            <a:prstGeom prst="rect">
              <a:avLst/>
            </a:prstGeom>
            <a:solidFill>
              <a:srgbClr val="00B0F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nvGrpSpPr>
            <p:cNvPr id="27" name="组合 26"/>
            <p:cNvGrpSpPr/>
            <p:nvPr/>
          </p:nvGrpSpPr>
          <p:grpSpPr>
            <a:xfrm>
              <a:off x="5375275" y="4867275"/>
              <a:ext cx="621030" cy="300990"/>
              <a:chOff x="0" y="0"/>
              <a:chExt cx="621030" cy="301625"/>
            </a:xfrm>
            <a:solidFill>
              <a:srgbClr val="FFC000"/>
            </a:solidFill>
          </p:grpSpPr>
          <p:sp>
            <p:nvSpPr>
              <p:cNvPr id="28" name="矩形 27"/>
              <p:cNvSpPr/>
              <p:nvPr/>
            </p:nvSpPr>
            <p:spPr>
              <a:xfrm>
                <a:off x="0" y="0"/>
                <a:ext cx="621030" cy="301625"/>
              </a:xfrm>
              <a:prstGeom prst="rect">
                <a:avLst/>
              </a:prstGeom>
              <a:grpFill/>
              <a:ln w="12700"/>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9" name="文本框 395"/>
              <p:cNvSpPr txBox="1"/>
              <p:nvPr/>
            </p:nvSpPr>
            <p:spPr>
              <a:xfrm>
                <a:off x="172529" y="8626"/>
                <a:ext cx="370936" cy="283989"/>
              </a:xfrm>
              <a:prstGeom prst="rect">
                <a:avLst/>
              </a:prstGeom>
              <a:grp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r>
                  <a:rPr lang="zh-CN" altLang="en-US" kern="100">
                    <a:ea typeface="宋体"/>
                    <a:cs typeface="Times New Roman"/>
                  </a:rPr>
                  <a:t>帧</a:t>
                </a:r>
              </a:p>
            </p:txBody>
          </p:sp>
        </p:grpSp>
        <p:sp>
          <p:nvSpPr>
            <p:cNvPr id="30" name="矩形 29"/>
            <p:cNvSpPr/>
            <p:nvPr/>
          </p:nvSpPr>
          <p:spPr>
            <a:xfrm>
              <a:off x="5224145" y="4876800"/>
              <a:ext cx="103505" cy="292100"/>
            </a:xfrm>
            <a:prstGeom prst="rect">
              <a:avLst/>
            </a:prstGeom>
            <a:solidFill>
              <a:srgbClr val="00B0F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31" name="左大括号 30"/>
            <p:cNvSpPr/>
            <p:nvPr/>
          </p:nvSpPr>
          <p:spPr>
            <a:xfrm rot="5400000" flipH="1">
              <a:off x="2311400" y="4899660"/>
              <a:ext cx="155575" cy="724535"/>
            </a:xfrm>
            <a:prstGeom prst="leftBrace">
              <a:avLst/>
            </a:prstGeom>
            <a:ln>
              <a:solidFill>
                <a:srgbClr val="002060"/>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32" name="左大括号 31"/>
            <p:cNvSpPr/>
            <p:nvPr/>
          </p:nvSpPr>
          <p:spPr>
            <a:xfrm rot="5400000" flipH="1">
              <a:off x="3027045" y="4978400"/>
              <a:ext cx="155575" cy="620395"/>
            </a:xfrm>
            <a:prstGeom prst="leftBrace">
              <a:avLst/>
            </a:prstGeom>
            <a:ln>
              <a:solidFill>
                <a:srgbClr val="002060"/>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33" name="左大括号 32"/>
            <p:cNvSpPr/>
            <p:nvPr/>
          </p:nvSpPr>
          <p:spPr>
            <a:xfrm rot="5400000" flipH="1">
              <a:off x="4644390" y="4947285"/>
              <a:ext cx="173355" cy="594995"/>
            </a:xfrm>
            <a:prstGeom prst="leftBrace">
              <a:avLst/>
            </a:prstGeom>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cxnSp>
          <p:nvCxnSpPr>
            <p:cNvPr id="34" name="直接箭头连接符 33"/>
            <p:cNvCxnSpPr/>
            <p:nvPr/>
          </p:nvCxnSpPr>
          <p:spPr>
            <a:xfrm>
              <a:off x="1992630" y="4658995"/>
              <a:ext cx="0" cy="20701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35" name="文本框 445"/>
            <p:cNvSpPr txBox="1"/>
            <p:nvPr/>
          </p:nvSpPr>
          <p:spPr>
            <a:xfrm>
              <a:off x="1854200" y="4423410"/>
              <a:ext cx="784860" cy="28448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r>
                <a:rPr lang="en-US" kern="100" dirty="0">
                  <a:ea typeface="宋体"/>
                  <a:cs typeface="Times New Roman"/>
                </a:rPr>
                <a:t>t0</a:t>
              </a:r>
              <a:endParaRPr lang="zh-CN" altLang="en-US" kern="100" dirty="0">
                <a:ea typeface="宋体"/>
                <a:cs typeface="Times New Roman"/>
              </a:endParaRPr>
            </a:p>
          </p:txBody>
        </p:sp>
        <p:sp>
          <p:nvSpPr>
            <p:cNvPr id="36" name="文本框 446"/>
            <p:cNvSpPr txBox="1"/>
            <p:nvPr/>
          </p:nvSpPr>
          <p:spPr>
            <a:xfrm>
              <a:off x="2579799" y="4480878"/>
              <a:ext cx="1873885" cy="28448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r>
                <a:rPr lang="zh-CN" altLang="en-US" kern="100" dirty="0">
                  <a:ea typeface="宋体"/>
                  <a:cs typeface="Times New Roman"/>
                </a:rPr>
                <a:t>竞争时槽</a:t>
              </a:r>
              <a:r>
                <a:rPr lang="en-US" altLang="zh-CN" kern="100" dirty="0">
                  <a:ea typeface="宋体"/>
                  <a:cs typeface="Times New Roman"/>
                </a:rPr>
                <a:t>=</a:t>
              </a:r>
              <a:r>
                <a:rPr lang="en-US" altLang="zh-CN" dirty="0"/>
                <a:t> 2T</a:t>
              </a:r>
              <a:r>
                <a:rPr lang="en-US" altLang="zh-CN" baseline="-25000" dirty="0"/>
                <a:t>prop</a:t>
              </a:r>
              <a:endParaRPr lang="zh-CN" altLang="en-US" kern="100" dirty="0">
                <a:ea typeface="宋体"/>
                <a:cs typeface="Times New Roman"/>
              </a:endParaRPr>
            </a:p>
          </p:txBody>
        </p:sp>
        <p:cxnSp>
          <p:nvCxnSpPr>
            <p:cNvPr id="37" name="直接箭头连接符 36"/>
            <p:cNvCxnSpPr/>
            <p:nvPr/>
          </p:nvCxnSpPr>
          <p:spPr>
            <a:xfrm flipH="1">
              <a:off x="2432050" y="4762500"/>
              <a:ext cx="414020" cy="10287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grpSp>
      <p:sp>
        <p:nvSpPr>
          <p:cNvPr id="4" name="Rectangle 32"/>
          <p:cNvSpPr>
            <a:spLocks noChangeArrowheads="1"/>
          </p:cNvSpPr>
          <p:nvPr/>
        </p:nvSpPr>
        <p:spPr bwMode="auto">
          <a:xfrm>
            <a:off x="1524001"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8" name="Rectangle 42"/>
          <p:cNvSpPr>
            <a:spLocks noChangeArrowheads="1"/>
          </p:cNvSpPr>
          <p:nvPr/>
        </p:nvSpPr>
        <p:spPr bwMode="auto">
          <a:xfrm>
            <a:off x="1524000" y="272534"/>
            <a:ext cx="45397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indent="266700" fontAlgn="base">
              <a:spcBef>
                <a:spcPct val="0"/>
              </a:spcBef>
              <a:spcAft>
                <a:spcPct val="0"/>
              </a:spcAft>
            </a:pPr>
            <a:endParaRPr lang="zh-CN" altLang="zh-CN">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14209037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CSMA/CD</a:t>
            </a:r>
            <a:r>
              <a:rPr lang="zh-CN" altLang="en-US" dirty="0" smtClean="0"/>
              <a:t>性能分析</a:t>
            </a:r>
            <a:endParaRPr lang="zh-CN" altLang="en-US" dirty="0"/>
          </a:p>
        </p:txBody>
      </p:sp>
      <p:sp>
        <p:nvSpPr>
          <p:cNvPr id="3" name="内容占位符 2"/>
          <p:cNvSpPr>
            <a:spLocks noGrp="1"/>
          </p:cNvSpPr>
          <p:nvPr>
            <p:ph idx="1"/>
          </p:nvPr>
        </p:nvSpPr>
        <p:spPr/>
        <p:txBody>
          <a:bodyPr>
            <a:normAutofit/>
          </a:bodyPr>
          <a:lstStyle/>
          <a:p>
            <a:r>
              <a:rPr lang="zh-CN" altLang="en-US" sz="2000" dirty="0" smtClean="0"/>
              <a:t>竞争间隔到底有多长？</a:t>
            </a:r>
            <a:endParaRPr lang="en-US" altLang="zh-CN" sz="2000" dirty="0" smtClean="0"/>
          </a:p>
          <a:p>
            <a:pPr lvl="1"/>
            <a:r>
              <a:rPr lang="zh-CN" altLang="en-US" sz="2000" dirty="0" smtClean="0">
                <a:solidFill>
                  <a:srgbClr val="FF0000"/>
                </a:solidFill>
              </a:rPr>
              <a:t>简化后的</a:t>
            </a:r>
            <a:r>
              <a:rPr lang="en-US" altLang="zh-CN" sz="2000" dirty="0" smtClean="0">
                <a:solidFill>
                  <a:srgbClr val="FF0000"/>
                </a:solidFill>
              </a:rPr>
              <a:t>CSMA/CD</a:t>
            </a:r>
            <a:r>
              <a:rPr lang="zh-CN" altLang="en-US" sz="2000" dirty="0" smtClean="0"/>
              <a:t>：</a:t>
            </a:r>
            <a:r>
              <a:rPr lang="zh-CN" altLang="en-US" sz="2000" dirty="0"/>
              <a:t>假设节点</a:t>
            </a:r>
            <a:r>
              <a:rPr lang="zh-CN" altLang="en-US" sz="2000" dirty="0" smtClean="0"/>
              <a:t>数为</a:t>
            </a:r>
            <a:r>
              <a:rPr lang="en-US" altLang="zh-CN" sz="2000" dirty="0" smtClean="0"/>
              <a:t>N</a:t>
            </a:r>
            <a:r>
              <a:rPr lang="zh-CN" altLang="en-US" sz="2000" dirty="0" smtClean="0"/>
              <a:t>个</a:t>
            </a:r>
            <a:r>
              <a:rPr lang="zh-CN" altLang="en-US" sz="2000" dirty="0"/>
              <a:t>，</a:t>
            </a:r>
            <a:r>
              <a:rPr lang="zh-CN" altLang="en-US" sz="2000" dirty="0" smtClean="0"/>
              <a:t>在一个竞争时槽内</a:t>
            </a:r>
            <a:r>
              <a:rPr lang="zh-CN" altLang="en-US" sz="2000" dirty="0"/>
              <a:t>每个节点</a:t>
            </a:r>
            <a:r>
              <a:rPr lang="zh-CN" altLang="en-US" sz="2000" dirty="0" smtClean="0"/>
              <a:t>以概率</a:t>
            </a:r>
            <a:r>
              <a:rPr lang="en-US" altLang="zh-CN" sz="2000" dirty="0" smtClean="0"/>
              <a:t>p</a:t>
            </a:r>
            <a:r>
              <a:rPr lang="zh-CN" altLang="en-US" sz="2000" dirty="0" smtClean="0"/>
              <a:t>传输</a:t>
            </a:r>
            <a:endParaRPr lang="en-US" altLang="zh-CN" sz="2000" dirty="0" smtClean="0"/>
          </a:p>
          <a:p>
            <a:pPr lvl="2"/>
            <a:r>
              <a:rPr lang="zh-CN" altLang="en-US" dirty="0" smtClean="0"/>
              <a:t>不同</a:t>
            </a:r>
            <a:r>
              <a:rPr lang="zh-CN" altLang="en-US" dirty="0"/>
              <a:t>节</a:t>
            </a:r>
            <a:r>
              <a:rPr lang="zh-CN" altLang="en-US" dirty="0" smtClean="0"/>
              <a:t>点传输的概率是独立的</a:t>
            </a:r>
            <a:endParaRPr lang="en-US" altLang="zh-CN" dirty="0" smtClean="0"/>
          </a:p>
          <a:p>
            <a:pPr lvl="2"/>
            <a:r>
              <a:rPr lang="zh-CN" altLang="en-US" dirty="0" smtClean="0">
                <a:solidFill>
                  <a:srgbClr val="FF0000"/>
                </a:solidFill>
              </a:rPr>
              <a:t>不同时槽</a:t>
            </a:r>
            <a:r>
              <a:rPr lang="zh-CN" altLang="en-US" dirty="0">
                <a:solidFill>
                  <a:srgbClr val="FF0000"/>
                </a:solidFill>
              </a:rPr>
              <a:t>节</a:t>
            </a:r>
            <a:r>
              <a:rPr lang="zh-CN" altLang="en-US" dirty="0" smtClean="0">
                <a:solidFill>
                  <a:srgbClr val="FF0000"/>
                </a:solidFill>
              </a:rPr>
              <a:t>点传输的概率也是独立的</a:t>
            </a:r>
            <a:endParaRPr lang="en-US" altLang="zh-CN" dirty="0" smtClean="0">
              <a:solidFill>
                <a:srgbClr val="FF0000"/>
              </a:solidFill>
            </a:endParaRPr>
          </a:p>
          <a:p>
            <a:pPr lvl="2"/>
            <a:r>
              <a:rPr lang="zh-CN" altLang="en-US" dirty="0" smtClean="0"/>
              <a:t>而实际上</a:t>
            </a:r>
            <a:r>
              <a:rPr lang="en-US" altLang="zh-CN" dirty="0" smtClean="0"/>
              <a:t>CSMA/CD</a:t>
            </a:r>
            <a:r>
              <a:rPr lang="zh-CN" altLang="en-US" dirty="0"/>
              <a:t>节</a:t>
            </a:r>
            <a:r>
              <a:rPr lang="zh-CN" altLang="en-US" dirty="0" smtClean="0"/>
              <a:t>点传输的概率</a:t>
            </a:r>
            <a:r>
              <a:rPr lang="en-US" altLang="zh-CN" dirty="0" smtClean="0"/>
              <a:t>p</a:t>
            </a:r>
            <a:r>
              <a:rPr lang="zh-CN" altLang="en-US" dirty="0" smtClean="0"/>
              <a:t>由以前</a:t>
            </a:r>
            <a:r>
              <a:rPr lang="en-US" altLang="zh-CN" dirty="0" smtClean="0"/>
              <a:t>/</a:t>
            </a:r>
            <a:r>
              <a:rPr lang="zh-CN" altLang="en-US" dirty="0" smtClean="0"/>
              <a:t>当前的状态决定</a:t>
            </a:r>
            <a:endParaRPr lang="en-US" altLang="zh-CN" dirty="0" smtClean="0"/>
          </a:p>
          <a:p>
            <a:pPr lvl="1"/>
            <a:r>
              <a:rPr lang="zh-CN" altLang="en-US" sz="2000" dirty="0" smtClean="0"/>
              <a:t>在一个时槽正好有一个站点竞争成功的概率</a:t>
            </a:r>
            <a:r>
              <a:rPr lang="en-US" altLang="zh-CN" sz="2000" dirty="0" smtClean="0"/>
              <a:t>A:</a:t>
            </a:r>
          </a:p>
          <a:p>
            <a:pPr lvl="1"/>
            <a:endParaRPr lang="en-US" altLang="zh-CN" sz="2000" dirty="0" smtClean="0"/>
          </a:p>
          <a:p>
            <a:pPr lvl="1"/>
            <a:endParaRPr lang="zh-CN" altLang="en-US" sz="2000" dirty="0" smtClean="0"/>
          </a:p>
          <a:p>
            <a:endParaRPr lang="zh-CN" altLang="en-US" sz="2000" dirty="0"/>
          </a:p>
        </p:txBody>
      </p:sp>
      <p:graphicFrame>
        <p:nvGraphicFramePr>
          <p:cNvPr id="4" name="对象 3"/>
          <p:cNvGraphicFramePr>
            <a:graphicFrameLocks noChangeAspect="1"/>
          </p:cNvGraphicFramePr>
          <p:nvPr>
            <p:extLst>
              <p:ext uri="{D42A27DB-BD31-4B8C-83A1-F6EECF244321}">
                <p14:modId xmlns:p14="http://schemas.microsoft.com/office/powerpoint/2010/main" val="3476368707"/>
              </p:ext>
            </p:extLst>
          </p:nvPr>
        </p:nvGraphicFramePr>
        <p:xfrm>
          <a:off x="538568" y="3944694"/>
          <a:ext cx="5384169" cy="571504"/>
        </p:xfrm>
        <a:graphic>
          <a:graphicData uri="http://schemas.openxmlformats.org/presentationml/2006/ole">
            <mc:AlternateContent xmlns:mc="http://schemas.openxmlformats.org/markup-compatibility/2006">
              <mc:Choice xmlns:v="urn:schemas-microsoft-com:vml" Requires="v">
                <p:oleObj spid="_x0000_s17650" name="Equation" r:id="rId4" imgW="2273040" imgH="241200" progId="Equation.3">
                  <p:embed/>
                </p:oleObj>
              </mc:Choice>
              <mc:Fallback>
                <p:oleObj name="Equation" r:id="rId4" imgW="2273040" imgH="241200" progId="Equation.3">
                  <p:embed/>
                  <p:pic>
                    <p:nvPicPr>
                      <p:cNvPr id="7" name="对象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8568" y="3944694"/>
                        <a:ext cx="5384169" cy="571504"/>
                      </a:xfrm>
                      <a:prstGeom prst="rect">
                        <a:avLst/>
                      </a:prstGeom>
                      <a:noFill/>
                      <a:ln>
                        <a:solidFill>
                          <a:srgbClr val="FF0000"/>
                        </a:solidFill>
                      </a:ln>
                      <a:extLst/>
                    </p:spPr>
                  </p:pic>
                </p:oleObj>
              </mc:Fallback>
            </mc:AlternateContent>
          </a:graphicData>
        </a:graphic>
      </p:graphicFrame>
      <p:grpSp>
        <p:nvGrpSpPr>
          <p:cNvPr id="5" name="组合 4"/>
          <p:cNvGrpSpPr/>
          <p:nvPr/>
        </p:nvGrpSpPr>
        <p:grpSpPr>
          <a:xfrm>
            <a:off x="5922737" y="161925"/>
            <a:ext cx="5827613" cy="1953421"/>
            <a:chOff x="1336675" y="4423410"/>
            <a:chExt cx="4659630" cy="1408176"/>
          </a:xfrm>
        </p:grpSpPr>
        <p:grpSp>
          <p:nvGrpSpPr>
            <p:cNvPr id="6" name="组合 5"/>
            <p:cNvGrpSpPr/>
            <p:nvPr/>
          </p:nvGrpSpPr>
          <p:grpSpPr>
            <a:xfrm>
              <a:off x="1336675" y="4874895"/>
              <a:ext cx="621030" cy="301625"/>
              <a:chOff x="0" y="0"/>
              <a:chExt cx="621030" cy="301625"/>
            </a:xfrm>
            <a:solidFill>
              <a:srgbClr val="FFC000"/>
            </a:solidFill>
          </p:grpSpPr>
          <p:sp>
            <p:nvSpPr>
              <p:cNvPr id="35" name="矩形 34"/>
              <p:cNvSpPr/>
              <p:nvPr/>
            </p:nvSpPr>
            <p:spPr>
              <a:xfrm>
                <a:off x="0" y="0"/>
                <a:ext cx="621030" cy="301625"/>
              </a:xfrm>
              <a:prstGeom prst="rect">
                <a:avLst/>
              </a:prstGeom>
              <a:grpFill/>
              <a:ln w="12700"/>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36" name="文本框 316"/>
              <p:cNvSpPr txBox="1"/>
              <p:nvPr/>
            </p:nvSpPr>
            <p:spPr>
              <a:xfrm>
                <a:off x="172529" y="8612"/>
                <a:ext cx="370936" cy="292014"/>
              </a:xfrm>
              <a:prstGeom prst="rect">
                <a:avLst/>
              </a:prstGeom>
              <a:grp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r>
                  <a:rPr lang="zh-CN" altLang="en-US" kern="100">
                    <a:ea typeface="宋体"/>
                    <a:cs typeface="Times New Roman"/>
                  </a:rPr>
                  <a:t>帧</a:t>
                </a:r>
              </a:p>
            </p:txBody>
          </p:sp>
        </p:grpSp>
        <p:sp>
          <p:nvSpPr>
            <p:cNvPr id="7" name="文本框 151"/>
            <p:cNvSpPr txBox="1"/>
            <p:nvPr/>
          </p:nvSpPr>
          <p:spPr>
            <a:xfrm>
              <a:off x="1922820" y="5370195"/>
              <a:ext cx="975168" cy="28448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r>
                <a:rPr lang="zh-CN" altLang="en-US" kern="100" dirty="0">
                  <a:ea typeface="宋体"/>
                  <a:cs typeface="Times New Roman"/>
                </a:rPr>
                <a:t>竞争间隔</a:t>
              </a:r>
            </a:p>
          </p:txBody>
        </p:sp>
        <p:sp>
          <p:nvSpPr>
            <p:cNvPr id="8" name="矩形 7"/>
            <p:cNvSpPr/>
            <p:nvPr/>
          </p:nvSpPr>
          <p:spPr>
            <a:xfrm>
              <a:off x="2026920" y="4883150"/>
              <a:ext cx="103505" cy="292100"/>
            </a:xfrm>
            <a:prstGeom prst="rect">
              <a:avLst/>
            </a:prstGeom>
            <a:solidFill>
              <a:srgbClr val="00B0F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9" name="矩形 8"/>
            <p:cNvSpPr/>
            <p:nvPr/>
          </p:nvSpPr>
          <p:spPr>
            <a:xfrm>
              <a:off x="2179320" y="4884420"/>
              <a:ext cx="103505" cy="292100"/>
            </a:xfrm>
            <a:prstGeom prst="rect">
              <a:avLst/>
            </a:prstGeom>
            <a:solidFill>
              <a:srgbClr val="00B0F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0" name="矩形 9"/>
            <p:cNvSpPr/>
            <p:nvPr/>
          </p:nvSpPr>
          <p:spPr>
            <a:xfrm>
              <a:off x="2348230" y="4880610"/>
              <a:ext cx="103505" cy="292100"/>
            </a:xfrm>
            <a:prstGeom prst="rect">
              <a:avLst/>
            </a:prstGeom>
            <a:solidFill>
              <a:srgbClr val="00B0F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nvGrpSpPr>
            <p:cNvPr id="11" name="组合 10"/>
            <p:cNvGrpSpPr/>
            <p:nvPr/>
          </p:nvGrpSpPr>
          <p:grpSpPr>
            <a:xfrm>
              <a:off x="2794635" y="4883150"/>
              <a:ext cx="621030" cy="300990"/>
              <a:chOff x="0" y="0"/>
              <a:chExt cx="621030" cy="301625"/>
            </a:xfrm>
            <a:solidFill>
              <a:srgbClr val="FFC000"/>
            </a:solidFill>
          </p:grpSpPr>
          <p:sp>
            <p:nvSpPr>
              <p:cNvPr id="33" name="矩形 32"/>
              <p:cNvSpPr/>
              <p:nvPr/>
            </p:nvSpPr>
            <p:spPr>
              <a:xfrm>
                <a:off x="0" y="0"/>
                <a:ext cx="621030" cy="301625"/>
              </a:xfrm>
              <a:prstGeom prst="rect">
                <a:avLst/>
              </a:prstGeom>
              <a:grpFill/>
              <a:ln w="12700"/>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34" name="文本框 157"/>
              <p:cNvSpPr txBox="1"/>
              <p:nvPr/>
            </p:nvSpPr>
            <p:spPr>
              <a:xfrm>
                <a:off x="172529" y="8626"/>
                <a:ext cx="370936" cy="283989"/>
              </a:xfrm>
              <a:prstGeom prst="rect">
                <a:avLst/>
              </a:prstGeom>
              <a:grp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r>
                  <a:rPr lang="zh-CN" altLang="en-US" kern="100" dirty="0">
                    <a:ea typeface="宋体"/>
                    <a:cs typeface="Times New Roman"/>
                  </a:rPr>
                  <a:t>帧</a:t>
                </a:r>
              </a:p>
            </p:txBody>
          </p:sp>
        </p:grpSp>
        <p:sp>
          <p:nvSpPr>
            <p:cNvPr id="12" name="矩形 11"/>
            <p:cNvSpPr/>
            <p:nvPr/>
          </p:nvSpPr>
          <p:spPr>
            <a:xfrm>
              <a:off x="2499995" y="4885055"/>
              <a:ext cx="103505" cy="292100"/>
            </a:xfrm>
            <a:prstGeom prst="rect">
              <a:avLst/>
            </a:prstGeom>
            <a:solidFill>
              <a:srgbClr val="00B0F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3" name="矩形 12"/>
            <p:cNvSpPr/>
            <p:nvPr/>
          </p:nvSpPr>
          <p:spPr>
            <a:xfrm>
              <a:off x="2646045" y="4886325"/>
              <a:ext cx="103505" cy="292100"/>
            </a:xfrm>
            <a:prstGeom prst="rect">
              <a:avLst/>
            </a:prstGeom>
            <a:solidFill>
              <a:srgbClr val="00B0F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4" name="文本框 385"/>
            <p:cNvSpPr txBox="1"/>
            <p:nvPr/>
          </p:nvSpPr>
          <p:spPr>
            <a:xfrm>
              <a:off x="2684462" y="5489422"/>
              <a:ext cx="1624330" cy="342164"/>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r>
                <a:rPr lang="zh-CN" altLang="en-US" kern="100" dirty="0">
                  <a:ea typeface="宋体"/>
                  <a:cs typeface="Times New Roman"/>
                </a:rPr>
                <a:t>传输间隔</a:t>
              </a:r>
              <a:r>
                <a:rPr lang="en-US" altLang="zh-CN" kern="100" dirty="0">
                  <a:ea typeface="宋体"/>
                  <a:cs typeface="Times New Roman"/>
                </a:rPr>
                <a:t>=</a:t>
              </a:r>
              <a:r>
                <a:rPr lang="en-US" altLang="zh-CN" dirty="0" err="1"/>
                <a:t>T</a:t>
              </a:r>
              <a:r>
                <a:rPr lang="en-US" altLang="zh-CN" baseline="-25000" dirty="0" err="1"/>
                <a:t>trans</a:t>
              </a:r>
              <a:endParaRPr lang="zh-CN" altLang="en-US" kern="100" dirty="0">
                <a:ea typeface="宋体"/>
                <a:cs typeface="Times New Roman"/>
              </a:endParaRPr>
            </a:p>
          </p:txBody>
        </p:sp>
        <p:sp>
          <p:nvSpPr>
            <p:cNvPr id="15" name="文本框 386"/>
            <p:cNvSpPr txBox="1"/>
            <p:nvPr/>
          </p:nvSpPr>
          <p:spPr>
            <a:xfrm>
              <a:off x="4395470" y="5283200"/>
              <a:ext cx="1152334" cy="289877"/>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r>
                <a:rPr lang="zh-CN" altLang="en-US" kern="100" dirty="0">
                  <a:ea typeface="宋体"/>
                  <a:cs typeface="Times New Roman"/>
                </a:rPr>
                <a:t>空闲间隔</a:t>
              </a:r>
            </a:p>
          </p:txBody>
        </p:sp>
        <p:grpSp>
          <p:nvGrpSpPr>
            <p:cNvPr id="16" name="组合 15"/>
            <p:cNvGrpSpPr/>
            <p:nvPr/>
          </p:nvGrpSpPr>
          <p:grpSpPr>
            <a:xfrm>
              <a:off x="3816985" y="4879340"/>
              <a:ext cx="621030" cy="300990"/>
              <a:chOff x="0" y="0"/>
              <a:chExt cx="621030" cy="301625"/>
            </a:xfrm>
            <a:solidFill>
              <a:srgbClr val="FFC000"/>
            </a:solidFill>
          </p:grpSpPr>
          <p:sp>
            <p:nvSpPr>
              <p:cNvPr id="31" name="矩形 30"/>
              <p:cNvSpPr/>
              <p:nvPr/>
            </p:nvSpPr>
            <p:spPr>
              <a:xfrm>
                <a:off x="0" y="0"/>
                <a:ext cx="621030" cy="301625"/>
              </a:xfrm>
              <a:prstGeom prst="rect">
                <a:avLst/>
              </a:prstGeom>
              <a:grpFill/>
              <a:ln w="12700"/>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32" name="文本框 389"/>
              <p:cNvSpPr txBox="1"/>
              <p:nvPr/>
            </p:nvSpPr>
            <p:spPr>
              <a:xfrm>
                <a:off x="172529" y="8626"/>
                <a:ext cx="370936" cy="283989"/>
              </a:xfrm>
              <a:prstGeom prst="rect">
                <a:avLst/>
              </a:prstGeom>
              <a:grp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r>
                  <a:rPr lang="zh-CN" altLang="en-US" kern="100">
                    <a:ea typeface="宋体"/>
                    <a:cs typeface="Times New Roman"/>
                  </a:rPr>
                  <a:t>帧</a:t>
                </a:r>
              </a:p>
            </p:txBody>
          </p:sp>
        </p:grpSp>
        <p:sp>
          <p:nvSpPr>
            <p:cNvPr id="17" name="矩形 16"/>
            <p:cNvSpPr/>
            <p:nvPr/>
          </p:nvSpPr>
          <p:spPr>
            <a:xfrm>
              <a:off x="3505835" y="4890770"/>
              <a:ext cx="103505" cy="292100"/>
            </a:xfrm>
            <a:prstGeom prst="rect">
              <a:avLst/>
            </a:prstGeom>
            <a:solidFill>
              <a:srgbClr val="00B0F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8" name="矩形 17"/>
            <p:cNvSpPr/>
            <p:nvPr/>
          </p:nvSpPr>
          <p:spPr>
            <a:xfrm>
              <a:off x="3651885" y="4892040"/>
              <a:ext cx="103505" cy="292100"/>
            </a:xfrm>
            <a:prstGeom prst="rect">
              <a:avLst/>
            </a:prstGeom>
            <a:solidFill>
              <a:srgbClr val="00B0F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9" name="矩形 18"/>
            <p:cNvSpPr/>
            <p:nvPr/>
          </p:nvSpPr>
          <p:spPr>
            <a:xfrm>
              <a:off x="5071745" y="4871720"/>
              <a:ext cx="103505" cy="292100"/>
            </a:xfrm>
            <a:prstGeom prst="rect">
              <a:avLst/>
            </a:prstGeom>
            <a:solidFill>
              <a:srgbClr val="00B0F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nvGrpSpPr>
            <p:cNvPr id="20" name="组合 19"/>
            <p:cNvGrpSpPr/>
            <p:nvPr/>
          </p:nvGrpSpPr>
          <p:grpSpPr>
            <a:xfrm>
              <a:off x="5375275" y="4867275"/>
              <a:ext cx="621030" cy="300990"/>
              <a:chOff x="0" y="0"/>
              <a:chExt cx="621030" cy="301625"/>
            </a:xfrm>
            <a:solidFill>
              <a:srgbClr val="FFC000"/>
            </a:solidFill>
          </p:grpSpPr>
          <p:sp>
            <p:nvSpPr>
              <p:cNvPr id="29" name="矩形 28"/>
              <p:cNvSpPr/>
              <p:nvPr/>
            </p:nvSpPr>
            <p:spPr>
              <a:xfrm>
                <a:off x="0" y="0"/>
                <a:ext cx="621030" cy="301625"/>
              </a:xfrm>
              <a:prstGeom prst="rect">
                <a:avLst/>
              </a:prstGeom>
              <a:grpFill/>
              <a:ln w="12700"/>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30" name="文本框 395"/>
              <p:cNvSpPr txBox="1"/>
              <p:nvPr/>
            </p:nvSpPr>
            <p:spPr>
              <a:xfrm>
                <a:off x="172529" y="8626"/>
                <a:ext cx="370936" cy="283989"/>
              </a:xfrm>
              <a:prstGeom prst="rect">
                <a:avLst/>
              </a:prstGeom>
              <a:grp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r>
                  <a:rPr lang="zh-CN" altLang="en-US" kern="100">
                    <a:ea typeface="宋体"/>
                    <a:cs typeface="Times New Roman"/>
                  </a:rPr>
                  <a:t>帧</a:t>
                </a:r>
              </a:p>
            </p:txBody>
          </p:sp>
        </p:grpSp>
        <p:sp>
          <p:nvSpPr>
            <p:cNvPr id="21" name="矩形 20"/>
            <p:cNvSpPr/>
            <p:nvPr/>
          </p:nvSpPr>
          <p:spPr>
            <a:xfrm>
              <a:off x="5224145" y="4876800"/>
              <a:ext cx="103505" cy="292100"/>
            </a:xfrm>
            <a:prstGeom prst="rect">
              <a:avLst/>
            </a:prstGeom>
            <a:solidFill>
              <a:srgbClr val="00B0F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2" name="左大括号 21"/>
            <p:cNvSpPr/>
            <p:nvPr/>
          </p:nvSpPr>
          <p:spPr>
            <a:xfrm rot="5400000" flipH="1">
              <a:off x="2311400" y="4899660"/>
              <a:ext cx="155575" cy="724535"/>
            </a:xfrm>
            <a:prstGeom prst="leftBrace">
              <a:avLst/>
            </a:prstGeom>
            <a:ln>
              <a:solidFill>
                <a:srgbClr val="002060"/>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3" name="左大括号 22"/>
            <p:cNvSpPr/>
            <p:nvPr/>
          </p:nvSpPr>
          <p:spPr>
            <a:xfrm rot="5400000" flipH="1">
              <a:off x="3027045" y="4978400"/>
              <a:ext cx="155575" cy="620395"/>
            </a:xfrm>
            <a:prstGeom prst="leftBrace">
              <a:avLst/>
            </a:prstGeom>
            <a:ln>
              <a:solidFill>
                <a:srgbClr val="002060"/>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4" name="左大括号 23"/>
            <p:cNvSpPr/>
            <p:nvPr/>
          </p:nvSpPr>
          <p:spPr>
            <a:xfrm rot="5400000" flipH="1">
              <a:off x="4644390" y="4947285"/>
              <a:ext cx="173355" cy="594995"/>
            </a:xfrm>
            <a:prstGeom prst="leftBrace">
              <a:avLst/>
            </a:prstGeom>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cxnSp>
          <p:nvCxnSpPr>
            <p:cNvPr id="25" name="直接箭头连接符 24"/>
            <p:cNvCxnSpPr/>
            <p:nvPr/>
          </p:nvCxnSpPr>
          <p:spPr>
            <a:xfrm>
              <a:off x="1992630" y="4658995"/>
              <a:ext cx="0" cy="20701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26" name="文本框 445"/>
            <p:cNvSpPr txBox="1"/>
            <p:nvPr/>
          </p:nvSpPr>
          <p:spPr>
            <a:xfrm>
              <a:off x="1854200" y="4423410"/>
              <a:ext cx="784860" cy="28448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r>
                <a:rPr lang="en-US" kern="100" dirty="0">
                  <a:ea typeface="宋体"/>
                  <a:cs typeface="Times New Roman"/>
                </a:rPr>
                <a:t>t0</a:t>
              </a:r>
              <a:endParaRPr lang="zh-CN" altLang="en-US" kern="100" dirty="0">
                <a:ea typeface="宋体"/>
                <a:cs typeface="Times New Roman"/>
              </a:endParaRPr>
            </a:p>
          </p:txBody>
        </p:sp>
        <p:sp>
          <p:nvSpPr>
            <p:cNvPr id="27" name="文本框 446"/>
            <p:cNvSpPr txBox="1"/>
            <p:nvPr/>
          </p:nvSpPr>
          <p:spPr>
            <a:xfrm>
              <a:off x="2579799" y="4480878"/>
              <a:ext cx="1873885" cy="28448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r>
                <a:rPr lang="zh-CN" altLang="en-US" kern="100" dirty="0">
                  <a:ea typeface="宋体"/>
                  <a:cs typeface="Times New Roman"/>
                </a:rPr>
                <a:t>竞争时槽</a:t>
              </a:r>
              <a:r>
                <a:rPr lang="en-US" altLang="zh-CN" kern="100" dirty="0">
                  <a:ea typeface="宋体"/>
                  <a:cs typeface="Times New Roman"/>
                </a:rPr>
                <a:t>=</a:t>
              </a:r>
              <a:r>
                <a:rPr lang="en-US" altLang="zh-CN" dirty="0"/>
                <a:t> 2T</a:t>
              </a:r>
              <a:r>
                <a:rPr lang="en-US" altLang="zh-CN" baseline="-25000" dirty="0"/>
                <a:t>prop</a:t>
              </a:r>
              <a:endParaRPr lang="zh-CN" altLang="en-US" kern="100" dirty="0">
                <a:ea typeface="宋体"/>
                <a:cs typeface="Times New Roman"/>
              </a:endParaRPr>
            </a:p>
          </p:txBody>
        </p:sp>
        <p:cxnSp>
          <p:nvCxnSpPr>
            <p:cNvPr id="28" name="直接箭头连接符 27"/>
            <p:cNvCxnSpPr/>
            <p:nvPr/>
          </p:nvCxnSpPr>
          <p:spPr>
            <a:xfrm flipH="1">
              <a:off x="2432050" y="4762500"/>
              <a:ext cx="414020" cy="10287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grpSp>
      <p:graphicFrame>
        <p:nvGraphicFramePr>
          <p:cNvPr id="38" name="对象 37"/>
          <p:cNvGraphicFramePr>
            <a:graphicFrameLocks noChangeAspect="1"/>
          </p:cNvGraphicFramePr>
          <p:nvPr>
            <p:extLst>
              <p:ext uri="{D42A27DB-BD31-4B8C-83A1-F6EECF244321}">
                <p14:modId xmlns:p14="http://schemas.microsoft.com/office/powerpoint/2010/main" val="1208532514"/>
              </p:ext>
            </p:extLst>
          </p:nvPr>
        </p:nvGraphicFramePr>
        <p:xfrm>
          <a:off x="1305138" y="5160108"/>
          <a:ext cx="7896225" cy="500062"/>
        </p:xfrm>
        <a:graphic>
          <a:graphicData uri="http://schemas.openxmlformats.org/presentationml/2006/ole">
            <mc:AlternateContent xmlns:mc="http://schemas.openxmlformats.org/markup-compatibility/2006">
              <mc:Choice xmlns:v="urn:schemas-microsoft-com:vml" Requires="v">
                <p:oleObj spid="_x0000_s17651" name="Equation" r:id="rId6" imgW="3809880" imgH="241200" progId="Equation.3">
                  <p:embed/>
                </p:oleObj>
              </mc:Choice>
              <mc:Fallback>
                <p:oleObj name="Equation" r:id="rId6" imgW="3809880" imgH="241200" progId="Equation.3">
                  <p:embed/>
                  <p:pic>
                    <p:nvPicPr>
                      <p:cNvPr id="9" name="对象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05138" y="5160108"/>
                        <a:ext cx="7896225" cy="500062"/>
                      </a:xfrm>
                      <a:prstGeom prst="rect">
                        <a:avLst/>
                      </a:prstGeom>
                      <a:noFill/>
                      <a:ln>
                        <a:solidFill>
                          <a:srgbClr val="FF0000"/>
                        </a:solidFill>
                      </a:ln>
                      <a:extLst/>
                    </p:spPr>
                  </p:pic>
                </p:oleObj>
              </mc:Fallback>
            </mc:AlternateContent>
          </a:graphicData>
        </a:graphic>
      </p:graphicFrame>
      <p:sp>
        <p:nvSpPr>
          <p:cNvPr id="39" name="矩形 38"/>
          <p:cNvSpPr/>
          <p:nvPr/>
        </p:nvSpPr>
        <p:spPr>
          <a:xfrm>
            <a:off x="1305138" y="4583666"/>
            <a:ext cx="4833374" cy="400110"/>
          </a:xfrm>
          <a:prstGeom prst="rect">
            <a:avLst/>
          </a:prstGeom>
        </p:spPr>
        <p:txBody>
          <a:bodyPr wrap="none">
            <a:spAutoFit/>
          </a:bodyPr>
          <a:lstStyle/>
          <a:p>
            <a:pPr marL="285750" indent="-285750">
              <a:buFont typeface="Arial" panose="020B0604020202020204" pitchFamily="34" charset="0"/>
              <a:buChar char="•"/>
            </a:pPr>
            <a:r>
              <a:rPr lang="zh-CN" altLang="en-US" sz="2000" dirty="0" smtClean="0"/>
              <a:t>竞争间隔正好为</a:t>
            </a:r>
            <a:r>
              <a:rPr lang="en-US" altLang="zh-CN" sz="2000" dirty="0" err="1" smtClean="0"/>
              <a:t>i</a:t>
            </a:r>
            <a:r>
              <a:rPr lang="zh-CN" altLang="en-US" sz="2000" dirty="0" smtClean="0"/>
              <a:t>个竞争时槽的概率</a:t>
            </a:r>
            <a:r>
              <a:rPr lang="en-US" altLang="zh-CN" sz="2000" dirty="0" smtClean="0"/>
              <a:t>Pi</a:t>
            </a:r>
            <a:r>
              <a:rPr lang="zh-CN" altLang="en-US" sz="2000" dirty="0" smtClean="0"/>
              <a:t>为</a:t>
            </a:r>
            <a:endParaRPr lang="zh-CN" altLang="en-US" sz="2000" dirty="0"/>
          </a:p>
        </p:txBody>
      </p:sp>
      <p:sp>
        <p:nvSpPr>
          <p:cNvPr id="40" name="矩形 39"/>
          <p:cNvSpPr/>
          <p:nvPr/>
        </p:nvSpPr>
        <p:spPr>
          <a:xfrm>
            <a:off x="1305138" y="5639965"/>
            <a:ext cx="2908168" cy="400110"/>
          </a:xfrm>
          <a:prstGeom prst="rect">
            <a:avLst/>
          </a:prstGeom>
        </p:spPr>
        <p:txBody>
          <a:bodyPr wrap="none">
            <a:spAutoFit/>
          </a:bodyPr>
          <a:lstStyle/>
          <a:p>
            <a:pPr marL="285750" indent="-285750">
              <a:buFont typeface="Arial" panose="020B0604020202020204" pitchFamily="34" charset="0"/>
              <a:buChar char="•"/>
            </a:pPr>
            <a:r>
              <a:rPr lang="zh-CN" altLang="en-US" sz="2000" dirty="0"/>
              <a:t>竞争间隔平均时槽数</a:t>
            </a:r>
            <a:r>
              <a:rPr lang="en-US" altLang="zh-CN" sz="2000" dirty="0"/>
              <a:t>: </a:t>
            </a:r>
            <a:endParaRPr lang="zh-CN" altLang="en-US" sz="2000" dirty="0"/>
          </a:p>
        </p:txBody>
      </p:sp>
      <p:graphicFrame>
        <p:nvGraphicFramePr>
          <p:cNvPr id="41" name="对象 40"/>
          <p:cNvGraphicFramePr>
            <a:graphicFrameLocks noChangeAspect="1"/>
          </p:cNvGraphicFramePr>
          <p:nvPr>
            <p:extLst>
              <p:ext uri="{D42A27DB-BD31-4B8C-83A1-F6EECF244321}">
                <p14:modId xmlns:p14="http://schemas.microsoft.com/office/powerpoint/2010/main" val="2278606661"/>
              </p:ext>
            </p:extLst>
          </p:nvPr>
        </p:nvGraphicFramePr>
        <p:xfrm>
          <a:off x="2446853" y="6044763"/>
          <a:ext cx="4911347" cy="783806"/>
        </p:xfrm>
        <a:graphic>
          <a:graphicData uri="http://schemas.openxmlformats.org/presentationml/2006/ole">
            <mc:AlternateContent xmlns:mc="http://schemas.openxmlformats.org/markup-compatibility/2006">
              <mc:Choice xmlns:v="urn:schemas-microsoft-com:vml" Requires="v">
                <p:oleObj spid="_x0000_s17652" name="Equation" r:id="rId8" imgW="2705040" imgH="431640" progId="Equation.3">
                  <p:embed/>
                </p:oleObj>
              </mc:Choice>
              <mc:Fallback>
                <p:oleObj name="Equation" r:id="rId8" imgW="2705040" imgH="431640" progId="Equation.3">
                  <p:embed/>
                  <p:pic>
                    <p:nvPicPr>
                      <p:cNvPr id="7" name="对象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46853" y="6044763"/>
                        <a:ext cx="4911347" cy="783806"/>
                      </a:xfrm>
                      <a:prstGeom prst="rect">
                        <a:avLst/>
                      </a:prstGeom>
                      <a:noFill/>
                      <a:ln>
                        <a:solidFill>
                          <a:srgbClr val="FF0000"/>
                        </a:solidFill>
                      </a:ln>
                      <a:extLst/>
                    </p:spPr>
                  </p:pic>
                </p:oleObj>
              </mc:Fallback>
            </mc:AlternateContent>
          </a:graphicData>
        </a:graphic>
      </p:graphicFrame>
      <p:graphicFrame>
        <p:nvGraphicFramePr>
          <p:cNvPr id="42" name="Object 3"/>
          <p:cNvGraphicFramePr>
            <a:graphicFrameLocks noChangeAspect="1"/>
          </p:cNvGraphicFramePr>
          <p:nvPr>
            <p:extLst>
              <p:ext uri="{D42A27DB-BD31-4B8C-83A1-F6EECF244321}">
                <p14:modId xmlns:p14="http://schemas.microsoft.com/office/powerpoint/2010/main" val="426274796"/>
              </p:ext>
            </p:extLst>
          </p:nvPr>
        </p:nvGraphicFramePr>
        <p:xfrm>
          <a:off x="7507105" y="3576960"/>
          <a:ext cx="4000528" cy="1438672"/>
        </p:xfrm>
        <a:graphic>
          <a:graphicData uri="http://schemas.openxmlformats.org/presentationml/2006/ole">
            <mc:AlternateContent xmlns:mc="http://schemas.openxmlformats.org/markup-compatibility/2006">
              <mc:Choice xmlns:v="urn:schemas-microsoft-com:vml" Requires="v">
                <p:oleObj spid="_x0000_s17653" name="Equation" r:id="rId10" imgW="2260440" imgH="812520" progId="Equation.3">
                  <p:embed/>
                </p:oleObj>
              </mc:Choice>
              <mc:Fallback>
                <p:oleObj name="Equation" r:id="rId10" imgW="2260440" imgH="812520" progId="Equation.3">
                  <p:embed/>
                  <p:pic>
                    <p:nvPicPr>
                      <p:cNvPr id="129027" name="Object 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507105" y="3576960"/>
                        <a:ext cx="4000528" cy="1438672"/>
                      </a:xfrm>
                      <a:prstGeom prst="rect">
                        <a:avLst/>
                      </a:prstGeom>
                      <a:noFill/>
                      <a:ln>
                        <a:solidFill>
                          <a:srgbClr val="FF0000"/>
                        </a:solidFill>
                      </a:ln>
                      <a:extLst/>
                    </p:spPr>
                  </p:pic>
                </p:oleObj>
              </mc:Fallback>
            </mc:AlternateContent>
          </a:graphicData>
        </a:graphic>
      </p:graphicFrame>
      <p:cxnSp>
        <p:nvCxnSpPr>
          <p:cNvPr id="45" name="直接箭头连接符 44"/>
          <p:cNvCxnSpPr/>
          <p:nvPr/>
        </p:nvCxnSpPr>
        <p:spPr>
          <a:xfrm>
            <a:off x="6279120" y="4230446"/>
            <a:ext cx="927988"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7" name="矩形 46"/>
          <p:cNvSpPr/>
          <p:nvPr/>
        </p:nvSpPr>
        <p:spPr>
          <a:xfrm>
            <a:off x="7689763" y="6136553"/>
            <a:ext cx="4378763" cy="400110"/>
          </a:xfrm>
          <a:prstGeom prst="rect">
            <a:avLst/>
          </a:prstGeom>
        </p:spPr>
        <p:txBody>
          <a:bodyPr wrap="square">
            <a:spAutoFit/>
          </a:bodyPr>
          <a:lstStyle/>
          <a:p>
            <a:r>
              <a:rPr lang="zh-CN" altLang="en-US" sz="2000" dirty="0" smtClean="0">
                <a:solidFill>
                  <a:srgbClr val="FF0000"/>
                </a:solidFill>
              </a:rPr>
              <a:t>竞争间隔平均时槽</a:t>
            </a:r>
            <a:r>
              <a:rPr lang="zh-CN" altLang="en-US" sz="2000" dirty="0">
                <a:solidFill>
                  <a:srgbClr val="FF0000"/>
                </a:solidFill>
              </a:rPr>
              <a:t>数</a:t>
            </a:r>
            <a:r>
              <a:rPr lang="en-US" altLang="zh-CN" sz="2000" dirty="0" smtClean="0">
                <a:solidFill>
                  <a:srgbClr val="FF0000"/>
                </a:solidFill>
              </a:rPr>
              <a:t>=e-1=1.718</a:t>
            </a:r>
            <a:r>
              <a:rPr lang="zh-CN" altLang="en-US" sz="2000" dirty="0" smtClean="0">
                <a:solidFill>
                  <a:srgbClr val="FF0000"/>
                </a:solidFill>
              </a:rPr>
              <a:t>个</a:t>
            </a:r>
            <a:endParaRPr lang="zh-CN" altLang="en-US" sz="2000" dirty="0">
              <a:solidFill>
                <a:srgbClr val="FF0000"/>
              </a:solidFill>
            </a:endParaRPr>
          </a:p>
        </p:txBody>
      </p:sp>
      <p:sp>
        <p:nvSpPr>
          <p:cNvPr id="43" name="矩形 42"/>
          <p:cNvSpPr/>
          <p:nvPr/>
        </p:nvSpPr>
        <p:spPr>
          <a:xfrm>
            <a:off x="9025341" y="3224801"/>
            <a:ext cx="3137397" cy="400110"/>
          </a:xfrm>
          <a:prstGeom prst="rect">
            <a:avLst/>
          </a:prstGeom>
        </p:spPr>
        <p:style>
          <a:lnRef idx="1">
            <a:schemeClr val="accent4"/>
          </a:lnRef>
          <a:fillRef idx="2">
            <a:schemeClr val="accent4"/>
          </a:fillRef>
          <a:effectRef idx="1">
            <a:schemeClr val="accent4"/>
          </a:effectRef>
          <a:fontRef idx="minor">
            <a:schemeClr val="dk1"/>
          </a:fontRef>
        </p:style>
        <p:txBody>
          <a:bodyPr wrap="none">
            <a:spAutoFit/>
          </a:bodyPr>
          <a:lstStyle/>
          <a:p>
            <a:r>
              <a:rPr lang="zh-CN" altLang="en-US" sz="2000" dirty="0" smtClean="0">
                <a:solidFill>
                  <a:schemeClr val="tx1"/>
                </a:solidFill>
              </a:rPr>
              <a:t>注意到</a:t>
            </a:r>
            <a:r>
              <a:rPr lang="en-US" altLang="zh-CN" sz="2000" dirty="0" smtClean="0">
                <a:solidFill>
                  <a:schemeClr val="tx1"/>
                </a:solidFill>
              </a:rPr>
              <a:t>p=1/N</a:t>
            </a:r>
            <a:r>
              <a:rPr lang="zh-CN" altLang="en-US" sz="2000" dirty="0" smtClean="0">
                <a:solidFill>
                  <a:schemeClr val="tx1"/>
                </a:solidFill>
              </a:rPr>
              <a:t>时</a:t>
            </a:r>
            <a:r>
              <a:rPr lang="en-US" altLang="zh-CN" sz="2000" dirty="0" smtClean="0">
                <a:solidFill>
                  <a:schemeClr val="tx1"/>
                </a:solidFill>
              </a:rPr>
              <a:t>A</a:t>
            </a:r>
            <a:r>
              <a:rPr lang="zh-CN" altLang="en-US" sz="2000" dirty="0" smtClean="0">
                <a:solidFill>
                  <a:schemeClr val="tx1"/>
                </a:solidFill>
              </a:rPr>
              <a:t>有最大值</a:t>
            </a:r>
            <a:endParaRPr lang="zh-CN" altLang="en-US" sz="2000" dirty="0">
              <a:solidFill>
                <a:schemeClr val="tx1"/>
              </a:solidFill>
            </a:endParaRPr>
          </a:p>
        </p:txBody>
      </p:sp>
    </p:spTree>
    <p:extLst>
      <p:ext uri="{BB962C8B-B14F-4D97-AF65-F5344CB8AC3E}">
        <p14:creationId xmlns:p14="http://schemas.microsoft.com/office/powerpoint/2010/main" val="23176831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CSMA/CD</a:t>
            </a:r>
            <a:r>
              <a:rPr lang="zh-CN" altLang="en-US" dirty="0" smtClean="0"/>
              <a:t>性能分析</a:t>
            </a:r>
            <a:endParaRPr lang="zh-CN" altLang="en-US" dirty="0"/>
          </a:p>
        </p:txBody>
      </p:sp>
      <p:sp>
        <p:nvSpPr>
          <p:cNvPr id="3" name="内容占位符 2"/>
          <p:cNvSpPr>
            <a:spLocks noGrp="1"/>
          </p:cNvSpPr>
          <p:nvPr>
            <p:ph idx="1"/>
          </p:nvPr>
        </p:nvSpPr>
        <p:spPr>
          <a:xfrm>
            <a:off x="838200" y="1825625"/>
            <a:ext cx="10351228" cy="1191950"/>
          </a:xfrm>
        </p:spPr>
        <p:txBody>
          <a:bodyPr/>
          <a:lstStyle/>
          <a:p>
            <a:r>
              <a:rPr lang="zh-CN" altLang="en-US" dirty="0" smtClean="0"/>
              <a:t>最大吞吐率</a:t>
            </a:r>
            <a:r>
              <a:rPr lang="en-US" altLang="zh-CN" dirty="0" smtClean="0"/>
              <a:t>S</a:t>
            </a:r>
            <a:endParaRPr lang="zh-CN" altLang="en-US" dirty="0"/>
          </a:p>
        </p:txBody>
      </p:sp>
      <p:graphicFrame>
        <p:nvGraphicFramePr>
          <p:cNvPr id="5" name="对象 4"/>
          <p:cNvGraphicFramePr>
            <a:graphicFrameLocks noChangeAspect="1"/>
          </p:cNvGraphicFramePr>
          <p:nvPr>
            <p:extLst>
              <p:ext uri="{D42A27DB-BD31-4B8C-83A1-F6EECF244321}">
                <p14:modId xmlns:p14="http://schemas.microsoft.com/office/powerpoint/2010/main" val="420012435"/>
              </p:ext>
            </p:extLst>
          </p:nvPr>
        </p:nvGraphicFramePr>
        <p:xfrm>
          <a:off x="1499011" y="2658971"/>
          <a:ext cx="9742916" cy="987928"/>
        </p:xfrm>
        <a:graphic>
          <a:graphicData uri="http://schemas.openxmlformats.org/presentationml/2006/ole">
            <mc:AlternateContent xmlns:mc="http://schemas.openxmlformats.org/markup-compatibility/2006">
              <mc:Choice xmlns:v="urn:schemas-microsoft-com:vml" Requires="v">
                <p:oleObj spid="_x0000_s18490" name="公式" r:id="rId4" imgW="6514920" imgH="660240" progId="Equation.3">
                  <p:embed/>
                </p:oleObj>
              </mc:Choice>
              <mc:Fallback>
                <p:oleObj name="公式" r:id="rId4" imgW="6514920" imgH="660240" progId="Equation.3">
                  <p:embed/>
                  <p:pic>
                    <p:nvPicPr>
                      <p:cNvPr id="11" name="对象 10"/>
                      <p:cNvPicPr>
                        <a:picLocks noChangeAspect="1" noChangeArrowheads="1"/>
                      </p:cNvPicPr>
                      <p:nvPr/>
                    </p:nvPicPr>
                    <p:blipFill>
                      <a:blip r:embed="rId5"/>
                      <a:srcRect/>
                      <a:stretch>
                        <a:fillRect/>
                      </a:stretch>
                    </p:blipFill>
                    <p:spPr bwMode="auto">
                      <a:xfrm>
                        <a:off x="1499011" y="2658971"/>
                        <a:ext cx="9742916" cy="987928"/>
                      </a:xfrm>
                      <a:prstGeom prst="rect">
                        <a:avLst/>
                      </a:prstGeom>
                      <a:noFill/>
                      <a:extLst/>
                    </p:spPr>
                  </p:pic>
                </p:oleObj>
              </mc:Fallback>
            </mc:AlternateContent>
          </a:graphicData>
        </a:graphic>
      </p:graphicFrame>
      <p:grpSp>
        <p:nvGrpSpPr>
          <p:cNvPr id="7" name="组合 6"/>
          <p:cNvGrpSpPr/>
          <p:nvPr/>
        </p:nvGrpSpPr>
        <p:grpSpPr>
          <a:xfrm>
            <a:off x="5922737" y="161925"/>
            <a:ext cx="5827613" cy="1953421"/>
            <a:chOff x="1336675" y="4423410"/>
            <a:chExt cx="4659630" cy="1408176"/>
          </a:xfrm>
        </p:grpSpPr>
        <p:grpSp>
          <p:nvGrpSpPr>
            <p:cNvPr id="8" name="组合 7"/>
            <p:cNvGrpSpPr/>
            <p:nvPr/>
          </p:nvGrpSpPr>
          <p:grpSpPr>
            <a:xfrm>
              <a:off x="1336675" y="4874895"/>
              <a:ext cx="621030" cy="301625"/>
              <a:chOff x="0" y="0"/>
              <a:chExt cx="621030" cy="301625"/>
            </a:xfrm>
            <a:solidFill>
              <a:srgbClr val="FFC000"/>
            </a:solidFill>
          </p:grpSpPr>
          <p:sp>
            <p:nvSpPr>
              <p:cNvPr id="37" name="矩形 36"/>
              <p:cNvSpPr/>
              <p:nvPr/>
            </p:nvSpPr>
            <p:spPr>
              <a:xfrm>
                <a:off x="0" y="0"/>
                <a:ext cx="621030" cy="301625"/>
              </a:xfrm>
              <a:prstGeom prst="rect">
                <a:avLst/>
              </a:prstGeom>
              <a:grpFill/>
              <a:ln w="12700"/>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38" name="文本框 316"/>
              <p:cNvSpPr txBox="1"/>
              <p:nvPr/>
            </p:nvSpPr>
            <p:spPr>
              <a:xfrm>
                <a:off x="172529" y="8612"/>
                <a:ext cx="370936" cy="292014"/>
              </a:xfrm>
              <a:prstGeom prst="rect">
                <a:avLst/>
              </a:prstGeom>
              <a:grp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r>
                  <a:rPr lang="zh-CN" altLang="en-US" kern="100">
                    <a:ea typeface="宋体"/>
                    <a:cs typeface="Times New Roman"/>
                  </a:rPr>
                  <a:t>帧</a:t>
                </a:r>
              </a:p>
            </p:txBody>
          </p:sp>
        </p:grpSp>
        <p:sp>
          <p:nvSpPr>
            <p:cNvPr id="9" name="文本框 151"/>
            <p:cNvSpPr txBox="1"/>
            <p:nvPr/>
          </p:nvSpPr>
          <p:spPr>
            <a:xfrm>
              <a:off x="1922820" y="5370195"/>
              <a:ext cx="975168" cy="28448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r>
                <a:rPr lang="zh-CN" altLang="en-US" kern="100" dirty="0">
                  <a:ea typeface="宋体"/>
                  <a:cs typeface="Times New Roman"/>
                </a:rPr>
                <a:t>竞争间隔</a:t>
              </a:r>
            </a:p>
          </p:txBody>
        </p:sp>
        <p:sp>
          <p:nvSpPr>
            <p:cNvPr id="10" name="矩形 9"/>
            <p:cNvSpPr/>
            <p:nvPr/>
          </p:nvSpPr>
          <p:spPr>
            <a:xfrm>
              <a:off x="2026920" y="4883150"/>
              <a:ext cx="103505" cy="292100"/>
            </a:xfrm>
            <a:prstGeom prst="rect">
              <a:avLst/>
            </a:prstGeom>
            <a:solidFill>
              <a:srgbClr val="00B0F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1" name="矩形 10"/>
            <p:cNvSpPr/>
            <p:nvPr/>
          </p:nvSpPr>
          <p:spPr>
            <a:xfrm>
              <a:off x="2179320" y="4884420"/>
              <a:ext cx="103505" cy="292100"/>
            </a:xfrm>
            <a:prstGeom prst="rect">
              <a:avLst/>
            </a:prstGeom>
            <a:solidFill>
              <a:srgbClr val="00B0F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2" name="矩形 11"/>
            <p:cNvSpPr/>
            <p:nvPr/>
          </p:nvSpPr>
          <p:spPr>
            <a:xfrm>
              <a:off x="2348230" y="4880610"/>
              <a:ext cx="103505" cy="292100"/>
            </a:xfrm>
            <a:prstGeom prst="rect">
              <a:avLst/>
            </a:prstGeom>
            <a:solidFill>
              <a:srgbClr val="00B0F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nvGrpSpPr>
            <p:cNvPr id="13" name="组合 12"/>
            <p:cNvGrpSpPr/>
            <p:nvPr/>
          </p:nvGrpSpPr>
          <p:grpSpPr>
            <a:xfrm>
              <a:off x="2794635" y="4883150"/>
              <a:ext cx="621030" cy="300990"/>
              <a:chOff x="0" y="0"/>
              <a:chExt cx="621030" cy="301625"/>
            </a:xfrm>
            <a:solidFill>
              <a:srgbClr val="FFC000"/>
            </a:solidFill>
          </p:grpSpPr>
          <p:sp>
            <p:nvSpPr>
              <p:cNvPr id="35" name="矩形 34"/>
              <p:cNvSpPr/>
              <p:nvPr/>
            </p:nvSpPr>
            <p:spPr>
              <a:xfrm>
                <a:off x="0" y="0"/>
                <a:ext cx="621030" cy="301625"/>
              </a:xfrm>
              <a:prstGeom prst="rect">
                <a:avLst/>
              </a:prstGeom>
              <a:grpFill/>
              <a:ln w="12700"/>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36" name="文本框 157"/>
              <p:cNvSpPr txBox="1"/>
              <p:nvPr/>
            </p:nvSpPr>
            <p:spPr>
              <a:xfrm>
                <a:off x="172529" y="8626"/>
                <a:ext cx="370936" cy="283989"/>
              </a:xfrm>
              <a:prstGeom prst="rect">
                <a:avLst/>
              </a:prstGeom>
              <a:grp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r>
                  <a:rPr lang="zh-CN" altLang="en-US" kern="100" dirty="0">
                    <a:ea typeface="宋体"/>
                    <a:cs typeface="Times New Roman"/>
                  </a:rPr>
                  <a:t>帧</a:t>
                </a:r>
              </a:p>
            </p:txBody>
          </p:sp>
        </p:grpSp>
        <p:sp>
          <p:nvSpPr>
            <p:cNvPr id="14" name="矩形 13"/>
            <p:cNvSpPr/>
            <p:nvPr/>
          </p:nvSpPr>
          <p:spPr>
            <a:xfrm>
              <a:off x="2499995" y="4885055"/>
              <a:ext cx="103505" cy="292100"/>
            </a:xfrm>
            <a:prstGeom prst="rect">
              <a:avLst/>
            </a:prstGeom>
            <a:solidFill>
              <a:srgbClr val="00B0F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5" name="矩形 14"/>
            <p:cNvSpPr/>
            <p:nvPr/>
          </p:nvSpPr>
          <p:spPr>
            <a:xfrm>
              <a:off x="2646045" y="4886325"/>
              <a:ext cx="103505" cy="292100"/>
            </a:xfrm>
            <a:prstGeom prst="rect">
              <a:avLst/>
            </a:prstGeom>
            <a:solidFill>
              <a:srgbClr val="00B0F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6" name="文本框 385"/>
            <p:cNvSpPr txBox="1"/>
            <p:nvPr/>
          </p:nvSpPr>
          <p:spPr>
            <a:xfrm>
              <a:off x="2684462" y="5489422"/>
              <a:ext cx="1624330" cy="342164"/>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r>
                <a:rPr lang="zh-CN" altLang="en-US" kern="100" dirty="0">
                  <a:ea typeface="宋体"/>
                  <a:cs typeface="Times New Roman"/>
                </a:rPr>
                <a:t>传输间隔</a:t>
              </a:r>
              <a:r>
                <a:rPr lang="en-US" altLang="zh-CN" kern="100" dirty="0">
                  <a:ea typeface="宋体"/>
                  <a:cs typeface="Times New Roman"/>
                </a:rPr>
                <a:t>=</a:t>
              </a:r>
              <a:r>
                <a:rPr lang="en-US" altLang="zh-CN" dirty="0" err="1"/>
                <a:t>T</a:t>
              </a:r>
              <a:r>
                <a:rPr lang="en-US" altLang="zh-CN" baseline="-25000" dirty="0" err="1"/>
                <a:t>trans</a:t>
              </a:r>
              <a:endParaRPr lang="zh-CN" altLang="en-US" kern="100" dirty="0">
                <a:ea typeface="宋体"/>
                <a:cs typeface="Times New Roman"/>
              </a:endParaRPr>
            </a:p>
          </p:txBody>
        </p:sp>
        <p:sp>
          <p:nvSpPr>
            <p:cNvPr id="17" name="文本框 386"/>
            <p:cNvSpPr txBox="1"/>
            <p:nvPr/>
          </p:nvSpPr>
          <p:spPr>
            <a:xfrm>
              <a:off x="4395470" y="5283200"/>
              <a:ext cx="1152334" cy="289877"/>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r>
                <a:rPr lang="zh-CN" altLang="en-US" kern="100" dirty="0">
                  <a:ea typeface="宋体"/>
                  <a:cs typeface="Times New Roman"/>
                </a:rPr>
                <a:t>空闲间隔</a:t>
              </a:r>
            </a:p>
          </p:txBody>
        </p:sp>
        <p:grpSp>
          <p:nvGrpSpPr>
            <p:cNvPr id="18" name="组合 17"/>
            <p:cNvGrpSpPr/>
            <p:nvPr/>
          </p:nvGrpSpPr>
          <p:grpSpPr>
            <a:xfrm>
              <a:off x="3816985" y="4879340"/>
              <a:ext cx="621030" cy="300990"/>
              <a:chOff x="0" y="0"/>
              <a:chExt cx="621030" cy="301625"/>
            </a:xfrm>
            <a:solidFill>
              <a:srgbClr val="FFC000"/>
            </a:solidFill>
          </p:grpSpPr>
          <p:sp>
            <p:nvSpPr>
              <p:cNvPr id="33" name="矩形 32"/>
              <p:cNvSpPr/>
              <p:nvPr/>
            </p:nvSpPr>
            <p:spPr>
              <a:xfrm>
                <a:off x="0" y="0"/>
                <a:ext cx="621030" cy="301625"/>
              </a:xfrm>
              <a:prstGeom prst="rect">
                <a:avLst/>
              </a:prstGeom>
              <a:grpFill/>
              <a:ln w="12700"/>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34" name="文本框 389"/>
              <p:cNvSpPr txBox="1"/>
              <p:nvPr/>
            </p:nvSpPr>
            <p:spPr>
              <a:xfrm>
                <a:off x="172529" y="8626"/>
                <a:ext cx="370936" cy="283989"/>
              </a:xfrm>
              <a:prstGeom prst="rect">
                <a:avLst/>
              </a:prstGeom>
              <a:grp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r>
                  <a:rPr lang="zh-CN" altLang="en-US" kern="100">
                    <a:ea typeface="宋体"/>
                    <a:cs typeface="Times New Roman"/>
                  </a:rPr>
                  <a:t>帧</a:t>
                </a:r>
              </a:p>
            </p:txBody>
          </p:sp>
        </p:grpSp>
        <p:sp>
          <p:nvSpPr>
            <p:cNvPr id="19" name="矩形 18"/>
            <p:cNvSpPr/>
            <p:nvPr/>
          </p:nvSpPr>
          <p:spPr>
            <a:xfrm>
              <a:off x="3505835" y="4890770"/>
              <a:ext cx="103505" cy="292100"/>
            </a:xfrm>
            <a:prstGeom prst="rect">
              <a:avLst/>
            </a:prstGeom>
            <a:solidFill>
              <a:srgbClr val="00B0F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0" name="矩形 19"/>
            <p:cNvSpPr/>
            <p:nvPr/>
          </p:nvSpPr>
          <p:spPr>
            <a:xfrm>
              <a:off x="3651885" y="4892040"/>
              <a:ext cx="103505" cy="292100"/>
            </a:xfrm>
            <a:prstGeom prst="rect">
              <a:avLst/>
            </a:prstGeom>
            <a:solidFill>
              <a:srgbClr val="00B0F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1" name="矩形 20"/>
            <p:cNvSpPr/>
            <p:nvPr/>
          </p:nvSpPr>
          <p:spPr>
            <a:xfrm>
              <a:off x="5071745" y="4871720"/>
              <a:ext cx="103505" cy="292100"/>
            </a:xfrm>
            <a:prstGeom prst="rect">
              <a:avLst/>
            </a:prstGeom>
            <a:solidFill>
              <a:srgbClr val="00B0F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nvGrpSpPr>
            <p:cNvPr id="22" name="组合 21"/>
            <p:cNvGrpSpPr/>
            <p:nvPr/>
          </p:nvGrpSpPr>
          <p:grpSpPr>
            <a:xfrm>
              <a:off x="5375275" y="4867275"/>
              <a:ext cx="621030" cy="300990"/>
              <a:chOff x="0" y="0"/>
              <a:chExt cx="621030" cy="301625"/>
            </a:xfrm>
            <a:solidFill>
              <a:srgbClr val="FFC000"/>
            </a:solidFill>
          </p:grpSpPr>
          <p:sp>
            <p:nvSpPr>
              <p:cNvPr id="31" name="矩形 30"/>
              <p:cNvSpPr/>
              <p:nvPr/>
            </p:nvSpPr>
            <p:spPr>
              <a:xfrm>
                <a:off x="0" y="0"/>
                <a:ext cx="621030" cy="301625"/>
              </a:xfrm>
              <a:prstGeom prst="rect">
                <a:avLst/>
              </a:prstGeom>
              <a:grpFill/>
              <a:ln w="12700"/>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32" name="文本框 395"/>
              <p:cNvSpPr txBox="1"/>
              <p:nvPr/>
            </p:nvSpPr>
            <p:spPr>
              <a:xfrm>
                <a:off x="172529" y="8626"/>
                <a:ext cx="370936" cy="283989"/>
              </a:xfrm>
              <a:prstGeom prst="rect">
                <a:avLst/>
              </a:prstGeom>
              <a:grp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r>
                  <a:rPr lang="zh-CN" altLang="en-US" kern="100">
                    <a:ea typeface="宋体"/>
                    <a:cs typeface="Times New Roman"/>
                  </a:rPr>
                  <a:t>帧</a:t>
                </a:r>
              </a:p>
            </p:txBody>
          </p:sp>
        </p:grpSp>
        <p:sp>
          <p:nvSpPr>
            <p:cNvPr id="23" name="矩形 22"/>
            <p:cNvSpPr/>
            <p:nvPr/>
          </p:nvSpPr>
          <p:spPr>
            <a:xfrm>
              <a:off x="5224145" y="4876800"/>
              <a:ext cx="103505" cy="292100"/>
            </a:xfrm>
            <a:prstGeom prst="rect">
              <a:avLst/>
            </a:prstGeom>
            <a:solidFill>
              <a:srgbClr val="00B0F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4" name="左大括号 23"/>
            <p:cNvSpPr/>
            <p:nvPr/>
          </p:nvSpPr>
          <p:spPr>
            <a:xfrm rot="5400000" flipH="1">
              <a:off x="2311400" y="4899660"/>
              <a:ext cx="155575" cy="724535"/>
            </a:xfrm>
            <a:prstGeom prst="leftBrace">
              <a:avLst/>
            </a:prstGeom>
            <a:ln>
              <a:solidFill>
                <a:srgbClr val="002060"/>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5" name="左大括号 24"/>
            <p:cNvSpPr/>
            <p:nvPr/>
          </p:nvSpPr>
          <p:spPr>
            <a:xfrm rot="5400000" flipH="1">
              <a:off x="3027045" y="4978400"/>
              <a:ext cx="155575" cy="620395"/>
            </a:xfrm>
            <a:prstGeom prst="leftBrace">
              <a:avLst/>
            </a:prstGeom>
            <a:ln>
              <a:solidFill>
                <a:srgbClr val="002060"/>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6" name="左大括号 25"/>
            <p:cNvSpPr/>
            <p:nvPr/>
          </p:nvSpPr>
          <p:spPr>
            <a:xfrm rot="5400000" flipH="1">
              <a:off x="4644390" y="4947285"/>
              <a:ext cx="173355" cy="594995"/>
            </a:xfrm>
            <a:prstGeom prst="leftBrace">
              <a:avLst/>
            </a:prstGeom>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cxnSp>
          <p:nvCxnSpPr>
            <p:cNvPr id="27" name="直接箭头连接符 26"/>
            <p:cNvCxnSpPr/>
            <p:nvPr/>
          </p:nvCxnSpPr>
          <p:spPr>
            <a:xfrm>
              <a:off x="1992630" y="4658995"/>
              <a:ext cx="0" cy="20701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28" name="文本框 445"/>
            <p:cNvSpPr txBox="1"/>
            <p:nvPr/>
          </p:nvSpPr>
          <p:spPr>
            <a:xfrm>
              <a:off x="1854200" y="4423410"/>
              <a:ext cx="784860" cy="28448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r>
                <a:rPr lang="en-US" kern="100" dirty="0">
                  <a:ea typeface="宋体"/>
                  <a:cs typeface="Times New Roman"/>
                </a:rPr>
                <a:t>t0</a:t>
              </a:r>
              <a:endParaRPr lang="zh-CN" altLang="en-US" kern="100" dirty="0">
                <a:ea typeface="宋体"/>
                <a:cs typeface="Times New Roman"/>
              </a:endParaRPr>
            </a:p>
          </p:txBody>
        </p:sp>
        <p:sp>
          <p:nvSpPr>
            <p:cNvPr id="29" name="文本框 446"/>
            <p:cNvSpPr txBox="1"/>
            <p:nvPr/>
          </p:nvSpPr>
          <p:spPr>
            <a:xfrm>
              <a:off x="2579799" y="4480878"/>
              <a:ext cx="1873885" cy="28448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r>
                <a:rPr lang="zh-CN" altLang="en-US" kern="100" dirty="0">
                  <a:ea typeface="宋体"/>
                  <a:cs typeface="Times New Roman"/>
                </a:rPr>
                <a:t>竞争时槽</a:t>
              </a:r>
              <a:r>
                <a:rPr lang="en-US" altLang="zh-CN" kern="100" dirty="0">
                  <a:ea typeface="宋体"/>
                  <a:cs typeface="Times New Roman"/>
                </a:rPr>
                <a:t>=</a:t>
              </a:r>
              <a:r>
                <a:rPr lang="en-US" altLang="zh-CN" dirty="0"/>
                <a:t> 2T</a:t>
              </a:r>
              <a:r>
                <a:rPr lang="en-US" altLang="zh-CN" baseline="-25000" dirty="0"/>
                <a:t>prop</a:t>
              </a:r>
              <a:endParaRPr lang="zh-CN" altLang="en-US" kern="100" dirty="0">
                <a:ea typeface="宋体"/>
                <a:cs typeface="Times New Roman"/>
              </a:endParaRPr>
            </a:p>
          </p:txBody>
        </p:sp>
        <p:cxnSp>
          <p:nvCxnSpPr>
            <p:cNvPr id="30" name="直接箭头连接符 29"/>
            <p:cNvCxnSpPr/>
            <p:nvPr/>
          </p:nvCxnSpPr>
          <p:spPr>
            <a:xfrm flipH="1">
              <a:off x="2432050" y="4762500"/>
              <a:ext cx="414020" cy="10287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39" name="文本框 38"/>
              <p:cNvSpPr txBox="1"/>
              <p:nvPr/>
            </p:nvSpPr>
            <p:spPr>
              <a:xfrm>
                <a:off x="1645080" y="3806610"/>
                <a:ext cx="1915243" cy="763286"/>
              </a:xfrm>
              <a:prstGeom prst="rect">
                <a:avLst/>
              </a:prstGeom>
            </p:spPr>
            <p:style>
              <a:lnRef idx="1">
                <a:schemeClr val="accent4"/>
              </a:lnRef>
              <a:fillRef idx="2">
                <a:schemeClr val="accent4"/>
              </a:fillRef>
              <a:effectRef idx="1">
                <a:schemeClr val="accent4"/>
              </a:effectRef>
              <a:fontRef idx="minor">
                <a:schemeClr val="dk1"/>
              </a:fontRef>
            </p:style>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𝑎</m:t>
                      </m:r>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𝑇</m:t>
                              </m:r>
                            </m:e>
                            <m:sub>
                              <m:r>
                                <a:rPr lang="en-US" altLang="zh-CN" sz="2400" b="0" i="1" smtClean="0">
                                  <a:latin typeface="Cambria Math" panose="02040503050406030204" pitchFamily="18" charset="0"/>
                                </a:rPr>
                                <m:t>𝑝𝑟𝑜𝑝</m:t>
                              </m:r>
                            </m:sub>
                          </m:sSub>
                        </m:num>
                        <m:den>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𝑇</m:t>
                              </m:r>
                            </m:e>
                            <m:sub>
                              <m:r>
                                <a:rPr lang="en-US" altLang="zh-CN" sz="2400" b="0" i="1" smtClean="0">
                                  <a:latin typeface="Cambria Math" panose="02040503050406030204" pitchFamily="18" charset="0"/>
                                </a:rPr>
                                <m:t>𝑡𝑟𝑎𝑛𝑠</m:t>
                              </m:r>
                            </m:sub>
                          </m:sSub>
                        </m:den>
                      </m:f>
                    </m:oMath>
                  </m:oMathPara>
                </a14:m>
                <a:endParaRPr lang="zh-CN" altLang="en-US" sz="2400" dirty="0"/>
              </a:p>
            </p:txBody>
          </p:sp>
        </mc:Choice>
        <mc:Fallback>
          <p:sp>
            <p:nvSpPr>
              <p:cNvPr id="39" name="文本框 38"/>
              <p:cNvSpPr txBox="1">
                <a:spLocks noRot="1" noChangeAspect="1" noMove="1" noResize="1" noEditPoints="1" noAdjustHandles="1" noChangeArrowheads="1" noChangeShapeType="1" noTextEdit="1"/>
              </p:cNvSpPr>
              <p:nvPr/>
            </p:nvSpPr>
            <p:spPr>
              <a:xfrm>
                <a:off x="1645080" y="3806610"/>
                <a:ext cx="1915243" cy="763286"/>
              </a:xfrm>
              <a:prstGeom prst="rect">
                <a:avLst/>
              </a:prstGeom>
              <a:blipFill>
                <a:blip r:embed="rId6"/>
                <a:stretch>
                  <a:fillRect/>
                </a:stretch>
              </a:blipFill>
            </p:spPr>
            <p:txBody>
              <a:bodyPr/>
              <a:lstStyle/>
              <a:p>
                <a:r>
                  <a:rPr lang="zh-CN" altLang="en-US">
                    <a:noFill/>
                  </a:rPr>
                  <a:t> </a:t>
                </a:r>
              </a:p>
            </p:txBody>
          </p:sp>
        </mc:Fallback>
      </mc:AlternateContent>
      <p:sp>
        <p:nvSpPr>
          <p:cNvPr id="40" name="矩形 39"/>
          <p:cNvSpPr/>
          <p:nvPr/>
        </p:nvSpPr>
        <p:spPr>
          <a:xfrm>
            <a:off x="838200" y="4868101"/>
            <a:ext cx="9396964" cy="830997"/>
          </a:xfrm>
          <a:prstGeom prst="rect">
            <a:avLst/>
          </a:prstGeom>
        </p:spPr>
        <p:txBody>
          <a:bodyPr wrap="square">
            <a:spAutoFit/>
          </a:bodyPr>
          <a:lstStyle/>
          <a:p>
            <a:pPr marL="285750" indent="-285750">
              <a:buFont typeface="Arial" panose="020B0604020202020204" pitchFamily="34" charset="0"/>
              <a:buChar char="•"/>
            </a:pPr>
            <a:r>
              <a:rPr lang="zh-CN" altLang="en-US" sz="2400" dirty="0" smtClean="0"/>
              <a:t>局域网环境</a:t>
            </a:r>
            <a:r>
              <a:rPr lang="en-US" altLang="zh-CN" sz="2400" dirty="0"/>
              <a:t> </a:t>
            </a:r>
            <a:r>
              <a:rPr lang="en-US" altLang="zh-CN" sz="2400" dirty="0" smtClean="0"/>
              <a:t>a&lt;&lt;1</a:t>
            </a:r>
            <a:r>
              <a:rPr lang="zh-CN" altLang="en-US" sz="2400" dirty="0" smtClean="0"/>
              <a:t>，比如</a:t>
            </a:r>
            <a:r>
              <a:rPr lang="en-US" altLang="zh-CN" sz="2400" dirty="0" smtClean="0"/>
              <a:t>a=0.01 </a:t>
            </a:r>
            <a:r>
              <a:rPr lang="en-US" altLang="zh-CN" sz="2400" dirty="0" smtClean="0">
                <a:sym typeface="Wingdings" panose="05000000000000000000" pitchFamily="2" charset="2"/>
              </a:rPr>
              <a:t> </a:t>
            </a:r>
            <a:r>
              <a:rPr lang="en-US" altLang="zh-CN" sz="2400" dirty="0" smtClean="0"/>
              <a:t>S=0.967</a:t>
            </a:r>
          </a:p>
          <a:p>
            <a:pPr marL="285750" indent="-285750">
              <a:buFont typeface="Arial" panose="020B0604020202020204" pitchFamily="34" charset="0"/>
              <a:buChar char="•"/>
            </a:pPr>
            <a:r>
              <a:rPr lang="zh-CN" altLang="en-US" sz="2400" dirty="0" smtClean="0"/>
              <a:t>但如果</a:t>
            </a:r>
            <a:r>
              <a:rPr lang="en-US" altLang="zh-CN" sz="2400" dirty="0" smtClean="0"/>
              <a:t>a=1 </a:t>
            </a:r>
            <a:r>
              <a:rPr lang="en-US" altLang="zh-CN" sz="2400" dirty="0" smtClean="0">
                <a:sym typeface="Wingdings" panose="05000000000000000000" pitchFamily="2" charset="2"/>
              </a:rPr>
              <a:t> </a:t>
            </a:r>
            <a:r>
              <a:rPr lang="en-US" altLang="zh-CN" sz="2400" dirty="0" smtClean="0"/>
              <a:t>S=0.225</a:t>
            </a:r>
            <a:r>
              <a:rPr lang="zh-CN" altLang="en-US" sz="2400" dirty="0" smtClean="0"/>
              <a:t>，相比</a:t>
            </a:r>
            <a:r>
              <a:rPr lang="en-US" altLang="zh-CN" sz="2400" dirty="0" smtClean="0"/>
              <a:t>S-ALOHA</a:t>
            </a:r>
            <a:r>
              <a:rPr lang="zh-CN" altLang="en-US" sz="2400" dirty="0" smtClean="0"/>
              <a:t>（</a:t>
            </a:r>
            <a:r>
              <a:rPr lang="en-US" altLang="zh-CN" sz="2400" dirty="0" smtClean="0"/>
              <a:t>0.368</a:t>
            </a:r>
            <a:r>
              <a:rPr lang="zh-CN" altLang="en-US" sz="2400" dirty="0" smtClean="0"/>
              <a:t>）性能更差</a:t>
            </a:r>
            <a:endParaRPr lang="zh-CN" altLang="en-US" sz="2400" dirty="0"/>
          </a:p>
        </p:txBody>
      </p:sp>
    </p:spTree>
    <p:extLst>
      <p:ext uri="{BB962C8B-B14F-4D97-AF65-F5344CB8AC3E}">
        <p14:creationId xmlns:p14="http://schemas.microsoft.com/office/powerpoint/2010/main" val="20742769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以太网：全双工以太网</a:t>
            </a:r>
            <a:endParaRPr lang="zh-CN" altLang="en-US" dirty="0"/>
          </a:p>
        </p:txBody>
      </p:sp>
      <p:sp>
        <p:nvSpPr>
          <p:cNvPr id="3" name="内容占位符 2"/>
          <p:cNvSpPr>
            <a:spLocks noGrp="1"/>
          </p:cNvSpPr>
          <p:nvPr>
            <p:ph idx="1"/>
          </p:nvPr>
        </p:nvSpPr>
        <p:spPr/>
        <p:txBody>
          <a:bodyPr>
            <a:normAutofit/>
          </a:bodyPr>
          <a:lstStyle/>
          <a:p>
            <a:pPr>
              <a:lnSpc>
                <a:spcPct val="100000"/>
              </a:lnSpc>
            </a:pPr>
            <a:r>
              <a:rPr lang="zh-CN" altLang="en-US" sz="2000" dirty="0" smtClean="0"/>
              <a:t>只能在连接两个节点的</a:t>
            </a:r>
            <a:r>
              <a:rPr lang="zh-CN" altLang="en-US" sz="2000" u="sng" dirty="0" smtClean="0">
                <a:solidFill>
                  <a:srgbClr val="FF0000"/>
                </a:solidFill>
              </a:rPr>
              <a:t>点到点链路</a:t>
            </a:r>
            <a:r>
              <a:rPr lang="zh-CN" altLang="en-US" sz="2000" dirty="0" smtClean="0"/>
              <a:t>上使用，并且要求链路两端的节点都采用全双工方式</a:t>
            </a:r>
            <a:endParaRPr lang="en-US" altLang="zh-CN" sz="2000" dirty="0" smtClean="0"/>
          </a:p>
          <a:p>
            <a:pPr>
              <a:lnSpc>
                <a:spcPct val="100000"/>
              </a:lnSpc>
            </a:pPr>
            <a:r>
              <a:rPr lang="zh-CN" altLang="en-US" sz="2000" u="sng" dirty="0" smtClean="0">
                <a:solidFill>
                  <a:srgbClr val="FF0000"/>
                </a:solidFill>
              </a:rPr>
              <a:t>链路必须能够支持</a:t>
            </a:r>
            <a:r>
              <a:rPr lang="zh-CN" altLang="en-US" sz="2000" dirty="0" smtClean="0"/>
              <a:t>同时传输和接收信号，而不会互相干扰</a:t>
            </a:r>
          </a:p>
          <a:p>
            <a:pPr lvl="1">
              <a:lnSpc>
                <a:spcPct val="100000"/>
              </a:lnSpc>
            </a:pPr>
            <a:r>
              <a:rPr lang="en-US" altLang="zh-CN" sz="2000" dirty="0" smtClean="0"/>
              <a:t>10BASE5</a:t>
            </a:r>
            <a:r>
              <a:rPr lang="zh-CN" altLang="en-US" sz="2000" dirty="0" smtClean="0"/>
              <a:t>、</a:t>
            </a:r>
            <a:r>
              <a:rPr lang="en-US" altLang="zh-CN" sz="2000" dirty="0" smtClean="0"/>
              <a:t>10BASE2</a:t>
            </a:r>
            <a:r>
              <a:rPr lang="zh-CN" altLang="en-US" sz="2000" dirty="0" smtClean="0"/>
              <a:t>、</a:t>
            </a:r>
            <a:r>
              <a:rPr lang="en-US" altLang="zh-CN" sz="2000" dirty="0" smtClean="0"/>
              <a:t>10BASE-FP</a:t>
            </a:r>
            <a:r>
              <a:rPr lang="zh-CN" altLang="en-US" sz="2000" dirty="0" smtClean="0"/>
              <a:t>、</a:t>
            </a:r>
            <a:r>
              <a:rPr lang="en-US" altLang="zh-CN" sz="2000" dirty="0" smtClean="0"/>
              <a:t>10BASE-FB</a:t>
            </a:r>
            <a:r>
              <a:rPr lang="zh-CN" altLang="en-US" sz="2000" dirty="0" smtClean="0"/>
              <a:t>和</a:t>
            </a:r>
            <a:r>
              <a:rPr lang="en-US" altLang="zh-CN" sz="2000" dirty="0" smtClean="0"/>
              <a:t>100BASE-T4</a:t>
            </a:r>
            <a:r>
              <a:rPr lang="zh-CN" altLang="en-US" sz="2000" dirty="0" smtClean="0"/>
              <a:t>不能支持全双工模式</a:t>
            </a:r>
          </a:p>
          <a:p>
            <a:pPr>
              <a:lnSpc>
                <a:spcPct val="100000"/>
              </a:lnSpc>
            </a:pPr>
            <a:r>
              <a:rPr lang="zh-CN" altLang="en-US" sz="2000" dirty="0" smtClean="0"/>
              <a:t>没有</a:t>
            </a:r>
            <a:r>
              <a:rPr lang="zh-CN" altLang="en-US" sz="2000" dirty="0"/>
              <a:t>别的节点</a:t>
            </a:r>
            <a:r>
              <a:rPr lang="zh-CN" altLang="en-US" sz="2000" dirty="0" smtClean="0"/>
              <a:t>竞争对链路的访问权限，从而不会出现冲突</a:t>
            </a:r>
          </a:p>
          <a:p>
            <a:pPr lvl="1">
              <a:lnSpc>
                <a:spcPct val="100000"/>
              </a:lnSpc>
            </a:pPr>
            <a:r>
              <a:rPr lang="zh-CN" altLang="en-US" sz="2000" dirty="0" smtClean="0"/>
              <a:t>不需要采用</a:t>
            </a:r>
            <a:r>
              <a:rPr lang="en-US" altLang="zh-CN" sz="2000" dirty="0" smtClean="0"/>
              <a:t>CSMA/CD</a:t>
            </a:r>
            <a:r>
              <a:rPr lang="zh-CN" altLang="en-US" sz="2000" dirty="0" smtClean="0"/>
              <a:t>协议的限制，有帧要传输就可以马上发送</a:t>
            </a:r>
          </a:p>
          <a:p>
            <a:pPr lvl="1">
              <a:lnSpc>
                <a:spcPct val="100000"/>
              </a:lnSpc>
            </a:pPr>
            <a:r>
              <a:rPr lang="zh-CN" altLang="en-US" sz="2000" dirty="0" smtClean="0"/>
              <a:t>不再有冲突域，不需要有载波监听和冲突检测，从而也没有因为冲突而带来的重传</a:t>
            </a:r>
          </a:p>
          <a:p>
            <a:pPr>
              <a:lnSpc>
                <a:spcPct val="100000"/>
              </a:lnSpc>
            </a:pPr>
            <a:r>
              <a:rPr lang="zh-CN" altLang="en-US" sz="2000" dirty="0" smtClean="0"/>
              <a:t>接收的同时也可以发送，</a:t>
            </a:r>
            <a:r>
              <a:rPr lang="zh-CN" altLang="en-US" sz="2000" u="sng" dirty="0" smtClean="0">
                <a:solidFill>
                  <a:srgbClr val="FF0000"/>
                </a:solidFill>
              </a:rPr>
              <a:t>端口支持的吞吐率</a:t>
            </a:r>
            <a:r>
              <a:rPr lang="zh-CN" altLang="en-US" sz="2000" dirty="0" smtClean="0"/>
              <a:t>是半双工方式的两倍</a:t>
            </a:r>
          </a:p>
          <a:p>
            <a:pPr>
              <a:lnSpc>
                <a:spcPct val="100000"/>
              </a:lnSpc>
            </a:pPr>
            <a:r>
              <a:rPr lang="zh-CN" altLang="en-US" sz="2000" u="sng" dirty="0" smtClean="0">
                <a:solidFill>
                  <a:srgbClr val="FF0000"/>
                </a:solidFill>
              </a:rPr>
              <a:t>链路的距离也不再受最短帧长（</a:t>
            </a:r>
            <a:r>
              <a:rPr lang="en-US" altLang="zh-CN" sz="2000" u="sng" dirty="0" smtClean="0">
                <a:solidFill>
                  <a:srgbClr val="FF0000"/>
                </a:solidFill>
              </a:rPr>
              <a:t>512</a:t>
            </a:r>
            <a:r>
              <a:rPr lang="zh-CN" altLang="en-US" sz="2000" u="sng" dirty="0" smtClean="0">
                <a:solidFill>
                  <a:srgbClr val="FF0000"/>
                </a:solidFill>
              </a:rPr>
              <a:t>比特）的限制</a:t>
            </a:r>
            <a:r>
              <a:rPr lang="zh-CN" altLang="en-US" sz="2000" dirty="0" smtClean="0"/>
              <a:t>，而纯粹考虑的是链路的物理特性</a:t>
            </a:r>
          </a:p>
          <a:p>
            <a:pPr lvl="1">
              <a:lnSpc>
                <a:spcPct val="100000"/>
              </a:lnSpc>
            </a:pPr>
            <a:r>
              <a:rPr lang="zh-CN" altLang="en-US" sz="2000" dirty="0" smtClean="0"/>
              <a:t>如</a:t>
            </a:r>
            <a:r>
              <a:rPr lang="en-US" altLang="zh-CN" sz="2000" dirty="0" smtClean="0"/>
              <a:t>100BASE-FX</a:t>
            </a:r>
            <a:r>
              <a:rPr lang="zh-CN" altLang="en-US" sz="2000" dirty="0" smtClean="0"/>
              <a:t>在半双工方式时限制网段的直径最大为</a:t>
            </a:r>
            <a:r>
              <a:rPr lang="en-US" altLang="zh-CN" sz="2000" dirty="0" smtClean="0"/>
              <a:t>412</a:t>
            </a:r>
            <a:r>
              <a:rPr lang="zh-CN" altLang="en-US" sz="2000" dirty="0" smtClean="0"/>
              <a:t>米</a:t>
            </a:r>
            <a:r>
              <a:rPr lang="zh-CN" altLang="en-US" sz="2000" dirty="0"/>
              <a:t>；</a:t>
            </a:r>
            <a:r>
              <a:rPr lang="zh-CN" altLang="en-US" sz="2000" dirty="0" smtClean="0"/>
              <a:t>采用全双工方式后可以长达</a:t>
            </a:r>
            <a:r>
              <a:rPr lang="en-US" altLang="zh-CN" sz="2000" dirty="0" smtClean="0"/>
              <a:t>2</a:t>
            </a:r>
            <a:r>
              <a:rPr lang="zh-CN" altLang="en-US" sz="2000" dirty="0" smtClean="0"/>
              <a:t>千米。</a:t>
            </a:r>
          </a:p>
          <a:p>
            <a:pPr>
              <a:lnSpc>
                <a:spcPct val="100000"/>
              </a:lnSpc>
            </a:pPr>
            <a:r>
              <a:rPr lang="zh-CN" altLang="en-US" sz="2000" dirty="0" smtClean="0"/>
              <a:t>采用同样的以太网帧格式、同样的最小帧长、同样的物理层协议</a:t>
            </a:r>
          </a:p>
        </p:txBody>
      </p:sp>
      <p:pic>
        <p:nvPicPr>
          <p:cNvPr id="4" name="图片 3"/>
          <p:cNvPicPr>
            <a:picLocks noChangeAspect="1"/>
          </p:cNvPicPr>
          <p:nvPr/>
        </p:nvPicPr>
        <p:blipFill>
          <a:blip r:embed="rId3"/>
          <a:stretch>
            <a:fillRect/>
          </a:stretch>
        </p:blipFill>
        <p:spPr>
          <a:xfrm>
            <a:off x="9536696" y="207298"/>
            <a:ext cx="862433" cy="315654"/>
          </a:xfrm>
          <a:prstGeom prst="rect">
            <a:avLst/>
          </a:prstGeom>
        </p:spPr>
      </p:pic>
      <p:pic>
        <p:nvPicPr>
          <p:cNvPr id="5" name="图片 4"/>
          <p:cNvPicPr>
            <a:picLocks noChangeAspect="1"/>
          </p:cNvPicPr>
          <p:nvPr/>
        </p:nvPicPr>
        <p:blipFill>
          <a:blip r:embed="rId4"/>
          <a:stretch>
            <a:fillRect/>
          </a:stretch>
        </p:blipFill>
        <p:spPr>
          <a:xfrm>
            <a:off x="10507728" y="1134796"/>
            <a:ext cx="524792" cy="435930"/>
          </a:xfrm>
          <a:prstGeom prst="rect">
            <a:avLst/>
          </a:prstGeom>
        </p:spPr>
      </p:pic>
      <p:cxnSp>
        <p:nvCxnSpPr>
          <p:cNvPr id="6" name="直接连接符 5"/>
          <p:cNvCxnSpPr>
            <a:stCxn id="5" idx="0"/>
            <a:endCxn id="4" idx="2"/>
          </p:cNvCxnSpPr>
          <p:nvPr/>
        </p:nvCxnSpPr>
        <p:spPr>
          <a:xfrm flipH="1" flipV="1">
            <a:off x="9967913" y="522952"/>
            <a:ext cx="802211" cy="61184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图片 10"/>
          <p:cNvPicPr>
            <a:picLocks noChangeAspect="1"/>
          </p:cNvPicPr>
          <p:nvPr/>
        </p:nvPicPr>
        <p:blipFill>
          <a:blip r:embed="rId4"/>
          <a:stretch>
            <a:fillRect/>
          </a:stretch>
        </p:blipFill>
        <p:spPr>
          <a:xfrm>
            <a:off x="8964359" y="1134796"/>
            <a:ext cx="524792" cy="435930"/>
          </a:xfrm>
          <a:prstGeom prst="rect">
            <a:avLst/>
          </a:prstGeom>
        </p:spPr>
      </p:pic>
      <p:cxnSp>
        <p:nvCxnSpPr>
          <p:cNvPr id="12" name="直接连接符 11"/>
          <p:cNvCxnSpPr>
            <a:stCxn id="11" idx="0"/>
            <a:endCxn id="4" idx="2"/>
          </p:cNvCxnSpPr>
          <p:nvPr/>
        </p:nvCxnSpPr>
        <p:spPr>
          <a:xfrm flipV="1">
            <a:off x="9226755" y="522952"/>
            <a:ext cx="741158" cy="61184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32200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媒体访问控制概述：链路</a:t>
            </a:r>
            <a:endParaRPr lang="zh-CN" altLang="en-US" dirty="0"/>
          </a:p>
        </p:txBody>
      </p:sp>
      <p:sp>
        <p:nvSpPr>
          <p:cNvPr id="3" name="灯片编号占位符 2"/>
          <p:cNvSpPr>
            <a:spLocks noGrp="1"/>
          </p:cNvSpPr>
          <p:nvPr>
            <p:ph type="sldNum" sz="quarter" idx="12"/>
          </p:nvPr>
        </p:nvSpPr>
        <p:spPr/>
        <p:txBody>
          <a:bodyPr/>
          <a:lstStyle/>
          <a:p>
            <a:fld id="{3C40872B-571A-4F56-8A4E-7221158C17B4}" type="slidenum">
              <a:rPr lang="zh-CN" altLang="en-US" smtClean="0"/>
              <a:t>3</a:t>
            </a:fld>
            <a:endParaRPr lang="zh-CN" altLang="en-US" dirty="0"/>
          </a:p>
        </p:txBody>
      </p:sp>
      <p:sp>
        <p:nvSpPr>
          <p:cNvPr id="4" name="内容占位符 3"/>
          <p:cNvSpPr>
            <a:spLocks noGrp="1"/>
          </p:cNvSpPr>
          <p:nvPr>
            <p:ph sz="quarter" idx="1"/>
          </p:nvPr>
        </p:nvSpPr>
        <p:spPr/>
        <p:txBody>
          <a:bodyPr/>
          <a:lstStyle/>
          <a:p>
            <a:r>
              <a:rPr lang="zh-CN" altLang="en-US" dirty="0" smtClean="0"/>
              <a:t>三种不同类型的链路</a:t>
            </a:r>
            <a:endParaRPr lang="en-US" altLang="zh-CN" dirty="0" smtClean="0"/>
          </a:p>
          <a:p>
            <a:pPr lvl="1"/>
            <a:r>
              <a:rPr lang="zh-CN" altLang="en-US" dirty="0" smtClean="0"/>
              <a:t>点到点链路：</a:t>
            </a:r>
            <a:endParaRPr lang="en-US" altLang="zh-CN" dirty="0" smtClean="0"/>
          </a:p>
          <a:p>
            <a:pPr lvl="2"/>
            <a:r>
              <a:rPr lang="zh-CN" altLang="en-US" dirty="0" smtClean="0"/>
              <a:t>两端的发送方想发就发</a:t>
            </a:r>
            <a:endParaRPr lang="en-US" altLang="zh-CN" dirty="0" smtClean="0"/>
          </a:p>
          <a:p>
            <a:pPr lvl="2"/>
            <a:r>
              <a:rPr lang="zh-CN" altLang="en-US" dirty="0" smtClean="0"/>
              <a:t>流量控制：接收方可能会要求限制发送方</a:t>
            </a:r>
            <a:endParaRPr lang="en-US" altLang="zh-CN" dirty="0" smtClean="0"/>
          </a:p>
          <a:p>
            <a:pPr lvl="1"/>
            <a:r>
              <a:rPr lang="zh-CN" altLang="en-US" dirty="0" smtClean="0"/>
              <a:t>广播链路：多路访问</a:t>
            </a:r>
            <a:r>
              <a:rPr lang="en-US" altLang="zh-CN" dirty="0" smtClean="0"/>
              <a:t>/</a:t>
            </a:r>
            <a:r>
              <a:rPr lang="zh-CN" altLang="en-US" dirty="0" smtClean="0"/>
              <a:t>多址访问（</a:t>
            </a:r>
            <a:r>
              <a:rPr lang="en-US" altLang="zh-CN" dirty="0" smtClean="0"/>
              <a:t>Multiple Access</a:t>
            </a:r>
            <a:r>
              <a:rPr lang="zh-CN" altLang="en-US" dirty="0" smtClean="0"/>
              <a:t>）</a:t>
            </a:r>
            <a:endParaRPr lang="en-US" altLang="zh-CN" dirty="0" smtClean="0"/>
          </a:p>
          <a:p>
            <a:pPr lvl="2"/>
            <a:r>
              <a:rPr lang="zh-CN" altLang="en-US" dirty="0"/>
              <a:t>多</a:t>
            </a:r>
            <a:r>
              <a:rPr lang="zh-CN" altLang="en-US" dirty="0" smtClean="0"/>
              <a:t>个节点连接到共享广播信道</a:t>
            </a:r>
            <a:endParaRPr lang="en-US" altLang="zh-CN" dirty="0" smtClean="0"/>
          </a:p>
          <a:p>
            <a:pPr lvl="2"/>
            <a:r>
              <a:rPr lang="zh-CN" altLang="en-US" dirty="0"/>
              <a:t>同一</a:t>
            </a:r>
            <a:r>
              <a:rPr lang="zh-CN" altLang="en-US" dirty="0" smtClean="0"/>
              <a:t>时刻两个或多个节点同时发送会遇到冲突</a:t>
            </a:r>
            <a:endParaRPr lang="en-US" altLang="zh-CN" dirty="0" smtClean="0"/>
          </a:p>
          <a:p>
            <a:pPr lvl="2"/>
            <a:r>
              <a:rPr lang="zh-CN" altLang="en-US" dirty="0" smtClean="0"/>
              <a:t>媒体访问控制（</a:t>
            </a:r>
            <a:r>
              <a:rPr lang="en-US" altLang="zh-CN" dirty="0" smtClean="0"/>
              <a:t>Media Access Control</a:t>
            </a:r>
            <a:r>
              <a:rPr lang="zh-CN" altLang="en-US" dirty="0" smtClean="0"/>
              <a:t>）：控制信道的分配方式</a:t>
            </a:r>
            <a:endParaRPr lang="en-US" altLang="zh-CN" dirty="0" smtClean="0"/>
          </a:p>
          <a:p>
            <a:pPr lvl="1"/>
            <a:r>
              <a:rPr lang="zh-CN" altLang="en-US" dirty="0" smtClean="0"/>
              <a:t>点到多点链路</a:t>
            </a:r>
            <a:endParaRPr lang="en-US" altLang="zh-CN" dirty="0" smtClean="0"/>
          </a:p>
          <a:p>
            <a:pPr lvl="2"/>
            <a:r>
              <a:rPr lang="zh-CN" altLang="en-US" dirty="0"/>
              <a:t>一</a:t>
            </a:r>
            <a:r>
              <a:rPr lang="zh-CN" altLang="en-US" dirty="0" smtClean="0"/>
              <a:t>个中心节点和多个外围节点</a:t>
            </a:r>
            <a:endParaRPr lang="en-US" altLang="zh-CN" dirty="0" smtClean="0"/>
          </a:p>
          <a:p>
            <a:pPr lvl="2"/>
            <a:r>
              <a:rPr lang="zh-CN" altLang="en-US" dirty="0" smtClean="0"/>
              <a:t>中心节点到外围节点：一个发送者，多个接收者，采用广播方式</a:t>
            </a:r>
            <a:endParaRPr lang="en-US" altLang="zh-CN" dirty="0" smtClean="0"/>
          </a:p>
          <a:p>
            <a:pPr lvl="2"/>
            <a:r>
              <a:rPr lang="zh-CN" altLang="en-US" dirty="0" smtClean="0"/>
              <a:t>外围节点到中心节点也要采取</a:t>
            </a:r>
            <a:r>
              <a:rPr lang="en-US" altLang="zh-CN" dirty="0" smtClean="0"/>
              <a:t>MAC</a:t>
            </a:r>
            <a:endParaRPr lang="zh-CN" altLang="en-US" dirty="0"/>
          </a:p>
        </p:txBody>
      </p:sp>
    </p:spTree>
    <p:extLst>
      <p:ext uri="{BB962C8B-B14F-4D97-AF65-F5344CB8AC3E}">
        <p14:creationId xmlns:p14="http://schemas.microsoft.com/office/powerpoint/2010/main" val="40537581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全双工以太网：</a:t>
            </a:r>
            <a:r>
              <a:rPr lang="en-US" altLang="zh-CN" dirty="0" smtClean="0"/>
              <a:t>MAC</a:t>
            </a:r>
            <a:r>
              <a:rPr lang="zh-CN" altLang="en-US" dirty="0" smtClean="0"/>
              <a:t>控制子层</a:t>
            </a:r>
            <a:endParaRPr lang="zh-CN" altLang="en-US" dirty="0"/>
          </a:p>
        </p:txBody>
      </p:sp>
      <p:sp>
        <p:nvSpPr>
          <p:cNvPr id="3" name="内容占位符 2"/>
          <p:cNvSpPr>
            <a:spLocks noGrp="1"/>
          </p:cNvSpPr>
          <p:nvPr>
            <p:ph idx="1"/>
          </p:nvPr>
        </p:nvSpPr>
        <p:spPr>
          <a:xfrm>
            <a:off x="838199" y="1825625"/>
            <a:ext cx="10700657" cy="859518"/>
          </a:xfrm>
        </p:spPr>
        <p:txBody>
          <a:bodyPr/>
          <a:lstStyle/>
          <a:p>
            <a:r>
              <a:rPr lang="zh-CN" altLang="en-US" sz="2400" dirty="0" smtClean="0"/>
              <a:t>可能会出现节点发送过快的情况，需要能够暂时缓存节点发送的帧以及进行</a:t>
            </a:r>
            <a:r>
              <a:rPr lang="zh-CN" altLang="en-US" sz="2400" u="sng" dirty="0" smtClean="0">
                <a:solidFill>
                  <a:srgbClr val="FF0000"/>
                </a:solidFill>
              </a:rPr>
              <a:t>流量控制</a:t>
            </a:r>
            <a:endParaRPr lang="en-US" altLang="zh-CN" sz="2400" u="sng" dirty="0" smtClean="0">
              <a:solidFill>
                <a:srgbClr val="FF0000"/>
              </a:solidFill>
            </a:endParaRPr>
          </a:p>
          <a:p>
            <a:endParaRPr lang="en-US" altLang="zh-CN" sz="2100" dirty="0" smtClean="0"/>
          </a:p>
          <a:p>
            <a:pPr marL="274320" lvl="1" indent="0">
              <a:buNone/>
            </a:pPr>
            <a:r>
              <a:rPr lang="en-US" altLang="zh-CN" sz="2100" dirty="0" smtClean="0"/>
              <a:t>	</a:t>
            </a:r>
            <a:endParaRPr lang="zh-CN" altLang="en-US" sz="2100" dirty="0" smtClean="0"/>
          </a:p>
          <a:p>
            <a:endParaRPr lang="en-US" altLang="zh-CN" sz="2400" dirty="0" smtClean="0"/>
          </a:p>
          <a:p>
            <a:endParaRPr lang="zh-CN" altLang="en-US" dirty="0"/>
          </a:p>
        </p:txBody>
      </p:sp>
      <p:graphicFrame>
        <p:nvGraphicFramePr>
          <p:cNvPr id="4" name="Group 55"/>
          <p:cNvGraphicFramePr>
            <a:graphicFrameLocks/>
          </p:cNvGraphicFramePr>
          <p:nvPr>
            <p:extLst>
              <p:ext uri="{D42A27DB-BD31-4B8C-83A1-F6EECF244321}">
                <p14:modId xmlns:p14="http://schemas.microsoft.com/office/powerpoint/2010/main" val="3183174112"/>
              </p:ext>
            </p:extLst>
          </p:nvPr>
        </p:nvGraphicFramePr>
        <p:xfrm>
          <a:off x="7171185" y="2455925"/>
          <a:ext cx="4664075" cy="2428877"/>
        </p:xfrm>
        <a:graphic>
          <a:graphicData uri="http://schemas.openxmlformats.org/drawingml/2006/table">
            <a:tbl>
              <a:tblPr/>
              <a:tblGrid>
                <a:gridCol w="4664075">
                  <a:extLst>
                    <a:ext uri="{9D8B030D-6E8A-4147-A177-3AD203B41FA5}">
                      <a16:colId xmlns:a16="http://schemas.microsoft.com/office/drawing/2014/main" val="20000"/>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zh-CN" altLang="en-US" sz="2000" b="1" i="0" u="none" strike="noStrike" cap="none" normalizeH="0" baseline="0" dirty="0" smtClean="0">
                          <a:ln>
                            <a:noFill/>
                          </a:ln>
                          <a:solidFill>
                            <a:schemeClr val="tx2"/>
                          </a:solidFill>
                          <a:effectLst/>
                          <a:latin typeface="Arial" charset="0"/>
                          <a:ea typeface="宋体" pitchFamily="2" charset="-122"/>
                        </a:rPr>
                        <a:t>高层</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9113">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en-US" altLang="zh-CN" sz="2000" b="1" i="0" u="none" strike="noStrike" cap="none" normalizeH="0" baseline="0" dirty="0" smtClean="0">
                          <a:ln>
                            <a:noFill/>
                          </a:ln>
                          <a:solidFill>
                            <a:schemeClr val="tx2"/>
                          </a:solidFill>
                          <a:effectLst/>
                          <a:latin typeface="Arial" charset="0"/>
                          <a:ea typeface="宋体" pitchFamily="2" charset="-122"/>
                        </a:rPr>
                        <a:t>MAC</a:t>
                      </a:r>
                      <a:r>
                        <a:rPr kumimoji="0" lang="zh-CN" altLang="en-US" sz="2000" b="1" i="0" u="none" strike="noStrike" cap="none" normalizeH="0" baseline="0" dirty="0" smtClean="0">
                          <a:ln>
                            <a:noFill/>
                          </a:ln>
                          <a:solidFill>
                            <a:schemeClr val="tx2"/>
                          </a:solidFill>
                          <a:effectLst/>
                          <a:latin typeface="Arial" charset="0"/>
                          <a:ea typeface="宋体" pitchFamily="2" charset="-122"/>
                        </a:rPr>
                        <a:t>控制层用户（桥转发实体、</a:t>
                      </a:r>
                      <a:r>
                        <a:rPr kumimoji="0" lang="en-US" altLang="zh-CN" sz="2000" b="1" i="0" u="none" strike="noStrike" cap="none" normalizeH="0" baseline="0" dirty="0" smtClean="0">
                          <a:ln>
                            <a:noFill/>
                          </a:ln>
                          <a:solidFill>
                            <a:schemeClr val="tx2"/>
                          </a:solidFill>
                          <a:effectLst/>
                          <a:latin typeface="Arial" charset="0"/>
                          <a:ea typeface="宋体" pitchFamily="2" charset="-122"/>
                        </a:rPr>
                        <a:t>LLC</a:t>
                      </a:r>
                      <a:r>
                        <a:rPr kumimoji="0" lang="zh-CN" altLang="en-US" sz="2000" b="1" i="0" u="none" strike="noStrike" cap="none" normalizeH="0" baseline="0" dirty="0" smtClean="0">
                          <a:ln>
                            <a:noFill/>
                          </a:ln>
                          <a:solidFill>
                            <a:schemeClr val="tx2"/>
                          </a:solidFill>
                          <a:effectLst/>
                          <a:latin typeface="Arial" charset="0"/>
                          <a:ea typeface="宋体" pitchFamily="2" charset="-122"/>
                        </a:rPr>
                        <a:t>等）</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96888">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en-US" altLang="zh-CN" sz="2000" b="1" i="0" u="none" strike="noStrike" cap="none" normalizeH="0" baseline="0" dirty="0" smtClean="0">
                          <a:ln>
                            <a:noFill/>
                          </a:ln>
                          <a:solidFill>
                            <a:schemeClr val="tx2"/>
                          </a:solidFill>
                          <a:effectLst/>
                          <a:latin typeface="Arial" charset="0"/>
                          <a:ea typeface="宋体" pitchFamily="2" charset="-122"/>
                        </a:rPr>
                        <a:t>MAC</a:t>
                      </a:r>
                      <a:r>
                        <a:rPr kumimoji="0" lang="zh-CN" altLang="en-US" sz="2000" b="1" i="0" u="none" strike="noStrike" cap="none" normalizeH="0" baseline="0" dirty="0" smtClean="0">
                          <a:ln>
                            <a:noFill/>
                          </a:ln>
                          <a:solidFill>
                            <a:schemeClr val="tx2"/>
                          </a:solidFill>
                          <a:effectLst/>
                          <a:latin typeface="Arial" charset="0"/>
                          <a:ea typeface="宋体" pitchFamily="2" charset="-122"/>
                        </a:rPr>
                        <a:t>控制子层（可选）</a:t>
                      </a:r>
                      <a:endParaRPr kumimoji="0" lang="en-US" altLang="zh-CN" sz="2000" b="1" i="0" u="none" strike="noStrike" cap="none" normalizeH="0" baseline="0" dirty="0" smtClean="0">
                        <a:ln>
                          <a:noFill/>
                        </a:ln>
                        <a:solidFill>
                          <a:schemeClr val="tx2"/>
                        </a:solidFill>
                        <a:effectLst/>
                        <a:latin typeface="Arial"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77838">
                <a:tc>
                  <a:txBody>
                    <a:bodyPr/>
                    <a:lstStyle/>
                    <a:p>
                      <a:pPr marL="0" marR="0" lvl="0" indent="0" algn="l" defTabSz="914400" rtl="0" eaLnBrk="1" fontAlgn="base" latinLnBrk="0" hangingPunct="1">
                        <a:lnSpc>
                          <a:spcPct val="100000"/>
                        </a:lnSpc>
                        <a:spcBef>
                          <a:spcPct val="20000"/>
                        </a:spcBef>
                        <a:spcAft>
                          <a:spcPct val="0"/>
                        </a:spcAft>
                        <a:buClrTx/>
                        <a:buSzTx/>
                        <a:buFont typeface="Symbol" pitchFamily="18" charset="2"/>
                        <a:buNone/>
                        <a:tabLst/>
                      </a:pPr>
                      <a:r>
                        <a:rPr kumimoji="0" lang="zh-CN" altLang="en-US" sz="2000" b="1" i="0" u="none" strike="noStrike" cap="none" normalizeH="0" baseline="0" dirty="0" smtClean="0">
                          <a:ln>
                            <a:noFill/>
                          </a:ln>
                          <a:solidFill>
                            <a:schemeClr val="tx2"/>
                          </a:solidFill>
                          <a:effectLst/>
                          <a:latin typeface="Arial" charset="0"/>
                          <a:ea typeface="宋体" pitchFamily="2" charset="-122"/>
                        </a:rPr>
                        <a:t>     媒体访问控制</a:t>
                      </a:r>
                      <a:r>
                        <a:rPr kumimoji="0" lang="en-US" altLang="zh-CN" sz="2000" b="1" i="0" u="none" strike="noStrike" cap="none" normalizeH="0" baseline="0" dirty="0" smtClean="0">
                          <a:ln>
                            <a:noFill/>
                          </a:ln>
                          <a:solidFill>
                            <a:schemeClr val="tx2"/>
                          </a:solidFill>
                          <a:effectLst/>
                          <a:latin typeface="Arial" charset="0"/>
                          <a:ea typeface="宋体" pitchFamily="2" charset="-122"/>
                        </a:rPr>
                        <a:t>MAC</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77838">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zh-CN" altLang="en-US" sz="2000" b="1" i="0" u="none" strike="noStrike" cap="none" normalizeH="0" baseline="0" dirty="0" smtClean="0">
                          <a:ln>
                            <a:noFill/>
                          </a:ln>
                          <a:solidFill>
                            <a:schemeClr val="tx2"/>
                          </a:solidFill>
                          <a:effectLst/>
                          <a:latin typeface="Arial" charset="0"/>
                          <a:ea typeface="宋体" pitchFamily="2" charset="-122"/>
                        </a:rPr>
                        <a:t>物理层</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5" name="Group 19"/>
          <p:cNvGraphicFramePr>
            <a:graphicFrameLocks/>
          </p:cNvGraphicFramePr>
          <p:nvPr>
            <p:extLst>
              <p:ext uri="{D42A27DB-BD31-4B8C-83A1-F6EECF244321}">
                <p14:modId xmlns:p14="http://schemas.microsoft.com/office/powerpoint/2010/main" val="855649610"/>
              </p:ext>
            </p:extLst>
          </p:nvPr>
        </p:nvGraphicFramePr>
        <p:xfrm>
          <a:off x="2549946" y="5432665"/>
          <a:ext cx="8667750" cy="1106108"/>
        </p:xfrm>
        <a:graphic>
          <a:graphicData uri="http://schemas.openxmlformats.org/drawingml/2006/table">
            <a:tbl>
              <a:tblPr/>
              <a:tblGrid>
                <a:gridCol w="66675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1200150">
                  <a:extLst>
                    <a:ext uri="{9D8B030D-6E8A-4147-A177-3AD203B41FA5}">
                      <a16:colId xmlns:a16="http://schemas.microsoft.com/office/drawing/2014/main" val="20002"/>
                    </a:ext>
                  </a:extLst>
                </a:gridCol>
                <a:gridCol w="1066800">
                  <a:extLst>
                    <a:ext uri="{9D8B030D-6E8A-4147-A177-3AD203B41FA5}">
                      <a16:colId xmlns:a16="http://schemas.microsoft.com/office/drawing/2014/main" val="20003"/>
                    </a:ext>
                  </a:extLst>
                </a:gridCol>
                <a:gridCol w="1162050">
                  <a:extLst>
                    <a:ext uri="{9D8B030D-6E8A-4147-A177-3AD203B41FA5}">
                      <a16:colId xmlns:a16="http://schemas.microsoft.com/office/drawing/2014/main" val="20004"/>
                    </a:ext>
                  </a:extLst>
                </a:gridCol>
                <a:gridCol w="1047750">
                  <a:extLst>
                    <a:ext uri="{9D8B030D-6E8A-4147-A177-3AD203B41FA5}">
                      <a16:colId xmlns:a16="http://schemas.microsoft.com/office/drawing/2014/main" val="20005"/>
                    </a:ext>
                  </a:extLst>
                </a:gridCol>
                <a:gridCol w="1885950">
                  <a:extLst>
                    <a:ext uri="{9D8B030D-6E8A-4147-A177-3AD203B41FA5}">
                      <a16:colId xmlns:a16="http://schemas.microsoft.com/office/drawing/2014/main" val="20006"/>
                    </a:ext>
                  </a:extLst>
                </a:gridCol>
                <a:gridCol w="723900">
                  <a:extLst>
                    <a:ext uri="{9D8B030D-6E8A-4147-A177-3AD203B41FA5}">
                      <a16:colId xmlns:a16="http://schemas.microsoft.com/office/drawing/2014/main" val="20007"/>
                    </a:ext>
                  </a:extLst>
                </a:gridCol>
              </a:tblGrid>
              <a:tr h="247650">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en-US" altLang="zh-CN" sz="1800" b="1" i="0" u="none" strike="noStrike" cap="none" normalizeH="0" baseline="0" dirty="0" smtClean="0">
                          <a:ln>
                            <a:noFill/>
                          </a:ln>
                          <a:solidFill>
                            <a:schemeClr val="tx2"/>
                          </a:solidFill>
                          <a:effectLst/>
                          <a:latin typeface="Arial" charset="0"/>
                          <a:ea typeface="宋体" pitchFamily="2" charset="-122"/>
                        </a:rPr>
                        <a:t>7</a:t>
                      </a:r>
                    </a:p>
                  </a:txBody>
                  <a:tcPr marL="90000" marR="90000" marT="46800" marB="46800" horzOverflow="overflow">
                    <a:lnL cap="flat">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en-US" altLang="zh-CN" sz="1800" b="1" i="0" u="none" strike="noStrike" cap="none" normalizeH="0" baseline="0" dirty="0" smtClean="0">
                          <a:ln>
                            <a:noFill/>
                          </a:ln>
                          <a:solidFill>
                            <a:schemeClr val="tx2"/>
                          </a:solidFill>
                          <a:effectLst/>
                          <a:latin typeface="Arial" charset="0"/>
                          <a:ea typeface="宋体" pitchFamily="2" charset="-122"/>
                        </a:rPr>
                        <a:t>1</a:t>
                      </a:r>
                    </a:p>
                  </a:txBody>
                  <a:tcPr marL="90000" marR="90000" marT="46800" marB="4680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en-US" altLang="zh-CN" sz="1800" b="1" i="0" u="none" strike="noStrike" cap="none" normalizeH="0" baseline="0" dirty="0" smtClean="0">
                          <a:ln>
                            <a:noFill/>
                          </a:ln>
                          <a:solidFill>
                            <a:schemeClr val="tx2"/>
                          </a:solidFill>
                          <a:effectLst/>
                          <a:latin typeface="Arial" charset="0"/>
                          <a:ea typeface="宋体" pitchFamily="2" charset="-122"/>
                        </a:rPr>
                        <a:t>6</a:t>
                      </a:r>
                    </a:p>
                  </a:txBody>
                  <a:tcPr marL="90000" marR="90000" marT="46800" marB="4680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en-US" altLang="zh-CN" sz="1800" b="1" i="0" u="none" strike="noStrike" cap="none" normalizeH="0" baseline="0" smtClean="0">
                          <a:ln>
                            <a:noFill/>
                          </a:ln>
                          <a:solidFill>
                            <a:schemeClr val="tx2"/>
                          </a:solidFill>
                          <a:effectLst/>
                          <a:latin typeface="Arial" charset="0"/>
                          <a:ea typeface="宋体" pitchFamily="2" charset="-122"/>
                        </a:rPr>
                        <a:t>6</a:t>
                      </a:r>
                    </a:p>
                  </a:txBody>
                  <a:tcPr marL="90000" marR="90000" marT="46800" marB="4680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en-US" altLang="zh-CN" sz="1800" b="1" i="0" u="none" strike="noStrike" cap="none" normalizeH="0" baseline="0" smtClean="0">
                          <a:ln>
                            <a:noFill/>
                          </a:ln>
                          <a:solidFill>
                            <a:schemeClr val="tx2"/>
                          </a:solidFill>
                          <a:effectLst/>
                          <a:latin typeface="Arial" charset="0"/>
                          <a:ea typeface="宋体" pitchFamily="2" charset="-122"/>
                        </a:rPr>
                        <a:t>2</a:t>
                      </a:r>
                    </a:p>
                  </a:txBody>
                  <a:tcPr marL="90000" marR="90000" marT="46800" marB="4680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en-US" altLang="zh-CN" sz="1800" b="1" i="0" u="none" strike="noStrike" cap="none" normalizeH="0" baseline="0" dirty="0" smtClean="0">
                          <a:ln>
                            <a:noFill/>
                          </a:ln>
                          <a:solidFill>
                            <a:schemeClr val="tx2"/>
                          </a:solidFill>
                          <a:effectLst/>
                          <a:latin typeface="Arial" charset="0"/>
                          <a:ea typeface="宋体" pitchFamily="2" charset="-122"/>
                        </a:rPr>
                        <a:t>2</a:t>
                      </a:r>
                    </a:p>
                  </a:txBody>
                  <a:tcPr marL="90000" marR="90000" marT="46800" marB="4680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en-US" altLang="zh-CN" sz="1800" b="1" i="0" u="none" strike="noStrike" cap="none" normalizeH="0" baseline="0" smtClean="0">
                          <a:ln>
                            <a:noFill/>
                          </a:ln>
                          <a:solidFill>
                            <a:schemeClr val="tx2"/>
                          </a:solidFill>
                          <a:effectLst/>
                          <a:latin typeface="Arial" charset="0"/>
                          <a:ea typeface="宋体" pitchFamily="2" charset="-122"/>
                        </a:rPr>
                        <a:t>44</a:t>
                      </a:r>
                    </a:p>
                  </a:txBody>
                  <a:tcPr marL="90000" marR="90000" marT="46800" marB="4680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en-US" altLang="zh-CN" sz="1800" b="1" i="0" u="none" strike="noStrike" cap="none" normalizeH="0" baseline="0" smtClean="0">
                          <a:ln>
                            <a:noFill/>
                          </a:ln>
                          <a:solidFill>
                            <a:schemeClr val="tx2"/>
                          </a:solidFill>
                          <a:effectLst/>
                          <a:latin typeface="Arial" charset="0"/>
                          <a:ea typeface="宋体" pitchFamily="2" charset="-122"/>
                        </a:rPr>
                        <a:t>4</a:t>
                      </a:r>
                    </a:p>
                  </a:txBody>
                  <a:tcPr marL="90000" marR="90000" marT="46800" marB="46800"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38188">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zh-CN" altLang="en-US" sz="1800" b="1" i="0" u="none" strike="noStrike" cap="none" normalizeH="0" baseline="0" smtClean="0">
                          <a:ln>
                            <a:noFill/>
                          </a:ln>
                          <a:solidFill>
                            <a:schemeClr val="tx2"/>
                          </a:solidFill>
                          <a:effectLst/>
                          <a:latin typeface="Arial" charset="0"/>
                          <a:ea typeface="宋体" pitchFamily="2" charset="-122"/>
                        </a:rPr>
                        <a:t>前导</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zh-CN" altLang="en-US" sz="1800" b="1" i="0" u="none" strike="noStrike" cap="none" normalizeH="0" baseline="0" dirty="0" smtClean="0">
                          <a:ln>
                            <a:noFill/>
                          </a:ln>
                          <a:solidFill>
                            <a:schemeClr val="tx2"/>
                          </a:solidFill>
                          <a:effectLst/>
                          <a:latin typeface="Arial" charset="0"/>
                          <a:ea typeface="宋体" pitchFamily="2" charset="-122"/>
                        </a:rPr>
                        <a:t>帧开始</a:t>
                      </a:r>
                    </a:p>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zh-CN" altLang="en-US" sz="1800" b="1" i="0" u="none" strike="noStrike" cap="none" normalizeH="0" baseline="0" dirty="0" smtClean="0">
                          <a:ln>
                            <a:noFill/>
                          </a:ln>
                          <a:solidFill>
                            <a:schemeClr val="tx2"/>
                          </a:solidFill>
                          <a:effectLst/>
                          <a:latin typeface="Arial" charset="0"/>
                          <a:ea typeface="宋体" pitchFamily="2" charset="-122"/>
                        </a:rPr>
                        <a:t>标志</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zh-CN" altLang="en-US" sz="1800" b="1" i="0" u="none" strike="noStrike" cap="none" normalizeH="0" baseline="0" smtClean="0">
                          <a:ln>
                            <a:noFill/>
                          </a:ln>
                          <a:solidFill>
                            <a:schemeClr val="tx2"/>
                          </a:solidFill>
                          <a:effectLst/>
                          <a:latin typeface="Arial" charset="0"/>
                          <a:ea typeface="宋体" pitchFamily="2" charset="-122"/>
                        </a:rPr>
                        <a:t>目的</a:t>
                      </a:r>
                      <a:r>
                        <a:rPr kumimoji="0" lang="en-US" altLang="zh-CN" sz="1800" b="1" i="0" u="none" strike="noStrike" cap="none" normalizeH="0" baseline="0" smtClean="0">
                          <a:ln>
                            <a:noFill/>
                          </a:ln>
                          <a:solidFill>
                            <a:schemeClr val="tx2"/>
                          </a:solidFill>
                          <a:effectLst/>
                          <a:latin typeface="Arial" charset="0"/>
                          <a:ea typeface="宋体" pitchFamily="2" charset="-122"/>
                        </a:rPr>
                        <a:t>MAC</a:t>
                      </a:r>
                    </a:p>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zh-CN" altLang="en-US" sz="1800" b="1" i="0" u="none" strike="noStrike" cap="none" normalizeH="0" baseline="0" smtClean="0">
                          <a:ln>
                            <a:noFill/>
                          </a:ln>
                          <a:solidFill>
                            <a:schemeClr val="tx2"/>
                          </a:solidFill>
                          <a:effectLst/>
                          <a:latin typeface="Arial" charset="0"/>
                          <a:ea typeface="宋体" pitchFamily="2" charset="-122"/>
                        </a:rPr>
                        <a:t>地址</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zh-CN" altLang="en-US" sz="1800" b="1" i="0" u="none" strike="noStrike" cap="none" normalizeH="0" baseline="0" dirty="0" smtClean="0">
                          <a:ln>
                            <a:noFill/>
                          </a:ln>
                          <a:solidFill>
                            <a:schemeClr val="tx2"/>
                          </a:solidFill>
                          <a:effectLst/>
                          <a:latin typeface="Arial" charset="0"/>
                          <a:ea typeface="宋体" pitchFamily="2" charset="-122"/>
                        </a:rPr>
                        <a:t>源</a:t>
                      </a:r>
                      <a:r>
                        <a:rPr kumimoji="0" lang="en-US" altLang="zh-CN" sz="1800" b="1" i="0" u="none" strike="noStrike" cap="none" normalizeH="0" baseline="0" dirty="0" smtClean="0">
                          <a:ln>
                            <a:noFill/>
                          </a:ln>
                          <a:solidFill>
                            <a:schemeClr val="tx2"/>
                          </a:solidFill>
                          <a:effectLst/>
                          <a:latin typeface="Arial" charset="0"/>
                          <a:ea typeface="宋体" pitchFamily="2" charset="-122"/>
                        </a:rPr>
                        <a:t>MAC</a:t>
                      </a:r>
                    </a:p>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zh-CN" altLang="en-US" sz="1800" b="1" i="0" u="none" strike="noStrike" cap="none" normalizeH="0" baseline="0" dirty="0" smtClean="0">
                          <a:ln>
                            <a:noFill/>
                          </a:ln>
                          <a:solidFill>
                            <a:schemeClr val="tx2"/>
                          </a:solidFill>
                          <a:effectLst/>
                          <a:latin typeface="Arial" charset="0"/>
                          <a:ea typeface="宋体" pitchFamily="2" charset="-122"/>
                        </a:rPr>
                        <a:t>地址</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zh-CN" altLang="en-US" sz="1800" b="1" i="0" u="none" strike="noStrike" cap="none" normalizeH="0" baseline="0" smtClean="0">
                          <a:ln>
                            <a:noFill/>
                          </a:ln>
                          <a:solidFill>
                            <a:schemeClr val="tx2"/>
                          </a:solidFill>
                          <a:effectLst/>
                          <a:latin typeface="Arial" charset="0"/>
                          <a:ea typeface="宋体" pitchFamily="2" charset="-122"/>
                        </a:rPr>
                        <a:t>帧类型</a:t>
                      </a:r>
                    </a:p>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en-US" altLang="zh-CN" sz="1800" b="1" i="0" u="none" strike="noStrike" cap="none" normalizeH="0" baseline="0" smtClean="0">
                          <a:ln>
                            <a:noFill/>
                          </a:ln>
                          <a:solidFill>
                            <a:schemeClr val="tx2"/>
                          </a:solidFill>
                          <a:effectLst/>
                          <a:latin typeface="Arial" charset="0"/>
                          <a:ea typeface="宋体" pitchFamily="2" charset="-122"/>
                        </a:rPr>
                        <a:t>(0x8808)</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zh-CN" altLang="en-US" sz="1800" b="1" i="0" u="none" strike="noStrike" cap="none" normalizeH="0" baseline="0" dirty="0" smtClean="0">
                          <a:ln>
                            <a:noFill/>
                          </a:ln>
                          <a:solidFill>
                            <a:srgbClr val="FF0000"/>
                          </a:solidFill>
                          <a:effectLst/>
                          <a:latin typeface="Arial" charset="0"/>
                          <a:ea typeface="宋体" pitchFamily="2" charset="-122"/>
                        </a:rPr>
                        <a:t>控制帧</a:t>
                      </a:r>
                    </a:p>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zh-CN" altLang="en-US" sz="1800" b="1" i="0" u="none" strike="noStrike" cap="none" normalizeH="0" baseline="0" dirty="0" smtClean="0">
                          <a:ln>
                            <a:noFill/>
                          </a:ln>
                          <a:solidFill>
                            <a:srgbClr val="FF0000"/>
                          </a:solidFill>
                          <a:effectLst/>
                          <a:latin typeface="Arial" charset="0"/>
                          <a:ea typeface="宋体" pitchFamily="2" charset="-122"/>
                        </a:rPr>
                        <a:t>类型</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zh-CN" altLang="en-US" sz="1800" b="1" i="0" u="none" strike="noStrike" cap="none" normalizeH="0" baseline="0" dirty="0" smtClean="0">
                          <a:ln>
                            <a:noFill/>
                          </a:ln>
                          <a:solidFill>
                            <a:srgbClr val="FF0000"/>
                          </a:solidFill>
                          <a:effectLst/>
                          <a:latin typeface="Arial" charset="0"/>
                          <a:ea typeface="宋体" pitchFamily="2" charset="-122"/>
                        </a:rPr>
                        <a:t>控制参数</a:t>
                      </a:r>
                      <a:endParaRPr kumimoji="0" lang="en-US" altLang="zh-CN" sz="1800" b="1" i="0" u="none" strike="noStrike" cap="none" normalizeH="0" baseline="0" dirty="0" smtClean="0">
                        <a:ln>
                          <a:noFill/>
                        </a:ln>
                        <a:solidFill>
                          <a:srgbClr val="FF0000"/>
                        </a:solidFill>
                        <a:effectLst/>
                        <a:latin typeface="Arial"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en-US" altLang="zh-CN" sz="1800" b="1" i="0" u="none" strike="noStrike" cap="none" normalizeH="0" baseline="0" dirty="0" smtClean="0">
                          <a:ln>
                            <a:noFill/>
                          </a:ln>
                          <a:solidFill>
                            <a:schemeClr val="tx2"/>
                          </a:solidFill>
                          <a:effectLst/>
                          <a:latin typeface="Arial" charset="0"/>
                          <a:ea typeface="宋体" pitchFamily="2" charset="-122"/>
                        </a:rPr>
                        <a:t>FCS</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6" name="Rectangle 18"/>
          <p:cNvSpPr>
            <a:spLocks noChangeArrowheads="1"/>
          </p:cNvSpPr>
          <p:nvPr/>
        </p:nvSpPr>
        <p:spPr bwMode="auto">
          <a:xfrm>
            <a:off x="9911210" y="4001294"/>
            <a:ext cx="1924050" cy="371513"/>
          </a:xfrm>
          <a:prstGeom prst="rect">
            <a:avLst/>
          </a:prstGeom>
          <a:noFill/>
          <a:ln w="28575">
            <a:noFill/>
            <a:miter lim="800000"/>
            <a:headEnd/>
            <a:tailEnd/>
          </a:ln>
        </p:spPr>
        <p:txBody>
          <a:bodyPr lIns="90000" tIns="46800" rIns="90000" bIns="46800">
            <a:spAutoFit/>
          </a:bodyPr>
          <a:lstStyle/>
          <a:p>
            <a:r>
              <a:rPr lang="zh-CN" altLang="en-US" b="1" dirty="0">
                <a:solidFill>
                  <a:srgbClr val="FF3300"/>
                </a:solidFill>
              </a:rPr>
              <a:t>帧类型</a:t>
            </a:r>
            <a:r>
              <a:rPr lang="en-US" altLang="zh-CN" b="1" dirty="0">
                <a:solidFill>
                  <a:srgbClr val="FF3300"/>
                </a:solidFill>
              </a:rPr>
              <a:t>=0x8808</a:t>
            </a:r>
            <a:endParaRPr lang="zh-CN" altLang="en-US" b="1" dirty="0">
              <a:solidFill>
                <a:srgbClr val="FF3300"/>
              </a:solidFill>
            </a:endParaRPr>
          </a:p>
        </p:txBody>
      </p:sp>
      <p:sp>
        <p:nvSpPr>
          <p:cNvPr id="7" name="矩形 6"/>
          <p:cNvSpPr/>
          <p:nvPr/>
        </p:nvSpPr>
        <p:spPr>
          <a:xfrm>
            <a:off x="838199" y="2714172"/>
            <a:ext cx="6096000" cy="1323439"/>
          </a:xfrm>
          <a:prstGeom prst="rect">
            <a:avLst/>
          </a:prstGeom>
        </p:spPr>
        <p:txBody>
          <a:bodyPr>
            <a:spAutoFit/>
          </a:bodyPr>
          <a:lstStyle/>
          <a:p>
            <a:pPr marL="342900" indent="-342900">
              <a:buFont typeface="Arial" panose="020B0604020202020204" pitchFamily="34" charset="0"/>
              <a:buChar char="•"/>
            </a:pPr>
            <a:r>
              <a:rPr lang="zh-CN" altLang="en-US" sz="2000" dirty="0" smtClean="0"/>
              <a:t>半双工的以太网的反压（</a:t>
            </a:r>
            <a:r>
              <a:rPr lang="en-US" altLang="zh-CN" sz="2000" dirty="0" smtClean="0"/>
              <a:t>back pressure</a:t>
            </a:r>
            <a:r>
              <a:rPr lang="zh-CN" altLang="en-US" sz="2000" dirty="0" smtClean="0"/>
              <a:t>）</a:t>
            </a:r>
            <a:endParaRPr lang="en-US" altLang="zh-CN" sz="2000" dirty="0" smtClean="0"/>
          </a:p>
          <a:p>
            <a:pPr marL="800100" lvl="1" indent="-342900">
              <a:buFont typeface="Arial" panose="020B0604020202020204" pitchFamily="34" charset="0"/>
              <a:buChar char="•"/>
            </a:pPr>
            <a:r>
              <a:rPr lang="zh-CN" altLang="en-US" sz="2000" dirty="0" smtClean="0"/>
              <a:t>假载波：接收方发送载波使得媒体忙</a:t>
            </a:r>
            <a:endParaRPr lang="en-US" altLang="zh-CN" sz="2000" dirty="0" smtClean="0"/>
          </a:p>
          <a:p>
            <a:pPr marL="800100" lvl="1" indent="-342900">
              <a:buFont typeface="Arial" panose="020B0604020202020204" pitchFamily="34" charset="0"/>
              <a:buChar char="•"/>
            </a:pPr>
            <a:r>
              <a:rPr lang="zh-CN" altLang="en-US" sz="2000" dirty="0" smtClean="0"/>
              <a:t>假冲突：接收方检测到帧到来时立即传输来触发冲突</a:t>
            </a:r>
            <a:endParaRPr lang="zh-CN" altLang="en-US" sz="2000" dirty="0"/>
          </a:p>
        </p:txBody>
      </p:sp>
      <p:sp>
        <p:nvSpPr>
          <p:cNvPr id="8" name="矩形 7"/>
          <p:cNvSpPr/>
          <p:nvPr/>
        </p:nvSpPr>
        <p:spPr>
          <a:xfrm>
            <a:off x="838199" y="4098679"/>
            <a:ext cx="6096000" cy="1200329"/>
          </a:xfrm>
          <a:prstGeom prst="rect">
            <a:avLst/>
          </a:prstGeom>
        </p:spPr>
        <p:txBody>
          <a:bodyPr>
            <a:spAutoFit/>
          </a:bodyPr>
          <a:lstStyle/>
          <a:p>
            <a:pPr marL="285750" indent="-285750">
              <a:buFont typeface="Arial" panose="020B0604020202020204" pitchFamily="34" charset="0"/>
              <a:buChar char="•"/>
            </a:pPr>
            <a:r>
              <a:rPr lang="en-US" altLang="zh-CN" dirty="0" smtClean="0"/>
              <a:t>802.3X</a:t>
            </a:r>
            <a:r>
              <a:rPr lang="zh-CN" altLang="en-US" dirty="0" smtClean="0"/>
              <a:t>给出了一通用的结构和协议来进行</a:t>
            </a:r>
            <a:r>
              <a:rPr lang="en-US" altLang="zh-CN" dirty="0" smtClean="0"/>
              <a:t>MAC</a:t>
            </a:r>
            <a:r>
              <a:rPr lang="zh-CN" altLang="en-US" dirty="0" smtClean="0"/>
              <a:t>控制（包括流量控制）</a:t>
            </a:r>
          </a:p>
          <a:p>
            <a:pPr marL="285750" indent="-285750">
              <a:buFont typeface="Arial" panose="020B0604020202020204" pitchFamily="34" charset="0"/>
              <a:buChar char="•"/>
            </a:pPr>
            <a:r>
              <a:rPr lang="zh-CN" altLang="en-US" dirty="0" smtClean="0"/>
              <a:t>可选的</a:t>
            </a:r>
            <a:r>
              <a:rPr lang="en-US" altLang="zh-CN" dirty="0" smtClean="0"/>
              <a:t>MAC</a:t>
            </a:r>
            <a:r>
              <a:rPr lang="zh-CN" altLang="en-US" dirty="0" smtClean="0"/>
              <a:t>控制子层位于传统的</a:t>
            </a:r>
            <a:r>
              <a:rPr lang="en-US" altLang="zh-CN" dirty="0" smtClean="0"/>
              <a:t>MAC</a:t>
            </a:r>
            <a:r>
              <a:rPr lang="zh-CN" altLang="en-US" dirty="0" smtClean="0"/>
              <a:t>层和</a:t>
            </a:r>
            <a:r>
              <a:rPr lang="en-US" altLang="zh-CN" dirty="0" smtClean="0"/>
              <a:t>MAC</a:t>
            </a:r>
            <a:r>
              <a:rPr lang="zh-CN" altLang="en-US" dirty="0" smtClean="0"/>
              <a:t>用户之间，对下面的</a:t>
            </a:r>
            <a:r>
              <a:rPr lang="en-US" altLang="zh-CN" dirty="0" smtClean="0"/>
              <a:t>MAC</a:t>
            </a:r>
            <a:r>
              <a:rPr lang="zh-CN" altLang="en-US" dirty="0" smtClean="0"/>
              <a:t>（半双工或全双工）是透明的</a:t>
            </a:r>
            <a:endParaRPr lang="zh-CN" altLang="en-US" dirty="0"/>
          </a:p>
        </p:txBody>
      </p:sp>
      <p:pic>
        <p:nvPicPr>
          <p:cNvPr id="9" name="图片 8"/>
          <p:cNvPicPr>
            <a:picLocks noChangeAspect="1"/>
          </p:cNvPicPr>
          <p:nvPr/>
        </p:nvPicPr>
        <p:blipFill>
          <a:blip r:embed="rId2"/>
          <a:stretch>
            <a:fillRect/>
          </a:stretch>
        </p:blipFill>
        <p:spPr>
          <a:xfrm>
            <a:off x="9536696" y="207298"/>
            <a:ext cx="862433" cy="315654"/>
          </a:xfrm>
          <a:prstGeom prst="rect">
            <a:avLst/>
          </a:prstGeom>
        </p:spPr>
      </p:pic>
      <p:pic>
        <p:nvPicPr>
          <p:cNvPr id="10" name="图片 9"/>
          <p:cNvPicPr>
            <a:picLocks noChangeAspect="1"/>
          </p:cNvPicPr>
          <p:nvPr/>
        </p:nvPicPr>
        <p:blipFill>
          <a:blip r:embed="rId3"/>
          <a:stretch>
            <a:fillRect/>
          </a:stretch>
        </p:blipFill>
        <p:spPr>
          <a:xfrm>
            <a:off x="10507728" y="1134796"/>
            <a:ext cx="524792" cy="435930"/>
          </a:xfrm>
          <a:prstGeom prst="rect">
            <a:avLst/>
          </a:prstGeom>
        </p:spPr>
      </p:pic>
      <p:cxnSp>
        <p:nvCxnSpPr>
          <p:cNvPr id="11" name="直接连接符 10"/>
          <p:cNvCxnSpPr>
            <a:stCxn id="10" idx="0"/>
            <a:endCxn id="9" idx="2"/>
          </p:cNvCxnSpPr>
          <p:nvPr/>
        </p:nvCxnSpPr>
        <p:spPr>
          <a:xfrm flipH="1" flipV="1">
            <a:off x="9967913" y="522952"/>
            <a:ext cx="802211" cy="61184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2" name="图片 11"/>
          <p:cNvPicPr>
            <a:picLocks noChangeAspect="1"/>
          </p:cNvPicPr>
          <p:nvPr/>
        </p:nvPicPr>
        <p:blipFill>
          <a:blip r:embed="rId3"/>
          <a:stretch>
            <a:fillRect/>
          </a:stretch>
        </p:blipFill>
        <p:spPr>
          <a:xfrm>
            <a:off x="8964359" y="1134796"/>
            <a:ext cx="524792" cy="435930"/>
          </a:xfrm>
          <a:prstGeom prst="rect">
            <a:avLst/>
          </a:prstGeom>
        </p:spPr>
      </p:pic>
      <p:cxnSp>
        <p:nvCxnSpPr>
          <p:cNvPr id="13" name="直接连接符 12"/>
          <p:cNvCxnSpPr>
            <a:stCxn id="12" idx="0"/>
            <a:endCxn id="9" idx="2"/>
          </p:cNvCxnSpPr>
          <p:nvPr/>
        </p:nvCxnSpPr>
        <p:spPr>
          <a:xfrm flipV="1">
            <a:off x="9226755" y="522952"/>
            <a:ext cx="741158" cy="61184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061920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全双工以太网：流量控制</a:t>
            </a:r>
            <a:endParaRPr lang="zh-CN" altLang="en-US" dirty="0"/>
          </a:p>
        </p:txBody>
      </p:sp>
      <p:sp>
        <p:nvSpPr>
          <p:cNvPr id="3" name="内容占位符 2"/>
          <p:cNvSpPr>
            <a:spLocks noGrp="1"/>
          </p:cNvSpPr>
          <p:nvPr>
            <p:ph idx="1"/>
          </p:nvPr>
        </p:nvSpPr>
        <p:spPr>
          <a:xfrm>
            <a:off x="838200" y="1353817"/>
            <a:ext cx="10515600" cy="4351338"/>
          </a:xfrm>
        </p:spPr>
        <p:txBody>
          <a:bodyPr>
            <a:normAutofit/>
          </a:bodyPr>
          <a:lstStyle/>
          <a:p>
            <a:pPr>
              <a:lnSpc>
                <a:spcPct val="100000"/>
              </a:lnSpc>
            </a:pPr>
            <a:r>
              <a:rPr lang="en-US" altLang="zh-CN" sz="1800" dirty="0" smtClean="0"/>
              <a:t>PAUSE</a:t>
            </a:r>
            <a:r>
              <a:rPr lang="zh-CN" altLang="en-US" sz="1800" dirty="0" smtClean="0"/>
              <a:t>帧实现了一个简单的流量控制机制：</a:t>
            </a:r>
            <a:r>
              <a:rPr lang="en-US" altLang="zh-CN" sz="1800" dirty="0" smtClean="0"/>
              <a:t>XON/XOFF</a:t>
            </a:r>
            <a:endParaRPr lang="zh-CN" altLang="en-US" sz="1800" dirty="0" smtClean="0"/>
          </a:p>
          <a:p>
            <a:pPr lvl="1">
              <a:lnSpc>
                <a:spcPct val="100000"/>
              </a:lnSpc>
            </a:pPr>
            <a:r>
              <a:rPr lang="zh-CN" altLang="en-US" sz="1800" dirty="0" smtClean="0"/>
              <a:t>节点可向链路的另一端发出暂停帧要求其暂时停止所有帧的发送（暂停发送多少个时槽，</a:t>
            </a:r>
            <a:r>
              <a:rPr lang="en-US" altLang="zh-CN" sz="1800" dirty="0" smtClean="0"/>
              <a:t>512</a:t>
            </a:r>
            <a:r>
              <a:rPr lang="zh-CN" altLang="en-US" sz="1800" dirty="0" smtClean="0"/>
              <a:t>比特时间），实践中</a:t>
            </a:r>
            <a:r>
              <a:rPr lang="zh-CN" altLang="en-US" sz="1800" dirty="0"/>
              <a:t>一般</a:t>
            </a:r>
            <a:r>
              <a:rPr lang="zh-CN" altLang="en-US" sz="1800" dirty="0" smtClean="0"/>
              <a:t>为最大取值</a:t>
            </a:r>
            <a:endParaRPr lang="en-US" altLang="zh-CN" sz="1800" dirty="0" smtClean="0"/>
          </a:p>
          <a:p>
            <a:pPr lvl="1">
              <a:lnSpc>
                <a:spcPct val="100000"/>
              </a:lnSpc>
            </a:pPr>
            <a:r>
              <a:rPr lang="zh-CN" altLang="en-US" sz="1800" dirty="0" smtClean="0"/>
              <a:t>参数为</a:t>
            </a:r>
            <a:r>
              <a:rPr lang="en-US" altLang="zh-CN" sz="1800" dirty="0" smtClean="0"/>
              <a:t>0</a:t>
            </a:r>
            <a:r>
              <a:rPr lang="zh-CN" altLang="en-US" sz="1800" dirty="0" smtClean="0"/>
              <a:t>的</a:t>
            </a:r>
            <a:r>
              <a:rPr lang="en-US" altLang="zh-CN" sz="1800" dirty="0" smtClean="0"/>
              <a:t>PAUSE</a:t>
            </a:r>
            <a:r>
              <a:rPr lang="zh-CN" altLang="en-US" sz="1800" dirty="0" smtClean="0"/>
              <a:t>帧表示恢复数据帧的传输。</a:t>
            </a:r>
          </a:p>
          <a:p>
            <a:pPr lvl="1">
              <a:lnSpc>
                <a:spcPct val="100000"/>
              </a:lnSpc>
            </a:pPr>
            <a:r>
              <a:rPr lang="zh-CN" altLang="en-US" sz="1800" dirty="0" smtClean="0"/>
              <a:t>只用于全双工方式的点到点链路两端，不支持半双工方式</a:t>
            </a:r>
          </a:p>
          <a:p>
            <a:pPr lvl="1">
              <a:lnSpc>
                <a:spcPct val="100000"/>
              </a:lnSpc>
            </a:pPr>
            <a:r>
              <a:rPr lang="zh-CN" altLang="en-US" sz="1800" dirty="0" smtClean="0"/>
              <a:t>不支持端到端的流量控制，只在本地点到点链路出现</a:t>
            </a:r>
          </a:p>
          <a:p>
            <a:pPr lvl="2">
              <a:lnSpc>
                <a:spcPct val="100000"/>
              </a:lnSpc>
            </a:pPr>
            <a:r>
              <a:rPr lang="zh-CN" altLang="en-US" sz="1800" dirty="0" smtClean="0"/>
              <a:t>暂停帧不能通过交换机、网桥等转发出去，只是由链路另一端进行处理</a:t>
            </a:r>
            <a:r>
              <a:rPr lang="en-US" altLang="zh-CN" sz="1800" dirty="0" smtClean="0"/>
              <a:t> </a:t>
            </a:r>
          </a:p>
          <a:p>
            <a:pPr lvl="2">
              <a:lnSpc>
                <a:spcPct val="100000"/>
              </a:lnSpc>
            </a:pPr>
            <a:r>
              <a:rPr lang="zh-CN" altLang="en-US" sz="1800" dirty="0" smtClean="0"/>
              <a:t>目的地址为对方的</a:t>
            </a:r>
            <a:r>
              <a:rPr lang="en-US" altLang="zh-CN" sz="1800" dirty="0" smtClean="0"/>
              <a:t>MAC</a:t>
            </a:r>
            <a:r>
              <a:rPr lang="zh-CN" altLang="en-US" sz="1800" dirty="0" smtClean="0"/>
              <a:t>地址或者</a:t>
            </a:r>
            <a:r>
              <a:rPr lang="en-US" altLang="zh-CN" sz="1800" dirty="0" smtClean="0"/>
              <a:t>01:80:C2:00:00:01</a:t>
            </a:r>
          </a:p>
          <a:p>
            <a:pPr lvl="1">
              <a:lnSpc>
                <a:spcPct val="100000"/>
              </a:lnSpc>
            </a:pPr>
            <a:r>
              <a:rPr lang="en-US" altLang="zh-CN" sz="1800" dirty="0" smtClean="0"/>
              <a:t>PAUSE</a:t>
            </a:r>
            <a:r>
              <a:rPr lang="zh-CN" altLang="en-US" sz="1800" dirty="0" smtClean="0"/>
              <a:t>流量控制可以是对称的，即点到点链路两端可以互相发送</a:t>
            </a:r>
            <a:r>
              <a:rPr lang="en-US" altLang="zh-CN" sz="1800" dirty="0" smtClean="0"/>
              <a:t>PAUSE</a:t>
            </a:r>
            <a:r>
              <a:rPr lang="zh-CN" altLang="en-US" sz="1800" dirty="0" smtClean="0"/>
              <a:t>帧</a:t>
            </a:r>
            <a:endParaRPr lang="en-US" altLang="zh-CN" sz="1800" dirty="0" smtClean="0"/>
          </a:p>
          <a:p>
            <a:pPr lvl="1"/>
            <a:r>
              <a:rPr lang="zh-CN" altLang="en-US" sz="1800" dirty="0" smtClean="0"/>
              <a:t>也可是非对称流量控制，只允许其中某一端发送</a:t>
            </a:r>
            <a:r>
              <a:rPr lang="en-US" altLang="zh-CN" sz="1800" dirty="0" smtClean="0"/>
              <a:t>PAUSE</a:t>
            </a:r>
            <a:r>
              <a:rPr lang="zh-CN" altLang="en-US" sz="1800" dirty="0" smtClean="0"/>
              <a:t>帧。</a:t>
            </a:r>
            <a:endParaRPr lang="en-US" altLang="zh-CN" sz="1800" dirty="0" smtClean="0"/>
          </a:p>
          <a:p>
            <a:pPr lvl="2"/>
            <a:r>
              <a:rPr lang="zh-CN" altLang="en-US" sz="1800" dirty="0" smtClean="0"/>
              <a:t>交换机可以发送</a:t>
            </a:r>
            <a:r>
              <a:rPr lang="en-US" altLang="zh-CN" sz="1800" dirty="0" smtClean="0"/>
              <a:t>Pause</a:t>
            </a:r>
            <a:r>
              <a:rPr lang="zh-CN" altLang="en-US" sz="1800" dirty="0" smtClean="0"/>
              <a:t>来阻塞端系统，而反过来则不行。</a:t>
            </a:r>
            <a:endParaRPr lang="en-US" altLang="zh-CN" sz="1800" dirty="0" smtClean="0"/>
          </a:p>
          <a:p>
            <a:pPr lvl="2"/>
            <a:r>
              <a:rPr lang="zh-CN" altLang="en-US" sz="1800" dirty="0" smtClean="0"/>
              <a:t>端系统可以阻塞交换机（借用交换机的内部缓冲区），而反过来则不行</a:t>
            </a:r>
            <a:endParaRPr lang="en-US" altLang="zh-CN" sz="1800" dirty="0" smtClean="0"/>
          </a:p>
          <a:p>
            <a:pPr lvl="1">
              <a:lnSpc>
                <a:spcPct val="100000"/>
              </a:lnSpc>
            </a:pPr>
            <a:endParaRPr lang="zh-CN" altLang="en-US" sz="1800" dirty="0" smtClean="0"/>
          </a:p>
          <a:p>
            <a:pPr marL="0" indent="0">
              <a:lnSpc>
                <a:spcPct val="100000"/>
              </a:lnSpc>
              <a:buNone/>
            </a:pPr>
            <a:endParaRPr lang="zh-CN" altLang="en-US" sz="1800" dirty="0"/>
          </a:p>
        </p:txBody>
      </p:sp>
      <p:graphicFrame>
        <p:nvGraphicFramePr>
          <p:cNvPr id="4" name="Group 4"/>
          <p:cNvGraphicFramePr>
            <a:graphicFrameLocks noGrp="1"/>
          </p:cNvGraphicFramePr>
          <p:nvPr>
            <p:extLst>
              <p:ext uri="{D42A27DB-BD31-4B8C-83A1-F6EECF244321}">
                <p14:modId xmlns:p14="http://schemas.microsoft.com/office/powerpoint/2010/main" val="170497164"/>
              </p:ext>
            </p:extLst>
          </p:nvPr>
        </p:nvGraphicFramePr>
        <p:xfrm>
          <a:off x="2020660" y="5176251"/>
          <a:ext cx="8667750" cy="1479171"/>
        </p:xfrm>
        <a:graphic>
          <a:graphicData uri="http://schemas.openxmlformats.org/drawingml/2006/table">
            <a:tbl>
              <a:tblPr/>
              <a:tblGrid>
                <a:gridCol w="666750">
                  <a:extLst>
                    <a:ext uri="{9D8B030D-6E8A-4147-A177-3AD203B41FA5}">
                      <a16:colId xmlns:a16="http://schemas.microsoft.com/office/drawing/2014/main" val="20000"/>
                    </a:ext>
                  </a:extLst>
                </a:gridCol>
                <a:gridCol w="179388">
                  <a:extLst>
                    <a:ext uri="{9D8B030D-6E8A-4147-A177-3AD203B41FA5}">
                      <a16:colId xmlns:a16="http://schemas.microsoft.com/office/drawing/2014/main" val="20001"/>
                    </a:ext>
                  </a:extLst>
                </a:gridCol>
                <a:gridCol w="735012">
                  <a:extLst>
                    <a:ext uri="{9D8B030D-6E8A-4147-A177-3AD203B41FA5}">
                      <a16:colId xmlns:a16="http://schemas.microsoft.com/office/drawing/2014/main" val="20002"/>
                    </a:ext>
                  </a:extLst>
                </a:gridCol>
                <a:gridCol w="1200150">
                  <a:extLst>
                    <a:ext uri="{9D8B030D-6E8A-4147-A177-3AD203B41FA5}">
                      <a16:colId xmlns:a16="http://schemas.microsoft.com/office/drawing/2014/main" val="20003"/>
                    </a:ext>
                  </a:extLst>
                </a:gridCol>
                <a:gridCol w="1066800">
                  <a:extLst>
                    <a:ext uri="{9D8B030D-6E8A-4147-A177-3AD203B41FA5}">
                      <a16:colId xmlns:a16="http://schemas.microsoft.com/office/drawing/2014/main" val="20004"/>
                    </a:ext>
                  </a:extLst>
                </a:gridCol>
                <a:gridCol w="1162050">
                  <a:extLst>
                    <a:ext uri="{9D8B030D-6E8A-4147-A177-3AD203B41FA5}">
                      <a16:colId xmlns:a16="http://schemas.microsoft.com/office/drawing/2014/main" val="20005"/>
                    </a:ext>
                  </a:extLst>
                </a:gridCol>
                <a:gridCol w="1047750">
                  <a:extLst>
                    <a:ext uri="{9D8B030D-6E8A-4147-A177-3AD203B41FA5}">
                      <a16:colId xmlns:a16="http://schemas.microsoft.com/office/drawing/2014/main" val="20006"/>
                    </a:ext>
                  </a:extLst>
                </a:gridCol>
                <a:gridCol w="952500">
                  <a:extLst>
                    <a:ext uri="{9D8B030D-6E8A-4147-A177-3AD203B41FA5}">
                      <a16:colId xmlns:a16="http://schemas.microsoft.com/office/drawing/2014/main" val="20007"/>
                    </a:ext>
                  </a:extLst>
                </a:gridCol>
                <a:gridCol w="933450">
                  <a:extLst>
                    <a:ext uri="{9D8B030D-6E8A-4147-A177-3AD203B41FA5}">
                      <a16:colId xmlns:a16="http://schemas.microsoft.com/office/drawing/2014/main" val="20008"/>
                    </a:ext>
                  </a:extLst>
                </a:gridCol>
                <a:gridCol w="723900">
                  <a:extLst>
                    <a:ext uri="{9D8B030D-6E8A-4147-A177-3AD203B41FA5}">
                      <a16:colId xmlns:a16="http://schemas.microsoft.com/office/drawing/2014/main" val="20009"/>
                    </a:ext>
                  </a:extLst>
                </a:gridCol>
              </a:tblGrid>
              <a:tr h="247650">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en-US" altLang="zh-CN" sz="1800" b="1" i="0" u="none" strike="noStrike" cap="none" normalizeH="0" baseline="0" smtClean="0">
                          <a:ln>
                            <a:noFill/>
                          </a:ln>
                          <a:solidFill>
                            <a:schemeClr val="tx2"/>
                          </a:solidFill>
                          <a:effectLst/>
                          <a:latin typeface="Arial" charset="0"/>
                          <a:ea typeface="宋体" pitchFamily="2" charset="-122"/>
                        </a:rPr>
                        <a:t>7</a:t>
                      </a:r>
                    </a:p>
                  </a:txBody>
                  <a:tcPr marL="90000" marR="90000" marT="46800" marB="46800" horzOverflow="overflow">
                    <a:lnL cap="flat">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en-US" altLang="zh-CN" sz="1800" b="1" i="0" u="none" strike="noStrike" cap="none" normalizeH="0" baseline="0" smtClean="0">
                          <a:ln>
                            <a:noFill/>
                          </a:ln>
                          <a:solidFill>
                            <a:schemeClr val="tx2"/>
                          </a:solidFill>
                          <a:effectLst/>
                          <a:latin typeface="Arial" charset="0"/>
                          <a:ea typeface="宋体" pitchFamily="2" charset="-122"/>
                        </a:rPr>
                        <a:t>1</a:t>
                      </a:r>
                    </a:p>
                  </a:txBody>
                  <a:tcPr marL="90000" marR="90000" marT="46800" marB="4680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en-US" altLang="zh-CN" sz="1800" b="1" i="0" u="none" strike="noStrike" cap="none" normalizeH="0" baseline="0" smtClean="0">
                          <a:ln>
                            <a:noFill/>
                          </a:ln>
                          <a:solidFill>
                            <a:schemeClr val="tx2"/>
                          </a:solidFill>
                          <a:effectLst/>
                          <a:latin typeface="Arial" charset="0"/>
                          <a:ea typeface="宋体" pitchFamily="2" charset="-122"/>
                        </a:rPr>
                        <a:t>6</a:t>
                      </a:r>
                    </a:p>
                  </a:txBody>
                  <a:tcPr marL="90000" marR="90000" marT="46800" marB="4680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en-US" altLang="zh-CN" sz="1800" b="1" i="0" u="none" strike="noStrike" cap="none" normalizeH="0" baseline="0" smtClean="0">
                          <a:ln>
                            <a:noFill/>
                          </a:ln>
                          <a:solidFill>
                            <a:schemeClr val="tx2"/>
                          </a:solidFill>
                          <a:effectLst/>
                          <a:latin typeface="Arial" charset="0"/>
                          <a:ea typeface="宋体" pitchFamily="2" charset="-122"/>
                        </a:rPr>
                        <a:t>6</a:t>
                      </a:r>
                    </a:p>
                  </a:txBody>
                  <a:tcPr marL="90000" marR="90000" marT="46800" marB="4680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en-US" altLang="zh-CN" sz="1800" b="1" i="0" u="none" strike="noStrike" cap="none" normalizeH="0" baseline="0" smtClean="0">
                          <a:ln>
                            <a:noFill/>
                          </a:ln>
                          <a:solidFill>
                            <a:schemeClr val="tx2"/>
                          </a:solidFill>
                          <a:effectLst/>
                          <a:latin typeface="Arial" charset="0"/>
                          <a:ea typeface="宋体" pitchFamily="2" charset="-122"/>
                        </a:rPr>
                        <a:t>2</a:t>
                      </a:r>
                    </a:p>
                  </a:txBody>
                  <a:tcPr marL="90000" marR="90000" marT="46800" marB="4680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en-US" altLang="zh-CN" sz="1800" b="1" i="0" u="none" strike="noStrike" cap="none" normalizeH="0" baseline="0" smtClean="0">
                          <a:ln>
                            <a:noFill/>
                          </a:ln>
                          <a:solidFill>
                            <a:schemeClr val="tx2"/>
                          </a:solidFill>
                          <a:effectLst/>
                          <a:latin typeface="Arial" charset="0"/>
                          <a:ea typeface="宋体" pitchFamily="2" charset="-122"/>
                        </a:rPr>
                        <a:t>2</a:t>
                      </a:r>
                    </a:p>
                  </a:txBody>
                  <a:tcPr marL="90000" marR="90000" marT="46800" marB="4680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en-US" altLang="zh-CN" sz="1800" b="1" i="0" u="none" strike="noStrike" cap="none" normalizeH="0" baseline="0" smtClean="0">
                          <a:ln>
                            <a:noFill/>
                          </a:ln>
                          <a:solidFill>
                            <a:schemeClr val="tx2"/>
                          </a:solidFill>
                          <a:effectLst/>
                          <a:latin typeface="Arial" charset="0"/>
                          <a:ea typeface="宋体" pitchFamily="2" charset="-122"/>
                        </a:rPr>
                        <a:t>2</a:t>
                      </a:r>
                    </a:p>
                  </a:txBody>
                  <a:tcPr marL="90000" marR="90000" marT="46800" marB="4680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en-US" altLang="zh-CN" sz="1800" b="1" i="0" u="none" strike="noStrike" cap="none" normalizeH="0" baseline="0" smtClean="0">
                          <a:ln>
                            <a:noFill/>
                          </a:ln>
                          <a:solidFill>
                            <a:schemeClr val="tx2"/>
                          </a:solidFill>
                          <a:effectLst/>
                          <a:latin typeface="Arial" charset="0"/>
                          <a:ea typeface="宋体" pitchFamily="2" charset="-122"/>
                        </a:rPr>
                        <a:t>42</a:t>
                      </a:r>
                    </a:p>
                  </a:txBody>
                  <a:tcPr marL="90000" marR="90000" marT="46800" marB="4680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en-US" altLang="zh-CN" sz="1800" b="1" i="0" u="none" strike="noStrike" cap="none" normalizeH="0" baseline="0" smtClean="0">
                          <a:ln>
                            <a:noFill/>
                          </a:ln>
                          <a:solidFill>
                            <a:schemeClr val="tx2"/>
                          </a:solidFill>
                          <a:effectLst/>
                          <a:latin typeface="Arial" charset="0"/>
                          <a:ea typeface="宋体" pitchFamily="2" charset="-122"/>
                        </a:rPr>
                        <a:t>4</a:t>
                      </a:r>
                    </a:p>
                  </a:txBody>
                  <a:tcPr marL="90000" marR="90000" marT="46800" marB="46800"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38188">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zh-CN" altLang="en-US" sz="1800" b="1" i="0" u="none" strike="noStrike" cap="none" normalizeH="0" baseline="0" smtClean="0">
                          <a:ln>
                            <a:noFill/>
                          </a:ln>
                          <a:solidFill>
                            <a:schemeClr val="tx2"/>
                          </a:solidFill>
                          <a:effectLst/>
                          <a:latin typeface="Arial" charset="0"/>
                          <a:ea typeface="宋体" pitchFamily="2" charset="-122"/>
                        </a:rPr>
                        <a:t>前导</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zh-CN" altLang="en-US" sz="1800" b="1" i="0" u="none" strike="noStrike" cap="none" normalizeH="0" baseline="0" smtClean="0">
                          <a:ln>
                            <a:noFill/>
                          </a:ln>
                          <a:solidFill>
                            <a:schemeClr val="tx2"/>
                          </a:solidFill>
                          <a:effectLst/>
                          <a:latin typeface="Arial" charset="0"/>
                          <a:ea typeface="宋体" pitchFamily="2" charset="-122"/>
                        </a:rPr>
                        <a:t>帧开始</a:t>
                      </a:r>
                    </a:p>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zh-CN" altLang="en-US" sz="1800" b="1" i="0" u="none" strike="noStrike" cap="none" normalizeH="0" baseline="0" smtClean="0">
                          <a:ln>
                            <a:noFill/>
                          </a:ln>
                          <a:solidFill>
                            <a:schemeClr val="tx2"/>
                          </a:solidFill>
                          <a:effectLst/>
                          <a:latin typeface="Arial" charset="0"/>
                          <a:ea typeface="宋体" pitchFamily="2" charset="-122"/>
                        </a:rPr>
                        <a:t>标志</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zh-CN" altLang="en-US" sz="1800" b="1" i="0" u="none" strike="noStrike" cap="none" normalizeH="0" baseline="0" dirty="0" smtClean="0">
                          <a:ln>
                            <a:noFill/>
                          </a:ln>
                          <a:solidFill>
                            <a:schemeClr val="tx2"/>
                          </a:solidFill>
                          <a:effectLst/>
                          <a:latin typeface="Arial" charset="0"/>
                          <a:ea typeface="宋体" pitchFamily="2" charset="-122"/>
                        </a:rPr>
                        <a:t>目的</a:t>
                      </a:r>
                      <a:r>
                        <a:rPr kumimoji="0" lang="en-US" altLang="zh-CN" sz="1800" b="1" i="0" u="none" strike="noStrike" cap="none" normalizeH="0" baseline="0" dirty="0" smtClean="0">
                          <a:ln>
                            <a:noFill/>
                          </a:ln>
                          <a:solidFill>
                            <a:schemeClr val="tx2"/>
                          </a:solidFill>
                          <a:effectLst/>
                          <a:latin typeface="Arial" charset="0"/>
                          <a:ea typeface="宋体" pitchFamily="2" charset="-122"/>
                        </a:rPr>
                        <a:t>MAC</a:t>
                      </a:r>
                    </a:p>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zh-CN" altLang="en-US" sz="1800" b="1" i="0" u="none" strike="noStrike" cap="none" normalizeH="0" baseline="0" dirty="0" smtClean="0">
                          <a:ln>
                            <a:noFill/>
                          </a:ln>
                          <a:solidFill>
                            <a:schemeClr val="tx2"/>
                          </a:solidFill>
                          <a:effectLst/>
                          <a:latin typeface="Arial" charset="0"/>
                          <a:ea typeface="宋体" pitchFamily="2" charset="-122"/>
                        </a:rPr>
                        <a:t>地址</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zh-CN" altLang="en-US" sz="1800" b="1" i="0" u="none" strike="noStrike" cap="none" normalizeH="0" baseline="0" smtClean="0">
                          <a:ln>
                            <a:noFill/>
                          </a:ln>
                          <a:solidFill>
                            <a:schemeClr val="tx2"/>
                          </a:solidFill>
                          <a:effectLst/>
                          <a:latin typeface="Arial" charset="0"/>
                          <a:ea typeface="宋体" pitchFamily="2" charset="-122"/>
                        </a:rPr>
                        <a:t>源</a:t>
                      </a:r>
                      <a:r>
                        <a:rPr kumimoji="0" lang="en-US" altLang="zh-CN" sz="1800" b="1" i="0" u="none" strike="noStrike" cap="none" normalizeH="0" baseline="0" smtClean="0">
                          <a:ln>
                            <a:noFill/>
                          </a:ln>
                          <a:solidFill>
                            <a:schemeClr val="tx2"/>
                          </a:solidFill>
                          <a:effectLst/>
                          <a:latin typeface="Arial" charset="0"/>
                          <a:ea typeface="宋体" pitchFamily="2" charset="-122"/>
                        </a:rPr>
                        <a:t>MAC</a:t>
                      </a:r>
                    </a:p>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zh-CN" altLang="en-US" sz="1800" b="1" i="0" u="none" strike="noStrike" cap="none" normalizeH="0" baseline="0" smtClean="0">
                          <a:ln>
                            <a:noFill/>
                          </a:ln>
                          <a:solidFill>
                            <a:schemeClr val="tx2"/>
                          </a:solidFill>
                          <a:effectLst/>
                          <a:latin typeface="Arial" charset="0"/>
                          <a:ea typeface="宋体" pitchFamily="2" charset="-122"/>
                        </a:rPr>
                        <a:t>地址</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zh-CN" altLang="en-US" sz="1800" b="1" i="0" u="none" strike="noStrike" cap="none" normalizeH="0" baseline="0" smtClean="0">
                          <a:ln>
                            <a:noFill/>
                          </a:ln>
                          <a:solidFill>
                            <a:schemeClr val="tx2"/>
                          </a:solidFill>
                          <a:effectLst/>
                          <a:latin typeface="Arial" charset="0"/>
                          <a:ea typeface="宋体" pitchFamily="2" charset="-122"/>
                        </a:rPr>
                        <a:t>帧类型</a:t>
                      </a:r>
                    </a:p>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endParaRPr kumimoji="0" lang="en-US" altLang="zh-CN" sz="1800" b="1" i="0" u="none" strike="noStrike" cap="none" normalizeH="0" baseline="0" smtClean="0">
                        <a:ln>
                          <a:noFill/>
                        </a:ln>
                        <a:solidFill>
                          <a:schemeClr val="tx2"/>
                        </a:solidFill>
                        <a:effectLst/>
                        <a:latin typeface="Arial"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zh-CN" altLang="en-US" sz="1800" b="1" i="0" u="none" strike="noStrike" cap="none" normalizeH="0" baseline="0" smtClean="0">
                          <a:ln>
                            <a:noFill/>
                          </a:ln>
                          <a:solidFill>
                            <a:schemeClr val="tx2"/>
                          </a:solidFill>
                          <a:effectLst/>
                          <a:latin typeface="Arial" charset="0"/>
                          <a:ea typeface="宋体" pitchFamily="2" charset="-122"/>
                        </a:rPr>
                        <a:t>控制帧</a:t>
                      </a:r>
                    </a:p>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zh-CN" altLang="en-US" sz="1800" b="1" i="0" u="none" strike="noStrike" cap="none" normalizeH="0" baseline="0" smtClean="0">
                          <a:ln>
                            <a:noFill/>
                          </a:ln>
                          <a:solidFill>
                            <a:schemeClr val="tx2"/>
                          </a:solidFill>
                          <a:effectLst/>
                          <a:latin typeface="Arial" charset="0"/>
                          <a:ea typeface="宋体" pitchFamily="2" charset="-122"/>
                        </a:rPr>
                        <a:t>类型</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zh-CN" altLang="en-US" sz="1800" b="1" i="0" u="none" strike="noStrike" cap="none" normalizeH="0" baseline="0" smtClean="0">
                          <a:ln>
                            <a:noFill/>
                          </a:ln>
                          <a:solidFill>
                            <a:schemeClr val="tx2"/>
                          </a:solidFill>
                          <a:effectLst/>
                          <a:latin typeface="Arial" charset="0"/>
                          <a:ea typeface="宋体" pitchFamily="2" charset="-122"/>
                        </a:rPr>
                        <a:t>控制</a:t>
                      </a:r>
                    </a:p>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zh-CN" altLang="en-US" sz="1800" b="1" i="0" u="none" strike="noStrike" cap="none" normalizeH="0" baseline="0" smtClean="0">
                          <a:ln>
                            <a:noFill/>
                          </a:ln>
                          <a:solidFill>
                            <a:schemeClr val="tx2"/>
                          </a:solidFill>
                          <a:effectLst/>
                          <a:latin typeface="Arial" charset="0"/>
                          <a:ea typeface="宋体" pitchFamily="2" charset="-122"/>
                        </a:rPr>
                        <a:t>参数</a:t>
                      </a:r>
                      <a:endParaRPr kumimoji="0" lang="en-US" altLang="zh-CN" sz="1800" b="1" i="0" u="none" strike="noStrike" cap="none" normalizeH="0" baseline="0" smtClean="0">
                        <a:ln>
                          <a:noFill/>
                        </a:ln>
                        <a:solidFill>
                          <a:schemeClr val="tx2"/>
                        </a:solidFill>
                        <a:effectLst/>
                        <a:latin typeface="Arial"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zh-CN" altLang="en-US" sz="1800" b="1" i="0" u="none" strike="noStrike" cap="none" normalizeH="0" baseline="0" smtClean="0">
                          <a:ln>
                            <a:noFill/>
                          </a:ln>
                          <a:solidFill>
                            <a:schemeClr val="tx2"/>
                          </a:solidFill>
                          <a:effectLst/>
                          <a:latin typeface="Arial" charset="0"/>
                          <a:ea typeface="宋体" pitchFamily="2" charset="-122"/>
                        </a:rPr>
                        <a:t>保留</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en-US" altLang="zh-CN" sz="1800" b="1" i="0" u="none" strike="noStrike" cap="none" normalizeH="0" baseline="0" smtClean="0">
                          <a:ln>
                            <a:noFill/>
                          </a:ln>
                          <a:solidFill>
                            <a:schemeClr val="tx2"/>
                          </a:solidFill>
                          <a:effectLst/>
                          <a:latin typeface="Arial" charset="0"/>
                          <a:ea typeface="宋体" pitchFamily="2" charset="-122"/>
                        </a:rPr>
                        <a:t>CRC</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3063">
                <a:tc gridSpan="2">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endParaRPr kumimoji="0" lang="zh-CN" altLang="en-US" sz="1800" b="1" i="0" u="none" strike="noStrike" cap="none" normalizeH="0" baseline="0" smtClean="0">
                        <a:ln>
                          <a:noFill/>
                        </a:ln>
                        <a:solidFill>
                          <a:schemeClr val="tx2"/>
                        </a:solidFill>
                        <a:effectLst/>
                        <a:latin typeface="Arial" charset="0"/>
                        <a:ea typeface="宋体" pitchFamily="2" charset="-122"/>
                      </a:endParaRPr>
                    </a:p>
                  </a:txBody>
                  <a:tcPr marL="90000" marR="90000" marT="46800" marB="46800" horzOverflow="overflow">
                    <a:lnL cap="flat">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endParaRPr kumimoji="0" lang="zh-CN" altLang="en-US" sz="1800" b="1" i="0" u="none" strike="noStrike" cap="none" normalizeH="0" baseline="0" smtClean="0">
                        <a:ln>
                          <a:noFill/>
                        </a:ln>
                        <a:solidFill>
                          <a:schemeClr val="tx2"/>
                        </a:solidFill>
                        <a:effectLst/>
                        <a:latin typeface="Arial" charset="0"/>
                        <a:ea typeface="宋体" pitchFamily="2" charset="-122"/>
                      </a:endParaRPr>
                    </a:p>
                  </a:txBody>
                  <a:tcPr marL="90000" marR="90000" marT="46800" marB="46800"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endParaRPr kumimoji="0" lang="zh-CN" altLang="en-US" sz="1600" b="1" i="0" u="none" strike="noStrike" cap="none" normalizeH="0" baseline="0" dirty="0" smtClean="0">
                        <a:ln>
                          <a:noFill/>
                        </a:ln>
                        <a:solidFill>
                          <a:schemeClr val="tx2"/>
                        </a:solidFill>
                        <a:effectLst/>
                        <a:latin typeface="Arial" charset="0"/>
                        <a:ea typeface="宋体" pitchFamily="2" charset="-122"/>
                      </a:endParaRPr>
                    </a:p>
                  </a:txBody>
                  <a:tcPr marL="90000" marR="90000" marT="46800" marB="46800"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endParaRPr kumimoji="0" lang="zh-CN" altLang="en-US" sz="1800" b="1" i="0" u="none" strike="noStrike" cap="none" normalizeH="0" baseline="0" smtClean="0">
                        <a:ln>
                          <a:noFill/>
                        </a:ln>
                        <a:solidFill>
                          <a:schemeClr val="tx2"/>
                        </a:solidFill>
                        <a:effectLst/>
                        <a:latin typeface="Arial" charset="0"/>
                        <a:ea typeface="宋体" pitchFamily="2" charset="-122"/>
                      </a:endParaRPr>
                    </a:p>
                  </a:txBody>
                  <a:tcPr marL="90000" marR="90000" marT="46800" marB="46800"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en-US" altLang="zh-CN" sz="1800" b="1" i="0" u="none" strike="noStrike" cap="none" normalizeH="0" baseline="0" smtClean="0">
                          <a:ln>
                            <a:noFill/>
                          </a:ln>
                          <a:solidFill>
                            <a:schemeClr val="tx2"/>
                          </a:solidFill>
                          <a:effectLst/>
                          <a:latin typeface="Arial" charset="0"/>
                          <a:ea typeface="宋体" pitchFamily="2" charset="-122"/>
                        </a:rPr>
                        <a:t>8808</a:t>
                      </a:r>
                    </a:p>
                  </a:txBody>
                  <a:tcPr marL="90000" marR="90000" marT="46800" marB="46800"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en-US" altLang="zh-CN" sz="1800" b="1" i="0" u="none" strike="noStrike" cap="none" normalizeH="0" baseline="0" smtClean="0">
                          <a:ln>
                            <a:noFill/>
                          </a:ln>
                          <a:solidFill>
                            <a:schemeClr val="tx2"/>
                          </a:solidFill>
                          <a:effectLst/>
                          <a:latin typeface="Arial" charset="0"/>
                          <a:ea typeface="宋体" pitchFamily="2" charset="-122"/>
                        </a:rPr>
                        <a:t>0001</a:t>
                      </a:r>
                    </a:p>
                  </a:txBody>
                  <a:tcPr marL="90000" marR="90000" marT="46800" marB="46800"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endParaRPr kumimoji="0" lang="en-US" altLang="zh-CN" sz="1800" b="1" i="0" u="none" strike="noStrike" cap="none" normalizeH="0" baseline="0" smtClean="0">
                        <a:ln>
                          <a:noFill/>
                        </a:ln>
                        <a:solidFill>
                          <a:schemeClr val="tx2"/>
                        </a:solidFill>
                        <a:effectLst/>
                        <a:latin typeface="Arial" charset="0"/>
                        <a:ea typeface="宋体" pitchFamily="2" charset="-122"/>
                      </a:endParaRPr>
                    </a:p>
                  </a:txBody>
                  <a:tcPr marL="90000" marR="90000" marT="46800" marB="46800"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zh-CN" altLang="en-US" sz="1800" b="1" i="0" u="none" strike="noStrike" cap="none" normalizeH="0" baseline="0" dirty="0" smtClean="0">
                          <a:ln>
                            <a:noFill/>
                          </a:ln>
                          <a:solidFill>
                            <a:schemeClr val="tx2"/>
                          </a:solidFill>
                          <a:effectLst/>
                          <a:latin typeface="Arial" charset="0"/>
                          <a:ea typeface="宋体" pitchFamily="2" charset="-122"/>
                        </a:rPr>
                        <a:t>全</a:t>
                      </a:r>
                      <a:r>
                        <a:rPr kumimoji="0" lang="en-US" altLang="zh-CN" sz="1800" b="1" i="0" u="none" strike="noStrike" cap="none" normalizeH="0" baseline="0" dirty="0" smtClean="0">
                          <a:ln>
                            <a:noFill/>
                          </a:ln>
                          <a:solidFill>
                            <a:schemeClr val="tx2"/>
                          </a:solidFill>
                          <a:effectLst/>
                          <a:latin typeface="Arial" charset="0"/>
                          <a:ea typeface="宋体" pitchFamily="2" charset="-122"/>
                        </a:rPr>
                        <a:t>0</a:t>
                      </a:r>
                    </a:p>
                  </a:txBody>
                  <a:tcPr marL="90000" marR="90000" marT="46800" marB="46800"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endParaRPr kumimoji="0" lang="en-US" altLang="zh-CN" sz="1800" b="1" i="0" u="none" strike="noStrike" cap="none" normalizeH="0" baseline="0" dirty="0" smtClean="0">
                        <a:ln>
                          <a:noFill/>
                        </a:ln>
                        <a:solidFill>
                          <a:schemeClr val="tx2"/>
                        </a:solidFill>
                        <a:effectLst/>
                        <a:latin typeface="Arial" charset="0"/>
                        <a:ea typeface="宋体" pitchFamily="2" charset="-122"/>
                      </a:endParaRPr>
                    </a:p>
                  </a:txBody>
                  <a:tcPr marL="90000" marR="90000" marT="46800" marB="46800" horzOverflow="overflow">
                    <a:lnL>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2"/>
                  </a:ext>
                </a:extLst>
              </a:tr>
            </a:tbl>
          </a:graphicData>
        </a:graphic>
      </p:graphicFrame>
      <p:sp>
        <p:nvSpPr>
          <p:cNvPr id="5" name="Rectangle 62"/>
          <p:cNvSpPr>
            <a:spLocks noChangeArrowheads="1"/>
          </p:cNvSpPr>
          <p:nvPr/>
        </p:nvSpPr>
        <p:spPr bwMode="auto">
          <a:xfrm>
            <a:off x="2035174" y="6311268"/>
            <a:ext cx="4574195" cy="586957"/>
          </a:xfrm>
          <a:prstGeom prst="rect">
            <a:avLst/>
          </a:prstGeom>
          <a:noFill/>
          <a:ln w="28575">
            <a:noFill/>
            <a:miter lim="800000"/>
            <a:headEnd/>
            <a:tailEnd/>
          </a:ln>
        </p:spPr>
        <p:txBody>
          <a:bodyPr wrap="square" lIns="90000" tIns="46800" rIns="90000" bIns="46800">
            <a:spAutoFit/>
          </a:bodyPr>
          <a:lstStyle/>
          <a:p>
            <a:pPr algn="ctr"/>
            <a:r>
              <a:rPr lang="en-US" altLang="zh-CN" sz="1600" b="1" dirty="0" smtClean="0">
                <a:solidFill>
                  <a:srgbClr val="FF0000"/>
                </a:solidFill>
              </a:rPr>
              <a:t>01:80:C2:00:00:01</a:t>
            </a:r>
          </a:p>
          <a:p>
            <a:pPr algn="ctr"/>
            <a:r>
              <a:rPr lang="zh-CN" altLang="en-US" sz="1600" b="1" dirty="0" smtClean="0">
                <a:solidFill>
                  <a:srgbClr val="FF0000"/>
                </a:solidFill>
              </a:rPr>
              <a:t>或</a:t>
            </a:r>
            <a:r>
              <a:rPr lang="zh-CN" altLang="en-US" sz="1600" b="1" dirty="0">
                <a:solidFill>
                  <a:srgbClr val="FF0000"/>
                </a:solidFill>
              </a:rPr>
              <a:t>对方</a:t>
            </a:r>
            <a:r>
              <a:rPr lang="en-US" altLang="zh-CN" sz="1600" b="1" dirty="0">
                <a:solidFill>
                  <a:srgbClr val="FF0000"/>
                </a:solidFill>
              </a:rPr>
              <a:t>MAC</a:t>
            </a:r>
            <a:r>
              <a:rPr lang="zh-CN" altLang="en-US" sz="1600" b="1" dirty="0">
                <a:solidFill>
                  <a:srgbClr val="FF0000"/>
                </a:solidFill>
              </a:rPr>
              <a:t>地址</a:t>
            </a:r>
          </a:p>
        </p:txBody>
      </p:sp>
      <p:sp>
        <p:nvSpPr>
          <p:cNvPr id="6" name="Rectangle 63"/>
          <p:cNvSpPr>
            <a:spLocks noChangeArrowheads="1"/>
          </p:cNvSpPr>
          <p:nvPr/>
        </p:nvSpPr>
        <p:spPr bwMode="auto">
          <a:xfrm>
            <a:off x="7603147" y="6454739"/>
            <a:ext cx="2049008" cy="371513"/>
          </a:xfrm>
          <a:prstGeom prst="rect">
            <a:avLst/>
          </a:prstGeom>
          <a:noFill/>
          <a:ln w="28575">
            <a:noFill/>
            <a:miter lim="800000"/>
            <a:headEnd/>
            <a:tailEnd/>
          </a:ln>
        </p:spPr>
        <p:txBody>
          <a:bodyPr wrap="square" lIns="90000" tIns="46800" rIns="90000" bIns="46800">
            <a:spAutoFit/>
          </a:bodyPr>
          <a:lstStyle/>
          <a:p>
            <a:pPr algn="ctr"/>
            <a:r>
              <a:rPr lang="zh-CN" altLang="en-US" b="1" dirty="0">
                <a:solidFill>
                  <a:srgbClr val="FF0000"/>
                </a:solidFill>
              </a:rPr>
              <a:t>暂停</a:t>
            </a:r>
            <a:r>
              <a:rPr lang="zh-CN" altLang="en-US" b="1" dirty="0" smtClean="0">
                <a:solidFill>
                  <a:srgbClr val="FF0000"/>
                </a:solidFill>
              </a:rPr>
              <a:t>发送时间</a:t>
            </a:r>
            <a:endParaRPr lang="en-US" altLang="zh-CN" b="1" dirty="0">
              <a:solidFill>
                <a:srgbClr val="FF0000"/>
              </a:solidFill>
            </a:endParaRPr>
          </a:p>
        </p:txBody>
      </p:sp>
      <p:pic>
        <p:nvPicPr>
          <p:cNvPr id="7" name="图片 6"/>
          <p:cNvPicPr>
            <a:picLocks noChangeAspect="1"/>
          </p:cNvPicPr>
          <p:nvPr/>
        </p:nvPicPr>
        <p:blipFill>
          <a:blip r:embed="rId2"/>
          <a:stretch>
            <a:fillRect/>
          </a:stretch>
        </p:blipFill>
        <p:spPr>
          <a:xfrm>
            <a:off x="9536696" y="207298"/>
            <a:ext cx="862433" cy="315654"/>
          </a:xfrm>
          <a:prstGeom prst="rect">
            <a:avLst/>
          </a:prstGeom>
        </p:spPr>
      </p:pic>
      <p:pic>
        <p:nvPicPr>
          <p:cNvPr id="8" name="图片 7"/>
          <p:cNvPicPr>
            <a:picLocks noChangeAspect="1"/>
          </p:cNvPicPr>
          <p:nvPr/>
        </p:nvPicPr>
        <p:blipFill>
          <a:blip r:embed="rId3"/>
          <a:stretch>
            <a:fillRect/>
          </a:stretch>
        </p:blipFill>
        <p:spPr>
          <a:xfrm>
            <a:off x="10507728" y="1134796"/>
            <a:ext cx="524792" cy="435930"/>
          </a:xfrm>
          <a:prstGeom prst="rect">
            <a:avLst/>
          </a:prstGeom>
        </p:spPr>
      </p:pic>
      <p:cxnSp>
        <p:nvCxnSpPr>
          <p:cNvPr id="9" name="直接连接符 8"/>
          <p:cNvCxnSpPr>
            <a:stCxn id="8" idx="0"/>
            <a:endCxn id="7" idx="2"/>
          </p:cNvCxnSpPr>
          <p:nvPr/>
        </p:nvCxnSpPr>
        <p:spPr>
          <a:xfrm flipH="1" flipV="1">
            <a:off x="9967913" y="522952"/>
            <a:ext cx="802211" cy="61184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图片 9"/>
          <p:cNvPicPr>
            <a:picLocks noChangeAspect="1"/>
          </p:cNvPicPr>
          <p:nvPr/>
        </p:nvPicPr>
        <p:blipFill>
          <a:blip r:embed="rId3"/>
          <a:stretch>
            <a:fillRect/>
          </a:stretch>
        </p:blipFill>
        <p:spPr>
          <a:xfrm>
            <a:off x="8964359" y="1134796"/>
            <a:ext cx="524792" cy="435930"/>
          </a:xfrm>
          <a:prstGeom prst="rect">
            <a:avLst/>
          </a:prstGeom>
        </p:spPr>
      </p:pic>
      <p:cxnSp>
        <p:nvCxnSpPr>
          <p:cNvPr id="11" name="直接连接符 10"/>
          <p:cNvCxnSpPr>
            <a:stCxn id="10" idx="0"/>
            <a:endCxn id="7" idx="2"/>
          </p:cNvCxnSpPr>
          <p:nvPr/>
        </p:nvCxnSpPr>
        <p:spPr>
          <a:xfrm flipV="1">
            <a:off x="9226755" y="522952"/>
            <a:ext cx="741158" cy="61184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8239803" y="565295"/>
            <a:ext cx="1296893" cy="462611"/>
            <a:chOff x="8239803" y="565295"/>
            <a:chExt cx="1296893" cy="462611"/>
          </a:xfrm>
        </p:grpSpPr>
        <p:sp>
          <p:nvSpPr>
            <p:cNvPr id="12" name="文本框 11"/>
            <p:cNvSpPr txBox="1"/>
            <p:nvPr/>
          </p:nvSpPr>
          <p:spPr>
            <a:xfrm>
              <a:off x="8239803" y="565295"/>
              <a:ext cx="1064608"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altLang="zh-CN" dirty="0" smtClean="0"/>
                <a:t>PAUSE</a:t>
              </a:r>
              <a:endParaRPr lang="zh-CN" altLang="en-US" dirty="0"/>
            </a:p>
          </p:txBody>
        </p:sp>
        <p:cxnSp>
          <p:nvCxnSpPr>
            <p:cNvPr id="14" name="直接箭头连接符 13"/>
            <p:cNvCxnSpPr/>
            <p:nvPr/>
          </p:nvCxnSpPr>
          <p:spPr>
            <a:xfrm flipV="1">
              <a:off x="8964359" y="565295"/>
              <a:ext cx="572337" cy="46261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7947038" y="561532"/>
            <a:ext cx="1587670" cy="462611"/>
            <a:chOff x="7949026" y="565295"/>
            <a:chExt cx="1587670" cy="462611"/>
          </a:xfrm>
        </p:grpSpPr>
        <p:sp>
          <p:nvSpPr>
            <p:cNvPr id="17" name="文本框 16"/>
            <p:cNvSpPr txBox="1"/>
            <p:nvPr/>
          </p:nvSpPr>
          <p:spPr>
            <a:xfrm>
              <a:off x="7949026" y="565295"/>
              <a:ext cx="1355385"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altLang="zh-CN" dirty="0" smtClean="0"/>
                <a:t>PAUSE=0</a:t>
              </a:r>
              <a:endParaRPr lang="zh-CN" altLang="en-US" dirty="0"/>
            </a:p>
          </p:txBody>
        </p:sp>
        <p:cxnSp>
          <p:nvCxnSpPr>
            <p:cNvPr id="18" name="直接箭头连接符 17"/>
            <p:cNvCxnSpPr/>
            <p:nvPr/>
          </p:nvCxnSpPr>
          <p:spPr>
            <a:xfrm flipV="1">
              <a:off x="8964359" y="565295"/>
              <a:ext cx="572337" cy="46261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19" name="矩形 18"/>
          <p:cNvSpPr/>
          <p:nvPr/>
        </p:nvSpPr>
        <p:spPr>
          <a:xfrm rot="-2340000">
            <a:off x="9770745" y="676105"/>
            <a:ext cx="344110" cy="2334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rot="-2340000">
            <a:off x="9459898" y="928578"/>
            <a:ext cx="344110" cy="2334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43936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zh-CN" altLang="en-US" dirty="0" smtClean="0"/>
              <a:t>以太网：以太网媒体选项</a:t>
            </a:r>
            <a:endParaRPr lang="en-US" altLang="zh-CN" dirty="0" smtClean="0"/>
          </a:p>
        </p:txBody>
      </p:sp>
      <p:sp>
        <p:nvSpPr>
          <p:cNvPr id="36867" name="Rectangle 3"/>
          <p:cNvSpPr>
            <a:spLocks noGrp="1" noChangeArrowheads="1"/>
          </p:cNvSpPr>
          <p:nvPr>
            <p:ph type="body" idx="1"/>
          </p:nvPr>
        </p:nvSpPr>
        <p:spPr/>
        <p:txBody>
          <a:bodyPr>
            <a:normAutofit/>
          </a:bodyPr>
          <a:lstStyle/>
          <a:p>
            <a:pPr eaLnBrk="1" hangingPunct="1"/>
            <a:r>
              <a:rPr lang="en-US" altLang="zh-CN" sz="2000" dirty="0" smtClean="0"/>
              <a:t>IEEE 802.3</a:t>
            </a:r>
            <a:r>
              <a:rPr lang="zh-CN" altLang="en-US" sz="2000" dirty="0" smtClean="0"/>
              <a:t>标准支持多种物理媒体选项：物理层各不相同，但都采用相同的数据链路层协议</a:t>
            </a:r>
          </a:p>
          <a:p>
            <a:pPr lvl="1" eaLnBrk="1" hangingPunct="1"/>
            <a:r>
              <a:rPr lang="en-US" altLang="zh-CN" sz="2000" dirty="0" smtClean="0"/>
              <a:t>10Base5 </a:t>
            </a:r>
          </a:p>
          <a:p>
            <a:pPr lvl="1" eaLnBrk="1" hangingPunct="1"/>
            <a:r>
              <a:rPr lang="en-US" altLang="zh-CN" sz="2000" dirty="0" smtClean="0"/>
              <a:t>10Base2 </a:t>
            </a:r>
          </a:p>
          <a:p>
            <a:pPr lvl="1" eaLnBrk="1" hangingPunct="1"/>
            <a:r>
              <a:rPr lang="en-US" altLang="zh-CN" sz="2000" dirty="0" smtClean="0"/>
              <a:t>10BaseT </a:t>
            </a:r>
          </a:p>
          <a:p>
            <a:pPr lvl="1" eaLnBrk="1" hangingPunct="1"/>
            <a:r>
              <a:rPr lang="en-US" altLang="zh-CN" sz="2000" dirty="0" smtClean="0"/>
              <a:t>10BROAD36 </a:t>
            </a:r>
          </a:p>
          <a:p>
            <a:pPr lvl="1" eaLnBrk="1" hangingPunct="1"/>
            <a:r>
              <a:rPr lang="en-US" altLang="zh-CN" sz="2000" dirty="0" smtClean="0"/>
              <a:t>10BASE</a:t>
            </a:r>
            <a:r>
              <a:rPr lang="zh-CN" altLang="en-US" sz="2000" dirty="0" smtClean="0"/>
              <a:t>－</a:t>
            </a:r>
            <a:r>
              <a:rPr lang="en-US" altLang="zh-CN" sz="2000" dirty="0" smtClean="0"/>
              <a:t>F</a:t>
            </a:r>
          </a:p>
          <a:p>
            <a:pPr lvl="1" eaLnBrk="1" hangingPunct="1"/>
            <a:r>
              <a:rPr lang="en-US" altLang="zh-CN" sz="2000" dirty="0" smtClean="0"/>
              <a:t>100Base-TX</a:t>
            </a:r>
          </a:p>
          <a:p>
            <a:pPr lvl="1"/>
            <a:r>
              <a:rPr lang="en-US" altLang="zh-CN" sz="2000" dirty="0" smtClean="0"/>
              <a:t>1000Base-SX</a:t>
            </a:r>
          </a:p>
          <a:p>
            <a:pPr lvl="1"/>
            <a:r>
              <a:rPr lang="en-US" altLang="zh-CN" sz="2000" dirty="0" smtClean="0"/>
              <a:t>1000Base-T </a:t>
            </a:r>
          </a:p>
          <a:p>
            <a:pPr lvl="1"/>
            <a:r>
              <a:rPr lang="en-US" altLang="zh-CN" sz="2000" dirty="0" smtClean="0"/>
              <a:t>1000Base-PX10</a:t>
            </a:r>
          </a:p>
          <a:p>
            <a:pPr eaLnBrk="1" hangingPunct="1"/>
            <a:endParaRPr lang="zh-CN" altLang="en-US" sz="2000" dirty="0" smtClean="0"/>
          </a:p>
        </p:txBody>
      </p:sp>
      <p:sp>
        <p:nvSpPr>
          <p:cNvPr id="36868" name="Rectangle 4"/>
          <p:cNvSpPr>
            <a:spLocks noChangeArrowheads="1"/>
          </p:cNvSpPr>
          <p:nvPr/>
        </p:nvSpPr>
        <p:spPr bwMode="auto">
          <a:xfrm>
            <a:off x="3607020" y="2270742"/>
            <a:ext cx="8135037" cy="4362287"/>
          </a:xfrm>
          <a:prstGeom prst="rect">
            <a:avLst/>
          </a:prstGeom>
          <a:noFill/>
          <a:ln w="28575">
            <a:solidFill>
              <a:srgbClr val="FF3300"/>
            </a:solidFill>
            <a:miter lim="800000"/>
            <a:headEnd/>
            <a:tailEnd/>
          </a:ln>
        </p:spPr>
        <p:txBody>
          <a:bodyPr/>
          <a:lstStyle/>
          <a:p>
            <a:pPr marL="342900" indent="-342900">
              <a:spcBef>
                <a:spcPct val="20000"/>
              </a:spcBef>
              <a:buFont typeface="Symbol" pitchFamily="18" charset="2"/>
              <a:buChar char="¨"/>
            </a:pPr>
            <a:r>
              <a:rPr lang="zh-CN" altLang="en-US" dirty="0"/>
              <a:t>媒体选项的命名策略：</a:t>
            </a:r>
            <a:r>
              <a:rPr lang="en-US" altLang="zh-CN" dirty="0"/>
              <a:t>&lt;</a:t>
            </a:r>
            <a:r>
              <a:rPr lang="zh-CN" altLang="en-US" dirty="0"/>
              <a:t>数据速率</a:t>
            </a:r>
            <a:r>
              <a:rPr lang="en-US" altLang="zh-CN" dirty="0"/>
              <a:t>&gt;&lt;</a:t>
            </a:r>
            <a:r>
              <a:rPr lang="zh-CN" altLang="en-US" dirty="0"/>
              <a:t>信号方式</a:t>
            </a:r>
            <a:r>
              <a:rPr lang="en-US" altLang="zh-CN" dirty="0"/>
              <a:t>&gt;&lt;</a:t>
            </a:r>
            <a:r>
              <a:rPr lang="zh-CN" altLang="en-US" dirty="0"/>
              <a:t>网段最大长度</a:t>
            </a:r>
            <a:r>
              <a:rPr lang="en-US" altLang="zh-CN" dirty="0"/>
              <a:t>/</a:t>
            </a:r>
            <a:r>
              <a:rPr lang="zh-CN" altLang="en-US" dirty="0"/>
              <a:t>媒体描述</a:t>
            </a:r>
            <a:r>
              <a:rPr lang="en-US" altLang="zh-CN" dirty="0"/>
              <a:t>&gt;</a:t>
            </a:r>
          </a:p>
          <a:p>
            <a:pPr marL="800100" lvl="1" indent="-342900">
              <a:spcBef>
                <a:spcPct val="20000"/>
              </a:spcBef>
              <a:buFont typeface="Symbol" pitchFamily="18" charset="2"/>
              <a:buChar char="¨"/>
            </a:pPr>
            <a:r>
              <a:rPr lang="en-US" altLang="zh-CN" dirty="0"/>
              <a:t>10</a:t>
            </a:r>
            <a:r>
              <a:rPr lang="zh-CN" altLang="en-US" dirty="0"/>
              <a:t>表示数据速率为</a:t>
            </a:r>
            <a:r>
              <a:rPr lang="en-US" altLang="zh-CN" dirty="0"/>
              <a:t>10Mbps</a:t>
            </a:r>
          </a:p>
          <a:p>
            <a:pPr marL="800100" lvl="1" indent="-342900">
              <a:spcBef>
                <a:spcPct val="20000"/>
              </a:spcBef>
              <a:buFont typeface="Symbol" pitchFamily="18" charset="2"/>
              <a:buChar char="¨"/>
            </a:pPr>
            <a:r>
              <a:rPr lang="en-US" altLang="zh-CN" dirty="0"/>
              <a:t>Base</a:t>
            </a:r>
            <a:r>
              <a:rPr lang="zh-CN" altLang="en-US" dirty="0"/>
              <a:t>表示采用基带传输</a:t>
            </a:r>
          </a:p>
          <a:p>
            <a:pPr marL="800100" lvl="1" indent="-342900">
              <a:spcBef>
                <a:spcPct val="20000"/>
              </a:spcBef>
              <a:buFont typeface="Symbol" pitchFamily="18" charset="2"/>
              <a:buChar char="¨"/>
            </a:pPr>
            <a:r>
              <a:rPr lang="en-US" altLang="zh-CN" dirty="0"/>
              <a:t>Broad</a:t>
            </a:r>
            <a:r>
              <a:rPr lang="zh-CN" altLang="en-US" dirty="0"/>
              <a:t>表示采用宽带传输</a:t>
            </a:r>
          </a:p>
          <a:p>
            <a:pPr marL="800100" lvl="1" indent="-342900">
              <a:spcBef>
                <a:spcPct val="20000"/>
              </a:spcBef>
              <a:buFont typeface="Symbol" pitchFamily="18" charset="2"/>
              <a:buChar char="¨"/>
            </a:pPr>
            <a:r>
              <a:rPr lang="en-US" altLang="zh-CN" dirty="0"/>
              <a:t>T</a:t>
            </a:r>
            <a:r>
              <a:rPr lang="zh-CN" altLang="en-US" dirty="0"/>
              <a:t>表示双绞线</a:t>
            </a:r>
          </a:p>
          <a:p>
            <a:pPr marL="800100" lvl="1" indent="-342900">
              <a:spcBef>
                <a:spcPct val="20000"/>
              </a:spcBef>
              <a:buFont typeface="Symbol" pitchFamily="18" charset="2"/>
              <a:buChar char="¨"/>
            </a:pPr>
            <a:r>
              <a:rPr lang="en-US" altLang="zh-CN" dirty="0"/>
              <a:t>F</a:t>
            </a:r>
            <a:r>
              <a:rPr lang="zh-CN" altLang="en-US" dirty="0"/>
              <a:t>表示光纤</a:t>
            </a:r>
            <a:endParaRPr lang="en-US" altLang="zh-CN" dirty="0"/>
          </a:p>
          <a:p>
            <a:pPr marL="800100" lvl="1" indent="-342900">
              <a:spcBef>
                <a:spcPct val="20000"/>
              </a:spcBef>
              <a:buFont typeface="Symbol" pitchFamily="18" charset="2"/>
              <a:buChar char="¨"/>
            </a:pPr>
            <a:r>
              <a:rPr lang="en-US" altLang="zh-CN" dirty="0"/>
              <a:t>C</a:t>
            </a:r>
            <a:r>
              <a:rPr lang="zh-CN" altLang="en-US" dirty="0"/>
              <a:t>表示同轴</a:t>
            </a:r>
            <a:r>
              <a:rPr lang="en-US" altLang="zh-CN" dirty="0"/>
              <a:t>Coax</a:t>
            </a:r>
          </a:p>
          <a:p>
            <a:pPr marL="800100" lvl="1" indent="-342900">
              <a:spcBef>
                <a:spcPct val="20000"/>
              </a:spcBef>
              <a:buFont typeface="Symbol" pitchFamily="18" charset="2"/>
              <a:buChar char="¨"/>
            </a:pPr>
            <a:r>
              <a:rPr lang="en-US" altLang="zh-CN" dirty="0"/>
              <a:t>X</a:t>
            </a:r>
            <a:r>
              <a:rPr lang="zh-CN" altLang="en-US" dirty="0"/>
              <a:t>表示两条链路（用于发送和接收）</a:t>
            </a:r>
            <a:endParaRPr lang="en-US" altLang="zh-CN" dirty="0"/>
          </a:p>
          <a:p>
            <a:pPr marL="800100" lvl="1" indent="-342900">
              <a:spcBef>
                <a:spcPct val="20000"/>
              </a:spcBef>
              <a:buFont typeface="Symbol" pitchFamily="18" charset="2"/>
              <a:buChar char="¨"/>
            </a:pPr>
            <a:r>
              <a:rPr lang="en-US" altLang="zh-CN" dirty="0"/>
              <a:t>S</a:t>
            </a:r>
            <a:r>
              <a:rPr lang="zh-CN" altLang="en-US" dirty="0"/>
              <a:t>表示短波波长（</a:t>
            </a:r>
            <a:r>
              <a:rPr lang="en-US" altLang="zh-CN" dirty="0"/>
              <a:t>850nm</a:t>
            </a:r>
            <a:r>
              <a:rPr lang="zh-CN" altLang="en-US" dirty="0"/>
              <a:t>）光纤</a:t>
            </a:r>
            <a:endParaRPr lang="en-US" altLang="zh-CN" dirty="0"/>
          </a:p>
          <a:p>
            <a:pPr marL="800100" lvl="1" indent="-342900">
              <a:spcBef>
                <a:spcPct val="20000"/>
              </a:spcBef>
              <a:buFont typeface="Symbol" pitchFamily="18" charset="2"/>
              <a:buChar char="¨"/>
            </a:pPr>
            <a:r>
              <a:rPr lang="en-US" altLang="zh-CN" dirty="0"/>
              <a:t>L</a:t>
            </a:r>
            <a:r>
              <a:rPr lang="zh-CN" altLang="en-US" dirty="0"/>
              <a:t>表示长波波长（</a:t>
            </a:r>
            <a:r>
              <a:rPr lang="en-US" altLang="zh-CN" dirty="0"/>
              <a:t>1310nm</a:t>
            </a:r>
            <a:r>
              <a:rPr lang="zh-CN" altLang="en-US" dirty="0" smtClean="0"/>
              <a:t>）光纤</a:t>
            </a:r>
            <a:endParaRPr lang="en-US" altLang="zh-CN" dirty="0"/>
          </a:p>
          <a:p>
            <a:pPr marL="800100" lvl="1" indent="-342900">
              <a:spcBef>
                <a:spcPct val="20000"/>
              </a:spcBef>
              <a:buFont typeface="Symbol" pitchFamily="18" charset="2"/>
              <a:buChar char="¨"/>
            </a:pPr>
            <a:r>
              <a:rPr lang="en-US" altLang="zh-CN" dirty="0"/>
              <a:t>E</a:t>
            </a:r>
            <a:r>
              <a:rPr lang="zh-CN" altLang="en-US" dirty="0"/>
              <a:t>表示超长波波长（</a:t>
            </a:r>
            <a:r>
              <a:rPr lang="en-US" altLang="zh-CN" dirty="0"/>
              <a:t>1550nm</a:t>
            </a:r>
            <a:r>
              <a:rPr lang="zh-CN" altLang="en-US" dirty="0" smtClean="0"/>
              <a:t>）光纤</a:t>
            </a:r>
            <a:endParaRPr lang="en-US" altLang="zh-CN" dirty="0"/>
          </a:p>
          <a:p>
            <a:pPr marL="800100" lvl="1" indent="-342900">
              <a:spcBef>
                <a:spcPct val="20000"/>
              </a:spcBef>
              <a:buFont typeface="Symbol" pitchFamily="18" charset="2"/>
              <a:buChar char="¨"/>
            </a:pPr>
            <a:r>
              <a:rPr lang="en-US" altLang="zh-CN" dirty="0"/>
              <a:t>B</a:t>
            </a:r>
            <a:r>
              <a:rPr lang="zh-CN" altLang="en-US" dirty="0"/>
              <a:t>表示双向</a:t>
            </a:r>
            <a:r>
              <a:rPr lang="zh-CN" altLang="en-US" dirty="0" smtClean="0"/>
              <a:t>长波光纤</a:t>
            </a:r>
            <a:endParaRPr lang="en-US" altLang="zh-CN" dirty="0"/>
          </a:p>
          <a:p>
            <a:pPr marL="800100" lvl="1" indent="-342900">
              <a:spcBef>
                <a:spcPct val="20000"/>
              </a:spcBef>
              <a:buFont typeface="Symbol" pitchFamily="18" charset="2"/>
              <a:buChar char="¨"/>
            </a:pPr>
            <a:r>
              <a:rPr lang="en-US" altLang="zh-CN" dirty="0"/>
              <a:t>P</a:t>
            </a:r>
            <a:r>
              <a:rPr lang="zh-CN" altLang="en-US" dirty="0"/>
              <a:t>表示</a:t>
            </a:r>
            <a:r>
              <a:rPr lang="en-US" altLang="zh-CN" dirty="0" smtClean="0"/>
              <a:t>PON</a:t>
            </a:r>
            <a:r>
              <a:rPr lang="zh-CN" altLang="en-US" dirty="0" smtClean="0"/>
              <a:t>被动光网络</a:t>
            </a:r>
            <a:endParaRPr lang="en-US" altLang="zh-CN" dirty="0"/>
          </a:p>
          <a:p>
            <a:pPr lvl="1">
              <a:spcBef>
                <a:spcPct val="20000"/>
              </a:spcBef>
            </a:pPr>
            <a:endParaRPr lang="en-US" altLang="zh-CN" dirty="0"/>
          </a:p>
          <a:p>
            <a:pPr marL="800100" lvl="1" indent="-342900">
              <a:spcBef>
                <a:spcPct val="20000"/>
              </a:spcBef>
              <a:buFont typeface="Symbol" pitchFamily="18" charset="2"/>
              <a:buChar char="¨"/>
            </a:pPr>
            <a:endParaRPr lang="zh-CN" altLang="en-US" dirty="0"/>
          </a:p>
        </p:txBody>
      </p:sp>
    </p:spTree>
    <p:extLst>
      <p:ext uri="{BB962C8B-B14F-4D97-AF65-F5344CB8AC3E}">
        <p14:creationId xmlns:p14="http://schemas.microsoft.com/office/powerpoint/2010/main" val="405133693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以太网媒体选项（</a:t>
            </a:r>
            <a:r>
              <a:rPr lang="en-US" altLang="zh-CN" dirty="0" smtClean="0"/>
              <a:t>2</a:t>
            </a:r>
            <a:r>
              <a:rPr lang="zh-CN" altLang="en-US" dirty="0" smtClean="0"/>
              <a:t>）</a:t>
            </a:r>
            <a:endParaRPr lang="zh-CN" altLang="en-US" dirty="0"/>
          </a:p>
        </p:txBody>
      </p:sp>
      <p:sp>
        <p:nvSpPr>
          <p:cNvPr id="3" name="灯片编号占位符 2"/>
          <p:cNvSpPr>
            <a:spLocks noGrp="1"/>
          </p:cNvSpPr>
          <p:nvPr>
            <p:ph type="sldNum" sz="quarter" idx="12"/>
          </p:nvPr>
        </p:nvSpPr>
        <p:spPr/>
        <p:txBody>
          <a:bodyPr/>
          <a:lstStyle/>
          <a:p>
            <a:fld id="{3C40872B-571A-4F56-8A4E-7221158C17B4}" type="slidenum">
              <a:rPr lang="zh-CN" altLang="en-US" smtClean="0"/>
              <a:t>33</a:t>
            </a:fld>
            <a:endParaRPr lang="zh-CN" altLang="en-US" dirty="0"/>
          </a:p>
        </p:txBody>
      </p:sp>
      <p:graphicFrame>
        <p:nvGraphicFramePr>
          <p:cNvPr id="5" name="内容占位符 4"/>
          <p:cNvGraphicFramePr>
            <a:graphicFrameLocks noGrp="1"/>
          </p:cNvGraphicFramePr>
          <p:nvPr>
            <p:ph sz="quarter" idx="1"/>
            <p:extLst>
              <p:ext uri="{D42A27DB-BD31-4B8C-83A1-F6EECF244321}">
                <p14:modId xmlns:p14="http://schemas.microsoft.com/office/powerpoint/2010/main" val="3028288341"/>
              </p:ext>
            </p:extLst>
          </p:nvPr>
        </p:nvGraphicFramePr>
        <p:xfrm>
          <a:off x="1207774" y="1554162"/>
          <a:ext cx="8966741" cy="5167313"/>
        </p:xfrm>
        <a:graphic>
          <a:graphicData uri="http://schemas.openxmlformats.org/drawingml/2006/table">
            <a:tbl>
              <a:tblPr firstRow="1" bandRow="1" bandCol="1">
                <a:tableStyleId>{5C22544A-7EE6-4342-B048-85BDC9FD1C3A}</a:tableStyleId>
              </a:tblPr>
              <a:tblGrid>
                <a:gridCol w="1949142">
                  <a:extLst>
                    <a:ext uri="{9D8B030D-6E8A-4147-A177-3AD203B41FA5}">
                      <a16:colId xmlns:a16="http://schemas.microsoft.com/office/drawing/2014/main" val="20000"/>
                    </a:ext>
                  </a:extLst>
                </a:gridCol>
                <a:gridCol w="2069249">
                  <a:extLst>
                    <a:ext uri="{9D8B030D-6E8A-4147-A177-3AD203B41FA5}">
                      <a16:colId xmlns:a16="http://schemas.microsoft.com/office/drawing/2014/main" val="20001"/>
                    </a:ext>
                  </a:extLst>
                </a:gridCol>
                <a:gridCol w="2188210">
                  <a:extLst>
                    <a:ext uri="{9D8B030D-6E8A-4147-A177-3AD203B41FA5}">
                      <a16:colId xmlns:a16="http://schemas.microsoft.com/office/drawing/2014/main" val="20002"/>
                    </a:ext>
                  </a:extLst>
                </a:gridCol>
                <a:gridCol w="2760140">
                  <a:extLst>
                    <a:ext uri="{9D8B030D-6E8A-4147-A177-3AD203B41FA5}">
                      <a16:colId xmlns:a16="http://schemas.microsoft.com/office/drawing/2014/main" val="20003"/>
                    </a:ext>
                  </a:extLst>
                </a:gridCol>
              </a:tblGrid>
              <a:tr h="291397">
                <a:tc>
                  <a:txBody>
                    <a:bodyPr/>
                    <a:lstStyle/>
                    <a:p>
                      <a:pPr algn="just">
                        <a:spcAft>
                          <a:spcPts val="0"/>
                        </a:spcAft>
                      </a:pPr>
                      <a:r>
                        <a:rPr lang="en-US" sz="1600" kern="100" dirty="0">
                          <a:effectLst/>
                        </a:rPr>
                        <a:t> </a:t>
                      </a:r>
                      <a:endParaRPr lang="zh-CN" sz="1600" kern="100" dirty="0">
                        <a:effectLst/>
                        <a:latin typeface="Calibri"/>
                        <a:ea typeface="宋体"/>
                        <a:cs typeface="Times New Roman"/>
                      </a:endParaRPr>
                    </a:p>
                  </a:txBody>
                  <a:tcPr marL="68580" marR="68580" marT="0" marB="0"/>
                </a:tc>
                <a:tc>
                  <a:txBody>
                    <a:bodyPr/>
                    <a:lstStyle/>
                    <a:p>
                      <a:pPr algn="just">
                        <a:spcAft>
                          <a:spcPts val="0"/>
                        </a:spcAft>
                      </a:pPr>
                      <a:r>
                        <a:rPr lang="zh-CN" sz="1600" kern="100" dirty="0">
                          <a:effectLst/>
                        </a:rPr>
                        <a:t>同轴电缆</a:t>
                      </a:r>
                      <a:endParaRPr lang="zh-CN" sz="1600" kern="100" dirty="0">
                        <a:effectLst/>
                        <a:latin typeface="Calibri"/>
                        <a:ea typeface="宋体"/>
                        <a:cs typeface="Times New Roman"/>
                      </a:endParaRPr>
                    </a:p>
                  </a:txBody>
                  <a:tcPr marL="68580" marR="68580" marT="0" marB="0"/>
                </a:tc>
                <a:tc>
                  <a:txBody>
                    <a:bodyPr/>
                    <a:lstStyle/>
                    <a:p>
                      <a:pPr algn="just">
                        <a:spcAft>
                          <a:spcPts val="0"/>
                        </a:spcAft>
                      </a:pPr>
                      <a:r>
                        <a:rPr lang="zh-CN" sz="1600" kern="100">
                          <a:effectLst/>
                        </a:rPr>
                        <a:t>双绞线</a:t>
                      </a:r>
                      <a:endParaRPr lang="zh-CN" sz="1600" kern="100">
                        <a:effectLst/>
                        <a:latin typeface="Calibri"/>
                        <a:ea typeface="宋体"/>
                        <a:cs typeface="Times New Roman"/>
                      </a:endParaRPr>
                    </a:p>
                  </a:txBody>
                  <a:tcPr marL="68580" marR="68580" marT="0" marB="0"/>
                </a:tc>
                <a:tc>
                  <a:txBody>
                    <a:bodyPr/>
                    <a:lstStyle/>
                    <a:p>
                      <a:pPr algn="just">
                        <a:spcAft>
                          <a:spcPts val="0"/>
                        </a:spcAft>
                      </a:pPr>
                      <a:r>
                        <a:rPr lang="zh-CN" sz="1600" kern="100">
                          <a:effectLst/>
                        </a:rPr>
                        <a:t>光纤</a:t>
                      </a:r>
                      <a:endParaRPr lang="zh-CN" sz="1600" kern="100">
                        <a:effectLst/>
                        <a:latin typeface="Calibri"/>
                        <a:ea typeface="宋体"/>
                        <a:cs typeface="Times New Roman"/>
                      </a:endParaRPr>
                    </a:p>
                  </a:txBody>
                  <a:tcPr marL="68580" marR="68580" marT="0" marB="0"/>
                </a:tc>
                <a:extLst>
                  <a:ext uri="{0D108BD9-81ED-4DB2-BD59-A6C34878D82A}">
                    <a16:rowId xmlns:a16="http://schemas.microsoft.com/office/drawing/2014/main" val="10000"/>
                  </a:ext>
                </a:extLst>
              </a:tr>
              <a:tr h="582792">
                <a:tc>
                  <a:txBody>
                    <a:bodyPr/>
                    <a:lstStyle/>
                    <a:p>
                      <a:pPr algn="just">
                        <a:spcAft>
                          <a:spcPts val="0"/>
                        </a:spcAft>
                      </a:pPr>
                      <a:r>
                        <a:rPr lang="en-US" sz="1600" kern="100">
                          <a:effectLst/>
                        </a:rPr>
                        <a:t>&lt;10Mbps</a:t>
                      </a:r>
                      <a:endParaRPr lang="zh-CN" sz="1600" kern="100">
                        <a:effectLst/>
                        <a:latin typeface="Calibri"/>
                        <a:ea typeface="宋体"/>
                        <a:cs typeface="Times New Roman"/>
                      </a:endParaRPr>
                    </a:p>
                  </a:txBody>
                  <a:tcPr marL="68580" marR="68580" marT="0" marB="0"/>
                </a:tc>
                <a:tc>
                  <a:txBody>
                    <a:bodyPr/>
                    <a:lstStyle/>
                    <a:p>
                      <a:pPr algn="just">
                        <a:spcAft>
                          <a:spcPts val="0"/>
                        </a:spcAft>
                      </a:pPr>
                      <a:r>
                        <a:rPr lang="zh-CN" sz="3200" kern="100" dirty="0">
                          <a:effectLst/>
                        </a:rPr>
                        <a:t>╱</a:t>
                      </a:r>
                      <a:endParaRPr lang="zh-CN" sz="1600" kern="100" dirty="0">
                        <a:effectLst/>
                        <a:latin typeface="Calibri"/>
                        <a:ea typeface="宋体"/>
                        <a:cs typeface="Times New Roman"/>
                      </a:endParaRPr>
                    </a:p>
                  </a:txBody>
                  <a:tcPr marL="68580" marR="68580" marT="0" marB="0"/>
                </a:tc>
                <a:tc>
                  <a:txBody>
                    <a:bodyPr/>
                    <a:lstStyle/>
                    <a:p>
                      <a:pPr algn="just">
                        <a:spcAft>
                          <a:spcPts val="0"/>
                        </a:spcAft>
                      </a:pPr>
                      <a:r>
                        <a:rPr lang="en-US" sz="1600" kern="100" dirty="0">
                          <a:solidFill>
                            <a:srgbClr val="FF0000"/>
                          </a:solidFill>
                          <a:effectLst/>
                        </a:rPr>
                        <a:t>2BASE-TL(2004)</a:t>
                      </a:r>
                      <a:endParaRPr lang="zh-CN" sz="1600" kern="100" dirty="0">
                        <a:solidFill>
                          <a:srgbClr val="FF0000"/>
                        </a:solidFill>
                        <a:effectLst/>
                        <a:latin typeface="Calibri"/>
                        <a:ea typeface="宋体"/>
                        <a:cs typeface="Times New Roman"/>
                      </a:endParaRPr>
                    </a:p>
                  </a:txBody>
                  <a:tcPr marL="68580" marR="68580" marT="0" marB="0"/>
                </a:tc>
                <a:tc>
                  <a:txBody>
                    <a:bodyPr/>
                    <a:lstStyle/>
                    <a:p>
                      <a:pPr algn="just">
                        <a:spcAft>
                          <a:spcPts val="0"/>
                        </a:spcAft>
                      </a:pPr>
                      <a:r>
                        <a:rPr lang="zh-CN" sz="3200" kern="100">
                          <a:effectLst/>
                        </a:rPr>
                        <a:t>╱</a:t>
                      </a:r>
                      <a:endParaRPr lang="zh-CN" sz="1600" kern="100">
                        <a:effectLst/>
                        <a:latin typeface="Calibri"/>
                        <a:ea typeface="宋体"/>
                        <a:cs typeface="Times New Roman"/>
                      </a:endParaRPr>
                    </a:p>
                  </a:txBody>
                  <a:tcPr marL="68580" marR="68580" marT="0" marB="0"/>
                </a:tc>
                <a:extLst>
                  <a:ext uri="{0D108BD9-81ED-4DB2-BD59-A6C34878D82A}">
                    <a16:rowId xmlns:a16="http://schemas.microsoft.com/office/drawing/2014/main" val="10001"/>
                  </a:ext>
                </a:extLst>
              </a:tr>
              <a:tr h="968140">
                <a:tc>
                  <a:txBody>
                    <a:bodyPr/>
                    <a:lstStyle/>
                    <a:p>
                      <a:pPr algn="just">
                        <a:spcAft>
                          <a:spcPts val="0"/>
                        </a:spcAft>
                      </a:pPr>
                      <a:r>
                        <a:rPr lang="en-US" sz="1600" kern="100">
                          <a:effectLst/>
                        </a:rPr>
                        <a:t>10Mbps</a:t>
                      </a:r>
                      <a:endParaRPr lang="zh-CN" sz="1600" kern="100">
                        <a:effectLst/>
                        <a:latin typeface="Calibri"/>
                        <a:ea typeface="宋体"/>
                        <a:cs typeface="Times New Roman"/>
                      </a:endParaRPr>
                    </a:p>
                  </a:txBody>
                  <a:tcPr marL="68580" marR="68580" marT="0" marB="0"/>
                </a:tc>
                <a:tc>
                  <a:txBody>
                    <a:bodyPr/>
                    <a:lstStyle/>
                    <a:p>
                      <a:pPr algn="just">
                        <a:spcAft>
                          <a:spcPts val="0"/>
                        </a:spcAft>
                      </a:pPr>
                      <a:r>
                        <a:rPr lang="en-US" sz="1600" kern="100" dirty="0">
                          <a:effectLst/>
                        </a:rPr>
                        <a:t>10BASE5(1983)</a:t>
                      </a:r>
                      <a:endParaRPr lang="zh-CN" sz="1600" kern="100" dirty="0">
                        <a:effectLst/>
                      </a:endParaRPr>
                    </a:p>
                    <a:p>
                      <a:pPr algn="just">
                        <a:spcAft>
                          <a:spcPts val="0"/>
                        </a:spcAft>
                      </a:pPr>
                      <a:r>
                        <a:rPr lang="en-US" sz="1600" kern="100" dirty="0">
                          <a:solidFill>
                            <a:srgbClr val="0070C0"/>
                          </a:solidFill>
                          <a:effectLst/>
                        </a:rPr>
                        <a:t>10BASE2(1985)</a:t>
                      </a:r>
                      <a:endParaRPr lang="zh-CN" sz="1600" kern="100" dirty="0">
                        <a:solidFill>
                          <a:srgbClr val="0070C0"/>
                        </a:solidFill>
                        <a:effectLst/>
                      </a:endParaRPr>
                    </a:p>
                    <a:p>
                      <a:pPr algn="just">
                        <a:spcAft>
                          <a:spcPts val="0"/>
                        </a:spcAft>
                      </a:pPr>
                      <a:r>
                        <a:rPr lang="en-US" sz="1600" kern="100" dirty="0">
                          <a:effectLst/>
                        </a:rPr>
                        <a:t>10BROAD36(1985)</a:t>
                      </a:r>
                      <a:endParaRPr lang="zh-CN" sz="1600" kern="100" dirty="0">
                        <a:effectLst/>
                        <a:latin typeface="Calibri"/>
                        <a:ea typeface="宋体"/>
                        <a:cs typeface="Times New Roman"/>
                      </a:endParaRPr>
                    </a:p>
                  </a:txBody>
                  <a:tcPr marL="68580" marR="68580" marT="0" marB="0"/>
                </a:tc>
                <a:tc>
                  <a:txBody>
                    <a:bodyPr/>
                    <a:lstStyle/>
                    <a:p>
                      <a:pPr algn="just">
                        <a:spcAft>
                          <a:spcPts val="0"/>
                        </a:spcAft>
                      </a:pPr>
                      <a:r>
                        <a:rPr lang="en-US" sz="1600" kern="100" dirty="0">
                          <a:solidFill>
                            <a:srgbClr val="0070C0"/>
                          </a:solidFill>
                          <a:effectLst/>
                        </a:rPr>
                        <a:t>10BASE-T(1990)</a:t>
                      </a:r>
                      <a:endParaRPr lang="zh-CN" sz="1600" kern="100" dirty="0">
                        <a:solidFill>
                          <a:srgbClr val="0070C0"/>
                        </a:solidFill>
                        <a:effectLst/>
                      </a:endParaRPr>
                    </a:p>
                    <a:p>
                      <a:pPr algn="just">
                        <a:spcAft>
                          <a:spcPts val="0"/>
                        </a:spcAft>
                      </a:pPr>
                      <a:r>
                        <a:rPr lang="en-US" sz="1600" u="sng" kern="100" dirty="0" smtClean="0">
                          <a:solidFill>
                            <a:srgbClr val="FF0000"/>
                          </a:solidFill>
                          <a:effectLst/>
                        </a:rPr>
                        <a:t>10PASS-TS(2004</a:t>
                      </a:r>
                      <a:r>
                        <a:rPr lang="en-US" sz="1600" u="sng" kern="100" dirty="0">
                          <a:solidFill>
                            <a:srgbClr val="FF0000"/>
                          </a:solidFill>
                          <a:effectLst/>
                        </a:rPr>
                        <a:t>)</a:t>
                      </a:r>
                      <a:endParaRPr lang="zh-CN" sz="1600" u="sng" kern="100" dirty="0">
                        <a:solidFill>
                          <a:srgbClr val="FF0000"/>
                        </a:solidFill>
                        <a:effectLst/>
                        <a:latin typeface="Calibri"/>
                        <a:ea typeface="宋体"/>
                        <a:cs typeface="Times New Roman"/>
                      </a:endParaRPr>
                    </a:p>
                  </a:txBody>
                  <a:tcPr marL="68580" marR="68580" marT="0" marB="0"/>
                </a:tc>
                <a:tc>
                  <a:txBody>
                    <a:bodyPr/>
                    <a:lstStyle/>
                    <a:p>
                      <a:pPr algn="just">
                        <a:spcAft>
                          <a:spcPts val="0"/>
                        </a:spcAft>
                      </a:pPr>
                      <a:r>
                        <a:rPr lang="en-US" sz="1600" kern="100">
                          <a:effectLst/>
                        </a:rPr>
                        <a:t>10BASE-FL(1993)</a:t>
                      </a:r>
                      <a:endParaRPr lang="zh-CN" sz="1600" kern="100">
                        <a:effectLst/>
                      </a:endParaRPr>
                    </a:p>
                    <a:p>
                      <a:pPr algn="just">
                        <a:spcAft>
                          <a:spcPts val="0"/>
                        </a:spcAft>
                      </a:pPr>
                      <a:r>
                        <a:rPr lang="en-US" sz="1600" kern="100">
                          <a:effectLst/>
                        </a:rPr>
                        <a:t>10BASE-FP(1993)</a:t>
                      </a:r>
                      <a:endParaRPr lang="zh-CN" sz="1600" kern="100">
                        <a:effectLst/>
                      </a:endParaRPr>
                    </a:p>
                    <a:p>
                      <a:pPr algn="just">
                        <a:spcAft>
                          <a:spcPts val="0"/>
                        </a:spcAft>
                      </a:pPr>
                      <a:r>
                        <a:rPr lang="en-US" sz="1600" kern="100">
                          <a:effectLst/>
                        </a:rPr>
                        <a:t>10BASE-FB(1993)</a:t>
                      </a:r>
                      <a:endParaRPr lang="zh-CN" sz="1600" kern="100">
                        <a:effectLst/>
                        <a:latin typeface="Calibri"/>
                        <a:ea typeface="宋体"/>
                        <a:cs typeface="Times New Roman"/>
                      </a:endParaRPr>
                    </a:p>
                  </a:txBody>
                  <a:tcPr marL="68580" marR="68580" marT="0" marB="0"/>
                </a:tc>
                <a:extLst>
                  <a:ext uri="{0D108BD9-81ED-4DB2-BD59-A6C34878D82A}">
                    <a16:rowId xmlns:a16="http://schemas.microsoft.com/office/drawing/2014/main" val="10002"/>
                  </a:ext>
                </a:extLst>
              </a:tr>
              <a:tr h="1072992">
                <a:tc>
                  <a:txBody>
                    <a:bodyPr/>
                    <a:lstStyle/>
                    <a:p>
                      <a:pPr algn="just">
                        <a:spcAft>
                          <a:spcPts val="0"/>
                        </a:spcAft>
                      </a:pPr>
                      <a:r>
                        <a:rPr lang="en-US" sz="1600" kern="100">
                          <a:effectLst/>
                        </a:rPr>
                        <a:t>100Mbps</a:t>
                      </a:r>
                      <a:endParaRPr lang="zh-CN" sz="1600" kern="100">
                        <a:effectLst/>
                        <a:latin typeface="Calibri"/>
                        <a:ea typeface="宋体"/>
                        <a:cs typeface="Times New Roman"/>
                      </a:endParaRPr>
                    </a:p>
                  </a:txBody>
                  <a:tcPr marL="68580" marR="68580" marT="0" marB="0"/>
                </a:tc>
                <a:tc>
                  <a:txBody>
                    <a:bodyPr/>
                    <a:lstStyle/>
                    <a:p>
                      <a:pPr algn="just">
                        <a:spcAft>
                          <a:spcPts val="0"/>
                        </a:spcAft>
                      </a:pPr>
                      <a:r>
                        <a:rPr lang="zh-CN" sz="3200" kern="100">
                          <a:effectLst/>
                        </a:rPr>
                        <a:t>╱</a:t>
                      </a:r>
                      <a:endParaRPr lang="zh-CN" sz="1600" kern="100">
                        <a:effectLst/>
                        <a:latin typeface="Calibri"/>
                        <a:ea typeface="宋体"/>
                        <a:cs typeface="Times New Roman"/>
                      </a:endParaRPr>
                    </a:p>
                  </a:txBody>
                  <a:tcPr marL="68580" marR="68580" marT="0" marB="0"/>
                </a:tc>
                <a:tc>
                  <a:txBody>
                    <a:bodyPr/>
                    <a:lstStyle/>
                    <a:p>
                      <a:pPr algn="just">
                        <a:spcAft>
                          <a:spcPts val="0"/>
                        </a:spcAft>
                      </a:pPr>
                      <a:r>
                        <a:rPr lang="en-US" sz="1600" kern="100" dirty="0">
                          <a:solidFill>
                            <a:srgbClr val="0070C0"/>
                          </a:solidFill>
                          <a:effectLst/>
                        </a:rPr>
                        <a:t>100BASE-TX(1995)</a:t>
                      </a:r>
                      <a:endParaRPr lang="zh-CN" sz="1600" kern="100" dirty="0">
                        <a:solidFill>
                          <a:srgbClr val="0070C0"/>
                        </a:solidFill>
                        <a:effectLst/>
                      </a:endParaRPr>
                    </a:p>
                    <a:p>
                      <a:pPr algn="just">
                        <a:spcAft>
                          <a:spcPts val="0"/>
                        </a:spcAft>
                      </a:pPr>
                      <a:r>
                        <a:rPr lang="en-US" sz="1600" kern="100" dirty="0">
                          <a:effectLst/>
                        </a:rPr>
                        <a:t>100BASE-T4(1995)</a:t>
                      </a:r>
                      <a:endParaRPr lang="zh-CN" sz="1600" kern="100" dirty="0">
                        <a:effectLst/>
                      </a:endParaRPr>
                    </a:p>
                    <a:p>
                      <a:pPr algn="just">
                        <a:spcAft>
                          <a:spcPts val="0"/>
                        </a:spcAft>
                      </a:pPr>
                      <a:r>
                        <a:rPr lang="en-US" sz="1600" kern="100" dirty="0">
                          <a:effectLst/>
                        </a:rPr>
                        <a:t>100BASE-T2(1997)</a:t>
                      </a:r>
                      <a:endParaRPr lang="zh-CN" sz="1600" kern="100" dirty="0">
                        <a:effectLst/>
                        <a:latin typeface="Calibri"/>
                        <a:ea typeface="宋体"/>
                        <a:cs typeface="Times New Roman"/>
                      </a:endParaRPr>
                    </a:p>
                  </a:txBody>
                  <a:tcPr marL="68580" marR="68580" marT="0" marB="0"/>
                </a:tc>
                <a:tc>
                  <a:txBody>
                    <a:bodyPr/>
                    <a:lstStyle/>
                    <a:p>
                      <a:pPr algn="just">
                        <a:spcAft>
                          <a:spcPts val="0"/>
                        </a:spcAft>
                      </a:pPr>
                      <a:r>
                        <a:rPr lang="en-US" sz="1600" kern="100">
                          <a:effectLst/>
                        </a:rPr>
                        <a:t>100BASE-FX(1995)</a:t>
                      </a:r>
                      <a:endParaRPr lang="zh-CN" sz="1600" kern="100">
                        <a:effectLst/>
                      </a:endParaRPr>
                    </a:p>
                    <a:p>
                      <a:pPr algn="just">
                        <a:spcAft>
                          <a:spcPts val="0"/>
                        </a:spcAft>
                      </a:pPr>
                      <a:r>
                        <a:rPr lang="en-US" sz="1600" kern="100">
                          <a:effectLst/>
                        </a:rPr>
                        <a:t>100BASE-LX/BX10(2004)</a:t>
                      </a:r>
                      <a:endParaRPr lang="zh-CN" sz="1600" kern="100">
                        <a:effectLst/>
                        <a:latin typeface="Calibri"/>
                        <a:ea typeface="宋体"/>
                        <a:cs typeface="Times New Roman"/>
                      </a:endParaRPr>
                    </a:p>
                  </a:txBody>
                  <a:tcPr marL="68580" marR="68580" marT="0" marB="0"/>
                </a:tc>
                <a:extLst>
                  <a:ext uri="{0D108BD9-81ED-4DB2-BD59-A6C34878D82A}">
                    <a16:rowId xmlns:a16="http://schemas.microsoft.com/office/drawing/2014/main" val="10003"/>
                  </a:ext>
                </a:extLst>
              </a:tr>
              <a:tr h="1377803">
                <a:tc>
                  <a:txBody>
                    <a:bodyPr/>
                    <a:lstStyle/>
                    <a:p>
                      <a:pPr algn="just">
                        <a:spcAft>
                          <a:spcPts val="0"/>
                        </a:spcAft>
                      </a:pPr>
                      <a:r>
                        <a:rPr lang="en-US" sz="1600" kern="100">
                          <a:effectLst/>
                        </a:rPr>
                        <a:t>1Gbps</a:t>
                      </a:r>
                      <a:endParaRPr lang="zh-CN" sz="1600" kern="100">
                        <a:effectLst/>
                        <a:latin typeface="Calibri"/>
                        <a:ea typeface="宋体"/>
                        <a:cs typeface="Times New Roman"/>
                      </a:endParaRPr>
                    </a:p>
                  </a:txBody>
                  <a:tcPr marL="68580" marR="68580" marT="0" marB="0"/>
                </a:tc>
                <a:tc>
                  <a:txBody>
                    <a:bodyPr/>
                    <a:lstStyle/>
                    <a:p>
                      <a:pPr algn="just">
                        <a:spcAft>
                          <a:spcPts val="0"/>
                        </a:spcAft>
                      </a:pPr>
                      <a:r>
                        <a:rPr lang="zh-CN" sz="3200" kern="100" dirty="0">
                          <a:effectLst/>
                        </a:rPr>
                        <a:t>╱</a:t>
                      </a:r>
                      <a:endParaRPr lang="zh-CN" sz="1600" kern="100" dirty="0">
                        <a:effectLst/>
                        <a:latin typeface="Calibri"/>
                        <a:ea typeface="宋体"/>
                        <a:cs typeface="Times New Roman"/>
                      </a:endParaRPr>
                    </a:p>
                  </a:txBody>
                  <a:tcPr marL="68580" marR="68580" marT="0" marB="0"/>
                </a:tc>
                <a:tc>
                  <a:txBody>
                    <a:bodyPr/>
                    <a:lstStyle/>
                    <a:p>
                      <a:pPr algn="just">
                        <a:spcAft>
                          <a:spcPts val="0"/>
                        </a:spcAft>
                      </a:pPr>
                      <a:r>
                        <a:rPr lang="en-US" sz="1600" kern="100" dirty="0">
                          <a:effectLst/>
                        </a:rPr>
                        <a:t>1000BASE-CX(1998)</a:t>
                      </a:r>
                      <a:endParaRPr lang="zh-CN" sz="1600" kern="100" dirty="0">
                        <a:effectLst/>
                      </a:endParaRPr>
                    </a:p>
                    <a:p>
                      <a:pPr algn="just">
                        <a:spcAft>
                          <a:spcPts val="0"/>
                        </a:spcAft>
                      </a:pPr>
                      <a:r>
                        <a:rPr lang="en-US" sz="1600" kern="100" dirty="0">
                          <a:solidFill>
                            <a:srgbClr val="0070C0"/>
                          </a:solidFill>
                          <a:effectLst/>
                        </a:rPr>
                        <a:t>1000BASE-T(1999)</a:t>
                      </a:r>
                      <a:endParaRPr lang="zh-CN" sz="1600" kern="100" dirty="0">
                        <a:solidFill>
                          <a:srgbClr val="0070C0"/>
                        </a:solidFill>
                        <a:effectLst/>
                        <a:latin typeface="Calibri"/>
                        <a:ea typeface="宋体"/>
                        <a:cs typeface="Times New Roman"/>
                      </a:endParaRPr>
                    </a:p>
                  </a:txBody>
                  <a:tcPr marL="68580" marR="68580" marT="0" marB="0"/>
                </a:tc>
                <a:tc>
                  <a:txBody>
                    <a:bodyPr/>
                    <a:lstStyle/>
                    <a:p>
                      <a:pPr algn="just">
                        <a:spcAft>
                          <a:spcPts val="0"/>
                        </a:spcAft>
                      </a:pPr>
                      <a:r>
                        <a:rPr lang="en-US" sz="1600" kern="100" dirty="0">
                          <a:effectLst/>
                        </a:rPr>
                        <a:t>1000BASE-SX(1998)</a:t>
                      </a:r>
                      <a:endParaRPr lang="zh-CN" sz="1600" kern="100" dirty="0">
                        <a:effectLst/>
                      </a:endParaRPr>
                    </a:p>
                    <a:p>
                      <a:pPr algn="just">
                        <a:spcAft>
                          <a:spcPts val="0"/>
                        </a:spcAft>
                      </a:pPr>
                      <a:r>
                        <a:rPr lang="en-US" sz="1600" kern="100" dirty="0">
                          <a:effectLst/>
                        </a:rPr>
                        <a:t>1000BASE-LX(1998)</a:t>
                      </a:r>
                      <a:endParaRPr lang="zh-CN" sz="1600" kern="100" dirty="0">
                        <a:effectLst/>
                      </a:endParaRPr>
                    </a:p>
                    <a:p>
                      <a:pPr algn="just">
                        <a:spcAft>
                          <a:spcPts val="0"/>
                        </a:spcAft>
                      </a:pPr>
                      <a:r>
                        <a:rPr lang="en-US" sz="1600" kern="100" dirty="0">
                          <a:effectLst/>
                        </a:rPr>
                        <a:t>1000BASE-LX/BX10(2003)</a:t>
                      </a:r>
                      <a:endParaRPr lang="zh-CN" sz="1600" kern="100" dirty="0">
                        <a:effectLst/>
                      </a:endParaRPr>
                    </a:p>
                    <a:p>
                      <a:pPr algn="just">
                        <a:spcAft>
                          <a:spcPts val="0"/>
                        </a:spcAft>
                      </a:pPr>
                      <a:r>
                        <a:rPr lang="en-US" sz="1600" kern="100" dirty="0">
                          <a:solidFill>
                            <a:srgbClr val="FF0000"/>
                          </a:solidFill>
                          <a:effectLst/>
                        </a:rPr>
                        <a:t>1000BASE-PX10/20(2004</a:t>
                      </a:r>
                      <a:r>
                        <a:rPr lang="en-US" sz="1600" kern="100" dirty="0" smtClean="0">
                          <a:solidFill>
                            <a:srgbClr val="FF0000"/>
                          </a:solidFill>
                          <a:effectLst/>
                        </a:rPr>
                        <a:t>)</a:t>
                      </a:r>
                    </a:p>
                    <a:p>
                      <a:pPr algn="just">
                        <a:spcAft>
                          <a:spcPts val="0"/>
                        </a:spcAft>
                      </a:pPr>
                      <a:r>
                        <a:rPr lang="en-US" altLang="zh-CN" sz="1600" kern="100" dirty="0" smtClean="0">
                          <a:solidFill>
                            <a:srgbClr val="FF0000"/>
                          </a:solidFill>
                          <a:effectLst/>
                          <a:latin typeface="Calibri"/>
                          <a:ea typeface="宋体"/>
                          <a:cs typeface="Times New Roman"/>
                        </a:rPr>
                        <a:t>1000BASE-PX30/40(2013)</a:t>
                      </a:r>
                      <a:endParaRPr lang="zh-CN" sz="1600" kern="100" dirty="0">
                        <a:solidFill>
                          <a:srgbClr val="FF0000"/>
                        </a:solidFill>
                        <a:effectLst/>
                        <a:latin typeface="Calibri"/>
                        <a:ea typeface="宋体"/>
                        <a:cs typeface="Times New Roman"/>
                      </a:endParaRPr>
                    </a:p>
                  </a:txBody>
                  <a:tcPr marL="68580" marR="68580" marT="0" marB="0"/>
                </a:tc>
                <a:extLst>
                  <a:ext uri="{0D108BD9-81ED-4DB2-BD59-A6C34878D82A}">
                    <a16:rowId xmlns:a16="http://schemas.microsoft.com/office/drawing/2014/main" val="10004"/>
                  </a:ext>
                </a:extLst>
              </a:tr>
              <a:tr h="874189">
                <a:tc>
                  <a:txBody>
                    <a:bodyPr/>
                    <a:lstStyle/>
                    <a:p>
                      <a:pPr algn="just">
                        <a:spcAft>
                          <a:spcPts val="0"/>
                        </a:spcAft>
                      </a:pPr>
                      <a:r>
                        <a:rPr lang="en-US" sz="1600" kern="100">
                          <a:effectLst/>
                        </a:rPr>
                        <a:t>10Gbps</a:t>
                      </a:r>
                      <a:endParaRPr lang="zh-CN" sz="1600" kern="100">
                        <a:effectLst/>
                        <a:latin typeface="Calibri"/>
                        <a:ea typeface="宋体"/>
                        <a:cs typeface="Times New Roman"/>
                      </a:endParaRPr>
                    </a:p>
                  </a:txBody>
                  <a:tcPr marL="68580" marR="68580" marT="0" marB="0"/>
                </a:tc>
                <a:tc>
                  <a:txBody>
                    <a:bodyPr/>
                    <a:lstStyle/>
                    <a:p>
                      <a:pPr algn="just">
                        <a:spcAft>
                          <a:spcPts val="0"/>
                        </a:spcAft>
                      </a:pPr>
                      <a:r>
                        <a:rPr lang="zh-CN" sz="3200" kern="100">
                          <a:effectLst/>
                        </a:rPr>
                        <a:t>╱</a:t>
                      </a:r>
                      <a:endParaRPr lang="zh-CN" sz="1600" kern="100">
                        <a:effectLst/>
                        <a:latin typeface="Calibri"/>
                        <a:ea typeface="宋体"/>
                        <a:cs typeface="Times New Roman"/>
                      </a:endParaRPr>
                    </a:p>
                  </a:txBody>
                  <a:tcPr marL="68580" marR="68580" marT="0" marB="0"/>
                </a:tc>
                <a:tc>
                  <a:txBody>
                    <a:bodyPr/>
                    <a:lstStyle/>
                    <a:p>
                      <a:pPr algn="just">
                        <a:spcAft>
                          <a:spcPts val="0"/>
                        </a:spcAft>
                      </a:pPr>
                      <a:r>
                        <a:rPr lang="en-US" sz="1600" kern="100">
                          <a:effectLst/>
                        </a:rPr>
                        <a:t>10GBASE-T(2006)</a:t>
                      </a:r>
                      <a:endParaRPr lang="zh-CN" sz="1600" kern="100">
                        <a:effectLst/>
                        <a:latin typeface="Calibri"/>
                        <a:ea typeface="宋体"/>
                        <a:cs typeface="Times New Roman"/>
                      </a:endParaRPr>
                    </a:p>
                  </a:txBody>
                  <a:tcPr marL="68580" marR="68580" marT="0" marB="0"/>
                </a:tc>
                <a:tc>
                  <a:txBody>
                    <a:bodyPr/>
                    <a:lstStyle/>
                    <a:p>
                      <a:pPr algn="just">
                        <a:spcAft>
                          <a:spcPts val="0"/>
                        </a:spcAft>
                      </a:pPr>
                      <a:r>
                        <a:rPr lang="en-US" sz="1600" kern="100" dirty="0">
                          <a:effectLst/>
                        </a:rPr>
                        <a:t>10GBASE-R(2002)</a:t>
                      </a:r>
                      <a:endParaRPr lang="zh-CN" sz="1600" kern="100" dirty="0">
                        <a:effectLst/>
                      </a:endParaRPr>
                    </a:p>
                    <a:p>
                      <a:pPr algn="just">
                        <a:spcAft>
                          <a:spcPts val="0"/>
                        </a:spcAft>
                      </a:pPr>
                      <a:r>
                        <a:rPr lang="en-US" sz="1600" kern="100" dirty="0">
                          <a:effectLst/>
                        </a:rPr>
                        <a:t>10GBASE-W(2002)</a:t>
                      </a:r>
                      <a:endParaRPr lang="zh-CN" sz="1600" kern="100" dirty="0">
                        <a:effectLst/>
                      </a:endParaRPr>
                    </a:p>
                    <a:p>
                      <a:pPr algn="just">
                        <a:spcAft>
                          <a:spcPts val="0"/>
                        </a:spcAft>
                      </a:pPr>
                      <a:r>
                        <a:rPr lang="en-US" sz="1600" kern="100" dirty="0">
                          <a:effectLst/>
                        </a:rPr>
                        <a:t>10GBASE-X(2002)</a:t>
                      </a:r>
                      <a:endParaRPr lang="zh-CN" sz="1600" kern="100" dirty="0">
                        <a:effectLst/>
                        <a:latin typeface="Calibri"/>
                        <a:ea typeface="宋体"/>
                        <a:cs typeface="Times New Roman"/>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39319685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以太网媒体选项</a:t>
            </a:r>
            <a:r>
              <a:rPr lang="zh-CN" altLang="en-US" dirty="0" smtClean="0"/>
              <a:t>（</a:t>
            </a:r>
            <a:r>
              <a:rPr lang="en-US" altLang="zh-CN" dirty="0" smtClean="0"/>
              <a:t>3</a:t>
            </a:r>
            <a:r>
              <a:rPr lang="zh-CN" altLang="en-US" dirty="0" smtClean="0"/>
              <a:t>）</a:t>
            </a:r>
            <a:endParaRPr lang="zh-CN" altLang="en-US" dirty="0"/>
          </a:p>
        </p:txBody>
      </p:sp>
      <p:sp>
        <p:nvSpPr>
          <p:cNvPr id="3" name="灯片编号占位符 2"/>
          <p:cNvSpPr>
            <a:spLocks noGrp="1"/>
          </p:cNvSpPr>
          <p:nvPr>
            <p:ph type="sldNum" sz="quarter" idx="12"/>
          </p:nvPr>
        </p:nvSpPr>
        <p:spPr/>
        <p:txBody>
          <a:bodyPr/>
          <a:lstStyle/>
          <a:p>
            <a:fld id="{3C40872B-571A-4F56-8A4E-7221158C17B4}" type="slidenum">
              <a:rPr lang="zh-CN" altLang="en-US" smtClean="0"/>
              <a:t>34</a:t>
            </a:fld>
            <a:endParaRPr lang="zh-CN" altLang="en-US" dirty="0"/>
          </a:p>
        </p:txBody>
      </p:sp>
      <p:sp>
        <p:nvSpPr>
          <p:cNvPr id="4" name="内容占位符 3"/>
          <p:cNvSpPr>
            <a:spLocks noGrp="1"/>
          </p:cNvSpPr>
          <p:nvPr>
            <p:ph sz="quarter" idx="1"/>
          </p:nvPr>
        </p:nvSpPr>
        <p:spPr/>
        <p:txBody>
          <a:bodyPr>
            <a:noAutofit/>
          </a:bodyPr>
          <a:lstStyle/>
          <a:p>
            <a:r>
              <a:rPr lang="en-US" altLang="zh-CN" dirty="0"/>
              <a:t>10Mbps</a:t>
            </a:r>
            <a:r>
              <a:rPr lang="zh-CN" altLang="en-US" dirty="0"/>
              <a:t>以太网：采用曼彻斯特编码</a:t>
            </a:r>
            <a:endParaRPr lang="en-US" altLang="zh-CN" dirty="0"/>
          </a:p>
          <a:p>
            <a:pPr lvl="1"/>
            <a:r>
              <a:rPr lang="zh-CN" altLang="en-US" dirty="0"/>
              <a:t>基带同轴电量的</a:t>
            </a:r>
            <a:r>
              <a:rPr lang="zh-CN" altLang="en-US" dirty="0">
                <a:solidFill>
                  <a:srgbClr val="FF0000"/>
                </a:solidFill>
              </a:rPr>
              <a:t>粗缆（</a:t>
            </a:r>
            <a:r>
              <a:rPr lang="en-US" altLang="zh-CN" dirty="0">
                <a:solidFill>
                  <a:srgbClr val="FF0000"/>
                </a:solidFill>
              </a:rPr>
              <a:t>10Base5</a:t>
            </a:r>
            <a:r>
              <a:rPr lang="zh-CN" altLang="en-US" dirty="0">
                <a:solidFill>
                  <a:srgbClr val="FF0000"/>
                </a:solidFill>
              </a:rPr>
              <a:t>）</a:t>
            </a:r>
            <a:r>
              <a:rPr lang="zh-CN" altLang="en-US" dirty="0"/>
              <a:t>和细缆（</a:t>
            </a:r>
            <a:r>
              <a:rPr lang="en-US" altLang="zh-CN" dirty="0" smtClean="0"/>
              <a:t>10Base2</a:t>
            </a:r>
            <a:r>
              <a:rPr lang="zh-CN" altLang="en-US" dirty="0" smtClean="0"/>
              <a:t>）</a:t>
            </a:r>
            <a:endParaRPr lang="en-US" altLang="zh-CN" dirty="0"/>
          </a:p>
          <a:p>
            <a:pPr lvl="1"/>
            <a:r>
              <a:rPr lang="en-US" altLang="zh-CN" dirty="0"/>
              <a:t>1990</a:t>
            </a:r>
            <a:r>
              <a:rPr lang="zh-CN" altLang="en-US" dirty="0"/>
              <a:t>年：星形拓扑结构的采用</a:t>
            </a:r>
            <a:r>
              <a:rPr lang="zh-CN" altLang="en-US" dirty="0">
                <a:solidFill>
                  <a:srgbClr val="FF0000"/>
                </a:solidFill>
              </a:rPr>
              <a:t>双绞线的</a:t>
            </a:r>
            <a:r>
              <a:rPr lang="en-US" altLang="zh-CN" dirty="0">
                <a:solidFill>
                  <a:srgbClr val="FF0000"/>
                </a:solidFill>
              </a:rPr>
              <a:t>10BaseT</a:t>
            </a:r>
          </a:p>
          <a:p>
            <a:r>
              <a:rPr lang="en-US" altLang="zh-CN" dirty="0"/>
              <a:t>100Mbps</a:t>
            </a:r>
            <a:r>
              <a:rPr lang="zh-CN" altLang="en-US" dirty="0"/>
              <a:t>以太网：</a:t>
            </a:r>
            <a:endParaRPr lang="en-US" altLang="zh-CN" dirty="0"/>
          </a:p>
          <a:p>
            <a:pPr lvl="1"/>
            <a:r>
              <a:rPr lang="en-US" altLang="zh-CN" dirty="0"/>
              <a:t>1995</a:t>
            </a:r>
            <a:r>
              <a:rPr lang="zh-CN" altLang="en-US" dirty="0"/>
              <a:t>年</a:t>
            </a:r>
            <a:r>
              <a:rPr lang="zh-CN" altLang="en-US" dirty="0" smtClean="0"/>
              <a:t>的双绞线媒体选项</a:t>
            </a:r>
            <a:r>
              <a:rPr lang="en-US" altLang="zh-CN" b="1" dirty="0" smtClean="0">
                <a:solidFill>
                  <a:srgbClr val="FF0000"/>
                </a:solidFill>
              </a:rPr>
              <a:t>100Base-TX</a:t>
            </a:r>
            <a:r>
              <a:rPr lang="zh-CN" altLang="en-US" dirty="0"/>
              <a:t>采用</a:t>
            </a:r>
            <a:r>
              <a:rPr lang="en-US" altLang="zh-CN" dirty="0"/>
              <a:t>4B/5B+MLT-3</a:t>
            </a:r>
            <a:r>
              <a:rPr lang="zh-CN" altLang="en-US" dirty="0"/>
              <a:t>信号编码</a:t>
            </a:r>
            <a:endParaRPr lang="en-US" altLang="zh-CN" dirty="0"/>
          </a:p>
          <a:p>
            <a:pPr lvl="1"/>
            <a:r>
              <a:rPr lang="en-US" altLang="zh-CN" b="1" dirty="0">
                <a:solidFill>
                  <a:srgbClr val="FF0000"/>
                </a:solidFill>
              </a:rPr>
              <a:t>1997</a:t>
            </a:r>
            <a:r>
              <a:rPr lang="zh-CN" altLang="en-US" b="1" dirty="0">
                <a:solidFill>
                  <a:srgbClr val="FF0000"/>
                </a:solidFill>
              </a:rPr>
              <a:t>年引入全双工</a:t>
            </a:r>
            <a:r>
              <a:rPr lang="en-US" altLang="zh-CN" b="1" dirty="0">
                <a:solidFill>
                  <a:srgbClr val="FF0000"/>
                </a:solidFill>
              </a:rPr>
              <a:t>MAC</a:t>
            </a:r>
          </a:p>
          <a:p>
            <a:r>
              <a:rPr lang="en-US" altLang="zh-CN" dirty="0"/>
              <a:t>1000Mbps</a:t>
            </a:r>
            <a:r>
              <a:rPr lang="zh-CN" altLang="en-US" dirty="0"/>
              <a:t>以太网：</a:t>
            </a:r>
            <a:endParaRPr lang="en-US" altLang="zh-CN" dirty="0"/>
          </a:p>
          <a:p>
            <a:pPr lvl="1"/>
            <a:r>
              <a:rPr lang="en-US" altLang="zh-CN" dirty="0"/>
              <a:t>1998</a:t>
            </a:r>
            <a:r>
              <a:rPr lang="zh-CN" altLang="en-US" dirty="0" smtClean="0"/>
              <a:t>年采用光纤媒体的</a:t>
            </a:r>
            <a:r>
              <a:rPr lang="en-US" altLang="zh-CN" dirty="0" smtClean="0"/>
              <a:t>1000Base-CX</a:t>
            </a:r>
            <a:r>
              <a:rPr lang="zh-CN" altLang="en-US" dirty="0"/>
              <a:t>、</a:t>
            </a:r>
            <a:r>
              <a:rPr lang="en-US" altLang="zh-CN" dirty="0"/>
              <a:t>1000Base-SX</a:t>
            </a:r>
            <a:r>
              <a:rPr lang="zh-CN" altLang="en-US" dirty="0"/>
              <a:t>、</a:t>
            </a:r>
            <a:r>
              <a:rPr lang="en-US" altLang="zh-CN" dirty="0"/>
              <a:t>1000Base-LX</a:t>
            </a:r>
            <a:r>
              <a:rPr lang="zh-CN" altLang="en-US" dirty="0"/>
              <a:t>，采用</a:t>
            </a:r>
            <a:r>
              <a:rPr lang="en-US" altLang="zh-CN" dirty="0"/>
              <a:t>8B/10B</a:t>
            </a:r>
            <a:r>
              <a:rPr lang="zh-CN" altLang="en-US" dirty="0"/>
              <a:t>编码</a:t>
            </a:r>
            <a:endParaRPr lang="en-US" altLang="zh-CN" dirty="0"/>
          </a:p>
          <a:p>
            <a:pPr lvl="1"/>
            <a:r>
              <a:rPr lang="en-US" altLang="zh-CN" dirty="0"/>
              <a:t>1999</a:t>
            </a:r>
            <a:r>
              <a:rPr lang="zh-CN" altLang="en-US" dirty="0"/>
              <a:t>年</a:t>
            </a:r>
            <a:r>
              <a:rPr lang="zh-CN" altLang="en-US" dirty="0" smtClean="0"/>
              <a:t>采用双脚线媒体的</a:t>
            </a:r>
            <a:r>
              <a:rPr lang="en-US" altLang="zh-CN" dirty="0" smtClean="0"/>
              <a:t>1000Base-T</a:t>
            </a:r>
            <a:r>
              <a:rPr lang="zh-CN" altLang="en-US" dirty="0" smtClean="0"/>
              <a:t>，</a:t>
            </a:r>
            <a:r>
              <a:rPr lang="en-US" altLang="zh-CN" dirty="0" smtClean="0"/>
              <a:t> </a:t>
            </a:r>
            <a:r>
              <a:rPr lang="zh-CN" altLang="en-US" dirty="0" smtClean="0"/>
              <a:t>信号编码方式为</a:t>
            </a:r>
            <a:r>
              <a:rPr lang="en-US" altLang="zh-CN" dirty="0" smtClean="0"/>
              <a:t>4D-PAM5</a:t>
            </a:r>
            <a:r>
              <a:rPr lang="zh-CN" altLang="en-US" dirty="0" smtClean="0"/>
              <a:t>编码</a:t>
            </a:r>
            <a:endParaRPr lang="en-US" altLang="zh-CN" dirty="0"/>
          </a:p>
          <a:p>
            <a:endParaRPr lang="en-US" altLang="zh-CN" sz="2000" dirty="0" smtClean="0"/>
          </a:p>
          <a:p>
            <a:endParaRPr lang="en-US" altLang="zh-CN" dirty="0"/>
          </a:p>
          <a:p>
            <a:pPr lvl="1"/>
            <a:endParaRPr lang="en-US" altLang="zh-CN" dirty="0"/>
          </a:p>
          <a:p>
            <a:endParaRPr lang="zh-CN" altLang="en-US" dirty="0"/>
          </a:p>
        </p:txBody>
      </p:sp>
    </p:spTree>
    <p:extLst>
      <p:ext uri="{BB962C8B-B14F-4D97-AF65-F5344CB8AC3E}">
        <p14:creationId xmlns:p14="http://schemas.microsoft.com/office/powerpoint/2010/main" val="7017709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以太网媒体选项</a:t>
            </a:r>
            <a:r>
              <a:rPr lang="zh-CN" altLang="en-US" dirty="0" smtClean="0"/>
              <a:t>（</a:t>
            </a:r>
            <a:r>
              <a:rPr lang="en-US" altLang="zh-CN" dirty="0" smtClean="0"/>
              <a:t>4</a:t>
            </a:r>
            <a:r>
              <a:rPr lang="zh-CN" altLang="en-US" dirty="0" smtClean="0"/>
              <a:t>）</a:t>
            </a:r>
            <a:endParaRPr lang="zh-CN" altLang="en-US" dirty="0"/>
          </a:p>
        </p:txBody>
      </p:sp>
      <p:sp>
        <p:nvSpPr>
          <p:cNvPr id="3" name="灯片编号占位符 2"/>
          <p:cNvSpPr>
            <a:spLocks noGrp="1"/>
          </p:cNvSpPr>
          <p:nvPr>
            <p:ph type="sldNum" sz="quarter" idx="12"/>
          </p:nvPr>
        </p:nvSpPr>
        <p:spPr/>
        <p:txBody>
          <a:bodyPr/>
          <a:lstStyle/>
          <a:p>
            <a:fld id="{3C40872B-571A-4F56-8A4E-7221158C17B4}" type="slidenum">
              <a:rPr lang="zh-CN" altLang="en-US" smtClean="0"/>
              <a:t>35</a:t>
            </a:fld>
            <a:endParaRPr lang="zh-CN" altLang="en-US" dirty="0"/>
          </a:p>
        </p:txBody>
      </p:sp>
      <p:sp>
        <p:nvSpPr>
          <p:cNvPr id="4" name="内容占位符 3"/>
          <p:cNvSpPr>
            <a:spLocks noGrp="1"/>
          </p:cNvSpPr>
          <p:nvPr>
            <p:ph sz="quarter" idx="1"/>
          </p:nvPr>
        </p:nvSpPr>
        <p:spPr/>
        <p:txBody>
          <a:bodyPr>
            <a:noAutofit/>
          </a:bodyPr>
          <a:lstStyle/>
          <a:p>
            <a:r>
              <a:rPr lang="en-US" altLang="zh-CN" sz="1800" dirty="0" smtClean="0"/>
              <a:t>10Gbps</a:t>
            </a:r>
            <a:r>
              <a:rPr lang="zh-CN" altLang="en-US" sz="1800" dirty="0" smtClean="0"/>
              <a:t>以太网：</a:t>
            </a:r>
            <a:endParaRPr lang="en-US" altLang="zh-CN" sz="1800" dirty="0" smtClean="0"/>
          </a:p>
          <a:p>
            <a:pPr lvl="1"/>
            <a:r>
              <a:rPr lang="en-US" altLang="zh-CN" sz="1800" dirty="0" smtClean="0"/>
              <a:t>2002</a:t>
            </a:r>
            <a:r>
              <a:rPr lang="zh-CN" altLang="en-US" sz="1800" dirty="0" smtClean="0"/>
              <a:t>年采用</a:t>
            </a:r>
            <a:r>
              <a:rPr lang="en-US" altLang="zh-CN" sz="1800" dirty="0" smtClean="0"/>
              <a:t>64B/66B</a:t>
            </a:r>
            <a:r>
              <a:rPr lang="zh-CN" altLang="en-US" sz="1800" dirty="0" smtClean="0"/>
              <a:t>编码的支持局域网和广域网环境的光纤媒体选项</a:t>
            </a:r>
            <a:r>
              <a:rPr lang="en-US" altLang="zh-CN" sz="1800" dirty="0" smtClean="0"/>
              <a:t>10GBase-</a:t>
            </a:r>
            <a:r>
              <a:rPr lang="zh-CN" altLang="en-US" sz="1800" dirty="0" smtClean="0"/>
              <a:t>（</a:t>
            </a:r>
            <a:r>
              <a:rPr lang="en-US" altLang="zh-CN" sz="1800" dirty="0" smtClean="0"/>
              <a:t>L/S/E)R</a:t>
            </a:r>
            <a:r>
              <a:rPr lang="zh-CN" altLang="en-US" sz="1800" dirty="0" smtClean="0"/>
              <a:t>、</a:t>
            </a:r>
            <a:r>
              <a:rPr lang="en-US" altLang="zh-CN" sz="1800" dirty="0" smtClean="0"/>
              <a:t>10GBase-</a:t>
            </a:r>
            <a:r>
              <a:rPr lang="zh-CN" altLang="en-US" sz="1800" dirty="0" smtClean="0"/>
              <a:t>（</a:t>
            </a:r>
            <a:r>
              <a:rPr lang="en-US" altLang="zh-CN" sz="1800" dirty="0" smtClean="0"/>
              <a:t>L/S/E)W</a:t>
            </a:r>
          </a:p>
          <a:p>
            <a:pPr lvl="1"/>
            <a:r>
              <a:rPr lang="en-US" altLang="zh-CN" sz="1800" dirty="0" smtClean="0"/>
              <a:t>2002</a:t>
            </a:r>
            <a:r>
              <a:rPr lang="zh-CN" altLang="en-US" sz="1800" dirty="0" smtClean="0"/>
              <a:t>年采用</a:t>
            </a:r>
            <a:r>
              <a:rPr lang="en-US" altLang="zh-CN" sz="1800" dirty="0" smtClean="0"/>
              <a:t>8B/10B</a:t>
            </a:r>
            <a:r>
              <a:rPr lang="zh-CN" altLang="en-US" sz="1800" dirty="0" smtClean="0"/>
              <a:t>编码的光纤媒体选项</a:t>
            </a:r>
            <a:r>
              <a:rPr lang="en-US" altLang="zh-CN" sz="1800" dirty="0" smtClean="0"/>
              <a:t>10GBase-X</a:t>
            </a:r>
            <a:r>
              <a:rPr lang="zh-CN" altLang="en-US" sz="1800" dirty="0" smtClean="0"/>
              <a:t>（</a:t>
            </a:r>
            <a:r>
              <a:rPr lang="en-US" altLang="zh-CN" sz="1800" dirty="0" smtClean="0"/>
              <a:t>10GBase-LX4/CX4</a:t>
            </a:r>
            <a:r>
              <a:rPr lang="zh-CN" altLang="en-US" sz="1800" dirty="0" smtClean="0"/>
              <a:t>）</a:t>
            </a:r>
            <a:endParaRPr lang="en-US" altLang="zh-CN" sz="1800" dirty="0" smtClean="0"/>
          </a:p>
          <a:p>
            <a:pPr lvl="1"/>
            <a:r>
              <a:rPr lang="en-US" altLang="zh-CN" sz="1800" dirty="0" smtClean="0"/>
              <a:t>2006</a:t>
            </a:r>
            <a:r>
              <a:rPr lang="zh-CN" altLang="en-US" sz="1800" dirty="0" smtClean="0"/>
              <a:t>年采用</a:t>
            </a:r>
            <a:r>
              <a:rPr lang="en-US" altLang="zh-CN" sz="1800" dirty="0" smtClean="0"/>
              <a:t>Cat6e</a:t>
            </a:r>
            <a:r>
              <a:rPr lang="zh-CN" altLang="en-US" sz="1800" dirty="0" smtClean="0"/>
              <a:t>以上双绞线</a:t>
            </a:r>
            <a:r>
              <a:rPr lang="en-US" altLang="zh-CN" sz="1800" dirty="0" smtClean="0"/>
              <a:t>10GBase-T</a:t>
            </a:r>
            <a:r>
              <a:rPr lang="zh-CN" altLang="en-US" sz="1800" dirty="0" smtClean="0"/>
              <a:t>，信号编码为</a:t>
            </a:r>
            <a:r>
              <a:rPr lang="en-US" altLang="zh-CN" sz="1800" dirty="0" smtClean="0"/>
              <a:t>LDPC+PAM-16/DSQ128</a:t>
            </a:r>
          </a:p>
          <a:p>
            <a:r>
              <a:rPr lang="en-US" altLang="zh-CN" sz="1800" dirty="0" smtClean="0"/>
              <a:t>40G/100Gbps</a:t>
            </a:r>
            <a:r>
              <a:rPr lang="zh-CN" altLang="en-US" sz="1800" dirty="0" smtClean="0"/>
              <a:t>以太网：</a:t>
            </a:r>
            <a:r>
              <a:rPr lang="en-US" altLang="zh-CN" sz="1800" dirty="0" smtClean="0"/>
              <a:t>2010</a:t>
            </a:r>
            <a:r>
              <a:rPr lang="zh-CN" altLang="en-US" sz="1800" dirty="0" smtClean="0"/>
              <a:t>年</a:t>
            </a:r>
            <a:r>
              <a:rPr lang="en-US" altLang="zh-CN" sz="1800" dirty="0" smtClean="0"/>
              <a:t>6</a:t>
            </a:r>
            <a:r>
              <a:rPr lang="zh-CN" altLang="en-US" sz="1800" dirty="0" smtClean="0"/>
              <a:t>月发布</a:t>
            </a:r>
            <a:r>
              <a:rPr lang="en-US" altLang="zh-CN" sz="1800" dirty="0" smtClean="0"/>
              <a:t>IEEE 802.3ba</a:t>
            </a:r>
            <a:r>
              <a:rPr lang="zh-CN" altLang="en-US" sz="1800" dirty="0" smtClean="0"/>
              <a:t>标准。</a:t>
            </a:r>
            <a:endParaRPr lang="en-US" altLang="zh-CN" sz="1800" dirty="0" smtClean="0"/>
          </a:p>
          <a:p>
            <a:r>
              <a:rPr lang="en-US" altLang="zh-CN" sz="1800" dirty="0" smtClean="0"/>
              <a:t>2013</a:t>
            </a:r>
            <a:r>
              <a:rPr lang="zh-CN" altLang="en-US" sz="1800" dirty="0" smtClean="0"/>
              <a:t>年</a:t>
            </a:r>
            <a:r>
              <a:rPr lang="en-US" altLang="zh-CN" sz="1800" dirty="0" smtClean="0"/>
              <a:t>IEEE</a:t>
            </a:r>
            <a:r>
              <a:rPr lang="zh-CN" altLang="en-US" sz="1800" dirty="0" smtClean="0"/>
              <a:t>成立了</a:t>
            </a:r>
            <a:r>
              <a:rPr lang="en-US" altLang="zh-CN" sz="1800" dirty="0" smtClean="0"/>
              <a:t>802.3bs</a:t>
            </a:r>
            <a:r>
              <a:rPr lang="zh-CN" altLang="en-US" sz="1800" dirty="0" smtClean="0"/>
              <a:t>来研究</a:t>
            </a:r>
            <a:r>
              <a:rPr lang="en-US" altLang="zh-CN" sz="1800" dirty="0" smtClean="0"/>
              <a:t>400Gbps</a:t>
            </a:r>
            <a:r>
              <a:rPr lang="zh-CN" altLang="en-US" sz="1800" dirty="0" smtClean="0"/>
              <a:t>以太网（</a:t>
            </a:r>
            <a:r>
              <a:rPr lang="en-US" altLang="zh-CN" sz="1800" dirty="0" smtClean="0"/>
              <a:t>Terabit</a:t>
            </a:r>
            <a:r>
              <a:rPr lang="zh-CN" altLang="en-US" sz="1800" dirty="0" smtClean="0"/>
              <a:t>以太网）</a:t>
            </a:r>
            <a:endParaRPr lang="en-US" altLang="zh-CN" sz="1800" dirty="0" smtClean="0"/>
          </a:p>
          <a:p>
            <a:r>
              <a:rPr lang="en-US" altLang="zh-CN" sz="1800" dirty="0" smtClean="0"/>
              <a:t>2004</a:t>
            </a:r>
            <a:r>
              <a:rPr lang="zh-CN" altLang="en-US" sz="1800" dirty="0" smtClean="0"/>
              <a:t>年</a:t>
            </a:r>
            <a:r>
              <a:rPr lang="en-US" altLang="zh-CN" sz="1800" dirty="0" smtClean="0"/>
              <a:t>IEEE 802.3ah</a:t>
            </a:r>
            <a:r>
              <a:rPr lang="zh-CN" altLang="en-US" sz="1800" dirty="0" smtClean="0"/>
              <a:t>发布</a:t>
            </a:r>
            <a:r>
              <a:rPr lang="zh-CN" altLang="en-US" sz="1800" b="1" dirty="0" smtClean="0">
                <a:solidFill>
                  <a:srgbClr val="FF0000"/>
                </a:solidFill>
              </a:rPr>
              <a:t>第一公里以太网</a:t>
            </a:r>
            <a:r>
              <a:rPr lang="en-US" altLang="zh-CN" sz="1800" b="1" dirty="0" smtClean="0">
                <a:solidFill>
                  <a:srgbClr val="FF0000"/>
                </a:solidFill>
              </a:rPr>
              <a:t>EFM</a:t>
            </a:r>
            <a:r>
              <a:rPr lang="zh-CN" altLang="en-US" sz="1800" b="1" dirty="0" smtClean="0">
                <a:solidFill>
                  <a:srgbClr val="FF0000"/>
                </a:solidFill>
              </a:rPr>
              <a:t>（</a:t>
            </a:r>
            <a:r>
              <a:rPr lang="en-US" altLang="zh-CN" sz="1800" b="1" dirty="0" smtClean="0">
                <a:solidFill>
                  <a:srgbClr val="FF0000"/>
                </a:solidFill>
              </a:rPr>
              <a:t>Ethernet First Mile</a:t>
            </a:r>
            <a:r>
              <a:rPr lang="zh-CN" altLang="en-US" sz="1800" b="1" dirty="0" smtClean="0">
                <a:solidFill>
                  <a:srgbClr val="FF0000"/>
                </a:solidFill>
              </a:rPr>
              <a:t>）媒体选项</a:t>
            </a:r>
            <a:endParaRPr lang="en-US" altLang="zh-CN" sz="1800" b="1" dirty="0" smtClean="0">
              <a:solidFill>
                <a:srgbClr val="FF0000"/>
              </a:solidFill>
            </a:endParaRPr>
          </a:p>
          <a:p>
            <a:pPr lvl="1"/>
            <a:r>
              <a:rPr lang="zh-CN" altLang="en-US" sz="1800" dirty="0" smtClean="0"/>
              <a:t>采用双绞线的</a:t>
            </a:r>
            <a:r>
              <a:rPr lang="en-US" altLang="zh-CN" sz="1800" dirty="0" smtClean="0"/>
              <a:t>2Base-TL</a:t>
            </a:r>
            <a:r>
              <a:rPr lang="zh-CN" altLang="en-US" sz="1800" dirty="0" smtClean="0"/>
              <a:t>和</a:t>
            </a:r>
            <a:r>
              <a:rPr lang="en-US" altLang="zh-CN" sz="1800" dirty="0" smtClean="0"/>
              <a:t>10PASS-TS</a:t>
            </a:r>
          </a:p>
          <a:p>
            <a:pPr lvl="1"/>
            <a:r>
              <a:rPr lang="zh-CN" altLang="en-US" sz="1800" dirty="0" smtClean="0"/>
              <a:t>采用单模光纤的</a:t>
            </a:r>
            <a:r>
              <a:rPr lang="en-US" altLang="zh-CN" sz="1800" dirty="0" smtClean="0"/>
              <a:t>100Base-LX10/100Base-BX10</a:t>
            </a:r>
            <a:r>
              <a:rPr lang="zh-CN" altLang="en-US" sz="1800" dirty="0" smtClean="0"/>
              <a:t>和</a:t>
            </a:r>
            <a:r>
              <a:rPr lang="en-US" altLang="zh-CN" sz="1800" dirty="0" smtClean="0"/>
              <a:t>1000Base-LX10/1000Base-BX10</a:t>
            </a:r>
          </a:p>
          <a:p>
            <a:pPr lvl="1"/>
            <a:r>
              <a:rPr lang="zh-CN" altLang="en-US" sz="1800" dirty="0" smtClean="0"/>
              <a:t>支持主动光网络的</a:t>
            </a:r>
            <a:r>
              <a:rPr lang="en-US" altLang="zh-CN" sz="1800" dirty="0" smtClean="0"/>
              <a:t>1000Base-PX10/20</a:t>
            </a:r>
            <a:r>
              <a:rPr lang="zh-CN" altLang="en-US" sz="1800" dirty="0" smtClean="0"/>
              <a:t>。</a:t>
            </a:r>
            <a:r>
              <a:rPr lang="en-US" altLang="zh-CN" sz="1800" dirty="0" smtClean="0"/>
              <a:t>2013</a:t>
            </a:r>
            <a:r>
              <a:rPr lang="zh-CN" altLang="en-US" sz="1800" dirty="0" smtClean="0"/>
              <a:t>年支持</a:t>
            </a:r>
            <a:r>
              <a:rPr lang="en-US" altLang="zh-CN" sz="1800" dirty="0" smtClean="0"/>
              <a:t>PON</a:t>
            </a:r>
            <a:r>
              <a:rPr lang="zh-CN" altLang="en-US" sz="1800" dirty="0" smtClean="0"/>
              <a:t>的</a:t>
            </a:r>
            <a:r>
              <a:rPr lang="en-US" altLang="zh-CN" sz="1800" dirty="0" smtClean="0"/>
              <a:t>1000Base-PX30/PX40</a:t>
            </a:r>
          </a:p>
          <a:p>
            <a:pPr lvl="2"/>
            <a:r>
              <a:rPr lang="zh-CN" altLang="en-US" sz="1800" dirty="0"/>
              <a:t>一</a:t>
            </a:r>
            <a:r>
              <a:rPr lang="zh-CN" altLang="en-US" sz="1800" dirty="0" smtClean="0"/>
              <a:t>个光线路终端可以连接</a:t>
            </a:r>
            <a:r>
              <a:rPr lang="en-US" altLang="zh-CN" sz="1800" dirty="0" smtClean="0"/>
              <a:t>64</a:t>
            </a:r>
            <a:r>
              <a:rPr lang="zh-CN" altLang="en-US" sz="1800" dirty="0" smtClean="0"/>
              <a:t>个用户（光网络单元</a:t>
            </a:r>
            <a:r>
              <a:rPr lang="en-US" altLang="zh-CN" sz="1800" dirty="0" smtClean="0"/>
              <a:t>)</a:t>
            </a:r>
          </a:p>
          <a:p>
            <a:pPr lvl="1"/>
            <a:r>
              <a:rPr lang="en-US" altLang="zh-CN" sz="1800" dirty="0" smtClean="0"/>
              <a:t>2009</a:t>
            </a:r>
            <a:r>
              <a:rPr lang="zh-CN" altLang="en-US" sz="1800" dirty="0" smtClean="0"/>
              <a:t>年</a:t>
            </a:r>
            <a:r>
              <a:rPr lang="en-US" altLang="zh-CN" sz="1800" dirty="0" smtClean="0"/>
              <a:t>802.3av</a:t>
            </a:r>
            <a:r>
              <a:rPr lang="zh-CN" altLang="en-US" sz="1800" dirty="0" smtClean="0"/>
              <a:t>发布</a:t>
            </a:r>
            <a:r>
              <a:rPr lang="en-US" altLang="zh-CN" sz="1800" dirty="0" smtClean="0"/>
              <a:t>10G-EPON</a:t>
            </a:r>
            <a:r>
              <a:rPr lang="zh-CN" altLang="en-US" sz="1800" dirty="0" smtClean="0"/>
              <a:t>，对称模式下上下行都为</a:t>
            </a:r>
            <a:r>
              <a:rPr lang="en-US" altLang="zh-CN" sz="1800" dirty="0" smtClean="0"/>
              <a:t>10Gbps</a:t>
            </a:r>
            <a:r>
              <a:rPr lang="zh-CN" altLang="en-US" sz="1800" dirty="0" smtClean="0"/>
              <a:t>，非对称模式上行</a:t>
            </a:r>
            <a:r>
              <a:rPr lang="en-US" altLang="zh-CN" sz="1800" dirty="0" smtClean="0"/>
              <a:t>1Gbps</a:t>
            </a:r>
            <a:r>
              <a:rPr lang="zh-CN" altLang="en-US" sz="1800" dirty="0" smtClean="0"/>
              <a:t>，下行</a:t>
            </a:r>
            <a:r>
              <a:rPr lang="en-US" altLang="zh-CN" sz="1800" dirty="0" smtClean="0"/>
              <a:t>10Gbps</a:t>
            </a:r>
            <a:endParaRPr lang="zh-CN" altLang="en-US" sz="1800" dirty="0"/>
          </a:p>
        </p:txBody>
      </p:sp>
      <p:sp>
        <p:nvSpPr>
          <p:cNvPr id="5" name="文本框 4"/>
          <p:cNvSpPr txBox="1"/>
          <p:nvPr/>
        </p:nvSpPr>
        <p:spPr>
          <a:xfrm>
            <a:off x="3004457" y="6075144"/>
            <a:ext cx="7721600" cy="646331"/>
          </a:xfrm>
          <a:prstGeom prst="rect">
            <a:avLst/>
          </a:prstGeom>
          <a:noFill/>
          <a:ln>
            <a:solidFill>
              <a:srgbClr val="FF0000"/>
            </a:solidFill>
          </a:ln>
        </p:spPr>
        <p:txBody>
          <a:bodyPr wrap="square" rtlCol="0">
            <a:spAutoFit/>
          </a:bodyPr>
          <a:lstStyle/>
          <a:p>
            <a:r>
              <a:rPr lang="en-US" altLang="zh-CN" b="1" dirty="0" smtClean="0">
                <a:solidFill>
                  <a:srgbClr val="FF0000"/>
                </a:solidFill>
              </a:rPr>
              <a:t>2016</a:t>
            </a:r>
            <a:r>
              <a:rPr lang="zh-CN" altLang="en-US" b="1" dirty="0" smtClean="0">
                <a:solidFill>
                  <a:srgbClr val="FF0000"/>
                </a:solidFill>
              </a:rPr>
              <a:t>年</a:t>
            </a:r>
            <a:r>
              <a:rPr lang="en-US" altLang="zh-CN" b="1" dirty="0" smtClean="0">
                <a:solidFill>
                  <a:srgbClr val="FF0000"/>
                </a:solidFill>
              </a:rPr>
              <a:t>10</a:t>
            </a:r>
            <a:r>
              <a:rPr lang="zh-CN" altLang="en-US" b="1" dirty="0" smtClean="0">
                <a:solidFill>
                  <a:srgbClr val="FF0000"/>
                </a:solidFill>
              </a:rPr>
              <a:t>月上海电信推广</a:t>
            </a:r>
            <a:r>
              <a:rPr lang="en-US" altLang="zh-CN" b="1" dirty="0" smtClean="0">
                <a:solidFill>
                  <a:srgbClr val="FF0000"/>
                </a:solidFill>
              </a:rPr>
              <a:t>10G-EPON</a:t>
            </a:r>
            <a:r>
              <a:rPr lang="zh-CN" altLang="en-US" b="1" dirty="0" smtClean="0">
                <a:solidFill>
                  <a:srgbClr val="FF0000"/>
                </a:solidFill>
              </a:rPr>
              <a:t>技术，年底开通</a:t>
            </a:r>
            <a:r>
              <a:rPr lang="en-US" altLang="zh-CN" b="1" dirty="0" smtClean="0">
                <a:solidFill>
                  <a:srgbClr val="FF0000"/>
                </a:solidFill>
              </a:rPr>
              <a:t>269</a:t>
            </a:r>
            <a:r>
              <a:rPr lang="zh-CN" altLang="en-US" b="1" dirty="0" smtClean="0">
                <a:solidFill>
                  <a:srgbClr val="FF0000"/>
                </a:solidFill>
              </a:rPr>
              <a:t>个小区的千兆宽带接入，</a:t>
            </a:r>
            <a:r>
              <a:rPr lang="en-US" altLang="zh-CN" b="1" dirty="0" smtClean="0">
                <a:solidFill>
                  <a:srgbClr val="FF0000"/>
                </a:solidFill>
              </a:rPr>
              <a:t>2018</a:t>
            </a:r>
            <a:r>
              <a:rPr lang="zh-CN" altLang="en-US" b="1" dirty="0" smtClean="0">
                <a:solidFill>
                  <a:srgbClr val="FF0000"/>
                </a:solidFill>
              </a:rPr>
              <a:t>年实现千兆宽带全市范围覆盖</a:t>
            </a:r>
            <a:endParaRPr lang="zh-CN" altLang="en-US" b="1" dirty="0">
              <a:solidFill>
                <a:srgbClr val="FF0000"/>
              </a:solidFill>
            </a:endParaRPr>
          </a:p>
        </p:txBody>
      </p:sp>
    </p:spTree>
    <p:extLst>
      <p:ext uri="{BB962C8B-B14F-4D97-AF65-F5344CB8AC3E}">
        <p14:creationId xmlns:p14="http://schemas.microsoft.com/office/powerpoint/2010/main" val="122440378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以太网媒体选项：物理层互连设备</a:t>
            </a:r>
            <a:endParaRPr lang="zh-CN" altLang="en-US" dirty="0"/>
          </a:p>
        </p:txBody>
      </p:sp>
      <p:sp>
        <p:nvSpPr>
          <p:cNvPr id="3" name="内容占位符 2"/>
          <p:cNvSpPr>
            <a:spLocks noGrp="1"/>
          </p:cNvSpPr>
          <p:nvPr>
            <p:ph idx="1"/>
          </p:nvPr>
        </p:nvSpPr>
        <p:spPr>
          <a:xfrm>
            <a:off x="838200" y="1690688"/>
            <a:ext cx="10515600" cy="4351338"/>
          </a:xfrm>
        </p:spPr>
        <p:txBody>
          <a:bodyPr>
            <a:noAutofit/>
          </a:bodyPr>
          <a:lstStyle/>
          <a:p>
            <a:pPr>
              <a:lnSpc>
                <a:spcPct val="100000"/>
              </a:lnSpc>
            </a:pPr>
            <a:r>
              <a:rPr lang="zh-CN" altLang="en-US" sz="1800" dirty="0" smtClean="0"/>
              <a:t>转发器（</a:t>
            </a:r>
            <a:r>
              <a:rPr lang="en-US" altLang="zh-CN" sz="1800" dirty="0" smtClean="0"/>
              <a:t>repeater</a:t>
            </a:r>
            <a:r>
              <a:rPr lang="zh-CN" altLang="en-US" sz="1800" dirty="0" smtClean="0"/>
              <a:t>）</a:t>
            </a:r>
          </a:p>
          <a:p>
            <a:pPr lvl="1">
              <a:lnSpc>
                <a:spcPct val="100000"/>
              </a:lnSpc>
            </a:pPr>
            <a:r>
              <a:rPr lang="zh-CN" altLang="en-US" sz="1800" dirty="0" smtClean="0"/>
              <a:t>在</a:t>
            </a:r>
            <a:r>
              <a:rPr lang="en-US" altLang="zh-CN" sz="1800" dirty="0" smtClean="0"/>
              <a:t>10Base2</a:t>
            </a:r>
            <a:r>
              <a:rPr lang="zh-CN" altLang="en-US" sz="1800" dirty="0" smtClean="0"/>
              <a:t>和</a:t>
            </a:r>
            <a:r>
              <a:rPr lang="en-US" altLang="zh-CN" sz="1800" dirty="0" smtClean="0"/>
              <a:t>10Base5</a:t>
            </a:r>
            <a:r>
              <a:rPr lang="zh-CN" altLang="en-US" sz="1800" dirty="0" smtClean="0"/>
              <a:t>中引入，用于扩展传输媒体的长度。</a:t>
            </a:r>
          </a:p>
          <a:p>
            <a:pPr lvl="1">
              <a:lnSpc>
                <a:spcPct val="100000"/>
              </a:lnSpc>
            </a:pPr>
            <a:r>
              <a:rPr lang="zh-CN" altLang="en-US" sz="1800" dirty="0" smtClean="0"/>
              <a:t>转发器连接两段电缆，从它连接的电缆上收到的数字信号转发给连接的另一条电缆中</a:t>
            </a:r>
          </a:p>
          <a:p>
            <a:pPr>
              <a:lnSpc>
                <a:spcPct val="100000"/>
              </a:lnSpc>
            </a:pPr>
            <a:r>
              <a:rPr lang="zh-CN" altLang="en-US" sz="1800" dirty="0" smtClean="0"/>
              <a:t>集线器</a:t>
            </a:r>
            <a:r>
              <a:rPr lang="en-US" altLang="zh-CN" sz="1800" dirty="0" smtClean="0"/>
              <a:t>Hub</a:t>
            </a:r>
          </a:p>
          <a:p>
            <a:pPr lvl="1">
              <a:lnSpc>
                <a:spcPct val="100000"/>
              </a:lnSpc>
            </a:pPr>
            <a:r>
              <a:rPr lang="en-US" altLang="zh-CN" sz="1800" dirty="0" smtClean="0"/>
              <a:t>10BaseT</a:t>
            </a:r>
            <a:r>
              <a:rPr lang="zh-CN" altLang="en-US" sz="1800" dirty="0" smtClean="0"/>
              <a:t>引入，组成星形拓扑结构，实际上是一个多口的转发器</a:t>
            </a:r>
            <a:endParaRPr lang="en-US" altLang="zh-CN" sz="1800" dirty="0" smtClean="0"/>
          </a:p>
          <a:p>
            <a:pPr lvl="1">
              <a:lnSpc>
                <a:spcPct val="100000"/>
              </a:lnSpc>
            </a:pPr>
            <a:r>
              <a:rPr lang="zh-CN" altLang="en-US" sz="1800" dirty="0" smtClean="0"/>
              <a:t>目前以太网标准中集线器也都称为转发器</a:t>
            </a:r>
          </a:p>
          <a:p>
            <a:pPr lvl="1">
              <a:lnSpc>
                <a:spcPct val="100000"/>
              </a:lnSpc>
            </a:pPr>
            <a:r>
              <a:rPr lang="zh-CN" altLang="en-US" sz="1800" dirty="0" smtClean="0"/>
              <a:t>当从一条线路上接收到信号时，集线器会向其他线路转发。</a:t>
            </a:r>
          </a:p>
          <a:p>
            <a:pPr lvl="1">
              <a:lnSpc>
                <a:spcPct val="100000"/>
              </a:lnSpc>
            </a:pPr>
            <a:r>
              <a:rPr lang="zh-CN" altLang="en-US" sz="1800" dirty="0" smtClean="0"/>
              <a:t>如果多于两个端口同时传输，产生并发送一个冲突存在信号。</a:t>
            </a:r>
            <a:endParaRPr lang="en-US" altLang="zh-CN" sz="1800" dirty="0" smtClean="0"/>
          </a:p>
          <a:p>
            <a:pPr lvl="1">
              <a:lnSpc>
                <a:spcPct val="100000"/>
              </a:lnSpc>
            </a:pPr>
            <a:r>
              <a:rPr lang="zh-CN" altLang="en-US" sz="1800" dirty="0" smtClean="0"/>
              <a:t>某个网段出现故障时可以关闭对应的端口</a:t>
            </a:r>
            <a:endParaRPr lang="en-US" altLang="zh-CN" sz="1800" strike="sngStrike" dirty="0" smtClean="0"/>
          </a:p>
          <a:p>
            <a:pPr>
              <a:lnSpc>
                <a:spcPct val="100000"/>
              </a:lnSpc>
            </a:pPr>
            <a:r>
              <a:rPr lang="zh-CN" altLang="en-US" sz="1800" dirty="0" smtClean="0"/>
              <a:t>转发器和集线器都：</a:t>
            </a:r>
          </a:p>
          <a:p>
            <a:pPr lvl="1">
              <a:lnSpc>
                <a:spcPct val="100000"/>
              </a:lnSpc>
            </a:pPr>
            <a:r>
              <a:rPr lang="zh-CN" altLang="en-US" sz="1800" dirty="0" smtClean="0"/>
              <a:t>工作在物理层，和</a:t>
            </a:r>
            <a:r>
              <a:rPr lang="en-US" altLang="zh-CN" sz="1800" dirty="0" smtClean="0"/>
              <a:t>MAC</a:t>
            </a:r>
            <a:r>
              <a:rPr lang="zh-CN" altLang="en-US" sz="1800" dirty="0" smtClean="0"/>
              <a:t>协议无关，既无缓冲功能，也无分段功能。</a:t>
            </a:r>
          </a:p>
          <a:p>
            <a:pPr lvl="1">
              <a:lnSpc>
                <a:spcPct val="100000"/>
              </a:lnSpc>
            </a:pPr>
            <a:r>
              <a:rPr lang="zh-CN" altLang="en-US" sz="1800" dirty="0" smtClean="0"/>
              <a:t>通过其连接的网段本质上仍然属于同一个冲突域（</a:t>
            </a:r>
            <a:r>
              <a:rPr lang="en-US" altLang="zh-CN" sz="1800" dirty="0" smtClean="0"/>
              <a:t>Collision domain</a:t>
            </a:r>
            <a:r>
              <a:rPr lang="zh-CN" altLang="en-US" sz="1800" dirty="0" smtClean="0"/>
              <a:t>）</a:t>
            </a:r>
          </a:p>
          <a:p>
            <a:pPr lvl="2">
              <a:lnSpc>
                <a:spcPct val="100000"/>
              </a:lnSpc>
            </a:pPr>
            <a:r>
              <a:rPr lang="zh-CN" altLang="en-US" sz="1800" dirty="0" smtClean="0"/>
              <a:t>采用</a:t>
            </a:r>
            <a:r>
              <a:rPr lang="en-US" altLang="zh-CN" sz="1800" dirty="0" smtClean="0"/>
              <a:t>CSMA/CD</a:t>
            </a:r>
            <a:r>
              <a:rPr lang="zh-CN" altLang="en-US" sz="1800" dirty="0" smtClean="0"/>
              <a:t>规则共享同一个信道的所有节点位于同一个冲突域</a:t>
            </a:r>
          </a:p>
          <a:p>
            <a:pPr lvl="2">
              <a:lnSpc>
                <a:spcPct val="100000"/>
              </a:lnSpc>
            </a:pPr>
            <a:r>
              <a:rPr lang="zh-CN" altLang="en-US" sz="1800" dirty="0" smtClean="0"/>
              <a:t>在同一个冲突域内，任何两个节点同时传输都会遇到冲突。</a:t>
            </a:r>
          </a:p>
          <a:p>
            <a:pPr>
              <a:lnSpc>
                <a:spcPct val="100000"/>
              </a:lnSpc>
            </a:pPr>
            <a:endParaRPr lang="zh-CN" altLang="en-US" sz="1800" dirty="0"/>
          </a:p>
        </p:txBody>
      </p:sp>
    </p:spTree>
    <p:extLst>
      <p:ext uri="{BB962C8B-B14F-4D97-AF65-F5344CB8AC3E}">
        <p14:creationId xmlns:p14="http://schemas.microsoft.com/office/powerpoint/2010/main" val="321855491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zh-CN" altLang="en-US" dirty="0"/>
              <a:t>以太网媒体选项：物理层互连设备</a:t>
            </a:r>
            <a:endParaRPr lang="zh-CN" altLang="en-US" dirty="0" smtClean="0"/>
          </a:p>
        </p:txBody>
      </p:sp>
      <p:sp>
        <p:nvSpPr>
          <p:cNvPr id="41987" name="Rectangle 3"/>
          <p:cNvSpPr>
            <a:spLocks noGrp="1" noChangeArrowheads="1"/>
          </p:cNvSpPr>
          <p:nvPr>
            <p:ph type="body" idx="1"/>
          </p:nvPr>
        </p:nvSpPr>
        <p:spPr/>
        <p:txBody>
          <a:bodyPr>
            <a:noAutofit/>
          </a:bodyPr>
          <a:lstStyle/>
          <a:p>
            <a:pPr eaLnBrk="1" hangingPunct="1">
              <a:lnSpc>
                <a:spcPct val="100000"/>
              </a:lnSpc>
            </a:pPr>
            <a:r>
              <a:rPr lang="zh-CN" altLang="en-US" sz="2000" dirty="0"/>
              <a:t>在通过转发器或集线器构建以太网的实践中常常要求</a:t>
            </a:r>
            <a:r>
              <a:rPr lang="zh-CN" altLang="en-US" sz="2000" dirty="0">
                <a:solidFill>
                  <a:srgbClr val="FF3300"/>
                </a:solidFill>
              </a:rPr>
              <a:t>遵循</a:t>
            </a:r>
            <a:r>
              <a:rPr lang="en-US" altLang="zh-CN" sz="2000" dirty="0">
                <a:solidFill>
                  <a:srgbClr val="FF3300"/>
                </a:solidFill>
              </a:rPr>
              <a:t>5-4-3</a:t>
            </a:r>
            <a:r>
              <a:rPr lang="zh-CN" altLang="en-US" sz="2000" dirty="0" smtClean="0">
                <a:solidFill>
                  <a:srgbClr val="FF3300"/>
                </a:solidFill>
              </a:rPr>
              <a:t>原则，保证两个节点的传播延迟小于</a:t>
            </a:r>
            <a:r>
              <a:rPr lang="en-US" altLang="zh-CN" sz="2000" dirty="0" smtClean="0">
                <a:solidFill>
                  <a:srgbClr val="FF3300"/>
                </a:solidFill>
              </a:rPr>
              <a:t>512</a:t>
            </a:r>
            <a:r>
              <a:rPr lang="zh-CN" altLang="en-US" sz="2000" dirty="0" smtClean="0">
                <a:solidFill>
                  <a:srgbClr val="FF3300"/>
                </a:solidFill>
              </a:rPr>
              <a:t>比特时间</a:t>
            </a:r>
            <a:endParaRPr lang="zh-CN" altLang="en-US" sz="2000" dirty="0">
              <a:solidFill>
                <a:srgbClr val="FF3300"/>
              </a:solidFill>
            </a:endParaRPr>
          </a:p>
          <a:p>
            <a:pPr lvl="1" eaLnBrk="1" hangingPunct="1">
              <a:lnSpc>
                <a:spcPct val="100000"/>
              </a:lnSpc>
            </a:pPr>
            <a:r>
              <a:rPr lang="en-US" altLang="zh-CN" sz="2000" dirty="0"/>
              <a:t>5</a:t>
            </a:r>
            <a:r>
              <a:rPr lang="zh-CN" altLang="en-US" sz="2000" dirty="0"/>
              <a:t>指任意两个站点间最多有</a:t>
            </a:r>
            <a:r>
              <a:rPr lang="en-US" altLang="zh-CN" sz="2000" dirty="0"/>
              <a:t>5</a:t>
            </a:r>
            <a:r>
              <a:rPr lang="zh-CN" altLang="en-US" sz="2000" dirty="0"/>
              <a:t>个以太网网段</a:t>
            </a:r>
          </a:p>
          <a:p>
            <a:pPr lvl="1" eaLnBrk="1" hangingPunct="1">
              <a:lnSpc>
                <a:spcPct val="100000"/>
              </a:lnSpc>
            </a:pPr>
            <a:r>
              <a:rPr lang="en-US" altLang="zh-CN" sz="2000" dirty="0"/>
              <a:t>4</a:t>
            </a:r>
            <a:r>
              <a:rPr lang="zh-CN" altLang="en-US" sz="2000" dirty="0"/>
              <a:t>指任意两个站点间最多有</a:t>
            </a:r>
            <a:r>
              <a:rPr lang="en-US" altLang="zh-CN" sz="2000" dirty="0"/>
              <a:t>4</a:t>
            </a:r>
            <a:r>
              <a:rPr lang="zh-CN" altLang="en-US" sz="2000" dirty="0"/>
              <a:t>个转发器</a:t>
            </a:r>
          </a:p>
          <a:p>
            <a:pPr lvl="1" eaLnBrk="1" hangingPunct="1">
              <a:lnSpc>
                <a:spcPct val="100000"/>
              </a:lnSpc>
            </a:pPr>
            <a:r>
              <a:rPr lang="en-US" altLang="zh-CN" sz="2000" dirty="0"/>
              <a:t>3</a:t>
            </a:r>
            <a:r>
              <a:rPr lang="zh-CN" altLang="en-US" sz="2000" dirty="0"/>
              <a:t>表示任意两个站点间最多有</a:t>
            </a:r>
            <a:r>
              <a:rPr lang="en-US" altLang="zh-CN" sz="2000" dirty="0"/>
              <a:t>3</a:t>
            </a:r>
            <a:r>
              <a:rPr lang="zh-CN" altLang="en-US" sz="2000" dirty="0"/>
              <a:t>个网段有站点相连 </a:t>
            </a:r>
          </a:p>
          <a:p>
            <a:pPr lvl="2" eaLnBrk="1" hangingPunct="1">
              <a:lnSpc>
                <a:spcPct val="100000"/>
              </a:lnSpc>
            </a:pPr>
            <a:r>
              <a:rPr lang="zh-CN" altLang="en-US" dirty="0"/>
              <a:t>另外</a:t>
            </a:r>
            <a:r>
              <a:rPr lang="en-US" altLang="zh-CN" dirty="0"/>
              <a:t>2</a:t>
            </a:r>
            <a:r>
              <a:rPr lang="zh-CN" altLang="en-US" dirty="0"/>
              <a:t>个网段仅仅用于扩充网络覆盖的范围</a:t>
            </a:r>
          </a:p>
          <a:p>
            <a:pPr lvl="1" eaLnBrk="1" hangingPunct="1">
              <a:lnSpc>
                <a:spcPct val="100000"/>
              </a:lnSpc>
            </a:pPr>
            <a:r>
              <a:rPr lang="zh-CN" altLang="en-US" sz="2000" dirty="0"/>
              <a:t>通过转发器或集线器来连接多个网段的方式常常称为</a:t>
            </a:r>
            <a:r>
              <a:rPr lang="zh-CN" altLang="en-US" sz="2000" dirty="0">
                <a:solidFill>
                  <a:srgbClr val="FF3300"/>
                </a:solidFill>
              </a:rPr>
              <a:t>级连</a:t>
            </a:r>
            <a:endParaRPr lang="en-US" altLang="zh-CN" sz="2000" dirty="0">
              <a:solidFill>
                <a:srgbClr val="FF3300"/>
              </a:solidFill>
            </a:endParaRPr>
          </a:p>
          <a:p>
            <a:pPr eaLnBrk="1" hangingPunct="1">
              <a:lnSpc>
                <a:spcPct val="100000"/>
              </a:lnSpc>
            </a:pPr>
            <a:r>
              <a:rPr lang="zh-CN" altLang="en-US" sz="2000" dirty="0" smtClean="0"/>
              <a:t>可</a:t>
            </a:r>
            <a:r>
              <a:rPr lang="zh-CN" altLang="en-US" sz="2000" dirty="0"/>
              <a:t>堆叠集线器（</a:t>
            </a:r>
            <a:r>
              <a:rPr lang="en-US" altLang="zh-CN" sz="2000" dirty="0"/>
              <a:t>Stackable Hub</a:t>
            </a:r>
            <a:r>
              <a:rPr lang="zh-CN" altLang="en-US" sz="2000" dirty="0" smtClean="0"/>
              <a:t>）</a:t>
            </a:r>
            <a:r>
              <a:rPr lang="en-US" altLang="zh-CN" sz="2000" dirty="0" smtClean="0">
                <a:sym typeface="Wingdings" panose="05000000000000000000" pitchFamily="2" charset="2"/>
              </a:rPr>
              <a:t> </a:t>
            </a:r>
            <a:r>
              <a:rPr lang="zh-CN" altLang="en-US" sz="2000" dirty="0" smtClean="0">
                <a:sym typeface="Wingdings" panose="05000000000000000000" pitchFamily="2" charset="2"/>
              </a:rPr>
              <a:t>可堆叠交换机</a:t>
            </a:r>
            <a:endParaRPr lang="zh-CN" altLang="en-US" sz="2000" dirty="0"/>
          </a:p>
          <a:p>
            <a:pPr lvl="1" eaLnBrk="1" hangingPunct="1">
              <a:lnSpc>
                <a:spcPct val="100000"/>
              </a:lnSpc>
            </a:pPr>
            <a:r>
              <a:rPr lang="zh-CN" altLang="en-US" sz="2000" dirty="0"/>
              <a:t>各个集线器之间可以通过另外一个高速数据通道（常常是</a:t>
            </a:r>
            <a:r>
              <a:rPr lang="en-US" altLang="zh-CN" sz="2000" dirty="0" err="1" smtClean="0"/>
              <a:t>Gbps</a:t>
            </a:r>
            <a:r>
              <a:rPr lang="zh-CN" altLang="en-US" sz="2000" dirty="0" smtClean="0"/>
              <a:t>）</a:t>
            </a:r>
            <a:r>
              <a:rPr lang="zh-CN" altLang="en-US" sz="2000" dirty="0"/>
              <a:t>相连，从而使得各个堆叠起来的</a:t>
            </a:r>
            <a:r>
              <a:rPr lang="en-US" altLang="zh-CN" sz="2000" dirty="0"/>
              <a:t>Hub</a:t>
            </a:r>
            <a:r>
              <a:rPr lang="zh-CN" altLang="en-US" sz="2000" dirty="0"/>
              <a:t>组合起来形成一个具有更多端口的</a:t>
            </a:r>
            <a:r>
              <a:rPr lang="en-US" altLang="zh-CN" sz="2000" dirty="0"/>
              <a:t>Hub</a:t>
            </a:r>
          </a:p>
          <a:p>
            <a:pPr lvl="1" eaLnBrk="1" hangingPunct="1">
              <a:lnSpc>
                <a:spcPct val="100000"/>
              </a:lnSpc>
            </a:pPr>
            <a:r>
              <a:rPr lang="zh-CN" altLang="en-US" sz="2000" dirty="0">
                <a:solidFill>
                  <a:srgbClr val="FF3300"/>
                </a:solidFill>
              </a:rPr>
              <a:t>堆叠</a:t>
            </a:r>
            <a:r>
              <a:rPr lang="zh-CN" altLang="en-US" sz="2000" dirty="0"/>
              <a:t>起来的</a:t>
            </a:r>
            <a:r>
              <a:rPr lang="en-US" altLang="zh-CN" sz="2000" dirty="0"/>
              <a:t>Hub</a:t>
            </a:r>
            <a:r>
              <a:rPr lang="zh-CN" altLang="en-US" sz="2000" dirty="0"/>
              <a:t>实际上相当于一个大的</a:t>
            </a:r>
            <a:r>
              <a:rPr lang="en-US" altLang="zh-CN" sz="2000" dirty="0"/>
              <a:t>Hub</a:t>
            </a:r>
            <a:r>
              <a:rPr lang="zh-CN" altLang="en-US" sz="2000" dirty="0"/>
              <a:t>。</a:t>
            </a:r>
          </a:p>
          <a:p>
            <a:pPr lvl="1" eaLnBrk="1" hangingPunct="1">
              <a:lnSpc>
                <a:spcPct val="100000"/>
              </a:lnSpc>
            </a:pPr>
            <a:r>
              <a:rPr lang="zh-CN" altLang="en-US" sz="2000" dirty="0"/>
              <a:t>它和通过以太网技术把多个网段级连起来是不同的概念，级连技术必须遵循以太网的基本组网原则，即</a:t>
            </a:r>
            <a:r>
              <a:rPr lang="en-US" altLang="zh-CN" sz="2000" dirty="0"/>
              <a:t>5-4-3</a:t>
            </a:r>
            <a:r>
              <a:rPr lang="zh-CN" altLang="en-US" sz="2000" dirty="0" smtClean="0"/>
              <a:t>原则</a:t>
            </a:r>
            <a:endParaRPr lang="zh-CN" altLang="en-US" sz="2000" dirty="0"/>
          </a:p>
        </p:txBody>
      </p:sp>
    </p:spTree>
    <p:extLst>
      <p:ext uri="{BB962C8B-B14F-4D97-AF65-F5344CB8AC3E}">
        <p14:creationId xmlns:p14="http://schemas.microsoft.com/office/powerpoint/2010/main" val="252940417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主要内容</a:t>
            </a:r>
            <a:endParaRPr lang="zh-CN" altLang="en-US" dirty="0"/>
          </a:p>
        </p:txBody>
      </p:sp>
      <p:sp>
        <p:nvSpPr>
          <p:cNvPr id="4" name="灯片编号占位符 3"/>
          <p:cNvSpPr>
            <a:spLocks noGrp="1"/>
          </p:cNvSpPr>
          <p:nvPr>
            <p:ph type="sldNum" sz="quarter" idx="12"/>
          </p:nvPr>
        </p:nvSpPr>
        <p:spPr/>
        <p:txBody>
          <a:bodyPr/>
          <a:lstStyle/>
          <a:p>
            <a:pPr>
              <a:defRPr/>
            </a:pPr>
            <a:fld id="{D99321B1-3D02-4868-AA9C-4B771FE30CB6}" type="slidenum">
              <a:rPr lang="zh-CN" altLang="en-US" smtClean="0"/>
              <a:pPr>
                <a:defRPr/>
              </a:pPr>
              <a:t>38</a:t>
            </a:fld>
            <a:endParaRPr lang="en-US" altLang="zh-CN"/>
          </a:p>
        </p:txBody>
      </p:sp>
      <p:sp>
        <p:nvSpPr>
          <p:cNvPr id="3" name="内容占位符 2"/>
          <p:cNvSpPr>
            <a:spLocks noGrp="1"/>
          </p:cNvSpPr>
          <p:nvPr>
            <p:ph sz="quarter" idx="1"/>
          </p:nvPr>
        </p:nvSpPr>
        <p:spPr/>
        <p:txBody>
          <a:bodyPr>
            <a:normAutofit/>
          </a:bodyPr>
          <a:lstStyle/>
          <a:p>
            <a:r>
              <a:rPr lang="en-US" altLang="zh-CN" dirty="0" smtClean="0"/>
              <a:t>4.1 </a:t>
            </a:r>
            <a:r>
              <a:rPr lang="zh-CN" altLang="en-US" dirty="0" smtClean="0"/>
              <a:t>媒体访问控制概述：信道分割与基于分组的异步协议、</a:t>
            </a:r>
            <a:r>
              <a:rPr lang="en-US" altLang="zh-CN" dirty="0" smtClean="0"/>
              <a:t>CDMA</a:t>
            </a:r>
            <a:r>
              <a:rPr lang="zh-CN" altLang="en-US" dirty="0" smtClean="0"/>
              <a:t>、</a:t>
            </a:r>
            <a:r>
              <a:rPr lang="en-US" altLang="zh-CN" dirty="0" smtClean="0"/>
              <a:t>ALOHA</a:t>
            </a:r>
            <a:r>
              <a:rPr lang="zh-CN" altLang="en-US" dirty="0" smtClean="0"/>
              <a:t>、</a:t>
            </a:r>
            <a:r>
              <a:rPr lang="en-US" altLang="zh-CN" dirty="0" smtClean="0"/>
              <a:t>CSMA</a:t>
            </a:r>
          </a:p>
          <a:p>
            <a:r>
              <a:rPr lang="en-US" altLang="zh-CN" dirty="0" smtClean="0"/>
              <a:t>4.2 </a:t>
            </a:r>
            <a:r>
              <a:rPr lang="zh-CN" altLang="en-US" dirty="0" smtClean="0"/>
              <a:t>以太网：体系结构、帧结构、</a:t>
            </a:r>
            <a:r>
              <a:rPr lang="en-US" altLang="zh-CN" dirty="0" smtClean="0"/>
              <a:t>CSMA/CD</a:t>
            </a:r>
            <a:r>
              <a:rPr lang="zh-CN" altLang="en-US" dirty="0" smtClean="0"/>
              <a:t>、全双工和媒体选项</a:t>
            </a:r>
            <a:endParaRPr lang="en-US" altLang="zh-CN" dirty="0" smtClean="0"/>
          </a:p>
          <a:p>
            <a:r>
              <a:rPr lang="en-US" altLang="zh-CN" dirty="0" smtClean="0">
                <a:solidFill>
                  <a:srgbClr val="FF0000"/>
                </a:solidFill>
              </a:rPr>
              <a:t>4.3 </a:t>
            </a:r>
            <a:r>
              <a:rPr lang="zh-CN" altLang="en-US" dirty="0" smtClean="0">
                <a:solidFill>
                  <a:srgbClr val="FF0000"/>
                </a:solidFill>
              </a:rPr>
              <a:t>无线局域网：</a:t>
            </a:r>
            <a:r>
              <a:rPr lang="en-US" altLang="zh-CN" dirty="0" smtClean="0">
                <a:solidFill>
                  <a:srgbClr val="FF0000"/>
                </a:solidFill>
              </a:rPr>
              <a:t>802.11</a:t>
            </a:r>
            <a:r>
              <a:rPr lang="zh-CN" altLang="en-US" dirty="0" smtClean="0">
                <a:solidFill>
                  <a:srgbClr val="FF0000"/>
                </a:solidFill>
              </a:rPr>
              <a:t>、体系结构和</a:t>
            </a:r>
            <a:r>
              <a:rPr lang="en-US" altLang="zh-CN" dirty="0" smtClean="0">
                <a:solidFill>
                  <a:srgbClr val="FF0000"/>
                </a:solidFill>
              </a:rPr>
              <a:t>CSMA/CA</a:t>
            </a:r>
          </a:p>
          <a:p>
            <a:r>
              <a:rPr lang="en-US" altLang="zh-CN" dirty="0" smtClean="0"/>
              <a:t>4.4 RFID</a:t>
            </a:r>
            <a:r>
              <a:rPr lang="zh-CN" altLang="en-US" dirty="0" smtClean="0"/>
              <a:t>：架构、数据传输方式和防冲突机制</a:t>
            </a:r>
            <a:endParaRPr lang="en-US" altLang="zh-CN" dirty="0"/>
          </a:p>
          <a:p>
            <a:r>
              <a:rPr lang="zh-CN" altLang="en-US" dirty="0" smtClean="0"/>
              <a:t>热点</a:t>
            </a:r>
            <a:r>
              <a:rPr lang="zh-CN" altLang="en-US" dirty="0"/>
              <a:t>讨论</a:t>
            </a:r>
            <a:r>
              <a:rPr lang="zh-CN" altLang="en-US" dirty="0" smtClean="0"/>
              <a:t>：物联网</a:t>
            </a:r>
            <a:endParaRPr lang="zh-CN" altLang="en-US" dirty="0"/>
          </a:p>
        </p:txBody>
      </p:sp>
    </p:spTree>
    <p:extLst>
      <p:ext uri="{BB962C8B-B14F-4D97-AF65-F5344CB8AC3E}">
        <p14:creationId xmlns:p14="http://schemas.microsoft.com/office/powerpoint/2010/main" val="37640547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48394"/>
            <a:ext cx="6613187" cy="627096"/>
          </a:xfrm>
        </p:spPr>
        <p:txBody>
          <a:bodyPr/>
          <a:lstStyle/>
          <a:p>
            <a:r>
              <a:rPr lang="zh-CN" altLang="en-US" dirty="0" smtClean="0"/>
              <a:t>无线局域网：</a:t>
            </a:r>
            <a:r>
              <a:rPr lang="en-US" altLang="zh-CN" dirty="0" smtClean="0"/>
              <a:t>IEEE 802.11</a:t>
            </a:r>
            <a:endParaRPr lang="zh-CN" altLang="en-US" dirty="0"/>
          </a:p>
        </p:txBody>
      </p:sp>
      <p:sp>
        <p:nvSpPr>
          <p:cNvPr id="3" name="灯片编号占位符 2"/>
          <p:cNvSpPr>
            <a:spLocks noGrp="1"/>
          </p:cNvSpPr>
          <p:nvPr>
            <p:ph type="sldNum" sz="quarter" idx="12"/>
          </p:nvPr>
        </p:nvSpPr>
        <p:spPr/>
        <p:txBody>
          <a:bodyPr/>
          <a:lstStyle/>
          <a:p>
            <a:fld id="{3C40872B-571A-4F56-8A4E-7221158C17B4}" type="slidenum">
              <a:rPr lang="zh-CN" altLang="en-US" smtClean="0"/>
              <a:t>39</a:t>
            </a:fld>
            <a:endParaRPr lang="zh-CN" altLang="en-US" dirty="0"/>
          </a:p>
        </p:txBody>
      </p:sp>
      <p:sp>
        <p:nvSpPr>
          <p:cNvPr id="4" name="内容占位符 3"/>
          <p:cNvSpPr>
            <a:spLocks noGrp="1"/>
          </p:cNvSpPr>
          <p:nvPr>
            <p:ph sz="quarter" idx="1"/>
          </p:nvPr>
        </p:nvSpPr>
        <p:spPr>
          <a:xfrm>
            <a:off x="838200" y="1027956"/>
            <a:ext cx="10815536" cy="5547941"/>
          </a:xfrm>
        </p:spPr>
        <p:txBody>
          <a:bodyPr>
            <a:noAutofit/>
          </a:bodyPr>
          <a:lstStyle/>
          <a:p>
            <a:r>
              <a:rPr lang="en-US" altLang="zh-CN" sz="2000" dirty="0"/>
              <a:t>1990</a:t>
            </a:r>
            <a:r>
              <a:rPr lang="zh-CN" altLang="en-US" sz="2000" dirty="0"/>
              <a:t>年</a:t>
            </a:r>
            <a:r>
              <a:rPr lang="en-US" altLang="zh-CN" sz="2000" dirty="0"/>
              <a:t>IEEE</a:t>
            </a:r>
            <a:r>
              <a:rPr lang="zh-CN" altLang="en-US" sz="2000" dirty="0"/>
              <a:t>成立了</a:t>
            </a:r>
            <a:r>
              <a:rPr lang="en-US" altLang="zh-CN" sz="2000" dirty="0"/>
              <a:t>802.11</a:t>
            </a:r>
            <a:r>
              <a:rPr lang="zh-CN" altLang="en-US" sz="2000" dirty="0"/>
              <a:t>委员会来制定无线局域网标准，</a:t>
            </a:r>
            <a:r>
              <a:rPr lang="en-US" altLang="zh-CN" sz="2000" u="sng" dirty="0">
                <a:solidFill>
                  <a:srgbClr val="FF0000"/>
                </a:solidFill>
              </a:rPr>
              <a:t>1997</a:t>
            </a:r>
            <a:r>
              <a:rPr lang="zh-CN" altLang="en-US" sz="2000" u="sng" dirty="0">
                <a:solidFill>
                  <a:srgbClr val="FF0000"/>
                </a:solidFill>
              </a:rPr>
              <a:t>年发布</a:t>
            </a:r>
            <a:r>
              <a:rPr lang="en-US" altLang="zh-CN" sz="2000" u="sng" dirty="0">
                <a:solidFill>
                  <a:srgbClr val="FF0000"/>
                </a:solidFill>
              </a:rPr>
              <a:t>IEEE 802.11</a:t>
            </a:r>
            <a:r>
              <a:rPr lang="zh-CN" altLang="en-US" sz="2000" u="sng" dirty="0">
                <a:solidFill>
                  <a:srgbClr val="FF0000"/>
                </a:solidFill>
              </a:rPr>
              <a:t>标准</a:t>
            </a:r>
            <a:r>
              <a:rPr lang="zh-CN" altLang="en-US" sz="2000" dirty="0"/>
              <a:t>，支持</a:t>
            </a:r>
            <a:r>
              <a:rPr lang="en-US" altLang="zh-CN" sz="2000" u="sng" dirty="0">
                <a:solidFill>
                  <a:srgbClr val="FF0000"/>
                </a:solidFill>
              </a:rPr>
              <a:t>1M</a:t>
            </a:r>
            <a:r>
              <a:rPr lang="zh-CN" altLang="en-US" sz="2000" u="sng" dirty="0">
                <a:solidFill>
                  <a:srgbClr val="FF0000"/>
                </a:solidFill>
              </a:rPr>
              <a:t>或</a:t>
            </a:r>
            <a:r>
              <a:rPr lang="en-US" altLang="zh-CN" sz="2000" u="sng" dirty="0">
                <a:solidFill>
                  <a:srgbClr val="FF0000"/>
                </a:solidFill>
              </a:rPr>
              <a:t>2Mbps</a:t>
            </a:r>
            <a:r>
              <a:rPr lang="zh-CN" altLang="en-US" sz="2000" dirty="0"/>
              <a:t>数据速率，</a:t>
            </a:r>
            <a:r>
              <a:rPr lang="en-US" altLang="zh-CN" sz="2000" dirty="0"/>
              <a:t> </a:t>
            </a:r>
            <a:r>
              <a:rPr lang="zh-CN" altLang="en-US" sz="2000" dirty="0"/>
              <a:t>工作在</a:t>
            </a:r>
            <a:r>
              <a:rPr lang="en-US" altLang="zh-CN" sz="2000" dirty="0"/>
              <a:t>2.4GHz</a:t>
            </a:r>
          </a:p>
          <a:p>
            <a:r>
              <a:rPr lang="en-US" altLang="zh-CN" sz="2000" dirty="0"/>
              <a:t>1991</a:t>
            </a:r>
            <a:r>
              <a:rPr lang="zh-CN" altLang="en-US" sz="2000" dirty="0"/>
              <a:t>年欧洲</a:t>
            </a:r>
            <a:r>
              <a:rPr lang="en-US" altLang="zh-CN" sz="2000" dirty="0"/>
              <a:t>ETSI</a:t>
            </a:r>
            <a:r>
              <a:rPr lang="zh-CN" altLang="en-US" sz="2000" dirty="0"/>
              <a:t>开始高性能无线局域网</a:t>
            </a:r>
            <a:r>
              <a:rPr lang="en-US" altLang="zh-CN" sz="2000" dirty="0"/>
              <a:t>HIPERLAN</a:t>
            </a:r>
            <a:r>
              <a:rPr lang="zh-CN" altLang="en-US" sz="2000" dirty="0"/>
              <a:t>研究，</a:t>
            </a:r>
            <a:r>
              <a:rPr lang="en-US" altLang="zh-CN" sz="2000" dirty="0"/>
              <a:t>1996</a:t>
            </a:r>
            <a:r>
              <a:rPr lang="zh-CN" altLang="en-US" sz="2000" dirty="0"/>
              <a:t>年发布</a:t>
            </a:r>
            <a:r>
              <a:rPr lang="en-US" altLang="zh-CN" sz="2000" dirty="0"/>
              <a:t>HIPERLAN-1</a:t>
            </a:r>
            <a:r>
              <a:rPr lang="zh-CN" altLang="en-US" sz="2000" dirty="0"/>
              <a:t>，支持</a:t>
            </a:r>
            <a:r>
              <a:rPr lang="en-US" altLang="zh-CN" sz="2000" dirty="0"/>
              <a:t>10Mbps</a:t>
            </a:r>
            <a:r>
              <a:rPr lang="zh-CN" altLang="en-US" sz="2000" dirty="0"/>
              <a:t>的数据速率，</a:t>
            </a:r>
            <a:r>
              <a:rPr lang="en-US" altLang="zh-CN" sz="2000" dirty="0"/>
              <a:t> 2000</a:t>
            </a:r>
            <a:r>
              <a:rPr lang="zh-CN" altLang="en-US" sz="2000" dirty="0"/>
              <a:t>年发布了改进版本</a:t>
            </a:r>
            <a:r>
              <a:rPr lang="en-US" altLang="zh-CN" sz="2000" dirty="0"/>
              <a:t>HIPERLAN-2</a:t>
            </a:r>
            <a:r>
              <a:rPr lang="zh-CN" altLang="en-US" sz="2000" dirty="0"/>
              <a:t>，将数据速率提高到</a:t>
            </a:r>
            <a:r>
              <a:rPr lang="en-US" altLang="zh-CN" sz="2000" dirty="0"/>
              <a:t>54Mbps</a:t>
            </a:r>
          </a:p>
          <a:p>
            <a:pPr lvl="1"/>
            <a:r>
              <a:rPr lang="zh-CN" altLang="en-US" sz="2000" dirty="0"/>
              <a:t>采用基于连接的方式，其中的许多原理（如</a:t>
            </a:r>
            <a:r>
              <a:rPr lang="en-US" altLang="zh-CN" sz="2000" dirty="0"/>
              <a:t>OFDM</a:t>
            </a:r>
            <a:r>
              <a:rPr lang="zh-CN" altLang="en-US" sz="2000" dirty="0"/>
              <a:t>）被逐步加入到</a:t>
            </a:r>
            <a:r>
              <a:rPr lang="en-US" altLang="zh-CN" sz="2000" dirty="0"/>
              <a:t>802.11</a:t>
            </a:r>
          </a:p>
          <a:p>
            <a:r>
              <a:rPr lang="en-US" altLang="zh-CN" sz="2000" dirty="0"/>
              <a:t>1999</a:t>
            </a:r>
            <a:r>
              <a:rPr lang="zh-CN" altLang="en-US" sz="2000" dirty="0"/>
              <a:t>年</a:t>
            </a:r>
            <a:r>
              <a:rPr lang="en-US" altLang="zh-CN" sz="2000" dirty="0"/>
              <a:t>IEEE</a:t>
            </a:r>
            <a:r>
              <a:rPr lang="zh-CN" altLang="en-US" sz="2000" dirty="0"/>
              <a:t>推出了</a:t>
            </a:r>
            <a:r>
              <a:rPr lang="en-US" altLang="zh-CN" sz="2000" u="sng" dirty="0">
                <a:solidFill>
                  <a:srgbClr val="FF0000"/>
                </a:solidFill>
              </a:rPr>
              <a:t>802.11b</a:t>
            </a:r>
            <a:r>
              <a:rPr lang="zh-CN" altLang="en-US" sz="2000" dirty="0"/>
              <a:t>，定义一个新的物理层协议，同样</a:t>
            </a:r>
            <a:r>
              <a:rPr lang="zh-CN" altLang="en-US" sz="2000" u="sng" dirty="0">
                <a:solidFill>
                  <a:srgbClr val="FF0000"/>
                </a:solidFill>
              </a:rPr>
              <a:t>工作在</a:t>
            </a:r>
            <a:r>
              <a:rPr lang="en-US" altLang="zh-CN" sz="2000" u="sng" dirty="0">
                <a:solidFill>
                  <a:srgbClr val="FF0000"/>
                </a:solidFill>
              </a:rPr>
              <a:t>2.4GHz</a:t>
            </a:r>
            <a:r>
              <a:rPr lang="zh-CN" altLang="en-US" sz="2000" dirty="0"/>
              <a:t>，但是数据速率提高到</a:t>
            </a:r>
            <a:r>
              <a:rPr lang="en-US" altLang="zh-CN" sz="2000" u="sng" dirty="0">
                <a:solidFill>
                  <a:srgbClr val="FF0000"/>
                </a:solidFill>
              </a:rPr>
              <a:t>11Mbps</a:t>
            </a:r>
          </a:p>
          <a:p>
            <a:r>
              <a:rPr lang="en-US" altLang="zh-CN" sz="2000" dirty="0"/>
              <a:t>1999年IEEE发布了</a:t>
            </a:r>
            <a:r>
              <a:rPr lang="en-US" altLang="zh-CN" sz="2000" u="sng" dirty="0">
                <a:solidFill>
                  <a:srgbClr val="FF0000"/>
                </a:solidFill>
              </a:rPr>
              <a:t>802.11a</a:t>
            </a:r>
            <a:r>
              <a:rPr lang="en-US" altLang="zh-CN" sz="2000" dirty="0"/>
              <a:t>标准，采用</a:t>
            </a:r>
            <a:r>
              <a:rPr lang="en-US" altLang="zh-CN" sz="2000" u="sng" dirty="0">
                <a:solidFill>
                  <a:srgbClr val="FF0000"/>
                </a:solidFill>
              </a:rPr>
              <a:t>OFDM技术</a:t>
            </a:r>
            <a:r>
              <a:rPr lang="en-US" altLang="zh-CN" sz="2000" dirty="0"/>
              <a:t>，工作在</a:t>
            </a:r>
            <a:r>
              <a:rPr lang="en-US" altLang="zh-CN" sz="2000" u="sng" dirty="0">
                <a:solidFill>
                  <a:srgbClr val="FF0000"/>
                </a:solidFill>
              </a:rPr>
              <a:t>5GHz波段</a:t>
            </a:r>
            <a:r>
              <a:rPr lang="en-US" altLang="zh-CN" sz="2000" dirty="0"/>
              <a:t>，数据速率最高可达</a:t>
            </a:r>
            <a:r>
              <a:rPr lang="en-US" altLang="zh-CN" sz="2000" u="sng" dirty="0">
                <a:solidFill>
                  <a:srgbClr val="FF0000"/>
                </a:solidFill>
              </a:rPr>
              <a:t>54Mbps</a:t>
            </a:r>
          </a:p>
          <a:p>
            <a:r>
              <a:rPr lang="en-US" altLang="zh-CN" sz="2000" dirty="0"/>
              <a:t>2003年IEEE发布了</a:t>
            </a:r>
            <a:r>
              <a:rPr lang="en-US" altLang="zh-CN" sz="2000" u="sng" dirty="0">
                <a:solidFill>
                  <a:srgbClr val="FF0000"/>
                </a:solidFill>
              </a:rPr>
              <a:t>802.11g</a:t>
            </a:r>
            <a:r>
              <a:rPr lang="zh-CN" altLang="en-US" sz="2000" dirty="0"/>
              <a:t>，</a:t>
            </a:r>
            <a:r>
              <a:rPr lang="en-US" altLang="zh-CN" sz="2000" dirty="0"/>
              <a:t> 工作在</a:t>
            </a:r>
            <a:r>
              <a:rPr lang="en-US" altLang="zh-CN" sz="2000" u="sng" dirty="0">
                <a:solidFill>
                  <a:srgbClr val="FF0000"/>
                </a:solidFill>
              </a:rPr>
              <a:t>2.4GHz</a:t>
            </a:r>
            <a:r>
              <a:rPr lang="en-US" altLang="zh-CN" sz="2000" dirty="0"/>
              <a:t>，最高数据速率为54Mbps。802.11g</a:t>
            </a:r>
            <a:r>
              <a:rPr lang="en-US" altLang="zh-CN" sz="2000" u="sng" dirty="0">
                <a:solidFill>
                  <a:srgbClr val="FF0000"/>
                </a:solidFill>
              </a:rPr>
              <a:t>可以与802.11b兼容</a:t>
            </a:r>
            <a:endParaRPr lang="zh-CN" altLang="en-US" sz="2000" u="sng" dirty="0">
              <a:solidFill>
                <a:srgbClr val="FF0000"/>
              </a:solidFill>
            </a:endParaRPr>
          </a:p>
          <a:p>
            <a:r>
              <a:rPr lang="en-US" altLang="zh-CN" sz="2000" dirty="0"/>
              <a:t>Atheros</a:t>
            </a:r>
            <a:r>
              <a:rPr lang="zh-CN" altLang="en-US" sz="2000" dirty="0"/>
              <a:t>公司引入了信道联合（</a:t>
            </a:r>
            <a:r>
              <a:rPr lang="en-US" altLang="zh-CN" sz="2000" dirty="0"/>
              <a:t>channel bonding</a:t>
            </a:r>
            <a:r>
              <a:rPr lang="zh-CN" altLang="en-US" sz="2000" dirty="0"/>
              <a:t>）技术，对于</a:t>
            </a:r>
            <a:r>
              <a:rPr lang="en-US" altLang="zh-CN" sz="2000" dirty="0"/>
              <a:t>802.11g</a:t>
            </a:r>
            <a:r>
              <a:rPr lang="zh-CN" altLang="en-US" sz="2000" dirty="0"/>
              <a:t>进行扩展称为</a:t>
            </a:r>
            <a:r>
              <a:rPr lang="en-US" altLang="zh-CN" sz="2000" dirty="0"/>
              <a:t>802.11g+</a:t>
            </a:r>
            <a:r>
              <a:rPr lang="zh-CN" altLang="en-US" sz="2000" dirty="0"/>
              <a:t>，最高支持</a:t>
            </a:r>
            <a:r>
              <a:rPr lang="en-US" altLang="zh-CN" sz="2000" dirty="0"/>
              <a:t>108</a:t>
            </a:r>
            <a:r>
              <a:rPr lang="zh-CN" altLang="en-US" sz="2000" dirty="0"/>
              <a:t>（</a:t>
            </a:r>
            <a:r>
              <a:rPr lang="en-US" altLang="zh-CN" sz="2000" dirty="0"/>
              <a:t>2</a:t>
            </a:r>
            <a:r>
              <a:rPr lang="zh-CN" altLang="en-US" sz="2000" dirty="0"/>
              <a:t>个</a:t>
            </a:r>
            <a:r>
              <a:rPr lang="en-US" altLang="zh-CN" sz="2000" dirty="0"/>
              <a:t>54Mbps</a:t>
            </a:r>
            <a:r>
              <a:rPr lang="zh-CN" altLang="en-US" sz="2000" dirty="0"/>
              <a:t>信道）</a:t>
            </a:r>
            <a:r>
              <a:rPr lang="en-US" altLang="zh-CN" sz="2000" dirty="0"/>
              <a:t>Mbps</a:t>
            </a:r>
            <a:r>
              <a:rPr lang="zh-CN" altLang="en-US" sz="2000" dirty="0"/>
              <a:t>，</a:t>
            </a:r>
            <a:endParaRPr lang="en-US" altLang="zh-CN" sz="2000" dirty="0"/>
          </a:p>
          <a:p>
            <a:r>
              <a:rPr lang="en-US" altLang="zh-CN" sz="2000" dirty="0"/>
              <a:t>2004年IEEE成立了</a:t>
            </a:r>
            <a:r>
              <a:rPr lang="en-US" altLang="zh-CN" sz="2000" u="sng" dirty="0">
                <a:solidFill>
                  <a:srgbClr val="FF0000"/>
                </a:solidFill>
              </a:rPr>
              <a:t>802.11n</a:t>
            </a:r>
            <a:r>
              <a:rPr lang="en-US" altLang="zh-CN" sz="2000" dirty="0"/>
              <a:t>工作组来开发</a:t>
            </a:r>
            <a:r>
              <a:rPr lang="zh-CN" altLang="en-US" sz="2000" dirty="0"/>
              <a:t>新的物理层协议，</a:t>
            </a:r>
            <a:r>
              <a:rPr lang="en-US" altLang="zh-CN" sz="2000" dirty="0"/>
              <a:t>2009</a:t>
            </a:r>
            <a:r>
              <a:rPr lang="zh-CN" altLang="en-US" sz="2000" dirty="0"/>
              <a:t>年</a:t>
            </a:r>
            <a:r>
              <a:rPr lang="en-US" altLang="zh-CN" sz="2000" dirty="0"/>
              <a:t>10</a:t>
            </a:r>
            <a:r>
              <a:rPr lang="zh-CN" altLang="en-US" sz="2000" dirty="0"/>
              <a:t>月</a:t>
            </a:r>
            <a:r>
              <a:rPr lang="en-US" altLang="zh-CN" sz="2000" dirty="0"/>
              <a:t>29</a:t>
            </a:r>
            <a:r>
              <a:rPr lang="zh-CN" altLang="en-US" sz="2000" dirty="0"/>
              <a:t>日正式发布，</a:t>
            </a:r>
            <a:r>
              <a:rPr lang="en-US" altLang="zh-CN" sz="2000" dirty="0"/>
              <a:t>采用OFDM和MIMO技术，支持</a:t>
            </a:r>
            <a:r>
              <a:rPr lang="en-US" altLang="zh-CN" sz="2000" u="sng" dirty="0">
                <a:solidFill>
                  <a:srgbClr val="FF0000"/>
                </a:solidFill>
              </a:rPr>
              <a:t>最高600Mbps</a:t>
            </a:r>
            <a:r>
              <a:rPr lang="en-US" altLang="zh-CN" sz="2000" dirty="0"/>
              <a:t>的数据速率</a:t>
            </a:r>
          </a:p>
          <a:p>
            <a:r>
              <a:rPr lang="en-US" altLang="zh-CN" sz="2000" dirty="0"/>
              <a:t>2013</a:t>
            </a:r>
            <a:r>
              <a:rPr lang="zh-CN" altLang="en-US" sz="2000" dirty="0"/>
              <a:t>年发布工作在</a:t>
            </a:r>
            <a:r>
              <a:rPr lang="en-US" altLang="zh-CN" sz="2000" u="sng" dirty="0">
                <a:solidFill>
                  <a:srgbClr val="FF0000"/>
                </a:solidFill>
              </a:rPr>
              <a:t>5GHz</a:t>
            </a:r>
            <a:r>
              <a:rPr lang="zh-CN" altLang="en-US" sz="2000" dirty="0"/>
              <a:t>的</a:t>
            </a:r>
            <a:r>
              <a:rPr lang="en-US" altLang="zh-CN" sz="2000" u="sng" dirty="0">
                <a:solidFill>
                  <a:srgbClr val="FF0000"/>
                </a:solidFill>
              </a:rPr>
              <a:t>802.11ac</a:t>
            </a:r>
            <a:r>
              <a:rPr lang="zh-CN" altLang="en-US" sz="2000" dirty="0"/>
              <a:t>，</a:t>
            </a:r>
            <a:r>
              <a:rPr lang="en-US" altLang="zh-CN" sz="2000" dirty="0"/>
              <a:t>8</a:t>
            </a:r>
            <a:r>
              <a:rPr lang="zh-CN" altLang="en-US" sz="2000" dirty="0"/>
              <a:t>路天线，最高</a:t>
            </a:r>
            <a:r>
              <a:rPr lang="en-US" altLang="zh-CN" sz="2000" u="sng" dirty="0" smtClean="0">
                <a:solidFill>
                  <a:srgbClr val="FF0000"/>
                </a:solidFill>
              </a:rPr>
              <a:t>6.93Gbps</a:t>
            </a:r>
            <a:endParaRPr lang="zh-CN" altLang="en-US" sz="2000" dirty="0"/>
          </a:p>
        </p:txBody>
      </p:sp>
    </p:spTree>
    <p:extLst>
      <p:ext uri="{BB962C8B-B14F-4D97-AF65-F5344CB8AC3E}">
        <p14:creationId xmlns:p14="http://schemas.microsoft.com/office/powerpoint/2010/main" val="24197017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媒体访问控制概述：</a:t>
            </a:r>
            <a:r>
              <a:rPr lang="en-US" altLang="zh-CN" dirty="0" smtClean="0"/>
              <a:t>MAC</a:t>
            </a:r>
            <a:endParaRPr lang="zh-CN" altLang="en-US" dirty="0"/>
          </a:p>
        </p:txBody>
      </p:sp>
      <p:sp>
        <p:nvSpPr>
          <p:cNvPr id="3" name="灯片编号占位符 2"/>
          <p:cNvSpPr>
            <a:spLocks noGrp="1"/>
          </p:cNvSpPr>
          <p:nvPr>
            <p:ph type="sldNum" sz="quarter" idx="12"/>
          </p:nvPr>
        </p:nvSpPr>
        <p:spPr/>
        <p:txBody>
          <a:bodyPr/>
          <a:lstStyle/>
          <a:p>
            <a:fld id="{3C40872B-571A-4F56-8A4E-7221158C17B4}" type="slidenum">
              <a:rPr lang="zh-CN" altLang="en-US" smtClean="0"/>
              <a:t>4</a:t>
            </a:fld>
            <a:endParaRPr lang="zh-CN" altLang="en-US" dirty="0"/>
          </a:p>
        </p:txBody>
      </p:sp>
      <p:sp>
        <p:nvSpPr>
          <p:cNvPr id="4" name="内容占位符 3"/>
          <p:cNvSpPr>
            <a:spLocks noGrp="1"/>
          </p:cNvSpPr>
          <p:nvPr>
            <p:ph sz="quarter" idx="1"/>
          </p:nvPr>
        </p:nvSpPr>
        <p:spPr/>
        <p:txBody>
          <a:bodyPr>
            <a:noAutofit/>
          </a:bodyPr>
          <a:lstStyle/>
          <a:p>
            <a:r>
              <a:rPr lang="zh-CN" altLang="en-US" dirty="0" smtClean="0"/>
              <a:t>信道资源的分配是固定还是动态</a:t>
            </a:r>
            <a:endParaRPr lang="en-US" altLang="zh-CN" dirty="0" smtClean="0"/>
          </a:p>
          <a:p>
            <a:pPr lvl="1"/>
            <a:r>
              <a:rPr lang="zh-CN" altLang="en-US" sz="2800" dirty="0" smtClean="0"/>
              <a:t>信道分割：基于信道的同步协议</a:t>
            </a:r>
            <a:endParaRPr lang="en-US" altLang="zh-CN" sz="2800" dirty="0" smtClean="0"/>
          </a:p>
          <a:p>
            <a:pPr lvl="2"/>
            <a:r>
              <a:rPr lang="zh-CN" altLang="en-US" sz="2800" dirty="0" smtClean="0"/>
              <a:t>资源分割成若干部分，每一部分</a:t>
            </a:r>
            <a:r>
              <a:rPr lang="zh-CN" altLang="en-US" sz="2800" u="sng" dirty="0" smtClean="0">
                <a:solidFill>
                  <a:srgbClr val="FF0000"/>
                </a:solidFill>
              </a:rPr>
              <a:t>固定分配</a:t>
            </a:r>
            <a:r>
              <a:rPr lang="zh-CN" altLang="en-US" sz="2800" dirty="0" smtClean="0"/>
              <a:t>给某一节点独享</a:t>
            </a:r>
            <a:endParaRPr lang="en-US" altLang="zh-CN" sz="2800" dirty="0" smtClean="0"/>
          </a:p>
          <a:p>
            <a:pPr lvl="3"/>
            <a:r>
              <a:rPr lang="zh-CN" altLang="en-US" sz="2800" dirty="0" smtClean="0"/>
              <a:t>如何分割信道资源？频率、时间、扩频码、空间等</a:t>
            </a:r>
            <a:endParaRPr lang="en-US" altLang="zh-CN" sz="2800" dirty="0" smtClean="0"/>
          </a:p>
          <a:p>
            <a:pPr lvl="3"/>
            <a:r>
              <a:rPr lang="zh-CN" altLang="en-US" sz="2800" dirty="0" smtClean="0"/>
              <a:t>怎样分配资源：一般采取集中式的策略，中心节点（基站）调度</a:t>
            </a:r>
            <a:endParaRPr lang="en-US" altLang="zh-CN" sz="2800" dirty="0" smtClean="0"/>
          </a:p>
          <a:p>
            <a:pPr lvl="2"/>
            <a:r>
              <a:rPr lang="zh-CN" altLang="en-US" sz="2800" dirty="0" smtClean="0"/>
              <a:t>适合于长时间、低延迟的连续负载流</a:t>
            </a:r>
          </a:p>
          <a:p>
            <a:pPr lvl="1"/>
            <a:r>
              <a:rPr lang="zh-CN" altLang="en-US" sz="2800" dirty="0" smtClean="0"/>
              <a:t>基于分组的异步协议：动态分配资源</a:t>
            </a:r>
            <a:endParaRPr lang="en-US" altLang="zh-CN" sz="2800" dirty="0" smtClean="0"/>
          </a:p>
        </p:txBody>
      </p:sp>
    </p:spTree>
    <p:extLst>
      <p:ext uri="{BB962C8B-B14F-4D97-AF65-F5344CB8AC3E}">
        <p14:creationId xmlns:p14="http://schemas.microsoft.com/office/powerpoint/2010/main" val="72274780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IEEE </a:t>
            </a:r>
            <a:r>
              <a:rPr lang="en-US" altLang="zh-CN" dirty="0" smtClean="0"/>
              <a:t>802.11</a:t>
            </a:r>
            <a:r>
              <a:rPr lang="zh-CN" altLang="en-US" dirty="0" smtClean="0"/>
              <a:t>标准</a:t>
            </a:r>
            <a:endParaRPr lang="zh-CN" altLang="en-US" dirty="0"/>
          </a:p>
        </p:txBody>
      </p:sp>
      <p:sp>
        <p:nvSpPr>
          <p:cNvPr id="3" name="灯片编号占位符 2"/>
          <p:cNvSpPr>
            <a:spLocks noGrp="1"/>
          </p:cNvSpPr>
          <p:nvPr>
            <p:ph type="sldNum" sz="quarter" idx="12"/>
          </p:nvPr>
        </p:nvSpPr>
        <p:spPr/>
        <p:txBody>
          <a:bodyPr/>
          <a:lstStyle/>
          <a:p>
            <a:fld id="{3C40872B-571A-4F56-8A4E-7221158C17B4}" type="slidenum">
              <a:rPr lang="zh-CN" altLang="en-US" smtClean="0"/>
              <a:t>40</a:t>
            </a:fld>
            <a:endParaRPr lang="zh-CN" altLang="en-US" dirty="0"/>
          </a:p>
        </p:txBody>
      </p:sp>
      <p:graphicFrame>
        <p:nvGraphicFramePr>
          <p:cNvPr id="5" name="内容占位符 4"/>
          <p:cNvGraphicFramePr>
            <a:graphicFrameLocks noGrp="1"/>
          </p:cNvGraphicFramePr>
          <p:nvPr>
            <p:ph sz="quarter" idx="1"/>
            <p:extLst>
              <p:ext uri="{D42A27DB-BD31-4B8C-83A1-F6EECF244321}">
                <p14:modId xmlns:p14="http://schemas.microsoft.com/office/powerpoint/2010/main" val="3039748526"/>
              </p:ext>
            </p:extLst>
          </p:nvPr>
        </p:nvGraphicFramePr>
        <p:xfrm>
          <a:off x="838200" y="2050502"/>
          <a:ext cx="10336087" cy="3946033"/>
        </p:xfrm>
        <a:graphic>
          <a:graphicData uri="http://schemas.openxmlformats.org/drawingml/2006/table">
            <a:tbl>
              <a:tblPr firstRow="1" firstCol="1" bandRow="1">
                <a:tableStyleId>{5C22544A-7EE6-4342-B048-85BDC9FD1C3A}</a:tableStyleId>
              </a:tblPr>
              <a:tblGrid>
                <a:gridCol w="1535386">
                  <a:extLst>
                    <a:ext uri="{9D8B030D-6E8A-4147-A177-3AD203B41FA5}">
                      <a16:colId xmlns:a16="http://schemas.microsoft.com/office/drawing/2014/main" val="20000"/>
                    </a:ext>
                  </a:extLst>
                </a:gridCol>
                <a:gridCol w="1079331">
                  <a:extLst>
                    <a:ext uri="{9D8B030D-6E8A-4147-A177-3AD203B41FA5}">
                      <a16:colId xmlns:a16="http://schemas.microsoft.com/office/drawing/2014/main" val="20001"/>
                    </a:ext>
                  </a:extLst>
                </a:gridCol>
                <a:gridCol w="1079331">
                  <a:extLst>
                    <a:ext uri="{9D8B030D-6E8A-4147-A177-3AD203B41FA5}">
                      <a16:colId xmlns:a16="http://schemas.microsoft.com/office/drawing/2014/main" val="20002"/>
                    </a:ext>
                  </a:extLst>
                </a:gridCol>
                <a:gridCol w="1411433">
                  <a:extLst>
                    <a:ext uri="{9D8B030D-6E8A-4147-A177-3AD203B41FA5}">
                      <a16:colId xmlns:a16="http://schemas.microsoft.com/office/drawing/2014/main" val="20003"/>
                    </a:ext>
                  </a:extLst>
                </a:gridCol>
                <a:gridCol w="1660510">
                  <a:extLst>
                    <a:ext uri="{9D8B030D-6E8A-4147-A177-3AD203B41FA5}">
                      <a16:colId xmlns:a16="http://schemas.microsoft.com/office/drawing/2014/main" val="20004"/>
                    </a:ext>
                  </a:extLst>
                </a:gridCol>
                <a:gridCol w="996306">
                  <a:extLst>
                    <a:ext uri="{9D8B030D-6E8A-4147-A177-3AD203B41FA5}">
                      <a16:colId xmlns:a16="http://schemas.microsoft.com/office/drawing/2014/main" val="20005"/>
                    </a:ext>
                  </a:extLst>
                </a:gridCol>
                <a:gridCol w="2573790">
                  <a:extLst>
                    <a:ext uri="{9D8B030D-6E8A-4147-A177-3AD203B41FA5}">
                      <a16:colId xmlns:a16="http://schemas.microsoft.com/office/drawing/2014/main" val="20006"/>
                    </a:ext>
                  </a:extLst>
                </a:gridCol>
              </a:tblGrid>
              <a:tr h="518455">
                <a:tc>
                  <a:txBody>
                    <a:bodyPr/>
                    <a:lstStyle/>
                    <a:p>
                      <a:pPr indent="266700" algn="l">
                        <a:spcAft>
                          <a:spcPts val="0"/>
                        </a:spcAft>
                      </a:pPr>
                      <a:r>
                        <a:rPr lang="zh-CN" sz="1600" kern="100" dirty="0">
                          <a:effectLst/>
                        </a:rPr>
                        <a:t>版本</a:t>
                      </a:r>
                      <a:endParaRPr lang="zh-CN" sz="1600" kern="100" dirty="0">
                        <a:effectLst/>
                        <a:latin typeface="Times New Roman"/>
                        <a:ea typeface="宋体"/>
                        <a:cs typeface="Times New Roman"/>
                      </a:endParaRPr>
                    </a:p>
                  </a:txBody>
                  <a:tcPr marL="68580" marR="68580" marT="0" marB="0"/>
                </a:tc>
                <a:tc>
                  <a:txBody>
                    <a:bodyPr/>
                    <a:lstStyle/>
                    <a:p>
                      <a:pPr indent="266700" algn="l">
                        <a:spcAft>
                          <a:spcPts val="0"/>
                        </a:spcAft>
                      </a:pPr>
                      <a:r>
                        <a:rPr lang="zh-CN" sz="1600" kern="100" dirty="0" smtClean="0">
                          <a:effectLst/>
                        </a:rPr>
                        <a:t>发布</a:t>
                      </a:r>
                      <a:endParaRPr lang="en-US" altLang="zh-CN" sz="1600" kern="100" dirty="0" smtClean="0">
                        <a:effectLst/>
                      </a:endParaRPr>
                    </a:p>
                    <a:p>
                      <a:pPr indent="266700" algn="l">
                        <a:spcAft>
                          <a:spcPts val="0"/>
                        </a:spcAft>
                      </a:pPr>
                      <a:r>
                        <a:rPr lang="zh-CN" sz="1600" kern="100" dirty="0" smtClean="0">
                          <a:effectLst/>
                        </a:rPr>
                        <a:t>年份</a:t>
                      </a:r>
                      <a:endParaRPr lang="zh-CN" sz="1600" kern="100" dirty="0">
                        <a:effectLst/>
                        <a:latin typeface="Times New Roman"/>
                        <a:ea typeface="宋体"/>
                        <a:cs typeface="Times New Roman"/>
                      </a:endParaRPr>
                    </a:p>
                  </a:txBody>
                  <a:tcPr marL="68580" marR="68580" marT="0" marB="0"/>
                </a:tc>
                <a:tc>
                  <a:txBody>
                    <a:bodyPr/>
                    <a:lstStyle/>
                    <a:p>
                      <a:pPr indent="266700" algn="l">
                        <a:spcAft>
                          <a:spcPts val="0"/>
                        </a:spcAft>
                      </a:pPr>
                      <a:r>
                        <a:rPr lang="zh-CN" sz="1600" kern="100" dirty="0" smtClean="0">
                          <a:effectLst/>
                        </a:rPr>
                        <a:t>频率</a:t>
                      </a:r>
                      <a:endParaRPr lang="en-US" altLang="zh-CN" sz="1600" kern="100" dirty="0" smtClean="0">
                        <a:effectLst/>
                      </a:endParaRPr>
                    </a:p>
                    <a:p>
                      <a:pPr indent="266700" algn="l">
                        <a:spcAft>
                          <a:spcPts val="0"/>
                        </a:spcAft>
                      </a:pPr>
                      <a:r>
                        <a:rPr lang="en-US" sz="1600" kern="100" dirty="0" smtClean="0">
                          <a:effectLst/>
                        </a:rPr>
                        <a:t>(</a:t>
                      </a:r>
                      <a:r>
                        <a:rPr lang="en-US" sz="1600" kern="100" dirty="0">
                          <a:effectLst/>
                        </a:rPr>
                        <a:t>GHz)</a:t>
                      </a:r>
                      <a:endParaRPr lang="zh-CN" sz="1600" kern="100" dirty="0">
                        <a:effectLst/>
                        <a:latin typeface="Times New Roman"/>
                        <a:ea typeface="宋体"/>
                        <a:cs typeface="Times New Roman"/>
                      </a:endParaRPr>
                    </a:p>
                  </a:txBody>
                  <a:tcPr marL="68580" marR="68580" marT="0" marB="0"/>
                </a:tc>
                <a:tc>
                  <a:txBody>
                    <a:bodyPr/>
                    <a:lstStyle/>
                    <a:p>
                      <a:pPr indent="266700" algn="l">
                        <a:spcAft>
                          <a:spcPts val="0"/>
                        </a:spcAft>
                      </a:pPr>
                      <a:r>
                        <a:rPr lang="zh-CN" sz="1600" kern="100" dirty="0">
                          <a:effectLst/>
                          <a:latin typeface="Cambria Math" pitchFamily="18" charset="0"/>
                          <a:ea typeface="+mn-ea"/>
                        </a:rPr>
                        <a:t>信道</a:t>
                      </a:r>
                      <a:r>
                        <a:rPr lang="zh-CN" sz="1600" kern="100" dirty="0" smtClean="0">
                          <a:effectLst/>
                          <a:latin typeface="Cambria Math" pitchFamily="18" charset="0"/>
                          <a:ea typeface="+mn-ea"/>
                        </a:rPr>
                        <a:t>带宽</a:t>
                      </a:r>
                      <a:endParaRPr lang="en-US" altLang="zh-CN" sz="1600" kern="100" dirty="0" smtClean="0">
                        <a:effectLst/>
                        <a:latin typeface="Cambria Math" pitchFamily="18" charset="0"/>
                        <a:ea typeface="+mn-ea"/>
                      </a:endParaRPr>
                    </a:p>
                    <a:p>
                      <a:pPr indent="266700" algn="l">
                        <a:spcAft>
                          <a:spcPts val="0"/>
                        </a:spcAft>
                      </a:pPr>
                      <a:r>
                        <a:rPr lang="en-US" sz="1600" kern="100" dirty="0" smtClean="0">
                          <a:effectLst/>
                          <a:latin typeface="Cambria Math" pitchFamily="18" charset="0"/>
                          <a:ea typeface="Cambria Math" pitchFamily="18" charset="0"/>
                        </a:rPr>
                        <a:t>(</a:t>
                      </a:r>
                      <a:r>
                        <a:rPr lang="en-US" sz="1600" kern="100" dirty="0">
                          <a:effectLst/>
                          <a:latin typeface="Cambria Math" pitchFamily="18" charset="0"/>
                          <a:ea typeface="Cambria Math" pitchFamily="18" charset="0"/>
                        </a:rPr>
                        <a:t>MHz)</a:t>
                      </a:r>
                      <a:endParaRPr lang="zh-CN" sz="1600" kern="100" dirty="0">
                        <a:effectLst/>
                        <a:latin typeface="Cambria Math" pitchFamily="18" charset="0"/>
                        <a:ea typeface="+mn-ea"/>
                        <a:cs typeface="Times New Roman"/>
                      </a:endParaRPr>
                    </a:p>
                  </a:txBody>
                  <a:tcPr marL="68580" marR="68580" marT="0" marB="0"/>
                </a:tc>
                <a:tc>
                  <a:txBody>
                    <a:bodyPr/>
                    <a:lstStyle/>
                    <a:p>
                      <a:pPr indent="266700" algn="l">
                        <a:spcAft>
                          <a:spcPts val="0"/>
                        </a:spcAft>
                      </a:pPr>
                      <a:r>
                        <a:rPr lang="zh-CN" sz="1600" kern="100" dirty="0">
                          <a:effectLst/>
                        </a:rPr>
                        <a:t>单路</a:t>
                      </a:r>
                      <a:r>
                        <a:rPr lang="zh-CN" sz="1600" kern="100" dirty="0" smtClean="0">
                          <a:effectLst/>
                        </a:rPr>
                        <a:t>流最大</a:t>
                      </a:r>
                      <a:endParaRPr lang="en-US" altLang="zh-CN" sz="1600" kern="100" dirty="0" smtClean="0">
                        <a:effectLst/>
                      </a:endParaRPr>
                    </a:p>
                    <a:p>
                      <a:pPr indent="266700" algn="l">
                        <a:spcAft>
                          <a:spcPts val="0"/>
                        </a:spcAft>
                      </a:pPr>
                      <a:r>
                        <a:rPr lang="zh-CN" sz="1600" kern="100" dirty="0" smtClean="0">
                          <a:effectLst/>
                        </a:rPr>
                        <a:t>速率</a:t>
                      </a:r>
                      <a:r>
                        <a:rPr lang="en-US" sz="1600" kern="100" dirty="0" smtClean="0">
                          <a:effectLst/>
                        </a:rPr>
                        <a:t>(</a:t>
                      </a:r>
                      <a:r>
                        <a:rPr lang="en-US" sz="1600" kern="100" dirty="0">
                          <a:effectLst/>
                        </a:rPr>
                        <a:t>Mbps)</a:t>
                      </a:r>
                      <a:endParaRPr lang="zh-CN" sz="1600" kern="100" dirty="0">
                        <a:effectLst/>
                        <a:latin typeface="Times New Roman"/>
                        <a:ea typeface="宋体"/>
                        <a:cs typeface="Times New Roman"/>
                      </a:endParaRPr>
                    </a:p>
                  </a:txBody>
                  <a:tcPr marL="68580" marR="68580" marT="0" marB="0"/>
                </a:tc>
                <a:tc>
                  <a:txBody>
                    <a:bodyPr/>
                    <a:lstStyle/>
                    <a:p>
                      <a:pPr indent="266700" algn="l">
                        <a:spcAft>
                          <a:spcPts val="0"/>
                        </a:spcAft>
                      </a:pPr>
                      <a:r>
                        <a:rPr lang="en-US" sz="1400" kern="100" dirty="0" smtClean="0">
                          <a:effectLst/>
                        </a:rPr>
                        <a:t>MIMO</a:t>
                      </a:r>
                    </a:p>
                    <a:p>
                      <a:pPr indent="266700" algn="l">
                        <a:spcAft>
                          <a:spcPts val="0"/>
                        </a:spcAft>
                      </a:pPr>
                      <a:r>
                        <a:rPr lang="zh-CN" sz="1400" kern="100" dirty="0" smtClean="0">
                          <a:effectLst/>
                        </a:rPr>
                        <a:t>流</a:t>
                      </a:r>
                      <a:r>
                        <a:rPr lang="zh-CN" sz="1400" kern="100" dirty="0">
                          <a:effectLst/>
                        </a:rPr>
                        <a:t>数</a:t>
                      </a:r>
                      <a:endParaRPr lang="zh-CN" sz="1400" kern="100" dirty="0">
                        <a:effectLst/>
                        <a:latin typeface="Times New Roman"/>
                        <a:ea typeface="宋体"/>
                        <a:cs typeface="Times New Roman"/>
                      </a:endParaRPr>
                    </a:p>
                  </a:txBody>
                  <a:tcPr marL="68580" marR="68580" marT="0" marB="0"/>
                </a:tc>
                <a:tc>
                  <a:txBody>
                    <a:bodyPr/>
                    <a:lstStyle/>
                    <a:p>
                      <a:pPr indent="266700" algn="l">
                        <a:spcAft>
                          <a:spcPts val="0"/>
                        </a:spcAft>
                      </a:pPr>
                      <a:r>
                        <a:rPr lang="zh-CN" sz="1600" kern="100" dirty="0">
                          <a:effectLst/>
                        </a:rPr>
                        <a:t>调制方法</a:t>
                      </a:r>
                      <a:endParaRPr lang="zh-CN" sz="1600" kern="100" dirty="0">
                        <a:effectLst/>
                        <a:latin typeface="Times New Roman"/>
                        <a:ea typeface="宋体"/>
                        <a:cs typeface="Times New Roman"/>
                      </a:endParaRPr>
                    </a:p>
                  </a:txBody>
                  <a:tcPr marL="68580" marR="68580" marT="0" marB="0"/>
                </a:tc>
                <a:extLst>
                  <a:ext uri="{0D108BD9-81ED-4DB2-BD59-A6C34878D82A}">
                    <a16:rowId xmlns:a16="http://schemas.microsoft.com/office/drawing/2014/main" val="10000"/>
                  </a:ext>
                </a:extLst>
              </a:tr>
              <a:tr h="489654">
                <a:tc>
                  <a:txBody>
                    <a:bodyPr/>
                    <a:lstStyle/>
                    <a:p>
                      <a:pPr indent="266700" algn="l">
                        <a:spcAft>
                          <a:spcPts val="0"/>
                        </a:spcAft>
                      </a:pPr>
                      <a:r>
                        <a:rPr lang="en-US" sz="1600" kern="100" dirty="0">
                          <a:effectLst/>
                        </a:rPr>
                        <a:t>802.11</a:t>
                      </a:r>
                      <a:endParaRPr lang="zh-CN" sz="1600" kern="100" dirty="0">
                        <a:effectLst/>
                        <a:latin typeface="Times New Roman"/>
                        <a:ea typeface="宋体"/>
                        <a:cs typeface="Times New Roman"/>
                      </a:endParaRPr>
                    </a:p>
                  </a:txBody>
                  <a:tcPr marL="68580" marR="68580" marT="0" marB="0"/>
                </a:tc>
                <a:tc>
                  <a:txBody>
                    <a:bodyPr/>
                    <a:lstStyle/>
                    <a:p>
                      <a:pPr indent="266700" algn="l">
                        <a:spcAft>
                          <a:spcPts val="0"/>
                        </a:spcAft>
                      </a:pPr>
                      <a:r>
                        <a:rPr lang="en-US" sz="1600" kern="100">
                          <a:effectLst/>
                        </a:rPr>
                        <a:t>1997</a:t>
                      </a:r>
                      <a:endParaRPr lang="zh-CN" sz="1600" kern="100">
                        <a:effectLst/>
                        <a:latin typeface="Times New Roman"/>
                        <a:ea typeface="宋体"/>
                        <a:cs typeface="Times New Roman"/>
                      </a:endParaRPr>
                    </a:p>
                  </a:txBody>
                  <a:tcPr marL="68580" marR="68580" marT="0" marB="0"/>
                </a:tc>
                <a:tc>
                  <a:txBody>
                    <a:bodyPr/>
                    <a:lstStyle/>
                    <a:p>
                      <a:pPr indent="266700" algn="l">
                        <a:spcAft>
                          <a:spcPts val="0"/>
                        </a:spcAft>
                      </a:pPr>
                      <a:r>
                        <a:rPr lang="en-US" sz="1600" kern="100">
                          <a:effectLst/>
                        </a:rPr>
                        <a:t>2.4</a:t>
                      </a:r>
                      <a:endParaRPr lang="zh-CN" sz="1600" kern="100">
                        <a:effectLst/>
                        <a:latin typeface="Times New Roman"/>
                        <a:ea typeface="宋体"/>
                        <a:cs typeface="Times New Roman"/>
                      </a:endParaRPr>
                    </a:p>
                  </a:txBody>
                  <a:tcPr marL="68580" marR="68580" marT="0" marB="0"/>
                </a:tc>
                <a:tc>
                  <a:txBody>
                    <a:bodyPr/>
                    <a:lstStyle/>
                    <a:p>
                      <a:pPr indent="266700" algn="l">
                        <a:spcAft>
                          <a:spcPts val="0"/>
                        </a:spcAft>
                      </a:pPr>
                      <a:r>
                        <a:rPr lang="en-US" sz="1600" kern="100" dirty="0">
                          <a:effectLst/>
                        </a:rPr>
                        <a:t>20</a:t>
                      </a:r>
                      <a:endParaRPr lang="zh-CN" sz="1600" kern="100" dirty="0">
                        <a:effectLst/>
                        <a:latin typeface="Times New Roman"/>
                        <a:ea typeface="宋体"/>
                        <a:cs typeface="Times New Roman"/>
                      </a:endParaRPr>
                    </a:p>
                  </a:txBody>
                  <a:tcPr marL="68580" marR="68580" marT="0" marB="0"/>
                </a:tc>
                <a:tc>
                  <a:txBody>
                    <a:bodyPr/>
                    <a:lstStyle/>
                    <a:p>
                      <a:pPr indent="266700" algn="l">
                        <a:spcAft>
                          <a:spcPts val="0"/>
                        </a:spcAft>
                      </a:pPr>
                      <a:r>
                        <a:rPr lang="en-US" sz="1600" kern="100">
                          <a:effectLst/>
                        </a:rPr>
                        <a:t>2</a:t>
                      </a:r>
                      <a:endParaRPr lang="zh-CN" sz="1600" kern="100">
                        <a:effectLst/>
                        <a:latin typeface="Times New Roman"/>
                        <a:ea typeface="宋体"/>
                        <a:cs typeface="Times New Roman"/>
                      </a:endParaRPr>
                    </a:p>
                  </a:txBody>
                  <a:tcPr marL="68580" marR="68580" marT="0" marB="0"/>
                </a:tc>
                <a:tc>
                  <a:txBody>
                    <a:bodyPr/>
                    <a:lstStyle/>
                    <a:p>
                      <a:pPr indent="266700" algn="l">
                        <a:spcAft>
                          <a:spcPts val="0"/>
                        </a:spcAft>
                      </a:pPr>
                      <a:r>
                        <a:rPr lang="en-US" sz="1600" kern="100">
                          <a:effectLst/>
                        </a:rPr>
                        <a:t>1</a:t>
                      </a:r>
                      <a:endParaRPr lang="zh-CN" sz="1600" kern="100">
                        <a:effectLst/>
                        <a:latin typeface="Times New Roman"/>
                        <a:ea typeface="宋体"/>
                        <a:cs typeface="Times New Roman"/>
                      </a:endParaRPr>
                    </a:p>
                  </a:txBody>
                  <a:tcPr marL="68580" marR="68580" marT="0" marB="0"/>
                </a:tc>
                <a:tc>
                  <a:txBody>
                    <a:bodyPr/>
                    <a:lstStyle/>
                    <a:p>
                      <a:pPr indent="266700" algn="l">
                        <a:spcAft>
                          <a:spcPts val="0"/>
                        </a:spcAft>
                      </a:pPr>
                      <a:r>
                        <a:rPr lang="en-US" sz="1600" kern="100" dirty="0" smtClean="0">
                          <a:effectLst/>
                        </a:rPr>
                        <a:t>DSSS</a:t>
                      </a:r>
                      <a:r>
                        <a:rPr lang="zh-CN" sz="1600" kern="100" dirty="0" smtClean="0">
                          <a:effectLst/>
                        </a:rPr>
                        <a:t>或</a:t>
                      </a:r>
                      <a:r>
                        <a:rPr lang="en-US" sz="1600" kern="100" dirty="0" smtClean="0">
                          <a:effectLst/>
                        </a:rPr>
                        <a:t>FHSS</a:t>
                      </a:r>
                      <a:endParaRPr lang="zh-CN" sz="1600" kern="100" dirty="0">
                        <a:effectLst/>
                        <a:latin typeface="Times New Roman"/>
                        <a:ea typeface="宋体"/>
                        <a:cs typeface="Times New Roman"/>
                      </a:endParaRPr>
                    </a:p>
                  </a:txBody>
                  <a:tcPr marL="68580" marR="68580" marT="0" marB="0"/>
                </a:tc>
                <a:extLst>
                  <a:ext uri="{0D108BD9-81ED-4DB2-BD59-A6C34878D82A}">
                    <a16:rowId xmlns:a16="http://schemas.microsoft.com/office/drawing/2014/main" val="10001"/>
                  </a:ext>
                </a:extLst>
              </a:tr>
              <a:tr h="489654">
                <a:tc>
                  <a:txBody>
                    <a:bodyPr/>
                    <a:lstStyle/>
                    <a:p>
                      <a:pPr indent="266700" algn="l">
                        <a:spcAft>
                          <a:spcPts val="0"/>
                        </a:spcAft>
                      </a:pPr>
                      <a:r>
                        <a:rPr lang="en-US" sz="1600" kern="100">
                          <a:effectLst/>
                        </a:rPr>
                        <a:t>802.11b</a:t>
                      </a:r>
                      <a:endParaRPr lang="zh-CN" sz="1600" kern="100">
                        <a:effectLst/>
                        <a:latin typeface="Times New Roman"/>
                        <a:ea typeface="宋体"/>
                        <a:cs typeface="Times New Roman"/>
                      </a:endParaRPr>
                    </a:p>
                  </a:txBody>
                  <a:tcPr marL="68580" marR="68580" marT="0" marB="0"/>
                </a:tc>
                <a:tc>
                  <a:txBody>
                    <a:bodyPr/>
                    <a:lstStyle/>
                    <a:p>
                      <a:pPr indent="266700" algn="l">
                        <a:spcAft>
                          <a:spcPts val="0"/>
                        </a:spcAft>
                      </a:pPr>
                      <a:r>
                        <a:rPr lang="en-US" sz="1600" kern="100" dirty="0">
                          <a:effectLst/>
                        </a:rPr>
                        <a:t>1999</a:t>
                      </a:r>
                      <a:endParaRPr lang="zh-CN" sz="1600" kern="100" dirty="0">
                        <a:effectLst/>
                        <a:latin typeface="Times New Roman"/>
                        <a:ea typeface="宋体"/>
                        <a:cs typeface="Times New Roman"/>
                      </a:endParaRPr>
                    </a:p>
                  </a:txBody>
                  <a:tcPr marL="68580" marR="68580" marT="0" marB="0"/>
                </a:tc>
                <a:tc>
                  <a:txBody>
                    <a:bodyPr/>
                    <a:lstStyle/>
                    <a:p>
                      <a:pPr indent="266700" algn="l">
                        <a:spcAft>
                          <a:spcPts val="0"/>
                        </a:spcAft>
                      </a:pPr>
                      <a:r>
                        <a:rPr lang="en-US" altLang="zh-CN" sz="1600" kern="100" dirty="0" smtClean="0">
                          <a:effectLst/>
                          <a:latin typeface="+mn-lt"/>
                          <a:ea typeface="+mn-ea"/>
                          <a:cs typeface="+mn-cs"/>
                        </a:rPr>
                        <a:t>2.4</a:t>
                      </a:r>
                      <a:endParaRPr lang="zh-CN" sz="1600" kern="100" dirty="0">
                        <a:effectLst/>
                        <a:latin typeface="Times New Roman"/>
                        <a:ea typeface="宋体"/>
                        <a:cs typeface="Times New Roman"/>
                      </a:endParaRPr>
                    </a:p>
                  </a:txBody>
                  <a:tcPr marL="68580" marR="68580" marT="0" marB="0"/>
                </a:tc>
                <a:tc>
                  <a:txBody>
                    <a:bodyPr/>
                    <a:lstStyle/>
                    <a:p>
                      <a:pPr indent="266700" algn="l">
                        <a:spcAft>
                          <a:spcPts val="0"/>
                        </a:spcAft>
                      </a:pPr>
                      <a:r>
                        <a:rPr lang="en-US" sz="1600" kern="100">
                          <a:effectLst/>
                        </a:rPr>
                        <a:t>20</a:t>
                      </a:r>
                      <a:endParaRPr lang="zh-CN" sz="1600" kern="100">
                        <a:effectLst/>
                        <a:latin typeface="Times New Roman"/>
                        <a:ea typeface="宋体"/>
                        <a:cs typeface="Times New Roman"/>
                      </a:endParaRPr>
                    </a:p>
                  </a:txBody>
                  <a:tcPr marL="68580" marR="68580" marT="0" marB="0"/>
                </a:tc>
                <a:tc>
                  <a:txBody>
                    <a:bodyPr/>
                    <a:lstStyle/>
                    <a:p>
                      <a:pPr indent="266700" algn="l">
                        <a:spcAft>
                          <a:spcPts val="0"/>
                        </a:spcAft>
                      </a:pPr>
                      <a:r>
                        <a:rPr lang="en-US" sz="1600" kern="100">
                          <a:effectLst/>
                        </a:rPr>
                        <a:t>11</a:t>
                      </a:r>
                      <a:endParaRPr lang="zh-CN" sz="1600" kern="100">
                        <a:effectLst/>
                        <a:latin typeface="Times New Roman"/>
                        <a:ea typeface="宋体"/>
                        <a:cs typeface="Times New Roman"/>
                      </a:endParaRPr>
                    </a:p>
                  </a:txBody>
                  <a:tcPr marL="68580" marR="68580" marT="0" marB="0"/>
                </a:tc>
                <a:tc>
                  <a:txBody>
                    <a:bodyPr/>
                    <a:lstStyle/>
                    <a:p>
                      <a:pPr indent="266700" algn="l">
                        <a:spcAft>
                          <a:spcPts val="0"/>
                        </a:spcAft>
                      </a:pPr>
                      <a:r>
                        <a:rPr lang="en-US" sz="1600" kern="100">
                          <a:effectLst/>
                        </a:rPr>
                        <a:t>1</a:t>
                      </a:r>
                      <a:endParaRPr lang="zh-CN" sz="1600" kern="100">
                        <a:effectLst/>
                        <a:latin typeface="Times New Roman"/>
                        <a:ea typeface="宋体"/>
                        <a:cs typeface="Times New Roman"/>
                      </a:endParaRPr>
                    </a:p>
                  </a:txBody>
                  <a:tcPr marL="68580" marR="68580" marT="0" marB="0"/>
                </a:tc>
                <a:tc>
                  <a:txBody>
                    <a:bodyPr/>
                    <a:lstStyle/>
                    <a:p>
                      <a:pPr indent="266700" algn="l">
                        <a:spcAft>
                          <a:spcPts val="0"/>
                        </a:spcAft>
                      </a:pPr>
                      <a:r>
                        <a:rPr lang="en-US" sz="1600" kern="100">
                          <a:effectLst/>
                        </a:rPr>
                        <a:t>CCK</a:t>
                      </a:r>
                      <a:r>
                        <a:rPr lang="zh-CN" sz="1600" kern="100">
                          <a:effectLst/>
                        </a:rPr>
                        <a:t>和</a:t>
                      </a:r>
                      <a:r>
                        <a:rPr lang="en-US" sz="1600" kern="100">
                          <a:effectLst/>
                        </a:rPr>
                        <a:t>DSSS</a:t>
                      </a:r>
                      <a:endParaRPr lang="zh-CN" sz="1600" kern="100">
                        <a:effectLst/>
                        <a:latin typeface="Times New Roman"/>
                        <a:ea typeface="宋体"/>
                        <a:cs typeface="Times New Roman"/>
                      </a:endParaRPr>
                    </a:p>
                  </a:txBody>
                  <a:tcPr marL="68580" marR="68580" marT="0" marB="0"/>
                </a:tc>
                <a:extLst>
                  <a:ext uri="{0D108BD9-81ED-4DB2-BD59-A6C34878D82A}">
                    <a16:rowId xmlns:a16="http://schemas.microsoft.com/office/drawing/2014/main" val="10002"/>
                  </a:ext>
                </a:extLst>
              </a:tr>
              <a:tr h="489654">
                <a:tc>
                  <a:txBody>
                    <a:bodyPr/>
                    <a:lstStyle/>
                    <a:p>
                      <a:pPr indent="266700" algn="l">
                        <a:spcAft>
                          <a:spcPts val="0"/>
                        </a:spcAft>
                      </a:pPr>
                      <a:r>
                        <a:rPr lang="en-US" sz="1600" kern="100">
                          <a:effectLst/>
                        </a:rPr>
                        <a:t>802.11a</a:t>
                      </a:r>
                      <a:endParaRPr lang="zh-CN" sz="1600" kern="100">
                        <a:effectLst/>
                        <a:latin typeface="Times New Roman"/>
                        <a:ea typeface="宋体"/>
                        <a:cs typeface="Times New Roman"/>
                      </a:endParaRPr>
                    </a:p>
                  </a:txBody>
                  <a:tcPr marL="68580" marR="68580" marT="0" marB="0"/>
                </a:tc>
                <a:tc>
                  <a:txBody>
                    <a:bodyPr/>
                    <a:lstStyle/>
                    <a:p>
                      <a:pPr indent="266700" algn="l">
                        <a:spcAft>
                          <a:spcPts val="0"/>
                        </a:spcAft>
                      </a:pPr>
                      <a:r>
                        <a:rPr lang="en-US" sz="1600" kern="100">
                          <a:effectLst/>
                        </a:rPr>
                        <a:t>1999</a:t>
                      </a:r>
                      <a:endParaRPr lang="zh-CN" sz="1600" kern="100">
                        <a:effectLst/>
                        <a:latin typeface="Times New Roman"/>
                        <a:ea typeface="宋体"/>
                        <a:cs typeface="Times New Roman"/>
                      </a:endParaRPr>
                    </a:p>
                  </a:txBody>
                  <a:tcPr marL="68580" marR="68580" marT="0" marB="0"/>
                </a:tc>
                <a:tc>
                  <a:txBody>
                    <a:bodyPr/>
                    <a:lstStyle/>
                    <a:p>
                      <a:pPr indent="266700" algn="l">
                        <a:spcAft>
                          <a:spcPts val="0"/>
                        </a:spcAft>
                      </a:pPr>
                      <a:r>
                        <a:rPr lang="en-US" altLang="zh-CN" sz="1600" kern="100" dirty="0" smtClean="0">
                          <a:effectLst/>
                          <a:latin typeface="+mn-lt"/>
                          <a:ea typeface="+mn-ea"/>
                          <a:cs typeface="+mn-cs"/>
                        </a:rPr>
                        <a:t>5</a:t>
                      </a:r>
                      <a:endParaRPr lang="zh-CN" sz="1600" kern="100" dirty="0">
                        <a:effectLst/>
                        <a:latin typeface="Times New Roman"/>
                        <a:ea typeface="宋体"/>
                        <a:cs typeface="Times New Roman"/>
                      </a:endParaRPr>
                    </a:p>
                  </a:txBody>
                  <a:tcPr marL="68580" marR="68580" marT="0" marB="0"/>
                </a:tc>
                <a:tc>
                  <a:txBody>
                    <a:bodyPr/>
                    <a:lstStyle/>
                    <a:p>
                      <a:pPr indent="266700" algn="l">
                        <a:spcAft>
                          <a:spcPts val="0"/>
                        </a:spcAft>
                      </a:pPr>
                      <a:r>
                        <a:rPr lang="en-US" sz="1600" kern="100">
                          <a:effectLst/>
                        </a:rPr>
                        <a:t>20</a:t>
                      </a:r>
                      <a:endParaRPr lang="zh-CN" sz="1600" kern="100">
                        <a:effectLst/>
                        <a:latin typeface="Times New Roman"/>
                        <a:ea typeface="宋体"/>
                        <a:cs typeface="Times New Roman"/>
                      </a:endParaRPr>
                    </a:p>
                  </a:txBody>
                  <a:tcPr marL="68580" marR="68580" marT="0" marB="0"/>
                </a:tc>
                <a:tc>
                  <a:txBody>
                    <a:bodyPr/>
                    <a:lstStyle/>
                    <a:p>
                      <a:pPr indent="266700" algn="l">
                        <a:spcAft>
                          <a:spcPts val="0"/>
                        </a:spcAft>
                      </a:pPr>
                      <a:r>
                        <a:rPr lang="en-US" sz="1600" kern="100">
                          <a:effectLst/>
                        </a:rPr>
                        <a:t>54</a:t>
                      </a:r>
                      <a:endParaRPr lang="zh-CN" sz="1600" kern="100">
                        <a:effectLst/>
                        <a:latin typeface="Times New Roman"/>
                        <a:ea typeface="宋体"/>
                        <a:cs typeface="Times New Roman"/>
                      </a:endParaRPr>
                    </a:p>
                  </a:txBody>
                  <a:tcPr marL="68580" marR="68580" marT="0" marB="0"/>
                </a:tc>
                <a:tc>
                  <a:txBody>
                    <a:bodyPr/>
                    <a:lstStyle/>
                    <a:p>
                      <a:pPr indent="266700" algn="l">
                        <a:spcAft>
                          <a:spcPts val="0"/>
                        </a:spcAft>
                      </a:pPr>
                      <a:r>
                        <a:rPr lang="en-US" sz="1600" kern="100">
                          <a:effectLst/>
                        </a:rPr>
                        <a:t>1</a:t>
                      </a:r>
                      <a:endParaRPr lang="zh-CN" sz="1600" kern="100">
                        <a:effectLst/>
                        <a:latin typeface="Times New Roman"/>
                        <a:ea typeface="宋体"/>
                        <a:cs typeface="Times New Roman"/>
                      </a:endParaRPr>
                    </a:p>
                  </a:txBody>
                  <a:tcPr marL="68580" marR="68580" marT="0" marB="0"/>
                </a:tc>
                <a:tc>
                  <a:txBody>
                    <a:bodyPr/>
                    <a:lstStyle/>
                    <a:p>
                      <a:pPr indent="266700" algn="l">
                        <a:spcAft>
                          <a:spcPts val="0"/>
                        </a:spcAft>
                      </a:pPr>
                      <a:r>
                        <a:rPr lang="en-US" sz="1600" kern="100">
                          <a:effectLst/>
                        </a:rPr>
                        <a:t>OFDM</a:t>
                      </a:r>
                      <a:endParaRPr lang="zh-CN" sz="1600" kern="100">
                        <a:effectLst/>
                        <a:latin typeface="Times New Roman"/>
                        <a:ea typeface="宋体"/>
                        <a:cs typeface="Times New Roman"/>
                      </a:endParaRPr>
                    </a:p>
                  </a:txBody>
                  <a:tcPr marL="68580" marR="68580" marT="0" marB="0"/>
                </a:tc>
                <a:extLst>
                  <a:ext uri="{0D108BD9-81ED-4DB2-BD59-A6C34878D82A}">
                    <a16:rowId xmlns:a16="http://schemas.microsoft.com/office/drawing/2014/main" val="10003"/>
                  </a:ext>
                </a:extLst>
              </a:tr>
              <a:tr h="489654">
                <a:tc>
                  <a:txBody>
                    <a:bodyPr/>
                    <a:lstStyle/>
                    <a:p>
                      <a:pPr indent="266700" algn="l">
                        <a:spcAft>
                          <a:spcPts val="0"/>
                        </a:spcAft>
                      </a:pPr>
                      <a:r>
                        <a:rPr lang="en-US" sz="1600" kern="100" dirty="0">
                          <a:effectLst/>
                        </a:rPr>
                        <a:t>802.11g</a:t>
                      </a:r>
                      <a:endParaRPr lang="zh-CN" sz="1600" kern="100" dirty="0">
                        <a:effectLst/>
                        <a:latin typeface="Times New Roman"/>
                        <a:ea typeface="宋体"/>
                        <a:cs typeface="Times New Roman"/>
                      </a:endParaRPr>
                    </a:p>
                  </a:txBody>
                  <a:tcPr marL="68580" marR="68580" marT="0" marB="0"/>
                </a:tc>
                <a:tc>
                  <a:txBody>
                    <a:bodyPr/>
                    <a:lstStyle/>
                    <a:p>
                      <a:pPr indent="266700" algn="l">
                        <a:spcAft>
                          <a:spcPts val="0"/>
                        </a:spcAft>
                      </a:pPr>
                      <a:r>
                        <a:rPr lang="en-US" sz="1600" kern="100">
                          <a:effectLst/>
                        </a:rPr>
                        <a:t>2003</a:t>
                      </a:r>
                      <a:endParaRPr lang="zh-CN" sz="1600" kern="100">
                        <a:effectLst/>
                        <a:latin typeface="Times New Roman"/>
                        <a:ea typeface="宋体"/>
                        <a:cs typeface="Times New Roman"/>
                      </a:endParaRPr>
                    </a:p>
                  </a:txBody>
                  <a:tcPr marL="68580" marR="68580" marT="0" marB="0"/>
                </a:tc>
                <a:tc>
                  <a:txBody>
                    <a:bodyPr/>
                    <a:lstStyle/>
                    <a:p>
                      <a:pPr indent="266700" algn="l">
                        <a:spcAft>
                          <a:spcPts val="0"/>
                        </a:spcAft>
                      </a:pPr>
                      <a:r>
                        <a:rPr lang="en-US" sz="1600" kern="100">
                          <a:effectLst/>
                        </a:rPr>
                        <a:t>2.4</a:t>
                      </a:r>
                      <a:endParaRPr lang="zh-CN" sz="1600" kern="100">
                        <a:effectLst/>
                        <a:latin typeface="Times New Roman"/>
                        <a:ea typeface="宋体"/>
                        <a:cs typeface="Times New Roman"/>
                      </a:endParaRPr>
                    </a:p>
                  </a:txBody>
                  <a:tcPr marL="68580" marR="68580" marT="0" marB="0"/>
                </a:tc>
                <a:tc>
                  <a:txBody>
                    <a:bodyPr/>
                    <a:lstStyle/>
                    <a:p>
                      <a:pPr indent="266700" algn="l">
                        <a:spcAft>
                          <a:spcPts val="0"/>
                        </a:spcAft>
                      </a:pPr>
                      <a:r>
                        <a:rPr lang="en-US" sz="1600" kern="100">
                          <a:effectLst/>
                        </a:rPr>
                        <a:t>20</a:t>
                      </a:r>
                      <a:endParaRPr lang="zh-CN" sz="1600" kern="100">
                        <a:effectLst/>
                        <a:latin typeface="Times New Roman"/>
                        <a:ea typeface="宋体"/>
                        <a:cs typeface="Times New Roman"/>
                      </a:endParaRPr>
                    </a:p>
                  </a:txBody>
                  <a:tcPr marL="68580" marR="68580" marT="0" marB="0"/>
                </a:tc>
                <a:tc>
                  <a:txBody>
                    <a:bodyPr/>
                    <a:lstStyle/>
                    <a:p>
                      <a:pPr indent="266700" algn="l">
                        <a:spcAft>
                          <a:spcPts val="0"/>
                        </a:spcAft>
                      </a:pPr>
                      <a:r>
                        <a:rPr lang="en-US" sz="1600" kern="100">
                          <a:effectLst/>
                        </a:rPr>
                        <a:t>54</a:t>
                      </a:r>
                      <a:endParaRPr lang="zh-CN" sz="1600" kern="100">
                        <a:effectLst/>
                        <a:latin typeface="Times New Roman"/>
                        <a:ea typeface="宋体"/>
                        <a:cs typeface="Times New Roman"/>
                      </a:endParaRPr>
                    </a:p>
                  </a:txBody>
                  <a:tcPr marL="68580" marR="68580" marT="0" marB="0"/>
                </a:tc>
                <a:tc>
                  <a:txBody>
                    <a:bodyPr/>
                    <a:lstStyle/>
                    <a:p>
                      <a:pPr indent="266700" algn="l">
                        <a:spcAft>
                          <a:spcPts val="0"/>
                        </a:spcAft>
                      </a:pPr>
                      <a:r>
                        <a:rPr lang="en-US" sz="1600" kern="100">
                          <a:effectLst/>
                        </a:rPr>
                        <a:t>1</a:t>
                      </a:r>
                      <a:endParaRPr lang="zh-CN" sz="1600" kern="100">
                        <a:effectLst/>
                        <a:latin typeface="Times New Roman"/>
                        <a:ea typeface="宋体"/>
                        <a:cs typeface="Times New Roman"/>
                      </a:endParaRPr>
                    </a:p>
                  </a:txBody>
                  <a:tcPr marL="68580" marR="68580" marT="0" marB="0"/>
                </a:tc>
                <a:tc>
                  <a:txBody>
                    <a:bodyPr/>
                    <a:lstStyle/>
                    <a:p>
                      <a:pPr indent="266700" algn="l">
                        <a:spcAft>
                          <a:spcPts val="0"/>
                        </a:spcAft>
                      </a:pPr>
                      <a:r>
                        <a:rPr lang="en-US" sz="1600" kern="100" dirty="0">
                          <a:effectLst/>
                        </a:rPr>
                        <a:t>DSSS</a:t>
                      </a:r>
                      <a:r>
                        <a:rPr lang="zh-CN" sz="1600" kern="100" dirty="0">
                          <a:effectLst/>
                        </a:rPr>
                        <a:t>、</a:t>
                      </a:r>
                      <a:r>
                        <a:rPr lang="en-US" sz="1600" kern="100" dirty="0">
                          <a:effectLst/>
                        </a:rPr>
                        <a:t>CCK</a:t>
                      </a:r>
                      <a:r>
                        <a:rPr lang="zh-CN" sz="1600" kern="100" dirty="0">
                          <a:effectLst/>
                        </a:rPr>
                        <a:t>和</a:t>
                      </a:r>
                      <a:r>
                        <a:rPr lang="en-US" sz="1600" kern="100" dirty="0">
                          <a:effectLst/>
                        </a:rPr>
                        <a:t>OFDM</a:t>
                      </a:r>
                      <a:endParaRPr lang="zh-CN" sz="1600" kern="100" dirty="0">
                        <a:effectLst/>
                        <a:latin typeface="Times New Roman"/>
                        <a:ea typeface="宋体"/>
                        <a:cs typeface="Times New Roman"/>
                      </a:endParaRPr>
                    </a:p>
                  </a:txBody>
                  <a:tcPr marL="68580" marR="68580" marT="0" marB="0"/>
                </a:tc>
                <a:extLst>
                  <a:ext uri="{0D108BD9-81ED-4DB2-BD59-A6C34878D82A}">
                    <a16:rowId xmlns:a16="http://schemas.microsoft.com/office/drawing/2014/main" val="10004"/>
                  </a:ext>
                </a:extLst>
              </a:tr>
              <a:tr h="244827">
                <a:tc rowSpan="2">
                  <a:txBody>
                    <a:bodyPr/>
                    <a:lstStyle/>
                    <a:p>
                      <a:pPr indent="266700" algn="l">
                        <a:spcAft>
                          <a:spcPts val="0"/>
                        </a:spcAft>
                      </a:pPr>
                      <a:r>
                        <a:rPr lang="en-US" sz="1600" kern="100" dirty="0">
                          <a:effectLst/>
                        </a:rPr>
                        <a:t>802.11n</a:t>
                      </a:r>
                      <a:endParaRPr lang="zh-CN" sz="1600" kern="100" dirty="0">
                        <a:effectLst/>
                        <a:latin typeface="Times New Roman"/>
                        <a:ea typeface="宋体"/>
                        <a:cs typeface="Times New Roman"/>
                      </a:endParaRPr>
                    </a:p>
                  </a:txBody>
                  <a:tcPr marL="68580" marR="68580" marT="0" marB="0"/>
                </a:tc>
                <a:tc rowSpan="2">
                  <a:txBody>
                    <a:bodyPr/>
                    <a:lstStyle/>
                    <a:p>
                      <a:pPr indent="266700" algn="l">
                        <a:spcAft>
                          <a:spcPts val="0"/>
                        </a:spcAft>
                      </a:pPr>
                      <a:r>
                        <a:rPr lang="en-US" sz="1600" kern="100">
                          <a:effectLst/>
                        </a:rPr>
                        <a:t>2009</a:t>
                      </a:r>
                      <a:endParaRPr lang="zh-CN" sz="1600" kern="100">
                        <a:effectLst/>
                        <a:latin typeface="Times New Roman"/>
                        <a:ea typeface="宋体"/>
                        <a:cs typeface="Times New Roman"/>
                      </a:endParaRPr>
                    </a:p>
                  </a:txBody>
                  <a:tcPr marL="68580" marR="68580" marT="0" marB="0"/>
                </a:tc>
                <a:tc rowSpan="2">
                  <a:txBody>
                    <a:bodyPr/>
                    <a:lstStyle/>
                    <a:p>
                      <a:pPr indent="266700" algn="l">
                        <a:spcAft>
                          <a:spcPts val="0"/>
                        </a:spcAft>
                      </a:pPr>
                      <a:r>
                        <a:rPr lang="en-US" sz="1600" kern="100">
                          <a:effectLst/>
                        </a:rPr>
                        <a:t>2.4/5</a:t>
                      </a:r>
                      <a:endParaRPr lang="zh-CN" sz="1600" kern="100">
                        <a:effectLst/>
                        <a:latin typeface="Times New Roman"/>
                        <a:ea typeface="宋体"/>
                        <a:cs typeface="Times New Roman"/>
                      </a:endParaRPr>
                    </a:p>
                  </a:txBody>
                  <a:tcPr marL="68580" marR="68580" marT="0" marB="0"/>
                </a:tc>
                <a:tc>
                  <a:txBody>
                    <a:bodyPr/>
                    <a:lstStyle/>
                    <a:p>
                      <a:pPr indent="266700" algn="l">
                        <a:spcAft>
                          <a:spcPts val="0"/>
                        </a:spcAft>
                      </a:pPr>
                      <a:r>
                        <a:rPr lang="en-US" sz="1600" kern="100">
                          <a:effectLst/>
                        </a:rPr>
                        <a:t>20</a:t>
                      </a:r>
                      <a:endParaRPr lang="zh-CN" sz="1600" kern="100">
                        <a:effectLst/>
                        <a:latin typeface="Times New Roman"/>
                        <a:ea typeface="宋体"/>
                        <a:cs typeface="Times New Roman"/>
                      </a:endParaRPr>
                    </a:p>
                  </a:txBody>
                  <a:tcPr marL="68580" marR="68580" marT="0" marB="0"/>
                </a:tc>
                <a:tc>
                  <a:txBody>
                    <a:bodyPr/>
                    <a:lstStyle/>
                    <a:p>
                      <a:pPr indent="266700" algn="l">
                        <a:spcAft>
                          <a:spcPts val="0"/>
                        </a:spcAft>
                      </a:pPr>
                      <a:r>
                        <a:rPr lang="en-US" sz="1600" kern="100">
                          <a:effectLst/>
                        </a:rPr>
                        <a:t>72.2</a:t>
                      </a:r>
                      <a:endParaRPr lang="zh-CN" sz="1600" kern="100">
                        <a:effectLst/>
                        <a:latin typeface="Times New Roman"/>
                        <a:ea typeface="宋体"/>
                        <a:cs typeface="Times New Roman"/>
                      </a:endParaRPr>
                    </a:p>
                  </a:txBody>
                  <a:tcPr marL="68580" marR="68580" marT="0" marB="0"/>
                </a:tc>
                <a:tc rowSpan="2">
                  <a:txBody>
                    <a:bodyPr/>
                    <a:lstStyle/>
                    <a:p>
                      <a:pPr indent="266700" algn="l">
                        <a:spcAft>
                          <a:spcPts val="0"/>
                        </a:spcAft>
                      </a:pPr>
                      <a:r>
                        <a:rPr lang="en-US" sz="1600" kern="100">
                          <a:effectLst/>
                        </a:rPr>
                        <a:t>4</a:t>
                      </a:r>
                      <a:endParaRPr lang="zh-CN" sz="1600" kern="100">
                        <a:effectLst/>
                        <a:latin typeface="Times New Roman"/>
                        <a:ea typeface="宋体"/>
                        <a:cs typeface="Times New Roman"/>
                      </a:endParaRPr>
                    </a:p>
                  </a:txBody>
                  <a:tcPr marL="68580" marR="68580" marT="0" marB="0"/>
                </a:tc>
                <a:tc rowSpan="2">
                  <a:txBody>
                    <a:bodyPr/>
                    <a:lstStyle/>
                    <a:p>
                      <a:pPr indent="266700" algn="l">
                        <a:spcAft>
                          <a:spcPts val="0"/>
                        </a:spcAft>
                      </a:pPr>
                      <a:r>
                        <a:rPr lang="en-US" sz="1600" kern="100">
                          <a:effectLst/>
                        </a:rPr>
                        <a:t>OFDM</a:t>
                      </a:r>
                      <a:endParaRPr lang="zh-CN" sz="1600" kern="100">
                        <a:effectLst/>
                        <a:latin typeface="Times New Roman"/>
                        <a:ea typeface="宋体"/>
                        <a:cs typeface="Times New Roman"/>
                      </a:endParaRPr>
                    </a:p>
                  </a:txBody>
                  <a:tcPr marL="68580" marR="68580" marT="0" marB="0"/>
                </a:tc>
                <a:extLst>
                  <a:ext uri="{0D108BD9-81ED-4DB2-BD59-A6C34878D82A}">
                    <a16:rowId xmlns:a16="http://schemas.microsoft.com/office/drawing/2014/main" val="10005"/>
                  </a:ext>
                </a:extLst>
              </a:tr>
              <a:tr h="244827">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indent="266700" algn="l">
                        <a:spcAft>
                          <a:spcPts val="0"/>
                        </a:spcAft>
                      </a:pPr>
                      <a:r>
                        <a:rPr lang="en-US" sz="1600" kern="100">
                          <a:effectLst/>
                        </a:rPr>
                        <a:t>40</a:t>
                      </a:r>
                      <a:endParaRPr lang="zh-CN" sz="1600" kern="100">
                        <a:effectLst/>
                        <a:latin typeface="Times New Roman"/>
                        <a:ea typeface="宋体"/>
                        <a:cs typeface="Times New Roman"/>
                      </a:endParaRPr>
                    </a:p>
                  </a:txBody>
                  <a:tcPr marL="68580" marR="68580" marT="0" marB="0"/>
                </a:tc>
                <a:tc>
                  <a:txBody>
                    <a:bodyPr/>
                    <a:lstStyle/>
                    <a:p>
                      <a:pPr indent="266700" algn="l">
                        <a:spcAft>
                          <a:spcPts val="0"/>
                        </a:spcAft>
                      </a:pPr>
                      <a:r>
                        <a:rPr lang="en-US" sz="1600" kern="100">
                          <a:effectLst/>
                        </a:rPr>
                        <a:t>150</a:t>
                      </a:r>
                      <a:endParaRPr lang="zh-CN" sz="1600" kern="100">
                        <a:effectLst/>
                        <a:latin typeface="Times New Roman"/>
                        <a:ea typeface="宋体"/>
                        <a:cs typeface="Times New Roman"/>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6"/>
                  </a:ext>
                </a:extLst>
              </a:tr>
              <a:tr h="244827">
                <a:tc rowSpan="4">
                  <a:txBody>
                    <a:bodyPr/>
                    <a:lstStyle/>
                    <a:p>
                      <a:pPr indent="266700" algn="l">
                        <a:spcAft>
                          <a:spcPts val="0"/>
                        </a:spcAft>
                      </a:pPr>
                      <a:r>
                        <a:rPr lang="en-US" sz="1600" kern="100" dirty="0">
                          <a:effectLst/>
                        </a:rPr>
                        <a:t> </a:t>
                      </a:r>
                      <a:endParaRPr lang="zh-CN" sz="1600" kern="100" dirty="0">
                        <a:effectLst/>
                      </a:endParaRPr>
                    </a:p>
                    <a:p>
                      <a:pPr indent="266700" algn="l">
                        <a:spcAft>
                          <a:spcPts val="0"/>
                        </a:spcAft>
                      </a:pPr>
                      <a:r>
                        <a:rPr lang="en-US" sz="1600" kern="100" dirty="0">
                          <a:effectLst/>
                        </a:rPr>
                        <a:t>802.11ac</a:t>
                      </a:r>
                      <a:endParaRPr lang="zh-CN" sz="1600" kern="100" dirty="0">
                        <a:effectLst/>
                        <a:latin typeface="Times New Roman"/>
                        <a:ea typeface="宋体"/>
                        <a:cs typeface="Times New Roman"/>
                      </a:endParaRPr>
                    </a:p>
                  </a:txBody>
                  <a:tcPr marL="68580" marR="68580" marT="0" marB="0"/>
                </a:tc>
                <a:tc rowSpan="4">
                  <a:txBody>
                    <a:bodyPr/>
                    <a:lstStyle/>
                    <a:p>
                      <a:pPr indent="266700" algn="l">
                        <a:spcAft>
                          <a:spcPts val="0"/>
                        </a:spcAft>
                      </a:pPr>
                      <a:r>
                        <a:rPr lang="en-US" sz="1600" kern="100">
                          <a:effectLst/>
                        </a:rPr>
                        <a:t> </a:t>
                      </a:r>
                      <a:endParaRPr lang="zh-CN" sz="1600" kern="100">
                        <a:effectLst/>
                      </a:endParaRPr>
                    </a:p>
                    <a:p>
                      <a:pPr indent="266700" algn="l">
                        <a:spcAft>
                          <a:spcPts val="0"/>
                        </a:spcAft>
                      </a:pPr>
                      <a:r>
                        <a:rPr lang="en-US" sz="1600" kern="100">
                          <a:effectLst/>
                        </a:rPr>
                        <a:t>2013</a:t>
                      </a:r>
                      <a:endParaRPr lang="zh-CN" sz="1600" kern="100">
                        <a:effectLst/>
                        <a:latin typeface="Times New Roman"/>
                        <a:ea typeface="宋体"/>
                        <a:cs typeface="Times New Roman"/>
                      </a:endParaRPr>
                    </a:p>
                  </a:txBody>
                  <a:tcPr marL="68580" marR="68580" marT="0" marB="0"/>
                </a:tc>
                <a:tc rowSpan="4">
                  <a:txBody>
                    <a:bodyPr/>
                    <a:lstStyle/>
                    <a:p>
                      <a:pPr indent="266700" algn="l">
                        <a:spcAft>
                          <a:spcPts val="0"/>
                        </a:spcAft>
                      </a:pPr>
                      <a:r>
                        <a:rPr lang="en-US" sz="1600" kern="100" dirty="0">
                          <a:effectLst/>
                        </a:rPr>
                        <a:t> </a:t>
                      </a:r>
                      <a:endParaRPr lang="zh-CN" sz="1600" kern="100" dirty="0">
                        <a:effectLst/>
                      </a:endParaRPr>
                    </a:p>
                    <a:p>
                      <a:pPr indent="266700" algn="l">
                        <a:spcAft>
                          <a:spcPts val="0"/>
                        </a:spcAft>
                      </a:pPr>
                      <a:r>
                        <a:rPr lang="en-US" sz="1600" kern="100" dirty="0">
                          <a:effectLst/>
                        </a:rPr>
                        <a:t>5</a:t>
                      </a:r>
                      <a:endParaRPr lang="zh-CN" sz="1600" kern="100" dirty="0">
                        <a:effectLst/>
                        <a:latin typeface="Times New Roman"/>
                        <a:ea typeface="宋体"/>
                        <a:cs typeface="Times New Roman"/>
                      </a:endParaRPr>
                    </a:p>
                  </a:txBody>
                  <a:tcPr marL="68580" marR="68580" marT="0" marB="0"/>
                </a:tc>
                <a:tc>
                  <a:txBody>
                    <a:bodyPr/>
                    <a:lstStyle/>
                    <a:p>
                      <a:pPr indent="266700" algn="l">
                        <a:spcAft>
                          <a:spcPts val="0"/>
                        </a:spcAft>
                      </a:pPr>
                      <a:r>
                        <a:rPr lang="en-US" sz="1600" kern="100">
                          <a:effectLst/>
                        </a:rPr>
                        <a:t>20</a:t>
                      </a:r>
                      <a:endParaRPr lang="zh-CN" sz="1600" kern="100">
                        <a:effectLst/>
                        <a:latin typeface="Times New Roman"/>
                        <a:ea typeface="宋体"/>
                        <a:cs typeface="Times New Roman"/>
                      </a:endParaRPr>
                    </a:p>
                  </a:txBody>
                  <a:tcPr marL="68580" marR="68580" marT="0" marB="0"/>
                </a:tc>
                <a:tc>
                  <a:txBody>
                    <a:bodyPr/>
                    <a:lstStyle/>
                    <a:p>
                      <a:pPr indent="266700" algn="l">
                        <a:spcAft>
                          <a:spcPts val="0"/>
                        </a:spcAft>
                      </a:pPr>
                      <a:r>
                        <a:rPr lang="en-US" sz="1600" kern="100">
                          <a:effectLst/>
                        </a:rPr>
                        <a:t>96.3</a:t>
                      </a:r>
                      <a:endParaRPr lang="zh-CN" sz="1600" kern="100">
                        <a:effectLst/>
                        <a:latin typeface="Times New Roman"/>
                        <a:ea typeface="宋体"/>
                        <a:cs typeface="Times New Roman"/>
                      </a:endParaRPr>
                    </a:p>
                  </a:txBody>
                  <a:tcPr marL="68580" marR="68580" marT="0" marB="0"/>
                </a:tc>
                <a:tc rowSpan="4">
                  <a:txBody>
                    <a:bodyPr/>
                    <a:lstStyle/>
                    <a:p>
                      <a:pPr indent="266700" algn="l">
                        <a:spcAft>
                          <a:spcPts val="0"/>
                        </a:spcAft>
                      </a:pPr>
                      <a:r>
                        <a:rPr lang="en-US" sz="1600" kern="100">
                          <a:effectLst/>
                        </a:rPr>
                        <a:t> </a:t>
                      </a:r>
                      <a:endParaRPr lang="zh-CN" sz="1600" kern="100">
                        <a:effectLst/>
                      </a:endParaRPr>
                    </a:p>
                    <a:p>
                      <a:pPr indent="266700" algn="l">
                        <a:spcAft>
                          <a:spcPts val="0"/>
                        </a:spcAft>
                      </a:pPr>
                      <a:r>
                        <a:rPr lang="en-US" sz="1600" kern="100">
                          <a:effectLst/>
                        </a:rPr>
                        <a:t>8</a:t>
                      </a:r>
                      <a:endParaRPr lang="zh-CN" sz="1600" kern="100">
                        <a:effectLst/>
                        <a:latin typeface="Times New Roman"/>
                        <a:ea typeface="宋体"/>
                        <a:cs typeface="Times New Roman"/>
                      </a:endParaRPr>
                    </a:p>
                  </a:txBody>
                  <a:tcPr marL="68580" marR="68580" marT="0" marB="0"/>
                </a:tc>
                <a:tc rowSpan="4">
                  <a:txBody>
                    <a:bodyPr/>
                    <a:lstStyle/>
                    <a:p>
                      <a:pPr indent="266700" algn="l">
                        <a:spcAft>
                          <a:spcPts val="0"/>
                        </a:spcAft>
                      </a:pPr>
                      <a:r>
                        <a:rPr lang="en-US" sz="1600" kern="100" dirty="0">
                          <a:effectLst/>
                        </a:rPr>
                        <a:t> </a:t>
                      </a:r>
                      <a:endParaRPr lang="zh-CN" sz="1600" kern="100" dirty="0">
                        <a:effectLst/>
                      </a:endParaRPr>
                    </a:p>
                    <a:p>
                      <a:pPr indent="266700" algn="l">
                        <a:spcAft>
                          <a:spcPts val="0"/>
                        </a:spcAft>
                      </a:pPr>
                      <a:r>
                        <a:rPr lang="en-US" sz="1600" kern="100" dirty="0">
                          <a:effectLst/>
                        </a:rPr>
                        <a:t>OFDM</a:t>
                      </a:r>
                      <a:endParaRPr lang="zh-CN" sz="1600" kern="100" dirty="0">
                        <a:effectLst/>
                        <a:latin typeface="Times New Roman"/>
                        <a:ea typeface="宋体"/>
                        <a:cs typeface="Times New Roman"/>
                      </a:endParaRPr>
                    </a:p>
                  </a:txBody>
                  <a:tcPr marL="68580" marR="68580" marT="0" marB="0"/>
                </a:tc>
                <a:extLst>
                  <a:ext uri="{0D108BD9-81ED-4DB2-BD59-A6C34878D82A}">
                    <a16:rowId xmlns:a16="http://schemas.microsoft.com/office/drawing/2014/main" val="10007"/>
                  </a:ext>
                </a:extLst>
              </a:tr>
              <a:tr h="244827">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indent="266700" algn="l">
                        <a:spcAft>
                          <a:spcPts val="0"/>
                        </a:spcAft>
                      </a:pPr>
                      <a:r>
                        <a:rPr lang="en-US" sz="1600" kern="100" dirty="0">
                          <a:effectLst/>
                        </a:rPr>
                        <a:t>40</a:t>
                      </a:r>
                      <a:endParaRPr lang="zh-CN" sz="1600" kern="100" dirty="0">
                        <a:effectLst/>
                        <a:latin typeface="Times New Roman"/>
                        <a:ea typeface="宋体"/>
                        <a:cs typeface="Times New Roman"/>
                      </a:endParaRPr>
                    </a:p>
                  </a:txBody>
                  <a:tcPr marL="68580" marR="68580" marT="0" marB="0"/>
                </a:tc>
                <a:tc>
                  <a:txBody>
                    <a:bodyPr/>
                    <a:lstStyle/>
                    <a:p>
                      <a:pPr indent="266700" algn="l">
                        <a:spcAft>
                          <a:spcPts val="0"/>
                        </a:spcAft>
                      </a:pPr>
                      <a:r>
                        <a:rPr lang="en-US" sz="1600" kern="100">
                          <a:effectLst/>
                        </a:rPr>
                        <a:t>200</a:t>
                      </a:r>
                      <a:endParaRPr lang="zh-CN" sz="1600" kern="100">
                        <a:effectLst/>
                        <a:latin typeface="Times New Roman"/>
                        <a:ea typeface="宋体"/>
                        <a:cs typeface="Times New Roman"/>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8"/>
                  </a:ext>
                </a:extLst>
              </a:tr>
              <a:tr h="244827">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indent="266700" algn="l">
                        <a:spcAft>
                          <a:spcPts val="0"/>
                        </a:spcAft>
                      </a:pPr>
                      <a:r>
                        <a:rPr lang="en-US" sz="1600" kern="100">
                          <a:effectLst/>
                        </a:rPr>
                        <a:t>80</a:t>
                      </a:r>
                      <a:endParaRPr lang="zh-CN" sz="1600" kern="100">
                        <a:effectLst/>
                        <a:latin typeface="Times New Roman"/>
                        <a:ea typeface="宋体"/>
                        <a:cs typeface="Times New Roman"/>
                      </a:endParaRPr>
                    </a:p>
                  </a:txBody>
                  <a:tcPr marL="68580" marR="68580" marT="0" marB="0"/>
                </a:tc>
                <a:tc>
                  <a:txBody>
                    <a:bodyPr/>
                    <a:lstStyle/>
                    <a:p>
                      <a:pPr indent="266700" algn="l">
                        <a:spcAft>
                          <a:spcPts val="0"/>
                        </a:spcAft>
                      </a:pPr>
                      <a:r>
                        <a:rPr lang="en-US" sz="1600" kern="100">
                          <a:effectLst/>
                        </a:rPr>
                        <a:t>433.3</a:t>
                      </a:r>
                      <a:endParaRPr lang="zh-CN" sz="1600" kern="100">
                        <a:effectLst/>
                        <a:latin typeface="Times New Roman"/>
                        <a:ea typeface="宋体"/>
                        <a:cs typeface="Times New Roman"/>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9"/>
                  </a:ext>
                </a:extLst>
              </a:tr>
              <a:tr h="244827">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indent="266700" algn="l">
                        <a:spcAft>
                          <a:spcPts val="0"/>
                        </a:spcAft>
                      </a:pPr>
                      <a:r>
                        <a:rPr lang="en-US" sz="1600" kern="100">
                          <a:effectLst/>
                        </a:rPr>
                        <a:t>160</a:t>
                      </a:r>
                      <a:endParaRPr lang="zh-CN" sz="1600" kern="100">
                        <a:effectLst/>
                        <a:latin typeface="Times New Roman"/>
                        <a:ea typeface="宋体"/>
                        <a:cs typeface="Times New Roman"/>
                      </a:endParaRPr>
                    </a:p>
                  </a:txBody>
                  <a:tcPr marL="68580" marR="68580" marT="0" marB="0"/>
                </a:tc>
                <a:tc>
                  <a:txBody>
                    <a:bodyPr/>
                    <a:lstStyle/>
                    <a:p>
                      <a:pPr indent="266700" algn="l">
                        <a:spcAft>
                          <a:spcPts val="0"/>
                        </a:spcAft>
                      </a:pPr>
                      <a:r>
                        <a:rPr lang="en-US" sz="1600" kern="100" dirty="0">
                          <a:effectLst/>
                        </a:rPr>
                        <a:t>866.7</a:t>
                      </a:r>
                      <a:endParaRPr lang="zh-CN" sz="1600" kern="100" dirty="0">
                        <a:effectLst/>
                        <a:latin typeface="Times New Roman"/>
                        <a:ea typeface="宋体"/>
                        <a:cs typeface="Times New Roman"/>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95528882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IEEE 802.11</a:t>
            </a:r>
            <a:r>
              <a:rPr lang="zh-CN" altLang="en-US" dirty="0" smtClean="0"/>
              <a:t>：信道分配和</a:t>
            </a:r>
            <a:r>
              <a:rPr lang="en-US" altLang="zh-CN" dirty="0" err="1" smtClean="0"/>
              <a:t>WiFi</a:t>
            </a:r>
            <a:r>
              <a:rPr lang="zh-CN" altLang="en-US" dirty="0" smtClean="0"/>
              <a:t>认证</a:t>
            </a:r>
            <a:endParaRPr lang="zh-CN" altLang="en-US" dirty="0"/>
          </a:p>
        </p:txBody>
      </p:sp>
      <p:sp>
        <p:nvSpPr>
          <p:cNvPr id="3" name="灯片编号占位符 2"/>
          <p:cNvSpPr>
            <a:spLocks noGrp="1"/>
          </p:cNvSpPr>
          <p:nvPr>
            <p:ph type="sldNum" sz="quarter" idx="12"/>
          </p:nvPr>
        </p:nvSpPr>
        <p:spPr/>
        <p:txBody>
          <a:bodyPr/>
          <a:lstStyle/>
          <a:p>
            <a:fld id="{3C40872B-571A-4F56-8A4E-7221158C17B4}" type="slidenum">
              <a:rPr lang="zh-CN" altLang="en-US" smtClean="0"/>
              <a:t>41</a:t>
            </a:fld>
            <a:endParaRPr lang="zh-CN" altLang="en-US" dirty="0"/>
          </a:p>
        </p:txBody>
      </p:sp>
      <p:sp>
        <p:nvSpPr>
          <p:cNvPr id="4" name="内容占位符 3"/>
          <p:cNvSpPr>
            <a:spLocks noGrp="1"/>
          </p:cNvSpPr>
          <p:nvPr>
            <p:ph sz="quarter" idx="1"/>
          </p:nvPr>
        </p:nvSpPr>
        <p:spPr/>
        <p:txBody>
          <a:bodyPr>
            <a:noAutofit/>
          </a:bodyPr>
          <a:lstStyle/>
          <a:p>
            <a:r>
              <a:rPr lang="en-US" altLang="zh-CN" sz="2400" dirty="0"/>
              <a:t>2.4GHz</a:t>
            </a:r>
            <a:r>
              <a:rPr lang="zh-CN" altLang="zh-CN" sz="2400" dirty="0"/>
              <a:t>的频段（</a:t>
            </a:r>
            <a:r>
              <a:rPr lang="en-US" altLang="zh-CN" sz="2400" dirty="0"/>
              <a:t>2.412</a:t>
            </a:r>
            <a:r>
              <a:rPr lang="zh-CN" altLang="zh-CN" sz="2400" dirty="0"/>
              <a:t>～</a:t>
            </a:r>
            <a:r>
              <a:rPr lang="en-US" altLang="zh-CN" sz="2400" dirty="0"/>
              <a:t>2.484GHz</a:t>
            </a:r>
            <a:r>
              <a:rPr lang="zh-CN" altLang="zh-CN" sz="2400" dirty="0"/>
              <a:t>）分成</a:t>
            </a:r>
            <a:r>
              <a:rPr lang="en-US" altLang="zh-CN" sz="2400" dirty="0"/>
              <a:t>14</a:t>
            </a:r>
            <a:r>
              <a:rPr lang="zh-CN" altLang="zh-CN" sz="2400" dirty="0"/>
              <a:t>个带宽</a:t>
            </a:r>
            <a:r>
              <a:rPr lang="en-US" altLang="zh-CN" sz="2400" dirty="0"/>
              <a:t>5MHz</a:t>
            </a:r>
            <a:r>
              <a:rPr lang="zh-CN" altLang="zh-CN" sz="2400" dirty="0"/>
              <a:t>的信道</a:t>
            </a:r>
            <a:endParaRPr lang="en-US" altLang="zh-CN" sz="2400" dirty="0"/>
          </a:p>
          <a:p>
            <a:pPr lvl="1"/>
            <a:r>
              <a:rPr lang="zh-CN" altLang="zh-CN" sz="2000" dirty="0"/>
              <a:t>信道的信号能量会扩散到</a:t>
            </a:r>
            <a:r>
              <a:rPr lang="en-US" altLang="zh-CN" sz="2000" dirty="0"/>
              <a:t>22MHz</a:t>
            </a:r>
            <a:r>
              <a:rPr lang="zh-CN" altLang="zh-CN" sz="2000" dirty="0"/>
              <a:t>的频带</a:t>
            </a:r>
            <a:endParaRPr lang="en-US" altLang="zh-CN" sz="2000" dirty="0"/>
          </a:p>
          <a:p>
            <a:pPr lvl="1"/>
            <a:r>
              <a:rPr lang="zh-CN" altLang="zh-CN" sz="2000" dirty="0"/>
              <a:t>信道之间必须相隔</a:t>
            </a:r>
            <a:r>
              <a:rPr lang="en-US" altLang="zh-CN" sz="2000" dirty="0"/>
              <a:t>4</a:t>
            </a:r>
            <a:r>
              <a:rPr lang="zh-CN" altLang="en-US" sz="2000" dirty="0"/>
              <a:t>或者</a:t>
            </a:r>
            <a:r>
              <a:rPr lang="en-US" altLang="zh-CN" sz="2000" dirty="0"/>
              <a:t>5</a:t>
            </a:r>
            <a:r>
              <a:rPr lang="zh-CN" altLang="zh-CN" sz="2000" dirty="0"/>
              <a:t>个信道（</a:t>
            </a:r>
            <a:r>
              <a:rPr lang="en-US" altLang="zh-CN" sz="2000" dirty="0"/>
              <a:t>20MHz/25MHz</a:t>
            </a:r>
            <a:r>
              <a:rPr lang="zh-CN" altLang="zh-CN" sz="2000" dirty="0"/>
              <a:t>）</a:t>
            </a:r>
            <a:endParaRPr lang="en-US" altLang="zh-CN" sz="2000" dirty="0"/>
          </a:p>
          <a:p>
            <a:pPr lvl="2"/>
            <a:r>
              <a:rPr lang="zh-CN" altLang="zh-CN" sz="1800" dirty="0"/>
              <a:t>同一个位置可以支持</a:t>
            </a:r>
            <a:r>
              <a:rPr lang="en-US" altLang="zh-CN" sz="1800" dirty="0"/>
              <a:t>3</a:t>
            </a:r>
            <a:r>
              <a:rPr lang="zh-CN" altLang="zh-CN" sz="1800" dirty="0"/>
              <a:t>个或者</a:t>
            </a:r>
            <a:r>
              <a:rPr lang="en-US" altLang="zh-CN" sz="1800" dirty="0"/>
              <a:t>4</a:t>
            </a:r>
            <a:r>
              <a:rPr lang="zh-CN" altLang="zh-CN" sz="1800" dirty="0"/>
              <a:t>个</a:t>
            </a:r>
            <a:r>
              <a:rPr lang="zh-CN" altLang="zh-CN" sz="1800" dirty="0">
                <a:solidFill>
                  <a:srgbClr val="FF0000"/>
                </a:solidFill>
              </a:rPr>
              <a:t>不重叠信道</a:t>
            </a:r>
            <a:endParaRPr lang="en-US" altLang="zh-CN" sz="1800" dirty="0">
              <a:solidFill>
                <a:srgbClr val="FF0000"/>
              </a:solidFill>
            </a:endParaRPr>
          </a:p>
          <a:p>
            <a:pPr lvl="2"/>
            <a:r>
              <a:rPr lang="zh-CN" altLang="zh-CN" sz="1800" dirty="0"/>
              <a:t>北美使用信道</a:t>
            </a:r>
            <a:r>
              <a:rPr lang="en-US" altLang="zh-CN" sz="1800" dirty="0"/>
              <a:t>1</a:t>
            </a:r>
            <a:r>
              <a:rPr lang="zh-CN" altLang="zh-CN" sz="1800" dirty="0"/>
              <a:t>、</a:t>
            </a:r>
            <a:r>
              <a:rPr lang="en-US" altLang="zh-CN" sz="1800" dirty="0"/>
              <a:t>6</a:t>
            </a:r>
            <a:r>
              <a:rPr lang="zh-CN" altLang="zh-CN" sz="1800" dirty="0"/>
              <a:t>和</a:t>
            </a:r>
            <a:r>
              <a:rPr lang="en-US" altLang="zh-CN" sz="1800" dirty="0"/>
              <a:t>11</a:t>
            </a:r>
            <a:r>
              <a:rPr lang="zh-CN" altLang="zh-CN" sz="1800" dirty="0"/>
              <a:t>，缺省采用信道</a:t>
            </a:r>
            <a:r>
              <a:rPr lang="en-US" altLang="zh-CN" sz="1800" dirty="0"/>
              <a:t>11</a:t>
            </a:r>
          </a:p>
          <a:p>
            <a:pPr lvl="2"/>
            <a:r>
              <a:rPr lang="zh-CN" altLang="zh-CN" sz="1800" dirty="0"/>
              <a:t>欧洲</a:t>
            </a:r>
            <a:r>
              <a:rPr lang="zh-CN" altLang="en-US" sz="1800" dirty="0"/>
              <a:t>使用</a:t>
            </a:r>
            <a:r>
              <a:rPr lang="zh-CN" altLang="zh-CN" sz="1800" dirty="0"/>
              <a:t>信道</a:t>
            </a:r>
            <a:r>
              <a:rPr lang="en-US" altLang="zh-CN" sz="1800" dirty="0"/>
              <a:t>1</a:t>
            </a:r>
            <a:r>
              <a:rPr lang="zh-CN" altLang="zh-CN" sz="1800" dirty="0"/>
              <a:t>、</a:t>
            </a:r>
            <a:r>
              <a:rPr lang="en-US" altLang="zh-CN" sz="1800" dirty="0"/>
              <a:t>5</a:t>
            </a:r>
            <a:r>
              <a:rPr lang="zh-CN" altLang="zh-CN" sz="1800" dirty="0"/>
              <a:t>、</a:t>
            </a:r>
            <a:r>
              <a:rPr lang="en-US" altLang="zh-CN" sz="1800" dirty="0"/>
              <a:t>9</a:t>
            </a:r>
            <a:r>
              <a:rPr lang="zh-CN" altLang="zh-CN" sz="1800" dirty="0"/>
              <a:t>、</a:t>
            </a:r>
            <a:r>
              <a:rPr lang="en-US" altLang="zh-CN" sz="1800" dirty="0"/>
              <a:t>13</a:t>
            </a:r>
          </a:p>
          <a:p>
            <a:r>
              <a:rPr lang="en-US" altLang="zh-CN" sz="2400" dirty="0" err="1"/>
              <a:t>WiFi</a:t>
            </a:r>
            <a:r>
              <a:rPr lang="zh-CN" altLang="en-US" sz="2400" dirty="0"/>
              <a:t>认证： </a:t>
            </a:r>
            <a:endParaRPr lang="en-US" altLang="zh-CN" sz="2400" dirty="0"/>
          </a:p>
          <a:p>
            <a:pPr lvl="1"/>
            <a:r>
              <a:rPr lang="en-US" altLang="zh-CN" sz="2000" dirty="0"/>
              <a:t>1999</a:t>
            </a:r>
            <a:r>
              <a:rPr lang="zh-CN" altLang="en-US" sz="2000" dirty="0"/>
              <a:t>年许多厂商成立了一个非盈利组织无线以太网兼容联盟（</a:t>
            </a:r>
            <a:r>
              <a:rPr lang="en-US" altLang="zh-CN" sz="2000" dirty="0"/>
              <a:t>Wireless Ethernet Compatibility Alliance</a:t>
            </a:r>
            <a:r>
              <a:rPr lang="zh-CN" altLang="en-US" sz="2000" dirty="0"/>
              <a:t>，</a:t>
            </a:r>
            <a:r>
              <a:rPr lang="en-US" altLang="zh-CN" sz="2000" dirty="0"/>
              <a:t>WECA</a:t>
            </a:r>
            <a:r>
              <a:rPr lang="zh-CN" altLang="en-US" sz="2000" dirty="0"/>
              <a:t>）</a:t>
            </a:r>
            <a:endParaRPr lang="en-US" altLang="zh-CN" sz="2000" dirty="0"/>
          </a:p>
          <a:p>
            <a:pPr lvl="1"/>
            <a:r>
              <a:rPr lang="en-US" altLang="zh-CN" sz="2000" dirty="0"/>
              <a:t>2002</a:t>
            </a:r>
            <a:r>
              <a:rPr lang="zh-CN" altLang="en-US" sz="2000" dirty="0"/>
              <a:t>年</a:t>
            </a:r>
            <a:r>
              <a:rPr lang="en-US" altLang="zh-CN" sz="2000" dirty="0"/>
              <a:t>WECA</a:t>
            </a:r>
            <a:r>
              <a:rPr lang="zh-CN" altLang="en-US" sz="2000" dirty="0"/>
              <a:t>更名无线保真（相容）认证（</a:t>
            </a:r>
            <a:r>
              <a:rPr lang="en-US" altLang="zh-CN" sz="2000" dirty="0"/>
              <a:t>Wireless Fidelity</a:t>
            </a:r>
            <a:r>
              <a:rPr lang="zh-CN" altLang="en-US" sz="2000" dirty="0"/>
              <a:t>，</a:t>
            </a:r>
            <a:r>
              <a:rPr lang="en-US" altLang="zh-CN" sz="2000" dirty="0"/>
              <a:t>Wi-Fi</a:t>
            </a:r>
            <a:r>
              <a:rPr lang="zh-CN" altLang="en-US" sz="2000" dirty="0"/>
              <a:t>）联盟</a:t>
            </a:r>
            <a:endParaRPr lang="en-US" altLang="zh-CN" sz="2000" dirty="0"/>
          </a:p>
          <a:p>
            <a:pPr lvl="1"/>
            <a:r>
              <a:rPr lang="en-US" altLang="zh-CN" sz="2000" dirty="0"/>
              <a:t>Wi-Fi</a:t>
            </a:r>
            <a:r>
              <a:rPr lang="zh-CN" altLang="en-US" sz="2000" dirty="0"/>
              <a:t>联盟的任务是保证</a:t>
            </a:r>
            <a:r>
              <a:rPr lang="en-US" altLang="zh-CN" sz="2000" dirty="0"/>
              <a:t>802.11b/802.11g</a:t>
            </a:r>
            <a:r>
              <a:rPr lang="zh-CN" altLang="en-US" sz="2000" dirty="0"/>
              <a:t>设备之间的兼容性和互操作性，授予该产品</a:t>
            </a:r>
            <a:r>
              <a:rPr lang="en-US" altLang="zh-CN" sz="2000" dirty="0"/>
              <a:t>Wi-Fi</a:t>
            </a:r>
            <a:r>
              <a:rPr lang="zh-CN" altLang="en-US" sz="2000" dirty="0"/>
              <a:t>认证标志。</a:t>
            </a:r>
            <a:endParaRPr lang="en-US" altLang="zh-CN" sz="2000" dirty="0"/>
          </a:p>
          <a:p>
            <a:pPr lvl="1"/>
            <a:r>
              <a:rPr lang="zh-CN" altLang="en-US" sz="2000" dirty="0"/>
              <a:t>工作在</a:t>
            </a:r>
            <a:r>
              <a:rPr lang="en-US" altLang="zh-CN" sz="2000" dirty="0"/>
              <a:t>5GHz</a:t>
            </a:r>
            <a:r>
              <a:rPr lang="zh-CN" altLang="en-US" sz="2000" dirty="0"/>
              <a:t>的</a:t>
            </a:r>
            <a:r>
              <a:rPr lang="en-US" altLang="zh-CN" sz="2000" dirty="0"/>
              <a:t>802.11a</a:t>
            </a:r>
            <a:r>
              <a:rPr lang="zh-CN" altLang="en-US" sz="2000" dirty="0"/>
              <a:t>产品授予</a:t>
            </a:r>
            <a:r>
              <a:rPr lang="en-US" altLang="zh-CN" sz="2000" dirty="0"/>
              <a:t>Wi-Fi5</a:t>
            </a:r>
            <a:r>
              <a:rPr lang="zh-CN" altLang="en-US" sz="2000" dirty="0"/>
              <a:t>认证标志。</a:t>
            </a:r>
          </a:p>
        </p:txBody>
      </p:sp>
    </p:spTree>
    <p:extLst>
      <p:ext uri="{BB962C8B-B14F-4D97-AF65-F5344CB8AC3E}">
        <p14:creationId xmlns:p14="http://schemas.microsoft.com/office/powerpoint/2010/main" val="22554186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无线局域网：体系结构</a:t>
            </a:r>
            <a:endParaRPr lang="zh-CN" altLang="en-US" dirty="0"/>
          </a:p>
        </p:txBody>
      </p:sp>
      <p:sp>
        <p:nvSpPr>
          <p:cNvPr id="3" name="内容占位符 2"/>
          <p:cNvSpPr>
            <a:spLocks noGrp="1"/>
          </p:cNvSpPr>
          <p:nvPr>
            <p:ph idx="1"/>
          </p:nvPr>
        </p:nvSpPr>
        <p:spPr>
          <a:xfrm>
            <a:off x="838200" y="1825625"/>
            <a:ext cx="7202645" cy="2265790"/>
          </a:xfrm>
        </p:spPr>
        <p:txBody>
          <a:bodyPr>
            <a:normAutofit/>
          </a:bodyPr>
          <a:lstStyle/>
          <a:p>
            <a:pPr>
              <a:lnSpc>
                <a:spcPct val="100000"/>
              </a:lnSpc>
            </a:pPr>
            <a:r>
              <a:rPr lang="zh-CN" altLang="en-US" sz="1800" dirty="0" smtClean="0"/>
              <a:t>基本单元是基本服务集</a:t>
            </a:r>
            <a:r>
              <a:rPr lang="en-US" altLang="zh-CN" sz="1800" dirty="0" smtClean="0"/>
              <a:t>BSS</a:t>
            </a:r>
            <a:r>
              <a:rPr lang="zh-CN" altLang="en-US" sz="1800" dirty="0" smtClean="0"/>
              <a:t>，由采用</a:t>
            </a:r>
            <a:r>
              <a:rPr lang="zh-CN" altLang="en-US" sz="1800" b="1" dirty="0" smtClean="0">
                <a:solidFill>
                  <a:srgbClr val="0070C0"/>
                </a:solidFill>
              </a:rPr>
              <a:t>同一</a:t>
            </a:r>
            <a:r>
              <a:rPr lang="en-US" altLang="zh-CN" sz="1800" b="1" dirty="0" smtClean="0">
                <a:solidFill>
                  <a:srgbClr val="0070C0"/>
                </a:solidFill>
              </a:rPr>
              <a:t>MAC</a:t>
            </a:r>
            <a:r>
              <a:rPr lang="zh-CN" altLang="en-US" sz="1800" b="1" dirty="0" smtClean="0">
                <a:solidFill>
                  <a:srgbClr val="0070C0"/>
                </a:solidFill>
              </a:rPr>
              <a:t>协议</a:t>
            </a:r>
            <a:r>
              <a:rPr lang="zh-CN" altLang="en-US" sz="1800" dirty="0" smtClean="0"/>
              <a:t>共享无线媒体的节点组成。</a:t>
            </a:r>
          </a:p>
          <a:p>
            <a:pPr lvl="1">
              <a:lnSpc>
                <a:spcPct val="100000"/>
              </a:lnSpc>
            </a:pPr>
            <a:r>
              <a:rPr lang="zh-CN" altLang="en-US" sz="1800" dirty="0"/>
              <a:t>采用</a:t>
            </a:r>
            <a:r>
              <a:rPr lang="en-US" altLang="zh-CN" sz="1800" dirty="0" smtClean="0"/>
              <a:t>Ad-Hoc</a:t>
            </a:r>
            <a:r>
              <a:rPr lang="zh-CN" altLang="en-US" sz="1800" dirty="0" smtClean="0"/>
              <a:t>自组织模式</a:t>
            </a:r>
            <a:r>
              <a:rPr lang="zh-CN" altLang="en-US" sz="1800" dirty="0" smtClean="0"/>
              <a:t>，节点</a:t>
            </a:r>
            <a:r>
              <a:rPr lang="zh-CN" altLang="en-US" sz="1800" dirty="0" smtClean="0"/>
              <a:t>之间直接通信，称为</a:t>
            </a:r>
            <a:r>
              <a:rPr lang="en-US" altLang="zh-CN" sz="1800" dirty="0" smtClean="0"/>
              <a:t>IBSS</a:t>
            </a:r>
          </a:p>
          <a:p>
            <a:pPr lvl="1">
              <a:lnSpc>
                <a:spcPct val="100000"/>
              </a:lnSpc>
            </a:pPr>
            <a:r>
              <a:rPr lang="zh-CN" altLang="en-US" sz="1800" dirty="0"/>
              <a:t>采用</a:t>
            </a:r>
            <a:r>
              <a:rPr lang="zh-CN" altLang="en-US" sz="1800" dirty="0" smtClean="0"/>
              <a:t>基础</a:t>
            </a:r>
            <a:r>
              <a:rPr lang="zh-CN" altLang="en-US" sz="1800" dirty="0" smtClean="0"/>
              <a:t>设施</a:t>
            </a:r>
            <a:r>
              <a:rPr lang="en-US" altLang="zh-CN" sz="1800" dirty="0" smtClean="0"/>
              <a:t>(AP)</a:t>
            </a:r>
            <a:r>
              <a:rPr lang="zh-CN" altLang="en-US" sz="1800" dirty="0" smtClean="0"/>
              <a:t>模式：所有的通信必须</a:t>
            </a:r>
            <a:r>
              <a:rPr lang="zh-CN" altLang="en-US" sz="1800" u="sng" dirty="0" smtClean="0">
                <a:solidFill>
                  <a:srgbClr val="FF0000"/>
                </a:solidFill>
              </a:rPr>
              <a:t>通过</a:t>
            </a:r>
            <a:r>
              <a:rPr lang="en-US" altLang="zh-CN" sz="1800" u="sng" dirty="0" smtClean="0">
                <a:solidFill>
                  <a:srgbClr val="FF0000"/>
                </a:solidFill>
              </a:rPr>
              <a:t>AP</a:t>
            </a:r>
            <a:r>
              <a:rPr lang="zh-CN" altLang="en-US" sz="1800" u="sng" dirty="0" smtClean="0">
                <a:solidFill>
                  <a:srgbClr val="FF0000"/>
                </a:solidFill>
              </a:rPr>
              <a:t>中转</a:t>
            </a:r>
          </a:p>
          <a:p>
            <a:pPr lvl="1">
              <a:lnSpc>
                <a:spcPct val="100000"/>
              </a:lnSpc>
            </a:pPr>
            <a:endParaRPr lang="zh-CN" altLang="en-US" sz="1800" dirty="0" smtClean="0"/>
          </a:p>
          <a:p>
            <a:endParaRPr lang="zh-CN" altLang="en-US" sz="2000" dirty="0" smtClean="0"/>
          </a:p>
          <a:p>
            <a:endParaRPr lang="zh-CN" altLang="en-US" sz="2000" dirty="0"/>
          </a:p>
        </p:txBody>
      </p:sp>
      <p:grpSp>
        <p:nvGrpSpPr>
          <p:cNvPr id="4" name="Group 249"/>
          <p:cNvGrpSpPr>
            <a:grpSpLocks/>
          </p:cNvGrpSpPr>
          <p:nvPr/>
        </p:nvGrpSpPr>
        <p:grpSpPr bwMode="auto">
          <a:xfrm>
            <a:off x="8357741" y="2826202"/>
            <a:ext cx="3591606" cy="3519527"/>
            <a:chOff x="31" y="686"/>
            <a:chExt cx="3140" cy="3021"/>
          </a:xfrm>
        </p:grpSpPr>
        <p:sp>
          <p:nvSpPr>
            <p:cNvPr id="5" name="Freeform 4"/>
            <p:cNvSpPr>
              <a:spLocks/>
            </p:cNvSpPr>
            <p:nvPr/>
          </p:nvSpPr>
          <p:spPr bwMode="auto">
            <a:xfrm>
              <a:off x="86" y="686"/>
              <a:ext cx="2880" cy="3021"/>
            </a:xfrm>
            <a:custGeom>
              <a:avLst/>
              <a:gdLst/>
              <a:ahLst/>
              <a:cxnLst>
                <a:cxn ang="0">
                  <a:pos x="668" y="28"/>
                </a:cxn>
                <a:cxn ang="0">
                  <a:pos x="1306" y="34"/>
                </a:cxn>
                <a:cxn ang="0">
                  <a:pos x="1690" y="226"/>
                </a:cxn>
                <a:cxn ang="0">
                  <a:pos x="1738" y="802"/>
                </a:cxn>
                <a:cxn ang="0">
                  <a:pos x="1786" y="1138"/>
                </a:cxn>
                <a:cxn ang="0">
                  <a:pos x="2122" y="1666"/>
                </a:cxn>
                <a:cxn ang="0">
                  <a:pos x="2698" y="2290"/>
                </a:cxn>
                <a:cxn ang="0">
                  <a:pos x="2771" y="2885"/>
                </a:cxn>
                <a:cxn ang="0">
                  <a:pos x="2291" y="3080"/>
                </a:cxn>
                <a:cxn ang="0">
                  <a:pos x="586" y="3058"/>
                </a:cxn>
                <a:cxn ang="0">
                  <a:pos x="360" y="2440"/>
                </a:cxn>
                <a:cxn ang="0">
                  <a:pos x="463" y="1748"/>
                </a:cxn>
                <a:cxn ang="0">
                  <a:pos x="202" y="1090"/>
                </a:cxn>
                <a:cxn ang="0">
                  <a:pos x="5" y="628"/>
                </a:cxn>
                <a:cxn ang="0">
                  <a:pos x="234" y="200"/>
                </a:cxn>
                <a:cxn ang="0">
                  <a:pos x="668" y="28"/>
                </a:cxn>
              </a:cxnLst>
              <a:rect l="0" t="0" r="r" b="b"/>
              <a:pathLst>
                <a:path w="2839" h="3165">
                  <a:moveTo>
                    <a:pt x="668" y="28"/>
                  </a:moveTo>
                  <a:cubicBezTo>
                    <a:pt x="847" y="0"/>
                    <a:pt x="1136" y="1"/>
                    <a:pt x="1306" y="34"/>
                  </a:cubicBezTo>
                  <a:cubicBezTo>
                    <a:pt x="1476" y="67"/>
                    <a:pt x="1618" y="98"/>
                    <a:pt x="1690" y="226"/>
                  </a:cubicBezTo>
                  <a:cubicBezTo>
                    <a:pt x="1762" y="354"/>
                    <a:pt x="1722" y="650"/>
                    <a:pt x="1738" y="802"/>
                  </a:cubicBezTo>
                  <a:cubicBezTo>
                    <a:pt x="1754" y="954"/>
                    <a:pt x="1722" y="994"/>
                    <a:pt x="1786" y="1138"/>
                  </a:cubicBezTo>
                  <a:cubicBezTo>
                    <a:pt x="1850" y="1282"/>
                    <a:pt x="1970" y="1474"/>
                    <a:pt x="2122" y="1666"/>
                  </a:cubicBezTo>
                  <a:cubicBezTo>
                    <a:pt x="2274" y="1858"/>
                    <a:pt x="2590" y="2087"/>
                    <a:pt x="2698" y="2290"/>
                  </a:cubicBezTo>
                  <a:cubicBezTo>
                    <a:pt x="2806" y="2493"/>
                    <a:pt x="2839" y="2753"/>
                    <a:pt x="2771" y="2885"/>
                  </a:cubicBezTo>
                  <a:cubicBezTo>
                    <a:pt x="2703" y="3017"/>
                    <a:pt x="2655" y="3051"/>
                    <a:pt x="2291" y="3080"/>
                  </a:cubicBezTo>
                  <a:cubicBezTo>
                    <a:pt x="1927" y="3109"/>
                    <a:pt x="908" y="3165"/>
                    <a:pt x="586" y="3058"/>
                  </a:cubicBezTo>
                  <a:cubicBezTo>
                    <a:pt x="264" y="2951"/>
                    <a:pt x="380" y="2658"/>
                    <a:pt x="360" y="2440"/>
                  </a:cubicBezTo>
                  <a:cubicBezTo>
                    <a:pt x="340" y="2222"/>
                    <a:pt x="489" y="1973"/>
                    <a:pt x="463" y="1748"/>
                  </a:cubicBezTo>
                  <a:cubicBezTo>
                    <a:pt x="437" y="1523"/>
                    <a:pt x="278" y="1277"/>
                    <a:pt x="202" y="1090"/>
                  </a:cubicBezTo>
                  <a:cubicBezTo>
                    <a:pt x="126" y="903"/>
                    <a:pt x="0" y="776"/>
                    <a:pt x="5" y="628"/>
                  </a:cubicBezTo>
                  <a:cubicBezTo>
                    <a:pt x="10" y="480"/>
                    <a:pt x="124" y="300"/>
                    <a:pt x="234" y="200"/>
                  </a:cubicBezTo>
                  <a:cubicBezTo>
                    <a:pt x="344" y="100"/>
                    <a:pt x="489" y="56"/>
                    <a:pt x="668" y="28"/>
                  </a:cubicBezTo>
                  <a:close/>
                </a:path>
              </a:pathLst>
            </a:custGeom>
            <a:solidFill>
              <a:schemeClr val="accent6">
                <a:lumMod val="40000"/>
                <a:lumOff val="60000"/>
              </a:schemeClr>
            </a:solidFill>
            <a:ln w="9525" cap="flat" cmpd="sng">
              <a:noFill/>
              <a:prstDash val="solid"/>
              <a:round/>
              <a:headEnd/>
              <a:tailEnd/>
            </a:ln>
            <a:effectLst/>
          </p:spPr>
          <p:txBody>
            <a:bodyPr wrap="none" anchor="ct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6" name="Oval 5"/>
            <p:cNvSpPr>
              <a:spLocks noChangeArrowheads="1"/>
            </p:cNvSpPr>
            <p:nvPr/>
          </p:nvSpPr>
          <p:spPr bwMode="auto">
            <a:xfrm>
              <a:off x="1920" y="1104"/>
              <a:ext cx="1008" cy="628"/>
            </a:xfrm>
            <a:prstGeom prst="ellipse">
              <a:avLst/>
            </a:prstGeom>
            <a:solidFill>
              <a:srgbClr val="FF99FF"/>
            </a:solidFill>
            <a:ln w="9525">
              <a:noFill/>
              <a:round/>
              <a:headEnd/>
              <a:tailEnd/>
            </a:ln>
            <a:effectLst/>
          </p:spPr>
          <p:txBody>
            <a:bodyPr wrap="none" anchor="ct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7" name="Oval 6"/>
            <p:cNvSpPr>
              <a:spLocks noChangeArrowheads="1"/>
            </p:cNvSpPr>
            <p:nvPr/>
          </p:nvSpPr>
          <p:spPr bwMode="auto">
            <a:xfrm>
              <a:off x="480" y="1008"/>
              <a:ext cx="1310" cy="764"/>
            </a:xfrm>
            <a:prstGeom prst="ellipse">
              <a:avLst/>
            </a:prstGeom>
            <a:solidFill>
              <a:srgbClr val="6699FF"/>
            </a:solidFill>
            <a:ln w="9525">
              <a:noFill/>
              <a:round/>
              <a:headEnd/>
              <a:tailEnd/>
            </a:ln>
            <a:effectLst/>
          </p:spPr>
          <p:txBody>
            <a:bodyPr wrap="none" anchor="ct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8" name="Oval 7"/>
            <p:cNvSpPr>
              <a:spLocks noChangeArrowheads="1"/>
            </p:cNvSpPr>
            <p:nvPr/>
          </p:nvSpPr>
          <p:spPr bwMode="auto">
            <a:xfrm>
              <a:off x="1007" y="2581"/>
              <a:ext cx="1574" cy="855"/>
            </a:xfrm>
            <a:prstGeom prst="ellipse">
              <a:avLst/>
            </a:prstGeom>
            <a:solidFill>
              <a:srgbClr val="6699FF"/>
            </a:solidFill>
            <a:ln w="9525">
              <a:noFill/>
              <a:round/>
              <a:headEnd/>
              <a:tailEnd/>
            </a:ln>
            <a:effectLst/>
          </p:spPr>
          <p:txBody>
            <a:bodyPr wrap="none" anchor="ct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grpSp>
          <p:nvGrpSpPr>
            <p:cNvPr id="9" name="Group 8"/>
            <p:cNvGrpSpPr>
              <a:grpSpLocks/>
            </p:cNvGrpSpPr>
            <p:nvPr/>
          </p:nvGrpSpPr>
          <p:grpSpPr bwMode="auto">
            <a:xfrm>
              <a:off x="700" y="1867"/>
              <a:ext cx="2188" cy="583"/>
              <a:chOff x="970" y="1958"/>
              <a:chExt cx="2371" cy="583"/>
            </a:xfrm>
          </p:grpSpPr>
          <p:sp>
            <p:nvSpPr>
              <p:cNvPr id="248" name="AutoShape 9"/>
              <p:cNvSpPr>
                <a:spLocks noChangeArrowheads="1"/>
              </p:cNvSpPr>
              <p:nvPr/>
            </p:nvSpPr>
            <p:spPr bwMode="auto">
              <a:xfrm>
                <a:off x="970" y="1958"/>
                <a:ext cx="2371" cy="583"/>
              </a:xfrm>
              <a:prstGeom prst="roundRect">
                <a:avLst>
                  <a:gd name="adj" fmla="val 17593"/>
                </a:avLst>
              </a:prstGeom>
              <a:solidFill>
                <a:srgbClr val="F4EE00"/>
              </a:solidFill>
              <a:ln w="12700">
                <a:solidFill>
                  <a:schemeClr val="tx1"/>
                </a:solidFill>
                <a:round/>
                <a:headEnd/>
                <a:tailEnd/>
              </a:ln>
              <a:effectLst/>
            </p:spPr>
            <p:txBody>
              <a:bodyPr wrap="none" anchor="ct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249" name="Rectangle 10"/>
              <p:cNvSpPr>
                <a:spLocks noChangeArrowheads="1"/>
              </p:cNvSpPr>
              <p:nvPr/>
            </p:nvSpPr>
            <p:spPr bwMode="auto">
              <a:xfrm>
                <a:off x="1709" y="2118"/>
                <a:ext cx="951" cy="288"/>
              </a:xfrm>
              <a:prstGeom prst="rect">
                <a:avLst/>
              </a:prstGeom>
              <a:solidFill>
                <a:srgbClr val="F4EE00"/>
              </a:solidFill>
              <a:ln w="12700">
                <a:noFill/>
                <a:miter lim="800000"/>
                <a:headEnd/>
                <a:tailEnd/>
              </a:ln>
              <a:effectLst/>
            </p:spPr>
            <p:txBody>
              <a:bodyPr wrap="none" lIns="90488" tIns="44450" rIns="90488" bIns="44450">
                <a:spAutoFit/>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r>
                  <a:rPr lang="zh-CN" altLang="en-US" sz="1600" b="1" i="0" dirty="0"/>
                  <a:t>分发系统</a:t>
                </a:r>
                <a:endParaRPr lang="de-DE" sz="1600" b="1" i="0" dirty="0"/>
              </a:p>
            </p:txBody>
          </p:sp>
        </p:grpSp>
        <p:grpSp>
          <p:nvGrpSpPr>
            <p:cNvPr id="10" name="Group 11"/>
            <p:cNvGrpSpPr>
              <a:grpSpLocks/>
            </p:cNvGrpSpPr>
            <p:nvPr/>
          </p:nvGrpSpPr>
          <p:grpSpPr bwMode="auto">
            <a:xfrm>
              <a:off x="2161" y="1449"/>
              <a:ext cx="524" cy="547"/>
              <a:chOff x="2552" y="1540"/>
              <a:chExt cx="569" cy="547"/>
            </a:xfrm>
          </p:grpSpPr>
          <p:sp>
            <p:nvSpPr>
              <p:cNvPr id="246" name="Rectangle 12"/>
              <p:cNvSpPr>
                <a:spLocks noChangeArrowheads="1"/>
              </p:cNvSpPr>
              <p:nvPr/>
            </p:nvSpPr>
            <p:spPr bwMode="auto">
              <a:xfrm>
                <a:off x="2552" y="1540"/>
                <a:ext cx="469" cy="547"/>
              </a:xfrm>
              <a:prstGeom prst="rect">
                <a:avLst/>
              </a:prstGeom>
              <a:solidFill>
                <a:schemeClr val="bg1"/>
              </a:solidFill>
              <a:ln w="12700">
                <a:solidFill>
                  <a:schemeClr val="tx1"/>
                </a:solidFill>
                <a:miter lim="800000"/>
                <a:headEnd/>
                <a:tailEnd/>
              </a:ln>
              <a:effectLst/>
            </p:spPr>
            <p:txBody>
              <a:bodyPr wrap="none" anchor="ct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247" name="Rectangle 13"/>
              <p:cNvSpPr>
                <a:spLocks noChangeArrowheads="1"/>
              </p:cNvSpPr>
              <p:nvPr/>
            </p:nvSpPr>
            <p:spPr bwMode="auto">
              <a:xfrm>
                <a:off x="2558" y="1706"/>
                <a:ext cx="563" cy="288"/>
              </a:xfrm>
              <a:prstGeom prst="rect">
                <a:avLst/>
              </a:prstGeom>
              <a:noFill/>
              <a:ln w="12700">
                <a:noFill/>
                <a:miter lim="800000"/>
                <a:headEnd/>
                <a:tailEnd/>
              </a:ln>
              <a:effectLst/>
            </p:spPr>
            <p:txBody>
              <a:bodyPr wrap="none" lIns="90488" tIns="44450" rIns="90488" bIns="44450">
                <a:spAutoFit/>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r>
                  <a:rPr lang="zh-CN" altLang="en-US" sz="1600" b="1" i="0" dirty="0"/>
                  <a:t>入口</a:t>
                </a:r>
                <a:endParaRPr lang="de-DE" sz="1600" b="1" i="0" dirty="0"/>
              </a:p>
            </p:txBody>
          </p:sp>
        </p:grpSp>
        <p:sp>
          <p:nvSpPr>
            <p:cNvPr id="11" name="Rectangle 14"/>
            <p:cNvSpPr>
              <a:spLocks noChangeArrowheads="1"/>
            </p:cNvSpPr>
            <p:nvPr/>
          </p:nvSpPr>
          <p:spPr bwMode="auto">
            <a:xfrm>
              <a:off x="2175" y="857"/>
              <a:ext cx="996" cy="288"/>
            </a:xfrm>
            <a:prstGeom prst="rect">
              <a:avLst/>
            </a:prstGeom>
            <a:noFill/>
            <a:ln w="12700">
              <a:noFill/>
              <a:miter lim="800000"/>
              <a:headEnd/>
              <a:tailEnd/>
            </a:ln>
            <a:effectLst/>
          </p:spPr>
          <p:txBody>
            <a:bodyPr wrap="none" lIns="90488" tIns="44450" rIns="90488" bIns="44450">
              <a:spAutoFit/>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r>
                <a:rPr lang="de-DE" sz="1600"/>
                <a:t>802.x LAN</a:t>
              </a:r>
            </a:p>
          </p:txBody>
        </p:sp>
        <p:sp>
          <p:nvSpPr>
            <p:cNvPr id="12" name="Rectangle 15"/>
            <p:cNvSpPr>
              <a:spLocks noChangeArrowheads="1"/>
            </p:cNvSpPr>
            <p:nvPr/>
          </p:nvSpPr>
          <p:spPr bwMode="auto">
            <a:xfrm>
              <a:off x="1603" y="2322"/>
              <a:ext cx="437" cy="318"/>
            </a:xfrm>
            <a:prstGeom prst="rect">
              <a:avLst/>
            </a:prstGeom>
            <a:solidFill>
              <a:schemeClr val="bg1"/>
            </a:solidFill>
            <a:ln w="12700">
              <a:solidFill>
                <a:schemeClr val="tx1"/>
              </a:solidFill>
              <a:miter lim="800000"/>
              <a:headEnd/>
              <a:tailEnd/>
            </a:ln>
            <a:effectLst/>
          </p:spPr>
          <p:txBody>
            <a:bodyPr wrap="none" anchor="ct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pPr algn="ctr"/>
              <a:r>
                <a:rPr lang="de-DE" sz="1600" i="0" dirty="0"/>
                <a:t>AP</a:t>
              </a:r>
              <a:r>
                <a:rPr lang="de-DE" sz="1600" i="0" baseline="-25000" dirty="0"/>
                <a:t>2</a:t>
              </a:r>
              <a:endParaRPr lang="de-DE" sz="1600" i="0" dirty="0"/>
            </a:p>
          </p:txBody>
        </p:sp>
        <p:sp>
          <p:nvSpPr>
            <p:cNvPr id="13" name="Rectangle 16"/>
            <p:cNvSpPr>
              <a:spLocks noChangeArrowheads="1"/>
            </p:cNvSpPr>
            <p:nvPr/>
          </p:nvSpPr>
          <p:spPr bwMode="auto">
            <a:xfrm>
              <a:off x="545" y="2555"/>
              <a:ext cx="1092" cy="288"/>
            </a:xfrm>
            <a:prstGeom prst="rect">
              <a:avLst/>
            </a:prstGeom>
            <a:noFill/>
            <a:ln w="12700">
              <a:noFill/>
              <a:miter lim="800000"/>
              <a:headEnd/>
              <a:tailEnd/>
            </a:ln>
            <a:effectLst/>
          </p:spPr>
          <p:txBody>
            <a:bodyPr wrap="none" lIns="90488" tIns="44450" rIns="90488" bIns="44450">
              <a:spAutoFit/>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r>
                <a:rPr lang="de-DE" sz="1600" dirty="0"/>
                <a:t>802.11 LAN</a:t>
              </a:r>
            </a:p>
          </p:txBody>
        </p:sp>
        <p:sp>
          <p:nvSpPr>
            <p:cNvPr id="14" name="Rectangle 17"/>
            <p:cNvSpPr>
              <a:spLocks noChangeArrowheads="1"/>
            </p:cNvSpPr>
            <p:nvPr/>
          </p:nvSpPr>
          <p:spPr bwMode="auto">
            <a:xfrm>
              <a:off x="1080" y="2766"/>
              <a:ext cx="583" cy="288"/>
            </a:xfrm>
            <a:prstGeom prst="rect">
              <a:avLst/>
            </a:prstGeom>
            <a:noFill/>
            <a:ln w="12700">
              <a:noFill/>
              <a:miter lim="800000"/>
              <a:headEnd/>
              <a:tailEnd/>
            </a:ln>
            <a:effectLst/>
          </p:spPr>
          <p:txBody>
            <a:bodyPr wrap="none" lIns="90488" tIns="44450" rIns="90488" bIns="44450">
              <a:spAutoFit/>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r>
                <a:rPr lang="de-DE" sz="1600" i="0"/>
                <a:t>BSS</a:t>
              </a:r>
              <a:r>
                <a:rPr lang="de-DE" sz="1600" i="0" baseline="-25000"/>
                <a:t>2</a:t>
              </a:r>
              <a:endParaRPr lang="de-DE" sz="1600" i="0"/>
            </a:p>
          </p:txBody>
        </p:sp>
        <p:sp>
          <p:nvSpPr>
            <p:cNvPr id="15" name="Rectangle 18"/>
            <p:cNvSpPr>
              <a:spLocks noChangeArrowheads="1"/>
            </p:cNvSpPr>
            <p:nvPr/>
          </p:nvSpPr>
          <p:spPr bwMode="auto">
            <a:xfrm>
              <a:off x="784" y="768"/>
              <a:ext cx="1092" cy="288"/>
            </a:xfrm>
            <a:prstGeom prst="rect">
              <a:avLst/>
            </a:prstGeom>
            <a:noFill/>
            <a:ln w="12700">
              <a:noFill/>
              <a:miter lim="800000"/>
              <a:headEnd/>
              <a:tailEnd/>
            </a:ln>
            <a:effectLst/>
          </p:spPr>
          <p:txBody>
            <a:bodyPr wrap="none" lIns="90488" tIns="44450" rIns="90488" bIns="44450">
              <a:spAutoFit/>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r>
                <a:rPr lang="de-DE" sz="1600" dirty="0"/>
                <a:t>802.11 LAN</a:t>
              </a:r>
            </a:p>
          </p:txBody>
        </p:sp>
        <p:sp>
          <p:nvSpPr>
            <p:cNvPr id="16" name="Rectangle 19"/>
            <p:cNvSpPr>
              <a:spLocks noChangeArrowheads="1"/>
            </p:cNvSpPr>
            <p:nvPr/>
          </p:nvSpPr>
          <p:spPr bwMode="auto">
            <a:xfrm>
              <a:off x="641" y="1450"/>
              <a:ext cx="583" cy="288"/>
            </a:xfrm>
            <a:prstGeom prst="rect">
              <a:avLst/>
            </a:prstGeom>
            <a:noFill/>
            <a:ln w="12700">
              <a:noFill/>
              <a:miter lim="800000"/>
              <a:headEnd/>
              <a:tailEnd/>
            </a:ln>
            <a:effectLst/>
          </p:spPr>
          <p:txBody>
            <a:bodyPr wrap="none" lIns="90488" tIns="44450" rIns="90488" bIns="44450">
              <a:spAutoFit/>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r>
                <a:rPr lang="de-DE" sz="1600" i="0" dirty="0"/>
                <a:t>BSS</a:t>
              </a:r>
              <a:r>
                <a:rPr lang="de-DE" sz="1600" i="0" baseline="-25000" dirty="0"/>
                <a:t>1</a:t>
              </a:r>
              <a:endParaRPr lang="de-DE" sz="1600" i="0" dirty="0"/>
            </a:p>
          </p:txBody>
        </p:sp>
        <p:sp>
          <p:nvSpPr>
            <p:cNvPr id="17" name="Rectangle 20"/>
            <p:cNvSpPr>
              <a:spLocks noChangeArrowheads="1"/>
            </p:cNvSpPr>
            <p:nvPr/>
          </p:nvSpPr>
          <p:spPr bwMode="auto">
            <a:xfrm>
              <a:off x="1075" y="1680"/>
              <a:ext cx="436" cy="337"/>
            </a:xfrm>
            <a:prstGeom prst="rect">
              <a:avLst/>
            </a:prstGeom>
            <a:solidFill>
              <a:schemeClr val="bg1"/>
            </a:solidFill>
            <a:ln w="12700">
              <a:solidFill>
                <a:schemeClr val="tx1"/>
              </a:solidFill>
              <a:miter lim="800000"/>
              <a:headEnd/>
              <a:tailEnd/>
            </a:ln>
            <a:effectLst/>
          </p:spPr>
          <p:txBody>
            <a:bodyPr wrap="none" anchor="ct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pPr algn="ctr"/>
              <a:r>
                <a:rPr lang="de-DE" sz="1600" i="0" dirty="0"/>
                <a:t>AP</a:t>
              </a:r>
              <a:r>
                <a:rPr lang="de-DE" sz="1600" i="0" baseline="-25000" dirty="0"/>
                <a:t>1</a:t>
              </a:r>
              <a:endParaRPr lang="de-DE" sz="1600" i="0" dirty="0"/>
            </a:p>
          </p:txBody>
        </p:sp>
        <p:grpSp>
          <p:nvGrpSpPr>
            <p:cNvPr id="18" name="Group 21"/>
            <p:cNvGrpSpPr>
              <a:grpSpLocks/>
            </p:cNvGrpSpPr>
            <p:nvPr/>
          </p:nvGrpSpPr>
          <p:grpSpPr bwMode="auto">
            <a:xfrm>
              <a:off x="1440" y="2880"/>
              <a:ext cx="240" cy="192"/>
              <a:chOff x="1248" y="2736"/>
              <a:chExt cx="240" cy="192"/>
            </a:xfrm>
          </p:grpSpPr>
          <p:sp>
            <p:nvSpPr>
              <p:cNvPr id="243" name="Line 22"/>
              <p:cNvSpPr>
                <a:spLocks noChangeShapeType="1"/>
              </p:cNvSpPr>
              <p:nvPr/>
            </p:nvSpPr>
            <p:spPr bwMode="auto">
              <a:xfrm flipV="1">
                <a:off x="1296" y="2736"/>
                <a:ext cx="192" cy="96"/>
              </a:xfrm>
              <a:prstGeom prst="line">
                <a:avLst/>
              </a:prstGeom>
              <a:noFill/>
              <a:ln w="12700">
                <a:solidFill>
                  <a:schemeClr val="tx1"/>
                </a:solidFill>
                <a:round/>
                <a:headEnd/>
                <a:tailEnd type="triangle" w="med" len="med"/>
              </a:ln>
              <a:effectLst/>
            </p:spPr>
            <p:txBody>
              <a:bodyPr wrap="none" anchor="ct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244" name="Line 23"/>
              <p:cNvSpPr>
                <a:spLocks noChangeShapeType="1"/>
              </p:cNvSpPr>
              <p:nvPr/>
            </p:nvSpPr>
            <p:spPr bwMode="auto">
              <a:xfrm flipH="1">
                <a:off x="1248" y="2832"/>
                <a:ext cx="192" cy="96"/>
              </a:xfrm>
              <a:prstGeom prst="line">
                <a:avLst/>
              </a:prstGeom>
              <a:noFill/>
              <a:ln w="12700">
                <a:solidFill>
                  <a:schemeClr val="tx1"/>
                </a:solidFill>
                <a:round/>
                <a:headEnd/>
                <a:tailEnd type="triangle" w="med" len="med"/>
              </a:ln>
              <a:effectLst/>
            </p:spPr>
            <p:txBody>
              <a:bodyPr wrap="none" anchor="ct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245" name="Line 24"/>
              <p:cNvSpPr>
                <a:spLocks noChangeShapeType="1"/>
              </p:cNvSpPr>
              <p:nvPr/>
            </p:nvSpPr>
            <p:spPr bwMode="auto">
              <a:xfrm>
                <a:off x="1296" y="2832"/>
                <a:ext cx="144" cy="0"/>
              </a:xfrm>
              <a:prstGeom prst="line">
                <a:avLst/>
              </a:prstGeom>
              <a:noFill/>
              <a:ln w="12700">
                <a:solidFill>
                  <a:schemeClr val="tx1"/>
                </a:solidFill>
                <a:round/>
                <a:headEnd/>
                <a:tailEnd/>
              </a:ln>
              <a:effectLst/>
            </p:spPr>
            <p:txBody>
              <a:bodyPr wrap="none" anchor="ct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grpSp>
        <p:sp>
          <p:nvSpPr>
            <p:cNvPr id="19" name="Text Box 25"/>
            <p:cNvSpPr txBox="1">
              <a:spLocks noChangeArrowheads="1"/>
            </p:cNvSpPr>
            <p:nvPr/>
          </p:nvSpPr>
          <p:spPr bwMode="auto">
            <a:xfrm>
              <a:off x="31" y="1342"/>
              <a:ext cx="562" cy="291"/>
            </a:xfrm>
            <a:prstGeom prst="rect">
              <a:avLst/>
            </a:prstGeom>
            <a:noFill/>
            <a:ln w="9525">
              <a:noFill/>
              <a:miter lim="800000"/>
              <a:headEnd/>
              <a:tailEnd/>
            </a:ln>
            <a:effectLst/>
          </p:spPr>
          <p:txBody>
            <a:bodyPr wrap="none">
              <a:spAutoFit/>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r>
                <a:rPr lang="de-DE" sz="1600" i="0" dirty="0"/>
                <a:t>STA</a:t>
              </a:r>
              <a:r>
                <a:rPr lang="de-DE" sz="1600" i="0" baseline="-25000" dirty="0"/>
                <a:t>1</a:t>
              </a:r>
              <a:endParaRPr lang="de-DE" sz="1600" i="0" dirty="0"/>
            </a:p>
          </p:txBody>
        </p:sp>
        <p:grpSp>
          <p:nvGrpSpPr>
            <p:cNvPr id="20" name="Group 26"/>
            <p:cNvGrpSpPr>
              <a:grpSpLocks/>
            </p:cNvGrpSpPr>
            <p:nvPr/>
          </p:nvGrpSpPr>
          <p:grpSpPr bwMode="auto">
            <a:xfrm flipH="1">
              <a:off x="1104" y="1248"/>
              <a:ext cx="240" cy="192"/>
              <a:chOff x="1248" y="2736"/>
              <a:chExt cx="240" cy="192"/>
            </a:xfrm>
          </p:grpSpPr>
          <p:sp>
            <p:nvSpPr>
              <p:cNvPr id="240" name="Line 27"/>
              <p:cNvSpPr>
                <a:spLocks noChangeShapeType="1"/>
              </p:cNvSpPr>
              <p:nvPr/>
            </p:nvSpPr>
            <p:spPr bwMode="auto">
              <a:xfrm flipV="1">
                <a:off x="1296" y="2736"/>
                <a:ext cx="192" cy="96"/>
              </a:xfrm>
              <a:prstGeom prst="line">
                <a:avLst/>
              </a:prstGeom>
              <a:noFill/>
              <a:ln w="12700">
                <a:solidFill>
                  <a:schemeClr val="tx1"/>
                </a:solidFill>
                <a:round/>
                <a:headEnd/>
                <a:tailEnd type="triangle" w="med" len="med"/>
              </a:ln>
              <a:effectLst/>
            </p:spPr>
            <p:txBody>
              <a:bodyPr wrap="none" anchor="ct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241" name="Line 28"/>
              <p:cNvSpPr>
                <a:spLocks noChangeShapeType="1"/>
              </p:cNvSpPr>
              <p:nvPr/>
            </p:nvSpPr>
            <p:spPr bwMode="auto">
              <a:xfrm flipH="1">
                <a:off x="1248" y="2832"/>
                <a:ext cx="192" cy="96"/>
              </a:xfrm>
              <a:prstGeom prst="line">
                <a:avLst/>
              </a:prstGeom>
              <a:noFill/>
              <a:ln w="12700">
                <a:solidFill>
                  <a:schemeClr val="tx1"/>
                </a:solidFill>
                <a:round/>
                <a:headEnd/>
                <a:tailEnd type="triangle" w="med" len="med"/>
              </a:ln>
              <a:effectLst/>
            </p:spPr>
            <p:txBody>
              <a:bodyPr wrap="none" anchor="ct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242" name="Line 29"/>
              <p:cNvSpPr>
                <a:spLocks noChangeShapeType="1"/>
              </p:cNvSpPr>
              <p:nvPr/>
            </p:nvSpPr>
            <p:spPr bwMode="auto">
              <a:xfrm>
                <a:off x="1296" y="2832"/>
                <a:ext cx="144" cy="0"/>
              </a:xfrm>
              <a:prstGeom prst="line">
                <a:avLst/>
              </a:prstGeom>
              <a:noFill/>
              <a:ln w="12700">
                <a:solidFill>
                  <a:schemeClr val="tx1"/>
                </a:solidFill>
                <a:round/>
                <a:headEnd/>
                <a:tailEnd/>
              </a:ln>
              <a:effectLst/>
            </p:spPr>
            <p:txBody>
              <a:bodyPr wrap="none" anchor="ct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grpSp>
        <p:sp>
          <p:nvSpPr>
            <p:cNvPr id="21" name="Line 30"/>
            <p:cNvSpPr>
              <a:spLocks noChangeShapeType="1"/>
            </p:cNvSpPr>
            <p:nvPr/>
          </p:nvSpPr>
          <p:spPr bwMode="auto">
            <a:xfrm flipV="1">
              <a:off x="1248" y="1488"/>
              <a:ext cx="0" cy="192"/>
            </a:xfrm>
            <a:prstGeom prst="line">
              <a:avLst/>
            </a:prstGeom>
            <a:noFill/>
            <a:ln w="28575">
              <a:solidFill>
                <a:schemeClr val="tx1"/>
              </a:solidFill>
              <a:round/>
              <a:headEnd/>
              <a:tailEnd/>
            </a:ln>
            <a:effectLst/>
          </p:spPr>
          <p:txBody>
            <a:bodyPr wrap="none" anchor="ct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22" name="Line 31"/>
            <p:cNvSpPr>
              <a:spLocks noChangeShapeType="1"/>
            </p:cNvSpPr>
            <p:nvPr/>
          </p:nvSpPr>
          <p:spPr bwMode="auto">
            <a:xfrm flipV="1">
              <a:off x="1824" y="2640"/>
              <a:ext cx="0" cy="192"/>
            </a:xfrm>
            <a:prstGeom prst="line">
              <a:avLst/>
            </a:prstGeom>
            <a:noFill/>
            <a:ln w="28575">
              <a:solidFill>
                <a:schemeClr val="tx1"/>
              </a:solidFill>
              <a:round/>
              <a:headEnd/>
              <a:tailEnd/>
            </a:ln>
            <a:effectLst/>
          </p:spPr>
          <p:txBody>
            <a:bodyPr wrap="none" anchor="ct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grpSp>
          <p:nvGrpSpPr>
            <p:cNvPr id="23" name="Group 32"/>
            <p:cNvGrpSpPr>
              <a:grpSpLocks/>
            </p:cNvGrpSpPr>
            <p:nvPr/>
          </p:nvGrpSpPr>
          <p:grpSpPr bwMode="auto">
            <a:xfrm flipH="1">
              <a:off x="1968" y="2832"/>
              <a:ext cx="240" cy="192"/>
              <a:chOff x="1248" y="2736"/>
              <a:chExt cx="240" cy="192"/>
            </a:xfrm>
          </p:grpSpPr>
          <p:sp>
            <p:nvSpPr>
              <p:cNvPr id="237" name="Line 33"/>
              <p:cNvSpPr>
                <a:spLocks noChangeShapeType="1"/>
              </p:cNvSpPr>
              <p:nvPr/>
            </p:nvSpPr>
            <p:spPr bwMode="auto">
              <a:xfrm flipV="1">
                <a:off x="1296" y="2736"/>
                <a:ext cx="192" cy="96"/>
              </a:xfrm>
              <a:prstGeom prst="line">
                <a:avLst/>
              </a:prstGeom>
              <a:noFill/>
              <a:ln w="12700">
                <a:solidFill>
                  <a:schemeClr val="tx1"/>
                </a:solidFill>
                <a:round/>
                <a:headEnd/>
                <a:tailEnd type="triangle" w="med" len="med"/>
              </a:ln>
              <a:effectLst/>
            </p:spPr>
            <p:txBody>
              <a:bodyPr wrap="none" anchor="ct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238" name="Line 34"/>
              <p:cNvSpPr>
                <a:spLocks noChangeShapeType="1"/>
              </p:cNvSpPr>
              <p:nvPr/>
            </p:nvSpPr>
            <p:spPr bwMode="auto">
              <a:xfrm flipH="1">
                <a:off x="1248" y="2832"/>
                <a:ext cx="192" cy="96"/>
              </a:xfrm>
              <a:prstGeom prst="line">
                <a:avLst/>
              </a:prstGeom>
              <a:noFill/>
              <a:ln w="12700">
                <a:solidFill>
                  <a:schemeClr val="tx1"/>
                </a:solidFill>
                <a:round/>
                <a:headEnd/>
                <a:tailEnd type="triangle" w="med" len="med"/>
              </a:ln>
              <a:effectLst/>
            </p:spPr>
            <p:txBody>
              <a:bodyPr wrap="none" anchor="ct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239" name="Line 35"/>
              <p:cNvSpPr>
                <a:spLocks noChangeShapeType="1"/>
              </p:cNvSpPr>
              <p:nvPr/>
            </p:nvSpPr>
            <p:spPr bwMode="auto">
              <a:xfrm>
                <a:off x="1296" y="2832"/>
                <a:ext cx="144" cy="0"/>
              </a:xfrm>
              <a:prstGeom prst="line">
                <a:avLst/>
              </a:prstGeom>
              <a:noFill/>
              <a:ln w="12700">
                <a:solidFill>
                  <a:schemeClr val="tx1"/>
                </a:solidFill>
                <a:round/>
                <a:headEnd/>
                <a:tailEnd/>
              </a:ln>
              <a:effectLst/>
            </p:spPr>
            <p:txBody>
              <a:bodyPr wrap="none" anchor="ct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grpSp>
        <p:sp>
          <p:nvSpPr>
            <p:cNvPr id="24" name="Text Box 36"/>
            <p:cNvSpPr txBox="1">
              <a:spLocks noChangeArrowheads="1"/>
            </p:cNvSpPr>
            <p:nvPr/>
          </p:nvSpPr>
          <p:spPr bwMode="auto">
            <a:xfrm>
              <a:off x="640" y="3200"/>
              <a:ext cx="562" cy="291"/>
            </a:xfrm>
            <a:prstGeom prst="rect">
              <a:avLst/>
            </a:prstGeom>
            <a:noFill/>
            <a:ln w="9525">
              <a:noFill/>
              <a:miter lim="800000"/>
              <a:headEnd/>
              <a:tailEnd/>
            </a:ln>
            <a:effectLst/>
          </p:spPr>
          <p:txBody>
            <a:bodyPr wrap="none">
              <a:spAutoFit/>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r>
                <a:rPr lang="de-DE" sz="1600" i="0" dirty="0"/>
                <a:t>STA</a:t>
              </a:r>
              <a:r>
                <a:rPr lang="de-DE" sz="1600" i="0" baseline="-25000" dirty="0"/>
                <a:t>2</a:t>
              </a:r>
              <a:endParaRPr lang="de-DE" sz="1600" i="0" dirty="0"/>
            </a:p>
          </p:txBody>
        </p:sp>
        <p:sp>
          <p:nvSpPr>
            <p:cNvPr id="25" name="Text Box 37"/>
            <p:cNvSpPr txBox="1">
              <a:spLocks noChangeArrowheads="1"/>
            </p:cNvSpPr>
            <p:nvPr/>
          </p:nvSpPr>
          <p:spPr bwMode="auto">
            <a:xfrm>
              <a:off x="2246" y="3323"/>
              <a:ext cx="562" cy="291"/>
            </a:xfrm>
            <a:prstGeom prst="rect">
              <a:avLst/>
            </a:prstGeom>
            <a:noFill/>
            <a:ln w="9525">
              <a:noFill/>
              <a:miter lim="800000"/>
              <a:headEnd/>
              <a:tailEnd/>
            </a:ln>
            <a:effectLst/>
          </p:spPr>
          <p:txBody>
            <a:bodyPr wrap="none">
              <a:spAutoFit/>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r>
                <a:rPr lang="de-DE" sz="1600" i="0" dirty="0"/>
                <a:t>STA</a:t>
              </a:r>
              <a:r>
                <a:rPr lang="de-DE" sz="1600" i="0" baseline="-25000" dirty="0"/>
                <a:t>3</a:t>
              </a:r>
              <a:endParaRPr lang="de-DE" sz="1600" i="0" dirty="0"/>
            </a:p>
          </p:txBody>
        </p:sp>
        <p:sp>
          <p:nvSpPr>
            <p:cNvPr id="26" name="Text Box 38"/>
            <p:cNvSpPr txBox="1">
              <a:spLocks noChangeArrowheads="1"/>
            </p:cNvSpPr>
            <p:nvPr/>
          </p:nvSpPr>
          <p:spPr bwMode="auto">
            <a:xfrm>
              <a:off x="144" y="2400"/>
              <a:ext cx="519" cy="291"/>
            </a:xfrm>
            <a:prstGeom prst="rect">
              <a:avLst/>
            </a:prstGeom>
            <a:noFill/>
            <a:ln w="9525">
              <a:noFill/>
              <a:miter lim="800000"/>
              <a:headEnd/>
              <a:tailEnd/>
            </a:ln>
            <a:effectLst/>
          </p:spPr>
          <p:txBody>
            <a:bodyPr wrap="none">
              <a:spAutoFit/>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r>
                <a:rPr lang="de-DE" sz="1600" i="0"/>
                <a:t>ESS</a:t>
              </a:r>
            </a:p>
          </p:txBody>
        </p:sp>
        <p:grpSp>
          <p:nvGrpSpPr>
            <p:cNvPr id="27" name="Group 39"/>
            <p:cNvGrpSpPr>
              <a:grpSpLocks/>
            </p:cNvGrpSpPr>
            <p:nvPr/>
          </p:nvGrpSpPr>
          <p:grpSpPr bwMode="auto">
            <a:xfrm>
              <a:off x="1104" y="3024"/>
              <a:ext cx="296" cy="432"/>
              <a:chOff x="1104" y="3024"/>
              <a:chExt cx="296" cy="432"/>
            </a:xfrm>
          </p:grpSpPr>
          <p:sp>
            <p:nvSpPr>
              <p:cNvPr id="133" name="Freeform 40"/>
              <p:cNvSpPr>
                <a:spLocks/>
              </p:cNvSpPr>
              <p:nvPr/>
            </p:nvSpPr>
            <p:spPr bwMode="auto">
              <a:xfrm>
                <a:off x="1138" y="3298"/>
                <a:ext cx="9" cy="5"/>
              </a:xfrm>
              <a:custGeom>
                <a:avLst/>
                <a:gdLst/>
                <a:ahLst/>
                <a:cxnLst>
                  <a:cxn ang="0">
                    <a:pos x="0" y="67"/>
                  </a:cxn>
                  <a:cxn ang="0">
                    <a:pos x="199" y="0"/>
                  </a:cxn>
                  <a:cxn ang="0">
                    <a:pos x="206" y="17"/>
                  </a:cxn>
                  <a:cxn ang="0">
                    <a:pos x="7" y="84"/>
                  </a:cxn>
                  <a:cxn ang="0">
                    <a:pos x="0" y="67"/>
                  </a:cxn>
                </a:cxnLst>
                <a:rect l="0" t="0" r="r" b="b"/>
                <a:pathLst>
                  <a:path w="206" h="84">
                    <a:moveTo>
                      <a:pt x="0" y="67"/>
                    </a:moveTo>
                    <a:lnTo>
                      <a:pt x="199" y="0"/>
                    </a:lnTo>
                    <a:lnTo>
                      <a:pt x="206" y="17"/>
                    </a:lnTo>
                    <a:lnTo>
                      <a:pt x="7" y="84"/>
                    </a:lnTo>
                    <a:lnTo>
                      <a:pt x="0" y="67"/>
                    </a:lnTo>
                    <a:close/>
                  </a:path>
                </a:pathLst>
              </a:custGeom>
              <a:solidFill>
                <a:srgbClr val="6B6859"/>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134" name="Freeform 41"/>
              <p:cNvSpPr>
                <a:spLocks/>
              </p:cNvSpPr>
              <p:nvPr/>
            </p:nvSpPr>
            <p:spPr bwMode="auto">
              <a:xfrm>
                <a:off x="1197" y="3450"/>
                <a:ext cx="3" cy="6"/>
              </a:xfrm>
              <a:custGeom>
                <a:avLst/>
                <a:gdLst/>
                <a:ahLst/>
                <a:cxnLst>
                  <a:cxn ang="0">
                    <a:pos x="45" y="0"/>
                  </a:cxn>
                  <a:cxn ang="0">
                    <a:pos x="80" y="77"/>
                  </a:cxn>
                  <a:cxn ang="0">
                    <a:pos x="82" y="87"/>
                  </a:cxn>
                  <a:cxn ang="0">
                    <a:pos x="80" y="95"/>
                  </a:cxn>
                  <a:cxn ang="0">
                    <a:pos x="74" y="102"/>
                  </a:cxn>
                  <a:cxn ang="0">
                    <a:pos x="66" y="106"/>
                  </a:cxn>
                  <a:cxn ang="0">
                    <a:pos x="57" y="108"/>
                  </a:cxn>
                  <a:cxn ang="0">
                    <a:pos x="49" y="106"/>
                  </a:cxn>
                  <a:cxn ang="0">
                    <a:pos x="41" y="102"/>
                  </a:cxn>
                  <a:cxn ang="0">
                    <a:pos x="35" y="93"/>
                  </a:cxn>
                  <a:cxn ang="0">
                    <a:pos x="0" y="16"/>
                  </a:cxn>
                  <a:cxn ang="0">
                    <a:pos x="45" y="0"/>
                  </a:cxn>
                </a:cxnLst>
                <a:rect l="0" t="0" r="r" b="b"/>
                <a:pathLst>
                  <a:path w="82" h="108">
                    <a:moveTo>
                      <a:pt x="45" y="0"/>
                    </a:moveTo>
                    <a:lnTo>
                      <a:pt x="80" y="77"/>
                    </a:lnTo>
                    <a:lnTo>
                      <a:pt x="82" y="87"/>
                    </a:lnTo>
                    <a:lnTo>
                      <a:pt x="80" y="95"/>
                    </a:lnTo>
                    <a:lnTo>
                      <a:pt x="74" y="102"/>
                    </a:lnTo>
                    <a:lnTo>
                      <a:pt x="66" y="106"/>
                    </a:lnTo>
                    <a:lnTo>
                      <a:pt x="57" y="108"/>
                    </a:lnTo>
                    <a:lnTo>
                      <a:pt x="49" y="106"/>
                    </a:lnTo>
                    <a:lnTo>
                      <a:pt x="41" y="102"/>
                    </a:lnTo>
                    <a:lnTo>
                      <a:pt x="35" y="93"/>
                    </a:lnTo>
                    <a:lnTo>
                      <a:pt x="0" y="16"/>
                    </a:lnTo>
                    <a:lnTo>
                      <a:pt x="45" y="0"/>
                    </a:lnTo>
                    <a:close/>
                  </a:path>
                </a:pathLst>
              </a:custGeom>
              <a:solidFill>
                <a:srgbClr val="6B6859"/>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135" name="Freeform 42"/>
              <p:cNvSpPr>
                <a:spLocks/>
              </p:cNvSpPr>
              <p:nvPr/>
            </p:nvSpPr>
            <p:spPr bwMode="auto">
              <a:xfrm>
                <a:off x="1187" y="3433"/>
                <a:ext cx="13" cy="18"/>
              </a:xfrm>
              <a:custGeom>
                <a:avLst/>
                <a:gdLst/>
                <a:ahLst/>
                <a:cxnLst>
                  <a:cxn ang="0">
                    <a:pos x="247" y="317"/>
                  </a:cxn>
                  <a:cxn ang="0">
                    <a:pos x="261" y="307"/>
                  </a:cxn>
                  <a:cxn ang="0">
                    <a:pos x="275" y="287"/>
                  </a:cxn>
                  <a:cxn ang="0">
                    <a:pos x="285" y="256"/>
                  </a:cxn>
                  <a:cxn ang="0">
                    <a:pos x="292" y="218"/>
                  </a:cxn>
                  <a:cxn ang="0">
                    <a:pos x="293" y="173"/>
                  </a:cxn>
                  <a:cxn ang="0">
                    <a:pos x="288" y="120"/>
                  </a:cxn>
                  <a:cxn ang="0">
                    <a:pos x="274" y="62"/>
                  </a:cxn>
                  <a:cxn ang="0">
                    <a:pos x="251" y="0"/>
                  </a:cxn>
                  <a:cxn ang="0">
                    <a:pos x="235" y="5"/>
                  </a:cxn>
                  <a:cxn ang="0">
                    <a:pos x="219" y="10"/>
                  </a:cxn>
                  <a:cxn ang="0">
                    <a:pos x="204" y="17"/>
                  </a:cxn>
                  <a:cxn ang="0">
                    <a:pos x="188" y="22"/>
                  </a:cxn>
                  <a:cxn ang="0">
                    <a:pos x="172" y="28"/>
                  </a:cxn>
                  <a:cxn ang="0">
                    <a:pos x="157" y="34"/>
                  </a:cxn>
                  <a:cxn ang="0">
                    <a:pos x="140" y="40"/>
                  </a:cxn>
                  <a:cxn ang="0">
                    <a:pos x="125" y="45"/>
                  </a:cxn>
                  <a:cxn ang="0">
                    <a:pos x="110" y="52"/>
                  </a:cxn>
                  <a:cxn ang="0">
                    <a:pos x="94" y="58"/>
                  </a:cxn>
                  <a:cxn ang="0">
                    <a:pos x="78" y="63"/>
                  </a:cxn>
                  <a:cxn ang="0">
                    <a:pos x="63" y="69"/>
                  </a:cxn>
                  <a:cxn ang="0">
                    <a:pos x="47" y="75"/>
                  </a:cxn>
                  <a:cxn ang="0">
                    <a:pos x="31" y="81"/>
                  </a:cxn>
                  <a:cxn ang="0">
                    <a:pos x="15" y="86"/>
                  </a:cxn>
                  <a:cxn ang="0">
                    <a:pos x="0" y="92"/>
                  </a:cxn>
                  <a:cxn ang="0">
                    <a:pos x="15" y="122"/>
                  </a:cxn>
                  <a:cxn ang="0">
                    <a:pos x="30" y="152"/>
                  </a:cxn>
                  <a:cxn ang="0">
                    <a:pos x="48" y="177"/>
                  </a:cxn>
                  <a:cxn ang="0">
                    <a:pos x="65" y="201"/>
                  </a:cxn>
                  <a:cxn ang="0">
                    <a:pos x="82" y="222"/>
                  </a:cxn>
                  <a:cxn ang="0">
                    <a:pos x="101" y="242"/>
                  </a:cxn>
                  <a:cxn ang="0">
                    <a:pos x="119" y="259"/>
                  </a:cxn>
                  <a:cxn ang="0">
                    <a:pos x="136" y="274"/>
                  </a:cxn>
                  <a:cxn ang="0">
                    <a:pos x="154" y="287"/>
                  </a:cxn>
                  <a:cxn ang="0">
                    <a:pos x="171" y="297"/>
                  </a:cxn>
                  <a:cxn ang="0">
                    <a:pos x="186" y="306"/>
                  </a:cxn>
                  <a:cxn ang="0">
                    <a:pos x="202" y="312"/>
                  </a:cxn>
                  <a:cxn ang="0">
                    <a:pos x="215" y="316"/>
                  </a:cxn>
                  <a:cxn ang="0">
                    <a:pos x="227" y="318"/>
                  </a:cxn>
                  <a:cxn ang="0">
                    <a:pos x="238" y="319"/>
                  </a:cxn>
                  <a:cxn ang="0">
                    <a:pos x="247" y="317"/>
                  </a:cxn>
                </a:cxnLst>
                <a:rect l="0" t="0" r="r" b="b"/>
                <a:pathLst>
                  <a:path w="293" h="319">
                    <a:moveTo>
                      <a:pt x="247" y="317"/>
                    </a:moveTo>
                    <a:lnTo>
                      <a:pt x="261" y="307"/>
                    </a:lnTo>
                    <a:lnTo>
                      <a:pt x="275" y="287"/>
                    </a:lnTo>
                    <a:lnTo>
                      <a:pt x="285" y="256"/>
                    </a:lnTo>
                    <a:lnTo>
                      <a:pt x="292" y="218"/>
                    </a:lnTo>
                    <a:lnTo>
                      <a:pt x="293" y="173"/>
                    </a:lnTo>
                    <a:lnTo>
                      <a:pt x="288" y="120"/>
                    </a:lnTo>
                    <a:lnTo>
                      <a:pt x="274" y="62"/>
                    </a:lnTo>
                    <a:lnTo>
                      <a:pt x="251" y="0"/>
                    </a:lnTo>
                    <a:lnTo>
                      <a:pt x="235" y="5"/>
                    </a:lnTo>
                    <a:lnTo>
                      <a:pt x="219" y="10"/>
                    </a:lnTo>
                    <a:lnTo>
                      <a:pt x="204" y="17"/>
                    </a:lnTo>
                    <a:lnTo>
                      <a:pt x="188" y="22"/>
                    </a:lnTo>
                    <a:lnTo>
                      <a:pt x="172" y="28"/>
                    </a:lnTo>
                    <a:lnTo>
                      <a:pt x="157" y="34"/>
                    </a:lnTo>
                    <a:lnTo>
                      <a:pt x="140" y="40"/>
                    </a:lnTo>
                    <a:lnTo>
                      <a:pt x="125" y="45"/>
                    </a:lnTo>
                    <a:lnTo>
                      <a:pt x="110" y="52"/>
                    </a:lnTo>
                    <a:lnTo>
                      <a:pt x="94" y="58"/>
                    </a:lnTo>
                    <a:lnTo>
                      <a:pt x="78" y="63"/>
                    </a:lnTo>
                    <a:lnTo>
                      <a:pt x="63" y="69"/>
                    </a:lnTo>
                    <a:lnTo>
                      <a:pt x="47" y="75"/>
                    </a:lnTo>
                    <a:lnTo>
                      <a:pt x="31" y="81"/>
                    </a:lnTo>
                    <a:lnTo>
                      <a:pt x="15" y="86"/>
                    </a:lnTo>
                    <a:lnTo>
                      <a:pt x="0" y="92"/>
                    </a:lnTo>
                    <a:lnTo>
                      <a:pt x="15" y="122"/>
                    </a:lnTo>
                    <a:lnTo>
                      <a:pt x="30" y="152"/>
                    </a:lnTo>
                    <a:lnTo>
                      <a:pt x="48" y="177"/>
                    </a:lnTo>
                    <a:lnTo>
                      <a:pt x="65" y="201"/>
                    </a:lnTo>
                    <a:lnTo>
                      <a:pt x="82" y="222"/>
                    </a:lnTo>
                    <a:lnTo>
                      <a:pt x="101" y="242"/>
                    </a:lnTo>
                    <a:lnTo>
                      <a:pt x="119" y="259"/>
                    </a:lnTo>
                    <a:lnTo>
                      <a:pt x="136" y="274"/>
                    </a:lnTo>
                    <a:lnTo>
                      <a:pt x="154" y="287"/>
                    </a:lnTo>
                    <a:lnTo>
                      <a:pt x="171" y="297"/>
                    </a:lnTo>
                    <a:lnTo>
                      <a:pt x="186" y="306"/>
                    </a:lnTo>
                    <a:lnTo>
                      <a:pt x="202" y="312"/>
                    </a:lnTo>
                    <a:lnTo>
                      <a:pt x="215" y="316"/>
                    </a:lnTo>
                    <a:lnTo>
                      <a:pt x="227" y="318"/>
                    </a:lnTo>
                    <a:lnTo>
                      <a:pt x="238" y="319"/>
                    </a:lnTo>
                    <a:lnTo>
                      <a:pt x="247" y="317"/>
                    </a:lnTo>
                    <a:close/>
                  </a:path>
                </a:pathLst>
              </a:custGeom>
              <a:solidFill>
                <a:srgbClr val="6B6859"/>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136" name="Freeform 43"/>
              <p:cNvSpPr>
                <a:spLocks/>
              </p:cNvSpPr>
              <p:nvPr/>
            </p:nvSpPr>
            <p:spPr bwMode="auto">
              <a:xfrm>
                <a:off x="1138" y="3299"/>
                <a:ext cx="60" cy="139"/>
              </a:xfrm>
              <a:custGeom>
                <a:avLst/>
                <a:gdLst/>
                <a:ahLst/>
                <a:cxnLst>
                  <a:cxn ang="0">
                    <a:pos x="198" y="0"/>
                  </a:cxn>
                  <a:cxn ang="0">
                    <a:pos x="0" y="66"/>
                  </a:cxn>
                  <a:cxn ang="0">
                    <a:pos x="1064" y="2506"/>
                  </a:cxn>
                  <a:cxn ang="0">
                    <a:pos x="1314" y="2421"/>
                  </a:cxn>
                  <a:cxn ang="0">
                    <a:pos x="198" y="0"/>
                  </a:cxn>
                </a:cxnLst>
                <a:rect l="0" t="0" r="r" b="b"/>
                <a:pathLst>
                  <a:path w="1314" h="2506">
                    <a:moveTo>
                      <a:pt x="198" y="0"/>
                    </a:moveTo>
                    <a:lnTo>
                      <a:pt x="0" y="66"/>
                    </a:lnTo>
                    <a:lnTo>
                      <a:pt x="1064" y="2506"/>
                    </a:lnTo>
                    <a:lnTo>
                      <a:pt x="1314" y="2421"/>
                    </a:lnTo>
                    <a:lnTo>
                      <a:pt x="198" y="0"/>
                    </a:lnTo>
                    <a:close/>
                  </a:path>
                </a:pathLst>
              </a:custGeom>
              <a:solidFill>
                <a:srgbClr val="6B6859"/>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137" name="Freeform 44"/>
              <p:cNvSpPr>
                <a:spLocks/>
              </p:cNvSpPr>
              <p:nvPr/>
            </p:nvSpPr>
            <p:spPr bwMode="auto">
              <a:xfrm>
                <a:off x="1136" y="3292"/>
                <a:ext cx="11" cy="10"/>
              </a:xfrm>
              <a:custGeom>
                <a:avLst/>
                <a:gdLst/>
                <a:ahLst/>
                <a:cxnLst>
                  <a:cxn ang="0">
                    <a:pos x="235" y="111"/>
                  </a:cxn>
                  <a:cxn ang="0">
                    <a:pos x="36" y="179"/>
                  </a:cxn>
                  <a:cxn ang="0">
                    <a:pos x="0" y="97"/>
                  </a:cxn>
                  <a:cxn ang="0">
                    <a:pos x="70" y="0"/>
                  </a:cxn>
                  <a:cxn ang="0">
                    <a:pos x="199" y="30"/>
                  </a:cxn>
                  <a:cxn ang="0">
                    <a:pos x="235" y="111"/>
                  </a:cxn>
                </a:cxnLst>
                <a:rect l="0" t="0" r="r" b="b"/>
                <a:pathLst>
                  <a:path w="235" h="179">
                    <a:moveTo>
                      <a:pt x="235" y="111"/>
                    </a:moveTo>
                    <a:lnTo>
                      <a:pt x="36" y="179"/>
                    </a:lnTo>
                    <a:lnTo>
                      <a:pt x="0" y="97"/>
                    </a:lnTo>
                    <a:lnTo>
                      <a:pt x="70" y="0"/>
                    </a:lnTo>
                    <a:lnTo>
                      <a:pt x="199" y="30"/>
                    </a:lnTo>
                    <a:lnTo>
                      <a:pt x="235" y="111"/>
                    </a:lnTo>
                    <a:close/>
                  </a:path>
                </a:pathLst>
              </a:custGeom>
              <a:solidFill>
                <a:srgbClr val="6B6859"/>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138" name="Freeform 45"/>
              <p:cNvSpPr>
                <a:spLocks/>
              </p:cNvSpPr>
              <p:nvPr/>
            </p:nvSpPr>
            <p:spPr bwMode="auto">
              <a:xfrm>
                <a:off x="1147" y="3103"/>
                <a:ext cx="208" cy="202"/>
              </a:xfrm>
              <a:custGeom>
                <a:avLst/>
                <a:gdLst/>
                <a:ahLst/>
                <a:cxnLst>
                  <a:cxn ang="0">
                    <a:pos x="0" y="1626"/>
                  </a:cxn>
                  <a:cxn ang="0">
                    <a:pos x="3650" y="0"/>
                  </a:cxn>
                  <a:cxn ang="0">
                    <a:pos x="4569" y="1998"/>
                  </a:cxn>
                  <a:cxn ang="0">
                    <a:pos x="873" y="3641"/>
                  </a:cxn>
                  <a:cxn ang="0">
                    <a:pos x="0" y="1626"/>
                  </a:cxn>
                </a:cxnLst>
                <a:rect l="0" t="0" r="r" b="b"/>
                <a:pathLst>
                  <a:path w="4569" h="3641">
                    <a:moveTo>
                      <a:pt x="0" y="1626"/>
                    </a:moveTo>
                    <a:lnTo>
                      <a:pt x="3650" y="0"/>
                    </a:lnTo>
                    <a:lnTo>
                      <a:pt x="4569" y="1998"/>
                    </a:lnTo>
                    <a:lnTo>
                      <a:pt x="873" y="3641"/>
                    </a:lnTo>
                    <a:lnTo>
                      <a:pt x="0" y="1626"/>
                    </a:lnTo>
                    <a:close/>
                  </a:path>
                </a:pathLst>
              </a:custGeom>
              <a:solidFill>
                <a:srgbClr val="6B6859"/>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139" name="Freeform 46"/>
              <p:cNvSpPr>
                <a:spLocks/>
              </p:cNvSpPr>
              <p:nvPr/>
            </p:nvSpPr>
            <p:spPr bwMode="auto">
              <a:xfrm>
                <a:off x="1129" y="3045"/>
                <a:ext cx="271" cy="393"/>
              </a:xfrm>
              <a:custGeom>
                <a:avLst/>
                <a:gdLst/>
                <a:ahLst/>
                <a:cxnLst>
                  <a:cxn ang="0">
                    <a:pos x="2496" y="7056"/>
                  </a:cxn>
                  <a:cxn ang="0">
                    <a:pos x="5894" y="5433"/>
                  </a:cxn>
                  <a:cxn ang="0">
                    <a:pos x="5912" y="5421"/>
                  </a:cxn>
                  <a:cxn ang="0">
                    <a:pos x="5927" y="5407"/>
                  </a:cxn>
                  <a:cxn ang="0">
                    <a:pos x="5941" y="5389"/>
                  </a:cxn>
                  <a:cxn ang="0">
                    <a:pos x="5950" y="5369"/>
                  </a:cxn>
                  <a:cxn ang="0">
                    <a:pos x="5955" y="5348"/>
                  </a:cxn>
                  <a:cxn ang="0">
                    <a:pos x="5957" y="5325"/>
                  </a:cxn>
                  <a:cxn ang="0">
                    <a:pos x="5955" y="5303"/>
                  </a:cxn>
                  <a:cxn ang="0">
                    <a:pos x="5948" y="5282"/>
                  </a:cxn>
                  <a:cxn ang="0">
                    <a:pos x="3503" y="65"/>
                  </a:cxn>
                  <a:cxn ang="0">
                    <a:pos x="3492" y="47"/>
                  </a:cxn>
                  <a:cxn ang="0">
                    <a:pos x="3477" y="31"/>
                  </a:cxn>
                  <a:cxn ang="0">
                    <a:pos x="3460" y="18"/>
                  </a:cxn>
                  <a:cxn ang="0">
                    <a:pos x="3441" y="9"/>
                  </a:cxn>
                  <a:cxn ang="0">
                    <a:pos x="3420" y="3"/>
                  </a:cxn>
                  <a:cxn ang="0">
                    <a:pos x="3399" y="0"/>
                  </a:cxn>
                  <a:cxn ang="0">
                    <a:pos x="3377" y="3"/>
                  </a:cxn>
                  <a:cxn ang="0">
                    <a:pos x="3357" y="9"/>
                  </a:cxn>
                  <a:cxn ang="0">
                    <a:pos x="63" y="1487"/>
                  </a:cxn>
                  <a:cxn ang="0">
                    <a:pos x="45" y="1497"/>
                  </a:cxn>
                  <a:cxn ang="0">
                    <a:pos x="29" y="1512"/>
                  </a:cxn>
                  <a:cxn ang="0">
                    <a:pos x="16" y="1530"/>
                  </a:cxn>
                  <a:cxn ang="0">
                    <a:pos x="7" y="1550"/>
                  </a:cxn>
                  <a:cxn ang="0">
                    <a:pos x="2" y="1572"/>
                  </a:cxn>
                  <a:cxn ang="0">
                    <a:pos x="0" y="1594"/>
                  </a:cxn>
                  <a:cxn ang="0">
                    <a:pos x="3" y="1616"/>
                  </a:cxn>
                  <a:cxn ang="0">
                    <a:pos x="9" y="1637"/>
                  </a:cxn>
                  <a:cxn ang="0">
                    <a:pos x="2350" y="7000"/>
                  </a:cxn>
                  <a:cxn ang="0">
                    <a:pos x="2361" y="7018"/>
                  </a:cxn>
                  <a:cxn ang="0">
                    <a:pos x="2376" y="7034"/>
                  </a:cxn>
                  <a:cxn ang="0">
                    <a:pos x="2393" y="7048"/>
                  </a:cxn>
                  <a:cxn ang="0">
                    <a:pos x="2412" y="7057"/>
                  </a:cxn>
                  <a:cxn ang="0">
                    <a:pos x="2433" y="7064"/>
                  </a:cxn>
                  <a:cxn ang="0">
                    <a:pos x="2454" y="7066"/>
                  </a:cxn>
                  <a:cxn ang="0">
                    <a:pos x="2476" y="7064"/>
                  </a:cxn>
                  <a:cxn ang="0">
                    <a:pos x="2496" y="7056"/>
                  </a:cxn>
                </a:cxnLst>
                <a:rect l="0" t="0" r="r" b="b"/>
                <a:pathLst>
                  <a:path w="5957" h="7066">
                    <a:moveTo>
                      <a:pt x="2496" y="7056"/>
                    </a:moveTo>
                    <a:lnTo>
                      <a:pt x="5894" y="5433"/>
                    </a:lnTo>
                    <a:lnTo>
                      <a:pt x="5912" y="5421"/>
                    </a:lnTo>
                    <a:lnTo>
                      <a:pt x="5927" y="5407"/>
                    </a:lnTo>
                    <a:lnTo>
                      <a:pt x="5941" y="5389"/>
                    </a:lnTo>
                    <a:lnTo>
                      <a:pt x="5950" y="5369"/>
                    </a:lnTo>
                    <a:lnTo>
                      <a:pt x="5955" y="5348"/>
                    </a:lnTo>
                    <a:lnTo>
                      <a:pt x="5957" y="5325"/>
                    </a:lnTo>
                    <a:lnTo>
                      <a:pt x="5955" y="5303"/>
                    </a:lnTo>
                    <a:lnTo>
                      <a:pt x="5948" y="5282"/>
                    </a:lnTo>
                    <a:lnTo>
                      <a:pt x="3503" y="65"/>
                    </a:lnTo>
                    <a:lnTo>
                      <a:pt x="3492" y="47"/>
                    </a:lnTo>
                    <a:lnTo>
                      <a:pt x="3477" y="31"/>
                    </a:lnTo>
                    <a:lnTo>
                      <a:pt x="3460" y="18"/>
                    </a:lnTo>
                    <a:lnTo>
                      <a:pt x="3441" y="9"/>
                    </a:lnTo>
                    <a:lnTo>
                      <a:pt x="3420" y="3"/>
                    </a:lnTo>
                    <a:lnTo>
                      <a:pt x="3399" y="0"/>
                    </a:lnTo>
                    <a:lnTo>
                      <a:pt x="3377" y="3"/>
                    </a:lnTo>
                    <a:lnTo>
                      <a:pt x="3357" y="9"/>
                    </a:lnTo>
                    <a:lnTo>
                      <a:pt x="63" y="1487"/>
                    </a:lnTo>
                    <a:lnTo>
                      <a:pt x="45" y="1497"/>
                    </a:lnTo>
                    <a:lnTo>
                      <a:pt x="29" y="1512"/>
                    </a:lnTo>
                    <a:lnTo>
                      <a:pt x="16" y="1530"/>
                    </a:lnTo>
                    <a:lnTo>
                      <a:pt x="7" y="1550"/>
                    </a:lnTo>
                    <a:lnTo>
                      <a:pt x="2" y="1572"/>
                    </a:lnTo>
                    <a:lnTo>
                      <a:pt x="0" y="1594"/>
                    </a:lnTo>
                    <a:lnTo>
                      <a:pt x="3" y="1616"/>
                    </a:lnTo>
                    <a:lnTo>
                      <a:pt x="9" y="1637"/>
                    </a:lnTo>
                    <a:lnTo>
                      <a:pt x="2350" y="7000"/>
                    </a:lnTo>
                    <a:lnTo>
                      <a:pt x="2361" y="7018"/>
                    </a:lnTo>
                    <a:lnTo>
                      <a:pt x="2376" y="7034"/>
                    </a:lnTo>
                    <a:lnTo>
                      <a:pt x="2393" y="7048"/>
                    </a:lnTo>
                    <a:lnTo>
                      <a:pt x="2412" y="7057"/>
                    </a:lnTo>
                    <a:lnTo>
                      <a:pt x="2433" y="7064"/>
                    </a:lnTo>
                    <a:lnTo>
                      <a:pt x="2454" y="7066"/>
                    </a:lnTo>
                    <a:lnTo>
                      <a:pt x="2476" y="7064"/>
                    </a:lnTo>
                    <a:lnTo>
                      <a:pt x="2496" y="7056"/>
                    </a:lnTo>
                    <a:close/>
                  </a:path>
                </a:pathLst>
              </a:custGeom>
              <a:solidFill>
                <a:srgbClr val="6B6859"/>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140" name="Freeform 47"/>
              <p:cNvSpPr>
                <a:spLocks/>
              </p:cNvSpPr>
              <p:nvPr/>
            </p:nvSpPr>
            <p:spPr bwMode="auto">
              <a:xfrm>
                <a:off x="1313" y="3096"/>
                <a:ext cx="51" cy="121"/>
              </a:xfrm>
              <a:custGeom>
                <a:avLst/>
                <a:gdLst/>
                <a:ahLst/>
                <a:cxnLst>
                  <a:cxn ang="0">
                    <a:pos x="917" y="2127"/>
                  </a:cxn>
                  <a:cxn ang="0">
                    <a:pos x="0" y="131"/>
                  </a:cxn>
                  <a:cxn ang="0">
                    <a:pos x="33" y="0"/>
                  </a:cxn>
                  <a:cxn ang="0">
                    <a:pos x="70" y="14"/>
                  </a:cxn>
                  <a:cxn ang="0">
                    <a:pos x="106" y="29"/>
                  </a:cxn>
                  <a:cxn ang="0">
                    <a:pos x="143" y="44"/>
                  </a:cxn>
                  <a:cxn ang="0">
                    <a:pos x="180" y="61"/>
                  </a:cxn>
                  <a:cxn ang="0">
                    <a:pos x="217" y="78"/>
                  </a:cxn>
                  <a:cxn ang="0">
                    <a:pos x="252" y="96"/>
                  </a:cxn>
                  <a:cxn ang="0">
                    <a:pos x="288" y="116"/>
                  </a:cxn>
                  <a:cxn ang="0">
                    <a:pos x="324" y="136"/>
                  </a:cxn>
                  <a:cxn ang="0">
                    <a:pos x="358" y="159"/>
                  </a:cxn>
                  <a:cxn ang="0">
                    <a:pos x="393" y="181"/>
                  </a:cxn>
                  <a:cxn ang="0">
                    <a:pos x="428" y="204"/>
                  </a:cxn>
                  <a:cxn ang="0">
                    <a:pos x="461" y="228"/>
                  </a:cxn>
                  <a:cxn ang="0">
                    <a:pos x="495" y="252"/>
                  </a:cxn>
                  <a:cxn ang="0">
                    <a:pos x="528" y="279"/>
                  </a:cxn>
                  <a:cxn ang="0">
                    <a:pos x="560" y="305"/>
                  </a:cxn>
                  <a:cxn ang="0">
                    <a:pos x="592" y="333"/>
                  </a:cxn>
                  <a:cxn ang="0">
                    <a:pos x="624" y="361"/>
                  </a:cxn>
                  <a:cxn ang="0">
                    <a:pos x="654" y="389"/>
                  </a:cxn>
                  <a:cxn ang="0">
                    <a:pos x="684" y="419"/>
                  </a:cxn>
                  <a:cxn ang="0">
                    <a:pos x="713" y="450"/>
                  </a:cxn>
                  <a:cxn ang="0">
                    <a:pos x="742" y="481"/>
                  </a:cxn>
                  <a:cxn ang="0">
                    <a:pos x="769" y="513"/>
                  </a:cxn>
                  <a:cxn ang="0">
                    <a:pos x="796" y="545"/>
                  </a:cxn>
                  <a:cxn ang="0">
                    <a:pos x="822" y="578"/>
                  </a:cxn>
                  <a:cxn ang="0">
                    <a:pos x="847" y="612"/>
                  </a:cxn>
                  <a:cxn ang="0">
                    <a:pos x="871" y="647"/>
                  </a:cxn>
                  <a:cxn ang="0">
                    <a:pos x="895" y="681"/>
                  </a:cxn>
                  <a:cxn ang="0">
                    <a:pos x="917" y="717"/>
                  </a:cxn>
                  <a:cxn ang="0">
                    <a:pos x="939" y="754"/>
                  </a:cxn>
                  <a:cxn ang="0">
                    <a:pos x="959" y="791"/>
                  </a:cxn>
                  <a:cxn ang="0">
                    <a:pos x="979" y="828"/>
                  </a:cxn>
                  <a:cxn ang="0">
                    <a:pos x="997" y="866"/>
                  </a:cxn>
                  <a:cxn ang="0">
                    <a:pos x="1026" y="938"/>
                  </a:cxn>
                  <a:cxn ang="0">
                    <a:pos x="1053" y="1015"/>
                  </a:cxn>
                  <a:cxn ang="0">
                    <a:pos x="1075" y="1096"/>
                  </a:cxn>
                  <a:cxn ang="0">
                    <a:pos x="1095" y="1180"/>
                  </a:cxn>
                  <a:cxn ang="0">
                    <a:pos x="1110" y="1267"/>
                  </a:cxn>
                  <a:cxn ang="0">
                    <a:pos x="1121" y="1356"/>
                  </a:cxn>
                  <a:cxn ang="0">
                    <a:pos x="1130" y="1446"/>
                  </a:cxn>
                  <a:cxn ang="0">
                    <a:pos x="1134" y="1536"/>
                  </a:cxn>
                  <a:cxn ang="0">
                    <a:pos x="1134" y="1626"/>
                  </a:cxn>
                  <a:cxn ang="0">
                    <a:pos x="1131" y="1716"/>
                  </a:cxn>
                  <a:cxn ang="0">
                    <a:pos x="1122" y="1802"/>
                  </a:cxn>
                  <a:cxn ang="0">
                    <a:pos x="1111" y="1886"/>
                  </a:cxn>
                  <a:cxn ang="0">
                    <a:pos x="1096" y="1967"/>
                  </a:cxn>
                  <a:cxn ang="0">
                    <a:pos x="1076" y="2044"/>
                  </a:cxn>
                  <a:cxn ang="0">
                    <a:pos x="1053" y="2115"/>
                  </a:cxn>
                  <a:cxn ang="0">
                    <a:pos x="1025" y="2180"/>
                  </a:cxn>
                  <a:cxn ang="0">
                    <a:pos x="917" y="2127"/>
                  </a:cxn>
                </a:cxnLst>
                <a:rect l="0" t="0" r="r" b="b"/>
                <a:pathLst>
                  <a:path w="1134" h="2180">
                    <a:moveTo>
                      <a:pt x="917" y="2127"/>
                    </a:moveTo>
                    <a:lnTo>
                      <a:pt x="0" y="131"/>
                    </a:lnTo>
                    <a:lnTo>
                      <a:pt x="33" y="0"/>
                    </a:lnTo>
                    <a:lnTo>
                      <a:pt x="70" y="14"/>
                    </a:lnTo>
                    <a:lnTo>
                      <a:pt x="106" y="29"/>
                    </a:lnTo>
                    <a:lnTo>
                      <a:pt x="143" y="44"/>
                    </a:lnTo>
                    <a:lnTo>
                      <a:pt x="180" y="61"/>
                    </a:lnTo>
                    <a:lnTo>
                      <a:pt x="217" y="78"/>
                    </a:lnTo>
                    <a:lnTo>
                      <a:pt x="252" y="96"/>
                    </a:lnTo>
                    <a:lnTo>
                      <a:pt x="288" y="116"/>
                    </a:lnTo>
                    <a:lnTo>
                      <a:pt x="324" y="136"/>
                    </a:lnTo>
                    <a:lnTo>
                      <a:pt x="358" y="159"/>
                    </a:lnTo>
                    <a:lnTo>
                      <a:pt x="393" y="181"/>
                    </a:lnTo>
                    <a:lnTo>
                      <a:pt x="428" y="204"/>
                    </a:lnTo>
                    <a:lnTo>
                      <a:pt x="461" y="228"/>
                    </a:lnTo>
                    <a:lnTo>
                      <a:pt x="495" y="252"/>
                    </a:lnTo>
                    <a:lnTo>
                      <a:pt x="528" y="279"/>
                    </a:lnTo>
                    <a:lnTo>
                      <a:pt x="560" y="305"/>
                    </a:lnTo>
                    <a:lnTo>
                      <a:pt x="592" y="333"/>
                    </a:lnTo>
                    <a:lnTo>
                      <a:pt x="624" y="361"/>
                    </a:lnTo>
                    <a:lnTo>
                      <a:pt x="654" y="389"/>
                    </a:lnTo>
                    <a:lnTo>
                      <a:pt x="684" y="419"/>
                    </a:lnTo>
                    <a:lnTo>
                      <a:pt x="713" y="450"/>
                    </a:lnTo>
                    <a:lnTo>
                      <a:pt x="742" y="481"/>
                    </a:lnTo>
                    <a:lnTo>
                      <a:pt x="769" y="513"/>
                    </a:lnTo>
                    <a:lnTo>
                      <a:pt x="796" y="545"/>
                    </a:lnTo>
                    <a:lnTo>
                      <a:pt x="822" y="578"/>
                    </a:lnTo>
                    <a:lnTo>
                      <a:pt x="847" y="612"/>
                    </a:lnTo>
                    <a:lnTo>
                      <a:pt x="871" y="647"/>
                    </a:lnTo>
                    <a:lnTo>
                      <a:pt x="895" y="681"/>
                    </a:lnTo>
                    <a:lnTo>
                      <a:pt x="917" y="717"/>
                    </a:lnTo>
                    <a:lnTo>
                      <a:pt x="939" y="754"/>
                    </a:lnTo>
                    <a:lnTo>
                      <a:pt x="959" y="791"/>
                    </a:lnTo>
                    <a:lnTo>
                      <a:pt x="979" y="828"/>
                    </a:lnTo>
                    <a:lnTo>
                      <a:pt x="997" y="866"/>
                    </a:lnTo>
                    <a:lnTo>
                      <a:pt x="1026" y="938"/>
                    </a:lnTo>
                    <a:lnTo>
                      <a:pt x="1053" y="1015"/>
                    </a:lnTo>
                    <a:lnTo>
                      <a:pt x="1075" y="1096"/>
                    </a:lnTo>
                    <a:lnTo>
                      <a:pt x="1095" y="1180"/>
                    </a:lnTo>
                    <a:lnTo>
                      <a:pt x="1110" y="1267"/>
                    </a:lnTo>
                    <a:lnTo>
                      <a:pt x="1121" y="1356"/>
                    </a:lnTo>
                    <a:lnTo>
                      <a:pt x="1130" y="1446"/>
                    </a:lnTo>
                    <a:lnTo>
                      <a:pt x="1134" y="1536"/>
                    </a:lnTo>
                    <a:lnTo>
                      <a:pt x="1134" y="1626"/>
                    </a:lnTo>
                    <a:lnTo>
                      <a:pt x="1131" y="1716"/>
                    </a:lnTo>
                    <a:lnTo>
                      <a:pt x="1122" y="1802"/>
                    </a:lnTo>
                    <a:lnTo>
                      <a:pt x="1111" y="1886"/>
                    </a:lnTo>
                    <a:lnTo>
                      <a:pt x="1096" y="1967"/>
                    </a:lnTo>
                    <a:lnTo>
                      <a:pt x="1076" y="2044"/>
                    </a:lnTo>
                    <a:lnTo>
                      <a:pt x="1053" y="2115"/>
                    </a:lnTo>
                    <a:lnTo>
                      <a:pt x="1025" y="2180"/>
                    </a:lnTo>
                    <a:lnTo>
                      <a:pt x="917" y="2127"/>
                    </a:lnTo>
                    <a:close/>
                  </a:path>
                </a:pathLst>
              </a:custGeom>
              <a:solidFill>
                <a:srgbClr val="6B6859"/>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141" name="Freeform 48"/>
              <p:cNvSpPr>
                <a:spLocks/>
              </p:cNvSpPr>
              <p:nvPr/>
            </p:nvSpPr>
            <p:spPr bwMode="auto">
              <a:xfrm>
                <a:off x="1122" y="3082"/>
                <a:ext cx="207" cy="202"/>
              </a:xfrm>
              <a:custGeom>
                <a:avLst/>
                <a:gdLst/>
                <a:ahLst/>
                <a:cxnLst>
                  <a:cxn ang="0">
                    <a:pos x="0" y="1625"/>
                  </a:cxn>
                  <a:cxn ang="0">
                    <a:pos x="3650" y="0"/>
                  </a:cxn>
                  <a:cxn ang="0">
                    <a:pos x="4569" y="1997"/>
                  </a:cxn>
                  <a:cxn ang="0">
                    <a:pos x="873" y="3641"/>
                  </a:cxn>
                  <a:cxn ang="0">
                    <a:pos x="0" y="1625"/>
                  </a:cxn>
                </a:cxnLst>
                <a:rect l="0" t="0" r="r" b="b"/>
                <a:pathLst>
                  <a:path w="4569" h="3641">
                    <a:moveTo>
                      <a:pt x="0" y="1625"/>
                    </a:moveTo>
                    <a:lnTo>
                      <a:pt x="3650" y="0"/>
                    </a:lnTo>
                    <a:lnTo>
                      <a:pt x="4569" y="1997"/>
                    </a:lnTo>
                    <a:lnTo>
                      <a:pt x="873" y="3641"/>
                    </a:lnTo>
                    <a:lnTo>
                      <a:pt x="0" y="1625"/>
                    </a:lnTo>
                    <a:close/>
                  </a:path>
                </a:pathLst>
              </a:custGeom>
              <a:solidFill>
                <a:srgbClr val="545959"/>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142" name="Freeform 49"/>
              <p:cNvSpPr>
                <a:spLocks/>
              </p:cNvSpPr>
              <p:nvPr/>
            </p:nvSpPr>
            <p:spPr bwMode="auto">
              <a:xfrm>
                <a:off x="1104" y="3024"/>
                <a:ext cx="271" cy="393"/>
              </a:xfrm>
              <a:custGeom>
                <a:avLst/>
                <a:gdLst/>
                <a:ahLst/>
                <a:cxnLst>
                  <a:cxn ang="0">
                    <a:pos x="2497" y="7056"/>
                  </a:cxn>
                  <a:cxn ang="0">
                    <a:pos x="5894" y="5432"/>
                  </a:cxn>
                  <a:cxn ang="0">
                    <a:pos x="5912" y="5421"/>
                  </a:cxn>
                  <a:cxn ang="0">
                    <a:pos x="5928" y="5406"/>
                  </a:cxn>
                  <a:cxn ang="0">
                    <a:pos x="5941" y="5388"/>
                  </a:cxn>
                  <a:cxn ang="0">
                    <a:pos x="5950" y="5368"/>
                  </a:cxn>
                  <a:cxn ang="0">
                    <a:pos x="5955" y="5347"/>
                  </a:cxn>
                  <a:cxn ang="0">
                    <a:pos x="5957" y="5325"/>
                  </a:cxn>
                  <a:cxn ang="0">
                    <a:pos x="5955" y="5303"/>
                  </a:cxn>
                  <a:cxn ang="0">
                    <a:pos x="5948" y="5282"/>
                  </a:cxn>
                  <a:cxn ang="0">
                    <a:pos x="3503" y="64"/>
                  </a:cxn>
                  <a:cxn ang="0">
                    <a:pos x="3492" y="46"/>
                  </a:cxn>
                  <a:cxn ang="0">
                    <a:pos x="3477" y="31"/>
                  </a:cxn>
                  <a:cxn ang="0">
                    <a:pos x="3460" y="18"/>
                  </a:cxn>
                  <a:cxn ang="0">
                    <a:pos x="3441" y="8"/>
                  </a:cxn>
                  <a:cxn ang="0">
                    <a:pos x="3420" y="2"/>
                  </a:cxn>
                  <a:cxn ang="0">
                    <a:pos x="3399" y="0"/>
                  </a:cxn>
                  <a:cxn ang="0">
                    <a:pos x="3377" y="2"/>
                  </a:cxn>
                  <a:cxn ang="0">
                    <a:pos x="3357" y="8"/>
                  </a:cxn>
                  <a:cxn ang="0">
                    <a:pos x="63" y="1486"/>
                  </a:cxn>
                  <a:cxn ang="0">
                    <a:pos x="45" y="1497"/>
                  </a:cxn>
                  <a:cxn ang="0">
                    <a:pos x="30" y="1512"/>
                  </a:cxn>
                  <a:cxn ang="0">
                    <a:pos x="16" y="1530"/>
                  </a:cxn>
                  <a:cxn ang="0">
                    <a:pos x="7" y="1550"/>
                  </a:cxn>
                  <a:cxn ang="0">
                    <a:pos x="2" y="1572"/>
                  </a:cxn>
                  <a:cxn ang="0">
                    <a:pos x="0" y="1594"/>
                  </a:cxn>
                  <a:cxn ang="0">
                    <a:pos x="3" y="1615"/>
                  </a:cxn>
                  <a:cxn ang="0">
                    <a:pos x="9" y="1636"/>
                  </a:cxn>
                  <a:cxn ang="0">
                    <a:pos x="2351" y="6999"/>
                  </a:cxn>
                  <a:cxn ang="0">
                    <a:pos x="2362" y="7018"/>
                  </a:cxn>
                  <a:cxn ang="0">
                    <a:pos x="2377" y="7034"/>
                  </a:cxn>
                  <a:cxn ang="0">
                    <a:pos x="2394" y="7048"/>
                  </a:cxn>
                  <a:cxn ang="0">
                    <a:pos x="2413" y="7057"/>
                  </a:cxn>
                  <a:cxn ang="0">
                    <a:pos x="2434" y="7063"/>
                  </a:cxn>
                  <a:cxn ang="0">
                    <a:pos x="2455" y="7065"/>
                  </a:cxn>
                  <a:cxn ang="0">
                    <a:pos x="2477" y="7063"/>
                  </a:cxn>
                  <a:cxn ang="0">
                    <a:pos x="2497" y="7056"/>
                  </a:cxn>
                </a:cxnLst>
                <a:rect l="0" t="0" r="r" b="b"/>
                <a:pathLst>
                  <a:path w="5957" h="7065">
                    <a:moveTo>
                      <a:pt x="2497" y="7056"/>
                    </a:moveTo>
                    <a:lnTo>
                      <a:pt x="5894" y="5432"/>
                    </a:lnTo>
                    <a:lnTo>
                      <a:pt x="5912" y="5421"/>
                    </a:lnTo>
                    <a:lnTo>
                      <a:pt x="5928" y="5406"/>
                    </a:lnTo>
                    <a:lnTo>
                      <a:pt x="5941" y="5388"/>
                    </a:lnTo>
                    <a:lnTo>
                      <a:pt x="5950" y="5368"/>
                    </a:lnTo>
                    <a:lnTo>
                      <a:pt x="5955" y="5347"/>
                    </a:lnTo>
                    <a:lnTo>
                      <a:pt x="5957" y="5325"/>
                    </a:lnTo>
                    <a:lnTo>
                      <a:pt x="5955" y="5303"/>
                    </a:lnTo>
                    <a:lnTo>
                      <a:pt x="5948" y="5282"/>
                    </a:lnTo>
                    <a:lnTo>
                      <a:pt x="3503" y="64"/>
                    </a:lnTo>
                    <a:lnTo>
                      <a:pt x="3492" y="46"/>
                    </a:lnTo>
                    <a:lnTo>
                      <a:pt x="3477" y="31"/>
                    </a:lnTo>
                    <a:lnTo>
                      <a:pt x="3460" y="18"/>
                    </a:lnTo>
                    <a:lnTo>
                      <a:pt x="3441" y="8"/>
                    </a:lnTo>
                    <a:lnTo>
                      <a:pt x="3420" y="2"/>
                    </a:lnTo>
                    <a:lnTo>
                      <a:pt x="3399" y="0"/>
                    </a:lnTo>
                    <a:lnTo>
                      <a:pt x="3377" y="2"/>
                    </a:lnTo>
                    <a:lnTo>
                      <a:pt x="3357" y="8"/>
                    </a:lnTo>
                    <a:lnTo>
                      <a:pt x="63" y="1486"/>
                    </a:lnTo>
                    <a:lnTo>
                      <a:pt x="45" y="1497"/>
                    </a:lnTo>
                    <a:lnTo>
                      <a:pt x="30" y="1512"/>
                    </a:lnTo>
                    <a:lnTo>
                      <a:pt x="16" y="1530"/>
                    </a:lnTo>
                    <a:lnTo>
                      <a:pt x="7" y="1550"/>
                    </a:lnTo>
                    <a:lnTo>
                      <a:pt x="2" y="1572"/>
                    </a:lnTo>
                    <a:lnTo>
                      <a:pt x="0" y="1594"/>
                    </a:lnTo>
                    <a:lnTo>
                      <a:pt x="3" y="1615"/>
                    </a:lnTo>
                    <a:lnTo>
                      <a:pt x="9" y="1636"/>
                    </a:lnTo>
                    <a:lnTo>
                      <a:pt x="2351" y="6999"/>
                    </a:lnTo>
                    <a:lnTo>
                      <a:pt x="2362" y="7018"/>
                    </a:lnTo>
                    <a:lnTo>
                      <a:pt x="2377" y="7034"/>
                    </a:lnTo>
                    <a:lnTo>
                      <a:pt x="2394" y="7048"/>
                    </a:lnTo>
                    <a:lnTo>
                      <a:pt x="2413" y="7057"/>
                    </a:lnTo>
                    <a:lnTo>
                      <a:pt x="2434" y="7063"/>
                    </a:lnTo>
                    <a:lnTo>
                      <a:pt x="2455" y="7065"/>
                    </a:lnTo>
                    <a:lnTo>
                      <a:pt x="2477" y="7063"/>
                    </a:lnTo>
                    <a:lnTo>
                      <a:pt x="2497" y="7056"/>
                    </a:lnTo>
                    <a:close/>
                  </a:path>
                </a:pathLst>
              </a:custGeom>
              <a:solidFill>
                <a:srgbClr val="BAC2C2"/>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143" name="Freeform 50"/>
              <p:cNvSpPr>
                <a:spLocks/>
              </p:cNvSpPr>
              <p:nvPr/>
            </p:nvSpPr>
            <p:spPr bwMode="auto">
              <a:xfrm>
                <a:off x="1104" y="3024"/>
                <a:ext cx="162" cy="99"/>
              </a:xfrm>
              <a:custGeom>
                <a:avLst/>
                <a:gdLst/>
                <a:ahLst/>
                <a:cxnLst>
                  <a:cxn ang="0">
                    <a:pos x="3562" y="183"/>
                  </a:cxn>
                  <a:cxn ang="0">
                    <a:pos x="3502" y="64"/>
                  </a:cxn>
                  <a:cxn ang="0">
                    <a:pos x="3491" y="46"/>
                  </a:cxn>
                  <a:cxn ang="0">
                    <a:pos x="3476" y="31"/>
                  </a:cxn>
                  <a:cxn ang="0">
                    <a:pos x="3459" y="18"/>
                  </a:cxn>
                  <a:cxn ang="0">
                    <a:pos x="3440" y="8"/>
                  </a:cxn>
                  <a:cxn ang="0">
                    <a:pos x="3418" y="2"/>
                  </a:cxn>
                  <a:cxn ang="0">
                    <a:pos x="3397" y="0"/>
                  </a:cxn>
                  <a:cxn ang="0">
                    <a:pos x="3376" y="2"/>
                  </a:cxn>
                  <a:cxn ang="0">
                    <a:pos x="3356" y="8"/>
                  </a:cxn>
                  <a:cxn ang="0">
                    <a:pos x="62" y="1486"/>
                  </a:cxn>
                  <a:cxn ang="0">
                    <a:pos x="44" y="1497"/>
                  </a:cxn>
                  <a:cxn ang="0">
                    <a:pos x="29" y="1512"/>
                  </a:cxn>
                  <a:cxn ang="0">
                    <a:pos x="16" y="1530"/>
                  </a:cxn>
                  <a:cxn ang="0">
                    <a:pos x="7" y="1550"/>
                  </a:cxn>
                  <a:cxn ang="0">
                    <a:pos x="2" y="1572"/>
                  </a:cxn>
                  <a:cxn ang="0">
                    <a:pos x="0" y="1594"/>
                  </a:cxn>
                  <a:cxn ang="0">
                    <a:pos x="2" y="1615"/>
                  </a:cxn>
                  <a:cxn ang="0">
                    <a:pos x="8" y="1636"/>
                  </a:cxn>
                  <a:cxn ang="0">
                    <a:pos x="68" y="1773"/>
                  </a:cxn>
                  <a:cxn ang="0">
                    <a:pos x="3562" y="183"/>
                  </a:cxn>
                </a:cxnLst>
                <a:rect l="0" t="0" r="r" b="b"/>
                <a:pathLst>
                  <a:path w="3562" h="1773">
                    <a:moveTo>
                      <a:pt x="3562" y="183"/>
                    </a:moveTo>
                    <a:lnTo>
                      <a:pt x="3502" y="64"/>
                    </a:lnTo>
                    <a:lnTo>
                      <a:pt x="3491" y="46"/>
                    </a:lnTo>
                    <a:lnTo>
                      <a:pt x="3476" y="31"/>
                    </a:lnTo>
                    <a:lnTo>
                      <a:pt x="3459" y="18"/>
                    </a:lnTo>
                    <a:lnTo>
                      <a:pt x="3440" y="8"/>
                    </a:lnTo>
                    <a:lnTo>
                      <a:pt x="3418" y="2"/>
                    </a:lnTo>
                    <a:lnTo>
                      <a:pt x="3397" y="0"/>
                    </a:lnTo>
                    <a:lnTo>
                      <a:pt x="3376" y="2"/>
                    </a:lnTo>
                    <a:lnTo>
                      <a:pt x="3356" y="8"/>
                    </a:lnTo>
                    <a:lnTo>
                      <a:pt x="62" y="1486"/>
                    </a:lnTo>
                    <a:lnTo>
                      <a:pt x="44" y="1497"/>
                    </a:lnTo>
                    <a:lnTo>
                      <a:pt x="29" y="1512"/>
                    </a:lnTo>
                    <a:lnTo>
                      <a:pt x="16" y="1530"/>
                    </a:lnTo>
                    <a:lnTo>
                      <a:pt x="7" y="1550"/>
                    </a:lnTo>
                    <a:lnTo>
                      <a:pt x="2" y="1572"/>
                    </a:lnTo>
                    <a:lnTo>
                      <a:pt x="0" y="1594"/>
                    </a:lnTo>
                    <a:lnTo>
                      <a:pt x="2" y="1615"/>
                    </a:lnTo>
                    <a:lnTo>
                      <a:pt x="8" y="1636"/>
                    </a:lnTo>
                    <a:lnTo>
                      <a:pt x="68" y="1773"/>
                    </a:lnTo>
                    <a:lnTo>
                      <a:pt x="3562" y="183"/>
                    </a:lnTo>
                    <a:close/>
                  </a:path>
                </a:pathLst>
              </a:custGeom>
              <a:solidFill>
                <a:srgbClr val="BAC2C2"/>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144" name="Freeform 51"/>
              <p:cNvSpPr>
                <a:spLocks/>
              </p:cNvSpPr>
              <p:nvPr/>
            </p:nvSpPr>
            <p:spPr bwMode="auto">
              <a:xfrm>
                <a:off x="1104" y="3024"/>
                <a:ext cx="161" cy="97"/>
              </a:xfrm>
              <a:custGeom>
                <a:avLst/>
                <a:gdLst/>
                <a:ahLst/>
                <a:cxnLst>
                  <a:cxn ang="0">
                    <a:pos x="3545" y="153"/>
                  </a:cxn>
                  <a:cxn ang="0">
                    <a:pos x="3538" y="137"/>
                  </a:cxn>
                  <a:cxn ang="0">
                    <a:pos x="3529" y="120"/>
                  </a:cxn>
                  <a:cxn ang="0">
                    <a:pos x="3514" y="90"/>
                  </a:cxn>
                  <a:cxn ang="0">
                    <a:pos x="3491" y="46"/>
                  </a:cxn>
                  <a:cxn ang="0">
                    <a:pos x="3459" y="18"/>
                  </a:cxn>
                  <a:cxn ang="0">
                    <a:pos x="3418" y="2"/>
                  </a:cxn>
                  <a:cxn ang="0">
                    <a:pos x="3376" y="2"/>
                  </a:cxn>
                  <a:cxn ang="0">
                    <a:pos x="3257" y="53"/>
                  </a:cxn>
                  <a:cxn ang="0">
                    <a:pos x="3083" y="131"/>
                  </a:cxn>
                  <a:cxn ang="0">
                    <a:pos x="2932" y="198"/>
                  </a:cxn>
                  <a:cxn ang="0">
                    <a:pos x="2800" y="258"/>
                  </a:cxn>
                  <a:cxn ang="0">
                    <a:pos x="2681" y="312"/>
                  </a:cxn>
                  <a:cxn ang="0">
                    <a:pos x="2565" y="364"/>
                  </a:cxn>
                  <a:cxn ang="0">
                    <a:pos x="2450" y="415"/>
                  </a:cxn>
                  <a:cxn ang="0">
                    <a:pos x="2327" y="471"/>
                  </a:cxn>
                  <a:cxn ang="0">
                    <a:pos x="2189" y="532"/>
                  </a:cxn>
                  <a:cxn ang="0">
                    <a:pos x="2031" y="603"/>
                  </a:cxn>
                  <a:cxn ang="0">
                    <a:pos x="1846" y="686"/>
                  </a:cxn>
                  <a:cxn ang="0">
                    <a:pos x="1628" y="784"/>
                  </a:cxn>
                  <a:cxn ang="0">
                    <a:pos x="1370" y="899"/>
                  </a:cxn>
                  <a:cxn ang="0">
                    <a:pos x="1066" y="1036"/>
                  </a:cxn>
                  <a:cxn ang="0">
                    <a:pos x="710" y="1195"/>
                  </a:cxn>
                  <a:cxn ang="0">
                    <a:pos x="294" y="1382"/>
                  </a:cxn>
                  <a:cxn ang="0">
                    <a:pos x="44" y="1497"/>
                  </a:cxn>
                  <a:cxn ang="0">
                    <a:pos x="16" y="1530"/>
                  </a:cxn>
                  <a:cxn ang="0">
                    <a:pos x="2" y="1572"/>
                  </a:cxn>
                  <a:cxn ang="0">
                    <a:pos x="2" y="1615"/>
                  </a:cxn>
                  <a:cxn ang="0">
                    <a:pos x="14" y="1648"/>
                  </a:cxn>
                  <a:cxn ang="0">
                    <a:pos x="21" y="1665"/>
                  </a:cxn>
                  <a:cxn ang="0">
                    <a:pos x="31" y="1685"/>
                  </a:cxn>
                  <a:cxn ang="0">
                    <a:pos x="46" y="1719"/>
                  </a:cxn>
                  <a:cxn ang="0">
                    <a:pos x="162" y="1700"/>
                  </a:cxn>
                  <a:cxn ang="0">
                    <a:pos x="348" y="1616"/>
                  </a:cxn>
                  <a:cxn ang="0">
                    <a:pos x="508" y="1543"/>
                  </a:cxn>
                  <a:cxn ang="0">
                    <a:pos x="648" y="1480"/>
                  </a:cxn>
                  <a:cxn ang="0">
                    <a:pos x="776" y="1422"/>
                  </a:cxn>
                  <a:cxn ang="0">
                    <a:pos x="898" y="1367"/>
                  </a:cxn>
                  <a:cxn ang="0">
                    <a:pos x="1021" y="1311"/>
                  </a:cxn>
                  <a:cxn ang="0">
                    <a:pos x="1153" y="1251"/>
                  </a:cxn>
                  <a:cxn ang="0">
                    <a:pos x="1299" y="1186"/>
                  </a:cxn>
                  <a:cxn ang="0">
                    <a:pos x="1466" y="1110"/>
                  </a:cxn>
                  <a:cxn ang="0">
                    <a:pos x="1662" y="1020"/>
                  </a:cxn>
                  <a:cxn ang="0">
                    <a:pos x="1892" y="916"/>
                  </a:cxn>
                  <a:cxn ang="0">
                    <a:pos x="2166" y="792"/>
                  </a:cxn>
                  <a:cxn ang="0">
                    <a:pos x="2488" y="646"/>
                  </a:cxn>
                  <a:cxn ang="0">
                    <a:pos x="2864" y="474"/>
                  </a:cxn>
                  <a:cxn ang="0">
                    <a:pos x="3304" y="275"/>
                  </a:cxn>
                </a:cxnLst>
                <a:rect l="0" t="0" r="r" b="b"/>
                <a:pathLst>
                  <a:path w="3550" h="1748">
                    <a:moveTo>
                      <a:pt x="3550" y="163"/>
                    </a:moveTo>
                    <a:lnTo>
                      <a:pt x="3545" y="153"/>
                    </a:lnTo>
                    <a:lnTo>
                      <a:pt x="3541" y="144"/>
                    </a:lnTo>
                    <a:lnTo>
                      <a:pt x="3538" y="137"/>
                    </a:lnTo>
                    <a:lnTo>
                      <a:pt x="3533" y="130"/>
                    </a:lnTo>
                    <a:lnTo>
                      <a:pt x="3529" y="120"/>
                    </a:lnTo>
                    <a:lnTo>
                      <a:pt x="3523" y="108"/>
                    </a:lnTo>
                    <a:lnTo>
                      <a:pt x="3514" y="90"/>
                    </a:lnTo>
                    <a:lnTo>
                      <a:pt x="3502" y="64"/>
                    </a:lnTo>
                    <a:lnTo>
                      <a:pt x="3491" y="46"/>
                    </a:lnTo>
                    <a:lnTo>
                      <a:pt x="3476" y="31"/>
                    </a:lnTo>
                    <a:lnTo>
                      <a:pt x="3459" y="18"/>
                    </a:lnTo>
                    <a:lnTo>
                      <a:pt x="3440" y="8"/>
                    </a:lnTo>
                    <a:lnTo>
                      <a:pt x="3418" y="2"/>
                    </a:lnTo>
                    <a:lnTo>
                      <a:pt x="3397" y="0"/>
                    </a:lnTo>
                    <a:lnTo>
                      <a:pt x="3376" y="2"/>
                    </a:lnTo>
                    <a:lnTo>
                      <a:pt x="3356" y="8"/>
                    </a:lnTo>
                    <a:lnTo>
                      <a:pt x="3257" y="53"/>
                    </a:lnTo>
                    <a:lnTo>
                      <a:pt x="3166" y="94"/>
                    </a:lnTo>
                    <a:lnTo>
                      <a:pt x="3083" y="131"/>
                    </a:lnTo>
                    <a:lnTo>
                      <a:pt x="3004" y="167"/>
                    </a:lnTo>
                    <a:lnTo>
                      <a:pt x="2932" y="198"/>
                    </a:lnTo>
                    <a:lnTo>
                      <a:pt x="2864" y="229"/>
                    </a:lnTo>
                    <a:lnTo>
                      <a:pt x="2800" y="258"/>
                    </a:lnTo>
                    <a:lnTo>
                      <a:pt x="2740" y="286"/>
                    </a:lnTo>
                    <a:lnTo>
                      <a:pt x="2681" y="312"/>
                    </a:lnTo>
                    <a:lnTo>
                      <a:pt x="2623" y="337"/>
                    </a:lnTo>
                    <a:lnTo>
                      <a:pt x="2565" y="364"/>
                    </a:lnTo>
                    <a:lnTo>
                      <a:pt x="2508" y="389"/>
                    </a:lnTo>
                    <a:lnTo>
                      <a:pt x="2450" y="415"/>
                    </a:lnTo>
                    <a:lnTo>
                      <a:pt x="2389" y="443"/>
                    </a:lnTo>
                    <a:lnTo>
                      <a:pt x="2327" y="471"/>
                    </a:lnTo>
                    <a:lnTo>
                      <a:pt x="2259" y="501"/>
                    </a:lnTo>
                    <a:lnTo>
                      <a:pt x="2189" y="532"/>
                    </a:lnTo>
                    <a:lnTo>
                      <a:pt x="2113" y="567"/>
                    </a:lnTo>
                    <a:lnTo>
                      <a:pt x="2031" y="603"/>
                    </a:lnTo>
                    <a:lnTo>
                      <a:pt x="1942" y="643"/>
                    </a:lnTo>
                    <a:lnTo>
                      <a:pt x="1846" y="686"/>
                    </a:lnTo>
                    <a:lnTo>
                      <a:pt x="1741" y="733"/>
                    </a:lnTo>
                    <a:lnTo>
                      <a:pt x="1628" y="784"/>
                    </a:lnTo>
                    <a:lnTo>
                      <a:pt x="1505" y="839"/>
                    </a:lnTo>
                    <a:lnTo>
                      <a:pt x="1370" y="899"/>
                    </a:lnTo>
                    <a:lnTo>
                      <a:pt x="1224" y="966"/>
                    </a:lnTo>
                    <a:lnTo>
                      <a:pt x="1066" y="1036"/>
                    </a:lnTo>
                    <a:lnTo>
                      <a:pt x="895" y="1113"/>
                    </a:lnTo>
                    <a:lnTo>
                      <a:pt x="710" y="1195"/>
                    </a:lnTo>
                    <a:lnTo>
                      <a:pt x="510" y="1286"/>
                    </a:lnTo>
                    <a:lnTo>
                      <a:pt x="294" y="1382"/>
                    </a:lnTo>
                    <a:lnTo>
                      <a:pt x="62" y="1486"/>
                    </a:lnTo>
                    <a:lnTo>
                      <a:pt x="44" y="1497"/>
                    </a:lnTo>
                    <a:lnTo>
                      <a:pt x="29" y="1512"/>
                    </a:lnTo>
                    <a:lnTo>
                      <a:pt x="16" y="1530"/>
                    </a:lnTo>
                    <a:lnTo>
                      <a:pt x="7" y="1550"/>
                    </a:lnTo>
                    <a:lnTo>
                      <a:pt x="2" y="1572"/>
                    </a:lnTo>
                    <a:lnTo>
                      <a:pt x="0" y="1594"/>
                    </a:lnTo>
                    <a:lnTo>
                      <a:pt x="2" y="1615"/>
                    </a:lnTo>
                    <a:lnTo>
                      <a:pt x="8" y="1636"/>
                    </a:lnTo>
                    <a:lnTo>
                      <a:pt x="14" y="1648"/>
                    </a:lnTo>
                    <a:lnTo>
                      <a:pt x="18" y="1657"/>
                    </a:lnTo>
                    <a:lnTo>
                      <a:pt x="21" y="1665"/>
                    </a:lnTo>
                    <a:lnTo>
                      <a:pt x="26" y="1673"/>
                    </a:lnTo>
                    <a:lnTo>
                      <a:pt x="31" y="1685"/>
                    </a:lnTo>
                    <a:lnTo>
                      <a:pt x="37" y="1699"/>
                    </a:lnTo>
                    <a:lnTo>
                      <a:pt x="46" y="1719"/>
                    </a:lnTo>
                    <a:lnTo>
                      <a:pt x="57" y="1748"/>
                    </a:lnTo>
                    <a:lnTo>
                      <a:pt x="162" y="1700"/>
                    </a:lnTo>
                    <a:lnTo>
                      <a:pt x="259" y="1656"/>
                    </a:lnTo>
                    <a:lnTo>
                      <a:pt x="348" y="1616"/>
                    </a:lnTo>
                    <a:lnTo>
                      <a:pt x="430" y="1579"/>
                    </a:lnTo>
                    <a:lnTo>
                      <a:pt x="508" y="1543"/>
                    </a:lnTo>
                    <a:lnTo>
                      <a:pt x="579" y="1511"/>
                    </a:lnTo>
                    <a:lnTo>
                      <a:pt x="648" y="1480"/>
                    </a:lnTo>
                    <a:lnTo>
                      <a:pt x="713" y="1451"/>
                    </a:lnTo>
                    <a:lnTo>
                      <a:pt x="776" y="1422"/>
                    </a:lnTo>
                    <a:lnTo>
                      <a:pt x="837" y="1395"/>
                    </a:lnTo>
                    <a:lnTo>
                      <a:pt x="898" y="1367"/>
                    </a:lnTo>
                    <a:lnTo>
                      <a:pt x="959" y="1340"/>
                    </a:lnTo>
                    <a:lnTo>
                      <a:pt x="1021" y="1311"/>
                    </a:lnTo>
                    <a:lnTo>
                      <a:pt x="1085" y="1282"/>
                    </a:lnTo>
                    <a:lnTo>
                      <a:pt x="1153" y="1251"/>
                    </a:lnTo>
                    <a:lnTo>
                      <a:pt x="1223" y="1220"/>
                    </a:lnTo>
                    <a:lnTo>
                      <a:pt x="1299" y="1186"/>
                    </a:lnTo>
                    <a:lnTo>
                      <a:pt x="1379" y="1149"/>
                    </a:lnTo>
                    <a:lnTo>
                      <a:pt x="1466" y="1110"/>
                    </a:lnTo>
                    <a:lnTo>
                      <a:pt x="1560" y="1067"/>
                    </a:lnTo>
                    <a:lnTo>
                      <a:pt x="1662" y="1020"/>
                    </a:lnTo>
                    <a:lnTo>
                      <a:pt x="1772" y="971"/>
                    </a:lnTo>
                    <a:lnTo>
                      <a:pt x="1892" y="916"/>
                    </a:lnTo>
                    <a:lnTo>
                      <a:pt x="2024" y="857"/>
                    </a:lnTo>
                    <a:lnTo>
                      <a:pt x="2166" y="792"/>
                    </a:lnTo>
                    <a:lnTo>
                      <a:pt x="2320" y="722"/>
                    </a:lnTo>
                    <a:lnTo>
                      <a:pt x="2488" y="646"/>
                    </a:lnTo>
                    <a:lnTo>
                      <a:pt x="2668" y="564"/>
                    </a:lnTo>
                    <a:lnTo>
                      <a:pt x="2864" y="474"/>
                    </a:lnTo>
                    <a:lnTo>
                      <a:pt x="3075" y="378"/>
                    </a:lnTo>
                    <a:lnTo>
                      <a:pt x="3304" y="275"/>
                    </a:lnTo>
                    <a:lnTo>
                      <a:pt x="3550" y="163"/>
                    </a:lnTo>
                    <a:close/>
                  </a:path>
                </a:pathLst>
              </a:custGeom>
              <a:solidFill>
                <a:srgbClr val="BFC7C7"/>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145" name="Freeform 52"/>
              <p:cNvSpPr>
                <a:spLocks/>
              </p:cNvSpPr>
              <p:nvPr/>
            </p:nvSpPr>
            <p:spPr bwMode="auto">
              <a:xfrm>
                <a:off x="1104" y="3024"/>
                <a:ext cx="161" cy="96"/>
              </a:xfrm>
              <a:custGeom>
                <a:avLst/>
                <a:gdLst/>
                <a:ahLst/>
                <a:cxnLst>
                  <a:cxn ang="0">
                    <a:pos x="3534" y="135"/>
                  </a:cxn>
                  <a:cxn ang="0">
                    <a:pos x="3529" y="123"/>
                  </a:cxn>
                  <a:cxn ang="0">
                    <a:pos x="3523" y="110"/>
                  </a:cxn>
                  <a:cxn ang="0">
                    <a:pos x="3511" y="84"/>
                  </a:cxn>
                  <a:cxn ang="0">
                    <a:pos x="3491" y="46"/>
                  </a:cxn>
                  <a:cxn ang="0">
                    <a:pos x="3459" y="18"/>
                  </a:cxn>
                  <a:cxn ang="0">
                    <a:pos x="3418" y="2"/>
                  </a:cxn>
                  <a:cxn ang="0">
                    <a:pos x="3376" y="2"/>
                  </a:cxn>
                  <a:cxn ang="0">
                    <a:pos x="3257" y="53"/>
                  </a:cxn>
                  <a:cxn ang="0">
                    <a:pos x="3083" y="131"/>
                  </a:cxn>
                  <a:cxn ang="0">
                    <a:pos x="2932" y="198"/>
                  </a:cxn>
                  <a:cxn ang="0">
                    <a:pos x="2800" y="258"/>
                  </a:cxn>
                  <a:cxn ang="0">
                    <a:pos x="2681" y="312"/>
                  </a:cxn>
                  <a:cxn ang="0">
                    <a:pos x="2565" y="364"/>
                  </a:cxn>
                  <a:cxn ang="0">
                    <a:pos x="2450" y="415"/>
                  </a:cxn>
                  <a:cxn ang="0">
                    <a:pos x="2327" y="471"/>
                  </a:cxn>
                  <a:cxn ang="0">
                    <a:pos x="2189" y="532"/>
                  </a:cxn>
                  <a:cxn ang="0">
                    <a:pos x="2031" y="603"/>
                  </a:cxn>
                  <a:cxn ang="0">
                    <a:pos x="1846" y="686"/>
                  </a:cxn>
                  <a:cxn ang="0">
                    <a:pos x="1628" y="784"/>
                  </a:cxn>
                  <a:cxn ang="0">
                    <a:pos x="1370" y="899"/>
                  </a:cxn>
                  <a:cxn ang="0">
                    <a:pos x="1066" y="1036"/>
                  </a:cxn>
                  <a:cxn ang="0">
                    <a:pos x="710" y="1195"/>
                  </a:cxn>
                  <a:cxn ang="0">
                    <a:pos x="294" y="1382"/>
                  </a:cxn>
                  <a:cxn ang="0">
                    <a:pos x="44" y="1497"/>
                  </a:cxn>
                  <a:cxn ang="0">
                    <a:pos x="16" y="1530"/>
                  </a:cxn>
                  <a:cxn ang="0">
                    <a:pos x="2" y="1572"/>
                  </a:cxn>
                  <a:cxn ang="0">
                    <a:pos x="2" y="1615"/>
                  </a:cxn>
                  <a:cxn ang="0">
                    <a:pos x="13" y="1646"/>
                  </a:cxn>
                  <a:cxn ang="0">
                    <a:pos x="19" y="1658"/>
                  </a:cxn>
                  <a:cxn ang="0">
                    <a:pos x="26" y="1674"/>
                  </a:cxn>
                  <a:cxn ang="0">
                    <a:pos x="37" y="1702"/>
                  </a:cxn>
                  <a:cxn ang="0">
                    <a:pos x="151" y="1676"/>
                  </a:cxn>
                  <a:cxn ang="0">
                    <a:pos x="337" y="1592"/>
                  </a:cxn>
                  <a:cxn ang="0">
                    <a:pos x="497" y="1520"/>
                  </a:cxn>
                  <a:cxn ang="0">
                    <a:pos x="637" y="1457"/>
                  </a:cxn>
                  <a:cxn ang="0">
                    <a:pos x="765" y="1399"/>
                  </a:cxn>
                  <a:cxn ang="0">
                    <a:pos x="886" y="1344"/>
                  </a:cxn>
                  <a:cxn ang="0">
                    <a:pos x="1010" y="1288"/>
                  </a:cxn>
                  <a:cxn ang="0">
                    <a:pos x="1141" y="1229"/>
                  </a:cxn>
                  <a:cxn ang="0">
                    <a:pos x="1287" y="1163"/>
                  </a:cxn>
                  <a:cxn ang="0">
                    <a:pos x="1455" y="1087"/>
                  </a:cxn>
                  <a:cxn ang="0">
                    <a:pos x="1650" y="998"/>
                  </a:cxn>
                  <a:cxn ang="0">
                    <a:pos x="1881" y="894"/>
                  </a:cxn>
                  <a:cxn ang="0">
                    <a:pos x="2154" y="771"/>
                  </a:cxn>
                  <a:cxn ang="0">
                    <a:pos x="2477" y="625"/>
                  </a:cxn>
                  <a:cxn ang="0">
                    <a:pos x="2853" y="453"/>
                  </a:cxn>
                  <a:cxn ang="0">
                    <a:pos x="3293" y="254"/>
                  </a:cxn>
                </a:cxnLst>
                <a:rect l="0" t="0" r="r" b="b"/>
                <a:pathLst>
                  <a:path w="3539" h="1724">
                    <a:moveTo>
                      <a:pt x="3539" y="143"/>
                    </a:moveTo>
                    <a:lnTo>
                      <a:pt x="3534" y="135"/>
                    </a:lnTo>
                    <a:lnTo>
                      <a:pt x="3531" y="129"/>
                    </a:lnTo>
                    <a:lnTo>
                      <a:pt x="3529" y="123"/>
                    </a:lnTo>
                    <a:lnTo>
                      <a:pt x="3526" y="117"/>
                    </a:lnTo>
                    <a:lnTo>
                      <a:pt x="3523" y="110"/>
                    </a:lnTo>
                    <a:lnTo>
                      <a:pt x="3518" y="99"/>
                    </a:lnTo>
                    <a:lnTo>
                      <a:pt x="3511" y="84"/>
                    </a:lnTo>
                    <a:lnTo>
                      <a:pt x="3502" y="64"/>
                    </a:lnTo>
                    <a:lnTo>
                      <a:pt x="3491" y="46"/>
                    </a:lnTo>
                    <a:lnTo>
                      <a:pt x="3476" y="31"/>
                    </a:lnTo>
                    <a:lnTo>
                      <a:pt x="3459" y="18"/>
                    </a:lnTo>
                    <a:lnTo>
                      <a:pt x="3440" y="8"/>
                    </a:lnTo>
                    <a:lnTo>
                      <a:pt x="3418" y="2"/>
                    </a:lnTo>
                    <a:lnTo>
                      <a:pt x="3397" y="0"/>
                    </a:lnTo>
                    <a:lnTo>
                      <a:pt x="3376" y="2"/>
                    </a:lnTo>
                    <a:lnTo>
                      <a:pt x="3356" y="8"/>
                    </a:lnTo>
                    <a:lnTo>
                      <a:pt x="3257" y="53"/>
                    </a:lnTo>
                    <a:lnTo>
                      <a:pt x="3166" y="94"/>
                    </a:lnTo>
                    <a:lnTo>
                      <a:pt x="3083" y="131"/>
                    </a:lnTo>
                    <a:lnTo>
                      <a:pt x="3004" y="167"/>
                    </a:lnTo>
                    <a:lnTo>
                      <a:pt x="2932" y="198"/>
                    </a:lnTo>
                    <a:lnTo>
                      <a:pt x="2864" y="229"/>
                    </a:lnTo>
                    <a:lnTo>
                      <a:pt x="2800" y="258"/>
                    </a:lnTo>
                    <a:lnTo>
                      <a:pt x="2740" y="286"/>
                    </a:lnTo>
                    <a:lnTo>
                      <a:pt x="2681" y="312"/>
                    </a:lnTo>
                    <a:lnTo>
                      <a:pt x="2623" y="337"/>
                    </a:lnTo>
                    <a:lnTo>
                      <a:pt x="2565" y="364"/>
                    </a:lnTo>
                    <a:lnTo>
                      <a:pt x="2508" y="389"/>
                    </a:lnTo>
                    <a:lnTo>
                      <a:pt x="2450" y="415"/>
                    </a:lnTo>
                    <a:lnTo>
                      <a:pt x="2389" y="443"/>
                    </a:lnTo>
                    <a:lnTo>
                      <a:pt x="2327" y="471"/>
                    </a:lnTo>
                    <a:lnTo>
                      <a:pt x="2259" y="501"/>
                    </a:lnTo>
                    <a:lnTo>
                      <a:pt x="2189" y="532"/>
                    </a:lnTo>
                    <a:lnTo>
                      <a:pt x="2113" y="567"/>
                    </a:lnTo>
                    <a:lnTo>
                      <a:pt x="2031" y="603"/>
                    </a:lnTo>
                    <a:lnTo>
                      <a:pt x="1942" y="643"/>
                    </a:lnTo>
                    <a:lnTo>
                      <a:pt x="1846" y="686"/>
                    </a:lnTo>
                    <a:lnTo>
                      <a:pt x="1741" y="733"/>
                    </a:lnTo>
                    <a:lnTo>
                      <a:pt x="1628" y="784"/>
                    </a:lnTo>
                    <a:lnTo>
                      <a:pt x="1505" y="839"/>
                    </a:lnTo>
                    <a:lnTo>
                      <a:pt x="1370" y="899"/>
                    </a:lnTo>
                    <a:lnTo>
                      <a:pt x="1224" y="966"/>
                    </a:lnTo>
                    <a:lnTo>
                      <a:pt x="1066" y="1036"/>
                    </a:lnTo>
                    <a:lnTo>
                      <a:pt x="895" y="1113"/>
                    </a:lnTo>
                    <a:lnTo>
                      <a:pt x="710" y="1195"/>
                    </a:lnTo>
                    <a:lnTo>
                      <a:pt x="510" y="1286"/>
                    </a:lnTo>
                    <a:lnTo>
                      <a:pt x="294" y="1382"/>
                    </a:lnTo>
                    <a:lnTo>
                      <a:pt x="62" y="1486"/>
                    </a:lnTo>
                    <a:lnTo>
                      <a:pt x="44" y="1497"/>
                    </a:lnTo>
                    <a:lnTo>
                      <a:pt x="29" y="1512"/>
                    </a:lnTo>
                    <a:lnTo>
                      <a:pt x="16" y="1530"/>
                    </a:lnTo>
                    <a:lnTo>
                      <a:pt x="7" y="1550"/>
                    </a:lnTo>
                    <a:lnTo>
                      <a:pt x="2" y="1572"/>
                    </a:lnTo>
                    <a:lnTo>
                      <a:pt x="0" y="1594"/>
                    </a:lnTo>
                    <a:lnTo>
                      <a:pt x="2" y="1615"/>
                    </a:lnTo>
                    <a:lnTo>
                      <a:pt x="8" y="1636"/>
                    </a:lnTo>
                    <a:lnTo>
                      <a:pt x="13" y="1646"/>
                    </a:lnTo>
                    <a:lnTo>
                      <a:pt x="16" y="1652"/>
                    </a:lnTo>
                    <a:lnTo>
                      <a:pt x="19" y="1658"/>
                    </a:lnTo>
                    <a:lnTo>
                      <a:pt x="22" y="1666"/>
                    </a:lnTo>
                    <a:lnTo>
                      <a:pt x="26" y="1674"/>
                    </a:lnTo>
                    <a:lnTo>
                      <a:pt x="31" y="1686"/>
                    </a:lnTo>
                    <a:lnTo>
                      <a:pt x="37" y="1702"/>
                    </a:lnTo>
                    <a:lnTo>
                      <a:pt x="46" y="1724"/>
                    </a:lnTo>
                    <a:lnTo>
                      <a:pt x="151" y="1676"/>
                    </a:lnTo>
                    <a:lnTo>
                      <a:pt x="248" y="1633"/>
                    </a:lnTo>
                    <a:lnTo>
                      <a:pt x="337" y="1592"/>
                    </a:lnTo>
                    <a:lnTo>
                      <a:pt x="419" y="1555"/>
                    </a:lnTo>
                    <a:lnTo>
                      <a:pt x="497" y="1520"/>
                    </a:lnTo>
                    <a:lnTo>
                      <a:pt x="568" y="1488"/>
                    </a:lnTo>
                    <a:lnTo>
                      <a:pt x="637" y="1457"/>
                    </a:lnTo>
                    <a:lnTo>
                      <a:pt x="702" y="1427"/>
                    </a:lnTo>
                    <a:lnTo>
                      <a:pt x="765" y="1399"/>
                    </a:lnTo>
                    <a:lnTo>
                      <a:pt x="826" y="1372"/>
                    </a:lnTo>
                    <a:lnTo>
                      <a:pt x="886" y="1344"/>
                    </a:lnTo>
                    <a:lnTo>
                      <a:pt x="948" y="1316"/>
                    </a:lnTo>
                    <a:lnTo>
                      <a:pt x="1010" y="1288"/>
                    </a:lnTo>
                    <a:lnTo>
                      <a:pt x="1074" y="1259"/>
                    </a:lnTo>
                    <a:lnTo>
                      <a:pt x="1141" y="1229"/>
                    </a:lnTo>
                    <a:lnTo>
                      <a:pt x="1212" y="1197"/>
                    </a:lnTo>
                    <a:lnTo>
                      <a:pt x="1287" y="1163"/>
                    </a:lnTo>
                    <a:lnTo>
                      <a:pt x="1368" y="1126"/>
                    </a:lnTo>
                    <a:lnTo>
                      <a:pt x="1455" y="1087"/>
                    </a:lnTo>
                    <a:lnTo>
                      <a:pt x="1548" y="1045"/>
                    </a:lnTo>
                    <a:lnTo>
                      <a:pt x="1650" y="998"/>
                    </a:lnTo>
                    <a:lnTo>
                      <a:pt x="1761" y="949"/>
                    </a:lnTo>
                    <a:lnTo>
                      <a:pt x="1881" y="894"/>
                    </a:lnTo>
                    <a:lnTo>
                      <a:pt x="2013" y="835"/>
                    </a:lnTo>
                    <a:lnTo>
                      <a:pt x="2154" y="771"/>
                    </a:lnTo>
                    <a:lnTo>
                      <a:pt x="2308" y="700"/>
                    </a:lnTo>
                    <a:lnTo>
                      <a:pt x="2477" y="625"/>
                    </a:lnTo>
                    <a:lnTo>
                      <a:pt x="2657" y="543"/>
                    </a:lnTo>
                    <a:lnTo>
                      <a:pt x="2853" y="453"/>
                    </a:lnTo>
                    <a:lnTo>
                      <a:pt x="3064" y="357"/>
                    </a:lnTo>
                    <a:lnTo>
                      <a:pt x="3293" y="254"/>
                    </a:lnTo>
                    <a:lnTo>
                      <a:pt x="3539" y="143"/>
                    </a:lnTo>
                    <a:close/>
                  </a:path>
                </a:pathLst>
              </a:custGeom>
              <a:solidFill>
                <a:srgbClr val="C9D1D1"/>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146" name="Freeform 53"/>
              <p:cNvSpPr>
                <a:spLocks/>
              </p:cNvSpPr>
              <p:nvPr/>
            </p:nvSpPr>
            <p:spPr bwMode="auto">
              <a:xfrm>
                <a:off x="1104" y="3024"/>
                <a:ext cx="160" cy="94"/>
              </a:xfrm>
              <a:custGeom>
                <a:avLst/>
                <a:gdLst/>
                <a:ahLst/>
                <a:cxnLst>
                  <a:cxn ang="0">
                    <a:pos x="3522" y="112"/>
                  </a:cxn>
                  <a:cxn ang="0">
                    <a:pos x="3513" y="91"/>
                  </a:cxn>
                  <a:cxn ang="0">
                    <a:pos x="3491" y="46"/>
                  </a:cxn>
                  <a:cxn ang="0">
                    <a:pos x="3459" y="18"/>
                  </a:cxn>
                  <a:cxn ang="0">
                    <a:pos x="3418" y="2"/>
                  </a:cxn>
                  <a:cxn ang="0">
                    <a:pos x="3376" y="2"/>
                  </a:cxn>
                  <a:cxn ang="0">
                    <a:pos x="3257" y="53"/>
                  </a:cxn>
                  <a:cxn ang="0">
                    <a:pos x="3083" y="131"/>
                  </a:cxn>
                  <a:cxn ang="0">
                    <a:pos x="2932" y="198"/>
                  </a:cxn>
                  <a:cxn ang="0">
                    <a:pos x="2800" y="258"/>
                  </a:cxn>
                  <a:cxn ang="0">
                    <a:pos x="2681" y="312"/>
                  </a:cxn>
                  <a:cxn ang="0">
                    <a:pos x="2565" y="364"/>
                  </a:cxn>
                  <a:cxn ang="0">
                    <a:pos x="2450" y="415"/>
                  </a:cxn>
                  <a:cxn ang="0">
                    <a:pos x="2327" y="471"/>
                  </a:cxn>
                  <a:cxn ang="0">
                    <a:pos x="2189" y="532"/>
                  </a:cxn>
                  <a:cxn ang="0">
                    <a:pos x="2031" y="603"/>
                  </a:cxn>
                  <a:cxn ang="0">
                    <a:pos x="1846" y="686"/>
                  </a:cxn>
                  <a:cxn ang="0">
                    <a:pos x="1628" y="784"/>
                  </a:cxn>
                  <a:cxn ang="0">
                    <a:pos x="1370" y="899"/>
                  </a:cxn>
                  <a:cxn ang="0">
                    <a:pos x="1066" y="1036"/>
                  </a:cxn>
                  <a:cxn ang="0">
                    <a:pos x="710" y="1195"/>
                  </a:cxn>
                  <a:cxn ang="0">
                    <a:pos x="294" y="1382"/>
                  </a:cxn>
                  <a:cxn ang="0">
                    <a:pos x="44" y="1497"/>
                  </a:cxn>
                  <a:cxn ang="0">
                    <a:pos x="16" y="1530"/>
                  </a:cxn>
                  <a:cxn ang="0">
                    <a:pos x="2" y="1572"/>
                  </a:cxn>
                  <a:cxn ang="0">
                    <a:pos x="2" y="1615"/>
                  </a:cxn>
                  <a:cxn ang="0">
                    <a:pos x="14" y="1648"/>
                  </a:cxn>
                  <a:cxn ang="0">
                    <a:pos x="25" y="1671"/>
                  </a:cxn>
                  <a:cxn ang="0">
                    <a:pos x="141" y="1651"/>
                  </a:cxn>
                  <a:cxn ang="0">
                    <a:pos x="326" y="1568"/>
                  </a:cxn>
                  <a:cxn ang="0">
                    <a:pos x="486" y="1496"/>
                  </a:cxn>
                  <a:cxn ang="0">
                    <a:pos x="626" y="1433"/>
                  </a:cxn>
                  <a:cxn ang="0">
                    <a:pos x="754" y="1375"/>
                  </a:cxn>
                  <a:cxn ang="0">
                    <a:pos x="875" y="1320"/>
                  </a:cxn>
                  <a:cxn ang="0">
                    <a:pos x="999" y="1264"/>
                  </a:cxn>
                  <a:cxn ang="0">
                    <a:pos x="1130" y="1205"/>
                  </a:cxn>
                  <a:cxn ang="0">
                    <a:pos x="1276" y="1140"/>
                  </a:cxn>
                  <a:cxn ang="0">
                    <a:pos x="1443" y="1064"/>
                  </a:cxn>
                  <a:cxn ang="0">
                    <a:pos x="1639" y="975"/>
                  </a:cxn>
                  <a:cxn ang="0">
                    <a:pos x="1870" y="872"/>
                  </a:cxn>
                  <a:cxn ang="0">
                    <a:pos x="2143" y="749"/>
                  </a:cxn>
                  <a:cxn ang="0">
                    <a:pos x="2464" y="603"/>
                  </a:cxn>
                  <a:cxn ang="0">
                    <a:pos x="2841" y="432"/>
                  </a:cxn>
                  <a:cxn ang="0">
                    <a:pos x="3281" y="234"/>
                  </a:cxn>
                </a:cxnLst>
                <a:rect l="0" t="0" r="r" b="b"/>
                <a:pathLst>
                  <a:path w="3526" h="1698">
                    <a:moveTo>
                      <a:pt x="3526" y="123"/>
                    </a:moveTo>
                    <a:lnTo>
                      <a:pt x="3522" y="112"/>
                    </a:lnTo>
                    <a:lnTo>
                      <a:pt x="3518" y="103"/>
                    </a:lnTo>
                    <a:lnTo>
                      <a:pt x="3513" y="91"/>
                    </a:lnTo>
                    <a:lnTo>
                      <a:pt x="3502" y="64"/>
                    </a:lnTo>
                    <a:lnTo>
                      <a:pt x="3491" y="46"/>
                    </a:lnTo>
                    <a:lnTo>
                      <a:pt x="3476" y="31"/>
                    </a:lnTo>
                    <a:lnTo>
                      <a:pt x="3459" y="18"/>
                    </a:lnTo>
                    <a:lnTo>
                      <a:pt x="3440" y="8"/>
                    </a:lnTo>
                    <a:lnTo>
                      <a:pt x="3418" y="2"/>
                    </a:lnTo>
                    <a:lnTo>
                      <a:pt x="3397" y="0"/>
                    </a:lnTo>
                    <a:lnTo>
                      <a:pt x="3376" y="2"/>
                    </a:lnTo>
                    <a:lnTo>
                      <a:pt x="3356" y="8"/>
                    </a:lnTo>
                    <a:lnTo>
                      <a:pt x="3257" y="53"/>
                    </a:lnTo>
                    <a:lnTo>
                      <a:pt x="3166" y="94"/>
                    </a:lnTo>
                    <a:lnTo>
                      <a:pt x="3083" y="131"/>
                    </a:lnTo>
                    <a:lnTo>
                      <a:pt x="3004" y="167"/>
                    </a:lnTo>
                    <a:lnTo>
                      <a:pt x="2932" y="198"/>
                    </a:lnTo>
                    <a:lnTo>
                      <a:pt x="2864" y="229"/>
                    </a:lnTo>
                    <a:lnTo>
                      <a:pt x="2800" y="258"/>
                    </a:lnTo>
                    <a:lnTo>
                      <a:pt x="2740" y="286"/>
                    </a:lnTo>
                    <a:lnTo>
                      <a:pt x="2681" y="312"/>
                    </a:lnTo>
                    <a:lnTo>
                      <a:pt x="2623" y="337"/>
                    </a:lnTo>
                    <a:lnTo>
                      <a:pt x="2565" y="364"/>
                    </a:lnTo>
                    <a:lnTo>
                      <a:pt x="2508" y="389"/>
                    </a:lnTo>
                    <a:lnTo>
                      <a:pt x="2450" y="415"/>
                    </a:lnTo>
                    <a:lnTo>
                      <a:pt x="2389" y="443"/>
                    </a:lnTo>
                    <a:lnTo>
                      <a:pt x="2327" y="471"/>
                    </a:lnTo>
                    <a:lnTo>
                      <a:pt x="2259" y="501"/>
                    </a:lnTo>
                    <a:lnTo>
                      <a:pt x="2189" y="532"/>
                    </a:lnTo>
                    <a:lnTo>
                      <a:pt x="2113" y="567"/>
                    </a:lnTo>
                    <a:lnTo>
                      <a:pt x="2031" y="603"/>
                    </a:lnTo>
                    <a:lnTo>
                      <a:pt x="1942" y="643"/>
                    </a:lnTo>
                    <a:lnTo>
                      <a:pt x="1846" y="686"/>
                    </a:lnTo>
                    <a:lnTo>
                      <a:pt x="1741" y="733"/>
                    </a:lnTo>
                    <a:lnTo>
                      <a:pt x="1628" y="784"/>
                    </a:lnTo>
                    <a:lnTo>
                      <a:pt x="1505" y="839"/>
                    </a:lnTo>
                    <a:lnTo>
                      <a:pt x="1370" y="899"/>
                    </a:lnTo>
                    <a:lnTo>
                      <a:pt x="1224" y="966"/>
                    </a:lnTo>
                    <a:lnTo>
                      <a:pt x="1066" y="1036"/>
                    </a:lnTo>
                    <a:lnTo>
                      <a:pt x="895" y="1113"/>
                    </a:lnTo>
                    <a:lnTo>
                      <a:pt x="710" y="1195"/>
                    </a:lnTo>
                    <a:lnTo>
                      <a:pt x="510" y="1286"/>
                    </a:lnTo>
                    <a:lnTo>
                      <a:pt x="294" y="1382"/>
                    </a:lnTo>
                    <a:lnTo>
                      <a:pt x="62" y="1486"/>
                    </a:lnTo>
                    <a:lnTo>
                      <a:pt x="44" y="1497"/>
                    </a:lnTo>
                    <a:lnTo>
                      <a:pt x="29" y="1512"/>
                    </a:lnTo>
                    <a:lnTo>
                      <a:pt x="16" y="1530"/>
                    </a:lnTo>
                    <a:lnTo>
                      <a:pt x="7" y="1550"/>
                    </a:lnTo>
                    <a:lnTo>
                      <a:pt x="2" y="1572"/>
                    </a:lnTo>
                    <a:lnTo>
                      <a:pt x="0" y="1594"/>
                    </a:lnTo>
                    <a:lnTo>
                      <a:pt x="2" y="1615"/>
                    </a:lnTo>
                    <a:lnTo>
                      <a:pt x="8" y="1636"/>
                    </a:lnTo>
                    <a:lnTo>
                      <a:pt x="14" y="1648"/>
                    </a:lnTo>
                    <a:lnTo>
                      <a:pt x="18" y="1657"/>
                    </a:lnTo>
                    <a:lnTo>
                      <a:pt x="25" y="1671"/>
                    </a:lnTo>
                    <a:lnTo>
                      <a:pt x="36" y="1698"/>
                    </a:lnTo>
                    <a:lnTo>
                      <a:pt x="141" y="1651"/>
                    </a:lnTo>
                    <a:lnTo>
                      <a:pt x="237" y="1608"/>
                    </a:lnTo>
                    <a:lnTo>
                      <a:pt x="326" y="1568"/>
                    </a:lnTo>
                    <a:lnTo>
                      <a:pt x="409" y="1530"/>
                    </a:lnTo>
                    <a:lnTo>
                      <a:pt x="486" y="1496"/>
                    </a:lnTo>
                    <a:lnTo>
                      <a:pt x="558" y="1463"/>
                    </a:lnTo>
                    <a:lnTo>
                      <a:pt x="626" y="1433"/>
                    </a:lnTo>
                    <a:lnTo>
                      <a:pt x="691" y="1403"/>
                    </a:lnTo>
                    <a:lnTo>
                      <a:pt x="754" y="1375"/>
                    </a:lnTo>
                    <a:lnTo>
                      <a:pt x="815" y="1347"/>
                    </a:lnTo>
                    <a:lnTo>
                      <a:pt x="875" y="1320"/>
                    </a:lnTo>
                    <a:lnTo>
                      <a:pt x="936" y="1292"/>
                    </a:lnTo>
                    <a:lnTo>
                      <a:pt x="999" y="1264"/>
                    </a:lnTo>
                    <a:lnTo>
                      <a:pt x="1063" y="1236"/>
                    </a:lnTo>
                    <a:lnTo>
                      <a:pt x="1130" y="1205"/>
                    </a:lnTo>
                    <a:lnTo>
                      <a:pt x="1201" y="1173"/>
                    </a:lnTo>
                    <a:lnTo>
                      <a:pt x="1276" y="1140"/>
                    </a:lnTo>
                    <a:lnTo>
                      <a:pt x="1357" y="1103"/>
                    </a:lnTo>
                    <a:lnTo>
                      <a:pt x="1443" y="1064"/>
                    </a:lnTo>
                    <a:lnTo>
                      <a:pt x="1537" y="1022"/>
                    </a:lnTo>
                    <a:lnTo>
                      <a:pt x="1639" y="975"/>
                    </a:lnTo>
                    <a:lnTo>
                      <a:pt x="1749" y="926"/>
                    </a:lnTo>
                    <a:lnTo>
                      <a:pt x="1870" y="872"/>
                    </a:lnTo>
                    <a:lnTo>
                      <a:pt x="2000" y="813"/>
                    </a:lnTo>
                    <a:lnTo>
                      <a:pt x="2143" y="749"/>
                    </a:lnTo>
                    <a:lnTo>
                      <a:pt x="2297" y="679"/>
                    </a:lnTo>
                    <a:lnTo>
                      <a:pt x="2464" y="603"/>
                    </a:lnTo>
                    <a:lnTo>
                      <a:pt x="2646" y="521"/>
                    </a:lnTo>
                    <a:lnTo>
                      <a:pt x="2841" y="432"/>
                    </a:lnTo>
                    <a:lnTo>
                      <a:pt x="3053" y="337"/>
                    </a:lnTo>
                    <a:lnTo>
                      <a:pt x="3281" y="234"/>
                    </a:lnTo>
                    <a:lnTo>
                      <a:pt x="3526" y="123"/>
                    </a:lnTo>
                    <a:close/>
                  </a:path>
                </a:pathLst>
              </a:custGeom>
              <a:solidFill>
                <a:srgbClr val="D1D9D9"/>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147" name="Freeform 54"/>
              <p:cNvSpPr>
                <a:spLocks/>
              </p:cNvSpPr>
              <p:nvPr/>
            </p:nvSpPr>
            <p:spPr bwMode="auto">
              <a:xfrm>
                <a:off x="1104" y="3024"/>
                <a:ext cx="160" cy="93"/>
              </a:xfrm>
              <a:custGeom>
                <a:avLst/>
                <a:gdLst/>
                <a:ahLst/>
                <a:cxnLst>
                  <a:cxn ang="0">
                    <a:pos x="3513" y="96"/>
                  </a:cxn>
                  <a:cxn ang="0">
                    <a:pos x="3508" y="81"/>
                  </a:cxn>
                  <a:cxn ang="0">
                    <a:pos x="3491" y="46"/>
                  </a:cxn>
                  <a:cxn ang="0">
                    <a:pos x="3459" y="18"/>
                  </a:cxn>
                  <a:cxn ang="0">
                    <a:pos x="3418" y="2"/>
                  </a:cxn>
                  <a:cxn ang="0">
                    <a:pos x="3376" y="2"/>
                  </a:cxn>
                  <a:cxn ang="0">
                    <a:pos x="3257" y="53"/>
                  </a:cxn>
                  <a:cxn ang="0">
                    <a:pos x="3083" y="131"/>
                  </a:cxn>
                  <a:cxn ang="0">
                    <a:pos x="2932" y="198"/>
                  </a:cxn>
                  <a:cxn ang="0">
                    <a:pos x="2800" y="258"/>
                  </a:cxn>
                  <a:cxn ang="0">
                    <a:pos x="2681" y="312"/>
                  </a:cxn>
                  <a:cxn ang="0">
                    <a:pos x="2565" y="364"/>
                  </a:cxn>
                  <a:cxn ang="0">
                    <a:pos x="2450" y="415"/>
                  </a:cxn>
                  <a:cxn ang="0">
                    <a:pos x="2327" y="471"/>
                  </a:cxn>
                  <a:cxn ang="0">
                    <a:pos x="2189" y="532"/>
                  </a:cxn>
                  <a:cxn ang="0">
                    <a:pos x="2031" y="603"/>
                  </a:cxn>
                  <a:cxn ang="0">
                    <a:pos x="1846" y="686"/>
                  </a:cxn>
                  <a:cxn ang="0">
                    <a:pos x="1628" y="784"/>
                  </a:cxn>
                  <a:cxn ang="0">
                    <a:pos x="1370" y="899"/>
                  </a:cxn>
                  <a:cxn ang="0">
                    <a:pos x="1066" y="1036"/>
                  </a:cxn>
                  <a:cxn ang="0">
                    <a:pos x="710" y="1195"/>
                  </a:cxn>
                  <a:cxn ang="0">
                    <a:pos x="294" y="1382"/>
                  </a:cxn>
                  <a:cxn ang="0">
                    <a:pos x="44" y="1497"/>
                  </a:cxn>
                  <a:cxn ang="0">
                    <a:pos x="16" y="1530"/>
                  </a:cxn>
                  <a:cxn ang="0">
                    <a:pos x="2" y="1572"/>
                  </a:cxn>
                  <a:cxn ang="0">
                    <a:pos x="2" y="1615"/>
                  </a:cxn>
                  <a:cxn ang="0">
                    <a:pos x="12" y="1644"/>
                  </a:cxn>
                  <a:cxn ang="0">
                    <a:pos x="18" y="1657"/>
                  </a:cxn>
                  <a:cxn ang="0">
                    <a:pos x="130" y="1627"/>
                  </a:cxn>
                  <a:cxn ang="0">
                    <a:pos x="315" y="1543"/>
                  </a:cxn>
                  <a:cxn ang="0">
                    <a:pos x="474" y="1472"/>
                  </a:cxn>
                  <a:cxn ang="0">
                    <a:pos x="615" y="1408"/>
                  </a:cxn>
                  <a:cxn ang="0">
                    <a:pos x="743" y="1352"/>
                  </a:cxn>
                  <a:cxn ang="0">
                    <a:pos x="864" y="1297"/>
                  </a:cxn>
                  <a:cxn ang="0">
                    <a:pos x="987" y="1241"/>
                  </a:cxn>
                  <a:cxn ang="0">
                    <a:pos x="1119" y="1182"/>
                  </a:cxn>
                  <a:cxn ang="0">
                    <a:pos x="1265" y="1116"/>
                  </a:cxn>
                  <a:cxn ang="0">
                    <a:pos x="1432" y="1042"/>
                  </a:cxn>
                  <a:cxn ang="0">
                    <a:pos x="1628" y="953"/>
                  </a:cxn>
                  <a:cxn ang="0">
                    <a:pos x="1859" y="850"/>
                  </a:cxn>
                  <a:cxn ang="0">
                    <a:pos x="2132" y="726"/>
                  </a:cxn>
                  <a:cxn ang="0">
                    <a:pos x="2453" y="582"/>
                  </a:cxn>
                  <a:cxn ang="0">
                    <a:pos x="2830" y="412"/>
                  </a:cxn>
                  <a:cxn ang="0">
                    <a:pos x="3269" y="214"/>
                  </a:cxn>
                </a:cxnLst>
                <a:rect l="0" t="0" r="r" b="b"/>
                <a:pathLst>
                  <a:path w="3515" h="1674">
                    <a:moveTo>
                      <a:pt x="3515" y="103"/>
                    </a:moveTo>
                    <a:lnTo>
                      <a:pt x="3513" y="96"/>
                    </a:lnTo>
                    <a:lnTo>
                      <a:pt x="3511" y="91"/>
                    </a:lnTo>
                    <a:lnTo>
                      <a:pt x="3508" y="81"/>
                    </a:lnTo>
                    <a:lnTo>
                      <a:pt x="3502" y="64"/>
                    </a:lnTo>
                    <a:lnTo>
                      <a:pt x="3491" y="46"/>
                    </a:lnTo>
                    <a:lnTo>
                      <a:pt x="3476" y="31"/>
                    </a:lnTo>
                    <a:lnTo>
                      <a:pt x="3459" y="18"/>
                    </a:lnTo>
                    <a:lnTo>
                      <a:pt x="3440" y="8"/>
                    </a:lnTo>
                    <a:lnTo>
                      <a:pt x="3418" y="2"/>
                    </a:lnTo>
                    <a:lnTo>
                      <a:pt x="3397" y="0"/>
                    </a:lnTo>
                    <a:lnTo>
                      <a:pt x="3376" y="2"/>
                    </a:lnTo>
                    <a:lnTo>
                      <a:pt x="3356" y="8"/>
                    </a:lnTo>
                    <a:lnTo>
                      <a:pt x="3257" y="53"/>
                    </a:lnTo>
                    <a:lnTo>
                      <a:pt x="3166" y="94"/>
                    </a:lnTo>
                    <a:lnTo>
                      <a:pt x="3083" y="131"/>
                    </a:lnTo>
                    <a:lnTo>
                      <a:pt x="3004" y="167"/>
                    </a:lnTo>
                    <a:lnTo>
                      <a:pt x="2932" y="198"/>
                    </a:lnTo>
                    <a:lnTo>
                      <a:pt x="2864" y="229"/>
                    </a:lnTo>
                    <a:lnTo>
                      <a:pt x="2800" y="258"/>
                    </a:lnTo>
                    <a:lnTo>
                      <a:pt x="2740" y="286"/>
                    </a:lnTo>
                    <a:lnTo>
                      <a:pt x="2681" y="312"/>
                    </a:lnTo>
                    <a:lnTo>
                      <a:pt x="2623" y="337"/>
                    </a:lnTo>
                    <a:lnTo>
                      <a:pt x="2565" y="364"/>
                    </a:lnTo>
                    <a:lnTo>
                      <a:pt x="2508" y="389"/>
                    </a:lnTo>
                    <a:lnTo>
                      <a:pt x="2450" y="415"/>
                    </a:lnTo>
                    <a:lnTo>
                      <a:pt x="2389" y="443"/>
                    </a:lnTo>
                    <a:lnTo>
                      <a:pt x="2327" y="471"/>
                    </a:lnTo>
                    <a:lnTo>
                      <a:pt x="2259" y="501"/>
                    </a:lnTo>
                    <a:lnTo>
                      <a:pt x="2189" y="532"/>
                    </a:lnTo>
                    <a:lnTo>
                      <a:pt x="2113" y="567"/>
                    </a:lnTo>
                    <a:lnTo>
                      <a:pt x="2031" y="603"/>
                    </a:lnTo>
                    <a:lnTo>
                      <a:pt x="1942" y="643"/>
                    </a:lnTo>
                    <a:lnTo>
                      <a:pt x="1846" y="686"/>
                    </a:lnTo>
                    <a:lnTo>
                      <a:pt x="1741" y="733"/>
                    </a:lnTo>
                    <a:lnTo>
                      <a:pt x="1628" y="784"/>
                    </a:lnTo>
                    <a:lnTo>
                      <a:pt x="1505" y="839"/>
                    </a:lnTo>
                    <a:lnTo>
                      <a:pt x="1370" y="899"/>
                    </a:lnTo>
                    <a:lnTo>
                      <a:pt x="1224" y="966"/>
                    </a:lnTo>
                    <a:lnTo>
                      <a:pt x="1066" y="1036"/>
                    </a:lnTo>
                    <a:lnTo>
                      <a:pt x="895" y="1113"/>
                    </a:lnTo>
                    <a:lnTo>
                      <a:pt x="710" y="1195"/>
                    </a:lnTo>
                    <a:lnTo>
                      <a:pt x="510" y="1286"/>
                    </a:lnTo>
                    <a:lnTo>
                      <a:pt x="294" y="1382"/>
                    </a:lnTo>
                    <a:lnTo>
                      <a:pt x="62" y="1486"/>
                    </a:lnTo>
                    <a:lnTo>
                      <a:pt x="44" y="1497"/>
                    </a:lnTo>
                    <a:lnTo>
                      <a:pt x="29" y="1512"/>
                    </a:lnTo>
                    <a:lnTo>
                      <a:pt x="16" y="1530"/>
                    </a:lnTo>
                    <a:lnTo>
                      <a:pt x="7" y="1550"/>
                    </a:lnTo>
                    <a:lnTo>
                      <a:pt x="2" y="1572"/>
                    </a:lnTo>
                    <a:lnTo>
                      <a:pt x="0" y="1594"/>
                    </a:lnTo>
                    <a:lnTo>
                      <a:pt x="2" y="1615"/>
                    </a:lnTo>
                    <a:lnTo>
                      <a:pt x="8" y="1636"/>
                    </a:lnTo>
                    <a:lnTo>
                      <a:pt x="12" y="1644"/>
                    </a:lnTo>
                    <a:lnTo>
                      <a:pt x="15" y="1649"/>
                    </a:lnTo>
                    <a:lnTo>
                      <a:pt x="18" y="1657"/>
                    </a:lnTo>
                    <a:lnTo>
                      <a:pt x="25" y="1674"/>
                    </a:lnTo>
                    <a:lnTo>
                      <a:pt x="130" y="1627"/>
                    </a:lnTo>
                    <a:lnTo>
                      <a:pt x="225" y="1583"/>
                    </a:lnTo>
                    <a:lnTo>
                      <a:pt x="315" y="1543"/>
                    </a:lnTo>
                    <a:lnTo>
                      <a:pt x="398" y="1506"/>
                    </a:lnTo>
                    <a:lnTo>
                      <a:pt x="474" y="1472"/>
                    </a:lnTo>
                    <a:lnTo>
                      <a:pt x="547" y="1439"/>
                    </a:lnTo>
                    <a:lnTo>
                      <a:pt x="615" y="1408"/>
                    </a:lnTo>
                    <a:lnTo>
                      <a:pt x="679" y="1379"/>
                    </a:lnTo>
                    <a:lnTo>
                      <a:pt x="743" y="1352"/>
                    </a:lnTo>
                    <a:lnTo>
                      <a:pt x="804" y="1324"/>
                    </a:lnTo>
                    <a:lnTo>
                      <a:pt x="864" y="1297"/>
                    </a:lnTo>
                    <a:lnTo>
                      <a:pt x="925" y="1269"/>
                    </a:lnTo>
                    <a:lnTo>
                      <a:pt x="987" y="1241"/>
                    </a:lnTo>
                    <a:lnTo>
                      <a:pt x="1052" y="1212"/>
                    </a:lnTo>
                    <a:lnTo>
                      <a:pt x="1119" y="1182"/>
                    </a:lnTo>
                    <a:lnTo>
                      <a:pt x="1189" y="1150"/>
                    </a:lnTo>
                    <a:lnTo>
                      <a:pt x="1265" y="1116"/>
                    </a:lnTo>
                    <a:lnTo>
                      <a:pt x="1345" y="1081"/>
                    </a:lnTo>
                    <a:lnTo>
                      <a:pt x="1432" y="1042"/>
                    </a:lnTo>
                    <a:lnTo>
                      <a:pt x="1526" y="999"/>
                    </a:lnTo>
                    <a:lnTo>
                      <a:pt x="1628" y="953"/>
                    </a:lnTo>
                    <a:lnTo>
                      <a:pt x="1738" y="903"/>
                    </a:lnTo>
                    <a:lnTo>
                      <a:pt x="1859" y="850"/>
                    </a:lnTo>
                    <a:lnTo>
                      <a:pt x="1989" y="791"/>
                    </a:lnTo>
                    <a:lnTo>
                      <a:pt x="2132" y="726"/>
                    </a:lnTo>
                    <a:lnTo>
                      <a:pt x="2286" y="657"/>
                    </a:lnTo>
                    <a:lnTo>
                      <a:pt x="2453" y="582"/>
                    </a:lnTo>
                    <a:lnTo>
                      <a:pt x="2635" y="500"/>
                    </a:lnTo>
                    <a:lnTo>
                      <a:pt x="2830" y="412"/>
                    </a:lnTo>
                    <a:lnTo>
                      <a:pt x="3042" y="316"/>
                    </a:lnTo>
                    <a:lnTo>
                      <a:pt x="3269" y="214"/>
                    </a:lnTo>
                    <a:lnTo>
                      <a:pt x="3515" y="103"/>
                    </a:lnTo>
                    <a:close/>
                  </a:path>
                </a:pathLst>
              </a:custGeom>
              <a:solidFill>
                <a:srgbClr val="D6DEDE"/>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148" name="Freeform 55"/>
              <p:cNvSpPr>
                <a:spLocks/>
              </p:cNvSpPr>
              <p:nvPr/>
            </p:nvSpPr>
            <p:spPr bwMode="auto">
              <a:xfrm>
                <a:off x="1104" y="3024"/>
                <a:ext cx="159" cy="92"/>
              </a:xfrm>
              <a:custGeom>
                <a:avLst/>
                <a:gdLst/>
                <a:ahLst/>
                <a:cxnLst>
                  <a:cxn ang="0">
                    <a:pos x="3503" y="83"/>
                  </a:cxn>
                  <a:cxn ang="0">
                    <a:pos x="3502" y="64"/>
                  </a:cxn>
                  <a:cxn ang="0">
                    <a:pos x="3491" y="46"/>
                  </a:cxn>
                  <a:cxn ang="0">
                    <a:pos x="3476" y="31"/>
                  </a:cxn>
                  <a:cxn ang="0">
                    <a:pos x="3459" y="18"/>
                  </a:cxn>
                  <a:cxn ang="0">
                    <a:pos x="3440" y="8"/>
                  </a:cxn>
                  <a:cxn ang="0">
                    <a:pos x="3418" y="2"/>
                  </a:cxn>
                  <a:cxn ang="0">
                    <a:pos x="3397" y="0"/>
                  </a:cxn>
                  <a:cxn ang="0">
                    <a:pos x="3376" y="2"/>
                  </a:cxn>
                  <a:cxn ang="0">
                    <a:pos x="3356" y="8"/>
                  </a:cxn>
                  <a:cxn ang="0">
                    <a:pos x="62" y="1486"/>
                  </a:cxn>
                  <a:cxn ang="0">
                    <a:pos x="44" y="1497"/>
                  </a:cxn>
                  <a:cxn ang="0">
                    <a:pos x="29" y="1512"/>
                  </a:cxn>
                  <a:cxn ang="0">
                    <a:pos x="16" y="1530"/>
                  </a:cxn>
                  <a:cxn ang="0">
                    <a:pos x="7" y="1550"/>
                  </a:cxn>
                  <a:cxn ang="0">
                    <a:pos x="2" y="1572"/>
                  </a:cxn>
                  <a:cxn ang="0">
                    <a:pos x="0" y="1594"/>
                  </a:cxn>
                  <a:cxn ang="0">
                    <a:pos x="2" y="1615"/>
                  </a:cxn>
                  <a:cxn ang="0">
                    <a:pos x="8" y="1636"/>
                  </a:cxn>
                  <a:cxn ang="0">
                    <a:pos x="13" y="1649"/>
                  </a:cxn>
                  <a:cxn ang="0">
                    <a:pos x="3503" y="83"/>
                  </a:cxn>
                </a:cxnLst>
                <a:rect l="0" t="0" r="r" b="b"/>
                <a:pathLst>
                  <a:path w="3503" h="1649">
                    <a:moveTo>
                      <a:pt x="3503" y="83"/>
                    </a:moveTo>
                    <a:lnTo>
                      <a:pt x="3502" y="64"/>
                    </a:lnTo>
                    <a:lnTo>
                      <a:pt x="3491" y="46"/>
                    </a:lnTo>
                    <a:lnTo>
                      <a:pt x="3476" y="31"/>
                    </a:lnTo>
                    <a:lnTo>
                      <a:pt x="3459" y="18"/>
                    </a:lnTo>
                    <a:lnTo>
                      <a:pt x="3440" y="8"/>
                    </a:lnTo>
                    <a:lnTo>
                      <a:pt x="3418" y="2"/>
                    </a:lnTo>
                    <a:lnTo>
                      <a:pt x="3397" y="0"/>
                    </a:lnTo>
                    <a:lnTo>
                      <a:pt x="3376" y="2"/>
                    </a:lnTo>
                    <a:lnTo>
                      <a:pt x="3356" y="8"/>
                    </a:lnTo>
                    <a:lnTo>
                      <a:pt x="62" y="1486"/>
                    </a:lnTo>
                    <a:lnTo>
                      <a:pt x="44" y="1497"/>
                    </a:lnTo>
                    <a:lnTo>
                      <a:pt x="29" y="1512"/>
                    </a:lnTo>
                    <a:lnTo>
                      <a:pt x="16" y="1530"/>
                    </a:lnTo>
                    <a:lnTo>
                      <a:pt x="7" y="1550"/>
                    </a:lnTo>
                    <a:lnTo>
                      <a:pt x="2" y="1572"/>
                    </a:lnTo>
                    <a:lnTo>
                      <a:pt x="0" y="1594"/>
                    </a:lnTo>
                    <a:lnTo>
                      <a:pt x="2" y="1615"/>
                    </a:lnTo>
                    <a:lnTo>
                      <a:pt x="8" y="1636"/>
                    </a:lnTo>
                    <a:lnTo>
                      <a:pt x="13" y="1649"/>
                    </a:lnTo>
                    <a:lnTo>
                      <a:pt x="3503" y="83"/>
                    </a:lnTo>
                    <a:close/>
                  </a:path>
                </a:pathLst>
              </a:custGeom>
              <a:solidFill>
                <a:srgbClr val="E0E8E8"/>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149" name="Freeform 56"/>
              <p:cNvSpPr>
                <a:spLocks/>
              </p:cNvSpPr>
              <p:nvPr/>
            </p:nvSpPr>
            <p:spPr bwMode="auto">
              <a:xfrm>
                <a:off x="1277" y="3064"/>
                <a:ext cx="2" cy="3"/>
              </a:xfrm>
              <a:custGeom>
                <a:avLst/>
                <a:gdLst/>
                <a:ahLst/>
                <a:cxnLst>
                  <a:cxn ang="0">
                    <a:pos x="0" y="2"/>
                  </a:cxn>
                  <a:cxn ang="0">
                    <a:pos x="9" y="0"/>
                  </a:cxn>
                  <a:cxn ang="0">
                    <a:pos x="16" y="2"/>
                  </a:cxn>
                  <a:cxn ang="0">
                    <a:pos x="22" y="7"/>
                  </a:cxn>
                  <a:cxn ang="0">
                    <a:pos x="26" y="13"/>
                  </a:cxn>
                  <a:cxn ang="0">
                    <a:pos x="28" y="21"/>
                  </a:cxn>
                  <a:cxn ang="0">
                    <a:pos x="27" y="29"/>
                  </a:cxn>
                  <a:cxn ang="0">
                    <a:pos x="23" y="35"/>
                  </a:cxn>
                  <a:cxn ang="0">
                    <a:pos x="16" y="40"/>
                  </a:cxn>
                  <a:cxn ang="0">
                    <a:pos x="0" y="2"/>
                  </a:cxn>
                </a:cxnLst>
                <a:rect l="0" t="0" r="r" b="b"/>
                <a:pathLst>
                  <a:path w="28" h="40">
                    <a:moveTo>
                      <a:pt x="0" y="2"/>
                    </a:moveTo>
                    <a:lnTo>
                      <a:pt x="9" y="0"/>
                    </a:lnTo>
                    <a:lnTo>
                      <a:pt x="16" y="2"/>
                    </a:lnTo>
                    <a:lnTo>
                      <a:pt x="22" y="7"/>
                    </a:lnTo>
                    <a:lnTo>
                      <a:pt x="26" y="13"/>
                    </a:lnTo>
                    <a:lnTo>
                      <a:pt x="28" y="21"/>
                    </a:lnTo>
                    <a:lnTo>
                      <a:pt x="27" y="29"/>
                    </a:lnTo>
                    <a:lnTo>
                      <a:pt x="23" y="35"/>
                    </a:lnTo>
                    <a:lnTo>
                      <a:pt x="16" y="40"/>
                    </a:lnTo>
                    <a:lnTo>
                      <a:pt x="0" y="2"/>
                    </a:lnTo>
                    <a:close/>
                  </a:path>
                </a:pathLst>
              </a:custGeom>
              <a:solidFill>
                <a:srgbClr val="7A8282"/>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150" name="Freeform 57"/>
              <p:cNvSpPr>
                <a:spLocks/>
              </p:cNvSpPr>
              <p:nvPr/>
            </p:nvSpPr>
            <p:spPr bwMode="auto">
              <a:xfrm>
                <a:off x="1118" y="3064"/>
                <a:ext cx="160" cy="90"/>
              </a:xfrm>
              <a:custGeom>
                <a:avLst/>
                <a:gdLst/>
                <a:ahLst/>
                <a:cxnLst>
                  <a:cxn ang="0">
                    <a:pos x="8" y="1596"/>
                  </a:cxn>
                  <a:cxn ang="0">
                    <a:pos x="0" y="1577"/>
                  </a:cxn>
                  <a:cxn ang="0">
                    <a:pos x="3513" y="0"/>
                  </a:cxn>
                  <a:cxn ang="0">
                    <a:pos x="3529" y="38"/>
                  </a:cxn>
                  <a:cxn ang="0">
                    <a:pos x="16" y="1614"/>
                  </a:cxn>
                  <a:cxn ang="0">
                    <a:pos x="8" y="1596"/>
                  </a:cxn>
                </a:cxnLst>
                <a:rect l="0" t="0" r="r" b="b"/>
                <a:pathLst>
                  <a:path w="3529" h="1614">
                    <a:moveTo>
                      <a:pt x="8" y="1596"/>
                    </a:moveTo>
                    <a:lnTo>
                      <a:pt x="0" y="1577"/>
                    </a:lnTo>
                    <a:lnTo>
                      <a:pt x="3513" y="0"/>
                    </a:lnTo>
                    <a:lnTo>
                      <a:pt x="3529" y="38"/>
                    </a:lnTo>
                    <a:lnTo>
                      <a:pt x="16" y="1614"/>
                    </a:lnTo>
                    <a:lnTo>
                      <a:pt x="8" y="1596"/>
                    </a:lnTo>
                    <a:close/>
                  </a:path>
                </a:pathLst>
              </a:custGeom>
              <a:solidFill>
                <a:srgbClr val="7A8282"/>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151" name="Freeform 58"/>
              <p:cNvSpPr>
                <a:spLocks/>
              </p:cNvSpPr>
              <p:nvPr/>
            </p:nvSpPr>
            <p:spPr bwMode="auto">
              <a:xfrm>
                <a:off x="1117" y="3152"/>
                <a:ext cx="1" cy="2"/>
              </a:xfrm>
              <a:custGeom>
                <a:avLst/>
                <a:gdLst/>
                <a:ahLst/>
                <a:cxnLst>
                  <a:cxn ang="0">
                    <a:pos x="28" y="37"/>
                  </a:cxn>
                  <a:cxn ang="0">
                    <a:pos x="19" y="40"/>
                  </a:cxn>
                  <a:cxn ang="0">
                    <a:pos x="12" y="37"/>
                  </a:cxn>
                  <a:cxn ang="0">
                    <a:pos x="6" y="33"/>
                  </a:cxn>
                  <a:cxn ang="0">
                    <a:pos x="2" y="26"/>
                  </a:cxn>
                  <a:cxn ang="0">
                    <a:pos x="0" y="19"/>
                  </a:cxn>
                  <a:cxn ang="0">
                    <a:pos x="1" y="11"/>
                  </a:cxn>
                  <a:cxn ang="0">
                    <a:pos x="5" y="5"/>
                  </a:cxn>
                  <a:cxn ang="0">
                    <a:pos x="12" y="0"/>
                  </a:cxn>
                  <a:cxn ang="0">
                    <a:pos x="28" y="37"/>
                  </a:cxn>
                </a:cxnLst>
                <a:rect l="0" t="0" r="r" b="b"/>
                <a:pathLst>
                  <a:path w="28" h="40">
                    <a:moveTo>
                      <a:pt x="28" y="37"/>
                    </a:moveTo>
                    <a:lnTo>
                      <a:pt x="19" y="40"/>
                    </a:lnTo>
                    <a:lnTo>
                      <a:pt x="12" y="37"/>
                    </a:lnTo>
                    <a:lnTo>
                      <a:pt x="6" y="33"/>
                    </a:lnTo>
                    <a:lnTo>
                      <a:pt x="2" y="26"/>
                    </a:lnTo>
                    <a:lnTo>
                      <a:pt x="0" y="19"/>
                    </a:lnTo>
                    <a:lnTo>
                      <a:pt x="1" y="11"/>
                    </a:lnTo>
                    <a:lnTo>
                      <a:pt x="5" y="5"/>
                    </a:lnTo>
                    <a:lnTo>
                      <a:pt x="12" y="0"/>
                    </a:lnTo>
                    <a:lnTo>
                      <a:pt x="28" y="37"/>
                    </a:lnTo>
                    <a:close/>
                  </a:path>
                </a:pathLst>
              </a:custGeom>
              <a:solidFill>
                <a:srgbClr val="7A8282"/>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152" name="Freeform 59"/>
              <p:cNvSpPr>
                <a:spLocks/>
              </p:cNvSpPr>
              <p:nvPr/>
            </p:nvSpPr>
            <p:spPr bwMode="auto">
              <a:xfrm>
                <a:off x="1281" y="3075"/>
                <a:ext cx="2" cy="2"/>
              </a:xfrm>
              <a:custGeom>
                <a:avLst/>
                <a:gdLst/>
                <a:ahLst/>
                <a:cxnLst>
                  <a:cxn ang="0">
                    <a:pos x="0" y="2"/>
                  </a:cxn>
                  <a:cxn ang="0">
                    <a:pos x="9" y="0"/>
                  </a:cxn>
                  <a:cxn ang="0">
                    <a:pos x="16" y="2"/>
                  </a:cxn>
                  <a:cxn ang="0">
                    <a:pos x="22" y="6"/>
                  </a:cxn>
                  <a:cxn ang="0">
                    <a:pos x="26" y="13"/>
                  </a:cxn>
                  <a:cxn ang="0">
                    <a:pos x="28" y="21"/>
                  </a:cxn>
                  <a:cxn ang="0">
                    <a:pos x="27" y="29"/>
                  </a:cxn>
                  <a:cxn ang="0">
                    <a:pos x="23" y="35"/>
                  </a:cxn>
                  <a:cxn ang="0">
                    <a:pos x="16" y="40"/>
                  </a:cxn>
                  <a:cxn ang="0">
                    <a:pos x="0" y="2"/>
                  </a:cxn>
                </a:cxnLst>
                <a:rect l="0" t="0" r="r" b="b"/>
                <a:pathLst>
                  <a:path w="28" h="40">
                    <a:moveTo>
                      <a:pt x="0" y="2"/>
                    </a:moveTo>
                    <a:lnTo>
                      <a:pt x="9" y="0"/>
                    </a:lnTo>
                    <a:lnTo>
                      <a:pt x="16" y="2"/>
                    </a:lnTo>
                    <a:lnTo>
                      <a:pt x="22" y="6"/>
                    </a:lnTo>
                    <a:lnTo>
                      <a:pt x="26" y="13"/>
                    </a:lnTo>
                    <a:lnTo>
                      <a:pt x="28" y="21"/>
                    </a:lnTo>
                    <a:lnTo>
                      <a:pt x="27" y="29"/>
                    </a:lnTo>
                    <a:lnTo>
                      <a:pt x="23" y="35"/>
                    </a:lnTo>
                    <a:lnTo>
                      <a:pt x="16" y="40"/>
                    </a:lnTo>
                    <a:lnTo>
                      <a:pt x="0" y="2"/>
                    </a:lnTo>
                    <a:close/>
                  </a:path>
                </a:pathLst>
              </a:custGeom>
              <a:solidFill>
                <a:srgbClr val="EDF5F5"/>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153" name="Freeform 60"/>
              <p:cNvSpPr>
                <a:spLocks/>
              </p:cNvSpPr>
              <p:nvPr/>
            </p:nvSpPr>
            <p:spPr bwMode="auto">
              <a:xfrm>
                <a:off x="1121" y="3075"/>
                <a:ext cx="161" cy="91"/>
              </a:xfrm>
              <a:custGeom>
                <a:avLst/>
                <a:gdLst/>
                <a:ahLst/>
                <a:cxnLst>
                  <a:cxn ang="0">
                    <a:pos x="8" y="1614"/>
                  </a:cxn>
                  <a:cxn ang="0">
                    <a:pos x="0" y="1595"/>
                  </a:cxn>
                  <a:cxn ang="0">
                    <a:pos x="3531" y="0"/>
                  </a:cxn>
                  <a:cxn ang="0">
                    <a:pos x="3547" y="38"/>
                  </a:cxn>
                  <a:cxn ang="0">
                    <a:pos x="17" y="1633"/>
                  </a:cxn>
                  <a:cxn ang="0">
                    <a:pos x="8" y="1614"/>
                  </a:cxn>
                </a:cxnLst>
                <a:rect l="0" t="0" r="r" b="b"/>
                <a:pathLst>
                  <a:path w="3547" h="1633">
                    <a:moveTo>
                      <a:pt x="8" y="1614"/>
                    </a:moveTo>
                    <a:lnTo>
                      <a:pt x="0" y="1595"/>
                    </a:lnTo>
                    <a:lnTo>
                      <a:pt x="3531" y="0"/>
                    </a:lnTo>
                    <a:lnTo>
                      <a:pt x="3547" y="38"/>
                    </a:lnTo>
                    <a:lnTo>
                      <a:pt x="17" y="1633"/>
                    </a:lnTo>
                    <a:lnTo>
                      <a:pt x="8" y="1614"/>
                    </a:lnTo>
                    <a:close/>
                  </a:path>
                </a:pathLst>
              </a:custGeom>
              <a:solidFill>
                <a:srgbClr val="EDF5F5"/>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154" name="Freeform 61"/>
              <p:cNvSpPr>
                <a:spLocks/>
              </p:cNvSpPr>
              <p:nvPr/>
            </p:nvSpPr>
            <p:spPr bwMode="auto">
              <a:xfrm>
                <a:off x="1120" y="3164"/>
                <a:ext cx="2" cy="2"/>
              </a:xfrm>
              <a:custGeom>
                <a:avLst/>
                <a:gdLst/>
                <a:ahLst/>
                <a:cxnLst>
                  <a:cxn ang="0">
                    <a:pos x="29" y="38"/>
                  </a:cxn>
                  <a:cxn ang="0">
                    <a:pos x="19" y="40"/>
                  </a:cxn>
                  <a:cxn ang="0">
                    <a:pos x="12" y="38"/>
                  </a:cxn>
                  <a:cxn ang="0">
                    <a:pos x="6" y="34"/>
                  </a:cxn>
                  <a:cxn ang="0">
                    <a:pos x="2" y="27"/>
                  </a:cxn>
                  <a:cxn ang="0">
                    <a:pos x="0" y="19"/>
                  </a:cxn>
                  <a:cxn ang="0">
                    <a:pos x="1" y="12"/>
                  </a:cxn>
                  <a:cxn ang="0">
                    <a:pos x="5" y="6"/>
                  </a:cxn>
                  <a:cxn ang="0">
                    <a:pos x="12" y="0"/>
                  </a:cxn>
                  <a:cxn ang="0">
                    <a:pos x="29" y="38"/>
                  </a:cxn>
                </a:cxnLst>
                <a:rect l="0" t="0" r="r" b="b"/>
                <a:pathLst>
                  <a:path w="29" h="40">
                    <a:moveTo>
                      <a:pt x="29" y="38"/>
                    </a:moveTo>
                    <a:lnTo>
                      <a:pt x="19" y="40"/>
                    </a:lnTo>
                    <a:lnTo>
                      <a:pt x="12" y="38"/>
                    </a:lnTo>
                    <a:lnTo>
                      <a:pt x="6" y="34"/>
                    </a:lnTo>
                    <a:lnTo>
                      <a:pt x="2" y="27"/>
                    </a:lnTo>
                    <a:lnTo>
                      <a:pt x="0" y="19"/>
                    </a:lnTo>
                    <a:lnTo>
                      <a:pt x="1" y="12"/>
                    </a:lnTo>
                    <a:lnTo>
                      <a:pt x="5" y="6"/>
                    </a:lnTo>
                    <a:lnTo>
                      <a:pt x="12" y="0"/>
                    </a:lnTo>
                    <a:lnTo>
                      <a:pt x="29" y="38"/>
                    </a:lnTo>
                    <a:close/>
                  </a:path>
                </a:pathLst>
              </a:custGeom>
              <a:solidFill>
                <a:srgbClr val="EDF5F5"/>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155" name="Freeform 62"/>
              <p:cNvSpPr>
                <a:spLocks/>
              </p:cNvSpPr>
              <p:nvPr/>
            </p:nvSpPr>
            <p:spPr bwMode="auto">
              <a:xfrm>
                <a:off x="1112" y="3169"/>
                <a:ext cx="50" cy="122"/>
              </a:xfrm>
              <a:custGeom>
                <a:avLst/>
                <a:gdLst/>
                <a:ahLst/>
                <a:cxnLst>
                  <a:cxn ang="0">
                    <a:pos x="230" y="56"/>
                  </a:cxn>
                  <a:cxn ang="0">
                    <a:pos x="1103" y="2072"/>
                  </a:cxn>
                  <a:cxn ang="0">
                    <a:pos x="1067" y="2201"/>
                  </a:cxn>
                  <a:cxn ang="0">
                    <a:pos x="1031" y="2186"/>
                  </a:cxn>
                  <a:cxn ang="0">
                    <a:pos x="994" y="2172"/>
                  </a:cxn>
                  <a:cxn ang="0">
                    <a:pos x="958" y="2155"/>
                  </a:cxn>
                  <a:cxn ang="0">
                    <a:pos x="921" y="2138"/>
                  </a:cxn>
                  <a:cxn ang="0">
                    <a:pos x="886" y="2119"/>
                  </a:cxn>
                  <a:cxn ang="0">
                    <a:pos x="850" y="2100"/>
                  </a:cxn>
                  <a:cxn ang="0">
                    <a:pos x="814" y="2079"/>
                  </a:cxn>
                  <a:cxn ang="0">
                    <a:pos x="780" y="2058"/>
                  </a:cxn>
                  <a:cxn ang="0">
                    <a:pos x="745" y="2036"/>
                  </a:cxn>
                  <a:cxn ang="0">
                    <a:pos x="711" y="2012"/>
                  </a:cxn>
                  <a:cxn ang="0">
                    <a:pos x="677" y="1988"/>
                  </a:cxn>
                  <a:cxn ang="0">
                    <a:pos x="644" y="1964"/>
                  </a:cxn>
                  <a:cxn ang="0">
                    <a:pos x="610" y="1939"/>
                  </a:cxn>
                  <a:cxn ang="0">
                    <a:pos x="579" y="1911"/>
                  </a:cxn>
                  <a:cxn ang="0">
                    <a:pos x="547" y="1884"/>
                  </a:cxn>
                  <a:cxn ang="0">
                    <a:pos x="515" y="1856"/>
                  </a:cxn>
                  <a:cxn ang="0">
                    <a:pos x="485" y="1827"/>
                  </a:cxn>
                  <a:cxn ang="0">
                    <a:pos x="455" y="1797"/>
                  </a:cxn>
                  <a:cxn ang="0">
                    <a:pos x="426" y="1767"/>
                  </a:cxn>
                  <a:cxn ang="0">
                    <a:pos x="397" y="1736"/>
                  </a:cxn>
                  <a:cxn ang="0">
                    <a:pos x="370" y="1705"/>
                  </a:cxn>
                  <a:cxn ang="0">
                    <a:pos x="342" y="1672"/>
                  </a:cxn>
                  <a:cxn ang="0">
                    <a:pos x="316" y="1638"/>
                  </a:cxn>
                  <a:cxn ang="0">
                    <a:pos x="291" y="1604"/>
                  </a:cxn>
                  <a:cxn ang="0">
                    <a:pos x="267" y="1571"/>
                  </a:cxn>
                  <a:cxn ang="0">
                    <a:pos x="243" y="1536"/>
                  </a:cxn>
                  <a:cxn ang="0">
                    <a:pos x="221" y="1500"/>
                  </a:cxn>
                  <a:cxn ang="0">
                    <a:pos x="199" y="1463"/>
                  </a:cxn>
                  <a:cxn ang="0">
                    <a:pos x="178" y="1427"/>
                  </a:cxn>
                  <a:cxn ang="0">
                    <a:pos x="158" y="1389"/>
                  </a:cxn>
                  <a:cxn ang="0">
                    <a:pos x="140" y="1351"/>
                  </a:cxn>
                  <a:cxn ang="0">
                    <a:pos x="123" y="1314"/>
                  </a:cxn>
                  <a:cxn ang="0">
                    <a:pos x="94" y="1241"/>
                  </a:cxn>
                  <a:cxn ang="0">
                    <a:pos x="70" y="1164"/>
                  </a:cxn>
                  <a:cxn ang="0">
                    <a:pos x="49" y="1083"/>
                  </a:cxn>
                  <a:cxn ang="0">
                    <a:pos x="32" y="997"/>
                  </a:cxn>
                  <a:cxn ang="0">
                    <a:pos x="19" y="910"/>
                  </a:cxn>
                  <a:cxn ang="0">
                    <a:pos x="8" y="822"/>
                  </a:cxn>
                  <a:cxn ang="0">
                    <a:pos x="2" y="732"/>
                  </a:cxn>
                  <a:cxn ang="0">
                    <a:pos x="0" y="641"/>
                  </a:cxn>
                  <a:cxn ang="0">
                    <a:pos x="2" y="551"/>
                  </a:cxn>
                  <a:cxn ang="0">
                    <a:pos x="8" y="463"/>
                  </a:cxn>
                  <a:cxn ang="0">
                    <a:pos x="18" y="375"/>
                  </a:cxn>
                  <a:cxn ang="0">
                    <a:pos x="31" y="292"/>
                  </a:cxn>
                  <a:cxn ang="0">
                    <a:pos x="48" y="212"/>
                  </a:cxn>
                  <a:cxn ang="0">
                    <a:pos x="69" y="136"/>
                  </a:cxn>
                  <a:cxn ang="0">
                    <a:pos x="94" y="65"/>
                  </a:cxn>
                  <a:cxn ang="0">
                    <a:pos x="123" y="0"/>
                  </a:cxn>
                  <a:cxn ang="0">
                    <a:pos x="230" y="56"/>
                  </a:cxn>
                </a:cxnLst>
                <a:rect l="0" t="0" r="r" b="b"/>
                <a:pathLst>
                  <a:path w="1103" h="2201">
                    <a:moveTo>
                      <a:pt x="230" y="56"/>
                    </a:moveTo>
                    <a:lnTo>
                      <a:pt x="1103" y="2072"/>
                    </a:lnTo>
                    <a:lnTo>
                      <a:pt x="1067" y="2201"/>
                    </a:lnTo>
                    <a:lnTo>
                      <a:pt x="1031" y="2186"/>
                    </a:lnTo>
                    <a:lnTo>
                      <a:pt x="994" y="2172"/>
                    </a:lnTo>
                    <a:lnTo>
                      <a:pt x="958" y="2155"/>
                    </a:lnTo>
                    <a:lnTo>
                      <a:pt x="921" y="2138"/>
                    </a:lnTo>
                    <a:lnTo>
                      <a:pt x="886" y="2119"/>
                    </a:lnTo>
                    <a:lnTo>
                      <a:pt x="850" y="2100"/>
                    </a:lnTo>
                    <a:lnTo>
                      <a:pt x="814" y="2079"/>
                    </a:lnTo>
                    <a:lnTo>
                      <a:pt x="780" y="2058"/>
                    </a:lnTo>
                    <a:lnTo>
                      <a:pt x="745" y="2036"/>
                    </a:lnTo>
                    <a:lnTo>
                      <a:pt x="711" y="2012"/>
                    </a:lnTo>
                    <a:lnTo>
                      <a:pt x="677" y="1988"/>
                    </a:lnTo>
                    <a:lnTo>
                      <a:pt x="644" y="1964"/>
                    </a:lnTo>
                    <a:lnTo>
                      <a:pt x="610" y="1939"/>
                    </a:lnTo>
                    <a:lnTo>
                      <a:pt x="579" y="1911"/>
                    </a:lnTo>
                    <a:lnTo>
                      <a:pt x="547" y="1884"/>
                    </a:lnTo>
                    <a:lnTo>
                      <a:pt x="515" y="1856"/>
                    </a:lnTo>
                    <a:lnTo>
                      <a:pt x="485" y="1827"/>
                    </a:lnTo>
                    <a:lnTo>
                      <a:pt x="455" y="1797"/>
                    </a:lnTo>
                    <a:lnTo>
                      <a:pt x="426" y="1767"/>
                    </a:lnTo>
                    <a:lnTo>
                      <a:pt x="397" y="1736"/>
                    </a:lnTo>
                    <a:lnTo>
                      <a:pt x="370" y="1705"/>
                    </a:lnTo>
                    <a:lnTo>
                      <a:pt x="342" y="1672"/>
                    </a:lnTo>
                    <a:lnTo>
                      <a:pt x="316" y="1638"/>
                    </a:lnTo>
                    <a:lnTo>
                      <a:pt x="291" y="1604"/>
                    </a:lnTo>
                    <a:lnTo>
                      <a:pt x="267" y="1571"/>
                    </a:lnTo>
                    <a:lnTo>
                      <a:pt x="243" y="1536"/>
                    </a:lnTo>
                    <a:lnTo>
                      <a:pt x="221" y="1500"/>
                    </a:lnTo>
                    <a:lnTo>
                      <a:pt x="199" y="1463"/>
                    </a:lnTo>
                    <a:lnTo>
                      <a:pt x="178" y="1427"/>
                    </a:lnTo>
                    <a:lnTo>
                      <a:pt x="158" y="1389"/>
                    </a:lnTo>
                    <a:lnTo>
                      <a:pt x="140" y="1351"/>
                    </a:lnTo>
                    <a:lnTo>
                      <a:pt x="123" y="1314"/>
                    </a:lnTo>
                    <a:lnTo>
                      <a:pt x="94" y="1241"/>
                    </a:lnTo>
                    <a:lnTo>
                      <a:pt x="70" y="1164"/>
                    </a:lnTo>
                    <a:lnTo>
                      <a:pt x="49" y="1083"/>
                    </a:lnTo>
                    <a:lnTo>
                      <a:pt x="32" y="997"/>
                    </a:lnTo>
                    <a:lnTo>
                      <a:pt x="19" y="910"/>
                    </a:lnTo>
                    <a:lnTo>
                      <a:pt x="8" y="822"/>
                    </a:lnTo>
                    <a:lnTo>
                      <a:pt x="2" y="732"/>
                    </a:lnTo>
                    <a:lnTo>
                      <a:pt x="0" y="641"/>
                    </a:lnTo>
                    <a:lnTo>
                      <a:pt x="2" y="551"/>
                    </a:lnTo>
                    <a:lnTo>
                      <a:pt x="8" y="463"/>
                    </a:lnTo>
                    <a:lnTo>
                      <a:pt x="18" y="375"/>
                    </a:lnTo>
                    <a:lnTo>
                      <a:pt x="31" y="292"/>
                    </a:lnTo>
                    <a:lnTo>
                      <a:pt x="48" y="212"/>
                    </a:lnTo>
                    <a:lnTo>
                      <a:pt x="69" y="136"/>
                    </a:lnTo>
                    <a:lnTo>
                      <a:pt x="94" y="65"/>
                    </a:lnTo>
                    <a:lnTo>
                      <a:pt x="123" y="0"/>
                    </a:lnTo>
                    <a:lnTo>
                      <a:pt x="230" y="56"/>
                    </a:lnTo>
                    <a:close/>
                  </a:path>
                </a:pathLst>
              </a:custGeom>
              <a:solidFill>
                <a:srgbClr val="EDF5F5"/>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156" name="Freeform 63"/>
              <p:cNvSpPr>
                <a:spLocks/>
              </p:cNvSpPr>
              <p:nvPr/>
            </p:nvSpPr>
            <p:spPr bwMode="auto">
              <a:xfrm>
                <a:off x="1111" y="3169"/>
                <a:ext cx="50" cy="122"/>
              </a:xfrm>
              <a:custGeom>
                <a:avLst/>
                <a:gdLst/>
                <a:ahLst/>
                <a:cxnLst>
                  <a:cxn ang="0">
                    <a:pos x="230" y="56"/>
                  </a:cxn>
                  <a:cxn ang="0">
                    <a:pos x="1103" y="2072"/>
                  </a:cxn>
                  <a:cxn ang="0">
                    <a:pos x="1067" y="2202"/>
                  </a:cxn>
                  <a:cxn ang="0">
                    <a:pos x="1030" y="2187"/>
                  </a:cxn>
                  <a:cxn ang="0">
                    <a:pos x="994" y="2172"/>
                  </a:cxn>
                  <a:cxn ang="0">
                    <a:pos x="958" y="2155"/>
                  </a:cxn>
                  <a:cxn ang="0">
                    <a:pos x="921" y="2138"/>
                  </a:cxn>
                  <a:cxn ang="0">
                    <a:pos x="886" y="2119"/>
                  </a:cxn>
                  <a:cxn ang="0">
                    <a:pos x="850" y="2100"/>
                  </a:cxn>
                  <a:cxn ang="0">
                    <a:pos x="814" y="2079"/>
                  </a:cxn>
                  <a:cxn ang="0">
                    <a:pos x="779" y="2058"/>
                  </a:cxn>
                  <a:cxn ang="0">
                    <a:pos x="745" y="2036"/>
                  </a:cxn>
                  <a:cxn ang="0">
                    <a:pos x="711" y="2013"/>
                  </a:cxn>
                  <a:cxn ang="0">
                    <a:pos x="676" y="1989"/>
                  </a:cxn>
                  <a:cxn ang="0">
                    <a:pos x="644" y="1964"/>
                  </a:cxn>
                  <a:cxn ang="0">
                    <a:pos x="610" y="1939"/>
                  </a:cxn>
                  <a:cxn ang="0">
                    <a:pos x="578" y="1912"/>
                  </a:cxn>
                  <a:cxn ang="0">
                    <a:pos x="547" y="1884"/>
                  </a:cxn>
                  <a:cxn ang="0">
                    <a:pos x="515" y="1857"/>
                  </a:cxn>
                  <a:cxn ang="0">
                    <a:pos x="485" y="1827"/>
                  </a:cxn>
                  <a:cxn ang="0">
                    <a:pos x="455" y="1798"/>
                  </a:cxn>
                  <a:cxn ang="0">
                    <a:pos x="425" y="1767"/>
                  </a:cxn>
                  <a:cxn ang="0">
                    <a:pos x="397" y="1737"/>
                  </a:cxn>
                  <a:cxn ang="0">
                    <a:pos x="369" y="1705"/>
                  </a:cxn>
                  <a:cxn ang="0">
                    <a:pos x="342" y="1672"/>
                  </a:cxn>
                  <a:cxn ang="0">
                    <a:pos x="316" y="1639"/>
                  </a:cxn>
                  <a:cxn ang="0">
                    <a:pos x="291" y="1605"/>
                  </a:cxn>
                  <a:cxn ang="0">
                    <a:pos x="266" y="1571"/>
                  </a:cxn>
                  <a:cxn ang="0">
                    <a:pos x="243" y="1536"/>
                  </a:cxn>
                  <a:cxn ang="0">
                    <a:pos x="220" y="1500"/>
                  </a:cxn>
                  <a:cxn ang="0">
                    <a:pos x="199" y="1464"/>
                  </a:cxn>
                  <a:cxn ang="0">
                    <a:pos x="178" y="1428"/>
                  </a:cxn>
                  <a:cxn ang="0">
                    <a:pos x="158" y="1390"/>
                  </a:cxn>
                  <a:cxn ang="0">
                    <a:pos x="140" y="1352"/>
                  </a:cxn>
                  <a:cxn ang="0">
                    <a:pos x="123" y="1314"/>
                  </a:cxn>
                  <a:cxn ang="0">
                    <a:pos x="94" y="1241"/>
                  </a:cxn>
                  <a:cxn ang="0">
                    <a:pos x="69" y="1164"/>
                  </a:cxn>
                  <a:cxn ang="0">
                    <a:pos x="49" y="1083"/>
                  </a:cxn>
                  <a:cxn ang="0">
                    <a:pos x="32" y="998"/>
                  </a:cxn>
                  <a:cxn ang="0">
                    <a:pos x="18" y="910"/>
                  </a:cxn>
                  <a:cxn ang="0">
                    <a:pos x="8" y="823"/>
                  </a:cxn>
                  <a:cxn ang="0">
                    <a:pos x="2" y="732"/>
                  </a:cxn>
                  <a:cxn ang="0">
                    <a:pos x="0" y="641"/>
                  </a:cxn>
                  <a:cxn ang="0">
                    <a:pos x="2" y="552"/>
                  </a:cxn>
                  <a:cxn ang="0">
                    <a:pos x="8" y="463"/>
                  </a:cxn>
                  <a:cxn ang="0">
                    <a:pos x="17" y="376"/>
                  </a:cxn>
                  <a:cxn ang="0">
                    <a:pos x="31" y="292"/>
                  </a:cxn>
                  <a:cxn ang="0">
                    <a:pos x="48" y="212"/>
                  </a:cxn>
                  <a:cxn ang="0">
                    <a:pos x="68" y="136"/>
                  </a:cxn>
                  <a:cxn ang="0">
                    <a:pos x="94" y="66"/>
                  </a:cxn>
                  <a:cxn ang="0">
                    <a:pos x="123" y="0"/>
                  </a:cxn>
                  <a:cxn ang="0">
                    <a:pos x="230" y="56"/>
                  </a:cxn>
                </a:cxnLst>
                <a:rect l="0" t="0" r="r" b="b"/>
                <a:pathLst>
                  <a:path w="1103" h="2202">
                    <a:moveTo>
                      <a:pt x="230" y="56"/>
                    </a:moveTo>
                    <a:lnTo>
                      <a:pt x="1103" y="2072"/>
                    </a:lnTo>
                    <a:lnTo>
                      <a:pt x="1067" y="2202"/>
                    </a:lnTo>
                    <a:lnTo>
                      <a:pt x="1030" y="2187"/>
                    </a:lnTo>
                    <a:lnTo>
                      <a:pt x="994" y="2172"/>
                    </a:lnTo>
                    <a:lnTo>
                      <a:pt x="958" y="2155"/>
                    </a:lnTo>
                    <a:lnTo>
                      <a:pt x="921" y="2138"/>
                    </a:lnTo>
                    <a:lnTo>
                      <a:pt x="886" y="2119"/>
                    </a:lnTo>
                    <a:lnTo>
                      <a:pt x="850" y="2100"/>
                    </a:lnTo>
                    <a:lnTo>
                      <a:pt x="814" y="2079"/>
                    </a:lnTo>
                    <a:lnTo>
                      <a:pt x="779" y="2058"/>
                    </a:lnTo>
                    <a:lnTo>
                      <a:pt x="745" y="2036"/>
                    </a:lnTo>
                    <a:lnTo>
                      <a:pt x="711" y="2013"/>
                    </a:lnTo>
                    <a:lnTo>
                      <a:pt x="676" y="1989"/>
                    </a:lnTo>
                    <a:lnTo>
                      <a:pt x="644" y="1964"/>
                    </a:lnTo>
                    <a:lnTo>
                      <a:pt x="610" y="1939"/>
                    </a:lnTo>
                    <a:lnTo>
                      <a:pt x="578" y="1912"/>
                    </a:lnTo>
                    <a:lnTo>
                      <a:pt x="547" y="1884"/>
                    </a:lnTo>
                    <a:lnTo>
                      <a:pt x="515" y="1857"/>
                    </a:lnTo>
                    <a:lnTo>
                      <a:pt x="485" y="1827"/>
                    </a:lnTo>
                    <a:lnTo>
                      <a:pt x="455" y="1798"/>
                    </a:lnTo>
                    <a:lnTo>
                      <a:pt x="425" y="1767"/>
                    </a:lnTo>
                    <a:lnTo>
                      <a:pt x="397" y="1737"/>
                    </a:lnTo>
                    <a:lnTo>
                      <a:pt x="369" y="1705"/>
                    </a:lnTo>
                    <a:lnTo>
                      <a:pt x="342" y="1672"/>
                    </a:lnTo>
                    <a:lnTo>
                      <a:pt x="316" y="1639"/>
                    </a:lnTo>
                    <a:lnTo>
                      <a:pt x="291" y="1605"/>
                    </a:lnTo>
                    <a:lnTo>
                      <a:pt x="266" y="1571"/>
                    </a:lnTo>
                    <a:lnTo>
                      <a:pt x="243" y="1536"/>
                    </a:lnTo>
                    <a:lnTo>
                      <a:pt x="220" y="1500"/>
                    </a:lnTo>
                    <a:lnTo>
                      <a:pt x="199" y="1464"/>
                    </a:lnTo>
                    <a:lnTo>
                      <a:pt x="178" y="1428"/>
                    </a:lnTo>
                    <a:lnTo>
                      <a:pt x="158" y="1390"/>
                    </a:lnTo>
                    <a:lnTo>
                      <a:pt x="140" y="1352"/>
                    </a:lnTo>
                    <a:lnTo>
                      <a:pt x="123" y="1314"/>
                    </a:lnTo>
                    <a:lnTo>
                      <a:pt x="94" y="1241"/>
                    </a:lnTo>
                    <a:lnTo>
                      <a:pt x="69" y="1164"/>
                    </a:lnTo>
                    <a:lnTo>
                      <a:pt x="49" y="1083"/>
                    </a:lnTo>
                    <a:lnTo>
                      <a:pt x="32" y="998"/>
                    </a:lnTo>
                    <a:lnTo>
                      <a:pt x="18" y="910"/>
                    </a:lnTo>
                    <a:lnTo>
                      <a:pt x="8" y="823"/>
                    </a:lnTo>
                    <a:lnTo>
                      <a:pt x="2" y="732"/>
                    </a:lnTo>
                    <a:lnTo>
                      <a:pt x="0" y="641"/>
                    </a:lnTo>
                    <a:lnTo>
                      <a:pt x="2" y="552"/>
                    </a:lnTo>
                    <a:lnTo>
                      <a:pt x="8" y="463"/>
                    </a:lnTo>
                    <a:lnTo>
                      <a:pt x="17" y="376"/>
                    </a:lnTo>
                    <a:lnTo>
                      <a:pt x="31" y="292"/>
                    </a:lnTo>
                    <a:lnTo>
                      <a:pt x="48" y="212"/>
                    </a:lnTo>
                    <a:lnTo>
                      <a:pt x="68" y="136"/>
                    </a:lnTo>
                    <a:lnTo>
                      <a:pt x="94" y="66"/>
                    </a:lnTo>
                    <a:lnTo>
                      <a:pt x="123" y="0"/>
                    </a:lnTo>
                    <a:lnTo>
                      <a:pt x="230" y="56"/>
                    </a:lnTo>
                    <a:close/>
                  </a:path>
                </a:pathLst>
              </a:custGeom>
              <a:solidFill>
                <a:srgbClr val="BAC2C2"/>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157" name="Freeform 64"/>
              <p:cNvSpPr>
                <a:spLocks/>
              </p:cNvSpPr>
              <p:nvPr/>
            </p:nvSpPr>
            <p:spPr bwMode="auto">
              <a:xfrm>
                <a:off x="1288" y="3074"/>
                <a:ext cx="52" cy="121"/>
              </a:xfrm>
              <a:custGeom>
                <a:avLst/>
                <a:gdLst/>
                <a:ahLst/>
                <a:cxnLst>
                  <a:cxn ang="0">
                    <a:pos x="917" y="2127"/>
                  </a:cxn>
                  <a:cxn ang="0">
                    <a:pos x="0" y="131"/>
                  </a:cxn>
                  <a:cxn ang="0">
                    <a:pos x="32" y="0"/>
                  </a:cxn>
                  <a:cxn ang="0">
                    <a:pos x="69" y="14"/>
                  </a:cxn>
                  <a:cxn ang="0">
                    <a:pos x="106" y="29"/>
                  </a:cxn>
                  <a:cxn ang="0">
                    <a:pos x="142" y="44"/>
                  </a:cxn>
                  <a:cxn ang="0">
                    <a:pos x="179" y="60"/>
                  </a:cxn>
                  <a:cxn ang="0">
                    <a:pos x="216" y="78"/>
                  </a:cxn>
                  <a:cxn ang="0">
                    <a:pos x="252" y="96"/>
                  </a:cxn>
                  <a:cxn ang="0">
                    <a:pos x="287" y="116"/>
                  </a:cxn>
                  <a:cxn ang="0">
                    <a:pos x="323" y="136"/>
                  </a:cxn>
                  <a:cxn ang="0">
                    <a:pos x="358" y="159"/>
                  </a:cxn>
                  <a:cxn ang="0">
                    <a:pos x="392" y="181"/>
                  </a:cxn>
                  <a:cxn ang="0">
                    <a:pos x="427" y="204"/>
                  </a:cxn>
                  <a:cxn ang="0">
                    <a:pos x="461" y="228"/>
                  </a:cxn>
                  <a:cxn ang="0">
                    <a:pos x="494" y="252"/>
                  </a:cxn>
                  <a:cxn ang="0">
                    <a:pos x="527" y="279"/>
                  </a:cxn>
                  <a:cxn ang="0">
                    <a:pos x="560" y="305"/>
                  </a:cxn>
                  <a:cxn ang="0">
                    <a:pos x="591" y="332"/>
                  </a:cxn>
                  <a:cxn ang="0">
                    <a:pos x="623" y="361"/>
                  </a:cxn>
                  <a:cxn ang="0">
                    <a:pos x="653" y="389"/>
                  </a:cxn>
                  <a:cxn ang="0">
                    <a:pos x="683" y="419"/>
                  </a:cxn>
                  <a:cxn ang="0">
                    <a:pos x="713" y="449"/>
                  </a:cxn>
                  <a:cxn ang="0">
                    <a:pos x="741" y="481"/>
                  </a:cxn>
                  <a:cxn ang="0">
                    <a:pos x="769" y="513"/>
                  </a:cxn>
                  <a:cxn ang="0">
                    <a:pos x="795" y="545"/>
                  </a:cxn>
                  <a:cxn ang="0">
                    <a:pos x="822" y="578"/>
                  </a:cxn>
                  <a:cxn ang="0">
                    <a:pos x="846" y="612"/>
                  </a:cxn>
                  <a:cxn ang="0">
                    <a:pos x="871" y="647"/>
                  </a:cxn>
                  <a:cxn ang="0">
                    <a:pos x="894" y="681"/>
                  </a:cxn>
                  <a:cxn ang="0">
                    <a:pos x="917" y="717"/>
                  </a:cxn>
                  <a:cxn ang="0">
                    <a:pos x="938" y="754"/>
                  </a:cxn>
                  <a:cxn ang="0">
                    <a:pos x="958" y="791"/>
                  </a:cxn>
                  <a:cxn ang="0">
                    <a:pos x="978" y="828"/>
                  </a:cxn>
                  <a:cxn ang="0">
                    <a:pos x="996" y="866"/>
                  </a:cxn>
                  <a:cxn ang="0">
                    <a:pos x="1026" y="938"/>
                  </a:cxn>
                  <a:cxn ang="0">
                    <a:pos x="1052" y="1015"/>
                  </a:cxn>
                  <a:cxn ang="0">
                    <a:pos x="1075" y="1096"/>
                  </a:cxn>
                  <a:cxn ang="0">
                    <a:pos x="1094" y="1180"/>
                  </a:cxn>
                  <a:cxn ang="0">
                    <a:pos x="1109" y="1266"/>
                  </a:cxn>
                  <a:cxn ang="0">
                    <a:pos x="1121" y="1356"/>
                  </a:cxn>
                  <a:cxn ang="0">
                    <a:pos x="1129" y="1446"/>
                  </a:cxn>
                  <a:cxn ang="0">
                    <a:pos x="1133" y="1536"/>
                  </a:cxn>
                  <a:cxn ang="0">
                    <a:pos x="1133" y="1626"/>
                  </a:cxn>
                  <a:cxn ang="0">
                    <a:pos x="1130" y="1716"/>
                  </a:cxn>
                  <a:cxn ang="0">
                    <a:pos x="1122" y="1802"/>
                  </a:cxn>
                  <a:cxn ang="0">
                    <a:pos x="1110" y="1886"/>
                  </a:cxn>
                  <a:cxn ang="0">
                    <a:pos x="1095" y="1967"/>
                  </a:cxn>
                  <a:cxn ang="0">
                    <a:pos x="1076" y="2043"/>
                  </a:cxn>
                  <a:cxn ang="0">
                    <a:pos x="1052" y="2115"/>
                  </a:cxn>
                  <a:cxn ang="0">
                    <a:pos x="1025" y="2181"/>
                  </a:cxn>
                  <a:cxn ang="0">
                    <a:pos x="917" y="2127"/>
                  </a:cxn>
                </a:cxnLst>
                <a:rect l="0" t="0" r="r" b="b"/>
                <a:pathLst>
                  <a:path w="1133" h="2181">
                    <a:moveTo>
                      <a:pt x="917" y="2127"/>
                    </a:moveTo>
                    <a:lnTo>
                      <a:pt x="0" y="131"/>
                    </a:lnTo>
                    <a:lnTo>
                      <a:pt x="32" y="0"/>
                    </a:lnTo>
                    <a:lnTo>
                      <a:pt x="69" y="14"/>
                    </a:lnTo>
                    <a:lnTo>
                      <a:pt x="106" y="29"/>
                    </a:lnTo>
                    <a:lnTo>
                      <a:pt x="142" y="44"/>
                    </a:lnTo>
                    <a:lnTo>
                      <a:pt x="179" y="60"/>
                    </a:lnTo>
                    <a:lnTo>
                      <a:pt x="216" y="78"/>
                    </a:lnTo>
                    <a:lnTo>
                      <a:pt x="252" y="96"/>
                    </a:lnTo>
                    <a:lnTo>
                      <a:pt x="287" y="116"/>
                    </a:lnTo>
                    <a:lnTo>
                      <a:pt x="323" y="136"/>
                    </a:lnTo>
                    <a:lnTo>
                      <a:pt x="358" y="159"/>
                    </a:lnTo>
                    <a:lnTo>
                      <a:pt x="392" y="181"/>
                    </a:lnTo>
                    <a:lnTo>
                      <a:pt x="427" y="204"/>
                    </a:lnTo>
                    <a:lnTo>
                      <a:pt x="461" y="228"/>
                    </a:lnTo>
                    <a:lnTo>
                      <a:pt x="494" y="252"/>
                    </a:lnTo>
                    <a:lnTo>
                      <a:pt x="527" y="279"/>
                    </a:lnTo>
                    <a:lnTo>
                      <a:pt x="560" y="305"/>
                    </a:lnTo>
                    <a:lnTo>
                      <a:pt x="591" y="332"/>
                    </a:lnTo>
                    <a:lnTo>
                      <a:pt x="623" y="361"/>
                    </a:lnTo>
                    <a:lnTo>
                      <a:pt x="653" y="389"/>
                    </a:lnTo>
                    <a:lnTo>
                      <a:pt x="683" y="419"/>
                    </a:lnTo>
                    <a:lnTo>
                      <a:pt x="713" y="449"/>
                    </a:lnTo>
                    <a:lnTo>
                      <a:pt x="741" y="481"/>
                    </a:lnTo>
                    <a:lnTo>
                      <a:pt x="769" y="513"/>
                    </a:lnTo>
                    <a:lnTo>
                      <a:pt x="795" y="545"/>
                    </a:lnTo>
                    <a:lnTo>
                      <a:pt x="822" y="578"/>
                    </a:lnTo>
                    <a:lnTo>
                      <a:pt x="846" y="612"/>
                    </a:lnTo>
                    <a:lnTo>
                      <a:pt x="871" y="647"/>
                    </a:lnTo>
                    <a:lnTo>
                      <a:pt x="894" y="681"/>
                    </a:lnTo>
                    <a:lnTo>
                      <a:pt x="917" y="717"/>
                    </a:lnTo>
                    <a:lnTo>
                      <a:pt x="938" y="754"/>
                    </a:lnTo>
                    <a:lnTo>
                      <a:pt x="958" y="791"/>
                    </a:lnTo>
                    <a:lnTo>
                      <a:pt x="978" y="828"/>
                    </a:lnTo>
                    <a:lnTo>
                      <a:pt x="996" y="866"/>
                    </a:lnTo>
                    <a:lnTo>
                      <a:pt x="1026" y="938"/>
                    </a:lnTo>
                    <a:lnTo>
                      <a:pt x="1052" y="1015"/>
                    </a:lnTo>
                    <a:lnTo>
                      <a:pt x="1075" y="1096"/>
                    </a:lnTo>
                    <a:lnTo>
                      <a:pt x="1094" y="1180"/>
                    </a:lnTo>
                    <a:lnTo>
                      <a:pt x="1109" y="1266"/>
                    </a:lnTo>
                    <a:lnTo>
                      <a:pt x="1121" y="1356"/>
                    </a:lnTo>
                    <a:lnTo>
                      <a:pt x="1129" y="1446"/>
                    </a:lnTo>
                    <a:lnTo>
                      <a:pt x="1133" y="1536"/>
                    </a:lnTo>
                    <a:lnTo>
                      <a:pt x="1133" y="1626"/>
                    </a:lnTo>
                    <a:lnTo>
                      <a:pt x="1130" y="1716"/>
                    </a:lnTo>
                    <a:lnTo>
                      <a:pt x="1122" y="1802"/>
                    </a:lnTo>
                    <a:lnTo>
                      <a:pt x="1110" y="1886"/>
                    </a:lnTo>
                    <a:lnTo>
                      <a:pt x="1095" y="1967"/>
                    </a:lnTo>
                    <a:lnTo>
                      <a:pt x="1076" y="2043"/>
                    </a:lnTo>
                    <a:lnTo>
                      <a:pt x="1052" y="2115"/>
                    </a:lnTo>
                    <a:lnTo>
                      <a:pt x="1025" y="2181"/>
                    </a:lnTo>
                    <a:lnTo>
                      <a:pt x="917" y="2127"/>
                    </a:lnTo>
                    <a:close/>
                  </a:path>
                </a:pathLst>
              </a:custGeom>
              <a:solidFill>
                <a:srgbClr val="EDF5F5"/>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158" name="Freeform 65"/>
              <p:cNvSpPr>
                <a:spLocks/>
              </p:cNvSpPr>
              <p:nvPr/>
            </p:nvSpPr>
            <p:spPr bwMode="auto">
              <a:xfrm>
                <a:off x="1288" y="3074"/>
                <a:ext cx="51" cy="122"/>
              </a:xfrm>
              <a:custGeom>
                <a:avLst/>
                <a:gdLst/>
                <a:ahLst/>
                <a:cxnLst>
                  <a:cxn ang="0">
                    <a:pos x="918" y="2126"/>
                  </a:cxn>
                  <a:cxn ang="0">
                    <a:pos x="0" y="130"/>
                  </a:cxn>
                  <a:cxn ang="0">
                    <a:pos x="33" y="0"/>
                  </a:cxn>
                  <a:cxn ang="0">
                    <a:pos x="70" y="13"/>
                  </a:cxn>
                  <a:cxn ang="0">
                    <a:pos x="107" y="28"/>
                  </a:cxn>
                  <a:cxn ang="0">
                    <a:pos x="143" y="43"/>
                  </a:cxn>
                  <a:cxn ang="0">
                    <a:pos x="180" y="60"/>
                  </a:cxn>
                  <a:cxn ang="0">
                    <a:pos x="217" y="78"/>
                  </a:cxn>
                  <a:cxn ang="0">
                    <a:pos x="252" y="96"/>
                  </a:cxn>
                  <a:cxn ang="0">
                    <a:pos x="288" y="116"/>
                  </a:cxn>
                  <a:cxn ang="0">
                    <a:pos x="324" y="136"/>
                  </a:cxn>
                  <a:cxn ang="0">
                    <a:pos x="359" y="158"/>
                  </a:cxn>
                  <a:cxn ang="0">
                    <a:pos x="393" y="180"/>
                  </a:cxn>
                  <a:cxn ang="0">
                    <a:pos x="428" y="203"/>
                  </a:cxn>
                  <a:cxn ang="0">
                    <a:pos x="462" y="227"/>
                  </a:cxn>
                  <a:cxn ang="0">
                    <a:pos x="495" y="252"/>
                  </a:cxn>
                  <a:cxn ang="0">
                    <a:pos x="528" y="278"/>
                  </a:cxn>
                  <a:cxn ang="0">
                    <a:pos x="561" y="304"/>
                  </a:cxn>
                  <a:cxn ang="0">
                    <a:pos x="592" y="332"/>
                  </a:cxn>
                  <a:cxn ang="0">
                    <a:pos x="624" y="360"/>
                  </a:cxn>
                  <a:cxn ang="0">
                    <a:pos x="654" y="389"/>
                  </a:cxn>
                  <a:cxn ang="0">
                    <a:pos x="684" y="418"/>
                  </a:cxn>
                  <a:cxn ang="0">
                    <a:pos x="714" y="449"/>
                  </a:cxn>
                  <a:cxn ang="0">
                    <a:pos x="742" y="480"/>
                  </a:cxn>
                  <a:cxn ang="0">
                    <a:pos x="770" y="512"/>
                  </a:cxn>
                  <a:cxn ang="0">
                    <a:pos x="796" y="545"/>
                  </a:cxn>
                  <a:cxn ang="0">
                    <a:pos x="823" y="577"/>
                  </a:cxn>
                  <a:cxn ang="0">
                    <a:pos x="847" y="611"/>
                  </a:cxn>
                  <a:cxn ang="0">
                    <a:pos x="872" y="646"/>
                  </a:cxn>
                  <a:cxn ang="0">
                    <a:pos x="895" y="681"/>
                  </a:cxn>
                  <a:cxn ang="0">
                    <a:pos x="918" y="717"/>
                  </a:cxn>
                  <a:cxn ang="0">
                    <a:pos x="939" y="754"/>
                  </a:cxn>
                  <a:cxn ang="0">
                    <a:pos x="959" y="790"/>
                  </a:cxn>
                  <a:cxn ang="0">
                    <a:pos x="979" y="827"/>
                  </a:cxn>
                  <a:cxn ang="0">
                    <a:pos x="997" y="865"/>
                  </a:cxn>
                  <a:cxn ang="0">
                    <a:pos x="1027" y="937"/>
                  </a:cxn>
                  <a:cxn ang="0">
                    <a:pos x="1053" y="1014"/>
                  </a:cxn>
                  <a:cxn ang="0">
                    <a:pos x="1076" y="1095"/>
                  </a:cxn>
                  <a:cxn ang="0">
                    <a:pos x="1095" y="1179"/>
                  </a:cxn>
                  <a:cxn ang="0">
                    <a:pos x="1110" y="1266"/>
                  </a:cxn>
                  <a:cxn ang="0">
                    <a:pos x="1122" y="1355"/>
                  </a:cxn>
                  <a:cxn ang="0">
                    <a:pos x="1130" y="1445"/>
                  </a:cxn>
                  <a:cxn ang="0">
                    <a:pos x="1134" y="1536"/>
                  </a:cxn>
                  <a:cxn ang="0">
                    <a:pos x="1134" y="1625"/>
                  </a:cxn>
                  <a:cxn ang="0">
                    <a:pos x="1131" y="1715"/>
                  </a:cxn>
                  <a:cxn ang="0">
                    <a:pos x="1123" y="1801"/>
                  </a:cxn>
                  <a:cxn ang="0">
                    <a:pos x="1111" y="1886"/>
                  </a:cxn>
                  <a:cxn ang="0">
                    <a:pos x="1096" y="1966"/>
                  </a:cxn>
                  <a:cxn ang="0">
                    <a:pos x="1077" y="2043"/>
                  </a:cxn>
                  <a:cxn ang="0">
                    <a:pos x="1053" y="2115"/>
                  </a:cxn>
                  <a:cxn ang="0">
                    <a:pos x="1026" y="2180"/>
                  </a:cxn>
                  <a:cxn ang="0">
                    <a:pos x="918" y="2126"/>
                  </a:cxn>
                </a:cxnLst>
                <a:rect l="0" t="0" r="r" b="b"/>
                <a:pathLst>
                  <a:path w="1134" h="2180">
                    <a:moveTo>
                      <a:pt x="918" y="2126"/>
                    </a:moveTo>
                    <a:lnTo>
                      <a:pt x="0" y="130"/>
                    </a:lnTo>
                    <a:lnTo>
                      <a:pt x="33" y="0"/>
                    </a:lnTo>
                    <a:lnTo>
                      <a:pt x="70" y="13"/>
                    </a:lnTo>
                    <a:lnTo>
                      <a:pt x="107" y="28"/>
                    </a:lnTo>
                    <a:lnTo>
                      <a:pt x="143" y="43"/>
                    </a:lnTo>
                    <a:lnTo>
                      <a:pt x="180" y="60"/>
                    </a:lnTo>
                    <a:lnTo>
                      <a:pt x="217" y="78"/>
                    </a:lnTo>
                    <a:lnTo>
                      <a:pt x="252" y="96"/>
                    </a:lnTo>
                    <a:lnTo>
                      <a:pt x="288" y="116"/>
                    </a:lnTo>
                    <a:lnTo>
                      <a:pt x="324" y="136"/>
                    </a:lnTo>
                    <a:lnTo>
                      <a:pt x="359" y="158"/>
                    </a:lnTo>
                    <a:lnTo>
                      <a:pt x="393" y="180"/>
                    </a:lnTo>
                    <a:lnTo>
                      <a:pt x="428" y="203"/>
                    </a:lnTo>
                    <a:lnTo>
                      <a:pt x="462" y="227"/>
                    </a:lnTo>
                    <a:lnTo>
                      <a:pt x="495" y="252"/>
                    </a:lnTo>
                    <a:lnTo>
                      <a:pt x="528" y="278"/>
                    </a:lnTo>
                    <a:lnTo>
                      <a:pt x="561" y="304"/>
                    </a:lnTo>
                    <a:lnTo>
                      <a:pt x="592" y="332"/>
                    </a:lnTo>
                    <a:lnTo>
                      <a:pt x="624" y="360"/>
                    </a:lnTo>
                    <a:lnTo>
                      <a:pt x="654" y="389"/>
                    </a:lnTo>
                    <a:lnTo>
                      <a:pt x="684" y="418"/>
                    </a:lnTo>
                    <a:lnTo>
                      <a:pt x="714" y="449"/>
                    </a:lnTo>
                    <a:lnTo>
                      <a:pt x="742" y="480"/>
                    </a:lnTo>
                    <a:lnTo>
                      <a:pt x="770" y="512"/>
                    </a:lnTo>
                    <a:lnTo>
                      <a:pt x="796" y="545"/>
                    </a:lnTo>
                    <a:lnTo>
                      <a:pt x="823" y="577"/>
                    </a:lnTo>
                    <a:lnTo>
                      <a:pt x="847" y="611"/>
                    </a:lnTo>
                    <a:lnTo>
                      <a:pt x="872" y="646"/>
                    </a:lnTo>
                    <a:lnTo>
                      <a:pt x="895" y="681"/>
                    </a:lnTo>
                    <a:lnTo>
                      <a:pt x="918" y="717"/>
                    </a:lnTo>
                    <a:lnTo>
                      <a:pt x="939" y="754"/>
                    </a:lnTo>
                    <a:lnTo>
                      <a:pt x="959" y="790"/>
                    </a:lnTo>
                    <a:lnTo>
                      <a:pt x="979" y="827"/>
                    </a:lnTo>
                    <a:lnTo>
                      <a:pt x="997" y="865"/>
                    </a:lnTo>
                    <a:lnTo>
                      <a:pt x="1027" y="937"/>
                    </a:lnTo>
                    <a:lnTo>
                      <a:pt x="1053" y="1014"/>
                    </a:lnTo>
                    <a:lnTo>
                      <a:pt x="1076" y="1095"/>
                    </a:lnTo>
                    <a:lnTo>
                      <a:pt x="1095" y="1179"/>
                    </a:lnTo>
                    <a:lnTo>
                      <a:pt x="1110" y="1266"/>
                    </a:lnTo>
                    <a:lnTo>
                      <a:pt x="1122" y="1355"/>
                    </a:lnTo>
                    <a:lnTo>
                      <a:pt x="1130" y="1445"/>
                    </a:lnTo>
                    <a:lnTo>
                      <a:pt x="1134" y="1536"/>
                    </a:lnTo>
                    <a:lnTo>
                      <a:pt x="1134" y="1625"/>
                    </a:lnTo>
                    <a:lnTo>
                      <a:pt x="1131" y="1715"/>
                    </a:lnTo>
                    <a:lnTo>
                      <a:pt x="1123" y="1801"/>
                    </a:lnTo>
                    <a:lnTo>
                      <a:pt x="1111" y="1886"/>
                    </a:lnTo>
                    <a:lnTo>
                      <a:pt x="1096" y="1966"/>
                    </a:lnTo>
                    <a:lnTo>
                      <a:pt x="1077" y="2043"/>
                    </a:lnTo>
                    <a:lnTo>
                      <a:pt x="1053" y="2115"/>
                    </a:lnTo>
                    <a:lnTo>
                      <a:pt x="1026" y="2180"/>
                    </a:lnTo>
                    <a:lnTo>
                      <a:pt x="918" y="2126"/>
                    </a:lnTo>
                    <a:close/>
                  </a:path>
                </a:pathLst>
              </a:custGeom>
              <a:solidFill>
                <a:srgbClr val="BAC2C2"/>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159" name="Freeform 66"/>
              <p:cNvSpPr>
                <a:spLocks/>
              </p:cNvSpPr>
              <p:nvPr/>
            </p:nvSpPr>
            <p:spPr bwMode="auto">
              <a:xfrm>
                <a:off x="1170" y="3144"/>
                <a:ext cx="164" cy="228"/>
              </a:xfrm>
              <a:custGeom>
                <a:avLst/>
                <a:gdLst/>
                <a:ahLst/>
                <a:cxnLst>
                  <a:cxn ang="0">
                    <a:pos x="1404" y="4112"/>
                  </a:cxn>
                  <a:cxn ang="0">
                    <a:pos x="3622" y="3023"/>
                  </a:cxn>
                  <a:cxn ang="0">
                    <a:pos x="2218" y="0"/>
                  </a:cxn>
                  <a:cxn ang="0">
                    <a:pos x="0" y="989"/>
                  </a:cxn>
                  <a:cxn ang="0">
                    <a:pos x="1404" y="4112"/>
                  </a:cxn>
                </a:cxnLst>
                <a:rect l="0" t="0" r="r" b="b"/>
                <a:pathLst>
                  <a:path w="3622" h="4112">
                    <a:moveTo>
                      <a:pt x="1404" y="4112"/>
                    </a:moveTo>
                    <a:lnTo>
                      <a:pt x="3622" y="3023"/>
                    </a:lnTo>
                    <a:lnTo>
                      <a:pt x="2218" y="0"/>
                    </a:lnTo>
                    <a:lnTo>
                      <a:pt x="0" y="989"/>
                    </a:lnTo>
                    <a:lnTo>
                      <a:pt x="1404" y="4112"/>
                    </a:lnTo>
                    <a:close/>
                  </a:path>
                </a:pathLst>
              </a:custGeom>
              <a:solidFill>
                <a:srgbClr val="EDF5F5"/>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160" name="Freeform 67"/>
              <p:cNvSpPr>
                <a:spLocks/>
              </p:cNvSpPr>
              <p:nvPr/>
            </p:nvSpPr>
            <p:spPr bwMode="auto">
              <a:xfrm>
                <a:off x="1170" y="3141"/>
                <a:ext cx="164" cy="228"/>
              </a:xfrm>
              <a:custGeom>
                <a:avLst/>
                <a:gdLst/>
                <a:ahLst/>
                <a:cxnLst>
                  <a:cxn ang="0">
                    <a:pos x="1404" y="4113"/>
                  </a:cxn>
                  <a:cxn ang="0">
                    <a:pos x="3622" y="3024"/>
                  </a:cxn>
                  <a:cxn ang="0">
                    <a:pos x="2218" y="0"/>
                  </a:cxn>
                  <a:cxn ang="0">
                    <a:pos x="0" y="989"/>
                  </a:cxn>
                  <a:cxn ang="0">
                    <a:pos x="1404" y="4113"/>
                  </a:cxn>
                </a:cxnLst>
                <a:rect l="0" t="0" r="r" b="b"/>
                <a:pathLst>
                  <a:path w="3622" h="4113">
                    <a:moveTo>
                      <a:pt x="1404" y="4113"/>
                    </a:moveTo>
                    <a:lnTo>
                      <a:pt x="3622" y="3024"/>
                    </a:lnTo>
                    <a:lnTo>
                      <a:pt x="2218" y="0"/>
                    </a:lnTo>
                    <a:lnTo>
                      <a:pt x="0" y="989"/>
                    </a:lnTo>
                    <a:lnTo>
                      <a:pt x="1404" y="4113"/>
                    </a:lnTo>
                    <a:close/>
                  </a:path>
                </a:pathLst>
              </a:custGeom>
              <a:solidFill>
                <a:srgbClr val="111919"/>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161" name="Freeform 68"/>
              <p:cNvSpPr>
                <a:spLocks/>
              </p:cNvSpPr>
              <p:nvPr/>
            </p:nvSpPr>
            <p:spPr bwMode="auto">
              <a:xfrm>
                <a:off x="1176" y="3146"/>
                <a:ext cx="157" cy="218"/>
              </a:xfrm>
              <a:custGeom>
                <a:avLst/>
                <a:gdLst/>
                <a:ahLst/>
                <a:cxnLst>
                  <a:cxn ang="0">
                    <a:pos x="1335" y="3913"/>
                  </a:cxn>
                  <a:cxn ang="0">
                    <a:pos x="3446" y="2878"/>
                  </a:cxn>
                  <a:cxn ang="0">
                    <a:pos x="2111" y="0"/>
                  </a:cxn>
                  <a:cxn ang="0">
                    <a:pos x="0" y="942"/>
                  </a:cxn>
                  <a:cxn ang="0">
                    <a:pos x="1335" y="3913"/>
                  </a:cxn>
                </a:cxnLst>
                <a:rect l="0" t="0" r="r" b="b"/>
                <a:pathLst>
                  <a:path w="3446" h="3913">
                    <a:moveTo>
                      <a:pt x="1335" y="3913"/>
                    </a:moveTo>
                    <a:lnTo>
                      <a:pt x="3446" y="2878"/>
                    </a:lnTo>
                    <a:lnTo>
                      <a:pt x="2111" y="0"/>
                    </a:lnTo>
                    <a:lnTo>
                      <a:pt x="0" y="942"/>
                    </a:lnTo>
                    <a:lnTo>
                      <a:pt x="1335" y="3913"/>
                    </a:lnTo>
                    <a:close/>
                  </a:path>
                </a:pathLst>
              </a:custGeom>
              <a:solidFill>
                <a:srgbClr val="1A781C"/>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162" name="Freeform 69"/>
              <p:cNvSpPr>
                <a:spLocks/>
              </p:cNvSpPr>
              <p:nvPr/>
            </p:nvSpPr>
            <p:spPr bwMode="auto">
              <a:xfrm>
                <a:off x="1183" y="3109"/>
                <a:ext cx="19" cy="19"/>
              </a:xfrm>
              <a:custGeom>
                <a:avLst/>
                <a:gdLst/>
                <a:ahLst/>
                <a:cxnLst>
                  <a:cxn ang="0">
                    <a:pos x="431" y="186"/>
                  </a:cxn>
                  <a:cxn ang="0">
                    <a:pos x="79" y="343"/>
                  </a:cxn>
                  <a:cxn ang="0">
                    <a:pos x="0" y="157"/>
                  </a:cxn>
                  <a:cxn ang="0">
                    <a:pos x="352" y="0"/>
                  </a:cxn>
                  <a:cxn ang="0">
                    <a:pos x="431" y="186"/>
                  </a:cxn>
                </a:cxnLst>
                <a:rect l="0" t="0" r="r" b="b"/>
                <a:pathLst>
                  <a:path w="431" h="343">
                    <a:moveTo>
                      <a:pt x="431" y="186"/>
                    </a:moveTo>
                    <a:lnTo>
                      <a:pt x="79" y="343"/>
                    </a:lnTo>
                    <a:lnTo>
                      <a:pt x="0" y="157"/>
                    </a:lnTo>
                    <a:lnTo>
                      <a:pt x="352" y="0"/>
                    </a:lnTo>
                    <a:lnTo>
                      <a:pt x="431" y="186"/>
                    </a:lnTo>
                    <a:close/>
                  </a:path>
                </a:pathLst>
              </a:custGeom>
              <a:solidFill>
                <a:srgbClr val="000000"/>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163" name="Freeform 70"/>
              <p:cNvSpPr>
                <a:spLocks/>
              </p:cNvSpPr>
              <p:nvPr/>
            </p:nvSpPr>
            <p:spPr bwMode="auto">
              <a:xfrm>
                <a:off x="1186" y="3112"/>
                <a:ext cx="16" cy="15"/>
              </a:xfrm>
              <a:custGeom>
                <a:avLst/>
                <a:gdLst/>
                <a:ahLst/>
                <a:cxnLst>
                  <a:cxn ang="0">
                    <a:pos x="347" y="126"/>
                  </a:cxn>
                  <a:cxn ang="0">
                    <a:pos x="53" y="257"/>
                  </a:cxn>
                  <a:cxn ang="0">
                    <a:pos x="0" y="132"/>
                  </a:cxn>
                  <a:cxn ang="0">
                    <a:pos x="294" y="0"/>
                  </a:cxn>
                  <a:cxn ang="0">
                    <a:pos x="347" y="126"/>
                  </a:cxn>
                </a:cxnLst>
                <a:rect l="0" t="0" r="r" b="b"/>
                <a:pathLst>
                  <a:path w="347" h="257">
                    <a:moveTo>
                      <a:pt x="347" y="126"/>
                    </a:moveTo>
                    <a:lnTo>
                      <a:pt x="53" y="257"/>
                    </a:lnTo>
                    <a:lnTo>
                      <a:pt x="0" y="132"/>
                    </a:lnTo>
                    <a:lnTo>
                      <a:pt x="294" y="0"/>
                    </a:lnTo>
                    <a:lnTo>
                      <a:pt x="347" y="126"/>
                    </a:lnTo>
                    <a:close/>
                  </a:path>
                </a:pathLst>
              </a:custGeom>
              <a:solidFill>
                <a:srgbClr val="BAC2C2"/>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164" name="Freeform 71"/>
              <p:cNvSpPr>
                <a:spLocks/>
              </p:cNvSpPr>
              <p:nvPr/>
            </p:nvSpPr>
            <p:spPr bwMode="auto">
              <a:xfrm>
                <a:off x="1191" y="3110"/>
                <a:ext cx="10" cy="13"/>
              </a:xfrm>
              <a:custGeom>
                <a:avLst/>
                <a:gdLst/>
                <a:ahLst/>
                <a:cxnLst>
                  <a:cxn ang="0">
                    <a:pos x="5" y="73"/>
                  </a:cxn>
                  <a:cxn ang="0">
                    <a:pos x="167" y="0"/>
                  </a:cxn>
                  <a:cxn ang="0">
                    <a:pos x="171" y="0"/>
                  </a:cxn>
                  <a:cxn ang="0">
                    <a:pos x="175" y="2"/>
                  </a:cxn>
                  <a:cxn ang="0">
                    <a:pos x="180" y="6"/>
                  </a:cxn>
                  <a:cxn ang="0">
                    <a:pos x="183" y="13"/>
                  </a:cxn>
                  <a:cxn ang="0">
                    <a:pos x="236" y="141"/>
                  </a:cxn>
                  <a:cxn ang="0">
                    <a:pos x="238" y="147"/>
                  </a:cxn>
                  <a:cxn ang="0">
                    <a:pos x="238" y="154"/>
                  </a:cxn>
                  <a:cxn ang="0">
                    <a:pos x="237" y="159"/>
                  </a:cxn>
                  <a:cxn ang="0">
                    <a:pos x="234" y="162"/>
                  </a:cxn>
                  <a:cxn ang="0">
                    <a:pos x="73" y="234"/>
                  </a:cxn>
                  <a:cxn ang="0">
                    <a:pos x="69" y="234"/>
                  </a:cxn>
                  <a:cxn ang="0">
                    <a:pos x="64" y="232"/>
                  </a:cxn>
                  <a:cxn ang="0">
                    <a:pos x="60" y="228"/>
                  </a:cxn>
                  <a:cxn ang="0">
                    <a:pos x="56" y="221"/>
                  </a:cxn>
                  <a:cxn ang="0">
                    <a:pos x="2" y="94"/>
                  </a:cxn>
                  <a:cxn ang="0">
                    <a:pos x="0" y="86"/>
                  </a:cxn>
                  <a:cxn ang="0">
                    <a:pos x="0" y="80"/>
                  </a:cxn>
                  <a:cxn ang="0">
                    <a:pos x="1" y="76"/>
                  </a:cxn>
                  <a:cxn ang="0">
                    <a:pos x="5" y="73"/>
                  </a:cxn>
                </a:cxnLst>
                <a:rect l="0" t="0" r="r" b="b"/>
                <a:pathLst>
                  <a:path w="238" h="234">
                    <a:moveTo>
                      <a:pt x="5" y="73"/>
                    </a:moveTo>
                    <a:lnTo>
                      <a:pt x="167" y="0"/>
                    </a:lnTo>
                    <a:lnTo>
                      <a:pt x="171" y="0"/>
                    </a:lnTo>
                    <a:lnTo>
                      <a:pt x="175" y="2"/>
                    </a:lnTo>
                    <a:lnTo>
                      <a:pt x="180" y="6"/>
                    </a:lnTo>
                    <a:lnTo>
                      <a:pt x="183" y="13"/>
                    </a:lnTo>
                    <a:lnTo>
                      <a:pt x="236" y="141"/>
                    </a:lnTo>
                    <a:lnTo>
                      <a:pt x="238" y="147"/>
                    </a:lnTo>
                    <a:lnTo>
                      <a:pt x="238" y="154"/>
                    </a:lnTo>
                    <a:lnTo>
                      <a:pt x="237" y="159"/>
                    </a:lnTo>
                    <a:lnTo>
                      <a:pt x="234" y="162"/>
                    </a:lnTo>
                    <a:lnTo>
                      <a:pt x="73" y="234"/>
                    </a:lnTo>
                    <a:lnTo>
                      <a:pt x="69" y="234"/>
                    </a:lnTo>
                    <a:lnTo>
                      <a:pt x="64" y="232"/>
                    </a:lnTo>
                    <a:lnTo>
                      <a:pt x="60" y="228"/>
                    </a:lnTo>
                    <a:lnTo>
                      <a:pt x="56" y="221"/>
                    </a:lnTo>
                    <a:lnTo>
                      <a:pt x="2" y="94"/>
                    </a:lnTo>
                    <a:lnTo>
                      <a:pt x="0" y="86"/>
                    </a:lnTo>
                    <a:lnTo>
                      <a:pt x="0" y="80"/>
                    </a:lnTo>
                    <a:lnTo>
                      <a:pt x="1" y="76"/>
                    </a:lnTo>
                    <a:lnTo>
                      <a:pt x="5" y="73"/>
                    </a:lnTo>
                    <a:close/>
                  </a:path>
                </a:pathLst>
              </a:custGeom>
              <a:solidFill>
                <a:srgbClr val="E0E8E8"/>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165" name="Freeform 72"/>
              <p:cNvSpPr>
                <a:spLocks/>
              </p:cNvSpPr>
              <p:nvPr/>
            </p:nvSpPr>
            <p:spPr bwMode="auto">
              <a:xfrm>
                <a:off x="1191" y="3111"/>
                <a:ext cx="10" cy="11"/>
              </a:xfrm>
              <a:custGeom>
                <a:avLst/>
                <a:gdLst/>
                <a:ahLst/>
                <a:cxnLst>
                  <a:cxn ang="0">
                    <a:pos x="4" y="62"/>
                  </a:cxn>
                  <a:cxn ang="0">
                    <a:pos x="142" y="0"/>
                  </a:cxn>
                  <a:cxn ang="0">
                    <a:pos x="146" y="0"/>
                  </a:cxn>
                  <a:cxn ang="0">
                    <a:pos x="150" y="2"/>
                  </a:cxn>
                  <a:cxn ang="0">
                    <a:pos x="153" y="5"/>
                  </a:cxn>
                  <a:cxn ang="0">
                    <a:pos x="156" y="10"/>
                  </a:cxn>
                  <a:cxn ang="0">
                    <a:pos x="202" y="120"/>
                  </a:cxn>
                  <a:cxn ang="0">
                    <a:pos x="204" y="125"/>
                  </a:cxn>
                  <a:cxn ang="0">
                    <a:pos x="204" y="130"/>
                  </a:cxn>
                  <a:cxn ang="0">
                    <a:pos x="202" y="135"/>
                  </a:cxn>
                  <a:cxn ang="0">
                    <a:pos x="200" y="138"/>
                  </a:cxn>
                  <a:cxn ang="0">
                    <a:pos x="62" y="199"/>
                  </a:cxn>
                  <a:cxn ang="0">
                    <a:pos x="58" y="199"/>
                  </a:cxn>
                  <a:cxn ang="0">
                    <a:pos x="54" y="198"/>
                  </a:cxn>
                  <a:cxn ang="0">
                    <a:pos x="51" y="194"/>
                  </a:cxn>
                  <a:cxn ang="0">
                    <a:pos x="48" y="188"/>
                  </a:cxn>
                  <a:cxn ang="0">
                    <a:pos x="2" y="80"/>
                  </a:cxn>
                  <a:cxn ang="0">
                    <a:pos x="0" y="74"/>
                  </a:cxn>
                  <a:cxn ang="0">
                    <a:pos x="0" y="68"/>
                  </a:cxn>
                  <a:cxn ang="0">
                    <a:pos x="2" y="64"/>
                  </a:cxn>
                  <a:cxn ang="0">
                    <a:pos x="4" y="62"/>
                  </a:cxn>
                </a:cxnLst>
                <a:rect l="0" t="0" r="r" b="b"/>
                <a:pathLst>
                  <a:path w="204" h="199">
                    <a:moveTo>
                      <a:pt x="4" y="62"/>
                    </a:moveTo>
                    <a:lnTo>
                      <a:pt x="142" y="0"/>
                    </a:lnTo>
                    <a:lnTo>
                      <a:pt x="146" y="0"/>
                    </a:lnTo>
                    <a:lnTo>
                      <a:pt x="150" y="2"/>
                    </a:lnTo>
                    <a:lnTo>
                      <a:pt x="153" y="5"/>
                    </a:lnTo>
                    <a:lnTo>
                      <a:pt x="156" y="10"/>
                    </a:lnTo>
                    <a:lnTo>
                      <a:pt x="202" y="120"/>
                    </a:lnTo>
                    <a:lnTo>
                      <a:pt x="204" y="125"/>
                    </a:lnTo>
                    <a:lnTo>
                      <a:pt x="204" y="130"/>
                    </a:lnTo>
                    <a:lnTo>
                      <a:pt x="202" y="135"/>
                    </a:lnTo>
                    <a:lnTo>
                      <a:pt x="200" y="138"/>
                    </a:lnTo>
                    <a:lnTo>
                      <a:pt x="62" y="199"/>
                    </a:lnTo>
                    <a:lnTo>
                      <a:pt x="58" y="199"/>
                    </a:lnTo>
                    <a:lnTo>
                      <a:pt x="54" y="198"/>
                    </a:lnTo>
                    <a:lnTo>
                      <a:pt x="51" y="194"/>
                    </a:lnTo>
                    <a:lnTo>
                      <a:pt x="48" y="188"/>
                    </a:lnTo>
                    <a:lnTo>
                      <a:pt x="2" y="80"/>
                    </a:lnTo>
                    <a:lnTo>
                      <a:pt x="0" y="74"/>
                    </a:lnTo>
                    <a:lnTo>
                      <a:pt x="0" y="68"/>
                    </a:lnTo>
                    <a:lnTo>
                      <a:pt x="2" y="64"/>
                    </a:lnTo>
                    <a:lnTo>
                      <a:pt x="4" y="62"/>
                    </a:lnTo>
                    <a:close/>
                  </a:path>
                </a:pathLst>
              </a:custGeom>
              <a:solidFill>
                <a:srgbClr val="919999"/>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166" name="Freeform 73"/>
              <p:cNvSpPr>
                <a:spLocks/>
              </p:cNvSpPr>
              <p:nvPr/>
            </p:nvSpPr>
            <p:spPr bwMode="auto">
              <a:xfrm>
                <a:off x="1194" y="3113"/>
                <a:ext cx="6" cy="8"/>
              </a:xfrm>
              <a:custGeom>
                <a:avLst/>
                <a:gdLst/>
                <a:ahLst/>
                <a:cxnLst>
                  <a:cxn ang="0">
                    <a:pos x="88" y="6"/>
                  </a:cxn>
                  <a:cxn ang="0">
                    <a:pos x="116" y="77"/>
                  </a:cxn>
                  <a:cxn ang="0">
                    <a:pos x="118" y="85"/>
                  </a:cxn>
                  <a:cxn ang="0">
                    <a:pos x="118" y="95"/>
                  </a:cxn>
                  <a:cxn ang="0">
                    <a:pos x="116" y="103"/>
                  </a:cxn>
                  <a:cxn ang="0">
                    <a:pos x="112" y="108"/>
                  </a:cxn>
                  <a:cxn ang="0">
                    <a:pos x="14" y="152"/>
                  </a:cxn>
                  <a:cxn ang="0">
                    <a:pos x="6" y="154"/>
                  </a:cxn>
                  <a:cxn ang="0">
                    <a:pos x="2" y="150"/>
                  </a:cxn>
                  <a:cxn ang="0">
                    <a:pos x="0" y="140"/>
                  </a:cxn>
                  <a:cxn ang="0">
                    <a:pos x="1" y="127"/>
                  </a:cxn>
                  <a:cxn ang="0">
                    <a:pos x="4" y="112"/>
                  </a:cxn>
                  <a:cxn ang="0">
                    <a:pos x="9" y="95"/>
                  </a:cxn>
                  <a:cxn ang="0">
                    <a:pos x="14" y="77"/>
                  </a:cxn>
                  <a:cxn ang="0">
                    <a:pos x="21" y="61"/>
                  </a:cxn>
                  <a:cxn ang="0">
                    <a:pos x="29" y="46"/>
                  </a:cxn>
                  <a:cxn ang="0">
                    <a:pos x="38" y="33"/>
                  </a:cxn>
                  <a:cxn ang="0">
                    <a:pos x="48" y="21"/>
                  </a:cxn>
                  <a:cxn ang="0">
                    <a:pos x="58" y="12"/>
                  </a:cxn>
                  <a:cxn ang="0">
                    <a:pos x="67" y="4"/>
                  </a:cxn>
                  <a:cxn ang="0">
                    <a:pos x="76" y="0"/>
                  </a:cxn>
                  <a:cxn ang="0">
                    <a:pos x="83" y="1"/>
                  </a:cxn>
                  <a:cxn ang="0">
                    <a:pos x="88" y="6"/>
                  </a:cxn>
                </a:cxnLst>
                <a:rect l="0" t="0" r="r" b="b"/>
                <a:pathLst>
                  <a:path w="118" h="154">
                    <a:moveTo>
                      <a:pt x="88" y="6"/>
                    </a:moveTo>
                    <a:lnTo>
                      <a:pt x="116" y="77"/>
                    </a:lnTo>
                    <a:lnTo>
                      <a:pt x="118" y="85"/>
                    </a:lnTo>
                    <a:lnTo>
                      <a:pt x="118" y="95"/>
                    </a:lnTo>
                    <a:lnTo>
                      <a:pt x="116" y="103"/>
                    </a:lnTo>
                    <a:lnTo>
                      <a:pt x="112" y="108"/>
                    </a:lnTo>
                    <a:lnTo>
                      <a:pt x="14" y="152"/>
                    </a:lnTo>
                    <a:lnTo>
                      <a:pt x="6" y="154"/>
                    </a:lnTo>
                    <a:lnTo>
                      <a:pt x="2" y="150"/>
                    </a:lnTo>
                    <a:lnTo>
                      <a:pt x="0" y="140"/>
                    </a:lnTo>
                    <a:lnTo>
                      <a:pt x="1" y="127"/>
                    </a:lnTo>
                    <a:lnTo>
                      <a:pt x="4" y="112"/>
                    </a:lnTo>
                    <a:lnTo>
                      <a:pt x="9" y="95"/>
                    </a:lnTo>
                    <a:lnTo>
                      <a:pt x="14" y="77"/>
                    </a:lnTo>
                    <a:lnTo>
                      <a:pt x="21" y="61"/>
                    </a:lnTo>
                    <a:lnTo>
                      <a:pt x="29" y="46"/>
                    </a:lnTo>
                    <a:lnTo>
                      <a:pt x="38" y="33"/>
                    </a:lnTo>
                    <a:lnTo>
                      <a:pt x="48" y="21"/>
                    </a:lnTo>
                    <a:lnTo>
                      <a:pt x="58" y="12"/>
                    </a:lnTo>
                    <a:lnTo>
                      <a:pt x="67" y="4"/>
                    </a:lnTo>
                    <a:lnTo>
                      <a:pt x="76" y="0"/>
                    </a:lnTo>
                    <a:lnTo>
                      <a:pt x="83" y="1"/>
                    </a:lnTo>
                    <a:lnTo>
                      <a:pt x="88" y="6"/>
                    </a:lnTo>
                    <a:close/>
                  </a:path>
                </a:pathLst>
              </a:custGeom>
              <a:solidFill>
                <a:srgbClr val="D1D9D9"/>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167" name="Freeform 74"/>
              <p:cNvSpPr>
                <a:spLocks/>
              </p:cNvSpPr>
              <p:nvPr/>
            </p:nvSpPr>
            <p:spPr bwMode="auto">
              <a:xfrm>
                <a:off x="1207" y="3099"/>
                <a:ext cx="13" cy="16"/>
              </a:xfrm>
              <a:custGeom>
                <a:avLst/>
                <a:gdLst/>
                <a:ahLst/>
                <a:cxnLst>
                  <a:cxn ang="0">
                    <a:pos x="287" y="186"/>
                  </a:cxn>
                  <a:cxn ang="0">
                    <a:pos x="78" y="280"/>
                  </a:cxn>
                  <a:cxn ang="0">
                    <a:pos x="0" y="93"/>
                  </a:cxn>
                  <a:cxn ang="0">
                    <a:pos x="210" y="0"/>
                  </a:cxn>
                  <a:cxn ang="0">
                    <a:pos x="287" y="186"/>
                  </a:cxn>
                </a:cxnLst>
                <a:rect l="0" t="0" r="r" b="b"/>
                <a:pathLst>
                  <a:path w="287" h="280">
                    <a:moveTo>
                      <a:pt x="287" y="186"/>
                    </a:moveTo>
                    <a:lnTo>
                      <a:pt x="78" y="280"/>
                    </a:lnTo>
                    <a:lnTo>
                      <a:pt x="0" y="93"/>
                    </a:lnTo>
                    <a:lnTo>
                      <a:pt x="210" y="0"/>
                    </a:lnTo>
                    <a:lnTo>
                      <a:pt x="287" y="186"/>
                    </a:lnTo>
                    <a:close/>
                  </a:path>
                </a:pathLst>
              </a:custGeom>
              <a:solidFill>
                <a:srgbClr val="000000"/>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168" name="Freeform 75"/>
              <p:cNvSpPr>
                <a:spLocks/>
              </p:cNvSpPr>
              <p:nvPr/>
            </p:nvSpPr>
            <p:spPr bwMode="auto">
              <a:xfrm>
                <a:off x="1209" y="3102"/>
                <a:ext cx="11" cy="12"/>
              </a:xfrm>
              <a:custGeom>
                <a:avLst/>
                <a:gdLst/>
                <a:ahLst/>
                <a:cxnLst>
                  <a:cxn ang="0">
                    <a:pos x="227" y="125"/>
                  </a:cxn>
                  <a:cxn ang="0">
                    <a:pos x="53" y="203"/>
                  </a:cxn>
                  <a:cxn ang="0">
                    <a:pos x="0" y="78"/>
                  </a:cxn>
                  <a:cxn ang="0">
                    <a:pos x="175" y="0"/>
                  </a:cxn>
                  <a:cxn ang="0">
                    <a:pos x="227" y="125"/>
                  </a:cxn>
                </a:cxnLst>
                <a:rect l="0" t="0" r="r" b="b"/>
                <a:pathLst>
                  <a:path w="227" h="203">
                    <a:moveTo>
                      <a:pt x="227" y="125"/>
                    </a:moveTo>
                    <a:lnTo>
                      <a:pt x="53" y="203"/>
                    </a:lnTo>
                    <a:lnTo>
                      <a:pt x="0" y="78"/>
                    </a:lnTo>
                    <a:lnTo>
                      <a:pt x="175" y="0"/>
                    </a:lnTo>
                    <a:lnTo>
                      <a:pt x="227" y="125"/>
                    </a:lnTo>
                    <a:close/>
                  </a:path>
                </a:pathLst>
              </a:custGeom>
              <a:solidFill>
                <a:srgbClr val="BAC2C2"/>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169" name="Freeform 76"/>
              <p:cNvSpPr>
                <a:spLocks/>
              </p:cNvSpPr>
              <p:nvPr/>
            </p:nvSpPr>
            <p:spPr bwMode="auto">
              <a:xfrm>
                <a:off x="1209" y="3100"/>
                <a:ext cx="10" cy="13"/>
              </a:xfrm>
              <a:custGeom>
                <a:avLst/>
                <a:gdLst/>
                <a:ahLst/>
                <a:cxnLst>
                  <a:cxn ang="0">
                    <a:pos x="4" y="72"/>
                  </a:cxn>
                  <a:cxn ang="0">
                    <a:pos x="167" y="0"/>
                  </a:cxn>
                  <a:cxn ang="0">
                    <a:pos x="171" y="0"/>
                  </a:cxn>
                  <a:cxn ang="0">
                    <a:pos x="175" y="2"/>
                  </a:cxn>
                  <a:cxn ang="0">
                    <a:pos x="180" y="6"/>
                  </a:cxn>
                  <a:cxn ang="0">
                    <a:pos x="183" y="12"/>
                  </a:cxn>
                  <a:cxn ang="0">
                    <a:pos x="236" y="141"/>
                  </a:cxn>
                  <a:cxn ang="0">
                    <a:pos x="238" y="147"/>
                  </a:cxn>
                  <a:cxn ang="0">
                    <a:pos x="238" y="154"/>
                  </a:cxn>
                  <a:cxn ang="0">
                    <a:pos x="237" y="159"/>
                  </a:cxn>
                  <a:cxn ang="0">
                    <a:pos x="234" y="162"/>
                  </a:cxn>
                  <a:cxn ang="0">
                    <a:pos x="73" y="234"/>
                  </a:cxn>
                  <a:cxn ang="0">
                    <a:pos x="69" y="234"/>
                  </a:cxn>
                  <a:cxn ang="0">
                    <a:pos x="63" y="232"/>
                  </a:cxn>
                  <a:cxn ang="0">
                    <a:pos x="59" y="227"/>
                  </a:cxn>
                  <a:cxn ang="0">
                    <a:pos x="55" y="221"/>
                  </a:cxn>
                  <a:cxn ang="0">
                    <a:pos x="2" y="94"/>
                  </a:cxn>
                  <a:cxn ang="0">
                    <a:pos x="0" y="86"/>
                  </a:cxn>
                  <a:cxn ang="0">
                    <a:pos x="0" y="80"/>
                  </a:cxn>
                  <a:cxn ang="0">
                    <a:pos x="1" y="76"/>
                  </a:cxn>
                  <a:cxn ang="0">
                    <a:pos x="4" y="72"/>
                  </a:cxn>
                </a:cxnLst>
                <a:rect l="0" t="0" r="r" b="b"/>
                <a:pathLst>
                  <a:path w="238" h="234">
                    <a:moveTo>
                      <a:pt x="4" y="72"/>
                    </a:moveTo>
                    <a:lnTo>
                      <a:pt x="167" y="0"/>
                    </a:lnTo>
                    <a:lnTo>
                      <a:pt x="171" y="0"/>
                    </a:lnTo>
                    <a:lnTo>
                      <a:pt x="175" y="2"/>
                    </a:lnTo>
                    <a:lnTo>
                      <a:pt x="180" y="6"/>
                    </a:lnTo>
                    <a:lnTo>
                      <a:pt x="183" y="12"/>
                    </a:lnTo>
                    <a:lnTo>
                      <a:pt x="236" y="141"/>
                    </a:lnTo>
                    <a:lnTo>
                      <a:pt x="238" y="147"/>
                    </a:lnTo>
                    <a:lnTo>
                      <a:pt x="238" y="154"/>
                    </a:lnTo>
                    <a:lnTo>
                      <a:pt x="237" y="159"/>
                    </a:lnTo>
                    <a:lnTo>
                      <a:pt x="234" y="162"/>
                    </a:lnTo>
                    <a:lnTo>
                      <a:pt x="73" y="234"/>
                    </a:lnTo>
                    <a:lnTo>
                      <a:pt x="69" y="234"/>
                    </a:lnTo>
                    <a:lnTo>
                      <a:pt x="63" y="232"/>
                    </a:lnTo>
                    <a:lnTo>
                      <a:pt x="59" y="227"/>
                    </a:lnTo>
                    <a:lnTo>
                      <a:pt x="55" y="221"/>
                    </a:lnTo>
                    <a:lnTo>
                      <a:pt x="2" y="94"/>
                    </a:lnTo>
                    <a:lnTo>
                      <a:pt x="0" y="86"/>
                    </a:lnTo>
                    <a:lnTo>
                      <a:pt x="0" y="80"/>
                    </a:lnTo>
                    <a:lnTo>
                      <a:pt x="1" y="76"/>
                    </a:lnTo>
                    <a:lnTo>
                      <a:pt x="4" y="72"/>
                    </a:lnTo>
                    <a:close/>
                  </a:path>
                </a:pathLst>
              </a:custGeom>
              <a:solidFill>
                <a:srgbClr val="E0E8E8"/>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170" name="Freeform 77"/>
              <p:cNvSpPr>
                <a:spLocks/>
              </p:cNvSpPr>
              <p:nvPr/>
            </p:nvSpPr>
            <p:spPr bwMode="auto">
              <a:xfrm>
                <a:off x="1209" y="3101"/>
                <a:ext cx="10" cy="11"/>
              </a:xfrm>
              <a:custGeom>
                <a:avLst/>
                <a:gdLst/>
                <a:ahLst/>
                <a:cxnLst>
                  <a:cxn ang="0">
                    <a:pos x="4" y="62"/>
                  </a:cxn>
                  <a:cxn ang="0">
                    <a:pos x="141" y="0"/>
                  </a:cxn>
                  <a:cxn ang="0">
                    <a:pos x="145" y="0"/>
                  </a:cxn>
                  <a:cxn ang="0">
                    <a:pos x="150" y="2"/>
                  </a:cxn>
                  <a:cxn ang="0">
                    <a:pos x="153" y="5"/>
                  </a:cxn>
                  <a:cxn ang="0">
                    <a:pos x="156" y="10"/>
                  </a:cxn>
                  <a:cxn ang="0">
                    <a:pos x="202" y="120"/>
                  </a:cxn>
                  <a:cxn ang="0">
                    <a:pos x="204" y="125"/>
                  </a:cxn>
                  <a:cxn ang="0">
                    <a:pos x="204" y="130"/>
                  </a:cxn>
                  <a:cxn ang="0">
                    <a:pos x="202" y="135"/>
                  </a:cxn>
                  <a:cxn ang="0">
                    <a:pos x="200" y="138"/>
                  </a:cxn>
                  <a:cxn ang="0">
                    <a:pos x="62" y="199"/>
                  </a:cxn>
                  <a:cxn ang="0">
                    <a:pos x="58" y="199"/>
                  </a:cxn>
                  <a:cxn ang="0">
                    <a:pos x="54" y="198"/>
                  </a:cxn>
                  <a:cxn ang="0">
                    <a:pos x="51" y="194"/>
                  </a:cxn>
                  <a:cxn ang="0">
                    <a:pos x="48" y="188"/>
                  </a:cxn>
                  <a:cxn ang="0">
                    <a:pos x="2" y="80"/>
                  </a:cxn>
                  <a:cxn ang="0">
                    <a:pos x="0" y="73"/>
                  </a:cxn>
                  <a:cxn ang="0">
                    <a:pos x="0" y="68"/>
                  </a:cxn>
                  <a:cxn ang="0">
                    <a:pos x="2" y="64"/>
                  </a:cxn>
                  <a:cxn ang="0">
                    <a:pos x="4" y="62"/>
                  </a:cxn>
                </a:cxnLst>
                <a:rect l="0" t="0" r="r" b="b"/>
                <a:pathLst>
                  <a:path w="204" h="199">
                    <a:moveTo>
                      <a:pt x="4" y="62"/>
                    </a:moveTo>
                    <a:lnTo>
                      <a:pt x="141" y="0"/>
                    </a:lnTo>
                    <a:lnTo>
                      <a:pt x="145" y="0"/>
                    </a:lnTo>
                    <a:lnTo>
                      <a:pt x="150" y="2"/>
                    </a:lnTo>
                    <a:lnTo>
                      <a:pt x="153" y="5"/>
                    </a:lnTo>
                    <a:lnTo>
                      <a:pt x="156" y="10"/>
                    </a:lnTo>
                    <a:lnTo>
                      <a:pt x="202" y="120"/>
                    </a:lnTo>
                    <a:lnTo>
                      <a:pt x="204" y="125"/>
                    </a:lnTo>
                    <a:lnTo>
                      <a:pt x="204" y="130"/>
                    </a:lnTo>
                    <a:lnTo>
                      <a:pt x="202" y="135"/>
                    </a:lnTo>
                    <a:lnTo>
                      <a:pt x="200" y="138"/>
                    </a:lnTo>
                    <a:lnTo>
                      <a:pt x="62" y="199"/>
                    </a:lnTo>
                    <a:lnTo>
                      <a:pt x="58" y="199"/>
                    </a:lnTo>
                    <a:lnTo>
                      <a:pt x="54" y="198"/>
                    </a:lnTo>
                    <a:lnTo>
                      <a:pt x="51" y="194"/>
                    </a:lnTo>
                    <a:lnTo>
                      <a:pt x="48" y="188"/>
                    </a:lnTo>
                    <a:lnTo>
                      <a:pt x="2" y="80"/>
                    </a:lnTo>
                    <a:lnTo>
                      <a:pt x="0" y="73"/>
                    </a:lnTo>
                    <a:lnTo>
                      <a:pt x="0" y="68"/>
                    </a:lnTo>
                    <a:lnTo>
                      <a:pt x="2" y="64"/>
                    </a:lnTo>
                    <a:lnTo>
                      <a:pt x="4" y="62"/>
                    </a:lnTo>
                    <a:close/>
                  </a:path>
                </a:pathLst>
              </a:custGeom>
              <a:solidFill>
                <a:srgbClr val="919999"/>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171" name="Freeform 78"/>
              <p:cNvSpPr>
                <a:spLocks/>
              </p:cNvSpPr>
              <p:nvPr/>
            </p:nvSpPr>
            <p:spPr bwMode="auto">
              <a:xfrm>
                <a:off x="1212" y="3103"/>
                <a:ext cx="6" cy="8"/>
              </a:xfrm>
              <a:custGeom>
                <a:avLst/>
                <a:gdLst/>
                <a:ahLst/>
                <a:cxnLst>
                  <a:cxn ang="0">
                    <a:pos x="88" y="6"/>
                  </a:cxn>
                  <a:cxn ang="0">
                    <a:pos x="116" y="78"/>
                  </a:cxn>
                  <a:cxn ang="0">
                    <a:pos x="118" y="86"/>
                  </a:cxn>
                  <a:cxn ang="0">
                    <a:pos x="119" y="95"/>
                  </a:cxn>
                  <a:cxn ang="0">
                    <a:pos x="117" y="103"/>
                  </a:cxn>
                  <a:cxn ang="0">
                    <a:pos x="112" y="109"/>
                  </a:cxn>
                  <a:cxn ang="0">
                    <a:pos x="14" y="152"/>
                  </a:cxn>
                  <a:cxn ang="0">
                    <a:pos x="6" y="154"/>
                  </a:cxn>
                  <a:cxn ang="0">
                    <a:pos x="2" y="150"/>
                  </a:cxn>
                  <a:cxn ang="0">
                    <a:pos x="0" y="140"/>
                  </a:cxn>
                  <a:cxn ang="0">
                    <a:pos x="1" y="128"/>
                  </a:cxn>
                  <a:cxn ang="0">
                    <a:pos x="4" y="112"/>
                  </a:cxn>
                  <a:cxn ang="0">
                    <a:pos x="9" y="95"/>
                  </a:cxn>
                  <a:cxn ang="0">
                    <a:pos x="14" y="78"/>
                  </a:cxn>
                  <a:cxn ang="0">
                    <a:pos x="21" y="61"/>
                  </a:cxn>
                  <a:cxn ang="0">
                    <a:pos x="29" y="46"/>
                  </a:cxn>
                  <a:cxn ang="0">
                    <a:pos x="38" y="33"/>
                  </a:cxn>
                  <a:cxn ang="0">
                    <a:pos x="48" y="21"/>
                  </a:cxn>
                  <a:cxn ang="0">
                    <a:pos x="58" y="12"/>
                  </a:cxn>
                  <a:cxn ang="0">
                    <a:pos x="67" y="4"/>
                  </a:cxn>
                  <a:cxn ang="0">
                    <a:pos x="76" y="0"/>
                  </a:cxn>
                  <a:cxn ang="0">
                    <a:pos x="82" y="1"/>
                  </a:cxn>
                  <a:cxn ang="0">
                    <a:pos x="88" y="6"/>
                  </a:cxn>
                </a:cxnLst>
                <a:rect l="0" t="0" r="r" b="b"/>
                <a:pathLst>
                  <a:path w="119" h="154">
                    <a:moveTo>
                      <a:pt x="88" y="6"/>
                    </a:moveTo>
                    <a:lnTo>
                      <a:pt x="116" y="78"/>
                    </a:lnTo>
                    <a:lnTo>
                      <a:pt x="118" y="86"/>
                    </a:lnTo>
                    <a:lnTo>
                      <a:pt x="119" y="95"/>
                    </a:lnTo>
                    <a:lnTo>
                      <a:pt x="117" y="103"/>
                    </a:lnTo>
                    <a:lnTo>
                      <a:pt x="112" y="109"/>
                    </a:lnTo>
                    <a:lnTo>
                      <a:pt x="14" y="152"/>
                    </a:lnTo>
                    <a:lnTo>
                      <a:pt x="6" y="154"/>
                    </a:lnTo>
                    <a:lnTo>
                      <a:pt x="2" y="150"/>
                    </a:lnTo>
                    <a:lnTo>
                      <a:pt x="0" y="140"/>
                    </a:lnTo>
                    <a:lnTo>
                      <a:pt x="1" y="128"/>
                    </a:lnTo>
                    <a:lnTo>
                      <a:pt x="4" y="112"/>
                    </a:lnTo>
                    <a:lnTo>
                      <a:pt x="9" y="95"/>
                    </a:lnTo>
                    <a:lnTo>
                      <a:pt x="14" y="78"/>
                    </a:lnTo>
                    <a:lnTo>
                      <a:pt x="21" y="61"/>
                    </a:lnTo>
                    <a:lnTo>
                      <a:pt x="29" y="46"/>
                    </a:lnTo>
                    <a:lnTo>
                      <a:pt x="38" y="33"/>
                    </a:lnTo>
                    <a:lnTo>
                      <a:pt x="48" y="21"/>
                    </a:lnTo>
                    <a:lnTo>
                      <a:pt x="58" y="12"/>
                    </a:lnTo>
                    <a:lnTo>
                      <a:pt x="67" y="4"/>
                    </a:lnTo>
                    <a:lnTo>
                      <a:pt x="76" y="0"/>
                    </a:lnTo>
                    <a:lnTo>
                      <a:pt x="82" y="1"/>
                    </a:lnTo>
                    <a:lnTo>
                      <a:pt x="88" y="6"/>
                    </a:lnTo>
                    <a:close/>
                  </a:path>
                </a:pathLst>
              </a:custGeom>
              <a:solidFill>
                <a:srgbClr val="D1D9D9"/>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172" name="Freeform 79"/>
              <p:cNvSpPr>
                <a:spLocks/>
              </p:cNvSpPr>
              <p:nvPr/>
            </p:nvSpPr>
            <p:spPr bwMode="auto">
              <a:xfrm>
                <a:off x="1232" y="3092"/>
                <a:ext cx="4" cy="6"/>
              </a:xfrm>
              <a:custGeom>
                <a:avLst/>
                <a:gdLst/>
                <a:ahLst/>
                <a:cxnLst>
                  <a:cxn ang="0">
                    <a:pos x="50" y="104"/>
                  </a:cxn>
                  <a:cxn ang="0">
                    <a:pos x="40" y="103"/>
                  </a:cxn>
                  <a:cxn ang="0">
                    <a:pos x="31" y="99"/>
                  </a:cxn>
                  <a:cxn ang="0">
                    <a:pos x="23" y="95"/>
                  </a:cxn>
                  <a:cxn ang="0">
                    <a:pos x="15" y="89"/>
                  </a:cxn>
                  <a:cxn ang="0">
                    <a:pos x="8" y="80"/>
                  </a:cxn>
                  <a:cxn ang="0">
                    <a:pos x="4" y="72"/>
                  </a:cxn>
                  <a:cxn ang="0">
                    <a:pos x="1" y="62"/>
                  </a:cxn>
                  <a:cxn ang="0">
                    <a:pos x="0" y="52"/>
                  </a:cxn>
                  <a:cxn ang="0">
                    <a:pos x="1" y="41"/>
                  </a:cxn>
                  <a:cxn ang="0">
                    <a:pos x="4" y="32"/>
                  </a:cxn>
                  <a:cxn ang="0">
                    <a:pos x="8" y="23"/>
                  </a:cxn>
                  <a:cxn ang="0">
                    <a:pos x="15" y="15"/>
                  </a:cxn>
                  <a:cxn ang="0">
                    <a:pos x="23" y="9"/>
                  </a:cxn>
                  <a:cxn ang="0">
                    <a:pos x="31" y="5"/>
                  </a:cxn>
                  <a:cxn ang="0">
                    <a:pos x="40" y="1"/>
                  </a:cxn>
                  <a:cxn ang="0">
                    <a:pos x="50" y="0"/>
                  </a:cxn>
                  <a:cxn ang="0">
                    <a:pos x="60" y="1"/>
                  </a:cxn>
                  <a:cxn ang="0">
                    <a:pos x="70" y="5"/>
                  </a:cxn>
                  <a:cxn ang="0">
                    <a:pos x="78" y="9"/>
                  </a:cxn>
                  <a:cxn ang="0">
                    <a:pos x="86" y="15"/>
                  </a:cxn>
                  <a:cxn ang="0">
                    <a:pos x="92" y="23"/>
                  </a:cxn>
                  <a:cxn ang="0">
                    <a:pos x="96" y="32"/>
                  </a:cxn>
                  <a:cxn ang="0">
                    <a:pos x="99" y="41"/>
                  </a:cxn>
                  <a:cxn ang="0">
                    <a:pos x="100" y="52"/>
                  </a:cxn>
                  <a:cxn ang="0">
                    <a:pos x="99" y="62"/>
                  </a:cxn>
                  <a:cxn ang="0">
                    <a:pos x="96" y="72"/>
                  </a:cxn>
                  <a:cxn ang="0">
                    <a:pos x="92" y="80"/>
                  </a:cxn>
                  <a:cxn ang="0">
                    <a:pos x="86" y="89"/>
                  </a:cxn>
                  <a:cxn ang="0">
                    <a:pos x="78" y="95"/>
                  </a:cxn>
                  <a:cxn ang="0">
                    <a:pos x="70" y="99"/>
                  </a:cxn>
                  <a:cxn ang="0">
                    <a:pos x="60" y="103"/>
                  </a:cxn>
                  <a:cxn ang="0">
                    <a:pos x="50" y="104"/>
                  </a:cxn>
                </a:cxnLst>
                <a:rect l="0" t="0" r="r" b="b"/>
                <a:pathLst>
                  <a:path w="100" h="104">
                    <a:moveTo>
                      <a:pt x="50" y="104"/>
                    </a:moveTo>
                    <a:lnTo>
                      <a:pt x="40" y="103"/>
                    </a:lnTo>
                    <a:lnTo>
                      <a:pt x="31" y="99"/>
                    </a:lnTo>
                    <a:lnTo>
                      <a:pt x="23" y="95"/>
                    </a:lnTo>
                    <a:lnTo>
                      <a:pt x="15" y="89"/>
                    </a:lnTo>
                    <a:lnTo>
                      <a:pt x="8" y="80"/>
                    </a:lnTo>
                    <a:lnTo>
                      <a:pt x="4" y="72"/>
                    </a:lnTo>
                    <a:lnTo>
                      <a:pt x="1" y="62"/>
                    </a:lnTo>
                    <a:lnTo>
                      <a:pt x="0" y="52"/>
                    </a:lnTo>
                    <a:lnTo>
                      <a:pt x="1" y="41"/>
                    </a:lnTo>
                    <a:lnTo>
                      <a:pt x="4" y="32"/>
                    </a:lnTo>
                    <a:lnTo>
                      <a:pt x="8" y="23"/>
                    </a:lnTo>
                    <a:lnTo>
                      <a:pt x="15" y="15"/>
                    </a:lnTo>
                    <a:lnTo>
                      <a:pt x="23" y="9"/>
                    </a:lnTo>
                    <a:lnTo>
                      <a:pt x="31" y="5"/>
                    </a:lnTo>
                    <a:lnTo>
                      <a:pt x="40" y="1"/>
                    </a:lnTo>
                    <a:lnTo>
                      <a:pt x="50" y="0"/>
                    </a:lnTo>
                    <a:lnTo>
                      <a:pt x="60" y="1"/>
                    </a:lnTo>
                    <a:lnTo>
                      <a:pt x="70" y="5"/>
                    </a:lnTo>
                    <a:lnTo>
                      <a:pt x="78" y="9"/>
                    </a:lnTo>
                    <a:lnTo>
                      <a:pt x="86" y="15"/>
                    </a:lnTo>
                    <a:lnTo>
                      <a:pt x="92" y="23"/>
                    </a:lnTo>
                    <a:lnTo>
                      <a:pt x="96" y="32"/>
                    </a:lnTo>
                    <a:lnTo>
                      <a:pt x="99" y="41"/>
                    </a:lnTo>
                    <a:lnTo>
                      <a:pt x="100" y="52"/>
                    </a:lnTo>
                    <a:lnTo>
                      <a:pt x="99" y="62"/>
                    </a:lnTo>
                    <a:lnTo>
                      <a:pt x="96" y="72"/>
                    </a:lnTo>
                    <a:lnTo>
                      <a:pt x="92" y="80"/>
                    </a:lnTo>
                    <a:lnTo>
                      <a:pt x="86" y="89"/>
                    </a:lnTo>
                    <a:lnTo>
                      <a:pt x="78" y="95"/>
                    </a:lnTo>
                    <a:lnTo>
                      <a:pt x="70" y="99"/>
                    </a:lnTo>
                    <a:lnTo>
                      <a:pt x="60" y="103"/>
                    </a:lnTo>
                    <a:lnTo>
                      <a:pt x="50" y="104"/>
                    </a:lnTo>
                    <a:close/>
                  </a:path>
                </a:pathLst>
              </a:custGeom>
              <a:solidFill>
                <a:srgbClr val="616666"/>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173" name="Freeform 80"/>
              <p:cNvSpPr>
                <a:spLocks/>
              </p:cNvSpPr>
              <p:nvPr/>
            </p:nvSpPr>
            <p:spPr bwMode="auto">
              <a:xfrm>
                <a:off x="1163" y="3131"/>
                <a:ext cx="5" cy="5"/>
              </a:xfrm>
              <a:custGeom>
                <a:avLst/>
                <a:gdLst/>
                <a:ahLst/>
                <a:cxnLst>
                  <a:cxn ang="0">
                    <a:pos x="50" y="103"/>
                  </a:cxn>
                  <a:cxn ang="0">
                    <a:pos x="39" y="102"/>
                  </a:cxn>
                  <a:cxn ang="0">
                    <a:pos x="30" y="99"/>
                  </a:cxn>
                  <a:cxn ang="0">
                    <a:pos x="22" y="95"/>
                  </a:cxn>
                  <a:cxn ang="0">
                    <a:pos x="14" y="88"/>
                  </a:cxn>
                  <a:cxn ang="0">
                    <a:pos x="8" y="80"/>
                  </a:cxn>
                  <a:cxn ang="0">
                    <a:pos x="4" y="71"/>
                  </a:cxn>
                  <a:cxn ang="0">
                    <a:pos x="1" y="62"/>
                  </a:cxn>
                  <a:cxn ang="0">
                    <a:pos x="0" y="51"/>
                  </a:cxn>
                  <a:cxn ang="0">
                    <a:pos x="1" y="41"/>
                  </a:cxn>
                  <a:cxn ang="0">
                    <a:pos x="4" y="31"/>
                  </a:cxn>
                  <a:cxn ang="0">
                    <a:pos x="8" y="23"/>
                  </a:cxn>
                  <a:cxn ang="0">
                    <a:pos x="14" y="15"/>
                  </a:cxn>
                  <a:cxn ang="0">
                    <a:pos x="22" y="8"/>
                  </a:cxn>
                  <a:cxn ang="0">
                    <a:pos x="30" y="4"/>
                  </a:cxn>
                  <a:cxn ang="0">
                    <a:pos x="39" y="1"/>
                  </a:cxn>
                  <a:cxn ang="0">
                    <a:pos x="50" y="0"/>
                  </a:cxn>
                  <a:cxn ang="0">
                    <a:pos x="60" y="1"/>
                  </a:cxn>
                  <a:cxn ang="0">
                    <a:pos x="69" y="4"/>
                  </a:cxn>
                  <a:cxn ang="0">
                    <a:pos x="77" y="8"/>
                  </a:cxn>
                  <a:cxn ang="0">
                    <a:pos x="85" y="15"/>
                  </a:cxn>
                  <a:cxn ang="0">
                    <a:pos x="91" y="23"/>
                  </a:cxn>
                  <a:cxn ang="0">
                    <a:pos x="96" y="31"/>
                  </a:cxn>
                  <a:cxn ang="0">
                    <a:pos x="99" y="41"/>
                  </a:cxn>
                  <a:cxn ang="0">
                    <a:pos x="100" y="51"/>
                  </a:cxn>
                  <a:cxn ang="0">
                    <a:pos x="99" y="62"/>
                  </a:cxn>
                  <a:cxn ang="0">
                    <a:pos x="96" y="71"/>
                  </a:cxn>
                  <a:cxn ang="0">
                    <a:pos x="91" y="80"/>
                  </a:cxn>
                  <a:cxn ang="0">
                    <a:pos x="85" y="88"/>
                  </a:cxn>
                  <a:cxn ang="0">
                    <a:pos x="77" y="95"/>
                  </a:cxn>
                  <a:cxn ang="0">
                    <a:pos x="69" y="99"/>
                  </a:cxn>
                  <a:cxn ang="0">
                    <a:pos x="60" y="102"/>
                  </a:cxn>
                  <a:cxn ang="0">
                    <a:pos x="50" y="103"/>
                  </a:cxn>
                </a:cxnLst>
                <a:rect l="0" t="0" r="r" b="b"/>
                <a:pathLst>
                  <a:path w="100" h="103">
                    <a:moveTo>
                      <a:pt x="50" y="103"/>
                    </a:moveTo>
                    <a:lnTo>
                      <a:pt x="39" y="102"/>
                    </a:lnTo>
                    <a:lnTo>
                      <a:pt x="30" y="99"/>
                    </a:lnTo>
                    <a:lnTo>
                      <a:pt x="22" y="95"/>
                    </a:lnTo>
                    <a:lnTo>
                      <a:pt x="14" y="88"/>
                    </a:lnTo>
                    <a:lnTo>
                      <a:pt x="8" y="80"/>
                    </a:lnTo>
                    <a:lnTo>
                      <a:pt x="4" y="71"/>
                    </a:lnTo>
                    <a:lnTo>
                      <a:pt x="1" y="62"/>
                    </a:lnTo>
                    <a:lnTo>
                      <a:pt x="0" y="51"/>
                    </a:lnTo>
                    <a:lnTo>
                      <a:pt x="1" y="41"/>
                    </a:lnTo>
                    <a:lnTo>
                      <a:pt x="4" y="31"/>
                    </a:lnTo>
                    <a:lnTo>
                      <a:pt x="8" y="23"/>
                    </a:lnTo>
                    <a:lnTo>
                      <a:pt x="14" y="15"/>
                    </a:lnTo>
                    <a:lnTo>
                      <a:pt x="22" y="8"/>
                    </a:lnTo>
                    <a:lnTo>
                      <a:pt x="30" y="4"/>
                    </a:lnTo>
                    <a:lnTo>
                      <a:pt x="39" y="1"/>
                    </a:lnTo>
                    <a:lnTo>
                      <a:pt x="50" y="0"/>
                    </a:lnTo>
                    <a:lnTo>
                      <a:pt x="60" y="1"/>
                    </a:lnTo>
                    <a:lnTo>
                      <a:pt x="69" y="4"/>
                    </a:lnTo>
                    <a:lnTo>
                      <a:pt x="77" y="8"/>
                    </a:lnTo>
                    <a:lnTo>
                      <a:pt x="85" y="15"/>
                    </a:lnTo>
                    <a:lnTo>
                      <a:pt x="91" y="23"/>
                    </a:lnTo>
                    <a:lnTo>
                      <a:pt x="96" y="31"/>
                    </a:lnTo>
                    <a:lnTo>
                      <a:pt x="99" y="41"/>
                    </a:lnTo>
                    <a:lnTo>
                      <a:pt x="100" y="51"/>
                    </a:lnTo>
                    <a:lnTo>
                      <a:pt x="99" y="62"/>
                    </a:lnTo>
                    <a:lnTo>
                      <a:pt x="96" y="71"/>
                    </a:lnTo>
                    <a:lnTo>
                      <a:pt x="91" y="80"/>
                    </a:lnTo>
                    <a:lnTo>
                      <a:pt x="85" y="88"/>
                    </a:lnTo>
                    <a:lnTo>
                      <a:pt x="77" y="95"/>
                    </a:lnTo>
                    <a:lnTo>
                      <a:pt x="69" y="99"/>
                    </a:lnTo>
                    <a:lnTo>
                      <a:pt x="60" y="102"/>
                    </a:lnTo>
                    <a:lnTo>
                      <a:pt x="50" y="103"/>
                    </a:lnTo>
                    <a:close/>
                  </a:path>
                </a:pathLst>
              </a:custGeom>
              <a:solidFill>
                <a:srgbClr val="616666"/>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174" name="Freeform 81"/>
              <p:cNvSpPr>
                <a:spLocks/>
              </p:cNvSpPr>
              <p:nvPr/>
            </p:nvSpPr>
            <p:spPr bwMode="auto">
              <a:xfrm>
                <a:off x="1234" y="3094"/>
                <a:ext cx="2" cy="3"/>
              </a:xfrm>
              <a:custGeom>
                <a:avLst/>
                <a:gdLst/>
                <a:ahLst/>
                <a:cxnLst>
                  <a:cxn ang="0">
                    <a:pos x="28" y="57"/>
                  </a:cxn>
                  <a:cxn ang="0">
                    <a:pos x="16" y="55"/>
                  </a:cxn>
                  <a:cxn ang="0">
                    <a:pos x="8" y="49"/>
                  </a:cxn>
                  <a:cxn ang="0">
                    <a:pos x="2" y="40"/>
                  </a:cxn>
                  <a:cxn ang="0">
                    <a:pos x="0" y="28"/>
                  </a:cxn>
                  <a:cxn ang="0">
                    <a:pos x="2" y="17"/>
                  </a:cxn>
                  <a:cxn ang="0">
                    <a:pos x="8" y="8"/>
                  </a:cxn>
                  <a:cxn ang="0">
                    <a:pos x="16" y="2"/>
                  </a:cxn>
                  <a:cxn ang="0">
                    <a:pos x="28" y="0"/>
                  </a:cxn>
                  <a:cxn ang="0">
                    <a:pos x="39" y="2"/>
                  </a:cxn>
                  <a:cxn ang="0">
                    <a:pos x="47" y="8"/>
                  </a:cxn>
                  <a:cxn ang="0">
                    <a:pos x="53" y="17"/>
                  </a:cxn>
                  <a:cxn ang="0">
                    <a:pos x="55" y="28"/>
                  </a:cxn>
                  <a:cxn ang="0">
                    <a:pos x="53" y="40"/>
                  </a:cxn>
                  <a:cxn ang="0">
                    <a:pos x="47" y="49"/>
                  </a:cxn>
                  <a:cxn ang="0">
                    <a:pos x="39" y="55"/>
                  </a:cxn>
                  <a:cxn ang="0">
                    <a:pos x="28" y="57"/>
                  </a:cxn>
                </a:cxnLst>
                <a:rect l="0" t="0" r="r" b="b"/>
                <a:pathLst>
                  <a:path w="55" h="57">
                    <a:moveTo>
                      <a:pt x="28" y="57"/>
                    </a:moveTo>
                    <a:lnTo>
                      <a:pt x="16" y="55"/>
                    </a:lnTo>
                    <a:lnTo>
                      <a:pt x="8" y="49"/>
                    </a:lnTo>
                    <a:lnTo>
                      <a:pt x="2" y="40"/>
                    </a:lnTo>
                    <a:lnTo>
                      <a:pt x="0" y="28"/>
                    </a:lnTo>
                    <a:lnTo>
                      <a:pt x="2" y="17"/>
                    </a:lnTo>
                    <a:lnTo>
                      <a:pt x="8" y="8"/>
                    </a:lnTo>
                    <a:lnTo>
                      <a:pt x="16" y="2"/>
                    </a:lnTo>
                    <a:lnTo>
                      <a:pt x="28" y="0"/>
                    </a:lnTo>
                    <a:lnTo>
                      <a:pt x="39" y="2"/>
                    </a:lnTo>
                    <a:lnTo>
                      <a:pt x="47" y="8"/>
                    </a:lnTo>
                    <a:lnTo>
                      <a:pt x="53" y="17"/>
                    </a:lnTo>
                    <a:lnTo>
                      <a:pt x="55" y="28"/>
                    </a:lnTo>
                    <a:lnTo>
                      <a:pt x="53" y="40"/>
                    </a:lnTo>
                    <a:lnTo>
                      <a:pt x="47" y="49"/>
                    </a:lnTo>
                    <a:lnTo>
                      <a:pt x="39" y="55"/>
                    </a:lnTo>
                    <a:lnTo>
                      <a:pt x="28" y="57"/>
                    </a:lnTo>
                    <a:close/>
                  </a:path>
                </a:pathLst>
              </a:custGeom>
              <a:solidFill>
                <a:srgbClr val="D1D9D9"/>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175" name="Freeform 82"/>
              <p:cNvSpPr>
                <a:spLocks/>
              </p:cNvSpPr>
              <p:nvPr/>
            </p:nvSpPr>
            <p:spPr bwMode="auto">
              <a:xfrm>
                <a:off x="1165" y="3133"/>
                <a:ext cx="2" cy="3"/>
              </a:xfrm>
              <a:custGeom>
                <a:avLst/>
                <a:gdLst/>
                <a:ahLst/>
                <a:cxnLst>
                  <a:cxn ang="0">
                    <a:pos x="28" y="56"/>
                  </a:cxn>
                  <a:cxn ang="0">
                    <a:pos x="17" y="54"/>
                  </a:cxn>
                  <a:cxn ang="0">
                    <a:pos x="9" y="48"/>
                  </a:cxn>
                  <a:cxn ang="0">
                    <a:pos x="2" y="40"/>
                  </a:cxn>
                  <a:cxn ang="0">
                    <a:pos x="0" y="28"/>
                  </a:cxn>
                  <a:cxn ang="0">
                    <a:pos x="2" y="16"/>
                  </a:cxn>
                  <a:cxn ang="0">
                    <a:pos x="9" y="8"/>
                  </a:cxn>
                  <a:cxn ang="0">
                    <a:pos x="17" y="2"/>
                  </a:cxn>
                  <a:cxn ang="0">
                    <a:pos x="28" y="0"/>
                  </a:cxn>
                  <a:cxn ang="0">
                    <a:pos x="39" y="2"/>
                  </a:cxn>
                  <a:cxn ang="0">
                    <a:pos x="47" y="8"/>
                  </a:cxn>
                  <a:cxn ang="0">
                    <a:pos x="53" y="16"/>
                  </a:cxn>
                  <a:cxn ang="0">
                    <a:pos x="55" y="28"/>
                  </a:cxn>
                  <a:cxn ang="0">
                    <a:pos x="53" y="40"/>
                  </a:cxn>
                  <a:cxn ang="0">
                    <a:pos x="47" y="48"/>
                  </a:cxn>
                  <a:cxn ang="0">
                    <a:pos x="39" y="54"/>
                  </a:cxn>
                  <a:cxn ang="0">
                    <a:pos x="28" y="56"/>
                  </a:cxn>
                </a:cxnLst>
                <a:rect l="0" t="0" r="r" b="b"/>
                <a:pathLst>
                  <a:path w="55" h="56">
                    <a:moveTo>
                      <a:pt x="28" y="56"/>
                    </a:moveTo>
                    <a:lnTo>
                      <a:pt x="17" y="54"/>
                    </a:lnTo>
                    <a:lnTo>
                      <a:pt x="9" y="48"/>
                    </a:lnTo>
                    <a:lnTo>
                      <a:pt x="2" y="40"/>
                    </a:lnTo>
                    <a:lnTo>
                      <a:pt x="0" y="28"/>
                    </a:lnTo>
                    <a:lnTo>
                      <a:pt x="2" y="16"/>
                    </a:lnTo>
                    <a:lnTo>
                      <a:pt x="9" y="8"/>
                    </a:lnTo>
                    <a:lnTo>
                      <a:pt x="17" y="2"/>
                    </a:lnTo>
                    <a:lnTo>
                      <a:pt x="28" y="0"/>
                    </a:lnTo>
                    <a:lnTo>
                      <a:pt x="39" y="2"/>
                    </a:lnTo>
                    <a:lnTo>
                      <a:pt x="47" y="8"/>
                    </a:lnTo>
                    <a:lnTo>
                      <a:pt x="53" y="16"/>
                    </a:lnTo>
                    <a:lnTo>
                      <a:pt x="55" y="28"/>
                    </a:lnTo>
                    <a:lnTo>
                      <a:pt x="53" y="40"/>
                    </a:lnTo>
                    <a:lnTo>
                      <a:pt x="47" y="48"/>
                    </a:lnTo>
                    <a:lnTo>
                      <a:pt x="39" y="54"/>
                    </a:lnTo>
                    <a:lnTo>
                      <a:pt x="28" y="56"/>
                    </a:lnTo>
                    <a:close/>
                  </a:path>
                </a:pathLst>
              </a:custGeom>
              <a:solidFill>
                <a:srgbClr val="D1D9D9"/>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176" name="Freeform 83"/>
              <p:cNvSpPr>
                <a:spLocks/>
              </p:cNvSpPr>
              <p:nvPr/>
            </p:nvSpPr>
            <p:spPr bwMode="auto">
              <a:xfrm>
                <a:off x="1177" y="3076"/>
                <a:ext cx="29" cy="29"/>
              </a:xfrm>
              <a:custGeom>
                <a:avLst/>
                <a:gdLst/>
                <a:ahLst/>
                <a:cxnLst>
                  <a:cxn ang="0">
                    <a:pos x="498" y="0"/>
                  </a:cxn>
                  <a:cxn ang="0">
                    <a:pos x="0" y="222"/>
                  </a:cxn>
                  <a:cxn ang="0">
                    <a:pos x="125" y="522"/>
                  </a:cxn>
                  <a:cxn ang="0">
                    <a:pos x="624" y="301"/>
                  </a:cxn>
                  <a:cxn ang="0">
                    <a:pos x="498" y="0"/>
                  </a:cxn>
                </a:cxnLst>
                <a:rect l="0" t="0" r="r" b="b"/>
                <a:pathLst>
                  <a:path w="624" h="522">
                    <a:moveTo>
                      <a:pt x="498" y="0"/>
                    </a:moveTo>
                    <a:lnTo>
                      <a:pt x="0" y="222"/>
                    </a:lnTo>
                    <a:lnTo>
                      <a:pt x="125" y="522"/>
                    </a:lnTo>
                    <a:lnTo>
                      <a:pt x="624" y="301"/>
                    </a:lnTo>
                    <a:lnTo>
                      <a:pt x="498" y="0"/>
                    </a:lnTo>
                    <a:close/>
                  </a:path>
                </a:pathLst>
              </a:custGeom>
              <a:solidFill>
                <a:srgbClr val="111919"/>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177" name="Freeform 84"/>
              <p:cNvSpPr>
                <a:spLocks/>
              </p:cNvSpPr>
              <p:nvPr/>
            </p:nvSpPr>
            <p:spPr bwMode="auto">
              <a:xfrm>
                <a:off x="1178" y="3077"/>
                <a:ext cx="27" cy="27"/>
              </a:xfrm>
              <a:custGeom>
                <a:avLst/>
                <a:gdLst/>
                <a:ahLst/>
                <a:cxnLst>
                  <a:cxn ang="0">
                    <a:pos x="474" y="0"/>
                  </a:cxn>
                  <a:cxn ang="0">
                    <a:pos x="0" y="211"/>
                  </a:cxn>
                  <a:cxn ang="0">
                    <a:pos x="114" y="484"/>
                  </a:cxn>
                  <a:cxn ang="0">
                    <a:pos x="589" y="273"/>
                  </a:cxn>
                  <a:cxn ang="0">
                    <a:pos x="474" y="0"/>
                  </a:cxn>
                </a:cxnLst>
                <a:rect l="0" t="0" r="r" b="b"/>
                <a:pathLst>
                  <a:path w="589" h="484">
                    <a:moveTo>
                      <a:pt x="474" y="0"/>
                    </a:moveTo>
                    <a:lnTo>
                      <a:pt x="0" y="211"/>
                    </a:lnTo>
                    <a:lnTo>
                      <a:pt x="114" y="484"/>
                    </a:lnTo>
                    <a:lnTo>
                      <a:pt x="589" y="273"/>
                    </a:lnTo>
                    <a:lnTo>
                      <a:pt x="474" y="0"/>
                    </a:lnTo>
                    <a:close/>
                  </a:path>
                </a:pathLst>
              </a:custGeom>
              <a:solidFill>
                <a:srgbClr val="EDF5F5"/>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178" name="Freeform 85"/>
              <p:cNvSpPr>
                <a:spLocks/>
              </p:cNvSpPr>
              <p:nvPr/>
            </p:nvSpPr>
            <p:spPr bwMode="auto">
              <a:xfrm>
                <a:off x="1178" y="3078"/>
                <a:ext cx="27" cy="26"/>
              </a:xfrm>
              <a:custGeom>
                <a:avLst/>
                <a:gdLst/>
                <a:ahLst/>
                <a:cxnLst>
                  <a:cxn ang="0">
                    <a:pos x="473" y="0"/>
                  </a:cxn>
                  <a:cxn ang="0">
                    <a:pos x="0" y="211"/>
                  </a:cxn>
                  <a:cxn ang="0">
                    <a:pos x="108" y="471"/>
                  </a:cxn>
                  <a:cxn ang="0">
                    <a:pos x="583" y="260"/>
                  </a:cxn>
                  <a:cxn ang="0">
                    <a:pos x="473" y="0"/>
                  </a:cxn>
                </a:cxnLst>
                <a:rect l="0" t="0" r="r" b="b"/>
                <a:pathLst>
                  <a:path w="583" h="471">
                    <a:moveTo>
                      <a:pt x="473" y="0"/>
                    </a:moveTo>
                    <a:lnTo>
                      <a:pt x="0" y="211"/>
                    </a:lnTo>
                    <a:lnTo>
                      <a:pt x="108" y="471"/>
                    </a:lnTo>
                    <a:lnTo>
                      <a:pt x="583" y="260"/>
                    </a:lnTo>
                    <a:lnTo>
                      <a:pt x="473" y="0"/>
                    </a:lnTo>
                    <a:close/>
                  </a:path>
                </a:pathLst>
              </a:custGeom>
              <a:solidFill>
                <a:srgbClr val="878F8F"/>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179" name="Freeform 86"/>
              <p:cNvSpPr>
                <a:spLocks/>
              </p:cNvSpPr>
              <p:nvPr/>
            </p:nvSpPr>
            <p:spPr bwMode="auto">
              <a:xfrm>
                <a:off x="1191" y="3082"/>
                <a:ext cx="10" cy="13"/>
              </a:xfrm>
              <a:custGeom>
                <a:avLst/>
                <a:gdLst/>
                <a:ahLst/>
                <a:cxnLst>
                  <a:cxn ang="0">
                    <a:pos x="159" y="223"/>
                  </a:cxn>
                  <a:cxn ang="0">
                    <a:pos x="137" y="231"/>
                  </a:cxn>
                  <a:cxn ang="0">
                    <a:pos x="115" y="234"/>
                  </a:cxn>
                  <a:cxn ang="0">
                    <a:pos x="93" y="232"/>
                  </a:cxn>
                  <a:cxn ang="0">
                    <a:pos x="73" y="225"/>
                  </a:cxn>
                  <a:cxn ang="0">
                    <a:pos x="54" y="215"/>
                  </a:cxn>
                  <a:cxn ang="0">
                    <a:pos x="36" y="201"/>
                  </a:cxn>
                  <a:cxn ang="0">
                    <a:pos x="22" y="184"/>
                  </a:cxn>
                  <a:cxn ang="0">
                    <a:pos x="11" y="163"/>
                  </a:cxn>
                  <a:cxn ang="0">
                    <a:pos x="4" y="141"/>
                  </a:cxn>
                  <a:cxn ang="0">
                    <a:pos x="0" y="118"/>
                  </a:cxn>
                  <a:cxn ang="0">
                    <a:pos x="3" y="96"/>
                  </a:cxn>
                  <a:cxn ang="0">
                    <a:pos x="9" y="74"/>
                  </a:cxn>
                  <a:cxn ang="0">
                    <a:pos x="19" y="55"/>
                  </a:cxn>
                  <a:cxn ang="0">
                    <a:pos x="32" y="37"/>
                  </a:cxn>
                  <a:cxn ang="0">
                    <a:pos x="48" y="22"/>
                  </a:cxn>
                  <a:cxn ang="0">
                    <a:pos x="69" y="10"/>
                  </a:cxn>
                  <a:cxn ang="0">
                    <a:pos x="90" y="3"/>
                  </a:cxn>
                  <a:cxn ang="0">
                    <a:pos x="113" y="0"/>
                  </a:cxn>
                  <a:cxn ang="0">
                    <a:pos x="134" y="2"/>
                  </a:cxn>
                  <a:cxn ang="0">
                    <a:pos x="156" y="8"/>
                  </a:cxn>
                  <a:cxn ang="0">
                    <a:pos x="174" y="19"/>
                  </a:cxn>
                  <a:cxn ang="0">
                    <a:pos x="191" y="32"/>
                  </a:cxn>
                  <a:cxn ang="0">
                    <a:pos x="206" y="49"/>
                  </a:cxn>
                  <a:cxn ang="0">
                    <a:pos x="217" y="70"/>
                  </a:cxn>
                  <a:cxn ang="0">
                    <a:pos x="224" y="93"/>
                  </a:cxn>
                  <a:cxn ang="0">
                    <a:pos x="227" y="116"/>
                  </a:cxn>
                  <a:cxn ang="0">
                    <a:pos x="225" y="138"/>
                  </a:cxn>
                  <a:cxn ang="0">
                    <a:pos x="219" y="159"/>
                  </a:cxn>
                  <a:cxn ang="0">
                    <a:pos x="209" y="179"/>
                  </a:cxn>
                  <a:cxn ang="0">
                    <a:pos x="195" y="197"/>
                  </a:cxn>
                  <a:cxn ang="0">
                    <a:pos x="179" y="212"/>
                  </a:cxn>
                  <a:cxn ang="0">
                    <a:pos x="159" y="223"/>
                  </a:cxn>
                </a:cxnLst>
                <a:rect l="0" t="0" r="r" b="b"/>
                <a:pathLst>
                  <a:path w="227" h="234">
                    <a:moveTo>
                      <a:pt x="159" y="223"/>
                    </a:moveTo>
                    <a:lnTo>
                      <a:pt x="137" y="231"/>
                    </a:lnTo>
                    <a:lnTo>
                      <a:pt x="115" y="234"/>
                    </a:lnTo>
                    <a:lnTo>
                      <a:pt x="93" y="232"/>
                    </a:lnTo>
                    <a:lnTo>
                      <a:pt x="73" y="225"/>
                    </a:lnTo>
                    <a:lnTo>
                      <a:pt x="54" y="215"/>
                    </a:lnTo>
                    <a:lnTo>
                      <a:pt x="36" y="201"/>
                    </a:lnTo>
                    <a:lnTo>
                      <a:pt x="22" y="184"/>
                    </a:lnTo>
                    <a:lnTo>
                      <a:pt x="11" y="163"/>
                    </a:lnTo>
                    <a:lnTo>
                      <a:pt x="4" y="141"/>
                    </a:lnTo>
                    <a:lnTo>
                      <a:pt x="0" y="118"/>
                    </a:lnTo>
                    <a:lnTo>
                      <a:pt x="3" y="96"/>
                    </a:lnTo>
                    <a:lnTo>
                      <a:pt x="9" y="74"/>
                    </a:lnTo>
                    <a:lnTo>
                      <a:pt x="19" y="55"/>
                    </a:lnTo>
                    <a:lnTo>
                      <a:pt x="32" y="37"/>
                    </a:lnTo>
                    <a:lnTo>
                      <a:pt x="48" y="22"/>
                    </a:lnTo>
                    <a:lnTo>
                      <a:pt x="69" y="10"/>
                    </a:lnTo>
                    <a:lnTo>
                      <a:pt x="90" y="3"/>
                    </a:lnTo>
                    <a:lnTo>
                      <a:pt x="113" y="0"/>
                    </a:lnTo>
                    <a:lnTo>
                      <a:pt x="134" y="2"/>
                    </a:lnTo>
                    <a:lnTo>
                      <a:pt x="156" y="8"/>
                    </a:lnTo>
                    <a:lnTo>
                      <a:pt x="174" y="19"/>
                    </a:lnTo>
                    <a:lnTo>
                      <a:pt x="191" y="32"/>
                    </a:lnTo>
                    <a:lnTo>
                      <a:pt x="206" y="49"/>
                    </a:lnTo>
                    <a:lnTo>
                      <a:pt x="217" y="70"/>
                    </a:lnTo>
                    <a:lnTo>
                      <a:pt x="224" y="93"/>
                    </a:lnTo>
                    <a:lnTo>
                      <a:pt x="227" y="116"/>
                    </a:lnTo>
                    <a:lnTo>
                      <a:pt x="225" y="138"/>
                    </a:lnTo>
                    <a:lnTo>
                      <a:pt x="219" y="159"/>
                    </a:lnTo>
                    <a:lnTo>
                      <a:pt x="209" y="179"/>
                    </a:lnTo>
                    <a:lnTo>
                      <a:pt x="195" y="197"/>
                    </a:lnTo>
                    <a:lnTo>
                      <a:pt x="179" y="212"/>
                    </a:lnTo>
                    <a:lnTo>
                      <a:pt x="159" y="223"/>
                    </a:lnTo>
                    <a:close/>
                  </a:path>
                </a:pathLst>
              </a:custGeom>
              <a:solidFill>
                <a:srgbClr val="E33338"/>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180" name="Freeform 87"/>
              <p:cNvSpPr>
                <a:spLocks/>
              </p:cNvSpPr>
              <p:nvPr/>
            </p:nvSpPr>
            <p:spPr bwMode="auto">
              <a:xfrm>
                <a:off x="1191" y="3082"/>
                <a:ext cx="10" cy="12"/>
              </a:xfrm>
              <a:custGeom>
                <a:avLst/>
                <a:gdLst/>
                <a:ahLst/>
                <a:cxnLst>
                  <a:cxn ang="0">
                    <a:pos x="146" y="206"/>
                  </a:cxn>
                  <a:cxn ang="0">
                    <a:pos x="125" y="212"/>
                  </a:cxn>
                  <a:cxn ang="0">
                    <a:pos x="105" y="214"/>
                  </a:cxn>
                  <a:cxn ang="0">
                    <a:pos x="84" y="212"/>
                  </a:cxn>
                  <a:cxn ang="0">
                    <a:pos x="66" y="206"/>
                  </a:cxn>
                  <a:cxn ang="0">
                    <a:pos x="48" y="196"/>
                  </a:cxn>
                  <a:cxn ang="0">
                    <a:pos x="31" y="183"/>
                  </a:cxn>
                  <a:cxn ang="0">
                    <a:pos x="18" y="168"/>
                  </a:cxn>
                  <a:cxn ang="0">
                    <a:pos x="8" y="149"/>
                  </a:cxn>
                  <a:cxn ang="0">
                    <a:pos x="2" y="129"/>
                  </a:cxn>
                  <a:cxn ang="0">
                    <a:pos x="0" y="108"/>
                  </a:cxn>
                  <a:cxn ang="0">
                    <a:pos x="2" y="86"/>
                  </a:cxn>
                  <a:cxn ang="0">
                    <a:pos x="8" y="67"/>
                  </a:cxn>
                  <a:cxn ang="0">
                    <a:pos x="17" y="49"/>
                  </a:cxn>
                  <a:cxn ang="0">
                    <a:pos x="29" y="33"/>
                  </a:cxn>
                  <a:cxn ang="0">
                    <a:pos x="45" y="19"/>
                  </a:cxn>
                  <a:cxn ang="0">
                    <a:pos x="63" y="8"/>
                  </a:cxn>
                  <a:cxn ang="0">
                    <a:pos x="83" y="2"/>
                  </a:cxn>
                  <a:cxn ang="0">
                    <a:pos x="104" y="0"/>
                  </a:cxn>
                  <a:cxn ang="0">
                    <a:pos x="123" y="2"/>
                  </a:cxn>
                  <a:cxn ang="0">
                    <a:pos x="142" y="7"/>
                  </a:cxn>
                  <a:cxn ang="0">
                    <a:pos x="161" y="17"/>
                  </a:cxn>
                  <a:cxn ang="0">
                    <a:pos x="176" y="30"/>
                  </a:cxn>
                  <a:cxn ang="0">
                    <a:pos x="189" y="45"/>
                  </a:cxn>
                  <a:cxn ang="0">
                    <a:pos x="200" y="63"/>
                  </a:cxn>
                  <a:cxn ang="0">
                    <a:pos x="206" y="84"/>
                  </a:cxn>
                  <a:cxn ang="0">
                    <a:pos x="208" y="105"/>
                  </a:cxn>
                  <a:cxn ang="0">
                    <a:pos x="206" y="127"/>
                  </a:cxn>
                  <a:cxn ang="0">
                    <a:pos x="201" y="147"/>
                  </a:cxn>
                  <a:cxn ang="0">
                    <a:pos x="191" y="164"/>
                  </a:cxn>
                  <a:cxn ang="0">
                    <a:pos x="179" y="181"/>
                  </a:cxn>
                  <a:cxn ang="0">
                    <a:pos x="164" y="195"/>
                  </a:cxn>
                  <a:cxn ang="0">
                    <a:pos x="146" y="206"/>
                  </a:cxn>
                </a:cxnLst>
                <a:rect l="0" t="0" r="r" b="b"/>
                <a:pathLst>
                  <a:path w="208" h="214">
                    <a:moveTo>
                      <a:pt x="146" y="206"/>
                    </a:moveTo>
                    <a:lnTo>
                      <a:pt x="125" y="212"/>
                    </a:lnTo>
                    <a:lnTo>
                      <a:pt x="105" y="214"/>
                    </a:lnTo>
                    <a:lnTo>
                      <a:pt x="84" y="212"/>
                    </a:lnTo>
                    <a:lnTo>
                      <a:pt x="66" y="206"/>
                    </a:lnTo>
                    <a:lnTo>
                      <a:pt x="48" y="196"/>
                    </a:lnTo>
                    <a:lnTo>
                      <a:pt x="31" y="183"/>
                    </a:lnTo>
                    <a:lnTo>
                      <a:pt x="18" y="168"/>
                    </a:lnTo>
                    <a:lnTo>
                      <a:pt x="8" y="149"/>
                    </a:lnTo>
                    <a:lnTo>
                      <a:pt x="2" y="129"/>
                    </a:lnTo>
                    <a:lnTo>
                      <a:pt x="0" y="108"/>
                    </a:lnTo>
                    <a:lnTo>
                      <a:pt x="2" y="86"/>
                    </a:lnTo>
                    <a:lnTo>
                      <a:pt x="8" y="67"/>
                    </a:lnTo>
                    <a:lnTo>
                      <a:pt x="17" y="49"/>
                    </a:lnTo>
                    <a:lnTo>
                      <a:pt x="29" y="33"/>
                    </a:lnTo>
                    <a:lnTo>
                      <a:pt x="45" y="19"/>
                    </a:lnTo>
                    <a:lnTo>
                      <a:pt x="63" y="8"/>
                    </a:lnTo>
                    <a:lnTo>
                      <a:pt x="83" y="2"/>
                    </a:lnTo>
                    <a:lnTo>
                      <a:pt x="104" y="0"/>
                    </a:lnTo>
                    <a:lnTo>
                      <a:pt x="123" y="2"/>
                    </a:lnTo>
                    <a:lnTo>
                      <a:pt x="142" y="7"/>
                    </a:lnTo>
                    <a:lnTo>
                      <a:pt x="161" y="17"/>
                    </a:lnTo>
                    <a:lnTo>
                      <a:pt x="176" y="30"/>
                    </a:lnTo>
                    <a:lnTo>
                      <a:pt x="189" y="45"/>
                    </a:lnTo>
                    <a:lnTo>
                      <a:pt x="200" y="63"/>
                    </a:lnTo>
                    <a:lnTo>
                      <a:pt x="206" y="84"/>
                    </a:lnTo>
                    <a:lnTo>
                      <a:pt x="208" y="105"/>
                    </a:lnTo>
                    <a:lnTo>
                      <a:pt x="206" y="127"/>
                    </a:lnTo>
                    <a:lnTo>
                      <a:pt x="201" y="147"/>
                    </a:lnTo>
                    <a:lnTo>
                      <a:pt x="191" y="164"/>
                    </a:lnTo>
                    <a:lnTo>
                      <a:pt x="179" y="181"/>
                    </a:lnTo>
                    <a:lnTo>
                      <a:pt x="164" y="195"/>
                    </a:lnTo>
                    <a:lnTo>
                      <a:pt x="146" y="206"/>
                    </a:lnTo>
                    <a:close/>
                  </a:path>
                </a:pathLst>
              </a:custGeom>
              <a:solidFill>
                <a:srgbClr val="EB5F61"/>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181" name="Freeform 88"/>
              <p:cNvSpPr>
                <a:spLocks/>
              </p:cNvSpPr>
              <p:nvPr/>
            </p:nvSpPr>
            <p:spPr bwMode="auto">
              <a:xfrm>
                <a:off x="1192" y="3083"/>
                <a:ext cx="8" cy="10"/>
              </a:xfrm>
              <a:custGeom>
                <a:avLst/>
                <a:gdLst/>
                <a:ahLst/>
                <a:cxnLst>
                  <a:cxn ang="0">
                    <a:pos x="131" y="187"/>
                  </a:cxn>
                  <a:cxn ang="0">
                    <a:pos x="113" y="193"/>
                  </a:cxn>
                  <a:cxn ang="0">
                    <a:pos x="95" y="194"/>
                  </a:cxn>
                  <a:cxn ang="0">
                    <a:pos x="76" y="192"/>
                  </a:cxn>
                  <a:cxn ang="0">
                    <a:pos x="59" y="187"/>
                  </a:cxn>
                  <a:cxn ang="0">
                    <a:pos x="44" y="178"/>
                  </a:cxn>
                  <a:cxn ang="0">
                    <a:pos x="29" y="167"/>
                  </a:cxn>
                  <a:cxn ang="0">
                    <a:pos x="17" y="152"/>
                  </a:cxn>
                  <a:cxn ang="0">
                    <a:pos x="8" y="135"/>
                  </a:cxn>
                  <a:cxn ang="0">
                    <a:pos x="2" y="116"/>
                  </a:cxn>
                  <a:cxn ang="0">
                    <a:pos x="0" y="97"/>
                  </a:cxn>
                  <a:cxn ang="0">
                    <a:pos x="2" y="79"/>
                  </a:cxn>
                  <a:cxn ang="0">
                    <a:pos x="7" y="61"/>
                  </a:cxn>
                  <a:cxn ang="0">
                    <a:pos x="15" y="45"/>
                  </a:cxn>
                  <a:cxn ang="0">
                    <a:pos x="26" y="30"/>
                  </a:cxn>
                  <a:cxn ang="0">
                    <a:pos x="41" y="17"/>
                  </a:cxn>
                  <a:cxn ang="0">
                    <a:pos x="57" y="8"/>
                  </a:cxn>
                  <a:cxn ang="0">
                    <a:pos x="75" y="1"/>
                  </a:cxn>
                  <a:cxn ang="0">
                    <a:pos x="95" y="0"/>
                  </a:cxn>
                  <a:cxn ang="0">
                    <a:pos x="112" y="1"/>
                  </a:cxn>
                  <a:cxn ang="0">
                    <a:pos x="130" y="7"/>
                  </a:cxn>
                  <a:cxn ang="0">
                    <a:pos x="146" y="15"/>
                  </a:cxn>
                  <a:cxn ang="0">
                    <a:pos x="160" y="27"/>
                  </a:cxn>
                  <a:cxn ang="0">
                    <a:pos x="172" y="41"/>
                  </a:cxn>
                  <a:cxn ang="0">
                    <a:pos x="181" y="58"/>
                  </a:cxn>
                  <a:cxn ang="0">
                    <a:pos x="187" y="77"/>
                  </a:cxn>
                  <a:cxn ang="0">
                    <a:pos x="189" y="96"/>
                  </a:cxn>
                  <a:cxn ang="0">
                    <a:pos x="188" y="114"/>
                  </a:cxn>
                  <a:cxn ang="0">
                    <a:pos x="182" y="132"/>
                  </a:cxn>
                  <a:cxn ang="0">
                    <a:pos x="174" y="149"/>
                  </a:cxn>
                  <a:cxn ang="0">
                    <a:pos x="163" y="165"/>
                  </a:cxn>
                  <a:cxn ang="0">
                    <a:pos x="149" y="177"/>
                  </a:cxn>
                  <a:cxn ang="0">
                    <a:pos x="131" y="187"/>
                  </a:cxn>
                </a:cxnLst>
                <a:rect l="0" t="0" r="r" b="b"/>
                <a:pathLst>
                  <a:path w="189" h="194">
                    <a:moveTo>
                      <a:pt x="131" y="187"/>
                    </a:moveTo>
                    <a:lnTo>
                      <a:pt x="113" y="193"/>
                    </a:lnTo>
                    <a:lnTo>
                      <a:pt x="95" y="194"/>
                    </a:lnTo>
                    <a:lnTo>
                      <a:pt x="76" y="192"/>
                    </a:lnTo>
                    <a:lnTo>
                      <a:pt x="59" y="187"/>
                    </a:lnTo>
                    <a:lnTo>
                      <a:pt x="44" y="178"/>
                    </a:lnTo>
                    <a:lnTo>
                      <a:pt x="29" y="167"/>
                    </a:lnTo>
                    <a:lnTo>
                      <a:pt x="17" y="152"/>
                    </a:lnTo>
                    <a:lnTo>
                      <a:pt x="8" y="135"/>
                    </a:lnTo>
                    <a:lnTo>
                      <a:pt x="2" y="116"/>
                    </a:lnTo>
                    <a:lnTo>
                      <a:pt x="0" y="97"/>
                    </a:lnTo>
                    <a:lnTo>
                      <a:pt x="2" y="79"/>
                    </a:lnTo>
                    <a:lnTo>
                      <a:pt x="7" y="61"/>
                    </a:lnTo>
                    <a:lnTo>
                      <a:pt x="15" y="45"/>
                    </a:lnTo>
                    <a:lnTo>
                      <a:pt x="26" y="30"/>
                    </a:lnTo>
                    <a:lnTo>
                      <a:pt x="41" y="17"/>
                    </a:lnTo>
                    <a:lnTo>
                      <a:pt x="57" y="8"/>
                    </a:lnTo>
                    <a:lnTo>
                      <a:pt x="75" y="1"/>
                    </a:lnTo>
                    <a:lnTo>
                      <a:pt x="95" y="0"/>
                    </a:lnTo>
                    <a:lnTo>
                      <a:pt x="112" y="1"/>
                    </a:lnTo>
                    <a:lnTo>
                      <a:pt x="130" y="7"/>
                    </a:lnTo>
                    <a:lnTo>
                      <a:pt x="146" y="15"/>
                    </a:lnTo>
                    <a:lnTo>
                      <a:pt x="160" y="27"/>
                    </a:lnTo>
                    <a:lnTo>
                      <a:pt x="172" y="41"/>
                    </a:lnTo>
                    <a:lnTo>
                      <a:pt x="181" y="58"/>
                    </a:lnTo>
                    <a:lnTo>
                      <a:pt x="187" y="77"/>
                    </a:lnTo>
                    <a:lnTo>
                      <a:pt x="189" y="96"/>
                    </a:lnTo>
                    <a:lnTo>
                      <a:pt x="188" y="114"/>
                    </a:lnTo>
                    <a:lnTo>
                      <a:pt x="182" y="132"/>
                    </a:lnTo>
                    <a:lnTo>
                      <a:pt x="174" y="149"/>
                    </a:lnTo>
                    <a:lnTo>
                      <a:pt x="163" y="165"/>
                    </a:lnTo>
                    <a:lnTo>
                      <a:pt x="149" y="177"/>
                    </a:lnTo>
                    <a:lnTo>
                      <a:pt x="131" y="187"/>
                    </a:lnTo>
                    <a:close/>
                  </a:path>
                </a:pathLst>
              </a:custGeom>
              <a:solidFill>
                <a:srgbClr val="F0878A"/>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182" name="Freeform 89"/>
              <p:cNvSpPr>
                <a:spLocks/>
              </p:cNvSpPr>
              <p:nvPr/>
            </p:nvSpPr>
            <p:spPr bwMode="auto">
              <a:xfrm>
                <a:off x="1192" y="3083"/>
                <a:ext cx="8" cy="10"/>
              </a:xfrm>
              <a:custGeom>
                <a:avLst/>
                <a:gdLst/>
                <a:ahLst/>
                <a:cxnLst>
                  <a:cxn ang="0">
                    <a:pos x="120" y="170"/>
                  </a:cxn>
                  <a:cxn ang="0">
                    <a:pos x="104" y="175"/>
                  </a:cxn>
                  <a:cxn ang="0">
                    <a:pos x="87" y="177"/>
                  </a:cxn>
                  <a:cxn ang="0">
                    <a:pos x="70" y="176"/>
                  </a:cxn>
                  <a:cxn ang="0">
                    <a:pos x="54" y="171"/>
                  </a:cxn>
                  <a:cxn ang="0">
                    <a:pos x="40" y="163"/>
                  </a:cxn>
                  <a:cxn ang="0">
                    <a:pos x="27" y="152"/>
                  </a:cxn>
                  <a:cxn ang="0">
                    <a:pos x="15" y="139"/>
                  </a:cxn>
                  <a:cxn ang="0">
                    <a:pos x="7" y="124"/>
                  </a:cxn>
                  <a:cxn ang="0">
                    <a:pos x="2" y="107"/>
                  </a:cxn>
                  <a:cxn ang="0">
                    <a:pos x="0" y="90"/>
                  </a:cxn>
                  <a:cxn ang="0">
                    <a:pos x="2" y="72"/>
                  </a:cxn>
                  <a:cxn ang="0">
                    <a:pos x="7" y="56"/>
                  </a:cxn>
                  <a:cxn ang="0">
                    <a:pos x="14" y="41"/>
                  </a:cxn>
                  <a:cxn ang="0">
                    <a:pos x="25" y="28"/>
                  </a:cxn>
                  <a:cxn ang="0">
                    <a:pos x="37" y="16"/>
                  </a:cxn>
                  <a:cxn ang="0">
                    <a:pos x="52" y="8"/>
                  </a:cxn>
                  <a:cxn ang="0">
                    <a:pos x="68" y="2"/>
                  </a:cxn>
                  <a:cxn ang="0">
                    <a:pos x="85" y="0"/>
                  </a:cxn>
                  <a:cxn ang="0">
                    <a:pos x="102" y="2"/>
                  </a:cxn>
                  <a:cxn ang="0">
                    <a:pos x="117" y="7"/>
                  </a:cxn>
                  <a:cxn ang="0">
                    <a:pos x="132" y="15"/>
                  </a:cxn>
                  <a:cxn ang="0">
                    <a:pos x="145" y="25"/>
                  </a:cxn>
                  <a:cxn ang="0">
                    <a:pos x="156" y="38"/>
                  </a:cxn>
                  <a:cxn ang="0">
                    <a:pos x="164" y="53"/>
                  </a:cxn>
                  <a:cxn ang="0">
                    <a:pos x="169" y="70"/>
                  </a:cxn>
                  <a:cxn ang="0">
                    <a:pos x="171" y="88"/>
                  </a:cxn>
                  <a:cxn ang="0">
                    <a:pos x="169" y="105"/>
                  </a:cxn>
                  <a:cxn ang="0">
                    <a:pos x="165" y="121"/>
                  </a:cxn>
                  <a:cxn ang="0">
                    <a:pos x="158" y="136"/>
                  </a:cxn>
                  <a:cxn ang="0">
                    <a:pos x="148" y="150"/>
                  </a:cxn>
                  <a:cxn ang="0">
                    <a:pos x="136" y="162"/>
                  </a:cxn>
                  <a:cxn ang="0">
                    <a:pos x="120" y="170"/>
                  </a:cxn>
                </a:cxnLst>
                <a:rect l="0" t="0" r="r" b="b"/>
                <a:pathLst>
                  <a:path w="171" h="177">
                    <a:moveTo>
                      <a:pt x="120" y="170"/>
                    </a:moveTo>
                    <a:lnTo>
                      <a:pt x="104" y="175"/>
                    </a:lnTo>
                    <a:lnTo>
                      <a:pt x="87" y="177"/>
                    </a:lnTo>
                    <a:lnTo>
                      <a:pt x="70" y="176"/>
                    </a:lnTo>
                    <a:lnTo>
                      <a:pt x="54" y="171"/>
                    </a:lnTo>
                    <a:lnTo>
                      <a:pt x="40" y="163"/>
                    </a:lnTo>
                    <a:lnTo>
                      <a:pt x="27" y="152"/>
                    </a:lnTo>
                    <a:lnTo>
                      <a:pt x="15" y="139"/>
                    </a:lnTo>
                    <a:lnTo>
                      <a:pt x="7" y="124"/>
                    </a:lnTo>
                    <a:lnTo>
                      <a:pt x="2" y="107"/>
                    </a:lnTo>
                    <a:lnTo>
                      <a:pt x="0" y="90"/>
                    </a:lnTo>
                    <a:lnTo>
                      <a:pt x="2" y="72"/>
                    </a:lnTo>
                    <a:lnTo>
                      <a:pt x="7" y="56"/>
                    </a:lnTo>
                    <a:lnTo>
                      <a:pt x="14" y="41"/>
                    </a:lnTo>
                    <a:lnTo>
                      <a:pt x="25" y="28"/>
                    </a:lnTo>
                    <a:lnTo>
                      <a:pt x="37" y="16"/>
                    </a:lnTo>
                    <a:lnTo>
                      <a:pt x="52" y="8"/>
                    </a:lnTo>
                    <a:lnTo>
                      <a:pt x="68" y="2"/>
                    </a:lnTo>
                    <a:lnTo>
                      <a:pt x="85" y="0"/>
                    </a:lnTo>
                    <a:lnTo>
                      <a:pt x="102" y="2"/>
                    </a:lnTo>
                    <a:lnTo>
                      <a:pt x="117" y="7"/>
                    </a:lnTo>
                    <a:lnTo>
                      <a:pt x="132" y="15"/>
                    </a:lnTo>
                    <a:lnTo>
                      <a:pt x="145" y="25"/>
                    </a:lnTo>
                    <a:lnTo>
                      <a:pt x="156" y="38"/>
                    </a:lnTo>
                    <a:lnTo>
                      <a:pt x="164" y="53"/>
                    </a:lnTo>
                    <a:lnTo>
                      <a:pt x="169" y="70"/>
                    </a:lnTo>
                    <a:lnTo>
                      <a:pt x="171" y="88"/>
                    </a:lnTo>
                    <a:lnTo>
                      <a:pt x="169" y="105"/>
                    </a:lnTo>
                    <a:lnTo>
                      <a:pt x="165" y="121"/>
                    </a:lnTo>
                    <a:lnTo>
                      <a:pt x="158" y="136"/>
                    </a:lnTo>
                    <a:lnTo>
                      <a:pt x="148" y="150"/>
                    </a:lnTo>
                    <a:lnTo>
                      <a:pt x="136" y="162"/>
                    </a:lnTo>
                    <a:lnTo>
                      <a:pt x="120" y="170"/>
                    </a:lnTo>
                    <a:close/>
                  </a:path>
                </a:pathLst>
              </a:custGeom>
              <a:solidFill>
                <a:srgbClr val="F5AEB0"/>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183" name="Freeform 90"/>
              <p:cNvSpPr>
                <a:spLocks/>
              </p:cNvSpPr>
              <p:nvPr/>
            </p:nvSpPr>
            <p:spPr bwMode="auto">
              <a:xfrm>
                <a:off x="1193" y="3083"/>
                <a:ext cx="7" cy="9"/>
              </a:xfrm>
              <a:custGeom>
                <a:avLst/>
                <a:gdLst/>
                <a:ahLst/>
                <a:cxnLst>
                  <a:cxn ang="0">
                    <a:pos x="106" y="149"/>
                  </a:cxn>
                  <a:cxn ang="0">
                    <a:pos x="92" y="155"/>
                  </a:cxn>
                  <a:cxn ang="0">
                    <a:pos x="77" y="156"/>
                  </a:cxn>
                  <a:cxn ang="0">
                    <a:pos x="63" y="155"/>
                  </a:cxn>
                  <a:cxn ang="0">
                    <a:pos x="48" y="150"/>
                  </a:cxn>
                  <a:cxn ang="0">
                    <a:pos x="35" y="143"/>
                  </a:cxn>
                  <a:cxn ang="0">
                    <a:pos x="24" y="133"/>
                  </a:cxn>
                  <a:cxn ang="0">
                    <a:pos x="14" y="122"/>
                  </a:cxn>
                  <a:cxn ang="0">
                    <a:pos x="6" y="108"/>
                  </a:cxn>
                  <a:cxn ang="0">
                    <a:pos x="2" y="93"/>
                  </a:cxn>
                  <a:cxn ang="0">
                    <a:pos x="0" y="78"/>
                  </a:cxn>
                  <a:cxn ang="0">
                    <a:pos x="1" y="63"/>
                  </a:cxn>
                  <a:cxn ang="0">
                    <a:pos x="5" y="49"/>
                  </a:cxn>
                  <a:cxn ang="0">
                    <a:pos x="13" y="35"/>
                  </a:cxn>
                  <a:cxn ang="0">
                    <a:pos x="22" y="24"/>
                  </a:cxn>
                  <a:cxn ang="0">
                    <a:pos x="33" y="13"/>
                  </a:cxn>
                  <a:cxn ang="0">
                    <a:pos x="46" y="6"/>
                  </a:cxn>
                  <a:cxn ang="0">
                    <a:pos x="60" y="1"/>
                  </a:cxn>
                  <a:cxn ang="0">
                    <a:pos x="76" y="0"/>
                  </a:cxn>
                  <a:cxn ang="0">
                    <a:pos x="90" y="1"/>
                  </a:cxn>
                  <a:cxn ang="0">
                    <a:pos x="104" y="5"/>
                  </a:cxn>
                  <a:cxn ang="0">
                    <a:pos x="118" y="11"/>
                  </a:cxn>
                  <a:cxn ang="0">
                    <a:pos x="129" y="21"/>
                  </a:cxn>
                  <a:cxn ang="0">
                    <a:pos x="139" y="32"/>
                  </a:cxn>
                  <a:cxn ang="0">
                    <a:pos x="146" y="46"/>
                  </a:cxn>
                  <a:cxn ang="0">
                    <a:pos x="150" y="61"/>
                  </a:cxn>
                  <a:cxn ang="0">
                    <a:pos x="152" y="77"/>
                  </a:cxn>
                  <a:cxn ang="0">
                    <a:pos x="151" y="91"/>
                  </a:cxn>
                  <a:cxn ang="0">
                    <a:pos x="147" y="106"/>
                  </a:cxn>
                  <a:cxn ang="0">
                    <a:pos x="140" y="120"/>
                  </a:cxn>
                  <a:cxn ang="0">
                    <a:pos x="131" y="131"/>
                  </a:cxn>
                  <a:cxn ang="0">
                    <a:pos x="120" y="142"/>
                  </a:cxn>
                  <a:cxn ang="0">
                    <a:pos x="106" y="149"/>
                  </a:cxn>
                </a:cxnLst>
                <a:rect l="0" t="0" r="r" b="b"/>
                <a:pathLst>
                  <a:path w="152" h="156">
                    <a:moveTo>
                      <a:pt x="106" y="149"/>
                    </a:moveTo>
                    <a:lnTo>
                      <a:pt x="92" y="155"/>
                    </a:lnTo>
                    <a:lnTo>
                      <a:pt x="77" y="156"/>
                    </a:lnTo>
                    <a:lnTo>
                      <a:pt x="63" y="155"/>
                    </a:lnTo>
                    <a:lnTo>
                      <a:pt x="48" y="150"/>
                    </a:lnTo>
                    <a:lnTo>
                      <a:pt x="35" y="143"/>
                    </a:lnTo>
                    <a:lnTo>
                      <a:pt x="24" y="133"/>
                    </a:lnTo>
                    <a:lnTo>
                      <a:pt x="14" y="122"/>
                    </a:lnTo>
                    <a:lnTo>
                      <a:pt x="6" y="108"/>
                    </a:lnTo>
                    <a:lnTo>
                      <a:pt x="2" y="93"/>
                    </a:lnTo>
                    <a:lnTo>
                      <a:pt x="0" y="78"/>
                    </a:lnTo>
                    <a:lnTo>
                      <a:pt x="1" y="63"/>
                    </a:lnTo>
                    <a:lnTo>
                      <a:pt x="5" y="49"/>
                    </a:lnTo>
                    <a:lnTo>
                      <a:pt x="13" y="35"/>
                    </a:lnTo>
                    <a:lnTo>
                      <a:pt x="22" y="24"/>
                    </a:lnTo>
                    <a:lnTo>
                      <a:pt x="33" y="13"/>
                    </a:lnTo>
                    <a:lnTo>
                      <a:pt x="46" y="6"/>
                    </a:lnTo>
                    <a:lnTo>
                      <a:pt x="60" y="1"/>
                    </a:lnTo>
                    <a:lnTo>
                      <a:pt x="76" y="0"/>
                    </a:lnTo>
                    <a:lnTo>
                      <a:pt x="90" y="1"/>
                    </a:lnTo>
                    <a:lnTo>
                      <a:pt x="104" y="5"/>
                    </a:lnTo>
                    <a:lnTo>
                      <a:pt x="118" y="11"/>
                    </a:lnTo>
                    <a:lnTo>
                      <a:pt x="129" y="21"/>
                    </a:lnTo>
                    <a:lnTo>
                      <a:pt x="139" y="32"/>
                    </a:lnTo>
                    <a:lnTo>
                      <a:pt x="146" y="46"/>
                    </a:lnTo>
                    <a:lnTo>
                      <a:pt x="150" y="61"/>
                    </a:lnTo>
                    <a:lnTo>
                      <a:pt x="152" y="77"/>
                    </a:lnTo>
                    <a:lnTo>
                      <a:pt x="151" y="91"/>
                    </a:lnTo>
                    <a:lnTo>
                      <a:pt x="147" y="106"/>
                    </a:lnTo>
                    <a:lnTo>
                      <a:pt x="140" y="120"/>
                    </a:lnTo>
                    <a:lnTo>
                      <a:pt x="131" y="131"/>
                    </a:lnTo>
                    <a:lnTo>
                      <a:pt x="120" y="142"/>
                    </a:lnTo>
                    <a:lnTo>
                      <a:pt x="106" y="149"/>
                    </a:lnTo>
                    <a:close/>
                  </a:path>
                </a:pathLst>
              </a:custGeom>
              <a:solidFill>
                <a:srgbClr val="FAD6D9"/>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184" name="Freeform 91"/>
              <p:cNvSpPr>
                <a:spLocks/>
              </p:cNvSpPr>
              <p:nvPr/>
            </p:nvSpPr>
            <p:spPr bwMode="auto">
              <a:xfrm>
                <a:off x="1193" y="3083"/>
                <a:ext cx="6" cy="8"/>
              </a:xfrm>
              <a:custGeom>
                <a:avLst/>
                <a:gdLst/>
                <a:ahLst/>
                <a:cxnLst>
                  <a:cxn ang="0">
                    <a:pos x="93" y="134"/>
                  </a:cxn>
                  <a:cxn ang="0">
                    <a:pos x="80" y="138"/>
                  </a:cxn>
                  <a:cxn ang="0">
                    <a:pos x="68" y="139"/>
                  </a:cxn>
                  <a:cxn ang="0">
                    <a:pos x="55" y="138"/>
                  </a:cxn>
                  <a:cxn ang="0">
                    <a:pos x="42" y="134"/>
                  </a:cxn>
                  <a:cxn ang="0">
                    <a:pos x="30" y="127"/>
                  </a:cxn>
                  <a:cxn ang="0">
                    <a:pos x="20" y="119"/>
                  </a:cxn>
                  <a:cxn ang="0">
                    <a:pos x="12" y="109"/>
                  </a:cxn>
                  <a:cxn ang="0">
                    <a:pos x="5" y="97"/>
                  </a:cxn>
                  <a:cxn ang="0">
                    <a:pos x="1" y="83"/>
                  </a:cxn>
                  <a:cxn ang="0">
                    <a:pos x="0" y="70"/>
                  </a:cxn>
                  <a:cxn ang="0">
                    <a:pos x="1" y="57"/>
                  </a:cxn>
                  <a:cxn ang="0">
                    <a:pos x="5" y="44"/>
                  </a:cxn>
                  <a:cxn ang="0">
                    <a:pos x="11" y="31"/>
                  </a:cxn>
                  <a:cxn ang="0">
                    <a:pos x="19" y="21"/>
                  </a:cxn>
                  <a:cxn ang="0">
                    <a:pos x="28" y="12"/>
                  </a:cxn>
                  <a:cxn ang="0">
                    <a:pos x="40" y="5"/>
                  </a:cxn>
                  <a:cxn ang="0">
                    <a:pos x="54" y="1"/>
                  </a:cxn>
                  <a:cxn ang="0">
                    <a:pos x="66" y="0"/>
                  </a:cxn>
                  <a:cxn ang="0">
                    <a:pos x="79" y="1"/>
                  </a:cxn>
                  <a:cxn ang="0">
                    <a:pos x="91" y="5"/>
                  </a:cxn>
                  <a:cxn ang="0">
                    <a:pos x="104" y="11"/>
                  </a:cxn>
                  <a:cxn ang="0">
                    <a:pos x="114" y="20"/>
                  </a:cxn>
                  <a:cxn ang="0">
                    <a:pos x="122" y="29"/>
                  </a:cxn>
                  <a:cxn ang="0">
                    <a:pos x="129" y="42"/>
                  </a:cxn>
                  <a:cxn ang="0">
                    <a:pos x="133" y="56"/>
                  </a:cxn>
                  <a:cxn ang="0">
                    <a:pos x="134" y="68"/>
                  </a:cxn>
                  <a:cxn ang="0">
                    <a:pos x="133" y="82"/>
                  </a:cxn>
                  <a:cxn ang="0">
                    <a:pos x="129" y="95"/>
                  </a:cxn>
                  <a:cxn ang="0">
                    <a:pos x="123" y="107"/>
                  </a:cxn>
                  <a:cxn ang="0">
                    <a:pos x="115" y="118"/>
                  </a:cxn>
                  <a:cxn ang="0">
                    <a:pos x="106" y="126"/>
                  </a:cxn>
                  <a:cxn ang="0">
                    <a:pos x="93" y="134"/>
                  </a:cxn>
                </a:cxnLst>
                <a:rect l="0" t="0" r="r" b="b"/>
                <a:pathLst>
                  <a:path w="134" h="139">
                    <a:moveTo>
                      <a:pt x="93" y="134"/>
                    </a:moveTo>
                    <a:lnTo>
                      <a:pt x="80" y="138"/>
                    </a:lnTo>
                    <a:lnTo>
                      <a:pt x="68" y="139"/>
                    </a:lnTo>
                    <a:lnTo>
                      <a:pt x="55" y="138"/>
                    </a:lnTo>
                    <a:lnTo>
                      <a:pt x="42" y="134"/>
                    </a:lnTo>
                    <a:lnTo>
                      <a:pt x="30" y="127"/>
                    </a:lnTo>
                    <a:lnTo>
                      <a:pt x="20" y="119"/>
                    </a:lnTo>
                    <a:lnTo>
                      <a:pt x="12" y="109"/>
                    </a:lnTo>
                    <a:lnTo>
                      <a:pt x="5" y="97"/>
                    </a:lnTo>
                    <a:lnTo>
                      <a:pt x="1" y="83"/>
                    </a:lnTo>
                    <a:lnTo>
                      <a:pt x="0" y="70"/>
                    </a:lnTo>
                    <a:lnTo>
                      <a:pt x="1" y="57"/>
                    </a:lnTo>
                    <a:lnTo>
                      <a:pt x="5" y="44"/>
                    </a:lnTo>
                    <a:lnTo>
                      <a:pt x="11" y="31"/>
                    </a:lnTo>
                    <a:lnTo>
                      <a:pt x="19" y="21"/>
                    </a:lnTo>
                    <a:lnTo>
                      <a:pt x="28" y="12"/>
                    </a:lnTo>
                    <a:lnTo>
                      <a:pt x="40" y="5"/>
                    </a:lnTo>
                    <a:lnTo>
                      <a:pt x="54" y="1"/>
                    </a:lnTo>
                    <a:lnTo>
                      <a:pt x="66" y="0"/>
                    </a:lnTo>
                    <a:lnTo>
                      <a:pt x="79" y="1"/>
                    </a:lnTo>
                    <a:lnTo>
                      <a:pt x="91" y="5"/>
                    </a:lnTo>
                    <a:lnTo>
                      <a:pt x="104" y="11"/>
                    </a:lnTo>
                    <a:lnTo>
                      <a:pt x="114" y="20"/>
                    </a:lnTo>
                    <a:lnTo>
                      <a:pt x="122" y="29"/>
                    </a:lnTo>
                    <a:lnTo>
                      <a:pt x="129" y="42"/>
                    </a:lnTo>
                    <a:lnTo>
                      <a:pt x="133" y="56"/>
                    </a:lnTo>
                    <a:lnTo>
                      <a:pt x="134" y="68"/>
                    </a:lnTo>
                    <a:lnTo>
                      <a:pt x="133" y="82"/>
                    </a:lnTo>
                    <a:lnTo>
                      <a:pt x="129" y="95"/>
                    </a:lnTo>
                    <a:lnTo>
                      <a:pt x="123" y="107"/>
                    </a:lnTo>
                    <a:lnTo>
                      <a:pt x="115" y="118"/>
                    </a:lnTo>
                    <a:lnTo>
                      <a:pt x="106" y="126"/>
                    </a:lnTo>
                    <a:lnTo>
                      <a:pt x="93" y="134"/>
                    </a:lnTo>
                    <a:close/>
                  </a:path>
                </a:pathLst>
              </a:custGeom>
              <a:solidFill>
                <a:srgbClr val="FFFFFF"/>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185" name="Freeform 92"/>
              <p:cNvSpPr>
                <a:spLocks/>
              </p:cNvSpPr>
              <p:nvPr/>
            </p:nvSpPr>
            <p:spPr bwMode="auto">
              <a:xfrm>
                <a:off x="1185" y="3093"/>
                <a:ext cx="1" cy="2"/>
              </a:xfrm>
              <a:custGeom>
                <a:avLst/>
                <a:gdLst/>
                <a:ahLst/>
                <a:cxnLst>
                  <a:cxn ang="0">
                    <a:pos x="11" y="0"/>
                  </a:cxn>
                  <a:cxn ang="0">
                    <a:pos x="5" y="3"/>
                  </a:cxn>
                  <a:cxn ang="0">
                    <a:pos x="1" y="8"/>
                  </a:cxn>
                  <a:cxn ang="0">
                    <a:pos x="0" y="15"/>
                  </a:cxn>
                  <a:cxn ang="0">
                    <a:pos x="1" y="20"/>
                  </a:cxn>
                  <a:cxn ang="0">
                    <a:pos x="4" y="26"/>
                  </a:cxn>
                  <a:cxn ang="0">
                    <a:pos x="8" y="31"/>
                  </a:cxn>
                  <a:cxn ang="0">
                    <a:pos x="14" y="33"/>
                  </a:cxn>
                  <a:cxn ang="0">
                    <a:pos x="21" y="32"/>
                  </a:cxn>
                  <a:cxn ang="0">
                    <a:pos x="11" y="0"/>
                  </a:cxn>
                </a:cxnLst>
                <a:rect l="0" t="0" r="r" b="b"/>
                <a:pathLst>
                  <a:path w="21" h="33">
                    <a:moveTo>
                      <a:pt x="11" y="0"/>
                    </a:moveTo>
                    <a:lnTo>
                      <a:pt x="5" y="3"/>
                    </a:lnTo>
                    <a:lnTo>
                      <a:pt x="1" y="8"/>
                    </a:lnTo>
                    <a:lnTo>
                      <a:pt x="0" y="15"/>
                    </a:lnTo>
                    <a:lnTo>
                      <a:pt x="1" y="20"/>
                    </a:lnTo>
                    <a:lnTo>
                      <a:pt x="4" y="26"/>
                    </a:lnTo>
                    <a:lnTo>
                      <a:pt x="8" y="31"/>
                    </a:lnTo>
                    <a:lnTo>
                      <a:pt x="14" y="33"/>
                    </a:lnTo>
                    <a:lnTo>
                      <a:pt x="21" y="32"/>
                    </a:lnTo>
                    <a:lnTo>
                      <a:pt x="11" y="0"/>
                    </a:lnTo>
                    <a:close/>
                  </a:path>
                </a:pathLst>
              </a:custGeom>
              <a:solidFill>
                <a:srgbClr val="CCFFFF"/>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186" name="Freeform 93"/>
              <p:cNvSpPr>
                <a:spLocks/>
              </p:cNvSpPr>
              <p:nvPr/>
            </p:nvSpPr>
            <p:spPr bwMode="auto">
              <a:xfrm>
                <a:off x="1186" y="3089"/>
                <a:ext cx="3" cy="6"/>
              </a:xfrm>
              <a:custGeom>
                <a:avLst/>
                <a:gdLst/>
                <a:ahLst/>
                <a:cxnLst>
                  <a:cxn ang="0">
                    <a:pos x="40" y="12"/>
                  </a:cxn>
                  <a:cxn ang="0">
                    <a:pos x="40" y="12"/>
                  </a:cxn>
                  <a:cxn ang="0">
                    <a:pos x="42" y="22"/>
                  </a:cxn>
                  <a:cxn ang="0">
                    <a:pos x="42" y="28"/>
                  </a:cxn>
                  <a:cxn ang="0">
                    <a:pos x="39" y="37"/>
                  </a:cxn>
                  <a:cxn ang="0">
                    <a:pos x="36" y="43"/>
                  </a:cxn>
                  <a:cxn ang="0">
                    <a:pos x="30" y="49"/>
                  </a:cxn>
                  <a:cxn ang="0">
                    <a:pos x="21" y="57"/>
                  </a:cxn>
                  <a:cxn ang="0">
                    <a:pos x="12" y="61"/>
                  </a:cxn>
                  <a:cxn ang="0">
                    <a:pos x="0" y="66"/>
                  </a:cxn>
                  <a:cxn ang="0">
                    <a:pos x="10" y="98"/>
                  </a:cxn>
                  <a:cxn ang="0">
                    <a:pos x="26" y="92"/>
                  </a:cxn>
                  <a:cxn ang="0">
                    <a:pos x="39" y="84"/>
                  </a:cxn>
                  <a:cxn ang="0">
                    <a:pos x="50" y="74"/>
                  </a:cxn>
                  <a:cxn ang="0">
                    <a:pos x="63" y="64"/>
                  </a:cxn>
                  <a:cxn ang="0">
                    <a:pos x="70" y="49"/>
                  </a:cxn>
                  <a:cxn ang="0">
                    <a:pos x="75" y="34"/>
                  </a:cxn>
                  <a:cxn ang="0">
                    <a:pos x="75" y="18"/>
                  </a:cxn>
                  <a:cxn ang="0">
                    <a:pos x="71" y="0"/>
                  </a:cxn>
                  <a:cxn ang="0">
                    <a:pos x="71" y="0"/>
                  </a:cxn>
                  <a:cxn ang="0">
                    <a:pos x="40" y="12"/>
                  </a:cxn>
                </a:cxnLst>
                <a:rect l="0" t="0" r="r" b="b"/>
                <a:pathLst>
                  <a:path w="75" h="98">
                    <a:moveTo>
                      <a:pt x="40" y="12"/>
                    </a:moveTo>
                    <a:lnTo>
                      <a:pt x="40" y="12"/>
                    </a:lnTo>
                    <a:lnTo>
                      <a:pt x="42" y="22"/>
                    </a:lnTo>
                    <a:lnTo>
                      <a:pt x="42" y="28"/>
                    </a:lnTo>
                    <a:lnTo>
                      <a:pt x="39" y="37"/>
                    </a:lnTo>
                    <a:lnTo>
                      <a:pt x="36" y="43"/>
                    </a:lnTo>
                    <a:lnTo>
                      <a:pt x="30" y="49"/>
                    </a:lnTo>
                    <a:lnTo>
                      <a:pt x="21" y="57"/>
                    </a:lnTo>
                    <a:lnTo>
                      <a:pt x="12" y="61"/>
                    </a:lnTo>
                    <a:lnTo>
                      <a:pt x="0" y="66"/>
                    </a:lnTo>
                    <a:lnTo>
                      <a:pt x="10" y="98"/>
                    </a:lnTo>
                    <a:lnTo>
                      <a:pt x="26" y="92"/>
                    </a:lnTo>
                    <a:lnTo>
                      <a:pt x="39" y="84"/>
                    </a:lnTo>
                    <a:lnTo>
                      <a:pt x="50" y="74"/>
                    </a:lnTo>
                    <a:lnTo>
                      <a:pt x="63" y="64"/>
                    </a:lnTo>
                    <a:lnTo>
                      <a:pt x="70" y="49"/>
                    </a:lnTo>
                    <a:lnTo>
                      <a:pt x="75" y="34"/>
                    </a:lnTo>
                    <a:lnTo>
                      <a:pt x="75" y="18"/>
                    </a:lnTo>
                    <a:lnTo>
                      <a:pt x="71" y="0"/>
                    </a:lnTo>
                    <a:lnTo>
                      <a:pt x="71" y="0"/>
                    </a:lnTo>
                    <a:lnTo>
                      <a:pt x="40" y="12"/>
                    </a:lnTo>
                    <a:close/>
                  </a:path>
                </a:pathLst>
              </a:custGeom>
              <a:solidFill>
                <a:srgbClr val="CCFFFF"/>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187" name="Freeform 94"/>
              <p:cNvSpPr>
                <a:spLocks/>
              </p:cNvSpPr>
              <p:nvPr/>
            </p:nvSpPr>
            <p:spPr bwMode="auto">
              <a:xfrm>
                <a:off x="1184" y="3087"/>
                <a:ext cx="5" cy="3"/>
              </a:xfrm>
              <a:custGeom>
                <a:avLst/>
                <a:gdLst/>
                <a:ahLst/>
                <a:cxnLst>
                  <a:cxn ang="0">
                    <a:pos x="20" y="43"/>
                  </a:cxn>
                  <a:cxn ang="0">
                    <a:pos x="20" y="43"/>
                  </a:cxn>
                  <a:cxn ang="0">
                    <a:pos x="27" y="39"/>
                  </a:cxn>
                  <a:cxn ang="0">
                    <a:pos x="36" y="35"/>
                  </a:cxn>
                  <a:cxn ang="0">
                    <a:pos x="45" y="33"/>
                  </a:cxn>
                  <a:cxn ang="0">
                    <a:pos x="54" y="33"/>
                  </a:cxn>
                  <a:cxn ang="0">
                    <a:pos x="62" y="36"/>
                  </a:cxn>
                  <a:cxn ang="0">
                    <a:pos x="69" y="39"/>
                  </a:cxn>
                  <a:cxn ang="0">
                    <a:pos x="74" y="43"/>
                  </a:cxn>
                  <a:cxn ang="0">
                    <a:pos x="77" y="49"/>
                  </a:cxn>
                  <a:cxn ang="0">
                    <a:pos x="108" y="37"/>
                  </a:cxn>
                  <a:cxn ang="0">
                    <a:pos x="98" y="22"/>
                  </a:cxn>
                  <a:cxn ang="0">
                    <a:pos x="87" y="11"/>
                  </a:cxn>
                  <a:cxn ang="0">
                    <a:pos x="74" y="4"/>
                  </a:cxn>
                  <a:cxn ang="0">
                    <a:pos x="58" y="0"/>
                  </a:cxn>
                  <a:cxn ang="0">
                    <a:pos x="41" y="0"/>
                  </a:cxn>
                  <a:cxn ang="0">
                    <a:pos x="26" y="3"/>
                  </a:cxn>
                  <a:cxn ang="0">
                    <a:pos x="13" y="9"/>
                  </a:cxn>
                  <a:cxn ang="0">
                    <a:pos x="0" y="18"/>
                  </a:cxn>
                  <a:cxn ang="0">
                    <a:pos x="0" y="18"/>
                  </a:cxn>
                  <a:cxn ang="0">
                    <a:pos x="20" y="43"/>
                  </a:cxn>
                </a:cxnLst>
                <a:rect l="0" t="0" r="r" b="b"/>
                <a:pathLst>
                  <a:path w="108" h="49">
                    <a:moveTo>
                      <a:pt x="20" y="43"/>
                    </a:moveTo>
                    <a:lnTo>
                      <a:pt x="20" y="43"/>
                    </a:lnTo>
                    <a:lnTo>
                      <a:pt x="27" y="39"/>
                    </a:lnTo>
                    <a:lnTo>
                      <a:pt x="36" y="35"/>
                    </a:lnTo>
                    <a:lnTo>
                      <a:pt x="45" y="33"/>
                    </a:lnTo>
                    <a:lnTo>
                      <a:pt x="54" y="33"/>
                    </a:lnTo>
                    <a:lnTo>
                      <a:pt x="62" y="36"/>
                    </a:lnTo>
                    <a:lnTo>
                      <a:pt x="69" y="39"/>
                    </a:lnTo>
                    <a:lnTo>
                      <a:pt x="74" y="43"/>
                    </a:lnTo>
                    <a:lnTo>
                      <a:pt x="77" y="49"/>
                    </a:lnTo>
                    <a:lnTo>
                      <a:pt x="108" y="37"/>
                    </a:lnTo>
                    <a:lnTo>
                      <a:pt x="98" y="22"/>
                    </a:lnTo>
                    <a:lnTo>
                      <a:pt x="87" y="11"/>
                    </a:lnTo>
                    <a:lnTo>
                      <a:pt x="74" y="4"/>
                    </a:lnTo>
                    <a:lnTo>
                      <a:pt x="58" y="0"/>
                    </a:lnTo>
                    <a:lnTo>
                      <a:pt x="41" y="0"/>
                    </a:lnTo>
                    <a:lnTo>
                      <a:pt x="26" y="3"/>
                    </a:lnTo>
                    <a:lnTo>
                      <a:pt x="13" y="9"/>
                    </a:lnTo>
                    <a:lnTo>
                      <a:pt x="0" y="18"/>
                    </a:lnTo>
                    <a:lnTo>
                      <a:pt x="0" y="18"/>
                    </a:lnTo>
                    <a:lnTo>
                      <a:pt x="20" y="43"/>
                    </a:lnTo>
                    <a:close/>
                  </a:path>
                </a:pathLst>
              </a:custGeom>
              <a:solidFill>
                <a:srgbClr val="CCFFFF"/>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188" name="Freeform 95"/>
              <p:cNvSpPr>
                <a:spLocks/>
              </p:cNvSpPr>
              <p:nvPr/>
            </p:nvSpPr>
            <p:spPr bwMode="auto">
              <a:xfrm>
                <a:off x="1182" y="3088"/>
                <a:ext cx="3" cy="8"/>
              </a:xfrm>
              <a:custGeom>
                <a:avLst/>
                <a:gdLst/>
                <a:ahLst/>
                <a:cxnLst>
                  <a:cxn ang="0">
                    <a:pos x="36" y="112"/>
                  </a:cxn>
                  <a:cxn ang="0">
                    <a:pos x="36" y="112"/>
                  </a:cxn>
                  <a:cxn ang="0">
                    <a:pos x="33" y="104"/>
                  </a:cxn>
                  <a:cxn ang="0">
                    <a:pos x="32" y="95"/>
                  </a:cxn>
                  <a:cxn ang="0">
                    <a:pos x="34" y="83"/>
                  </a:cxn>
                  <a:cxn ang="0">
                    <a:pos x="38" y="69"/>
                  </a:cxn>
                  <a:cxn ang="0">
                    <a:pos x="44" y="58"/>
                  </a:cxn>
                  <a:cxn ang="0">
                    <a:pos x="52" y="44"/>
                  </a:cxn>
                  <a:cxn ang="0">
                    <a:pos x="60" y="34"/>
                  </a:cxn>
                  <a:cxn ang="0">
                    <a:pos x="69" y="25"/>
                  </a:cxn>
                  <a:cxn ang="0">
                    <a:pos x="49" y="0"/>
                  </a:cxn>
                  <a:cxn ang="0">
                    <a:pos x="37" y="11"/>
                  </a:cxn>
                  <a:cxn ang="0">
                    <a:pos x="25" y="25"/>
                  </a:cxn>
                  <a:cxn ang="0">
                    <a:pos x="16" y="41"/>
                  </a:cxn>
                  <a:cxn ang="0">
                    <a:pos x="8" y="57"/>
                  </a:cxn>
                  <a:cxn ang="0">
                    <a:pos x="2" y="75"/>
                  </a:cxn>
                  <a:cxn ang="0">
                    <a:pos x="0" y="92"/>
                  </a:cxn>
                  <a:cxn ang="0">
                    <a:pos x="1" y="112"/>
                  </a:cxn>
                  <a:cxn ang="0">
                    <a:pos x="8" y="129"/>
                  </a:cxn>
                  <a:cxn ang="0">
                    <a:pos x="8" y="129"/>
                  </a:cxn>
                  <a:cxn ang="0">
                    <a:pos x="36" y="112"/>
                  </a:cxn>
                </a:cxnLst>
                <a:rect l="0" t="0" r="r" b="b"/>
                <a:pathLst>
                  <a:path w="69" h="129">
                    <a:moveTo>
                      <a:pt x="36" y="112"/>
                    </a:moveTo>
                    <a:lnTo>
                      <a:pt x="36" y="112"/>
                    </a:lnTo>
                    <a:lnTo>
                      <a:pt x="33" y="104"/>
                    </a:lnTo>
                    <a:lnTo>
                      <a:pt x="32" y="95"/>
                    </a:lnTo>
                    <a:lnTo>
                      <a:pt x="34" y="83"/>
                    </a:lnTo>
                    <a:lnTo>
                      <a:pt x="38" y="69"/>
                    </a:lnTo>
                    <a:lnTo>
                      <a:pt x="44" y="58"/>
                    </a:lnTo>
                    <a:lnTo>
                      <a:pt x="52" y="44"/>
                    </a:lnTo>
                    <a:lnTo>
                      <a:pt x="60" y="34"/>
                    </a:lnTo>
                    <a:lnTo>
                      <a:pt x="69" y="25"/>
                    </a:lnTo>
                    <a:lnTo>
                      <a:pt x="49" y="0"/>
                    </a:lnTo>
                    <a:lnTo>
                      <a:pt x="37" y="11"/>
                    </a:lnTo>
                    <a:lnTo>
                      <a:pt x="25" y="25"/>
                    </a:lnTo>
                    <a:lnTo>
                      <a:pt x="16" y="41"/>
                    </a:lnTo>
                    <a:lnTo>
                      <a:pt x="8" y="57"/>
                    </a:lnTo>
                    <a:lnTo>
                      <a:pt x="2" y="75"/>
                    </a:lnTo>
                    <a:lnTo>
                      <a:pt x="0" y="92"/>
                    </a:lnTo>
                    <a:lnTo>
                      <a:pt x="1" y="112"/>
                    </a:lnTo>
                    <a:lnTo>
                      <a:pt x="8" y="129"/>
                    </a:lnTo>
                    <a:lnTo>
                      <a:pt x="8" y="129"/>
                    </a:lnTo>
                    <a:lnTo>
                      <a:pt x="36" y="112"/>
                    </a:lnTo>
                    <a:close/>
                  </a:path>
                </a:pathLst>
              </a:custGeom>
              <a:solidFill>
                <a:srgbClr val="CCFFFF"/>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189" name="Freeform 96"/>
              <p:cNvSpPr>
                <a:spLocks/>
              </p:cNvSpPr>
              <p:nvPr/>
            </p:nvSpPr>
            <p:spPr bwMode="auto">
              <a:xfrm>
                <a:off x="1182" y="3095"/>
                <a:ext cx="5" cy="4"/>
              </a:xfrm>
              <a:custGeom>
                <a:avLst/>
                <a:gdLst/>
                <a:ahLst/>
                <a:cxnLst>
                  <a:cxn ang="0">
                    <a:pos x="107" y="41"/>
                  </a:cxn>
                  <a:cxn ang="0">
                    <a:pos x="107" y="41"/>
                  </a:cxn>
                  <a:cxn ang="0">
                    <a:pos x="96" y="43"/>
                  </a:cxn>
                  <a:cxn ang="0">
                    <a:pos x="83" y="43"/>
                  </a:cxn>
                  <a:cxn ang="0">
                    <a:pos x="72" y="42"/>
                  </a:cxn>
                  <a:cxn ang="0">
                    <a:pos x="62" y="36"/>
                  </a:cxn>
                  <a:cxn ang="0">
                    <a:pos x="52" y="30"/>
                  </a:cxn>
                  <a:cxn ang="0">
                    <a:pos x="43" y="23"/>
                  </a:cxn>
                  <a:cxn ang="0">
                    <a:pos x="35" y="13"/>
                  </a:cxn>
                  <a:cxn ang="0">
                    <a:pos x="28" y="0"/>
                  </a:cxn>
                  <a:cxn ang="0">
                    <a:pos x="0" y="17"/>
                  </a:cxn>
                  <a:cxn ang="0">
                    <a:pos x="9" y="32"/>
                  </a:cxn>
                  <a:cxn ang="0">
                    <a:pos x="20" y="46"/>
                  </a:cxn>
                  <a:cxn ang="0">
                    <a:pos x="33" y="57"/>
                  </a:cxn>
                  <a:cxn ang="0">
                    <a:pos x="48" y="66"/>
                  </a:cxn>
                  <a:cxn ang="0">
                    <a:pos x="64" y="73"/>
                  </a:cxn>
                  <a:cxn ang="0">
                    <a:pos x="81" y="76"/>
                  </a:cxn>
                  <a:cxn ang="0">
                    <a:pos x="98" y="76"/>
                  </a:cxn>
                  <a:cxn ang="0">
                    <a:pos x="117" y="72"/>
                  </a:cxn>
                  <a:cxn ang="0">
                    <a:pos x="117" y="72"/>
                  </a:cxn>
                  <a:cxn ang="0">
                    <a:pos x="107" y="41"/>
                  </a:cxn>
                </a:cxnLst>
                <a:rect l="0" t="0" r="r" b="b"/>
                <a:pathLst>
                  <a:path w="117" h="76">
                    <a:moveTo>
                      <a:pt x="107" y="41"/>
                    </a:moveTo>
                    <a:lnTo>
                      <a:pt x="107" y="41"/>
                    </a:lnTo>
                    <a:lnTo>
                      <a:pt x="96" y="43"/>
                    </a:lnTo>
                    <a:lnTo>
                      <a:pt x="83" y="43"/>
                    </a:lnTo>
                    <a:lnTo>
                      <a:pt x="72" y="42"/>
                    </a:lnTo>
                    <a:lnTo>
                      <a:pt x="62" y="36"/>
                    </a:lnTo>
                    <a:lnTo>
                      <a:pt x="52" y="30"/>
                    </a:lnTo>
                    <a:lnTo>
                      <a:pt x="43" y="23"/>
                    </a:lnTo>
                    <a:lnTo>
                      <a:pt x="35" y="13"/>
                    </a:lnTo>
                    <a:lnTo>
                      <a:pt x="28" y="0"/>
                    </a:lnTo>
                    <a:lnTo>
                      <a:pt x="0" y="17"/>
                    </a:lnTo>
                    <a:lnTo>
                      <a:pt x="9" y="32"/>
                    </a:lnTo>
                    <a:lnTo>
                      <a:pt x="20" y="46"/>
                    </a:lnTo>
                    <a:lnTo>
                      <a:pt x="33" y="57"/>
                    </a:lnTo>
                    <a:lnTo>
                      <a:pt x="48" y="66"/>
                    </a:lnTo>
                    <a:lnTo>
                      <a:pt x="64" y="73"/>
                    </a:lnTo>
                    <a:lnTo>
                      <a:pt x="81" y="76"/>
                    </a:lnTo>
                    <a:lnTo>
                      <a:pt x="98" y="76"/>
                    </a:lnTo>
                    <a:lnTo>
                      <a:pt x="117" y="72"/>
                    </a:lnTo>
                    <a:lnTo>
                      <a:pt x="117" y="72"/>
                    </a:lnTo>
                    <a:lnTo>
                      <a:pt x="107" y="41"/>
                    </a:lnTo>
                    <a:close/>
                  </a:path>
                </a:pathLst>
              </a:custGeom>
              <a:solidFill>
                <a:srgbClr val="CCFFFF"/>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190" name="Freeform 97"/>
              <p:cNvSpPr>
                <a:spLocks/>
              </p:cNvSpPr>
              <p:nvPr/>
            </p:nvSpPr>
            <p:spPr bwMode="auto">
              <a:xfrm>
                <a:off x="1187" y="3094"/>
                <a:ext cx="4" cy="5"/>
              </a:xfrm>
              <a:custGeom>
                <a:avLst/>
                <a:gdLst/>
                <a:ahLst/>
                <a:cxnLst>
                  <a:cxn ang="0">
                    <a:pos x="47" y="0"/>
                  </a:cxn>
                  <a:cxn ang="0">
                    <a:pos x="46" y="8"/>
                  </a:cxn>
                  <a:cxn ang="0">
                    <a:pos x="44" y="15"/>
                  </a:cxn>
                  <a:cxn ang="0">
                    <a:pos x="40" y="24"/>
                  </a:cxn>
                  <a:cxn ang="0">
                    <a:pos x="35" y="32"/>
                  </a:cxn>
                  <a:cxn ang="0">
                    <a:pos x="28" y="39"/>
                  </a:cxn>
                  <a:cxn ang="0">
                    <a:pos x="21" y="46"/>
                  </a:cxn>
                  <a:cxn ang="0">
                    <a:pos x="11" y="52"/>
                  </a:cxn>
                  <a:cxn ang="0">
                    <a:pos x="0" y="57"/>
                  </a:cxn>
                  <a:cxn ang="0">
                    <a:pos x="10" y="88"/>
                  </a:cxn>
                  <a:cxn ang="0">
                    <a:pos x="25" y="82"/>
                  </a:cxn>
                  <a:cxn ang="0">
                    <a:pos x="40" y="73"/>
                  </a:cxn>
                  <a:cxn ang="0">
                    <a:pos x="51" y="64"/>
                  </a:cxn>
                  <a:cxn ang="0">
                    <a:pos x="61" y="53"/>
                  </a:cxn>
                  <a:cxn ang="0">
                    <a:pos x="68" y="41"/>
                  </a:cxn>
                  <a:cxn ang="0">
                    <a:pos x="74" y="28"/>
                  </a:cxn>
                  <a:cxn ang="0">
                    <a:pos x="78" y="14"/>
                  </a:cxn>
                  <a:cxn ang="0">
                    <a:pos x="79" y="2"/>
                  </a:cxn>
                  <a:cxn ang="0">
                    <a:pos x="47" y="0"/>
                  </a:cxn>
                </a:cxnLst>
                <a:rect l="0" t="0" r="r" b="b"/>
                <a:pathLst>
                  <a:path w="79" h="88">
                    <a:moveTo>
                      <a:pt x="47" y="0"/>
                    </a:moveTo>
                    <a:lnTo>
                      <a:pt x="46" y="8"/>
                    </a:lnTo>
                    <a:lnTo>
                      <a:pt x="44" y="15"/>
                    </a:lnTo>
                    <a:lnTo>
                      <a:pt x="40" y="24"/>
                    </a:lnTo>
                    <a:lnTo>
                      <a:pt x="35" y="32"/>
                    </a:lnTo>
                    <a:lnTo>
                      <a:pt x="28" y="39"/>
                    </a:lnTo>
                    <a:lnTo>
                      <a:pt x="21" y="46"/>
                    </a:lnTo>
                    <a:lnTo>
                      <a:pt x="11" y="52"/>
                    </a:lnTo>
                    <a:lnTo>
                      <a:pt x="0" y="57"/>
                    </a:lnTo>
                    <a:lnTo>
                      <a:pt x="10" y="88"/>
                    </a:lnTo>
                    <a:lnTo>
                      <a:pt x="25" y="82"/>
                    </a:lnTo>
                    <a:lnTo>
                      <a:pt x="40" y="73"/>
                    </a:lnTo>
                    <a:lnTo>
                      <a:pt x="51" y="64"/>
                    </a:lnTo>
                    <a:lnTo>
                      <a:pt x="61" y="53"/>
                    </a:lnTo>
                    <a:lnTo>
                      <a:pt x="68" y="41"/>
                    </a:lnTo>
                    <a:lnTo>
                      <a:pt x="74" y="28"/>
                    </a:lnTo>
                    <a:lnTo>
                      <a:pt x="78" y="14"/>
                    </a:lnTo>
                    <a:lnTo>
                      <a:pt x="79" y="2"/>
                    </a:lnTo>
                    <a:lnTo>
                      <a:pt x="47" y="0"/>
                    </a:lnTo>
                    <a:close/>
                  </a:path>
                </a:pathLst>
              </a:custGeom>
              <a:solidFill>
                <a:srgbClr val="CCFFFF"/>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191" name="Freeform 98"/>
              <p:cNvSpPr>
                <a:spLocks/>
              </p:cNvSpPr>
              <p:nvPr/>
            </p:nvSpPr>
            <p:spPr bwMode="auto">
              <a:xfrm>
                <a:off x="1186" y="3097"/>
                <a:ext cx="2" cy="1"/>
              </a:xfrm>
              <a:custGeom>
                <a:avLst/>
                <a:gdLst/>
                <a:ahLst/>
                <a:cxnLst>
                  <a:cxn ang="0">
                    <a:pos x="32" y="18"/>
                  </a:cxn>
                  <a:cxn ang="0">
                    <a:pos x="31" y="11"/>
                  </a:cxn>
                  <a:cxn ang="0">
                    <a:pos x="28" y="6"/>
                  </a:cxn>
                  <a:cxn ang="0">
                    <a:pos x="23" y="3"/>
                  </a:cxn>
                  <a:cxn ang="0">
                    <a:pos x="17" y="0"/>
                  </a:cxn>
                  <a:cxn ang="0">
                    <a:pos x="11" y="2"/>
                  </a:cxn>
                  <a:cxn ang="0">
                    <a:pos x="6" y="4"/>
                  </a:cxn>
                  <a:cxn ang="0">
                    <a:pos x="2" y="9"/>
                  </a:cxn>
                  <a:cxn ang="0">
                    <a:pos x="0" y="16"/>
                  </a:cxn>
                  <a:cxn ang="0">
                    <a:pos x="32" y="18"/>
                  </a:cxn>
                </a:cxnLst>
                <a:rect l="0" t="0" r="r" b="b"/>
                <a:pathLst>
                  <a:path w="32" h="18">
                    <a:moveTo>
                      <a:pt x="32" y="18"/>
                    </a:moveTo>
                    <a:lnTo>
                      <a:pt x="31" y="11"/>
                    </a:lnTo>
                    <a:lnTo>
                      <a:pt x="28" y="6"/>
                    </a:lnTo>
                    <a:lnTo>
                      <a:pt x="23" y="3"/>
                    </a:lnTo>
                    <a:lnTo>
                      <a:pt x="17" y="0"/>
                    </a:lnTo>
                    <a:lnTo>
                      <a:pt x="11" y="2"/>
                    </a:lnTo>
                    <a:lnTo>
                      <a:pt x="6" y="4"/>
                    </a:lnTo>
                    <a:lnTo>
                      <a:pt x="2" y="9"/>
                    </a:lnTo>
                    <a:lnTo>
                      <a:pt x="0" y="16"/>
                    </a:lnTo>
                    <a:lnTo>
                      <a:pt x="32" y="18"/>
                    </a:lnTo>
                    <a:close/>
                  </a:path>
                </a:pathLst>
              </a:custGeom>
              <a:solidFill>
                <a:srgbClr val="CCFFFF"/>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192" name="Freeform 99"/>
              <p:cNvSpPr>
                <a:spLocks/>
              </p:cNvSpPr>
              <p:nvPr/>
            </p:nvSpPr>
            <p:spPr bwMode="auto">
              <a:xfrm>
                <a:off x="1186" y="3094"/>
                <a:ext cx="1" cy="2"/>
              </a:xfrm>
              <a:custGeom>
                <a:avLst/>
                <a:gdLst/>
                <a:ahLst/>
                <a:cxnLst>
                  <a:cxn ang="0">
                    <a:pos x="12" y="0"/>
                  </a:cxn>
                  <a:cxn ang="0">
                    <a:pos x="5" y="3"/>
                  </a:cxn>
                  <a:cxn ang="0">
                    <a:pos x="1" y="8"/>
                  </a:cxn>
                  <a:cxn ang="0">
                    <a:pos x="0" y="14"/>
                  </a:cxn>
                  <a:cxn ang="0">
                    <a:pos x="1" y="20"/>
                  </a:cxn>
                  <a:cxn ang="0">
                    <a:pos x="4" y="26"/>
                  </a:cxn>
                  <a:cxn ang="0">
                    <a:pos x="9" y="30"/>
                  </a:cxn>
                  <a:cxn ang="0">
                    <a:pos x="15" y="32"/>
                  </a:cxn>
                  <a:cxn ang="0">
                    <a:pos x="22" y="31"/>
                  </a:cxn>
                  <a:cxn ang="0">
                    <a:pos x="12" y="0"/>
                  </a:cxn>
                </a:cxnLst>
                <a:rect l="0" t="0" r="r" b="b"/>
                <a:pathLst>
                  <a:path w="22" h="32">
                    <a:moveTo>
                      <a:pt x="12" y="0"/>
                    </a:moveTo>
                    <a:lnTo>
                      <a:pt x="5" y="3"/>
                    </a:lnTo>
                    <a:lnTo>
                      <a:pt x="1" y="8"/>
                    </a:lnTo>
                    <a:lnTo>
                      <a:pt x="0" y="14"/>
                    </a:lnTo>
                    <a:lnTo>
                      <a:pt x="1" y="20"/>
                    </a:lnTo>
                    <a:lnTo>
                      <a:pt x="4" y="26"/>
                    </a:lnTo>
                    <a:lnTo>
                      <a:pt x="9" y="30"/>
                    </a:lnTo>
                    <a:lnTo>
                      <a:pt x="15" y="32"/>
                    </a:lnTo>
                    <a:lnTo>
                      <a:pt x="22" y="31"/>
                    </a:lnTo>
                    <a:lnTo>
                      <a:pt x="12" y="0"/>
                    </a:lnTo>
                    <a:close/>
                  </a:path>
                </a:pathLst>
              </a:custGeom>
              <a:solidFill>
                <a:srgbClr val="00CCFF"/>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193" name="Freeform 100"/>
              <p:cNvSpPr>
                <a:spLocks/>
              </p:cNvSpPr>
              <p:nvPr/>
            </p:nvSpPr>
            <p:spPr bwMode="auto">
              <a:xfrm>
                <a:off x="1186" y="3090"/>
                <a:ext cx="4" cy="5"/>
              </a:xfrm>
              <a:custGeom>
                <a:avLst/>
                <a:gdLst/>
                <a:ahLst/>
                <a:cxnLst>
                  <a:cxn ang="0">
                    <a:pos x="39" y="13"/>
                  </a:cxn>
                  <a:cxn ang="0">
                    <a:pos x="39" y="12"/>
                  </a:cxn>
                  <a:cxn ang="0">
                    <a:pos x="41" y="22"/>
                  </a:cxn>
                  <a:cxn ang="0">
                    <a:pos x="41" y="30"/>
                  </a:cxn>
                  <a:cxn ang="0">
                    <a:pos x="38" y="37"/>
                  </a:cxn>
                  <a:cxn ang="0">
                    <a:pos x="35" y="43"/>
                  </a:cxn>
                  <a:cxn ang="0">
                    <a:pos x="28" y="51"/>
                  </a:cxn>
                  <a:cxn ang="0">
                    <a:pos x="20" y="58"/>
                  </a:cxn>
                  <a:cxn ang="0">
                    <a:pos x="11" y="62"/>
                  </a:cxn>
                  <a:cxn ang="0">
                    <a:pos x="0" y="68"/>
                  </a:cxn>
                  <a:cxn ang="0">
                    <a:pos x="10" y="99"/>
                  </a:cxn>
                  <a:cxn ang="0">
                    <a:pos x="25" y="94"/>
                  </a:cxn>
                  <a:cxn ang="0">
                    <a:pos x="38" y="85"/>
                  </a:cxn>
                  <a:cxn ang="0">
                    <a:pos x="51" y="76"/>
                  </a:cxn>
                  <a:cxn ang="0">
                    <a:pos x="62" y="64"/>
                  </a:cxn>
                  <a:cxn ang="0">
                    <a:pos x="69" y="52"/>
                  </a:cxn>
                  <a:cxn ang="0">
                    <a:pos x="74" y="36"/>
                  </a:cxn>
                  <a:cxn ang="0">
                    <a:pos x="74" y="18"/>
                  </a:cxn>
                  <a:cxn ang="0">
                    <a:pos x="70" y="1"/>
                  </a:cxn>
                  <a:cxn ang="0">
                    <a:pos x="70" y="0"/>
                  </a:cxn>
                  <a:cxn ang="0">
                    <a:pos x="39" y="13"/>
                  </a:cxn>
                </a:cxnLst>
                <a:rect l="0" t="0" r="r" b="b"/>
                <a:pathLst>
                  <a:path w="74" h="99">
                    <a:moveTo>
                      <a:pt x="39" y="13"/>
                    </a:moveTo>
                    <a:lnTo>
                      <a:pt x="39" y="12"/>
                    </a:lnTo>
                    <a:lnTo>
                      <a:pt x="41" y="22"/>
                    </a:lnTo>
                    <a:lnTo>
                      <a:pt x="41" y="30"/>
                    </a:lnTo>
                    <a:lnTo>
                      <a:pt x="38" y="37"/>
                    </a:lnTo>
                    <a:lnTo>
                      <a:pt x="35" y="43"/>
                    </a:lnTo>
                    <a:lnTo>
                      <a:pt x="28" y="51"/>
                    </a:lnTo>
                    <a:lnTo>
                      <a:pt x="20" y="58"/>
                    </a:lnTo>
                    <a:lnTo>
                      <a:pt x="11" y="62"/>
                    </a:lnTo>
                    <a:lnTo>
                      <a:pt x="0" y="68"/>
                    </a:lnTo>
                    <a:lnTo>
                      <a:pt x="10" y="99"/>
                    </a:lnTo>
                    <a:lnTo>
                      <a:pt x="25" y="94"/>
                    </a:lnTo>
                    <a:lnTo>
                      <a:pt x="38" y="85"/>
                    </a:lnTo>
                    <a:lnTo>
                      <a:pt x="51" y="76"/>
                    </a:lnTo>
                    <a:lnTo>
                      <a:pt x="62" y="64"/>
                    </a:lnTo>
                    <a:lnTo>
                      <a:pt x="69" y="52"/>
                    </a:lnTo>
                    <a:lnTo>
                      <a:pt x="74" y="36"/>
                    </a:lnTo>
                    <a:lnTo>
                      <a:pt x="74" y="18"/>
                    </a:lnTo>
                    <a:lnTo>
                      <a:pt x="70" y="1"/>
                    </a:lnTo>
                    <a:lnTo>
                      <a:pt x="70" y="0"/>
                    </a:lnTo>
                    <a:lnTo>
                      <a:pt x="39" y="13"/>
                    </a:lnTo>
                    <a:close/>
                  </a:path>
                </a:pathLst>
              </a:custGeom>
              <a:solidFill>
                <a:srgbClr val="00CCFF"/>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194" name="Freeform 101"/>
              <p:cNvSpPr>
                <a:spLocks/>
              </p:cNvSpPr>
              <p:nvPr/>
            </p:nvSpPr>
            <p:spPr bwMode="auto">
              <a:xfrm>
                <a:off x="1185" y="3088"/>
                <a:ext cx="5" cy="3"/>
              </a:xfrm>
              <a:custGeom>
                <a:avLst/>
                <a:gdLst/>
                <a:ahLst/>
                <a:cxnLst>
                  <a:cxn ang="0">
                    <a:pos x="20" y="44"/>
                  </a:cxn>
                  <a:cxn ang="0">
                    <a:pos x="20" y="43"/>
                  </a:cxn>
                  <a:cxn ang="0">
                    <a:pos x="27" y="39"/>
                  </a:cxn>
                  <a:cxn ang="0">
                    <a:pos x="37" y="35"/>
                  </a:cxn>
                  <a:cxn ang="0">
                    <a:pos x="46" y="34"/>
                  </a:cxn>
                  <a:cxn ang="0">
                    <a:pos x="54" y="34"/>
                  </a:cxn>
                  <a:cxn ang="0">
                    <a:pos x="61" y="36"/>
                  </a:cxn>
                  <a:cxn ang="0">
                    <a:pos x="69" y="39"/>
                  </a:cxn>
                  <a:cxn ang="0">
                    <a:pos x="74" y="43"/>
                  </a:cxn>
                  <a:cxn ang="0">
                    <a:pos x="77" y="50"/>
                  </a:cxn>
                  <a:cxn ang="0">
                    <a:pos x="108" y="37"/>
                  </a:cxn>
                  <a:cxn ang="0">
                    <a:pos x="99" y="22"/>
                  </a:cxn>
                  <a:cxn ang="0">
                    <a:pos x="88" y="12"/>
                  </a:cxn>
                  <a:cxn ang="0">
                    <a:pos x="73" y="4"/>
                  </a:cxn>
                  <a:cxn ang="0">
                    <a:pos x="58" y="0"/>
                  </a:cxn>
                  <a:cxn ang="0">
                    <a:pos x="42" y="0"/>
                  </a:cxn>
                  <a:cxn ang="0">
                    <a:pos x="26" y="3"/>
                  </a:cxn>
                  <a:cxn ang="0">
                    <a:pos x="13" y="10"/>
                  </a:cxn>
                  <a:cxn ang="0">
                    <a:pos x="0" y="18"/>
                  </a:cxn>
                  <a:cxn ang="0">
                    <a:pos x="0" y="17"/>
                  </a:cxn>
                  <a:cxn ang="0">
                    <a:pos x="20" y="44"/>
                  </a:cxn>
                </a:cxnLst>
                <a:rect l="0" t="0" r="r" b="b"/>
                <a:pathLst>
                  <a:path w="108" h="50">
                    <a:moveTo>
                      <a:pt x="20" y="44"/>
                    </a:moveTo>
                    <a:lnTo>
                      <a:pt x="20" y="43"/>
                    </a:lnTo>
                    <a:lnTo>
                      <a:pt x="27" y="39"/>
                    </a:lnTo>
                    <a:lnTo>
                      <a:pt x="37" y="35"/>
                    </a:lnTo>
                    <a:lnTo>
                      <a:pt x="46" y="34"/>
                    </a:lnTo>
                    <a:lnTo>
                      <a:pt x="54" y="34"/>
                    </a:lnTo>
                    <a:lnTo>
                      <a:pt x="61" y="36"/>
                    </a:lnTo>
                    <a:lnTo>
                      <a:pt x="69" y="39"/>
                    </a:lnTo>
                    <a:lnTo>
                      <a:pt x="74" y="43"/>
                    </a:lnTo>
                    <a:lnTo>
                      <a:pt x="77" y="50"/>
                    </a:lnTo>
                    <a:lnTo>
                      <a:pt x="108" y="37"/>
                    </a:lnTo>
                    <a:lnTo>
                      <a:pt x="99" y="22"/>
                    </a:lnTo>
                    <a:lnTo>
                      <a:pt x="88" y="12"/>
                    </a:lnTo>
                    <a:lnTo>
                      <a:pt x="73" y="4"/>
                    </a:lnTo>
                    <a:lnTo>
                      <a:pt x="58" y="0"/>
                    </a:lnTo>
                    <a:lnTo>
                      <a:pt x="42" y="0"/>
                    </a:lnTo>
                    <a:lnTo>
                      <a:pt x="26" y="3"/>
                    </a:lnTo>
                    <a:lnTo>
                      <a:pt x="13" y="10"/>
                    </a:lnTo>
                    <a:lnTo>
                      <a:pt x="0" y="18"/>
                    </a:lnTo>
                    <a:lnTo>
                      <a:pt x="0" y="17"/>
                    </a:lnTo>
                    <a:lnTo>
                      <a:pt x="20" y="44"/>
                    </a:lnTo>
                    <a:close/>
                  </a:path>
                </a:pathLst>
              </a:custGeom>
              <a:solidFill>
                <a:srgbClr val="00CCFF"/>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195" name="Freeform 102"/>
              <p:cNvSpPr>
                <a:spLocks/>
              </p:cNvSpPr>
              <p:nvPr/>
            </p:nvSpPr>
            <p:spPr bwMode="auto">
              <a:xfrm>
                <a:off x="1182" y="3089"/>
                <a:ext cx="4" cy="7"/>
              </a:xfrm>
              <a:custGeom>
                <a:avLst/>
                <a:gdLst/>
                <a:ahLst/>
                <a:cxnLst>
                  <a:cxn ang="0">
                    <a:pos x="36" y="114"/>
                  </a:cxn>
                  <a:cxn ang="0">
                    <a:pos x="36" y="114"/>
                  </a:cxn>
                  <a:cxn ang="0">
                    <a:pos x="34" y="107"/>
                  </a:cxn>
                  <a:cxn ang="0">
                    <a:pos x="33" y="96"/>
                  </a:cxn>
                  <a:cxn ang="0">
                    <a:pos x="35" y="83"/>
                  </a:cxn>
                  <a:cxn ang="0">
                    <a:pos x="38" y="72"/>
                  </a:cxn>
                  <a:cxn ang="0">
                    <a:pos x="44" y="59"/>
                  </a:cxn>
                  <a:cxn ang="0">
                    <a:pos x="52" y="46"/>
                  </a:cxn>
                  <a:cxn ang="0">
                    <a:pos x="60" y="36"/>
                  </a:cxn>
                  <a:cxn ang="0">
                    <a:pos x="69" y="27"/>
                  </a:cxn>
                  <a:cxn ang="0">
                    <a:pos x="49" y="0"/>
                  </a:cxn>
                  <a:cxn ang="0">
                    <a:pos x="36" y="13"/>
                  </a:cxn>
                  <a:cxn ang="0">
                    <a:pos x="25" y="27"/>
                  </a:cxn>
                  <a:cxn ang="0">
                    <a:pos x="15" y="42"/>
                  </a:cxn>
                  <a:cxn ang="0">
                    <a:pos x="7" y="59"/>
                  </a:cxn>
                  <a:cxn ang="0">
                    <a:pos x="2" y="77"/>
                  </a:cxn>
                  <a:cxn ang="0">
                    <a:pos x="0" y="94"/>
                  </a:cxn>
                  <a:cxn ang="0">
                    <a:pos x="1" y="113"/>
                  </a:cxn>
                  <a:cxn ang="0">
                    <a:pos x="7" y="131"/>
                  </a:cxn>
                  <a:cxn ang="0">
                    <a:pos x="7" y="131"/>
                  </a:cxn>
                  <a:cxn ang="0">
                    <a:pos x="36" y="114"/>
                  </a:cxn>
                </a:cxnLst>
                <a:rect l="0" t="0" r="r" b="b"/>
                <a:pathLst>
                  <a:path w="69" h="131">
                    <a:moveTo>
                      <a:pt x="36" y="114"/>
                    </a:moveTo>
                    <a:lnTo>
                      <a:pt x="36" y="114"/>
                    </a:lnTo>
                    <a:lnTo>
                      <a:pt x="34" y="107"/>
                    </a:lnTo>
                    <a:lnTo>
                      <a:pt x="33" y="96"/>
                    </a:lnTo>
                    <a:lnTo>
                      <a:pt x="35" y="83"/>
                    </a:lnTo>
                    <a:lnTo>
                      <a:pt x="38" y="72"/>
                    </a:lnTo>
                    <a:lnTo>
                      <a:pt x="44" y="59"/>
                    </a:lnTo>
                    <a:lnTo>
                      <a:pt x="52" y="46"/>
                    </a:lnTo>
                    <a:lnTo>
                      <a:pt x="60" y="36"/>
                    </a:lnTo>
                    <a:lnTo>
                      <a:pt x="69" y="27"/>
                    </a:lnTo>
                    <a:lnTo>
                      <a:pt x="49" y="0"/>
                    </a:lnTo>
                    <a:lnTo>
                      <a:pt x="36" y="13"/>
                    </a:lnTo>
                    <a:lnTo>
                      <a:pt x="25" y="27"/>
                    </a:lnTo>
                    <a:lnTo>
                      <a:pt x="15" y="42"/>
                    </a:lnTo>
                    <a:lnTo>
                      <a:pt x="7" y="59"/>
                    </a:lnTo>
                    <a:lnTo>
                      <a:pt x="2" y="77"/>
                    </a:lnTo>
                    <a:lnTo>
                      <a:pt x="0" y="94"/>
                    </a:lnTo>
                    <a:lnTo>
                      <a:pt x="1" y="113"/>
                    </a:lnTo>
                    <a:lnTo>
                      <a:pt x="7" y="131"/>
                    </a:lnTo>
                    <a:lnTo>
                      <a:pt x="7" y="131"/>
                    </a:lnTo>
                    <a:lnTo>
                      <a:pt x="36" y="114"/>
                    </a:lnTo>
                    <a:close/>
                  </a:path>
                </a:pathLst>
              </a:custGeom>
              <a:solidFill>
                <a:srgbClr val="00CCFF"/>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196" name="Freeform 103"/>
              <p:cNvSpPr>
                <a:spLocks/>
              </p:cNvSpPr>
              <p:nvPr/>
            </p:nvSpPr>
            <p:spPr bwMode="auto">
              <a:xfrm>
                <a:off x="1183" y="3095"/>
                <a:ext cx="5" cy="4"/>
              </a:xfrm>
              <a:custGeom>
                <a:avLst/>
                <a:gdLst/>
                <a:ahLst/>
                <a:cxnLst>
                  <a:cxn ang="0">
                    <a:pos x="107" y="41"/>
                  </a:cxn>
                  <a:cxn ang="0">
                    <a:pos x="107" y="41"/>
                  </a:cxn>
                  <a:cxn ang="0">
                    <a:pos x="96" y="43"/>
                  </a:cxn>
                  <a:cxn ang="0">
                    <a:pos x="85" y="43"/>
                  </a:cxn>
                  <a:cxn ang="0">
                    <a:pos x="75" y="41"/>
                  </a:cxn>
                  <a:cxn ang="0">
                    <a:pos x="63" y="37"/>
                  </a:cxn>
                  <a:cxn ang="0">
                    <a:pos x="54" y="29"/>
                  </a:cxn>
                  <a:cxn ang="0">
                    <a:pos x="44" y="22"/>
                  </a:cxn>
                  <a:cxn ang="0">
                    <a:pos x="36" y="13"/>
                  </a:cxn>
                  <a:cxn ang="0">
                    <a:pos x="29" y="0"/>
                  </a:cxn>
                  <a:cxn ang="0">
                    <a:pos x="0" y="17"/>
                  </a:cxn>
                  <a:cxn ang="0">
                    <a:pos x="9" y="32"/>
                  </a:cxn>
                  <a:cxn ang="0">
                    <a:pos x="21" y="45"/>
                  </a:cxn>
                  <a:cxn ang="0">
                    <a:pos x="34" y="57"/>
                  </a:cxn>
                  <a:cxn ang="0">
                    <a:pos x="49" y="66"/>
                  </a:cxn>
                  <a:cxn ang="0">
                    <a:pos x="64" y="73"/>
                  </a:cxn>
                  <a:cxn ang="0">
                    <a:pos x="81" y="77"/>
                  </a:cxn>
                  <a:cxn ang="0">
                    <a:pos x="98" y="77"/>
                  </a:cxn>
                  <a:cxn ang="0">
                    <a:pos x="117" y="73"/>
                  </a:cxn>
                  <a:cxn ang="0">
                    <a:pos x="117" y="73"/>
                  </a:cxn>
                  <a:cxn ang="0">
                    <a:pos x="107" y="41"/>
                  </a:cxn>
                </a:cxnLst>
                <a:rect l="0" t="0" r="r" b="b"/>
                <a:pathLst>
                  <a:path w="117" h="77">
                    <a:moveTo>
                      <a:pt x="107" y="41"/>
                    </a:moveTo>
                    <a:lnTo>
                      <a:pt x="107" y="41"/>
                    </a:lnTo>
                    <a:lnTo>
                      <a:pt x="96" y="43"/>
                    </a:lnTo>
                    <a:lnTo>
                      <a:pt x="85" y="43"/>
                    </a:lnTo>
                    <a:lnTo>
                      <a:pt x="75" y="41"/>
                    </a:lnTo>
                    <a:lnTo>
                      <a:pt x="63" y="37"/>
                    </a:lnTo>
                    <a:lnTo>
                      <a:pt x="54" y="29"/>
                    </a:lnTo>
                    <a:lnTo>
                      <a:pt x="44" y="22"/>
                    </a:lnTo>
                    <a:lnTo>
                      <a:pt x="36" y="13"/>
                    </a:lnTo>
                    <a:lnTo>
                      <a:pt x="29" y="0"/>
                    </a:lnTo>
                    <a:lnTo>
                      <a:pt x="0" y="17"/>
                    </a:lnTo>
                    <a:lnTo>
                      <a:pt x="9" y="32"/>
                    </a:lnTo>
                    <a:lnTo>
                      <a:pt x="21" y="45"/>
                    </a:lnTo>
                    <a:lnTo>
                      <a:pt x="34" y="57"/>
                    </a:lnTo>
                    <a:lnTo>
                      <a:pt x="49" y="66"/>
                    </a:lnTo>
                    <a:lnTo>
                      <a:pt x="64" y="73"/>
                    </a:lnTo>
                    <a:lnTo>
                      <a:pt x="81" y="77"/>
                    </a:lnTo>
                    <a:lnTo>
                      <a:pt x="98" y="77"/>
                    </a:lnTo>
                    <a:lnTo>
                      <a:pt x="117" y="73"/>
                    </a:lnTo>
                    <a:lnTo>
                      <a:pt x="117" y="73"/>
                    </a:lnTo>
                    <a:lnTo>
                      <a:pt x="107" y="41"/>
                    </a:lnTo>
                    <a:close/>
                  </a:path>
                </a:pathLst>
              </a:custGeom>
              <a:solidFill>
                <a:srgbClr val="00CCFF"/>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197" name="Freeform 104"/>
              <p:cNvSpPr>
                <a:spLocks/>
              </p:cNvSpPr>
              <p:nvPr/>
            </p:nvSpPr>
            <p:spPr bwMode="auto">
              <a:xfrm>
                <a:off x="1188" y="3094"/>
                <a:ext cx="3" cy="5"/>
              </a:xfrm>
              <a:custGeom>
                <a:avLst/>
                <a:gdLst/>
                <a:ahLst/>
                <a:cxnLst>
                  <a:cxn ang="0">
                    <a:pos x="48" y="0"/>
                  </a:cxn>
                  <a:cxn ang="0">
                    <a:pos x="47" y="8"/>
                  </a:cxn>
                  <a:cxn ang="0">
                    <a:pos x="44" y="18"/>
                  </a:cxn>
                  <a:cxn ang="0">
                    <a:pos x="41" y="26"/>
                  </a:cxn>
                  <a:cxn ang="0">
                    <a:pos x="36" y="34"/>
                  </a:cxn>
                  <a:cxn ang="0">
                    <a:pos x="31" y="40"/>
                  </a:cxn>
                  <a:cxn ang="0">
                    <a:pos x="22" y="47"/>
                  </a:cxn>
                  <a:cxn ang="0">
                    <a:pos x="12" y="54"/>
                  </a:cxn>
                  <a:cxn ang="0">
                    <a:pos x="0" y="58"/>
                  </a:cxn>
                  <a:cxn ang="0">
                    <a:pos x="10" y="90"/>
                  </a:cxn>
                  <a:cxn ang="0">
                    <a:pos x="27" y="83"/>
                  </a:cxn>
                  <a:cxn ang="0">
                    <a:pos x="40" y="75"/>
                  </a:cxn>
                  <a:cxn ang="0">
                    <a:pos x="51" y="65"/>
                  </a:cxn>
                  <a:cxn ang="0">
                    <a:pos x="62" y="55"/>
                  </a:cxn>
                  <a:cxn ang="0">
                    <a:pos x="70" y="41"/>
                  </a:cxn>
                  <a:cxn ang="0">
                    <a:pos x="75" y="28"/>
                  </a:cxn>
                  <a:cxn ang="0">
                    <a:pos x="78" y="17"/>
                  </a:cxn>
                  <a:cxn ang="0">
                    <a:pos x="81" y="4"/>
                  </a:cxn>
                  <a:cxn ang="0">
                    <a:pos x="48" y="0"/>
                  </a:cxn>
                </a:cxnLst>
                <a:rect l="0" t="0" r="r" b="b"/>
                <a:pathLst>
                  <a:path w="81" h="90">
                    <a:moveTo>
                      <a:pt x="48" y="0"/>
                    </a:moveTo>
                    <a:lnTo>
                      <a:pt x="47" y="8"/>
                    </a:lnTo>
                    <a:lnTo>
                      <a:pt x="44" y="18"/>
                    </a:lnTo>
                    <a:lnTo>
                      <a:pt x="41" y="26"/>
                    </a:lnTo>
                    <a:lnTo>
                      <a:pt x="36" y="34"/>
                    </a:lnTo>
                    <a:lnTo>
                      <a:pt x="31" y="40"/>
                    </a:lnTo>
                    <a:lnTo>
                      <a:pt x="22" y="47"/>
                    </a:lnTo>
                    <a:lnTo>
                      <a:pt x="12" y="54"/>
                    </a:lnTo>
                    <a:lnTo>
                      <a:pt x="0" y="58"/>
                    </a:lnTo>
                    <a:lnTo>
                      <a:pt x="10" y="90"/>
                    </a:lnTo>
                    <a:lnTo>
                      <a:pt x="27" y="83"/>
                    </a:lnTo>
                    <a:lnTo>
                      <a:pt x="40" y="75"/>
                    </a:lnTo>
                    <a:lnTo>
                      <a:pt x="51" y="65"/>
                    </a:lnTo>
                    <a:lnTo>
                      <a:pt x="62" y="55"/>
                    </a:lnTo>
                    <a:lnTo>
                      <a:pt x="70" y="41"/>
                    </a:lnTo>
                    <a:lnTo>
                      <a:pt x="75" y="28"/>
                    </a:lnTo>
                    <a:lnTo>
                      <a:pt x="78" y="17"/>
                    </a:lnTo>
                    <a:lnTo>
                      <a:pt x="81" y="4"/>
                    </a:lnTo>
                    <a:lnTo>
                      <a:pt x="48" y="0"/>
                    </a:lnTo>
                    <a:close/>
                  </a:path>
                </a:pathLst>
              </a:custGeom>
              <a:solidFill>
                <a:srgbClr val="00CCFF"/>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198" name="Freeform 105"/>
              <p:cNvSpPr>
                <a:spLocks/>
              </p:cNvSpPr>
              <p:nvPr/>
            </p:nvSpPr>
            <p:spPr bwMode="auto">
              <a:xfrm>
                <a:off x="1187" y="3097"/>
                <a:ext cx="2" cy="1"/>
              </a:xfrm>
              <a:custGeom>
                <a:avLst/>
                <a:gdLst/>
                <a:ahLst/>
                <a:cxnLst>
                  <a:cxn ang="0">
                    <a:pos x="33" y="19"/>
                  </a:cxn>
                  <a:cxn ang="0">
                    <a:pos x="32" y="12"/>
                  </a:cxn>
                  <a:cxn ang="0">
                    <a:pos x="28" y="6"/>
                  </a:cxn>
                  <a:cxn ang="0">
                    <a:pos x="23" y="2"/>
                  </a:cxn>
                  <a:cxn ang="0">
                    <a:pos x="18" y="0"/>
                  </a:cxn>
                  <a:cxn ang="0">
                    <a:pos x="12" y="0"/>
                  </a:cxn>
                  <a:cxn ang="0">
                    <a:pos x="6" y="3"/>
                  </a:cxn>
                  <a:cxn ang="0">
                    <a:pos x="2" y="7"/>
                  </a:cxn>
                  <a:cxn ang="0">
                    <a:pos x="0" y="15"/>
                  </a:cxn>
                  <a:cxn ang="0">
                    <a:pos x="33" y="19"/>
                  </a:cxn>
                </a:cxnLst>
                <a:rect l="0" t="0" r="r" b="b"/>
                <a:pathLst>
                  <a:path w="33" h="19">
                    <a:moveTo>
                      <a:pt x="33" y="19"/>
                    </a:moveTo>
                    <a:lnTo>
                      <a:pt x="32" y="12"/>
                    </a:lnTo>
                    <a:lnTo>
                      <a:pt x="28" y="6"/>
                    </a:lnTo>
                    <a:lnTo>
                      <a:pt x="23" y="2"/>
                    </a:lnTo>
                    <a:lnTo>
                      <a:pt x="18" y="0"/>
                    </a:lnTo>
                    <a:lnTo>
                      <a:pt x="12" y="0"/>
                    </a:lnTo>
                    <a:lnTo>
                      <a:pt x="6" y="3"/>
                    </a:lnTo>
                    <a:lnTo>
                      <a:pt x="2" y="7"/>
                    </a:lnTo>
                    <a:lnTo>
                      <a:pt x="0" y="15"/>
                    </a:lnTo>
                    <a:lnTo>
                      <a:pt x="33" y="19"/>
                    </a:lnTo>
                    <a:close/>
                  </a:path>
                </a:pathLst>
              </a:custGeom>
              <a:solidFill>
                <a:srgbClr val="00CCFF"/>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199" name="Freeform 106"/>
              <p:cNvSpPr>
                <a:spLocks/>
              </p:cNvSpPr>
              <p:nvPr/>
            </p:nvSpPr>
            <p:spPr bwMode="auto">
              <a:xfrm>
                <a:off x="1142" y="3240"/>
                <a:ext cx="1" cy="1"/>
              </a:xfrm>
              <a:custGeom>
                <a:avLst/>
                <a:gdLst/>
                <a:ahLst/>
                <a:cxnLst>
                  <a:cxn ang="0">
                    <a:pos x="0" y="25"/>
                  </a:cxn>
                  <a:cxn ang="0">
                    <a:pos x="6" y="27"/>
                  </a:cxn>
                  <a:cxn ang="0">
                    <a:pos x="11" y="26"/>
                  </a:cxn>
                  <a:cxn ang="0">
                    <a:pos x="16" y="24"/>
                  </a:cxn>
                  <a:cxn ang="0">
                    <a:pos x="19" y="20"/>
                  </a:cxn>
                  <a:cxn ang="0">
                    <a:pos x="21" y="15"/>
                  </a:cxn>
                  <a:cxn ang="0">
                    <a:pos x="21" y="9"/>
                  </a:cxn>
                  <a:cxn ang="0">
                    <a:pos x="19" y="4"/>
                  </a:cxn>
                  <a:cxn ang="0">
                    <a:pos x="14" y="0"/>
                  </a:cxn>
                  <a:cxn ang="0">
                    <a:pos x="0" y="25"/>
                  </a:cxn>
                </a:cxnLst>
                <a:rect l="0" t="0" r="r" b="b"/>
                <a:pathLst>
                  <a:path w="21" h="27">
                    <a:moveTo>
                      <a:pt x="0" y="25"/>
                    </a:moveTo>
                    <a:lnTo>
                      <a:pt x="6" y="27"/>
                    </a:lnTo>
                    <a:lnTo>
                      <a:pt x="11" y="26"/>
                    </a:lnTo>
                    <a:lnTo>
                      <a:pt x="16" y="24"/>
                    </a:lnTo>
                    <a:lnTo>
                      <a:pt x="19" y="20"/>
                    </a:lnTo>
                    <a:lnTo>
                      <a:pt x="21" y="15"/>
                    </a:lnTo>
                    <a:lnTo>
                      <a:pt x="21" y="9"/>
                    </a:lnTo>
                    <a:lnTo>
                      <a:pt x="19" y="4"/>
                    </a:lnTo>
                    <a:lnTo>
                      <a:pt x="14" y="0"/>
                    </a:lnTo>
                    <a:lnTo>
                      <a:pt x="0" y="25"/>
                    </a:lnTo>
                    <a:close/>
                  </a:path>
                </a:pathLst>
              </a:custGeom>
              <a:solidFill>
                <a:srgbClr val="000000"/>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200" name="Freeform 107"/>
              <p:cNvSpPr>
                <a:spLocks/>
              </p:cNvSpPr>
              <p:nvPr/>
            </p:nvSpPr>
            <p:spPr bwMode="auto">
              <a:xfrm>
                <a:off x="1133" y="3221"/>
                <a:ext cx="10" cy="20"/>
              </a:xfrm>
              <a:custGeom>
                <a:avLst/>
                <a:gdLst/>
                <a:ahLst/>
                <a:cxnLst>
                  <a:cxn ang="0">
                    <a:pos x="0" y="0"/>
                  </a:cxn>
                  <a:cxn ang="0">
                    <a:pos x="0" y="0"/>
                  </a:cxn>
                  <a:cxn ang="0">
                    <a:pos x="1" y="29"/>
                  </a:cxn>
                  <a:cxn ang="0">
                    <a:pos x="3" y="56"/>
                  </a:cxn>
                  <a:cxn ang="0">
                    <a:pos x="8" y="84"/>
                  </a:cxn>
                  <a:cxn ang="0">
                    <a:pos x="15" y="110"/>
                  </a:cxn>
                  <a:cxn ang="0">
                    <a:pos x="22" y="135"/>
                  </a:cxn>
                  <a:cxn ang="0">
                    <a:pos x="31" y="162"/>
                  </a:cxn>
                  <a:cxn ang="0">
                    <a:pos x="41" y="187"/>
                  </a:cxn>
                  <a:cxn ang="0">
                    <a:pos x="55" y="211"/>
                  </a:cxn>
                  <a:cxn ang="0">
                    <a:pos x="68" y="235"/>
                  </a:cxn>
                  <a:cxn ang="0">
                    <a:pos x="84" y="258"/>
                  </a:cxn>
                  <a:cxn ang="0">
                    <a:pos x="102" y="278"/>
                  </a:cxn>
                  <a:cxn ang="0">
                    <a:pos x="119" y="298"/>
                  </a:cxn>
                  <a:cxn ang="0">
                    <a:pos x="138" y="317"/>
                  </a:cxn>
                  <a:cxn ang="0">
                    <a:pos x="159" y="335"/>
                  </a:cxn>
                  <a:cxn ang="0">
                    <a:pos x="180" y="352"/>
                  </a:cxn>
                  <a:cxn ang="0">
                    <a:pos x="204" y="365"/>
                  </a:cxn>
                  <a:cxn ang="0">
                    <a:pos x="218" y="340"/>
                  </a:cxn>
                  <a:cxn ang="0">
                    <a:pos x="196" y="326"/>
                  </a:cxn>
                  <a:cxn ang="0">
                    <a:pos x="177" y="311"/>
                  </a:cxn>
                  <a:cxn ang="0">
                    <a:pos x="157" y="296"/>
                  </a:cxn>
                  <a:cxn ang="0">
                    <a:pos x="139" y="277"/>
                  </a:cxn>
                  <a:cxn ang="0">
                    <a:pos x="122" y="259"/>
                  </a:cxn>
                  <a:cxn ang="0">
                    <a:pos x="107" y="239"/>
                  </a:cxn>
                  <a:cxn ang="0">
                    <a:pos x="92" y="218"/>
                  </a:cxn>
                  <a:cxn ang="0">
                    <a:pos x="79" y="197"/>
                  </a:cxn>
                  <a:cxn ang="0">
                    <a:pos x="68" y="174"/>
                  </a:cxn>
                  <a:cxn ang="0">
                    <a:pos x="58" y="151"/>
                  </a:cxn>
                  <a:cxn ang="0">
                    <a:pos x="49" y="127"/>
                  </a:cxn>
                  <a:cxn ang="0">
                    <a:pos x="41" y="102"/>
                  </a:cxn>
                  <a:cxn ang="0">
                    <a:pos x="36" y="77"/>
                  </a:cxn>
                  <a:cxn ang="0">
                    <a:pos x="31" y="52"/>
                  </a:cxn>
                  <a:cxn ang="0">
                    <a:pos x="29" y="27"/>
                  </a:cxn>
                  <a:cxn ang="0">
                    <a:pos x="28" y="0"/>
                  </a:cxn>
                  <a:cxn ang="0">
                    <a:pos x="28" y="0"/>
                  </a:cxn>
                  <a:cxn ang="0">
                    <a:pos x="0" y="0"/>
                  </a:cxn>
                </a:cxnLst>
                <a:rect l="0" t="0" r="r" b="b"/>
                <a:pathLst>
                  <a:path w="218" h="365">
                    <a:moveTo>
                      <a:pt x="0" y="0"/>
                    </a:moveTo>
                    <a:lnTo>
                      <a:pt x="0" y="0"/>
                    </a:lnTo>
                    <a:lnTo>
                      <a:pt x="1" y="29"/>
                    </a:lnTo>
                    <a:lnTo>
                      <a:pt x="3" y="56"/>
                    </a:lnTo>
                    <a:lnTo>
                      <a:pt x="8" y="84"/>
                    </a:lnTo>
                    <a:lnTo>
                      <a:pt x="15" y="110"/>
                    </a:lnTo>
                    <a:lnTo>
                      <a:pt x="22" y="135"/>
                    </a:lnTo>
                    <a:lnTo>
                      <a:pt x="31" y="162"/>
                    </a:lnTo>
                    <a:lnTo>
                      <a:pt x="41" y="187"/>
                    </a:lnTo>
                    <a:lnTo>
                      <a:pt x="55" y="211"/>
                    </a:lnTo>
                    <a:lnTo>
                      <a:pt x="68" y="235"/>
                    </a:lnTo>
                    <a:lnTo>
                      <a:pt x="84" y="258"/>
                    </a:lnTo>
                    <a:lnTo>
                      <a:pt x="102" y="278"/>
                    </a:lnTo>
                    <a:lnTo>
                      <a:pt x="119" y="298"/>
                    </a:lnTo>
                    <a:lnTo>
                      <a:pt x="138" y="317"/>
                    </a:lnTo>
                    <a:lnTo>
                      <a:pt x="159" y="335"/>
                    </a:lnTo>
                    <a:lnTo>
                      <a:pt x="180" y="352"/>
                    </a:lnTo>
                    <a:lnTo>
                      <a:pt x="204" y="365"/>
                    </a:lnTo>
                    <a:lnTo>
                      <a:pt x="218" y="340"/>
                    </a:lnTo>
                    <a:lnTo>
                      <a:pt x="196" y="326"/>
                    </a:lnTo>
                    <a:lnTo>
                      <a:pt x="177" y="311"/>
                    </a:lnTo>
                    <a:lnTo>
                      <a:pt x="157" y="296"/>
                    </a:lnTo>
                    <a:lnTo>
                      <a:pt x="139" y="277"/>
                    </a:lnTo>
                    <a:lnTo>
                      <a:pt x="122" y="259"/>
                    </a:lnTo>
                    <a:lnTo>
                      <a:pt x="107" y="239"/>
                    </a:lnTo>
                    <a:lnTo>
                      <a:pt x="92" y="218"/>
                    </a:lnTo>
                    <a:lnTo>
                      <a:pt x="79" y="197"/>
                    </a:lnTo>
                    <a:lnTo>
                      <a:pt x="68" y="174"/>
                    </a:lnTo>
                    <a:lnTo>
                      <a:pt x="58" y="151"/>
                    </a:lnTo>
                    <a:lnTo>
                      <a:pt x="49" y="127"/>
                    </a:lnTo>
                    <a:lnTo>
                      <a:pt x="41" y="102"/>
                    </a:lnTo>
                    <a:lnTo>
                      <a:pt x="36" y="77"/>
                    </a:lnTo>
                    <a:lnTo>
                      <a:pt x="31" y="52"/>
                    </a:lnTo>
                    <a:lnTo>
                      <a:pt x="29" y="27"/>
                    </a:lnTo>
                    <a:lnTo>
                      <a:pt x="28" y="0"/>
                    </a:lnTo>
                    <a:lnTo>
                      <a:pt x="28" y="0"/>
                    </a:lnTo>
                    <a:lnTo>
                      <a:pt x="0" y="0"/>
                    </a:lnTo>
                    <a:close/>
                  </a:path>
                </a:pathLst>
              </a:custGeom>
              <a:solidFill>
                <a:srgbClr val="000000"/>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201" name="Freeform 108"/>
              <p:cNvSpPr>
                <a:spLocks/>
              </p:cNvSpPr>
              <p:nvPr/>
            </p:nvSpPr>
            <p:spPr bwMode="auto">
              <a:xfrm>
                <a:off x="1133" y="3216"/>
                <a:ext cx="2" cy="5"/>
              </a:xfrm>
              <a:custGeom>
                <a:avLst/>
                <a:gdLst/>
                <a:ahLst/>
                <a:cxnLst>
                  <a:cxn ang="0">
                    <a:pos x="9" y="0"/>
                  </a:cxn>
                  <a:cxn ang="0">
                    <a:pos x="7" y="10"/>
                  </a:cxn>
                  <a:cxn ang="0">
                    <a:pos x="5" y="23"/>
                  </a:cxn>
                  <a:cxn ang="0">
                    <a:pos x="4" y="33"/>
                  </a:cxn>
                  <a:cxn ang="0">
                    <a:pos x="2" y="45"/>
                  </a:cxn>
                  <a:cxn ang="0">
                    <a:pos x="1" y="58"/>
                  </a:cxn>
                  <a:cxn ang="0">
                    <a:pos x="1" y="69"/>
                  </a:cxn>
                  <a:cxn ang="0">
                    <a:pos x="0" y="80"/>
                  </a:cxn>
                  <a:cxn ang="0">
                    <a:pos x="0" y="92"/>
                  </a:cxn>
                  <a:cxn ang="0">
                    <a:pos x="28" y="92"/>
                  </a:cxn>
                  <a:cxn ang="0">
                    <a:pos x="28" y="82"/>
                  </a:cxn>
                  <a:cxn ang="0">
                    <a:pos x="29" y="71"/>
                  </a:cxn>
                  <a:cxn ang="0">
                    <a:pos x="29" y="60"/>
                  </a:cxn>
                  <a:cxn ang="0">
                    <a:pos x="30" y="49"/>
                  </a:cxn>
                  <a:cxn ang="0">
                    <a:pos x="32" y="38"/>
                  </a:cxn>
                  <a:cxn ang="0">
                    <a:pos x="33" y="27"/>
                  </a:cxn>
                  <a:cxn ang="0">
                    <a:pos x="35" y="17"/>
                  </a:cxn>
                  <a:cxn ang="0">
                    <a:pos x="37" y="6"/>
                  </a:cxn>
                  <a:cxn ang="0">
                    <a:pos x="9" y="0"/>
                  </a:cxn>
                </a:cxnLst>
                <a:rect l="0" t="0" r="r" b="b"/>
                <a:pathLst>
                  <a:path w="37" h="92">
                    <a:moveTo>
                      <a:pt x="9" y="0"/>
                    </a:moveTo>
                    <a:lnTo>
                      <a:pt x="7" y="10"/>
                    </a:lnTo>
                    <a:lnTo>
                      <a:pt x="5" y="23"/>
                    </a:lnTo>
                    <a:lnTo>
                      <a:pt x="4" y="33"/>
                    </a:lnTo>
                    <a:lnTo>
                      <a:pt x="2" y="45"/>
                    </a:lnTo>
                    <a:lnTo>
                      <a:pt x="1" y="58"/>
                    </a:lnTo>
                    <a:lnTo>
                      <a:pt x="1" y="69"/>
                    </a:lnTo>
                    <a:lnTo>
                      <a:pt x="0" y="80"/>
                    </a:lnTo>
                    <a:lnTo>
                      <a:pt x="0" y="92"/>
                    </a:lnTo>
                    <a:lnTo>
                      <a:pt x="28" y="92"/>
                    </a:lnTo>
                    <a:lnTo>
                      <a:pt x="28" y="82"/>
                    </a:lnTo>
                    <a:lnTo>
                      <a:pt x="29" y="71"/>
                    </a:lnTo>
                    <a:lnTo>
                      <a:pt x="29" y="60"/>
                    </a:lnTo>
                    <a:lnTo>
                      <a:pt x="30" y="49"/>
                    </a:lnTo>
                    <a:lnTo>
                      <a:pt x="32" y="38"/>
                    </a:lnTo>
                    <a:lnTo>
                      <a:pt x="33" y="27"/>
                    </a:lnTo>
                    <a:lnTo>
                      <a:pt x="35" y="17"/>
                    </a:lnTo>
                    <a:lnTo>
                      <a:pt x="37" y="6"/>
                    </a:lnTo>
                    <a:lnTo>
                      <a:pt x="9" y="0"/>
                    </a:lnTo>
                    <a:close/>
                  </a:path>
                </a:pathLst>
              </a:custGeom>
              <a:solidFill>
                <a:srgbClr val="000000"/>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202" name="Freeform 109"/>
              <p:cNvSpPr>
                <a:spLocks/>
              </p:cNvSpPr>
              <p:nvPr/>
            </p:nvSpPr>
            <p:spPr bwMode="auto">
              <a:xfrm>
                <a:off x="1133" y="3220"/>
                <a:ext cx="1" cy="1"/>
              </a:xfrm>
              <a:custGeom>
                <a:avLst/>
                <a:gdLst/>
                <a:ahLst/>
                <a:cxnLst>
                  <a:cxn ang="0">
                    <a:pos x="28" y="18"/>
                  </a:cxn>
                  <a:cxn ang="0">
                    <a:pos x="28" y="11"/>
                  </a:cxn>
                  <a:cxn ang="0">
                    <a:pos x="26" y="6"/>
                  </a:cxn>
                  <a:cxn ang="0">
                    <a:pos x="22" y="2"/>
                  </a:cxn>
                  <a:cxn ang="0">
                    <a:pos x="17" y="0"/>
                  </a:cxn>
                  <a:cxn ang="0">
                    <a:pos x="12" y="0"/>
                  </a:cxn>
                  <a:cxn ang="0">
                    <a:pos x="7" y="2"/>
                  </a:cxn>
                  <a:cxn ang="0">
                    <a:pos x="3" y="5"/>
                  </a:cxn>
                  <a:cxn ang="0">
                    <a:pos x="0" y="11"/>
                  </a:cxn>
                  <a:cxn ang="0">
                    <a:pos x="28" y="18"/>
                  </a:cxn>
                </a:cxnLst>
                <a:rect l="0" t="0" r="r" b="b"/>
                <a:pathLst>
                  <a:path w="28" h="18">
                    <a:moveTo>
                      <a:pt x="28" y="18"/>
                    </a:moveTo>
                    <a:lnTo>
                      <a:pt x="28" y="11"/>
                    </a:lnTo>
                    <a:lnTo>
                      <a:pt x="26" y="6"/>
                    </a:lnTo>
                    <a:lnTo>
                      <a:pt x="22" y="2"/>
                    </a:lnTo>
                    <a:lnTo>
                      <a:pt x="17" y="0"/>
                    </a:lnTo>
                    <a:lnTo>
                      <a:pt x="12" y="0"/>
                    </a:lnTo>
                    <a:lnTo>
                      <a:pt x="7" y="2"/>
                    </a:lnTo>
                    <a:lnTo>
                      <a:pt x="3" y="5"/>
                    </a:lnTo>
                    <a:lnTo>
                      <a:pt x="0" y="11"/>
                    </a:lnTo>
                    <a:lnTo>
                      <a:pt x="28" y="18"/>
                    </a:lnTo>
                    <a:close/>
                  </a:path>
                </a:pathLst>
              </a:custGeom>
              <a:solidFill>
                <a:srgbClr val="000000"/>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203" name="Freeform 110"/>
              <p:cNvSpPr>
                <a:spLocks/>
              </p:cNvSpPr>
              <p:nvPr/>
            </p:nvSpPr>
            <p:spPr bwMode="auto">
              <a:xfrm>
                <a:off x="1141" y="3233"/>
                <a:ext cx="1" cy="2"/>
              </a:xfrm>
              <a:custGeom>
                <a:avLst/>
                <a:gdLst/>
                <a:ahLst/>
                <a:cxnLst>
                  <a:cxn ang="0">
                    <a:pos x="0" y="25"/>
                  </a:cxn>
                  <a:cxn ang="0">
                    <a:pos x="6" y="27"/>
                  </a:cxn>
                  <a:cxn ang="0">
                    <a:pos x="11" y="26"/>
                  </a:cxn>
                  <a:cxn ang="0">
                    <a:pos x="16" y="24"/>
                  </a:cxn>
                  <a:cxn ang="0">
                    <a:pos x="19" y="20"/>
                  </a:cxn>
                  <a:cxn ang="0">
                    <a:pos x="21" y="14"/>
                  </a:cxn>
                  <a:cxn ang="0">
                    <a:pos x="21" y="9"/>
                  </a:cxn>
                  <a:cxn ang="0">
                    <a:pos x="19" y="4"/>
                  </a:cxn>
                  <a:cxn ang="0">
                    <a:pos x="14" y="0"/>
                  </a:cxn>
                  <a:cxn ang="0">
                    <a:pos x="0" y="25"/>
                  </a:cxn>
                </a:cxnLst>
                <a:rect l="0" t="0" r="r" b="b"/>
                <a:pathLst>
                  <a:path w="21" h="27">
                    <a:moveTo>
                      <a:pt x="0" y="25"/>
                    </a:moveTo>
                    <a:lnTo>
                      <a:pt x="6" y="27"/>
                    </a:lnTo>
                    <a:lnTo>
                      <a:pt x="11" y="26"/>
                    </a:lnTo>
                    <a:lnTo>
                      <a:pt x="16" y="24"/>
                    </a:lnTo>
                    <a:lnTo>
                      <a:pt x="19" y="20"/>
                    </a:lnTo>
                    <a:lnTo>
                      <a:pt x="21" y="14"/>
                    </a:lnTo>
                    <a:lnTo>
                      <a:pt x="21" y="9"/>
                    </a:lnTo>
                    <a:lnTo>
                      <a:pt x="19" y="4"/>
                    </a:lnTo>
                    <a:lnTo>
                      <a:pt x="14" y="0"/>
                    </a:lnTo>
                    <a:lnTo>
                      <a:pt x="0" y="25"/>
                    </a:lnTo>
                    <a:close/>
                  </a:path>
                </a:pathLst>
              </a:custGeom>
              <a:solidFill>
                <a:srgbClr val="000000"/>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204" name="Freeform 111"/>
              <p:cNvSpPr>
                <a:spLocks/>
              </p:cNvSpPr>
              <p:nvPr/>
            </p:nvSpPr>
            <p:spPr bwMode="auto">
              <a:xfrm>
                <a:off x="1137" y="3224"/>
                <a:ext cx="5" cy="11"/>
              </a:xfrm>
              <a:custGeom>
                <a:avLst/>
                <a:gdLst/>
                <a:ahLst/>
                <a:cxnLst>
                  <a:cxn ang="0">
                    <a:pos x="0" y="0"/>
                  </a:cxn>
                  <a:cxn ang="0">
                    <a:pos x="0" y="0"/>
                  </a:cxn>
                  <a:cxn ang="0">
                    <a:pos x="0" y="13"/>
                  </a:cxn>
                  <a:cxn ang="0">
                    <a:pos x="2" y="27"/>
                  </a:cxn>
                  <a:cxn ang="0">
                    <a:pos x="4" y="40"/>
                  </a:cxn>
                  <a:cxn ang="0">
                    <a:pos x="7" y="53"/>
                  </a:cxn>
                  <a:cxn ang="0">
                    <a:pos x="11" y="68"/>
                  </a:cxn>
                  <a:cxn ang="0">
                    <a:pos x="15" y="80"/>
                  </a:cxn>
                  <a:cxn ang="0">
                    <a:pos x="21" y="92"/>
                  </a:cxn>
                  <a:cxn ang="0">
                    <a:pos x="28" y="104"/>
                  </a:cxn>
                  <a:cxn ang="0">
                    <a:pos x="34" y="116"/>
                  </a:cxn>
                  <a:cxn ang="0">
                    <a:pos x="42" y="126"/>
                  </a:cxn>
                  <a:cxn ang="0">
                    <a:pos x="50" y="138"/>
                  </a:cxn>
                  <a:cxn ang="0">
                    <a:pos x="59" y="147"/>
                  </a:cxn>
                  <a:cxn ang="0">
                    <a:pos x="68" y="157"/>
                  </a:cxn>
                  <a:cxn ang="0">
                    <a:pos x="80" y="165"/>
                  </a:cxn>
                  <a:cxn ang="0">
                    <a:pos x="90" y="173"/>
                  </a:cxn>
                  <a:cxn ang="0">
                    <a:pos x="101" y="181"/>
                  </a:cxn>
                  <a:cxn ang="0">
                    <a:pos x="115" y="156"/>
                  </a:cxn>
                  <a:cxn ang="0">
                    <a:pos x="106" y="149"/>
                  </a:cxn>
                  <a:cxn ang="0">
                    <a:pos x="96" y="142"/>
                  </a:cxn>
                  <a:cxn ang="0">
                    <a:pos x="87" y="136"/>
                  </a:cxn>
                  <a:cxn ang="0">
                    <a:pos x="80" y="126"/>
                  </a:cxn>
                  <a:cxn ang="0">
                    <a:pos x="70" y="119"/>
                  </a:cxn>
                  <a:cxn ang="0">
                    <a:pos x="64" y="109"/>
                  </a:cxn>
                  <a:cxn ang="0">
                    <a:pos x="58" y="101"/>
                  </a:cxn>
                  <a:cxn ang="0">
                    <a:pos x="52" y="89"/>
                  </a:cxn>
                  <a:cxn ang="0">
                    <a:pos x="46" y="80"/>
                  </a:cxn>
                  <a:cxn ang="0">
                    <a:pos x="42" y="69"/>
                  </a:cxn>
                  <a:cxn ang="0">
                    <a:pos x="38" y="58"/>
                  </a:cxn>
                  <a:cxn ang="0">
                    <a:pos x="34" y="47"/>
                  </a:cxn>
                  <a:cxn ang="0">
                    <a:pos x="33" y="35"/>
                  </a:cxn>
                  <a:cxn ang="0">
                    <a:pos x="31" y="23"/>
                  </a:cxn>
                  <a:cxn ang="0">
                    <a:pos x="29" y="11"/>
                  </a:cxn>
                  <a:cxn ang="0">
                    <a:pos x="29" y="0"/>
                  </a:cxn>
                  <a:cxn ang="0">
                    <a:pos x="29" y="0"/>
                  </a:cxn>
                  <a:cxn ang="0">
                    <a:pos x="0" y="0"/>
                  </a:cxn>
                </a:cxnLst>
                <a:rect l="0" t="0" r="r" b="b"/>
                <a:pathLst>
                  <a:path w="115" h="181">
                    <a:moveTo>
                      <a:pt x="0" y="0"/>
                    </a:moveTo>
                    <a:lnTo>
                      <a:pt x="0" y="0"/>
                    </a:lnTo>
                    <a:lnTo>
                      <a:pt x="0" y="13"/>
                    </a:lnTo>
                    <a:lnTo>
                      <a:pt x="2" y="27"/>
                    </a:lnTo>
                    <a:lnTo>
                      <a:pt x="4" y="40"/>
                    </a:lnTo>
                    <a:lnTo>
                      <a:pt x="7" y="53"/>
                    </a:lnTo>
                    <a:lnTo>
                      <a:pt x="11" y="68"/>
                    </a:lnTo>
                    <a:lnTo>
                      <a:pt x="15" y="80"/>
                    </a:lnTo>
                    <a:lnTo>
                      <a:pt x="21" y="92"/>
                    </a:lnTo>
                    <a:lnTo>
                      <a:pt x="28" y="104"/>
                    </a:lnTo>
                    <a:lnTo>
                      <a:pt x="34" y="116"/>
                    </a:lnTo>
                    <a:lnTo>
                      <a:pt x="42" y="126"/>
                    </a:lnTo>
                    <a:lnTo>
                      <a:pt x="50" y="138"/>
                    </a:lnTo>
                    <a:lnTo>
                      <a:pt x="59" y="147"/>
                    </a:lnTo>
                    <a:lnTo>
                      <a:pt x="68" y="157"/>
                    </a:lnTo>
                    <a:lnTo>
                      <a:pt x="80" y="165"/>
                    </a:lnTo>
                    <a:lnTo>
                      <a:pt x="90" y="173"/>
                    </a:lnTo>
                    <a:lnTo>
                      <a:pt x="101" y="181"/>
                    </a:lnTo>
                    <a:lnTo>
                      <a:pt x="115" y="156"/>
                    </a:lnTo>
                    <a:lnTo>
                      <a:pt x="106" y="149"/>
                    </a:lnTo>
                    <a:lnTo>
                      <a:pt x="96" y="142"/>
                    </a:lnTo>
                    <a:lnTo>
                      <a:pt x="87" y="136"/>
                    </a:lnTo>
                    <a:lnTo>
                      <a:pt x="80" y="126"/>
                    </a:lnTo>
                    <a:lnTo>
                      <a:pt x="70" y="119"/>
                    </a:lnTo>
                    <a:lnTo>
                      <a:pt x="64" y="109"/>
                    </a:lnTo>
                    <a:lnTo>
                      <a:pt x="58" y="101"/>
                    </a:lnTo>
                    <a:lnTo>
                      <a:pt x="52" y="89"/>
                    </a:lnTo>
                    <a:lnTo>
                      <a:pt x="46" y="80"/>
                    </a:lnTo>
                    <a:lnTo>
                      <a:pt x="42" y="69"/>
                    </a:lnTo>
                    <a:lnTo>
                      <a:pt x="38" y="58"/>
                    </a:lnTo>
                    <a:lnTo>
                      <a:pt x="34" y="47"/>
                    </a:lnTo>
                    <a:lnTo>
                      <a:pt x="33" y="35"/>
                    </a:lnTo>
                    <a:lnTo>
                      <a:pt x="31" y="23"/>
                    </a:lnTo>
                    <a:lnTo>
                      <a:pt x="29" y="11"/>
                    </a:lnTo>
                    <a:lnTo>
                      <a:pt x="29" y="0"/>
                    </a:lnTo>
                    <a:lnTo>
                      <a:pt x="29" y="0"/>
                    </a:lnTo>
                    <a:lnTo>
                      <a:pt x="0" y="0"/>
                    </a:lnTo>
                    <a:close/>
                  </a:path>
                </a:pathLst>
              </a:custGeom>
              <a:solidFill>
                <a:srgbClr val="000000"/>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205" name="Freeform 112"/>
              <p:cNvSpPr>
                <a:spLocks/>
              </p:cNvSpPr>
              <p:nvPr/>
            </p:nvSpPr>
            <p:spPr bwMode="auto">
              <a:xfrm>
                <a:off x="1137" y="3222"/>
                <a:ext cx="1" cy="2"/>
              </a:xfrm>
              <a:custGeom>
                <a:avLst/>
                <a:gdLst/>
                <a:ahLst/>
                <a:cxnLst>
                  <a:cxn ang="0">
                    <a:pos x="4" y="0"/>
                  </a:cxn>
                  <a:cxn ang="0">
                    <a:pos x="3" y="6"/>
                  </a:cxn>
                  <a:cxn ang="0">
                    <a:pos x="2" y="11"/>
                  </a:cxn>
                  <a:cxn ang="0">
                    <a:pos x="1" y="18"/>
                  </a:cxn>
                  <a:cxn ang="0">
                    <a:pos x="1" y="23"/>
                  </a:cxn>
                  <a:cxn ang="0">
                    <a:pos x="0" y="30"/>
                  </a:cxn>
                  <a:cxn ang="0">
                    <a:pos x="0" y="36"/>
                  </a:cxn>
                  <a:cxn ang="0">
                    <a:pos x="0" y="41"/>
                  </a:cxn>
                  <a:cxn ang="0">
                    <a:pos x="0" y="47"/>
                  </a:cxn>
                  <a:cxn ang="0">
                    <a:pos x="29" y="47"/>
                  </a:cxn>
                  <a:cxn ang="0">
                    <a:pos x="29" y="41"/>
                  </a:cxn>
                  <a:cxn ang="0">
                    <a:pos x="29" y="36"/>
                  </a:cxn>
                  <a:cxn ang="0">
                    <a:pos x="29" y="32"/>
                  </a:cxn>
                  <a:cxn ang="0">
                    <a:pos x="30" y="26"/>
                  </a:cxn>
                  <a:cxn ang="0">
                    <a:pos x="30" y="20"/>
                  </a:cxn>
                  <a:cxn ang="0">
                    <a:pos x="31" y="17"/>
                  </a:cxn>
                  <a:cxn ang="0">
                    <a:pos x="32" y="12"/>
                  </a:cxn>
                  <a:cxn ang="0">
                    <a:pos x="33" y="7"/>
                  </a:cxn>
                  <a:cxn ang="0">
                    <a:pos x="4" y="0"/>
                  </a:cxn>
                </a:cxnLst>
                <a:rect l="0" t="0" r="r" b="b"/>
                <a:pathLst>
                  <a:path w="33" h="47">
                    <a:moveTo>
                      <a:pt x="4" y="0"/>
                    </a:moveTo>
                    <a:lnTo>
                      <a:pt x="3" y="6"/>
                    </a:lnTo>
                    <a:lnTo>
                      <a:pt x="2" y="11"/>
                    </a:lnTo>
                    <a:lnTo>
                      <a:pt x="1" y="18"/>
                    </a:lnTo>
                    <a:lnTo>
                      <a:pt x="1" y="23"/>
                    </a:lnTo>
                    <a:lnTo>
                      <a:pt x="0" y="30"/>
                    </a:lnTo>
                    <a:lnTo>
                      <a:pt x="0" y="36"/>
                    </a:lnTo>
                    <a:lnTo>
                      <a:pt x="0" y="41"/>
                    </a:lnTo>
                    <a:lnTo>
                      <a:pt x="0" y="47"/>
                    </a:lnTo>
                    <a:lnTo>
                      <a:pt x="29" y="47"/>
                    </a:lnTo>
                    <a:lnTo>
                      <a:pt x="29" y="41"/>
                    </a:lnTo>
                    <a:lnTo>
                      <a:pt x="29" y="36"/>
                    </a:lnTo>
                    <a:lnTo>
                      <a:pt x="29" y="32"/>
                    </a:lnTo>
                    <a:lnTo>
                      <a:pt x="30" y="26"/>
                    </a:lnTo>
                    <a:lnTo>
                      <a:pt x="30" y="20"/>
                    </a:lnTo>
                    <a:lnTo>
                      <a:pt x="31" y="17"/>
                    </a:lnTo>
                    <a:lnTo>
                      <a:pt x="32" y="12"/>
                    </a:lnTo>
                    <a:lnTo>
                      <a:pt x="33" y="7"/>
                    </a:lnTo>
                    <a:lnTo>
                      <a:pt x="4" y="0"/>
                    </a:lnTo>
                    <a:close/>
                  </a:path>
                </a:pathLst>
              </a:custGeom>
              <a:solidFill>
                <a:srgbClr val="000000"/>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206" name="Freeform 113"/>
              <p:cNvSpPr>
                <a:spLocks/>
              </p:cNvSpPr>
              <p:nvPr/>
            </p:nvSpPr>
            <p:spPr bwMode="auto">
              <a:xfrm>
                <a:off x="1137" y="3224"/>
                <a:ext cx="1" cy="1"/>
              </a:xfrm>
              <a:custGeom>
                <a:avLst/>
                <a:gdLst/>
                <a:ahLst/>
                <a:cxnLst>
                  <a:cxn ang="0">
                    <a:pos x="29" y="18"/>
                  </a:cxn>
                  <a:cxn ang="0">
                    <a:pos x="29" y="11"/>
                  </a:cxn>
                  <a:cxn ang="0">
                    <a:pos x="27" y="6"/>
                  </a:cxn>
                  <a:cxn ang="0">
                    <a:pos x="22" y="2"/>
                  </a:cxn>
                  <a:cxn ang="0">
                    <a:pos x="17" y="0"/>
                  </a:cxn>
                  <a:cxn ang="0">
                    <a:pos x="12" y="0"/>
                  </a:cxn>
                  <a:cxn ang="0">
                    <a:pos x="7" y="2"/>
                  </a:cxn>
                  <a:cxn ang="0">
                    <a:pos x="3" y="5"/>
                  </a:cxn>
                  <a:cxn ang="0">
                    <a:pos x="0" y="11"/>
                  </a:cxn>
                  <a:cxn ang="0">
                    <a:pos x="29" y="18"/>
                  </a:cxn>
                </a:cxnLst>
                <a:rect l="0" t="0" r="r" b="b"/>
                <a:pathLst>
                  <a:path w="29" h="18">
                    <a:moveTo>
                      <a:pt x="29" y="18"/>
                    </a:moveTo>
                    <a:lnTo>
                      <a:pt x="29" y="11"/>
                    </a:lnTo>
                    <a:lnTo>
                      <a:pt x="27" y="6"/>
                    </a:lnTo>
                    <a:lnTo>
                      <a:pt x="22" y="2"/>
                    </a:lnTo>
                    <a:lnTo>
                      <a:pt x="17" y="0"/>
                    </a:lnTo>
                    <a:lnTo>
                      <a:pt x="12" y="0"/>
                    </a:lnTo>
                    <a:lnTo>
                      <a:pt x="7" y="2"/>
                    </a:lnTo>
                    <a:lnTo>
                      <a:pt x="3" y="5"/>
                    </a:lnTo>
                    <a:lnTo>
                      <a:pt x="0" y="11"/>
                    </a:lnTo>
                    <a:lnTo>
                      <a:pt x="29" y="18"/>
                    </a:lnTo>
                    <a:close/>
                  </a:path>
                </a:pathLst>
              </a:custGeom>
              <a:solidFill>
                <a:srgbClr val="000000"/>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207" name="Freeform 114"/>
              <p:cNvSpPr>
                <a:spLocks/>
              </p:cNvSpPr>
              <p:nvPr/>
            </p:nvSpPr>
            <p:spPr bwMode="auto">
              <a:xfrm>
                <a:off x="1307" y="3123"/>
                <a:ext cx="1" cy="1"/>
              </a:xfrm>
              <a:custGeom>
                <a:avLst/>
                <a:gdLst/>
                <a:ahLst/>
                <a:cxnLst>
                  <a:cxn ang="0">
                    <a:pos x="15" y="1"/>
                  </a:cxn>
                  <a:cxn ang="0">
                    <a:pos x="7" y="0"/>
                  </a:cxn>
                  <a:cxn ang="0">
                    <a:pos x="1" y="5"/>
                  </a:cxn>
                  <a:cxn ang="0">
                    <a:pos x="0" y="13"/>
                  </a:cxn>
                  <a:cxn ang="0">
                    <a:pos x="5" y="20"/>
                  </a:cxn>
                  <a:cxn ang="0">
                    <a:pos x="15" y="1"/>
                  </a:cxn>
                </a:cxnLst>
                <a:rect l="0" t="0" r="r" b="b"/>
                <a:pathLst>
                  <a:path w="15" h="20">
                    <a:moveTo>
                      <a:pt x="15" y="1"/>
                    </a:moveTo>
                    <a:lnTo>
                      <a:pt x="7" y="0"/>
                    </a:lnTo>
                    <a:lnTo>
                      <a:pt x="1" y="5"/>
                    </a:lnTo>
                    <a:lnTo>
                      <a:pt x="0" y="13"/>
                    </a:lnTo>
                    <a:lnTo>
                      <a:pt x="5" y="20"/>
                    </a:lnTo>
                    <a:lnTo>
                      <a:pt x="15" y="1"/>
                    </a:lnTo>
                    <a:close/>
                  </a:path>
                </a:pathLst>
              </a:custGeom>
              <a:solidFill>
                <a:srgbClr val="000000"/>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208" name="Freeform 115"/>
              <p:cNvSpPr>
                <a:spLocks/>
              </p:cNvSpPr>
              <p:nvPr/>
            </p:nvSpPr>
            <p:spPr bwMode="auto">
              <a:xfrm>
                <a:off x="1307" y="3123"/>
                <a:ext cx="7" cy="15"/>
              </a:xfrm>
              <a:custGeom>
                <a:avLst/>
                <a:gdLst/>
                <a:ahLst/>
                <a:cxnLst>
                  <a:cxn ang="0">
                    <a:pos x="164" y="274"/>
                  </a:cxn>
                  <a:cxn ang="0">
                    <a:pos x="164" y="274"/>
                  </a:cxn>
                  <a:cxn ang="0">
                    <a:pos x="162" y="253"/>
                  </a:cxn>
                  <a:cxn ang="0">
                    <a:pos x="160" y="233"/>
                  </a:cxn>
                  <a:cxn ang="0">
                    <a:pos x="157" y="211"/>
                  </a:cxn>
                  <a:cxn ang="0">
                    <a:pos x="153" y="190"/>
                  </a:cxn>
                  <a:cxn ang="0">
                    <a:pos x="147" y="170"/>
                  </a:cxn>
                  <a:cxn ang="0">
                    <a:pos x="139" y="152"/>
                  </a:cxn>
                  <a:cxn ang="0">
                    <a:pos x="130" y="135"/>
                  </a:cxn>
                  <a:cxn ang="0">
                    <a:pos x="122" y="116"/>
                  </a:cxn>
                  <a:cxn ang="0">
                    <a:pos x="112" y="98"/>
                  </a:cxn>
                  <a:cxn ang="0">
                    <a:pos x="100" y="82"/>
                  </a:cxn>
                  <a:cxn ang="0">
                    <a:pos x="87" y="65"/>
                  </a:cxn>
                  <a:cxn ang="0">
                    <a:pos x="73" y="50"/>
                  </a:cxn>
                  <a:cxn ang="0">
                    <a:pos x="59" y="35"/>
                  </a:cxn>
                  <a:cxn ang="0">
                    <a:pos x="43" y="23"/>
                  </a:cxn>
                  <a:cxn ang="0">
                    <a:pos x="27" y="10"/>
                  </a:cxn>
                  <a:cxn ang="0">
                    <a:pos x="10" y="0"/>
                  </a:cxn>
                  <a:cxn ang="0">
                    <a:pos x="0" y="19"/>
                  </a:cxn>
                  <a:cxn ang="0">
                    <a:pos x="15" y="29"/>
                  </a:cxn>
                  <a:cxn ang="0">
                    <a:pos x="30" y="40"/>
                  </a:cxn>
                  <a:cxn ang="0">
                    <a:pos x="45" y="52"/>
                  </a:cxn>
                  <a:cxn ang="0">
                    <a:pos x="59" y="65"/>
                  </a:cxn>
                  <a:cxn ang="0">
                    <a:pos x="71" y="80"/>
                  </a:cxn>
                  <a:cxn ang="0">
                    <a:pos x="83" y="94"/>
                  </a:cxn>
                  <a:cxn ang="0">
                    <a:pos x="94" y="110"/>
                  </a:cxn>
                  <a:cxn ang="0">
                    <a:pos x="104" y="126"/>
                  </a:cxn>
                  <a:cxn ang="0">
                    <a:pos x="112" y="143"/>
                  </a:cxn>
                  <a:cxn ang="0">
                    <a:pos x="119" y="161"/>
                  </a:cxn>
                  <a:cxn ang="0">
                    <a:pos x="126" y="179"/>
                  </a:cxn>
                  <a:cxn ang="0">
                    <a:pos x="132" y="197"/>
                  </a:cxn>
                  <a:cxn ang="0">
                    <a:pos x="136" y="216"/>
                  </a:cxn>
                  <a:cxn ang="0">
                    <a:pos x="139" y="235"/>
                  </a:cxn>
                  <a:cxn ang="0">
                    <a:pos x="141" y="255"/>
                  </a:cxn>
                  <a:cxn ang="0">
                    <a:pos x="141" y="274"/>
                  </a:cxn>
                  <a:cxn ang="0">
                    <a:pos x="141" y="274"/>
                  </a:cxn>
                  <a:cxn ang="0">
                    <a:pos x="164" y="274"/>
                  </a:cxn>
                </a:cxnLst>
                <a:rect l="0" t="0" r="r" b="b"/>
                <a:pathLst>
                  <a:path w="164" h="274">
                    <a:moveTo>
                      <a:pt x="164" y="274"/>
                    </a:moveTo>
                    <a:lnTo>
                      <a:pt x="164" y="274"/>
                    </a:lnTo>
                    <a:lnTo>
                      <a:pt x="162" y="253"/>
                    </a:lnTo>
                    <a:lnTo>
                      <a:pt x="160" y="233"/>
                    </a:lnTo>
                    <a:lnTo>
                      <a:pt x="157" y="211"/>
                    </a:lnTo>
                    <a:lnTo>
                      <a:pt x="153" y="190"/>
                    </a:lnTo>
                    <a:lnTo>
                      <a:pt x="147" y="170"/>
                    </a:lnTo>
                    <a:lnTo>
                      <a:pt x="139" y="152"/>
                    </a:lnTo>
                    <a:lnTo>
                      <a:pt x="130" y="135"/>
                    </a:lnTo>
                    <a:lnTo>
                      <a:pt x="122" y="116"/>
                    </a:lnTo>
                    <a:lnTo>
                      <a:pt x="112" y="98"/>
                    </a:lnTo>
                    <a:lnTo>
                      <a:pt x="100" y="82"/>
                    </a:lnTo>
                    <a:lnTo>
                      <a:pt x="87" y="65"/>
                    </a:lnTo>
                    <a:lnTo>
                      <a:pt x="73" y="50"/>
                    </a:lnTo>
                    <a:lnTo>
                      <a:pt x="59" y="35"/>
                    </a:lnTo>
                    <a:lnTo>
                      <a:pt x="43" y="23"/>
                    </a:lnTo>
                    <a:lnTo>
                      <a:pt x="27" y="10"/>
                    </a:lnTo>
                    <a:lnTo>
                      <a:pt x="10" y="0"/>
                    </a:lnTo>
                    <a:lnTo>
                      <a:pt x="0" y="19"/>
                    </a:lnTo>
                    <a:lnTo>
                      <a:pt x="15" y="29"/>
                    </a:lnTo>
                    <a:lnTo>
                      <a:pt x="30" y="40"/>
                    </a:lnTo>
                    <a:lnTo>
                      <a:pt x="45" y="52"/>
                    </a:lnTo>
                    <a:lnTo>
                      <a:pt x="59" y="65"/>
                    </a:lnTo>
                    <a:lnTo>
                      <a:pt x="71" y="80"/>
                    </a:lnTo>
                    <a:lnTo>
                      <a:pt x="83" y="94"/>
                    </a:lnTo>
                    <a:lnTo>
                      <a:pt x="94" y="110"/>
                    </a:lnTo>
                    <a:lnTo>
                      <a:pt x="104" y="126"/>
                    </a:lnTo>
                    <a:lnTo>
                      <a:pt x="112" y="143"/>
                    </a:lnTo>
                    <a:lnTo>
                      <a:pt x="119" y="161"/>
                    </a:lnTo>
                    <a:lnTo>
                      <a:pt x="126" y="179"/>
                    </a:lnTo>
                    <a:lnTo>
                      <a:pt x="132" y="197"/>
                    </a:lnTo>
                    <a:lnTo>
                      <a:pt x="136" y="216"/>
                    </a:lnTo>
                    <a:lnTo>
                      <a:pt x="139" y="235"/>
                    </a:lnTo>
                    <a:lnTo>
                      <a:pt x="141" y="255"/>
                    </a:lnTo>
                    <a:lnTo>
                      <a:pt x="141" y="274"/>
                    </a:lnTo>
                    <a:lnTo>
                      <a:pt x="141" y="274"/>
                    </a:lnTo>
                    <a:lnTo>
                      <a:pt x="164" y="274"/>
                    </a:lnTo>
                    <a:close/>
                  </a:path>
                </a:pathLst>
              </a:custGeom>
              <a:solidFill>
                <a:srgbClr val="000000"/>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209" name="Freeform 116"/>
              <p:cNvSpPr>
                <a:spLocks/>
              </p:cNvSpPr>
              <p:nvPr/>
            </p:nvSpPr>
            <p:spPr bwMode="auto">
              <a:xfrm>
                <a:off x="1313" y="3138"/>
                <a:ext cx="1" cy="4"/>
              </a:xfrm>
              <a:custGeom>
                <a:avLst/>
                <a:gdLst/>
                <a:ahLst/>
                <a:cxnLst>
                  <a:cxn ang="0">
                    <a:pos x="21" y="68"/>
                  </a:cxn>
                  <a:cxn ang="0">
                    <a:pos x="22" y="60"/>
                  </a:cxn>
                  <a:cxn ang="0">
                    <a:pos x="24" y="52"/>
                  </a:cxn>
                  <a:cxn ang="0">
                    <a:pos x="25" y="43"/>
                  </a:cxn>
                  <a:cxn ang="0">
                    <a:pos x="26" y="34"/>
                  </a:cxn>
                  <a:cxn ang="0">
                    <a:pos x="28" y="25"/>
                  </a:cxn>
                  <a:cxn ang="0">
                    <a:pos x="28" y="17"/>
                  </a:cxn>
                  <a:cxn ang="0">
                    <a:pos x="29" y="8"/>
                  </a:cxn>
                  <a:cxn ang="0">
                    <a:pos x="29" y="0"/>
                  </a:cxn>
                  <a:cxn ang="0">
                    <a:pos x="6" y="0"/>
                  </a:cxn>
                  <a:cxn ang="0">
                    <a:pos x="6" y="8"/>
                  </a:cxn>
                  <a:cxn ang="0">
                    <a:pos x="5" y="17"/>
                  </a:cxn>
                  <a:cxn ang="0">
                    <a:pos x="5" y="25"/>
                  </a:cxn>
                  <a:cxn ang="0">
                    <a:pos x="5" y="32"/>
                  </a:cxn>
                  <a:cxn ang="0">
                    <a:pos x="4" y="41"/>
                  </a:cxn>
                  <a:cxn ang="0">
                    <a:pos x="3" y="48"/>
                  </a:cxn>
                  <a:cxn ang="0">
                    <a:pos x="1" y="56"/>
                  </a:cxn>
                  <a:cxn ang="0">
                    <a:pos x="0" y="64"/>
                  </a:cxn>
                  <a:cxn ang="0">
                    <a:pos x="21" y="68"/>
                  </a:cxn>
                </a:cxnLst>
                <a:rect l="0" t="0" r="r" b="b"/>
                <a:pathLst>
                  <a:path w="29" h="68">
                    <a:moveTo>
                      <a:pt x="21" y="68"/>
                    </a:moveTo>
                    <a:lnTo>
                      <a:pt x="22" y="60"/>
                    </a:lnTo>
                    <a:lnTo>
                      <a:pt x="24" y="52"/>
                    </a:lnTo>
                    <a:lnTo>
                      <a:pt x="25" y="43"/>
                    </a:lnTo>
                    <a:lnTo>
                      <a:pt x="26" y="34"/>
                    </a:lnTo>
                    <a:lnTo>
                      <a:pt x="28" y="25"/>
                    </a:lnTo>
                    <a:lnTo>
                      <a:pt x="28" y="17"/>
                    </a:lnTo>
                    <a:lnTo>
                      <a:pt x="29" y="8"/>
                    </a:lnTo>
                    <a:lnTo>
                      <a:pt x="29" y="0"/>
                    </a:lnTo>
                    <a:lnTo>
                      <a:pt x="6" y="0"/>
                    </a:lnTo>
                    <a:lnTo>
                      <a:pt x="6" y="8"/>
                    </a:lnTo>
                    <a:lnTo>
                      <a:pt x="5" y="17"/>
                    </a:lnTo>
                    <a:lnTo>
                      <a:pt x="5" y="25"/>
                    </a:lnTo>
                    <a:lnTo>
                      <a:pt x="5" y="32"/>
                    </a:lnTo>
                    <a:lnTo>
                      <a:pt x="4" y="41"/>
                    </a:lnTo>
                    <a:lnTo>
                      <a:pt x="3" y="48"/>
                    </a:lnTo>
                    <a:lnTo>
                      <a:pt x="1" y="56"/>
                    </a:lnTo>
                    <a:lnTo>
                      <a:pt x="0" y="64"/>
                    </a:lnTo>
                    <a:lnTo>
                      <a:pt x="21" y="68"/>
                    </a:lnTo>
                    <a:close/>
                  </a:path>
                </a:pathLst>
              </a:custGeom>
              <a:solidFill>
                <a:srgbClr val="000000"/>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210" name="Freeform 117"/>
              <p:cNvSpPr>
                <a:spLocks/>
              </p:cNvSpPr>
              <p:nvPr/>
            </p:nvSpPr>
            <p:spPr bwMode="auto">
              <a:xfrm>
                <a:off x="1313" y="3138"/>
                <a:ext cx="1" cy="1"/>
              </a:xfrm>
              <a:custGeom>
                <a:avLst/>
                <a:gdLst/>
                <a:ahLst/>
                <a:cxnLst>
                  <a:cxn ang="0">
                    <a:pos x="0" y="0"/>
                  </a:cxn>
                  <a:cxn ang="0">
                    <a:pos x="3" y="8"/>
                  </a:cxn>
                  <a:cxn ang="0">
                    <a:pos x="10" y="12"/>
                  </a:cxn>
                  <a:cxn ang="0">
                    <a:pos x="17" y="11"/>
                  </a:cxn>
                  <a:cxn ang="0">
                    <a:pos x="21" y="4"/>
                  </a:cxn>
                  <a:cxn ang="0">
                    <a:pos x="0" y="0"/>
                  </a:cxn>
                </a:cxnLst>
                <a:rect l="0" t="0" r="r" b="b"/>
                <a:pathLst>
                  <a:path w="21" h="12">
                    <a:moveTo>
                      <a:pt x="0" y="0"/>
                    </a:moveTo>
                    <a:lnTo>
                      <a:pt x="3" y="8"/>
                    </a:lnTo>
                    <a:lnTo>
                      <a:pt x="10" y="12"/>
                    </a:lnTo>
                    <a:lnTo>
                      <a:pt x="17" y="11"/>
                    </a:lnTo>
                    <a:lnTo>
                      <a:pt x="21" y="4"/>
                    </a:lnTo>
                    <a:lnTo>
                      <a:pt x="0" y="0"/>
                    </a:lnTo>
                    <a:close/>
                  </a:path>
                </a:pathLst>
              </a:custGeom>
              <a:solidFill>
                <a:srgbClr val="000000"/>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211" name="Freeform 118"/>
              <p:cNvSpPr>
                <a:spLocks/>
              </p:cNvSpPr>
              <p:nvPr/>
            </p:nvSpPr>
            <p:spPr bwMode="auto">
              <a:xfrm>
                <a:off x="1307" y="3128"/>
                <a:ext cx="1" cy="1"/>
              </a:xfrm>
              <a:custGeom>
                <a:avLst/>
                <a:gdLst/>
                <a:ahLst/>
                <a:cxnLst>
                  <a:cxn ang="0">
                    <a:pos x="15" y="1"/>
                  </a:cxn>
                  <a:cxn ang="0">
                    <a:pos x="7" y="0"/>
                  </a:cxn>
                  <a:cxn ang="0">
                    <a:pos x="1" y="6"/>
                  </a:cxn>
                  <a:cxn ang="0">
                    <a:pos x="0" y="14"/>
                  </a:cxn>
                  <a:cxn ang="0">
                    <a:pos x="5" y="20"/>
                  </a:cxn>
                  <a:cxn ang="0">
                    <a:pos x="15" y="1"/>
                  </a:cxn>
                </a:cxnLst>
                <a:rect l="0" t="0" r="r" b="b"/>
                <a:pathLst>
                  <a:path w="15" h="20">
                    <a:moveTo>
                      <a:pt x="15" y="1"/>
                    </a:moveTo>
                    <a:lnTo>
                      <a:pt x="7" y="0"/>
                    </a:lnTo>
                    <a:lnTo>
                      <a:pt x="1" y="6"/>
                    </a:lnTo>
                    <a:lnTo>
                      <a:pt x="0" y="14"/>
                    </a:lnTo>
                    <a:lnTo>
                      <a:pt x="5" y="20"/>
                    </a:lnTo>
                    <a:lnTo>
                      <a:pt x="15" y="1"/>
                    </a:lnTo>
                    <a:close/>
                  </a:path>
                </a:pathLst>
              </a:custGeom>
              <a:solidFill>
                <a:srgbClr val="000000"/>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212" name="Freeform 119"/>
              <p:cNvSpPr>
                <a:spLocks/>
              </p:cNvSpPr>
              <p:nvPr/>
            </p:nvSpPr>
            <p:spPr bwMode="auto">
              <a:xfrm>
                <a:off x="1308" y="3128"/>
                <a:ext cx="4" cy="8"/>
              </a:xfrm>
              <a:custGeom>
                <a:avLst/>
                <a:gdLst/>
                <a:ahLst/>
                <a:cxnLst>
                  <a:cxn ang="0">
                    <a:pos x="86" y="136"/>
                  </a:cxn>
                  <a:cxn ang="0">
                    <a:pos x="86" y="136"/>
                  </a:cxn>
                  <a:cxn ang="0">
                    <a:pos x="85" y="116"/>
                  </a:cxn>
                  <a:cxn ang="0">
                    <a:pos x="81" y="95"/>
                  </a:cxn>
                  <a:cxn ang="0">
                    <a:pos x="76" y="76"/>
                  </a:cxn>
                  <a:cxn ang="0">
                    <a:pos x="66" y="58"/>
                  </a:cxn>
                  <a:cxn ang="0">
                    <a:pos x="55" y="41"/>
                  </a:cxn>
                  <a:cxn ang="0">
                    <a:pos x="42" y="26"/>
                  </a:cxn>
                  <a:cxn ang="0">
                    <a:pos x="27" y="12"/>
                  </a:cxn>
                  <a:cxn ang="0">
                    <a:pos x="10" y="0"/>
                  </a:cxn>
                  <a:cxn ang="0">
                    <a:pos x="0" y="19"/>
                  </a:cxn>
                  <a:cxn ang="0">
                    <a:pos x="14" y="29"/>
                  </a:cxn>
                  <a:cxn ang="0">
                    <a:pos x="28" y="40"/>
                  </a:cxn>
                  <a:cxn ang="0">
                    <a:pos x="39" y="54"/>
                  </a:cxn>
                  <a:cxn ang="0">
                    <a:pos x="48" y="69"/>
                  </a:cxn>
                  <a:cxn ang="0">
                    <a:pos x="55" y="85"/>
                  </a:cxn>
                  <a:cxn ang="0">
                    <a:pos x="60" y="102"/>
                  </a:cxn>
                  <a:cxn ang="0">
                    <a:pos x="64" y="118"/>
                  </a:cxn>
                  <a:cxn ang="0">
                    <a:pos x="65" y="136"/>
                  </a:cxn>
                  <a:cxn ang="0">
                    <a:pos x="65" y="136"/>
                  </a:cxn>
                  <a:cxn ang="0">
                    <a:pos x="86" y="136"/>
                  </a:cxn>
                </a:cxnLst>
                <a:rect l="0" t="0" r="r" b="b"/>
                <a:pathLst>
                  <a:path w="86" h="136">
                    <a:moveTo>
                      <a:pt x="86" y="136"/>
                    </a:moveTo>
                    <a:lnTo>
                      <a:pt x="86" y="136"/>
                    </a:lnTo>
                    <a:lnTo>
                      <a:pt x="85" y="116"/>
                    </a:lnTo>
                    <a:lnTo>
                      <a:pt x="81" y="95"/>
                    </a:lnTo>
                    <a:lnTo>
                      <a:pt x="76" y="76"/>
                    </a:lnTo>
                    <a:lnTo>
                      <a:pt x="66" y="58"/>
                    </a:lnTo>
                    <a:lnTo>
                      <a:pt x="55" y="41"/>
                    </a:lnTo>
                    <a:lnTo>
                      <a:pt x="42" y="26"/>
                    </a:lnTo>
                    <a:lnTo>
                      <a:pt x="27" y="12"/>
                    </a:lnTo>
                    <a:lnTo>
                      <a:pt x="10" y="0"/>
                    </a:lnTo>
                    <a:lnTo>
                      <a:pt x="0" y="19"/>
                    </a:lnTo>
                    <a:lnTo>
                      <a:pt x="14" y="29"/>
                    </a:lnTo>
                    <a:lnTo>
                      <a:pt x="28" y="40"/>
                    </a:lnTo>
                    <a:lnTo>
                      <a:pt x="39" y="54"/>
                    </a:lnTo>
                    <a:lnTo>
                      <a:pt x="48" y="69"/>
                    </a:lnTo>
                    <a:lnTo>
                      <a:pt x="55" y="85"/>
                    </a:lnTo>
                    <a:lnTo>
                      <a:pt x="60" y="102"/>
                    </a:lnTo>
                    <a:lnTo>
                      <a:pt x="64" y="118"/>
                    </a:lnTo>
                    <a:lnTo>
                      <a:pt x="65" y="136"/>
                    </a:lnTo>
                    <a:lnTo>
                      <a:pt x="65" y="136"/>
                    </a:lnTo>
                    <a:lnTo>
                      <a:pt x="86" y="136"/>
                    </a:lnTo>
                    <a:close/>
                  </a:path>
                </a:pathLst>
              </a:custGeom>
              <a:solidFill>
                <a:srgbClr val="000000"/>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213" name="Freeform 120"/>
              <p:cNvSpPr>
                <a:spLocks/>
              </p:cNvSpPr>
              <p:nvPr/>
            </p:nvSpPr>
            <p:spPr bwMode="auto">
              <a:xfrm>
                <a:off x="1311" y="3136"/>
                <a:ext cx="1" cy="2"/>
              </a:xfrm>
              <a:custGeom>
                <a:avLst/>
                <a:gdLst/>
                <a:ahLst/>
                <a:cxnLst>
                  <a:cxn ang="0">
                    <a:pos x="21" y="35"/>
                  </a:cxn>
                  <a:cxn ang="0">
                    <a:pos x="22" y="30"/>
                  </a:cxn>
                  <a:cxn ang="0">
                    <a:pos x="22" y="26"/>
                  </a:cxn>
                  <a:cxn ang="0">
                    <a:pos x="23" y="21"/>
                  </a:cxn>
                  <a:cxn ang="0">
                    <a:pos x="23" y="18"/>
                  </a:cxn>
                  <a:cxn ang="0">
                    <a:pos x="24" y="15"/>
                  </a:cxn>
                  <a:cxn ang="0">
                    <a:pos x="24" y="9"/>
                  </a:cxn>
                  <a:cxn ang="0">
                    <a:pos x="24" y="5"/>
                  </a:cxn>
                  <a:cxn ang="0">
                    <a:pos x="24" y="0"/>
                  </a:cxn>
                  <a:cxn ang="0">
                    <a:pos x="3" y="0"/>
                  </a:cxn>
                  <a:cxn ang="0">
                    <a:pos x="3" y="5"/>
                  </a:cxn>
                  <a:cxn ang="0">
                    <a:pos x="3" y="9"/>
                  </a:cxn>
                  <a:cxn ang="0">
                    <a:pos x="3" y="11"/>
                  </a:cxn>
                  <a:cxn ang="0">
                    <a:pos x="2" y="14"/>
                  </a:cxn>
                  <a:cxn ang="0">
                    <a:pos x="2" y="19"/>
                  </a:cxn>
                  <a:cxn ang="0">
                    <a:pos x="1" y="24"/>
                  </a:cxn>
                  <a:cxn ang="0">
                    <a:pos x="1" y="28"/>
                  </a:cxn>
                  <a:cxn ang="0">
                    <a:pos x="0" y="31"/>
                  </a:cxn>
                  <a:cxn ang="0">
                    <a:pos x="21" y="35"/>
                  </a:cxn>
                </a:cxnLst>
                <a:rect l="0" t="0" r="r" b="b"/>
                <a:pathLst>
                  <a:path w="24" h="35">
                    <a:moveTo>
                      <a:pt x="21" y="35"/>
                    </a:moveTo>
                    <a:lnTo>
                      <a:pt x="22" y="30"/>
                    </a:lnTo>
                    <a:lnTo>
                      <a:pt x="22" y="26"/>
                    </a:lnTo>
                    <a:lnTo>
                      <a:pt x="23" y="21"/>
                    </a:lnTo>
                    <a:lnTo>
                      <a:pt x="23" y="18"/>
                    </a:lnTo>
                    <a:lnTo>
                      <a:pt x="24" y="15"/>
                    </a:lnTo>
                    <a:lnTo>
                      <a:pt x="24" y="9"/>
                    </a:lnTo>
                    <a:lnTo>
                      <a:pt x="24" y="5"/>
                    </a:lnTo>
                    <a:lnTo>
                      <a:pt x="24" y="0"/>
                    </a:lnTo>
                    <a:lnTo>
                      <a:pt x="3" y="0"/>
                    </a:lnTo>
                    <a:lnTo>
                      <a:pt x="3" y="5"/>
                    </a:lnTo>
                    <a:lnTo>
                      <a:pt x="3" y="9"/>
                    </a:lnTo>
                    <a:lnTo>
                      <a:pt x="3" y="11"/>
                    </a:lnTo>
                    <a:lnTo>
                      <a:pt x="2" y="14"/>
                    </a:lnTo>
                    <a:lnTo>
                      <a:pt x="2" y="19"/>
                    </a:lnTo>
                    <a:lnTo>
                      <a:pt x="1" y="24"/>
                    </a:lnTo>
                    <a:lnTo>
                      <a:pt x="1" y="28"/>
                    </a:lnTo>
                    <a:lnTo>
                      <a:pt x="0" y="31"/>
                    </a:lnTo>
                    <a:lnTo>
                      <a:pt x="21" y="35"/>
                    </a:lnTo>
                    <a:close/>
                  </a:path>
                </a:pathLst>
              </a:custGeom>
              <a:solidFill>
                <a:srgbClr val="000000"/>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214" name="Freeform 121"/>
              <p:cNvSpPr>
                <a:spLocks/>
              </p:cNvSpPr>
              <p:nvPr/>
            </p:nvSpPr>
            <p:spPr bwMode="auto">
              <a:xfrm>
                <a:off x="1311" y="3135"/>
                <a:ext cx="1" cy="1"/>
              </a:xfrm>
              <a:custGeom>
                <a:avLst/>
                <a:gdLst/>
                <a:ahLst/>
                <a:cxnLst>
                  <a:cxn ang="0">
                    <a:pos x="0" y="0"/>
                  </a:cxn>
                  <a:cxn ang="0">
                    <a:pos x="2" y="9"/>
                  </a:cxn>
                  <a:cxn ang="0">
                    <a:pos x="10" y="13"/>
                  </a:cxn>
                  <a:cxn ang="0">
                    <a:pos x="17" y="12"/>
                  </a:cxn>
                  <a:cxn ang="0">
                    <a:pos x="21" y="4"/>
                  </a:cxn>
                  <a:cxn ang="0">
                    <a:pos x="0" y="0"/>
                  </a:cxn>
                </a:cxnLst>
                <a:rect l="0" t="0" r="r" b="b"/>
                <a:pathLst>
                  <a:path w="21" h="13">
                    <a:moveTo>
                      <a:pt x="0" y="0"/>
                    </a:moveTo>
                    <a:lnTo>
                      <a:pt x="2" y="9"/>
                    </a:lnTo>
                    <a:lnTo>
                      <a:pt x="10" y="13"/>
                    </a:lnTo>
                    <a:lnTo>
                      <a:pt x="17" y="12"/>
                    </a:lnTo>
                    <a:lnTo>
                      <a:pt x="21" y="4"/>
                    </a:lnTo>
                    <a:lnTo>
                      <a:pt x="0" y="0"/>
                    </a:lnTo>
                    <a:close/>
                  </a:path>
                </a:pathLst>
              </a:custGeom>
              <a:solidFill>
                <a:srgbClr val="000000"/>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215" name="Freeform 122"/>
              <p:cNvSpPr>
                <a:spLocks/>
              </p:cNvSpPr>
              <p:nvPr/>
            </p:nvSpPr>
            <p:spPr bwMode="auto">
              <a:xfrm>
                <a:off x="1132" y="3300"/>
                <a:ext cx="53" cy="137"/>
              </a:xfrm>
              <a:custGeom>
                <a:avLst/>
                <a:gdLst/>
                <a:ahLst/>
                <a:cxnLst>
                  <a:cxn ang="0">
                    <a:pos x="166" y="0"/>
                  </a:cxn>
                  <a:cxn ang="0">
                    <a:pos x="0" y="73"/>
                  </a:cxn>
                  <a:cxn ang="0">
                    <a:pos x="959" y="2481"/>
                  </a:cxn>
                  <a:cxn ang="0">
                    <a:pos x="1169" y="2389"/>
                  </a:cxn>
                  <a:cxn ang="0">
                    <a:pos x="166" y="0"/>
                  </a:cxn>
                </a:cxnLst>
                <a:rect l="0" t="0" r="r" b="b"/>
                <a:pathLst>
                  <a:path w="1169" h="2481">
                    <a:moveTo>
                      <a:pt x="166" y="0"/>
                    </a:moveTo>
                    <a:lnTo>
                      <a:pt x="0" y="73"/>
                    </a:lnTo>
                    <a:lnTo>
                      <a:pt x="959" y="2481"/>
                    </a:lnTo>
                    <a:lnTo>
                      <a:pt x="1169" y="2389"/>
                    </a:lnTo>
                    <a:lnTo>
                      <a:pt x="166" y="0"/>
                    </a:lnTo>
                    <a:close/>
                  </a:path>
                </a:pathLst>
              </a:custGeom>
              <a:solidFill>
                <a:srgbClr val="545959"/>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216" name="Freeform 123"/>
              <p:cNvSpPr>
                <a:spLocks/>
              </p:cNvSpPr>
              <p:nvPr/>
            </p:nvSpPr>
            <p:spPr bwMode="auto">
              <a:xfrm>
                <a:off x="1132" y="3300"/>
                <a:ext cx="52" cy="137"/>
              </a:xfrm>
              <a:custGeom>
                <a:avLst/>
                <a:gdLst/>
                <a:ahLst/>
                <a:cxnLst>
                  <a:cxn ang="0">
                    <a:pos x="126" y="6"/>
                  </a:cxn>
                  <a:cxn ang="0">
                    <a:pos x="104" y="14"/>
                  </a:cxn>
                  <a:cxn ang="0">
                    <a:pos x="81" y="24"/>
                  </a:cxn>
                  <a:cxn ang="0">
                    <a:pos x="36" y="44"/>
                  </a:cxn>
                  <a:cxn ang="0">
                    <a:pos x="29" y="132"/>
                  </a:cxn>
                  <a:cxn ang="0">
                    <a:pos x="81" y="260"/>
                  </a:cxn>
                  <a:cxn ang="0">
                    <a:pos x="125" y="370"/>
                  </a:cxn>
                  <a:cxn ang="0">
                    <a:pos x="163" y="467"/>
                  </a:cxn>
                  <a:cxn ang="0">
                    <a:pos x="198" y="554"/>
                  </a:cxn>
                  <a:cxn ang="0">
                    <a:pos x="232" y="637"/>
                  </a:cxn>
                  <a:cxn ang="0">
                    <a:pos x="265" y="723"/>
                  </a:cxn>
                  <a:cxn ang="0">
                    <a:pos x="302" y="812"/>
                  </a:cxn>
                  <a:cxn ang="0">
                    <a:pos x="342" y="913"/>
                  </a:cxn>
                  <a:cxn ang="0">
                    <a:pos x="388" y="1029"/>
                  </a:cxn>
                  <a:cxn ang="0">
                    <a:pos x="442" y="1164"/>
                  </a:cxn>
                  <a:cxn ang="0">
                    <a:pos x="505" y="1323"/>
                  </a:cxn>
                  <a:cxn ang="0">
                    <a:pos x="581" y="1511"/>
                  </a:cxn>
                  <a:cxn ang="0">
                    <a:pos x="669" y="1733"/>
                  </a:cxn>
                  <a:cxn ang="0">
                    <a:pos x="773" y="1993"/>
                  </a:cxn>
                  <a:cxn ang="0">
                    <a:pos x="895" y="2297"/>
                  </a:cxn>
                  <a:cxn ang="0">
                    <a:pos x="972" y="2462"/>
                  </a:cxn>
                  <a:cxn ang="0">
                    <a:pos x="989" y="2455"/>
                  </a:cxn>
                  <a:cxn ang="0">
                    <a:pos x="1003" y="2449"/>
                  </a:cxn>
                  <a:cxn ang="0">
                    <a:pos x="1015" y="2442"/>
                  </a:cxn>
                  <a:cxn ang="0">
                    <a:pos x="1030" y="2436"/>
                  </a:cxn>
                  <a:cxn ang="0">
                    <a:pos x="1050" y="2428"/>
                  </a:cxn>
                  <a:cxn ang="0">
                    <a:pos x="1077" y="2416"/>
                  </a:cxn>
                  <a:cxn ang="0">
                    <a:pos x="1116" y="2399"/>
                  </a:cxn>
                  <a:cxn ang="0">
                    <a:pos x="1110" y="2318"/>
                  </a:cxn>
                  <a:cxn ang="0">
                    <a:pos x="1056" y="2190"/>
                  </a:cxn>
                  <a:cxn ang="0">
                    <a:pos x="1011" y="2082"/>
                  </a:cxn>
                  <a:cxn ang="0">
                    <a:pos x="970" y="1985"/>
                  </a:cxn>
                  <a:cxn ang="0">
                    <a:pos x="935" y="1897"/>
                  </a:cxn>
                  <a:cxn ang="0">
                    <a:pos x="899" y="1814"/>
                  </a:cxn>
                  <a:cxn ang="0">
                    <a:pos x="864" y="1730"/>
                  </a:cxn>
                  <a:cxn ang="0">
                    <a:pos x="826" y="1640"/>
                  </a:cxn>
                  <a:cxn ang="0">
                    <a:pos x="785" y="1541"/>
                  </a:cxn>
                  <a:cxn ang="0">
                    <a:pos x="738" y="1426"/>
                  </a:cxn>
                  <a:cxn ang="0">
                    <a:pos x="682" y="1292"/>
                  </a:cxn>
                  <a:cxn ang="0">
                    <a:pos x="615" y="1134"/>
                  </a:cxn>
                  <a:cxn ang="0">
                    <a:pos x="537" y="947"/>
                  </a:cxn>
                  <a:cxn ang="0">
                    <a:pos x="445" y="727"/>
                  </a:cxn>
                  <a:cxn ang="0">
                    <a:pos x="337" y="469"/>
                  </a:cxn>
                  <a:cxn ang="0">
                    <a:pos x="210" y="167"/>
                  </a:cxn>
                </a:cxnLst>
                <a:rect l="0" t="0" r="r" b="b"/>
                <a:pathLst>
                  <a:path w="1140" h="2467">
                    <a:moveTo>
                      <a:pt x="140" y="0"/>
                    </a:moveTo>
                    <a:lnTo>
                      <a:pt x="126" y="6"/>
                    </a:lnTo>
                    <a:lnTo>
                      <a:pt x="114" y="10"/>
                    </a:lnTo>
                    <a:lnTo>
                      <a:pt x="104" y="14"/>
                    </a:lnTo>
                    <a:lnTo>
                      <a:pt x="94" y="19"/>
                    </a:lnTo>
                    <a:lnTo>
                      <a:pt x="81" y="24"/>
                    </a:lnTo>
                    <a:lnTo>
                      <a:pt x="61" y="32"/>
                    </a:lnTo>
                    <a:lnTo>
                      <a:pt x="36" y="44"/>
                    </a:lnTo>
                    <a:lnTo>
                      <a:pt x="0" y="61"/>
                    </a:lnTo>
                    <a:lnTo>
                      <a:pt x="29" y="132"/>
                    </a:lnTo>
                    <a:lnTo>
                      <a:pt x="55" y="199"/>
                    </a:lnTo>
                    <a:lnTo>
                      <a:pt x="81" y="260"/>
                    </a:lnTo>
                    <a:lnTo>
                      <a:pt x="103" y="317"/>
                    </a:lnTo>
                    <a:lnTo>
                      <a:pt x="125" y="370"/>
                    </a:lnTo>
                    <a:lnTo>
                      <a:pt x="144" y="419"/>
                    </a:lnTo>
                    <a:lnTo>
                      <a:pt x="163" y="467"/>
                    </a:lnTo>
                    <a:lnTo>
                      <a:pt x="181" y="511"/>
                    </a:lnTo>
                    <a:lnTo>
                      <a:pt x="198" y="554"/>
                    </a:lnTo>
                    <a:lnTo>
                      <a:pt x="215" y="596"/>
                    </a:lnTo>
                    <a:lnTo>
                      <a:pt x="232" y="637"/>
                    </a:lnTo>
                    <a:lnTo>
                      <a:pt x="249" y="680"/>
                    </a:lnTo>
                    <a:lnTo>
                      <a:pt x="265" y="723"/>
                    </a:lnTo>
                    <a:lnTo>
                      <a:pt x="284" y="766"/>
                    </a:lnTo>
                    <a:lnTo>
                      <a:pt x="302" y="812"/>
                    </a:lnTo>
                    <a:lnTo>
                      <a:pt x="322" y="861"/>
                    </a:lnTo>
                    <a:lnTo>
                      <a:pt x="342" y="913"/>
                    </a:lnTo>
                    <a:lnTo>
                      <a:pt x="364" y="968"/>
                    </a:lnTo>
                    <a:lnTo>
                      <a:pt x="388" y="1029"/>
                    </a:lnTo>
                    <a:lnTo>
                      <a:pt x="414" y="1093"/>
                    </a:lnTo>
                    <a:lnTo>
                      <a:pt x="442" y="1164"/>
                    </a:lnTo>
                    <a:lnTo>
                      <a:pt x="473" y="1239"/>
                    </a:lnTo>
                    <a:lnTo>
                      <a:pt x="505" y="1323"/>
                    </a:lnTo>
                    <a:lnTo>
                      <a:pt x="542" y="1412"/>
                    </a:lnTo>
                    <a:lnTo>
                      <a:pt x="581" y="1511"/>
                    </a:lnTo>
                    <a:lnTo>
                      <a:pt x="623" y="1618"/>
                    </a:lnTo>
                    <a:lnTo>
                      <a:pt x="669" y="1733"/>
                    </a:lnTo>
                    <a:lnTo>
                      <a:pt x="719" y="1858"/>
                    </a:lnTo>
                    <a:lnTo>
                      <a:pt x="773" y="1993"/>
                    </a:lnTo>
                    <a:lnTo>
                      <a:pt x="832" y="2140"/>
                    </a:lnTo>
                    <a:lnTo>
                      <a:pt x="895" y="2297"/>
                    </a:lnTo>
                    <a:lnTo>
                      <a:pt x="962" y="2467"/>
                    </a:lnTo>
                    <a:lnTo>
                      <a:pt x="972" y="2462"/>
                    </a:lnTo>
                    <a:lnTo>
                      <a:pt x="982" y="2458"/>
                    </a:lnTo>
                    <a:lnTo>
                      <a:pt x="989" y="2455"/>
                    </a:lnTo>
                    <a:lnTo>
                      <a:pt x="996" y="2452"/>
                    </a:lnTo>
                    <a:lnTo>
                      <a:pt x="1003" y="2449"/>
                    </a:lnTo>
                    <a:lnTo>
                      <a:pt x="1009" y="2445"/>
                    </a:lnTo>
                    <a:lnTo>
                      <a:pt x="1015" y="2442"/>
                    </a:lnTo>
                    <a:lnTo>
                      <a:pt x="1022" y="2439"/>
                    </a:lnTo>
                    <a:lnTo>
                      <a:pt x="1030" y="2436"/>
                    </a:lnTo>
                    <a:lnTo>
                      <a:pt x="1040" y="2432"/>
                    </a:lnTo>
                    <a:lnTo>
                      <a:pt x="1050" y="2428"/>
                    </a:lnTo>
                    <a:lnTo>
                      <a:pt x="1063" y="2422"/>
                    </a:lnTo>
                    <a:lnTo>
                      <a:pt x="1077" y="2416"/>
                    </a:lnTo>
                    <a:lnTo>
                      <a:pt x="1095" y="2409"/>
                    </a:lnTo>
                    <a:lnTo>
                      <a:pt x="1116" y="2399"/>
                    </a:lnTo>
                    <a:lnTo>
                      <a:pt x="1140" y="2390"/>
                    </a:lnTo>
                    <a:lnTo>
                      <a:pt x="1110" y="2318"/>
                    </a:lnTo>
                    <a:lnTo>
                      <a:pt x="1081" y="2251"/>
                    </a:lnTo>
                    <a:lnTo>
                      <a:pt x="1056" y="2190"/>
                    </a:lnTo>
                    <a:lnTo>
                      <a:pt x="1033" y="2134"/>
                    </a:lnTo>
                    <a:lnTo>
                      <a:pt x="1011" y="2082"/>
                    </a:lnTo>
                    <a:lnTo>
                      <a:pt x="991" y="2032"/>
                    </a:lnTo>
                    <a:lnTo>
                      <a:pt x="970" y="1985"/>
                    </a:lnTo>
                    <a:lnTo>
                      <a:pt x="952" y="1940"/>
                    </a:lnTo>
                    <a:lnTo>
                      <a:pt x="935" y="1897"/>
                    </a:lnTo>
                    <a:lnTo>
                      <a:pt x="916" y="1856"/>
                    </a:lnTo>
                    <a:lnTo>
                      <a:pt x="899" y="1814"/>
                    </a:lnTo>
                    <a:lnTo>
                      <a:pt x="882" y="1773"/>
                    </a:lnTo>
                    <a:lnTo>
                      <a:pt x="864" y="1730"/>
                    </a:lnTo>
                    <a:lnTo>
                      <a:pt x="846" y="1686"/>
                    </a:lnTo>
                    <a:lnTo>
                      <a:pt x="826" y="1640"/>
                    </a:lnTo>
                    <a:lnTo>
                      <a:pt x="807" y="1592"/>
                    </a:lnTo>
                    <a:lnTo>
                      <a:pt x="785" y="1541"/>
                    </a:lnTo>
                    <a:lnTo>
                      <a:pt x="762" y="1485"/>
                    </a:lnTo>
                    <a:lnTo>
                      <a:pt x="738" y="1426"/>
                    </a:lnTo>
                    <a:lnTo>
                      <a:pt x="710" y="1362"/>
                    </a:lnTo>
                    <a:lnTo>
                      <a:pt x="682" y="1292"/>
                    </a:lnTo>
                    <a:lnTo>
                      <a:pt x="650" y="1216"/>
                    </a:lnTo>
                    <a:lnTo>
                      <a:pt x="615" y="1134"/>
                    </a:lnTo>
                    <a:lnTo>
                      <a:pt x="578" y="1044"/>
                    </a:lnTo>
                    <a:lnTo>
                      <a:pt x="537" y="947"/>
                    </a:lnTo>
                    <a:lnTo>
                      <a:pt x="493" y="842"/>
                    </a:lnTo>
                    <a:lnTo>
                      <a:pt x="445" y="727"/>
                    </a:lnTo>
                    <a:lnTo>
                      <a:pt x="393" y="603"/>
                    </a:lnTo>
                    <a:lnTo>
                      <a:pt x="337" y="469"/>
                    </a:lnTo>
                    <a:lnTo>
                      <a:pt x="276" y="324"/>
                    </a:lnTo>
                    <a:lnTo>
                      <a:pt x="210" y="167"/>
                    </a:lnTo>
                    <a:lnTo>
                      <a:pt x="140" y="0"/>
                    </a:lnTo>
                    <a:close/>
                  </a:path>
                </a:pathLst>
              </a:custGeom>
              <a:solidFill>
                <a:srgbClr val="707575"/>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217" name="Freeform 124"/>
              <p:cNvSpPr>
                <a:spLocks/>
              </p:cNvSpPr>
              <p:nvPr/>
            </p:nvSpPr>
            <p:spPr bwMode="auto">
              <a:xfrm>
                <a:off x="1133" y="3301"/>
                <a:ext cx="50" cy="136"/>
              </a:xfrm>
              <a:custGeom>
                <a:avLst/>
                <a:gdLst/>
                <a:ahLst/>
                <a:cxnLst>
                  <a:cxn ang="0">
                    <a:pos x="100" y="4"/>
                  </a:cxn>
                  <a:cxn ang="0">
                    <a:pos x="84" y="12"/>
                  </a:cxn>
                  <a:cxn ang="0">
                    <a:pos x="65" y="19"/>
                  </a:cxn>
                  <a:cxn ang="0">
                    <a:pos x="29" y="36"/>
                  </a:cxn>
                  <a:cxn ang="0">
                    <a:pos x="29" y="120"/>
                  </a:cxn>
                  <a:cxn ang="0">
                    <a:pos x="81" y="248"/>
                  </a:cxn>
                  <a:cxn ang="0">
                    <a:pos x="125" y="358"/>
                  </a:cxn>
                  <a:cxn ang="0">
                    <a:pos x="164" y="455"/>
                  </a:cxn>
                  <a:cxn ang="0">
                    <a:pos x="199" y="542"/>
                  </a:cxn>
                  <a:cxn ang="0">
                    <a:pos x="233" y="625"/>
                  </a:cxn>
                  <a:cxn ang="0">
                    <a:pos x="267" y="711"/>
                  </a:cxn>
                  <a:cxn ang="0">
                    <a:pos x="302" y="800"/>
                  </a:cxn>
                  <a:cxn ang="0">
                    <a:pos x="343" y="900"/>
                  </a:cxn>
                  <a:cxn ang="0">
                    <a:pos x="389" y="1016"/>
                  </a:cxn>
                  <a:cxn ang="0">
                    <a:pos x="443" y="1151"/>
                  </a:cxn>
                  <a:cxn ang="0">
                    <a:pos x="507" y="1311"/>
                  </a:cxn>
                  <a:cxn ang="0">
                    <a:pos x="583" y="1499"/>
                  </a:cxn>
                  <a:cxn ang="0">
                    <a:pos x="672" y="1721"/>
                  </a:cxn>
                  <a:cxn ang="0">
                    <a:pos x="777" y="1981"/>
                  </a:cxn>
                  <a:cxn ang="0">
                    <a:pos x="898" y="2285"/>
                  </a:cxn>
                  <a:cxn ang="0">
                    <a:pos x="982" y="2447"/>
                  </a:cxn>
                  <a:cxn ang="0">
                    <a:pos x="1003" y="2436"/>
                  </a:cxn>
                  <a:cxn ang="0">
                    <a:pos x="1029" y="2426"/>
                  </a:cxn>
                  <a:cxn ang="0">
                    <a:pos x="1073" y="2407"/>
                  </a:cxn>
                  <a:cxn ang="0">
                    <a:pos x="1080" y="2320"/>
                  </a:cxn>
                  <a:cxn ang="0">
                    <a:pos x="1027" y="2193"/>
                  </a:cxn>
                  <a:cxn ang="0">
                    <a:pos x="981" y="2083"/>
                  </a:cxn>
                  <a:cxn ang="0">
                    <a:pos x="941" y="1987"/>
                  </a:cxn>
                  <a:cxn ang="0">
                    <a:pos x="905" y="1900"/>
                  </a:cxn>
                  <a:cxn ang="0">
                    <a:pos x="869" y="1817"/>
                  </a:cxn>
                  <a:cxn ang="0">
                    <a:pos x="835" y="1732"/>
                  </a:cxn>
                  <a:cxn ang="0">
                    <a:pos x="797" y="1643"/>
                  </a:cxn>
                  <a:cxn ang="0">
                    <a:pos x="756" y="1542"/>
                  </a:cxn>
                  <a:cxn ang="0">
                    <a:pos x="708" y="1428"/>
                  </a:cxn>
                  <a:cxn ang="0">
                    <a:pos x="652" y="1294"/>
                  </a:cxn>
                  <a:cxn ang="0">
                    <a:pos x="586" y="1136"/>
                  </a:cxn>
                  <a:cxn ang="0">
                    <a:pos x="508" y="948"/>
                  </a:cxn>
                  <a:cxn ang="0">
                    <a:pos x="417" y="728"/>
                  </a:cxn>
                  <a:cxn ang="0">
                    <a:pos x="308" y="469"/>
                  </a:cxn>
                  <a:cxn ang="0">
                    <a:pos x="183" y="168"/>
                  </a:cxn>
                </a:cxnLst>
                <a:rect l="0" t="0" r="r" b="b"/>
                <a:pathLst>
                  <a:path w="1109" h="2454">
                    <a:moveTo>
                      <a:pt x="113" y="0"/>
                    </a:moveTo>
                    <a:lnTo>
                      <a:pt x="100" y="4"/>
                    </a:lnTo>
                    <a:lnTo>
                      <a:pt x="92" y="9"/>
                    </a:lnTo>
                    <a:lnTo>
                      <a:pt x="84" y="12"/>
                    </a:lnTo>
                    <a:lnTo>
                      <a:pt x="76" y="15"/>
                    </a:lnTo>
                    <a:lnTo>
                      <a:pt x="65" y="19"/>
                    </a:lnTo>
                    <a:lnTo>
                      <a:pt x="49" y="26"/>
                    </a:lnTo>
                    <a:lnTo>
                      <a:pt x="29" y="36"/>
                    </a:lnTo>
                    <a:lnTo>
                      <a:pt x="0" y="49"/>
                    </a:lnTo>
                    <a:lnTo>
                      <a:pt x="29" y="120"/>
                    </a:lnTo>
                    <a:lnTo>
                      <a:pt x="56" y="187"/>
                    </a:lnTo>
                    <a:lnTo>
                      <a:pt x="81" y="248"/>
                    </a:lnTo>
                    <a:lnTo>
                      <a:pt x="103" y="305"/>
                    </a:lnTo>
                    <a:lnTo>
                      <a:pt x="125" y="358"/>
                    </a:lnTo>
                    <a:lnTo>
                      <a:pt x="145" y="407"/>
                    </a:lnTo>
                    <a:lnTo>
                      <a:pt x="164" y="455"/>
                    </a:lnTo>
                    <a:lnTo>
                      <a:pt x="182" y="499"/>
                    </a:lnTo>
                    <a:lnTo>
                      <a:pt x="199" y="542"/>
                    </a:lnTo>
                    <a:lnTo>
                      <a:pt x="216" y="584"/>
                    </a:lnTo>
                    <a:lnTo>
                      <a:pt x="233" y="625"/>
                    </a:lnTo>
                    <a:lnTo>
                      <a:pt x="249" y="667"/>
                    </a:lnTo>
                    <a:lnTo>
                      <a:pt x="267" y="711"/>
                    </a:lnTo>
                    <a:lnTo>
                      <a:pt x="284" y="754"/>
                    </a:lnTo>
                    <a:lnTo>
                      <a:pt x="302" y="800"/>
                    </a:lnTo>
                    <a:lnTo>
                      <a:pt x="323" y="849"/>
                    </a:lnTo>
                    <a:lnTo>
                      <a:pt x="343" y="900"/>
                    </a:lnTo>
                    <a:lnTo>
                      <a:pt x="366" y="956"/>
                    </a:lnTo>
                    <a:lnTo>
                      <a:pt x="389" y="1016"/>
                    </a:lnTo>
                    <a:lnTo>
                      <a:pt x="415" y="1081"/>
                    </a:lnTo>
                    <a:lnTo>
                      <a:pt x="443" y="1151"/>
                    </a:lnTo>
                    <a:lnTo>
                      <a:pt x="474" y="1227"/>
                    </a:lnTo>
                    <a:lnTo>
                      <a:pt x="507" y="1311"/>
                    </a:lnTo>
                    <a:lnTo>
                      <a:pt x="544" y="1400"/>
                    </a:lnTo>
                    <a:lnTo>
                      <a:pt x="583" y="1499"/>
                    </a:lnTo>
                    <a:lnTo>
                      <a:pt x="626" y="1606"/>
                    </a:lnTo>
                    <a:lnTo>
                      <a:pt x="672" y="1721"/>
                    </a:lnTo>
                    <a:lnTo>
                      <a:pt x="723" y="1846"/>
                    </a:lnTo>
                    <a:lnTo>
                      <a:pt x="777" y="1981"/>
                    </a:lnTo>
                    <a:lnTo>
                      <a:pt x="835" y="2128"/>
                    </a:lnTo>
                    <a:lnTo>
                      <a:pt x="898" y="2285"/>
                    </a:lnTo>
                    <a:lnTo>
                      <a:pt x="966" y="2454"/>
                    </a:lnTo>
                    <a:lnTo>
                      <a:pt x="982" y="2447"/>
                    </a:lnTo>
                    <a:lnTo>
                      <a:pt x="994" y="2442"/>
                    </a:lnTo>
                    <a:lnTo>
                      <a:pt x="1003" y="2436"/>
                    </a:lnTo>
                    <a:lnTo>
                      <a:pt x="1014" y="2432"/>
                    </a:lnTo>
                    <a:lnTo>
                      <a:pt x="1029" y="2426"/>
                    </a:lnTo>
                    <a:lnTo>
                      <a:pt x="1047" y="2417"/>
                    </a:lnTo>
                    <a:lnTo>
                      <a:pt x="1073" y="2407"/>
                    </a:lnTo>
                    <a:lnTo>
                      <a:pt x="1109" y="2392"/>
                    </a:lnTo>
                    <a:lnTo>
                      <a:pt x="1080" y="2320"/>
                    </a:lnTo>
                    <a:lnTo>
                      <a:pt x="1052" y="2254"/>
                    </a:lnTo>
                    <a:lnTo>
                      <a:pt x="1027" y="2193"/>
                    </a:lnTo>
                    <a:lnTo>
                      <a:pt x="1003" y="2136"/>
                    </a:lnTo>
                    <a:lnTo>
                      <a:pt x="981" y="2083"/>
                    </a:lnTo>
                    <a:lnTo>
                      <a:pt x="960" y="2035"/>
                    </a:lnTo>
                    <a:lnTo>
                      <a:pt x="941" y="1987"/>
                    </a:lnTo>
                    <a:lnTo>
                      <a:pt x="922" y="1943"/>
                    </a:lnTo>
                    <a:lnTo>
                      <a:pt x="905" y="1900"/>
                    </a:lnTo>
                    <a:lnTo>
                      <a:pt x="887" y="1858"/>
                    </a:lnTo>
                    <a:lnTo>
                      <a:pt x="869" y="1817"/>
                    </a:lnTo>
                    <a:lnTo>
                      <a:pt x="852" y="1774"/>
                    </a:lnTo>
                    <a:lnTo>
                      <a:pt x="835" y="1732"/>
                    </a:lnTo>
                    <a:lnTo>
                      <a:pt x="816" y="1688"/>
                    </a:lnTo>
                    <a:lnTo>
                      <a:pt x="797" y="1643"/>
                    </a:lnTo>
                    <a:lnTo>
                      <a:pt x="778" y="1594"/>
                    </a:lnTo>
                    <a:lnTo>
                      <a:pt x="756" y="1542"/>
                    </a:lnTo>
                    <a:lnTo>
                      <a:pt x="733" y="1488"/>
                    </a:lnTo>
                    <a:lnTo>
                      <a:pt x="708" y="1428"/>
                    </a:lnTo>
                    <a:lnTo>
                      <a:pt x="681" y="1363"/>
                    </a:lnTo>
                    <a:lnTo>
                      <a:pt x="652" y="1294"/>
                    </a:lnTo>
                    <a:lnTo>
                      <a:pt x="621" y="1218"/>
                    </a:lnTo>
                    <a:lnTo>
                      <a:pt x="586" y="1136"/>
                    </a:lnTo>
                    <a:lnTo>
                      <a:pt x="549" y="1046"/>
                    </a:lnTo>
                    <a:lnTo>
                      <a:pt x="508" y="948"/>
                    </a:lnTo>
                    <a:lnTo>
                      <a:pt x="464" y="842"/>
                    </a:lnTo>
                    <a:lnTo>
                      <a:pt x="417" y="728"/>
                    </a:lnTo>
                    <a:lnTo>
                      <a:pt x="364" y="604"/>
                    </a:lnTo>
                    <a:lnTo>
                      <a:pt x="308" y="469"/>
                    </a:lnTo>
                    <a:lnTo>
                      <a:pt x="248" y="325"/>
                    </a:lnTo>
                    <a:lnTo>
                      <a:pt x="183" y="168"/>
                    </a:lnTo>
                    <a:lnTo>
                      <a:pt x="113" y="0"/>
                    </a:lnTo>
                    <a:close/>
                  </a:path>
                </a:pathLst>
              </a:custGeom>
              <a:solidFill>
                <a:srgbClr val="8C9494"/>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218" name="Freeform 125"/>
              <p:cNvSpPr>
                <a:spLocks/>
              </p:cNvSpPr>
              <p:nvPr/>
            </p:nvSpPr>
            <p:spPr bwMode="auto">
              <a:xfrm>
                <a:off x="1133" y="3301"/>
                <a:ext cx="49" cy="136"/>
              </a:xfrm>
              <a:custGeom>
                <a:avLst/>
                <a:gdLst/>
                <a:ahLst/>
                <a:cxnLst>
                  <a:cxn ang="0">
                    <a:pos x="77" y="3"/>
                  </a:cxn>
                  <a:cxn ang="0">
                    <a:pos x="65" y="8"/>
                  </a:cxn>
                  <a:cxn ang="0">
                    <a:pos x="49" y="14"/>
                  </a:cxn>
                  <a:cxn ang="0">
                    <a:pos x="22" y="27"/>
                  </a:cxn>
                  <a:cxn ang="0">
                    <a:pos x="30" y="108"/>
                  </a:cxn>
                  <a:cxn ang="0">
                    <a:pos x="81" y="236"/>
                  </a:cxn>
                  <a:cxn ang="0">
                    <a:pos x="126" y="345"/>
                  </a:cxn>
                  <a:cxn ang="0">
                    <a:pos x="165" y="442"/>
                  </a:cxn>
                  <a:cxn ang="0">
                    <a:pos x="199" y="530"/>
                  </a:cxn>
                  <a:cxn ang="0">
                    <a:pos x="234" y="613"/>
                  </a:cxn>
                  <a:cxn ang="0">
                    <a:pos x="268" y="698"/>
                  </a:cxn>
                  <a:cxn ang="0">
                    <a:pos x="304" y="788"/>
                  </a:cxn>
                  <a:cxn ang="0">
                    <a:pos x="345" y="888"/>
                  </a:cxn>
                  <a:cxn ang="0">
                    <a:pos x="391" y="1003"/>
                  </a:cxn>
                  <a:cxn ang="0">
                    <a:pos x="445" y="1138"/>
                  </a:cxn>
                  <a:cxn ang="0">
                    <a:pos x="509" y="1297"/>
                  </a:cxn>
                  <a:cxn ang="0">
                    <a:pos x="585" y="1486"/>
                  </a:cxn>
                  <a:cxn ang="0">
                    <a:pos x="675" y="1707"/>
                  </a:cxn>
                  <a:cxn ang="0">
                    <a:pos x="780" y="1968"/>
                  </a:cxn>
                  <a:cxn ang="0">
                    <a:pos x="901" y="2270"/>
                  </a:cxn>
                  <a:cxn ang="0">
                    <a:pos x="982" y="2435"/>
                  </a:cxn>
                  <a:cxn ang="0">
                    <a:pos x="998" y="2426"/>
                  </a:cxn>
                  <a:cxn ang="0">
                    <a:pos x="1016" y="2419"/>
                  </a:cxn>
                  <a:cxn ang="0">
                    <a:pos x="1050" y="2404"/>
                  </a:cxn>
                  <a:cxn ang="0">
                    <a:pos x="1048" y="2322"/>
                  </a:cxn>
                  <a:cxn ang="0">
                    <a:pos x="995" y="2195"/>
                  </a:cxn>
                  <a:cxn ang="0">
                    <a:pos x="950" y="2085"/>
                  </a:cxn>
                  <a:cxn ang="0">
                    <a:pos x="910" y="1989"/>
                  </a:cxn>
                  <a:cxn ang="0">
                    <a:pos x="875" y="1901"/>
                  </a:cxn>
                  <a:cxn ang="0">
                    <a:pos x="840" y="1817"/>
                  </a:cxn>
                  <a:cxn ang="0">
                    <a:pos x="805" y="1733"/>
                  </a:cxn>
                  <a:cxn ang="0">
                    <a:pos x="768" y="1643"/>
                  </a:cxn>
                  <a:cxn ang="0">
                    <a:pos x="727" y="1543"/>
                  </a:cxn>
                  <a:cxn ang="0">
                    <a:pos x="679" y="1428"/>
                  </a:cxn>
                  <a:cxn ang="0">
                    <a:pos x="624" y="1294"/>
                  </a:cxn>
                  <a:cxn ang="0">
                    <a:pos x="557" y="1135"/>
                  </a:cxn>
                  <a:cxn ang="0">
                    <a:pos x="480" y="948"/>
                  </a:cxn>
                  <a:cxn ang="0">
                    <a:pos x="388" y="728"/>
                  </a:cxn>
                  <a:cxn ang="0">
                    <a:pos x="281" y="469"/>
                  </a:cxn>
                  <a:cxn ang="0">
                    <a:pos x="155" y="168"/>
                  </a:cxn>
                </a:cxnLst>
                <a:rect l="0" t="0" r="r" b="b"/>
                <a:pathLst>
                  <a:path w="1078" h="2440">
                    <a:moveTo>
                      <a:pt x="86" y="0"/>
                    </a:moveTo>
                    <a:lnTo>
                      <a:pt x="77" y="3"/>
                    </a:lnTo>
                    <a:lnTo>
                      <a:pt x="71" y="6"/>
                    </a:lnTo>
                    <a:lnTo>
                      <a:pt x="65" y="8"/>
                    </a:lnTo>
                    <a:lnTo>
                      <a:pt x="59" y="10"/>
                    </a:lnTo>
                    <a:lnTo>
                      <a:pt x="49" y="14"/>
                    </a:lnTo>
                    <a:lnTo>
                      <a:pt x="38" y="20"/>
                    </a:lnTo>
                    <a:lnTo>
                      <a:pt x="22" y="27"/>
                    </a:lnTo>
                    <a:lnTo>
                      <a:pt x="0" y="37"/>
                    </a:lnTo>
                    <a:lnTo>
                      <a:pt x="30" y="108"/>
                    </a:lnTo>
                    <a:lnTo>
                      <a:pt x="57" y="175"/>
                    </a:lnTo>
                    <a:lnTo>
                      <a:pt x="81" y="236"/>
                    </a:lnTo>
                    <a:lnTo>
                      <a:pt x="104" y="293"/>
                    </a:lnTo>
                    <a:lnTo>
                      <a:pt x="126" y="345"/>
                    </a:lnTo>
                    <a:lnTo>
                      <a:pt x="145" y="395"/>
                    </a:lnTo>
                    <a:lnTo>
                      <a:pt x="165" y="442"/>
                    </a:lnTo>
                    <a:lnTo>
                      <a:pt x="182" y="487"/>
                    </a:lnTo>
                    <a:lnTo>
                      <a:pt x="199" y="530"/>
                    </a:lnTo>
                    <a:lnTo>
                      <a:pt x="217" y="572"/>
                    </a:lnTo>
                    <a:lnTo>
                      <a:pt x="234" y="613"/>
                    </a:lnTo>
                    <a:lnTo>
                      <a:pt x="250" y="655"/>
                    </a:lnTo>
                    <a:lnTo>
                      <a:pt x="268" y="698"/>
                    </a:lnTo>
                    <a:lnTo>
                      <a:pt x="286" y="742"/>
                    </a:lnTo>
                    <a:lnTo>
                      <a:pt x="304" y="788"/>
                    </a:lnTo>
                    <a:lnTo>
                      <a:pt x="324" y="837"/>
                    </a:lnTo>
                    <a:lnTo>
                      <a:pt x="345" y="888"/>
                    </a:lnTo>
                    <a:lnTo>
                      <a:pt x="368" y="944"/>
                    </a:lnTo>
                    <a:lnTo>
                      <a:pt x="391" y="1003"/>
                    </a:lnTo>
                    <a:lnTo>
                      <a:pt x="418" y="1069"/>
                    </a:lnTo>
                    <a:lnTo>
                      <a:pt x="445" y="1138"/>
                    </a:lnTo>
                    <a:lnTo>
                      <a:pt x="476" y="1215"/>
                    </a:lnTo>
                    <a:lnTo>
                      <a:pt x="509" y="1297"/>
                    </a:lnTo>
                    <a:lnTo>
                      <a:pt x="546" y="1388"/>
                    </a:lnTo>
                    <a:lnTo>
                      <a:pt x="585" y="1486"/>
                    </a:lnTo>
                    <a:lnTo>
                      <a:pt x="628" y="1593"/>
                    </a:lnTo>
                    <a:lnTo>
                      <a:pt x="675" y="1707"/>
                    </a:lnTo>
                    <a:lnTo>
                      <a:pt x="725" y="1833"/>
                    </a:lnTo>
                    <a:lnTo>
                      <a:pt x="780" y="1968"/>
                    </a:lnTo>
                    <a:lnTo>
                      <a:pt x="838" y="2113"/>
                    </a:lnTo>
                    <a:lnTo>
                      <a:pt x="901" y="2270"/>
                    </a:lnTo>
                    <a:lnTo>
                      <a:pt x="969" y="2440"/>
                    </a:lnTo>
                    <a:lnTo>
                      <a:pt x="982" y="2435"/>
                    </a:lnTo>
                    <a:lnTo>
                      <a:pt x="990" y="2431"/>
                    </a:lnTo>
                    <a:lnTo>
                      <a:pt x="998" y="2426"/>
                    </a:lnTo>
                    <a:lnTo>
                      <a:pt x="1006" y="2423"/>
                    </a:lnTo>
                    <a:lnTo>
                      <a:pt x="1016" y="2419"/>
                    </a:lnTo>
                    <a:lnTo>
                      <a:pt x="1031" y="2413"/>
                    </a:lnTo>
                    <a:lnTo>
                      <a:pt x="1050" y="2404"/>
                    </a:lnTo>
                    <a:lnTo>
                      <a:pt x="1078" y="2394"/>
                    </a:lnTo>
                    <a:lnTo>
                      <a:pt x="1048" y="2322"/>
                    </a:lnTo>
                    <a:lnTo>
                      <a:pt x="1020" y="2256"/>
                    </a:lnTo>
                    <a:lnTo>
                      <a:pt x="995" y="2195"/>
                    </a:lnTo>
                    <a:lnTo>
                      <a:pt x="973" y="2138"/>
                    </a:lnTo>
                    <a:lnTo>
                      <a:pt x="950" y="2085"/>
                    </a:lnTo>
                    <a:lnTo>
                      <a:pt x="930" y="2035"/>
                    </a:lnTo>
                    <a:lnTo>
                      <a:pt x="910" y="1989"/>
                    </a:lnTo>
                    <a:lnTo>
                      <a:pt x="892" y="1944"/>
                    </a:lnTo>
                    <a:lnTo>
                      <a:pt x="875" y="1901"/>
                    </a:lnTo>
                    <a:lnTo>
                      <a:pt x="857" y="1859"/>
                    </a:lnTo>
                    <a:lnTo>
                      <a:pt x="840" y="1817"/>
                    </a:lnTo>
                    <a:lnTo>
                      <a:pt x="823" y="1775"/>
                    </a:lnTo>
                    <a:lnTo>
                      <a:pt x="805" y="1733"/>
                    </a:lnTo>
                    <a:lnTo>
                      <a:pt x="787" y="1688"/>
                    </a:lnTo>
                    <a:lnTo>
                      <a:pt x="768" y="1643"/>
                    </a:lnTo>
                    <a:lnTo>
                      <a:pt x="748" y="1595"/>
                    </a:lnTo>
                    <a:lnTo>
                      <a:pt x="727" y="1543"/>
                    </a:lnTo>
                    <a:lnTo>
                      <a:pt x="703" y="1487"/>
                    </a:lnTo>
                    <a:lnTo>
                      <a:pt x="679" y="1428"/>
                    </a:lnTo>
                    <a:lnTo>
                      <a:pt x="652" y="1364"/>
                    </a:lnTo>
                    <a:lnTo>
                      <a:pt x="624" y="1294"/>
                    </a:lnTo>
                    <a:lnTo>
                      <a:pt x="592" y="1218"/>
                    </a:lnTo>
                    <a:lnTo>
                      <a:pt x="557" y="1135"/>
                    </a:lnTo>
                    <a:lnTo>
                      <a:pt x="521" y="1045"/>
                    </a:lnTo>
                    <a:lnTo>
                      <a:pt x="480" y="948"/>
                    </a:lnTo>
                    <a:lnTo>
                      <a:pt x="436" y="843"/>
                    </a:lnTo>
                    <a:lnTo>
                      <a:pt x="388" y="728"/>
                    </a:lnTo>
                    <a:lnTo>
                      <a:pt x="337" y="604"/>
                    </a:lnTo>
                    <a:lnTo>
                      <a:pt x="281" y="469"/>
                    </a:lnTo>
                    <a:lnTo>
                      <a:pt x="221" y="324"/>
                    </a:lnTo>
                    <a:lnTo>
                      <a:pt x="155" y="168"/>
                    </a:lnTo>
                    <a:lnTo>
                      <a:pt x="86" y="0"/>
                    </a:lnTo>
                    <a:close/>
                  </a:path>
                </a:pathLst>
              </a:custGeom>
              <a:solidFill>
                <a:srgbClr val="A8B0B0"/>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219" name="Freeform 126"/>
              <p:cNvSpPr>
                <a:spLocks/>
              </p:cNvSpPr>
              <p:nvPr/>
            </p:nvSpPr>
            <p:spPr bwMode="auto">
              <a:xfrm>
                <a:off x="1133" y="3302"/>
                <a:ext cx="48" cy="135"/>
              </a:xfrm>
              <a:custGeom>
                <a:avLst/>
                <a:gdLst/>
                <a:ahLst/>
                <a:cxnLst>
                  <a:cxn ang="0">
                    <a:pos x="52" y="2"/>
                  </a:cxn>
                  <a:cxn ang="0">
                    <a:pos x="43" y="5"/>
                  </a:cxn>
                  <a:cxn ang="0">
                    <a:pos x="33" y="10"/>
                  </a:cxn>
                  <a:cxn ang="0">
                    <a:pos x="15" y="18"/>
                  </a:cxn>
                  <a:cxn ang="0">
                    <a:pos x="29" y="97"/>
                  </a:cxn>
                  <a:cxn ang="0">
                    <a:pos x="80" y="225"/>
                  </a:cxn>
                  <a:cxn ang="0">
                    <a:pos x="125" y="334"/>
                  </a:cxn>
                  <a:cxn ang="0">
                    <a:pos x="164" y="430"/>
                  </a:cxn>
                  <a:cxn ang="0">
                    <a:pos x="199" y="518"/>
                  </a:cxn>
                  <a:cxn ang="0">
                    <a:pos x="233" y="601"/>
                  </a:cxn>
                  <a:cxn ang="0">
                    <a:pos x="268" y="686"/>
                  </a:cxn>
                  <a:cxn ang="0">
                    <a:pos x="305" y="776"/>
                  </a:cxn>
                  <a:cxn ang="0">
                    <a:pos x="344" y="876"/>
                  </a:cxn>
                  <a:cxn ang="0">
                    <a:pos x="391" y="991"/>
                  </a:cxn>
                  <a:cxn ang="0">
                    <a:pos x="445" y="1126"/>
                  </a:cxn>
                  <a:cxn ang="0">
                    <a:pos x="511" y="1285"/>
                  </a:cxn>
                  <a:cxn ang="0">
                    <a:pos x="586" y="1474"/>
                  </a:cxn>
                  <a:cxn ang="0">
                    <a:pos x="676" y="1695"/>
                  </a:cxn>
                  <a:cxn ang="0">
                    <a:pos x="781" y="1956"/>
                  </a:cxn>
                  <a:cxn ang="0">
                    <a:pos x="903" y="2258"/>
                  </a:cxn>
                  <a:cxn ang="0">
                    <a:pos x="980" y="2424"/>
                  </a:cxn>
                  <a:cxn ang="0">
                    <a:pos x="991" y="2419"/>
                  </a:cxn>
                  <a:cxn ang="0">
                    <a:pos x="1004" y="2412"/>
                  </a:cxn>
                  <a:cxn ang="0">
                    <a:pos x="1028" y="2403"/>
                  </a:cxn>
                  <a:cxn ang="0">
                    <a:pos x="1017" y="2324"/>
                  </a:cxn>
                  <a:cxn ang="0">
                    <a:pos x="964" y="2196"/>
                  </a:cxn>
                  <a:cxn ang="0">
                    <a:pos x="920" y="2086"/>
                  </a:cxn>
                  <a:cxn ang="0">
                    <a:pos x="880" y="1990"/>
                  </a:cxn>
                  <a:cxn ang="0">
                    <a:pos x="843" y="1903"/>
                  </a:cxn>
                  <a:cxn ang="0">
                    <a:pos x="809" y="1819"/>
                  </a:cxn>
                  <a:cxn ang="0">
                    <a:pos x="774" y="1734"/>
                  </a:cxn>
                  <a:cxn ang="0">
                    <a:pos x="737" y="1645"/>
                  </a:cxn>
                  <a:cxn ang="0">
                    <a:pos x="696" y="1545"/>
                  </a:cxn>
                  <a:cxn ang="0">
                    <a:pos x="648" y="1430"/>
                  </a:cxn>
                  <a:cxn ang="0">
                    <a:pos x="593" y="1296"/>
                  </a:cxn>
                  <a:cxn ang="0">
                    <a:pos x="528" y="1138"/>
                  </a:cxn>
                  <a:cxn ang="0">
                    <a:pos x="450" y="950"/>
                  </a:cxn>
                  <a:cxn ang="0">
                    <a:pos x="359" y="730"/>
                  </a:cxn>
                  <a:cxn ang="0">
                    <a:pos x="251" y="470"/>
                  </a:cxn>
                  <a:cxn ang="0">
                    <a:pos x="127" y="169"/>
                  </a:cxn>
                </a:cxnLst>
                <a:rect l="0" t="0" r="r" b="b"/>
                <a:pathLst>
                  <a:path w="1046" h="2428">
                    <a:moveTo>
                      <a:pt x="58" y="0"/>
                    </a:moveTo>
                    <a:lnTo>
                      <a:pt x="52" y="2"/>
                    </a:lnTo>
                    <a:lnTo>
                      <a:pt x="47" y="4"/>
                    </a:lnTo>
                    <a:lnTo>
                      <a:pt x="43" y="5"/>
                    </a:lnTo>
                    <a:lnTo>
                      <a:pt x="39" y="7"/>
                    </a:lnTo>
                    <a:lnTo>
                      <a:pt x="33" y="10"/>
                    </a:lnTo>
                    <a:lnTo>
                      <a:pt x="25" y="13"/>
                    </a:lnTo>
                    <a:lnTo>
                      <a:pt x="15" y="18"/>
                    </a:lnTo>
                    <a:lnTo>
                      <a:pt x="0" y="25"/>
                    </a:lnTo>
                    <a:lnTo>
                      <a:pt x="29" y="97"/>
                    </a:lnTo>
                    <a:lnTo>
                      <a:pt x="56" y="164"/>
                    </a:lnTo>
                    <a:lnTo>
                      <a:pt x="80" y="225"/>
                    </a:lnTo>
                    <a:lnTo>
                      <a:pt x="104" y="282"/>
                    </a:lnTo>
                    <a:lnTo>
                      <a:pt x="125" y="334"/>
                    </a:lnTo>
                    <a:lnTo>
                      <a:pt x="145" y="384"/>
                    </a:lnTo>
                    <a:lnTo>
                      <a:pt x="164" y="430"/>
                    </a:lnTo>
                    <a:lnTo>
                      <a:pt x="182" y="475"/>
                    </a:lnTo>
                    <a:lnTo>
                      <a:pt x="199" y="518"/>
                    </a:lnTo>
                    <a:lnTo>
                      <a:pt x="217" y="560"/>
                    </a:lnTo>
                    <a:lnTo>
                      <a:pt x="233" y="601"/>
                    </a:lnTo>
                    <a:lnTo>
                      <a:pt x="250" y="643"/>
                    </a:lnTo>
                    <a:lnTo>
                      <a:pt x="268" y="686"/>
                    </a:lnTo>
                    <a:lnTo>
                      <a:pt x="285" y="730"/>
                    </a:lnTo>
                    <a:lnTo>
                      <a:pt x="305" y="776"/>
                    </a:lnTo>
                    <a:lnTo>
                      <a:pt x="324" y="825"/>
                    </a:lnTo>
                    <a:lnTo>
                      <a:pt x="344" y="876"/>
                    </a:lnTo>
                    <a:lnTo>
                      <a:pt x="367" y="932"/>
                    </a:lnTo>
                    <a:lnTo>
                      <a:pt x="391" y="991"/>
                    </a:lnTo>
                    <a:lnTo>
                      <a:pt x="418" y="1056"/>
                    </a:lnTo>
                    <a:lnTo>
                      <a:pt x="445" y="1126"/>
                    </a:lnTo>
                    <a:lnTo>
                      <a:pt x="477" y="1203"/>
                    </a:lnTo>
                    <a:lnTo>
                      <a:pt x="511" y="1285"/>
                    </a:lnTo>
                    <a:lnTo>
                      <a:pt x="546" y="1376"/>
                    </a:lnTo>
                    <a:lnTo>
                      <a:pt x="586" y="1474"/>
                    </a:lnTo>
                    <a:lnTo>
                      <a:pt x="629" y="1580"/>
                    </a:lnTo>
                    <a:lnTo>
                      <a:pt x="676" y="1695"/>
                    </a:lnTo>
                    <a:lnTo>
                      <a:pt x="726" y="1821"/>
                    </a:lnTo>
                    <a:lnTo>
                      <a:pt x="781" y="1956"/>
                    </a:lnTo>
                    <a:lnTo>
                      <a:pt x="840" y="2101"/>
                    </a:lnTo>
                    <a:lnTo>
                      <a:pt x="903" y="2258"/>
                    </a:lnTo>
                    <a:lnTo>
                      <a:pt x="972" y="2428"/>
                    </a:lnTo>
                    <a:lnTo>
                      <a:pt x="980" y="2424"/>
                    </a:lnTo>
                    <a:lnTo>
                      <a:pt x="986" y="2421"/>
                    </a:lnTo>
                    <a:lnTo>
                      <a:pt x="991" y="2419"/>
                    </a:lnTo>
                    <a:lnTo>
                      <a:pt x="997" y="2415"/>
                    </a:lnTo>
                    <a:lnTo>
                      <a:pt x="1004" y="2412"/>
                    </a:lnTo>
                    <a:lnTo>
                      <a:pt x="1013" y="2408"/>
                    </a:lnTo>
                    <a:lnTo>
                      <a:pt x="1028" y="2403"/>
                    </a:lnTo>
                    <a:lnTo>
                      <a:pt x="1046" y="2395"/>
                    </a:lnTo>
                    <a:lnTo>
                      <a:pt x="1017" y="2324"/>
                    </a:lnTo>
                    <a:lnTo>
                      <a:pt x="989" y="2257"/>
                    </a:lnTo>
                    <a:lnTo>
                      <a:pt x="964" y="2196"/>
                    </a:lnTo>
                    <a:lnTo>
                      <a:pt x="941" y="2139"/>
                    </a:lnTo>
                    <a:lnTo>
                      <a:pt x="920" y="2086"/>
                    </a:lnTo>
                    <a:lnTo>
                      <a:pt x="899" y="2037"/>
                    </a:lnTo>
                    <a:lnTo>
                      <a:pt x="880" y="1990"/>
                    </a:lnTo>
                    <a:lnTo>
                      <a:pt x="861" y="1946"/>
                    </a:lnTo>
                    <a:lnTo>
                      <a:pt x="843" y="1903"/>
                    </a:lnTo>
                    <a:lnTo>
                      <a:pt x="826" y="1861"/>
                    </a:lnTo>
                    <a:lnTo>
                      <a:pt x="809" y="1819"/>
                    </a:lnTo>
                    <a:lnTo>
                      <a:pt x="792" y="1778"/>
                    </a:lnTo>
                    <a:lnTo>
                      <a:pt x="774" y="1734"/>
                    </a:lnTo>
                    <a:lnTo>
                      <a:pt x="756" y="1691"/>
                    </a:lnTo>
                    <a:lnTo>
                      <a:pt x="737" y="1645"/>
                    </a:lnTo>
                    <a:lnTo>
                      <a:pt x="718" y="1596"/>
                    </a:lnTo>
                    <a:lnTo>
                      <a:pt x="696" y="1545"/>
                    </a:lnTo>
                    <a:lnTo>
                      <a:pt x="673" y="1490"/>
                    </a:lnTo>
                    <a:lnTo>
                      <a:pt x="648" y="1430"/>
                    </a:lnTo>
                    <a:lnTo>
                      <a:pt x="622" y="1365"/>
                    </a:lnTo>
                    <a:lnTo>
                      <a:pt x="593" y="1296"/>
                    </a:lnTo>
                    <a:lnTo>
                      <a:pt x="562" y="1220"/>
                    </a:lnTo>
                    <a:lnTo>
                      <a:pt x="528" y="1138"/>
                    </a:lnTo>
                    <a:lnTo>
                      <a:pt x="490" y="1047"/>
                    </a:lnTo>
                    <a:lnTo>
                      <a:pt x="450" y="950"/>
                    </a:lnTo>
                    <a:lnTo>
                      <a:pt x="407" y="843"/>
                    </a:lnTo>
                    <a:lnTo>
                      <a:pt x="359" y="730"/>
                    </a:lnTo>
                    <a:lnTo>
                      <a:pt x="308" y="605"/>
                    </a:lnTo>
                    <a:lnTo>
                      <a:pt x="251" y="470"/>
                    </a:lnTo>
                    <a:lnTo>
                      <a:pt x="192" y="325"/>
                    </a:lnTo>
                    <a:lnTo>
                      <a:pt x="127" y="169"/>
                    </a:lnTo>
                    <a:lnTo>
                      <a:pt x="58" y="0"/>
                    </a:lnTo>
                    <a:close/>
                  </a:path>
                </a:pathLst>
              </a:custGeom>
              <a:solidFill>
                <a:srgbClr val="C4CCCC"/>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220" name="Freeform 127"/>
              <p:cNvSpPr>
                <a:spLocks/>
              </p:cNvSpPr>
              <p:nvPr/>
            </p:nvSpPr>
            <p:spPr bwMode="auto">
              <a:xfrm>
                <a:off x="1133" y="3302"/>
                <a:ext cx="46" cy="134"/>
              </a:xfrm>
              <a:custGeom>
                <a:avLst/>
                <a:gdLst/>
                <a:ahLst/>
                <a:cxnLst>
                  <a:cxn ang="0">
                    <a:pos x="32" y="0"/>
                  </a:cxn>
                  <a:cxn ang="0">
                    <a:pos x="0" y="13"/>
                  </a:cxn>
                  <a:cxn ang="0">
                    <a:pos x="977" y="2414"/>
                  </a:cxn>
                  <a:cxn ang="0">
                    <a:pos x="1017" y="2396"/>
                  </a:cxn>
                  <a:cxn ang="0">
                    <a:pos x="32" y="0"/>
                  </a:cxn>
                </a:cxnLst>
                <a:rect l="0" t="0" r="r" b="b"/>
                <a:pathLst>
                  <a:path w="1017" h="2414">
                    <a:moveTo>
                      <a:pt x="32" y="0"/>
                    </a:moveTo>
                    <a:lnTo>
                      <a:pt x="0" y="13"/>
                    </a:lnTo>
                    <a:lnTo>
                      <a:pt x="977" y="2414"/>
                    </a:lnTo>
                    <a:lnTo>
                      <a:pt x="1017" y="2396"/>
                    </a:lnTo>
                    <a:lnTo>
                      <a:pt x="32" y="0"/>
                    </a:lnTo>
                    <a:close/>
                  </a:path>
                </a:pathLst>
              </a:custGeom>
              <a:solidFill>
                <a:srgbClr val="E0E8E8"/>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221" name="Freeform 128"/>
              <p:cNvSpPr>
                <a:spLocks/>
              </p:cNvSpPr>
              <p:nvPr/>
            </p:nvSpPr>
            <p:spPr bwMode="auto">
              <a:xfrm>
                <a:off x="1132" y="3298"/>
                <a:ext cx="8" cy="6"/>
              </a:xfrm>
              <a:custGeom>
                <a:avLst/>
                <a:gdLst/>
                <a:ahLst/>
                <a:cxnLst>
                  <a:cxn ang="0">
                    <a:pos x="173" y="20"/>
                  </a:cxn>
                  <a:cxn ang="0">
                    <a:pos x="7" y="95"/>
                  </a:cxn>
                  <a:cxn ang="0">
                    <a:pos x="0" y="75"/>
                  </a:cxn>
                  <a:cxn ang="0">
                    <a:pos x="166" y="0"/>
                  </a:cxn>
                  <a:cxn ang="0">
                    <a:pos x="173" y="20"/>
                  </a:cxn>
                </a:cxnLst>
                <a:rect l="0" t="0" r="r" b="b"/>
                <a:pathLst>
                  <a:path w="173" h="95">
                    <a:moveTo>
                      <a:pt x="173" y="20"/>
                    </a:moveTo>
                    <a:lnTo>
                      <a:pt x="7" y="95"/>
                    </a:lnTo>
                    <a:lnTo>
                      <a:pt x="0" y="75"/>
                    </a:lnTo>
                    <a:lnTo>
                      <a:pt x="166" y="0"/>
                    </a:lnTo>
                    <a:lnTo>
                      <a:pt x="173" y="20"/>
                    </a:lnTo>
                    <a:close/>
                  </a:path>
                </a:pathLst>
              </a:custGeom>
              <a:solidFill>
                <a:srgbClr val="111919"/>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222" name="Freeform 129"/>
              <p:cNvSpPr>
                <a:spLocks/>
              </p:cNvSpPr>
              <p:nvPr/>
            </p:nvSpPr>
            <p:spPr bwMode="auto">
              <a:xfrm>
                <a:off x="1130" y="3293"/>
                <a:ext cx="9" cy="10"/>
              </a:xfrm>
              <a:custGeom>
                <a:avLst/>
                <a:gdLst/>
                <a:ahLst/>
                <a:cxnLst>
                  <a:cxn ang="0">
                    <a:pos x="200" y="106"/>
                  </a:cxn>
                  <a:cxn ang="0">
                    <a:pos x="33" y="179"/>
                  </a:cxn>
                  <a:cxn ang="0">
                    <a:pos x="0" y="100"/>
                  </a:cxn>
                  <a:cxn ang="0">
                    <a:pos x="58" y="0"/>
                  </a:cxn>
                  <a:cxn ang="0">
                    <a:pos x="168" y="26"/>
                  </a:cxn>
                  <a:cxn ang="0">
                    <a:pos x="200" y="106"/>
                  </a:cxn>
                </a:cxnLst>
                <a:rect l="0" t="0" r="r" b="b"/>
                <a:pathLst>
                  <a:path w="200" h="179">
                    <a:moveTo>
                      <a:pt x="200" y="106"/>
                    </a:moveTo>
                    <a:lnTo>
                      <a:pt x="33" y="179"/>
                    </a:lnTo>
                    <a:lnTo>
                      <a:pt x="0" y="100"/>
                    </a:lnTo>
                    <a:lnTo>
                      <a:pt x="58" y="0"/>
                    </a:lnTo>
                    <a:lnTo>
                      <a:pt x="168" y="26"/>
                    </a:lnTo>
                    <a:lnTo>
                      <a:pt x="200" y="106"/>
                    </a:lnTo>
                    <a:close/>
                  </a:path>
                </a:pathLst>
              </a:custGeom>
              <a:solidFill>
                <a:srgbClr val="545959"/>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223" name="Freeform 130"/>
              <p:cNvSpPr>
                <a:spLocks/>
              </p:cNvSpPr>
              <p:nvPr/>
            </p:nvSpPr>
            <p:spPr bwMode="auto">
              <a:xfrm>
                <a:off x="1130" y="3293"/>
                <a:ext cx="8" cy="10"/>
              </a:xfrm>
              <a:custGeom>
                <a:avLst/>
                <a:gdLst/>
                <a:ahLst/>
                <a:cxnLst>
                  <a:cxn ang="0">
                    <a:pos x="173" y="116"/>
                  </a:cxn>
                  <a:cxn ang="0">
                    <a:pos x="159" y="122"/>
                  </a:cxn>
                  <a:cxn ang="0">
                    <a:pos x="147" y="126"/>
                  </a:cxn>
                  <a:cxn ang="0">
                    <a:pos x="137" y="131"/>
                  </a:cxn>
                  <a:cxn ang="0">
                    <a:pos x="127" y="135"/>
                  </a:cxn>
                  <a:cxn ang="0">
                    <a:pos x="114" y="141"/>
                  </a:cxn>
                  <a:cxn ang="0">
                    <a:pos x="94" y="150"/>
                  </a:cxn>
                  <a:cxn ang="0">
                    <a:pos x="69" y="161"/>
                  </a:cxn>
                  <a:cxn ang="0">
                    <a:pos x="33" y="177"/>
                  </a:cxn>
                  <a:cxn ang="0">
                    <a:pos x="30" y="168"/>
                  </a:cxn>
                  <a:cxn ang="0">
                    <a:pos x="27" y="161"/>
                  </a:cxn>
                  <a:cxn ang="0">
                    <a:pos x="25" y="156"/>
                  </a:cxn>
                  <a:cxn ang="0">
                    <a:pos x="23" y="150"/>
                  </a:cxn>
                  <a:cxn ang="0">
                    <a:pos x="20" y="141"/>
                  </a:cxn>
                  <a:cxn ang="0">
                    <a:pos x="16" y="131"/>
                  </a:cxn>
                  <a:cxn ang="0">
                    <a:pos x="9" y="117"/>
                  </a:cxn>
                  <a:cxn ang="0">
                    <a:pos x="0" y="97"/>
                  </a:cxn>
                  <a:cxn ang="0">
                    <a:pos x="7" y="86"/>
                  </a:cxn>
                  <a:cxn ang="0">
                    <a:pos x="11" y="78"/>
                  </a:cxn>
                  <a:cxn ang="0">
                    <a:pos x="15" y="70"/>
                  </a:cxn>
                  <a:cxn ang="0">
                    <a:pos x="19" y="63"/>
                  </a:cxn>
                  <a:cxn ang="0">
                    <a:pos x="24" y="54"/>
                  </a:cxn>
                  <a:cxn ang="0">
                    <a:pos x="31" y="41"/>
                  </a:cxn>
                  <a:cxn ang="0">
                    <a:pos x="40" y="24"/>
                  </a:cxn>
                  <a:cxn ang="0">
                    <a:pos x="52" y="0"/>
                  </a:cxn>
                  <a:cxn ang="0">
                    <a:pos x="63" y="3"/>
                  </a:cxn>
                  <a:cxn ang="0">
                    <a:pos x="70" y="6"/>
                  </a:cxn>
                  <a:cxn ang="0">
                    <a:pos x="76" y="8"/>
                  </a:cxn>
                  <a:cxn ang="0">
                    <a:pos x="83" y="11"/>
                  </a:cxn>
                  <a:cxn ang="0">
                    <a:pos x="91" y="15"/>
                  </a:cxn>
                  <a:cxn ang="0">
                    <a:pos x="102" y="20"/>
                  </a:cxn>
                  <a:cxn ang="0">
                    <a:pos x="119" y="27"/>
                  </a:cxn>
                  <a:cxn ang="0">
                    <a:pos x="140" y="37"/>
                  </a:cxn>
                  <a:cxn ang="0">
                    <a:pos x="144" y="44"/>
                  </a:cxn>
                  <a:cxn ang="0">
                    <a:pos x="146" y="50"/>
                  </a:cxn>
                  <a:cxn ang="0">
                    <a:pos x="149" y="56"/>
                  </a:cxn>
                  <a:cxn ang="0">
                    <a:pos x="151" y="61"/>
                  </a:cxn>
                  <a:cxn ang="0">
                    <a:pos x="154" y="69"/>
                  </a:cxn>
                  <a:cxn ang="0">
                    <a:pos x="159" y="80"/>
                  </a:cxn>
                  <a:cxn ang="0">
                    <a:pos x="165" y="95"/>
                  </a:cxn>
                  <a:cxn ang="0">
                    <a:pos x="173" y="116"/>
                  </a:cxn>
                </a:cxnLst>
                <a:rect l="0" t="0" r="r" b="b"/>
                <a:pathLst>
                  <a:path w="173" h="177">
                    <a:moveTo>
                      <a:pt x="173" y="116"/>
                    </a:moveTo>
                    <a:lnTo>
                      <a:pt x="159" y="122"/>
                    </a:lnTo>
                    <a:lnTo>
                      <a:pt x="147" y="126"/>
                    </a:lnTo>
                    <a:lnTo>
                      <a:pt x="137" y="131"/>
                    </a:lnTo>
                    <a:lnTo>
                      <a:pt x="127" y="135"/>
                    </a:lnTo>
                    <a:lnTo>
                      <a:pt x="114" y="141"/>
                    </a:lnTo>
                    <a:lnTo>
                      <a:pt x="94" y="150"/>
                    </a:lnTo>
                    <a:lnTo>
                      <a:pt x="69" y="161"/>
                    </a:lnTo>
                    <a:lnTo>
                      <a:pt x="33" y="177"/>
                    </a:lnTo>
                    <a:lnTo>
                      <a:pt x="30" y="168"/>
                    </a:lnTo>
                    <a:lnTo>
                      <a:pt x="27" y="161"/>
                    </a:lnTo>
                    <a:lnTo>
                      <a:pt x="25" y="156"/>
                    </a:lnTo>
                    <a:lnTo>
                      <a:pt x="23" y="150"/>
                    </a:lnTo>
                    <a:lnTo>
                      <a:pt x="20" y="141"/>
                    </a:lnTo>
                    <a:lnTo>
                      <a:pt x="16" y="131"/>
                    </a:lnTo>
                    <a:lnTo>
                      <a:pt x="9" y="117"/>
                    </a:lnTo>
                    <a:lnTo>
                      <a:pt x="0" y="97"/>
                    </a:lnTo>
                    <a:lnTo>
                      <a:pt x="7" y="86"/>
                    </a:lnTo>
                    <a:lnTo>
                      <a:pt x="11" y="78"/>
                    </a:lnTo>
                    <a:lnTo>
                      <a:pt x="15" y="70"/>
                    </a:lnTo>
                    <a:lnTo>
                      <a:pt x="19" y="63"/>
                    </a:lnTo>
                    <a:lnTo>
                      <a:pt x="24" y="54"/>
                    </a:lnTo>
                    <a:lnTo>
                      <a:pt x="31" y="41"/>
                    </a:lnTo>
                    <a:lnTo>
                      <a:pt x="40" y="24"/>
                    </a:lnTo>
                    <a:lnTo>
                      <a:pt x="52" y="0"/>
                    </a:lnTo>
                    <a:lnTo>
                      <a:pt x="63" y="3"/>
                    </a:lnTo>
                    <a:lnTo>
                      <a:pt x="70" y="6"/>
                    </a:lnTo>
                    <a:lnTo>
                      <a:pt x="76" y="8"/>
                    </a:lnTo>
                    <a:lnTo>
                      <a:pt x="83" y="11"/>
                    </a:lnTo>
                    <a:lnTo>
                      <a:pt x="91" y="15"/>
                    </a:lnTo>
                    <a:lnTo>
                      <a:pt x="102" y="20"/>
                    </a:lnTo>
                    <a:lnTo>
                      <a:pt x="119" y="27"/>
                    </a:lnTo>
                    <a:lnTo>
                      <a:pt x="140" y="37"/>
                    </a:lnTo>
                    <a:lnTo>
                      <a:pt x="144" y="44"/>
                    </a:lnTo>
                    <a:lnTo>
                      <a:pt x="146" y="50"/>
                    </a:lnTo>
                    <a:lnTo>
                      <a:pt x="149" y="56"/>
                    </a:lnTo>
                    <a:lnTo>
                      <a:pt x="151" y="61"/>
                    </a:lnTo>
                    <a:lnTo>
                      <a:pt x="154" y="69"/>
                    </a:lnTo>
                    <a:lnTo>
                      <a:pt x="159" y="80"/>
                    </a:lnTo>
                    <a:lnTo>
                      <a:pt x="165" y="95"/>
                    </a:lnTo>
                    <a:lnTo>
                      <a:pt x="173" y="116"/>
                    </a:lnTo>
                    <a:close/>
                  </a:path>
                </a:pathLst>
              </a:custGeom>
              <a:solidFill>
                <a:srgbClr val="707575"/>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224" name="Freeform 131"/>
              <p:cNvSpPr>
                <a:spLocks/>
              </p:cNvSpPr>
              <p:nvPr/>
            </p:nvSpPr>
            <p:spPr bwMode="auto">
              <a:xfrm>
                <a:off x="1131" y="3293"/>
                <a:ext cx="6" cy="9"/>
              </a:xfrm>
              <a:custGeom>
                <a:avLst/>
                <a:gdLst/>
                <a:ahLst/>
                <a:cxnLst>
                  <a:cxn ang="0">
                    <a:pos x="142" y="126"/>
                  </a:cxn>
                  <a:cxn ang="0">
                    <a:pos x="131" y="131"/>
                  </a:cxn>
                  <a:cxn ang="0">
                    <a:pos x="122" y="135"/>
                  </a:cxn>
                  <a:cxn ang="0">
                    <a:pos x="115" y="137"/>
                  </a:cxn>
                  <a:cxn ang="0">
                    <a:pos x="107" y="141"/>
                  </a:cxn>
                  <a:cxn ang="0">
                    <a:pos x="96" y="145"/>
                  </a:cxn>
                  <a:cxn ang="0">
                    <a:pos x="81" y="152"/>
                  </a:cxn>
                  <a:cxn ang="0">
                    <a:pos x="61" y="161"/>
                  </a:cxn>
                  <a:cxn ang="0">
                    <a:pos x="32" y="175"/>
                  </a:cxn>
                  <a:cxn ang="0">
                    <a:pos x="29" y="165"/>
                  </a:cxn>
                  <a:cxn ang="0">
                    <a:pos x="26" y="159"/>
                  </a:cxn>
                  <a:cxn ang="0">
                    <a:pos x="24" y="153"/>
                  </a:cxn>
                  <a:cxn ang="0">
                    <a:pos x="22" y="146"/>
                  </a:cxn>
                  <a:cxn ang="0">
                    <a:pos x="19" y="139"/>
                  </a:cxn>
                  <a:cxn ang="0">
                    <a:pos x="15" y="128"/>
                  </a:cxn>
                  <a:cxn ang="0">
                    <a:pos x="8" y="114"/>
                  </a:cxn>
                  <a:cxn ang="0">
                    <a:pos x="0" y="95"/>
                  </a:cxn>
                  <a:cxn ang="0">
                    <a:pos x="5" y="84"/>
                  </a:cxn>
                  <a:cxn ang="0">
                    <a:pos x="9" y="76"/>
                  </a:cxn>
                  <a:cxn ang="0">
                    <a:pos x="12" y="68"/>
                  </a:cxn>
                  <a:cxn ang="0">
                    <a:pos x="16" y="61"/>
                  </a:cxn>
                  <a:cxn ang="0">
                    <a:pos x="20" y="53"/>
                  </a:cxn>
                  <a:cxn ang="0">
                    <a:pos x="26" y="40"/>
                  </a:cxn>
                  <a:cxn ang="0">
                    <a:pos x="34" y="23"/>
                  </a:cxn>
                  <a:cxn ang="0">
                    <a:pos x="45" y="0"/>
                  </a:cxn>
                  <a:cxn ang="0">
                    <a:pos x="53" y="4"/>
                  </a:cxn>
                  <a:cxn ang="0">
                    <a:pos x="59" y="8"/>
                  </a:cxn>
                  <a:cxn ang="0">
                    <a:pos x="63" y="11"/>
                  </a:cxn>
                  <a:cxn ang="0">
                    <a:pos x="68" y="15"/>
                  </a:cxn>
                  <a:cxn ang="0">
                    <a:pos x="74" y="19"/>
                  </a:cxn>
                  <a:cxn ang="0">
                    <a:pos x="83" y="25"/>
                  </a:cxn>
                  <a:cxn ang="0">
                    <a:pos x="94" y="34"/>
                  </a:cxn>
                  <a:cxn ang="0">
                    <a:pos x="111" y="46"/>
                  </a:cxn>
                  <a:cxn ang="0">
                    <a:pos x="115" y="55"/>
                  </a:cxn>
                  <a:cxn ang="0">
                    <a:pos x="117" y="60"/>
                  </a:cxn>
                  <a:cxn ang="0">
                    <a:pos x="120" y="65"/>
                  </a:cxn>
                  <a:cxn ang="0">
                    <a:pos x="122" y="71"/>
                  </a:cxn>
                  <a:cxn ang="0">
                    <a:pos x="125" y="79"/>
                  </a:cxn>
                  <a:cxn ang="0">
                    <a:pos x="129" y="89"/>
                  </a:cxn>
                  <a:cxn ang="0">
                    <a:pos x="135" y="105"/>
                  </a:cxn>
                  <a:cxn ang="0">
                    <a:pos x="142" y="126"/>
                  </a:cxn>
                </a:cxnLst>
                <a:rect l="0" t="0" r="r" b="b"/>
                <a:pathLst>
                  <a:path w="142" h="175">
                    <a:moveTo>
                      <a:pt x="142" y="126"/>
                    </a:moveTo>
                    <a:lnTo>
                      <a:pt x="131" y="131"/>
                    </a:lnTo>
                    <a:lnTo>
                      <a:pt x="122" y="135"/>
                    </a:lnTo>
                    <a:lnTo>
                      <a:pt x="115" y="137"/>
                    </a:lnTo>
                    <a:lnTo>
                      <a:pt x="107" y="141"/>
                    </a:lnTo>
                    <a:lnTo>
                      <a:pt x="96" y="145"/>
                    </a:lnTo>
                    <a:lnTo>
                      <a:pt x="81" y="152"/>
                    </a:lnTo>
                    <a:lnTo>
                      <a:pt x="61" y="161"/>
                    </a:lnTo>
                    <a:lnTo>
                      <a:pt x="32" y="175"/>
                    </a:lnTo>
                    <a:lnTo>
                      <a:pt x="29" y="165"/>
                    </a:lnTo>
                    <a:lnTo>
                      <a:pt x="26" y="159"/>
                    </a:lnTo>
                    <a:lnTo>
                      <a:pt x="24" y="153"/>
                    </a:lnTo>
                    <a:lnTo>
                      <a:pt x="22" y="146"/>
                    </a:lnTo>
                    <a:lnTo>
                      <a:pt x="19" y="139"/>
                    </a:lnTo>
                    <a:lnTo>
                      <a:pt x="15" y="128"/>
                    </a:lnTo>
                    <a:lnTo>
                      <a:pt x="8" y="114"/>
                    </a:lnTo>
                    <a:lnTo>
                      <a:pt x="0" y="95"/>
                    </a:lnTo>
                    <a:lnTo>
                      <a:pt x="5" y="84"/>
                    </a:lnTo>
                    <a:lnTo>
                      <a:pt x="9" y="76"/>
                    </a:lnTo>
                    <a:lnTo>
                      <a:pt x="12" y="68"/>
                    </a:lnTo>
                    <a:lnTo>
                      <a:pt x="16" y="61"/>
                    </a:lnTo>
                    <a:lnTo>
                      <a:pt x="20" y="53"/>
                    </a:lnTo>
                    <a:lnTo>
                      <a:pt x="26" y="40"/>
                    </a:lnTo>
                    <a:lnTo>
                      <a:pt x="34" y="23"/>
                    </a:lnTo>
                    <a:lnTo>
                      <a:pt x="45" y="0"/>
                    </a:lnTo>
                    <a:lnTo>
                      <a:pt x="53" y="4"/>
                    </a:lnTo>
                    <a:lnTo>
                      <a:pt x="59" y="8"/>
                    </a:lnTo>
                    <a:lnTo>
                      <a:pt x="63" y="11"/>
                    </a:lnTo>
                    <a:lnTo>
                      <a:pt x="68" y="15"/>
                    </a:lnTo>
                    <a:lnTo>
                      <a:pt x="74" y="19"/>
                    </a:lnTo>
                    <a:lnTo>
                      <a:pt x="83" y="25"/>
                    </a:lnTo>
                    <a:lnTo>
                      <a:pt x="94" y="34"/>
                    </a:lnTo>
                    <a:lnTo>
                      <a:pt x="111" y="46"/>
                    </a:lnTo>
                    <a:lnTo>
                      <a:pt x="115" y="55"/>
                    </a:lnTo>
                    <a:lnTo>
                      <a:pt x="117" y="60"/>
                    </a:lnTo>
                    <a:lnTo>
                      <a:pt x="120" y="65"/>
                    </a:lnTo>
                    <a:lnTo>
                      <a:pt x="122" y="71"/>
                    </a:lnTo>
                    <a:lnTo>
                      <a:pt x="125" y="79"/>
                    </a:lnTo>
                    <a:lnTo>
                      <a:pt x="129" y="89"/>
                    </a:lnTo>
                    <a:lnTo>
                      <a:pt x="135" y="105"/>
                    </a:lnTo>
                    <a:lnTo>
                      <a:pt x="142" y="126"/>
                    </a:lnTo>
                    <a:close/>
                  </a:path>
                </a:pathLst>
              </a:custGeom>
              <a:solidFill>
                <a:srgbClr val="8C9494"/>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225" name="Freeform 132"/>
              <p:cNvSpPr>
                <a:spLocks/>
              </p:cNvSpPr>
              <p:nvPr/>
            </p:nvSpPr>
            <p:spPr bwMode="auto">
              <a:xfrm>
                <a:off x="1131" y="3293"/>
                <a:ext cx="5" cy="9"/>
              </a:xfrm>
              <a:custGeom>
                <a:avLst/>
                <a:gdLst/>
                <a:ahLst/>
                <a:cxnLst>
                  <a:cxn ang="0">
                    <a:pos x="116" y="136"/>
                  </a:cxn>
                  <a:cxn ang="0">
                    <a:pos x="107" y="139"/>
                  </a:cxn>
                  <a:cxn ang="0">
                    <a:pos x="101" y="141"/>
                  </a:cxn>
                  <a:cxn ang="0">
                    <a:pos x="95" y="144"/>
                  </a:cxn>
                  <a:cxn ang="0">
                    <a:pos x="88" y="146"/>
                  </a:cxn>
                  <a:cxn ang="0">
                    <a:pos x="80" y="150"/>
                  </a:cxn>
                  <a:cxn ang="0">
                    <a:pos x="69" y="155"/>
                  </a:cxn>
                  <a:cxn ang="0">
                    <a:pos x="54" y="162"/>
                  </a:cxn>
                  <a:cxn ang="0">
                    <a:pos x="32" y="172"/>
                  </a:cxn>
                  <a:cxn ang="0">
                    <a:pos x="29" y="163"/>
                  </a:cxn>
                  <a:cxn ang="0">
                    <a:pos x="26" y="156"/>
                  </a:cxn>
                  <a:cxn ang="0">
                    <a:pos x="24" y="151"/>
                  </a:cxn>
                  <a:cxn ang="0">
                    <a:pos x="22" y="144"/>
                  </a:cxn>
                  <a:cxn ang="0">
                    <a:pos x="19" y="136"/>
                  </a:cxn>
                  <a:cxn ang="0">
                    <a:pos x="15" y="126"/>
                  </a:cxn>
                  <a:cxn ang="0">
                    <a:pos x="8" y="112"/>
                  </a:cxn>
                  <a:cxn ang="0">
                    <a:pos x="0" y="93"/>
                  </a:cxn>
                  <a:cxn ang="0">
                    <a:pos x="5" y="82"/>
                  </a:cxn>
                  <a:cxn ang="0">
                    <a:pos x="8" y="74"/>
                  </a:cxn>
                  <a:cxn ang="0">
                    <a:pos x="11" y="67"/>
                  </a:cxn>
                  <a:cxn ang="0">
                    <a:pos x="14" y="60"/>
                  </a:cxn>
                  <a:cxn ang="0">
                    <a:pos x="18" y="51"/>
                  </a:cxn>
                  <a:cxn ang="0">
                    <a:pos x="23" y="39"/>
                  </a:cxn>
                  <a:cxn ang="0">
                    <a:pos x="31" y="22"/>
                  </a:cxn>
                  <a:cxn ang="0">
                    <a:pos x="40" y="0"/>
                  </a:cxn>
                  <a:cxn ang="0">
                    <a:pos x="46" y="5"/>
                  </a:cxn>
                  <a:cxn ang="0">
                    <a:pos x="50" y="9"/>
                  </a:cxn>
                  <a:cxn ang="0">
                    <a:pos x="53" y="14"/>
                  </a:cxn>
                  <a:cxn ang="0">
                    <a:pos x="56" y="18"/>
                  </a:cxn>
                  <a:cxn ang="0">
                    <a:pos x="60" y="23"/>
                  </a:cxn>
                  <a:cxn ang="0">
                    <a:pos x="65" y="30"/>
                  </a:cxn>
                  <a:cxn ang="0">
                    <a:pos x="73" y="41"/>
                  </a:cxn>
                  <a:cxn ang="0">
                    <a:pos x="83" y="56"/>
                  </a:cxn>
                  <a:cxn ang="0">
                    <a:pos x="87" y="64"/>
                  </a:cxn>
                  <a:cxn ang="0">
                    <a:pos x="89" y="69"/>
                  </a:cxn>
                  <a:cxn ang="0">
                    <a:pos x="92" y="75"/>
                  </a:cxn>
                  <a:cxn ang="0">
                    <a:pos x="95" y="81"/>
                  </a:cxn>
                  <a:cxn ang="0">
                    <a:pos x="98" y="88"/>
                  </a:cxn>
                  <a:cxn ang="0">
                    <a:pos x="102" y="99"/>
                  </a:cxn>
                  <a:cxn ang="0">
                    <a:pos x="108" y="115"/>
                  </a:cxn>
                  <a:cxn ang="0">
                    <a:pos x="116" y="136"/>
                  </a:cxn>
                </a:cxnLst>
                <a:rect l="0" t="0" r="r" b="b"/>
                <a:pathLst>
                  <a:path w="116" h="172">
                    <a:moveTo>
                      <a:pt x="116" y="136"/>
                    </a:moveTo>
                    <a:lnTo>
                      <a:pt x="107" y="139"/>
                    </a:lnTo>
                    <a:lnTo>
                      <a:pt x="101" y="141"/>
                    </a:lnTo>
                    <a:lnTo>
                      <a:pt x="95" y="144"/>
                    </a:lnTo>
                    <a:lnTo>
                      <a:pt x="88" y="146"/>
                    </a:lnTo>
                    <a:lnTo>
                      <a:pt x="80" y="150"/>
                    </a:lnTo>
                    <a:lnTo>
                      <a:pt x="69" y="155"/>
                    </a:lnTo>
                    <a:lnTo>
                      <a:pt x="54" y="162"/>
                    </a:lnTo>
                    <a:lnTo>
                      <a:pt x="32" y="172"/>
                    </a:lnTo>
                    <a:lnTo>
                      <a:pt x="29" y="163"/>
                    </a:lnTo>
                    <a:lnTo>
                      <a:pt x="26" y="156"/>
                    </a:lnTo>
                    <a:lnTo>
                      <a:pt x="24" y="151"/>
                    </a:lnTo>
                    <a:lnTo>
                      <a:pt x="22" y="144"/>
                    </a:lnTo>
                    <a:lnTo>
                      <a:pt x="19" y="136"/>
                    </a:lnTo>
                    <a:lnTo>
                      <a:pt x="15" y="126"/>
                    </a:lnTo>
                    <a:lnTo>
                      <a:pt x="8" y="112"/>
                    </a:lnTo>
                    <a:lnTo>
                      <a:pt x="0" y="93"/>
                    </a:lnTo>
                    <a:lnTo>
                      <a:pt x="5" y="82"/>
                    </a:lnTo>
                    <a:lnTo>
                      <a:pt x="8" y="74"/>
                    </a:lnTo>
                    <a:lnTo>
                      <a:pt x="11" y="67"/>
                    </a:lnTo>
                    <a:lnTo>
                      <a:pt x="14" y="60"/>
                    </a:lnTo>
                    <a:lnTo>
                      <a:pt x="18" y="51"/>
                    </a:lnTo>
                    <a:lnTo>
                      <a:pt x="23" y="39"/>
                    </a:lnTo>
                    <a:lnTo>
                      <a:pt x="31" y="22"/>
                    </a:lnTo>
                    <a:lnTo>
                      <a:pt x="40" y="0"/>
                    </a:lnTo>
                    <a:lnTo>
                      <a:pt x="46" y="5"/>
                    </a:lnTo>
                    <a:lnTo>
                      <a:pt x="50" y="9"/>
                    </a:lnTo>
                    <a:lnTo>
                      <a:pt x="53" y="14"/>
                    </a:lnTo>
                    <a:lnTo>
                      <a:pt x="56" y="18"/>
                    </a:lnTo>
                    <a:lnTo>
                      <a:pt x="60" y="23"/>
                    </a:lnTo>
                    <a:lnTo>
                      <a:pt x="65" y="30"/>
                    </a:lnTo>
                    <a:lnTo>
                      <a:pt x="73" y="41"/>
                    </a:lnTo>
                    <a:lnTo>
                      <a:pt x="83" y="56"/>
                    </a:lnTo>
                    <a:lnTo>
                      <a:pt x="87" y="64"/>
                    </a:lnTo>
                    <a:lnTo>
                      <a:pt x="89" y="69"/>
                    </a:lnTo>
                    <a:lnTo>
                      <a:pt x="92" y="75"/>
                    </a:lnTo>
                    <a:lnTo>
                      <a:pt x="95" y="81"/>
                    </a:lnTo>
                    <a:lnTo>
                      <a:pt x="98" y="88"/>
                    </a:lnTo>
                    <a:lnTo>
                      <a:pt x="102" y="99"/>
                    </a:lnTo>
                    <a:lnTo>
                      <a:pt x="108" y="115"/>
                    </a:lnTo>
                    <a:lnTo>
                      <a:pt x="116" y="136"/>
                    </a:lnTo>
                    <a:close/>
                  </a:path>
                </a:pathLst>
              </a:custGeom>
              <a:solidFill>
                <a:srgbClr val="A8B0B0"/>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226" name="Freeform 133"/>
              <p:cNvSpPr>
                <a:spLocks/>
              </p:cNvSpPr>
              <p:nvPr/>
            </p:nvSpPr>
            <p:spPr bwMode="auto">
              <a:xfrm>
                <a:off x="1131" y="3293"/>
                <a:ext cx="4" cy="9"/>
              </a:xfrm>
              <a:custGeom>
                <a:avLst/>
                <a:gdLst/>
                <a:ahLst/>
                <a:cxnLst>
                  <a:cxn ang="0">
                    <a:pos x="88" y="145"/>
                  </a:cxn>
                  <a:cxn ang="0">
                    <a:pos x="81" y="147"/>
                  </a:cxn>
                  <a:cxn ang="0">
                    <a:pos x="77" y="150"/>
                  </a:cxn>
                  <a:cxn ang="0">
                    <a:pos x="73" y="151"/>
                  </a:cxn>
                  <a:cxn ang="0">
                    <a:pos x="69" y="153"/>
                  </a:cxn>
                  <a:cxn ang="0">
                    <a:pos x="64" y="155"/>
                  </a:cxn>
                  <a:cxn ang="0">
                    <a:pos x="57" y="158"/>
                  </a:cxn>
                  <a:cxn ang="0">
                    <a:pos x="47" y="163"/>
                  </a:cxn>
                  <a:cxn ang="0">
                    <a:pos x="32" y="170"/>
                  </a:cxn>
                  <a:cxn ang="0">
                    <a:pos x="29" y="161"/>
                  </a:cxn>
                  <a:cxn ang="0">
                    <a:pos x="26" y="154"/>
                  </a:cxn>
                  <a:cxn ang="0">
                    <a:pos x="24" y="148"/>
                  </a:cxn>
                  <a:cxn ang="0">
                    <a:pos x="22" y="142"/>
                  </a:cxn>
                  <a:cxn ang="0">
                    <a:pos x="19" y="134"/>
                  </a:cxn>
                  <a:cxn ang="0">
                    <a:pos x="15" y="123"/>
                  </a:cxn>
                  <a:cxn ang="0">
                    <a:pos x="8" y="109"/>
                  </a:cxn>
                  <a:cxn ang="0">
                    <a:pos x="0" y="89"/>
                  </a:cxn>
                  <a:cxn ang="0">
                    <a:pos x="4" y="79"/>
                  </a:cxn>
                  <a:cxn ang="0">
                    <a:pos x="7" y="71"/>
                  </a:cxn>
                  <a:cxn ang="0">
                    <a:pos x="9" y="65"/>
                  </a:cxn>
                  <a:cxn ang="0">
                    <a:pos x="12" y="58"/>
                  </a:cxn>
                  <a:cxn ang="0">
                    <a:pos x="15" y="49"/>
                  </a:cxn>
                  <a:cxn ang="0">
                    <a:pos x="19" y="38"/>
                  </a:cxn>
                  <a:cxn ang="0">
                    <a:pos x="26" y="22"/>
                  </a:cxn>
                  <a:cxn ang="0">
                    <a:pos x="34" y="0"/>
                  </a:cxn>
                  <a:cxn ang="0">
                    <a:pos x="40" y="11"/>
                  </a:cxn>
                  <a:cxn ang="0">
                    <a:pos x="43" y="21"/>
                  </a:cxn>
                  <a:cxn ang="0">
                    <a:pos x="47" y="36"/>
                  </a:cxn>
                  <a:cxn ang="0">
                    <a:pos x="55" y="65"/>
                  </a:cxn>
                  <a:cxn ang="0">
                    <a:pos x="59" y="74"/>
                  </a:cxn>
                  <a:cxn ang="0">
                    <a:pos x="61" y="79"/>
                  </a:cxn>
                  <a:cxn ang="0">
                    <a:pos x="64" y="84"/>
                  </a:cxn>
                  <a:cxn ang="0">
                    <a:pos x="66" y="90"/>
                  </a:cxn>
                  <a:cxn ang="0">
                    <a:pos x="69" y="98"/>
                  </a:cxn>
                  <a:cxn ang="0">
                    <a:pos x="73" y="108"/>
                  </a:cxn>
                  <a:cxn ang="0">
                    <a:pos x="79" y="124"/>
                  </a:cxn>
                  <a:cxn ang="0">
                    <a:pos x="88" y="145"/>
                  </a:cxn>
                </a:cxnLst>
                <a:rect l="0" t="0" r="r" b="b"/>
                <a:pathLst>
                  <a:path w="88" h="170">
                    <a:moveTo>
                      <a:pt x="88" y="145"/>
                    </a:moveTo>
                    <a:lnTo>
                      <a:pt x="81" y="147"/>
                    </a:lnTo>
                    <a:lnTo>
                      <a:pt x="77" y="150"/>
                    </a:lnTo>
                    <a:lnTo>
                      <a:pt x="73" y="151"/>
                    </a:lnTo>
                    <a:lnTo>
                      <a:pt x="69" y="153"/>
                    </a:lnTo>
                    <a:lnTo>
                      <a:pt x="64" y="155"/>
                    </a:lnTo>
                    <a:lnTo>
                      <a:pt x="57" y="158"/>
                    </a:lnTo>
                    <a:lnTo>
                      <a:pt x="47" y="163"/>
                    </a:lnTo>
                    <a:lnTo>
                      <a:pt x="32" y="170"/>
                    </a:lnTo>
                    <a:lnTo>
                      <a:pt x="29" y="161"/>
                    </a:lnTo>
                    <a:lnTo>
                      <a:pt x="26" y="154"/>
                    </a:lnTo>
                    <a:lnTo>
                      <a:pt x="24" y="148"/>
                    </a:lnTo>
                    <a:lnTo>
                      <a:pt x="22" y="142"/>
                    </a:lnTo>
                    <a:lnTo>
                      <a:pt x="19" y="134"/>
                    </a:lnTo>
                    <a:lnTo>
                      <a:pt x="15" y="123"/>
                    </a:lnTo>
                    <a:lnTo>
                      <a:pt x="8" y="109"/>
                    </a:lnTo>
                    <a:lnTo>
                      <a:pt x="0" y="89"/>
                    </a:lnTo>
                    <a:lnTo>
                      <a:pt x="4" y="79"/>
                    </a:lnTo>
                    <a:lnTo>
                      <a:pt x="7" y="71"/>
                    </a:lnTo>
                    <a:lnTo>
                      <a:pt x="9" y="65"/>
                    </a:lnTo>
                    <a:lnTo>
                      <a:pt x="12" y="58"/>
                    </a:lnTo>
                    <a:lnTo>
                      <a:pt x="15" y="49"/>
                    </a:lnTo>
                    <a:lnTo>
                      <a:pt x="19" y="38"/>
                    </a:lnTo>
                    <a:lnTo>
                      <a:pt x="26" y="22"/>
                    </a:lnTo>
                    <a:lnTo>
                      <a:pt x="34" y="0"/>
                    </a:lnTo>
                    <a:lnTo>
                      <a:pt x="40" y="11"/>
                    </a:lnTo>
                    <a:lnTo>
                      <a:pt x="43" y="21"/>
                    </a:lnTo>
                    <a:lnTo>
                      <a:pt x="47" y="36"/>
                    </a:lnTo>
                    <a:lnTo>
                      <a:pt x="55" y="65"/>
                    </a:lnTo>
                    <a:lnTo>
                      <a:pt x="59" y="74"/>
                    </a:lnTo>
                    <a:lnTo>
                      <a:pt x="61" y="79"/>
                    </a:lnTo>
                    <a:lnTo>
                      <a:pt x="64" y="84"/>
                    </a:lnTo>
                    <a:lnTo>
                      <a:pt x="66" y="90"/>
                    </a:lnTo>
                    <a:lnTo>
                      <a:pt x="69" y="98"/>
                    </a:lnTo>
                    <a:lnTo>
                      <a:pt x="73" y="108"/>
                    </a:lnTo>
                    <a:lnTo>
                      <a:pt x="79" y="124"/>
                    </a:lnTo>
                    <a:lnTo>
                      <a:pt x="88" y="145"/>
                    </a:lnTo>
                    <a:close/>
                  </a:path>
                </a:pathLst>
              </a:custGeom>
              <a:solidFill>
                <a:srgbClr val="C4CCCC"/>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227" name="Freeform 134"/>
              <p:cNvSpPr>
                <a:spLocks/>
              </p:cNvSpPr>
              <p:nvPr/>
            </p:nvSpPr>
            <p:spPr bwMode="auto">
              <a:xfrm>
                <a:off x="1132" y="3293"/>
                <a:ext cx="2" cy="9"/>
              </a:xfrm>
              <a:custGeom>
                <a:avLst/>
                <a:gdLst/>
                <a:ahLst/>
                <a:cxnLst>
                  <a:cxn ang="0">
                    <a:pos x="59" y="155"/>
                  </a:cxn>
                  <a:cxn ang="0">
                    <a:pos x="33" y="167"/>
                  </a:cxn>
                  <a:cxn ang="0">
                    <a:pos x="0" y="87"/>
                  </a:cxn>
                  <a:cxn ang="0">
                    <a:pos x="29" y="0"/>
                  </a:cxn>
                  <a:cxn ang="0">
                    <a:pos x="26" y="76"/>
                  </a:cxn>
                  <a:cxn ang="0">
                    <a:pos x="59" y="155"/>
                  </a:cxn>
                </a:cxnLst>
                <a:rect l="0" t="0" r="r" b="b"/>
                <a:pathLst>
                  <a:path w="59" h="167">
                    <a:moveTo>
                      <a:pt x="59" y="155"/>
                    </a:moveTo>
                    <a:lnTo>
                      <a:pt x="33" y="167"/>
                    </a:lnTo>
                    <a:lnTo>
                      <a:pt x="0" y="87"/>
                    </a:lnTo>
                    <a:lnTo>
                      <a:pt x="29" y="0"/>
                    </a:lnTo>
                    <a:lnTo>
                      <a:pt x="26" y="76"/>
                    </a:lnTo>
                    <a:lnTo>
                      <a:pt x="59" y="155"/>
                    </a:lnTo>
                    <a:close/>
                  </a:path>
                </a:pathLst>
              </a:custGeom>
              <a:solidFill>
                <a:srgbClr val="E0E8E8"/>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228" name="Freeform 135"/>
              <p:cNvSpPr>
                <a:spLocks/>
              </p:cNvSpPr>
              <p:nvPr/>
            </p:nvSpPr>
            <p:spPr bwMode="auto">
              <a:xfrm>
                <a:off x="1130" y="3294"/>
                <a:ext cx="8" cy="4"/>
              </a:xfrm>
              <a:custGeom>
                <a:avLst/>
                <a:gdLst/>
                <a:ahLst/>
                <a:cxnLst>
                  <a:cxn ang="0">
                    <a:pos x="170" y="4"/>
                  </a:cxn>
                  <a:cxn ang="0">
                    <a:pos x="168" y="0"/>
                  </a:cxn>
                  <a:cxn ang="0">
                    <a:pos x="0" y="73"/>
                  </a:cxn>
                  <a:cxn ang="0">
                    <a:pos x="4" y="81"/>
                  </a:cxn>
                  <a:cxn ang="0">
                    <a:pos x="172" y="8"/>
                  </a:cxn>
                  <a:cxn ang="0">
                    <a:pos x="170" y="4"/>
                  </a:cxn>
                </a:cxnLst>
                <a:rect l="0" t="0" r="r" b="b"/>
                <a:pathLst>
                  <a:path w="172" h="81">
                    <a:moveTo>
                      <a:pt x="170" y="4"/>
                    </a:moveTo>
                    <a:lnTo>
                      <a:pt x="168" y="0"/>
                    </a:lnTo>
                    <a:lnTo>
                      <a:pt x="0" y="73"/>
                    </a:lnTo>
                    <a:lnTo>
                      <a:pt x="4" y="81"/>
                    </a:lnTo>
                    <a:lnTo>
                      <a:pt x="172" y="8"/>
                    </a:lnTo>
                    <a:lnTo>
                      <a:pt x="170" y="4"/>
                    </a:lnTo>
                    <a:close/>
                  </a:path>
                </a:pathLst>
              </a:custGeom>
              <a:solidFill>
                <a:srgbClr val="EDF5F5"/>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229" name="Freeform 136"/>
              <p:cNvSpPr>
                <a:spLocks/>
              </p:cNvSpPr>
              <p:nvPr/>
            </p:nvSpPr>
            <p:spPr bwMode="auto">
              <a:xfrm>
                <a:off x="1176" y="3432"/>
                <a:ext cx="10" cy="6"/>
              </a:xfrm>
              <a:custGeom>
                <a:avLst/>
                <a:gdLst/>
                <a:ahLst/>
                <a:cxnLst>
                  <a:cxn ang="0">
                    <a:pos x="216" y="12"/>
                  </a:cxn>
                  <a:cxn ang="0">
                    <a:pos x="4" y="103"/>
                  </a:cxn>
                  <a:cxn ang="0">
                    <a:pos x="0" y="93"/>
                  </a:cxn>
                  <a:cxn ang="0">
                    <a:pos x="211" y="0"/>
                  </a:cxn>
                  <a:cxn ang="0">
                    <a:pos x="216" y="12"/>
                  </a:cxn>
                </a:cxnLst>
                <a:rect l="0" t="0" r="r" b="b"/>
                <a:pathLst>
                  <a:path w="216" h="103">
                    <a:moveTo>
                      <a:pt x="216" y="12"/>
                    </a:moveTo>
                    <a:lnTo>
                      <a:pt x="4" y="103"/>
                    </a:lnTo>
                    <a:lnTo>
                      <a:pt x="0" y="93"/>
                    </a:lnTo>
                    <a:lnTo>
                      <a:pt x="211" y="0"/>
                    </a:lnTo>
                    <a:lnTo>
                      <a:pt x="216" y="12"/>
                    </a:lnTo>
                    <a:close/>
                  </a:path>
                </a:pathLst>
              </a:custGeom>
              <a:solidFill>
                <a:srgbClr val="111919"/>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230" name="Freeform 137"/>
              <p:cNvSpPr>
                <a:spLocks/>
              </p:cNvSpPr>
              <p:nvPr/>
            </p:nvSpPr>
            <p:spPr bwMode="auto">
              <a:xfrm>
                <a:off x="1176" y="3433"/>
                <a:ext cx="11" cy="16"/>
              </a:xfrm>
              <a:custGeom>
                <a:avLst/>
                <a:gdLst/>
                <a:ahLst/>
                <a:cxnLst>
                  <a:cxn ang="0">
                    <a:pos x="207" y="296"/>
                  </a:cxn>
                  <a:cxn ang="0">
                    <a:pos x="219" y="286"/>
                  </a:cxn>
                  <a:cxn ang="0">
                    <a:pos x="232" y="267"/>
                  </a:cxn>
                  <a:cxn ang="0">
                    <a:pos x="242" y="241"/>
                  </a:cxn>
                  <a:cxn ang="0">
                    <a:pos x="248" y="206"/>
                  </a:cxn>
                  <a:cxn ang="0">
                    <a:pos x="250" y="165"/>
                  </a:cxn>
                  <a:cxn ang="0">
                    <a:pos x="245" y="116"/>
                  </a:cxn>
                  <a:cxn ang="0">
                    <a:pos x="233" y="62"/>
                  </a:cxn>
                  <a:cxn ang="0">
                    <a:pos x="211" y="0"/>
                  </a:cxn>
                  <a:cxn ang="0">
                    <a:pos x="198" y="6"/>
                  </a:cxn>
                  <a:cxn ang="0">
                    <a:pos x="185" y="12"/>
                  </a:cxn>
                  <a:cxn ang="0">
                    <a:pos x="171" y="17"/>
                  </a:cxn>
                  <a:cxn ang="0">
                    <a:pos x="158" y="24"/>
                  </a:cxn>
                  <a:cxn ang="0">
                    <a:pos x="145" y="29"/>
                  </a:cxn>
                  <a:cxn ang="0">
                    <a:pos x="132" y="35"/>
                  </a:cxn>
                  <a:cxn ang="0">
                    <a:pos x="118" y="41"/>
                  </a:cxn>
                  <a:cxn ang="0">
                    <a:pos x="106" y="46"/>
                  </a:cxn>
                  <a:cxn ang="0">
                    <a:pos x="93" y="52"/>
                  </a:cxn>
                  <a:cxn ang="0">
                    <a:pos x="80" y="57"/>
                  </a:cxn>
                  <a:cxn ang="0">
                    <a:pos x="66" y="64"/>
                  </a:cxn>
                  <a:cxn ang="0">
                    <a:pos x="53" y="69"/>
                  </a:cxn>
                  <a:cxn ang="0">
                    <a:pos x="40" y="75"/>
                  </a:cxn>
                  <a:cxn ang="0">
                    <a:pos x="27" y="81"/>
                  </a:cxn>
                  <a:cxn ang="0">
                    <a:pos x="13" y="87"/>
                  </a:cxn>
                  <a:cxn ang="0">
                    <a:pos x="0" y="92"/>
                  </a:cxn>
                  <a:cxn ang="0">
                    <a:pos x="13" y="123"/>
                  </a:cxn>
                  <a:cxn ang="0">
                    <a:pos x="28" y="150"/>
                  </a:cxn>
                  <a:cxn ang="0">
                    <a:pos x="42" y="175"/>
                  </a:cxn>
                  <a:cxn ang="0">
                    <a:pos x="57" y="198"/>
                  </a:cxn>
                  <a:cxn ang="0">
                    <a:pos x="73" y="218"/>
                  </a:cxn>
                  <a:cxn ang="0">
                    <a:pos x="87" y="236"/>
                  </a:cxn>
                  <a:cxn ang="0">
                    <a:pos x="102" y="250"/>
                  </a:cxn>
                  <a:cxn ang="0">
                    <a:pos x="117" y="263"/>
                  </a:cxn>
                  <a:cxn ang="0">
                    <a:pos x="132" y="274"/>
                  </a:cxn>
                  <a:cxn ang="0">
                    <a:pos x="145" y="283"/>
                  </a:cxn>
                  <a:cxn ang="0">
                    <a:pos x="158" y="289"/>
                  </a:cxn>
                  <a:cxn ang="0">
                    <a:pos x="170" y="294"/>
                  </a:cxn>
                  <a:cxn ang="0">
                    <a:pos x="182" y="297"/>
                  </a:cxn>
                  <a:cxn ang="0">
                    <a:pos x="192" y="298"/>
                  </a:cxn>
                  <a:cxn ang="0">
                    <a:pos x="200" y="298"/>
                  </a:cxn>
                  <a:cxn ang="0">
                    <a:pos x="207" y="296"/>
                  </a:cxn>
                </a:cxnLst>
                <a:rect l="0" t="0" r="r" b="b"/>
                <a:pathLst>
                  <a:path w="250" h="298">
                    <a:moveTo>
                      <a:pt x="207" y="296"/>
                    </a:moveTo>
                    <a:lnTo>
                      <a:pt x="219" y="286"/>
                    </a:lnTo>
                    <a:lnTo>
                      <a:pt x="232" y="267"/>
                    </a:lnTo>
                    <a:lnTo>
                      <a:pt x="242" y="241"/>
                    </a:lnTo>
                    <a:lnTo>
                      <a:pt x="248" y="206"/>
                    </a:lnTo>
                    <a:lnTo>
                      <a:pt x="250" y="165"/>
                    </a:lnTo>
                    <a:lnTo>
                      <a:pt x="245" y="116"/>
                    </a:lnTo>
                    <a:lnTo>
                      <a:pt x="233" y="62"/>
                    </a:lnTo>
                    <a:lnTo>
                      <a:pt x="211" y="0"/>
                    </a:lnTo>
                    <a:lnTo>
                      <a:pt x="198" y="6"/>
                    </a:lnTo>
                    <a:lnTo>
                      <a:pt x="185" y="12"/>
                    </a:lnTo>
                    <a:lnTo>
                      <a:pt x="171" y="17"/>
                    </a:lnTo>
                    <a:lnTo>
                      <a:pt x="158" y="24"/>
                    </a:lnTo>
                    <a:lnTo>
                      <a:pt x="145" y="29"/>
                    </a:lnTo>
                    <a:lnTo>
                      <a:pt x="132" y="35"/>
                    </a:lnTo>
                    <a:lnTo>
                      <a:pt x="118" y="41"/>
                    </a:lnTo>
                    <a:lnTo>
                      <a:pt x="106" y="46"/>
                    </a:lnTo>
                    <a:lnTo>
                      <a:pt x="93" y="52"/>
                    </a:lnTo>
                    <a:lnTo>
                      <a:pt x="80" y="57"/>
                    </a:lnTo>
                    <a:lnTo>
                      <a:pt x="66" y="64"/>
                    </a:lnTo>
                    <a:lnTo>
                      <a:pt x="53" y="69"/>
                    </a:lnTo>
                    <a:lnTo>
                      <a:pt x="40" y="75"/>
                    </a:lnTo>
                    <a:lnTo>
                      <a:pt x="27" y="81"/>
                    </a:lnTo>
                    <a:lnTo>
                      <a:pt x="13" y="87"/>
                    </a:lnTo>
                    <a:lnTo>
                      <a:pt x="0" y="92"/>
                    </a:lnTo>
                    <a:lnTo>
                      <a:pt x="13" y="123"/>
                    </a:lnTo>
                    <a:lnTo>
                      <a:pt x="28" y="150"/>
                    </a:lnTo>
                    <a:lnTo>
                      <a:pt x="42" y="175"/>
                    </a:lnTo>
                    <a:lnTo>
                      <a:pt x="57" y="198"/>
                    </a:lnTo>
                    <a:lnTo>
                      <a:pt x="73" y="218"/>
                    </a:lnTo>
                    <a:lnTo>
                      <a:pt x="87" y="236"/>
                    </a:lnTo>
                    <a:lnTo>
                      <a:pt x="102" y="250"/>
                    </a:lnTo>
                    <a:lnTo>
                      <a:pt x="117" y="263"/>
                    </a:lnTo>
                    <a:lnTo>
                      <a:pt x="132" y="274"/>
                    </a:lnTo>
                    <a:lnTo>
                      <a:pt x="145" y="283"/>
                    </a:lnTo>
                    <a:lnTo>
                      <a:pt x="158" y="289"/>
                    </a:lnTo>
                    <a:lnTo>
                      <a:pt x="170" y="294"/>
                    </a:lnTo>
                    <a:lnTo>
                      <a:pt x="182" y="297"/>
                    </a:lnTo>
                    <a:lnTo>
                      <a:pt x="192" y="298"/>
                    </a:lnTo>
                    <a:lnTo>
                      <a:pt x="200" y="298"/>
                    </a:lnTo>
                    <a:lnTo>
                      <a:pt x="207" y="296"/>
                    </a:lnTo>
                    <a:close/>
                  </a:path>
                </a:pathLst>
              </a:custGeom>
              <a:solidFill>
                <a:srgbClr val="111919"/>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231" name="Freeform 138"/>
              <p:cNvSpPr>
                <a:spLocks/>
              </p:cNvSpPr>
              <p:nvPr/>
            </p:nvSpPr>
            <p:spPr bwMode="auto">
              <a:xfrm>
                <a:off x="1176" y="3433"/>
                <a:ext cx="10" cy="16"/>
              </a:xfrm>
              <a:custGeom>
                <a:avLst/>
                <a:gdLst/>
                <a:ahLst/>
                <a:cxnLst>
                  <a:cxn ang="0">
                    <a:pos x="199" y="285"/>
                  </a:cxn>
                  <a:cxn ang="0">
                    <a:pos x="209" y="276"/>
                  </a:cxn>
                  <a:cxn ang="0">
                    <a:pos x="217" y="259"/>
                  </a:cxn>
                  <a:cxn ang="0">
                    <a:pos x="224" y="234"/>
                  </a:cxn>
                  <a:cxn ang="0">
                    <a:pos x="226" y="202"/>
                  </a:cxn>
                  <a:cxn ang="0">
                    <a:pos x="223" y="162"/>
                  </a:cxn>
                  <a:cxn ang="0">
                    <a:pos x="214" y="115"/>
                  </a:cxn>
                  <a:cxn ang="0">
                    <a:pos x="200" y="61"/>
                  </a:cxn>
                  <a:cxn ang="0">
                    <a:pos x="178" y="0"/>
                  </a:cxn>
                  <a:cxn ang="0">
                    <a:pos x="166" y="5"/>
                  </a:cxn>
                  <a:cxn ang="0">
                    <a:pos x="155" y="10"/>
                  </a:cxn>
                  <a:cxn ang="0">
                    <a:pos x="144" y="15"/>
                  </a:cxn>
                  <a:cxn ang="0">
                    <a:pos x="134" y="20"/>
                  </a:cxn>
                  <a:cxn ang="0">
                    <a:pos x="123" y="24"/>
                  </a:cxn>
                  <a:cxn ang="0">
                    <a:pos x="111" y="30"/>
                  </a:cxn>
                  <a:cxn ang="0">
                    <a:pos x="100" y="34"/>
                  </a:cxn>
                  <a:cxn ang="0">
                    <a:pos x="89" y="39"/>
                  </a:cxn>
                  <a:cxn ang="0">
                    <a:pos x="78" y="44"/>
                  </a:cxn>
                  <a:cxn ang="0">
                    <a:pos x="67" y="49"/>
                  </a:cxn>
                  <a:cxn ang="0">
                    <a:pos x="55" y="54"/>
                  </a:cxn>
                  <a:cxn ang="0">
                    <a:pos x="45" y="58"/>
                  </a:cxn>
                  <a:cxn ang="0">
                    <a:pos x="34" y="63"/>
                  </a:cxn>
                  <a:cxn ang="0">
                    <a:pos x="23" y="69"/>
                  </a:cxn>
                  <a:cxn ang="0">
                    <a:pos x="11" y="73"/>
                  </a:cxn>
                  <a:cxn ang="0">
                    <a:pos x="0" y="78"/>
                  </a:cxn>
                  <a:cxn ang="0">
                    <a:pos x="13" y="109"/>
                  </a:cxn>
                  <a:cxn ang="0">
                    <a:pos x="28" y="136"/>
                  </a:cxn>
                  <a:cxn ang="0">
                    <a:pos x="42" y="161"/>
                  </a:cxn>
                  <a:cxn ang="0">
                    <a:pos x="56" y="184"/>
                  </a:cxn>
                  <a:cxn ang="0">
                    <a:pos x="72" y="204"/>
                  </a:cxn>
                  <a:cxn ang="0">
                    <a:pos x="86" y="221"/>
                  </a:cxn>
                  <a:cxn ang="0">
                    <a:pos x="101" y="236"/>
                  </a:cxn>
                  <a:cxn ang="0">
                    <a:pos x="115" y="250"/>
                  </a:cxn>
                  <a:cxn ang="0">
                    <a:pos x="129" y="260"/>
                  </a:cxn>
                  <a:cxn ang="0">
                    <a:pos x="142" y="270"/>
                  </a:cxn>
                  <a:cxn ang="0">
                    <a:pos x="155" y="276"/>
                  </a:cxn>
                  <a:cxn ang="0">
                    <a:pos x="166" y="282"/>
                  </a:cxn>
                  <a:cxn ang="0">
                    <a:pos x="177" y="285"/>
                  </a:cxn>
                  <a:cxn ang="0">
                    <a:pos x="186" y="287"/>
                  </a:cxn>
                  <a:cxn ang="0">
                    <a:pos x="193" y="287"/>
                  </a:cxn>
                  <a:cxn ang="0">
                    <a:pos x="199" y="285"/>
                  </a:cxn>
                </a:cxnLst>
                <a:rect l="0" t="0" r="r" b="b"/>
                <a:pathLst>
                  <a:path w="226" h="287">
                    <a:moveTo>
                      <a:pt x="199" y="285"/>
                    </a:moveTo>
                    <a:lnTo>
                      <a:pt x="209" y="276"/>
                    </a:lnTo>
                    <a:lnTo>
                      <a:pt x="217" y="259"/>
                    </a:lnTo>
                    <a:lnTo>
                      <a:pt x="224" y="234"/>
                    </a:lnTo>
                    <a:lnTo>
                      <a:pt x="226" y="202"/>
                    </a:lnTo>
                    <a:lnTo>
                      <a:pt x="223" y="162"/>
                    </a:lnTo>
                    <a:lnTo>
                      <a:pt x="214" y="115"/>
                    </a:lnTo>
                    <a:lnTo>
                      <a:pt x="200" y="61"/>
                    </a:lnTo>
                    <a:lnTo>
                      <a:pt x="178" y="0"/>
                    </a:lnTo>
                    <a:lnTo>
                      <a:pt x="166" y="5"/>
                    </a:lnTo>
                    <a:lnTo>
                      <a:pt x="155" y="10"/>
                    </a:lnTo>
                    <a:lnTo>
                      <a:pt x="144" y="15"/>
                    </a:lnTo>
                    <a:lnTo>
                      <a:pt x="134" y="20"/>
                    </a:lnTo>
                    <a:lnTo>
                      <a:pt x="123" y="24"/>
                    </a:lnTo>
                    <a:lnTo>
                      <a:pt x="111" y="30"/>
                    </a:lnTo>
                    <a:lnTo>
                      <a:pt x="100" y="34"/>
                    </a:lnTo>
                    <a:lnTo>
                      <a:pt x="89" y="39"/>
                    </a:lnTo>
                    <a:lnTo>
                      <a:pt x="78" y="44"/>
                    </a:lnTo>
                    <a:lnTo>
                      <a:pt x="67" y="49"/>
                    </a:lnTo>
                    <a:lnTo>
                      <a:pt x="55" y="54"/>
                    </a:lnTo>
                    <a:lnTo>
                      <a:pt x="45" y="58"/>
                    </a:lnTo>
                    <a:lnTo>
                      <a:pt x="34" y="63"/>
                    </a:lnTo>
                    <a:lnTo>
                      <a:pt x="23" y="69"/>
                    </a:lnTo>
                    <a:lnTo>
                      <a:pt x="11" y="73"/>
                    </a:lnTo>
                    <a:lnTo>
                      <a:pt x="0" y="78"/>
                    </a:lnTo>
                    <a:lnTo>
                      <a:pt x="13" y="109"/>
                    </a:lnTo>
                    <a:lnTo>
                      <a:pt x="28" y="136"/>
                    </a:lnTo>
                    <a:lnTo>
                      <a:pt x="42" y="161"/>
                    </a:lnTo>
                    <a:lnTo>
                      <a:pt x="56" y="184"/>
                    </a:lnTo>
                    <a:lnTo>
                      <a:pt x="72" y="204"/>
                    </a:lnTo>
                    <a:lnTo>
                      <a:pt x="86" y="221"/>
                    </a:lnTo>
                    <a:lnTo>
                      <a:pt x="101" y="236"/>
                    </a:lnTo>
                    <a:lnTo>
                      <a:pt x="115" y="250"/>
                    </a:lnTo>
                    <a:lnTo>
                      <a:pt x="129" y="260"/>
                    </a:lnTo>
                    <a:lnTo>
                      <a:pt x="142" y="270"/>
                    </a:lnTo>
                    <a:lnTo>
                      <a:pt x="155" y="276"/>
                    </a:lnTo>
                    <a:lnTo>
                      <a:pt x="166" y="282"/>
                    </a:lnTo>
                    <a:lnTo>
                      <a:pt x="177" y="285"/>
                    </a:lnTo>
                    <a:lnTo>
                      <a:pt x="186" y="287"/>
                    </a:lnTo>
                    <a:lnTo>
                      <a:pt x="193" y="287"/>
                    </a:lnTo>
                    <a:lnTo>
                      <a:pt x="199" y="285"/>
                    </a:lnTo>
                    <a:close/>
                  </a:path>
                </a:pathLst>
              </a:custGeom>
              <a:solidFill>
                <a:srgbClr val="2B3333"/>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232" name="Freeform 139"/>
              <p:cNvSpPr>
                <a:spLocks/>
              </p:cNvSpPr>
              <p:nvPr/>
            </p:nvSpPr>
            <p:spPr bwMode="auto">
              <a:xfrm>
                <a:off x="1177" y="3434"/>
                <a:ext cx="9" cy="15"/>
              </a:xfrm>
              <a:custGeom>
                <a:avLst/>
                <a:gdLst/>
                <a:ahLst/>
                <a:cxnLst>
                  <a:cxn ang="0">
                    <a:pos x="189" y="273"/>
                  </a:cxn>
                  <a:cxn ang="0">
                    <a:pos x="196" y="265"/>
                  </a:cxn>
                  <a:cxn ang="0">
                    <a:pos x="201" y="251"/>
                  </a:cxn>
                  <a:cxn ang="0">
                    <a:pos x="202" y="227"/>
                  </a:cxn>
                  <a:cxn ang="0">
                    <a:pos x="200" y="197"/>
                  </a:cxn>
                  <a:cxn ang="0">
                    <a:pos x="193" y="159"/>
                  </a:cxn>
                  <a:cxn ang="0">
                    <a:pos x="182" y="114"/>
                  </a:cxn>
                  <a:cxn ang="0">
                    <a:pos x="165" y="60"/>
                  </a:cxn>
                  <a:cxn ang="0">
                    <a:pos x="142" y="0"/>
                  </a:cxn>
                  <a:cxn ang="0">
                    <a:pos x="125" y="7"/>
                  </a:cxn>
                  <a:cxn ang="0">
                    <a:pos x="107" y="14"/>
                  </a:cxn>
                  <a:cxn ang="0">
                    <a:pos x="89" y="23"/>
                  </a:cxn>
                  <a:cxn ang="0">
                    <a:pos x="72" y="30"/>
                  </a:cxn>
                  <a:cxn ang="0">
                    <a:pos x="53" y="39"/>
                  </a:cxn>
                  <a:cxn ang="0">
                    <a:pos x="36" y="46"/>
                  </a:cxn>
                  <a:cxn ang="0">
                    <a:pos x="18" y="54"/>
                  </a:cxn>
                  <a:cxn ang="0">
                    <a:pos x="0" y="62"/>
                  </a:cxn>
                  <a:cxn ang="0">
                    <a:pos x="14" y="92"/>
                  </a:cxn>
                  <a:cxn ang="0">
                    <a:pos x="28" y="120"/>
                  </a:cxn>
                  <a:cxn ang="0">
                    <a:pos x="41" y="145"/>
                  </a:cxn>
                  <a:cxn ang="0">
                    <a:pos x="57" y="168"/>
                  </a:cxn>
                  <a:cxn ang="0">
                    <a:pos x="71" y="188"/>
                  </a:cxn>
                  <a:cxn ang="0">
                    <a:pos x="85" y="206"/>
                  </a:cxn>
                  <a:cxn ang="0">
                    <a:pos x="98" y="221"/>
                  </a:cxn>
                  <a:cxn ang="0">
                    <a:pos x="113" y="235"/>
                  </a:cxn>
                  <a:cxn ang="0">
                    <a:pos x="126" y="246"/>
                  </a:cxn>
                  <a:cxn ang="0">
                    <a:pos x="138" y="256"/>
                  </a:cxn>
                  <a:cxn ang="0">
                    <a:pos x="149" y="262"/>
                  </a:cxn>
                  <a:cxn ang="0">
                    <a:pos x="160" y="268"/>
                  </a:cxn>
                  <a:cxn ang="0">
                    <a:pos x="170" y="272"/>
                  </a:cxn>
                  <a:cxn ang="0">
                    <a:pos x="178" y="274"/>
                  </a:cxn>
                  <a:cxn ang="0">
                    <a:pos x="184" y="274"/>
                  </a:cxn>
                  <a:cxn ang="0">
                    <a:pos x="189" y="273"/>
                  </a:cxn>
                </a:cxnLst>
                <a:rect l="0" t="0" r="r" b="b"/>
                <a:pathLst>
                  <a:path w="202" h="274">
                    <a:moveTo>
                      <a:pt x="189" y="273"/>
                    </a:moveTo>
                    <a:lnTo>
                      <a:pt x="196" y="265"/>
                    </a:lnTo>
                    <a:lnTo>
                      <a:pt x="201" y="251"/>
                    </a:lnTo>
                    <a:lnTo>
                      <a:pt x="202" y="227"/>
                    </a:lnTo>
                    <a:lnTo>
                      <a:pt x="200" y="197"/>
                    </a:lnTo>
                    <a:lnTo>
                      <a:pt x="193" y="159"/>
                    </a:lnTo>
                    <a:lnTo>
                      <a:pt x="182" y="114"/>
                    </a:lnTo>
                    <a:lnTo>
                      <a:pt x="165" y="60"/>
                    </a:lnTo>
                    <a:lnTo>
                      <a:pt x="142" y="0"/>
                    </a:lnTo>
                    <a:lnTo>
                      <a:pt x="125" y="7"/>
                    </a:lnTo>
                    <a:lnTo>
                      <a:pt x="107" y="14"/>
                    </a:lnTo>
                    <a:lnTo>
                      <a:pt x="89" y="23"/>
                    </a:lnTo>
                    <a:lnTo>
                      <a:pt x="72" y="30"/>
                    </a:lnTo>
                    <a:lnTo>
                      <a:pt x="53" y="39"/>
                    </a:lnTo>
                    <a:lnTo>
                      <a:pt x="36" y="46"/>
                    </a:lnTo>
                    <a:lnTo>
                      <a:pt x="18" y="54"/>
                    </a:lnTo>
                    <a:lnTo>
                      <a:pt x="0" y="62"/>
                    </a:lnTo>
                    <a:lnTo>
                      <a:pt x="14" y="92"/>
                    </a:lnTo>
                    <a:lnTo>
                      <a:pt x="28" y="120"/>
                    </a:lnTo>
                    <a:lnTo>
                      <a:pt x="41" y="145"/>
                    </a:lnTo>
                    <a:lnTo>
                      <a:pt x="57" y="168"/>
                    </a:lnTo>
                    <a:lnTo>
                      <a:pt x="71" y="188"/>
                    </a:lnTo>
                    <a:lnTo>
                      <a:pt x="85" y="206"/>
                    </a:lnTo>
                    <a:lnTo>
                      <a:pt x="98" y="221"/>
                    </a:lnTo>
                    <a:lnTo>
                      <a:pt x="113" y="235"/>
                    </a:lnTo>
                    <a:lnTo>
                      <a:pt x="126" y="246"/>
                    </a:lnTo>
                    <a:lnTo>
                      <a:pt x="138" y="256"/>
                    </a:lnTo>
                    <a:lnTo>
                      <a:pt x="149" y="262"/>
                    </a:lnTo>
                    <a:lnTo>
                      <a:pt x="160" y="268"/>
                    </a:lnTo>
                    <a:lnTo>
                      <a:pt x="170" y="272"/>
                    </a:lnTo>
                    <a:lnTo>
                      <a:pt x="178" y="274"/>
                    </a:lnTo>
                    <a:lnTo>
                      <a:pt x="184" y="274"/>
                    </a:lnTo>
                    <a:lnTo>
                      <a:pt x="189" y="273"/>
                    </a:lnTo>
                    <a:close/>
                  </a:path>
                </a:pathLst>
              </a:custGeom>
              <a:solidFill>
                <a:srgbClr val="474F4F"/>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233" name="Freeform 140"/>
              <p:cNvSpPr>
                <a:spLocks/>
              </p:cNvSpPr>
              <p:nvPr/>
            </p:nvSpPr>
            <p:spPr bwMode="auto">
              <a:xfrm>
                <a:off x="1177" y="3435"/>
                <a:ext cx="9" cy="14"/>
              </a:xfrm>
              <a:custGeom>
                <a:avLst/>
                <a:gdLst/>
                <a:ahLst/>
                <a:cxnLst>
                  <a:cxn ang="0">
                    <a:pos x="180" y="263"/>
                  </a:cxn>
                  <a:cxn ang="0">
                    <a:pos x="185" y="256"/>
                  </a:cxn>
                  <a:cxn ang="0">
                    <a:pos x="186" y="243"/>
                  </a:cxn>
                  <a:cxn ang="0">
                    <a:pos x="183" y="222"/>
                  </a:cxn>
                  <a:cxn ang="0">
                    <a:pos x="177" y="193"/>
                  </a:cxn>
                  <a:cxn ang="0">
                    <a:pos x="166" y="157"/>
                  </a:cxn>
                  <a:cxn ang="0">
                    <a:pos x="151" y="113"/>
                  </a:cxn>
                  <a:cxn ang="0">
                    <a:pos x="131" y="60"/>
                  </a:cxn>
                  <a:cxn ang="0">
                    <a:pos x="108" y="0"/>
                  </a:cxn>
                  <a:cxn ang="0">
                    <a:pos x="94" y="7"/>
                  </a:cxn>
                  <a:cxn ang="0">
                    <a:pos x="80" y="13"/>
                  </a:cxn>
                  <a:cxn ang="0">
                    <a:pos x="67" y="18"/>
                  </a:cxn>
                  <a:cxn ang="0">
                    <a:pos x="54" y="24"/>
                  </a:cxn>
                  <a:cxn ang="0">
                    <a:pos x="40" y="30"/>
                  </a:cxn>
                  <a:cxn ang="0">
                    <a:pos x="27" y="36"/>
                  </a:cxn>
                  <a:cxn ang="0">
                    <a:pos x="13" y="41"/>
                  </a:cxn>
                  <a:cxn ang="0">
                    <a:pos x="0" y="48"/>
                  </a:cxn>
                  <a:cxn ang="0">
                    <a:pos x="13" y="78"/>
                  </a:cxn>
                  <a:cxn ang="0">
                    <a:pos x="26" y="106"/>
                  </a:cxn>
                  <a:cxn ang="0">
                    <a:pos x="40" y="131"/>
                  </a:cxn>
                  <a:cxn ang="0">
                    <a:pos x="55" y="154"/>
                  </a:cxn>
                  <a:cxn ang="0">
                    <a:pos x="69" y="174"/>
                  </a:cxn>
                  <a:cxn ang="0">
                    <a:pos x="83" y="192"/>
                  </a:cxn>
                  <a:cxn ang="0">
                    <a:pos x="96" y="208"/>
                  </a:cxn>
                  <a:cxn ang="0">
                    <a:pos x="110" y="222"/>
                  </a:cxn>
                  <a:cxn ang="0">
                    <a:pos x="122" y="233"/>
                  </a:cxn>
                  <a:cxn ang="0">
                    <a:pos x="134" y="243"/>
                  </a:cxn>
                  <a:cxn ang="0">
                    <a:pos x="145" y="250"/>
                  </a:cxn>
                  <a:cxn ang="0">
                    <a:pos x="155" y="256"/>
                  </a:cxn>
                  <a:cxn ang="0">
                    <a:pos x="164" y="261"/>
                  </a:cxn>
                  <a:cxn ang="0">
                    <a:pos x="171" y="263"/>
                  </a:cxn>
                  <a:cxn ang="0">
                    <a:pos x="176" y="264"/>
                  </a:cxn>
                  <a:cxn ang="0">
                    <a:pos x="180" y="263"/>
                  </a:cxn>
                </a:cxnLst>
                <a:rect l="0" t="0" r="r" b="b"/>
                <a:pathLst>
                  <a:path w="186" h="264">
                    <a:moveTo>
                      <a:pt x="180" y="263"/>
                    </a:moveTo>
                    <a:lnTo>
                      <a:pt x="185" y="256"/>
                    </a:lnTo>
                    <a:lnTo>
                      <a:pt x="186" y="243"/>
                    </a:lnTo>
                    <a:lnTo>
                      <a:pt x="183" y="222"/>
                    </a:lnTo>
                    <a:lnTo>
                      <a:pt x="177" y="193"/>
                    </a:lnTo>
                    <a:lnTo>
                      <a:pt x="166" y="157"/>
                    </a:lnTo>
                    <a:lnTo>
                      <a:pt x="151" y="113"/>
                    </a:lnTo>
                    <a:lnTo>
                      <a:pt x="131" y="60"/>
                    </a:lnTo>
                    <a:lnTo>
                      <a:pt x="108" y="0"/>
                    </a:lnTo>
                    <a:lnTo>
                      <a:pt x="94" y="7"/>
                    </a:lnTo>
                    <a:lnTo>
                      <a:pt x="80" y="13"/>
                    </a:lnTo>
                    <a:lnTo>
                      <a:pt x="67" y="18"/>
                    </a:lnTo>
                    <a:lnTo>
                      <a:pt x="54" y="24"/>
                    </a:lnTo>
                    <a:lnTo>
                      <a:pt x="40" y="30"/>
                    </a:lnTo>
                    <a:lnTo>
                      <a:pt x="27" y="36"/>
                    </a:lnTo>
                    <a:lnTo>
                      <a:pt x="13" y="41"/>
                    </a:lnTo>
                    <a:lnTo>
                      <a:pt x="0" y="48"/>
                    </a:lnTo>
                    <a:lnTo>
                      <a:pt x="13" y="78"/>
                    </a:lnTo>
                    <a:lnTo>
                      <a:pt x="26" y="106"/>
                    </a:lnTo>
                    <a:lnTo>
                      <a:pt x="40" y="131"/>
                    </a:lnTo>
                    <a:lnTo>
                      <a:pt x="55" y="154"/>
                    </a:lnTo>
                    <a:lnTo>
                      <a:pt x="69" y="174"/>
                    </a:lnTo>
                    <a:lnTo>
                      <a:pt x="83" y="192"/>
                    </a:lnTo>
                    <a:lnTo>
                      <a:pt x="96" y="208"/>
                    </a:lnTo>
                    <a:lnTo>
                      <a:pt x="110" y="222"/>
                    </a:lnTo>
                    <a:lnTo>
                      <a:pt x="122" y="233"/>
                    </a:lnTo>
                    <a:lnTo>
                      <a:pt x="134" y="243"/>
                    </a:lnTo>
                    <a:lnTo>
                      <a:pt x="145" y="250"/>
                    </a:lnTo>
                    <a:lnTo>
                      <a:pt x="155" y="256"/>
                    </a:lnTo>
                    <a:lnTo>
                      <a:pt x="164" y="261"/>
                    </a:lnTo>
                    <a:lnTo>
                      <a:pt x="171" y="263"/>
                    </a:lnTo>
                    <a:lnTo>
                      <a:pt x="176" y="264"/>
                    </a:lnTo>
                    <a:lnTo>
                      <a:pt x="180" y="263"/>
                    </a:lnTo>
                    <a:close/>
                  </a:path>
                </a:pathLst>
              </a:custGeom>
              <a:solidFill>
                <a:srgbClr val="616666"/>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234" name="Freeform 141"/>
              <p:cNvSpPr>
                <a:spLocks/>
              </p:cNvSpPr>
              <p:nvPr/>
            </p:nvSpPr>
            <p:spPr bwMode="auto">
              <a:xfrm>
                <a:off x="1177" y="3435"/>
                <a:ext cx="8" cy="14"/>
              </a:xfrm>
              <a:custGeom>
                <a:avLst/>
                <a:gdLst/>
                <a:ahLst/>
                <a:cxnLst>
                  <a:cxn ang="0">
                    <a:pos x="171" y="251"/>
                  </a:cxn>
                  <a:cxn ang="0">
                    <a:pos x="173" y="245"/>
                  </a:cxn>
                  <a:cxn ang="0">
                    <a:pos x="170" y="233"/>
                  </a:cxn>
                  <a:cxn ang="0">
                    <a:pos x="164" y="214"/>
                  </a:cxn>
                  <a:cxn ang="0">
                    <a:pos x="153" y="187"/>
                  </a:cxn>
                  <a:cxn ang="0">
                    <a:pos x="137" y="153"/>
                  </a:cxn>
                  <a:cxn ang="0">
                    <a:pos x="119" y="110"/>
                  </a:cxn>
                  <a:cxn ang="0">
                    <a:pos x="97" y="60"/>
                  </a:cxn>
                  <a:cxn ang="0">
                    <a:pos x="72" y="0"/>
                  </a:cxn>
                  <a:cxn ang="0">
                    <a:pos x="63" y="4"/>
                  </a:cxn>
                  <a:cxn ang="0">
                    <a:pos x="54" y="7"/>
                  </a:cxn>
                  <a:cxn ang="0">
                    <a:pos x="45" y="11"/>
                  </a:cxn>
                  <a:cxn ang="0">
                    <a:pos x="36" y="16"/>
                  </a:cxn>
                  <a:cxn ang="0">
                    <a:pos x="27" y="20"/>
                  </a:cxn>
                  <a:cxn ang="0">
                    <a:pos x="18" y="23"/>
                  </a:cxn>
                  <a:cxn ang="0">
                    <a:pos x="9" y="27"/>
                  </a:cxn>
                  <a:cxn ang="0">
                    <a:pos x="0" y="31"/>
                  </a:cxn>
                  <a:cxn ang="0">
                    <a:pos x="13" y="62"/>
                  </a:cxn>
                  <a:cxn ang="0">
                    <a:pos x="26" y="89"/>
                  </a:cxn>
                  <a:cxn ang="0">
                    <a:pos x="41" y="115"/>
                  </a:cxn>
                  <a:cxn ang="0">
                    <a:pos x="54" y="138"/>
                  </a:cxn>
                  <a:cxn ang="0">
                    <a:pos x="68" y="159"/>
                  </a:cxn>
                  <a:cxn ang="0">
                    <a:pos x="81" y="177"/>
                  </a:cxn>
                  <a:cxn ang="0">
                    <a:pos x="95" y="193"/>
                  </a:cxn>
                  <a:cxn ang="0">
                    <a:pos x="107" y="206"/>
                  </a:cxn>
                  <a:cxn ang="0">
                    <a:pos x="119" y="218"/>
                  </a:cxn>
                  <a:cxn ang="0">
                    <a:pos x="130" y="229"/>
                  </a:cxn>
                  <a:cxn ang="0">
                    <a:pos x="141" y="236"/>
                  </a:cxn>
                  <a:cxn ang="0">
                    <a:pos x="150" y="242"/>
                  </a:cxn>
                  <a:cxn ang="0">
                    <a:pos x="157" y="246"/>
                  </a:cxn>
                  <a:cxn ang="0">
                    <a:pos x="163" y="250"/>
                  </a:cxn>
                  <a:cxn ang="0">
                    <a:pos x="168" y="251"/>
                  </a:cxn>
                  <a:cxn ang="0">
                    <a:pos x="171" y="251"/>
                  </a:cxn>
                </a:cxnLst>
                <a:rect l="0" t="0" r="r" b="b"/>
                <a:pathLst>
                  <a:path w="173" h="251">
                    <a:moveTo>
                      <a:pt x="171" y="251"/>
                    </a:moveTo>
                    <a:lnTo>
                      <a:pt x="173" y="245"/>
                    </a:lnTo>
                    <a:lnTo>
                      <a:pt x="170" y="233"/>
                    </a:lnTo>
                    <a:lnTo>
                      <a:pt x="164" y="214"/>
                    </a:lnTo>
                    <a:lnTo>
                      <a:pt x="153" y="187"/>
                    </a:lnTo>
                    <a:lnTo>
                      <a:pt x="137" y="153"/>
                    </a:lnTo>
                    <a:lnTo>
                      <a:pt x="119" y="110"/>
                    </a:lnTo>
                    <a:lnTo>
                      <a:pt x="97" y="60"/>
                    </a:lnTo>
                    <a:lnTo>
                      <a:pt x="72" y="0"/>
                    </a:lnTo>
                    <a:lnTo>
                      <a:pt x="63" y="4"/>
                    </a:lnTo>
                    <a:lnTo>
                      <a:pt x="54" y="7"/>
                    </a:lnTo>
                    <a:lnTo>
                      <a:pt x="45" y="11"/>
                    </a:lnTo>
                    <a:lnTo>
                      <a:pt x="36" y="16"/>
                    </a:lnTo>
                    <a:lnTo>
                      <a:pt x="27" y="20"/>
                    </a:lnTo>
                    <a:lnTo>
                      <a:pt x="18" y="23"/>
                    </a:lnTo>
                    <a:lnTo>
                      <a:pt x="9" y="27"/>
                    </a:lnTo>
                    <a:lnTo>
                      <a:pt x="0" y="31"/>
                    </a:lnTo>
                    <a:lnTo>
                      <a:pt x="13" y="62"/>
                    </a:lnTo>
                    <a:lnTo>
                      <a:pt x="26" y="89"/>
                    </a:lnTo>
                    <a:lnTo>
                      <a:pt x="41" y="115"/>
                    </a:lnTo>
                    <a:lnTo>
                      <a:pt x="54" y="138"/>
                    </a:lnTo>
                    <a:lnTo>
                      <a:pt x="68" y="159"/>
                    </a:lnTo>
                    <a:lnTo>
                      <a:pt x="81" y="177"/>
                    </a:lnTo>
                    <a:lnTo>
                      <a:pt x="95" y="193"/>
                    </a:lnTo>
                    <a:lnTo>
                      <a:pt x="107" y="206"/>
                    </a:lnTo>
                    <a:lnTo>
                      <a:pt x="119" y="218"/>
                    </a:lnTo>
                    <a:lnTo>
                      <a:pt x="130" y="229"/>
                    </a:lnTo>
                    <a:lnTo>
                      <a:pt x="141" y="236"/>
                    </a:lnTo>
                    <a:lnTo>
                      <a:pt x="150" y="242"/>
                    </a:lnTo>
                    <a:lnTo>
                      <a:pt x="157" y="246"/>
                    </a:lnTo>
                    <a:lnTo>
                      <a:pt x="163" y="250"/>
                    </a:lnTo>
                    <a:lnTo>
                      <a:pt x="168" y="251"/>
                    </a:lnTo>
                    <a:lnTo>
                      <a:pt x="171" y="251"/>
                    </a:lnTo>
                    <a:close/>
                  </a:path>
                </a:pathLst>
              </a:custGeom>
              <a:solidFill>
                <a:srgbClr val="7A8282"/>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235" name="Freeform 142"/>
              <p:cNvSpPr>
                <a:spLocks/>
              </p:cNvSpPr>
              <p:nvPr/>
            </p:nvSpPr>
            <p:spPr bwMode="auto">
              <a:xfrm>
                <a:off x="1178" y="3436"/>
                <a:ext cx="7" cy="13"/>
              </a:xfrm>
              <a:custGeom>
                <a:avLst/>
                <a:gdLst/>
                <a:ahLst/>
                <a:cxnLst>
                  <a:cxn ang="0">
                    <a:pos x="163" y="240"/>
                  </a:cxn>
                  <a:cxn ang="0">
                    <a:pos x="162" y="235"/>
                  </a:cxn>
                  <a:cxn ang="0">
                    <a:pos x="156" y="225"/>
                  </a:cxn>
                  <a:cxn ang="0">
                    <a:pos x="145" y="208"/>
                  </a:cxn>
                  <a:cxn ang="0">
                    <a:pos x="129" y="183"/>
                  </a:cxn>
                  <a:cxn ang="0">
                    <a:pos x="110" y="150"/>
                  </a:cxn>
                  <a:cxn ang="0">
                    <a:pos x="89" y="110"/>
                  </a:cxn>
                  <a:cxn ang="0">
                    <a:pos x="64" y="59"/>
                  </a:cxn>
                  <a:cxn ang="0">
                    <a:pos x="39" y="0"/>
                  </a:cxn>
                  <a:cxn ang="0">
                    <a:pos x="34" y="2"/>
                  </a:cxn>
                  <a:cxn ang="0">
                    <a:pos x="28" y="5"/>
                  </a:cxn>
                  <a:cxn ang="0">
                    <a:pos x="24" y="7"/>
                  </a:cxn>
                  <a:cxn ang="0">
                    <a:pos x="19" y="9"/>
                  </a:cxn>
                  <a:cxn ang="0">
                    <a:pos x="14" y="11"/>
                  </a:cxn>
                  <a:cxn ang="0">
                    <a:pos x="10" y="13"/>
                  </a:cxn>
                  <a:cxn ang="0">
                    <a:pos x="5" y="15"/>
                  </a:cxn>
                  <a:cxn ang="0">
                    <a:pos x="0" y="17"/>
                  </a:cxn>
                  <a:cxn ang="0">
                    <a:pos x="13" y="48"/>
                  </a:cxn>
                  <a:cxn ang="0">
                    <a:pos x="26" y="75"/>
                  </a:cxn>
                  <a:cxn ang="0">
                    <a:pos x="41" y="102"/>
                  </a:cxn>
                  <a:cxn ang="0">
                    <a:pos x="54" y="124"/>
                  </a:cxn>
                  <a:cxn ang="0">
                    <a:pos x="68" y="145"/>
                  </a:cxn>
                  <a:cxn ang="0">
                    <a:pos x="82" y="163"/>
                  </a:cxn>
                  <a:cxn ang="0">
                    <a:pos x="94" y="180"/>
                  </a:cxn>
                  <a:cxn ang="0">
                    <a:pos x="106" y="193"/>
                  </a:cxn>
                  <a:cxn ang="0">
                    <a:pos x="117" y="205"/>
                  </a:cxn>
                  <a:cxn ang="0">
                    <a:pos x="127" y="215"/>
                  </a:cxn>
                  <a:cxn ang="0">
                    <a:pos x="138" y="224"/>
                  </a:cxn>
                  <a:cxn ang="0">
                    <a:pos x="146" y="230"/>
                  </a:cxn>
                  <a:cxn ang="0">
                    <a:pos x="152" y="234"/>
                  </a:cxn>
                  <a:cxn ang="0">
                    <a:pos x="158" y="238"/>
                  </a:cxn>
                  <a:cxn ang="0">
                    <a:pos x="161" y="240"/>
                  </a:cxn>
                  <a:cxn ang="0">
                    <a:pos x="163" y="240"/>
                  </a:cxn>
                </a:cxnLst>
                <a:rect l="0" t="0" r="r" b="b"/>
                <a:pathLst>
                  <a:path w="163" h="240">
                    <a:moveTo>
                      <a:pt x="163" y="240"/>
                    </a:moveTo>
                    <a:lnTo>
                      <a:pt x="162" y="235"/>
                    </a:lnTo>
                    <a:lnTo>
                      <a:pt x="156" y="225"/>
                    </a:lnTo>
                    <a:lnTo>
                      <a:pt x="145" y="208"/>
                    </a:lnTo>
                    <a:lnTo>
                      <a:pt x="129" y="183"/>
                    </a:lnTo>
                    <a:lnTo>
                      <a:pt x="110" y="150"/>
                    </a:lnTo>
                    <a:lnTo>
                      <a:pt x="89" y="110"/>
                    </a:lnTo>
                    <a:lnTo>
                      <a:pt x="64" y="59"/>
                    </a:lnTo>
                    <a:lnTo>
                      <a:pt x="39" y="0"/>
                    </a:lnTo>
                    <a:lnTo>
                      <a:pt x="34" y="2"/>
                    </a:lnTo>
                    <a:lnTo>
                      <a:pt x="28" y="5"/>
                    </a:lnTo>
                    <a:lnTo>
                      <a:pt x="24" y="7"/>
                    </a:lnTo>
                    <a:lnTo>
                      <a:pt x="19" y="9"/>
                    </a:lnTo>
                    <a:lnTo>
                      <a:pt x="14" y="11"/>
                    </a:lnTo>
                    <a:lnTo>
                      <a:pt x="10" y="13"/>
                    </a:lnTo>
                    <a:lnTo>
                      <a:pt x="5" y="15"/>
                    </a:lnTo>
                    <a:lnTo>
                      <a:pt x="0" y="17"/>
                    </a:lnTo>
                    <a:lnTo>
                      <a:pt x="13" y="48"/>
                    </a:lnTo>
                    <a:lnTo>
                      <a:pt x="26" y="75"/>
                    </a:lnTo>
                    <a:lnTo>
                      <a:pt x="41" y="102"/>
                    </a:lnTo>
                    <a:lnTo>
                      <a:pt x="54" y="124"/>
                    </a:lnTo>
                    <a:lnTo>
                      <a:pt x="68" y="145"/>
                    </a:lnTo>
                    <a:lnTo>
                      <a:pt x="82" y="163"/>
                    </a:lnTo>
                    <a:lnTo>
                      <a:pt x="94" y="180"/>
                    </a:lnTo>
                    <a:lnTo>
                      <a:pt x="106" y="193"/>
                    </a:lnTo>
                    <a:lnTo>
                      <a:pt x="117" y="205"/>
                    </a:lnTo>
                    <a:lnTo>
                      <a:pt x="127" y="215"/>
                    </a:lnTo>
                    <a:lnTo>
                      <a:pt x="138" y="224"/>
                    </a:lnTo>
                    <a:lnTo>
                      <a:pt x="146" y="230"/>
                    </a:lnTo>
                    <a:lnTo>
                      <a:pt x="152" y="234"/>
                    </a:lnTo>
                    <a:lnTo>
                      <a:pt x="158" y="238"/>
                    </a:lnTo>
                    <a:lnTo>
                      <a:pt x="161" y="240"/>
                    </a:lnTo>
                    <a:lnTo>
                      <a:pt x="163" y="240"/>
                    </a:lnTo>
                    <a:close/>
                  </a:path>
                </a:pathLst>
              </a:custGeom>
              <a:solidFill>
                <a:srgbClr val="919999"/>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236" name="Freeform 143"/>
              <p:cNvSpPr>
                <a:spLocks/>
              </p:cNvSpPr>
              <p:nvPr/>
            </p:nvSpPr>
            <p:spPr bwMode="auto">
              <a:xfrm>
                <a:off x="1185" y="3449"/>
                <a:ext cx="2" cy="5"/>
              </a:xfrm>
              <a:custGeom>
                <a:avLst/>
                <a:gdLst/>
                <a:ahLst/>
                <a:cxnLst>
                  <a:cxn ang="0">
                    <a:pos x="13" y="0"/>
                  </a:cxn>
                  <a:cxn ang="0">
                    <a:pos x="44" y="76"/>
                  </a:cxn>
                  <a:cxn ang="0">
                    <a:pos x="48" y="92"/>
                  </a:cxn>
                  <a:cxn ang="0">
                    <a:pos x="46" y="99"/>
                  </a:cxn>
                  <a:cxn ang="0">
                    <a:pos x="39" y="96"/>
                  </a:cxn>
                  <a:cxn ang="0">
                    <a:pos x="31" y="83"/>
                  </a:cxn>
                  <a:cxn ang="0">
                    <a:pos x="0" y="7"/>
                  </a:cxn>
                  <a:cxn ang="0">
                    <a:pos x="13" y="0"/>
                  </a:cxn>
                </a:cxnLst>
                <a:rect l="0" t="0" r="r" b="b"/>
                <a:pathLst>
                  <a:path w="48" h="99">
                    <a:moveTo>
                      <a:pt x="13" y="0"/>
                    </a:moveTo>
                    <a:lnTo>
                      <a:pt x="44" y="76"/>
                    </a:lnTo>
                    <a:lnTo>
                      <a:pt x="48" y="92"/>
                    </a:lnTo>
                    <a:lnTo>
                      <a:pt x="46" y="99"/>
                    </a:lnTo>
                    <a:lnTo>
                      <a:pt x="39" y="96"/>
                    </a:lnTo>
                    <a:lnTo>
                      <a:pt x="31" y="83"/>
                    </a:lnTo>
                    <a:lnTo>
                      <a:pt x="0" y="7"/>
                    </a:lnTo>
                    <a:lnTo>
                      <a:pt x="13" y="0"/>
                    </a:lnTo>
                    <a:close/>
                  </a:path>
                </a:pathLst>
              </a:custGeom>
              <a:solidFill>
                <a:srgbClr val="2B3333"/>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grpSp>
        <p:sp>
          <p:nvSpPr>
            <p:cNvPr id="28" name="Freeform 144"/>
            <p:cNvSpPr>
              <a:spLocks/>
            </p:cNvSpPr>
            <p:nvPr/>
          </p:nvSpPr>
          <p:spPr bwMode="auto">
            <a:xfrm>
              <a:off x="802" y="1282"/>
              <a:ext cx="9" cy="5"/>
            </a:xfrm>
            <a:custGeom>
              <a:avLst/>
              <a:gdLst/>
              <a:ahLst/>
              <a:cxnLst>
                <a:cxn ang="0">
                  <a:pos x="0" y="67"/>
                </a:cxn>
                <a:cxn ang="0">
                  <a:pos x="199" y="0"/>
                </a:cxn>
                <a:cxn ang="0">
                  <a:pos x="206" y="17"/>
                </a:cxn>
                <a:cxn ang="0">
                  <a:pos x="7" y="84"/>
                </a:cxn>
                <a:cxn ang="0">
                  <a:pos x="0" y="67"/>
                </a:cxn>
              </a:cxnLst>
              <a:rect l="0" t="0" r="r" b="b"/>
              <a:pathLst>
                <a:path w="206" h="84">
                  <a:moveTo>
                    <a:pt x="0" y="67"/>
                  </a:moveTo>
                  <a:lnTo>
                    <a:pt x="199" y="0"/>
                  </a:lnTo>
                  <a:lnTo>
                    <a:pt x="206" y="17"/>
                  </a:lnTo>
                  <a:lnTo>
                    <a:pt x="7" y="84"/>
                  </a:lnTo>
                  <a:lnTo>
                    <a:pt x="0" y="67"/>
                  </a:lnTo>
                  <a:close/>
                </a:path>
              </a:pathLst>
            </a:custGeom>
            <a:solidFill>
              <a:srgbClr val="6B6859"/>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29" name="Freeform 145"/>
            <p:cNvSpPr>
              <a:spLocks/>
            </p:cNvSpPr>
            <p:nvPr/>
          </p:nvSpPr>
          <p:spPr bwMode="auto">
            <a:xfrm>
              <a:off x="861" y="1434"/>
              <a:ext cx="3" cy="6"/>
            </a:xfrm>
            <a:custGeom>
              <a:avLst/>
              <a:gdLst/>
              <a:ahLst/>
              <a:cxnLst>
                <a:cxn ang="0">
                  <a:pos x="45" y="0"/>
                </a:cxn>
                <a:cxn ang="0">
                  <a:pos x="80" y="77"/>
                </a:cxn>
                <a:cxn ang="0">
                  <a:pos x="82" y="87"/>
                </a:cxn>
                <a:cxn ang="0">
                  <a:pos x="80" y="95"/>
                </a:cxn>
                <a:cxn ang="0">
                  <a:pos x="74" y="102"/>
                </a:cxn>
                <a:cxn ang="0">
                  <a:pos x="66" y="106"/>
                </a:cxn>
                <a:cxn ang="0">
                  <a:pos x="57" y="108"/>
                </a:cxn>
                <a:cxn ang="0">
                  <a:pos x="49" y="106"/>
                </a:cxn>
                <a:cxn ang="0">
                  <a:pos x="41" y="102"/>
                </a:cxn>
                <a:cxn ang="0">
                  <a:pos x="35" y="93"/>
                </a:cxn>
                <a:cxn ang="0">
                  <a:pos x="0" y="16"/>
                </a:cxn>
                <a:cxn ang="0">
                  <a:pos x="45" y="0"/>
                </a:cxn>
              </a:cxnLst>
              <a:rect l="0" t="0" r="r" b="b"/>
              <a:pathLst>
                <a:path w="82" h="108">
                  <a:moveTo>
                    <a:pt x="45" y="0"/>
                  </a:moveTo>
                  <a:lnTo>
                    <a:pt x="80" y="77"/>
                  </a:lnTo>
                  <a:lnTo>
                    <a:pt x="82" y="87"/>
                  </a:lnTo>
                  <a:lnTo>
                    <a:pt x="80" y="95"/>
                  </a:lnTo>
                  <a:lnTo>
                    <a:pt x="74" y="102"/>
                  </a:lnTo>
                  <a:lnTo>
                    <a:pt x="66" y="106"/>
                  </a:lnTo>
                  <a:lnTo>
                    <a:pt x="57" y="108"/>
                  </a:lnTo>
                  <a:lnTo>
                    <a:pt x="49" y="106"/>
                  </a:lnTo>
                  <a:lnTo>
                    <a:pt x="41" y="102"/>
                  </a:lnTo>
                  <a:lnTo>
                    <a:pt x="35" y="93"/>
                  </a:lnTo>
                  <a:lnTo>
                    <a:pt x="0" y="16"/>
                  </a:lnTo>
                  <a:lnTo>
                    <a:pt x="45" y="0"/>
                  </a:lnTo>
                  <a:close/>
                </a:path>
              </a:pathLst>
            </a:custGeom>
            <a:solidFill>
              <a:srgbClr val="6B6859"/>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30" name="Freeform 146"/>
            <p:cNvSpPr>
              <a:spLocks/>
            </p:cNvSpPr>
            <p:nvPr/>
          </p:nvSpPr>
          <p:spPr bwMode="auto">
            <a:xfrm>
              <a:off x="851" y="1417"/>
              <a:ext cx="13" cy="18"/>
            </a:xfrm>
            <a:custGeom>
              <a:avLst/>
              <a:gdLst/>
              <a:ahLst/>
              <a:cxnLst>
                <a:cxn ang="0">
                  <a:pos x="247" y="317"/>
                </a:cxn>
                <a:cxn ang="0">
                  <a:pos x="261" y="307"/>
                </a:cxn>
                <a:cxn ang="0">
                  <a:pos x="275" y="287"/>
                </a:cxn>
                <a:cxn ang="0">
                  <a:pos x="285" y="256"/>
                </a:cxn>
                <a:cxn ang="0">
                  <a:pos x="292" y="218"/>
                </a:cxn>
                <a:cxn ang="0">
                  <a:pos x="293" y="173"/>
                </a:cxn>
                <a:cxn ang="0">
                  <a:pos x="288" y="120"/>
                </a:cxn>
                <a:cxn ang="0">
                  <a:pos x="274" y="62"/>
                </a:cxn>
                <a:cxn ang="0">
                  <a:pos x="251" y="0"/>
                </a:cxn>
                <a:cxn ang="0">
                  <a:pos x="235" y="5"/>
                </a:cxn>
                <a:cxn ang="0">
                  <a:pos x="219" y="10"/>
                </a:cxn>
                <a:cxn ang="0">
                  <a:pos x="204" y="17"/>
                </a:cxn>
                <a:cxn ang="0">
                  <a:pos x="188" y="22"/>
                </a:cxn>
                <a:cxn ang="0">
                  <a:pos x="172" y="28"/>
                </a:cxn>
                <a:cxn ang="0">
                  <a:pos x="157" y="34"/>
                </a:cxn>
                <a:cxn ang="0">
                  <a:pos x="140" y="40"/>
                </a:cxn>
                <a:cxn ang="0">
                  <a:pos x="125" y="45"/>
                </a:cxn>
                <a:cxn ang="0">
                  <a:pos x="110" y="52"/>
                </a:cxn>
                <a:cxn ang="0">
                  <a:pos x="94" y="58"/>
                </a:cxn>
                <a:cxn ang="0">
                  <a:pos x="78" y="63"/>
                </a:cxn>
                <a:cxn ang="0">
                  <a:pos x="63" y="69"/>
                </a:cxn>
                <a:cxn ang="0">
                  <a:pos x="47" y="75"/>
                </a:cxn>
                <a:cxn ang="0">
                  <a:pos x="31" y="81"/>
                </a:cxn>
                <a:cxn ang="0">
                  <a:pos x="15" y="86"/>
                </a:cxn>
                <a:cxn ang="0">
                  <a:pos x="0" y="92"/>
                </a:cxn>
                <a:cxn ang="0">
                  <a:pos x="15" y="122"/>
                </a:cxn>
                <a:cxn ang="0">
                  <a:pos x="30" y="152"/>
                </a:cxn>
                <a:cxn ang="0">
                  <a:pos x="48" y="177"/>
                </a:cxn>
                <a:cxn ang="0">
                  <a:pos x="65" y="201"/>
                </a:cxn>
                <a:cxn ang="0">
                  <a:pos x="82" y="222"/>
                </a:cxn>
                <a:cxn ang="0">
                  <a:pos x="101" y="242"/>
                </a:cxn>
                <a:cxn ang="0">
                  <a:pos x="119" y="259"/>
                </a:cxn>
                <a:cxn ang="0">
                  <a:pos x="136" y="274"/>
                </a:cxn>
                <a:cxn ang="0">
                  <a:pos x="154" y="287"/>
                </a:cxn>
                <a:cxn ang="0">
                  <a:pos x="171" y="297"/>
                </a:cxn>
                <a:cxn ang="0">
                  <a:pos x="186" y="306"/>
                </a:cxn>
                <a:cxn ang="0">
                  <a:pos x="202" y="312"/>
                </a:cxn>
                <a:cxn ang="0">
                  <a:pos x="215" y="316"/>
                </a:cxn>
                <a:cxn ang="0">
                  <a:pos x="227" y="318"/>
                </a:cxn>
                <a:cxn ang="0">
                  <a:pos x="238" y="319"/>
                </a:cxn>
                <a:cxn ang="0">
                  <a:pos x="247" y="317"/>
                </a:cxn>
              </a:cxnLst>
              <a:rect l="0" t="0" r="r" b="b"/>
              <a:pathLst>
                <a:path w="293" h="319">
                  <a:moveTo>
                    <a:pt x="247" y="317"/>
                  </a:moveTo>
                  <a:lnTo>
                    <a:pt x="261" y="307"/>
                  </a:lnTo>
                  <a:lnTo>
                    <a:pt x="275" y="287"/>
                  </a:lnTo>
                  <a:lnTo>
                    <a:pt x="285" y="256"/>
                  </a:lnTo>
                  <a:lnTo>
                    <a:pt x="292" y="218"/>
                  </a:lnTo>
                  <a:lnTo>
                    <a:pt x="293" y="173"/>
                  </a:lnTo>
                  <a:lnTo>
                    <a:pt x="288" y="120"/>
                  </a:lnTo>
                  <a:lnTo>
                    <a:pt x="274" y="62"/>
                  </a:lnTo>
                  <a:lnTo>
                    <a:pt x="251" y="0"/>
                  </a:lnTo>
                  <a:lnTo>
                    <a:pt x="235" y="5"/>
                  </a:lnTo>
                  <a:lnTo>
                    <a:pt x="219" y="10"/>
                  </a:lnTo>
                  <a:lnTo>
                    <a:pt x="204" y="17"/>
                  </a:lnTo>
                  <a:lnTo>
                    <a:pt x="188" y="22"/>
                  </a:lnTo>
                  <a:lnTo>
                    <a:pt x="172" y="28"/>
                  </a:lnTo>
                  <a:lnTo>
                    <a:pt x="157" y="34"/>
                  </a:lnTo>
                  <a:lnTo>
                    <a:pt x="140" y="40"/>
                  </a:lnTo>
                  <a:lnTo>
                    <a:pt x="125" y="45"/>
                  </a:lnTo>
                  <a:lnTo>
                    <a:pt x="110" y="52"/>
                  </a:lnTo>
                  <a:lnTo>
                    <a:pt x="94" y="58"/>
                  </a:lnTo>
                  <a:lnTo>
                    <a:pt x="78" y="63"/>
                  </a:lnTo>
                  <a:lnTo>
                    <a:pt x="63" y="69"/>
                  </a:lnTo>
                  <a:lnTo>
                    <a:pt x="47" y="75"/>
                  </a:lnTo>
                  <a:lnTo>
                    <a:pt x="31" y="81"/>
                  </a:lnTo>
                  <a:lnTo>
                    <a:pt x="15" y="86"/>
                  </a:lnTo>
                  <a:lnTo>
                    <a:pt x="0" y="92"/>
                  </a:lnTo>
                  <a:lnTo>
                    <a:pt x="15" y="122"/>
                  </a:lnTo>
                  <a:lnTo>
                    <a:pt x="30" y="152"/>
                  </a:lnTo>
                  <a:lnTo>
                    <a:pt x="48" y="177"/>
                  </a:lnTo>
                  <a:lnTo>
                    <a:pt x="65" y="201"/>
                  </a:lnTo>
                  <a:lnTo>
                    <a:pt x="82" y="222"/>
                  </a:lnTo>
                  <a:lnTo>
                    <a:pt x="101" y="242"/>
                  </a:lnTo>
                  <a:lnTo>
                    <a:pt x="119" y="259"/>
                  </a:lnTo>
                  <a:lnTo>
                    <a:pt x="136" y="274"/>
                  </a:lnTo>
                  <a:lnTo>
                    <a:pt x="154" y="287"/>
                  </a:lnTo>
                  <a:lnTo>
                    <a:pt x="171" y="297"/>
                  </a:lnTo>
                  <a:lnTo>
                    <a:pt x="186" y="306"/>
                  </a:lnTo>
                  <a:lnTo>
                    <a:pt x="202" y="312"/>
                  </a:lnTo>
                  <a:lnTo>
                    <a:pt x="215" y="316"/>
                  </a:lnTo>
                  <a:lnTo>
                    <a:pt x="227" y="318"/>
                  </a:lnTo>
                  <a:lnTo>
                    <a:pt x="238" y="319"/>
                  </a:lnTo>
                  <a:lnTo>
                    <a:pt x="247" y="317"/>
                  </a:lnTo>
                  <a:close/>
                </a:path>
              </a:pathLst>
            </a:custGeom>
            <a:solidFill>
              <a:srgbClr val="6B6859"/>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31" name="Freeform 147"/>
            <p:cNvSpPr>
              <a:spLocks/>
            </p:cNvSpPr>
            <p:nvPr/>
          </p:nvSpPr>
          <p:spPr bwMode="auto">
            <a:xfrm>
              <a:off x="802" y="1283"/>
              <a:ext cx="60" cy="139"/>
            </a:xfrm>
            <a:custGeom>
              <a:avLst/>
              <a:gdLst/>
              <a:ahLst/>
              <a:cxnLst>
                <a:cxn ang="0">
                  <a:pos x="198" y="0"/>
                </a:cxn>
                <a:cxn ang="0">
                  <a:pos x="0" y="66"/>
                </a:cxn>
                <a:cxn ang="0">
                  <a:pos x="1064" y="2506"/>
                </a:cxn>
                <a:cxn ang="0">
                  <a:pos x="1314" y="2421"/>
                </a:cxn>
                <a:cxn ang="0">
                  <a:pos x="198" y="0"/>
                </a:cxn>
              </a:cxnLst>
              <a:rect l="0" t="0" r="r" b="b"/>
              <a:pathLst>
                <a:path w="1314" h="2506">
                  <a:moveTo>
                    <a:pt x="198" y="0"/>
                  </a:moveTo>
                  <a:lnTo>
                    <a:pt x="0" y="66"/>
                  </a:lnTo>
                  <a:lnTo>
                    <a:pt x="1064" y="2506"/>
                  </a:lnTo>
                  <a:lnTo>
                    <a:pt x="1314" y="2421"/>
                  </a:lnTo>
                  <a:lnTo>
                    <a:pt x="198" y="0"/>
                  </a:lnTo>
                  <a:close/>
                </a:path>
              </a:pathLst>
            </a:custGeom>
            <a:solidFill>
              <a:srgbClr val="6B6859"/>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32" name="Freeform 148"/>
            <p:cNvSpPr>
              <a:spLocks/>
            </p:cNvSpPr>
            <p:nvPr/>
          </p:nvSpPr>
          <p:spPr bwMode="auto">
            <a:xfrm>
              <a:off x="800" y="1276"/>
              <a:ext cx="11" cy="10"/>
            </a:xfrm>
            <a:custGeom>
              <a:avLst/>
              <a:gdLst/>
              <a:ahLst/>
              <a:cxnLst>
                <a:cxn ang="0">
                  <a:pos x="235" y="111"/>
                </a:cxn>
                <a:cxn ang="0">
                  <a:pos x="36" y="179"/>
                </a:cxn>
                <a:cxn ang="0">
                  <a:pos x="0" y="97"/>
                </a:cxn>
                <a:cxn ang="0">
                  <a:pos x="70" y="0"/>
                </a:cxn>
                <a:cxn ang="0">
                  <a:pos x="199" y="30"/>
                </a:cxn>
                <a:cxn ang="0">
                  <a:pos x="235" y="111"/>
                </a:cxn>
              </a:cxnLst>
              <a:rect l="0" t="0" r="r" b="b"/>
              <a:pathLst>
                <a:path w="235" h="179">
                  <a:moveTo>
                    <a:pt x="235" y="111"/>
                  </a:moveTo>
                  <a:lnTo>
                    <a:pt x="36" y="179"/>
                  </a:lnTo>
                  <a:lnTo>
                    <a:pt x="0" y="97"/>
                  </a:lnTo>
                  <a:lnTo>
                    <a:pt x="70" y="0"/>
                  </a:lnTo>
                  <a:lnTo>
                    <a:pt x="199" y="30"/>
                  </a:lnTo>
                  <a:lnTo>
                    <a:pt x="235" y="111"/>
                  </a:lnTo>
                  <a:close/>
                </a:path>
              </a:pathLst>
            </a:custGeom>
            <a:solidFill>
              <a:srgbClr val="6B6859"/>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33" name="Freeform 149"/>
            <p:cNvSpPr>
              <a:spLocks/>
            </p:cNvSpPr>
            <p:nvPr/>
          </p:nvSpPr>
          <p:spPr bwMode="auto">
            <a:xfrm>
              <a:off x="811" y="1087"/>
              <a:ext cx="208" cy="202"/>
            </a:xfrm>
            <a:custGeom>
              <a:avLst/>
              <a:gdLst/>
              <a:ahLst/>
              <a:cxnLst>
                <a:cxn ang="0">
                  <a:pos x="0" y="1626"/>
                </a:cxn>
                <a:cxn ang="0">
                  <a:pos x="3650" y="0"/>
                </a:cxn>
                <a:cxn ang="0">
                  <a:pos x="4569" y="1998"/>
                </a:cxn>
                <a:cxn ang="0">
                  <a:pos x="873" y="3641"/>
                </a:cxn>
                <a:cxn ang="0">
                  <a:pos x="0" y="1626"/>
                </a:cxn>
              </a:cxnLst>
              <a:rect l="0" t="0" r="r" b="b"/>
              <a:pathLst>
                <a:path w="4569" h="3641">
                  <a:moveTo>
                    <a:pt x="0" y="1626"/>
                  </a:moveTo>
                  <a:lnTo>
                    <a:pt x="3650" y="0"/>
                  </a:lnTo>
                  <a:lnTo>
                    <a:pt x="4569" y="1998"/>
                  </a:lnTo>
                  <a:lnTo>
                    <a:pt x="873" y="3641"/>
                  </a:lnTo>
                  <a:lnTo>
                    <a:pt x="0" y="1626"/>
                  </a:lnTo>
                  <a:close/>
                </a:path>
              </a:pathLst>
            </a:custGeom>
            <a:solidFill>
              <a:srgbClr val="6B6859"/>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34" name="Freeform 150"/>
            <p:cNvSpPr>
              <a:spLocks/>
            </p:cNvSpPr>
            <p:nvPr/>
          </p:nvSpPr>
          <p:spPr bwMode="auto">
            <a:xfrm>
              <a:off x="793" y="1029"/>
              <a:ext cx="271" cy="393"/>
            </a:xfrm>
            <a:custGeom>
              <a:avLst/>
              <a:gdLst/>
              <a:ahLst/>
              <a:cxnLst>
                <a:cxn ang="0">
                  <a:pos x="2496" y="7056"/>
                </a:cxn>
                <a:cxn ang="0">
                  <a:pos x="5894" y="5433"/>
                </a:cxn>
                <a:cxn ang="0">
                  <a:pos x="5912" y="5421"/>
                </a:cxn>
                <a:cxn ang="0">
                  <a:pos x="5927" y="5407"/>
                </a:cxn>
                <a:cxn ang="0">
                  <a:pos x="5941" y="5389"/>
                </a:cxn>
                <a:cxn ang="0">
                  <a:pos x="5950" y="5369"/>
                </a:cxn>
                <a:cxn ang="0">
                  <a:pos x="5955" y="5348"/>
                </a:cxn>
                <a:cxn ang="0">
                  <a:pos x="5957" y="5325"/>
                </a:cxn>
                <a:cxn ang="0">
                  <a:pos x="5955" y="5303"/>
                </a:cxn>
                <a:cxn ang="0">
                  <a:pos x="5948" y="5282"/>
                </a:cxn>
                <a:cxn ang="0">
                  <a:pos x="3503" y="65"/>
                </a:cxn>
                <a:cxn ang="0">
                  <a:pos x="3492" y="47"/>
                </a:cxn>
                <a:cxn ang="0">
                  <a:pos x="3477" y="31"/>
                </a:cxn>
                <a:cxn ang="0">
                  <a:pos x="3460" y="18"/>
                </a:cxn>
                <a:cxn ang="0">
                  <a:pos x="3441" y="9"/>
                </a:cxn>
                <a:cxn ang="0">
                  <a:pos x="3420" y="3"/>
                </a:cxn>
                <a:cxn ang="0">
                  <a:pos x="3399" y="0"/>
                </a:cxn>
                <a:cxn ang="0">
                  <a:pos x="3377" y="3"/>
                </a:cxn>
                <a:cxn ang="0">
                  <a:pos x="3357" y="9"/>
                </a:cxn>
                <a:cxn ang="0">
                  <a:pos x="63" y="1487"/>
                </a:cxn>
                <a:cxn ang="0">
                  <a:pos x="45" y="1497"/>
                </a:cxn>
                <a:cxn ang="0">
                  <a:pos x="29" y="1512"/>
                </a:cxn>
                <a:cxn ang="0">
                  <a:pos x="16" y="1530"/>
                </a:cxn>
                <a:cxn ang="0">
                  <a:pos x="7" y="1550"/>
                </a:cxn>
                <a:cxn ang="0">
                  <a:pos x="2" y="1572"/>
                </a:cxn>
                <a:cxn ang="0">
                  <a:pos x="0" y="1594"/>
                </a:cxn>
                <a:cxn ang="0">
                  <a:pos x="3" y="1616"/>
                </a:cxn>
                <a:cxn ang="0">
                  <a:pos x="9" y="1637"/>
                </a:cxn>
                <a:cxn ang="0">
                  <a:pos x="2350" y="7000"/>
                </a:cxn>
                <a:cxn ang="0">
                  <a:pos x="2361" y="7018"/>
                </a:cxn>
                <a:cxn ang="0">
                  <a:pos x="2376" y="7034"/>
                </a:cxn>
                <a:cxn ang="0">
                  <a:pos x="2393" y="7048"/>
                </a:cxn>
                <a:cxn ang="0">
                  <a:pos x="2412" y="7057"/>
                </a:cxn>
                <a:cxn ang="0">
                  <a:pos x="2433" y="7064"/>
                </a:cxn>
                <a:cxn ang="0">
                  <a:pos x="2454" y="7066"/>
                </a:cxn>
                <a:cxn ang="0">
                  <a:pos x="2476" y="7064"/>
                </a:cxn>
                <a:cxn ang="0">
                  <a:pos x="2496" y="7056"/>
                </a:cxn>
              </a:cxnLst>
              <a:rect l="0" t="0" r="r" b="b"/>
              <a:pathLst>
                <a:path w="5957" h="7066">
                  <a:moveTo>
                    <a:pt x="2496" y="7056"/>
                  </a:moveTo>
                  <a:lnTo>
                    <a:pt x="5894" y="5433"/>
                  </a:lnTo>
                  <a:lnTo>
                    <a:pt x="5912" y="5421"/>
                  </a:lnTo>
                  <a:lnTo>
                    <a:pt x="5927" y="5407"/>
                  </a:lnTo>
                  <a:lnTo>
                    <a:pt x="5941" y="5389"/>
                  </a:lnTo>
                  <a:lnTo>
                    <a:pt x="5950" y="5369"/>
                  </a:lnTo>
                  <a:lnTo>
                    <a:pt x="5955" y="5348"/>
                  </a:lnTo>
                  <a:lnTo>
                    <a:pt x="5957" y="5325"/>
                  </a:lnTo>
                  <a:lnTo>
                    <a:pt x="5955" y="5303"/>
                  </a:lnTo>
                  <a:lnTo>
                    <a:pt x="5948" y="5282"/>
                  </a:lnTo>
                  <a:lnTo>
                    <a:pt x="3503" y="65"/>
                  </a:lnTo>
                  <a:lnTo>
                    <a:pt x="3492" y="47"/>
                  </a:lnTo>
                  <a:lnTo>
                    <a:pt x="3477" y="31"/>
                  </a:lnTo>
                  <a:lnTo>
                    <a:pt x="3460" y="18"/>
                  </a:lnTo>
                  <a:lnTo>
                    <a:pt x="3441" y="9"/>
                  </a:lnTo>
                  <a:lnTo>
                    <a:pt x="3420" y="3"/>
                  </a:lnTo>
                  <a:lnTo>
                    <a:pt x="3399" y="0"/>
                  </a:lnTo>
                  <a:lnTo>
                    <a:pt x="3377" y="3"/>
                  </a:lnTo>
                  <a:lnTo>
                    <a:pt x="3357" y="9"/>
                  </a:lnTo>
                  <a:lnTo>
                    <a:pt x="63" y="1487"/>
                  </a:lnTo>
                  <a:lnTo>
                    <a:pt x="45" y="1497"/>
                  </a:lnTo>
                  <a:lnTo>
                    <a:pt x="29" y="1512"/>
                  </a:lnTo>
                  <a:lnTo>
                    <a:pt x="16" y="1530"/>
                  </a:lnTo>
                  <a:lnTo>
                    <a:pt x="7" y="1550"/>
                  </a:lnTo>
                  <a:lnTo>
                    <a:pt x="2" y="1572"/>
                  </a:lnTo>
                  <a:lnTo>
                    <a:pt x="0" y="1594"/>
                  </a:lnTo>
                  <a:lnTo>
                    <a:pt x="3" y="1616"/>
                  </a:lnTo>
                  <a:lnTo>
                    <a:pt x="9" y="1637"/>
                  </a:lnTo>
                  <a:lnTo>
                    <a:pt x="2350" y="7000"/>
                  </a:lnTo>
                  <a:lnTo>
                    <a:pt x="2361" y="7018"/>
                  </a:lnTo>
                  <a:lnTo>
                    <a:pt x="2376" y="7034"/>
                  </a:lnTo>
                  <a:lnTo>
                    <a:pt x="2393" y="7048"/>
                  </a:lnTo>
                  <a:lnTo>
                    <a:pt x="2412" y="7057"/>
                  </a:lnTo>
                  <a:lnTo>
                    <a:pt x="2433" y="7064"/>
                  </a:lnTo>
                  <a:lnTo>
                    <a:pt x="2454" y="7066"/>
                  </a:lnTo>
                  <a:lnTo>
                    <a:pt x="2476" y="7064"/>
                  </a:lnTo>
                  <a:lnTo>
                    <a:pt x="2496" y="7056"/>
                  </a:lnTo>
                  <a:close/>
                </a:path>
              </a:pathLst>
            </a:custGeom>
            <a:solidFill>
              <a:srgbClr val="6B6859"/>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35" name="Freeform 151"/>
            <p:cNvSpPr>
              <a:spLocks/>
            </p:cNvSpPr>
            <p:nvPr/>
          </p:nvSpPr>
          <p:spPr bwMode="auto">
            <a:xfrm>
              <a:off x="977" y="1080"/>
              <a:ext cx="51" cy="121"/>
            </a:xfrm>
            <a:custGeom>
              <a:avLst/>
              <a:gdLst/>
              <a:ahLst/>
              <a:cxnLst>
                <a:cxn ang="0">
                  <a:pos x="917" y="2127"/>
                </a:cxn>
                <a:cxn ang="0">
                  <a:pos x="0" y="131"/>
                </a:cxn>
                <a:cxn ang="0">
                  <a:pos x="33" y="0"/>
                </a:cxn>
                <a:cxn ang="0">
                  <a:pos x="70" y="14"/>
                </a:cxn>
                <a:cxn ang="0">
                  <a:pos x="106" y="29"/>
                </a:cxn>
                <a:cxn ang="0">
                  <a:pos x="143" y="44"/>
                </a:cxn>
                <a:cxn ang="0">
                  <a:pos x="180" y="61"/>
                </a:cxn>
                <a:cxn ang="0">
                  <a:pos x="217" y="78"/>
                </a:cxn>
                <a:cxn ang="0">
                  <a:pos x="252" y="96"/>
                </a:cxn>
                <a:cxn ang="0">
                  <a:pos x="288" y="116"/>
                </a:cxn>
                <a:cxn ang="0">
                  <a:pos x="324" y="136"/>
                </a:cxn>
                <a:cxn ang="0">
                  <a:pos x="358" y="159"/>
                </a:cxn>
                <a:cxn ang="0">
                  <a:pos x="393" y="181"/>
                </a:cxn>
                <a:cxn ang="0">
                  <a:pos x="428" y="204"/>
                </a:cxn>
                <a:cxn ang="0">
                  <a:pos x="461" y="228"/>
                </a:cxn>
                <a:cxn ang="0">
                  <a:pos x="495" y="252"/>
                </a:cxn>
                <a:cxn ang="0">
                  <a:pos x="528" y="279"/>
                </a:cxn>
                <a:cxn ang="0">
                  <a:pos x="560" y="305"/>
                </a:cxn>
                <a:cxn ang="0">
                  <a:pos x="592" y="333"/>
                </a:cxn>
                <a:cxn ang="0">
                  <a:pos x="624" y="361"/>
                </a:cxn>
                <a:cxn ang="0">
                  <a:pos x="654" y="389"/>
                </a:cxn>
                <a:cxn ang="0">
                  <a:pos x="684" y="419"/>
                </a:cxn>
                <a:cxn ang="0">
                  <a:pos x="713" y="450"/>
                </a:cxn>
                <a:cxn ang="0">
                  <a:pos x="742" y="481"/>
                </a:cxn>
                <a:cxn ang="0">
                  <a:pos x="769" y="513"/>
                </a:cxn>
                <a:cxn ang="0">
                  <a:pos x="796" y="545"/>
                </a:cxn>
                <a:cxn ang="0">
                  <a:pos x="822" y="578"/>
                </a:cxn>
                <a:cxn ang="0">
                  <a:pos x="847" y="612"/>
                </a:cxn>
                <a:cxn ang="0">
                  <a:pos x="871" y="647"/>
                </a:cxn>
                <a:cxn ang="0">
                  <a:pos x="895" y="681"/>
                </a:cxn>
                <a:cxn ang="0">
                  <a:pos x="917" y="717"/>
                </a:cxn>
                <a:cxn ang="0">
                  <a:pos x="939" y="754"/>
                </a:cxn>
                <a:cxn ang="0">
                  <a:pos x="959" y="791"/>
                </a:cxn>
                <a:cxn ang="0">
                  <a:pos x="979" y="828"/>
                </a:cxn>
                <a:cxn ang="0">
                  <a:pos x="997" y="866"/>
                </a:cxn>
                <a:cxn ang="0">
                  <a:pos x="1026" y="938"/>
                </a:cxn>
                <a:cxn ang="0">
                  <a:pos x="1053" y="1015"/>
                </a:cxn>
                <a:cxn ang="0">
                  <a:pos x="1075" y="1096"/>
                </a:cxn>
                <a:cxn ang="0">
                  <a:pos x="1095" y="1180"/>
                </a:cxn>
                <a:cxn ang="0">
                  <a:pos x="1110" y="1267"/>
                </a:cxn>
                <a:cxn ang="0">
                  <a:pos x="1121" y="1356"/>
                </a:cxn>
                <a:cxn ang="0">
                  <a:pos x="1130" y="1446"/>
                </a:cxn>
                <a:cxn ang="0">
                  <a:pos x="1134" y="1536"/>
                </a:cxn>
                <a:cxn ang="0">
                  <a:pos x="1134" y="1626"/>
                </a:cxn>
                <a:cxn ang="0">
                  <a:pos x="1131" y="1716"/>
                </a:cxn>
                <a:cxn ang="0">
                  <a:pos x="1122" y="1802"/>
                </a:cxn>
                <a:cxn ang="0">
                  <a:pos x="1111" y="1886"/>
                </a:cxn>
                <a:cxn ang="0">
                  <a:pos x="1096" y="1967"/>
                </a:cxn>
                <a:cxn ang="0">
                  <a:pos x="1076" y="2044"/>
                </a:cxn>
                <a:cxn ang="0">
                  <a:pos x="1053" y="2115"/>
                </a:cxn>
                <a:cxn ang="0">
                  <a:pos x="1025" y="2180"/>
                </a:cxn>
                <a:cxn ang="0">
                  <a:pos x="917" y="2127"/>
                </a:cxn>
              </a:cxnLst>
              <a:rect l="0" t="0" r="r" b="b"/>
              <a:pathLst>
                <a:path w="1134" h="2180">
                  <a:moveTo>
                    <a:pt x="917" y="2127"/>
                  </a:moveTo>
                  <a:lnTo>
                    <a:pt x="0" y="131"/>
                  </a:lnTo>
                  <a:lnTo>
                    <a:pt x="33" y="0"/>
                  </a:lnTo>
                  <a:lnTo>
                    <a:pt x="70" y="14"/>
                  </a:lnTo>
                  <a:lnTo>
                    <a:pt x="106" y="29"/>
                  </a:lnTo>
                  <a:lnTo>
                    <a:pt x="143" y="44"/>
                  </a:lnTo>
                  <a:lnTo>
                    <a:pt x="180" y="61"/>
                  </a:lnTo>
                  <a:lnTo>
                    <a:pt x="217" y="78"/>
                  </a:lnTo>
                  <a:lnTo>
                    <a:pt x="252" y="96"/>
                  </a:lnTo>
                  <a:lnTo>
                    <a:pt x="288" y="116"/>
                  </a:lnTo>
                  <a:lnTo>
                    <a:pt x="324" y="136"/>
                  </a:lnTo>
                  <a:lnTo>
                    <a:pt x="358" y="159"/>
                  </a:lnTo>
                  <a:lnTo>
                    <a:pt x="393" y="181"/>
                  </a:lnTo>
                  <a:lnTo>
                    <a:pt x="428" y="204"/>
                  </a:lnTo>
                  <a:lnTo>
                    <a:pt x="461" y="228"/>
                  </a:lnTo>
                  <a:lnTo>
                    <a:pt x="495" y="252"/>
                  </a:lnTo>
                  <a:lnTo>
                    <a:pt x="528" y="279"/>
                  </a:lnTo>
                  <a:lnTo>
                    <a:pt x="560" y="305"/>
                  </a:lnTo>
                  <a:lnTo>
                    <a:pt x="592" y="333"/>
                  </a:lnTo>
                  <a:lnTo>
                    <a:pt x="624" y="361"/>
                  </a:lnTo>
                  <a:lnTo>
                    <a:pt x="654" y="389"/>
                  </a:lnTo>
                  <a:lnTo>
                    <a:pt x="684" y="419"/>
                  </a:lnTo>
                  <a:lnTo>
                    <a:pt x="713" y="450"/>
                  </a:lnTo>
                  <a:lnTo>
                    <a:pt x="742" y="481"/>
                  </a:lnTo>
                  <a:lnTo>
                    <a:pt x="769" y="513"/>
                  </a:lnTo>
                  <a:lnTo>
                    <a:pt x="796" y="545"/>
                  </a:lnTo>
                  <a:lnTo>
                    <a:pt x="822" y="578"/>
                  </a:lnTo>
                  <a:lnTo>
                    <a:pt x="847" y="612"/>
                  </a:lnTo>
                  <a:lnTo>
                    <a:pt x="871" y="647"/>
                  </a:lnTo>
                  <a:lnTo>
                    <a:pt x="895" y="681"/>
                  </a:lnTo>
                  <a:lnTo>
                    <a:pt x="917" y="717"/>
                  </a:lnTo>
                  <a:lnTo>
                    <a:pt x="939" y="754"/>
                  </a:lnTo>
                  <a:lnTo>
                    <a:pt x="959" y="791"/>
                  </a:lnTo>
                  <a:lnTo>
                    <a:pt x="979" y="828"/>
                  </a:lnTo>
                  <a:lnTo>
                    <a:pt x="997" y="866"/>
                  </a:lnTo>
                  <a:lnTo>
                    <a:pt x="1026" y="938"/>
                  </a:lnTo>
                  <a:lnTo>
                    <a:pt x="1053" y="1015"/>
                  </a:lnTo>
                  <a:lnTo>
                    <a:pt x="1075" y="1096"/>
                  </a:lnTo>
                  <a:lnTo>
                    <a:pt x="1095" y="1180"/>
                  </a:lnTo>
                  <a:lnTo>
                    <a:pt x="1110" y="1267"/>
                  </a:lnTo>
                  <a:lnTo>
                    <a:pt x="1121" y="1356"/>
                  </a:lnTo>
                  <a:lnTo>
                    <a:pt x="1130" y="1446"/>
                  </a:lnTo>
                  <a:lnTo>
                    <a:pt x="1134" y="1536"/>
                  </a:lnTo>
                  <a:lnTo>
                    <a:pt x="1134" y="1626"/>
                  </a:lnTo>
                  <a:lnTo>
                    <a:pt x="1131" y="1716"/>
                  </a:lnTo>
                  <a:lnTo>
                    <a:pt x="1122" y="1802"/>
                  </a:lnTo>
                  <a:lnTo>
                    <a:pt x="1111" y="1886"/>
                  </a:lnTo>
                  <a:lnTo>
                    <a:pt x="1096" y="1967"/>
                  </a:lnTo>
                  <a:lnTo>
                    <a:pt x="1076" y="2044"/>
                  </a:lnTo>
                  <a:lnTo>
                    <a:pt x="1053" y="2115"/>
                  </a:lnTo>
                  <a:lnTo>
                    <a:pt x="1025" y="2180"/>
                  </a:lnTo>
                  <a:lnTo>
                    <a:pt x="917" y="2127"/>
                  </a:lnTo>
                  <a:close/>
                </a:path>
              </a:pathLst>
            </a:custGeom>
            <a:solidFill>
              <a:srgbClr val="6B6859"/>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36" name="Freeform 152"/>
            <p:cNvSpPr>
              <a:spLocks/>
            </p:cNvSpPr>
            <p:nvPr/>
          </p:nvSpPr>
          <p:spPr bwMode="auto">
            <a:xfrm>
              <a:off x="786" y="1066"/>
              <a:ext cx="207" cy="202"/>
            </a:xfrm>
            <a:custGeom>
              <a:avLst/>
              <a:gdLst/>
              <a:ahLst/>
              <a:cxnLst>
                <a:cxn ang="0">
                  <a:pos x="0" y="1625"/>
                </a:cxn>
                <a:cxn ang="0">
                  <a:pos x="3650" y="0"/>
                </a:cxn>
                <a:cxn ang="0">
                  <a:pos x="4569" y="1997"/>
                </a:cxn>
                <a:cxn ang="0">
                  <a:pos x="873" y="3641"/>
                </a:cxn>
                <a:cxn ang="0">
                  <a:pos x="0" y="1625"/>
                </a:cxn>
              </a:cxnLst>
              <a:rect l="0" t="0" r="r" b="b"/>
              <a:pathLst>
                <a:path w="4569" h="3641">
                  <a:moveTo>
                    <a:pt x="0" y="1625"/>
                  </a:moveTo>
                  <a:lnTo>
                    <a:pt x="3650" y="0"/>
                  </a:lnTo>
                  <a:lnTo>
                    <a:pt x="4569" y="1997"/>
                  </a:lnTo>
                  <a:lnTo>
                    <a:pt x="873" y="3641"/>
                  </a:lnTo>
                  <a:lnTo>
                    <a:pt x="0" y="1625"/>
                  </a:lnTo>
                  <a:close/>
                </a:path>
              </a:pathLst>
            </a:custGeom>
            <a:solidFill>
              <a:srgbClr val="545959"/>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37" name="Freeform 153"/>
            <p:cNvSpPr>
              <a:spLocks/>
            </p:cNvSpPr>
            <p:nvPr/>
          </p:nvSpPr>
          <p:spPr bwMode="auto">
            <a:xfrm>
              <a:off x="768" y="1008"/>
              <a:ext cx="271" cy="393"/>
            </a:xfrm>
            <a:custGeom>
              <a:avLst/>
              <a:gdLst/>
              <a:ahLst/>
              <a:cxnLst>
                <a:cxn ang="0">
                  <a:pos x="2497" y="7056"/>
                </a:cxn>
                <a:cxn ang="0">
                  <a:pos x="5894" y="5432"/>
                </a:cxn>
                <a:cxn ang="0">
                  <a:pos x="5912" y="5421"/>
                </a:cxn>
                <a:cxn ang="0">
                  <a:pos x="5928" y="5406"/>
                </a:cxn>
                <a:cxn ang="0">
                  <a:pos x="5941" y="5388"/>
                </a:cxn>
                <a:cxn ang="0">
                  <a:pos x="5950" y="5368"/>
                </a:cxn>
                <a:cxn ang="0">
                  <a:pos x="5955" y="5347"/>
                </a:cxn>
                <a:cxn ang="0">
                  <a:pos x="5957" y="5325"/>
                </a:cxn>
                <a:cxn ang="0">
                  <a:pos x="5955" y="5303"/>
                </a:cxn>
                <a:cxn ang="0">
                  <a:pos x="5948" y="5282"/>
                </a:cxn>
                <a:cxn ang="0">
                  <a:pos x="3503" y="64"/>
                </a:cxn>
                <a:cxn ang="0">
                  <a:pos x="3492" y="46"/>
                </a:cxn>
                <a:cxn ang="0">
                  <a:pos x="3477" y="31"/>
                </a:cxn>
                <a:cxn ang="0">
                  <a:pos x="3460" y="18"/>
                </a:cxn>
                <a:cxn ang="0">
                  <a:pos x="3441" y="8"/>
                </a:cxn>
                <a:cxn ang="0">
                  <a:pos x="3420" y="2"/>
                </a:cxn>
                <a:cxn ang="0">
                  <a:pos x="3399" y="0"/>
                </a:cxn>
                <a:cxn ang="0">
                  <a:pos x="3377" y="2"/>
                </a:cxn>
                <a:cxn ang="0">
                  <a:pos x="3357" y="8"/>
                </a:cxn>
                <a:cxn ang="0">
                  <a:pos x="63" y="1486"/>
                </a:cxn>
                <a:cxn ang="0">
                  <a:pos x="45" y="1497"/>
                </a:cxn>
                <a:cxn ang="0">
                  <a:pos x="30" y="1512"/>
                </a:cxn>
                <a:cxn ang="0">
                  <a:pos x="16" y="1530"/>
                </a:cxn>
                <a:cxn ang="0">
                  <a:pos x="7" y="1550"/>
                </a:cxn>
                <a:cxn ang="0">
                  <a:pos x="2" y="1572"/>
                </a:cxn>
                <a:cxn ang="0">
                  <a:pos x="0" y="1594"/>
                </a:cxn>
                <a:cxn ang="0">
                  <a:pos x="3" y="1615"/>
                </a:cxn>
                <a:cxn ang="0">
                  <a:pos x="9" y="1636"/>
                </a:cxn>
                <a:cxn ang="0">
                  <a:pos x="2351" y="6999"/>
                </a:cxn>
                <a:cxn ang="0">
                  <a:pos x="2362" y="7018"/>
                </a:cxn>
                <a:cxn ang="0">
                  <a:pos x="2377" y="7034"/>
                </a:cxn>
                <a:cxn ang="0">
                  <a:pos x="2394" y="7048"/>
                </a:cxn>
                <a:cxn ang="0">
                  <a:pos x="2413" y="7057"/>
                </a:cxn>
                <a:cxn ang="0">
                  <a:pos x="2434" y="7063"/>
                </a:cxn>
                <a:cxn ang="0">
                  <a:pos x="2455" y="7065"/>
                </a:cxn>
                <a:cxn ang="0">
                  <a:pos x="2477" y="7063"/>
                </a:cxn>
                <a:cxn ang="0">
                  <a:pos x="2497" y="7056"/>
                </a:cxn>
              </a:cxnLst>
              <a:rect l="0" t="0" r="r" b="b"/>
              <a:pathLst>
                <a:path w="5957" h="7065">
                  <a:moveTo>
                    <a:pt x="2497" y="7056"/>
                  </a:moveTo>
                  <a:lnTo>
                    <a:pt x="5894" y="5432"/>
                  </a:lnTo>
                  <a:lnTo>
                    <a:pt x="5912" y="5421"/>
                  </a:lnTo>
                  <a:lnTo>
                    <a:pt x="5928" y="5406"/>
                  </a:lnTo>
                  <a:lnTo>
                    <a:pt x="5941" y="5388"/>
                  </a:lnTo>
                  <a:lnTo>
                    <a:pt x="5950" y="5368"/>
                  </a:lnTo>
                  <a:lnTo>
                    <a:pt x="5955" y="5347"/>
                  </a:lnTo>
                  <a:lnTo>
                    <a:pt x="5957" y="5325"/>
                  </a:lnTo>
                  <a:lnTo>
                    <a:pt x="5955" y="5303"/>
                  </a:lnTo>
                  <a:lnTo>
                    <a:pt x="5948" y="5282"/>
                  </a:lnTo>
                  <a:lnTo>
                    <a:pt x="3503" y="64"/>
                  </a:lnTo>
                  <a:lnTo>
                    <a:pt x="3492" y="46"/>
                  </a:lnTo>
                  <a:lnTo>
                    <a:pt x="3477" y="31"/>
                  </a:lnTo>
                  <a:lnTo>
                    <a:pt x="3460" y="18"/>
                  </a:lnTo>
                  <a:lnTo>
                    <a:pt x="3441" y="8"/>
                  </a:lnTo>
                  <a:lnTo>
                    <a:pt x="3420" y="2"/>
                  </a:lnTo>
                  <a:lnTo>
                    <a:pt x="3399" y="0"/>
                  </a:lnTo>
                  <a:lnTo>
                    <a:pt x="3377" y="2"/>
                  </a:lnTo>
                  <a:lnTo>
                    <a:pt x="3357" y="8"/>
                  </a:lnTo>
                  <a:lnTo>
                    <a:pt x="63" y="1486"/>
                  </a:lnTo>
                  <a:lnTo>
                    <a:pt x="45" y="1497"/>
                  </a:lnTo>
                  <a:lnTo>
                    <a:pt x="30" y="1512"/>
                  </a:lnTo>
                  <a:lnTo>
                    <a:pt x="16" y="1530"/>
                  </a:lnTo>
                  <a:lnTo>
                    <a:pt x="7" y="1550"/>
                  </a:lnTo>
                  <a:lnTo>
                    <a:pt x="2" y="1572"/>
                  </a:lnTo>
                  <a:lnTo>
                    <a:pt x="0" y="1594"/>
                  </a:lnTo>
                  <a:lnTo>
                    <a:pt x="3" y="1615"/>
                  </a:lnTo>
                  <a:lnTo>
                    <a:pt x="9" y="1636"/>
                  </a:lnTo>
                  <a:lnTo>
                    <a:pt x="2351" y="6999"/>
                  </a:lnTo>
                  <a:lnTo>
                    <a:pt x="2362" y="7018"/>
                  </a:lnTo>
                  <a:lnTo>
                    <a:pt x="2377" y="7034"/>
                  </a:lnTo>
                  <a:lnTo>
                    <a:pt x="2394" y="7048"/>
                  </a:lnTo>
                  <a:lnTo>
                    <a:pt x="2413" y="7057"/>
                  </a:lnTo>
                  <a:lnTo>
                    <a:pt x="2434" y="7063"/>
                  </a:lnTo>
                  <a:lnTo>
                    <a:pt x="2455" y="7065"/>
                  </a:lnTo>
                  <a:lnTo>
                    <a:pt x="2477" y="7063"/>
                  </a:lnTo>
                  <a:lnTo>
                    <a:pt x="2497" y="7056"/>
                  </a:lnTo>
                  <a:close/>
                </a:path>
              </a:pathLst>
            </a:custGeom>
            <a:solidFill>
              <a:srgbClr val="BAC2C2"/>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38" name="Freeform 154"/>
            <p:cNvSpPr>
              <a:spLocks/>
            </p:cNvSpPr>
            <p:nvPr/>
          </p:nvSpPr>
          <p:spPr bwMode="auto">
            <a:xfrm>
              <a:off x="768" y="1008"/>
              <a:ext cx="162" cy="99"/>
            </a:xfrm>
            <a:custGeom>
              <a:avLst/>
              <a:gdLst/>
              <a:ahLst/>
              <a:cxnLst>
                <a:cxn ang="0">
                  <a:pos x="3562" y="183"/>
                </a:cxn>
                <a:cxn ang="0">
                  <a:pos x="3502" y="64"/>
                </a:cxn>
                <a:cxn ang="0">
                  <a:pos x="3491" y="46"/>
                </a:cxn>
                <a:cxn ang="0">
                  <a:pos x="3476" y="31"/>
                </a:cxn>
                <a:cxn ang="0">
                  <a:pos x="3459" y="18"/>
                </a:cxn>
                <a:cxn ang="0">
                  <a:pos x="3440" y="8"/>
                </a:cxn>
                <a:cxn ang="0">
                  <a:pos x="3418" y="2"/>
                </a:cxn>
                <a:cxn ang="0">
                  <a:pos x="3397" y="0"/>
                </a:cxn>
                <a:cxn ang="0">
                  <a:pos x="3376" y="2"/>
                </a:cxn>
                <a:cxn ang="0">
                  <a:pos x="3356" y="8"/>
                </a:cxn>
                <a:cxn ang="0">
                  <a:pos x="62" y="1486"/>
                </a:cxn>
                <a:cxn ang="0">
                  <a:pos x="44" y="1497"/>
                </a:cxn>
                <a:cxn ang="0">
                  <a:pos x="29" y="1512"/>
                </a:cxn>
                <a:cxn ang="0">
                  <a:pos x="16" y="1530"/>
                </a:cxn>
                <a:cxn ang="0">
                  <a:pos x="7" y="1550"/>
                </a:cxn>
                <a:cxn ang="0">
                  <a:pos x="2" y="1572"/>
                </a:cxn>
                <a:cxn ang="0">
                  <a:pos x="0" y="1594"/>
                </a:cxn>
                <a:cxn ang="0">
                  <a:pos x="2" y="1615"/>
                </a:cxn>
                <a:cxn ang="0">
                  <a:pos x="8" y="1636"/>
                </a:cxn>
                <a:cxn ang="0">
                  <a:pos x="68" y="1773"/>
                </a:cxn>
                <a:cxn ang="0">
                  <a:pos x="3562" y="183"/>
                </a:cxn>
              </a:cxnLst>
              <a:rect l="0" t="0" r="r" b="b"/>
              <a:pathLst>
                <a:path w="3562" h="1773">
                  <a:moveTo>
                    <a:pt x="3562" y="183"/>
                  </a:moveTo>
                  <a:lnTo>
                    <a:pt x="3502" y="64"/>
                  </a:lnTo>
                  <a:lnTo>
                    <a:pt x="3491" y="46"/>
                  </a:lnTo>
                  <a:lnTo>
                    <a:pt x="3476" y="31"/>
                  </a:lnTo>
                  <a:lnTo>
                    <a:pt x="3459" y="18"/>
                  </a:lnTo>
                  <a:lnTo>
                    <a:pt x="3440" y="8"/>
                  </a:lnTo>
                  <a:lnTo>
                    <a:pt x="3418" y="2"/>
                  </a:lnTo>
                  <a:lnTo>
                    <a:pt x="3397" y="0"/>
                  </a:lnTo>
                  <a:lnTo>
                    <a:pt x="3376" y="2"/>
                  </a:lnTo>
                  <a:lnTo>
                    <a:pt x="3356" y="8"/>
                  </a:lnTo>
                  <a:lnTo>
                    <a:pt x="62" y="1486"/>
                  </a:lnTo>
                  <a:lnTo>
                    <a:pt x="44" y="1497"/>
                  </a:lnTo>
                  <a:lnTo>
                    <a:pt x="29" y="1512"/>
                  </a:lnTo>
                  <a:lnTo>
                    <a:pt x="16" y="1530"/>
                  </a:lnTo>
                  <a:lnTo>
                    <a:pt x="7" y="1550"/>
                  </a:lnTo>
                  <a:lnTo>
                    <a:pt x="2" y="1572"/>
                  </a:lnTo>
                  <a:lnTo>
                    <a:pt x="0" y="1594"/>
                  </a:lnTo>
                  <a:lnTo>
                    <a:pt x="2" y="1615"/>
                  </a:lnTo>
                  <a:lnTo>
                    <a:pt x="8" y="1636"/>
                  </a:lnTo>
                  <a:lnTo>
                    <a:pt x="68" y="1773"/>
                  </a:lnTo>
                  <a:lnTo>
                    <a:pt x="3562" y="183"/>
                  </a:lnTo>
                  <a:close/>
                </a:path>
              </a:pathLst>
            </a:custGeom>
            <a:solidFill>
              <a:srgbClr val="BAC2C2"/>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39" name="Freeform 155"/>
            <p:cNvSpPr>
              <a:spLocks/>
            </p:cNvSpPr>
            <p:nvPr/>
          </p:nvSpPr>
          <p:spPr bwMode="auto">
            <a:xfrm>
              <a:off x="768" y="1008"/>
              <a:ext cx="161" cy="97"/>
            </a:xfrm>
            <a:custGeom>
              <a:avLst/>
              <a:gdLst/>
              <a:ahLst/>
              <a:cxnLst>
                <a:cxn ang="0">
                  <a:pos x="3545" y="153"/>
                </a:cxn>
                <a:cxn ang="0">
                  <a:pos x="3538" y="137"/>
                </a:cxn>
                <a:cxn ang="0">
                  <a:pos x="3529" y="120"/>
                </a:cxn>
                <a:cxn ang="0">
                  <a:pos x="3514" y="90"/>
                </a:cxn>
                <a:cxn ang="0">
                  <a:pos x="3491" y="46"/>
                </a:cxn>
                <a:cxn ang="0">
                  <a:pos x="3459" y="18"/>
                </a:cxn>
                <a:cxn ang="0">
                  <a:pos x="3418" y="2"/>
                </a:cxn>
                <a:cxn ang="0">
                  <a:pos x="3376" y="2"/>
                </a:cxn>
                <a:cxn ang="0">
                  <a:pos x="3257" y="53"/>
                </a:cxn>
                <a:cxn ang="0">
                  <a:pos x="3083" y="131"/>
                </a:cxn>
                <a:cxn ang="0">
                  <a:pos x="2932" y="198"/>
                </a:cxn>
                <a:cxn ang="0">
                  <a:pos x="2800" y="258"/>
                </a:cxn>
                <a:cxn ang="0">
                  <a:pos x="2681" y="312"/>
                </a:cxn>
                <a:cxn ang="0">
                  <a:pos x="2565" y="364"/>
                </a:cxn>
                <a:cxn ang="0">
                  <a:pos x="2450" y="415"/>
                </a:cxn>
                <a:cxn ang="0">
                  <a:pos x="2327" y="471"/>
                </a:cxn>
                <a:cxn ang="0">
                  <a:pos x="2189" y="532"/>
                </a:cxn>
                <a:cxn ang="0">
                  <a:pos x="2031" y="603"/>
                </a:cxn>
                <a:cxn ang="0">
                  <a:pos x="1846" y="686"/>
                </a:cxn>
                <a:cxn ang="0">
                  <a:pos x="1628" y="784"/>
                </a:cxn>
                <a:cxn ang="0">
                  <a:pos x="1370" y="899"/>
                </a:cxn>
                <a:cxn ang="0">
                  <a:pos x="1066" y="1036"/>
                </a:cxn>
                <a:cxn ang="0">
                  <a:pos x="710" y="1195"/>
                </a:cxn>
                <a:cxn ang="0">
                  <a:pos x="294" y="1382"/>
                </a:cxn>
                <a:cxn ang="0">
                  <a:pos x="44" y="1497"/>
                </a:cxn>
                <a:cxn ang="0">
                  <a:pos x="16" y="1530"/>
                </a:cxn>
                <a:cxn ang="0">
                  <a:pos x="2" y="1572"/>
                </a:cxn>
                <a:cxn ang="0">
                  <a:pos x="2" y="1615"/>
                </a:cxn>
                <a:cxn ang="0">
                  <a:pos x="14" y="1648"/>
                </a:cxn>
                <a:cxn ang="0">
                  <a:pos x="21" y="1665"/>
                </a:cxn>
                <a:cxn ang="0">
                  <a:pos x="31" y="1685"/>
                </a:cxn>
                <a:cxn ang="0">
                  <a:pos x="46" y="1719"/>
                </a:cxn>
                <a:cxn ang="0">
                  <a:pos x="162" y="1700"/>
                </a:cxn>
                <a:cxn ang="0">
                  <a:pos x="348" y="1616"/>
                </a:cxn>
                <a:cxn ang="0">
                  <a:pos x="508" y="1543"/>
                </a:cxn>
                <a:cxn ang="0">
                  <a:pos x="648" y="1480"/>
                </a:cxn>
                <a:cxn ang="0">
                  <a:pos x="776" y="1422"/>
                </a:cxn>
                <a:cxn ang="0">
                  <a:pos x="898" y="1367"/>
                </a:cxn>
                <a:cxn ang="0">
                  <a:pos x="1021" y="1311"/>
                </a:cxn>
                <a:cxn ang="0">
                  <a:pos x="1153" y="1251"/>
                </a:cxn>
                <a:cxn ang="0">
                  <a:pos x="1299" y="1186"/>
                </a:cxn>
                <a:cxn ang="0">
                  <a:pos x="1466" y="1110"/>
                </a:cxn>
                <a:cxn ang="0">
                  <a:pos x="1662" y="1020"/>
                </a:cxn>
                <a:cxn ang="0">
                  <a:pos x="1892" y="916"/>
                </a:cxn>
                <a:cxn ang="0">
                  <a:pos x="2166" y="792"/>
                </a:cxn>
                <a:cxn ang="0">
                  <a:pos x="2488" y="646"/>
                </a:cxn>
                <a:cxn ang="0">
                  <a:pos x="2864" y="474"/>
                </a:cxn>
                <a:cxn ang="0">
                  <a:pos x="3304" y="275"/>
                </a:cxn>
              </a:cxnLst>
              <a:rect l="0" t="0" r="r" b="b"/>
              <a:pathLst>
                <a:path w="3550" h="1748">
                  <a:moveTo>
                    <a:pt x="3550" y="163"/>
                  </a:moveTo>
                  <a:lnTo>
                    <a:pt x="3545" y="153"/>
                  </a:lnTo>
                  <a:lnTo>
                    <a:pt x="3541" y="144"/>
                  </a:lnTo>
                  <a:lnTo>
                    <a:pt x="3538" y="137"/>
                  </a:lnTo>
                  <a:lnTo>
                    <a:pt x="3533" y="130"/>
                  </a:lnTo>
                  <a:lnTo>
                    <a:pt x="3529" y="120"/>
                  </a:lnTo>
                  <a:lnTo>
                    <a:pt x="3523" y="108"/>
                  </a:lnTo>
                  <a:lnTo>
                    <a:pt x="3514" y="90"/>
                  </a:lnTo>
                  <a:lnTo>
                    <a:pt x="3502" y="64"/>
                  </a:lnTo>
                  <a:lnTo>
                    <a:pt x="3491" y="46"/>
                  </a:lnTo>
                  <a:lnTo>
                    <a:pt x="3476" y="31"/>
                  </a:lnTo>
                  <a:lnTo>
                    <a:pt x="3459" y="18"/>
                  </a:lnTo>
                  <a:lnTo>
                    <a:pt x="3440" y="8"/>
                  </a:lnTo>
                  <a:lnTo>
                    <a:pt x="3418" y="2"/>
                  </a:lnTo>
                  <a:lnTo>
                    <a:pt x="3397" y="0"/>
                  </a:lnTo>
                  <a:lnTo>
                    <a:pt x="3376" y="2"/>
                  </a:lnTo>
                  <a:lnTo>
                    <a:pt x="3356" y="8"/>
                  </a:lnTo>
                  <a:lnTo>
                    <a:pt x="3257" y="53"/>
                  </a:lnTo>
                  <a:lnTo>
                    <a:pt x="3166" y="94"/>
                  </a:lnTo>
                  <a:lnTo>
                    <a:pt x="3083" y="131"/>
                  </a:lnTo>
                  <a:lnTo>
                    <a:pt x="3004" y="167"/>
                  </a:lnTo>
                  <a:lnTo>
                    <a:pt x="2932" y="198"/>
                  </a:lnTo>
                  <a:lnTo>
                    <a:pt x="2864" y="229"/>
                  </a:lnTo>
                  <a:lnTo>
                    <a:pt x="2800" y="258"/>
                  </a:lnTo>
                  <a:lnTo>
                    <a:pt x="2740" y="286"/>
                  </a:lnTo>
                  <a:lnTo>
                    <a:pt x="2681" y="312"/>
                  </a:lnTo>
                  <a:lnTo>
                    <a:pt x="2623" y="337"/>
                  </a:lnTo>
                  <a:lnTo>
                    <a:pt x="2565" y="364"/>
                  </a:lnTo>
                  <a:lnTo>
                    <a:pt x="2508" y="389"/>
                  </a:lnTo>
                  <a:lnTo>
                    <a:pt x="2450" y="415"/>
                  </a:lnTo>
                  <a:lnTo>
                    <a:pt x="2389" y="443"/>
                  </a:lnTo>
                  <a:lnTo>
                    <a:pt x="2327" y="471"/>
                  </a:lnTo>
                  <a:lnTo>
                    <a:pt x="2259" y="501"/>
                  </a:lnTo>
                  <a:lnTo>
                    <a:pt x="2189" y="532"/>
                  </a:lnTo>
                  <a:lnTo>
                    <a:pt x="2113" y="567"/>
                  </a:lnTo>
                  <a:lnTo>
                    <a:pt x="2031" y="603"/>
                  </a:lnTo>
                  <a:lnTo>
                    <a:pt x="1942" y="643"/>
                  </a:lnTo>
                  <a:lnTo>
                    <a:pt x="1846" y="686"/>
                  </a:lnTo>
                  <a:lnTo>
                    <a:pt x="1741" y="733"/>
                  </a:lnTo>
                  <a:lnTo>
                    <a:pt x="1628" y="784"/>
                  </a:lnTo>
                  <a:lnTo>
                    <a:pt x="1505" y="839"/>
                  </a:lnTo>
                  <a:lnTo>
                    <a:pt x="1370" y="899"/>
                  </a:lnTo>
                  <a:lnTo>
                    <a:pt x="1224" y="966"/>
                  </a:lnTo>
                  <a:lnTo>
                    <a:pt x="1066" y="1036"/>
                  </a:lnTo>
                  <a:lnTo>
                    <a:pt x="895" y="1113"/>
                  </a:lnTo>
                  <a:lnTo>
                    <a:pt x="710" y="1195"/>
                  </a:lnTo>
                  <a:lnTo>
                    <a:pt x="510" y="1286"/>
                  </a:lnTo>
                  <a:lnTo>
                    <a:pt x="294" y="1382"/>
                  </a:lnTo>
                  <a:lnTo>
                    <a:pt x="62" y="1486"/>
                  </a:lnTo>
                  <a:lnTo>
                    <a:pt x="44" y="1497"/>
                  </a:lnTo>
                  <a:lnTo>
                    <a:pt x="29" y="1512"/>
                  </a:lnTo>
                  <a:lnTo>
                    <a:pt x="16" y="1530"/>
                  </a:lnTo>
                  <a:lnTo>
                    <a:pt x="7" y="1550"/>
                  </a:lnTo>
                  <a:lnTo>
                    <a:pt x="2" y="1572"/>
                  </a:lnTo>
                  <a:lnTo>
                    <a:pt x="0" y="1594"/>
                  </a:lnTo>
                  <a:lnTo>
                    <a:pt x="2" y="1615"/>
                  </a:lnTo>
                  <a:lnTo>
                    <a:pt x="8" y="1636"/>
                  </a:lnTo>
                  <a:lnTo>
                    <a:pt x="14" y="1648"/>
                  </a:lnTo>
                  <a:lnTo>
                    <a:pt x="18" y="1657"/>
                  </a:lnTo>
                  <a:lnTo>
                    <a:pt x="21" y="1665"/>
                  </a:lnTo>
                  <a:lnTo>
                    <a:pt x="26" y="1673"/>
                  </a:lnTo>
                  <a:lnTo>
                    <a:pt x="31" y="1685"/>
                  </a:lnTo>
                  <a:lnTo>
                    <a:pt x="37" y="1699"/>
                  </a:lnTo>
                  <a:lnTo>
                    <a:pt x="46" y="1719"/>
                  </a:lnTo>
                  <a:lnTo>
                    <a:pt x="57" y="1748"/>
                  </a:lnTo>
                  <a:lnTo>
                    <a:pt x="162" y="1700"/>
                  </a:lnTo>
                  <a:lnTo>
                    <a:pt x="259" y="1656"/>
                  </a:lnTo>
                  <a:lnTo>
                    <a:pt x="348" y="1616"/>
                  </a:lnTo>
                  <a:lnTo>
                    <a:pt x="430" y="1579"/>
                  </a:lnTo>
                  <a:lnTo>
                    <a:pt x="508" y="1543"/>
                  </a:lnTo>
                  <a:lnTo>
                    <a:pt x="579" y="1511"/>
                  </a:lnTo>
                  <a:lnTo>
                    <a:pt x="648" y="1480"/>
                  </a:lnTo>
                  <a:lnTo>
                    <a:pt x="713" y="1451"/>
                  </a:lnTo>
                  <a:lnTo>
                    <a:pt x="776" y="1422"/>
                  </a:lnTo>
                  <a:lnTo>
                    <a:pt x="837" y="1395"/>
                  </a:lnTo>
                  <a:lnTo>
                    <a:pt x="898" y="1367"/>
                  </a:lnTo>
                  <a:lnTo>
                    <a:pt x="959" y="1340"/>
                  </a:lnTo>
                  <a:lnTo>
                    <a:pt x="1021" y="1311"/>
                  </a:lnTo>
                  <a:lnTo>
                    <a:pt x="1085" y="1282"/>
                  </a:lnTo>
                  <a:lnTo>
                    <a:pt x="1153" y="1251"/>
                  </a:lnTo>
                  <a:lnTo>
                    <a:pt x="1223" y="1220"/>
                  </a:lnTo>
                  <a:lnTo>
                    <a:pt x="1299" y="1186"/>
                  </a:lnTo>
                  <a:lnTo>
                    <a:pt x="1379" y="1149"/>
                  </a:lnTo>
                  <a:lnTo>
                    <a:pt x="1466" y="1110"/>
                  </a:lnTo>
                  <a:lnTo>
                    <a:pt x="1560" y="1067"/>
                  </a:lnTo>
                  <a:lnTo>
                    <a:pt x="1662" y="1020"/>
                  </a:lnTo>
                  <a:lnTo>
                    <a:pt x="1772" y="971"/>
                  </a:lnTo>
                  <a:lnTo>
                    <a:pt x="1892" y="916"/>
                  </a:lnTo>
                  <a:lnTo>
                    <a:pt x="2024" y="857"/>
                  </a:lnTo>
                  <a:lnTo>
                    <a:pt x="2166" y="792"/>
                  </a:lnTo>
                  <a:lnTo>
                    <a:pt x="2320" y="722"/>
                  </a:lnTo>
                  <a:lnTo>
                    <a:pt x="2488" y="646"/>
                  </a:lnTo>
                  <a:lnTo>
                    <a:pt x="2668" y="564"/>
                  </a:lnTo>
                  <a:lnTo>
                    <a:pt x="2864" y="474"/>
                  </a:lnTo>
                  <a:lnTo>
                    <a:pt x="3075" y="378"/>
                  </a:lnTo>
                  <a:lnTo>
                    <a:pt x="3304" y="275"/>
                  </a:lnTo>
                  <a:lnTo>
                    <a:pt x="3550" y="163"/>
                  </a:lnTo>
                  <a:close/>
                </a:path>
              </a:pathLst>
            </a:custGeom>
            <a:solidFill>
              <a:srgbClr val="BFC7C7"/>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40" name="Freeform 156"/>
            <p:cNvSpPr>
              <a:spLocks/>
            </p:cNvSpPr>
            <p:nvPr/>
          </p:nvSpPr>
          <p:spPr bwMode="auto">
            <a:xfrm>
              <a:off x="768" y="1008"/>
              <a:ext cx="161" cy="96"/>
            </a:xfrm>
            <a:custGeom>
              <a:avLst/>
              <a:gdLst/>
              <a:ahLst/>
              <a:cxnLst>
                <a:cxn ang="0">
                  <a:pos x="3534" y="135"/>
                </a:cxn>
                <a:cxn ang="0">
                  <a:pos x="3529" y="123"/>
                </a:cxn>
                <a:cxn ang="0">
                  <a:pos x="3523" y="110"/>
                </a:cxn>
                <a:cxn ang="0">
                  <a:pos x="3511" y="84"/>
                </a:cxn>
                <a:cxn ang="0">
                  <a:pos x="3491" y="46"/>
                </a:cxn>
                <a:cxn ang="0">
                  <a:pos x="3459" y="18"/>
                </a:cxn>
                <a:cxn ang="0">
                  <a:pos x="3418" y="2"/>
                </a:cxn>
                <a:cxn ang="0">
                  <a:pos x="3376" y="2"/>
                </a:cxn>
                <a:cxn ang="0">
                  <a:pos x="3257" y="53"/>
                </a:cxn>
                <a:cxn ang="0">
                  <a:pos x="3083" y="131"/>
                </a:cxn>
                <a:cxn ang="0">
                  <a:pos x="2932" y="198"/>
                </a:cxn>
                <a:cxn ang="0">
                  <a:pos x="2800" y="258"/>
                </a:cxn>
                <a:cxn ang="0">
                  <a:pos x="2681" y="312"/>
                </a:cxn>
                <a:cxn ang="0">
                  <a:pos x="2565" y="364"/>
                </a:cxn>
                <a:cxn ang="0">
                  <a:pos x="2450" y="415"/>
                </a:cxn>
                <a:cxn ang="0">
                  <a:pos x="2327" y="471"/>
                </a:cxn>
                <a:cxn ang="0">
                  <a:pos x="2189" y="532"/>
                </a:cxn>
                <a:cxn ang="0">
                  <a:pos x="2031" y="603"/>
                </a:cxn>
                <a:cxn ang="0">
                  <a:pos x="1846" y="686"/>
                </a:cxn>
                <a:cxn ang="0">
                  <a:pos x="1628" y="784"/>
                </a:cxn>
                <a:cxn ang="0">
                  <a:pos x="1370" y="899"/>
                </a:cxn>
                <a:cxn ang="0">
                  <a:pos x="1066" y="1036"/>
                </a:cxn>
                <a:cxn ang="0">
                  <a:pos x="710" y="1195"/>
                </a:cxn>
                <a:cxn ang="0">
                  <a:pos x="294" y="1382"/>
                </a:cxn>
                <a:cxn ang="0">
                  <a:pos x="44" y="1497"/>
                </a:cxn>
                <a:cxn ang="0">
                  <a:pos x="16" y="1530"/>
                </a:cxn>
                <a:cxn ang="0">
                  <a:pos x="2" y="1572"/>
                </a:cxn>
                <a:cxn ang="0">
                  <a:pos x="2" y="1615"/>
                </a:cxn>
                <a:cxn ang="0">
                  <a:pos x="13" y="1646"/>
                </a:cxn>
                <a:cxn ang="0">
                  <a:pos x="19" y="1658"/>
                </a:cxn>
                <a:cxn ang="0">
                  <a:pos x="26" y="1674"/>
                </a:cxn>
                <a:cxn ang="0">
                  <a:pos x="37" y="1702"/>
                </a:cxn>
                <a:cxn ang="0">
                  <a:pos x="151" y="1676"/>
                </a:cxn>
                <a:cxn ang="0">
                  <a:pos x="337" y="1592"/>
                </a:cxn>
                <a:cxn ang="0">
                  <a:pos x="497" y="1520"/>
                </a:cxn>
                <a:cxn ang="0">
                  <a:pos x="637" y="1457"/>
                </a:cxn>
                <a:cxn ang="0">
                  <a:pos x="765" y="1399"/>
                </a:cxn>
                <a:cxn ang="0">
                  <a:pos x="886" y="1344"/>
                </a:cxn>
                <a:cxn ang="0">
                  <a:pos x="1010" y="1288"/>
                </a:cxn>
                <a:cxn ang="0">
                  <a:pos x="1141" y="1229"/>
                </a:cxn>
                <a:cxn ang="0">
                  <a:pos x="1287" y="1163"/>
                </a:cxn>
                <a:cxn ang="0">
                  <a:pos x="1455" y="1087"/>
                </a:cxn>
                <a:cxn ang="0">
                  <a:pos x="1650" y="998"/>
                </a:cxn>
                <a:cxn ang="0">
                  <a:pos x="1881" y="894"/>
                </a:cxn>
                <a:cxn ang="0">
                  <a:pos x="2154" y="771"/>
                </a:cxn>
                <a:cxn ang="0">
                  <a:pos x="2477" y="625"/>
                </a:cxn>
                <a:cxn ang="0">
                  <a:pos x="2853" y="453"/>
                </a:cxn>
                <a:cxn ang="0">
                  <a:pos x="3293" y="254"/>
                </a:cxn>
              </a:cxnLst>
              <a:rect l="0" t="0" r="r" b="b"/>
              <a:pathLst>
                <a:path w="3539" h="1724">
                  <a:moveTo>
                    <a:pt x="3539" y="143"/>
                  </a:moveTo>
                  <a:lnTo>
                    <a:pt x="3534" y="135"/>
                  </a:lnTo>
                  <a:lnTo>
                    <a:pt x="3531" y="129"/>
                  </a:lnTo>
                  <a:lnTo>
                    <a:pt x="3529" y="123"/>
                  </a:lnTo>
                  <a:lnTo>
                    <a:pt x="3526" y="117"/>
                  </a:lnTo>
                  <a:lnTo>
                    <a:pt x="3523" y="110"/>
                  </a:lnTo>
                  <a:lnTo>
                    <a:pt x="3518" y="99"/>
                  </a:lnTo>
                  <a:lnTo>
                    <a:pt x="3511" y="84"/>
                  </a:lnTo>
                  <a:lnTo>
                    <a:pt x="3502" y="64"/>
                  </a:lnTo>
                  <a:lnTo>
                    <a:pt x="3491" y="46"/>
                  </a:lnTo>
                  <a:lnTo>
                    <a:pt x="3476" y="31"/>
                  </a:lnTo>
                  <a:lnTo>
                    <a:pt x="3459" y="18"/>
                  </a:lnTo>
                  <a:lnTo>
                    <a:pt x="3440" y="8"/>
                  </a:lnTo>
                  <a:lnTo>
                    <a:pt x="3418" y="2"/>
                  </a:lnTo>
                  <a:lnTo>
                    <a:pt x="3397" y="0"/>
                  </a:lnTo>
                  <a:lnTo>
                    <a:pt x="3376" y="2"/>
                  </a:lnTo>
                  <a:lnTo>
                    <a:pt x="3356" y="8"/>
                  </a:lnTo>
                  <a:lnTo>
                    <a:pt x="3257" y="53"/>
                  </a:lnTo>
                  <a:lnTo>
                    <a:pt x="3166" y="94"/>
                  </a:lnTo>
                  <a:lnTo>
                    <a:pt x="3083" y="131"/>
                  </a:lnTo>
                  <a:lnTo>
                    <a:pt x="3004" y="167"/>
                  </a:lnTo>
                  <a:lnTo>
                    <a:pt x="2932" y="198"/>
                  </a:lnTo>
                  <a:lnTo>
                    <a:pt x="2864" y="229"/>
                  </a:lnTo>
                  <a:lnTo>
                    <a:pt x="2800" y="258"/>
                  </a:lnTo>
                  <a:lnTo>
                    <a:pt x="2740" y="286"/>
                  </a:lnTo>
                  <a:lnTo>
                    <a:pt x="2681" y="312"/>
                  </a:lnTo>
                  <a:lnTo>
                    <a:pt x="2623" y="337"/>
                  </a:lnTo>
                  <a:lnTo>
                    <a:pt x="2565" y="364"/>
                  </a:lnTo>
                  <a:lnTo>
                    <a:pt x="2508" y="389"/>
                  </a:lnTo>
                  <a:lnTo>
                    <a:pt x="2450" y="415"/>
                  </a:lnTo>
                  <a:lnTo>
                    <a:pt x="2389" y="443"/>
                  </a:lnTo>
                  <a:lnTo>
                    <a:pt x="2327" y="471"/>
                  </a:lnTo>
                  <a:lnTo>
                    <a:pt x="2259" y="501"/>
                  </a:lnTo>
                  <a:lnTo>
                    <a:pt x="2189" y="532"/>
                  </a:lnTo>
                  <a:lnTo>
                    <a:pt x="2113" y="567"/>
                  </a:lnTo>
                  <a:lnTo>
                    <a:pt x="2031" y="603"/>
                  </a:lnTo>
                  <a:lnTo>
                    <a:pt x="1942" y="643"/>
                  </a:lnTo>
                  <a:lnTo>
                    <a:pt x="1846" y="686"/>
                  </a:lnTo>
                  <a:lnTo>
                    <a:pt x="1741" y="733"/>
                  </a:lnTo>
                  <a:lnTo>
                    <a:pt x="1628" y="784"/>
                  </a:lnTo>
                  <a:lnTo>
                    <a:pt x="1505" y="839"/>
                  </a:lnTo>
                  <a:lnTo>
                    <a:pt x="1370" y="899"/>
                  </a:lnTo>
                  <a:lnTo>
                    <a:pt x="1224" y="966"/>
                  </a:lnTo>
                  <a:lnTo>
                    <a:pt x="1066" y="1036"/>
                  </a:lnTo>
                  <a:lnTo>
                    <a:pt x="895" y="1113"/>
                  </a:lnTo>
                  <a:lnTo>
                    <a:pt x="710" y="1195"/>
                  </a:lnTo>
                  <a:lnTo>
                    <a:pt x="510" y="1286"/>
                  </a:lnTo>
                  <a:lnTo>
                    <a:pt x="294" y="1382"/>
                  </a:lnTo>
                  <a:lnTo>
                    <a:pt x="62" y="1486"/>
                  </a:lnTo>
                  <a:lnTo>
                    <a:pt x="44" y="1497"/>
                  </a:lnTo>
                  <a:lnTo>
                    <a:pt x="29" y="1512"/>
                  </a:lnTo>
                  <a:lnTo>
                    <a:pt x="16" y="1530"/>
                  </a:lnTo>
                  <a:lnTo>
                    <a:pt x="7" y="1550"/>
                  </a:lnTo>
                  <a:lnTo>
                    <a:pt x="2" y="1572"/>
                  </a:lnTo>
                  <a:lnTo>
                    <a:pt x="0" y="1594"/>
                  </a:lnTo>
                  <a:lnTo>
                    <a:pt x="2" y="1615"/>
                  </a:lnTo>
                  <a:lnTo>
                    <a:pt x="8" y="1636"/>
                  </a:lnTo>
                  <a:lnTo>
                    <a:pt x="13" y="1646"/>
                  </a:lnTo>
                  <a:lnTo>
                    <a:pt x="16" y="1652"/>
                  </a:lnTo>
                  <a:lnTo>
                    <a:pt x="19" y="1658"/>
                  </a:lnTo>
                  <a:lnTo>
                    <a:pt x="22" y="1666"/>
                  </a:lnTo>
                  <a:lnTo>
                    <a:pt x="26" y="1674"/>
                  </a:lnTo>
                  <a:lnTo>
                    <a:pt x="31" y="1686"/>
                  </a:lnTo>
                  <a:lnTo>
                    <a:pt x="37" y="1702"/>
                  </a:lnTo>
                  <a:lnTo>
                    <a:pt x="46" y="1724"/>
                  </a:lnTo>
                  <a:lnTo>
                    <a:pt x="151" y="1676"/>
                  </a:lnTo>
                  <a:lnTo>
                    <a:pt x="248" y="1633"/>
                  </a:lnTo>
                  <a:lnTo>
                    <a:pt x="337" y="1592"/>
                  </a:lnTo>
                  <a:lnTo>
                    <a:pt x="419" y="1555"/>
                  </a:lnTo>
                  <a:lnTo>
                    <a:pt x="497" y="1520"/>
                  </a:lnTo>
                  <a:lnTo>
                    <a:pt x="568" y="1488"/>
                  </a:lnTo>
                  <a:lnTo>
                    <a:pt x="637" y="1457"/>
                  </a:lnTo>
                  <a:lnTo>
                    <a:pt x="702" y="1427"/>
                  </a:lnTo>
                  <a:lnTo>
                    <a:pt x="765" y="1399"/>
                  </a:lnTo>
                  <a:lnTo>
                    <a:pt x="826" y="1372"/>
                  </a:lnTo>
                  <a:lnTo>
                    <a:pt x="886" y="1344"/>
                  </a:lnTo>
                  <a:lnTo>
                    <a:pt x="948" y="1316"/>
                  </a:lnTo>
                  <a:lnTo>
                    <a:pt x="1010" y="1288"/>
                  </a:lnTo>
                  <a:lnTo>
                    <a:pt x="1074" y="1259"/>
                  </a:lnTo>
                  <a:lnTo>
                    <a:pt x="1141" y="1229"/>
                  </a:lnTo>
                  <a:lnTo>
                    <a:pt x="1212" y="1197"/>
                  </a:lnTo>
                  <a:lnTo>
                    <a:pt x="1287" y="1163"/>
                  </a:lnTo>
                  <a:lnTo>
                    <a:pt x="1368" y="1126"/>
                  </a:lnTo>
                  <a:lnTo>
                    <a:pt x="1455" y="1087"/>
                  </a:lnTo>
                  <a:lnTo>
                    <a:pt x="1548" y="1045"/>
                  </a:lnTo>
                  <a:lnTo>
                    <a:pt x="1650" y="998"/>
                  </a:lnTo>
                  <a:lnTo>
                    <a:pt x="1761" y="949"/>
                  </a:lnTo>
                  <a:lnTo>
                    <a:pt x="1881" y="894"/>
                  </a:lnTo>
                  <a:lnTo>
                    <a:pt x="2013" y="835"/>
                  </a:lnTo>
                  <a:lnTo>
                    <a:pt x="2154" y="771"/>
                  </a:lnTo>
                  <a:lnTo>
                    <a:pt x="2308" y="700"/>
                  </a:lnTo>
                  <a:lnTo>
                    <a:pt x="2477" y="625"/>
                  </a:lnTo>
                  <a:lnTo>
                    <a:pt x="2657" y="543"/>
                  </a:lnTo>
                  <a:lnTo>
                    <a:pt x="2853" y="453"/>
                  </a:lnTo>
                  <a:lnTo>
                    <a:pt x="3064" y="357"/>
                  </a:lnTo>
                  <a:lnTo>
                    <a:pt x="3293" y="254"/>
                  </a:lnTo>
                  <a:lnTo>
                    <a:pt x="3539" y="143"/>
                  </a:lnTo>
                  <a:close/>
                </a:path>
              </a:pathLst>
            </a:custGeom>
            <a:solidFill>
              <a:srgbClr val="C9D1D1"/>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41" name="Freeform 157"/>
            <p:cNvSpPr>
              <a:spLocks/>
            </p:cNvSpPr>
            <p:nvPr/>
          </p:nvSpPr>
          <p:spPr bwMode="auto">
            <a:xfrm>
              <a:off x="768" y="1008"/>
              <a:ext cx="160" cy="94"/>
            </a:xfrm>
            <a:custGeom>
              <a:avLst/>
              <a:gdLst/>
              <a:ahLst/>
              <a:cxnLst>
                <a:cxn ang="0">
                  <a:pos x="3522" y="112"/>
                </a:cxn>
                <a:cxn ang="0">
                  <a:pos x="3513" y="91"/>
                </a:cxn>
                <a:cxn ang="0">
                  <a:pos x="3491" y="46"/>
                </a:cxn>
                <a:cxn ang="0">
                  <a:pos x="3459" y="18"/>
                </a:cxn>
                <a:cxn ang="0">
                  <a:pos x="3418" y="2"/>
                </a:cxn>
                <a:cxn ang="0">
                  <a:pos x="3376" y="2"/>
                </a:cxn>
                <a:cxn ang="0">
                  <a:pos x="3257" y="53"/>
                </a:cxn>
                <a:cxn ang="0">
                  <a:pos x="3083" y="131"/>
                </a:cxn>
                <a:cxn ang="0">
                  <a:pos x="2932" y="198"/>
                </a:cxn>
                <a:cxn ang="0">
                  <a:pos x="2800" y="258"/>
                </a:cxn>
                <a:cxn ang="0">
                  <a:pos x="2681" y="312"/>
                </a:cxn>
                <a:cxn ang="0">
                  <a:pos x="2565" y="364"/>
                </a:cxn>
                <a:cxn ang="0">
                  <a:pos x="2450" y="415"/>
                </a:cxn>
                <a:cxn ang="0">
                  <a:pos x="2327" y="471"/>
                </a:cxn>
                <a:cxn ang="0">
                  <a:pos x="2189" y="532"/>
                </a:cxn>
                <a:cxn ang="0">
                  <a:pos x="2031" y="603"/>
                </a:cxn>
                <a:cxn ang="0">
                  <a:pos x="1846" y="686"/>
                </a:cxn>
                <a:cxn ang="0">
                  <a:pos x="1628" y="784"/>
                </a:cxn>
                <a:cxn ang="0">
                  <a:pos x="1370" y="899"/>
                </a:cxn>
                <a:cxn ang="0">
                  <a:pos x="1066" y="1036"/>
                </a:cxn>
                <a:cxn ang="0">
                  <a:pos x="710" y="1195"/>
                </a:cxn>
                <a:cxn ang="0">
                  <a:pos x="294" y="1382"/>
                </a:cxn>
                <a:cxn ang="0">
                  <a:pos x="44" y="1497"/>
                </a:cxn>
                <a:cxn ang="0">
                  <a:pos x="16" y="1530"/>
                </a:cxn>
                <a:cxn ang="0">
                  <a:pos x="2" y="1572"/>
                </a:cxn>
                <a:cxn ang="0">
                  <a:pos x="2" y="1615"/>
                </a:cxn>
                <a:cxn ang="0">
                  <a:pos x="14" y="1648"/>
                </a:cxn>
                <a:cxn ang="0">
                  <a:pos x="25" y="1671"/>
                </a:cxn>
                <a:cxn ang="0">
                  <a:pos x="141" y="1651"/>
                </a:cxn>
                <a:cxn ang="0">
                  <a:pos x="326" y="1568"/>
                </a:cxn>
                <a:cxn ang="0">
                  <a:pos x="486" y="1496"/>
                </a:cxn>
                <a:cxn ang="0">
                  <a:pos x="626" y="1433"/>
                </a:cxn>
                <a:cxn ang="0">
                  <a:pos x="754" y="1375"/>
                </a:cxn>
                <a:cxn ang="0">
                  <a:pos x="875" y="1320"/>
                </a:cxn>
                <a:cxn ang="0">
                  <a:pos x="999" y="1264"/>
                </a:cxn>
                <a:cxn ang="0">
                  <a:pos x="1130" y="1205"/>
                </a:cxn>
                <a:cxn ang="0">
                  <a:pos x="1276" y="1140"/>
                </a:cxn>
                <a:cxn ang="0">
                  <a:pos x="1443" y="1064"/>
                </a:cxn>
                <a:cxn ang="0">
                  <a:pos x="1639" y="975"/>
                </a:cxn>
                <a:cxn ang="0">
                  <a:pos x="1870" y="872"/>
                </a:cxn>
                <a:cxn ang="0">
                  <a:pos x="2143" y="749"/>
                </a:cxn>
                <a:cxn ang="0">
                  <a:pos x="2464" y="603"/>
                </a:cxn>
                <a:cxn ang="0">
                  <a:pos x="2841" y="432"/>
                </a:cxn>
                <a:cxn ang="0">
                  <a:pos x="3281" y="234"/>
                </a:cxn>
              </a:cxnLst>
              <a:rect l="0" t="0" r="r" b="b"/>
              <a:pathLst>
                <a:path w="3526" h="1698">
                  <a:moveTo>
                    <a:pt x="3526" y="123"/>
                  </a:moveTo>
                  <a:lnTo>
                    <a:pt x="3522" y="112"/>
                  </a:lnTo>
                  <a:lnTo>
                    <a:pt x="3518" y="103"/>
                  </a:lnTo>
                  <a:lnTo>
                    <a:pt x="3513" y="91"/>
                  </a:lnTo>
                  <a:lnTo>
                    <a:pt x="3502" y="64"/>
                  </a:lnTo>
                  <a:lnTo>
                    <a:pt x="3491" y="46"/>
                  </a:lnTo>
                  <a:lnTo>
                    <a:pt x="3476" y="31"/>
                  </a:lnTo>
                  <a:lnTo>
                    <a:pt x="3459" y="18"/>
                  </a:lnTo>
                  <a:lnTo>
                    <a:pt x="3440" y="8"/>
                  </a:lnTo>
                  <a:lnTo>
                    <a:pt x="3418" y="2"/>
                  </a:lnTo>
                  <a:lnTo>
                    <a:pt x="3397" y="0"/>
                  </a:lnTo>
                  <a:lnTo>
                    <a:pt x="3376" y="2"/>
                  </a:lnTo>
                  <a:lnTo>
                    <a:pt x="3356" y="8"/>
                  </a:lnTo>
                  <a:lnTo>
                    <a:pt x="3257" y="53"/>
                  </a:lnTo>
                  <a:lnTo>
                    <a:pt x="3166" y="94"/>
                  </a:lnTo>
                  <a:lnTo>
                    <a:pt x="3083" y="131"/>
                  </a:lnTo>
                  <a:lnTo>
                    <a:pt x="3004" y="167"/>
                  </a:lnTo>
                  <a:lnTo>
                    <a:pt x="2932" y="198"/>
                  </a:lnTo>
                  <a:lnTo>
                    <a:pt x="2864" y="229"/>
                  </a:lnTo>
                  <a:lnTo>
                    <a:pt x="2800" y="258"/>
                  </a:lnTo>
                  <a:lnTo>
                    <a:pt x="2740" y="286"/>
                  </a:lnTo>
                  <a:lnTo>
                    <a:pt x="2681" y="312"/>
                  </a:lnTo>
                  <a:lnTo>
                    <a:pt x="2623" y="337"/>
                  </a:lnTo>
                  <a:lnTo>
                    <a:pt x="2565" y="364"/>
                  </a:lnTo>
                  <a:lnTo>
                    <a:pt x="2508" y="389"/>
                  </a:lnTo>
                  <a:lnTo>
                    <a:pt x="2450" y="415"/>
                  </a:lnTo>
                  <a:lnTo>
                    <a:pt x="2389" y="443"/>
                  </a:lnTo>
                  <a:lnTo>
                    <a:pt x="2327" y="471"/>
                  </a:lnTo>
                  <a:lnTo>
                    <a:pt x="2259" y="501"/>
                  </a:lnTo>
                  <a:lnTo>
                    <a:pt x="2189" y="532"/>
                  </a:lnTo>
                  <a:lnTo>
                    <a:pt x="2113" y="567"/>
                  </a:lnTo>
                  <a:lnTo>
                    <a:pt x="2031" y="603"/>
                  </a:lnTo>
                  <a:lnTo>
                    <a:pt x="1942" y="643"/>
                  </a:lnTo>
                  <a:lnTo>
                    <a:pt x="1846" y="686"/>
                  </a:lnTo>
                  <a:lnTo>
                    <a:pt x="1741" y="733"/>
                  </a:lnTo>
                  <a:lnTo>
                    <a:pt x="1628" y="784"/>
                  </a:lnTo>
                  <a:lnTo>
                    <a:pt x="1505" y="839"/>
                  </a:lnTo>
                  <a:lnTo>
                    <a:pt x="1370" y="899"/>
                  </a:lnTo>
                  <a:lnTo>
                    <a:pt x="1224" y="966"/>
                  </a:lnTo>
                  <a:lnTo>
                    <a:pt x="1066" y="1036"/>
                  </a:lnTo>
                  <a:lnTo>
                    <a:pt x="895" y="1113"/>
                  </a:lnTo>
                  <a:lnTo>
                    <a:pt x="710" y="1195"/>
                  </a:lnTo>
                  <a:lnTo>
                    <a:pt x="510" y="1286"/>
                  </a:lnTo>
                  <a:lnTo>
                    <a:pt x="294" y="1382"/>
                  </a:lnTo>
                  <a:lnTo>
                    <a:pt x="62" y="1486"/>
                  </a:lnTo>
                  <a:lnTo>
                    <a:pt x="44" y="1497"/>
                  </a:lnTo>
                  <a:lnTo>
                    <a:pt x="29" y="1512"/>
                  </a:lnTo>
                  <a:lnTo>
                    <a:pt x="16" y="1530"/>
                  </a:lnTo>
                  <a:lnTo>
                    <a:pt x="7" y="1550"/>
                  </a:lnTo>
                  <a:lnTo>
                    <a:pt x="2" y="1572"/>
                  </a:lnTo>
                  <a:lnTo>
                    <a:pt x="0" y="1594"/>
                  </a:lnTo>
                  <a:lnTo>
                    <a:pt x="2" y="1615"/>
                  </a:lnTo>
                  <a:lnTo>
                    <a:pt x="8" y="1636"/>
                  </a:lnTo>
                  <a:lnTo>
                    <a:pt x="14" y="1648"/>
                  </a:lnTo>
                  <a:lnTo>
                    <a:pt x="18" y="1657"/>
                  </a:lnTo>
                  <a:lnTo>
                    <a:pt x="25" y="1671"/>
                  </a:lnTo>
                  <a:lnTo>
                    <a:pt x="36" y="1698"/>
                  </a:lnTo>
                  <a:lnTo>
                    <a:pt x="141" y="1651"/>
                  </a:lnTo>
                  <a:lnTo>
                    <a:pt x="237" y="1608"/>
                  </a:lnTo>
                  <a:lnTo>
                    <a:pt x="326" y="1568"/>
                  </a:lnTo>
                  <a:lnTo>
                    <a:pt x="409" y="1530"/>
                  </a:lnTo>
                  <a:lnTo>
                    <a:pt x="486" y="1496"/>
                  </a:lnTo>
                  <a:lnTo>
                    <a:pt x="558" y="1463"/>
                  </a:lnTo>
                  <a:lnTo>
                    <a:pt x="626" y="1433"/>
                  </a:lnTo>
                  <a:lnTo>
                    <a:pt x="691" y="1403"/>
                  </a:lnTo>
                  <a:lnTo>
                    <a:pt x="754" y="1375"/>
                  </a:lnTo>
                  <a:lnTo>
                    <a:pt x="815" y="1347"/>
                  </a:lnTo>
                  <a:lnTo>
                    <a:pt x="875" y="1320"/>
                  </a:lnTo>
                  <a:lnTo>
                    <a:pt x="936" y="1292"/>
                  </a:lnTo>
                  <a:lnTo>
                    <a:pt x="999" y="1264"/>
                  </a:lnTo>
                  <a:lnTo>
                    <a:pt x="1063" y="1236"/>
                  </a:lnTo>
                  <a:lnTo>
                    <a:pt x="1130" y="1205"/>
                  </a:lnTo>
                  <a:lnTo>
                    <a:pt x="1201" y="1173"/>
                  </a:lnTo>
                  <a:lnTo>
                    <a:pt x="1276" y="1140"/>
                  </a:lnTo>
                  <a:lnTo>
                    <a:pt x="1357" y="1103"/>
                  </a:lnTo>
                  <a:lnTo>
                    <a:pt x="1443" y="1064"/>
                  </a:lnTo>
                  <a:lnTo>
                    <a:pt x="1537" y="1022"/>
                  </a:lnTo>
                  <a:lnTo>
                    <a:pt x="1639" y="975"/>
                  </a:lnTo>
                  <a:lnTo>
                    <a:pt x="1749" y="926"/>
                  </a:lnTo>
                  <a:lnTo>
                    <a:pt x="1870" y="872"/>
                  </a:lnTo>
                  <a:lnTo>
                    <a:pt x="2000" y="813"/>
                  </a:lnTo>
                  <a:lnTo>
                    <a:pt x="2143" y="749"/>
                  </a:lnTo>
                  <a:lnTo>
                    <a:pt x="2297" y="679"/>
                  </a:lnTo>
                  <a:lnTo>
                    <a:pt x="2464" y="603"/>
                  </a:lnTo>
                  <a:lnTo>
                    <a:pt x="2646" y="521"/>
                  </a:lnTo>
                  <a:lnTo>
                    <a:pt x="2841" y="432"/>
                  </a:lnTo>
                  <a:lnTo>
                    <a:pt x="3053" y="337"/>
                  </a:lnTo>
                  <a:lnTo>
                    <a:pt x="3281" y="234"/>
                  </a:lnTo>
                  <a:lnTo>
                    <a:pt x="3526" y="123"/>
                  </a:lnTo>
                  <a:close/>
                </a:path>
              </a:pathLst>
            </a:custGeom>
            <a:solidFill>
              <a:srgbClr val="D1D9D9"/>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42" name="Freeform 158"/>
            <p:cNvSpPr>
              <a:spLocks/>
            </p:cNvSpPr>
            <p:nvPr/>
          </p:nvSpPr>
          <p:spPr bwMode="auto">
            <a:xfrm>
              <a:off x="768" y="1008"/>
              <a:ext cx="160" cy="93"/>
            </a:xfrm>
            <a:custGeom>
              <a:avLst/>
              <a:gdLst/>
              <a:ahLst/>
              <a:cxnLst>
                <a:cxn ang="0">
                  <a:pos x="3513" y="96"/>
                </a:cxn>
                <a:cxn ang="0">
                  <a:pos x="3508" y="81"/>
                </a:cxn>
                <a:cxn ang="0">
                  <a:pos x="3491" y="46"/>
                </a:cxn>
                <a:cxn ang="0">
                  <a:pos x="3459" y="18"/>
                </a:cxn>
                <a:cxn ang="0">
                  <a:pos x="3418" y="2"/>
                </a:cxn>
                <a:cxn ang="0">
                  <a:pos x="3376" y="2"/>
                </a:cxn>
                <a:cxn ang="0">
                  <a:pos x="3257" y="53"/>
                </a:cxn>
                <a:cxn ang="0">
                  <a:pos x="3083" y="131"/>
                </a:cxn>
                <a:cxn ang="0">
                  <a:pos x="2932" y="198"/>
                </a:cxn>
                <a:cxn ang="0">
                  <a:pos x="2800" y="258"/>
                </a:cxn>
                <a:cxn ang="0">
                  <a:pos x="2681" y="312"/>
                </a:cxn>
                <a:cxn ang="0">
                  <a:pos x="2565" y="364"/>
                </a:cxn>
                <a:cxn ang="0">
                  <a:pos x="2450" y="415"/>
                </a:cxn>
                <a:cxn ang="0">
                  <a:pos x="2327" y="471"/>
                </a:cxn>
                <a:cxn ang="0">
                  <a:pos x="2189" y="532"/>
                </a:cxn>
                <a:cxn ang="0">
                  <a:pos x="2031" y="603"/>
                </a:cxn>
                <a:cxn ang="0">
                  <a:pos x="1846" y="686"/>
                </a:cxn>
                <a:cxn ang="0">
                  <a:pos x="1628" y="784"/>
                </a:cxn>
                <a:cxn ang="0">
                  <a:pos x="1370" y="899"/>
                </a:cxn>
                <a:cxn ang="0">
                  <a:pos x="1066" y="1036"/>
                </a:cxn>
                <a:cxn ang="0">
                  <a:pos x="710" y="1195"/>
                </a:cxn>
                <a:cxn ang="0">
                  <a:pos x="294" y="1382"/>
                </a:cxn>
                <a:cxn ang="0">
                  <a:pos x="44" y="1497"/>
                </a:cxn>
                <a:cxn ang="0">
                  <a:pos x="16" y="1530"/>
                </a:cxn>
                <a:cxn ang="0">
                  <a:pos x="2" y="1572"/>
                </a:cxn>
                <a:cxn ang="0">
                  <a:pos x="2" y="1615"/>
                </a:cxn>
                <a:cxn ang="0">
                  <a:pos x="12" y="1644"/>
                </a:cxn>
                <a:cxn ang="0">
                  <a:pos x="18" y="1657"/>
                </a:cxn>
                <a:cxn ang="0">
                  <a:pos x="130" y="1627"/>
                </a:cxn>
                <a:cxn ang="0">
                  <a:pos x="315" y="1543"/>
                </a:cxn>
                <a:cxn ang="0">
                  <a:pos x="474" y="1472"/>
                </a:cxn>
                <a:cxn ang="0">
                  <a:pos x="615" y="1408"/>
                </a:cxn>
                <a:cxn ang="0">
                  <a:pos x="743" y="1352"/>
                </a:cxn>
                <a:cxn ang="0">
                  <a:pos x="864" y="1297"/>
                </a:cxn>
                <a:cxn ang="0">
                  <a:pos x="987" y="1241"/>
                </a:cxn>
                <a:cxn ang="0">
                  <a:pos x="1119" y="1182"/>
                </a:cxn>
                <a:cxn ang="0">
                  <a:pos x="1265" y="1116"/>
                </a:cxn>
                <a:cxn ang="0">
                  <a:pos x="1432" y="1042"/>
                </a:cxn>
                <a:cxn ang="0">
                  <a:pos x="1628" y="953"/>
                </a:cxn>
                <a:cxn ang="0">
                  <a:pos x="1859" y="850"/>
                </a:cxn>
                <a:cxn ang="0">
                  <a:pos x="2132" y="726"/>
                </a:cxn>
                <a:cxn ang="0">
                  <a:pos x="2453" y="582"/>
                </a:cxn>
                <a:cxn ang="0">
                  <a:pos x="2830" y="412"/>
                </a:cxn>
                <a:cxn ang="0">
                  <a:pos x="3269" y="214"/>
                </a:cxn>
              </a:cxnLst>
              <a:rect l="0" t="0" r="r" b="b"/>
              <a:pathLst>
                <a:path w="3515" h="1674">
                  <a:moveTo>
                    <a:pt x="3515" y="103"/>
                  </a:moveTo>
                  <a:lnTo>
                    <a:pt x="3513" y="96"/>
                  </a:lnTo>
                  <a:lnTo>
                    <a:pt x="3511" y="91"/>
                  </a:lnTo>
                  <a:lnTo>
                    <a:pt x="3508" y="81"/>
                  </a:lnTo>
                  <a:lnTo>
                    <a:pt x="3502" y="64"/>
                  </a:lnTo>
                  <a:lnTo>
                    <a:pt x="3491" y="46"/>
                  </a:lnTo>
                  <a:lnTo>
                    <a:pt x="3476" y="31"/>
                  </a:lnTo>
                  <a:lnTo>
                    <a:pt x="3459" y="18"/>
                  </a:lnTo>
                  <a:lnTo>
                    <a:pt x="3440" y="8"/>
                  </a:lnTo>
                  <a:lnTo>
                    <a:pt x="3418" y="2"/>
                  </a:lnTo>
                  <a:lnTo>
                    <a:pt x="3397" y="0"/>
                  </a:lnTo>
                  <a:lnTo>
                    <a:pt x="3376" y="2"/>
                  </a:lnTo>
                  <a:lnTo>
                    <a:pt x="3356" y="8"/>
                  </a:lnTo>
                  <a:lnTo>
                    <a:pt x="3257" y="53"/>
                  </a:lnTo>
                  <a:lnTo>
                    <a:pt x="3166" y="94"/>
                  </a:lnTo>
                  <a:lnTo>
                    <a:pt x="3083" y="131"/>
                  </a:lnTo>
                  <a:lnTo>
                    <a:pt x="3004" y="167"/>
                  </a:lnTo>
                  <a:lnTo>
                    <a:pt x="2932" y="198"/>
                  </a:lnTo>
                  <a:lnTo>
                    <a:pt x="2864" y="229"/>
                  </a:lnTo>
                  <a:lnTo>
                    <a:pt x="2800" y="258"/>
                  </a:lnTo>
                  <a:lnTo>
                    <a:pt x="2740" y="286"/>
                  </a:lnTo>
                  <a:lnTo>
                    <a:pt x="2681" y="312"/>
                  </a:lnTo>
                  <a:lnTo>
                    <a:pt x="2623" y="337"/>
                  </a:lnTo>
                  <a:lnTo>
                    <a:pt x="2565" y="364"/>
                  </a:lnTo>
                  <a:lnTo>
                    <a:pt x="2508" y="389"/>
                  </a:lnTo>
                  <a:lnTo>
                    <a:pt x="2450" y="415"/>
                  </a:lnTo>
                  <a:lnTo>
                    <a:pt x="2389" y="443"/>
                  </a:lnTo>
                  <a:lnTo>
                    <a:pt x="2327" y="471"/>
                  </a:lnTo>
                  <a:lnTo>
                    <a:pt x="2259" y="501"/>
                  </a:lnTo>
                  <a:lnTo>
                    <a:pt x="2189" y="532"/>
                  </a:lnTo>
                  <a:lnTo>
                    <a:pt x="2113" y="567"/>
                  </a:lnTo>
                  <a:lnTo>
                    <a:pt x="2031" y="603"/>
                  </a:lnTo>
                  <a:lnTo>
                    <a:pt x="1942" y="643"/>
                  </a:lnTo>
                  <a:lnTo>
                    <a:pt x="1846" y="686"/>
                  </a:lnTo>
                  <a:lnTo>
                    <a:pt x="1741" y="733"/>
                  </a:lnTo>
                  <a:lnTo>
                    <a:pt x="1628" y="784"/>
                  </a:lnTo>
                  <a:lnTo>
                    <a:pt x="1505" y="839"/>
                  </a:lnTo>
                  <a:lnTo>
                    <a:pt x="1370" y="899"/>
                  </a:lnTo>
                  <a:lnTo>
                    <a:pt x="1224" y="966"/>
                  </a:lnTo>
                  <a:lnTo>
                    <a:pt x="1066" y="1036"/>
                  </a:lnTo>
                  <a:lnTo>
                    <a:pt x="895" y="1113"/>
                  </a:lnTo>
                  <a:lnTo>
                    <a:pt x="710" y="1195"/>
                  </a:lnTo>
                  <a:lnTo>
                    <a:pt x="510" y="1286"/>
                  </a:lnTo>
                  <a:lnTo>
                    <a:pt x="294" y="1382"/>
                  </a:lnTo>
                  <a:lnTo>
                    <a:pt x="62" y="1486"/>
                  </a:lnTo>
                  <a:lnTo>
                    <a:pt x="44" y="1497"/>
                  </a:lnTo>
                  <a:lnTo>
                    <a:pt x="29" y="1512"/>
                  </a:lnTo>
                  <a:lnTo>
                    <a:pt x="16" y="1530"/>
                  </a:lnTo>
                  <a:lnTo>
                    <a:pt x="7" y="1550"/>
                  </a:lnTo>
                  <a:lnTo>
                    <a:pt x="2" y="1572"/>
                  </a:lnTo>
                  <a:lnTo>
                    <a:pt x="0" y="1594"/>
                  </a:lnTo>
                  <a:lnTo>
                    <a:pt x="2" y="1615"/>
                  </a:lnTo>
                  <a:lnTo>
                    <a:pt x="8" y="1636"/>
                  </a:lnTo>
                  <a:lnTo>
                    <a:pt x="12" y="1644"/>
                  </a:lnTo>
                  <a:lnTo>
                    <a:pt x="15" y="1649"/>
                  </a:lnTo>
                  <a:lnTo>
                    <a:pt x="18" y="1657"/>
                  </a:lnTo>
                  <a:lnTo>
                    <a:pt x="25" y="1674"/>
                  </a:lnTo>
                  <a:lnTo>
                    <a:pt x="130" y="1627"/>
                  </a:lnTo>
                  <a:lnTo>
                    <a:pt x="225" y="1583"/>
                  </a:lnTo>
                  <a:lnTo>
                    <a:pt x="315" y="1543"/>
                  </a:lnTo>
                  <a:lnTo>
                    <a:pt x="398" y="1506"/>
                  </a:lnTo>
                  <a:lnTo>
                    <a:pt x="474" y="1472"/>
                  </a:lnTo>
                  <a:lnTo>
                    <a:pt x="547" y="1439"/>
                  </a:lnTo>
                  <a:lnTo>
                    <a:pt x="615" y="1408"/>
                  </a:lnTo>
                  <a:lnTo>
                    <a:pt x="679" y="1379"/>
                  </a:lnTo>
                  <a:lnTo>
                    <a:pt x="743" y="1352"/>
                  </a:lnTo>
                  <a:lnTo>
                    <a:pt x="804" y="1324"/>
                  </a:lnTo>
                  <a:lnTo>
                    <a:pt x="864" y="1297"/>
                  </a:lnTo>
                  <a:lnTo>
                    <a:pt x="925" y="1269"/>
                  </a:lnTo>
                  <a:lnTo>
                    <a:pt x="987" y="1241"/>
                  </a:lnTo>
                  <a:lnTo>
                    <a:pt x="1052" y="1212"/>
                  </a:lnTo>
                  <a:lnTo>
                    <a:pt x="1119" y="1182"/>
                  </a:lnTo>
                  <a:lnTo>
                    <a:pt x="1189" y="1150"/>
                  </a:lnTo>
                  <a:lnTo>
                    <a:pt x="1265" y="1116"/>
                  </a:lnTo>
                  <a:lnTo>
                    <a:pt x="1345" y="1081"/>
                  </a:lnTo>
                  <a:lnTo>
                    <a:pt x="1432" y="1042"/>
                  </a:lnTo>
                  <a:lnTo>
                    <a:pt x="1526" y="999"/>
                  </a:lnTo>
                  <a:lnTo>
                    <a:pt x="1628" y="953"/>
                  </a:lnTo>
                  <a:lnTo>
                    <a:pt x="1738" y="903"/>
                  </a:lnTo>
                  <a:lnTo>
                    <a:pt x="1859" y="850"/>
                  </a:lnTo>
                  <a:lnTo>
                    <a:pt x="1989" y="791"/>
                  </a:lnTo>
                  <a:lnTo>
                    <a:pt x="2132" y="726"/>
                  </a:lnTo>
                  <a:lnTo>
                    <a:pt x="2286" y="657"/>
                  </a:lnTo>
                  <a:lnTo>
                    <a:pt x="2453" y="582"/>
                  </a:lnTo>
                  <a:lnTo>
                    <a:pt x="2635" y="500"/>
                  </a:lnTo>
                  <a:lnTo>
                    <a:pt x="2830" y="412"/>
                  </a:lnTo>
                  <a:lnTo>
                    <a:pt x="3042" y="316"/>
                  </a:lnTo>
                  <a:lnTo>
                    <a:pt x="3269" y="214"/>
                  </a:lnTo>
                  <a:lnTo>
                    <a:pt x="3515" y="103"/>
                  </a:lnTo>
                  <a:close/>
                </a:path>
              </a:pathLst>
            </a:custGeom>
            <a:solidFill>
              <a:srgbClr val="D6DEDE"/>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43" name="Freeform 159"/>
            <p:cNvSpPr>
              <a:spLocks/>
            </p:cNvSpPr>
            <p:nvPr/>
          </p:nvSpPr>
          <p:spPr bwMode="auto">
            <a:xfrm>
              <a:off x="768" y="1008"/>
              <a:ext cx="159" cy="92"/>
            </a:xfrm>
            <a:custGeom>
              <a:avLst/>
              <a:gdLst/>
              <a:ahLst/>
              <a:cxnLst>
                <a:cxn ang="0">
                  <a:pos x="3503" y="83"/>
                </a:cxn>
                <a:cxn ang="0">
                  <a:pos x="3502" y="64"/>
                </a:cxn>
                <a:cxn ang="0">
                  <a:pos x="3491" y="46"/>
                </a:cxn>
                <a:cxn ang="0">
                  <a:pos x="3476" y="31"/>
                </a:cxn>
                <a:cxn ang="0">
                  <a:pos x="3459" y="18"/>
                </a:cxn>
                <a:cxn ang="0">
                  <a:pos x="3440" y="8"/>
                </a:cxn>
                <a:cxn ang="0">
                  <a:pos x="3418" y="2"/>
                </a:cxn>
                <a:cxn ang="0">
                  <a:pos x="3397" y="0"/>
                </a:cxn>
                <a:cxn ang="0">
                  <a:pos x="3376" y="2"/>
                </a:cxn>
                <a:cxn ang="0">
                  <a:pos x="3356" y="8"/>
                </a:cxn>
                <a:cxn ang="0">
                  <a:pos x="62" y="1486"/>
                </a:cxn>
                <a:cxn ang="0">
                  <a:pos x="44" y="1497"/>
                </a:cxn>
                <a:cxn ang="0">
                  <a:pos x="29" y="1512"/>
                </a:cxn>
                <a:cxn ang="0">
                  <a:pos x="16" y="1530"/>
                </a:cxn>
                <a:cxn ang="0">
                  <a:pos x="7" y="1550"/>
                </a:cxn>
                <a:cxn ang="0">
                  <a:pos x="2" y="1572"/>
                </a:cxn>
                <a:cxn ang="0">
                  <a:pos x="0" y="1594"/>
                </a:cxn>
                <a:cxn ang="0">
                  <a:pos x="2" y="1615"/>
                </a:cxn>
                <a:cxn ang="0">
                  <a:pos x="8" y="1636"/>
                </a:cxn>
                <a:cxn ang="0">
                  <a:pos x="13" y="1649"/>
                </a:cxn>
                <a:cxn ang="0">
                  <a:pos x="3503" y="83"/>
                </a:cxn>
              </a:cxnLst>
              <a:rect l="0" t="0" r="r" b="b"/>
              <a:pathLst>
                <a:path w="3503" h="1649">
                  <a:moveTo>
                    <a:pt x="3503" y="83"/>
                  </a:moveTo>
                  <a:lnTo>
                    <a:pt x="3502" y="64"/>
                  </a:lnTo>
                  <a:lnTo>
                    <a:pt x="3491" y="46"/>
                  </a:lnTo>
                  <a:lnTo>
                    <a:pt x="3476" y="31"/>
                  </a:lnTo>
                  <a:lnTo>
                    <a:pt x="3459" y="18"/>
                  </a:lnTo>
                  <a:lnTo>
                    <a:pt x="3440" y="8"/>
                  </a:lnTo>
                  <a:lnTo>
                    <a:pt x="3418" y="2"/>
                  </a:lnTo>
                  <a:lnTo>
                    <a:pt x="3397" y="0"/>
                  </a:lnTo>
                  <a:lnTo>
                    <a:pt x="3376" y="2"/>
                  </a:lnTo>
                  <a:lnTo>
                    <a:pt x="3356" y="8"/>
                  </a:lnTo>
                  <a:lnTo>
                    <a:pt x="62" y="1486"/>
                  </a:lnTo>
                  <a:lnTo>
                    <a:pt x="44" y="1497"/>
                  </a:lnTo>
                  <a:lnTo>
                    <a:pt x="29" y="1512"/>
                  </a:lnTo>
                  <a:lnTo>
                    <a:pt x="16" y="1530"/>
                  </a:lnTo>
                  <a:lnTo>
                    <a:pt x="7" y="1550"/>
                  </a:lnTo>
                  <a:lnTo>
                    <a:pt x="2" y="1572"/>
                  </a:lnTo>
                  <a:lnTo>
                    <a:pt x="0" y="1594"/>
                  </a:lnTo>
                  <a:lnTo>
                    <a:pt x="2" y="1615"/>
                  </a:lnTo>
                  <a:lnTo>
                    <a:pt x="8" y="1636"/>
                  </a:lnTo>
                  <a:lnTo>
                    <a:pt x="13" y="1649"/>
                  </a:lnTo>
                  <a:lnTo>
                    <a:pt x="3503" y="83"/>
                  </a:lnTo>
                  <a:close/>
                </a:path>
              </a:pathLst>
            </a:custGeom>
            <a:solidFill>
              <a:srgbClr val="E0E8E8"/>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44" name="Freeform 160"/>
            <p:cNvSpPr>
              <a:spLocks/>
            </p:cNvSpPr>
            <p:nvPr/>
          </p:nvSpPr>
          <p:spPr bwMode="auto">
            <a:xfrm>
              <a:off x="941" y="1048"/>
              <a:ext cx="2" cy="3"/>
            </a:xfrm>
            <a:custGeom>
              <a:avLst/>
              <a:gdLst/>
              <a:ahLst/>
              <a:cxnLst>
                <a:cxn ang="0">
                  <a:pos x="0" y="2"/>
                </a:cxn>
                <a:cxn ang="0">
                  <a:pos x="9" y="0"/>
                </a:cxn>
                <a:cxn ang="0">
                  <a:pos x="16" y="2"/>
                </a:cxn>
                <a:cxn ang="0">
                  <a:pos x="22" y="7"/>
                </a:cxn>
                <a:cxn ang="0">
                  <a:pos x="26" y="13"/>
                </a:cxn>
                <a:cxn ang="0">
                  <a:pos x="28" y="21"/>
                </a:cxn>
                <a:cxn ang="0">
                  <a:pos x="27" y="29"/>
                </a:cxn>
                <a:cxn ang="0">
                  <a:pos x="23" y="35"/>
                </a:cxn>
                <a:cxn ang="0">
                  <a:pos x="16" y="40"/>
                </a:cxn>
                <a:cxn ang="0">
                  <a:pos x="0" y="2"/>
                </a:cxn>
              </a:cxnLst>
              <a:rect l="0" t="0" r="r" b="b"/>
              <a:pathLst>
                <a:path w="28" h="40">
                  <a:moveTo>
                    <a:pt x="0" y="2"/>
                  </a:moveTo>
                  <a:lnTo>
                    <a:pt x="9" y="0"/>
                  </a:lnTo>
                  <a:lnTo>
                    <a:pt x="16" y="2"/>
                  </a:lnTo>
                  <a:lnTo>
                    <a:pt x="22" y="7"/>
                  </a:lnTo>
                  <a:lnTo>
                    <a:pt x="26" y="13"/>
                  </a:lnTo>
                  <a:lnTo>
                    <a:pt x="28" y="21"/>
                  </a:lnTo>
                  <a:lnTo>
                    <a:pt x="27" y="29"/>
                  </a:lnTo>
                  <a:lnTo>
                    <a:pt x="23" y="35"/>
                  </a:lnTo>
                  <a:lnTo>
                    <a:pt x="16" y="40"/>
                  </a:lnTo>
                  <a:lnTo>
                    <a:pt x="0" y="2"/>
                  </a:lnTo>
                  <a:close/>
                </a:path>
              </a:pathLst>
            </a:custGeom>
            <a:solidFill>
              <a:srgbClr val="7A8282"/>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45" name="Freeform 161"/>
            <p:cNvSpPr>
              <a:spLocks/>
            </p:cNvSpPr>
            <p:nvPr/>
          </p:nvSpPr>
          <p:spPr bwMode="auto">
            <a:xfrm>
              <a:off x="782" y="1048"/>
              <a:ext cx="160" cy="90"/>
            </a:xfrm>
            <a:custGeom>
              <a:avLst/>
              <a:gdLst/>
              <a:ahLst/>
              <a:cxnLst>
                <a:cxn ang="0">
                  <a:pos x="8" y="1596"/>
                </a:cxn>
                <a:cxn ang="0">
                  <a:pos x="0" y="1577"/>
                </a:cxn>
                <a:cxn ang="0">
                  <a:pos x="3513" y="0"/>
                </a:cxn>
                <a:cxn ang="0">
                  <a:pos x="3529" y="38"/>
                </a:cxn>
                <a:cxn ang="0">
                  <a:pos x="16" y="1614"/>
                </a:cxn>
                <a:cxn ang="0">
                  <a:pos x="8" y="1596"/>
                </a:cxn>
              </a:cxnLst>
              <a:rect l="0" t="0" r="r" b="b"/>
              <a:pathLst>
                <a:path w="3529" h="1614">
                  <a:moveTo>
                    <a:pt x="8" y="1596"/>
                  </a:moveTo>
                  <a:lnTo>
                    <a:pt x="0" y="1577"/>
                  </a:lnTo>
                  <a:lnTo>
                    <a:pt x="3513" y="0"/>
                  </a:lnTo>
                  <a:lnTo>
                    <a:pt x="3529" y="38"/>
                  </a:lnTo>
                  <a:lnTo>
                    <a:pt x="16" y="1614"/>
                  </a:lnTo>
                  <a:lnTo>
                    <a:pt x="8" y="1596"/>
                  </a:lnTo>
                  <a:close/>
                </a:path>
              </a:pathLst>
            </a:custGeom>
            <a:solidFill>
              <a:srgbClr val="7A8282"/>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46" name="Freeform 162"/>
            <p:cNvSpPr>
              <a:spLocks/>
            </p:cNvSpPr>
            <p:nvPr/>
          </p:nvSpPr>
          <p:spPr bwMode="auto">
            <a:xfrm>
              <a:off x="781" y="1136"/>
              <a:ext cx="1" cy="2"/>
            </a:xfrm>
            <a:custGeom>
              <a:avLst/>
              <a:gdLst/>
              <a:ahLst/>
              <a:cxnLst>
                <a:cxn ang="0">
                  <a:pos x="28" y="37"/>
                </a:cxn>
                <a:cxn ang="0">
                  <a:pos x="19" y="40"/>
                </a:cxn>
                <a:cxn ang="0">
                  <a:pos x="12" y="37"/>
                </a:cxn>
                <a:cxn ang="0">
                  <a:pos x="6" y="33"/>
                </a:cxn>
                <a:cxn ang="0">
                  <a:pos x="2" y="26"/>
                </a:cxn>
                <a:cxn ang="0">
                  <a:pos x="0" y="19"/>
                </a:cxn>
                <a:cxn ang="0">
                  <a:pos x="1" y="11"/>
                </a:cxn>
                <a:cxn ang="0">
                  <a:pos x="5" y="5"/>
                </a:cxn>
                <a:cxn ang="0">
                  <a:pos x="12" y="0"/>
                </a:cxn>
                <a:cxn ang="0">
                  <a:pos x="28" y="37"/>
                </a:cxn>
              </a:cxnLst>
              <a:rect l="0" t="0" r="r" b="b"/>
              <a:pathLst>
                <a:path w="28" h="40">
                  <a:moveTo>
                    <a:pt x="28" y="37"/>
                  </a:moveTo>
                  <a:lnTo>
                    <a:pt x="19" y="40"/>
                  </a:lnTo>
                  <a:lnTo>
                    <a:pt x="12" y="37"/>
                  </a:lnTo>
                  <a:lnTo>
                    <a:pt x="6" y="33"/>
                  </a:lnTo>
                  <a:lnTo>
                    <a:pt x="2" y="26"/>
                  </a:lnTo>
                  <a:lnTo>
                    <a:pt x="0" y="19"/>
                  </a:lnTo>
                  <a:lnTo>
                    <a:pt x="1" y="11"/>
                  </a:lnTo>
                  <a:lnTo>
                    <a:pt x="5" y="5"/>
                  </a:lnTo>
                  <a:lnTo>
                    <a:pt x="12" y="0"/>
                  </a:lnTo>
                  <a:lnTo>
                    <a:pt x="28" y="37"/>
                  </a:lnTo>
                  <a:close/>
                </a:path>
              </a:pathLst>
            </a:custGeom>
            <a:solidFill>
              <a:srgbClr val="7A8282"/>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47" name="Freeform 163"/>
            <p:cNvSpPr>
              <a:spLocks/>
            </p:cNvSpPr>
            <p:nvPr/>
          </p:nvSpPr>
          <p:spPr bwMode="auto">
            <a:xfrm>
              <a:off x="945" y="1059"/>
              <a:ext cx="2" cy="2"/>
            </a:xfrm>
            <a:custGeom>
              <a:avLst/>
              <a:gdLst/>
              <a:ahLst/>
              <a:cxnLst>
                <a:cxn ang="0">
                  <a:pos x="0" y="2"/>
                </a:cxn>
                <a:cxn ang="0">
                  <a:pos x="9" y="0"/>
                </a:cxn>
                <a:cxn ang="0">
                  <a:pos x="16" y="2"/>
                </a:cxn>
                <a:cxn ang="0">
                  <a:pos x="22" y="6"/>
                </a:cxn>
                <a:cxn ang="0">
                  <a:pos x="26" y="13"/>
                </a:cxn>
                <a:cxn ang="0">
                  <a:pos x="28" y="21"/>
                </a:cxn>
                <a:cxn ang="0">
                  <a:pos x="27" y="29"/>
                </a:cxn>
                <a:cxn ang="0">
                  <a:pos x="23" y="35"/>
                </a:cxn>
                <a:cxn ang="0">
                  <a:pos x="16" y="40"/>
                </a:cxn>
                <a:cxn ang="0">
                  <a:pos x="0" y="2"/>
                </a:cxn>
              </a:cxnLst>
              <a:rect l="0" t="0" r="r" b="b"/>
              <a:pathLst>
                <a:path w="28" h="40">
                  <a:moveTo>
                    <a:pt x="0" y="2"/>
                  </a:moveTo>
                  <a:lnTo>
                    <a:pt x="9" y="0"/>
                  </a:lnTo>
                  <a:lnTo>
                    <a:pt x="16" y="2"/>
                  </a:lnTo>
                  <a:lnTo>
                    <a:pt x="22" y="6"/>
                  </a:lnTo>
                  <a:lnTo>
                    <a:pt x="26" y="13"/>
                  </a:lnTo>
                  <a:lnTo>
                    <a:pt x="28" y="21"/>
                  </a:lnTo>
                  <a:lnTo>
                    <a:pt x="27" y="29"/>
                  </a:lnTo>
                  <a:lnTo>
                    <a:pt x="23" y="35"/>
                  </a:lnTo>
                  <a:lnTo>
                    <a:pt x="16" y="40"/>
                  </a:lnTo>
                  <a:lnTo>
                    <a:pt x="0" y="2"/>
                  </a:lnTo>
                  <a:close/>
                </a:path>
              </a:pathLst>
            </a:custGeom>
            <a:solidFill>
              <a:srgbClr val="EDF5F5"/>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48" name="Freeform 164"/>
            <p:cNvSpPr>
              <a:spLocks/>
            </p:cNvSpPr>
            <p:nvPr/>
          </p:nvSpPr>
          <p:spPr bwMode="auto">
            <a:xfrm>
              <a:off x="785" y="1059"/>
              <a:ext cx="161" cy="91"/>
            </a:xfrm>
            <a:custGeom>
              <a:avLst/>
              <a:gdLst/>
              <a:ahLst/>
              <a:cxnLst>
                <a:cxn ang="0">
                  <a:pos x="8" y="1614"/>
                </a:cxn>
                <a:cxn ang="0">
                  <a:pos x="0" y="1595"/>
                </a:cxn>
                <a:cxn ang="0">
                  <a:pos x="3531" y="0"/>
                </a:cxn>
                <a:cxn ang="0">
                  <a:pos x="3547" y="38"/>
                </a:cxn>
                <a:cxn ang="0">
                  <a:pos x="17" y="1633"/>
                </a:cxn>
                <a:cxn ang="0">
                  <a:pos x="8" y="1614"/>
                </a:cxn>
              </a:cxnLst>
              <a:rect l="0" t="0" r="r" b="b"/>
              <a:pathLst>
                <a:path w="3547" h="1633">
                  <a:moveTo>
                    <a:pt x="8" y="1614"/>
                  </a:moveTo>
                  <a:lnTo>
                    <a:pt x="0" y="1595"/>
                  </a:lnTo>
                  <a:lnTo>
                    <a:pt x="3531" y="0"/>
                  </a:lnTo>
                  <a:lnTo>
                    <a:pt x="3547" y="38"/>
                  </a:lnTo>
                  <a:lnTo>
                    <a:pt x="17" y="1633"/>
                  </a:lnTo>
                  <a:lnTo>
                    <a:pt x="8" y="1614"/>
                  </a:lnTo>
                  <a:close/>
                </a:path>
              </a:pathLst>
            </a:custGeom>
            <a:solidFill>
              <a:srgbClr val="EDF5F5"/>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49" name="Freeform 165"/>
            <p:cNvSpPr>
              <a:spLocks/>
            </p:cNvSpPr>
            <p:nvPr/>
          </p:nvSpPr>
          <p:spPr bwMode="auto">
            <a:xfrm>
              <a:off x="784" y="1148"/>
              <a:ext cx="2" cy="2"/>
            </a:xfrm>
            <a:custGeom>
              <a:avLst/>
              <a:gdLst/>
              <a:ahLst/>
              <a:cxnLst>
                <a:cxn ang="0">
                  <a:pos x="29" y="38"/>
                </a:cxn>
                <a:cxn ang="0">
                  <a:pos x="19" y="40"/>
                </a:cxn>
                <a:cxn ang="0">
                  <a:pos x="12" y="38"/>
                </a:cxn>
                <a:cxn ang="0">
                  <a:pos x="6" y="34"/>
                </a:cxn>
                <a:cxn ang="0">
                  <a:pos x="2" y="27"/>
                </a:cxn>
                <a:cxn ang="0">
                  <a:pos x="0" y="19"/>
                </a:cxn>
                <a:cxn ang="0">
                  <a:pos x="1" y="12"/>
                </a:cxn>
                <a:cxn ang="0">
                  <a:pos x="5" y="6"/>
                </a:cxn>
                <a:cxn ang="0">
                  <a:pos x="12" y="0"/>
                </a:cxn>
                <a:cxn ang="0">
                  <a:pos x="29" y="38"/>
                </a:cxn>
              </a:cxnLst>
              <a:rect l="0" t="0" r="r" b="b"/>
              <a:pathLst>
                <a:path w="29" h="40">
                  <a:moveTo>
                    <a:pt x="29" y="38"/>
                  </a:moveTo>
                  <a:lnTo>
                    <a:pt x="19" y="40"/>
                  </a:lnTo>
                  <a:lnTo>
                    <a:pt x="12" y="38"/>
                  </a:lnTo>
                  <a:lnTo>
                    <a:pt x="6" y="34"/>
                  </a:lnTo>
                  <a:lnTo>
                    <a:pt x="2" y="27"/>
                  </a:lnTo>
                  <a:lnTo>
                    <a:pt x="0" y="19"/>
                  </a:lnTo>
                  <a:lnTo>
                    <a:pt x="1" y="12"/>
                  </a:lnTo>
                  <a:lnTo>
                    <a:pt x="5" y="6"/>
                  </a:lnTo>
                  <a:lnTo>
                    <a:pt x="12" y="0"/>
                  </a:lnTo>
                  <a:lnTo>
                    <a:pt x="29" y="38"/>
                  </a:lnTo>
                  <a:close/>
                </a:path>
              </a:pathLst>
            </a:custGeom>
            <a:solidFill>
              <a:srgbClr val="EDF5F5"/>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50" name="Freeform 166"/>
            <p:cNvSpPr>
              <a:spLocks/>
            </p:cNvSpPr>
            <p:nvPr/>
          </p:nvSpPr>
          <p:spPr bwMode="auto">
            <a:xfrm>
              <a:off x="776" y="1153"/>
              <a:ext cx="50" cy="122"/>
            </a:xfrm>
            <a:custGeom>
              <a:avLst/>
              <a:gdLst/>
              <a:ahLst/>
              <a:cxnLst>
                <a:cxn ang="0">
                  <a:pos x="230" y="56"/>
                </a:cxn>
                <a:cxn ang="0">
                  <a:pos x="1103" y="2072"/>
                </a:cxn>
                <a:cxn ang="0">
                  <a:pos x="1067" y="2201"/>
                </a:cxn>
                <a:cxn ang="0">
                  <a:pos x="1031" y="2186"/>
                </a:cxn>
                <a:cxn ang="0">
                  <a:pos x="994" y="2172"/>
                </a:cxn>
                <a:cxn ang="0">
                  <a:pos x="958" y="2155"/>
                </a:cxn>
                <a:cxn ang="0">
                  <a:pos x="921" y="2138"/>
                </a:cxn>
                <a:cxn ang="0">
                  <a:pos x="886" y="2119"/>
                </a:cxn>
                <a:cxn ang="0">
                  <a:pos x="850" y="2100"/>
                </a:cxn>
                <a:cxn ang="0">
                  <a:pos x="814" y="2079"/>
                </a:cxn>
                <a:cxn ang="0">
                  <a:pos x="780" y="2058"/>
                </a:cxn>
                <a:cxn ang="0">
                  <a:pos x="745" y="2036"/>
                </a:cxn>
                <a:cxn ang="0">
                  <a:pos x="711" y="2012"/>
                </a:cxn>
                <a:cxn ang="0">
                  <a:pos x="677" y="1988"/>
                </a:cxn>
                <a:cxn ang="0">
                  <a:pos x="644" y="1964"/>
                </a:cxn>
                <a:cxn ang="0">
                  <a:pos x="610" y="1939"/>
                </a:cxn>
                <a:cxn ang="0">
                  <a:pos x="579" y="1911"/>
                </a:cxn>
                <a:cxn ang="0">
                  <a:pos x="547" y="1884"/>
                </a:cxn>
                <a:cxn ang="0">
                  <a:pos x="515" y="1856"/>
                </a:cxn>
                <a:cxn ang="0">
                  <a:pos x="485" y="1827"/>
                </a:cxn>
                <a:cxn ang="0">
                  <a:pos x="455" y="1797"/>
                </a:cxn>
                <a:cxn ang="0">
                  <a:pos x="426" y="1767"/>
                </a:cxn>
                <a:cxn ang="0">
                  <a:pos x="397" y="1736"/>
                </a:cxn>
                <a:cxn ang="0">
                  <a:pos x="370" y="1705"/>
                </a:cxn>
                <a:cxn ang="0">
                  <a:pos x="342" y="1672"/>
                </a:cxn>
                <a:cxn ang="0">
                  <a:pos x="316" y="1638"/>
                </a:cxn>
                <a:cxn ang="0">
                  <a:pos x="291" y="1604"/>
                </a:cxn>
                <a:cxn ang="0">
                  <a:pos x="267" y="1571"/>
                </a:cxn>
                <a:cxn ang="0">
                  <a:pos x="243" y="1536"/>
                </a:cxn>
                <a:cxn ang="0">
                  <a:pos x="221" y="1500"/>
                </a:cxn>
                <a:cxn ang="0">
                  <a:pos x="199" y="1463"/>
                </a:cxn>
                <a:cxn ang="0">
                  <a:pos x="178" y="1427"/>
                </a:cxn>
                <a:cxn ang="0">
                  <a:pos x="158" y="1389"/>
                </a:cxn>
                <a:cxn ang="0">
                  <a:pos x="140" y="1351"/>
                </a:cxn>
                <a:cxn ang="0">
                  <a:pos x="123" y="1314"/>
                </a:cxn>
                <a:cxn ang="0">
                  <a:pos x="94" y="1241"/>
                </a:cxn>
                <a:cxn ang="0">
                  <a:pos x="70" y="1164"/>
                </a:cxn>
                <a:cxn ang="0">
                  <a:pos x="49" y="1083"/>
                </a:cxn>
                <a:cxn ang="0">
                  <a:pos x="32" y="997"/>
                </a:cxn>
                <a:cxn ang="0">
                  <a:pos x="19" y="910"/>
                </a:cxn>
                <a:cxn ang="0">
                  <a:pos x="8" y="822"/>
                </a:cxn>
                <a:cxn ang="0">
                  <a:pos x="2" y="732"/>
                </a:cxn>
                <a:cxn ang="0">
                  <a:pos x="0" y="641"/>
                </a:cxn>
                <a:cxn ang="0">
                  <a:pos x="2" y="551"/>
                </a:cxn>
                <a:cxn ang="0">
                  <a:pos x="8" y="463"/>
                </a:cxn>
                <a:cxn ang="0">
                  <a:pos x="18" y="375"/>
                </a:cxn>
                <a:cxn ang="0">
                  <a:pos x="31" y="292"/>
                </a:cxn>
                <a:cxn ang="0">
                  <a:pos x="48" y="212"/>
                </a:cxn>
                <a:cxn ang="0">
                  <a:pos x="69" y="136"/>
                </a:cxn>
                <a:cxn ang="0">
                  <a:pos x="94" y="65"/>
                </a:cxn>
                <a:cxn ang="0">
                  <a:pos x="123" y="0"/>
                </a:cxn>
                <a:cxn ang="0">
                  <a:pos x="230" y="56"/>
                </a:cxn>
              </a:cxnLst>
              <a:rect l="0" t="0" r="r" b="b"/>
              <a:pathLst>
                <a:path w="1103" h="2201">
                  <a:moveTo>
                    <a:pt x="230" y="56"/>
                  </a:moveTo>
                  <a:lnTo>
                    <a:pt x="1103" y="2072"/>
                  </a:lnTo>
                  <a:lnTo>
                    <a:pt x="1067" y="2201"/>
                  </a:lnTo>
                  <a:lnTo>
                    <a:pt x="1031" y="2186"/>
                  </a:lnTo>
                  <a:lnTo>
                    <a:pt x="994" y="2172"/>
                  </a:lnTo>
                  <a:lnTo>
                    <a:pt x="958" y="2155"/>
                  </a:lnTo>
                  <a:lnTo>
                    <a:pt x="921" y="2138"/>
                  </a:lnTo>
                  <a:lnTo>
                    <a:pt x="886" y="2119"/>
                  </a:lnTo>
                  <a:lnTo>
                    <a:pt x="850" y="2100"/>
                  </a:lnTo>
                  <a:lnTo>
                    <a:pt x="814" y="2079"/>
                  </a:lnTo>
                  <a:lnTo>
                    <a:pt x="780" y="2058"/>
                  </a:lnTo>
                  <a:lnTo>
                    <a:pt x="745" y="2036"/>
                  </a:lnTo>
                  <a:lnTo>
                    <a:pt x="711" y="2012"/>
                  </a:lnTo>
                  <a:lnTo>
                    <a:pt x="677" y="1988"/>
                  </a:lnTo>
                  <a:lnTo>
                    <a:pt x="644" y="1964"/>
                  </a:lnTo>
                  <a:lnTo>
                    <a:pt x="610" y="1939"/>
                  </a:lnTo>
                  <a:lnTo>
                    <a:pt x="579" y="1911"/>
                  </a:lnTo>
                  <a:lnTo>
                    <a:pt x="547" y="1884"/>
                  </a:lnTo>
                  <a:lnTo>
                    <a:pt x="515" y="1856"/>
                  </a:lnTo>
                  <a:lnTo>
                    <a:pt x="485" y="1827"/>
                  </a:lnTo>
                  <a:lnTo>
                    <a:pt x="455" y="1797"/>
                  </a:lnTo>
                  <a:lnTo>
                    <a:pt x="426" y="1767"/>
                  </a:lnTo>
                  <a:lnTo>
                    <a:pt x="397" y="1736"/>
                  </a:lnTo>
                  <a:lnTo>
                    <a:pt x="370" y="1705"/>
                  </a:lnTo>
                  <a:lnTo>
                    <a:pt x="342" y="1672"/>
                  </a:lnTo>
                  <a:lnTo>
                    <a:pt x="316" y="1638"/>
                  </a:lnTo>
                  <a:lnTo>
                    <a:pt x="291" y="1604"/>
                  </a:lnTo>
                  <a:lnTo>
                    <a:pt x="267" y="1571"/>
                  </a:lnTo>
                  <a:lnTo>
                    <a:pt x="243" y="1536"/>
                  </a:lnTo>
                  <a:lnTo>
                    <a:pt x="221" y="1500"/>
                  </a:lnTo>
                  <a:lnTo>
                    <a:pt x="199" y="1463"/>
                  </a:lnTo>
                  <a:lnTo>
                    <a:pt x="178" y="1427"/>
                  </a:lnTo>
                  <a:lnTo>
                    <a:pt x="158" y="1389"/>
                  </a:lnTo>
                  <a:lnTo>
                    <a:pt x="140" y="1351"/>
                  </a:lnTo>
                  <a:lnTo>
                    <a:pt x="123" y="1314"/>
                  </a:lnTo>
                  <a:lnTo>
                    <a:pt x="94" y="1241"/>
                  </a:lnTo>
                  <a:lnTo>
                    <a:pt x="70" y="1164"/>
                  </a:lnTo>
                  <a:lnTo>
                    <a:pt x="49" y="1083"/>
                  </a:lnTo>
                  <a:lnTo>
                    <a:pt x="32" y="997"/>
                  </a:lnTo>
                  <a:lnTo>
                    <a:pt x="19" y="910"/>
                  </a:lnTo>
                  <a:lnTo>
                    <a:pt x="8" y="822"/>
                  </a:lnTo>
                  <a:lnTo>
                    <a:pt x="2" y="732"/>
                  </a:lnTo>
                  <a:lnTo>
                    <a:pt x="0" y="641"/>
                  </a:lnTo>
                  <a:lnTo>
                    <a:pt x="2" y="551"/>
                  </a:lnTo>
                  <a:lnTo>
                    <a:pt x="8" y="463"/>
                  </a:lnTo>
                  <a:lnTo>
                    <a:pt x="18" y="375"/>
                  </a:lnTo>
                  <a:lnTo>
                    <a:pt x="31" y="292"/>
                  </a:lnTo>
                  <a:lnTo>
                    <a:pt x="48" y="212"/>
                  </a:lnTo>
                  <a:lnTo>
                    <a:pt x="69" y="136"/>
                  </a:lnTo>
                  <a:lnTo>
                    <a:pt x="94" y="65"/>
                  </a:lnTo>
                  <a:lnTo>
                    <a:pt x="123" y="0"/>
                  </a:lnTo>
                  <a:lnTo>
                    <a:pt x="230" y="56"/>
                  </a:lnTo>
                  <a:close/>
                </a:path>
              </a:pathLst>
            </a:custGeom>
            <a:solidFill>
              <a:srgbClr val="EDF5F5"/>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51" name="Freeform 167"/>
            <p:cNvSpPr>
              <a:spLocks/>
            </p:cNvSpPr>
            <p:nvPr/>
          </p:nvSpPr>
          <p:spPr bwMode="auto">
            <a:xfrm>
              <a:off x="775" y="1153"/>
              <a:ext cx="50" cy="122"/>
            </a:xfrm>
            <a:custGeom>
              <a:avLst/>
              <a:gdLst/>
              <a:ahLst/>
              <a:cxnLst>
                <a:cxn ang="0">
                  <a:pos x="230" y="56"/>
                </a:cxn>
                <a:cxn ang="0">
                  <a:pos x="1103" y="2072"/>
                </a:cxn>
                <a:cxn ang="0">
                  <a:pos x="1067" y="2202"/>
                </a:cxn>
                <a:cxn ang="0">
                  <a:pos x="1030" y="2187"/>
                </a:cxn>
                <a:cxn ang="0">
                  <a:pos x="994" y="2172"/>
                </a:cxn>
                <a:cxn ang="0">
                  <a:pos x="958" y="2155"/>
                </a:cxn>
                <a:cxn ang="0">
                  <a:pos x="921" y="2138"/>
                </a:cxn>
                <a:cxn ang="0">
                  <a:pos x="886" y="2119"/>
                </a:cxn>
                <a:cxn ang="0">
                  <a:pos x="850" y="2100"/>
                </a:cxn>
                <a:cxn ang="0">
                  <a:pos x="814" y="2079"/>
                </a:cxn>
                <a:cxn ang="0">
                  <a:pos x="779" y="2058"/>
                </a:cxn>
                <a:cxn ang="0">
                  <a:pos x="745" y="2036"/>
                </a:cxn>
                <a:cxn ang="0">
                  <a:pos x="711" y="2013"/>
                </a:cxn>
                <a:cxn ang="0">
                  <a:pos x="676" y="1989"/>
                </a:cxn>
                <a:cxn ang="0">
                  <a:pos x="644" y="1964"/>
                </a:cxn>
                <a:cxn ang="0">
                  <a:pos x="610" y="1939"/>
                </a:cxn>
                <a:cxn ang="0">
                  <a:pos x="578" y="1912"/>
                </a:cxn>
                <a:cxn ang="0">
                  <a:pos x="547" y="1884"/>
                </a:cxn>
                <a:cxn ang="0">
                  <a:pos x="515" y="1857"/>
                </a:cxn>
                <a:cxn ang="0">
                  <a:pos x="485" y="1827"/>
                </a:cxn>
                <a:cxn ang="0">
                  <a:pos x="455" y="1798"/>
                </a:cxn>
                <a:cxn ang="0">
                  <a:pos x="425" y="1767"/>
                </a:cxn>
                <a:cxn ang="0">
                  <a:pos x="397" y="1737"/>
                </a:cxn>
                <a:cxn ang="0">
                  <a:pos x="369" y="1705"/>
                </a:cxn>
                <a:cxn ang="0">
                  <a:pos x="342" y="1672"/>
                </a:cxn>
                <a:cxn ang="0">
                  <a:pos x="316" y="1639"/>
                </a:cxn>
                <a:cxn ang="0">
                  <a:pos x="291" y="1605"/>
                </a:cxn>
                <a:cxn ang="0">
                  <a:pos x="266" y="1571"/>
                </a:cxn>
                <a:cxn ang="0">
                  <a:pos x="243" y="1536"/>
                </a:cxn>
                <a:cxn ang="0">
                  <a:pos x="220" y="1500"/>
                </a:cxn>
                <a:cxn ang="0">
                  <a:pos x="199" y="1464"/>
                </a:cxn>
                <a:cxn ang="0">
                  <a:pos x="178" y="1428"/>
                </a:cxn>
                <a:cxn ang="0">
                  <a:pos x="158" y="1390"/>
                </a:cxn>
                <a:cxn ang="0">
                  <a:pos x="140" y="1352"/>
                </a:cxn>
                <a:cxn ang="0">
                  <a:pos x="123" y="1314"/>
                </a:cxn>
                <a:cxn ang="0">
                  <a:pos x="94" y="1241"/>
                </a:cxn>
                <a:cxn ang="0">
                  <a:pos x="69" y="1164"/>
                </a:cxn>
                <a:cxn ang="0">
                  <a:pos x="49" y="1083"/>
                </a:cxn>
                <a:cxn ang="0">
                  <a:pos x="32" y="998"/>
                </a:cxn>
                <a:cxn ang="0">
                  <a:pos x="18" y="910"/>
                </a:cxn>
                <a:cxn ang="0">
                  <a:pos x="8" y="823"/>
                </a:cxn>
                <a:cxn ang="0">
                  <a:pos x="2" y="732"/>
                </a:cxn>
                <a:cxn ang="0">
                  <a:pos x="0" y="641"/>
                </a:cxn>
                <a:cxn ang="0">
                  <a:pos x="2" y="552"/>
                </a:cxn>
                <a:cxn ang="0">
                  <a:pos x="8" y="463"/>
                </a:cxn>
                <a:cxn ang="0">
                  <a:pos x="17" y="376"/>
                </a:cxn>
                <a:cxn ang="0">
                  <a:pos x="31" y="292"/>
                </a:cxn>
                <a:cxn ang="0">
                  <a:pos x="48" y="212"/>
                </a:cxn>
                <a:cxn ang="0">
                  <a:pos x="68" y="136"/>
                </a:cxn>
                <a:cxn ang="0">
                  <a:pos x="94" y="66"/>
                </a:cxn>
                <a:cxn ang="0">
                  <a:pos x="123" y="0"/>
                </a:cxn>
                <a:cxn ang="0">
                  <a:pos x="230" y="56"/>
                </a:cxn>
              </a:cxnLst>
              <a:rect l="0" t="0" r="r" b="b"/>
              <a:pathLst>
                <a:path w="1103" h="2202">
                  <a:moveTo>
                    <a:pt x="230" y="56"/>
                  </a:moveTo>
                  <a:lnTo>
                    <a:pt x="1103" y="2072"/>
                  </a:lnTo>
                  <a:lnTo>
                    <a:pt x="1067" y="2202"/>
                  </a:lnTo>
                  <a:lnTo>
                    <a:pt x="1030" y="2187"/>
                  </a:lnTo>
                  <a:lnTo>
                    <a:pt x="994" y="2172"/>
                  </a:lnTo>
                  <a:lnTo>
                    <a:pt x="958" y="2155"/>
                  </a:lnTo>
                  <a:lnTo>
                    <a:pt x="921" y="2138"/>
                  </a:lnTo>
                  <a:lnTo>
                    <a:pt x="886" y="2119"/>
                  </a:lnTo>
                  <a:lnTo>
                    <a:pt x="850" y="2100"/>
                  </a:lnTo>
                  <a:lnTo>
                    <a:pt x="814" y="2079"/>
                  </a:lnTo>
                  <a:lnTo>
                    <a:pt x="779" y="2058"/>
                  </a:lnTo>
                  <a:lnTo>
                    <a:pt x="745" y="2036"/>
                  </a:lnTo>
                  <a:lnTo>
                    <a:pt x="711" y="2013"/>
                  </a:lnTo>
                  <a:lnTo>
                    <a:pt x="676" y="1989"/>
                  </a:lnTo>
                  <a:lnTo>
                    <a:pt x="644" y="1964"/>
                  </a:lnTo>
                  <a:lnTo>
                    <a:pt x="610" y="1939"/>
                  </a:lnTo>
                  <a:lnTo>
                    <a:pt x="578" y="1912"/>
                  </a:lnTo>
                  <a:lnTo>
                    <a:pt x="547" y="1884"/>
                  </a:lnTo>
                  <a:lnTo>
                    <a:pt x="515" y="1857"/>
                  </a:lnTo>
                  <a:lnTo>
                    <a:pt x="485" y="1827"/>
                  </a:lnTo>
                  <a:lnTo>
                    <a:pt x="455" y="1798"/>
                  </a:lnTo>
                  <a:lnTo>
                    <a:pt x="425" y="1767"/>
                  </a:lnTo>
                  <a:lnTo>
                    <a:pt x="397" y="1737"/>
                  </a:lnTo>
                  <a:lnTo>
                    <a:pt x="369" y="1705"/>
                  </a:lnTo>
                  <a:lnTo>
                    <a:pt x="342" y="1672"/>
                  </a:lnTo>
                  <a:lnTo>
                    <a:pt x="316" y="1639"/>
                  </a:lnTo>
                  <a:lnTo>
                    <a:pt x="291" y="1605"/>
                  </a:lnTo>
                  <a:lnTo>
                    <a:pt x="266" y="1571"/>
                  </a:lnTo>
                  <a:lnTo>
                    <a:pt x="243" y="1536"/>
                  </a:lnTo>
                  <a:lnTo>
                    <a:pt x="220" y="1500"/>
                  </a:lnTo>
                  <a:lnTo>
                    <a:pt x="199" y="1464"/>
                  </a:lnTo>
                  <a:lnTo>
                    <a:pt x="178" y="1428"/>
                  </a:lnTo>
                  <a:lnTo>
                    <a:pt x="158" y="1390"/>
                  </a:lnTo>
                  <a:lnTo>
                    <a:pt x="140" y="1352"/>
                  </a:lnTo>
                  <a:lnTo>
                    <a:pt x="123" y="1314"/>
                  </a:lnTo>
                  <a:lnTo>
                    <a:pt x="94" y="1241"/>
                  </a:lnTo>
                  <a:lnTo>
                    <a:pt x="69" y="1164"/>
                  </a:lnTo>
                  <a:lnTo>
                    <a:pt x="49" y="1083"/>
                  </a:lnTo>
                  <a:lnTo>
                    <a:pt x="32" y="998"/>
                  </a:lnTo>
                  <a:lnTo>
                    <a:pt x="18" y="910"/>
                  </a:lnTo>
                  <a:lnTo>
                    <a:pt x="8" y="823"/>
                  </a:lnTo>
                  <a:lnTo>
                    <a:pt x="2" y="732"/>
                  </a:lnTo>
                  <a:lnTo>
                    <a:pt x="0" y="641"/>
                  </a:lnTo>
                  <a:lnTo>
                    <a:pt x="2" y="552"/>
                  </a:lnTo>
                  <a:lnTo>
                    <a:pt x="8" y="463"/>
                  </a:lnTo>
                  <a:lnTo>
                    <a:pt x="17" y="376"/>
                  </a:lnTo>
                  <a:lnTo>
                    <a:pt x="31" y="292"/>
                  </a:lnTo>
                  <a:lnTo>
                    <a:pt x="48" y="212"/>
                  </a:lnTo>
                  <a:lnTo>
                    <a:pt x="68" y="136"/>
                  </a:lnTo>
                  <a:lnTo>
                    <a:pt x="94" y="66"/>
                  </a:lnTo>
                  <a:lnTo>
                    <a:pt x="123" y="0"/>
                  </a:lnTo>
                  <a:lnTo>
                    <a:pt x="230" y="56"/>
                  </a:lnTo>
                  <a:close/>
                </a:path>
              </a:pathLst>
            </a:custGeom>
            <a:solidFill>
              <a:srgbClr val="BAC2C2"/>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52" name="Freeform 168"/>
            <p:cNvSpPr>
              <a:spLocks/>
            </p:cNvSpPr>
            <p:nvPr/>
          </p:nvSpPr>
          <p:spPr bwMode="auto">
            <a:xfrm>
              <a:off x="952" y="1058"/>
              <a:ext cx="52" cy="121"/>
            </a:xfrm>
            <a:custGeom>
              <a:avLst/>
              <a:gdLst/>
              <a:ahLst/>
              <a:cxnLst>
                <a:cxn ang="0">
                  <a:pos x="917" y="2127"/>
                </a:cxn>
                <a:cxn ang="0">
                  <a:pos x="0" y="131"/>
                </a:cxn>
                <a:cxn ang="0">
                  <a:pos x="32" y="0"/>
                </a:cxn>
                <a:cxn ang="0">
                  <a:pos x="69" y="14"/>
                </a:cxn>
                <a:cxn ang="0">
                  <a:pos x="106" y="29"/>
                </a:cxn>
                <a:cxn ang="0">
                  <a:pos x="142" y="44"/>
                </a:cxn>
                <a:cxn ang="0">
                  <a:pos x="179" y="60"/>
                </a:cxn>
                <a:cxn ang="0">
                  <a:pos x="216" y="78"/>
                </a:cxn>
                <a:cxn ang="0">
                  <a:pos x="252" y="96"/>
                </a:cxn>
                <a:cxn ang="0">
                  <a:pos x="287" y="116"/>
                </a:cxn>
                <a:cxn ang="0">
                  <a:pos x="323" y="136"/>
                </a:cxn>
                <a:cxn ang="0">
                  <a:pos x="358" y="159"/>
                </a:cxn>
                <a:cxn ang="0">
                  <a:pos x="392" y="181"/>
                </a:cxn>
                <a:cxn ang="0">
                  <a:pos x="427" y="204"/>
                </a:cxn>
                <a:cxn ang="0">
                  <a:pos x="461" y="228"/>
                </a:cxn>
                <a:cxn ang="0">
                  <a:pos x="494" y="252"/>
                </a:cxn>
                <a:cxn ang="0">
                  <a:pos x="527" y="279"/>
                </a:cxn>
                <a:cxn ang="0">
                  <a:pos x="560" y="305"/>
                </a:cxn>
                <a:cxn ang="0">
                  <a:pos x="591" y="332"/>
                </a:cxn>
                <a:cxn ang="0">
                  <a:pos x="623" y="361"/>
                </a:cxn>
                <a:cxn ang="0">
                  <a:pos x="653" y="389"/>
                </a:cxn>
                <a:cxn ang="0">
                  <a:pos x="683" y="419"/>
                </a:cxn>
                <a:cxn ang="0">
                  <a:pos x="713" y="449"/>
                </a:cxn>
                <a:cxn ang="0">
                  <a:pos x="741" y="481"/>
                </a:cxn>
                <a:cxn ang="0">
                  <a:pos x="769" y="513"/>
                </a:cxn>
                <a:cxn ang="0">
                  <a:pos x="795" y="545"/>
                </a:cxn>
                <a:cxn ang="0">
                  <a:pos x="822" y="578"/>
                </a:cxn>
                <a:cxn ang="0">
                  <a:pos x="846" y="612"/>
                </a:cxn>
                <a:cxn ang="0">
                  <a:pos x="871" y="647"/>
                </a:cxn>
                <a:cxn ang="0">
                  <a:pos x="894" y="681"/>
                </a:cxn>
                <a:cxn ang="0">
                  <a:pos x="917" y="717"/>
                </a:cxn>
                <a:cxn ang="0">
                  <a:pos x="938" y="754"/>
                </a:cxn>
                <a:cxn ang="0">
                  <a:pos x="958" y="791"/>
                </a:cxn>
                <a:cxn ang="0">
                  <a:pos x="978" y="828"/>
                </a:cxn>
                <a:cxn ang="0">
                  <a:pos x="996" y="866"/>
                </a:cxn>
                <a:cxn ang="0">
                  <a:pos x="1026" y="938"/>
                </a:cxn>
                <a:cxn ang="0">
                  <a:pos x="1052" y="1015"/>
                </a:cxn>
                <a:cxn ang="0">
                  <a:pos x="1075" y="1096"/>
                </a:cxn>
                <a:cxn ang="0">
                  <a:pos x="1094" y="1180"/>
                </a:cxn>
                <a:cxn ang="0">
                  <a:pos x="1109" y="1266"/>
                </a:cxn>
                <a:cxn ang="0">
                  <a:pos x="1121" y="1356"/>
                </a:cxn>
                <a:cxn ang="0">
                  <a:pos x="1129" y="1446"/>
                </a:cxn>
                <a:cxn ang="0">
                  <a:pos x="1133" y="1536"/>
                </a:cxn>
                <a:cxn ang="0">
                  <a:pos x="1133" y="1626"/>
                </a:cxn>
                <a:cxn ang="0">
                  <a:pos x="1130" y="1716"/>
                </a:cxn>
                <a:cxn ang="0">
                  <a:pos x="1122" y="1802"/>
                </a:cxn>
                <a:cxn ang="0">
                  <a:pos x="1110" y="1886"/>
                </a:cxn>
                <a:cxn ang="0">
                  <a:pos x="1095" y="1967"/>
                </a:cxn>
                <a:cxn ang="0">
                  <a:pos x="1076" y="2043"/>
                </a:cxn>
                <a:cxn ang="0">
                  <a:pos x="1052" y="2115"/>
                </a:cxn>
                <a:cxn ang="0">
                  <a:pos x="1025" y="2181"/>
                </a:cxn>
                <a:cxn ang="0">
                  <a:pos x="917" y="2127"/>
                </a:cxn>
              </a:cxnLst>
              <a:rect l="0" t="0" r="r" b="b"/>
              <a:pathLst>
                <a:path w="1133" h="2181">
                  <a:moveTo>
                    <a:pt x="917" y="2127"/>
                  </a:moveTo>
                  <a:lnTo>
                    <a:pt x="0" y="131"/>
                  </a:lnTo>
                  <a:lnTo>
                    <a:pt x="32" y="0"/>
                  </a:lnTo>
                  <a:lnTo>
                    <a:pt x="69" y="14"/>
                  </a:lnTo>
                  <a:lnTo>
                    <a:pt x="106" y="29"/>
                  </a:lnTo>
                  <a:lnTo>
                    <a:pt x="142" y="44"/>
                  </a:lnTo>
                  <a:lnTo>
                    <a:pt x="179" y="60"/>
                  </a:lnTo>
                  <a:lnTo>
                    <a:pt x="216" y="78"/>
                  </a:lnTo>
                  <a:lnTo>
                    <a:pt x="252" y="96"/>
                  </a:lnTo>
                  <a:lnTo>
                    <a:pt x="287" y="116"/>
                  </a:lnTo>
                  <a:lnTo>
                    <a:pt x="323" y="136"/>
                  </a:lnTo>
                  <a:lnTo>
                    <a:pt x="358" y="159"/>
                  </a:lnTo>
                  <a:lnTo>
                    <a:pt x="392" y="181"/>
                  </a:lnTo>
                  <a:lnTo>
                    <a:pt x="427" y="204"/>
                  </a:lnTo>
                  <a:lnTo>
                    <a:pt x="461" y="228"/>
                  </a:lnTo>
                  <a:lnTo>
                    <a:pt x="494" y="252"/>
                  </a:lnTo>
                  <a:lnTo>
                    <a:pt x="527" y="279"/>
                  </a:lnTo>
                  <a:lnTo>
                    <a:pt x="560" y="305"/>
                  </a:lnTo>
                  <a:lnTo>
                    <a:pt x="591" y="332"/>
                  </a:lnTo>
                  <a:lnTo>
                    <a:pt x="623" y="361"/>
                  </a:lnTo>
                  <a:lnTo>
                    <a:pt x="653" y="389"/>
                  </a:lnTo>
                  <a:lnTo>
                    <a:pt x="683" y="419"/>
                  </a:lnTo>
                  <a:lnTo>
                    <a:pt x="713" y="449"/>
                  </a:lnTo>
                  <a:lnTo>
                    <a:pt x="741" y="481"/>
                  </a:lnTo>
                  <a:lnTo>
                    <a:pt x="769" y="513"/>
                  </a:lnTo>
                  <a:lnTo>
                    <a:pt x="795" y="545"/>
                  </a:lnTo>
                  <a:lnTo>
                    <a:pt x="822" y="578"/>
                  </a:lnTo>
                  <a:lnTo>
                    <a:pt x="846" y="612"/>
                  </a:lnTo>
                  <a:lnTo>
                    <a:pt x="871" y="647"/>
                  </a:lnTo>
                  <a:lnTo>
                    <a:pt x="894" y="681"/>
                  </a:lnTo>
                  <a:lnTo>
                    <a:pt x="917" y="717"/>
                  </a:lnTo>
                  <a:lnTo>
                    <a:pt x="938" y="754"/>
                  </a:lnTo>
                  <a:lnTo>
                    <a:pt x="958" y="791"/>
                  </a:lnTo>
                  <a:lnTo>
                    <a:pt x="978" y="828"/>
                  </a:lnTo>
                  <a:lnTo>
                    <a:pt x="996" y="866"/>
                  </a:lnTo>
                  <a:lnTo>
                    <a:pt x="1026" y="938"/>
                  </a:lnTo>
                  <a:lnTo>
                    <a:pt x="1052" y="1015"/>
                  </a:lnTo>
                  <a:lnTo>
                    <a:pt x="1075" y="1096"/>
                  </a:lnTo>
                  <a:lnTo>
                    <a:pt x="1094" y="1180"/>
                  </a:lnTo>
                  <a:lnTo>
                    <a:pt x="1109" y="1266"/>
                  </a:lnTo>
                  <a:lnTo>
                    <a:pt x="1121" y="1356"/>
                  </a:lnTo>
                  <a:lnTo>
                    <a:pt x="1129" y="1446"/>
                  </a:lnTo>
                  <a:lnTo>
                    <a:pt x="1133" y="1536"/>
                  </a:lnTo>
                  <a:lnTo>
                    <a:pt x="1133" y="1626"/>
                  </a:lnTo>
                  <a:lnTo>
                    <a:pt x="1130" y="1716"/>
                  </a:lnTo>
                  <a:lnTo>
                    <a:pt x="1122" y="1802"/>
                  </a:lnTo>
                  <a:lnTo>
                    <a:pt x="1110" y="1886"/>
                  </a:lnTo>
                  <a:lnTo>
                    <a:pt x="1095" y="1967"/>
                  </a:lnTo>
                  <a:lnTo>
                    <a:pt x="1076" y="2043"/>
                  </a:lnTo>
                  <a:lnTo>
                    <a:pt x="1052" y="2115"/>
                  </a:lnTo>
                  <a:lnTo>
                    <a:pt x="1025" y="2181"/>
                  </a:lnTo>
                  <a:lnTo>
                    <a:pt x="917" y="2127"/>
                  </a:lnTo>
                  <a:close/>
                </a:path>
              </a:pathLst>
            </a:custGeom>
            <a:solidFill>
              <a:srgbClr val="EDF5F5"/>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53" name="Freeform 169"/>
            <p:cNvSpPr>
              <a:spLocks/>
            </p:cNvSpPr>
            <p:nvPr/>
          </p:nvSpPr>
          <p:spPr bwMode="auto">
            <a:xfrm>
              <a:off x="952" y="1058"/>
              <a:ext cx="51" cy="122"/>
            </a:xfrm>
            <a:custGeom>
              <a:avLst/>
              <a:gdLst/>
              <a:ahLst/>
              <a:cxnLst>
                <a:cxn ang="0">
                  <a:pos x="918" y="2126"/>
                </a:cxn>
                <a:cxn ang="0">
                  <a:pos x="0" y="130"/>
                </a:cxn>
                <a:cxn ang="0">
                  <a:pos x="33" y="0"/>
                </a:cxn>
                <a:cxn ang="0">
                  <a:pos x="70" y="13"/>
                </a:cxn>
                <a:cxn ang="0">
                  <a:pos x="107" y="28"/>
                </a:cxn>
                <a:cxn ang="0">
                  <a:pos x="143" y="43"/>
                </a:cxn>
                <a:cxn ang="0">
                  <a:pos x="180" y="60"/>
                </a:cxn>
                <a:cxn ang="0">
                  <a:pos x="217" y="78"/>
                </a:cxn>
                <a:cxn ang="0">
                  <a:pos x="252" y="96"/>
                </a:cxn>
                <a:cxn ang="0">
                  <a:pos x="288" y="116"/>
                </a:cxn>
                <a:cxn ang="0">
                  <a:pos x="324" y="136"/>
                </a:cxn>
                <a:cxn ang="0">
                  <a:pos x="359" y="158"/>
                </a:cxn>
                <a:cxn ang="0">
                  <a:pos x="393" y="180"/>
                </a:cxn>
                <a:cxn ang="0">
                  <a:pos x="428" y="203"/>
                </a:cxn>
                <a:cxn ang="0">
                  <a:pos x="462" y="227"/>
                </a:cxn>
                <a:cxn ang="0">
                  <a:pos x="495" y="252"/>
                </a:cxn>
                <a:cxn ang="0">
                  <a:pos x="528" y="278"/>
                </a:cxn>
                <a:cxn ang="0">
                  <a:pos x="561" y="304"/>
                </a:cxn>
                <a:cxn ang="0">
                  <a:pos x="592" y="332"/>
                </a:cxn>
                <a:cxn ang="0">
                  <a:pos x="624" y="360"/>
                </a:cxn>
                <a:cxn ang="0">
                  <a:pos x="654" y="389"/>
                </a:cxn>
                <a:cxn ang="0">
                  <a:pos x="684" y="418"/>
                </a:cxn>
                <a:cxn ang="0">
                  <a:pos x="714" y="449"/>
                </a:cxn>
                <a:cxn ang="0">
                  <a:pos x="742" y="480"/>
                </a:cxn>
                <a:cxn ang="0">
                  <a:pos x="770" y="512"/>
                </a:cxn>
                <a:cxn ang="0">
                  <a:pos x="796" y="545"/>
                </a:cxn>
                <a:cxn ang="0">
                  <a:pos x="823" y="577"/>
                </a:cxn>
                <a:cxn ang="0">
                  <a:pos x="847" y="611"/>
                </a:cxn>
                <a:cxn ang="0">
                  <a:pos x="872" y="646"/>
                </a:cxn>
                <a:cxn ang="0">
                  <a:pos x="895" y="681"/>
                </a:cxn>
                <a:cxn ang="0">
                  <a:pos x="918" y="717"/>
                </a:cxn>
                <a:cxn ang="0">
                  <a:pos x="939" y="754"/>
                </a:cxn>
                <a:cxn ang="0">
                  <a:pos x="959" y="790"/>
                </a:cxn>
                <a:cxn ang="0">
                  <a:pos x="979" y="827"/>
                </a:cxn>
                <a:cxn ang="0">
                  <a:pos x="997" y="865"/>
                </a:cxn>
                <a:cxn ang="0">
                  <a:pos x="1027" y="937"/>
                </a:cxn>
                <a:cxn ang="0">
                  <a:pos x="1053" y="1014"/>
                </a:cxn>
                <a:cxn ang="0">
                  <a:pos x="1076" y="1095"/>
                </a:cxn>
                <a:cxn ang="0">
                  <a:pos x="1095" y="1179"/>
                </a:cxn>
                <a:cxn ang="0">
                  <a:pos x="1110" y="1266"/>
                </a:cxn>
                <a:cxn ang="0">
                  <a:pos x="1122" y="1355"/>
                </a:cxn>
                <a:cxn ang="0">
                  <a:pos x="1130" y="1445"/>
                </a:cxn>
                <a:cxn ang="0">
                  <a:pos x="1134" y="1536"/>
                </a:cxn>
                <a:cxn ang="0">
                  <a:pos x="1134" y="1625"/>
                </a:cxn>
                <a:cxn ang="0">
                  <a:pos x="1131" y="1715"/>
                </a:cxn>
                <a:cxn ang="0">
                  <a:pos x="1123" y="1801"/>
                </a:cxn>
                <a:cxn ang="0">
                  <a:pos x="1111" y="1886"/>
                </a:cxn>
                <a:cxn ang="0">
                  <a:pos x="1096" y="1966"/>
                </a:cxn>
                <a:cxn ang="0">
                  <a:pos x="1077" y="2043"/>
                </a:cxn>
                <a:cxn ang="0">
                  <a:pos x="1053" y="2115"/>
                </a:cxn>
                <a:cxn ang="0">
                  <a:pos x="1026" y="2180"/>
                </a:cxn>
                <a:cxn ang="0">
                  <a:pos x="918" y="2126"/>
                </a:cxn>
              </a:cxnLst>
              <a:rect l="0" t="0" r="r" b="b"/>
              <a:pathLst>
                <a:path w="1134" h="2180">
                  <a:moveTo>
                    <a:pt x="918" y="2126"/>
                  </a:moveTo>
                  <a:lnTo>
                    <a:pt x="0" y="130"/>
                  </a:lnTo>
                  <a:lnTo>
                    <a:pt x="33" y="0"/>
                  </a:lnTo>
                  <a:lnTo>
                    <a:pt x="70" y="13"/>
                  </a:lnTo>
                  <a:lnTo>
                    <a:pt x="107" y="28"/>
                  </a:lnTo>
                  <a:lnTo>
                    <a:pt x="143" y="43"/>
                  </a:lnTo>
                  <a:lnTo>
                    <a:pt x="180" y="60"/>
                  </a:lnTo>
                  <a:lnTo>
                    <a:pt x="217" y="78"/>
                  </a:lnTo>
                  <a:lnTo>
                    <a:pt x="252" y="96"/>
                  </a:lnTo>
                  <a:lnTo>
                    <a:pt x="288" y="116"/>
                  </a:lnTo>
                  <a:lnTo>
                    <a:pt x="324" y="136"/>
                  </a:lnTo>
                  <a:lnTo>
                    <a:pt x="359" y="158"/>
                  </a:lnTo>
                  <a:lnTo>
                    <a:pt x="393" y="180"/>
                  </a:lnTo>
                  <a:lnTo>
                    <a:pt x="428" y="203"/>
                  </a:lnTo>
                  <a:lnTo>
                    <a:pt x="462" y="227"/>
                  </a:lnTo>
                  <a:lnTo>
                    <a:pt x="495" y="252"/>
                  </a:lnTo>
                  <a:lnTo>
                    <a:pt x="528" y="278"/>
                  </a:lnTo>
                  <a:lnTo>
                    <a:pt x="561" y="304"/>
                  </a:lnTo>
                  <a:lnTo>
                    <a:pt x="592" y="332"/>
                  </a:lnTo>
                  <a:lnTo>
                    <a:pt x="624" y="360"/>
                  </a:lnTo>
                  <a:lnTo>
                    <a:pt x="654" y="389"/>
                  </a:lnTo>
                  <a:lnTo>
                    <a:pt x="684" y="418"/>
                  </a:lnTo>
                  <a:lnTo>
                    <a:pt x="714" y="449"/>
                  </a:lnTo>
                  <a:lnTo>
                    <a:pt x="742" y="480"/>
                  </a:lnTo>
                  <a:lnTo>
                    <a:pt x="770" y="512"/>
                  </a:lnTo>
                  <a:lnTo>
                    <a:pt x="796" y="545"/>
                  </a:lnTo>
                  <a:lnTo>
                    <a:pt x="823" y="577"/>
                  </a:lnTo>
                  <a:lnTo>
                    <a:pt x="847" y="611"/>
                  </a:lnTo>
                  <a:lnTo>
                    <a:pt x="872" y="646"/>
                  </a:lnTo>
                  <a:lnTo>
                    <a:pt x="895" y="681"/>
                  </a:lnTo>
                  <a:lnTo>
                    <a:pt x="918" y="717"/>
                  </a:lnTo>
                  <a:lnTo>
                    <a:pt x="939" y="754"/>
                  </a:lnTo>
                  <a:lnTo>
                    <a:pt x="959" y="790"/>
                  </a:lnTo>
                  <a:lnTo>
                    <a:pt x="979" y="827"/>
                  </a:lnTo>
                  <a:lnTo>
                    <a:pt x="997" y="865"/>
                  </a:lnTo>
                  <a:lnTo>
                    <a:pt x="1027" y="937"/>
                  </a:lnTo>
                  <a:lnTo>
                    <a:pt x="1053" y="1014"/>
                  </a:lnTo>
                  <a:lnTo>
                    <a:pt x="1076" y="1095"/>
                  </a:lnTo>
                  <a:lnTo>
                    <a:pt x="1095" y="1179"/>
                  </a:lnTo>
                  <a:lnTo>
                    <a:pt x="1110" y="1266"/>
                  </a:lnTo>
                  <a:lnTo>
                    <a:pt x="1122" y="1355"/>
                  </a:lnTo>
                  <a:lnTo>
                    <a:pt x="1130" y="1445"/>
                  </a:lnTo>
                  <a:lnTo>
                    <a:pt x="1134" y="1536"/>
                  </a:lnTo>
                  <a:lnTo>
                    <a:pt x="1134" y="1625"/>
                  </a:lnTo>
                  <a:lnTo>
                    <a:pt x="1131" y="1715"/>
                  </a:lnTo>
                  <a:lnTo>
                    <a:pt x="1123" y="1801"/>
                  </a:lnTo>
                  <a:lnTo>
                    <a:pt x="1111" y="1886"/>
                  </a:lnTo>
                  <a:lnTo>
                    <a:pt x="1096" y="1966"/>
                  </a:lnTo>
                  <a:lnTo>
                    <a:pt x="1077" y="2043"/>
                  </a:lnTo>
                  <a:lnTo>
                    <a:pt x="1053" y="2115"/>
                  </a:lnTo>
                  <a:lnTo>
                    <a:pt x="1026" y="2180"/>
                  </a:lnTo>
                  <a:lnTo>
                    <a:pt x="918" y="2126"/>
                  </a:lnTo>
                  <a:close/>
                </a:path>
              </a:pathLst>
            </a:custGeom>
            <a:solidFill>
              <a:srgbClr val="BAC2C2"/>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54" name="Freeform 170"/>
            <p:cNvSpPr>
              <a:spLocks/>
            </p:cNvSpPr>
            <p:nvPr/>
          </p:nvSpPr>
          <p:spPr bwMode="auto">
            <a:xfrm>
              <a:off x="834" y="1128"/>
              <a:ext cx="164" cy="228"/>
            </a:xfrm>
            <a:custGeom>
              <a:avLst/>
              <a:gdLst/>
              <a:ahLst/>
              <a:cxnLst>
                <a:cxn ang="0">
                  <a:pos x="1404" y="4112"/>
                </a:cxn>
                <a:cxn ang="0">
                  <a:pos x="3622" y="3023"/>
                </a:cxn>
                <a:cxn ang="0">
                  <a:pos x="2218" y="0"/>
                </a:cxn>
                <a:cxn ang="0">
                  <a:pos x="0" y="989"/>
                </a:cxn>
                <a:cxn ang="0">
                  <a:pos x="1404" y="4112"/>
                </a:cxn>
              </a:cxnLst>
              <a:rect l="0" t="0" r="r" b="b"/>
              <a:pathLst>
                <a:path w="3622" h="4112">
                  <a:moveTo>
                    <a:pt x="1404" y="4112"/>
                  </a:moveTo>
                  <a:lnTo>
                    <a:pt x="3622" y="3023"/>
                  </a:lnTo>
                  <a:lnTo>
                    <a:pt x="2218" y="0"/>
                  </a:lnTo>
                  <a:lnTo>
                    <a:pt x="0" y="989"/>
                  </a:lnTo>
                  <a:lnTo>
                    <a:pt x="1404" y="4112"/>
                  </a:lnTo>
                  <a:close/>
                </a:path>
              </a:pathLst>
            </a:custGeom>
            <a:solidFill>
              <a:srgbClr val="EDF5F5"/>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55" name="Freeform 171"/>
            <p:cNvSpPr>
              <a:spLocks/>
            </p:cNvSpPr>
            <p:nvPr/>
          </p:nvSpPr>
          <p:spPr bwMode="auto">
            <a:xfrm>
              <a:off x="834" y="1125"/>
              <a:ext cx="164" cy="228"/>
            </a:xfrm>
            <a:custGeom>
              <a:avLst/>
              <a:gdLst/>
              <a:ahLst/>
              <a:cxnLst>
                <a:cxn ang="0">
                  <a:pos x="1404" y="4113"/>
                </a:cxn>
                <a:cxn ang="0">
                  <a:pos x="3622" y="3024"/>
                </a:cxn>
                <a:cxn ang="0">
                  <a:pos x="2218" y="0"/>
                </a:cxn>
                <a:cxn ang="0">
                  <a:pos x="0" y="989"/>
                </a:cxn>
                <a:cxn ang="0">
                  <a:pos x="1404" y="4113"/>
                </a:cxn>
              </a:cxnLst>
              <a:rect l="0" t="0" r="r" b="b"/>
              <a:pathLst>
                <a:path w="3622" h="4113">
                  <a:moveTo>
                    <a:pt x="1404" y="4113"/>
                  </a:moveTo>
                  <a:lnTo>
                    <a:pt x="3622" y="3024"/>
                  </a:lnTo>
                  <a:lnTo>
                    <a:pt x="2218" y="0"/>
                  </a:lnTo>
                  <a:lnTo>
                    <a:pt x="0" y="989"/>
                  </a:lnTo>
                  <a:lnTo>
                    <a:pt x="1404" y="4113"/>
                  </a:lnTo>
                  <a:close/>
                </a:path>
              </a:pathLst>
            </a:custGeom>
            <a:solidFill>
              <a:srgbClr val="111919"/>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56" name="Freeform 172"/>
            <p:cNvSpPr>
              <a:spLocks/>
            </p:cNvSpPr>
            <p:nvPr/>
          </p:nvSpPr>
          <p:spPr bwMode="auto">
            <a:xfrm>
              <a:off x="840" y="1130"/>
              <a:ext cx="157" cy="218"/>
            </a:xfrm>
            <a:custGeom>
              <a:avLst/>
              <a:gdLst/>
              <a:ahLst/>
              <a:cxnLst>
                <a:cxn ang="0">
                  <a:pos x="1335" y="3913"/>
                </a:cxn>
                <a:cxn ang="0">
                  <a:pos x="3446" y="2878"/>
                </a:cxn>
                <a:cxn ang="0">
                  <a:pos x="2111" y="0"/>
                </a:cxn>
                <a:cxn ang="0">
                  <a:pos x="0" y="942"/>
                </a:cxn>
                <a:cxn ang="0">
                  <a:pos x="1335" y="3913"/>
                </a:cxn>
              </a:cxnLst>
              <a:rect l="0" t="0" r="r" b="b"/>
              <a:pathLst>
                <a:path w="3446" h="3913">
                  <a:moveTo>
                    <a:pt x="1335" y="3913"/>
                  </a:moveTo>
                  <a:lnTo>
                    <a:pt x="3446" y="2878"/>
                  </a:lnTo>
                  <a:lnTo>
                    <a:pt x="2111" y="0"/>
                  </a:lnTo>
                  <a:lnTo>
                    <a:pt x="0" y="942"/>
                  </a:lnTo>
                  <a:lnTo>
                    <a:pt x="1335" y="3913"/>
                  </a:lnTo>
                  <a:close/>
                </a:path>
              </a:pathLst>
            </a:custGeom>
            <a:solidFill>
              <a:srgbClr val="1A781C"/>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57" name="Freeform 173"/>
            <p:cNvSpPr>
              <a:spLocks/>
            </p:cNvSpPr>
            <p:nvPr/>
          </p:nvSpPr>
          <p:spPr bwMode="auto">
            <a:xfrm>
              <a:off x="847" y="1093"/>
              <a:ext cx="19" cy="19"/>
            </a:xfrm>
            <a:custGeom>
              <a:avLst/>
              <a:gdLst/>
              <a:ahLst/>
              <a:cxnLst>
                <a:cxn ang="0">
                  <a:pos x="431" y="186"/>
                </a:cxn>
                <a:cxn ang="0">
                  <a:pos x="79" y="343"/>
                </a:cxn>
                <a:cxn ang="0">
                  <a:pos x="0" y="157"/>
                </a:cxn>
                <a:cxn ang="0">
                  <a:pos x="352" y="0"/>
                </a:cxn>
                <a:cxn ang="0">
                  <a:pos x="431" y="186"/>
                </a:cxn>
              </a:cxnLst>
              <a:rect l="0" t="0" r="r" b="b"/>
              <a:pathLst>
                <a:path w="431" h="343">
                  <a:moveTo>
                    <a:pt x="431" y="186"/>
                  </a:moveTo>
                  <a:lnTo>
                    <a:pt x="79" y="343"/>
                  </a:lnTo>
                  <a:lnTo>
                    <a:pt x="0" y="157"/>
                  </a:lnTo>
                  <a:lnTo>
                    <a:pt x="352" y="0"/>
                  </a:lnTo>
                  <a:lnTo>
                    <a:pt x="431" y="186"/>
                  </a:lnTo>
                  <a:close/>
                </a:path>
              </a:pathLst>
            </a:custGeom>
            <a:solidFill>
              <a:srgbClr val="000000"/>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58" name="Freeform 174"/>
            <p:cNvSpPr>
              <a:spLocks/>
            </p:cNvSpPr>
            <p:nvPr/>
          </p:nvSpPr>
          <p:spPr bwMode="auto">
            <a:xfrm>
              <a:off x="850" y="1096"/>
              <a:ext cx="16" cy="15"/>
            </a:xfrm>
            <a:custGeom>
              <a:avLst/>
              <a:gdLst/>
              <a:ahLst/>
              <a:cxnLst>
                <a:cxn ang="0">
                  <a:pos x="347" y="126"/>
                </a:cxn>
                <a:cxn ang="0">
                  <a:pos x="53" y="257"/>
                </a:cxn>
                <a:cxn ang="0">
                  <a:pos x="0" y="132"/>
                </a:cxn>
                <a:cxn ang="0">
                  <a:pos x="294" y="0"/>
                </a:cxn>
                <a:cxn ang="0">
                  <a:pos x="347" y="126"/>
                </a:cxn>
              </a:cxnLst>
              <a:rect l="0" t="0" r="r" b="b"/>
              <a:pathLst>
                <a:path w="347" h="257">
                  <a:moveTo>
                    <a:pt x="347" y="126"/>
                  </a:moveTo>
                  <a:lnTo>
                    <a:pt x="53" y="257"/>
                  </a:lnTo>
                  <a:lnTo>
                    <a:pt x="0" y="132"/>
                  </a:lnTo>
                  <a:lnTo>
                    <a:pt x="294" y="0"/>
                  </a:lnTo>
                  <a:lnTo>
                    <a:pt x="347" y="126"/>
                  </a:lnTo>
                  <a:close/>
                </a:path>
              </a:pathLst>
            </a:custGeom>
            <a:solidFill>
              <a:srgbClr val="BAC2C2"/>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59" name="Freeform 175"/>
            <p:cNvSpPr>
              <a:spLocks/>
            </p:cNvSpPr>
            <p:nvPr/>
          </p:nvSpPr>
          <p:spPr bwMode="auto">
            <a:xfrm>
              <a:off x="855" y="1094"/>
              <a:ext cx="10" cy="13"/>
            </a:xfrm>
            <a:custGeom>
              <a:avLst/>
              <a:gdLst/>
              <a:ahLst/>
              <a:cxnLst>
                <a:cxn ang="0">
                  <a:pos x="5" y="73"/>
                </a:cxn>
                <a:cxn ang="0">
                  <a:pos x="167" y="0"/>
                </a:cxn>
                <a:cxn ang="0">
                  <a:pos x="171" y="0"/>
                </a:cxn>
                <a:cxn ang="0">
                  <a:pos x="175" y="2"/>
                </a:cxn>
                <a:cxn ang="0">
                  <a:pos x="180" y="6"/>
                </a:cxn>
                <a:cxn ang="0">
                  <a:pos x="183" y="13"/>
                </a:cxn>
                <a:cxn ang="0">
                  <a:pos x="236" y="141"/>
                </a:cxn>
                <a:cxn ang="0">
                  <a:pos x="238" y="147"/>
                </a:cxn>
                <a:cxn ang="0">
                  <a:pos x="238" y="154"/>
                </a:cxn>
                <a:cxn ang="0">
                  <a:pos x="237" y="159"/>
                </a:cxn>
                <a:cxn ang="0">
                  <a:pos x="234" y="162"/>
                </a:cxn>
                <a:cxn ang="0">
                  <a:pos x="73" y="234"/>
                </a:cxn>
                <a:cxn ang="0">
                  <a:pos x="69" y="234"/>
                </a:cxn>
                <a:cxn ang="0">
                  <a:pos x="64" y="232"/>
                </a:cxn>
                <a:cxn ang="0">
                  <a:pos x="60" y="228"/>
                </a:cxn>
                <a:cxn ang="0">
                  <a:pos x="56" y="221"/>
                </a:cxn>
                <a:cxn ang="0">
                  <a:pos x="2" y="94"/>
                </a:cxn>
                <a:cxn ang="0">
                  <a:pos x="0" y="86"/>
                </a:cxn>
                <a:cxn ang="0">
                  <a:pos x="0" y="80"/>
                </a:cxn>
                <a:cxn ang="0">
                  <a:pos x="1" y="76"/>
                </a:cxn>
                <a:cxn ang="0">
                  <a:pos x="5" y="73"/>
                </a:cxn>
              </a:cxnLst>
              <a:rect l="0" t="0" r="r" b="b"/>
              <a:pathLst>
                <a:path w="238" h="234">
                  <a:moveTo>
                    <a:pt x="5" y="73"/>
                  </a:moveTo>
                  <a:lnTo>
                    <a:pt x="167" y="0"/>
                  </a:lnTo>
                  <a:lnTo>
                    <a:pt x="171" y="0"/>
                  </a:lnTo>
                  <a:lnTo>
                    <a:pt x="175" y="2"/>
                  </a:lnTo>
                  <a:lnTo>
                    <a:pt x="180" y="6"/>
                  </a:lnTo>
                  <a:lnTo>
                    <a:pt x="183" y="13"/>
                  </a:lnTo>
                  <a:lnTo>
                    <a:pt x="236" y="141"/>
                  </a:lnTo>
                  <a:lnTo>
                    <a:pt x="238" y="147"/>
                  </a:lnTo>
                  <a:lnTo>
                    <a:pt x="238" y="154"/>
                  </a:lnTo>
                  <a:lnTo>
                    <a:pt x="237" y="159"/>
                  </a:lnTo>
                  <a:lnTo>
                    <a:pt x="234" y="162"/>
                  </a:lnTo>
                  <a:lnTo>
                    <a:pt x="73" y="234"/>
                  </a:lnTo>
                  <a:lnTo>
                    <a:pt x="69" y="234"/>
                  </a:lnTo>
                  <a:lnTo>
                    <a:pt x="64" y="232"/>
                  </a:lnTo>
                  <a:lnTo>
                    <a:pt x="60" y="228"/>
                  </a:lnTo>
                  <a:lnTo>
                    <a:pt x="56" y="221"/>
                  </a:lnTo>
                  <a:lnTo>
                    <a:pt x="2" y="94"/>
                  </a:lnTo>
                  <a:lnTo>
                    <a:pt x="0" y="86"/>
                  </a:lnTo>
                  <a:lnTo>
                    <a:pt x="0" y="80"/>
                  </a:lnTo>
                  <a:lnTo>
                    <a:pt x="1" y="76"/>
                  </a:lnTo>
                  <a:lnTo>
                    <a:pt x="5" y="73"/>
                  </a:lnTo>
                  <a:close/>
                </a:path>
              </a:pathLst>
            </a:custGeom>
            <a:solidFill>
              <a:srgbClr val="E0E8E8"/>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60" name="Freeform 176"/>
            <p:cNvSpPr>
              <a:spLocks/>
            </p:cNvSpPr>
            <p:nvPr/>
          </p:nvSpPr>
          <p:spPr bwMode="auto">
            <a:xfrm>
              <a:off x="855" y="1095"/>
              <a:ext cx="10" cy="11"/>
            </a:xfrm>
            <a:custGeom>
              <a:avLst/>
              <a:gdLst/>
              <a:ahLst/>
              <a:cxnLst>
                <a:cxn ang="0">
                  <a:pos x="4" y="62"/>
                </a:cxn>
                <a:cxn ang="0">
                  <a:pos x="142" y="0"/>
                </a:cxn>
                <a:cxn ang="0">
                  <a:pos x="146" y="0"/>
                </a:cxn>
                <a:cxn ang="0">
                  <a:pos x="150" y="2"/>
                </a:cxn>
                <a:cxn ang="0">
                  <a:pos x="153" y="5"/>
                </a:cxn>
                <a:cxn ang="0">
                  <a:pos x="156" y="10"/>
                </a:cxn>
                <a:cxn ang="0">
                  <a:pos x="202" y="120"/>
                </a:cxn>
                <a:cxn ang="0">
                  <a:pos x="204" y="125"/>
                </a:cxn>
                <a:cxn ang="0">
                  <a:pos x="204" y="130"/>
                </a:cxn>
                <a:cxn ang="0">
                  <a:pos x="202" y="135"/>
                </a:cxn>
                <a:cxn ang="0">
                  <a:pos x="200" y="138"/>
                </a:cxn>
                <a:cxn ang="0">
                  <a:pos x="62" y="199"/>
                </a:cxn>
                <a:cxn ang="0">
                  <a:pos x="58" y="199"/>
                </a:cxn>
                <a:cxn ang="0">
                  <a:pos x="54" y="198"/>
                </a:cxn>
                <a:cxn ang="0">
                  <a:pos x="51" y="194"/>
                </a:cxn>
                <a:cxn ang="0">
                  <a:pos x="48" y="188"/>
                </a:cxn>
                <a:cxn ang="0">
                  <a:pos x="2" y="80"/>
                </a:cxn>
                <a:cxn ang="0">
                  <a:pos x="0" y="74"/>
                </a:cxn>
                <a:cxn ang="0">
                  <a:pos x="0" y="68"/>
                </a:cxn>
                <a:cxn ang="0">
                  <a:pos x="2" y="64"/>
                </a:cxn>
                <a:cxn ang="0">
                  <a:pos x="4" y="62"/>
                </a:cxn>
              </a:cxnLst>
              <a:rect l="0" t="0" r="r" b="b"/>
              <a:pathLst>
                <a:path w="204" h="199">
                  <a:moveTo>
                    <a:pt x="4" y="62"/>
                  </a:moveTo>
                  <a:lnTo>
                    <a:pt x="142" y="0"/>
                  </a:lnTo>
                  <a:lnTo>
                    <a:pt x="146" y="0"/>
                  </a:lnTo>
                  <a:lnTo>
                    <a:pt x="150" y="2"/>
                  </a:lnTo>
                  <a:lnTo>
                    <a:pt x="153" y="5"/>
                  </a:lnTo>
                  <a:lnTo>
                    <a:pt x="156" y="10"/>
                  </a:lnTo>
                  <a:lnTo>
                    <a:pt x="202" y="120"/>
                  </a:lnTo>
                  <a:lnTo>
                    <a:pt x="204" y="125"/>
                  </a:lnTo>
                  <a:lnTo>
                    <a:pt x="204" y="130"/>
                  </a:lnTo>
                  <a:lnTo>
                    <a:pt x="202" y="135"/>
                  </a:lnTo>
                  <a:lnTo>
                    <a:pt x="200" y="138"/>
                  </a:lnTo>
                  <a:lnTo>
                    <a:pt x="62" y="199"/>
                  </a:lnTo>
                  <a:lnTo>
                    <a:pt x="58" y="199"/>
                  </a:lnTo>
                  <a:lnTo>
                    <a:pt x="54" y="198"/>
                  </a:lnTo>
                  <a:lnTo>
                    <a:pt x="51" y="194"/>
                  </a:lnTo>
                  <a:lnTo>
                    <a:pt x="48" y="188"/>
                  </a:lnTo>
                  <a:lnTo>
                    <a:pt x="2" y="80"/>
                  </a:lnTo>
                  <a:lnTo>
                    <a:pt x="0" y="74"/>
                  </a:lnTo>
                  <a:lnTo>
                    <a:pt x="0" y="68"/>
                  </a:lnTo>
                  <a:lnTo>
                    <a:pt x="2" y="64"/>
                  </a:lnTo>
                  <a:lnTo>
                    <a:pt x="4" y="62"/>
                  </a:lnTo>
                  <a:close/>
                </a:path>
              </a:pathLst>
            </a:custGeom>
            <a:solidFill>
              <a:srgbClr val="919999"/>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61" name="Freeform 177"/>
            <p:cNvSpPr>
              <a:spLocks/>
            </p:cNvSpPr>
            <p:nvPr/>
          </p:nvSpPr>
          <p:spPr bwMode="auto">
            <a:xfrm>
              <a:off x="858" y="1097"/>
              <a:ext cx="6" cy="8"/>
            </a:xfrm>
            <a:custGeom>
              <a:avLst/>
              <a:gdLst/>
              <a:ahLst/>
              <a:cxnLst>
                <a:cxn ang="0">
                  <a:pos x="88" y="6"/>
                </a:cxn>
                <a:cxn ang="0">
                  <a:pos x="116" y="77"/>
                </a:cxn>
                <a:cxn ang="0">
                  <a:pos x="118" y="85"/>
                </a:cxn>
                <a:cxn ang="0">
                  <a:pos x="118" y="95"/>
                </a:cxn>
                <a:cxn ang="0">
                  <a:pos x="116" y="103"/>
                </a:cxn>
                <a:cxn ang="0">
                  <a:pos x="112" y="108"/>
                </a:cxn>
                <a:cxn ang="0">
                  <a:pos x="14" y="152"/>
                </a:cxn>
                <a:cxn ang="0">
                  <a:pos x="6" y="154"/>
                </a:cxn>
                <a:cxn ang="0">
                  <a:pos x="2" y="150"/>
                </a:cxn>
                <a:cxn ang="0">
                  <a:pos x="0" y="140"/>
                </a:cxn>
                <a:cxn ang="0">
                  <a:pos x="1" y="127"/>
                </a:cxn>
                <a:cxn ang="0">
                  <a:pos x="4" y="112"/>
                </a:cxn>
                <a:cxn ang="0">
                  <a:pos x="9" y="95"/>
                </a:cxn>
                <a:cxn ang="0">
                  <a:pos x="14" y="77"/>
                </a:cxn>
                <a:cxn ang="0">
                  <a:pos x="21" y="61"/>
                </a:cxn>
                <a:cxn ang="0">
                  <a:pos x="29" y="46"/>
                </a:cxn>
                <a:cxn ang="0">
                  <a:pos x="38" y="33"/>
                </a:cxn>
                <a:cxn ang="0">
                  <a:pos x="48" y="21"/>
                </a:cxn>
                <a:cxn ang="0">
                  <a:pos x="58" y="12"/>
                </a:cxn>
                <a:cxn ang="0">
                  <a:pos x="67" y="4"/>
                </a:cxn>
                <a:cxn ang="0">
                  <a:pos x="76" y="0"/>
                </a:cxn>
                <a:cxn ang="0">
                  <a:pos x="83" y="1"/>
                </a:cxn>
                <a:cxn ang="0">
                  <a:pos x="88" y="6"/>
                </a:cxn>
              </a:cxnLst>
              <a:rect l="0" t="0" r="r" b="b"/>
              <a:pathLst>
                <a:path w="118" h="154">
                  <a:moveTo>
                    <a:pt x="88" y="6"/>
                  </a:moveTo>
                  <a:lnTo>
                    <a:pt x="116" y="77"/>
                  </a:lnTo>
                  <a:lnTo>
                    <a:pt x="118" y="85"/>
                  </a:lnTo>
                  <a:lnTo>
                    <a:pt x="118" y="95"/>
                  </a:lnTo>
                  <a:lnTo>
                    <a:pt x="116" y="103"/>
                  </a:lnTo>
                  <a:lnTo>
                    <a:pt x="112" y="108"/>
                  </a:lnTo>
                  <a:lnTo>
                    <a:pt x="14" y="152"/>
                  </a:lnTo>
                  <a:lnTo>
                    <a:pt x="6" y="154"/>
                  </a:lnTo>
                  <a:lnTo>
                    <a:pt x="2" y="150"/>
                  </a:lnTo>
                  <a:lnTo>
                    <a:pt x="0" y="140"/>
                  </a:lnTo>
                  <a:lnTo>
                    <a:pt x="1" y="127"/>
                  </a:lnTo>
                  <a:lnTo>
                    <a:pt x="4" y="112"/>
                  </a:lnTo>
                  <a:lnTo>
                    <a:pt x="9" y="95"/>
                  </a:lnTo>
                  <a:lnTo>
                    <a:pt x="14" y="77"/>
                  </a:lnTo>
                  <a:lnTo>
                    <a:pt x="21" y="61"/>
                  </a:lnTo>
                  <a:lnTo>
                    <a:pt x="29" y="46"/>
                  </a:lnTo>
                  <a:lnTo>
                    <a:pt x="38" y="33"/>
                  </a:lnTo>
                  <a:lnTo>
                    <a:pt x="48" y="21"/>
                  </a:lnTo>
                  <a:lnTo>
                    <a:pt x="58" y="12"/>
                  </a:lnTo>
                  <a:lnTo>
                    <a:pt x="67" y="4"/>
                  </a:lnTo>
                  <a:lnTo>
                    <a:pt x="76" y="0"/>
                  </a:lnTo>
                  <a:lnTo>
                    <a:pt x="83" y="1"/>
                  </a:lnTo>
                  <a:lnTo>
                    <a:pt x="88" y="6"/>
                  </a:lnTo>
                  <a:close/>
                </a:path>
              </a:pathLst>
            </a:custGeom>
            <a:solidFill>
              <a:srgbClr val="D1D9D9"/>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62" name="Freeform 178"/>
            <p:cNvSpPr>
              <a:spLocks/>
            </p:cNvSpPr>
            <p:nvPr/>
          </p:nvSpPr>
          <p:spPr bwMode="auto">
            <a:xfrm>
              <a:off x="871" y="1083"/>
              <a:ext cx="13" cy="16"/>
            </a:xfrm>
            <a:custGeom>
              <a:avLst/>
              <a:gdLst/>
              <a:ahLst/>
              <a:cxnLst>
                <a:cxn ang="0">
                  <a:pos x="287" y="186"/>
                </a:cxn>
                <a:cxn ang="0">
                  <a:pos x="78" y="280"/>
                </a:cxn>
                <a:cxn ang="0">
                  <a:pos x="0" y="93"/>
                </a:cxn>
                <a:cxn ang="0">
                  <a:pos x="210" y="0"/>
                </a:cxn>
                <a:cxn ang="0">
                  <a:pos x="287" y="186"/>
                </a:cxn>
              </a:cxnLst>
              <a:rect l="0" t="0" r="r" b="b"/>
              <a:pathLst>
                <a:path w="287" h="280">
                  <a:moveTo>
                    <a:pt x="287" y="186"/>
                  </a:moveTo>
                  <a:lnTo>
                    <a:pt x="78" y="280"/>
                  </a:lnTo>
                  <a:lnTo>
                    <a:pt x="0" y="93"/>
                  </a:lnTo>
                  <a:lnTo>
                    <a:pt x="210" y="0"/>
                  </a:lnTo>
                  <a:lnTo>
                    <a:pt x="287" y="186"/>
                  </a:lnTo>
                  <a:close/>
                </a:path>
              </a:pathLst>
            </a:custGeom>
            <a:solidFill>
              <a:srgbClr val="000000"/>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63" name="Freeform 179"/>
            <p:cNvSpPr>
              <a:spLocks/>
            </p:cNvSpPr>
            <p:nvPr/>
          </p:nvSpPr>
          <p:spPr bwMode="auto">
            <a:xfrm>
              <a:off x="873" y="1086"/>
              <a:ext cx="11" cy="12"/>
            </a:xfrm>
            <a:custGeom>
              <a:avLst/>
              <a:gdLst/>
              <a:ahLst/>
              <a:cxnLst>
                <a:cxn ang="0">
                  <a:pos x="227" y="125"/>
                </a:cxn>
                <a:cxn ang="0">
                  <a:pos x="53" y="203"/>
                </a:cxn>
                <a:cxn ang="0">
                  <a:pos x="0" y="78"/>
                </a:cxn>
                <a:cxn ang="0">
                  <a:pos x="175" y="0"/>
                </a:cxn>
                <a:cxn ang="0">
                  <a:pos x="227" y="125"/>
                </a:cxn>
              </a:cxnLst>
              <a:rect l="0" t="0" r="r" b="b"/>
              <a:pathLst>
                <a:path w="227" h="203">
                  <a:moveTo>
                    <a:pt x="227" y="125"/>
                  </a:moveTo>
                  <a:lnTo>
                    <a:pt x="53" y="203"/>
                  </a:lnTo>
                  <a:lnTo>
                    <a:pt x="0" y="78"/>
                  </a:lnTo>
                  <a:lnTo>
                    <a:pt x="175" y="0"/>
                  </a:lnTo>
                  <a:lnTo>
                    <a:pt x="227" y="125"/>
                  </a:lnTo>
                  <a:close/>
                </a:path>
              </a:pathLst>
            </a:custGeom>
            <a:solidFill>
              <a:srgbClr val="BAC2C2"/>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64" name="Freeform 180"/>
            <p:cNvSpPr>
              <a:spLocks/>
            </p:cNvSpPr>
            <p:nvPr/>
          </p:nvSpPr>
          <p:spPr bwMode="auto">
            <a:xfrm>
              <a:off x="873" y="1084"/>
              <a:ext cx="10" cy="13"/>
            </a:xfrm>
            <a:custGeom>
              <a:avLst/>
              <a:gdLst/>
              <a:ahLst/>
              <a:cxnLst>
                <a:cxn ang="0">
                  <a:pos x="4" y="72"/>
                </a:cxn>
                <a:cxn ang="0">
                  <a:pos x="167" y="0"/>
                </a:cxn>
                <a:cxn ang="0">
                  <a:pos x="171" y="0"/>
                </a:cxn>
                <a:cxn ang="0">
                  <a:pos x="175" y="2"/>
                </a:cxn>
                <a:cxn ang="0">
                  <a:pos x="180" y="6"/>
                </a:cxn>
                <a:cxn ang="0">
                  <a:pos x="183" y="12"/>
                </a:cxn>
                <a:cxn ang="0">
                  <a:pos x="236" y="141"/>
                </a:cxn>
                <a:cxn ang="0">
                  <a:pos x="238" y="147"/>
                </a:cxn>
                <a:cxn ang="0">
                  <a:pos x="238" y="154"/>
                </a:cxn>
                <a:cxn ang="0">
                  <a:pos x="237" y="159"/>
                </a:cxn>
                <a:cxn ang="0">
                  <a:pos x="234" y="162"/>
                </a:cxn>
                <a:cxn ang="0">
                  <a:pos x="73" y="234"/>
                </a:cxn>
                <a:cxn ang="0">
                  <a:pos x="69" y="234"/>
                </a:cxn>
                <a:cxn ang="0">
                  <a:pos x="63" y="232"/>
                </a:cxn>
                <a:cxn ang="0">
                  <a:pos x="59" y="227"/>
                </a:cxn>
                <a:cxn ang="0">
                  <a:pos x="55" y="221"/>
                </a:cxn>
                <a:cxn ang="0">
                  <a:pos x="2" y="94"/>
                </a:cxn>
                <a:cxn ang="0">
                  <a:pos x="0" y="86"/>
                </a:cxn>
                <a:cxn ang="0">
                  <a:pos x="0" y="80"/>
                </a:cxn>
                <a:cxn ang="0">
                  <a:pos x="1" y="76"/>
                </a:cxn>
                <a:cxn ang="0">
                  <a:pos x="4" y="72"/>
                </a:cxn>
              </a:cxnLst>
              <a:rect l="0" t="0" r="r" b="b"/>
              <a:pathLst>
                <a:path w="238" h="234">
                  <a:moveTo>
                    <a:pt x="4" y="72"/>
                  </a:moveTo>
                  <a:lnTo>
                    <a:pt x="167" y="0"/>
                  </a:lnTo>
                  <a:lnTo>
                    <a:pt x="171" y="0"/>
                  </a:lnTo>
                  <a:lnTo>
                    <a:pt x="175" y="2"/>
                  </a:lnTo>
                  <a:lnTo>
                    <a:pt x="180" y="6"/>
                  </a:lnTo>
                  <a:lnTo>
                    <a:pt x="183" y="12"/>
                  </a:lnTo>
                  <a:lnTo>
                    <a:pt x="236" y="141"/>
                  </a:lnTo>
                  <a:lnTo>
                    <a:pt x="238" y="147"/>
                  </a:lnTo>
                  <a:lnTo>
                    <a:pt x="238" y="154"/>
                  </a:lnTo>
                  <a:lnTo>
                    <a:pt x="237" y="159"/>
                  </a:lnTo>
                  <a:lnTo>
                    <a:pt x="234" y="162"/>
                  </a:lnTo>
                  <a:lnTo>
                    <a:pt x="73" y="234"/>
                  </a:lnTo>
                  <a:lnTo>
                    <a:pt x="69" y="234"/>
                  </a:lnTo>
                  <a:lnTo>
                    <a:pt x="63" y="232"/>
                  </a:lnTo>
                  <a:lnTo>
                    <a:pt x="59" y="227"/>
                  </a:lnTo>
                  <a:lnTo>
                    <a:pt x="55" y="221"/>
                  </a:lnTo>
                  <a:lnTo>
                    <a:pt x="2" y="94"/>
                  </a:lnTo>
                  <a:lnTo>
                    <a:pt x="0" y="86"/>
                  </a:lnTo>
                  <a:lnTo>
                    <a:pt x="0" y="80"/>
                  </a:lnTo>
                  <a:lnTo>
                    <a:pt x="1" y="76"/>
                  </a:lnTo>
                  <a:lnTo>
                    <a:pt x="4" y="72"/>
                  </a:lnTo>
                  <a:close/>
                </a:path>
              </a:pathLst>
            </a:custGeom>
            <a:solidFill>
              <a:srgbClr val="E0E8E8"/>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65" name="Freeform 181"/>
            <p:cNvSpPr>
              <a:spLocks/>
            </p:cNvSpPr>
            <p:nvPr/>
          </p:nvSpPr>
          <p:spPr bwMode="auto">
            <a:xfrm>
              <a:off x="873" y="1085"/>
              <a:ext cx="10" cy="11"/>
            </a:xfrm>
            <a:custGeom>
              <a:avLst/>
              <a:gdLst/>
              <a:ahLst/>
              <a:cxnLst>
                <a:cxn ang="0">
                  <a:pos x="4" y="62"/>
                </a:cxn>
                <a:cxn ang="0">
                  <a:pos x="141" y="0"/>
                </a:cxn>
                <a:cxn ang="0">
                  <a:pos x="145" y="0"/>
                </a:cxn>
                <a:cxn ang="0">
                  <a:pos x="150" y="2"/>
                </a:cxn>
                <a:cxn ang="0">
                  <a:pos x="153" y="5"/>
                </a:cxn>
                <a:cxn ang="0">
                  <a:pos x="156" y="10"/>
                </a:cxn>
                <a:cxn ang="0">
                  <a:pos x="202" y="120"/>
                </a:cxn>
                <a:cxn ang="0">
                  <a:pos x="204" y="125"/>
                </a:cxn>
                <a:cxn ang="0">
                  <a:pos x="204" y="130"/>
                </a:cxn>
                <a:cxn ang="0">
                  <a:pos x="202" y="135"/>
                </a:cxn>
                <a:cxn ang="0">
                  <a:pos x="200" y="138"/>
                </a:cxn>
                <a:cxn ang="0">
                  <a:pos x="62" y="199"/>
                </a:cxn>
                <a:cxn ang="0">
                  <a:pos x="58" y="199"/>
                </a:cxn>
                <a:cxn ang="0">
                  <a:pos x="54" y="198"/>
                </a:cxn>
                <a:cxn ang="0">
                  <a:pos x="51" y="194"/>
                </a:cxn>
                <a:cxn ang="0">
                  <a:pos x="48" y="188"/>
                </a:cxn>
                <a:cxn ang="0">
                  <a:pos x="2" y="80"/>
                </a:cxn>
                <a:cxn ang="0">
                  <a:pos x="0" y="73"/>
                </a:cxn>
                <a:cxn ang="0">
                  <a:pos x="0" y="68"/>
                </a:cxn>
                <a:cxn ang="0">
                  <a:pos x="2" y="64"/>
                </a:cxn>
                <a:cxn ang="0">
                  <a:pos x="4" y="62"/>
                </a:cxn>
              </a:cxnLst>
              <a:rect l="0" t="0" r="r" b="b"/>
              <a:pathLst>
                <a:path w="204" h="199">
                  <a:moveTo>
                    <a:pt x="4" y="62"/>
                  </a:moveTo>
                  <a:lnTo>
                    <a:pt x="141" y="0"/>
                  </a:lnTo>
                  <a:lnTo>
                    <a:pt x="145" y="0"/>
                  </a:lnTo>
                  <a:lnTo>
                    <a:pt x="150" y="2"/>
                  </a:lnTo>
                  <a:lnTo>
                    <a:pt x="153" y="5"/>
                  </a:lnTo>
                  <a:lnTo>
                    <a:pt x="156" y="10"/>
                  </a:lnTo>
                  <a:lnTo>
                    <a:pt x="202" y="120"/>
                  </a:lnTo>
                  <a:lnTo>
                    <a:pt x="204" y="125"/>
                  </a:lnTo>
                  <a:lnTo>
                    <a:pt x="204" y="130"/>
                  </a:lnTo>
                  <a:lnTo>
                    <a:pt x="202" y="135"/>
                  </a:lnTo>
                  <a:lnTo>
                    <a:pt x="200" y="138"/>
                  </a:lnTo>
                  <a:lnTo>
                    <a:pt x="62" y="199"/>
                  </a:lnTo>
                  <a:lnTo>
                    <a:pt x="58" y="199"/>
                  </a:lnTo>
                  <a:lnTo>
                    <a:pt x="54" y="198"/>
                  </a:lnTo>
                  <a:lnTo>
                    <a:pt x="51" y="194"/>
                  </a:lnTo>
                  <a:lnTo>
                    <a:pt x="48" y="188"/>
                  </a:lnTo>
                  <a:lnTo>
                    <a:pt x="2" y="80"/>
                  </a:lnTo>
                  <a:lnTo>
                    <a:pt x="0" y="73"/>
                  </a:lnTo>
                  <a:lnTo>
                    <a:pt x="0" y="68"/>
                  </a:lnTo>
                  <a:lnTo>
                    <a:pt x="2" y="64"/>
                  </a:lnTo>
                  <a:lnTo>
                    <a:pt x="4" y="62"/>
                  </a:lnTo>
                  <a:close/>
                </a:path>
              </a:pathLst>
            </a:custGeom>
            <a:solidFill>
              <a:srgbClr val="919999"/>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66" name="Freeform 182"/>
            <p:cNvSpPr>
              <a:spLocks/>
            </p:cNvSpPr>
            <p:nvPr/>
          </p:nvSpPr>
          <p:spPr bwMode="auto">
            <a:xfrm>
              <a:off x="876" y="1087"/>
              <a:ext cx="6" cy="8"/>
            </a:xfrm>
            <a:custGeom>
              <a:avLst/>
              <a:gdLst/>
              <a:ahLst/>
              <a:cxnLst>
                <a:cxn ang="0">
                  <a:pos x="88" y="6"/>
                </a:cxn>
                <a:cxn ang="0">
                  <a:pos x="116" y="78"/>
                </a:cxn>
                <a:cxn ang="0">
                  <a:pos x="118" y="86"/>
                </a:cxn>
                <a:cxn ang="0">
                  <a:pos x="119" y="95"/>
                </a:cxn>
                <a:cxn ang="0">
                  <a:pos x="117" y="103"/>
                </a:cxn>
                <a:cxn ang="0">
                  <a:pos x="112" y="109"/>
                </a:cxn>
                <a:cxn ang="0">
                  <a:pos x="14" y="152"/>
                </a:cxn>
                <a:cxn ang="0">
                  <a:pos x="6" y="154"/>
                </a:cxn>
                <a:cxn ang="0">
                  <a:pos x="2" y="150"/>
                </a:cxn>
                <a:cxn ang="0">
                  <a:pos x="0" y="140"/>
                </a:cxn>
                <a:cxn ang="0">
                  <a:pos x="1" y="128"/>
                </a:cxn>
                <a:cxn ang="0">
                  <a:pos x="4" y="112"/>
                </a:cxn>
                <a:cxn ang="0">
                  <a:pos x="9" y="95"/>
                </a:cxn>
                <a:cxn ang="0">
                  <a:pos x="14" y="78"/>
                </a:cxn>
                <a:cxn ang="0">
                  <a:pos x="21" y="61"/>
                </a:cxn>
                <a:cxn ang="0">
                  <a:pos x="29" y="46"/>
                </a:cxn>
                <a:cxn ang="0">
                  <a:pos x="38" y="33"/>
                </a:cxn>
                <a:cxn ang="0">
                  <a:pos x="48" y="21"/>
                </a:cxn>
                <a:cxn ang="0">
                  <a:pos x="58" y="12"/>
                </a:cxn>
                <a:cxn ang="0">
                  <a:pos x="67" y="4"/>
                </a:cxn>
                <a:cxn ang="0">
                  <a:pos x="76" y="0"/>
                </a:cxn>
                <a:cxn ang="0">
                  <a:pos x="82" y="1"/>
                </a:cxn>
                <a:cxn ang="0">
                  <a:pos x="88" y="6"/>
                </a:cxn>
              </a:cxnLst>
              <a:rect l="0" t="0" r="r" b="b"/>
              <a:pathLst>
                <a:path w="119" h="154">
                  <a:moveTo>
                    <a:pt x="88" y="6"/>
                  </a:moveTo>
                  <a:lnTo>
                    <a:pt x="116" y="78"/>
                  </a:lnTo>
                  <a:lnTo>
                    <a:pt x="118" y="86"/>
                  </a:lnTo>
                  <a:lnTo>
                    <a:pt x="119" y="95"/>
                  </a:lnTo>
                  <a:lnTo>
                    <a:pt x="117" y="103"/>
                  </a:lnTo>
                  <a:lnTo>
                    <a:pt x="112" y="109"/>
                  </a:lnTo>
                  <a:lnTo>
                    <a:pt x="14" y="152"/>
                  </a:lnTo>
                  <a:lnTo>
                    <a:pt x="6" y="154"/>
                  </a:lnTo>
                  <a:lnTo>
                    <a:pt x="2" y="150"/>
                  </a:lnTo>
                  <a:lnTo>
                    <a:pt x="0" y="140"/>
                  </a:lnTo>
                  <a:lnTo>
                    <a:pt x="1" y="128"/>
                  </a:lnTo>
                  <a:lnTo>
                    <a:pt x="4" y="112"/>
                  </a:lnTo>
                  <a:lnTo>
                    <a:pt x="9" y="95"/>
                  </a:lnTo>
                  <a:lnTo>
                    <a:pt x="14" y="78"/>
                  </a:lnTo>
                  <a:lnTo>
                    <a:pt x="21" y="61"/>
                  </a:lnTo>
                  <a:lnTo>
                    <a:pt x="29" y="46"/>
                  </a:lnTo>
                  <a:lnTo>
                    <a:pt x="38" y="33"/>
                  </a:lnTo>
                  <a:lnTo>
                    <a:pt x="48" y="21"/>
                  </a:lnTo>
                  <a:lnTo>
                    <a:pt x="58" y="12"/>
                  </a:lnTo>
                  <a:lnTo>
                    <a:pt x="67" y="4"/>
                  </a:lnTo>
                  <a:lnTo>
                    <a:pt x="76" y="0"/>
                  </a:lnTo>
                  <a:lnTo>
                    <a:pt x="82" y="1"/>
                  </a:lnTo>
                  <a:lnTo>
                    <a:pt x="88" y="6"/>
                  </a:lnTo>
                  <a:close/>
                </a:path>
              </a:pathLst>
            </a:custGeom>
            <a:solidFill>
              <a:srgbClr val="D1D9D9"/>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67" name="Freeform 183"/>
            <p:cNvSpPr>
              <a:spLocks/>
            </p:cNvSpPr>
            <p:nvPr/>
          </p:nvSpPr>
          <p:spPr bwMode="auto">
            <a:xfrm>
              <a:off x="896" y="1076"/>
              <a:ext cx="4" cy="6"/>
            </a:xfrm>
            <a:custGeom>
              <a:avLst/>
              <a:gdLst/>
              <a:ahLst/>
              <a:cxnLst>
                <a:cxn ang="0">
                  <a:pos x="50" y="104"/>
                </a:cxn>
                <a:cxn ang="0">
                  <a:pos x="40" y="103"/>
                </a:cxn>
                <a:cxn ang="0">
                  <a:pos x="31" y="99"/>
                </a:cxn>
                <a:cxn ang="0">
                  <a:pos x="23" y="95"/>
                </a:cxn>
                <a:cxn ang="0">
                  <a:pos x="15" y="89"/>
                </a:cxn>
                <a:cxn ang="0">
                  <a:pos x="8" y="80"/>
                </a:cxn>
                <a:cxn ang="0">
                  <a:pos x="4" y="72"/>
                </a:cxn>
                <a:cxn ang="0">
                  <a:pos x="1" y="62"/>
                </a:cxn>
                <a:cxn ang="0">
                  <a:pos x="0" y="52"/>
                </a:cxn>
                <a:cxn ang="0">
                  <a:pos x="1" y="41"/>
                </a:cxn>
                <a:cxn ang="0">
                  <a:pos x="4" y="32"/>
                </a:cxn>
                <a:cxn ang="0">
                  <a:pos x="8" y="23"/>
                </a:cxn>
                <a:cxn ang="0">
                  <a:pos x="15" y="15"/>
                </a:cxn>
                <a:cxn ang="0">
                  <a:pos x="23" y="9"/>
                </a:cxn>
                <a:cxn ang="0">
                  <a:pos x="31" y="5"/>
                </a:cxn>
                <a:cxn ang="0">
                  <a:pos x="40" y="1"/>
                </a:cxn>
                <a:cxn ang="0">
                  <a:pos x="50" y="0"/>
                </a:cxn>
                <a:cxn ang="0">
                  <a:pos x="60" y="1"/>
                </a:cxn>
                <a:cxn ang="0">
                  <a:pos x="70" y="5"/>
                </a:cxn>
                <a:cxn ang="0">
                  <a:pos x="78" y="9"/>
                </a:cxn>
                <a:cxn ang="0">
                  <a:pos x="86" y="15"/>
                </a:cxn>
                <a:cxn ang="0">
                  <a:pos x="92" y="23"/>
                </a:cxn>
                <a:cxn ang="0">
                  <a:pos x="96" y="32"/>
                </a:cxn>
                <a:cxn ang="0">
                  <a:pos x="99" y="41"/>
                </a:cxn>
                <a:cxn ang="0">
                  <a:pos x="100" y="52"/>
                </a:cxn>
                <a:cxn ang="0">
                  <a:pos x="99" y="62"/>
                </a:cxn>
                <a:cxn ang="0">
                  <a:pos x="96" y="72"/>
                </a:cxn>
                <a:cxn ang="0">
                  <a:pos x="92" y="80"/>
                </a:cxn>
                <a:cxn ang="0">
                  <a:pos x="86" y="89"/>
                </a:cxn>
                <a:cxn ang="0">
                  <a:pos x="78" y="95"/>
                </a:cxn>
                <a:cxn ang="0">
                  <a:pos x="70" y="99"/>
                </a:cxn>
                <a:cxn ang="0">
                  <a:pos x="60" y="103"/>
                </a:cxn>
                <a:cxn ang="0">
                  <a:pos x="50" y="104"/>
                </a:cxn>
              </a:cxnLst>
              <a:rect l="0" t="0" r="r" b="b"/>
              <a:pathLst>
                <a:path w="100" h="104">
                  <a:moveTo>
                    <a:pt x="50" y="104"/>
                  </a:moveTo>
                  <a:lnTo>
                    <a:pt x="40" y="103"/>
                  </a:lnTo>
                  <a:lnTo>
                    <a:pt x="31" y="99"/>
                  </a:lnTo>
                  <a:lnTo>
                    <a:pt x="23" y="95"/>
                  </a:lnTo>
                  <a:lnTo>
                    <a:pt x="15" y="89"/>
                  </a:lnTo>
                  <a:lnTo>
                    <a:pt x="8" y="80"/>
                  </a:lnTo>
                  <a:lnTo>
                    <a:pt x="4" y="72"/>
                  </a:lnTo>
                  <a:lnTo>
                    <a:pt x="1" y="62"/>
                  </a:lnTo>
                  <a:lnTo>
                    <a:pt x="0" y="52"/>
                  </a:lnTo>
                  <a:lnTo>
                    <a:pt x="1" y="41"/>
                  </a:lnTo>
                  <a:lnTo>
                    <a:pt x="4" y="32"/>
                  </a:lnTo>
                  <a:lnTo>
                    <a:pt x="8" y="23"/>
                  </a:lnTo>
                  <a:lnTo>
                    <a:pt x="15" y="15"/>
                  </a:lnTo>
                  <a:lnTo>
                    <a:pt x="23" y="9"/>
                  </a:lnTo>
                  <a:lnTo>
                    <a:pt x="31" y="5"/>
                  </a:lnTo>
                  <a:lnTo>
                    <a:pt x="40" y="1"/>
                  </a:lnTo>
                  <a:lnTo>
                    <a:pt x="50" y="0"/>
                  </a:lnTo>
                  <a:lnTo>
                    <a:pt x="60" y="1"/>
                  </a:lnTo>
                  <a:lnTo>
                    <a:pt x="70" y="5"/>
                  </a:lnTo>
                  <a:lnTo>
                    <a:pt x="78" y="9"/>
                  </a:lnTo>
                  <a:lnTo>
                    <a:pt x="86" y="15"/>
                  </a:lnTo>
                  <a:lnTo>
                    <a:pt x="92" y="23"/>
                  </a:lnTo>
                  <a:lnTo>
                    <a:pt x="96" y="32"/>
                  </a:lnTo>
                  <a:lnTo>
                    <a:pt x="99" y="41"/>
                  </a:lnTo>
                  <a:lnTo>
                    <a:pt x="100" y="52"/>
                  </a:lnTo>
                  <a:lnTo>
                    <a:pt x="99" y="62"/>
                  </a:lnTo>
                  <a:lnTo>
                    <a:pt x="96" y="72"/>
                  </a:lnTo>
                  <a:lnTo>
                    <a:pt x="92" y="80"/>
                  </a:lnTo>
                  <a:lnTo>
                    <a:pt x="86" y="89"/>
                  </a:lnTo>
                  <a:lnTo>
                    <a:pt x="78" y="95"/>
                  </a:lnTo>
                  <a:lnTo>
                    <a:pt x="70" y="99"/>
                  </a:lnTo>
                  <a:lnTo>
                    <a:pt x="60" y="103"/>
                  </a:lnTo>
                  <a:lnTo>
                    <a:pt x="50" y="104"/>
                  </a:lnTo>
                  <a:close/>
                </a:path>
              </a:pathLst>
            </a:custGeom>
            <a:solidFill>
              <a:srgbClr val="616666"/>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68" name="Freeform 184"/>
            <p:cNvSpPr>
              <a:spLocks/>
            </p:cNvSpPr>
            <p:nvPr/>
          </p:nvSpPr>
          <p:spPr bwMode="auto">
            <a:xfrm>
              <a:off x="827" y="1115"/>
              <a:ext cx="5" cy="5"/>
            </a:xfrm>
            <a:custGeom>
              <a:avLst/>
              <a:gdLst/>
              <a:ahLst/>
              <a:cxnLst>
                <a:cxn ang="0">
                  <a:pos x="50" y="103"/>
                </a:cxn>
                <a:cxn ang="0">
                  <a:pos x="39" y="102"/>
                </a:cxn>
                <a:cxn ang="0">
                  <a:pos x="30" y="99"/>
                </a:cxn>
                <a:cxn ang="0">
                  <a:pos x="22" y="95"/>
                </a:cxn>
                <a:cxn ang="0">
                  <a:pos x="14" y="88"/>
                </a:cxn>
                <a:cxn ang="0">
                  <a:pos x="8" y="80"/>
                </a:cxn>
                <a:cxn ang="0">
                  <a:pos x="4" y="71"/>
                </a:cxn>
                <a:cxn ang="0">
                  <a:pos x="1" y="62"/>
                </a:cxn>
                <a:cxn ang="0">
                  <a:pos x="0" y="51"/>
                </a:cxn>
                <a:cxn ang="0">
                  <a:pos x="1" y="41"/>
                </a:cxn>
                <a:cxn ang="0">
                  <a:pos x="4" y="31"/>
                </a:cxn>
                <a:cxn ang="0">
                  <a:pos x="8" y="23"/>
                </a:cxn>
                <a:cxn ang="0">
                  <a:pos x="14" y="15"/>
                </a:cxn>
                <a:cxn ang="0">
                  <a:pos x="22" y="8"/>
                </a:cxn>
                <a:cxn ang="0">
                  <a:pos x="30" y="4"/>
                </a:cxn>
                <a:cxn ang="0">
                  <a:pos x="39" y="1"/>
                </a:cxn>
                <a:cxn ang="0">
                  <a:pos x="50" y="0"/>
                </a:cxn>
                <a:cxn ang="0">
                  <a:pos x="60" y="1"/>
                </a:cxn>
                <a:cxn ang="0">
                  <a:pos x="69" y="4"/>
                </a:cxn>
                <a:cxn ang="0">
                  <a:pos x="77" y="8"/>
                </a:cxn>
                <a:cxn ang="0">
                  <a:pos x="85" y="15"/>
                </a:cxn>
                <a:cxn ang="0">
                  <a:pos x="91" y="23"/>
                </a:cxn>
                <a:cxn ang="0">
                  <a:pos x="96" y="31"/>
                </a:cxn>
                <a:cxn ang="0">
                  <a:pos x="99" y="41"/>
                </a:cxn>
                <a:cxn ang="0">
                  <a:pos x="100" y="51"/>
                </a:cxn>
                <a:cxn ang="0">
                  <a:pos x="99" y="62"/>
                </a:cxn>
                <a:cxn ang="0">
                  <a:pos x="96" y="71"/>
                </a:cxn>
                <a:cxn ang="0">
                  <a:pos x="91" y="80"/>
                </a:cxn>
                <a:cxn ang="0">
                  <a:pos x="85" y="88"/>
                </a:cxn>
                <a:cxn ang="0">
                  <a:pos x="77" y="95"/>
                </a:cxn>
                <a:cxn ang="0">
                  <a:pos x="69" y="99"/>
                </a:cxn>
                <a:cxn ang="0">
                  <a:pos x="60" y="102"/>
                </a:cxn>
                <a:cxn ang="0">
                  <a:pos x="50" y="103"/>
                </a:cxn>
              </a:cxnLst>
              <a:rect l="0" t="0" r="r" b="b"/>
              <a:pathLst>
                <a:path w="100" h="103">
                  <a:moveTo>
                    <a:pt x="50" y="103"/>
                  </a:moveTo>
                  <a:lnTo>
                    <a:pt x="39" y="102"/>
                  </a:lnTo>
                  <a:lnTo>
                    <a:pt x="30" y="99"/>
                  </a:lnTo>
                  <a:lnTo>
                    <a:pt x="22" y="95"/>
                  </a:lnTo>
                  <a:lnTo>
                    <a:pt x="14" y="88"/>
                  </a:lnTo>
                  <a:lnTo>
                    <a:pt x="8" y="80"/>
                  </a:lnTo>
                  <a:lnTo>
                    <a:pt x="4" y="71"/>
                  </a:lnTo>
                  <a:lnTo>
                    <a:pt x="1" y="62"/>
                  </a:lnTo>
                  <a:lnTo>
                    <a:pt x="0" y="51"/>
                  </a:lnTo>
                  <a:lnTo>
                    <a:pt x="1" y="41"/>
                  </a:lnTo>
                  <a:lnTo>
                    <a:pt x="4" y="31"/>
                  </a:lnTo>
                  <a:lnTo>
                    <a:pt x="8" y="23"/>
                  </a:lnTo>
                  <a:lnTo>
                    <a:pt x="14" y="15"/>
                  </a:lnTo>
                  <a:lnTo>
                    <a:pt x="22" y="8"/>
                  </a:lnTo>
                  <a:lnTo>
                    <a:pt x="30" y="4"/>
                  </a:lnTo>
                  <a:lnTo>
                    <a:pt x="39" y="1"/>
                  </a:lnTo>
                  <a:lnTo>
                    <a:pt x="50" y="0"/>
                  </a:lnTo>
                  <a:lnTo>
                    <a:pt x="60" y="1"/>
                  </a:lnTo>
                  <a:lnTo>
                    <a:pt x="69" y="4"/>
                  </a:lnTo>
                  <a:lnTo>
                    <a:pt x="77" y="8"/>
                  </a:lnTo>
                  <a:lnTo>
                    <a:pt x="85" y="15"/>
                  </a:lnTo>
                  <a:lnTo>
                    <a:pt x="91" y="23"/>
                  </a:lnTo>
                  <a:lnTo>
                    <a:pt x="96" y="31"/>
                  </a:lnTo>
                  <a:lnTo>
                    <a:pt x="99" y="41"/>
                  </a:lnTo>
                  <a:lnTo>
                    <a:pt x="100" y="51"/>
                  </a:lnTo>
                  <a:lnTo>
                    <a:pt x="99" y="62"/>
                  </a:lnTo>
                  <a:lnTo>
                    <a:pt x="96" y="71"/>
                  </a:lnTo>
                  <a:lnTo>
                    <a:pt x="91" y="80"/>
                  </a:lnTo>
                  <a:lnTo>
                    <a:pt x="85" y="88"/>
                  </a:lnTo>
                  <a:lnTo>
                    <a:pt x="77" y="95"/>
                  </a:lnTo>
                  <a:lnTo>
                    <a:pt x="69" y="99"/>
                  </a:lnTo>
                  <a:lnTo>
                    <a:pt x="60" y="102"/>
                  </a:lnTo>
                  <a:lnTo>
                    <a:pt x="50" y="103"/>
                  </a:lnTo>
                  <a:close/>
                </a:path>
              </a:pathLst>
            </a:custGeom>
            <a:solidFill>
              <a:srgbClr val="616666"/>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69" name="Freeform 185"/>
            <p:cNvSpPr>
              <a:spLocks/>
            </p:cNvSpPr>
            <p:nvPr/>
          </p:nvSpPr>
          <p:spPr bwMode="auto">
            <a:xfrm>
              <a:off x="898" y="1078"/>
              <a:ext cx="2" cy="3"/>
            </a:xfrm>
            <a:custGeom>
              <a:avLst/>
              <a:gdLst/>
              <a:ahLst/>
              <a:cxnLst>
                <a:cxn ang="0">
                  <a:pos x="28" y="57"/>
                </a:cxn>
                <a:cxn ang="0">
                  <a:pos x="16" y="55"/>
                </a:cxn>
                <a:cxn ang="0">
                  <a:pos x="8" y="49"/>
                </a:cxn>
                <a:cxn ang="0">
                  <a:pos x="2" y="40"/>
                </a:cxn>
                <a:cxn ang="0">
                  <a:pos x="0" y="28"/>
                </a:cxn>
                <a:cxn ang="0">
                  <a:pos x="2" y="17"/>
                </a:cxn>
                <a:cxn ang="0">
                  <a:pos x="8" y="8"/>
                </a:cxn>
                <a:cxn ang="0">
                  <a:pos x="16" y="2"/>
                </a:cxn>
                <a:cxn ang="0">
                  <a:pos x="28" y="0"/>
                </a:cxn>
                <a:cxn ang="0">
                  <a:pos x="39" y="2"/>
                </a:cxn>
                <a:cxn ang="0">
                  <a:pos x="47" y="8"/>
                </a:cxn>
                <a:cxn ang="0">
                  <a:pos x="53" y="17"/>
                </a:cxn>
                <a:cxn ang="0">
                  <a:pos x="55" y="28"/>
                </a:cxn>
                <a:cxn ang="0">
                  <a:pos x="53" y="40"/>
                </a:cxn>
                <a:cxn ang="0">
                  <a:pos x="47" y="49"/>
                </a:cxn>
                <a:cxn ang="0">
                  <a:pos x="39" y="55"/>
                </a:cxn>
                <a:cxn ang="0">
                  <a:pos x="28" y="57"/>
                </a:cxn>
              </a:cxnLst>
              <a:rect l="0" t="0" r="r" b="b"/>
              <a:pathLst>
                <a:path w="55" h="57">
                  <a:moveTo>
                    <a:pt x="28" y="57"/>
                  </a:moveTo>
                  <a:lnTo>
                    <a:pt x="16" y="55"/>
                  </a:lnTo>
                  <a:lnTo>
                    <a:pt x="8" y="49"/>
                  </a:lnTo>
                  <a:lnTo>
                    <a:pt x="2" y="40"/>
                  </a:lnTo>
                  <a:lnTo>
                    <a:pt x="0" y="28"/>
                  </a:lnTo>
                  <a:lnTo>
                    <a:pt x="2" y="17"/>
                  </a:lnTo>
                  <a:lnTo>
                    <a:pt x="8" y="8"/>
                  </a:lnTo>
                  <a:lnTo>
                    <a:pt x="16" y="2"/>
                  </a:lnTo>
                  <a:lnTo>
                    <a:pt x="28" y="0"/>
                  </a:lnTo>
                  <a:lnTo>
                    <a:pt x="39" y="2"/>
                  </a:lnTo>
                  <a:lnTo>
                    <a:pt x="47" y="8"/>
                  </a:lnTo>
                  <a:lnTo>
                    <a:pt x="53" y="17"/>
                  </a:lnTo>
                  <a:lnTo>
                    <a:pt x="55" y="28"/>
                  </a:lnTo>
                  <a:lnTo>
                    <a:pt x="53" y="40"/>
                  </a:lnTo>
                  <a:lnTo>
                    <a:pt x="47" y="49"/>
                  </a:lnTo>
                  <a:lnTo>
                    <a:pt x="39" y="55"/>
                  </a:lnTo>
                  <a:lnTo>
                    <a:pt x="28" y="57"/>
                  </a:lnTo>
                  <a:close/>
                </a:path>
              </a:pathLst>
            </a:custGeom>
            <a:solidFill>
              <a:srgbClr val="D1D9D9"/>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70" name="Freeform 186"/>
            <p:cNvSpPr>
              <a:spLocks/>
            </p:cNvSpPr>
            <p:nvPr/>
          </p:nvSpPr>
          <p:spPr bwMode="auto">
            <a:xfrm>
              <a:off x="829" y="1117"/>
              <a:ext cx="2" cy="3"/>
            </a:xfrm>
            <a:custGeom>
              <a:avLst/>
              <a:gdLst/>
              <a:ahLst/>
              <a:cxnLst>
                <a:cxn ang="0">
                  <a:pos x="28" y="56"/>
                </a:cxn>
                <a:cxn ang="0">
                  <a:pos x="17" y="54"/>
                </a:cxn>
                <a:cxn ang="0">
                  <a:pos x="9" y="48"/>
                </a:cxn>
                <a:cxn ang="0">
                  <a:pos x="2" y="40"/>
                </a:cxn>
                <a:cxn ang="0">
                  <a:pos x="0" y="28"/>
                </a:cxn>
                <a:cxn ang="0">
                  <a:pos x="2" y="16"/>
                </a:cxn>
                <a:cxn ang="0">
                  <a:pos x="9" y="8"/>
                </a:cxn>
                <a:cxn ang="0">
                  <a:pos x="17" y="2"/>
                </a:cxn>
                <a:cxn ang="0">
                  <a:pos x="28" y="0"/>
                </a:cxn>
                <a:cxn ang="0">
                  <a:pos x="39" y="2"/>
                </a:cxn>
                <a:cxn ang="0">
                  <a:pos x="47" y="8"/>
                </a:cxn>
                <a:cxn ang="0">
                  <a:pos x="53" y="16"/>
                </a:cxn>
                <a:cxn ang="0">
                  <a:pos x="55" y="28"/>
                </a:cxn>
                <a:cxn ang="0">
                  <a:pos x="53" y="40"/>
                </a:cxn>
                <a:cxn ang="0">
                  <a:pos x="47" y="48"/>
                </a:cxn>
                <a:cxn ang="0">
                  <a:pos x="39" y="54"/>
                </a:cxn>
                <a:cxn ang="0">
                  <a:pos x="28" y="56"/>
                </a:cxn>
              </a:cxnLst>
              <a:rect l="0" t="0" r="r" b="b"/>
              <a:pathLst>
                <a:path w="55" h="56">
                  <a:moveTo>
                    <a:pt x="28" y="56"/>
                  </a:moveTo>
                  <a:lnTo>
                    <a:pt x="17" y="54"/>
                  </a:lnTo>
                  <a:lnTo>
                    <a:pt x="9" y="48"/>
                  </a:lnTo>
                  <a:lnTo>
                    <a:pt x="2" y="40"/>
                  </a:lnTo>
                  <a:lnTo>
                    <a:pt x="0" y="28"/>
                  </a:lnTo>
                  <a:lnTo>
                    <a:pt x="2" y="16"/>
                  </a:lnTo>
                  <a:lnTo>
                    <a:pt x="9" y="8"/>
                  </a:lnTo>
                  <a:lnTo>
                    <a:pt x="17" y="2"/>
                  </a:lnTo>
                  <a:lnTo>
                    <a:pt x="28" y="0"/>
                  </a:lnTo>
                  <a:lnTo>
                    <a:pt x="39" y="2"/>
                  </a:lnTo>
                  <a:lnTo>
                    <a:pt x="47" y="8"/>
                  </a:lnTo>
                  <a:lnTo>
                    <a:pt x="53" y="16"/>
                  </a:lnTo>
                  <a:lnTo>
                    <a:pt x="55" y="28"/>
                  </a:lnTo>
                  <a:lnTo>
                    <a:pt x="53" y="40"/>
                  </a:lnTo>
                  <a:lnTo>
                    <a:pt x="47" y="48"/>
                  </a:lnTo>
                  <a:lnTo>
                    <a:pt x="39" y="54"/>
                  </a:lnTo>
                  <a:lnTo>
                    <a:pt x="28" y="56"/>
                  </a:lnTo>
                  <a:close/>
                </a:path>
              </a:pathLst>
            </a:custGeom>
            <a:solidFill>
              <a:srgbClr val="D1D9D9"/>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71" name="Freeform 187"/>
            <p:cNvSpPr>
              <a:spLocks/>
            </p:cNvSpPr>
            <p:nvPr/>
          </p:nvSpPr>
          <p:spPr bwMode="auto">
            <a:xfrm>
              <a:off x="841" y="1060"/>
              <a:ext cx="29" cy="29"/>
            </a:xfrm>
            <a:custGeom>
              <a:avLst/>
              <a:gdLst/>
              <a:ahLst/>
              <a:cxnLst>
                <a:cxn ang="0">
                  <a:pos x="498" y="0"/>
                </a:cxn>
                <a:cxn ang="0">
                  <a:pos x="0" y="222"/>
                </a:cxn>
                <a:cxn ang="0">
                  <a:pos x="125" y="522"/>
                </a:cxn>
                <a:cxn ang="0">
                  <a:pos x="624" y="301"/>
                </a:cxn>
                <a:cxn ang="0">
                  <a:pos x="498" y="0"/>
                </a:cxn>
              </a:cxnLst>
              <a:rect l="0" t="0" r="r" b="b"/>
              <a:pathLst>
                <a:path w="624" h="522">
                  <a:moveTo>
                    <a:pt x="498" y="0"/>
                  </a:moveTo>
                  <a:lnTo>
                    <a:pt x="0" y="222"/>
                  </a:lnTo>
                  <a:lnTo>
                    <a:pt x="125" y="522"/>
                  </a:lnTo>
                  <a:lnTo>
                    <a:pt x="624" y="301"/>
                  </a:lnTo>
                  <a:lnTo>
                    <a:pt x="498" y="0"/>
                  </a:lnTo>
                  <a:close/>
                </a:path>
              </a:pathLst>
            </a:custGeom>
            <a:solidFill>
              <a:srgbClr val="111919"/>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72" name="Freeform 188"/>
            <p:cNvSpPr>
              <a:spLocks/>
            </p:cNvSpPr>
            <p:nvPr/>
          </p:nvSpPr>
          <p:spPr bwMode="auto">
            <a:xfrm>
              <a:off x="842" y="1061"/>
              <a:ext cx="27" cy="27"/>
            </a:xfrm>
            <a:custGeom>
              <a:avLst/>
              <a:gdLst/>
              <a:ahLst/>
              <a:cxnLst>
                <a:cxn ang="0">
                  <a:pos x="474" y="0"/>
                </a:cxn>
                <a:cxn ang="0">
                  <a:pos x="0" y="211"/>
                </a:cxn>
                <a:cxn ang="0">
                  <a:pos x="114" y="484"/>
                </a:cxn>
                <a:cxn ang="0">
                  <a:pos x="589" y="273"/>
                </a:cxn>
                <a:cxn ang="0">
                  <a:pos x="474" y="0"/>
                </a:cxn>
              </a:cxnLst>
              <a:rect l="0" t="0" r="r" b="b"/>
              <a:pathLst>
                <a:path w="589" h="484">
                  <a:moveTo>
                    <a:pt x="474" y="0"/>
                  </a:moveTo>
                  <a:lnTo>
                    <a:pt x="0" y="211"/>
                  </a:lnTo>
                  <a:lnTo>
                    <a:pt x="114" y="484"/>
                  </a:lnTo>
                  <a:lnTo>
                    <a:pt x="589" y="273"/>
                  </a:lnTo>
                  <a:lnTo>
                    <a:pt x="474" y="0"/>
                  </a:lnTo>
                  <a:close/>
                </a:path>
              </a:pathLst>
            </a:custGeom>
            <a:solidFill>
              <a:srgbClr val="EDF5F5"/>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73" name="Freeform 189"/>
            <p:cNvSpPr>
              <a:spLocks/>
            </p:cNvSpPr>
            <p:nvPr/>
          </p:nvSpPr>
          <p:spPr bwMode="auto">
            <a:xfrm>
              <a:off x="842" y="1062"/>
              <a:ext cx="27" cy="26"/>
            </a:xfrm>
            <a:custGeom>
              <a:avLst/>
              <a:gdLst/>
              <a:ahLst/>
              <a:cxnLst>
                <a:cxn ang="0">
                  <a:pos x="473" y="0"/>
                </a:cxn>
                <a:cxn ang="0">
                  <a:pos x="0" y="211"/>
                </a:cxn>
                <a:cxn ang="0">
                  <a:pos x="108" y="471"/>
                </a:cxn>
                <a:cxn ang="0">
                  <a:pos x="583" y="260"/>
                </a:cxn>
                <a:cxn ang="0">
                  <a:pos x="473" y="0"/>
                </a:cxn>
              </a:cxnLst>
              <a:rect l="0" t="0" r="r" b="b"/>
              <a:pathLst>
                <a:path w="583" h="471">
                  <a:moveTo>
                    <a:pt x="473" y="0"/>
                  </a:moveTo>
                  <a:lnTo>
                    <a:pt x="0" y="211"/>
                  </a:lnTo>
                  <a:lnTo>
                    <a:pt x="108" y="471"/>
                  </a:lnTo>
                  <a:lnTo>
                    <a:pt x="583" y="260"/>
                  </a:lnTo>
                  <a:lnTo>
                    <a:pt x="473" y="0"/>
                  </a:lnTo>
                  <a:close/>
                </a:path>
              </a:pathLst>
            </a:custGeom>
            <a:solidFill>
              <a:srgbClr val="878F8F"/>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74" name="Freeform 190"/>
            <p:cNvSpPr>
              <a:spLocks/>
            </p:cNvSpPr>
            <p:nvPr/>
          </p:nvSpPr>
          <p:spPr bwMode="auto">
            <a:xfrm>
              <a:off x="855" y="1066"/>
              <a:ext cx="10" cy="13"/>
            </a:xfrm>
            <a:custGeom>
              <a:avLst/>
              <a:gdLst/>
              <a:ahLst/>
              <a:cxnLst>
                <a:cxn ang="0">
                  <a:pos x="159" y="223"/>
                </a:cxn>
                <a:cxn ang="0">
                  <a:pos x="137" y="231"/>
                </a:cxn>
                <a:cxn ang="0">
                  <a:pos x="115" y="234"/>
                </a:cxn>
                <a:cxn ang="0">
                  <a:pos x="93" y="232"/>
                </a:cxn>
                <a:cxn ang="0">
                  <a:pos x="73" y="225"/>
                </a:cxn>
                <a:cxn ang="0">
                  <a:pos x="54" y="215"/>
                </a:cxn>
                <a:cxn ang="0">
                  <a:pos x="36" y="201"/>
                </a:cxn>
                <a:cxn ang="0">
                  <a:pos x="22" y="184"/>
                </a:cxn>
                <a:cxn ang="0">
                  <a:pos x="11" y="163"/>
                </a:cxn>
                <a:cxn ang="0">
                  <a:pos x="4" y="141"/>
                </a:cxn>
                <a:cxn ang="0">
                  <a:pos x="0" y="118"/>
                </a:cxn>
                <a:cxn ang="0">
                  <a:pos x="3" y="96"/>
                </a:cxn>
                <a:cxn ang="0">
                  <a:pos x="9" y="74"/>
                </a:cxn>
                <a:cxn ang="0">
                  <a:pos x="19" y="55"/>
                </a:cxn>
                <a:cxn ang="0">
                  <a:pos x="32" y="37"/>
                </a:cxn>
                <a:cxn ang="0">
                  <a:pos x="48" y="22"/>
                </a:cxn>
                <a:cxn ang="0">
                  <a:pos x="69" y="10"/>
                </a:cxn>
                <a:cxn ang="0">
                  <a:pos x="90" y="3"/>
                </a:cxn>
                <a:cxn ang="0">
                  <a:pos x="113" y="0"/>
                </a:cxn>
                <a:cxn ang="0">
                  <a:pos x="134" y="2"/>
                </a:cxn>
                <a:cxn ang="0">
                  <a:pos x="156" y="8"/>
                </a:cxn>
                <a:cxn ang="0">
                  <a:pos x="174" y="19"/>
                </a:cxn>
                <a:cxn ang="0">
                  <a:pos x="191" y="32"/>
                </a:cxn>
                <a:cxn ang="0">
                  <a:pos x="206" y="49"/>
                </a:cxn>
                <a:cxn ang="0">
                  <a:pos x="217" y="70"/>
                </a:cxn>
                <a:cxn ang="0">
                  <a:pos x="224" y="93"/>
                </a:cxn>
                <a:cxn ang="0">
                  <a:pos x="227" y="116"/>
                </a:cxn>
                <a:cxn ang="0">
                  <a:pos x="225" y="138"/>
                </a:cxn>
                <a:cxn ang="0">
                  <a:pos x="219" y="159"/>
                </a:cxn>
                <a:cxn ang="0">
                  <a:pos x="209" y="179"/>
                </a:cxn>
                <a:cxn ang="0">
                  <a:pos x="195" y="197"/>
                </a:cxn>
                <a:cxn ang="0">
                  <a:pos x="179" y="212"/>
                </a:cxn>
                <a:cxn ang="0">
                  <a:pos x="159" y="223"/>
                </a:cxn>
              </a:cxnLst>
              <a:rect l="0" t="0" r="r" b="b"/>
              <a:pathLst>
                <a:path w="227" h="234">
                  <a:moveTo>
                    <a:pt x="159" y="223"/>
                  </a:moveTo>
                  <a:lnTo>
                    <a:pt x="137" y="231"/>
                  </a:lnTo>
                  <a:lnTo>
                    <a:pt x="115" y="234"/>
                  </a:lnTo>
                  <a:lnTo>
                    <a:pt x="93" y="232"/>
                  </a:lnTo>
                  <a:lnTo>
                    <a:pt x="73" y="225"/>
                  </a:lnTo>
                  <a:lnTo>
                    <a:pt x="54" y="215"/>
                  </a:lnTo>
                  <a:lnTo>
                    <a:pt x="36" y="201"/>
                  </a:lnTo>
                  <a:lnTo>
                    <a:pt x="22" y="184"/>
                  </a:lnTo>
                  <a:lnTo>
                    <a:pt x="11" y="163"/>
                  </a:lnTo>
                  <a:lnTo>
                    <a:pt x="4" y="141"/>
                  </a:lnTo>
                  <a:lnTo>
                    <a:pt x="0" y="118"/>
                  </a:lnTo>
                  <a:lnTo>
                    <a:pt x="3" y="96"/>
                  </a:lnTo>
                  <a:lnTo>
                    <a:pt x="9" y="74"/>
                  </a:lnTo>
                  <a:lnTo>
                    <a:pt x="19" y="55"/>
                  </a:lnTo>
                  <a:lnTo>
                    <a:pt x="32" y="37"/>
                  </a:lnTo>
                  <a:lnTo>
                    <a:pt x="48" y="22"/>
                  </a:lnTo>
                  <a:lnTo>
                    <a:pt x="69" y="10"/>
                  </a:lnTo>
                  <a:lnTo>
                    <a:pt x="90" y="3"/>
                  </a:lnTo>
                  <a:lnTo>
                    <a:pt x="113" y="0"/>
                  </a:lnTo>
                  <a:lnTo>
                    <a:pt x="134" y="2"/>
                  </a:lnTo>
                  <a:lnTo>
                    <a:pt x="156" y="8"/>
                  </a:lnTo>
                  <a:lnTo>
                    <a:pt x="174" y="19"/>
                  </a:lnTo>
                  <a:lnTo>
                    <a:pt x="191" y="32"/>
                  </a:lnTo>
                  <a:lnTo>
                    <a:pt x="206" y="49"/>
                  </a:lnTo>
                  <a:lnTo>
                    <a:pt x="217" y="70"/>
                  </a:lnTo>
                  <a:lnTo>
                    <a:pt x="224" y="93"/>
                  </a:lnTo>
                  <a:lnTo>
                    <a:pt x="227" y="116"/>
                  </a:lnTo>
                  <a:lnTo>
                    <a:pt x="225" y="138"/>
                  </a:lnTo>
                  <a:lnTo>
                    <a:pt x="219" y="159"/>
                  </a:lnTo>
                  <a:lnTo>
                    <a:pt x="209" y="179"/>
                  </a:lnTo>
                  <a:lnTo>
                    <a:pt x="195" y="197"/>
                  </a:lnTo>
                  <a:lnTo>
                    <a:pt x="179" y="212"/>
                  </a:lnTo>
                  <a:lnTo>
                    <a:pt x="159" y="223"/>
                  </a:lnTo>
                  <a:close/>
                </a:path>
              </a:pathLst>
            </a:custGeom>
            <a:solidFill>
              <a:srgbClr val="E33338"/>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75" name="Freeform 191"/>
            <p:cNvSpPr>
              <a:spLocks/>
            </p:cNvSpPr>
            <p:nvPr/>
          </p:nvSpPr>
          <p:spPr bwMode="auto">
            <a:xfrm>
              <a:off x="855" y="1066"/>
              <a:ext cx="10" cy="12"/>
            </a:xfrm>
            <a:custGeom>
              <a:avLst/>
              <a:gdLst/>
              <a:ahLst/>
              <a:cxnLst>
                <a:cxn ang="0">
                  <a:pos x="146" y="206"/>
                </a:cxn>
                <a:cxn ang="0">
                  <a:pos x="125" y="212"/>
                </a:cxn>
                <a:cxn ang="0">
                  <a:pos x="105" y="214"/>
                </a:cxn>
                <a:cxn ang="0">
                  <a:pos x="84" y="212"/>
                </a:cxn>
                <a:cxn ang="0">
                  <a:pos x="66" y="206"/>
                </a:cxn>
                <a:cxn ang="0">
                  <a:pos x="48" y="196"/>
                </a:cxn>
                <a:cxn ang="0">
                  <a:pos x="31" y="183"/>
                </a:cxn>
                <a:cxn ang="0">
                  <a:pos x="18" y="168"/>
                </a:cxn>
                <a:cxn ang="0">
                  <a:pos x="8" y="149"/>
                </a:cxn>
                <a:cxn ang="0">
                  <a:pos x="2" y="129"/>
                </a:cxn>
                <a:cxn ang="0">
                  <a:pos x="0" y="108"/>
                </a:cxn>
                <a:cxn ang="0">
                  <a:pos x="2" y="86"/>
                </a:cxn>
                <a:cxn ang="0">
                  <a:pos x="8" y="67"/>
                </a:cxn>
                <a:cxn ang="0">
                  <a:pos x="17" y="49"/>
                </a:cxn>
                <a:cxn ang="0">
                  <a:pos x="29" y="33"/>
                </a:cxn>
                <a:cxn ang="0">
                  <a:pos x="45" y="19"/>
                </a:cxn>
                <a:cxn ang="0">
                  <a:pos x="63" y="8"/>
                </a:cxn>
                <a:cxn ang="0">
                  <a:pos x="83" y="2"/>
                </a:cxn>
                <a:cxn ang="0">
                  <a:pos x="104" y="0"/>
                </a:cxn>
                <a:cxn ang="0">
                  <a:pos x="123" y="2"/>
                </a:cxn>
                <a:cxn ang="0">
                  <a:pos x="142" y="7"/>
                </a:cxn>
                <a:cxn ang="0">
                  <a:pos x="161" y="17"/>
                </a:cxn>
                <a:cxn ang="0">
                  <a:pos x="176" y="30"/>
                </a:cxn>
                <a:cxn ang="0">
                  <a:pos x="189" y="45"/>
                </a:cxn>
                <a:cxn ang="0">
                  <a:pos x="200" y="63"/>
                </a:cxn>
                <a:cxn ang="0">
                  <a:pos x="206" y="84"/>
                </a:cxn>
                <a:cxn ang="0">
                  <a:pos x="208" y="105"/>
                </a:cxn>
                <a:cxn ang="0">
                  <a:pos x="206" y="127"/>
                </a:cxn>
                <a:cxn ang="0">
                  <a:pos x="201" y="147"/>
                </a:cxn>
                <a:cxn ang="0">
                  <a:pos x="191" y="164"/>
                </a:cxn>
                <a:cxn ang="0">
                  <a:pos x="179" y="181"/>
                </a:cxn>
                <a:cxn ang="0">
                  <a:pos x="164" y="195"/>
                </a:cxn>
                <a:cxn ang="0">
                  <a:pos x="146" y="206"/>
                </a:cxn>
              </a:cxnLst>
              <a:rect l="0" t="0" r="r" b="b"/>
              <a:pathLst>
                <a:path w="208" h="214">
                  <a:moveTo>
                    <a:pt x="146" y="206"/>
                  </a:moveTo>
                  <a:lnTo>
                    <a:pt x="125" y="212"/>
                  </a:lnTo>
                  <a:lnTo>
                    <a:pt x="105" y="214"/>
                  </a:lnTo>
                  <a:lnTo>
                    <a:pt x="84" y="212"/>
                  </a:lnTo>
                  <a:lnTo>
                    <a:pt x="66" y="206"/>
                  </a:lnTo>
                  <a:lnTo>
                    <a:pt x="48" y="196"/>
                  </a:lnTo>
                  <a:lnTo>
                    <a:pt x="31" y="183"/>
                  </a:lnTo>
                  <a:lnTo>
                    <a:pt x="18" y="168"/>
                  </a:lnTo>
                  <a:lnTo>
                    <a:pt x="8" y="149"/>
                  </a:lnTo>
                  <a:lnTo>
                    <a:pt x="2" y="129"/>
                  </a:lnTo>
                  <a:lnTo>
                    <a:pt x="0" y="108"/>
                  </a:lnTo>
                  <a:lnTo>
                    <a:pt x="2" y="86"/>
                  </a:lnTo>
                  <a:lnTo>
                    <a:pt x="8" y="67"/>
                  </a:lnTo>
                  <a:lnTo>
                    <a:pt x="17" y="49"/>
                  </a:lnTo>
                  <a:lnTo>
                    <a:pt x="29" y="33"/>
                  </a:lnTo>
                  <a:lnTo>
                    <a:pt x="45" y="19"/>
                  </a:lnTo>
                  <a:lnTo>
                    <a:pt x="63" y="8"/>
                  </a:lnTo>
                  <a:lnTo>
                    <a:pt x="83" y="2"/>
                  </a:lnTo>
                  <a:lnTo>
                    <a:pt x="104" y="0"/>
                  </a:lnTo>
                  <a:lnTo>
                    <a:pt x="123" y="2"/>
                  </a:lnTo>
                  <a:lnTo>
                    <a:pt x="142" y="7"/>
                  </a:lnTo>
                  <a:lnTo>
                    <a:pt x="161" y="17"/>
                  </a:lnTo>
                  <a:lnTo>
                    <a:pt x="176" y="30"/>
                  </a:lnTo>
                  <a:lnTo>
                    <a:pt x="189" y="45"/>
                  </a:lnTo>
                  <a:lnTo>
                    <a:pt x="200" y="63"/>
                  </a:lnTo>
                  <a:lnTo>
                    <a:pt x="206" y="84"/>
                  </a:lnTo>
                  <a:lnTo>
                    <a:pt x="208" y="105"/>
                  </a:lnTo>
                  <a:lnTo>
                    <a:pt x="206" y="127"/>
                  </a:lnTo>
                  <a:lnTo>
                    <a:pt x="201" y="147"/>
                  </a:lnTo>
                  <a:lnTo>
                    <a:pt x="191" y="164"/>
                  </a:lnTo>
                  <a:lnTo>
                    <a:pt x="179" y="181"/>
                  </a:lnTo>
                  <a:lnTo>
                    <a:pt x="164" y="195"/>
                  </a:lnTo>
                  <a:lnTo>
                    <a:pt x="146" y="206"/>
                  </a:lnTo>
                  <a:close/>
                </a:path>
              </a:pathLst>
            </a:custGeom>
            <a:solidFill>
              <a:srgbClr val="EB5F61"/>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76" name="Freeform 192"/>
            <p:cNvSpPr>
              <a:spLocks/>
            </p:cNvSpPr>
            <p:nvPr/>
          </p:nvSpPr>
          <p:spPr bwMode="auto">
            <a:xfrm>
              <a:off x="856" y="1067"/>
              <a:ext cx="8" cy="10"/>
            </a:xfrm>
            <a:custGeom>
              <a:avLst/>
              <a:gdLst/>
              <a:ahLst/>
              <a:cxnLst>
                <a:cxn ang="0">
                  <a:pos x="131" y="187"/>
                </a:cxn>
                <a:cxn ang="0">
                  <a:pos x="113" y="193"/>
                </a:cxn>
                <a:cxn ang="0">
                  <a:pos x="95" y="194"/>
                </a:cxn>
                <a:cxn ang="0">
                  <a:pos x="76" y="192"/>
                </a:cxn>
                <a:cxn ang="0">
                  <a:pos x="59" y="187"/>
                </a:cxn>
                <a:cxn ang="0">
                  <a:pos x="44" y="178"/>
                </a:cxn>
                <a:cxn ang="0">
                  <a:pos x="29" y="167"/>
                </a:cxn>
                <a:cxn ang="0">
                  <a:pos x="17" y="152"/>
                </a:cxn>
                <a:cxn ang="0">
                  <a:pos x="8" y="135"/>
                </a:cxn>
                <a:cxn ang="0">
                  <a:pos x="2" y="116"/>
                </a:cxn>
                <a:cxn ang="0">
                  <a:pos x="0" y="97"/>
                </a:cxn>
                <a:cxn ang="0">
                  <a:pos x="2" y="79"/>
                </a:cxn>
                <a:cxn ang="0">
                  <a:pos x="7" y="61"/>
                </a:cxn>
                <a:cxn ang="0">
                  <a:pos x="15" y="45"/>
                </a:cxn>
                <a:cxn ang="0">
                  <a:pos x="26" y="30"/>
                </a:cxn>
                <a:cxn ang="0">
                  <a:pos x="41" y="17"/>
                </a:cxn>
                <a:cxn ang="0">
                  <a:pos x="57" y="8"/>
                </a:cxn>
                <a:cxn ang="0">
                  <a:pos x="75" y="1"/>
                </a:cxn>
                <a:cxn ang="0">
                  <a:pos x="95" y="0"/>
                </a:cxn>
                <a:cxn ang="0">
                  <a:pos x="112" y="1"/>
                </a:cxn>
                <a:cxn ang="0">
                  <a:pos x="130" y="7"/>
                </a:cxn>
                <a:cxn ang="0">
                  <a:pos x="146" y="15"/>
                </a:cxn>
                <a:cxn ang="0">
                  <a:pos x="160" y="27"/>
                </a:cxn>
                <a:cxn ang="0">
                  <a:pos x="172" y="41"/>
                </a:cxn>
                <a:cxn ang="0">
                  <a:pos x="181" y="58"/>
                </a:cxn>
                <a:cxn ang="0">
                  <a:pos x="187" y="77"/>
                </a:cxn>
                <a:cxn ang="0">
                  <a:pos x="189" y="96"/>
                </a:cxn>
                <a:cxn ang="0">
                  <a:pos x="188" y="114"/>
                </a:cxn>
                <a:cxn ang="0">
                  <a:pos x="182" y="132"/>
                </a:cxn>
                <a:cxn ang="0">
                  <a:pos x="174" y="149"/>
                </a:cxn>
                <a:cxn ang="0">
                  <a:pos x="163" y="165"/>
                </a:cxn>
                <a:cxn ang="0">
                  <a:pos x="149" y="177"/>
                </a:cxn>
                <a:cxn ang="0">
                  <a:pos x="131" y="187"/>
                </a:cxn>
              </a:cxnLst>
              <a:rect l="0" t="0" r="r" b="b"/>
              <a:pathLst>
                <a:path w="189" h="194">
                  <a:moveTo>
                    <a:pt x="131" y="187"/>
                  </a:moveTo>
                  <a:lnTo>
                    <a:pt x="113" y="193"/>
                  </a:lnTo>
                  <a:lnTo>
                    <a:pt x="95" y="194"/>
                  </a:lnTo>
                  <a:lnTo>
                    <a:pt x="76" y="192"/>
                  </a:lnTo>
                  <a:lnTo>
                    <a:pt x="59" y="187"/>
                  </a:lnTo>
                  <a:lnTo>
                    <a:pt x="44" y="178"/>
                  </a:lnTo>
                  <a:lnTo>
                    <a:pt x="29" y="167"/>
                  </a:lnTo>
                  <a:lnTo>
                    <a:pt x="17" y="152"/>
                  </a:lnTo>
                  <a:lnTo>
                    <a:pt x="8" y="135"/>
                  </a:lnTo>
                  <a:lnTo>
                    <a:pt x="2" y="116"/>
                  </a:lnTo>
                  <a:lnTo>
                    <a:pt x="0" y="97"/>
                  </a:lnTo>
                  <a:lnTo>
                    <a:pt x="2" y="79"/>
                  </a:lnTo>
                  <a:lnTo>
                    <a:pt x="7" y="61"/>
                  </a:lnTo>
                  <a:lnTo>
                    <a:pt x="15" y="45"/>
                  </a:lnTo>
                  <a:lnTo>
                    <a:pt x="26" y="30"/>
                  </a:lnTo>
                  <a:lnTo>
                    <a:pt x="41" y="17"/>
                  </a:lnTo>
                  <a:lnTo>
                    <a:pt x="57" y="8"/>
                  </a:lnTo>
                  <a:lnTo>
                    <a:pt x="75" y="1"/>
                  </a:lnTo>
                  <a:lnTo>
                    <a:pt x="95" y="0"/>
                  </a:lnTo>
                  <a:lnTo>
                    <a:pt x="112" y="1"/>
                  </a:lnTo>
                  <a:lnTo>
                    <a:pt x="130" y="7"/>
                  </a:lnTo>
                  <a:lnTo>
                    <a:pt x="146" y="15"/>
                  </a:lnTo>
                  <a:lnTo>
                    <a:pt x="160" y="27"/>
                  </a:lnTo>
                  <a:lnTo>
                    <a:pt x="172" y="41"/>
                  </a:lnTo>
                  <a:lnTo>
                    <a:pt x="181" y="58"/>
                  </a:lnTo>
                  <a:lnTo>
                    <a:pt x="187" y="77"/>
                  </a:lnTo>
                  <a:lnTo>
                    <a:pt x="189" y="96"/>
                  </a:lnTo>
                  <a:lnTo>
                    <a:pt x="188" y="114"/>
                  </a:lnTo>
                  <a:lnTo>
                    <a:pt x="182" y="132"/>
                  </a:lnTo>
                  <a:lnTo>
                    <a:pt x="174" y="149"/>
                  </a:lnTo>
                  <a:lnTo>
                    <a:pt x="163" y="165"/>
                  </a:lnTo>
                  <a:lnTo>
                    <a:pt x="149" y="177"/>
                  </a:lnTo>
                  <a:lnTo>
                    <a:pt x="131" y="187"/>
                  </a:lnTo>
                  <a:close/>
                </a:path>
              </a:pathLst>
            </a:custGeom>
            <a:solidFill>
              <a:srgbClr val="F0878A"/>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77" name="Freeform 193"/>
            <p:cNvSpPr>
              <a:spLocks/>
            </p:cNvSpPr>
            <p:nvPr/>
          </p:nvSpPr>
          <p:spPr bwMode="auto">
            <a:xfrm>
              <a:off x="856" y="1067"/>
              <a:ext cx="8" cy="10"/>
            </a:xfrm>
            <a:custGeom>
              <a:avLst/>
              <a:gdLst/>
              <a:ahLst/>
              <a:cxnLst>
                <a:cxn ang="0">
                  <a:pos x="120" y="170"/>
                </a:cxn>
                <a:cxn ang="0">
                  <a:pos x="104" y="175"/>
                </a:cxn>
                <a:cxn ang="0">
                  <a:pos x="87" y="177"/>
                </a:cxn>
                <a:cxn ang="0">
                  <a:pos x="70" y="176"/>
                </a:cxn>
                <a:cxn ang="0">
                  <a:pos x="54" y="171"/>
                </a:cxn>
                <a:cxn ang="0">
                  <a:pos x="40" y="163"/>
                </a:cxn>
                <a:cxn ang="0">
                  <a:pos x="27" y="152"/>
                </a:cxn>
                <a:cxn ang="0">
                  <a:pos x="15" y="139"/>
                </a:cxn>
                <a:cxn ang="0">
                  <a:pos x="7" y="124"/>
                </a:cxn>
                <a:cxn ang="0">
                  <a:pos x="2" y="107"/>
                </a:cxn>
                <a:cxn ang="0">
                  <a:pos x="0" y="90"/>
                </a:cxn>
                <a:cxn ang="0">
                  <a:pos x="2" y="72"/>
                </a:cxn>
                <a:cxn ang="0">
                  <a:pos x="7" y="56"/>
                </a:cxn>
                <a:cxn ang="0">
                  <a:pos x="14" y="41"/>
                </a:cxn>
                <a:cxn ang="0">
                  <a:pos x="25" y="28"/>
                </a:cxn>
                <a:cxn ang="0">
                  <a:pos x="37" y="16"/>
                </a:cxn>
                <a:cxn ang="0">
                  <a:pos x="52" y="8"/>
                </a:cxn>
                <a:cxn ang="0">
                  <a:pos x="68" y="2"/>
                </a:cxn>
                <a:cxn ang="0">
                  <a:pos x="85" y="0"/>
                </a:cxn>
                <a:cxn ang="0">
                  <a:pos x="102" y="2"/>
                </a:cxn>
                <a:cxn ang="0">
                  <a:pos x="117" y="7"/>
                </a:cxn>
                <a:cxn ang="0">
                  <a:pos x="132" y="15"/>
                </a:cxn>
                <a:cxn ang="0">
                  <a:pos x="145" y="25"/>
                </a:cxn>
                <a:cxn ang="0">
                  <a:pos x="156" y="38"/>
                </a:cxn>
                <a:cxn ang="0">
                  <a:pos x="164" y="53"/>
                </a:cxn>
                <a:cxn ang="0">
                  <a:pos x="169" y="70"/>
                </a:cxn>
                <a:cxn ang="0">
                  <a:pos x="171" y="88"/>
                </a:cxn>
                <a:cxn ang="0">
                  <a:pos x="169" y="105"/>
                </a:cxn>
                <a:cxn ang="0">
                  <a:pos x="165" y="121"/>
                </a:cxn>
                <a:cxn ang="0">
                  <a:pos x="158" y="136"/>
                </a:cxn>
                <a:cxn ang="0">
                  <a:pos x="148" y="150"/>
                </a:cxn>
                <a:cxn ang="0">
                  <a:pos x="136" y="162"/>
                </a:cxn>
                <a:cxn ang="0">
                  <a:pos x="120" y="170"/>
                </a:cxn>
              </a:cxnLst>
              <a:rect l="0" t="0" r="r" b="b"/>
              <a:pathLst>
                <a:path w="171" h="177">
                  <a:moveTo>
                    <a:pt x="120" y="170"/>
                  </a:moveTo>
                  <a:lnTo>
                    <a:pt x="104" y="175"/>
                  </a:lnTo>
                  <a:lnTo>
                    <a:pt x="87" y="177"/>
                  </a:lnTo>
                  <a:lnTo>
                    <a:pt x="70" y="176"/>
                  </a:lnTo>
                  <a:lnTo>
                    <a:pt x="54" y="171"/>
                  </a:lnTo>
                  <a:lnTo>
                    <a:pt x="40" y="163"/>
                  </a:lnTo>
                  <a:lnTo>
                    <a:pt x="27" y="152"/>
                  </a:lnTo>
                  <a:lnTo>
                    <a:pt x="15" y="139"/>
                  </a:lnTo>
                  <a:lnTo>
                    <a:pt x="7" y="124"/>
                  </a:lnTo>
                  <a:lnTo>
                    <a:pt x="2" y="107"/>
                  </a:lnTo>
                  <a:lnTo>
                    <a:pt x="0" y="90"/>
                  </a:lnTo>
                  <a:lnTo>
                    <a:pt x="2" y="72"/>
                  </a:lnTo>
                  <a:lnTo>
                    <a:pt x="7" y="56"/>
                  </a:lnTo>
                  <a:lnTo>
                    <a:pt x="14" y="41"/>
                  </a:lnTo>
                  <a:lnTo>
                    <a:pt x="25" y="28"/>
                  </a:lnTo>
                  <a:lnTo>
                    <a:pt x="37" y="16"/>
                  </a:lnTo>
                  <a:lnTo>
                    <a:pt x="52" y="8"/>
                  </a:lnTo>
                  <a:lnTo>
                    <a:pt x="68" y="2"/>
                  </a:lnTo>
                  <a:lnTo>
                    <a:pt x="85" y="0"/>
                  </a:lnTo>
                  <a:lnTo>
                    <a:pt x="102" y="2"/>
                  </a:lnTo>
                  <a:lnTo>
                    <a:pt x="117" y="7"/>
                  </a:lnTo>
                  <a:lnTo>
                    <a:pt x="132" y="15"/>
                  </a:lnTo>
                  <a:lnTo>
                    <a:pt x="145" y="25"/>
                  </a:lnTo>
                  <a:lnTo>
                    <a:pt x="156" y="38"/>
                  </a:lnTo>
                  <a:lnTo>
                    <a:pt x="164" y="53"/>
                  </a:lnTo>
                  <a:lnTo>
                    <a:pt x="169" y="70"/>
                  </a:lnTo>
                  <a:lnTo>
                    <a:pt x="171" y="88"/>
                  </a:lnTo>
                  <a:lnTo>
                    <a:pt x="169" y="105"/>
                  </a:lnTo>
                  <a:lnTo>
                    <a:pt x="165" y="121"/>
                  </a:lnTo>
                  <a:lnTo>
                    <a:pt x="158" y="136"/>
                  </a:lnTo>
                  <a:lnTo>
                    <a:pt x="148" y="150"/>
                  </a:lnTo>
                  <a:lnTo>
                    <a:pt x="136" y="162"/>
                  </a:lnTo>
                  <a:lnTo>
                    <a:pt x="120" y="170"/>
                  </a:lnTo>
                  <a:close/>
                </a:path>
              </a:pathLst>
            </a:custGeom>
            <a:solidFill>
              <a:srgbClr val="F5AEB0"/>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78" name="Freeform 194"/>
            <p:cNvSpPr>
              <a:spLocks/>
            </p:cNvSpPr>
            <p:nvPr/>
          </p:nvSpPr>
          <p:spPr bwMode="auto">
            <a:xfrm>
              <a:off x="857" y="1067"/>
              <a:ext cx="7" cy="9"/>
            </a:xfrm>
            <a:custGeom>
              <a:avLst/>
              <a:gdLst/>
              <a:ahLst/>
              <a:cxnLst>
                <a:cxn ang="0">
                  <a:pos x="106" y="149"/>
                </a:cxn>
                <a:cxn ang="0">
                  <a:pos x="92" y="155"/>
                </a:cxn>
                <a:cxn ang="0">
                  <a:pos x="77" y="156"/>
                </a:cxn>
                <a:cxn ang="0">
                  <a:pos x="63" y="155"/>
                </a:cxn>
                <a:cxn ang="0">
                  <a:pos x="48" y="150"/>
                </a:cxn>
                <a:cxn ang="0">
                  <a:pos x="35" y="143"/>
                </a:cxn>
                <a:cxn ang="0">
                  <a:pos x="24" y="133"/>
                </a:cxn>
                <a:cxn ang="0">
                  <a:pos x="14" y="122"/>
                </a:cxn>
                <a:cxn ang="0">
                  <a:pos x="6" y="108"/>
                </a:cxn>
                <a:cxn ang="0">
                  <a:pos x="2" y="93"/>
                </a:cxn>
                <a:cxn ang="0">
                  <a:pos x="0" y="78"/>
                </a:cxn>
                <a:cxn ang="0">
                  <a:pos x="1" y="63"/>
                </a:cxn>
                <a:cxn ang="0">
                  <a:pos x="5" y="49"/>
                </a:cxn>
                <a:cxn ang="0">
                  <a:pos x="13" y="35"/>
                </a:cxn>
                <a:cxn ang="0">
                  <a:pos x="22" y="24"/>
                </a:cxn>
                <a:cxn ang="0">
                  <a:pos x="33" y="13"/>
                </a:cxn>
                <a:cxn ang="0">
                  <a:pos x="46" y="6"/>
                </a:cxn>
                <a:cxn ang="0">
                  <a:pos x="60" y="1"/>
                </a:cxn>
                <a:cxn ang="0">
                  <a:pos x="76" y="0"/>
                </a:cxn>
                <a:cxn ang="0">
                  <a:pos x="90" y="1"/>
                </a:cxn>
                <a:cxn ang="0">
                  <a:pos x="104" y="5"/>
                </a:cxn>
                <a:cxn ang="0">
                  <a:pos x="118" y="11"/>
                </a:cxn>
                <a:cxn ang="0">
                  <a:pos x="129" y="21"/>
                </a:cxn>
                <a:cxn ang="0">
                  <a:pos x="139" y="32"/>
                </a:cxn>
                <a:cxn ang="0">
                  <a:pos x="146" y="46"/>
                </a:cxn>
                <a:cxn ang="0">
                  <a:pos x="150" y="61"/>
                </a:cxn>
                <a:cxn ang="0">
                  <a:pos x="152" y="77"/>
                </a:cxn>
                <a:cxn ang="0">
                  <a:pos x="151" y="91"/>
                </a:cxn>
                <a:cxn ang="0">
                  <a:pos x="147" y="106"/>
                </a:cxn>
                <a:cxn ang="0">
                  <a:pos x="140" y="120"/>
                </a:cxn>
                <a:cxn ang="0">
                  <a:pos x="131" y="131"/>
                </a:cxn>
                <a:cxn ang="0">
                  <a:pos x="120" y="142"/>
                </a:cxn>
                <a:cxn ang="0">
                  <a:pos x="106" y="149"/>
                </a:cxn>
              </a:cxnLst>
              <a:rect l="0" t="0" r="r" b="b"/>
              <a:pathLst>
                <a:path w="152" h="156">
                  <a:moveTo>
                    <a:pt x="106" y="149"/>
                  </a:moveTo>
                  <a:lnTo>
                    <a:pt x="92" y="155"/>
                  </a:lnTo>
                  <a:lnTo>
                    <a:pt x="77" y="156"/>
                  </a:lnTo>
                  <a:lnTo>
                    <a:pt x="63" y="155"/>
                  </a:lnTo>
                  <a:lnTo>
                    <a:pt x="48" y="150"/>
                  </a:lnTo>
                  <a:lnTo>
                    <a:pt x="35" y="143"/>
                  </a:lnTo>
                  <a:lnTo>
                    <a:pt x="24" y="133"/>
                  </a:lnTo>
                  <a:lnTo>
                    <a:pt x="14" y="122"/>
                  </a:lnTo>
                  <a:lnTo>
                    <a:pt x="6" y="108"/>
                  </a:lnTo>
                  <a:lnTo>
                    <a:pt x="2" y="93"/>
                  </a:lnTo>
                  <a:lnTo>
                    <a:pt x="0" y="78"/>
                  </a:lnTo>
                  <a:lnTo>
                    <a:pt x="1" y="63"/>
                  </a:lnTo>
                  <a:lnTo>
                    <a:pt x="5" y="49"/>
                  </a:lnTo>
                  <a:lnTo>
                    <a:pt x="13" y="35"/>
                  </a:lnTo>
                  <a:lnTo>
                    <a:pt x="22" y="24"/>
                  </a:lnTo>
                  <a:lnTo>
                    <a:pt x="33" y="13"/>
                  </a:lnTo>
                  <a:lnTo>
                    <a:pt x="46" y="6"/>
                  </a:lnTo>
                  <a:lnTo>
                    <a:pt x="60" y="1"/>
                  </a:lnTo>
                  <a:lnTo>
                    <a:pt x="76" y="0"/>
                  </a:lnTo>
                  <a:lnTo>
                    <a:pt x="90" y="1"/>
                  </a:lnTo>
                  <a:lnTo>
                    <a:pt x="104" y="5"/>
                  </a:lnTo>
                  <a:lnTo>
                    <a:pt x="118" y="11"/>
                  </a:lnTo>
                  <a:lnTo>
                    <a:pt x="129" y="21"/>
                  </a:lnTo>
                  <a:lnTo>
                    <a:pt x="139" y="32"/>
                  </a:lnTo>
                  <a:lnTo>
                    <a:pt x="146" y="46"/>
                  </a:lnTo>
                  <a:lnTo>
                    <a:pt x="150" y="61"/>
                  </a:lnTo>
                  <a:lnTo>
                    <a:pt x="152" y="77"/>
                  </a:lnTo>
                  <a:lnTo>
                    <a:pt x="151" y="91"/>
                  </a:lnTo>
                  <a:lnTo>
                    <a:pt x="147" y="106"/>
                  </a:lnTo>
                  <a:lnTo>
                    <a:pt x="140" y="120"/>
                  </a:lnTo>
                  <a:lnTo>
                    <a:pt x="131" y="131"/>
                  </a:lnTo>
                  <a:lnTo>
                    <a:pt x="120" y="142"/>
                  </a:lnTo>
                  <a:lnTo>
                    <a:pt x="106" y="149"/>
                  </a:lnTo>
                  <a:close/>
                </a:path>
              </a:pathLst>
            </a:custGeom>
            <a:solidFill>
              <a:srgbClr val="FAD6D9"/>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79" name="Freeform 195"/>
            <p:cNvSpPr>
              <a:spLocks/>
            </p:cNvSpPr>
            <p:nvPr/>
          </p:nvSpPr>
          <p:spPr bwMode="auto">
            <a:xfrm>
              <a:off x="857" y="1067"/>
              <a:ext cx="6" cy="8"/>
            </a:xfrm>
            <a:custGeom>
              <a:avLst/>
              <a:gdLst/>
              <a:ahLst/>
              <a:cxnLst>
                <a:cxn ang="0">
                  <a:pos x="93" y="134"/>
                </a:cxn>
                <a:cxn ang="0">
                  <a:pos x="80" y="138"/>
                </a:cxn>
                <a:cxn ang="0">
                  <a:pos x="68" y="139"/>
                </a:cxn>
                <a:cxn ang="0">
                  <a:pos x="55" y="138"/>
                </a:cxn>
                <a:cxn ang="0">
                  <a:pos x="42" y="134"/>
                </a:cxn>
                <a:cxn ang="0">
                  <a:pos x="30" y="127"/>
                </a:cxn>
                <a:cxn ang="0">
                  <a:pos x="20" y="119"/>
                </a:cxn>
                <a:cxn ang="0">
                  <a:pos x="12" y="109"/>
                </a:cxn>
                <a:cxn ang="0">
                  <a:pos x="5" y="97"/>
                </a:cxn>
                <a:cxn ang="0">
                  <a:pos x="1" y="83"/>
                </a:cxn>
                <a:cxn ang="0">
                  <a:pos x="0" y="70"/>
                </a:cxn>
                <a:cxn ang="0">
                  <a:pos x="1" y="57"/>
                </a:cxn>
                <a:cxn ang="0">
                  <a:pos x="5" y="44"/>
                </a:cxn>
                <a:cxn ang="0">
                  <a:pos x="11" y="31"/>
                </a:cxn>
                <a:cxn ang="0">
                  <a:pos x="19" y="21"/>
                </a:cxn>
                <a:cxn ang="0">
                  <a:pos x="28" y="12"/>
                </a:cxn>
                <a:cxn ang="0">
                  <a:pos x="40" y="5"/>
                </a:cxn>
                <a:cxn ang="0">
                  <a:pos x="54" y="1"/>
                </a:cxn>
                <a:cxn ang="0">
                  <a:pos x="66" y="0"/>
                </a:cxn>
                <a:cxn ang="0">
                  <a:pos x="79" y="1"/>
                </a:cxn>
                <a:cxn ang="0">
                  <a:pos x="91" y="5"/>
                </a:cxn>
                <a:cxn ang="0">
                  <a:pos x="104" y="11"/>
                </a:cxn>
                <a:cxn ang="0">
                  <a:pos x="114" y="20"/>
                </a:cxn>
                <a:cxn ang="0">
                  <a:pos x="122" y="29"/>
                </a:cxn>
                <a:cxn ang="0">
                  <a:pos x="129" y="42"/>
                </a:cxn>
                <a:cxn ang="0">
                  <a:pos x="133" y="56"/>
                </a:cxn>
                <a:cxn ang="0">
                  <a:pos x="134" y="68"/>
                </a:cxn>
                <a:cxn ang="0">
                  <a:pos x="133" y="82"/>
                </a:cxn>
                <a:cxn ang="0">
                  <a:pos x="129" y="95"/>
                </a:cxn>
                <a:cxn ang="0">
                  <a:pos x="123" y="107"/>
                </a:cxn>
                <a:cxn ang="0">
                  <a:pos x="115" y="118"/>
                </a:cxn>
                <a:cxn ang="0">
                  <a:pos x="106" y="126"/>
                </a:cxn>
                <a:cxn ang="0">
                  <a:pos x="93" y="134"/>
                </a:cxn>
              </a:cxnLst>
              <a:rect l="0" t="0" r="r" b="b"/>
              <a:pathLst>
                <a:path w="134" h="139">
                  <a:moveTo>
                    <a:pt x="93" y="134"/>
                  </a:moveTo>
                  <a:lnTo>
                    <a:pt x="80" y="138"/>
                  </a:lnTo>
                  <a:lnTo>
                    <a:pt x="68" y="139"/>
                  </a:lnTo>
                  <a:lnTo>
                    <a:pt x="55" y="138"/>
                  </a:lnTo>
                  <a:lnTo>
                    <a:pt x="42" y="134"/>
                  </a:lnTo>
                  <a:lnTo>
                    <a:pt x="30" y="127"/>
                  </a:lnTo>
                  <a:lnTo>
                    <a:pt x="20" y="119"/>
                  </a:lnTo>
                  <a:lnTo>
                    <a:pt x="12" y="109"/>
                  </a:lnTo>
                  <a:lnTo>
                    <a:pt x="5" y="97"/>
                  </a:lnTo>
                  <a:lnTo>
                    <a:pt x="1" y="83"/>
                  </a:lnTo>
                  <a:lnTo>
                    <a:pt x="0" y="70"/>
                  </a:lnTo>
                  <a:lnTo>
                    <a:pt x="1" y="57"/>
                  </a:lnTo>
                  <a:lnTo>
                    <a:pt x="5" y="44"/>
                  </a:lnTo>
                  <a:lnTo>
                    <a:pt x="11" y="31"/>
                  </a:lnTo>
                  <a:lnTo>
                    <a:pt x="19" y="21"/>
                  </a:lnTo>
                  <a:lnTo>
                    <a:pt x="28" y="12"/>
                  </a:lnTo>
                  <a:lnTo>
                    <a:pt x="40" y="5"/>
                  </a:lnTo>
                  <a:lnTo>
                    <a:pt x="54" y="1"/>
                  </a:lnTo>
                  <a:lnTo>
                    <a:pt x="66" y="0"/>
                  </a:lnTo>
                  <a:lnTo>
                    <a:pt x="79" y="1"/>
                  </a:lnTo>
                  <a:lnTo>
                    <a:pt x="91" y="5"/>
                  </a:lnTo>
                  <a:lnTo>
                    <a:pt x="104" y="11"/>
                  </a:lnTo>
                  <a:lnTo>
                    <a:pt x="114" y="20"/>
                  </a:lnTo>
                  <a:lnTo>
                    <a:pt x="122" y="29"/>
                  </a:lnTo>
                  <a:lnTo>
                    <a:pt x="129" y="42"/>
                  </a:lnTo>
                  <a:lnTo>
                    <a:pt x="133" y="56"/>
                  </a:lnTo>
                  <a:lnTo>
                    <a:pt x="134" y="68"/>
                  </a:lnTo>
                  <a:lnTo>
                    <a:pt x="133" y="82"/>
                  </a:lnTo>
                  <a:lnTo>
                    <a:pt x="129" y="95"/>
                  </a:lnTo>
                  <a:lnTo>
                    <a:pt x="123" y="107"/>
                  </a:lnTo>
                  <a:lnTo>
                    <a:pt x="115" y="118"/>
                  </a:lnTo>
                  <a:lnTo>
                    <a:pt x="106" y="126"/>
                  </a:lnTo>
                  <a:lnTo>
                    <a:pt x="93" y="134"/>
                  </a:lnTo>
                  <a:close/>
                </a:path>
              </a:pathLst>
            </a:custGeom>
            <a:solidFill>
              <a:srgbClr val="FFFFFF"/>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80" name="Freeform 196"/>
            <p:cNvSpPr>
              <a:spLocks/>
            </p:cNvSpPr>
            <p:nvPr/>
          </p:nvSpPr>
          <p:spPr bwMode="auto">
            <a:xfrm>
              <a:off x="849" y="1077"/>
              <a:ext cx="1" cy="2"/>
            </a:xfrm>
            <a:custGeom>
              <a:avLst/>
              <a:gdLst/>
              <a:ahLst/>
              <a:cxnLst>
                <a:cxn ang="0">
                  <a:pos x="11" y="0"/>
                </a:cxn>
                <a:cxn ang="0">
                  <a:pos x="5" y="3"/>
                </a:cxn>
                <a:cxn ang="0">
                  <a:pos x="1" y="8"/>
                </a:cxn>
                <a:cxn ang="0">
                  <a:pos x="0" y="15"/>
                </a:cxn>
                <a:cxn ang="0">
                  <a:pos x="1" y="20"/>
                </a:cxn>
                <a:cxn ang="0">
                  <a:pos x="4" y="26"/>
                </a:cxn>
                <a:cxn ang="0">
                  <a:pos x="8" y="31"/>
                </a:cxn>
                <a:cxn ang="0">
                  <a:pos x="14" y="33"/>
                </a:cxn>
                <a:cxn ang="0">
                  <a:pos x="21" y="32"/>
                </a:cxn>
                <a:cxn ang="0">
                  <a:pos x="11" y="0"/>
                </a:cxn>
              </a:cxnLst>
              <a:rect l="0" t="0" r="r" b="b"/>
              <a:pathLst>
                <a:path w="21" h="33">
                  <a:moveTo>
                    <a:pt x="11" y="0"/>
                  </a:moveTo>
                  <a:lnTo>
                    <a:pt x="5" y="3"/>
                  </a:lnTo>
                  <a:lnTo>
                    <a:pt x="1" y="8"/>
                  </a:lnTo>
                  <a:lnTo>
                    <a:pt x="0" y="15"/>
                  </a:lnTo>
                  <a:lnTo>
                    <a:pt x="1" y="20"/>
                  </a:lnTo>
                  <a:lnTo>
                    <a:pt x="4" y="26"/>
                  </a:lnTo>
                  <a:lnTo>
                    <a:pt x="8" y="31"/>
                  </a:lnTo>
                  <a:lnTo>
                    <a:pt x="14" y="33"/>
                  </a:lnTo>
                  <a:lnTo>
                    <a:pt x="21" y="32"/>
                  </a:lnTo>
                  <a:lnTo>
                    <a:pt x="11" y="0"/>
                  </a:lnTo>
                  <a:close/>
                </a:path>
              </a:pathLst>
            </a:custGeom>
            <a:solidFill>
              <a:srgbClr val="CCFFFF"/>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81" name="Freeform 197"/>
            <p:cNvSpPr>
              <a:spLocks/>
            </p:cNvSpPr>
            <p:nvPr/>
          </p:nvSpPr>
          <p:spPr bwMode="auto">
            <a:xfrm>
              <a:off x="850" y="1073"/>
              <a:ext cx="3" cy="6"/>
            </a:xfrm>
            <a:custGeom>
              <a:avLst/>
              <a:gdLst/>
              <a:ahLst/>
              <a:cxnLst>
                <a:cxn ang="0">
                  <a:pos x="40" y="12"/>
                </a:cxn>
                <a:cxn ang="0">
                  <a:pos x="40" y="12"/>
                </a:cxn>
                <a:cxn ang="0">
                  <a:pos x="42" y="22"/>
                </a:cxn>
                <a:cxn ang="0">
                  <a:pos x="42" y="28"/>
                </a:cxn>
                <a:cxn ang="0">
                  <a:pos x="39" y="37"/>
                </a:cxn>
                <a:cxn ang="0">
                  <a:pos x="36" y="43"/>
                </a:cxn>
                <a:cxn ang="0">
                  <a:pos x="30" y="49"/>
                </a:cxn>
                <a:cxn ang="0">
                  <a:pos x="21" y="57"/>
                </a:cxn>
                <a:cxn ang="0">
                  <a:pos x="12" y="61"/>
                </a:cxn>
                <a:cxn ang="0">
                  <a:pos x="0" y="66"/>
                </a:cxn>
                <a:cxn ang="0">
                  <a:pos x="10" y="98"/>
                </a:cxn>
                <a:cxn ang="0">
                  <a:pos x="26" y="92"/>
                </a:cxn>
                <a:cxn ang="0">
                  <a:pos x="39" y="84"/>
                </a:cxn>
                <a:cxn ang="0">
                  <a:pos x="50" y="74"/>
                </a:cxn>
                <a:cxn ang="0">
                  <a:pos x="63" y="64"/>
                </a:cxn>
                <a:cxn ang="0">
                  <a:pos x="70" y="49"/>
                </a:cxn>
                <a:cxn ang="0">
                  <a:pos x="75" y="34"/>
                </a:cxn>
                <a:cxn ang="0">
                  <a:pos x="75" y="18"/>
                </a:cxn>
                <a:cxn ang="0">
                  <a:pos x="71" y="0"/>
                </a:cxn>
                <a:cxn ang="0">
                  <a:pos x="71" y="0"/>
                </a:cxn>
                <a:cxn ang="0">
                  <a:pos x="40" y="12"/>
                </a:cxn>
              </a:cxnLst>
              <a:rect l="0" t="0" r="r" b="b"/>
              <a:pathLst>
                <a:path w="75" h="98">
                  <a:moveTo>
                    <a:pt x="40" y="12"/>
                  </a:moveTo>
                  <a:lnTo>
                    <a:pt x="40" y="12"/>
                  </a:lnTo>
                  <a:lnTo>
                    <a:pt x="42" y="22"/>
                  </a:lnTo>
                  <a:lnTo>
                    <a:pt x="42" y="28"/>
                  </a:lnTo>
                  <a:lnTo>
                    <a:pt x="39" y="37"/>
                  </a:lnTo>
                  <a:lnTo>
                    <a:pt x="36" y="43"/>
                  </a:lnTo>
                  <a:lnTo>
                    <a:pt x="30" y="49"/>
                  </a:lnTo>
                  <a:lnTo>
                    <a:pt x="21" y="57"/>
                  </a:lnTo>
                  <a:lnTo>
                    <a:pt x="12" y="61"/>
                  </a:lnTo>
                  <a:lnTo>
                    <a:pt x="0" y="66"/>
                  </a:lnTo>
                  <a:lnTo>
                    <a:pt x="10" y="98"/>
                  </a:lnTo>
                  <a:lnTo>
                    <a:pt x="26" y="92"/>
                  </a:lnTo>
                  <a:lnTo>
                    <a:pt x="39" y="84"/>
                  </a:lnTo>
                  <a:lnTo>
                    <a:pt x="50" y="74"/>
                  </a:lnTo>
                  <a:lnTo>
                    <a:pt x="63" y="64"/>
                  </a:lnTo>
                  <a:lnTo>
                    <a:pt x="70" y="49"/>
                  </a:lnTo>
                  <a:lnTo>
                    <a:pt x="75" y="34"/>
                  </a:lnTo>
                  <a:lnTo>
                    <a:pt x="75" y="18"/>
                  </a:lnTo>
                  <a:lnTo>
                    <a:pt x="71" y="0"/>
                  </a:lnTo>
                  <a:lnTo>
                    <a:pt x="71" y="0"/>
                  </a:lnTo>
                  <a:lnTo>
                    <a:pt x="40" y="12"/>
                  </a:lnTo>
                  <a:close/>
                </a:path>
              </a:pathLst>
            </a:custGeom>
            <a:solidFill>
              <a:srgbClr val="CCFFFF"/>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82" name="Freeform 198"/>
            <p:cNvSpPr>
              <a:spLocks/>
            </p:cNvSpPr>
            <p:nvPr/>
          </p:nvSpPr>
          <p:spPr bwMode="auto">
            <a:xfrm>
              <a:off x="848" y="1071"/>
              <a:ext cx="5" cy="3"/>
            </a:xfrm>
            <a:custGeom>
              <a:avLst/>
              <a:gdLst/>
              <a:ahLst/>
              <a:cxnLst>
                <a:cxn ang="0">
                  <a:pos x="20" y="43"/>
                </a:cxn>
                <a:cxn ang="0">
                  <a:pos x="20" y="43"/>
                </a:cxn>
                <a:cxn ang="0">
                  <a:pos x="27" y="39"/>
                </a:cxn>
                <a:cxn ang="0">
                  <a:pos x="36" y="35"/>
                </a:cxn>
                <a:cxn ang="0">
                  <a:pos x="45" y="33"/>
                </a:cxn>
                <a:cxn ang="0">
                  <a:pos x="54" y="33"/>
                </a:cxn>
                <a:cxn ang="0">
                  <a:pos x="62" y="36"/>
                </a:cxn>
                <a:cxn ang="0">
                  <a:pos x="69" y="39"/>
                </a:cxn>
                <a:cxn ang="0">
                  <a:pos x="74" y="43"/>
                </a:cxn>
                <a:cxn ang="0">
                  <a:pos x="77" y="49"/>
                </a:cxn>
                <a:cxn ang="0">
                  <a:pos x="108" y="37"/>
                </a:cxn>
                <a:cxn ang="0">
                  <a:pos x="98" y="22"/>
                </a:cxn>
                <a:cxn ang="0">
                  <a:pos x="87" y="11"/>
                </a:cxn>
                <a:cxn ang="0">
                  <a:pos x="74" y="4"/>
                </a:cxn>
                <a:cxn ang="0">
                  <a:pos x="58" y="0"/>
                </a:cxn>
                <a:cxn ang="0">
                  <a:pos x="41" y="0"/>
                </a:cxn>
                <a:cxn ang="0">
                  <a:pos x="26" y="3"/>
                </a:cxn>
                <a:cxn ang="0">
                  <a:pos x="13" y="9"/>
                </a:cxn>
                <a:cxn ang="0">
                  <a:pos x="0" y="18"/>
                </a:cxn>
                <a:cxn ang="0">
                  <a:pos x="0" y="18"/>
                </a:cxn>
                <a:cxn ang="0">
                  <a:pos x="20" y="43"/>
                </a:cxn>
              </a:cxnLst>
              <a:rect l="0" t="0" r="r" b="b"/>
              <a:pathLst>
                <a:path w="108" h="49">
                  <a:moveTo>
                    <a:pt x="20" y="43"/>
                  </a:moveTo>
                  <a:lnTo>
                    <a:pt x="20" y="43"/>
                  </a:lnTo>
                  <a:lnTo>
                    <a:pt x="27" y="39"/>
                  </a:lnTo>
                  <a:lnTo>
                    <a:pt x="36" y="35"/>
                  </a:lnTo>
                  <a:lnTo>
                    <a:pt x="45" y="33"/>
                  </a:lnTo>
                  <a:lnTo>
                    <a:pt x="54" y="33"/>
                  </a:lnTo>
                  <a:lnTo>
                    <a:pt x="62" y="36"/>
                  </a:lnTo>
                  <a:lnTo>
                    <a:pt x="69" y="39"/>
                  </a:lnTo>
                  <a:lnTo>
                    <a:pt x="74" y="43"/>
                  </a:lnTo>
                  <a:lnTo>
                    <a:pt x="77" y="49"/>
                  </a:lnTo>
                  <a:lnTo>
                    <a:pt x="108" y="37"/>
                  </a:lnTo>
                  <a:lnTo>
                    <a:pt x="98" y="22"/>
                  </a:lnTo>
                  <a:lnTo>
                    <a:pt x="87" y="11"/>
                  </a:lnTo>
                  <a:lnTo>
                    <a:pt x="74" y="4"/>
                  </a:lnTo>
                  <a:lnTo>
                    <a:pt x="58" y="0"/>
                  </a:lnTo>
                  <a:lnTo>
                    <a:pt x="41" y="0"/>
                  </a:lnTo>
                  <a:lnTo>
                    <a:pt x="26" y="3"/>
                  </a:lnTo>
                  <a:lnTo>
                    <a:pt x="13" y="9"/>
                  </a:lnTo>
                  <a:lnTo>
                    <a:pt x="0" y="18"/>
                  </a:lnTo>
                  <a:lnTo>
                    <a:pt x="0" y="18"/>
                  </a:lnTo>
                  <a:lnTo>
                    <a:pt x="20" y="43"/>
                  </a:lnTo>
                  <a:close/>
                </a:path>
              </a:pathLst>
            </a:custGeom>
            <a:solidFill>
              <a:srgbClr val="CCFFFF"/>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83" name="Freeform 199"/>
            <p:cNvSpPr>
              <a:spLocks/>
            </p:cNvSpPr>
            <p:nvPr/>
          </p:nvSpPr>
          <p:spPr bwMode="auto">
            <a:xfrm>
              <a:off x="846" y="1072"/>
              <a:ext cx="3" cy="8"/>
            </a:xfrm>
            <a:custGeom>
              <a:avLst/>
              <a:gdLst/>
              <a:ahLst/>
              <a:cxnLst>
                <a:cxn ang="0">
                  <a:pos x="36" y="112"/>
                </a:cxn>
                <a:cxn ang="0">
                  <a:pos x="36" y="112"/>
                </a:cxn>
                <a:cxn ang="0">
                  <a:pos x="33" y="104"/>
                </a:cxn>
                <a:cxn ang="0">
                  <a:pos x="32" y="95"/>
                </a:cxn>
                <a:cxn ang="0">
                  <a:pos x="34" y="83"/>
                </a:cxn>
                <a:cxn ang="0">
                  <a:pos x="38" y="69"/>
                </a:cxn>
                <a:cxn ang="0">
                  <a:pos x="44" y="58"/>
                </a:cxn>
                <a:cxn ang="0">
                  <a:pos x="52" y="44"/>
                </a:cxn>
                <a:cxn ang="0">
                  <a:pos x="60" y="34"/>
                </a:cxn>
                <a:cxn ang="0">
                  <a:pos x="69" y="25"/>
                </a:cxn>
                <a:cxn ang="0">
                  <a:pos x="49" y="0"/>
                </a:cxn>
                <a:cxn ang="0">
                  <a:pos x="37" y="11"/>
                </a:cxn>
                <a:cxn ang="0">
                  <a:pos x="25" y="25"/>
                </a:cxn>
                <a:cxn ang="0">
                  <a:pos x="16" y="41"/>
                </a:cxn>
                <a:cxn ang="0">
                  <a:pos x="8" y="57"/>
                </a:cxn>
                <a:cxn ang="0">
                  <a:pos x="2" y="75"/>
                </a:cxn>
                <a:cxn ang="0">
                  <a:pos x="0" y="92"/>
                </a:cxn>
                <a:cxn ang="0">
                  <a:pos x="1" y="112"/>
                </a:cxn>
                <a:cxn ang="0">
                  <a:pos x="8" y="129"/>
                </a:cxn>
                <a:cxn ang="0">
                  <a:pos x="8" y="129"/>
                </a:cxn>
                <a:cxn ang="0">
                  <a:pos x="36" y="112"/>
                </a:cxn>
              </a:cxnLst>
              <a:rect l="0" t="0" r="r" b="b"/>
              <a:pathLst>
                <a:path w="69" h="129">
                  <a:moveTo>
                    <a:pt x="36" y="112"/>
                  </a:moveTo>
                  <a:lnTo>
                    <a:pt x="36" y="112"/>
                  </a:lnTo>
                  <a:lnTo>
                    <a:pt x="33" y="104"/>
                  </a:lnTo>
                  <a:lnTo>
                    <a:pt x="32" y="95"/>
                  </a:lnTo>
                  <a:lnTo>
                    <a:pt x="34" y="83"/>
                  </a:lnTo>
                  <a:lnTo>
                    <a:pt x="38" y="69"/>
                  </a:lnTo>
                  <a:lnTo>
                    <a:pt x="44" y="58"/>
                  </a:lnTo>
                  <a:lnTo>
                    <a:pt x="52" y="44"/>
                  </a:lnTo>
                  <a:lnTo>
                    <a:pt x="60" y="34"/>
                  </a:lnTo>
                  <a:lnTo>
                    <a:pt x="69" y="25"/>
                  </a:lnTo>
                  <a:lnTo>
                    <a:pt x="49" y="0"/>
                  </a:lnTo>
                  <a:lnTo>
                    <a:pt x="37" y="11"/>
                  </a:lnTo>
                  <a:lnTo>
                    <a:pt x="25" y="25"/>
                  </a:lnTo>
                  <a:lnTo>
                    <a:pt x="16" y="41"/>
                  </a:lnTo>
                  <a:lnTo>
                    <a:pt x="8" y="57"/>
                  </a:lnTo>
                  <a:lnTo>
                    <a:pt x="2" y="75"/>
                  </a:lnTo>
                  <a:lnTo>
                    <a:pt x="0" y="92"/>
                  </a:lnTo>
                  <a:lnTo>
                    <a:pt x="1" y="112"/>
                  </a:lnTo>
                  <a:lnTo>
                    <a:pt x="8" y="129"/>
                  </a:lnTo>
                  <a:lnTo>
                    <a:pt x="8" y="129"/>
                  </a:lnTo>
                  <a:lnTo>
                    <a:pt x="36" y="112"/>
                  </a:lnTo>
                  <a:close/>
                </a:path>
              </a:pathLst>
            </a:custGeom>
            <a:solidFill>
              <a:srgbClr val="CCFFFF"/>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84" name="Freeform 200"/>
            <p:cNvSpPr>
              <a:spLocks/>
            </p:cNvSpPr>
            <p:nvPr/>
          </p:nvSpPr>
          <p:spPr bwMode="auto">
            <a:xfrm>
              <a:off x="846" y="1079"/>
              <a:ext cx="5" cy="4"/>
            </a:xfrm>
            <a:custGeom>
              <a:avLst/>
              <a:gdLst/>
              <a:ahLst/>
              <a:cxnLst>
                <a:cxn ang="0">
                  <a:pos x="107" y="41"/>
                </a:cxn>
                <a:cxn ang="0">
                  <a:pos x="107" y="41"/>
                </a:cxn>
                <a:cxn ang="0">
                  <a:pos x="96" y="43"/>
                </a:cxn>
                <a:cxn ang="0">
                  <a:pos x="83" y="43"/>
                </a:cxn>
                <a:cxn ang="0">
                  <a:pos x="72" y="42"/>
                </a:cxn>
                <a:cxn ang="0">
                  <a:pos x="62" y="36"/>
                </a:cxn>
                <a:cxn ang="0">
                  <a:pos x="52" y="30"/>
                </a:cxn>
                <a:cxn ang="0">
                  <a:pos x="43" y="23"/>
                </a:cxn>
                <a:cxn ang="0">
                  <a:pos x="35" y="13"/>
                </a:cxn>
                <a:cxn ang="0">
                  <a:pos x="28" y="0"/>
                </a:cxn>
                <a:cxn ang="0">
                  <a:pos x="0" y="17"/>
                </a:cxn>
                <a:cxn ang="0">
                  <a:pos x="9" y="32"/>
                </a:cxn>
                <a:cxn ang="0">
                  <a:pos x="20" y="46"/>
                </a:cxn>
                <a:cxn ang="0">
                  <a:pos x="33" y="57"/>
                </a:cxn>
                <a:cxn ang="0">
                  <a:pos x="48" y="66"/>
                </a:cxn>
                <a:cxn ang="0">
                  <a:pos x="64" y="73"/>
                </a:cxn>
                <a:cxn ang="0">
                  <a:pos x="81" y="76"/>
                </a:cxn>
                <a:cxn ang="0">
                  <a:pos x="98" y="76"/>
                </a:cxn>
                <a:cxn ang="0">
                  <a:pos x="117" y="72"/>
                </a:cxn>
                <a:cxn ang="0">
                  <a:pos x="117" y="72"/>
                </a:cxn>
                <a:cxn ang="0">
                  <a:pos x="107" y="41"/>
                </a:cxn>
              </a:cxnLst>
              <a:rect l="0" t="0" r="r" b="b"/>
              <a:pathLst>
                <a:path w="117" h="76">
                  <a:moveTo>
                    <a:pt x="107" y="41"/>
                  </a:moveTo>
                  <a:lnTo>
                    <a:pt x="107" y="41"/>
                  </a:lnTo>
                  <a:lnTo>
                    <a:pt x="96" y="43"/>
                  </a:lnTo>
                  <a:lnTo>
                    <a:pt x="83" y="43"/>
                  </a:lnTo>
                  <a:lnTo>
                    <a:pt x="72" y="42"/>
                  </a:lnTo>
                  <a:lnTo>
                    <a:pt x="62" y="36"/>
                  </a:lnTo>
                  <a:lnTo>
                    <a:pt x="52" y="30"/>
                  </a:lnTo>
                  <a:lnTo>
                    <a:pt x="43" y="23"/>
                  </a:lnTo>
                  <a:lnTo>
                    <a:pt x="35" y="13"/>
                  </a:lnTo>
                  <a:lnTo>
                    <a:pt x="28" y="0"/>
                  </a:lnTo>
                  <a:lnTo>
                    <a:pt x="0" y="17"/>
                  </a:lnTo>
                  <a:lnTo>
                    <a:pt x="9" y="32"/>
                  </a:lnTo>
                  <a:lnTo>
                    <a:pt x="20" y="46"/>
                  </a:lnTo>
                  <a:lnTo>
                    <a:pt x="33" y="57"/>
                  </a:lnTo>
                  <a:lnTo>
                    <a:pt x="48" y="66"/>
                  </a:lnTo>
                  <a:lnTo>
                    <a:pt x="64" y="73"/>
                  </a:lnTo>
                  <a:lnTo>
                    <a:pt x="81" y="76"/>
                  </a:lnTo>
                  <a:lnTo>
                    <a:pt x="98" y="76"/>
                  </a:lnTo>
                  <a:lnTo>
                    <a:pt x="117" y="72"/>
                  </a:lnTo>
                  <a:lnTo>
                    <a:pt x="117" y="72"/>
                  </a:lnTo>
                  <a:lnTo>
                    <a:pt x="107" y="41"/>
                  </a:lnTo>
                  <a:close/>
                </a:path>
              </a:pathLst>
            </a:custGeom>
            <a:solidFill>
              <a:srgbClr val="CCFFFF"/>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85" name="Freeform 201"/>
            <p:cNvSpPr>
              <a:spLocks/>
            </p:cNvSpPr>
            <p:nvPr/>
          </p:nvSpPr>
          <p:spPr bwMode="auto">
            <a:xfrm>
              <a:off x="851" y="1078"/>
              <a:ext cx="4" cy="5"/>
            </a:xfrm>
            <a:custGeom>
              <a:avLst/>
              <a:gdLst/>
              <a:ahLst/>
              <a:cxnLst>
                <a:cxn ang="0">
                  <a:pos x="47" y="0"/>
                </a:cxn>
                <a:cxn ang="0">
                  <a:pos x="46" y="8"/>
                </a:cxn>
                <a:cxn ang="0">
                  <a:pos x="44" y="15"/>
                </a:cxn>
                <a:cxn ang="0">
                  <a:pos x="40" y="24"/>
                </a:cxn>
                <a:cxn ang="0">
                  <a:pos x="35" y="32"/>
                </a:cxn>
                <a:cxn ang="0">
                  <a:pos x="28" y="39"/>
                </a:cxn>
                <a:cxn ang="0">
                  <a:pos x="21" y="46"/>
                </a:cxn>
                <a:cxn ang="0">
                  <a:pos x="11" y="52"/>
                </a:cxn>
                <a:cxn ang="0">
                  <a:pos x="0" y="57"/>
                </a:cxn>
                <a:cxn ang="0">
                  <a:pos x="10" y="88"/>
                </a:cxn>
                <a:cxn ang="0">
                  <a:pos x="25" y="82"/>
                </a:cxn>
                <a:cxn ang="0">
                  <a:pos x="40" y="73"/>
                </a:cxn>
                <a:cxn ang="0">
                  <a:pos x="51" y="64"/>
                </a:cxn>
                <a:cxn ang="0">
                  <a:pos x="61" y="53"/>
                </a:cxn>
                <a:cxn ang="0">
                  <a:pos x="68" y="41"/>
                </a:cxn>
                <a:cxn ang="0">
                  <a:pos x="74" y="28"/>
                </a:cxn>
                <a:cxn ang="0">
                  <a:pos x="78" y="14"/>
                </a:cxn>
                <a:cxn ang="0">
                  <a:pos x="79" y="2"/>
                </a:cxn>
                <a:cxn ang="0">
                  <a:pos x="47" y="0"/>
                </a:cxn>
              </a:cxnLst>
              <a:rect l="0" t="0" r="r" b="b"/>
              <a:pathLst>
                <a:path w="79" h="88">
                  <a:moveTo>
                    <a:pt x="47" y="0"/>
                  </a:moveTo>
                  <a:lnTo>
                    <a:pt x="46" y="8"/>
                  </a:lnTo>
                  <a:lnTo>
                    <a:pt x="44" y="15"/>
                  </a:lnTo>
                  <a:lnTo>
                    <a:pt x="40" y="24"/>
                  </a:lnTo>
                  <a:lnTo>
                    <a:pt x="35" y="32"/>
                  </a:lnTo>
                  <a:lnTo>
                    <a:pt x="28" y="39"/>
                  </a:lnTo>
                  <a:lnTo>
                    <a:pt x="21" y="46"/>
                  </a:lnTo>
                  <a:lnTo>
                    <a:pt x="11" y="52"/>
                  </a:lnTo>
                  <a:lnTo>
                    <a:pt x="0" y="57"/>
                  </a:lnTo>
                  <a:lnTo>
                    <a:pt x="10" y="88"/>
                  </a:lnTo>
                  <a:lnTo>
                    <a:pt x="25" y="82"/>
                  </a:lnTo>
                  <a:lnTo>
                    <a:pt x="40" y="73"/>
                  </a:lnTo>
                  <a:lnTo>
                    <a:pt x="51" y="64"/>
                  </a:lnTo>
                  <a:lnTo>
                    <a:pt x="61" y="53"/>
                  </a:lnTo>
                  <a:lnTo>
                    <a:pt x="68" y="41"/>
                  </a:lnTo>
                  <a:lnTo>
                    <a:pt x="74" y="28"/>
                  </a:lnTo>
                  <a:lnTo>
                    <a:pt x="78" y="14"/>
                  </a:lnTo>
                  <a:lnTo>
                    <a:pt x="79" y="2"/>
                  </a:lnTo>
                  <a:lnTo>
                    <a:pt x="47" y="0"/>
                  </a:lnTo>
                  <a:close/>
                </a:path>
              </a:pathLst>
            </a:custGeom>
            <a:solidFill>
              <a:srgbClr val="CCFFFF"/>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86" name="Freeform 202"/>
            <p:cNvSpPr>
              <a:spLocks/>
            </p:cNvSpPr>
            <p:nvPr/>
          </p:nvSpPr>
          <p:spPr bwMode="auto">
            <a:xfrm>
              <a:off x="850" y="1081"/>
              <a:ext cx="2" cy="1"/>
            </a:xfrm>
            <a:custGeom>
              <a:avLst/>
              <a:gdLst/>
              <a:ahLst/>
              <a:cxnLst>
                <a:cxn ang="0">
                  <a:pos x="32" y="18"/>
                </a:cxn>
                <a:cxn ang="0">
                  <a:pos x="31" y="11"/>
                </a:cxn>
                <a:cxn ang="0">
                  <a:pos x="28" y="6"/>
                </a:cxn>
                <a:cxn ang="0">
                  <a:pos x="23" y="3"/>
                </a:cxn>
                <a:cxn ang="0">
                  <a:pos x="17" y="0"/>
                </a:cxn>
                <a:cxn ang="0">
                  <a:pos x="11" y="2"/>
                </a:cxn>
                <a:cxn ang="0">
                  <a:pos x="6" y="4"/>
                </a:cxn>
                <a:cxn ang="0">
                  <a:pos x="2" y="9"/>
                </a:cxn>
                <a:cxn ang="0">
                  <a:pos x="0" y="16"/>
                </a:cxn>
                <a:cxn ang="0">
                  <a:pos x="32" y="18"/>
                </a:cxn>
              </a:cxnLst>
              <a:rect l="0" t="0" r="r" b="b"/>
              <a:pathLst>
                <a:path w="32" h="18">
                  <a:moveTo>
                    <a:pt x="32" y="18"/>
                  </a:moveTo>
                  <a:lnTo>
                    <a:pt x="31" y="11"/>
                  </a:lnTo>
                  <a:lnTo>
                    <a:pt x="28" y="6"/>
                  </a:lnTo>
                  <a:lnTo>
                    <a:pt x="23" y="3"/>
                  </a:lnTo>
                  <a:lnTo>
                    <a:pt x="17" y="0"/>
                  </a:lnTo>
                  <a:lnTo>
                    <a:pt x="11" y="2"/>
                  </a:lnTo>
                  <a:lnTo>
                    <a:pt x="6" y="4"/>
                  </a:lnTo>
                  <a:lnTo>
                    <a:pt x="2" y="9"/>
                  </a:lnTo>
                  <a:lnTo>
                    <a:pt x="0" y="16"/>
                  </a:lnTo>
                  <a:lnTo>
                    <a:pt x="32" y="18"/>
                  </a:lnTo>
                  <a:close/>
                </a:path>
              </a:pathLst>
            </a:custGeom>
            <a:solidFill>
              <a:srgbClr val="CCFFFF"/>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87" name="Freeform 203"/>
            <p:cNvSpPr>
              <a:spLocks/>
            </p:cNvSpPr>
            <p:nvPr/>
          </p:nvSpPr>
          <p:spPr bwMode="auto">
            <a:xfrm>
              <a:off x="850" y="1078"/>
              <a:ext cx="1" cy="2"/>
            </a:xfrm>
            <a:custGeom>
              <a:avLst/>
              <a:gdLst/>
              <a:ahLst/>
              <a:cxnLst>
                <a:cxn ang="0">
                  <a:pos x="12" y="0"/>
                </a:cxn>
                <a:cxn ang="0">
                  <a:pos x="5" y="3"/>
                </a:cxn>
                <a:cxn ang="0">
                  <a:pos x="1" y="8"/>
                </a:cxn>
                <a:cxn ang="0">
                  <a:pos x="0" y="14"/>
                </a:cxn>
                <a:cxn ang="0">
                  <a:pos x="1" y="20"/>
                </a:cxn>
                <a:cxn ang="0">
                  <a:pos x="4" y="26"/>
                </a:cxn>
                <a:cxn ang="0">
                  <a:pos x="9" y="30"/>
                </a:cxn>
                <a:cxn ang="0">
                  <a:pos x="15" y="32"/>
                </a:cxn>
                <a:cxn ang="0">
                  <a:pos x="22" y="31"/>
                </a:cxn>
                <a:cxn ang="0">
                  <a:pos x="12" y="0"/>
                </a:cxn>
              </a:cxnLst>
              <a:rect l="0" t="0" r="r" b="b"/>
              <a:pathLst>
                <a:path w="22" h="32">
                  <a:moveTo>
                    <a:pt x="12" y="0"/>
                  </a:moveTo>
                  <a:lnTo>
                    <a:pt x="5" y="3"/>
                  </a:lnTo>
                  <a:lnTo>
                    <a:pt x="1" y="8"/>
                  </a:lnTo>
                  <a:lnTo>
                    <a:pt x="0" y="14"/>
                  </a:lnTo>
                  <a:lnTo>
                    <a:pt x="1" y="20"/>
                  </a:lnTo>
                  <a:lnTo>
                    <a:pt x="4" y="26"/>
                  </a:lnTo>
                  <a:lnTo>
                    <a:pt x="9" y="30"/>
                  </a:lnTo>
                  <a:lnTo>
                    <a:pt x="15" y="32"/>
                  </a:lnTo>
                  <a:lnTo>
                    <a:pt x="22" y="31"/>
                  </a:lnTo>
                  <a:lnTo>
                    <a:pt x="12" y="0"/>
                  </a:lnTo>
                  <a:close/>
                </a:path>
              </a:pathLst>
            </a:custGeom>
            <a:solidFill>
              <a:srgbClr val="00CCFF"/>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88" name="Freeform 204"/>
            <p:cNvSpPr>
              <a:spLocks/>
            </p:cNvSpPr>
            <p:nvPr/>
          </p:nvSpPr>
          <p:spPr bwMode="auto">
            <a:xfrm>
              <a:off x="850" y="1074"/>
              <a:ext cx="4" cy="5"/>
            </a:xfrm>
            <a:custGeom>
              <a:avLst/>
              <a:gdLst/>
              <a:ahLst/>
              <a:cxnLst>
                <a:cxn ang="0">
                  <a:pos x="39" y="13"/>
                </a:cxn>
                <a:cxn ang="0">
                  <a:pos x="39" y="12"/>
                </a:cxn>
                <a:cxn ang="0">
                  <a:pos x="41" y="22"/>
                </a:cxn>
                <a:cxn ang="0">
                  <a:pos x="41" y="30"/>
                </a:cxn>
                <a:cxn ang="0">
                  <a:pos x="38" y="37"/>
                </a:cxn>
                <a:cxn ang="0">
                  <a:pos x="35" y="43"/>
                </a:cxn>
                <a:cxn ang="0">
                  <a:pos x="28" y="51"/>
                </a:cxn>
                <a:cxn ang="0">
                  <a:pos x="20" y="58"/>
                </a:cxn>
                <a:cxn ang="0">
                  <a:pos x="11" y="62"/>
                </a:cxn>
                <a:cxn ang="0">
                  <a:pos x="0" y="68"/>
                </a:cxn>
                <a:cxn ang="0">
                  <a:pos x="10" y="99"/>
                </a:cxn>
                <a:cxn ang="0">
                  <a:pos x="25" y="94"/>
                </a:cxn>
                <a:cxn ang="0">
                  <a:pos x="38" y="85"/>
                </a:cxn>
                <a:cxn ang="0">
                  <a:pos x="51" y="76"/>
                </a:cxn>
                <a:cxn ang="0">
                  <a:pos x="62" y="64"/>
                </a:cxn>
                <a:cxn ang="0">
                  <a:pos x="69" y="52"/>
                </a:cxn>
                <a:cxn ang="0">
                  <a:pos x="74" y="36"/>
                </a:cxn>
                <a:cxn ang="0">
                  <a:pos x="74" y="18"/>
                </a:cxn>
                <a:cxn ang="0">
                  <a:pos x="70" y="1"/>
                </a:cxn>
                <a:cxn ang="0">
                  <a:pos x="70" y="0"/>
                </a:cxn>
                <a:cxn ang="0">
                  <a:pos x="39" y="13"/>
                </a:cxn>
              </a:cxnLst>
              <a:rect l="0" t="0" r="r" b="b"/>
              <a:pathLst>
                <a:path w="74" h="99">
                  <a:moveTo>
                    <a:pt x="39" y="13"/>
                  </a:moveTo>
                  <a:lnTo>
                    <a:pt x="39" y="12"/>
                  </a:lnTo>
                  <a:lnTo>
                    <a:pt x="41" y="22"/>
                  </a:lnTo>
                  <a:lnTo>
                    <a:pt x="41" y="30"/>
                  </a:lnTo>
                  <a:lnTo>
                    <a:pt x="38" y="37"/>
                  </a:lnTo>
                  <a:lnTo>
                    <a:pt x="35" y="43"/>
                  </a:lnTo>
                  <a:lnTo>
                    <a:pt x="28" y="51"/>
                  </a:lnTo>
                  <a:lnTo>
                    <a:pt x="20" y="58"/>
                  </a:lnTo>
                  <a:lnTo>
                    <a:pt x="11" y="62"/>
                  </a:lnTo>
                  <a:lnTo>
                    <a:pt x="0" y="68"/>
                  </a:lnTo>
                  <a:lnTo>
                    <a:pt x="10" y="99"/>
                  </a:lnTo>
                  <a:lnTo>
                    <a:pt x="25" y="94"/>
                  </a:lnTo>
                  <a:lnTo>
                    <a:pt x="38" y="85"/>
                  </a:lnTo>
                  <a:lnTo>
                    <a:pt x="51" y="76"/>
                  </a:lnTo>
                  <a:lnTo>
                    <a:pt x="62" y="64"/>
                  </a:lnTo>
                  <a:lnTo>
                    <a:pt x="69" y="52"/>
                  </a:lnTo>
                  <a:lnTo>
                    <a:pt x="74" y="36"/>
                  </a:lnTo>
                  <a:lnTo>
                    <a:pt x="74" y="18"/>
                  </a:lnTo>
                  <a:lnTo>
                    <a:pt x="70" y="1"/>
                  </a:lnTo>
                  <a:lnTo>
                    <a:pt x="70" y="0"/>
                  </a:lnTo>
                  <a:lnTo>
                    <a:pt x="39" y="13"/>
                  </a:lnTo>
                  <a:close/>
                </a:path>
              </a:pathLst>
            </a:custGeom>
            <a:solidFill>
              <a:srgbClr val="00CCFF"/>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89" name="Freeform 205"/>
            <p:cNvSpPr>
              <a:spLocks/>
            </p:cNvSpPr>
            <p:nvPr/>
          </p:nvSpPr>
          <p:spPr bwMode="auto">
            <a:xfrm>
              <a:off x="849" y="1072"/>
              <a:ext cx="5" cy="3"/>
            </a:xfrm>
            <a:custGeom>
              <a:avLst/>
              <a:gdLst/>
              <a:ahLst/>
              <a:cxnLst>
                <a:cxn ang="0">
                  <a:pos x="20" y="44"/>
                </a:cxn>
                <a:cxn ang="0">
                  <a:pos x="20" y="43"/>
                </a:cxn>
                <a:cxn ang="0">
                  <a:pos x="27" y="39"/>
                </a:cxn>
                <a:cxn ang="0">
                  <a:pos x="37" y="35"/>
                </a:cxn>
                <a:cxn ang="0">
                  <a:pos x="46" y="34"/>
                </a:cxn>
                <a:cxn ang="0">
                  <a:pos x="54" y="34"/>
                </a:cxn>
                <a:cxn ang="0">
                  <a:pos x="61" y="36"/>
                </a:cxn>
                <a:cxn ang="0">
                  <a:pos x="69" y="39"/>
                </a:cxn>
                <a:cxn ang="0">
                  <a:pos x="74" y="43"/>
                </a:cxn>
                <a:cxn ang="0">
                  <a:pos x="77" y="50"/>
                </a:cxn>
                <a:cxn ang="0">
                  <a:pos x="108" y="37"/>
                </a:cxn>
                <a:cxn ang="0">
                  <a:pos x="99" y="22"/>
                </a:cxn>
                <a:cxn ang="0">
                  <a:pos x="88" y="12"/>
                </a:cxn>
                <a:cxn ang="0">
                  <a:pos x="73" y="4"/>
                </a:cxn>
                <a:cxn ang="0">
                  <a:pos x="58" y="0"/>
                </a:cxn>
                <a:cxn ang="0">
                  <a:pos x="42" y="0"/>
                </a:cxn>
                <a:cxn ang="0">
                  <a:pos x="26" y="3"/>
                </a:cxn>
                <a:cxn ang="0">
                  <a:pos x="13" y="10"/>
                </a:cxn>
                <a:cxn ang="0">
                  <a:pos x="0" y="18"/>
                </a:cxn>
                <a:cxn ang="0">
                  <a:pos x="0" y="17"/>
                </a:cxn>
                <a:cxn ang="0">
                  <a:pos x="20" y="44"/>
                </a:cxn>
              </a:cxnLst>
              <a:rect l="0" t="0" r="r" b="b"/>
              <a:pathLst>
                <a:path w="108" h="50">
                  <a:moveTo>
                    <a:pt x="20" y="44"/>
                  </a:moveTo>
                  <a:lnTo>
                    <a:pt x="20" y="43"/>
                  </a:lnTo>
                  <a:lnTo>
                    <a:pt x="27" y="39"/>
                  </a:lnTo>
                  <a:lnTo>
                    <a:pt x="37" y="35"/>
                  </a:lnTo>
                  <a:lnTo>
                    <a:pt x="46" y="34"/>
                  </a:lnTo>
                  <a:lnTo>
                    <a:pt x="54" y="34"/>
                  </a:lnTo>
                  <a:lnTo>
                    <a:pt x="61" y="36"/>
                  </a:lnTo>
                  <a:lnTo>
                    <a:pt x="69" y="39"/>
                  </a:lnTo>
                  <a:lnTo>
                    <a:pt x="74" y="43"/>
                  </a:lnTo>
                  <a:lnTo>
                    <a:pt x="77" y="50"/>
                  </a:lnTo>
                  <a:lnTo>
                    <a:pt x="108" y="37"/>
                  </a:lnTo>
                  <a:lnTo>
                    <a:pt x="99" y="22"/>
                  </a:lnTo>
                  <a:lnTo>
                    <a:pt x="88" y="12"/>
                  </a:lnTo>
                  <a:lnTo>
                    <a:pt x="73" y="4"/>
                  </a:lnTo>
                  <a:lnTo>
                    <a:pt x="58" y="0"/>
                  </a:lnTo>
                  <a:lnTo>
                    <a:pt x="42" y="0"/>
                  </a:lnTo>
                  <a:lnTo>
                    <a:pt x="26" y="3"/>
                  </a:lnTo>
                  <a:lnTo>
                    <a:pt x="13" y="10"/>
                  </a:lnTo>
                  <a:lnTo>
                    <a:pt x="0" y="18"/>
                  </a:lnTo>
                  <a:lnTo>
                    <a:pt x="0" y="17"/>
                  </a:lnTo>
                  <a:lnTo>
                    <a:pt x="20" y="44"/>
                  </a:lnTo>
                  <a:close/>
                </a:path>
              </a:pathLst>
            </a:custGeom>
            <a:solidFill>
              <a:srgbClr val="00CCFF"/>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90" name="Freeform 206"/>
            <p:cNvSpPr>
              <a:spLocks/>
            </p:cNvSpPr>
            <p:nvPr/>
          </p:nvSpPr>
          <p:spPr bwMode="auto">
            <a:xfrm>
              <a:off x="846" y="1073"/>
              <a:ext cx="4" cy="7"/>
            </a:xfrm>
            <a:custGeom>
              <a:avLst/>
              <a:gdLst/>
              <a:ahLst/>
              <a:cxnLst>
                <a:cxn ang="0">
                  <a:pos x="36" y="114"/>
                </a:cxn>
                <a:cxn ang="0">
                  <a:pos x="36" y="114"/>
                </a:cxn>
                <a:cxn ang="0">
                  <a:pos x="34" y="107"/>
                </a:cxn>
                <a:cxn ang="0">
                  <a:pos x="33" y="96"/>
                </a:cxn>
                <a:cxn ang="0">
                  <a:pos x="35" y="83"/>
                </a:cxn>
                <a:cxn ang="0">
                  <a:pos x="38" y="72"/>
                </a:cxn>
                <a:cxn ang="0">
                  <a:pos x="44" y="59"/>
                </a:cxn>
                <a:cxn ang="0">
                  <a:pos x="52" y="46"/>
                </a:cxn>
                <a:cxn ang="0">
                  <a:pos x="60" y="36"/>
                </a:cxn>
                <a:cxn ang="0">
                  <a:pos x="69" y="27"/>
                </a:cxn>
                <a:cxn ang="0">
                  <a:pos x="49" y="0"/>
                </a:cxn>
                <a:cxn ang="0">
                  <a:pos x="36" y="13"/>
                </a:cxn>
                <a:cxn ang="0">
                  <a:pos x="25" y="27"/>
                </a:cxn>
                <a:cxn ang="0">
                  <a:pos x="15" y="42"/>
                </a:cxn>
                <a:cxn ang="0">
                  <a:pos x="7" y="59"/>
                </a:cxn>
                <a:cxn ang="0">
                  <a:pos x="2" y="77"/>
                </a:cxn>
                <a:cxn ang="0">
                  <a:pos x="0" y="94"/>
                </a:cxn>
                <a:cxn ang="0">
                  <a:pos x="1" y="113"/>
                </a:cxn>
                <a:cxn ang="0">
                  <a:pos x="7" y="131"/>
                </a:cxn>
                <a:cxn ang="0">
                  <a:pos x="7" y="131"/>
                </a:cxn>
                <a:cxn ang="0">
                  <a:pos x="36" y="114"/>
                </a:cxn>
              </a:cxnLst>
              <a:rect l="0" t="0" r="r" b="b"/>
              <a:pathLst>
                <a:path w="69" h="131">
                  <a:moveTo>
                    <a:pt x="36" y="114"/>
                  </a:moveTo>
                  <a:lnTo>
                    <a:pt x="36" y="114"/>
                  </a:lnTo>
                  <a:lnTo>
                    <a:pt x="34" y="107"/>
                  </a:lnTo>
                  <a:lnTo>
                    <a:pt x="33" y="96"/>
                  </a:lnTo>
                  <a:lnTo>
                    <a:pt x="35" y="83"/>
                  </a:lnTo>
                  <a:lnTo>
                    <a:pt x="38" y="72"/>
                  </a:lnTo>
                  <a:lnTo>
                    <a:pt x="44" y="59"/>
                  </a:lnTo>
                  <a:lnTo>
                    <a:pt x="52" y="46"/>
                  </a:lnTo>
                  <a:lnTo>
                    <a:pt x="60" y="36"/>
                  </a:lnTo>
                  <a:lnTo>
                    <a:pt x="69" y="27"/>
                  </a:lnTo>
                  <a:lnTo>
                    <a:pt x="49" y="0"/>
                  </a:lnTo>
                  <a:lnTo>
                    <a:pt x="36" y="13"/>
                  </a:lnTo>
                  <a:lnTo>
                    <a:pt x="25" y="27"/>
                  </a:lnTo>
                  <a:lnTo>
                    <a:pt x="15" y="42"/>
                  </a:lnTo>
                  <a:lnTo>
                    <a:pt x="7" y="59"/>
                  </a:lnTo>
                  <a:lnTo>
                    <a:pt x="2" y="77"/>
                  </a:lnTo>
                  <a:lnTo>
                    <a:pt x="0" y="94"/>
                  </a:lnTo>
                  <a:lnTo>
                    <a:pt x="1" y="113"/>
                  </a:lnTo>
                  <a:lnTo>
                    <a:pt x="7" y="131"/>
                  </a:lnTo>
                  <a:lnTo>
                    <a:pt x="7" y="131"/>
                  </a:lnTo>
                  <a:lnTo>
                    <a:pt x="36" y="114"/>
                  </a:lnTo>
                  <a:close/>
                </a:path>
              </a:pathLst>
            </a:custGeom>
            <a:solidFill>
              <a:srgbClr val="00CCFF"/>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91" name="Freeform 207"/>
            <p:cNvSpPr>
              <a:spLocks/>
            </p:cNvSpPr>
            <p:nvPr/>
          </p:nvSpPr>
          <p:spPr bwMode="auto">
            <a:xfrm>
              <a:off x="847" y="1079"/>
              <a:ext cx="5" cy="4"/>
            </a:xfrm>
            <a:custGeom>
              <a:avLst/>
              <a:gdLst/>
              <a:ahLst/>
              <a:cxnLst>
                <a:cxn ang="0">
                  <a:pos x="107" y="41"/>
                </a:cxn>
                <a:cxn ang="0">
                  <a:pos x="107" y="41"/>
                </a:cxn>
                <a:cxn ang="0">
                  <a:pos x="96" y="43"/>
                </a:cxn>
                <a:cxn ang="0">
                  <a:pos x="85" y="43"/>
                </a:cxn>
                <a:cxn ang="0">
                  <a:pos x="75" y="41"/>
                </a:cxn>
                <a:cxn ang="0">
                  <a:pos x="63" y="37"/>
                </a:cxn>
                <a:cxn ang="0">
                  <a:pos x="54" y="29"/>
                </a:cxn>
                <a:cxn ang="0">
                  <a:pos x="44" y="22"/>
                </a:cxn>
                <a:cxn ang="0">
                  <a:pos x="36" y="13"/>
                </a:cxn>
                <a:cxn ang="0">
                  <a:pos x="29" y="0"/>
                </a:cxn>
                <a:cxn ang="0">
                  <a:pos x="0" y="17"/>
                </a:cxn>
                <a:cxn ang="0">
                  <a:pos x="9" y="32"/>
                </a:cxn>
                <a:cxn ang="0">
                  <a:pos x="21" y="45"/>
                </a:cxn>
                <a:cxn ang="0">
                  <a:pos x="34" y="57"/>
                </a:cxn>
                <a:cxn ang="0">
                  <a:pos x="49" y="66"/>
                </a:cxn>
                <a:cxn ang="0">
                  <a:pos x="64" y="73"/>
                </a:cxn>
                <a:cxn ang="0">
                  <a:pos x="81" y="77"/>
                </a:cxn>
                <a:cxn ang="0">
                  <a:pos x="98" y="77"/>
                </a:cxn>
                <a:cxn ang="0">
                  <a:pos x="117" y="73"/>
                </a:cxn>
                <a:cxn ang="0">
                  <a:pos x="117" y="73"/>
                </a:cxn>
                <a:cxn ang="0">
                  <a:pos x="107" y="41"/>
                </a:cxn>
              </a:cxnLst>
              <a:rect l="0" t="0" r="r" b="b"/>
              <a:pathLst>
                <a:path w="117" h="77">
                  <a:moveTo>
                    <a:pt x="107" y="41"/>
                  </a:moveTo>
                  <a:lnTo>
                    <a:pt x="107" y="41"/>
                  </a:lnTo>
                  <a:lnTo>
                    <a:pt x="96" y="43"/>
                  </a:lnTo>
                  <a:lnTo>
                    <a:pt x="85" y="43"/>
                  </a:lnTo>
                  <a:lnTo>
                    <a:pt x="75" y="41"/>
                  </a:lnTo>
                  <a:lnTo>
                    <a:pt x="63" y="37"/>
                  </a:lnTo>
                  <a:lnTo>
                    <a:pt x="54" y="29"/>
                  </a:lnTo>
                  <a:lnTo>
                    <a:pt x="44" y="22"/>
                  </a:lnTo>
                  <a:lnTo>
                    <a:pt x="36" y="13"/>
                  </a:lnTo>
                  <a:lnTo>
                    <a:pt x="29" y="0"/>
                  </a:lnTo>
                  <a:lnTo>
                    <a:pt x="0" y="17"/>
                  </a:lnTo>
                  <a:lnTo>
                    <a:pt x="9" y="32"/>
                  </a:lnTo>
                  <a:lnTo>
                    <a:pt x="21" y="45"/>
                  </a:lnTo>
                  <a:lnTo>
                    <a:pt x="34" y="57"/>
                  </a:lnTo>
                  <a:lnTo>
                    <a:pt x="49" y="66"/>
                  </a:lnTo>
                  <a:lnTo>
                    <a:pt x="64" y="73"/>
                  </a:lnTo>
                  <a:lnTo>
                    <a:pt x="81" y="77"/>
                  </a:lnTo>
                  <a:lnTo>
                    <a:pt x="98" y="77"/>
                  </a:lnTo>
                  <a:lnTo>
                    <a:pt x="117" y="73"/>
                  </a:lnTo>
                  <a:lnTo>
                    <a:pt x="117" y="73"/>
                  </a:lnTo>
                  <a:lnTo>
                    <a:pt x="107" y="41"/>
                  </a:lnTo>
                  <a:close/>
                </a:path>
              </a:pathLst>
            </a:custGeom>
            <a:solidFill>
              <a:srgbClr val="00CCFF"/>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92" name="Freeform 208"/>
            <p:cNvSpPr>
              <a:spLocks/>
            </p:cNvSpPr>
            <p:nvPr/>
          </p:nvSpPr>
          <p:spPr bwMode="auto">
            <a:xfrm>
              <a:off x="852" y="1078"/>
              <a:ext cx="3" cy="5"/>
            </a:xfrm>
            <a:custGeom>
              <a:avLst/>
              <a:gdLst/>
              <a:ahLst/>
              <a:cxnLst>
                <a:cxn ang="0">
                  <a:pos x="48" y="0"/>
                </a:cxn>
                <a:cxn ang="0">
                  <a:pos x="47" y="8"/>
                </a:cxn>
                <a:cxn ang="0">
                  <a:pos x="44" y="18"/>
                </a:cxn>
                <a:cxn ang="0">
                  <a:pos x="41" y="26"/>
                </a:cxn>
                <a:cxn ang="0">
                  <a:pos x="36" y="34"/>
                </a:cxn>
                <a:cxn ang="0">
                  <a:pos x="31" y="40"/>
                </a:cxn>
                <a:cxn ang="0">
                  <a:pos x="22" y="47"/>
                </a:cxn>
                <a:cxn ang="0">
                  <a:pos x="12" y="54"/>
                </a:cxn>
                <a:cxn ang="0">
                  <a:pos x="0" y="58"/>
                </a:cxn>
                <a:cxn ang="0">
                  <a:pos x="10" y="90"/>
                </a:cxn>
                <a:cxn ang="0">
                  <a:pos x="27" y="83"/>
                </a:cxn>
                <a:cxn ang="0">
                  <a:pos x="40" y="75"/>
                </a:cxn>
                <a:cxn ang="0">
                  <a:pos x="51" y="65"/>
                </a:cxn>
                <a:cxn ang="0">
                  <a:pos x="62" y="55"/>
                </a:cxn>
                <a:cxn ang="0">
                  <a:pos x="70" y="41"/>
                </a:cxn>
                <a:cxn ang="0">
                  <a:pos x="75" y="28"/>
                </a:cxn>
                <a:cxn ang="0">
                  <a:pos x="78" y="17"/>
                </a:cxn>
                <a:cxn ang="0">
                  <a:pos x="81" y="4"/>
                </a:cxn>
                <a:cxn ang="0">
                  <a:pos x="48" y="0"/>
                </a:cxn>
              </a:cxnLst>
              <a:rect l="0" t="0" r="r" b="b"/>
              <a:pathLst>
                <a:path w="81" h="90">
                  <a:moveTo>
                    <a:pt x="48" y="0"/>
                  </a:moveTo>
                  <a:lnTo>
                    <a:pt x="47" y="8"/>
                  </a:lnTo>
                  <a:lnTo>
                    <a:pt x="44" y="18"/>
                  </a:lnTo>
                  <a:lnTo>
                    <a:pt x="41" y="26"/>
                  </a:lnTo>
                  <a:lnTo>
                    <a:pt x="36" y="34"/>
                  </a:lnTo>
                  <a:lnTo>
                    <a:pt x="31" y="40"/>
                  </a:lnTo>
                  <a:lnTo>
                    <a:pt x="22" y="47"/>
                  </a:lnTo>
                  <a:lnTo>
                    <a:pt x="12" y="54"/>
                  </a:lnTo>
                  <a:lnTo>
                    <a:pt x="0" y="58"/>
                  </a:lnTo>
                  <a:lnTo>
                    <a:pt x="10" y="90"/>
                  </a:lnTo>
                  <a:lnTo>
                    <a:pt x="27" y="83"/>
                  </a:lnTo>
                  <a:lnTo>
                    <a:pt x="40" y="75"/>
                  </a:lnTo>
                  <a:lnTo>
                    <a:pt x="51" y="65"/>
                  </a:lnTo>
                  <a:lnTo>
                    <a:pt x="62" y="55"/>
                  </a:lnTo>
                  <a:lnTo>
                    <a:pt x="70" y="41"/>
                  </a:lnTo>
                  <a:lnTo>
                    <a:pt x="75" y="28"/>
                  </a:lnTo>
                  <a:lnTo>
                    <a:pt x="78" y="17"/>
                  </a:lnTo>
                  <a:lnTo>
                    <a:pt x="81" y="4"/>
                  </a:lnTo>
                  <a:lnTo>
                    <a:pt x="48" y="0"/>
                  </a:lnTo>
                  <a:close/>
                </a:path>
              </a:pathLst>
            </a:custGeom>
            <a:solidFill>
              <a:srgbClr val="00CCFF"/>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93" name="Freeform 209"/>
            <p:cNvSpPr>
              <a:spLocks/>
            </p:cNvSpPr>
            <p:nvPr/>
          </p:nvSpPr>
          <p:spPr bwMode="auto">
            <a:xfrm>
              <a:off x="851" y="1081"/>
              <a:ext cx="2" cy="1"/>
            </a:xfrm>
            <a:custGeom>
              <a:avLst/>
              <a:gdLst/>
              <a:ahLst/>
              <a:cxnLst>
                <a:cxn ang="0">
                  <a:pos x="33" y="19"/>
                </a:cxn>
                <a:cxn ang="0">
                  <a:pos x="32" y="12"/>
                </a:cxn>
                <a:cxn ang="0">
                  <a:pos x="28" y="6"/>
                </a:cxn>
                <a:cxn ang="0">
                  <a:pos x="23" y="2"/>
                </a:cxn>
                <a:cxn ang="0">
                  <a:pos x="18" y="0"/>
                </a:cxn>
                <a:cxn ang="0">
                  <a:pos x="12" y="0"/>
                </a:cxn>
                <a:cxn ang="0">
                  <a:pos x="6" y="3"/>
                </a:cxn>
                <a:cxn ang="0">
                  <a:pos x="2" y="7"/>
                </a:cxn>
                <a:cxn ang="0">
                  <a:pos x="0" y="15"/>
                </a:cxn>
                <a:cxn ang="0">
                  <a:pos x="33" y="19"/>
                </a:cxn>
              </a:cxnLst>
              <a:rect l="0" t="0" r="r" b="b"/>
              <a:pathLst>
                <a:path w="33" h="19">
                  <a:moveTo>
                    <a:pt x="33" y="19"/>
                  </a:moveTo>
                  <a:lnTo>
                    <a:pt x="32" y="12"/>
                  </a:lnTo>
                  <a:lnTo>
                    <a:pt x="28" y="6"/>
                  </a:lnTo>
                  <a:lnTo>
                    <a:pt x="23" y="2"/>
                  </a:lnTo>
                  <a:lnTo>
                    <a:pt x="18" y="0"/>
                  </a:lnTo>
                  <a:lnTo>
                    <a:pt x="12" y="0"/>
                  </a:lnTo>
                  <a:lnTo>
                    <a:pt x="6" y="3"/>
                  </a:lnTo>
                  <a:lnTo>
                    <a:pt x="2" y="7"/>
                  </a:lnTo>
                  <a:lnTo>
                    <a:pt x="0" y="15"/>
                  </a:lnTo>
                  <a:lnTo>
                    <a:pt x="33" y="19"/>
                  </a:lnTo>
                  <a:close/>
                </a:path>
              </a:pathLst>
            </a:custGeom>
            <a:solidFill>
              <a:srgbClr val="00CCFF"/>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94" name="Freeform 210"/>
            <p:cNvSpPr>
              <a:spLocks/>
            </p:cNvSpPr>
            <p:nvPr/>
          </p:nvSpPr>
          <p:spPr bwMode="auto">
            <a:xfrm>
              <a:off x="806" y="1224"/>
              <a:ext cx="1" cy="1"/>
            </a:xfrm>
            <a:custGeom>
              <a:avLst/>
              <a:gdLst/>
              <a:ahLst/>
              <a:cxnLst>
                <a:cxn ang="0">
                  <a:pos x="0" y="25"/>
                </a:cxn>
                <a:cxn ang="0">
                  <a:pos x="6" y="27"/>
                </a:cxn>
                <a:cxn ang="0">
                  <a:pos x="11" y="26"/>
                </a:cxn>
                <a:cxn ang="0">
                  <a:pos x="16" y="24"/>
                </a:cxn>
                <a:cxn ang="0">
                  <a:pos x="19" y="20"/>
                </a:cxn>
                <a:cxn ang="0">
                  <a:pos x="21" y="15"/>
                </a:cxn>
                <a:cxn ang="0">
                  <a:pos x="21" y="9"/>
                </a:cxn>
                <a:cxn ang="0">
                  <a:pos x="19" y="4"/>
                </a:cxn>
                <a:cxn ang="0">
                  <a:pos x="14" y="0"/>
                </a:cxn>
                <a:cxn ang="0">
                  <a:pos x="0" y="25"/>
                </a:cxn>
              </a:cxnLst>
              <a:rect l="0" t="0" r="r" b="b"/>
              <a:pathLst>
                <a:path w="21" h="27">
                  <a:moveTo>
                    <a:pt x="0" y="25"/>
                  </a:moveTo>
                  <a:lnTo>
                    <a:pt x="6" y="27"/>
                  </a:lnTo>
                  <a:lnTo>
                    <a:pt x="11" y="26"/>
                  </a:lnTo>
                  <a:lnTo>
                    <a:pt x="16" y="24"/>
                  </a:lnTo>
                  <a:lnTo>
                    <a:pt x="19" y="20"/>
                  </a:lnTo>
                  <a:lnTo>
                    <a:pt x="21" y="15"/>
                  </a:lnTo>
                  <a:lnTo>
                    <a:pt x="21" y="9"/>
                  </a:lnTo>
                  <a:lnTo>
                    <a:pt x="19" y="4"/>
                  </a:lnTo>
                  <a:lnTo>
                    <a:pt x="14" y="0"/>
                  </a:lnTo>
                  <a:lnTo>
                    <a:pt x="0" y="25"/>
                  </a:lnTo>
                  <a:close/>
                </a:path>
              </a:pathLst>
            </a:custGeom>
            <a:solidFill>
              <a:srgbClr val="000000"/>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95" name="Freeform 211"/>
            <p:cNvSpPr>
              <a:spLocks/>
            </p:cNvSpPr>
            <p:nvPr/>
          </p:nvSpPr>
          <p:spPr bwMode="auto">
            <a:xfrm>
              <a:off x="797" y="1205"/>
              <a:ext cx="10" cy="20"/>
            </a:xfrm>
            <a:custGeom>
              <a:avLst/>
              <a:gdLst/>
              <a:ahLst/>
              <a:cxnLst>
                <a:cxn ang="0">
                  <a:pos x="0" y="0"/>
                </a:cxn>
                <a:cxn ang="0">
                  <a:pos x="0" y="0"/>
                </a:cxn>
                <a:cxn ang="0">
                  <a:pos x="1" y="29"/>
                </a:cxn>
                <a:cxn ang="0">
                  <a:pos x="3" y="56"/>
                </a:cxn>
                <a:cxn ang="0">
                  <a:pos x="8" y="84"/>
                </a:cxn>
                <a:cxn ang="0">
                  <a:pos x="15" y="110"/>
                </a:cxn>
                <a:cxn ang="0">
                  <a:pos x="22" y="135"/>
                </a:cxn>
                <a:cxn ang="0">
                  <a:pos x="31" y="162"/>
                </a:cxn>
                <a:cxn ang="0">
                  <a:pos x="41" y="187"/>
                </a:cxn>
                <a:cxn ang="0">
                  <a:pos x="55" y="211"/>
                </a:cxn>
                <a:cxn ang="0">
                  <a:pos x="68" y="235"/>
                </a:cxn>
                <a:cxn ang="0">
                  <a:pos x="84" y="258"/>
                </a:cxn>
                <a:cxn ang="0">
                  <a:pos x="102" y="278"/>
                </a:cxn>
                <a:cxn ang="0">
                  <a:pos x="119" y="298"/>
                </a:cxn>
                <a:cxn ang="0">
                  <a:pos x="138" y="317"/>
                </a:cxn>
                <a:cxn ang="0">
                  <a:pos x="159" y="335"/>
                </a:cxn>
                <a:cxn ang="0">
                  <a:pos x="180" y="352"/>
                </a:cxn>
                <a:cxn ang="0">
                  <a:pos x="204" y="365"/>
                </a:cxn>
                <a:cxn ang="0">
                  <a:pos x="218" y="340"/>
                </a:cxn>
                <a:cxn ang="0">
                  <a:pos x="196" y="326"/>
                </a:cxn>
                <a:cxn ang="0">
                  <a:pos x="177" y="311"/>
                </a:cxn>
                <a:cxn ang="0">
                  <a:pos x="157" y="296"/>
                </a:cxn>
                <a:cxn ang="0">
                  <a:pos x="139" y="277"/>
                </a:cxn>
                <a:cxn ang="0">
                  <a:pos x="122" y="259"/>
                </a:cxn>
                <a:cxn ang="0">
                  <a:pos x="107" y="239"/>
                </a:cxn>
                <a:cxn ang="0">
                  <a:pos x="92" y="218"/>
                </a:cxn>
                <a:cxn ang="0">
                  <a:pos x="79" y="197"/>
                </a:cxn>
                <a:cxn ang="0">
                  <a:pos x="68" y="174"/>
                </a:cxn>
                <a:cxn ang="0">
                  <a:pos x="58" y="151"/>
                </a:cxn>
                <a:cxn ang="0">
                  <a:pos x="49" y="127"/>
                </a:cxn>
                <a:cxn ang="0">
                  <a:pos x="41" y="102"/>
                </a:cxn>
                <a:cxn ang="0">
                  <a:pos x="36" y="77"/>
                </a:cxn>
                <a:cxn ang="0">
                  <a:pos x="31" y="52"/>
                </a:cxn>
                <a:cxn ang="0">
                  <a:pos x="29" y="27"/>
                </a:cxn>
                <a:cxn ang="0">
                  <a:pos x="28" y="0"/>
                </a:cxn>
                <a:cxn ang="0">
                  <a:pos x="28" y="0"/>
                </a:cxn>
                <a:cxn ang="0">
                  <a:pos x="0" y="0"/>
                </a:cxn>
              </a:cxnLst>
              <a:rect l="0" t="0" r="r" b="b"/>
              <a:pathLst>
                <a:path w="218" h="365">
                  <a:moveTo>
                    <a:pt x="0" y="0"/>
                  </a:moveTo>
                  <a:lnTo>
                    <a:pt x="0" y="0"/>
                  </a:lnTo>
                  <a:lnTo>
                    <a:pt x="1" y="29"/>
                  </a:lnTo>
                  <a:lnTo>
                    <a:pt x="3" y="56"/>
                  </a:lnTo>
                  <a:lnTo>
                    <a:pt x="8" y="84"/>
                  </a:lnTo>
                  <a:lnTo>
                    <a:pt x="15" y="110"/>
                  </a:lnTo>
                  <a:lnTo>
                    <a:pt x="22" y="135"/>
                  </a:lnTo>
                  <a:lnTo>
                    <a:pt x="31" y="162"/>
                  </a:lnTo>
                  <a:lnTo>
                    <a:pt x="41" y="187"/>
                  </a:lnTo>
                  <a:lnTo>
                    <a:pt x="55" y="211"/>
                  </a:lnTo>
                  <a:lnTo>
                    <a:pt x="68" y="235"/>
                  </a:lnTo>
                  <a:lnTo>
                    <a:pt x="84" y="258"/>
                  </a:lnTo>
                  <a:lnTo>
                    <a:pt x="102" y="278"/>
                  </a:lnTo>
                  <a:lnTo>
                    <a:pt x="119" y="298"/>
                  </a:lnTo>
                  <a:lnTo>
                    <a:pt x="138" y="317"/>
                  </a:lnTo>
                  <a:lnTo>
                    <a:pt x="159" y="335"/>
                  </a:lnTo>
                  <a:lnTo>
                    <a:pt x="180" y="352"/>
                  </a:lnTo>
                  <a:lnTo>
                    <a:pt x="204" y="365"/>
                  </a:lnTo>
                  <a:lnTo>
                    <a:pt x="218" y="340"/>
                  </a:lnTo>
                  <a:lnTo>
                    <a:pt x="196" y="326"/>
                  </a:lnTo>
                  <a:lnTo>
                    <a:pt x="177" y="311"/>
                  </a:lnTo>
                  <a:lnTo>
                    <a:pt x="157" y="296"/>
                  </a:lnTo>
                  <a:lnTo>
                    <a:pt x="139" y="277"/>
                  </a:lnTo>
                  <a:lnTo>
                    <a:pt x="122" y="259"/>
                  </a:lnTo>
                  <a:lnTo>
                    <a:pt x="107" y="239"/>
                  </a:lnTo>
                  <a:lnTo>
                    <a:pt x="92" y="218"/>
                  </a:lnTo>
                  <a:lnTo>
                    <a:pt x="79" y="197"/>
                  </a:lnTo>
                  <a:lnTo>
                    <a:pt x="68" y="174"/>
                  </a:lnTo>
                  <a:lnTo>
                    <a:pt x="58" y="151"/>
                  </a:lnTo>
                  <a:lnTo>
                    <a:pt x="49" y="127"/>
                  </a:lnTo>
                  <a:lnTo>
                    <a:pt x="41" y="102"/>
                  </a:lnTo>
                  <a:lnTo>
                    <a:pt x="36" y="77"/>
                  </a:lnTo>
                  <a:lnTo>
                    <a:pt x="31" y="52"/>
                  </a:lnTo>
                  <a:lnTo>
                    <a:pt x="29" y="27"/>
                  </a:lnTo>
                  <a:lnTo>
                    <a:pt x="28" y="0"/>
                  </a:lnTo>
                  <a:lnTo>
                    <a:pt x="28" y="0"/>
                  </a:lnTo>
                  <a:lnTo>
                    <a:pt x="0" y="0"/>
                  </a:lnTo>
                  <a:close/>
                </a:path>
              </a:pathLst>
            </a:custGeom>
            <a:solidFill>
              <a:srgbClr val="000000"/>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96" name="Freeform 212"/>
            <p:cNvSpPr>
              <a:spLocks/>
            </p:cNvSpPr>
            <p:nvPr/>
          </p:nvSpPr>
          <p:spPr bwMode="auto">
            <a:xfrm>
              <a:off x="797" y="1200"/>
              <a:ext cx="2" cy="5"/>
            </a:xfrm>
            <a:custGeom>
              <a:avLst/>
              <a:gdLst/>
              <a:ahLst/>
              <a:cxnLst>
                <a:cxn ang="0">
                  <a:pos x="9" y="0"/>
                </a:cxn>
                <a:cxn ang="0">
                  <a:pos x="7" y="10"/>
                </a:cxn>
                <a:cxn ang="0">
                  <a:pos x="5" y="23"/>
                </a:cxn>
                <a:cxn ang="0">
                  <a:pos x="4" y="33"/>
                </a:cxn>
                <a:cxn ang="0">
                  <a:pos x="2" y="45"/>
                </a:cxn>
                <a:cxn ang="0">
                  <a:pos x="1" y="58"/>
                </a:cxn>
                <a:cxn ang="0">
                  <a:pos x="1" y="69"/>
                </a:cxn>
                <a:cxn ang="0">
                  <a:pos x="0" y="80"/>
                </a:cxn>
                <a:cxn ang="0">
                  <a:pos x="0" y="92"/>
                </a:cxn>
                <a:cxn ang="0">
                  <a:pos x="28" y="92"/>
                </a:cxn>
                <a:cxn ang="0">
                  <a:pos x="28" y="82"/>
                </a:cxn>
                <a:cxn ang="0">
                  <a:pos x="29" y="71"/>
                </a:cxn>
                <a:cxn ang="0">
                  <a:pos x="29" y="60"/>
                </a:cxn>
                <a:cxn ang="0">
                  <a:pos x="30" y="49"/>
                </a:cxn>
                <a:cxn ang="0">
                  <a:pos x="32" y="38"/>
                </a:cxn>
                <a:cxn ang="0">
                  <a:pos x="33" y="27"/>
                </a:cxn>
                <a:cxn ang="0">
                  <a:pos x="35" y="17"/>
                </a:cxn>
                <a:cxn ang="0">
                  <a:pos x="37" y="6"/>
                </a:cxn>
                <a:cxn ang="0">
                  <a:pos x="9" y="0"/>
                </a:cxn>
              </a:cxnLst>
              <a:rect l="0" t="0" r="r" b="b"/>
              <a:pathLst>
                <a:path w="37" h="92">
                  <a:moveTo>
                    <a:pt x="9" y="0"/>
                  </a:moveTo>
                  <a:lnTo>
                    <a:pt x="7" y="10"/>
                  </a:lnTo>
                  <a:lnTo>
                    <a:pt x="5" y="23"/>
                  </a:lnTo>
                  <a:lnTo>
                    <a:pt x="4" y="33"/>
                  </a:lnTo>
                  <a:lnTo>
                    <a:pt x="2" y="45"/>
                  </a:lnTo>
                  <a:lnTo>
                    <a:pt x="1" y="58"/>
                  </a:lnTo>
                  <a:lnTo>
                    <a:pt x="1" y="69"/>
                  </a:lnTo>
                  <a:lnTo>
                    <a:pt x="0" y="80"/>
                  </a:lnTo>
                  <a:lnTo>
                    <a:pt x="0" y="92"/>
                  </a:lnTo>
                  <a:lnTo>
                    <a:pt x="28" y="92"/>
                  </a:lnTo>
                  <a:lnTo>
                    <a:pt x="28" y="82"/>
                  </a:lnTo>
                  <a:lnTo>
                    <a:pt x="29" y="71"/>
                  </a:lnTo>
                  <a:lnTo>
                    <a:pt x="29" y="60"/>
                  </a:lnTo>
                  <a:lnTo>
                    <a:pt x="30" y="49"/>
                  </a:lnTo>
                  <a:lnTo>
                    <a:pt x="32" y="38"/>
                  </a:lnTo>
                  <a:lnTo>
                    <a:pt x="33" y="27"/>
                  </a:lnTo>
                  <a:lnTo>
                    <a:pt x="35" y="17"/>
                  </a:lnTo>
                  <a:lnTo>
                    <a:pt x="37" y="6"/>
                  </a:lnTo>
                  <a:lnTo>
                    <a:pt x="9" y="0"/>
                  </a:lnTo>
                  <a:close/>
                </a:path>
              </a:pathLst>
            </a:custGeom>
            <a:solidFill>
              <a:srgbClr val="000000"/>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97" name="Freeform 213"/>
            <p:cNvSpPr>
              <a:spLocks/>
            </p:cNvSpPr>
            <p:nvPr/>
          </p:nvSpPr>
          <p:spPr bwMode="auto">
            <a:xfrm>
              <a:off x="797" y="1204"/>
              <a:ext cx="1" cy="1"/>
            </a:xfrm>
            <a:custGeom>
              <a:avLst/>
              <a:gdLst/>
              <a:ahLst/>
              <a:cxnLst>
                <a:cxn ang="0">
                  <a:pos x="28" y="18"/>
                </a:cxn>
                <a:cxn ang="0">
                  <a:pos x="28" y="11"/>
                </a:cxn>
                <a:cxn ang="0">
                  <a:pos x="26" y="6"/>
                </a:cxn>
                <a:cxn ang="0">
                  <a:pos x="22" y="2"/>
                </a:cxn>
                <a:cxn ang="0">
                  <a:pos x="17" y="0"/>
                </a:cxn>
                <a:cxn ang="0">
                  <a:pos x="12" y="0"/>
                </a:cxn>
                <a:cxn ang="0">
                  <a:pos x="7" y="2"/>
                </a:cxn>
                <a:cxn ang="0">
                  <a:pos x="3" y="5"/>
                </a:cxn>
                <a:cxn ang="0">
                  <a:pos x="0" y="11"/>
                </a:cxn>
                <a:cxn ang="0">
                  <a:pos x="28" y="18"/>
                </a:cxn>
              </a:cxnLst>
              <a:rect l="0" t="0" r="r" b="b"/>
              <a:pathLst>
                <a:path w="28" h="18">
                  <a:moveTo>
                    <a:pt x="28" y="18"/>
                  </a:moveTo>
                  <a:lnTo>
                    <a:pt x="28" y="11"/>
                  </a:lnTo>
                  <a:lnTo>
                    <a:pt x="26" y="6"/>
                  </a:lnTo>
                  <a:lnTo>
                    <a:pt x="22" y="2"/>
                  </a:lnTo>
                  <a:lnTo>
                    <a:pt x="17" y="0"/>
                  </a:lnTo>
                  <a:lnTo>
                    <a:pt x="12" y="0"/>
                  </a:lnTo>
                  <a:lnTo>
                    <a:pt x="7" y="2"/>
                  </a:lnTo>
                  <a:lnTo>
                    <a:pt x="3" y="5"/>
                  </a:lnTo>
                  <a:lnTo>
                    <a:pt x="0" y="11"/>
                  </a:lnTo>
                  <a:lnTo>
                    <a:pt x="28" y="18"/>
                  </a:lnTo>
                  <a:close/>
                </a:path>
              </a:pathLst>
            </a:custGeom>
            <a:solidFill>
              <a:srgbClr val="000000"/>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98" name="Freeform 214"/>
            <p:cNvSpPr>
              <a:spLocks/>
            </p:cNvSpPr>
            <p:nvPr/>
          </p:nvSpPr>
          <p:spPr bwMode="auto">
            <a:xfrm>
              <a:off x="805" y="1217"/>
              <a:ext cx="1" cy="2"/>
            </a:xfrm>
            <a:custGeom>
              <a:avLst/>
              <a:gdLst/>
              <a:ahLst/>
              <a:cxnLst>
                <a:cxn ang="0">
                  <a:pos x="0" y="25"/>
                </a:cxn>
                <a:cxn ang="0">
                  <a:pos x="6" y="27"/>
                </a:cxn>
                <a:cxn ang="0">
                  <a:pos x="11" y="26"/>
                </a:cxn>
                <a:cxn ang="0">
                  <a:pos x="16" y="24"/>
                </a:cxn>
                <a:cxn ang="0">
                  <a:pos x="19" y="20"/>
                </a:cxn>
                <a:cxn ang="0">
                  <a:pos x="21" y="14"/>
                </a:cxn>
                <a:cxn ang="0">
                  <a:pos x="21" y="9"/>
                </a:cxn>
                <a:cxn ang="0">
                  <a:pos x="19" y="4"/>
                </a:cxn>
                <a:cxn ang="0">
                  <a:pos x="14" y="0"/>
                </a:cxn>
                <a:cxn ang="0">
                  <a:pos x="0" y="25"/>
                </a:cxn>
              </a:cxnLst>
              <a:rect l="0" t="0" r="r" b="b"/>
              <a:pathLst>
                <a:path w="21" h="27">
                  <a:moveTo>
                    <a:pt x="0" y="25"/>
                  </a:moveTo>
                  <a:lnTo>
                    <a:pt x="6" y="27"/>
                  </a:lnTo>
                  <a:lnTo>
                    <a:pt x="11" y="26"/>
                  </a:lnTo>
                  <a:lnTo>
                    <a:pt x="16" y="24"/>
                  </a:lnTo>
                  <a:lnTo>
                    <a:pt x="19" y="20"/>
                  </a:lnTo>
                  <a:lnTo>
                    <a:pt x="21" y="14"/>
                  </a:lnTo>
                  <a:lnTo>
                    <a:pt x="21" y="9"/>
                  </a:lnTo>
                  <a:lnTo>
                    <a:pt x="19" y="4"/>
                  </a:lnTo>
                  <a:lnTo>
                    <a:pt x="14" y="0"/>
                  </a:lnTo>
                  <a:lnTo>
                    <a:pt x="0" y="25"/>
                  </a:lnTo>
                  <a:close/>
                </a:path>
              </a:pathLst>
            </a:custGeom>
            <a:solidFill>
              <a:srgbClr val="000000"/>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99" name="Freeform 215"/>
            <p:cNvSpPr>
              <a:spLocks/>
            </p:cNvSpPr>
            <p:nvPr/>
          </p:nvSpPr>
          <p:spPr bwMode="auto">
            <a:xfrm>
              <a:off x="801" y="1208"/>
              <a:ext cx="5" cy="11"/>
            </a:xfrm>
            <a:custGeom>
              <a:avLst/>
              <a:gdLst/>
              <a:ahLst/>
              <a:cxnLst>
                <a:cxn ang="0">
                  <a:pos x="0" y="0"/>
                </a:cxn>
                <a:cxn ang="0">
                  <a:pos x="0" y="0"/>
                </a:cxn>
                <a:cxn ang="0">
                  <a:pos x="0" y="13"/>
                </a:cxn>
                <a:cxn ang="0">
                  <a:pos x="2" y="27"/>
                </a:cxn>
                <a:cxn ang="0">
                  <a:pos x="4" y="40"/>
                </a:cxn>
                <a:cxn ang="0">
                  <a:pos x="7" y="53"/>
                </a:cxn>
                <a:cxn ang="0">
                  <a:pos x="11" y="68"/>
                </a:cxn>
                <a:cxn ang="0">
                  <a:pos x="15" y="80"/>
                </a:cxn>
                <a:cxn ang="0">
                  <a:pos x="21" y="92"/>
                </a:cxn>
                <a:cxn ang="0">
                  <a:pos x="28" y="104"/>
                </a:cxn>
                <a:cxn ang="0">
                  <a:pos x="34" y="116"/>
                </a:cxn>
                <a:cxn ang="0">
                  <a:pos x="42" y="126"/>
                </a:cxn>
                <a:cxn ang="0">
                  <a:pos x="50" y="138"/>
                </a:cxn>
                <a:cxn ang="0">
                  <a:pos x="59" y="147"/>
                </a:cxn>
                <a:cxn ang="0">
                  <a:pos x="68" y="157"/>
                </a:cxn>
                <a:cxn ang="0">
                  <a:pos x="80" y="165"/>
                </a:cxn>
                <a:cxn ang="0">
                  <a:pos x="90" y="173"/>
                </a:cxn>
                <a:cxn ang="0">
                  <a:pos x="101" y="181"/>
                </a:cxn>
                <a:cxn ang="0">
                  <a:pos x="115" y="156"/>
                </a:cxn>
                <a:cxn ang="0">
                  <a:pos x="106" y="149"/>
                </a:cxn>
                <a:cxn ang="0">
                  <a:pos x="96" y="142"/>
                </a:cxn>
                <a:cxn ang="0">
                  <a:pos x="87" y="136"/>
                </a:cxn>
                <a:cxn ang="0">
                  <a:pos x="80" y="126"/>
                </a:cxn>
                <a:cxn ang="0">
                  <a:pos x="70" y="119"/>
                </a:cxn>
                <a:cxn ang="0">
                  <a:pos x="64" y="109"/>
                </a:cxn>
                <a:cxn ang="0">
                  <a:pos x="58" y="101"/>
                </a:cxn>
                <a:cxn ang="0">
                  <a:pos x="52" y="89"/>
                </a:cxn>
                <a:cxn ang="0">
                  <a:pos x="46" y="80"/>
                </a:cxn>
                <a:cxn ang="0">
                  <a:pos x="42" y="69"/>
                </a:cxn>
                <a:cxn ang="0">
                  <a:pos x="38" y="58"/>
                </a:cxn>
                <a:cxn ang="0">
                  <a:pos x="34" y="47"/>
                </a:cxn>
                <a:cxn ang="0">
                  <a:pos x="33" y="35"/>
                </a:cxn>
                <a:cxn ang="0">
                  <a:pos x="31" y="23"/>
                </a:cxn>
                <a:cxn ang="0">
                  <a:pos x="29" y="11"/>
                </a:cxn>
                <a:cxn ang="0">
                  <a:pos x="29" y="0"/>
                </a:cxn>
                <a:cxn ang="0">
                  <a:pos x="29" y="0"/>
                </a:cxn>
                <a:cxn ang="0">
                  <a:pos x="0" y="0"/>
                </a:cxn>
              </a:cxnLst>
              <a:rect l="0" t="0" r="r" b="b"/>
              <a:pathLst>
                <a:path w="115" h="181">
                  <a:moveTo>
                    <a:pt x="0" y="0"/>
                  </a:moveTo>
                  <a:lnTo>
                    <a:pt x="0" y="0"/>
                  </a:lnTo>
                  <a:lnTo>
                    <a:pt x="0" y="13"/>
                  </a:lnTo>
                  <a:lnTo>
                    <a:pt x="2" y="27"/>
                  </a:lnTo>
                  <a:lnTo>
                    <a:pt x="4" y="40"/>
                  </a:lnTo>
                  <a:lnTo>
                    <a:pt x="7" y="53"/>
                  </a:lnTo>
                  <a:lnTo>
                    <a:pt x="11" y="68"/>
                  </a:lnTo>
                  <a:lnTo>
                    <a:pt x="15" y="80"/>
                  </a:lnTo>
                  <a:lnTo>
                    <a:pt x="21" y="92"/>
                  </a:lnTo>
                  <a:lnTo>
                    <a:pt x="28" y="104"/>
                  </a:lnTo>
                  <a:lnTo>
                    <a:pt x="34" y="116"/>
                  </a:lnTo>
                  <a:lnTo>
                    <a:pt x="42" y="126"/>
                  </a:lnTo>
                  <a:lnTo>
                    <a:pt x="50" y="138"/>
                  </a:lnTo>
                  <a:lnTo>
                    <a:pt x="59" y="147"/>
                  </a:lnTo>
                  <a:lnTo>
                    <a:pt x="68" y="157"/>
                  </a:lnTo>
                  <a:lnTo>
                    <a:pt x="80" y="165"/>
                  </a:lnTo>
                  <a:lnTo>
                    <a:pt x="90" y="173"/>
                  </a:lnTo>
                  <a:lnTo>
                    <a:pt x="101" y="181"/>
                  </a:lnTo>
                  <a:lnTo>
                    <a:pt x="115" y="156"/>
                  </a:lnTo>
                  <a:lnTo>
                    <a:pt x="106" y="149"/>
                  </a:lnTo>
                  <a:lnTo>
                    <a:pt x="96" y="142"/>
                  </a:lnTo>
                  <a:lnTo>
                    <a:pt x="87" y="136"/>
                  </a:lnTo>
                  <a:lnTo>
                    <a:pt x="80" y="126"/>
                  </a:lnTo>
                  <a:lnTo>
                    <a:pt x="70" y="119"/>
                  </a:lnTo>
                  <a:lnTo>
                    <a:pt x="64" y="109"/>
                  </a:lnTo>
                  <a:lnTo>
                    <a:pt x="58" y="101"/>
                  </a:lnTo>
                  <a:lnTo>
                    <a:pt x="52" y="89"/>
                  </a:lnTo>
                  <a:lnTo>
                    <a:pt x="46" y="80"/>
                  </a:lnTo>
                  <a:lnTo>
                    <a:pt x="42" y="69"/>
                  </a:lnTo>
                  <a:lnTo>
                    <a:pt x="38" y="58"/>
                  </a:lnTo>
                  <a:lnTo>
                    <a:pt x="34" y="47"/>
                  </a:lnTo>
                  <a:lnTo>
                    <a:pt x="33" y="35"/>
                  </a:lnTo>
                  <a:lnTo>
                    <a:pt x="31" y="23"/>
                  </a:lnTo>
                  <a:lnTo>
                    <a:pt x="29" y="11"/>
                  </a:lnTo>
                  <a:lnTo>
                    <a:pt x="29" y="0"/>
                  </a:lnTo>
                  <a:lnTo>
                    <a:pt x="29" y="0"/>
                  </a:lnTo>
                  <a:lnTo>
                    <a:pt x="0" y="0"/>
                  </a:lnTo>
                  <a:close/>
                </a:path>
              </a:pathLst>
            </a:custGeom>
            <a:solidFill>
              <a:srgbClr val="000000"/>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100" name="Freeform 216"/>
            <p:cNvSpPr>
              <a:spLocks/>
            </p:cNvSpPr>
            <p:nvPr/>
          </p:nvSpPr>
          <p:spPr bwMode="auto">
            <a:xfrm>
              <a:off x="801" y="1206"/>
              <a:ext cx="1" cy="2"/>
            </a:xfrm>
            <a:custGeom>
              <a:avLst/>
              <a:gdLst/>
              <a:ahLst/>
              <a:cxnLst>
                <a:cxn ang="0">
                  <a:pos x="4" y="0"/>
                </a:cxn>
                <a:cxn ang="0">
                  <a:pos x="3" y="6"/>
                </a:cxn>
                <a:cxn ang="0">
                  <a:pos x="2" y="11"/>
                </a:cxn>
                <a:cxn ang="0">
                  <a:pos x="1" y="18"/>
                </a:cxn>
                <a:cxn ang="0">
                  <a:pos x="1" y="23"/>
                </a:cxn>
                <a:cxn ang="0">
                  <a:pos x="0" y="30"/>
                </a:cxn>
                <a:cxn ang="0">
                  <a:pos x="0" y="36"/>
                </a:cxn>
                <a:cxn ang="0">
                  <a:pos x="0" y="41"/>
                </a:cxn>
                <a:cxn ang="0">
                  <a:pos x="0" y="47"/>
                </a:cxn>
                <a:cxn ang="0">
                  <a:pos x="29" y="47"/>
                </a:cxn>
                <a:cxn ang="0">
                  <a:pos x="29" y="41"/>
                </a:cxn>
                <a:cxn ang="0">
                  <a:pos x="29" y="36"/>
                </a:cxn>
                <a:cxn ang="0">
                  <a:pos x="29" y="32"/>
                </a:cxn>
                <a:cxn ang="0">
                  <a:pos x="30" y="26"/>
                </a:cxn>
                <a:cxn ang="0">
                  <a:pos x="30" y="20"/>
                </a:cxn>
                <a:cxn ang="0">
                  <a:pos x="31" y="17"/>
                </a:cxn>
                <a:cxn ang="0">
                  <a:pos x="32" y="12"/>
                </a:cxn>
                <a:cxn ang="0">
                  <a:pos x="33" y="7"/>
                </a:cxn>
                <a:cxn ang="0">
                  <a:pos x="4" y="0"/>
                </a:cxn>
              </a:cxnLst>
              <a:rect l="0" t="0" r="r" b="b"/>
              <a:pathLst>
                <a:path w="33" h="47">
                  <a:moveTo>
                    <a:pt x="4" y="0"/>
                  </a:moveTo>
                  <a:lnTo>
                    <a:pt x="3" y="6"/>
                  </a:lnTo>
                  <a:lnTo>
                    <a:pt x="2" y="11"/>
                  </a:lnTo>
                  <a:lnTo>
                    <a:pt x="1" y="18"/>
                  </a:lnTo>
                  <a:lnTo>
                    <a:pt x="1" y="23"/>
                  </a:lnTo>
                  <a:lnTo>
                    <a:pt x="0" y="30"/>
                  </a:lnTo>
                  <a:lnTo>
                    <a:pt x="0" y="36"/>
                  </a:lnTo>
                  <a:lnTo>
                    <a:pt x="0" y="41"/>
                  </a:lnTo>
                  <a:lnTo>
                    <a:pt x="0" y="47"/>
                  </a:lnTo>
                  <a:lnTo>
                    <a:pt x="29" y="47"/>
                  </a:lnTo>
                  <a:lnTo>
                    <a:pt x="29" y="41"/>
                  </a:lnTo>
                  <a:lnTo>
                    <a:pt x="29" y="36"/>
                  </a:lnTo>
                  <a:lnTo>
                    <a:pt x="29" y="32"/>
                  </a:lnTo>
                  <a:lnTo>
                    <a:pt x="30" y="26"/>
                  </a:lnTo>
                  <a:lnTo>
                    <a:pt x="30" y="20"/>
                  </a:lnTo>
                  <a:lnTo>
                    <a:pt x="31" y="17"/>
                  </a:lnTo>
                  <a:lnTo>
                    <a:pt x="32" y="12"/>
                  </a:lnTo>
                  <a:lnTo>
                    <a:pt x="33" y="7"/>
                  </a:lnTo>
                  <a:lnTo>
                    <a:pt x="4" y="0"/>
                  </a:lnTo>
                  <a:close/>
                </a:path>
              </a:pathLst>
            </a:custGeom>
            <a:solidFill>
              <a:srgbClr val="000000"/>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101" name="Freeform 217"/>
            <p:cNvSpPr>
              <a:spLocks/>
            </p:cNvSpPr>
            <p:nvPr/>
          </p:nvSpPr>
          <p:spPr bwMode="auto">
            <a:xfrm>
              <a:off x="801" y="1208"/>
              <a:ext cx="1" cy="1"/>
            </a:xfrm>
            <a:custGeom>
              <a:avLst/>
              <a:gdLst/>
              <a:ahLst/>
              <a:cxnLst>
                <a:cxn ang="0">
                  <a:pos x="29" y="18"/>
                </a:cxn>
                <a:cxn ang="0">
                  <a:pos x="29" y="11"/>
                </a:cxn>
                <a:cxn ang="0">
                  <a:pos x="27" y="6"/>
                </a:cxn>
                <a:cxn ang="0">
                  <a:pos x="22" y="2"/>
                </a:cxn>
                <a:cxn ang="0">
                  <a:pos x="17" y="0"/>
                </a:cxn>
                <a:cxn ang="0">
                  <a:pos x="12" y="0"/>
                </a:cxn>
                <a:cxn ang="0">
                  <a:pos x="7" y="2"/>
                </a:cxn>
                <a:cxn ang="0">
                  <a:pos x="3" y="5"/>
                </a:cxn>
                <a:cxn ang="0">
                  <a:pos x="0" y="11"/>
                </a:cxn>
                <a:cxn ang="0">
                  <a:pos x="29" y="18"/>
                </a:cxn>
              </a:cxnLst>
              <a:rect l="0" t="0" r="r" b="b"/>
              <a:pathLst>
                <a:path w="29" h="18">
                  <a:moveTo>
                    <a:pt x="29" y="18"/>
                  </a:moveTo>
                  <a:lnTo>
                    <a:pt x="29" y="11"/>
                  </a:lnTo>
                  <a:lnTo>
                    <a:pt x="27" y="6"/>
                  </a:lnTo>
                  <a:lnTo>
                    <a:pt x="22" y="2"/>
                  </a:lnTo>
                  <a:lnTo>
                    <a:pt x="17" y="0"/>
                  </a:lnTo>
                  <a:lnTo>
                    <a:pt x="12" y="0"/>
                  </a:lnTo>
                  <a:lnTo>
                    <a:pt x="7" y="2"/>
                  </a:lnTo>
                  <a:lnTo>
                    <a:pt x="3" y="5"/>
                  </a:lnTo>
                  <a:lnTo>
                    <a:pt x="0" y="11"/>
                  </a:lnTo>
                  <a:lnTo>
                    <a:pt x="29" y="18"/>
                  </a:lnTo>
                  <a:close/>
                </a:path>
              </a:pathLst>
            </a:custGeom>
            <a:solidFill>
              <a:srgbClr val="000000"/>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102" name="Freeform 218"/>
            <p:cNvSpPr>
              <a:spLocks/>
            </p:cNvSpPr>
            <p:nvPr/>
          </p:nvSpPr>
          <p:spPr bwMode="auto">
            <a:xfrm>
              <a:off x="971" y="1107"/>
              <a:ext cx="1" cy="1"/>
            </a:xfrm>
            <a:custGeom>
              <a:avLst/>
              <a:gdLst/>
              <a:ahLst/>
              <a:cxnLst>
                <a:cxn ang="0">
                  <a:pos x="15" y="1"/>
                </a:cxn>
                <a:cxn ang="0">
                  <a:pos x="7" y="0"/>
                </a:cxn>
                <a:cxn ang="0">
                  <a:pos x="1" y="5"/>
                </a:cxn>
                <a:cxn ang="0">
                  <a:pos x="0" y="13"/>
                </a:cxn>
                <a:cxn ang="0">
                  <a:pos x="5" y="20"/>
                </a:cxn>
                <a:cxn ang="0">
                  <a:pos x="15" y="1"/>
                </a:cxn>
              </a:cxnLst>
              <a:rect l="0" t="0" r="r" b="b"/>
              <a:pathLst>
                <a:path w="15" h="20">
                  <a:moveTo>
                    <a:pt x="15" y="1"/>
                  </a:moveTo>
                  <a:lnTo>
                    <a:pt x="7" y="0"/>
                  </a:lnTo>
                  <a:lnTo>
                    <a:pt x="1" y="5"/>
                  </a:lnTo>
                  <a:lnTo>
                    <a:pt x="0" y="13"/>
                  </a:lnTo>
                  <a:lnTo>
                    <a:pt x="5" y="20"/>
                  </a:lnTo>
                  <a:lnTo>
                    <a:pt x="15" y="1"/>
                  </a:lnTo>
                  <a:close/>
                </a:path>
              </a:pathLst>
            </a:custGeom>
            <a:solidFill>
              <a:srgbClr val="000000"/>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103" name="Freeform 219"/>
            <p:cNvSpPr>
              <a:spLocks/>
            </p:cNvSpPr>
            <p:nvPr/>
          </p:nvSpPr>
          <p:spPr bwMode="auto">
            <a:xfrm>
              <a:off x="971" y="1107"/>
              <a:ext cx="7" cy="15"/>
            </a:xfrm>
            <a:custGeom>
              <a:avLst/>
              <a:gdLst/>
              <a:ahLst/>
              <a:cxnLst>
                <a:cxn ang="0">
                  <a:pos x="164" y="274"/>
                </a:cxn>
                <a:cxn ang="0">
                  <a:pos x="164" y="274"/>
                </a:cxn>
                <a:cxn ang="0">
                  <a:pos x="162" y="253"/>
                </a:cxn>
                <a:cxn ang="0">
                  <a:pos x="160" y="233"/>
                </a:cxn>
                <a:cxn ang="0">
                  <a:pos x="157" y="211"/>
                </a:cxn>
                <a:cxn ang="0">
                  <a:pos x="153" y="190"/>
                </a:cxn>
                <a:cxn ang="0">
                  <a:pos x="147" y="170"/>
                </a:cxn>
                <a:cxn ang="0">
                  <a:pos x="139" y="152"/>
                </a:cxn>
                <a:cxn ang="0">
                  <a:pos x="130" y="135"/>
                </a:cxn>
                <a:cxn ang="0">
                  <a:pos x="122" y="116"/>
                </a:cxn>
                <a:cxn ang="0">
                  <a:pos x="112" y="98"/>
                </a:cxn>
                <a:cxn ang="0">
                  <a:pos x="100" y="82"/>
                </a:cxn>
                <a:cxn ang="0">
                  <a:pos x="87" y="65"/>
                </a:cxn>
                <a:cxn ang="0">
                  <a:pos x="73" y="50"/>
                </a:cxn>
                <a:cxn ang="0">
                  <a:pos x="59" y="35"/>
                </a:cxn>
                <a:cxn ang="0">
                  <a:pos x="43" y="23"/>
                </a:cxn>
                <a:cxn ang="0">
                  <a:pos x="27" y="10"/>
                </a:cxn>
                <a:cxn ang="0">
                  <a:pos x="10" y="0"/>
                </a:cxn>
                <a:cxn ang="0">
                  <a:pos x="0" y="19"/>
                </a:cxn>
                <a:cxn ang="0">
                  <a:pos x="15" y="29"/>
                </a:cxn>
                <a:cxn ang="0">
                  <a:pos x="30" y="40"/>
                </a:cxn>
                <a:cxn ang="0">
                  <a:pos x="45" y="52"/>
                </a:cxn>
                <a:cxn ang="0">
                  <a:pos x="59" y="65"/>
                </a:cxn>
                <a:cxn ang="0">
                  <a:pos x="71" y="80"/>
                </a:cxn>
                <a:cxn ang="0">
                  <a:pos x="83" y="94"/>
                </a:cxn>
                <a:cxn ang="0">
                  <a:pos x="94" y="110"/>
                </a:cxn>
                <a:cxn ang="0">
                  <a:pos x="104" y="126"/>
                </a:cxn>
                <a:cxn ang="0">
                  <a:pos x="112" y="143"/>
                </a:cxn>
                <a:cxn ang="0">
                  <a:pos x="119" y="161"/>
                </a:cxn>
                <a:cxn ang="0">
                  <a:pos x="126" y="179"/>
                </a:cxn>
                <a:cxn ang="0">
                  <a:pos x="132" y="197"/>
                </a:cxn>
                <a:cxn ang="0">
                  <a:pos x="136" y="216"/>
                </a:cxn>
                <a:cxn ang="0">
                  <a:pos x="139" y="235"/>
                </a:cxn>
                <a:cxn ang="0">
                  <a:pos x="141" y="255"/>
                </a:cxn>
                <a:cxn ang="0">
                  <a:pos x="141" y="274"/>
                </a:cxn>
                <a:cxn ang="0">
                  <a:pos x="141" y="274"/>
                </a:cxn>
                <a:cxn ang="0">
                  <a:pos x="164" y="274"/>
                </a:cxn>
              </a:cxnLst>
              <a:rect l="0" t="0" r="r" b="b"/>
              <a:pathLst>
                <a:path w="164" h="274">
                  <a:moveTo>
                    <a:pt x="164" y="274"/>
                  </a:moveTo>
                  <a:lnTo>
                    <a:pt x="164" y="274"/>
                  </a:lnTo>
                  <a:lnTo>
                    <a:pt x="162" y="253"/>
                  </a:lnTo>
                  <a:lnTo>
                    <a:pt x="160" y="233"/>
                  </a:lnTo>
                  <a:lnTo>
                    <a:pt x="157" y="211"/>
                  </a:lnTo>
                  <a:lnTo>
                    <a:pt x="153" y="190"/>
                  </a:lnTo>
                  <a:lnTo>
                    <a:pt x="147" y="170"/>
                  </a:lnTo>
                  <a:lnTo>
                    <a:pt x="139" y="152"/>
                  </a:lnTo>
                  <a:lnTo>
                    <a:pt x="130" y="135"/>
                  </a:lnTo>
                  <a:lnTo>
                    <a:pt x="122" y="116"/>
                  </a:lnTo>
                  <a:lnTo>
                    <a:pt x="112" y="98"/>
                  </a:lnTo>
                  <a:lnTo>
                    <a:pt x="100" y="82"/>
                  </a:lnTo>
                  <a:lnTo>
                    <a:pt x="87" y="65"/>
                  </a:lnTo>
                  <a:lnTo>
                    <a:pt x="73" y="50"/>
                  </a:lnTo>
                  <a:lnTo>
                    <a:pt x="59" y="35"/>
                  </a:lnTo>
                  <a:lnTo>
                    <a:pt x="43" y="23"/>
                  </a:lnTo>
                  <a:lnTo>
                    <a:pt x="27" y="10"/>
                  </a:lnTo>
                  <a:lnTo>
                    <a:pt x="10" y="0"/>
                  </a:lnTo>
                  <a:lnTo>
                    <a:pt x="0" y="19"/>
                  </a:lnTo>
                  <a:lnTo>
                    <a:pt x="15" y="29"/>
                  </a:lnTo>
                  <a:lnTo>
                    <a:pt x="30" y="40"/>
                  </a:lnTo>
                  <a:lnTo>
                    <a:pt x="45" y="52"/>
                  </a:lnTo>
                  <a:lnTo>
                    <a:pt x="59" y="65"/>
                  </a:lnTo>
                  <a:lnTo>
                    <a:pt x="71" y="80"/>
                  </a:lnTo>
                  <a:lnTo>
                    <a:pt x="83" y="94"/>
                  </a:lnTo>
                  <a:lnTo>
                    <a:pt x="94" y="110"/>
                  </a:lnTo>
                  <a:lnTo>
                    <a:pt x="104" y="126"/>
                  </a:lnTo>
                  <a:lnTo>
                    <a:pt x="112" y="143"/>
                  </a:lnTo>
                  <a:lnTo>
                    <a:pt x="119" y="161"/>
                  </a:lnTo>
                  <a:lnTo>
                    <a:pt x="126" y="179"/>
                  </a:lnTo>
                  <a:lnTo>
                    <a:pt x="132" y="197"/>
                  </a:lnTo>
                  <a:lnTo>
                    <a:pt x="136" y="216"/>
                  </a:lnTo>
                  <a:lnTo>
                    <a:pt x="139" y="235"/>
                  </a:lnTo>
                  <a:lnTo>
                    <a:pt x="141" y="255"/>
                  </a:lnTo>
                  <a:lnTo>
                    <a:pt x="141" y="274"/>
                  </a:lnTo>
                  <a:lnTo>
                    <a:pt x="141" y="274"/>
                  </a:lnTo>
                  <a:lnTo>
                    <a:pt x="164" y="274"/>
                  </a:lnTo>
                  <a:close/>
                </a:path>
              </a:pathLst>
            </a:custGeom>
            <a:solidFill>
              <a:srgbClr val="000000"/>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104" name="Freeform 220"/>
            <p:cNvSpPr>
              <a:spLocks/>
            </p:cNvSpPr>
            <p:nvPr/>
          </p:nvSpPr>
          <p:spPr bwMode="auto">
            <a:xfrm>
              <a:off x="977" y="1122"/>
              <a:ext cx="1" cy="4"/>
            </a:xfrm>
            <a:custGeom>
              <a:avLst/>
              <a:gdLst/>
              <a:ahLst/>
              <a:cxnLst>
                <a:cxn ang="0">
                  <a:pos x="21" y="68"/>
                </a:cxn>
                <a:cxn ang="0">
                  <a:pos x="22" y="60"/>
                </a:cxn>
                <a:cxn ang="0">
                  <a:pos x="24" y="52"/>
                </a:cxn>
                <a:cxn ang="0">
                  <a:pos x="25" y="43"/>
                </a:cxn>
                <a:cxn ang="0">
                  <a:pos x="26" y="34"/>
                </a:cxn>
                <a:cxn ang="0">
                  <a:pos x="28" y="25"/>
                </a:cxn>
                <a:cxn ang="0">
                  <a:pos x="28" y="17"/>
                </a:cxn>
                <a:cxn ang="0">
                  <a:pos x="29" y="8"/>
                </a:cxn>
                <a:cxn ang="0">
                  <a:pos x="29" y="0"/>
                </a:cxn>
                <a:cxn ang="0">
                  <a:pos x="6" y="0"/>
                </a:cxn>
                <a:cxn ang="0">
                  <a:pos x="6" y="8"/>
                </a:cxn>
                <a:cxn ang="0">
                  <a:pos x="5" y="17"/>
                </a:cxn>
                <a:cxn ang="0">
                  <a:pos x="5" y="25"/>
                </a:cxn>
                <a:cxn ang="0">
                  <a:pos x="5" y="32"/>
                </a:cxn>
                <a:cxn ang="0">
                  <a:pos x="4" y="41"/>
                </a:cxn>
                <a:cxn ang="0">
                  <a:pos x="3" y="48"/>
                </a:cxn>
                <a:cxn ang="0">
                  <a:pos x="1" y="56"/>
                </a:cxn>
                <a:cxn ang="0">
                  <a:pos x="0" y="64"/>
                </a:cxn>
                <a:cxn ang="0">
                  <a:pos x="21" y="68"/>
                </a:cxn>
              </a:cxnLst>
              <a:rect l="0" t="0" r="r" b="b"/>
              <a:pathLst>
                <a:path w="29" h="68">
                  <a:moveTo>
                    <a:pt x="21" y="68"/>
                  </a:moveTo>
                  <a:lnTo>
                    <a:pt x="22" y="60"/>
                  </a:lnTo>
                  <a:lnTo>
                    <a:pt x="24" y="52"/>
                  </a:lnTo>
                  <a:lnTo>
                    <a:pt x="25" y="43"/>
                  </a:lnTo>
                  <a:lnTo>
                    <a:pt x="26" y="34"/>
                  </a:lnTo>
                  <a:lnTo>
                    <a:pt x="28" y="25"/>
                  </a:lnTo>
                  <a:lnTo>
                    <a:pt x="28" y="17"/>
                  </a:lnTo>
                  <a:lnTo>
                    <a:pt x="29" y="8"/>
                  </a:lnTo>
                  <a:lnTo>
                    <a:pt x="29" y="0"/>
                  </a:lnTo>
                  <a:lnTo>
                    <a:pt x="6" y="0"/>
                  </a:lnTo>
                  <a:lnTo>
                    <a:pt x="6" y="8"/>
                  </a:lnTo>
                  <a:lnTo>
                    <a:pt x="5" y="17"/>
                  </a:lnTo>
                  <a:lnTo>
                    <a:pt x="5" y="25"/>
                  </a:lnTo>
                  <a:lnTo>
                    <a:pt x="5" y="32"/>
                  </a:lnTo>
                  <a:lnTo>
                    <a:pt x="4" y="41"/>
                  </a:lnTo>
                  <a:lnTo>
                    <a:pt x="3" y="48"/>
                  </a:lnTo>
                  <a:lnTo>
                    <a:pt x="1" y="56"/>
                  </a:lnTo>
                  <a:lnTo>
                    <a:pt x="0" y="64"/>
                  </a:lnTo>
                  <a:lnTo>
                    <a:pt x="21" y="68"/>
                  </a:lnTo>
                  <a:close/>
                </a:path>
              </a:pathLst>
            </a:custGeom>
            <a:solidFill>
              <a:srgbClr val="000000"/>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105" name="Freeform 221"/>
            <p:cNvSpPr>
              <a:spLocks/>
            </p:cNvSpPr>
            <p:nvPr/>
          </p:nvSpPr>
          <p:spPr bwMode="auto">
            <a:xfrm>
              <a:off x="977" y="1122"/>
              <a:ext cx="1" cy="1"/>
            </a:xfrm>
            <a:custGeom>
              <a:avLst/>
              <a:gdLst/>
              <a:ahLst/>
              <a:cxnLst>
                <a:cxn ang="0">
                  <a:pos x="0" y="0"/>
                </a:cxn>
                <a:cxn ang="0">
                  <a:pos x="3" y="8"/>
                </a:cxn>
                <a:cxn ang="0">
                  <a:pos x="10" y="12"/>
                </a:cxn>
                <a:cxn ang="0">
                  <a:pos x="17" y="11"/>
                </a:cxn>
                <a:cxn ang="0">
                  <a:pos x="21" y="4"/>
                </a:cxn>
                <a:cxn ang="0">
                  <a:pos x="0" y="0"/>
                </a:cxn>
              </a:cxnLst>
              <a:rect l="0" t="0" r="r" b="b"/>
              <a:pathLst>
                <a:path w="21" h="12">
                  <a:moveTo>
                    <a:pt x="0" y="0"/>
                  </a:moveTo>
                  <a:lnTo>
                    <a:pt x="3" y="8"/>
                  </a:lnTo>
                  <a:lnTo>
                    <a:pt x="10" y="12"/>
                  </a:lnTo>
                  <a:lnTo>
                    <a:pt x="17" y="11"/>
                  </a:lnTo>
                  <a:lnTo>
                    <a:pt x="21" y="4"/>
                  </a:lnTo>
                  <a:lnTo>
                    <a:pt x="0" y="0"/>
                  </a:lnTo>
                  <a:close/>
                </a:path>
              </a:pathLst>
            </a:custGeom>
            <a:solidFill>
              <a:srgbClr val="000000"/>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106" name="Freeform 222"/>
            <p:cNvSpPr>
              <a:spLocks/>
            </p:cNvSpPr>
            <p:nvPr/>
          </p:nvSpPr>
          <p:spPr bwMode="auto">
            <a:xfrm>
              <a:off x="971" y="1112"/>
              <a:ext cx="1" cy="1"/>
            </a:xfrm>
            <a:custGeom>
              <a:avLst/>
              <a:gdLst/>
              <a:ahLst/>
              <a:cxnLst>
                <a:cxn ang="0">
                  <a:pos x="15" y="1"/>
                </a:cxn>
                <a:cxn ang="0">
                  <a:pos x="7" y="0"/>
                </a:cxn>
                <a:cxn ang="0">
                  <a:pos x="1" y="6"/>
                </a:cxn>
                <a:cxn ang="0">
                  <a:pos x="0" y="14"/>
                </a:cxn>
                <a:cxn ang="0">
                  <a:pos x="5" y="20"/>
                </a:cxn>
                <a:cxn ang="0">
                  <a:pos x="15" y="1"/>
                </a:cxn>
              </a:cxnLst>
              <a:rect l="0" t="0" r="r" b="b"/>
              <a:pathLst>
                <a:path w="15" h="20">
                  <a:moveTo>
                    <a:pt x="15" y="1"/>
                  </a:moveTo>
                  <a:lnTo>
                    <a:pt x="7" y="0"/>
                  </a:lnTo>
                  <a:lnTo>
                    <a:pt x="1" y="6"/>
                  </a:lnTo>
                  <a:lnTo>
                    <a:pt x="0" y="14"/>
                  </a:lnTo>
                  <a:lnTo>
                    <a:pt x="5" y="20"/>
                  </a:lnTo>
                  <a:lnTo>
                    <a:pt x="15" y="1"/>
                  </a:lnTo>
                  <a:close/>
                </a:path>
              </a:pathLst>
            </a:custGeom>
            <a:solidFill>
              <a:srgbClr val="000000"/>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107" name="Freeform 223"/>
            <p:cNvSpPr>
              <a:spLocks/>
            </p:cNvSpPr>
            <p:nvPr/>
          </p:nvSpPr>
          <p:spPr bwMode="auto">
            <a:xfrm>
              <a:off x="972" y="1112"/>
              <a:ext cx="4" cy="8"/>
            </a:xfrm>
            <a:custGeom>
              <a:avLst/>
              <a:gdLst/>
              <a:ahLst/>
              <a:cxnLst>
                <a:cxn ang="0">
                  <a:pos x="86" y="136"/>
                </a:cxn>
                <a:cxn ang="0">
                  <a:pos x="86" y="136"/>
                </a:cxn>
                <a:cxn ang="0">
                  <a:pos x="85" y="116"/>
                </a:cxn>
                <a:cxn ang="0">
                  <a:pos x="81" y="95"/>
                </a:cxn>
                <a:cxn ang="0">
                  <a:pos x="76" y="76"/>
                </a:cxn>
                <a:cxn ang="0">
                  <a:pos x="66" y="58"/>
                </a:cxn>
                <a:cxn ang="0">
                  <a:pos x="55" y="41"/>
                </a:cxn>
                <a:cxn ang="0">
                  <a:pos x="42" y="26"/>
                </a:cxn>
                <a:cxn ang="0">
                  <a:pos x="27" y="12"/>
                </a:cxn>
                <a:cxn ang="0">
                  <a:pos x="10" y="0"/>
                </a:cxn>
                <a:cxn ang="0">
                  <a:pos x="0" y="19"/>
                </a:cxn>
                <a:cxn ang="0">
                  <a:pos x="14" y="29"/>
                </a:cxn>
                <a:cxn ang="0">
                  <a:pos x="28" y="40"/>
                </a:cxn>
                <a:cxn ang="0">
                  <a:pos x="39" y="54"/>
                </a:cxn>
                <a:cxn ang="0">
                  <a:pos x="48" y="69"/>
                </a:cxn>
                <a:cxn ang="0">
                  <a:pos x="55" y="85"/>
                </a:cxn>
                <a:cxn ang="0">
                  <a:pos x="60" y="102"/>
                </a:cxn>
                <a:cxn ang="0">
                  <a:pos x="64" y="118"/>
                </a:cxn>
                <a:cxn ang="0">
                  <a:pos x="65" y="136"/>
                </a:cxn>
                <a:cxn ang="0">
                  <a:pos x="65" y="136"/>
                </a:cxn>
                <a:cxn ang="0">
                  <a:pos x="86" y="136"/>
                </a:cxn>
              </a:cxnLst>
              <a:rect l="0" t="0" r="r" b="b"/>
              <a:pathLst>
                <a:path w="86" h="136">
                  <a:moveTo>
                    <a:pt x="86" y="136"/>
                  </a:moveTo>
                  <a:lnTo>
                    <a:pt x="86" y="136"/>
                  </a:lnTo>
                  <a:lnTo>
                    <a:pt x="85" y="116"/>
                  </a:lnTo>
                  <a:lnTo>
                    <a:pt x="81" y="95"/>
                  </a:lnTo>
                  <a:lnTo>
                    <a:pt x="76" y="76"/>
                  </a:lnTo>
                  <a:lnTo>
                    <a:pt x="66" y="58"/>
                  </a:lnTo>
                  <a:lnTo>
                    <a:pt x="55" y="41"/>
                  </a:lnTo>
                  <a:lnTo>
                    <a:pt x="42" y="26"/>
                  </a:lnTo>
                  <a:lnTo>
                    <a:pt x="27" y="12"/>
                  </a:lnTo>
                  <a:lnTo>
                    <a:pt x="10" y="0"/>
                  </a:lnTo>
                  <a:lnTo>
                    <a:pt x="0" y="19"/>
                  </a:lnTo>
                  <a:lnTo>
                    <a:pt x="14" y="29"/>
                  </a:lnTo>
                  <a:lnTo>
                    <a:pt x="28" y="40"/>
                  </a:lnTo>
                  <a:lnTo>
                    <a:pt x="39" y="54"/>
                  </a:lnTo>
                  <a:lnTo>
                    <a:pt x="48" y="69"/>
                  </a:lnTo>
                  <a:lnTo>
                    <a:pt x="55" y="85"/>
                  </a:lnTo>
                  <a:lnTo>
                    <a:pt x="60" y="102"/>
                  </a:lnTo>
                  <a:lnTo>
                    <a:pt x="64" y="118"/>
                  </a:lnTo>
                  <a:lnTo>
                    <a:pt x="65" y="136"/>
                  </a:lnTo>
                  <a:lnTo>
                    <a:pt x="65" y="136"/>
                  </a:lnTo>
                  <a:lnTo>
                    <a:pt x="86" y="136"/>
                  </a:lnTo>
                  <a:close/>
                </a:path>
              </a:pathLst>
            </a:custGeom>
            <a:solidFill>
              <a:srgbClr val="000000"/>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108" name="Freeform 224"/>
            <p:cNvSpPr>
              <a:spLocks/>
            </p:cNvSpPr>
            <p:nvPr/>
          </p:nvSpPr>
          <p:spPr bwMode="auto">
            <a:xfrm>
              <a:off x="975" y="1120"/>
              <a:ext cx="1" cy="2"/>
            </a:xfrm>
            <a:custGeom>
              <a:avLst/>
              <a:gdLst/>
              <a:ahLst/>
              <a:cxnLst>
                <a:cxn ang="0">
                  <a:pos x="21" y="35"/>
                </a:cxn>
                <a:cxn ang="0">
                  <a:pos x="22" y="30"/>
                </a:cxn>
                <a:cxn ang="0">
                  <a:pos x="22" y="26"/>
                </a:cxn>
                <a:cxn ang="0">
                  <a:pos x="23" y="21"/>
                </a:cxn>
                <a:cxn ang="0">
                  <a:pos x="23" y="18"/>
                </a:cxn>
                <a:cxn ang="0">
                  <a:pos x="24" y="15"/>
                </a:cxn>
                <a:cxn ang="0">
                  <a:pos x="24" y="9"/>
                </a:cxn>
                <a:cxn ang="0">
                  <a:pos x="24" y="5"/>
                </a:cxn>
                <a:cxn ang="0">
                  <a:pos x="24" y="0"/>
                </a:cxn>
                <a:cxn ang="0">
                  <a:pos x="3" y="0"/>
                </a:cxn>
                <a:cxn ang="0">
                  <a:pos x="3" y="5"/>
                </a:cxn>
                <a:cxn ang="0">
                  <a:pos x="3" y="9"/>
                </a:cxn>
                <a:cxn ang="0">
                  <a:pos x="3" y="11"/>
                </a:cxn>
                <a:cxn ang="0">
                  <a:pos x="2" y="14"/>
                </a:cxn>
                <a:cxn ang="0">
                  <a:pos x="2" y="19"/>
                </a:cxn>
                <a:cxn ang="0">
                  <a:pos x="1" y="24"/>
                </a:cxn>
                <a:cxn ang="0">
                  <a:pos x="1" y="28"/>
                </a:cxn>
                <a:cxn ang="0">
                  <a:pos x="0" y="31"/>
                </a:cxn>
                <a:cxn ang="0">
                  <a:pos x="21" y="35"/>
                </a:cxn>
              </a:cxnLst>
              <a:rect l="0" t="0" r="r" b="b"/>
              <a:pathLst>
                <a:path w="24" h="35">
                  <a:moveTo>
                    <a:pt x="21" y="35"/>
                  </a:moveTo>
                  <a:lnTo>
                    <a:pt x="22" y="30"/>
                  </a:lnTo>
                  <a:lnTo>
                    <a:pt x="22" y="26"/>
                  </a:lnTo>
                  <a:lnTo>
                    <a:pt x="23" y="21"/>
                  </a:lnTo>
                  <a:lnTo>
                    <a:pt x="23" y="18"/>
                  </a:lnTo>
                  <a:lnTo>
                    <a:pt x="24" y="15"/>
                  </a:lnTo>
                  <a:lnTo>
                    <a:pt x="24" y="9"/>
                  </a:lnTo>
                  <a:lnTo>
                    <a:pt x="24" y="5"/>
                  </a:lnTo>
                  <a:lnTo>
                    <a:pt x="24" y="0"/>
                  </a:lnTo>
                  <a:lnTo>
                    <a:pt x="3" y="0"/>
                  </a:lnTo>
                  <a:lnTo>
                    <a:pt x="3" y="5"/>
                  </a:lnTo>
                  <a:lnTo>
                    <a:pt x="3" y="9"/>
                  </a:lnTo>
                  <a:lnTo>
                    <a:pt x="3" y="11"/>
                  </a:lnTo>
                  <a:lnTo>
                    <a:pt x="2" y="14"/>
                  </a:lnTo>
                  <a:lnTo>
                    <a:pt x="2" y="19"/>
                  </a:lnTo>
                  <a:lnTo>
                    <a:pt x="1" y="24"/>
                  </a:lnTo>
                  <a:lnTo>
                    <a:pt x="1" y="28"/>
                  </a:lnTo>
                  <a:lnTo>
                    <a:pt x="0" y="31"/>
                  </a:lnTo>
                  <a:lnTo>
                    <a:pt x="21" y="35"/>
                  </a:lnTo>
                  <a:close/>
                </a:path>
              </a:pathLst>
            </a:custGeom>
            <a:solidFill>
              <a:srgbClr val="000000"/>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109" name="Freeform 225"/>
            <p:cNvSpPr>
              <a:spLocks/>
            </p:cNvSpPr>
            <p:nvPr/>
          </p:nvSpPr>
          <p:spPr bwMode="auto">
            <a:xfrm>
              <a:off x="975" y="1119"/>
              <a:ext cx="1" cy="1"/>
            </a:xfrm>
            <a:custGeom>
              <a:avLst/>
              <a:gdLst/>
              <a:ahLst/>
              <a:cxnLst>
                <a:cxn ang="0">
                  <a:pos x="0" y="0"/>
                </a:cxn>
                <a:cxn ang="0">
                  <a:pos x="2" y="9"/>
                </a:cxn>
                <a:cxn ang="0">
                  <a:pos x="10" y="13"/>
                </a:cxn>
                <a:cxn ang="0">
                  <a:pos x="17" y="12"/>
                </a:cxn>
                <a:cxn ang="0">
                  <a:pos x="21" y="4"/>
                </a:cxn>
                <a:cxn ang="0">
                  <a:pos x="0" y="0"/>
                </a:cxn>
              </a:cxnLst>
              <a:rect l="0" t="0" r="r" b="b"/>
              <a:pathLst>
                <a:path w="21" h="13">
                  <a:moveTo>
                    <a:pt x="0" y="0"/>
                  </a:moveTo>
                  <a:lnTo>
                    <a:pt x="2" y="9"/>
                  </a:lnTo>
                  <a:lnTo>
                    <a:pt x="10" y="13"/>
                  </a:lnTo>
                  <a:lnTo>
                    <a:pt x="17" y="12"/>
                  </a:lnTo>
                  <a:lnTo>
                    <a:pt x="21" y="4"/>
                  </a:lnTo>
                  <a:lnTo>
                    <a:pt x="0" y="0"/>
                  </a:lnTo>
                  <a:close/>
                </a:path>
              </a:pathLst>
            </a:custGeom>
            <a:solidFill>
              <a:srgbClr val="000000"/>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110" name="Freeform 226"/>
            <p:cNvSpPr>
              <a:spLocks/>
            </p:cNvSpPr>
            <p:nvPr/>
          </p:nvSpPr>
          <p:spPr bwMode="auto">
            <a:xfrm>
              <a:off x="796" y="1284"/>
              <a:ext cx="53" cy="137"/>
            </a:xfrm>
            <a:custGeom>
              <a:avLst/>
              <a:gdLst/>
              <a:ahLst/>
              <a:cxnLst>
                <a:cxn ang="0">
                  <a:pos x="166" y="0"/>
                </a:cxn>
                <a:cxn ang="0">
                  <a:pos x="0" y="73"/>
                </a:cxn>
                <a:cxn ang="0">
                  <a:pos x="959" y="2481"/>
                </a:cxn>
                <a:cxn ang="0">
                  <a:pos x="1169" y="2389"/>
                </a:cxn>
                <a:cxn ang="0">
                  <a:pos x="166" y="0"/>
                </a:cxn>
              </a:cxnLst>
              <a:rect l="0" t="0" r="r" b="b"/>
              <a:pathLst>
                <a:path w="1169" h="2481">
                  <a:moveTo>
                    <a:pt x="166" y="0"/>
                  </a:moveTo>
                  <a:lnTo>
                    <a:pt x="0" y="73"/>
                  </a:lnTo>
                  <a:lnTo>
                    <a:pt x="959" y="2481"/>
                  </a:lnTo>
                  <a:lnTo>
                    <a:pt x="1169" y="2389"/>
                  </a:lnTo>
                  <a:lnTo>
                    <a:pt x="166" y="0"/>
                  </a:lnTo>
                  <a:close/>
                </a:path>
              </a:pathLst>
            </a:custGeom>
            <a:solidFill>
              <a:srgbClr val="545959"/>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111" name="Freeform 227"/>
            <p:cNvSpPr>
              <a:spLocks/>
            </p:cNvSpPr>
            <p:nvPr/>
          </p:nvSpPr>
          <p:spPr bwMode="auto">
            <a:xfrm>
              <a:off x="796" y="1284"/>
              <a:ext cx="52" cy="137"/>
            </a:xfrm>
            <a:custGeom>
              <a:avLst/>
              <a:gdLst/>
              <a:ahLst/>
              <a:cxnLst>
                <a:cxn ang="0">
                  <a:pos x="126" y="6"/>
                </a:cxn>
                <a:cxn ang="0">
                  <a:pos x="104" y="14"/>
                </a:cxn>
                <a:cxn ang="0">
                  <a:pos x="81" y="24"/>
                </a:cxn>
                <a:cxn ang="0">
                  <a:pos x="36" y="44"/>
                </a:cxn>
                <a:cxn ang="0">
                  <a:pos x="29" y="132"/>
                </a:cxn>
                <a:cxn ang="0">
                  <a:pos x="81" y="260"/>
                </a:cxn>
                <a:cxn ang="0">
                  <a:pos x="125" y="370"/>
                </a:cxn>
                <a:cxn ang="0">
                  <a:pos x="163" y="467"/>
                </a:cxn>
                <a:cxn ang="0">
                  <a:pos x="198" y="554"/>
                </a:cxn>
                <a:cxn ang="0">
                  <a:pos x="232" y="637"/>
                </a:cxn>
                <a:cxn ang="0">
                  <a:pos x="265" y="723"/>
                </a:cxn>
                <a:cxn ang="0">
                  <a:pos x="302" y="812"/>
                </a:cxn>
                <a:cxn ang="0">
                  <a:pos x="342" y="913"/>
                </a:cxn>
                <a:cxn ang="0">
                  <a:pos x="388" y="1029"/>
                </a:cxn>
                <a:cxn ang="0">
                  <a:pos x="442" y="1164"/>
                </a:cxn>
                <a:cxn ang="0">
                  <a:pos x="505" y="1323"/>
                </a:cxn>
                <a:cxn ang="0">
                  <a:pos x="581" y="1511"/>
                </a:cxn>
                <a:cxn ang="0">
                  <a:pos x="669" y="1733"/>
                </a:cxn>
                <a:cxn ang="0">
                  <a:pos x="773" y="1993"/>
                </a:cxn>
                <a:cxn ang="0">
                  <a:pos x="895" y="2297"/>
                </a:cxn>
                <a:cxn ang="0">
                  <a:pos x="972" y="2462"/>
                </a:cxn>
                <a:cxn ang="0">
                  <a:pos x="989" y="2455"/>
                </a:cxn>
                <a:cxn ang="0">
                  <a:pos x="1003" y="2449"/>
                </a:cxn>
                <a:cxn ang="0">
                  <a:pos x="1015" y="2442"/>
                </a:cxn>
                <a:cxn ang="0">
                  <a:pos x="1030" y="2436"/>
                </a:cxn>
                <a:cxn ang="0">
                  <a:pos x="1050" y="2428"/>
                </a:cxn>
                <a:cxn ang="0">
                  <a:pos x="1077" y="2416"/>
                </a:cxn>
                <a:cxn ang="0">
                  <a:pos x="1116" y="2399"/>
                </a:cxn>
                <a:cxn ang="0">
                  <a:pos x="1110" y="2318"/>
                </a:cxn>
                <a:cxn ang="0">
                  <a:pos x="1056" y="2190"/>
                </a:cxn>
                <a:cxn ang="0">
                  <a:pos x="1011" y="2082"/>
                </a:cxn>
                <a:cxn ang="0">
                  <a:pos x="970" y="1985"/>
                </a:cxn>
                <a:cxn ang="0">
                  <a:pos x="935" y="1897"/>
                </a:cxn>
                <a:cxn ang="0">
                  <a:pos x="899" y="1814"/>
                </a:cxn>
                <a:cxn ang="0">
                  <a:pos x="864" y="1730"/>
                </a:cxn>
                <a:cxn ang="0">
                  <a:pos x="826" y="1640"/>
                </a:cxn>
                <a:cxn ang="0">
                  <a:pos x="785" y="1541"/>
                </a:cxn>
                <a:cxn ang="0">
                  <a:pos x="738" y="1426"/>
                </a:cxn>
                <a:cxn ang="0">
                  <a:pos x="682" y="1292"/>
                </a:cxn>
                <a:cxn ang="0">
                  <a:pos x="615" y="1134"/>
                </a:cxn>
                <a:cxn ang="0">
                  <a:pos x="537" y="947"/>
                </a:cxn>
                <a:cxn ang="0">
                  <a:pos x="445" y="727"/>
                </a:cxn>
                <a:cxn ang="0">
                  <a:pos x="337" y="469"/>
                </a:cxn>
                <a:cxn ang="0">
                  <a:pos x="210" y="167"/>
                </a:cxn>
              </a:cxnLst>
              <a:rect l="0" t="0" r="r" b="b"/>
              <a:pathLst>
                <a:path w="1140" h="2467">
                  <a:moveTo>
                    <a:pt x="140" y="0"/>
                  </a:moveTo>
                  <a:lnTo>
                    <a:pt x="126" y="6"/>
                  </a:lnTo>
                  <a:lnTo>
                    <a:pt x="114" y="10"/>
                  </a:lnTo>
                  <a:lnTo>
                    <a:pt x="104" y="14"/>
                  </a:lnTo>
                  <a:lnTo>
                    <a:pt x="94" y="19"/>
                  </a:lnTo>
                  <a:lnTo>
                    <a:pt x="81" y="24"/>
                  </a:lnTo>
                  <a:lnTo>
                    <a:pt x="61" y="32"/>
                  </a:lnTo>
                  <a:lnTo>
                    <a:pt x="36" y="44"/>
                  </a:lnTo>
                  <a:lnTo>
                    <a:pt x="0" y="61"/>
                  </a:lnTo>
                  <a:lnTo>
                    <a:pt x="29" y="132"/>
                  </a:lnTo>
                  <a:lnTo>
                    <a:pt x="55" y="199"/>
                  </a:lnTo>
                  <a:lnTo>
                    <a:pt x="81" y="260"/>
                  </a:lnTo>
                  <a:lnTo>
                    <a:pt x="103" y="317"/>
                  </a:lnTo>
                  <a:lnTo>
                    <a:pt x="125" y="370"/>
                  </a:lnTo>
                  <a:lnTo>
                    <a:pt x="144" y="419"/>
                  </a:lnTo>
                  <a:lnTo>
                    <a:pt x="163" y="467"/>
                  </a:lnTo>
                  <a:lnTo>
                    <a:pt x="181" y="511"/>
                  </a:lnTo>
                  <a:lnTo>
                    <a:pt x="198" y="554"/>
                  </a:lnTo>
                  <a:lnTo>
                    <a:pt x="215" y="596"/>
                  </a:lnTo>
                  <a:lnTo>
                    <a:pt x="232" y="637"/>
                  </a:lnTo>
                  <a:lnTo>
                    <a:pt x="249" y="680"/>
                  </a:lnTo>
                  <a:lnTo>
                    <a:pt x="265" y="723"/>
                  </a:lnTo>
                  <a:lnTo>
                    <a:pt x="284" y="766"/>
                  </a:lnTo>
                  <a:lnTo>
                    <a:pt x="302" y="812"/>
                  </a:lnTo>
                  <a:lnTo>
                    <a:pt x="322" y="861"/>
                  </a:lnTo>
                  <a:lnTo>
                    <a:pt x="342" y="913"/>
                  </a:lnTo>
                  <a:lnTo>
                    <a:pt x="364" y="968"/>
                  </a:lnTo>
                  <a:lnTo>
                    <a:pt x="388" y="1029"/>
                  </a:lnTo>
                  <a:lnTo>
                    <a:pt x="414" y="1093"/>
                  </a:lnTo>
                  <a:lnTo>
                    <a:pt x="442" y="1164"/>
                  </a:lnTo>
                  <a:lnTo>
                    <a:pt x="473" y="1239"/>
                  </a:lnTo>
                  <a:lnTo>
                    <a:pt x="505" y="1323"/>
                  </a:lnTo>
                  <a:lnTo>
                    <a:pt x="542" y="1412"/>
                  </a:lnTo>
                  <a:lnTo>
                    <a:pt x="581" y="1511"/>
                  </a:lnTo>
                  <a:lnTo>
                    <a:pt x="623" y="1618"/>
                  </a:lnTo>
                  <a:lnTo>
                    <a:pt x="669" y="1733"/>
                  </a:lnTo>
                  <a:lnTo>
                    <a:pt x="719" y="1858"/>
                  </a:lnTo>
                  <a:lnTo>
                    <a:pt x="773" y="1993"/>
                  </a:lnTo>
                  <a:lnTo>
                    <a:pt x="832" y="2140"/>
                  </a:lnTo>
                  <a:lnTo>
                    <a:pt x="895" y="2297"/>
                  </a:lnTo>
                  <a:lnTo>
                    <a:pt x="962" y="2467"/>
                  </a:lnTo>
                  <a:lnTo>
                    <a:pt x="972" y="2462"/>
                  </a:lnTo>
                  <a:lnTo>
                    <a:pt x="982" y="2458"/>
                  </a:lnTo>
                  <a:lnTo>
                    <a:pt x="989" y="2455"/>
                  </a:lnTo>
                  <a:lnTo>
                    <a:pt x="996" y="2452"/>
                  </a:lnTo>
                  <a:lnTo>
                    <a:pt x="1003" y="2449"/>
                  </a:lnTo>
                  <a:lnTo>
                    <a:pt x="1009" y="2445"/>
                  </a:lnTo>
                  <a:lnTo>
                    <a:pt x="1015" y="2442"/>
                  </a:lnTo>
                  <a:lnTo>
                    <a:pt x="1022" y="2439"/>
                  </a:lnTo>
                  <a:lnTo>
                    <a:pt x="1030" y="2436"/>
                  </a:lnTo>
                  <a:lnTo>
                    <a:pt x="1040" y="2432"/>
                  </a:lnTo>
                  <a:lnTo>
                    <a:pt x="1050" y="2428"/>
                  </a:lnTo>
                  <a:lnTo>
                    <a:pt x="1063" y="2422"/>
                  </a:lnTo>
                  <a:lnTo>
                    <a:pt x="1077" y="2416"/>
                  </a:lnTo>
                  <a:lnTo>
                    <a:pt x="1095" y="2409"/>
                  </a:lnTo>
                  <a:lnTo>
                    <a:pt x="1116" y="2399"/>
                  </a:lnTo>
                  <a:lnTo>
                    <a:pt x="1140" y="2390"/>
                  </a:lnTo>
                  <a:lnTo>
                    <a:pt x="1110" y="2318"/>
                  </a:lnTo>
                  <a:lnTo>
                    <a:pt x="1081" y="2251"/>
                  </a:lnTo>
                  <a:lnTo>
                    <a:pt x="1056" y="2190"/>
                  </a:lnTo>
                  <a:lnTo>
                    <a:pt x="1033" y="2134"/>
                  </a:lnTo>
                  <a:lnTo>
                    <a:pt x="1011" y="2082"/>
                  </a:lnTo>
                  <a:lnTo>
                    <a:pt x="991" y="2032"/>
                  </a:lnTo>
                  <a:lnTo>
                    <a:pt x="970" y="1985"/>
                  </a:lnTo>
                  <a:lnTo>
                    <a:pt x="952" y="1940"/>
                  </a:lnTo>
                  <a:lnTo>
                    <a:pt x="935" y="1897"/>
                  </a:lnTo>
                  <a:lnTo>
                    <a:pt x="916" y="1856"/>
                  </a:lnTo>
                  <a:lnTo>
                    <a:pt x="899" y="1814"/>
                  </a:lnTo>
                  <a:lnTo>
                    <a:pt x="882" y="1773"/>
                  </a:lnTo>
                  <a:lnTo>
                    <a:pt x="864" y="1730"/>
                  </a:lnTo>
                  <a:lnTo>
                    <a:pt x="846" y="1686"/>
                  </a:lnTo>
                  <a:lnTo>
                    <a:pt x="826" y="1640"/>
                  </a:lnTo>
                  <a:lnTo>
                    <a:pt x="807" y="1592"/>
                  </a:lnTo>
                  <a:lnTo>
                    <a:pt x="785" y="1541"/>
                  </a:lnTo>
                  <a:lnTo>
                    <a:pt x="762" y="1485"/>
                  </a:lnTo>
                  <a:lnTo>
                    <a:pt x="738" y="1426"/>
                  </a:lnTo>
                  <a:lnTo>
                    <a:pt x="710" y="1362"/>
                  </a:lnTo>
                  <a:lnTo>
                    <a:pt x="682" y="1292"/>
                  </a:lnTo>
                  <a:lnTo>
                    <a:pt x="650" y="1216"/>
                  </a:lnTo>
                  <a:lnTo>
                    <a:pt x="615" y="1134"/>
                  </a:lnTo>
                  <a:lnTo>
                    <a:pt x="578" y="1044"/>
                  </a:lnTo>
                  <a:lnTo>
                    <a:pt x="537" y="947"/>
                  </a:lnTo>
                  <a:lnTo>
                    <a:pt x="493" y="842"/>
                  </a:lnTo>
                  <a:lnTo>
                    <a:pt x="445" y="727"/>
                  </a:lnTo>
                  <a:lnTo>
                    <a:pt x="393" y="603"/>
                  </a:lnTo>
                  <a:lnTo>
                    <a:pt x="337" y="469"/>
                  </a:lnTo>
                  <a:lnTo>
                    <a:pt x="276" y="324"/>
                  </a:lnTo>
                  <a:lnTo>
                    <a:pt x="210" y="167"/>
                  </a:lnTo>
                  <a:lnTo>
                    <a:pt x="140" y="0"/>
                  </a:lnTo>
                  <a:close/>
                </a:path>
              </a:pathLst>
            </a:custGeom>
            <a:solidFill>
              <a:srgbClr val="707575"/>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112" name="Freeform 228"/>
            <p:cNvSpPr>
              <a:spLocks/>
            </p:cNvSpPr>
            <p:nvPr/>
          </p:nvSpPr>
          <p:spPr bwMode="auto">
            <a:xfrm>
              <a:off x="797" y="1285"/>
              <a:ext cx="50" cy="136"/>
            </a:xfrm>
            <a:custGeom>
              <a:avLst/>
              <a:gdLst/>
              <a:ahLst/>
              <a:cxnLst>
                <a:cxn ang="0">
                  <a:pos x="100" y="4"/>
                </a:cxn>
                <a:cxn ang="0">
                  <a:pos x="84" y="12"/>
                </a:cxn>
                <a:cxn ang="0">
                  <a:pos x="65" y="19"/>
                </a:cxn>
                <a:cxn ang="0">
                  <a:pos x="29" y="36"/>
                </a:cxn>
                <a:cxn ang="0">
                  <a:pos x="29" y="120"/>
                </a:cxn>
                <a:cxn ang="0">
                  <a:pos x="81" y="248"/>
                </a:cxn>
                <a:cxn ang="0">
                  <a:pos x="125" y="358"/>
                </a:cxn>
                <a:cxn ang="0">
                  <a:pos x="164" y="455"/>
                </a:cxn>
                <a:cxn ang="0">
                  <a:pos x="199" y="542"/>
                </a:cxn>
                <a:cxn ang="0">
                  <a:pos x="233" y="625"/>
                </a:cxn>
                <a:cxn ang="0">
                  <a:pos x="267" y="711"/>
                </a:cxn>
                <a:cxn ang="0">
                  <a:pos x="302" y="800"/>
                </a:cxn>
                <a:cxn ang="0">
                  <a:pos x="343" y="900"/>
                </a:cxn>
                <a:cxn ang="0">
                  <a:pos x="389" y="1016"/>
                </a:cxn>
                <a:cxn ang="0">
                  <a:pos x="443" y="1151"/>
                </a:cxn>
                <a:cxn ang="0">
                  <a:pos x="507" y="1311"/>
                </a:cxn>
                <a:cxn ang="0">
                  <a:pos x="583" y="1499"/>
                </a:cxn>
                <a:cxn ang="0">
                  <a:pos x="672" y="1721"/>
                </a:cxn>
                <a:cxn ang="0">
                  <a:pos x="777" y="1981"/>
                </a:cxn>
                <a:cxn ang="0">
                  <a:pos x="898" y="2285"/>
                </a:cxn>
                <a:cxn ang="0">
                  <a:pos x="982" y="2447"/>
                </a:cxn>
                <a:cxn ang="0">
                  <a:pos x="1003" y="2436"/>
                </a:cxn>
                <a:cxn ang="0">
                  <a:pos x="1029" y="2426"/>
                </a:cxn>
                <a:cxn ang="0">
                  <a:pos x="1073" y="2407"/>
                </a:cxn>
                <a:cxn ang="0">
                  <a:pos x="1080" y="2320"/>
                </a:cxn>
                <a:cxn ang="0">
                  <a:pos x="1027" y="2193"/>
                </a:cxn>
                <a:cxn ang="0">
                  <a:pos x="981" y="2083"/>
                </a:cxn>
                <a:cxn ang="0">
                  <a:pos x="941" y="1987"/>
                </a:cxn>
                <a:cxn ang="0">
                  <a:pos x="905" y="1900"/>
                </a:cxn>
                <a:cxn ang="0">
                  <a:pos x="869" y="1817"/>
                </a:cxn>
                <a:cxn ang="0">
                  <a:pos x="835" y="1732"/>
                </a:cxn>
                <a:cxn ang="0">
                  <a:pos x="797" y="1643"/>
                </a:cxn>
                <a:cxn ang="0">
                  <a:pos x="756" y="1542"/>
                </a:cxn>
                <a:cxn ang="0">
                  <a:pos x="708" y="1428"/>
                </a:cxn>
                <a:cxn ang="0">
                  <a:pos x="652" y="1294"/>
                </a:cxn>
                <a:cxn ang="0">
                  <a:pos x="586" y="1136"/>
                </a:cxn>
                <a:cxn ang="0">
                  <a:pos x="508" y="948"/>
                </a:cxn>
                <a:cxn ang="0">
                  <a:pos x="417" y="728"/>
                </a:cxn>
                <a:cxn ang="0">
                  <a:pos x="308" y="469"/>
                </a:cxn>
                <a:cxn ang="0">
                  <a:pos x="183" y="168"/>
                </a:cxn>
              </a:cxnLst>
              <a:rect l="0" t="0" r="r" b="b"/>
              <a:pathLst>
                <a:path w="1109" h="2454">
                  <a:moveTo>
                    <a:pt x="113" y="0"/>
                  </a:moveTo>
                  <a:lnTo>
                    <a:pt x="100" y="4"/>
                  </a:lnTo>
                  <a:lnTo>
                    <a:pt x="92" y="9"/>
                  </a:lnTo>
                  <a:lnTo>
                    <a:pt x="84" y="12"/>
                  </a:lnTo>
                  <a:lnTo>
                    <a:pt x="76" y="15"/>
                  </a:lnTo>
                  <a:lnTo>
                    <a:pt x="65" y="19"/>
                  </a:lnTo>
                  <a:lnTo>
                    <a:pt x="49" y="26"/>
                  </a:lnTo>
                  <a:lnTo>
                    <a:pt x="29" y="36"/>
                  </a:lnTo>
                  <a:lnTo>
                    <a:pt x="0" y="49"/>
                  </a:lnTo>
                  <a:lnTo>
                    <a:pt x="29" y="120"/>
                  </a:lnTo>
                  <a:lnTo>
                    <a:pt x="56" y="187"/>
                  </a:lnTo>
                  <a:lnTo>
                    <a:pt x="81" y="248"/>
                  </a:lnTo>
                  <a:lnTo>
                    <a:pt x="103" y="305"/>
                  </a:lnTo>
                  <a:lnTo>
                    <a:pt x="125" y="358"/>
                  </a:lnTo>
                  <a:lnTo>
                    <a:pt x="145" y="407"/>
                  </a:lnTo>
                  <a:lnTo>
                    <a:pt x="164" y="455"/>
                  </a:lnTo>
                  <a:lnTo>
                    <a:pt x="182" y="499"/>
                  </a:lnTo>
                  <a:lnTo>
                    <a:pt x="199" y="542"/>
                  </a:lnTo>
                  <a:lnTo>
                    <a:pt x="216" y="584"/>
                  </a:lnTo>
                  <a:lnTo>
                    <a:pt x="233" y="625"/>
                  </a:lnTo>
                  <a:lnTo>
                    <a:pt x="249" y="667"/>
                  </a:lnTo>
                  <a:lnTo>
                    <a:pt x="267" y="711"/>
                  </a:lnTo>
                  <a:lnTo>
                    <a:pt x="284" y="754"/>
                  </a:lnTo>
                  <a:lnTo>
                    <a:pt x="302" y="800"/>
                  </a:lnTo>
                  <a:lnTo>
                    <a:pt x="323" y="849"/>
                  </a:lnTo>
                  <a:lnTo>
                    <a:pt x="343" y="900"/>
                  </a:lnTo>
                  <a:lnTo>
                    <a:pt x="366" y="956"/>
                  </a:lnTo>
                  <a:lnTo>
                    <a:pt x="389" y="1016"/>
                  </a:lnTo>
                  <a:lnTo>
                    <a:pt x="415" y="1081"/>
                  </a:lnTo>
                  <a:lnTo>
                    <a:pt x="443" y="1151"/>
                  </a:lnTo>
                  <a:lnTo>
                    <a:pt x="474" y="1227"/>
                  </a:lnTo>
                  <a:lnTo>
                    <a:pt x="507" y="1311"/>
                  </a:lnTo>
                  <a:lnTo>
                    <a:pt x="544" y="1400"/>
                  </a:lnTo>
                  <a:lnTo>
                    <a:pt x="583" y="1499"/>
                  </a:lnTo>
                  <a:lnTo>
                    <a:pt x="626" y="1606"/>
                  </a:lnTo>
                  <a:lnTo>
                    <a:pt x="672" y="1721"/>
                  </a:lnTo>
                  <a:lnTo>
                    <a:pt x="723" y="1846"/>
                  </a:lnTo>
                  <a:lnTo>
                    <a:pt x="777" y="1981"/>
                  </a:lnTo>
                  <a:lnTo>
                    <a:pt x="835" y="2128"/>
                  </a:lnTo>
                  <a:lnTo>
                    <a:pt x="898" y="2285"/>
                  </a:lnTo>
                  <a:lnTo>
                    <a:pt x="966" y="2454"/>
                  </a:lnTo>
                  <a:lnTo>
                    <a:pt x="982" y="2447"/>
                  </a:lnTo>
                  <a:lnTo>
                    <a:pt x="994" y="2442"/>
                  </a:lnTo>
                  <a:lnTo>
                    <a:pt x="1003" y="2436"/>
                  </a:lnTo>
                  <a:lnTo>
                    <a:pt x="1014" y="2432"/>
                  </a:lnTo>
                  <a:lnTo>
                    <a:pt x="1029" y="2426"/>
                  </a:lnTo>
                  <a:lnTo>
                    <a:pt x="1047" y="2417"/>
                  </a:lnTo>
                  <a:lnTo>
                    <a:pt x="1073" y="2407"/>
                  </a:lnTo>
                  <a:lnTo>
                    <a:pt x="1109" y="2392"/>
                  </a:lnTo>
                  <a:lnTo>
                    <a:pt x="1080" y="2320"/>
                  </a:lnTo>
                  <a:lnTo>
                    <a:pt x="1052" y="2254"/>
                  </a:lnTo>
                  <a:lnTo>
                    <a:pt x="1027" y="2193"/>
                  </a:lnTo>
                  <a:lnTo>
                    <a:pt x="1003" y="2136"/>
                  </a:lnTo>
                  <a:lnTo>
                    <a:pt x="981" y="2083"/>
                  </a:lnTo>
                  <a:lnTo>
                    <a:pt x="960" y="2035"/>
                  </a:lnTo>
                  <a:lnTo>
                    <a:pt x="941" y="1987"/>
                  </a:lnTo>
                  <a:lnTo>
                    <a:pt x="922" y="1943"/>
                  </a:lnTo>
                  <a:lnTo>
                    <a:pt x="905" y="1900"/>
                  </a:lnTo>
                  <a:lnTo>
                    <a:pt x="887" y="1858"/>
                  </a:lnTo>
                  <a:lnTo>
                    <a:pt x="869" y="1817"/>
                  </a:lnTo>
                  <a:lnTo>
                    <a:pt x="852" y="1774"/>
                  </a:lnTo>
                  <a:lnTo>
                    <a:pt x="835" y="1732"/>
                  </a:lnTo>
                  <a:lnTo>
                    <a:pt x="816" y="1688"/>
                  </a:lnTo>
                  <a:lnTo>
                    <a:pt x="797" y="1643"/>
                  </a:lnTo>
                  <a:lnTo>
                    <a:pt x="778" y="1594"/>
                  </a:lnTo>
                  <a:lnTo>
                    <a:pt x="756" y="1542"/>
                  </a:lnTo>
                  <a:lnTo>
                    <a:pt x="733" y="1488"/>
                  </a:lnTo>
                  <a:lnTo>
                    <a:pt x="708" y="1428"/>
                  </a:lnTo>
                  <a:lnTo>
                    <a:pt x="681" y="1363"/>
                  </a:lnTo>
                  <a:lnTo>
                    <a:pt x="652" y="1294"/>
                  </a:lnTo>
                  <a:lnTo>
                    <a:pt x="621" y="1218"/>
                  </a:lnTo>
                  <a:lnTo>
                    <a:pt x="586" y="1136"/>
                  </a:lnTo>
                  <a:lnTo>
                    <a:pt x="549" y="1046"/>
                  </a:lnTo>
                  <a:lnTo>
                    <a:pt x="508" y="948"/>
                  </a:lnTo>
                  <a:lnTo>
                    <a:pt x="464" y="842"/>
                  </a:lnTo>
                  <a:lnTo>
                    <a:pt x="417" y="728"/>
                  </a:lnTo>
                  <a:lnTo>
                    <a:pt x="364" y="604"/>
                  </a:lnTo>
                  <a:lnTo>
                    <a:pt x="308" y="469"/>
                  </a:lnTo>
                  <a:lnTo>
                    <a:pt x="248" y="325"/>
                  </a:lnTo>
                  <a:lnTo>
                    <a:pt x="183" y="168"/>
                  </a:lnTo>
                  <a:lnTo>
                    <a:pt x="113" y="0"/>
                  </a:lnTo>
                  <a:close/>
                </a:path>
              </a:pathLst>
            </a:custGeom>
            <a:solidFill>
              <a:srgbClr val="8C9494"/>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113" name="Freeform 229"/>
            <p:cNvSpPr>
              <a:spLocks/>
            </p:cNvSpPr>
            <p:nvPr/>
          </p:nvSpPr>
          <p:spPr bwMode="auto">
            <a:xfrm>
              <a:off x="797" y="1285"/>
              <a:ext cx="49" cy="136"/>
            </a:xfrm>
            <a:custGeom>
              <a:avLst/>
              <a:gdLst/>
              <a:ahLst/>
              <a:cxnLst>
                <a:cxn ang="0">
                  <a:pos x="77" y="3"/>
                </a:cxn>
                <a:cxn ang="0">
                  <a:pos x="65" y="8"/>
                </a:cxn>
                <a:cxn ang="0">
                  <a:pos x="49" y="14"/>
                </a:cxn>
                <a:cxn ang="0">
                  <a:pos x="22" y="27"/>
                </a:cxn>
                <a:cxn ang="0">
                  <a:pos x="30" y="108"/>
                </a:cxn>
                <a:cxn ang="0">
                  <a:pos x="81" y="236"/>
                </a:cxn>
                <a:cxn ang="0">
                  <a:pos x="126" y="345"/>
                </a:cxn>
                <a:cxn ang="0">
                  <a:pos x="165" y="442"/>
                </a:cxn>
                <a:cxn ang="0">
                  <a:pos x="199" y="530"/>
                </a:cxn>
                <a:cxn ang="0">
                  <a:pos x="234" y="613"/>
                </a:cxn>
                <a:cxn ang="0">
                  <a:pos x="268" y="698"/>
                </a:cxn>
                <a:cxn ang="0">
                  <a:pos x="304" y="788"/>
                </a:cxn>
                <a:cxn ang="0">
                  <a:pos x="345" y="888"/>
                </a:cxn>
                <a:cxn ang="0">
                  <a:pos x="391" y="1003"/>
                </a:cxn>
                <a:cxn ang="0">
                  <a:pos x="445" y="1138"/>
                </a:cxn>
                <a:cxn ang="0">
                  <a:pos x="509" y="1297"/>
                </a:cxn>
                <a:cxn ang="0">
                  <a:pos x="585" y="1486"/>
                </a:cxn>
                <a:cxn ang="0">
                  <a:pos x="675" y="1707"/>
                </a:cxn>
                <a:cxn ang="0">
                  <a:pos x="780" y="1968"/>
                </a:cxn>
                <a:cxn ang="0">
                  <a:pos x="901" y="2270"/>
                </a:cxn>
                <a:cxn ang="0">
                  <a:pos x="982" y="2435"/>
                </a:cxn>
                <a:cxn ang="0">
                  <a:pos x="998" y="2426"/>
                </a:cxn>
                <a:cxn ang="0">
                  <a:pos x="1016" y="2419"/>
                </a:cxn>
                <a:cxn ang="0">
                  <a:pos x="1050" y="2404"/>
                </a:cxn>
                <a:cxn ang="0">
                  <a:pos x="1048" y="2322"/>
                </a:cxn>
                <a:cxn ang="0">
                  <a:pos x="995" y="2195"/>
                </a:cxn>
                <a:cxn ang="0">
                  <a:pos x="950" y="2085"/>
                </a:cxn>
                <a:cxn ang="0">
                  <a:pos x="910" y="1989"/>
                </a:cxn>
                <a:cxn ang="0">
                  <a:pos x="875" y="1901"/>
                </a:cxn>
                <a:cxn ang="0">
                  <a:pos x="840" y="1817"/>
                </a:cxn>
                <a:cxn ang="0">
                  <a:pos x="805" y="1733"/>
                </a:cxn>
                <a:cxn ang="0">
                  <a:pos x="768" y="1643"/>
                </a:cxn>
                <a:cxn ang="0">
                  <a:pos x="727" y="1543"/>
                </a:cxn>
                <a:cxn ang="0">
                  <a:pos x="679" y="1428"/>
                </a:cxn>
                <a:cxn ang="0">
                  <a:pos x="624" y="1294"/>
                </a:cxn>
                <a:cxn ang="0">
                  <a:pos x="557" y="1135"/>
                </a:cxn>
                <a:cxn ang="0">
                  <a:pos x="480" y="948"/>
                </a:cxn>
                <a:cxn ang="0">
                  <a:pos x="388" y="728"/>
                </a:cxn>
                <a:cxn ang="0">
                  <a:pos x="281" y="469"/>
                </a:cxn>
                <a:cxn ang="0">
                  <a:pos x="155" y="168"/>
                </a:cxn>
              </a:cxnLst>
              <a:rect l="0" t="0" r="r" b="b"/>
              <a:pathLst>
                <a:path w="1078" h="2440">
                  <a:moveTo>
                    <a:pt x="86" y="0"/>
                  </a:moveTo>
                  <a:lnTo>
                    <a:pt x="77" y="3"/>
                  </a:lnTo>
                  <a:lnTo>
                    <a:pt x="71" y="6"/>
                  </a:lnTo>
                  <a:lnTo>
                    <a:pt x="65" y="8"/>
                  </a:lnTo>
                  <a:lnTo>
                    <a:pt x="59" y="10"/>
                  </a:lnTo>
                  <a:lnTo>
                    <a:pt x="49" y="14"/>
                  </a:lnTo>
                  <a:lnTo>
                    <a:pt x="38" y="20"/>
                  </a:lnTo>
                  <a:lnTo>
                    <a:pt x="22" y="27"/>
                  </a:lnTo>
                  <a:lnTo>
                    <a:pt x="0" y="37"/>
                  </a:lnTo>
                  <a:lnTo>
                    <a:pt x="30" y="108"/>
                  </a:lnTo>
                  <a:lnTo>
                    <a:pt x="57" y="175"/>
                  </a:lnTo>
                  <a:lnTo>
                    <a:pt x="81" y="236"/>
                  </a:lnTo>
                  <a:lnTo>
                    <a:pt x="104" y="293"/>
                  </a:lnTo>
                  <a:lnTo>
                    <a:pt x="126" y="345"/>
                  </a:lnTo>
                  <a:lnTo>
                    <a:pt x="145" y="395"/>
                  </a:lnTo>
                  <a:lnTo>
                    <a:pt x="165" y="442"/>
                  </a:lnTo>
                  <a:lnTo>
                    <a:pt x="182" y="487"/>
                  </a:lnTo>
                  <a:lnTo>
                    <a:pt x="199" y="530"/>
                  </a:lnTo>
                  <a:lnTo>
                    <a:pt x="217" y="572"/>
                  </a:lnTo>
                  <a:lnTo>
                    <a:pt x="234" y="613"/>
                  </a:lnTo>
                  <a:lnTo>
                    <a:pt x="250" y="655"/>
                  </a:lnTo>
                  <a:lnTo>
                    <a:pt x="268" y="698"/>
                  </a:lnTo>
                  <a:lnTo>
                    <a:pt x="286" y="742"/>
                  </a:lnTo>
                  <a:lnTo>
                    <a:pt x="304" y="788"/>
                  </a:lnTo>
                  <a:lnTo>
                    <a:pt x="324" y="837"/>
                  </a:lnTo>
                  <a:lnTo>
                    <a:pt x="345" y="888"/>
                  </a:lnTo>
                  <a:lnTo>
                    <a:pt x="368" y="944"/>
                  </a:lnTo>
                  <a:lnTo>
                    <a:pt x="391" y="1003"/>
                  </a:lnTo>
                  <a:lnTo>
                    <a:pt x="418" y="1069"/>
                  </a:lnTo>
                  <a:lnTo>
                    <a:pt x="445" y="1138"/>
                  </a:lnTo>
                  <a:lnTo>
                    <a:pt x="476" y="1215"/>
                  </a:lnTo>
                  <a:lnTo>
                    <a:pt x="509" y="1297"/>
                  </a:lnTo>
                  <a:lnTo>
                    <a:pt x="546" y="1388"/>
                  </a:lnTo>
                  <a:lnTo>
                    <a:pt x="585" y="1486"/>
                  </a:lnTo>
                  <a:lnTo>
                    <a:pt x="628" y="1593"/>
                  </a:lnTo>
                  <a:lnTo>
                    <a:pt x="675" y="1707"/>
                  </a:lnTo>
                  <a:lnTo>
                    <a:pt x="725" y="1833"/>
                  </a:lnTo>
                  <a:lnTo>
                    <a:pt x="780" y="1968"/>
                  </a:lnTo>
                  <a:lnTo>
                    <a:pt x="838" y="2113"/>
                  </a:lnTo>
                  <a:lnTo>
                    <a:pt x="901" y="2270"/>
                  </a:lnTo>
                  <a:lnTo>
                    <a:pt x="969" y="2440"/>
                  </a:lnTo>
                  <a:lnTo>
                    <a:pt x="982" y="2435"/>
                  </a:lnTo>
                  <a:lnTo>
                    <a:pt x="990" y="2431"/>
                  </a:lnTo>
                  <a:lnTo>
                    <a:pt x="998" y="2426"/>
                  </a:lnTo>
                  <a:lnTo>
                    <a:pt x="1006" y="2423"/>
                  </a:lnTo>
                  <a:lnTo>
                    <a:pt x="1016" y="2419"/>
                  </a:lnTo>
                  <a:lnTo>
                    <a:pt x="1031" y="2413"/>
                  </a:lnTo>
                  <a:lnTo>
                    <a:pt x="1050" y="2404"/>
                  </a:lnTo>
                  <a:lnTo>
                    <a:pt x="1078" y="2394"/>
                  </a:lnTo>
                  <a:lnTo>
                    <a:pt x="1048" y="2322"/>
                  </a:lnTo>
                  <a:lnTo>
                    <a:pt x="1020" y="2256"/>
                  </a:lnTo>
                  <a:lnTo>
                    <a:pt x="995" y="2195"/>
                  </a:lnTo>
                  <a:lnTo>
                    <a:pt x="973" y="2138"/>
                  </a:lnTo>
                  <a:lnTo>
                    <a:pt x="950" y="2085"/>
                  </a:lnTo>
                  <a:lnTo>
                    <a:pt x="930" y="2035"/>
                  </a:lnTo>
                  <a:lnTo>
                    <a:pt x="910" y="1989"/>
                  </a:lnTo>
                  <a:lnTo>
                    <a:pt x="892" y="1944"/>
                  </a:lnTo>
                  <a:lnTo>
                    <a:pt x="875" y="1901"/>
                  </a:lnTo>
                  <a:lnTo>
                    <a:pt x="857" y="1859"/>
                  </a:lnTo>
                  <a:lnTo>
                    <a:pt x="840" y="1817"/>
                  </a:lnTo>
                  <a:lnTo>
                    <a:pt x="823" y="1775"/>
                  </a:lnTo>
                  <a:lnTo>
                    <a:pt x="805" y="1733"/>
                  </a:lnTo>
                  <a:lnTo>
                    <a:pt x="787" y="1688"/>
                  </a:lnTo>
                  <a:lnTo>
                    <a:pt x="768" y="1643"/>
                  </a:lnTo>
                  <a:lnTo>
                    <a:pt x="748" y="1595"/>
                  </a:lnTo>
                  <a:lnTo>
                    <a:pt x="727" y="1543"/>
                  </a:lnTo>
                  <a:lnTo>
                    <a:pt x="703" y="1487"/>
                  </a:lnTo>
                  <a:lnTo>
                    <a:pt x="679" y="1428"/>
                  </a:lnTo>
                  <a:lnTo>
                    <a:pt x="652" y="1364"/>
                  </a:lnTo>
                  <a:lnTo>
                    <a:pt x="624" y="1294"/>
                  </a:lnTo>
                  <a:lnTo>
                    <a:pt x="592" y="1218"/>
                  </a:lnTo>
                  <a:lnTo>
                    <a:pt x="557" y="1135"/>
                  </a:lnTo>
                  <a:lnTo>
                    <a:pt x="521" y="1045"/>
                  </a:lnTo>
                  <a:lnTo>
                    <a:pt x="480" y="948"/>
                  </a:lnTo>
                  <a:lnTo>
                    <a:pt x="436" y="843"/>
                  </a:lnTo>
                  <a:lnTo>
                    <a:pt x="388" y="728"/>
                  </a:lnTo>
                  <a:lnTo>
                    <a:pt x="337" y="604"/>
                  </a:lnTo>
                  <a:lnTo>
                    <a:pt x="281" y="469"/>
                  </a:lnTo>
                  <a:lnTo>
                    <a:pt x="221" y="324"/>
                  </a:lnTo>
                  <a:lnTo>
                    <a:pt x="155" y="168"/>
                  </a:lnTo>
                  <a:lnTo>
                    <a:pt x="86" y="0"/>
                  </a:lnTo>
                  <a:close/>
                </a:path>
              </a:pathLst>
            </a:custGeom>
            <a:solidFill>
              <a:srgbClr val="A8B0B0"/>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114" name="Freeform 230"/>
            <p:cNvSpPr>
              <a:spLocks/>
            </p:cNvSpPr>
            <p:nvPr/>
          </p:nvSpPr>
          <p:spPr bwMode="auto">
            <a:xfrm>
              <a:off x="797" y="1286"/>
              <a:ext cx="48" cy="135"/>
            </a:xfrm>
            <a:custGeom>
              <a:avLst/>
              <a:gdLst/>
              <a:ahLst/>
              <a:cxnLst>
                <a:cxn ang="0">
                  <a:pos x="52" y="2"/>
                </a:cxn>
                <a:cxn ang="0">
                  <a:pos x="43" y="5"/>
                </a:cxn>
                <a:cxn ang="0">
                  <a:pos x="33" y="10"/>
                </a:cxn>
                <a:cxn ang="0">
                  <a:pos x="15" y="18"/>
                </a:cxn>
                <a:cxn ang="0">
                  <a:pos x="29" y="97"/>
                </a:cxn>
                <a:cxn ang="0">
                  <a:pos x="80" y="225"/>
                </a:cxn>
                <a:cxn ang="0">
                  <a:pos x="125" y="334"/>
                </a:cxn>
                <a:cxn ang="0">
                  <a:pos x="164" y="430"/>
                </a:cxn>
                <a:cxn ang="0">
                  <a:pos x="199" y="518"/>
                </a:cxn>
                <a:cxn ang="0">
                  <a:pos x="233" y="601"/>
                </a:cxn>
                <a:cxn ang="0">
                  <a:pos x="268" y="686"/>
                </a:cxn>
                <a:cxn ang="0">
                  <a:pos x="305" y="776"/>
                </a:cxn>
                <a:cxn ang="0">
                  <a:pos x="344" y="876"/>
                </a:cxn>
                <a:cxn ang="0">
                  <a:pos x="391" y="991"/>
                </a:cxn>
                <a:cxn ang="0">
                  <a:pos x="445" y="1126"/>
                </a:cxn>
                <a:cxn ang="0">
                  <a:pos x="511" y="1285"/>
                </a:cxn>
                <a:cxn ang="0">
                  <a:pos x="586" y="1474"/>
                </a:cxn>
                <a:cxn ang="0">
                  <a:pos x="676" y="1695"/>
                </a:cxn>
                <a:cxn ang="0">
                  <a:pos x="781" y="1956"/>
                </a:cxn>
                <a:cxn ang="0">
                  <a:pos x="903" y="2258"/>
                </a:cxn>
                <a:cxn ang="0">
                  <a:pos x="980" y="2424"/>
                </a:cxn>
                <a:cxn ang="0">
                  <a:pos x="991" y="2419"/>
                </a:cxn>
                <a:cxn ang="0">
                  <a:pos x="1004" y="2412"/>
                </a:cxn>
                <a:cxn ang="0">
                  <a:pos x="1028" y="2403"/>
                </a:cxn>
                <a:cxn ang="0">
                  <a:pos x="1017" y="2324"/>
                </a:cxn>
                <a:cxn ang="0">
                  <a:pos x="964" y="2196"/>
                </a:cxn>
                <a:cxn ang="0">
                  <a:pos x="920" y="2086"/>
                </a:cxn>
                <a:cxn ang="0">
                  <a:pos x="880" y="1990"/>
                </a:cxn>
                <a:cxn ang="0">
                  <a:pos x="843" y="1903"/>
                </a:cxn>
                <a:cxn ang="0">
                  <a:pos x="809" y="1819"/>
                </a:cxn>
                <a:cxn ang="0">
                  <a:pos x="774" y="1734"/>
                </a:cxn>
                <a:cxn ang="0">
                  <a:pos x="737" y="1645"/>
                </a:cxn>
                <a:cxn ang="0">
                  <a:pos x="696" y="1545"/>
                </a:cxn>
                <a:cxn ang="0">
                  <a:pos x="648" y="1430"/>
                </a:cxn>
                <a:cxn ang="0">
                  <a:pos x="593" y="1296"/>
                </a:cxn>
                <a:cxn ang="0">
                  <a:pos x="528" y="1138"/>
                </a:cxn>
                <a:cxn ang="0">
                  <a:pos x="450" y="950"/>
                </a:cxn>
                <a:cxn ang="0">
                  <a:pos x="359" y="730"/>
                </a:cxn>
                <a:cxn ang="0">
                  <a:pos x="251" y="470"/>
                </a:cxn>
                <a:cxn ang="0">
                  <a:pos x="127" y="169"/>
                </a:cxn>
              </a:cxnLst>
              <a:rect l="0" t="0" r="r" b="b"/>
              <a:pathLst>
                <a:path w="1046" h="2428">
                  <a:moveTo>
                    <a:pt x="58" y="0"/>
                  </a:moveTo>
                  <a:lnTo>
                    <a:pt x="52" y="2"/>
                  </a:lnTo>
                  <a:lnTo>
                    <a:pt x="47" y="4"/>
                  </a:lnTo>
                  <a:lnTo>
                    <a:pt x="43" y="5"/>
                  </a:lnTo>
                  <a:lnTo>
                    <a:pt x="39" y="7"/>
                  </a:lnTo>
                  <a:lnTo>
                    <a:pt x="33" y="10"/>
                  </a:lnTo>
                  <a:lnTo>
                    <a:pt x="25" y="13"/>
                  </a:lnTo>
                  <a:lnTo>
                    <a:pt x="15" y="18"/>
                  </a:lnTo>
                  <a:lnTo>
                    <a:pt x="0" y="25"/>
                  </a:lnTo>
                  <a:lnTo>
                    <a:pt x="29" y="97"/>
                  </a:lnTo>
                  <a:lnTo>
                    <a:pt x="56" y="164"/>
                  </a:lnTo>
                  <a:lnTo>
                    <a:pt x="80" y="225"/>
                  </a:lnTo>
                  <a:lnTo>
                    <a:pt x="104" y="282"/>
                  </a:lnTo>
                  <a:lnTo>
                    <a:pt x="125" y="334"/>
                  </a:lnTo>
                  <a:lnTo>
                    <a:pt x="145" y="384"/>
                  </a:lnTo>
                  <a:lnTo>
                    <a:pt x="164" y="430"/>
                  </a:lnTo>
                  <a:lnTo>
                    <a:pt x="182" y="475"/>
                  </a:lnTo>
                  <a:lnTo>
                    <a:pt x="199" y="518"/>
                  </a:lnTo>
                  <a:lnTo>
                    <a:pt x="217" y="560"/>
                  </a:lnTo>
                  <a:lnTo>
                    <a:pt x="233" y="601"/>
                  </a:lnTo>
                  <a:lnTo>
                    <a:pt x="250" y="643"/>
                  </a:lnTo>
                  <a:lnTo>
                    <a:pt x="268" y="686"/>
                  </a:lnTo>
                  <a:lnTo>
                    <a:pt x="285" y="730"/>
                  </a:lnTo>
                  <a:lnTo>
                    <a:pt x="305" y="776"/>
                  </a:lnTo>
                  <a:lnTo>
                    <a:pt x="324" y="825"/>
                  </a:lnTo>
                  <a:lnTo>
                    <a:pt x="344" y="876"/>
                  </a:lnTo>
                  <a:lnTo>
                    <a:pt x="367" y="932"/>
                  </a:lnTo>
                  <a:lnTo>
                    <a:pt x="391" y="991"/>
                  </a:lnTo>
                  <a:lnTo>
                    <a:pt x="418" y="1056"/>
                  </a:lnTo>
                  <a:lnTo>
                    <a:pt x="445" y="1126"/>
                  </a:lnTo>
                  <a:lnTo>
                    <a:pt x="477" y="1203"/>
                  </a:lnTo>
                  <a:lnTo>
                    <a:pt x="511" y="1285"/>
                  </a:lnTo>
                  <a:lnTo>
                    <a:pt x="546" y="1376"/>
                  </a:lnTo>
                  <a:lnTo>
                    <a:pt x="586" y="1474"/>
                  </a:lnTo>
                  <a:lnTo>
                    <a:pt x="629" y="1580"/>
                  </a:lnTo>
                  <a:lnTo>
                    <a:pt x="676" y="1695"/>
                  </a:lnTo>
                  <a:lnTo>
                    <a:pt x="726" y="1821"/>
                  </a:lnTo>
                  <a:lnTo>
                    <a:pt x="781" y="1956"/>
                  </a:lnTo>
                  <a:lnTo>
                    <a:pt x="840" y="2101"/>
                  </a:lnTo>
                  <a:lnTo>
                    <a:pt x="903" y="2258"/>
                  </a:lnTo>
                  <a:lnTo>
                    <a:pt x="972" y="2428"/>
                  </a:lnTo>
                  <a:lnTo>
                    <a:pt x="980" y="2424"/>
                  </a:lnTo>
                  <a:lnTo>
                    <a:pt x="986" y="2421"/>
                  </a:lnTo>
                  <a:lnTo>
                    <a:pt x="991" y="2419"/>
                  </a:lnTo>
                  <a:lnTo>
                    <a:pt x="997" y="2415"/>
                  </a:lnTo>
                  <a:lnTo>
                    <a:pt x="1004" y="2412"/>
                  </a:lnTo>
                  <a:lnTo>
                    <a:pt x="1013" y="2408"/>
                  </a:lnTo>
                  <a:lnTo>
                    <a:pt x="1028" y="2403"/>
                  </a:lnTo>
                  <a:lnTo>
                    <a:pt x="1046" y="2395"/>
                  </a:lnTo>
                  <a:lnTo>
                    <a:pt x="1017" y="2324"/>
                  </a:lnTo>
                  <a:lnTo>
                    <a:pt x="989" y="2257"/>
                  </a:lnTo>
                  <a:lnTo>
                    <a:pt x="964" y="2196"/>
                  </a:lnTo>
                  <a:lnTo>
                    <a:pt x="941" y="2139"/>
                  </a:lnTo>
                  <a:lnTo>
                    <a:pt x="920" y="2086"/>
                  </a:lnTo>
                  <a:lnTo>
                    <a:pt x="899" y="2037"/>
                  </a:lnTo>
                  <a:lnTo>
                    <a:pt x="880" y="1990"/>
                  </a:lnTo>
                  <a:lnTo>
                    <a:pt x="861" y="1946"/>
                  </a:lnTo>
                  <a:lnTo>
                    <a:pt x="843" y="1903"/>
                  </a:lnTo>
                  <a:lnTo>
                    <a:pt x="826" y="1861"/>
                  </a:lnTo>
                  <a:lnTo>
                    <a:pt x="809" y="1819"/>
                  </a:lnTo>
                  <a:lnTo>
                    <a:pt x="792" y="1778"/>
                  </a:lnTo>
                  <a:lnTo>
                    <a:pt x="774" y="1734"/>
                  </a:lnTo>
                  <a:lnTo>
                    <a:pt x="756" y="1691"/>
                  </a:lnTo>
                  <a:lnTo>
                    <a:pt x="737" y="1645"/>
                  </a:lnTo>
                  <a:lnTo>
                    <a:pt x="718" y="1596"/>
                  </a:lnTo>
                  <a:lnTo>
                    <a:pt x="696" y="1545"/>
                  </a:lnTo>
                  <a:lnTo>
                    <a:pt x="673" y="1490"/>
                  </a:lnTo>
                  <a:lnTo>
                    <a:pt x="648" y="1430"/>
                  </a:lnTo>
                  <a:lnTo>
                    <a:pt x="622" y="1365"/>
                  </a:lnTo>
                  <a:lnTo>
                    <a:pt x="593" y="1296"/>
                  </a:lnTo>
                  <a:lnTo>
                    <a:pt x="562" y="1220"/>
                  </a:lnTo>
                  <a:lnTo>
                    <a:pt x="528" y="1138"/>
                  </a:lnTo>
                  <a:lnTo>
                    <a:pt x="490" y="1047"/>
                  </a:lnTo>
                  <a:lnTo>
                    <a:pt x="450" y="950"/>
                  </a:lnTo>
                  <a:lnTo>
                    <a:pt x="407" y="843"/>
                  </a:lnTo>
                  <a:lnTo>
                    <a:pt x="359" y="730"/>
                  </a:lnTo>
                  <a:lnTo>
                    <a:pt x="308" y="605"/>
                  </a:lnTo>
                  <a:lnTo>
                    <a:pt x="251" y="470"/>
                  </a:lnTo>
                  <a:lnTo>
                    <a:pt x="192" y="325"/>
                  </a:lnTo>
                  <a:lnTo>
                    <a:pt x="127" y="169"/>
                  </a:lnTo>
                  <a:lnTo>
                    <a:pt x="58" y="0"/>
                  </a:lnTo>
                  <a:close/>
                </a:path>
              </a:pathLst>
            </a:custGeom>
            <a:solidFill>
              <a:srgbClr val="C4CCCC"/>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115" name="Freeform 231"/>
            <p:cNvSpPr>
              <a:spLocks/>
            </p:cNvSpPr>
            <p:nvPr/>
          </p:nvSpPr>
          <p:spPr bwMode="auto">
            <a:xfrm>
              <a:off x="797" y="1286"/>
              <a:ext cx="46" cy="134"/>
            </a:xfrm>
            <a:custGeom>
              <a:avLst/>
              <a:gdLst/>
              <a:ahLst/>
              <a:cxnLst>
                <a:cxn ang="0">
                  <a:pos x="32" y="0"/>
                </a:cxn>
                <a:cxn ang="0">
                  <a:pos x="0" y="13"/>
                </a:cxn>
                <a:cxn ang="0">
                  <a:pos x="977" y="2414"/>
                </a:cxn>
                <a:cxn ang="0">
                  <a:pos x="1017" y="2396"/>
                </a:cxn>
                <a:cxn ang="0">
                  <a:pos x="32" y="0"/>
                </a:cxn>
              </a:cxnLst>
              <a:rect l="0" t="0" r="r" b="b"/>
              <a:pathLst>
                <a:path w="1017" h="2414">
                  <a:moveTo>
                    <a:pt x="32" y="0"/>
                  </a:moveTo>
                  <a:lnTo>
                    <a:pt x="0" y="13"/>
                  </a:lnTo>
                  <a:lnTo>
                    <a:pt x="977" y="2414"/>
                  </a:lnTo>
                  <a:lnTo>
                    <a:pt x="1017" y="2396"/>
                  </a:lnTo>
                  <a:lnTo>
                    <a:pt x="32" y="0"/>
                  </a:lnTo>
                  <a:close/>
                </a:path>
              </a:pathLst>
            </a:custGeom>
            <a:solidFill>
              <a:srgbClr val="E0E8E8"/>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116" name="Freeform 232"/>
            <p:cNvSpPr>
              <a:spLocks/>
            </p:cNvSpPr>
            <p:nvPr/>
          </p:nvSpPr>
          <p:spPr bwMode="auto">
            <a:xfrm>
              <a:off x="796" y="1282"/>
              <a:ext cx="8" cy="6"/>
            </a:xfrm>
            <a:custGeom>
              <a:avLst/>
              <a:gdLst/>
              <a:ahLst/>
              <a:cxnLst>
                <a:cxn ang="0">
                  <a:pos x="173" y="20"/>
                </a:cxn>
                <a:cxn ang="0">
                  <a:pos x="7" y="95"/>
                </a:cxn>
                <a:cxn ang="0">
                  <a:pos x="0" y="75"/>
                </a:cxn>
                <a:cxn ang="0">
                  <a:pos x="166" y="0"/>
                </a:cxn>
                <a:cxn ang="0">
                  <a:pos x="173" y="20"/>
                </a:cxn>
              </a:cxnLst>
              <a:rect l="0" t="0" r="r" b="b"/>
              <a:pathLst>
                <a:path w="173" h="95">
                  <a:moveTo>
                    <a:pt x="173" y="20"/>
                  </a:moveTo>
                  <a:lnTo>
                    <a:pt x="7" y="95"/>
                  </a:lnTo>
                  <a:lnTo>
                    <a:pt x="0" y="75"/>
                  </a:lnTo>
                  <a:lnTo>
                    <a:pt x="166" y="0"/>
                  </a:lnTo>
                  <a:lnTo>
                    <a:pt x="173" y="20"/>
                  </a:lnTo>
                  <a:close/>
                </a:path>
              </a:pathLst>
            </a:custGeom>
            <a:solidFill>
              <a:srgbClr val="111919"/>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117" name="Freeform 233"/>
            <p:cNvSpPr>
              <a:spLocks/>
            </p:cNvSpPr>
            <p:nvPr/>
          </p:nvSpPr>
          <p:spPr bwMode="auto">
            <a:xfrm>
              <a:off x="794" y="1277"/>
              <a:ext cx="9" cy="10"/>
            </a:xfrm>
            <a:custGeom>
              <a:avLst/>
              <a:gdLst/>
              <a:ahLst/>
              <a:cxnLst>
                <a:cxn ang="0">
                  <a:pos x="200" y="106"/>
                </a:cxn>
                <a:cxn ang="0">
                  <a:pos x="33" y="179"/>
                </a:cxn>
                <a:cxn ang="0">
                  <a:pos x="0" y="100"/>
                </a:cxn>
                <a:cxn ang="0">
                  <a:pos x="58" y="0"/>
                </a:cxn>
                <a:cxn ang="0">
                  <a:pos x="168" y="26"/>
                </a:cxn>
                <a:cxn ang="0">
                  <a:pos x="200" y="106"/>
                </a:cxn>
              </a:cxnLst>
              <a:rect l="0" t="0" r="r" b="b"/>
              <a:pathLst>
                <a:path w="200" h="179">
                  <a:moveTo>
                    <a:pt x="200" y="106"/>
                  </a:moveTo>
                  <a:lnTo>
                    <a:pt x="33" y="179"/>
                  </a:lnTo>
                  <a:lnTo>
                    <a:pt x="0" y="100"/>
                  </a:lnTo>
                  <a:lnTo>
                    <a:pt x="58" y="0"/>
                  </a:lnTo>
                  <a:lnTo>
                    <a:pt x="168" y="26"/>
                  </a:lnTo>
                  <a:lnTo>
                    <a:pt x="200" y="106"/>
                  </a:lnTo>
                  <a:close/>
                </a:path>
              </a:pathLst>
            </a:custGeom>
            <a:solidFill>
              <a:srgbClr val="545959"/>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118" name="Freeform 234"/>
            <p:cNvSpPr>
              <a:spLocks/>
            </p:cNvSpPr>
            <p:nvPr/>
          </p:nvSpPr>
          <p:spPr bwMode="auto">
            <a:xfrm>
              <a:off x="794" y="1277"/>
              <a:ext cx="8" cy="10"/>
            </a:xfrm>
            <a:custGeom>
              <a:avLst/>
              <a:gdLst/>
              <a:ahLst/>
              <a:cxnLst>
                <a:cxn ang="0">
                  <a:pos x="173" y="116"/>
                </a:cxn>
                <a:cxn ang="0">
                  <a:pos x="159" y="122"/>
                </a:cxn>
                <a:cxn ang="0">
                  <a:pos x="147" y="126"/>
                </a:cxn>
                <a:cxn ang="0">
                  <a:pos x="137" y="131"/>
                </a:cxn>
                <a:cxn ang="0">
                  <a:pos x="127" y="135"/>
                </a:cxn>
                <a:cxn ang="0">
                  <a:pos x="114" y="141"/>
                </a:cxn>
                <a:cxn ang="0">
                  <a:pos x="94" y="150"/>
                </a:cxn>
                <a:cxn ang="0">
                  <a:pos x="69" y="161"/>
                </a:cxn>
                <a:cxn ang="0">
                  <a:pos x="33" y="177"/>
                </a:cxn>
                <a:cxn ang="0">
                  <a:pos x="30" y="168"/>
                </a:cxn>
                <a:cxn ang="0">
                  <a:pos x="27" y="161"/>
                </a:cxn>
                <a:cxn ang="0">
                  <a:pos x="25" y="156"/>
                </a:cxn>
                <a:cxn ang="0">
                  <a:pos x="23" y="150"/>
                </a:cxn>
                <a:cxn ang="0">
                  <a:pos x="20" y="141"/>
                </a:cxn>
                <a:cxn ang="0">
                  <a:pos x="16" y="131"/>
                </a:cxn>
                <a:cxn ang="0">
                  <a:pos x="9" y="117"/>
                </a:cxn>
                <a:cxn ang="0">
                  <a:pos x="0" y="97"/>
                </a:cxn>
                <a:cxn ang="0">
                  <a:pos x="7" y="86"/>
                </a:cxn>
                <a:cxn ang="0">
                  <a:pos x="11" y="78"/>
                </a:cxn>
                <a:cxn ang="0">
                  <a:pos x="15" y="70"/>
                </a:cxn>
                <a:cxn ang="0">
                  <a:pos x="19" y="63"/>
                </a:cxn>
                <a:cxn ang="0">
                  <a:pos x="24" y="54"/>
                </a:cxn>
                <a:cxn ang="0">
                  <a:pos x="31" y="41"/>
                </a:cxn>
                <a:cxn ang="0">
                  <a:pos x="40" y="24"/>
                </a:cxn>
                <a:cxn ang="0">
                  <a:pos x="52" y="0"/>
                </a:cxn>
                <a:cxn ang="0">
                  <a:pos x="63" y="3"/>
                </a:cxn>
                <a:cxn ang="0">
                  <a:pos x="70" y="6"/>
                </a:cxn>
                <a:cxn ang="0">
                  <a:pos x="76" y="8"/>
                </a:cxn>
                <a:cxn ang="0">
                  <a:pos x="83" y="11"/>
                </a:cxn>
                <a:cxn ang="0">
                  <a:pos x="91" y="15"/>
                </a:cxn>
                <a:cxn ang="0">
                  <a:pos x="102" y="20"/>
                </a:cxn>
                <a:cxn ang="0">
                  <a:pos x="119" y="27"/>
                </a:cxn>
                <a:cxn ang="0">
                  <a:pos x="140" y="37"/>
                </a:cxn>
                <a:cxn ang="0">
                  <a:pos x="144" y="44"/>
                </a:cxn>
                <a:cxn ang="0">
                  <a:pos x="146" y="50"/>
                </a:cxn>
                <a:cxn ang="0">
                  <a:pos x="149" y="56"/>
                </a:cxn>
                <a:cxn ang="0">
                  <a:pos x="151" y="61"/>
                </a:cxn>
                <a:cxn ang="0">
                  <a:pos x="154" y="69"/>
                </a:cxn>
                <a:cxn ang="0">
                  <a:pos x="159" y="80"/>
                </a:cxn>
                <a:cxn ang="0">
                  <a:pos x="165" y="95"/>
                </a:cxn>
                <a:cxn ang="0">
                  <a:pos x="173" y="116"/>
                </a:cxn>
              </a:cxnLst>
              <a:rect l="0" t="0" r="r" b="b"/>
              <a:pathLst>
                <a:path w="173" h="177">
                  <a:moveTo>
                    <a:pt x="173" y="116"/>
                  </a:moveTo>
                  <a:lnTo>
                    <a:pt x="159" y="122"/>
                  </a:lnTo>
                  <a:lnTo>
                    <a:pt x="147" y="126"/>
                  </a:lnTo>
                  <a:lnTo>
                    <a:pt x="137" y="131"/>
                  </a:lnTo>
                  <a:lnTo>
                    <a:pt x="127" y="135"/>
                  </a:lnTo>
                  <a:lnTo>
                    <a:pt x="114" y="141"/>
                  </a:lnTo>
                  <a:lnTo>
                    <a:pt x="94" y="150"/>
                  </a:lnTo>
                  <a:lnTo>
                    <a:pt x="69" y="161"/>
                  </a:lnTo>
                  <a:lnTo>
                    <a:pt x="33" y="177"/>
                  </a:lnTo>
                  <a:lnTo>
                    <a:pt x="30" y="168"/>
                  </a:lnTo>
                  <a:lnTo>
                    <a:pt x="27" y="161"/>
                  </a:lnTo>
                  <a:lnTo>
                    <a:pt x="25" y="156"/>
                  </a:lnTo>
                  <a:lnTo>
                    <a:pt x="23" y="150"/>
                  </a:lnTo>
                  <a:lnTo>
                    <a:pt x="20" y="141"/>
                  </a:lnTo>
                  <a:lnTo>
                    <a:pt x="16" y="131"/>
                  </a:lnTo>
                  <a:lnTo>
                    <a:pt x="9" y="117"/>
                  </a:lnTo>
                  <a:lnTo>
                    <a:pt x="0" y="97"/>
                  </a:lnTo>
                  <a:lnTo>
                    <a:pt x="7" y="86"/>
                  </a:lnTo>
                  <a:lnTo>
                    <a:pt x="11" y="78"/>
                  </a:lnTo>
                  <a:lnTo>
                    <a:pt x="15" y="70"/>
                  </a:lnTo>
                  <a:lnTo>
                    <a:pt x="19" y="63"/>
                  </a:lnTo>
                  <a:lnTo>
                    <a:pt x="24" y="54"/>
                  </a:lnTo>
                  <a:lnTo>
                    <a:pt x="31" y="41"/>
                  </a:lnTo>
                  <a:lnTo>
                    <a:pt x="40" y="24"/>
                  </a:lnTo>
                  <a:lnTo>
                    <a:pt x="52" y="0"/>
                  </a:lnTo>
                  <a:lnTo>
                    <a:pt x="63" y="3"/>
                  </a:lnTo>
                  <a:lnTo>
                    <a:pt x="70" y="6"/>
                  </a:lnTo>
                  <a:lnTo>
                    <a:pt x="76" y="8"/>
                  </a:lnTo>
                  <a:lnTo>
                    <a:pt x="83" y="11"/>
                  </a:lnTo>
                  <a:lnTo>
                    <a:pt x="91" y="15"/>
                  </a:lnTo>
                  <a:lnTo>
                    <a:pt x="102" y="20"/>
                  </a:lnTo>
                  <a:lnTo>
                    <a:pt x="119" y="27"/>
                  </a:lnTo>
                  <a:lnTo>
                    <a:pt x="140" y="37"/>
                  </a:lnTo>
                  <a:lnTo>
                    <a:pt x="144" y="44"/>
                  </a:lnTo>
                  <a:lnTo>
                    <a:pt x="146" y="50"/>
                  </a:lnTo>
                  <a:lnTo>
                    <a:pt x="149" y="56"/>
                  </a:lnTo>
                  <a:lnTo>
                    <a:pt x="151" y="61"/>
                  </a:lnTo>
                  <a:lnTo>
                    <a:pt x="154" y="69"/>
                  </a:lnTo>
                  <a:lnTo>
                    <a:pt x="159" y="80"/>
                  </a:lnTo>
                  <a:lnTo>
                    <a:pt x="165" y="95"/>
                  </a:lnTo>
                  <a:lnTo>
                    <a:pt x="173" y="116"/>
                  </a:lnTo>
                  <a:close/>
                </a:path>
              </a:pathLst>
            </a:custGeom>
            <a:solidFill>
              <a:srgbClr val="707575"/>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119" name="Freeform 235"/>
            <p:cNvSpPr>
              <a:spLocks/>
            </p:cNvSpPr>
            <p:nvPr/>
          </p:nvSpPr>
          <p:spPr bwMode="auto">
            <a:xfrm>
              <a:off x="795" y="1277"/>
              <a:ext cx="6" cy="9"/>
            </a:xfrm>
            <a:custGeom>
              <a:avLst/>
              <a:gdLst/>
              <a:ahLst/>
              <a:cxnLst>
                <a:cxn ang="0">
                  <a:pos x="142" y="126"/>
                </a:cxn>
                <a:cxn ang="0">
                  <a:pos x="131" y="131"/>
                </a:cxn>
                <a:cxn ang="0">
                  <a:pos x="122" y="135"/>
                </a:cxn>
                <a:cxn ang="0">
                  <a:pos x="115" y="137"/>
                </a:cxn>
                <a:cxn ang="0">
                  <a:pos x="107" y="141"/>
                </a:cxn>
                <a:cxn ang="0">
                  <a:pos x="96" y="145"/>
                </a:cxn>
                <a:cxn ang="0">
                  <a:pos x="81" y="152"/>
                </a:cxn>
                <a:cxn ang="0">
                  <a:pos x="61" y="161"/>
                </a:cxn>
                <a:cxn ang="0">
                  <a:pos x="32" y="175"/>
                </a:cxn>
                <a:cxn ang="0">
                  <a:pos x="29" y="165"/>
                </a:cxn>
                <a:cxn ang="0">
                  <a:pos x="26" y="159"/>
                </a:cxn>
                <a:cxn ang="0">
                  <a:pos x="24" y="153"/>
                </a:cxn>
                <a:cxn ang="0">
                  <a:pos x="22" y="146"/>
                </a:cxn>
                <a:cxn ang="0">
                  <a:pos x="19" y="139"/>
                </a:cxn>
                <a:cxn ang="0">
                  <a:pos x="15" y="128"/>
                </a:cxn>
                <a:cxn ang="0">
                  <a:pos x="8" y="114"/>
                </a:cxn>
                <a:cxn ang="0">
                  <a:pos x="0" y="95"/>
                </a:cxn>
                <a:cxn ang="0">
                  <a:pos x="5" y="84"/>
                </a:cxn>
                <a:cxn ang="0">
                  <a:pos x="9" y="76"/>
                </a:cxn>
                <a:cxn ang="0">
                  <a:pos x="12" y="68"/>
                </a:cxn>
                <a:cxn ang="0">
                  <a:pos x="16" y="61"/>
                </a:cxn>
                <a:cxn ang="0">
                  <a:pos x="20" y="53"/>
                </a:cxn>
                <a:cxn ang="0">
                  <a:pos x="26" y="40"/>
                </a:cxn>
                <a:cxn ang="0">
                  <a:pos x="34" y="23"/>
                </a:cxn>
                <a:cxn ang="0">
                  <a:pos x="45" y="0"/>
                </a:cxn>
                <a:cxn ang="0">
                  <a:pos x="53" y="4"/>
                </a:cxn>
                <a:cxn ang="0">
                  <a:pos x="59" y="8"/>
                </a:cxn>
                <a:cxn ang="0">
                  <a:pos x="63" y="11"/>
                </a:cxn>
                <a:cxn ang="0">
                  <a:pos x="68" y="15"/>
                </a:cxn>
                <a:cxn ang="0">
                  <a:pos x="74" y="19"/>
                </a:cxn>
                <a:cxn ang="0">
                  <a:pos x="83" y="25"/>
                </a:cxn>
                <a:cxn ang="0">
                  <a:pos x="94" y="34"/>
                </a:cxn>
                <a:cxn ang="0">
                  <a:pos x="111" y="46"/>
                </a:cxn>
                <a:cxn ang="0">
                  <a:pos x="115" y="55"/>
                </a:cxn>
                <a:cxn ang="0">
                  <a:pos x="117" y="60"/>
                </a:cxn>
                <a:cxn ang="0">
                  <a:pos x="120" y="65"/>
                </a:cxn>
                <a:cxn ang="0">
                  <a:pos x="122" y="71"/>
                </a:cxn>
                <a:cxn ang="0">
                  <a:pos x="125" y="79"/>
                </a:cxn>
                <a:cxn ang="0">
                  <a:pos x="129" y="89"/>
                </a:cxn>
                <a:cxn ang="0">
                  <a:pos x="135" y="105"/>
                </a:cxn>
                <a:cxn ang="0">
                  <a:pos x="142" y="126"/>
                </a:cxn>
              </a:cxnLst>
              <a:rect l="0" t="0" r="r" b="b"/>
              <a:pathLst>
                <a:path w="142" h="175">
                  <a:moveTo>
                    <a:pt x="142" y="126"/>
                  </a:moveTo>
                  <a:lnTo>
                    <a:pt x="131" y="131"/>
                  </a:lnTo>
                  <a:lnTo>
                    <a:pt x="122" y="135"/>
                  </a:lnTo>
                  <a:lnTo>
                    <a:pt x="115" y="137"/>
                  </a:lnTo>
                  <a:lnTo>
                    <a:pt x="107" y="141"/>
                  </a:lnTo>
                  <a:lnTo>
                    <a:pt x="96" y="145"/>
                  </a:lnTo>
                  <a:lnTo>
                    <a:pt x="81" y="152"/>
                  </a:lnTo>
                  <a:lnTo>
                    <a:pt x="61" y="161"/>
                  </a:lnTo>
                  <a:lnTo>
                    <a:pt x="32" y="175"/>
                  </a:lnTo>
                  <a:lnTo>
                    <a:pt x="29" y="165"/>
                  </a:lnTo>
                  <a:lnTo>
                    <a:pt x="26" y="159"/>
                  </a:lnTo>
                  <a:lnTo>
                    <a:pt x="24" y="153"/>
                  </a:lnTo>
                  <a:lnTo>
                    <a:pt x="22" y="146"/>
                  </a:lnTo>
                  <a:lnTo>
                    <a:pt x="19" y="139"/>
                  </a:lnTo>
                  <a:lnTo>
                    <a:pt x="15" y="128"/>
                  </a:lnTo>
                  <a:lnTo>
                    <a:pt x="8" y="114"/>
                  </a:lnTo>
                  <a:lnTo>
                    <a:pt x="0" y="95"/>
                  </a:lnTo>
                  <a:lnTo>
                    <a:pt x="5" y="84"/>
                  </a:lnTo>
                  <a:lnTo>
                    <a:pt x="9" y="76"/>
                  </a:lnTo>
                  <a:lnTo>
                    <a:pt x="12" y="68"/>
                  </a:lnTo>
                  <a:lnTo>
                    <a:pt x="16" y="61"/>
                  </a:lnTo>
                  <a:lnTo>
                    <a:pt x="20" y="53"/>
                  </a:lnTo>
                  <a:lnTo>
                    <a:pt x="26" y="40"/>
                  </a:lnTo>
                  <a:lnTo>
                    <a:pt x="34" y="23"/>
                  </a:lnTo>
                  <a:lnTo>
                    <a:pt x="45" y="0"/>
                  </a:lnTo>
                  <a:lnTo>
                    <a:pt x="53" y="4"/>
                  </a:lnTo>
                  <a:lnTo>
                    <a:pt x="59" y="8"/>
                  </a:lnTo>
                  <a:lnTo>
                    <a:pt x="63" y="11"/>
                  </a:lnTo>
                  <a:lnTo>
                    <a:pt x="68" y="15"/>
                  </a:lnTo>
                  <a:lnTo>
                    <a:pt x="74" y="19"/>
                  </a:lnTo>
                  <a:lnTo>
                    <a:pt x="83" y="25"/>
                  </a:lnTo>
                  <a:lnTo>
                    <a:pt x="94" y="34"/>
                  </a:lnTo>
                  <a:lnTo>
                    <a:pt x="111" y="46"/>
                  </a:lnTo>
                  <a:lnTo>
                    <a:pt x="115" y="55"/>
                  </a:lnTo>
                  <a:lnTo>
                    <a:pt x="117" y="60"/>
                  </a:lnTo>
                  <a:lnTo>
                    <a:pt x="120" y="65"/>
                  </a:lnTo>
                  <a:lnTo>
                    <a:pt x="122" y="71"/>
                  </a:lnTo>
                  <a:lnTo>
                    <a:pt x="125" y="79"/>
                  </a:lnTo>
                  <a:lnTo>
                    <a:pt x="129" y="89"/>
                  </a:lnTo>
                  <a:lnTo>
                    <a:pt x="135" y="105"/>
                  </a:lnTo>
                  <a:lnTo>
                    <a:pt x="142" y="126"/>
                  </a:lnTo>
                  <a:close/>
                </a:path>
              </a:pathLst>
            </a:custGeom>
            <a:solidFill>
              <a:srgbClr val="8C9494"/>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120" name="Freeform 236"/>
            <p:cNvSpPr>
              <a:spLocks/>
            </p:cNvSpPr>
            <p:nvPr/>
          </p:nvSpPr>
          <p:spPr bwMode="auto">
            <a:xfrm>
              <a:off x="795" y="1277"/>
              <a:ext cx="5" cy="9"/>
            </a:xfrm>
            <a:custGeom>
              <a:avLst/>
              <a:gdLst/>
              <a:ahLst/>
              <a:cxnLst>
                <a:cxn ang="0">
                  <a:pos x="116" y="136"/>
                </a:cxn>
                <a:cxn ang="0">
                  <a:pos x="107" y="139"/>
                </a:cxn>
                <a:cxn ang="0">
                  <a:pos x="101" y="141"/>
                </a:cxn>
                <a:cxn ang="0">
                  <a:pos x="95" y="144"/>
                </a:cxn>
                <a:cxn ang="0">
                  <a:pos x="88" y="146"/>
                </a:cxn>
                <a:cxn ang="0">
                  <a:pos x="80" y="150"/>
                </a:cxn>
                <a:cxn ang="0">
                  <a:pos x="69" y="155"/>
                </a:cxn>
                <a:cxn ang="0">
                  <a:pos x="54" y="162"/>
                </a:cxn>
                <a:cxn ang="0">
                  <a:pos x="32" y="172"/>
                </a:cxn>
                <a:cxn ang="0">
                  <a:pos x="29" y="163"/>
                </a:cxn>
                <a:cxn ang="0">
                  <a:pos x="26" y="156"/>
                </a:cxn>
                <a:cxn ang="0">
                  <a:pos x="24" y="151"/>
                </a:cxn>
                <a:cxn ang="0">
                  <a:pos x="22" y="144"/>
                </a:cxn>
                <a:cxn ang="0">
                  <a:pos x="19" y="136"/>
                </a:cxn>
                <a:cxn ang="0">
                  <a:pos x="15" y="126"/>
                </a:cxn>
                <a:cxn ang="0">
                  <a:pos x="8" y="112"/>
                </a:cxn>
                <a:cxn ang="0">
                  <a:pos x="0" y="93"/>
                </a:cxn>
                <a:cxn ang="0">
                  <a:pos x="5" y="82"/>
                </a:cxn>
                <a:cxn ang="0">
                  <a:pos x="8" y="74"/>
                </a:cxn>
                <a:cxn ang="0">
                  <a:pos x="11" y="67"/>
                </a:cxn>
                <a:cxn ang="0">
                  <a:pos x="14" y="60"/>
                </a:cxn>
                <a:cxn ang="0">
                  <a:pos x="18" y="51"/>
                </a:cxn>
                <a:cxn ang="0">
                  <a:pos x="23" y="39"/>
                </a:cxn>
                <a:cxn ang="0">
                  <a:pos x="31" y="22"/>
                </a:cxn>
                <a:cxn ang="0">
                  <a:pos x="40" y="0"/>
                </a:cxn>
                <a:cxn ang="0">
                  <a:pos x="46" y="5"/>
                </a:cxn>
                <a:cxn ang="0">
                  <a:pos x="50" y="9"/>
                </a:cxn>
                <a:cxn ang="0">
                  <a:pos x="53" y="14"/>
                </a:cxn>
                <a:cxn ang="0">
                  <a:pos x="56" y="18"/>
                </a:cxn>
                <a:cxn ang="0">
                  <a:pos x="60" y="23"/>
                </a:cxn>
                <a:cxn ang="0">
                  <a:pos x="65" y="30"/>
                </a:cxn>
                <a:cxn ang="0">
                  <a:pos x="73" y="41"/>
                </a:cxn>
                <a:cxn ang="0">
                  <a:pos x="83" y="56"/>
                </a:cxn>
                <a:cxn ang="0">
                  <a:pos x="87" y="64"/>
                </a:cxn>
                <a:cxn ang="0">
                  <a:pos x="89" y="69"/>
                </a:cxn>
                <a:cxn ang="0">
                  <a:pos x="92" y="75"/>
                </a:cxn>
                <a:cxn ang="0">
                  <a:pos x="95" y="81"/>
                </a:cxn>
                <a:cxn ang="0">
                  <a:pos x="98" y="88"/>
                </a:cxn>
                <a:cxn ang="0">
                  <a:pos x="102" y="99"/>
                </a:cxn>
                <a:cxn ang="0">
                  <a:pos x="108" y="115"/>
                </a:cxn>
                <a:cxn ang="0">
                  <a:pos x="116" y="136"/>
                </a:cxn>
              </a:cxnLst>
              <a:rect l="0" t="0" r="r" b="b"/>
              <a:pathLst>
                <a:path w="116" h="172">
                  <a:moveTo>
                    <a:pt x="116" y="136"/>
                  </a:moveTo>
                  <a:lnTo>
                    <a:pt x="107" y="139"/>
                  </a:lnTo>
                  <a:lnTo>
                    <a:pt x="101" y="141"/>
                  </a:lnTo>
                  <a:lnTo>
                    <a:pt x="95" y="144"/>
                  </a:lnTo>
                  <a:lnTo>
                    <a:pt x="88" y="146"/>
                  </a:lnTo>
                  <a:lnTo>
                    <a:pt x="80" y="150"/>
                  </a:lnTo>
                  <a:lnTo>
                    <a:pt x="69" y="155"/>
                  </a:lnTo>
                  <a:lnTo>
                    <a:pt x="54" y="162"/>
                  </a:lnTo>
                  <a:lnTo>
                    <a:pt x="32" y="172"/>
                  </a:lnTo>
                  <a:lnTo>
                    <a:pt x="29" y="163"/>
                  </a:lnTo>
                  <a:lnTo>
                    <a:pt x="26" y="156"/>
                  </a:lnTo>
                  <a:lnTo>
                    <a:pt x="24" y="151"/>
                  </a:lnTo>
                  <a:lnTo>
                    <a:pt x="22" y="144"/>
                  </a:lnTo>
                  <a:lnTo>
                    <a:pt x="19" y="136"/>
                  </a:lnTo>
                  <a:lnTo>
                    <a:pt x="15" y="126"/>
                  </a:lnTo>
                  <a:lnTo>
                    <a:pt x="8" y="112"/>
                  </a:lnTo>
                  <a:lnTo>
                    <a:pt x="0" y="93"/>
                  </a:lnTo>
                  <a:lnTo>
                    <a:pt x="5" y="82"/>
                  </a:lnTo>
                  <a:lnTo>
                    <a:pt x="8" y="74"/>
                  </a:lnTo>
                  <a:lnTo>
                    <a:pt x="11" y="67"/>
                  </a:lnTo>
                  <a:lnTo>
                    <a:pt x="14" y="60"/>
                  </a:lnTo>
                  <a:lnTo>
                    <a:pt x="18" y="51"/>
                  </a:lnTo>
                  <a:lnTo>
                    <a:pt x="23" y="39"/>
                  </a:lnTo>
                  <a:lnTo>
                    <a:pt x="31" y="22"/>
                  </a:lnTo>
                  <a:lnTo>
                    <a:pt x="40" y="0"/>
                  </a:lnTo>
                  <a:lnTo>
                    <a:pt x="46" y="5"/>
                  </a:lnTo>
                  <a:lnTo>
                    <a:pt x="50" y="9"/>
                  </a:lnTo>
                  <a:lnTo>
                    <a:pt x="53" y="14"/>
                  </a:lnTo>
                  <a:lnTo>
                    <a:pt x="56" y="18"/>
                  </a:lnTo>
                  <a:lnTo>
                    <a:pt x="60" y="23"/>
                  </a:lnTo>
                  <a:lnTo>
                    <a:pt x="65" y="30"/>
                  </a:lnTo>
                  <a:lnTo>
                    <a:pt x="73" y="41"/>
                  </a:lnTo>
                  <a:lnTo>
                    <a:pt x="83" y="56"/>
                  </a:lnTo>
                  <a:lnTo>
                    <a:pt x="87" y="64"/>
                  </a:lnTo>
                  <a:lnTo>
                    <a:pt x="89" y="69"/>
                  </a:lnTo>
                  <a:lnTo>
                    <a:pt x="92" y="75"/>
                  </a:lnTo>
                  <a:lnTo>
                    <a:pt x="95" y="81"/>
                  </a:lnTo>
                  <a:lnTo>
                    <a:pt x="98" y="88"/>
                  </a:lnTo>
                  <a:lnTo>
                    <a:pt x="102" y="99"/>
                  </a:lnTo>
                  <a:lnTo>
                    <a:pt x="108" y="115"/>
                  </a:lnTo>
                  <a:lnTo>
                    <a:pt x="116" y="136"/>
                  </a:lnTo>
                  <a:close/>
                </a:path>
              </a:pathLst>
            </a:custGeom>
            <a:solidFill>
              <a:srgbClr val="A8B0B0"/>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121" name="Freeform 237"/>
            <p:cNvSpPr>
              <a:spLocks/>
            </p:cNvSpPr>
            <p:nvPr/>
          </p:nvSpPr>
          <p:spPr bwMode="auto">
            <a:xfrm>
              <a:off x="795" y="1277"/>
              <a:ext cx="4" cy="9"/>
            </a:xfrm>
            <a:custGeom>
              <a:avLst/>
              <a:gdLst/>
              <a:ahLst/>
              <a:cxnLst>
                <a:cxn ang="0">
                  <a:pos x="88" y="145"/>
                </a:cxn>
                <a:cxn ang="0">
                  <a:pos x="81" y="147"/>
                </a:cxn>
                <a:cxn ang="0">
                  <a:pos x="77" y="150"/>
                </a:cxn>
                <a:cxn ang="0">
                  <a:pos x="73" y="151"/>
                </a:cxn>
                <a:cxn ang="0">
                  <a:pos x="69" y="153"/>
                </a:cxn>
                <a:cxn ang="0">
                  <a:pos x="64" y="155"/>
                </a:cxn>
                <a:cxn ang="0">
                  <a:pos x="57" y="158"/>
                </a:cxn>
                <a:cxn ang="0">
                  <a:pos x="47" y="163"/>
                </a:cxn>
                <a:cxn ang="0">
                  <a:pos x="32" y="170"/>
                </a:cxn>
                <a:cxn ang="0">
                  <a:pos x="29" y="161"/>
                </a:cxn>
                <a:cxn ang="0">
                  <a:pos x="26" y="154"/>
                </a:cxn>
                <a:cxn ang="0">
                  <a:pos x="24" y="148"/>
                </a:cxn>
                <a:cxn ang="0">
                  <a:pos x="22" y="142"/>
                </a:cxn>
                <a:cxn ang="0">
                  <a:pos x="19" y="134"/>
                </a:cxn>
                <a:cxn ang="0">
                  <a:pos x="15" y="123"/>
                </a:cxn>
                <a:cxn ang="0">
                  <a:pos x="8" y="109"/>
                </a:cxn>
                <a:cxn ang="0">
                  <a:pos x="0" y="89"/>
                </a:cxn>
                <a:cxn ang="0">
                  <a:pos x="4" y="79"/>
                </a:cxn>
                <a:cxn ang="0">
                  <a:pos x="7" y="71"/>
                </a:cxn>
                <a:cxn ang="0">
                  <a:pos x="9" y="65"/>
                </a:cxn>
                <a:cxn ang="0">
                  <a:pos x="12" y="58"/>
                </a:cxn>
                <a:cxn ang="0">
                  <a:pos x="15" y="49"/>
                </a:cxn>
                <a:cxn ang="0">
                  <a:pos x="19" y="38"/>
                </a:cxn>
                <a:cxn ang="0">
                  <a:pos x="26" y="22"/>
                </a:cxn>
                <a:cxn ang="0">
                  <a:pos x="34" y="0"/>
                </a:cxn>
                <a:cxn ang="0">
                  <a:pos x="40" y="11"/>
                </a:cxn>
                <a:cxn ang="0">
                  <a:pos x="43" y="21"/>
                </a:cxn>
                <a:cxn ang="0">
                  <a:pos x="47" y="36"/>
                </a:cxn>
                <a:cxn ang="0">
                  <a:pos x="55" y="65"/>
                </a:cxn>
                <a:cxn ang="0">
                  <a:pos x="59" y="74"/>
                </a:cxn>
                <a:cxn ang="0">
                  <a:pos x="61" y="79"/>
                </a:cxn>
                <a:cxn ang="0">
                  <a:pos x="64" y="84"/>
                </a:cxn>
                <a:cxn ang="0">
                  <a:pos x="66" y="90"/>
                </a:cxn>
                <a:cxn ang="0">
                  <a:pos x="69" y="98"/>
                </a:cxn>
                <a:cxn ang="0">
                  <a:pos x="73" y="108"/>
                </a:cxn>
                <a:cxn ang="0">
                  <a:pos x="79" y="124"/>
                </a:cxn>
                <a:cxn ang="0">
                  <a:pos x="88" y="145"/>
                </a:cxn>
              </a:cxnLst>
              <a:rect l="0" t="0" r="r" b="b"/>
              <a:pathLst>
                <a:path w="88" h="170">
                  <a:moveTo>
                    <a:pt x="88" y="145"/>
                  </a:moveTo>
                  <a:lnTo>
                    <a:pt x="81" y="147"/>
                  </a:lnTo>
                  <a:lnTo>
                    <a:pt x="77" y="150"/>
                  </a:lnTo>
                  <a:lnTo>
                    <a:pt x="73" y="151"/>
                  </a:lnTo>
                  <a:lnTo>
                    <a:pt x="69" y="153"/>
                  </a:lnTo>
                  <a:lnTo>
                    <a:pt x="64" y="155"/>
                  </a:lnTo>
                  <a:lnTo>
                    <a:pt x="57" y="158"/>
                  </a:lnTo>
                  <a:lnTo>
                    <a:pt x="47" y="163"/>
                  </a:lnTo>
                  <a:lnTo>
                    <a:pt x="32" y="170"/>
                  </a:lnTo>
                  <a:lnTo>
                    <a:pt x="29" y="161"/>
                  </a:lnTo>
                  <a:lnTo>
                    <a:pt x="26" y="154"/>
                  </a:lnTo>
                  <a:lnTo>
                    <a:pt x="24" y="148"/>
                  </a:lnTo>
                  <a:lnTo>
                    <a:pt x="22" y="142"/>
                  </a:lnTo>
                  <a:lnTo>
                    <a:pt x="19" y="134"/>
                  </a:lnTo>
                  <a:lnTo>
                    <a:pt x="15" y="123"/>
                  </a:lnTo>
                  <a:lnTo>
                    <a:pt x="8" y="109"/>
                  </a:lnTo>
                  <a:lnTo>
                    <a:pt x="0" y="89"/>
                  </a:lnTo>
                  <a:lnTo>
                    <a:pt x="4" y="79"/>
                  </a:lnTo>
                  <a:lnTo>
                    <a:pt x="7" y="71"/>
                  </a:lnTo>
                  <a:lnTo>
                    <a:pt x="9" y="65"/>
                  </a:lnTo>
                  <a:lnTo>
                    <a:pt x="12" y="58"/>
                  </a:lnTo>
                  <a:lnTo>
                    <a:pt x="15" y="49"/>
                  </a:lnTo>
                  <a:lnTo>
                    <a:pt x="19" y="38"/>
                  </a:lnTo>
                  <a:lnTo>
                    <a:pt x="26" y="22"/>
                  </a:lnTo>
                  <a:lnTo>
                    <a:pt x="34" y="0"/>
                  </a:lnTo>
                  <a:lnTo>
                    <a:pt x="40" y="11"/>
                  </a:lnTo>
                  <a:lnTo>
                    <a:pt x="43" y="21"/>
                  </a:lnTo>
                  <a:lnTo>
                    <a:pt x="47" y="36"/>
                  </a:lnTo>
                  <a:lnTo>
                    <a:pt x="55" y="65"/>
                  </a:lnTo>
                  <a:lnTo>
                    <a:pt x="59" y="74"/>
                  </a:lnTo>
                  <a:lnTo>
                    <a:pt x="61" y="79"/>
                  </a:lnTo>
                  <a:lnTo>
                    <a:pt x="64" y="84"/>
                  </a:lnTo>
                  <a:lnTo>
                    <a:pt x="66" y="90"/>
                  </a:lnTo>
                  <a:lnTo>
                    <a:pt x="69" y="98"/>
                  </a:lnTo>
                  <a:lnTo>
                    <a:pt x="73" y="108"/>
                  </a:lnTo>
                  <a:lnTo>
                    <a:pt x="79" y="124"/>
                  </a:lnTo>
                  <a:lnTo>
                    <a:pt x="88" y="145"/>
                  </a:lnTo>
                  <a:close/>
                </a:path>
              </a:pathLst>
            </a:custGeom>
            <a:solidFill>
              <a:srgbClr val="C4CCCC"/>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122" name="Freeform 238"/>
            <p:cNvSpPr>
              <a:spLocks/>
            </p:cNvSpPr>
            <p:nvPr/>
          </p:nvSpPr>
          <p:spPr bwMode="auto">
            <a:xfrm>
              <a:off x="796" y="1277"/>
              <a:ext cx="2" cy="9"/>
            </a:xfrm>
            <a:custGeom>
              <a:avLst/>
              <a:gdLst/>
              <a:ahLst/>
              <a:cxnLst>
                <a:cxn ang="0">
                  <a:pos x="59" y="155"/>
                </a:cxn>
                <a:cxn ang="0">
                  <a:pos x="33" y="167"/>
                </a:cxn>
                <a:cxn ang="0">
                  <a:pos x="0" y="87"/>
                </a:cxn>
                <a:cxn ang="0">
                  <a:pos x="29" y="0"/>
                </a:cxn>
                <a:cxn ang="0">
                  <a:pos x="26" y="76"/>
                </a:cxn>
                <a:cxn ang="0">
                  <a:pos x="59" y="155"/>
                </a:cxn>
              </a:cxnLst>
              <a:rect l="0" t="0" r="r" b="b"/>
              <a:pathLst>
                <a:path w="59" h="167">
                  <a:moveTo>
                    <a:pt x="59" y="155"/>
                  </a:moveTo>
                  <a:lnTo>
                    <a:pt x="33" y="167"/>
                  </a:lnTo>
                  <a:lnTo>
                    <a:pt x="0" y="87"/>
                  </a:lnTo>
                  <a:lnTo>
                    <a:pt x="29" y="0"/>
                  </a:lnTo>
                  <a:lnTo>
                    <a:pt x="26" y="76"/>
                  </a:lnTo>
                  <a:lnTo>
                    <a:pt x="59" y="155"/>
                  </a:lnTo>
                  <a:close/>
                </a:path>
              </a:pathLst>
            </a:custGeom>
            <a:solidFill>
              <a:srgbClr val="E0E8E8"/>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123" name="Freeform 239"/>
            <p:cNvSpPr>
              <a:spLocks/>
            </p:cNvSpPr>
            <p:nvPr/>
          </p:nvSpPr>
          <p:spPr bwMode="auto">
            <a:xfrm>
              <a:off x="794" y="1278"/>
              <a:ext cx="8" cy="4"/>
            </a:xfrm>
            <a:custGeom>
              <a:avLst/>
              <a:gdLst/>
              <a:ahLst/>
              <a:cxnLst>
                <a:cxn ang="0">
                  <a:pos x="170" y="4"/>
                </a:cxn>
                <a:cxn ang="0">
                  <a:pos x="168" y="0"/>
                </a:cxn>
                <a:cxn ang="0">
                  <a:pos x="0" y="73"/>
                </a:cxn>
                <a:cxn ang="0">
                  <a:pos x="4" y="81"/>
                </a:cxn>
                <a:cxn ang="0">
                  <a:pos x="172" y="8"/>
                </a:cxn>
                <a:cxn ang="0">
                  <a:pos x="170" y="4"/>
                </a:cxn>
              </a:cxnLst>
              <a:rect l="0" t="0" r="r" b="b"/>
              <a:pathLst>
                <a:path w="172" h="81">
                  <a:moveTo>
                    <a:pt x="170" y="4"/>
                  </a:moveTo>
                  <a:lnTo>
                    <a:pt x="168" y="0"/>
                  </a:lnTo>
                  <a:lnTo>
                    <a:pt x="0" y="73"/>
                  </a:lnTo>
                  <a:lnTo>
                    <a:pt x="4" y="81"/>
                  </a:lnTo>
                  <a:lnTo>
                    <a:pt x="172" y="8"/>
                  </a:lnTo>
                  <a:lnTo>
                    <a:pt x="170" y="4"/>
                  </a:lnTo>
                  <a:close/>
                </a:path>
              </a:pathLst>
            </a:custGeom>
            <a:solidFill>
              <a:srgbClr val="EDF5F5"/>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124" name="Freeform 240"/>
            <p:cNvSpPr>
              <a:spLocks/>
            </p:cNvSpPr>
            <p:nvPr/>
          </p:nvSpPr>
          <p:spPr bwMode="auto">
            <a:xfrm>
              <a:off x="840" y="1416"/>
              <a:ext cx="10" cy="6"/>
            </a:xfrm>
            <a:custGeom>
              <a:avLst/>
              <a:gdLst/>
              <a:ahLst/>
              <a:cxnLst>
                <a:cxn ang="0">
                  <a:pos x="216" y="12"/>
                </a:cxn>
                <a:cxn ang="0">
                  <a:pos x="4" y="103"/>
                </a:cxn>
                <a:cxn ang="0">
                  <a:pos x="0" y="93"/>
                </a:cxn>
                <a:cxn ang="0">
                  <a:pos x="211" y="0"/>
                </a:cxn>
                <a:cxn ang="0">
                  <a:pos x="216" y="12"/>
                </a:cxn>
              </a:cxnLst>
              <a:rect l="0" t="0" r="r" b="b"/>
              <a:pathLst>
                <a:path w="216" h="103">
                  <a:moveTo>
                    <a:pt x="216" y="12"/>
                  </a:moveTo>
                  <a:lnTo>
                    <a:pt x="4" y="103"/>
                  </a:lnTo>
                  <a:lnTo>
                    <a:pt x="0" y="93"/>
                  </a:lnTo>
                  <a:lnTo>
                    <a:pt x="211" y="0"/>
                  </a:lnTo>
                  <a:lnTo>
                    <a:pt x="216" y="12"/>
                  </a:lnTo>
                  <a:close/>
                </a:path>
              </a:pathLst>
            </a:custGeom>
            <a:solidFill>
              <a:srgbClr val="111919"/>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125" name="Freeform 241"/>
            <p:cNvSpPr>
              <a:spLocks/>
            </p:cNvSpPr>
            <p:nvPr/>
          </p:nvSpPr>
          <p:spPr bwMode="auto">
            <a:xfrm>
              <a:off x="840" y="1417"/>
              <a:ext cx="11" cy="16"/>
            </a:xfrm>
            <a:custGeom>
              <a:avLst/>
              <a:gdLst/>
              <a:ahLst/>
              <a:cxnLst>
                <a:cxn ang="0">
                  <a:pos x="207" y="296"/>
                </a:cxn>
                <a:cxn ang="0">
                  <a:pos x="219" y="286"/>
                </a:cxn>
                <a:cxn ang="0">
                  <a:pos x="232" y="267"/>
                </a:cxn>
                <a:cxn ang="0">
                  <a:pos x="242" y="241"/>
                </a:cxn>
                <a:cxn ang="0">
                  <a:pos x="248" y="206"/>
                </a:cxn>
                <a:cxn ang="0">
                  <a:pos x="250" y="165"/>
                </a:cxn>
                <a:cxn ang="0">
                  <a:pos x="245" y="116"/>
                </a:cxn>
                <a:cxn ang="0">
                  <a:pos x="233" y="62"/>
                </a:cxn>
                <a:cxn ang="0">
                  <a:pos x="211" y="0"/>
                </a:cxn>
                <a:cxn ang="0">
                  <a:pos x="198" y="6"/>
                </a:cxn>
                <a:cxn ang="0">
                  <a:pos x="185" y="12"/>
                </a:cxn>
                <a:cxn ang="0">
                  <a:pos x="171" y="17"/>
                </a:cxn>
                <a:cxn ang="0">
                  <a:pos x="158" y="24"/>
                </a:cxn>
                <a:cxn ang="0">
                  <a:pos x="145" y="29"/>
                </a:cxn>
                <a:cxn ang="0">
                  <a:pos x="132" y="35"/>
                </a:cxn>
                <a:cxn ang="0">
                  <a:pos x="118" y="41"/>
                </a:cxn>
                <a:cxn ang="0">
                  <a:pos x="106" y="46"/>
                </a:cxn>
                <a:cxn ang="0">
                  <a:pos x="93" y="52"/>
                </a:cxn>
                <a:cxn ang="0">
                  <a:pos x="80" y="57"/>
                </a:cxn>
                <a:cxn ang="0">
                  <a:pos x="66" y="64"/>
                </a:cxn>
                <a:cxn ang="0">
                  <a:pos x="53" y="69"/>
                </a:cxn>
                <a:cxn ang="0">
                  <a:pos x="40" y="75"/>
                </a:cxn>
                <a:cxn ang="0">
                  <a:pos x="27" y="81"/>
                </a:cxn>
                <a:cxn ang="0">
                  <a:pos x="13" y="87"/>
                </a:cxn>
                <a:cxn ang="0">
                  <a:pos x="0" y="92"/>
                </a:cxn>
                <a:cxn ang="0">
                  <a:pos x="13" y="123"/>
                </a:cxn>
                <a:cxn ang="0">
                  <a:pos x="28" y="150"/>
                </a:cxn>
                <a:cxn ang="0">
                  <a:pos x="42" y="175"/>
                </a:cxn>
                <a:cxn ang="0">
                  <a:pos x="57" y="198"/>
                </a:cxn>
                <a:cxn ang="0">
                  <a:pos x="73" y="218"/>
                </a:cxn>
                <a:cxn ang="0">
                  <a:pos x="87" y="236"/>
                </a:cxn>
                <a:cxn ang="0">
                  <a:pos x="102" y="250"/>
                </a:cxn>
                <a:cxn ang="0">
                  <a:pos x="117" y="263"/>
                </a:cxn>
                <a:cxn ang="0">
                  <a:pos x="132" y="274"/>
                </a:cxn>
                <a:cxn ang="0">
                  <a:pos x="145" y="283"/>
                </a:cxn>
                <a:cxn ang="0">
                  <a:pos x="158" y="289"/>
                </a:cxn>
                <a:cxn ang="0">
                  <a:pos x="170" y="294"/>
                </a:cxn>
                <a:cxn ang="0">
                  <a:pos x="182" y="297"/>
                </a:cxn>
                <a:cxn ang="0">
                  <a:pos x="192" y="298"/>
                </a:cxn>
                <a:cxn ang="0">
                  <a:pos x="200" y="298"/>
                </a:cxn>
                <a:cxn ang="0">
                  <a:pos x="207" y="296"/>
                </a:cxn>
              </a:cxnLst>
              <a:rect l="0" t="0" r="r" b="b"/>
              <a:pathLst>
                <a:path w="250" h="298">
                  <a:moveTo>
                    <a:pt x="207" y="296"/>
                  </a:moveTo>
                  <a:lnTo>
                    <a:pt x="219" y="286"/>
                  </a:lnTo>
                  <a:lnTo>
                    <a:pt x="232" y="267"/>
                  </a:lnTo>
                  <a:lnTo>
                    <a:pt x="242" y="241"/>
                  </a:lnTo>
                  <a:lnTo>
                    <a:pt x="248" y="206"/>
                  </a:lnTo>
                  <a:lnTo>
                    <a:pt x="250" y="165"/>
                  </a:lnTo>
                  <a:lnTo>
                    <a:pt x="245" y="116"/>
                  </a:lnTo>
                  <a:lnTo>
                    <a:pt x="233" y="62"/>
                  </a:lnTo>
                  <a:lnTo>
                    <a:pt x="211" y="0"/>
                  </a:lnTo>
                  <a:lnTo>
                    <a:pt x="198" y="6"/>
                  </a:lnTo>
                  <a:lnTo>
                    <a:pt x="185" y="12"/>
                  </a:lnTo>
                  <a:lnTo>
                    <a:pt x="171" y="17"/>
                  </a:lnTo>
                  <a:lnTo>
                    <a:pt x="158" y="24"/>
                  </a:lnTo>
                  <a:lnTo>
                    <a:pt x="145" y="29"/>
                  </a:lnTo>
                  <a:lnTo>
                    <a:pt x="132" y="35"/>
                  </a:lnTo>
                  <a:lnTo>
                    <a:pt x="118" y="41"/>
                  </a:lnTo>
                  <a:lnTo>
                    <a:pt x="106" y="46"/>
                  </a:lnTo>
                  <a:lnTo>
                    <a:pt x="93" y="52"/>
                  </a:lnTo>
                  <a:lnTo>
                    <a:pt x="80" y="57"/>
                  </a:lnTo>
                  <a:lnTo>
                    <a:pt x="66" y="64"/>
                  </a:lnTo>
                  <a:lnTo>
                    <a:pt x="53" y="69"/>
                  </a:lnTo>
                  <a:lnTo>
                    <a:pt x="40" y="75"/>
                  </a:lnTo>
                  <a:lnTo>
                    <a:pt x="27" y="81"/>
                  </a:lnTo>
                  <a:lnTo>
                    <a:pt x="13" y="87"/>
                  </a:lnTo>
                  <a:lnTo>
                    <a:pt x="0" y="92"/>
                  </a:lnTo>
                  <a:lnTo>
                    <a:pt x="13" y="123"/>
                  </a:lnTo>
                  <a:lnTo>
                    <a:pt x="28" y="150"/>
                  </a:lnTo>
                  <a:lnTo>
                    <a:pt x="42" y="175"/>
                  </a:lnTo>
                  <a:lnTo>
                    <a:pt x="57" y="198"/>
                  </a:lnTo>
                  <a:lnTo>
                    <a:pt x="73" y="218"/>
                  </a:lnTo>
                  <a:lnTo>
                    <a:pt x="87" y="236"/>
                  </a:lnTo>
                  <a:lnTo>
                    <a:pt x="102" y="250"/>
                  </a:lnTo>
                  <a:lnTo>
                    <a:pt x="117" y="263"/>
                  </a:lnTo>
                  <a:lnTo>
                    <a:pt x="132" y="274"/>
                  </a:lnTo>
                  <a:lnTo>
                    <a:pt x="145" y="283"/>
                  </a:lnTo>
                  <a:lnTo>
                    <a:pt x="158" y="289"/>
                  </a:lnTo>
                  <a:lnTo>
                    <a:pt x="170" y="294"/>
                  </a:lnTo>
                  <a:lnTo>
                    <a:pt x="182" y="297"/>
                  </a:lnTo>
                  <a:lnTo>
                    <a:pt x="192" y="298"/>
                  </a:lnTo>
                  <a:lnTo>
                    <a:pt x="200" y="298"/>
                  </a:lnTo>
                  <a:lnTo>
                    <a:pt x="207" y="296"/>
                  </a:lnTo>
                  <a:close/>
                </a:path>
              </a:pathLst>
            </a:custGeom>
            <a:solidFill>
              <a:srgbClr val="111919"/>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126" name="Freeform 242"/>
            <p:cNvSpPr>
              <a:spLocks/>
            </p:cNvSpPr>
            <p:nvPr/>
          </p:nvSpPr>
          <p:spPr bwMode="auto">
            <a:xfrm>
              <a:off x="840" y="1417"/>
              <a:ext cx="10" cy="16"/>
            </a:xfrm>
            <a:custGeom>
              <a:avLst/>
              <a:gdLst/>
              <a:ahLst/>
              <a:cxnLst>
                <a:cxn ang="0">
                  <a:pos x="199" y="285"/>
                </a:cxn>
                <a:cxn ang="0">
                  <a:pos x="209" y="276"/>
                </a:cxn>
                <a:cxn ang="0">
                  <a:pos x="217" y="259"/>
                </a:cxn>
                <a:cxn ang="0">
                  <a:pos x="224" y="234"/>
                </a:cxn>
                <a:cxn ang="0">
                  <a:pos x="226" y="202"/>
                </a:cxn>
                <a:cxn ang="0">
                  <a:pos x="223" y="162"/>
                </a:cxn>
                <a:cxn ang="0">
                  <a:pos x="214" y="115"/>
                </a:cxn>
                <a:cxn ang="0">
                  <a:pos x="200" y="61"/>
                </a:cxn>
                <a:cxn ang="0">
                  <a:pos x="178" y="0"/>
                </a:cxn>
                <a:cxn ang="0">
                  <a:pos x="166" y="5"/>
                </a:cxn>
                <a:cxn ang="0">
                  <a:pos x="155" y="10"/>
                </a:cxn>
                <a:cxn ang="0">
                  <a:pos x="144" y="15"/>
                </a:cxn>
                <a:cxn ang="0">
                  <a:pos x="134" y="20"/>
                </a:cxn>
                <a:cxn ang="0">
                  <a:pos x="123" y="24"/>
                </a:cxn>
                <a:cxn ang="0">
                  <a:pos x="111" y="30"/>
                </a:cxn>
                <a:cxn ang="0">
                  <a:pos x="100" y="34"/>
                </a:cxn>
                <a:cxn ang="0">
                  <a:pos x="89" y="39"/>
                </a:cxn>
                <a:cxn ang="0">
                  <a:pos x="78" y="44"/>
                </a:cxn>
                <a:cxn ang="0">
                  <a:pos x="67" y="49"/>
                </a:cxn>
                <a:cxn ang="0">
                  <a:pos x="55" y="54"/>
                </a:cxn>
                <a:cxn ang="0">
                  <a:pos x="45" y="58"/>
                </a:cxn>
                <a:cxn ang="0">
                  <a:pos x="34" y="63"/>
                </a:cxn>
                <a:cxn ang="0">
                  <a:pos x="23" y="69"/>
                </a:cxn>
                <a:cxn ang="0">
                  <a:pos x="11" y="73"/>
                </a:cxn>
                <a:cxn ang="0">
                  <a:pos x="0" y="78"/>
                </a:cxn>
                <a:cxn ang="0">
                  <a:pos x="13" y="109"/>
                </a:cxn>
                <a:cxn ang="0">
                  <a:pos x="28" y="136"/>
                </a:cxn>
                <a:cxn ang="0">
                  <a:pos x="42" y="161"/>
                </a:cxn>
                <a:cxn ang="0">
                  <a:pos x="56" y="184"/>
                </a:cxn>
                <a:cxn ang="0">
                  <a:pos x="72" y="204"/>
                </a:cxn>
                <a:cxn ang="0">
                  <a:pos x="86" y="221"/>
                </a:cxn>
                <a:cxn ang="0">
                  <a:pos x="101" y="236"/>
                </a:cxn>
                <a:cxn ang="0">
                  <a:pos x="115" y="250"/>
                </a:cxn>
                <a:cxn ang="0">
                  <a:pos x="129" y="260"/>
                </a:cxn>
                <a:cxn ang="0">
                  <a:pos x="142" y="270"/>
                </a:cxn>
                <a:cxn ang="0">
                  <a:pos x="155" y="276"/>
                </a:cxn>
                <a:cxn ang="0">
                  <a:pos x="166" y="282"/>
                </a:cxn>
                <a:cxn ang="0">
                  <a:pos x="177" y="285"/>
                </a:cxn>
                <a:cxn ang="0">
                  <a:pos x="186" y="287"/>
                </a:cxn>
                <a:cxn ang="0">
                  <a:pos x="193" y="287"/>
                </a:cxn>
                <a:cxn ang="0">
                  <a:pos x="199" y="285"/>
                </a:cxn>
              </a:cxnLst>
              <a:rect l="0" t="0" r="r" b="b"/>
              <a:pathLst>
                <a:path w="226" h="287">
                  <a:moveTo>
                    <a:pt x="199" y="285"/>
                  </a:moveTo>
                  <a:lnTo>
                    <a:pt x="209" y="276"/>
                  </a:lnTo>
                  <a:lnTo>
                    <a:pt x="217" y="259"/>
                  </a:lnTo>
                  <a:lnTo>
                    <a:pt x="224" y="234"/>
                  </a:lnTo>
                  <a:lnTo>
                    <a:pt x="226" y="202"/>
                  </a:lnTo>
                  <a:lnTo>
                    <a:pt x="223" y="162"/>
                  </a:lnTo>
                  <a:lnTo>
                    <a:pt x="214" y="115"/>
                  </a:lnTo>
                  <a:lnTo>
                    <a:pt x="200" y="61"/>
                  </a:lnTo>
                  <a:lnTo>
                    <a:pt x="178" y="0"/>
                  </a:lnTo>
                  <a:lnTo>
                    <a:pt x="166" y="5"/>
                  </a:lnTo>
                  <a:lnTo>
                    <a:pt x="155" y="10"/>
                  </a:lnTo>
                  <a:lnTo>
                    <a:pt x="144" y="15"/>
                  </a:lnTo>
                  <a:lnTo>
                    <a:pt x="134" y="20"/>
                  </a:lnTo>
                  <a:lnTo>
                    <a:pt x="123" y="24"/>
                  </a:lnTo>
                  <a:lnTo>
                    <a:pt x="111" y="30"/>
                  </a:lnTo>
                  <a:lnTo>
                    <a:pt x="100" y="34"/>
                  </a:lnTo>
                  <a:lnTo>
                    <a:pt x="89" y="39"/>
                  </a:lnTo>
                  <a:lnTo>
                    <a:pt x="78" y="44"/>
                  </a:lnTo>
                  <a:lnTo>
                    <a:pt x="67" y="49"/>
                  </a:lnTo>
                  <a:lnTo>
                    <a:pt x="55" y="54"/>
                  </a:lnTo>
                  <a:lnTo>
                    <a:pt x="45" y="58"/>
                  </a:lnTo>
                  <a:lnTo>
                    <a:pt x="34" y="63"/>
                  </a:lnTo>
                  <a:lnTo>
                    <a:pt x="23" y="69"/>
                  </a:lnTo>
                  <a:lnTo>
                    <a:pt x="11" y="73"/>
                  </a:lnTo>
                  <a:lnTo>
                    <a:pt x="0" y="78"/>
                  </a:lnTo>
                  <a:lnTo>
                    <a:pt x="13" y="109"/>
                  </a:lnTo>
                  <a:lnTo>
                    <a:pt x="28" y="136"/>
                  </a:lnTo>
                  <a:lnTo>
                    <a:pt x="42" y="161"/>
                  </a:lnTo>
                  <a:lnTo>
                    <a:pt x="56" y="184"/>
                  </a:lnTo>
                  <a:lnTo>
                    <a:pt x="72" y="204"/>
                  </a:lnTo>
                  <a:lnTo>
                    <a:pt x="86" y="221"/>
                  </a:lnTo>
                  <a:lnTo>
                    <a:pt x="101" y="236"/>
                  </a:lnTo>
                  <a:lnTo>
                    <a:pt x="115" y="250"/>
                  </a:lnTo>
                  <a:lnTo>
                    <a:pt x="129" y="260"/>
                  </a:lnTo>
                  <a:lnTo>
                    <a:pt x="142" y="270"/>
                  </a:lnTo>
                  <a:lnTo>
                    <a:pt x="155" y="276"/>
                  </a:lnTo>
                  <a:lnTo>
                    <a:pt x="166" y="282"/>
                  </a:lnTo>
                  <a:lnTo>
                    <a:pt x="177" y="285"/>
                  </a:lnTo>
                  <a:lnTo>
                    <a:pt x="186" y="287"/>
                  </a:lnTo>
                  <a:lnTo>
                    <a:pt x="193" y="287"/>
                  </a:lnTo>
                  <a:lnTo>
                    <a:pt x="199" y="285"/>
                  </a:lnTo>
                  <a:close/>
                </a:path>
              </a:pathLst>
            </a:custGeom>
            <a:solidFill>
              <a:srgbClr val="2B3333"/>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127" name="Freeform 243"/>
            <p:cNvSpPr>
              <a:spLocks/>
            </p:cNvSpPr>
            <p:nvPr/>
          </p:nvSpPr>
          <p:spPr bwMode="auto">
            <a:xfrm>
              <a:off x="841" y="1418"/>
              <a:ext cx="9" cy="15"/>
            </a:xfrm>
            <a:custGeom>
              <a:avLst/>
              <a:gdLst/>
              <a:ahLst/>
              <a:cxnLst>
                <a:cxn ang="0">
                  <a:pos x="189" y="273"/>
                </a:cxn>
                <a:cxn ang="0">
                  <a:pos x="196" y="265"/>
                </a:cxn>
                <a:cxn ang="0">
                  <a:pos x="201" y="251"/>
                </a:cxn>
                <a:cxn ang="0">
                  <a:pos x="202" y="227"/>
                </a:cxn>
                <a:cxn ang="0">
                  <a:pos x="200" y="197"/>
                </a:cxn>
                <a:cxn ang="0">
                  <a:pos x="193" y="159"/>
                </a:cxn>
                <a:cxn ang="0">
                  <a:pos x="182" y="114"/>
                </a:cxn>
                <a:cxn ang="0">
                  <a:pos x="165" y="60"/>
                </a:cxn>
                <a:cxn ang="0">
                  <a:pos x="142" y="0"/>
                </a:cxn>
                <a:cxn ang="0">
                  <a:pos x="125" y="7"/>
                </a:cxn>
                <a:cxn ang="0">
                  <a:pos x="107" y="14"/>
                </a:cxn>
                <a:cxn ang="0">
                  <a:pos x="89" y="23"/>
                </a:cxn>
                <a:cxn ang="0">
                  <a:pos x="72" y="30"/>
                </a:cxn>
                <a:cxn ang="0">
                  <a:pos x="53" y="39"/>
                </a:cxn>
                <a:cxn ang="0">
                  <a:pos x="36" y="46"/>
                </a:cxn>
                <a:cxn ang="0">
                  <a:pos x="18" y="54"/>
                </a:cxn>
                <a:cxn ang="0">
                  <a:pos x="0" y="62"/>
                </a:cxn>
                <a:cxn ang="0">
                  <a:pos x="14" y="92"/>
                </a:cxn>
                <a:cxn ang="0">
                  <a:pos x="28" y="120"/>
                </a:cxn>
                <a:cxn ang="0">
                  <a:pos x="41" y="145"/>
                </a:cxn>
                <a:cxn ang="0">
                  <a:pos x="57" y="168"/>
                </a:cxn>
                <a:cxn ang="0">
                  <a:pos x="71" y="188"/>
                </a:cxn>
                <a:cxn ang="0">
                  <a:pos x="85" y="206"/>
                </a:cxn>
                <a:cxn ang="0">
                  <a:pos x="98" y="221"/>
                </a:cxn>
                <a:cxn ang="0">
                  <a:pos x="113" y="235"/>
                </a:cxn>
                <a:cxn ang="0">
                  <a:pos x="126" y="246"/>
                </a:cxn>
                <a:cxn ang="0">
                  <a:pos x="138" y="256"/>
                </a:cxn>
                <a:cxn ang="0">
                  <a:pos x="149" y="262"/>
                </a:cxn>
                <a:cxn ang="0">
                  <a:pos x="160" y="268"/>
                </a:cxn>
                <a:cxn ang="0">
                  <a:pos x="170" y="272"/>
                </a:cxn>
                <a:cxn ang="0">
                  <a:pos x="178" y="274"/>
                </a:cxn>
                <a:cxn ang="0">
                  <a:pos x="184" y="274"/>
                </a:cxn>
                <a:cxn ang="0">
                  <a:pos x="189" y="273"/>
                </a:cxn>
              </a:cxnLst>
              <a:rect l="0" t="0" r="r" b="b"/>
              <a:pathLst>
                <a:path w="202" h="274">
                  <a:moveTo>
                    <a:pt x="189" y="273"/>
                  </a:moveTo>
                  <a:lnTo>
                    <a:pt x="196" y="265"/>
                  </a:lnTo>
                  <a:lnTo>
                    <a:pt x="201" y="251"/>
                  </a:lnTo>
                  <a:lnTo>
                    <a:pt x="202" y="227"/>
                  </a:lnTo>
                  <a:lnTo>
                    <a:pt x="200" y="197"/>
                  </a:lnTo>
                  <a:lnTo>
                    <a:pt x="193" y="159"/>
                  </a:lnTo>
                  <a:lnTo>
                    <a:pt x="182" y="114"/>
                  </a:lnTo>
                  <a:lnTo>
                    <a:pt x="165" y="60"/>
                  </a:lnTo>
                  <a:lnTo>
                    <a:pt x="142" y="0"/>
                  </a:lnTo>
                  <a:lnTo>
                    <a:pt x="125" y="7"/>
                  </a:lnTo>
                  <a:lnTo>
                    <a:pt x="107" y="14"/>
                  </a:lnTo>
                  <a:lnTo>
                    <a:pt x="89" y="23"/>
                  </a:lnTo>
                  <a:lnTo>
                    <a:pt x="72" y="30"/>
                  </a:lnTo>
                  <a:lnTo>
                    <a:pt x="53" y="39"/>
                  </a:lnTo>
                  <a:lnTo>
                    <a:pt x="36" y="46"/>
                  </a:lnTo>
                  <a:lnTo>
                    <a:pt x="18" y="54"/>
                  </a:lnTo>
                  <a:lnTo>
                    <a:pt x="0" y="62"/>
                  </a:lnTo>
                  <a:lnTo>
                    <a:pt x="14" y="92"/>
                  </a:lnTo>
                  <a:lnTo>
                    <a:pt x="28" y="120"/>
                  </a:lnTo>
                  <a:lnTo>
                    <a:pt x="41" y="145"/>
                  </a:lnTo>
                  <a:lnTo>
                    <a:pt x="57" y="168"/>
                  </a:lnTo>
                  <a:lnTo>
                    <a:pt x="71" y="188"/>
                  </a:lnTo>
                  <a:lnTo>
                    <a:pt x="85" y="206"/>
                  </a:lnTo>
                  <a:lnTo>
                    <a:pt x="98" y="221"/>
                  </a:lnTo>
                  <a:lnTo>
                    <a:pt x="113" y="235"/>
                  </a:lnTo>
                  <a:lnTo>
                    <a:pt x="126" y="246"/>
                  </a:lnTo>
                  <a:lnTo>
                    <a:pt x="138" y="256"/>
                  </a:lnTo>
                  <a:lnTo>
                    <a:pt x="149" y="262"/>
                  </a:lnTo>
                  <a:lnTo>
                    <a:pt x="160" y="268"/>
                  </a:lnTo>
                  <a:lnTo>
                    <a:pt x="170" y="272"/>
                  </a:lnTo>
                  <a:lnTo>
                    <a:pt x="178" y="274"/>
                  </a:lnTo>
                  <a:lnTo>
                    <a:pt x="184" y="274"/>
                  </a:lnTo>
                  <a:lnTo>
                    <a:pt x="189" y="273"/>
                  </a:lnTo>
                  <a:close/>
                </a:path>
              </a:pathLst>
            </a:custGeom>
            <a:solidFill>
              <a:srgbClr val="474F4F"/>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128" name="Freeform 244"/>
            <p:cNvSpPr>
              <a:spLocks/>
            </p:cNvSpPr>
            <p:nvPr/>
          </p:nvSpPr>
          <p:spPr bwMode="auto">
            <a:xfrm>
              <a:off x="841" y="1419"/>
              <a:ext cx="9" cy="14"/>
            </a:xfrm>
            <a:custGeom>
              <a:avLst/>
              <a:gdLst/>
              <a:ahLst/>
              <a:cxnLst>
                <a:cxn ang="0">
                  <a:pos x="180" y="263"/>
                </a:cxn>
                <a:cxn ang="0">
                  <a:pos x="185" y="256"/>
                </a:cxn>
                <a:cxn ang="0">
                  <a:pos x="186" y="243"/>
                </a:cxn>
                <a:cxn ang="0">
                  <a:pos x="183" y="222"/>
                </a:cxn>
                <a:cxn ang="0">
                  <a:pos x="177" y="193"/>
                </a:cxn>
                <a:cxn ang="0">
                  <a:pos x="166" y="157"/>
                </a:cxn>
                <a:cxn ang="0">
                  <a:pos x="151" y="113"/>
                </a:cxn>
                <a:cxn ang="0">
                  <a:pos x="131" y="60"/>
                </a:cxn>
                <a:cxn ang="0">
                  <a:pos x="108" y="0"/>
                </a:cxn>
                <a:cxn ang="0">
                  <a:pos x="94" y="7"/>
                </a:cxn>
                <a:cxn ang="0">
                  <a:pos x="80" y="13"/>
                </a:cxn>
                <a:cxn ang="0">
                  <a:pos x="67" y="18"/>
                </a:cxn>
                <a:cxn ang="0">
                  <a:pos x="54" y="24"/>
                </a:cxn>
                <a:cxn ang="0">
                  <a:pos x="40" y="30"/>
                </a:cxn>
                <a:cxn ang="0">
                  <a:pos x="27" y="36"/>
                </a:cxn>
                <a:cxn ang="0">
                  <a:pos x="13" y="41"/>
                </a:cxn>
                <a:cxn ang="0">
                  <a:pos x="0" y="48"/>
                </a:cxn>
                <a:cxn ang="0">
                  <a:pos x="13" y="78"/>
                </a:cxn>
                <a:cxn ang="0">
                  <a:pos x="26" y="106"/>
                </a:cxn>
                <a:cxn ang="0">
                  <a:pos x="40" y="131"/>
                </a:cxn>
                <a:cxn ang="0">
                  <a:pos x="55" y="154"/>
                </a:cxn>
                <a:cxn ang="0">
                  <a:pos x="69" y="174"/>
                </a:cxn>
                <a:cxn ang="0">
                  <a:pos x="83" y="192"/>
                </a:cxn>
                <a:cxn ang="0">
                  <a:pos x="96" y="208"/>
                </a:cxn>
                <a:cxn ang="0">
                  <a:pos x="110" y="222"/>
                </a:cxn>
                <a:cxn ang="0">
                  <a:pos x="122" y="233"/>
                </a:cxn>
                <a:cxn ang="0">
                  <a:pos x="134" y="243"/>
                </a:cxn>
                <a:cxn ang="0">
                  <a:pos x="145" y="250"/>
                </a:cxn>
                <a:cxn ang="0">
                  <a:pos x="155" y="256"/>
                </a:cxn>
                <a:cxn ang="0">
                  <a:pos x="164" y="261"/>
                </a:cxn>
                <a:cxn ang="0">
                  <a:pos x="171" y="263"/>
                </a:cxn>
                <a:cxn ang="0">
                  <a:pos x="176" y="264"/>
                </a:cxn>
                <a:cxn ang="0">
                  <a:pos x="180" y="263"/>
                </a:cxn>
              </a:cxnLst>
              <a:rect l="0" t="0" r="r" b="b"/>
              <a:pathLst>
                <a:path w="186" h="264">
                  <a:moveTo>
                    <a:pt x="180" y="263"/>
                  </a:moveTo>
                  <a:lnTo>
                    <a:pt x="185" y="256"/>
                  </a:lnTo>
                  <a:lnTo>
                    <a:pt x="186" y="243"/>
                  </a:lnTo>
                  <a:lnTo>
                    <a:pt x="183" y="222"/>
                  </a:lnTo>
                  <a:lnTo>
                    <a:pt x="177" y="193"/>
                  </a:lnTo>
                  <a:lnTo>
                    <a:pt x="166" y="157"/>
                  </a:lnTo>
                  <a:lnTo>
                    <a:pt x="151" y="113"/>
                  </a:lnTo>
                  <a:lnTo>
                    <a:pt x="131" y="60"/>
                  </a:lnTo>
                  <a:lnTo>
                    <a:pt x="108" y="0"/>
                  </a:lnTo>
                  <a:lnTo>
                    <a:pt x="94" y="7"/>
                  </a:lnTo>
                  <a:lnTo>
                    <a:pt x="80" y="13"/>
                  </a:lnTo>
                  <a:lnTo>
                    <a:pt x="67" y="18"/>
                  </a:lnTo>
                  <a:lnTo>
                    <a:pt x="54" y="24"/>
                  </a:lnTo>
                  <a:lnTo>
                    <a:pt x="40" y="30"/>
                  </a:lnTo>
                  <a:lnTo>
                    <a:pt x="27" y="36"/>
                  </a:lnTo>
                  <a:lnTo>
                    <a:pt x="13" y="41"/>
                  </a:lnTo>
                  <a:lnTo>
                    <a:pt x="0" y="48"/>
                  </a:lnTo>
                  <a:lnTo>
                    <a:pt x="13" y="78"/>
                  </a:lnTo>
                  <a:lnTo>
                    <a:pt x="26" y="106"/>
                  </a:lnTo>
                  <a:lnTo>
                    <a:pt x="40" y="131"/>
                  </a:lnTo>
                  <a:lnTo>
                    <a:pt x="55" y="154"/>
                  </a:lnTo>
                  <a:lnTo>
                    <a:pt x="69" y="174"/>
                  </a:lnTo>
                  <a:lnTo>
                    <a:pt x="83" y="192"/>
                  </a:lnTo>
                  <a:lnTo>
                    <a:pt x="96" y="208"/>
                  </a:lnTo>
                  <a:lnTo>
                    <a:pt x="110" y="222"/>
                  </a:lnTo>
                  <a:lnTo>
                    <a:pt x="122" y="233"/>
                  </a:lnTo>
                  <a:lnTo>
                    <a:pt x="134" y="243"/>
                  </a:lnTo>
                  <a:lnTo>
                    <a:pt x="145" y="250"/>
                  </a:lnTo>
                  <a:lnTo>
                    <a:pt x="155" y="256"/>
                  </a:lnTo>
                  <a:lnTo>
                    <a:pt x="164" y="261"/>
                  </a:lnTo>
                  <a:lnTo>
                    <a:pt x="171" y="263"/>
                  </a:lnTo>
                  <a:lnTo>
                    <a:pt x="176" y="264"/>
                  </a:lnTo>
                  <a:lnTo>
                    <a:pt x="180" y="263"/>
                  </a:lnTo>
                  <a:close/>
                </a:path>
              </a:pathLst>
            </a:custGeom>
            <a:solidFill>
              <a:srgbClr val="616666"/>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129" name="Freeform 245"/>
            <p:cNvSpPr>
              <a:spLocks/>
            </p:cNvSpPr>
            <p:nvPr/>
          </p:nvSpPr>
          <p:spPr bwMode="auto">
            <a:xfrm>
              <a:off x="841" y="1419"/>
              <a:ext cx="8" cy="14"/>
            </a:xfrm>
            <a:custGeom>
              <a:avLst/>
              <a:gdLst/>
              <a:ahLst/>
              <a:cxnLst>
                <a:cxn ang="0">
                  <a:pos x="171" y="251"/>
                </a:cxn>
                <a:cxn ang="0">
                  <a:pos x="173" y="245"/>
                </a:cxn>
                <a:cxn ang="0">
                  <a:pos x="170" y="233"/>
                </a:cxn>
                <a:cxn ang="0">
                  <a:pos x="164" y="214"/>
                </a:cxn>
                <a:cxn ang="0">
                  <a:pos x="153" y="187"/>
                </a:cxn>
                <a:cxn ang="0">
                  <a:pos x="137" y="153"/>
                </a:cxn>
                <a:cxn ang="0">
                  <a:pos x="119" y="110"/>
                </a:cxn>
                <a:cxn ang="0">
                  <a:pos x="97" y="60"/>
                </a:cxn>
                <a:cxn ang="0">
                  <a:pos x="72" y="0"/>
                </a:cxn>
                <a:cxn ang="0">
                  <a:pos x="63" y="4"/>
                </a:cxn>
                <a:cxn ang="0">
                  <a:pos x="54" y="7"/>
                </a:cxn>
                <a:cxn ang="0">
                  <a:pos x="45" y="11"/>
                </a:cxn>
                <a:cxn ang="0">
                  <a:pos x="36" y="16"/>
                </a:cxn>
                <a:cxn ang="0">
                  <a:pos x="27" y="20"/>
                </a:cxn>
                <a:cxn ang="0">
                  <a:pos x="18" y="23"/>
                </a:cxn>
                <a:cxn ang="0">
                  <a:pos x="9" y="27"/>
                </a:cxn>
                <a:cxn ang="0">
                  <a:pos x="0" y="31"/>
                </a:cxn>
                <a:cxn ang="0">
                  <a:pos x="13" y="62"/>
                </a:cxn>
                <a:cxn ang="0">
                  <a:pos x="26" y="89"/>
                </a:cxn>
                <a:cxn ang="0">
                  <a:pos x="41" y="115"/>
                </a:cxn>
                <a:cxn ang="0">
                  <a:pos x="54" y="138"/>
                </a:cxn>
                <a:cxn ang="0">
                  <a:pos x="68" y="159"/>
                </a:cxn>
                <a:cxn ang="0">
                  <a:pos x="81" y="177"/>
                </a:cxn>
                <a:cxn ang="0">
                  <a:pos x="95" y="193"/>
                </a:cxn>
                <a:cxn ang="0">
                  <a:pos x="107" y="206"/>
                </a:cxn>
                <a:cxn ang="0">
                  <a:pos x="119" y="218"/>
                </a:cxn>
                <a:cxn ang="0">
                  <a:pos x="130" y="229"/>
                </a:cxn>
                <a:cxn ang="0">
                  <a:pos x="141" y="236"/>
                </a:cxn>
                <a:cxn ang="0">
                  <a:pos x="150" y="242"/>
                </a:cxn>
                <a:cxn ang="0">
                  <a:pos x="157" y="246"/>
                </a:cxn>
                <a:cxn ang="0">
                  <a:pos x="163" y="250"/>
                </a:cxn>
                <a:cxn ang="0">
                  <a:pos x="168" y="251"/>
                </a:cxn>
                <a:cxn ang="0">
                  <a:pos x="171" y="251"/>
                </a:cxn>
              </a:cxnLst>
              <a:rect l="0" t="0" r="r" b="b"/>
              <a:pathLst>
                <a:path w="173" h="251">
                  <a:moveTo>
                    <a:pt x="171" y="251"/>
                  </a:moveTo>
                  <a:lnTo>
                    <a:pt x="173" y="245"/>
                  </a:lnTo>
                  <a:lnTo>
                    <a:pt x="170" y="233"/>
                  </a:lnTo>
                  <a:lnTo>
                    <a:pt x="164" y="214"/>
                  </a:lnTo>
                  <a:lnTo>
                    <a:pt x="153" y="187"/>
                  </a:lnTo>
                  <a:lnTo>
                    <a:pt x="137" y="153"/>
                  </a:lnTo>
                  <a:lnTo>
                    <a:pt x="119" y="110"/>
                  </a:lnTo>
                  <a:lnTo>
                    <a:pt x="97" y="60"/>
                  </a:lnTo>
                  <a:lnTo>
                    <a:pt x="72" y="0"/>
                  </a:lnTo>
                  <a:lnTo>
                    <a:pt x="63" y="4"/>
                  </a:lnTo>
                  <a:lnTo>
                    <a:pt x="54" y="7"/>
                  </a:lnTo>
                  <a:lnTo>
                    <a:pt x="45" y="11"/>
                  </a:lnTo>
                  <a:lnTo>
                    <a:pt x="36" y="16"/>
                  </a:lnTo>
                  <a:lnTo>
                    <a:pt x="27" y="20"/>
                  </a:lnTo>
                  <a:lnTo>
                    <a:pt x="18" y="23"/>
                  </a:lnTo>
                  <a:lnTo>
                    <a:pt x="9" y="27"/>
                  </a:lnTo>
                  <a:lnTo>
                    <a:pt x="0" y="31"/>
                  </a:lnTo>
                  <a:lnTo>
                    <a:pt x="13" y="62"/>
                  </a:lnTo>
                  <a:lnTo>
                    <a:pt x="26" y="89"/>
                  </a:lnTo>
                  <a:lnTo>
                    <a:pt x="41" y="115"/>
                  </a:lnTo>
                  <a:lnTo>
                    <a:pt x="54" y="138"/>
                  </a:lnTo>
                  <a:lnTo>
                    <a:pt x="68" y="159"/>
                  </a:lnTo>
                  <a:lnTo>
                    <a:pt x="81" y="177"/>
                  </a:lnTo>
                  <a:lnTo>
                    <a:pt x="95" y="193"/>
                  </a:lnTo>
                  <a:lnTo>
                    <a:pt x="107" y="206"/>
                  </a:lnTo>
                  <a:lnTo>
                    <a:pt x="119" y="218"/>
                  </a:lnTo>
                  <a:lnTo>
                    <a:pt x="130" y="229"/>
                  </a:lnTo>
                  <a:lnTo>
                    <a:pt x="141" y="236"/>
                  </a:lnTo>
                  <a:lnTo>
                    <a:pt x="150" y="242"/>
                  </a:lnTo>
                  <a:lnTo>
                    <a:pt x="157" y="246"/>
                  </a:lnTo>
                  <a:lnTo>
                    <a:pt x="163" y="250"/>
                  </a:lnTo>
                  <a:lnTo>
                    <a:pt x="168" y="251"/>
                  </a:lnTo>
                  <a:lnTo>
                    <a:pt x="171" y="251"/>
                  </a:lnTo>
                  <a:close/>
                </a:path>
              </a:pathLst>
            </a:custGeom>
            <a:solidFill>
              <a:srgbClr val="7A8282"/>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130" name="Freeform 246"/>
            <p:cNvSpPr>
              <a:spLocks/>
            </p:cNvSpPr>
            <p:nvPr/>
          </p:nvSpPr>
          <p:spPr bwMode="auto">
            <a:xfrm>
              <a:off x="842" y="1420"/>
              <a:ext cx="7" cy="13"/>
            </a:xfrm>
            <a:custGeom>
              <a:avLst/>
              <a:gdLst/>
              <a:ahLst/>
              <a:cxnLst>
                <a:cxn ang="0">
                  <a:pos x="163" y="240"/>
                </a:cxn>
                <a:cxn ang="0">
                  <a:pos x="162" y="235"/>
                </a:cxn>
                <a:cxn ang="0">
                  <a:pos x="156" y="225"/>
                </a:cxn>
                <a:cxn ang="0">
                  <a:pos x="145" y="208"/>
                </a:cxn>
                <a:cxn ang="0">
                  <a:pos x="129" y="183"/>
                </a:cxn>
                <a:cxn ang="0">
                  <a:pos x="110" y="150"/>
                </a:cxn>
                <a:cxn ang="0">
                  <a:pos x="89" y="110"/>
                </a:cxn>
                <a:cxn ang="0">
                  <a:pos x="64" y="59"/>
                </a:cxn>
                <a:cxn ang="0">
                  <a:pos x="39" y="0"/>
                </a:cxn>
                <a:cxn ang="0">
                  <a:pos x="34" y="2"/>
                </a:cxn>
                <a:cxn ang="0">
                  <a:pos x="28" y="5"/>
                </a:cxn>
                <a:cxn ang="0">
                  <a:pos x="24" y="7"/>
                </a:cxn>
                <a:cxn ang="0">
                  <a:pos x="19" y="9"/>
                </a:cxn>
                <a:cxn ang="0">
                  <a:pos x="14" y="11"/>
                </a:cxn>
                <a:cxn ang="0">
                  <a:pos x="10" y="13"/>
                </a:cxn>
                <a:cxn ang="0">
                  <a:pos x="5" y="15"/>
                </a:cxn>
                <a:cxn ang="0">
                  <a:pos x="0" y="17"/>
                </a:cxn>
                <a:cxn ang="0">
                  <a:pos x="13" y="48"/>
                </a:cxn>
                <a:cxn ang="0">
                  <a:pos x="26" y="75"/>
                </a:cxn>
                <a:cxn ang="0">
                  <a:pos x="41" y="102"/>
                </a:cxn>
                <a:cxn ang="0">
                  <a:pos x="54" y="124"/>
                </a:cxn>
                <a:cxn ang="0">
                  <a:pos x="68" y="145"/>
                </a:cxn>
                <a:cxn ang="0">
                  <a:pos x="82" y="163"/>
                </a:cxn>
                <a:cxn ang="0">
                  <a:pos x="94" y="180"/>
                </a:cxn>
                <a:cxn ang="0">
                  <a:pos x="106" y="193"/>
                </a:cxn>
                <a:cxn ang="0">
                  <a:pos x="117" y="205"/>
                </a:cxn>
                <a:cxn ang="0">
                  <a:pos x="127" y="215"/>
                </a:cxn>
                <a:cxn ang="0">
                  <a:pos x="138" y="224"/>
                </a:cxn>
                <a:cxn ang="0">
                  <a:pos x="146" y="230"/>
                </a:cxn>
                <a:cxn ang="0">
                  <a:pos x="152" y="234"/>
                </a:cxn>
                <a:cxn ang="0">
                  <a:pos x="158" y="238"/>
                </a:cxn>
                <a:cxn ang="0">
                  <a:pos x="161" y="240"/>
                </a:cxn>
                <a:cxn ang="0">
                  <a:pos x="163" y="240"/>
                </a:cxn>
              </a:cxnLst>
              <a:rect l="0" t="0" r="r" b="b"/>
              <a:pathLst>
                <a:path w="163" h="240">
                  <a:moveTo>
                    <a:pt x="163" y="240"/>
                  </a:moveTo>
                  <a:lnTo>
                    <a:pt x="162" y="235"/>
                  </a:lnTo>
                  <a:lnTo>
                    <a:pt x="156" y="225"/>
                  </a:lnTo>
                  <a:lnTo>
                    <a:pt x="145" y="208"/>
                  </a:lnTo>
                  <a:lnTo>
                    <a:pt x="129" y="183"/>
                  </a:lnTo>
                  <a:lnTo>
                    <a:pt x="110" y="150"/>
                  </a:lnTo>
                  <a:lnTo>
                    <a:pt x="89" y="110"/>
                  </a:lnTo>
                  <a:lnTo>
                    <a:pt x="64" y="59"/>
                  </a:lnTo>
                  <a:lnTo>
                    <a:pt x="39" y="0"/>
                  </a:lnTo>
                  <a:lnTo>
                    <a:pt x="34" y="2"/>
                  </a:lnTo>
                  <a:lnTo>
                    <a:pt x="28" y="5"/>
                  </a:lnTo>
                  <a:lnTo>
                    <a:pt x="24" y="7"/>
                  </a:lnTo>
                  <a:lnTo>
                    <a:pt x="19" y="9"/>
                  </a:lnTo>
                  <a:lnTo>
                    <a:pt x="14" y="11"/>
                  </a:lnTo>
                  <a:lnTo>
                    <a:pt x="10" y="13"/>
                  </a:lnTo>
                  <a:lnTo>
                    <a:pt x="5" y="15"/>
                  </a:lnTo>
                  <a:lnTo>
                    <a:pt x="0" y="17"/>
                  </a:lnTo>
                  <a:lnTo>
                    <a:pt x="13" y="48"/>
                  </a:lnTo>
                  <a:lnTo>
                    <a:pt x="26" y="75"/>
                  </a:lnTo>
                  <a:lnTo>
                    <a:pt x="41" y="102"/>
                  </a:lnTo>
                  <a:lnTo>
                    <a:pt x="54" y="124"/>
                  </a:lnTo>
                  <a:lnTo>
                    <a:pt x="68" y="145"/>
                  </a:lnTo>
                  <a:lnTo>
                    <a:pt x="82" y="163"/>
                  </a:lnTo>
                  <a:lnTo>
                    <a:pt x="94" y="180"/>
                  </a:lnTo>
                  <a:lnTo>
                    <a:pt x="106" y="193"/>
                  </a:lnTo>
                  <a:lnTo>
                    <a:pt x="117" y="205"/>
                  </a:lnTo>
                  <a:lnTo>
                    <a:pt x="127" y="215"/>
                  </a:lnTo>
                  <a:lnTo>
                    <a:pt x="138" y="224"/>
                  </a:lnTo>
                  <a:lnTo>
                    <a:pt x="146" y="230"/>
                  </a:lnTo>
                  <a:lnTo>
                    <a:pt x="152" y="234"/>
                  </a:lnTo>
                  <a:lnTo>
                    <a:pt x="158" y="238"/>
                  </a:lnTo>
                  <a:lnTo>
                    <a:pt x="161" y="240"/>
                  </a:lnTo>
                  <a:lnTo>
                    <a:pt x="163" y="240"/>
                  </a:lnTo>
                  <a:close/>
                </a:path>
              </a:pathLst>
            </a:custGeom>
            <a:solidFill>
              <a:srgbClr val="919999"/>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131" name="Freeform 247"/>
            <p:cNvSpPr>
              <a:spLocks/>
            </p:cNvSpPr>
            <p:nvPr/>
          </p:nvSpPr>
          <p:spPr bwMode="auto">
            <a:xfrm>
              <a:off x="849" y="1433"/>
              <a:ext cx="2" cy="5"/>
            </a:xfrm>
            <a:custGeom>
              <a:avLst/>
              <a:gdLst/>
              <a:ahLst/>
              <a:cxnLst>
                <a:cxn ang="0">
                  <a:pos x="13" y="0"/>
                </a:cxn>
                <a:cxn ang="0">
                  <a:pos x="44" y="76"/>
                </a:cxn>
                <a:cxn ang="0">
                  <a:pos x="48" y="92"/>
                </a:cxn>
                <a:cxn ang="0">
                  <a:pos x="46" y="99"/>
                </a:cxn>
                <a:cxn ang="0">
                  <a:pos x="39" y="96"/>
                </a:cxn>
                <a:cxn ang="0">
                  <a:pos x="31" y="83"/>
                </a:cxn>
                <a:cxn ang="0">
                  <a:pos x="0" y="7"/>
                </a:cxn>
                <a:cxn ang="0">
                  <a:pos x="13" y="0"/>
                </a:cxn>
              </a:cxnLst>
              <a:rect l="0" t="0" r="r" b="b"/>
              <a:pathLst>
                <a:path w="48" h="99">
                  <a:moveTo>
                    <a:pt x="13" y="0"/>
                  </a:moveTo>
                  <a:lnTo>
                    <a:pt x="44" y="76"/>
                  </a:lnTo>
                  <a:lnTo>
                    <a:pt x="48" y="92"/>
                  </a:lnTo>
                  <a:lnTo>
                    <a:pt x="46" y="99"/>
                  </a:lnTo>
                  <a:lnTo>
                    <a:pt x="39" y="96"/>
                  </a:lnTo>
                  <a:lnTo>
                    <a:pt x="31" y="83"/>
                  </a:lnTo>
                  <a:lnTo>
                    <a:pt x="0" y="7"/>
                  </a:lnTo>
                  <a:lnTo>
                    <a:pt x="13" y="0"/>
                  </a:lnTo>
                  <a:close/>
                </a:path>
              </a:pathLst>
            </a:custGeom>
            <a:solidFill>
              <a:srgbClr val="2B3333"/>
            </a:solidFill>
            <a:ln w="9525">
              <a:noFill/>
              <a:round/>
              <a:headEnd/>
              <a:tailEnd/>
            </a:ln>
          </p:spPr>
          <p:txBody>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pic>
          <p:nvPicPr>
            <p:cNvPr id="132" name="Picture 248" descr="j0235962"/>
            <p:cNvPicPr>
              <a:picLocks noChangeAspect="1" noChangeArrowheads="1"/>
            </p:cNvPicPr>
            <p:nvPr/>
          </p:nvPicPr>
          <p:blipFill>
            <a:blip r:embed="rId3" cstate="print"/>
            <a:srcRect/>
            <a:stretch>
              <a:fillRect/>
            </a:stretch>
          </p:blipFill>
          <p:spPr bwMode="auto">
            <a:xfrm>
              <a:off x="2245" y="2795"/>
              <a:ext cx="570" cy="574"/>
            </a:xfrm>
            <a:prstGeom prst="rect">
              <a:avLst/>
            </a:prstGeom>
            <a:noFill/>
            <a:ln w="9525">
              <a:noFill/>
              <a:miter lim="800000"/>
              <a:headEnd/>
              <a:tailEnd/>
            </a:ln>
          </p:spPr>
        </p:pic>
      </p:grpSp>
      <p:grpSp>
        <p:nvGrpSpPr>
          <p:cNvPr id="250" name="组合 249"/>
          <p:cNvGrpSpPr/>
          <p:nvPr/>
        </p:nvGrpSpPr>
        <p:grpSpPr>
          <a:xfrm>
            <a:off x="8810171" y="825937"/>
            <a:ext cx="3048000" cy="1828800"/>
            <a:chOff x="5572132" y="3643314"/>
            <a:chExt cx="3048000" cy="1828800"/>
          </a:xfrm>
        </p:grpSpPr>
        <p:sp>
          <p:nvSpPr>
            <p:cNvPr id="251" name="Oval 46"/>
            <p:cNvSpPr>
              <a:spLocks noChangeArrowheads="1"/>
            </p:cNvSpPr>
            <p:nvPr/>
          </p:nvSpPr>
          <p:spPr bwMode="auto">
            <a:xfrm>
              <a:off x="5572132" y="3643314"/>
              <a:ext cx="3048000" cy="1828800"/>
            </a:xfrm>
            <a:prstGeom prst="ellipse">
              <a:avLst/>
            </a:prstGeom>
            <a:solidFill>
              <a:srgbClr val="C0C0C0"/>
            </a:solidFill>
            <a:ln w="9525">
              <a:noFill/>
              <a:round/>
              <a:headEnd/>
              <a:tailEnd/>
            </a:ln>
            <a:effectLst/>
          </p:spPr>
          <p:txBody>
            <a:bodyPr wrap="none" anchor="ct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grpSp>
          <p:nvGrpSpPr>
            <p:cNvPr id="252" name="Group 47"/>
            <p:cNvGrpSpPr>
              <a:grpSpLocks/>
            </p:cNvGrpSpPr>
            <p:nvPr/>
          </p:nvGrpSpPr>
          <p:grpSpPr bwMode="auto">
            <a:xfrm flipH="1">
              <a:off x="6642073" y="4384661"/>
              <a:ext cx="381000" cy="304800"/>
              <a:chOff x="1248" y="2736"/>
              <a:chExt cx="240" cy="192"/>
            </a:xfrm>
          </p:grpSpPr>
          <p:sp>
            <p:nvSpPr>
              <p:cNvPr id="264" name="Line 48"/>
              <p:cNvSpPr>
                <a:spLocks noChangeShapeType="1"/>
              </p:cNvSpPr>
              <p:nvPr/>
            </p:nvSpPr>
            <p:spPr bwMode="auto">
              <a:xfrm flipV="1">
                <a:off x="1296" y="2736"/>
                <a:ext cx="192" cy="96"/>
              </a:xfrm>
              <a:prstGeom prst="line">
                <a:avLst/>
              </a:prstGeom>
              <a:noFill/>
              <a:ln w="12700">
                <a:solidFill>
                  <a:schemeClr val="tx1"/>
                </a:solidFill>
                <a:round/>
                <a:headEnd/>
                <a:tailEnd type="triangle" w="med" len="med"/>
              </a:ln>
              <a:effectLst/>
            </p:spPr>
            <p:txBody>
              <a:bodyPr wrap="none" anchor="ct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265" name="Line 49"/>
              <p:cNvSpPr>
                <a:spLocks noChangeShapeType="1"/>
              </p:cNvSpPr>
              <p:nvPr/>
            </p:nvSpPr>
            <p:spPr bwMode="auto">
              <a:xfrm flipH="1">
                <a:off x="1248" y="2832"/>
                <a:ext cx="192" cy="96"/>
              </a:xfrm>
              <a:prstGeom prst="line">
                <a:avLst/>
              </a:prstGeom>
              <a:noFill/>
              <a:ln w="12700">
                <a:solidFill>
                  <a:schemeClr val="tx1"/>
                </a:solidFill>
                <a:round/>
                <a:headEnd/>
                <a:tailEnd type="triangle" w="med" len="med"/>
              </a:ln>
              <a:effectLst/>
            </p:spPr>
            <p:txBody>
              <a:bodyPr wrap="none" anchor="ct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266" name="Line 50"/>
              <p:cNvSpPr>
                <a:spLocks noChangeShapeType="1"/>
              </p:cNvSpPr>
              <p:nvPr/>
            </p:nvSpPr>
            <p:spPr bwMode="auto">
              <a:xfrm>
                <a:off x="1296" y="2832"/>
                <a:ext cx="144" cy="0"/>
              </a:xfrm>
              <a:prstGeom prst="line">
                <a:avLst/>
              </a:prstGeom>
              <a:noFill/>
              <a:ln w="12700">
                <a:solidFill>
                  <a:schemeClr val="tx1"/>
                </a:solidFill>
                <a:round/>
                <a:headEnd/>
                <a:tailEnd/>
              </a:ln>
              <a:effectLst/>
            </p:spPr>
            <p:txBody>
              <a:bodyPr wrap="none" anchor="ct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grpSp>
        <p:pic>
          <p:nvPicPr>
            <p:cNvPr id="253" name="Picture 51"/>
            <p:cNvPicPr>
              <a:picLocks noChangeAspect="1" noChangeArrowheads="1"/>
            </p:cNvPicPr>
            <p:nvPr/>
          </p:nvPicPr>
          <p:blipFill>
            <a:blip r:embed="rId4" cstate="print"/>
            <a:srcRect/>
            <a:stretch>
              <a:fillRect/>
            </a:stretch>
          </p:blipFill>
          <p:spPr bwMode="auto">
            <a:xfrm>
              <a:off x="7404073" y="3775061"/>
              <a:ext cx="469900" cy="685800"/>
            </a:xfrm>
            <a:prstGeom prst="rect">
              <a:avLst/>
            </a:prstGeom>
            <a:noFill/>
            <a:ln w="9525">
              <a:noFill/>
              <a:miter lim="800000"/>
              <a:headEnd/>
              <a:tailEnd/>
            </a:ln>
            <a:effectLst/>
          </p:spPr>
        </p:pic>
        <p:pic>
          <p:nvPicPr>
            <p:cNvPr id="254" name="Picture 52"/>
            <p:cNvPicPr>
              <a:picLocks noChangeAspect="1" noChangeArrowheads="1"/>
            </p:cNvPicPr>
            <p:nvPr/>
          </p:nvPicPr>
          <p:blipFill>
            <a:blip r:embed="rId4" cstate="print"/>
            <a:srcRect/>
            <a:stretch>
              <a:fillRect/>
            </a:stretch>
          </p:blipFill>
          <p:spPr bwMode="auto">
            <a:xfrm>
              <a:off x="6946873" y="4689461"/>
              <a:ext cx="469900" cy="685800"/>
            </a:xfrm>
            <a:prstGeom prst="rect">
              <a:avLst/>
            </a:prstGeom>
            <a:noFill/>
            <a:ln w="9525">
              <a:noFill/>
              <a:miter lim="800000"/>
              <a:headEnd/>
              <a:tailEnd/>
            </a:ln>
            <a:effectLst/>
          </p:spPr>
        </p:pic>
        <p:grpSp>
          <p:nvGrpSpPr>
            <p:cNvPr id="255" name="Group 53"/>
            <p:cNvGrpSpPr>
              <a:grpSpLocks/>
            </p:cNvGrpSpPr>
            <p:nvPr/>
          </p:nvGrpSpPr>
          <p:grpSpPr bwMode="auto">
            <a:xfrm>
              <a:off x="6794473" y="4003661"/>
              <a:ext cx="381000" cy="304800"/>
              <a:chOff x="1248" y="2736"/>
              <a:chExt cx="240" cy="192"/>
            </a:xfrm>
          </p:grpSpPr>
          <p:sp>
            <p:nvSpPr>
              <p:cNvPr id="261" name="Line 54"/>
              <p:cNvSpPr>
                <a:spLocks noChangeShapeType="1"/>
              </p:cNvSpPr>
              <p:nvPr/>
            </p:nvSpPr>
            <p:spPr bwMode="auto">
              <a:xfrm flipV="1">
                <a:off x="1296" y="2736"/>
                <a:ext cx="192" cy="96"/>
              </a:xfrm>
              <a:prstGeom prst="line">
                <a:avLst/>
              </a:prstGeom>
              <a:noFill/>
              <a:ln w="12700">
                <a:solidFill>
                  <a:schemeClr val="tx1"/>
                </a:solidFill>
                <a:round/>
                <a:headEnd/>
                <a:tailEnd type="triangle" w="med" len="med"/>
              </a:ln>
              <a:effectLst/>
            </p:spPr>
            <p:txBody>
              <a:bodyPr wrap="none" anchor="ct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262" name="Line 55"/>
              <p:cNvSpPr>
                <a:spLocks noChangeShapeType="1"/>
              </p:cNvSpPr>
              <p:nvPr/>
            </p:nvSpPr>
            <p:spPr bwMode="auto">
              <a:xfrm flipH="1">
                <a:off x="1248" y="2832"/>
                <a:ext cx="192" cy="96"/>
              </a:xfrm>
              <a:prstGeom prst="line">
                <a:avLst/>
              </a:prstGeom>
              <a:noFill/>
              <a:ln w="12700">
                <a:solidFill>
                  <a:schemeClr val="tx1"/>
                </a:solidFill>
                <a:round/>
                <a:headEnd/>
                <a:tailEnd type="triangle" w="med" len="med"/>
              </a:ln>
              <a:effectLst/>
            </p:spPr>
            <p:txBody>
              <a:bodyPr wrap="none" anchor="ct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263" name="Line 56"/>
              <p:cNvSpPr>
                <a:spLocks noChangeShapeType="1"/>
              </p:cNvSpPr>
              <p:nvPr/>
            </p:nvSpPr>
            <p:spPr bwMode="auto">
              <a:xfrm>
                <a:off x="1296" y="2832"/>
                <a:ext cx="144" cy="0"/>
              </a:xfrm>
              <a:prstGeom prst="line">
                <a:avLst/>
              </a:prstGeom>
              <a:noFill/>
              <a:ln w="12700">
                <a:solidFill>
                  <a:schemeClr val="tx1"/>
                </a:solidFill>
                <a:round/>
                <a:headEnd/>
                <a:tailEnd/>
              </a:ln>
              <a:effectLst/>
            </p:spPr>
            <p:txBody>
              <a:bodyPr wrap="none" anchor="ct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grpSp>
        <p:grpSp>
          <p:nvGrpSpPr>
            <p:cNvPr id="256" name="Group 57"/>
            <p:cNvGrpSpPr>
              <a:grpSpLocks/>
            </p:cNvGrpSpPr>
            <p:nvPr/>
          </p:nvGrpSpPr>
          <p:grpSpPr bwMode="auto">
            <a:xfrm>
              <a:off x="7404073" y="4460861"/>
              <a:ext cx="381000" cy="304800"/>
              <a:chOff x="1248" y="2736"/>
              <a:chExt cx="240" cy="192"/>
            </a:xfrm>
          </p:grpSpPr>
          <p:sp>
            <p:nvSpPr>
              <p:cNvPr id="258" name="Line 58"/>
              <p:cNvSpPr>
                <a:spLocks noChangeShapeType="1"/>
              </p:cNvSpPr>
              <p:nvPr/>
            </p:nvSpPr>
            <p:spPr bwMode="auto">
              <a:xfrm flipV="1">
                <a:off x="1296" y="2736"/>
                <a:ext cx="192" cy="96"/>
              </a:xfrm>
              <a:prstGeom prst="line">
                <a:avLst/>
              </a:prstGeom>
              <a:noFill/>
              <a:ln w="12700">
                <a:solidFill>
                  <a:schemeClr val="tx1"/>
                </a:solidFill>
                <a:round/>
                <a:headEnd/>
                <a:tailEnd type="triangle" w="med" len="med"/>
              </a:ln>
              <a:effectLst/>
            </p:spPr>
            <p:txBody>
              <a:bodyPr wrap="none" anchor="ct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259" name="Line 59"/>
              <p:cNvSpPr>
                <a:spLocks noChangeShapeType="1"/>
              </p:cNvSpPr>
              <p:nvPr/>
            </p:nvSpPr>
            <p:spPr bwMode="auto">
              <a:xfrm flipH="1">
                <a:off x="1248" y="2832"/>
                <a:ext cx="192" cy="96"/>
              </a:xfrm>
              <a:prstGeom prst="line">
                <a:avLst/>
              </a:prstGeom>
              <a:noFill/>
              <a:ln w="12700">
                <a:solidFill>
                  <a:schemeClr val="tx1"/>
                </a:solidFill>
                <a:round/>
                <a:headEnd/>
                <a:tailEnd type="triangle" w="med" len="med"/>
              </a:ln>
              <a:effectLst/>
            </p:spPr>
            <p:txBody>
              <a:bodyPr wrap="none" anchor="ct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260" name="Line 60"/>
              <p:cNvSpPr>
                <a:spLocks noChangeShapeType="1"/>
              </p:cNvSpPr>
              <p:nvPr/>
            </p:nvSpPr>
            <p:spPr bwMode="auto">
              <a:xfrm>
                <a:off x="1296" y="2832"/>
                <a:ext cx="144" cy="0"/>
              </a:xfrm>
              <a:prstGeom prst="line">
                <a:avLst/>
              </a:prstGeom>
              <a:noFill/>
              <a:ln w="12700">
                <a:solidFill>
                  <a:schemeClr val="tx1"/>
                </a:solidFill>
                <a:round/>
                <a:headEnd/>
                <a:tailEnd/>
              </a:ln>
              <a:effectLst/>
            </p:spPr>
            <p:txBody>
              <a:bodyPr wrap="none" anchor="ct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grpSp>
        <p:pic>
          <p:nvPicPr>
            <p:cNvPr id="257" name="Picture 699" descr="j0235962"/>
            <p:cNvPicPr>
              <a:picLocks noChangeAspect="1" noChangeArrowheads="1"/>
            </p:cNvPicPr>
            <p:nvPr/>
          </p:nvPicPr>
          <p:blipFill>
            <a:blip r:embed="rId3" cstate="print"/>
            <a:srcRect/>
            <a:stretch>
              <a:fillRect/>
            </a:stretch>
          </p:blipFill>
          <p:spPr bwMode="auto">
            <a:xfrm>
              <a:off x="5648298" y="4024299"/>
              <a:ext cx="904875" cy="911225"/>
            </a:xfrm>
            <a:prstGeom prst="rect">
              <a:avLst/>
            </a:prstGeom>
            <a:noFill/>
            <a:ln w="9525">
              <a:noFill/>
              <a:miter lim="800000"/>
              <a:headEnd/>
              <a:tailEnd/>
            </a:ln>
          </p:spPr>
        </p:pic>
      </p:grpSp>
      <p:sp>
        <p:nvSpPr>
          <p:cNvPr id="267" name="矩形 266"/>
          <p:cNvSpPr/>
          <p:nvPr/>
        </p:nvSpPr>
        <p:spPr>
          <a:xfrm>
            <a:off x="871004" y="3908158"/>
            <a:ext cx="7231527" cy="2585323"/>
          </a:xfrm>
          <a:prstGeom prst="rect">
            <a:avLst/>
          </a:prstGeom>
        </p:spPr>
        <p:txBody>
          <a:bodyPr wrap="square">
            <a:spAutoFit/>
          </a:bodyPr>
          <a:lstStyle/>
          <a:p>
            <a:pPr marL="285750" indent="-285750">
              <a:buFont typeface="Arial" panose="020B0604020202020204" pitchFamily="34" charset="0"/>
              <a:buChar char="•"/>
            </a:pPr>
            <a:r>
              <a:rPr lang="zh-CN" altLang="en-US" dirty="0" smtClean="0"/>
              <a:t>分发系统</a:t>
            </a:r>
            <a:r>
              <a:rPr lang="en-US" altLang="zh-CN" dirty="0" smtClean="0"/>
              <a:t>DS</a:t>
            </a:r>
            <a:r>
              <a:rPr lang="zh-CN" altLang="en-US" dirty="0" smtClean="0"/>
              <a:t>： 用于连接</a:t>
            </a:r>
            <a:r>
              <a:rPr lang="en-US" altLang="zh-CN" dirty="0" smtClean="0"/>
              <a:t>AP</a:t>
            </a:r>
            <a:r>
              <a:rPr lang="zh-CN" altLang="en-US" dirty="0" smtClean="0"/>
              <a:t>以及</a:t>
            </a:r>
            <a:r>
              <a:rPr lang="zh-CN" altLang="en-US" dirty="0" smtClean="0"/>
              <a:t>固定节点</a:t>
            </a:r>
            <a:r>
              <a:rPr lang="zh-CN" altLang="en-US" dirty="0" smtClean="0"/>
              <a:t>和</a:t>
            </a:r>
            <a:r>
              <a:rPr lang="en-US" altLang="zh-CN" dirty="0" smtClean="0"/>
              <a:t>portal</a:t>
            </a:r>
            <a:r>
              <a:rPr lang="zh-CN" altLang="en-US" dirty="0" smtClean="0"/>
              <a:t>，</a:t>
            </a:r>
            <a:r>
              <a:rPr lang="en-US" altLang="zh-CN" dirty="0" smtClean="0"/>
              <a:t>DS</a:t>
            </a:r>
            <a:r>
              <a:rPr lang="zh-CN" altLang="en-US" dirty="0" smtClean="0"/>
              <a:t>一般采用以太网实现</a:t>
            </a:r>
          </a:p>
          <a:p>
            <a:pPr marL="285750" indent="-285750">
              <a:buFont typeface="Arial" panose="020B0604020202020204" pitchFamily="34" charset="0"/>
              <a:buChar char="•"/>
            </a:pPr>
            <a:r>
              <a:rPr lang="zh-CN" altLang="en-US" dirty="0" smtClean="0"/>
              <a:t>扩展服务集</a:t>
            </a:r>
            <a:r>
              <a:rPr lang="en-US" altLang="zh-CN" dirty="0" smtClean="0"/>
              <a:t>ESS</a:t>
            </a:r>
            <a:r>
              <a:rPr lang="zh-CN" altLang="en-US" dirty="0" smtClean="0"/>
              <a:t>： </a:t>
            </a:r>
            <a:r>
              <a:rPr lang="zh-CN" altLang="en-US" dirty="0"/>
              <a:t>同一</a:t>
            </a:r>
            <a:r>
              <a:rPr lang="zh-CN" altLang="en-US" dirty="0" smtClean="0"/>
              <a:t>个</a:t>
            </a:r>
            <a:r>
              <a:rPr lang="en-US" altLang="zh-CN" dirty="0" smtClean="0"/>
              <a:t>IP</a:t>
            </a:r>
            <a:r>
              <a:rPr lang="zh-CN" altLang="en-US" dirty="0" smtClean="0"/>
              <a:t>子网</a:t>
            </a:r>
            <a:endParaRPr lang="en-US" altLang="zh-CN" dirty="0" smtClean="0"/>
          </a:p>
          <a:p>
            <a:pPr marL="742950" lvl="1" indent="-285750">
              <a:buFont typeface="Arial" panose="020B0604020202020204" pitchFamily="34" charset="0"/>
              <a:buChar char="•"/>
            </a:pPr>
            <a:r>
              <a:rPr lang="zh-CN" altLang="en-US" dirty="0" smtClean="0"/>
              <a:t>通过</a:t>
            </a:r>
            <a:r>
              <a:rPr lang="en-US" altLang="zh-CN" dirty="0" smtClean="0"/>
              <a:t>DS</a:t>
            </a:r>
            <a:r>
              <a:rPr lang="zh-CN" altLang="en-US" dirty="0" smtClean="0"/>
              <a:t>连接的两个或者多个</a:t>
            </a:r>
            <a:r>
              <a:rPr lang="en-US" altLang="zh-CN" dirty="0" smtClean="0"/>
              <a:t>BSS</a:t>
            </a:r>
          </a:p>
          <a:p>
            <a:pPr marL="742950" lvl="1" indent="-285750">
              <a:buFont typeface="Arial" panose="020B0604020202020204" pitchFamily="34" charset="0"/>
              <a:buChar char="•"/>
            </a:pPr>
            <a:r>
              <a:rPr lang="zh-CN" altLang="en-US" dirty="0" smtClean="0"/>
              <a:t>无线站点可以从</a:t>
            </a:r>
            <a:r>
              <a:rPr lang="en-US" altLang="zh-CN" dirty="0" smtClean="0"/>
              <a:t>ESS</a:t>
            </a:r>
            <a:r>
              <a:rPr lang="zh-CN" altLang="en-US" dirty="0" smtClean="0"/>
              <a:t>内的一个</a:t>
            </a:r>
            <a:r>
              <a:rPr lang="en-US" altLang="zh-CN" dirty="0" smtClean="0"/>
              <a:t>BSS</a:t>
            </a:r>
            <a:r>
              <a:rPr lang="zh-CN" altLang="en-US" dirty="0" smtClean="0"/>
              <a:t>移动到另外一个</a:t>
            </a:r>
            <a:r>
              <a:rPr lang="en-US" altLang="zh-CN" dirty="0" smtClean="0"/>
              <a:t>BSS</a:t>
            </a:r>
          </a:p>
          <a:p>
            <a:pPr marL="742950" lvl="1" indent="-285750">
              <a:buFont typeface="Arial" panose="020B0604020202020204" pitchFamily="34" charset="0"/>
              <a:buChar char="•"/>
            </a:pPr>
            <a:r>
              <a:rPr lang="zh-CN" altLang="en-US" dirty="0" smtClean="0"/>
              <a:t>对于包括</a:t>
            </a:r>
            <a:r>
              <a:rPr lang="en-US" altLang="zh-CN" dirty="0" smtClean="0"/>
              <a:t>LLC</a:t>
            </a:r>
            <a:r>
              <a:rPr lang="zh-CN" altLang="en-US" dirty="0" smtClean="0"/>
              <a:t>在内的上层协议而言</a:t>
            </a:r>
            <a:r>
              <a:rPr lang="en-US" altLang="zh-CN" dirty="0" smtClean="0"/>
              <a:t>ESS</a:t>
            </a:r>
            <a:r>
              <a:rPr lang="zh-CN" altLang="en-US" dirty="0" smtClean="0"/>
              <a:t>内部的移动是透明的</a:t>
            </a:r>
          </a:p>
          <a:p>
            <a:pPr marL="285750" indent="-285750">
              <a:buFont typeface="Arial" panose="020B0604020202020204" pitchFamily="34" charset="0"/>
              <a:buChar char="•"/>
            </a:pPr>
            <a:r>
              <a:rPr lang="zh-CN" altLang="en-US" dirty="0" smtClean="0"/>
              <a:t>入口（</a:t>
            </a:r>
            <a:r>
              <a:rPr lang="en-US" altLang="zh-CN" dirty="0" smtClean="0"/>
              <a:t>portal</a:t>
            </a:r>
            <a:r>
              <a:rPr lang="zh-CN" altLang="en-US" dirty="0" smtClean="0"/>
              <a:t>）逻辑部件：把</a:t>
            </a:r>
            <a:r>
              <a:rPr lang="en-US" altLang="zh-CN" dirty="0" smtClean="0"/>
              <a:t>WLAN</a:t>
            </a:r>
            <a:r>
              <a:rPr lang="zh-CN" altLang="en-US" dirty="0" smtClean="0"/>
              <a:t>与其他外部网络（包括 </a:t>
            </a:r>
            <a:r>
              <a:rPr lang="en-US" altLang="zh-CN" dirty="0" smtClean="0"/>
              <a:t>Internet</a:t>
            </a:r>
            <a:r>
              <a:rPr lang="zh-CN" altLang="en-US" dirty="0" smtClean="0"/>
              <a:t>）连接起来</a:t>
            </a:r>
          </a:p>
          <a:p>
            <a:pPr marL="285750" indent="-285750">
              <a:buFont typeface="Arial" panose="020B0604020202020204" pitchFamily="34" charset="0"/>
              <a:buChar char="•"/>
            </a:pPr>
            <a:endParaRPr lang="zh-CN" altLang="en-US" dirty="0"/>
          </a:p>
        </p:txBody>
      </p:sp>
      <p:sp>
        <p:nvSpPr>
          <p:cNvPr id="268" name="矩形 267"/>
          <p:cNvSpPr/>
          <p:nvPr/>
        </p:nvSpPr>
        <p:spPr>
          <a:xfrm>
            <a:off x="830155" y="3241621"/>
            <a:ext cx="7413204" cy="646331"/>
          </a:xfrm>
          <a:prstGeom prst="rect">
            <a:avLst/>
          </a:prstGeom>
        </p:spPr>
        <p:txBody>
          <a:bodyPr wrap="square">
            <a:spAutoFit/>
          </a:bodyPr>
          <a:lstStyle/>
          <a:p>
            <a:pPr marL="285750" indent="-285750">
              <a:buFont typeface="Arial" panose="020B0604020202020204" pitchFamily="34" charset="0"/>
              <a:buChar char="•"/>
            </a:pPr>
            <a:r>
              <a:rPr lang="en-US" altLang="zh-CN" dirty="0" err="1"/>
              <a:t>WiFi</a:t>
            </a:r>
            <a:r>
              <a:rPr lang="en-US" altLang="zh-CN" dirty="0"/>
              <a:t> Direct: 2010</a:t>
            </a:r>
            <a:r>
              <a:rPr lang="zh-CN" altLang="en-US" dirty="0"/>
              <a:t>年提出，通过</a:t>
            </a:r>
            <a:r>
              <a:rPr lang="en-US" altLang="zh-CN" u="sng" dirty="0">
                <a:solidFill>
                  <a:srgbClr val="FF0000"/>
                </a:solidFill>
              </a:rPr>
              <a:t>Soft-AP</a:t>
            </a:r>
            <a:r>
              <a:rPr lang="zh-CN" altLang="en-US" u="sng" dirty="0">
                <a:solidFill>
                  <a:srgbClr val="FF0000"/>
                </a:solidFill>
              </a:rPr>
              <a:t>实现</a:t>
            </a:r>
            <a:r>
              <a:rPr lang="zh-CN" altLang="en-US" dirty="0"/>
              <a:t>，为文件传输和媒体共享等提供服务发现和安全机制</a:t>
            </a:r>
            <a:endParaRPr lang="en-US" altLang="zh-CN" dirty="0"/>
          </a:p>
        </p:txBody>
      </p:sp>
    </p:spTree>
    <p:extLst>
      <p:ext uri="{BB962C8B-B14F-4D97-AF65-F5344CB8AC3E}">
        <p14:creationId xmlns:p14="http://schemas.microsoft.com/office/powerpoint/2010/main" val="153437170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无线局域网体系结构</a:t>
            </a:r>
            <a:r>
              <a:rPr lang="zh-CN" altLang="en-US" dirty="0" smtClean="0"/>
              <a:t>：节点的</a:t>
            </a:r>
            <a:r>
              <a:rPr lang="zh-CN" altLang="en-US" dirty="0" smtClean="0"/>
              <a:t>移动</a:t>
            </a:r>
            <a:endParaRPr lang="zh-CN" altLang="en-US" dirty="0"/>
          </a:p>
        </p:txBody>
      </p:sp>
      <p:sp>
        <p:nvSpPr>
          <p:cNvPr id="3" name="内容占位符 2"/>
          <p:cNvSpPr>
            <a:spLocks noGrp="1"/>
          </p:cNvSpPr>
          <p:nvPr>
            <p:ph idx="1"/>
          </p:nvPr>
        </p:nvSpPr>
        <p:spPr/>
        <p:txBody>
          <a:bodyPr/>
          <a:lstStyle/>
          <a:p>
            <a:r>
              <a:rPr lang="en-US" altLang="zh-CN" dirty="0"/>
              <a:t>AP</a:t>
            </a:r>
            <a:r>
              <a:rPr lang="zh-CN" altLang="en-US" dirty="0"/>
              <a:t>充当了</a:t>
            </a:r>
            <a:r>
              <a:rPr lang="en-US" altLang="zh-CN" dirty="0"/>
              <a:t>WLAN</a:t>
            </a:r>
            <a:r>
              <a:rPr lang="zh-CN" altLang="en-US" dirty="0"/>
              <a:t>与其他网络之间的网桥，负责在</a:t>
            </a:r>
            <a:r>
              <a:rPr lang="en-US" altLang="zh-CN" dirty="0"/>
              <a:t>AP</a:t>
            </a:r>
            <a:r>
              <a:rPr lang="zh-CN" altLang="en-US" dirty="0"/>
              <a:t>之间以及其他网络之间转发数据。</a:t>
            </a:r>
          </a:p>
          <a:p>
            <a:r>
              <a:rPr lang="zh-CN" altLang="en-US" dirty="0"/>
              <a:t>一个</a:t>
            </a:r>
            <a:r>
              <a:rPr lang="en-US" altLang="zh-CN" dirty="0"/>
              <a:t>ESS</a:t>
            </a:r>
            <a:r>
              <a:rPr lang="zh-CN" altLang="en-US" dirty="0"/>
              <a:t>可以包括多个</a:t>
            </a:r>
            <a:r>
              <a:rPr lang="en-US" altLang="zh-CN" dirty="0"/>
              <a:t>AP</a:t>
            </a:r>
            <a:r>
              <a:rPr lang="zh-CN" altLang="en-US" dirty="0"/>
              <a:t>，配置同一个</a:t>
            </a:r>
            <a:r>
              <a:rPr lang="en-US" altLang="zh-CN" dirty="0"/>
              <a:t>SSID</a:t>
            </a:r>
            <a:r>
              <a:rPr lang="zh-CN" altLang="en-US" dirty="0"/>
              <a:t>（更准确的说是</a:t>
            </a:r>
            <a:r>
              <a:rPr lang="en-US" altLang="zh-CN" dirty="0"/>
              <a:t>ESSID </a:t>
            </a:r>
            <a:r>
              <a:rPr lang="zh-CN" altLang="en-US" dirty="0" smtClean="0"/>
              <a:t>），这些</a:t>
            </a:r>
            <a:r>
              <a:rPr lang="en-US" altLang="zh-CN" dirty="0"/>
              <a:t>AP</a:t>
            </a:r>
            <a:r>
              <a:rPr lang="zh-CN" altLang="en-US" dirty="0"/>
              <a:t>之间的漫游不会影响网络层以上高层协议</a:t>
            </a:r>
            <a:endParaRPr lang="en-US" altLang="zh-CN" dirty="0"/>
          </a:p>
          <a:p>
            <a:r>
              <a:rPr lang="zh-CN" altLang="en-US" dirty="0"/>
              <a:t>目前市场上常见的</a:t>
            </a:r>
            <a:r>
              <a:rPr lang="en-US" altLang="zh-CN" dirty="0"/>
              <a:t>WLAN</a:t>
            </a:r>
            <a:r>
              <a:rPr lang="zh-CN" altLang="en-US" dirty="0"/>
              <a:t>产品除了支持</a:t>
            </a:r>
            <a:r>
              <a:rPr lang="en-US" altLang="zh-CN" dirty="0"/>
              <a:t>AP</a:t>
            </a:r>
            <a:r>
              <a:rPr lang="zh-CN" altLang="en-US" dirty="0"/>
              <a:t>的桥接功能外还可以充当路由器，相当于一个</a:t>
            </a:r>
            <a:r>
              <a:rPr lang="en-US" altLang="zh-CN" dirty="0" smtClean="0"/>
              <a:t>ESS</a:t>
            </a:r>
          </a:p>
          <a:p>
            <a:r>
              <a:rPr lang="zh-CN" altLang="en-US" dirty="0" smtClean="0"/>
              <a:t>三种不同的移动类型：</a:t>
            </a:r>
          </a:p>
          <a:p>
            <a:pPr lvl="1"/>
            <a:r>
              <a:rPr lang="zh-CN" altLang="en-US" dirty="0" smtClean="0"/>
              <a:t>无移动：仅在</a:t>
            </a:r>
            <a:r>
              <a:rPr lang="en-US" altLang="zh-CN" dirty="0" smtClean="0"/>
              <a:t>BSS</a:t>
            </a:r>
            <a:r>
              <a:rPr lang="zh-CN" altLang="en-US" dirty="0" smtClean="0"/>
              <a:t>内部</a:t>
            </a:r>
          </a:p>
          <a:p>
            <a:pPr lvl="1"/>
            <a:r>
              <a:rPr lang="en-US" altLang="zh-CN" dirty="0" smtClean="0"/>
              <a:t>BSS</a:t>
            </a:r>
            <a:r>
              <a:rPr lang="zh-CN" altLang="en-US" dirty="0" smtClean="0"/>
              <a:t>移动：在</a:t>
            </a:r>
            <a:r>
              <a:rPr lang="en-US" altLang="zh-CN" dirty="0" smtClean="0"/>
              <a:t>ESS</a:t>
            </a:r>
            <a:r>
              <a:rPr lang="zh-CN" altLang="en-US" dirty="0" smtClean="0"/>
              <a:t>内的</a:t>
            </a:r>
            <a:r>
              <a:rPr lang="en-US" altLang="zh-CN" dirty="0" smtClean="0"/>
              <a:t>BSS</a:t>
            </a:r>
            <a:r>
              <a:rPr lang="zh-CN" altLang="en-US" dirty="0" smtClean="0"/>
              <a:t>之间移动，从高层角度属于同一个通信子网，</a:t>
            </a:r>
            <a:r>
              <a:rPr lang="en-US" altLang="zh-CN" dirty="0" smtClean="0"/>
              <a:t>IP</a:t>
            </a:r>
            <a:r>
              <a:rPr lang="zh-CN" altLang="en-US" dirty="0" smtClean="0"/>
              <a:t>地址不变</a:t>
            </a:r>
          </a:p>
          <a:p>
            <a:pPr lvl="1"/>
            <a:r>
              <a:rPr lang="en-US" altLang="zh-CN" dirty="0" smtClean="0"/>
              <a:t>ESS</a:t>
            </a:r>
            <a:r>
              <a:rPr lang="zh-CN" altLang="en-US" dirty="0" smtClean="0"/>
              <a:t>移动：一个</a:t>
            </a:r>
            <a:r>
              <a:rPr lang="en-US" altLang="zh-CN" dirty="0" smtClean="0"/>
              <a:t>ESS</a:t>
            </a:r>
            <a:r>
              <a:rPr lang="zh-CN" altLang="en-US" dirty="0" smtClean="0"/>
              <a:t>的</a:t>
            </a:r>
            <a:r>
              <a:rPr lang="en-US" altLang="zh-CN" dirty="0" smtClean="0"/>
              <a:t>BSS</a:t>
            </a:r>
            <a:r>
              <a:rPr lang="zh-CN" altLang="en-US" dirty="0" smtClean="0"/>
              <a:t>到另外一个</a:t>
            </a:r>
            <a:r>
              <a:rPr lang="en-US" altLang="zh-CN" dirty="0" smtClean="0"/>
              <a:t>ESS</a:t>
            </a:r>
            <a:r>
              <a:rPr lang="zh-CN" altLang="en-US" dirty="0" smtClean="0"/>
              <a:t>的</a:t>
            </a:r>
            <a:r>
              <a:rPr lang="en-US" altLang="zh-CN" dirty="0" smtClean="0"/>
              <a:t>BSS</a:t>
            </a:r>
          </a:p>
          <a:p>
            <a:endParaRPr lang="en-US" altLang="zh-CN" dirty="0"/>
          </a:p>
          <a:p>
            <a:endParaRPr lang="zh-CN" altLang="en-US" dirty="0"/>
          </a:p>
        </p:txBody>
      </p:sp>
    </p:spTree>
    <p:extLst>
      <p:ext uri="{BB962C8B-B14F-4D97-AF65-F5344CB8AC3E}">
        <p14:creationId xmlns:p14="http://schemas.microsoft.com/office/powerpoint/2010/main" val="55270161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无线局域网体系结构： </a:t>
            </a:r>
            <a:r>
              <a:rPr lang="zh-CN" altLang="en-US" dirty="0" smtClean="0"/>
              <a:t>提供的服务</a:t>
            </a:r>
            <a:endParaRPr lang="zh-CN" altLang="en-US" dirty="0"/>
          </a:p>
        </p:txBody>
      </p:sp>
      <p:sp>
        <p:nvSpPr>
          <p:cNvPr id="3" name="内容占位符 2"/>
          <p:cNvSpPr>
            <a:spLocks noGrp="1"/>
          </p:cNvSpPr>
          <p:nvPr>
            <p:ph idx="1"/>
          </p:nvPr>
        </p:nvSpPr>
        <p:spPr/>
        <p:txBody>
          <a:bodyPr>
            <a:normAutofit fontScale="92500" lnSpcReduction="10000"/>
          </a:bodyPr>
          <a:lstStyle/>
          <a:p>
            <a:pPr>
              <a:lnSpc>
                <a:spcPct val="110000"/>
              </a:lnSpc>
            </a:pPr>
            <a:r>
              <a:rPr lang="en-US" altLang="zh-CN" sz="2000" dirty="0"/>
              <a:t>5</a:t>
            </a:r>
            <a:r>
              <a:rPr lang="zh-CN" altLang="en-US" sz="2000" dirty="0"/>
              <a:t>种分发服务：由</a:t>
            </a:r>
            <a:r>
              <a:rPr lang="en-US" altLang="zh-CN" sz="2000" dirty="0"/>
              <a:t>AP</a:t>
            </a:r>
            <a:r>
              <a:rPr lang="zh-CN" altLang="en-US" sz="2000" dirty="0"/>
              <a:t>提供，</a:t>
            </a:r>
            <a:r>
              <a:rPr lang="zh-CN" altLang="en-US" sz="2000" dirty="0" smtClean="0"/>
              <a:t>管理节点</a:t>
            </a:r>
            <a:r>
              <a:rPr lang="zh-CN" altLang="en-US" sz="2000" dirty="0"/>
              <a:t>的关联</a:t>
            </a:r>
            <a:r>
              <a:rPr lang="zh-CN" altLang="en-US" sz="2000" dirty="0"/>
              <a:t>以及节点</a:t>
            </a:r>
            <a:r>
              <a:rPr lang="zh-CN" altLang="en-US" sz="2000" dirty="0"/>
              <a:t>在</a:t>
            </a:r>
            <a:r>
              <a:rPr lang="en-US" altLang="zh-CN" sz="2000" dirty="0"/>
              <a:t>BSS</a:t>
            </a:r>
            <a:r>
              <a:rPr lang="zh-CN" altLang="en-US" sz="2000" dirty="0"/>
              <a:t>之间的移动</a:t>
            </a:r>
            <a:endParaRPr lang="en-US" altLang="zh-CN" sz="2000" dirty="0"/>
          </a:p>
          <a:p>
            <a:pPr lvl="1">
              <a:lnSpc>
                <a:spcPct val="110000"/>
              </a:lnSpc>
            </a:pPr>
            <a:r>
              <a:rPr lang="zh-CN" altLang="en-US" sz="2000" b="1" dirty="0">
                <a:solidFill>
                  <a:srgbClr val="0070C0"/>
                </a:solidFill>
              </a:rPr>
              <a:t>关联相关的服务：</a:t>
            </a:r>
            <a:r>
              <a:rPr lang="en-US" altLang="zh-CN" sz="2000" b="1" dirty="0">
                <a:solidFill>
                  <a:srgbClr val="0070C0"/>
                </a:solidFill>
              </a:rPr>
              <a:t> Association</a:t>
            </a:r>
            <a:r>
              <a:rPr lang="zh-CN" altLang="en-US" sz="2000" b="1" dirty="0">
                <a:solidFill>
                  <a:srgbClr val="0070C0"/>
                </a:solidFill>
              </a:rPr>
              <a:t>、</a:t>
            </a:r>
            <a:r>
              <a:rPr lang="en-US" altLang="zh-CN" sz="2000" b="1" dirty="0" err="1">
                <a:solidFill>
                  <a:srgbClr val="0070C0"/>
                </a:solidFill>
              </a:rPr>
              <a:t>Reassociation</a:t>
            </a:r>
            <a:r>
              <a:rPr lang="zh-CN" altLang="en-US" sz="2000" b="1" dirty="0">
                <a:solidFill>
                  <a:srgbClr val="0070C0"/>
                </a:solidFill>
              </a:rPr>
              <a:t>和</a:t>
            </a:r>
            <a:r>
              <a:rPr lang="en-US" altLang="zh-CN" sz="2000" b="1" dirty="0">
                <a:solidFill>
                  <a:srgbClr val="0070C0"/>
                </a:solidFill>
              </a:rPr>
              <a:t>Disassociation</a:t>
            </a:r>
          </a:p>
          <a:p>
            <a:pPr lvl="2">
              <a:lnSpc>
                <a:spcPct val="110000"/>
              </a:lnSpc>
            </a:pPr>
            <a:r>
              <a:rPr lang="en-US" altLang="zh-CN" dirty="0"/>
              <a:t>AP</a:t>
            </a:r>
            <a:r>
              <a:rPr lang="zh-CN" altLang="en-US" dirty="0"/>
              <a:t>定期或者收到请求后发送一个</a:t>
            </a:r>
            <a:r>
              <a:rPr lang="zh-CN" altLang="en-US" b="1" dirty="0">
                <a:solidFill>
                  <a:srgbClr val="0070C0"/>
                </a:solidFill>
              </a:rPr>
              <a:t>信标帧</a:t>
            </a:r>
            <a:r>
              <a:rPr lang="zh-CN" altLang="en-US" dirty="0"/>
              <a:t>来描述</a:t>
            </a:r>
            <a:r>
              <a:rPr lang="en-US" altLang="zh-CN" dirty="0"/>
              <a:t>AP</a:t>
            </a:r>
            <a:r>
              <a:rPr lang="zh-CN" altLang="en-US" dirty="0"/>
              <a:t>以及所支持的能力（数据速率、功率管理要求等）</a:t>
            </a:r>
            <a:endParaRPr lang="en-US" altLang="zh-CN" dirty="0"/>
          </a:p>
          <a:p>
            <a:pPr lvl="2">
              <a:lnSpc>
                <a:spcPct val="110000"/>
              </a:lnSpc>
            </a:pPr>
            <a:r>
              <a:rPr lang="zh-CN" altLang="en-US" dirty="0"/>
              <a:t>节</a:t>
            </a:r>
            <a:r>
              <a:rPr lang="zh-CN" altLang="en-US" dirty="0" smtClean="0"/>
              <a:t>点</a:t>
            </a:r>
            <a:r>
              <a:rPr lang="zh-CN" altLang="en-US" dirty="0"/>
              <a:t>发送数据之前必须</a:t>
            </a:r>
            <a:r>
              <a:rPr lang="zh-CN" altLang="en-US" u="sng" dirty="0">
                <a:solidFill>
                  <a:srgbClr val="FF0000"/>
                </a:solidFill>
              </a:rPr>
              <a:t>首先关联到某个</a:t>
            </a:r>
            <a:r>
              <a:rPr lang="en-US" altLang="zh-CN" u="sng" dirty="0">
                <a:solidFill>
                  <a:srgbClr val="FF0000"/>
                </a:solidFill>
              </a:rPr>
              <a:t>AP</a:t>
            </a:r>
            <a:r>
              <a:rPr lang="zh-CN" altLang="en-US" dirty="0"/>
              <a:t>中</a:t>
            </a:r>
            <a:endParaRPr lang="en-US" altLang="zh-CN" dirty="0"/>
          </a:p>
          <a:p>
            <a:pPr lvl="1">
              <a:lnSpc>
                <a:spcPct val="110000"/>
              </a:lnSpc>
            </a:pPr>
            <a:r>
              <a:rPr lang="zh-CN" altLang="en-US" sz="2000" dirty="0"/>
              <a:t>分发系统</a:t>
            </a:r>
            <a:r>
              <a:rPr lang="en-US" altLang="zh-CN" sz="2000" dirty="0"/>
              <a:t>DS</a:t>
            </a:r>
            <a:r>
              <a:rPr lang="zh-CN" altLang="en-US" sz="2000" dirty="0"/>
              <a:t>中的数据传递</a:t>
            </a:r>
            <a:endParaRPr lang="en-US" altLang="zh-CN" sz="2000" dirty="0"/>
          </a:p>
          <a:p>
            <a:pPr lvl="2">
              <a:lnSpc>
                <a:spcPct val="110000"/>
              </a:lnSpc>
            </a:pPr>
            <a:r>
              <a:rPr lang="en-US" altLang="zh-CN" dirty="0"/>
              <a:t>Distribution</a:t>
            </a:r>
            <a:r>
              <a:rPr lang="zh-CN" altLang="en-US" dirty="0"/>
              <a:t>服务用于转发发给</a:t>
            </a:r>
            <a:r>
              <a:rPr lang="en-US" altLang="zh-CN" dirty="0"/>
              <a:t>AP</a:t>
            </a:r>
            <a:r>
              <a:rPr lang="zh-CN" altLang="en-US" dirty="0"/>
              <a:t>的帧，如果帧的目的地就在</a:t>
            </a:r>
            <a:r>
              <a:rPr lang="en-US" altLang="zh-CN" dirty="0"/>
              <a:t>AP</a:t>
            </a:r>
            <a:r>
              <a:rPr lang="zh-CN" altLang="en-US" dirty="0"/>
              <a:t>对应的</a:t>
            </a:r>
            <a:r>
              <a:rPr lang="en-US" altLang="zh-CN" dirty="0"/>
              <a:t>BSS</a:t>
            </a:r>
            <a:r>
              <a:rPr lang="zh-CN" altLang="en-US" dirty="0"/>
              <a:t>内，则直接通过无线信道发送给目的地，否则通过分发系统转发</a:t>
            </a:r>
            <a:endParaRPr lang="en-US" altLang="zh-CN" dirty="0"/>
          </a:p>
          <a:p>
            <a:pPr lvl="2">
              <a:lnSpc>
                <a:spcPct val="110000"/>
              </a:lnSpc>
            </a:pPr>
            <a:r>
              <a:rPr lang="en-US" altLang="zh-CN" dirty="0"/>
              <a:t>Integration</a:t>
            </a:r>
            <a:r>
              <a:rPr lang="zh-CN" altLang="en-US" dirty="0"/>
              <a:t>用于在</a:t>
            </a:r>
            <a:r>
              <a:rPr lang="en-US" altLang="zh-CN" dirty="0"/>
              <a:t>802.11</a:t>
            </a:r>
            <a:r>
              <a:rPr lang="zh-CN" altLang="en-US" dirty="0"/>
              <a:t>帧格式与其他非</a:t>
            </a:r>
            <a:r>
              <a:rPr lang="en-US" altLang="zh-CN" dirty="0"/>
              <a:t>802.11</a:t>
            </a:r>
            <a:r>
              <a:rPr lang="zh-CN" altLang="en-US" dirty="0"/>
              <a:t>网络的帧格式之间的转换。</a:t>
            </a:r>
          </a:p>
          <a:p>
            <a:pPr>
              <a:lnSpc>
                <a:spcPct val="110000"/>
              </a:lnSpc>
            </a:pPr>
            <a:r>
              <a:rPr lang="en-US" altLang="zh-CN" sz="2000" dirty="0"/>
              <a:t>4</a:t>
            </a:r>
            <a:r>
              <a:rPr lang="zh-CN" altLang="en-US" sz="2000" dirty="0"/>
              <a:t>种站点服务：</a:t>
            </a:r>
            <a:r>
              <a:rPr lang="zh-CN" altLang="en-US" sz="2000" dirty="0"/>
              <a:t>在节点</a:t>
            </a:r>
            <a:r>
              <a:rPr lang="zh-CN" altLang="en-US" sz="2000" dirty="0"/>
              <a:t>关联到</a:t>
            </a:r>
            <a:r>
              <a:rPr lang="en-US" altLang="zh-CN" sz="2000" dirty="0"/>
              <a:t>AP</a:t>
            </a:r>
            <a:r>
              <a:rPr lang="zh-CN" altLang="en-US" sz="2000" dirty="0"/>
              <a:t>之后使用，负责</a:t>
            </a:r>
            <a:r>
              <a:rPr lang="en-US" altLang="zh-CN" sz="2000" dirty="0"/>
              <a:t>BSS</a:t>
            </a:r>
            <a:r>
              <a:rPr lang="zh-CN" altLang="en-US" sz="2000" dirty="0"/>
              <a:t>内部的操作</a:t>
            </a:r>
            <a:endParaRPr lang="en-US" altLang="zh-CN" sz="2000" dirty="0"/>
          </a:p>
          <a:p>
            <a:pPr lvl="1">
              <a:lnSpc>
                <a:spcPct val="110000"/>
              </a:lnSpc>
            </a:pPr>
            <a:r>
              <a:rPr lang="zh-CN" altLang="en-US" sz="2000" dirty="0"/>
              <a:t>数据递交（</a:t>
            </a:r>
            <a:r>
              <a:rPr lang="en-US" altLang="zh-CN" sz="2000" dirty="0"/>
              <a:t>Data delivery</a:t>
            </a:r>
            <a:r>
              <a:rPr lang="zh-CN" altLang="en-US" sz="2000" dirty="0"/>
              <a:t>），即完成数据的发送和接收</a:t>
            </a:r>
            <a:endParaRPr lang="en-US" altLang="zh-CN" sz="2000" dirty="0"/>
          </a:p>
          <a:p>
            <a:pPr lvl="1">
              <a:lnSpc>
                <a:spcPct val="110000"/>
              </a:lnSpc>
            </a:pPr>
            <a:r>
              <a:rPr lang="en-US" altLang="zh-CN" sz="2000" dirty="0"/>
              <a:t>Authentication</a:t>
            </a:r>
            <a:r>
              <a:rPr lang="zh-CN" altLang="en-US" sz="2000" dirty="0"/>
              <a:t>和</a:t>
            </a:r>
            <a:r>
              <a:rPr lang="en-US" altLang="zh-CN" sz="2000" dirty="0" err="1"/>
              <a:t>Deauthentication</a:t>
            </a:r>
            <a:r>
              <a:rPr lang="zh-CN" altLang="en-US" sz="2000" dirty="0"/>
              <a:t>：支持多种认证模式</a:t>
            </a:r>
            <a:endParaRPr lang="en-US" altLang="zh-CN" sz="2000" dirty="0"/>
          </a:p>
          <a:p>
            <a:pPr lvl="1">
              <a:lnSpc>
                <a:spcPct val="110000"/>
              </a:lnSpc>
            </a:pPr>
            <a:r>
              <a:rPr lang="zh-CN" altLang="en-US" sz="2000" dirty="0"/>
              <a:t>隐私（</a:t>
            </a:r>
            <a:r>
              <a:rPr lang="en-US" altLang="zh-CN" sz="2000" dirty="0"/>
              <a:t>Privacy</a:t>
            </a:r>
            <a:r>
              <a:rPr lang="zh-CN" altLang="en-US" sz="2000" dirty="0"/>
              <a:t>）服务防止消息内容被非指定接收者阅读，提供</a:t>
            </a:r>
            <a:r>
              <a:rPr lang="en-US" altLang="zh-CN" sz="2000" dirty="0"/>
              <a:t>WEP</a:t>
            </a:r>
            <a:r>
              <a:rPr lang="zh-CN" altLang="en-US" sz="2000" dirty="0"/>
              <a:t>加密选项</a:t>
            </a:r>
            <a:r>
              <a:rPr lang="zh-CN" altLang="en-US" sz="2000" dirty="0" smtClean="0"/>
              <a:t>。</a:t>
            </a:r>
            <a:endParaRPr lang="zh-CN" altLang="en-US" sz="2000" dirty="0"/>
          </a:p>
        </p:txBody>
      </p:sp>
      <p:sp>
        <p:nvSpPr>
          <p:cNvPr id="4" name="灯片编号占位符 3"/>
          <p:cNvSpPr>
            <a:spLocks noGrp="1"/>
          </p:cNvSpPr>
          <p:nvPr>
            <p:ph type="sldNum" sz="quarter" idx="12"/>
          </p:nvPr>
        </p:nvSpPr>
        <p:spPr/>
        <p:txBody>
          <a:bodyPr/>
          <a:lstStyle/>
          <a:p>
            <a:pPr>
              <a:defRPr/>
            </a:pPr>
            <a:fld id="{CBD0A36D-B37A-4D83-8528-A0EB221AC040}" type="slidenum">
              <a:rPr lang="zh-CN" altLang="en-US" smtClean="0"/>
              <a:pPr>
                <a:defRPr/>
              </a:pPr>
              <a:t>44</a:t>
            </a:fld>
            <a:endParaRPr lang="zh-CN" altLang="en-US" dirty="0"/>
          </a:p>
        </p:txBody>
      </p:sp>
    </p:spTree>
    <p:extLst>
      <p:ext uri="{BB962C8B-B14F-4D97-AF65-F5344CB8AC3E}">
        <p14:creationId xmlns:p14="http://schemas.microsoft.com/office/powerpoint/2010/main" val="351383354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无线局域网体系结构</a:t>
            </a:r>
            <a:r>
              <a:rPr lang="zh-CN" altLang="en-US" dirty="0" smtClean="0"/>
              <a:t>：安全</a:t>
            </a:r>
            <a:endParaRPr lang="zh-CN" altLang="en-US" dirty="0"/>
          </a:p>
        </p:txBody>
      </p:sp>
      <p:sp>
        <p:nvSpPr>
          <p:cNvPr id="3" name="灯片编号占位符 2"/>
          <p:cNvSpPr>
            <a:spLocks noGrp="1"/>
          </p:cNvSpPr>
          <p:nvPr>
            <p:ph type="sldNum" sz="quarter" idx="12"/>
          </p:nvPr>
        </p:nvSpPr>
        <p:spPr/>
        <p:txBody>
          <a:bodyPr/>
          <a:lstStyle/>
          <a:p>
            <a:fld id="{3C40872B-571A-4F56-8A4E-7221158C17B4}" type="slidenum">
              <a:rPr lang="zh-CN" altLang="en-US" smtClean="0"/>
              <a:t>45</a:t>
            </a:fld>
            <a:endParaRPr lang="zh-CN" altLang="en-US" dirty="0"/>
          </a:p>
        </p:txBody>
      </p:sp>
      <p:sp>
        <p:nvSpPr>
          <p:cNvPr id="4" name="内容占位符 3"/>
          <p:cNvSpPr>
            <a:spLocks noGrp="1"/>
          </p:cNvSpPr>
          <p:nvPr>
            <p:ph sz="quarter" idx="1"/>
          </p:nvPr>
        </p:nvSpPr>
        <p:spPr/>
        <p:txBody>
          <a:bodyPr>
            <a:normAutofit fontScale="92500"/>
          </a:bodyPr>
          <a:lstStyle/>
          <a:p>
            <a:pPr>
              <a:lnSpc>
                <a:spcPct val="100000"/>
              </a:lnSpc>
            </a:pPr>
            <a:r>
              <a:rPr lang="en-US" altLang="zh-CN" sz="2400" dirty="0"/>
              <a:t>802.11</a:t>
            </a:r>
            <a:r>
              <a:rPr lang="zh-CN" altLang="en-US" sz="2400" dirty="0"/>
              <a:t>采用有线对等隐私</a:t>
            </a:r>
            <a:r>
              <a:rPr lang="en-US" altLang="zh-CN" sz="2400" dirty="0"/>
              <a:t>WEP</a:t>
            </a:r>
            <a:r>
              <a:rPr lang="zh-CN" altLang="en-US" sz="2400" dirty="0"/>
              <a:t>（</a:t>
            </a:r>
            <a:r>
              <a:rPr lang="en-US" altLang="zh-CN" sz="2400" dirty="0"/>
              <a:t>Wired Equivalent Privacy</a:t>
            </a:r>
            <a:r>
              <a:rPr lang="zh-CN" altLang="en-US" sz="2400" dirty="0"/>
              <a:t>）提供与传统布线网络（以太网）相当的安全保障</a:t>
            </a:r>
            <a:endParaRPr lang="en-US" altLang="zh-CN" sz="2400" dirty="0"/>
          </a:p>
          <a:p>
            <a:pPr lvl="1">
              <a:lnSpc>
                <a:spcPct val="100000"/>
              </a:lnSpc>
            </a:pPr>
            <a:r>
              <a:rPr lang="zh-CN" altLang="en-US" dirty="0"/>
              <a:t>没有密钥管理机制，采用共享密钥：</a:t>
            </a:r>
            <a:endParaRPr lang="en-US" altLang="zh-CN" dirty="0"/>
          </a:p>
          <a:p>
            <a:pPr lvl="2">
              <a:lnSpc>
                <a:spcPct val="100000"/>
              </a:lnSpc>
            </a:pPr>
            <a:r>
              <a:rPr lang="en-US" altLang="zh-CN" sz="2400" dirty="0"/>
              <a:t>WLAN</a:t>
            </a:r>
            <a:r>
              <a:rPr lang="zh-CN" altLang="en-US" sz="2400" dirty="0"/>
              <a:t>中</a:t>
            </a:r>
            <a:r>
              <a:rPr lang="zh-CN" altLang="en-US" sz="2400" dirty="0"/>
              <a:t>所有节点</a:t>
            </a:r>
            <a:r>
              <a:rPr lang="zh-CN" altLang="en-US" sz="2400" dirty="0"/>
              <a:t>使用同一个密钥</a:t>
            </a:r>
            <a:endParaRPr lang="en-US" altLang="zh-CN" sz="2400" dirty="0"/>
          </a:p>
          <a:p>
            <a:pPr lvl="2">
              <a:lnSpc>
                <a:spcPct val="100000"/>
              </a:lnSpc>
            </a:pPr>
            <a:r>
              <a:rPr lang="zh-CN" altLang="en-US" sz="2400" dirty="0"/>
              <a:t>更严格说使用</a:t>
            </a:r>
            <a:r>
              <a:rPr lang="en-US" altLang="zh-CN" sz="2400" dirty="0"/>
              <a:t>4</a:t>
            </a:r>
            <a:r>
              <a:rPr lang="zh-CN" altLang="en-US" sz="2400" dirty="0"/>
              <a:t>个共享密钥，站点在会话过程中选用其中一个</a:t>
            </a:r>
          </a:p>
          <a:p>
            <a:pPr lvl="1">
              <a:lnSpc>
                <a:spcPct val="100000"/>
              </a:lnSpc>
            </a:pPr>
            <a:r>
              <a:rPr lang="zh-CN" altLang="en-US" dirty="0"/>
              <a:t>用户认证机制</a:t>
            </a:r>
            <a:endParaRPr lang="en-US" altLang="zh-CN" dirty="0"/>
          </a:p>
          <a:p>
            <a:pPr lvl="2">
              <a:lnSpc>
                <a:spcPct val="100000"/>
              </a:lnSpc>
            </a:pPr>
            <a:r>
              <a:rPr lang="zh-CN" altLang="en-US" sz="2400" dirty="0"/>
              <a:t>开放系统认证：缺省采用，</a:t>
            </a:r>
            <a:r>
              <a:rPr lang="en-US" altLang="zh-CN" sz="2400" dirty="0"/>
              <a:t> AP</a:t>
            </a:r>
            <a:r>
              <a:rPr lang="zh-CN" altLang="en-US" sz="2400" dirty="0"/>
              <a:t>收到认证请求后确认成功</a:t>
            </a:r>
            <a:endParaRPr lang="en-US" altLang="zh-CN" sz="2400" dirty="0"/>
          </a:p>
          <a:p>
            <a:pPr lvl="2">
              <a:lnSpc>
                <a:spcPct val="100000"/>
              </a:lnSpc>
            </a:pPr>
            <a:r>
              <a:rPr lang="zh-CN" altLang="en-US" sz="2400" dirty="0"/>
              <a:t>共享密钥认证</a:t>
            </a:r>
            <a:r>
              <a:rPr lang="en-US" altLang="zh-CN" sz="2400" dirty="0"/>
              <a:t>SKA</a:t>
            </a:r>
            <a:r>
              <a:rPr lang="zh-CN" altLang="en-US" sz="2400" dirty="0"/>
              <a:t>：采用挑战</a:t>
            </a:r>
            <a:r>
              <a:rPr lang="en-US" altLang="zh-CN" sz="2400" dirty="0"/>
              <a:t>-</a:t>
            </a:r>
            <a:r>
              <a:rPr lang="zh-CN" altLang="en-US" sz="2400" dirty="0"/>
              <a:t>响应（</a:t>
            </a:r>
            <a:r>
              <a:rPr lang="en-US" altLang="zh-CN" sz="2400" dirty="0"/>
              <a:t>challenge-response</a:t>
            </a:r>
            <a:r>
              <a:rPr lang="zh-CN" altLang="en-US" sz="2400" dirty="0"/>
              <a:t>）协议，</a:t>
            </a:r>
            <a:r>
              <a:rPr lang="en-US" altLang="zh-CN" sz="2400" dirty="0"/>
              <a:t>AP</a:t>
            </a:r>
            <a:r>
              <a:rPr lang="zh-CN" altLang="en-US" sz="2400" dirty="0"/>
              <a:t>收到认证请求之后发送回一个包含随机数的挑战</a:t>
            </a:r>
            <a:endParaRPr lang="en-US" altLang="zh-CN" sz="2400" dirty="0"/>
          </a:p>
          <a:p>
            <a:pPr lvl="1">
              <a:lnSpc>
                <a:spcPct val="100000"/>
              </a:lnSpc>
            </a:pPr>
            <a:r>
              <a:rPr lang="zh-CN" altLang="en-US" dirty="0"/>
              <a:t>消息完整性和隐私：采用</a:t>
            </a:r>
            <a:r>
              <a:rPr lang="en-US" altLang="zh-CN" dirty="0"/>
              <a:t>RC4</a:t>
            </a:r>
            <a:r>
              <a:rPr lang="zh-CN" altLang="en-US" dirty="0"/>
              <a:t>流加密算法的</a:t>
            </a:r>
            <a:r>
              <a:rPr lang="en-US" altLang="zh-CN" dirty="0"/>
              <a:t>WEP</a:t>
            </a:r>
          </a:p>
          <a:p>
            <a:pPr lvl="2">
              <a:lnSpc>
                <a:spcPct val="100000"/>
              </a:lnSpc>
            </a:pPr>
            <a:r>
              <a:rPr lang="zh-CN" altLang="en-US" sz="2100" dirty="0"/>
              <a:t>有限的密钥空间和初始向量</a:t>
            </a:r>
            <a:r>
              <a:rPr lang="en-US" altLang="zh-CN" sz="2100" dirty="0"/>
              <a:t>IV</a:t>
            </a:r>
            <a:r>
              <a:rPr lang="zh-CN" altLang="en-US" sz="2100" dirty="0"/>
              <a:t>明文传递，容易收到</a:t>
            </a:r>
            <a:r>
              <a:rPr lang="en-US" altLang="zh-CN" sz="2100" dirty="0"/>
              <a:t>FMS</a:t>
            </a:r>
            <a:r>
              <a:rPr lang="zh-CN" altLang="en-US" sz="2100" dirty="0" smtClean="0"/>
              <a:t>攻击</a:t>
            </a:r>
            <a:endParaRPr lang="en-US" altLang="zh-CN" sz="2100" dirty="0" smtClean="0"/>
          </a:p>
          <a:p>
            <a:pPr lvl="2">
              <a:lnSpc>
                <a:spcPct val="100000"/>
              </a:lnSpc>
            </a:pPr>
            <a:r>
              <a:rPr lang="en-US" altLang="zh-CN" sz="2100" dirty="0" smtClean="0"/>
              <a:t>CRC</a:t>
            </a:r>
            <a:r>
              <a:rPr lang="zh-CN" altLang="en-US" sz="2100" dirty="0" smtClean="0"/>
              <a:t>来保证消息完整性，完全</a:t>
            </a:r>
            <a:r>
              <a:rPr lang="zh-CN" altLang="en-US" sz="2100" dirty="0" smtClean="0"/>
              <a:t>无效</a:t>
            </a:r>
            <a:endParaRPr lang="zh-CN" altLang="en-US" sz="1800" dirty="0"/>
          </a:p>
          <a:p>
            <a:pPr lvl="1">
              <a:lnSpc>
                <a:spcPct val="100000"/>
              </a:lnSpc>
            </a:pPr>
            <a:endParaRPr lang="zh-CN" altLang="en-US" dirty="0"/>
          </a:p>
        </p:txBody>
      </p:sp>
    </p:spTree>
    <p:extLst>
      <p:ext uri="{BB962C8B-B14F-4D97-AF65-F5344CB8AC3E}">
        <p14:creationId xmlns:p14="http://schemas.microsoft.com/office/powerpoint/2010/main" val="340135896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WEP</a:t>
            </a:r>
            <a:endParaRPr lang="zh-CN" altLang="en-US" dirty="0"/>
          </a:p>
        </p:txBody>
      </p:sp>
      <p:sp>
        <p:nvSpPr>
          <p:cNvPr id="4" name="灯片编号占位符 3"/>
          <p:cNvSpPr>
            <a:spLocks noGrp="1"/>
          </p:cNvSpPr>
          <p:nvPr>
            <p:ph type="sldNum" sz="quarter" idx="12"/>
          </p:nvPr>
        </p:nvSpPr>
        <p:spPr/>
        <p:txBody>
          <a:bodyPr/>
          <a:lstStyle/>
          <a:p>
            <a:pPr>
              <a:defRPr/>
            </a:pPr>
            <a:fld id="{CBD0A36D-B37A-4D83-8528-A0EB221AC040}" type="slidenum">
              <a:rPr lang="zh-CN" altLang="en-US" smtClean="0"/>
              <a:pPr>
                <a:defRPr/>
              </a:pPr>
              <a:t>46</a:t>
            </a:fld>
            <a:endParaRPr lang="zh-CN" altLang="en-US" dirty="0"/>
          </a:p>
        </p:txBody>
      </p:sp>
      <p:grpSp>
        <p:nvGrpSpPr>
          <p:cNvPr id="77" name="组合 76"/>
          <p:cNvGrpSpPr/>
          <p:nvPr/>
        </p:nvGrpSpPr>
        <p:grpSpPr>
          <a:xfrm>
            <a:off x="2809852" y="571481"/>
            <a:ext cx="7345363" cy="6049963"/>
            <a:chOff x="1079500" y="404018"/>
            <a:chExt cx="7345363" cy="6049963"/>
          </a:xfrm>
        </p:grpSpPr>
        <p:sp>
          <p:nvSpPr>
            <p:cNvPr id="78" name="Rectangle 4"/>
            <p:cNvSpPr>
              <a:spLocks noChangeArrowheads="1"/>
            </p:cNvSpPr>
            <p:nvPr/>
          </p:nvSpPr>
          <p:spPr bwMode="auto">
            <a:xfrm>
              <a:off x="1079500" y="762793"/>
              <a:ext cx="2232025" cy="649288"/>
            </a:xfrm>
            <a:prstGeom prst="rect">
              <a:avLst/>
            </a:prstGeom>
            <a:solidFill>
              <a:srgbClr val="00CCFF"/>
            </a:solidFill>
            <a:ln w="9525">
              <a:solidFill>
                <a:schemeClr val="tx1"/>
              </a:solidFill>
              <a:miter lim="800000"/>
              <a:headEnd/>
              <a:tailEnd/>
            </a:ln>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400"/>
            </a:p>
          </p:txBody>
        </p:sp>
        <p:sp>
          <p:nvSpPr>
            <p:cNvPr id="79" name="Line 5"/>
            <p:cNvSpPr>
              <a:spLocks noChangeShapeType="1"/>
            </p:cNvSpPr>
            <p:nvPr/>
          </p:nvSpPr>
          <p:spPr bwMode="auto">
            <a:xfrm>
              <a:off x="1944688" y="762793"/>
              <a:ext cx="0" cy="649288"/>
            </a:xfrm>
            <a:prstGeom prst="line">
              <a:avLst/>
            </a:prstGeom>
            <a:noFill/>
            <a:ln w="9525">
              <a:solidFill>
                <a:schemeClr val="tx1"/>
              </a:solidFill>
              <a:round/>
              <a:headEnd/>
              <a:tailEnd/>
            </a:ln>
            <a:effec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400"/>
            </a:p>
          </p:txBody>
        </p:sp>
        <p:sp>
          <p:nvSpPr>
            <p:cNvPr id="80" name="Rectangle 6"/>
            <p:cNvSpPr>
              <a:spLocks noChangeArrowheads="1"/>
            </p:cNvSpPr>
            <p:nvPr/>
          </p:nvSpPr>
          <p:spPr bwMode="auto">
            <a:xfrm>
              <a:off x="1511300" y="3212306"/>
              <a:ext cx="2233613" cy="649287"/>
            </a:xfrm>
            <a:prstGeom prst="rect">
              <a:avLst/>
            </a:prstGeom>
            <a:solidFill>
              <a:srgbClr val="00CCFF"/>
            </a:solidFill>
            <a:ln w="9525">
              <a:solidFill>
                <a:schemeClr val="tx1"/>
              </a:solidFill>
              <a:miter lim="800000"/>
              <a:headEnd/>
              <a:tailEnd/>
            </a:ln>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400"/>
            </a:p>
          </p:txBody>
        </p:sp>
        <p:sp>
          <p:nvSpPr>
            <p:cNvPr id="81" name="Rectangle 7"/>
            <p:cNvSpPr>
              <a:spLocks noChangeArrowheads="1"/>
            </p:cNvSpPr>
            <p:nvPr/>
          </p:nvSpPr>
          <p:spPr bwMode="auto">
            <a:xfrm>
              <a:off x="1511300" y="2059781"/>
              <a:ext cx="720725" cy="649287"/>
            </a:xfrm>
            <a:prstGeom prst="rect">
              <a:avLst/>
            </a:prstGeom>
            <a:solidFill>
              <a:srgbClr val="00CCFF"/>
            </a:solidFill>
            <a:ln w="9525">
              <a:solidFill>
                <a:schemeClr val="tx1"/>
              </a:solidFill>
              <a:miter lim="800000"/>
              <a:headEnd/>
              <a:tailEnd/>
            </a:ln>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400"/>
            </a:p>
          </p:txBody>
        </p:sp>
        <p:sp>
          <p:nvSpPr>
            <p:cNvPr id="82" name="Rectangle 8"/>
            <p:cNvSpPr>
              <a:spLocks noChangeArrowheads="1"/>
            </p:cNvSpPr>
            <p:nvPr/>
          </p:nvSpPr>
          <p:spPr bwMode="auto">
            <a:xfrm>
              <a:off x="5184775" y="3212306"/>
              <a:ext cx="2808288" cy="649287"/>
            </a:xfrm>
            <a:prstGeom prst="rect">
              <a:avLst/>
            </a:prstGeom>
            <a:solidFill>
              <a:srgbClr val="00CCFF"/>
            </a:solidFill>
            <a:ln w="9525">
              <a:solidFill>
                <a:schemeClr val="tx1"/>
              </a:solidFill>
              <a:miter lim="800000"/>
              <a:headEnd/>
              <a:tailEnd/>
            </a:ln>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400"/>
            </a:p>
          </p:txBody>
        </p:sp>
        <p:sp>
          <p:nvSpPr>
            <p:cNvPr id="83" name="Line 9"/>
            <p:cNvSpPr>
              <a:spLocks noChangeShapeType="1"/>
            </p:cNvSpPr>
            <p:nvPr/>
          </p:nvSpPr>
          <p:spPr bwMode="auto">
            <a:xfrm>
              <a:off x="1511300" y="1412081"/>
              <a:ext cx="0" cy="287337"/>
            </a:xfrm>
            <a:prstGeom prst="line">
              <a:avLst/>
            </a:prstGeom>
            <a:noFill/>
            <a:ln w="9525">
              <a:solidFill>
                <a:schemeClr val="tx1"/>
              </a:solidFill>
              <a:round/>
              <a:headEnd/>
              <a:tailEnd/>
            </a:ln>
            <a:effec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400"/>
            </a:p>
          </p:txBody>
        </p:sp>
        <p:sp>
          <p:nvSpPr>
            <p:cNvPr id="84" name="Line 10"/>
            <p:cNvSpPr>
              <a:spLocks noChangeShapeType="1"/>
            </p:cNvSpPr>
            <p:nvPr/>
          </p:nvSpPr>
          <p:spPr bwMode="auto">
            <a:xfrm>
              <a:off x="2232025" y="1412081"/>
              <a:ext cx="0" cy="287337"/>
            </a:xfrm>
            <a:prstGeom prst="line">
              <a:avLst/>
            </a:prstGeom>
            <a:noFill/>
            <a:ln w="9525">
              <a:solidFill>
                <a:schemeClr val="tx1"/>
              </a:solidFill>
              <a:round/>
              <a:headEnd/>
              <a:tailEnd/>
            </a:ln>
            <a:effec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400"/>
            </a:p>
          </p:txBody>
        </p:sp>
        <p:sp>
          <p:nvSpPr>
            <p:cNvPr id="85" name="Line 11"/>
            <p:cNvSpPr>
              <a:spLocks noChangeShapeType="1"/>
            </p:cNvSpPr>
            <p:nvPr/>
          </p:nvSpPr>
          <p:spPr bwMode="auto">
            <a:xfrm>
              <a:off x="1511300" y="1699418"/>
              <a:ext cx="720725" cy="0"/>
            </a:xfrm>
            <a:prstGeom prst="line">
              <a:avLst/>
            </a:prstGeom>
            <a:noFill/>
            <a:ln w="9525">
              <a:solidFill>
                <a:schemeClr val="tx1"/>
              </a:solidFill>
              <a:round/>
              <a:headEnd/>
              <a:tailEnd/>
            </a:ln>
            <a:effec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400"/>
            </a:p>
          </p:txBody>
        </p:sp>
        <p:sp>
          <p:nvSpPr>
            <p:cNvPr id="86" name="Line 12"/>
            <p:cNvSpPr>
              <a:spLocks noChangeShapeType="1"/>
            </p:cNvSpPr>
            <p:nvPr/>
          </p:nvSpPr>
          <p:spPr bwMode="auto">
            <a:xfrm>
              <a:off x="1871663" y="1699418"/>
              <a:ext cx="0" cy="360363"/>
            </a:xfrm>
            <a:prstGeom prst="line">
              <a:avLst/>
            </a:prstGeom>
            <a:noFill/>
            <a:ln w="9525">
              <a:solidFill>
                <a:schemeClr val="tx1"/>
              </a:solidFill>
              <a:round/>
              <a:headEnd/>
              <a:tailEnd type="triangle" w="med" len="med"/>
            </a:ln>
            <a:effec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400"/>
            </a:p>
          </p:txBody>
        </p:sp>
        <p:sp>
          <p:nvSpPr>
            <p:cNvPr id="87" name="Text Box 13"/>
            <p:cNvSpPr txBox="1">
              <a:spLocks noChangeArrowheads="1"/>
            </p:cNvSpPr>
            <p:nvPr/>
          </p:nvSpPr>
          <p:spPr bwMode="auto">
            <a:xfrm>
              <a:off x="1109635" y="978693"/>
              <a:ext cx="2274915" cy="307777"/>
            </a:xfrm>
            <a:prstGeom prst="rect">
              <a:avLst/>
            </a:prstGeom>
            <a:noFill/>
            <a:ln w="9525">
              <a:noFill/>
              <a:miter lim="800000"/>
              <a:headEnd/>
              <a:tailEnd/>
            </a:ln>
            <a:effec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TW" sz="1400" dirty="0"/>
                <a:t>MAC</a:t>
              </a:r>
              <a:r>
                <a:rPr lang="zh-CN" altLang="en-US" sz="1400" dirty="0"/>
                <a:t>头部</a:t>
              </a:r>
              <a:r>
                <a:rPr lang="en-US" altLang="zh-TW" sz="1400" dirty="0"/>
                <a:t>          </a:t>
              </a:r>
              <a:r>
                <a:rPr lang="zh-CN" altLang="en-US" sz="1400" dirty="0"/>
                <a:t>负载</a:t>
              </a:r>
              <a:endParaRPr lang="en-US" altLang="zh-TW" sz="1400" dirty="0"/>
            </a:p>
          </p:txBody>
        </p:sp>
        <p:sp>
          <p:nvSpPr>
            <p:cNvPr id="88" name="Text Box 14"/>
            <p:cNvSpPr txBox="1">
              <a:spLocks noChangeArrowheads="1"/>
            </p:cNvSpPr>
            <p:nvPr/>
          </p:nvSpPr>
          <p:spPr bwMode="auto">
            <a:xfrm>
              <a:off x="1584325" y="2275681"/>
              <a:ext cx="576263" cy="307777"/>
            </a:xfrm>
            <a:prstGeom prst="rect">
              <a:avLst/>
            </a:prstGeom>
            <a:noFill/>
            <a:ln w="9525">
              <a:noFill/>
              <a:miter lim="800000"/>
              <a:headEnd/>
              <a:tailEnd/>
            </a:ln>
            <a:effectLst/>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TW" sz="1400" dirty="0"/>
                <a:t> CRC</a:t>
              </a:r>
            </a:p>
          </p:txBody>
        </p:sp>
        <p:sp>
          <p:nvSpPr>
            <p:cNvPr id="89" name="Text Box 15"/>
            <p:cNvSpPr txBox="1">
              <a:spLocks noChangeArrowheads="1"/>
            </p:cNvSpPr>
            <p:nvPr/>
          </p:nvSpPr>
          <p:spPr bwMode="auto">
            <a:xfrm>
              <a:off x="1655763" y="3367863"/>
              <a:ext cx="1081087" cy="369332"/>
            </a:xfrm>
            <a:prstGeom prst="rect">
              <a:avLst/>
            </a:prstGeom>
            <a:noFill/>
            <a:ln w="9525">
              <a:noFill/>
              <a:miter lim="800000"/>
              <a:headEnd/>
              <a:tailEnd/>
            </a:ln>
            <a:effec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t>   </a:t>
              </a:r>
              <a:r>
                <a:rPr lang="zh-CN" altLang="en-US" dirty="0" smtClean="0"/>
                <a:t>负载</a:t>
              </a:r>
              <a:endParaRPr lang="en-US" altLang="zh-TW" dirty="0"/>
            </a:p>
          </p:txBody>
        </p:sp>
        <p:sp>
          <p:nvSpPr>
            <p:cNvPr id="90" name="Line 16"/>
            <p:cNvSpPr>
              <a:spLocks noChangeShapeType="1"/>
            </p:cNvSpPr>
            <p:nvPr/>
          </p:nvSpPr>
          <p:spPr bwMode="auto">
            <a:xfrm>
              <a:off x="2952750" y="3212306"/>
              <a:ext cx="0" cy="647700"/>
            </a:xfrm>
            <a:prstGeom prst="line">
              <a:avLst/>
            </a:prstGeom>
            <a:noFill/>
            <a:ln w="9525">
              <a:solidFill>
                <a:schemeClr val="tx1"/>
              </a:solidFill>
              <a:round/>
              <a:headEnd/>
              <a:tailEnd/>
            </a:ln>
            <a:effec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400"/>
            </a:p>
          </p:txBody>
        </p:sp>
        <p:sp>
          <p:nvSpPr>
            <p:cNvPr id="91" name="Line 17"/>
            <p:cNvSpPr>
              <a:spLocks noChangeShapeType="1"/>
            </p:cNvSpPr>
            <p:nvPr/>
          </p:nvSpPr>
          <p:spPr bwMode="auto">
            <a:xfrm>
              <a:off x="5976938" y="3212306"/>
              <a:ext cx="0" cy="647700"/>
            </a:xfrm>
            <a:prstGeom prst="line">
              <a:avLst/>
            </a:prstGeom>
            <a:noFill/>
            <a:ln w="9525">
              <a:solidFill>
                <a:schemeClr val="tx1"/>
              </a:solidFill>
              <a:round/>
              <a:headEnd/>
              <a:tailEnd/>
            </a:ln>
            <a:effec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400"/>
            </a:p>
          </p:txBody>
        </p:sp>
        <p:sp>
          <p:nvSpPr>
            <p:cNvPr id="92" name="Text Box 18"/>
            <p:cNvSpPr txBox="1">
              <a:spLocks noChangeArrowheads="1"/>
            </p:cNvSpPr>
            <p:nvPr/>
          </p:nvSpPr>
          <p:spPr bwMode="auto">
            <a:xfrm>
              <a:off x="1295400" y="404018"/>
              <a:ext cx="2160588" cy="307777"/>
            </a:xfrm>
            <a:prstGeom prst="rect">
              <a:avLst/>
            </a:prstGeom>
            <a:noFill/>
            <a:ln w="9525">
              <a:noFill/>
              <a:miter lim="800000"/>
              <a:headEnd/>
              <a:tailEnd/>
            </a:ln>
            <a:effectLst/>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zh-CN" sz="1400"/>
            </a:p>
          </p:txBody>
        </p:sp>
        <p:sp>
          <p:nvSpPr>
            <p:cNvPr id="93" name="Text Box 20"/>
            <p:cNvSpPr txBox="1">
              <a:spLocks noChangeArrowheads="1"/>
            </p:cNvSpPr>
            <p:nvPr/>
          </p:nvSpPr>
          <p:spPr bwMode="auto">
            <a:xfrm>
              <a:off x="5327650" y="404018"/>
              <a:ext cx="2736850" cy="307777"/>
            </a:xfrm>
            <a:prstGeom prst="rect">
              <a:avLst/>
            </a:prstGeom>
            <a:noFill/>
            <a:ln w="9525">
              <a:noFill/>
              <a:miter lim="800000"/>
              <a:headEnd/>
              <a:tailEnd/>
            </a:ln>
            <a:effectLst/>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TW" sz="1400" dirty="0"/>
                <a:t> IV                      </a:t>
              </a:r>
              <a:r>
                <a:rPr lang="zh-CN" altLang="en-US" sz="1400" dirty="0"/>
                <a:t>密钥号</a:t>
              </a:r>
              <a:endParaRPr lang="en-US" altLang="zh-TW" sz="1400" dirty="0"/>
            </a:p>
          </p:txBody>
        </p:sp>
        <p:sp>
          <p:nvSpPr>
            <p:cNvPr id="94" name="Line 21"/>
            <p:cNvSpPr>
              <a:spLocks noChangeShapeType="1"/>
            </p:cNvSpPr>
            <p:nvPr/>
          </p:nvSpPr>
          <p:spPr bwMode="auto">
            <a:xfrm>
              <a:off x="5545138" y="691356"/>
              <a:ext cx="0" cy="2520950"/>
            </a:xfrm>
            <a:prstGeom prst="line">
              <a:avLst/>
            </a:prstGeom>
            <a:noFill/>
            <a:ln w="9525">
              <a:solidFill>
                <a:schemeClr val="tx1"/>
              </a:solidFill>
              <a:round/>
              <a:headEnd/>
              <a:tailEnd type="triangle" w="med" len="med"/>
            </a:ln>
            <a:effec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400"/>
            </a:p>
          </p:txBody>
        </p:sp>
        <p:sp>
          <p:nvSpPr>
            <p:cNvPr id="95" name="Text Box 22"/>
            <p:cNvSpPr txBox="1">
              <a:spLocks noChangeArrowheads="1"/>
            </p:cNvSpPr>
            <p:nvPr/>
          </p:nvSpPr>
          <p:spPr bwMode="auto">
            <a:xfrm>
              <a:off x="5327649" y="3428206"/>
              <a:ext cx="2881313" cy="307777"/>
            </a:xfrm>
            <a:prstGeom prst="rect">
              <a:avLst/>
            </a:prstGeom>
            <a:noFill/>
            <a:ln w="9525">
              <a:noFill/>
              <a:miter lim="800000"/>
              <a:headEnd/>
              <a:tailEnd/>
            </a:ln>
            <a:effec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TW" sz="1400" dirty="0"/>
                <a:t>  IV            </a:t>
              </a:r>
              <a:r>
                <a:rPr lang="zh-CN" altLang="en-US" sz="1400" dirty="0"/>
                <a:t>密钥</a:t>
              </a:r>
              <a:endParaRPr lang="en-US" altLang="zh-TW" sz="1400" dirty="0"/>
            </a:p>
          </p:txBody>
        </p:sp>
        <p:sp>
          <p:nvSpPr>
            <p:cNvPr id="96" name="Line 23"/>
            <p:cNvSpPr>
              <a:spLocks noChangeShapeType="1"/>
            </p:cNvSpPr>
            <p:nvPr/>
          </p:nvSpPr>
          <p:spPr bwMode="auto">
            <a:xfrm>
              <a:off x="6911975" y="691356"/>
              <a:ext cx="0" cy="287337"/>
            </a:xfrm>
            <a:prstGeom prst="line">
              <a:avLst/>
            </a:prstGeom>
            <a:noFill/>
            <a:ln w="9525">
              <a:solidFill>
                <a:schemeClr val="tx1"/>
              </a:solidFill>
              <a:round/>
              <a:headEnd/>
              <a:tailEnd type="triangle" w="med" len="med"/>
            </a:ln>
            <a:effec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400"/>
            </a:p>
          </p:txBody>
        </p:sp>
        <p:pic>
          <p:nvPicPr>
            <p:cNvPr id="97" name="Picture 24" descr="MCj02327690000[1]"/>
            <p:cNvPicPr>
              <a:picLocks noChangeAspect="1" noChangeArrowheads="1"/>
            </p:cNvPicPr>
            <p:nvPr/>
          </p:nvPicPr>
          <p:blipFill>
            <a:blip r:embed="rId3" cstate="print"/>
            <a:srcRect/>
            <a:stretch>
              <a:fillRect/>
            </a:stretch>
          </p:blipFill>
          <p:spPr bwMode="auto">
            <a:xfrm rot="16458829">
              <a:off x="6952457" y="1079499"/>
              <a:ext cx="209550" cy="433387"/>
            </a:xfrm>
            <a:prstGeom prst="rect">
              <a:avLst/>
            </a:prstGeom>
            <a:noFill/>
          </p:spPr>
        </p:pic>
        <p:pic>
          <p:nvPicPr>
            <p:cNvPr id="98" name="Picture 25" descr="MCj02327690000[1]"/>
            <p:cNvPicPr>
              <a:picLocks noChangeAspect="1" noChangeArrowheads="1"/>
            </p:cNvPicPr>
            <p:nvPr/>
          </p:nvPicPr>
          <p:blipFill>
            <a:blip r:embed="rId3" cstate="print"/>
            <a:srcRect/>
            <a:stretch>
              <a:fillRect/>
            </a:stretch>
          </p:blipFill>
          <p:spPr bwMode="auto">
            <a:xfrm rot="16458829">
              <a:off x="6952457" y="1439862"/>
              <a:ext cx="209550" cy="433387"/>
            </a:xfrm>
            <a:prstGeom prst="rect">
              <a:avLst/>
            </a:prstGeom>
            <a:noFill/>
          </p:spPr>
        </p:pic>
        <p:pic>
          <p:nvPicPr>
            <p:cNvPr id="99" name="Picture 26" descr="MCj02327690000[1]"/>
            <p:cNvPicPr>
              <a:picLocks noChangeAspect="1" noChangeArrowheads="1"/>
            </p:cNvPicPr>
            <p:nvPr/>
          </p:nvPicPr>
          <p:blipFill>
            <a:blip r:embed="rId3" cstate="print"/>
            <a:srcRect/>
            <a:stretch>
              <a:fillRect/>
            </a:stretch>
          </p:blipFill>
          <p:spPr bwMode="auto">
            <a:xfrm rot="16458829">
              <a:off x="6952457" y="1800224"/>
              <a:ext cx="209550" cy="433387"/>
            </a:xfrm>
            <a:prstGeom prst="rect">
              <a:avLst/>
            </a:prstGeom>
            <a:noFill/>
          </p:spPr>
        </p:pic>
        <p:pic>
          <p:nvPicPr>
            <p:cNvPr id="100" name="Picture 27" descr="MCj02327690000[1]"/>
            <p:cNvPicPr>
              <a:picLocks noChangeAspect="1" noChangeArrowheads="1"/>
            </p:cNvPicPr>
            <p:nvPr/>
          </p:nvPicPr>
          <p:blipFill>
            <a:blip r:embed="rId3" cstate="print"/>
            <a:srcRect/>
            <a:stretch>
              <a:fillRect/>
            </a:stretch>
          </p:blipFill>
          <p:spPr bwMode="auto">
            <a:xfrm rot="16458829">
              <a:off x="6952457" y="2160587"/>
              <a:ext cx="207962" cy="431800"/>
            </a:xfrm>
            <a:prstGeom prst="rect">
              <a:avLst/>
            </a:prstGeom>
            <a:noFill/>
          </p:spPr>
        </p:pic>
        <p:sp>
          <p:nvSpPr>
            <p:cNvPr id="101" name="Line 28"/>
            <p:cNvSpPr>
              <a:spLocks noChangeShapeType="1"/>
            </p:cNvSpPr>
            <p:nvPr/>
          </p:nvSpPr>
          <p:spPr bwMode="auto">
            <a:xfrm>
              <a:off x="5545138" y="835818"/>
              <a:ext cx="1295400" cy="0"/>
            </a:xfrm>
            <a:prstGeom prst="line">
              <a:avLst/>
            </a:prstGeom>
            <a:noFill/>
            <a:ln w="9525">
              <a:solidFill>
                <a:schemeClr val="tx1"/>
              </a:solidFill>
              <a:round/>
              <a:headEnd/>
              <a:tailEnd/>
            </a:ln>
            <a:effec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400"/>
            </a:p>
          </p:txBody>
        </p:sp>
        <p:sp>
          <p:nvSpPr>
            <p:cNvPr id="102" name="Line 29"/>
            <p:cNvSpPr>
              <a:spLocks noChangeShapeType="1"/>
            </p:cNvSpPr>
            <p:nvPr/>
          </p:nvSpPr>
          <p:spPr bwMode="auto">
            <a:xfrm>
              <a:off x="6985000" y="835818"/>
              <a:ext cx="1223963" cy="0"/>
            </a:xfrm>
            <a:prstGeom prst="line">
              <a:avLst/>
            </a:prstGeom>
            <a:noFill/>
            <a:ln w="9525">
              <a:solidFill>
                <a:schemeClr val="tx1"/>
              </a:solidFill>
              <a:round/>
              <a:headEnd/>
              <a:tailEnd/>
            </a:ln>
            <a:effec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400"/>
            </a:p>
          </p:txBody>
        </p:sp>
        <p:sp>
          <p:nvSpPr>
            <p:cNvPr id="103" name="Rectangle 30"/>
            <p:cNvSpPr>
              <a:spLocks noChangeArrowheads="1"/>
            </p:cNvSpPr>
            <p:nvPr/>
          </p:nvSpPr>
          <p:spPr bwMode="auto">
            <a:xfrm>
              <a:off x="2592388" y="4436268"/>
              <a:ext cx="3743325" cy="649288"/>
            </a:xfrm>
            <a:prstGeom prst="rect">
              <a:avLst/>
            </a:prstGeom>
            <a:solidFill>
              <a:srgbClr val="00CCFF"/>
            </a:solidFill>
            <a:ln w="9525">
              <a:solidFill>
                <a:schemeClr val="tx1"/>
              </a:solidFill>
              <a:miter lim="800000"/>
              <a:headEnd/>
              <a:tailEnd/>
            </a:ln>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400"/>
            </a:p>
          </p:txBody>
        </p:sp>
        <p:sp>
          <p:nvSpPr>
            <p:cNvPr id="104" name="Rectangle 31"/>
            <p:cNvSpPr>
              <a:spLocks noChangeArrowheads="1"/>
            </p:cNvSpPr>
            <p:nvPr/>
          </p:nvSpPr>
          <p:spPr bwMode="auto">
            <a:xfrm>
              <a:off x="1944688" y="5804693"/>
              <a:ext cx="2303462" cy="649288"/>
            </a:xfrm>
            <a:prstGeom prst="rect">
              <a:avLst/>
            </a:prstGeom>
            <a:solidFill>
              <a:srgbClr val="00CCFF"/>
            </a:solidFill>
            <a:ln w="9525">
              <a:solidFill>
                <a:schemeClr val="tx1"/>
              </a:solidFill>
              <a:miter lim="800000"/>
              <a:headEnd/>
              <a:tailEnd/>
            </a:ln>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400"/>
            </a:p>
          </p:txBody>
        </p:sp>
        <p:sp>
          <p:nvSpPr>
            <p:cNvPr id="105" name="Line 32"/>
            <p:cNvSpPr>
              <a:spLocks noChangeShapeType="1"/>
            </p:cNvSpPr>
            <p:nvPr/>
          </p:nvSpPr>
          <p:spPr bwMode="auto">
            <a:xfrm>
              <a:off x="8208963" y="835818"/>
              <a:ext cx="0" cy="4464050"/>
            </a:xfrm>
            <a:prstGeom prst="line">
              <a:avLst/>
            </a:prstGeom>
            <a:noFill/>
            <a:ln w="9525">
              <a:solidFill>
                <a:schemeClr val="tx1"/>
              </a:solidFill>
              <a:round/>
              <a:headEnd/>
              <a:tailEnd/>
            </a:ln>
            <a:effec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400"/>
            </a:p>
          </p:txBody>
        </p:sp>
        <p:sp>
          <p:nvSpPr>
            <p:cNvPr id="106" name="Line 33"/>
            <p:cNvSpPr>
              <a:spLocks noChangeShapeType="1"/>
            </p:cNvSpPr>
            <p:nvPr/>
          </p:nvSpPr>
          <p:spPr bwMode="auto">
            <a:xfrm>
              <a:off x="2808288" y="5804693"/>
              <a:ext cx="0" cy="647700"/>
            </a:xfrm>
            <a:prstGeom prst="line">
              <a:avLst/>
            </a:prstGeom>
            <a:noFill/>
            <a:ln w="9525">
              <a:solidFill>
                <a:schemeClr val="tx1"/>
              </a:solidFill>
              <a:round/>
              <a:headEnd/>
              <a:tailEnd/>
            </a:ln>
            <a:effec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400"/>
            </a:p>
          </p:txBody>
        </p:sp>
        <p:sp>
          <p:nvSpPr>
            <p:cNvPr id="107" name="Line 34"/>
            <p:cNvSpPr>
              <a:spLocks noChangeShapeType="1"/>
            </p:cNvSpPr>
            <p:nvPr/>
          </p:nvSpPr>
          <p:spPr bwMode="auto">
            <a:xfrm>
              <a:off x="3455988" y="5804693"/>
              <a:ext cx="0" cy="647700"/>
            </a:xfrm>
            <a:prstGeom prst="line">
              <a:avLst/>
            </a:prstGeom>
            <a:noFill/>
            <a:ln w="9525">
              <a:solidFill>
                <a:schemeClr val="tx1"/>
              </a:solidFill>
              <a:round/>
              <a:headEnd/>
              <a:tailEnd/>
            </a:ln>
            <a:effec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400"/>
            </a:p>
          </p:txBody>
        </p:sp>
        <p:sp>
          <p:nvSpPr>
            <p:cNvPr id="108" name="Text Box 35"/>
            <p:cNvSpPr txBox="1">
              <a:spLocks noChangeArrowheads="1"/>
            </p:cNvSpPr>
            <p:nvPr/>
          </p:nvSpPr>
          <p:spPr bwMode="auto">
            <a:xfrm>
              <a:off x="1924039" y="6019006"/>
              <a:ext cx="2016125" cy="307777"/>
            </a:xfrm>
            <a:prstGeom prst="rect">
              <a:avLst/>
            </a:prstGeom>
            <a:noFill/>
            <a:ln w="9525">
              <a:noFill/>
              <a:miter lim="800000"/>
              <a:headEnd/>
              <a:tailEnd/>
            </a:ln>
            <a:effectLst/>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TW" sz="1400" dirty="0"/>
                <a:t>MAC</a:t>
              </a:r>
              <a:r>
                <a:rPr lang="zh-CN" altLang="en-US" sz="1400" dirty="0"/>
                <a:t>头部     </a:t>
              </a:r>
              <a:r>
                <a:rPr lang="en-US" altLang="zh-TW" sz="1400" dirty="0"/>
                <a:t>IV</a:t>
              </a:r>
            </a:p>
          </p:txBody>
        </p:sp>
        <p:sp>
          <p:nvSpPr>
            <p:cNvPr id="109" name="Text Box 36"/>
            <p:cNvSpPr txBox="1">
              <a:spLocks noChangeArrowheads="1"/>
            </p:cNvSpPr>
            <p:nvPr/>
          </p:nvSpPr>
          <p:spPr bwMode="auto">
            <a:xfrm>
              <a:off x="3527425" y="5999973"/>
              <a:ext cx="792163" cy="307777"/>
            </a:xfrm>
            <a:prstGeom prst="rect">
              <a:avLst/>
            </a:prstGeom>
            <a:noFill/>
            <a:ln w="9525">
              <a:noFill/>
              <a:miter lim="800000"/>
              <a:headEnd/>
              <a:tailEnd/>
            </a:ln>
            <a:effectLst/>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dirty="0"/>
                <a:t>密钥号</a:t>
              </a:r>
              <a:endParaRPr lang="en-US" altLang="zh-TW" sz="1400" dirty="0"/>
            </a:p>
          </p:txBody>
        </p:sp>
        <p:sp>
          <p:nvSpPr>
            <p:cNvPr id="110" name="Line 37"/>
            <p:cNvSpPr>
              <a:spLocks noChangeShapeType="1"/>
            </p:cNvSpPr>
            <p:nvPr/>
          </p:nvSpPr>
          <p:spPr bwMode="auto">
            <a:xfrm>
              <a:off x="3168650" y="5299868"/>
              <a:ext cx="0" cy="504825"/>
            </a:xfrm>
            <a:prstGeom prst="line">
              <a:avLst/>
            </a:prstGeom>
            <a:noFill/>
            <a:ln w="9525">
              <a:solidFill>
                <a:schemeClr val="tx1"/>
              </a:solidFill>
              <a:round/>
              <a:headEnd/>
              <a:tailEnd type="triangle" w="med" len="med"/>
            </a:ln>
            <a:effec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400"/>
            </a:p>
          </p:txBody>
        </p:sp>
        <p:sp>
          <p:nvSpPr>
            <p:cNvPr id="111" name="Line 38"/>
            <p:cNvSpPr>
              <a:spLocks noChangeShapeType="1"/>
            </p:cNvSpPr>
            <p:nvPr/>
          </p:nvSpPr>
          <p:spPr bwMode="auto">
            <a:xfrm>
              <a:off x="7416800" y="546893"/>
              <a:ext cx="1008063" cy="0"/>
            </a:xfrm>
            <a:prstGeom prst="line">
              <a:avLst/>
            </a:prstGeom>
            <a:noFill/>
            <a:ln w="9525">
              <a:solidFill>
                <a:schemeClr val="tx1"/>
              </a:solidFill>
              <a:round/>
              <a:headEnd/>
              <a:tailEnd/>
            </a:ln>
            <a:effec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400"/>
            </a:p>
          </p:txBody>
        </p:sp>
        <p:sp>
          <p:nvSpPr>
            <p:cNvPr id="112" name="Line 39"/>
            <p:cNvSpPr>
              <a:spLocks noChangeShapeType="1"/>
            </p:cNvSpPr>
            <p:nvPr/>
          </p:nvSpPr>
          <p:spPr bwMode="auto">
            <a:xfrm>
              <a:off x="8424863" y="546893"/>
              <a:ext cx="0" cy="4897438"/>
            </a:xfrm>
            <a:prstGeom prst="line">
              <a:avLst/>
            </a:prstGeom>
            <a:noFill/>
            <a:ln w="9525">
              <a:solidFill>
                <a:schemeClr val="tx1"/>
              </a:solidFill>
              <a:round/>
              <a:headEnd/>
              <a:tailEnd/>
            </a:ln>
            <a:effec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400"/>
            </a:p>
          </p:txBody>
        </p:sp>
        <p:sp>
          <p:nvSpPr>
            <p:cNvPr id="113" name="Line 40"/>
            <p:cNvSpPr>
              <a:spLocks noChangeShapeType="1"/>
            </p:cNvSpPr>
            <p:nvPr/>
          </p:nvSpPr>
          <p:spPr bwMode="auto">
            <a:xfrm>
              <a:off x="3887788" y="5444331"/>
              <a:ext cx="0" cy="360362"/>
            </a:xfrm>
            <a:prstGeom prst="line">
              <a:avLst/>
            </a:prstGeom>
            <a:noFill/>
            <a:ln w="9525">
              <a:solidFill>
                <a:schemeClr val="tx1"/>
              </a:solidFill>
              <a:round/>
              <a:headEnd/>
              <a:tailEnd type="triangle" w="med" len="med"/>
            </a:ln>
            <a:effec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400"/>
            </a:p>
          </p:txBody>
        </p:sp>
        <p:sp>
          <p:nvSpPr>
            <p:cNvPr id="114" name="Line 41"/>
            <p:cNvSpPr>
              <a:spLocks noChangeShapeType="1"/>
            </p:cNvSpPr>
            <p:nvPr/>
          </p:nvSpPr>
          <p:spPr bwMode="auto">
            <a:xfrm>
              <a:off x="2592388" y="3860006"/>
              <a:ext cx="0" cy="215900"/>
            </a:xfrm>
            <a:prstGeom prst="line">
              <a:avLst/>
            </a:prstGeom>
            <a:noFill/>
            <a:ln w="9525">
              <a:solidFill>
                <a:schemeClr val="tx1"/>
              </a:solidFill>
              <a:round/>
              <a:headEnd/>
              <a:tailEnd/>
            </a:ln>
            <a:effec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400"/>
            </a:p>
          </p:txBody>
        </p:sp>
        <p:sp>
          <p:nvSpPr>
            <p:cNvPr id="115" name="Line 42"/>
            <p:cNvSpPr>
              <a:spLocks noChangeShapeType="1"/>
            </p:cNvSpPr>
            <p:nvPr/>
          </p:nvSpPr>
          <p:spPr bwMode="auto">
            <a:xfrm>
              <a:off x="3311525" y="3860006"/>
              <a:ext cx="0" cy="215900"/>
            </a:xfrm>
            <a:prstGeom prst="line">
              <a:avLst/>
            </a:prstGeom>
            <a:noFill/>
            <a:ln w="9525">
              <a:solidFill>
                <a:schemeClr val="tx1"/>
              </a:solidFill>
              <a:round/>
              <a:headEnd/>
              <a:tailEnd/>
            </a:ln>
            <a:effec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400"/>
            </a:p>
          </p:txBody>
        </p:sp>
        <p:sp>
          <p:nvSpPr>
            <p:cNvPr id="116" name="Line 43"/>
            <p:cNvSpPr>
              <a:spLocks noChangeShapeType="1"/>
            </p:cNvSpPr>
            <p:nvPr/>
          </p:nvSpPr>
          <p:spPr bwMode="auto">
            <a:xfrm>
              <a:off x="2592388" y="4075906"/>
              <a:ext cx="719137" cy="0"/>
            </a:xfrm>
            <a:prstGeom prst="line">
              <a:avLst/>
            </a:prstGeom>
            <a:noFill/>
            <a:ln w="9525">
              <a:solidFill>
                <a:schemeClr val="tx1"/>
              </a:solidFill>
              <a:round/>
              <a:headEnd/>
              <a:tailEnd/>
            </a:ln>
            <a:effec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400"/>
            </a:p>
          </p:txBody>
        </p:sp>
        <p:sp>
          <p:nvSpPr>
            <p:cNvPr id="117" name="Line 44"/>
            <p:cNvSpPr>
              <a:spLocks noChangeShapeType="1"/>
            </p:cNvSpPr>
            <p:nvPr/>
          </p:nvSpPr>
          <p:spPr bwMode="auto">
            <a:xfrm>
              <a:off x="2952750" y="4075906"/>
              <a:ext cx="0" cy="360362"/>
            </a:xfrm>
            <a:prstGeom prst="line">
              <a:avLst/>
            </a:prstGeom>
            <a:noFill/>
            <a:ln w="9525">
              <a:solidFill>
                <a:schemeClr val="tx1"/>
              </a:solidFill>
              <a:round/>
              <a:headEnd/>
              <a:tailEnd type="triangle" w="med" len="med"/>
            </a:ln>
            <a:effec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400"/>
            </a:p>
          </p:txBody>
        </p:sp>
        <p:sp>
          <p:nvSpPr>
            <p:cNvPr id="118" name="Line 45"/>
            <p:cNvSpPr>
              <a:spLocks noChangeShapeType="1"/>
            </p:cNvSpPr>
            <p:nvPr/>
          </p:nvSpPr>
          <p:spPr bwMode="auto">
            <a:xfrm>
              <a:off x="5545138" y="3860006"/>
              <a:ext cx="0" cy="215900"/>
            </a:xfrm>
            <a:prstGeom prst="line">
              <a:avLst/>
            </a:prstGeom>
            <a:noFill/>
            <a:ln w="9525">
              <a:solidFill>
                <a:schemeClr val="tx1"/>
              </a:solidFill>
              <a:round/>
              <a:headEnd/>
              <a:tailEnd/>
            </a:ln>
            <a:effec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400"/>
            </a:p>
          </p:txBody>
        </p:sp>
        <p:sp>
          <p:nvSpPr>
            <p:cNvPr id="119" name="Line 46"/>
            <p:cNvSpPr>
              <a:spLocks noChangeShapeType="1"/>
            </p:cNvSpPr>
            <p:nvPr/>
          </p:nvSpPr>
          <p:spPr bwMode="auto">
            <a:xfrm>
              <a:off x="6408738" y="3860006"/>
              <a:ext cx="0" cy="215900"/>
            </a:xfrm>
            <a:prstGeom prst="line">
              <a:avLst/>
            </a:prstGeom>
            <a:noFill/>
            <a:ln w="9525">
              <a:solidFill>
                <a:schemeClr val="tx1"/>
              </a:solidFill>
              <a:round/>
              <a:headEnd/>
              <a:tailEnd/>
            </a:ln>
            <a:effec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400"/>
            </a:p>
          </p:txBody>
        </p:sp>
        <p:sp>
          <p:nvSpPr>
            <p:cNvPr id="120" name="Line 47"/>
            <p:cNvSpPr>
              <a:spLocks noChangeShapeType="1"/>
            </p:cNvSpPr>
            <p:nvPr/>
          </p:nvSpPr>
          <p:spPr bwMode="auto">
            <a:xfrm>
              <a:off x="5545138" y="4075906"/>
              <a:ext cx="863600" cy="0"/>
            </a:xfrm>
            <a:prstGeom prst="line">
              <a:avLst/>
            </a:prstGeom>
            <a:noFill/>
            <a:ln w="9525">
              <a:solidFill>
                <a:schemeClr val="tx1"/>
              </a:solidFill>
              <a:round/>
              <a:headEnd/>
              <a:tailEnd/>
            </a:ln>
            <a:effec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400"/>
            </a:p>
          </p:txBody>
        </p:sp>
        <p:sp>
          <p:nvSpPr>
            <p:cNvPr id="121" name="Line 48"/>
            <p:cNvSpPr>
              <a:spLocks noChangeShapeType="1"/>
            </p:cNvSpPr>
            <p:nvPr/>
          </p:nvSpPr>
          <p:spPr bwMode="auto">
            <a:xfrm>
              <a:off x="5976938" y="4075906"/>
              <a:ext cx="0" cy="360362"/>
            </a:xfrm>
            <a:prstGeom prst="line">
              <a:avLst/>
            </a:prstGeom>
            <a:noFill/>
            <a:ln w="9525">
              <a:solidFill>
                <a:schemeClr val="tx1"/>
              </a:solidFill>
              <a:round/>
              <a:headEnd/>
              <a:tailEnd type="triangle" w="med" len="med"/>
            </a:ln>
            <a:effec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400"/>
            </a:p>
          </p:txBody>
        </p:sp>
        <p:sp>
          <p:nvSpPr>
            <p:cNvPr id="122" name="Line 49"/>
            <p:cNvSpPr>
              <a:spLocks noChangeShapeType="1"/>
            </p:cNvSpPr>
            <p:nvPr/>
          </p:nvSpPr>
          <p:spPr bwMode="auto">
            <a:xfrm>
              <a:off x="5400675" y="5083968"/>
              <a:ext cx="0" cy="720725"/>
            </a:xfrm>
            <a:prstGeom prst="line">
              <a:avLst/>
            </a:prstGeom>
            <a:noFill/>
            <a:ln w="9525">
              <a:solidFill>
                <a:schemeClr val="tx1"/>
              </a:solidFill>
              <a:round/>
              <a:headEnd/>
              <a:tailEnd type="triangle" w="med" len="med"/>
            </a:ln>
            <a:effec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400"/>
            </a:p>
          </p:txBody>
        </p:sp>
        <p:sp>
          <p:nvSpPr>
            <p:cNvPr id="123" name="Line 50"/>
            <p:cNvSpPr>
              <a:spLocks noChangeShapeType="1"/>
            </p:cNvSpPr>
            <p:nvPr/>
          </p:nvSpPr>
          <p:spPr bwMode="auto">
            <a:xfrm>
              <a:off x="3168650" y="5299868"/>
              <a:ext cx="2159000" cy="0"/>
            </a:xfrm>
            <a:prstGeom prst="line">
              <a:avLst/>
            </a:prstGeom>
            <a:noFill/>
            <a:ln w="9525">
              <a:solidFill>
                <a:schemeClr val="tx1"/>
              </a:solidFill>
              <a:round/>
              <a:headEnd/>
              <a:tailEnd/>
            </a:ln>
            <a:effec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400"/>
            </a:p>
          </p:txBody>
        </p:sp>
        <p:sp>
          <p:nvSpPr>
            <p:cNvPr id="124" name="Line 51"/>
            <p:cNvSpPr>
              <a:spLocks noChangeShapeType="1"/>
            </p:cNvSpPr>
            <p:nvPr/>
          </p:nvSpPr>
          <p:spPr bwMode="auto">
            <a:xfrm>
              <a:off x="5472113" y="5299868"/>
              <a:ext cx="2736850" cy="0"/>
            </a:xfrm>
            <a:prstGeom prst="line">
              <a:avLst/>
            </a:prstGeom>
            <a:noFill/>
            <a:ln w="9525">
              <a:solidFill>
                <a:schemeClr val="tx1"/>
              </a:solidFill>
              <a:round/>
              <a:headEnd/>
              <a:tailEnd/>
            </a:ln>
            <a:effec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400"/>
            </a:p>
          </p:txBody>
        </p:sp>
        <p:sp>
          <p:nvSpPr>
            <p:cNvPr id="125" name="Line 52"/>
            <p:cNvSpPr>
              <a:spLocks noChangeShapeType="1"/>
            </p:cNvSpPr>
            <p:nvPr/>
          </p:nvSpPr>
          <p:spPr bwMode="auto">
            <a:xfrm>
              <a:off x="3887788" y="5444331"/>
              <a:ext cx="1439862" cy="0"/>
            </a:xfrm>
            <a:prstGeom prst="line">
              <a:avLst/>
            </a:prstGeom>
            <a:noFill/>
            <a:ln w="9525">
              <a:solidFill>
                <a:schemeClr val="tx1"/>
              </a:solidFill>
              <a:round/>
              <a:headEnd/>
              <a:tailEnd/>
            </a:ln>
            <a:effec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400"/>
            </a:p>
          </p:txBody>
        </p:sp>
        <p:sp>
          <p:nvSpPr>
            <p:cNvPr id="126" name="Line 53"/>
            <p:cNvSpPr>
              <a:spLocks noChangeShapeType="1"/>
            </p:cNvSpPr>
            <p:nvPr/>
          </p:nvSpPr>
          <p:spPr bwMode="auto">
            <a:xfrm>
              <a:off x="5472113" y="5444331"/>
              <a:ext cx="2952750" cy="0"/>
            </a:xfrm>
            <a:prstGeom prst="line">
              <a:avLst/>
            </a:prstGeom>
            <a:noFill/>
            <a:ln w="9525">
              <a:solidFill>
                <a:schemeClr val="tx1"/>
              </a:solidFill>
              <a:round/>
              <a:headEnd/>
              <a:tailEnd/>
            </a:ln>
            <a:effec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400"/>
            </a:p>
          </p:txBody>
        </p:sp>
        <p:sp>
          <p:nvSpPr>
            <p:cNvPr id="127" name="Line 54"/>
            <p:cNvSpPr>
              <a:spLocks noChangeShapeType="1"/>
            </p:cNvSpPr>
            <p:nvPr/>
          </p:nvSpPr>
          <p:spPr bwMode="auto">
            <a:xfrm>
              <a:off x="7345363" y="1770856"/>
              <a:ext cx="144462" cy="0"/>
            </a:xfrm>
            <a:prstGeom prst="line">
              <a:avLst/>
            </a:prstGeom>
            <a:noFill/>
            <a:ln w="9525">
              <a:solidFill>
                <a:schemeClr val="tx1"/>
              </a:solidFill>
              <a:round/>
              <a:headEnd/>
              <a:tailEnd/>
            </a:ln>
            <a:effec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400"/>
            </a:p>
          </p:txBody>
        </p:sp>
        <p:sp>
          <p:nvSpPr>
            <p:cNvPr id="128" name="Line 55"/>
            <p:cNvSpPr>
              <a:spLocks noChangeShapeType="1"/>
            </p:cNvSpPr>
            <p:nvPr/>
          </p:nvSpPr>
          <p:spPr bwMode="auto">
            <a:xfrm>
              <a:off x="7488238" y="1770856"/>
              <a:ext cx="0" cy="792162"/>
            </a:xfrm>
            <a:prstGeom prst="line">
              <a:avLst/>
            </a:prstGeom>
            <a:noFill/>
            <a:ln w="9525">
              <a:solidFill>
                <a:schemeClr val="tx1"/>
              </a:solidFill>
              <a:round/>
              <a:headEnd/>
              <a:tailEnd/>
            </a:ln>
            <a:effec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400"/>
            </a:p>
          </p:txBody>
        </p:sp>
        <p:sp>
          <p:nvSpPr>
            <p:cNvPr id="129" name="Line 56"/>
            <p:cNvSpPr>
              <a:spLocks noChangeShapeType="1"/>
            </p:cNvSpPr>
            <p:nvPr/>
          </p:nvSpPr>
          <p:spPr bwMode="auto">
            <a:xfrm flipH="1">
              <a:off x="6911975" y="2563018"/>
              <a:ext cx="576263" cy="0"/>
            </a:xfrm>
            <a:prstGeom prst="line">
              <a:avLst/>
            </a:prstGeom>
            <a:noFill/>
            <a:ln w="9525">
              <a:solidFill>
                <a:schemeClr val="tx1"/>
              </a:solidFill>
              <a:round/>
              <a:headEnd/>
              <a:tailEnd/>
            </a:ln>
            <a:effec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400"/>
            </a:p>
          </p:txBody>
        </p:sp>
        <p:sp>
          <p:nvSpPr>
            <p:cNvPr id="130" name="Line 57"/>
            <p:cNvSpPr>
              <a:spLocks noChangeShapeType="1"/>
            </p:cNvSpPr>
            <p:nvPr/>
          </p:nvSpPr>
          <p:spPr bwMode="auto">
            <a:xfrm>
              <a:off x="6911975" y="2563018"/>
              <a:ext cx="0" cy="649288"/>
            </a:xfrm>
            <a:prstGeom prst="line">
              <a:avLst/>
            </a:prstGeom>
            <a:noFill/>
            <a:ln w="9525">
              <a:solidFill>
                <a:schemeClr val="tx1"/>
              </a:solidFill>
              <a:round/>
              <a:headEnd/>
              <a:tailEnd type="triangle" w="med" len="med"/>
            </a:ln>
            <a:effec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400"/>
            </a:p>
          </p:txBody>
        </p:sp>
        <p:sp>
          <p:nvSpPr>
            <p:cNvPr id="131" name="Text Box 58"/>
            <p:cNvSpPr txBox="1">
              <a:spLocks noChangeArrowheads="1"/>
            </p:cNvSpPr>
            <p:nvPr/>
          </p:nvSpPr>
          <p:spPr bwMode="auto">
            <a:xfrm>
              <a:off x="6553200" y="1554956"/>
              <a:ext cx="250825" cy="307777"/>
            </a:xfrm>
            <a:prstGeom prst="rect">
              <a:avLst/>
            </a:prstGeom>
            <a:noFill/>
            <a:ln w="9525">
              <a:noFill/>
              <a:miter lim="800000"/>
              <a:headEnd/>
              <a:tailEnd/>
            </a:ln>
            <a:effectLst/>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TW" sz="1400"/>
                <a:t>1</a:t>
              </a:r>
            </a:p>
          </p:txBody>
        </p:sp>
        <p:sp>
          <p:nvSpPr>
            <p:cNvPr id="132" name="Text Box 59"/>
            <p:cNvSpPr txBox="1">
              <a:spLocks noChangeArrowheads="1"/>
            </p:cNvSpPr>
            <p:nvPr/>
          </p:nvSpPr>
          <p:spPr bwMode="auto">
            <a:xfrm>
              <a:off x="6553200" y="1915318"/>
              <a:ext cx="250825" cy="307777"/>
            </a:xfrm>
            <a:prstGeom prst="rect">
              <a:avLst/>
            </a:prstGeom>
            <a:noFill/>
            <a:ln w="9525">
              <a:noFill/>
              <a:miter lim="800000"/>
              <a:headEnd/>
              <a:tailEnd/>
            </a:ln>
            <a:effectLst/>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TW" sz="1400"/>
                <a:t>2</a:t>
              </a:r>
            </a:p>
          </p:txBody>
        </p:sp>
        <p:sp>
          <p:nvSpPr>
            <p:cNvPr id="133" name="Text Box 60"/>
            <p:cNvSpPr txBox="1">
              <a:spLocks noChangeArrowheads="1"/>
            </p:cNvSpPr>
            <p:nvPr/>
          </p:nvSpPr>
          <p:spPr bwMode="auto">
            <a:xfrm>
              <a:off x="6553200" y="2275681"/>
              <a:ext cx="250825" cy="307777"/>
            </a:xfrm>
            <a:prstGeom prst="rect">
              <a:avLst/>
            </a:prstGeom>
            <a:noFill/>
            <a:ln w="9525">
              <a:noFill/>
              <a:miter lim="800000"/>
              <a:headEnd/>
              <a:tailEnd/>
            </a:ln>
            <a:effectLst/>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TW" sz="1400"/>
                <a:t>3</a:t>
              </a:r>
            </a:p>
          </p:txBody>
        </p:sp>
        <p:sp>
          <p:nvSpPr>
            <p:cNvPr id="134" name="Text Box 61"/>
            <p:cNvSpPr txBox="1">
              <a:spLocks noChangeArrowheads="1"/>
            </p:cNvSpPr>
            <p:nvPr/>
          </p:nvSpPr>
          <p:spPr bwMode="auto">
            <a:xfrm>
              <a:off x="6553200" y="1194593"/>
              <a:ext cx="250825" cy="307777"/>
            </a:xfrm>
            <a:prstGeom prst="rect">
              <a:avLst/>
            </a:prstGeom>
            <a:noFill/>
            <a:ln w="9525">
              <a:noFill/>
              <a:miter lim="800000"/>
              <a:headEnd/>
              <a:tailEnd/>
            </a:ln>
            <a:effectLst/>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TW" sz="1400"/>
                <a:t>0</a:t>
              </a:r>
            </a:p>
          </p:txBody>
        </p:sp>
        <p:sp>
          <p:nvSpPr>
            <p:cNvPr id="135" name="Line 62"/>
            <p:cNvSpPr>
              <a:spLocks noChangeShapeType="1"/>
            </p:cNvSpPr>
            <p:nvPr/>
          </p:nvSpPr>
          <p:spPr bwMode="auto">
            <a:xfrm>
              <a:off x="1871663" y="2707481"/>
              <a:ext cx="0" cy="215900"/>
            </a:xfrm>
            <a:prstGeom prst="line">
              <a:avLst/>
            </a:prstGeom>
            <a:noFill/>
            <a:ln w="9525">
              <a:solidFill>
                <a:schemeClr val="tx1"/>
              </a:solidFill>
              <a:round/>
              <a:headEnd/>
              <a:tailEnd/>
            </a:ln>
            <a:effec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400"/>
            </a:p>
          </p:txBody>
        </p:sp>
        <p:sp>
          <p:nvSpPr>
            <p:cNvPr id="136" name="Line 63"/>
            <p:cNvSpPr>
              <a:spLocks noChangeShapeType="1"/>
            </p:cNvSpPr>
            <p:nvPr/>
          </p:nvSpPr>
          <p:spPr bwMode="auto">
            <a:xfrm>
              <a:off x="1871663" y="2923381"/>
              <a:ext cx="1512887" cy="0"/>
            </a:xfrm>
            <a:prstGeom prst="line">
              <a:avLst/>
            </a:prstGeom>
            <a:noFill/>
            <a:ln w="9525">
              <a:solidFill>
                <a:schemeClr val="tx1"/>
              </a:solidFill>
              <a:round/>
              <a:headEnd/>
              <a:tailEnd/>
            </a:ln>
            <a:effec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400"/>
            </a:p>
          </p:txBody>
        </p:sp>
        <p:sp>
          <p:nvSpPr>
            <p:cNvPr id="137" name="Line 64"/>
            <p:cNvSpPr>
              <a:spLocks noChangeShapeType="1"/>
            </p:cNvSpPr>
            <p:nvPr/>
          </p:nvSpPr>
          <p:spPr bwMode="auto">
            <a:xfrm>
              <a:off x="3384550" y="2923381"/>
              <a:ext cx="0" cy="288925"/>
            </a:xfrm>
            <a:prstGeom prst="line">
              <a:avLst/>
            </a:prstGeom>
            <a:noFill/>
            <a:ln w="9525">
              <a:solidFill>
                <a:schemeClr val="tx1"/>
              </a:solidFill>
              <a:round/>
              <a:headEnd/>
              <a:tailEnd type="triangle" w="med" len="med"/>
            </a:ln>
            <a:effec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400"/>
            </a:p>
          </p:txBody>
        </p:sp>
        <p:sp>
          <p:nvSpPr>
            <p:cNvPr id="138" name="Text Box 65"/>
            <p:cNvSpPr txBox="1">
              <a:spLocks noChangeArrowheads="1"/>
            </p:cNvSpPr>
            <p:nvPr/>
          </p:nvSpPr>
          <p:spPr bwMode="auto">
            <a:xfrm>
              <a:off x="4248150" y="4652168"/>
              <a:ext cx="1152525" cy="307777"/>
            </a:xfrm>
            <a:prstGeom prst="rect">
              <a:avLst/>
            </a:prstGeom>
            <a:noFill/>
            <a:ln w="9525">
              <a:noFill/>
              <a:miter lim="800000"/>
              <a:headEnd/>
              <a:tailEnd/>
            </a:ln>
            <a:effectLst/>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TW" sz="1400"/>
                <a:t>RC4</a:t>
              </a:r>
            </a:p>
          </p:txBody>
        </p:sp>
        <p:sp>
          <p:nvSpPr>
            <p:cNvPr id="139" name="Text Box 66"/>
            <p:cNvSpPr txBox="1">
              <a:spLocks noChangeArrowheads="1"/>
            </p:cNvSpPr>
            <p:nvPr/>
          </p:nvSpPr>
          <p:spPr bwMode="auto">
            <a:xfrm>
              <a:off x="6480175" y="907256"/>
              <a:ext cx="1152525" cy="307777"/>
            </a:xfrm>
            <a:prstGeom prst="rect">
              <a:avLst/>
            </a:prstGeom>
            <a:noFill/>
            <a:ln w="9525">
              <a:noFill/>
              <a:miter lim="800000"/>
              <a:headEnd/>
              <a:tailEnd/>
            </a:ln>
            <a:effectLst/>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dirty="0"/>
                <a:t>寻找密钥</a:t>
              </a:r>
              <a:endParaRPr lang="en-US" altLang="zh-TW" sz="1400" dirty="0"/>
            </a:p>
          </p:txBody>
        </p:sp>
        <p:sp>
          <p:nvSpPr>
            <p:cNvPr id="140" name="Text Box 67"/>
            <p:cNvSpPr txBox="1">
              <a:spLocks noChangeArrowheads="1"/>
            </p:cNvSpPr>
            <p:nvPr/>
          </p:nvSpPr>
          <p:spPr bwMode="auto">
            <a:xfrm>
              <a:off x="2952750" y="4075906"/>
              <a:ext cx="942968" cy="307777"/>
            </a:xfrm>
            <a:prstGeom prst="rect">
              <a:avLst/>
            </a:prstGeom>
            <a:noFill/>
            <a:ln w="9525">
              <a:noFill/>
              <a:miter lim="800000"/>
              <a:headEnd/>
              <a:tailEnd/>
            </a:ln>
            <a:effec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dirty="0"/>
                <a:t>明文</a:t>
              </a:r>
              <a:endParaRPr lang="en-US" altLang="zh-TW" sz="1400" dirty="0"/>
            </a:p>
          </p:txBody>
        </p:sp>
        <p:sp>
          <p:nvSpPr>
            <p:cNvPr id="141" name="Text Box 68"/>
            <p:cNvSpPr txBox="1">
              <a:spLocks noChangeArrowheads="1"/>
            </p:cNvSpPr>
            <p:nvPr/>
          </p:nvSpPr>
          <p:spPr bwMode="auto">
            <a:xfrm>
              <a:off x="5976938" y="4075906"/>
              <a:ext cx="1302610" cy="307777"/>
            </a:xfrm>
            <a:prstGeom prst="rect">
              <a:avLst/>
            </a:prstGeom>
            <a:noFill/>
            <a:ln w="9525">
              <a:noFill/>
              <a:miter lim="800000"/>
              <a:headEnd/>
              <a:tailEnd/>
            </a:ln>
            <a:effec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TW" sz="1400" dirty="0"/>
                <a:t>RC4 </a:t>
              </a:r>
              <a:r>
                <a:rPr lang="zh-CN" altLang="en-US" sz="1400" dirty="0" smtClean="0"/>
                <a:t>密钥</a:t>
              </a:r>
              <a:r>
                <a:rPr lang="zh-CN" altLang="en-US" sz="1400" dirty="0"/>
                <a:t>流</a:t>
              </a:r>
              <a:endParaRPr lang="en-US" altLang="zh-TW" sz="1400" dirty="0"/>
            </a:p>
          </p:txBody>
        </p:sp>
        <p:sp>
          <p:nvSpPr>
            <p:cNvPr id="142" name="Rectangle 69"/>
            <p:cNvSpPr>
              <a:spLocks noChangeArrowheads="1"/>
            </p:cNvSpPr>
            <p:nvPr/>
          </p:nvSpPr>
          <p:spPr bwMode="auto">
            <a:xfrm>
              <a:off x="4248150" y="5804693"/>
              <a:ext cx="3240088" cy="647700"/>
            </a:xfrm>
            <a:prstGeom prst="rect">
              <a:avLst/>
            </a:prstGeom>
            <a:solidFill>
              <a:srgbClr val="3366FF"/>
            </a:solidFill>
            <a:ln w="9525">
              <a:solidFill>
                <a:schemeClr val="tx1"/>
              </a:solidFill>
              <a:miter lim="800000"/>
              <a:headEnd/>
              <a:tailEnd/>
            </a:ln>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400"/>
            </a:p>
          </p:txBody>
        </p:sp>
        <p:sp>
          <p:nvSpPr>
            <p:cNvPr id="143" name="Line 70"/>
            <p:cNvSpPr>
              <a:spLocks noChangeShapeType="1"/>
            </p:cNvSpPr>
            <p:nvPr/>
          </p:nvSpPr>
          <p:spPr bwMode="auto">
            <a:xfrm>
              <a:off x="6553200" y="5804693"/>
              <a:ext cx="0" cy="647700"/>
            </a:xfrm>
            <a:prstGeom prst="line">
              <a:avLst/>
            </a:prstGeom>
            <a:noFill/>
            <a:ln w="9525">
              <a:solidFill>
                <a:schemeClr val="tx1"/>
              </a:solidFill>
              <a:round/>
              <a:headEnd/>
              <a:tailEnd/>
            </a:ln>
            <a:effec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400"/>
            </a:p>
          </p:txBody>
        </p:sp>
        <p:sp>
          <p:nvSpPr>
            <p:cNvPr id="144" name="Text Box 71"/>
            <p:cNvSpPr txBox="1">
              <a:spLocks noChangeArrowheads="1"/>
            </p:cNvSpPr>
            <p:nvPr/>
          </p:nvSpPr>
          <p:spPr bwMode="auto">
            <a:xfrm>
              <a:off x="4391024" y="6020593"/>
              <a:ext cx="1768499" cy="338554"/>
            </a:xfrm>
            <a:prstGeom prst="rect">
              <a:avLst/>
            </a:prstGeom>
            <a:noFill/>
            <a:ln w="9525">
              <a:noFill/>
              <a:miter lim="800000"/>
              <a:headEnd/>
              <a:tailEnd/>
            </a:ln>
            <a:effec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TW" sz="1600" dirty="0"/>
                <a:t>          </a:t>
              </a:r>
              <a:r>
                <a:rPr lang="zh-CN" altLang="en-US" sz="1600" dirty="0" smtClean="0"/>
                <a:t>负载</a:t>
              </a:r>
              <a:endParaRPr lang="en-US" altLang="zh-TW" sz="1600" dirty="0"/>
            </a:p>
          </p:txBody>
        </p:sp>
        <p:sp>
          <p:nvSpPr>
            <p:cNvPr id="145" name="Line 72"/>
            <p:cNvSpPr>
              <a:spLocks noChangeShapeType="1"/>
            </p:cNvSpPr>
            <p:nvPr/>
          </p:nvSpPr>
          <p:spPr bwMode="auto">
            <a:xfrm>
              <a:off x="1223963" y="1412081"/>
              <a:ext cx="0" cy="4032250"/>
            </a:xfrm>
            <a:prstGeom prst="line">
              <a:avLst/>
            </a:prstGeom>
            <a:noFill/>
            <a:ln w="9525">
              <a:solidFill>
                <a:schemeClr val="tx1"/>
              </a:solidFill>
              <a:round/>
              <a:headEnd/>
              <a:tailEnd/>
            </a:ln>
            <a:effec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400"/>
            </a:p>
          </p:txBody>
        </p:sp>
        <p:sp>
          <p:nvSpPr>
            <p:cNvPr id="146" name="Line 73"/>
            <p:cNvSpPr>
              <a:spLocks noChangeShapeType="1"/>
            </p:cNvSpPr>
            <p:nvPr/>
          </p:nvSpPr>
          <p:spPr bwMode="auto">
            <a:xfrm>
              <a:off x="1223963" y="5444331"/>
              <a:ext cx="1152525" cy="0"/>
            </a:xfrm>
            <a:prstGeom prst="line">
              <a:avLst/>
            </a:prstGeom>
            <a:noFill/>
            <a:ln w="9525">
              <a:solidFill>
                <a:schemeClr val="tx1"/>
              </a:solidFill>
              <a:round/>
              <a:headEnd/>
              <a:tailEnd/>
            </a:ln>
            <a:effec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400"/>
            </a:p>
          </p:txBody>
        </p:sp>
        <p:sp>
          <p:nvSpPr>
            <p:cNvPr id="147" name="Line 74"/>
            <p:cNvSpPr>
              <a:spLocks noChangeShapeType="1"/>
            </p:cNvSpPr>
            <p:nvPr/>
          </p:nvSpPr>
          <p:spPr bwMode="auto">
            <a:xfrm>
              <a:off x="2376488" y="5444331"/>
              <a:ext cx="0" cy="360362"/>
            </a:xfrm>
            <a:prstGeom prst="line">
              <a:avLst/>
            </a:prstGeom>
            <a:noFill/>
            <a:ln w="9525">
              <a:solidFill>
                <a:schemeClr val="tx1"/>
              </a:solidFill>
              <a:round/>
              <a:headEnd/>
              <a:tailEnd type="triangle" w="med" len="med"/>
            </a:ln>
            <a:effec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400"/>
            </a:p>
          </p:txBody>
        </p:sp>
        <p:sp>
          <p:nvSpPr>
            <p:cNvPr id="148" name="Line 75"/>
            <p:cNvSpPr>
              <a:spLocks noChangeShapeType="1"/>
            </p:cNvSpPr>
            <p:nvPr/>
          </p:nvSpPr>
          <p:spPr bwMode="auto">
            <a:xfrm>
              <a:off x="2592388" y="1412081"/>
              <a:ext cx="0" cy="1439862"/>
            </a:xfrm>
            <a:prstGeom prst="line">
              <a:avLst/>
            </a:prstGeom>
            <a:noFill/>
            <a:ln w="9525">
              <a:solidFill>
                <a:schemeClr val="tx1"/>
              </a:solidFill>
              <a:round/>
              <a:headEnd/>
              <a:tailEnd/>
            </a:ln>
            <a:effec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400"/>
            </a:p>
          </p:txBody>
        </p:sp>
        <p:sp>
          <p:nvSpPr>
            <p:cNvPr id="149" name="Line 76"/>
            <p:cNvSpPr>
              <a:spLocks noChangeShapeType="1"/>
            </p:cNvSpPr>
            <p:nvPr/>
          </p:nvSpPr>
          <p:spPr bwMode="auto">
            <a:xfrm>
              <a:off x="2592388" y="2994818"/>
              <a:ext cx="0" cy="217488"/>
            </a:xfrm>
            <a:prstGeom prst="line">
              <a:avLst/>
            </a:prstGeom>
            <a:noFill/>
            <a:ln w="9525">
              <a:solidFill>
                <a:schemeClr val="tx1"/>
              </a:solidFill>
              <a:round/>
              <a:headEnd/>
              <a:tailEnd type="triangle" w="med" len="med"/>
            </a:ln>
            <a:effec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400"/>
            </a:p>
          </p:txBody>
        </p:sp>
      </p:grpSp>
      <p:sp>
        <p:nvSpPr>
          <p:cNvPr id="5" name="矩形 4"/>
          <p:cNvSpPr/>
          <p:nvPr/>
        </p:nvSpPr>
        <p:spPr>
          <a:xfrm>
            <a:off x="8476920" y="6090215"/>
            <a:ext cx="526106" cy="369332"/>
          </a:xfrm>
          <a:prstGeom prst="rect">
            <a:avLst/>
          </a:prstGeom>
        </p:spPr>
        <p:txBody>
          <a:bodyPr wrap="none">
            <a:spAutoFit/>
          </a:bodyPr>
          <a:lstStyle/>
          <a:p>
            <a:r>
              <a:rPr lang="en-US" altLang="zh-TW" dirty="0"/>
              <a:t>ICV</a:t>
            </a:r>
          </a:p>
        </p:txBody>
      </p:sp>
      <p:sp>
        <p:nvSpPr>
          <p:cNvPr id="6" name="矩形 5"/>
          <p:cNvSpPr/>
          <p:nvPr/>
        </p:nvSpPr>
        <p:spPr>
          <a:xfrm>
            <a:off x="4803314" y="3535026"/>
            <a:ext cx="526106" cy="369332"/>
          </a:xfrm>
          <a:prstGeom prst="rect">
            <a:avLst/>
          </a:prstGeom>
        </p:spPr>
        <p:txBody>
          <a:bodyPr wrap="none">
            <a:spAutoFit/>
          </a:bodyPr>
          <a:lstStyle/>
          <a:p>
            <a:r>
              <a:rPr lang="en-US" altLang="zh-TW" dirty="0"/>
              <a:t>ICV</a:t>
            </a:r>
          </a:p>
        </p:txBody>
      </p:sp>
      <p:sp>
        <p:nvSpPr>
          <p:cNvPr id="7" name="文本框 6"/>
          <p:cNvSpPr txBox="1"/>
          <p:nvPr/>
        </p:nvSpPr>
        <p:spPr>
          <a:xfrm>
            <a:off x="103293" y="2670632"/>
            <a:ext cx="2851022" cy="646331"/>
          </a:xfrm>
          <a:prstGeom prst="rect">
            <a:avLst/>
          </a:prstGeom>
          <a:noFill/>
        </p:spPr>
        <p:txBody>
          <a:bodyPr wrap="square" rtlCol="0">
            <a:spAutoFit/>
          </a:bodyPr>
          <a:lstStyle/>
          <a:p>
            <a:r>
              <a:rPr lang="en-US" altLang="zh-CN" dirty="0" smtClean="0"/>
              <a:t>ICV: Integrity Check Value</a:t>
            </a:r>
          </a:p>
          <a:p>
            <a:r>
              <a:rPr lang="en-US" altLang="zh-CN" dirty="0" smtClean="0"/>
              <a:t>IV: Initial Vector </a:t>
            </a:r>
            <a:endParaRPr lang="zh-CN" altLang="en-US" dirty="0"/>
          </a:p>
        </p:txBody>
      </p:sp>
      <p:sp>
        <p:nvSpPr>
          <p:cNvPr id="8" name="文本框 7"/>
          <p:cNvSpPr txBox="1"/>
          <p:nvPr/>
        </p:nvSpPr>
        <p:spPr>
          <a:xfrm>
            <a:off x="165501" y="3818795"/>
            <a:ext cx="2631631" cy="1754326"/>
          </a:xfrm>
          <a:prstGeom prst="rect">
            <a:avLst/>
          </a:prstGeom>
          <a:noFill/>
        </p:spPr>
        <p:txBody>
          <a:bodyPr wrap="square" rtlCol="0">
            <a:spAutoFit/>
          </a:bodyPr>
          <a:lstStyle/>
          <a:p>
            <a:pPr marL="285750" indent="-285750">
              <a:buFont typeface="Arial" panose="020B0604020202020204" pitchFamily="34" charset="0"/>
              <a:buChar char="•"/>
            </a:pPr>
            <a:r>
              <a:rPr lang="en-US" altLang="zh-CN" dirty="0" smtClean="0"/>
              <a:t>IV+</a:t>
            </a:r>
            <a:r>
              <a:rPr lang="zh-CN" altLang="en-US" dirty="0" smtClean="0"/>
              <a:t>密钥作为</a:t>
            </a:r>
            <a:r>
              <a:rPr lang="en-US" altLang="zh-CN" dirty="0" smtClean="0"/>
              <a:t>seed</a:t>
            </a:r>
            <a:r>
              <a:rPr lang="zh-CN" altLang="en-US" dirty="0" smtClean="0"/>
              <a:t>，产生伪随机数，与明文半加生成密文</a:t>
            </a:r>
            <a:endParaRPr lang="en-US" altLang="zh-CN" dirty="0" smtClean="0"/>
          </a:p>
          <a:p>
            <a:pPr marL="285750" indent="-285750">
              <a:buFont typeface="Arial" panose="020B0604020202020204" pitchFamily="34" charset="0"/>
              <a:buChar char="•"/>
            </a:pPr>
            <a:r>
              <a:rPr lang="zh-CN" altLang="en-US" dirty="0" smtClean="0"/>
              <a:t>帧可能丢失</a:t>
            </a:r>
            <a:r>
              <a:rPr lang="en-US" altLang="zh-CN" dirty="0" smtClean="0">
                <a:sym typeface="Wingdings" panose="05000000000000000000" pitchFamily="2" charset="2"/>
              </a:rPr>
              <a:t></a:t>
            </a:r>
            <a:r>
              <a:rPr lang="zh-CN" altLang="en-US" dirty="0" smtClean="0"/>
              <a:t>每个帧都要重新选取种子来进行加密</a:t>
            </a:r>
            <a:endParaRPr lang="zh-CN" altLang="en-US" dirty="0"/>
          </a:p>
        </p:txBody>
      </p:sp>
    </p:spTree>
    <p:extLst>
      <p:ext uri="{BB962C8B-B14F-4D97-AF65-F5344CB8AC3E}">
        <p14:creationId xmlns:p14="http://schemas.microsoft.com/office/powerpoint/2010/main" val="365655211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无线</a:t>
            </a:r>
            <a:r>
              <a:rPr lang="zh-CN" altLang="en-US" dirty="0" smtClean="0"/>
              <a:t>局域网安全：</a:t>
            </a:r>
            <a:r>
              <a:rPr lang="en-US" altLang="zh-CN" dirty="0" smtClean="0"/>
              <a:t>WPA</a:t>
            </a:r>
            <a:r>
              <a:rPr lang="zh-CN" altLang="en-US" dirty="0" smtClean="0"/>
              <a:t>和</a:t>
            </a:r>
            <a:r>
              <a:rPr lang="en-US" altLang="zh-CN" dirty="0" smtClean="0"/>
              <a:t>WPA2</a:t>
            </a:r>
            <a:endParaRPr lang="zh-CN" altLang="en-US" dirty="0"/>
          </a:p>
        </p:txBody>
      </p:sp>
      <p:sp>
        <p:nvSpPr>
          <p:cNvPr id="3" name="灯片编号占位符 2"/>
          <p:cNvSpPr>
            <a:spLocks noGrp="1"/>
          </p:cNvSpPr>
          <p:nvPr>
            <p:ph type="sldNum" sz="quarter" idx="12"/>
          </p:nvPr>
        </p:nvSpPr>
        <p:spPr/>
        <p:txBody>
          <a:bodyPr/>
          <a:lstStyle/>
          <a:p>
            <a:fld id="{3C40872B-571A-4F56-8A4E-7221158C17B4}" type="slidenum">
              <a:rPr lang="zh-CN" altLang="en-US" smtClean="0"/>
              <a:t>47</a:t>
            </a:fld>
            <a:endParaRPr lang="zh-CN" altLang="en-US" dirty="0"/>
          </a:p>
        </p:txBody>
      </p:sp>
      <p:sp>
        <p:nvSpPr>
          <p:cNvPr id="4" name="内容占位符 3"/>
          <p:cNvSpPr>
            <a:spLocks noGrp="1"/>
          </p:cNvSpPr>
          <p:nvPr>
            <p:ph sz="quarter" idx="1"/>
          </p:nvPr>
        </p:nvSpPr>
        <p:spPr/>
        <p:txBody>
          <a:bodyPr>
            <a:normAutofit/>
          </a:bodyPr>
          <a:lstStyle/>
          <a:p>
            <a:pPr>
              <a:lnSpc>
                <a:spcPct val="100000"/>
              </a:lnSpc>
            </a:pPr>
            <a:r>
              <a:rPr lang="en-US" altLang="zh-CN" dirty="0"/>
              <a:t>802.11i</a:t>
            </a:r>
            <a:r>
              <a:rPr lang="zh-CN" altLang="en-US" dirty="0"/>
              <a:t>定义了两个新的安全协议：</a:t>
            </a:r>
            <a:r>
              <a:rPr lang="en-US" altLang="zh-CN" dirty="0"/>
              <a:t>TKIP</a:t>
            </a:r>
            <a:r>
              <a:rPr lang="zh-CN" altLang="en-US" dirty="0"/>
              <a:t>和</a:t>
            </a:r>
            <a:r>
              <a:rPr lang="en-US" altLang="zh-CN" dirty="0"/>
              <a:t>CCMP</a:t>
            </a:r>
          </a:p>
          <a:p>
            <a:pPr lvl="1">
              <a:lnSpc>
                <a:spcPct val="100000"/>
              </a:lnSpc>
            </a:pPr>
            <a:r>
              <a:rPr lang="en-US" altLang="zh-CN" sz="2800" dirty="0"/>
              <a:t>TKIP</a:t>
            </a:r>
            <a:r>
              <a:rPr lang="zh-CN" altLang="en-US" sz="2800" dirty="0"/>
              <a:t>考虑到使用以后所有</a:t>
            </a:r>
            <a:r>
              <a:rPr lang="en-US" altLang="zh-CN" sz="2800" dirty="0"/>
              <a:t>WLAN</a:t>
            </a:r>
            <a:r>
              <a:rPr lang="zh-CN" altLang="en-US" sz="2800" dirty="0"/>
              <a:t>产品已经包含的</a:t>
            </a:r>
            <a:r>
              <a:rPr lang="en-US" altLang="zh-CN" sz="2800" dirty="0"/>
              <a:t>WEP</a:t>
            </a:r>
            <a:r>
              <a:rPr lang="zh-CN" altLang="en-US" sz="2800" dirty="0"/>
              <a:t>硬件，而</a:t>
            </a:r>
            <a:r>
              <a:rPr lang="en-US" altLang="zh-CN" sz="2800" dirty="0"/>
              <a:t>CCMP</a:t>
            </a:r>
            <a:r>
              <a:rPr lang="zh-CN" altLang="en-US" sz="2800" dirty="0"/>
              <a:t>则重新从头开始设计</a:t>
            </a:r>
            <a:endParaRPr lang="en-US" altLang="zh-CN" sz="2800" dirty="0"/>
          </a:p>
          <a:p>
            <a:pPr lvl="1">
              <a:lnSpc>
                <a:spcPct val="100000"/>
              </a:lnSpc>
            </a:pPr>
            <a:r>
              <a:rPr lang="en-US" altLang="zh-CN" sz="2800" dirty="0"/>
              <a:t>Wi-Fi</a:t>
            </a:r>
            <a:r>
              <a:rPr lang="zh-CN" altLang="en-US" sz="2800" dirty="0"/>
              <a:t>联盟发布了</a:t>
            </a:r>
            <a:r>
              <a:rPr lang="en-US" altLang="zh-CN" sz="2800" dirty="0"/>
              <a:t>Wi-Fi</a:t>
            </a:r>
            <a:r>
              <a:rPr lang="zh-CN" altLang="en-US" sz="2800" dirty="0"/>
              <a:t>保护访问（</a:t>
            </a:r>
            <a:r>
              <a:rPr lang="en-US" altLang="zh-CN" sz="2800" dirty="0"/>
              <a:t>Wi-Fi Protected Access</a:t>
            </a:r>
            <a:r>
              <a:rPr lang="zh-CN" altLang="en-US" sz="2800" dirty="0"/>
              <a:t>，</a:t>
            </a:r>
            <a:r>
              <a:rPr lang="en-US" altLang="zh-CN" sz="2800" dirty="0"/>
              <a:t>WPA</a:t>
            </a:r>
            <a:r>
              <a:rPr lang="zh-CN" altLang="en-US" sz="2800" dirty="0"/>
              <a:t>），基于</a:t>
            </a:r>
            <a:r>
              <a:rPr lang="en-US" altLang="zh-CN" sz="2800" dirty="0"/>
              <a:t>2003</a:t>
            </a:r>
            <a:r>
              <a:rPr lang="zh-CN" altLang="en-US" sz="2800" dirty="0"/>
              <a:t>年的</a:t>
            </a:r>
            <a:r>
              <a:rPr lang="en-US" altLang="zh-CN" sz="2800" dirty="0"/>
              <a:t>802.11i</a:t>
            </a:r>
            <a:r>
              <a:rPr lang="zh-CN" altLang="en-US" sz="2800" dirty="0"/>
              <a:t>第</a:t>
            </a:r>
            <a:r>
              <a:rPr lang="en-US" altLang="zh-CN" sz="2800" dirty="0"/>
              <a:t>3</a:t>
            </a:r>
            <a:r>
              <a:rPr lang="zh-CN" altLang="en-US" sz="2800" dirty="0"/>
              <a:t>次草案，采纳</a:t>
            </a:r>
            <a:r>
              <a:rPr lang="en-US" altLang="zh-CN" sz="2800" dirty="0"/>
              <a:t>TKIP</a:t>
            </a:r>
            <a:r>
              <a:rPr lang="zh-CN" altLang="en-US" sz="2800" dirty="0"/>
              <a:t>作为所有</a:t>
            </a:r>
            <a:r>
              <a:rPr lang="en-US" altLang="zh-CN" sz="2800" dirty="0"/>
              <a:t>Wi-Fi</a:t>
            </a:r>
            <a:r>
              <a:rPr lang="zh-CN" altLang="en-US" sz="2800" dirty="0"/>
              <a:t>认证产品必须实现的安全标准。</a:t>
            </a:r>
            <a:endParaRPr lang="en-US" altLang="zh-CN" sz="2800" dirty="0"/>
          </a:p>
          <a:p>
            <a:pPr lvl="1">
              <a:lnSpc>
                <a:spcPct val="100000"/>
              </a:lnSpc>
            </a:pPr>
            <a:r>
              <a:rPr lang="en-US" altLang="zh-CN" sz="2800" dirty="0"/>
              <a:t>2004</a:t>
            </a:r>
            <a:r>
              <a:rPr lang="zh-CN" altLang="en-US" sz="2800" dirty="0"/>
              <a:t>年</a:t>
            </a:r>
            <a:r>
              <a:rPr lang="en-US" altLang="zh-CN" sz="2800" dirty="0"/>
              <a:t>802.11i</a:t>
            </a:r>
            <a:r>
              <a:rPr lang="zh-CN" altLang="en-US" sz="2800" dirty="0"/>
              <a:t>发布正式标准，也被称为</a:t>
            </a:r>
            <a:r>
              <a:rPr lang="en-US" altLang="zh-CN" sz="2800" dirty="0"/>
              <a:t>WPA2</a:t>
            </a:r>
            <a:r>
              <a:rPr lang="zh-CN" altLang="en-US" sz="2800" dirty="0"/>
              <a:t>，采用</a:t>
            </a:r>
            <a:r>
              <a:rPr lang="en-US" altLang="zh-CN" sz="2800" dirty="0"/>
              <a:t>CCMP</a:t>
            </a:r>
            <a:r>
              <a:rPr lang="zh-CN" altLang="en-US" sz="2800" dirty="0"/>
              <a:t>协议，加密算法为</a:t>
            </a:r>
            <a:r>
              <a:rPr lang="en-US" altLang="zh-CN" sz="2800" dirty="0"/>
              <a:t>AES</a:t>
            </a:r>
            <a:r>
              <a:rPr lang="zh-CN" altLang="en-US" sz="2800" dirty="0" smtClean="0"/>
              <a:t>。</a:t>
            </a:r>
            <a:endParaRPr lang="en-US" altLang="zh-CN" sz="2800" dirty="0"/>
          </a:p>
        </p:txBody>
      </p:sp>
    </p:spTree>
    <p:extLst>
      <p:ext uri="{BB962C8B-B14F-4D97-AF65-F5344CB8AC3E}">
        <p14:creationId xmlns:p14="http://schemas.microsoft.com/office/powerpoint/2010/main" val="11686220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无线局域网：媒体访问控制</a:t>
            </a:r>
            <a:endParaRPr lang="zh-CN" altLang="en-US" dirty="0"/>
          </a:p>
        </p:txBody>
      </p:sp>
      <p:sp>
        <p:nvSpPr>
          <p:cNvPr id="3" name="内容占位符 2"/>
          <p:cNvSpPr>
            <a:spLocks noGrp="1"/>
          </p:cNvSpPr>
          <p:nvPr>
            <p:ph idx="1"/>
          </p:nvPr>
        </p:nvSpPr>
        <p:spPr>
          <a:xfrm>
            <a:off x="838200" y="1825625"/>
            <a:ext cx="10515600" cy="1987618"/>
          </a:xfrm>
        </p:spPr>
        <p:txBody>
          <a:bodyPr>
            <a:noAutofit/>
          </a:bodyPr>
          <a:lstStyle/>
          <a:p>
            <a:r>
              <a:rPr lang="zh-CN" altLang="en-US" sz="2400" dirty="0"/>
              <a:t>最底层是分布协调功能</a:t>
            </a:r>
            <a:r>
              <a:rPr lang="en-US" altLang="zh-CN" sz="2400" dirty="0"/>
              <a:t>DCF</a:t>
            </a:r>
            <a:r>
              <a:rPr lang="zh-CN" altLang="en-US" sz="2400" dirty="0"/>
              <a:t>，采用</a:t>
            </a:r>
            <a:r>
              <a:rPr lang="en-US" altLang="zh-CN" sz="2400" dirty="0"/>
              <a:t>CSMA/CA</a:t>
            </a:r>
          </a:p>
          <a:p>
            <a:r>
              <a:rPr lang="en-US" altLang="zh-CN" sz="2400" dirty="0"/>
              <a:t>DCF</a:t>
            </a:r>
            <a:r>
              <a:rPr lang="zh-CN" altLang="en-US" sz="2400" dirty="0"/>
              <a:t>之上是一个可选的点协调功能</a:t>
            </a:r>
            <a:r>
              <a:rPr lang="en-US" altLang="zh-CN" sz="2400" dirty="0"/>
              <a:t>PCF</a:t>
            </a:r>
            <a:r>
              <a:rPr lang="zh-CN" altLang="en-US" sz="2400" dirty="0"/>
              <a:t>，</a:t>
            </a:r>
            <a:r>
              <a:rPr lang="en-US" altLang="zh-CN" sz="2400" dirty="0" smtClean="0"/>
              <a:t>AP</a:t>
            </a:r>
            <a:r>
              <a:rPr lang="zh-CN" altLang="en-US" sz="2400" dirty="0" smtClean="0"/>
              <a:t>发送的连续</a:t>
            </a:r>
            <a:r>
              <a:rPr lang="en-US" altLang="zh-CN" sz="2400" dirty="0" smtClean="0"/>
              <a:t>beacon</a:t>
            </a:r>
            <a:r>
              <a:rPr lang="zh-CN" altLang="en-US" sz="2400" dirty="0" smtClean="0"/>
              <a:t>帧之间的间隔组成超级帧，前面一部分采用</a:t>
            </a:r>
            <a:r>
              <a:rPr lang="en-US" altLang="zh-CN" sz="2400" dirty="0" smtClean="0"/>
              <a:t>PCF</a:t>
            </a:r>
            <a:r>
              <a:rPr lang="zh-CN" altLang="en-US" sz="2400" dirty="0" smtClean="0"/>
              <a:t>的轮询机制来集中控制节点对于</a:t>
            </a:r>
            <a:r>
              <a:rPr lang="zh-CN" altLang="en-US" sz="2400" dirty="0"/>
              <a:t>信道的</a:t>
            </a:r>
            <a:r>
              <a:rPr lang="zh-CN" altLang="en-US" sz="2400" dirty="0" smtClean="0"/>
              <a:t>访问，后面一部分仍然采用</a:t>
            </a:r>
            <a:r>
              <a:rPr lang="en-US" altLang="zh-CN" sz="2400" dirty="0" smtClean="0"/>
              <a:t>DCF</a:t>
            </a:r>
            <a:r>
              <a:rPr lang="zh-CN" altLang="en-US" sz="2400" dirty="0" smtClean="0"/>
              <a:t>来竞争访问权</a:t>
            </a:r>
            <a:endParaRPr lang="zh-CN" altLang="en-US" sz="2400" dirty="0"/>
          </a:p>
          <a:p>
            <a:r>
              <a:rPr lang="zh-CN" altLang="en-US" sz="2400" dirty="0"/>
              <a:t>绝大部分的</a:t>
            </a:r>
            <a:r>
              <a:rPr lang="en-US" altLang="zh-CN" sz="2400" dirty="0"/>
              <a:t>WLAN</a:t>
            </a:r>
            <a:r>
              <a:rPr lang="zh-CN" altLang="en-US" sz="2400" dirty="0"/>
              <a:t>产品只实现了</a:t>
            </a:r>
            <a:r>
              <a:rPr lang="en-US" altLang="zh-CN" sz="2400" dirty="0"/>
              <a:t>DCF</a:t>
            </a:r>
            <a:r>
              <a:rPr lang="zh-CN" altLang="en-US" sz="2400" dirty="0"/>
              <a:t>，很少实现</a:t>
            </a:r>
            <a:r>
              <a:rPr lang="en-US" altLang="zh-CN" sz="2400" dirty="0"/>
              <a:t>PCF</a:t>
            </a:r>
          </a:p>
          <a:p>
            <a:endParaRPr lang="zh-CN" altLang="en-US" sz="2400" dirty="0"/>
          </a:p>
        </p:txBody>
      </p:sp>
      <p:sp>
        <p:nvSpPr>
          <p:cNvPr id="114716" name="Rectangle 28"/>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表格 4"/>
          <p:cNvGraphicFramePr>
            <a:graphicFrameLocks noGrp="1"/>
          </p:cNvGraphicFramePr>
          <p:nvPr>
            <p:extLst>
              <p:ext uri="{D42A27DB-BD31-4B8C-83A1-F6EECF244321}">
                <p14:modId xmlns:p14="http://schemas.microsoft.com/office/powerpoint/2010/main" val="2352229794"/>
              </p:ext>
            </p:extLst>
          </p:nvPr>
        </p:nvGraphicFramePr>
        <p:xfrm>
          <a:off x="8977550" y="3256983"/>
          <a:ext cx="1822314" cy="1112520"/>
        </p:xfrm>
        <a:graphic>
          <a:graphicData uri="http://schemas.openxmlformats.org/drawingml/2006/table">
            <a:tbl>
              <a:tblPr firstRow="1" bandRow="1">
                <a:tableStyleId>{5940675A-B579-460E-94D1-54222C63F5DA}</a:tableStyleId>
              </a:tblPr>
              <a:tblGrid>
                <a:gridCol w="1102467">
                  <a:extLst>
                    <a:ext uri="{9D8B030D-6E8A-4147-A177-3AD203B41FA5}">
                      <a16:colId xmlns:a16="http://schemas.microsoft.com/office/drawing/2014/main" val="3609521065"/>
                    </a:ext>
                  </a:extLst>
                </a:gridCol>
                <a:gridCol w="719847">
                  <a:extLst>
                    <a:ext uri="{9D8B030D-6E8A-4147-A177-3AD203B41FA5}">
                      <a16:colId xmlns:a16="http://schemas.microsoft.com/office/drawing/2014/main" val="580782319"/>
                    </a:ext>
                  </a:extLst>
                </a:gridCol>
              </a:tblGrid>
              <a:tr h="370840">
                <a:tc>
                  <a:txBody>
                    <a:bodyPr/>
                    <a:lstStyle/>
                    <a:p>
                      <a:pPr algn="r"/>
                      <a:r>
                        <a:rPr lang="zh-CN" altLang="en-US" dirty="0" smtClean="0"/>
                        <a:t>高层</a:t>
                      </a:r>
                      <a:endParaRPr lang="zh-CN" altLang="en-US" dirty="0"/>
                    </a:p>
                  </a:txBody>
                  <a:tcPr>
                    <a:lnR w="12700" cap="flat" cmpd="sng" algn="ctr">
                      <a:noFill/>
                      <a:prstDash val="solid"/>
                      <a:round/>
                      <a:headEnd type="none" w="med" len="med"/>
                      <a:tailEnd type="none" w="med" len="med"/>
                    </a:lnR>
                  </a:tcPr>
                </a:tc>
                <a:tc>
                  <a:txBody>
                    <a:bodyPr/>
                    <a:lstStyle/>
                    <a:p>
                      <a:endParaRPr lang="zh-CN" altLang="en-US" dirty="0"/>
                    </a:p>
                  </a:txBody>
                  <a:tcPr>
                    <a:lnL w="12700" cap="flat" cmpd="sng" algn="ctr">
                      <a:noFill/>
                      <a:prstDash val="solid"/>
                      <a:round/>
                      <a:headEnd type="none" w="med" len="med"/>
                      <a:tailEnd type="none" w="med" len="med"/>
                    </a:lnL>
                    <a:lnB w="12700" cap="flat" cmpd="sng" algn="ctr">
                      <a:noFill/>
                      <a:prstDash val="solid"/>
                      <a:round/>
                      <a:headEnd type="none" w="med" len="med"/>
                      <a:tailEnd type="none" w="med" len="med"/>
                    </a:lnB>
                  </a:tcPr>
                </a:tc>
                <a:extLst>
                  <a:ext uri="{0D108BD9-81ED-4DB2-BD59-A6C34878D82A}">
                    <a16:rowId xmlns:a16="http://schemas.microsoft.com/office/drawing/2014/main" val="1988961024"/>
                  </a:ext>
                </a:extLst>
              </a:tr>
              <a:tr h="370840">
                <a:tc>
                  <a:txBody>
                    <a:bodyPr/>
                    <a:lstStyle/>
                    <a:p>
                      <a:pPr algn="ctr"/>
                      <a:r>
                        <a:rPr lang="en-US" altLang="zh-CN" dirty="0" smtClean="0"/>
                        <a:t>PCF: Poll</a:t>
                      </a:r>
                      <a:endParaRPr lang="zh-CN" altLang="en-US" dirty="0"/>
                    </a:p>
                  </a:txBody>
                  <a:tcPr>
                    <a:solidFill>
                      <a:schemeClr val="accent4">
                        <a:lumMod val="20000"/>
                        <a:lumOff val="80000"/>
                      </a:schemeClr>
                    </a:solidFill>
                  </a:tcPr>
                </a:tc>
                <a:tc>
                  <a:txBody>
                    <a:bodyPr/>
                    <a:lstStyle/>
                    <a:p>
                      <a:endParaRPr lang="zh-CN" altLang="en-US" dirty="0"/>
                    </a:p>
                  </a:txBody>
                  <a:tcPr>
                    <a:lnT w="12700" cap="flat" cmpd="sng" algn="ctr">
                      <a:noFill/>
                      <a:prstDash val="solid"/>
                      <a:round/>
                      <a:headEnd type="none" w="med" len="med"/>
                      <a:tailEnd type="none" w="med" len="med"/>
                    </a:lnT>
                  </a:tcPr>
                </a:tc>
                <a:extLst>
                  <a:ext uri="{0D108BD9-81ED-4DB2-BD59-A6C34878D82A}">
                    <a16:rowId xmlns:a16="http://schemas.microsoft.com/office/drawing/2014/main" val="1610415225"/>
                  </a:ext>
                </a:extLst>
              </a:tr>
              <a:tr h="370840">
                <a:tc gridSpan="2">
                  <a:txBody>
                    <a:bodyPr/>
                    <a:lstStyle/>
                    <a:p>
                      <a:pPr algn="ctr"/>
                      <a:r>
                        <a:rPr lang="en-US" altLang="zh-CN" dirty="0" smtClean="0"/>
                        <a:t>DCF: CSMA/CA</a:t>
                      </a:r>
                      <a:endParaRPr lang="zh-CN" altLang="en-US" dirty="0"/>
                    </a:p>
                  </a:txBody>
                  <a:tcPr/>
                </a:tc>
                <a:tc hMerge="1">
                  <a:txBody>
                    <a:bodyPr/>
                    <a:lstStyle/>
                    <a:p>
                      <a:endParaRPr lang="zh-CN" altLang="en-US" dirty="0"/>
                    </a:p>
                  </a:txBody>
                  <a:tcPr/>
                </a:tc>
                <a:extLst>
                  <a:ext uri="{0D108BD9-81ED-4DB2-BD59-A6C34878D82A}">
                    <a16:rowId xmlns:a16="http://schemas.microsoft.com/office/drawing/2014/main" val="1151335088"/>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4188616273"/>
              </p:ext>
            </p:extLst>
          </p:nvPr>
        </p:nvGraphicFramePr>
        <p:xfrm>
          <a:off x="1524001" y="4539045"/>
          <a:ext cx="8128000" cy="1112520"/>
        </p:xfrm>
        <a:graphic>
          <a:graphicData uri="http://schemas.openxmlformats.org/drawingml/2006/table">
            <a:tbl>
              <a:tblPr firstRow="1" bandRow="1">
                <a:tableStyleId>{5940675A-B579-460E-94D1-54222C63F5DA}</a:tableStyleId>
              </a:tblPr>
              <a:tblGrid>
                <a:gridCol w="1236494">
                  <a:extLst>
                    <a:ext uri="{9D8B030D-6E8A-4147-A177-3AD203B41FA5}">
                      <a16:colId xmlns:a16="http://schemas.microsoft.com/office/drawing/2014/main" val="1917205899"/>
                    </a:ext>
                  </a:extLst>
                </a:gridCol>
                <a:gridCol w="1147864">
                  <a:extLst>
                    <a:ext uri="{9D8B030D-6E8A-4147-A177-3AD203B41FA5}">
                      <a16:colId xmlns:a16="http://schemas.microsoft.com/office/drawing/2014/main" val="259228240"/>
                    </a:ext>
                  </a:extLst>
                </a:gridCol>
                <a:gridCol w="2492442">
                  <a:extLst>
                    <a:ext uri="{9D8B030D-6E8A-4147-A177-3AD203B41FA5}">
                      <a16:colId xmlns:a16="http://schemas.microsoft.com/office/drawing/2014/main" val="1238477368"/>
                    </a:ext>
                  </a:extLst>
                </a:gridCol>
                <a:gridCol w="1625600">
                  <a:extLst>
                    <a:ext uri="{9D8B030D-6E8A-4147-A177-3AD203B41FA5}">
                      <a16:colId xmlns:a16="http://schemas.microsoft.com/office/drawing/2014/main" val="958268298"/>
                    </a:ext>
                  </a:extLst>
                </a:gridCol>
                <a:gridCol w="1625600">
                  <a:extLst>
                    <a:ext uri="{9D8B030D-6E8A-4147-A177-3AD203B41FA5}">
                      <a16:colId xmlns:a16="http://schemas.microsoft.com/office/drawing/2014/main" val="2298684403"/>
                    </a:ext>
                  </a:extLst>
                </a:gridCol>
              </a:tblGrid>
              <a:tr h="370840">
                <a:tc gridSpan="3">
                  <a:txBody>
                    <a:bodyPr/>
                    <a:lstStyle/>
                    <a:p>
                      <a:pPr algn="ctr"/>
                      <a:r>
                        <a:rPr lang="zh-CN" altLang="en-US" dirty="0" smtClean="0"/>
                        <a:t>超级帧</a:t>
                      </a:r>
                      <a:endParaRPr lang="zh-CN" altLang="en-US" dirty="0"/>
                    </a:p>
                  </a:txBody>
                  <a:tcPr/>
                </a:tc>
                <a:tc hMerge="1">
                  <a:txBody>
                    <a:bodyPr/>
                    <a:lstStyle/>
                    <a:p>
                      <a:endParaRPr lang="zh-CN" altLang="en-US" dirty="0"/>
                    </a:p>
                  </a:txBody>
                  <a:tcPr/>
                </a:tc>
                <a:tc hMerge="1">
                  <a:txBody>
                    <a:bodyPr/>
                    <a:lstStyle/>
                    <a:p>
                      <a:endParaRPr lang="zh-CN" altLang="en-US" dirty="0"/>
                    </a:p>
                  </a:txBody>
                  <a:tcPr/>
                </a:tc>
                <a:tc gridSpan="2">
                  <a:txBody>
                    <a:bodyPr/>
                    <a:lstStyle/>
                    <a:p>
                      <a:pPr algn="ctr"/>
                      <a:r>
                        <a:rPr lang="zh-CN" altLang="en-US" dirty="0" smtClean="0"/>
                        <a:t>超级帧</a:t>
                      </a:r>
                      <a:endParaRPr lang="zh-CN" altLang="en-US" dirty="0"/>
                    </a:p>
                  </a:txBody>
                  <a:tcPr/>
                </a:tc>
                <a:tc hMerge="1">
                  <a:txBody>
                    <a:bodyPr/>
                    <a:lstStyle/>
                    <a:p>
                      <a:endParaRPr lang="zh-CN" altLang="en-US" dirty="0"/>
                    </a:p>
                  </a:txBody>
                  <a:tcPr/>
                </a:tc>
                <a:extLst>
                  <a:ext uri="{0D108BD9-81ED-4DB2-BD59-A6C34878D82A}">
                    <a16:rowId xmlns:a16="http://schemas.microsoft.com/office/drawing/2014/main" val="1222381161"/>
                  </a:ext>
                </a:extLst>
              </a:tr>
              <a:tr h="370840">
                <a:tc>
                  <a:txBody>
                    <a:bodyPr/>
                    <a:lstStyle/>
                    <a:p>
                      <a:pPr algn="ctr"/>
                      <a:r>
                        <a:rPr lang="en-US" altLang="zh-CN" dirty="0" smtClean="0"/>
                        <a:t>Beacon</a:t>
                      </a:r>
                      <a:endParaRPr lang="zh-CN" altLang="en-US" dirty="0"/>
                    </a:p>
                  </a:txBody>
                  <a:tcPr>
                    <a:lnB w="12700" cap="flat" cmpd="sng" algn="ctr">
                      <a:solidFill>
                        <a:schemeClr val="tx1"/>
                      </a:solidFill>
                      <a:prstDash val="solid"/>
                      <a:round/>
                      <a:headEnd type="none" w="med" len="med"/>
                      <a:tailEnd type="none" w="med" len="med"/>
                    </a:lnB>
                  </a:tcPr>
                </a:tc>
                <a:tc>
                  <a:txBody>
                    <a:bodyPr/>
                    <a:lstStyle/>
                    <a:p>
                      <a:pPr algn="ctr"/>
                      <a:r>
                        <a:rPr lang="en-US" altLang="zh-CN" dirty="0" smtClean="0"/>
                        <a:t>PCF</a:t>
                      </a:r>
                      <a:endParaRPr lang="zh-CN" altLang="en-US" dirty="0"/>
                    </a:p>
                  </a:txBody>
                  <a:tcPr>
                    <a:lnB w="12700" cap="flat" cmpd="sng" algn="ctr">
                      <a:solidFill>
                        <a:schemeClr val="tx1"/>
                      </a:solidFill>
                      <a:prstDash val="solid"/>
                      <a:round/>
                      <a:headEnd type="none" w="med" len="med"/>
                      <a:tailEnd type="none" w="med" len="med"/>
                    </a:lnB>
                  </a:tcPr>
                </a:tc>
                <a:tc>
                  <a:txBody>
                    <a:bodyPr/>
                    <a:lstStyle/>
                    <a:p>
                      <a:pPr algn="ctr"/>
                      <a:r>
                        <a:rPr lang="en-US" altLang="zh-CN" dirty="0" smtClean="0"/>
                        <a:t>DCF</a:t>
                      </a:r>
                      <a:endParaRPr lang="zh-CN" altLang="en-US" dirty="0"/>
                    </a:p>
                  </a:txBody>
                  <a:tcPr>
                    <a:lnB w="12700" cap="flat" cmpd="sng" algn="ctr">
                      <a:solidFill>
                        <a:schemeClr val="tx1"/>
                      </a:solidFill>
                      <a:prstDash val="solid"/>
                      <a:round/>
                      <a:headEnd type="none" w="med" len="med"/>
                      <a:tailEnd type="none" w="med" len="med"/>
                    </a:lnB>
                  </a:tcPr>
                </a:tc>
                <a:tc>
                  <a:txBody>
                    <a:bodyPr/>
                    <a:lstStyle/>
                    <a:p>
                      <a:pPr algn="ctr"/>
                      <a:r>
                        <a:rPr lang="en-US" altLang="zh-CN" dirty="0" smtClean="0"/>
                        <a:t>Beacon</a:t>
                      </a:r>
                      <a:endParaRPr lang="zh-CN" altLang="en-US" dirty="0"/>
                    </a:p>
                  </a:txBody>
                  <a:tcPr>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23221251"/>
                  </a:ext>
                </a:extLst>
              </a:tr>
              <a:tr h="370840">
                <a:tc>
                  <a:txBody>
                    <a:bodyPr/>
                    <a:lstStyle/>
                    <a:p>
                      <a:pPr algn="ctr"/>
                      <a:endParaRPr lang="zh-CN"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a:r>
                        <a:rPr lang="en-US" altLang="zh-CN" dirty="0" smtClean="0"/>
                        <a:t>PIFS</a:t>
                      </a:r>
                      <a:endParaRPr lang="zh-CN"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a:r>
                        <a:rPr lang="en-US" altLang="zh-CN" dirty="0" smtClean="0"/>
                        <a:t>DIFS</a:t>
                      </a:r>
                      <a:endParaRPr lang="zh-CN"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zh-CN"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zh-CN"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19376425"/>
                  </a:ext>
                </a:extLst>
              </a:tr>
            </a:tbl>
          </a:graphicData>
        </a:graphic>
      </p:graphicFrame>
      <p:sp>
        <p:nvSpPr>
          <p:cNvPr id="8" name="文本框 7"/>
          <p:cNvSpPr txBox="1"/>
          <p:nvPr/>
        </p:nvSpPr>
        <p:spPr>
          <a:xfrm>
            <a:off x="1616366" y="5821107"/>
            <a:ext cx="8035636" cy="830997"/>
          </a:xfrm>
          <a:prstGeom prst="rect">
            <a:avLst/>
          </a:prstGeom>
          <a:noFill/>
        </p:spPr>
        <p:txBody>
          <a:bodyPr wrap="square" rtlCol="0">
            <a:spAutoFit/>
          </a:bodyPr>
          <a:lstStyle/>
          <a:p>
            <a:r>
              <a:rPr lang="zh-CN" altLang="en-US" sz="2400" dirty="0" smtClean="0"/>
              <a:t>媒体空闲后等待的时间即帧间间隔</a:t>
            </a:r>
            <a:r>
              <a:rPr lang="en-US" altLang="zh-CN" sz="2400" dirty="0" smtClean="0"/>
              <a:t>IFS</a:t>
            </a:r>
            <a:r>
              <a:rPr lang="zh-CN" altLang="en-US" sz="2400" dirty="0" smtClean="0"/>
              <a:t>： </a:t>
            </a:r>
            <a:r>
              <a:rPr lang="en-US" altLang="zh-CN" sz="2400" dirty="0" smtClean="0"/>
              <a:t>PIFS &lt;DIFS</a:t>
            </a:r>
          </a:p>
          <a:p>
            <a:pPr marL="342900" indent="-342900">
              <a:buFont typeface="Arial" panose="020B0604020202020204" pitchFamily="34" charset="0"/>
              <a:buChar char="•"/>
            </a:pPr>
            <a:r>
              <a:rPr lang="en-US" altLang="zh-CN" sz="2400" dirty="0" smtClean="0"/>
              <a:t>PCF</a:t>
            </a:r>
            <a:r>
              <a:rPr lang="zh-CN" altLang="en-US" sz="2400" dirty="0" smtClean="0"/>
              <a:t>功能使用的帧相比</a:t>
            </a:r>
            <a:r>
              <a:rPr lang="en-US" altLang="zh-CN" sz="2400" dirty="0" smtClean="0"/>
              <a:t>DCF</a:t>
            </a:r>
            <a:r>
              <a:rPr lang="zh-CN" altLang="en-US" sz="2400" dirty="0" smtClean="0"/>
              <a:t>功能的帧优先获得媒体的访问</a:t>
            </a:r>
            <a:endParaRPr lang="zh-CN" altLang="en-US" sz="2400" dirty="0"/>
          </a:p>
        </p:txBody>
      </p:sp>
    </p:spTree>
    <p:extLst>
      <p:ext uri="{BB962C8B-B14F-4D97-AF65-F5344CB8AC3E}">
        <p14:creationId xmlns:p14="http://schemas.microsoft.com/office/powerpoint/2010/main" val="83389076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无线局域网：媒体访问控制</a:t>
            </a:r>
            <a:endParaRPr lang="zh-CN" altLang="en-US" dirty="0"/>
          </a:p>
        </p:txBody>
      </p:sp>
      <p:sp>
        <p:nvSpPr>
          <p:cNvPr id="3" name="内容占位符 2"/>
          <p:cNvSpPr>
            <a:spLocks noGrp="1"/>
          </p:cNvSpPr>
          <p:nvPr>
            <p:ph idx="1"/>
          </p:nvPr>
        </p:nvSpPr>
        <p:spPr/>
        <p:txBody>
          <a:bodyPr>
            <a:normAutofit/>
          </a:bodyPr>
          <a:lstStyle/>
          <a:p>
            <a:pPr>
              <a:lnSpc>
                <a:spcPct val="100000"/>
              </a:lnSpc>
            </a:pPr>
            <a:r>
              <a:rPr lang="en-US" altLang="zh-CN" sz="2400" dirty="0" smtClean="0"/>
              <a:t>802.11 DCF</a:t>
            </a:r>
            <a:r>
              <a:rPr lang="zh-CN" altLang="en-US" sz="2400" dirty="0" smtClean="0"/>
              <a:t>功能： </a:t>
            </a:r>
            <a:r>
              <a:rPr lang="zh-CN" altLang="en-US" sz="2400" u="sng" dirty="0" smtClean="0">
                <a:solidFill>
                  <a:srgbClr val="FF0000"/>
                </a:solidFill>
              </a:rPr>
              <a:t>不能</a:t>
            </a:r>
            <a:r>
              <a:rPr lang="zh-CN" altLang="en-US" sz="2400" u="sng" dirty="0">
                <a:solidFill>
                  <a:srgbClr val="FF0000"/>
                </a:solidFill>
              </a:rPr>
              <a:t>采用</a:t>
            </a:r>
            <a:r>
              <a:rPr lang="en-US" altLang="zh-CN" sz="2400" dirty="0"/>
              <a:t>CSMA/CD</a:t>
            </a:r>
            <a:r>
              <a:rPr lang="zh-CN" altLang="en-US" sz="2400" dirty="0"/>
              <a:t>机制</a:t>
            </a:r>
            <a:endParaRPr lang="en-US" altLang="zh-CN" sz="2400" dirty="0"/>
          </a:p>
          <a:p>
            <a:pPr lvl="1">
              <a:lnSpc>
                <a:spcPct val="100000"/>
              </a:lnSpc>
            </a:pPr>
            <a:r>
              <a:rPr lang="zh-CN" altLang="en-US" dirty="0"/>
              <a:t>要在发送的同时监听信号会大大增加无线收发器的复杂性：信号传播距离越远衰减越大，</a:t>
            </a:r>
            <a:r>
              <a:rPr lang="zh-CN" altLang="en-US" u="sng" dirty="0">
                <a:solidFill>
                  <a:srgbClr val="FF0000"/>
                </a:solidFill>
              </a:rPr>
              <a:t>发送信号的功率要远远大于接收信号的功率</a:t>
            </a:r>
            <a:r>
              <a:rPr lang="zh-CN" altLang="en-US" dirty="0"/>
              <a:t>，很难将接收信号与可能的噪声干扰区分开来。</a:t>
            </a:r>
            <a:endParaRPr lang="en-US" altLang="zh-CN" dirty="0"/>
          </a:p>
          <a:p>
            <a:pPr lvl="1">
              <a:lnSpc>
                <a:spcPct val="100000"/>
              </a:lnSpc>
            </a:pPr>
            <a:r>
              <a:rPr lang="zh-CN" altLang="en-US" dirty="0"/>
              <a:t>隐藏节点问题：由于距离等因素导致无法监听到与其要竞争媒体的发送端的信号情况而出现（</a:t>
            </a:r>
            <a:r>
              <a:rPr lang="zh-CN" altLang="en-US" u="sng" dirty="0">
                <a:solidFill>
                  <a:srgbClr val="FF0000"/>
                </a:solidFill>
              </a:rPr>
              <a:t>接收方的）</a:t>
            </a:r>
            <a:r>
              <a:rPr lang="zh-CN" altLang="en-US" u="sng" dirty="0" smtClean="0">
                <a:solidFill>
                  <a:srgbClr val="FF0000"/>
                </a:solidFill>
              </a:rPr>
              <a:t>冲突</a:t>
            </a:r>
            <a:r>
              <a:rPr lang="zh-CN" altLang="en-US" dirty="0" smtClean="0">
                <a:solidFill>
                  <a:srgbClr val="FF0000"/>
                </a:solidFill>
              </a:rPr>
              <a:t>。</a:t>
            </a:r>
            <a:r>
              <a:rPr lang="zh-CN" altLang="en-US" b="1" dirty="0">
                <a:solidFill>
                  <a:srgbClr val="0070C0"/>
                </a:solidFill>
              </a:rPr>
              <a:t>下</a:t>
            </a:r>
            <a:r>
              <a:rPr lang="zh-CN" altLang="en-US" b="1" dirty="0" smtClean="0">
                <a:solidFill>
                  <a:srgbClr val="0070C0"/>
                </a:solidFill>
              </a:rPr>
              <a:t>图</a:t>
            </a:r>
            <a:r>
              <a:rPr lang="en-US" altLang="zh-CN" b="1" dirty="0" smtClean="0">
                <a:solidFill>
                  <a:srgbClr val="0070C0"/>
                </a:solidFill>
              </a:rPr>
              <a:t>(a)</a:t>
            </a:r>
            <a:r>
              <a:rPr lang="zh-CN" altLang="en-US" b="1" dirty="0" smtClean="0">
                <a:solidFill>
                  <a:srgbClr val="0070C0"/>
                </a:solidFill>
              </a:rPr>
              <a:t>中的</a:t>
            </a:r>
            <a:r>
              <a:rPr lang="en-US" altLang="zh-CN" b="1" dirty="0" smtClean="0">
                <a:solidFill>
                  <a:srgbClr val="0070C0"/>
                </a:solidFill>
              </a:rPr>
              <a:t>A</a:t>
            </a:r>
            <a:r>
              <a:rPr lang="zh-CN" altLang="en-US" b="1" dirty="0" smtClean="0">
                <a:solidFill>
                  <a:srgbClr val="0070C0"/>
                </a:solidFill>
              </a:rPr>
              <a:t>和</a:t>
            </a:r>
            <a:r>
              <a:rPr lang="en-US" altLang="zh-CN" b="1" dirty="0" smtClean="0">
                <a:solidFill>
                  <a:srgbClr val="0070C0"/>
                </a:solidFill>
              </a:rPr>
              <a:t>C</a:t>
            </a:r>
            <a:r>
              <a:rPr lang="zh-CN" altLang="en-US" b="1" dirty="0" smtClean="0">
                <a:solidFill>
                  <a:srgbClr val="0070C0"/>
                </a:solidFill>
              </a:rPr>
              <a:t>为隐藏节点</a:t>
            </a:r>
            <a:endParaRPr lang="en-US" altLang="zh-CN" b="1" dirty="0">
              <a:solidFill>
                <a:srgbClr val="0070C0"/>
              </a:solidFill>
            </a:endParaRPr>
          </a:p>
          <a:p>
            <a:pPr lvl="1">
              <a:lnSpc>
                <a:spcPct val="100000"/>
              </a:lnSpc>
            </a:pPr>
            <a:r>
              <a:rPr lang="zh-CN" altLang="en-US" dirty="0"/>
              <a:t>暴露节点：能够监听到某个发送者但实际该节点的传输不会干扰即将进行的通信，暴露节点导致无法有效地利用无线信道的资源。</a:t>
            </a:r>
          </a:p>
        </p:txBody>
      </p:sp>
      <p:sp>
        <p:nvSpPr>
          <p:cNvPr id="4" name="灯片编号占位符 3"/>
          <p:cNvSpPr>
            <a:spLocks noGrp="1"/>
          </p:cNvSpPr>
          <p:nvPr>
            <p:ph type="sldNum" sz="quarter" idx="12"/>
          </p:nvPr>
        </p:nvSpPr>
        <p:spPr/>
        <p:txBody>
          <a:bodyPr/>
          <a:lstStyle/>
          <a:p>
            <a:pPr>
              <a:defRPr/>
            </a:pPr>
            <a:fld id="{CBD0A36D-B37A-4D83-8528-A0EB221AC040}" type="slidenum">
              <a:rPr lang="zh-CN" altLang="en-US" smtClean="0"/>
              <a:pPr>
                <a:defRPr/>
              </a:pPr>
              <a:t>49</a:t>
            </a:fld>
            <a:endParaRPr lang="zh-CN" altLang="en-US" dirty="0"/>
          </a:p>
        </p:txBody>
      </p:sp>
      <p:sp>
        <p:nvSpPr>
          <p:cNvPr id="114716" name="Rectangle 28"/>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114691" name="Group 3"/>
          <p:cNvGrpSpPr>
            <a:grpSpLocks noChangeAspect="1"/>
          </p:cNvGrpSpPr>
          <p:nvPr/>
        </p:nvGrpSpPr>
        <p:grpSpPr bwMode="auto">
          <a:xfrm>
            <a:off x="5343052" y="5137151"/>
            <a:ext cx="5731455" cy="1677633"/>
            <a:chOff x="1800" y="5344"/>
            <a:chExt cx="9027" cy="2643"/>
          </a:xfrm>
        </p:grpSpPr>
        <p:sp>
          <p:nvSpPr>
            <p:cNvPr id="114715" name="AutoShape 27"/>
            <p:cNvSpPr>
              <a:spLocks noChangeAspect="1" noChangeArrowheads="1" noTextEdit="1"/>
            </p:cNvSpPr>
            <p:nvPr/>
          </p:nvSpPr>
          <p:spPr bwMode="auto">
            <a:xfrm>
              <a:off x="1800" y="5344"/>
              <a:ext cx="8306" cy="2496"/>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14714" name="AutoShape 26"/>
            <p:cNvSpPr>
              <a:spLocks noChangeArrowheads="1"/>
            </p:cNvSpPr>
            <p:nvPr/>
          </p:nvSpPr>
          <p:spPr bwMode="auto">
            <a:xfrm>
              <a:off x="2699" y="6106"/>
              <a:ext cx="224" cy="210"/>
            </a:xfrm>
            <a:prstGeom prst="flowChartConnector">
              <a:avLst/>
            </a:prstGeom>
            <a:solidFill>
              <a:srgbClr val="FF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4713" name="AutoShape 25"/>
            <p:cNvSpPr>
              <a:spLocks noChangeArrowheads="1"/>
            </p:cNvSpPr>
            <p:nvPr/>
          </p:nvSpPr>
          <p:spPr bwMode="auto">
            <a:xfrm>
              <a:off x="3959" y="6151"/>
              <a:ext cx="224" cy="210"/>
            </a:xfrm>
            <a:prstGeom prst="flowChartConnector">
              <a:avLst/>
            </a:prstGeom>
            <a:solidFill>
              <a:srgbClr val="FF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4712" name="AutoShape 24"/>
            <p:cNvSpPr>
              <a:spLocks noChangeArrowheads="1"/>
            </p:cNvSpPr>
            <p:nvPr/>
          </p:nvSpPr>
          <p:spPr bwMode="auto">
            <a:xfrm>
              <a:off x="3345" y="6136"/>
              <a:ext cx="224" cy="210"/>
            </a:xfrm>
            <a:prstGeom prst="flowChartConnector">
              <a:avLst/>
            </a:prstGeom>
            <a:solidFill>
              <a:srgbClr val="FF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4711" name="Oval 23"/>
            <p:cNvSpPr>
              <a:spLocks noChangeArrowheads="1"/>
            </p:cNvSpPr>
            <p:nvPr/>
          </p:nvSpPr>
          <p:spPr bwMode="auto">
            <a:xfrm>
              <a:off x="1876" y="5371"/>
              <a:ext cx="1755" cy="1860"/>
            </a:xfrm>
            <a:prstGeom prst="ellipse">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4710" name="Oval 22"/>
            <p:cNvSpPr>
              <a:spLocks noChangeArrowheads="1"/>
            </p:cNvSpPr>
            <p:nvPr/>
          </p:nvSpPr>
          <p:spPr bwMode="auto">
            <a:xfrm>
              <a:off x="2657" y="5371"/>
              <a:ext cx="1680" cy="1860"/>
            </a:xfrm>
            <a:prstGeom prst="ellipse">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4709" name="Oval 21"/>
            <p:cNvSpPr>
              <a:spLocks noChangeArrowheads="1"/>
            </p:cNvSpPr>
            <p:nvPr/>
          </p:nvSpPr>
          <p:spPr bwMode="auto">
            <a:xfrm>
              <a:off x="3272" y="5431"/>
              <a:ext cx="1769" cy="1875"/>
            </a:xfrm>
            <a:prstGeom prst="ellipse">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4708" name="Text Box 20"/>
            <p:cNvSpPr txBox="1">
              <a:spLocks noChangeArrowheads="1"/>
            </p:cNvSpPr>
            <p:nvPr/>
          </p:nvSpPr>
          <p:spPr bwMode="auto">
            <a:xfrm>
              <a:off x="2492" y="6181"/>
              <a:ext cx="614" cy="4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r>
                <a:rPr lang="zh-CN" altLang="zh-CN">
                  <a:latin typeface="Calibri" pitchFamily="34" charset="0"/>
                  <a:ea typeface="宋体" pitchFamily="2" charset="-122"/>
                  <a:cs typeface="Times New Roman" pitchFamily="18" charset="0"/>
                </a:rPr>
                <a:t> </a:t>
              </a:r>
              <a:r>
                <a:rPr lang="en-US" altLang="zh-CN" b="1">
                  <a:latin typeface="Calibri" pitchFamily="34" charset="0"/>
                  <a:ea typeface="宋体" pitchFamily="2" charset="-122"/>
                  <a:cs typeface="Times New Roman" pitchFamily="18" charset="0"/>
                </a:rPr>
                <a:t>A</a:t>
              </a:r>
              <a:endParaRPr lang="en-US" altLang="zh-CN">
                <a:latin typeface="Arial" pitchFamily="34" charset="0"/>
                <a:ea typeface="宋体" pitchFamily="2" charset="-122"/>
              </a:endParaRPr>
            </a:p>
          </p:txBody>
        </p:sp>
        <p:sp>
          <p:nvSpPr>
            <p:cNvPr id="114707" name="Text Box 19"/>
            <p:cNvSpPr txBox="1">
              <a:spLocks noChangeArrowheads="1"/>
            </p:cNvSpPr>
            <p:nvPr/>
          </p:nvSpPr>
          <p:spPr bwMode="auto">
            <a:xfrm>
              <a:off x="3136" y="6181"/>
              <a:ext cx="614" cy="4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r>
                <a:rPr lang="zh-CN" altLang="zh-CN">
                  <a:latin typeface="Calibri" pitchFamily="34" charset="0"/>
                  <a:ea typeface="宋体" pitchFamily="2" charset="-122"/>
                  <a:cs typeface="Times New Roman" pitchFamily="18" charset="0"/>
                </a:rPr>
                <a:t> </a:t>
              </a:r>
              <a:r>
                <a:rPr lang="en-US" altLang="zh-CN" b="1">
                  <a:latin typeface="Calibri" pitchFamily="34" charset="0"/>
                  <a:ea typeface="宋体" pitchFamily="2" charset="-122"/>
                  <a:cs typeface="Times New Roman" pitchFamily="18" charset="0"/>
                </a:rPr>
                <a:t>B</a:t>
              </a:r>
              <a:endParaRPr lang="en-US" altLang="zh-CN">
                <a:latin typeface="Arial" pitchFamily="34" charset="0"/>
                <a:ea typeface="宋体" pitchFamily="2" charset="-122"/>
              </a:endParaRPr>
            </a:p>
          </p:txBody>
        </p:sp>
        <p:sp>
          <p:nvSpPr>
            <p:cNvPr id="114706" name="Text Box 18"/>
            <p:cNvSpPr txBox="1">
              <a:spLocks noChangeArrowheads="1"/>
            </p:cNvSpPr>
            <p:nvPr/>
          </p:nvSpPr>
          <p:spPr bwMode="auto">
            <a:xfrm>
              <a:off x="3734" y="6226"/>
              <a:ext cx="614" cy="4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r>
                <a:rPr lang="en-US" altLang="zh-CN" b="1">
                  <a:latin typeface="Calibri" pitchFamily="34" charset="0"/>
                  <a:ea typeface="宋体" pitchFamily="2" charset="-122"/>
                  <a:cs typeface="Times New Roman" pitchFamily="18" charset="0"/>
                </a:rPr>
                <a:t> C</a:t>
              </a:r>
              <a:endParaRPr lang="en-US" altLang="zh-CN">
                <a:latin typeface="Arial" pitchFamily="34" charset="0"/>
                <a:ea typeface="宋体" pitchFamily="2" charset="-122"/>
              </a:endParaRPr>
            </a:p>
          </p:txBody>
        </p:sp>
        <p:sp>
          <p:nvSpPr>
            <p:cNvPr id="114705" name="Text Box 17"/>
            <p:cNvSpPr txBox="1">
              <a:spLocks noChangeArrowheads="1"/>
            </p:cNvSpPr>
            <p:nvPr/>
          </p:nvSpPr>
          <p:spPr bwMode="auto">
            <a:xfrm>
              <a:off x="5984" y="7372"/>
              <a:ext cx="4843" cy="61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r>
                <a:rPr lang="en-US" altLang="zh-CN" sz="1600" b="1" dirty="0">
                  <a:latin typeface="Calibri" pitchFamily="34" charset="0"/>
                  <a:ea typeface="宋体" pitchFamily="2" charset="-122"/>
                  <a:cs typeface="Times New Roman" pitchFamily="18" charset="0"/>
                </a:rPr>
                <a:t>(b) B</a:t>
              </a:r>
              <a:r>
                <a:rPr lang="zh-CN" altLang="en-US" sz="1600" b="1" dirty="0">
                  <a:latin typeface="Calibri" pitchFamily="34" charset="0"/>
                  <a:ea typeface="宋体" pitchFamily="2" charset="-122"/>
                  <a:cs typeface="Times New Roman" pitchFamily="18" charset="0"/>
                </a:rPr>
                <a:t>发送给</a:t>
              </a:r>
              <a:r>
                <a:rPr lang="en-US" altLang="zh-CN" sz="1600" b="1" dirty="0">
                  <a:latin typeface="Calibri" pitchFamily="34" charset="0"/>
                  <a:ea typeface="宋体" pitchFamily="2" charset="-122"/>
                  <a:cs typeface="Times New Roman" pitchFamily="18" charset="0"/>
                </a:rPr>
                <a:t>A</a:t>
              </a:r>
              <a:r>
                <a:rPr lang="zh-CN" altLang="en-US" sz="1600" b="1" dirty="0">
                  <a:latin typeface="Calibri" pitchFamily="34" charset="0"/>
                  <a:ea typeface="宋体" pitchFamily="2" charset="-122"/>
                  <a:cs typeface="Times New Roman" pitchFamily="18" charset="0"/>
                </a:rPr>
                <a:t>的同时</a:t>
              </a:r>
              <a:r>
                <a:rPr lang="en-US" altLang="zh-CN" sz="1600" b="1" dirty="0">
                  <a:latin typeface="Calibri" pitchFamily="34" charset="0"/>
                  <a:ea typeface="宋体" pitchFamily="2" charset="-122"/>
                  <a:cs typeface="Times New Roman" pitchFamily="18" charset="0"/>
                </a:rPr>
                <a:t>C</a:t>
              </a:r>
              <a:r>
                <a:rPr lang="zh-CN" altLang="en-US" sz="1600" b="1" dirty="0">
                  <a:latin typeface="Calibri" pitchFamily="34" charset="0"/>
                  <a:ea typeface="宋体" pitchFamily="2" charset="-122"/>
                  <a:cs typeface="Times New Roman" pitchFamily="18" charset="0"/>
                </a:rPr>
                <a:t>发送给</a:t>
              </a:r>
              <a:r>
                <a:rPr lang="en-US" altLang="zh-CN" sz="1600" b="1" dirty="0">
                  <a:latin typeface="Calibri" pitchFamily="34" charset="0"/>
                  <a:ea typeface="宋体" pitchFamily="2" charset="-122"/>
                  <a:cs typeface="Times New Roman" pitchFamily="18" charset="0"/>
                </a:rPr>
                <a:t>D</a:t>
              </a:r>
              <a:endParaRPr lang="en-US" altLang="zh-CN" sz="3600" dirty="0">
                <a:latin typeface="Arial" pitchFamily="34" charset="0"/>
                <a:ea typeface="宋体" pitchFamily="2" charset="-122"/>
              </a:endParaRPr>
            </a:p>
          </p:txBody>
        </p:sp>
        <p:sp>
          <p:nvSpPr>
            <p:cNvPr id="114704" name="AutoShape 16"/>
            <p:cNvSpPr>
              <a:spLocks noChangeArrowheads="1"/>
            </p:cNvSpPr>
            <p:nvPr/>
          </p:nvSpPr>
          <p:spPr bwMode="auto">
            <a:xfrm>
              <a:off x="6507" y="6166"/>
              <a:ext cx="224" cy="210"/>
            </a:xfrm>
            <a:prstGeom prst="flowChartConnector">
              <a:avLst/>
            </a:prstGeom>
            <a:solidFill>
              <a:srgbClr val="FF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4703" name="AutoShape 15"/>
            <p:cNvSpPr>
              <a:spLocks noChangeArrowheads="1"/>
            </p:cNvSpPr>
            <p:nvPr/>
          </p:nvSpPr>
          <p:spPr bwMode="auto">
            <a:xfrm>
              <a:off x="7767" y="6211"/>
              <a:ext cx="224" cy="210"/>
            </a:xfrm>
            <a:prstGeom prst="flowChartConnector">
              <a:avLst/>
            </a:prstGeom>
            <a:solidFill>
              <a:srgbClr val="FF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4702" name="AutoShape 14"/>
            <p:cNvSpPr>
              <a:spLocks noChangeArrowheads="1"/>
            </p:cNvSpPr>
            <p:nvPr/>
          </p:nvSpPr>
          <p:spPr bwMode="auto">
            <a:xfrm>
              <a:off x="7153" y="6196"/>
              <a:ext cx="224" cy="210"/>
            </a:xfrm>
            <a:prstGeom prst="flowChartConnector">
              <a:avLst/>
            </a:prstGeom>
            <a:solidFill>
              <a:srgbClr val="FF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4701" name="Oval 13"/>
            <p:cNvSpPr>
              <a:spLocks noChangeArrowheads="1"/>
            </p:cNvSpPr>
            <p:nvPr/>
          </p:nvSpPr>
          <p:spPr bwMode="auto">
            <a:xfrm>
              <a:off x="5684" y="5431"/>
              <a:ext cx="1755" cy="1860"/>
            </a:xfrm>
            <a:prstGeom prst="ellipse">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4700" name="Oval 12"/>
            <p:cNvSpPr>
              <a:spLocks noChangeArrowheads="1"/>
            </p:cNvSpPr>
            <p:nvPr/>
          </p:nvSpPr>
          <p:spPr bwMode="auto">
            <a:xfrm>
              <a:off x="6465" y="5431"/>
              <a:ext cx="1680" cy="1860"/>
            </a:xfrm>
            <a:prstGeom prst="ellipse">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4699" name="Oval 11"/>
            <p:cNvSpPr>
              <a:spLocks noChangeArrowheads="1"/>
            </p:cNvSpPr>
            <p:nvPr/>
          </p:nvSpPr>
          <p:spPr bwMode="auto">
            <a:xfrm>
              <a:off x="7080" y="5491"/>
              <a:ext cx="1769" cy="1875"/>
            </a:xfrm>
            <a:prstGeom prst="ellipse">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4698" name="Text Box 10"/>
            <p:cNvSpPr txBox="1">
              <a:spLocks noChangeArrowheads="1"/>
            </p:cNvSpPr>
            <p:nvPr/>
          </p:nvSpPr>
          <p:spPr bwMode="auto">
            <a:xfrm>
              <a:off x="6300" y="6241"/>
              <a:ext cx="614" cy="4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r>
                <a:rPr lang="zh-CN" altLang="zh-CN">
                  <a:latin typeface="Calibri" pitchFamily="34" charset="0"/>
                  <a:ea typeface="宋体" pitchFamily="2" charset="-122"/>
                  <a:cs typeface="Times New Roman" pitchFamily="18" charset="0"/>
                </a:rPr>
                <a:t> </a:t>
              </a:r>
              <a:r>
                <a:rPr lang="en-US" altLang="zh-CN" b="1">
                  <a:latin typeface="Calibri" pitchFamily="34" charset="0"/>
                  <a:ea typeface="宋体" pitchFamily="2" charset="-122"/>
                  <a:cs typeface="Times New Roman" pitchFamily="18" charset="0"/>
                </a:rPr>
                <a:t>A</a:t>
              </a:r>
              <a:endParaRPr lang="en-US" altLang="zh-CN">
                <a:latin typeface="Arial" pitchFamily="34" charset="0"/>
                <a:ea typeface="宋体" pitchFamily="2" charset="-122"/>
              </a:endParaRPr>
            </a:p>
          </p:txBody>
        </p:sp>
        <p:sp>
          <p:nvSpPr>
            <p:cNvPr id="114697" name="Text Box 9"/>
            <p:cNvSpPr txBox="1">
              <a:spLocks noChangeArrowheads="1"/>
            </p:cNvSpPr>
            <p:nvPr/>
          </p:nvSpPr>
          <p:spPr bwMode="auto">
            <a:xfrm>
              <a:off x="6944" y="6241"/>
              <a:ext cx="614" cy="4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r>
                <a:rPr lang="zh-CN" altLang="zh-CN">
                  <a:latin typeface="Calibri" pitchFamily="34" charset="0"/>
                  <a:ea typeface="宋体" pitchFamily="2" charset="-122"/>
                  <a:cs typeface="Times New Roman" pitchFamily="18" charset="0"/>
                </a:rPr>
                <a:t> </a:t>
              </a:r>
              <a:r>
                <a:rPr lang="en-US" altLang="zh-CN" b="1">
                  <a:latin typeface="Calibri" pitchFamily="34" charset="0"/>
                  <a:ea typeface="宋体" pitchFamily="2" charset="-122"/>
                  <a:cs typeface="Times New Roman" pitchFamily="18" charset="0"/>
                </a:rPr>
                <a:t>B</a:t>
              </a:r>
              <a:endParaRPr lang="en-US" altLang="zh-CN">
                <a:latin typeface="Arial" pitchFamily="34" charset="0"/>
                <a:ea typeface="宋体" pitchFamily="2" charset="-122"/>
              </a:endParaRPr>
            </a:p>
          </p:txBody>
        </p:sp>
        <p:sp>
          <p:nvSpPr>
            <p:cNvPr id="114696" name="Text Box 8"/>
            <p:cNvSpPr txBox="1">
              <a:spLocks noChangeArrowheads="1"/>
            </p:cNvSpPr>
            <p:nvPr/>
          </p:nvSpPr>
          <p:spPr bwMode="auto">
            <a:xfrm>
              <a:off x="7542" y="6286"/>
              <a:ext cx="614" cy="4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r>
                <a:rPr lang="en-US" altLang="zh-CN" b="1">
                  <a:latin typeface="Calibri" pitchFamily="34" charset="0"/>
                  <a:ea typeface="宋体" pitchFamily="2" charset="-122"/>
                  <a:cs typeface="Times New Roman" pitchFamily="18" charset="0"/>
                </a:rPr>
                <a:t> C</a:t>
              </a:r>
              <a:endParaRPr lang="en-US" altLang="zh-CN">
                <a:latin typeface="Arial" pitchFamily="34" charset="0"/>
                <a:ea typeface="宋体" pitchFamily="2" charset="-122"/>
              </a:endParaRPr>
            </a:p>
          </p:txBody>
        </p:sp>
        <p:sp>
          <p:nvSpPr>
            <p:cNvPr id="114695" name="Oval 7"/>
            <p:cNvSpPr>
              <a:spLocks noChangeArrowheads="1"/>
            </p:cNvSpPr>
            <p:nvPr/>
          </p:nvSpPr>
          <p:spPr bwMode="auto">
            <a:xfrm>
              <a:off x="7710" y="5491"/>
              <a:ext cx="1769" cy="1875"/>
            </a:xfrm>
            <a:prstGeom prst="ellipse">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4694" name="Text Box 6"/>
            <p:cNvSpPr txBox="1">
              <a:spLocks noChangeArrowheads="1"/>
            </p:cNvSpPr>
            <p:nvPr/>
          </p:nvSpPr>
          <p:spPr bwMode="auto">
            <a:xfrm>
              <a:off x="8337" y="6301"/>
              <a:ext cx="614" cy="4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r>
                <a:rPr lang="zh-CN" altLang="zh-CN" b="1">
                  <a:latin typeface="Calibri" pitchFamily="34" charset="0"/>
                  <a:ea typeface="宋体" pitchFamily="2" charset="-122"/>
                  <a:cs typeface="Times New Roman" pitchFamily="18" charset="0"/>
                </a:rPr>
                <a:t> </a:t>
              </a:r>
              <a:r>
                <a:rPr lang="en-US" altLang="zh-CN" b="1">
                  <a:latin typeface="Calibri" pitchFamily="34" charset="0"/>
                  <a:ea typeface="宋体" pitchFamily="2" charset="-122"/>
                  <a:cs typeface="Times New Roman" pitchFamily="18" charset="0"/>
                </a:rPr>
                <a:t>D</a:t>
              </a:r>
              <a:endParaRPr lang="en-US" altLang="zh-CN">
                <a:latin typeface="Arial" pitchFamily="34" charset="0"/>
                <a:ea typeface="宋体" pitchFamily="2" charset="-122"/>
              </a:endParaRPr>
            </a:p>
          </p:txBody>
        </p:sp>
        <p:sp>
          <p:nvSpPr>
            <p:cNvPr id="114693" name="AutoShape 5"/>
            <p:cNvSpPr>
              <a:spLocks noChangeArrowheads="1"/>
            </p:cNvSpPr>
            <p:nvPr/>
          </p:nvSpPr>
          <p:spPr bwMode="auto">
            <a:xfrm>
              <a:off x="8562" y="6256"/>
              <a:ext cx="224" cy="210"/>
            </a:xfrm>
            <a:prstGeom prst="flowChartConnector">
              <a:avLst/>
            </a:prstGeom>
            <a:solidFill>
              <a:srgbClr val="FF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4692" name="Text Box 4"/>
            <p:cNvSpPr txBox="1">
              <a:spLocks noChangeArrowheads="1"/>
            </p:cNvSpPr>
            <p:nvPr/>
          </p:nvSpPr>
          <p:spPr bwMode="auto">
            <a:xfrm>
              <a:off x="1982" y="7366"/>
              <a:ext cx="3495" cy="47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r>
                <a:rPr lang="en-US" altLang="zh-CN" sz="1600" b="1" dirty="0">
                  <a:latin typeface="Calibri" pitchFamily="34" charset="0"/>
                  <a:ea typeface="宋体" pitchFamily="2" charset="-122"/>
                  <a:cs typeface="Times New Roman" pitchFamily="18" charset="0"/>
                </a:rPr>
                <a:t>(a) A</a:t>
              </a:r>
              <a:r>
                <a:rPr lang="zh-CN" altLang="en-US" sz="1600" b="1" dirty="0">
                  <a:latin typeface="Calibri" pitchFamily="34" charset="0"/>
                  <a:ea typeface="宋体" pitchFamily="2" charset="-122"/>
                  <a:cs typeface="Times New Roman" pitchFamily="18" charset="0"/>
                </a:rPr>
                <a:t>和</a:t>
              </a:r>
              <a:r>
                <a:rPr lang="en-US" altLang="zh-CN" sz="1600" b="1" dirty="0">
                  <a:latin typeface="Calibri" pitchFamily="34" charset="0"/>
                  <a:ea typeface="宋体" pitchFamily="2" charset="-122"/>
                  <a:cs typeface="Times New Roman" pitchFamily="18" charset="0"/>
                </a:rPr>
                <a:t>C</a:t>
              </a:r>
              <a:r>
                <a:rPr lang="zh-CN" altLang="en-US" sz="1600" b="1" dirty="0">
                  <a:latin typeface="Calibri" pitchFamily="34" charset="0"/>
                  <a:ea typeface="宋体" pitchFamily="2" charset="-122"/>
                  <a:cs typeface="Times New Roman" pitchFamily="18" charset="0"/>
                </a:rPr>
                <a:t>都要发送给</a:t>
              </a:r>
              <a:r>
                <a:rPr lang="en-US" altLang="zh-CN" sz="1600" b="1" dirty="0">
                  <a:latin typeface="Calibri" pitchFamily="34" charset="0"/>
                  <a:ea typeface="宋体" pitchFamily="2" charset="-122"/>
                  <a:cs typeface="Times New Roman" pitchFamily="18" charset="0"/>
                </a:rPr>
                <a:t>B</a:t>
              </a:r>
              <a:endParaRPr lang="en-US" altLang="zh-CN" sz="1600" dirty="0">
                <a:latin typeface="Arial" pitchFamily="34" charset="0"/>
                <a:ea typeface="宋体" pitchFamily="2" charset="-122"/>
              </a:endParaRPr>
            </a:p>
          </p:txBody>
        </p:sp>
      </p:grpSp>
      <p:cxnSp>
        <p:nvCxnSpPr>
          <p:cNvPr id="6" name="直接箭头连接符 5"/>
          <p:cNvCxnSpPr/>
          <p:nvPr/>
        </p:nvCxnSpPr>
        <p:spPr>
          <a:xfrm>
            <a:off x="6064271" y="5669377"/>
            <a:ext cx="220829" cy="1809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flipH="1" flipV="1">
            <a:off x="6502423" y="5706518"/>
            <a:ext cx="251276" cy="2817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flipH="1" flipV="1">
            <a:off x="8498138" y="5713778"/>
            <a:ext cx="251276" cy="2817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a:off x="9293704" y="5763721"/>
            <a:ext cx="313673" cy="1896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32942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媒体访问控制概述：</a:t>
            </a:r>
            <a:r>
              <a:rPr lang="en-US" altLang="zh-CN" dirty="0" smtClean="0"/>
              <a:t>MAC</a:t>
            </a:r>
            <a:endParaRPr lang="zh-CN" altLang="en-US" dirty="0"/>
          </a:p>
        </p:txBody>
      </p:sp>
      <p:sp>
        <p:nvSpPr>
          <p:cNvPr id="3" name="灯片编号占位符 2"/>
          <p:cNvSpPr>
            <a:spLocks noGrp="1"/>
          </p:cNvSpPr>
          <p:nvPr>
            <p:ph type="sldNum" sz="quarter" idx="12"/>
          </p:nvPr>
        </p:nvSpPr>
        <p:spPr/>
        <p:txBody>
          <a:bodyPr/>
          <a:lstStyle/>
          <a:p>
            <a:fld id="{3C40872B-571A-4F56-8A4E-7221158C17B4}" type="slidenum">
              <a:rPr lang="zh-CN" altLang="en-US" smtClean="0"/>
              <a:t>5</a:t>
            </a:fld>
            <a:endParaRPr lang="zh-CN" altLang="en-US" dirty="0"/>
          </a:p>
        </p:txBody>
      </p:sp>
      <p:sp>
        <p:nvSpPr>
          <p:cNvPr id="4" name="内容占位符 3"/>
          <p:cNvSpPr>
            <a:spLocks noGrp="1"/>
          </p:cNvSpPr>
          <p:nvPr>
            <p:ph sz="quarter" idx="1"/>
          </p:nvPr>
        </p:nvSpPr>
        <p:spPr/>
        <p:txBody>
          <a:bodyPr>
            <a:noAutofit/>
          </a:bodyPr>
          <a:lstStyle/>
          <a:p>
            <a:r>
              <a:rPr lang="zh-CN" altLang="en-US" sz="2000" dirty="0" smtClean="0"/>
              <a:t>信道资源的分配是固定还是动态</a:t>
            </a:r>
            <a:endParaRPr lang="en-US" altLang="zh-CN" sz="2000" dirty="0" smtClean="0"/>
          </a:p>
          <a:p>
            <a:pPr lvl="1"/>
            <a:r>
              <a:rPr lang="zh-CN" altLang="en-US" sz="2000" dirty="0" smtClean="0"/>
              <a:t>信道分割：基于信道的同步协议，固定分配资源</a:t>
            </a:r>
            <a:endParaRPr lang="en-US" altLang="zh-CN" sz="2000" dirty="0" smtClean="0"/>
          </a:p>
          <a:p>
            <a:pPr lvl="1"/>
            <a:r>
              <a:rPr lang="zh-CN" altLang="en-US" sz="2000" dirty="0" smtClean="0"/>
              <a:t>基于分组的异步协议：</a:t>
            </a:r>
            <a:r>
              <a:rPr lang="zh-CN" altLang="en-US" sz="2000" u="sng" dirty="0" smtClean="0">
                <a:solidFill>
                  <a:srgbClr val="FF0000"/>
                </a:solidFill>
              </a:rPr>
              <a:t>动态分配</a:t>
            </a:r>
            <a:r>
              <a:rPr lang="zh-CN" altLang="en-US" sz="2000" dirty="0" smtClean="0"/>
              <a:t>资源</a:t>
            </a:r>
            <a:endParaRPr lang="en-US" altLang="zh-CN" sz="2000" dirty="0" smtClean="0"/>
          </a:p>
          <a:p>
            <a:pPr lvl="2"/>
            <a:r>
              <a:rPr lang="zh-CN" altLang="en-US" u="sng" dirty="0" smtClean="0">
                <a:solidFill>
                  <a:srgbClr val="FF0000"/>
                </a:solidFill>
              </a:rPr>
              <a:t>协作的</a:t>
            </a:r>
            <a:r>
              <a:rPr lang="zh-CN" altLang="en-US" dirty="0" smtClean="0"/>
              <a:t>按需</a:t>
            </a:r>
            <a:r>
              <a:rPr lang="zh-CN" altLang="en-US" dirty="0"/>
              <a:t>分配</a:t>
            </a:r>
            <a:r>
              <a:rPr lang="zh-CN" altLang="en-US" dirty="0" smtClean="0"/>
              <a:t>（</a:t>
            </a:r>
            <a:r>
              <a:rPr lang="en-US" altLang="zh-CN" dirty="0" smtClean="0"/>
              <a:t>demand-based</a:t>
            </a:r>
            <a:r>
              <a:rPr lang="zh-CN" altLang="en-US" dirty="0" smtClean="0"/>
              <a:t>）协议</a:t>
            </a:r>
            <a:endParaRPr lang="en-US" altLang="zh-CN" dirty="0" smtClean="0"/>
          </a:p>
          <a:p>
            <a:pPr lvl="3"/>
            <a:r>
              <a:rPr lang="zh-CN" altLang="en-US" sz="2000" dirty="0"/>
              <a:t>轮询</a:t>
            </a:r>
            <a:r>
              <a:rPr lang="zh-CN" altLang="en-US" sz="2000" dirty="0" smtClean="0"/>
              <a:t>机制：一般采取集中式，控制器询问节点来调度，比如蓝牙网络会选择一个</a:t>
            </a:r>
            <a:r>
              <a:rPr lang="en-US" altLang="zh-CN" sz="2000" dirty="0" smtClean="0"/>
              <a:t>Master</a:t>
            </a:r>
          </a:p>
          <a:p>
            <a:pPr lvl="3"/>
            <a:r>
              <a:rPr lang="zh-CN" altLang="en-US" sz="2000" dirty="0" smtClean="0"/>
              <a:t>预约机制：</a:t>
            </a:r>
            <a:endParaRPr lang="en-US" altLang="zh-CN" sz="2000" dirty="0" smtClean="0"/>
          </a:p>
          <a:p>
            <a:pPr lvl="4"/>
            <a:r>
              <a:rPr lang="zh-CN" altLang="en-US" sz="2000" dirty="0" smtClean="0"/>
              <a:t>信道访问分成竞争时槽和负载时槽</a:t>
            </a:r>
            <a:endParaRPr lang="en-US" altLang="zh-CN" sz="2000" dirty="0" smtClean="0"/>
          </a:p>
          <a:p>
            <a:pPr lvl="4"/>
            <a:r>
              <a:rPr lang="zh-CN" altLang="en-US" sz="2000" dirty="0" smtClean="0"/>
              <a:t>竞争时槽用于预约，决定负载时槽的分配，可以采取集中或者分布式</a:t>
            </a:r>
            <a:endParaRPr lang="en-US" altLang="zh-CN" sz="2000" dirty="0" smtClean="0"/>
          </a:p>
          <a:p>
            <a:pPr lvl="3"/>
            <a:r>
              <a:rPr lang="zh-CN" altLang="en-US" sz="2000" dirty="0" smtClean="0"/>
              <a:t>令牌传递机制：</a:t>
            </a:r>
            <a:endParaRPr lang="en-US" altLang="zh-CN" sz="2000" dirty="0" smtClean="0"/>
          </a:p>
          <a:p>
            <a:pPr lvl="4"/>
            <a:r>
              <a:rPr lang="zh-CN" altLang="en-US" sz="2000" dirty="0" smtClean="0"/>
              <a:t>令牌为信道访问的信物，令牌绕环传递</a:t>
            </a:r>
            <a:endParaRPr lang="en-US" altLang="zh-CN" sz="2000" dirty="0" smtClean="0"/>
          </a:p>
          <a:p>
            <a:pPr lvl="4"/>
            <a:r>
              <a:rPr lang="zh-CN" altLang="en-US" sz="2000" dirty="0" smtClean="0"/>
              <a:t>获得令牌后传递的数据一般绕环一周后由发送者负责移走</a:t>
            </a:r>
            <a:endParaRPr lang="en-US" altLang="zh-CN" sz="2000" dirty="0" smtClean="0"/>
          </a:p>
          <a:p>
            <a:pPr lvl="2"/>
            <a:r>
              <a:rPr lang="zh-CN" altLang="en-US" u="sng" dirty="0">
                <a:solidFill>
                  <a:srgbClr val="FF0000"/>
                </a:solidFill>
              </a:rPr>
              <a:t>无</a:t>
            </a:r>
            <a:r>
              <a:rPr lang="zh-CN" altLang="en-US" u="sng" dirty="0" smtClean="0">
                <a:solidFill>
                  <a:srgbClr val="FF0000"/>
                </a:solidFill>
              </a:rPr>
              <a:t>协作</a:t>
            </a:r>
            <a:r>
              <a:rPr lang="zh-CN" altLang="en-US" dirty="0" smtClean="0"/>
              <a:t>的随机访问（</a:t>
            </a:r>
            <a:r>
              <a:rPr lang="en-US" altLang="zh-CN" dirty="0" smtClean="0"/>
              <a:t>Random Access</a:t>
            </a:r>
            <a:r>
              <a:rPr lang="zh-CN" altLang="en-US" dirty="0" smtClean="0"/>
              <a:t>）协议：竞争协议</a:t>
            </a:r>
            <a:endParaRPr lang="en-US" altLang="zh-CN" dirty="0" smtClean="0"/>
          </a:p>
          <a:p>
            <a:r>
              <a:rPr lang="en-US" altLang="zh-CN" sz="2000" dirty="0" smtClean="0"/>
              <a:t>MAC</a:t>
            </a:r>
            <a:r>
              <a:rPr lang="zh-CN" altLang="en-US" sz="2000" dirty="0" smtClean="0"/>
              <a:t>协议的选择要考虑传输媒体、负载以及协议开销等因素</a:t>
            </a:r>
            <a:endParaRPr lang="zh-CN" altLang="en-US" sz="2000" dirty="0"/>
          </a:p>
        </p:txBody>
      </p:sp>
    </p:spTree>
    <p:extLst>
      <p:ext uri="{BB962C8B-B14F-4D97-AF65-F5344CB8AC3E}">
        <p14:creationId xmlns:p14="http://schemas.microsoft.com/office/powerpoint/2010/main" val="394063140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WLAN</a:t>
            </a:r>
            <a:r>
              <a:rPr lang="zh-CN" altLang="en-US" dirty="0" smtClean="0"/>
              <a:t>访问控制</a:t>
            </a:r>
            <a:r>
              <a:rPr lang="en-US" altLang="zh-CN" dirty="0" smtClean="0"/>
              <a:t>CSMA/CA</a:t>
            </a:r>
            <a:r>
              <a:rPr lang="zh-CN" altLang="en-US" dirty="0" smtClean="0"/>
              <a:t>：冲突检测</a:t>
            </a:r>
            <a:endParaRPr lang="zh-CN" altLang="en-US" dirty="0"/>
          </a:p>
        </p:txBody>
      </p:sp>
      <p:sp>
        <p:nvSpPr>
          <p:cNvPr id="3" name="内容占位符 2"/>
          <p:cNvSpPr>
            <a:spLocks noGrp="1"/>
          </p:cNvSpPr>
          <p:nvPr>
            <p:ph idx="1"/>
          </p:nvPr>
        </p:nvSpPr>
        <p:spPr/>
        <p:txBody>
          <a:bodyPr>
            <a:normAutofit lnSpcReduction="10000"/>
          </a:bodyPr>
          <a:lstStyle/>
          <a:p>
            <a:pPr>
              <a:lnSpc>
                <a:spcPct val="110000"/>
              </a:lnSpc>
            </a:pPr>
            <a:r>
              <a:rPr lang="zh-CN" altLang="en-US" sz="1800" dirty="0"/>
              <a:t>回顾： </a:t>
            </a:r>
            <a:r>
              <a:rPr lang="en-US" altLang="zh-CN" sz="1800" dirty="0"/>
              <a:t>1</a:t>
            </a:r>
            <a:r>
              <a:rPr lang="zh-CN" altLang="en-US" sz="1800" dirty="0"/>
              <a:t>坚持的</a:t>
            </a:r>
            <a:r>
              <a:rPr lang="en-US" altLang="zh-CN" sz="1800" dirty="0"/>
              <a:t>CSMA</a:t>
            </a:r>
            <a:r>
              <a:rPr lang="zh-CN" altLang="en-US" sz="1800" dirty="0"/>
              <a:t>：</a:t>
            </a:r>
          </a:p>
          <a:p>
            <a:pPr lvl="1">
              <a:lnSpc>
                <a:spcPct val="110000"/>
              </a:lnSpc>
            </a:pPr>
            <a:r>
              <a:rPr lang="zh-CN" altLang="en-US" sz="1800" dirty="0"/>
              <a:t>节点</a:t>
            </a:r>
            <a:r>
              <a:rPr lang="zh-CN" altLang="en-US" sz="1800" dirty="0"/>
              <a:t>有帧要发送时，首先监听媒体。如果媒体空闲，则立即发送。如果媒体忙，则监听直到媒体空闲后立即发送</a:t>
            </a:r>
            <a:endParaRPr lang="en-US" altLang="zh-CN" sz="1800" dirty="0"/>
          </a:p>
          <a:p>
            <a:pPr lvl="1">
              <a:lnSpc>
                <a:spcPct val="110000"/>
              </a:lnSpc>
            </a:pPr>
            <a:r>
              <a:rPr lang="zh-CN" altLang="en-US" sz="1800" dirty="0"/>
              <a:t>问题： 如何知道遇到冲突？如何避免冲突出现？</a:t>
            </a:r>
          </a:p>
          <a:p>
            <a:pPr>
              <a:lnSpc>
                <a:spcPct val="110000"/>
              </a:lnSpc>
            </a:pPr>
            <a:r>
              <a:rPr lang="zh-CN" altLang="en-US" sz="1800" u="sng" dirty="0">
                <a:solidFill>
                  <a:srgbClr val="FF0000"/>
                </a:solidFill>
              </a:rPr>
              <a:t>显式的</a:t>
            </a:r>
            <a:r>
              <a:rPr lang="en-US" altLang="zh-CN" sz="1800" u="sng" dirty="0">
                <a:solidFill>
                  <a:srgbClr val="FF0000"/>
                </a:solidFill>
              </a:rPr>
              <a:t>ACK</a:t>
            </a:r>
            <a:r>
              <a:rPr lang="zh-CN" altLang="en-US" sz="1800" u="sng" dirty="0">
                <a:solidFill>
                  <a:srgbClr val="FF0000"/>
                </a:solidFill>
              </a:rPr>
              <a:t>机制</a:t>
            </a:r>
            <a:r>
              <a:rPr lang="zh-CN" altLang="en-US" sz="1800" dirty="0"/>
              <a:t>检测冲突：</a:t>
            </a:r>
            <a:endParaRPr lang="en-US" altLang="zh-CN" sz="1800" dirty="0"/>
          </a:p>
          <a:p>
            <a:pPr lvl="1">
              <a:lnSpc>
                <a:spcPct val="110000"/>
              </a:lnSpc>
            </a:pPr>
            <a:r>
              <a:rPr lang="zh-CN" altLang="en-US" sz="1800" dirty="0"/>
              <a:t>接收者在收到一个数据帧之后，马上发送一个</a:t>
            </a:r>
            <a:r>
              <a:rPr lang="en-US" altLang="zh-CN" sz="1800" dirty="0"/>
              <a:t>ACK</a:t>
            </a:r>
            <a:r>
              <a:rPr lang="zh-CN" altLang="en-US" sz="1800" dirty="0"/>
              <a:t>，如果没有收到</a:t>
            </a:r>
            <a:r>
              <a:rPr lang="en-US" altLang="zh-CN" sz="1800" dirty="0"/>
              <a:t>ACK</a:t>
            </a:r>
            <a:r>
              <a:rPr lang="zh-CN" altLang="en-US" sz="1800" dirty="0"/>
              <a:t>，则认为遇到了冲突。</a:t>
            </a:r>
            <a:endParaRPr lang="en-US" altLang="zh-CN" sz="1800" dirty="0"/>
          </a:p>
          <a:p>
            <a:pPr lvl="1">
              <a:lnSpc>
                <a:spcPct val="110000"/>
              </a:lnSpc>
            </a:pPr>
            <a:r>
              <a:rPr lang="zh-CN" altLang="en-US" sz="1800" dirty="0"/>
              <a:t>考虑到无线信道的误码率比较高</a:t>
            </a:r>
            <a:endParaRPr lang="en-US" altLang="zh-CN" sz="1800" dirty="0"/>
          </a:p>
          <a:p>
            <a:pPr lvl="2">
              <a:lnSpc>
                <a:spcPct val="110000"/>
              </a:lnSpc>
            </a:pPr>
            <a:r>
              <a:rPr lang="zh-CN" altLang="en-US" sz="1800" dirty="0"/>
              <a:t>采用停等机制， </a:t>
            </a:r>
            <a:r>
              <a:rPr lang="en-US" altLang="zh-CN" sz="1800" dirty="0"/>
              <a:t>DATA-ACK</a:t>
            </a:r>
            <a:r>
              <a:rPr lang="zh-CN" altLang="en-US" sz="1800" dirty="0"/>
              <a:t>帧的交换是一个原子操作，属于同一个会话单元</a:t>
            </a:r>
            <a:endParaRPr lang="en-US" altLang="zh-CN" sz="1800" dirty="0"/>
          </a:p>
          <a:p>
            <a:pPr lvl="2">
              <a:lnSpc>
                <a:spcPct val="110000"/>
              </a:lnSpc>
            </a:pPr>
            <a:r>
              <a:rPr lang="zh-CN" altLang="en-US" sz="1800" dirty="0"/>
              <a:t>除了物理层提供的</a:t>
            </a:r>
            <a:r>
              <a:rPr lang="zh-CN" altLang="en-US" sz="1800" u="sng" dirty="0">
                <a:solidFill>
                  <a:srgbClr val="FF0000"/>
                </a:solidFill>
              </a:rPr>
              <a:t>空闲信道评估</a:t>
            </a:r>
            <a:r>
              <a:rPr lang="en-US" altLang="zh-CN" sz="1800" u="sng" dirty="0">
                <a:solidFill>
                  <a:srgbClr val="FF0000"/>
                </a:solidFill>
              </a:rPr>
              <a:t>CCA</a:t>
            </a:r>
            <a:r>
              <a:rPr lang="zh-CN" altLang="en-US" sz="1800" dirty="0" smtClean="0"/>
              <a:t>外，引入</a:t>
            </a:r>
            <a:r>
              <a:rPr lang="zh-CN" altLang="en-US" sz="1800" u="sng" dirty="0">
                <a:solidFill>
                  <a:srgbClr val="FF0000"/>
                </a:solidFill>
              </a:rPr>
              <a:t>虚拟载波监听</a:t>
            </a:r>
            <a:r>
              <a:rPr lang="zh-CN" altLang="en-US" sz="1800" dirty="0"/>
              <a:t>机制</a:t>
            </a:r>
            <a:endParaRPr lang="en-US" altLang="zh-CN" sz="1800" dirty="0"/>
          </a:p>
          <a:p>
            <a:pPr lvl="3">
              <a:lnSpc>
                <a:spcPct val="110000"/>
              </a:lnSpc>
            </a:pPr>
            <a:r>
              <a:rPr lang="zh-CN" altLang="en-US" dirty="0"/>
              <a:t>网络分配向量</a:t>
            </a:r>
            <a:r>
              <a:rPr lang="en-US" altLang="zh-CN" dirty="0"/>
              <a:t>NAV</a:t>
            </a:r>
            <a:r>
              <a:rPr lang="zh-CN" altLang="en-US" dirty="0"/>
              <a:t>：目前预计的要占用媒体的时间，微秒为单位。</a:t>
            </a:r>
            <a:endParaRPr lang="en-US" altLang="zh-CN" dirty="0"/>
          </a:p>
          <a:p>
            <a:pPr lvl="3">
              <a:lnSpc>
                <a:spcPct val="110000"/>
              </a:lnSpc>
            </a:pPr>
            <a:r>
              <a:rPr lang="zh-CN" altLang="en-US" dirty="0"/>
              <a:t>包括数据帧在内的</a:t>
            </a:r>
            <a:r>
              <a:rPr lang="en-US" altLang="zh-CN" dirty="0"/>
              <a:t>802.11</a:t>
            </a:r>
            <a:r>
              <a:rPr lang="zh-CN" altLang="en-US" dirty="0"/>
              <a:t>帧包含了一个</a:t>
            </a:r>
            <a:r>
              <a:rPr lang="zh-CN" altLang="en-US" u="sng" dirty="0">
                <a:solidFill>
                  <a:srgbClr val="FF0000"/>
                </a:solidFill>
              </a:rPr>
              <a:t>持续时间（</a:t>
            </a:r>
            <a:r>
              <a:rPr lang="en-US" altLang="zh-CN" u="sng" dirty="0">
                <a:solidFill>
                  <a:srgbClr val="FF0000"/>
                </a:solidFill>
              </a:rPr>
              <a:t>duration</a:t>
            </a:r>
            <a:r>
              <a:rPr lang="zh-CN" altLang="en-US" u="sng" dirty="0">
                <a:solidFill>
                  <a:srgbClr val="FF0000"/>
                </a:solidFill>
              </a:rPr>
              <a:t>）</a:t>
            </a:r>
            <a:r>
              <a:rPr lang="zh-CN" altLang="en-US" dirty="0"/>
              <a:t>字段，该字段给出了当前原子操作估计的剩余时间。</a:t>
            </a:r>
            <a:endParaRPr lang="en-US" altLang="zh-CN" dirty="0"/>
          </a:p>
          <a:p>
            <a:pPr lvl="3">
              <a:lnSpc>
                <a:spcPct val="110000"/>
              </a:lnSpc>
            </a:pPr>
            <a:r>
              <a:rPr lang="zh-CN" altLang="en-US" dirty="0"/>
              <a:t>其他节点在监听到该帧后设置自身的</a:t>
            </a:r>
            <a:r>
              <a:rPr lang="en-US" altLang="zh-CN" dirty="0"/>
              <a:t>NAV</a:t>
            </a:r>
            <a:r>
              <a:rPr lang="zh-CN" altLang="en-US" dirty="0"/>
              <a:t>计时器，在</a:t>
            </a:r>
            <a:r>
              <a:rPr lang="en-US" altLang="zh-CN" dirty="0"/>
              <a:t>NAV</a:t>
            </a:r>
            <a:r>
              <a:rPr lang="zh-CN" altLang="en-US" dirty="0"/>
              <a:t>超时之前不需要继续监听</a:t>
            </a:r>
            <a:endParaRPr lang="en-US" altLang="zh-CN" dirty="0"/>
          </a:p>
          <a:p>
            <a:pPr lvl="2">
              <a:lnSpc>
                <a:spcPct val="110000"/>
              </a:lnSpc>
            </a:pPr>
            <a:endParaRPr lang="en-US" altLang="zh-CN" sz="1800" dirty="0"/>
          </a:p>
          <a:p>
            <a:pPr>
              <a:lnSpc>
                <a:spcPct val="110000"/>
              </a:lnSpc>
            </a:pPr>
            <a:endParaRPr lang="zh-CN" altLang="en-US" sz="1800" dirty="0"/>
          </a:p>
        </p:txBody>
      </p:sp>
      <p:sp>
        <p:nvSpPr>
          <p:cNvPr id="4" name="灯片编号占位符 3"/>
          <p:cNvSpPr>
            <a:spLocks noGrp="1"/>
          </p:cNvSpPr>
          <p:nvPr>
            <p:ph type="sldNum" sz="quarter" idx="12"/>
          </p:nvPr>
        </p:nvSpPr>
        <p:spPr/>
        <p:txBody>
          <a:bodyPr/>
          <a:lstStyle/>
          <a:p>
            <a:pPr>
              <a:defRPr/>
            </a:pPr>
            <a:fld id="{CBD0A36D-B37A-4D83-8528-A0EB221AC040}" type="slidenum">
              <a:rPr lang="zh-CN" altLang="en-US" smtClean="0"/>
              <a:pPr>
                <a:defRPr/>
              </a:pPr>
              <a:t>50</a:t>
            </a:fld>
            <a:endParaRPr lang="zh-CN" altLang="en-US" dirty="0"/>
          </a:p>
        </p:txBody>
      </p:sp>
    </p:spTree>
    <p:extLst>
      <p:ext uri="{BB962C8B-B14F-4D97-AF65-F5344CB8AC3E}">
        <p14:creationId xmlns:p14="http://schemas.microsoft.com/office/powerpoint/2010/main" val="42698803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CSMA/CA</a:t>
            </a:r>
            <a:r>
              <a:rPr lang="zh-CN" altLang="en-US" dirty="0"/>
              <a:t>：帧间间隔</a:t>
            </a:r>
            <a:r>
              <a:rPr lang="en-US" altLang="zh-CN" dirty="0"/>
              <a:t>IFS</a:t>
            </a:r>
            <a:endParaRPr lang="zh-CN" altLang="en-US" dirty="0"/>
          </a:p>
        </p:txBody>
      </p:sp>
      <p:sp>
        <p:nvSpPr>
          <p:cNvPr id="3" name="内容占位符 2"/>
          <p:cNvSpPr>
            <a:spLocks noGrp="1"/>
          </p:cNvSpPr>
          <p:nvPr>
            <p:ph idx="1"/>
          </p:nvPr>
        </p:nvSpPr>
        <p:spPr>
          <a:xfrm>
            <a:off x="838200" y="1564124"/>
            <a:ext cx="10308771" cy="5018330"/>
          </a:xfrm>
        </p:spPr>
        <p:txBody>
          <a:bodyPr>
            <a:normAutofit fontScale="92500"/>
          </a:bodyPr>
          <a:lstStyle/>
          <a:p>
            <a:r>
              <a:rPr lang="zh-CN" altLang="en-US" sz="2100" dirty="0" smtClean="0"/>
              <a:t>节</a:t>
            </a:r>
            <a:r>
              <a:rPr lang="zh-CN" altLang="en-US" sz="2100" dirty="0" smtClean="0"/>
              <a:t>点</a:t>
            </a:r>
            <a:r>
              <a:rPr lang="zh-CN" altLang="en-US" sz="2100" dirty="0"/>
              <a:t>在从物理层收到帧后需要时间来进行处理，和以太网</a:t>
            </a:r>
            <a:r>
              <a:rPr lang="en-US" altLang="zh-CN" sz="2100" dirty="0"/>
              <a:t>MAC</a:t>
            </a:r>
            <a:r>
              <a:rPr lang="zh-CN" altLang="en-US" sz="2100" dirty="0"/>
              <a:t>的</a:t>
            </a:r>
            <a:r>
              <a:rPr lang="en-US" altLang="zh-CN" sz="2100" dirty="0"/>
              <a:t>IGP</a:t>
            </a:r>
            <a:r>
              <a:rPr lang="zh-CN" altLang="en-US" sz="2100" dirty="0"/>
              <a:t>类似</a:t>
            </a:r>
            <a:endParaRPr lang="en-US" altLang="zh-CN" sz="2100" dirty="0"/>
          </a:p>
          <a:p>
            <a:r>
              <a:rPr lang="zh-CN" altLang="en-US" sz="2100" dirty="0" smtClean="0"/>
              <a:t>不同类型的帧有不同的</a:t>
            </a:r>
            <a:r>
              <a:rPr lang="en-US" altLang="zh-CN" sz="2100" dirty="0" smtClean="0"/>
              <a:t>IFS</a:t>
            </a:r>
            <a:r>
              <a:rPr lang="zh-CN" altLang="en-US" sz="2100" dirty="0" smtClean="0"/>
              <a:t>： </a:t>
            </a:r>
            <a:r>
              <a:rPr lang="en-US" altLang="zh-CN" sz="2100" dirty="0" smtClean="0"/>
              <a:t>ACK</a:t>
            </a:r>
            <a:r>
              <a:rPr lang="zh-CN" altLang="en-US" sz="2100" dirty="0"/>
              <a:t>等相比普通</a:t>
            </a:r>
            <a:r>
              <a:rPr lang="en-US" altLang="zh-CN" sz="2100" dirty="0"/>
              <a:t>DATA</a:t>
            </a:r>
            <a:r>
              <a:rPr lang="zh-CN" altLang="en-US" sz="2100" dirty="0"/>
              <a:t>帧有更高的优先级</a:t>
            </a:r>
            <a:r>
              <a:rPr lang="zh-CN" altLang="en-US" sz="2100" dirty="0" smtClean="0"/>
              <a:t>要求，要保证</a:t>
            </a:r>
            <a:r>
              <a:rPr lang="en-US" altLang="zh-CN" sz="2100" dirty="0"/>
              <a:t>DATA-ACK</a:t>
            </a:r>
            <a:r>
              <a:rPr lang="zh-CN" altLang="en-US" sz="2100" dirty="0"/>
              <a:t>等原子操作</a:t>
            </a:r>
            <a:endParaRPr lang="en-US" altLang="zh-CN" sz="2100" dirty="0"/>
          </a:p>
          <a:p>
            <a:endParaRPr lang="en-US" altLang="zh-CN" sz="300" dirty="0" smtClean="0"/>
          </a:p>
          <a:p>
            <a:r>
              <a:rPr lang="en-US" altLang="zh-CN" sz="2100" dirty="0" smtClean="0"/>
              <a:t>SIFS</a:t>
            </a:r>
            <a:r>
              <a:rPr lang="zh-CN" altLang="en-US" sz="2100" dirty="0"/>
              <a:t>最短：</a:t>
            </a:r>
            <a:endParaRPr lang="en-US" altLang="zh-CN" sz="2100" dirty="0"/>
          </a:p>
          <a:p>
            <a:pPr lvl="1"/>
            <a:r>
              <a:rPr lang="zh-CN" altLang="en-US" sz="2100" dirty="0"/>
              <a:t>用于那些具有最高优先级的帧（短帧），包括</a:t>
            </a:r>
            <a:r>
              <a:rPr lang="en-US" altLang="zh-CN" sz="2100" dirty="0"/>
              <a:t>ACK</a:t>
            </a:r>
            <a:r>
              <a:rPr lang="zh-CN" altLang="en-US" sz="2100" dirty="0"/>
              <a:t>、</a:t>
            </a:r>
            <a:r>
              <a:rPr lang="en-US" altLang="zh-CN" sz="2100" dirty="0"/>
              <a:t>PCF</a:t>
            </a:r>
            <a:r>
              <a:rPr lang="zh-CN" altLang="en-US" sz="2100" dirty="0"/>
              <a:t>功能</a:t>
            </a:r>
            <a:r>
              <a:rPr lang="zh-CN" altLang="en-US" sz="2100" dirty="0" smtClean="0"/>
              <a:t>中的</a:t>
            </a:r>
            <a:r>
              <a:rPr lang="zh-CN" altLang="en-US" sz="2100" dirty="0"/>
              <a:t>轮询响应帧和</a:t>
            </a:r>
            <a:r>
              <a:rPr lang="en-US" altLang="zh-CN" sz="2100" dirty="0"/>
              <a:t>CTS</a:t>
            </a:r>
            <a:r>
              <a:rPr lang="zh-CN" altLang="en-US" sz="2100" dirty="0"/>
              <a:t>帧</a:t>
            </a:r>
            <a:r>
              <a:rPr lang="zh-CN" altLang="en-US" sz="2100" dirty="0" smtClean="0"/>
              <a:t>等</a:t>
            </a:r>
            <a:endParaRPr lang="en-US" altLang="zh-CN" sz="2100" dirty="0"/>
          </a:p>
          <a:p>
            <a:pPr lvl="1"/>
            <a:r>
              <a:rPr lang="en-US" altLang="zh-CN" sz="2100" dirty="0"/>
              <a:t>SIFS</a:t>
            </a:r>
            <a:r>
              <a:rPr lang="zh-CN" altLang="en-US" sz="2100" dirty="0"/>
              <a:t>的取值在物理层规范中定义，</a:t>
            </a:r>
            <a:r>
              <a:rPr lang="en-US" altLang="zh-CN" sz="2100" dirty="0"/>
              <a:t>802.11 DSSS PHY</a:t>
            </a:r>
            <a:r>
              <a:rPr lang="zh-CN" altLang="en-US" sz="2100" dirty="0"/>
              <a:t>为</a:t>
            </a:r>
            <a:r>
              <a:rPr lang="en-US" altLang="zh-CN" sz="2100" dirty="0"/>
              <a:t>10</a:t>
            </a:r>
            <a:r>
              <a:rPr lang="zh-CN" altLang="en-US" sz="2100" dirty="0" smtClean="0"/>
              <a:t>微秒</a:t>
            </a:r>
            <a:endParaRPr lang="zh-CN" altLang="en-US" sz="2100" dirty="0"/>
          </a:p>
          <a:p>
            <a:r>
              <a:rPr lang="en-US" altLang="zh-CN" sz="2100" dirty="0"/>
              <a:t>PIFS</a:t>
            </a:r>
            <a:r>
              <a:rPr lang="zh-CN" altLang="en-US" sz="2100" dirty="0"/>
              <a:t>用于</a:t>
            </a:r>
            <a:r>
              <a:rPr lang="en-US" altLang="zh-CN" sz="2100" dirty="0"/>
              <a:t>PCF</a:t>
            </a:r>
          </a:p>
          <a:p>
            <a:pPr lvl="1"/>
            <a:r>
              <a:rPr lang="en-US" altLang="zh-CN" sz="2100" dirty="0"/>
              <a:t>AP</a:t>
            </a:r>
            <a:r>
              <a:rPr lang="zh-CN" altLang="en-US" sz="2100" dirty="0"/>
              <a:t>通过</a:t>
            </a:r>
            <a:r>
              <a:rPr lang="en-US" altLang="zh-CN" sz="2100" dirty="0"/>
              <a:t>PIFS</a:t>
            </a:r>
            <a:r>
              <a:rPr lang="zh-CN" altLang="en-US" sz="2100" dirty="0"/>
              <a:t>可以在其他采用</a:t>
            </a:r>
            <a:r>
              <a:rPr lang="en-US" altLang="zh-CN" sz="2100" dirty="0"/>
              <a:t>CSMA/CA</a:t>
            </a:r>
            <a:r>
              <a:rPr lang="zh-CN" altLang="en-US" sz="2100" dirty="0"/>
              <a:t>竞争机制</a:t>
            </a:r>
            <a:r>
              <a:rPr lang="zh-CN" altLang="en-US" sz="2100" dirty="0" smtClean="0"/>
              <a:t>的</a:t>
            </a:r>
            <a:r>
              <a:rPr lang="zh-CN" altLang="en-US" sz="2100" dirty="0" smtClean="0"/>
              <a:t>节</a:t>
            </a:r>
            <a:r>
              <a:rPr lang="zh-CN" altLang="en-US" sz="2100" dirty="0" smtClean="0"/>
              <a:t>点</a:t>
            </a:r>
            <a:r>
              <a:rPr lang="zh-CN" altLang="en-US" sz="2100" dirty="0"/>
              <a:t>之前获得媒体的访问，从而通过轮询方式进行集中控制。</a:t>
            </a:r>
            <a:endParaRPr lang="en-US" altLang="zh-CN" sz="2100" dirty="0"/>
          </a:p>
          <a:p>
            <a:pPr lvl="1"/>
            <a:r>
              <a:rPr lang="en-US" altLang="zh-CN" sz="2100" dirty="0"/>
              <a:t>PIFS</a:t>
            </a:r>
            <a:r>
              <a:rPr lang="zh-CN" altLang="en-US" sz="2100" dirty="0"/>
              <a:t>长度等于</a:t>
            </a:r>
            <a:r>
              <a:rPr lang="en-US" altLang="zh-CN" sz="2100" dirty="0"/>
              <a:t>SIFS</a:t>
            </a:r>
            <a:r>
              <a:rPr lang="zh-CN" altLang="en-US" sz="2100" dirty="0"/>
              <a:t>加</a:t>
            </a:r>
            <a:r>
              <a:rPr lang="en-US" altLang="zh-CN" sz="2100" dirty="0"/>
              <a:t>20</a:t>
            </a:r>
            <a:r>
              <a:rPr lang="zh-CN" altLang="en-US" sz="2100" dirty="0"/>
              <a:t>微秒的时槽时间，即</a:t>
            </a:r>
            <a:r>
              <a:rPr lang="en-US" altLang="zh-CN" sz="2100" dirty="0"/>
              <a:t>DSSS PHY</a:t>
            </a:r>
            <a:r>
              <a:rPr lang="zh-CN" altLang="en-US" sz="2100" dirty="0"/>
              <a:t>的</a:t>
            </a:r>
            <a:r>
              <a:rPr lang="en-US" altLang="zh-CN" sz="2100" dirty="0"/>
              <a:t>PIFS</a:t>
            </a:r>
            <a:r>
              <a:rPr lang="zh-CN" altLang="en-US" sz="2100" dirty="0"/>
              <a:t>为</a:t>
            </a:r>
            <a:r>
              <a:rPr lang="en-US" altLang="zh-CN" sz="2100" dirty="0"/>
              <a:t>30</a:t>
            </a:r>
            <a:r>
              <a:rPr lang="zh-CN" altLang="en-US" sz="2100" dirty="0"/>
              <a:t>微秒。</a:t>
            </a:r>
          </a:p>
          <a:p>
            <a:r>
              <a:rPr lang="en-US" altLang="zh-CN" sz="2100" dirty="0"/>
              <a:t>DIFS</a:t>
            </a:r>
            <a:r>
              <a:rPr lang="zh-CN" altLang="en-US" sz="2100" dirty="0"/>
              <a:t>：普通的数据帧、</a:t>
            </a:r>
            <a:r>
              <a:rPr lang="en-US" altLang="zh-CN" sz="2100" dirty="0"/>
              <a:t>RTS</a:t>
            </a:r>
            <a:r>
              <a:rPr lang="zh-CN" altLang="en-US" sz="2100" dirty="0"/>
              <a:t>帧，</a:t>
            </a:r>
            <a:r>
              <a:rPr lang="en-US" altLang="zh-CN" sz="2100" dirty="0"/>
              <a:t>DIFS</a:t>
            </a:r>
            <a:r>
              <a:rPr lang="zh-CN" altLang="en-US" sz="2100" dirty="0"/>
              <a:t>长度为</a:t>
            </a:r>
            <a:r>
              <a:rPr lang="en-US" altLang="zh-CN" sz="2100" dirty="0"/>
              <a:t>PIFS</a:t>
            </a:r>
            <a:r>
              <a:rPr lang="zh-CN" altLang="en-US" sz="2100" dirty="0"/>
              <a:t>加上时槽时间（</a:t>
            </a:r>
            <a:r>
              <a:rPr lang="en-US" altLang="zh-CN" sz="2100" dirty="0"/>
              <a:t>50</a:t>
            </a:r>
            <a:r>
              <a:rPr lang="zh-CN" altLang="en-US" sz="2100" dirty="0"/>
              <a:t>微秒）。</a:t>
            </a:r>
          </a:p>
          <a:p>
            <a:r>
              <a:rPr lang="en-US" altLang="zh-CN" sz="2100" dirty="0"/>
              <a:t>EIFS</a:t>
            </a:r>
            <a:r>
              <a:rPr lang="zh-CN" altLang="en-US" sz="2100" dirty="0"/>
              <a:t>（</a:t>
            </a:r>
            <a:r>
              <a:rPr lang="en-US" altLang="zh-CN" sz="2100" dirty="0"/>
              <a:t>extended IFS</a:t>
            </a:r>
            <a:r>
              <a:rPr lang="zh-CN" altLang="en-US" sz="2100" dirty="0"/>
              <a:t>）</a:t>
            </a:r>
            <a:endParaRPr lang="en-US" altLang="zh-CN" sz="2100" dirty="0"/>
          </a:p>
          <a:p>
            <a:pPr lvl="1"/>
            <a:r>
              <a:rPr lang="zh-CN" altLang="en-US" sz="2100" dirty="0"/>
              <a:t>收到一个出错帧（无法知道</a:t>
            </a:r>
            <a:r>
              <a:rPr lang="en-US" altLang="zh-CN" sz="2100" dirty="0"/>
              <a:t>duration</a:t>
            </a:r>
            <a:r>
              <a:rPr lang="zh-CN" altLang="en-US" sz="2100" dirty="0"/>
              <a:t>字段）时使用</a:t>
            </a:r>
            <a:endParaRPr lang="en-US" altLang="zh-CN" sz="2100" dirty="0"/>
          </a:p>
          <a:p>
            <a:pPr lvl="1"/>
            <a:r>
              <a:rPr lang="zh-CN" altLang="en-US" sz="2100" dirty="0"/>
              <a:t>防止节点要发送的帧与属于当前出错帧对应的会话的后续帧冲突。</a:t>
            </a:r>
          </a:p>
          <a:p>
            <a:pPr lvl="2"/>
            <a:endParaRPr lang="zh-CN" altLang="en-US" sz="1800" dirty="0"/>
          </a:p>
        </p:txBody>
      </p:sp>
      <p:sp>
        <p:nvSpPr>
          <p:cNvPr id="4" name="灯片编号占位符 3"/>
          <p:cNvSpPr>
            <a:spLocks noGrp="1"/>
          </p:cNvSpPr>
          <p:nvPr>
            <p:ph type="sldNum" sz="quarter" idx="12"/>
          </p:nvPr>
        </p:nvSpPr>
        <p:spPr/>
        <p:txBody>
          <a:bodyPr/>
          <a:lstStyle/>
          <a:p>
            <a:pPr>
              <a:defRPr/>
            </a:pPr>
            <a:fld id="{CBD0A36D-B37A-4D83-8528-A0EB221AC040}" type="slidenum">
              <a:rPr lang="zh-CN" altLang="en-US" smtClean="0"/>
              <a:pPr>
                <a:defRPr/>
              </a:pPr>
              <a:t>51</a:t>
            </a:fld>
            <a:endParaRPr lang="zh-CN" altLang="en-US" dirty="0"/>
          </a:p>
        </p:txBody>
      </p:sp>
    </p:spTree>
    <p:extLst>
      <p:ext uri="{BB962C8B-B14F-4D97-AF65-F5344CB8AC3E}">
        <p14:creationId xmlns:p14="http://schemas.microsoft.com/office/powerpoint/2010/main" val="21525409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CSMA/CA</a:t>
            </a:r>
            <a:r>
              <a:rPr lang="zh-CN" altLang="en-US" dirty="0" smtClean="0"/>
              <a:t>：</a:t>
            </a:r>
            <a:r>
              <a:rPr lang="zh-CN" altLang="en-US" dirty="0"/>
              <a:t>冲突</a:t>
            </a:r>
            <a:r>
              <a:rPr lang="zh-CN" altLang="en-US" dirty="0" smtClean="0"/>
              <a:t>避免（</a:t>
            </a:r>
            <a:r>
              <a:rPr lang="en-US" altLang="zh-CN" dirty="0" smtClean="0"/>
              <a:t>Collision Avoidance</a:t>
            </a:r>
            <a:r>
              <a:rPr lang="zh-CN" altLang="en-US" dirty="0" smtClean="0"/>
              <a:t>）</a:t>
            </a:r>
            <a:endParaRPr lang="zh-CN" altLang="en-US" b="1" dirty="0"/>
          </a:p>
        </p:txBody>
      </p:sp>
      <p:sp>
        <p:nvSpPr>
          <p:cNvPr id="3" name="内容占位符 2"/>
          <p:cNvSpPr>
            <a:spLocks noGrp="1"/>
          </p:cNvSpPr>
          <p:nvPr>
            <p:ph idx="1"/>
          </p:nvPr>
        </p:nvSpPr>
        <p:spPr>
          <a:xfrm>
            <a:off x="794853" y="1738311"/>
            <a:ext cx="10515600" cy="4351338"/>
          </a:xfrm>
        </p:spPr>
        <p:txBody>
          <a:bodyPr/>
          <a:lstStyle/>
          <a:p>
            <a:r>
              <a:rPr lang="zh-CN" altLang="en-US" sz="2000" dirty="0"/>
              <a:t>随机后退冲突避免机制：两个</a:t>
            </a:r>
            <a:r>
              <a:rPr lang="zh-CN" altLang="en-US" sz="2000" dirty="0" smtClean="0"/>
              <a:t>以上节点</a:t>
            </a:r>
            <a:r>
              <a:rPr lang="zh-CN" altLang="en-US" sz="2000" dirty="0"/>
              <a:t>同时监听媒体</a:t>
            </a:r>
            <a:r>
              <a:rPr lang="zh-CN" altLang="en-US" sz="2000" dirty="0" smtClean="0"/>
              <a:t>空闲</a:t>
            </a:r>
            <a:r>
              <a:rPr lang="zh-CN" altLang="en-US" sz="2000" dirty="0" smtClean="0"/>
              <a:t>如果立即传输</a:t>
            </a:r>
            <a:r>
              <a:rPr lang="zh-CN" altLang="en-US" sz="2000" dirty="0" smtClean="0"/>
              <a:t>会</a:t>
            </a:r>
            <a:r>
              <a:rPr lang="zh-CN" altLang="en-US" sz="2000" dirty="0"/>
              <a:t>遇到冲突</a:t>
            </a:r>
            <a:endParaRPr lang="en-US" altLang="zh-CN" sz="2000" dirty="0"/>
          </a:p>
          <a:p>
            <a:pPr lvl="1"/>
            <a:r>
              <a:rPr lang="zh-CN" altLang="en-US" sz="2000" dirty="0"/>
              <a:t>监听媒体空闲</a:t>
            </a:r>
            <a:r>
              <a:rPr lang="en-US" altLang="zh-CN" sz="2000" dirty="0"/>
              <a:t>DIFS</a:t>
            </a:r>
            <a:r>
              <a:rPr lang="zh-CN" altLang="en-US" sz="2000" dirty="0"/>
              <a:t>时间之后还要</a:t>
            </a:r>
            <a:r>
              <a:rPr lang="zh-CN" altLang="en-US" sz="2000" dirty="0">
                <a:solidFill>
                  <a:srgbClr val="FF0000"/>
                </a:solidFill>
              </a:rPr>
              <a:t>等待一段随机的后退时间</a:t>
            </a:r>
            <a:endParaRPr lang="en-US" altLang="zh-CN" sz="2000" dirty="0">
              <a:solidFill>
                <a:srgbClr val="FF0000"/>
              </a:solidFill>
            </a:endParaRPr>
          </a:p>
          <a:p>
            <a:pPr lvl="1"/>
            <a:r>
              <a:rPr lang="en-US" altLang="zh-CN" sz="2000" dirty="0"/>
              <a:t>802.11</a:t>
            </a:r>
            <a:r>
              <a:rPr lang="zh-CN" altLang="en-US" sz="2000" dirty="0"/>
              <a:t>给第一个新帧赋予一个更高的优先级</a:t>
            </a:r>
            <a:endParaRPr lang="en-US" altLang="zh-CN" sz="2000" dirty="0"/>
          </a:p>
          <a:p>
            <a:pPr lvl="2"/>
            <a:r>
              <a:rPr lang="zh-CN" altLang="en-US" dirty="0" smtClean="0"/>
              <a:t>节点连续传输的多</a:t>
            </a:r>
            <a:r>
              <a:rPr lang="zh-CN" altLang="en-US" dirty="0"/>
              <a:t>个新帧或者由于没有收到确认而</a:t>
            </a:r>
            <a:r>
              <a:rPr lang="zh-CN" altLang="en-US" dirty="0" smtClean="0"/>
              <a:t>重传</a:t>
            </a:r>
            <a:r>
              <a:rPr lang="zh-CN" altLang="en-US" dirty="0"/>
              <a:t>的</a:t>
            </a:r>
            <a:r>
              <a:rPr lang="zh-CN" altLang="en-US" dirty="0" smtClean="0"/>
              <a:t>老</a:t>
            </a:r>
            <a:r>
              <a:rPr lang="zh-CN" altLang="en-US" dirty="0"/>
              <a:t>帧的优先级更低</a:t>
            </a:r>
            <a:endParaRPr lang="en-US" altLang="zh-CN" dirty="0"/>
          </a:p>
          <a:p>
            <a:pPr lvl="2"/>
            <a:r>
              <a:rPr lang="zh-CN" altLang="en-US" u="sng" dirty="0">
                <a:solidFill>
                  <a:srgbClr val="FF0000"/>
                </a:solidFill>
              </a:rPr>
              <a:t>新产生的帧只需要等待</a:t>
            </a:r>
            <a:r>
              <a:rPr lang="en-US" altLang="zh-CN" u="sng" dirty="0">
                <a:solidFill>
                  <a:srgbClr val="FF0000"/>
                </a:solidFill>
              </a:rPr>
              <a:t>DIFS</a:t>
            </a:r>
            <a:r>
              <a:rPr lang="zh-CN" altLang="en-US" u="sng" dirty="0">
                <a:solidFill>
                  <a:srgbClr val="FF0000"/>
                </a:solidFill>
              </a:rPr>
              <a:t>时间</a:t>
            </a:r>
            <a:r>
              <a:rPr lang="zh-CN" altLang="en-US" dirty="0"/>
              <a:t>，而那些重传帧或者多帧传输情况下的后面的帧要等待</a:t>
            </a:r>
            <a:r>
              <a:rPr lang="en-US" altLang="zh-CN" dirty="0"/>
              <a:t>DIFS</a:t>
            </a:r>
            <a:r>
              <a:rPr lang="zh-CN" altLang="en-US" dirty="0"/>
              <a:t>再加上随机后退时间。</a:t>
            </a:r>
            <a:endParaRPr lang="en-US" altLang="zh-CN" dirty="0"/>
          </a:p>
          <a:p>
            <a:r>
              <a:rPr lang="en-US" altLang="zh-CN" sz="2000" dirty="0"/>
              <a:t>802.11</a:t>
            </a:r>
            <a:r>
              <a:rPr lang="zh-CN" altLang="en-US" sz="2000" dirty="0"/>
              <a:t>在下列三种情况下使用随机后退：</a:t>
            </a:r>
          </a:p>
          <a:p>
            <a:pPr lvl="1"/>
            <a:r>
              <a:rPr lang="zh-CN" altLang="en-US" sz="2000" b="1" dirty="0" smtClean="0">
                <a:solidFill>
                  <a:srgbClr val="FF0000"/>
                </a:solidFill>
              </a:rPr>
              <a:t>节点</a:t>
            </a:r>
            <a:r>
              <a:rPr lang="zh-CN" altLang="en-US" sz="2000" b="1" dirty="0">
                <a:solidFill>
                  <a:srgbClr val="FF0000"/>
                </a:solidFill>
              </a:rPr>
              <a:t>要传输新帧时在等待</a:t>
            </a:r>
            <a:r>
              <a:rPr lang="en-US" altLang="zh-CN" sz="2000" b="1" dirty="0">
                <a:solidFill>
                  <a:srgbClr val="FF0000"/>
                </a:solidFill>
              </a:rPr>
              <a:t>DIFS</a:t>
            </a:r>
            <a:r>
              <a:rPr lang="zh-CN" altLang="en-US" sz="2000" b="1" dirty="0">
                <a:solidFill>
                  <a:srgbClr val="FF0000"/>
                </a:solidFill>
              </a:rPr>
              <a:t>间隔期间监听到媒体忙</a:t>
            </a:r>
          </a:p>
          <a:p>
            <a:pPr lvl="1"/>
            <a:r>
              <a:rPr lang="zh-CN" altLang="en-US" sz="2000" dirty="0"/>
              <a:t>由于没有收到</a:t>
            </a:r>
            <a:r>
              <a:rPr lang="en-US" altLang="zh-CN" sz="2000" dirty="0"/>
              <a:t>ACK</a:t>
            </a:r>
            <a:r>
              <a:rPr lang="zh-CN" altLang="en-US" sz="2000" dirty="0"/>
              <a:t>而要重传</a:t>
            </a:r>
          </a:p>
          <a:p>
            <a:pPr lvl="1"/>
            <a:r>
              <a:rPr lang="zh-CN" altLang="en-US" sz="2000" dirty="0" smtClean="0"/>
              <a:t>节点刚刚</a:t>
            </a:r>
            <a:r>
              <a:rPr lang="zh-CN" altLang="en-US" sz="2000" dirty="0"/>
              <a:t>成功传输一个帧</a:t>
            </a:r>
          </a:p>
          <a:p>
            <a:endParaRPr lang="zh-CN" altLang="en-US" sz="2000" dirty="0"/>
          </a:p>
        </p:txBody>
      </p:sp>
      <p:sp>
        <p:nvSpPr>
          <p:cNvPr id="4" name="灯片编号占位符 3"/>
          <p:cNvSpPr>
            <a:spLocks noGrp="1"/>
          </p:cNvSpPr>
          <p:nvPr>
            <p:ph type="sldNum" sz="quarter" idx="12"/>
          </p:nvPr>
        </p:nvSpPr>
        <p:spPr/>
        <p:txBody>
          <a:bodyPr/>
          <a:lstStyle/>
          <a:p>
            <a:pPr>
              <a:defRPr/>
            </a:pPr>
            <a:fld id="{CBD0A36D-B37A-4D83-8528-A0EB221AC040}" type="slidenum">
              <a:rPr lang="zh-CN" altLang="en-US" smtClean="0"/>
              <a:pPr>
                <a:defRPr/>
              </a:pPr>
              <a:t>52</a:t>
            </a:fld>
            <a:endParaRPr lang="zh-CN" altLang="en-US" dirty="0"/>
          </a:p>
        </p:txBody>
      </p:sp>
      <p:grpSp>
        <p:nvGrpSpPr>
          <p:cNvPr id="127" name="组合 126"/>
          <p:cNvGrpSpPr/>
          <p:nvPr/>
        </p:nvGrpSpPr>
        <p:grpSpPr>
          <a:xfrm>
            <a:off x="3552568" y="4805362"/>
            <a:ext cx="8382002" cy="2052638"/>
            <a:chOff x="9500" y="3143248"/>
            <a:chExt cx="8382002" cy="2052638"/>
          </a:xfrm>
        </p:grpSpPr>
        <p:grpSp>
          <p:nvGrpSpPr>
            <p:cNvPr id="86" name="Group 39"/>
            <p:cNvGrpSpPr>
              <a:grpSpLocks/>
            </p:cNvGrpSpPr>
            <p:nvPr/>
          </p:nvGrpSpPr>
          <p:grpSpPr bwMode="auto">
            <a:xfrm>
              <a:off x="1000100" y="3143248"/>
              <a:ext cx="7391402" cy="2052638"/>
              <a:chOff x="612" y="528"/>
              <a:chExt cx="4656" cy="1293"/>
            </a:xfrm>
          </p:grpSpPr>
          <p:sp>
            <p:nvSpPr>
              <p:cNvPr id="93" name="Line 4"/>
              <p:cNvSpPr>
                <a:spLocks noChangeShapeType="1"/>
              </p:cNvSpPr>
              <p:nvPr/>
            </p:nvSpPr>
            <p:spPr bwMode="auto">
              <a:xfrm>
                <a:off x="612" y="1392"/>
                <a:ext cx="4656" cy="0"/>
              </a:xfrm>
              <a:prstGeom prst="line">
                <a:avLst/>
              </a:prstGeom>
              <a:noFill/>
              <a:ln w="9525">
                <a:solidFill>
                  <a:schemeClr val="tx1"/>
                </a:solidFill>
                <a:round/>
                <a:headEnd/>
                <a:tailEnd type="triangle" w="med" len="med"/>
              </a:ln>
              <a:effectLst/>
            </p:spPr>
            <p:txBody>
              <a:bodyPr wrap="none" anchor="ct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94" name="Text Box 5"/>
              <p:cNvSpPr txBox="1">
                <a:spLocks noChangeArrowheads="1"/>
              </p:cNvSpPr>
              <p:nvPr/>
            </p:nvSpPr>
            <p:spPr bwMode="auto">
              <a:xfrm>
                <a:off x="5114" y="1430"/>
                <a:ext cx="152" cy="212"/>
              </a:xfrm>
              <a:prstGeom prst="rect">
                <a:avLst/>
              </a:prstGeom>
              <a:noFill/>
              <a:ln w="9525">
                <a:noFill/>
                <a:miter lim="800000"/>
                <a:headEnd/>
                <a:tailEnd/>
              </a:ln>
              <a:effectLst/>
            </p:spPr>
            <p:txBody>
              <a:bodyPr wrap="none">
                <a:spAutoFit/>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r>
                  <a:rPr lang="de-DE" sz="1600" i="0"/>
                  <a:t>t</a:t>
                </a:r>
              </a:p>
            </p:txBody>
          </p:sp>
          <p:sp>
            <p:nvSpPr>
              <p:cNvPr id="95" name="Rectangle 6"/>
              <p:cNvSpPr>
                <a:spLocks noChangeArrowheads="1"/>
              </p:cNvSpPr>
              <p:nvPr/>
            </p:nvSpPr>
            <p:spPr bwMode="auto">
              <a:xfrm>
                <a:off x="1344" y="1152"/>
                <a:ext cx="1284" cy="240"/>
              </a:xfrm>
              <a:prstGeom prst="rect">
                <a:avLst/>
              </a:prstGeom>
              <a:solidFill>
                <a:srgbClr val="DADAF6"/>
              </a:solidFill>
              <a:ln w="9525">
                <a:solidFill>
                  <a:schemeClr val="tx1"/>
                </a:solidFill>
                <a:miter lim="800000"/>
                <a:headEnd/>
                <a:tailEnd/>
              </a:ln>
              <a:effectLst/>
            </p:spPr>
            <p:txBody>
              <a:bodyPr wrap="none" anchor="ct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pPr algn="ctr"/>
                <a:r>
                  <a:rPr lang="zh-CN" altLang="en-US" sz="1600" i="0" dirty="0"/>
                  <a:t>媒体忙</a:t>
                </a:r>
                <a:endParaRPr lang="de-DE" sz="1600" i="0" dirty="0"/>
              </a:p>
            </p:txBody>
          </p:sp>
          <p:sp>
            <p:nvSpPr>
              <p:cNvPr id="96" name="Line 7"/>
              <p:cNvSpPr>
                <a:spLocks noChangeShapeType="1"/>
              </p:cNvSpPr>
              <p:nvPr/>
            </p:nvSpPr>
            <p:spPr bwMode="auto">
              <a:xfrm flipV="1">
                <a:off x="708" y="864"/>
                <a:ext cx="0" cy="528"/>
              </a:xfrm>
              <a:prstGeom prst="line">
                <a:avLst/>
              </a:prstGeom>
              <a:noFill/>
              <a:ln w="9525">
                <a:solidFill>
                  <a:schemeClr val="tx1"/>
                </a:solidFill>
                <a:round/>
                <a:headEnd/>
                <a:tailEnd/>
              </a:ln>
              <a:effectLst/>
            </p:spPr>
            <p:txBody>
              <a:bodyPr wrap="none" anchor="ct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97" name="Line 8"/>
              <p:cNvSpPr>
                <a:spLocks noChangeShapeType="1"/>
              </p:cNvSpPr>
              <p:nvPr/>
            </p:nvSpPr>
            <p:spPr bwMode="auto">
              <a:xfrm flipH="1" flipV="1">
                <a:off x="1344" y="864"/>
                <a:ext cx="0" cy="624"/>
              </a:xfrm>
              <a:prstGeom prst="line">
                <a:avLst/>
              </a:prstGeom>
              <a:noFill/>
              <a:ln w="9525">
                <a:solidFill>
                  <a:schemeClr val="tx1"/>
                </a:solidFill>
                <a:round/>
                <a:headEnd/>
                <a:tailEnd/>
              </a:ln>
              <a:effectLst/>
            </p:spPr>
            <p:txBody>
              <a:bodyPr wrap="none" anchor="ct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98" name="Line 9"/>
              <p:cNvSpPr>
                <a:spLocks noChangeShapeType="1"/>
              </p:cNvSpPr>
              <p:nvPr/>
            </p:nvSpPr>
            <p:spPr bwMode="auto">
              <a:xfrm flipV="1">
                <a:off x="2628" y="864"/>
                <a:ext cx="0" cy="528"/>
              </a:xfrm>
              <a:prstGeom prst="line">
                <a:avLst/>
              </a:prstGeom>
              <a:noFill/>
              <a:ln w="9525">
                <a:solidFill>
                  <a:schemeClr val="tx1"/>
                </a:solidFill>
                <a:round/>
                <a:headEnd/>
                <a:tailEnd/>
              </a:ln>
              <a:effectLst/>
            </p:spPr>
            <p:txBody>
              <a:bodyPr wrap="none" anchor="ct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99" name="Line 10"/>
              <p:cNvSpPr>
                <a:spLocks noChangeShapeType="1"/>
              </p:cNvSpPr>
              <p:nvPr/>
            </p:nvSpPr>
            <p:spPr bwMode="auto">
              <a:xfrm flipV="1">
                <a:off x="3252" y="864"/>
                <a:ext cx="0" cy="720"/>
              </a:xfrm>
              <a:prstGeom prst="line">
                <a:avLst/>
              </a:prstGeom>
              <a:noFill/>
              <a:ln w="9525">
                <a:solidFill>
                  <a:schemeClr val="tx1"/>
                </a:solidFill>
                <a:round/>
                <a:headEnd/>
                <a:tailEnd/>
              </a:ln>
              <a:effectLst/>
            </p:spPr>
            <p:txBody>
              <a:bodyPr wrap="none" anchor="ct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100" name="Text Box 11"/>
              <p:cNvSpPr txBox="1">
                <a:spLocks noChangeArrowheads="1"/>
              </p:cNvSpPr>
              <p:nvPr/>
            </p:nvSpPr>
            <p:spPr bwMode="auto">
              <a:xfrm>
                <a:off x="2737" y="720"/>
                <a:ext cx="407" cy="212"/>
              </a:xfrm>
              <a:prstGeom prst="rect">
                <a:avLst/>
              </a:prstGeom>
              <a:noFill/>
              <a:ln w="9525">
                <a:noFill/>
                <a:miter lim="800000"/>
                <a:headEnd/>
                <a:tailEnd/>
              </a:ln>
              <a:effectLst/>
            </p:spPr>
            <p:txBody>
              <a:bodyPr wrap="none">
                <a:spAutoFit/>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r>
                  <a:rPr lang="de-DE" sz="1600" i="0"/>
                  <a:t>DIFS</a:t>
                </a:r>
              </a:p>
            </p:txBody>
          </p:sp>
          <p:sp>
            <p:nvSpPr>
              <p:cNvPr id="101" name="Line 12"/>
              <p:cNvSpPr>
                <a:spLocks noChangeShapeType="1"/>
              </p:cNvSpPr>
              <p:nvPr/>
            </p:nvSpPr>
            <p:spPr bwMode="auto">
              <a:xfrm>
                <a:off x="2628" y="912"/>
                <a:ext cx="624" cy="0"/>
              </a:xfrm>
              <a:prstGeom prst="line">
                <a:avLst/>
              </a:prstGeom>
              <a:noFill/>
              <a:ln w="9525">
                <a:solidFill>
                  <a:schemeClr val="tx1"/>
                </a:solidFill>
                <a:round/>
                <a:headEnd type="triangle" w="med" len="med"/>
                <a:tailEnd type="triangle" w="med" len="med"/>
              </a:ln>
              <a:effectLst/>
            </p:spPr>
            <p:txBody>
              <a:bodyPr wrap="none" anchor="ct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102" name="Text Box 13"/>
              <p:cNvSpPr txBox="1">
                <a:spLocks noChangeArrowheads="1"/>
              </p:cNvSpPr>
              <p:nvPr/>
            </p:nvSpPr>
            <p:spPr bwMode="auto">
              <a:xfrm>
                <a:off x="816" y="720"/>
                <a:ext cx="407" cy="212"/>
              </a:xfrm>
              <a:prstGeom prst="rect">
                <a:avLst/>
              </a:prstGeom>
              <a:noFill/>
              <a:ln w="9525">
                <a:noFill/>
                <a:miter lim="800000"/>
                <a:headEnd/>
                <a:tailEnd/>
              </a:ln>
              <a:effectLst/>
            </p:spPr>
            <p:txBody>
              <a:bodyPr wrap="none">
                <a:spAutoFit/>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r>
                  <a:rPr lang="de-DE" sz="1600" i="0" dirty="0"/>
                  <a:t>DIFS</a:t>
                </a:r>
              </a:p>
            </p:txBody>
          </p:sp>
          <p:sp>
            <p:nvSpPr>
              <p:cNvPr id="103" name="Line 14"/>
              <p:cNvSpPr>
                <a:spLocks noChangeShapeType="1"/>
              </p:cNvSpPr>
              <p:nvPr/>
            </p:nvSpPr>
            <p:spPr bwMode="auto">
              <a:xfrm>
                <a:off x="708" y="912"/>
                <a:ext cx="624" cy="0"/>
              </a:xfrm>
              <a:prstGeom prst="line">
                <a:avLst/>
              </a:prstGeom>
              <a:noFill/>
              <a:ln w="9525">
                <a:solidFill>
                  <a:schemeClr val="tx1"/>
                </a:solidFill>
                <a:round/>
                <a:headEnd type="triangle" w="med" len="med"/>
                <a:tailEnd type="triangle" w="med" len="med"/>
              </a:ln>
              <a:effectLst/>
            </p:spPr>
            <p:txBody>
              <a:bodyPr wrap="none" anchor="ct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104" name="Rectangle 15"/>
              <p:cNvSpPr>
                <a:spLocks noChangeArrowheads="1"/>
              </p:cNvSpPr>
              <p:nvPr/>
            </p:nvSpPr>
            <p:spPr bwMode="auto">
              <a:xfrm>
                <a:off x="3876" y="1152"/>
                <a:ext cx="1296" cy="240"/>
              </a:xfrm>
              <a:prstGeom prst="rect">
                <a:avLst/>
              </a:prstGeom>
              <a:solidFill>
                <a:srgbClr val="DADAF6"/>
              </a:solidFill>
              <a:ln w="9525">
                <a:solidFill>
                  <a:schemeClr val="tx1"/>
                </a:solidFill>
                <a:miter lim="800000"/>
                <a:headEnd/>
                <a:tailEnd/>
              </a:ln>
              <a:effectLst/>
            </p:spPr>
            <p:txBody>
              <a:bodyPr wrap="none" anchor="ct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pPr algn="ctr"/>
                <a:r>
                  <a:rPr lang="zh-CN" altLang="en-US" sz="1600" i="0" dirty="0"/>
                  <a:t>下一帧</a:t>
                </a:r>
                <a:endParaRPr lang="de-DE" sz="1600" i="0" dirty="0"/>
              </a:p>
            </p:txBody>
          </p:sp>
          <p:sp>
            <p:nvSpPr>
              <p:cNvPr id="105" name="Line 16"/>
              <p:cNvSpPr>
                <a:spLocks noChangeShapeType="1"/>
              </p:cNvSpPr>
              <p:nvPr/>
            </p:nvSpPr>
            <p:spPr bwMode="auto">
              <a:xfrm flipV="1">
                <a:off x="3876" y="864"/>
                <a:ext cx="0" cy="528"/>
              </a:xfrm>
              <a:prstGeom prst="line">
                <a:avLst/>
              </a:prstGeom>
              <a:noFill/>
              <a:ln w="9525">
                <a:solidFill>
                  <a:schemeClr val="tx1"/>
                </a:solidFill>
                <a:round/>
                <a:headEnd/>
                <a:tailEnd/>
              </a:ln>
              <a:effectLst/>
            </p:spPr>
            <p:txBody>
              <a:bodyPr wrap="none" anchor="ct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106" name="Rectangle 17"/>
              <p:cNvSpPr>
                <a:spLocks noChangeArrowheads="1"/>
              </p:cNvSpPr>
              <p:nvPr/>
            </p:nvSpPr>
            <p:spPr bwMode="auto">
              <a:xfrm>
                <a:off x="3252" y="1152"/>
                <a:ext cx="624" cy="240"/>
              </a:xfrm>
              <a:prstGeom prst="rect">
                <a:avLst/>
              </a:prstGeom>
              <a:solidFill>
                <a:srgbClr val="FF6699"/>
              </a:solidFill>
              <a:ln w="9525">
                <a:solidFill>
                  <a:schemeClr val="tx1"/>
                </a:solidFill>
                <a:miter lim="800000"/>
                <a:headEnd/>
                <a:tailEnd/>
              </a:ln>
              <a:effectLst/>
            </p:spPr>
            <p:txBody>
              <a:bodyPr wrap="none" anchor="ct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107" name="AutoShape 18"/>
              <p:cNvSpPr>
                <a:spLocks/>
              </p:cNvSpPr>
              <p:nvPr/>
            </p:nvSpPr>
            <p:spPr bwMode="auto">
              <a:xfrm rot="5400000">
                <a:off x="3516" y="504"/>
                <a:ext cx="96" cy="624"/>
              </a:xfrm>
              <a:prstGeom prst="leftBrace">
                <a:avLst>
                  <a:gd name="adj1" fmla="val 54167"/>
                  <a:gd name="adj2" fmla="val 50000"/>
                </a:avLst>
              </a:prstGeom>
              <a:noFill/>
              <a:ln w="9525">
                <a:solidFill>
                  <a:schemeClr val="tx1"/>
                </a:solidFill>
                <a:round/>
                <a:headEnd/>
                <a:tailEnd/>
              </a:ln>
              <a:effectLst/>
            </p:spPr>
            <p:txBody>
              <a:bodyPr wrap="none" anchor="ct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108" name="Text Box 19"/>
              <p:cNvSpPr txBox="1">
                <a:spLocks noChangeArrowheads="1"/>
              </p:cNvSpPr>
              <p:nvPr/>
            </p:nvSpPr>
            <p:spPr bwMode="auto">
              <a:xfrm>
                <a:off x="4080" y="528"/>
                <a:ext cx="892" cy="368"/>
              </a:xfrm>
              <a:prstGeom prst="rect">
                <a:avLst/>
              </a:prstGeom>
              <a:noFill/>
              <a:ln w="9525">
                <a:noFill/>
                <a:miter lim="800000"/>
                <a:headEnd/>
                <a:tailEnd/>
              </a:ln>
              <a:effectLst/>
            </p:spPr>
            <p:txBody>
              <a:bodyPr wrap="none">
                <a:spAutoFit/>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pPr algn="ctr"/>
                <a:r>
                  <a:rPr lang="zh-CN" altLang="en-US" sz="1600" i="0" dirty="0"/>
                  <a:t>竞争窗口</a:t>
                </a:r>
                <a:endParaRPr lang="en-US" altLang="zh-CN" sz="1600" i="0" dirty="0"/>
              </a:p>
              <a:p>
                <a:pPr algn="ctr"/>
                <a:r>
                  <a:rPr lang="zh-CN" altLang="en-US" sz="1600" i="0" dirty="0"/>
                  <a:t>（随机后退）</a:t>
                </a:r>
                <a:endParaRPr lang="en-US" altLang="zh-CN" sz="1600" i="0" dirty="0"/>
              </a:p>
            </p:txBody>
          </p:sp>
          <p:cxnSp>
            <p:nvCxnSpPr>
              <p:cNvPr id="109" name="AutoShape 20"/>
              <p:cNvCxnSpPr>
                <a:cxnSpLocks noChangeShapeType="1"/>
                <a:stCxn id="108" idx="1"/>
                <a:endCxn id="107" idx="1"/>
              </p:cNvCxnSpPr>
              <p:nvPr/>
            </p:nvCxnSpPr>
            <p:spPr bwMode="auto">
              <a:xfrm rot="10800000" flipV="1">
                <a:off x="3564" y="712"/>
                <a:ext cx="516" cy="56"/>
              </a:xfrm>
              <a:prstGeom prst="curvedConnector4">
                <a:avLst>
                  <a:gd name="adj1" fmla="val 45349"/>
                  <a:gd name="adj2" fmla="val -157979"/>
                </a:avLst>
              </a:prstGeom>
              <a:noFill/>
              <a:ln w="9525">
                <a:solidFill>
                  <a:schemeClr val="tx1"/>
                </a:solidFill>
                <a:round/>
                <a:headEnd/>
                <a:tailEnd type="triangle" w="med" len="med"/>
              </a:ln>
              <a:effectLst/>
            </p:spPr>
          </p:cxnSp>
          <p:sp>
            <p:nvSpPr>
              <p:cNvPr id="110" name="Line 23"/>
              <p:cNvSpPr>
                <a:spLocks noChangeShapeType="1"/>
              </p:cNvSpPr>
              <p:nvPr/>
            </p:nvSpPr>
            <p:spPr bwMode="auto">
              <a:xfrm>
                <a:off x="3312" y="1152"/>
                <a:ext cx="0" cy="240"/>
              </a:xfrm>
              <a:prstGeom prst="line">
                <a:avLst/>
              </a:prstGeom>
              <a:noFill/>
              <a:ln w="9525">
                <a:solidFill>
                  <a:schemeClr val="tx1"/>
                </a:solidFill>
                <a:round/>
                <a:headEnd/>
                <a:tailEnd/>
              </a:ln>
              <a:effectLst/>
            </p:spPr>
            <p:txBody>
              <a:bodyPr wrap="none" anchor="ct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111" name="Line 24"/>
              <p:cNvSpPr>
                <a:spLocks noChangeShapeType="1"/>
              </p:cNvSpPr>
              <p:nvPr/>
            </p:nvSpPr>
            <p:spPr bwMode="auto">
              <a:xfrm>
                <a:off x="3360" y="1152"/>
                <a:ext cx="0" cy="240"/>
              </a:xfrm>
              <a:prstGeom prst="line">
                <a:avLst/>
              </a:prstGeom>
              <a:noFill/>
              <a:ln w="9525">
                <a:solidFill>
                  <a:schemeClr val="tx1"/>
                </a:solidFill>
                <a:round/>
                <a:headEnd/>
                <a:tailEnd/>
              </a:ln>
              <a:effectLst/>
            </p:spPr>
            <p:txBody>
              <a:bodyPr wrap="none" anchor="ct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112" name="Line 25"/>
              <p:cNvSpPr>
                <a:spLocks noChangeShapeType="1"/>
              </p:cNvSpPr>
              <p:nvPr/>
            </p:nvSpPr>
            <p:spPr bwMode="auto">
              <a:xfrm>
                <a:off x="3408" y="1152"/>
                <a:ext cx="0" cy="240"/>
              </a:xfrm>
              <a:prstGeom prst="line">
                <a:avLst/>
              </a:prstGeom>
              <a:noFill/>
              <a:ln w="9525">
                <a:solidFill>
                  <a:schemeClr val="tx1"/>
                </a:solidFill>
                <a:round/>
                <a:headEnd/>
                <a:tailEnd/>
              </a:ln>
              <a:effectLst/>
            </p:spPr>
            <p:txBody>
              <a:bodyPr wrap="none" anchor="ct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113" name="Line 26"/>
              <p:cNvSpPr>
                <a:spLocks noChangeShapeType="1"/>
              </p:cNvSpPr>
              <p:nvPr/>
            </p:nvSpPr>
            <p:spPr bwMode="auto">
              <a:xfrm>
                <a:off x="3456" y="1152"/>
                <a:ext cx="0" cy="384"/>
              </a:xfrm>
              <a:prstGeom prst="line">
                <a:avLst/>
              </a:prstGeom>
              <a:noFill/>
              <a:ln w="9525">
                <a:solidFill>
                  <a:schemeClr val="tx1"/>
                </a:solidFill>
                <a:round/>
                <a:headEnd/>
                <a:tailEnd/>
              </a:ln>
              <a:effectLst/>
            </p:spPr>
            <p:txBody>
              <a:bodyPr wrap="none" anchor="ct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114" name="Line 27"/>
              <p:cNvSpPr>
                <a:spLocks noChangeShapeType="1"/>
              </p:cNvSpPr>
              <p:nvPr/>
            </p:nvSpPr>
            <p:spPr bwMode="auto">
              <a:xfrm>
                <a:off x="3504" y="1152"/>
                <a:ext cx="0" cy="384"/>
              </a:xfrm>
              <a:prstGeom prst="line">
                <a:avLst/>
              </a:prstGeom>
              <a:noFill/>
              <a:ln w="9525">
                <a:solidFill>
                  <a:schemeClr val="tx1"/>
                </a:solidFill>
                <a:round/>
                <a:headEnd/>
                <a:tailEnd/>
              </a:ln>
              <a:effectLst/>
            </p:spPr>
            <p:txBody>
              <a:bodyPr wrap="none" anchor="ct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115" name="Line 28"/>
              <p:cNvSpPr>
                <a:spLocks noChangeShapeType="1"/>
              </p:cNvSpPr>
              <p:nvPr/>
            </p:nvSpPr>
            <p:spPr bwMode="auto">
              <a:xfrm>
                <a:off x="3552" y="1152"/>
                <a:ext cx="0" cy="240"/>
              </a:xfrm>
              <a:prstGeom prst="line">
                <a:avLst/>
              </a:prstGeom>
              <a:noFill/>
              <a:ln w="9525">
                <a:solidFill>
                  <a:schemeClr val="tx1"/>
                </a:solidFill>
                <a:round/>
                <a:headEnd/>
                <a:tailEnd/>
              </a:ln>
              <a:effectLst/>
            </p:spPr>
            <p:txBody>
              <a:bodyPr wrap="none" anchor="ct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116" name="Line 29"/>
              <p:cNvSpPr>
                <a:spLocks noChangeShapeType="1"/>
              </p:cNvSpPr>
              <p:nvPr/>
            </p:nvSpPr>
            <p:spPr bwMode="auto">
              <a:xfrm>
                <a:off x="3600" y="1152"/>
                <a:ext cx="0" cy="240"/>
              </a:xfrm>
              <a:prstGeom prst="line">
                <a:avLst/>
              </a:prstGeom>
              <a:noFill/>
              <a:ln w="9525">
                <a:solidFill>
                  <a:schemeClr val="tx1"/>
                </a:solidFill>
                <a:round/>
                <a:headEnd/>
                <a:tailEnd/>
              </a:ln>
              <a:effectLst/>
            </p:spPr>
            <p:txBody>
              <a:bodyPr wrap="none" anchor="ct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117" name="Line 30"/>
              <p:cNvSpPr>
                <a:spLocks noChangeShapeType="1"/>
              </p:cNvSpPr>
              <p:nvPr/>
            </p:nvSpPr>
            <p:spPr bwMode="auto">
              <a:xfrm>
                <a:off x="3648" y="1152"/>
                <a:ext cx="0" cy="240"/>
              </a:xfrm>
              <a:prstGeom prst="line">
                <a:avLst/>
              </a:prstGeom>
              <a:noFill/>
              <a:ln w="9525">
                <a:solidFill>
                  <a:schemeClr val="tx1"/>
                </a:solidFill>
                <a:round/>
                <a:headEnd/>
                <a:tailEnd/>
              </a:ln>
              <a:effectLst/>
            </p:spPr>
            <p:txBody>
              <a:bodyPr wrap="none" anchor="ct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118" name="Line 31"/>
              <p:cNvSpPr>
                <a:spLocks noChangeShapeType="1"/>
              </p:cNvSpPr>
              <p:nvPr/>
            </p:nvSpPr>
            <p:spPr bwMode="auto">
              <a:xfrm>
                <a:off x="3696" y="1152"/>
                <a:ext cx="0" cy="240"/>
              </a:xfrm>
              <a:prstGeom prst="line">
                <a:avLst/>
              </a:prstGeom>
              <a:noFill/>
              <a:ln w="9525">
                <a:solidFill>
                  <a:schemeClr val="tx1"/>
                </a:solidFill>
                <a:round/>
                <a:headEnd/>
                <a:tailEnd/>
              </a:ln>
              <a:effectLst/>
            </p:spPr>
            <p:txBody>
              <a:bodyPr wrap="none" anchor="ct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119" name="Line 32"/>
              <p:cNvSpPr>
                <a:spLocks noChangeShapeType="1"/>
              </p:cNvSpPr>
              <p:nvPr/>
            </p:nvSpPr>
            <p:spPr bwMode="auto">
              <a:xfrm>
                <a:off x="3744" y="1152"/>
                <a:ext cx="0" cy="240"/>
              </a:xfrm>
              <a:prstGeom prst="line">
                <a:avLst/>
              </a:prstGeom>
              <a:noFill/>
              <a:ln w="9525">
                <a:solidFill>
                  <a:schemeClr val="tx1"/>
                </a:solidFill>
                <a:round/>
                <a:headEnd/>
                <a:tailEnd/>
              </a:ln>
              <a:effectLst/>
            </p:spPr>
            <p:txBody>
              <a:bodyPr wrap="none" anchor="ct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120" name="Line 33"/>
              <p:cNvSpPr>
                <a:spLocks noChangeShapeType="1"/>
              </p:cNvSpPr>
              <p:nvPr/>
            </p:nvSpPr>
            <p:spPr bwMode="auto">
              <a:xfrm>
                <a:off x="3792" y="1152"/>
                <a:ext cx="0" cy="240"/>
              </a:xfrm>
              <a:prstGeom prst="line">
                <a:avLst/>
              </a:prstGeom>
              <a:noFill/>
              <a:ln w="9525">
                <a:solidFill>
                  <a:schemeClr val="tx1"/>
                </a:solidFill>
                <a:round/>
                <a:headEnd/>
                <a:tailEnd/>
              </a:ln>
              <a:effectLst/>
            </p:spPr>
            <p:txBody>
              <a:bodyPr wrap="none" anchor="ct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121" name="Line 34"/>
              <p:cNvSpPr>
                <a:spLocks noChangeShapeType="1"/>
              </p:cNvSpPr>
              <p:nvPr/>
            </p:nvSpPr>
            <p:spPr bwMode="auto">
              <a:xfrm>
                <a:off x="3840" y="1152"/>
                <a:ext cx="0" cy="240"/>
              </a:xfrm>
              <a:prstGeom prst="line">
                <a:avLst/>
              </a:prstGeom>
              <a:noFill/>
              <a:ln w="9525">
                <a:solidFill>
                  <a:schemeClr val="tx1"/>
                </a:solidFill>
                <a:round/>
                <a:headEnd/>
                <a:tailEnd/>
              </a:ln>
              <a:effectLst/>
            </p:spPr>
            <p:txBody>
              <a:bodyPr wrap="none" anchor="ct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122" name="Freeform 35"/>
              <p:cNvSpPr>
                <a:spLocks/>
              </p:cNvSpPr>
              <p:nvPr/>
            </p:nvSpPr>
            <p:spPr bwMode="auto">
              <a:xfrm>
                <a:off x="3481" y="1531"/>
                <a:ext cx="288" cy="192"/>
              </a:xfrm>
              <a:custGeom>
                <a:avLst/>
                <a:gdLst/>
                <a:ahLst/>
                <a:cxnLst>
                  <a:cxn ang="0">
                    <a:pos x="0" y="0"/>
                  </a:cxn>
                  <a:cxn ang="0">
                    <a:pos x="48" y="144"/>
                  </a:cxn>
                  <a:cxn ang="0">
                    <a:pos x="288" y="192"/>
                  </a:cxn>
                </a:cxnLst>
                <a:rect l="0" t="0" r="r" b="b"/>
                <a:pathLst>
                  <a:path w="288" h="192">
                    <a:moveTo>
                      <a:pt x="0" y="0"/>
                    </a:moveTo>
                    <a:cubicBezTo>
                      <a:pt x="0" y="56"/>
                      <a:pt x="0" y="112"/>
                      <a:pt x="48" y="144"/>
                    </a:cubicBezTo>
                    <a:cubicBezTo>
                      <a:pt x="96" y="176"/>
                      <a:pt x="216" y="184"/>
                      <a:pt x="288" y="192"/>
                    </a:cubicBezTo>
                  </a:path>
                </a:pathLst>
              </a:custGeom>
              <a:noFill/>
              <a:ln w="9525" cap="flat" cmpd="sng">
                <a:solidFill>
                  <a:schemeClr val="tx1"/>
                </a:solidFill>
                <a:prstDash val="solid"/>
                <a:round/>
                <a:headEnd type="triangle" w="med" len="med"/>
                <a:tailEnd type="none" w="med" len="med"/>
              </a:ln>
              <a:effectLst/>
            </p:spPr>
            <p:txBody>
              <a:bodyPr wrap="none" anchor="ct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endParaRPr lang="zh-CN" altLang="en-US"/>
              </a:p>
            </p:txBody>
          </p:sp>
          <p:sp>
            <p:nvSpPr>
              <p:cNvPr id="123" name="Text Box 36"/>
              <p:cNvSpPr txBox="1">
                <a:spLocks noChangeArrowheads="1"/>
              </p:cNvSpPr>
              <p:nvPr/>
            </p:nvSpPr>
            <p:spPr bwMode="auto">
              <a:xfrm>
                <a:off x="3750" y="1608"/>
                <a:ext cx="375" cy="213"/>
              </a:xfrm>
              <a:prstGeom prst="rect">
                <a:avLst/>
              </a:prstGeom>
              <a:noFill/>
              <a:ln w="9525">
                <a:noFill/>
                <a:miter lim="800000"/>
                <a:headEnd/>
                <a:tailEnd/>
              </a:ln>
              <a:effectLst/>
            </p:spPr>
            <p:txBody>
              <a:bodyPr wrap="none">
                <a:spAutoFit/>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r>
                  <a:rPr lang="zh-CN" altLang="en-US" sz="1600" i="0" dirty="0"/>
                  <a:t>时槽</a:t>
                </a:r>
                <a:endParaRPr lang="de-DE" sz="1600" i="0" dirty="0"/>
              </a:p>
            </p:txBody>
          </p:sp>
          <p:sp>
            <p:nvSpPr>
              <p:cNvPr id="124" name="Text Box 37"/>
              <p:cNvSpPr txBox="1">
                <a:spLocks noChangeArrowheads="1"/>
              </p:cNvSpPr>
              <p:nvPr/>
            </p:nvSpPr>
            <p:spPr bwMode="auto">
              <a:xfrm>
                <a:off x="1728" y="1440"/>
                <a:ext cx="1293" cy="368"/>
              </a:xfrm>
              <a:prstGeom prst="rect">
                <a:avLst/>
              </a:prstGeom>
              <a:noFill/>
              <a:ln w="9525">
                <a:noFill/>
                <a:miter lim="800000"/>
                <a:headEnd/>
                <a:tailEnd/>
              </a:ln>
              <a:effectLst/>
            </p:spPr>
            <p:txBody>
              <a:bodyPr wrap="none">
                <a:spAutoFit/>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r>
                  <a:rPr lang="zh-CN" altLang="en-US" sz="1600" i="0" dirty="0"/>
                  <a:t>如果媒体空闲</a:t>
                </a:r>
                <a:r>
                  <a:rPr lang="de-DE" sz="1600" i="0" dirty="0">
                    <a:sym typeface="Symbol" pitchFamily="18" charset="2"/>
                  </a:rPr>
                  <a:t> DIFS</a:t>
                </a:r>
                <a:endParaRPr lang="en-US" sz="1600" i="0" dirty="0">
                  <a:sym typeface="Symbol" pitchFamily="18" charset="2"/>
                </a:endParaRPr>
              </a:p>
              <a:p>
                <a:r>
                  <a:rPr lang="zh-CN" altLang="en-US" sz="1600" i="0" dirty="0">
                    <a:sym typeface="Symbol" pitchFamily="18" charset="2"/>
                  </a:rPr>
                  <a:t>马上发送</a:t>
                </a:r>
                <a:endParaRPr lang="de-DE" sz="1600" i="0" dirty="0">
                  <a:sym typeface="Symbol" pitchFamily="18" charset="2"/>
                </a:endParaRPr>
              </a:p>
            </p:txBody>
          </p:sp>
          <p:cxnSp>
            <p:nvCxnSpPr>
              <p:cNvPr id="125" name="AutoShape 38"/>
              <p:cNvCxnSpPr>
                <a:cxnSpLocks noChangeShapeType="1"/>
                <a:stCxn id="124" idx="1"/>
                <a:endCxn id="97" idx="0"/>
              </p:cNvCxnSpPr>
              <p:nvPr/>
            </p:nvCxnSpPr>
            <p:spPr bwMode="auto">
              <a:xfrm rot="10800000">
                <a:off x="1344" y="1488"/>
                <a:ext cx="384" cy="136"/>
              </a:xfrm>
              <a:prstGeom prst="curvedConnector4">
                <a:avLst>
                  <a:gd name="adj1" fmla="val 50000"/>
                  <a:gd name="adj2" fmla="val 205741"/>
                </a:avLst>
              </a:prstGeom>
              <a:noFill/>
              <a:ln w="9525">
                <a:solidFill>
                  <a:schemeClr val="tx1"/>
                </a:solidFill>
                <a:round/>
                <a:headEnd/>
                <a:tailEnd type="triangle" w="med" len="med"/>
              </a:ln>
              <a:effectLst/>
            </p:spPr>
          </p:cxnSp>
        </p:grpSp>
        <p:sp>
          <p:nvSpPr>
            <p:cNvPr id="87" name="Rectangle 6"/>
            <p:cNvSpPr>
              <a:spLocks noChangeArrowheads="1"/>
            </p:cNvSpPr>
            <p:nvPr/>
          </p:nvSpPr>
          <p:spPr bwMode="auto">
            <a:xfrm>
              <a:off x="238100" y="4133848"/>
              <a:ext cx="914400" cy="381000"/>
            </a:xfrm>
            <a:prstGeom prst="rect">
              <a:avLst/>
            </a:prstGeom>
            <a:solidFill>
              <a:schemeClr val="accent1">
                <a:lumMod val="60000"/>
                <a:lumOff val="40000"/>
              </a:schemeClr>
            </a:solidFill>
            <a:ln w="9525">
              <a:solidFill>
                <a:schemeClr val="tx1"/>
              </a:solidFill>
              <a:miter lim="800000"/>
              <a:headEnd/>
              <a:tailEnd/>
            </a:ln>
            <a:effectLst/>
          </p:spPr>
          <p:txBody>
            <a:bodyPr wrap="none" anchor="ct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pPr algn="ctr"/>
              <a:endParaRPr lang="de-DE" sz="1600" i="0" dirty="0"/>
            </a:p>
          </p:txBody>
        </p:sp>
        <p:sp>
          <p:nvSpPr>
            <p:cNvPr id="88" name="Text Box 13"/>
            <p:cNvSpPr txBox="1">
              <a:spLocks noChangeArrowheads="1"/>
            </p:cNvSpPr>
            <p:nvPr/>
          </p:nvSpPr>
          <p:spPr bwMode="auto">
            <a:xfrm>
              <a:off x="238100" y="3524248"/>
              <a:ext cx="1066800" cy="584775"/>
            </a:xfrm>
            <a:prstGeom prst="rect">
              <a:avLst/>
            </a:prstGeom>
            <a:noFill/>
            <a:ln w="9525">
              <a:noFill/>
              <a:miter lim="800000"/>
              <a:headEnd/>
              <a:tailEnd/>
            </a:ln>
            <a:effectLst/>
          </p:spPr>
          <p:txBody>
            <a:bodyPr wrap="square">
              <a:spAutoFit/>
            </a:bodyPr>
            <a:lstStyle>
              <a:defPPr>
                <a:defRPr lang="en-US"/>
              </a:defPPr>
              <a:lvl1pPr algn="l" rtl="0" eaLnBrk="0" fontAlgn="base" hangingPunct="0">
                <a:spcBef>
                  <a:spcPct val="0"/>
                </a:spcBef>
                <a:spcAft>
                  <a:spcPct val="0"/>
                </a:spcAft>
                <a:defRPr sz="2000" i="1" kern="1200">
                  <a:solidFill>
                    <a:schemeClr val="tx1"/>
                  </a:solidFill>
                  <a:latin typeface="Arial" charset="0"/>
                  <a:ea typeface="+mn-ea"/>
                  <a:cs typeface="+mn-cs"/>
                </a:defRPr>
              </a:lvl1pPr>
              <a:lvl2pPr marL="457200" algn="l" rtl="0" eaLnBrk="0" fontAlgn="base" hangingPunct="0">
                <a:spcBef>
                  <a:spcPct val="0"/>
                </a:spcBef>
                <a:spcAft>
                  <a:spcPct val="0"/>
                </a:spcAft>
                <a:defRPr sz="2000" i="1" kern="1200">
                  <a:solidFill>
                    <a:schemeClr val="tx1"/>
                  </a:solidFill>
                  <a:latin typeface="Arial" charset="0"/>
                  <a:ea typeface="+mn-ea"/>
                  <a:cs typeface="+mn-cs"/>
                </a:defRPr>
              </a:lvl2pPr>
              <a:lvl3pPr marL="914400" algn="l" rtl="0" eaLnBrk="0" fontAlgn="base" hangingPunct="0">
                <a:spcBef>
                  <a:spcPct val="0"/>
                </a:spcBef>
                <a:spcAft>
                  <a:spcPct val="0"/>
                </a:spcAft>
                <a:defRPr sz="2000" i="1" kern="1200">
                  <a:solidFill>
                    <a:schemeClr val="tx1"/>
                  </a:solidFill>
                  <a:latin typeface="Arial" charset="0"/>
                  <a:ea typeface="+mn-ea"/>
                  <a:cs typeface="+mn-cs"/>
                </a:defRPr>
              </a:lvl3pPr>
              <a:lvl4pPr marL="1371600" algn="l" rtl="0" eaLnBrk="0" fontAlgn="base" hangingPunct="0">
                <a:spcBef>
                  <a:spcPct val="0"/>
                </a:spcBef>
                <a:spcAft>
                  <a:spcPct val="0"/>
                </a:spcAft>
                <a:defRPr sz="2000" i="1" kern="1200">
                  <a:solidFill>
                    <a:schemeClr val="tx1"/>
                  </a:solidFill>
                  <a:latin typeface="Arial" charset="0"/>
                  <a:ea typeface="+mn-ea"/>
                  <a:cs typeface="+mn-cs"/>
                </a:defRPr>
              </a:lvl4pPr>
              <a:lvl5pPr marL="1828800" algn="l" rtl="0" eaLnBrk="0" fontAlgn="base" hangingPunct="0">
                <a:spcBef>
                  <a:spcPct val="0"/>
                </a:spcBef>
                <a:spcAft>
                  <a:spcPct val="0"/>
                </a:spcAft>
                <a:defRPr sz="2000" i="1" kern="1200">
                  <a:solidFill>
                    <a:schemeClr val="tx1"/>
                  </a:solidFill>
                  <a:latin typeface="Arial" charset="0"/>
                  <a:ea typeface="+mn-ea"/>
                  <a:cs typeface="+mn-cs"/>
                </a:defRPr>
              </a:lvl5pPr>
              <a:lvl6pPr marL="2286000" algn="l" defTabSz="914400" rtl="0" eaLnBrk="1" latinLnBrk="0" hangingPunct="1">
                <a:defRPr sz="2000" i="1" kern="1200">
                  <a:solidFill>
                    <a:schemeClr val="tx1"/>
                  </a:solidFill>
                  <a:latin typeface="Arial" charset="0"/>
                  <a:ea typeface="+mn-ea"/>
                  <a:cs typeface="+mn-cs"/>
                </a:defRPr>
              </a:lvl6pPr>
              <a:lvl7pPr marL="2743200" algn="l" defTabSz="914400" rtl="0" eaLnBrk="1" latinLnBrk="0" hangingPunct="1">
                <a:defRPr sz="2000" i="1" kern="1200">
                  <a:solidFill>
                    <a:schemeClr val="tx1"/>
                  </a:solidFill>
                  <a:latin typeface="Arial" charset="0"/>
                  <a:ea typeface="+mn-ea"/>
                  <a:cs typeface="+mn-cs"/>
                </a:defRPr>
              </a:lvl7pPr>
              <a:lvl8pPr marL="3200400" algn="l" defTabSz="914400" rtl="0" eaLnBrk="1" latinLnBrk="0" hangingPunct="1">
                <a:defRPr sz="2000" i="1" kern="1200">
                  <a:solidFill>
                    <a:schemeClr val="tx1"/>
                  </a:solidFill>
                  <a:latin typeface="Arial" charset="0"/>
                  <a:ea typeface="+mn-ea"/>
                  <a:cs typeface="+mn-cs"/>
                </a:defRPr>
              </a:lvl8pPr>
              <a:lvl9pPr marL="3657600" algn="l" defTabSz="914400" rtl="0" eaLnBrk="1" latinLnBrk="0" hangingPunct="1">
                <a:defRPr sz="2000" i="1" kern="1200">
                  <a:solidFill>
                    <a:schemeClr val="tx1"/>
                  </a:solidFill>
                  <a:latin typeface="Arial" charset="0"/>
                  <a:ea typeface="+mn-ea"/>
                  <a:cs typeface="+mn-cs"/>
                </a:defRPr>
              </a:lvl9pPr>
            </a:lstStyle>
            <a:p>
              <a:r>
                <a:rPr lang="zh-CN" altLang="en-US" sz="1600" i="0" dirty="0" smtClean="0"/>
                <a:t>其他节点</a:t>
              </a:r>
              <a:r>
                <a:rPr lang="zh-CN" altLang="en-US" sz="1600" i="0" dirty="0"/>
                <a:t>传输完</a:t>
              </a:r>
              <a:endParaRPr lang="de-DE" sz="1600" i="0" dirty="0"/>
            </a:p>
          </p:txBody>
        </p:sp>
        <p:sp>
          <p:nvSpPr>
            <p:cNvPr id="89" name="椭圆 88"/>
            <p:cNvSpPr/>
            <p:nvPr/>
          </p:nvSpPr>
          <p:spPr bwMode="auto">
            <a:xfrm>
              <a:off x="1457300" y="4133848"/>
              <a:ext cx="381000" cy="304800"/>
            </a:xfrm>
            <a:prstGeom prst="ellipse">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defPPr>
                <a:defRPr lang="en-US"/>
              </a:defPPr>
              <a:lvl1pPr algn="l" rtl="0" eaLnBrk="0" fontAlgn="base" hangingPunct="0">
                <a:spcBef>
                  <a:spcPct val="0"/>
                </a:spcBef>
                <a:spcAft>
                  <a:spcPct val="0"/>
                </a:spcAft>
                <a:defRPr sz="2000" i="1" kern="1200">
                  <a:solidFill>
                    <a:schemeClr val="dk1"/>
                  </a:solidFill>
                  <a:latin typeface="+mn-lt"/>
                  <a:ea typeface="+mn-ea"/>
                  <a:cs typeface="+mn-cs"/>
                </a:defRPr>
              </a:lvl1pPr>
              <a:lvl2pPr marL="457200" algn="l" rtl="0" eaLnBrk="0" fontAlgn="base" hangingPunct="0">
                <a:spcBef>
                  <a:spcPct val="0"/>
                </a:spcBef>
                <a:spcAft>
                  <a:spcPct val="0"/>
                </a:spcAft>
                <a:defRPr sz="2000" i="1" kern="1200">
                  <a:solidFill>
                    <a:schemeClr val="dk1"/>
                  </a:solidFill>
                  <a:latin typeface="+mn-lt"/>
                  <a:ea typeface="+mn-ea"/>
                  <a:cs typeface="+mn-cs"/>
                </a:defRPr>
              </a:lvl2pPr>
              <a:lvl3pPr marL="914400" algn="l" rtl="0" eaLnBrk="0" fontAlgn="base" hangingPunct="0">
                <a:spcBef>
                  <a:spcPct val="0"/>
                </a:spcBef>
                <a:spcAft>
                  <a:spcPct val="0"/>
                </a:spcAft>
                <a:defRPr sz="2000" i="1" kern="1200">
                  <a:solidFill>
                    <a:schemeClr val="dk1"/>
                  </a:solidFill>
                  <a:latin typeface="+mn-lt"/>
                  <a:ea typeface="+mn-ea"/>
                  <a:cs typeface="+mn-cs"/>
                </a:defRPr>
              </a:lvl3pPr>
              <a:lvl4pPr marL="1371600" algn="l" rtl="0" eaLnBrk="0" fontAlgn="base" hangingPunct="0">
                <a:spcBef>
                  <a:spcPct val="0"/>
                </a:spcBef>
                <a:spcAft>
                  <a:spcPct val="0"/>
                </a:spcAft>
                <a:defRPr sz="2000" i="1" kern="1200">
                  <a:solidFill>
                    <a:schemeClr val="dk1"/>
                  </a:solidFill>
                  <a:latin typeface="+mn-lt"/>
                  <a:ea typeface="+mn-ea"/>
                  <a:cs typeface="+mn-cs"/>
                </a:defRPr>
              </a:lvl4pPr>
              <a:lvl5pPr marL="1828800" algn="l" rtl="0" eaLnBrk="0" fontAlgn="base" hangingPunct="0">
                <a:spcBef>
                  <a:spcPct val="0"/>
                </a:spcBef>
                <a:spcAft>
                  <a:spcPct val="0"/>
                </a:spcAft>
                <a:defRPr sz="2000" i="1" kern="1200">
                  <a:solidFill>
                    <a:schemeClr val="dk1"/>
                  </a:solidFill>
                  <a:latin typeface="+mn-lt"/>
                  <a:ea typeface="+mn-ea"/>
                  <a:cs typeface="+mn-cs"/>
                </a:defRPr>
              </a:lvl5pPr>
              <a:lvl6pPr marL="2286000" algn="l" defTabSz="914400" rtl="0" eaLnBrk="1" latinLnBrk="0" hangingPunct="1">
                <a:defRPr sz="2000" i="1" kern="1200">
                  <a:solidFill>
                    <a:schemeClr val="dk1"/>
                  </a:solidFill>
                  <a:latin typeface="+mn-lt"/>
                  <a:ea typeface="+mn-ea"/>
                  <a:cs typeface="+mn-cs"/>
                </a:defRPr>
              </a:lvl6pPr>
              <a:lvl7pPr marL="2743200" algn="l" defTabSz="914400" rtl="0" eaLnBrk="1" latinLnBrk="0" hangingPunct="1">
                <a:defRPr sz="2000" i="1" kern="1200">
                  <a:solidFill>
                    <a:schemeClr val="dk1"/>
                  </a:solidFill>
                  <a:latin typeface="+mn-lt"/>
                  <a:ea typeface="+mn-ea"/>
                  <a:cs typeface="+mn-cs"/>
                </a:defRPr>
              </a:lvl7pPr>
              <a:lvl8pPr marL="3200400" algn="l" defTabSz="914400" rtl="0" eaLnBrk="1" latinLnBrk="0" hangingPunct="1">
                <a:defRPr sz="2000" i="1" kern="1200">
                  <a:solidFill>
                    <a:schemeClr val="dk1"/>
                  </a:solidFill>
                  <a:latin typeface="+mn-lt"/>
                  <a:ea typeface="+mn-ea"/>
                  <a:cs typeface="+mn-cs"/>
                </a:defRPr>
              </a:lvl8pPr>
              <a:lvl9pPr marL="3657600" algn="l" defTabSz="914400" rtl="0" eaLnBrk="1" latinLnBrk="0" hangingPunct="1">
                <a:defRPr sz="2000" i="1" kern="1200">
                  <a:solidFill>
                    <a:schemeClr val="dk1"/>
                  </a:solidFill>
                  <a:latin typeface="+mn-lt"/>
                  <a:ea typeface="+mn-ea"/>
                  <a:cs typeface="+mn-cs"/>
                </a:defRPr>
              </a:lvl9pPr>
            </a:lstStyle>
            <a:p>
              <a:pPr algn="ctr"/>
              <a:r>
                <a:rPr lang="en-US" altLang="zh-CN" i="0" dirty="0">
                  <a:solidFill>
                    <a:schemeClr val="tx1"/>
                  </a:solidFill>
                  <a:latin typeface="Arial" charset="0"/>
                </a:rPr>
                <a:t>1</a:t>
              </a:r>
              <a:endParaRPr lang="zh-CN" altLang="en-US" i="0" dirty="0">
                <a:solidFill>
                  <a:schemeClr val="tx1"/>
                </a:solidFill>
                <a:latin typeface="Arial" charset="0"/>
              </a:endParaRPr>
            </a:p>
          </p:txBody>
        </p:sp>
        <p:sp>
          <p:nvSpPr>
            <p:cNvPr id="90" name="椭圆 89"/>
            <p:cNvSpPr/>
            <p:nvPr/>
          </p:nvSpPr>
          <p:spPr bwMode="auto">
            <a:xfrm>
              <a:off x="3286100" y="3676648"/>
              <a:ext cx="381000" cy="304800"/>
            </a:xfrm>
            <a:prstGeom prst="ellipse">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defPPr>
                <a:defRPr lang="en-US"/>
              </a:defPPr>
              <a:lvl1pPr algn="l" rtl="0" eaLnBrk="0" fontAlgn="base" hangingPunct="0">
                <a:spcBef>
                  <a:spcPct val="0"/>
                </a:spcBef>
                <a:spcAft>
                  <a:spcPct val="0"/>
                </a:spcAft>
                <a:defRPr sz="2000" i="1" kern="1200">
                  <a:solidFill>
                    <a:schemeClr val="dk1"/>
                  </a:solidFill>
                  <a:latin typeface="+mn-lt"/>
                  <a:ea typeface="+mn-ea"/>
                  <a:cs typeface="+mn-cs"/>
                </a:defRPr>
              </a:lvl1pPr>
              <a:lvl2pPr marL="457200" algn="l" rtl="0" eaLnBrk="0" fontAlgn="base" hangingPunct="0">
                <a:spcBef>
                  <a:spcPct val="0"/>
                </a:spcBef>
                <a:spcAft>
                  <a:spcPct val="0"/>
                </a:spcAft>
                <a:defRPr sz="2000" i="1" kern="1200">
                  <a:solidFill>
                    <a:schemeClr val="dk1"/>
                  </a:solidFill>
                  <a:latin typeface="+mn-lt"/>
                  <a:ea typeface="+mn-ea"/>
                  <a:cs typeface="+mn-cs"/>
                </a:defRPr>
              </a:lvl2pPr>
              <a:lvl3pPr marL="914400" algn="l" rtl="0" eaLnBrk="0" fontAlgn="base" hangingPunct="0">
                <a:spcBef>
                  <a:spcPct val="0"/>
                </a:spcBef>
                <a:spcAft>
                  <a:spcPct val="0"/>
                </a:spcAft>
                <a:defRPr sz="2000" i="1" kern="1200">
                  <a:solidFill>
                    <a:schemeClr val="dk1"/>
                  </a:solidFill>
                  <a:latin typeface="+mn-lt"/>
                  <a:ea typeface="+mn-ea"/>
                  <a:cs typeface="+mn-cs"/>
                </a:defRPr>
              </a:lvl3pPr>
              <a:lvl4pPr marL="1371600" algn="l" rtl="0" eaLnBrk="0" fontAlgn="base" hangingPunct="0">
                <a:spcBef>
                  <a:spcPct val="0"/>
                </a:spcBef>
                <a:spcAft>
                  <a:spcPct val="0"/>
                </a:spcAft>
                <a:defRPr sz="2000" i="1" kern="1200">
                  <a:solidFill>
                    <a:schemeClr val="dk1"/>
                  </a:solidFill>
                  <a:latin typeface="+mn-lt"/>
                  <a:ea typeface="+mn-ea"/>
                  <a:cs typeface="+mn-cs"/>
                </a:defRPr>
              </a:lvl4pPr>
              <a:lvl5pPr marL="1828800" algn="l" rtl="0" eaLnBrk="0" fontAlgn="base" hangingPunct="0">
                <a:spcBef>
                  <a:spcPct val="0"/>
                </a:spcBef>
                <a:spcAft>
                  <a:spcPct val="0"/>
                </a:spcAft>
                <a:defRPr sz="2000" i="1" kern="1200">
                  <a:solidFill>
                    <a:schemeClr val="dk1"/>
                  </a:solidFill>
                  <a:latin typeface="+mn-lt"/>
                  <a:ea typeface="+mn-ea"/>
                  <a:cs typeface="+mn-cs"/>
                </a:defRPr>
              </a:lvl5pPr>
              <a:lvl6pPr marL="2286000" algn="l" defTabSz="914400" rtl="0" eaLnBrk="1" latinLnBrk="0" hangingPunct="1">
                <a:defRPr sz="2000" i="1" kern="1200">
                  <a:solidFill>
                    <a:schemeClr val="dk1"/>
                  </a:solidFill>
                  <a:latin typeface="+mn-lt"/>
                  <a:ea typeface="+mn-ea"/>
                  <a:cs typeface="+mn-cs"/>
                </a:defRPr>
              </a:lvl6pPr>
              <a:lvl7pPr marL="2743200" algn="l" defTabSz="914400" rtl="0" eaLnBrk="1" latinLnBrk="0" hangingPunct="1">
                <a:defRPr sz="2000" i="1" kern="1200">
                  <a:solidFill>
                    <a:schemeClr val="dk1"/>
                  </a:solidFill>
                  <a:latin typeface="+mn-lt"/>
                  <a:ea typeface="+mn-ea"/>
                  <a:cs typeface="+mn-cs"/>
                </a:defRPr>
              </a:lvl7pPr>
              <a:lvl8pPr marL="3200400" algn="l" defTabSz="914400" rtl="0" eaLnBrk="1" latinLnBrk="0" hangingPunct="1">
                <a:defRPr sz="2000" i="1" kern="1200">
                  <a:solidFill>
                    <a:schemeClr val="dk1"/>
                  </a:solidFill>
                  <a:latin typeface="+mn-lt"/>
                  <a:ea typeface="+mn-ea"/>
                  <a:cs typeface="+mn-cs"/>
                </a:defRPr>
              </a:lvl8pPr>
              <a:lvl9pPr marL="3657600" algn="l" defTabSz="914400" rtl="0" eaLnBrk="1" latinLnBrk="0" hangingPunct="1">
                <a:defRPr sz="2000" i="1" kern="1200">
                  <a:solidFill>
                    <a:schemeClr val="dk1"/>
                  </a:solidFill>
                  <a:latin typeface="+mn-lt"/>
                  <a:ea typeface="+mn-ea"/>
                  <a:cs typeface="+mn-cs"/>
                </a:defRPr>
              </a:lvl9pPr>
            </a:lstStyle>
            <a:p>
              <a:pPr algn="ctr"/>
              <a:r>
                <a:rPr lang="en-US" altLang="zh-CN" i="0" dirty="0">
                  <a:solidFill>
                    <a:schemeClr val="tx1"/>
                  </a:solidFill>
                  <a:latin typeface="Arial" charset="0"/>
                </a:rPr>
                <a:t>2</a:t>
              </a:r>
              <a:endParaRPr lang="zh-CN" altLang="en-US" i="0" dirty="0">
                <a:solidFill>
                  <a:schemeClr val="tx1"/>
                </a:solidFill>
                <a:latin typeface="Arial" charset="0"/>
              </a:endParaRPr>
            </a:p>
          </p:txBody>
        </p:sp>
        <p:sp>
          <p:nvSpPr>
            <p:cNvPr id="91" name="椭圆 90"/>
            <p:cNvSpPr/>
            <p:nvPr/>
          </p:nvSpPr>
          <p:spPr bwMode="auto">
            <a:xfrm>
              <a:off x="5572100" y="3752848"/>
              <a:ext cx="381000" cy="304800"/>
            </a:xfrm>
            <a:prstGeom prst="ellipse">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defPPr>
                <a:defRPr lang="en-US"/>
              </a:defPPr>
              <a:lvl1pPr algn="l" rtl="0" eaLnBrk="0" fontAlgn="base" hangingPunct="0">
                <a:spcBef>
                  <a:spcPct val="0"/>
                </a:spcBef>
                <a:spcAft>
                  <a:spcPct val="0"/>
                </a:spcAft>
                <a:defRPr sz="2000" i="1" kern="1200">
                  <a:solidFill>
                    <a:schemeClr val="dk1"/>
                  </a:solidFill>
                  <a:latin typeface="+mn-lt"/>
                  <a:ea typeface="+mn-ea"/>
                  <a:cs typeface="+mn-cs"/>
                </a:defRPr>
              </a:lvl1pPr>
              <a:lvl2pPr marL="457200" algn="l" rtl="0" eaLnBrk="0" fontAlgn="base" hangingPunct="0">
                <a:spcBef>
                  <a:spcPct val="0"/>
                </a:spcBef>
                <a:spcAft>
                  <a:spcPct val="0"/>
                </a:spcAft>
                <a:defRPr sz="2000" i="1" kern="1200">
                  <a:solidFill>
                    <a:schemeClr val="dk1"/>
                  </a:solidFill>
                  <a:latin typeface="+mn-lt"/>
                  <a:ea typeface="+mn-ea"/>
                  <a:cs typeface="+mn-cs"/>
                </a:defRPr>
              </a:lvl2pPr>
              <a:lvl3pPr marL="914400" algn="l" rtl="0" eaLnBrk="0" fontAlgn="base" hangingPunct="0">
                <a:spcBef>
                  <a:spcPct val="0"/>
                </a:spcBef>
                <a:spcAft>
                  <a:spcPct val="0"/>
                </a:spcAft>
                <a:defRPr sz="2000" i="1" kern="1200">
                  <a:solidFill>
                    <a:schemeClr val="dk1"/>
                  </a:solidFill>
                  <a:latin typeface="+mn-lt"/>
                  <a:ea typeface="+mn-ea"/>
                  <a:cs typeface="+mn-cs"/>
                </a:defRPr>
              </a:lvl3pPr>
              <a:lvl4pPr marL="1371600" algn="l" rtl="0" eaLnBrk="0" fontAlgn="base" hangingPunct="0">
                <a:spcBef>
                  <a:spcPct val="0"/>
                </a:spcBef>
                <a:spcAft>
                  <a:spcPct val="0"/>
                </a:spcAft>
                <a:defRPr sz="2000" i="1" kern="1200">
                  <a:solidFill>
                    <a:schemeClr val="dk1"/>
                  </a:solidFill>
                  <a:latin typeface="+mn-lt"/>
                  <a:ea typeface="+mn-ea"/>
                  <a:cs typeface="+mn-cs"/>
                </a:defRPr>
              </a:lvl4pPr>
              <a:lvl5pPr marL="1828800" algn="l" rtl="0" eaLnBrk="0" fontAlgn="base" hangingPunct="0">
                <a:spcBef>
                  <a:spcPct val="0"/>
                </a:spcBef>
                <a:spcAft>
                  <a:spcPct val="0"/>
                </a:spcAft>
                <a:defRPr sz="2000" i="1" kern="1200">
                  <a:solidFill>
                    <a:schemeClr val="dk1"/>
                  </a:solidFill>
                  <a:latin typeface="+mn-lt"/>
                  <a:ea typeface="+mn-ea"/>
                  <a:cs typeface="+mn-cs"/>
                </a:defRPr>
              </a:lvl5pPr>
              <a:lvl6pPr marL="2286000" algn="l" defTabSz="914400" rtl="0" eaLnBrk="1" latinLnBrk="0" hangingPunct="1">
                <a:defRPr sz="2000" i="1" kern="1200">
                  <a:solidFill>
                    <a:schemeClr val="dk1"/>
                  </a:solidFill>
                  <a:latin typeface="+mn-lt"/>
                  <a:ea typeface="+mn-ea"/>
                  <a:cs typeface="+mn-cs"/>
                </a:defRPr>
              </a:lvl6pPr>
              <a:lvl7pPr marL="2743200" algn="l" defTabSz="914400" rtl="0" eaLnBrk="1" latinLnBrk="0" hangingPunct="1">
                <a:defRPr sz="2000" i="1" kern="1200">
                  <a:solidFill>
                    <a:schemeClr val="dk1"/>
                  </a:solidFill>
                  <a:latin typeface="+mn-lt"/>
                  <a:ea typeface="+mn-ea"/>
                  <a:cs typeface="+mn-cs"/>
                </a:defRPr>
              </a:lvl7pPr>
              <a:lvl8pPr marL="3200400" algn="l" defTabSz="914400" rtl="0" eaLnBrk="1" latinLnBrk="0" hangingPunct="1">
                <a:defRPr sz="2000" i="1" kern="1200">
                  <a:solidFill>
                    <a:schemeClr val="dk1"/>
                  </a:solidFill>
                  <a:latin typeface="+mn-lt"/>
                  <a:ea typeface="+mn-ea"/>
                  <a:cs typeface="+mn-cs"/>
                </a:defRPr>
              </a:lvl8pPr>
              <a:lvl9pPr marL="3657600" algn="l" defTabSz="914400" rtl="0" eaLnBrk="1" latinLnBrk="0" hangingPunct="1">
                <a:defRPr sz="2000" i="1" kern="1200">
                  <a:solidFill>
                    <a:schemeClr val="dk1"/>
                  </a:solidFill>
                  <a:latin typeface="+mn-lt"/>
                  <a:ea typeface="+mn-ea"/>
                  <a:cs typeface="+mn-cs"/>
                </a:defRPr>
              </a:lvl9pPr>
            </a:lstStyle>
            <a:p>
              <a:pPr algn="ctr"/>
              <a:r>
                <a:rPr lang="en-US" altLang="zh-CN" i="0" dirty="0">
                  <a:solidFill>
                    <a:schemeClr val="tx1"/>
                  </a:solidFill>
                  <a:latin typeface="Arial" charset="0"/>
                </a:rPr>
                <a:t>3</a:t>
              </a:r>
              <a:endParaRPr lang="zh-CN" altLang="en-US" i="0" dirty="0">
                <a:solidFill>
                  <a:schemeClr val="tx1"/>
                </a:solidFill>
                <a:latin typeface="Arial" charset="0"/>
              </a:endParaRPr>
            </a:p>
          </p:txBody>
        </p:sp>
        <p:sp>
          <p:nvSpPr>
            <p:cNvPr id="92" name="椭圆 91"/>
            <p:cNvSpPr/>
            <p:nvPr/>
          </p:nvSpPr>
          <p:spPr bwMode="auto">
            <a:xfrm>
              <a:off x="6943700" y="3752848"/>
              <a:ext cx="381000" cy="304800"/>
            </a:xfrm>
            <a:prstGeom prst="ellipse">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defPPr>
                <a:defRPr lang="en-US"/>
              </a:defPPr>
              <a:lvl1pPr algn="l" rtl="0" eaLnBrk="0" fontAlgn="base" hangingPunct="0">
                <a:spcBef>
                  <a:spcPct val="0"/>
                </a:spcBef>
                <a:spcAft>
                  <a:spcPct val="0"/>
                </a:spcAft>
                <a:defRPr sz="2000" i="1" kern="1200">
                  <a:solidFill>
                    <a:schemeClr val="dk1"/>
                  </a:solidFill>
                  <a:latin typeface="+mn-lt"/>
                  <a:ea typeface="+mn-ea"/>
                  <a:cs typeface="+mn-cs"/>
                </a:defRPr>
              </a:lvl1pPr>
              <a:lvl2pPr marL="457200" algn="l" rtl="0" eaLnBrk="0" fontAlgn="base" hangingPunct="0">
                <a:spcBef>
                  <a:spcPct val="0"/>
                </a:spcBef>
                <a:spcAft>
                  <a:spcPct val="0"/>
                </a:spcAft>
                <a:defRPr sz="2000" i="1" kern="1200">
                  <a:solidFill>
                    <a:schemeClr val="dk1"/>
                  </a:solidFill>
                  <a:latin typeface="+mn-lt"/>
                  <a:ea typeface="+mn-ea"/>
                  <a:cs typeface="+mn-cs"/>
                </a:defRPr>
              </a:lvl2pPr>
              <a:lvl3pPr marL="914400" algn="l" rtl="0" eaLnBrk="0" fontAlgn="base" hangingPunct="0">
                <a:spcBef>
                  <a:spcPct val="0"/>
                </a:spcBef>
                <a:spcAft>
                  <a:spcPct val="0"/>
                </a:spcAft>
                <a:defRPr sz="2000" i="1" kern="1200">
                  <a:solidFill>
                    <a:schemeClr val="dk1"/>
                  </a:solidFill>
                  <a:latin typeface="+mn-lt"/>
                  <a:ea typeface="+mn-ea"/>
                  <a:cs typeface="+mn-cs"/>
                </a:defRPr>
              </a:lvl3pPr>
              <a:lvl4pPr marL="1371600" algn="l" rtl="0" eaLnBrk="0" fontAlgn="base" hangingPunct="0">
                <a:spcBef>
                  <a:spcPct val="0"/>
                </a:spcBef>
                <a:spcAft>
                  <a:spcPct val="0"/>
                </a:spcAft>
                <a:defRPr sz="2000" i="1" kern="1200">
                  <a:solidFill>
                    <a:schemeClr val="dk1"/>
                  </a:solidFill>
                  <a:latin typeface="+mn-lt"/>
                  <a:ea typeface="+mn-ea"/>
                  <a:cs typeface="+mn-cs"/>
                </a:defRPr>
              </a:lvl4pPr>
              <a:lvl5pPr marL="1828800" algn="l" rtl="0" eaLnBrk="0" fontAlgn="base" hangingPunct="0">
                <a:spcBef>
                  <a:spcPct val="0"/>
                </a:spcBef>
                <a:spcAft>
                  <a:spcPct val="0"/>
                </a:spcAft>
                <a:defRPr sz="2000" i="1" kern="1200">
                  <a:solidFill>
                    <a:schemeClr val="dk1"/>
                  </a:solidFill>
                  <a:latin typeface="+mn-lt"/>
                  <a:ea typeface="+mn-ea"/>
                  <a:cs typeface="+mn-cs"/>
                </a:defRPr>
              </a:lvl5pPr>
              <a:lvl6pPr marL="2286000" algn="l" defTabSz="914400" rtl="0" eaLnBrk="1" latinLnBrk="0" hangingPunct="1">
                <a:defRPr sz="2000" i="1" kern="1200">
                  <a:solidFill>
                    <a:schemeClr val="dk1"/>
                  </a:solidFill>
                  <a:latin typeface="+mn-lt"/>
                  <a:ea typeface="+mn-ea"/>
                  <a:cs typeface="+mn-cs"/>
                </a:defRPr>
              </a:lvl6pPr>
              <a:lvl7pPr marL="2743200" algn="l" defTabSz="914400" rtl="0" eaLnBrk="1" latinLnBrk="0" hangingPunct="1">
                <a:defRPr sz="2000" i="1" kern="1200">
                  <a:solidFill>
                    <a:schemeClr val="dk1"/>
                  </a:solidFill>
                  <a:latin typeface="+mn-lt"/>
                  <a:ea typeface="+mn-ea"/>
                  <a:cs typeface="+mn-cs"/>
                </a:defRPr>
              </a:lvl7pPr>
              <a:lvl8pPr marL="3200400" algn="l" defTabSz="914400" rtl="0" eaLnBrk="1" latinLnBrk="0" hangingPunct="1">
                <a:defRPr sz="2000" i="1" kern="1200">
                  <a:solidFill>
                    <a:schemeClr val="dk1"/>
                  </a:solidFill>
                  <a:latin typeface="+mn-lt"/>
                  <a:ea typeface="+mn-ea"/>
                  <a:cs typeface="+mn-cs"/>
                </a:defRPr>
              </a:lvl8pPr>
              <a:lvl9pPr marL="3657600" algn="l" defTabSz="914400" rtl="0" eaLnBrk="1" latinLnBrk="0" hangingPunct="1">
                <a:defRPr sz="2000" i="1" kern="1200">
                  <a:solidFill>
                    <a:schemeClr val="dk1"/>
                  </a:solidFill>
                  <a:latin typeface="+mn-lt"/>
                  <a:ea typeface="+mn-ea"/>
                  <a:cs typeface="+mn-cs"/>
                </a:defRPr>
              </a:lvl9pPr>
            </a:lstStyle>
            <a:p>
              <a:pPr algn="ctr"/>
              <a:r>
                <a:rPr lang="en-US" altLang="zh-CN" i="0" dirty="0">
                  <a:solidFill>
                    <a:schemeClr val="tx1"/>
                  </a:solidFill>
                  <a:latin typeface="Arial" charset="0"/>
                </a:rPr>
                <a:t>4</a:t>
              </a:r>
              <a:endParaRPr lang="zh-CN" altLang="en-US" i="0" dirty="0">
                <a:solidFill>
                  <a:schemeClr val="tx1"/>
                </a:solidFill>
                <a:latin typeface="Arial" charset="0"/>
              </a:endParaRPr>
            </a:p>
          </p:txBody>
        </p:sp>
        <p:sp>
          <p:nvSpPr>
            <p:cNvPr id="104451" name="Rectangle 3"/>
            <p:cNvSpPr>
              <a:spLocks noChangeArrowheads="1"/>
            </p:cNvSpPr>
            <p:nvPr/>
          </p:nvSpPr>
          <p:spPr bwMode="auto">
            <a:xfrm>
              <a:off x="9500" y="3444357"/>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zh-CN" altLang="zh-CN">
                <a:latin typeface="Arial" pitchFamily="34" charset="0"/>
                <a:ea typeface="宋体" pitchFamily="2" charset="-122"/>
              </a:endParaRPr>
            </a:p>
          </p:txBody>
        </p:sp>
      </p:grpSp>
      <p:sp>
        <p:nvSpPr>
          <p:cNvPr id="5" name="TextBox 4"/>
          <p:cNvSpPr txBox="1"/>
          <p:nvPr/>
        </p:nvSpPr>
        <p:spPr>
          <a:xfrm>
            <a:off x="5031776" y="6453336"/>
            <a:ext cx="2230438" cy="369332"/>
          </a:xfrm>
          <a:prstGeom prst="rect">
            <a:avLst/>
          </a:prstGeom>
          <a:noFill/>
        </p:spPr>
        <p:txBody>
          <a:bodyPr wrap="square" rtlCol="0">
            <a:spAutoFit/>
          </a:bodyPr>
          <a:lstStyle/>
          <a:p>
            <a:r>
              <a:rPr lang="zh-CN" altLang="en-US" u="sng" dirty="0">
                <a:solidFill>
                  <a:srgbClr val="FF0000"/>
                </a:solidFill>
              </a:rPr>
              <a:t>第一个新帧</a:t>
            </a:r>
          </a:p>
        </p:txBody>
      </p:sp>
    </p:spTree>
    <p:extLst>
      <p:ext uri="{BB962C8B-B14F-4D97-AF65-F5344CB8AC3E}">
        <p14:creationId xmlns:p14="http://schemas.microsoft.com/office/powerpoint/2010/main" val="81913756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CSMA/CA</a:t>
            </a:r>
            <a:r>
              <a:rPr lang="zh-CN" altLang="en-US" dirty="0" smtClean="0"/>
              <a:t>：竞争窗口</a:t>
            </a:r>
            <a:endParaRPr lang="zh-CN" altLang="en-US" dirty="0"/>
          </a:p>
        </p:txBody>
      </p:sp>
      <p:sp>
        <p:nvSpPr>
          <p:cNvPr id="3" name="内容占位符 2"/>
          <p:cNvSpPr>
            <a:spLocks noGrp="1"/>
          </p:cNvSpPr>
          <p:nvPr>
            <p:ph idx="1"/>
          </p:nvPr>
        </p:nvSpPr>
        <p:spPr/>
        <p:txBody>
          <a:bodyPr/>
          <a:lstStyle/>
          <a:p>
            <a:r>
              <a:rPr lang="zh-CN" altLang="en-US" dirty="0" smtClean="0"/>
              <a:t>节点维护一个（随机后退的）竞争窗口</a:t>
            </a:r>
            <a:r>
              <a:rPr lang="en-US" altLang="zh-CN" dirty="0" smtClean="0"/>
              <a:t>CW</a:t>
            </a:r>
            <a:r>
              <a:rPr lang="zh-CN" altLang="en-US" dirty="0" smtClean="0"/>
              <a:t>，节点随机等待</a:t>
            </a:r>
            <a:r>
              <a:rPr lang="en-US" altLang="zh-CN" dirty="0" smtClean="0"/>
              <a:t>[0,cw]</a:t>
            </a:r>
            <a:r>
              <a:rPr lang="zh-CN" altLang="en-US" dirty="0" smtClean="0"/>
              <a:t> 个时槽（</a:t>
            </a:r>
            <a:r>
              <a:rPr lang="en-US" altLang="zh-CN" dirty="0" smtClean="0"/>
              <a:t>20</a:t>
            </a:r>
            <a:r>
              <a:rPr lang="zh-CN" altLang="en-US" dirty="0" smtClean="0"/>
              <a:t>微秒</a:t>
            </a:r>
            <a:r>
              <a:rPr lang="en-US" altLang="zh-CN" dirty="0" smtClean="0"/>
              <a:t>)</a:t>
            </a:r>
            <a:r>
              <a:rPr lang="zh-CN" altLang="en-US" dirty="0" smtClean="0"/>
              <a:t>。</a:t>
            </a:r>
            <a:endParaRPr lang="en-US" altLang="zh-CN" dirty="0" smtClean="0"/>
          </a:p>
          <a:p>
            <a:r>
              <a:rPr lang="zh-CN" altLang="en-US" dirty="0" smtClean="0"/>
              <a:t>随机后退</a:t>
            </a:r>
            <a:r>
              <a:rPr lang="zh-CN" altLang="en-US" dirty="0" smtClean="0"/>
              <a:t>期间</a:t>
            </a:r>
            <a:r>
              <a:rPr lang="zh-CN" altLang="en-US" dirty="0"/>
              <a:t>如果</a:t>
            </a:r>
            <a:r>
              <a:rPr lang="zh-CN" altLang="en-US" dirty="0" smtClean="0"/>
              <a:t>监听</a:t>
            </a:r>
            <a:r>
              <a:rPr lang="zh-CN" altLang="en-US" dirty="0" smtClean="0"/>
              <a:t>到媒体忙，冻结随机后退计时器，等空闲</a:t>
            </a:r>
            <a:r>
              <a:rPr lang="en-US" altLang="zh-CN" dirty="0" smtClean="0"/>
              <a:t>DIFS</a:t>
            </a:r>
            <a:r>
              <a:rPr lang="zh-CN" altLang="en-US" dirty="0" smtClean="0"/>
              <a:t>后恢复计时</a:t>
            </a:r>
            <a:endParaRPr lang="en-US" altLang="zh-CN" dirty="0" smtClean="0"/>
          </a:p>
          <a:p>
            <a:r>
              <a:rPr lang="zh-CN" altLang="en-US" dirty="0" smtClean="0"/>
              <a:t>指数后退方法：通过冲突的次数来估计网络的负载</a:t>
            </a:r>
            <a:endParaRPr lang="en-US" altLang="zh-CN" dirty="0" smtClean="0"/>
          </a:p>
          <a:p>
            <a:pPr lvl="1"/>
            <a:r>
              <a:rPr lang="en-US" altLang="zh-CN" sz="2300" dirty="0" err="1"/>
              <a:t>cw</a:t>
            </a:r>
            <a:r>
              <a:rPr lang="zh-CN" altLang="en-US" sz="2300" dirty="0"/>
              <a:t>初始化为某个最小值（</a:t>
            </a:r>
            <a:r>
              <a:rPr lang="en-US" altLang="zh-CN" sz="2300" dirty="0" err="1"/>
              <a:t>CWmin</a:t>
            </a:r>
            <a:r>
              <a:rPr lang="en-US" altLang="zh-CN" sz="2300" dirty="0"/>
              <a:t>=31</a:t>
            </a:r>
            <a:r>
              <a:rPr lang="zh-CN" altLang="en-US" sz="2300" dirty="0"/>
              <a:t>）</a:t>
            </a:r>
            <a:endParaRPr lang="en-US" altLang="zh-CN" sz="2300" dirty="0"/>
          </a:p>
          <a:p>
            <a:pPr lvl="1"/>
            <a:r>
              <a:rPr lang="zh-CN" altLang="en-US" sz="2300" dirty="0"/>
              <a:t>每次发生冲突（没有收到</a:t>
            </a:r>
            <a:r>
              <a:rPr lang="en-US" altLang="zh-CN" sz="2300" dirty="0"/>
              <a:t>ACK</a:t>
            </a:r>
            <a:r>
              <a:rPr lang="zh-CN" altLang="en-US" dirty="0" smtClean="0"/>
              <a:t>而超时</a:t>
            </a:r>
            <a:r>
              <a:rPr lang="zh-CN" altLang="en-US" sz="2300" dirty="0"/>
              <a:t>）时竞争窗口翻倍</a:t>
            </a:r>
            <a:r>
              <a:rPr lang="zh-CN" altLang="en-US" sz="2300" dirty="0" smtClean="0"/>
              <a:t>，直到</a:t>
            </a:r>
            <a:r>
              <a:rPr lang="zh-CN" altLang="en-US" sz="2300" dirty="0"/>
              <a:t>达到最大值</a:t>
            </a:r>
            <a:r>
              <a:rPr lang="zh-CN" altLang="en-US" sz="2300" dirty="0" smtClean="0"/>
              <a:t>（</a:t>
            </a:r>
            <a:r>
              <a:rPr lang="en-US" altLang="zh-CN" sz="2300" dirty="0" err="1" smtClean="0"/>
              <a:t>CWmax</a:t>
            </a:r>
            <a:r>
              <a:rPr lang="en-US" altLang="zh-CN" sz="2300" dirty="0" smtClean="0"/>
              <a:t>=1023</a:t>
            </a:r>
            <a:r>
              <a:rPr lang="zh-CN" altLang="en-US" sz="2300" dirty="0"/>
              <a:t>）。</a:t>
            </a:r>
            <a:endParaRPr lang="en-US" altLang="zh-CN" sz="2300" dirty="0"/>
          </a:p>
          <a:p>
            <a:endParaRPr lang="en-US" altLang="zh-CN" sz="2000" dirty="0"/>
          </a:p>
          <a:p>
            <a:endParaRPr lang="zh-CN" altLang="en-US" sz="2000" dirty="0"/>
          </a:p>
        </p:txBody>
      </p:sp>
      <p:sp>
        <p:nvSpPr>
          <p:cNvPr id="4" name="灯片编号占位符 3"/>
          <p:cNvSpPr>
            <a:spLocks noGrp="1"/>
          </p:cNvSpPr>
          <p:nvPr>
            <p:ph type="sldNum" sz="quarter" idx="12"/>
          </p:nvPr>
        </p:nvSpPr>
        <p:spPr/>
        <p:txBody>
          <a:bodyPr/>
          <a:lstStyle/>
          <a:p>
            <a:pPr>
              <a:defRPr/>
            </a:pPr>
            <a:fld id="{CBD0A36D-B37A-4D83-8528-A0EB221AC040}" type="slidenum">
              <a:rPr lang="zh-CN" altLang="en-US" smtClean="0"/>
              <a:pPr>
                <a:defRPr/>
              </a:pPr>
              <a:t>53</a:t>
            </a:fld>
            <a:endParaRPr lang="zh-CN" altLang="en-US" dirty="0"/>
          </a:p>
        </p:txBody>
      </p:sp>
    </p:spTree>
    <p:extLst>
      <p:ext uri="{BB962C8B-B14F-4D97-AF65-F5344CB8AC3E}">
        <p14:creationId xmlns:p14="http://schemas.microsoft.com/office/powerpoint/2010/main" val="109555357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WLAN</a:t>
            </a:r>
            <a:r>
              <a:rPr lang="zh-CN" altLang="en-US" dirty="0"/>
              <a:t>访问</a:t>
            </a:r>
            <a:r>
              <a:rPr lang="zh-CN" altLang="en-US" dirty="0" smtClean="0"/>
              <a:t>控制：</a:t>
            </a:r>
            <a:r>
              <a:rPr lang="en-US" altLang="zh-CN" dirty="0" smtClean="0"/>
              <a:t>RTS/CTS</a:t>
            </a:r>
            <a:endParaRPr lang="zh-CN" altLang="en-US" dirty="0"/>
          </a:p>
        </p:txBody>
      </p:sp>
      <p:sp>
        <p:nvSpPr>
          <p:cNvPr id="3" name="内容占位符 2"/>
          <p:cNvSpPr>
            <a:spLocks noGrp="1"/>
          </p:cNvSpPr>
          <p:nvPr>
            <p:ph idx="1"/>
          </p:nvPr>
        </p:nvSpPr>
        <p:spPr/>
        <p:txBody>
          <a:bodyPr>
            <a:normAutofit/>
          </a:bodyPr>
          <a:lstStyle/>
          <a:p>
            <a:pPr>
              <a:lnSpc>
                <a:spcPct val="100000"/>
              </a:lnSpc>
            </a:pPr>
            <a:r>
              <a:rPr lang="zh-CN" altLang="en-US" sz="2400" dirty="0"/>
              <a:t>引入</a:t>
            </a:r>
            <a:r>
              <a:rPr lang="en-US" altLang="zh-CN" sz="2400" dirty="0"/>
              <a:t>RTS/CTS</a:t>
            </a:r>
            <a:r>
              <a:rPr lang="zh-CN" altLang="en-US" sz="2400" dirty="0"/>
              <a:t>解决隐藏节点问题</a:t>
            </a:r>
            <a:endParaRPr lang="en-US" altLang="zh-CN" sz="2400" dirty="0"/>
          </a:p>
          <a:p>
            <a:pPr lvl="1">
              <a:lnSpc>
                <a:spcPct val="100000"/>
              </a:lnSpc>
            </a:pPr>
            <a:r>
              <a:rPr lang="en-US" altLang="zh-CN" dirty="0"/>
              <a:t>RTS/CTS</a:t>
            </a:r>
            <a:r>
              <a:rPr lang="zh-CN" altLang="en-US" dirty="0"/>
              <a:t>帧（</a:t>
            </a:r>
            <a:r>
              <a:rPr lang="en-US" altLang="zh-CN" dirty="0"/>
              <a:t>20/14</a:t>
            </a:r>
            <a:r>
              <a:rPr lang="zh-CN" altLang="en-US" dirty="0"/>
              <a:t>字节）非常小，出错和遇到冲突的概率小，可更快知道是否遇到冲突</a:t>
            </a:r>
            <a:endParaRPr lang="en-US" altLang="zh-CN" dirty="0"/>
          </a:p>
          <a:p>
            <a:pPr lvl="1">
              <a:lnSpc>
                <a:spcPct val="100000"/>
              </a:lnSpc>
            </a:pPr>
            <a:r>
              <a:rPr lang="zh-CN" altLang="en-US" dirty="0"/>
              <a:t>发送数据帧（可达</a:t>
            </a:r>
            <a:r>
              <a:rPr lang="en-US" altLang="zh-CN" dirty="0" smtClean="0"/>
              <a:t>2340</a:t>
            </a:r>
            <a:r>
              <a:rPr lang="zh-CN" altLang="en-US" dirty="0"/>
              <a:t>字节） 之前发送</a:t>
            </a:r>
            <a:r>
              <a:rPr lang="en-US" altLang="zh-CN" dirty="0"/>
              <a:t>RTS</a:t>
            </a:r>
            <a:r>
              <a:rPr lang="zh-CN" altLang="en-US" dirty="0"/>
              <a:t>帧，接收者回应以一个允许发送</a:t>
            </a:r>
            <a:r>
              <a:rPr lang="en-US" altLang="zh-CN" dirty="0"/>
              <a:t>CTS</a:t>
            </a:r>
            <a:r>
              <a:rPr lang="zh-CN" altLang="en-US" dirty="0"/>
              <a:t>帧</a:t>
            </a:r>
            <a:endParaRPr lang="en-US" altLang="zh-CN" dirty="0"/>
          </a:p>
          <a:p>
            <a:pPr lvl="2">
              <a:lnSpc>
                <a:spcPct val="100000"/>
              </a:lnSpc>
            </a:pPr>
            <a:r>
              <a:rPr lang="en-US" altLang="zh-CN" sz="2400" dirty="0"/>
              <a:t>RTS</a:t>
            </a:r>
            <a:r>
              <a:rPr lang="zh-CN" altLang="en-US" sz="2400" dirty="0"/>
              <a:t>和</a:t>
            </a:r>
            <a:r>
              <a:rPr lang="en-US" altLang="zh-CN" sz="2400" dirty="0"/>
              <a:t>CTS</a:t>
            </a:r>
            <a:r>
              <a:rPr lang="zh-CN" altLang="en-US" sz="2400" dirty="0"/>
              <a:t>帧头部的持续时间字段给出了本次数据会话（</a:t>
            </a:r>
            <a:r>
              <a:rPr lang="en-US" altLang="zh-CN" sz="2400" dirty="0"/>
              <a:t>RTS-CTS-DATA-ACK</a:t>
            </a:r>
            <a:r>
              <a:rPr lang="zh-CN" altLang="en-US" sz="2400" dirty="0"/>
              <a:t>）预计还要使用的媒体时间</a:t>
            </a:r>
            <a:endParaRPr lang="en-US" altLang="zh-CN" sz="2400" dirty="0"/>
          </a:p>
          <a:p>
            <a:pPr lvl="2">
              <a:lnSpc>
                <a:spcPct val="100000"/>
              </a:lnSpc>
            </a:pPr>
            <a:r>
              <a:rPr lang="zh-CN" altLang="en-US" sz="2400" dirty="0"/>
              <a:t>通过短的</a:t>
            </a:r>
            <a:r>
              <a:rPr lang="en-US" altLang="zh-CN" sz="2400" dirty="0"/>
              <a:t>RTS/CTS</a:t>
            </a:r>
            <a:r>
              <a:rPr lang="zh-CN" altLang="en-US" sz="2400" dirty="0"/>
              <a:t>控制分组预留接下来数据帧传输需要的</a:t>
            </a:r>
            <a:r>
              <a:rPr lang="zh-CN" altLang="en-US" sz="2400" dirty="0" smtClean="0"/>
              <a:t>带宽</a:t>
            </a:r>
            <a:endParaRPr lang="en-US" altLang="zh-CN" sz="2400" dirty="0"/>
          </a:p>
          <a:p>
            <a:pPr lvl="2">
              <a:lnSpc>
                <a:spcPct val="100000"/>
              </a:lnSpc>
            </a:pPr>
            <a:r>
              <a:rPr lang="en-US" altLang="zh-CN" sz="2400" dirty="0"/>
              <a:t>RTS/CTS</a:t>
            </a:r>
            <a:r>
              <a:rPr lang="zh-CN" altLang="en-US" sz="2400" dirty="0"/>
              <a:t>机制并不能解决暴露节点</a:t>
            </a:r>
            <a:r>
              <a:rPr lang="zh-CN" altLang="en-US" sz="2400" dirty="0" smtClean="0"/>
              <a:t>问题</a:t>
            </a:r>
            <a:endParaRPr lang="en-US" altLang="zh-CN" sz="2400" dirty="0"/>
          </a:p>
        </p:txBody>
      </p:sp>
      <p:sp>
        <p:nvSpPr>
          <p:cNvPr id="4" name="灯片编号占位符 3"/>
          <p:cNvSpPr>
            <a:spLocks noGrp="1"/>
          </p:cNvSpPr>
          <p:nvPr>
            <p:ph type="sldNum" sz="quarter" idx="12"/>
          </p:nvPr>
        </p:nvSpPr>
        <p:spPr/>
        <p:txBody>
          <a:bodyPr/>
          <a:lstStyle/>
          <a:p>
            <a:pPr>
              <a:defRPr/>
            </a:pPr>
            <a:fld id="{CBD0A36D-B37A-4D83-8528-A0EB221AC040}" type="slidenum">
              <a:rPr lang="zh-CN" altLang="en-US" smtClean="0"/>
              <a:pPr>
                <a:defRPr/>
              </a:pPr>
              <a:t>54</a:t>
            </a:fld>
            <a:endParaRPr lang="zh-CN" altLang="en-US" dirty="0"/>
          </a:p>
        </p:txBody>
      </p:sp>
    </p:spTree>
    <p:extLst>
      <p:ext uri="{BB962C8B-B14F-4D97-AF65-F5344CB8AC3E}">
        <p14:creationId xmlns:p14="http://schemas.microsoft.com/office/powerpoint/2010/main" val="46338540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灯片编号占位符 5"/>
          <p:cNvSpPr>
            <a:spLocks noGrp="1"/>
          </p:cNvSpPr>
          <p:nvPr>
            <p:ph type="sldNum" sz="quarter" idx="12"/>
          </p:nvPr>
        </p:nvSpPr>
        <p:spPr/>
        <p:txBody>
          <a:bodyPr/>
          <a:lstStyle/>
          <a:p>
            <a:pPr>
              <a:defRPr/>
            </a:pPr>
            <a:fld id="{5462993D-64D7-4EC0-9801-1C5145C4E353}" type="slidenum">
              <a:rPr lang="en-US" altLang="zh-CN"/>
              <a:pPr>
                <a:defRPr/>
              </a:pPr>
              <a:t>55</a:t>
            </a:fld>
            <a:endParaRPr lang="en-US" altLang="zh-CN" dirty="0"/>
          </a:p>
        </p:txBody>
      </p:sp>
      <p:sp>
        <p:nvSpPr>
          <p:cNvPr id="9223" name="Rectangle 2"/>
          <p:cNvSpPr>
            <a:spLocks noGrp="1" noChangeArrowheads="1"/>
          </p:cNvSpPr>
          <p:nvPr>
            <p:ph type="title"/>
          </p:nvPr>
        </p:nvSpPr>
        <p:spPr>
          <a:xfrm>
            <a:off x="1952596" y="285729"/>
            <a:ext cx="7810500" cy="758825"/>
          </a:xfrm>
        </p:spPr>
        <p:txBody>
          <a:bodyPr/>
          <a:lstStyle/>
          <a:p>
            <a:r>
              <a:rPr lang="en-US" altLang="zh-CN" dirty="0"/>
              <a:t>WLAN</a:t>
            </a:r>
            <a:r>
              <a:rPr lang="zh-CN" altLang="en-US" dirty="0"/>
              <a:t>访问控制： </a:t>
            </a:r>
            <a:r>
              <a:rPr lang="en-US" altLang="zh-CN" b="1" dirty="0" smtClean="0">
                <a:ea typeface="宋体" pitchFamily="2" charset="-122"/>
              </a:rPr>
              <a:t>RTS/CTS</a:t>
            </a:r>
            <a:r>
              <a:rPr lang="zh-CN" altLang="en-US" b="1" dirty="0" smtClean="0">
                <a:ea typeface="宋体" pitchFamily="2" charset="-122"/>
              </a:rPr>
              <a:t>交换</a:t>
            </a:r>
            <a:endParaRPr lang="en-US" altLang="zh-CN" b="1" dirty="0" smtClean="0">
              <a:ea typeface="宋体" pitchFamily="2" charset="-122"/>
            </a:endParaRPr>
          </a:p>
        </p:txBody>
      </p:sp>
      <p:sp>
        <p:nvSpPr>
          <p:cNvPr id="9224" name="Text Box 4"/>
          <p:cNvSpPr txBox="1">
            <a:spLocks noChangeArrowheads="1"/>
          </p:cNvSpPr>
          <p:nvPr/>
        </p:nvSpPr>
        <p:spPr bwMode="auto">
          <a:xfrm>
            <a:off x="4770438" y="746125"/>
            <a:ext cx="184150" cy="579438"/>
          </a:xfrm>
          <a:prstGeom prst="rect">
            <a:avLst/>
          </a:prstGeom>
          <a:noFill/>
          <a:ln w="9525">
            <a:noFill/>
            <a:miter lim="800000"/>
            <a:headEnd/>
            <a:tailEnd/>
          </a:ln>
        </p:spPr>
        <p:txBody>
          <a:bodyPr wrap="none">
            <a:spAutoFit/>
          </a:bodyPr>
          <a:lstStyle/>
          <a:p>
            <a:endParaRPr lang="zh-CN" altLang="zh-CN" sz="3200">
              <a:latin typeface="Times New Roman" pitchFamily="18" charset="0"/>
            </a:endParaRPr>
          </a:p>
        </p:txBody>
      </p:sp>
      <p:sp>
        <p:nvSpPr>
          <p:cNvPr id="9225" name="Text Box 15"/>
          <p:cNvSpPr txBox="1">
            <a:spLocks noChangeArrowheads="1"/>
          </p:cNvSpPr>
          <p:nvPr/>
        </p:nvSpPr>
        <p:spPr bwMode="auto">
          <a:xfrm>
            <a:off x="6148388" y="1393826"/>
            <a:ext cx="469900" cy="366713"/>
          </a:xfrm>
          <a:prstGeom prst="rect">
            <a:avLst/>
          </a:prstGeom>
          <a:noFill/>
          <a:ln w="9525">
            <a:noFill/>
            <a:miter lim="800000"/>
            <a:headEnd/>
            <a:tailEnd/>
          </a:ln>
        </p:spPr>
        <p:txBody>
          <a:bodyPr wrap="none">
            <a:spAutoFit/>
          </a:bodyPr>
          <a:lstStyle/>
          <a:p>
            <a:pPr eaLnBrk="1" hangingPunct="1"/>
            <a:r>
              <a:rPr lang="en-US" altLang="zh-CN">
                <a:ea typeface="宋体" pitchFamily="2" charset="-122"/>
              </a:rPr>
              <a:t>AP</a:t>
            </a:r>
          </a:p>
        </p:txBody>
      </p:sp>
      <p:grpSp>
        <p:nvGrpSpPr>
          <p:cNvPr id="2" name="Group 16"/>
          <p:cNvGrpSpPr>
            <a:grpSpLocks/>
          </p:cNvGrpSpPr>
          <p:nvPr/>
        </p:nvGrpSpPr>
        <p:grpSpPr bwMode="auto">
          <a:xfrm>
            <a:off x="5726114" y="1109663"/>
            <a:ext cx="782637" cy="571500"/>
            <a:chOff x="1160" y="2192"/>
            <a:chExt cx="589" cy="440"/>
          </a:xfrm>
        </p:grpSpPr>
        <p:pic>
          <p:nvPicPr>
            <p:cNvPr id="9259" name="Picture 17" descr="31u_bnrz[1]"/>
            <p:cNvPicPr>
              <a:picLocks noChangeAspect="1" noChangeArrowheads="1"/>
            </p:cNvPicPr>
            <p:nvPr/>
          </p:nvPicPr>
          <p:blipFill>
            <a:blip r:embed="rId4" cstate="print"/>
            <a:srcRect/>
            <a:stretch>
              <a:fillRect/>
            </a:stretch>
          </p:blipFill>
          <p:spPr bwMode="auto">
            <a:xfrm rot="-5400000">
              <a:off x="1349" y="2458"/>
              <a:ext cx="212" cy="135"/>
            </a:xfrm>
            <a:prstGeom prst="rect">
              <a:avLst/>
            </a:prstGeom>
            <a:noFill/>
            <a:ln w="9525">
              <a:noFill/>
              <a:miter lim="800000"/>
              <a:headEnd/>
              <a:tailEnd/>
            </a:ln>
          </p:spPr>
        </p:pic>
        <p:sp>
          <p:nvSpPr>
            <p:cNvPr id="9260" name="AutoShape 18"/>
            <p:cNvSpPr>
              <a:spLocks noChangeAspect="1" noChangeArrowheads="1" noTextEdit="1"/>
            </p:cNvSpPr>
            <p:nvPr/>
          </p:nvSpPr>
          <p:spPr bwMode="auto">
            <a:xfrm>
              <a:off x="1160" y="2192"/>
              <a:ext cx="589" cy="220"/>
            </a:xfrm>
            <a:prstGeom prst="rect">
              <a:avLst/>
            </a:prstGeom>
            <a:noFill/>
            <a:ln w="9525">
              <a:noFill/>
              <a:miter lim="800000"/>
              <a:headEnd/>
              <a:tailEnd/>
            </a:ln>
          </p:spPr>
          <p:txBody>
            <a:bodyPr/>
            <a:lstStyle/>
            <a:p>
              <a:endParaRPr lang="zh-CN" altLang="en-US"/>
            </a:p>
          </p:txBody>
        </p:sp>
        <p:sp>
          <p:nvSpPr>
            <p:cNvPr id="9261" name="Freeform 19"/>
            <p:cNvSpPr>
              <a:spLocks/>
            </p:cNvSpPr>
            <p:nvPr/>
          </p:nvSpPr>
          <p:spPr bwMode="auto">
            <a:xfrm>
              <a:off x="1283" y="2231"/>
              <a:ext cx="83" cy="102"/>
            </a:xfrm>
            <a:custGeom>
              <a:avLst/>
              <a:gdLst>
                <a:gd name="T0" fmla="*/ 87 w 247"/>
                <a:gd name="T1" fmla="*/ 26 h 203"/>
                <a:gd name="T2" fmla="*/ 68 w 247"/>
                <a:gd name="T3" fmla="*/ 34 h 203"/>
                <a:gd name="T4" fmla="*/ 52 w 247"/>
                <a:gd name="T5" fmla="*/ 44 h 203"/>
                <a:gd name="T6" fmla="*/ 38 w 247"/>
                <a:gd name="T7" fmla="*/ 55 h 203"/>
                <a:gd name="T8" fmla="*/ 25 w 247"/>
                <a:gd name="T9" fmla="*/ 67 h 203"/>
                <a:gd name="T10" fmla="*/ 14 w 247"/>
                <a:gd name="T11" fmla="*/ 80 h 203"/>
                <a:gd name="T12" fmla="*/ 7 w 247"/>
                <a:gd name="T13" fmla="*/ 94 h 203"/>
                <a:gd name="T14" fmla="*/ 3 w 247"/>
                <a:gd name="T15" fmla="*/ 109 h 203"/>
                <a:gd name="T16" fmla="*/ 0 w 247"/>
                <a:gd name="T17" fmla="*/ 124 h 203"/>
                <a:gd name="T18" fmla="*/ 3 w 247"/>
                <a:gd name="T19" fmla="*/ 145 h 203"/>
                <a:gd name="T20" fmla="*/ 14 w 247"/>
                <a:gd name="T21" fmla="*/ 163 h 203"/>
                <a:gd name="T22" fmla="*/ 32 w 247"/>
                <a:gd name="T23" fmla="*/ 178 h 203"/>
                <a:gd name="T24" fmla="*/ 55 w 247"/>
                <a:gd name="T25" fmla="*/ 189 h 203"/>
                <a:gd name="T26" fmla="*/ 81 w 247"/>
                <a:gd name="T27" fmla="*/ 198 h 203"/>
                <a:gd name="T28" fmla="*/ 109 w 247"/>
                <a:gd name="T29" fmla="*/ 202 h 203"/>
                <a:gd name="T30" fmla="*/ 138 w 247"/>
                <a:gd name="T31" fmla="*/ 203 h 203"/>
                <a:gd name="T32" fmla="*/ 165 w 247"/>
                <a:gd name="T33" fmla="*/ 200 h 203"/>
                <a:gd name="T34" fmla="*/ 171 w 247"/>
                <a:gd name="T35" fmla="*/ 200 h 203"/>
                <a:gd name="T36" fmla="*/ 177 w 247"/>
                <a:gd name="T37" fmla="*/ 198 h 203"/>
                <a:gd name="T38" fmla="*/ 181 w 247"/>
                <a:gd name="T39" fmla="*/ 195 h 203"/>
                <a:gd name="T40" fmla="*/ 183 w 247"/>
                <a:gd name="T41" fmla="*/ 191 h 203"/>
                <a:gd name="T42" fmla="*/ 180 w 247"/>
                <a:gd name="T43" fmla="*/ 186 h 203"/>
                <a:gd name="T44" fmla="*/ 174 w 247"/>
                <a:gd name="T45" fmla="*/ 182 h 203"/>
                <a:gd name="T46" fmla="*/ 167 w 247"/>
                <a:gd name="T47" fmla="*/ 178 h 203"/>
                <a:gd name="T48" fmla="*/ 160 w 247"/>
                <a:gd name="T49" fmla="*/ 176 h 203"/>
                <a:gd name="T50" fmla="*/ 145 w 247"/>
                <a:gd name="T51" fmla="*/ 173 h 203"/>
                <a:gd name="T52" fmla="*/ 131 w 247"/>
                <a:gd name="T53" fmla="*/ 171 h 203"/>
                <a:gd name="T54" fmla="*/ 116 w 247"/>
                <a:gd name="T55" fmla="*/ 169 h 203"/>
                <a:gd name="T56" fmla="*/ 103 w 247"/>
                <a:gd name="T57" fmla="*/ 167 h 203"/>
                <a:gd name="T58" fmla="*/ 90 w 247"/>
                <a:gd name="T59" fmla="*/ 164 h 203"/>
                <a:gd name="T60" fmla="*/ 77 w 247"/>
                <a:gd name="T61" fmla="*/ 160 h 203"/>
                <a:gd name="T62" fmla="*/ 65 w 247"/>
                <a:gd name="T63" fmla="*/ 154 h 203"/>
                <a:gd name="T64" fmla="*/ 54 w 247"/>
                <a:gd name="T65" fmla="*/ 146 h 203"/>
                <a:gd name="T66" fmla="*/ 49 w 247"/>
                <a:gd name="T67" fmla="*/ 112 h 203"/>
                <a:gd name="T68" fmla="*/ 61 w 247"/>
                <a:gd name="T69" fmla="*/ 84 h 203"/>
                <a:gd name="T70" fmla="*/ 84 w 247"/>
                <a:gd name="T71" fmla="*/ 62 h 203"/>
                <a:gd name="T72" fmla="*/ 116 w 247"/>
                <a:gd name="T73" fmla="*/ 44 h 203"/>
                <a:gd name="T74" fmla="*/ 151 w 247"/>
                <a:gd name="T75" fmla="*/ 30 h 203"/>
                <a:gd name="T76" fmla="*/ 187 w 247"/>
                <a:gd name="T77" fmla="*/ 19 h 203"/>
                <a:gd name="T78" fmla="*/ 220 w 247"/>
                <a:gd name="T79" fmla="*/ 11 h 203"/>
                <a:gd name="T80" fmla="*/ 247 w 247"/>
                <a:gd name="T81" fmla="*/ 4 h 203"/>
                <a:gd name="T82" fmla="*/ 231 w 247"/>
                <a:gd name="T83" fmla="*/ 1 h 203"/>
                <a:gd name="T84" fmla="*/ 213 w 247"/>
                <a:gd name="T85" fmla="*/ 0 h 203"/>
                <a:gd name="T86" fmla="*/ 193 w 247"/>
                <a:gd name="T87" fmla="*/ 2 h 203"/>
                <a:gd name="T88" fmla="*/ 171 w 247"/>
                <a:gd name="T89" fmla="*/ 4 h 203"/>
                <a:gd name="T90" fmla="*/ 149 w 247"/>
                <a:gd name="T91" fmla="*/ 9 h 203"/>
                <a:gd name="T92" fmla="*/ 128 w 247"/>
                <a:gd name="T93" fmla="*/ 14 h 203"/>
                <a:gd name="T94" fmla="*/ 106 w 247"/>
                <a:gd name="T95" fmla="*/ 20 h 203"/>
                <a:gd name="T96" fmla="*/ 87 w 247"/>
                <a:gd name="T97" fmla="*/ 26 h 20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47"/>
                <a:gd name="T148" fmla="*/ 0 h 203"/>
                <a:gd name="T149" fmla="*/ 247 w 247"/>
                <a:gd name="T150" fmla="*/ 203 h 20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47" h="203">
                  <a:moveTo>
                    <a:pt x="87" y="26"/>
                  </a:moveTo>
                  <a:lnTo>
                    <a:pt x="68" y="34"/>
                  </a:lnTo>
                  <a:lnTo>
                    <a:pt x="52" y="44"/>
                  </a:lnTo>
                  <a:lnTo>
                    <a:pt x="38" y="55"/>
                  </a:lnTo>
                  <a:lnTo>
                    <a:pt x="25" y="67"/>
                  </a:lnTo>
                  <a:lnTo>
                    <a:pt x="14" y="80"/>
                  </a:lnTo>
                  <a:lnTo>
                    <a:pt x="7" y="94"/>
                  </a:lnTo>
                  <a:lnTo>
                    <a:pt x="3" y="109"/>
                  </a:lnTo>
                  <a:lnTo>
                    <a:pt x="0" y="124"/>
                  </a:lnTo>
                  <a:lnTo>
                    <a:pt x="3" y="145"/>
                  </a:lnTo>
                  <a:lnTo>
                    <a:pt x="14" y="163"/>
                  </a:lnTo>
                  <a:lnTo>
                    <a:pt x="32" y="178"/>
                  </a:lnTo>
                  <a:lnTo>
                    <a:pt x="55" y="189"/>
                  </a:lnTo>
                  <a:lnTo>
                    <a:pt x="81" y="198"/>
                  </a:lnTo>
                  <a:lnTo>
                    <a:pt x="109" y="202"/>
                  </a:lnTo>
                  <a:lnTo>
                    <a:pt x="138" y="203"/>
                  </a:lnTo>
                  <a:lnTo>
                    <a:pt x="165" y="200"/>
                  </a:lnTo>
                  <a:lnTo>
                    <a:pt x="171" y="200"/>
                  </a:lnTo>
                  <a:lnTo>
                    <a:pt x="177" y="198"/>
                  </a:lnTo>
                  <a:lnTo>
                    <a:pt x="181" y="195"/>
                  </a:lnTo>
                  <a:lnTo>
                    <a:pt x="183" y="191"/>
                  </a:lnTo>
                  <a:lnTo>
                    <a:pt x="180" y="186"/>
                  </a:lnTo>
                  <a:lnTo>
                    <a:pt x="174" y="182"/>
                  </a:lnTo>
                  <a:lnTo>
                    <a:pt x="167" y="178"/>
                  </a:lnTo>
                  <a:lnTo>
                    <a:pt x="160" y="176"/>
                  </a:lnTo>
                  <a:lnTo>
                    <a:pt x="145" y="173"/>
                  </a:lnTo>
                  <a:lnTo>
                    <a:pt x="131" y="171"/>
                  </a:lnTo>
                  <a:lnTo>
                    <a:pt x="116" y="169"/>
                  </a:lnTo>
                  <a:lnTo>
                    <a:pt x="103" y="167"/>
                  </a:lnTo>
                  <a:lnTo>
                    <a:pt x="90" y="164"/>
                  </a:lnTo>
                  <a:lnTo>
                    <a:pt x="77" y="160"/>
                  </a:lnTo>
                  <a:lnTo>
                    <a:pt x="65" y="154"/>
                  </a:lnTo>
                  <a:lnTo>
                    <a:pt x="54" y="146"/>
                  </a:lnTo>
                  <a:lnTo>
                    <a:pt x="49" y="112"/>
                  </a:lnTo>
                  <a:lnTo>
                    <a:pt x="61" y="84"/>
                  </a:lnTo>
                  <a:lnTo>
                    <a:pt x="84" y="62"/>
                  </a:lnTo>
                  <a:lnTo>
                    <a:pt x="116" y="44"/>
                  </a:lnTo>
                  <a:lnTo>
                    <a:pt x="151" y="30"/>
                  </a:lnTo>
                  <a:lnTo>
                    <a:pt x="187" y="19"/>
                  </a:lnTo>
                  <a:lnTo>
                    <a:pt x="220" y="11"/>
                  </a:lnTo>
                  <a:lnTo>
                    <a:pt x="247" y="4"/>
                  </a:lnTo>
                  <a:lnTo>
                    <a:pt x="231" y="1"/>
                  </a:lnTo>
                  <a:lnTo>
                    <a:pt x="213" y="0"/>
                  </a:lnTo>
                  <a:lnTo>
                    <a:pt x="193" y="2"/>
                  </a:lnTo>
                  <a:lnTo>
                    <a:pt x="171" y="4"/>
                  </a:lnTo>
                  <a:lnTo>
                    <a:pt x="149" y="9"/>
                  </a:lnTo>
                  <a:lnTo>
                    <a:pt x="128" y="14"/>
                  </a:lnTo>
                  <a:lnTo>
                    <a:pt x="106" y="20"/>
                  </a:lnTo>
                  <a:lnTo>
                    <a:pt x="87" y="26"/>
                  </a:lnTo>
                  <a:close/>
                </a:path>
              </a:pathLst>
            </a:custGeom>
            <a:solidFill>
              <a:srgbClr val="C9E8FF"/>
            </a:solidFill>
            <a:ln w="9525">
              <a:noFill/>
              <a:round/>
              <a:headEnd/>
              <a:tailEnd/>
            </a:ln>
          </p:spPr>
          <p:txBody>
            <a:bodyPr/>
            <a:lstStyle/>
            <a:p>
              <a:endParaRPr lang="zh-CN" altLang="en-US"/>
            </a:p>
          </p:txBody>
        </p:sp>
        <p:sp>
          <p:nvSpPr>
            <p:cNvPr id="9262" name="Freeform 20"/>
            <p:cNvSpPr>
              <a:spLocks/>
            </p:cNvSpPr>
            <p:nvPr/>
          </p:nvSpPr>
          <p:spPr bwMode="auto">
            <a:xfrm>
              <a:off x="1424" y="2230"/>
              <a:ext cx="52" cy="79"/>
            </a:xfrm>
            <a:custGeom>
              <a:avLst/>
              <a:gdLst>
                <a:gd name="T0" fmla="*/ 133 w 158"/>
                <a:gd name="T1" fmla="*/ 52 h 158"/>
                <a:gd name="T2" fmla="*/ 139 w 158"/>
                <a:gd name="T3" fmla="*/ 68 h 158"/>
                <a:gd name="T4" fmla="*/ 137 w 158"/>
                <a:gd name="T5" fmla="*/ 83 h 158"/>
                <a:gd name="T6" fmla="*/ 127 w 158"/>
                <a:gd name="T7" fmla="*/ 95 h 158"/>
                <a:gd name="T8" fmla="*/ 113 w 158"/>
                <a:gd name="T9" fmla="*/ 106 h 158"/>
                <a:gd name="T10" fmla="*/ 95 w 158"/>
                <a:gd name="T11" fmla="*/ 116 h 158"/>
                <a:gd name="T12" fmla="*/ 75 w 158"/>
                <a:gd name="T13" fmla="*/ 126 h 158"/>
                <a:gd name="T14" fmla="*/ 55 w 158"/>
                <a:gd name="T15" fmla="*/ 135 h 158"/>
                <a:gd name="T16" fmla="*/ 37 w 158"/>
                <a:gd name="T17" fmla="*/ 144 h 158"/>
                <a:gd name="T18" fmla="*/ 34 w 158"/>
                <a:gd name="T19" fmla="*/ 147 h 158"/>
                <a:gd name="T20" fmla="*/ 33 w 158"/>
                <a:gd name="T21" fmla="*/ 149 h 158"/>
                <a:gd name="T22" fmla="*/ 33 w 158"/>
                <a:gd name="T23" fmla="*/ 152 h 158"/>
                <a:gd name="T24" fmla="*/ 34 w 158"/>
                <a:gd name="T25" fmla="*/ 155 h 158"/>
                <a:gd name="T26" fmla="*/ 39 w 158"/>
                <a:gd name="T27" fmla="*/ 157 h 158"/>
                <a:gd name="T28" fmla="*/ 43 w 158"/>
                <a:gd name="T29" fmla="*/ 158 h 158"/>
                <a:gd name="T30" fmla="*/ 46 w 158"/>
                <a:gd name="T31" fmla="*/ 158 h 158"/>
                <a:gd name="T32" fmla="*/ 50 w 158"/>
                <a:gd name="T33" fmla="*/ 157 h 158"/>
                <a:gd name="T34" fmla="*/ 74 w 158"/>
                <a:gd name="T35" fmla="*/ 148 h 158"/>
                <a:gd name="T36" fmla="*/ 95 w 158"/>
                <a:gd name="T37" fmla="*/ 138 h 158"/>
                <a:gd name="T38" fmla="*/ 116 w 158"/>
                <a:gd name="T39" fmla="*/ 127 h 158"/>
                <a:gd name="T40" fmla="*/ 135 w 158"/>
                <a:gd name="T41" fmla="*/ 114 h 158"/>
                <a:gd name="T42" fmla="*/ 148 w 158"/>
                <a:gd name="T43" fmla="*/ 100 h 158"/>
                <a:gd name="T44" fmla="*/ 156 w 158"/>
                <a:gd name="T45" fmla="*/ 84 h 158"/>
                <a:gd name="T46" fmla="*/ 158 w 158"/>
                <a:gd name="T47" fmla="*/ 67 h 158"/>
                <a:gd name="T48" fmla="*/ 152 w 158"/>
                <a:gd name="T49" fmla="*/ 49 h 158"/>
                <a:gd name="T50" fmla="*/ 139 w 158"/>
                <a:gd name="T51" fmla="*/ 35 h 158"/>
                <a:gd name="T52" fmla="*/ 120 w 158"/>
                <a:gd name="T53" fmla="*/ 23 h 158"/>
                <a:gd name="T54" fmla="*/ 97 w 158"/>
                <a:gd name="T55" fmla="*/ 14 h 158"/>
                <a:gd name="T56" fmla="*/ 71 w 158"/>
                <a:gd name="T57" fmla="*/ 7 h 158"/>
                <a:gd name="T58" fmla="*/ 45 w 158"/>
                <a:gd name="T59" fmla="*/ 2 h 158"/>
                <a:gd name="T60" fmla="*/ 23 w 158"/>
                <a:gd name="T61" fmla="*/ 0 h 158"/>
                <a:gd name="T62" fmla="*/ 7 w 158"/>
                <a:gd name="T63" fmla="*/ 0 h 158"/>
                <a:gd name="T64" fmla="*/ 0 w 158"/>
                <a:gd name="T65" fmla="*/ 4 h 158"/>
                <a:gd name="T66" fmla="*/ 17 w 158"/>
                <a:gd name="T67" fmla="*/ 9 h 158"/>
                <a:gd name="T68" fmla="*/ 36 w 158"/>
                <a:gd name="T69" fmla="*/ 13 h 158"/>
                <a:gd name="T70" fmla="*/ 56 w 158"/>
                <a:gd name="T71" fmla="*/ 17 h 158"/>
                <a:gd name="T72" fmla="*/ 75 w 158"/>
                <a:gd name="T73" fmla="*/ 21 h 158"/>
                <a:gd name="T74" fmla="*/ 94 w 158"/>
                <a:gd name="T75" fmla="*/ 26 h 158"/>
                <a:gd name="T76" fmla="*/ 110 w 158"/>
                <a:gd name="T77" fmla="*/ 33 h 158"/>
                <a:gd name="T78" fmla="*/ 123 w 158"/>
                <a:gd name="T79" fmla="*/ 41 h 158"/>
                <a:gd name="T80" fmla="*/ 133 w 158"/>
                <a:gd name="T81" fmla="*/ 52 h 15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58"/>
                <a:gd name="T124" fmla="*/ 0 h 158"/>
                <a:gd name="T125" fmla="*/ 158 w 158"/>
                <a:gd name="T126" fmla="*/ 158 h 15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58" h="158">
                  <a:moveTo>
                    <a:pt x="133" y="52"/>
                  </a:moveTo>
                  <a:lnTo>
                    <a:pt x="139" y="68"/>
                  </a:lnTo>
                  <a:lnTo>
                    <a:pt x="137" y="83"/>
                  </a:lnTo>
                  <a:lnTo>
                    <a:pt x="127" y="95"/>
                  </a:lnTo>
                  <a:lnTo>
                    <a:pt x="113" y="106"/>
                  </a:lnTo>
                  <a:lnTo>
                    <a:pt x="95" y="116"/>
                  </a:lnTo>
                  <a:lnTo>
                    <a:pt x="75" y="126"/>
                  </a:lnTo>
                  <a:lnTo>
                    <a:pt x="55" y="135"/>
                  </a:lnTo>
                  <a:lnTo>
                    <a:pt x="37" y="144"/>
                  </a:lnTo>
                  <a:lnTo>
                    <a:pt x="34" y="147"/>
                  </a:lnTo>
                  <a:lnTo>
                    <a:pt x="33" y="149"/>
                  </a:lnTo>
                  <a:lnTo>
                    <a:pt x="33" y="152"/>
                  </a:lnTo>
                  <a:lnTo>
                    <a:pt x="34" y="155"/>
                  </a:lnTo>
                  <a:lnTo>
                    <a:pt x="39" y="157"/>
                  </a:lnTo>
                  <a:lnTo>
                    <a:pt x="43" y="158"/>
                  </a:lnTo>
                  <a:lnTo>
                    <a:pt x="46" y="158"/>
                  </a:lnTo>
                  <a:lnTo>
                    <a:pt x="50" y="157"/>
                  </a:lnTo>
                  <a:lnTo>
                    <a:pt x="74" y="148"/>
                  </a:lnTo>
                  <a:lnTo>
                    <a:pt x="95" y="138"/>
                  </a:lnTo>
                  <a:lnTo>
                    <a:pt x="116" y="127"/>
                  </a:lnTo>
                  <a:lnTo>
                    <a:pt x="135" y="114"/>
                  </a:lnTo>
                  <a:lnTo>
                    <a:pt x="148" y="100"/>
                  </a:lnTo>
                  <a:lnTo>
                    <a:pt x="156" y="84"/>
                  </a:lnTo>
                  <a:lnTo>
                    <a:pt x="158" y="67"/>
                  </a:lnTo>
                  <a:lnTo>
                    <a:pt x="152" y="49"/>
                  </a:lnTo>
                  <a:lnTo>
                    <a:pt x="139" y="35"/>
                  </a:lnTo>
                  <a:lnTo>
                    <a:pt x="120" y="23"/>
                  </a:lnTo>
                  <a:lnTo>
                    <a:pt x="97" y="14"/>
                  </a:lnTo>
                  <a:lnTo>
                    <a:pt x="71" y="7"/>
                  </a:lnTo>
                  <a:lnTo>
                    <a:pt x="45" y="2"/>
                  </a:lnTo>
                  <a:lnTo>
                    <a:pt x="23" y="0"/>
                  </a:lnTo>
                  <a:lnTo>
                    <a:pt x="7" y="0"/>
                  </a:lnTo>
                  <a:lnTo>
                    <a:pt x="0" y="4"/>
                  </a:lnTo>
                  <a:lnTo>
                    <a:pt x="17" y="9"/>
                  </a:lnTo>
                  <a:lnTo>
                    <a:pt x="36" y="13"/>
                  </a:lnTo>
                  <a:lnTo>
                    <a:pt x="56" y="17"/>
                  </a:lnTo>
                  <a:lnTo>
                    <a:pt x="75" y="21"/>
                  </a:lnTo>
                  <a:lnTo>
                    <a:pt x="94" y="26"/>
                  </a:lnTo>
                  <a:lnTo>
                    <a:pt x="110" y="33"/>
                  </a:lnTo>
                  <a:lnTo>
                    <a:pt x="123" y="41"/>
                  </a:lnTo>
                  <a:lnTo>
                    <a:pt x="133" y="52"/>
                  </a:lnTo>
                  <a:close/>
                </a:path>
              </a:pathLst>
            </a:custGeom>
            <a:solidFill>
              <a:srgbClr val="C9E8FF"/>
            </a:solidFill>
            <a:ln w="9525">
              <a:noFill/>
              <a:round/>
              <a:headEnd/>
              <a:tailEnd/>
            </a:ln>
          </p:spPr>
          <p:txBody>
            <a:bodyPr/>
            <a:lstStyle/>
            <a:p>
              <a:endParaRPr lang="zh-CN" altLang="en-US"/>
            </a:p>
          </p:txBody>
        </p:sp>
        <p:sp>
          <p:nvSpPr>
            <p:cNvPr id="9263" name="Freeform 21"/>
            <p:cNvSpPr>
              <a:spLocks/>
            </p:cNvSpPr>
            <p:nvPr/>
          </p:nvSpPr>
          <p:spPr bwMode="auto">
            <a:xfrm>
              <a:off x="1232" y="2211"/>
              <a:ext cx="133" cy="166"/>
            </a:xfrm>
            <a:custGeom>
              <a:avLst/>
              <a:gdLst>
                <a:gd name="T0" fmla="*/ 124 w 399"/>
                <a:gd name="T1" fmla="*/ 62 h 331"/>
                <a:gd name="T2" fmla="*/ 66 w 399"/>
                <a:gd name="T3" fmla="*/ 101 h 331"/>
                <a:gd name="T4" fmla="*/ 21 w 399"/>
                <a:gd name="T5" fmla="*/ 146 h 331"/>
                <a:gd name="T6" fmla="*/ 0 w 399"/>
                <a:gd name="T7" fmla="*/ 199 h 331"/>
                <a:gd name="T8" fmla="*/ 4 w 399"/>
                <a:gd name="T9" fmla="*/ 234 h 331"/>
                <a:gd name="T10" fmla="*/ 11 w 399"/>
                <a:gd name="T11" fmla="*/ 248 h 331"/>
                <a:gd name="T12" fmla="*/ 24 w 399"/>
                <a:gd name="T13" fmla="*/ 261 h 331"/>
                <a:gd name="T14" fmla="*/ 40 w 399"/>
                <a:gd name="T15" fmla="*/ 272 h 331"/>
                <a:gd name="T16" fmla="*/ 69 w 399"/>
                <a:gd name="T17" fmla="*/ 284 h 331"/>
                <a:gd name="T18" fmla="*/ 107 w 399"/>
                <a:gd name="T19" fmla="*/ 297 h 331"/>
                <a:gd name="T20" fmla="*/ 148 w 399"/>
                <a:gd name="T21" fmla="*/ 307 h 331"/>
                <a:gd name="T22" fmla="*/ 188 w 399"/>
                <a:gd name="T23" fmla="*/ 315 h 331"/>
                <a:gd name="T24" fmla="*/ 230 w 399"/>
                <a:gd name="T25" fmla="*/ 321 h 331"/>
                <a:gd name="T26" fmla="*/ 272 w 399"/>
                <a:gd name="T27" fmla="*/ 325 h 331"/>
                <a:gd name="T28" fmla="*/ 315 w 399"/>
                <a:gd name="T29" fmla="*/ 328 h 331"/>
                <a:gd name="T30" fmla="*/ 358 w 399"/>
                <a:gd name="T31" fmla="*/ 330 h 331"/>
                <a:gd name="T32" fmla="*/ 386 w 399"/>
                <a:gd name="T33" fmla="*/ 331 h 331"/>
                <a:gd name="T34" fmla="*/ 396 w 399"/>
                <a:gd name="T35" fmla="*/ 325 h 331"/>
                <a:gd name="T36" fmla="*/ 399 w 399"/>
                <a:gd name="T37" fmla="*/ 316 h 331"/>
                <a:gd name="T38" fmla="*/ 390 w 399"/>
                <a:gd name="T39" fmla="*/ 309 h 331"/>
                <a:gd name="T40" fmla="*/ 364 w 399"/>
                <a:gd name="T41" fmla="*/ 304 h 331"/>
                <a:gd name="T42" fmla="*/ 326 w 399"/>
                <a:gd name="T43" fmla="*/ 299 h 331"/>
                <a:gd name="T44" fmla="*/ 287 w 399"/>
                <a:gd name="T45" fmla="*/ 295 h 331"/>
                <a:gd name="T46" fmla="*/ 248 w 399"/>
                <a:gd name="T47" fmla="*/ 291 h 331"/>
                <a:gd name="T48" fmla="*/ 210 w 399"/>
                <a:gd name="T49" fmla="*/ 286 h 331"/>
                <a:gd name="T50" fmla="*/ 172 w 399"/>
                <a:gd name="T51" fmla="*/ 279 h 331"/>
                <a:gd name="T52" fmla="*/ 136 w 399"/>
                <a:gd name="T53" fmla="*/ 271 h 331"/>
                <a:gd name="T54" fmla="*/ 100 w 399"/>
                <a:gd name="T55" fmla="*/ 261 h 331"/>
                <a:gd name="T56" fmla="*/ 68 w 399"/>
                <a:gd name="T57" fmla="*/ 247 h 331"/>
                <a:gd name="T58" fmla="*/ 48 w 399"/>
                <a:gd name="T59" fmla="*/ 228 h 331"/>
                <a:gd name="T60" fmla="*/ 42 w 399"/>
                <a:gd name="T61" fmla="*/ 204 h 331"/>
                <a:gd name="T62" fmla="*/ 48 w 399"/>
                <a:gd name="T63" fmla="*/ 175 h 331"/>
                <a:gd name="T64" fmla="*/ 64 w 399"/>
                <a:gd name="T65" fmla="*/ 149 h 331"/>
                <a:gd name="T66" fmla="*/ 88 w 399"/>
                <a:gd name="T67" fmla="*/ 121 h 331"/>
                <a:gd name="T68" fmla="*/ 117 w 399"/>
                <a:gd name="T69" fmla="*/ 97 h 331"/>
                <a:gd name="T70" fmla="*/ 152 w 399"/>
                <a:gd name="T71" fmla="*/ 73 h 331"/>
                <a:gd name="T72" fmla="*/ 190 w 399"/>
                <a:gd name="T73" fmla="*/ 51 h 331"/>
                <a:gd name="T74" fmla="*/ 242 w 399"/>
                <a:gd name="T75" fmla="*/ 33 h 331"/>
                <a:gd name="T76" fmla="*/ 294 w 399"/>
                <a:gd name="T77" fmla="*/ 18 h 331"/>
                <a:gd name="T78" fmla="*/ 328 w 399"/>
                <a:gd name="T79" fmla="*/ 6 h 331"/>
                <a:gd name="T80" fmla="*/ 317 w 399"/>
                <a:gd name="T81" fmla="*/ 0 h 331"/>
                <a:gd name="T82" fmla="*/ 274 w 399"/>
                <a:gd name="T83" fmla="*/ 4 h 331"/>
                <a:gd name="T84" fmla="*/ 223 w 399"/>
                <a:gd name="T85" fmla="*/ 16 h 331"/>
                <a:gd name="T86" fmla="*/ 175 w 399"/>
                <a:gd name="T87" fmla="*/ 33 h 33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99"/>
                <a:gd name="T133" fmla="*/ 0 h 331"/>
                <a:gd name="T134" fmla="*/ 399 w 399"/>
                <a:gd name="T135" fmla="*/ 331 h 331"/>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99" h="331">
                  <a:moveTo>
                    <a:pt x="155" y="44"/>
                  </a:moveTo>
                  <a:lnTo>
                    <a:pt x="124" y="62"/>
                  </a:lnTo>
                  <a:lnTo>
                    <a:pt x="94" y="80"/>
                  </a:lnTo>
                  <a:lnTo>
                    <a:pt x="66" y="101"/>
                  </a:lnTo>
                  <a:lnTo>
                    <a:pt x="42" y="123"/>
                  </a:lnTo>
                  <a:lnTo>
                    <a:pt x="21" y="146"/>
                  </a:lnTo>
                  <a:lnTo>
                    <a:pt x="7" y="171"/>
                  </a:lnTo>
                  <a:lnTo>
                    <a:pt x="0" y="199"/>
                  </a:lnTo>
                  <a:lnTo>
                    <a:pt x="1" y="227"/>
                  </a:lnTo>
                  <a:lnTo>
                    <a:pt x="4" y="234"/>
                  </a:lnTo>
                  <a:lnTo>
                    <a:pt x="7" y="242"/>
                  </a:lnTo>
                  <a:lnTo>
                    <a:pt x="11" y="248"/>
                  </a:lnTo>
                  <a:lnTo>
                    <a:pt x="17" y="255"/>
                  </a:lnTo>
                  <a:lnTo>
                    <a:pt x="24" y="261"/>
                  </a:lnTo>
                  <a:lnTo>
                    <a:pt x="33" y="267"/>
                  </a:lnTo>
                  <a:lnTo>
                    <a:pt x="40" y="272"/>
                  </a:lnTo>
                  <a:lnTo>
                    <a:pt x="50" y="276"/>
                  </a:lnTo>
                  <a:lnTo>
                    <a:pt x="69" y="284"/>
                  </a:lnTo>
                  <a:lnTo>
                    <a:pt x="88" y="291"/>
                  </a:lnTo>
                  <a:lnTo>
                    <a:pt x="107" y="297"/>
                  </a:lnTo>
                  <a:lnTo>
                    <a:pt x="127" y="302"/>
                  </a:lnTo>
                  <a:lnTo>
                    <a:pt x="148" y="307"/>
                  </a:lnTo>
                  <a:lnTo>
                    <a:pt x="168" y="311"/>
                  </a:lnTo>
                  <a:lnTo>
                    <a:pt x="188" y="315"/>
                  </a:lnTo>
                  <a:lnTo>
                    <a:pt x="209" y="318"/>
                  </a:lnTo>
                  <a:lnTo>
                    <a:pt x="230" y="321"/>
                  </a:lnTo>
                  <a:lnTo>
                    <a:pt x="251" y="323"/>
                  </a:lnTo>
                  <a:lnTo>
                    <a:pt x="272" y="325"/>
                  </a:lnTo>
                  <a:lnTo>
                    <a:pt x="294" y="327"/>
                  </a:lnTo>
                  <a:lnTo>
                    <a:pt x="315" y="328"/>
                  </a:lnTo>
                  <a:lnTo>
                    <a:pt x="336" y="329"/>
                  </a:lnTo>
                  <a:lnTo>
                    <a:pt x="358" y="330"/>
                  </a:lnTo>
                  <a:lnTo>
                    <a:pt x="378" y="331"/>
                  </a:lnTo>
                  <a:lnTo>
                    <a:pt x="386" y="331"/>
                  </a:lnTo>
                  <a:lnTo>
                    <a:pt x="391" y="329"/>
                  </a:lnTo>
                  <a:lnTo>
                    <a:pt x="396" y="325"/>
                  </a:lnTo>
                  <a:lnTo>
                    <a:pt x="399" y="321"/>
                  </a:lnTo>
                  <a:lnTo>
                    <a:pt x="399" y="316"/>
                  </a:lnTo>
                  <a:lnTo>
                    <a:pt x="396" y="312"/>
                  </a:lnTo>
                  <a:lnTo>
                    <a:pt x="390" y="309"/>
                  </a:lnTo>
                  <a:lnTo>
                    <a:pt x="383" y="307"/>
                  </a:lnTo>
                  <a:lnTo>
                    <a:pt x="364" y="304"/>
                  </a:lnTo>
                  <a:lnTo>
                    <a:pt x="345" y="302"/>
                  </a:lnTo>
                  <a:lnTo>
                    <a:pt x="326" y="299"/>
                  </a:lnTo>
                  <a:lnTo>
                    <a:pt x="306" y="297"/>
                  </a:lnTo>
                  <a:lnTo>
                    <a:pt x="287" y="295"/>
                  </a:lnTo>
                  <a:lnTo>
                    <a:pt x="268" y="293"/>
                  </a:lnTo>
                  <a:lnTo>
                    <a:pt x="248" y="291"/>
                  </a:lnTo>
                  <a:lnTo>
                    <a:pt x="229" y="288"/>
                  </a:lnTo>
                  <a:lnTo>
                    <a:pt x="210" y="286"/>
                  </a:lnTo>
                  <a:lnTo>
                    <a:pt x="191" y="283"/>
                  </a:lnTo>
                  <a:lnTo>
                    <a:pt x="172" y="279"/>
                  </a:lnTo>
                  <a:lnTo>
                    <a:pt x="153" y="276"/>
                  </a:lnTo>
                  <a:lnTo>
                    <a:pt x="136" y="271"/>
                  </a:lnTo>
                  <a:lnTo>
                    <a:pt x="117" y="266"/>
                  </a:lnTo>
                  <a:lnTo>
                    <a:pt x="100" y="261"/>
                  </a:lnTo>
                  <a:lnTo>
                    <a:pt x="82" y="254"/>
                  </a:lnTo>
                  <a:lnTo>
                    <a:pt x="68" y="247"/>
                  </a:lnTo>
                  <a:lnTo>
                    <a:pt x="56" y="238"/>
                  </a:lnTo>
                  <a:lnTo>
                    <a:pt x="48" y="228"/>
                  </a:lnTo>
                  <a:lnTo>
                    <a:pt x="43" y="216"/>
                  </a:lnTo>
                  <a:lnTo>
                    <a:pt x="42" y="204"/>
                  </a:lnTo>
                  <a:lnTo>
                    <a:pt x="43" y="189"/>
                  </a:lnTo>
                  <a:lnTo>
                    <a:pt x="48" y="175"/>
                  </a:lnTo>
                  <a:lnTo>
                    <a:pt x="53" y="164"/>
                  </a:lnTo>
                  <a:lnTo>
                    <a:pt x="64" y="149"/>
                  </a:lnTo>
                  <a:lnTo>
                    <a:pt x="75" y="134"/>
                  </a:lnTo>
                  <a:lnTo>
                    <a:pt x="88" y="121"/>
                  </a:lnTo>
                  <a:lnTo>
                    <a:pt x="103" y="109"/>
                  </a:lnTo>
                  <a:lnTo>
                    <a:pt x="117" y="97"/>
                  </a:lnTo>
                  <a:lnTo>
                    <a:pt x="133" y="85"/>
                  </a:lnTo>
                  <a:lnTo>
                    <a:pt x="152" y="73"/>
                  </a:lnTo>
                  <a:lnTo>
                    <a:pt x="171" y="61"/>
                  </a:lnTo>
                  <a:lnTo>
                    <a:pt x="190" y="51"/>
                  </a:lnTo>
                  <a:lnTo>
                    <a:pt x="214" y="42"/>
                  </a:lnTo>
                  <a:lnTo>
                    <a:pt x="242" y="33"/>
                  </a:lnTo>
                  <a:lnTo>
                    <a:pt x="270" y="25"/>
                  </a:lnTo>
                  <a:lnTo>
                    <a:pt x="294" y="18"/>
                  </a:lnTo>
                  <a:lnTo>
                    <a:pt x="315" y="12"/>
                  </a:lnTo>
                  <a:lnTo>
                    <a:pt x="328" y="6"/>
                  </a:lnTo>
                  <a:lnTo>
                    <a:pt x="332" y="2"/>
                  </a:lnTo>
                  <a:lnTo>
                    <a:pt x="317" y="0"/>
                  </a:lnTo>
                  <a:lnTo>
                    <a:pt x="297" y="1"/>
                  </a:lnTo>
                  <a:lnTo>
                    <a:pt x="274" y="4"/>
                  </a:lnTo>
                  <a:lnTo>
                    <a:pt x="249" y="9"/>
                  </a:lnTo>
                  <a:lnTo>
                    <a:pt x="223" y="16"/>
                  </a:lnTo>
                  <a:lnTo>
                    <a:pt x="198" y="24"/>
                  </a:lnTo>
                  <a:lnTo>
                    <a:pt x="175" y="33"/>
                  </a:lnTo>
                  <a:lnTo>
                    <a:pt x="155" y="44"/>
                  </a:lnTo>
                  <a:close/>
                </a:path>
              </a:pathLst>
            </a:custGeom>
            <a:solidFill>
              <a:srgbClr val="C9E8FF"/>
            </a:solidFill>
            <a:ln w="9525">
              <a:noFill/>
              <a:round/>
              <a:headEnd/>
              <a:tailEnd/>
            </a:ln>
          </p:spPr>
          <p:txBody>
            <a:bodyPr/>
            <a:lstStyle/>
            <a:p>
              <a:endParaRPr lang="zh-CN" altLang="en-US"/>
            </a:p>
          </p:txBody>
        </p:sp>
        <p:sp>
          <p:nvSpPr>
            <p:cNvPr id="9264" name="Freeform 22"/>
            <p:cNvSpPr>
              <a:spLocks/>
            </p:cNvSpPr>
            <p:nvPr/>
          </p:nvSpPr>
          <p:spPr bwMode="auto">
            <a:xfrm>
              <a:off x="1419" y="2206"/>
              <a:ext cx="116" cy="110"/>
            </a:xfrm>
            <a:custGeom>
              <a:avLst/>
              <a:gdLst>
                <a:gd name="T0" fmla="*/ 290 w 350"/>
                <a:gd name="T1" fmla="*/ 68 h 221"/>
                <a:gd name="T2" fmla="*/ 306 w 350"/>
                <a:gd name="T3" fmla="*/ 80 h 221"/>
                <a:gd name="T4" fmla="*/ 316 w 350"/>
                <a:gd name="T5" fmla="*/ 94 h 221"/>
                <a:gd name="T6" fmla="*/ 321 w 350"/>
                <a:gd name="T7" fmla="*/ 109 h 221"/>
                <a:gd name="T8" fmla="*/ 321 w 350"/>
                <a:gd name="T9" fmla="*/ 125 h 221"/>
                <a:gd name="T10" fmla="*/ 318 w 350"/>
                <a:gd name="T11" fmla="*/ 138 h 221"/>
                <a:gd name="T12" fmla="*/ 312 w 350"/>
                <a:gd name="T13" fmla="*/ 149 h 221"/>
                <a:gd name="T14" fmla="*/ 302 w 350"/>
                <a:gd name="T15" fmla="*/ 160 h 221"/>
                <a:gd name="T16" fmla="*/ 292 w 350"/>
                <a:gd name="T17" fmla="*/ 169 h 221"/>
                <a:gd name="T18" fmla="*/ 279 w 350"/>
                <a:gd name="T19" fmla="*/ 179 h 221"/>
                <a:gd name="T20" fmla="*/ 266 w 350"/>
                <a:gd name="T21" fmla="*/ 187 h 221"/>
                <a:gd name="T22" fmla="*/ 253 w 350"/>
                <a:gd name="T23" fmla="*/ 196 h 221"/>
                <a:gd name="T24" fmla="*/ 240 w 350"/>
                <a:gd name="T25" fmla="*/ 205 h 221"/>
                <a:gd name="T26" fmla="*/ 237 w 350"/>
                <a:gd name="T27" fmla="*/ 209 h 221"/>
                <a:gd name="T28" fmla="*/ 237 w 350"/>
                <a:gd name="T29" fmla="*/ 212 h 221"/>
                <a:gd name="T30" fmla="*/ 237 w 350"/>
                <a:gd name="T31" fmla="*/ 215 h 221"/>
                <a:gd name="T32" fmla="*/ 240 w 350"/>
                <a:gd name="T33" fmla="*/ 218 h 221"/>
                <a:gd name="T34" fmla="*/ 244 w 350"/>
                <a:gd name="T35" fmla="*/ 220 h 221"/>
                <a:gd name="T36" fmla="*/ 250 w 350"/>
                <a:gd name="T37" fmla="*/ 221 h 221"/>
                <a:gd name="T38" fmla="*/ 254 w 350"/>
                <a:gd name="T39" fmla="*/ 220 h 221"/>
                <a:gd name="T40" fmla="*/ 258 w 350"/>
                <a:gd name="T41" fmla="*/ 218 h 221"/>
                <a:gd name="T42" fmla="*/ 287 w 350"/>
                <a:gd name="T43" fmla="*/ 204 h 221"/>
                <a:gd name="T44" fmla="*/ 312 w 350"/>
                <a:gd name="T45" fmla="*/ 187 h 221"/>
                <a:gd name="T46" fmla="*/ 331 w 350"/>
                <a:gd name="T47" fmla="*/ 168 h 221"/>
                <a:gd name="T48" fmla="*/ 344 w 350"/>
                <a:gd name="T49" fmla="*/ 146 h 221"/>
                <a:gd name="T50" fmla="*/ 350 w 350"/>
                <a:gd name="T51" fmla="*/ 124 h 221"/>
                <a:gd name="T52" fmla="*/ 347 w 350"/>
                <a:gd name="T53" fmla="*/ 101 h 221"/>
                <a:gd name="T54" fmla="*/ 335 w 350"/>
                <a:gd name="T55" fmla="*/ 80 h 221"/>
                <a:gd name="T56" fmla="*/ 312 w 350"/>
                <a:gd name="T57" fmla="*/ 61 h 221"/>
                <a:gd name="T58" fmla="*/ 295 w 350"/>
                <a:gd name="T59" fmla="*/ 50 h 221"/>
                <a:gd name="T60" fmla="*/ 274 w 350"/>
                <a:gd name="T61" fmla="*/ 42 h 221"/>
                <a:gd name="T62" fmla="*/ 253 w 350"/>
                <a:gd name="T63" fmla="*/ 34 h 221"/>
                <a:gd name="T64" fmla="*/ 228 w 350"/>
                <a:gd name="T65" fmla="*/ 27 h 221"/>
                <a:gd name="T66" fmla="*/ 203 w 350"/>
                <a:gd name="T67" fmla="*/ 20 h 221"/>
                <a:gd name="T68" fmla="*/ 179 w 350"/>
                <a:gd name="T69" fmla="*/ 15 h 221"/>
                <a:gd name="T70" fmla="*/ 152 w 350"/>
                <a:gd name="T71" fmla="*/ 11 h 221"/>
                <a:gd name="T72" fmla="*/ 128 w 350"/>
                <a:gd name="T73" fmla="*/ 7 h 221"/>
                <a:gd name="T74" fmla="*/ 103 w 350"/>
                <a:gd name="T75" fmla="*/ 4 h 221"/>
                <a:gd name="T76" fmla="*/ 81 w 350"/>
                <a:gd name="T77" fmla="*/ 2 h 221"/>
                <a:gd name="T78" fmla="*/ 60 w 350"/>
                <a:gd name="T79" fmla="*/ 0 h 221"/>
                <a:gd name="T80" fmla="*/ 42 w 350"/>
                <a:gd name="T81" fmla="*/ 0 h 221"/>
                <a:gd name="T82" fmla="*/ 26 w 350"/>
                <a:gd name="T83" fmla="*/ 0 h 221"/>
                <a:gd name="T84" fmla="*/ 13 w 350"/>
                <a:gd name="T85" fmla="*/ 0 h 221"/>
                <a:gd name="T86" fmla="*/ 4 w 350"/>
                <a:gd name="T87" fmla="*/ 2 h 221"/>
                <a:gd name="T88" fmla="*/ 0 w 350"/>
                <a:gd name="T89" fmla="*/ 4 h 221"/>
                <a:gd name="T90" fmla="*/ 15 w 350"/>
                <a:gd name="T91" fmla="*/ 6 h 221"/>
                <a:gd name="T92" fmla="*/ 29 w 350"/>
                <a:gd name="T93" fmla="*/ 7 h 221"/>
                <a:gd name="T94" fmla="*/ 47 w 350"/>
                <a:gd name="T95" fmla="*/ 9 h 221"/>
                <a:gd name="T96" fmla="*/ 64 w 350"/>
                <a:gd name="T97" fmla="*/ 11 h 221"/>
                <a:gd name="T98" fmla="*/ 81 w 350"/>
                <a:gd name="T99" fmla="*/ 14 h 221"/>
                <a:gd name="T100" fmla="*/ 102 w 350"/>
                <a:gd name="T101" fmla="*/ 16 h 221"/>
                <a:gd name="T102" fmla="*/ 121 w 350"/>
                <a:gd name="T103" fmla="*/ 19 h 221"/>
                <a:gd name="T104" fmla="*/ 141 w 350"/>
                <a:gd name="T105" fmla="*/ 22 h 221"/>
                <a:gd name="T106" fmla="*/ 160 w 350"/>
                <a:gd name="T107" fmla="*/ 26 h 221"/>
                <a:gd name="T108" fmla="*/ 180 w 350"/>
                <a:gd name="T109" fmla="*/ 30 h 221"/>
                <a:gd name="T110" fmla="*/ 200 w 350"/>
                <a:gd name="T111" fmla="*/ 34 h 221"/>
                <a:gd name="T112" fmla="*/ 219 w 350"/>
                <a:gd name="T113" fmla="*/ 39 h 221"/>
                <a:gd name="T114" fmla="*/ 238 w 350"/>
                <a:gd name="T115" fmla="*/ 45 h 221"/>
                <a:gd name="T116" fmla="*/ 257 w 350"/>
                <a:gd name="T117" fmla="*/ 53 h 221"/>
                <a:gd name="T118" fmla="*/ 274 w 350"/>
                <a:gd name="T119" fmla="*/ 60 h 221"/>
                <a:gd name="T120" fmla="*/ 290 w 350"/>
                <a:gd name="T121" fmla="*/ 68 h 22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50"/>
                <a:gd name="T184" fmla="*/ 0 h 221"/>
                <a:gd name="T185" fmla="*/ 350 w 350"/>
                <a:gd name="T186" fmla="*/ 221 h 221"/>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50" h="221">
                  <a:moveTo>
                    <a:pt x="290" y="68"/>
                  </a:moveTo>
                  <a:lnTo>
                    <a:pt x="306" y="80"/>
                  </a:lnTo>
                  <a:lnTo>
                    <a:pt x="316" y="94"/>
                  </a:lnTo>
                  <a:lnTo>
                    <a:pt x="321" y="109"/>
                  </a:lnTo>
                  <a:lnTo>
                    <a:pt x="321" y="125"/>
                  </a:lnTo>
                  <a:lnTo>
                    <a:pt x="318" y="138"/>
                  </a:lnTo>
                  <a:lnTo>
                    <a:pt x="312" y="149"/>
                  </a:lnTo>
                  <a:lnTo>
                    <a:pt x="302" y="160"/>
                  </a:lnTo>
                  <a:lnTo>
                    <a:pt x="292" y="169"/>
                  </a:lnTo>
                  <a:lnTo>
                    <a:pt x="279" y="179"/>
                  </a:lnTo>
                  <a:lnTo>
                    <a:pt x="266" y="187"/>
                  </a:lnTo>
                  <a:lnTo>
                    <a:pt x="253" y="196"/>
                  </a:lnTo>
                  <a:lnTo>
                    <a:pt x="240" y="205"/>
                  </a:lnTo>
                  <a:lnTo>
                    <a:pt x="237" y="209"/>
                  </a:lnTo>
                  <a:lnTo>
                    <a:pt x="237" y="212"/>
                  </a:lnTo>
                  <a:lnTo>
                    <a:pt x="237" y="215"/>
                  </a:lnTo>
                  <a:lnTo>
                    <a:pt x="240" y="218"/>
                  </a:lnTo>
                  <a:lnTo>
                    <a:pt x="244" y="220"/>
                  </a:lnTo>
                  <a:lnTo>
                    <a:pt x="250" y="221"/>
                  </a:lnTo>
                  <a:lnTo>
                    <a:pt x="254" y="220"/>
                  </a:lnTo>
                  <a:lnTo>
                    <a:pt x="258" y="218"/>
                  </a:lnTo>
                  <a:lnTo>
                    <a:pt x="287" y="204"/>
                  </a:lnTo>
                  <a:lnTo>
                    <a:pt x="312" y="187"/>
                  </a:lnTo>
                  <a:lnTo>
                    <a:pt x="331" y="168"/>
                  </a:lnTo>
                  <a:lnTo>
                    <a:pt x="344" y="146"/>
                  </a:lnTo>
                  <a:lnTo>
                    <a:pt x="350" y="124"/>
                  </a:lnTo>
                  <a:lnTo>
                    <a:pt x="347" y="101"/>
                  </a:lnTo>
                  <a:lnTo>
                    <a:pt x="335" y="80"/>
                  </a:lnTo>
                  <a:lnTo>
                    <a:pt x="312" y="61"/>
                  </a:lnTo>
                  <a:lnTo>
                    <a:pt x="295" y="50"/>
                  </a:lnTo>
                  <a:lnTo>
                    <a:pt x="274" y="42"/>
                  </a:lnTo>
                  <a:lnTo>
                    <a:pt x="253" y="34"/>
                  </a:lnTo>
                  <a:lnTo>
                    <a:pt x="228" y="27"/>
                  </a:lnTo>
                  <a:lnTo>
                    <a:pt x="203" y="20"/>
                  </a:lnTo>
                  <a:lnTo>
                    <a:pt x="179" y="15"/>
                  </a:lnTo>
                  <a:lnTo>
                    <a:pt x="152" y="11"/>
                  </a:lnTo>
                  <a:lnTo>
                    <a:pt x="128" y="7"/>
                  </a:lnTo>
                  <a:lnTo>
                    <a:pt x="103" y="4"/>
                  </a:lnTo>
                  <a:lnTo>
                    <a:pt x="81" y="2"/>
                  </a:lnTo>
                  <a:lnTo>
                    <a:pt x="60" y="0"/>
                  </a:lnTo>
                  <a:lnTo>
                    <a:pt x="42" y="0"/>
                  </a:lnTo>
                  <a:lnTo>
                    <a:pt x="26" y="0"/>
                  </a:lnTo>
                  <a:lnTo>
                    <a:pt x="13" y="0"/>
                  </a:lnTo>
                  <a:lnTo>
                    <a:pt x="4" y="2"/>
                  </a:lnTo>
                  <a:lnTo>
                    <a:pt x="0" y="4"/>
                  </a:lnTo>
                  <a:lnTo>
                    <a:pt x="15" y="6"/>
                  </a:lnTo>
                  <a:lnTo>
                    <a:pt x="29" y="7"/>
                  </a:lnTo>
                  <a:lnTo>
                    <a:pt x="47" y="9"/>
                  </a:lnTo>
                  <a:lnTo>
                    <a:pt x="64" y="11"/>
                  </a:lnTo>
                  <a:lnTo>
                    <a:pt x="81" y="14"/>
                  </a:lnTo>
                  <a:lnTo>
                    <a:pt x="102" y="16"/>
                  </a:lnTo>
                  <a:lnTo>
                    <a:pt x="121" y="19"/>
                  </a:lnTo>
                  <a:lnTo>
                    <a:pt x="141" y="22"/>
                  </a:lnTo>
                  <a:lnTo>
                    <a:pt x="160" y="26"/>
                  </a:lnTo>
                  <a:lnTo>
                    <a:pt x="180" y="30"/>
                  </a:lnTo>
                  <a:lnTo>
                    <a:pt x="200" y="34"/>
                  </a:lnTo>
                  <a:lnTo>
                    <a:pt x="219" y="39"/>
                  </a:lnTo>
                  <a:lnTo>
                    <a:pt x="238" y="45"/>
                  </a:lnTo>
                  <a:lnTo>
                    <a:pt x="257" y="53"/>
                  </a:lnTo>
                  <a:lnTo>
                    <a:pt x="274" y="60"/>
                  </a:lnTo>
                  <a:lnTo>
                    <a:pt x="290" y="68"/>
                  </a:lnTo>
                  <a:close/>
                </a:path>
              </a:pathLst>
            </a:custGeom>
            <a:solidFill>
              <a:srgbClr val="C9E8FF"/>
            </a:solidFill>
            <a:ln w="9525">
              <a:noFill/>
              <a:round/>
              <a:headEnd/>
              <a:tailEnd/>
            </a:ln>
          </p:spPr>
          <p:txBody>
            <a:bodyPr/>
            <a:lstStyle/>
            <a:p>
              <a:endParaRPr lang="zh-CN" altLang="en-US"/>
            </a:p>
          </p:txBody>
        </p:sp>
        <p:sp>
          <p:nvSpPr>
            <p:cNvPr id="9265" name="Freeform 23"/>
            <p:cNvSpPr>
              <a:spLocks/>
            </p:cNvSpPr>
            <p:nvPr/>
          </p:nvSpPr>
          <p:spPr bwMode="auto">
            <a:xfrm>
              <a:off x="1181" y="2256"/>
              <a:ext cx="48" cy="105"/>
            </a:xfrm>
            <a:custGeom>
              <a:avLst/>
              <a:gdLst>
                <a:gd name="T0" fmla="*/ 0 w 142"/>
                <a:gd name="T1" fmla="*/ 114 h 208"/>
                <a:gd name="T2" fmla="*/ 0 w 142"/>
                <a:gd name="T3" fmla="*/ 131 h 208"/>
                <a:gd name="T4" fmla="*/ 6 w 142"/>
                <a:gd name="T5" fmla="*/ 147 h 208"/>
                <a:gd name="T6" fmla="*/ 16 w 142"/>
                <a:gd name="T7" fmla="*/ 162 h 208"/>
                <a:gd name="T8" fmla="*/ 30 w 142"/>
                <a:gd name="T9" fmla="*/ 175 h 208"/>
                <a:gd name="T10" fmla="*/ 48 w 142"/>
                <a:gd name="T11" fmla="*/ 186 h 208"/>
                <a:gd name="T12" fmla="*/ 68 w 142"/>
                <a:gd name="T13" fmla="*/ 196 h 208"/>
                <a:gd name="T14" fmla="*/ 91 w 142"/>
                <a:gd name="T15" fmla="*/ 203 h 208"/>
                <a:gd name="T16" fmla="*/ 114 w 142"/>
                <a:gd name="T17" fmla="*/ 207 h 208"/>
                <a:gd name="T18" fmla="*/ 122 w 142"/>
                <a:gd name="T19" fmla="*/ 208 h 208"/>
                <a:gd name="T20" fmla="*/ 129 w 142"/>
                <a:gd name="T21" fmla="*/ 206 h 208"/>
                <a:gd name="T22" fmla="*/ 135 w 142"/>
                <a:gd name="T23" fmla="*/ 203 h 208"/>
                <a:gd name="T24" fmla="*/ 138 w 142"/>
                <a:gd name="T25" fmla="*/ 199 h 208"/>
                <a:gd name="T26" fmla="*/ 138 w 142"/>
                <a:gd name="T27" fmla="*/ 194 h 208"/>
                <a:gd name="T28" fmla="*/ 136 w 142"/>
                <a:gd name="T29" fmla="*/ 189 h 208"/>
                <a:gd name="T30" fmla="*/ 132 w 142"/>
                <a:gd name="T31" fmla="*/ 185 h 208"/>
                <a:gd name="T32" fmla="*/ 125 w 142"/>
                <a:gd name="T33" fmla="*/ 183 h 208"/>
                <a:gd name="T34" fmla="*/ 101 w 142"/>
                <a:gd name="T35" fmla="*/ 177 h 208"/>
                <a:gd name="T36" fmla="*/ 80 w 142"/>
                <a:gd name="T37" fmla="*/ 169 h 208"/>
                <a:gd name="T38" fmla="*/ 62 w 142"/>
                <a:gd name="T39" fmla="*/ 158 h 208"/>
                <a:gd name="T40" fmla="*/ 49 w 142"/>
                <a:gd name="T41" fmla="*/ 146 h 208"/>
                <a:gd name="T42" fmla="*/ 40 w 142"/>
                <a:gd name="T43" fmla="*/ 131 h 208"/>
                <a:gd name="T44" fmla="*/ 36 w 142"/>
                <a:gd name="T45" fmla="*/ 115 h 208"/>
                <a:gd name="T46" fmla="*/ 36 w 142"/>
                <a:gd name="T47" fmla="*/ 97 h 208"/>
                <a:gd name="T48" fmla="*/ 43 w 142"/>
                <a:gd name="T49" fmla="*/ 79 h 208"/>
                <a:gd name="T50" fmla="*/ 52 w 142"/>
                <a:gd name="T51" fmla="*/ 66 h 208"/>
                <a:gd name="T52" fmla="*/ 64 w 142"/>
                <a:gd name="T53" fmla="*/ 54 h 208"/>
                <a:gd name="T54" fmla="*/ 77 w 142"/>
                <a:gd name="T55" fmla="*/ 43 h 208"/>
                <a:gd name="T56" fmla="*/ 91 w 142"/>
                <a:gd name="T57" fmla="*/ 33 h 208"/>
                <a:gd name="T58" fmla="*/ 104 w 142"/>
                <a:gd name="T59" fmla="*/ 24 h 208"/>
                <a:gd name="T60" fmla="*/ 119 w 142"/>
                <a:gd name="T61" fmla="*/ 16 h 208"/>
                <a:gd name="T62" fmla="*/ 132 w 142"/>
                <a:gd name="T63" fmla="*/ 8 h 208"/>
                <a:gd name="T64" fmla="*/ 142 w 142"/>
                <a:gd name="T65" fmla="*/ 1 h 208"/>
                <a:gd name="T66" fmla="*/ 132 w 142"/>
                <a:gd name="T67" fmla="*/ 0 h 208"/>
                <a:gd name="T68" fmla="*/ 116 w 142"/>
                <a:gd name="T69" fmla="*/ 5 h 208"/>
                <a:gd name="T70" fmla="*/ 94 w 142"/>
                <a:gd name="T71" fmla="*/ 16 h 208"/>
                <a:gd name="T72" fmla="*/ 69 w 142"/>
                <a:gd name="T73" fmla="*/ 31 h 208"/>
                <a:gd name="T74" fmla="*/ 46 w 142"/>
                <a:gd name="T75" fmla="*/ 50 h 208"/>
                <a:gd name="T76" fmla="*/ 24 w 142"/>
                <a:gd name="T77" fmla="*/ 70 h 208"/>
                <a:gd name="T78" fmla="*/ 9 w 142"/>
                <a:gd name="T79" fmla="*/ 92 h 208"/>
                <a:gd name="T80" fmla="*/ 0 w 142"/>
                <a:gd name="T81" fmla="*/ 114 h 20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42"/>
                <a:gd name="T124" fmla="*/ 0 h 208"/>
                <a:gd name="T125" fmla="*/ 142 w 142"/>
                <a:gd name="T126" fmla="*/ 208 h 20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42" h="208">
                  <a:moveTo>
                    <a:pt x="0" y="114"/>
                  </a:moveTo>
                  <a:lnTo>
                    <a:pt x="0" y="131"/>
                  </a:lnTo>
                  <a:lnTo>
                    <a:pt x="6" y="147"/>
                  </a:lnTo>
                  <a:lnTo>
                    <a:pt x="16" y="162"/>
                  </a:lnTo>
                  <a:lnTo>
                    <a:pt x="30" y="175"/>
                  </a:lnTo>
                  <a:lnTo>
                    <a:pt x="48" y="186"/>
                  </a:lnTo>
                  <a:lnTo>
                    <a:pt x="68" y="196"/>
                  </a:lnTo>
                  <a:lnTo>
                    <a:pt x="91" y="203"/>
                  </a:lnTo>
                  <a:lnTo>
                    <a:pt x="114" y="207"/>
                  </a:lnTo>
                  <a:lnTo>
                    <a:pt x="122" y="208"/>
                  </a:lnTo>
                  <a:lnTo>
                    <a:pt x="129" y="206"/>
                  </a:lnTo>
                  <a:lnTo>
                    <a:pt x="135" y="203"/>
                  </a:lnTo>
                  <a:lnTo>
                    <a:pt x="138" y="199"/>
                  </a:lnTo>
                  <a:lnTo>
                    <a:pt x="138" y="194"/>
                  </a:lnTo>
                  <a:lnTo>
                    <a:pt x="136" y="189"/>
                  </a:lnTo>
                  <a:lnTo>
                    <a:pt x="132" y="185"/>
                  </a:lnTo>
                  <a:lnTo>
                    <a:pt x="125" y="183"/>
                  </a:lnTo>
                  <a:lnTo>
                    <a:pt x="101" y="177"/>
                  </a:lnTo>
                  <a:lnTo>
                    <a:pt x="80" y="169"/>
                  </a:lnTo>
                  <a:lnTo>
                    <a:pt x="62" y="158"/>
                  </a:lnTo>
                  <a:lnTo>
                    <a:pt x="49" y="146"/>
                  </a:lnTo>
                  <a:lnTo>
                    <a:pt x="40" y="131"/>
                  </a:lnTo>
                  <a:lnTo>
                    <a:pt x="36" y="115"/>
                  </a:lnTo>
                  <a:lnTo>
                    <a:pt x="36" y="97"/>
                  </a:lnTo>
                  <a:lnTo>
                    <a:pt x="43" y="79"/>
                  </a:lnTo>
                  <a:lnTo>
                    <a:pt x="52" y="66"/>
                  </a:lnTo>
                  <a:lnTo>
                    <a:pt x="64" y="54"/>
                  </a:lnTo>
                  <a:lnTo>
                    <a:pt x="77" y="43"/>
                  </a:lnTo>
                  <a:lnTo>
                    <a:pt x="91" y="33"/>
                  </a:lnTo>
                  <a:lnTo>
                    <a:pt x="104" y="24"/>
                  </a:lnTo>
                  <a:lnTo>
                    <a:pt x="119" y="16"/>
                  </a:lnTo>
                  <a:lnTo>
                    <a:pt x="132" y="8"/>
                  </a:lnTo>
                  <a:lnTo>
                    <a:pt x="142" y="1"/>
                  </a:lnTo>
                  <a:lnTo>
                    <a:pt x="132" y="0"/>
                  </a:lnTo>
                  <a:lnTo>
                    <a:pt x="116" y="5"/>
                  </a:lnTo>
                  <a:lnTo>
                    <a:pt x="94" y="16"/>
                  </a:lnTo>
                  <a:lnTo>
                    <a:pt x="69" y="31"/>
                  </a:lnTo>
                  <a:lnTo>
                    <a:pt x="46" y="50"/>
                  </a:lnTo>
                  <a:lnTo>
                    <a:pt x="24" y="70"/>
                  </a:lnTo>
                  <a:lnTo>
                    <a:pt x="9" y="92"/>
                  </a:lnTo>
                  <a:lnTo>
                    <a:pt x="0" y="114"/>
                  </a:lnTo>
                  <a:close/>
                </a:path>
              </a:pathLst>
            </a:custGeom>
            <a:solidFill>
              <a:srgbClr val="C9E8FF"/>
            </a:solidFill>
            <a:ln w="9525">
              <a:noFill/>
              <a:round/>
              <a:headEnd/>
              <a:tailEnd/>
            </a:ln>
          </p:spPr>
          <p:txBody>
            <a:bodyPr/>
            <a:lstStyle/>
            <a:p>
              <a:endParaRPr lang="zh-CN" altLang="en-US"/>
            </a:p>
          </p:txBody>
        </p:sp>
        <p:sp>
          <p:nvSpPr>
            <p:cNvPr id="9266" name="Freeform 24"/>
            <p:cNvSpPr>
              <a:spLocks/>
            </p:cNvSpPr>
            <p:nvPr/>
          </p:nvSpPr>
          <p:spPr bwMode="auto">
            <a:xfrm>
              <a:off x="1515" y="2198"/>
              <a:ext cx="101" cy="136"/>
            </a:xfrm>
            <a:custGeom>
              <a:avLst/>
              <a:gdLst>
                <a:gd name="T0" fmla="*/ 257 w 304"/>
                <a:gd name="T1" fmla="*/ 109 h 272"/>
                <a:gd name="T2" fmla="*/ 271 w 304"/>
                <a:gd name="T3" fmla="*/ 126 h 272"/>
                <a:gd name="T4" fmla="*/ 278 w 304"/>
                <a:gd name="T5" fmla="*/ 144 h 272"/>
                <a:gd name="T6" fmla="*/ 274 w 304"/>
                <a:gd name="T7" fmla="*/ 164 h 272"/>
                <a:gd name="T8" fmla="*/ 258 w 304"/>
                <a:gd name="T9" fmla="*/ 183 h 272"/>
                <a:gd name="T10" fmla="*/ 233 w 304"/>
                <a:gd name="T11" fmla="*/ 200 h 272"/>
                <a:gd name="T12" fmla="*/ 206 w 304"/>
                <a:gd name="T13" fmla="*/ 215 h 272"/>
                <a:gd name="T14" fmla="*/ 177 w 304"/>
                <a:gd name="T15" fmla="*/ 232 h 272"/>
                <a:gd name="T16" fmla="*/ 159 w 304"/>
                <a:gd name="T17" fmla="*/ 244 h 272"/>
                <a:gd name="T18" fmla="*/ 154 w 304"/>
                <a:gd name="T19" fmla="*/ 252 h 272"/>
                <a:gd name="T20" fmla="*/ 149 w 304"/>
                <a:gd name="T21" fmla="*/ 260 h 272"/>
                <a:gd name="T22" fmla="*/ 151 w 304"/>
                <a:gd name="T23" fmla="*/ 268 h 272"/>
                <a:gd name="T24" fmla="*/ 161 w 304"/>
                <a:gd name="T25" fmla="*/ 272 h 272"/>
                <a:gd name="T26" fmla="*/ 172 w 304"/>
                <a:gd name="T27" fmla="*/ 271 h 272"/>
                <a:gd name="T28" fmla="*/ 191 w 304"/>
                <a:gd name="T29" fmla="*/ 257 h 272"/>
                <a:gd name="T30" fmla="*/ 223 w 304"/>
                <a:gd name="T31" fmla="*/ 236 h 272"/>
                <a:gd name="T32" fmla="*/ 257 w 304"/>
                <a:gd name="T33" fmla="*/ 215 h 272"/>
                <a:gd name="T34" fmla="*/ 286 w 304"/>
                <a:gd name="T35" fmla="*/ 192 h 272"/>
                <a:gd name="T36" fmla="*/ 303 w 304"/>
                <a:gd name="T37" fmla="*/ 164 h 272"/>
                <a:gd name="T38" fmla="*/ 300 w 304"/>
                <a:gd name="T39" fmla="*/ 134 h 272"/>
                <a:gd name="T40" fmla="*/ 281 w 304"/>
                <a:gd name="T41" fmla="*/ 106 h 272"/>
                <a:gd name="T42" fmla="*/ 249 w 304"/>
                <a:gd name="T43" fmla="*/ 83 h 272"/>
                <a:gd name="T44" fmla="*/ 219 w 304"/>
                <a:gd name="T45" fmla="*/ 65 h 272"/>
                <a:gd name="T46" fmla="*/ 188 w 304"/>
                <a:gd name="T47" fmla="*/ 52 h 272"/>
                <a:gd name="T48" fmla="*/ 157 w 304"/>
                <a:gd name="T49" fmla="*/ 38 h 272"/>
                <a:gd name="T50" fmla="*/ 122 w 304"/>
                <a:gd name="T51" fmla="*/ 25 h 272"/>
                <a:gd name="T52" fmla="*/ 90 w 304"/>
                <a:gd name="T53" fmla="*/ 14 h 272"/>
                <a:gd name="T54" fmla="*/ 58 w 304"/>
                <a:gd name="T55" fmla="*/ 6 h 272"/>
                <a:gd name="T56" fmla="*/ 30 w 304"/>
                <a:gd name="T57" fmla="*/ 1 h 272"/>
                <a:gd name="T58" fmla="*/ 9 w 304"/>
                <a:gd name="T59" fmla="*/ 1 h 272"/>
                <a:gd name="T60" fmla="*/ 10 w 304"/>
                <a:gd name="T61" fmla="*/ 5 h 272"/>
                <a:gd name="T62" fmla="*/ 35 w 304"/>
                <a:gd name="T63" fmla="*/ 12 h 272"/>
                <a:gd name="T64" fmla="*/ 64 w 304"/>
                <a:gd name="T65" fmla="*/ 21 h 272"/>
                <a:gd name="T66" fmla="*/ 97 w 304"/>
                <a:gd name="T67" fmla="*/ 32 h 272"/>
                <a:gd name="T68" fmla="*/ 132 w 304"/>
                <a:gd name="T69" fmla="*/ 45 h 272"/>
                <a:gd name="T70" fmla="*/ 167 w 304"/>
                <a:gd name="T71" fmla="*/ 60 h 272"/>
                <a:gd name="T72" fmla="*/ 201 w 304"/>
                <a:gd name="T73" fmla="*/ 77 h 272"/>
                <a:gd name="T74" fmla="*/ 232 w 304"/>
                <a:gd name="T75" fmla="*/ 93 h 27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04"/>
                <a:gd name="T115" fmla="*/ 0 h 272"/>
                <a:gd name="T116" fmla="*/ 304 w 304"/>
                <a:gd name="T117" fmla="*/ 272 h 27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04" h="272">
                  <a:moveTo>
                    <a:pt x="246" y="102"/>
                  </a:moveTo>
                  <a:lnTo>
                    <a:pt x="257" y="109"/>
                  </a:lnTo>
                  <a:lnTo>
                    <a:pt x="265" y="117"/>
                  </a:lnTo>
                  <a:lnTo>
                    <a:pt x="271" y="126"/>
                  </a:lnTo>
                  <a:lnTo>
                    <a:pt x="277" y="135"/>
                  </a:lnTo>
                  <a:lnTo>
                    <a:pt x="278" y="144"/>
                  </a:lnTo>
                  <a:lnTo>
                    <a:pt x="278" y="154"/>
                  </a:lnTo>
                  <a:lnTo>
                    <a:pt x="274" y="164"/>
                  </a:lnTo>
                  <a:lnTo>
                    <a:pt x="268" y="173"/>
                  </a:lnTo>
                  <a:lnTo>
                    <a:pt x="258" y="183"/>
                  </a:lnTo>
                  <a:lnTo>
                    <a:pt x="246" y="192"/>
                  </a:lnTo>
                  <a:lnTo>
                    <a:pt x="233" y="200"/>
                  </a:lnTo>
                  <a:lnTo>
                    <a:pt x="219" y="208"/>
                  </a:lnTo>
                  <a:lnTo>
                    <a:pt x="206" y="215"/>
                  </a:lnTo>
                  <a:lnTo>
                    <a:pt x="191" y="224"/>
                  </a:lnTo>
                  <a:lnTo>
                    <a:pt x="177" y="232"/>
                  </a:lnTo>
                  <a:lnTo>
                    <a:pt x="164" y="241"/>
                  </a:lnTo>
                  <a:lnTo>
                    <a:pt x="159" y="244"/>
                  </a:lnTo>
                  <a:lnTo>
                    <a:pt x="157" y="248"/>
                  </a:lnTo>
                  <a:lnTo>
                    <a:pt x="154" y="252"/>
                  </a:lnTo>
                  <a:lnTo>
                    <a:pt x="151" y="256"/>
                  </a:lnTo>
                  <a:lnTo>
                    <a:pt x="149" y="260"/>
                  </a:lnTo>
                  <a:lnTo>
                    <a:pt x="149" y="264"/>
                  </a:lnTo>
                  <a:lnTo>
                    <a:pt x="151" y="268"/>
                  </a:lnTo>
                  <a:lnTo>
                    <a:pt x="155" y="271"/>
                  </a:lnTo>
                  <a:lnTo>
                    <a:pt x="161" y="272"/>
                  </a:lnTo>
                  <a:lnTo>
                    <a:pt x="167" y="272"/>
                  </a:lnTo>
                  <a:lnTo>
                    <a:pt x="172" y="271"/>
                  </a:lnTo>
                  <a:lnTo>
                    <a:pt x="177" y="268"/>
                  </a:lnTo>
                  <a:lnTo>
                    <a:pt x="191" y="257"/>
                  </a:lnTo>
                  <a:lnTo>
                    <a:pt x="207" y="246"/>
                  </a:lnTo>
                  <a:lnTo>
                    <a:pt x="223" y="236"/>
                  </a:lnTo>
                  <a:lnTo>
                    <a:pt x="241" y="226"/>
                  </a:lnTo>
                  <a:lnTo>
                    <a:pt x="257" y="215"/>
                  </a:lnTo>
                  <a:lnTo>
                    <a:pt x="271" y="204"/>
                  </a:lnTo>
                  <a:lnTo>
                    <a:pt x="286" y="192"/>
                  </a:lnTo>
                  <a:lnTo>
                    <a:pt x="296" y="179"/>
                  </a:lnTo>
                  <a:lnTo>
                    <a:pt x="303" y="164"/>
                  </a:lnTo>
                  <a:lnTo>
                    <a:pt x="304" y="149"/>
                  </a:lnTo>
                  <a:lnTo>
                    <a:pt x="300" y="134"/>
                  </a:lnTo>
                  <a:lnTo>
                    <a:pt x="293" y="120"/>
                  </a:lnTo>
                  <a:lnTo>
                    <a:pt x="281" y="106"/>
                  </a:lnTo>
                  <a:lnTo>
                    <a:pt x="267" y="94"/>
                  </a:lnTo>
                  <a:lnTo>
                    <a:pt x="249" y="83"/>
                  </a:lnTo>
                  <a:lnTo>
                    <a:pt x="232" y="73"/>
                  </a:lnTo>
                  <a:lnTo>
                    <a:pt x="219" y="65"/>
                  </a:lnTo>
                  <a:lnTo>
                    <a:pt x="204" y="59"/>
                  </a:lnTo>
                  <a:lnTo>
                    <a:pt x="188" y="52"/>
                  </a:lnTo>
                  <a:lnTo>
                    <a:pt x="172" y="45"/>
                  </a:lnTo>
                  <a:lnTo>
                    <a:pt x="157" y="38"/>
                  </a:lnTo>
                  <a:lnTo>
                    <a:pt x="139" y="31"/>
                  </a:lnTo>
                  <a:lnTo>
                    <a:pt x="122" y="25"/>
                  </a:lnTo>
                  <a:lnTo>
                    <a:pt x="106" y="19"/>
                  </a:lnTo>
                  <a:lnTo>
                    <a:pt x="90" y="14"/>
                  </a:lnTo>
                  <a:lnTo>
                    <a:pt x="74" y="9"/>
                  </a:lnTo>
                  <a:lnTo>
                    <a:pt x="58" y="6"/>
                  </a:lnTo>
                  <a:lnTo>
                    <a:pt x="43" y="3"/>
                  </a:lnTo>
                  <a:lnTo>
                    <a:pt x="30" y="1"/>
                  </a:lnTo>
                  <a:lnTo>
                    <a:pt x="19" y="0"/>
                  </a:lnTo>
                  <a:lnTo>
                    <a:pt x="9" y="1"/>
                  </a:lnTo>
                  <a:lnTo>
                    <a:pt x="0" y="3"/>
                  </a:lnTo>
                  <a:lnTo>
                    <a:pt x="10" y="5"/>
                  </a:lnTo>
                  <a:lnTo>
                    <a:pt x="22" y="8"/>
                  </a:lnTo>
                  <a:lnTo>
                    <a:pt x="35" y="12"/>
                  </a:lnTo>
                  <a:lnTo>
                    <a:pt x="48" y="16"/>
                  </a:lnTo>
                  <a:lnTo>
                    <a:pt x="64" y="21"/>
                  </a:lnTo>
                  <a:lnTo>
                    <a:pt x="80" y="26"/>
                  </a:lnTo>
                  <a:lnTo>
                    <a:pt x="97" y="32"/>
                  </a:lnTo>
                  <a:lnTo>
                    <a:pt x="114" y="38"/>
                  </a:lnTo>
                  <a:lnTo>
                    <a:pt x="132" y="45"/>
                  </a:lnTo>
                  <a:lnTo>
                    <a:pt x="149" y="52"/>
                  </a:lnTo>
                  <a:lnTo>
                    <a:pt x="167" y="60"/>
                  </a:lnTo>
                  <a:lnTo>
                    <a:pt x="184" y="69"/>
                  </a:lnTo>
                  <a:lnTo>
                    <a:pt x="201" y="77"/>
                  </a:lnTo>
                  <a:lnTo>
                    <a:pt x="217" y="85"/>
                  </a:lnTo>
                  <a:lnTo>
                    <a:pt x="232" y="93"/>
                  </a:lnTo>
                  <a:lnTo>
                    <a:pt x="246" y="102"/>
                  </a:lnTo>
                  <a:close/>
                </a:path>
              </a:pathLst>
            </a:custGeom>
            <a:solidFill>
              <a:srgbClr val="C9E8FF"/>
            </a:solidFill>
            <a:ln w="9525">
              <a:noFill/>
              <a:round/>
              <a:headEnd/>
              <a:tailEnd/>
            </a:ln>
          </p:spPr>
          <p:txBody>
            <a:bodyPr/>
            <a:lstStyle/>
            <a:p>
              <a:endParaRPr lang="zh-CN" altLang="en-US"/>
            </a:p>
          </p:txBody>
        </p:sp>
        <p:sp>
          <p:nvSpPr>
            <p:cNvPr id="9267" name="Freeform 25"/>
            <p:cNvSpPr>
              <a:spLocks/>
            </p:cNvSpPr>
            <p:nvPr/>
          </p:nvSpPr>
          <p:spPr bwMode="auto">
            <a:xfrm>
              <a:off x="1403" y="2357"/>
              <a:ext cx="34" cy="82"/>
            </a:xfrm>
            <a:custGeom>
              <a:avLst/>
              <a:gdLst>
                <a:gd name="T0" fmla="*/ 39 w 103"/>
                <a:gd name="T1" fmla="*/ 12 h 164"/>
                <a:gd name="T2" fmla="*/ 37 w 103"/>
                <a:gd name="T3" fmla="*/ 7 h 164"/>
                <a:gd name="T4" fmla="*/ 32 w 103"/>
                <a:gd name="T5" fmla="*/ 3 h 164"/>
                <a:gd name="T6" fmla="*/ 25 w 103"/>
                <a:gd name="T7" fmla="*/ 1 h 164"/>
                <a:gd name="T8" fmla="*/ 18 w 103"/>
                <a:gd name="T9" fmla="*/ 0 h 164"/>
                <a:gd name="T10" fmla="*/ 10 w 103"/>
                <a:gd name="T11" fmla="*/ 2 h 164"/>
                <a:gd name="T12" fmla="*/ 5 w 103"/>
                <a:gd name="T13" fmla="*/ 5 h 164"/>
                <a:gd name="T14" fmla="*/ 0 w 103"/>
                <a:gd name="T15" fmla="*/ 10 h 164"/>
                <a:gd name="T16" fmla="*/ 0 w 103"/>
                <a:gd name="T17" fmla="*/ 15 h 164"/>
                <a:gd name="T18" fmla="*/ 8 w 103"/>
                <a:gd name="T19" fmla="*/ 37 h 164"/>
                <a:gd name="T20" fmla="*/ 19 w 103"/>
                <a:gd name="T21" fmla="*/ 63 h 164"/>
                <a:gd name="T22" fmla="*/ 34 w 103"/>
                <a:gd name="T23" fmla="*/ 88 h 164"/>
                <a:gd name="T24" fmla="*/ 51 w 103"/>
                <a:gd name="T25" fmla="*/ 112 h 164"/>
                <a:gd name="T26" fmla="*/ 68 w 103"/>
                <a:gd name="T27" fmla="*/ 133 h 164"/>
                <a:gd name="T28" fmla="*/ 84 w 103"/>
                <a:gd name="T29" fmla="*/ 150 h 164"/>
                <a:gd name="T30" fmla="*/ 96 w 103"/>
                <a:gd name="T31" fmla="*/ 161 h 164"/>
                <a:gd name="T32" fmla="*/ 103 w 103"/>
                <a:gd name="T33" fmla="*/ 164 h 164"/>
                <a:gd name="T34" fmla="*/ 100 w 103"/>
                <a:gd name="T35" fmla="*/ 153 h 164"/>
                <a:gd name="T36" fmla="*/ 93 w 103"/>
                <a:gd name="T37" fmla="*/ 139 h 164"/>
                <a:gd name="T38" fmla="*/ 84 w 103"/>
                <a:gd name="T39" fmla="*/ 121 h 164"/>
                <a:gd name="T40" fmla="*/ 74 w 103"/>
                <a:gd name="T41" fmla="*/ 100 h 164"/>
                <a:gd name="T42" fmla="*/ 64 w 103"/>
                <a:gd name="T43" fmla="*/ 78 h 164"/>
                <a:gd name="T44" fmla="*/ 54 w 103"/>
                <a:gd name="T45" fmla="*/ 55 h 164"/>
                <a:gd name="T46" fmla="*/ 45 w 103"/>
                <a:gd name="T47" fmla="*/ 33 h 164"/>
                <a:gd name="T48" fmla="*/ 39 w 103"/>
                <a:gd name="T49" fmla="*/ 12 h 16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3"/>
                <a:gd name="T76" fmla="*/ 0 h 164"/>
                <a:gd name="T77" fmla="*/ 103 w 103"/>
                <a:gd name="T78" fmla="*/ 164 h 16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3" h="164">
                  <a:moveTo>
                    <a:pt x="39" y="12"/>
                  </a:moveTo>
                  <a:lnTo>
                    <a:pt x="37" y="7"/>
                  </a:lnTo>
                  <a:lnTo>
                    <a:pt x="32" y="3"/>
                  </a:lnTo>
                  <a:lnTo>
                    <a:pt x="25" y="1"/>
                  </a:lnTo>
                  <a:lnTo>
                    <a:pt x="18" y="0"/>
                  </a:lnTo>
                  <a:lnTo>
                    <a:pt x="10" y="2"/>
                  </a:lnTo>
                  <a:lnTo>
                    <a:pt x="5" y="5"/>
                  </a:lnTo>
                  <a:lnTo>
                    <a:pt x="0" y="10"/>
                  </a:lnTo>
                  <a:lnTo>
                    <a:pt x="0" y="15"/>
                  </a:lnTo>
                  <a:lnTo>
                    <a:pt x="8" y="37"/>
                  </a:lnTo>
                  <a:lnTo>
                    <a:pt x="19" y="63"/>
                  </a:lnTo>
                  <a:lnTo>
                    <a:pt x="34" y="88"/>
                  </a:lnTo>
                  <a:lnTo>
                    <a:pt x="51" y="112"/>
                  </a:lnTo>
                  <a:lnTo>
                    <a:pt x="68" y="133"/>
                  </a:lnTo>
                  <a:lnTo>
                    <a:pt x="84" y="150"/>
                  </a:lnTo>
                  <a:lnTo>
                    <a:pt x="96" y="161"/>
                  </a:lnTo>
                  <a:lnTo>
                    <a:pt x="103" y="164"/>
                  </a:lnTo>
                  <a:lnTo>
                    <a:pt x="100" y="153"/>
                  </a:lnTo>
                  <a:lnTo>
                    <a:pt x="93" y="139"/>
                  </a:lnTo>
                  <a:lnTo>
                    <a:pt x="84" y="121"/>
                  </a:lnTo>
                  <a:lnTo>
                    <a:pt x="74" y="100"/>
                  </a:lnTo>
                  <a:lnTo>
                    <a:pt x="64" y="78"/>
                  </a:lnTo>
                  <a:lnTo>
                    <a:pt x="54" y="55"/>
                  </a:lnTo>
                  <a:lnTo>
                    <a:pt x="45" y="33"/>
                  </a:lnTo>
                  <a:lnTo>
                    <a:pt x="39" y="12"/>
                  </a:lnTo>
                  <a:close/>
                </a:path>
              </a:pathLst>
            </a:custGeom>
            <a:solidFill>
              <a:srgbClr val="000000"/>
            </a:solidFill>
            <a:ln w="9525">
              <a:noFill/>
              <a:round/>
              <a:headEnd/>
              <a:tailEnd/>
            </a:ln>
          </p:spPr>
          <p:txBody>
            <a:bodyPr/>
            <a:lstStyle/>
            <a:p>
              <a:endParaRPr lang="zh-CN" altLang="en-US"/>
            </a:p>
          </p:txBody>
        </p:sp>
        <p:sp>
          <p:nvSpPr>
            <p:cNvPr id="9268" name="Freeform 26"/>
            <p:cNvSpPr>
              <a:spLocks/>
            </p:cNvSpPr>
            <p:nvPr/>
          </p:nvSpPr>
          <p:spPr bwMode="auto">
            <a:xfrm>
              <a:off x="1388" y="2313"/>
              <a:ext cx="18" cy="42"/>
            </a:xfrm>
            <a:custGeom>
              <a:avLst/>
              <a:gdLst>
                <a:gd name="T0" fmla="*/ 28 w 54"/>
                <a:gd name="T1" fmla="*/ 9 h 82"/>
                <a:gd name="T2" fmla="*/ 26 w 54"/>
                <a:gd name="T3" fmla="*/ 5 h 82"/>
                <a:gd name="T4" fmla="*/ 22 w 54"/>
                <a:gd name="T5" fmla="*/ 2 h 82"/>
                <a:gd name="T6" fmla="*/ 18 w 54"/>
                <a:gd name="T7" fmla="*/ 0 h 82"/>
                <a:gd name="T8" fmla="*/ 12 w 54"/>
                <a:gd name="T9" fmla="*/ 0 h 82"/>
                <a:gd name="T10" fmla="*/ 8 w 54"/>
                <a:gd name="T11" fmla="*/ 1 h 82"/>
                <a:gd name="T12" fmla="*/ 3 w 54"/>
                <a:gd name="T13" fmla="*/ 3 h 82"/>
                <a:gd name="T14" fmla="*/ 0 w 54"/>
                <a:gd name="T15" fmla="*/ 6 h 82"/>
                <a:gd name="T16" fmla="*/ 0 w 54"/>
                <a:gd name="T17" fmla="*/ 10 h 82"/>
                <a:gd name="T18" fmla="*/ 0 w 54"/>
                <a:gd name="T19" fmla="*/ 21 h 82"/>
                <a:gd name="T20" fmla="*/ 5 w 54"/>
                <a:gd name="T21" fmla="*/ 33 h 82"/>
                <a:gd name="T22" fmla="*/ 10 w 54"/>
                <a:gd name="T23" fmla="*/ 45 h 82"/>
                <a:gd name="T24" fmla="*/ 18 w 54"/>
                <a:gd name="T25" fmla="*/ 57 h 82"/>
                <a:gd name="T26" fmla="*/ 26 w 54"/>
                <a:gd name="T27" fmla="*/ 68 h 82"/>
                <a:gd name="T28" fmla="*/ 35 w 54"/>
                <a:gd name="T29" fmla="*/ 76 h 82"/>
                <a:gd name="T30" fmla="*/ 45 w 54"/>
                <a:gd name="T31" fmla="*/ 81 h 82"/>
                <a:gd name="T32" fmla="*/ 53 w 54"/>
                <a:gd name="T33" fmla="*/ 82 h 82"/>
                <a:gd name="T34" fmla="*/ 54 w 54"/>
                <a:gd name="T35" fmla="*/ 66 h 82"/>
                <a:gd name="T36" fmla="*/ 47 w 54"/>
                <a:gd name="T37" fmla="*/ 47 h 82"/>
                <a:gd name="T38" fmla="*/ 38 w 54"/>
                <a:gd name="T39" fmla="*/ 28 h 82"/>
                <a:gd name="T40" fmla="*/ 28 w 54"/>
                <a:gd name="T41" fmla="*/ 9 h 8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4"/>
                <a:gd name="T64" fmla="*/ 0 h 82"/>
                <a:gd name="T65" fmla="*/ 54 w 54"/>
                <a:gd name="T66" fmla="*/ 82 h 8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4" h="82">
                  <a:moveTo>
                    <a:pt x="28" y="9"/>
                  </a:moveTo>
                  <a:lnTo>
                    <a:pt x="26" y="5"/>
                  </a:lnTo>
                  <a:lnTo>
                    <a:pt x="22" y="2"/>
                  </a:lnTo>
                  <a:lnTo>
                    <a:pt x="18" y="0"/>
                  </a:lnTo>
                  <a:lnTo>
                    <a:pt x="12" y="0"/>
                  </a:lnTo>
                  <a:lnTo>
                    <a:pt x="8" y="1"/>
                  </a:lnTo>
                  <a:lnTo>
                    <a:pt x="3" y="3"/>
                  </a:lnTo>
                  <a:lnTo>
                    <a:pt x="0" y="6"/>
                  </a:lnTo>
                  <a:lnTo>
                    <a:pt x="0" y="10"/>
                  </a:lnTo>
                  <a:lnTo>
                    <a:pt x="0" y="21"/>
                  </a:lnTo>
                  <a:lnTo>
                    <a:pt x="5" y="33"/>
                  </a:lnTo>
                  <a:lnTo>
                    <a:pt x="10" y="45"/>
                  </a:lnTo>
                  <a:lnTo>
                    <a:pt x="18" y="57"/>
                  </a:lnTo>
                  <a:lnTo>
                    <a:pt x="26" y="68"/>
                  </a:lnTo>
                  <a:lnTo>
                    <a:pt x="35" y="76"/>
                  </a:lnTo>
                  <a:lnTo>
                    <a:pt x="45" y="81"/>
                  </a:lnTo>
                  <a:lnTo>
                    <a:pt x="53" y="82"/>
                  </a:lnTo>
                  <a:lnTo>
                    <a:pt x="54" y="66"/>
                  </a:lnTo>
                  <a:lnTo>
                    <a:pt x="47" y="47"/>
                  </a:lnTo>
                  <a:lnTo>
                    <a:pt x="38" y="28"/>
                  </a:lnTo>
                  <a:lnTo>
                    <a:pt x="28" y="9"/>
                  </a:lnTo>
                  <a:close/>
                </a:path>
              </a:pathLst>
            </a:custGeom>
            <a:solidFill>
              <a:srgbClr val="000000"/>
            </a:solidFill>
            <a:ln w="9525">
              <a:noFill/>
              <a:round/>
              <a:headEnd/>
              <a:tailEnd/>
            </a:ln>
          </p:spPr>
          <p:txBody>
            <a:bodyPr/>
            <a:lstStyle/>
            <a:p>
              <a:endParaRPr lang="zh-CN" altLang="en-US"/>
            </a:p>
          </p:txBody>
        </p:sp>
        <p:sp>
          <p:nvSpPr>
            <p:cNvPr id="9269" name="Freeform 27"/>
            <p:cNvSpPr>
              <a:spLocks/>
            </p:cNvSpPr>
            <p:nvPr/>
          </p:nvSpPr>
          <p:spPr bwMode="auto">
            <a:xfrm>
              <a:off x="1373" y="2283"/>
              <a:ext cx="16" cy="24"/>
            </a:xfrm>
            <a:custGeom>
              <a:avLst/>
              <a:gdLst>
                <a:gd name="T0" fmla="*/ 24 w 46"/>
                <a:gd name="T1" fmla="*/ 6 h 47"/>
                <a:gd name="T2" fmla="*/ 24 w 46"/>
                <a:gd name="T3" fmla="*/ 7 h 47"/>
                <a:gd name="T4" fmla="*/ 24 w 46"/>
                <a:gd name="T5" fmla="*/ 7 h 47"/>
                <a:gd name="T6" fmla="*/ 24 w 46"/>
                <a:gd name="T7" fmla="*/ 7 h 47"/>
                <a:gd name="T8" fmla="*/ 24 w 46"/>
                <a:gd name="T9" fmla="*/ 7 h 47"/>
                <a:gd name="T10" fmla="*/ 23 w 46"/>
                <a:gd name="T11" fmla="*/ 4 h 47"/>
                <a:gd name="T12" fmla="*/ 19 w 46"/>
                <a:gd name="T13" fmla="*/ 1 h 47"/>
                <a:gd name="T14" fmla="*/ 14 w 46"/>
                <a:gd name="T15" fmla="*/ 0 h 47"/>
                <a:gd name="T16" fmla="*/ 8 w 46"/>
                <a:gd name="T17" fmla="*/ 0 h 47"/>
                <a:gd name="T18" fmla="*/ 4 w 46"/>
                <a:gd name="T19" fmla="*/ 1 h 47"/>
                <a:gd name="T20" fmla="*/ 1 w 46"/>
                <a:gd name="T21" fmla="*/ 4 h 47"/>
                <a:gd name="T22" fmla="*/ 0 w 46"/>
                <a:gd name="T23" fmla="*/ 7 h 47"/>
                <a:gd name="T24" fmla="*/ 0 w 46"/>
                <a:gd name="T25" fmla="*/ 10 h 47"/>
                <a:gd name="T26" fmla="*/ 1 w 46"/>
                <a:gd name="T27" fmla="*/ 15 h 47"/>
                <a:gd name="T28" fmla="*/ 4 w 46"/>
                <a:gd name="T29" fmla="*/ 21 h 47"/>
                <a:gd name="T30" fmla="*/ 10 w 46"/>
                <a:gd name="T31" fmla="*/ 28 h 47"/>
                <a:gd name="T32" fmla="*/ 17 w 46"/>
                <a:gd name="T33" fmla="*/ 34 h 47"/>
                <a:gd name="T34" fmla="*/ 24 w 46"/>
                <a:gd name="T35" fmla="*/ 40 h 47"/>
                <a:gd name="T36" fmla="*/ 33 w 46"/>
                <a:gd name="T37" fmla="*/ 44 h 47"/>
                <a:gd name="T38" fmla="*/ 40 w 46"/>
                <a:gd name="T39" fmla="*/ 47 h 47"/>
                <a:gd name="T40" fmla="*/ 46 w 46"/>
                <a:gd name="T41" fmla="*/ 47 h 47"/>
                <a:gd name="T42" fmla="*/ 45 w 46"/>
                <a:gd name="T43" fmla="*/ 37 h 47"/>
                <a:gd name="T44" fmla="*/ 39 w 46"/>
                <a:gd name="T45" fmla="*/ 25 h 47"/>
                <a:gd name="T46" fmla="*/ 30 w 46"/>
                <a:gd name="T47" fmla="*/ 14 h 47"/>
                <a:gd name="T48" fmla="*/ 24 w 46"/>
                <a:gd name="T49" fmla="*/ 6 h 4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6"/>
                <a:gd name="T76" fmla="*/ 0 h 47"/>
                <a:gd name="T77" fmla="*/ 46 w 46"/>
                <a:gd name="T78" fmla="*/ 47 h 4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6" h="47">
                  <a:moveTo>
                    <a:pt x="24" y="6"/>
                  </a:moveTo>
                  <a:lnTo>
                    <a:pt x="24" y="7"/>
                  </a:lnTo>
                  <a:lnTo>
                    <a:pt x="23" y="4"/>
                  </a:lnTo>
                  <a:lnTo>
                    <a:pt x="19" y="1"/>
                  </a:lnTo>
                  <a:lnTo>
                    <a:pt x="14" y="0"/>
                  </a:lnTo>
                  <a:lnTo>
                    <a:pt x="8" y="0"/>
                  </a:lnTo>
                  <a:lnTo>
                    <a:pt x="4" y="1"/>
                  </a:lnTo>
                  <a:lnTo>
                    <a:pt x="1" y="4"/>
                  </a:lnTo>
                  <a:lnTo>
                    <a:pt x="0" y="7"/>
                  </a:lnTo>
                  <a:lnTo>
                    <a:pt x="0" y="10"/>
                  </a:lnTo>
                  <a:lnTo>
                    <a:pt x="1" y="15"/>
                  </a:lnTo>
                  <a:lnTo>
                    <a:pt x="4" y="21"/>
                  </a:lnTo>
                  <a:lnTo>
                    <a:pt x="10" y="28"/>
                  </a:lnTo>
                  <a:lnTo>
                    <a:pt x="17" y="34"/>
                  </a:lnTo>
                  <a:lnTo>
                    <a:pt x="24" y="40"/>
                  </a:lnTo>
                  <a:lnTo>
                    <a:pt x="33" y="44"/>
                  </a:lnTo>
                  <a:lnTo>
                    <a:pt x="40" y="47"/>
                  </a:lnTo>
                  <a:lnTo>
                    <a:pt x="46" y="47"/>
                  </a:lnTo>
                  <a:lnTo>
                    <a:pt x="45" y="37"/>
                  </a:lnTo>
                  <a:lnTo>
                    <a:pt x="39" y="25"/>
                  </a:lnTo>
                  <a:lnTo>
                    <a:pt x="30" y="14"/>
                  </a:lnTo>
                  <a:lnTo>
                    <a:pt x="24" y="6"/>
                  </a:lnTo>
                  <a:close/>
                </a:path>
              </a:pathLst>
            </a:custGeom>
            <a:solidFill>
              <a:srgbClr val="000000"/>
            </a:solidFill>
            <a:ln w="9525">
              <a:noFill/>
              <a:round/>
              <a:headEnd/>
              <a:tailEnd/>
            </a:ln>
          </p:spPr>
          <p:txBody>
            <a:bodyPr/>
            <a:lstStyle/>
            <a:p>
              <a:endParaRPr lang="zh-CN" altLang="en-US"/>
            </a:p>
          </p:txBody>
        </p:sp>
        <p:sp>
          <p:nvSpPr>
            <p:cNvPr id="9270" name="Freeform 28"/>
            <p:cNvSpPr>
              <a:spLocks/>
            </p:cNvSpPr>
            <p:nvPr/>
          </p:nvSpPr>
          <p:spPr bwMode="auto">
            <a:xfrm>
              <a:off x="1360" y="2263"/>
              <a:ext cx="21" cy="16"/>
            </a:xfrm>
            <a:custGeom>
              <a:avLst/>
              <a:gdLst>
                <a:gd name="T0" fmla="*/ 50 w 63"/>
                <a:gd name="T1" fmla="*/ 23 h 31"/>
                <a:gd name="T2" fmla="*/ 56 w 63"/>
                <a:gd name="T3" fmla="*/ 21 h 31"/>
                <a:gd name="T4" fmla="*/ 62 w 63"/>
                <a:gd name="T5" fmla="*/ 18 h 31"/>
                <a:gd name="T6" fmla="*/ 63 w 63"/>
                <a:gd name="T7" fmla="*/ 14 h 31"/>
                <a:gd name="T8" fmla="*/ 63 w 63"/>
                <a:gd name="T9" fmla="*/ 10 h 31"/>
                <a:gd name="T10" fmla="*/ 61 w 63"/>
                <a:gd name="T11" fmla="*/ 5 h 31"/>
                <a:gd name="T12" fmla="*/ 56 w 63"/>
                <a:gd name="T13" fmla="*/ 2 h 31"/>
                <a:gd name="T14" fmla="*/ 50 w 63"/>
                <a:gd name="T15" fmla="*/ 0 h 31"/>
                <a:gd name="T16" fmla="*/ 43 w 63"/>
                <a:gd name="T17" fmla="*/ 0 h 31"/>
                <a:gd name="T18" fmla="*/ 40 w 63"/>
                <a:gd name="T19" fmla="*/ 0 h 31"/>
                <a:gd name="T20" fmla="*/ 34 w 63"/>
                <a:gd name="T21" fmla="*/ 1 h 31"/>
                <a:gd name="T22" fmla="*/ 26 w 63"/>
                <a:gd name="T23" fmla="*/ 3 h 31"/>
                <a:gd name="T24" fmla="*/ 16 w 63"/>
                <a:gd name="T25" fmla="*/ 7 h 31"/>
                <a:gd name="T26" fmla="*/ 7 w 63"/>
                <a:gd name="T27" fmla="*/ 13 h 31"/>
                <a:gd name="T28" fmla="*/ 3 w 63"/>
                <a:gd name="T29" fmla="*/ 19 h 31"/>
                <a:gd name="T30" fmla="*/ 0 w 63"/>
                <a:gd name="T31" fmla="*/ 25 h 31"/>
                <a:gd name="T32" fmla="*/ 0 w 63"/>
                <a:gd name="T33" fmla="*/ 27 h 31"/>
                <a:gd name="T34" fmla="*/ 4 w 63"/>
                <a:gd name="T35" fmla="*/ 29 h 31"/>
                <a:gd name="T36" fmla="*/ 10 w 63"/>
                <a:gd name="T37" fmla="*/ 31 h 31"/>
                <a:gd name="T38" fmla="*/ 16 w 63"/>
                <a:gd name="T39" fmla="*/ 31 h 31"/>
                <a:gd name="T40" fmla="*/ 21 w 63"/>
                <a:gd name="T41" fmla="*/ 31 h 31"/>
                <a:gd name="T42" fmla="*/ 29 w 63"/>
                <a:gd name="T43" fmla="*/ 29 h 31"/>
                <a:gd name="T44" fmla="*/ 36 w 63"/>
                <a:gd name="T45" fmla="*/ 28 h 31"/>
                <a:gd name="T46" fmla="*/ 43 w 63"/>
                <a:gd name="T47" fmla="*/ 26 h 31"/>
                <a:gd name="T48" fmla="*/ 50 w 63"/>
                <a:gd name="T49" fmla="*/ 23 h 3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3"/>
                <a:gd name="T76" fmla="*/ 0 h 31"/>
                <a:gd name="T77" fmla="*/ 63 w 63"/>
                <a:gd name="T78" fmla="*/ 31 h 3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3" h="31">
                  <a:moveTo>
                    <a:pt x="50" y="23"/>
                  </a:moveTo>
                  <a:lnTo>
                    <a:pt x="56" y="21"/>
                  </a:lnTo>
                  <a:lnTo>
                    <a:pt x="62" y="18"/>
                  </a:lnTo>
                  <a:lnTo>
                    <a:pt x="63" y="14"/>
                  </a:lnTo>
                  <a:lnTo>
                    <a:pt x="63" y="10"/>
                  </a:lnTo>
                  <a:lnTo>
                    <a:pt x="61" y="5"/>
                  </a:lnTo>
                  <a:lnTo>
                    <a:pt x="56" y="2"/>
                  </a:lnTo>
                  <a:lnTo>
                    <a:pt x="50" y="0"/>
                  </a:lnTo>
                  <a:lnTo>
                    <a:pt x="43" y="0"/>
                  </a:lnTo>
                  <a:lnTo>
                    <a:pt x="40" y="0"/>
                  </a:lnTo>
                  <a:lnTo>
                    <a:pt x="34" y="1"/>
                  </a:lnTo>
                  <a:lnTo>
                    <a:pt x="26" y="3"/>
                  </a:lnTo>
                  <a:lnTo>
                    <a:pt x="16" y="7"/>
                  </a:lnTo>
                  <a:lnTo>
                    <a:pt x="7" y="13"/>
                  </a:lnTo>
                  <a:lnTo>
                    <a:pt x="3" y="19"/>
                  </a:lnTo>
                  <a:lnTo>
                    <a:pt x="0" y="25"/>
                  </a:lnTo>
                  <a:lnTo>
                    <a:pt x="0" y="27"/>
                  </a:lnTo>
                  <a:lnTo>
                    <a:pt x="4" y="29"/>
                  </a:lnTo>
                  <a:lnTo>
                    <a:pt x="10" y="31"/>
                  </a:lnTo>
                  <a:lnTo>
                    <a:pt x="16" y="31"/>
                  </a:lnTo>
                  <a:lnTo>
                    <a:pt x="21" y="31"/>
                  </a:lnTo>
                  <a:lnTo>
                    <a:pt x="29" y="29"/>
                  </a:lnTo>
                  <a:lnTo>
                    <a:pt x="36" y="28"/>
                  </a:lnTo>
                  <a:lnTo>
                    <a:pt x="43" y="26"/>
                  </a:lnTo>
                  <a:lnTo>
                    <a:pt x="50" y="23"/>
                  </a:lnTo>
                  <a:close/>
                </a:path>
              </a:pathLst>
            </a:custGeom>
            <a:solidFill>
              <a:srgbClr val="000000"/>
            </a:solidFill>
            <a:ln w="9525">
              <a:noFill/>
              <a:round/>
              <a:headEnd/>
              <a:tailEnd/>
            </a:ln>
          </p:spPr>
          <p:txBody>
            <a:bodyPr/>
            <a:lstStyle/>
            <a:p>
              <a:endParaRPr lang="zh-CN" altLang="en-US"/>
            </a:p>
          </p:txBody>
        </p:sp>
        <p:sp>
          <p:nvSpPr>
            <p:cNvPr id="9271" name="Freeform 29"/>
            <p:cNvSpPr>
              <a:spLocks/>
            </p:cNvSpPr>
            <p:nvPr/>
          </p:nvSpPr>
          <p:spPr bwMode="auto">
            <a:xfrm>
              <a:off x="1261" y="2237"/>
              <a:ext cx="81" cy="103"/>
            </a:xfrm>
            <a:custGeom>
              <a:avLst/>
              <a:gdLst>
                <a:gd name="T0" fmla="*/ 90 w 245"/>
                <a:gd name="T1" fmla="*/ 31 h 206"/>
                <a:gd name="T2" fmla="*/ 72 w 245"/>
                <a:gd name="T3" fmla="*/ 40 h 206"/>
                <a:gd name="T4" fmla="*/ 56 w 245"/>
                <a:gd name="T5" fmla="*/ 50 h 206"/>
                <a:gd name="T6" fmla="*/ 40 w 245"/>
                <a:gd name="T7" fmla="*/ 62 h 206"/>
                <a:gd name="T8" fmla="*/ 27 w 245"/>
                <a:gd name="T9" fmla="*/ 74 h 206"/>
                <a:gd name="T10" fmla="*/ 17 w 245"/>
                <a:gd name="T11" fmla="*/ 87 h 206"/>
                <a:gd name="T12" fmla="*/ 8 w 245"/>
                <a:gd name="T13" fmla="*/ 100 h 206"/>
                <a:gd name="T14" fmla="*/ 3 w 245"/>
                <a:gd name="T15" fmla="*/ 113 h 206"/>
                <a:gd name="T16" fmla="*/ 0 w 245"/>
                <a:gd name="T17" fmla="*/ 127 h 206"/>
                <a:gd name="T18" fmla="*/ 3 w 245"/>
                <a:gd name="T19" fmla="*/ 149 h 206"/>
                <a:gd name="T20" fmla="*/ 14 w 245"/>
                <a:gd name="T21" fmla="*/ 166 h 206"/>
                <a:gd name="T22" fmla="*/ 32 w 245"/>
                <a:gd name="T23" fmla="*/ 181 h 206"/>
                <a:gd name="T24" fmla="*/ 53 w 245"/>
                <a:gd name="T25" fmla="*/ 192 h 206"/>
                <a:gd name="T26" fmla="*/ 80 w 245"/>
                <a:gd name="T27" fmla="*/ 200 h 206"/>
                <a:gd name="T28" fmla="*/ 109 w 245"/>
                <a:gd name="T29" fmla="*/ 205 h 206"/>
                <a:gd name="T30" fmla="*/ 136 w 245"/>
                <a:gd name="T31" fmla="*/ 206 h 206"/>
                <a:gd name="T32" fmla="*/ 164 w 245"/>
                <a:gd name="T33" fmla="*/ 203 h 206"/>
                <a:gd name="T34" fmla="*/ 169 w 245"/>
                <a:gd name="T35" fmla="*/ 203 h 206"/>
                <a:gd name="T36" fmla="*/ 175 w 245"/>
                <a:gd name="T37" fmla="*/ 201 h 206"/>
                <a:gd name="T38" fmla="*/ 180 w 245"/>
                <a:gd name="T39" fmla="*/ 197 h 206"/>
                <a:gd name="T40" fmla="*/ 181 w 245"/>
                <a:gd name="T41" fmla="*/ 193 h 206"/>
                <a:gd name="T42" fmla="*/ 180 w 245"/>
                <a:gd name="T43" fmla="*/ 191 h 206"/>
                <a:gd name="T44" fmla="*/ 175 w 245"/>
                <a:gd name="T45" fmla="*/ 191 h 206"/>
                <a:gd name="T46" fmla="*/ 169 w 245"/>
                <a:gd name="T47" fmla="*/ 190 h 206"/>
                <a:gd name="T48" fmla="*/ 162 w 245"/>
                <a:gd name="T49" fmla="*/ 190 h 206"/>
                <a:gd name="T50" fmla="*/ 154 w 245"/>
                <a:gd name="T51" fmla="*/ 190 h 206"/>
                <a:gd name="T52" fmla="*/ 146 w 245"/>
                <a:gd name="T53" fmla="*/ 190 h 206"/>
                <a:gd name="T54" fmla="*/ 139 w 245"/>
                <a:gd name="T55" fmla="*/ 190 h 206"/>
                <a:gd name="T56" fmla="*/ 135 w 245"/>
                <a:gd name="T57" fmla="*/ 190 h 206"/>
                <a:gd name="T58" fmla="*/ 120 w 245"/>
                <a:gd name="T59" fmla="*/ 189 h 206"/>
                <a:gd name="T60" fmla="*/ 107 w 245"/>
                <a:gd name="T61" fmla="*/ 188 h 206"/>
                <a:gd name="T62" fmla="*/ 93 w 245"/>
                <a:gd name="T63" fmla="*/ 187 h 206"/>
                <a:gd name="T64" fmla="*/ 78 w 245"/>
                <a:gd name="T65" fmla="*/ 184 h 206"/>
                <a:gd name="T66" fmla="*/ 64 w 245"/>
                <a:gd name="T67" fmla="*/ 181 h 206"/>
                <a:gd name="T68" fmla="*/ 49 w 245"/>
                <a:gd name="T69" fmla="*/ 174 h 206"/>
                <a:gd name="T70" fmla="*/ 36 w 245"/>
                <a:gd name="T71" fmla="*/ 165 h 206"/>
                <a:gd name="T72" fmla="*/ 22 w 245"/>
                <a:gd name="T73" fmla="*/ 152 h 206"/>
                <a:gd name="T74" fmla="*/ 19 w 245"/>
                <a:gd name="T75" fmla="*/ 136 h 206"/>
                <a:gd name="T76" fmla="*/ 20 w 245"/>
                <a:gd name="T77" fmla="*/ 122 h 206"/>
                <a:gd name="T78" fmla="*/ 26 w 245"/>
                <a:gd name="T79" fmla="*/ 108 h 206"/>
                <a:gd name="T80" fmla="*/ 35 w 245"/>
                <a:gd name="T81" fmla="*/ 95 h 206"/>
                <a:gd name="T82" fmla="*/ 48 w 245"/>
                <a:gd name="T83" fmla="*/ 83 h 206"/>
                <a:gd name="T84" fmla="*/ 62 w 245"/>
                <a:gd name="T85" fmla="*/ 71 h 206"/>
                <a:gd name="T86" fmla="*/ 78 w 245"/>
                <a:gd name="T87" fmla="*/ 61 h 206"/>
                <a:gd name="T88" fmla="*/ 97 w 245"/>
                <a:gd name="T89" fmla="*/ 51 h 206"/>
                <a:gd name="T90" fmla="*/ 116 w 245"/>
                <a:gd name="T91" fmla="*/ 42 h 206"/>
                <a:gd name="T92" fmla="*/ 136 w 245"/>
                <a:gd name="T93" fmla="*/ 34 h 206"/>
                <a:gd name="T94" fmla="*/ 156 w 245"/>
                <a:gd name="T95" fmla="*/ 27 h 206"/>
                <a:gd name="T96" fmla="*/ 175 w 245"/>
                <a:gd name="T97" fmla="*/ 21 h 206"/>
                <a:gd name="T98" fmla="*/ 196 w 245"/>
                <a:gd name="T99" fmla="*/ 16 h 206"/>
                <a:gd name="T100" fmla="*/ 213 w 245"/>
                <a:gd name="T101" fmla="*/ 11 h 206"/>
                <a:gd name="T102" fmla="*/ 230 w 245"/>
                <a:gd name="T103" fmla="*/ 8 h 206"/>
                <a:gd name="T104" fmla="*/ 245 w 245"/>
                <a:gd name="T105" fmla="*/ 6 h 206"/>
                <a:gd name="T106" fmla="*/ 235 w 245"/>
                <a:gd name="T107" fmla="*/ 2 h 206"/>
                <a:gd name="T108" fmla="*/ 219 w 245"/>
                <a:gd name="T109" fmla="*/ 0 h 206"/>
                <a:gd name="T110" fmla="*/ 200 w 245"/>
                <a:gd name="T111" fmla="*/ 2 h 206"/>
                <a:gd name="T112" fmla="*/ 178 w 245"/>
                <a:gd name="T113" fmla="*/ 5 h 206"/>
                <a:gd name="T114" fmla="*/ 154 w 245"/>
                <a:gd name="T115" fmla="*/ 10 h 206"/>
                <a:gd name="T116" fmla="*/ 130 w 245"/>
                <a:gd name="T117" fmla="*/ 16 h 206"/>
                <a:gd name="T118" fmla="*/ 109 w 245"/>
                <a:gd name="T119" fmla="*/ 24 h 206"/>
                <a:gd name="T120" fmla="*/ 90 w 245"/>
                <a:gd name="T121" fmla="*/ 31 h 20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45"/>
                <a:gd name="T184" fmla="*/ 0 h 206"/>
                <a:gd name="T185" fmla="*/ 245 w 245"/>
                <a:gd name="T186" fmla="*/ 206 h 20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45" h="206">
                  <a:moveTo>
                    <a:pt x="90" y="31"/>
                  </a:moveTo>
                  <a:lnTo>
                    <a:pt x="72" y="40"/>
                  </a:lnTo>
                  <a:lnTo>
                    <a:pt x="56" y="50"/>
                  </a:lnTo>
                  <a:lnTo>
                    <a:pt x="40" y="62"/>
                  </a:lnTo>
                  <a:lnTo>
                    <a:pt x="27" y="74"/>
                  </a:lnTo>
                  <a:lnTo>
                    <a:pt x="17" y="87"/>
                  </a:lnTo>
                  <a:lnTo>
                    <a:pt x="8" y="100"/>
                  </a:lnTo>
                  <a:lnTo>
                    <a:pt x="3" y="113"/>
                  </a:lnTo>
                  <a:lnTo>
                    <a:pt x="0" y="127"/>
                  </a:lnTo>
                  <a:lnTo>
                    <a:pt x="3" y="149"/>
                  </a:lnTo>
                  <a:lnTo>
                    <a:pt x="14" y="166"/>
                  </a:lnTo>
                  <a:lnTo>
                    <a:pt x="32" y="181"/>
                  </a:lnTo>
                  <a:lnTo>
                    <a:pt x="53" y="192"/>
                  </a:lnTo>
                  <a:lnTo>
                    <a:pt x="80" y="200"/>
                  </a:lnTo>
                  <a:lnTo>
                    <a:pt x="109" y="205"/>
                  </a:lnTo>
                  <a:lnTo>
                    <a:pt x="136" y="206"/>
                  </a:lnTo>
                  <a:lnTo>
                    <a:pt x="164" y="203"/>
                  </a:lnTo>
                  <a:lnTo>
                    <a:pt x="169" y="203"/>
                  </a:lnTo>
                  <a:lnTo>
                    <a:pt x="175" y="201"/>
                  </a:lnTo>
                  <a:lnTo>
                    <a:pt x="180" y="197"/>
                  </a:lnTo>
                  <a:lnTo>
                    <a:pt x="181" y="193"/>
                  </a:lnTo>
                  <a:lnTo>
                    <a:pt x="180" y="191"/>
                  </a:lnTo>
                  <a:lnTo>
                    <a:pt x="175" y="191"/>
                  </a:lnTo>
                  <a:lnTo>
                    <a:pt x="169" y="190"/>
                  </a:lnTo>
                  <a:lnTo>
                    <a:pt x="162" y="190"/>
                  </a:lnTo>
                  <a:lnTo>
                    <a:pt x="154" y="190"/>
                  </a:lnTo>
                  <a:lnTo>
                    <a:pt x="146" y="190"/>
                  </a:lnTo>
                  <a:lnTo>
                    <a:pt x="139" y="190"/>
                  </a:lnTo>
                  <a:lnTo>
                    <a:pt x="135" y="190"/>
                  </a:lnTo>
                  <a:lnTo>
                    <a:pt x="120" y="189"/>
                  </a:lnTo>
                  <a:lnTo>
                    <a:pt x="107" y="188"/>
                  </a:lnTo>
                  <a:lnTo>
                    <a:pt x="93" y="187"/>
                  </a:lnTo>
                  <a:lnTo>
                    <a:pt x="78" y="184"/>
                  </a:lnTo>
                  <a:lnTo>
                    <a:pt x="64" y="181"/>
                  </a:lnTo>
                  <a:lnTo>
                    <a:pt x="49" y="174"/>
                  </a:lnTo>
                  <a:lnTo>
                    <a:pt x="36" y="165"/>
                  </a:lnTo>
                  <a:lnTo>
                    <a:pt x="22" y="152"/>
                  </a:lnTo>
                  <a:lnTo>
                    <a:pt x="19" y="136"/>
                  </a:lnTo>
                  <a:lnTo>
                    <a:pt x="20" y="122"/>
                  </a:lnTo>
                  <a:lnTo>
                    <a:pt x="26" y="108"/>
                  </a:lnTo>
                  <a:lnTo>
                    <a:pt x="35" y="95"/>
                  </a:lnTo>
                  <a:lnTo>
                    <a:pt x="48" y="83"/>
                  </a:lnTo>
                  <a:lnTo>
                    <a:pt x="62" y="71"/>
                  </a:lnTo>
                  <a:lnTo>
                    <a:pt x="78" y="61"/>
                  </a:lnTo>
                  <a:lnTo>
                    <a:pt x="97" y="51"/>
                  </a:lnTo>
                  <a:lnTo>
                    <a:pt x="116" y="42"/>
                  </a:lnTo>
                  <a:lnTo>
                    <a:pt x="136" y="34"/>
                  </a:lnTo>
                  <a:lnTo>
                    <a:pt x="156" y="27"/>
                  </a:lnTo>
                  <a:lnTo>
                    <a:pt x="175" y="21"/>
                  </a:lnTo>
                  <a:lnTo>
                    <a:pt x="196" y="16"/>
                  </a:lnTo>
                  <a:lnTo>
                    <a:pt x="213" y="11"/>
                  </a:lnTo>
                  <a:lnTo>
                    <a:pt x="230" y="8"/>
                  </a:lnTo>
                  <a:lnTo>
                    <a:pt x="245" y="6"/>
                  </a:lnTo>
                  <a:lnTo>
                    <a:pt x="235" y="2"/>
                  </a:lnTo>
                  <a:lnTo>
                    <a:pt x="219" y="0"/>
                  </a:lnTo>
                  <a:lnTo>
                    <a:pt x="200" y="2"/>
                  </a:lnTo>
                  <a:lnTo>
                    <a:pt x="178" y="5"/>
                  </a:lnTo>
                  <a:lnTo>
                    <a:pt x="154" y="10"/>
                  </a:lnTo>
                  <a:lnTo>
                    <a:pt x="130" y="16"/>
                  </a:lnTo>
                  <a:lnTo>
                    <a:pt x="109" y="24"/>
                  </a:lnTo>
                  <a:lnTo>
                    <a:pt x="90" y="31"/>
                  </a:lnTo>
                  <a:close/>
                </a:path>
              </a:pathLst>
            </a:custGeom>
            <a:solidFill>
              <a:srgbClr val="000000"/>
            </a:solidFill>
            <a:ln w="9525">
              <a:noFill/>
              <a:round/>
              <a:headEnd/>
              <a:tailEnd/>
            </a:ln>
          </p:spPr>
          <p:txBody>
            <a:bodyPr/>
            <a:lstStyle/>
            <a:p>
              <a:endParaRPr lang="zh-CN" altLang="en-US"/>
            </a:p>
          </p:txBody>
        </p:sp>
        <p:sp>
          <p:nvSpPr>
            <p:cNvPr id="9272" name="Freeform 30"/>
            <p:cNvSpPr>
              <a:spLocks/>
            </p:cNvSpPr>
            <p:nvPr/>
          </p:nvSpPr>
          <p:spPr bwMode="auto">
            <a:xfrm>
              <a:off x="1401" y="2236"/>
              <a:ext cx="53" cy="80"/>
            </a:xfrm>
            <a:custGeom>
              <a:avLst/>
              <a:gdLst>
                <a:gd name="T0" fmla="*/ 134 w 159"/>
                <a:gd name="T1" fmla="*/ 53 h 160"/>
                <a:gd name="T2" fmla="*/ 138 w 159"/>
                <a:gd name="T3" fmla="*/ 70 h 160"/>
                <a:gd name="T4" fmla="*/ 135 w 159"/>
                <a:gd name="T5" fmla="*/ 84 h 160"/>
                <a:gd name="T6" fmla="*/ 125 w 159"/>
                <a:gd name="T7" fmla="*/ 96 h 160"/>
                <a:gd name="T8" fmla="*/ 111 w 159"/>
                <a:gd name="T9" fmla="*/ 107 h 160"/>
                <a:gd name="T10" fmla="*/ 93 w 159"/>
                <a:gd name="T11" fmla="*/ 117 h 160"/>
                <a:gd name="T12" fmla="*/ 74 w 159"/>
                <a:gd name="T13" fmla="*/ 126 h 160"/>
                <a:gd name="T14" fmla="*/ 54 w 159"/>
                <a:gd name="T15" fmla="*/ 136 h 160"/>
                <a:gd name="T16" fmla="*/ 37 w 159"/>
                <a:gd name="T17" fmla="*/ 146 h 160"/>
                <a:gd name="T18" fmla="*/ 34 w 159"/>
                <a:gd name="T19" fmla="*/ 149 h 160"/>
                <a:gd name="T20" fmla="*/ 32 w 159"/>
                <a:gd name="T21" fmla="*/ 151 h 160"/>
                <a:gd name="T22" fmla="*/ 32 w 159"/>
                <a:gd name="T23" fmla="*/ 154 h 160"/>
                <a:gd name="T24" fmla="*/ 35 w 159"/>
                <a:gd name="T25" fmla="*/ 157 h 160"/>
                <a:gd name="T26" fmla="*/ 38 w 159"/>
                <a:gd name="T27" fmla="*/ 159 h 160"/>
                <a:gd name="T28" fmla="*/ 43 w 159"/>
                <a:gd name="T29" fmla="*/ 160 h 160"/>
                <a:gd name="T30" fmla="*/ 47 w 159"/>
                <a:gd name="T31" fmla="*/ 160 h 160"/>
                <a:gd name="T32" fmla="*/ 51 w 159"/>
                <a:gd name="T33" fmla="*/ 159 h 160"/>
                <a:gd name="T34" fmla="*/ 73 w 159"/>
                <a:gd name="T35" fmla="*/ 150 h 160"/>
                <a:gd name="T36" fmla="*/ 95 w 159"/>
                <a:gd name="T37" fmla="*/ 139 h 160"/>
                <a:gd name="T38" fmla="*/ 115 w 159"/>
                <a:gd name="T39" fmla="*/ 128 h 160"/>
                <a:gd name="T40" fmla="*/ 134 w 159"/>
                <a:gd name="T41" fmla="*/ 115 h 160"/>
                <a:gd name="T42" fmla="*/ 147 w 159"/>
                <a:gd name="T43" fmla="*/ 101 h 160"/>
                <a:gd name="T44" fmla="*/ 156 w 159"/>
                <a:gd name="T45" fmla="*/ 85 h 160"/>
                <a:gd name="T46" fmla="*/ 159 w 159"/>
                <a:gd name="T47" fmla="*/ 68 h 160"/>
                <a:gd name="T48" fmla="*/ 153 w 159"/>
                <a:gd name="T49" fmla="*/ 50 h 160"/>
                <a:gd name="T50" fmla="*/ 140 w 159"/>
                <a:gd name="T51" fmla="*/ 36 h 160"/>
                <a:gd name="T52" fmla="*/ 122 w 159"/>
                <a:gd name="T53" fmla="*/ 24 h 160"/>
                <a:gd name="T54" fmla="*/ 99 w 159"/>
                <a:gd name="T55" fmla="*/ 14 h 160"/>
                <a:gd name="T56" fmla="*/ 76 w 159"/>
                <a:gd name="T57" fmla="*/ 7 h 160"/>
                <a:gd name="T58" fmla="*/ 51 w 159"/>
                <a:gd name="T59" fmla="*/ 2 h 160"/>
                <a:gd name="T60" fmla="*/ 29 w 159"/>
                <a:gd name="T61" fmla="*/ 0 h 160"/>
                <a:gd name="T62" fmla="*/ 12 w 159"/>
                <a:gd name="T63" fmla="*/ 1 h 160"/>
                <a:gd name="T64" fmla="*/ 0 w 159"/>
                <a:gd name="T65" fmla="*/ 5 h 160"/>
                <a:gd name="T66" fmla="*/ 21 w 159"/>
                <a:gd name="T67" fmla="*/ 9 h 160"/>
                <a:gd name="T68" fmla="*/ 41 w 159"/>
                <a:gd name="T69" fmla="*/ 12 h 160"/>
                <a:gd name="T70" fmla="*/ 60 w 159"/>
                <a:gd name="T71" fmla="*/ 15 h 160"/>
                <a:gd name="T72" fmla="*/ 79 w 159"/>
                <a:gd name="T73" fmla="*/ 19 h 160"/>
                <a:gd name="T74" fmla="*/ 96 w 159"/>
                <a:gd name="T75" fmla="*/ 24 h 160"/>
                <a:gd name="T76" fmla="*/ 112 w 159"/>
                <a:gd name="T77" fmla="*/ 31 h 160"/>
                <a:gd name="T78" fmla="*/ 125 w 159"/>
                <a:gd name="T79" fmla="*/ 40 h 160"/>
                <a:gd name="T80" fmla="*/ 134 w 159"/>
                <a:gd name="T81" fmla="*/ 53 h 16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59"/>
                <a:gd name="T124" fmla="*/ 0 h 160"/>
                <a:gd name="T125" fmla="*/ 159 w 159"/>
                <a:gd name="T126" fmla="*/ 160 h 16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59" h="160">
                  <a:moveTo>
                    <a:pt x="134" y="53"/>
                  </a:moveTo>
                  <a:lnTo>
                    <a:pt x="138" y="70"/>
                  </a:lnTo>
                  <a:lnTo>
                    <a:pt x="135" y="84"/>
                  </a:lnTo>
                  <a:lnTo>
                    <a:pt x="125" y="96"/>
                  </a:lnTo>
                  <a:lnTo>
                    <a:pt x="111" y="107"/>
                  </a:lnTo>
                  <a:lnTo>
                    <a:pt x="93" y="117"/>
                  </a:lnTo>
                  <a:lnTo>
                    <a:pt x="74" y="126"/>
                  </a:lnTo>
                  <a:lnTo>
                    <a:pt x="54" y="136"/>
                  </a:lnTo>
                  <a:lnTo>
                    <a:pt x="37" y="146"/>
                  </a:lnTo>
                  <a:lnTo>
                    <a:pt x="34" y="149"/>
                  </a:lnTo>
                  <a:lnTo>
                    <a:pt x="32" y="151"/>
                  </a:lnTo>
                  <a:lnTo>
                    <a:pt x="32" y="154"/>
                  </a:lnTo>
                  <a:lnTo>
                    <a:pt x="35" y="157"/>
                  </a:lnTo>
                  <a:lnTo>
                    <a:pt x="38" y="159"/>
                  </a:lnTo>
                  <a:lnTo>
                    <a:pt x="43" y="160"/>
                  </a:lnTo>
                  <a:lnTo>
                    <a:pt x="47" y="160"/>
                  </a:lnTo>
                  <a:lnTo>
                    <a:pt x="51" y="159"/>
                  </a:lnTo>
                  <a:lnTo>
                    <a:pt x="73" y="150"/>
                  </a:lnTo>
                  <a:lnTo>
                    <a:pt x="95" y="139"/>
                  </a:lnTo>
                  <a:lnTo>
                    <a:pt x="115" y="128"/>
                  </a:lnTo>
                  <a:lnTo>
                    <a:pt x="134" y="115"/>
                  </a:lnTo>
                  <a:lnTo>
                    <a:pt x="147" y="101"/>
                  </a:lnTo>
                  <a:lnTo>
                    <a:pt x="156" y="85"/>
                  </a:lnTo>
                  <a:lnTo>
                    <a:pt x="159" y="68"/>
                  </a:lnTo>
                  <a:lnTo>
                    <a:pt x="153" y="50"/>
                  </a:lnTo>
                  <a:lnTo>
                    <a:pt x="140" y="36"/>
                  </a:lnTo>
                  <a:lnTo>
                    <a:pt x="122" y="24"/>
                  </a:lnTo>
                  <a:lnTo>
                    <a:pt x="99" y="14"/>
                  </a:lnTo>
                  <a:lnTo>
                    <a:pt x="76" y="7"/>
                  </a:lnTo>
                  <a:lnTo>
                    <a:pt x="51" y="2"/>
                  </a:lnTo>
                  <a:lnTo>
                    <a:pt x="29" y="0"/>
                  </a:lnTo>
                  <a:lnTo>
                    <a:pt x="12" y="1"/>
                  </a:lnTo>
                  <a:lnTo>
                    <a:pt x="0" y="5"/>
                  </a:lnTo>
                  <a:lnTo>
                    <a:pt x="21" y="9"/>
                  </a:lnTo>
                  <a:lnTo>
                    <a:pt x="41" y="12"/>
                  </a:lnTo>
                  <a:lnTo>
                    <a:pt x="60" y="15"/>
                  </a:lnTo>
                  <a:lnTo>
                    <a:pt x="79" y="19"/>
                  </a:lnTo>
                  <a:lnTo>
                    <a:pt x="96" y="24"/>
                  </a:lnTo>
                  <a:lnTo>
                    <a:pt x="112" y="31"/>
                  </a:lnTo>
                  <a:lnTo>
                    <a:pt x="125" y="40"/>
                  </a:lnTo>
                  <a:lnTo>
                    <a:pt x="134" y="53"/>
                  </a:lnTo>
                  <a:close/>
                </a:path>
              </a:pathLst>
            </a:custGeom>
            <a:solidFill>
              <a:srgbClr val="000000"/>
            </a:solidFill>
            <a:ln w="9525">
              <a:noFill/>
              <a:round/>
              <a:headEnd/>
              <a:tailEnd/>
            </a:ln>
          </p:spPr>
          <p:txBody>
            <a:bodyPr/>
            <a:lstStyle/>
            <a:p>
              <a:endParaRPr lang="zh-CN" altLang="en-US"/>
            </a:p>
          </p:txBody>
        </p:sp>
        <p:sp>
          <p:nvSpPr>
            <p:cNvPr id="9273" name="Freeform 31"/>
            <p:cNvSpPr>
              <a:spLocks/>
            </p:cNvSpPr>
            <p:nvPr/>
          </p:nvSpPr>
          <p:spPr bwMode="auto">
            <a:xfrm>
              <a:off x="1208" y="2218"/>
              <a:ext cx="133" cy="166"/>
            </a:xfrm>
            <a:custGeom>
              <a:avLst/>
              <a:gdLst>
                <a:gd name="T0" fmla="*/ 125 w 399"/>
                <a:gd name="T1" fmla="*/ 62 h 332"/>
                <a:gd name="T2" fmla="*/ 67 w 399"/>
                <a:gd name="T3" fmla="*/ 101 h 332"/>
                <a:gd name="T4" fmla="*/ 22 w 399"/>
                <a:gd name="T5" fmla="*/ 147 h 332"/>
                <a:gd name="T6" fmla="*/ 0 w 399"/>
                <a:gd name="T7" fmla="*/ 200 h 332"/>
                <a:gd name="T8" fmla="*/ 4 w 399"/>
                <a:gd name="T9" fmla="*/ 235 h 332"/>
                <a:gd name="T10" fmla="*/ 13 w 399"/>
                <a:gd name="T11" fmla="*/ 249 h 332"/>
                <a:gd name="T12" fmla="*/ 26 w 399"/>
                <a:gd name="T13" fmla="*/ 262 h 332"/>
                <a:gd name="T14" fmla="*/ 42 w 399"/>
                <a:gd name="T15" fmla="*/ 273 h 332"/>
                <a:gd name="T16" fmla="*/ 70 w 399"/>
                <a:gd name="T17" fmla="*/ 285 h 332"/>
                <a:gd name="T18" fmla="*/ 107 w 399"/>
                <a:gd name="T19" fmla="*/ 298 h 332"/>
                <a:gd name="T20" fmla="*/ 148 w 399"/>
                <a:gd name="T21" fmla="*/ 308 h 332"/>
                <a:gd name="T22" fmla="*/ 189 w 399"/>
                <a:gd name="T23" fmla="*/ 316 h 332"/>
                <a:gd name="T24" fmla="*/ 231 w 399"/>
                <a:gd name="T25" fmla="*/ 322 h 332"/>
                <a:gd name="T26" fmla="*/ 273 w 399"/>
                <a:gd name="T27" fmla="*/ 326 h 332"/>
                <a:gd name="T28" fmla="*/ 316 w 399"/>
                <a:gd name="T29" fmla="*/ 329 h 332"/>
                <a:gd name="T30" fmla="*/ 358 w 399"/>
                <a:gd name="T31" fmla="*/ 331 h 332"/>
                <a:gd name="T32" fmla="*/ 386 w 399"/>
                <a:gd name="T33" fmla="*/ 332 h 332"/>
                <a:gd name="T34" fmla="*/ 396 w 399"/>
                <a:gd name="T35" fmla="*/ 326 h 332"/>
                <a:gd name="T36" fmla="*/ 399 w 399"/>
                <a:gd name="T37" fmla="*/ 316 h 332"/>
                <a:gd name="T38" fmla="*/ 390 w 399"/>
                <a:gd name="T39" fmla="*/ 309 h 332"/>
                <a:gd name="T40" fmla="*/ 364 w 399"/>
                <a:gd name="T41" fmla="*/ 308 h 332"/>
                <a:gd name="T42" fmla="*/ 325 w 399"/>
                <a:gd name="T43" fmla="*/ 307 h 332"/>
                <a:gd name="T44" fmla="*/ 286 w 399"/>
                <a:gd name="T45" fmla="*/ 305 h 332"/>
                <a:gd name="T46" fmla="*/ 247 w 399"/>
                <a:gd name="T47" fmla="*/ 301 h 332"/>
                <a:gd name="T48" fmla="*/ 208 w 399"/>
                <a:gd name="T49" fmla="*/ 296 h 332"/>
                <a:gd name="T50" fmla="*/ 168 w 399"/>
                <a:gd name="T51" fmla="*/ 289 h 332"/>
                <a:gd name="T52" fmla="*/ 131 w 399"/>
                <a:gd name="T53" fmla="*/ 281 h 332"/>
                <a:gd name="T54" fmla="*/ 94 w 399"/>
                <a:gd name="T55" fmla="*/ 269 h 332"/>
                <a:gd name="T56" fmla="*/ 62 w 399"/>
                <a:gd name="T57" fmla="*/ 256 h 332"/>
                <a:gd name="T58" fmla="*/ 44 w 399"/>
                <a:gd name="T59" fmla="*/ 236 h 332"/>
                <a:gd name="T60" fmla="*/ 38 w 399"/>
                <a:gd name="T61" fmla="*/ 210 h 332"/>
                <a:gd name="T62" fmla="*/ 46 w 399"/>
                <a:gd name="T63" fmla="*/ 173 h 332"/>
                <a:gd name="T64" fmla="*/ 62 w 399"/>
                <a:gd name="T65" fmla="*/ 145 h 332"/>
                <a:gd name="T66" fmla="*/ 84 w 399"/>
                <a:gd name="T67" fmla="*/ 120 h 332"/>
                <a:gd name="T68" fmla="*/ 110 w 399"/>
                <a:gd name="T69" fmla="*/ 98 h 332"/>
                <a:gd name="T70" fmla="*/ 141 w 399"/>
                <a:gd name="T71" fmla="*/ 78 h 332"/>
                <a:gd name="T72" fmla="*/ 179 w 399"/>
                <a:gd name="T73" fmla="*/ 57 h 332"/>
                <a:gd name="T74" fmla="*/ 223 w 399"/>
                <a:gd name="T75" fmla="*/ 37 h 332"/>
                <a:gd name="T76" fmla="*/ 271 w 399"/>
                <a:gd name="T77" fmla="*/ 19 h 332"/>
                <a:gd name="T78" fmla="*/ 313 w 399"/>
                <a:gd name="T79" fmla="*/ 6 h 332"/>
                <a:gd name="T80" fmla="*/ 315 w 399"/>
                <a:gd name="T81" fmla="*/ 0 h 332"/>
                <a:gd name="T82" fmla="*/ 273 w 399"/>
                <a:gd name="T83" fmla="*/ 5 h 332"/>
                <a:gd name="T84" fmla="*/ 223 w 399"/>
                <a:gd name="T85" fmla="*/ 17 h 332"/>
                <a:gd name="T86" fmla="*/ 176 w 399"/>
                <a:gd name="T87" fmla="*/ 35 h 33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99"/>
                <a:gd name="T133" fmla="*/ 0 h 332"/>
                <a:gd name="T134" fmla="*/ 399 w 399"/>
                <a:gd name="T135" fmla="*/ 332 h 33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99" h="332">
                  <a:moveTo>
                    <a:pt x="155" y="45"/>
                  </a:moveTo>
                  <a:lnTo>
                    <a:pt x="125" y="62"/>
                  </a:lnTo>
                  <a:lnTo>
                    <a:pt x="94" y="81"/>
                  </a:lnTo>
                  <a:lnTo>
                    <a:pt x="67" y="101"/>
                  </a:lnTo>
                  <a:lnTo>
                    <a:pt x="42" y="123"/>
                  </a:lnTo>
                  <a:lnTo>
                    <a:pt x="22" y="147"/>
                  </a:lnTo>
                  <a:lnTo>
                    <a:pt x="7" y="172"/>
                  </a:lnTo>
                  <a:lnTo>
                    <a:pt x="0" y="200"/>
                  </a:lnTo>
                  <a:lnTo>
                    <a:pt x="2" y="228"/>
                  </a:lnTo>
                  <a:lnTo>
                    <a:pt x="4" y="235"/>
                  </a:lnTo>
                  <a:lnTo>
                    <a:pt x="9" y="243"/>
                  </a:lnTo>
                  <a:lnTo>
                    <a:pt x="13" y="249"/>
                  </a:lnTo>
                  <a:lnTo>
                    <a:pt x="19" y="256"/>
                  </a:lnTo>
                  <a:lnTo>
                    <a:pt x="26" y="262"/>
                  </a:lnTo>
                  <a:lnTo>
                    <a:pt x="33" y="268"/>
                  </a:lnTo>
                  <a:lnTo>
                    <a:pt x="42" y="273"/>
                  </a:lnTo>
                  <a:lnTo>
                    <a:pt x="51" y="277"/>
                  </a:lnTo>
                  <a:lnTo>
                    <a:pt x="70" y="285"/>
                  </a:lnTo>
                  <a:lnTo>
                    <a:pt x="89" y="292"/>
                  </a:lnTo>
                  <a:lnTo>
                    <a:pt x="107" y="298"/>
                  </a:lnTo>
                  <a:lnTo>
                    <a:pt x="128" y="303"/>
                  </a:lnTo>
                  <a:lnTo>
                    <a:pt x="148" y="308"/>
                  </a:lnTo>
                  <a:lnTo>
                    <a:pt x="168" y="312"/>
                  </a:lnTo>
                  <a:lnTo>
                    <a:pt x="189" y="316"/>
                  </a:lnTo>
                  <a:lnTo>
                    <a:pt x="209" y="319"/>
                  </a:lnTo>
                  <a:lnTo>
                    <a:pt x="231" y="322"/>
                  </a:lnTo>
                  <a:lnTo>
                    <a:pt x="253" y="324"/>
                  </a:lnTo>
                  <a:lnTo>
                    <a:pt x="273" y="326"/>
                  </a:lnTo>
                  <a:lnTo>
                    <a:pt x="295" y="328"/>
                  </a:lnTo>
                  <a:lnTo>
                    <a:pt x="316" y="329"/>
                  </a:lnTo>
                  <a:lnTo>
                    <a:pt x="338" y="330"/>
                  </a:lnTo>
                  <a:lnTo>
                    <a:pt x="358" y="331"/>
                  </a:lnTo>
                  <a:lnTo>
                    <a:pt x="380" y="332"/>
                  </a:lnTo>
                  <a:lnTo>
                    <a:pt x="386" y="332"/>
                  </a:lnTo>
                  <a:lnTo>
                    <a:pt x="392" y="329"/>
                  </a:lnTo>
                  <a:lnTo>
                    <a:pt x="396" y="326"/>
                  </a:lnTo>
                  <a:lnTo>
                    <a:pt x="399" y="321"/>
                  </a:lnTo>
                  <a:lnTo>
                    <a:pt x="399" y="316"/>
                  </a:lnTo>
                  <a:lnTo>
                    <a:pt x="396" y="312"/>
                  </a:lnTo>
                  <a:lnTo>
                    <a:pt x="390" y="309"/>
                  </a:lnTo>
                  <a:lnTo>
                    <a:pt x="385" y="308"/>
                  </a:lnTo>
                  <a:lnTo>
                    <a:pt x="364" y="308"/>
                  </a:lnTo>
                  <a:lnTo>
                    <a:pt x="345" y="308"/>
                  </a:lnTo>
                  <a:lnTo>
                    <a:pt x="325" y="307"/>
                  </a:lnTo>
                  <a:lnTo>
                    <a:pt x="306" y="306"/>
                  </a:lnTo>
                  <a:lnTo>
                    <a:pt x="286" y="305"/>
                  </a:lnTo>
                  <a:lnTo>
                    <a:pt x="266" y="303"/>
                  </a:lnTo>
                  <a:lnTo>
                    <a:pt x="247" y="301"/>
                  </a:lnTo>
                  <a:lnTo>
                    <a:pt x="226" y="299"/>
                  </a:lnTo>
                  <a:lnTo>
                    <a:pt x="208" y="296"/>
                  </a:lnTo>
                  <a:lnTo>
                    <a:pt x="187" y="293"/>
                  </a:lnTo>
                  <a:lnTo>
                    <a:pt x="168" y="289"/>
                  </a:lnTo>
                  <a:lnTo>
                    <a:pt x="150" y="285"/>
                  </a:lnTo>
                  <a:lnTo>
                    <a:pt x="131" y="281"/>
                  </a:lnTo>
                  <a:lnTo>
                    <a:pt x="113" y="275"/>
                  </a:lnTo>
                  <a:lnTo>
                    <a:pt x="94" y="269"/>
                  </a:lnTo>
                  <a:lnTo>
                    <a:pt x="77" y="263"/>
                  </a:lnTo>
                  <a:lnTo>
                    <a:pt x="62" y="256"/>
                  </a:lnTo>
                  <a:lnTo>
                    <a:pt x="51" y="246"/>
                  </a:lnTo>
                  <a:lnTo>
                    <a:pt x="44" y="236"/>
                  </a:lnTo>
                  <a:lnTo>
                    <a:pt x="38" y="224"/>
                  </a:lnTo>
                  <a:lnTo>
                    <a:pt x="38" y="210"/>
                  </a:lnTo>
                  <a:lnTo>
                    <a:pt x="41" y="192"/>
                  </a:lnTo>
                  <a:lnTo>
                    <a:pt x="46" y="173"/>
                  </a:lnTo>
                  <a:lnTo>
                    <a:pt x="52" y="160"/>
                  </a:lnTo>
                  <a:lnTo>
                    <a:pt x="62" y="145"/>
                  </a:lnTo>
                  <a:lnTo>
                    <a:pt x="74" y="132"/>
                  </a:lnTo>
                  <a:lnTo>
                    <a:pt x="84" y="120"/>
                  </a:lnTo>
                  <a:lnTo>
                    <a:pt x="97" y="109"/>
                  </a:lnTo>
                  <a:lnTo>
                    <a:pt x="110" y="98"/>
                  </a:lnTo>
                  <a:lnTo>
                    <a:pt x="125" y="88"/>
                  </a:lnTo>
                  <a:lnTo>
                    <a:pt x="141" y="78"/>
                  </a:lnTo>
                  <a:lnTo>
                    <a:pt x="160" y="67"/>
                  </a:lnTo>
                  <a:lnTo>
                    <a:pt x="179" y="57"/>
                  </a:lnTo>
                  <a:lnTo>
                    <a:pt x="200" y="47"/>
                  </a:lnTo>
                  <a:lnTo>
                    <a:pt x="223" y="37"/>
                  </a:lnTo>
                  <a:lnTo>
                    <a:pt x="248" y="28"/>
                  </a:lnTo>
                  <a:lnTo>
                    <a:pt x="271" y="19"/>
                  </a:lnTo>
                  <a:lnTo>
                    <a:pt x="293" y="12"/>
                  </a:lnTo>
                  <a:lnTo>
                    <a:pt x="313" y="6"/>
                  </a:lnTo>
                  <a:lnTo>
                    <a:pt x="331" y="1"/>
                  </a:lnTo>
                  <a:lnTo>
                    <a:pt x="315" y="0"/>
                  </a:lnTo>
                  <a:lnTo>
                    <a:pt x="295" y="1"/>
                  </a:lnTo>
                  <a:lnTo>
                    <a:pt x="273" y="5"/>
                  </a:lnTo>
                  <a:lnTo>
                    <a:pt x="248" y="10"/>
                  </a:lnTo>
                  <a:lnTo>
                    <a:pt x="223" y="17"/>
                  </a:lnTo>
                  <a:lnTo>
                    <a:pt x="199" y="25"/>
                  </a:lnTo>
                  <a:lnTo>
                    <a:pt x="176" y="35"/>
                  </a:lnTo>
                  <a:lnTo>
                    <a:pt x="155" y="45"/>
                  </a:lnTo>
                  <a:close/>
                </a:path>
              </a:pathLst>
            </a:custGeom>
            <a:solidFill>
              <a:srgbClr val="000000"/>
            </a:solidFill>
            <a:ln w="9525">
              <a:noFill/>
              <a:round/>
              <a:headEnd/>
              <a:tailEnd/>
            </a:ln>
          </p:spPr>
          <p:txBody>
            <a:bodyPr/>
            <a:lstStyle/>
            <a:p>
              <a:endParaRPr lang="zh-CN" altLang="en-US"/>
            </a:p>
          </p:txBody>
        </p:sp>
        <p:sp>
          <p:nvSpPr>
            <p:cNvPr id="9274" name="Freeform 32"/>
            <p:cNvSpPr>
              <a:spLocks/>
            </p:cNvSpPr>
            <p:nvPr/>
          </p:nvSpPr>
          <p:spPr bwMode="auto">
            <a:xfrm>
              <a:off x="1396" y="2213"/>
              <a:ext cx="116" cy="110"/>
            </a:xfrm>
            <a:custGeom>
              <a:avLst/>
              <a:gdLst>
                <a:gd name="T0" fmla="*/ 290 w 348"/>
                <a:gd name="T1" fmla="*/ 69 h 222"/>
                <a:gd name="T2" fmla="*/ 306 w 348"/>
                <a:gd name="T3" fmla="*/ 81 h 222"/>
                <a:gd name="T4" fmla="*/ 315 w 348"/>
                <a:gd name="T5" fmla="*/ 95 h 222"/>
                <a:gd name="T6" fmla="*/ 321 w 348"/>
                <a:gd name="T7" fmla="*/ 110 h 222"/>
                <a:gd name="T8" fmla="*/ 321 w 348"/>
                <a:gd name="T9" fmla="*/ 126 h 222"/>
                <a:gd name="T10" fmla="*/ 318 w 348"/>
                <a:gd name="T11" fmla="*/ 139 h 222"/>
                <a:gd name="T12" fmla="*/ 312 w 348"/>
                <a:gd name="T13" fmla="*/ 150 h 222"/>
                <a:gd name="T14" fmla="*/ 302 w 348"/>
                <a:gd name="T15" fmla="*/ 161 h 222"/>
                <a:gd name="T16" fmla="*/ 292 w 348"/>
                <a:gd name="T17" fmla="*/ 170 h 222"/>
                <a:gd name="T18" fmla="*/ 279 w 348"/>
                <a:gd name="T19" fmla="*/ 180 h 222"/>
                <a:gd name="T20" fmla="*/ 265 w 348"/>
                <a:gd name="T21" fmla="*/ 188 h 222"/>
                <a:gd name="T22" fmla="*/ 252 w 348"/>
                <a:gd name="T23" fmla="*/ 198 h 222"/>
                <a:gd name="T24" fmla="*/ 239 w 348"/>
                <a:gd name="T25" fmla="*/ 207 h 222"/>
                <a:gd name="T26" fmla="*/ 236 w 348"/>
                <a:gd name="T27" fmla="*/ 210 h 222"/>
                <a:gd name="T28" fmla="*/ 235 w 348"/>
                <a:gd name="T29" fmla="*/ 213 h 222"/>
                <a:gd name="T30" fmla="*/ 236 w 348"/>
                <a:gd name="T31" fmla="*/ 216 h 222"/>
                <a:gd name="T32" fmla="*/ 239 w 348"/>
                <a:gd name="T33" fmla="*/ 219 h 222"/>
                <a:gd name="T34" fmla="*/ 244 w 348"/>
                <a:gd name="T35" fmla="*/ 221 h 222"/>
                <a:gd name="T36" fmla="*/ 248 w 348"/>
                <a:gd name="T37" fmla="*/ 222 h 222"/>
                <a:gd name="T38" fmla="*/ 254 w 348"/>
                <a:gd name="T39" fmla="*/ 221 h 222"/>
                <a:gd name="T40" fmla="*/ 258 w 348"/>
                <a:gd name="T41" fmla="*/ 219 h 222"/>
                <a:gd name="T42" fmla="*/ 287 w 348"/>
                <a:gd name="T43" fmla="*/ 206 h 222"/>
                <a:gd name="T44" fmla="*/ 310 w 348"/>
                <a:gd name="T45" fmla="*/ 188 h 222"/>
                <a:gd name="T46" fmla="*/ 331 w 348"/>
                <a:gd name="T47" fmla="*/ 168 h 222"/>
                <a:gd name="T48" fmla="*/ 344 w 348"/>
                <a:gd name="T49" fmla="*/ 147 h 222"/>
                <a:gd name="T50" fmla="*/ 348 w 348"/>
                <a:gd name="T51" fmla="*/ 124 h 222"/>
                <a:gd name="T52" fmla="*/ 345 w 348"/>
                <a:gd name="T53" fmla="*/ 102 h 222"/>
                <a:gd name="T54" fmla="*/ 334 w 348"/>
                <a:gd name="T55" fmla="*/ 81 h 222"/>
                <a:gd name="T56" fmla="*/ 310 w 348"/>
                <a:gd name="T57" fmla="*/ 62 h 222"/>
                <a:gd name="T58" fmla="*/ 293 w 348"/>
                <a:gd name="T59" fmla="*/ 52 h 222"/>
                <a:gd name="T60" fmla="*/ 273 w 348"/>
                <a:gd name="T61" fmla="*/ 43 h 222"/>
                <a:gd name="T62" fmla="*/ 249 w 348"/>
                <a:gd name="T63" fmla="*/ 34 h 222"/>
                <a:gd name="T64" fmla="*/ 226 w 348"/>
                <a:gd name="T65" fmla="*/ 27 h 222"/>
                <a:gd name="T66" fmla="*/ 202 w 348"/>
                <a:gd name="T67" fmla="*/ 21 h 222"/>
                <a:gd name="T68" fmla="*/ 176 w 348"/>
                <a:gd name="T69" fmla="*/ 16 h 222"/>
                <a:gd name="T70" fmla="*/ 151 w 348"/>
                <a:gd name="T71" fmla="*/ 11 h 222"/>
                <a:gd name="T72" fmla="*/ 125 w 348"/>
                <a:gd name="T73" fmla="*/ 7 h 222"/>
                <a:gd name="T74" fmla="*/ 102 w 348"/>
                <a:gd name="T75" fmla="*/ 4 h 222"/>
                <a:gd name="T76" fmla="*/ 78 w 348"/>
                <a:gd name="T77" fmla="*/ 2 h 222"/>
                <a:gd name="T78" fmla="*/ 58 w 348"/>
                <a:gd name="T79" fmla="*/ 0 h 222"/>
                <a:gd name="T80" fmla="*/ 39 w 348"/>
                <a:gd name="T81" fmla="*/ 0 h 222"/>
                <a:gd name="T82" fmla="*/ 23 w 348"/>
                <a:gd name="T83" fmla="*/ 0 h 222"/>
                <a:gd name="T84" fmla="*/ 12 w 348"/>
                <a:gd name="T85" fmla="*/ 1 h 222"/>
                <a:gd name="T86" fmla="*/ 4 w 348"/>
                <a:gd name="T87" fmla="*/ 3 h 222"/>
                <a:gd name="T88" fmla="*/ 0 w 348"/>
                <a:gd name="T89" fmla="*/ 5 h 222"/>
                <a:gd name="T90" fmla="*/ 14 w 348"/>
                <a:gd name="T91" fmla="*/ 7 h 222"/>
                <a:gd name="T92" fmla="*/ 30 w 348"/>
                <a:gd name="T93" fmla="*/ 8 h 222"/>
                <a:gd name="T94" fmla="*/ 46 w 348"/>
                <a:gd name="T95" fmla="*/ 10 h 222"/>
                <a:gd name="T96" fmla="*/ 64 w 348"/>
                <a:gd name="T97" fmla="*/ 12 h 222"/>
                <a:gd name="T98" fmla="*/ 83 w 348"/>
                <a:gd name="T99" fmla="*/ 14 h 222"/>
                <a:gd name="T100" fmla="*/ 102 w 348"/>
                <a:gd name="T101" fmla="*/ 16 h 222"/>
                <a:gd name="T102" fmla="*/ 120 w 348"/>
                <a:gd name="T103" fmla="*/ 19 h 222"/>
                <a:gd name="T104" fmla="*/ 141 w 348"/>
                <a:gd name="T105" fmla="*/ 22 h 222"/>
                <a:gd name="T106" fmla="*/ 160 w 348"/>
                <a:gd name="T107" fmla="*/ 26 h 222"/>
                <a:gd name="T108" fmla="*/ 180 w 348"/>
                <a:gd name="T109" fmla="*/ 30 h 222"/>
                <a:gd name="T110" fmla="*/ 200 w 348"/>
                <a:gd name="T111" fmla="*/ 35 h 222"/>
                <a:gd name="T112" fmla="*/ 219 w 348"/>
                <a:gd name="T113" fmla="*/ 41 h 222"/>
                <a:gd name="T114" fmla="*/ 238 w 348"/>
                <a:gd name="T115" fmla="*/ 47 h 222"/>
                <a:gd name="T116" fmla="*/ 257 w 348"/>
                <a:gd name="T117" fmla="*/ 53 h 222"/>
                <a:gd name="T118" fmla="*/ 274 w 348"/>
                <a:gd name="T119" fmla="*/ 61 h 222"/>
                <a:gd name="T120" fmla="*/ 290 w 348"/>
                <a:gd name="T121" fmla="*/ 69 h 22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48"/>
                <a:gd name="T184" fmla="*/ 0 h 222"/>
                <a:gd name="T185" fmla="*/ 348 w 348"/>
                <a:gd name="T186" fmla="*/ 222 h 22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48" h="222">
                  <a:moveTo>
                    <a:pt x="290" y="69"/>
                  </a:moveTo>
                  <a:lnTo>
                    <a:pt x="306" y="81"/>
                  </a:lnTo>
                  <a:lnTo>
                    <a:pt x="315" y="95"/>
                  </a:lnTo>
                  <a:lnTo>
                    <a:pt x="321" y="110"/>
                  </a:lnTo>
                  <a:lnTo>
                    <a:pt x="321" y="126"/>
                  </a:lnTo>
                  <a:lnTo>
                    <a:pt x="318" y="139"/>
                  </a:lnTo>
                  <a:lnTo>
                    <a:pt x="312" y="150"/>
                  </a:lnTo>
                  <a:lnTo>
                    <a:pt x="302" y="161"/>
                  </a:lnTo>
                  <a:lnTo>
                    <a:pt x="292" y="170"/>
                  </a:lnTo>
                  <a:lnTo>
                    <a:pt x="279" y="180"/>
                  </a:lnTo>
                  <a:lnTo>
                    <a:pt x="265" y="188"/>
                  </a:lnTo>
                  <a:lnTo>
                    <a:pt x="252" y="198"/>
                  </a:lnTo>
                  <a:lnTo>
                    <a:pt x="239" y="207"/>
                  </a:lnTo>
                  <a:lnTo>
                    <a:pt x="236" y="210"/>
                  </a:lnTo>
                  <a:lnTo>
                    <a:pt x="235" y="213"/>
                  </a:lnTo>
                  <a:lnTo>
                    <a:pt x="236" y="216"/>
                  </a:lnTo>
                  <a:lnTo>
                    <a:pt x="239" y="219"/>
                  </a:lnTo>
                  <a:lnTo>
                    <a:pt x="244" y="221"/>
                  </a:lnTo>
                  <a:lnTo>
                    <a:pt x="248" y="222"/>
                  </a:lnTo>
                  <a:lnTo>
                    <a:pt x="254" y="221"/>
                  </a:lnTo>
                  <a:lnTo>
                    <a:pt x="258" y="219"/>
                  </a:lnTo>
                  <a:lnTo>
                    <a:pt x="287" y="206"/>
                  </a:lnTo>
                  <a:lnTo>
                    <a:pt x="310" y="188"/>
                  </a:lnTo>
                  <a:lnTo>
                    <a:pt x="331" y="168"/>
                  </a:lnTo>
                  <a:lnTo>
                    <a:pt x="344" y="147"/>
                  </a:lnTo>
                  <a:lnTo>
                    <a:pt x="348" y="124"/>
                  </a:lnTo>
                  <a:lnTo>
                    <a:pt x="345" y="102"/>
                  </a:lnTo>
                  <a:lnTo>
                    <a:pt x="334" y="81"/>
                  </a:lnTo>
                  <a:lnTo>
                    <a:pt x="310" y="62"/>
                  </a:lnTo>
                  <a:lnTo>
                    <a:pt x="293" y="52"/>
                  </a:lnTo>
                  <a:lnTo>
                    <a:pt x="273" y="43"/>
                  </a:lnTo>
                  <a:lnTo>
                    <a:pt x="249" y="34"/>
                  </a:lnTo>
                  <a:lnTo>
                    <a:pt x="226" y="27"/>
                  </a:lnTo>
                  <a:lnTo>
                    <a:pt x="202" y="21"/>
                  </a:lnTo>
                  <a:lnTo>
                    <a:pt x="176" y="16"/>
                  </a:lnTo>
                  <a:lnTo>
                    <a:pt x="151" y="11"/>
                  </a:lnTo>
                  <a:lnTo>
                    <a:pt x="125" y="7"/>
                  </a:lnTo>
                  <a:lnTo>
                    <a:pt x="102" y="4"/>
                  </a:lnTo>
                  <a:lnTo>
                    <a:pt x="78" y="2"/>
                  </a:lnTo>
                  <a:lnTo>
                    <a:pt x="58" y="0"/>
                  </a:lnTo>
                  <a:lnTo>
                    <a:pt x="39" y="0"/>
                  </a:lnTo>
                  <a:lnTo>
                    <a:pt x="23" y="0"/>
                  </a:lnTo>
                  <a:lnTo>
                    <a:pt x="12" y="1"/>
                  </a:lnTo>
                  <a:lnTo>
                    <a:pt x="4" y="3"/>
                  </a:lnTo>
                  <a:lnTo>
                    <a:pt x="0" y="5"/>
                  </a:lnTo>
                  <a:lnTo>
                    <a:pt x="14" y="7"/>
                  </a:lnTo>
                  <a:lnTo>
                    <a:pt x="30" y="8"/>
                  </a:lnTo>
                  <a:lnTo>
                    <a:pt x="46" y="10"/>
                  </a:lnTo>
                  <a:lnTo>
                    <a:pt x="64" y="12"/>
                  </a:lnTo>
                  <a:lnTo>
                    <a:pt x="83" y="14"/>
                  </a:lnTo>
                  <a:lnTo>
                    <a:pt x="102" y="16"/>
                  </a:lnTo>
                  <a:lnTo>
                    <a:pt x="120" y="19"/>
                  </a:lnTo>
                  <a:lnTo>
                    <a:pt x="141" y="22"/>
                  </a:lnTo>
                  <a:lnTo>
                    <a:pt x="160" y="26"/>
                  </a:lnTo>
                  <a:lnTo>
                    <a:pt x="180" y="30"/>
                  </a:lnTo>
                  <a:lnTo>
                    <a:pt x="200" y="35"/>
                  </a:lnTo>
                  <a:lnTo>
                    <a:pt x="219" y="41"/>
                  </a:lnTo>
                  <a:lnTo>
                    <a:pt x="238" y="47"/>
                  </a:lnTo>
                  <a:lnTo>
                    <a:pt x="257" y="53"/>
                  </a:lnTo>
                  <a:lnTo>
                    <a:pt x="274" y="61"/>
                  </a:lnTo>
                  <a:lnTo>
                    <a:pt x="290" y="69"/>
                  </a:lnTo>
                  <a:close/>
                </a:path>
              </a:pathLst>
            </a:custGeom>
            <a:solidFill>
              <a:srgbClr val="000000"/>
            </a:solidFill>
            <a:ln w="9525">
              <a:noFill/>
              <a:round/>
              <a:headEnd/>
              <a:tailEnd/>
            </a:ln>
          </p:spPr>
          <p:txBody>
            <a:bodyPr/>
            <a:lstStyle/>
            <a:p>
              <a:endParaRPr lang="zh-CN" altLang="en-US"/>
            </a:p>
          </p:txBody>
        </p:sp>
        <p:sp>
          <p:nvSpPr>
            <p:cNvPr id="9275" name="Freeform 33"/>
            <p:cNvSpPr>
              <a:spLocks/>
            </p:cNvSpPr>
            <p:nvPr/>
          </p:nvSpPr>
          <p:spPr bwMode="auto">
            <a:xfrm>
              <a:off x="1162" y="2273"/>
              <a:ext cx="48" cy="103"/>
            </a:xfrm>
            <a:custGeom>
              <a:avLst/>
              <a:gdLst>
                <a:gd name="T0" fmla="*/ 0 w 142"/>
                <a:gd name="T1" fmla="*/ 113 h 207"/>
                <a:gd name="T2" fmla="*/ 0 w 142"/>
                <a:gd name="T3" fmla="*/ 130 h 207"/>
                <a:gd name="T4" fmla="*/ 6 w 142"/>
                <a:gd name="T5" fmla="*/ 146 h 207"/>
                <a:gd name="T6" fmla="*/ 16 w 142"/>
                <a:gd name="T7" fmla="*/ 161 h 207"/>
                <a:gd name="T8" fmla="*/ 31 w 142"/>
                <a:gd name="T9" fmla="*/ 174 h 207"/>
                <a:gd name="T10" fmla="*/ 48 w 142"/>
                <a:gd name="T11" fmla="*/ 185 h 207"/>
                <a:gd name="T12" fmla="*/ 68 w 142"/>
                <a:gd name="T13" fmla="*/ 195 h 207"/>
                <a:gd name="T14" fmla="*/ 92 w 142"/>
                <a:gd name="T15" fmla="*/ 202 h 207"/>
                <a:gd name="T16" fmla="*/ 115 w 142"/>
                <a:gd name="T17" fmla="*/ 206 h 207"/>
                <a:gd name="T18" fmla="*/ 122 w 142"/>
                <a:gd name="T19" fmla="*/ 207 h 207"/>
                <a:gd name="T20" fmla="*/ 129 w 142"/>
                <a:gd name="T21" fmla="*/ 205 h 207"/>
                <a:gd name="T22" fmla="*/ 135 w 142"/>
                <a:gd name="T23" fmla="*/ 202 h 207"/>
                <a:gd name="T24" fmla="*/ 138 w 142"/>
                <a:gd name="T25" fmla="*/ 198 h 207"/>
                <a:gd name="T26" fmla="*/ 138 w 142"/>
                <a:gd name="T27" fmla="*/ 193 h 207"/>
                <a:gd name="T28" fmla="*/ 137 w 142"/>
                <a:gd name="T29" fmla="*/ 188 h 207"/>
                <a:gd name="T30" fmla="*/ 132 w 142"/>
                <a:gd name="T31" fmla="*/ 184 h 207"/>
                <a:gd name="T32" fmla="*/ 125 w 142"/>
                <a:gd name="T33" fmla="*/ 182 h 207"/>
                <a:gd name="T34" fmla="*/ 102 w 142"/>
                <a:gd name="T35" fmla="*/ 176 h 207"/>
                <a:gd name="T36" fmla="*/ 80 w 142"/>
                <a:gd name="T37" fmla="*/ 168 h 207"/>
                <a:gd name="T38" fmla="*/ 63 w 142"/>
                <a:gd name="T39" fmla="*/ 157 h 207"/>
                <a:gd name="T40" fmla="*/ 50 w 142"/>
                <a:gd name="T41" fmla="*/ 145 h 207"/>
                <a:gd name="T42" fmla="*/ 41 w 142"/>
                <a:gd name="T43" fmla="*/ 130 h 207"/>
                <a:gd name="T44" fmla="*/ 37 w 142"/>
                <a:gd name="T45" fmla="*/ 114 h 207"/>
                <a:gd name="T46" fmla="*/ 37 w 142"/>
                <a:gd name="T47" fmla="*/ 97 h 207"/>
                <a:gd name="T48" fmla="*/ 44 w 142"/>
                <a:gd name="T49" fmla="*/ 79 h 207"/>
                <a:gd name="T50" fmla="*/ 54 w 142"/>
                <a:gd name="T51" fmla="*/ 65 h 207"/>
                <a:gd name="T52" fmla="*/ 70 w 142"/>
                <a:gd name="T53" fmla="*/ 52 h 207"/>
                <a:gd name="T54" fmla="*/ 87 w 142"/>
                <a:gd name="T55" fmla="*/ 40 h 207"/>
                <a:gd name="T56" fmla="*/ 106 w 142"/>
                <a:gd name="T57" fmla="*/ 29 h 207"/>
                <a:gd name="T58" fmla="*/ 122 w 142"/>
                <a:gd name="T59" fmla="*/ 20 h 207"/>
                <a:gd name="T60" fmla="*/ 135 w 142"/>
                <a:gd name="T61" fmla="*/ 11 h 207"/>
                <a:gd name="T62" fmla="*/ 142 w 142"/>
                <a:gd name="T63" fmla="*/ 5 h 207"/>
                <a:gd name="T64" fmla="*/ 142 w 142"/>
                <a:gd name="T65" fmla="*/ 0 h 207"/>
                <a:gd name="T66" fmla="*/ 126 w 142"/>
                <a:gd name="T67" fmla="*/ 4 h 207"/>
                <a:gd name="T68" fmla="*/ 106 w 142"/>
                <a:gd name="T69" fmla="*/ 11 h 207"/>
                <a:gd name="T70" fmla="*/ 84 w 142"/>
                <a:gd name="T71" fmla="*/ 23 h 207"/>
                <a:gd name="T72" fmla="*/ 61 w 142"/>
                <a:gd name="T73" fmla="*/ 37 h 207"/>
                <a:gd name="T74" fmla="*/ 39 w 142"/>
                <a:gd name="T75" fmla="*/ 53 h 207"/>
                <a:gd name="T76" fmla="*/ 22 w 142"/>
                <a:gd name="T77" fmla="*/ 72 h 207"/>
                <a:gd name="T78" fmla="*/ 8 w 142"/>
                <a:gd name="T79" fmla="*/ 93 h 207"/>
                <a:gd name="T80" fmla="*/ 0 w 142"/>
                <a:gd name="T81" fmla="*/ 113 h 20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42"/>
                <a:gd name="T124" fmla="*/ 0 h 207"/>
                <a:gd name="T125" fmla="*/ 142 w 142"/>
                <a:gd name="T126" fmla="*/ 207 h 20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42" h="207">
                  <a:moveTo>
                    <a:pt x="0" y="113"/>
                  </a:moveTo>
                  <a:lnTo>
                    <a:pt x="0" y="130"/>
                  </a:lnTo>
                  <a:lnTo>
                    <a:pt x="6" y="146"/>
                  </a:lnTo>
                  <a:lnTo>
                    <a:pt x="16" y="161"/>
                  </a:lnTo>
                  <a:lnTo>
                    <a:pt x="31" y="174"/>
                  </a:lnTo>
                  <a:lnTo>
                    <a:pt x="48" y="185"/>
                  </a:lnTo>
                  <a:lnTo>
                    <a:pt x="68" y="195"/>
                  </a:lnTo>
                  <a:lnTo>
                    <a:pt x="92" y="202"/>
                  </a:lnTo>
                  <a:lnTo>
                    <a:pt x="115" y="206"/>
                  </a:lnTo>
                  <a:lnTo>
                    <a:pt x="122" y="207"/>
                  </a:lnTo>
                  <a:lnTo>
                    <a:pt x="129" y="205"/>
                  </a:lnTo>
                  <a:lnTo>
                    <a:pt x="135" y="202"/>
                  </a:lnTo>
                  <a:lnTo>
                    <a:pt x="138" y="198"/>
                  </a:lnTo>
                  <a:lnTo>
                    <a:pt x="138" y="193"/>
                  </a:lnTo>
                  <a:lnTo>
                    <a:pt x="137" y="188"/>
                  </a:lnTo>
                  <a:lnTo>
                    <a:pt x="132" y="184"/>
                  </a:lnTo>
                  <a:lnTo>
                    <a:pt x="125" y="182"/>
                  </a:lnTo>
                  <a:lnTo>
                    <a:pt x="102" y="176"/>
                  </a:lnTo>
                  <a:lnTo>
                    <a:pt x="80" y="168"/>
                  </a:lnTo>
                  <a:lnTo>
                    <a:pt x="63" y="157"/>
                  </a:lnTo>
                  <a:lnTo>
                    <a:pt x="50" y="145"/>
                  </a:lnTo>
                  <a:lnTo>
                    <a:pt x="41" y="130"/>
                  </a:lnTo>
                  <a:lnTo>
                    <a:pt x="37" y="114"/>
                  </a:lnTo>
                  <a:lnTo>
                    <a:pt x="37" y="97"/>
                  </a:lnTo>
                  <a:lnTo>
                    <a:pt x="44" y="79"/>
                  </a:lnTo>
                  <a:lnTo>
                    <a:pt x="54" y="65"/>
                  </a:lnTo>
                  <a:lnTo>
                    <a:pt x="70" y="52"/>
                  </a:lnTo>
                  <a:lnTo>
                    <a:pt x="87" y="40"/>
                  </a:lnTo>
                  <a:lnTo>
                    <a:pt x="106" y="29"/>
                  </a:lnTo>
                  <a:lnTo>
                    <a:pt x="122" y="20"/>
                  </a:lnTo>
                  <a:lnTo>
                    <a:pt x="135" y="11"/>
                  </a:lnTo>
                  <a:lnTo>
                    <a:pt x="142" y="5"/>
                  </a:lnTo>
                  <a:lnTo>
                    <a:pt x="142" y="0"/>
                  </a:lnTo>
                  <a:lnTo>
                    <a:pt x="126" y="4"/>
                  </a:lnTo>
                  <a:lnTo>
                    <a:pt x="106" y="11"/>
                  </a:lnTo>
                  <a:lnTo>
                    <a:pt x="84" y="23"/>
                  </a:lnTo>
                  <a:lnTo>
                    <a:pt x="61" y="37"/>
                  </a:lnTo>
                  <a:lnTo>
                    <a:pt x="39" y="53"/>
                  </a:lnTo>
                  <a:lnTo>
                    <a:pt x="22" y="72"/>
                  </a:lnTo>
                  <a:lnTo>
                    <a:pt x="8" y="93"/>
                  </a:lnTo>
                  <a:lnTo>
                    <a:pt x="0" y="113"/>
                  </a:lnTo>
                  <a:close/>
                </a:path>
              </a:pathLst>
            </a:custGeom>
            <a:solidFill>
              <a:srgbClr val="000000"/>
            </a:solidFill>
            <a:ln w="9525">
              <a:noFill/>
              <a:round/>
              <a:headEnd/>
              <a:tailEnd/>
            </a:ln>
          </p:spPr>
          <p:txBody>
            <a:bodyPr/>
            <a:lstStyle/>
            <a:p>
              <a:endParaRPr lang="zh-CN" altLang="en-US"/>
            </a:p>
          </p:txBody>
        </p:sp>
        <p:sp>
          <p:nvSpPr>
            <p:cNvPr id="9276" name="Freeform 34"/>
            <p:cNvSpPr>
              <a:spLocks/>
            </p:cNvSpPr>
            <p:nvPr/>
          </p:nvSpPr>
          <p:spPr bwMode="auto">
            <a:xfrm>
              <a:off x="1492" y="2206"/>
              <a:ext cx="101" cy="135"/>
            </a:xfrm>
            <a:custGeom>
              <a:avLst/>
              <a:gdLst>
                <a:gd name="T0" fmla="*/ 256 w 303"/>
                <a:gd name="T1" fmla="*/ 109 h 272"/>
                <a:gd name="T2" fmla="*/ 271 w 303"/>
                <a:gd name="T3" fmla="*/ 126 h 272"/>
                <a:gd name="T4" fmla="*/ 278 w 303"/>
                <a:gd name="T5" fmla="*/ 144 h 272"/>
                <a:gd name="T6" fmla="*/ 274 w 303"/>
                <a:gd name="T7" fmla="*/ 164 h 272"/>
                <a:gd name="T8" fmla="*/ 256 w 303"/>
                <a:gd name="T9" fmla="*/ 183 h 272"/>
                <a:gd name="T10" fmla="*/ 232 w 303"/>
                <a:gd name="T11" fmla="*/ 200 h 272"/>
                <a:gd name="T12" fmla="*/ 204 w 303"/>
                <a:gd name="T13" fmla="*/ 216 h 272"/>
                <a:gd name="T14" fmla="*/ 175 w 303"/>
                <a:gd name="T15" fmla="*/ 232 h 272"/>
                <a:gd name="T16" fmla="*/ 158 w 303"/>
                <a:gd name="T17" fmla="*/ 244 h 272"/>
                <a:gd name="T18" fmla="*/ 152 w 303"/>
                <a:gd name="T19" fmla="*/ 252 h 272"/>
                <a:gd name="T20" fmla="*/ 148 w 303"/>
                <a:gd name="T21" fmla="*/ 260 h 272"/>
                <a:gd name="T22" fmla="*/ 151 w 303"/>
                <a:gd name="T23" fmla="*/ 268 h 272"/>
                <a:gd name="T24" fmla="*/ 161 w 303"/>
                <a:gd name="T25" fmla="*/ 272 h 272"/>
                <a:gd name="T26" fmla="*/ 171 w 303"/>
                <a:gd name="T27" fmla="*/ 271 h 272"/>
                <a:gd name="T28" fmla="*/ 190 w 303"/>
                <a:gd name="T29" fmla="*/ 256 h 272"/>
                <a:gd name="T30" fmla="*/ 222 w 303"/>
                <a:gd name="T31" fmla="*/ 236 h 272"/>
                <a:gd name="T32" fmla="*/ 255 w 303"/>
                <a:gd name="T33" fmla="*/ 216 h 272"/>
                <a:gd name="T34" fmla="*/ 284 w 303"/>
                <a:gd name="T35" fmla="*/ 192 h 272"/>
                <a:gd name="T36" fmla="*/ 301 w 303"/>
                <a:gd name="T37" fmla="*/ 163 h 272"/>
                <a:gd name="T38" fmla="*/ 300 w 303"/>
                <a:gd name="T39" fmla="*/ 133 h 272"/>
                <a:gd name="T40" fmla="*/ 281 w 303"/>
                <a:gd name="T41" fmla="*/ 105 h 272"/>
                <a:gd name="T42" fmla="*/ 251 w 303"/>
                <a:gd name="T43" fmla="*/ 82 h 272"/>
                <a:gd name="T44" fmla="*/ 217 w 303"/>
                <a:gd name="T45" fmla="*/ 67 h 272"/>
                <a:gd name="T46" fmla="*/ 185 w 303"/>
                <a:gd name="T47" fmla="*/ 54 h 272"/>
                <a:gd name="T48" fmla="*/ 151 w 303"/>
                <a:gd name="T49" fmla="*/ 40 h 272"/>
                <a:gd name="T50" fmla="*/ 114 w 303"/>
                <a:gd name="T51" fmla="*/ 27 h 272"/>
                <a:gd name="T52" fmla="*/ 81 w 303"/>
                <a:gd name="T53" fmla="*/ 16 h 272"/>
                <a:gd name="T54" fmla="*/ 49 w 303"/>
                <a:gd name="T55" fmla="*/ 7 h 272"/>
                <a:gd name="T56" fmla="*/ 24 w 303"/>
                <a:gd name="T57" fmla="*/ 1 h 272"/>
                <a:gd name="T58" fmla="*/ 5 w 303"/>
                <a:gd name="T59" fmla="*/ 0 h 272"/>
                <a:gd name="T60" fmla="*/ 13 w 303"/>
                <a:gd name="T61" fmla="*/ 7 h 272"/>
                <a:gd name="T62" fmla="*/ 43 w 303"/>
                <a:gd name="T63" fmla="*/ 17 h 272"/>
                <a:gd name="T64" fmla="*/ 74 w 303"/>
                <a:gd name="T65" fmla="*/ 27 h 272"/>
                <a:gd name="T66" fmla="*/ 106 w 303"/>
                <a:gd name="T67" fmla="*/ 38 h 272"/>
                <a:gd name="T68" fmla="*/ 139 w 303"/>
                <a:gd name="T69" fmla="*/ 50 h 272"/>
                <a:gd name="T70" fmla="*/ 171 w 303"/>
                <a:gd name="T71" fmla="*/ 63 h 272"/>
                <a:gd name="T72" fmla="*/ 203 w 303"/>
                <a:gd name="T73" fmla="*/ 78 h 272"/>
                <a:gd name="T74" fmla="*/ 232 w 303"/>
                <a:gd name="T75" fmla="*/ 93 h 27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03"/>
                <a:gd name="T115" fmla="*/ 0 h 272"/>
                <a:gd name="T116" fmla="*/ 303 w 303"/>
                <a:gd name="T117" fmla="*/ 272 h 27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03" h="272">
                  <a:moveTo>
                    <a:pt x="246" y="102"/>
                  </a:moveTo>
                  <a:lnTo>
                    <a:pt x="256" y="109"/>
                  </a:lnTo>
                  <a:lnTo>
                    <a:pt x="264" y="117"/>
                  </a:lnTo>
                  <a:lnTo>
                    <a:pt x="271" y="126"/>
                  </a:lnTo>
                  <a:lnTo>
                    <a:pt x="275" y="135"/>
                  </a:lnTo>
                  <a:lnTo>
                    <a:pt x="278" y="144"/>
                  </a:lnTo>
                  <a:lnTo>
                    <a:pt x="277" y="154"/>
                  </a:lnTo>
                  <a:lnTo>
                    <a:pt x="274" y="164"/>
                  </a:lnTo>
                  <a:lnTo>
                    <a:pt x="267" y="173"/>
                  </a:lnTo>
                  <a:lnTo>
                    <a:pt x="256" y="183"/>
                  </a:lnTo>
                  <a:lnTo>
                    <a:pt x="245" y="192"/>
                  </a:lnTo>
                  <a:lnTo>
                    <a:pt x="232" y="200"/>
                  </a:lnTo>
                  <a:lnTo>
                    <a:pt x="219" y="209"/>
                  </a:lnTo>
                  <a:lnTo>
                    <a:pt x="204" y="216"/>
                  </a:lnTo>
                  <a:lnTo>
                    <a:pt x="190" y="224"/>
                  </a:lnTo>
                  <a:lnTo>
                    <a:pt x="175" y="232"/>
                  </a:lnTo>
                  <a:lnTo>
                    <a:pt x="162" y="241"/>
                  </a:lnTo>
                  <a:lnTo>
                    <a:pt x="158" y="244"/>
                  </a:lnTo>
                  <a:lnTo>
                    <a:pt x="155" y="248"/>
                  </a:lnTo>
                  <a:lnTo>
                    <a:pt x="152" y="252"/>
                  </a:lnTo>
                  <a:lnTo>
                    <a:pt x="149" y="256"/>
                  </a:lnTo>
                  <a:lnTo>
                    <a:pt x="148" y="260"/>
                  </a:lnTo>
                  <a:lnTo>
                    <a:pt x="148" y="264"/>
                  </a:lnTo>
                  <a:lnTo>
                    <a:pt x="151" y="268"/>
                  </a:lnTo>
                  <a:lnTo>
                    <a:pt x="155" y="271"/>
                  </a:lnTo>
                  <a:lnTo>
                    <a:pt x="161" y="272"/>
                  </a:lnTo>
                  <a:lnTo>
                    <a:pt x="166" y="272"/>
                  </a:lnTo>
                  <a:lnTo>
                    <a:pt x="171" y="271"/>
                  </a:lnTo>
                  <a:lnTo>
                    <a:pt x="175" y="268"/>
                  </a:lnTo>
                  <a:lnTo>
                    <a:pt x="190" y="256"/>
                  </a:lnTo>
                  <a:lnTo>
                    <a:pt x="206" y="246"/>
                  </a:lnTo>
                  <a:lnTo>
                    <a:pt x="222" y="236"/>
                  </a:lnTo>
                  <a:lnTo>
                    <a:pt x="239" y="226"/>
                  </a:lnTo>
                  <a:lnTo>
                    <a:pt x="255" y="216"/>
                  </a:lnTo>
                  <a:lnTo>
                    <a:pt x="271" y="204"/>
                  </a:lnTo>
                  <a:lnTo>
                    <a:pt x="284" y="192"/>
                  </a:lnTo>
                  <a:lnTo>
                    <a:pt x="294" y="179"/>
                  </a:lnTo>
                  <a:lnTo>
                    <a:pt x="301" y="163"/>
                  </a:lnTo>
                  <a:lnTo>
                    <a:pt x="303" y="148"/>
                  </a:lnTo>
                  <a:lnTo>
                    <a:pt x="300" y="133"/>
                  </a:lnTo>
                  <a:lnTo>
                    <a:pt x="293" y="118"/>
                  </a:lnTo>
                  <a:lnTo>
                    <a:pt x="281" y="105"/>
                  </a:lnTo>
                  <a:lnTo>
                    <a:pt x="268" y="92"/>
                  </a:lnTo>
                  <a:lnTo>
                    <a:pt x="251" y="82"/>
                  </a:lnTo>
                  <a:lnTo>
                    <a:pt x="232" y="73"/>
                  </a:lnTo>
                  <a:lnTo>
                    <a:pt x="217" y="67"/>
                  </a:lnTo>
                  <a:lnTo>
                    <a:pt x="201" y="61"/>
                  </a:lnTo>
                  <a:lnTo>
                    <a:pt x="185" y="54"/>
                  </a:lnTo>
                  <a:lnTo>
                    <a:pt x="168" y="47"/>
                  </a:lnTo>
                  <a:lnTo>
                    <a:pt x="151" y="40"/>
                  </a:lnTo>
                  <a:lnTo>
                    <a:pt x="132" y="34"/>
                  </a:lnTo>
                  <a:lnTo>
                    <a:pt x="114" y="27"/>
                  </a:lnTo>
                  <a:lnTo>
                    <a:pt x="97" y="21"/>
                  </a:lnTo>
                  <a:lnTo>
                    <a:pt x="81" y="16"/>
                  </a:lnTo>
                  <a:lnTo>
                    <a:pt x="65" y="11"/>
                  </a:lnTo>
                  <a:lnTo>
                    <a:pt x="49" y="7"/>
                  </a:lnTo>
                  <a:lnTo>
                    <a:pt x="36" y="4"/>
                  </a:lnTo>
                  <a:lnTo>
                    <a:pt x="24" y="1"/>
                  </a:lnTo>
                  <a:lnTo>
                    <a:pt x="14" y="0"/>
                  </a:lnTo>
                  <a:lnTo>
                    <a:pt x="5" y="0"/>
                  </a:lnTo>
                  <a:lnTo>
                    <a:pt x="0" y="2"/>
                  </a:lnTo>
                  <a:lnTo>
                    <a:pt x="13" y="7"/>
                  </a:lnTo>
                  <a:lnTo>
                    <a:pt x="27" y="12"/>
                  </a:lnTo>
                  <a:lnTo>
                    <a:pt x="43" y="17"/>
                  </a:lnTo>
                  <a:lnTo>
                    <a:pt x="58" y="22"/>
                  </a:lnTo>
                  <a:lnTo>
                    <a:pt x="74" y="27"/>
                  </a:lnTo>
                  <a:lnTo>
                    <a:pt x="90" y="32"/>
                  </a:lnTo>
                  <a:lnTo>
                    <a:pt x="106" y="38"/>
                  </a:lnTo>
                  <a:lnTo>
                    <a:pt x="122" y="44"/>
                  </a:lnTo>
                  <a:lnTo>
                    <a:pt x="139" y="50"/>
                  </a:lnTo>
                  <a:lnTo>
                    <a:pt x="155" y="57"/>
                  </a:lnTo>
                  <a:lnTo>
                    <a:pt x="171" y="63"/>
                  </a:lnTo>
                  <a:lnTo>
                    <a:pt x="187" y="70"/>
                  </a:lnTo>
                  <a:lnTo>
                    <a:pt x="203" y="78"/>
                  </a:lnTo>
                  <a:lnTo>
                    <a:pt x="217" y="85"/>
                  </a:lnTo>
                  <a:lnTo>
                    <a:pt x="232" y="93"/>
                  </a:lnTo>
                  <a:lnTo>
                    <a:pt x="246" y="102"/>
                  </a:lnTo>
                  <a:close/>
                </a:path>
              </a:pathLst>
            </a:custGeom>
            <a:solidFill>
              <a:srgbClr val="000000"/>
            </a:solidFill>
            <a:ln w="9525">
              <a:noFill/>
              <a:round/>
              <a:headEnd/>
              <a:tailEnd/>
            </a:ln>
          </p:spPr>
          <p:txBody>
            <a:bodyPr/>
            <a:lstStyle/>
            <a:p>
              <a:endParaRPr lang="zh-CN" altLang="en-US"/>
            </a:p>
          </p:txBody>
        </p:sp>
      </p:grpSp>
      <p:grpSp>
        <p:nvGrpSpPr>
          <p:cNvPr id="3" name="Group 35"/>
          <p:cNvGrpSpPr>
            <a:grpSpLocks/>
          </p:cNvGrpSpPr>
          <p:nvPr/>
        </p:nvGrpSpPr>
        <p:grpSpPr bwMode="auto">
          <a:xfrm>
            <a:off x="3225801" y="1128714"/>
            <a:ext cx="415925" cy="511175"/>
            <a:chOff x="2870" y="1518"/>
            <a:chExt cx="292" cy="320"/>
          </a:xfrm>
        </p:grpSpPr>
        <p:graphicFrame>
          <p:nvGraphicFramePr>
            <p:cNvPr id="9220" name="Object 4"/>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1618" name="Clip" r:id="rId5" imgW="819000" imgH="847800" progId="">
                    <p:embed/>
                  </p:oleObj>
                </mc:Choice>
                <mc:Fallback>
                  <p:oleObj name="Clip" r:id="rId5" imgW="819000" imgH="847800" progId="">
                    <p:embed/>
                    <p:pic>
                      <p:nvPicPr>
                        <p:cNvPr id="922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21" name="Object 5"/>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1619" name="Clip" r:id="rId7" imgW="1266840" imgH="1200240" progId="">
                    <p:embed/>
                  </p:oleObj>
                </mc:Choice>
                <mc:Fallback>
                  <p:oleObj name="Clip" r:id="rId7" imgW="1266840" imgH="1200240" progId="">
                    <p:embed/>
                    <p:pic>
                      <p:nvPicPr>
                        <p:cNvPr id="9221"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 name="Group 38"/>
          <p:cNvGrpSpPr>
            <a:grpSpLocks/>
          </p:cNvGrpSpPr>
          <p:nvPr/>
        </p:nvGrpSpPr>
        <p:grpSpPr bwMode="auto">
          <a:xfrm>
            <a:off x="9553576" y="1098551"/>
            <a:ext cx="415925" cy="511175"/>
            <a:chOff x="2870" y="1518"/>
            <a:chExt cx="292" cy="320"/>
          </a:xfrm>
        </p:grpSpPr>
        <p:graphicFrame>
          <p:nvGraphicFramePr>
            <p:cNvPr id="9218" name="Object 2"/>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1620" name="Clip" r:id="rId9" imgW="819000" imgH="847800" progId="">
                    <p:embed/>
                  </p:oleObj>
                </mc:Choice>
                <mc:Fallback>
                  <p:oleObj name="Clip" r:id="rId9" imgW="819000" imgH="847800" progId="">
                    <p:embed/>
                    <p:pic>
                      <p:nvPicPr>
                        <p:cNvPr id="9218"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19" name="Object 3"/>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1621" name="Clip" r:id="rId10" imgW="1266840" imgH="1200240" progId="">
                    <p:embed/>
                  </p:oleObj>
                </mc:Choice>
                <mc:Fallback>
                  <p:oleObj name="Clip" r:id="rId10" imgW="1266840" imgH="1200240" progId="">
                    <p:embed/>
                    <p:pic>
                      <p:nvPicPr>
                        <p:cNvPr id="9219"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9229" name="Text Box 41"/>
          <p:cNvSpPr txBox="1">
            <a:spLocks noChangeArrowheads="1"/>
          </p:cNvSpPr>
          <p:nvPr/>
        </p:nvSpPr>
        <p:spPr bwMode="auto">
          <a:xfrm>
            <a:off x="3597275" y="1243013"/>
            <a:ext cx="332142" cy="369332"/>
          </a:xfrm>
          <a:prstGeom prst="rect">
            <a:avLst/>
          </a:prstGeom>
          <a:noFill/>
          <a:ln w="9525">
            <a:noFill/>
            <a:miter lim="800000"/>
            <a:headEnd/>
            <a:tailEnd/>
          </a:ln>
        </p:spPr>
        <p:txBody>
          <a:bodyPr wrap="none">
            <a:spAutoFit/>
          </a:bodyPr>
          <a:lstStyle/>
          <a:p>
            <a:r>
              <a:rPr lang="en-US" altLang="zh-CN">
                <a:ea typeface="宋体" pitchFamily="2" charset="-122"/>
              </a:rPr>
              <a:t>A</a:t>
            </a:r>
          </a:p>
        </p:txBody>
      </p:sp>
      <p:sp>
        <p:nvSpPr>
          <p:cNvPr id="9230" name="Text Box 42"/>
          <p:cNvSpPr txBox="1">
            <a:spLocks noChangeArrowheads="1"/>
          </p:cNvSpPr>
          <p:nvPr/>
        </p:nvSpPr>
        <p:spPr bwMode="auto">
          <a:xfrm>
            <a:off x="9194800" y="1241425"/>
            <a:ext cx="312906" cy="369332"/>
          </a:xfrm>
          <a:prstGeom prst="rect">
            <a:avLst/>
          </a:prstGeom>
          <a:noFill/>
          <a:ln w="9525">
            <a:noFill/>
            <a:miter lim="800000"/>
            <a:headEnd/>
            <a:tailEnd/>
          </a:ln>
        </p:spPr>
        <p:txBody>
          <a:bodyPr wrap="none">
            <a:spAutoFit/>
          </a:bodyPr>
          <a:lstStyle/>
          <a:p>
            <a:r>
              <a:rPr lang="en-US" altLang="zh-CN">
                <a:ea typeface="宋体" pitchFamily="2" charset="-122"/>
              </a:rPr>
              <a:t>B</a:t>
            </a:r>
          </a:p>
        </p:txBody>
      </p:sp>
      <p:sp>
        <p:nvSpPr>
          <p:cNvPr id="9231" name="Line 45"/>
          <p:cNvSpPr>
            <a:spLocks noChangeShapeType="1"/>
          </p:cNvSpPr>
          <p:nvPr/>
        </p:nvSpPr>
        <p:spPr bwMode="auto">
          <a:xfrm>
            <a:off x="2282826" y="1743075"/>
            <a:ext cx="41275" cy="3938588"/>
          </a:xfrm>
          <a:prstGeom prst="line">
            <a:avLst/>
          </a:prstGeom>
          <a:noFill/>
          <a:ln w="12700">
            <a:solidFill>
              <a:schemeClr val="tx1"/>
            </a:solidFill>
            <a:round/>
            <a:headEnd/>
            <a:tailEnd type="triangle" w="med" len="med"/>
          </a:ln>
        </p:spPr>
        <p:txBody>
          <a:bodyPr wrap="none"/>
          <a:lstStyle/>
          <a:p>
            <a:endParaRPr lang="zh-CN" altLang="en-US"/>
          </a:p>
        </p:txBody>
      </p:sp>
      <p:sp>
        <p:nvSpPr>
          <p:cNvPr id="9232" name="Text Box 46"/>
          <p:cNvSpPr txBox="1">
            <a:spLocks noChangeArrowheads="1"/>
          </p:cNvSpPr>
          <p:nvPr/>
        </p:nvSpPr>
        <p:spPr bwMode="auto">
          <a:xfrm>
            <a:off x="1712914" y="5378450"/>
            <a:ext cx="646331" cy="369332"/>
          </a:xfrm>
          <a:prstGeom prst="rect">
            <a:avLst/>
          </a:prstGeom>
          <a:noFill/>
          <a:ln w="9525">
            <a:noFill/>
            <a:miter lim="800000"/>
            <a:headEnd/>
            <a:tailEnd/>
          </a:ln>
        </p:spPr>
        <p:txBody>
          <a:bodyPr wrap="none">
            <a:spAutoFit/>
          </a:bodyPr>
          <a:lstStyle/>
          <a:p>
            <a:r>
              <a:rPr lang="zh-CN" altLang="en-US" dirty="0">
                <a:ea typeface="宋体" pitchFamily="2" charset="-122"/>
              </a:rPr>
              <a:t>时间</a:t>
            </a:r>
            <a:endParaRPr lang="en-US" altLang="zh-CN" dirty="0">
              <a:ea typeface="宋体" pitchFamily="2" charset="-122"/>
            </a:endParaRPr>
          </a:p>
        </p:txBody>
      </p:sp>
      <p:sp>
        <p:nvSpPr>
          <p:cNvPr id="9233" name="Line 44"/>
          <p:cNvSpPr>
            <a:spLocks noChangeShapeType="1"/>
          </p:cNvSpPr>
          <p:nvPr/>
        </p:nvSpPr>
        <p:spPr bwMode="auto">
          <a:xfrm>
            <a:off x="2268538" y="1728788"/>
            <a:ext cx="7835900" cy="0"/>
          </a:xfrm>
          <a:prstGeom prst="line">
            <a:avLst/>
          </a:prstGeom>
          <a:noFill/>
          <a:ln w="9525">
            <a:solidFill>
              <a:schemeClr val="tx1"/>
            </a:solidFill>
            <a:round/>
            <a:headEnd/>
            <a:tailEnd/>
          </a:ln>
        </p:spPr>
        <p:txBody>
          <a:bodyPr wrap="none"/>
          <a:lstStyle/>
          <a:p>
            <a:endParaRPr lang="zh-CN" altLang="en-US"/>
          </a:p>
        </p:txBody>
      </p:sp>
      <p:grpSp>
        <p:nvGrpSpPr>
          <p:cNvPr id="5" name="Group 70"/>
          <p:cNvGrpSpPr>
            <a:grpSpLocks/>
          </p:cNvGrpSpPr>
          <p:nvPr/>
        </p:nvGrpSpPr>
        <p:grpSpPr bwMode="auto">
          <a:xfrm>
            <a:off x="3325813" y="1855790"/>
            <a:ext cx="6608762" cy="857251"/>
            <a:chOff x="1135" y="1169"/>
            <a:chExt cx="4163" cy="540"/>
          </a:xfrm>
        </p:grpSpPr>
        <p:grpSp>
          <p:nvGrpSpPr>
            <p:cNvPr id="6" name="Group 9"/>
            <p:cNvGrpSpPr>
              <a:grpSpLocks/>
            </p:cNvGrpSpPr>
            <p:nvPr/>
          </p:nvGrpSpPr>
          <p:grpSpPr bwMode="auto">
            <a:xfrm>
              <a:off x="1135" y="1194"/>
              <a:ext cx="4163" cy="515"/>
              <a:chOff x="594" y="1184"/>
              <a:chExt cx="4163" cy="515"/>
            </a:xfrm>
          </p:grpSpPr>
          <p:sp>
            <p:nvSpPr>
              <p:cNvPr id="9257" name="Freeform 7"/>
              <p:cNvSpPr>
                <a:spLocks/>
              </p:cNvSpPr>
              <p:nvPr/>
            </p:nvSpPr>
            <p:spPr bwMode="auto">
              <a:xfrm>
                <a:off x="594" y="1238"/>
                <a:ext cx="3642" cy="461"/>
              </a:xfrm>
              <a:custGeom>
                <a:avLst/>
                <a:gdLst>
                  <a:gd name="T0" fmla="*/ 1 w 2996"/>
                  <a:gd name="T1" fmla="*/ 0 h 461"/>
                  <a:gd name="T2" fmla="*/ 2996 w 2996"/>
                  <a:gd name="T3" fmla="*/ 298 h 461"/>
                  <a:gd name="T4" fmla="*/ 2996 w 2996"/>
                  <a:gd name="T5" fmla="*/ 461 h 461"/>
                  <a:gd name="T6" fmla="*/ 0 w 2996"/>
                  <a:gd name="T7" fmla="*/ 160 h 461"/>
                  <a:gd name="T8" fmla="*/ 1 w 2996"/>
                  <a:gd name="T9" fmla="*/ 0 h 461"/>
                  <a:gd name="T10" fmla="*/ 0 60000 65536"/>
                  <a:gd name="T11" fmla="*/ 0 60000 65536"/>
                  <a:gd name="T12" fmla="*/ 0 60000 65536"/>
                  <a:gd name="T13" fmla="*/ 0 60000 65536"/>
                  <a:gd name="T14" fmla="*/ 0 60000 65536"/>
                  <a:gd name="T15" fmla="*/ 0 w 2996"/>
                  <a:gd name="T16" fmla="*/ 0 h 461"/>
                  <a:gd name="T17" fmla="*/ 2996 w 2996"/>
                  <a:gd name="T18" fmla="*/ 461 h 461"/>
                </a:gdLst>
                <a:ahLst/>
                <a:cxnLst>
                  <a:cxn ang="T10">
                    <a:pos x="T0" y="T1"/>
                  </a:cxn>
                  <a:cxn ang="T11">
                    <a:pos x="T2" y="T3"/>
                  </a:cxn>
                  <a:cxn ang="T12">
                    <a:pos x="T4" y="T5"/>
                  </a:cxn>
                  <a:cxn ang="T13">
                    <a:pos x="T6" y="T7"/>
                  </a:cxn>
                  <a:cxn ang="T14">
                    <a:pos x="T8" y="T9"/>
                  </a:cxn>
                </a:cxnLst>
                <a:rect l="T15" t="T16" r="T17" b="T18"/>
                <a:pathLst>
                  <a:path w="2996" h="461">
                    <a:moveTo>
                      <a:pt x="1" y="0"/>
                    </a:moveTo>
                    <a:lnTo>
                      <a:pt x="2996" y="298"/>
                    </a:lnTo>
                    <a:lnTo>
                      <a:pt x="2996" y="461"/>
                    </a:lnTo>
                    <a:lnTo>
                      <a:pt x="0" y="160"/>
                    </a:lnTo>
                    <a:lnTo>
                      <a:pt x="1" y="0"/>
                    </a:lnTo>
                    <a:close/>
                  </a:path>
                </a:pathLst>
              </a:custGeom>
              <a:gradFill rotWithShape="1">
                <a:gsLst>
                  <a:gs pos="0">
                    <a:schemeClr val="accent1"/>
                  </a:gs>
                  <a:gs pos="100000">
                    <a:schemeClr val="bg1"/>
                  </a:gs>
                </a:gsLst>
                <a:lin ang="0" scaled="1"/>
              </a:gradFill>
              <a:ln w="9525">
                <a:noFill/>
                <a:round/>
                <a:headEnd/>
                <a:tailEnd/>
              </a:ln>
            </p:spPr>
            <p:txBody>
              <a:bodyPr wrap="none"/>
              <a:lstStyle/>
              <a:p>
                <a:endParaRPr lang="zh-CN" altLang="en-US"/>
              </a:p>
            </p:txBody>
          </p:sp>
          <p:sp>
            <p:nvSpPr>
              <p:cNvPr id="9258" name="Freeform 8"/>
              <p:cNvSpPr>
                <a:spLocks/>
              </p:cNvSpPr>
              <p:nvPr/>
            </p:nvSpPr>
            <p:spPr bwMode="auto">
              <a:xfrm flipH="1">
                <a:off x="1115" y="1184"/>
                <a:ext cx="3642" cy="461"/>
              </a:xfrm>
              <a:custGeom>
                <a:avLst/>
                <a:gdLst>
                  <a:gd name="T0" fmla="*/ 1 w 2996"/>
                  <a:gd name="T1" fmla="*/ 0 h 461"/>
                  <a:gd name="T2" fmla="*/ 2996 w 2996"/>
                  <a:gd name="T3" fmla="*/ 298 h 461"/>
                  <a:gd name="T4" fmla="*/ 2996 w 2996"/>
                  <a:gd name="T5" fmla="*/ 461 h 461"/>
                  <a:gd name="T6" fmla="*/ 0 w 2996"/>
                  <a:gd name="T7" fmla="*/ 160 h 461"/>
                  <a:gd name="T8" fmla="*/ 1 w 2996"/>
                  <a:gd name="T9" fmla="*/ 0 h 461"/>
                  <a:gd name="T10" fmla="*/ 0 60000 65536"/>
                  <a:gd name="T11" fmla="*/ 0 60000 65536"/>
                  <a:gd name="T12" fmla="*/ 0 60000 65536"/>
                  <a:gd name="T13" fmla="*/ 0 60000 65536"/>
                  <a:gd name="T14" fmla="*/ 0 60000 65536"/>
                  <a:gd name="T15" fmla="*/ 0 w 2996"/>
                  <a:gd name="T16" fmla="*/ 0 h 461"/>
                  <a:gd name="T17" fmla="*/ 2996 w 2996"/>
                  <a:gd name="T18" fmla="*/ 461 h 461"/>
                </a:gdLst>
                <a:ahLst/>
                <a:cxnLst>
                  <a:cxn ang="T10">
                    <a:pos x="T0" y="T1"/>
                  </a:cxn>
                  <a:cxn ang="T11">
                    <a:pos x="T2" y="T3"/>
                  </a:cxn>
                  <a:cxn ang="T12">
                    <a:pos x="T4" y="T5"/>
                  </a:cxn>
                  <a:cxn ang="T13">
                    <a:pos x="T6" y="T7"/>
                  </a:cxn>
                  <a:cxn ang="T14">
                    <a:pos x="T8" y="T9"/>
                  </a:cxn>
                </a:cxnLst>
                <a:rect l="T15" t="T16" r="T17" b="T18"/>
                <a:pathLst>
                  <a:path w="2996" h="461">
                    <a:moveTo>
                      <a:pt x="1" y="0"/>
                    </a:moveTo>
                    <a:lnTo>
                      <a:pt x="2996" y="298"/>
                    </a:lnTo>
                    <a:lnTo>
                      <a:pt x="2996" y="461"/>
                    </a:lnTo>
                    <a:lnTo>
                      <a:pt x="0" y="160"/>
                    </a:lnTo>
                    <a:lnTo>
                      <a:pt x="1" y="0"/>
                    </a:lnTo>
                    <a:close/>
                  </a:path>
                </a:pathLst>
              </a:custGeom>
              <a:gradFill rotWithShape="1">
                <a:gsLst>
                  <a:gs pos="0">
                    <a:schemeClr val="accent1"/>
                  </a:gs>
                  <a:gs pos="100000">
                    <a:srgbClr val="FFFFFF">
                      <a:alpha val="6000"/>
                    </a:srgbClr>
                  </a:gs>
                </a:gsLst>
                <a:lin ang="5400000" scaled="1"/>
              </a:gradFill>
              <a:ln w="9525">
                <a:noFill/>
                <a:round/>
                <a:headEnd/>
                <a:tailEnd/>
              </a:ln>
            </p:spPr>
            <p:txBody>
              <a:bodyPr wrap="none"/>
              <a:lstStyle/>
              <a:p>
                <a:endParaRPr lang="zh-CN" altLang="en-US"/>
              </a:p>
            </p:txBody>
          </p:sp>
        </p:grpSp>
        <p:sp>
          <p:nvSpPr>
            <p:cNvPr id="9255" name="Text Box 51"/>
            <p:cNvSpPr txBox="1">
              <a:spLocks noChangeArrowheads="1"/>
            </p:cNvSpPr>
            <p:nvPr/>
          </p:nvSpPr>
          <p:spPr bwMode="auto">
            <a:xfrm rot="356404">
              <a:off x="1587" y="1278"/>
              <a:ext cx="528" cy="233"/>
            </a:xfrm>
            <a:prstGeom prst="rect">
              <a:avLst/>
            </a:prstGeom>
            <a:noFill/>
            <a:ln w="9525">
              <a:noFill/>
              <a:miter lim="800000"/>
              <a:headEnd/>
              <a:tailEnd/>
            </a:ln>
          </p:spPr>
          <p:txBody>
            <a:bodyPr wrap="none">
              <a:spAutoFit/>
            </a:bodyPr>
            <a:lstStyle/>
            <a:p>
              <a:r>
                <a:rPr lang="en-US" altLang="zh-CN">
                  <a:ea typeface="宋体" pitchFamily="2" charset="-122"/>
                </a:rPr>
                <a:t>RTS(A)</a:t>
              </a:r>
            </a:p>
          </p:txBody>
        </p:sp>
        <p:sp>
          <p:nvSpPr>
            <p:cNvPr id="9256" name="Text Box 52"/>
            <p:cNvSpPr txBox="1">
              <a:spLocks noChangeArrowheads="1"/>
            </p:cNvSpPr>
            <p:nvPr/>
          </p:nvSpPr>
          <p:spPr bwMode="auto">
            <a:xfrm rot="21245820">
              <a:off x="4741" y="1169"/>
              <a:ext cx="516" cy="233"/>
            </a:xfrm>
            <a:prstGeom prst="rect">
              <a:avLst/>
            </a:prstGeom>
            <a:noFill/>
            <a:ln w="9525">
              <a:noFill/>
              <a:miter lim="800000"/>
              <a:headEnd/>
              <a:tailEnd/>
            </a:ln>
          </p:spPr>
          <p:txBody>
            <a:bodyPr wrap="none">
              <a:spAutoFit/>
            </a:bodyPr>
            <a:lstStyle/>
            <a:p>
              <a:r>
                <a:rPr lang="en-US" altLang="zh-CN">
                  <a:ea typeface="宋体" pitchFamily="2" charset="-122"/>
                </a:rPr>
                <a:t>RTS(B)</a:t>
              </a:r>
            </a:p>
          </p:txBody>
        </p:sp>
      </p:grpSp>
      <p:grpSp>
        <p:nvGrpSpPr>
          <p:cNvPr id="7" name="Group 68"/>
          <p:cNvGrpSpPr>
            <a:grpSpLocks/>
          </p:cNvGrpSpPr>
          <p:nvPr/>
        </p:nvGrpSpPr>
        <p:grpSpPr bwMode="auto">
          <a:xfrm>
            <a:off x="3324225" y="2693988"/>
            <a:ext cx="6472238" cy="1174750"/>
            <a:chOff x="1134" y="1697"/>
            <a:chExt cx="4077" cy="740"/>
          </a:xfrm>
        </p:grpSpPr>
        <p:sp>
          <p:nvSpPr>
            <p:cNvPr id="9248" name="Freeform 48"/>
            <p:cNvSpPr>
              <a:spLocks/>
            </p:cNvSpPr>
            <p:nvPr/>
          </p:nvSpPr>
          <p:spPr bwMode="auto">
            <a:xfrm>
              <a:off x="1134" y="1697"/>
              <a:ext cx="3642" cy="461"/>
            </a:xfrm>
            <a:custGeom>
              <a:avLst/>
              <a:gdLst>
                <a:gd name="T0" fmla="*/ 1 w 2996"/>
                <a:gd name="T1" fmla="*/ 0 h 461"/>
                <a:gd name="T2" fmla="*/ 2996 w 2996"/>
                <a:gd name="T3" fmla="*/ 298 h 461"/>
                <a:gd name="T4" fmla="*/ 2996 w 2996"/>
                <a:gd name="T5" fmla="*/ 461 h 461"/>
                <a:gd name="T6" fmla="*/ 0 w 2996"/>
                <a:gd name="T7" fmla="*/ 160 h 461"/>
                <a:gd name="T8" fmla="*/ 1 w 2996"/>
                <a:gd name="T9" fmla="*/ 0 h 461"/>
                <a:gd name="T10" fmla="*/ 0 60000 65536"/>
                <a:gd name="T11" fmla="*/ 0 60000 65536"/>
                <a:gd name="T12" fmla="*/ 0 60000 65536"/>
                <a:gd name="T13" fmla="*/ 0 60000 65536"/>
                <a:gd name="T14" fmla="*/ 0 60000 65536"/>
                <a:gd name="T15" fmla="*/ 0 w 2996"/>
                <a:gd name="T16" fmla="*/ 0 h 461"/>
                <a:gd name="T17" fmla="*/ 2996 w 2996"/>
                <a:gd name="T18" fmla="*/ 461 h 461"/>
              </a:gdLst>
              <a:ahLst/>
              <a:cxnLst>
                <a:cxn ang="T10">
                  <a:pos x="T0" y="T1"/>
                </a:cxn>
                <a:cxn ang="T11">
                  <a:pos x="T2" y="T3"/>
                </a:cxn>
                <a:cxn ang="T12">
                  <a:pos x="T4" y="T5"/>
                </a:cxn>
                <a:cxn ang="T13">
                  <a:pos x="T6" y="T7"/>
                </a:cxn>
                <a:cxn ang="T14">
                  <a:pos x="T8" y="T9"/>
                </a:cxn>
              </a:cxnLst>
              <a:rect l="T15" t="T16" r="T17" b="T18"/>
              <a:pathLst>
                <a:path w="2996" h="461">
                  <a:moveTo>
                    <a:pt x="1" y="0"/>
                  </a:moveTo>
                  <a:lnTo>
                    <a:pt x="2996" y="298"/>
                  </a:lnTo>
                  <a:lnTo>
                    <a:pt x="2996" y="461"/>
                  </a:lnTo>
                  <a:lnTo>
                    <a:pt x="0" y="160"/>
                  </a:lnTo>
                  <a:lnTo>
                    <a:pt x="1" y="0"/>
                  </a:lnTo>
                  <a:close/>
                </a:path>
              </a:pathLst>
            </a:custGeom>
            <a:gradFill rotWithShape="1">
              <a:gsLst>
                <a:gs pos="0">
                  <a:schemeClr val="accent1"/>
                </a:gs>
                <a:gs pos="100000">
                  <a:schemeClr val="bg1"/>
                </a:gs>
              </a:gsLst>
              <a:lin ang="0" scaled="1"/>
            </a:gradFill>
            <a:ln w="9525">
              <a:noFill/>
              <a:round/>
              <a:headEnd/>
              <a:tailEnd/>
            </a:ln>
          </p:spPr>
          <p:txBody>
            <a:bodyPr wrap="none"/>
            <a:lstStyle/>
            <a:p>
              <a:endParaRPr lang="zh-CN" altLang="en-US"/>
            </a:p>
          </p:txBody>
        </p:sp>
        <p:sp>
          <p:nvSpPr>
            <p:cNvPr id="9249" name="Text Box 54"/>
            <p:cNvSpPr txBox="1">
              <a:spLocks noChangeArrowheads="1"/>
            </p:cNvSpPr>
            <p:nvPr/>
          </p:nvSpPr>
          <p:spPr bwMode="auto">
            <a:xfrm rot="356404">
              <a:off x="1594" y="1737"/>
              <a:ext cx="528" cy="233"/>
            </a:xfrm>
            <a:prstGeom prst="rect">
              <a:avLst/>
            </a:prstGeom>
            <a:noFill/>
            <a:ln w="9525">
              <a:noFill/>
              <a:miter lim="800000"/>
              <a:headEnd/>
              <a:tailEnd/>
            </a:ln>
          </p:spPr>
          <p:txBody>
            <a:bodyPr wrap="none">
              <a:spAutoFit/>
            </a:bodyPr>
            <a:lstStyle/>
            <a:p>
              <a:r>
                <a:rPr lang="en-US" altLang="zh-CN">
                  <a:ea typeface="宋体" pitchFamily="2" charset="-122"/>
                </a:rPr>
                <a:t>RTS(A)</a:t>
              </a:r>
            </a:p>
          </p:txBody>
        </p:sp>
        <p:sp>
          <p:nvSpPr>
            <p:cNvPr id="9250" name="Freeform 56"/>
            <p:cNvSpPr>
              <a:spLocks/>
            </p:cNvSpPr>
            <p:nvPr/>
          </p:nvSpPr>
          <p:spPr bwMode="auto">
            <a:xfrm>
              <a:off x="2951" y="2082"/>
              <a:ext cx="2260" cy="355"/>
            </a:xfrm>
            <a:custGeom>
              <a:avLst/>
              <a:gdLst>
                <a:gd name="T0" fmla="*/ 0 w 2260"/>
                <a:gd name="T1" fmla="*/ 0 h 355"/>
                <a:gd name="T2" fmla="*/ 2260 w 2260"/>
                <a:gd name="T3" fmla="*/ 186 h 355"/>
                <a:gd name="T4" fmla="*/ 2260 w 2260"/>
                <a:gd name="T5" fmla="*/ 355 h 355"/>
                <a:gd name="T6" fmla="*/ 0 w 2260"/>
                <a:gd name="T7" fmla="*/ 151 h 355"/>
                <a:gd name="T8" fmla="*/ 0 w 2260"/>
                <a:gd name="T9" fmla="*/ 0 h 355"/>
                <a:gd name="T10" fmla="*/ 0 60000 65536"/>
                <a:gd name="T11" fmla="*/ 0 60000 65536"/>
                <a:gd name="T12" fmla="*/ 0 60000 65536"/>
                <a:gd name="T13" fmla="*/ 0 60000 65536"/>
                <a:gd name="T14" fmla="*/ 0 60000 65536"/>
                <a:gd name="T15" fmla="*/ 0 w 2260"/>
                <a:gd name="T16" fmla="*/ 0 h 355"/>
                <a:gd name="T17" fmla="*/ 2260 w 2260"/>
                <a:gd name="T18" fmla="*/ 355 h 355"/>
              </a:gdLst>
              <a:ahLst/>
              <a:cxnLst>
                <a:cxn ang="T10">
                  <a:pos x="T0" y="T1"/>
                </a:cxn>
                <a:cxn ang="T11">
                  <a:pos x="T2" y="T3"/>
                </a:cxn>
                <a:cxn ang="T12">
                  <a:pos x="T4" y="T5"/>
                </a:cxn>
                <a:cxn ang="T13">
                  <a:pos x="T6" y="T7"/>
                </a:cxn>
                <a:cxn ang="T14">
                  <a:pos x="T8" y="T9"/>
                </a:cxn>
              </a:cxnLst>
              <a:rect l="T15" t="T16" r="T17" b="T18"/>
              <a:pathLst>
                <a:path w="2260" h="355">
                  <a:moveTo>
                    <a:pt x="0" y="0"/>
                  </a:moveTo>
                  <a:lnTo>
                    <a:pt x="2260" y="186"/>
                  </a:lnTo>
                  <a:lnTo>
                    <a:pt x="2260" y="355"/>
                  </a:lnTo>
                  <a:lnTo>
                    <a:pt x="0" y="151"/>
                  </a:lnTo>
                  <a:lnTo>
                    <a:pt x="0" y="0"/>
                  </a:lnTo>
                  <a:close/>
                </a:path>
              </a:pathLst>
            </a:custGeom>
            <a:solidFill>
              <a:srgbClr val="FF99CC"/>
            </a:solidFill>
            <a:ln w="9525">
              <a:noFill/>
              <a:round/>
              <a:headEnd/>
              <a:tailEnd/>
            </a:ln>
          </p:spPr>
          <p:txBody>
            <a:bodyPr wrap="none"/>
            <a:lstStyle/>
            <a:p>
              <a:endParaRPr lang="zh-CN" altLang="en-US"/>
            </a:p>
          </p:txBody>
        </p:sp>
        <p:sp>
          <p:nvSpPr>
            <p:cNvPr id="9251" name="Freeform 57"/>
            <p:cNvSpPr>
              <a:spLocks/>
            </p:cNvSpPr>
            <p:nvPr/>
          </p:nvSpPr>
          <p:spPr bwMode="auto">
            <a:xfrm>
              <a:off x="1134" y="2081"/>
              <a:ext cx="1860" cy="347"/>
            </a:xfrm>
            <a:custGeom>
              <a:avLst/>
              <a:gdLst>
                <a:gd name="T0" fmla="*/ 1860 w 1860"/>
                <a:gd name="T1" fmla="*/ 0 h 347"/>
                <a:gd name="T2" fmla="*/ 0 w 1860"/>
                <a:gd name="T3" fmla="*/ 179 h 347"/>
                <a:gd name="T4" fmla="*/ 0 w 1860"/>
                <a:gd name="T5" fmla="*/ 347 h 347"/>
                <a:gd name="T6" fmla="*/ 1860 w 1860"/>
                <a:gd name="T7" fmla="*/ 151 h 347"/>
                <a:gd name="T8" fmla="*/ 1860 w 1860"/>
                <a:gd name="T9" fmla="*/ 0 h 347"/>
                <a:gd name="T10" fmla="*/ 0 60000 65536"/>
                <a:gd name="T11" fmla="*/ 0 60000 65536"/>
                <a:gd name="T12" fmla="*/ 0 60000 65536"/>
                <a:gd name="T13" fmla="*/ 0 60000 65536"/>
                <a:gd name="T14" fmla="*/ 0 60000 65536"/>
                <a:gd name="T15" fmla="*/ 0 w 1860"/>
                <a:gd name="T16" fmla="*/ 0 h 347"/>
                <a:gd name="T17" fmla="*/ 1860 w 1860"/>
                <a:gd name="T18" fmla="*/ 347 h 347"/>
              </a:gdLst>
              <a:ahLst/>
              <a:cxnLst>
                <a:cxn ang="T10">
                  <a:pos x="T0" y="T1"/>
                </a:cxn>
                <a:cxn ang="T11">
                  <a:pos x="T2" y="T3"/>
                </a:cxn>
                <a:cxn ang="T12">
                  <a:pos x="T4" y="T5"/>
                </a:cxn>
                <a:cxn ang="T13">
                  <a:pos x="T6" y="T7"/>
                </a:cxn>
                <a:cxn ang="T14">
                  <a:pos x="T8" y="T9"/>
                </a:cxn>
              </a:cxnLst>
              <a:rect l="T15" t="T16" r="T17" b="T18"/>
              <a:pathLst>
                <a:path w="1860" h="347">
                  <a:moveTo>
                    <a:pt x="1860" y="0"/>
                  </a:moveTo>
                  <a:lnTo>
                    <a:pt x="0" y="179"/>
                  </a:lnTo>
                  <a:lnTo>
                    <a:pt x="0" y="347"/>
                  </a:lnTo>
                  <a:lnTo>
                    <a:pt x="1860" y="151"/>
                  </a:lnTo>
                  <a:lnTo>
                    <a:pt x="1860" y="0"/>
                  </a:lnTo>
                  <a:close/>
                </a:path>
              </a:pathLst>
            </a:custGeom>
            <a:solidFill>
              <a:srgbClr val="FF99CC"/>
            </a:solidFill>
            <a:ln w="9525">
              <a:noFill/>
              <a:round/>
              <a:headEnd/>
              <a:tailEnd/>
            </a:ln>
          </p:spPr>
          <p:txBody>
            <a:bodyPr wrap="none"/>
            <a:lstStyle/>
            <a:p>
              <a:endParaRPr lang="zh-CN" altLang="en-US"/>
            </a:p>
          </p:txBody>
        </p:sp>
        <p:sp>
          <p:nvSpPr>
            <p:cNvPr id="9252" name="Text Box 58"/>
            <p:cNvSpPr txBox="1">
              <a:spLocks noChangeArrowheads="1"/>
            </p:cNvSpPr>
            <p:nvPr/>
          </p:nvSpPr>
          <p:spPr bwMode="auto">
            <a:xfrm rot="21220796">
              <a:off x="1623" y="2156"/>
              <a:ext cx="534" cy="233"/>
            </a:xfrm>
            <a:prstGeom prst="rect">
              <a:avLst/>
            </a:prstGeom>
            <a:noFill/>
            <a:ln w="9525">
              <a:noFill/>
              <a:miter lim="800000"/>
              <a:headEnd/>
              <a:tailEnd/>
            </a:ln>
          </p:spPr>
          <p:txBody>
            <a:bodyPr wrap="none">
              <a:spAutoFit/>
            </a:bodyPr>
            <a:lstStyle/>
            <a:p>
              <a:r>
                <a:rPr lang="en-US" altLang="zh-CN">
                  <a:ea typeface="宋体" pitchFamily="2" charset="-122"/>
                </a:rPr>
                <a:t>CTS(A)</a:t>
              </a:r>
            </a:p>
          </p:txBody>
        </p:sp>
        <p:sp>
          <p:nvSpPr>
            <p:cNvPr id="9253" name="Text Box 59"/>
            <p:cNvSpPr txBox="1">
              <a:spLocks noChangeArrowheads="1"/>
            </p:cNvSpPr>
            <p:nvPr/>
          </p:nvSpPr>
          <p:spPr bwMode="auto">
            <a:xfrm rot="276164">
              <a:off x="3855" y="2146"/>
              <a:ext cx="534" cy="233"/>
            </a:xfrm>
            <a:prstGeom prst="rect">
              <a:avLst/>
            </a:prstGeom>
            <a:noFill/>
            <a:ln w="9525">
              <a:noFill/>
              <a:miter lim="800000"/>
              <a:headEnd/>
              <a:tailEnd/>
            </a:ln>
          </p:spPr>
          <p:txBody>
            <a:bodyPr wrap="none">
              <a:spAutoFit/>
            </a:bodyPr>
            <a:lstStyle/>
            <a:p>
              <a:r>
                <a:rPr lang="en-US" altLang="zh-CN">
                  <a:ea typeface="宋体" pitchFamily="2" charset="-122"/>
                </a:rPr>
                <a:t>CTS(A)</a:t>
              </a:r>
            </a:p>
          </p:txBody>
        </p:sp>
      </p:grpSp>
      <p:grpSp>
        <p:nvGrpSpPr>
          <p:cNvPr id="8" name="Group 69"/>
          <p:cNvGrpSpPr>
            <a:grpSpLocks/>
          </p:cNvGrpSpPr>
          <p:nvPr/>
        </p:nvGrpSpPr>
        <p:grpSpPr bwMode="auto">
          <a:xfrm>
            <a:off x="3349625" y="3956051"/>
            <a:ext cx="6472238" cy="2174875"/>
            <a:chOff x="1150" y="2492"/>
            <a:chExt cx="4077" cy="1370"/>
          </a:xfrm>
        </p:grpSpPr>
        <p:sp>
          <p:nvSpPr>
            <p:cNvPr id="9242" name="Freeform 60"/>
            <p:cNvSpPr>
              <a:spLocks/>
            </p:cNvSpPr>
            <p:nvPr/>
          </p:nvSpPr>
          <p:spPr bwMode="auto">
            <a:xfrm>
              <a:off x="1150" y="2492"/>
              <a:ext cx="3652" cy="1134"/>
            </a:xfrm>
            <a:custGeom>
              <a:avLst/>
              <a:gdLst>
                <a:gd name="T0" fmla="*/ 0 w 3652"/>
                <a:gd name="T1" fmla="*/ 0 h 1134"/>
                <a:gd name="T2" fmla="*/ 3652 w 3652"/>
                <a:gd name="T3" fmla="*/ 318 h 1134"/>
                <a:gd name="T4" fmla="*/ 3652 w 3652"/>
                <a:gd name="T5" fmla="*/ 1134 h 1134"/>
                <a:gd name="T6" fmla="*/ 1 w 3652"/>
                <a:gd name="T7" fmla="*/ 787 h 1134"/>
                <a:gd name="T8" fmla="*/ 0 w 3652"/>
                <a:gd name="T9" fmla="*/ 0 h 1134"/>
                <a:gd name="T10" fmla="*/ 0 60000 65536"/>
                <a:gd name="T11" fmla="*/ 0 60000 65536"/>
                <a:gd name="T12" fmla="*/ 0 60000 65536"/>
                <a:gd name="T13" fmla="*/ 0 60000 65536"/>
                <a:gd name="T14" fmla="*/ 0 60000 65536"/>
                <a:gd name="T15" fmla="*/ 0 w 3652"/>
                <a:gd name="T16" fmla="*/ 0 h 1134"/>
                <a:gd name="T17" fmla="*/ 3652 w 3652"/>
                <a:gd name="T18" fmla="*/ 1134 h 1134"/>
              </a:gdLst>
              <a:ahLst/>
              <a:cxnLst>
                <a:cxn ang="T10">
                  <a:pos x="T0" y="T1"/>
                </a:cxn>
                <a:cxn ang="T11">
                  <a:pos x="T2" y="T3"/>
                </a:cxn>
                <a:cxn ang="T12">
                  <a:pos x="T4" y="T5"/>
                </a:cxn>
                <a:cxn ang="T13">
                  <a:pos x="T6" y="T7"/>
                </a:cxn>
                <a:cxn ang="T14">
                  <a:pos x="T8" y="T9"/>
                </a:cxn>
              </a:cxnLst>
              <a:rect l="T15" t="T16" r="T17" b="T18"/>
              <a:pathLst>
                <a:path w="3652" h="1134">
                  <a:moveTo>
                    <a:pt x="0" y="0"/>
                  </a:moveTo>
                  <a:lnTo>
                    <a:pt x="3652" y="318"/>
                  </a:lnTo>
                  <a:lnTo>
                    <a:pt x="3652" y="1134"/>
                  </a:lnTo>
                  <a:lnTo>
                    <a:pt x="1" y="787"/>
                  </a:lnTo>
                  <a:lnTo>
                    <a:pt x="0" y="0"/>
                  </a:lnTo>
                  <a:close/>
                </a:path>
              </a:pathLst>
            </a:custGeom>
            <a:gradFill rotWithShape="1">
              <a:gsLst>
                <a:gs pos="0">
                  <a:schemeClr val="accent2"/>
                </a:gs>
                <a:gs pos="100000">
                  <a:srgbClr val="FFFFFF"/>
                </a:gs>
              </a:gsLst>
              <a:lin ang="0" scaled="1"/>
            </a:gradFill>
            <a:ln w="9525">
              <a:noFill/>
              <a:round/>
              <a:headEnd/>
              <a:tailEnd/>
            </a:ln>
          </p:spPr>
          <p:txBody>
            <a:bodyPr wrap="none"/>
            <a:lstStyle/>
            <a:p>
              <a:endParaRPr lang="zh-CN" altLang="en-US"/>
            </a:p>
          </p:txBody>
        </p:sp>
        <p:sp>
          <p:nvSpPr>
            <p:cNvPr id="9243" name="Text Box 61"/>
            <p:cNvSpPr txBox="1">
              <a:spLocks noChangeArrowheads="1"/>
            </p:cNvSpPr>
            <p:nvPr/>
          </p:nvSpPr>
          <p:spPr bwMode="auto">
            <a:xfrm>
              <a:off x="1594" y="2814"/>
              <a:ext cx="1135" cy="231"/>
            </a:xfrm>
            <a:prstGeom prst="rect">
              <a:avLst/>
            </a:prstGeom>
            <a:noFill/>
            <a:ln w="9525">
              <a:noFill/>
              <a:miter lim="800000"/>
              <a:headEnd/>
              <a:tailEnd/>
            </a:ln>
          </p:spPr>
          <p:txBody>
            <a:bodyPr>
              <a:spAutoFit/>
            </a:bodyPr>
            <a:lstStyle/>
            <a:p>
              <a:pPr>
                <a:spcBef>
                  <a:spcPct val="50000"/>
                </a:spcBef>
              </a:pPr>
              <a:r>
                <a:rPr lang="en-US" altLang="zh-CN">
                  <a:ea typeface="宋体" pitchFamily="2" charset="-122"/>
                </a:rPr>
                <a:t>DATA (A)</a:t>
              </a:r>
            </a:p>
          </p:txBody>
        </p:sp>
        <p:sp>
          <p:nvSpPr>
            <p:cNvPr id="9244" name="Freeform 62"/>
            <p:cNvSpPr>
              <a:spLocks/>
            </p:cNvSpPr>
            <p:nvPr/>
          </p:nvSpPr>
          <p:spPr bwMode="auto">
            <a:xfrm>
              <a:off x="2967" y="3507"/>
              <a:ext cx="2260" cy="355"/>
            </a:xfrm>
            <a:custGeom>
              <a:avLst/>
              <a:gdLst>
                <a:gd name="T0" fmla="*/ 0 w 2260"/>
                <a:gd name="T1" fmla="*/ 0 h 355"/>
                <a:gd name="T2" fmla="*/ 2260 w 2260"/>
                <a:gd name="T3" fmla="*/ 186 h 355"/>
                <a:gd name="T4" fmla="*/ 2260 w 2260"/>
                <a:gd name="T5" fmla="*/ 355 h 355"/>
                <a:gd name="T6" fmla="*/ 0 w 2260"/>
                <a:gd name="T7" fmla="*/ 151 h 355"/>
                <a:gd name="T8" fmla="*/ 0 w 2260"/>
                <a:gd name="T9" fmla="*/ 0 h 355"/>
                <a:gd name="T10" fmla="*/ 0 60000 65536"/>
                <a:gd name="T11" fmla="*/ 0 60000 65536"/>
                <a:gd name="T12" fmla="*/ 0 60000 65536"/>
                <a:gd name="T13" fmla="*/ 0 60000 65536"/>
                <a:gd name="T14" fmla="*/ 0 60000 65536"/>
                <a:gd name="T15" fmla="*/ 0 w 2260"/>
                <a:gd name="T16" fmla="*/ 0 h 355"/>
                <a:gd name="T17" fmla="*/ 2260 w 2260"/>
                <a:gd name="T18" fmla="*/ 355 h 355"/>
              </a:gdLst>
              <a:ahLst/>
              <a:cxnLst>
                <a:cxn ang="T10">
                  <a:pos x="T0" y="T1"/>
                </a:cxn>
                <a:cxn ang="T11">
                  <a:pos x="T2" y="T3"/>
                </a:cxn>
                <a:cxn ang="T12">
                  <a:pos x="T4" y="T5"/>
                </a:cxn>
                <a:cxn ang="T13">
                  <a:pos x="T6" y="T7"/>
                </a:cxn>
                <a:cxn ang="T14">
                  <a:pos x="T8" y="T9"/>
                </a:cxn>
              </a:cxnLst>
              <a:rect l="T15" t="T16" r="T17" b="T18"/>
              <a:pathLst>
                <a:path w="2260" h="355">
                  <a:moveTo>
                    <a:pt x="0" y="0"/>
                  </a:moveTo>
                  <a:lnTo>
                    <a:pt x="2260" y="186"/>
                  </a:lnTo>
                  <a:lnTo>
                    <a:pt x="2260" y="355"/>
                  </a:lnTo>
                  <a:lnTo>
                    <a:pt x="0" y="151"/>
                  </a:lnTo>
                  <a:lnTo>
                    <a:pt x="0" y="0"/>
                  </a:lnTo>
                  <a:close/>
                </a:path>
              </a:pathLst>
            </a:custGeom>
            <a:solidFill>
              <a:srgbClr val="FF99CC"/>
            </a:solidFill>
            <a:ln w="9525">
              <a:noFill/>
              <a:round/>
              <a:headEnd/>
              <a:tailEnd/>
            </a:ln>
          </p:spPr>
          <p:txBody>
            <a:bodyPr wrap="none"/>
            <a:lstStyle/>
            <a:p>
              <a:endParaRPr lang="zh-CN" altLang="en-US"/>
            </a:p>
          </p:txBody>
        </p:sp>
        <p:sp>
          <p:nvSpPr>
            <p:cNvPr id="9245" name="Freeform 63"/>
            <p:cNvSpPr>
              <a:spLocks/>
            </p:cNvSpPr>
            <p:nvPr/>
          </p:nvSpPr>
          <p:spPr bwMode="auto">
            <a:xfrm>
              <a:off x="1150" y="3506"/>
              <a:ext cx="1860" cy="347"/>
            </a:xfrm>
            <a:custGeom>
              <a:avLst/>
              <a:gdLst>
                <a:gd name="T0" fmla="*/ 1860 w 1860"/>
                <a:gd name="T1" fmla="*/ 0 h 347"/>
                <a:gd name="T2" fmla="*/ 0 w 1860"/>
                <a:gd name="T3" fmla="*/ 179 h 347"/>
                <a:gd name="T4" fmla="*/ 0 w 1860"/>
                <a:gd name="T5" fmla="*/ 347 h 347"/>
                <a:gd name="T6" fmla="*/ 1860 w 1860"/>
                <a:gd name="T7" fmla="*/ 151 h 347"/>
                <a:gd name="T8" fmla="*/ 1860 w 1860"/>
                <a:gd name="T9" fmla="*/ 0 h 347"/>
                <a:gd name="T10" fmla="*/ 0 60000 65536"/>
                <a:gd name="T11" fmla="*/ 0 60000 65536"/>
                <a:gd name="T12" fmla="*/ 0 60000 65536"/>
                <a:gd name="T13" fmla="*/ 0 60000 65536"/>
                <a:gd name="T14" fmla="*/ 0 60000 65536"/>
                <a:gd name="T15" fmla="*/ 0 w 1860"/>
                <a:gd name="T16" fmla="*/ 0 h 347"/>
                <a:gd name="T17" fmla="*/ 1860 w 1860"/>
                <a:gd name="T18" fmla="*/ 347 h 347"/>
              </a:gdLst>
              <a:ahLst/>
              <a:cxnLst>
                <a:cxn ang="T10">
                  <a:pos x="T0" y="T1"/>
                </a:cxn>
                <a:cxn ang="T11">
                  <a:pos x="T2" y="T3"/>
                </a:cxn>
                <a:cxn ang="T12">
                  <a:pos x="T4" y="T5"/>
                </a:cxn>
                <a:cxn ang="T13">
                  <a:pos x="T6" y="T7"/>
                </a:cxn>
                <a:cxn ang="T14">
                  <a:pos x="T8" y="T9"/>
                </a:cxn>
              </a:cxnLst>
              <a:rect l="T15" t="T16" r="T17" b="T18"/>
              <a:pathLst>
                <a:path w="1860" h="347">
                  <a:moveTo>
                    <a:pt x="1860" y="0"/>
                  </a:moveTo>
                  <a:lnTo>
                    <a:pt x="0" y="179"/>
                  </a:lnTo>
                  <a:lnTo>
                    <a:pt x="0" y="347"/>
                  </a:lnTo>
                  <a:lnTo>
                    <a:pt x="1860" y="151"/>
                  </a:lnTo>
                  <a:lnTo>
                    <a:pt x="1860" y="0"/>
                  </a:lnTo>
                  <a:close/>
                </a:path>
              </a:pathLst>
            </a:custGeom>
            <a:solidFill>
              <a:srgbClr val="FF99CC"/>
            </a:solidFill>
            <a:ln w="9525">
              <a:noFill/>
              <a:round/>
              <a:headEnd/>
              <a:tailEnd/>
            </a:ln>
          </p:spPr>
          <p:txBody>
            <a:bodyPr wrap="none"/>
            <a:lstStyle/>
            <a:p>
              <a:endParaRPr lang="zh-CN" altLang="en-US"/>
            </a:p>
          </p:txBody>
        </p:sp>
        <p:sp>
          <p:nvSpPr>
            <p:cNvPr id="9246" name="Text Box 64"/>
            <p:cNvSpPr txBox="1">
              <a:spLocks noChangeArrowheads="1"/>
            </p:cNvSpPr>
            <p:nvPr/>
          </p:nvSpPr>
          <p:spPr bwMode="auto">
            <a:xfrm rot="21220796">
              <a:off x="1625" y="3581"/>
              <a:ext cx="558" cy="233"/>
            </a:xfrm>
            <a:prstGeom prst="rect">
              <a:avLst/>
            </a:prstGeom>
            <a:noFill/>
            <a:ln w="9525">
              <a:noFill/>
              <a:miter lim="800000"/>
              <a:headEnd/>
              <a:tailEnd/>
            </a:ln>
          </p:spPr>
          <p:txBody>
            <a:bodyPr wrap="none">
              <a:spAutoFit/>
            </a:bodyPr>
            <a:lstStyle/>
            <a:p>
              <a:r>
                <a:rPr lang="en-US" altLang="zh-CN">
                  <a:ea typeface="宋体" pitchFamily="2" charset="-122"/>
                </a:rPr>
                <a:t>ACK(A)</a:t>
              </a:r>
            </a:p>
          </p:txBody>
        </p:sp>
        <p:sp>
          <p:nvSpPr>
            <p:cNvPr id="9247" name="Text Box 65"/>
            <p:cNvSpPr txBox="1">
              <a:spLocks noChangeArrowheads="1"/>
            </p:cNvSpPr>
            <p:nvPr/>
          </p:nvSpPr>
          <p:spPr bwMode="auto">
            <a:xfrm rot="276164">
              <a:off x="3857" y="3571"/>
              <a:ext cx="558" cy="233"/>
            </a:xfrm>
            <a:prstGeom prst="rect">
              <a:avLst/>
            </a:prstGeom>
            <a:noFill/>
            <a:ln w="9525">
              <a:noFill/>
              <a:miter lim="800000"/>
              <a:headEnd/>
              <a:tailEnd/>
            </a:ln>
          </p:spPr>
          <p:txBody>
            <a:bodyPr wrap="none">
              <a:spAutoFit/>
            </a:bodyPr>
            <a:lstStyle/>
            <a:p>
              <a:r>
                <a:rPr lang="en-US" altLang="zh-CN">
                  <a:ea typeface="宋体" pitchFamily="2" charset="-122"/>
                </a:rPr>
                <a:t>ACK(A)</a:t>
              </a:r>
            </a:p>
          </p:txBody>
        </p:sp>
      </p:grpSp>
      <p:grpSp>
        <p:nvGrpSpPr>
          <p:cNvPr id="9" name="Group 66"/>
          <p:cNvGrpSpPr>
            <a:grpSpLocks/>
          </p:cNvGrpSpPr>
          <p:nvPr/>
        </p:nvGrpSpPr>
        <p:grpSpPr bwMode="auto">
          <a:xfrm>
            <a:off x="5942013" y="2046288"/>
            <a:ext cx="3109912" cy="715962"/>
            <a:chOff x="2596" y="1330"/>
            <a:chExt cx="1959" cy="451"/>
          </a:xfrm>
        </p:grpSpPr>
        <p:sp>
          <p:nvSpPr>
            <p:cNvPr id="9240" name="AutoShape 10"/>
            <p:cNvSpPr>
              <a:spLocks noChangeArrowheads="1"/>
            </p:cNvSpPr>
            <p:nvPr/>
          </p:nvSpPr>
          <p:spPr bwMode="auto">
            <a:xfrm>
              <a:off x="2596" y="1330"/>
              <a:ext cx="683" cy="293"/>
            </a:xfrm>
            <a:prstGeom prst="irregularSeal1">
              <a:avLst/>
            </a:prstGeom>
            <a:solidFill>
              <a:srgbClr val="FFFF00"/>
            </a:solidFill>
            <a:ln w="9525">
              <a:solidFill>
                <a:schemeClr val="tx1"/>
              </a:solidFill>
              <a:miter lim="800000"/>
              <a:headEnd/>
              <a:tailEnd/>
            </a:ln>
          </p:spPr>
          <p:txBody>
            <a:bodyPr wrap="none" anchor="ctr"/>
            <a:lstStyle/>
            <a:p>
              <a:endParaRPr lang="zh-CN" altLang="en-US"/>
            </a:p>
          </p:txBody>
        </p:sp>
        <p:sp>
          <p:nvSpPr>
            <p:cNvPr id="9241" name="Text Box 11"/>
            <p:cNvSpPr txBox="1">
              <a:spLocks noChangeArrowheads="1"/>
            </p:cNvSpPr>
            <p:nvPr/>
          </p:nvSpPr>
          <p:spPr bwMode="auto">
            <a:xfrm>
              <a:off x="2778" y="1550"/>
              <a:ext cx="1777" cy="231"/>
            </a:xfrm>
            <a:prstGeom prst="rect">
              <a:avLst/>
            </a:prstGeom>
            <a:noFill/>
            <a:ln w="9525">
              <a:noFill/>
              <a:miter lim="800000"/>
              <a:headEnd/>
              <a:tailEnd/>
            </a:ln>
          </p:spPr>
          <p:txBody>
            <a:bodyPr>
              <a:spAutoFit/>
            </a:bodyPr>
            <a:lstStyle/>
            <a:p>
              <a:r>
                <a:rPr lang="zh-CN" altLang="en-US" dirty="0">
                  <a:latin typeface="Arial" pitchFamily="34" charset="0"/>
                  <a:ea typeface="宋体" pitchFamily="2" charset="-122"/>
                  <a:cs typeface="Arial" pitchFamily="34" charset="0"/>
                </a:rPr>
                <a:t>冲突</a:t>
              </a:r>
              <a:endParaRPr lang="en-US" altLang="zh-CN" dirty="0">
                <a:latin typeface="Arial" pitchFamily="34" charset="0"/>
                <a:ea typeface="宋体" pitchFamily="2" charset="-122"/>
                <a:cs typeface="Arial" pitchFamily="34" charset="0"/>
              </a:endParaRPr>
            </a:p>
          </p:txBody>
        </p:sp>
      </p:grpSp>
      <p:sp>
        <p:nvSpPr>
          <p:cNvPr id="9238" name="Line 71"/>
          <p:cNvSpPr>
            <a:spLocks noChangeShapeType="1"/>
          </p:cNvSpPr>
          <p:nvPr/>
        </p:nvSpPr>
        <p:spPr bwMode="auto">
          <a:xfrm>
            <a:off x="9952038" y="3671888"/>
            <a:ext cx="0" cy="2424112"/>
          </a:xfrm>
          <a:prstGeom prst="line">
            <a:avLst/>
          </a:prstGeom>
          <a:noFill/>
          <a:ln w="28575">
            <a:solidFill>
              <a:schemeClr val="tx1"/>
            </a:solidFill>
            <a:round/>
            <a:headEnd type="triangle" w="med" len="med"/>
            <a:tailEnd type="triangle" w="med" len="med"/>
          </a:ln>
        </p:spPr>
        <p:txBody>
          <a:bodyPr wrap="none"/>
          <a:lstStyle/>
          <a:p>
            <a:endParaRPr lang="zh-CN" altLang="en-US"/>
          </a:p>
        </p:txBody>
      </p:sp>
      <p:sp>
        <p:nvSpPr>
          <p:cNvPr id="9239" name="Text Box 72"/>
          <p:cNvSpPr txBox="1">
            <a:spLocks noChangeArrowheads="1"/>
          </p:cNvSpPr>
          <p:nvPr/>
        </p:nvSpPr>
        <p:spPr bwMode="auto">
          <a:xfrm>
            <a:off x="9539289" y="4689475"/>
            <a:ext cx="646331" cy="369332"/>
          </a:xfrm>
          <a:prstGeom prst="rect">
            <a:avLst/>
          </a:prstGeom>
          <a:solidFill>
            <a:schemeClr val="bg1"/>
          </a:solidFill>
          <a:ln w="9525">
            <a:noFill/>
            <a:miter lim="800000"/>
            <a:headEnd/>
            <a:tailEnd/>
          </a:ln>
        </p:spPr>
        <p:txBody>
          <a:bodyPr wrap="none">
            <a:spAutoFit/>
          </a:bodyPr>
          <a:lstStyle/>
          <a:p>
            <a:r>
              <a:rPr lang="zh-CN" altLang="en-US" dirty="0"/>
              <a:t>等待</a:t>
            </a:r>
            <a:endParaRPr lang="en-US" altLang="zh-CN" dirty="0">
              <a:ea typeface="宋体" pitchFamily="2" charset="-122"/>
            </a:endParaRPr>
          </a:p>
        </p:txBody>
      </p:sp>
    </p:spTree>
    <p:extLst>
      <p:ext uri="{BB962C8B-B14F-4D97-AF65-F5344CB8AC3E}">
        <p14:creationId xmlns:p14="http://schemas.microsoft.com/office/powerpoint/2010/main" val="710391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1000"/>
                                        <p:tgtEl>
                                          <p:spTgt spid="5"/>
                                        </p:tgtEl>
                                      </p:cBhvr>
                                    </p:animEffect>
                                  </p:childTnLst>
                                </p:cTn>
                              </p:par>
                            </p:childTnLst>
                          </p:cTn>
                        </p:par>
                        <p:par>
                          <p:cTn id="8" fill="hold">
                            <p:stCondLst>
                              <p:cond delay="1000"/>
                            </p:stCondLst>
                            <p:childTnLst>
                              <p:par>
                                <p:cTn id="9" presetID="9"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dissolve">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up)">
                                      <p:cBhvr>
                                        <p:cTn id="16" dur="10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up)">
                                      <p:cBhvr>
                                        <p:cTn id="21"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WLAN</a:t>
            </a:r>
            <a:r>
              <a:rPr lang="zh-CN" altLang="en-US" dirty="0"/>
              <a:t>访问控制：分段</a:t>
            </a:r>
            <a:r>
              <a:rPr lang="zh-CN" altLang="en-US" dirty="0" smtClean="0"/>
              <a:t>机制</a:t>
            </a:r>
            <a:endParaRPr lang="zh-CN" altLang="en-US" dirty="0"/>
          </a:p>
        </p:txBody>
      </p:sp>
      <p:sp>
        <p:nvSpPr>
          <p:cNvPr id="3" name="内容占位符 2"/>
          <p:cNvSpPr>
            <a:spLocks noGrp="1"/>
          </p:cNvSpPr>
          <p:nvPr>
            <p:ph idx="1"/>
          </p:nvPr>
        </p:nvSpPr>
        <p:spPr/>
        <p:txBody>
          <a:bodyPr/>
          <a:lstStyle/>
          <a:p>
            <a:r>
              <a:rPr lang="zh-CN" altLang="en-US" sz="2000" dirty="0"/>
              <a:t>帧越长，出错的概率也越大</a:t>
            </a:r>
            <a:r>
              <a:rPr lang="en-US" altLang="zh-CN" sz="2000" dirty="0">
                <a:sym typeface="Wingdings" pitchFamily="2" charset="2"/>
              </a:rPr>
              <a:t></a:t>
            </a:r>
            <a:r>
              <a:rPr lang="zh-CN" altLang="en-US" sz="2000" dirty="0"/>
              <a:t>大帧分解成多个小的</a:t>
            </a:r>
            <a:r>
              <a:rPr lang="en-US" altLang="zh-CN" sz="2000" dirty="0"/>
              <a:t>MAC</a:t>
            </a:r>
            <a:r>
              <a:rPr lang="zh-CN" altLang="en-US" sz="2000" dirty="0"/>
              <a:t>帧，接收者</a:t>
            </a:r>
            <a:r>
              <a:rPr lang="en-US" altLang="zh-CN" sz="2000" dirty="0"/>
              <a:t>MAC</a:t>
            </a:r>
            <a:r>
              <a:rPr lang="zh-CN" altLang="en-US" sz="2000" dirty="0"/>
              <a:t>层负责把分段进行重组</a:t>
            </a:r>
          </a:p>
          <a:p>
            <a:r>
              <a:rPr lang="zh-CN" altLang="en-US" sz="2000" dirty="0"/>
              <a:t>分段和重组对于上层协议是透明的</a:t>
            </a:r>
          </a:p>
          <a:p>
            <a:r>
              <a:rPr lang="zh-CN" altLang="en-US" sz="2000" dirty="0"/>
              <a:t>分段可以和</a:t>
            </a:r>
            <a:r>
              <a:rPr lang="en-US" altLang="zh-CN" sz="2000" dirty="0"/>
              <a:t>CSMA/CA</a:t>
            </a:r>
            <a:r>
              <a:rPr lang="zh-CN" altLang="en-US" sz="2000" dirty="0"/>
              <a:t>机制结合在一起，一旦获得媒体的访问权后，连续（收到前一个分段的</a:t>
            </a:r>
            <a:r>
              <a:rPr lang="en-US" altLang="zh-CN" sz="2000" dirty="0"/>
              <a:t>ACK</a:t>
            </a:r>
            <a:r>
              <a:rPr lang="zh-CN" altLang="en-US" sz="2000" dirty="0"/>
              <a:t>后）传输多个分段。</a:t>
            </a:r>
          </a:p>
          <a:p>
            <a:r>
              <a:rPr lang="zh-CN" altLang="en-US" sz="2000" dirty="0"/>
              <a:t>发送者要传输一个大帧的多个分段，首先通过</a:t>
            </a:r>
            <a:r>
              <a:rPr lang="en-US" altLang="zh-CN" sz="2000" dirty="0"/>
              <a:t>RTS</a:t>
            </a:r>
            <a:r>
              <a:rPr lang="zh-CN" altLang="en-US" sz="2000" dirty="0"/>
              <a:t>和</a:t>
            </a:r>
            <a:r>
              <a:rPr lang="en-US" altLang="zh-CN" sz="2000" dirty="0"/>
              <a:t>CTS</a:t>
            </a:r>
            <a:r>
              <a:rPr lang="zh-CN" altLang="en-US" sz="2000" dirty="0"/>
              <a:t>预留带宽，</a:t>
            </a:r>
            <a:r>
              <a:rPr lang="en-US" altLang="zh-CN" sz="2000" dirty="0"/>
              <a:t>RTS</a:t>
            </a:r>
            <a:r>
              <a:rPr lang="zh-CN" altLang="en-US" sz="2000" dirty="0"/>
              <a:t>帧</a:t>
            </a:r>
            <a:r>
              <a:rPr lang="en-US" altLang="zh-CN" sz="2000" dirty="0"/>
              <a:t>/CTS</a:t>
            </a:r>
            <a:r>
              <a:rPr lang="zh-CN" altLang="en-US" sz="2000" dirty="0"/>
              <a:t>的持续时间字段给出了传输第一个分段</a:t>
            </a:r>
            <a:r>
              <a:rPr lang="en-US" altLang="zh-CN" sz="2000" dirty="0"/>
              <a:t>F1</a:t>
            </a:r>
            <a:r>
              <a:rPr lang="zh-CN" altLang="en-US" sz="2000" dirty="0"/>
              <a:t>需要的时间，而在传输分段</a:t>
            </a:r>
            <a:r>
              <a:rPr lang="en-US" altLang="zh-CN" sz="2000" dirty="0"/>
              <a:t>F1</a:t>
            </a:r>
            <a:r>
              <a:rPr lang="zh-CN" altLang="en-US" sz="2000" dirty="0"/>
              <a:t>时给出了下一个分段需要的时间，这样发送者可以接下来发送</a:t>
            </a:r>
            <a:r>
              <a:rPr lang="en-US" altLang="zh-CN" sz="2000" dirty="0"/>
              <a:t>F2</a:t>
            </a:r>
            <a:r>
              <a:rPr lang="zh-CN" altLang="en-US" sz="2000" dirty="0"/>
              <a:t>分段。</a:t>
            </a:r>
          </a:p>
          <a:p>
            <a:endParaRPr lang="zh-CN" altLang="en-US" sz="2000" dirty="0"/>
          </a:p>
          <a:p>
            <a:endParaRPr lang="zh-CN" altLang="en-US" sz="2000" dirty="0"/>
          </a:p>
        </p:txBody>
      </p:sp>
      <p:sp>
        <p:nvSpPr>
          <p:cNvPr id="4" name="灯片编号占位符 3"/>
          <p:cNvSpPr>
            <a:spLocks noGrp="1"/>
          </p:cNvSpPr>
          <p:nvPr>
            <p:ph type="sldNum" sz="quarter" idx="12"/>
          </p:nvPr>
        </p:nvSpPr>
        <p:spPr/>
        <p:txBody>
          <a:bodyPr/>
          <a:lstStyle/>
          <a:p>
            <a:pPr>
              <a:defRPr/>
            </a:pPr>
            <a:fld id="{CBD0A36D-B37A-4D83-8528-A0EB221AC040}" type="slidenum">
              <a:rPr lang="zh-CN" altLang="en-US" smtClean="0"/>
              <a:pPr>
                <a:defRPr/>
              </a:pPr>
              <a:t>56</a:t>
            </a:fld>
            <a:endParaRPr lang="zh-CN" altLang="en-US" dirty="0"/>
          </a:p>
        </p:txBody>
      </p:sp>
      <p:pic>
        <p:nvPicPr>
          <p:cNvPr id="5" name="图片 4"/>
          <p:cNvPicPr>
            <a:picLocks noChangeAspect="1" noChangeArrowheads="1"/>
          </p:cNvPicPr>
          <p:nvPr/>
        </p:nvPicPr>
        <p:blipFill>
          <a:blip r:embed="rId3" cstate="print"/>
          <a:srcRect/>
          <a:stretch>
            <a:fillRect/>
          </a:stretch>
        </p:blipFill>
        <p:spPr bwMode="auto">
          <a:xfrm>
            <a:off x="5931337" y="4173538"/>
            <a:ext cx="5786437" cy="2786062"/>
          </a:xfrm>
          <a:prstGeom prst="rect">
            <a:avLst/>
          </a:prstGeom>
          <a:noFill/>
          <a:ln w="9525">
            <a:noFill/>
            <a:miter lim="800000"/>
            <a:headEnd/>
            <a:tailEnd/>
          </a:ln>
        </p:spPr>
      </p:pic>
    </p:spTree>
    <p:extLst>
      <p:ext uri="{BB962C8B-B14F-4D97-AF65-F5344CB8AC3E}">
        <p14:creationId xmlns:p14="http://schemas.microsoft.com/office/powerpoint/2010/main" val="154099468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WLAN</a:t>
            </a:r>
            <a:r>
              <a:rPr lang="zh-CN" altLang="en-US" dirty="0"/>
              <a:t>访问控制</a:t>
            </a:r>
            <a:r>
              <a:rPr lang="zh-CN" altLang="en-US" dirty="0" smtClean="0"/>
              <a:t>：</a:t>
            </a:r>
            <a:r>
              <a:rPr lang="en-US" altLang="zh-CN" dirty="0" smtClean="0"/>
              <a:t>RTS/CTS</a:t>
            </a:r>
            <a:r>
              <a:rPr lang="zh-CN" altLang="en-US" dirty="0" smtClean="0"/>
              <a:t>实践</a:t>
            </a:r>
            <a:endParaRPr lang="zh-CN" altLang="en-US" dirty="0"/>
          </a:p>
        </p:txBody>
      </p:sp>
      <p:sp>
        <p:nvSpPr>
          <p:cNvPr id="3" name="灯片编号占位符 2"/>
          <p:cNvSpPr>
            <a:spLocks noGrp="1"/>
          </p:cNvSpPr>
          <p:nvPr>
            <p:ph type="sldNum" sz="quarter" idx="12"/>
          </p:nvPr>
        </p:nvSpPr>
        <p:spPr/>
        <p:txBody>
          <a:bodyPr/>
          <a:lstStyle/>
          <a:p>
            <a:fld id="{3C40872B-571A-4F56-8A4E-7221158C17B4}" type="slidenum">
              <a:rPr lang="zh-CN" altLang="en-US" smtClean="0"/>
              <a:t>57</a:t>
            </a:fld>
            <a:endParaRPr lang="zh-CN" altLang="en-US" dirty="0"/>
          </a:p>
        </p:txBody>
      </p:sp>
      <p:sp>
        <p:nvSpPr>
          <p:cNvPr id="4" name="内容占位符 3"/>
          <p:cNvSpPr>
            <a:spLocks noGrp="1"/>
          </p:cNvSpPr>
          <p:nvPr>
            <p:ph sz="quarter" idx="1"/>
          </p:nvPr>
        </p:nvSpPr>
        <p:spPr/>
        <p:txBody>
          <a:bodyPr/>
          <a:lstStyle/>
          <a:p>
            <a:r>
              <a:rPr lang="en-US" altLang="zh-CN" dirty="0"/>
              <a:t>RTS/CTS</a:t>
            </a:r>
            <a:r>
              <a:rPr lang="zh-CN" altLang="zh-CN" dirty="0"/>
              <a:t>机制不能解决暴露节点问题</a:t>
            </a:r>
            <a:endParaRPr lang="en-US" altLang="zh-CN" dirty="0"/>
          </a:p>
          <a:p>
            <a:r>
              <a:rPr lang="en-US" altLang="zh-CN" dirty="0"/>
              <a:t>RTS/CTS</a:t>
            </a:r>
            <a:r>
              <a:rPr lang="zh-CN" altLang="zh-CN" dirty="0"/>
              <a:t>对于短帧的作用不是很大</a:t>
            </a:r>
            <a:endParaRPr lang="en-US" altLang="zh-CN" dirty="0"/>
          </a:p>
          <a:p>
            <a:r>
              <a:rPr lang="zh-CN" altLang="zh-CN" dirty="0"/>
              <a:t>基于基础设施的</a:t>
            </a:r>
            <a:r>
              <a:rPr lang="en-US" altLang="zh-CN" dirty="0"/>
              <a:t>WLAN</a:t>
            </a:r>
            <a:r>
              <a:rPr lang="zh-CN" altLang="zh-CN" dirty="0"/>
              <a:t>中所有的通信都是要通过</a:t>
            </a:r>
            <a:r>
              <a:rPr lang="en-US" altLang="zh-CN" dirty="0"/>
              <a:t>AP</a:t>
            </a:r>
          </a:p>
          <a:p>
            <a:pPr lvl="1"/>
            <a:r>
              <a:rPr lang="en-US" altLang="zh-CN" sz="2500" dirty="0"/>
              <a:t>AP</a:t>
            </a:r>
            <a:r>
              <a:rPr lang="zh-CN" altLang="zh-CN" sz="2500" dirty="0"/>
              <a:t>发送的帧不需要采用</a:t>
            </a:r>
            <a:r>
              <a:rPr lang="en-US" altLang="zh-CN" sz="2500" dirty="0"/>
              <a:t>RTS/CTS</a:t>
            </a:r>
          </a:p>
          <a:p>
            <a:pPr lvl="1"/>
            <a:r>
              <a:rPr lang="zh-CN" altLang="zh-CN" sz="2500" dirty="0"/>
              <a:t>隐藏节点相对来说比较少</a:t>
            </a:r>
            <a:endParaRPr lang="en-US" altLang="zh-CN" sz="2500" dirty="0"/>
          </a:p>
          <a:p>
            <a:r>
              <a:rPr lang="zh-CN" altLang="zh-CN" dirty="0"/>
              <a:t>设置</a:t>
            </a:r>
            <a:r>
              <a:rPr lang="en-US" altLang="zh-CN" dirty="0"/>
              <a:t>RTS</a:t>
            </a:r>
            <a:r>
              <a:rPr lang="zh-CN" altLang="zh-CN" dirty="0"/>
              <a:t>阈值</a:t>
            </a:r>
            <a:r>
              <a:rPr lang="zh-CN" altLang="en-US" dirty="0"/>
              <a:t>（帧长度超过时使用</a:t>
            </a:r>
            <a:r>
              <a:rPr lang="en-US" altLang="zh-CN" dirty="0"/>
              <a:t>RTS/CTS</a:t>
            </a:r>
            <a:r>
              <a:rPr lang="zh-CN" altLang="en-US" dirty="0"/>
              <a:t>）</a:t>
            </a:r>
            <a:r>
              <a:rPr lang="zh-CN" altLang="zh-CN" dirty="0"/>
              <a:t>为超过最大可能的</a:t>
            </a:r>
            <a:r>
              <a:rPr lang="en-US" altLang="zh-CN" dirty="0"/>
              <a:t>MAC</a:t>
            </a:r>
            <a:r>
              <a:rPr lang="zh-CN" altLang="zh-CN" dirty="0"/>
              <a:t>帧的长度，从而完全关闭</a:t>
            </a:r>
            <a:endParaRPr lang="zh-CN" altLang="en-US" dirty="0"/>
          </a:p>
        </p:txBody>
      </p:sp>
    </p:spTree>
    <p:extLst>
      <p:ext uri="{BB962C8B-B14F-4D97-AF65-F5344CB8AC3E}">
        <p14:creationId xmlns:p14="http://schemas.microsoft.com/office/powerpoint/2010/main" val="261230096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WLAN</a:t>
            </a:r>
            <a:r>
              <a:rPr lang="zh-CN" altLang="en-US" dirty="0" smtClean="0"/>
              <a:t>访问控制：速率自适应和省电模式</a:t>
            </a:r>
            <a:endParaRPr lang="zh-CN" altLang="en-US" dirty="0"/>
          </a:p>
        </p:txBody>
      </p:sp>
      <p:sp>
        <p:nvSpPr>
          <p:cNvPr id="3" name="灯片编号占位符 2"/>
          <p:cNvSpPr>
            <a:spLocks noGrp="1"/>
          </p:cNvSpPr>
          <p:nvPr>
            <p:ph type="sldNum" sz="quarter" idx="12"/>
          </p:nvPr>
        </p:nvSpPr>
        <p:spPr/>
        <p:txBody>
          <a:bodyPr/>
          <a:lstStyle/>
          <a:p>
            <a:fld id="{3C40872B-571A-4F56-8A4E-7221158C17B4}" type="slidenum">
              <a:rPr lang="zh-CN" altLang="en-US" smtClean="0"/>
              <a:t>58</a:t>
            </a:fld>
            <a:endParaRPr lang="zh-CN" altLang="en-US" dirty="0"/>
          </a:p>
        </p:txBody>
      </p:sp>
      <p:sp>
        <p:nvSpPr>
          <p:cNvPr id="4" name="内容占位符 3"/>
          <p:cNvSpPr>
            <a:spLocks noGrp="1"/>
          </p:cNvSpPr>
          <p:nvPr>
            <p:ph sz="quarter" idx="1"/>
          </p:nvPr>
        </p:nvSpPr>
        <p:spPr/>
        <p:txBody>
          <a:bodyPr>
            <a:normAutofit fontScale="92500" lnSpcReduction="10000"/>
          </a:bodyPr>
          <a:lstStyle/>
          <a:p>
            <a:pPr>
              <a:lnSpc>
                <a:spcPct val="110000"/>
              </a:lnSpc>
            </a:pPr>
            <a:r>
              <a:rPr lang="zh-CN" altLang="zh-CN" dirty="0"/>
              <a:t>根据当前信道条件选择最合适的数据</a:t>
            </a:r>
            <a:r>
              <a:rPr lang="zh-CN" altLang="zh-CN" dirty="0" smtClean="0"/>
              <a:t>速率</a:t>
            </a:r>
            <a:endParaRPr lang="en-US" altLang="zh-CN" dirty="0" smtClean="0"/>
          </a:p>
          <a:p>
            <a:pPr lvl="1">
              <a:lnSpc>
                <a:spcPct val="110000"/>
              </a:lnSpc>
            </a:pPr>
            <a:r>
              <a:rPr lang="zh-CN" altLang="en-US" dirty="0" smtClean="0"/>
              <a:t>根据帧的丢失情况来增加和降低数据速率</a:t>
            </a:r>
            <a:endParaRPr lang="en-US" altLang="zh-CN" dirty="0" smtClean="0"/>
          </a:p>
          <a:p>
            <a:pPr>
              <a:lnSpc>
                <a:spcPct val="110000"/>
              </a:lnSpc>
            </a:pPr>
            <a:r>
              <a:rPr lang="zh-CN" altLang="zh-CN" dirty="0"/>
              <a:t>省电</a:t>
            </a:r>
            <a:r>
              <a:rPr lang="zh-CN" altLang="zh-CN" dirty="0" smtClean="0"/>
              <a:t>模式</a:t>
            </a:r>
            <a:endParaRPr lang="en-US" altLang="zh-CN" dirty="0" smtClean="0"/>
          </a:p>
          <a:p>
            <a:pPr lvl="1">
              <a:lnSpc>
                <a:spcPct val="110000"/>
              </a:lnSpc>
            </a:pPr>
            <a:r>
              <a:rPr lang="en-US" altLang="zh-CN" dirty="0" smtClean="0"/>
              <a:t>AP</a:t>
            </a:r>
            <a:r>
              <a:rPr lang="zh-CN" altLang="zh-CN" dirty="0"/>
              <a:t>定期（一般每隔</a:t>
            </a:r>
            <a:r>
              <a:rPr lang="en-US" altLang="zh-CN" dirty="0"/>
              <a:t>100</a:t>
            </a:r>
            <a:r>
              <a:rPr lang="zh-CN" altLang="zh-CN" dirty="0"/>
              <a:t>毫秒）传输信标帧里面给出了下一个信标帧的</a:t>
            </a:r>
            <a:r>
              <a:rPr lang="zh-CN" altLang="zh-CN" dirty="0" smtClean="0"/>
              <a:t>时间间隔</a:t>
            </a:r>
            <a:endParaRPr lang="en-US" altLang="zh-CN" dirty="0" smtClean="0"/>
          </a:p>
          <a:p>
            <a:pPr lvl="1">
              <a:lnSpc>
                <a:spcPct val="110000"/>
              </a:lnSpc>
            </a:pPr>
            <a:r>
              <a:rPr lang="zh-CN" altLang="en-US" dirty="0" smtClean="0"/>
              <a:t>节点可</a:t>
            </a:r>
            <a:r>
              <a:rPr lang="zh-CN" altLang="zh-CN" dirty="0" smtClean="0"/>
              <a:t>通知</a:t>
            </a:r>
            <a:r>
              <a:rPr lang="en-US" altLang="zh-CN" dirty="0"/>
              <a:t>AP</a:t>
            </a:r>
            <a:r>
              <a:rPr lang="zh-CN" altLang="zh-CN" dirty="0"/>
              <a:t>（通过设置传输的</a:t>
            </a:r>
            <a:r>
              <a:rPr lang="en-US" altLang="zh-CN" dirty="0"/>
              <a:t>MAC</a:t>
            </a:r>
            <a:r>
              <a:rPr lang="zh-CN" altLang="zh-CN" dirty="0"/>
              <a:t>帧的相应头部字段</a:t>
            </a:r>
            <a:r>
              <a:rPr lang="zh-CN" altLang="zh-CN" dirty="0" smtClean="0"/>
              <a:t>）后</a:t>
            </a:r>
            <a:r>
              <a:rPr lang="zh-CN" altLang="zh-CN" dirty="0"/>
              <a:t>进入睡眠状态</a:t>
            </a:r>
            <a:r>
              <a:rPr lang="zh-CN" altLang="zh-CN" dirty="0" smtClean="0"/>
              <a:t>，在</a:t>
            </a:r>
            <a:r>
              <a:rPr lang="zh-CN" altLang="zh-CN" dirty="0"/>
              <a:t>下一个信标帧到来之前唤醒</a:t>
            </a:r>
            <a:r>
              <a:rPr lang="zh-CN" altLang="zh-CN" dirty="0" smtClean="0"/>
              <a:t>。</a:t>
            </a:r>
            <a:endParaRPr lang="en-US" altLang="zh-CN" dirty="0" smtClean="0"/>
          </a:p>
          <a:p>
            <a:pPr lvl="1">
              <a:lnSpc>
                <a:spcPct val="110000"/>
              </a:lnSpc>
            </a:pPr>
            <a:r>
              <a:rPr lang="zh-CN" altLang="en-US" dirty="0" smtClean="0"/>
              <a:t>目的地为</a:t>
            </a:r>
            <a:r>
              <a:rPr lang="zh-CN" altLang="zh-CN" dirty="0" smtClean="0"/>
              <a:t>睡眠</a:t>
            </a:r>
            <a:r>
              <a:rPr lang="zh-CN" altLang="en-US" dirty="0" smtClean="0"/>
              <a:t>节</a:t>
            </a:r>
            <a:r>
              <a:rPr lang="zh-CN" altLang="zh-CN" dirty="0" smtClean="0"/>
              <a:t>点</a:t>
            </a:r>
            <a:r>
              <a:rPr lang="zh-CN" altLang="zh-CN" dirty="0"/>
              <a:t>的</a:t>
            </a:r>
            <a:r>
              <a:rPr lang="zh-CN" altLang="zh-CN" dirty="0" smtClean="0"/>
              <a:t>帧会</a:t>
            </a:r>
            <a:r>
              <a:rPr lang="zh-CN" altLang="zh-CN" dirty="0"/>
              <a:t>在</a:t>
            </a:r>
            <a:r>
              <a:rPr lang="en-US" altLang="zh-CN" dirty="0"/>
              <a:t>AP</a:t>
            </a:r>
            <a:r>
              <a:rPr lang="zh-CN" altLang="zh-CN" dirty="0" smtClean="0"/>
              <a:t>缓存，</a:t>
            </a:r>
            <a:r>
              <a:rPr lang="en-US" altLang="zh-CN" dirty="0"/>
              <a:t>AP</a:t>
            </a:r>
            <a:r>
              <a:rPr lang="zh-CN" altLang="zh-CN" dirty="0" smtClean="0"/>
              <a:t>在信标</a:t>
            </a:r>
            <a:r>
              <a:rPr lang="zh-CN" altLang="zh-CN" dirty="0"/>
              <a:t>帧</a:t>
            </a:r>
            <a:r>
              <a:rPr lang="zh-CN" altLang="zh-CN" dirty="0" smtClean="0"/>
              <a:t>里</a:t>
            </a:r>
            <a:r>
              <a:rPr lang="zh-CN" altLang="en-US" dirty="0" smtClean="0"/>
              <a:t>给出</a:t>
            </a:r>
            <a:r>
              <a:rPr lang="zh-CN" altLang="zh-CN" dirty="0" smtClean="0"/>
              <a:t>有</a:t>
            </a:r>
            <a:r>
              <a:rPr lang="zh-CN" altLang="zh-CN" dirty="0"/>
              <a:t>缓存帧</a:t>
            </a:r>
            <a:r>
              <a:rPr lang="zh-CN" altLang="zh-CN" dirty="0" smtClean="0"/>
              <a:t>的</a:t>
            </a:r>
            <a:r>
              <a:rPr lang="zh-CN" altLang="en-US" dirty="0" smtClean="0"/>
              <a:t>节</a:t>
            </a:r>
            <a:r>
              <a:rPr lang="zh-CN" altLang="zh-CN" dirty="0" smtClean="0"/>
              <a:t>点</a:t>
            </a:r>
            <a:r>
              <a:rPr lang="zh-CN" altLang="zh-CN" dirty="0"/>
              <a:t>列表</a:t>
            </a:r>
            <a:r>
              <a:rPr lang="zh-CN" altLang="zh-CN" dirty="0" smtClean="0"/>
              <a:t>。</a:t>
            </a:r>
            <a:endParaRPr lang="en-US" altLang="zh-CN" dirty="0" smtClean="0"/>
          </a:p>
          <a:p>
            <a:pPr lvl="1">
              <a:lnSpc>
                <a:spcPct val="110000"/>
              </a:lnSpc>
            </a:pPr>
            <a:r>
              <a:rPr lang="zh-CN" altLang="zh-CN" dirty="0" smtClean="0"/>
              <a:t>唤醒</a:t>
            </a:r>
            <a:r>
              <a:rPr lang="zh-CN" altLang="zh-CN" dirty="0"/>
              <a:t>后</a:t>
            </a:r>
            <a:r>
              <a:rPr lang="zh-CN" altLang="zh-CN" dirty="0" smtClean="0"/>
              <a:t>的</a:t>
            </a:r>
            <a:r>
              <a:rPr lang="zh-CN" altLang="en-US" dirty="0" smtClean="0"/>
              <a:t>节</a:t>
            </a:r>
            <a:r>
              <a:rPr lang="zh-CN" altLang="zh-CN" dirty="0" smtClean="0"/>
              <a:t>点</a:t>
            </a:r>
            <a:r>
              <a:rPr lang="zh-CN" altLang="en-US" dirty="0" smtClean="0"/>
              <a:t>发现有</a:t>
            </a:r>
            <a:r>
              <a:rPr lang="zh-CN" altLang="zh-CN" dirty="0" smtClean="0"/>
              <a:t>缓存</a:t>
            </a:r>
            <a:r>
              <a:rPr lang="zh-CN" altLang="en-US" dirty="0" smtClean="0"/>
              <a:t>的帧</a:t>
            </a:r>
            <a:r>
              <a:rPr lang="zh-CN" altLang="zh-CN" dirty="0" smtClean="0"/>
              <a:t>发送</a:t>
            </a:r>
            <a:r>
              <a:rPr lang="zh-CN" altLang="zh-CN" dirty="0"/>
              <a:t>轮询（</a:t>
            </a:r>
            <a:r>
              <a:rPr lang="en-US" altLang="zh-CN" dirty="0"/>
              <a:t>Poll</a:t>
            </a:r>
            <a:r>
              <a:rPr lang="zh-CN" altLang="zh-CN" dirty="0"/>
              <a:t>）消息给</a:t>
            </a:r>
            <a:r>
              <a:rPr lang="en-US" altLang="zh-CN" dirty="0"/>
              <a:t>AP</a:t>
            </a:r>
            <a:r>
              <a:rPr lang="zh-CN" altLang="zh-CN" dirty="0"/>
              <a:t>来获取缓存的帧</a:t>
            </a:r>
            <a:r>
              <a:rPr lang="zh-CN" altLang="zh-CN" dirty="0" smtClean="0"/>
              <a:t>。</a:t>
            </a:r>
            <a:endParaRPr lang="en-US" altLang="zh-CN" dirty="0" smtClean="0"/>
          </a:p>
          <a:p>
            <a:pPr lvl="1">
              <a:lnSpc>
                <a:spcPct val="110000"/>
              </a:lnSpc>
            </a:pPr>
            <a:r>
              <a:rPr lang="zh-CN" altLang="zh-CN" dirty="0" smtClean="0"/>
              <a:t>假设</a:t>
            </a:r>
            <a:r>
              <a:rPr lang="zh-CN" altLang="zh-CN" dirty="0"/>
              <a:t>信标帧每隔</a:t>
            </a:r>
            <a:r>
              <a:rPr lang="en-US" altLang="zh-CN" dirty="0"/>
              <a:t>100</a:t>
            </a:r>
            <a:r>
              <a:rPr lang="zh-CN" altLang="zh-CN" dirty="0"/>
              <a:t>毫秒发送，省电模式</a:t>
            </a:r>
            <a:r>
              <a:rPr lang="zh-CN" altLang="zh-CN" dirty="0" smtClean="0"/>
              <a:t>的</a:t>
            </a:r>
            <a:r>
              <a:rPr lang="zh-CN" altLang="en-US" dirty="0" smtClean="0"/>
              <a:t>节</a:t>
            </a:r>
            <a:r>
              <a:rPr lang="zh-CN" altLang="zh-CN" dirty="0" smtClean="0"/>
              <a:t>点</a:t>
            </a:r>
            <a:r>
              <a:rPr lang="zh-CN" altLang="zh-CN" dirty="0"/>
              <a:t>每次唤醒</a:t>
            </a:r>
            <a:r>
              <a:rPr lang="en-US" altLang="zh-CN" dirty="0"/>
              <a:t>250</a:t>
            </a:r>
            <a:r>
              <a:rPr lang="zh-CN" altLang="zh-CN" dirty="0"/>
              <a:t>微秒的时间</a:t>
            </a:r>
            <a:r>
              <a:rPr lang="zh-CN" altLang="zh-CN" dirty="0" smtClean="0"/>
              <a:t>，</a:t>
            </a:r>
            <a:r>
              <a:rPr lang="zh-CN" altLang="en-US" dirty="0"/>
              <a:t>超过</a:t>
            </a:r>
            <a:r>
              <a:rPr lang="en-US" altLang="zh-CN" dirty="0" smtClean="0"/>
              <a:t>99</a:t>
            </a:r>
            <a:r>
              <a:rPr lang="en-US" altLang="zh-CN" dirty="0"/>
              <a:t>%</a:t>
            </a:r>
            <a:r>
              <a:rPr lang="zh-CN" altLang="zh-CN" dirty="0"/>
              <a:t>的</a:t>
            </a:r>
            <a:r>
              <a:rPr lang="zh-CN" altLang="zh-CN" dirty="0" smtClean="0"/>
              <a:t>时间在</a:t>
            </a:r>
            <a:r>
              <a:rPr lang="zh-CN" altLang="zh-CN" dirty="0"/>
              <a:t>睡眠状态，从而大大节省了电池的开销。</a:t>
            </a:r>
          </a:p>
          <a:p>
            <a:pPr>
              <a:lnSpc>
                <a:spcPct val="110000"/>
              </a:lnSpc>
            </a:pPr>
            <a:endParaRPr lang="zh-CN" altLang="en-US" dirty="0"/>
          </a:p>
        </p:txBody>
      </p:sp>
    </p:spTree>
    <p:extLst>
      <p:ext uri="{BB962C8B-B14F-4D97-AF65-F5344CB8AC3E}">
        <p14:creationId xmlns:p14="http://schemas.microsoft.com/office/powerpoint/2010/main" val="132882587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WLAN</a:t>
            </a:r>
            <a:r>
              <a:rPr lang="zh-CN" altLang="en-US" dirty="0"/>
              <a:t>访问</a:t>
            </a:r>
            <a:r>
              <a:rPr lang="zh-CN" altLang="en-US" dirty="0" smtClean="0"/>
              <a:t>控制：</a:t>
            </a:r>
            <a:r>
              <a:rPr lang="en-US" altLang="zh-CN" dirty="0" smtClean="0"/>
              <a:t>MAC</a:t>
            </a:r>
            <a:r>
              <a:rPr lang="zh-CN" altLang="en-US" dirty="0" smtClean="0"/>
              <a:t>帧格式</a:t>
            </a:r>
            <a:endParaRPr lang="zh-CN" altLang="en-US" dirty="0"/>
          </a:p>
        </p:txBody>
      </p:sp>
      <p:sp>
        <p:nvSpPr>
          <p:cNvPr id="3" name="内容占位符 2"/>
          <p:cNvSpPr>
            <a:spLocks noGrp="1"/>
          </p:cNvSpPr>
          <p:nvPr>
            <p:ph idx="1"/>
          </p:nvPr>
        </p:nvSpPr>
        <p:spPr>
          <a:xfrm>
            <a:off x="838200" y="1825625"/>
            <a:ext cx="10047514" cy="1165430"/>
          </a:xfrm>
        </p:spPr>
        <p:txBody>
          <a:bodyPr>
            <a:normAutofit/>
          </a:bodyPr>
          <a:lstStyle/>
          <a:p>
            <a:r>
              <a:rPr lang="zh-CN" altLang="en-US" sz="2400" dirty="0" smtClean="0"/>
              <a:t>三种类型的帧：数据帧、控制帧和管理帧</a:t>
            </a:r>
          </a:p>
          <a:p>
            <a:pPr lvl="1"/>
            <a:r>
              <a:rPr lang="en-US" altLang="zh-CN" sz="2000" dirty="0" smtClean="0"/>
              <a:t>MAC</a:t>
            </a:r>
            <a:r>
              <a:rPr lang="zh-CN" altLang="en-US" sz="2000" dirty="0" smtClean="0"/>
              <a:t>帧的顺序号</a:t>
            </a:r>
            <a:r>
              <a:rPr lang="en-US" altLang="zh-CN" sz="2000" dirty="0" smtClean="0"/>
              <a:t>(12bit)</a:t>
            </a:r>
            <a:r>
              <a:rPr lang="zh-CN" altLang="en-US" sz="2000" dirty="0" smtClean="0"/>
              <a:t>最大为</a:t>
            </a:r>
            <a:r>
              <a:rPr lang="en-US" altLang="zh-CN" sz="2000" dirty="0" smtClean="0"/>
              <a:t>4095</a:t>
            </a:r>
          </a:p>
          <a:p>
            <a:pPr lvl="1"/>
            <a:r>
              <a:rPr lang="zh-CN" altLang="en-US" sz="2000" dirty="0" smtClean="0"/>
              <a:t>数据字段包含要发送的负载，最多</a:t>
            </a:r>
            <a:r>
              <a:rPr lang="en-US" altLang="zh-CN" sz="2000" dirty="0" smtClean="0"/>
              <a:t>2312</a:t>
            </a:r>
            <a:r>
              <a:rPr lang="zh-CN" altLang="en-US" sz="2000" dirty="0" smtClean="0"/>
              <a:t>字节</a:t>
            </a:r>
          </a:p>
          <a:p>
            <a:endParaRPr lang="zh-CN" altLang="en-US" sz="2400" dirty="0"/>
          </a:p>
        </p:txBody>
      </p:sp>
      <p:grpSp>
        <p:nvGrpSpPr>
          <p:cNvPr id="81" name="组合 80"/>
          <p:cNvGrpSpPr/>
          <p:nvPr/>
        </p:nvGrpSpPr>
        <p:grpSpPr>
          <a:xfrm>
            <a:off x="1954214" y="2809894"/>
            <a:ext cx="8713787" cy="3911584"/>
            <a:chOff x="430213" y="2708293"/>
            <a:chExt cx="8713787" cy="3911584"/>
          </a:xfrm>
        </p:grpSpPr>
        <p:grpSp>
          <p:nvGrpSpPr>
            <p:cNvPr id="49" name="组合 48"/>
            <p:cNvGrpSpPr/>
            <p:nvPr/>
          </p:nvGrpSpPr>
          <p:grpSpPr>
            <a:xfrm>
              <a:off x="430213" y="2708293"/>
              <a:ext cx="8713787" cy="2630490"/>
              <a:chOff x="214282" y="3679837"/>
              <a:chExt cx="8713787" cy="2630490"/>
            </a:xfrm>
          </p:grpSpPr>
          <p:grpSp>
            <p:nvGrpSpPr>
              <p:cNvPr id="5" name="Group 2"/>
              <p:cNvGrpSpPr>
                <a:grpSpLocks/>
              </p:cNvGrpSpPr>
              <p:nvPr/>
            </p:nvGrpSpPr>
            <p:grpSpPr bwMode="auto">
              <a:xfrm>
                <a:off x="303182" y="3679837"/>
                <a:ext cx="8077200" cy="989013"/>
                <a:chOff x="240" y="887"/>
                <a:chExt cx="5088" cy="623"/>
              </a:xfrm>
            </p:grpSpPr>
            <p:sp>
              <p:nvSpPr>
                <p:cNvPr id="30" name="Rectangle 3"/>
                <p:cNvSpPr>
                  <a:spLocks noChangeArrowheads="1"/>
                </p:cNvSpPr>
                <p:nvPr/>
              </p:nvSpPr>
              <p:spPr bwMode="auto">
                <a:xfrm>
                  <a:off x="240" y="1104"/>
                  <a:ext cx="528" cy="384"/>
                </a:xfrm>
                <a:prstGeom prst="rect">
                  <a:avLst/>
                </a:prstGeom>
                <a:solidFill>
                  <a:srgbClr val="92D050"/>
                </a:solidFill>
                <a:ln w="9525">
                  <a:solidFill>
                    <a:schemeClr val="tx1"/>
                  </a:solidFill>
                  <a:miter lim="800000"/>
                  <a:headEnd/>
                  <a:tailEnd/>
                </a:ln>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r>
                    <a:rPr lang="zh-CN" altLang="en-US" sz="1600" dirty="0">
                      <a:latin typeface="Arial" charset="0"/>
                      <a:ea typeface="宋体" charset="-122"/>
                    </a:rPr>
                    <a:t>帧控制</a:t>
                  </a:r>
                  <a:endParaRPr lang="en-US" altLang="zh-CN" sz="1600" dirty="0">
                    <a:latin typeface="Arial" charset="0"/>
                    <a:ea typeface="宋体" charset="-122"/>
                  </a:endParaRPr>
                </a:p>
              </p:txBody>
            </p:sp>
            <p:sp>
              <p:nvSpPr>
                <p:cNvPr id="31" name="Rectangle 4"/>
                <p:cNvSpPr>
                  <a:spLocks noChangeArrowheads="1"/>
                </p:cNvSpPr>
                <p:nvPr/>
              </p:nvSpPr>
              <p:spPr bwMode="auto">
                <a:xfrm>
                  <a:off x="768" y="1104"/>
                  <a:ext cx="528" cy="384"/>
                </a:xfrm>
                <a:prstGeom prst="rect">
                  <a:avLst/>
                </a:prstGeom>
                <a:solidFill>
                  <a:srgbClr val="92D050"/>
                </a:solidFill>
                <a:ln w="9525">
                  <a:solidFill>
                    <a:schemeClr val="tx1"/>
                  </a:solidFill>
                  <a:miter lim="800000"/>
                  <a:headEnd/>
                  <a:tailEnd/>
                </a:ln>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r>
                    <a:rPr lang="zh-CN" altLang="en-US" sz="1400" dirty="0">
                      <a:latin typeface="Arial" charset="0"/>
                      <a:ea typeface="宋体" charset="-122"/>
                    </a:rPr>
                    <a:t>持续时间</a:t>
                  </a:r>
                  <a:endParaRPr lang="en-US" altLang="zh-CN" sz="1400" dirty="0">
                    <a:latin typeface="Arial" charset="0"/>
                    <a:ea typeface="宋体" charset="-122"/>
                  </a:endParaRPr>
                </a:p>
              </p:txBody>
            </p:sp>
            <p:sp>
              <p:nvSpPr>
                <p:cNvPr id="32" name="Rectangle 5"/>
                <p:cNvSpPr>
                  <a:spLocks noChangeArrowheads="1"/>
                </p:cNvSpPr>
                <p:nvPr/>
              </p:nvSpPr>
              <p:spPr bwMode="auto">
                <a:xfrm>
                  <a:off x="1296" y="1104"/>
                  <a:ext cx="528" cy="384"/>
                </a:xfrm>
                <a:prstGeom prst="rect">
                  <a:avLst/>
                </a:prstGeom>
                <a:solidFill>
                  <a:srgbClr val="92D050"/>
                </a:solidFill>
                <a:ln w="9525">
                  <a:solidFill>
                    <a:schemeClr val="tx1"/>
                  </a:solidFill>
                  <a:miter lim="800000"/>
                  <a:headEnd/>
                  <a:tailEnd/>
                </a:ln>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r>
                    <a:rPr lang="zh-CN" altLang="en-US" sz="1600" dirty="0">
                      <a:latin typeface="Arial" charset="0"/>
                      <a:ea typeface="宋体" charset="-122"/>
                    </a:rPr>
                    <a:t>地址</a:t>
                  </a:r>
                  <a:r>
                    <a:rPr lang="en-US" altLang="zh-CN" sz="1600" dirty="0">
                      <a:latin typeface="Arial" charset="0"/>
                      <a:ea typeface="宋体" charset="-122"/>
                    </a:rPr>
                    <a:t>1</a:t>
                  </a:r>
                </a:p>
              </p:txBody>
            </p:sp>
            <p:sp>
              <p:nvSpPr>
                <p:cNvPr id="33" name="Rectangle 6"/>
                <p:cNvSpPr>
                  <a:spLocks noChangeArrowheads="1"/>
                </p:cNvSpPr>
                <p:nvPr/>
              </p:nvSpPr>
              <p:spPr bwMode="auto">
                <a:xfrm>
                  <a:off x="1824" y="1104"/>
                  <a:ext cx="528" cy="384"/>
                </a:xfrm>
                <a:prstGeom prst="rect">
                  <a:avLst/>
                </a:prstGeom>
                <a:solidFill>
                  <a:srgbClr val="92D050"/>
                </a:solidFill>
                <a:ln w="9525">
                  <a:solidFill>
                    <a:schemeClr val="tx1"/>
                  </a:solidFill>
                  <a:miter lim="800000"/>
                  <a:headEnd/>
                  <a:tailEnd/>
                </a:ln>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600" dirty="0">
                      <a:latin typeface="Arial" charset="0"/>
                      <a:ea typeface="宋体" charset="-122"/>
                    </a:rPr>
                    <a:t>地址</a:t>
                  </a:r>
                  <a:r>
                    <a:rPr lang="en-US" altLang="zh-CN" sz="1600" dirty="0">
                      <a:latin typeface="Arial" charset="0"/>
                      <a:ea typeface="宋体" charset="-122"/>
                    </a:rPr>
                    <a:t>2</a:t>
                  </a:r>
                </a:p>
              </p:txBody>
            </p:sp>
            <p:sp>
              <p:nvSpPr>
                <p:cNvPr id="34" name="Rectangle 7"/>
                <p:cNvSpPr>
                  <a:spLocks noChangeArrowheads="1"/>
                </p:cNvSpPr>
                <p:nvPr/>
              </p:nvSpPr>
              <p:spPr bwMode="auto">
                <a:xfrm>
                  <a:off x="3408" y="1104"/>
                  <a:ext cx="528" cy="384"/>
                </a:xfrm>
                <a:prstGeom prst="rect">
                  <a:avLst/>
                </a:prstGeom>
                <a:solidFill>
                  <a:srgbClr val="92D050"/>
                </a:solidFill>
                <a:ln w="9525">
                  <a:solidFill>
                    <a:schemeClr val="tx1"/>
                  </a:solidFill>
                  <a:miter lim="800000"/>
                  <a:headEnd/>
                  <a:tailEnd/>
                </a:ln>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r>
                    <a:rPr lang="zh-CN" altLang="en-US" sz="1600" dirty="0">
                      <a:latin typeface="Arial" charset="0"/>
                      <a:ea typeface="宋体" charset="-122"/>
                    </a:rPr>
                    <a:t>地址</a:t>
                  </a:r>
                  <a:r>
                    <a:rPr lang="en-US" altLang="zh-CN" sz="1600" dirty="0">
                      <a:latin typeface="Arial" charset="0"/>
                      <a:ea typeface="宋体" charset="-122"/>
                    </a:rPr>
                    <a:t>4</a:t>
                  </a:r>
                </a:p>
              </p:txBody>
            </p:sp>
            <p:sp>
              <p:nvSpPr>
                <p:cNvPr id="35" name="Rectangle 8"/>
                <p:cNvSpPr>
                  <a:spLocks noChangeArrowheads="1"/>
                </p:cNvSpPr>
                <p:nvPr/>
              </p:nvSpPr>
              <p:spPr bwMode="auto">
                <a:xfrm>
                  <a:off x="2352" y="1104"/>
                  <a:ext cx="528" cy="384"/>
                </a:xfrm>
                <a:prstGeom prst="rect">
                  <a:avLst/>
                </a:prstGeom>
                <a:solidFill>
                  <a:srgbClr val="92D050"/>
                </a:solidFill>
                <a:ln w="9525">
                  <a:solidFill>
                    <a:schemeClr val="tx1"/>
                  </a:solidFill>
                  <a:miter lim="800000"/>
                  <a:headEnd/>
                  <a:tailEnd/>
                </a:ln>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600" dirty="0">
                      <a:latin typeface="Arial" charset="0"/>
                      <a:ea typeface="宋体" charset="-122"/>
                    </a:rPr>
                    <a:t>地址</a:t>
                  </a:r>
                  <a:r>
                    <a:rPr lang="en-US" altLang="zh-CN" sz="1600" dirty="0">
                      <a:latin typeface="Arial" charset="0"/>
                      <a:ea typeface="宋体" charset="-122"/>
                    </a:rPr>
                    <a:t>3</a:t>
                  </a:r>
                </a:p>
              </p:txBody>
            </p:sp>
            <p:sp>
              <p:nvSpPr>
                <p:cNvPr id="36" name="Rectangle 9"/>
                <p:cNvSpPr>
                  <a:spLocks noChangeArrowheads="1"/>
                </p:cNvSpPr>
                <p:nvPr/>
              </p:nvSpPr>
              <p:spPr bwMode="auto">
                <a:xfrm>
                  <a:off x="2880" y="1104"/>
                  <a:ext cx="528" cy="384"/>
                </a:xfrm>
                <a:prstGeom prst="rect">
                  <a:avLst/>
                </a:prstGeom>
                <a:solidFill>
                  <a:schemeClr val="accent1"/>
                </a:solidFill>
                <a:ln w="9525">
                  <a:solidFill>
                    <a:schemeClr val="tx1"/>
                  </a:solidFill>
                  <a:miter lim="800000"/>
                  <a:headEnd/>
                  <a:tailEnd/>
                </a:ln>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endParaRPr lang="zh-CN" altLang="en-US" sz="1600">
                    <a:latin typeface="Arial" charset="0"/>
                    <a:ea typeface="宋体" charset="-122"/>
                  </a:endParaRPr>
                </a:p>
              </p:txBody>
            </p:sp>
            <p:sp>
              <p:nvSpPr>
                <p:cNvPr id="37" name="Rectangle 10"/>
                <p:cNvSpPr>
                  <a:spLocks noChangeArrowheads="1"/>
                </p:cNvSpPr>
                <p:nvPr/>
              </p:nvSpPr>
              <p:spPr bwMode="auto">
                <a:xfrm>
                  <a:off x="3936" y="1104"/>
                  <a:ext cx="864" cy="384"/>
                </a:xfrm>
                <a:prstGeom prst="rect">
                  <a:avLst/>
                </a:prstGeom>
                <a:solidFill>
                  <a:srgbClr val="FFFF99"/>
                </a:solidFill>
                <a:ln w="9525">
                  <a:solidFill>
                    <a:schemeClr val="tx1"/>
                  </a:solidFill>
                  <a:miter lim="800000"/>
                  <a:headEnd/>
                  <a:tailEnd/>
                </a:ln>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r>
                    <a:rPr lang="zh-CN" altLang="en-US" sz="1600" dirty="0">
                      <a:latin typeface="Arial" charset="0"/>
                      <a:ea typeface="宋体" charset="-122"/>
                    </a:rPr>
                    <a:t>数据</a:t>
                  </a:r>
                  <a:endParaRPr lang="en-US" altLang="zh-CN" sz="1600" dirty="0">
                    <a:latin typeface="Arial" charset="0"/>
                    <a:ea typeface="宋体" charset="-122"/>
                  </a:endParaRPr>
                </a:p>
              </p:txBody>
            </p:sp>
            <p:sp>
              <p:nvSpPr>
                <p:cNvPr id="38" name="Rectangle 11"/>
                <p:cNvSpPr>
                  <a:spLocks noChangeArrowheads="1"/>
                </p:cNvSpPr>
                <p:nvPr/>
              </p:nvSpPr>
              <p:spPr bwMode="auto">
                <a:xfrm>
                  <a:off x="4800" y="1104"/>
                  <a:ext cx="528" cy="384"/>
                </a:xfrm>
                <a:prstGeom prst="rect">
                  <a:avLst/>
                </a:prstGeom>
                <a:solidFill>
                  <a:srgbClr val="92D050"/>
                </a:solidFill>
                <a:ln w="9525">
                  <a:solidFill>
                    <a:schemeClr val="tx1"/>
                  </a:solidFill>
                  <a:miter lim="800000"/>
                  <a:headEnd/>
                  <a:tailEnd/>
                </a:ln>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r>
                    <a:rPr lang="en-US" altLang="zh-CN" sz="1600" dirty="0">
                      <a:latin typeface="Arial" charset="0"/>
                      <a:ea typeface="宋体" charset="-122"/>
                    </a:rPr>
                    <a:t>CRC</a:t>
                  </a:r>
                </a:p>
              </p:txBody>
            </p:sp>
            <p:sp>
              <p:nvSpPr>
                <p:cNvPr id="39" name="Text Box 12"/>
                <p:cNvSpPr txBox="1">
                  <a:spLocks noChangeArrowheads="1"/>
                </p:cNvSpPr>
                <p:nvPr/>
              </p:nvSpPr>
              <p:spPr bwMode="auto">
                <a:xfrm>
                  <a:off x="480" y="912"/>
                  <a:ext cx="196" cy="231"/>
                </a:xfrm>
                <a:prstGeom prst="rect">
                  <a:avLst/>
                </a:prstGeom>
                <a:noFill/>
                <a:ln w="9525">
                  <a:noFill/>
                  <a:miter lim="800000"/>
                  <a:headEnd/>
                  <a:tailEnd/>
                </a:ln>
                <a:effec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lang="en-US" altLang="zh-CN">
                      <a:latin typeface="Arial" charset="0"/>
                      <a:ea typeface="宋体" charset="-122"/>
                    </a:rPr>
                    <a:t>2</a:t>
                  </a:r>
                </a:p>
              </p:txBody>
            </p:sp>
            <p:sp>
              <p:nvSpPr>
                <p:cNvPr id="40" name="Text Box 13"/>
                <p:cNvSpPr txBox="1">
                  <a:spLocks noChangeArrowheads="1"/>
                </p:cNvSpPr>
                <p:nvPr/>
              </p:nvSpPr>
              <p:spPr bwMode="auto">
                <a:xfrm>
                  <a:off x="960" y="912"/>
                  <a:ext cx="196" cy="231"/>
                </a:xfrm>
                <a:prstGeom prst="rect">
                  <a:avLst/>
                </a:prstGeom>
                <a:noFill/>
                <a:ln w="9525">
                  <a:noFill/>
                  <a:miter lim="800000"/>
                  <a:headEnd/>
                  <a:tailEnd/>
                </a:ln>
                <a:effec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lang="en-US" altLang="zh-CN">
                      <a:latin typeface="Arial" charset="0"/>
                      <a:ea typeface="宋体" charset="-122"/>
                    </a:rPr>
                    <a:t>2</a:t>
                  </a:r>
                </a:p>
              </p:txBody>
            </p:sp>
            <p:sp>
              <p:nvSpPr>
                <p:cNvPr id="41" name="Text Box 14"/>
                <p:cNvSpPr txBox="1">
                  <a:spLocks noChangeArrowheads="1"/>
                </p:cNvSpPr>
                <p:nvPr/>
              </p:nvSpPr>
              <p:spPr bwMode="auto">
                <a:xfrm>
                  <a:off x="1536" y="912"/>
                  <a:ext cx="196" cy="231"/>
                </a:xfrm>
                <a:prstGeom prst="rect">
                  <a:avLst/>
                </a:prstGeom>
                <a:noFill/>
                <a:ln w="9525">
                  <a:noFill/>
                  <a:miter lim="800000"/>
                  <a:headEnd/>
                  <a:tailEnd/>
                </a:ln>
                <a:effec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lang="en-US" altLang="zh-CN">
                      <a:latin typeface="Arial" charset="0"/>
                      <a:ea typeface="宋体" charset="-122"/>
                    </a:rPr>
                    <a:t>6</a:t>
                  </a:r>
                </a:p>
              </p:txBody>
            </p:sp>
            <p:sp>
              <p:nvSpPr>
                <p:cNvPr id="42" name="Text Box 15"/>
                <p:cNvSpPr txBox="1">
                  <a:spLocks noChangeArrowheads="1"/>
                </p:cNvSpPr>
                <p:nvPr/>
              </p:nvSpPr>
              <p:spPr bwMode="auto">
                <a:xfrm>
                  <a:off x="2016" y="912"/>
                  <a:ext cx="196" cy="231"/>
                </a:xfrm>
                <a:prstGeom prst="rect">
                  <a:avLst/>
                </a:prstGeom>
                <a:noFill/>
                <a:ln w="9525">
                  <a:noFill/>
                  <a:miter lim="800000"/>
                  <a:headEnd/>
                  <a:tailEnd/>
                </a:ln>
                <a:effec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lang="en-US" altLang="zh-CN">
                      <a:latin typeface="Arial" charset="0"/>
                      <a:ea typeface="宋体" charset="-122"/>
                    </a:rPr>
                    <a:t>6</a:t>
                  </a:r>
                </a:p>
              </p:txBody>
            </p:sp>
            <p:sp>
              <p:nvSpPr>
                <p:cNvPr id="43" name="Text Box 16"/>
                <p:cNvSpPr txBox="1">
                  <a:spLocks noChangeArrowheads="1"/>
                </p:cNvSpPr>
                <p:nvPr/>
              </p:nvSpPr>
              <p:spPr bwMode="auto">
                <a:xfrm>
                  <a:off x="2544" y="912"/>
                  <a:ext cx="196" cy="231"/>
                </a:xfrm>
                <a:prstGeom prst="rect">
                  <a:avLst/>
                </a:prstGeom>
                <a:noFill/>
                <a:ln w="9525">
                  <a:noFill/>
                  <a:miter lim="800000"/>
                  <a:headEnd/>
                  <a:tailEnd/>
                </a:ln>
                <a:effec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lang="en-US" altLang="zh-CN">
                      <a:latin typeface="Arial" charset="0"/>
                      <a:ea typeface="宋体" charset="-122"/>
                    </a:rPr>
                    <a:t>6</a:t>
                  </a:r>
                </a:p>
              </p:txBody>
            </p:sp>
            <p:sp>
              <p:nvSpPr>
                <p:cNvPr id="44" name="Text Box 17"/>
                <p:cNvSpPr txBox="1">
                  <a:spLocks noChangeArrowheads="1"/>
                </p:cNvSpPr>
                <p:nvPr/>
              </p:nvSpPr>
              <p:spPr bwMode="auto">
                <a:xfrm>
                  <a:off x="3072" y="912"/>
                  <a:ext cx="196" cy="231"/>
                </a:xfrm>
                <a:prstGeom prst="rect">
                  <a:avLst/>
                </a:prstGeom>
                <a:noFill/>
                <a:ln w="9525">
                  <a:noFill/>
                  <a:miter lim="800000"/>
                  <a:headEnd/>
                  <a:tailEnd/>
                </a:ln>
                <a:effec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lang="en-US" altLang="zh-CN">
                      <a:latin typeface="Arial" charset="0"/>
                      <a:ea typeface="宋体" charset="-122"/>
                    </a:rPr>
                    <a:t>2</a:t>
                  </a:r>
                </a:p>
              </p:txBody>
            </p:sp>
            <p:sp>
              <p:nvSpPr>
                <p:cNvPr id="45" name="Text Box 18"/>
                <p:cNvSpPr txBox="1">
                  <a:spLocks noChangeArrowheads="1"/>
                </p:cNvSpPr>
                <p:nvPr/>
              </p:nvSpPr>
              <p:spPr bwMode="auto">
                <a:xfrm>
                  <a:off x="3638" y="887"/>
                  <a:ext cx="196" cy="231"/>
                </a:xfrm>
                <a:prstGeom prst="rect">
                  <a:avLst/>
                </a:prstGeom>
                <a:noFill/>
                <a:ln w="9525">
                  <a:noFill/>
                  <a:miter lim="800000"/>
                  <a:headEnd/>
                  <a:tailEnd/>
                </a:ln>
                <a:effec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lang="en-US" altLang="zh-CN">
                      <a:latin typeface="Arial" charset="0"/>
                      <a:ea typeface="宋体" charset="-122"/>
                    </a:rPr>
                    <a:t>6</a:t>
                  </a:r>
                </a:p>
              </p:txBody>
            </p:sp>
            <p:sp>
              <p:nvSpPr>
                <p:cNvPr id="46" name="Text Box 19"/>
                <p:cNvSpPr txBox="1">
                  <a:spLocks noChangeArrowheads="1"/>
                </p:cNvSpPr>
                <p:nvPr/>
              </p:nvSpPr>
              <p:spPr bwMode="auto">
                <a:xfrm>
                  <a:off x="4032" y="912"/>
                  <a:ext cx="644" cy="231"/>
                </a:xfrm>
                <a:prstGeom prst="rect">
                  <a:avLst/>
                </a:prstGeom>
                <a:noFill/>
                <a:ln w="9525">
                  <a:noFill/>
                  <a:miter lim="800000"/>
                  <a:headEnd/>
                  <a:tailEnd/>
                </a:ln>
                <a:effec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lang="en-US" altLang="zh-CN">
                      <a:latin typeface="Arial" charset="0"/>
                      <a:ea typeface="宋体" charset="-122"/>
                    </a:rPr>
                    <a:t>0 - 2312</a:t>
                  </a:r>
                </a:p>
              </p:txBody>
            </p:sp>
            <p:sp>
              <p:nvSpPr>
                <p:cNvPr id="47" name="Text Box 20"/>
                <p:cNvSpPr txBox="1">
                  <a:spLocks noChangeArrowheads="1"/>
                </p:cNvSpPr>
                <p:nvPr/>
              </p:nvSpPr>
              <p:spPr bwMode="auto">
                <a:xfrm>
                  <a:off x="4982" y="887"/>
                  <a:ext cx="196" cy="231"/>
                </a:xfrm>
                <a:prstGeom prst="rect">
                  <a:avLst/>
                </a:prstGeom>
                <a:noFill/>
                <a:ln w="9525">
                  <a:noFill/>
                  <a:miter lim="800000"/>
                  <a:headEnd/>
                  <a:tailEnd/>
                </a:ln>
                <a:effec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lang="en-US" altLang="zh-CN">
                      <a:latin typeface="Arial" charset="0"/>
                      <a:ea typeface="宋体" charset="-122"/>
                    </a:rPr>
                    <a:t>4</a:t>
                  </a:r>
                </a:p>
              </p:txBody>
            </p:sp>
            <p:sp>
              <p:nvSpPr>
                <p:cNvPr id="48" name="Text Box 21"/>
                <p:cNvSpPr txBox="1">
                  <a:spLocks noChangeArrowheads="1"/>
                </p:cNvSpPr>
                <p:nvPr/>
              </p:nvSpPr>
              <p:spPr bwMode="auto">
                <a:xfrm>
                  <a:off x="2918" y="1142"/>
                  <a:ext cx="504" cy="368"/>
                </a:xfrm>
                <a:prstGeom prst="rect">
                  <a:avLst/>
                </a:prstGeom>
                <a:solidFill>
                  <a:srgbClr val="92D050"/>
                </a:solidFill>
                <a:ln w="9525">
                  <a:noFill/>
                  <a:miter lim="800000"/>
                  <a:headEnd/>
                  <a:tailEnd/>
                </a:ln>
                <a:effec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r>
                    <a:rPr lang="zh-CN" altLang="en-US" sz="1600" dirty="0">
                      <a:latin typeface="Arial" charset="0"/>
                      <a:ea typeface="宋体" charset="-122"/>
                    </a:rPr>
                    <a:t>顺序号</a:t>
                  </a:r>
                  <a:endParaRPr lang="en-US" altLang="zh-CN" sz="1600" dirty="0">
                    <a:latin typeface="Arial" charset="0"/>
                    <a:ea typeface="宋体" charset="-122"/>
                  </a:endParaRPr>
                </a:p>
                <a:p>
                  <a:pPr algn="ctr" eaLnBrk="1" hangingPunct="1"/>
                  <a:r>
                    <a:rPr lang="zh-CN" altLang="en-US" sz="1600" dirty="0">
                      <a:latin typeface="Arial" charset="0"/>
                      <a:ea typeface="宋体" charset="-122"/>
                    </a:rPr>
                    <a:t>控制</a:t>
                  </a:r>
                  <a:endParaRPr lang="en-US" altLang="zh-CN" sz="1600" dirty="0">
                    <a:latin typeface="Arial" charset="0"/>
                    <a:ea typeface="宋体" charset="-122"/>
                  </a:endParaRPr>
                </a:p>
              </p:txBody>
            </p:sp>
          </p:grpSp>
          <p:grpSp>
            <p:nvGrpSpPr>
              <p:cNvPr id="6" name="Group 22"/>
              <p:cNvGrpSpPr>
                <a:grpSpLocks/>
              </p:cNvGrpSpPr>
              <p:nvPr/>
            </p:nvGrpSpPr>
            <p:grpSpPr bwMode="auto">
              <a:xfrm>
                <a:off x="226982" y="5356239"/>
                <a:ext cx="8534400" cy="954088"/>
                <a:chOff x="240" y="1991"/>
                <a:chExt cx="5376" cy="601"/>
              </a:xfrm>
            </p:grpSpPr>
            <p:sp>
              <p:nvSpPr>
                <p:cNvPr id="8" name="Rectangle 23"/>
                <p:cNvSpPr>
                  <a:spLocks noChangeArrowheads="1"/>
                </p:cNvSpPr>
                <p:nvPr/>
              </p:nvSpPr>
              <p:spPr bwMode="auto">
                <a:xfrm>
                  <a:off x="864" y="2208"/>
                  <a:ext cx="624" cy="384"/>
                </a:xfrm>
                <a:prstGeom prst="rect">
                  <a:avLst/>
                </a:prstGeom>
                <a:solidFill>
                  <a:srgbClr val="92D050"/>
                </a:solidFill>
                <a:ln w="9525">
                  <a:solidFill>
                    <a:schemeClr val="tx1"/>
                  </a:solidFill>
                  <a:miter lim="800000"/>
                  <a:headEnd/>
                  <a:tailEnd/>
                </a:ln>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r>
                    <a:rPr lang="zh-CN" altLang="en-US" sz="1600" dirty="0">
                      <a:latin typeface="Arial" charset="0"/>
                      <a:ea typeface="宋体" charset="-122"/>
                    </a:rPr>
                    <a:t>类型</a:t>
                  </a:r>
                  <a:endParaRPr lang="en-US" altLang="zh-CN" sz="1600" dirty="0">
                    <a:latin typeface="Arial" charset="0"/>
                    <a:ea typeface="宋体" charset="-122"/>
                  </a:endParaRPr>
                </a:p>
              </p:txBody>
            </p:sp>
            <p:sp>
              <p:nvSpPr>
                <p:cNvPr id="9" name="Rectangle 24"/>
                <p:cNvSpPr>
                  <a:spLocks noChangeArrowheads="1"/>
                </p:cNvSpPr>
                <p:nvPr/>
              </p:nvSpPr>
              <p:spPr bwMode="auto">
                <a:xfrm>
                  <a:off x="2592" y="2208"/>
                  <a:ext cx="432" cy="384"/>
                </a:xfrm>
                <a:prstGeom prst="rect">
                  <a:avLst/>
                </a:prstGeom>
                <a:solidFill>
                  <a:srgbClr val="92D050"/>
                </a:solidFill>
                <a:ln w="9525">
                  <a:solidFill>
                    <a:schemeClr val="tx1"/>
                  </a:solidFill>
                  <a:miter lim="800000"/>
                  <a:headEnd/>
                  <a:tailEnd/>
                </a:ln>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r>
                    <a:rPr lang="en-US" altLang="zh-CN" sz="1600" dirty="0">
                      <a:latin typeface="Arial" charset="0"/>
                      <a:ea typeface="宋体" charset="-122"/>
                    </a:rPr>
                    <a:t>From</a:t>
                  </a:r>
                </a:p>
                <a:p>
                  <a:pPr algn="ctr" eaLnBrk="1" hangingPunct="1"/>
                  <a:r>
                    <a:rPr lang="en-US" altLang="zh-CN" sz="1600" dirty="0">
                      <a:latin typeface="Arial" charset="0"/>
                      <a:ea typeface="宋体" charset="-122"/>
                    </a:rPr>
                    <a:t>DS</a:t>
                  </a:r>
                </a:p>
              </p:txBody>
            </p:sp>
            <p:sp>
              <p:nvSpPr>
                <p:cNvPr id="10" name="Rectangle 25"/>
                <p:cNvSpPr>
                  <a:spLocks noChangeArrowheads="1"/>
                </p:cNvSpPr>
                <p:nvPr/>
              </p:nvSpPr>
              <p:spPr bwMode="auto">
                <a:xfrm>
                  <a:off x="1488" y="2208"/>
                  <a:ext cx="672" cy="384"/>
                </a:xfrm>
                <a:prstGeom prst="rect">
                  <a:avLst/>
                </a:prstGeom>
                <a:solidFill>
                  <a:srgbClr val="92D050"/>
                </a:solidFill>
                <a:ln w="9525">
                  <a:solidFill>
                    <a:schemeClr val="tx1"/>
                  </a:solidFill>
                  <a:miter lim="800000"/>
                  <a:headEnd/>
                  <a:tailEnd/>
                </a:ln>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r>
                    <a:rPr lang="zh-CN" altLang="en-US" sz="1600" dirty="0">
                      <a:latin typeface="Arial" charset="0"/>
                      <a:ea typeface="宋体" charset="-122"/>
                    </a:rPr>
                    <a:t>子类型</a:t>
                  </a:r>
                  <a:endParaRPr lang="en-US" altLang="zh-CN" sz="1600" dirty="0">
                    <a:latin typeface="Arial" charset="0"/>
                    <a:ea typeface="宋体" charset="-122"/>
                  </a:endParaRPr>
                </a:p>
              </p:txBody>
            </p:sp>
            <p:sp>
              <p:nvSpPr>
                <p:cNvPr id="11" name="Rectangle 26"/>
                <p:cNvSpPr>
                  <a:spLocks noChangeArrowheads="1"/>
                </p:cNvSpPr>
                <p:nvPr/>
              </p:nvSpPr>
              <p:spPr bwMode="auto">
                <a:xfrm>
                  <a:off x="2160" y="2208"/>
                  <a:ext cx="432" cy="384"/>
                </a:xfrm>
                <a:prstGeom prst="rect">
                  <a:avLst/>
                </a:prstGeom>
                <a:solidFill>
                  <a:srgbClr val="92D050"/>
                </a:solidFill>
                <a:ln w="9525">
                  <a:solidFill>
                    <a:schemeClr val="tx1"/>
                  </a:solidFill>
                  <a:miter lim="800000"/>
                  <a:headEnd/>
                  <a:tailEnd/>
                </a:ln>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r>
                    <a:rPr lang="en-US" altLang="zh-CN" sz="1600" dirty="0">
                      <a:latin typeface="Arial" charset="0"/>
                      <a:ea typeface="宋体" charset="-122"/>
                    </a:rPr>
                    <a:t>To</a:t>
                  </a:r>
                </a:p>
                <a:p>
                  <a:pPr algn="ctr" eaLnBrk="1" hangingPunct="1"/>
                  <a:r>
                    <a:rPr lang="en-US" altLang="zh-CN" sz="1600" dirty="0">
                      <a:latin typeface="Arial" charset="0"/>
                      <a:ea typeface="宋体" charset="-122"/>
                    </a:rPr>
                    <a:t>DS</a:t>
                  </a:r>
                </a:p>
              </p:txBody>
            </p:sp>
            <p:sp>
              <p:nvSpPr>
                <p:cNvPr id="12" name="Rectangle 27"/>
                <p:cNvSpPr>
                  <a:spLocks noChangeArrowheads="1"/>
                </p:cNvSpPr>
                <p:nvPr/>
              </p:nvSpPr>
              <p:spPr bwMode="auto">
                <a:xfrm>
                  <a:off x="3024" y="2208"/>
                  <a:ext cx="432" cy="384"/>
                </a:xfrm>
                <a:prstGeom prst="rect">
                  <a:avLst/>
                </a:prstGeom>
                <a:solidFill>
                  <a:srgbClr val="92D050"/>
                </a:solidFill>
                <a:ln w="9525">
                  <a:solidFill>
                    <a:schemeClr val="tx1"/>
                  </a:solidFill>
                  <a:miter lim="800000"/>
                  <a:headEnd/>
                  <a:tailEnd/>
                </a:ln>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r>
                    <a:rPr lang="en-US" altLang="zh-CN" sz="1600" dirty="0">
                      <a:latin typeface="Arial" charset="0"/>
                      <a:ea typeface="宋体" charset="-122"/>
                    </a:rPr>
                    <a:t>More</a:t>
                  </a:r>
                </a:p>
                <a:p>
                  <a:pPr algn="ctr" eaLnBrk="1" hangingPunct="1"/>
                  <a:r>
                    <a:rPr lang="zh-CN" altLang="en-US" sz="1600" dirty="0">
                      <a:latin typeface="Arial" charset="0"/>
                      <a:ea typeface="宋体" charset="-122"/>
                    </a:rPr>
                    <a:t>标志</a:t>
                  </a:r>
                  <a:r>
                    <a:rPr lang="en-US" altLang="zh-CN" sz="1600" dirty="0">
                      <a:latin typeface="Arial" charset="0"/>
                      <a:ea typeface="宋体" charset="-122"/>
                    </a:rPr>
                    <a:t> </a:t>
                  </a:r>
                </a:p>
              </p:txBody>
            </p:sp>
            <p:sp>
              <p:nvSpPr>
                <p:cNvPr id="13" name="Rectangle 28"/>
                <p:cNvSpPr>
                  <a:spLocks noChangeArrowheads="1"/>
                </p:cNvSpPr>
                <p:nvPr/>
              </p:nvSpPr>
              <p:spPr bwMode="auto">
                <a:xfrm>
                  <a:off x="4752" y="2208"/>
                  <a:ext cx="432" cy="384"/>
                </a:xfrm>
                <a:prstGeom prst="rect">
                  <a:avLst/>
                </a:prstGeom>
                <a:solidFill>
                  <a:srgbClr val="92D050"/>
                </a:solidFill>
                <a:ln w="9525">
                  <a:solidFill>
                    <a:schemeClr val="tx1"/>
                  </a:solidFill>
                  <a:miter lim="800000"/>
                  <a:headEnd/>
                  <a:tailEnd/>
                </a:ln>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r>
                    <a:rPr lang="en-US" altLang="zh-CN" sz="1600">
                      <a:latin typeface="Arial" charset="0"/>
                      <a:ea typeface="宋体" charset="-122"/>
                    </a:rPr>
                    <a:t>WEP</a:t>
                  </a:r>
                </a:p>
              </p:txBody>
            </p:sp>
            <p:sp>
              <p:nvSpPr>
                <p:cNvPr id="14" name="Rectangle 29"/>
                <p:cNvSpPr>
                  <a:spLocks noChangeArrowheads="1"/>
                </p:cNvSpPr>
                <p:nvPr/>
              </p:nvSpPr>
              <p:spPr bwMode="auto">
                <a:xfrm>
                  <a:off x="4320" y="2208"/>
                  <a:ext cx="432" cy="384"/>
                </a:xfrm>
                <a:prstGeom prst="rect">
                  <a:avLst/>
                </a:prstGeom>
                <a:solidFill>
                  <a:srgbClr val="92D050"/>
                </a:solidFill>
                <a:ln w="9525">
                  <a:solidFill>
                    <a:schemeClr val="tx1"/>
                  </a:solidFill>
                  <a:miter lim="800000"/>
                  <a:headEnd/>
                  <a:tailEnd/>
                </a:ln>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r>
                    <a:rPr lang="zh-CN" altLang="en-US" sz="1600" dirty="0">
                      <a:latin typeface="Arial" charset="0"/>
                      <a:ea typeface="宋体" charset="-122"/>
                    </a:rPr>
                    <a:t>更多</a:t>
                  </a:r>
                  <a:endParaRPr lang="en-US" altLang="zh-CN" sz="1600" dirty="0">
                    <a:latin typeface="Arial" charset="0"/>
                    <a:ea typeface="宋体" charset="-122"/>
                  </a:endParaRPr>
                </a:p>
                <a:p>
                  <a:pPr algn="ctr" eaLnBrk="1" hangingPunct="1"/>
                  <a:r>
                    <a:rPr lang="zh-CN" altLang="en-US" sz="1600" dirty="0">
                      <a:latin typeface="Arial" charset="0"/>
                      <a:ea typeface="宋体" charset="-122"/>
                    </a:rPr>
                    <a:t>数据</a:t>
                  </a:r>
                  <a:endParaRPr lang="en-US" altLang="zh-CN" sz="1600" dirty="0">
                    <a:latin typeface="Arial" charset="0"/>
                    <a:ea typeface="宋体" charset="-122"/>
                  </a:endParaRPr>
                </a:p>
              </p:txBody>
            </p:sp>
            <p:sp>
              <p:nvSpPr>
                <p:cNvPr id="15" name="Rectangle 30"/>
                <p:cNvSpPr>
                  <a:spLocks noChangeArrowheads="1"/>
                </p:cNvSpPr>
                <p:nvPr/>
              </p:nvSpPr>
              <p:spPr bwMode="auto">
                <a:xfrm>
                  <a:off x="3888" y="2208"/>
                  <a:ext cx="432" cy="384"/>
                </a:xfrm>
                <a:prstGeom prst="rect">
                  <a:avLst/>
                </a:prstGeom>
                <a:solidFill>
                  <a:srgbClr val="92D050"/>
                </a:solidFill>
                <a:ln w="9525">
                  <a:solidFill>
                    <a:schemeClr val="tx1"/>
                  </a:solidFill>
                  <a:miter lim="800000"/>
                  <a:headEnd/>
                  <a:tailEnd/>
                </a:ln>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r>
                    <a:rPr lang="zh-CN" altLang="en-US" sz="1600" dirty="0">
                      <a:latin typeface="Arial" charset="0"/>
                      <a:ea typeface="宋体" charset="-122"/>
                    </a:rPr>
                    <a:t>功率</a:t>
                  </a:r>
                  <a:endParaRPr lang="en-US" altLang="zh-CN" sz="1600" dirty="0">
                    <a:latin typeface="Arial" charset="0"/>
                    <a:ea typeface="宋体" charset="-122"/>
                  </a:endParaRPr>
                </a:p>
                <a:p>
                  <a:pPr algn="ctr" eaLnBrk="1" hangingPunct="1"/>
                  <a:r>
                    <a:rPr lang="zh-CN" altLang="en-US" sz="1600" dirty="0">
                      <a:latin typeface="Arial" charset="0"/>
                      <a:ea typeface="宋体" charset="-122"/>
                    </a:rPr>
                    <a:t>管理</a:t>
                  </a:r>
                  <a:endParaRPr lang="en-US" altLang="zh-CN" sz="1600" dirty="0">
                    <a:latin typeface="Arial" charset="0"/>
                    <a:ea typeface="宋体" charset="-122"/>
                  </a:endParaRPr>
                </a:p>
              </p:txBody>
            </p:sp>
            <p:sp>
              <p:nvSpPr>
                <p:cNvPr id="16" name="Rectangle 31"/>
                <p:cNvSpPr>
                  <a:spLocks noChangeArrowheads="1"/>
                </p:cNvSpPr>
                <p:nvPr/>
              </p:nvSpPr>
              <p:spPr bwMode="auto">
                <a:xfrm>
                  <a:off x="3456" y="2208"/>
                  <a:ext cx="432" cy="384"/>
                </a:xfrm>
                <a:prstGeom prst="rect">
                  <a:avLst/>
                </a:prstGeom>
                <a:solidFill>
                  <a:srgbClr val="92D050"/>
                </a:solidFill>
                <a:ln w="9525">
                  <a:solidFill>
                    <a:schemeClr val="tx1"/>
                  </a:solidFill>
                  <a:miter lim="800000"/>
                  <a:headEnd/>
                  <a:tailEnd/>
                </a:ln>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r>
                    <a:rPr lang="zh-CN" altLang="en-US" sz="1600" dirty="0">
                      <a:latin typeface="Arial" charset="0"/>
                      <a:ea typeface="宋体" charset="-122"/>
                    </a:rPr>
                    <a:t>重试</a:t>
                  </a:r>
                  <a:endParaRPr lang="en-US" altLang="zh-CN" sz="1600" dirty="0">
                    <a:latin typeface="Arial" charset="0"/>
                    <a:ea typeface="宋体" charset="-122"/>
                  </a:endParaRPr>
                </a:p>
              </p:txBody>
            </p:sp>
            <p:sp>
              <p:nvSpPr>
                <p:cNvPr id="17" name="Rectangle 32"/>
                <p:cNvSpPr>
                  <a:spLocks noChangeArrowheads="1"/>
                </p:cNvSpPr>
                <p:nvPr/>
              </p:nvSpPr>
              <p:spPr bwMode="auto">
                <a:xfrm>
                  <a:off x="5184" y="2208"/>
                  <a:ext cx="432" cy="384"/>
                </a:xfrm>
                <a:prstGeom prst="rect">
                  <a:avLst/>
                </a:prstGeom>
                <a:solidFill>
                  <a:srgbClr val="92D050"/>
                </a:solidFill>
                <a:ln w="9525">
                  <a:solidFill>
                    <a:schemeClr val="tx1"/>
                  </a:solidFill>
                  <a:miter lim="800000"/>
                  <a:headEnd/>
                  <a:tailEnd/>
                </a:ln>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r>
                    <a:rPr lang="zh-CN" altLang="en-US" sz="1600" dirty="0">
                      <a:latin typeface="Arial" charset="0"/>
                      <a:ea typeface="宋体" charset="-122"/>
                    </a:rPr>
                    <a:t>顺序</a:t>
                  </a:r>
                  <a:endParaRPr lang="en-US" altLang="zh-CN" sz="1600" dirty="0">
                    <a:latin typeface="Arial" charset="0"/>
                    <a:ea typeface="宋体" charset="-122"/>
                  </a:endParaRPr>
                </a:p>
              </p:txBody>
            </p:sp>
            <p:sp>
              <p:nvSpPr>
                <p:cNvPr id="18" name="Rectangle 33"/>
                <p:cNvSpPr>
                  <a:spLocks noChangeArrowheads="1"/>
                </p:cNvSpPr>
                <p:nvPr/>
              </p:nvSpPr>
              <p:spPr bwMode="auto">
                <a:xfrm>
                  <a:off x="240" y="2208"/>
                  <a:ext cx="624" cy="384"/>
                </a:xfrm>
                <a:prstGeom prst="rect">
                  <a:avLst/>
                </a:prstGeom>
                <a:solidFill>
                  <a:srgbClr val="92D050"/>
                </a:solidFill>
                <a:ln w="9525">
                  <a:solidFill>
                    <a:schemeClr val="tx1"/>
                  </a:solidFill>
                  <a:miter lim="800000"/>
                  <a:headEnd/>
                  <a:tailEnd/>
                </a:ln>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r>
                    <a:rPr lang="zh-CN" altLang="en-US" sz="1600" dirty="0">
                      <a:latin typeface="Arial" charset="0"/>
                      <a:ea typeface="宋体" charset="-122"/>
                    </a:rPr>
                    <a:t>版本号</a:t>
                  </a:r>
                  <a:endParaRPr lang="en-US" altLang="zh-CN" sz="1600" dirty="0">
                    <a:latin typeface="Arial" charset="0"/>
                    <a:ea typeface="宋体" charset="-122"/>
                  </a:endParaRPr>
                </a:p>
              </p:txBody>
            </p:sp>
            <p:sp>
              <p:nvSpPr>
                <p:cNvPr id="19" name="Text Box 34"/>
                <p:cNvSpPr txBox="1">
                  <a:spLocks noChangeArrowheads="1"/>
                </p:cNvSpPr>
                <p:nvPr/>
              </p:nvSpPr>
              <p:spPr bwMode="auto">
                <a:xfrm>
                  <a:off x="518" y="1991"/>
                  <a:ext cx="196" cy="231"/>
                </a:xfrm>
                <a:prstGeom prst="rect">
                  <a:avLst/>
                </a:prstGeom>
                <a:noFill/>
                <a:ln w="9525">
                  <a:noFill/>
                  <a:miter lim="800000"/>
                  <a:headEnd/>
                  <a:tailEnd/>
                </a:ln>
                <a:effec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lang="en-US" altLang="zh-CN">
                      <a:latin typeface="Arial" charset="0"/>
                      <a:ea typeface="宋体" charset="-122"/>
                    </a:rPr>
                    <a:t>2</a:t>
                  </a:r>
                </a:p>
              </p:txBody>
            </p:sp>
            <p:sp>
              <p:nvSpPr>
                <p:cNvPr id="20" name="Text Box 35"/>
                <p:cNvSpPr txBox="1">
                  <a:spLocks noChangeArrowheads="1"/>
                </p:cNvSpPr>
                <p:nvPr/>
              </p:nvSpPr>
              <p:spPr bwMode="auto">
                <a:xfrm>
                  <a:off x="1104" y="2016"/>
                  <a:ext cx="196" cy="231"/>
                </a:xfrm>
                <a:prstGeom prst="rect">
                  <a:avLst/>
                </a:prstGeom>
                <a:noFill/>
                <a:ln w="9525">
                  <a:noFill/>
                  <a:miter lim="800000"/>
                  <a:headEnd/>
                  <a:tailEnd/>
                </a:ln>
                <a:effec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lang="en-US" altLang="zh-CN">
                      <a:latin typeface="Arial" charset="0"/>
                      <a:ea typeface="宋体" charset="-122"/>
                    </a:rPr>
                    <a:t>2</a:t>
                  </a:r>
                </a:p>
              </p:txBody>
            </p:sp>
            <p:sp>
              <p:nvSpPr>
                <p:cNvPr id="21" name="Text Box 36"/>
                <p:cNvSpPr txBox="1">
                  <a:spLocks noChangeArrowheads="1"/>
                </p:cNvSpPr>
                <p:nvPr/>
              </p:nvSpPr>
              <p:spPr bwMode="auto">
                <a:xfrm>
                  <a:off x="1728" y="2016"/>
                  <a:ext cx="196" cy="231"/>
                </a:xfrm>
                <a:prstGeom prst="rect">
                  <a:avLst/>
                </a:prstGeom>
                <a:noFill/>
                <a:ln w="9525">
                  <a:noFill/>
                  <a:miter lim="800000"/>
                  <a:headEnd/>
                  <a:tailEnd/>
                </a:ln>
                <a:effec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lang="en-US" altLang="zh-CN">
                      <a:latin typeface="Arial" charset="0"/>
                      <a:ea typeface="宋体" charset="-122"/>
                    </a:rPr>
                    <a:t>4</a:t>
                  </a:r>
                </a:p>
              </p:txBody>
            </p:sp>
            <p:sp>
              <p:nvSpPr>
                <p:cNvPr id="22" name="Text Box 37"/>
                <p:cNvSpPr txBox="1">
                  <a:spLocks noChangeArrowheads="1"/>
                </p:cNvSpPr>
                <p:nvPr/>
              </p:nvSpPr>
              <p:spPr bwMode="auto">
                <a:xfrm>
                  <a:off x="2304" y="2016"/>
                  <a:ext cx="196" cy="231"/>
                </a:xfrm>
                <a:prstGeom prst="rect">
                  <a:avLst/>
                </a:prstGeom>
                <a:noFill/>
                <a:ln w="9525">
                  <a:noFill/>
                  <a:miter lim="800000"/>
                  <a:headEnd/>
                  <a:tailEnd/>
                </a:ln>
                <a:effec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lang="en-US" altLang="zh-CN">
                      <a:latin typeface="Arial" charset="0"/>
                      <a:ea typeface="宋体" charset="-122"/>
                    </a:rPr>
                    <a:t>1</a:t>
                  </a:r>
                </a:p>
              </p:txBody>
            </p:sp>
            <p:sp>
              <p:nvSpPr>
                <p:cNvPr id="23" name="Text Box 38"/>
                <p:cNvSpPr txBox="1">
                  <a:spLocks noChangeArrowheads="1"/>
                </p:cNvSpPr>
                <p:nvPr/>
              </p:nvSpPr>
              <p:spPr bwMode="auto">
                <a:xfrm>
                  <a:off x="2688" y="2016"/>
                  <a:ext cx="196" cy="231"/>
                </a:xfrm>
                <a:prstGeom prst="rect">
                  <a:avLst/>
                </a:prstGeom>
                <a:noFill/>
                <a:ln w="9525">
                  <a:noFill/>
                  <a:miter lim="800000"/>
                  <a:headEnd/>
                  <a:tailEnd/>
                </a:ln>
                <a:effec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lang="en-US" altLang="zh-CN">
                      <a:latin typeface="Arial" charset="0"/>
                      <a:ea typeface="宋体" charset="-122"/>
                    </a:rPr>
                    <a:t>1</a:t>
                  </a:r>
                </a:p>
              </p:txBody>
            </p:sp>
            <p:sp>
              <p:nvSpPr>
                <p:cNvPr id="24" name="Text Box 39"/>
                <p:cNvSpPr txBox="1">
                  <a:spLocks noChangeArrowheads="1"/>
                </p:cNvSpPr>
                <p:nvPr/>
              </p:nvSpPr>
              <p:spPr bwMode="auto">
                <a:xfrm>
                  <a:off x="3120" y="2016"/>
                  <a:ext cx="196" cy="231"/>
                </a:xfrm>
                <a:prstGeom prst="rect">
                  <a:avLst/>
                </a:prstGeom>
                <a:noFill/>
                <a:ln w="9525">
                  <a:noFill/>
                  <a:miter lim="800000"/>
                  <a:headEnd/>
                  <a:tailEnd/>
                </a:ln>
                <a:effec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lang="en-US" altLang="zh-CN">
                      <a:latin typeface="Arial" charset="0"/>
                      <a:ea typeface="宋体" charset="-122"/>
                    </a:rPr>
                    <a:t>1</a:t>
                  </a:r>
                </a:p>
              </p:txBody>
            </p:sp>
            <p:sp>
              <p:nvSpPr>
                <p:cNvPr id="25" name="Text Box 40"/>
                <p:cNvSpPr txBox="1">
                  <a:spLocks noChangeArrowheads="1"/>
                </p:cNvSpPr>
                <p:nvPr/>
              </p:nvSpPr>
              <p:spPr bwMode="auto">
                <a:xfrm>
                  <a:off x="4464" y="2016"/>
                  <a:ext cx="196" cy="231"/>
                </a:xfrm>
                <a:prstGeom prst="rect">
                  <a:avLst/>
                </a:prstGeom>
                <a:noFill/>
                <a:ln w="9525">
                  <a:noFill/>
                  <a:miter lim="800000"/>
                  <a:headEnd/>
                  <a:tailEnd/>
                </a:ln>
                <a:effec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lang="en-US" altLang="zh-CN">
                      <a:latin typeface="Arial" charset="0"/>
                      <a:ea typeface="宋体" charset="-122"/>
                    </a:rPr>
                    <a:t>1</a:t>
                  </a:r>
                </a:p>
              </p:txBody>
            </p:sp>
            <p:sp>
              <p:nvSpPr>
                <p:cNvPr id="26" name="Text Box 41"/>
                <p:cNvSpPr txBox="1">
                  <a:spLocks noChangeArrowheads="1"/>
                </p:cNvSpPr>
                <p:nvPr/>
              </p:nvSpPr>
              <p:spPr bwMode="auto">
                <a:xfrm>
                  <a:off x="4896" y="2016"/>
                  <a:ext cx="196" cy="231"/>
                </a:xfrm>
                <a:prstGeom prst="rect">
                  <a:avLst/>
                </a:prstGeom>
                <a:noFill/>
                <a:ln w="9525">
                  <a:noFill/>
                  <a:miter lim="800000"/>
                  <a:headEnd/>
                  <a:tailEnd/>
                </a:ln>
                <a:effec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lang="en-US" altLang="zh-CN">
                      <a:latin typeface="Arial" charset="0"/>
                      <a:ea typeface="宋体" charset="-122"/>
                    </a:rPr>
                    <a:t>1</a:t>
                  </a:r>
                </a:p>
              </p:txBody>
            </p:sp>
            <p:sp>
              <p:nvSpPr>
                <p:cNvPr id="27" name="Text Box 42"/>
                <p:cNvSpPr txBox="1">
                  <a:spLocks noChangeArrowheads="1"/>
                </p:cNvSpPr>
                <p:nvPr/>
              </p:nvSpPr>
              <p:spPr bwMode="auto">
                <a:xfrm>
                  <a:off x="5280" y="2016"/>
                  <a:ext cx="196" cy="231"/>
                </a:xfrm>
                <a:prstGeom prst="rect">
                  <a:avLst/>
                </a:prstGeom>
                <a:noFill/>
                <a:ln w="9525">
                  <a:noFill/>
                  <a:miter lim="800000"/>
                  <a:headEnd/>
                  <a:tailEnd/>
                </a:ln>
                <a:effec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lang="en-US" altLang="zh-CN">
                      <a:latin typeface="Arial" charset="0"/>
                      <a:ea typeface="宋体" charset="-122"/>
                    </a:rPr>
                    <a:t>1</a:t>
                  </a:r>
                </a:p>
              </p:txBody>
            </p:sp>
            <p:sp>
              <p:nvSpPr>
                <p:cNvPr id="28" name="Text Box 43"/>
                <p:cNvSpPr txBox="1">
                  <a:spLocks noChangeArrowheads="1"/>
                </p:cNvSpPr>
                <p:nvPr/>
              </p:nvSpPr>
              <p:spPr bwMode="auto">
                <a:xfrm>
                  <a:off x="3600" y="2016"/>
                  <a:ext cx="196" cy="231"/>
                </a:xfrm>
                <a:prstGeom prst="rect">
                  <a:avLst/>
                </a:prstGeom>
                <a:noFill/>
                <a:ln w="9525">
                  <a:noFill/>
                  <a:miter lim="800000"/>
                  <a:headEnd/>
                  <a:tailEnd/>
                </a:ln>
                <a:effec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lang="en-US" altLang="zh-CN">
                      <a:latin typeface="Arial" charset="0"/>
                      <a:ea typeface="宋体" charset="-122"/>
                    </a:rPr>
                    <a:t>1</a:t>
                  </a:r>
                </a:p>
              </p:txBody>
            </p:sp>
            <p:sp>
              <p:nvSpPr>
                <p:cNvPr id="29" name="Text Box 44"/>
                <p:cNvSpPr txBox="1">
                  <a:spLocks noChangeArrowheads="1"/>
                </p:cNvSpPr>
                <p:nvPr/>
              </p:nvSpPr>
              <p:spPr bwMode="auto">
                <a:xfrm>
                  <a:off x="3984" y="2016"/>
                  <a:ext cx="196" cy="231"/>
                </a:xfrm>
                <a:prstGeom prst="rect">
                  <a:avLst/>
                </a:prstGeom>
                <a:noFill/>
                <a:ln w="9525">
                  <a:noFill/>
                  <a:miter lim="800000"/>
                  <a:headEnd/>
                  <a:tailEnd/>
                </a:ln>
                <a:effec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lang="en-US" altLang="zh-CN">
                      <a:latin typeface="Arial" charset="0"/>
                      <a:ea typeface="宋体" charset="-122"/>
                    </a:rPr>
                    <a:t>1</a:t>
                  </a:r>
                </a:p>
              </p:txBody>
            </p:sp>
          </p:grpSp>
          <p:sp>
            <p:nvSpPr>
              <p:cNvPr id="7" name="Freeform 45"/>
              <p:cNvSpPr>
                <a:spLocks/>
              </p:cNvSpPr>
              <p:nvPr/>
            </p:nvSpPr>
            <p:spPr bwMode="auto">
              <a:xfrm>
                <a:off x="214282" y="4643446"/>
                <a:ext cx="8713787" cy="1066800"/>
              </a:xfrm>
              <a:custGeom>
                <a:avLst/>
                <a:gdLst/>
                <a:ahLst/>
                <a:cxnLst>
                  <a:cxn ang="0">
                    <a:pos x="64" y="0"/>
                  </a:cxn>
                  <a:cxn ang="0">
                    <a:pos x="0" y="664"/>
                  </a:cxn>
                  <a:cxn ang="0">
                    <a:pos x="5392" y="672"/>
                  </a:cxn>
                  <a:cxn ang="0">
                    <a:pos x="584" y="0"/>
                  </a:cxn>
                  <a:cxn ang="0">
                    <a:pos x="64" y="0"/>
                  </a:cxn>
                </a:cxnLst>
                <a:rect l="0" t="0" r="r" b="b"/>
                <a:pathLst>
                  <a:path w="5489" h="672">
                    <a:moveTo>
                      <a:pt x="64" y="0"/>
                    </a:moveTo>
                    <a:lnTo>
                      <a:pt x="0" y="664"/>
                    </a:lnTo>
                    <a:lnTo>
                      <a:pt x="5392" y="672"/>
                    </a:lnTo>
                    <a:cubicBezTo>
                      <a:pt x="5489" y="561"/>
                      <a:pt x="976" y="408"/>
                      <a:pt x="584" y="0"/>
                    </a:cubicBezTo>
                    <a:cubicBezTo>
                      <a:pt x="152" y="0"/>
                      <a:pt x="172" y="0"/>
                      <a:pt x="64" y="0"/>
                    </a:cubicBezTo>
                    <a:close/>
                  </a:path>
                </a:pathLst>
              </a:custGeom>
              <a:gradFill rotWithShape="1">
                <a:gsLst>
                  <a:gs pos="0">
                    <a:schemeClr val="tx1"/>
                  </a:gs>
                  <a:gs pos="100000">
                    <a:schemeClr val="bg1">
                      <a:alpha val="17999"/>
                    </a:schemeClr>
                  </a:gs>
                </a:gsLst>
                <a:lin ang="5400000" scaled="1"/>
              </a:gradFill>
              <a:ln w="9525">
                <a:noFill/>
                <a:round/>
                <a:headEnd/>
                <a:tailEnd/>
              </a:ln>
              <a:effec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50" name="TextBox 49"/>
            <p:cNvSpPr txBox="1"/>
            <p:nvPr/>
          </p:nvSpPr>
          <p:spPr>
            <a:xfrm>
              <a:off x="1857356" y="5708689"/>
              <a:ext cx="1357290" cy="369332"/>
            </a:xfrm>
            <a:prstGeom prst="rect">
              <a:avLst/>
            </a:prstGeom>
            <a:noFill/>
          </p:spPr>
          <p:txBody>
            <a:bodyPr wrap="square" rtlCol="0">
              <a:spAutoFit/>
            </a:bodyPr>
            <a:lstStyle/>
            <a:p>
              <a:r>
                <a:rPr lang="zh-CN" altLang="en-US" dirty="0"/>
                <a:t>哪种帧？</a:t>
              </a:r>
            </a:p>
          </p:txBody>
        </p:sp>
        <p:sp>
          <p:nvSpPr>
            <p:cNvPr id="51" name="左大括号 50"/>
            <p:cNvSpPr/>
            <p:nvPr/>
          </p:nvSpPr>
          <p:spPr>
            <a:xfrm rot="16200000">
              <a:off x="2357422" y="4565681"/>
              <a:ext cx="214314" cy="1928826"/>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2" name="TextBox 51"/>
            <p:cNvSpPr txBox="1"/>
            <p:nvPr/>
          </p:nvSpPr>
          <p:spPr>
            <a:xfrm>
              <a:off x="2786050" y="5637251"/>
              <a:ext cx="1357290" cy="369332"/>
            </a:xfrm>
            <a:prstGeom prst="rect">
              <a:avLst/>
            </a:prstGeom>
            <a:noFill/>
          </p:spPr>
          <p:txBody>
            <a:bodyPr wrap="square" rtlCol="0">
              <a:spAutoFit/>
            </a:bodyPr>
            <a:lstStyle/>
            <a:p>
              <a:r>
                <a:rPr lang="zh-CN" altLang="en-US" dirty="0"/>
                <a:t>更多分段？</a:t>
              </a:r>
            </a:p>
          </p:txBody>
        </p:sp>
        <p:sp>
          <p:nvSpPr>
            <p:cNvPr id="53" name="TextBox 52"/>
            <p:cNvSpPr txBox="1"/>
            <p:nvPr/>
          </p:nvSpPr>
          <p:spPr>
            <a:xfrm>
              <a:off x="4143372" y="5637251"/>
              <a:ext cx="1357290" cy="369332"/>
            </a:xfrm>
            <a:prstGeom prst="rect">
              <a:avLst/>
            </a:prstGeom>
            <a:noFill/>
          </p:spPr>
          <p:txBody>
            <a:bodyPr wrap="square" rtlCol="0">
              <a:spAutoFit/>
            </a:bodyPr>
            <a:lstStyle/>
            <a:p>
              <a:r>
                <a:rPr lang="zh-CN" altLang="en-US" dirty="0"/>
                <a:t>重传帧？</a:t>
              </a:r>
            </a:p>
          </p:txBody>
        </p:sp>
        <p:sp>
          <p:nvSpPr>
            <p:cNvPr id="54" name="TextBox 53"/>
            <p:cNvSpPr txBox="1"/>
            <p:nvPr/>
          </p:nvSpPr>
          <p:spPr>
            <a:xfrm>
              <a:off x="4500562" y="6065879"/>
              <a:ext cx="1357290" cy="369332"/>
            </a:xfrm>
            <a:prstGeom prst="rect">
              <a:avLst/>
            </a:prstGeom>
            <a:noFill/>
          </p:spPr>
          <p:txBody>
            <a:bodyPr wrap="square" rtlCol="0">
              <a:spAutoFit/>
            </a:bodyPr>
            <a:lstStyle/>
            <a:p>
              <a:r>
                <a:rPr lang="zh-CN" altLang="en-US" dirty="0"/>
                <a:t>节能模式？</a:t>
              </a:r>
            </a:p>
          </p:txBody>
        </p:sp>
        <p:sp>
          <p:nvSpPr>
            <p:cNvPr id="55" name="TextBox 54"/>
            <p:cNvSpPr txBox="1"/>
            <p:nvPr/>
          </p:nvSpPr>
          <p:spPr>
            <a:xfrm>
              <a:off x="5417900" y="6250545"/>
              <a:ext cx="1857388" cy="369332"/>
            </a:xfrm>
            <a:prstGeom prst="rect">
              <a:avLst/>
            </a:prstGeom>
            <a:noFill/>
          </p:spPr>
          <p:txBody>
            <a:bodyPr wrap="square" rtlCol="0">
              <a:spAutoFit/>
            </a:bodyPr>
            <a:lstStyle/>
            <a:p>
              <a:r>
                <a:rPr lang="zh-CN" altLang="en-US" dirty="0"/>
                <a:t>还有数据要发送？</a:t>
              </a:r>
            </a:p>
          </p:txBody>
        </p:sp>
        <p:sp>
          <p:nvSpPr>
            <p:cNvPr id="56" name="TextBox 55"/>
            <p:cNvSpPr txBox="1"/>
            <p:nvPr/>
          </p:nvSpPr>
          <p:spPr>
            <a:xfrm>
              <a:off x="7072330" y="5565813"/>
              <a:ext cx="1857388" cy="369332"/>
            </a:xfrm>
            <a:prstGeom prst="rect">
              <a:avLst/>
            </a:prstGeom>
            <a:noFill/>
          </p:spPr>
          <p:txBody>
            <a:bodyPr wrap="square" rtlCol="0">
              <a:spAutoFit/>
            </a:bodyPr>
            <a:lstStyle/>
            <a:p>
              <a:r>
                <a:rPr lang="zh-CN" altLang="en-US" dirty="0"/>
                <a:t>是否加密？</a:t>
              </a:r>
            </a:p>
          </p:txBody>
        </p:sp>
        <p:sp>
          <p:nvSpPr>
            <p:cNvPr id="57" name="TextBox 56"/>
            <p:cNvSpPr txBox="1"/>
            <p:nvPr/>
          </p:nvSpPr>
          <p:spPr>
            <a:xfrm>
              <a:off x="7286612" y="6208755"/>
              <a:ext cx="1857388" cy="369332"/>
            </a:xfrm>
            <a:prstGeom prst="rect">
              <a:avLst/>
            </a:prstGeom>
            <a:noFill/>
          </p:spPr>
          <p:txBody>
            <a:bodyPr wrap="square" rtlCol="0">
              <a:spAutoFit/>
            </a:bodyPr>
            <a:lstStyle/>
            <a:p>
              <a:r>
                <a:rPr lang="zh-CN" altLang="en-US" dirty="0"/>
                <a:t>是否按序处理？</a:t>
              </a:r>
            </a:p>
          </p:txBody>
        </p:sp>
        <p:cxnSp>
          <p:nvCxnSpPr>
            <p:cNvPr id="59" name="直接箭头连接符 58"/>
            <p:cNvCxnSpPr/>
            <p:nvPr/>
          </p:nvCxnSpPr>
          <p:spPr>
            <a:xfrm flipV="1">
              <a:off x="3929058" y="5351499"/>
              <a:ext cx="1214446" cy="21431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a:stCxn id="53" idx="0"/>
            </p:cNvCxnSpPr>
            <p:nvPr/>
          </p:nvCxnSpPr>
          <p:spPr>
            <a:xfrm rot="5400000" flipH="1" flipV="1">
              <a:off x="5197074" y="4976442"/>
              <a:ext cx="285752" cy="103586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p:nvPr/>
          </p:nvCxnSpPr>
          <p:spPr>
            <a:xfrm flipV="1">
              <a:off x="5357818" y="5351499"/>
              <a:ext cx="1143008" cy="64294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6" name="直接箭头连接符 65"/>
            <p:cNvCxnSpPr/>
            <p:nvPr/>
          </p:nvCxnSpPr>
          <p:spPr>
            <a:xfrm flipV="1">
              <a:off x="6286480" y="5351499"/>
              <a:ext cx="857288" cy="78740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9" name="直接箭头连接符 68"/>
            <p:cNvCxnSpPr/>
            <p:nvPr/>
          </p:nvCxnSpPr>
          <p:spPr>
            <a:xfrm flipV="1">
              <a:off x="7572396" y="5351499"/>
              <a:ext cx="357190" cy="28575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a:stCxn id="57" idx="0"/>
            </p:cNvCxnSpPr>
            <p:nvPr/>
          </p:nvCxnSpPr>
          <p:spPr>
            <a:xfrm rot="5400000" flipH="1" flipV="1">
              <a:off x="8001008" y="5565797"/>
              <a:ext cx="857256" cy="42866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3" name="Rectangle 33"/>
            <p:cNvSpPr>
              <a:spLocks noChangeArrowheads="1"/>
            </p:cNvSpPr>
            <p:nvPr/>
          </p:nvSpPr>
          <p:spPr bwMode="auto">
            <a:xfrm>
              <a:off x="6357950" y="3929066"/>
              <a:ext cx="1000132" cy="500066"/>
            </a:xfrm>
            <a:prstGeom prst="rect">
              <a:avLst/>
            </a:prstGeom>
            <a:solidFill>
              <a:srgbClr val="92D050"/>
            </a:solidFill>
            <a:ln w="9525">
              <a:solidFill>
                <a:schemeClr val="tx1"/>
              </a:solidFill>
              <a:miter lim="800000"/>
              <a:headEnd/>
              <a:tailEnd/>
            </a:ln>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r>
                <a:rPr lang="zh-CN" altLang="en-US" sz="1600" dirty="0">
                  <a:latin typeface="Arial" charset="0"/>
                  <a:ea typeface="宋体" charset="-122"/>
                </a:rPr>
                <a:t>顺序号</a:t>
              </a:r>
              <a:endParaRPr lang="en-US" altLang="zh-CN" sz="1600" dirty="0">
                <a:latin typeface="Arial" charset="0"/>
                <a:ea typeface="宋体" charset="-122"/>
              </a:endParaRPr>
            </a:p>
          </p:txBody>
        </p:sp>
        <p:sp>
          <p:nvSpPr>
            <p:cNvPr id="74" name="Rectangle 33"/>
            <p:cNvSpPr>
              <a:spLocks noChangeArrowheads="1"/>
            </p:cNvSpPr>
            <p:nvPr/>
          </p:nvSpPr>
          <p:spPr bwMode="auto">
            <a:xfrm>
              <a:off x="7358082" y="3929066"/>
              <a:ext cx="1000132" cy="500066"/>
            </a:xfrm>
            <a:prstGeom prst="rect">
              <a:avLst/>
            </a:prstGeom>
            <a:solidFill>
              <a:srgbClr val="92D050"/>
            </a:solidFill>
            <a:ln w="9525">
              <a:solidFill>
                <a:schemeClr val="tx1"/>
              </a:solidFill>
              <a:miter lim="800000"/>
              <a:headEnd/>
              <a:tailEnd/>
            </a:ln>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r>
                <a:rPr lang="zh-CN" altLang="en-US" sz="1600" dirty="0">
                  <a:latin typeface="Arial" charset="0"/>
                  <a:ea typeface="宋体" charset="-122"/>
                </a:rPr>
                <a:t>分段号</a:t>
              </a:r>
              <a:endParaRPr lang="en-US" altLang="zh-CN" sz="1600" dirty="0">
                <a:latin typeface="Arial" charset="0"/>
                <a:ea typeface="宋体" charset="-122"/>
              </a:endParaRPr>
            </a:p>
          </p:txBody>
        </p:sp>
        <p:cxnSp>
          <p:nvCxnSpPr>
            <p:cNvPr id="76" name="直接连接符 75"/>
            <p:cNvCxnSpPr/>
            <p:nvPr/>
          </p:nvCxnSpPr>
          <p:spPr>
            <a:xfrm>
              <a:off x="4714876" y="3643314"/>
              <a:ext cx="1643074" cy="28575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9" name="任意多边形 78"/>
            <p:cNvSpPr/>
            <p:nvPr/>
          </p:nvSpPr>
          <p:spPr>
            <a:xfrm>
              <a:off x="5580993" y="3626069"/>
              <a:ext cx="2774731" cy="315310"/>
            </a:xfrm>
            <a:custGeom>
              <a:avLst/>
              <a:gdLst>
                <a:gd name="connsiteX0" fmla="*/ 0 w 2774731"/>
                <a:gd name="connsiteY0" fmla="*/ 0 h 315310"/>
                <a:gd name="connsiteX1" fmla="*/ 2774731 w 2774731"/>
                <a:gd name="connsiteY1" fmla="*/ 315310 h 315310"/>
              </a:gdLst>
              <a:ahLst/>
              <a:cxnLst>
                <a:cxn ang="0">
                  <a:pos x="connsiteX0" y="connsiteY0"/>
                </a:cxn>
                <a:cxn ang="0">
                  <a:pos x="connsiteX1" y="connsiteY1"/>
                </a:cxn>
              </a:cxnLst>
              <a:rect l="l" t="t" r="r" b="b"/>
              <a:pathLst>
                <a:path w="2774731" h="315310">
                  <a:moveTo>
                    <a:pt x="0" y="0"/>
                  </a:moveTo>
                  <a:cubicBezTo>
                    <a:pt x="1192924" y="151086"/>
                    <a:pt x="2385848" y="302172"/>
                    <a:pt x="2774731" y="315310"/>
                  </a:cubicBezTo>
                </a:path>
              </a:pathLst>
            </a:cu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Tree>
    <p:extLst>
      <p:ext uri="{BB962C8B-B14F-4D97-AF65-F5344CB8AC3E}">
        <p14:creationId xmlns:p14="http://schemas.microsoft.com/office/powerpoint/2010/main" val="40128856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码分多址（</a:t>
            </a:r>
            <a:r>
              <a:rPr lang="en-US" altLang="zh-CN" dirty="0" smtClean="0"/>
              <a:t>Code Division Multiple Access</a:t>
            </a:r>
            <a:r>
              <a:rPr lang="zh-CN" altLang="en-US" dirty="0" smtClean="0"/>
              <a:t>）</a:t>
            </a:r>
            <a:endParaRPr lang="zh-CN" altLang="en-US" dirty="0"/>
          </a:p>
        </p:txBody>
      </p:sp>
      <p:sp>
        <p:nvSpPr>
          <p:cNvPr id="3" name="灯片编号占位符 2"/>
          <p:cNvSpPr>
            <a:spLocks noGrp="1"/>
          </p:cNvSpPr>
          <p:nvPr>
            <p:ph type="sldNum" sz="quarter" idx="12"/>
          </p:nvPr>
        </p:nvSpPr>
        <p:spPr/>
        <p:txBody>
          <a:bodyPr/>
          <a:lstStyle/>
          <a:p>
            <a:fld id="{3C40872B-571A-4F56-8A4E-7221158C17B4}" type="slidenum">
              <a:rPr lang="zh-CN" altLang="en-US" smtClean="0"/>
              <a:t>6</a:t>
            </a:fld>
            <a:endParaRPr lang="zh-CN" altLang="en-US" dirty="0"/>
          </a:p>
        </p:txBody>
      </p:sp>
      <p:sp>
        <p:nvSpPr>
          <p:cNvPr id="4" name="内容占位符 3"/>
          <p:cNvSpPr>
            <a:spLocks noGrp="1"/>
          </p:cNvSpPr>
          <p:nvPr>
            <p:ph sz="quarter" idx="1"/>
          </p:nvPr>
        </p:nvSpPr>
        <p:spPr/>
        <p:txBody>
          <a:bodyPr>
            <a:noAutofit/>
          </a:bodyPr>
          <a:lstStyle/>
          <a:p>
            <a:r>
              <a:rPr lang="zh-CN" altLang="en-US" sz="2000" dirty="0" smtClean="0"/>
              <a:t>具有扩频功能的信道分割技术：基于香农定理，增大信道带宽使得在一定信噪比的情况下误码率尽可能低</a:t>
            </a:r>
            <a:endParaRPr lang="en-US" altLang="zh-CN" sz="2000" dirty="0" smtClean="0"/>
          </a:p>
          <a:p>
            <a:r>
              <a:rPr lang="zh-CN" altLang="en-US" sz="2000" dirty="0"/>
              <a:t>扩</a:t>
            </a:r>
            <a:r>
              <a:rPr lang="zh-CN" altLang="en-US" sz="2000" dirty="0" smtClean="0"/>
              <a:t>频通过一个正交码或伪噪声（</a:t>
            </a:r>
            <a:r>
              <a:rPr lang="en-US" altLang="zh-CN" sz="2000" dirty="0" smtClean="0"/>
              <a:t>Pseudo Noise</a:t>
            </a:r>
            <a:r>
              <a:rPr lang="zh-CN" altLang="en-US" sz="2000" dirty="0" smtClean="0"/>
              <a:t>）序列来控制</a:t>
            </a:r>
            <a:endParaRPr lang="en-US" altLang="zh-CN" sz="2000" dirty="0" smtClean="0"/>
          </a:p>
          <a:p>
            <a:pPr lvl="1"/>
            <a:r>
              <a:rPr lang="zh-CN" altLang="en-US" sz="2000" dirty="0" smtClean="0"/>
              <a:t>产生具有伪随机和类似噪声的信号</a:t>
            </a:r>
            <a:endParaRPr lang="en-US" altLang="zh-CN" sz="2000" dirty="0" smtClean="0"/>
          </a:p>
          <a:p>
            <a:pPr lvl="2"/>
            <a:r>
              <a:rPr lang="zh-CN" altLang="en-US" dirty="0" smtClean="0"/>
              <a:t>抑制窄带干扰：解扩时干扰的信号功率也被相应降低</a:t>
            </a:r>
            <a:endParaRPr lang="en-US" altLang="zh-CN" dirty="0" smtClean="0"/>
          </a:p>
          <a:p>
            <a:pPr lvl="2"/>
            <a:r>
              <a:rPr lang="zh-CN" altLang="en-US" dirty="0" smtClean="0"/>
              <a:t>抗多径干扰：宽带信号是频率选择性的；迟来信号与当前信号的</a:t>
            </a:r>
            <a:r>
              <a:rPr lang="en-US" altLang="zh-CN" dirty="0" smtClean="0"/>
              <a:t>PN</a:t>
            </a:r>
            <a:r>
              <a:rPr lang="zh-CN" altLang="en-US" dirty="0" smtClean="0"/>
              <a:t>序列不同</a:t>
            </a:r>
            <a:endParaRPr lang="en-US" altLang="zh-CN" dirty="0" smtClean="0"/>
          </a:p>
          <a:p>
            <a:pPr lvl="1"/>
            <a:r>
              <a:rPr lang="zh-CN" altLang="en-US" sz="2000" dirty="0" smtClean="0"/>
              <a:t>接收者知道发送者使用的</a:t>
            </a:r>
            <a:r>
              <a:rPr lang="en-US" altLang="zh-CN" sz="2000" dirty="0" smtClean="0"/>
              <a:t>PN</a:t>
            </a:r>
            <a:r>
              <a:rPr lang="zh-CN" altLang="en-US" sz="2000" dirty="0" smtClean="0"/>
              <a:t>序列就可以解扩，从而可用于多用户</a:t>
            </a:r>
            <a:endParaRPr lang="en-US" altLang="zh-CN" sz="2000" dirty="0" smtClean="0"/>
          </a:p>
          <a:p>
            <a:pPr lvl="2"/>
            <a:r>
              <a:rPr lang="zh-CN" altLang="en-US" dirty="0" smtClean="0"/>
              <a:t>所有用户可在同时刻同频率发送通过自身</a:t>
            </a:r>
            <a:r>
              <a:rPr lang="en-US" altLang="zh-CN" dirty="0" smtClean="0"/>
              <a:t>PN</a:t>
            </a:r>
            <a:r>
              <a:rPr lang="zh-CN" altLang="en-US" dirty="0" smtClean="0"/>
              <a:t>序列扩频后的信号</a:t>
            </a:r>
            <a:endParaRPr lang="en-US" altLang="zh-CN" dirty="0" smtClean="0"/>
          </a:p>
          <a:p>
            <a:pPr lvl="2"/>
            <a:r>
              <a:rPr lang="zh-CN" altLang="en-US" dirty="0" smtClean="0"/>
              <a:t>正交或准正交的</a:t>
            </a:r>
            <a:r>
              <a:rPr lang="en-US" altLang="zh-CN" dirty="0" smtClean="0"/>
              <a:t>PN</a:t>
            </a:r>
            <a:r>
              <a:rPr lang="zh-CN" altLang="en-US" dirty="0" smtClean="0"/>
              <a:t>序列使得接收方可通过发送者使用的</a:t>
            </a:r>
            <a:r>
              <a:rPr lang="en-US" altLang="zh-CN" dirty="0" smtClean="0"/>
              <a:t>PN</a:t>
            </a:r>
            <a:r>
              <a:rPr lang="zh-CN" altLang="en-US" dirty="0" smtClean="0"/>
              <a:t>序列解扩</a:t>
            </a:r>
            <a:endParaRPr lang="en-US" altLang="zh-CN" dirty="0" smtClean="0"/>
          </a:p>
          <a:p>
            <a:r>
              <a:rPr lang="zh-CN" altLang="en-US" sz="2000" dirty="0"/>
              <a:t>三</a:t>
            </a:r>
            <a:r>
              <a:rPr lang="zh-CN" altLang="en-US" sz="2000" dirty="0" smtClean="0"/>
              <a:t>种基本的扩频技术</a:t>
            </a:r>
            <a:r>
              <a:rPr lang="en-US" altLang="zh-CN" sz="2000" dirty="0" smtClean="0"/>
              <a:t>:</a:t>
            </a:r>
          </a:p>
          <a:p>
            <a:pPr lvl="1"/>
            <a:r>
              <a:rPr lang="zh-CN" altLang="en-US" sz="2000" dirty="0"/>
              <a:t>跳</a:t>
            </a:r>
            <a:r>
              <a:rPr lang="zh-CN" altLang="en-US" sz="2000" dirty="0" smtClean="0"/>
              <a:t>频</a:t>
            </a:r>
            <a:r>
              <a:rPr lang="en-US" altLang="zh-CN" sz="2000" dirty="0" smtClean="0"/>
              <a:t>(</a:t>
            </a:r>
            <a:r>
              <a:rPr lang="en-US" altLang="zh-CN" sz="2000" dirty="0" err="1" smtClean="0"/>
              <a:t>Frequence</a:t>
            </a:r>
            <a:r>
              <a:rPr lang="en-US" altLang="zh-CN" sz="2000" dirty="0" smtClean="0"/>
              <a:t> Hopping</a:t>
            </a:r>
            <a:r>
              <a:rPr lang="en-US" altLang="zh-CN" sz="2000" dirty="0"/>
              <a:t>)</a:t>
            </a:r>
            <a:r>
              <a:rPr lang="en-US" altLang="zh-CN" sz="2000" dirty="0" smtClean="0"/>
              <a:t>:</a:t>
            </a:r>
            <a:r>
              <a:rPr lang="zh-CN" altLang="en-US" sz="2000" dirty="0" smtClean="0"/>
              <a:t>信道带宽按频率分割，不同的时刻使用不同的频率的载波。蓝牙采用了跳频</a:t>
            </a:r>
            <a:endParaRPr lang="en-US" altLang="zh-CN" sz="2000" dirty="0" smtClean="0"/>
          </a:p>
          <a:p>
            <a:pPr lvl="1"/>
            <a:r>
              <a:rPr lang="zh-CN" altLang="en-US" sz="2000" dirty="0" smtClean="0"/>
              <a:t>跳时</a:t>
            </a:r>
            <a:r>
              <a:rPr lang="en-US" altLang="zh-CN" sz="2000" dirty="0" smtClean="0"/>
              <a:t>(Time Hopping</a:t>
            </a:r>
            <a:r>
              <a:rPr lang="en-US" altLang="zh-CN" sz="2000" dirty="0"/>
              <a:t>)</a:t>
            </a:r>
            <a:r>
              <a:rPr lang="zh-CN" altLang="en-US" sz="2000" dirty="0" smtClean="0"/>
              <a:t>：信道带宽分成多个时槽组成的帧，每个帧选择不同的时槽</a:t>
            </a:r>
            <a:endParaRPr lang="en-US" altLang="zh-CN" sz="2000" dirty="0" smtClean="0"/>
          </a:p>
          <a:p>
            <a:pPr lvl="1"/>
            <a:r>
              <a:rPr lang="zh-CN" altLang="en-US" sz="2000" dirty="0" smtClean="0"/>
              <a:t>直接序列</a:t>
            </a:r>
            <a:r>
              <a:rPr lang="en-US" altLang="zh-CN" sz="2000" dirty="0" smtClean="0"/>
              <a:t>(Direct Sequence): </a:t>
            </a:r>
            <a:r>
              <a:rPr lang="zh-CN" altLang="en-US" sz="2000" dirty="0" smtClean="0"/>
              <a:t>信息经过</a:t>
            </a:r>
            <a:r>
              <a:rPr lang="en-US" altLang="zh-CN" sz="2000" dirty="0" smtClean="0"/>
              <a:t>PN</a:t>
            </a:r>
            <a:r>
              <a:rPr lang="zh-CN" altLang="en-US" sz="2000" dirty="0" smtClean="0"/>
              <a:t>序列编码后再进行调制</a:t>
            </a:r>
            <a:endParaRPr lang="zh-CN" altLang="en-US" sz="2000" dirty="0"/>
          </a:p>
        </p:txBody>
      </p:sp>
    </p:spTree>
    <p:extLst>
      <p:ext uri="{BB962C8B-B14F-4D97-AF65-F5344CB8AC3E}">
        <p14:creationId xmlns:p14="http://schemas.microsoft.com/office/powerpoint/2010/main" val="308955970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WLAN</a:t>
            </a:r>
            <a:r>
              <a:rPr lang="zh-CN" altLang="en-US" dirty="0"/>
              <a:t>访问控制：</a:t>
            </a:r>
            <a:r>
              <a:rPr lang="en-US" altLang="zh-CN" dirty="0"/>
              <a:t>MAC</a:t>
            </a:r>
            <a:r>
              <a:rPr lang="zh-CN" altLang="en-US" dirty="0" smtClean="0"/>
              <a:t>帧地址字段</a:t>
            </a:r>
            <a:endParaRPr lang="zh-CN" altLang="en-US" dirty="0"/>
          </a:p>
        </p:txBody>
      </p:sp>
      <p:sp>
        <p:nvSpPr>
          <p:cNvPr id="3" name="内容占位符 2"/>
          <p:cNvSpPr>
            <a:spLocks noGrp="1"/>
          </p:cNvSpPr>
          <p:nvPr>
            <p:ph idx="1"/>
          </p:nvPr>
        </p:nvSpPr>
        <p:spPr>
          <a:xfrm>
            <a:off x="211015" y="5006838"/>
            <a:ext cx="5561945" cy="1582647"/>
          </a:xfrm>
        </p:spPr>
        <p:txBody>
          <a:bodyPr>
            <a:normAutofit/>
          </a:bodyPr>
          <a:lstStyle/>
          <a:p>
            <a:r>
              <a:rPr lang="en-US" altLang="zh-CN" sz="2000" dirty="0"/>
              <a:t>BSSID</a:t>
            </a:r>
            <a:r>
              <a:rPr lang="zh-CN" altLang="en-US" sz="2000" dirty="0"/>
              <a:t>：表示哪个</a:t>
            </a:r>
            <a:r>
              <a:rPr lang="en-US" altLang="zh-CN" sz="2000" dirty="0"/>
              <a:t>BSS</a:t>
            </a:r>
            <a:r>
              <a:rPr lang="zh-CN" altLang="en-US" sz="2000" dirty="0" smtClean="0"/>
              <a:t>，</a:t>
            </a:r>
            <a:r>
              <a:rPr lang="zh-CN" altLang="en-US" sz="2000" dirty="0"/>
              <a:t>对于</a:t>
            </a:r>
            <a:r>
              <a:rPr lang="zh-CN" altLang="en-US" sz="2000" dirty="0" smtClean="0"/>
              <a:t>基础</a:t>
            </a:r>
            <a:r>
              <a:rPr lang="zh-CN" altLang="en-US" sz="2000" dirty="0"/>
              <a:t>设施</a:t>
            </a:r>
            <a:r>
              <a:rPr lang="en-US" altLang="zh-CN" sz="2000" dirty="0"/>
              <a:t>BSS</a:t>
            </a:r>
            <a:r>
              <a:rPr lang="zh-CN" altLang="en-US" sz="2000" dirty="0" smtClean="0"/>
              <a:t>而言，等于</a:t>
            </a:r>
            <a:r>
              <a:rPr lang="en-US" altLang="zh-CN" sz="2000" dirty="0" smtClean="0"/>
              <a:t>AP</a:t>
            </a:r>
            <a:r>
              <a:rPr lang="zh-CN" altLang="en-US" sz="2000" dirty="0"/>
              <a:t>的无线接口的</a:t>
            </a:r>
            <a:r>
              <a:rPr lang="en-US" altLang="zh-CN" sz="2000" dirty="0"/>
              <a:t>MAC</a:t>
            </a:r>
            <a:r>
              <a:rPr lang="zh-CN" altLang="en-US" sz="2000" dirty="0"/>
              <a:t>地址</a:t>
            </a:r>
            <a:r>
              <a:rPr lang="zh-CN" altLang="en-US" sz="2000" dirty="0" smtClean="0"/>
              <a:t>，对于</a:t>
            </a:r>
            <a:r>
              <a:rPr lang="en-US" altLang="zh-CN" sz="2000" dirty="0" smtClean="0"/>
              <a:t>Ad-Hoc</a:t>
            </a:r>
            <a:r>
              <a:rPr lang="zh-CN" altLang="en-US" sz="2000" dirty="0" smtClean="0"/>
              <a:t>模式的</a:t>
            </a:r>
            <a:r>
              <a:rPr lang="en-US" altLang="zh-CN" sz="2000" dirty="0" smtClean="0"/>
              <a:t>IBSS</a:t>
            </a:r>
            <a:r>
              <a:rPr lang="zh-CN" altLang="en-US" sz="2000" dirty="0" smtClean="0"/>
              <a:t>，随机生成一个</a:t>
            </a:r>
            <a:r>
              <a:rPr lang="en-US" altLang="zh-CN" sz="2000" dirty="0" smtClean="0"/>
              <a:t>BSSID</a:t>
            </a:r>
            <a:r>
              <a:rPr lang="zh-CN" altLang="en-US" sz="2000" dirty="0"/>
              <a:t>。</a:t>
            </a:r>
          </a:p>
        </p:txBody>
      </p:sp>
      <p:sp>
        <p:nvSpPr>
          <p:cNvPr id="4" name="灯片编号占位符 3"/>
          <p:cNvSpPr>
            <a:spLocks noGrp="1"/>
          </p:cNvSpPr>
          <p:nvPr>
            <p:ph type="sldNum" sz="quarter" idx="12"/>
          </p:nvPr>
        </p:nvSpPr>
        <p:spPr/>
        <p:txBody>
          <a:bodyPr/>
          <a:lstStyle/>
          <a:p>
            <a:pPr>
              <a:defRPr/>
            </a:pPr>
            <a:fld id="{CBD0A36D-B37A-4D83-8528-A0EB221AC040}" type="slidenum">
              <a:rPr lang="zh-CN" altLang="en-US" smtClean="0"/>
              <a:pPr>
                <a:defRPr/>
              </a:pPr>
              <a:t>60</a:t>
            </a:fld>
            <a:endParaRPr lang="zh-CN" altLang="en-US" dirty="0"/>
          </a:p>
        </p:txBody>
      </p:sp>
      <p:grpSp>
        <p:nvGrpSpPr>
          <p:cNvPr id="22" name="组合 21"/>
          <p:cNvGrpSpPr/>
          <p:nvPr/>
        </p:nvGrpSpPr>
        <p:grpSpPr>
          <a:xfrm>
            <a:off x="3820861" y="1537442"/>
            <a:ext cx="5767653" cy="2379766"/>
            <a:chOff x="750029" y="1967063"/>
            <a:chExt cx="7319580" cy="2933376"/>
          </a:xfrm>
        </p:grpSpPr>
        <p:sp>
          <p:nvSpPr>
            <p:cNvPr id="5" name="Oval 4"/>
            <p:cNvSpPr>
              <a:spLocks noChangeArrowheads="1"/>
            </p:cNvSpPr>
            <p:nvPr/>
          </p:nvSpPr>
          <p:spPr bwMode="auto">
            <a:xfrm>
              <a:off x="2287588" y="2666208"/>
              <a:ext cx="4548187" cy="617538"/>
            </a:xfrm>
            <a:prstGeom prst="ellipse">
              <a:avLst/>
            </a:prstGeom>
            <a:ln>
              <a:headEnd/>
              <a:tailEnd/>
            </a:ln>
          </p:spPr>
          <p:style>
            <a:lnRef idx="2">
              <a:schemeClr val="accent2"/>
            </a:lnRef>
            <a:fillRef idx="1">
              <a:schemeClr val="lt1"/>
            </a:fillRef>
            <a:effectRef idx="0">
              <a:schemeClr val="accent2"/>
            </a:effectRef>
            <a:fontRef idx="minor">
              <a:schemeClr val="dk1"/>
            </a:fontRef>
          </p:style>
          <p:txBody>
            <a:bodyPr wrap="none" lIns="87312" tIns="42862" rIns="87312" bIns="42862"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buFont typeface="Monotype Sorts" pitchFamily="2" charset="2"/>
                <a:buNone/>
              </a:pPr>
              <a:endParaRPr lang="zh-CN" altLang="zh-CN" sz="2400" b="1"/>
            </a:p>
          </p:txBody>
        </p:sp>
        <p:sp>
          <p:nvSpPr>
            <p:cNvPr id="6" name="Rectangle 5"/>
            <p:cNvSpPr>
              <a:spLocks noChangeArrowheads="1"/>
            </p:cNvSpPr>
            <p:nvPr/>
          </p:nvSpPr>
          <p:spPr bwMode="auto">
            <a:xfrm>
              <a:off x="1501775" y="3556796"/>
              <a:ext cx="941388" cy="411162"/>
            </a:xfrm>
            <a:prstGeom prst="rect">
              <a:avLst/>
            </a:prstGeom>
            <a:solidFill>
              <a:schemeClr val="bg1"/>
            </a:solidFill>
            <a:ln w="9525">
              <a:solidFill>
                <a:schemeClr val="tx1"/>
              </a:solidFill>
              <a:miter lim="800000"/>
              <a:headEnd/>
              <a:tailEnd/>
            </a:ln>
            <a:effectLst/>
          </p:spPr>
          <p:txBody>
            <a:bodyPr wrap="none" lIns="87312" tIns="42862" rIns="87312" bIns="42862"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Font typeface="Monotype Sorts" pitchFamily="2" charset="2"/>
                <a:buNone/>
              </a:pPr>
              <a:r>
                <a:rPr lang="en-US" altLang="zh-CN" b="1">
                  <a:ea typeface="宋体" charset="-122"/>
                </a:rPr>
                <a:t>STA</a:t>
              </a:r>
              <a:r>
                <a:rPr lang="en-US" altLang="zh-CN" sz="2400" b="1" baseline="-25000">
                  <a:ea typeface="宋体" charset="-122"/>
                </a:rPr>
                <a:t>1</a:t>
              </a:r>
              <a:endParaRPr lang="en-US" altLang="zh-CN" b="1">
                <a:ea typeface="宋体" charset="-122"/>
              </a:endParaRPr>
            </a:p>
          </p:txBody>
        </p:sp>
        <p:sp>
          <p:nvSpPr>
            <p:cNvPr id="7" name="Rectangle 6"/>
            <p:cNvSpPr>
              <a:spLocks noChangeArrowheads="1"/>
            </p:cNvSpPr>
            <p:nvPr/>
          </p:nvSpPr>
          <p:spPr bwMode="auto">
            <a:xfrm>
              <a:off x="2365375" y="4106071"/>
              <a:ext cx="941388" cy="411162"/>
            </a:xfrm>
            <a:prstGeom prst="rect">
              <a:avLst/>
            </a:prstGeom>
            <a:solidFill>
              <a:schemeClr val="bg1"/>
            </a:solidFill>
            <a:ln w="9525">
              <a:solidFill>
                <a:schemeClr val="tx1"/>
              </a:solidFill>
              <a:miter lim="800000"/>
              <a:headEnd/>
              <a:tailEnd/>
            </a:ln>
            <a:effectLst/>
          </p:spPr>
          <p:txBody>
            <a:bodyPr wrap="none" lIns="87312" tIns="42862" rIns="87312" bIns="42862"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Font typeface="Monotype Sorts" pitchFamily="2" charset="2"/>
                <a:buNone/>
              </a:pPr>
              <a:r>
                <a:rPr lang="en-US" altLang="zh-CN" b="1">
                  <a:ea typeface="宋体" charset="-122"/>
                </a:rPr>
                <a:t>STA</a:t>
              </a:r>
              <a:r>
                <a:rPr lang="en-US" altLang="zh-CN" sz="2400" b="1" baseline="-25000">
                  <a:ea typeface="宋体" charset="-122"/>
                </a:rPr>
                <a:t>2</a:t>
              </a:r>
              <a:endParaRPr lang="en-US" altLang="zh-CN" b="1">
                <a:ea typeface="宋体" charset="-122"/>
              </a:endParaRPr>
            </a:p>
          </p:txBody>
        </p:sp>
        <p:sp>
          <p:nvSpPr>
            <p:cNvPr id="8" name="Rectangle 7"/>
            <p:cNvSpPr>
              <a:spLocks noChangeArrowheads="1"/>
            </p:cNvSpPr>
            <p:nvPr/>
          </p:nvSpPr>
          <p:spPr bwMode="auto">
            <a:xfrm>
              <a:off x="3227388" y="3556796"/>
              <a:ext cx="941387" cy="411162"/>
            </a:xfrm>
            <a:prstGeom prst="rect">
              <a:avLst/>
            </a:prstGeom>
            <a:solidFill>
              <a:schemeClr val="bg1"/>
            </a:solidFill>
            <a:ln w="9525">
              <a:solidFill>
                <a:schemeClr val="tx1"/>
              </a:solidFill>
              <a:miter lim="800000"/>
              <a:headEnd/>
              <a:tailEnd/>
            </a:ln>
            <a:effectLst/>
          </p:spPr>
          <p:txBody>
            <a:bodyPr wrap="none" lIns="87312" tIns="42862" rIns="87312" bIns="42862"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Font typeface="Monotype Sorts" pitchFamily="2" charset="2"/>
                <a:buNone/>
              </a:pPr>
              <a:r>
                <a:rPr lang="en-US" altLang="zh-CN" b="1" dirty="0">
                  <a:ea typeface="宋体" charset="-122"/>
                </a:rPr>
                <a:t>STA</a:t>
              </a:r>
              <a:r>
                <a:rPr lang="en-US" altLang="zh-CN" sz="2400" b="1" baseline="-25000" dirty="0">
                  <a:ea typeface="宋体" charset="-122"/>
                </a:rPr>
                <a:t>3</a:t>
              </a:r>
              <a:endParaRPr lang="en-US" altLang="zh-CN" b="1" dirty="0">
                <a:ea typeface="宋体" charset="-122"/>
              </a:endParaRPr>
            </a:p>
          </p:txBody>
        </p:sp>
        <p:sp>
          <p:nvSpPr>
            <p:cNvPr id="9" name="Oval 8"/>
            <p:cNvSpPr>
              <a:spLocks noChangeArrowheads="1"/>
            </p:cNvSpPr>
            <p:nvPr/>
          </p:nvSpPr>
          <p:spPr bwMode="auto">
            <a:xfrm>
              <a:off x="2443163" y="2872583"/>
              <a:ext cx="784225" cy="684213"/>
            </a:xfrm>
            <a:prstGeom prst="ellipse">
              <a:avLst/>
            </a:prstGeom>
            <a:solidFill>
              <a:srgbClr val="EAEAEA"/>
            </a:solidFill>
            <a:ln w="9525">
              <a:solidFill>
                <a:schemeClr val="tx1"/>
              </a:solidFill>
              <a:round/>
              <a:headEnd/>
              <a:tailEnd/>
            </a:ln>
            <a:effectLst/>
          </p:spPr>
          <p:txBody>
            <a:bodyPr wrap="none" lIns="87312" tIns="42862" rIns="87312" bIns="42862"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Font typeface="Monotype Sorts" pitchFamily="2" charset="2"/>
                <a:buNone/>
              </a:pPr>
              <a:r>
                <a:rPr lang="en-US" altLang="zh-CN" sz="2400" b="1" dirty="0">
                  <a:ea typeface="宋体" charset="-122"/>
                </a:rPr>
                <a:t>AP</a:t>
              </a:r>
              <a:r>
                <a:rPr lang="en-US" altLang="zh-CN" sz="2800" b="1" baseline="-25000" dirty="0">
                  <a:ea typeface="宋体" charset="-122"/>
                </a:rPr>
                <a:t>1</a:t>
              </a:r>
              <a:endParaRPr lang="en-US" altLang="zh-CN" sz="2400" b="1" dirty="0">
                <a:ea typeface="宋体" charset="-122"/>
              </a:endParaRPr>
            </a:p>
          </p:txBody>
        </p:sp>
        <p:sp>
          <p:nvSpPr>
            <p:cNvPr id="10" name="Oval 9"/>
            <p:cNvSpPr>
              <a:spLocks noChangeArrowheads="1"/>
            </p:cNvSpPr>
            <p:nvPr/>
          </p:nvSpPr>
          <p:spPr bwMode="auto">
            <a:xfrm>
              <a:off x="1266825" y="2734471"/>
              <a:ext cx="3136900" cy="1987550"/>
            </a:xfrm>
            <a:prstGeom prst="ellipse">
              <a:avLst/>
            </a:prstGeom>
            <a:noFill/>
            <a:ln w="38100">
              <a:solidFill>
                <a:schemeClr val="tx1"/>
              </a:solidFill>
              <a:prstDash val="sysDot"/>
              <a:round/>
              <a:headEnd/>
              <a:tailEnd/>
            </a:ln>
            <a:effectLst/>
          </p:spPr>
          <p:txBody>
            <a:bodyPr wrap="none" lIns="87312" tIns="42862" rIns="87312" bIns="42862"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 name="Rectangle 10"/>
            <p:cNvSpPr>
              <a:spLocks noChangeArrowheads="1"/>
            </p:cNvSpPr>
            <p:nvPr/>
          </p:nvSpPr>
          <p:spPr bwMode="auto">
            <a:xfrm>
              <a:off x="4953000" y="3556796"/>
              <a:ext cx="941388" cy="411162"/>
            </a:xfrm>
            <a:prstGeom prst="rect">
              <a:avLst/>
            </a:prstGeom>
            <a:solidFill>
              <a:schemeClr val="bg1"/>
            </a:solidFill>
            <a:ln w="9525">
              <a:solidFill>
                <a:schemeClr val="tx1"/>
              </a:solidFill>
              <a:miter lim="800000"/>
              <a:headEnd/>
              <a:tailEnd/>
            </a:ln>
            <a:effectLst/>
          </p:spPr>
          <p:txBody>
            <a:bodyPr wrap="none" lIns="87312" tIns="42862" rIns="87312" bIns="42862"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Font typeface="Monotype Sorts" pitchFamily="2" charset="2"/>
                <a:buNone/>
              </a:pPr>
              <a:r>
                <a:rPr lang="en-US" altLang="zh-CN" b="1">
                  <a:ea typeface="宋体" charset="-122"/>
                </a:rPr>
                <a:t>STA</a:t>
              </a:r>
              <a:r>
                <a:rPr lang="en-US" altLang="zh-CN" sz="2400" b="1" baseline="-25000">
                  <a:ea typeface="宋体" charset="-122"/>
                </a:rPr>
                <a:t>4</a:t>
              </a:r>
              <a:endParaRPr lang="en-US" altLang="zh-CN" b="1">
                <a:ea typeface="宋体" charset="-122"/>
              </a:endParaRPr>
            </a:p>
          </p:txBody>
        </p:sp>
        <p:sp>
          <p:nvSpPr>
            <p:cNvPr id="12" name="Rectangle 11"/>
            <p:cNvSpPr>
              <a:spLocks noChangeArrowheads="1"/>
            </p:cNvSpPr>
            <p:nvPr/>
          </p:nvSpPr>
          <p:spPr bwMode="auto">
            <a:xfrm>
              <a:off x="5816600" y="4106071"/>
              <a:ext cx="941388" cy="411162"/>
            </a:xfrm>
            <a:prstGeom prst="rect">
              <a:avLst/>
            </a:prstGeom>
            <a:solidFill>
              <a:schemeClr val="bg1"/>
            </a:solidFill>
            <a:ln w="9525">
              <a:solidFill>
                <a:schemeClr val="tx1"/>
              </a:solidFill>
              <a:miter lim="800000"/>
              <a:headEnd/>
              <a:tailEnd/>
            </a:ln>
            <a:effectLst/>
          </p:spPr>
          <p:txBody>
            <a:bodyPr wrap="none" lIns="87312" tIns="42862" rIns="87312" bIns="42862"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Font typeface="Monotype Sorts" pitchFamily="2" charset="2"/>
                <a:buNone/>
              </a:pPr>
              <a:r>
                <a:rPr lang="en-US" altLang="zh-CN" b="1">
                  <a:ea typeface="宋体" charset="-122"/>
                </a:rPr>
                <a:t>STA</a:t>
              </a:r>
              <a:r>
                <a:rPr lang="en-US" altLang="zh-CN" sz="2400" b="1" baseline="-25000">
                  <a:ea typeface="宋体" charset="-122"/>
                </a:rPr>
                <a:t>5</a:t>
              </a:r>
              <a:endParaRPr lang="en-US" altLang="zh-CN" b="1">
                <a:ea typeface="宋体" charset="-122"/>
              </a:endParaRPr>
            </a:p>
          </p:txBody>
        </p:sp>
        <p:sp>
          <p:nvSpPr>
            <p:cNvPr id="13" name="Rectangle 12"/>
            <p:cNvSpPr>
              <a:spLocks noChangeArrowheads="1"/>
            </p:cNvSpPr>
            <p:nvPr/>
          </p:nvSpPr>
          <p:spPr bwMode="auto">
            <a:xfrm>
              <a:off x="6678613" y="3556796"/>
              <a:ext cx="941387" cy="411162"/>
            </a:xfrm>
            <a:prstGeom prst="rect">
              <a:avLst/>
            </a:prstGeom>
            <a:solidFill>
              <a:schemeClr val="bg1"/>
            </a:solidFill>
            <a:ln w="9525">
              <a:solidFill>
                <a:schemeClr val="tx1"/>
              </a:solidFill>
              <a:miter lim="800000"/>
              <a:headEnd/>
              <a:tailEnd/>
            </a:ln>
            <a:effectLst/>
          </p:spPr>
          <p:txBody>
            <a:bodyPr wrap="none" lIns="87312" tIns="42862" rIns="87312" bIns="42862"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Font typeface="Monotype Sorts" pitchFamily="2" charset="2"/>
                <a:buNone/>
              </a:pPr>
              <a:r>
                <a:rPr lang="en-US" altLang="zh-CN" b="1">
                  <a:ea typeface="宋体" charset="-122"/>
                </a:rPr>
                <a:t>STA</a:t>
              </a:r>
              <a:r>
                <a:rPr lang="en-US" altLang="zh-CN" sz="2400" b="1" baseline="-25000">
                  <a:ea typeface="宋体" charset="-122"/>
                </a:rPr>
                <a:t>6</a:t>
              </a:r>
              <a:endParaRPr lang="en-US" altLang="zh-CN" b="1">
                <a:ea typeface="宋体" charset="-122"/>
              </a:endParaRPr>
            </a:p>
          </p:txBody>
        </p:sp>
        <p:sp>
          <p:nvSpPr>
            <p:cNvPr id="14" name="Oval 13"/>
            <p:cNvSpPr>
              <a:spLocks noChangeArrowheads="1"/>
            </p:cNvSpPr>
            <p:nvPr/>
          </p:nvSpPr>
          <p:spPr bwMode="auto">
            <a:xfrm>
              <a:off x="5894388" y="2872583"/>
              <a:ext cx="784225" cy="684213"/>
            </a:xfrm>
            <a:prstGeom prst="ellipse">
              <a:avLst/>
            </a:prstGeom>
            <a:solidFill>
              <a:srgbClr val="EAEAEA"/>
            </a:solidFill>
            <a:ln w="9525">
              <a:solidFill>
                <a:schemeClr val="tx1"/>
              </a:solidFill>
              <a:round/>
              <a:headEnd/>
              <a:tailEnd/>
            </a:ln>
            <a:effectLst/>
          </p:spPr>
          <p:txBody>
            <a:bodyPr wrap="none" lIns="87312" tIns="42862" rIns="87312" bIns="42862"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Font typeface="Monotype Sorts" pitchFamily="2" charset="2"/>
                <a:buNone/>
              </a:pPr>
              <a:r>
                <a:rPr lang="en-US" altLang="zh-CN" sz="2400" b="1">
                  <a:ea typeface="宋体" charset="-122"/>
                </a:rPr>
                <a:t>AP</a:t>
              </a:r>
              <a:r>
                <a:rPr lang="en-US" altLang="zh-CN" sz="2800" b="1" baseline="-25000">
                  <a:ea typeface="宋体" charset="-122"/>
                </a:rPr>
                <a:t>2</a:t>
              </a:r>
              <a:endParaRPr lang="en-US" altLang="zh-CN" sz="2400" b="1">
                <a:ea typeface="宋体" charset="-122"/>
              </a:endParaRPr>
            </a:p>
          </p:txBody>
        </p:sp>
        <p:sp>
          <p:nvSpPr>
            <p:cNvPr id="15" name="Oval 14"/>
            <p:cNvSpPr>
              <a:spLocks noChangeArrowheads="1"/>
            </p:cNvSpPr>
            <p:nvPr/>
          </p:nvSpPr>
          <p:spPr bwMode="auto">
            <a:xfrm>
              <a:off x="4718050" y="2734471"/>
              <a:ext cx="3136900" cy="1987550"/>
            </a:xfrm>
            <a:prstGeom prst="ellipse">
              <a:avLst/>
            </a:prstGeom>
            <a:noFill/>
            <a:ln w="38100">
              <a:solidFill>
                <a:schemeClr val="tx1"/>
              </a:solidFill>
              <a:prstDash val="sysDot"/>
              <a:round/>
              <a:headEnd/>
              <a:tailEnd/>
            </a:ln>
            <a:effectLst/>
          </p:spPr>
          <p:txBody>
            <a:bodyPr wrap="none" lIns="87312" tIns="42862" rIns="87312" bIns="42862"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 name="Text Box 15"/>
            <p:cNvSpPr txBox="1">
              <a:spLocks noChangeArrowheads="1"/>
            </p:cNvSpPr>
            <p:nvPr/>
          </p:nvSpPr>
          <p:spPr bwMode="auto">
            <a:xfrm>
              <a:off x="750029" y="4262616"/>
              <a:ext cx="1055816" cy="637823"/>
            </a:xfrm>
            <a:prstGeom prst="rect">
              <a:avLst/>
            </a:prstGeom>
            <a:noFill/>
            <a:ln w="9525">
              <a:noFill/>
              <a:miter lim="800000"/>
              <a:headEnd/>
              <a:tailEnd/>
            </a:ln>
            <a:effectLst/>
          </p:spPr>
          <p:txBody>
            <a:bodyPr wrap="none" lIns="87312" tIns="42862" rIns="87312" bIns="42862"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Font typeface="Monotype Sorts" pitchFamily="2" charset="2"/>
                <a:buNone/>
              </a:pPr>
              <a:r>
                <a:rPr lang="en-US" altLang="zh-CN" sz="2400" b="1">
                  <a:ea typeface="宋体" charset="-122"/>
                </a:rPr>
                <a:t>BSS</a:t>
              </a:r>
              <a:r>
                <a:rPr lang="en-US" altLang="zh-CN" sz="2800" b="1" baseline="-25000">
                  <a:ea typeface="宋体" charset="-122"/>
                </a:rPr>
                <a:t>1</a:t>
              </a:r>
              <a:endParaRPr lang="en-US" altLang="zh-CN" sz="2400" b="1">
                <a:ea typeface="宋体" charset="-122"/>
              </a:endParaRPr>
            </a:p>
          </p:txBody>
        </p:sp>
        <p:sp>
          <p:nvSpPr>
            <p:cNvPr id="17" name="Text Box 16"/>
            <p:cNvSpPr txBox="1">
              <a:spLocks noChangeArrowheads="1"/>
            </p:cNvSpPr>
            <p:nvPr/>
          </p:nvSpPr>
          <p:spPr bwMode="auto">
            <a:xfrm>
              <a:off x="7013792" y="2202216"/>
              <a:ext cx="1055817" cy="637823"/>
            </a:xfrm>
            <a:prstGeom prst="rect">
              <a:avLst/>
            </a:prstGeom>
            <a:noFill/>
            <a:ln w="9525">
              <a:noFill/>
              <a:miter lim="800000"/>
              <a:headEnd/>
              <a:tailEnd/>
            </a:ln>
            <a:effectLst/>
          </p:spPr>
          <p:txBody>
            <a:bodyPr wrap="none" lIns="87312" tIns="42862" rIns="87312" bIns="42862"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Font typeface="Monotype Sorts" pitchFamily="2" charset="2"/>
                <a:buNone/>
              </a:pPr>
              <a:r>
                <a:rPr lang="en-US" altLang="zh-CN" sz="2400" b="1" dirty="0">
                  <a:ea typeface="宋体" charset="-122"/>
                </a:rPr>
                <a:t>BSS</a:t>
              </a:r>
              <a:r>
                <a:rPr lang="en-US" altLang="zh-CN" sz="2800" b="1" baseline="-25000" dirty="0">
                  <a:ea typeface="宋体" charset="-122"/>
                </a:rPr>
                <a:t>2</a:t>
              </a:r>
              <a:endParaRPr lang="en-US" altLang="zh-CN" sz="2400" b="1" dirty="0">
                <a:ea typeface="宋体" charset="-122"/>
              </a:endParaRPr>
            </a:p>
          </p:txBody>
        </p:sp>
        <p:sp>
          <p:nvSpPr>
            <p:cNvPr id="18" name="Line 17"/>
            <p:cNvSpPr>
              <a:spLocks noChangeShapeType="1"/>
            </p:cNvSpPr>
            <p:nvPr/>
          </p:nvSpPr>
          <p:spPr bwMode="auto">
            <a:xfrm flipV="1">
              <a:off x="3071813" y="3556796"/>
              <a:ext cx="0" cy="479425"/>
            </a:xfrm>
            <a:prstGeom prst="line">
              <a:avLst/>
            </a:prstGeom>
            <a:noFill/>
            <a:ln w="76200">
              <a:solidFill>
                <a:schemeClr val="tx1"/>
              </a:solidFill>
              <a:round/>
              <a:headEnd/>
              <a:tailEnd type="triangle" w="med" len="med"/>
            </a:ln>
            <a:effectLst/>
          </p:spPr>
          <p:txBody>
            <a:bodyPr wrap="none" lIns="87312" tIns="42862" rIns="87312" bIns="42862"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9" name="Line 18"/>
            <p:cNvSpPr>
              <a:spLocks noChangeShapeType="1"/>
            </p:cNvSpPr>
            <p:nvPr/>
          </p:nvSpPr>
          <p:spPr bwMode="auto">
            <a:xfrm flipV="1">
              <a:off x="3306763" y="3009108"/>
              <a:ext cx="2509837" cy="0"/>
            </a:xfrm>
            <a:prstGeom prst="line">
              <a:avLst/>
            </a:prstGeom>
            <a:noFill/>
            <a:ln w="76200">
              <a:solidFill>
                <a:schemeClr val="tx1"/>
              </a:solidFill>
              <a:round/>
              <a:headEnd/>
              <a:tailEnd type="triangle" w="med" len="med"/>
            </a:ln>
            <a:effectLst/>
          </p:spPr>
          <p:txBody>
            <a:bodyPr wrap="none" lIns="87312" tIns="42862" rIns="87312" bIns="42862"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0" name="Line 19"/>
            <p:cNvSpPr>
              <a:spLocks noChangeShapeType="1"/>
            </p:cNvSpPr>
            <p:nvPr/>
          </p:nvSpPr>
          <p:spPr bwMode="auto">
            <a:xfrm flipV="1">
              <a:off x="6521450" y="3556796"/>
              <a:ext cx="0" cy="479425"/>
            </a:xfrm>
            <a:prstGeom prst="line">
              <a:avLst/>
            </a:prstGeom>
            <a:noFill/>
            <a:ln w="76200">
              <a:solidFill>
                <a:schemeClr val="tx1"/>
              </a:solidFill>
              <a:round/>
              <a:headEnd type="triangle" w="med" len="med"/>
              <a:tailEnd/>
            </a:ln>
            <a:effectLst/>
          </p:spPr>
          <p:txBody>
            <a:bodyPr wrap="none" lIns="87312" tIns="42862" rIns="87312" bIns="42862"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1" name="Text Box 20"/>
            <p:cNvSpPr txBox="1">
              <a:spLocks noChangeArrowheads="1"/>
            </p:cNvSpPr>
            <p:nvPr/>
          </p:nvSpPr>
          <p:spPr bwMode="auto">
            <a:xfrm>
              <a:off x="3074325" y="1967063"/>
              <a:ext cx="2656835" cy="561948"/>
            </a:xfrm>
            <a:prstGeom prst="rect">
              <a:avLst/>
            </a:prstGeom>
            <a:noFill/>
            <a:ln w="9525">
              <a:noFill/>
              <a:miter lim="800000"/>
              <a:headEnd/>
              <a:tailEnd/>
            </a:ln>
            <a:effectLst/>
          </p:spPr>
          <p:txBody>
            <a:bodyPr wrap="none" lIns="87312" tIns="42862" rIns="87312" bIns="42862"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Font typeface="Monotype Sorts" pitchFamily="2" charset="2"/>
                <a:buNone/>
              </a:pPr>
              <a:r>
                <a:rPr lang="zh-CN" altLang="en-US" sz="2400" b="1" dirty="0">
                  <a:ea typeface="宋体" charset="-122"/>
                </a:rPr>
                <a:t>分发系统</a:t>
              </a:r>
              <a:r>
                <a:rPr lang="en-US" altLang="zh-CN" sz="2400" b="1" dirty="0">
                  <a:ea typeface="宋体" charset="-122"/>
                </a:rPr>
                <a:t> (DS)</a:t>
              </a:r>
            </a:p>
          </p:txBody>
        </p:sp>
      </p:grpSp>
      <p:graphicFrame>
        <p:nvGraphicFramePr>
          <p:cNvPr id="25" name="表格 24"/>
          <p:cNvGraphicFramePr>
            <a:graphicFrameLocks noGrp="1"/>
          </p:cNvGraphicFramePr>
          <p:nvPr>
            <p:extLst>
              <p:ext uri="{D42A27DB-BD31-4B8C-83A1-F6EECF244321}">
                <p14:modId xmlns:p14="http://schemas.microsoft.com/office/powerpoint/2010/main" val="3207572429"/>
              </p:ext>
            </p:extLst>
          </p:nvPr>
        </p:nvGraphicFramePr>
        <p:xfrm>
          <a:off x="6121013" y="4314702"/>
          <a:ext cx="5929353" cy="2144832"/>
        </p:xfrm>
        <a:graphic>
          <a:graphicData uri="http://schemas.openxmlformats.org/drawingml/2006/table">
            <a:tbl>
              <a:tblPr firstRow="1">
                <a:tableStyleId>{7DF18680-E054-41AD-8BC1-D1AEF772440D}</a:tableStyleId>
              </a:tblPr>
              <a:tblGrid>
                <a:gridCol w="1129401">
                  <a:extLst>
                    <a:ext uri="{9D8B030D-6E8A-4147-A177-3AD203B41FA5}">
                      <a16:colId xmlns:a16="http://schemas.microsoft.com/office/drawing/2014/main" val="20000"/>
                    </a:ext>
                  </a:extLst>
                </a:gridCol>
                <a:gridCol w="564104">
                  <a:extLst>
                    <a:ext uri="{9D8B030D-6E8A-4147-A177-3AD203B41FA5}">
                      <a16:colId xmlns:a16="http://schemas.microsoft.com/office/drawing/2014/main" val="20001"/>
                    </a:ext>
                  </a:extLst>
                </a:gridCol>
                <a:gridCol w="846752">
                  <a:extLst>
                    <a:ext uri="{9D8B030D-6E8A-4147-A177-3AD203B41FA5}">
                      <a16:colId xmlns:a16="http://schemas.microsoft.com/office/drawing/2014/main" val="20002"/>
                    </a:ext>
                  </a:extLst>
                </a:gridCol>
                <a:gridCol w="846752">
                  <a:extLst>
                    <a:ext uri="{9D8B030D-6E8A-4147-A177-3AD203B41FA5}">
                      <a16:colId xmlns:a16="http://schemas.microsoft.com/office/drawing/2014/main" val="20003"/>
                    </a:ext>
                  </a:extLst>
                </a:gridCol>
                <a:gridCol w="847448">
                  <a:extLst>
                    <a:ext uri="{9D8B030D-6E8A-4147-A177-3AD203B41FA5}">
                      <a16:colId xmlns:a16="http://schemas.microsoft.com/office/drawing/2014/main" val="20004"/>
                    </a:ext>
                  </a:extLst>
                </a:gridCol>
                <a:gridCol w="847448">
                  <a:extLst>
                    <a:ext uri="{9D8B030D-6E8A-4147-A177-3AD203B41FA5}">
                      <a16:colId xmlns:a16="http://schemas.microsoft.com/office/drawing/2014/main" val="20005"/>
                    </a:ext>
                  </a:extLst>
                </a:gridCol>
                <a:gridCol w="847448">
                  <a:extLst>
                    <a:ext uri="{9D8B030D-6E8A-4147-A177-3AD203B41FA5}">
                      <a16:colId xmlns:a16="http://schemas.microsoft.com/office/drawing/2014/main" val="20006"/>
                    </a:ext>
                  </a:extLst>
                </a:gridCol>
              </a:tblGrid>
              <a:tr h="396000">
                <a:tc>
                  <a:txBody>
                    <a:bodyPr/>
                    <a:lstStyle/>
                    <a:p>
                      <a:pPr>
                        <a:lnSpc>
                          <a:spcPct val="115000"/>
                        </a:lnSpc>
                        <a:spcAft>
                          <a:spcPts val="0"/>
                        </a:spcAft>
                      </a:pPr>
                      <a:endParaRPr lang="en-US" sz="1600" dirty="0">
                        <a:latin typeface="宋体"/>
                        <a:ea typeface="宋体"/>
                        <a:cs typeface="Times New Roman"/>
                      </a:endParaRPr>
                    </a:p>
                  </a:txBody>
                  <a:tcPr marL="68580" marR="68580" marT="0" marB="0">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en-US" sz="1600" dirty="0"/>
                        <a:t>To DS</a:t>
                      </a:r>
                      <a:endParaRPr lang="zh-CN" sz="1600" dirty="0">
                        <a:latin typeface="Calibri"/>
                        <a:ea typeface="宋体"/>
                        <a:cs typeface="Times New Roman"/>
                      </a:endParaRPr>
                    </a:p>
                  </a:txBody>
                  <a:tcPr marL="68580" marR="68580" marT="0" marB="0">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en-US" sz="1600" dirty="0"/>
                        <a:t>From DS</a:t>
                      </a:r>
                      <a:endParaRPr lang="zh-CN" sz="1600" dirty="0">
                        <a:latin typeface="Calibri"/>
                        <a:ea typeface="宋体"/>
                        <a:cs typeface="Times New Roman"/>
                      </a:endParaRPr>
                    </a:p>
                  </a:txBody>
                  <a:tcPr marL="68580" marR="68580" marT="0" marB="0">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zh-CN" sz="1600" dirty="0"/>
                        <a:t>地址</a:t>
                      </a:r>
                      <a:r>
                        <a:rPr lang="en-US" sz="1600" dirty="0"/>
                        <a:t>1</a:t>
                      </a:r>
                      <a:endParaRPr lang="zh-CN" sz="1600" dirty="0">
                        <a:latin typeface="Calibri"/>
                        <a:ea typeface="宋体"/>
                        <a:cs typeface="Times New Roman"/>
                      </a:endParaRPr>
                    </a:p>
                  </a:txBody>
                  <a:tcPr marL="68580" marR="68580" marT="0" marB="0">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zh-CN" sz="1600" dirty="0"/>
                        <a:t>地址</a:t>
                      </a:r>
                      <a:r>
                        <a:rPr lang="en-US" sz="1600" dirty="0"/>
                        <a:t>2</a:t>
                      </a:r>
                      <a:endParaRPr lang="zh-CN" sz="1600" dirty="0">
                        <a:latin typeface="Calibri"/>
                        <a:ea typeface="宋体"/>
                        <a:cs typeface="Times New Roman"/>
                      </a:endParaRPr>
                    </a:p>
                  </a:txBody>
                  <a:tcPr marL="68580" marR="68580" marT="0" marB="0">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zh-CN" sz="1600" dirty="0"/>
                        <a:t>地址</a:t>
                      </a:r>
                      <a:r>
                        <a:rPr lang="en-US" sz="1600" dirty="0"/>
                        <a:t>3</a:t>
                      </a:r>
                      <a:endParaRPr lang="zh-CN" sz="1600" dirty="0">
                        <a:latin typeface="Calibri"/>
                        <a:ea typeface="宋体"/>
                        <a:cs typeface="Times New Roman"/>
                      </a:endParaRPr>
                    </a:p>
                  </a:txBody>
                  <a:tcPr marL="68580" marR="68580" marT="0" marB="0">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zh-CN" sz="1600" dirty="0"/>
                        <a:t>地址</a:t>
                      </a:r>
                      <a:r>
                        <a:rPr lang="en-US" sz="1600" dirty="0"/>
                        <a:t>4</a:t>
                      </a:r>
                      <a:endParaRPr lang="zh-CN" sz="1600" dirty="0">
                        <a:latin typeface="Calibri"/>
                        <a:ea typeface="宋体"/>
                        <a:cs typeface="Times New Roman"/>
                      </a:endParaRPr>
                    </a:p>
                  </a:txBody>
                  <a:tcPr marL="68580" marR="68580" marT="0" marB="0">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96000">
                <a:tc>
                  <a:txBody>
                    <a:bodyPr/>
                    <a:lstStyle/>
                    <a:p>
                      <a:pPr>
                        <a:lnSpc>
                          <a:spcPct val="115000"/>
                        </a:lnSpc>
                        <a:spcAft>
                          <a:spcPts val="0"/>
                        </a:spcAft>
                      </a:pPr>
                      <a:r>
                        <a:rPr lang="en-US" sz="1600" dirty="0"/>
                        <a:t>IBSS</a:t>
                      </a:r>
                      <a:endParaRPr lang="zh-CN" sz="1600" dirty="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en-US" sz="1600" dirty="0"/>
                        <a:t>0</a:t>
                      </a:r>
                      <a:endParaRPr lang="zh-CN" sz="1600" dirty="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en-US" sz="1600"/>
                        <a:t>0</a:t>
                      </a:r>
                      <a:endParaRPr lang="zh-CN" sz="160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en-US" sz="1600"/>
                        <a:t>DA</a:t>
                      </a:r>
                      <a:endParaRPr lang="zh-CN" sz="160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en-US" sz="1600"/>
                        <a:t>SA</a:t>
                      </a:r>
                      <a:endParaRPr lang="zh-CN" sz="160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en-US" sz="1600"/>
                        <a:t>BSSID</a:t>
                      </a:r>
                      <a:endParaRPr lang="zh-CN" sz="160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en-US" sz="1600"/>
                        <a:t>N/A</a:t>
                      </a:r>
                      <a:endParaRPr lang="zh-CN" sz="160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96000">
                <a:tc>
                  <a:txBody>
                    <a:bodyPr/>
                    <a:lstStyle/>
                    <a:p>
                      <a:pPr>
                        <a:lnSpc>
                          <a:spcPct val="115000"/>
                        </a:lnSpc>
                        <a:spcAft>
                          <a:spcPts val="0"/>
                        </a:spcAft>
                      </a:pPr>
                      <a:r>
                        <a:rPr lang="zh-CN" sz="1600" dirty="0"/>
                        <a:t>接收自</a:t>
                      </a:r>
                      <a:r>
                        <a:rPr lang="en-US" sz="1600" dirty="0"/>
                        <a:t>AP</a:t>
                      </a:r>
                      <a:endParaRPr lang="zh-CN" sz="1600" dirty="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en-US" sz="1600" dirty="0"/>
                        <a:t>0</a:t>
                      </a:r>
                      <a:endParaRPr lang="zh-CN" sz="1600" dirty="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en-US" sz="1600" dirty="0"/>
                        <a:t>1</a:t>
                      </a:r>
                      <a:endParaRPr lang="zh-CN" sz="1600" dirty="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en-US" sz="1600" dirty="0"/>
                        <a:t>DA</a:t>
                      </a:r>
                      <a:endParaRPr lang="zh-CN" sz="1600" dirty="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en-US" sz="1600"/>
                        <a:t>BSSID</a:t>
                      </a:r>
                      <a:endParaRPr lang="zh-CN" sz="160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en-US" sz="1600"/>
                        <a:t>SA</a:t>
                      </a:r>
                      <a:endParaRPr lang="zh-CN" sz="160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en-US" sz="1600"/>
                        <a:t>N/A</a:t>
                      </a:r>
                      <a:endParaRPr lang="zh-CN" sz="160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96000">
                <a:tc>
                  <a:txBody>
                    <a:bodyPr/>
                    <a:lstStyle/>
                    <a:p>
                      <a:pPr>
                        <a:lnSpc>
                          <a:spcPct val="115000"/>
                        </a:lnSpc>
                        <a:spcAft>
                          <a:spcPts val="0"/>
                        </a:spcAft>
                      </a:pPr>
                      <a:r>
                        <a:rPr lang="zh-CN" sz="1600"/>
                        <a:t>发送至</a:t>
                      </a:r>
                      <a:r>
                        <a:rPr lang="en-US" sz="1600"/>
                        <a:t>AP</a:t>
                      </a:r>
                      <a:endParaRPr lang="zh-CN" sz="160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en-US" sz="1600"/>
                        <a:t>1</a:t>
                      </a:r>
                      <a:endParaRPr lang="zh-CN" sz="160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en-US" sz="1600"/>
                        <a:t>0</a:t>
                      </a:r>
                      <a:endParaRPr lang="zh-CN" sz="160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en-US" sz="1600" dirty="0"/>
                        <a:t>BSSID</a:t>
                      </a:r>
                      <a:endParaRPr lang="zh-CN" sz="1600" dirty="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en-US" sz="1600" dirty="0"/>
                        <a:t>SA</a:t>
                      </a:r>
                      <a:endParaRPr lang="zh-CN" sz="1600" dirty="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en-US" sz="1600" dirty="0"/>
                        <a:t>DA</a:t>
                      </a:r>
                      <a:endParaRPr lang="zh-CN" sz="1600" dirty="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en-US" sz="1600"/>
                        <a:t>N/A</a:t>
                      </a:r>
                      <a:endParaRPr lang="zh-CN" sz="160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96000">
                <a:tc>
                  <a:txBody>
                    <a:bodyPr/>
                    <a:lstStyle/>
                    <a:p>
                      <a:pPr>
                        <a:lnSpc>
                          <a:spcPct val="115000"/>
                        </a:lnSpc>
                        <a:spcAft>
                          <a:spcPts val="0"/>
                        </a:spcAft>
                      </a:pPr>
                      <a:r>
                        <a:rPr lang="en-US" sz="1600" dirty="0" smtClean="0"/>
                        <a:t>WDS</a:t>
                      </a:r>
                      <a:r>
                        <a:rPr lang="zh-CN" sz="1600" dirty="0"/>
                        <a:t>内部</a:t>
                      </a:r>
                      <a:endParaRPr lang="zh-CN" sz="1600" dirty="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en-US" sz="1600"/>
                        <a:t>1</a:t>
                      </a:r>
                      <a:endParaRPr lang="zh-CN" sz="160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en-US" sz="1600" dirty="0"/>
                        <a:t>1</a:t>
                      </a:r>
                      <a:endParaRPr lang="zh-CN" sz="1600" dirty="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en-US" sz="1600"/>
                        <a:t>RAP</a:t>
                      </a:r>
                      <a:endParaRPr lang="zh-CN" sz="160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en-US" sz="1600"/>
                        <a:t>TAP</a:t>
                      </a:r>
                      <a:endParaRPr lang="zh-CN" sz="160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en-US" sz="1600" dirty="0"/>
                        <a:t>DA</a:t>
                      </a:r>
                      <a:endParaRPr lang="zh-CN" sz="1600" dirty="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en-US" sz="1600" dirty="0"/>
                        <a:t>SA</a:t>
                      </a:r>
                      <a:endParaRPr lang="zh-CN" sz="1600" dirty="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27" name="TextBox 26"/>
          <p:cNvSpPr txBox="1"/>
          <p:nvPr/>
        </p:nvSpPr>
        <p:spPr>
          <a:xfrm>
            <a:off x="1081739" y="1937653"/>
            <a:ext cx="2857520" cy="646331"/>
          </a:xfrm>
          <a:prstGeom prst="rect">
            <a:avLst/>
          </a:prstGeom>
          <a:noFill/>
        </p:spPr>
        <p:txBody>
          <a:bodyPr wrap="square" rtlCol="0">
            <a:spAutoFit/>
          </a:bodyPr>
          <a:lstStyle/>
          <a:p>
            <a:r>
              <a:rPr lang="en-US" altLang="zh-CN" b="1" dirty="0"/>
              <a:t>To/From: </a:t>
            </a:r>
            <a:r>
              <a:rPr lang="en-US" altLang="zh-CN" dirty="0"/>
              <a:t>10</a:t>
            </a:r>
          </a:p>
          <a:p>
            <a:r>
              <a:rPr lang="en-US" altLang="zh-CN" b="1" dirty="0"/>
              <a:t>Addr:</a:t>
            </a:r>
            <a:r>
              <a:rPr lang="en-US" altLang="zh-CN" dirty="0">
                <a:sym typeface="Wingdings" pitchFamily="2" charset="2"/>
              </a:rPr>
              <a:t>Ap1,STA2,STA5)</a:t>
            </a:r>
            <a:endParaRPr lang="zh-CN" altLang="en-US" dirty="0"/>
          </a:p>
        </p:txBody>
      </p:sp>
      <p:sp>
        <p:nvSpPr>
          <p:cNvPr id="28" name="TextBox 27"/>
          <p:cNvSpPr txBox="1"/>
          <p:nvPr/>
        </p:nvSpPr>
        <p:spPr>
          <a:xfrm>
            <a:off x="938863" y="3009223"/>
            <a:ext cx="3286148" cy="646331"/>
          </a:xfrm>
          <a:prstGeom prst="rect">
            <a:avLst/>
          </a:prstGeom>
          <a:noFill/>
        </p:spPr>
        <p:txBody>
          <a:bodyPr wrap="square" rtlCol="0">
            <a:spAutoFit/>
          </a:bodyPr>
          <a:lstStyle/>
          <a:p>
            <a:r>
              <a:rPr lang="en-US" altLang="zh-CN" b="1" dirty="0"/>
              <a:t>To/From: </a:t>
            </a:r>
            <a:r>
              <a:rPr lang="en-US" altLang="zh-CN" dirty="0"/>
              <a:t>11</a:t>
            </a:r>
          </a:p>
          <a:p>
            <a:r>
              <a:rPr lang="en-US" altLang="zh-CN" b="1" dirty="0"/>
              <a:t>Addr:</a:t>
            </a:r>
            <a:r>
              <a:rPr lang="en-US" altLang="zh-CN" dirty="0">
                <a:sym typeface="Wingdings" pitchFamily="2" charset="2"/>
              </a:rPr>
              <a:t>Ap2,AP1,STA5,STA2)</a:t>
            </a:r>
            <a:endParaRPr lang="zh-CN" altLang="en-US" dirty="0"/>
          </a:p>
        </p:txBody>
      </p:sp>
      <p:sp>
        <p:nvSpPr>
          <p:cNvPr id="29" name="TextBox 28"/>
          <p:cNvSpPr txBox="1"/>
          <p:nvPr/>
        </p:nvSpPr>
        <p:spPr>
          <a:xfrm>
            <a:off x="938863" y="4009355"/>
            <a:ext cx="2857520" cy="646331"/>
          </a:xfrm>
          <a:prstGeom prst="rect">
            <a:avLst/>
          </a:prstGeom>
          <a:noFill/>
        </p:spPr>
        <p:txBody>
          <a:bodyPr wrap="square" rtlCol="0">
            <a:spAutoFit/>
          </a:bodyPr>
          <a:lstStyle/>
          <a:p>
            <a:r>
              <a:rPr lang="en-US" altLang="zh-CN" b="1" dirty="0"/>
              <a:t>To/From: </a:t>
            </a:r>
            <a:r>
              <a:rPr lang="en-US" altLang="zh-CN" dirty="0"/>
              <a:t>01</a:t>
            </a:r>
          </a:p>
          <a:p>
            <a:r>
              <a:rPr lang="en-US" altLang="zh-CN" b="1" dirty="0"/>
              <a:t>Addr:</a:t>
            </a:r>
            <a:r>
              <a:rPr lang="en-US" altLang="zh-CN" dirty="0">
                <a:sym typeface="Wingdings" pitchFamily="2" charset="2"/>
              </a:rPr>
              <a:t>STA5,AP2,STA2)</a:t>
            </a:r>
            <a:endParaRPr lang="zh-CN" altLang="en-US" dirty="0"/>
          </a:p>
        </p:txBody>
      </p:sp>
      <p:cxnSp>
        <p:nvCxnSpPr>
          <p:cNvPr id="31" name="直接箭头连接符 30"/>
          <p:cNvCxnSpPr/>
          <p:nvPr/>
        </p:nvCxnSpPr>
        <p:spPr>
          <a:xfrm>
            <a:off x="3082003" y="2151966"/>
            <a:ext cx="1714512" cy="50006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flipV="1">
            <a:off x="3224879" y="2509156"/>
            <a:ext cx="3643338" cy="78581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flipV="1">
            <a:off x="3082003" y="3294974"/>
            <a:ext cx="4572032" cy="100013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9667048" y="2712828"/>
            <a:ext cx="2173841" cy="1200329"/>
          </a:xfrm>
          <a:prstGeom prst="rect">
            <a:avLst/>
          </a:prstGeom>
        </p:spPr>
        <p:txBody>
          <a:bodyPr wrap="square">
            <a:spAutoFit/>
          </a:bodyPr>
          <a:lstStyle/>
          <a:p>
            <a:r>
              <a:rPr lang="zh-CN" altLang="en-US" dirty="0" smtClean="0"/>
              <a:t>地址</a:t>
            </a:r>
            <a:r>
              <a:rPr lang="en-US" altLang="zh-CN" dirty="0" smtClean="0"/>
              <a:t>1</a:t>
            </a:r>
            <a:r>
              <a:rPr lang="zh-CN" altLang="en-US" dirty="0" smtClean="0"/>
              <a:t>：物理接收者</a:t>
            </a:r>
            <a:endParaRPr lang="en-US" altLang="zh-CN" dirty="0" smtClean="0"/>
          </a:p>
          <a:p>
            <a:r>
              <a:rPr lang="zh-CN" altLang="en-US" dirty="0" smtClean="0"/>
              <a:t>地址</a:t>
            </a:r>
            <a:r>
              <a:rPr lang="en-US" altLang="zh-CN" dirty="0" smtClean="0"/>
              <a:t>2</a:t>
            </a:r>
            <a:r>
              <a:rPr lang="zh-CN" altLang="en-US" dirty="0" smtClean="0"/>
              <a:t>：物理发送者</a:t>
            </a:r>
            <a:endParaRPr lang="en-US" altLang="zh-CN" dirty="0" smtClean="0"/>
          </a:p>
          <a:p>
            <a:r>
              <a:rPr lang="zh-CN" altLang="en-US" dirty="0" smtClean="0"/>
              <a:t>地址</a:t>
            </a:r>
            <a:r>
              <a:rPr lang="en-US" altLang="zh-CN" dirty="0" smtClean="0"/>
              <a:t>3</a:t>
            </a:r>
            <a:r>
              <a:rPr lang="zh-CN" altLang="en-US" dirty="0" smtClean="0"/>
              <a:t>：逻辑接收者</a:t>
            </a:r>
            <a:endParaRPr lang="en-US" altLang="zh-CN" dirty="0" smtClean="0"/>
          </a:p>
          <a:p>
            <a:r>
              <a:rPr lang="zh-CN" altLang="en-US" dirty="0" smtClean="0"/>
              <a:t>地址</a:t>
            </a:r>
            <a:r>
              <a:rPr lang="en-US" altLang="zh-CN" dirty="0" smtClean="0"/>
              <a:t>4</a:t>
            </a:r>
            <a:r>
              <a:rPr lang="zh-CN" altLang="en-US" dirty="0" smtClean="0"/>
              <a:t>：逻辑发送者</a:t>
            </a:r>
            <a:endParaRPr lang="en-US" altLang="zh-CN" dirty="0" smtClean="0"/>
          </a:p>
        </p:txBody>
      </p:sp>
    </p:spTree>
    <p:extLst>
      <p:ext uri="{BB962C8B-B14F-4D97-AF65-F5344CB8AC3E}">
        <p14:creationId xmlns:p14="http://schemas.microsoft.com/office/powerpoint/2010/main" val="26937541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主要内容</a:t>
            </a:r>
            <a:endParaRPr lang="zh-CN" altLang="en-US" dirty="0"/>
          </a:p>
        </p:txBody>
      </p:sp>
      <p:sp>
        <p:nvSpPr>
          <p:cNvPr id="4" name="灯片编号占位符 3"/>
          <p:cNvSpPr>
            <a:spLocks noGrp="1"/>
          </p:cNvSpPr>
          <p:nvPr>
            <p:ph type="sldNum" sz="quarter" idx="12"/>
          </p:nvPr>
        </p:nvSpPr>
        <p:spPr/>
        <p:txBody>
          <a:bodyPr/>
          <a:lstStyle/>
          <a:p>
            <a:pPr>
              <a:defRPr/>
            </a:pPr>
            <a:fld id="{D99321B1-3D02-4868-AA9C-4B771FE30CB6}" type="slidenum">
              <a:rPr lang="zh-CN" altLang="en-US" smtClean="0"/>
              <a:pPr>
                <a:defRPr/>
              </a:pPr>
              <a:t>61</a:t>
            </a:fld>
            <a:endParaRPr lang="en-US" altLang="zh-CN"/>
          </a:p>
        </p:txBody>
      </p:sp>
      <p:sp>
        <p:nvSpPr>
          <p:cNvPr id="3" name="内容占位符 2"/>
          <p:cNvSpPr>
            <a:spLocks noGrp="1"/>
          </p:cNvSpPr>
          <p:nvPr>
            <p:ph sz="quarter" idx="1"/>
          </p:nvPr>
        </p:nvSpPr>
        <p:spPr/>
        <p:txBody>
          <a:bodyPr>
            <a:normAutofit/>
          </a:bodyPr>
          <a:lstStyle/>
          <a:p>
            <a:r>
              <a:rPr lang="en-US" altLang="zh-CN" dirty="0" smtClean="0"/>
              <a:t>4.1 </a:t>
            </a:r>
            <a:r>
              <a:rPr lang="zh-CN" altLang="en-US" dirty="0" smtClean="0"/>
              <a:t>媒体访问控制概述：信道分割与基于分组的异步协议、</a:t>
            </a:r>
            <a:r>
              <a:rPr lang="en-US" altLang="zh-CN" dirty="0" smtClean="0"/>
              <a:t>CDMA</a:t>
            </a:r>
            <a:r>
              <a:rPr lang="zh-CN" altLang="en-US" dirty="0" smtClean="0"/>
              <a:t>、</a:t>
            </a:r>
            <a:r>
              <a:rPr lang="en-US" altLang="zh-CN" dirty="0" smtClean="0"/>
              <a:t>ALOHA</a:t>
            </a:r>
            <a:r>
              <a:rPr lang="zh-CN" altLang="en-US" dirty="0" smtClean="0"/>
              <a:t>、</a:t>
            </a:r>
            <a:r>
              <a:rPr lang="en-US" altLang="zh-CN" dirty="0" smtClean="0"/>
              <a:t>CSMA</a:t>
            </a:r>
          </a:p>
          <a:p>
            <a:r>
              <a:rPr lang="en-US" altLang="zh-CN" dirty="0" smtClean="0"/>
              <a:t>4.2 </a:t>
            </a:r>
            <a:r>
              <a:rPr lang="zh-CN" altLang="en-US" dirty="0" smtClean="0"/>
              <a:t>以太网：体系结构、帧结构、</a:t>
            </a:r>
            <a:r>
              <a:rPr lang="en-US" altLang="zh-CN" dirty="0" smtClean="0"/>
              <a:t>CSMA/CD</a:t>
            </a:r>
            <a:r>
              <a:rPr lang="zh-CN" altLang="en-US" dirty="0" smtClean="0"/>
              <a:t>、全双工和媒体选项</a:t>
            </a:r>
            <a:endParaRPr lang="en-US" altLang="zh-CN" dirty="0" smtClean="0"/>
          </a:p>
          <a:p>
            <a:r>
              <a:rPr lang="en-US" altLang="zh-CN" dirty="0" smtClean="0"/>
              <a:t>4.3 </a:t>
            </a:r>
            <a:r>
              <a:rPr lang="zh-CN" altLang="en-US" dirty="0" smtClean="0"/>
              <a:t>无线局域网：</a:t>
            </a:r>
            <a:r>
              <a:rPr lang="en-US" altLang="zh-CN" dirty="0" smtClean="0"/>
              <a:t>802.11</a:t>
            </a:r>
            <a:r>
              <a:rPr lang="zh-CN" altLang="en-US" dirty="0" smtClean="0"/>
              <a:t>、体系结构和</a:t>
            </a:r>
            <a:r>
              <a:rPr lang="en-US" altLang="zh-CN" dirty="0" smtClean="0"/>
              <a:t>CSMA/CA</a:t>
            </a:r>
          </a:p>
          <a:p>
            <a:r>
              <a:rPr lang="en-US" altLang="zh-CN" dirty="0" smtClean="0">
                <a:solidFill>
                  <a:srgbClr val="FF0000"/>
                </a:solidFill>
              </a:rPr>
              <a:t>4.4 RFID</a:t>
            </a:r>
            <a:r>
              <a:rPr lang="zh-CN" altLang="en-US" dirty="0" smtClean="0">
                <a:solidFill>
                  <a:srgbClr val="FF0000"/>
                </a:solidFill>
              </a:rPr>
              <a:t>：架构、数据传输方式和防冲突机制</a:t>
            </a:r>
            <a:endParaRPr lang="en-US" altLang="zh-CN" dirty="0">
              <a:solidFill>
                <a:srgbClr val="FF0000"/>
              </a:solidFill>
            </a:endParaRPr>
          </a:p>
          <a:p>
            <a:r>
              <a:rPr lang="zh-CN" altLang="en-US" dirty="0" smtClean="0"/>
              <a:t>热点</a:t>
            </a:r>
            <a:r>
              <a:rPr lang="zh-CN" altLang="en-US" dirty="0"/>
              <a:t>讨论</a:t>
            </a:r>
            <a:r>
              <a:rPr lang="zh-CN" altLang="en-US" dirty="0" smtClean="0"/>
              <a:t>：物联网</a:t>
            </a:r>
            <a:endParaRPr lang="zh-CN" altLang="en-US" dirty="0"/>
          </a:p>
        </p:txBody>
      </p:sp>
    </p:spTree>
    <p:extLst>
      <p:ext uri="{BB962C8B-B14F-4D97-AF65-F5344CB8AC3E}">
        <p14:creationId xmlns:p14="http://schemas.microsoft.com/office/powerpoint/2010/main" val="4638113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热点讨论：物联网</a:t>
            </a:r>
            <a:r>
              <a:rPr lang="en-US" altLang="zh-CN" dirty="0" err="1" smtClean="0"/>
              <a:t>IoT</a:t>
            </a:r>
            <a:r>
              <a:rPr lang="zh-CN" altLang="en-US" dirty="0" smtClean="0"/>
              <a:t>（</a:t>
            </a:r>
            <a:r>
              <a:rPr lang="en-US" altLang="zh-CN" dirty="0" smtClean="0"/>
              <a:t>Internet of Things</a:t>
            </a:r>
            <a:r>
              <a:rPr lang="zh-CN" altLang="en-US" dirty="0" smtClean="0"/>
              <a:t>）</a:t>
            </a:r>
            <a:endParaRPr lang="zh-CN" altLang="en-US" dirty="0"/>
          </a:p>
        </p:txBody>
      </p:sp>
      <p:sp>
        <p:nvSpPr>
          <p:cNvPr id="3" name="灯片编号占位符 2"/>
          <p:cNvSpPr>
            <a:spLocks noGrp="1"/>
          </p:cNvSpPr>
          <p:nvPr>
            <p:ph type="sldNum" sz="quarter" idx="12"/>
          </p:nvPr>
        </p:nvSpPr>
        <p:spPr/>
        <p:txBody>
          <a:bodyPr/>
          <a:lstStyle/>
          <a:p>
            <a:fld id="{3C40872B-571A-4F56-8A4E-7221158C17B4}" type="slidenum">
              <a:rPr lang="zh-CN" altLang="en-US" smtClean="0"/>
              <a:t>62</a:t>
            </a:fld>
            <a:endParaRPr lang="zh-CN" altLang="en-US" dirty="0"/>
          </a:p>
        </p:txBody>
      </p:sp>
      <p:sp>
        <p:nvSpPr>
          <p:cNvPr id="4" name="内容占位符 3"/>
          <p:cNvSpPr>
            <a:spLocks noGrp="1"/>
          </p:cNvSpPr>
          <p:nvPr>
            <p:ph sz="quarter" idx="1"/>
          </p:nvPr>
        </p:nvSpPr>
        <p:spPr/>
        <p:txBody>
          <a:bodyPr/>
          <a:lstStyle/>
          <a:p>
            <a:r>
              <a:rPr lang="zh-CN" altLang="zh-CN" b="1" dirty="0"/>
              <a:t>物联网</a:t>
            </a:r>
            <a:r>
              <a:rPr lang="en-US" altLang="zh-CN" b="1" dirty="0" err="1" smtClean="0"/>
              <a:t>IoT</a:t>
            </a:r>
            <a:r>
              <a:rPr lang="zh-CN" altLang="zh-CN" dirty="0" smtClean="0"/>
              <a:t>是</a:t>
            </a:r>
            <a:r>
              <a:rPr lang="zh-CN" altLang="zh-CN" dirty="0"/>
              <a:t>指通过采用标准化和通用的通信协议将存在于时空中的可</a:t>
            </a:r>
            <a:r>
              <a:rPr lang="zh-CN" altLang="zh-CN" dirty="0">
                <a:solidFill>
                  <a:srgbClr val="FF0000"/>
                </a:solidFill>
              </a:rPr>
              <a:t>通过某种途径标</a:t>
            </a:r>
            <a:r>
              <a:rPr lang="zh-CN" altLang="zh-CN" dirty="0"/>
              <a:t>识的</a:t>
            </a:r>
            <a:r>
              <a:rPr lang="zh-CN" altLang="zh-CN" dirty="0">
                <a:solidFill>
                  <a:srgbClr val="FF0000"/>
                </a:solidFill>
              </a:rPr>
              <a:t>那些物理物体或者虚拟物体互连起来</a:t>
            </a:r>
            <a:r>
              <a:rPr lang="zh-CN" altLang="zh-CN" dirty="0"/>
              <a:t>进行</a:t>
            </a:r>
            <a:r>
              <a:rPr lang="zh-CN" altLang="zh-CN" dirty="0">
                <a:solidFill>
                  <a:srgbClr val="FF0000"/>
                </a:solidFill>
              </a:rPr>
              <a:t>人和物体</a:t>
            </a:r>
            <a:r>
              <a:rPr lang="zh-CN" altLang="zh-CN" dirty="0"/>
              <a:t>之间以及</a:t>
            </a:r>
            <a:r>
              <a:rPr lang="zh-CN" altLang="zh-CN" dirty="0">
                <a:solidFill>
                  <a:srgbClr val="FF0000"/>
                </a:solidFill>
              </a:rPr>
              <a:t>物体和物体</a:t>
            </a:r>
            <a:r>
              <a:rPr lang="zh-CN" altLang="zh-CN" dirty="0"/>
              <a:t>之间的信息交换，进行</a:t>
            </a:r>
            <a:r>
              <a:rPr lang="zh-CN" altLang="zh-CN" dirty="0">
                <a:solidFill>
                  <a:srgbClr val="FF0000"/>
                </a:solidFill>
              </a:rPr>
              <a:t>智能化信息处理</a:t>
            </a:r>
            <a:r>
              <a:rPr lang="zh-CN" altLang="zh-CN" dirty="0"/>
              <a:t>以实现识别、定位、跟踪、监控和管理等功能的一种网络。</a:t>
            </a:r>
          </a:p>
          <a:p>
            <a:r>
              <a:rPr lang="zh-CN" altLang="en-US" dirty="0" smtClean="0"/>
              <a:t>起源于</a:t>
            </a:r>
            <a:r>
              <a:rPr lang="en-US" altLang="zh-CN" dirty="0" smtClean="0"/>
              <a:t>1999</a:t>
            </a:r>
            <a:r>
              <a:rPr lang="zh-CN" altLang="en-US" dirty="0" smtClean="0"/>
              <a:t>年</a:t>
            </a:r>
            <a:r>
              <a:rPr lang="en-US" altLang="zh-CN" dirty="0" smtClean="0"/>
              <a:t>MIT Auto-ID</a:t>
            </a:r>
            <a:r>
              <a:rPr lang="zh-CN" altLang="en-US" dirty="0" smtClean="0"/>
              <a:t>中心</a:t>
            </a:r>
            <a:r>
              <a:rPr lang="en-US" altLang="zh-CN" dirty="0" smtClean="0"/>
              <a:t>Ashton</a:t>
            </a:r>
            <a:r>
              <a:rPr lang="zh-CN" altLang="en-US" dirty="0" smtClean="0"/>
              <a:t>提出的基于</a:t>
            </a:r>
            <a:r>
              <a:rPr lang="en-US" altLang="zh-CN" dirty="0" smtClean="0"/>
              <a:t>RFID</a:t>
            </a:r>
            <a:r>
              <a:rPr lang="zh-CN" altLang="en-US" dirty="0" smtClean="0"/>
              <a:t>的全球物品信息实时共享</a:t>
            </a:r>
            <a:endParaRPr lang="en-US" altLang="zh-CN" dirty="0" smtClean="0"/>
          </a:p>
          <a:p>
            <a:r>
              <a:rPr lang="en-US" altLang="zh-CN" dirty="0" smtClean="0"/>
              <a:t>2005</a:t>
            </a:r>
            <a:r>
              <a:rPr lang="zh-CN" altLang="en-US" dirty="0" smtClean="0"/>
              <a:t>年</a:t>
            </a:r>
            <a:r>
              <a:rPr lang="en-US" altLang="zh-CN" dirty="0" smtClean="0"/>
              <a:t>ITU</a:t>
            </a:r>
            <a:r>
              <a:rPr lang="zh-CN" altLang="en-US" dirty="0" smtClean="0"/>
              <a:t>正式提出物联网概念，扩展了其定义和覆盖范围</a:t>
            </a:r>
            <a:endParaRPr lang="en-US" altLang="zh-CN" dirty="0" smtClean="0"/>
          </a:p>
          <a:p>
            <a:endParaRPr lang="zh-CN" altLang="en-US" dirty="0"/>
          </a:p>
        </p:txBody>
      </p:sp>
    </p:spTree>
    <p:extLst>
      <p:ext uri="{BB962C8B-B14F-4D97-AF65-F5344CB8AC3E}">
        <p14:creationId xmlns:p14="http://schemas.microsoft.com/office/powerpoint/2010/main" val="238705433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射频识别</a:t>
            </a:r>
            <a:r>
              <a:rPr lang="en-US" altLang="zh-CN" dirty="0" smtClean="0"/>
              <a:t>RFID</a:t>
            </a:r>
            <a:r>
              <a:rPr lang="zh-CN" altLang="en-US" dirty="0" smtClean="0"/>
              <a:t>（</a:t>
            </a:r>
            <a:r>
              <a:rPr lang="en-US" altLang="zh-CN" dirty="0" smtClean="0"/>
              <a:t>Radio-Frequency Identification</a:t>
            </a:r>
            <a:r>
              <a:rPr lang="zh-CN" altLang="en-US" dirty="0" smtClean="0"/>
              <a:t>）</a:t>
            </a:r>
            <a:endParaRPr lang="zh-CN" altLang="en-US" dirty="0"/>
          </a:p>
        </p:txBody>
      </p:sp>
      <p:sp>
        <p:nvSpPr>
          <p:cNvPr id="3" name="灯片编号占位符 2"/>
          <p:cNvSpPr>
            <a:spLocks noGrp="1"/>
          </p:cNvSpPr>
          <p:nvPr>
            <p:ph type="sldNum" sz="quarter" idx="12"/>
          </p:nvPr>
        </p:nvSpPr>
        <p:spPr/>
        <p:txBody>
          <a:bodyPr/>
          <a:lstStyle/>
          <a:p>
            <a:fld id="{3C40872B-571A-4F56-8A4E-7221158C17B4}" type="slidenum">
              <a:rPr lang="zh-CN" altLang="en-US" smtClean="0"/>
              <a:t>63</a:t>
            </a:fld>
            <a:endParaRPr lang="zh-CN" altLang="en-US" dirty="0"/>
          </a:p>
        </p:txBody>
      </p:sp>
      <p:sp>
        <p:nvSpPr>
          <p:cNvPr id="4" name="内容占位符 3"/>
          <p:cNvSpPr>
            <a:spLocks noGrp="1"/>
          </p:cNvSpPr>
          <p:nvPr>
            <p:ph sz="quarter" idx="1"/>
          </p:nvPr>
        </p:nvSpPr>
        <p:spPr/>
        <p:txBody>
          <a:bodyPr>
            <a:normAutofit/>
          </a:bodyPr>
          <a:lstStyle/>
          <a:p>
            <a:r>
              <a:rPr lang="zh-CN" altLang="zh-CN" dirty="0"/>
              <a:t>称为电子标签</a:t>
            </a:r>
            <a:r>
              <a:rPr lang="zh-CN" altLang="zh-CN" dirty="0" smtClean="0"/>
              <a:t>，</a:t>
            </a:r>
            <a:r>
              <a:rPr lang="zh-CN" altLang="en-US" dirty="0" smtClean="0"/>
              <a:t>可</a:t>
            </a:r>
            <a:r>
              <a:rPr lang="zh-CN" altLang="zh-CN" dirty="0" smtClean="0"/>
              <a:t>替代</a:t>
            </a:r>
            <a:r>
              <a:rPr lang="zh-CN" altLang="zh-CN" dirty="0"/>
              <a:t>条形码</a:t>
            </a:r>
            <a:r>
              <a:rPr lang="zh-CN" altLang="zh-CN" dirty="0" smtClean="0"/>
              <a:t>。</a:t>
            </a:r>
            <a:endParaRPr lang="en-US" altLang="zh-CN" dirty="0" smtClean="0"/>
          </a:p>
          <a:p>
            <a:r>
              <a:rPr lang="zh-CN" altLang="zh-CN" dirty="0" smtClean="0"/>
              <a:t>自动</a:t>
            </a:r>
            <a:r>
              <a:rPr lang="zh-CN" altLang="zh-CN" dirty="0"/>
              <a:t>识别技术</a:t>
            </a:r>
            <a:r>
              <a:rPr lang="zh-CN" altLang="zh-CN" dirty="0" smtClean="0"/>
              <a:t>，</a:t>
            </a:r>
            <a:r>
              <a:rPr lang="zh-CN" altLang="en-US" dirty="0" smtClean="0"/>
              <a:t>无需人为干预</a:t>
            </a:r>
            <a:endParaRPr lang="en-US" altLang="zh-CN" dirty="0" smtClean="0"/>
          </a:p>
          <a:p>
            <a:r>
              <a:rPr lang="zh-CN" altLang="zh-CN" dirty="0" smtClean="0"/>
              <a:t>非接触式</a:t>
            </a:r>
            <a:r>
              <a:rPr lang="zh-CN" altLang="en-US" dirty="0" smtClean="0"/>
              <a:t>，</a:t>
            </a:r>
            <a:r>
              <a:rPr lang="zh-CN" altLang="zh-CN" dirty="0" smtClean="0"/>
              <a:t>可识别</a:t>
            </a:r>
            <a:r>
              <a:rPr lang="zh-CN" altLang="zh-CN" dirty="0"/>
              <a:t>高速运动物体并可同时识别多个标签（比如每秒可处理</a:t>
            </a:r>
            <a:r>
              <a:rPr lang="en-US" altLang="zh-CN" dirty="0"/>
              <a:t>50</a:t>
            </a:r>
            <a:r>
              <a:rPr lang="zh-CN" altLang="zh-CN" dirty="0"/>
              <a:t>张标签</a:t>
            </a:r>
            <a:r>
              <a:rPr lang="zh-CN" altLang="zh-CN" dirty="0" smtClean="0"/>
              <a:t>）</a:t>
            </a:r>
            <a:endParaRPr lang="en-US" altLang="zh-CN" dirty="0" smtClean="0"/>
          </a:p>
          <a:p>
            <a:r>
              <a:rPr lang="zh-CN" altLang="zh-CN" dirty="0" smtClean="0"/>
              <a:t>可</a:t>
            </a:r>
            <a:r>
              <a:rPr lang="zh-CN" altLang="zh-CN" dirty="0"/>
              <a:t>工作于各种恶劣环境，能够防水、防磁、耐高温，使用寿命长</a:t>
            </a:r>
            <a:r>
              <a:rPr lang="zh-CN" altLang="zh-CN" dirty="0" smtClean="0"/>
              <a:t>；</a:t>
            </a:r>
            <a:endParaRPr lang="en-US" altLang="zh-CN" dirty="0" smtClean="0"/>
          </a:p>
          <a:p>
            <a:r>
              <a:rPr lang="zh-CN" altLang="zh-CN" dirty="0" smtClean="0"/>
              <a:t>标签</a:t>
            </a:r>
            <a:r>
              <a:rPr lang="zh-CN" altLang="zh-CN" dirty="0"/>
              <a:t>通过一个全球唯一的</a:t>
            </a:r>
            <a:r>
              <a:rPr lang="en-US" altLang="zh-CN" dirty="0"/>
              <a:t>ID</a:t>
            </a:r>
            <a:r>
              <a:rPr lang="zh-CN" altLang="zh-CN" dirty="0"/>
              <a:t>标识，标签上储存数据容量更大，可以读取、修改、附加数据，可以对标签数据加密，安全性高</a:t>
            </a:r>
            <a:r>
              <a:rPr lang="zh-CN" altLang="zh-CN" dirty="0" smtClean="0"/>
              <a:t>。</a:t>
            </a:r>
            <a:endParaRPr lang="en-US" altLang="zh-CN" dirty="0" smtClean="0"/>
          </a:p>
          <a:p>
            <a:pPr marL="0" indent="0">
              <a:buNone/>
            </a:pPr>
            <a:endParaRPr lang="en-US" altLang="zh-CN" dirty="0" smtClean="0">
              <a:sym typeface="Wingdings" pitchFamily="2" charset="2"/>
            </a:endParaRPr>
          </a:p>
          <a:p>
            <a:pPr marL="0" indent="0">
              <a:buNone/>
            </a:pPr>
            <a:r>
              <a:rPr lang="en-US" altLang="zh-CN" dirty="0" smtClean="0">
                <a:sym typeface="Wingdings" pitchFamily="2" charset="2"/>
              </a:rPr>
              <a:t></a:t>
            </a:r>
            <a:r>
              <a:rPr lang="zh-CN" altLang="en-US" dirty="0" smtClean="0">
                <a:sym typeface="Wingdings" pitchFamily="2" charset="2"/>
              </a:rPr>
              <a:t>可用于</a:t>
            </a:r>
            <a:r>
              <a:rPr lang="zh-CN" altLang="zh-CN" dirty="0" smtClean="0"/>
              <a:t>标识</a:t>
            </a:r>
            <a:r>
              <a:rPr lang="zh-CN" altLang="zh-CN" dirty="0"/>
              <a:t>识别、物品跟踪、</a:t>
            </a:r>
            <a:r>
              <a:rPr lang="zh-CN" altLang="zh-CN" dirty="0" smtClean="0"/>
              <a:t>信息采集</a:t>
            </a:r>
            <a:endParaRPr lang="zh-CN" altLang="zh-CN" dirty="0"/>
          </a:p>
          <a:p>
            <a:endParaRPr lang="zh-CN" altLang="en-US" dirty="0"/>
          </a:p>
        </p:txBody>
      </p:sp>
    </p:spTree>
    <p:extLst>
      <p:ext uri="{BB962C8B-B14F-4D97-AF65-F5344CB8AC3E}">
        <p14:creationId xmlns:p14="http://schemas.microsoft.com/office/powerpoint/2010/main" val="106184071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RFID</a:t>
            </a:r>
            <a:r>
              <a:rPr lang="zh-CN" altLang="en-US" dirty="0" smtClean="0"/>
              <a:t>架构</a:t>
            </a:r>
            <a:endParaRPr lang="zh-CN" altLang="en-US" dirty="0"/>
          </a:p>
        </p:txBody>
      </p:sp>
      <p:sp>
        <p:nvSpPr>
          <p:cNvPr id="3" name="灯片编号占位符 2"/>
          <p:cNvSpPr>
            <a:spLocks noGrp="1"/>
          </p:cNvSpPr>
          <p:nvPr>
            <p:ph type="sldNum" sz="quarter" idx="12"/>
          </p:nvPr>
        </p:nvSpPr>
        <p:spPr/>
        <p:txBody>
          <a:bodyPr/>
          <a:lstStyle/>
          <a:p>
            <a:fld id="{3C40872B-571A-4F56-8A4E-7221158C17B4}" type="slidenum">
              <a:rPr lang="zh-CN" altLang="en-US" smtClean="0"/>
              <a:t>64</a:t>
            </a:fld>
            <a:endParaRPr lang="zh-CN" altLang="en-US" dirty="0"/>
          </a:p>
        </p:txBody>
      </p:sp>
      <p:sp>
        <p:nvSpPr>
          <p:cNvPr id="4" name="内容占位符 3"/>
          <p:cNvSpPr>
            <a:spLocks noGrp="1"/>
          </p:cNvSpPr>
          <p:nvPr>
            <p:ph sz="quarter" idx="1"/>
          </p:nvPr>
        </p:nvSpPr>
        <p:spPr/>
        <p:txBody>
          <a:bodyPr/>
          <a:lstStyle/>
          <a:p>
            <a:r>
              <a:rPr lang="zh-CN" altLang="en-US" dirty="0" smtClean="0"/>
              <a:t>阅读器包括天线、射频模块和数字信号处理单元</a:t>
            </a:r>
            <a:endParaRPr lang="en-US" altLang="zh-CN" dirty="0" smtClean="0"/>
          </a:p>
          <a:p>
            <a:r>
              <a:rPr lang="zh-CN" altLang="en-US" dirty="0" smtClean="0"/>
              <a:t>电子标签包括天线和芯片</a:t>
            </a:r>
            <a:endParaRPr lang="en-US" altLang="zh-CN" dirty="0" smtClean="0"/>
          </a:p>
          <a:p>
            <a:r>
              <a:rPr lang="zh-CN" altLang="en-US" dirty="0" smtClean="0"/>
              <a:t>标签识别码保存在</a:t>
            </a:r>
            <a:r>
              <a:rPr lang="en-US" altLang="zh-CN" dirty="0" smtClean="0"/>
              <a:t>ROM</a:t>
            </a:r>
            <a:r>
              <a:rPr lang="zh-CN" altLang="en-US" dirty="0" smtClean="0"/>
              <a:t>中，用户数据区可以读写、覆盖和添加，容量从几字节（甚至</a:t>
            </a:r>
            <a:r>
              <a:rPr lang="en-US" altLang="zh-CN" dirty="0" smtClean="0"/>
              <a:t>1</a:t>
            </a:r>
            <a:r>
              <a:rPr lang="zh-CN" altLang="en-US" dirty="0" smtClean="0"/>
              <a:t>个比特）到几千字节</a:t>
            </a:r>
            <a:endParaRPr lang="zh-CN" altLang="en-US" dirty="0"/>
          </a:p>
        </p:txBody>
      </p:sp>
      <p:grpSp>
        <p:nvGrpSpPr>
          <p:cNvPr id="30" name="组合 29"/>
          <p:cNvGrpSpPr/>
          <p:nvPr/>
        </p:nvGrpSpPr>
        <p:grpSpPr>
          <a:xfrm>
            <a:off x="5592529" y="3890086"/>
            <a:ext cx="6036141" cy="1800191"/>
            <a:chOff x="1560195" y="3792959"/>
            <a:chExt cx="4347210" cy="849526"/>
          </a:xfrm>
        </p:grpSpPr>
        <p:sp>
          <p:nvSpPr>
            <p:cNvPr id="5" name="矩形 4"/>
            <p:cNvSpPr/>
            <p:nvPr/>
          </p:nvSpPr>
          <p:spPr>
            <a:xfrm>
              <a:off x="1560195" y="4185920"/>
              <a:ext cx="896620" cy="370840"/>
            </a:xfrm>
            <a:prstGeom prst="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3200"/>
            </a:p>
          </p:txBody>
        </p:sp>
        <p:sp>
          <p:nvSpPr>
            <p:cNvPr id="6" name="文本框 229"/>
            <p:cNvSpPr txBox="1"/>
            <p:nvPr/>
          </p:nvSpPr>
          <p:spPr>
            <a:xfrm>
              <a:off x="1578648" y="4237990"/>
              <a:ext cx="1030250" cy="262769"/>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r>
                <a:rPr lang="en-US" sz="1600" kern="100" dirty="0">
                  <a:ea typeface="宋体"/>
                  <a:cs typeface="Times New Roman"/>
                </a:rPr>
                <a:t>RFID</a:t>
              </a:r>
              <a:r>
                <a:rPr lang="zh-CN" altLang="en-US" sz="1600" kern="100" dirty="0">
                  <a:ea typeface="宋体"/>
                  <a:cs typeface="Times New Roman"/>
                </a:rPr>
                <a:t>阅读器</a:t>
              </a:r>
            </a:p>
          </p:txBody>
        </p:sp>
        <p:sp>
          <p:nvSpPr>
            <p:cNvPr id="8" name="文本框 230"/>
            <p:cNvSpPr txBox="1"/>
            <p:nvPr/>
          </p:nvSpPr>
          <p:spPr>
            <a:xfrm>
              <a:off x="5009515" y="4237990"/>
              <a:ext cx="861695" cy="30162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r>
                <a:rPr lang="zh-CN" altLang="en-US" sz="1600" kern="100" dirty="0">
                  <a:ea typeface="宋体"/>
                  <a:cs typeface="Times New Roman"/>
                </a:rPr>
                <a:t>电子标签</a:t>
              </a:r>
            </a:p>
          </p:txBody>
        </p:sp>
        <p:grpSp>
          <p:nvGrpSpPr>
            <p:cNvPr id="9" name="组合 8"/>
            <p:cNvGrpSpPr/>
            <p:nvPr/>
          </p:nvGrpSpPr>
          <p:grpSpPr>
            <a:xfrm>
              <a:off x="4407535" y="4211955"/>
              <a:ext cx="534670" cy="327025"/>
              <a:chOff x="0" y="0"/>
              <a:chExt cx="535078" cy="327397"/>
            </a:xfrm>
          </p:grpSpPr>
          <p:cxnSp>
            <p:nvCxnSpPr>
              <p:cNvPr id="10" name="直接连接符 9"/>
              <p:cNvCxnSpPr/>
              <p:nvPr/>
            </p:nvCxnSpPr>
            <p:spPr>
              <a:xfrm>
                <a:off x="0" y="8627"/>
                <a:ext cx="0" cy="31877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0" y="0"/>
                <a:ext cx="535078" cy="319177"/>
                <a:chOff x="0" y="0"/>
                <a:chExt cx="535078" cy="319177"/>
              </a:xfrm>
            </p:grpSpPr>
            <p:cxnSp>
              <p:nvCxnSpPr>
                <p:cNvPr id="12" name="直接连接符 11"/>
                <p:cNvCxnSpPr/>
                <p:nvPr/>
              </p:nvCxnSpPr>
              <p:spPr>
                <a:xfrm>
                  <a:off x="0" y="0"/>
                  <a:ext cx="241300" cy="9461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0" y="224286"/>
                  <a:ext cx="241348" cy="9489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241540" y="94890"/>
                  <a:ext cx="29353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241540" y="224286"/>
                  <a:ext cx="29337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34838" y="94890"/>
                  <a:ext cx="0" cy="12939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grpSp>
          <p:nvGrpSpPr>
            <p:cNvPr id="17" name="组合 16"/>
            <p:cNvGrpSpPr/>
            <p:nvPr/>
          </p:nvGrpSpPr>
          <p:grpSpPr>
            <a:xfrm>
              <a:off x="2759710" y="4212590"/>
              <a:ext cx="551815" cy="335915"/>
              <a:chOff x="0" y="0"/>
              <a:chExt cx="552090" cy="336335"/>
            </a:xfrm>
          </p:grpSpPr>
          <p:cxnSp>
            <p:nvCxnSpPr>
              <p:cNvPr id="18" name="直接连接符 17"/>
              <p:cNvCxnSpPr/>
              <p:nvPr/>
            </p:nvCxnSpPr>
            <p:spPr>
              <a:xfrm>
                <a:off x="301924" y="241540"/>
                <a:ext cx="240665" cy="9398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V="1">
                <a:off x="301924" y="8627"/>
                <a:ext cx="240665" cy="9461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8626" y="112144"/>
                <a:ext cx="29331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8626" y="241540"/>
                <a:ext cx="29314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0" y="112144"/>
                <a:ext cx="0" cy="12890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552090" y="0"/>
                <a:ext cx="0" cy="33633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24" name="直接连接符 23"/>
            <p:cNvCxnSpPr/>
            <p:nvPr/>
          </p:nvCxnSpPr>
          <p:spPr>
            <a:xfrm>
              <a:off x="2458085" y="4384675"/>
              <a:ext cx="30162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文本框 251"/>
            <p:cNvSpPr txBox="1"/>
            <p:nvPr/>
          </p:nvSpPr>
          <p:spPr>
            <a:xfrm>
              <a:off x="2472018" y="3792959"/>
              <a:ext cx="2190750" cy="370840"/>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r>
                <a:rPr lang="zh-CN" altLang="en-US" sz="1600" kern="100" dirty="0">
                  <a:ea typeface="宋体"/>
                  <a:cs typeface="Times New Roman"/>
                </a:rPr>
                <a:t>耦合单元（线圈或者天线）</a:t>
              </a:r>
            </a:p>
          </p:txBody>
        </p:sp>
        <p:cxnSp>
          <p:nvCxnSpPr>
            <p:cNvPr id="26" name="直接箭头连接符 25"/>
            <p:cNvCxnSpPr/>
            <p:nvPr/>
          </p:nvCxnSpPr>
          <p:spPr>
            <a:xfrm flipH="1">
              <a:off x="3061970" y="3962400"/>
              <a:ext cx="128905" cy="34417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3449955" y="3962400"/>
              <a:ext cx="956945" cy="42227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4278630" y="4159885"/>
              <a:ext cx="1628775" cy="482600"/>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3200"/>
            </a:p>
          </p:txBody>
        </p:sp>
      </p:grpSp>
      <p:sp>
        <p:nvSpPr>
          <p:cNvPr id="28" name="Rectangle 24"/>
          <p:cNvSpPr>
            <a:spLocks noChangeArrowheads="1"/>
          </p:cNvSpPr>
          <p:nvPr/>
        </p:nvSpPr>
        <p:spPr bwMode="auto">
          <a:xfrm>
            <a:off x="1524001"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9" name="Rectangle 28"/>
          <p:cNvSpPr>
            <a:spLocks noChangeArrowheads="1"/>
          </p:cNvSpPr>
          <p:nvPr/>
        </p:nvSpPr>
        <p:spPr bwMode="auto">
          <a:xfrm>
            <a:off x="1524001" y="2725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zh-CN" altLang="zh-CN">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299770428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RFID</a:t>
            </a:r>
            <a:r>
              <a:rPr lang="zh-CN" altLang="en-US" dirty="0" smtClean="0"/>
              <a:t>：标签防冲突机制</a:t>
            </a:r>
            <a:endParaRPr lang="zh-CN" altLang="en-US" dirty="0"/>
          </a:p>
        </p:txBody>
      </p:sp>
      <p:sp>
        <p:nvSpPr>
          <p:cNvPr id="3" name="内容占位符 2"/>
          <p:cNvSpPr>
            <a:spLocks noGrp="1"/>
          </p:cNvSpPr>
          <p:nvPr>
            <p:ph idx="1"/>
          </p:nvPr>
        </p:nvSpPr>
        <p:spPr>
          <a:xfrm>
            <a:off x="838200" y="1825625"/>
            <a:ext cx="9945914" cy="1904546"/>
          </a:xfrm>
        </p:spPr>
        <p:txBody>
          <a:bodyPr>
            <a:normAutofit/>
          </a:bodyPr>
          <a:lstStyle/>
          <a:p>
            <a:r>
              <a:rPr lang="en-US" altLang="zh-CN" sz="2000" dirty="0"/>
              <a:t>2004</a:t>
            </a:r>
            <a:r>
              <a:rPr lang="zh-CN" altLang="zh-CN" sz="2000" dirty="0"/>
              <a:t>年</a:t>
            </a:r>
            <a:r>
              <a:rPr lang="en-US" altLang="zh-CN" sz="2000" dirty="0"/>
              <a:t>EPC Global</a:t>
            </a:r>
            <a:r>
              <a:rPr lang="zh-CN" altLang="zh-CN" sz="2000" dirty="0"/>
              <a:t>发布了用于供应链应用的超高频</a:t>
            </a:r>
            <a:r>
              <a:rPr lang="en-US" altLang="zh-CN" sz="2000" dirty="0"/>
              <a:t>RFID</a:t>
            </a:r>
            <a:r>
              <a:rPr lang="zh-CN" altLang="zh-CN" sz="2000" dirty="0"/>
              <a:t>标准，即</a:t>
            </a:r>
            <a:r>
              <a:rPr lang="en-US" altLang="zh-CN" sz="2000" dirty="0"/>
              <a:t>EPC Gen2</a:t>
            </a:r>
            <a:r>
              <a:rPr lang="zh-CN" altLang="zh-CN" sz="2000" dirty="0"/>
              <a:t>标准，</a:t>
            </a:r>
            <a:r>
              <a:rPr lang="en-US" altLang="zh-CN" sz="2000" dirty="0"/>
              <a:t>2006</a:t>
            </a:r>
            <a:r>
              <a:rPr lang="zh-CN" altLang="zh-CN" sz="2000" dirty="0"/>
              <a:t>年被</a:t>
            </a:r>
            <a:r>
              <a:rPr lang="en-US" altLang="zh-CN" sz="2000" dirty="0"/>
              <a:t>OSI</a:t>
            </a:r>
            <a:r>
              <a:rPr lang="zh-CN" altLang="zh-CN" sz="2000" dirty="0"/>
              <a:t>采纳为</a:t>
            </a:r>
            <a:r>
              <a:rPr lang="en-US" altLang="zh-CN" sz="2000" dirty="0"/>
              <a:t>ISO 18000-6C</a:t>
            </a:r>
            <a:r>
              <a:rPr lang="zh-CN" altLang="zh-CN" sz="2000" dirty="0"/>
              <a:t>。</a:t>
            </a:r>
            <a:endParaRPr lang="en-US" altLang="zh-CN" sz="2000" dirty="0"/>
          </a:p>
          <a:p>
            <a:r>
              <a:rPr lang="zh-CN" altLang="zh-CN" sz="2000" dirty="0"/>
              <a:t>电子标签的传输由</a:t>
            </a:r>
            <a:r>
              <a:rPr lang="zh-CN" altLang="zh-CN" sz="2000" u="sng" dirty="0">
                <a:solidFill>
                  <a:srgbClr val="FF0000"/>
                </a:solidFill>
              </a:rPr>
              <a:t>阅读器主导</a:t>
            </a:r>
            <a:r>
              <a:rPr lang="zh-CN" altLang="en-US" sz="2000" dirty="0"/>
              <a:t>，基于</a:t>
            </a:r>
            <a:r>
              <a:rPr lang="en-US" altLang="zh-CN" sz="2000" dirty="0"/>
              <a:t>S-ALOHA</a:t>
            </a:r>
          </a:p>
          <a:p>
            <a:r>
              <a:rPr lang="zh-CN" altLang="en-US" sz="2000" dirty="0"/>
              <a:t>阅读器发送</a:t>
            </a:r>
            <a:r>
              <a:rPr lang="en-US" altLang="zh-CN" sz="2000" dirty="0"/>
              <a:t>Query(Q)</a:t>
            </a:r>
            <a:r>
              <a:rPr lang="zh-CN" altLang="en-US" sz="2000" dirty="0"/>
              <a:t>给出查询条件以及</a:t>
            </a:r>
            <a:r>
              <a:rPr lang="en-US" altLang="zh-CN" sz="2000" dirty="0"/>
              <a:t>Q</a:t>
            </a:r>
            <a:r>
              <a:rPr lang="zh-CN" altLang="en-US" sz="2000" dirty="0"/>
              <a:t>的取值</a:t>
            </a:r>
            <a:endParaRPr lang="en-US" altLang="zh-CN" sz="2000" dirty="0"/>
          </a:p>
          <a:p>
            <a:r>
              <a:rPr lang="zh-CN" altLang="en-US" sz="2000" dirty="0"/>
              <a:t>符合条件的标签随机选择一个时槽</a:t>
            </a:r>
            <a:r>
              <a:rPr lang="en-US" altLang="zh-CN" sz="2000" dirty="0"/>
              <a:t>[0,2</a:t>
            </a:r>
            <a:r>
              <a:rPr lang="en-US" altLang="zh-CN" sz="2000" baseline="30000" dirty="0"/>
              <a:t>Q</a:t>
            </a:r>
            <a:r>
              <a:rPr lang="en-US" altLang="zh-CN" sz="2000" dirty="0"/>
              <a:t>-1]</a:t>
            </a:r>
            <a:r>
              <a:rPr lang="zh-CN" altLang="en-US" sz="2000" dirty="0"/>
              <a:t>来</a:t>
            </a:r>
            <a:r>
              <a:rPr lang="zh-CN" altLang="en-US" sz="2000" dirty="0" smtClean="0"/>
              <a:t>响应</a:t>
            </a:r>
            <a:endParaRPr lang="en-US" altLang="zh-CN" sz="2000" dirty="0" smtClean="0"/>
          </a:p>
        </p:txBody>
      </p:sp>
      <p:sp>
        <p:nvSpPr>
          <p:cNvPr id="4" name="矩形 3"/>
          <p:cNvSpPr/>
          <p:nvPr/>
        </p:nvSpPr>
        <p:spPr>
          <a:xfrm>
            <a:off x="838200" y="4917640"/>
            <a:ext cx="6096000" cy="1323439"/>
          </a:xfrm>
          <a:prstGeom prst="rect">
            <a:avLst/>
          </a:prstGeom>
        </p:spPr>
        <p:txBody>
          <a:bodyPr>
            <a:spAutoFit/>
          </a:bodyPr>
          <a:lstStyle/>
          <a:p>
            <a:pPr marL="285750" indent="-285750">
              <a:buFont typeface="Arial" panose="020B0604020202020204" pitchFamily="34" charset="0"/>
              <a:buChar char="•"/>
            </a:pPr>
            <a:r>
              <a:rPr lang="zh-CN" altLang="en-US" sz="2000" dirty="0" smtClean="0"/>
              <a:t>与</a:t>
            </a:r>
            <a:r>
              <a:rPr lang="en-US" altLang="zh-CN" sz="2000" dirty="0" smtClean="0"/>
              <a:t>802.11</a:t>
            </a:r>
            <a:r>
              <a:rPr lang="zh-CN" altLang="en-US" sz="2000" dirty="0" smtClean="0"/>
              <a:t>的</a:t>
            </a:r>
            <a:r>
              <a:rPr lang="en-US" altLang="zh-CN" sz="2000" dirty="0" smtClean="0"/>
              <a:t>RTS/CTS</a:t>
            </a:r>
            <a:r>
              <a:rPr lang="zh-CN" altLang="en-US" sz="2000" dirty="0" smtClean="0"/>
              <a:t>机制类似： </a:t>
            </a:r>
            <a:endParaRPr lang="en-US" altLang="zh-CN" sz="2000" dirty="0" smtClean="0"/>
          </a:p>
          <a:p>
            <a:pPr marL="742950" lvl="1" indent="-285750">
              <a:buFont typeface="Arial" panose="020B0604020202020204" pitchFamily="34" charset="0"/>
              <a:buChar char="•"/>
            </a:pPr>
            <a:r>
              <a:rPr lang="zh-CN" altLang="en-US" sz="2000" dirty="0" smtClean="0"/>
              <a:t>首先通过</a:t>
            </a:r>
            <a:r>
              <a:rPr lang="en-US" altLang="zh-CN" sz="2000" dirty="0" smtClean="0"/>
              <a:t>RN16</a:t>
            </a:r>
            <a:r>
              <a:rPr lang="zh-CN" altLang="en-US" sz="2000" dirty="0" smtClean="0"/>
              <a:t>的短帧来预约长标签的传输</a:t>
            </a:r>
          </a:p>
          <a:p>
            <a:pPr marL="742950" lvl="1" indent="-285750">
              <a:buFont typeface="Arial" panose="020B0604020202020204" pitchFamily="34" charset="0"/>
              <a:buChar char="•"/>
            </a:pPr>
            <a:r>
              <a:rPr lang="zh-CN" altLang="en-US" sz="2000" dirty="0" smtClean="0"/>
              <a:t>收到</a:t>
            </a:r>
            <a:r>
              <a:rPr lang="en-US" altLang="zh-CN" sz="2000" dirty="0" smtClean="0"/>
              <a:t>ACK</a:t>
            </a:r>
            <a:r>
              <a:rPr lang="zh-CN" altLang="en-US" sz="2000" dirty="0" smtClean="0"/>
              <a:t>后发送实际的</a:t>
            </a:r>
            <a:r>
              <a:rPr lang="en-US" altLang="zh-CN" sz="2000" dirty="0" smtClean="0"/>
              <a:t>EPC</a:t>
            </a:r>
            <a:r>
              <a:rPr lang="zh-CN" altLang="en-US" sz="2000" dirty="0" smtClean="0"/>
              <a:t>（</a:t>
            </a:r>
            <a:r>
              <a:rPr lang="en-US" altLang="zh-CN" sz="2000" dirty="0" smtClean="0"/>
              <a:t>Electronic Product Code</a:t>
            </a:r>
            <a:r>
              <a:rPr lang="zh-CN" altLang="en-US" sz="2000" dirty="0" smtClean="0"/>
              <a:t>）标签</a:t>
            </a:r>
          </a:p>
        </p:txBody>
      </p:sp>
      <p:grpSp>
        <p:nvGrpSpPr>
          <p:cNvPr id="5" name="组合 4"/>
          <p:cNvGrpSpPr/>
          <p:nvPr/>
        </p:nvGrpSpPr>
        <p:grpSpPr>
          <a:xfrm>
            <a:off x="7752805" y="2594536"/>
            <a:ext cx="3916680" cy="3499749"/>
            <a:chOff x="1644650" y="2361301"/>
            <a:chExt cx="3916680" cy="3499749"/>
          </a:xfrm>
        </p:grpSpPr>
        <p:cxnSp>
          <p:nvCxnSpPr>
            <p:cNvPr id="6" name="直接连接符 5"/>
            <p:cNvCxnSpPr/>
            <p:nvPr/>
          </p:nvCxnSpPr>
          <p:spPr>
            <a:xfrm>
              <a:off x="2268220" y="2747010"/>
              <a:ext cx="17145" cy="3114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4752975" y="2773045"/>
              <a:ext cx="16510" cy="3088005"/>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2268220" y="3031490"/>
              <a:ext cx="2501265" cy="1549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文本框 289"/>
            <p:cNvSpPr txBox="1"/>
            <p:nvPr/>
          </p:nvSpPr>
          <p:spPr>
            <a:xfrm>
              <a:off x="3107690" y="2838450"/>
              <a:ext cx="1017905" cy="25844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r>
                <a:rPr lang="en-US" sz="1400" kern="100">
                  <a:ea typeface="宋体"/>
                  <a:cs typeface="Times New Roman"/>
                </a:rPr>
                <a:t>Query(Q)</a:t>
              </a:r>
              <a:endParaRPr lang="zh-CN" altLang="en-US" sz="1400" kern="100">
                <a:ea typeface="宋体"/>
                <a:cs typeface="Times New Roman"/>
              </a:endParaRPr>
            </a:p>
          </p:txBody>
        </p:sp>
        <p:cxnSp>
          <p:nvCxnSpPr>
            <p:cNvPr id="10" name="直接箭头连接符 9"/>
            <p:cNvCxnSpPr/>
            <p:nvPr/>
          </p:nvCxnSpPr>
          <p:spPr>
            <a:xfrm>
              <a:off x="2278380" y="3464560"/>
              <a:ext cx="2501265" cy="1549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文本框 291"/>
            <p:cNvSpPr txBox="1"/>
            <p:nvPr/>
          </p:nvSpPr>
          <p:spPr>
            <a:xfrm>
              <a:off x="3117850" y="3271520"/>
              <a:ext cx="1017905" cy="25844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r>
                <a:rPr lang="en-US" sz="1400" kern="100">
                  <a:ea typeface="宋体"/>
                  <a:cs typeface="Times New Roman"/>
                </a:rPr>
                <a:t>QueryRep</a:t>
              </a:r>
              <a:endParaRPr lang="zh-CN" altLang="en-US" sz="1400" kern="100">
                <a:ea typeface="宋体"/>
                <a:cs typeface="Times New Roman"/>
              </a:endParaRPr>
            </a:p>
          </p:txBody>
        </p:sp>
        <p:cxnSp>
          <p:nvCxnSpPr>
            <p:cNvPr id="12" name="直接箭头连接符 11"/>
            <p:cNvCxnSpPr/>
            <p:nvPr/>
          </p:nvCxnSpPr>
          <p:spPr>
            <a:xfrm>
              <a:off x="2279650" y="3886200"/>
              <a:ext cx="2501265" cy="1549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文本框 293"/>
            <p:cNvSpPr txBox="1"/>
            <p:nvPr/>
          </p:nvSpPr>
          <p:spPr>
            <a:xfrm>
              <a:off x="3119120" y="3693160"/>
              <a:ext cx="1017905" cy="25844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r>
                <a:rPr lang="en-US" sz="1400" kern="100">
                  <a:ea typeface="宋体"/>
                  <a:cs typeface="Times New Roman"/>
                </a:rPr>
                <a:t>QueryRep</a:t>
              </a:r>
              <a:endParaRPr lang="zh-CN" altLang="en-US" sz="1400" kern="100">
                <a:ea typeface="宋体"/>
                <a:cs typeface="Times New Roman"/>
              </a:endParaRPr>
            </a:p>
          </p:txBody>
        </p:sp>
        <p:cxnSp>
          <p:nvCxnSpPr>
            <p:cNvPr id="14" name="直接箭头连接符 13"/>
            <p:cNvCxnSpPr/>
            <p:nvPr/>
          </p:nvCxnSpPr>
          <p:spPr>
            <a:xfrm flipH="1">
              <a:off x="2268220" y="4161155"/>
              <a:ext cx="2501265" cy="1809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文本框 295"/>
            <p:cNvSpPr txBox="1"/>
            <p:nvPr/>
          </p:nvSpPr>
          <p:spPr>
            <a:xfrm>
              <a:off x="2978150" y="4043045"/>
              <a:ext cx="1017905" cy="25844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r>
                <a:rPr lang="en-US" sz="1400" kern="100">
                  <a:ea typeface="宋体"/>
                  <a:cs typeface="Times New Roman"/>
                </a:rPr>
                <a:t>RN16</a:t>
              </a:r>
              <a:endParaRPr lang="zh-CN" altLang="en-US" sz="1400" kern="100">
                <a:ea typeface="宋体"/>
                <a:cs typeface="Times New Roman"/>
              </a:endParaRPr>
            </a:p>
          </p:txBody>
        </p:sp>
        <p:cxnSp>
          <p:nvCxnSpPr>
            <p:cNvPr id="16" name="直接箭头连接符 15"/>
            <p:cNvCxnSpPr/>
            <p:nvPr/>
          </p:nvCxnSpPr>
          <p:spPr>
            <a:xfrm>
              <a:off x="2289810" y="4434840"/>
              <a:ext cx="2501265" cy="1549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文本框 297"/>
            <p:cNvSpPr txBox="1"/>
            <p:nvPr/>
          </p:nvSpPr>
          <p:spPr>
            <a:xfrm>
              <a:off x="3283585" y="4300220"/>
              <a:ext cx="1017905" cy="25844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r>
                <a:rPr lang="en-US" sz="1400" kern="100">
                  <a:ea typeface="宋体"/>
                  <a:cs typeface="Times New Roman"/>
                </a:rPr>
                <a:t>ACK</a:t>
              </a:r>
              <a:endParaRPr lang="zh-CN" altLang="en-US" sz="1400" kern="100">
                <a:ea typeface="宋体"/>
                <a:cs typeface="Times New Roman"/>
              </a:endParaRPr>
            </a:p>
          </p:txBody>
        </p:sp>
        <p:cxnSp>
          <p:nvCxnSpPr>
            <p:cNvPr id="18" name="直接箭头连接符 17"/>
            <p:cNvCxnSpPr/>
            <p:nvPr/>
          </p:nvCxnSpPr>
          <p:spPr>
            <a:xfrm flipH="1">
              <a:off x="2278380" y="4697730"/>
              <a:ext cx="2501265" cy="1809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文本框 299"/>
            <p:cNvSpPr txBox="1"/>
            <p:nvPr/>
          </p:nvSpPr>
          <p:spPr>
            <a:xfrm>
              <a:off x="2988310" y="4579620"/>
              <a:ext cx="1017905" cy="25844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r>
                <a:rPr lang="en-US" sz="1400" kern="100">
                  <a:ea typeface="宋体"/>
                  <a:cs typeface="Times New Roman"/>
                </a:rPr>
                <a:t>EPC</a:t>
              </a:r>
              <a:r>
                <a:rPr lang="zh-CN" altLang="en-US" sz="1400" kern="100">
                  <a:ea typeface="宋体"/>
                  <a:cs typeface="Times New Roman"/>
                </a:rPr>
                <a:t>标签</a:t>
              </a:r>
            </a:p>
          </p:txBody>
        </p:sp>
        <p:cxnSp>
          <p:nvCxnSpPr>
            <p:cNvPr id="20" name="直接箭头连接符 19"/>
            <p:cNvCxnSpPr/>
            <p:nvPr/>
          </p:nvCxnSpPr>
          <p:spPr>
            <a:xfrm>
              <a:off x="2282190" y="4958715"/>
              <a:ext cx="2501265" cy="1549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文本框 301"/>
            <p:cNvSpPr txBox="1"/>
            <p:nvPr/>
          </p:nvSpPr>
          <p:spPr>
            <a:xfrm>
              <a:off x="3275965" y="4824095"/>
              <a:ext cx="1017905" cy="25844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r>
                <a:rPr lang="en-US" sz="1400" kern="100">
                  <a:ea typeface="宋体"/>
                  <a:cs typeface="Times New Roman"/>
                </a:rPr>
                <a:t>QueryRep</a:t>
              </a:r>
              <a:endParaRPr lang="zh-CN" altLang="en-US" sz="1400" kern="100">
                <a:ea typeface="宋体"/>
                <a:cs typeface="Times New Roman"/>
              </a:endParaRPr>
            </a:p>
            <a:p>
              <a:pPr algn="just"/>
              <a:r>
                <a:rPr lang="en-US" sz="1400" kern="100">
                  <a:ea typeface="宋体"/>
                  <a:cs typeface="Times New Roman"/>
                </a:rPr>
                <a:t> </a:t>
              </a:r>
              <a:endParaRPr lang="zh-CN" altLang="en-US" sz="1400" kern="100">
                <a:ea typeface="宋体"/>
                <a:cs typeface="Times New Roman"/>
              </a:endParaRPr>
            </a:p>
          </p:txBody>
        </p:sp>
        <p:cxnSp>
          <p:nvCxnSpPr>
            <p:cNvPr id="22" name="直接箭头连接符 21"/>
            <p:cNvCxnSpPr/>
            <p:nvPr/>
          </p:nvCxnSpPr>
          <p:spPr>
            <a:xfrm>
              <a:off x="2301240" y="5400040"/>
              <a:ext cx="2501265" cy="1549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文本框 303"/>
            <p:cNvSpPr txBox="1"/>
            <p:nvPr/>
          </p:nvSpPr>
          <p:spPr>
            <a:xfrm>
              <a:off x="3295015" y="5265420"/>
              <a:ext cx="1017905" cy="25844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r>
                <a:rPr lang="en-US" sz="1400" kern="100">
                  <a:ea typeface="宋体"/>
                  <a:cs typeface="Times New Roman"/>
                </a:rPr>
                <a:t>QueryRep</a:t>
              </a:r>
              <a:endParaRPr lang="zh-CN" altLang="en-US" sz="1400" kern="100">
                <a:ea typeface="宋体"/>
                <a:cs typeface="Times New Roman"/>
              </a:endParaRPr>
            </a:p>
            <a:p>
              <a:pPr algn="just"/>
              <a:r>
                <a:rPr lang="en-US" sz="1400" kern="100">
                  <a:ea typeface="宋体"/>
                  <a:cs typeface="Times New Roman"/>
                </a:rPr>
                <a:t> </a:t>
              </a:r>
              <a:endParaRPr lang="zh-CN" altLang="en-US" sz="1400" kern="100">
                <a:ea typeface="宋体"/>
                <a:cs typeface="Times New Roman"/>
              </a:endParaRPr>
            </a:p>
          </p:txBody>
        </p:sp>
        <p:sp>
          <p:nvSpPr>
            <p:cNvPr id="24" name="文本框 304"/>
            <p:cNvSpPr txBox="1"/>
            <p:nvPr/>
          </p:nvSpPr>
          <p:spPr>
            <a:xfrm>
              <a:off x="3277870" y="5554980"/>
              <a:ext cx="1017905" cy="25844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r>
                <a:rPr lang="en-US" sz="1400" kern="100">
                  <a:ea typeface="宋体"/>
                  <a:cs typeface="Times New Roman"/>
                </a:rPr>
                <a:t>…</a:t>
              </a:r>
              <a:endParaRPr lang="zh-CN" altLang="en-US" sz="1400" kern="100">
                <a:ea typeface="宋体"/>
                <a:cs typeface="Times New Roman"/>
              </a:endParaRPr>
            </a:p>
            <a:p>
              <a:pPr algn="just"/>
              <a:r>
                <a:rPr lang="en-US" sz="1400" kern="100">
                  <a:ea typeface="宋体"/>
                  <a:cs typeface="Times New Roman"/>
                </a:rPr>
                <a:t> </a:t>
              </a:r>
              <a:endParaRPr lang="zh-CN" altLang="en-US" sz="1400" kern="100">
                <a:ea typeface="宋体"/>
                <a:cs typeface="Times New Roman"/>
              </a:endParaRPr>
            </a:p>
          </p:txBody>
        </p:sp>
        <p:sp>
          <p:nvSpPr>
            <p:cNvPr id="25" name="文本框 305"/>
            <p:cNvSpPr txBox="1"/>
            <p:nvPr/>
          </p:nvSpPr>
          <p:spPr>
            <a:xfrm>
              <a:off x="1674495" y="2877185"/>
              <a:ext cx="1017905" cy="25844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r>
                <a:rPr lang="zh-CN" altLang="en-US" sz="1400" kern="100">
                  <a:ea typeface="宋体"/>
                  <a:cs typeface="Times New Roman"/>
                </a:rPr>
                <a:t>时槽</a:t>
              </a:r>
              <a:r>
                <a:rPr lang="en-US" sz="1400" kern="100">
                  <a:ea typeface="宋体"/>
                  <a:cs typeface="Times New Roman"/>
                </a:rPr>
                <a:t>0</a:t>
              </a:r>
              <a:endParaRPr lang="zh-CN" altLang="en-US" sz="1400" kern="100">
                <a:ea typeface="宋体"/>
                <a:cs typeface="Times New Roman"/>
              </a:endParaRPr>
            </a:p>
          </p:txBody>
        </p:sp>
        <p:sp>
          <p:nvSpPr>
            <p:cNvPr id="26" name="文本框 306"/>
            <p:cNvSpPr txBox="1"/>
            <p:nvPr/>
          </p:nvSpPr>
          <p:spPr>
            <a:xfrm>
              <a:off x="1666875" y="3295650"/>
              <a:ext cx="1017905" cy="25844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r>
                <a:rPr lang="zh-CN" altLang="en-US" sz="1400" kern="100">
                  <a:ea typeface="宋体"/>
                  <a:cs typeface="Times New Roman"/>
                </a:rPr>
                <a:t>时槽</a:t>
              </a:r>
              <a:r>
                <a:rPr lang="en-US" sz="1400" kern="100">
                  <a:ea typeface="宋体"/>
                  <a:cs typeface="Times New Roman"/>
                </a:rPr>
                <a:t>1</a:t>
              </a:r>
              <a:endParaRPr lang="zh-CN" altLang="en-US" sz="1400" kern="100">
                <a:ea typeface="宋体"/>
                <a:cs typeface="Times New Roman"/>
              </a:endParaRPr>
            </a:p>
          </p:txBody>
        </p:sp>
        <p:sp>
          <p:nvSpPr>
            <p:cNvPr id="27" name="文本框 307"/>
            <p:cNvSpPr txBox="1"/>
            <p:nvPr/>
          </p:nvSpPr>
          <p:spPr>
            <a:xfrm>
              <a:off x="1644650" y="3751580"/>
              <a:ext cx="1017905" cy="25844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r>
                <a:rPr lang="zh-CN" altLang="en-US" sz="1400" kern="100">
                  <a:ea typeface="宋体"/>
                  <a:cs typeface="Times New Roman"/>
                </a:rPr>
                <a:t>时槽</a:t>
              </a:r>
              <a:r>
                <a:rPr lang="en-US" sz="1400" kern="100">
                  <a:ea typeface="宋体"/>
                  <a:cs typeface="Times New Roman"/>
                </a:rPr>
                <a:t>2</a:t>
              </a:r>
              <a:endParaRPr lang="zh-CN" altLang="en-US" sz="1400" kern="100">
                <a:ea typeface="宋体"/>
                <a:cs typeface="Times New Roman"/>
              </a:endParaRPr>
            </a:p>
          </p:txBody>
        </p:sp>
        <p:sp>
          <p:nvSpPr>
            <p:cNvPr id="28" name="文本框 308"/>
            <p:cNvSpPr txBox="1"/>
            <p:nvPr/>
          </p:nvSpPr>
          <p:spPr>
            <a:xfrm>
              <a:off x="1644650" y="4822190"/>
              <a:ext cx="1017905" cy="25844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r>
                <a:rPr lang="zh-CN" altLang="en-US" sz="1400" kern="100">
                  <a:ea typeface="宋体"/>
                  <a:cs typeface="Times New Roman"/>
                </a:rPr>
                <a:t>时槽</a:t>
              </a:r>
              <a:r>
                <a:rPr lang="en-US" sz="1400" kern="100">
                  <a:ea typeface="宋体"/>
                  <a:cs typeface="Times New Roman"/>
                </a:rPr>
                <a:t>3</a:t>
              </a:r>
              <a:endParaRPr lang="zh-CN" altLang="en-US" sz="1400" kern="100">
                <a:ea typeface="宋体"/>
                <a:cs typeface="Times New Roman"/>
              </a:endParaRPr>
            </a:p>
          </p:txBody>
        </p:sp>
        <p:sp>
          <p:nvSpPr>
            <p:cNvPr id="29" name="文本框 309"/>
            <p:cNvSpPr txBox="1"/>
            <p:nvPr/>
          </p:nvSpPr>
          <p:spPr>
            <a:xfrm>
              <a:off x="1668962" y="5263515"/>
              <a:ext cx="1017905" cy="25844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r>
                <a:rPr lang="zh-CN" altLang="en-US" sz="1400" kern="100">
                  <a:ea typeface="宋体"/>
                  <a:cs typeface="Times New Roman"/>
                </a:rPr>
                <a:t>时槽</a:t>
              </a:r>
              <a:r>
                <a:rPr lang="en-US" sz="1400" kern="100">
                  <a:ea typeface="宋体"/>
                  <a:cs typeface="Times New Roman"/>
                </a:rPr>
                <a:t>4</a:t>
              </a:r>
              <a:endParaRPr lang="zh-CN" altLang="en-US" sz="1400" kern="100">
                <a:ea typeface="宋体"/>
                <a:cs typeface="Times New Roman"/>
              </a:endParaRPr>
            </a:p>
          </p:txBody>
        </p:sp>
        <p:sp>
          <p:nvSpPr>
            <p:cNvPr id="30" name="文本框 310"/>
            <p:cNvSpPr txBox="1"/>
            <p:nvPr/>
          </p:nvSpPr>
          <p:spPr>
            <a:xfrm>
              <a:off x="1795462" y="2361301"/>
              <a:ext cx="945515" cy="17589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r>
                <a:rPr lang="zh-CN" altLang="en-US" sz="1400" kern="100" dirty="0">
                  <a:ea typeface="宋体"/>
                  <a:cs typeface="Times New Roman"/>
                </a:rPr>
                <a:t>阅读器</a:t>
              </a:r>
            </a:p>
          </p:txBody>
        </p:sp>
        <p:sp>
          <p:nvSpPr>
            <p:cNvPr id="31" name="文本框 311"/>
            <p:cNvSpPr txBox="1"/>
            <p:nvPr/>
          </p:nvSpPr>
          <p:spPr>
            <a:xfrm>
              <a:off x="4293870" y="2438030"/>
              <a:ext cx="1107894" cy="358458"/>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r>
                <a:rPr lang="zh-CN" altLang="en-US" sz="1400" kern="100" dirty="0">
                  <a:ea typeface="宋体"/>
                  <a:cs typeface="Times New Roman"/>
                </a:rPr>
                <a:t>电子标签</a:t>
              </a:r>
            </a:p>
          </p:txBody>
        </p:sp>
        <p:cxnSp>
          <p:nvCxnSpPr>
            <p:cNvPr id="32" name="直接箭头连接符 31"/>
            <p:cNvCxnSpPr/>
            <p:nvPr/>
          </p:nvCxnSpPr>
          <p:spPr>
            <a:xfrm>
              <a:off x="5226685" y="4005580"/>
              <a:ext cx="0" cy="81978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3" name="文本框 313"/>
            <p:cNvSpPr txBox="1"/>
            <p:nvPr/>
          </p:nvSpPr>
          <p:spPr>
            <a:xfrm>
              <a:off x="5156200" y="4160520"/>
              <a:ext cx="405130" cy="47371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eaVert" wrap="square" lIns="91440" tIns="45720" rIns="91440" bIns="45720" numCol="1" spcCol="0" rtlCol="0" fromWordArt="0" anchor="t" anchorCtr="0" forceAA="0" compatLnSpc="1">
              <a:prstTxWarp prst="textNoShape">
                <a:avLst/>
              </a:prstTxWarp>
              <a:noAutofit/>
            </a:bodyPr>
            <a:lstStyle/>
            <a:p>
              <a:pPr algn="just"/>
              <a:r>
                <a:rPr lang="zh-CN" altLang="en-US" sz="1400" kern="100">
                  <a:ea typeface="宋体"/>
                  <a:cs typeface="Times New Roman"/>
                </a:rPr>
                <a:t>时间</a:t>
              </a:r>
            </a:p>
          </p:txBody>
        </p:sp>
      </p:grpSp>
      <p:sp>
        <p:nvSpPr>
          <p:cNvPr id="34" name="矩形 33"/>
          <p:cNvSpPr/>
          <p:nvPr/>
        </p:nvSpPr>
        <p:spPr>
          <a:xfrm>
            <a:off x="838200" y="3767604"/>
            <a:ext cx="6096000" cy="1015663"/>
          </a:xfrm>
          <a:prstGeom prst="rect">
            <a:avLst/>
          </a:prstGeom>
        </p:spPr>
        <p:txBody>
          <a:bodyPr>
            <a:spAutoFit/>
          </a:bodyPr>
          <a:lstStyle/>
          <a:p>
            <a:pPr marL="285750" indent="-285750">
              <a:buFont typeface="Arial" panose="020B0604020202020204" pitchFamily="34" charset="0"/>
              <a:buChar char="•"/>
            </a:pPr>
            <a:r>
              <a:rPr lang="zh-CN" altLang="en-US" sz="2000" dirty="0"/>
              <a:t>由阅读器通过</a:t>
            </a:r>
            <a:r>
              <a:rPr lang="en-US" altLang="zh-CN" sz="2000" dirty="0" err="1"/>
              <a:t>QueryRep</a:t>
            </a:r>
            <a:r>
              <a:rPr lang="en-US" altLang="zh-CN" sz="2000" dirty="0"/>
              <a:t>/</a:t>
            </a:r>
            <a:r>
              <a:rPr lang="en-US" altLang="zh-CN" sz="2000" dirty="0" err="1"/>
              <a:t>QueryAdjust</a:t>
            </a:r>
            <a:r>
              <a:rPr lang="en-US" altLang="zh-CN" sz="2000" dirty="0"/>
              <a:t>(Q)</a:t>
            </a:r>
            <a:r>
              <a:rPr lang="zh-CN" altLang="en-US" sz="2000" dirty="0"/>
              <a:t>来确定下一个</a:t>
            </a:r>
            <a:r>
              <a:rPr lang="zh-CN" altLang="en-US" sz="2000" u="sng" dirty="0">
                <a:solidFill>
                  <a:srgbClr val="FF0000"/>
                </a:solidFill>
              </a:rPr>
              <a:t>时槽的开始</a:t>
            </a:r>
          </a:p>
          <a:p>
            <a:pPr marL="285750" indent="-285750">
              <a:buFont typeface="Arial" panose="020B0604020202020204" pitchFamily="34" charset="0"/>
              <a:buChar char="•"/>
            </a:pPr>
            <a:r>
              <a:rPr lang="en-US" altLang="zh-CN" sz="2000" dirty="0"/>
              <a:t>Q</a:t>
            </a:r>
            <a:r>
              <a:rPr lang="zh-CN" altLang="en-US" sz="2000" dirty="0"/>
              <a:t>值的调整可采取类似二进制指数后退的策略</a:t>
            </a:r>
          </a:p>
        </p:txBody>
      </p:sp>
    </p:spTree>
    <p:extLst>
      <p:ext uri="{BB962C8B-B14F-4D97-AF65-F5344CB8AC3E}">
        <p14:creationId xmlns:p14="http://schemas.microsoft.com/office/powerpoint/2010/main" val="18677436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DS-CDMA</a:t>
            </a:r>
            <a:r>
              <a:rPr lang="zh-CN" altLang="en-US" dirty="0" smtClean="0"/>
              <a:t>原理： 正交码片序列</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sz="2000" dirty="0"/>
                  <a:t>每个节点被指定一个唯一的</a:t>
                </a:r>
                <a:r>
                  <a:rPr lang="en-US" altLang="zh-CN" sz="2000" dirty="0"/>
                  <a:t>m</a:t>
                </a:r>
                <a:r>
                  <a:rPr lang="zh-CN" altLang="en-US" sz="2000" dirty="0"/>
                  <a:t>位码片</a:t>
                </a:r>
                <a:r>
                  <a:rPr lang="zh-CN" altLang="en-US" sz="2000" dirty="0" smtClean="0"/>
                  <a:t>序列</a:t>
                </a:r>
                <a:r>
                  <a:rPr lang="en-US" altLang="zh-CN" sz="2000" dirty="0" smtClean="0"/>
                  <a:t>(chip sequence)</a:t>
                </a:r>
                <a:endParaRPr lang="en-US" altLang="zh-CN" sz="2000" dirty="0"/>
              </a:p>
              <a:p>
                <a:pPr lvl="1"/>
                <a:r>
                  <a:rPr lang="zh-CN" altLang="en-US" sz="1700" dirty="0"/>
                  <a:t>常采用</a:t>
                </a:r>
                <a:r>
                  <a:rPr lang="zh-CN" altLang="en-US" sz="1700" u="sng" dirty="0">
                    <a:solidFill>
                      <a:srgbClr val="FF0000"/>
                    </a:solidFill>
                  </a:rPr>
                  <a:t>双极型</a:t>
                </a:r>
                <a:r>
                  <a:rPr lang="zh-CN" altLang="en-US" sz="1700" dirty="0"/>
                  <a:t>的形式描述：二进制</a:t>
                </a:r>
                <a:r>
                  <a:rPr lang="en-US" altLang="zh-CN" sz="1700" dirty="0"/>
                  <a:t>0</a:t>
                </a:r>
                <a:r>
                  <a:rPr lang="zh-CN" altLang="en-US" sz="1700" dirty="0"/>
                  <a:t>用“</a:t>
                </a:r>
                <a:r>
                  <a:rPr lang="en-US" altLang="zh-CN" sz="1700" dirty="0"/>
                  <a:t>-1</a:t>
                </a:r>
                <a:r>
                  <a:rPr lang="zh-CN" altLang="en-US" sz="1700" dirty="0"/>
                  <a:t> ”代替，二进制</a:t>
                </a:r>
                <a:r>
                  <a:rPr lang="en-US" altLang="zh-CN" sz="1700" dirty="0"/>
                  <a:t>1</a:t>
                </a:r>
                <a:r>
                  <a:rPr lang="zh-CN" altLang="en-US" sz="1700" dirty="0"/>
                  <a:t>用“ </a:t>
                </a:r>
                <a:r>
                  <a:rPr lang="en-US" altLang="zh-CN" sz="1700" dirty="0"/>
                  <a:t>+1</a:t>
                </a:r>
                <a:r>
                  <a:rPr lang="zh-CN" altLang="en-US" sz="1700" dirty="0"/>
                  <a:t>”</a:t>
                </a:r>
                <a:r>
                  <a:rPr lang="zh-CN" altLang="en-US" sz="1700" dirty="0" smtClean="0"/>
                  <a:t>代替</a:t>
                </a:r>
                <a:endParaRPr lang="en-US" altLang="zh-CN" sz="1700" dirty="0"/>
              </a:p>
              <a:p>
                <a:r>
                  <a:rPr lang="zh-CN" altLang="en-US" sz="2000" dirty="0"/>
                  <a:t>节点发送比特</a:t>
                </a:r>
                <a:r>
                  <a:rPr lang="en-US" altLang="zh-CN" sz="2000" dirty="0"/>
                  <a:t>1</a:t>
                </a:r>
                <a:r>
                  <a:rPr lang="zh-CN" altLang="en-US" sz="2000" dirty="0"/>
                  <a:t>时，发送其码片序列（符号</a:t>
                </a:r>
                <a:r>
                  <a:rPr lang="en-US" altLang="zh-CN" sz="2000" dirty="0"/>
                  <a:t>S</a:t>
                </a:r>
                <a:r>
                  <a:rPr lang="zh-CN" altLang="en-US" sz="2000" dirty="0"/>
                  <a:t>），发送比特</a:t>
                </a:r>
                <a:r>
                  <a:rPr lang="en-US" altLang="zh-CN" sz="2000" dirty="0"/>
                  <a:t>0</a:t>
                </a:r>
                <a:r>
                  <a:rPr lang="zh-CN" altLang="en-US" sz="2000" dirty="0"/>
                  <a:t>时，发送其码片序列的反码（</a:t>
                </a:r>
                <a14:m>
                  <m:oMath xmlns:m="http://schemas.openxmlformats.org/officeDocument/2006/math">
                    <m:acc>
                      <m:accPr>
                        <m:chr m:val="̅"/>
                        <m:ctrlPr>
                          <a:rPr lang="en-US" altLang="zh-CN" sz="2000" i="1">
                            <a:latin typeface="Cambria Math" panose="02040503050406030204" pitchFamily="18" charset="0"/>
                          </a:rPr>
                        </m:ctrlPr>
                      </m:accPr>
                      <m:e>
                        <m:r>
                          <a:rPr lang="en-US" altLang="zh-CN" sz="2000" i="1">
                            <a:latin typeface="Cambria Math"/>
                          </a:rPr>
                          <m:t>𝑆</m:t>
                        </m:r>
                      </m:e>
                    </m:acc>
                  </m:oMath>
                </a14:m>
                <a:r>
                  <a:rPr lang="zh-CN" altLang="en-US" sz="2000" dirty="0" smtClean="0"/>
                  <a:t>）</a:t>
                </a:r>
                <a:endParaRPr lang="en-US" altLang="zh-CN" sz="2000" dirty="0"/>
              </a:p>
              <a:p>
                <a:r>
                  <a:rPr lang="zh-CN" altLang="en-US" sz="2000" dirty="0"/>
                  <a:t>码片序列必须是两两</a:t>
                </a:r>
                <a:r>
                  <a:rPr lang="zh-CN" altLang="en-US" sz="2000" u="sng" dirty="0">
                    <a:solidFill>
                      <a:srgbClr val="FF0000"/>
                    </a:solidFill>
                  </a:rPr>
                  <a:t>正交</a:t>
                </a:r>
                <a:r>
                  <a:rPr lang="zh-CN" altLang="en-US" sz="2000" dirty="0"/>
                  <a:t>的：</a:t>
                </a:r>
                <a:endParaRPr lang="en-US" altLang="zh-CN" sz="2000" dirty="0"/>
              </a:p>
              <a:p>
                <a:pPr lvl="1"/>
                <a:r>
                  <a:rPr lang="zh-CN" altLang="en-US" sz="2000" dirty="0"/>
                  <a:t>任意两个不同的码片序列</a:t>
                </a:r>
                <a:r>
                  <a:rPr lang="en-US" sz="2000" dirty="0"/>
                  <a:t>S</a:t>
                </a:r>
                <a:r>
                  <a:rPr lang="zh-CN" altLang="en-US" sz="2000" dirty="0"/>
                  <a:t>和</a:t>
                </a:r>
                <a:r>
                  <a:rPr lang="en-US" sz="2000" dirty="0"/>
                  <a:t>T</a:t>
                </a:r>
                <a:r>
                  <a:rPr lang="zh-CN" altLang="en-US" sz="2000" dirty="0" smtClean="0"/>
                  <a:t>的</a:t>
                </a:r>
                <a:r>
                  <a:rPr lang="en-US" altLang="zh-CN" sz="2000" dirty="0"/>
                  <a:t>(</a:t>
                </a:r>
                <a:r>
                  <a:rPr lang="zh-CN" altLang="en-US" sz="2000" dirty="0" smtClean="0"/>
                  <a:t>规格化</a:t>
                </a:r>
                <a:r>
                  <a:rPr lang="en-US" altLang="zh-CN" sz="2000" dirty="0" smtClean="0"/>
                  <a:t>)</a:t>
                </a:r>
                <a:r>
                  <a:rPr lang="zh-CN" altLang="en-US" sz="2000" dirty="0" smtClean="0"/>
                  <a:t>内积</a:t>
                </a:r>
                <a:r>
                  <a:rPr lang="zh-CN" altLang="en-US" sz="2000" dirty="0"/>
                  <a:t>（记为</a:t>
                </a:r>
                <a:r>
                  <a:rPr lang="en-US" sz="2000" dirty="0"/>
                  <a:t>S</a:t>
                </a:r>
                <a:r>
                  <a:rPr lang="en-US" altLang="zh-CN" sz="2000" dirty="0"/>
                  <a:t>•</a:t>
                </a:r>
                <a:r>
                  <a:rPr lang="en-US" sz="2000" dirty="0"/>
                  <a:t>T</a:t>
                </a:r>
                <a:r>
                  <a:rPr lang="zh-CN" altLang="en-US" sz="2000" dirty="0"/>
                  <a:t>）均为</a:t>
                </a:r>
                <a:r>
                  <a:rPr lang="en-US" sz="2000" dirty="0"/>
                  <a:t>0</a:t>
                </a:r>
                <a:endParaRPr lang="zh-CN" altLang="en-US" sz="2000" dirty="0"/>
              </a:p>
              <a:p>
                <a:pPr lvl="1"/>
                <a:r>
                  <a:rPr lang="zh-CN" altLang="en-US" sz="2000" dirty="0"/>
                  <a:t>任何码片序列与自己</a:t>
                </a:r>
                <a:r>
                  <a:rPr lang="zh-CN" altLang="en-US" sz="2000" dirty="0" smtClean="0"/>
                  <a:t>的</a:t>
                </a:r>
                <a:r>
                  <a:rPr lang="en-US" altLang="zh-CN" sz="2000" dirty="0" smtClean="0"/>
                  <a:t>(</a:t>
                </a:r>
                <a:r>
                  <a:rPr lang="zh-CN" altLang="en-US" sz="2000" dirty="0" smtClean="0"/>
                  <a:t>规格化</a:t>
                </a:r>
                <a:r>
                  <a:rPr lang="en-US" altLang="zh-CN" sz="2000" dirty="0" smtClean="0"/>
                  <a:t>)</a:t>
                </a:r>
                <a:r>
                  <a:rPr lang="zh-CN" altLang="en-US" sz="2000" dirty="0" smtClean="0"/>
                  <a:t>内积</a:t>
                </a:r>
                <a:r>
                  <a:rPr lang="zh-CN" altLang="en-US" sz="2000" dirty="0"/>
                  <a:t>均为</a:t>
                </a:r>
                <a:r>
                  <a:rPr lang="en-US" sz="2000" dirty="0"/>
                  <a:t>1</a:t>
                </a:r>
                <a:r>
                  <a:rPr lang="zh-CN" altLang="en-US" sz="2000" dirty="0"/>
                  <a:t>：</a:t>
                </a:r>
              </a:p>
              <a:p>
                <a:endParaRPr lang="zh-CN" altLang="en-US" sz="2000" dirty="0"/>
              </a:p>
              <a:p>
                <a:pPr lvl="1"/>
                <a:endParaRPr lang="en-US" altLang="zh-CN" sz="18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4"/>
                <a:stretch>
                  <a:fillRect l="-522" t="-1401" r="-3014"/>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pPr>
              <a:defRPr/>
            </a:pPr>
            <a:fld id="{CBD0A36D-B37A-4D83-8528-A0EB221AC040}" type="slidenum">
              <a:rPr lang="zh-CN" altLang="en-US" smtClean="0"/>
              <a:pPr>
                <a:defRPr/>
              </a:pPr>
              <a:t>7</a:t>
            </a:fld>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639094414"/>
              </p:ext>
            </p:extLst>
          </p:nvPr>
        </p:nvGraphicFramePr>
        <p:xfrm>
          <a:off x="990262" y="4977461"/>
          <a:ext cx="3357585" cy="1828800"/>
        </p:xfrm>
        <a:graphic>
          <a:graphicData uri="http://schemas.openxmlformats.org/drawingml/2006/table">
            <a:tbl>
              <a:tblPr firstRow="1" bandRow="1">
                <a:tableStyleId>{2D5ABB26-0587-4C30-8999-92F81FD0307C}</a:tableStyleId>
              </a:tblPr>
              <a:tblGrid>
                <a:gridCol w="373065">
                  <a:extLst>
                    <a:ext uri="{9D8B030D-6E8A-4147-A177-3AD203B41FA5}">
                      <a16:colId xmlns:a16="http://schemas.microsoft.com/office/drawing/2014/main" val="20000"/>
                    </a:ext>
                  </a:extLst>
                </a:gridCol>
                <a:gridCol w="373065">
                  <a:extLst>
                    <a:ext uri="{9D8B030D-6E8A-4147-A177-3AD203B41FA5}">
                      <a16:colId xmlns:a16="http://schemas.microsoft.com/office/drawing/2014/main" val="20001"/>
                    </a:ext>
                  </a:extLst>
                </a:gridCol>
                <a:gridCol w="373065">
                  <a:extLst>
                    <a:ext uri="{9D8B030D-6E8A-4147-A177-3AD203B41FA5}">
                      <a16:colId xmlns:a16="http://schemas.microsoft.com/office/drawing/2014/main" val="20002"/>
                    </a:ext>
                  </a:extLst>
                </a:gridCol>
                <a:gridCol w="373065">
                  <a:extLst>
                    <a:ext uri="{9D8B030D-6E8A-4147-A177-3AD203B41FA5}">
                      <a16:colId xmlns:a16="http://schemas.microsoft.com/office/drawing/2014/main" val="20003"/>
                    </a:ext>
                  </a:extLst>
                </a:gridCol>
                <a:gridCol w="373065">
                  <a:extLst>
                    <a:ext uri="{9D8B030D-6E8A-4147-A177-3AD203B41FA5}">
                      <a16:colId xmlns:a16="http://schemas.microsoft.com/office/drawing/2014/main" val="20004"/>
                    </a:ext>
                  </a:extLst>
                </a:gridCol>
                <a:gridCol w="373065">
                  <a:extLst>
                    <a:ext uri="{9D8B030D-6E8A-4147-A177-3AD203B41FA5}">
                      <a16:colId xmlns:a16="http://schemas.microsoft.com/office/drawing/2014/main" val="20005"/>
                    </a:ext>
                  </a:extLst>
                </a:gridCol>
                <a:gridCol w="373065">
                  <a:extLst>
                    <a:ext uri="{9D8B030D-6E8A-4147-A177-3AD203B41FA5}">
                      <a16:colId xmlns:a16="http://schemas.microsoft.com/office/drawing/2014/main" val="20006"/>
                    </a:ext>
                  </a:extLst>
                </a:gridCol>
                <a:gridCol w="373065">
                  <a:extLst>
                    <a:ext uri="{9D8B030D-6E8A-4147-A177-3AD203B41FA5}">
                      <a16:colId xmlns:a16="http://schemas.microsoft.com/office/drawing/2014/main" val="20007"/>
                    </a:ext>
                  </a:extLst>
                </a:gridCol>
                <a:gridCol w="373065">
                  <a:extLst>
                    <a:ext uri="{9D8B030D-6E8A-4147-A177-3AD203B41FA5}">
                      <a16:colId xmlns:a16="http://schemas.microsoft.com/office/drawing/2014/main" val="20008"/>
                    </a:ext>
                  </a:extLst>
                </a:gridCol>
              </a:tblGrid>
              <a:tr h="318940">
                <a:tc>
                  <a:txBody>
                    <a:bodyPr/>
                    <a:lstStyle/>
                    <a:p>
                      <a:r>
                        <a:rPr lang="en-US" altLang="zh-CN" b="1" dirty="0" smtClean="0"/>
                        <a:t>A</a:t>
                      </a:r>
                      <a:r>
                        <a:rPr lang="zh-CN" altLang="en-US" b="1" dirty="0" smtClean="0"/>
                        <a:t>：</a:t>
                      </a:r>
                      <a:endParaRPr lang="zh-CN" altLang="en-US" b="1"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US" altLang="zh-CN" dirty="0" smtClean="0"/>
                        <a:t>0</a:t>
                      </a:r>
                      <a:endParaRPr lang="zh-CN" altLang="en-US" dirty="0"/>
                    </a:p>
                  </a:txBody>
                  <a:tcPr>
                    <a:lnT w="12700" cap="flat" cmpd="sng" algn="ctr">
                      <a:solidFill>
                        <a:schemeClr val="tx1"/>
                      </a:solidFill>
                      <a:prstDash val="solid"/>
                      <a:round/>
                      <a:headEnd type="none" w="med" len="med"/>
                      <a:tailEnd type="none" w="med" len="med"/>
                    </a:lnT>
                  </a:tcPr>
                </a:tc>
                <a:tc>
                  <a:txBody>
                    <a:bodyPr/>
                    <a:lstStyle/>
                    <a:p>
                      <a:r>
                        <a:rPr lang="en-US" altLang="zh-CN" dirty="0" smtClean="0"/>
                        <a:t>0</a:t>
                      </a:r>
                      <a:endParaRPr lang="zh-CN" altLang="en-US" dirty="0"/>
                    </a:p>
                  </a:txBody>
                  <a:tcPr>
                    <a:lnT w="12700" cap="flat" cmpd="sng" algn="ctr">
                      <a:solidFill>
                        <a:schemeClr val="tx1"/>
                      </a:solidFill>
                      <a:prstDash val="solid"/>
                      <a:round/>
                      <a:headEnd type="none" w="med" len="med"/>
                      <a:tailEnd type="none" w="med" len="med"/>
                    </a:lnT>
                  </a:tcPr>
                </a:tc>
                <a:tc>
                  <a:txBody>
                    <a:bodyPr/>
                    <a:lstStyle/>
                    <a:p>
                      <a:r>
                        <a:rPr lang="en-US" altLang="zh-CN" dirty="0" smtClean="0"/>
                        <a:t>0</a:t>
                      </a:r>
                      <a:endParaRPr lang="zh-CN" altLang="en-US" dirty="0"/>
                    </a:p>
                  </a:txBody>
                  <a:tcPr>
                    <a:lnT w="12700" cap="flat" cmpd="sng" algn="ctr">
                      <a:solidFill>
                        <a:schemeClr val="tx1"/>
                      </a:solidFill>
                      <a:prstDash val="solid"/>
                      <a:round/>
                      <a:headEnd type="none" w="med" len="med"/>
                      <a:tailEnd type="none" w="med" len="med"/>
                    </a:lnT>
                  </a:tcPr>
                </a:tc>
                <a:tc>
                  <a:txBody>
                    <a:bodyPr/>
                    <a:lstStyle/>
                    <a:p>
                      <a:r>
                        <a:rPr lang="en-US" altLang="zh-CN" dirty="0" smtClean="0"/>
                        <a:t>1</a:t>
                      </a:r>
                      <a:endParaRPr lang="zh-CN" altLang="en-US" dirty="0"/>
                    </a:p>
                  </a:txBody>
                  <a:tcPr>
                    <a:lnT w="12700" cap="flat" cmpd="sng" algn="ctr">
                      <a:solidFill>
                        <a:schemeClr val="tx1"/>
                      </a:solidFill>
                      <a:prstDash val="solid"/>
                      <a:round/>
                      <a:headEnd type="none" w="med" len="med"/>
                      <a:tailEnd type="none" w="med" len="med"/>
                    </a:lnT>
                  </a:tcPr>
                </a:tc>
                <a:tc>
                  <a:txBody>
                    <a:bodyPr/>
                    <a:lstStyle/>
                    <a:p>
                      <a:r>
                        <a:rPr lang="en-US" altLang="zh-CN" dirty="0" smtClean="0"/>
                        <a:t>1</a:t>
                      </a:r>
                      <a:endParaRPr lang="zh-CN" altLang="en-US" dirty="0"/>
                    </a:p>
                  </a:txBody>
                  <a:tcPr>
                    <a:lnT w="12700" cap="flat" cmpd="sng" algn="ctr">
                      <a:solidFill>
                        <a:schemeClr val="tx1"/>
                      </a:solidFill>
                      <a:prstDash val="solid"/>
                      <a:round/>
                      <a:headEnd type="none" w="med" len="med"/>
                      <a:tailEnd type="none" w="med" len="med"/>
                    </a:lnT>
                  </a:tcPr>
                </a:tc>
                <a:tc>
                  <a:txBody>
                    <a:bodyPr/>
                    <a:lstStyle/>
                    <a:p>
                      <a:r>
                        <a:rPr lang="en-US" altLang="zh-CN" dirty="0" smtClean="0"/>
                        <a:t>0</a:t>
                      </a:r>
                      <a:endParaRPr lang="zh-CN" altLang="en-US" dirty="0"/>
                    </a:p>
                  </a:txBody>
                  <a:tcPr>
                    <a:lnT w="12700" cap="flat" cmpd="sng" algn="ctr">
                      <a:solidFill>
                        <a:schemeClr val="tx1"/>
                      </a:solidFill>
                      <a:prstDash val="solid"/>
                      <a:round/>
                      <a:headEnd type="none" w="med" len="med"/>
                      <a:tailEnd type="none" w="med" len="med"/>
                    </a:lnT>
                  </a:tcPr>
                </a:tc>
                <a:tc>
                  <a:txBody>
                    <a:bodyPr/>
                    <a:lstStyle/>
                    <a:p>
                      <a:r>
                        <a:rPr lang="en-US" altLang="zh-CN" dirty="0" smtClean="0"/>
                        <a:t>1</a:t>
                      </a:r>
                      <a:endParaRPr lang="zh-CN" altLang="en-US" dirty="0"/>
                    </a:p>
                  </a:txBody>
                  <a:tcPr>
                    <a:lnT w="12700" cap="flat" cmpd="sng" algn="ctr">
                      <a:solidFill>
                        <a:schemeClr val="tx1"/>
                      </a:solidFill>
                      <a:prstDash val="solid"/>
                      <a:round/>
                      <a:headEnd type="none" w="med" len="med"/>
                      <a:tailEnd type="none" w="med" len="med"/>
                    </a:lnT>
                  </a:tcPr>
                </a:tc>
                <a:tc>
                  <a:txBody>
                    <a:bodyPr/>
                    <a:lstStyle/>
                    <a:p>
                      <a:r>
                        <a:rPr lang="en-US" altLang="zh-CN" dirty="0" smtClean="0"/>
                        <a:t>1</a:t>
                      </a:r>
                      <a:endParaRPr lang="zh-CN" alt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300040">
                <a:tc>
                  <a:txBody>
                    <a:bodyPr/>
                    <a:lstStyle/>
                    <a:p>
                      <a:r>
                        <a:rPr lang="en-US" altLang="zh-CN" b="1" dirty="0" smtClean="0"/>
                        <a:t>B:</a:t>
                      </a:r>
                      <a:endParaRPr lang="zh-CN" altLang="en-US" b="1" dirty="0"/>
                    </a:p>
                  </a:txBody>
                  <a:tcPr>
                    <a:lnL w="12700" cap="flat" cmpd="sng" algn="ctr">
                      <a:solidFill>
                        <a:schemeClr val="tx1"/>
                      </a:solidFill>
                      <a:prstDash val="solid"/>
                      <a:round/>
                      <a:headEnd type="none" w="med" len="med"/>
                      <a:tailEnd type="none" w="med" len="med"/>
                    </a:lnL>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0</a:t>
                      </a:r>
                      <a:endParaRPr lang="zh-CN" altLang="en-US"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300040">
                <a:tc>
                  <a:txBody>
                    <a:bodyPr/>
                    <a:lstStyle/>
                    <a:p>
                      <a:r>
                        <a:rPr lang="en-US" altLang="zh-CN" b="1" dirty="0" smtClean="0"/>
                        <a:t>C:</a:t>
                      </a:r>
                      <a:endParaRPr lang="zh-CN" altLang="en-US" b="1" dirty="0"/>
                    </a:p>
                  </a:txBody>
                  <a:tcPr>
                    <a:lnL w="12700" cap="flat" cmpd="sng" algn="ctr">
                      <a:solidFill>
                        <a:schemeClr val="tx1"/>
                      </a:solidFill>
                      <a:prstDash val="solid"/>
                      <a:round/>
                      <a:headEnd type="none" w="med" len="med"/>
                      <a:tailEnd type="none" w="med" len="med"/>
                    </a:lnL>
                  </a:tcPr>
                </a:tc>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300040">
                <a:tc>
                  <a:txBody>
                    <a:bodyPr/>
                    <a:lstStyle/>
                    <a:p>
                      <a:r>
                        <a:rPr lang="en-US" altLang="zh-CN" b="1" dirty="0" smtClean="0"/>
                        <a:t>D:</a:t>
                      </a:r>
                      <a:endParaRPr lang="zh-CN" altLang="en-US" b="1" dirty="0"/>
                    </a:p>
                  </a:txBody>
                  <a:tcPr>
                    <a:lnL w="12700" cap="flat" cmpd="sng" algn="ctr">
                      <a:solidFill>
                        <a:schemeClr val="tx1"/>
                      </a:solidFill>
                      <a:prstDash val="solid"/>
                      <a:round/>
                      <a:headEnd type="none" w="med" len="med"/>
                      <a:tailEnd type="none" w="med" len="med"/>
                    </a:lnL>
                  </a:tcPr>
                </a:tc>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0</a:t>
                      </a:r>
                      <a:endParaRPr lang="zh-CN" altLang="en-US"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3"/>
                  </a:ext>
                </a:extLst>
              </a:tr>
              <a:tr h="300040">
                <a:tc gridSpan="9">
                  <a:txBody>
                    <a:bodyPr/>
                    <a:lstStyle/>
                    <a:p>
                      <a:pPr algn="ctr"/>
                      <a:r>
                        <a:rPr lang="zh-CN" altLang="en-US" dirty="0" smtClean="0"/>
                        <a:t>码片序列</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10004"/>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3736803798"/>
              </p:ext>
            </p:extLst>
          </p:nvPr>
        </p:nvGraphicFramePr>
        <p:xfrm>
          <a:off x="5979354" y="4952857"/>
          <a:ext cx="4000527" cy="1878008"/>
        </p:xfrm>
        <a:graphic>
          <a:graphicData uri="http://schemas.openxmlformats.org/drawingml/2006/table">
            <a:tbl>
              <a:tblPr firstRow="1" bandRow="1">
                <a:tableStyleId>{2D5ABB26-0587-4C30-8999-92F81FD0307C}</a:tableStyleId>
              </a:tblPr>
              <a:tblGrid>
                <a:gridCol w="444503">
                  <a:extLst>
                    <a:ext uri="{9D8B030D-6E8A-4147-A177-3AD203B41FA5}">
                      <a16:colId xmlns:a16="http://schemas.microsoft.com/office/drawing/2014/main" val="20000"/>
                    </a:ext>
                  </a:extLst>
                </a:gridCol>
                <a:gridCol w="444503">
                  <a:extLst>
                    <a:ext uri="{9D8B030D-6E8A-4147-A177-3AD203B41FA5}">
                      <a16:colId xmlns:a16="http://schemas.microsoft.com/office/drawing/2014/main" val="20001"/>
                    </a:ext>
                  </a:extLst>
                </a:gridCol>
                <a:gridCol w="444503">
                  <a:extLst>
                    <a:ext uri="{9D8B030D-6E8A-4147-A177-3AD203B41FA5}">
                      <a16:colId xmlns:a16="http://schemas.microsoft.com/office/drawing/2014/main" val="20002"/>
                    </a:ext>
                  </a:extLst>
                </a:gridCol>
                <a:gridCol w="444503">
                  <a:extLst>
                    <a:ext uri="{9D8B030D-6E8A-4147-A177-3AD203B41FA5}">
                      <a16:colId xmlns:a16="http://schemas.microsoft.com/office/drawing/2014/main" val="20003"/>
                    </a:ext>
                  </a:extLst>
                </a:gridCol>
                <a:gridCol w="444503">
                  <a:extLst>
                    <a:ext uri="{9D8B030D-6E8A-4147-A177-3AD203B41FA5}">
                      <a16:colId xmlns:a16="http://schemas.microsoft.com/office/drawing/2014/main" val="20004"/>
                    </a:ext>
                  </a:extLst>
                </a:gridCol>
                <a:gridCol w="444503">
                  <a:extLst>
                    <a:ext uri="{9D8B030D-6E8A-4147-A177-3AD203B41FA5}">
                      <a16:colId xmlns:a16="http://schemas.microsoft.com/office/drawing/2014/main" val="20005"/>
                    </a:ext>
                  </a:extLst>
                </a:gridCol>
                <a:gridCol w="444503">
                  <a:extLst>
                    <a:ext uri="{9D8B030D-6E8A-4147-A177-3AD203B41FA5}">
                      <a16:colId xmlns:a16="http://schemas.microsoft.com/office/drawing/2014/main" val="20006"/>
                    </a:ext>
                  </a:extLst>
                </a:gridCol>
                <a:gridCol w="444503">
                  <a:extLst>
                    <a:ext uri="{9D8B030D-6E8A-4147-A177-3AD203B41FA5}">
                      <a16:colId xmlns:a16="http://schemas.microsoft.com/office/drawing/2014/main" val="20007"/>
                    </a:ext>
                  </a:extLst>
                </a:gridCol>
                <a:gridCol w="444503">
                  <a:extLst>
                    <a:ext uri="{9D8B030D-6E8A-4147-A177-3AD203B41FA5}">
                      <a16:colId xmlns:a16="http://schemas.microsoft.com/office/drawing/2014/main" val="20008"/>
                    </a:ext>
                  </a:extLst>
                </a:gridCol>
              </a:tblGrid>
              <a:tr h="385682">
                <a:tc>
                  <a:txBody>
                    <a:bodyPr/>
                    <a:lstStyle/>
                    <a:p>
                      <a:r>
                        <a:rPr lang="en-US" altLang="zh-CN" sz="1600" b="1" dirty="0" smtClean="0"/>
                        <a:t>A</a:t>
                      </a:r>
                      <a:r>
                        <a:rPr lang="zh-CN" altLang="en-US" sz="1600" b="1" dirty="0" smtClean="0"/>
                        <a:t>：</a:t>
                      </a:r>
                      <a:endParaRPr lang="zh-CN" altLang="en-US" sz="1600" b="1"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US" altLang="zh-CN" sz="1600" dirty="0" smtClean="0"/>
                        <a:t>-1</a:t>
                      </a:r>
                      <a:endParaRPr lang="zh-CN" altLang="en-US" sz="1600" dirty="0"/>
                    </a:p>
                  </a:txBody>
                  <a:tcPr>
                    <a:lnT w="12700" cap="flat" cmpd="sng" algn="ctr">
                      <a:solidFill>
                        <a:schemeClr val="tx1"/>
                      </a:solidFill>
                      <a:prstDash val="solid"/>
                      <a:round/>
                      <a:headEnd type="none" w="med" len="med"/>
                      <a:tailEnd type="none" w="med" len="med"/>
                    </a:lnT>
                  </a:tcPr>
                </a:tc>
                <a:tc>
                  <a:txBody>
                    <a:bodyPr/>
                    <a:lstStyle/>
                    <a:p>
                      <a:r>
                        <a:rPr lang="en-US" altLang="zh-CN" sz="1600" dirty="0" smtClean="0"/>
                        <a:t>-1</a:t>
                      </a:r>
                      <a:endParaRPr lang="zh-CN" altLang="en-US" sz="1600" dirty="0"/>
                    </a:p>
                  </a:txBody>
                  <a:tcPr>
                    <a:lnT w="12700" cap="flat" cmpd="sng" algn="ctr">
                      <a:solidFill>
                        <a:schemeClr val="tx1"/>
                      </a:solidFill>
                      <a:prstDash val="solid"/>
                      <a:round/>
                      <a:headEnd type="none" w="med" len="med"/>
                      <a:tailEnd type="none" w="med" len="med"/>
                    </a:lnT>
                  </a:tcPr>
                </a:tc>
                <a:tc>
                  <a:txBody>
                    <a:bodyPr/>
                    <a:lstStyle/>
                    <a:p>
                      <a:r>
                        <a:rPr lang="en-US" altLang="zh-CN" sz="1600" dirty="0" smtClean="0"/>
                        <a:t>-1</a:t>
                      </a:r>
                      <a:endParaRPr lang="zh-CN" altLang="en-US" sz="1600" dirty="0"/>
                    </a:p>
                  </a:txBody>
                  <a:tcPr>
                    <a:lnT w="12700" cap="flat" cmpd="sng" algn="ctr">
                      <a:solidFill>
                        <a:schemeClr val="tx1"/>
                      </a:solidFill>
                      <a:prstDash val="solid"/>
                      <a:round/>
                      <a:headEnd type="none" w="med" len="med"/>
                      <a:tailEnd type="none" w="med" len="med"/>
                    </a:lnT>
                  </a:tcPr>
                </a:tc>
                <a:tc>
                  <a:txBody>
                    <a:bodyPr/>
                    <a:lstStyle/>
                    <a:p>
                      <a:r>
                        <a:rPr lang="en-US" altLang="zh-CN" sz="1600" dirty="0" smtClean="0"/>
                        <a:t>+1</a:t>
                      </a:r>
                      <a:endParaRPr lang="zh-CN" altLang="en-US" sz="1600" dirty="0"/>
                    </a:p>
                  </a:txBody>
                  <a:tcPr>
                    <a:lnT w="12700" cap="flat" cmpd="sng" algn="ctr">
                      <a:solidFill>
                        <a:schemeClr val="tx1"/>
                      </a:solidFill>
                      <a:prstDash val="solid"/>
                      <a:round/>
                      <a:headEnd type="none" w="med" len="med"/>
                      <a:tailEnd type="none" w="med" len="med"/>
                    </a:lnT>
                  </a:tcPr>
                </a:tc>
                <a:tc>
                  <a:txBody>
                    <a:bodyPr/>
                    <a:lstStyle/>
                    <a:p>
                      <a:r>
                        <a:rPr lang="en-US" altLang="zh-CN" sz="1600" dirty="0" smtClean="0"/>
                        <a:t>+1</a:t>
                      </a:r>
                      <a:endParaRPr lang="zh-CN" altLang="en-US" sz="1600" dirty="0"/>
                    </a:p>
                  </a:txBody>
                  <a:tcPr>
                    <a:lnT w="12700" cap="flat" cmpd="sng" algn="ctr">
                      <a:solidFill>
                        <a:schemeClr val="tx1"/>
                      </a:solidFill>
                      <a:prstDash val="solid"/>
                      <a:round/>
                      <a:headEnd type="none" w="med" len="med"/>
                      <a:tailEnd type="none" w="med" len="med"/>
                    </a:lnT>
                  </a:tcPr>
                </a:tc>
                <a:tc>
                  <a:txBody>
                    <a:bodyPr/>
                    <a:lstStyle/>
                    <a:p>
                      <a:r>
                        <a:rPr lang="en-US" altLang="zh-CN" sz="1600" dirty="0" smtClean="0"/>
                        <a:t>-1</a:t>
                      </a:r>
                      <a:endParaRPr lang="zh-CN" altLang="en-US" sz="1600" dirty="0"/>
                    </a:p>
                  </a:txBody>
                  <a:tcPr>
                    <a:lnT w="12700" cap="flat" cmpd="sng" algn="ctr">
                      <a:solidFill>
                        <a:schemeClr val="tx1"/>
                      </a:solidFill>
                      <a:prstDash val="solid"/>
                      <a:round/>
                      <a:headEnd type="none" w="med" len="med"/>
                      <a:tailEnd type="none" w="med" len="med"/>
                    </a:lnT>
                  </a:tcPr>
                </a:tc>
                <a:tc>
                  <a:txBody>
                    <a:bodyPr/>
                    <a:lstStyle/>
                    <a:p>
                      <a:r>
                        <a:rPr lang="en-US" altLang="zh-CN" sz="1600" dirty="0" smtClean="0"/>
                        <a:t>+1</a:t>
                      </a:r>
                      <a:endParaRPr lang="zh-CN" altLang="en-US" sz="1600" dirty="0"/>
                    </a:p>
                  </a:txBody>
                  <a:tcPr>
                    <a:lnT w="12700" cap="flat" cmpd="sng" algn="ctr">
                      <a:solidFill>
                        <a:schemeClr val="tx1"/>
                      </a:solidFill>
                      <a:prstDash val="solid"/>
                      <a:round/>
                      <a:headEnd type="none" w="med" len="med"/>
                      <a:tailEnd type="none" w="med" len="med"/>
                    </a:lnT>
                  </a:tcPr>
                </a:tc>
                <a:tc>
                  <a:txBody>
                    <a:bodyPr/>
                    <a:lstStyle/>
                    <a:p>
                      <a:r>
                        <a:rPr lang="en-US" altLang="zh-CN" sz="1600" dirty="0" smtClean="0"/>
                        <a:t>+1</a:t>
                      </a:r>
                      <a:endParaRPr lang="zh-CN" altLang="en-US" sz="16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385682">
                <a:tc>
                  <a:txBody>
                    <a:bodyPr/>
                    <a:lstStyle/>
                    <a:p>
                      <a:r>
                        <a:rPr lang="en-US" altLang="zh-CN" sz="1600" b="1" dirty="0" smtClean="0"/>
                        <a:t>B:</a:t>
                      </a:r>
                      <a:endParaRPr lang="zh-CN" altLang="en-US" sz="1600" b="1" dirty="0"/>
                    </a:p>
                  </a:txBody>
                  <a:tcPr>
                    <a:lnL w="12700" cap="flat" cmpd="sng" algn="ctr">
                      <a:solidFill>
                        <a:schemeClr val="tx1"/>
                      </a:solidFill>
                      <a:prstDash val="solid"/>
                      <a:round/>
                      <a:headEnd type="none" w="med" len="med"/>
                      <a:tailEnd type="none" w="med" len="med"/>
                    </a:lnL>
                  </a:tcPr>
                </a:tc>
                <a:tc>
                  <a:txBody>
                    <a:bodyPr/>
                    <a:lstStyle/>
                    <a:p>
                      <a:r>
                        <a:rPr lang="en-US" altLang="zh-CN" sz="1600" dirty="0" smtClean="0"/>
                        <a:t>-1</a:t>
                      </a:r>
                      <a:endParaRPr lang="zh-CN" altLang="en-US" sz="1600" dirty="0"/>
                    </a:p>
                  </a:txBody>
                  <a:tcPr/>
                </a:tc>
                <a:tc>
                  <a:txBody>
                    <a:bodyPr/>
                    <a:lstStyle/>
                    <a:p>
                      <a:r>
                        <a:rPr lang="en-US" altLang="zh-CN" sz="1600" dirty="0" smtClean="0"/>
                        <a:t>-1</a:t>
                      </a:r>
                      <a:endParaRPr lang="zh-CN" altLang="en-US" sz="1600" dirty="0"/>
                    </a:p>
                  </a:txBody>
                  <a:tcPr/>
                </a:tc>
                <a:tc>
                  <a:txBody>
                    <a:bodyPr/>
                    <a:lstStyle/>
                    <a:p>
                      <a:r>
                        <a:rPr lang="en-US" altLang="zh-CN" sz="1600" dirty="0" smtClean="0"/>
                        <a:t>+1</a:t>
                      </a:r>
                      <a:endParaRPr lang="zh-CN" altLang="en-US" sz="1600" dirty="0"/>
                    </a:p>
                  </a:txBody>
                  <a:tcPr/>
                </a:tc>
                <a:tc>
                  <a:txBody>
                    <a:bodyPr/>
                    <a:lstStyle/>
                    <a:p>
                      <a:r>
                        <a:rPr lang="en-US" altLang="zh-CN" sz="1600" dirty="0" smtClean="0"/>
                        <a:t>-1</a:t>
                      </a:r>
                      <a:endParaRPr lang="zh-CN" altLang="en-US" sz="1600" dirty="0"/>
                    </a:p>
                  </a:txBody>
                  <a:tcPr/>
                </a:tc>
                <a:tc>
                  <a:txBody>
                    <a:bodyPr/>
                    <a:lstStyle/>
                    <a:p>
                      <a:r>
                        <a:rPr lang="en-US" altLang="zh-CN" sz="1600" dirty="0" smtClean="0"/>
                        <a:t>+1</a:t>
                      </a:r>
                      <a:endParaRPr lang="zh-CN" altLang="en-US" sz="1600" dirty="0"/>
                    </a:p>
                  </a:txBody>
                  <a:tcPr/>
                </a:tc>
                <a:tc>
                  <a:txBody>
                    <a:bodyPr/>
                    <a:lstStyle/>
                    <a:p>
                      <a:r>
                        <a:rPr lang="en-US" altLang="zh-CN" sz="1600" dirty="0" smtClean="0"/>
                        <a:t>+1</a:t>
                      </a:r>
                      <a:endParaRPr lang="zh-CN" altLang="en-US" sz="1600" dirty="0"/>
                    </a:p>
                  </a:txBody>
                  <a:tcPr/>
                </a:tc>
                <a:tc>
                  <a:txBody>
                    <a:bodyPr/>
                    <a:lstStyle/>
                    <a:p>
                      <a:r>
                        <a:rPr lang="en-US" altLang="zh-CN" sz="1600" dirty="0" smtClean="0"/>
                        <a:t>+1</a:t>
                      </a:r>
                      <a:endParaRPr lang="zh-CN" altLang="en-US" sz="1600" dirty="0"/>
                    </a:p>
                  </a:txBody>
                  <a:tcPr/>
                </a:tc>
                <a:tc>
                  <a:txBody>
                    <a:bodyPr/>
                    <a:lstStyle/>
                    <a:p>
                      <a:r>
                        <a:rPr lang="en-US" altLang="zh-CN" sz="1600" dirty="0" smtClean="0"/>
                        <a:t>-1</a:t>
                      </a:r>
                      <a:endParaRPr lang="zh-CN" altLang="en-US" sz="16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385682">
                <a:tc>
                  <a:txBody>
                    <a:bodyPr/>
                    <a:lstStyle/>
                    <a:p>
                      <a:r>
                        <a:rPr lang="en-US" altLang="zh-CN" sz="1600" b="1" dirty="0" smtClean="0"/>
                        <a:t>C:</a:t>
                      </a:r>
                      <a:endParaRPr lang="zh-CN" altLang="en-US" sz="1600" b="1" dirty="0"/>
                    </a:p>
                  </a:txBody>
                  <a:tcPr>
                    <a:lnL w="12700" cap="flat" cmpd="sng" algn="ctr">
                      <a:solidFill>
                        <a:schemeClr val="tx1"/>
                      </a:solidFill>
                      <a:prstDash val="solid"/>
                      <a:round/>
                      <a:headEnd type="none" w="med" len="med"/>
                      <a:tailEnd type="none" w="med" len="med"/>
                    </a:lnL>
                  </a:tcPr>
                </a:tc>
                <a:tc>
                  <a:txBody>
                    <a:bodyPr/>
                    <a:lstStyle/>
                    <a:p>
                      <a:r>
                        <a:rPr lang="en-US" altLang="zh-CN" sz="1600" dirty="0" smtClean="0"/>
                        <a:t>-1</a:t>
                      </a:r>
                      <a:endParaRPr lang="zh-CN" altLang="en-US" sz="1600" dirty="0"/>
                    </a:p>
                  </a:txBody>
                  <a:tcPr/>
                </a:tc>
                <a:tc>
                  <a:txBody>
                    <a:bodyPr/>
                    <a:lstStyle/>
                    <a:p>
                      <a:r>
                        <a:rPr lang="en-US" altLang="zh-CN" sz="1600" dirty="0" smtClean="0"/>
                        <a:t>+1</a:t>
                      </a:r>
                      <a:endParaRPr lang="zh-CN" altLang="en-US" sz="1600" dirty="0"/>
                    </a:p>
                  </a:txBody>
                  <a:tcPr/>
                </a:tc>
                <a:tc>
                  <a:txBody>
                    <a:bodyPr/>
                    <a:lstStyle/>
                    <a:p>
                      <a:r>
                        <a:rPr lang="en-US" altLang="zh-CN" sz="1600" dirty="0" smtClean="0"/>
                        <a:t>-1</a:t>
                      </a:r>
                      <a:endParaRPr lang="zh-CN" altLang="en-US" sz="1600" dirty="0"/>
                    </a:p>
                  </a:txBody>
                  <a:tcPr/>
                </a:tc>
                <a:tc>
                  <a:txBody>
                    <a:bodyPr/>
                    <a:lstStyle/>
                    <a:p>
                      <a:r>
                        <a:rPr lang="en-US" altLang="zh-CN" sz="1600" dirty="0" smtClean="0"/>
                        <a:t>+1</a:t>
                      </a:r>
                      <a:endParaRPr lang="zh-CN" altLang="en-US" sz="1600" dirty="0"/>
                    </a:p>
                  </a:txBody>
                  <a:tcPr/>
                </a:tc>
                <a:tc>
                  <a:txBody>
                    <a:bodyPr/>
                    <a:lstStyle/>
                    <a:p>
                      <a:r>
                        <a:rPr lang="en-US" altLang="zh-CN" sz="1600" dirty="0" smtClean="0"/>
                        <a:t>+1</a:t>
                      </a:r>
                      <a:endParaRPr lang="zh-CN" altLang="en-US" sz="1600" dirty="0"/>
                    </a:p>
                  </a:txBody>
                  <a:tcPr/>
                </a:tc>
                <a:tc>
                  <a:txBody>
                    <a:bodyPr/>
                    <a:lstStyle/>
                    <a:p>
                      <a:r>
                        <a:rPr lang="en-US" altLang="zh-CN" sz="1600" dirty="0" smtClean="0"/>
                        <a:t>+1</a:t>
                      </a:r>
                      <a:endParaRPr lang="zh-CN" altLang="en-US" sz="1600" dirty="0"/>
                    </a:p>
                  </a:txBody>
                  <a:tcPr/>
                </a:tc>
                <a:tc>
                  <a:txBody>
                    <a:bodyPr/>
                    <a:lstStyle/>
                    <a:p>
                      <a:r>
                        <a:rPr lang="en-US" altLang="zh-CN" sz="1600" dirty="0" smtClean="0"/>
                        <a:t>-1</a:t>
                      </a:r>
                      <a:endParaRPr lang="zh-CN" altLang="en-US" sz="1600" dirty="0"/>
                    </a:p>
                  </a:txBody>
                  <a:tcPr/>
                </a:tc>
                <a:tc>
                  <a:txBody>
                    <a:bodyPr/>
                    <a:lstStyle/>
                    <a:p>
                      <a:r>
                        <a:rPr lang="en-US" altLang="zh-CN" sz="1600" dirty="0" smtClean="0"/>
                        <a:t>-1</a:t>
                      </a:r>
                      <a:endParaRPr lang="zh-CN" altLang="en-US" sz="16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385682">
                <a:tc>
                  <a:txBody>
                    <a:bodyPr/>
                    <a:lstStyle/>
                    <a:p>
                      <a:r>
                        <a:rPr lang="en-US" altLang="zh-CN" sz="1600" b="1" dirty="0" smtClean="0"/>
                        <a:t>D:</a:t>
                      </a:r>
                      <a:endParaRPr lang="zh-CN" altLang="en-US" sz="1600" b="1" dirty="0"/>
                    </a:p>
                  </a:txBody>
                  <a:tcPr>
                    <a:lnL w="12700" cap="flat" cmpd="sng" algn="ctr">
                      <a:solidFill>
                        <a:schemeClr val="tx1"/>
                      </a:solidFill>
                      <a:prstDash val="solid"/>
                      <a:round/>
                      <a:headEnd type="none" w="med" len="med"/>
                      <a:tailEnd type="none" w="med" len="med"/>
                    </a:lnL>
                  </a:tcPr>
                </a:tc>
                <a:tc>
                  <a:txBody>
                    <a:bodyPr/>
                    <a:lstStyle/>
                    <a:p>
                      <a:r>
                        <a:rPr lang="en-US" altLang="zh-CN" sz="1600" dirty="0" smtClean="0"/>
                        <a:t>-1</a:t>
                      </a:r>
                      <a:endParaRPr lang="zh-CN" altLang="en-US" sz="1600" dirty="0"/>
                    </a:p>
                  </a:txBody>
                  <a:tcPr/>
                </a:tc>
                <a:tc>
                  <a:txBody>
                    <a:bodyPr/>
                    <a:lstStyle/>
                    <a:p>
                      <a:r>
                        <a:rPr lang="en-US" altLang="zh-CN" sz="1600" dirty="0" smtClean="0"/>
                        <a:t>+1</a:t>
                      </a:r>
                      <a:endParaRPr lang="zh-CN" altLang="en-US" sz="1600" dirty="0"/>
                    </a:p>
                  </a:txBody>
                  <a:tcPr/>
                </a:tc>
                <a:tc>
                  <a:txBody>
                    <a:bodyPr/>
                    <a:lstStyle/>
                    <a:p>
                      <a:r>
                        <a:rPr lang="en-US" altLang="zh-CN" sz="1600" dirty="0" smtClean="0"/>
                        <a:t>-1</a:t>
                      </a:r>
                      <a:endParaRPr lang="zh-CN" altLang="en-US" sz="1600" dirty="0"/>
                    </a:p>
                  </a:txBody>
                  <a:tcPr/>
                </a:tc>
                <a:tc>
                  <a:txBody>
                    <a:bodyPr/>
                    <a:lstStyle/>
                    <a:p>
                      <a:r>
                        <a:rPr lang="en-US" altLang="zh-CN" sz="1600" dirty="0" smtClean="0"/>
                        <a:t>-1</a:t>
                      </a:r>
                      <a:endParaRPr lang="zh-CN" altLang="en-US" sz="1600" dirty="0"/>
                    </a:p>
                  </a:txBody>
                  <a:tcPr/>
                </a:tc>
                <a:tc>
                  <a:txBody>
                    <a:bodyPr/>
                    <a:lstStyle/>
                    <a:p>
                      <a:r>
                        <a:rPr lang="en-US" altLang="zh-CN" sz="1600" dirty="0" smtClean="0"/>
                        <a:t>-1</a:t>
                      </a:r>
                      <a:endParaRPr lang="zh-CN" altLang="en-US" sz="1600" dirty="0"/>
                    </a:p>
                  </a:txBody>
                  <a:tcPr/>
                </a:tc>
                <a:tc>
                  <a:txBody>
                    <a:bodyPr/>
                    <a:lstStyle/>
                    <a:p>
                      <a:r>
                        <a:rPr lang="en-US" altLang="zh-CN" sz="1600" dirty="0" smtClean="0"/>
                        <a:t>-1</a:t>
                      </a:r>
                      <a:endParaRPr lang="zh-CN" altLang="en-US" sz="1600" dirty="0"/>
                    </a:p>
                  </a:txBody>
                  <a:tcPr/>
                </a:tc>
                <a:tc>
                  <a:txBody>
                    <a:bodyPr/>
                    <a:lstStyle/>
                    <a:p>
                      <a:r>
                        <a:rPr lang="en-US" altLang="zh-CN" sz="1600" dirty="0" smtClean="0"/>
                        <a:t>+1</a:t>
                      </a:r>
                      <a:endParaRPr lang="zh-CN" altLang="en-US" sz="1600" dirty="0"/>
                    </a:p>
                  </a:txBody>
                  <a:tcPr/>
                </a:tc>
                <a:tc>
                  <a:txBody>
                    <a:bodyPr/>
                    <a:lstStyle/>
                    <a:p>
                      <a:r>
                        <a:rPr lang="en-US" altLang="zh-CN" sz="1600" dirty="0" smtClean="0"/>
                        <a:t>-1</a:t>
                      </a:r>
                      <a:endParaRPr lang="zh-CN" altLang="en-US" sz="16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3"/>
                  </a:ext>
                </a:extLst>
              </a:tr>
              <a:tr h="314661">
                <a:tc gridSpan="9">
                  <a:txBody>
                    <a:bodyPr/>
                    <a:lstStyle/>
                    <a:p>
                      <a:pPr algn="ctr"/>
                      <a:r>
                        <a:rPr lang="zh-CN" altLang="en-US" sz="1600" dirty="0" smtClean="0"/>
                        <a:t>双极型表示</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10004"/>
                  </a:ext>
                </a:extLst>
              </a:tr>
            </a:tbl>
          </a:graphicData>
        </a:graphic>
      </p:graphicFrame>
      <p:sp>
        <p:nvSpPr>
          <p:cNvPr id="86020" name="Rectangle 4"/>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6022" name="Rectangle 6"/>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6021" name="Object 5"/>
          <p:cNvGraphicFramePr>
            <a:graphicFrameLocks noChangeAspect="1"/>
          </p:cNvGraphicFramePr>
          <p:nvPr>
            <p:extLst>
              <p:ext uri="{D42A27DB-BD31-4B8C-83A1-F6EECF244321}">
                <p14:modId xmlns:p14="http://schemas.microsoft.com/office/powerpoint/2010/main" val="734270550"/>
              </p:ext>
            </p:extLst>
          </p:nvPr>
        </p:nvGraphicFramePr>
        <p:xfrm>
          <a:off x="3510215" y="4130528"/>
          <a:ext cx="4154394" cy="642942"/>
        </p:xfrm>
        <a:graphic>
          <a:graphicData uri="http://schemas.openxmlformats.org/presentationml/2006/ole">
            <mc:AlternateContent xmlns:mc="http://schemas.openxmlformats.org/markup-compatibility/2006">
              <mc:Choice xmlns:v="urn:schemas-microsoft-com:vml" Requires="v">
                <p:oleObj spid="_x0000_s1299" name="Equation" r:id="rId5" imgW="2794000" imgH="431800" progId="Equation.3">
                  <p:embed/>
                </p:oleObj>
              </mc:Choice>
              <mc:Fallback>
                <p:oleObj name="Equation" r:id="rId5" imgW="2794000" imgH="431800" progId="Equation.3">
                  <p:embed/>
                  <p:pic>
                    <p:nvPicPr>
                      <p:cNvPr id="86021"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10215" y="4130528"/>
                        <a:ext cx="4154394" cy="6429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8" name="组合 7"/>
          <p:cNvGrpSpPr/>
          <p:nvPr/>
        </p:nvGrpSpPr>
        <p:grpSpPr>
          <a:xfrm>
            <a:off x="9145935" y="3018265"/>
            <a:ext cx="2286016" cy="1113428"/>
            <a:chOff x="9145935" y="3018265"/>
            <a:chExt cx="2286016" cy="1113428"/>
          </a:xfrm>
        </p:grpSpPr>
        <p:graphicFrame>
          <p:nvGraphicFramePr>
            <p:cNvPr id="86019" name="Object 3"/>
            <p:cNvGraphicFramePr>
              <a:graphicFrameLocks noChangeAspect="1"/>
            </p:cNvGraphicFramePr>
            <p:nvPr>
              <p:extLst>
                <p:ext uri="{D42A27DB-BD31-4B8C-83A1-F6EECF244321}">
                  <p14:modId xmlns:p14="http://schemas.microsoft.com/office/powerpoint/2010/main" val="1722785970"/>
                </p:ext>
              </p:extLst>
            </p:nvPr>
          </p:nvGraphicFramePr>
          <p:xfrm>
            <a:off x="9145935" y="3018265"/>
            <a:ext cx="2286016" cy="741953"/>
          </p:xfrm>
          <a:graphic>
            <a:graphicData uri="http://schemas.openxmlformats.org/presentationml/2006/ole">
              <mc:AlternateContent xmlns:mc="http://schemas.openxmlformats.org/markup-compatibility/2006">
                <mc:Choice xmlns:v="urn:schemas-microsoft-com:vml" Requires="v">
                  <p:oleObj spid="_x0000_s1300" name="Equation" r:id="rId7" imgW="1307532" imgH="431613" progId="Equation.3">
                    <p:embed/>
                  </p:oleObj>
                </mc:Choice>
                <mc:Fallback>
                  <p:oleObj name="Equation" r:id="rId7" imgW="1307532" imgH="431613" progId="Equation.3">
                    <p:embed/>
                    <p:pic>
                      <p:nvPicPr>
                        <p:cNvPr id="86019"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45935" y="3018265"/>
                          <a:ext cx="2286016" cy="74195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6023" name="Object 7"/>
            <p:cNvGraphicFramePr>
              <a:graphicFrameLocks noChangeAspect="1"/>
            </p:cNvGraphicFramePr>
            <p:nvPr>
              <p:extLst>
                <p:ext uri="{D42A27DB-BD31-4B8C-83A1-F6EECF244321}">
                  <p14:modId xmlns:p14="http://schemas.microsoft.com/office/powerpoint/2010/main" val="3061833469"/>
                </p:ext>
              </p:extLst>
            </p:nvPr>
          </p:nvGraphicFramePr>
          <p:xfrm>
            <a:off x="9145935" y="3760218"/>
            <a:ext cx="931863" cy="371475"/>
          </p:xfrm>
          <a:graphic>
            <a:graphicData uri="http://schemas.openxmlformats.org/presentationml/2006/ole">
              <mc:AlternateContent xmlns:mc="http://schemas.openxmlformats.org/markup-compatibility/2006">
                <mc:Choice xmlns:v="urn:schemas-microsoft-com:vml" Requires="v">
                  <p:oleObj spid="_x0000_s1301" name="Equation" r:id="rId9" imgW="533160" imgH="215640" progId="Equation.3">
                    <p:embed/>
                  </p:oleObj>
                </mc:Choice>
                <mc:Fallback>
                  <p:oleObj name="Equation" r:id="rId9" imgW="533160" imgH="215640" progId="Equation.3">
                    <p:embed/>
                    <p:pic>
                      <p:nvPicPr>
                        <p:cNvPr id="86023"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45935" y="3760218"/>
                          <a:ext cx="931863" cy="371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5" name="右箭头 4"/>
          <p:cNvSpPr/>
          <p:nvPr/>
        </p:nvSpPr>
        <p:spPr>
          <a:xfrm>
            <a:off x="4739789" y="5589514"/>
            <a:ext cx="847623" cy="302347"/>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685761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DS-CDMA</a:t>
            </a:r>
            <a:r>
              <a:rPr lang="zh-CN" altLang="en-US" dirty="0" smtClean="0"/>
              <a:t>原理</a:t>
            </a:r>
            <a:r>
              <a:rPr lang="en-US" altLang="zh-CN" dirty="0" smtClean="0"/>
              <a:t>: </a:t>
            </a:r>
            <a:r>
              <a:rPr lang="zh-CN" altLang="en-US" dirty="0" smtClean="0"/>
              <a:t>接收者操作</a:t>
            </a:r>
            <a:endParaRPr lang="zh-CN" altLang="en-US" dirty="0"/>
          </a:p>
        </p:txBody>
      </p:sp>
      <p:sp>
        <p:nvSpPr>
          <p:cNvPr id="3" name="内容占位符 2"/>
          <p:cNvSpPr>
            <a:spLocks noGrp="1"/>
          </p:cNvSpPr>
          <p:nvPr>
            <p:ph idx="1"/>
          </p:nvPr>
        </p:nvSpPr>
        <p:spPr/>
        <p:txBody>
          <a:bodyPr>
            <a:normAutofit/>
          </a:bodyPr>
          <a:lstStyle/>
          <a:p>
            <a:r>
              <a:rPr lang="zh-CN" altLang="en-US" sz="2400" dirty="0"/>
              <a:t>混合信息为多个发送者发送的双极型信号的</a:t>
            </a:r>
            <a:r>
              <a:rPr lang="zh-CN" altLang="en-US" sz="2400" u="sng" dirty="0">
                <a:solidFill>
                  <a:srgbClr val="FF0000"/>
                </a:solidFill>
              </a:rPr>
              <a:t>线性</a:t>
            </a:r>
            <a:r>
              <a:rPr lang="zh-CN" altLang="en-US" sz="2400" u="sng" dirty="0" smtClean="0">
                <a:solidFill>
                  <a:srgbClr val="FF0000"/>
                </a:solidFill>
              </a:rPr>
              <a:t>相加</a:t>
            </a:r>
            <a:endParaRPr lang="en-US" altLang="zh-CN" sz="2400" dirty="0" smtClean="0"/>
          </a:p>
          <a:p>
            <a:r>
              <a:rPr lang="zh-CN" altLang="en-US" sz="2400" dirty="0" smtClean="0"/>
              <a:t>接收</a:t>
            </a:r>
            <a:r>
              <a:rPr lang="zh-CN" altLang="en-US" sz="2400" dirty="0"/>
              <a:t>方要从收到的混合信息中还原出发送者发送的信息</a:t>
            </a:r>
            <a:endParaRPr lang="en-US" altLang="zh-CN" sz="2400" dirty="0"/>
          </a:p>
          <a:p>
            <a:pPr lvl="1"/>
            <a:r>
              <a:rPr lang="zh-CN" altLang="en-US" sz="2100" dirty="0" smtClean="0"/>
              <a:t>计算</a:t>
            </a:r>
            <a:r>
              <a:rPr lang="zh-CN" altLang="en-US" sz="2100" u="sng" dirty="0">
                <a:solidFill>
                  <a:srgbClr val="FF0000"/>
                </a:solidFill>
              </a:rPr>
              <a:t>混合序列</a:t>
            </a:r>
            <a:r>
              <a:rPr lang="zh-CN" altLang="en-US" sz="2100" dirty="0"/>
              <a:t>和</a:t>
            </a:r>
            <a:r>
              <a:rPr lang="zh-CN" altLang="en-US" sz="2100" u="sng" dirty="0">
                <a:solidFill>
                  <a:srgbClr val="FF0000"/>
                </a:solidFill>
              </a:rPr>
              <a:t>发送节点</a:t>
            </a:r>
            <a:r>
              <a:rPr lang="zh-CN" altLang="en-US" sz="2100" dirty="0"/>
              <a:t>的码片序列的</a:t>
            </a:r>
            <a:r>
              <a:rPr lang="zh-CN" altLang="en-US" sz="2100" u="sng" dirty="0">
                <a:solidFill>
                  <a:srgbClr val="FF0000"/>
                </a:solidFill>
              </a:rPr>
              <a:t>内积</a:t>
            </a:r>
            <a:r>
              <a:rPr lang="zh-CN" altLang="en-US" sz="2100" dirty="0"/>
              <a:t>来判别：</a:t>
            </a:r>
            <a:endParaRPr lang="en-US" altLang="zh-CN" sz="2100" dirty="0"/>
          </a:p>
          <a:p>
            <a:pPr lvl="2"/>
            <a:r>
              <a:rPr lang="zh-CN" altLang="en-US" sz="2100" dirty="0"/>
              <a:t>如果结果为</a:t>
            </a:r>
            <a:r>
              <a:rPr lang="en-US" altLang="zh-CN" sz="2100" dirty="0"/>
              <a:t>+1</a:t>
            </a:r>
            <a:r>
              <a:rPr lang="zh-CN" altLang="en-US" sz="2100" dirty="0"/>
              <a:t>，表示发送了</a:t>
            </a:r>
            <a:r>
              <a:rPr lang="en-US" altLang="zh-CN" sz="2100" dirty="0"/>
              <a:t>1</a:t>
            </a:r>
          </a:p>
          <a:p>
            <a:pPr lvl="2"/>
            <a:r>
              <a:rPr lang="zh-CN" altLang="en-US" sz="2100" dirty="0"/>
              <a:t>如果结果为</a:t>
            </a:r>
            <a:r>
              <a:rPr lang="en-US" altLang="zh-CN" sz="2100" dirty="0"/>
              <a:t>-1</a:t>
            </a:r>
            <a:r>
              <a:rPr lang="zh-CN" altLang="en-US" sz="2100" dirty="0"/>
              <a:t>，表示发送了</a:t>
            </a:r>
            <a:r>
              <a:rPr lang="en-US" altLang="zh-CN" sz="2100" dirty="0"/>
              <a:t>0</a:t>
            </a:r>
          </a:p>
          <a:p>
            <a:pPr lvl="2"/>
            <a:r>
              <a:rPr lang="zh-CN" altLang="en-US" sz="2100" dirty="0"/>
              <a:t>如果</a:t>
            </a:r>
            <a:r>
              <a:rPr lang="zh-CN" altLang="en-US" sz="2100" u="sng" dirty="0">
                <a:solidFill>
                  <a:srgbClr val="FF0000"/>
                </a:solidFill>
              </a:rPr>
              <a:t>结果为</a:t>
            </a:r>
            <a:r>
              <a:rPr lang="en-US" altLang="zh-CN" sz="2100" u="sng" dirty="0">
                <a:solidFill>
                  <a:srgbClr val="FF0000"/>
                </a:solidFill>
              </a:rPr>
              <a:t>0</a:t>
            </a:r>
            <a:r>
              <a:rPr lang="zh-CN" altLang="en-US" sz="2100" dirty="0"/>
              <a:t>，表示</a:t>
            </a:r>
            <a:r>
              <a:rPr lang="zh-CN" altLang="en-US" sz="2100" u="sng" dirty="0">
                <a:solidFill>
                  <a:srgbClr val="FF0000"/>
                </a:solidFill>
              </a:rPr>
              <a:t>没有发送</a:t>
            </a:r>
          </a:p>
          <a:p>
            <a:endParaRPr lang="en-US" altLang="zh-CN" sz="2400" dirty="0" smtClean="0"/>
          </a:p>
          <a:p>
            <a:r>
              <a:rPr lang="zh-CN" altLang="en-US" sz="2400" dirty="0" smtClean="0"/>
              <a:t>假设</a:t>
            </a:r>
            <a:r>
              <a:rPr lang="zh-CN" altLang="en-US" sz="2400" dirty="0"/>
              <a:t>节点</a:t>
            </a:r>
            <a:r>
              <a:rPr lang="en-US" altLang="zh-CN" sz="2400" dirty="0"/>
              <a:t>A</a:t>
            </a:r>
            <a:r>
              <a:rPr lang="zh-CN" altLang="en-US" sz="2400" dirty="0"/>
              <a:t>、</a:t>
            </a:r>
            <a:r>
              <a:rPr lang="en-US" altLang="zh-CN" sz="2400" dirty="0"/>
              <a:t>C</a:t>
            </a:r>
            <a:r>
              <a:rPr lang="zh-CN" altLang="en-US" sz="2400" dirty="0"/>
              <a:t>均发送“</a:t>
            </a:r>
            <a:r>
              <a:rPr lang="en-US" altLang="zh-CN" sz="2400" dirty="0"/>
              <a:t>1”</a:t>
            </a:r>
            <a:r>
              <a:rPr lang="zh-CN" altLang="en-US" sz="2400" dirty="0"/>
              <a:t>，</a:t>
            </a:r>
            <a:r>
              <a:rPr lang="en-US" altLang="zh-CN" sz="2400" dirty="0"/>
              <a:t>B</a:t>
            </a:r>
            <a:r>
              <a:rPr lang="zh-CN" altLang="en-US" sz="2400" dirty="0"/>
              <a:t>发送“</a:t>
            </a:r>
            <a:r>
              <a:rPr lang="en-US" altLang="zh-CN" sz="2400" dirty="0"/>
              <a:t>0”</a:t>
            </a:r>
            <a:r>
              <a:rPr lang="zh-CN" altLang="en-US" sz="2400" dirty="0"/>
              <a:t>，</a:t>
            </a:r>
            <a:r>
              <a:rPr lang="en-US" altLang="zh-CN" sz="2400" dirty="0"/>
              <a:t>D</a:t>
            </a:r>
            <a:r>
              <a:rPr lang="zh-CN" altLang="en-US" sz="2400" dirty="0"/>
              <a:t>没有发送。接收到的信息为</a:t>
            </a:r>
            <a:r>
              <a:rPr lang="en-US" altLang="zh-CN" sz="2400" dirty="0"/>
              <a:t>S</a:t>
            </a:r>
            <a:r>
              <a:rPr lang="zh-CN" altLang="en-US" sz="2400" dirty="0"/>
              <a:t>，还原</a:t>
            </a:r>
            <a:r>
              <a:rPr lang="en-US" altLang="zh-CN" sz="2400" dirty="0"/>
              <a:t>C</a:t>
            </a:r>
            <a:r>
              <a:rPr lang="zh-CN" altLang="en-US" sz="2400" dirty="0"/>
              <a:t>发送的信息：</a:t>
            </a:r>
            <a:endParaRPr lang="en-US" altLang="zh-CN" sz="2400" dirty="0"/>
          </a:p>
        </p:txBody>
      </p:sp>
      <p:sp>
        <p:nvSpPr>
          <p:cNvPr id="4" name="灯片编号占位符 3"/>
          <p:cNvSpPr>
            <a:spLocks noGrp="1"/>
          </p:cNvSpPr>
          <p:nvPr>
            <p:ph type="sldNum" sz="quarter" idx="12"/>
          </p:nvPr>
        </p:nvSpPr>
        <p:spPr/>
        <p:txBody>
          <a:bodyPr/>
          <a:lstStyle/>
          <a:p>
            <a:pPr>
              <a:defRPr/>
            </a:pPr>
            <a:fld id="{CBD0A36D-B37A-4D83-8528-A0EB221AC040}" type="slidenum">
              <a:rPr lang="zh-CN" altLang="en-US" smtClean="0"/>
              <a:pPr>
                <a:defRPr/>
              </a:pPr>
              <a:t>8</a:t>
            </a:fld>
            <a:endParaRPr lang="zh-CN" altLang="en-US" dirty="0"/>
          </a:p>
        </p:txBody>
      </p:sp>
      <p:sp>
        <p:nvSpPr>
          <p:cNvPr id="98306" name="Rectangle 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8305" name="Object 1"/>
          <p:cNvGraphicFramePr>
            <a:graphicFrameLocks noChangeAspect="1"/>
          </p:cNvGraphicFramePr>
          <p:nvPr>
            <p:extLst>
              <p:ext uri="{D42A27DB-BD31-4B8C-83A1-F6EECF244321}">
                <p14:modId xmlns:p14="http://schemas.microsoft.com/office/powerpoint/2010/main" val="3572562628"/>
              </p:ext>
            </p:extLst>
          </p:nvPr>
        </p:nvGraphicFramePr>
        <p:xfrm>
          <a:off x="1150938" y="5503863"/>
          <a:ext cx="9359900" cy="508000"/>
        </p:xfrm>
        <a:graphic>
          <a:graphicData uri="http://schemas.openxmlformats.org/presentationml/2006/ole">
            <mc:AlternateContent xmlns:mc="http://schemas.openxmlformats.org/markup-compatibility/2006">
              <mc:Choice xmlns:v="urn:schemas-microsoft-com:vml" Requires="v">
                <p:oleObj spid="_x0000_s2142" name="公式" r:id="rId3" imgW="4381200" imgH="241200" progId="Equation.3">
                  <p:embed/>
                </p:oleObj>
              </mc:Choice>
              <mc:Fallback>
                <p:oleObj name="公式" r:id="rId3" imgW="4381200" imgH="241200" progId="Equation.3">
                  <p:embed/>
                  <p:pic>
                    <p:nvPicPr>
                      <p:cNvPr id="98305" name="Object 1"/>
                      <p:cNvPicPr>
                        <a:picLocks noChangeAspect="1" noChangeArrowheads="1"/>
                      </p:cNvPicPr>
                      <p:nvPr/>
                    </p:nvPicPr>
                    <p:blipFill>
                      <a:blip r:embed="rId4"/>
                      <a:srcRect/>
                      <a:stretch>
                        <a:fillRect/>
                      </a:stretch>
                    </p:blipFill>
                    <p:spPr bwMode="auto">
                      <a:xfrm>
                        <a:off x="1150938" y="5503863"/>
                        <a:ext cx="9359900" cy="508000"/>
                      </a:xfrm>
                      <a:prstGeom prst="rect">
                        <a:avLst/>
                      </a:prstGeom>
                      <a:noFill/>
                      <a:extLst/>
                    </p:spPr>
                  </p:pic>
                </p:oleObj>
              </mc:Fallback>
            </mc:AlternateContent>
          </a:graphicData>
        </a:graphic>
      </p:graphicFrame>
    </p:spTree>
    <p:extLst>
      <p:ext uri="{BB962C8B-B14F-4D97-AF65-F5344CB8AC3E}">
        <p14:creationId xmlns:p14="http://schemas.microsoft.com/office/powerpoint/2010/main" val="31665855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CDMA</a:t>
            </a:r>
            <a:r>
              <a:rPr lang="zh-CN" altLang="en-US" dirty="0" smtClean="0"/>
              <a:t>的特点</a:t>
            </a:r>
            <a:endParaRPr lang="zh-CN" altLang="en-US" dirty="0"/>
          </a:p>
        </p:txBody>
      </p:sp>
      <p:sp>
        <p:nvSpPr>
          <p:cNvPr id="3" name="内容占位符 2"/>
          <p:cNvSpPr>
            <a:spLocks noGrp="1"/>
          </p:cNvSpPr>
          <p:nvPr>
            <p:ph idx="1"/>
          </p:nvPr>
        </p:nvSpPr>
        <p:spPr/>
        <p:txBody>
          <a:bodyPr>
            <a:normAutofit lnSpcReduction="10000"/>
          </a:bodyPr>
          <a:lstStyle/>
          <a:p>
            <a:pPr>
              <a:lnSpc>
                <a:spcPct val="110000"/>
              </a:lnSpc>
            </a:pPr>
            <a:r>
              <a:rPr lang="zh-CN" altLang="en-US" sz="2000" dirty="0"/>
              <a:t>扩频技术使得其抗噪声和多径干扰能力强</a:t>
            </a:r>
            <a:endParaRPr lang="en-US" altLang="zh-CN" sz="2000" dirty="0"/>
          </a:p>
          <a:p>
            <a:pPr>
              <a:lnSpc>
                <a:spcPct val="110000"/>
              </a:lnSpc>
            </a:pPr>
            <a:r>
              <a:rPr lang="zh-CN" altLang="en-US" sz="2000" dirty="0"/>
              <a:t>软容量：</a:t>
            </a:r>
            <a:endParaRPr lang="en-US" altLang="zh-CN" sz="2000" dirty="0"/>
          </a:p>
          <a:p>
            <a:pPr lvl="1">
              <a:lnSpc>
                <a:spcPct val="110000"/>
              </a:lnSpc>
            </a:pPr>
            <a:r>
              <a:rPr lang="zh-CN" altLang="en-US" sz="2000" dirty="0"/>
              <a:t>任何给定的信号带宽，可找到的正交码的个数是有限的。</a:t>
            </a:r>
            <a:endParaRPr lang="en-US" altLang="zh-CN" sz="2000" dirty="0"/>
          </a:p>
          <a:p>
            <a:pPr lvl="1">
              <a:lnSpc>
                <a:spcPct val="110000"/>
              </a:lnSpc>
            </a:pPr>
            <a:r>
              <a:rPr lang="zh-CN" altLang="en-US" sz="2000" dirty="0"/>
              <a:t>同步</a:t>
            </a:r>
            <a:r>
              <a:rPr lang="en-US" altLang="zh-CN" sz="2000" dirty="0"/>
              <a:t>CDMA</a:t>
            </a:r>
            <a:r>
              <a:rPr lang="zh-CN" altLang="en-US" sz="2000" dirty="0"/>
              <a:t>要求同一时刻发送，实践中一般采用异步</a:t>
            </a:r>
            <a:r>
              <a:rPr lang="en-US" altLang="zh-CN" sz="2000" dirty="0" smtClean="0"/>
              <a:t>CDMA</a:t>
            </a:r>
            <a:endParaRPr lang="en-US" altLang="zh-CN" sz="2000" dirty="0"/>
          </a:p>
          <a:p>
            <a:pPr lvl="1">
              <a:lnSpc>
                <a:spcPct val="110000"/>
              </a:lnSpc>
            </a:pPr>
            <a:r>
              <a:rPr lang="zh-CN" altLang="en-US" sz="2000" dirty="0" smtClean="0"/>
              <a:t>可采用</a:t>
            </a:r>
            <a:r>
              <a:rPr lang="zh-CN" altLang="en-US" sz="2000" dirty="0"/>
              <a:t>准</a:t>
            </a:r>
            <a:r>
              <a:rPr lang="zh-CN" altLang="en-US" sz="2000" dirty="0" smtClean="0"/>
              <a:t>正交码：</a:t>
            </a:r>
            <a:endParaRPr lang="en-US" altLang="zh-CN" sz="2000" dirty="0" smtClean="0"/>
          </a:p>
          <a:p>
            <a:pPr lvl="2">
              <a:lnSpc>
                <a:spcPct val="110000"/>
              </a:lnSpc>
            </a:pPr>
            <a:r>
              <a:rPr lang="zh-CN" altLang="en-US" dirty="0" smtClean="0"/>
              <a:t>接收者解扩</a:t>
            </a:r>
            <a:r>
              <a:rPr lang="zh-CN" altLang="en-US" dirty="0"/>
              <a:t>后会残余一些其他用户的多址干扰</a:t>
            </a:r>
            <a:r>
              <a:rPr lang="zh-CN" altLang="en-US" dirty="0" smtClean="0"/>
              <a:t>，但干扰较小</a:t>
            </a:r>
            <a:endParaRPr lang="en-US" altLang="zh-CN" dirty="0"/>
          </a:p>
          <a:p>
            <a:pPr lvl="2">
              <a:lnSpc>
                <a:spcPct val="110000"/>
              </a:lnSpc>
            </a:pPr>
            <a:r>
              <a:rPr lang="zh-CN" altLang="en-US" b="1" dirty="0">
                <a:solidFill>
                  <a:srgbClr val="0070C0"/>
                </a:solidFill>
              </a:rPr>
              <a:t>准正交码的个数并没有一个硬性的</a:t>
            </a:r>
            <a:r>
              <a:rPr lang="zh-CN" altLang="en-US" b="1" dirty="0" smtClean="0">
                <a:solidFill>
                  <a:srgbClr val="0070C0"/>
                </a:solidFill>
              </a:rPr>
              <a:t>性质，软容量特性</a:t>
            </a:r>
            <a:endParaRPr lang="en-US" altLang="zh-CN" b="1" dirty="0">
              <a:solidFill>
                <a:srgbClr val="0070C0"/>
              </a:solidFill>
            </a:endParaRPr>
          </a:p>
          <a:p>
            <a:pPr lvl="2">
              <a:lnSpc>
                <a:spcPct val="110000"/>
              </a:lnSpc>
            </a:pPr>
            <a:r>
              <a:rPr lang="zh-CN" altLang="en-US" dirty="0" smtClean="0"/>
              <a:t>会</a:t>
            </a:r>
            <a:r>
              <a:rPr lang="zh-CN" altLang="en-US" dirty="0"/>
              <a:t>出现远近（</a:t>
            </a:r>
            <a:r>
              <a:rPr lang="en-US" altLang="zh-CN" dirty="0"/>
              <a:t>near-far</a:t>
            </a:r>
            <a:r>
              <a:rPr lang="zh-CN" altLang="en-US" dirty="0"/>
              <a:t>）</a:t>
            </a:r>
            <a:r>
              <a:rPr lang="zh-CN" altLang="en-US" dirty="0" smtClean="0"/>
              <a:t>问题： 信号在传播过程中随着距离的增加而衰减</a:t>
            </a:r>
            <a:endParaRPr lang="en-US" altLang="zh-CN" dirty="0" smtClean="0"/>
          </a:p>
          <a:p>
            <a:pPr lvl="3">
              <a:lnSpc>
                <a:spcPct val="110000"/>
              </a:lnSpc>
            </a:pPr>
            <a:r>
              <a:rPr lang="zh-CN" altLang="en-US" sz="2000" dirty="0" smtClean="0"/>
              <a:t>来自</a:t>
            </a:r>
            <a:r>
              <a:rPr lang="zh-CN" altLang="en-US" sz="2000" dirty="0"/>
              <a:t>于离接收者近的用户的信号功率要比更远距离的用户的信号功率大得</a:t>
            </a:r>
            <a:r>
              <a:rPr lang="zh-CN" altLang="en-US" sz="2000" dirty="0" smtClean="0"/>
              <a:t>多</a:t>
            </a:r>
            <a:endParaRPr lang="en-US" altLang="zh-CN" sz="2000" dirty="0" smtClean="0"/>
          </a:p>
          <a:p>
            <a:pPr lvl="3">
              <a:lnSpc>
                <a:spcPct val="110000"/>
              </a:lnSpc>
            </a:pPr>
            <a:r>
              <a:rPr lang="zh-CN" altLang="en-US" sz="2000" dirty="0" smtClean="0"/>
              <a:t>需要通过功率</a:t>
            </a:r>
            <a:r>
              <a:rPr lang="zh-CN" altLang="en-US" sz="2000" dirty="0"/>
              <a:t>控制进行</a:t>
            </a:r>
            <a:r>
              <a:rPr lang="zh-CN" altLang="en-US" sz="2000" dirty="0" smtClean="0"/>
              <a:t>均衡</a:t>
            </a:r>
            <a:r>
              <a:rPr lang="zh-CN" altLang="en-US" sz="2000" dirty="0"/>
              <a:t>以及</a:t>
            </a:r>
            <a:r>
              <a:rPr lang="zh-CN" altLang="en-US" sz="2000" dirty="0" smtClean="0"/>
              <a:t>智能</a:t>
            </a:r>
            <a:r>
              <a:rPr lang="zh-CN" altLang="en-US" sz="2000" dirty="0"/>
              <a:t>天线、干扰抑制和多用户检测技术来处理。</a:t>
            </a:r>
          </a:p>
          <a:p>
            <a:pPr>
              <a:lnSpc>
                <a:spcPct val="110000"/>
              </a:lnSpc>
            </a:pPr>
            <a:r>
              <a:rPr lang="zh-CN" altLang="en-US" sz="2000" dirty="0"/>
              <a:t>多个用户可以共享同一频率</a:t>
            </a:r>
            <a:r>
              <a:rPr lang="zh-CN" altLang="en-US" sz="2000" dirty="0" smtClean="0"/>
              <a:t>，从而可支持</a:t>
            </a:r>
            <a:r>
              <a:rPr lang="zh-CN" altLang="en-US" sz="2000" b="1" dirty="0">
                <a:solidFill>
                  <a:srgbClr val="0070C0"/>
                </a:solidFill>
              </a:rPr>
              <a:t>小区之间的软</a:t>
            </a:r>
            <a:r>
              <a:rPr lang="zh-CN" altLang="en-US" sz="2000" b="1" dirty="0" smtClean="0">
                <a:solidFill>
                  <a:srgbClr val="0070C0"/>
                </a:solidFill>
              </a:rPr>
              <a:t>切换</a:t>
            </a:r>
            <a:r>
              <a:rPr lang="zh-CN" altLang="en-US" sz="2000" dirty="0" smtClean="0"/>
              <a:t>，即无需改变频率同时与两个基站连接，等切换完成后断开与老基站之间的连接</a:t>
            </a:r>
            <a:endParaRPr lang="zh-CN" altLang="en-US" sz="2000" dirty="0"/>
          </a:p>
        </p:txBody>
      </p:sp>
      <p:sp>
        <p:nvSpPr>
          <p:cNvPr id="4" name="灯片编号占位符 3"/>
          <p:cNvSpPr>
            <a:spLocks noGrp="1"/>
          </p:cNvSpPr>
          <p:nvPr>
            <p:ph type="sldNum" sz="quarter" idx="12"/>
          </p:nvPr>
        </p:nvSpPr>
        <p:spPr/>
        <p:txBody>
          <a:bodyPr/>
          <a:lstStyle/>
          <a:p>
            <a:pPr>
              <a:defRPr/>
            </a:pPr>
            <a:fld id="{CBD0A36D-B37A-4D83-8528-A0EB221AC040}" type="slidenum">
              <a:rPr lang="zh-CN" altLang="en-US" smtClean="0"/>
              <a:pPr>
                <a:defRPr/>
              </a:pPr>
              <a:t>9</a:t>
            </a:fld>
            <a:endParaRPr lang="zh-CN" altLang="en-US" dirty="0"/>
          </a:p>
        </p:txBody>
      </p:sp>
    </p:spTree>
    <p:extLst>
      <p:ext uri="{BB962C8B-B14F-4D97-AF65-F5344CB8AC3E}">
        <p14:creationId xmlns:p14="http://schemas.microsoft.com/office/powerpoint/2010/main" val="6368917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6140</TotalTime>
  <Words>10784</Words>
  <Application>Microsoft Office PowerPoint</Application>
  <PresentationFormat>宽屏</PresentationFormat>
  <Paragraphs>1446</Paragraphs>
  <Slides>65</Slides>
  <Notes>42</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4</vt:i4>
      </vt:variant>
      <vt:variant>
        <vt:lpstr>幻灯片标题</vt:lpstr>
      </vt:variant>
      <vt:variant>
        <vt:i4>65</vt:i4>
      </vt:variant>
    </vt:vector>
  </HeadingPairs>
  <TitlesOfParts>
    <vt:vector size="82" baseType="lpstr">
      <vt:lpstr>Monotype Sorts</vt:lpstr>
      <vt:lpstr>新細明體</vt:lpstr>
      <vt:lpstr>等线</vt:lpstr>
      <vt:lpstr>等线 Light</vt:lpstr>
      <vt:lpstr>宋体</vt:lpstr>
      <vt:lpstr>Arial</vt:lpstr>
      <vt:lpstr>Calibri</vt:lpstr>
      <vt:lpstr>Cambria Math</vt:lpstr>
      <vt:lpstr>Symbol</vt:lpstr>
      <vt:lpstr>Times New Roman</vt:lpstr>
      <vt:lpstr>Wingdings</vt:lpstr>
      <vt:lpstr>Wingdings 2</vt:lpstr>
      <vt:lpstr>Office 主题​​</vt:lpstr>
      <vt:lpstr>Equation</vt:lpstr>
      <vt:lpstr>公式</vt:lpstr>
      <vt:lpstr>Picture</vt:lpstr>
      <vt:lpstr>Clip</vt:lpstr>
      <vt:lpstr>第4章 媒体访问控制</vt:lpstr>
      <vt:lpstr>主要内容</vt:lpstr>
      <vt:lpstr>媒体访问控制概述：链路</vt:lpstr>
      <vt:lpstr>媒体访问控制概述：MAC</vt:lpstr>
      <vt:lpstr>媒体访问控制概述：MAC</vt:lpstr>
      <vt:lpstr>码分多址（Code Division Multiple Access）</vt:lpstr>
      <vt:lpstr>DS-CDMA原理： 正交码片序列</vt:lpstr>
      <vt:lpstr>DS-CDMA原理: 接收者操作</vt:lpstr>
      <vt:lpstr>CDMA的特点</vt:lpstr>
      <vt:lpstr>竞争机制：ALOHA（想说就说）</vt:lpstr>
      <vt:lpstr>无限用户的ALOHA性能：模型假设</vt:lpstr>
      <vt:lpstr>无限用户的ALOHA性能：冲突危险区</vt:lpstr>
      <vt:lpstr>有限用户的ALOHA性能</vt:lpstr>
      <vt:lpstr>Slotted-ALOHA</vt:lpstr>
      <vt:lpstr>例题：ALOHA系统的最大吞吐率</vt:lpstr>
      <vt:lpstr>载波监听多路访问（CSMA）：先听后说</vt:lpstr>
      <vt:lpstr>CSMA：忙等待策略</vt:lpstr>
      <vt:lpstr>4.2 以太网MAC：CSMA/CD</vt:lpstr>
      <vt:lpstr>CSMA/CD：基本工作过程</vt:lpstr>
      <vt:lpstr>CSMA/CD：基本工作过程</vt:lpstr>
      <vt:lpstr>CSMA/CD：冲突检测的最坏时间</vt:lpstr>
      <vt:lpstr>CSMA/CD：二进制指数退避</vt:lpstr>
      <vt:lpstr>CSMA/CD：二进制指数退避</vt:lpstr>
      <vt:lpstr>CSMA/CD：载波扩展</vt:lpstr>
      <vt:lpstr>CSMA/CD：帧突发（Frame Bursting）</vt:lpstr>
      <vt:lpstr>CSMA/CD性能分析</vt:lpstr>
      <vt:lpstr>CSMA/CD性能分析</vt:lpstr>
      <vt:lpstr>CSMA/CD性能分析</vt:lpstr>
      <vt:lpstr>以太网：全双工以太网</vt:lpstr>
      <vt:lpstr>全双工以太网：MAC控制子层</vt:lpstr>
      <vt:lpstr>全双工以太网：流量控制</vt:lpstr>
      <vt:lpstr>以太网：以太网媒体选项</vt:lpstr>
      <vt:lpstr>以太网媒体选项（2）</vt:lpstr>
      <vt:lpstr>以太网媒体选项（3）</vt:lpstr>
      <vt:lpstr>以太网媒体选项（4）</vt:lpstr>
      <vt:lpstr>以太网媒体选项：物理层互连设备</vt:lpstr>
      <vt:lpstr>以太网媒体选项：物理层互连设备</vt:lpstr>
      <vt:lpstr>主要内容</vt:lpstr>
      <vt:lpstr>无线局域网：IEEE 802.11</vt:lpstr>
      <vt:lpstr>IEEE 802.11标准</vt:lpstr>
      <vt:lpstr>IEEE 802.11：信道分配和WiFi认证</vt:lpstr>
      <vt:lpstr>无线局域网：体系结构</vt:lpstr>
      <vt:lpstr>无线局域网体系结构：节点的移动</vt:lpstr>
      <vt:lpstr>无线局域网体系结构： 提供的服务</vt:lpstr>
      <vt:lpstr>无线局域网体系结构：安全</vt:lpstr>
      <vt:lpstr>WEP</vt:lpstr>
      <vt:lpstr>无线局域网安全：WPA和WPA2</vt:lpstr>
      <vt:lpstr>无线局域网：媒体访问控制</vt:lpstr>
      <vt:lpstr>无线局域网：媒体访问控制</vt:lpstr>
      <vt:lpstr>WLAN访问控制CSMA/CA：冲突检测</vt:lpstr>
      <vt:lpstr>CSMA/CA：帧间间隔IFS</vt:lpstr>
      <vt:lpstr>CSMA/CA：冲突避免（Collision Avoidance）</vt:lpstr>
      <vt:lpstr>CSMA/CA：竞争窗口</vt:lpstr>
      <vt:lpstr>WLAN访问控制：RTS/CTS</vt:lpstr>
      <vt:lpstr>WLAN访问控制： RTS/CTS交换</vt:lpstr>
      <vt:lpstr>WLAN访问控制：分段机制</vt:lpstr>
      <vt:lpstr>WLAN访问控制：RTS/CTS实践</vt:lpstr>
      <vt:lpstr>WLAN访问控制：速率自适应和省电模式</vt:lpstr>
      <vt:lpstr>WLAN访问控制：MAC帧格式</vt:lpstr>
      <vt:lpstr>WLAN访问控制：MAC帧地址字段</vt:lpstr>
      <vt:lpstr>主要内容</vt:lpstr>
      <vt:lpstr>热点讨论：物联网IoT（Internet of Things）</vt:lpstr>
      <vt:lpstr>射频识别RFID（Radio-Frequency Identification）</vt:lpstr>
      <vt:lpstr>RFID架构</vt:lpstr>
      <vt:lpstr>RFID：标签防冲突机制</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第4章 媒体访问控制</dc:title>
  <dc:creator>dlmao</dc:creator>
  <cp:lastModifiedBy>Dilin Mao</cp:lastModifiedBy>
  <cp:revision>162</cp:revision>
  <dcterms:created xsi:type="dcterms:W3CDTF">2016-11-01T02:59:04Z</dcterms:created>
  <dcterms:modified xsi:type="dcterms:W3CDTF">2017-12-14T15:41:17Z</dcterms:modified>
</cp:coreProperties>
</file>