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336" r:id="rId4"/>
    <p:sldId id="337" r:id="rId5"/>
    <p:sldId id="338" r:id="rId6"/>
    <p:sldId id="339" r:id="rId7"/>
    <p:sldId id="360" r:id="rId8"/>
    <p:sldId id="340" r:id="rId9"/>
    <p:sldId id="341" r:id="rId10"/>
    <p:sldId id="364" r:id="rId11"/>
    <p:sldId id="365" r:id="rId12"/>
    <p:sldId id="342" r:id="rId13"/>
    <p:sldId id="343" r:id="rId14"/>
    <p:sldId id="344" r:id="rId15"/>
    <p:sldId id="366" r:id="rId16"/>
    <p:sldId id="345" r:id="rId17"/>
    <p:sldId id="346" r:id="rId18"/>
    <p:sldId id="347" r:id="rId19"/>
    <p:sldId id="367" r:id="rId20"/>
    <p:sldId id="369" r:id="rId21"/>
    <p:sldId id="348" r:id="rId22"/>
    <p:sldId id="368" r:id="rId23"/>
    <p:sldId id="350" r:id="rId24"/>
    <p:sldId id="351" r:id="rId25"/>
    <p:sldId id="371" r:id="rId26"/>
    <p:sldId id="352" r:id="rId27"/>
    <p:sldId id="353" r:id="rId28"/>
    <p:sldId id="35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00"/>
    <a:srgbClr val="99CC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5591" autoAdjust="0"/>
  </p:normalViewPr>
  <p:slideViewPr>
    <p:cSldViewPr snapToGrid="0">
      <p:cViewPr>
        <p:scale>
          <a:sx n="66" d="100"/>
          <a:sy n="66" d="100"/>
        </p:scale>
        <p:origin x="85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41EDA-4A02-47E4-AA6A-DCB966B5A0D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F34AE-654D-41E6-BFDD-54882B428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6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IP_ADD_MEMBERSHIP (since Linux 1.2)</a:t>
            </a:r>
          </a:p>
          <a:p>
            <a:r>
              <a:rPr lang="en-US" altLang="zh-CN" dirty="0" smtClean="0"/>
              <a:t>              Join a multicast group.  Argument is an </a:t>
            </a:r>
            <a:r>
              <a:rPr lang="en-US" altLang="zh-CN" dirty="0" err="1" smtClean="0"/>
              <a:t>ip_mreqn</a:t>
            </a:r>
            <a:r>
              <a:rPr lang="en-US" altLang="zh-CN" dirty="0" smtClean="0"/>
              <a:t> structure.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ip_mreqn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in_addr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imr_multiaddr</a:t>
            </a:r>
            <a:r>
              <a:rPr lang="en-US" altLang="zh-CN" dirty="0" smtClean="0"/>
              <a:t>; /* IP multicast group</a:t>
            </a:r>
          </a:p>
          <a:p>
            <a:r>
              <a:rPr lang="en-US" altLang="zh-CN" dirty="0" smtClean="0"/>
              <a:t>                                                       address */</a:t>
            </a:r>
          </a:p>
          <a:p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in_addr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imr_address</a:t>
            </a:r>
            <a:r>
              <a:rPr lang="en-US" altLang="zh-CN" dirty="0" smtClean="0"/>
              <a:t>;   /* IP address of local</a:t>
            </a:r>
          </a:p>
          <a:p>
            <a:r>
              <a:rPr lang="en-US" altLang="zh-CN" dirty="0" smtClean="0"/>
              <a:t>                                                       interface */</a:t>
            </a:r>
          </a:p>
          <a:p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imr_ifindex</a:t>
            </a:r>
            <a:r>
              <a:rPr lang="en-US" altLang="zh-CN" dirty="0" smtClean="0"/>
              <a:t>;   /* interface index */</a:t>
            </a:r>
          </a:p>
          <a:p>
            <a:r>
              <a:rPr lang="en-US" altLang="zh-CN" dirty="0" smtClean="0"/>
              <a:t>                  };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34AE-654D-41E6-BFDD-54882B4287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7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Query </a:t>
            </a:r>
            <a:r>
              <a:rPr lang="en-US" altLang="zh-CN" dirty="0" smtClean="0">
                <a:sym typeface="Wingdings" panose="05000000000000000000" pitchFamily="2" charset="2"/>
              </a:rPr>
              <a:t>  224.0.0.1 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Report G :  (router and other</a:t>
            </a:r>
            <a:r>
              <a:rPr lang="en-US" altLang="zh-CN" baseline="0" dirty="0" smtClean="0">
                <a:sym typeface="Wingdings" panose="05000000000000000000" pitchFamily="2" charset="2"/>
              </a:rPr>
              <a:t> host) 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Leave Group  224.0.0.2  ( only router cares 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CAC6-4215-4A4F-AB6C-5B9177C450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9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34AE-654D-41E6-BFDD-54882B4287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6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34AE-654D-41E6-BFDD-54882B4287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0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64-bit CPUs were not common at the time IPv6 was being defined,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designers of IPv6 decided to take advantage of 64-bit CPUs. As a result, all IPv6 fields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on an even 64-bit boundary or a multiple of 64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34AE-654D-41E6-BFDD-54882B4287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5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逐跳： </a:t>
            </a:r>
            <a:r>
              <a:rPr lang="en-US" altLang="zh-CN" dirty="0" err="1" smtClean="0"/>
              <a:t>jumbgram</a:t>
            </a:r>
            <a:r>
              <a:rPr lang="zh-CN" altLang="en-US" dirty="0" smtClean="0"/>
              <a:t>超过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16bit</a:t>
            </a:r>
            <a:r>
              <a:rPr lang="zh-CN" altLang="en-US" baseline="0" dirty="0" smtClean="0"/>
              <a:t>的长度字段 </a:t>
            </a:r>
            <a:endParaRPr lang="en-US" altLang="zh-CN" baseline="0" dirty="0" smtClean="0"/>
          </a:p>
          <a:p>
            <a:r>
              <a:rPr lang="zh-CN" altLang="en-US" baseline="0" dirty="0" smtClean="0"/>
              <a:t>路由： </a:t>
            </a:r>
            <a:r>
              <a:rPr lang="en-US" altLang="zh-CN" baseline="0" dirty="0" smtClean="0"/>
              <a:t>RH0</a:t>
            </a:r>
            <a:r>
              <a:rPr lang="zh-CN" altLang="en-US" baseline="0" dirty="0" smtClean="0"/>
              <a:t>提供源路由考虑到安全问题现在不用，</a:t>
            </a:r>
            <a:r>
              <a:rPr lang="en-US" altLang="zh-CN" baseline="0" dirty="0" smtClean="0"/>
              <a:t>RH2</a:t>
            </a:r>
            <a:r>
              <a:rPr lang="zh-CN" altLang="en-US" baseline="0" dirty="0" smtClean="0"/>
              <a:t>仅仅包含一个地址（</a:t>
            </a:r>
            <a:r>
              <a:rPr lang="en-US" altLang="zh-CN" baseline="0" dirty="0" smtClean="0"/>
              <a:t>MH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Home address</a:t>
            </a:r>
            <a:r>
              <a:rPr lang="zh-CN" altLang="en-US" baseline="0" dirty="0" smtClean="0"/>
              <a:t>），取出来作为</a:t>
            </a:r>
            <a:r>
              <a:rPr lang="en-US" altLang="zh-CN" baseline="0" dirty="0" smtClean="0"/>
              <a:t>IPv6</a:t>
            </a:r>
            <a:r>
              <a:rPr lang="zh-CN" altLang="en-US" baseline="0" dirty="0" smtClean="0"/>
              <a:t>的目的地址  </a:t>
            </a:r>
            <a:r>
              <a:rPr lang="en-US" altLang="zh-CN" baseline="0" dirty="0" smtClean="0"/>
              <a:t>(CN-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CoA(FA)  MH)</a:t>
            </a:r>
          </a:p>
          <a:p>
            <a:r>
              <a:rPr lang="zh-CN" altLang="en-US" baseline="0" dirty="0" smtClean="0">
                <a:sym typeface="Wingdings" panose="05000000000000000000" pitchFamily="2" charset="2"/>
              </a:rPr>
              <a:t>移动头部： </a:t>
            </a:r>
            <a:r>
              <a:rPr lang="en-US" altLang="zh-CN" baseline="0" dirty="0" smtClean="0">
                <a:sym typeface="Wingdings" panose="05000000000000000000" pitchFamily="2" charset="2"/>
              </a:rPr>
              <a:t>Mobile IP</a:t>
            </a:r>
            <a:r>
              <a:rPr lang="zh-CN" altLang="en-US" baseline="0" dirty="0" smtClean="0">
                <a:sym typeface="Wingdings" panose="05000000000000000000" pitchFamily="2" charset="2"/>
              </a:rPr>
              <a:t>，携带其他与移动</a:t>
            </a:r>
            <a:r>
              <a:rPr lang="en-US" altLang="zh-CN" baseline="0" dirty="0" smtClean="0">
                <a:sym typeface="Wingdings" panose="05000000000000000000" pitchFamily="2" charset="2"/>
              </a:rPr>
              <a:t>IP</a:t>
            </a:r>
            <a:r>
              <a:rPr lang="zh-CN" altLang="en-US" baseline="0" dirty="0" smtClean="0">
                <a:sym typeface="Wingdings" panose="05000000000000000000" pitchFamily="2" charset="2"/>
              </a:rPr>
              <a:t>有关的信息，包括 </a:t>
            </a:r>
            <a:r>
              <a:rPr lang="en-US" altLang="zh-CN" baseline="0" dirty="0" smtClean="0">
                <a:sym typeface="Wingdings" panose="05000000000000000000" pitchFamily="2" charset="2"/>
              </a:rPr>
              <a:t>binding ACK</a:t>
            </a:r>
            <a:r>
              <a:rPr lang="zh-CN" altLang="en-US" baseline="0" dirty="0" smtClean="0">
                <a:sym typeface="Wingdings" panose="05000000000000000000" pitchFamily="2" charset="2"/>
              </a:rPr>
              <a:t>等 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zh-CN" altLang="en-US" baseline="0" dirty="0" smtClean="0">
                <a:sym typeface="Wingdings" panose="05000000000000000000" pitchFamily="2" charset="2"/>
              </a:rPr>
              <a:t>目的选项： 第一个用于在途中到达目的地（接下来通过路由头部确定下一个目的地时）在该目的地解释的选项 ，第二个用于最终目的地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zh-CN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 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CAC6-4215-4A4F-AB6C-5B9177C450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9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169.254.0.0/16    IPv4 link local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local unicast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CAC6-4215-4A4F-AB6C-5B9177C450C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9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IPv6 Addressing of IPv4/IPv6 Translators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34AE-654D-41E6-BFDD-54882B4287B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6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https://en.wikipedia.org/wiki/Teredo_tunneling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CAC6-4215-4A4F-AB6C-5B9177C450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4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0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0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6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5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9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3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2646-0E00-44D9-A8A5-361ECE2BD90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3763-7064-45FD-BD7F-26B32A46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9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wg/dmm/chart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ipv6.fudan.edu.cn/99/ba/c5564a39354/page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网络互连</a:t>
            </a:r>
            <a:r>
              <a:rPr lang="en-US" altLang="zh-CN" sz="4800" dirty="0" smtClean="0"/>
              <a:t>-IP</a:t>
            </a:r>
            <a:r>
              <a:rPr lang="zh-CN" altLang="en-US" sz="4800" dirty="0" smtClean="0"/>
              <a:t>组播、移动</a:t>
            </a:r>
            <a:r>
              <a:rPr lang="en-US" altLang="zh-CN" sz="4800" dirty="0" smtClean="0"/>
              <a:t>IP</a:t>
            </a:r>
            <a:r>
              <a:rPr lang="zh-CN" altLang="en-US" sz="4800" dirty="0" smtClean="0"/>
              <a:t>和</a:t>
            </a:r>
            <a:r>
              <a:rPr lang="en-US" altLang="zh-CN" sz="4800" dirty="0" smtClean="0"/>
              <a:t>IPv6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组播路由概述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132" y="1501095"/>
            <a:ext cx="644457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组播路由器之间交换信息构造一颗组播分发树，组播分组沿着该树转发直到到达所有的接收者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组播分发树必须动态构建：成员会动态加入和退出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组播分发树的根如何确定？ 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源分发树：</a:t>
            </a:r>
            <a:r>
              <a:rPr lang="en-US" altLang="zh-CN" sz="2000" dirty="0" smtClean="0"/>
              <a:t>(S, G) </a:t>
            </a:r>
            <a:r>
              <a:rPr lang="zh-CN" altLang="en-US" sz="2000" dirty="0" smtClean="0"/>
              <a:t>，主要协议包括</a:t>
            </a:r>
            <a:r>
              <a:rPr lang="en-US" altLang="zh-CN" sz="2000" dirty="0" smtClean="0">
                <a:ea typeface="宋体" pitchFamily="2" charset="-122"/>
              </a:rPr>
              <a:t>DVMRP</a:t>
            </a:r>
            <a:r>
              <a:rPr lang="en-US" altLang="zh-CN" sz="2000" dirty="0">
                <a:ea typeface="宋体" pitchFamily="2" charset="-122"/>
              </a:rPr>
              <a:t>, MOSPF, </a:t>
            </a:r>
            <a:r>
              <a:rPr lang="en-US" altLang="zh-CN" sz="2000" dirty="0" smtClean="0">
                <a:ea typeface="宋体" pitchFamily="2" charset="-122"/>
              </a:rPr>
              <a:t>PIM-DM</a:t>
            </a:r>
            <a:r>
              <a:rPr lang="zh-CN" altLang="en-US" sz="2000" dirty="0" smtClean="0">
                <a:ea typeface="宋体" pitchFamily="2" charset="-122"/>
              </a:rPr>
              <a:t>等</a:t>
            </a:r>
            <a:endParaRPr lang="en-US" altLang="zh-CN" sz="2000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组播源（发送者）为根，组播路由器为每棵树</a:t>
            </a:r>
            <a:r>
              <a:rPr lang="en-US" altLang="zh-CN" dirty="0" smtClean="0"/>
              <a:t>(S.G)</a:t>
            </a:r>
            <a:r>
              <a:rPr lang="zh-CN" altLang="en-US" dirty="0" smtClean="0"/>
              <a:t>维护状态信息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反向最短路径树： </a:t>
            </a:r>
            <a:endParaRPr lang="en-US" altLang="zh-CN" dirty="0" smtClean="0"/>
          </a:p>
          <a:p>
            <a:pPr lvl="3">
              <a:lnSpc>
                <a:spcPct val="100000"/>
              </a:lnSpc>
            </a:pPr>
            <a:r>
              <a:rPr lang="zh-CN" altLang="en-US" sz="2000" dirty="0" smtClean="0"/>
              <a:t>组播分组来自于到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的最短路径（根据单播路由协议了解到）的上一跳时才会</a:t>
            </a:r>
            <a:r>
              <a:rPr lang="zh-CN" altLang="en-US" sz="2000" dirty="0"/>
              <a:t>进一步</a:t>
            </a:r>
            <a:r>
              <a:rPr lang="zh-CN" altLang="en-US" sz="2000" dirty="0" smtClean="0"/>
              <a:t>转发</a:t>
            </a:r>
            <a:endParaRPr lang="en-US" altLang="zh-CN" sz="2000" dirty="0" smtClean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可</a:t>
            </a:r>
            <a:r>
              <a:rPr lang="zh-CN" altLang="en-US" sz="2000" dirty="0" smtClean="0"/>
              <a:t>采用先扩散，然后没有成员的方向将该该分支修剪掉的方法构建</a:t>
            </a:r>
            <a:endParaRPr lang="en-US" altLang="zh-CN" sz="2000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适合于密集模式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发送者较少，成员密集分布</a:t>
            </a:r>
            <a:endParaRPr lang="en-US" altLang="zh-CN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15927" y="1352326"/>
            <a:ext cx="17653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62" tIns="39688" rIns="80962" bIns="39688">
            <a:spAutoFit/>
          </a:bodyPr>
          <a:lstStyle/>
          <a:p>
            <a:pPr defTabSz="701675"/>
            <a:r>
              <a:rPr lang="en-US" altLang="ja-JP" sz="1600">
                <a:latin typeface="Arial" pitchFamily="34" charset="0"/>
                <a:ea typeface="MS PGothic" pitchFamily="34" charset="-128"/>
              </a:rPr>
              <a:t>Notation:  (S, G)</a:t>
            </a:r>
          </a:p>
          <a:p>
            <a:pPr defTabSz="701675"/>
            <a:r>
              <a:rPr lang="en-US" altLang="ja-JP" sz="1600">
                <a:latin typeface="Arial" pitchFamily="34" charset="0"/>
                <a:ea typeface="MS PGothic" pitchFamily="34" charset="-128"/>
              </a:rPr>
              <a:t>     S = Source</a:t>
            </a:r>
          </a:p>
          <a:p>
            <a:pPr defTabSz="701675"/>
            <a:r>
              <a:rPr lang="en-US" altLang="ja-JP" sz="1600">
                <a:latin typeface="Arial" pitchFamily="34" charset="0"/>
                <a:ea typeface="MS PGothic" pitchFamily="34" charset="-128"/>
              </a:rPr>
              <a:t>     G = Group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388553" y="1574574"/>
            <a:ext cx="5637212" cy="4773613"/>
            <a:chOff x="432" y="1008"/>
            <a:chExt cx="3551" cy="3007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500" y="2046"/>
              <a:ext cx="248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6" y="3792"/>
              <a:ext cx="82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b="1">
                  <a:latin typeface="Arial" pitchFamily="34" charset="0"/>
                  <a:ea typeface="MS PGothic" pitchFamily="34" charset="-128"/>
                </a:rPr>
                <a:t>Receiver 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008" y="2960"/>
              <a:ext cx="179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sz="1400">
                  <a:latin typeface="Arial" pitchFamily="34" charset="0"/>
                  <a:ea typeface="MS PGothic" pitchFamily="34" charset="-128"/>
                </a:rPr>
                <a:t>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982" y="1902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95" y="3142"/>
              <a:ext cx="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351" y="2174"/>
              <a:ext cx="2335" cy="186"/>
              <a:chOff x="1351" y="2174"/>
              <a:chExt cx="2335" cy="186"/>
            </a:xfrm>
          </p:grpSpPr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2071" y="2174"/>
                <a:ext cx="179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0962" tIns="39688" rIns="80962" bIns="39688">
                <a:spAutoFit/>
              </a:bodyPr>
              <a:lstStyle/>
              <a:p>
                <a:pPr algn="ctr" defTabSz="701675"/>
                <a:r>
                  <a:rPr lang="en-US" altLang="ja-JP" sz="1400">
                    <a:latin typeface="Arial" pitchFamily="34" charset="0"/>
                    <a:ea typeface="MS PGothic" pitchFamily="34" charset="-128"/>
                  </a:rPr>
                  <a:t>B</a:t>
                </a:r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1351" y="2174"/>
                <a:ext cx="179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0962" tIns="39688" rIns="80962" bIns="39688">
                <a:spAutoFit/>
              </a:bodyPr>
              <a:lstStyle/>
              <a:p>
                <a:pPr algn="ctr" defTabSz="701675"/>
                <a:r>
                  <a:rPr lang="en-US" altLang="ja-JP" sz="1400">
                    <a:latin typeface="Arial" pitchFamily="34" charset="0"/>
                    <a:ea typeface="MS PGothic" pitchFamily="34" charset="-128"/>
                  </a:rPr>
                  <a:t>A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2787" y="2174"/>
                <a:ext cx="185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0962" tIns="39688" rIns="80962" bIns="39688">
                <a:spAutoFit/>
              </a:bodyPr>
              <a:lstStyle/>
              <a:p>
                <a:pPr algn="ctr" defTabSz="701675"/>
                <a:r>
                  <a:rPr lang="en-US" altLang="ja-JP" sz="1400">
                    <a:latin typeface="Arial" pitchFamily="34" charset="0"/>
                    <a:ea typeface="MS PGothic" pitchFamily="34" charset="-128"/>
                  </a:rPr>
                  <a:t>D</a:t>
                </a:r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3514" y="2174"/>
                <a:ext cx="172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0962" tIns="39688" rIns="80962" bIns="39688">
                <a:spAutoFit/>
              </a:bodyPr>
              <a:lstStyle/>
              <a:p>
                <a:pPr algn="ctr" defTabSz="701675"/>
                <a:r>
                  <a:rPr lang="en-US" altLang="ja-JP" sz="1400">
                    <a:latin typeface="Arial" pitchFamily="34" charset="0"/>
                    <a:ea typeface="MS PGothic" pitchFamily="34" charset="-128"/>
                  </a:rPr>
                  <a:t>F</a:t>
                </a:r>
              </a:p>
            </p:txBody>
          </p:sp>
        </p:grp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32" y="1056"/>
              <a:ext cx="59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b="1">
                  <a:latin typeface="Arial" pitchFamily="34" charset="0"/>
                  <a:ea typeface="MS PGothic" pitchFamily="34" charset="-128"/>
                </a:rPr>
                <a:t>Source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538" y="2160"/>
              <a:ext cx="190" cy="4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1920" y="2090"/>
              <a:ext cx="910" cy="5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766" y="2795"/>
              <a:ext cx="0" cy="3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761" y="2769"/>
              <a:ext cx="8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263" y="1355"/>
              <a:ext cx="0" cy="2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440" y="1643"/>
              <a:ext cx="0" cy="2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13" y="1640"/>
              <a:ext cx="7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2607" y="3142"/>
              <a:ext cx="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1622" y="3149"/>
              <a:ext cx="1400" cy="259"/>
              <a:chOff x="1622" y="3149"/>
              <a:chExt cx="1400" cy="259"/>
            </a:xfrm>
          </p:grpSpPr>
          <p:sp>
            <p:nvSpPr>
              <p:cNvPr id="37" name="Line 25"/>
              <p:cNvSpPr>
                <a:spLocks noChangeShapeType="1"/>
              </p:cNvSpPr>
              <p:nvPr/>
            </p:nvSpPr>
            <p:spPr bwMode="auto">
              <a:xfrm flipV="1">
                <a:off x="1622" y="3149"/>
                <a:ext cx="0" cy="259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 flipV="1">
                <a:off x="3022" y="3149"/>
                <a:ext cx="0" cy="259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878" y="2795"/>
              <a:ext cx="0" cy="3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1877" y="2960"/>
              <a:ext cx="18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sz="1400">
                  <a:latin typeface="Arial" pitchFamily="34" charset="0"/>
                  <a:ea typeface="MS PGothic" pitchFamily="34" charset="-128"/>
                </a:rPr>
                <a:t>C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544" y="3792"/>
              <a:ext cx="82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b="1">
                  <a:latin typeface="Arial" pitchFamily="34" charset="0"/>
                  <a:ea typeface="MS PGothic" pitchFamily="34" charset="-128"/>
                </a:rPr>
                <a:t>Receiver 2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056" y="1008"/>
              <a:ext cx="384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S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488" y="3408"/>
              <a:ext cx="38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R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2784" y="3408"/>
              <a:ext cx="38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R</a:t>
              </a: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1248" y="192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1920" y="192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2640" y="192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3360" y="192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1560" y="264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2640" y="264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1584" y="2160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1488" y="16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1200" y="13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2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组播路由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203" y="1481931"/>
            <a:ext cx="53700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共享</a:t>
            </a:r>
            <a:r>
              <a:rPr lang="zh-CN" altLang="en-US" sz="1800" dirty="0" smtClean="0"/>
              <a:t>树：所有成员共享一棵树</a:t>
            </a:r>
            <a:endParaRPr lang="en-US" altLang="zh-CN" sz="1800" dirty="0" smtClean="0"/>
          </a:p>
          <a:p>
            <a:pPr lvl="1">
              <a:lnSpc>
                <a:spcPct val="100000"/>
              </a:lnSpc>
            </a:pPr>
            <a:r>
              <a:rPr lang="zh-CN" altLang="en-US" sz="1800" dirty="0" smtClean="0"/>
              <a:t>可采用最小生成树</a:t>
            </a:r>
            <a:r>
              <a:rPr lang="en-US" altLang="zh-CN" sz="1800" dirty="0" smtClean="0"/>
              <a:t>(Steiner</a:t>
            </a:r>
            <a:r>
              <a:rPr lang="zh-CN" altLang="en-US" sz="1800" dirty="0" smtClean="0"/>
              <a:t>树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，但成员变化时不稳定</a:t>
            </a:r>
            <a:endParaRPr lang="en-US" altLang="zh-CN" sz="1800" dirty="0" smtClean="0"/>
          </a:p>
          <a:p>
            <a:pPr lvl="1">
              <a:lnSpc>
                <a:spcPct val="100000"/>
              </a:lnSpc>
            </a:pPr>
            <a:r>
              <a:rPr lang="zh-CN" altLang="en-US" sz="1800" dirty="0" smtClean="0"/>
              <a:t>基于核心或</a:t>
            </a:r>
            <a:r>
              <a:rPr lang="en-US" altLang="zh-CN" sz="1800" dirty="0" smtClean="0"/>
              <a:t>RP(Rendezvous Point)</a:t>
            </a:r>
            <a:r>
              <a:rPr lang="zh-CN" altLang="en-US" sz="1800" dirty="0" smtClean="0"/>
              <a:t>的树，如</a:t>
            </a:r>
            <a:r>
              <a:rPr lang="en-US" altLang="zh-CN" sz="1800" dirty="0" smtClean="0"/>
              <a:t>CBT, PIM-SM</a:t>
            </a:r>
          </a:p>
          <a:p>
            <a:pPr lvl="2">
              <a:lnSpc>
                <a:spcPct val="100000"/>
              </a:lnSpc>
            </a:pPr>
            <a:r>
              <a:rPr lang="zh-CN" altLang="en-US" sz="1800" dirty="0"/>
              <a:t>多</a:t>
            </a:r>
            <a:r>
              <a:rPr lang="zh-CN" altLang="en-US" sz="1800" dirty="0" smtClean="0"/>
              <a:t>个源发送的组播分组首先发送给</a:t>
            </a:r>
            <a:r>
              <a:rPr lang="en-US" altLang="zh-CN" sz="1800" dirty="0" smtClean="0"/>
              <a:t>Core</a:t>
            </a:r>
            <a:r>
              <a:rPr lang="zh-CN" altLang="en-US" sz="1800" dirty="0" smtClean="0"/>
              <a:t>，然后沿着共享树分发给所有成员</a:t>
            </a:r>
            <a:endParaRPr lang="en-US" altLang="zh-CN" sz="1800" dirty="0" smtClean="0"/>
          </a:p>
          <a:p>
            <a:pPr lvl="2">
              <a:lnSpc>
                <a:spcPct val="100000"/>
              </a:lnSpc>
            </a:pPr>
            <a:r>
              <a:rPr lang="zh-CN" altLang="en-US" sz="1800" dirty="0" smtClean="0"/>
              <a:t>路由器只需要为共享树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,G)</a:t>
            </a:r>
            <a:r>
              <a:rPr lang="zh-CN" altLang="en-US" sz="1800" dirty="0" smtClean="0"/>
              <a:t>维护状态</a:t>
            </a:r>
            <a:endParaRPr lang="en-US" altLang="zh-CN" sz="1800" dirty="0" smtClean="0"/>
          </a:p>
          <a:p>
            <a:pPr lvl="2">
              <a:lnSpc>
                <a:spcPct val="100000"/>
              </a:lnSpc>
            </a:pPr>
            <a:r>
              <a:rPr lang="zh-CN" altLang="en-US" sz="1800" dirty="0" smtClean="0"/>
              <a:t>成员加入到组播组时往</a:t>
            </a:r>
            <a:r>
              <a:rPr lang="en-US" altLang="zh-CN" sz="1800" dirty="0" smtClean="0"/>
              <a:t>Core</a:t>
            </a:r>
            <a:r>
              <a:rPr lang="zh-CN" altLang="en-US" sz="1800" dirty="0" smtClean="0"/>
              <a:t>发送请求，从而构造共享树</a:t>
            </a:r>
            <a:endParaRPr lang="en-US" altLang="zh-CN" sz="1800" dirty="0" smtClean="0"/>
          </a:p>
          <a:p>
            <a:pPr lvl="2">
              <a:lnSpc>
                <a:spcPct val="100000"/>
              </a:lnSpc>
            </a:pPr>
            <a:r>
              <a:rPr lang="zh-CN" altLang="en-US" sz="1800" dirty="0" smtClean="0"/>
              <a:t>组播分组不是沿着最优路径到达，在源到</a:t>
            </a:r>
            <a:r>
              <a:rPr lang="en-US" altLang="zh-CN" sz="1800" dirty="0" smtClean="0"/>
              <a:t>core</a:t>
            </a:r>
            <a:r>
              <a:rPr lang="zh-CN" altLang="en-US" sz="1800" dirty="0" smtClean="0"/>
              <a:t>以及</a:t>
            </a:r>
            <a:r>
              <a:rPr lang="en-US" altLang="zh-CN" sz="1800" dirty="0" smtClean="0"/>
              <a:t>core</a:t>
            </a:r>
            <a:r>
              <a:rPr lang="zh-CN" altLang="en-US" sz="1800" dirty="0" smtClean="0"/>
              <a:t>到成员的路径有重复时会在该链路发送两次</a:t>
            </a:r>
            <a:endParaRPr lang="en-US" altLang="zh-CN" sz="1800" dirty="0" smtClean="0"/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适合于稀疏模式：成员零散分布</a:t>
            </a:r>
            <a:endParaRPr lang="en-US" altLang="zh-CN" sz="2200" dirty="0" smtClean="0"/>
          </a:p>
          <a:p>
            <a:pPr lvl="2">
              <a:lnSpc>
                <a:spcPct val="100000"/>
              </a:lnSpc>
            </a:pPr>
            <a:endParaRPr lang="zh-CN" alt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85162" y="1393826"/>
            <a:ext cx="2376488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62" tIns="39688" rIns="80962" bIns="39688">
            <a:spAutoFit/>
          </a:bodyPr>
          <a:lstStyle/>
          <a:p>
            <a:pPr defTabSz="701675"/>
            <a:r>
              <a:rPr lang="en-US" altLang="ja-JP" dirty="0">
                <a:latin typeface="Arial" pitchFamily="34" charset="0"/>
                <a:ea typeface="MS PGothic" pitchFamily="34" charset="-128"/>
              </a:rPr>
              <a:t>Notation:  (*, G)</a:t>
            </a:r>
          </a:p>
          <a:p>
            <a:pPr defTabSz="701675"/>
            <a:r>
              <a:rPr lang="en-US" altLang="ja-JP" dirty="0">
                <a:latin typeface="Arial" pitchFamily="34" charset="0"/>
                <a:ea typeface="MS PGothic" pitchFamily="34" charset="-128"/>
              </a:rPr>
              <a:t>     * = all sources</a:t>
            </a:r>
          </a:p>
          <a:p>
            <a:pPr defTabSz="701675"/>
            <a:r>
              <a:rPr lang="en-US" altLang="ja-JP" dirty="0">
                <a:latin typeface="Arial" pitchFamily="34" charset="0"/>
                <a:ea typeface="MS PGothic" pitchFamily="34" charset="-128"/>
              </a:rPr>
              <a:t>     G = Group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80062" y="1690688"/>
            <a:ext cx="6477000" cy="4773612"/>
            <a:chOff x="432" y="1008"/>
            <a:chExt cx="4080" cy="3007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500" y="2046"/>
              <a:ext cx="248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6" y="3792"/>
              <a:ext cx="82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b="1">
                  <a:latin typeface="Arial" pitchFamily="34" charset="0"/>
                  <a:ea typeface="MS PGothic" pitchFamily="34" charset="-128"/>
                </a:rPr>
                <a:t>Receiver 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008" y="2960"/>
              <a:ext cx="179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sz="1400">
                  <a:latin typeface="Arial" pitchFamily="34" charset="0"/>
                  <a:ea typeface="MS PGothic" pitchFamily="34" charset="-128"/>
                </a:rPr>
                <a:t>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3982" y="1902"/>
              <a:ext cx="2" cy="6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95" y="3142"/>
              <a:ext cx="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351" y="2174"/>
              <a:ext cx="2335" cy="186"/>
              <a:chOff x="1351" y="2174"/>
              <a:chExt cx="2335" cy="186"/>
            </a:xfrm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2071" y="2174"/>
                <a:ext cx="179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0962" tIns="39688" rIns="80962" bIns="39688">
                <a:spAutoFit/>
              </a:bodyPr>
              <a:lstStyle/>
              <a:p>
                <a:pPr algn="ctr" defTabSz="701675"/>
                <a:r>
                  <a:rPr lang="en-US" altLang="ja-JP" sz="1400">
                    <a:latin typeface="Arial" pitchFamily="34" charset="0"/>
                    <a:ea typeface="MS PGothic" pitchFamily="34" charset="-128"/>
                  </a:rPr>
                  <a:t>B</a:t>
                </a:r>
              </a:p>
            </p:txBody>
          </p:sp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1351" y="2174"/>
                <a:ext cx="179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0962" tIns="39688" rIns="80962" bIns="39688">
                <a:spAutoFit/>
              </a:bodyPr>
              <a:lstStyle/>
              <a:p>
                <a:pPr algn="ctr" defTabSz="701675"/>
                <a:r>
                  <a:rPr lang="en-US" altLang="ja-JP" sz="1400">
                    <a:latin typeface="Arial" pitchFamily="34" charset="0"/>
                    <a:ea typeface="MS PGothic" pitchFamily="34" charset="-128"/>
                  </a:rPr>
                  <a:t>A</a:t>
                </a: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2787" y="2174"/>
                <a:ext cx="185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0962" tIns="39688" rIns="80962" bIns="39688">
                <a:spAutoFit/>
              </a:bodyPr>
              <a:lstStyle/>
              <a:p>
                <a:pPr algn="ctr" defTabSz="701675"/>
                <a:r>
                  <a:rPr lang="en-US" altLang="ja-JP" sz="1400" b="1">
                    <a:solidFill>
                      <a:srgbClr val="FF3300"/>
                    </a:solidFill>
                    <a:latin typeface="Arial" pitchFamily="34" charset="0"/>
                    <a:ea typeface="MS PGothic" pitchFamily="34" charset="-128"/>
                  </a:rPr>
                  <a:t>D</a:t>
                </a: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3514" y="2174"/>
                <a:ext cx="172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0962" tIns="39688" rIns="80962" bIns="39688">
                <a:spAutoFit/>
              </a:bodyPr>
              <a:lstStyle/>
              <a:p>
                <a:pPr algn="ctr" defTabSz="701675"/>
                <a:r>
                  <a:rPr lang="en-US" altLang="ja-JP" sz="1400">
                    <a:latin typeface="Arial" pitchFamily="34" charset="0"/>
                    <a:ea typeface="MS PGothic" pitchFamily="34" charset="-128"/>
                  </a:rPr>
                  <a:t>F</a:t>
                </a:r>
              </a:p>
            </p:txBody>
          </p:sp>
        </p:grp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32" y="1056"/>
              <a:ext cx="59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b="1">
                  <a:latin typeface="Arial" pitchFamily="34" charset="0"/>
                  <a:ea typeface="MS PGothic" pitchFamily="34" charset="-128"/>
                </a:rPr>
                <a:t>Source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1920" y="2090"/>
              <a:ext cx="910" cy="5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766" y="2795"/>
              <a:ext cx="0" cy="3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761" y="2769"/>
              <a:ext cx="8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263" y="1355"/>
              <a:ext cx="0" cy="27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440" y="1643"/>
              <a:ext cx="0" cy="27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013" y="1640"/>
              <a:ext cx="7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607" y="3142"/>
              <a:ext cx="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1622" y="3149"/>
              <a:ext cx="1400" cy="259"/>
              <a:chOff x="1622" y="3149"/>
              <a:chExt cx="1400" cy="259"/>
            </a:xfrm>
          </p:grpSpPr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 flipV="1">
                <a:off x="1622" y="3149"/>
                <a:ext cx="0" cy="259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25"/>
              <p:cNvSpPr>
                <a:spLocks noChangeShapeType="1"/>
              </p:cNvSpPr>
              <p:nvPr/>
            </p:nvSpPr>
            <p:spPr bwMode="auto">
              <a:xfrm flipV="1">
                <a:off x="3022" y="3149"/>
                <a:ext cx="0" cy="259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2878" y="2795"/>
              <a:ext cx="0" cy="3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1877" y="2960"/>
              <a:ext cx="18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sz="1400">
                  <a:latin typeface="Arial" pitchFamily="34" charset="0"/>
                  <a:ea typeface="MS PGothic" pitchFamily="34" charset="-128"/>
                </a:rPr>
                <a:t>C</a:t>
              </a: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2544" y="3792"/>
              <a:ext cx="82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962" tIns="39688" rIns="80962" bIns="39688">
              <a:spAutoFit/>
            </a:bodyPr>
            <a:lstStyle/>
            <a:p>
              <a:pPr algn="ctr" defTabSz="701675"/>
              <a:r>
                <a:rPr lang="en-US" altLang="ja-JP" b="1">
                  <a:latin typeface="Arial" pitchFamily="34" charset="0"/>
                  <a:ea typeface="MS PGothic" pitchFamily="34" charset="-128"/>
                </a:rPr>
                <a:t>Receiver 2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056" y="1008"/>
              <a:ext cx="384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S1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488" y="3408"/>
              <a:ext cx="38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R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784" y="3408"/>
              <a:ext cx="38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R</a:t>
              </a: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1248" y="192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1920" y="192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2640" y="192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3360" y="192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1560" y="264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2640" y="2640"/>
              <a:ext cx="432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2448" y="1728"/>
              <a:ext cx="86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962" tIns="39688" rIns="80962" bIns="39688">
              <a:spAutoFit/>
            </a:bodyPr>
            <a:lstStyle/>
            <a:p>
              <a:pPr defTabSz="701675"/>
              <a:r>
                <a:rPr lang="en-US" altLang="ja-JP" sz="1600" b="1">
                  <a:solidFill>
                    <a:srgbClr val="FF3300"/>
                  </a:solidFill>
                  <a:latin typeface="Arial" pitchFamily="34" charset="0"/>
                  <a:ea typeface="MS PGothic" pitchFamily="34" charset="-128"/>
                </a:rPr>
                <a:t>Shared Root</a:t>
              </a: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H="1">
              <a:off x="2016" y="2208"/>
              <a:ext cx="768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1488" y="2160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1680" y="1968"/>
              <a:ext cx="24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2400" y="1968"/>
              <a:ext cx="24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4128" y="2112"/>
              <a:ext cx="384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S2</a:t>
              </a: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1488" y="16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1200" y="13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 flipH="1">
              <a:off x="3840" y="2088"/>
              <a:ext cx="24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3072" y="2088"/>
              <a:ext cx="24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50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移动节点的路由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zh-CN" sz="1800" dirty="0" smtClean="0"/>
              <a:t>移动主机在</a:t>
            </a:r>
            <a:r>
              <a:rPr lang="zh-CN" altLang="zh-CN" sz="1800" dirty="0"/>
              <a:t>位置的移动过程</a:t>
            </a:r>
            <a:r>
              <a:rPr lang="zh-CN" altLang="zh-CN" sz="1800" dirty="0" smtClean="0"/>
              <a:t>中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zh-CN" sz="1800" dirty="0" smtClean="0"/>
              <a:t>仍然</a:t>
            </a:r>
            <a:r>
              <a:rPr lang="zh-CN" altLang="zh-CN" sz="1800" dirty="0"/>
              <a:t>接入同一个</a:t>
            </a:r>
            <a:r>
              <a:rPr lang="en-US" altLang="zh-CN" sz="1800" dirty="0"/>
              <a:t>IP</a:t>
            </a:r>
            <a:r>
              <a:rPr lang="zh-CN" altLang="zh-CN" sz="1800" dirty="0"/>
              <a:t>子网</a:t>
            </a:r>
            <a:r>
              <a:rPr lang="zh-CN" altLang="zh-CN" sz="1800" dirty="0" smtClean="0"/>
              <a:t>，使用第二</a:t>
            </a:r>
            <a:r>
              <a:rPr lang="zh-CN" altLang="zh-CN" sz="1800" dirty="0"/>
              <a:t>层移动或者该</a:t>
            </a:r>
            <a:r>
              <a:rPr lang="en-US" altLang="zh-CN" sz="1800" dirty="0"/>
              <a:t>IP</a:t>
            </a:r>
            <a:r>
              <a:rPr lang="zh-CN" altLang="zh-CN" sz="1800" dirty="0"/>
              <a:t>子网本身提供的移动</a:t>
            </a:r>
            <a:r>
              <a:rPr lang="zh-CN" altLang="zh-CN" sz="1800" dirty="0" smtClean="0"/>
              <a:t>机制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800" dirty="0" smtClean="0"/>
              <a:t>接入另外一个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子网</a:t>
            </a:r>
            <a:endParaRPr lang="en-US" altLang="zh-CN" sz="1800" dirty="0" smtClean="0"/>
          </a:p>
          <a:p>
            <a:pPr lvl="2">
              <a:lnSpc>
                <a:spcPct val="110000"/>
              </a:lnSpc>
            </a:pPr>
            <a:r>
              <a:rPr lang="en-US" altLang="zh-CN" sz="1800" dirty="0" smtClean="0"/>
              <a:t>DHCP</a:t>
            </a:r>
            <a:r>
              <a:rPr lang="zh-CN" altLang="en-US" sz="1800" dirty="0" smtClean="0"/>
              <a:t>获得新的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地址，但是原有的</a:t>
            </a:r>
            <a:r>
              <a:rPr lang="en-US" altLang="zh-CN" sz="1800" dirty="0" smtClean="0"/>
              <a:t>TCP/UDP</a:t>
            </a:r>
            <a:r>
              <a:rPr lang="zh-CN" altLang="en-US" sz="1800" dirty="0" smtClean="0"/>
              <a:t>会话无法继续</a:t>
            </a:r>
            <a:endParaRPr lang="en-US" altLang="zh-CN" sz="1800" dirty="0" smtClean="0"/>
          </a:p>
          <a:p>
            <a:pPr lvl="2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Mobile IP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RFC 5944</a:t>
            </a:r>
            <a:r>
              <a:rPr lang="zh-CN" altLang="en-US" sz="1800" dirty="0" smtClean="0"/>
              <a:t>）</a:t>
            </a:r>
            <a:r>
              <a:rPr lang="zh-CN" altLang="en-US" sz="1800" dirty="0" smtClean="0"/>
              <a:t>支持在不同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子网之间的无缝</a:t>
            </a:r>
            <a:r>
              <a:rPr lang="zh-CN" altLang="en-US" sz="1800" dirty="0" smtClean="0"/>
              <a:t>移动，即支持</a:t>
            </a:r>
            <a:r>
              <a:rPr lang="en-US" altLang="zh-CN" sz="1800" dirty="0" smtClean="0"/>
              <a:t>IP Mobility </a:t>
            </a:r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如何提供位置（路由）和标识（主机）之间的映射？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zh-CN" sz="1800" b="1" dirty="0" smtClean="0"/>
              <a:t>归属</a:t>
            </a:r>
            <a:r>
              <a:rPr lang="zh-CN" altLang="zh-CN" sz="1800" b="1" dirty="0"/>
              <a:t>地址</a:t>
            </a:r>
            <a:r>
              <a:rPr lang="zh-CN" altLang="zh-CN" sz="1800" dirty="0"/>
              <a:t>（</a:t>
            </a:r>
            <a:r>
              <a:rPr lang="en-US" altLang="zh-CN" sz="1800" dirty="0"/>
              <a:t>Home </a:t>
            </a:r>
            <a:r>
              <a:rPr lang="en-US" altLang="zh-CN" sz="1800" dirty="0" smtClean="0"/>
              <a:t>Address</a:t>
            </a:r>
            <a:r>
              <a:rPr lang="en-US" altLang="zh-CN" sz="1800" dirty="0" smtClean="0"/>
              <a:t>): </a:t>
            </a:r>
            <a:r>
              <a:rPr lang="zh-CN" altLang="en-US" sz="1800" dirty="0" smtClean="0"/>
              <a:t>属于</a:t>
            </a:r>
            <a:r>
              <a:rPr lang="zh-CN" altLang="en-US" sz="1800" dirty="0"/>
              <a:t>某个</a:t>
            </a:r>
            <a:r>
              <a:rPr lang="en-US" altLang="zh-CN" sz="1800" dirty="0"/>
              <a:t>Home Network</a:t>
            </a:r>
            <a:r>
              <a:rPr lang="zh-CN" altLang="en-US" sz="1800" dirty="0"/>
              <a:t>，</a:t>
            </a:r>
            <a:r>
              <a:rPr lang="zh-CN" altLang="zh-CN" sz="1800" dirty="0"/>
              <a:t>标识</a:t>
            </a:r>
            <a:r>
              <a:rPr lang="zh-CN" altLang="en-US" sz="1800" dirty="0"/>
              <a:t>移动</a:t>
            </a:r>
            <a:r>
              <a:rPr lang="zh-CN" altLang="en-US" sz="1800" dirty="0" smtClean="0"/>
              <a:t>主机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zh-CN" sz="1800" b="1" dirty="0" smtClean="0"/>
              <a:t>通信</a:t>
            </a:r>
            <a:r>
              <a:rPr lang="zh-CN" altLang="zh-CN" sz="1800" b="1" dirty="0"/>
              <a:t>节点</a:t>
            </a:r>
            <a:r>
              <a:rPr lang="en-US" altLang="zh-CN" sz="1800" b="1" dirty="0"/>
              <a:t>CN</a:t>
            </a:r>
            <a:r>
              <a:rPr lang="zh-CN" altLang="zh-CN" sz="1800" dirty="0"/>
              <a:t>（</a:t>
            </a:r>
            <a:r>
              <a:rPr lang="en-US" altLang="zh-CN" sz="1800" dirty="0" smtClean="0"/>
              <a:t>Correspondent </a:t>
            </a:r>
            <a:r>
              <a:rPr lang="en-US" altLang="zh-CN" sz="1800" dirty="0"/>
              <a:t>Node</a:t>
            </a:r>
            <a:r>
              <a:rPr lang="zh-CN" altLang="zh-CN" sz="1800" dirty="0" smtClean="0"/>
              <a:t>）</a:t>
            </a:r>
            <a:r>
              <a:rPr lang="zh-CN" altLang="en-US" sz="1800" dirty="0" smtClean="0"/>
              <a:t>：和移动主机通信的节点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en-US" altLang="zh-CN" sz="1800" dirty="0" smtClean="0"/>
              <a:t>MH</a:t>
            </a:r>
            <a:r>
              <a:rPr lang="zh-CN" altLang="en-US" sz="1800" dirty="0" smtClean="0"/>
              <a:t>到新的</a:t>
            </a:r>
            <a:r>
              <a:rPr lang="zh-CN" altLang="en-US" sz="1800" dirty="0" smtClean="0"/>
              <a:t>位置时</a:t>
            </a:r>
            <a:r>
              <a:rPr lang="zh-CN" altLang="en-US" sz="1800" dirty="0" smtClean="0"/>
              <a:t>发布主机路由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这样伸缩性不好，主机路由太多，</a:t>
            </a:r>
            <a:r>
              <a:rPr lang="zh-CN" altLang="en-US" sz="1800" dirty="0" smtClean="0"/>
              <a:t>路由表</a:t>
            </a:r>
            <a:r>
              <a:rPr lang="zh-CN" altLang="en-US" sz="1800" dirty="0" smtClean="0"/>
              <a:t>非常庞大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800" dirty="0" smtClean="0"/>
              <a:t>采用源路由机制：</a:t>
            </a:r>
            <a:r>
              <a:rPr lang="en-US" altLang="zh-CN" sz="1800" dirty="0" smtClean="0"/>
              <a:t>(1) MH</a:t>
            </a:r>
            <a:r>
              <a:rPr lang="zh-CN" altLang="en-US" sz="1800" dirty="0" smtClean="0"/>
              <a:t>在新位置发送给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分组使用记录路由选项 </a:t>
            </a:r>
            <a:r>
              <a:rPr lang="en-US" altLang="zh-CN" sz="1800" dirty="0" smtClean="0"/>
              <a:t>(2) 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收到新位置来的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分组后从记录路由选项中了解</a:t>
            </a:r>
            <a:r>
              <a:rPr lang="zh-CN" altLang="en-US" sz="1800" dirty="0" smtClean="0"/>
              <a:t>到新的位置，</a:t>
            </a:r>
            <a:r>
              <a:rPr lang="zh-CN" altLang="en-US" sz="1800" dirty="0" smtClean="0"/>
              <a:t>之后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发送给</a:t>
            </a:r>
            <a:r>
              <a:rPr lang="en-US" altLang="zh-CN" sz="1800" dirty="0" smtClean="0"/>
              <a:t>MH</a:t>
            </a:r>
            <a:r>
              <a:rPr lang="zh-CN" altLang="en-US" sz="1800" dirty="0" smtClean="0"/>
              <a:t>的</a:t>
            </a:r>
            <a:r>
              <a:rPr lang="zh-CN" altLang="en-US" sz="1800" dirty="0" smtClean="0"/>
              <a:t>分组采用源路由选项</a:t>
            </a:r>
            <a:endParaRPr lang="en-US" altLang="zh-CN" sz="1800" dirty="0" smtClean="0"/>
          </a:p>
          <a:p>
            <a:pPr lvl="2">
              <a:lnSpc>
                <a:spcPct val="110000"/>
              </a:lnSpc>
            </a:pPr>
            <a:r>
              <a:rPr lang="zh-CN" altLang="en-US" sz="1800" dirty="0" smtClean="0"/>
              <a:t>选项长度有限</a:t>
            </a:r>
            <a:endParaRPr lang="en-US" altLang="zh-CN" sz="1800" dirty="0" smtClean="0"/>
          </a:p>
          <a:p>
            <a:pPr lvl="2">
              <a:lnSpc>
                <a:spcPct val="110000"/>
              </a:lnSpc>
            </a:pPr>
            <a:r>
              <a:rPr lang="zh-CN" altLang="en-US" sz="1800" dirty="0" smtClean="0"/>
              <a:t>防火墙一般丢弃源路由选项的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分组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30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</a:t>
            </a:r>
            <a:r>
              <a:rPr lang="en-US" altLang="zh-CN" dirty="0" smtClean="0"/>
              <a:t>IP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88620" y="1535951"/>
            <a:ext cx="1141476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 smtClean="0"/>
              <a:t>归属网络</a:t>
            </a:r>
            <a:r>
              <a:rPr lang="en-US" altLang="zh-CN" sz="2000" b="1" dirty="0" smtClean="0"/>
              <a:t>(Home Network)</a:t>
            </a:r>
            <a:r>
              <a:rPr lang="zh-CN" altLang="en-US" sz="2000" dirty="0" smtClean="0"/>
              <a:t>会部署一个</a:t>
            </a:r>
            <a:r>
              <a:rPr lang="zh-CN" altLang="en-US" sz="2000" b="1" dirty="0" smtClean="0"/>
              <a:t>归属代理</a:t>
            </a:r>
            <a:r>
              <a:rPr lang="en-US" altLang="zh-CN" sz="2000" b="1" dirty="0"/>
              <a:t>HA</a:t>
            </a:r>
            <a:r>
              <a:rPr lang="zh-CN" altLang="zh-CN" sz="2000" dirty="0"/>
              <a:t>（</a:t>
            </a:r>
            <a:r>
              <a:rPr lang="en-US" altLang="zh-CN" sz="2000" dirty="0"/>
              <a:t>Home Agent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移动</a:t>
            </a:r>
            <a:r>
              <a:rPr lang="zh-CN" altLang="en-US" sz="2000" dirty="0" smtClean="0"/>
              <a:t>主机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提供</a:t>
            </a:r>
            <a:r>
              <a:rPr lang="en-US" altLang="zh-CN" sz="2000" dirty="0"/>
              <a:t>IP</a:t>
            </a:r>
            <a:r>
              <a:rPr lang="zh-CN" altLang="en-US" sz="2000" dirty="0"/>
              <a:t>移动服务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了解移动主机当前所在的位置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HA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维护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Home </a:t>
            </a:r>
            <a:r>
              <a:rPr lang="en-US" altLang="zh-CN" sz="2000" b="1" u="sng" dirty="0">
                <a:solidFill>
                  <a:srgbClr val="FF0000"/>
                </a:solidFill>
              </a:rPr>
              <a:t>Address</a:t>
            </a:r>
            <a:r>
              <a:rPr lang="zh-CN" altLang="en-US" sz="2000" b="1" u="sng" dirty="0">
                <a:solidFill>
                  <a:srgbClr val="FF0000"/>
                </a:solidFill>
              </a:rPr>
              <a:t>与</a:t>
            </a:r>
            <a:r>
              <a:rPr lang="en-US" altLang="zh-CN" sz="2000" b="1" u="sng" dirty="0">
                <a:solidFill>
                  <a:srgbClr val="FF0000"/>
                </a:solidFill>
              </a:rPr>
              <a:t>CoA</a:t>
            </a:r>
            <a:r>
              <a:rPr lang="zh-CN" altLang="en-US" sz="2000" b="1" u="sng" dirty="0">
                <a:solidFill>
                  <a:srgbClr val="FF0000"/>
                </a:solidFill>
              </a:rPr>
              <a:t>之间的映射</a:t>
            </a:r>
            <a:r>
              <a:rPr lang="zh-CN" altLang="en-US" sz="2000" dirty="0" smtClean="0"/>
              <a:t>（动态创建，具有一定的生命期</a:t>
            </a:r>
            <a:r>
              <a:rPr lang="zh-CN" altLang="en-US" sz="2000" dirty="0"/>
              <a:t>）</a:t>
            </a:r>
            <a:endParaRPr lang="en-US" altLang="zh-CN" sz="2000" b="1" dirty="0" smtClean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MH</a:t>
            </a:r>
            <a:r>
              <a:rPr lang="zh-CN" altLang="en-US" sz="2000" dirty="0"/>
              <a:t>来到一个</a:t>
            </a:r>
            <a:r>
              <a:rPr lang="zh-CN" altLang="en-US" sz="2000" b="1" dirty="0"/>
              <a:t>外地</a:t>
            </a:r>
            <a:r>
              <a:rPr lang="zh-CN" altLang="en-US" sz="2000" b="1" dirty="0" smtClean="0"/>
              <a:t>网络</a:t>
            </a:r>
            <a:r>
              <a:rPr lang="en-US" altLang="zh-CN" sz="2000" b="1" dirty="0" smtClean="0"/>
              <a:t>(Foreign Network)</a:t>
            </a:r>
            <a:r>
              <a:rPr lang="zh-CN" altLang="en-US" sz="2000" dirty="0" smtClean="0"/>
              <a:t>后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该网络可能部署了一个</a:t>
            </a:r>
            <a:r>
              <a:rPr lang="zh-CN" altLang="zh-CN" sz="2000" b="1" dirty="0"/>
              <a:t>外地代理</a:t>
            </a:r>
            <a:r>
              <a:rPr lang="en-US" altLang="zh-CN" sz="2000" b="1" dirty="0" smtClean="0"/>
              <a:t>FA (Foreign Agent)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为到访的移动主机</a:t>
            </a:r>
            <a:r>
              <a:rPr lang="zh-CN" altLang="zh-CN" sz="2000" dirty="0" smtClean="0"/>
              <a:t>提供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移动</a:t>
            </a:r>
            <a:r>
              <a:rPr lang="zh-CN" altLang="zh-CN" sz="2000" dirty="0" smtClean="0"/>
              <a:t>服务</a:t>
            </a:r>
            <a:endParaRPr lang="en-US" altLang="zh-CN" sz="2000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MH</a:t>
            </a:r>
            <a:r>
              <a:rPr lang="zh-CN" altLang="en-US" dirty="0" smtClean="0"/>
              <a:t>的当前位置可以通过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的地址来描述，称为</a:t>
            </a:r>
            <a:r>
              <a:rPr lang="zh-CN" altLang="zh-CN" b="1" dirty="0"/>
              <a:t>转交地址</a:t>
            </a:r>
            <a:r>
              <a:rPr lang="en-US" altLang="zh-CN" b="1" dirty="0"/>
              <a:t>CoA</a:t>
            </a:r>
            <a:r>
              <a:rPr lang="zh-CN" altLang="zh-CN" dirty="0"/>
              <a:t>（</a:t>
            </a:r>
            <a:r>
              <a:rPr lang="en-US" altLang="zh-CN" dirty="0"/>
              <a:t>Care-of-Address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MH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请求给</a:t>
            </a:r>
            <a:r>
              <a:rPr lang="en-US" altLang="zh-CN" dirty="0" smtClean="0"/>
              <a:t>FA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</a:t>
            </a:r>
            <a:r>
              <a:rPr lang="zh-CN" altLang="en-US" dirty="0" smtClean="0"/>
              <a:t>再中转给</a:t>
            </a:r>
            <a:r>
              <a:rPr lang="en-US" altLang="zh-CN" dirty="0" smtClean="0"/>
              <a:t>HA</a:t>
            </a:r>
            <a:r>
              <a:rPr lang="zh-CN" altLang="en-US" dirty="0" smtClean="0"/>
              <a:t>登记当前的位置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FA</a:t>
            </a:r>
            <a:r>
              <a:rPr lang="zh-CN" altLang="en-US" dirty="0" smtClean="0"/>
              <a:t>维护</a:t>
            </a:r>
            <a:r>
              <a:rPr lang="zh-CN" altLang="en-US" b="1" u="sng" dirty="0">
                <a:solidFill>
                  <a:srgbClr val="FF0000"/>
                </a:solidFill>
              </a:rPr>
              <a:t>维护到访的</a:t>
            </a:r>
            <a:r>
              <a:rPr lang="en-US" altLang="zh-CN" b="1" u="sng" dirty="0">
                <a:solidFill>
                  <a:srgbClr val="FF0000"/>
                </a:solidFill>
              </a:rPr>
              <a:t>MH</a:t>
            </a:r>
            <a:r>
              <a:rPr lang="zh-CN" altLang="en-US" b="1" u="sng" dirty="0">
                <a:solidFill>
                  <a:srgbClr val="FF0000"/>
                </a:solidFill>
              </a:rPr>
              <a:t>与</a:t>
            </a:r>
            <a:r>
              <a:rPr lang="en-US" altLang="zh-CN" b="1" u="sng" dirty="0">
                <a:solidFill>
                  <a:srgbClr val="FF0000"/>
                </a:solidFill>
              </a:rPr>
              <a:t>MAC</a:t>
            </a:r>
            <a:r>
              <a:rPr lang="zh-CN" altLang="en-US" b="1" u="sng" dirty="0">
                <a:solidFill>
                  <a:srgbClr val="FF0000"/>
                </a:solidFill>
              </a:rPr>
              <a:t>地址的映射</a:t>
            </a:r>
            <a:r>
              <a:rPr lang="zh-CN" altLang="en-US" dirty="0"/>
              <a:t>（</a:t>
            </a:r>
            <a:r>
              <a:rPr lang="en-US" altLang="zh-CN" dirty="0"/>
              <a:t>MH/HA/MAC/</a:t>
            </a:r>
            <a:r>
              <a:rPr lang="zh-CN" altLang="en-US" dirty="0"/>
              <a:t>生命期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如果没有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，移动主机自身也可充当</a:t>
            </a:r>
            <a:r>
              <a:rPr lang="zh-CN" altLang="zh-CN" sz="2000" b="1" dirty="0"/>
              <a:t>外地代理</a:t>
            </a:r>
            <a:r>
              <a:rPr lang="en-US" altLang="zh-CN" sz="2000" b="1" dirty="0"/>
              <a:t>FA (Foreign </a:t>
            </a:r>
            <a:r>
              <a:rPr lang="en-US" altLang="zh-CN" sz="2000" b="1" dirty="0" smtClean="0"/>
              <a:t>Agent)</a:t>
            </a:r>
            <a:r>
              <a:rPr lang="zh-CN" altLang="en-US" sz="2000" dirty="0"/>
              <a:t>的角色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移动主机通过</a:t>
            </a:r>
            <a:r>
              <a:rPr lang="en-US" altLang="zh-CN" dirty="0"/>
              <a:t>DHCP</a:t>
            </a:r>
            <a:r>
              <a:rPr lang="zh-CN" altLang="en-US" dirty="0"/>
              <a:t>申请的地址为</a:t>
            </a:r>
            <a:r>
              <a:rPr lang="zh-CN" altLang="zh-CN" b="1" dirty="0"/>
              <a:t>定位</a:t>
            </a:r>
            <a:r>
              <a:rPr lang="zh-CN" altLang="en-US" b="1" dirty="0"/>
              <a:t>（同地）</a:t>
            </a:r>
            <a:r>
              <a:rPr lang="zh-CN" altLang="zh-CN" b="1" dirty="0"/>
              <a:t>转交地址</a:t>
            </a:r>
            <a:r>
              <a:rPr lang="zh-CN" altLang="zh-CN" dirty="0"/>
              <a:t>（</a:t>
            </a:r>
            <a:r>
              <a:rPr lang="en-US" altLang="zh-CN" dirty="0" err="1"/>
              <a:t>Colocated</a:t>
            </a:r>
            <a:r>
              <a:rPr lang="en-US" altLang="zh-CN" dirty="0"/>
              <a:t> CoA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MH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请求给</a:t>
            </a:r>
            <a:r>
              <a:rPr lang="en-US" altLang="zh-CN" dirty="0" smtClean="0"/>
              <a:t>HA</a:t>
            </a:r>
            <a:r>
              <a:rPr lang="zh-CN" altLang="en-US" dirty="0" smtClean="0"/>
              <a:t>登记当前的位置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MH</a:t>
            </a:r>
            <a:r>
              <a:rPr lang="zh-CN" altLang="en-US" sz="2000" dirty="0" smtClean="0"/>
              <a:t>发送的</a:t>
            </a:r>
            <a:r>
              <a:rPr lang="en-US" altLang="zh-CN" sz="2000" dirty="0" smtClean="0"/>
              <a:t>Register</a:t>
            </a:r>
            <a:r>
              <a:rPr lang="zh-CN" altLang="en-US" sz="2000" dirty="0" smtClean="0"/>
              <a:t>请求到达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后，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/>
              <a:t>Register</a:t>
            </a:r>
            <a:r>
              <a:rPr lang="zh-CN" altLang="en-US" sz="2000" dirty="0" smtClean="0"/>
              <a:t>响应给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（如果是通过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进行的登记，则发送给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，然后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中转给</a:t>
            </a:r>
            <a:r>
              <a:rPr lang="en-US" altLang="zh-CN" sz="2000" dirty="0" smtClean="0"/>
              <a:t>MH)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登记成功后会建立一条从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HA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到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CoA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之间的隧道</a:t>
            </a:r>
            <a:r>
              <a:rPr lang="zh-CN" altLang="en-US" sz="2000" dirty="0" smtClean="0"/>
              <a:t>（可采用</a:t>
            </a:r>
            <a:r>
              <a:rPr lang="en-US" altLang="zh-CN" sz="2000" dirty="0" smtClean="0"/>
              <a:t>GRE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IP-in-IP</a:t>
            </a:r>
            <a:r>
              <a:rPr lang="zh-CN" altLang="en-US" sz="2000" dirty="0" smtClean="0"/>
              <a:t>封装方式）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784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</a:t>
            </a:r>
            <a:r>
              <a:rPr lang="en-US" altLang="zh-CN" dirty="0" smtClean="0"/>
              <a:t>IP: </a:t>
            </a:r>
            <a:r>
              <a:rPr lang="zh-CN" altLang="en-US" dirty="0" smtClean="0"/>
              <a:t>分组转发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08465" y="1521645"/>
            <a:ext cx="11479246" cy="220584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CN</a:t>
            </a:r>
            <a:r>
              <a:rPr lang="zh-CN" altLang="en-US" sz="2000" dirty="0"/>
              <a:t>发送到</a:t>
            </a:r>
            <a:r>
              <a:rPr lang="en-US" altLang="zh-CN" sz="2000" dirty="0"/>
              <a:t>MH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分组</a:t>
            </a:r>
            <a:r>
              <a:rPr lang="zh-CN" altLang="zh-CN" sz="2000" dirty="0"/>
              <a:t>首先到达</a:t>
            </a:r>
            <a:r>
              <a:rPr lang="en-US" altLang="zh-CN" sz="2000" dirty="0"/>
              <a:t>HA</a:t>
            </a:r>
            <a:r>
              <a:rPr lang="zh-CN" altLang="zh-CN" sz="2000" dirty="0"/>
              <a:t>，然后通过隧道方式到达</a:t>
            </a:r>
            <a:r>
              <a:rPr lang="en-US" altLang="zh-CN" sz="2000" dirty="0"/>
              <a:t>FA</a:t>
            </a:r>
            <a:r>
              <a:rPr lang="zh-CN" altLang="zh-CN" sz="2000" dirty="0"/>
              <a:t>并最终递交给移动</a:t>
            </a:r>
            <a:r>
              <a:rPr lang="zh-CN" altLang="zh-CN" sz="2000" dirty="0" smtClean="0"/>
              <a:t>主机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首先</a:t>
            </a:r>
            <a:r>
              <a:rPr lang="zh-CN" altLang="en-US" sz="2000" dirty="0" smtClean="0"/>
              <a:t>经过正常的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转发机制最后</a:t>
            </a:r>
            <a:r>
              <a:rPr lang="zh-CN" altLang="en-US" sz="2000" dirty="0"/>
              <a:t>到达</a:t>
            </a:r>
            <a:r>
              <a:rPr lang="en-US" altLang="zh-CN" sz="2000" dirty="0" smtClean="0"/>
              <a:t>Home </a:t>
            </a:r>
            <a:r>
              <a:rPr lang="en-US" altLang="zh-CN" sz="2000" dirty="0"/>
              <a:t>Network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被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接收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HA</a:t>
            </a:r>
            <a:r>
              <a:rPr lang="zh-CN" altLang="en-US" sz="2000" dirty="0" smtClean="0"/>
              <a:t>将该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分组通过前面建立的隧道发送，最后到达隧道的另一端</a:t>
            </a:r>
            <a:r>
              <a:rPr lang="en-US" altLang="zh-CN" sz="2000" dirty="0" smtClean="0"/>
              <a:t>CoA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本身）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是通过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登记的，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从隧道解包原来的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分组后</a:t>
            </a:r>
            <a:r>
              <a:rPr lang="zh-CN" altLang="en-US" sz="2000" dirty="0" smtClean="0"/>
              <a:t>递交</a:t>
            </a:r>
            <a:r>
              <a:rPr lang="zh-CN" altLang="en-US" sz="2000" dirty="0"/>
              <a:t>给</a:t>
            </a:r>
            <a:r>
              <a:rPr lang="en-US" altLang="zh-CN" sz="2000" dirty="0" smtClean="0"/>
              <a:t>MH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436013"/>
              </p:ext>
            </p:extLst>
          </p:nvPr>
        </p:nvGraphicFramePr>
        <p:xfrm>
          <a:off x="5066325" y="3002029"/>
          <a:ext cx="7125675" cy="371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Visio" r:id="rId4" imgW="7426073" imgH="3884074" progId="Visio.Drawing.11">
                  <p:embed/>
                </p:oleObj>
              </mc:Choice>
              <mc:Fallback>
                <p:oleObj name="Visio" r:id="rId4" imgW="7426073" imgH="3884074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325" y="3002029"/>
                        <a:ext cx="7125675" cy="37194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08465" y="2847208"/>
            <a:ext cx="46794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FA</a:t>
            </a:r>
            <a:r>
              <a:rPr lang="zh-CN" altLang="en-US" sz="2000" dirty="0"/>
              <a:t>到</a:t>
            </a:r>
            <a:r>
              <a:rPr lang="en-US" altLang="zh-CN" sz="2000" dirty="0"/>
              <a:t>MH</a:t>
            </a:r>
            <a:r>
              <a:rPr lang="zh-CN" altLang="en-US" sz="2000" dirty="0"/>
              <a:t>的递交采用</a:t>
            </a:r>
            <a:r>
              <a:rPr lang="en-US" altLang="zh-CN" sz="2000" dirty="0"/>
              <a:t>MAC</a:t>
            </a:r>
            <a:r>
              <a:rPr lang="zh-CN" altLang="en-US" sz="2000" dirty="0"/>
              <a:t>层的直接递交而不是</a:t>
            </a:r>
            <a:r>
              <a:rPr lang="en-US" altLang="zh-CN" sz="2000" dirty="0"/>
              <a:t>IP</a:t>
            </a:r>
            <a:r>
              <a:rPr lang="zh-CN" altLang="en-US" sz="2000" dirty="0"/>
              <a:t>子网的递交（即不需要</a:t>
            </a:r>
            <a:r>
              <a:rPr lang="en-US" altLang="zh-CN" sz="2000" dirty="0"/>
              <a:t>IP</a:t>
            </a:r>
            <a:r>
              <a:rPr lang="zh-CN" altLang="en-US" sz="2000" dirty="0"/>
              <a:t>转发和</a:t>
            </a:r>
            <a:r>
              <a:rPr lang="en-US" altLang="zh-CN" sz="2000" dirty="0"/>
              <a:t>ARP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将</a:t>
            </a:r>
            <a:r>
              <a:rPr lang="en-US" altLang="zh-CN" sz="2000" dirty="0"/>
              <a:t>IP</a:t>
            </a:r>
            <a:r>
              <a:rPr lang="zh-CN" altLang="en-US" sz="2000" dirty="0"/>
              <a:t>分组封装成链路层的帧后直接发送就可以了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MH</a:t>
            </a:r>
            <a:r>
              <a:rPr lang="zh-CN" altLang="en-US" sz="2000" dirty="0"/>
              <a:t>是直接登记的，即采用</a:t>
            </a:r>
            <a:r>
              <a:rPr lang="en-US" altLang="zh-CN" sz="2000" dirty="0" err="1"/>
              <a:t>CoCOA</a:t>
            </a:r>
            <a:r>
              <a:rPr lang="zh-CN" altLang="en-US" sz="2000" dirty="0"/>
              <a:t>，隧道另一端就是自身，</a:t>
            </a:r>
            <a:r>
              <a:rPr lang="zh-CN" altLang="en-US" sz="2000" dirty="0" smtClean="0"/>
              <a:t>需要稍加修改</a:t>
            </a:r>
            <a:r>
              <a:rPr lang="en-US" altLang="zh-CN" sz="2000" dirty="0"/>
              <a:t>IP</a:t>
            </a:r>
            <a:r>
              <a:rPr lang="zh-CN" altLang="en-US" sz="2000" dirty="0"/>
              <a:t>协议</a:t>
            </a:r>
            <a:r>
              <a:rPr lang="zh-CN" altLang="en-US" sz="2000" dirty="0" smtClean="0"/>
              <a:t>栈，不是往前转发而是递交</a:t>
            </a:r>
            <a:r>
              <a:rPr lang="zh-CN" altLang="en-US" sz="2000" dirty="0"/>
              <a:t>到相应的</a:t>
            </a:r>
            <a:r>
              <a:rPr lang="zh-CN" altLang="en-US" sz="2000" dirty="0" smtClean="0"/>
              <a:t>应用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208465" y="5710019"/>
            <a:ext cx="6824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MH</a:t>
            </a:r>
            <a:r>
              <a:rPr lang="zh-CN" altLang="en-US" dirty="0"/>
              <a:t>发送给</a:t>
            </a:r>
            <a:r>
              <a:rPr lang="en-US" altLang="zh-CN" dirty="0"/>
              <a:t>CN</a:t>
            </a:r>
            <a:r>
              <a:rPr lang="zh-CN" altLang="en-US" dirty="0"/>
              <a:t>的</a:t>
            </a:r>
            <a:r>
              <a:rPr lang="zh-CN" altLang="en-US" dirty="0" smtClean="0"/>
              <a:t>分组可以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</a:t>
            </a:r>
            <a:r>
              <a:rPr lang="en-US" altLang="zh-CN" dirty="0"/>
              <a:t>IP</a:t>
            </a:r>
            <a:r>
              <a:rPr lang="zh-CN" altLang="en-US" dirty="0" smtClean="0"/>
              <a:t>路由沿着</a:t>
            </a:r>
            <a:r>
              <a:rPr lang="zh-CN" altLang="zh-CN" dirty="0"/>
              <a:t>最优路径到达通信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，称为三角路由现象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或者通过反向隧道</a:t>
            </a:r>
            <a:r>
              <a:rPr lang="zh-CN" altLang="en-US" dirty="0"/>
              <a:t>到</a:t>
            </a:r>
            <a:r>
              <a:rPr lang="en-US" altLang="zh-CN" dirty="0"/>
              <a:t>HA</a:t>
            </a:r>
            <a:r>
              <a:rPr lang="zh-CN" altLang="en-US" dirty="0"/>
              <a:t>然后到</a:t>
            </a:r>
            <a:r>
              <a:rPr lang="en-US" altLang="zh-CN" dirty="0" smtClean="0"/>
              <a:t>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2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</a:t>
            </a:r>
            <a:r>
              <a:rPr lang="en-US" altLang="zh-CN" dirty="0" smtClean="0"/>
              <a:t>IP: </a:t>
            </a:r>
            <a:r>
              <a:rPr lang="zh-CN" altLang="en-US" dirty="0" smtClean="0"/>
              <a:t>代理通告、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91343" y="1508908"/>
            <a:ext cx="11529107" cy="484744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ICMP</a:t>
            </a:r>
            <a:r>
              <a:rPr lang="zh-CN" altLang="en-US" sz="2000" dirty="0"/>
              <a:t>路由通告和</a:t>
            </a:r>
            <a:r>
              <a:rPr lang="zh-CN" altLang="en-US" sz="2000" dirty="0" smtClean="0"/>
              <a:t>请求消息通过添加更多的选项扩展</a:t>
            </a:r>
            <a:r>
              <a:rPr lang="zh-CN" altLang="en-US" sz="2000" dirty="0"/>
              <a:t>为代理通告</a:t>
            </a:r>
            <a:r>
              <a:rPr lang="zh-CN" altLang="en-US" sz="2000" dirty="0" smtClean="0"/>
              <a:t>和代理请求消息，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可以了解</a:t>
            </a:r>
            <a:r>
              <a:rPr lang="zh-CN" altLang="en-US" sz="2000" dirty="0" smtClean="0"/>
              <a:t>到其是在归属网络还是外地网络以及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的地址等</a:t>
            </a:r>
            <a:endParaRPr lang="en-US" altLang="zh-CN" sz="2000" dirty="0"/>
          </a:p>
          <a:p>
            <a:pPr lvl="1"/>
            <a:r>
              <a:rPr lang="zh-CN" altLang="en-US" sz="2000" dirty="0"/>
              <a:t>代理</a:t>
            </a:r>
            <a:r>
              <a:rPr lang="zh-CN" altLang="en-US" sz="2000" dirty="0" smtClean="0"/>
              <a:t>通告：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定期发送，包含了支持的特性以及前缀长度、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地址、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地址（</a:t>
            </a:r>
            <a:r>
              <a:rPr lang="zh-CN" altLang="en-US" sz="2000" dirty="0"/>
              <a:t>一个或多个</a:t>
            </a:r>
            <a:r>
              <a:rPr lang="en-US" altLang="zh-CN" sz="2000" dirty="0"/>
              <a:t>CoA</a:t>
            </a:r>
            <a:r>
              <a:rPr lang="zh-CN" altLang="en-US" sz="2000" dirty="0"/>
              <a:t>地址）</a:t>
            </a:r>
            <a:endParaRPr lang="en-US" altLang="zh-CN" sz="2000" dirty="0"/>
          </a:p>
          <a:p>
            <a:pPr lvl="1"/>
            <a:r>
              <a:rPr lang="zh-CN" altLang="en-US" sz="2000" dirty="0"/>
              <a:t>代理请求</a:t>
            </a:r>
            <a:r>
              <a:rPr lang="zh-CN" altLang="en-US" sz="2000" dirty="0" smtClean="0"/>
              <a:t>：由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主机发送，请求马上发送</a:t>
            </a:r>
            <a:r>
              <a:rPr lang="zh-CN" altLang="en-US" sz="2000" dirty="0"/>
              <a:t>代理</a:t>
            </a:r>
            <a:r>
              <a:rPr lang="zh-CN" altLang="en-US" sz="2000" dirty="0" smtClean="0"/>
              <a:t>通告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MH</a:t>
            </a:r>
            <a:r>
              <a:rPr lang="zh-CN" altLang="en-US" sz="2000" dirty="0" smtClean="0"/>
              <a:t>可以通过检测归属地址</a:t>
            </a:r>
            <a:r>
              <a:rPr lang="en-US" altLang="zh-CN" sz="2000" dirty="0" smtClean="0"/>
              <a:t>(+</a:t>
            </a:r>
            <a:r>
              <a:rPr lang="zh-CN" altLang="en-US" sz="2000" dirty="0" smtClean="0"/>
              <a:t>前缀长度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地址是否在同一个网络来了解是否在家</a:t>
            </a:r>
            <a:endParaRPr lang="en-US" altLang="zh-CN" sz="2000" dirty="0" smtClean="0"/>
          </a:p>
          <a:p>
            <a:r>
              <a:rPr lang="en-US" altLang="zh-CN" sz="2000" dirty="0" smtClean="0"/>
              <a:t>MH</a:t>
            </a:r>
            <a:r>
              <a:rPr lang="zh-CN" altLang="en-US" sz="2000" dirty="0" smtClean="0"/>
              <a:t>到达一个新的外地网络时发送</a:t>
            </a:r>
            <a:r>
              <a:rPr lang="en-US" altLang="zh-CN" sz="2000" dirty="0" smtClean="0"/>
              <a:t>Register</a:t>
            </a:r>
            <a:r>
              <a:rPr lang="zh-CN" altLang="en-US" sz="2000" dirty="0" smtClean="0"/>
              <a:t>请求给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（可能通过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中转）登记最新的位置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FA</a:t>
            </a:r>
            <a:r>
              <a:rPr lang="zh-CN" altLang="en-US" sz="2000" dirty="0" smtClean="0"/>
              <a:t>都维护了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的当前映射，映射包含生命期，采用软状态机制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在生命期到来之前，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应该再次发送</a:t>
            </a:r>
            <a:r>
              <a:rPr lang="en-US" altLang="zh-CN" sz="2000" dirty="0" smtClean="0"/>
              <a:t>Register</a:t>
            </a:r>
            <a:r>
              <a:rPr lang="zh-CN" altLang="en-US" sz="2000" dirty="0" smtClean="0"/>
              <a:t>请求来刷新映射，如果超时，则该映射被删除</a:t>
            </a:r>
            <a:endParaRPr lang="en-US" altLang="zh-CN" sz="2000" dirty="0" smtClean="0"/>
          </a:p>
          <a:p>
            <a:r>
              <a:rPr lang="en-US" altLang="zh-CN" sz="2000" dirty="0" smtClean="0"/>
              <a:t>MH</a:t>
            </a:r>
            <a:r>
              <a:rPr lang="zh-CN" altLang="en-US" sz="2000" dirty="0" smtClean="0"/>
              <a:t>回到</a:t>
            </a:r>
            <a:r>
              <a:rPr lang="zh-CN" altLang="en-US" sz="2000" dirty="0"/>
              <a:t>归属</a:t>
            </a:r>
            <a:r>
              <a:rPr lang="zh-CN" altLang="en-US" sz="2000" dirty="0" smtClean="0"/>
              <a:t>网络时发送</a:t>
            </a:r>
            <a:r>
              <a:rPr lang="zh-CN" altLang="en-US" sz="2000" dirty="0"/>
              <a:t>生命期为</a:t>
            </a:r>
            <a:r>
              <a:rPr lang="en-US" altLang="zh-CN" sz="2000" dirty="0"/>
              <a:t>0</a:t>
            </a:r>
            <a:r>
              <a:rPr lang="zh-CN" altLang="en-US" sz="2000" dirty="0"/>
              <a:t>的</a:t>
            </a:r>
            <a:r>
              <a:rPr lang="en-US" altLang="zh-CN" sz="2000" dirty="0"/>
              <a:t>Register</a:t>
            </a:r>
            <a:r>
              <a:rPr lang="zh-CN" altLang="en-US" sz="2000" dirty="0" smtClean="0"/>
              <a:t>请求给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来删除映射</a:t>
            </a:r>
            <a:endParaRPr lang="en-US" altLang="zh-CN" sz="2000" dirty="0" smtClean="0"/>
          </a:p>
          <a:p>
            <a:r>
              <a:rPr lang="en-US" altLang="zh-CN" sz="2000" dirty="0" smtClean="0"/>
              <a:t>HA</a:t>
            </a:r>
            <a:r>
              <a:rPr lang="zh-CN" altLang="en-US" sz="2000" dirty="0" smtClean="0"/>
              <a:t>收到</a:t>
            </a:r>
            <a:r>
              <a:rPr lang="en-US" altLang="zh-CN" sz="2000" dirty="0" smtClean="0"/>
              <a:t>Register</a:t>
            </a:r>
            <a:r>
              <a:rPr lang="zh-CN" altLang="en-US" sz="2000" dirty="0" smtClean="0"/>
              <a:t>请求后会发送</a:t>
            </a:r>
            <a:r>
              <a:rPr lang="en-US" altLang="zh-CN" sz="2000" dirty="0" smtClean="0"/>
              <a:t>Register</a:t>
            </a:r>
            <a:r>
              <a:rPr lang="zh-CN" altLang="en-US" sz="2000" dirty="0" smtClean="0"/>
              <a:t>响应以确认登记是否成功</a:t>
            </a:r>
            <a:endParaRPr lang="en-US" altLang="zh-CN" sz="2000" dirty="0" smtClean="0"/>
          </a:p>
          <a:p>
            <a:r>
              <a:rPr lang="en-US" altLang="zh-CN" sz="2000" dirty="0" smtClean="0"/>
              <a:t>Register</a:t>
            </a:r>
            <a:r>
              <a:rPr lang="zh-CN" altLang="en-US" sz="2000" dirty="0" smtClean="0"/>
              <a:t>请求和消息是通过</a:t>
            </a:r>
            <a:r>
              <a:rPr lang="en-US" altLang="zh-CN" sz="2000" dirty="0" smtClean="0"/>
              <a:t>UDP</a:t>
            </a:r>
            <a:r>
              <a:rPr lang="zh-CN" altLang="en-US" sz="2000" dirty="0" smtClean="0"/>
              <a:t>传递的，端口号为</a:t>
            </a:r>
            <a:r>
              <a:rPr lang="en-US" altLang="zh-CN" sz="2000" dirty="0" smtClean="0"/>
              <a:t>434</a:t>
            </a:r>
            <a:endParaRPr lang="en-US" altLang="zh-CN" sz="2000" dirty="0"/>
          </a:p>
          <a:p>
            <a:r>
              <a:rPr lang="en-US" altLang="zh-CN" sz="2000" dirty="0"/>
              <a:t>MH</a:t>
            </a:r>
            <a:r>
              <a:rPr lang="zh-CN" altLang="en-US" sz="2000" dirty="0"/>
              <a:t>在外地网络时，</a:t>
            </a:r>
            <a:r>
              <a:rPr lang="en-US" altLang="zh-CN" sz="2000" dirty="0"/>
              <a:t>HA</a:t>
            </a:r>
            <a:r>
              <a:rPr lang="zh-CN" altLang="en-US" sz="2000" dirty="0"/>
              <a:t>采用</a:t>
            </a:r>
            <a:r>
              <a:rPr lang="en-US" altLang="zh-CN" sz="2000" dirty="0"/>
              <a:t>Proxy ARP</a:t>
            </a:r>
            <a:r>
              <a:rPr lang="zh-CN" altLang="en-US" sz="2000" dirty="0" smtClean="0"/>
              <a:t>，即收到</a:t>
            </a:r>
            <a:r>
              <a:rPr lang="en-US" altLang="zh-CN" sz="2000" dirty="0" smtClean="0"/>
              <a:t>ARP</a:t>
            </a:r>
            <a:r>
              <a:rPr lang="zh-CN" altLang="en-US" sz="2000" dirty="0" smtClean="0"/>
              <a:t>请求询问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地址时，发送</a:t>
            </a:r>
            <a:r>
              <a:rPr lang="en-US" altLang="zh-CN" sz="2000" dirty="0" smtClean="0"/>
              <a:t>ARP</a:t>
            </a:r>
            <a:r>
              <a:rPr lang="zh-CN" altLang="en-US" sz="2000" dirty="0" smtClean="0"/>
              <a:t>响应：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地址为</a:t>
            </a:r>
            <a:r>
              <a:rPr lang="en-US" altLang="zh-CN" sz="2000" dirty="0" smtClean="0"/>
              <a:t>HA</a:t>
            </a:r>
            <a:r>
              <a:rPr lang="zh-CN" altLang="en-US" sz="2000" dirty="0"/>
              <a:t>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r>
              <a:rPr lang="en-US" altLang="zh-CN" sz="2000" dirty="0"/>
              <a:t>MH</a:t>
            </a:r>
            <a:r>
              <a:rPr lang="zh-CN" altLang="en-US" sz="2000" dirty="0" smtClean="0"/>
              <a:t>回到</a:t>
            </a:r>
            <a:r>
              <a:rPr lang="zh-CN" altLang="en-US" sz="2000" dirty="0"/>
              <a:t>归属</a:t>
            </a:r>
            <a:r>
              <a:rPr lang="zh-CN" altLang="en-US" sz="2000" dirty="0" smtClean="0"/>
              <a:t>网络时，</a:t>
            </a:r>
            <a:r>
              <a:rPr lang="zh-CN" altLang="en-US" sz="2000" dirty="0"/>
              <a:t>采用</a:t>
            </a:r>
            <a:r>
              <a:rPr lang="en-US" altLang="zh-CN" sz="2000" dirty="0"/>
              <a:t>Gratuitous </a:t>
            </a:r>
            <a:r>
              <a:rPr lang="en-US" altLang="zh-CN" sz="2000" dirty="0" smtClean="0"/>
              <a:t>ARP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/>
              <a:t>ARP</a:t>
            </a:r>
            <a:r>
              <a:rPr lang="zh-CN" altLang="en-US" sz="2000" dirty="0" smtClean="0"/>
              <a:t>请求，更新</a:t>
            </a:r>
            <a:r>
              <a:rPr lang="zh-CN" altLang="en-US" sz="2000" dirty="0"/>
              <a:t>路由器的</a:t>
            </a:r>
            <a:r>
              <a:rPr lang="en-US" altLang="zh-CN" sz="2000" dirty="0"/>
              <a:t>ARP</a:t>
            </a:r>
            <a:r>
              <a:rPr lang="zh-CN" altLang="en-US" sz="2000" dirty="0" smtClean="0"/>
              <a:t>映射，从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改为</a:t>
            </a:r>
            <a:r>
              <a:rPr lang="en-US" altLang="zh-CN" sz="2000" dirty="0" smtClean="0"/>
              <a:t>MH</a:t>
            </a:r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Mobile IP</a:t>
            </a:r>
            <a:r>
              <a:rPr lang="zh-CN" altLang="en-US" dirty="0" smtClean="0"/>
              <a:t>：三角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(Triangular Routing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/>
              <a:t>通信节点</a:t>
            </a:r>
            <a:r>
              <a:rPr lang="en-US" altLang="zh-CN" sz="2000" dirty="0"/>
              <a:t>CN</a:t>
            </a:r>
            <a:r>
              <a:rPr lang="zh-CN" altLang="en-US" sz="2000" dirty="0"/>
              <a:t>发送给</a:t>
            </a:r>
            <a:r>
              <a:rPr lang="en-US" altLang="zh-CN" sz="2000" dirty="0"/>
              <a:t>MH</a:t>
            </a:r>
            <a:r>
              <a:rPr lang="zh-CN" altLang="en-US" sz="2000" dirty="0"/>
              <a:t>的分组是首先到</a:t>
            </a:r>
            <a:r>
              <a:rPr lang="en-US" altLang="zh-CN" sz="2000" dirty="0"/>
              <a:t>HA</a:t>
            </a:r>
            <a:r>
              <a:rPr lang="zh-CN" altLang="en-US" sz="2000" dirty="0"/>
              <a:t>然后通过隧道到</a:t>
            </a:r>
            <a:r>
              <a:rPr lang="en-US" altLang="zh-CN" sz="2000" dirty="0"/>
              <a:t>FA</a:t>
            </a:r>
            <a:r>
              <a:rPr lang="zh-CN" altLang="en-US" sz="2000" dirty="0"/>
              <a:t>，最后递交给</a:t>
            </a:r>
            <a:r>
              <a:rPr lang="en-US" altLang="zh-CN" sz="2000" dirty="0"/>
              <a:t>MH</a:t>
            </a:r>
            <a:r>
              <a:rPr lang="zh-CN" altLang="en-US" sz="2000" dirty="0"/>
              <a:t>，而反向</a:t>
            </a:r>
            <a:r>
              <a:rPr lang="en-US" altLang="zh-CN" sz="2000" dirty="0"/>
              <a:t>MH</a:t>
            </a:r>
            <a:r>
              <a:rPr lang="zh-CN" altLang="en-US" sz="2000" dirty="0"/>
              <a:t>发送的</a:t>
            </a:r>
            <a:r>
              <a:rPr lang="en-US" altLang="zh-CN" sz="2000" dirty="0"/>
              <a:t>CN</a:t>
            </a:r>
            <a:r>
              <a:rPr lang="zh-CN" altLang="en-US" sz="2000" dirty="0"/>
              <a:t>的分组沿着最优路径到达 </a:t>
            </a:r>
            <a:endParaRPr lang="en-US" altLang="zh-CN" sz="2000" dirty="0"/>
          </a:p>
          <a:p>
            <a:r>
              <a:rPr lang="en-US" altLang="zh-CN" sz="2000" dirty="0" smtClean="0"/>
              <a:t>CN</a:t>
            </a:r>
            <a:r>
              <a:rPr lang="zh-CN" altLang="en-US" sz="2000" dirty="0" smtClean="0"/>
              <a:t>节点可以进行优化，引入</a:t>
            </a:r>
            <a:r>
              <a:rPr lang="zh-CN" altLang="zh-CN" sz="2000" u="sng" dirty="0" smtClean="0">
                <a:solidFill>
                  <a:srgbClr val="FF0000"/>
                </a:solidFill>
              </a:rPr>
              <a:t>绑定</a:t>
            </a:r>
            <a:r>
              <a:rPr lang="zh-CN" altLang="zh-CN" sz="2000" u="sng" dirty="0">
                <a:solidFill>
                  <a:srgbClr val="FF0000"/>
                </a:solidFill>
              </a:rPr>
              <a:t>缓存</a:t>
            </a:r>
            <a:r>
              <a:rPr lang="zh-CN" altLang="zh-CN" sz="2000" u="sng" dirty="0" smtClean="0">
                <a:solidFill>
                  <a:srgbClr val="FF0000"/>
                </a:solidFill>
              </a:rPr>
              <a:t>表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(Binding Cache)</a:t>
            </a:r>
            <a:r>
              <a:rPr lang="zh-CN" altLang="zh-CN" sz="2000" dirty="0" smtClean="0"/>
              <a:t>来</a:t>
            </a:r>
            <a:r>
              <a:rPr lang="zh-CN" altLang="zh-CN" sz="2000" dirty="0"/>
              <a:t>维护正在与其通信的移动</a:t>
            </a:r>
            <a:r>
              <a:rPr lang="zh-CN" altLang="zh-CN" sz="2000" dirty="0" smtClean="0"/>
              <a:t>节点</a:t>
            </a:r>
            <a:r>
              <a:rPr lang="en-US" altLang="zh-CN" sz="2000" dirty="0" smtClean="0"/>
              <a:t>MH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最新</a:t>
            </a:r>
            <a:r>
              <a:rPr lang="zh-CN" altLang="zh-CN" sz="2000" dirty="0" smtClean="0"/>
              <a:t>位置</a:t>
            </a:r>
            <a:r>
              <a:rPr lang="zh-CN" altLang="en-US" sz="2000" dirty="0" smtClean="0"/>
              <a:t>：   </a:t>
            </a:r>
            <a:r>
              <a:rPr lang="en-US" altLang="zh-CN" sz="2000" dirty="0" smtClean="0"/>
              <a:t>MH, CoA, Lifetime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CN</a:t>
            </a:r>
            <a:r>
              <a:rPr lang="zh-CN" altLang="en-US" sz="2000" dirty="0" smtClean="0"/>
              <a:t>要发送分组给</a:t>
            </a:r>
            <a:r>
              <a:rPr lang="en-US" altLang="zh-CN" sz="2000" dirty="0" smtClean="0"/>
              <a:t>MH</a:t>
            </a:r>
            <a:r>
              <a:rPr lang="zh-CN" altLang="en-US" sz="2000" dirty="0" smtClean="0"/>
              <a:t>时，首先</a:t>
            </a:r>
            <a:r>
              <a:rPr lang="zh-CN" altLang="en-US" sz="2000" dirty="0"/>
              <a:t>查</a:t>
            </a:r>
            <a:r>
              <a:rPr lang="en-US" altLang="zh-CN" sz="2000" dirty="0"/>
              <a:t>Binding Cache</a:t>
            </a:r>
            <a:r>
              <a:rPr lang="zh-CN" altLang="en-US" sz="2000" dirty="0"/>
              <a:t>，如果</a:t>
            </a:r>
            <a:r>
              <a:rPr lang="zh-CN" altLang="en-US" sz="2000" dirty="0" smtClean="0"/>
              <a:t>有，则</a:t>
            </a:r>
            <a:r>
              <a:rPr lang="zh-CN" altLang="en-US" sz="2000" dirty="0" smtClean="0"/>
              <a:t>该分组通过到</a:t>
            </a:r>
            <a:r>
              <a:rPr lang="en-US" altLang="zh-CN" sz="2000" dirty="0" smtClean="0"/>
              <a:t>CoA</a:t>
            </a:r>
            <a:r>
              <a:rPr lang="zh-CN" altLang="en-US" sz="2000" dirty="0" smtClean="0"/>
              <a:t>的隧道传递，隧道另一端解封装后进一步递交给</a:t>
            </a:r>
            <a:r>
              <a:rPr lang="en-US" altLang="zh-CN" sz="2000" dirty="0" smtClean="0"/>
              <a:t>MH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如果缓存中没有，则与原来一样：</a:t>
            </a:r>
            <a:r>
              <a:rPr lang="zh-CN" altLang="en-US" sz="2000" dirty="0" smtClean="0"/>
              <a:t>基于</a:t>
            </a:r>
            <a:r>
              <a:rPr lang="en-US" altLang="zh-CN" sz="2000" dirty="0"/>
              <a:t>IP</a:t>
            </a:r>
            <a:r>
              <a:rPr lang="zh-CN" altLang="en-US" sz="2000" dirty="0"/>
              <a:t>转发，分组到达</a:t>
            </a:r>
            <a:r>
              <a:rPr lang="en-US" altLang="zh-CN" sz="2000" dirty="0"/>
              <a:t>HA</a:t>
            </a:r>
            <a:r>
              <a:rPr lang="zh-CN" altLang="en-US" sz="2000" dirty="0"/>
              <a:t>，沿隧道到</a:t>
            </a:r>
            <a:r>
              <a:rPr lang="en-US" altLang="zh-CN" sz="2000" dirty="0"/>
              <a:t>CoA</a:t>
            </a:r>
          </a:p>
          <a:p>
            <a:pPr lvl="2"/>
            <a:r>
              <a:rPr lang="en-US" altLang="zh-CN" dirty="0"/>
              <a:t>HA</a:t>
            </a:r>
            <a:r>
              <a:rPr lang="zh-CN" altLang="en-US" dirty="0"/>
              <a:t>发送</a:t>
            </a:r>
            <a:r>
              <a:rPr lang="en-US" altLang="zh-CN" dirty="0"/>
              <a:t>Binding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给</a:t>
            </a:r>
            <a:r>
              <a:rPr lang="en-US" altLang="zh-CN" dirty="0" smtClean="0"/>
              <a:t>CN</a:t>
            </a:r>
            <a:r>
              <a:rPr lang="zh-CN" altLang="en-US" dirty="0" smtClean="0"/>
              <a:t>： 通知</a:t>
            </a:r>
            <a:r>
              <a:rPr lang="en-US" altLang="zh-CN" dirty="0"/>
              <a:t>MH</a:t>
            </a:r>
            <a:r>
              <a:rPr lang="zh-CN" altLang="en-US" dirty="0"/>
              <a:t>所在的</a:t>
            </a:r>
            <a:r>
              <a:rPr lang="en-US" altLang="zh-CN" dirty="0" smtClean="0"/>
              <a:t>CoA</a:t>
            </a:r>
          </a:p>
          <a:p>
            <a:pPr lvl="2"/>
            <a:r>
              <a:rPr lang="en-US" altLang="zh-CN" dirty="0" smtClean="0"/>
              <a:t>CN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消息后更新</a:t>
            </a:r>
            <a:r>
              <a:rPr lang="en-US" altLang="zh-CN" dirty="0" smtClean="0"/>
              <a:t>Binding Cache </a:t>
            </a:r>
            <a:endParaRPr lang="en-US" altLang="zh-CN" dirty="0"/>
          </a:p>
          <a:p>
            <a:pPr lvl="1"/>
            <a:r>
              <a:rPr lang="en-US" altLang="zh-CN" sz="2000" dirty="0" smtClean="0"/>
              <a:t>CN</a:t>
            </a:r>
            <a:r>
              <a:rPr lang="zh-CN" altLang="en-US" sz="2000" dirty="0" smtClean="0"/>
              <a:t>发现某个</a:t>
            </a:r>
            <a:r>
              <a:rPr lang="en-US" altLang="zh-CN" sz="2000" dirty="0" smtClean="0"/>
              <a:t>MH</a:t>
            </a:r>
            <a:r>
              <a:rPr lang="zh-CN" altLang="en-US" sz="2000" dirty="0"/>
              <a:t>的</a:t>
            </a:r>
            <a:r>
              <a:rPr lang="en-US" altLang="zh-CN" sz="2000" dirty="0"/>
              <a:t>Binding Cache</a:t>
            </a:r>
            <a:r>
              <a:rPr lang="zh-CN" altLang="en-US" sz="2000" dirty="0"/>
              <a:t>超时时发送</a:t>
            </a:r>
            <a:r>
              <a:rPr lang="en-US" altLang="zh-CN" sz="2000" dirty="0"/>
              <a:t>Binding Request</a:t>
            </a:r>
            <a:r>
              <a:rPr lang="zh-CN" altLang="en-US" sz="2000" dirty="0"/>
              <a:t>给</a:t>
            </a:r>
            <a:r>
              <a:rPr lang="en-US" altLang="zh-CN" sz="2000" dirty="0"/>
              <a:t>HA</a:t>
            </a:r>
            <a:r>
              <a:rPr lang="zh-CN" altLang="en-US" sz="2000" dirty="0"/>
              <a:t>，</a:t>
            </a:r>
            <a:r>
              <a:rPr lang="en-US" altLang="zh-CN" sz="2000" dirty="0"/>
              <a:t>HA</a:t>
            </a:r>
            <a:r>
              <a:rPr lang="zh-CN" altLang="en-US" sz="2000" dirty="0"/>
              <a:t>回应以</a:t>
            </a:r>
            <a:r>
              <a:rPr lang="en-US" altLang="zh-CN" sz="2000" dirty="0"/>
              <a:t>Binding Update</a:t>
            </a:r>
          </a:p>
          <a:p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02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IP</a:t>
            </a:r>
            <a:r>
              <a:rPr lang="zh-CN" altLang="en-US" dirty="0" smtClean="0"/>
              <a:t>：其他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93262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zh-CN" sz="2400" b="1" dirty="0"/>
              <a:t>平滑切换</a:t>
            </a:r>
            <a:r>
              <a:rPr lang="zh-CN" altLang="zh-CN" sz="2400" dirty="0"/>
              <a:t>（</a:t>
            </a:r>
            <a:r>
              <a:rPr lang="en-US" altLang="zh-CN" sz="2400" dirty="0"/>
              <a:t>Smooth Handoff</a:t>
            </a:r>
            <a:r>
              <a:rPr lang="zh-CN" altLang="zh-CN" sz="2400" dirty="0" smtClean="0"/>
              <a:t>）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MH</a:t>
            </a:r>
            <a:r>
              <a:rPr lang="zh-CN" altLang="en-US" dirty="0" smtClean="0"/>
              <a:t>从</a:t>
            </a:r>
            <a:r>
              <a:rPr lang="zh-CN" altLang="en-US" dirty="0"/>
              <a:t>一</a:t>
            </a:r>
            <a:r>
              <a:rPr lang="zh-CN" altLang="en-US" dirty="0" smtClean="0"/>
              <a:t>个归属网络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oFA</a:t>
            </a:r>
            <a:r>
              <a:rPr lang="en-US" altLang="zh-CN" dirty="0" smtClean="0"/>
              <a:t>)</a:t>
            </a:r>
            <a:r>
              <a:rPr lang="zh-CN" altLang="en-US" dirty="0" smtClean="0"/>
              <a:t>移动到另一个归属网络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nFA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时，已经通过隧道发送的那些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oFA</a:t>
            </a:r>
            <a:r>
              <a:rPr lang="zh-CN" altLang="en-US" dirty="0" smtClean="0"/>
              <a:t>途中的</a:t>
            </a:r>
            <a:r>
              <a:rPr lang="zh-CN" altLang="en-US" dirty="0" smtClean="0"/>
              <a:t>分组</a:t>
            </a:r>
            <a:r>
              <a:rPr lang="zh-CN" altLang="en-US" dirty="0"/>
              <a:t>会</a:t>
            </a:r>
            <a:r>
              <a:rPr lang="zh-CN" altLang="en-US" dirty="0" smtClean="0"/>
              <a:t>丢失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建立</a:t>
            </a:r>
            <a:r>
              <a:rPr lang="en-US" altLang="zh-CN" dirty="0" err="1" smtClean="0"/>
              <a:t>oFA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nFA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隧道，原隧道到达的分组再通过这个隧道转发到新的位置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sz="2400" dirty="0" smtClean="0"/>
              <a:t>MH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Register(MH</a:t>
            </a:r>
            <a:r>
              <a:rPr lang="en-US" altLang="zh-CN" sz="2400" dirty="0" smtClean="0"/>
              <a:t>, HA,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oFA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请求给</a:t>
            </a:r>
            <a:r>
              <a:rPr lang="en-US" altLang="zh-CN" sz="2400" dirty="0" err="1" smtClean="0"/>
              <a:t>nFA</a:t>
            </a:r>
            <a:endParaRPr lang="en-US" altLang="zh-CN" sz="2400" dirty="0" smtClean="0"/>
          </a:p>
          <a:p>
            <a:pPr lvl="2">
              <a:lnSpc>
                <a:spcPct val="1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nFA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发送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Binding Update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给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oFA</a:t>
            </a:r>
            <a:r>
              <a:rPr lang="zh-CN" altLang="en-US" sz="2400" dirty="0" smtClean="0"/>
              <a:t>建立</a:t>
            </a:r>
            <a:r>
              <a:rPr lang="en-US" altLang="zh-CN" sz="2400" dirty="0" err="1" smtClean="0"/>
              <a:t>oFA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nFA</a:t>
            </a:r>
            <a:r>
              <a:rPr lang="zh-CN" altLang="en-US" sz="2400" dirty="0" smtClean="0"/>
              <a:t>的隧道</a:t>
            </a:r>
            <a:endParaRPr lang="en-US" altLang="zh-CN" sz="2400" dirty="0" smtClean="0"/>
          </a:p>
          <a:p>
            <a:pPr lvl="2">
              <a:lnSpc>
                <a:spcPct val="100000"/>
              </a:lnSpc>
            </a:pPr>
            <a:r>
              <a:rPr lang="en-US" altLang="zh-CN" sz="2400" dirty="0" err="1" smtClean="0"/>
              <a:t>nFA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Binding Warning</a:t>
            </a:r>
            <a:r>
              <a:rPr lang="zh-CN" altLang="en-US" sz="2400" dirty="0" smtClean="0"/>
              <a:t>给</a:t>
            </a:r>
            <a:r>
              <a:rPr lang="en-US" altLang="zh-CN" sz="2400" dirty="0" smtClean="0"/>
              <a:t>HA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HA</a:t>
            </a:r>
            <a:r>
              <a:rPr lang="zh-CN" altLang="en-US" sz="2400" dirty="0" smtClean="0"/>
              <a:t>建立到</a:t>
            </a:r>
            <a:r>
              <a:rPr lang="en-US" altLang="zh-CN" sz="2400" dirty="0" err="1" smtClean="0"/>
              <a:t>nFA</a:t>
            </a:r>
            <a:r>
              <a:rPr lang="zh-CN" altLang="en-US" sz="2400" dirty="0" smtClean="0"/>
              <a:t>的隧道，同时发送</a:t>
            </a:r>
            <a:r>
              <a:rPr lang="en-US" altLang="zh-CN" sz="2400" dirty="0" smtClean="0"/>
              <a:t>Binding Update</a:t>
            </a:r>
            <a:r>
              <a:rPr lang="zh-CN" altLang="en-US" sz="2400" dirty="0" smtClean="0"/>
              <a:t>给</a:t>
            </a:r>
            <a:r>
              <a:rPr lang="en-US" altLang="zh-CN" sz="2400" dirty="0" smtClean="0"/>
              <a:t>CN</a:t>
            </a:r>
            <a:r>
              <a:rPr lang="zh-CN" altLang="en-US" sz="2400" dirty="0" smtClean="0"/>
              <a:t>更新</a:t>
            </a:r>
            <a:r>
              <a:rPr lang="en-US" altLang="zh-CN" sz="2400" dirty="0" smtClean="0"/>
              <a:t>CoA </a:t>
            </a:r>
          </a:p>
          <a:p>
            <a:pPr lvl="2">
              <a:lnSpc>
                <a:spcPct val="100000"/>
              </a:lnSpc>
            </a:pPr>
            <a:r>
              <a:rPr lang="en-US" altLang="zh-CN" sz="2400" dirty="0" smtClean="0"/>
              <a:t>Binding Update</a:t>
            </a:r>
            <a:r>
              <a:rPr lang="zh-CN" altLang="en-US" sz="2400" dirty="0" smtClean="0"/>
              <a:t>可要求以</a:t>
            </a:r>
            <a:r>
              <a:rPr lang="en-US" altLang="zh-CN" sz="2400" dirty="0" smtClean="0"/>
              <a:t>Binding ACK</a:t>
            </a:r>
            <a:r>
              <a:rPr lang="zh-CN" altLang="en-US" sz="2400" dirty="0" smtClean="0"/>
              <a:t>确认防止丢失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安全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移动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Register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Binding</a:t>
            </a:r>
            <a:r>
              <a:rPr lang="zh-CN" altLang="en-US" sz="2400" dirty="0" smtClean="0"/>
              <a:t>等消息一般还应该包含认证消息：</a:t>
            </a:r>
            <a:r>
              <a:rPr lang="en-US" altLang="zh-CN" sz="2400" dirty="0" smtClean="0"/>
              <a:t>MH</a:t>
            </a:r>
            <a:r>
              <a:rPr lang="zh-CN" altLang="en-US" sz="2400" dirty="0"/>
              <a:t>与</a:t>
            </a:r>
            <a:r>
              <a:rPr lang="en-US" altLang="zh-CN" sz="2400" dirty="0" smtClean="0"/>
              <a:t>HA</a:t>
            </a:r>
            <a:r>
              <a:rPr lang="zh-CN" altLang="en-US" sz="2400" dirty="0" smtClean="0"/>
              <a:t>之间的认证，</a:t>
            </a:r>
            <a:r>
              <a:rPr lang="en-US" altLang="zh-CN" sz="2400" dirty="0" smtClean="0"/>
              <a:t>HA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FA</a:t>
            </a:r>
            <a:r>
              <a:rPr lang="zh-CN" altLang="en-US" sz="2400" dirty="0" smtClean="0"/>
              <a:t>之间的</a:t>
            </a:r>
            <a:r>
              <a:rPr lang="zh-CN" altLang="en-US" sz="2400" dirty="0" smtClean="0"/>
              <a:t>认证等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5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移动：</a:t>
            </a:r>
            <a:r>
              <a:rPr lang="en-US" altLang="zh-CN" dirty="0" smtClean="0"/>
              <a:t>NEMO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微移动和分布式移动管理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b="1" dirty="0"/>
              <a:t>网络移动</a:t>
            </a:r>
            <a:r>
              <a:rPr lang="en-US" altLang="zh-CN" b="1" dirty="0"/>
              <a:t>NEMO</a:t>
            </a:r>
            <a:r>
              <a:rPr lang="zh-CN" altLang="zh-CN" dirty="0"/>
              <a:t>（</a:t>
            </a:r>
            <a:r>
              <a:rPr lang="en-US" altLang="zh-CN" dirty="0"/>
              <a:t>Network Mobility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RFC 3963</a:t>
            </a:r>
            <a:endParaRPr lang="en-US" altLang="zh-CN" dirty="0"/>
          </a:p>
          <a:p>
            <a:pPr lvl="1"/>
            <a:r>
              <a:rPr lang="zh-CN" altLang="zh-CN" dirty="0"/>
              <a:t>移动主机所在的外部网络本身也可能是移动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en-US" altLang="zh-CN" b="1" dirty="0"/>
              <a:t>IP</a:t>
            </a:r>
            <a:r>
              <a:rPr lang="zh-CN" altLang="zh-CN" b="1" dirty="0"/>
              <a:t>微移动</a:t>
            </a:r>
            <a:r>
              <a:rPr lang="zh-CN" altLang="zh-CN" dirty="0"/>
              <a:t>（</a:t>
            </a:r>
            <a:r>
              <a:rPr lang="en-US" altLang="zh-CN" dirty="0"/>
              <a:t>IP Micro-Mobility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移动主机在区域网络下的多个子网之间移动</a:t>
            </a:r>
            <a:endParaRPr lang="en-US" altLang="zh-CN" dirty="0" smtClean="0"/>
          </a:p>
          <a:p>
            <a:r>
              <a:rPr lang="zh-CN" altLang="zh-CN" b="1" dirty="0"/>
              <a:t>分布式移动</a:t>
            </a:r>
            <a:r>
              <a:rPr lang="zh-CN" altLang="zh-CN" b="1" dirty="0" smtClean="0"/>
              <a:t>管理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Distributed Mobility Management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传统的</a:t>
            </a:r>
            <a:r>
              <a:rPr lang="en-US" altLang="zh-CN" dirty="0" smtClean="0"/>
              <a:t>Mobile IP</a:t>
            </a:r>
            <a:r>
              <a:rPr lang="zh-CN" altLang="en-US" dirty="0" smtClean="0"/>
              <a:t>协议中，</a:t>
            </a:r>
            <a:r>
              <a:rPr lang="en-US" altLang="zh-CN" dirty="0" smtClean="0"/>
              <a:t>HA</a:t>
            </a:r>
            <a:r>
              <a:rPr lang="zh-CN" altLang="zh-CN" dirty="0"/>
              <a:t>维护太多的</a:t>
            </a:r>
            <a:r>
              <a:rPr lang="en-US" altLang="zh-CN" dirty="0"/>
              <a:t>MH</a:t>
            </a:r>
            <a:r>
              <a:rPr lang="zh-CN" altLang="zh-CN" dirty="0"/>
              <a:t>最新位置信息的</a:t>
            </a:r>
            <a:r>
              <a:rPr lang="zh-CN" altLang="zh-CN" dirty="0" smtClean="0"/>
              <a:t>映射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IETF</a:t>
            </a:r>
            <a:r>
              <a:rPr lang="zh-CN" altLang="en-US" b="1" dirty="0" smtClean="0"/>
              <a:t>成立了</a:t>
            </a:r>
            <a:r>
              <a:rPr lang="en-US" altLang="zh-CN" b="1" dirty="0" smtClean="0"/>
              <a:t>DMM</a:t>
            </a:r>
            <a:r>
              <a:rPr lang="zh-CN" altLang="en-US" b="1" dirty="0" smtClean="0"/>
              <a:t>工作组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879390" y="5222763"/>
            <a:ext cx="7723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hlinkClick r:id="rId2"/>
              </a:rPr>
              <a:t>https://datatracker.ietf.org/wg/dmm/charter</a:t>
            </a:r>
            <a:r>
              <a:rPr lang="zh-CN" altLang="en-US" sz="2800" b="1" dirty="0" smtClean="0">
                <a:hlinkClick r:id="rId2"/>
              </a:rPr>
              <a:t>/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4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26</a:t>
            </a:r>
            <a:r>
              <a:rPr lang="zh-CN" altLang="en-US" sz="2400" dirty="0"/>
              <a:t>日，中共中央办公厅、国务院办公厅印发了</a:t>
            </a:r>
            <a:r>
              <a:rPr lang="en-US" altLang="zh-CN" sz="2400" dirty="0"/>
              <a:t>《</a:t>
            </a:r>
            <a:r>
              <a:rPr lang="zh-CN" altLang="en-US" sz="2400" dirty="0"/>
              <a:t>推进互联网协议第六版（</a:t>
            </a:r>
            <a:r>
              <a:rPr lang="en-US" altLang="zh-CN" sz="2400" dirty="0"/>
              <a:t>IPv6</a:t>
            </a:r>
            <a:r>
              <a:rPr lang="zh-CN" altLang="en-US" sz="2400" dirty="0"/>
              <a:t>）规模部署行动计划</a:t>
            </a:r>
            <a:r>
              <a:rPr lang="en-US" altLang="zh-CN" sz="2400" dirty="0" smtClean="0"/>
              <a:t>》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互联网演进升级的</a:t>
            </a:r>
            <a:r>
              <a:rPr lang="zh-CN" altLang="en-US" dirty="0" smtClean="0"/>
              <a:t>必然趋势</a:t>
            </a:r>
            <a:r>
              <a:rPr lang="en-US" altLang="zh-CN" dirty="0" smtClean="0"/>
              <a:t>:  IPv4</a:t>
            </a:r>
            <a:r>
              <a:rPr lang="zh-CN" altLang="en-US" dirty="0" smtClean="0"/>
              <a:t>地址</a:t>
            </a:r>
            <a:r>
              <a:rPr lang="zh-CN" altLang="en-US" dirty="0"/>
              <a:t>消耗殆尽、服务质量难以保证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技术产业创新发展的重大</a:t>
            </a:r>
            <a:r>
              <a:rPr lang="zh-CN" altLang="en-US" dirty="0" smtClean="0"/>
              <a:t>契机</a:t>
            </a:r>
            <a:r>
              <a:rPr lang="en-US" altLang="zh-CN" dirty="0" smtClean="0"/>
              <a:t>:</a:t>
            </a:r>
            <a:r>
              <a:rPr lang="zh-CN" altLang="en-US" dirty="0"/>
              <a:t>移动互联网、物联网、工业互联网、云计算、大数据、人工智能等新兴</a:t>
            </a:r>
            <a:r>
              <a:rPr lang="zh-CN" altLang="en-US" dirty="0" smtClean="0"/>
              <a:t>领域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网络安全能力强化的迫切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5</a:t>
            </a:r>
            <a:r>
              <a:rPr lang="zh-CN" altLang="en-US" sz="2400" dirty="0"/>
              <a:t>到</a:t>
            </a:r>
            <a:r>
              <a:rPr lang="en-US" altLang="zh-CN" sz="2400" dirty="0"/>
              <a:t>10</a:t>
            </a:r>
            <a:r>
              <a:rPr lang="zh-CN" altLang="en-US" sz="2400" dirty="0"/>
              <a:t>年时间，形成下一代互联网自主技术体系和产业生态，建成全球最大规模的</a:t>
            </a:r>
            <a:r>
              <a:rPr lang="en-US" altLang="zh-CN" sz="2400" dirty="0"/>
              <a:t>IPv6</a:t>
            </a:r>
            <a:r>
              <a:rPr lang="zh-CN" altLang="en-US" sz="2400" dirty="0"/>
              <a:t>商业应用网络，实现下一代互联网在经济社会各领域深度融合应用，成为全球下一代互联网发展的重要主导力量</a:t>
            </a:r>
          </a:p>
        </p:txBody>
      </p:sp>
    </p:spTree>
    <p:extLst>
      <p:ext uri="{BB962C8B-B14F-4D97-AF65-F5344CB8AC3E}">
        <p14:creationId xmlns:p14="http://schemas.microsoft.com/office/powerpoint/2010/main" val="21165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321B1-3D02-4868-AA9C-4B771FE30CB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交换和路由</a:t>
            </a:r>
            <a:endParaRPr lang="en-US" altLang="zh-CN" dirty="0" smtClean="0"/>
          </a:p>
          <a:p>
            <a:r>
              <a:rPr lang="en-US" altLang="zh-CN" dirty="0" smtClean="0"/>
              <a:t>5.2 </a:t>
            </a:r>
            <a:r>
              <a:rPr lang="zh-CN" altLang="en-US" dirty="0" smtClean="0"/>
              <a:t>网桥</a:t>
            </a:r>
            <a:endParaRPr lang="en-US" altLang="zh-CN" dirty="0" smtClean="0"/>
          </a:p>
          <a:p>
            <a:r>
              <a:rPr lang="en-US" altLang="zh-CN" dirty="0"/>
              <a:t>5.3 Internet</a:t>
            </a:r>
            <a:r>
              <a:rPr lang="zh-CN" altLang="en-US" dirty="0"/>
              <a:t>网络层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 dirty="0"/>
              <a:t>路由协议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5.5 IP</a:t>
            </a:r>
            <a:r>
              <a:rPr lang="zh-CN" altLang="en-US" dirty="0">
                <a:solidFill>
                  <a:srgbClr val="FF0000"/>
                </a:solidFill>
              </a:rPr>
              <a:t>组播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5.6 </a:t>
            </a:r>
            <a:r>
              <a:rPr lang="zh-CN" altLang="en-US" dirty="0" smtClean="0"/>
              <a:t>移动节点的路由</a:t>
            </a:r>
            <a:endParaRPr lang="en-US" altLang="zh-CN" dirty="0" smtClean="0"/>
          </a:p>
          <a:p>
            <a:r>
              <a:rPr lang="en-US" altLang="zh-CN" dirty="0" smtClean="0"/>
              <a:t>5.7 </a:t>
            </a:r>
            <a:r>
              <a:rPr lang="zh-CN" altLang="en-US" dirty="0" smtClean="0"/>
              <a:t>移动自组网的路由</a:t>
            </a:r>
            <a:endParaRPr lang="en-US" altLang="zh-CN" dirty="0" smtClean="0"/>
          </a:p>
          <a:p>
            <a:r>
              <a:rPr lang="en-US" altLang="zh-CN" dirty="0" smtClean="0"/>
              <a:t>5.8 IPv6</a:t>
            </a:r>
          </a:p>
          <a:p>
            <a:r>
              <a:rPr lang="zh-CN" altLang="en-US" dirty="0" smtClean="0"/>
              <a:t>热点讨论：数据中心网络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6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地址匮乏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尽管有</a:t>
            </a:r>
            <a:r>
              <a:rPr lang="en-US" altLang="zh-CN" sz="2400" dirty="0" smtClean="0"/>
              <a:t>43</a:t>
            </a:r>
            <a:r>
              <a:rPr lang="zh-CN" altLang="en-US" sz="2400" dirty="0" smtClean="0"/>
              <a:t>亿个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地址，但是有些地址保留，有些地址早期分配的无序 </a:t>
            </a:r>
            <a:endParaRPr lang="en-US" altLang="zh-CN" sz="2400" dirty="0" smtClean="0"/>
          </a:p>
          <a:p>
            <a:r>
              <a:rPr lang="en-US" altLang="zh-CN" sz="2400" dirty="0" smtClean="0"/>
              <a:t>2011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IANA</a:t>
            </a:r>
            <a:r>
              <a:rPr lang="zh-CN" altLang="en-US" sz="2400" dirty="0" smtClean="0"/>
              <a:t>将所有的</a:t>
            </a:r>
            <a:r>
              <a:rPr lang="en-US" altLang="zh-CN" sz="2400" dirty="0" smtClean="0"/>
              <a:t>/8</a:t>
            </a:r>
            <a:r>
              <a:rPr lang="zh-CN" altLang="en-US" sz="2400" dirty="0" smtClean="0"/>
              <a:t>地址分配完毕</a:t>
            </a:r>
            <a:endParaRPr lang="en-US" altLang="zh-CN" sz="2400" dirty="0" smtClean="0"/>
          </a:p>
          <a:p>
            <a:r>
              <a:rPr lang="en-US" altLang="zh-CN" sz="2400" dirty="0" smtClean="0"/>
              <a:t>2011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APNIC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IPv4</a:t>
            </a:r>
            <a:r>
              <a:rPr lang="zh-CN" altLang="en-US" sz="2400" dirty="0" smtClean="0"/>
              <a:t>地址块也分配完毕</a:t>
            </a:r>
            <a:endParaRPr lang="en-US" altLang="zh-CN" sz="2400" dirty="0" smtClean="0"/>
          </a:p>
          <a:p>
            <a:r>
              <a:rPr lang="en-US" altLang="zh-CN" sz="2400" dirty="0" smtClean="0"/>
              <a:t>2012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欧洲</a:t>
            </a:r>
            <a:r>
              <a:rPr lang="en-US" altLang="zh-CN" sz="2400" dirty="0" smtClean="0"/>
              <a:t>)RIPE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IPv4</a:t>
            </a:r>
            <a:r>
              <a:rPr lang="zh-CN" altLang="en-US" sz="2400" dirty="0" smtClean="0"/>
              <a:t>地址块分配完</a:t>
            </a:r>
            <a:endParaRPr lang="en-US" altLang="zh-CN" sz="2400" dirty="0" smtClean="0"/>
          </a:p>
          <a:p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拉美</a:t>
            </a:r>
            <a:r>
              <a:rPr lang="en-US" altLang="zh-CN" sz="2400" dirty="0" smtClean="0"/>
              <a:t>)LACNIC</a:t>
            </a:r>
            <a:r>
              <a:rPr lang="zh-CN" altLang="en-US" sz="2400" dirty="0" smtClean="0"/>
              <a:t>地址池也分配完</a:t>
            </a:r>
            <a:endParaRPr lang="en-US" altLang="zh-CN" sz="2400" dirty="0" smtClean="0"/>
          </a:p>
          <a:p>
            <a:r>
              <a:rPr lang="en-US" altLang="zh-CN" sz="2400" dirty="0" smtClean="0"/>
              <a:t>2015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美国</a:t>
            </a:r>
            <a:r>
              <a:rPr lang="en-US" altLang="zh-CN" sz="2400" dirty="0" smtClean="0"/>
              <a:t>)ARIN</a:t>
            </a:r>
            <a:r>
              <a:rPr lang="zh-CN" altLang="en-US" sz="2400" dirty="0" smtClean="0"/>
              <a:t>的地址块分配完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非洲</a:t>
            </a:r>
            <a:r>
              <a:rPr lang="en-US" altLang="zh-CN" sz="2400" dirty="0" smtClean="0"/>
              <a:t>)</a:t>
            </a:r>
            <a:r>
              <a:rPr lang="en-US" altLang="zh-CN" sz="2400" dirty="0" err="1" smtClean="0"/>
              <a:t>AfriNIC</a:t>
            </a:r>
            <a:r>
              <a:rPr lang="zh-CN" altLang="en-US" sz="2400" dirty="0" smtClean="0"/>
              <a:t>预计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年上半年的地址块也将分配完 </a:t>
            </a:r>
            <a:endParaRPr lang="en-US" altLang="zh-CN" sz="2400" dirty="0" smtClean="0"/>
          </a:p>
          <a:p>
            <a:r>
              <a:rPr lang="zh-CN" altLang="en-US" sz="2400" dirty="0" smtClean="0"/>
              <a:t>区域注册机构的地址分配完指的是地址块已经分配给下一级的</a:t>
            </a:r>
            <a:r>
              <a:rPr lang="en-US" altLang="zh-CN" sz="2400" dirty="0" smtClean="0"/>
              <a:t>ISP</a:t>
            </a:r>
            <a:r>
              <a:rPr lang="zh-CN" altLang="en-US" sz="2400" dirty="0" smtClean="0"/>
              <a:t>，并不意味着任何人就无法获得新的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12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IPv6: RFC 2460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38112" y="1448792"/>
            <a:ext cx="6235068" cy="5090120"/>
          </a:xfrm>
        </p:spPr>
        <p:txBody>
          <a:bodyPr/>
          <a:lstStyle/>
          <a:p>
            <a:r>
              <a:rPr lang="zh-CN" altLang="en-US" sz="2000" dirty="0"/>
              <a:t>地址空间</a:t>
            </a:r>
            <a:r>
              <a:rPr lang="en-US" altLang="zh-CN" sz="2000" dirty="0"/>
              <a:t>(32</a:t>
            </a:r>
            <a:r>
              <a:rPr lang="zh-CN" altLang="en-US" sz="2000" dirty="0"/>
              <a:t>比特</a:t>
            </a:r>
            <a:r>
              <a:rPr lang="en-US" altLang="zh-CN" sz="2000" dirty="0"/>
              <a:t>)</a:t>
            </a:r>
            <a:r>
              <a:rPr lang="zh-CN" altLang="en-US" sz="2000" dirty="0"/>
              <a:t>有限</a:t>
            </a:r>
          </a:p>
          <a:p>
            <a:pPr lvl="1"/>
            <a:r>
              <a:rPr lang="en-US" altLang="zh-CN" sz="1800" dirty="0"/>
              <a:t>CIDR</a:t>
            </a:r>
            <a:r>
              <a:rPr lang="zh-CN" altLang="en-US" sz="1800" dirty="0"/>
              <a:t>，</a:t>
            </a:r>
            <a:r>
              <a:rPr lang="en-US" altLang="zh-CN" sz="1800" dirty="0"/>
              <a:t>NAT</a:t>
            </a:r>
            <a:r>
              <a:rPr lang="zh-CN" altLang="en-US" sz="1800" dirty="0"/>
              <a:t>，</a:t>
            </a:r>
            <a:r>
              <a:rPr lang="en-US" altLang="zh-CN" sz="1800" dirty="0"/>
              <a:t>DHCP</a:t>
            </a:r>
            <a:r>
              <a:rPr lang="zh-CN" altLang="en-US" sz="1800" dirty="0"/>
              <a:t>等来缓解地址不足</a:t>
            </a:r>
          </a:p>
          <a:p>
            <a:pPr lvl="1"/>
            <a:r>
              <a:rPr lang="zh-CN" altLang="en-US" sz="1800" dirty="0"/>
              <a:t>但考虑到：</a:t>
            </a:r>
          </a:p>
          <a:p>
            <a:pPr lvl="2"/>
            <a:r>
              <a:rPr lang="zh-CN" altLang="en-US" sz="1600" dirty="0"/>
              <a:t>新用户：发展中国家</a:t>
            </a:r>
          </a:p>
          <a:p>
            <a:pPr lvl="2"/>
            <a:r>
              <a:rPr lang="zh-CN" altLang="en-US" sz="1600" dirty="0" smtClean="0"/>
              <a:t>新</a:t>
            </a:r>
            <a:r>
              <a:rPr lang="zh-CN" altLang="en-US" sz="1600" dirty="0"/>
              <a:t>设备：</a:t>
            </a:r>
            <a:r>
              <a:rPr lang="en-US" altLang="zh-CN" sz="1600" dirty="0"/>
              <a:t>PDA/Cell Phone/</a:t>
            </a:r>
            <a:r>
              <a:rPr lang="zh-CN" altLang="en-US" sz="1600" dirty="0" smtClean="0"/>
              <a:t>家用电器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物联网技术的发展</a:t>
            </a:r>
            <a:endParaRPr lang="zh-CN" altLang="en-US" sz="1600" dirty="0"/>
          </a:p>
          <a:p>
            <a:r>
              <a:rPr lang="zh-CN" altLang="en-US" sz="2000" dirty="0" smtClean="0"/>
              <a:t>路由</a:t>
            </a:r>
            <a:r>
              <a:rPr lang="zh-CN" altLang="en-US" sz="2000" dirty="0"/>
              <a:t>表越来越庞大，路由效率低</a:t>
            </a:r>
          </a:p>
          <a:p>
            <a:r>
              <a:rPr lang="zh-CN" altLang="en-US" sz="2000" dirty="0"/>
              <a:t>头部过于复杂：可变长，</a:t>
            </a:r>
            <a:r>
              <a:rPr lang="en-US" altLang="zh-CN" sz="2000" dirty="0"/>
              <a:t>IP</a:t>
            </a:r>
            <a:r>
              <a:rPr lang="zh-CN" altLang="en-US" sz="2000" dirty="0"/>
              <a:t>选项，无法快速处理和转发</a:t>
            </a:r>
          </a:p>
          <a:p>
            <a:r>
              <a:rPr lang="zh-CN" altLang="en-US" sz="2000" dirty="0"/>
              <a:t>没有安全性考虑</a:t>
            </a:r>
          </a:p>
          <a:p>
            <a:r>
              <a:rPr lang="zh-CN" altLang="en-US" sz="2000" dirty="0"/>
              <a:t>无法提供</a:t>
            </a:r>
            <a:r>
              <a:rPr lang="en-US" altLang="zh-CN" sz="2000" dirty="0" err="1"/>
              <a:t>QoS</a:t>
            </a:r>
            <a:r>
              <a:rPr lang="zh-CN" altLang="en-US" sz="2000" dirty="0"/>
              <a:t>保障</a:t>
            </a:r>
          </a:p>
          <a:p>
            <a:r>
              <a:rPr lang="zh-CN" altLang="en-US" sz="2000" dirty="0"/>
              <a:t>没有移动性支持</a:t>
            </a:r>
          </a:p>
          <a:p>
            <a:r>
              <a:rPr lang="zh-CN" altLang="en-US" sz="2000" dirty="0"/>
              <a:t>采用</a:t>
            </a:r>
            <a:r>
              <a:rPr lang="en-US" altLang="zh-CN" sz="2000" dirty="0"/>
              <a:t>DHCPv4</a:t>
            </a:r>
            <a:r>
              <a:rPr lang="zh-CN" altLang="en-US" sz="2000" dirty="0"/>
              <a:t>自动配置或者手工配置</a:t>
            </a:r>
            <a:r>
              <a:rPr lang="en-US" altLang="zh-CN" sz="2000" dirty="0"/>
              <a:t>TCP/IP</a:t>
            </a:r>
            <a:r>
              <a:rPr lang="zh-CN" altLang="en-US" sz="2000" dirty="0"/>
              <a:t>参数</a:t>
            </a:r>
          </a:p>
          <a:p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373180" y="1448792"/>
            <a:ext cx="4980620" cy="509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r>
              <a:rPr lang="zh-CN" altLang="en-US" sz="2000" b="1" dirty="0">
                <a:solidFill>
                  <a:srgbClr val="FF3300"/>
                </a:solidFill>
              </a:rPr>
              <a:t>更大的地址空间（</a:t>
            </a:r>
            <a:r>
              <a:rPr lang="en-US" altLang="zh-CN" sz="2000" b="1" dirty="0">
                <a:solidFill>
                  <a:srgbClr val="FF3300"/>
                </a:solidFill>
              </a:rPr>
              <a:t>128</a:t>
            </a:r>
            <a:r>
              <a:rPr lang="zh-CN" altLang="en-US" sz="2000" b="1" dirty="0">
                <a:solidFill>
                  <a:srgbClr val="FF3300"/>
                </a:solidFill>
              </a:rPr>
              <a:t>比特）</a:t>
            </a:r>
            <a:r>
              <a:rPr lang="en-US" altLang="zh-CN" sz="2000" b="1" dirty="0">
                <a:solidFill>
                  <a:srgbClr val="FF3300"/>
                </a:solidFill>
              </a:rPr>
              <a:t>: 3.4 x 10</a:t>
            </a:r>
            <a:r>
              <a:rPr lang="en-US" altLang="zh-CN" sz="2000" b="1" baseline="30000" dirty="0">
                <a:solidFill>
                  <a:srgbClr val="FF3300"/>
                </a:solidFill>
              </a:rPr>
              <a:t>38</a:t>
            </a: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endParaRPr lang="en-US" altLang="zh-CN" sz="2000" b="1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endParaRPr lang="en-US" altLang="zh-CN" sz="2000" b="1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endParaRPr lang="en-US" altLang="zh-CN" sz="2000" b="1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r>
              <a:rPr lang="zh-CN" altLang="en-US" sz="2000" b="1" dirty="0">
                <a:solidFill>
                  <a:srgbClr val="FF3300"/>
                </a:solidFill>
              </a:rPr>
              <a:t>更加有效的路由</a:t>
            </a: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r>
              <a:rPr lang="zh-CN" altLang="en-US" sz="2000" b="1" dirty="0">
                <a:solidFill>
                  <a:srgbClr val="FF3300"/>
                </a:solidFill>
              </a:rPr>
              <a:t>简化的头部格式（固定头部</a:t>
            </a:r>
            <a:r>
              <a:rPr lang="en-US" altLang="zh-CN" sz="2000" b="1" dirty="0">
                <a:solidFill>
                  <a:srgbClr val="FF3300"/>
                </a:solidFill>
              </a:rPr>
              <a:t>+</a:t>
            </a:r>
            <a:r>
              <a:rPr lang="zh-CN" altLang="en-US" sz="2000" b="1" dirty="0">
                <a:solidFill>
                  <a:srgbClr val="FF3300"/>
                </a:solidFill>
              </a:rPr>
              <a:t>扩展头部、无检验和、途中无分段、</a:t>
            </a:r>
            <a:r>
              <a:rPr lang="en-US" altLang="zh-CN" sz="2000" b="1" dirty="0">
                <a:solidFill>
                  <a:srgbClr val="FF3300"/>
                </a:solidFill>
              </a:rPr>
              <a:t>Hop Count</a:t>
            </a:r>
            <a:r>
              <a:rPr lang="zh-CN" altLang="en-US" sz="2000" b="1" dirty="0">
                <a:solidFill>
                  <a:srgbClr val="FF3300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endParaRPr lang="en-US" altLang="zh-CN" sz="2000" b="1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r>
              <a:rPr lang="zh-CN" altLang="en-US" sz="2000" b="1" dirty="0">
                <a:solidFill>
                  <a:srgbClr val="FF3300"/>
                </a:solidFill>
              </a:rPr>
              <a:t>内嵌的安全支持：</a:t>
            </a:r>
            <a:r>
              <a:rPr lang="en-US" altLang="zh-CN" sz="2000" b="1" dirty="0" err="1">
                <a:solidFill>
                  <a:srgbClr val="FF3300"/>
                </a:solidFill>
              </a:rPr>
              <a:t>IPSec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r>
              <a:rPr lang="zh-CN" altLang="en-US" sz="2000" b="1" dirty="0">
                <a:solidFill>
                  <a:srgbClr val="FF3300"/>
                </a:solidFill>
              </a:rPr>
              <a:t>头部包括</a:t>
            </a:r>
            <a:r>
              <a:rPr lang="en-US" altLang="zh-CN" sz="2000" b="1" dirty="0">
                <a:solidFill>
                  <a:srgbClr val="FF3300"/>
                </a:solidFill>
              </a:rPr>
              <a:t>Traffic </a:t>
            </a:r>
            <a:r>
              <a:rPr lang="en-US" altLang="zh-CN" sz="2000" b="1" dirty="0" err="1">
                <a:solidFill>
                  <a:srgbClr val="FF3300"/>
                </a:solidFill>
              </a:rPr>
              <a:t>Class,Flow</a:t>
            </a:r>
            <a:r>
              <a:rPr lang="en-US" altLang="zh-CN" sz="2000" b="1" dirty="0">
                <a:solidFill>
                  <a:srgbClr val="FF3300"/>
                </a:solidFill>
              </a:rPr>
              <a:t> Label</a:t>
            </a:r>
            <a:r>
              <a:rPr lang="zh-CN" altLang="en-US" sz="2000" b="1" dirty="0">
                <a:solidFill>
                  <a:srgbClr val="FF3300"/>
                </a:solidFill>
              </a:rPr>
              <a:t>，支持</a:t>
            </a:r>
            <a:r>
              <a:rPr lang="en-US" altLang="zh-CN" sz="2000" b="1" dirty="0" err="1">
                <a:solidFill>
                  <a:srgbClr val="FF3300"/>
                </a:solidFill>
              </a:rPr>
              <a:t>QoS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r>
              <a:rPr lang="zh-CN" altLang="en-US" sz="2000" b="1" dirty="0">
                <a:solidFill>
                  <a:srgbClr val="FF3300"/>
                </a:solidFill>
              </a:rPr>
              <a:t>考虑到</a:t>
            </a:r>
            <a:r>
              <a:rPr lang="en-US" altLang="zh-CN" sz="2000" b="1" dirty="0">
                <a:solidFill>
                  <a:srgbClr val="FF3300"/>
                </a:solidFill>
              </a:rPr>
              <a:t>IP</a:t>
            </a:r>
            <a:r>
              <a:rPr lang="zh-CN" altLang="en-US" sz="2000" b="1" dirty="0">
                <a:solidFill>
                  <a:srgbClr val="FF3300"/>
                </a:solidFill>
              </a:rPr>
              <a:t>移动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，包含路由</a:t>
            </a:r>
            <a:r>
              <a:rPr lang="zh-CN" altLang="en-US" sz="2000" b="1" dirty="0">
                <a:solidFill>
                  <a:srgbClr val="FF3300"/>
                </a:solidFill>
              </a:rPr>
              <a:t>和移动头部等</a:t>
            </a: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¨"/>
            </a:pPr>
            <a:r>
              <a:rPr lang="zh-CN" altLang="en-US" sz="2000" b="1" dirty="0" smtClean="0">
                <a:solidFill>
                  <a:srgbClr val="FF3300"/>
                </a:solidFill>
              </a:rPr>
              <a:t>除了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DHCP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外还支持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server-less</a:t>
            </a:r>
            <a:r>
              <a:rPr lang="zh-CN" altLang="en-US" sz="2000" b="1" dirty="0">
                <a:solidFill>
                  <a:srgbClr val="FF3300"/>
                </a:solidFill>
              </a:rPr>
              <a:t>自动配置：</a:t>
            </a:r>
            <a:r>
              <a:rPr lang="en-US" altLang="zh-CN" sz="2000" b="1" dirty="0">
                <a:solidFill>
                  <a:srgbClr val="FF3300"/>
                </a:solidFill>
              </a:rPr>
              <a:t> plug-and- play</a:t>
            </a:r>
          </a:p>
        </p:txBody>
      </p:sp>
    </p:spTree>
    <p:extLst>
      <p:ext uri="{BB962C8B-B14F-4D97-AF65-F5344CB8AC3E}">
        <p14:creationId xmlns:p14="http://schemas.microsoft.com/office/powerpoint/2010/main" val="3233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头部格式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139878" y="1316264"/>
            <a:ext cx="6451600" cy="2152650"/>
            <a:chOff x="2298700" y="1301750"/>
            <a:chExt cx="6451600" cy="215265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349500" y="2349500"/>
              <a:ext cx="6400800" cy="3810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49500" y="2692400"/>
              <a:ext cx="6400800" cy="3810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49500" y="3073400"/>
              <a:ext cx="64008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49500" y="2006600"/>
              <a:ext cx="1593850" cy="3810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17950" y="2032000"/>
              <a:ext cx="1454150" cy="355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59400" y="2006600"/>
              <a:ext cx="33909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49500" y="1663700"/>
              <a:ext cx="32004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59400" y="1689100"/>
              <a:ext cx="914400" cy="355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273800" y="1701800"/>
              <a:ext cx="2476500" cy="342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359400" y="1308100"/>
              <a:ext cx="3390900" cy="3810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43350" y="1308100"/>
              <a:ext cx="1416050" cy="3937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49600" y="1308100"/>
              <a:ext cx="8001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49500" y="1308100"/>
              <a:ext cx="800100" cy="3810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98700" y="1320800"/>
              <a:ext cx="9906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600" b="1" dirty="0">
                  <a:solidFill>
                    <a:srgbClr val="000099"/>
                  </a:solidFill>
                </a:rPr>
                <a:t>Version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171950" y="1346200"/>
              <a:ext cx="11811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ToS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645150" y="1346200"/>
              <a:ext cx="17145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Total length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362200" y="2044700"/>
              <a:ext cx="20574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Time to live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064000" y="2044700"/>
              <a:ext cx="1028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600" b="1" dirty="0">
                  <a:solidFill>
                    <a:srgbClr val="000099"/>
                  </a:solidFill>
                </a:rPr>
                <a:t>Protocol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406900" y="2387600"/>
              <a:ext cx="20574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 dirty="0">
                  <a:solidFill>
                    <a:srgbClr val="000099"/>
                  </a:solidFill>
                </a:rPr>
                <a:t>Source address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178300" y="2730500"/>
              <a:ext cx="25146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Destination address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238500" y="1301750"/>
              <a:ext cx="1028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 dirty="0">
                  <a:solidFill>
                    <a:srgbClr val="000099"/>
                  </a:solidFill>
                </a:rPr>
                <a:t>IHL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501900" y="1701800"/>
              <a:ext cx="1917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 dirty="0">
                  <a:solidFill>
                    <a:srgbClr val="000099"/>
                  </a:solidFill>
                </a:rPr>
                <a:t>Identification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5397500" y="1689100"/>
              <a:ext cx="1028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Flags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426200" y="1701800"/>
              <a:ext cx="2171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Fragment</a:t>
              </a:r>
              <a:r>
                <a:rPr lang="en-US" altLang="zh-CN" b="1">
                  <a:solidFill>
                    <a:srgbClr val="FFFF99"/>
                  </a:solidFill>
                </a:rPr>
                <a:t> </a:t>
              </a:r>
              <a:r>
                <a:rPr lang="en-US" altLang="zh-CN" b="1">
                  <a:solidFill>
                    <a:srgbClr val="000099"/>
                  </a:solidFill>
                </a:rPr>
                <a:t>offset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975350" y="2006600"/>
              <a:ext cx="2584450" cy="279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 dirty="0">
                  <a:solidFill>
                    <a:srgbClr val="000099"/>
                  </a:solidFill>
                </a:rPr>
                <a:t>Header checksum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292600" y="3073400"/>
              <a:ext cx="30480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Options (padding)</a:t>
              </a:r>
            </a:p>
          </p:txBody>
        </p:sp>
      </p:grp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56"/>
          <p:cNvSpPr>
            <a:spLocks noChangeArrowheads="1"/>
          </p:cNvSpPr>
          <p:nvPr/>
        </p:nvSpPr>
        <p:spPr bwMode="auto">
          <a:xfrm>
            <a:off x="1524000" y="272534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343078" y="4535606"/>
            <a:ext cx="6410884" cy="1465036"/>
            <a:chOff x="2563688" y="4772276"/>
            <a:chExt cx="6410884" cy="1465036"/>
          </a:xfrm>
        </p:grpSpPr>
        <p:grpSp>
          <p:nvGrpSpPr>
            <p:cNvPr id="92" name="组合 91"/>
            <p:cNvGrpSpPr/>
            <p:nvPr/>
          </p:nvGrpSpPr>
          <p:grpSpPr>
            <a:xfrm>
              <a:off x="2563688" y="4772276"/>
              <a:ext cx="6400800" cy="1465036"/>
              <a:chOff x="2563688" y="4772276"/>
              <a:chExt cx="6400800" cy="1465036"/>
            </a:xfrm>
          </p:grpSpPr>
          <p:sp>
            <p:nvSpPr>
              <p:cNvPr id="73" name="Rectangle 30"/>
              <p:cNvSpPr>
                <a:spLocks noChangeArrowheads="1"/>
              </p:cNvSpPr>
              <p:nvPr/>
            </p:nvSpPr>
            <p:spPr bwMode="auto">
              <a:xfrm>
                <a:off x="2563688" y="5475312"/>
                <a:ext cx="6400800" cy="381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31"/>
              <p:cNvSpPr>
                <a:spLocks noChangeArrowheads="1"/>
              </p:cNvSpPr>
              <p:nvPr/>
            </p:nvSpPr>
            <p:spPr bwMode="auto">
              <a:xfrm>
                <a:off x="2563688" y="5856312"/>
                <a:ext cx="6400800" cy="381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Rectangle 32"/>
              <p:cNvSpPr>
                <a:spLocks noChangeArrowheads="1"/>
              </p:cNvSpPr>
              <p:nvPr/>
            </p:nvSpPr>
            <p:spPr bwMode="auto">
              <a:xfrm>
                <a:off x="2563688" y="5132412"/>
                <a:ext cx="3048000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33"/>
              <p:cNvSpPr>
                <a:spLocks noChangeArrowheads="1"/>
              </p:cNvSpPr>
              <p:nvPr/>
            </p:nvSpPr>
            <p:spPr bwMode="auto">
              <a:xfrm>
                <a:off x="5611688" y="5138762"/>
                <a:ext cx="1524000" cy="37465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34"/>
              <p:cNvSpPr>
                <a:spLocks noChangeArrowheads="1"/>
              </p:cNvSpPr>
              <p:nvPr/>
            </p:nvSpPr>
            <p:spPr bwMode="auto">
              <a:xfrm>
                <a:off x="7135688" y="5132412"/>
                <a:ext cx="1828800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35"/>
              <p:cNvSpPr>
                <a:spLocks noChangeArrowheads="1"/>
              </p:cNvSpPr>
              <p:nvPr/>
            </p:nvSpPr>
            <p:spPr bwMode="auto">
              <a:xfrm>
                <a:off x="4430588" y="4797098"/>
                <a:ext cx="4533900" cy="34623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36"/>
              <p:cNvSpPr>
                <a:spLocks noChangeArrowheads="1"/>
              </p:cNvSpPr>
              <p:nvPr/>
            </p:nvSpPr>
            <p:spPr bwMode="auto">
              <a:xfrm>
                <a:off x="3412989" y="4790518"/>
                <a:ext cx="1075058" cy="3408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37"/>
              <p:cNvSpPr>
                <a:spLocks noChangeArrowheads="1"/>
              </p:cNvSpPr>
              <p:nvPr/>
            </p:nvSpPr>
            <p:spPr bwMode="auto">
              <a:xfrm>
                <a:off x="2563688" y="4789512"/>
                <a:ext cx="850900" cy="3429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38"/>
              <p:cNvSpPr txBox="1">
                <a:spLocks noChangeArrowheads="1"/>
              </p:cNvSpPr>
              <p:nvPr/>
            </p:nvSpPr>
            <p:spPr bwMode="auto">
              <a:xfrm>
                <a:off x="2563688" y="4795862"/>
                <a:ext cx="9398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600" b="1" dirty="0"/>
                  <a:t>Version</a:t>
                </a:r>
              </a:p>
            </p:txBody>
          </p:sp>
          <p:sp>
            <p:nvSpPr>
              <p:cNvPr id="82" name="Text Box 39"/>
              <p:cNvSpPr txBox="1">
                <a:spLocks noChangeArrowheads="1"/>
              </p:cNvSpPr>
              <p:nvPr/>
            </p:nvSpPr>
            <p:spPr bwMode="auto">
              <a:xfrm>
                <a:off x="3412989" y="4847076"/>
                <a:ext cx="636066" cy="279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 b="1" dirty="0"/>
                  <a:t>DSCP</a:t>
                </a:r>
              </a:p>
            </p:txBody>
          </p:sp>
          <p:sp>
            <p:nvSpPr>
              <p:cNvPr id="83" name="Text Box 40"/>
              <p:cNvSpPr txBox="1">
                <a:spLocks noChangeArrowheads="1"/>
              </p:cNvSpPr>
              <p:nvPr/>
            </p:nvSpPr>
            <p:spPr bwMode="auto">
              <a:xfrm>
                <a:off x="5586288" y="4795862"/>
                <a:ext cx="17145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b="1"/>
                  <a:t>Flow Label</a:t>
                </a:r>
              </a:p>
            </p:txBody>
          </p:sp>
          <p:sp>
            <p:nvSpPr>
              <p:cNvPr id="84" name="Text Box 41"/>
              <p:cNvSpPr txBox="1">
                <a:spLocks noChangeArrowheads="1"/>
              </p:cNvSpPr>
              <p:nvPr/>
            </p:nvSpPr>
            <p:spPr bwMode="auto">
              <a:xfrm>
                <a:off x="4621088" y="5513412"/>
                <a:ext cx="3236934" cy="374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 b="1" dirty="0"/>
                  <a:t>   </a:t>
                </a:r>
                <a:r>
                  <a:rPr lang="en-US" altLang="zh-CN" b="1" dirty="0"/>
                  <a:t>Source address(128)</a:t>
                </a:r>
              </a:p>
            </p:txBody>
          </p:sp>
          <p:sp>
            <p:nvSpPr>
              <p:cNvPr id="85" name="Text Box 42"/>
              <p:cNvSpPr txBox="1">
                <a:spLocks noChangeArrowheads="1"/>
              </p:cNvSpPr>
              <p:nvPr/>
            </p:nvSpPr>
            <p:spPr bwMode="auto">
              <a:xfrm>
                <a:off x="4430588" y="5894412"/>
                <a:ext cx="3927500" cy="279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 b="1" dirty="0"/>
                  <a:t>    </a:t>
                </a:r>
                <a:r>
                  <a:rPr lang="en-US" altLang="zh-CN" b="1" dirty="0"/>
                  <a:t>Destination address(128)</a:t>
                </a:r>
              </a:p>
            </p:txBody>
          </p: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auto">
              <a:xfrm>
                <a:off x="3153431" y="5143750"/>
                <a:ext cx="22860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b="1" dirty="0"/>
                  <a:t>Payload length</a:t>
                </a:r>
              </a:p>
            </p:txBody>
          </p:sp>
          <p:sp>
            <p:nvSpPr>
              <p:cNvPr id="87" name="Text Box 44"/>
              <p:cNvSpPr txBox="1">
                <a:spLocks noChangeArrowheads="1"/>
              </p:cNvSpPr>
              <p:nvPr/>
            </p:nvSpPr>
            <p:spPr bwMode="auto">
              <a:xfrm>
                <a:off x="5649889" y="5126080"/>
                <a:ext cx="17145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b="1" dirty="0"/>
                  <a:t>Next header</a:t>
                </a:r>
              </a:p>
            </p:txBody>
          </p:sp>
          <p:sp>
            <p:nvSpPr>
              <p:cNvPr id="89" name="Text Box 39"/>
              <p:cNvSpPr txBox="1">
                <a:spLocks noChangeArrowheads="1"/>
              </p:cNvSpPr>
              <p:nvPr/>
            </p:nvSpPr>
            <p:spPr bwMode="auto">
              <a:xfrm>
                <a:off x="3984454" y="4828867"/>
                <a:ext cx="484234" cy="356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 b="1" dirty="0"/>
                  <a:t>ECN</a:t>
                </a: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>
                <a:off x="4025280" y="4772276"/>
                <a:ext cx="0" cy="399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Text Box 45"/>
            <p:cNvSpPr txBox="1">
              <a:spLocks noChangeArrowheads="1"/>
            </p:cNvSpPr>
            <p:nvPr/>
          </p:nvSpPr>
          <p:spPr bwMode="auto">
            <a:xfrm>
              <a:off x="7275500" y="5123340"/>
              <a:ext cx="1699072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 dirty="0"/>
                <a:t>Hop Limit</a:t>
              </a:r>
            </a:p>
          </p:txBody>
        </p:sp>
      </p:grp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226406" y="1457325"/>
            <a:ext cx="4432506" cy="452880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不再使用的字段</a:t>
            </a:r>
            <a:r>
              <a:rPr lang="zh-CN" altLang="en-US" sz="1800" dirty="0" smtClean="0"/>
              <a:t>： </a:t>
            </a:r>
            <a:endParaRPr lang="en-US" altLang="zh-CN" sz="1800" dirty="0" smtClean="0"/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</a:rPr>
              <a:t>IHL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</a:rPr>
              <a:t>固定头部</a:t>
            </a: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和</a:t>
            </a:r>
            <a:r>
              <a:rPr lang="zh-CN" altLang="en-US" sz="1800" dirty="0">
                <a:solidFill>
                  <a:schemeClr val="tx1"/>
                </a:solidFill>
              </a:rPr>
              <a:t>分段有关</a:t>
            </a:r>
            <a:r>
              <a:rPr lang="zh-CN" altLang="en-US" sz="1800" dirty="0">
                <a:solidFill>
                  <a:schemeClr val="tx1"/>
                </a:solidFill>
              </a:rPr>
              <a:t>字段</a:t>
            </a:r>
            <a:r>
              <a:rPr lang="zh-CN" altLang="en-US" sz="1800" dirty="0" smtClean="0">
                <a:solidFill>
                  <a:schemeClr val="tx1"/>
                </a:solidFill>
              </a:rPr>
              <a:t>：只支持源</a:t>
            </a:r>
            <a:r>
              <a:rPr lang="zh-CN" altLang="en-US" sz="1800" dirty="0">
                <a:solidFill>
                  <a:schemeClr val="tx1"/>
                </a:solidFill>
              </a:rPr>
              <a:t>端</a:t>
            </a:r>
            <a:r>
              <a:rPr lang="zh-CN" altLang="en-US" sz="1800" dirty="0" smtClean="0">
                <a:solidFill>
                  <a:schemeClr val="tx1"/>
                </a:solidFill>
              </a:rPr>
              <a:t>分段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头部检验</a:t>
            </a:r>
            <a:r>
              <a:rPr lang="zh-CN" altLang="en-US" sz="1800" dirty="0" smtClean="0">
                <a:solidFill>
                  <a:schemeClr val="tx1"/>
                </a:solidFill>
              </a:rPr>
              <a:t>和</a:t>
            </a:r>
            <a:endParaRPr lang="zh-CN" altLang="en-US" sz="1800" dirty="0">
              <a:solidFill>
                <a:schemeClr val="tx1"/>
              </a:solidFill>
            </a:endParaRPr>
          </a:p>
          <a:p>
            <a:r>
              <a:rPr lang="zh-CN" altLang="en-US" sz="1800" dirty="0" smtClean="0"/>
              <a:t>保留但替代的字段： </a:t>
            </a:r>
            <a:endParaRPr lang="en-US" altLang="zh-CN" sz="1800" dirty="0" smtClean="0"/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</a:rPr>
              <a:t>Next </a:t>
            </a:r>
            <a:r>
              <a:rPr lang="en-US" altLang="zh-CN" sz="1800" dirty="0">
                <a:solidFill>
                  <a:schemeClr val="tx1"/>
                </a:solidFill>
              </a:rPr>
              <a:t>Header</a:t>
            </a:r>
            <a:r>
              <a:rPr lang="zh-CN" altLang="en-US" sz="1800" dirty="0">
                <a:solidFill>
                  <a:schemeClr val="tx1"/>
                </a:solidFill>
              </a:rPr>
              <a:t>代替协议字段，支持选项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Hop Limit</a:t>
            </a:r>
            <a:r>
              <a:rPr lang="zh-CN" altLang="en-US" sz="1800" dirty="0">
                <a:solidFill>
                  <a:schemeClr val="tx1"/>
                </a:solidFill>
              </a:rPr>
              <a:t>代替</a:t>
            </a:r>
            <a:r>
              <a:rPr lang="en-US" altLang="zh-CN" sz="1800" dirty="0">
                <a:solidFill>
                  <a:schemeClr val="tx1"/>
                </a:solidFill>
              </a:rPr>
              <a:t>TTL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Payload </a:t>
            </a:r>
            <a:r>
              <a:rPr lang="en-US" altLang="zh-CN" sz="1800" dirty="0" smtClean="0">
                <a:solidFill>
                  <a:schemeClr val="tx1"/>
                </a:solidFill>
              </a:rPr>
              <a:t>Length(</a:t>
            </a:r>
            <a:r>
              <a:rPr lang="zh-CN" altLang="en-US" sz="1800" dirty="0" smtClean="0">
                <a:solidFill>
                  <a:schemeClr val="tx1"/>
                </a:solidFill>
              </a:rPr>
              <a:t>固定头部后面的长度）代替</a:t>
            </a:r>
            <a:r>
              <a:rPr lang="en-US" altLang="zh-CN" sz="1800" dirty="0">
                <a:solidFill>
                  <a:schemeClr val="tx1"/>
                </a:solidFill>
              </a:rPr>
              <a:t>Total Length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Traffic Class</a:t>
            </a: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DSCP+ECN</a:t>
            </a:r>
            <a:r>
              <a:rPr lang="zh-CN" altLang="en-US" sz="1800" dirty="0">
                <a:solidFill>
                  <a:schemeClr val="tx1"/>
                </a:solidFill>
              </a:rPr>
              <a:t>）代替</a:t>
            </a:r>
            <a:r>
              <a:rPr lang="en-US" altLang="zh-CN" sz="1800" dirty="0" err="1">
                <a:solidFill>
                  <a:schemeClr val="tx1"/>
                </a:solidFill>
              </a:rPr>
              <a:t>ToS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/>
              <a:t>新增</a:t>
            </a:r>
            <a:r>
              <a:rPr lang="en-US" altLang="zh-CN" sz="1800" dirty="0"/>
              <a:t>Flow </a:t>
            </a:r>
            <a:r>
              <a:rPr lang="en-US" altLang="zh-CN" sz="1800" dirty="0" smtClean="0"/>
              <a:t>Label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用于快速</a:t>
            </a:r>
            <a:r>
              <a:rPr lang="zh-CN" altLang="en-US" sz="1800" dirty="0" smtClean="0"/>
              <a:t>转发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MPLS)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96" name="Text Box 49"/>
          <p:cNvSpPr txBox="1">
            <a:spLocks noChangeArrowheads="1"/>
          </p:cNvSpPr>
          <p:nvPr/>
        </p:nvSpPr>
        <p:spPr bwMode="auto">
          <a:xfrm>
            <a:off x="7011494" y="3674766"/>
            <a:ext cx="3219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FF3300"/>
                </a:solidFill>
              </a:rPr>
              <a:t>20</a:t>
            </a:r>
            <a:r>
              <a:rPr lang="zh-CN" altLang="en-US" b="1" dirty="0">
                <a:solidFill>
                  <a:srgbClr val="FF3300"/>
                </a:solidFill>
              </a:rPr>
              <a:t>字节</a:t>
            </a:r>
            <a:r>
              <a:rPr lang="en-US" altLang="zh-CN" b="1" dirty="0">
                <a:solidFill>
                  <a:srgbClr val="FF3300"/>
                </a:solidFill>
              </a:rPr>
              <a:t>+</a:t>
            </a:r>
            <a:r>
              <a:rPr lang="zh-CN" altLang="en-US" b="1" dirty="0">
                <a:solidFill>
                  <a:srgbClr val="FF3300"/>
                </a:solidFill>
              </a:rPr>
              <a:t>最多</a:t>
            </a:r>
            <a:r>
              <a:rPr lang="en-US" altLang="zh-CN" b="1" dirty="0">
                <a:solidFill>
                  <a:srgbClr val="FF3300"/>
                </a:solidFill>
              </a:rPr>
              <a:t>40</a:t>
            </a:r>
            <a:r>
              <a:rPr lang="zh-CN" altLang="en-US" b="1" dirty="0">
                <a:solidFill>
                  <a:srgbClr val="FF3300"/>
                </a:solidFill>
              </a:rPr>
              <a:t>字节的选项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97" name="Text Box 50"/>
          <p:cNvSpPr txBox="1">
            <a:spLocks noChangeArrowheads="1"/>
          </p:cNvSpPr>
          <p:nvPr/>
        </p:nvSpPr>
        <p:spPr bwMode="auto">
          <a:xfrm>
            <a:off x="7121078" y="6297316"/>
            <a:ext cx="3219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FF3300"/>
                </a:solidFill>
              </a:rPr>
              <a:t>40</a:t>
            </a:r>
            <a:r>
              <a:rPr lang="zh-CN" altLang="en-US" b="1" dirty="0">
                <a:solidFill>
                  <a:srgbClr val="FF3300"/>
                </a:solidFill>
              </a:rPr>
              <a:t>字节</a:t>
            </a:r>
            <a:r>
              <a:rPr lang="en-US" altLang="zh-CN" b="1" dirty="0">
                <a:solidFill>
                  <a:srgbClr val="FF3300"/>
                </a:solidFill>
              </a:rPr>
              <a:t>+</a:t>
            </a:r>
            <a:r>
              <a:rPr lang="zh-CN" altLang="en-US" b="1" dirty="0">
                <a:solidFill>
                  <a:srgbClr val="FF3300"/>
                </a:solidFill>
              </a:rPr>
              <a:t>可扩充的选项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6052013" y="471615"/>
            <a:ext cx="1477730" cy="511797"/>
          </a:xfrm>
          <a:prstGeom prst="wedgeRoundRectCallout">
            <a:avLst>
              <a:gd name="adj1" fmla="val -31403"/>
              <a:gd name="adj2" fmla="val 112927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去掉</a:t>
            </a:r>
            <a:r>
              <a:rPr lang="zh-CN" altLang="en-US" b="1" dirty="0">
                <a:solidFill>
                  <a:srgbClr val="002060"/>
                </a:solidFill>
              </a:rPr>
              <a:t>的</a:t>
            </a:r>
            <a:r>
              <a:rPr lang="zh-CN" altLang="en-US" b="1" dirty="0" smtClean="0">
                <a:solidFill>
                  <a:srgbClr val="002060"/>
                </a:solidFill>
              </a:rPr>
              <a:t>字段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9" name="圆角矩形标注 58"/>
          <p:cNvSpPr/>
          <p:nvPr/>
        </p:nvSpPr>
        <p:spPr>
          <a:xfrm>
            <a:off x="9492079" y="442164"/>
            <a:ext cx="1477730" cy="511797"/>
          </a:xfrm>
          <a:prstGeom prst="wedgeRoundRectCallout">
            <a:avLst>
              <a:gd name="adj1" fmla="val -31403"/>
              <a:gd name="adj2" fmla="val 112927"/>
              <a:gd name="adj3" fmla="val 16667"/>
            </a:avLst>
          </a:prstGeom>
          <a:solidFill>
            <a:srgbClr val="99C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保留的字段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0" name="圆角矩形标注 59"/>
          <p:cNvSpPr/>
          <p:nvPr/>
        </p:nvSpPr>
        <p:spPr>
          <a:xfrm>
            <a:off x="10108753" y="3723520"/>
            <a:ext cx="1477730" cy="511797"/>
          </a:xfrm>
          <a:prstGeom prst="wedgeRoundRectCallout">
            <a:avLst>
              <a:gd name="adj1" fmla="val -31403"/>
              <a:gd name="adj2" fmla="val 112927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新增的字段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圆角矩形标注 60"/>
          <p:cNvSpPr/>
          <p:nvPr/>
        </p:nvSpPr>
        <p:spPr>
          <a:xfrm>
            <a:off x="4747988" y="3737241"/>
            <a:ext cx="2129979" cy="511797"/>
          </a:xfrm>
          <a:prstGeom prst="wedgeRoundRectCallout">
            <a:avLst>
              <a:gd name="adj1" fmla="val 33445"/>
              <a:gd name="adj2" fmla="val 11009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IPv4</a:t>
            </a:r>
            <a:r>
              <a:rPr lang="zh-CN" altLang="en-US" dirty="0" smtClean="0">
                <a:solidFill>
                  <a:srgbClr val="002060"/>
                </a:solidFill>
              </a:rPr>
              <a:t>有，但是改变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9943" y="5651410"/>
            <a:ext cx="378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MTU</a:t>
            </a:r>
            <a:r>
              <a:rPr lang="zh-CN" altLang="en-US" dirty="0" smtClean="0"/>
              <a:t>最少为</a:t>
            </a:r>
            <a:r>
              <a:rPr lang="en-US" altLang="zh-CN" dirty="0" smtClean="0"/>
              <a:t>576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IPv6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MTU</a:t>
            </a:r>
            <a:r>
              <a:rPr lang="zh-CN" altLang="en-US" dirty="0" smtClean="0"/>
              <a:t>最少为</a:t>
            </a:r>
            <a:r>
              <a:rPr lang="en-US" altLang="zh-CN" dirty="0" smtClean="0"/>
              <a:t>1280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2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扩展头部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1320" y="1324351"/>
            <a:ext cx="11425880" cy="2259108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Next Header</a:t>
            </a:r>
            <a:r>
              <a:rPr lang="zh-CN" altLang="en-US" sz="1800" dirty="0"/>
              <a:t>：用于链接扩展头部和数据部分</a:t>
            </a:r>
            <a:endParaRPr lang="en-US" altLang="zh-CN" sz="1800" dirty="0"/>
          </a:p>
          <a:p>
            <a:r>
              <a:rPr lang="en-US" altLang="zh-CN" sz="1800" dirty="0"/>
              <a:t>8</a:t>
            </a:r>
            <a:r>
              <a:rPr lang="zh-CN" altLang="en-US" sz="1800" dirty="0"/>
              <a:t>个扩展头部，建议顺序： </a:t>
            </a:r>
            <a:endParaRPr lang="en-US" altLang="zh-CN" sz="1800" dirty="0"/>
          </a:p>
          <a:p>
            <a:pPr lvl="1"/>
            <a:r>
              <a:rPr lang="zh-CN" altLang="zh-CN" sz="1800" dirty="0"/>
              <a:t>逐跳选项、</a:t>
            </a:r>
            <a:r>
              <a:rPr lang="zh-CN" altLang="en-US" sz="1800" dirty="0"/>
              <a:t>（中间目的地的）</a:t>
            </a:r>
            <a:r>
              <a:rPr lang="zh-CN" altLang="zh-CN" sz="1800" dirty="0"/>
              <a:t>目的选项、路由、分段、认证（</a:t>
            </a:r>
            <a:r>
              <a:rPr lang="en-US" altLang="zh-CN" sz="1800" dirty="0"/>
              <a:t>AH</a:t>
            </a:r>
            <a:r>
              <a:rPr lang="zh-CN" altLang="zh-CN" sz="1800" dirty="0"/>
              <a:t>）、封装安全负载</a:t>
            </a:r>
            <a:r>
              <a:rPr lang="en-US" altLang="zh-CN" sz="1800" dirty="0"/>
              <a:t>(ESP)</a:t>
            </a:r>
            <a:r>
              <a:rPr lang="zh-CN" altLang="zh-CN" sz="1800" dirty="0"/>
              <a:t>、</a:t>
            </a:r>
            <a:r>
              <a:rPr lang="zh-CN" altLang="en-US" sz="1800" dirty="0"/>
              <a:t>（最终目的地的）</a:t>
            </a:r>
            <a:r>
              <a:rPr lang="zh-CN" altLang="zh-CN" sz="1800" dirty="0">
                <a:solidFill>
                  <a:srgbClr val="FF0000"/>
                </a:solidFill>
              </a:rPr>
              <a:t>目的选项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书中漏掉了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zh-CN" sz="1800" dirty="0"/>
              <a:t>、移动和无下一</a:t>
            </a:r>
            <a:r>
              <a:rPr lang="zh-CN" altLang="en-US" sz="1800" dirty="0" smtClean="0"/>
              <a:t>个</a:t>
            </a:r>
            <a:r>
              <a:rPr lang="zh-CN" altLang="zh-CN" sz="1800" dirty="0" smtClean="0"/>
              <a:t>头部</a:t>
            </a:r>
            <a:r>
              <a:rPr lang="en-US" altLang="zh-CN" sz="1800" dirty="0"/>
              <a:t>(No Next Header)</a:t>
            </a:r>
            <a:endParaRPr lang="en-US" altLang="zh-CN" sz="1800" dirty="0"/>
          </a:p>
          <a:p>
            <a:pPr lvl="1"/>
            <a:r>
              <a:rPr lang="zh-CN" altLang="zh-CN" sz="1800" dirty="0"/>
              <a:t>逐跳选项</a:t>
            </a:r>
            <a:r>
              <a:rPr lang="zh-CN" altLang="en-US" sz="1800" dirty="0"/>
              <a:t>：如果有，则为第一个选项，</a:t>
            </a:r>
            <a:r>
              <a:rPr lang="zh-CN" altLang="zh-CN" sz="1800" dirty="0"/>
              <a:t>途中的所有路由器</a:t>
            </a:r>
            <a:r>
              <a:rPr lang="zh-CN" altLang="zh-CN" sz="1800" dirty="0" smtClean="0"/>
              <a:t>都</a:t>
            </a:r>
            <a:r>
              <a:rPr lang="zh-CN" altLang="en-US" sz="1800" dirty="0"/>
              <a:t>要</a:t>
            </a:r>
            <a:r>
              <a:rPr lang="zh-CN" altLang="zh-CN" sz="1800" dirty="0" smtClean="0"/>
              <a:t>处理</a:t>
            </a:r>
            <a:r>
              <a:rPr lang="zh-CN" altLang="en-US" sz="1800" dirty="0" smtClean="0"/>
              <a:t>。一般在要发送超过</a:t>
            </a:r>
            <a:r>
              <a:rPr lang="en-US" altLang="zh-CN" sz="1800" dirty="0" smtClean="0"/>
              <a:t>65535</a:t>
            </a:r>
            <a:r>
              <a:rPr lang="zh-CN" altLang="en-US" sz="1800" dirty="0" smtClean="0"/>
              <a:t>字节的</a:t>
            </a:r>
            <a:r>
              <a:rPr lang="en-US" altLang="zh-CN" sz="1800" dirty="0" smtClean="0"/>
              <a:t>jumbo </a:t>
            </a:r>
            <a:r>
              <a:rPr lang="zh-CN" altLang="en-US" sz="1800" dirty="0" smtClean="0"/>
              <a:t>分组时使用</a:t>
            </a:r>
            <a:endParaRPr lang="en-US" altLang="zh-CN" sz="1800" dirty="0"/>
          </a:p>
          <a:p>
            <a:pPr lvl="1"/>
            <a:r>
              <a:rPr lang="zh-CN" altLang="zh-CN" sz="1800" dirty="0"/>
              <a:t>分段头部</a:t>
            </a:r>
            <a:r>
              <a:rPr lang="zh-CN" altLang="en-US" sz="1800" dirty="0"/>
              <a:t>：</a:t>
            </a:r>
            <a:r>
              <a:rPr lang="en-US" altLang="zh-CN" sz="1800" dirty="0"/>
              <a:t>IPv6</a:t>
            </a:r>
            <a:r>
              <a:rPr lang="zh-CN" altLang="en-US" sz="1800" dirty="0"/>
              <a:t>仅允许源端</a:t>
            </a:r>
            <a:r>
              <a:rPr lang="zh-CN" altLang="en-US" sz="1800" dirty="0" smtClean="0"/>
              <a:t>分段，假设最小的</a:t>
            </a:r>
            <a:r>
              <a:rPr lang="en-US" altLang="zh-CN" sz="1800" dirty="0" smtClean="0"/>
              <a:t>MTU</a:t>
            </a:r>
            <a:r>
              <a:rPr lang="zh-CN" altLang="en-US" sz="1800" dirty="0"/>
              <a:t>从</a:t>
            </a:r>
            <a:r>
              <a:rPr lang="en-US" altLang="zh-CN" sz="1800" dirty="0"/>
              <a:t>576</a:t>
            </a:r>
            <a:r>
              <a:rPr lang="zh-CN" altLang="en-US" sz="1800" dirty="0"/>
              <a:t>增加到</a:t>
            </a:r>
            <a:r>
              <a:rPr lang="en-US" altLang="zh-CN" sz="1800" dirty="0"/>
              <a:t>1280</a:t>
            </a:r>
            <a:r>
              <a:rPr lang="zh-CN" altLang="en-US" sz="1800" dirty="0"/>
              <a:t>字节</a:t>
            </a:r>
          </a:p>
          <a:p>
            <a:pPr marL="457200" lvl="1" indent="0">
              <a:buNone/>
            </a:pPr>
            <a:endParaRPr lang="en-US" altLang="zh-CN" sz="1800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43" y="4011654"/>
            <a:ext cx="6391833" cy="216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125869" y="3610918"/>
            <a:ext cx="5177481" cy="24978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路由头部：提供源路由和移动</a:t>
            </a:r>
            <a:r>
              <a:rPr lang="en-US" altLang="zh-CN" sz="1800" dirty="0"/>
              <a:t>IP</a:t>
            </a:r>
            <a:r>
              <a:rPr lang="zh-CN" altLang="en-US" sz="1800" dirty="0"/>
              <a:t>，目前仅支持</a:t>
            </a:r>
            <a:r>
              <a:rPr lang="en-US" altLang="zh-CN" sz="1800" dirty="0"/>
              <a:t>2</a:t>
            </a:r>
            <a:r>
              <a:rPr lang="zh-CN" altLang="en-US" sz="1800" dirty="0"/>
              <a:t>类路由头部</a:t>
            </a:r>
            <a:r>
              <a:rPr lang="en-US" altLang="zh-CN" sz="1800" dirty="0" smtClean="0"/>
              <a:t>RH2(</a:t>
            </a:r>
            <a:r>
              <a:rPr lang="zh-CN" altLang="en-US" sz="1800" dirty="0" smtClean="0"/>
              <a:t>包含</a:t>
            </a:r>
            <a:r>
              <a:rPr lang="en-US" altLang="zh-CN" sz="1800" dirty="0" smtClean="0"/>
              <a:t>MH</a:t>
            </a:r>
            <a:r>
              <a:rPr lang="zh-CN" altLang="en-US" sz="1800" dirty="0" smtClean="0"/>
              <a:t>的归属地址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到达</a:t>
            </a:r>
            <a:r>
              <a:rPr lang="zh-CN" altLang="en-US" sz="1800" dirty="0" smtClean="0"/>
              <a:t>目的地</a:t>
            </a:r>
            <a:r>
              <a:rPr lang="en-US" altLang="zh-CN" sz="1800" dirty="0" smtClean="0"/>
              <a:t>(CoA)</a:t>
            </a:r>
            <a:r>
              <a:rPr lang="zh-CN" altLang="en-US" sz="1800" dirty="0" smtClean="0"/>
              <a:t>后</a:t>
            </a:r>
            <a:r>
              <a:rPr lang="zh-CN" altLang="en-US" sz="1800" dirty="0"/>
              <a:t>改变分组目的地址继续</a:t>
            </a:r>
            <a:r>
              <a:rPr lang="zh-CN" altLang="en-US" sz="1800" dirty="0" smtClean="0"/>
              <a:t>转发</a:t>
            </a:r>
            <a:endParaRPr lang="en-US" altLang="zh-CN" sz="1800" dirty="0"/>
          </a:p>
          <a:p>
            <a:r>
              <a:rPr lang="zh-CN" altLang="en-US" sz="1800" dirty="0"/>
              <a:t>移动头部：与路由头部一起提供</a:t>
            </a:r>
            <a:r>
              <a:rPr lang="en-US" altLang="zh-CN" sz="1800" dirty="0"/>
              <a:t>IP</a:t>
            </a:r>
            <a:r>
              <a:rPr lang="zh-CN" altLang="en-US" sz="1800" dirty="0"/>
              <a:t>移动支持</a:t>
            </a:r>
            <a:endParaRPr lang="en-US" altLang="zh-CN" sz="1800" dirty="0"/>
          </a:p>
          <a:p>
            <a:r>
              <a:rPr lang="zh-CN" altLang="en-US" sz="1800" dirty="0"/>
              <a:t>目的选项：可以出现最多</a:t>
            </a:r>
            <a:r>
              <a:rPr lang="en-US" altLang="zh-CN" sz="1800" dirty="0"/>
              <a:t>2</a:t>
            </a:r>
            <a:r>
              <a:rPr lang="zh-CN" altLang="en-US" sz="1800" dirty="0"/>
              <a:t>次</a:t>
            </a:r>
            <a:endParaRPr lang="en-US" altLang="zh-CN" sz="1800" dirty="0"/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分组到达目的地时使用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到达第一个目的地时使用第一个目的选项</a:t>
            </a:r>
          </a:p>
        </p:txBody>
      </p:sp>
    </p:spTree>
    <p:extLst>
      <p:ext uri="{BB962C8B-B14F-4D97-AF65-F5344CB8AC3E}">
        <p14:creationId xmlns:p14="http://schemas.microsoft.com/office/powerpoint/2010/main" val="41009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06859" y="1604186"/>
            <a:ext cx="11765692" cy="201178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128</a:t>
            </a:r>
            <a:r>
              <a:rPr lang="zh-CN" altLang="zh-CN" sz="2000" dirty="0"/>
              <a:t>比特的</a:t>
            </a:r>
            <a:r>
              <a:rPr lang="en-US" altLang="zh-CN" sz="2000" dirty="0"/>
              <a:t>IPv6</a:t>
            </a:r>
            <a:r>
              <a:rPr lang="zh-CN" altLang="zh-CN" sz="2000" dirty="0"/>
              <a:t>地址以</a:t>
            </a:r>
            <a:r>
              <a:rPr lang="en-US" altLang="zh-CN" sz="2000" dirty="0"/>
              <a:t>16</a:t>
            </a:r>
            <a:r>
              <a:rPr lang="zh-CN" altLang="zh-CN" sz="2000" dirty="0"/>
              <a:t>个比特为一组分为</a:t>
            </a:r>
            <a:r>
              <a:rPr lang="en-US" altLang="zh-CN" sz="2000" dirty="0"/>
              <a:t>8</a:t>
            </a:r>
            <a:r>
              <a:rPr lang="zh-CN" altLang="zh-CN" sz="2000" dirty="0"/>
              <a:t>组，每组以十六进制书写，组与组之间用冒号分割</a:t>
            </a:r>
            <a:endParaRPr lang="en-US" altLang="zh-CN" sz="2000" dirty="0"/>
          </a:p>
          <a:p>
            <a:r>
              <a:rPr lang="en-US" altLang="zh-CN" sz="2000" dirty="0"/>
              <a:t>IPv6</a:t>
            </a:r>
            <a:r>
              <a:rPr lang="zh-CN" altLang="en-US" sz="2000" dirty="0"/>
              <a:t>地址书写格式中的</a:t>
            </a:r>
            <a:r>
              <a:rPr lang="en-US" altLang="zh-CN" sz="2000" dirty="0"/>
              <a:t>0</a:t>
            </a:r>
            <a:r>
              <a:rPr lang="zh-CN" altLang="en-US" sz="2000" dirty="0"/>
              <a:t>可以压缩</a:t>
            </a:r>
            <a:endParaRPr lang="en-US" altLang="zh-CN" sz="2000" dirty="0"/>
          </a:p>
          <a:p>
            <a:pPr lvl="1"/>
            <a:r>
              <a:rPr lang="en-US" altLang="zh-CN" sz="2000" dirty="0"/>
              <a:t>0123</a:t>
            </a:r>
            <a:r>
              <a:rPr lang="en-US" altLang="zh-CN" sz="2000" dirty="0">
                <a:sym typeface="Wingdings" pitchFamily="2" charset="2"/>
              </a:rPr>
              <a:t>123</a:t>
            </a:r>
          </a:p>
          <a:p>
            <a:pPr lvl="1"/>
            <a:r>
              <a:rPr lang="en-US" altLang="zh-CN" sz="2000" dirty="0">
                <a:sym typeface="Wingdings" pitchFamily="2" charset="2"/>
              </a:rPr>
              <a:t>:</a:t>
            </a:r>
            <a:r>
              <a:rPr lang="zh-CN" altLang="en-US" sz="2000" dirty="0">
                <a:sym typeface="Wingdings" pitchFamily="2" charset="2"/>
              </a:rPr>
              <a:t>分割的多个</a:t>
            </a:r>
            <a:r>
              <a:rPr lang="en-US" altLang="zh-CN" sz="2000" dirty="0">
                <a:sym typeface="Wingdings" pitchFamily="2" charset="2"/>
              </a:rPr>
              <a:t>0</a:t>
            </a:r>
            <a:r>
              <a:rPr lang="zh-CN" altLang="en-US" sz="2000" dirty="0">
                <a:sym typeface="Wingdings" pitchFamily="2" charset="2"/>
              </a:rPr>
              <a:t>可以缩写，但仅仅缩写一次</a:t>
            </a:r>
            <a:r>
              <a:rPr lang="en-US" altLang="zh-CN" sz="2000" dirty="0">
                <a:sym typeface="Wingdings" pitchFamily="2" charset="2"/>
              </a:rPr>
              <a:t> </a:t>
            </a:r>
          </a:p>
          <a:p>
            <a:r>
              <a:rPr lang="en-US" altLang="zh-CN" sz="2000" dirty="0">
                <a:sym typeface="Wingdings" pitchFamily="2" charset="2"/>
              </a:rPr>
              <a:t>IPv4</a:t>
            </a:r>
            <a:r>
              <a:rPr lang="zh-CN" altLang="en-US" sz="2000" dirty="0">
                <a:sym typeface="Wingdings" pitchFamily="2" charset="2"/>
              </a:rPr>
              <a:t>地址可在书写格式的最低</a:t>
            </a:r>
            <a:r>
              <a:rPr lang="en-US" altLang="zh-CN" sz="2000" dirty="0">
                <a:sym typeface="Wingdings" pitchFamily="2" charset="2"/>
              </a:rPr>
              <a:t>32</a:t>
            </a:r>
            <a:r>
              <a:rPr lang="zh-CN" altLang="en-US" sz="2000" dirty="0">
                <a:sym typeface="Wingdings" pitchFamily="2" charset="2"/>
              </a:rPr>
              <a:t>比特出现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604768" y="2006011"/>
            <a:ext cx="459045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8000:0000:0000:0000:0123:4567:89AB:CDEF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04768" y="2534395"/>
            <a:ext cx="2828018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8000::123:4567:89AB:CDEF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04768" y="3064621"/>
            <a:ext cx="3713124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IPv4</a:t>
            </a:r>
            <a:r>
              <a:rPr lang="zh-CN" altLang="en-US" dirty="0"/>
              <a:t>映射地址：</a:t>
            </a:r>
            <a:r>
              <a:rPr lang="en-US" altLang="zh-CN" dirty="0"/>
              <a:t>::FFFF:202.120.224.5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49327"/>
              </p:ext>
            </p:extLst>
          </p:nvPr>
        </p:nvGraphicFramePr>
        <p:xfrm>
          <a:off x="4120139" y="3593005"/>
          <a:ext cx="7473665" cy="32011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5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9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用途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前缀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CIDR</a:t>
                      </a:r>
                      <a:r>
                        <a:rPr lang="zh-CN" sz="1400" kern="100">
                          <a:effectLst/>
                        </a:rPr>
                        <a:t>表示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未知地址，仅仅作为源地址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r>
                        <a:rPr lang="zh-CN" sz="1400" kern="100">
                          <a:effectLst/>
                        </a:rPr>
                        <a:t>个</a:t>
                      </a: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::/128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回环地址，仅在主机内部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127</a:t>
                      </a:r>
                      <a:r>
                        <a:rPr lang="zh-CN" sz="1400" kern="100">
                          <a:effectLst/>
                        </a:rPr>
                        <a:t>个</a:t>
                      </a:r>
                      <a:r>
                        <a:rPr lang="en-US" sz="1400" kern="100">
                          <a:effectLst/>
                        </a:rPr>
                        <a:t>0 + 1</a:t>
                      </a:r>
                      <a:r>
                        <a:rPr lang="zh-CN" sz="1400" kern="100">
                          <a:effectLst/>
                        </a:rPr>
                        <a:t>个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::1/128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组播地址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1111 1111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FF00::/8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链路</a:t>
                      </a:r>
                      <a:r>
                        <a:rPr 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唯一</a:t>
                      </a: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(link-local)</a:t>
                      </a:r>
                      <a:r>
                        <a:rPr 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单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播地址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1111 1110 10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FE80::/10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本地</a:t>
                      </a:r>
                      <a:r>
                        <a:rPr 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唯一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Unique-local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r>
                        <a:rPr 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单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播地址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1111 110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FC00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::/7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7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IPv4</a:t>
                      </a:r>
                      <a:r>
                        <a:rPr lang="zh-CN" sz="1400" kern="100" dirty="0">
                          <a:effectLst/>
                        </a:rPr>
                        <a:t>映射地址，不应出现在分组头部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80</a:t>
                      </a:r>
                      <a:r>
                        <a:rPr lang="zh-CN" sz="1400" kern="100">
                          <a:effectLst/>
                        </a:rPr>
                        <a:t>个</a:t>
                      </a:r>
                      <a:r>
                        <a:rPr lang="en-US" sz="1400" kern="100">
                          <a:effectLst/>
                        </a:rPr>
                        <a:t>0+16</a:t>
                      </a:r>
                      <a:r>
                        <a:rPr lang="zh-CN" sz="1400" kern="100">
                          <a:effectLst/>
                        </a:rPr>
                        <a:t>个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::FFFF:0:0/96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Teredo</a:t>
                      </a:r>
                      <a:r>
                        <a:rPr lang="zh-CN" sz="1400" kern="100" dirty="0">
                          <a:effectLst/>
                        </a:rPr>
                        <a:t>地址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0010 0000 0000 0001+16</a:t>
                      </a:r>
                      <a:r>
                        <a:rPr lang="zh-CN" sz="1400" kern="100">
                          <a:effectLst/>
                        </a:rPr>
                        <a:t>个</a:t>
                      </a:r>
                      <a:r>
                        <a:rPr lang="en-US" sz="1400" kern="100">
                          <a:effectLst/>
                        </a:rPr>
                        <a:t>0 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2001::/32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6to4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地址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0010 0000 0000 0010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2002::/16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3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全局单播地址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2000::/3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6859" y="3441680"/>
            <a:ext cx="3553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节点的接口一定有一个链路唯一单播地址，无需配置就可以和链路上的其他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接口通信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IPv6</a:t>
            </a:r>
            <a:r>
              <a:rPr lang="zh-CN" altLang="en-US" dirty="0" smtClean="0"/>
              <a:t>没有广播地址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IPv6</a:t>
            </a:r>
            <a:r>
              <a:rPr lang="zh-CN" altLang="en-US" dirty="0" smtClean="0"/>
              <a:t>组播地址： 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Well-Known: FF00::/12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Transient: FF10::/12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Solicited-Node:  FF02:0:0:0:0:1:FF00::/104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4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如何配置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地址？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571" y="1690688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首先构造一个</a:t>
            </a:r>
            <a:r>
              <a:rPr lang="zh-CN" altLang="zh-CN" sz="1800" dirty="0" smtClean="0"/>
              <a:t>链路</a:t>
            </a:r>
            <a:r>
              <a:rPr lang="zh-CN" altLang="zh-CN" sz="1800" dirty="0"/>
              <a:t>唯一的</a:t>
            </a:r>
            <a:r>
              <a:rPr lang="en-US" altLang="zh-CN" sz="1800" dirty="0"/>
              <a:t>IPv6</a:t>
            </a:r>
            <a:r>
              <a:rPr lang="zh-CN" altLang="zh-CN" sz="1800" dirty="0"/>
              <a:t>地址</a:t>
            </a:r>
            <a:r>
              <a:rPr lang="en-US" altLang="zh-CN" sz="1800" dirty="0"/>
              <a:t>(FE80::/10)</a:t>
            </a:r>
          </a:p>
          <a:p>
            <a:pPr lvl="1"/>
            <a:r>
              <a:rPr lang="en-US" altLang="zh-CN" sz="1800" dirty="0" smtClean="0"/>
              <a:t>1111 </a:t>
            </a:r>
            <a:r>
              <a:rPr lang="en-US" altLang="zh-CN" sz="1800" dirty="0"/>
              <a:t>1110 10+54</a:t>
            </a:r>
            <a:r>
              <a:rPr lang="zh-CN" altLang="en-US" sz="1800" dirty="0"/>
              <a:t>个</a:t>
            </a:r>
            <a:r>
              <a:rPr lang="en-US" altLang="zh-CN" sz="1800" dirty="0" smtClean="0"/>
              <a:t>0 + 64</a:t>
            </a:r>
            <a:r>
              <a:rPr lang="zh-CN" altLang="en-US" sz="1800" dirty="0" smtClean="0"/>
              <a:t>位</a:t>
            </a:r>
            <a:r>
              <a:rPr lang="en-US" altLang="zh-CN" sz="1800" dirty="0" smtClean="0"/>
              <a:t>EUI-64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lvl="1"/>
            <a:r>
              <a:rPr lang="en-US" altLang="zh-CN" sz="1800" dirty="0" smtClean="0">
                <a:sym typeface="Wingdings" pitchFamily="2" charset="2"/>
              </a:rPr>
              <a:t>EUI-64</a:t>
            </a:r>
            <a:r>
              <a:rPr lang="zh-CN" altLang="en-US" sz="1800" dirty="0" smtClean="0">
                <a:sym typeface="Wingdings" pitchFamily="2" charset="2"/>
              </a:rPr>
              <a:t>地址的构造： </a:t>
            </a:r>
            <a:endParaRPr lang="en-US" altLang="zh-CN" sz="1800" dirty="0" smtClean="0">
              <a:sym typeface="Wingdings" pitchFamily="2" charset="2"/>
            </a:endParaRPr>
          </a:p>
          <a:p>
            <a:pPr lvl="2"/>
            <a:r>
              <a:rPr lang="en-US" altLang="zh-CN" sz="1800" dirty="0" smtClean="0">
                <a:sym typeface="Wingdings" pitchFamily="2" charset="2"/>
              </a:rPr>
              <a:t>48</a:t>
            </a:r>
            <a:r>
              <a:rPr lang="zh-CN" altLang="en-US" sz="1800" dirty="0" smtClean="0">
                <a:sym typeface="Wingdings" pitchFamily="2" charset="2"/>
              </a:rPr>
              <a:t>位的</a:t>
            </a:r>
            <a:r>
              <a:rPr lang="en-AU" altLang="zh-CN" sz="1800" dirty="0" smtClean="0">
                <a:sym typeface="Wingdings" pitchFamily="2" charset="2"/>
              </a:rPr>
              <a:t>MAC</a:t>
            </a:r>
            <a:r>
              <a:rPr lang="zh-CN" altLang="en-AU" sz="1800" dirty="0" smtClean="0">
                <a:sym typeface="Wingdings" pitchFamily="2" charset="2"/>
              </a:rPr>
              <a:t>地址</a:t>
            </a:r>
            <a:r>
              <a:rPr lang="zh-CN" altLang="en-US" sz="1800" dirty="0" smtClean="0">
                <a:sym typeface="Wingdings" pitchFamily="2" charset="2"/>
              </a:rPr>
              <a:t>由</a:t>
            </a:r>
            <a:r>
              <a:rPr lang="en-US" altLang="zh-CN" sz="1800" dirty="0" smtClean="0">
                <a:sym typeface="Wingdings" pitchFamily="2" charset="2"/>
              </a:rPr>
              <a:t>24</a:t>
            </a:r>
            <a:r>
              <a:rPr lang="zh-CN" altLang="en-US" sz="1800" dirty="0" smtClean="0">
                <a:sym typeface="Wingdings" pitchFamily="2" charset="2"/>
              </a:rPr>
              <a:t>比特的</a:t>
            </a:r>
            <a:r>
              <a:rPr lang="en-AU" altLang="zh-CN" sz="1800" dirty="0" smtClean="0">
                <a:sym typeface="Wingdings" pitchFamily="2" charset="2"/>
              </a:rPr>
              <a:t>OUI+</a:t>
            </a:r>
            <a:r>
              <a:rPr lang="en-US" altLang="zh-CN" sz="1800" dirty="0" smtClean="0">
                <a:sym typeface="Wingdings" pitchFamily="2" charset="2"/>
              </a:rPr>
              <a:t>24</a:t>
            </a:r>
            <a:r>
              <a:rPr lang="zh-CN" altLang="en-US" sz="1800" dirty="0" smtClean="0">
                <a:sym typeface="Wingdings" pitchFamily="2" charset="2"/>
              </a:rPr>
              <a:t>比特的</a:t>
            </a:r>
            <a:r>
              <a:rPr lang="en-AU" altLang="zh-CN" sz="1800" dirty="0" smtClean="0">
                <a:sym typeface="Wingdings" pitchFamily="2" charset="2"/>
              </a:rPr>
              <a:t>OUA</a:t>
            </a:r>
            <a:r>
              <a:rPr lang="zh-CN" altLang="en-US" sz="1800" dirty="0" smtClean="0">
                <a:sym typeface="Wingdings" pitchFamily="2" charset="2"/>
              </a:rPr>
              <a:t>组成</a:t>
            </a:r>
            <a:r>
              <a:rPr lang="en-AU" altLang="zh-CN" sz="1800" dirty="0" smtClean="0">
                <a:sym typeface="Wingdings" pitchFamily="2" charset="2"/>
              </a:rPr>
              <a:t> </a:t>
            </a:r>
            <a:endParaRPr lang="en-AU" altLang="zh-CN" sz="1800" dirty="0">
              <a:sym typeface="Wingdings" pitchFamily="2" charset="2"/>
            </a:endParaRPr>
          </a:p>
          <a:p>
            <a:pPr lvl="2"/>
            <a:r>
              <a:rPr lang="en-AU" altLang="zh-CN" sz="1800" dirty="0" smtClean="0">
                <a:sym typeface="Wingdings" pitchFamily="2" charset="2"/>
              </a:rPr>
              <a:t>OUI </a:t>
            </a:r>
            <a:r>
              <a:rPr lang="en-AU" altLang="zh-CN" sz="1800" dirty="0">
                <a:sym typeface="Wingdings" pitchFamily="2" charset="2"/>
              </a:rPr>
              <a:t>+ 0xfffe + OUA</a:t>
            </a:r>
            <a:r>
              <a:rPr lang="zh-CN" altLang="en-US" sz="1800" dirty="0">
                <a:sym typeface="Wingdings" pitchFamily="2" charset="2"/>
              </a:rPr>
              <a:t>，</a:t>
            </a:r>
            <a:r>
              <a:rPr lang="zh-CN" altLang="en-AU" sz="1800" dirty="0">
                <a:sym typeface="Wingdings" pitchFamily="2" charset="2"/>
              </a:rPr>
              <a:t>然后</a:t>
            </a:r>
            <a:r>
              <a:rPr lang="en-AU" altLang="zh-CN" sz="1800" dirty="0">
                <a:sym typeface="Wingdings" pitchFamily="2" charset="2"/>
              </a:rPr>
              <a:t>OUI</a:t>
            </a:r>
            <a:r>
              <a:rPr lang="zh-CN" altLang="en-AU" sz="1800" dirty="0" smtClean="0">
                <a:sym typeface="Wingdings" pitchFamily="2" charset="2"/>
              </a:rPr>
              <a:t>的</a:t>
            </a:r>
            <a:r>
              <a:rPr lang="zh-CN" altLang="en-US" sz="1800" dirty="0">
                <a:sym typeface="Wingdings" pitchFamily="2" charset="2"/>
              </a:rPr>
              <a:t>次</a:t>
            </a:r>
            <a:r>
              <a:rPr lang="zh-CN" altLang="en-US" sz="1800" dirty="0" smtClean="0">
                <a:sym typeface="Wingdings" pitchFamily="2" charset="2"/>
              </a:rPr>
              <a:t>低位</a:t>
            </a:r>
            <a:r>
              <a:rPr lang="en-US" altLang="zh-CN" sz="1800" dirty="0" smtClean="0">
                <a:sym typeface="Wingdings" pitchFamily="2" charset="2"/>
              </a:rPr>
              <a:t>(</a:t>
            </a:r>
            <a:r>
              <a:rPr lang="en-AU" altLang="zh-CN" sz="1800" dirty="0" smtClean="0">
                <a:sym typeface="Wingdings" pitchFamily="2" charset="2"/>
              </a:rPr>
              <a:t>U/L)</a:t>
            </a:r>
            <a:r>
              <a:rPr lang="zh-CN" altLang="en-AU" sz="1800" dirty="0" smtClean="0">
                <a:sym typeface="Wingdings" pitchFamily="2" charset="2"/>
              </a:rPr>
              <a:t>取</a:t>
            </a:r>
            <a:r>
              <a:rPr lang="zh-CN" altLang="en-AU" sz="1800" dirty="0">
                <a:sym typeface="Wingdings" pitchFamily="2" charset="2"/>
              </a:rPr>
              <a:t>反，一般从原来的</a:t>
            </a:r>
            <a:r>
              <a:rPr lang="en-AU" altLang="zh-CN" sz="1800" dirty="0">
                <a:sym typeface="Wingdings" pitchFamily="2" charset="2"/>
              </a:rPr>
              <a:t>01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/>
              <a:t>IPv6</a:t>
            </a:r>
            <a:r>
              <a:rPr lang="zh-CN" altLang="en-US" sz="1800" dirty="0" smtClean="0"/>
              <a:t>路由器定期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每个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秒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发送一个</a:t>
            </a:r>
            <a:r>
              <a:rPr lang="en-US" altLang="zh-CN" sz="1800" dirty="0" smtClean="0"/>
              <a:t>ICMPv6 </a:t>
            </a:r>
            <a:r>
              <a:rPr lang="zh-CN" altLang="zh-CN" sz="1800" dirty="0"/>
              <a:t>Router </a:t>
            </a:r>
            <a:r>
              <a:rPr lang="zh-CN" altLang="zh-CN" sz="1800" dirty="0" smtClean="0"/>
              <a:t>Advertisement</a:t>
            </a:r>
            <a:r>
              <a:rPr lang="zh-CN" altLang="en-US" sz="1800" dirty="0" smtClean="0"/>
              <a:t>消息给</a:t>
            </a:r>
            <a:r>
              <a:rPr lang="zh-CN" altLang="zh-CN" sz="1800" dirty="0"/>
              <a:t>ff02::</a:t>
            </a:r>
            <a:r>
              <a:rPr lang="zh-CN" altLang="zh-CN" sz="1800" dirty="0" smtClean="0"/>
              <a:t>1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所有</a:t>
            </a:r>
            <a:r>
              <a:rPr lang="en-US" altLang="zh-CN" sz="1800" dirty="0" smtClean="0"/>
              <a:t>IPv6</a:t>
            </a:r>
            <a:r>
              <a:rPr lang="zh-CN" altLang="en-US" sz="1800" dirty="0" smtClean="0"/>
              <a:t>主机组播地址</a:t>
            </a:r>
            <a:r>
              <a:rPr lang="en-US" altLang="zh-CN" sz="1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 smtClean="0"/>
              <a:t>包括了</a:t>
            </a:r>
            <a:r>
              <a:rPr lang="en-US" altLang="zh-CN" sz="1800" dirty="0" smtClean="0"/>
              <a:t>IPv6</a:t>
            </a:r>
            <a:r>
              <a:rPr lang="zh-CN" altLang="en-US" sz="1800" dirty="0" smtClean="0"/>
              <a:t>前缀和前缀长度、缺省路由器地址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路由器的</a:t>
            </a:r>
            <a:r>
              <a:rPr lang="en-US" altLang="zh-CN" sz="1800" dirty="0" smtClean="0"/>
              <a:t>Link-local</a:t>
            </a:r>
            <a:r>
              <a:rPr lang="zh-CN" altLang="en-US" sz="1800" dirty="0" smtClean="0"/>
              <a:t>地址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、支持的</a:t>
            </a:r>
            <a:r>
              <a:rPr lang="en-US" altLang="zh-CN" sz="1800" dirty="0" smtClean="0"/>
              <a:t>IPv6</a:t>
            </a:r>
            <a:r>
              <a:rPr lang="zh-CN" altLang="en-US" sz="1800" dirty="0" smtClean="0"/>
              <a:t>地址获得方式等</a:t>
            </a:r>
            <a:endParaRPr lang="en-US" altLang="zh-CN" sz="1800" dirty="0" smtClean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可以采用</a:t>
            </a:r>
            <a:r>
              <a:rPr lang="en-US" altLang="zh-CN" sz="1800" dirty="0"/>
              <a:t>DHCPv6</a:t>
            </a:r>
            <a:r>
              <a:rPr lang="zh-CN" altLang="en-US" sz="1800" dirty="0"/>
              <a:t>获得</a:t>
            </a:r>
            <a:r>
              <a:rPr lang="en-US" altLang="zh-CN" sz="1800" dirty="0"/>
              <a:t>IPv6</a:t>
            </a:r>
            <a:r>
              <a:rPr lang="zh-CN" altLang="en-US" sz="1800" dirty="0"/>
              <a:t>地址以及其他配置信息</a:t>
            </a:r>
            <a:endParaRPr lang="en-US" altLang="zh-CN" sz="1800" dirty="0" smtClean="0"/>
          </a:p>
          <a:p>
            <a:pPr lvl="1">
              <a:lnSpc>
                <a:spcPct val="100000"/>
              </a:lnSpc>
            </a:pPr>
            <a:r>
              <a:rPr lang="zh-CN" altLang="en-US" sz="1800" dirty="0" smtClean="0"/>
              <a:t>可以采取</a:t>
            </a:r>
            <a:r>
              <a:rPr lang="en-US" altLang="zh-CN" sz="1800" dirty="0" smtClean="0"/>
              <a:t>SLAAC(</a:t>
            </a:r>
            <a:r>
              <a:rPr lang="zh-CN" altLang="zh-CN" sz="1800" dirty="0"/>
              <a:t>Stateless Address </a:t>
            </a:r>
            <a:r>
              <a:rPr lang="zh-CN" altLang="zh-CN" sz="1800" dirty="0" smtClean="0"/>
              <a:t>Autoconfiguration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方式获得全局唯一的</a:t>
            </a:r>
            <a:r>
              <a:rPr lang="en-US" altLang="zh-CN" sz="1800" dirty="0" smtClean="0"/>
              <a:t>IPv6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lvl="2">
              <a:lnSpc>
                <a:spcPct val="100000"/>
              </a:lnSpc>
            </a:pPr>
            <a:r>
              <a:rPr lang="zh-CN" altLang="en-US" sz="1800" dirty="0" smtClean="0"/>
              <a:t>由</a:t>
            </a:r>
            <a:r>
              <a:rPr lang="en-US" altLang="zh-CN" sz="1800" dirty="0" smtClean="0"/>
              <a:t>RA</a:t>
            </a:r>
            <a:r>
              <a:rPr lang="zh-CN" altLang="en-US" sz="1800" dirty="0" smtClean="0"/>
              <a:t>消息中的</a:t>
            </a:r>
            <a:r>
              <a:rPr lang="en-US" altLang="zh-CN" sz="1800" dirty="0" smtClean="0"/>
              <a:t>IPv6</a:t>
            </a:r>
            <a:r>
              <a:rPr lang="zh-CN" altLang="en-US" sz="1800" dirty="0" smtClean="0"/>
              <a:t>前缀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前缀长度再加上</a:t>
            </a:r>
            <a:r>
              <a:rPr lang="en-US" altLang="zh-CN" sz="1800" dirty="0" smtClean="0"/>
              <a:t>64</a:t>
            </a:r>
            <a:r>
              <a:rPr lang="zh-CN" altLang="en-US" sz="1800" dirty="0" smtClean="0"/>
              <a:t>位的接口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组成</a:t>
            </a:r>
            <a:endParaRPr lang="en-US" altLang="zh-CN" sz="1800" dirty="0" smtClean="0"/>
          </a:p>
          <a:p>
            <a:pPr lvl="2">
              <a:lnSpc>
                <a:spcPct val="100000"/>
              </a:lnSpc>
            </a:pPr>
            <a:r>
              <a:rPr lang="zh-CN" altLang="en-US" sz="1800" dirty="0"/>
              <a:t>接口</a:t>
            </a:r>
            <a:r>
              <a:rPr lang="en-US" altLang="zh-CN" sz="1800" dirty="0"/>
              <a:t>ID</a:t>
            </a:r>
            <a:r>
              <a:rPr lang="zh-CN" altLang="en-US" sz="1800" dirty="0"/>
              <a:t>可以采用</a:t>
            </a:r>
            <a:r>
              <a:rPr lang="en-US" altLang="zh-CN" sz="1800" dirty="0"/>
              <a:t>EUI-64</a:t>
            </a:r>
            <a:r>
              <a:rPr lang="zh-CN" altLang="en-US" sz="1800" dirty="0"/>
              <a:t>地址，也可以使用一个</a:t>
            </a:r>
            <a:r>
              <a:rPr lang="en-US" altLang="zh-CN" sz="1800" dirty="0"/>
              <a:t>64</a:t>
            </a:r>
            <a:r>
              <a:rPr lang="zh-CN" altLang="en-US" sz="1800" dirty="0"/>
              <a:t>比特的随机数，也可以采用</a:t>
            </a:r>
            <a:r>
              <a:rPr lang="zh-CN" altLang="zh-CN" sz="1800" dirty="0"/>
              <a:t>Cryptographically Generated Addresses (CGA)</a:t>
            </a:r>
            <a:endParaRPr lang="en-US" altLang="zh-CN" sz="18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6282620" y="1972754"/>
            <a:ext cx="507118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00-d0-59-59-38-80 </a:t>
            </a:r>
            <a:r>
              <a:rPr lang="en-US" altLang="zh-CN" dirty="0">
                <a:sym typeface="Wingdings" pitchFamily="2" charset="2"/>
              </a:rPr>
              <a:t>FE80</a:t>
            </a:r>
            <a:r>
              <a:rPr lang="en-US" altLang="zh-CN" dirty="0" smtClean="0">
                <a:sym typeface="Wingdings" pitchFamily="2" charset="2"/>
              </a:rPr>
              <a:t>::0</a:t>
            </a:r>
            <a:r>
              <a:rPr lang="en-US" altLang="zh-CN" dirty="0" smtClean="0"/>
              <a:t>2d0:59ff:fe59:3880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5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045601" y="1713131"/>
            <a:ext cx="10100797" cy="941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/>
              <a:t>IPv6</a:t>
            </a:r>
            <a:r>
              <a:rPr lang="zh-CN" altLang="en-US" sz="2000" dirty="0" smtClean="0"/>
              <a:t>引入</a:t>
            </a:r>
            <a:r>
              <a:rPr lang="en-US" altLang="zh-CN" sz="2000" dirty="0" err="1"/>
              <a:t>Anycast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任</a:t>
            </a:r>
            <a:r>
              <a:rPr lang="zh-CN" altLang="zh-CN" sz="2000" dirty="0"/>
              <a:t>播地址与</a:t>
            </a:r>
            <a:r>
              <a:rPr lang="en-US" altLang="zh-CN" sz="2000" dirty="0"/>
              <a:t>IPv4</a:t>
            </a:r>
            <a:r>
              <a:rPr lang="zh-CN" altLang="zh-CN" sz="2000" dirty="0"/>
              <a:t>的子网地址格式类似，前面为子网前缀，最后为连续多个</a:t>
            </a:r>
            <a:r>
              <a:rPr lang="en-US" altLang="zh-CN" sz="2000" dirty="0"/>
              <a:t>0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zh-CN" sz="2000" dirty="0"/>
              <a:t>全局单播地址的分配考虑到了路由汇集的</a:t>
            </a:r>
            <a:r>
              <a:rPr lang="zh-CN" altLang="zh-CN" sz="2000" dirty="0" smtClean="0"/>
              <a:t>支持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645"/>
          <p:cNvGrpSpPr>
            <a:grpSpLocks/>
          </p:cNvGrpSpPr>
          <p:nvPr/>
        </p:nvGrpSpPr>
        <p:grpSpPr bwMode="auto">
          <a:xfrm>
            <a:off x="5322132" y="3678919"/>
            <a:ext cx="6605963" cy="1534150"/>
            <a:chOff x="0" y="518"/>
            <a:chExt cx="43076" cy="7035"/>
          </a:xfrm>
        </p:grpSpPr>
        <p:sp>
          <p:nvSpPr>
            <p:cNvPr id="7" name="文本框 640"/>
            <p:cNvSpPr txBox="1">
              <a:spLocks noChangeArrowheads="1"/>
            </p:cNvSpPr>
            <p:nvPr/>
          </p:nvSpPr>
          <p:spPr bwMode="auto">
            <a:xfrm>
              <a:off x="5430" y="518"/>
              <a:ext cx="3333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文本框 641"/>
            <p:cNvSpPr txBox="1">
              <a:spLocks noChangeArrowheads="1"/>
            </p:cNvSpPr>
            <p:nvPr/>
          </p:nvSpPr>
          <p:spPr bwMode="auto">
            <a:xfrm>
              <a:off x="13620" y="870"/>
              <a:ext cx="3334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en-US" altLang="zh-CN" sz="16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文本框 642"/>
            <p:cNvSpPr txBox="1">
              <a:spLocks noChangeArrowheads="1"/>
            </p:cNvSpPr>
            <p:nvPr/>
          </p:nvSpPr>
          <p:spPr bwMode="auto">
            <a:xfrm>
              <a:off x="21240" y="870"/>
              <a:ext cx="3334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lang="en-US" altLang="zh-CN" sz="16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文本框 643"/>
            <p:cNvSpPr txBox="1">
              <a:spLocks noChangeArrowheads="1"/>
            </p:cNvSpPr>
            <p:nvPr/>
          </p:nvSpPr>
          <p:spPr bwMode="auto">
            <a:xfrm>
              <a:off x="28574" y="709"/>
              <a:ext cx="3334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endParaRPr lang="en-US" altLang="zh-CN" sz="16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文本框 644"/>
            <p:cNvSpPr txBox="1">
              <a:spLocks noChangeArrowheads="1"/>
            </p:cNvSpPr>
            <p:nvPr/>
          </p:nvSpPr>
          <p:spPr bwMode="auto">
            <a:xfrm>
              <a:off x="32408" y="554"/>
              <a:ext cx="10668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125-m-n-o-p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文本框 1534"/>
            <p:cNvSpPr txBox="1">
              <a:spLocks noChangeArrowheads="1"/>
            </p:cNvSpPr>
            <p:nvPr/>
          </p:nvSpPr>
          <p:spPr bwMode="auto">
            <a:xfrm>
              <a:off x="571" y="870"/>
              <a:ext cx="3334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文本框 1528"/>
            <p:cNvSpPr txBox="1">
              <a:spLocks noChangeArrowheads="1"/>
            </p:cNvSpPr>
            <p:nvPr/>
          </p:nvSpPr>
          <p:spPr bwMode="auto">
            <a:xfrm>
              <a:off x="0" y="2190"/>
              <a:ext cx="3905" cy="21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001</a:t>
              </a:r>
              <a:endParaRPr lang="en-US" altLang="zh-CN" sz="16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文本框 1529"/>
            <p:cNvSpPr txBox="1">
              <a:spLocks noChangeArrowheads="1"/>
            </p:cNvSpPr>
            <p:nvPr/>
          </p:nvSpPr>
          <p:spPr bwMode="auto">
            <a:xfrm>
              <a:off x="3905" y="2190"/>
              <a:ext cx="6477" cy="21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注册</a:t>
              </a:r>
              <a:r>
                <a:rPr lang="en-US" altLang="zh-CN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ID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文本框 1530"/>
            <p:cNvSpPr txBox="1">
              <a:spLocks noChangeArrowheads="1"/>
            </p:cNvSpPr>
            <p:nvPr/>
          </p:nvSpPr>
          <p:spPr bwMode="auto">
            <a:xfrm>
              <a:off x="10382" y="2190"/>
              <a:ext cx="8191" cy="21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提供者</a:t>
              </a:r>
              <a:r>
                <a:rPr lang="en-US" altLang="zh-CN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ID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文本框 1531"/>
            <p:cNvSpPr txBox="1">
              <a:spLocks noChangeArrowheads="1"/>
            </p:cNvSpPr>
            <p:nvPr/>
          </p:nvSpPr>
          <p:spPr bwMode="auto">
            <a:xfrm>
              <a:off x="18573" y="2190"/>
              <a:ext cx="8382" cy="21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用户</a:t>
              </a:r>
              <a:r>
                <a:rPr lang="en-US" altLang="zh-CN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ID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文本框 1532"/>
            <p:cNvSpPr txBox="1">
              <a:spLocks noChangeArrowheads="1"/>
            </p:cNvSpPr>
            <p:nvPr/>
          </p:nvSpPr>
          <p:spPr bwMode="auto">
            <a:xfrm>
              <a:off x="26955" y="2190"/>
              <a:ext cx="6477" cy="210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子网</a:t>
              </a:r>
              <a:r>
                <a:rPr lang="en-US" altLang="zh-CN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ID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文本框 1533"/>
            <p:cNvSpPr txBox="1">
              <a:spLocks noChangeArrowheads="1"/>
            </p:cNvSpPr>
            <p:nvPr/>
          </p:nvSpPr>
          <p:spPr bwMode="auto">
            <a:xfrm>
              <a:off x="33432" y="2190"/>
              <a:ext cx="8382" cy="210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接口</a:t>
              </a:r>
              <a:r>
                <a:rPr lang="en-US" altLang="zh-CN" sz="16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ID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文本框 640"/>
            <p:cNvSpPr txBox="1">
              <a:spLocks noChangeArrowheads="1"/>
            </p:cNvSpPr>
            <p:nvPr/>
          </p:nvSpPr>
          <p:spPr bwMode="auto">
            <a:xfrm>
              <a:off x="8766" y="4746"/>
              <a:ext cx="3333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/23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文本框 640"/>
            <p:cNvSpPr txBox="1">
              <a:spLocks noChangeArrowheads="1"/>
            </p:cNvSpPr>
            <p:nvPr/>
          </p:nvSpPr>
          <p:spPr bwMode="auto">
            <a:xfrm>
              <a:off x="16964" y="4741"/>
              <a:ext cx="3333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/32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文本框 640"/>
            <p:cNvSpPr txBox="1">
              <a:spLocks noChangeArrowheads="1"/>
            </p:cNvSpPr>
            <p:nvPr/>
          </p:nvSpPr>
          <p:spPr bwMode="auto">
            <a:xfrm>
              <a:off x="25700" y="4746"/>
              <a:ext cx="3333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/48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文本框 640"/>
            <p:cNvSpPr txBox="1">
              <a:spLocks noChangeArrowheads="1"/>
            </p:cNvSpPr>
            <p:nvPr/>
          </p:nvSpPr>
          <p:spPr bwMode="auto">
            <a:xfrm>
              <a:off x="32041" y="4791"/>
              <a:ext cx="3333" cy="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/64</a:t>
              </a:r>
              <a:endPara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16764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3" name="Rectangle 56"/>
          <p:cNvSpPr>
            <a:spLocks noChangeArrowheads="1"/>
          </p:cNvSpPr>
          <p:nvPr/>
        </p:nvSpPr>
        <p:spPr bwMode="auto">
          <a:xfrm>
            <a:off x="1676401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457" y="293668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IPv6</a:t>
            </a:r>
            <a:r>
              <a:rPr lang="zh-CN" altLang="en-US" sz="2000" dirty="0"/>
              <a:t>网络</a:t>
            </a:r>
            <a:r>
              <a:rPr lang="zh-CN" altLang="en-US" sz="2000" dirty="0" smtClean="0"/>
              <a:t>： </a:t>
            </a:r>
            <a:endParaRPr lang="en-US" altLang="zh-CN" sz="2000" dirty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</a:t>
            </a:r>
            <a:r>
              <a:rPr lang="zh-CN" altLang="en-US" dirty="0">
                <a:hlinkClick r:id="rId2"/>
              </a:rPr>
              <a:t>://ipv6.fudan.edu.cn/99/ba/c5564a39354/page.</a:t>
            </a:r>
            <a:r>
              <a:rPr lang="zh-CN" altLang="en-US" dirty="0" smtClean="0">
                <a:hlinkClick r:id="rId2"/>
              </a:rPr>
              <a:t>htm</a:t>
            </a:r>
            <a:endParaRPr lang="en-US" altLang="zh-CN" dirty="0" smtClean="0"/>
          </a:p>
          <a:p>
            <a:r>
              <a:rPr lang="zh-CN" altLang="en-US" dirty="0" smtClean="0"/>
              <a:t>复旦大学</a:t>
            </a:r>
            <a:r>
              <a:rPr lang="zh-CN" altLang="en-US" dirty="0"/>
              <a:t>IPv6地址段</a:t>
            </a:r>
          </a:p>
          <a:p>
            <a:r>
              <a:rPr lang="zh-CN" altLang="en-US" dirty="0"/>
              <a:t>    2001:DA8:8001::/48  目前部署 </a:t>
            </a:r>
          </a:p>
          <a:p>
            <a:r>
              <a:rPr lang="zh-CN" altLang="en-US" dirty="0"/>
              <a:t>    2001:DA8:B7::/48</a:t>
            </a:r>
          </a:p>
          <a:p>
            <a:r>
              <a:rPr lang="zh-CN" altLang="en-US" dirty="0"/>
              <a:t>    2001:250:6001::/48</a:t>
            </a:r>
          </a:p>
          <a:p>
            <a:r>
              <a:rPr lang="zh-CN" altLang="en-US" dirty="0"/>
              <a:t>    2001:251:7805::/</a:t>
            </a:r>
            <a:r>
              <a:rPr lang="zh-CN" altLang="en-US" dirty="0" smtClean="0"/>
              <a:t>48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主流操作系统</a:t>
            </a:r>
            <a:r>
              <a:rPr lang="en-US" altLang="zh-CN" dirty="0" smtClean="0"/>
              <a:t>(Win10/Linux/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/Android)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IPv6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DNS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AAAA</a:t>
            </a:r>
            <a:r>
              <a:rPr lang="zh-CN" altLang="en-US" dirty="0" smtClean="0"/>
              <a:t>资源纪录，映射成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许多网站支持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国外许多</a:t>
            </a:r>
            <a:r>
              <a:rPr lang="en-US" altLang="zh-CN" dirty="0" smtClean="0"/>
              <a:t>ISP</a:t>
            </a:r>
            <a:r>
              <a:rPr lang="zh-CN" altLang="en-US" dirty="0" smtClean="0"/>
              <a:t>和企业网络支持</a:t>
            </a:r>
            <a:r>
              <a:rPr lang="en-US" altLang="zh-CN" dirty="0" smtClean="0"/>
              <a:t>IPv6</a:t>
            </a:r>
            <a:endParaRPr lang="zh-CN" altLang="en-US" dirty="0"/>
          </a:p>
        </p:txBody>
      </p:sp>
      <p:sp>
        <p:nvSpPr>
          <p:cNvPr id="22" name="圆角矩形标注 21"/>
          <p:cNvSpPr/>
          <p:nvPr/>
        </p:nvSpPr>
        <p:spPr>
          <a:xfrm>
            <a:off x="7613187" y="2581173"/>
            <a:ext cx="4322610" cy="618142"/>
          </a:xfrm>
          <a:prstGeom prst="wedgeRoundRectCallout">
            <a:avLst>
              <a:gd name="adj1" fmla="val -4476"/>
              <a:gd name="adj2" fmla="val 1744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可以进一步分割为：校区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大楼</a:t>
            </a:r>
            <a:r>
              <a:rPr lang="en-US" altLang="zh-CN" dirty="0" smtClean="0">
                <a:solidFill>
                  <a:schemeClr val="tx1"/>
                </a:solidFill>
              </a:rPr>
              <a:t>+VLAN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的过渡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99024" y="1564878"/>
            <a:ext cx="10554776" cy="219313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IPv6</a:t>
            </a:r>
            <a:r>
              <a:rPr lang="zh-CN" altLang="en-US" sz="2000" dirty="0"/>
              <a:t>将地址</a:t>
            </a:r>
            <a:r>
              <a:rPr lang="zh-CN" altLang="en-US" sz="2000" dirty="0" smtClean="0"/>
              <a:t>解析</a:t>
            </a:r>
            <a:r>
              <a:rPr lang="en-US" altLang="zh-CN" sz="2000" dirty="0" smtClean="0"/>
              <a:t>(ARP)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差错</a:t>
            </a:r>
            <a:r>
              <a:rPr lang="zh-CN" altLang="en-US" sz="2000" dirty="0" smtClean="0"/>
              <a:t>报告</a:t>
            </a:r>
            <a:r>
              <a:rPr lang="en-US" altLang="zh-CN" sz="2000" dirty="0" smtClean="0"/>
              <a:t>(ICMP)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组播成员</a:t>
            </a:r>
            <a:r>
              <a:rPr lang="zh-CN" altLang="en-US" sz="2000" dirty="0" smtClean="0"/>
              <a:t>管理</a:t>
            </a:r>
            <a:r>
              <a:rPr lang="en-US" altLang="zh-CN" sz="2000" dirty="0" smtClean="0"/>
              <a:t>(IGMP)</a:t>
            </a:r>
            <a:r>
              <a:rPr lang="zh-CN" altLang="en-US" sz="2000" dirty="0" smtClean="0"/>
              <a:t>结合</a:t>
            </a:r>
            <a:r>
              <a:rPr lang="zh-CN" altLang="en-US" sz="2000" dirty="0"/>
              <a:t>在一起在</a:t>
            </a:r>
            <a:r>
              <a:rPr lang="en-US" altLang="zh-CN" sz="2000" dirty="0"/>
              <a:t>ICMPv6</a:t>
            </a:r>
            <a:r>
              <a:rPr lang="zh-CN" altLang="en-US" sz="2000" dirty="0"/>
              <a:t>中定义</a:t>
            </a:r>
          </a:p>
          <a:p>
            <a:r>
              <a:rPr lang="en-US" altLang="zh-CN" sz="2000" dirty="0"/>
              <a:t>IPv4</a:t>
            </a:r>
            <a:r>
              <a:rPr lang="zh-CN" altLang="zh-CN" sz="2000" dirty="0"/>
              <a:t>和</a:t>
            </a:r>
            <a:r>
              <a:rPr lang="en-US" altLang="zh-CN" sz="2000" dirty="0"/>
              <a:t>IPv6</a:t>
            </a:r>
            <a:r>
              <a:rPr lang="zh-CN" altLang="zh-CN" sz="2000" dirty="0"/>
              <a:t>最重要的区别是更大的地址空间</a:t>
            </a:r>
            <a:endParaRPr lang="en-US" altLang="zh-CN" sz="2000" dirty="0"/>
          </a:p>
          <a:p>
            <a:r>
              <a:rPr lang="zh-CN" altLang="zh-CN" sz="2000" dirty="0"/>
              <a:t>较长的一段时间之内，</a:t>
            </a:r>
            <a:r>
              <a:rPr lang="en-US" altLang="zh-CN" sz="2000" dirty="0"/>
              <a:t>IPv4</a:t>
            </a:r>
            <a:r>
              <a:rPr lang="zh-CN" altLang="zh-CN" sz="2000" dirty="0"/>
              <a:t>和</a:t>
            </a:r>
            <a:r>
              <a:rPr lang="en-US" altLang="zh-CN" sz="2000" dirty="0"/>
              <a:t>IPv6</a:t>
            </a:r>
            <a:r>
              <a:rPr lang="zh-CN" altLang="zh-CN" sz="2000" dirty="0"/>
              <a:t>会同时并存</a:t>
            </a:r>
            <a:r>
              <a:rPr lang="zh-CN" altLang="en-US" sz="2000" dirty="0"/>
              <a:t>，如何过渡？</a:t>
            </a:r>
            <a:endParaRPr lang="en-US" altLang="zh-CN" sz="2000" dirty="0"/>
          </a:p>
          <a:p>
            <a:pPr lvl="1"/>
            <a:r>
              <a:rPr lang="zh-CN" altLang="zh-CN" sz="2000" dirty="0"/>
              <a:t>双协议栈</a:t>
            </a:r>
            <a:r>
              <a:rPr lang="zh-CN" altLang="en-US" sz="2000" dirty="0"/>
              <a:t>：同时运行</a:t>
            </a:r>
            <a:r>
              <a:rPr lang="en-US" altLang="zh-CN" sz="2000" dirty="0"/>
              <a:t>IPv4</a:t>
            </a:r>
            <a:r>
              <a:rPr lang="zh-CN" altLang="en-US" sz="2000" dirty="0"/>
              <a:t>和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协议栈</a:t>
            </a:r>
            <a:endParaRPr lang="en-US" altLang="zh-CN" sz="2000" dirty="0"/>
          </a:p>
          <a:p>
            <a:pPr lvl="1"/>
            <a:r>
              <a:rPr lang="zh-CN" altLang="zh-CN" sz="2000" dirty="0"/>
              <a:t>协议转换</a:t>
            </a:r>
            <a:r>
              <a:rPr lang="zh-CN" altLang="en-US" sz="2000" dirty="0"/>
              <a:t>：类似于</a:t>
            </a:r>
            <a:r>
              <a:rPr lang="en-US" altLang="zh-CN" sz="2000" dirty="0"/>
              <a:t>NAT</a:t>
            </a:r>
            <a:r>
              <a:rPr lang="zh-CN" altLang="en-US" sz="2000" dirty="0"/>
              <a:t>，负责分组格式</a:t>
            </a:r>
            <a:r>
              <a:rPr lang="zh-CN" altLang="en-US" sz="2000" dirty="0" smtClean="0"/>
              <a:t>转换</a:t>
            </a:r>
            <a:endParaRPr lang="en-US" altLang="zh-CN" sz="2000" dirty="0"/>
          </a:p>
          <a:p>
            <a:pPr lvl="1"/>
            <a:r>
              <a:rPr lang="zh-CN" altLang="zh-CN" sz="2000" dirty="0"/>
              <a:t>隧道</a:t>
            </a:r>
            <a:r>
              <a:rPr lang="zh-CN" altLang="en-US" sz="2000" dirty="0"/>
              <a:t>：</a:t>
            </a:r>
            <a:endParaRPr lang="en-US" altLang="zh-CN" sz="20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732541" y="3643712"/>
            <a:ext cx="8999538" cy="3178174"/>
            <a:chOff x="124" y="1446"/>
            <a:chExt cx="5669" cy="2002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92" y="2568"/>
              <a:ext cx="817" cy="136"/>
              <a:chOff x="192" y="2568"/>
              <a:chExt cx="817" cy="136"/>
            </a:xfrm>
          </p:grpSpPr>
          <p:sp>
            <p:nvSpPr>
              <p:cNvPr id="70" name="Rectangle 6"/>
              <p:cNvSpPr>
                <a:spLocks noChangeArrowheads="1"/>
              </p:cNvSpPr>
              <p:nvPr/>
            </p:nvSpPr>
            <p:spPr bwMode="auto">
              <a:xfrm>
                <a:off x="192" y="2568"/>
                <a:ext cx="81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8"/>
              <p:cNvSpPr>
                <a:spLocks noChangeShapeType="1"/>
              </p:cNvSpPr>
              <p:nvPr/>
            </p:nvSpPr>
            <p:spPr bwMode="auto">
              <a:xfrm>
                <a:off x="737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 flipV="1">
              <a:off x="941" y="2738"/>
              <a:ext cx="306" cy="3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 flipV="1">
              <a:off x="805" y="2738"/>
              <a:ext cx="34" cy="51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295" y="2738"/>
              <a:ext cx="136" cy="3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24" y="3079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Data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669" y="3215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UDP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145" y="3113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IPv6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200" y="1446"/>
              <a:ext cx="1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Dual stack routers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1587" y="2568"/>
              <a:ext cx="817" cy="136"/>
              <a:chOff x="192" y="2568"/>
              <a:chExt cx="817" cy="136"/>
            </a:xfrm>
          </p:grpSpPr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192" y="2568"/>
                <a:ext cx="81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9"/>
              <p:cNvSpPr>
                <a:spLocks noChangeShapeType="1"/>
              </p:cNvSpPr>
              <p:nvPr/>
            </p:nvSpPr>
            <p:spPr bwMode="auto">
              <a:xfrm>
                <a:off x="737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 flipV="1">
              <a:off x="2336" y="2738"/>
              <a:ext cx="306" cy="3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 flipV="1">
              <a:off x="2200" y="2738"/>
              <a:ext cx="34" cy="51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1690" y="2738"/>
              <a:ext cx="136" cy="3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519" y="3079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Data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064" y="3215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UDP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540" y="3113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IPv6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3152" y="2568"/>
              <a:ext cx="817" cy="136"/>
              <a:chOff x="192" y="2568"/>
              <a:chExt cx="817" cy="136"/>
            </a:xfrm>
          </p:grpSpPr>
          <p:sp>
            <p:nvSpPr>
              <p:cNvPr id="64" name="Rectangle 27"/>
              <p:cNvSpPr>
                <a:spLocks noChangeArrowheads="1"/>
              </p:cNvSpPr>
              <p:nvPr/>
            </p:nvSpPr>
            <p:spPr bwMode="auto">
              <a:xfrm>
                <a:off x="192" y="2568"/>
                <a:ext cx="81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28"/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9"/>
              <p:cNvSpPr>
                <a:spLocks noChangeShapeType="1"/>
              </p:cNvSpPr>
              <p:nvPr/>
            </p:nvSpPr>
            <p:spPr bwMode="auto">
              <a:xfrm>
                <a:off x="737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 flipV="1">
              <a:off x="3901" y="2738"/>
              <a:ext cx="306" cy="3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 flipV="1">
              <a:off x="3765" y="2738"/>
              <a:ext cx="34" cy="51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V="1">
              <a:off x="3255" y="2738"/>
              <a:ext cx="136" cy="3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3084" y="3079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Data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3629" y="3215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UDP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4105" y="3113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IPv6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28" name="Group 36"/>
            <p:cNvGrpSpPr>
              <a:grpSpLocks/>
            </p:cNvGrpSpPr>
            <p:nvPr/>
          </p:nvGrpSpPr>
          <p:grpSpPr bwMode="auto">
            <a:xfrm>
              <a:off x="4449" y="2568"/>
              <a:ext cx="817" cy="136"/>
              <a:chOff x="192" y="2568"/>
              <a:chExt cx="817" cy="136"/>
            </a:xfrm>
          </p:grpSpPr>
          <p:sp>
            <p:nvSpPr>
              <p:cNvPr id="61" name="Rectangle 37"/>
              <p:cNvSpPr>
                <a:spLocks noChangeArrowheads="1"/>
              </p:cNvSpPr>
              <p:nvPr/>
            </p:nvSpPr>
            <p:spPr bwMode="auto">
              <a:xfrm>
                <a:off x="192" y="2568"/>
                <a:ext cx="81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737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 flipH="1" flipV="1">
              <a:off x="5198" y="2738"/>
              <a:ext cx="306" cy="3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 flipH="1" flipV="1">
              <a:off x="5062" y="2738"/>
              <a:ext cx="34" cy="51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V="1">
              <a:off x="4552" y="2738"/>
              <a:ext cx="136" cy="3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4381" y="3079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Data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4926" y="3215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UDP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5402" y="3113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IPv6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5" name="tower"/>
            <p:cNvSpPr>
              <a:spLocks noEditPoints="1" noChangeArrowheads="1"/>
            </p:cNvSpPr>
            <p:nvPr/>
          </p:nvSpPr>
          <p:spPr bwMode="auto">
            <a:xfrm>
              <a:off x="1927" y="1888"/>
              <a:ext cx="193" cy="4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48 w 21600"/>
                <a:gd name="T31" fmla="*/ 22526 h 21600"/>
                <a:gd name="T32" fmla="*/ 21488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ower"/>
            <p:cNvSpPr>
              <a:spLocks noEditPoints="1" noChangeArrowheads="1"/>
            </p:cNvSpPr>
            <p:nvPr/>
          </p:nvSpPr>
          <p:spPr bwMode="auto">
            <a:xfrm>
              <a:off x="3390" y="1888"/>
              <a:ext cx="193" cy="4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48 w 21600"/>
                <a:gd name="T31" fmla="*/ 22526 h 21600"/>
                <a:gd name="T32" fmla="*/ 21488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aptop"/>
            <p:cNvSpPr>
              <a:spLocks noEditPoints="1" noChangeArrowheads="1"/>
            </p:cNvSpPr>
            <p:nvPr/>
          </p:nvSpPr>
          <p:spPr bwMode="auto">
            <a:xfrm>
              <a:off x="363" y="2024"/>
              <a:ext cx="352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18 w 21600"/>
                <a:gd name="T25" fmla="*/ 1903 h 21600"/>
                <a:gd name="T26" fmla="*/ 17305 w 21600"/>
                <a:gd name="T27" fmla="*/ 1237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aptop"/>
            <p:cNvSpPr>
              <a:spLocks noEditPoints="1" noChangeArrowheads="1"/>
            </p:cNvSpPr>
            <p:nvPr/>
          </p:nvSpPr>
          <p:spPr bwMode="auto">
            <a:xfrm>
              <a:off x="4683" y="1990"/>
              <a:ext cx="352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18 w 21600"/>
                <a:gd name="T25" fmla="*/ 1903 h 21600"/>
                <a:gd name="T26" fmla="*/ 17305 w 21600"/>
                <a:gd name="T27" fmla="*/ 1237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Cloud"/>
            <p:cNvSpPr>
              <a:spLocks noChangeAspect="1" noEditPoints="1" noChangeArrowheads="1"/>
            </p:cNvSpPr>
            <p:nvPr/>
          </p:nvSpPr>
          <p:spPr bwMode="auto">
            <a:xfrm>
              <a:off x="1009" y="1956"/>
              <a:ext cx="601" cy="40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lang="en-AU" altLang="zh-CN" sz="2400">
                  <a:solidFill>
                    <a:srgbClr val="FF3300"/>
                  </a:solidFill>
                  <a:latin typeface="Times New Roman" pitchFamily="18" charset="0"/>
                </a:rPr>
                <a:t>v6</a:t>
              </a:r>
              <a:endParaRPr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40" name="Cloud"/>
            <p:cNvSpPr>
              <a:spLocks noChangeAspect="1" noEditPoints="1" noChangeArrowheads="1"/>
            </p:cNvSpPr>
            <p:nvPr/>
          </p:nvSpPr>
          <p:spPr bwMode="auto">
            <a:xfrm>
              <a:off x="2438" y="1888"/>
              <a:ext cx="601" cy="40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lang="en-AU" altLang="zh-CN" sz="2400">
                  <a:solidFill>
                    <a:srgbClr val="FF3300"/>
                  </a:solidFill>
                  <a:latin typeface="Times New Roman" pitchFamily="18" charset="0"/>
                </a:rPr>
                <a:t>v4</a:t>
              </a:r>
              <a:endParaRPr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41" name="Cloud"/>
            <p:cNvSpPr>
              <a:spLocks noChangeAspect="1" noEditPoints="1" noChangeArrowheads="1"/>
            </p:cNvSpPr>
            <p:nvPr/>
          </p:nvSpPr>
          <p:spPr bwMode="auto">
            <a:xfrm>
              <a:off x="3833" y="1922"/>
              <a:ext cx="601" cy="40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lang="en-AU" altLang="zh-CN" sz="2400">
                  <a:solidFill>
                    <a:srgbClr val="FF3300"/>
                  </a:solidFill>
                  <a:latin typeface="Times New Roman" pitchFamily="18" charset="0"/>
                </a:rPr>
                <a:t>v6</a:t>
              </a:r>
              <a:endParaRPr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 flipH="1">
              <a:off x="669" y="2126"/>
              <a:ext cx="34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>
              <a:off x="1621" y="2126"/>
              <a:ext cx="30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2098" y="2126"/>
              <a:ext cx="37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>
              <a:off x="3050" y="2126"/>
              <a:ext cx="34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3560" y="2126"/>
              <a:ext cx="30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4411" y="2126"/>
              <a:ext cx="34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2404" y="2568"/>
              <a:ext cx="136" cy="13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60"/>
            <p:cNvSpPr>
              <a:spLocks noChangeArrowheads="1"/>
            </p:cNvSpPr>
            <p:nvPr/>
          </p:nvSpPr>
          <p:spPr bwMode="auto">
            <a:xfrm>
              <a:off x="2234" y="2228"/>
              <a:ext cx="136" cy="13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61"/>
            <p:cNvSpPr>
              <a:spLocks noChangeArrowheads="1"/>
            </p:cNvSpPr>
            <p:nvPr/>
          </p:nvSpPr>
          <p:spPr bwMode="auto">
            <a:xfrm>
              <a:off x="3560" y="1616"/>
              <a:ext cx="68" cy="68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3730" y="1684"/>
              <a:ext cx="454" cy="952"/>
            </a:xfrm>
            <a:custGeom>
              <a:avLst/>
              <a:gdLst>
                <a:gd name="T0" fmla="*/ 239 w 454"/>
                <a:gd name="T1" fmla="*/ 952 h 952"/>
                <a:gd name="T2" fmla="*/ 341 w 454"/>
                <a:gd name="T3" fmla="*/ 918 h 952"/>
                <a:gd name="T4" fmla="*/ 409 w 454"/>
                <a:gd name="T5" fmla="*/ 816 h 952"/>
                <a:gd name="T6" fmla="*/ 409 w 454"/>
                <a:gd name="T7" fmla="*/ 578 h 952"/>
                <a:gd name="T8" fmla="*/ 137 w 454"/>
                <a:gd name="T9" fmla="*/ 136 h 952"/>
                <a:gd name="T10" fmla="*/ 0 w 454"/>
                <a:gd name="T11" fmla="*/ 0 h 9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4"/>
                <a:gd name="T19" fmla="*/ 0 h 952"/>
                <a:gd name="T20" fmla="*/ 454 w 454"/>
                <a:gd name="T21" fmla="*/ 952 h 9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4" h="952">
                  <a:moveTo>
                    <a:pt x="239" y="952"/>
                  </a:moveTo>
                  <a:cubicBezTo>
                    <a:pt x="276" y="946"/>
                    <a:pt x="313" y="941"/>
                    <a:pt x="341" y="918"/>
                  </a:cubicBezTo>
                  <a:cubicBezTo>
                    <a:pt x="369" y="895"/>
                    <a:pt x="398" y="873"/>
                    <a:pt x="409" y="816"/>
                  </a:cubicBezTo>
                  <a:cubicBezTo>
                    <a:pt x="420" y="759"/>
                    <a:pt x="454" y="691"/>
                    <a:pt x="409" y="578"/>
                  </a:cubicBezTo>
                  <a:cubicBezTo>
                    <a:pt x="364" y="465"/>
                    <a:pt x="205" y="232"/>
                    <a:pt x="137" y="136"/>
                  </a:cubicBezTo>
                  <a:cubicBezTo>
                    <a:pt x="69" y="40"/>
                    <a:pt x="34" y="20"/>
                    <a:pt x="0" y="0"/>
                  </a:cubicBezTo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2676" y="2330"/>
              <a:ext cx="6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V4 added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370" y="2330"/>
              <a:ext cx="306" cy="306"/>
            </a:xfrm>
            <a:custGeom>
              <a:avLst/>
              <a:gdLst>
                <a:gd name="T0" fmla="*/ 0 w 306"/>
                <a:gd name="T1" fmla="*/ 0 h 306"/>
                <a:gd name="T2" fmla="*/ 272 w 306"/>
                <a:gd name="T3" fmla="*/ 238 h 306"/>
                <a:gd name="T4" fmla="*/ 204 w 306"/>
                <a:gd name="T5" fmla="*/ 306 h 306"/>
                <a:gd name="T6" fmla="*/ 0 60000 65536"/>
                <a:gd name="T7" fmla="*/ 0 60000 65536"/>
                <a:gd name="T8" fmla="*/ 0 60000 65536"/>
                <a:gd name="T9" fmla="*/ 0 w 306"/>
                <a:gd name="T10" fmla="*/ 0 h 306"/>
                <a:gd name="T11" fmla="*/ 306 w 306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" h="306">
                  <a:moveTo>
                    <a:pt x="0" y="0"/>
                  </a:moveTo>
                  <a:cubicBezTo>
                    <a:pt x="119" y="93"/>
                    <a:pt x="238" y="187"/>
                    <a:pt x="272" y="238"/>
                  </a:cubicBezTo>
                  <a:cubicBezTo>
                    <a:pt x="306" y="289"/>
                    <a:pt x="255" y="297"/>
                    <a:pt x="204" y="306"/>
                  </a:cubicBezTo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 flipV="1">
              <a:off x="2608" y="2466"/>
              <a:ext cx="136" cy="68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969" y="1446"/>
              <a:ext cx="8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V4 removed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 flipV="1">
              <a:off x="3833" y="1582"/>
              <a:ext cx="204" cy="17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717" y="1616"/>
              <a:ext cx="5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Host 2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363" y="1650"/>
              <a:ext cx="5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AU" altLang="zh-CN">
                  <a:solidFill>
                    <a:srgbClr val="FF3300"/>
                  </a:solidFill>
                  <a:latin typeface="Times New Roman" pitchFamily="18" charset="0"/>
                </a:rPr>
                <a:t>Host 1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 flipH="1">
              <a:off x="2098" y="1650"/>
              <a:ext cx="204" cy="20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 flipH="1" flipV="1">
              <a:off x="3220" y="1650"/>
              <a:ext cx="204" cy="23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486978" y="5605286"/>
            <a:ext cx="1790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IPv6-in-IPv4 (protocol=41)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0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隧道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406449" cy="36113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/>
              <a:t>如何找到隧道的另</a:t>
            </a:r>
            <a:r>
              <a:rPr lang="zh-CN" altLang="zh-CN" sz="1800" dirty="0" smtClean="0"/>
              <a:t>一端</a:t>
            </a:r>
            <a:r>
              <a:rPr lang="en-US" altLang="zh-CN" sz="18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人工配置</a:t>
            </a:r>
            <a:r>
              <a:rPr lang="en-US" altLang="zh-CN" sz="1800" dirty="0" smtClean="0"/>
              <a:t>:RFC 4213</a:t>
            </a:r>
            <a:r>
              <a:rPr lang="zh-CN" altLang="en-US" sz="1800" dirty="0" smtClean="0"/>
              <a:t>定义</a:t>
            </a:r>
            <a:r>
              <a:rPr lang="en-US" altLang="zh-CN" sz="1800" dirty="0" smtClean="0"/>
              <a:t>6in4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即</a:t>
            </a:r>
            <a:r>
              <a:rPr lang="en-US" altLang="zh-CN" sz="1800" dirty="0" smtClean="0"/>
              <a:t>IPv6-in-IPv4</a:t>
            </a:r>
            <a:r>
              <a:rPr lang="zh-CN" altLang="en-US" sz="1800" dirty="0" smtClean="0"/>
              <a:t>封装</a:t>
            </a:r>
            <a:r>
              <a:rPr lang="en-US" altLang="zh-CN" sz="1800" dirty="0" smtClean="0"/>
              <a:t>(protocol=41)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隧道代理（</a:t>
            </a:r>
            <a:r>
              <a:rPr lang="en-US" altLang="zh-CN" sz="1800" dirty="0" smtClean="0"/>
              <a:t>Tunnel Broker</a:t>
            </a:r>
            <a:r>
              <a:rPr lang="zh-CN" altLang="en-US" sz="1800" dirty="0" smtClean="0"/>
              <a:t>）：</a:t>
            </a:r>
            <a:r>
              <a:rPr lang="en-US" altLang="zh-CN" sz="1800" dirty="0" smtClean="0"/>
              <a:t>RFC3053</a:t>
            </a:r>
            <a:r>
              <a:rPr lang="zh-CN" altLang="en-US" sz="1800" dirty="0" smtClean="0"/>
              <a:t>定义，</a:t>
            </a:r>
            <a:r>
              <a:rPr lang="zh-CN" altLang="zh-CN" sz="1800" dirty="0" smtClean="0"/>
              <a:t>帮助</a:t>
            </a:r>
            <a:r>
              <a:rPr lang="zh-CN" altLang="zh-CN" sz="1800" dirty="0"/>
              <a:t>用户配置包括</a:t>
            </a:r>
            <a:r>
              <a:rPr lang="en-US" altLang="zh-CN" sz="1800" dirty="0"/>
              <a:t>6in4</a:t>
            </a:r>
            <a:r>
              <a:rPr lang="zh-CN" altLang="zh-CN" sz="1800" dirty="0"/>
              <a:t>在内的</a:t>
            </a:r>
            <a:r>
              <a:rPr lang="en-US" altLang="zh-CN" sz="1800" dirty="0"/>
              <a:t>IP</a:t>
            </a:r>
            <a:r>
              <a:rPr lang="zh-CN" altLang="zh-CN" sz="1800" dirty="0" smtClean="0"/>
              <a:t>隧道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自动隧道：包括</a:t>
            </a:r>
            <a:r>
              <a:rPr lang="en-US" altLang="zh-CN" sz="1800" dirty="0"/>
              <a:t>6to4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Teredo</a:t>
            </a:r>
            <a:r>
              <a:rPr lang="zh-CN" altLang="zh-CN" sz="1800" dirty="0"/>
              <a:t>和</a:t>
            </a:r>
            <a:r>
              <a:rPr lang="en-US" altLang="zh-CN" sz="1800" dirty="0" smtClean="0"/>
              <a:t>ISATAP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RFC 3056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6to4</a:t>
            </a:r>
            <a:r>
              <a:rPr lang="zh-CN" altLang="en-US" sz="1800" dirty="0" smtClean="0"/>
              <a:t>自动隧道</a:t>
            </a:r>
            <a:r>
              <a:rPr lang="en-US" altLang="zh-CN" sz="1800" dirty="0" smtClean="0"/>
              <a:t> 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引入</a:t>
            </a:r>
            <a:r>
              <a:rPr lang="en-US" altLang="zh-CN" sz="1800" dirty="0"/>
              <a:t>6to4</a:t>
            </a:r>
            <a:r>
              <a:rPr lang="zh-CN" altLang="zh-CN" sz="1800" dirty="0"/>
              <a:t>地址</a:t>
            </a:r>
            <a:r>
              <a:rPr lang="en-US" altLang="zh-CN" sz="1800" dirty="0"/>
              <a:t>2002::/16</a:t>
            </a:r>
            <a:r>
              <a:rPr lang="zh-CN" altLang="en-US" sz="1800" dirty="0"/>
              <a:t>，接下来</a:t>
            </a:r>
            <a:r>
              <a:rPr lang="en-US" altLang="zh-CN" sz="1800" dirty="0"/>
              <a:t>32</a:t>
            </a:r>
            <a:r>
              <a:rPr lang="zh-CN" altLang="en-US" sz="1800" dirty="0"/>
              <a:t>比特为</a:t>
            </a:r>
            <a:r>
              <a:rPr lang="en-US" altLang="zh-CN" sz="1800" dirty="0"/>
              <a:t>(public)IP</a:t>
            </a:r>
            <a:r>
              <a:rPr lang="zh-CN" altLang="en-US" sz="1800" dirty="0"/>
              <a:t>地址</a:t>
            </a:r>
            <a:endParaRPr lang="en-US" altLang="zh-CN" sz="1800" dirty="0"/>
          </a:p>
          <a:p>
            <a:pPr lvl="3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128.178.156.38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2002:</a:t>
            </a:r>
            <a:r>
              <a:rPr lang="en-US" altLang="zh-CN" b="1" dirty="0">
                <a:solidFill>
                  <a:srgbClr val="FF0000"/>
                </a:solidFill>
              </a:rPr>
              <a:t>80b2:9c26</a:t>
            </a:r>
            <a:r>
              <a:rPr lang="en-US" altLang="zh-CN" dirty="0"/>
              <a:t>:0:EUI (2002:ipv4/48)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6to4</a:t>
            </a:r>
            <a:r>
              <a:rPr lang="zh-CN" altLang="en-US" sz="1800" dirty="0"/>
              <a:t>主机</a:t>
            </a:r>
            <a:r>
              <a:rPr lang="en-US" altLang="zh-CN" sz="1800" dirty="0"/>
              <a:t>A</a:t>
            </a:r>
            <a:r>
              <a:rPr lang="zh-CN" altLang="en-US" sz="1800" dirty="0"/>
              <a:t>和另外一个</a:t>
            </a:r>
            <a:r>
              <a:rPr lang="en-US" altLang="zh-CN" sz="1800" dirty="0"/>
              <a:t>6to4</a:t>
            </a:r>
            <a:r>
              <a:rPr lang="zh-CN" altLang="en-US" sz="1800" dirty="0"/>
              <a:t>主机</a:t>
            </a:r>
            <a:r>
              <a:rPr lang="en-US" altLang="zh-CN" sz="1800" dirty="0"/>
              <a:t>B</a:t>
            </a:r>
            <a:r>
              <a:rPr lang="zh-CN" altLang="en-US" sz="1800" dirty="0"/>
              <a:t>（从其</a:t>
            </a:r>
            <a:r>
              <a:rPr lang="en-US" altLang="zh-CN" sz="1800" dirty="0"/>
              <a:t>16</a:t>
            </a:r>
            <a:r>
              <a:rPr lang="zh-CN" altLang="en-US" sz="1800" dirty="0"/>
              <a:t>比特前缀为</a:t>
            </a:r>
            <a:r>
              <a:rPr lang="en-US" altLang="zh-CN" sz="1800" dirty="0"/>
              <a:t>2002</a:t>
            </a:r>
            <a:r>
              <a:rPr lang="zh-CN" altLang="en-US" sz="1800" dirty="0"/>
              <a:t>了解到）通信时，从中获取对方的</a:t>
            </a:r>
            <a:r>
              <a:rPr lang="en-US" altLang="zh-CN" sz="1800" dirty="0"/>
              <a:t>IPv4</a:t>
            </a:r>
            <a:r>
              <a:rPr lang="zh-CN" altLang="en-US" sz="1800" dirty="0"/>
              <a:t>地址，然后通过</a:t>
            </a:r>
            <a:r>
              <a:rPr lang="en-US" altLang="zh-CN" sz="1800" dirty="0"/>
              <a:t>IPv4</a:t>
            </a:r>
            <a:r>
              <a:rPr lang="zh-CN" altLang="en-US" sz="1800" dirty="0"/>
              <a:t>隧道</a:t>
            </a:r>
            <a:r>
              <a:rPr lang="en-US" altLang="zh-CN" sz="1800" dirty="0"/>
              <a:t>A</a:t>
            </a:r>
            <a:r>
              <a:rPr lang="en-US" altLang="zh-CN" sz="1800" dirty="0">
                <a:sym typeface="Wingdings" pitchFamily="2" charset="2"/>
              </a:rPr>
              <a:t>B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6to4</a:t>
            </a:r>
            <a:r>
              <a:rPr lang="zh-CN" altLang="en-US" sz="1800" dirty="0"/>
              <a:t>主机</a:t>
            </a:r>
            <a:r>
              <a:rPr lang="en-US" altLang="zh-CN" sz="1800" dirty="0"/>
              <a:t>A</a:t>
            </a:r>
            <a:r>
              <a:rPr lang="zh-CN" altLang="en-US" sz="1800" dirty="0"/>
              <a:t>与</a:t>
            </a:r>
            <a:r>
              <a:rPr lang="en-US" altLang="zh-CN" sz="1800" dirty="0"/>
              <a:t>IPv6</a:t>
            </a:r>
            <a:r>
              <a:rPr lang="zh-CN" altLang="en-US" sz="1800" dirty="0"/>
              <a:t>主机</a:t>
            </a:r>
            <a:r>
              <a:rPr lang="en-US" altLang="zh-CN" sz="1800" dirty="0"/>
              <a:t>C</a:t>
            </a:r>
            <a:r>
              <a:rPr lang="zh-CN" altLang="en-US" sz="1800" dirty="0"/>
              <a:t>的通信则需要通过</a:t>
            </a:r>
            <a:r>
              <a:rPr lang="en-US" altLang="zh-CN" sz="1800" dirty="0"/>
              <a:t>6to4 Relay Router,</a:t>
            </a:r>
            <a:r>
              <a:rPr lang="zh-CN" altLang="en-US" sz="1800" dirty="0"/>
              <a:t>采用</a:t>
            </a:r>
            <a:r>
              <a:rPr lang="en-US" altLang="zh-CN" sz="1800" dirty="0"/>
              <a:t>IPv4</a:t>
            </a:r>
            <a:r>
              <a:rPr lang="zh-CN" altLang="en-US" sz="1800" dirty="0"/>
              <a:t>地址</a:t>
            </a:r>
            <a:r>
              <a:rPr lang="en-US" altLang="zh-CN" sz="1800" dirty="0" err="1"/>
              <a:t>anycast</a:t>
            </a:r>
            <a:r>
              <a:rPr lang="zh-CN" altLang="en-US" sz="1800" dirty="0"/>
              <a:t>地址</a:t>
            </a:r>
            <a:r>
              <a:rPr lang="en-US" altLang="zh-CN" sz="1800" dirty="0"/>
              <a:t>192.88.99.1(2002:c058:6301::0)</a:t>
            </a:r>
            <a:r>
              <a:rPr lang="zh-CN" altLang="en-US" sz="1800" dirty="0"/>
              <a:t>，这样首先通过隧道</a:t>
            </a:r>
            <a:r>
              <a:rPr lang="en-US" altLang="zh-CN" sz="1800" dirty="0" err="1"/>
              <a:t>A</a:t>
            </a:r>
            <a:r>
              <a:rPr lang="en-US" altLang="zh-CN" sz="1800" dirty="0" err="1">
                <a:sym typeface="Wingdings" pitchFamily="2" charset="2"/>
              </a:rPr>
              <a:t></a:t>
            </a:r>
            <a:r>
              <a:rPr lang="en-US" altLang="zh-CN" sz="1800" dirty="0" err="1"/>
              <a:t>any</a:t>
            </a:r>
            <a:r>
              <a:rPr lang="en-US" altLang="zh-CN" sz="1800" dirty="0"/>
              <a:t> 6to4 relay router </a:t>
            </a:r>
            <a:r>
              <a:rPr lang="zh-CN" altLang="en-US" sz="1800" dirty="0"/>
              <a:t>，然后通过</a:t>
            </a:r>
            <a:r>
              <a:rPr lang="en-US" altLang="zh-CN" sz="1800" dirty="0"/>
              <a:t>IPv6</a:t>
            </a:r>
            <a:r>
              <a:rPr lang="zh-CN" altLang="en-US" sz="1800" dirty="0"/>
              <a:t>到达目的地。 </a:t>
            </a:r>
          </a:p>
          <a:p>
            <a:pPr>
              <a:lnSpc>
                <a:spcPct val="12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4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组播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一对多的组播应用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采用广播或者由发送者给每个接收者单播的方式</a:t>
            </a:r>
            <a:endParaRPr lang="en-US" altLang="zh-CN" dirty="0"/>
          </a:p>
          <a:p>
            <a:pPr lvl="1"/>
            <a:r>
              <a:rPr lang="zh-CN" altLang="zh-CN" b="1" dirty="0"/>
              <a:t>应用层组播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2"/>
            <a:r>
              <a:rPr lang="zh-CN" altLang="en-US" sz="2400" dirty="0"/>
              <a:t>不是源单播给所有接收者</a:t>
            </a:r>
            <a:endParaRPr lang="en-US" altLang="zh-CN" sz="2400" dirty="0"/>
          </a:p>
          <a:p>
            <a:pPr lvl="2"/>
            <a:r>
              <a:rPr lang="zh-CN" altLang="zh-CN" sz="2400" dirty="0"/>
              <a:t>引入一个或者多个中继</a:t>
            </a:r>
            <a:r>
              <a:rPr lang="zh-CN" altLang="zh-CN" sz="2400" dirty="0" smtClean="0"/>
              <a:t>节点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源单播发送给中继节点。</a:t>
            </a:r>
            <a:r>
              <a:rPr lang="zh-CN" altLang="zh-CN" sz="2400" dirty="0" smtClean="0"/>
              <a:t>每个</a:t>
            </a:r>
            <a:r>
              <a:rPr lang="zh-CN" altLang="zh-CN" sz="2400" dirty="0"/>
              <a:t>中继节点再采用单播方式来发送数据给一部分接收者。</a:t>
            </a:r>
            <a:endParaRPr lang="en-US" altLang="zh-CN" sz="2400" dirty="0"/>
          </a:p>
          <a:p>
            <a:pPr lvl="1"/>
            <a:r>
              <a:rPr lang="en-US" altLang="zh-CN" b="1" dirty="0"/>
              <a:t>IP</a:t>
            </a:r>
            <a:r>
              <a:rPr lang="zh-CN" altLang="zh-CN" b="1" dirty="0"/>
              <a:t>组播</a:t>
            </a:r>
            <a:r>
              <a:rPr lang="zh-CN" altLang="zh-CN" dirty="0"/>
              <a:t>（</a:t>
            </a:r>
            <a:r>
              <a:rPr lang="en-US" altLang="zh-CN" dirty="0"/>
              <a:t>IP Multicast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zh-CN" sz="2400" dirty="0"/>
              <a:t>网络层提供组播支持，允许一个或多个发送者（组播源）发送单一的</a:t>
            </a:r>
            <a:r>
              <a:rPr lang="en-US" altLang="zh-CN" sz="2400" dirty="0"/>
              <a:t>IP</a:t>
            </a:r>
            <a:r>
              <a:rPr lang="zh-CN" altLang="zh-CN" sz="2400" dirty="0"/>
              <a:t>分组到特定的多个接收者。</a:t>
            </a:r>
            <a:endParaRPr lang="en-US" altLang="zh-CN" sz="2400" dirty="0"/>
          </a:p>
          <a:p>
            <a:pPr lvl="2"/>
            <a:r>
              <a:rPr lang="zh-CN" altLang="zh-CN" sz="2400" dirty="0"/>
              <a:t>保证每个链路上最多只会有分组的一份拷贝。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1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组播：组播服务模型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38200" y="15914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1989</a:t>
            </a:r>
            <a:r>
              <a:rPr lang="zh-CN" altLang="en-US" sz="2400" dirty="0"/>
              <a:t>年</a:t>
            </a:r>
            <a:r>
              <a:rPr lang="en-US" altLang="zh-CN" sz="2400" dirty="0"/>
              <a:t>RFC 1112</a:t>
            </a:r>
            <a:r>
              <a:rPr lang="zh-CN" altLang="en-US" sz="2400" dirty="0"/>
              <a:t>定义了</a:t>
            </a:r>
            <a:r>
              <a:rPr lang="zh-CN" altLang="zh-CN" sz="2400" b="1" dirty="0"/>
              <a:t>任意源组播</a:t>
            </a:r>
            <a:r>
              <a:rPr lang="en-US" altLang="zh-CN" sz="2400" b="1" dirty="0"/>
              <a:t>ASM</a:t>
            </a:r>
            <a:r>
              <a:rPr lang="zh-CN" altLang="zh-CN" sz="2400" dirty="0"/>
              <a:t>（</a:t>
            </a:r>
            <a:r>
              <a:rPr lang="en-US" altLang="zh-CN" sz="2400" dirty="0"/>
              <a:t>Any Source Multicast</a:t>
            </a:r>
            <a:r>
              <a:rPr lang="zh-CN" altLang="zh-CN" sz="2400" dirty="0"/>
              <a:t>）</a:t>
            </a:r>
            <a:r>
              <a:rPr lang="zh-CN" altLang="en-US" sz="2400" dirty="0"/>
              <a:t>服务模型</a:t>
            </a:r>
            <a:endParaRPr lang="en-US" altLang="zh-CN" sz="2400" dirty="0"/>
          </a:p>
          <a:p>
            <a:pPr lvl="1"/>
            <a:r>
              <a:rPr lang="zh-CN" altLang="en-US" sz="2000" dirty="0"/>
              <a:t>发送者可不属于组播组，组装一个组播帧（目的地址为组播地址）</a:t>
            </a:r>
            <a:r>
              <a:rPr lang="zh-CN" altLang="en-US" sz="2000" dirty="0" smtClean="0"/>
              <a:t>发送就可以了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接收者</a:t>
            </a:r>
            <a:r>
              <a:rPr lang="zh-CN" altLang="en-US" sz="2000" dirty="0"/>
              <a:t>属于同一个组播组，通过组播地址标识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组播</a:t>
            </a:r>
            <a:r>
              <a:rPr lang="zh-CN" altLang="en-US" sz="2000" dirty="0"/>
              <a:t>组可任意规模，接收者可在</a:t>
            </a:r>
            <a:r>
              <a:rPr lang="en-US" altLang="zh-CN" sz="2000" dirty="0"/>
              <a:t>Internet</a:t>
            </a:r>
            <a:r>
              <a:rPr lang="zh-CN" altLang="en-US" sz="2000" dirty="0"/>
              <a:t>上任何地方，动态加入或退出</a:t>
            </a:r>
            <a:endParaRPr lang="en-US" altLang="zh-CN" sz="2000" dirty="0"/>
          </a:p>
          <a:p>
            <a:pPr lvl="1"/>
            <a:r>
              <a:rPr lang="zh-CN" altLang="en-US" sz="2000" dirty="0"/>
              <a:t>组播路由器负责组播分组的转发，</a:t>
            </a:r>
            <a:r>
              <a:rPr lang="zh-CN" altLang="zh-CN" sz="2000" dirty="0"/>
              <a:t>转发到所有成员</a:t>
            </a:r>
            <a:r>
              <a:rPr lang="zh-CN" altLang="en-US" sz="2000" dirty="0"/>
              <a:t>所在的</a:t>
            </a:r>
            <a:r>
              <a:rPr lang="zh-CN" altLang="zh-CN" sz="2000" dirty="0"/>
              <a:t>网络上，同时保证在任意一个网络上最多传输一</a:t>
            </a:r>
            <a:r>
              <a:rPr lang="zh-CN" altLang="zh-CN" sz="2000" dirty="0" smtClean="0"/>
              <a:t>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要求组播路由器知道其所连接的接口方向是否有成员存在，这样只需要往有成员存在的方向转发就可以了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组播路由器间维护一个组播分发树，组播分组沿着该分发树发送</a:t>
            </a:r>
            <a:endParaRPr lang="en-US" altLang="zh-CN" sz="2000" dirty="0" smtClean="0"/>
          </a:p>
          <a:p>
            <a:r>
              <a:rPr lang="zh-CN" altLang="en-US" sz="2400" dirty="0" smtClean="0"/>
              <a:t>单一源服务</a:t>
            </a:r>
            <a:r>
              <a:rPr lang="en-US" altLang="zh-CN" sz="2400" dirty="0" smtClean="0"/>
              <a:t>SSM(Single Source Multicast)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: </a:t>
            </a:r>
          </a:p>
          <a:p>
            <a:pPr lvl="1"/>
            <a:r>
              <a:rPr lang="zh-CN" altLang="en-US" sz="2000" dirty="0" smtClean="0"/>
              <a:t>一个组播会话通过</a:t>
            </a:r>
            <a:r>
              <a:rPr lang="en-US" altLang="zh-CN" sz="2000" dirty="0" smtClean="0"/>
              <a:t>&lt;source, group&gt;</a:t>
            </a:r>
            <a:r>
              <a:rPr lang="zh-CN" altLang="en-US" sz="2000" dirty="0" smtClean="0"/>
              <a:t>标识，避免了原</a:t>
            </a:r>
            <a:r>
              <a:rPr lang="en-US" altLang="zh-CN" sz="2000" dirty="0" smtClean="0"/>
              <a:t>ASM</a:t>
            </a:r>
            <a:r>
              <a:rPr lang="zh-CN" altLang="en-US" sz="2000" dirty="0" smtClean="0"/>
              <a:t>模型中组播地址分配的问题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组播路由可以维护一个基于源的分发树，更加简单</a:t>
            </a:r>
            <a:endParaRPr lang="en-US" altLang="zh-CN" sz="2000" dirty="0" smtClean="0"/>
          </a:p>
          <a:p>
            <a:r>
              <a:rPr lang="zh-CN" altLang="en-US" sz="2400" dirty="0" smtClean="0"/>
              <a:t>如果要限制接收分组的成员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提供付费服务）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对于内容加密？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不采用组播？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组播：组播地址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224.0.0.0</a:t>
            </a:r>
            <a:r>
              <a:rPr lang="zh-CN" altLang="zh-CN" sz="1800" dirty="0"/>
              <a:t>～</a:t>
            </a:r>
            <a:r>
              <a:rPr lang="en-US" altLang="zh-CN" sz="1800" dirty="0"/>
              <a:t>239.255.255.255</a:t>
            </a:r>
            <a:r>
              <a:rPr lang="zh-CN" altLang="en-US" sz="1800" dirty="0"/>
              <a:t>，采用平坦地址结构</a:t>
            </a:r>
            <a:endParaRPr lang="en-US" altLang="zh-CN" sz="1800" dirty="0"/>
          </a:p>
          <a:p>
            <a:r>
              <a:rPr lang="zh-CN" altLang="zh-CN" sz="1800" dirty="0"/>
              <a:t>永久地址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en-US" sz="1800" dirty="0"/>
              <a:t>由</a:t>
            </a:r>
            <a:r>
              <a:rPr lang="en-US" altLang="zh-CN" sz="1800" dirty="0"/>
              <a:t>IANA</a:t>
            </a:r>
            <a:r>
              <a:rPr lang="zh-CN" altLang="en-US" sz="1800" dirty="0"/>
              <a:t>分配，范围为</a:t>
            </a:r>
            <a:r>
              <a:rPr lang="en-US" altLang="zh-CN" sz="1800" dirty="0"/>
              <a:t>224.0.0.0</a:t>
            </a:r>
            <a:r>
              <a:rPr lang="zh-CN" altLang="zh-CN" sz="1800" dirty="0"/>
              <a:t>至</a:t>
            </a:r>
            <a:r>
              <a:rPr lang="en-US" altLang="zh-CN" sz="1800" dirty="0"/>
              <a:t>224.0.0.255</a:t>
            </a: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本地唯一（</a:t>
            </a:r>
            <a:r>
              <a:rPr lang="en-US" altLang="zh-CN" sz="1800" dirty="0">
                <a:solidFill>
                  <a:srgbClr val="FF0000"/>
                </a:solidFill>
              </a:rPr>
              <a:t>Link-Local</a:t>
            </a:r>
            <a:r>
              <a:rPr lang="zh-CN" altLang="en-US" sz="1800" dirty="0">
                <a:solidFill>
                  <a:srgbClr val="FF0000"/>
                </a:solidFill>
              </a:rPr>
              <a:t>），</a:t>
            </a:r>
            <a:r>
              <a:rPr lang="en-US" altLang="zh-CN" sz="1800" dirty="0">
                <a:solidFill>
                  <a:srgbClr val="FF0000"/>
                </a:solidFill>
              </a:rPr>
              <a:t>TTL</a:t>
            </a:r>
            <a:r>
              <a:rPr lang="zh-CN" altLang="en-US" sz="1800" dirty="0">
                <a:solidFill>
                  <a:srgbClr val="FF0000"/>
                </a:solidFill>
              </a:rPr>
              <a:t>取值为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，不被转发到其他链路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临时地址：</a:t>
            </a:r>
            <a:endParaRPr lang="en-US" altLang="zh-CN" sz="1800" dirty="0"/>
          </a:p>
          <a:p>
            <a:pPr lvl="1"/>
            <a:r>
              <a:rPr lang="zh-CN" altLang="en-US" sz="1800" dirty="0"/>
              <a:t>需要</a:t>
            </a:r>
            <a:r>
              <a:rPr lang="zh-CN" altLang="zh-CN" sz="1800" dirty="0"/>
              <a:t>保证在一定的范围内没有其它的组播组在使用同一地址</a:t>
            </a:r>
            <a:endParaRPr lang="en-US" altLang="zh-CN" sz="1800" dirty="0"/>
          </a:p>
          <a:p>
            <a:pPr lvl="1"/>
            <a:r>
              <a:rPr lang="en-US" altLang="zh-CN" sz="1800" dirty="0"/>
              <a:t>TTL</a:t>
            </a:r>
            <a:r>
              <a:rPr lang="zh-CN" altLang="zh-CN" sz="1800" dirty="0"/>
              <a:t>字段可用于限定组播分组的传输范围</a:t>
            </a:r>
            <a:endParaRPr lang="en-US" altLang="zh-CN" sz="1800" dirty="0"/>
          </a:p>
          <a:p>
            <a:pPr lvl="2"/>
            <a:r>
              <a:rPr lang="en-US" altLang="zh-CN" sz="1800" dirty="0" smtClean="0"/>
              <a:t>TTL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限制主机范围，</a:t>
            </a:r>
            <a:r>
              <a:rPr lang="en-US" altLang="zh-CN" sz="1800" dirty="0" smtClean="0"/>
              <a:t>TTL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限制在链路上</a:t>
            </a:r>
            <a:endParaRPr lang="en-US" altLang="zh-CN" sz="1800" dirty="0" smtClean="0"/>
          </a:p>
          <a:p>
            <a:pPr lvl="2"/>
            <a:r>
              <a:rPr lang="zh-CN" altLang="zh-CN" sz="1800" dirty="0" smtClean="0"/>
              <a:t>组播</a:t>
            </a:r>
            <a:r>
              <a:rPr lang="zh-CN" altLang="zh-CN" sz="1800" dirty="0"/>
              <a:t>路由器</a:t>
            </a:r>
            <a:r>
              <a:rPr lang="zh-CN" altLang="zh-CN" sz="1800" dirty="0" smtClean="0"/>
              <a:t>可配置</a:t>
            </a:r>
            <a:r>
              <a:rPr lang="zh-CN" altLang="zh-CN" sz="1800" dirty="0"/>
              <a:t>一个</a:t>
            </a:r>
            <a:r>
              <a:rPr lang="en-US" altLang="zh-CN" sz="1800" dirty="0"/>
              <a:t>TTL</a:t>
            </a:r>
            <a:r>
              <a:rPr lang="zh-CN" altLang="zh-CN" sz="1800" dirty="0"/>
              <a:t>阈值，如果收到的组播分组的</a:t>
            </a:r>
            <a:r>
              <a:rPr lang="en-US" altLang="zh-CN" sz="1800" dirty="0"/>
              <a:t>TTL</a:t>
            </a:r>
            <a:r>
              <a:rPr lang="zh-CN" altLang="zh-CN" sz="1800" dirty="0"/>
              <a:t>字段取值小于或者等于该阈值，则不</a:t>
            </a:r>
            <a:r>
              <a:rPr lang="zh-CN" altLang="zh-CN" sz="1800" dirty="0" smtClean="0"/>
              <a:t>转发</a:t>
            </a:r>
            <a:endParaRPr lang="en-US" altLang="zh-CN" sz="1800" dirty="0" smtClean="0"/>
          </a:p>
          <a:p>
            <a:pPr lvl="2"/>
            <a:r>
              <a:rPr lang="zh-CN" altLang="zh-CN" sz="1800" b="1" dirty="0"/>
              <a:t>扩展环搜索</a:t>
            </a:r>
            <a:r>
              <a:rPr lang="zh-CN" altLang="zh-CN" sz="1800" dirty="0"/>
              <a:t>（</a:t>
            </a:r>
            <a:r>
              <a:rPr lang="en-US" altLang="zh-CN" sz="1800" dirty="0"/>
              <a:t>Expanding Ring Search</a:t>
            </a:r>
            <a:r>
              <a:rPr lang="zh-CN" altLang="zh-CN" sz="1800" dirty="0" smtClean="0"/>
              <a:t>）决定</a:t>
            </a:r>
            <a:r>
              <a:rPr lang="zh-CN" altLang="zh-CN" sz="1800" dirty="0"/>
              <a:t>最合适的</a:t>
            </a:r>
            <a:r>
              <a:rPr lang="en-US" altLang="zh-CN" sz="1800" dirty="0"/>
              <a:t>TTL</a:t>
            </a:r>
            <a:r>
              <a:rPr lang="zh-CN" altLang="zh-CN" sz="1800" dirty="0" smtClean="0"/>
              <a:t>取值</a:t>
            </a:r>
            <a:endParaRPr lang="en-US" altLang="zh-CN" sz="1800" dirty="0" smtClean="0"/>
          </a:p>
          <a:p>
            <a:pPr lvl="3"/>
            <a:r>
              <a:rPr lang="zh-CN" altLang="zh-CN" dirty="0"/>
              <a:t>发送一个</a:t>
            </a:r>
            <a:r>
              <a:rPr lang="en-US" altLang="zh-CN" dirty="0"/>
              <a:t>TTL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的组播分组，如果没有任何响应，则尝试</a:t>
            </a:r>
            <a:r>
              <a:rPr lang="en-US" altLang="zh-CN" dirty="0"/>
              <a:t>TTL</a:t>
            </a:r>
            <a:r>
              <a:rPr lang="zh-CN" altLang="zh-CN" dirty="0"/>
              <a:t>为</a:t>
            </a:r>
            <a:r>
              <a:rPr lang="en-US" altLang="zh-CN" dirty="0"/>
              <a:t>2</a:t>
            </a:r>
            <a:r>
              <a:rPr lang="zh-CN" altLang="zh-CN" dirty="0"/>
              <a:t>，一直继续下去。</a:t>
            </a:r>
            <a:r>
              <a:rPr lang="zh-CN" altLang="en-US" dirty="0"/>
              <a:t>最远成员回应结束 </a:t>
            </a:r>
            <a:endParaRPr lang="en-US" altLang="zh-CN" dirty="0"/>
          </a:p>
          <a:p>
            <a:pPr lvl="2"/>
            <a:r>
              <a:rPr lang="zh-CN" altLang="zh-CN" sz="1800" dirty="0">
                <a:solidFill>
                  <a:srgbClr val="FF0000"/>
                </a:solidFill>
              </a:rPr>
              <a:t>本地管理组播地址，地址范围为</a:t>
            </a:r>
            <a:r>
              <a:rPr lang="en-US" altLang="zh-CN" sz="1800" dirty="0">
                <a:solidFill>
                  <a:srgbClr val="FF0000"/>
                </a:solidFill>
              </a:rPr>
              <a:t>239.0.0.0</a:t>
            </a:r>
            <a:r>
              <a:rPr lang="zh-CN" altLang="zh-CN" sz="1800" dirty="0">
                <a:solidFill>
                  <a:srgbClr val="FF0000"/>
                </a:solidFill>
              </a:rPr>
              <a:t>～</a:t>
            </a:r>
            <a:r>
              <a:rPr lang="en-US" altLang="zh-CN" sz="1800" dirty="0">
                <a:solidFill>
                  <a:srgbClr val="FF0000"/>
                </a:solidFill>
              </a:rPr>
              <a:t>239.255.255.255</a:t>
            </a:r>
            <a:r>
              <a:rPr lang="zh-CN" altLang="zh-CN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3"/>
            <a:r>
              <a:rPr lang="zh-CN" altLang="zh-CN" dirty="0"/>
              <a:t>类似于单播</a:t>
            </a:r>
            <a:r>
              <a:rPr lang="en-US" altLang="zh-CN" dirty="0"/>
              <a:t>IP</a:t>
            </a:r>
            <a:r>
              <a:rPr lang="zh-CN" altLang="zh-CN" dirty="0"/>
              <a:t>地址空间的内部地址，只在内部网络中使用</a:t>
            </a:r>
            <a:endParaRPr lang="en-US" altLang="zh-CN" dirty="0"/>
          </a:p>
          <a:p>
            <a:pPr lvl="3"/>
            <a:r>
              <a:rPr lang="zh-CN" altLang="zh-CN" dirty="0"/>
              <a:t>内部网络出口路由器保证该组播分组不会被传播到</a:t>
            </a:r>
            <a:r>
              <a:rPr lang="en-US" altLang="zh-CN" dirty="0"/>
              <a:t>Internet</a:t>
            </a:r>
            <a:r>
              <a:rPr lang="zh-CN" altLang="zh-CN" dirty="0"/>
              <a:t>之上。</a:t>
            </a:r>
            <a:endParaRPr lang="en-US" altLang="zh-CN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7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29528" y="3959400"/>
            <a:ext cx="6068368" cy="1804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组播分组的传输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3953" y="156664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点到点链路上与单播分组一样</a:t>
            </a:r>
            <a:endParaRPr lang="en-US" altLang="zh-CN" dirty="0" smtClean="0"/>
          </a:p>
          <a:p>
            <a:r>
              <a:rPr lang="zh-CN" altLang="en-US" dirty="0" smtClean="0"/>
              <a:t>广播链路：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组播地址映射为链路层组播地址：直接映射（多对一）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OUI=01:00:5E</a:t>
            </a:r>
          </a:p>
          <a:p>
            <a:pPr lvl="2"/>
            <a:r>
              <a:rPr lang="zh-CN" altLang="en-US" dirty="0" smtClean="0"/>
              <a:t>第</a:t>
            </a:r>
            <a:r>
              <a:rPr lang="en-US" altLang="zh-CN" dirty="0" smtClean="0"/>
              <a:t>25</a:t>
            </a:r>
            <a:r>
              <a:rPr lang="zh-CN" altLang="en-US" dirty="0" smtClean="0"/>
              <a:t>比特为</a:t>
            </a:r>
            <a:r>
              <a:rPr lang="en-US" altLang="zh-CN" dirty="0" smtClean="0"/>
              <a:t>0</a:t>
            </a:r>
          </a:p>
          <a:p>
            <a:pPr lvl="2"/>
            <a:r>
              <a:rPr lang="zh-CN" altLang="en-US" dirty="0" smtClean="0"/>
              <a:t>低</a:t>
            </a:r>
            <a:r>
              <a:rPr lang="en-US" altLang="zh-CN" dirty="0" smtClean="0"/>
              <a:t>23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=IP</a:t>
            </a:r>
            <a:r>
              <a:rPr lang="zh-CN" altLang="en-US" dirty="0" smtClean="0"/>
              <a:t>组播地址的低</a:t>
            </a:r>
            <a:r>
              <a:rPr lang="en-US" altLang="zh-CN" dirty="0" smtClean="0"/>
              <a:t>23</a:t>
            </a:r>
            <a:r>
              <a:rPr lang="zh-CN" altLang="en-US" dirty="0" smtClean="0"/>
              <a:t>比特</a:t>
            </a:r>
            <a:r>
              <a:rPr lang="en-US" altLang="zh-CN" dirty="0" smtClean="0">
                <a:sym typeface="Wingdings" pitchFamily="2" charset="2"/>
              </a:rPr>
              <a:t>32</a:t>
            </a:r>
            <a:r>
              <a:rPr lang="zh-CN" altLang="en-US" dirty="0" smtClean="0">
                <a:sym typeface="Wingdings" pitchFamily="2" charset="2"/>
              </a:rPr>
              <a:t>个</a:t>
            </a:r>
            <a:r>
              <a:rPr lang="en-US" altLang="zh-CN" dirty="0" smtClean="0">
                <a:sym typeface="Wingdings" pitchFamily="2" charset="2"/>
              </a:rPr>
              <a:t>IP</a:t>
            </a:r>
            <a:r>
              <a:rPr lang="zh-CN" altLang="en-US" dirty="0" smtClean="0">
                <a:sym typeface="Wingdings" pitchFamily="2" charset="2"/>
              </a:rPr>
              <a:t>组播地址映射到同一个</a:t>
            </a:r>
            <a:r>
              <a:rPr lang="en-US" altLang="zh-CN" dirty="0" smtClean="0">
                <a:sym typeface="Wingdings" pitchFamily="2" charset="2"/>
              </a:rPr>
              <a:t>MAC</a:t>
            </a:r>
            <a:r>
              <a:rPr lang="zh-CN" altLang="en-US" dirty="0" smtClean="0">
                <a:sym typeface="Wingdings" pitchFamily="2" charset="2"/>
              </a:rPr>
              <a:t>地址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发送：组播成链路层组播帧后发送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接收：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setsockopt</a:t>
            </a:r>
            <a:r>
              <a:rPr lang="zh-CN" altLang="en-US" dirty="0" smtClean="0">
                <a:sym typeface="Wingdings" pitchFamily="2" charset="2"/>
              </a:rPr>
              <a:t>加入到组播组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告诉网卡要求监听相应的链路层组播帧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3953" y="5934670"/>
            <a:ext cx="8531300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ea typeface="Microsoft YaHei" panose="020B0503020204020204" pitchFamily="34" charset="-122"/>
              </a:rPr>
              <a:t>group = socket.inet_aton(multicast_group)</a:t>
            </a:r>
            <a:br>
              <a:rPr lang="zh-CN" altLang="zh-CN" dirty="0">
                <a:ea typeface="Microsoft YaHei" panose="020B0503020204020204" pitchFamily="34" charset="-122"/>
              </a:rPr>
            </a:br>
            <a:r>
              <a:rPr lang="zh-CN" altLang="zh-CN" dirty="0">
                <a:ea typeface="Microsoft YaHei" panose="020B0503020204020204" pitchFamily="34" charset="-122"/>
              </a:rPr>
              <a:t>mreq = struct.pack('4sL', group, socket.INADDR_ANY</a:t>
            </a:r>
            <a:r>
              <a:rPr lang="zh-CN" altLang="zh-CN" dirty="0" smtClean="0">
                <a:ea typeface="Microsoft YaHei" panose="020B0503020204020204" pitchFamily="34" charset="-122"/>
              </a:rPr>
              <a:t>)</a:t>
            </a:r>
            <a:endParaRPr lang="en-US" altLang="zh-CN" dirty="0" smtClean="0">
              <a:ea typeface="Microsoft YaHei" panose="020B0503020204020204" pitchFamily="34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setsockopt(socket.IPPROTO_IP, socket.IP_ADD_MEMBERSHIP, mreq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4CD89-A603-4F90-A0E1-7FB9D51E290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IP</a:t>
            </a:r>
            <a:r>
              <a:rPr lang="zh-CN" altLang="en-US" dirty="0" smtClean="0">
                <a:ea typeface="宋体" pitchFamily="2" charset="-122"/>
              </a:rPr>
              <a:t>组播体系结构</a:t>
            </a:r>
            <a:endParaRPr lang="en-US" altLang="zh-CN" dirty="0" smtClean="0">
              <a:ea typeface="宋体" pitchFamily="2" charset="-122"/>
            </a:endParaRPr>
          </a:p>
        </p:txBody>
      </p:sp>
      <p:grpSp>
        <p:nvGrpSpPr>
          <p:cNvPr id="12292" name="Group 35"/>
          <p:cNvGrpSpPr>
            <a:grpSpLocks/>
          </p:cNvGrpSpPr>
          <p:nvPr/>
        </p:nvGrpSpPr>
        <p:grpSpPr bwMode="auto">
          <a:xfrm>
            <a:off x="1023939" y="1768476"/>
            <a:ext cx="8229603" cy="4953000"/>
            <a:chOff x="288" y="864"/>
            <a:chExt cx="5184" cy="3120"/>
          </a:xfrm>
        </p:grpSpPr>
        <p:sp>
          <p:nvSpPr>
            <p:cNvPr id="710658" name="Rectangle 2"/>
            <p:cNvSpPr>
              <a:spLocks noChangeArrowheads="1"/>
            </p:cNvSpPr>
            <p:nvPr/>
          </p:nvSpPr>
          <p:spPr bwMode="auto">
            <a:xfrm>
              <a:off x="288" y="864"/>
              <a:ext cx="5184" cy="3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3244" y="1152"/>
              <a:ext cx="272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4588" y="1152"/>
              <a:ext cx="272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3244" y="133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4588" y="133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3380" y="144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4724" y="144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3164" y="1768"/>
              <a:ext cx="177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3524" y="1776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4580" y="1776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3833" y="1164"/>
              <a:ext cx="43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主机</a:t>
              </a:r>
              <a:endPara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>
              <a:off x="3752" y="2076"/>
              <a:ext cx="60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路由器</a:t>
              </a:r>
              <a:endPara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 flipH="1">
              <a:off x="4284" y="2160"/>
              <a:ext cx="304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16"/>
            <p:cNvSpPr>
              <a:spLocks noChangeShapeType="1"/>
            </p:cNvSpPr>
            <p:nvPr/>
          </p:nvSpPr>
          <p:spPr bwMode="auto">
            <a:xfrm>
              <a:off x="3532" y="2160"/>
              <a:ext cx="752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17"/>
            <p:cNvSpPr>
              <a:spLocks noChangeShapeType="1"/>
            </p:cNvSpPr>
            <p:nvPr/>
          </p:nvSpPr>
          <p:spPr bwMode="auto">
            <a:xfrm flipH="1">
              <a:off x="3228" y="2160"/>
              <a:ext cx="304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 flipH="1">
              <a:off x="4092" y="3120"/>
              <a:ext cx="208" cy="5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>
              <a:off x="4300" y="3120"/>
              <a:ext cx="308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6" name="Rectangle 20"/>
            <p:cNvSpPr>
              <a:spLocks noChangeArrowheads="1"/>
            </p:cNvSpPr>
            <p:nvPr/>
          </p:nvSpPr>
          <p:spPr bwMode="auto">
            <a:xfrm>
              <a:off x="531" y="881"/>
              <a:ext cx="184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服务模型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:ASM/SSM</a:t>
              </a:r>
            </a:p>
          </p:txBody>
        </p:sp>
        <p:sp>
          <p:nvSpPr>
            <p:cNvPr id="12311" name="Line 21"/>
            <p:cNvSpPr>
              <a:spLocks noChangeShapeType="1"/>
            </p:cNvSpPr>
            <p:nvPr/>
          </p:nvSpPr>
          <p:spPr bwMode="auto">
            <a:xfrm>
              <a:off x="2336" y="1209"/>
              <a:ext cx="736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386" y="1599"/>
              <a:ext cx="244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主机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-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路由器间协议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(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IGMP)</a:t>
              </a:r>
              <a:endPara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13" name="Rectangle 23"/>
            <p:cNvSpPr>
              <a:spLocks noChangeArrowheads="1"/>
            </p:cNvSpPr>
            <p:nvPr/>
          </p:nvSpPr>
          <p:spPr bwMode="auto">
            <a:xfrm>
              <a:off x="843" y="2767"/>
              <a:ext cx="133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组播路由协议</a:t>
              </a:r>
              <a:endPara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14" name="Oval 24"/>
            <p:cNvSpPr>
              <a:spLocks noChangeArrowheads="1"/>
            </p:cNvSpPr>
            <p:nvPr/>
          </p:nvSpPr>
          <p:spPr bwMode="auto">
            <a:xfrm>
              <a:off x="3388" y="2016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Oval 25"/>
            <p:cNvSpPr>
              <a:spLocks noChangeArrowheads="1"/>
            </p:cNvSpPr>
            <p:nvPr/>
          </p:nvSpPr>
          <p:spPr bwMode="auto">
            <a:xfrm>
              <a:off x="4444" y="2016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Oval 26"/>
            <p:cNvSpPr>
              <a:spLocks noChangeArrowheads="1"/>
            </p:cNvSpPr>
            <p:nvPr/>
          </p:nvSpPr>
          <p:spPr bwMode="auto">
            <a:xfrm>
              <a:off x="4156" y="2976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27"/>
            <p:cNvSpPr>
              <a:spLocks noChangeShapeType="1"/>
            </p:cNvSpPr>
            <p:nvPr/>
          </p:nvSpPr>
          <p:spPr bwMode="auto">
            <a:xfrm>
              <a:off x="2880" y="2208"/>
              <a:ext cx="0" cy="13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8" name="Line 28"/>
            <p:cNvSpPr>
              <a:spLocks noChangeShapeType="1"/>
            </p:cNvSpPr>
            <p:nvPr/>
          </p:nvSpPr>
          <p:spPr bwMode="auto">
            <a:xfrm>
              <a:off x="2880" y="2112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9" name="Line 29"/>
            <p:cNvSpPr>
              <a:spLocks noChangeShapeType="1"/>
            </p:cNvSpPr>
            <p:nvPr/>
          </p:nvSpPr>
          <p:spPr bwMode="auto">
            <a:xfrm>
              <a:off x="2880" y="360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0" name="Line 30"/>
            <p:cNvSpPr>
              <a:spLocks noChangeShapeType="1"/>
            </p:cNvSpPr>
            <p:nvPr/>
          </p:nvSpPr>
          <p:spPr bwMode="auto">
            <a:xfrm>
              <a:off x="2880" y="1344"/>
              <a:ext cx="0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1" name="Line 31"/>
            <p:cNvSpPr>
              <a:spLocks noChangeShapeType="1"/>
            </p:cNvSpPr>
            <p:nvPr/>
          </p:nvSpPr>
          <p:spPr bwMode="auto">
            <a:xfrm>
              <a:off x="2880" y="1344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2" name="Line 32"/>
            <p:cNvSpPr>
              <a:spLocks noChangeShapeType="1"/>
            </p:cNvSpPr>
            <p:nvPr/>
          </p:nvSpPr>
          <p:spPr bwMode="auto">
            <a:xfrm>
              <a:off x="2880" y="2208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2880" y="1344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>
              <a:off x="2880" y="1344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6295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2800" b="1" dirty="0"/>
              <a:t>组成员关系协议</a:t>
            </a:r>
            <a:r>
              <a:rPr lang="en-US" altLang="zh-CN" sz="2800" b="1" dirty="0" smtClean="0"/>
              <a:t>IGMPv2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Internet Group Management Protocol</a:t>
            </a:r>
            <a:r>
              <a:rPr lang="zh-CN" altLang="zh-CN" sz="2800" dirty="0" smtClean="0"/>
              <a:t>）</a:t>
            </a:r>
            <a:r>
              <a:rPr lang="en-US" altLang="zh-CN" sz="2800" dirty="0" smtClean="0"/>
              <a:t> RFC 2236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37808" y="1463543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组播</a:t>
            </a:r>
            <a:r>
              <a:rPr lang="zh-CN" altLang="zh-CN" sz="2000" dirty="0"/>
              <a:t>路由器</a:t>
            </a:r>
            <a:r>
              <a:rPr lang="zh-CN" altLang="en-US" sz="2000" dirty="0"/>
              <a:t>了解</a:t>
            </a:r>
            <a:r>
              <a:rPr lang="zh-CN" altLang="zh-CN" sz="2000" b="1" u="sng" dirty="0">
                <a:solidFill>
                  <a:srgbClr val="0070C0"/>
                </a:solidFill>
              </a:rPr>
              <a:t>是否有成员属于组播组</a:t>
            </a:r>
            <a:r>
              <a:rPr lang="zh-CN" altLang="en-US" sz="2000" dirty="0"/>
              <a:t>：</a:t>
            </a:r>
            <a:r>
              <a:rPr lang="zh-CN" altLang="zh-CN" sz="2000" dirty="0"/>
              <a:t>主机</a:t>
            </a:r>
            <a:r>
              <a:rPr lang="en-US" altLang="zh-CN" sz="2000" dirty="0"/>
              <a:t>-</a:t>
            </a:r>
            <a:r>
              <a:rPr lang="zh-CN" altLang="zh-CN" sz="2000" dirty="0"/>
              <a:t>路由器之间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每个组播路由器定期（</a:t>
            </a:r>
            <a:r>
              <a:rPr lang="en-US" altLang="zh-CN" sz="2000" dirty="0"/>
              <a:t>60</a:t>
            </a:r>
            <a:r>
              <a:rPr lang="zh-CN" altLang="en-US" sz="2000" dirty="0"/>
              <a:t>到</a:t>
            </a:r>
            <a:r>
              <a:rPr lang="en-US" altLang="zh-CN" sz="2000" dirty="0"/>
              <a:t>90</a:t>
            </a:r>
            <a:r>
              <a:rPr lang="zh-CN" altLang="en-US" sz="2000" dirty="0"/>
              <a:t>秒）发送</a:t>
            </a:r>
            <a:r>
              <a:rPr lang="en-US" altLang="zh-CN" sz="2000" dirty="0"/>
              <a:t>Query</a:t>
            </a:r>
            <a:r>
              <a:rPr lang="zh-CN" altLang="en-US" sz="2000" dirty="0"/>
              <a:t>消息给</a:t>
            </a:r>
            <a:r>
              <a:rPr lang="zh-CN" altLang="en-US" sz="2000" u="sng" dirty="0">
                <a:solidFill>
                  <a:srgbClr val="FF0000"/>
                </a:solidFill>
              </a:rPr>
              <a:t>所有主机（</a:t>
            </a:r>
            <a:r>
              <a:rPr lang="en-US" altLang="zh-CN" sz="2000" u="sng" dirty="0">
                <a:solidFill>
                  <a:srgbClr val="FF0000"/>
                </a:solidFill>
              </a:rPr>
              <a:t>224.0.0.1</a:t>
            </a:r>
            <a:r>
              <a:rPr lang="zh-CN" altLang="en-US" sz="2000" u="sng" dirty="0">
                <a:solidFill>
                  <a:srgbClr val="FF0000"/>
                </a:solidFill>
              </a:rPr>
              <a:t>）</a:t>
            </a:r>
            <a:endParaRPr lang="en-US" altLang="zh-CN" sz="2000" u="sng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最小</a:t>
            </a:r>
            <a:r>
              <a:rPr lang="en-US" altLang="zh-CN" dirty="0"/>
              <a:t>IP</a:t>
            </a:r>
            <a:r>
              <a:rPr lang="zh-CN" altLang="en-US" dirty="0"/>
              <a:t>地址的组播路由器充当询问者，其他停止发送</a:t>
            </a:r>
            <a:r>
              <a:rPr lang="en-US" altLang="zh-CN" dirty="0"/>
              <a:t>Query</a:t>
            </a:r>
          </a:p>
          <a:p>
            <a:pPr lvl="2"/>
            <a:r>
              <a:rPr lang="zh-CN" altLang="en-US" dirty="0"/>
              <a:t>收到</a:t>
            </a:r>
            <a:r>
              <a:rPr lang="en-US" altLang="zh-CN" dirty="0"/>
              <a:t>Query</a:t>
            </a:r>
            <a:r>
              <a:rPr lang="zh-CN" altLang="en-US" dirty="0"/>
              <a:t>后</a:t>
            </a:r>
            <a:r>
              <a:rPr lang="zh-CN" altLang="en-US" u="sng" dirty="0">
                <a:solidFill>
                  <a:srgbClr val="FF0000"/>
                </a:solidFill>
              </a:rPr>
              <a:t>主机发送</a:t>
            </a:r>
            <a:r>
              <a:rPr lang="en-US" altLang="zh-CN" u="sng" dirty="0">
                <a:solidFill>
                  <a:srgbClr val="FF0000"/>
                </a:solidFill>
              </a:rPr>
              <a:t>Report</a:t>
            </a:r>
            <a:r>
              <a:rPr lang="zh-CN" altLang="en-US" u="sng" dirty="0">
                <a:solidFill>
                  <a:srgbClr val="FF0000"/>
                </a:solidFill>
              </a:rPr>
              <a:t>到其所属的组播地址</a:t>
            </a:r>
            <a:r>
              <a:rPr lang="en-US" altLang="zh-CN" u="sng" dirty="0">
                <a:solidFill>
                  <a:srgbClr val="FF0000"/>
                </a:solidFill>
              </a:rPr>
              <a:t>G</a:t>
            </a:r>
          </a:p>
          <a:p>
            <a:pPr lvl="3"/>
            <a:r>
              <a:rPr lang="zh-CN" altLang="en-US" sz="2000" dirty="0"/>
              <a:t>反馈抑制：</a:t>
            </a:r>
            <a:r>
              <a:rPr lang="en-US" altLang="zh-CN" sz="2000" dirty="0"/>
              <a:t>Query</a:t>
            </a:r>
            <a:r>
              <a:rPr lang="zh-CN" altLang="en-US" sz="2000" dirty="0"/>
              <a:t>包含最大响应时间，主机选择</a:t>
            </a:r>
            <a:r>
              <a:rPr lang="en-US" altLang="zh-CN" sz="2000" dirty="0"/>
              <a:t>[0,Max Resp. Time]</a:t>
            </a:r>
            <a:r>
              <a:rPr lang="zh-CN" altLang="en-US" sz="2000" dirty="0"/>
              <a:t>时刻准备发送</a:t>
            </a:r>
            <a:r>
              <a:rPr lang="en-US" altLang="zh-CN" sz="2000" dirty="0"/>
              <a:t>Report</a:t>
            </a:r>
          </a:p>
          <a:p>
            <a:pPr lvl="3"/>
            <a:r>
              <a:rPr lang="zh-CN" altLang="en-US" sz="2000" dirty="0"/>
              <a:t>主机在加入组播组时主动发送</a:t>
            </a:r>
            <a:r>
              <a:rPr lang="en-US" altLang="zh-CN" sz="2000" dirty="0"/>
              <a:t>Report</a:t>
            </a:r>
          </a:p>
          <a:p>
            <a:pPr lvl="2"/>
            <a:r>
              <a:rPr lang="zh-CN" altLang="en-US" dirty="0"/>
              <a:t>软状态机制：</a:t>
            </a:r>
            <a:endParaRPr lang="en-US" altLang="zh-CN" dirty="0"/>
          </a:p>
          <a:p>
            <a:pPr lvl="3"/>
            <a:r>
              <a:rPr lang="zh-CN" altLang="en-US" sz="2000" dirty="0"/>
              <a:t>定期的</a:t>
            </a:r>
            <a:r>
              <a:rPr lang="en-US" altLang="zh-CN" sz="2000" dirty="0"/>
              <a:t>Query</a:t>
            </a:r>
            <a:r>
              <a:rPr lang="zh-CN" altLang="en-US" sz="2000" dirty="0"/>
              <a:t>刷新状态</a:t>
            </a:r>
            <a:endParaRPr lang="en-US" altLang="zh-CN" sz="2000" dirty="0"/>
          </a:p>
          <a:p>
            <a:pPr lvl="3"/>
            <a:r>
              <a:rPr lang="zh-CN" altLang="en-US" sz="2000" dirty="0"/>
              <a:t>超时时移走状态信息</a:t>
            </a:r>
            <a:endParaRPr lang="en-US" altLang="zh-CN" sz="2000" dirty="0"/>
          </a:p>
          <a:p>
            <a:pPr lvl="1"/>
            <a:r>
              <a:rPr lang="zh-CN" altLang="en-US" sz="2000" dirty="0"/>
              <a:t>离开时可：</a:t>
            </a:r>
            <a:endParaRPr lang="en-US" altLang="zh-CN" sz="2000" dirty="0"/>
          </a:p>
          <a:p>
            <a:pPr lvl="2"/>
            <a:r>
              <a:rPr lang="zh-CN" altLang="en-US" dirty="0"/>
              <a:t>悄悄离开，但会浪费带宽</a:t>
            </a:r>
            <a:endParaRPr lang="en-US" altLang="zh-CN" dirty="0"/>
          </a:p>
          <a:p>
            <a:pPr lvl="2"/>
            <a:r>
              <a:rPr lang="zh-CN" altLang="zh-CN" dirty="0"/>
              <a:t>最近一次组成员询问中发送</a:t>
            </a:r>
            <a:r>
              <a:rPr lang="en-US" altLang="zh-CN" dirty="0"/>
              <a:t>report</a:t>
            </a:r>
            <a:r>
              <a:rPr lang="zh-CN" altLang="zh-CN" dirty="0"/>
              <a:t>消息的主机，则发送</a:t>
            </a:r>
            <a:r>
              <a:rPr lang="en-US" altLang="zh-CN" dirty="0"/>
              <a:t>Leave Group</a:t>
            </a:r>
            <a:r>
              <a:rPr lang="zh-CN" altLang="zh-CN" dirty="0"/>
              <a:t>消息</a:t>
            </a:r>
            <a:r>
              <a:rPr lang="zh-CN" altLang="zh-CN" dirty="0" smtClean="0"/>
              <a:t>给</a:t>
            </a:r>
            <a:r>
              <a:rPr lang="zh-CN" altLang="en-US" dirty="0" smtClean="0"/>
              <a:t>所有组播路由器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224.0.0.2)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Querier</a:t>
            </a:r>
            <a:r>
              <a:rPr lang="zh-CN" altLang="en-US" dirty="0"/>
              <a:t>发送</a:t>
            </a:r>
            <a:r>
              <a:rPr lang="zh-CN" altLang="zh-CN" dirty="0"/>
              <a:t>指定了组播组的</a:t>
            </a:r>
            <a:r>
              <a:rPr lang="en-US" altLang="zh-CN" dirty="0"/>
              <a:t>Query</a:t>
            </a:r>
            <a:r>
              <a:rPr lang="zh-CN" altLang="zh-CN" dirty="0"/>
              <a:t>消息来询问对于</a:t>
            </a:r>
            <a:r>
              <a:rPr lang="zh-CN" altLang="zh-CN" u="sng" dirty="0">
                <a:solidFill>
                  <a:srgbClr val="FF0000"/>
                </a:solidFill>
              </a:rPr>
              <a:t>特定的组播组</a:t>
            </a:r>
            <a:r>
              <a:rPr lang="en-US" altLang="zh-CN" u="sng" dirty="0">
                <a:solidFill>
                  <a:srgbClr val="FF0000"/>
                </a:solidFill>
              </a:rPr>
              <a:t>G</a:t>
            </a:r>
            <a:r>
              <a:rPr lang="zh-CN" altLang="zh-CN" dirty="0"/>
              <a:t>是否还有其他成员属于该组播组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9948"/>
              </p:ext>
            </p:extLst>
          </p:nvPr>
        </p:nvGraphicFramePr>
        <p:xfrm>
          <a:off x="4444457" y="3899486"/>
          <a:ext cx="75918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473">
                  <a:extLst>
                    <a:ext uri="{9D8B030D-6E8A-4147-A177-3AD203B41FA5}">
                      <a16:colId xmlns:a16="http://schemas.microsoft.com/office/drawing/2014/main" val="1072525624"/>
                    </a:ext>
                  </a:extLst>
                </a:gridCol>
                <a:gridCol w="1940491">
                  <a:extLst>
                    <a:ext uri="{9D8B030D-6E8A-4147-A177-3AD203B41FA5}">
                      <a16:colId xmlns:a16="http://schemas.microsoft.com/office/drawing/2014/main" val="3056062385"/>
                    </a:ext>
                  </a:extLst>
                </a:gridCol>
                <a:gridCol w="3728935">
                  <a:extLst>
                    <a:ext uri="{9D8B030D-6E8A-4147-A177-3AD203B41FA5}">
                      <a16:colId xmlns:a16="http://schemas.microsoft.com/office/drawing/2014/main" val="18345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General</a:t>
                      </a:r>
                      <a:r>
                        <a:rPr lang="en-US" altLang="zh-CN" baseline="0" dirty="0" smtClean="0"/>
                        <a:t> Query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Router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224.0.0.1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定期询问有成员属于哪些组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0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Report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 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 G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我在</a:t>
                      </a:r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，其他人不用发了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6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Specified Query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Router 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 G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还有成员在</a:t>
                      </a:r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吗</a:t>
                      </a:r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3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Leave</a:t>
                      </a:r>
                      <a:r>
                        <a:rPr lang="en-US" altLang="zh-CN" baseline="0" dirty="0" smtClean="0"/>
                        <a:t> Group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 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 224.0.0.2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上次报告的我走了，你再问问他人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3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IGMP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RFC 3376</a:t>
            </a:r>
            <a:r>
              <a:rPr lang="zh-CN" altLang="en-US" sz="2400" dirty="0"/>
              <a:t>给出了</a:t>
            </a:r>
            <a:r>
              <a:rPr lang="en-US" altLang="zh-CN" sz="2400" dirty="0"/>
              <a:t>IGMPv3</a:t>
            </a:r>
            <a:r>
              <a:rPr lang="zh-CN" altLang="en-US" sz="2400" dirty="0"/>
              <a:t>规范，支持</a:t>
            </a:r>
            <a:r>
              <a:rPr lang="zh-CN" altLang="en-US" sz="2400" u="sng" dirty="0">
                <a:solidFill>
                  <a:srgbClr val="FF0000"/>
                </a:solidFill>
              </a:rPr>
              <a:t>单一源组播</a:t>
            </a:r>
            <a:r>
              <a:rPr lang="en-US" altLang="zh-CN" sz="2400" u="sng" dirty="0">
                <a:solidFill>
                  <a:srgbClr val="FF0000"/>
                </a:solidFill>
              </a:rPr>
              <a:t>SSM</a:t>
            </a:r>
            <a:r>
              <a:rPr lang="zh-CN" altLang="en-US" sz="2400" u="sng" dirty="0">
                <a:solidFill>
                  <a:srgbClr val="FF0000"/>
                </a:solidFill>
              </a:rPr>
              <a:t>（</a:t>
            </a:r>
            <a:r>
              <a:rPr lang="en-US" altLang="zh-CN" sz="2400" u="sng" dirty="0">
                <a:solidFill>
                  <a:srgbClr val="FF0000"/>
                </a:solidFill>
              </a:rPr>
              <a:t>Single Source Multicast</a:t>
            </a:r>
            <a:r>
              <a:rPr lang="zh-CN" altLang="en-US" sz="2400" u="sng" dirty="0">
                <a:solidFill>
                  <a:srgbClr val="FF0000"/>
                </a:solidFill>
              </a:rPr>
              <a:t>）</a:t>
            </a:r>
            <a:endParaRPr lang="en-US" altLang="zh-CN" sz="2400" u="sng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组播组通过（源</a:t>
            </a:r>
            <a:r>
              <a:rPr lang="en-US" altLang="zh-CN" sz="2000" dirty="0"/>
              <a:t>,</a:t>
            </a:r>
            <a:r>
              <a:rPr lang="zh-CN" altLang="en-US" sz="2000" dirty="0"/>
              <a:t>组播地址）标识</a:t>
            </a:r>
            <a:endParaRPr lang="en-US" altLang="zh-CN" sz="2000" dirty="0"/>
          </a:p>
          <a:p>
            <a:pPr lvl="1"/>
            <a:r>
              <a:rPr lang="en-US" altLang="zh-CN" sz="2000" dirty="0"/>
              <a:t>Query</a:t>
            </a:r>
            <a:r>
              <a:rPr lang="zh-CN" altLang="en-US" sz="2000" dirty="0"/>
              <a:t>消息增加源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地址列表</a:t>
            </a:r>
            <a:endParaRPr lang="en-US" altLang="zh-CN" sz="2000" dirty="0"/>
          </a:p>
          <a:p>
            <a:pPr lvl="1"/>
            <a:r>
              <a:rPr lang="en-US" altLang="zh-CN" sz="2000" dirty="0"/>
              <a:t>IGMPv3Report</a:t>
            </a:r>
            <a:r>
              <a:rPr lang="zh-CN" altLang="en-US" sz="2000" dirty="0"/>
              <a:t>：</a:t>
            </a:r>
            <a:r>
              <a:rPr lang="zh-CN" altLang="zh-CN" sz="2000" dirty="0"/>
              <a:t>指出要过滤和允许接收的源</a:t>
            </a:r>
            <a:r>
              <a:rPr lang="en-US" altLang="zh-CN" sz="2000" dirty="0"/>
              <a:t>IP</a:t>
            </a:r>
            <a:r>
              <a:rPr lang="zh-CN" altLang="zh-CN" sz="2000" dirty="0"/>
              <a:t>地址</a:t>
            </a:r>
            <a:r>
              <a:rPr lang="zh-CN" altLang="zh-CN" sz="2000" dirty="0" smtClean="0"/>
              <a:t>列表</a:t>
            </a:r>
            <a:r>
              <a:rPr lang="zh-CN" altLang="en-US" sz="2000" dirty="0" smtClean="0"/>
              <a:t>，目的地址为</a:t>
            </a:r>
            <a:r>
              <a:rPr lang="en-US" altLang="zh-CN" sz="2000" dirty="0" smtClean="0"/>
              <a:t>224.0.0.22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IGMPv3-capable</a:t>
            </a:r>
            <a:r>
              <a:rPr lang="zh-CN" altLang="en-US" sz="2000" dirty="0" smtClean="0"/>
              <a:t>组播路由器</a:t>
            </a:r>
            <a:endParaRPr lang="en-US" altLang="zh-CN" sz="2000" dirty="0"/>
          </a:p>
          <a:p>
            <a:pPr lvl="1"/>
            <a:r>
              <a:rPr lang="en-US" altLang="zh-CN" sz="2000" dirty="0"/>
              <a:t>IGMP</a:t>
            </a:r>
            <a:r>
              <a:rPr lang="zh-CN" altLang="en-US" sz="2000" dirty="0"/>
              <a:t>建立在</a:t>
            </a:r>
            <a:r>
              <a:rPr lang="en-US" altLang="zh-CN" sz="2000" dirty="0"/>
              <a:t>IP</a:t>
            </a:r>
            <a:r>
              <a:rPr lang="zh-CN" altLang="en-US" sz="2000" dirty="0"/>
              <a:t>上，协议号为</a:t>
            </a:r>
            <a:r>
              <a:rPr lang="en-US" altLang="zh-CN" sz="2000" dirty="0"/>
              <a:t>2 </a:t>
            </a: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68827"/>
              </p:ext>
            </p:extLst>
          </p:nvPr>
        </p:nvGraphicFramePr>
        <p:xfrm>
          <a:off x="1708732" y="4211130"/>
          <a:ext cx="7344816" cy="272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Visio" r:id="rId3" imgW="4736113" imgH="1751329" progId="Visio.Drawing.11">
                  <p:embed/>
                </p:oleObj>
              </mc:Choice>
              <mc:Fallback>
                <p:oleObj name="Visio" r:id="rId3" imgW="4736113" imgH="1751329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4211130"/>
                        <a:ext cx="7344816" cy="2724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9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4604</Words>
  <Application>Microsoft Office PowerPoint</Application>
  <PresentationFormat>宽屏</PresentationFormat>
  <Paragraphs>500</Paragraphs>
  <Slides>28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MS PGothic</vt:lpstr>
      <vt:lpstr>等线</vt:lpstr>
      <vt:lpstr>等线 Light</vt:lpstr>
      <vt:lpstr>宋体</vt:lpstr>
      <vt:lpstr>微软雅黑</vt:lpstr>
      <vt:lpstr>Arial</vt:lpstr>
      <vt:lpstr>Symbol</vt:lpstr>
      <vt:lpstr>Times New Roman</vt:lpstr>
      <vt:lpstr>Wingdings</vt:lpstr>
      <vt:lpstr>Wingdings 3</vt:lpstr>
      <vt:lpstr>Office 主题​​</vt:lpstr>
      <vt:lpstr>Visio</vt:lpstr>
      <vt:lpstr>网络互连-IP组播、移动IP和IPv6</vt:lpstr>
      <vt:lpstr>主要内容</vt:lpstr>
      <vt:lpstr>IP组播</vt:lpstr>
      <vt:lpstr>IP组播：组播服务模型</vt:lpstr>
      <vt:lpstr>IP组播：组播地址</vt:lpstr>
      <vt:lpstr>IP组播分组的传输</vt:lpstr>
      <vt:lpstr>IP组播体系结构</vt:lpstr>
      <vt:lpstr>组成员关系协议IGMPv2（Internet Group Management Protocol） RFC 2236</vt:lpstr>
      <vt:lpstr>IGMP消息</vt:lpstr>
      <vt:lpstr>组播路由概述</vt:lpstr>
      <vt:lpstr>组播路由概述</vt:lpstr>
      <vt:lpstr>移动节点的路由</vt:lpstr>
      <vt:lpstr>Mobile IP概述</vt:lpstr>
      <vt:lpstr>Mobile IP: 分组转发</vt:lpstr>
      <vt:lpstr>Mobile IP: 代理通告、Register和ARP</vt:lpstr>
      <vt:lpstr>Mobile IP：三角路由(Triangular Routing)优化</vt:lpstr>
      <vt:lpstr>Mobile IP：其他</vt:lpstr>
      <vt:lpstr>IP移动：NEMO、IP微移动和分布式移动管理</vt:lpstr>
      <vt:lpstr>IPv6</vt:lpstr>
      <vt:lpstr>IPv4地址匮乏</vt:lpstr>
      <vt:lpstr>IPv6: RFC 2460</vt:lpstr>
      <vt:lpstr>IPv6头部格式</vt:lpstr>
      <vt:lpstr>IPv6扩展头部</vt:lpstr>
      <vt:lpstr>IPv6地址</vt:lpstr>
      <vt:lpstr>如何配置IPv6地址？ </vt:lpstr>
      <vt:lpstr>IPv6地址</vt:lpstr>
      <vt:lpstr>IPv6的过渡</vt:lpstr>
      <vt:lpstr>IPv6隧道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dlmao</dc:creator>
  <cp:lastModifiedBy>Dilin Mao</cp:lastModifiedBy>
  <cp:revision>190</cp:revision>
  <dcterms:created xsi:type="dcterms:W3CDTF">2016-11-23T23:56:08Z</dcterms:created>
  <dcterms:modified xsi:type="dcterms:W3CDTF">2017-12-07T13:38:57Z</dcterms:modified>
</cp:coreProperties>
</file>