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96" r:id="rId3"/>
    <p:sldId id="297" r:id="rId4"/>
    <p:sldId id="298" r:id="rId5"/>
    <p:sldId id="299" r:id="rId6"/>
    <p:sldId id="300" r:id="rId7"/>
    <p:sldId id="301" r:id="rId8"/>
    <p:sldId id="302" r:id="rId9"/>
    <p:sldId id="303" r:id="rId10"/>
    <p:sldId id="304" r:id="rId11"/>
    <p:sldId id="305" r:id="rId12"/>
    <p:sldId id="306" r:id="rId13"/>
    <p:sldId id="307" r:id="rId14"/>
    <p:sldId id="308" r:id="rId15"/>
    <p:sldId id="309" r:id="rId16"/>
    <p:sldId id="310" r:id="rId17"/>
    <p:sldId id="311" r:id="rId18"/>
    <p:sldId id="312" r:id="rId19"/>
    <p:sldId id="313" r:id="rId20"/>
    <p:sldId id="314" r:id="rId21"/>
    <p:sldId id="315" r:id="rId22"/>
    <p:sldId id="316" r:id="rId23"/>
    <p:sldId id="317" r:id="rId24"/>
    <p:sldId id="318" r:id="rId25"/>
    <p:sldId id="319" r:id="rId26"/>
    <p:sldId id="356" r:id="rId27"/>
    <p:sldId id="363" r:id="rId28"/>
    <p:sldId id="321" r:id="rId29"/>
    <p:sldId id="322" r:id="rId30"/>
    <p:sldId id="360" r:id="rId31"/>
    <p:sldId id="361" r:id="rId32"/>
    <p:sldId id="324" r:id="rId33"/>
    <p:sldId id="325" r:id="rId34"/>
    <p:sldId id="326" r:id="rId35"/>
    <p:sldId id="327" r:id="rId36"/>
    <p:sldId id="328" r:id="rId37"/>
    <p:sldId id="364" r:id="rId38"/>
    <p:sldId id="329" r:id="rId39"/>
    <p:sldId id="330" r:id="rId40"/>
    <p:sldId id="367" r:id="rId41"/>
    <p:sldId id="366" r:id="rId42"/>
    <p:sldId id="332" r:id="rId43"/>
    <p:sldId id="333" r:id="rId44"/>
    <p:sldId id="335"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lin Mao" initials="DM" lastIdx="1" clrIdx="0">
    <p:extLst>
      <p:ext uri="{19B8F6BF-5375-455C-9EA6-DF929625EA0E}">
        <p15:presenceInfo xmlns:p15="http://schemas.microsoft.com/office/powerpoint/2012/main" userId="baf47f45a486df7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5" autoAdjust="0"/>
    <p:restoredTop sz="85591" autoAdjust="0"/>
  </p:normalViewPr>
  <p:slideViewPr>
    <p:cSldViewPr snapToGrid="0">
      <p:cViewPr>
        <p:scale>
          <a:sx n="58" d="100"/>
          <a:sy n="58" d="100"/>
        </p:scale>
        <p:origin x="11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1-23T14:03:53.256" idx="1">
    <p:pos x="10" y="10"/>
    <p:text/>
    <p:extLst>
      <p:ext uri="{C676402C-5697-4E1C-873F-D02D1690AC5C}">
        <p15:threadingInfo xmlns:p15="http://schemas.microsoft.com/office/powerpoint/2012/main" timeZoneBias="-48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A41EDA-4A02-47E4-AA6A-DCB966B5A0D9}" type="datetimeFigureOut">
              <a:rPr lang="zh-CN" altLang="en-US" smtClean="0"/>
              <a:t>2017/11/23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8F34AE-654D-41E6-BFDD-54882B4287B2}" type="slidenum">
              <a:rPr lang="zh-CN" altLang="en-US" smtClean="0"/>
              <a:t>‹#›</a:t>
            </a:fld>
            <a:endParaRPr lang="zh-CN" altLang="en-US"/>
          </a:p>
        </p:txBody>
      </p:sp>
    </p:spTree>
    <p:extLst>
      <p:ext uri="{BB962C8B-B14F-4D97-AF65-F5344CB8AC3E}">
        <p14:creationId xmlns:p14="http://schemas.microsoft.com/office/powerpoint/2010/main" val="692062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28F34AE-654D-41E6-BFDD-54882B4287B2}" type="slidenum">
              <a:rPr lang="zh-CN" altLang="en-US" smtClean="0"/>
              <a:t>6</a:t>
            </a:fld>
            <a:endParaRPr lang="zh-CN" altLang="en-US"/>
          </a:p>
        </p:txBody>
      </p:sp>
    </p:spTree>
    <p:extLst>
      <p:ext uri="{BB962C8B-B14F-4D97-AF65-F5344CB8AC3E}">
        <p14:creationId xmlns:p14="http://schemas.microsoft.com/office/powerpoint/2010/main" val="722090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3230B012-D41F-4A66-AF0F-7C0B2F9E696E}" type="slidenum">
              <a:rPr lang="zh-TW" altLang="en-US" smtClean="0">
                <a:latin typeface="Arial" charset="0"/>
              </a:rPr>
              <a:pPr>
                <a:defRPr/>
              </a:pPr>
              <a:t>25</a:t>
            </a:fld>
            <a:endParaRPr lang="en-US" altLang="zh-TW" smtClean="0">
              <a:latin typeface="Arial"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w="9525"/>
        </p:spPr>
        <p:txBody>
          <a:bodyPr/>
          <a:lstStyle/>
          <a:p>
            <a:pPr eaLnBrk="1" hangingPunct="1"/>
            <a:endParaRPr lang="zh-CN" altLang="en-US" dirty="0" smtClean="0"/>
          </a:p>
        </p:txBody>
      </p:sp>
    </p:spTree>
    <p:extLst>
      <p:ext uri="{BB962C8B-B14F-4D97-AF65-F5344CB8AC3E}">
        <p14:creationId xmlns:p14="http://schemas.microsoft.com/office/powerpoint/2010/main" val="2540621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BD</a:t>
            </a:r>
            <a:r>
              <a:rPr lang="zh-CN" altLang="en-US" sz="1200" dirty="0" smtClean="0"/>
              <a:t>链路花费从</a:t>
            </a:r>
            <a:r>
              <a:rPr lang="en-US" altLang="zh-CN" sz="1200" dirty="0" smtClean="0"/>
              <a:t>52</a:t>
            </a:r>
            <a:r>
              <a:rPr lang="zh-CN" altLang="en-US" sz="1200" dirty="0" smtClean="0"/>
              <a:t>变为</a:t>
            </a:r>
            <a:r>
              <a:rPr lang="en-US" altLang="zh-CN" sz="1200" dirty="0" smtClean="0"/>
              <a:t>1</a:t>
            </a:r>
            <a:r>
              <a:rPr lang="zh-CN" altLang="en-US" sz="1200" dirty="0" smtClean="0"/>
              <a:t>时，传播非常迅速</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好消息意味着一条更好的路径，很快被相邻路由器知道，并且更新相应路由表，再通知给其它路由器。</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如果</a:t>
            </a:r>
            <a:r>
              <a:rPr lang="en-US" altLang="zh-CN" sz="1200" dirty="0" smtClean="0"/>
              <a:t>CD</a:t>
            </a:r>
            <a:r>
              <a:rPr lang="zh-CN" altLang="en-US" sz="1200" dirty="0" smtClean="0"/>
              <a:t>链路不存在，假设</a:t>
            </a:r>
            <a:r>
              <a:rPr lang="en-US" altLang="zh-CN" sz="1200" dirty="0" smtClean="0"/>
              <a:t>BD</a:t>
            </a:r>
            <a:r>
              <a:rPr lang="zh-CN" altLang="en-US" sz="1200" dirty="0" smtClean="0"/>
              <a:t>链路断开时，距离缓慢增加，直到最后为无穷大（可设置为网络的直径</a:t>
            </a:r>
            <a:r>
              <a:rPr lang="en-US" altLang="zh-CN" sz="1200" dirty="0" smtClean="0"/>
              <a:t>+1</a:t>
            </a:r>
            <a:r>
              <a:rPr lang="zh-CN" altLang="en-US" sz="1200" dirty="0" smtClean="0"/>
              <a:t>）才知道不可达</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p:txBody>
      </p:sp>
      <p:sp>
        <p:nvSpPr>
          <p:cNvPr id="4" name="灯片编号占位符 3"/>
          <p:cNvSpPr>
            <a:spLocks noGrp="1"/>
          </p:cNvSpPr>
          <p:nvPr>
            <p:ph type="sldNum" sz="quarter" idx="10"/>
          </p:nvPr>
        </p:nvSpPr>
        <p:spPr/>
        <p:txBody>
          <a:bodyPr/>
          <a:lstStyle/>
          <a:p>
            <a:fld id="{F28F34AE-654D-41E6-BFDD-54882B4287B2}" type="slidenum">
              <a:rPr lang="zh-CN" altLang="en-US" smtClean="0"/>
              <a:t>26</a:t>
            </a:fld>
            <a:endParaRPr lang="zh-CN" altLang="en-US"/>
          </a:p>
        </p:txBody>
      </p:sp>
    </p:spTree>
    <p:extLst>
      <p:ext uri="{BB962C8B-B14F-4D97-AF65-F5344CB8AC3E}">
        <p14:creationId xmlns:p14="http://schemas.microsoft.com/office/powerpoint/2010/main" val="1963120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zh-CN" altLang="en-US" dirty="0" smtClean="0"/>
              <a:t>老的消息再次传播覆盖了新的消息</a:t>
            </a:r>
            <a:endParaRPr lang="en-US" altLang="zh-CN"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无穷计数问题的出现主要是由于</a:t>
            </a:r>
            <a:r>
              <a:rPr lang="zh-CN" altLang="en-US" sz="1200" dirty="0" smtClean="0">
                <a:solidFill>
                  <a:srgbClr val="FF3300"/>
                </a:solidFill>
              </a:rPr>
              <a:t>新的消息刚传播出去又收到来自于其他节点的老的信息</a:t>
            </a:r>
            <a:endParaRPr lang="en-US" altLang="zh-CN" sz="1200" dirty="0" smtClean="0">
              <a:solidFill>
                <a:srgbClr val="FF3300"/>
              </a:solidFill>
            </a:endParaRPr>
          </a:p>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B72CAC6-4215-4A4F-AB6C-5B9177C450C8}" type="slidenum">
              <a:rPr lang="zh-CN" altLang="en-US" smtClean="0"/>
              <a:t>28</a:t>
            </a:fld>
            <a:endParaRPr lang="zh-CN" altLang="en-US"/>
          </a:p>
        </p:txBody>
      </p:sp>
    </p:spTree>
    <p:extLst>
      <p:ext uri="{BB962C8B-B14F-4D97-AF65-F5344CB8AC3E}">
        <p14:creationId xmlns:p14="http://schemas.microsoft.com/office/powerpoint/2010/main" val="2104029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注意尽管有水平分割，仍然可能出现路由回路，考虑 </a:t>
            </a:r>
            <a:r>
              <a:rPr lang="en-US" altLang="zh-CN" dirty="0" smtClean="0"/>
              <a:t>X---Y   </a:t>
            </a:r>
          </a:p>
          <a:p>
            <a:r>
              <a:rPr lang="en-US" altLang="zh-CN" dirty="0" smtClean="0"/>
              <a:t>X</a:t>
            </a:r>
            <a:r>
              <a:rPr lang="zh-CN" altLang="en-US" dirty="0" smtClean="0"/>
              <a:t>告诉</a:t>
            </a:r>
            <a:r>
              <a:rPr lang="en-US" altLang="zh-CN" dirty="0" smtClean="0"/>
              <a:t>Y</a:t>
            </a:r>
            <a:r>
              <a:rPr lang="zh-CN" altLang="en-US" dirty="0" smtClean="0"/>
              <a:t>可到</a:t>
            </a:r>
            <a:r>
              <a:rPr lang="en-US" altLang="zh-CN" dirty="0" smtClean="0"/>
              <a:t>N ( Y</a:t>
            </a:r>
            <a:r>
              <a:rPr lang="en-US" altLang="zh-CN" dirty="0" smtClean="0">
                <a:sym typeface="Wingdings" panose="05000000000000000000" pitchFamily="2" charset="2"/>
              </a:rPr>
              <a:t>X….N)</a:t>
            </a:r>
            <a:r>
              <a:rPr lang="zh-CN" altLang="en-US" dirty="0" smtClean="0"/>
              <a:t>，同时</a:t>
            </a:r>
            <a:r>
              <a:rPr lang="en-US" altLang="zh-CN" dirty="0" smtClean="0"/>
              <a:t>Y</a:t>
            </a:r>
            <a:r>
              <a:rPr lang="zh-CN" altLang="en-US" dirty="0" smtClean="0"/>
              <a:t>告诉</a:t>
            </a:r>
            <a:r>
              <a:rPr lang="en-US" altLang="zh-CN" dirty="0" smtClean="0"/>
              <a:t>X</a:t>
            </a:r>
            <a:r>
              <a:rPr lang="zh-CN" altLang="en-US" dirty="0" smtClean="0"/>
              <a:t>可到</a:t>
            </a:r>
            <a:r>
              <a:rPr lang="en-US" altLang="zh-CN" dirty="0" smtClean="0"/>
              <a:t>N(X</a:t>
            </a:r>
            <a:r>
              <a:rPr lang="en-US" altLang="zh-CN" dirty="0" smtClean="0">
                <a:sym typeface="Wingdings" panose="05000000000000000000" pitchFamily="2" charset="2"/>
              </a:rPr>
              <a:t>Y…N)</a:t>
            </a:r>
            <a:r>
              <a:rPr lang="zh-CN" altLang="en-US" dirty="0" smtClean="0"/>
              <a:t>，这两个消息几乎同时传递，而原来</a:t>
            </a:r>
            <a:r>
              <a:rPr lang="en-US" altLang="zh-CN" dirty="0" smtClean="0"/>
              <a:t>X</a:t>
            </a:r>
            <a:r>
              <a:rPr lang="zh-CN" altLang="en-US" dirty="0" smtClean="0"/>
              <a:t>和</a:t>
            </a:r>
            <a:r>
              <a:rPr lang="en-US" altLang="zh-CN" dirty="0" smtClean="0"/>
              <a:t>Y</a:t>
            </a:r>
            <a:r>
              <a:rPr lang="zh-CN" altLang="en-US" dirty="0" smtClean="0"/>
              <a:t>到</a:t>
            </a:r>
            <a:r>
              <a:rPr lang="en-US" altLang="zh-CN" dirty="0" smtClean="0"/>
              <a:t>N</a:t>
            </a:r>
            <a:r>
              <a:rPr lang="zh-CN" altLang="en-US" dirty="0" smtClean="0"/>
              <a:t>的最短路径都断开。这样都采纳这条老的消息，即互相认为通过对方可达</a:t>
            </a:r>
            <a:r>
              <a:rPr lang="en-US" altLang="zh-CN" dirty="0" smtClean="0"/>
              <a:t>N</a:t>
            </a:r>
            <a:r>
              <a:rPr lang="zh-CN" altLang="en-US" dirty="0" smtClean="0"/>
              <a:t>。 </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B72CAC6-4215-4A4F-AB6C-5B9177C450C8}" type="slidenum">
              <a:rPr lang="zh-CN" altLang="en-US" smtClean="0"/>
              <a:t>29</a:t>
            </a:fld>
            <a:endParaRPr lang="zh-CN" altLang="en-US"/>
          </a:p>
        </p:txBody>
      </p:sp>
    </p:spTree>
    <p:extLst>
      <p:ext uri="{BB962C8B-B14F-4D97-AF65-F5344CB8AC3E}">
        <p14:creationId xmlns:p14="http://schemas.microsoft.com/office/powerpoint/2010/main" val="37093520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next_hop_self</a:t>
            </a:r>
            <a:r>
              <a:rPr lang="zh-CN" altLang="en-US" dirty="0" smtClean="0"/>
              <a:t>改变为自身的地址 </a:t>
            </a:r>
            <a:endParaRPr lang="en-US" altLang="zh-CN" dirty="0" smtClean="0"/>
          </a:p>
          <a:p>
            <a:endParaRPr lang="en-US" altLang="zh-CN" dirty="0" smtClean="0"/>
          </a:p>
          <a:p>
            <a:r>
              <a:rPr lang="en-US" altLang="zh-CN" dirty="0" smtClean="0"/>
              <a:t>I-BGP peer--I-BGP </a:t>
            </a:r>
            <a:r>
              <a:rPr lang="en-US" altLang="zh-CN" dirty="0" err="1" smtClean="0"/>
              <a:t>speaker</a:t>
            </a:r>
            <a:r>
              <a:rPr lang="en-US" altLang="zh-CN" dirty="0" err="1" smtClean="0">
                <a:sym typeface="Wingdings" pitchFamily="2" charset="2"/>
              </a:rPr>
              <a:t>router</a:t>
            </a:r>
            <a:r>
              <a:rPr lang="en-US" altLang="zh-CN" dirty="0" smtClean="0">
                <a:sym typeface="Wingdings" pitchFamily="2" charset="2"/>
              </a:rPr>
              <a:t>—Network</a:t>
            </a:r>
            <a:r>
              <a:rPr lang="zh-CN" altLang="en-US" dirty="0" smtClean="0">
                <a:sym typeface="Wingdings" pitchFamily="2" charset="2"/>
              </a:rPr>
              <a:t>时为</a:t>
            </a:r>
            <a:r>
              <a:rPr lang="en-US" altLang="zh-CN" dirty="0" smtClean="0">
                <a:sym typeface="Wingdings" pitchFamily="2" charset="2"/>
              </a:rPr>
              <a:t>router</a:t>
            </a:r>
            <a:r>
              <a:rPr lang="zh-CN" altLang="en-US" dirty="0" smtClean="0">
                <a:sym typeface="Wingdings" pitchFamily="2" charset="2"/>
              </a:rPr>
              <a:t>到</a:t>
            </a:r>
            <a:r>
              <a:rPr lang="en-US" altLang="zh-CN" dirty="0" smtClean="0">
                <a:sym typeface="Wingdings" pitchFamily="2" charset="2"/>
              </a:rPr>
              <a:t>speaker</a:t>
            </a:r>
            <a:r>
              <a:rPr lang="zh-CN" altLang="en-US" dirty="0" smtClean="0">
                <a:sym typeface="Wingdings" pitchFamily="2" charset="2"/>
              </a:rPr>
              <a:t>的接口地址</a:t>
            </a:r>
            <a:endParaRPr lang="en-US" altLang="zh-CN" dirty="0" smtClean="0"/>
          </a:p>
          <a:p>
            <a:r>
              <a:rPr lang="zh-CN" altLang="en-US" dirty="0" smtClean="0"/>
              <a:t>直接连接或者</a:t>
            </a:r>
            <a:r>
              <a:rPr lang="en-US" altLang="zh-CN" dirty="0" smtClean="0"/>
              <a:t>network</a:t>
            </a:r>
            <a:r>
              <a:rPr lang="zh-CN" altLang="en-US" dirty="0" smtClean="0"/>
              <a:t>为</a:t>
            </a:r>
            <a:r>
              <a:rPr lang="en-US" altLang="zh-CN" dirty="0" smtClean="0"/>
              <a:t>router</a:t>
            </a:r>
            <a:r>
              <a:rPr lang="zh-CN" altLang="en-US" dirty="0" smtClean="0"/>
              <a:t>的地址，则为</a:t>
            </a:r>
            <a:r>
              <a:rPr lang="en-US" altLang="zh-CN" dirty="0" smtClean="0"/>
              <a:t>I-BGP</a:t>
            </a:r>
            <a:r>
              <a:rPr lang="zh-CN" altLang="en-US" dirty="0" smtClean="0"/>
              <a:t>的接口地址</a:t>
            </a:r>
            <a:endParaRPr lang="en-US" altLang="zh-CN" dirty="0" smtClean="0"/>
          </a:p>
          <a:p>
            <a:endParaRPr lang="en-US" altLang="zh-CN" dirty="0" smtClean="0"/>
          </a:p>
          <a:p>
            <a:r>
              <a:rPr lang="en-US" altLang="zh-CN" dirty="0" smtClean="0"/>
              <a:t>E-BGP:</a:t>
            </a:r>
            <a:r>
              <a:rPr lang="zh-CN" altLang="en-US" dirty="0" smtClean="0"/>
              <a:t>特殊情况， 即仅仅</a:t>
            </a:r>
            <a:r>
              <a:rPr lang="en-US" altLang="zh-CN" dirty="0" smtClean="0"/>
              <a:t>one IP hop away</a:t>
            </a:r>
            <a:r>
              <a:rPr lang="zh-CN" altLang="en-US" dirty="0" smtClean="0"/>
              <a:t>的邻居时，即</a:t>
            </a:r>
            <a:endParaRPr lang="en-US" altLang="zh-CN" dirty="0" smtClean="0"/>
          </a:p>
          <a:p>
            <a:endParaRPr lang="en-US" altLang="zh-CN" dirty="0" smtClean="0"/>
          </a:p>
          <a:p>
            <a:r>
              <a:rPr lang="en-US" altLang="zh-CN" dirty="0" smtClean="0"/>
              <a:t>E-BGP</a:t>
            </a:r>
            <a:r>
              <a:rPr lang="en-US" altLang="zh-CN" baseline="0" dirty="0" smtClean="0"/>
              <a:t> peer X --  Speaker---IBGP-peer or internal router…network </a:t>
            </a:r>
          </a:p>
          <a:p>
            <a:endParaRPr lang="en-US" altLang="zh-CN" dirty="0" smtClean="0"/>
          </a:p>
          <a:p>
            <a:r>
              <a:rPr lang="zh-CN" altLang="en-US" dirty="0" smtClean="0"/>
              <a:t>如果</a:t>
            </a:r>
            <a:r>
              <a:rPr lang="en-US" altLang="zh-CN" dirty="0" smtClean="0"/>
              <a:t>speaker</a:t>
            </a:r>
            <a:r>
              <a:rPr lang="zh-CN" altLang="en-US" dirty="0" smtClean="0"/>
              <a:t>和</a:t>
            </a:r>
            <a:r>
              <a:rPr lang="en-US" altLang="zh-CN" dirty="0" smtClean="0"/>
              <a:t>router</a:t>
            </a:r>
            <a:r>
              <a:rPr lang="zh-CN" altLang="en-US" dirty="0" smtClean="0"/>
              <a:t>到</a:t>
            </a:r>
            <a:r>
              <a:rPr lang="en-US" altLang="zh-CN" dirty="0" smtClean="0"/>
              <a:t>speaker</a:t>
            </a:r>
            <a:r>
              <a:rPr lang="zh-CN" altLang="en-US" dirty="0" smtClean="0"/>
              <a:t>的接口地址同一子网，为</a:t>
            </a:r>
            <a:r>
              <a:rPr lang="en-US" altLang="zh-CN" dirty="0" smtClean="0"/>
              <a:t>router</a:t>
            </a:r>
            <a:r>
              <a:rPr lang="zh-CN" altLang="en-US" dirty="0" smtClean="0"/>
              <a:t>到</a:t>
            </a:r>
            <a:r>
              <a:rPr lang="en-US" altLang="zh-CN" dirty="0" smtClean="0"/>
              <a:t>speaker</a:t>
            </a:r>
            <a:r>
              <a:rPr lang="zh-CN" altLang="en-US" dirty="0" smtClean="0"/>
              <a:t>的接口地址：</a:t>
            </a:r>
            <a:r>
              <a:rPr lang="en-US" altLang="zh-CN" dirty="0" smtClean="0"/>
              <a:t>third</a:t>
            </a:r>
            <a:r>
              <a:rPr lang="en-US" altLang="zh-CN" baseline="0" dirty="0" smtClean="0"/>
              <a:t> party </a:t>
            </a:r>
          </a:p>
          <a:p>
            <a:endParaRPr lang="en-US" altLang="zh-CN" dirty="0" smtClean="0"/>
          </a:p>
          <a:p>
            <a:r>
              <a:rPr lang="en-US" altLang="zh-CN" dirty="0" smtClean="0"/>
              <a:t>E-BGP peer X ---Speaker --- adjacent router……E-BGP peer---Next-Hop</a:t>
            </a:r>
            <a:r>
              <a:rPr lang="en-US" altLang="zh-CN" baseline="0" dirty="0" smtClean="0"/>
              <a:t> </a:t>
            </a:r>
            <a:r>
              <a:rPr lang="en-US" altLang="zh-CN" dirty="0" smtClean="0"/>
              <a:t> </a:t>
            </a:r>
          </a:p>
          <a:p>
            <a:r>
              <a:rPr lang="zh-CN" altLang="en-US" dirty="0" smtClean="0"/>
              <a:t>如果</a:t>
            </a:r>
            <a:r>
              <a:rPr lang="en-US" altLang="zh-CN" dirty="0" smtClean="0"/>
              <a:t>X</a:t>
            </a:r>
            <a:r>
              <a:rPr lang="zh-CN" altLang="en-US" dirty="0" smtClean="0"/>
              <a:t>与 </a:t>
            </a:r>
            <a:r>
              <a:rPr lang="en-US" altLang="zh-CN" dirty="0" smtClean="0"/>
              <a:t>Speaker</a:t>
            </a:r>
            <a:r>
              <a:rPr lang="zh-CN" altLang="en-US" dirty="0" smtClean="0"/>
              <a:t>计算的到</a:t>
            </a:r>
            <a:r>
              <a:rPr lang="en-US" altLang="zh-CN" dirty="0" smtClean="0"/>
              <a:t>Next-Hop</a:t>
            </a:r>
            <a:r>
              <a:rPr lang="zh-CN" altLang="en-US" dirty="0" smtClean="0"/>
              <a:t>的直接相邻下一跳路由器地址同一子网 ，则为</a:t>
            </a:r>
            <a:r>
              <a:rPr lang="en-US" altLang="zh-CN" dirty="0" smtClean="0"/>
              <a:t>adjacent router</a:t>
            </a:r>
            <a:r>
              <a:rPr lang="zh-CN" altLang="en-US" dirty="0" smtClean="0"/>
              <a:t>的</a:t>
            </a:r>
            <a:r>
              <a:rPr lang="en-US" altLang="zh-CN" dirty="0" smtClean="0"/>
              <a:t>IP</a:t>
            </a:r>
            <a:r>
              <a:rPr lang="zh-CN" altLang="en-US" dirty="0" smtClean="0"/>
              <a:t>地址</a:t>
            </a:r>
            <a:r>
              <a:rPr lang="en-US" altLang="zh-CN" dirty="0" smtClean="0"/>
              <a:t>: third party </a:t>
            </a:r>
          </a:p>
          <a:p>
            <a:endParaRPr lang="en-US" altLang="zh-CN" dirty="0" smtClean="0"/>
          </a:p>
          <a:p>
            <a:r>
              <a:rPr lang="en-US" altLang="zh-CN" dirty="0" smtClean="0"/>
              <a:t>E-BGP peer X – Speaker ----  </a:t>
            </a:r>
          </a:p>
          <a:p>
            <a:r>
              <a:rPr lang="en-US" altLang="zh-CN" dirty="0" smtClean="0"/>
              <a:t>X</a:t>
            </a:r>
            <a:r>
              <a:rPr lang="zh-CN" altLang="en-US" dirty="0" smtClean="0"/>
              <a:t>和</a:t>
            </a:r>
            <a:r>
              <a:rPr lang="en-US" altLang="zh-CN" dirty="0" smtClean="0"/>
              <a:t>Speaker</a:t>
            </a:r>
            <a:r>
              <a:rPr lang="zh-CN" altLang="en-US" dirty="0" smtClean="0"/>
              <a:t>的某个</a:t>
            </a:r>
            <a:r>
              <a:rPr lang="en-US" altLang="zh-CN" dirty="0" smtClean="0"/>
              <a:t>IP</a:t>
            </a:r>
            <a:r>
              <a:rPr lang="zh-CN" altLang="en-US" dirty="0" smtClean="0"/>
              <a:t>地址在同一个子网，则使用</a:t>
            </a:r>
            <a:r>
              <a:rPr lang="en-US" altLang="zh-CN" dirty="0" smtClean="0"/>
              <a:t>Speaker</a:t>
            </a:r>
            <a:r>
              <a:rPr lang="zh-CN" altLang="en-US" dirty="0" smtClean="0"/>
              <a:t>的</a:t>
            </a:r>
            <a:r>
              <a:rPr lang="en-US" altLang="zh-CN" dirty="0" smtClean="0"/>
              <a:t>IP</a:t>
            </a:r>
            <a:r>
              <a:rPr lang="zh-CN" altLang="en-US" dirty="0" smtClean="0"/>
              <a:t>地址</a:t>
            </a:r>
            <a:r>
              <a:rPr lang="en-US" altLang="zh-CN" dirty="0" smtClean="0"/>
              <a:t>:first</a:t>
            </a:r>
            <a:r>
              <a:rPr lang="en-US" altLang="zh-CN" baseline="0" dirty="0" smtClean="0"/>
              <a:t> party </a:t>
            </a:r>
          </a:p>
          <a:p>
            <a:endParaRPr lang="en-US" altLang="zh-CN" baseline="0" dirty="0" smtClean="0"/>
          </a:p>
          <a:p>
            <a:r>
              <a:rPr lang="zh-CN" altLang="en-US" baseline="0" dirty="0" smtClean="0"/>
              <a:t>否则 </a:t>
            </a:r>
            <a:r>
              <a:rPr lang="en-US" altLang="zh-CN" baseline="0" dirty="0" smtClean="0"/>
              <a:t>E-BGP peer X -Speaker</a:t>
            </a:r>
            <a:r>
              <a:rPr lang="zh-CN" altLang="en-US" baseline="0" dirty="0" smtClean="0"/>
              <a:t>，</a:t>
            </a:r>
            <a:r>
              <a:rPr lang="en-US" altLang="zh-CN" baseline="0" dirty="0" smtClean="0"/>
              <a:t>Speaker</a:t>
            </a:r>
            <a:r>
              <a:rPr lang="zh-CN" altLang="en-US" baseline="0" dirty="0" smtClean="0"/>
              <a:t>到</a:t>
            </a:r>
            <a:r>
              <a:rPr lang="en-US" altLang="zh-CN" baseline="0" dirty="0" smtClean="0"/>
              <a:t>X</a:t>
            </a:r>
            <a:r>
              <a:rPr lang="zh-CN" altLang="en-US" baseline="0" dirty="0" smtClean="0"/>
              <a:t>的</a:t>
            </a:r>
            <a:r>
              <a:rPr lang="en-US" altLang="zh-CN" baseline="0" dirty="0" smtClean="0"/>
              <a:t>BGP</a:t>
            </a:r>
            <a:r>
              <a:rPr lang="zh-CN" altLang="en-US" baseline="0" dirty="0" smtClean="0"/>
              <a:t>连接的</a:t>
            </a:r>
            <a:r>
              <a:rPr lang="en-US" altLang="zh-CN" baseline="0" dirty="0" smtClean="0"/>
              <a:t>IP</a:t>
            </a:r>
            <a:r>
              <a:rPr lang="zh-CN" altLang="en-US" baseline="0" dirty="0" smtClean="0"/>
              <a:t>地址（注意可以指定某个</a:t>
            </a:r>
            <a:r>
              <a:rPr lang="en-US" altLang="zh-CN" baseline="0" dirty="0" smtClean="0"/>
              <a:t>IP</a:t>
            </a:r>
            <a:r>
              <a:rPr lang="zh-CN" altLang="en-US" baseline="0" dirty="0" smtClean="0"/>
              <a:t>地址，经常采用</a:t>
            </a:r>
            <a:r>
              <a:rPr lang="en-US" altLang="zh-CN" baseline="0" dirty="0" smtClean="0"/>
              <a:t>loopback</a:t>
            </a:r>
            <a:r>
              <a:rPr lang="zh-CN" altLang="en-US" baseline="0" dirty="0" smtClean="0"/>
              <a:t>地址）。 </a:t>
            </a:r>
            <a:endParaRPr lang="en-US" altLang="zh-CN" baseline="0" dirty="0" smtClean="0"/>
          </a:p>
          <a:p>
            <a:endParaRPr lang="en-US" altLang="zh-CN" baseline="0" dirty="0" smtClean="0"/>
          </a:p>
          <a:p>
            <a:r>
              <a:rPr lang="en-US" altLang="zh-CN" baseline="0" dirty="0" smtClean="0"/>
              <a:t>E-BGP peer X ---- Speaker ( </a:t>
            </a:r>
            <a:r>
              <a:rPr lang="en-US" altLang="zh-CN" baseline="0" dirty="0" err="1" smtClean="0"/>
              <a:t>Multihop</a:t>
            </a:r>
            <a:r>
              <a:rPr lang="en-US" altLang="zh-CN" baseline="0" dirty="0" smtClean="0"/>
              <a:t> EBGP) </a:t>
            </a:r>
          </a:p>
          <a:p>
            <a:r>
              <a:rPr lang="zh-CN" altLang="en-US" baseline="0" dirty="0" smtClean="0"/>
              <a:t>缺省为</a:t>
            </a:r>
            <a:r>
              <a:rPr lang="en-US" altLang="zh-CN" baseline="0" dirty="0" smtClean="0"/>
              <a:t>Speaker</a:t>
            </a:r>
            <a:r>
              <a:rPr lang="zh-CN" altLang="en-US" baseline="0" dirty="0" smtClean="0"/>
              <a:t>到</a:t>
            </a:r>
            <a:r>
              <a:rPr lang="en-US" altLang="zh-CN" baseline="0" dirty="0" smtClean="0"/>
              <a:t>X</a:t>
            </a:r>
            <a:r>
              <a:rPr lang="zh-CN" altLang="en-US" baseline="0" dirty="0" smtClean="0"/>
              <a:t>的</a:t>
            </a:r>
            <a:r>
              <a:rPr lang="en-US" altLang="zh-CN" baseline="0" dirty="0" smtClean="0"/>
              <a:t>BGP</a:t>
            </a:r>
            <a:r>
              <a:rPr lang="zh-CN" altLang="en-US" baseline="0" dirty="0" smtClean="0"/>
              <a:t>连接的接口上的</a:t>
            </a:r>
            <a:r>
              <a:rPr lang="en-US" altLang="zh-CN" baseline="0" dirty="0" smtClean="0"/>
              <a:t>IP</a:t>
            </a:r>
            <a:r>
              <a:rPr lang="zh-CN" altLang="en-US" baseline="0" dirty="0" smtClean="0"/>
              <a:t>地址，也可以配制成不改变</a:t>
            </a:r>
            <a:r>
              <a:rPr lang="en-US" altLang="zh-CN" baseline="0" dirty="0" err="1" smtClean="0"/>
              <a:t>Next_HOP</a:t>
            </a:r>
            <a:r>
              <a:rPr lang="zh-CN" altLang="en-US" baseline="0" dirty="0" smtClean="0"/>
              <a:t>。</a:t>
            </a:r>
            <a:endParaRPr lang="en-US" altLang="zh-CN" baseline="0" dirty="0" smtClean="0"/>
          </a:p>
          <a:p>
            <a:endParaRPr lang="en-US" altLang="zh-CN" baseline="0" dirty="0" smtClean="0"/>
          </a:p>
          <a:p>
            <a:r>
              <a:rPr lang="en-US" altLang="zh-CN" baseline="0" dirty="0" err="1" smtClean="0"/>
              <a:t>Next_Hop</a:t>
            </a:r>
            <a:r>
              <a:rPr lang="zh-CN" altLang="en-US" baseline="0" dirty="0" smtClean="0"/>
              <a:t>属性被</a:t>
            </a:r>
            <a:r>
              <a:rPr lang="en-US" altLang="zh-CN" baseline="0" dirty="0" smtClean="0"/>
              <a:t>speaker</a:t>
            </a:r>
            <a:r>
              <a:rPr lang="zh-CN" altLang="en-US" baseline="0" dirty="0" smtClean="0"/>
              <a:t>来决定实际的</a:t>
            </a:r>
            <a:r>
              <a:rPr lang="en-US" altLang="zh-CN" baseline="0" dirty="0" smtClean="0"/>
              <a:t>outbound</a:t>
            </a:r>
            <a:r>
              <a:rPr lang="zh-CN" altLang="en-US" baseline="0" dirty="0" smtClean="0"/>
              <a:t>接口和直接下一跳地址。</a:t>
            </a:r>
            <a:endParaRPr lang="en-US" altLang="zh-CN" baseline="0" dirty="0" smtClean="0"/>
          </a:p>
          <a:p>
            <a:endParaRPr lang="en-US" altLang="zh-CN" baseline="0" dirty="0" smtClean="0"/>
          </a:p>
          <a:p>
            <a:r>
              <a:rPr lang="zh-CN" altLang="en-US" baseline="0" dirty="0" smtClean="0"/>
              <a:t>考虑整个</a:t>
            </a:r>
            <a:r>
              <a:rPr lang="en-US" altLang="zh-CN" baseline="0" dirty="0" smtClean="0"/>
              <a:t>AS</a:t>
            </a:r>
            <a:r>
              <a:rPr lang="zh-CN" altLang="en-US" baseline="0" dirty="0" smtClean="0"/>
              <a:t>当成一个节点的情况</a:t>
            </a:r>
            <a:endParaRPr lang="en-US" altLang="zh-CN" baseline="0" dirty="0" smtClean="0"/>
          </a:p>
          <a:p>
            <a:endParaRPr lang="en-US" altLang="zh-CN" baseline="0"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B72CAC6-4215-4A4F-AB6C-5B9177C450C8}" type="slidenum">
              <a:rPr lang="zh-CN" altLang="en-US" smtClean="0"/>
              <a:t>38</a:t>
            </a:fld>
            <a:endParaRPr lang="zh-CN" altLang="en-US"/>
          </a:p>
        </p:txBody>
      </p:sp>
    </p:spTree>
    <p:extLst>
      <p:ext uri="{BB962C8B-B14F-4D97-AF65-F5344CB8AC3E}">
        <p14:creationId xmlns:p14="http://schemas.microsoft.com/office/powerpoint/2010/main" val="2383140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链路断开：  一半还是老的顺序号，一半是新的顺序号</a:t>
            </a:r>
            <a:r>
              <a:rPr lang="zh-CN" altLang="en-US" baseline="0" dirty="0" smtClean="0"/>
              <a:t> </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F28F34AE-654D-41E6-BFDD-54882B4287B2}" type="slidenum">
              <a:rPr lang="zh-CN" altLang="en-US" smtClean="0"/>
              <a:t>10</a:t>
            </a:fld>
            <a:endParaRPr lang="zh-CN" altLang="en-US"/>
          </a:p>
        </p:txBody>
      </p:sp>
    </p:spTree>
    <p:extLst>
      <p:ext uri="{BB962C8B-B14F-4D97-AF65-F5344CB8AC3E}">
        <p14:creationId xmlns:p14="http://schemas.microsoft.com/office/powerpoint/2010/main" val="55621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p:txBody>
          <a:bodyPr/>
          <a:lstStyle/>
          <a:p>
            <a:pPr>
              <a:defRPr/>
            </a:pPr>
            <a:fld id="{77196A4A-E41E-4D8B-B472-1909F5D19709}" type="slidenum">
              <a:rPr lang="zh-TW" altLang="en-US" smtClean="0">
                <a:latin typeface="Arial" charset="0"/>
              </a:rPr>
              <a:pPr>
                <a:defRPr/>
              </a:pPr>
              <a:t>11</a:t>
            </a:fld>
            <a:endParaRPr lang="en-US" altLang="zh-TW" smtClean="0">
              <a:latin typeface="Arial"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w="9525"/>
        </p:spPr>
        <p:txBody>
          <a:bodyPr/>
          <a:lstStyle/>
          <a:p>
            <a:pPr eaLnBrk="1" hangingPunct="1"/>
            <a:r>
              <a:rPr lang="en-US" altLang="zh-CN" dirty="0" smtClean="0"/>
              <a:t>If the database copy has LS age equal to </a:t>
            </a:r>
            <a:r>
              <a:rPr lang="en-US" altLang="zh-CN" dirty="0" err="1" smtClean="0"/>
              <a:t>MaxAge</a:t>
            </a:r>
            <a:r>
              <a:rPr lang="en-US" altLang="zh-CN" dirty="0" smtClean="0"/>
              <a:t> and LS sequence number equal to </a:t>
            </a:r>
            <a:r>
              <a:rPr lang="en-US" altLang="zh-CN" dirty="0" err="1" smtClean="0"/>
              <a:t>MaxSequenceNumber</a:t>
            </a:r>
            <a:r>
              <a:rPr lang="en-US" altLang="zh-CN" dirty="0" smtClean="0"/>
              <a:t>, simply discard the received LSA without acknowledging it. (In this case, the LSA's LS sequence number is wrapping, and the </a:t>
            </a:r>
            <a:r>
              <a:rPr lang="en-US" altLang="zh-CN" dirty="0" err="1" smtClean="0"/>
              <a:t>MaxSequenceNumber</a:t>
            </a:r>
            <a:r>
              <a:rPr lang="en-US" altLang="zh-CN" dirty="0" smtClean="0"/>
              <a:t> LSA must be completely flushed before any new LSA instance can be introduced).</a:t>
            </a:r>
          </a:p>
          <a:p>
            <a:pPr eaLnBrk="1" hangingPunct="1"/>
            <a:endParaRPr lang="en-US" altLang="zh-CN" dirty="0" smtClean="0"/>
          </a:p>
          <a:p>
            <a:pPr eaLnBrk="1" hangingPunct="1"/>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当</a:t>
            </a:r>
            <a:r>
              <a:rPr lang="en-US" altLang="zh-CN" sz="1200" kern="1200" dirty="0" smtClean="0">
                <a:solidFill>
                  <a:schemeClr val="tx1"/>
                </a:solidFill>
                <a:effectLst/>
                <a:latin typeface="+mn-lt"/>
                <a:ea typeface="+mn-ea"/>
                <a:cs typeface="+mn-cs"/>
              </a:rPr>
              <a:t>LSA</a:t>
            </a:r>
            <a:r>
              <a:rPr lang="zh-CN" altLang="en-US" sz="1200" kern="1200" dirty="0" smtClean="0">
                <a:solidFill>
                  <a:schemeClr val="tx1"/>
                </a:solidFill>
                <a:effectLst/>
                <a:latin typeface="+mn-lt"/>
                <a:ea typeface="+mn-ea"/>
                <a:cs typeface="+mn-cs"/>
              </a:rPr>
              <a:t>通告驻留在路由器的链路状态数据库中的时候，它们的老化时间是增大的。如果这些</a:t>
            </a:r>
            <a:r>
              <a:rPr lang="en-US" altLang="zh-CN" sz="1200" kern="1200" dirty="0" smtClean="0">
                <a:solidFill>
                  <a:schemeClr val="tx1"/>
                </a:solidFill>
                <a:effectLst/>
                <a:latin typeface="+mn-lt"/>
                <a:ea typeface="+mn-ea"/>
                <a:cs typeface="+mn-cs"/>
              </a:rPr>
              <a:t>LSA</a:t>
            </a:r>
            <a:r>
              <a:rPr lang="zh-CN" altLang="en-US" sz="1200" kern="1200" dirty="0" smtClean="0">
                <a:solidFill>
                  <a:schemeClr val="tx1"/>
                </a:solidFill>
                <a:effectLst/>
                <a:latin typeface="+mn-lt"/>
                <a:ea typeface="+mn-ea"/>
                <a:cs typeface="+mn-cs"/>
              </a:rPr>
              <a:t>通告达到最大生存时间（</a:t>
            </a:r>
            <a:r>
              <a:rPr lang="en-US" altLang="zh-CN" sz="1200" kern="1200" dirty="0" smtClean="0">
                <a:solidFill>
                  <a:schemeClr val="tx1"/>
                </a:solidFill>
                <a:effectLst/>
                <a:latin typeface="+mn-lt"/>
                <a:ea typeface="+mn-ea"/>
                <a:cs typeface="+mn-cs"/>
              </a:rPr>
              <a:t>1h</a:t>
            </a:r>
            <a:r>
              <a:rPr lang="zh-CN" altLang="en-US" sz="1200" kern="1200" dirty="0" smtClean="0">
                <a:solidFill>
                  <a:schemeClr val="tx1"/>
                </a:solidFill>
                <a:effectLst/>
                <a:latin typeface="+mn-lt"/>
                <a:ea typeface="+mn-ea"/>
                <a:cs typeface="+mn-cs"/>
              </a:rPr>
              <a:t>），那么它们将从</a:t>
            </a:r>
            <a:r>
              <a:rPr lang="en-US" altLang="zh-CN" sz="1200" kern="1200" dirty="0" smtClean="0">
                <a:solidFill>
                  <a:schemeClr val="tx1"/>
                </a:solidFill>
                <a:effectLst/>
                <a:latin typeface="+mn-lt"/>
                <a:ea typeface="+mn-ea"/>
                <a:cs typeface="+mn-cs"/>
              </a:rPr>
              <a:t>OSPF</a:t>
            </a:r>
            <a:r>
              <a:rPr lang="zh-CN" altLang="en-US" sz="1200" kern="1200" dirty="0" smtClean="0">
                <a:solidFill>
                  <a:schemeClr val="tx1"/>
                </a:solidFill>
                <a:effectLst/>
                <a:latin typeface="+mn-lt"/>
                <a:ea typeface="+mn-ea"/>
                <a:cs typeface="+mn-cs"/>
              </a:rPr>
              <a:t>域中清除掉。这意味着，在这里必须有一种机制来防止正常的</a:t>
            </a:r>
            <a:r>
              <a:rPr lang="en-US" altLang="zh-CN" sz="1200" kern="1200" dirty="0" smtClean="0">
                <a:solidFill>
                  <a:schemeClr val="tx1"/>
                </a:solidFill>
                <a:effectLst/>
                <a:latin typeface="+mn-lt"/>
                <a:ea typeface="+mn-ea"/>
                <a:cs typeface="+mn-cs"/>
              </a:rPr>
              <a:t>LSA</a:t>
            </a:r>
            <a:r>
              <a:rPr lang="zh-CN" altLang="en-US" sz="1200" kern="1200" dirty="0" smtClean="0">
                <a:solidFill>
                  <a:schemeClr val="tx1"/>
                </a:solidFill>
                <a:effectLst/>
                <a:latin typeface="+mn-lt"/>
                <a:ea typeface="+mn-ea"/>
                <a:cs typeface="+mn-cs"/>
              </a:rPr>
              <a:t>通告达到最大生存时间而被清除掉。这种机制就是链路状态冲刷新（</a:t>
            </a:r>
            <a:r>
              <a:rPr lang="en-US" altLang="zh-CN" sz="1200" kern="1200" dirty="0" smtClean="0">
                <a:solidFill>
                  <a:schemeClr val="tx1"/>
                </a:solidFill>
                <a:effectLst/>
                <a:latin typeface="+mn-lt"/>
                <a:ea typeface="+mn-ea"/>
                <a:cs typeface="+mn-cs"/>
              </a:rPr>
              <a:t>link state refresh</a:t>
            </a:r>
            <a:r>
              <a:rPr lang="zh-CN" altLang="en-US" sz="1200" kern="1200" dirty="0" smtClean="0">
                <a:solidFill>
                  <a:schemeClr val="tx1"/>
                </a:solidFill>
                <a:effectLst/>
                <a:latin typeface="+mn-lt"/>
                <a:ea typeface="+mn-ea"/>
                <a:cs typeface="+mn-cs"/>
              </a:rPr>
              <a:t>）。每隔</a:t>
            </a:r>
            <a:r>
              <a:rPr lang="en-US" altLang="zh-CN" sz="1200" kern="1200" dirty="0" smtClean="0">
                <a:solidFill>
                  <a:schemeClr val="tx1"/>
                </a:solidFill>
                <a:effectLst/>
                <a:latin typeface="+mn-lt"/>
                <a:ea typeface="+mn-ea"/>
                <a:cs typeface="+mn-cs"/>
              </a:rPr>
              <a:t>30min</a:t>
            </a:r>
            <a:r>
              <a:rPr lang="zh-CN" altLang="en-US"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LSRefreshTime</a:t>
            </a:r>
            <a:r>
              <a:rPr lang="zh-CN" altLang="en-US" sz="1200" kern="1200" dirty="0" smtClean="0">
                <a:solidFill>
                  <a:schemeClr val="tx1"/>
                </a:solidFill>
                <a:effectLst/>
                <a:latin typeface="+mn-lt"/>
                <a:ea typeface="+mn-ea"/>
                <a:cs typeface="+mn-cs"/>
              </a:rPr>
              <a:t>）始发这条</a:t>
            </a:r>
            <a:r>
              <a:rPr lang="en-US" altLang="zh-CN" sz="1200" kern="1200" dirty="0" smtClean="0">
                <a:solidFill>
                  <a:schemeClr val="tx1"/>
                </a:solidFill>
                <a:effectLst/>
                <a:latin typeface="+mn-lt"/>
                <a:ea typeface="+mn-ea"/>
                <a:cs typeface="+mn-cs"/>
              </a:rPr>
              <a:t>LSA</a:t>
            </a:r>
            <a:r>
              <a:rPr lang="zh-CN" altLang="en-US" sz="1200" kern="1200" dirty="0" smtClean="0">
                <a:solidFill>
                  <a:schemeClr val="tx1"/>
                </a:solidFill>
                <a:effectLst/>
                <a:latin typeface="+mn-lt"/>
                <a:ea typeface="+mn-ea"/>
                <a:cs typeface="+mn-cs"/>
              </a:rPr>
              <a:t>通告的路由器就将泛洪扩散这条</a:t>
            </a:r>
            <a:r>
              <a:rPr lang="en-US" altLang="zh-CN" sz="1200" kern="1200" dirty="0" smtClean="0">
                <a:solidFill>
                  <a:schemeClr val="tx1"/>
                </a:solidFill>
                <a:effectLst/>
                <a:latin typeface="+mn-lt"/>
                <a:ea typeface="+mn-ea"/>
                <a:cs typeface="+mn-cs"/>
              </a:rPr>
              <a:t>LSA</a:t>
            </a:r>
            <a:r>
              <a:rPr lang="zh-CN" altLang="en-US" sz="1200" kern="1200" dirty="0" smtClean="0">
                <a:solidFill>
                  <a:schemeClr val="tx1"/>
                </a:solidFill>
                <a:effectLst/>
                <a:latin typeface="+mn-lt"/>
                <a:ea typeface="+mn-ea"/>
                <a:cs typeface="+mn-cs"/>
              </a:rPr>
              <a:t>的一个新拷贝，并将他的序列号增加</a:t>
            </a: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，老化时间设置为</a:t>
            </a:r>
            <a:r>
              <a:rPr lang="en-US" altLang="zh-CN" sz="1200" kern="1200" dirty="0" smtClean="0">
                <a:solidFill>
                  <a:schemeClr val="tx1"/>
                </a:solidFill>
                <a:effectLst/>
                <a:latin typeface="+mn-lt"/>
                <a:ea typeface="+mn-ea"/>
                <a:cs typeface="+mn-cs"/>
              </a:rPr>
              <a:t>0</a:t>
            </a:r>
            <a:r>
              <a:rPr lang="zh-CN" altLang="en-US" sz="1200" kern="1200" dirty="0" smtClean="0">
                <a:solidFill>
                  <a:schemeClr val="tx1"/>
                </a:solidFill>
                <a:effectLst/>
                <a:latin typeface="+mn-lt"/>
                <a:ea typeface="+mn-ea"/>
                <a:cs typeface="+mn-cs"/>
              </a:rPr>
              <a:t>。</a:t>
            </a:r>
            <a:r>
              <a:rPr lang="zh-CN" altLang="en-US" dirty="0" smtClean="0"/>
              <a:t/>
            </a:r>
            <a:br>
              <a:rPr lang="zh-CN" altLang="en-US" dirty="0" smtClean="0"/>
            </a:br>
            <a:r>
              <a:rPr lang="zh-CN" altLang="en-US" sz="1200" kern="1200" dirty="0" smtClean="0">
                <a:solidFill>
                  <a:schemeClr val="tx1"/>
                </a:solidFill>
                <a:effectLst/>
                <a:latin typeface="+mn-lt"/>
                <a:ea typeface="+mn-ea"/>
                <a:cs typeface="+mn-cs"/>
              </a:rPr>
              <a:t>由于每一条</a:t>
            </a:r>
            <a:r>
              <a:rPr lang="en-US" altLang="zh-CN" sz="1200" kern="1200" dirty="0" smtClean="0">
                <a:solidFill>
                  <a:schemeClr val="tx1"/>
                </a:solidFill>
                <a:effectLst/>
                <a:latin typeface="+mn-lt"/>
                <a:ea typeface="+mn-ea"/>
                <a:cs typeface="+mn-cs"/>
              </a:rPr>
              <a:t>LSA</a:t>
            </a:r>
            <a:r>
              <a:rPr lang="zh-CN" altLang="en-US" sz="1200" kern="1200" dirty="0" smtClean="0">
                <a:solidFill>
                  <a:schemeClr val="tx1"/>
                </a:solidFill>
                <a:effectLst/>
                <a:latin typeface="+mn-lt"/>
                <a:ea typeface="+mn-ea"/>
                <a:cs typeface="+mn-cs"/>
              </a:rPr>
              <a:t>通告都与一个独自的涮洗计时器相关联，这意味着每</a:t>
            </a:r>
            <a:r>
              <a:rPr lang="en-US" altLang="zh-CN" sz="1200" kern="1200" dirty="0" smtClean="0">
                <a:solidFill>
                  <a:schemeClr val="tx1"/>
                </a:solidFill>
                <a:effectLst/>
                <a:latin typeface="+mn-lt"/>
                <a:ea typeface="+mn-ea"/>
                <a:cs typeface="+mn-cs"/>
              </a:rPr>
              <a:t>30min</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LSA</a:t>
            </a:r>
            <a:r>
              <a:rPr lang="zh-CN" altLang="en-US" sz="1200" kern="1200" dirty="0" smtClean="0">
                <a:solidFill>
                  <a:schemeClr val="tx1"/>
                </a:solidFill>
                <a:effectLst/>
                <a:latin typeface="+mn-lt"/>
                <a:ea typeface="+mn-ea"/>
                <a:cs typeface="+mn-cs"/>
              </a:rPr>
              <a:t>通告的</a:t>
            </a:r>
            <a:r>
              <a:rPr lang="en-US" altLang="zh-CN" sz="1200" kern="1200" dirty="0" err="1" smtClean="0">
                <a:solidFill>
                  <a:schemeClr val="tx1"/>
                </a:solidFill>
                <a:effectLst/>
                <a:latin typeface="+mn-lt"/>
                <a:ea typeface="+mn-ea"/>
                <a:cs typeface="+mn-cs"/>
              </a:rPr>
              <a:t>LSRefreshTime</a:t>
            </a:r>
            <a:r>
              <a:rPr lang="zh-CN" altLang="en-US" sz="1200" kern="1200" dirty="0" smtClean="0">
                <a:solidFill>
                  <a:schemeClr val="tx1"/>
                </a:solidFill>
                <a:effectLst/>
                <a:latin typeface="+mn-lt"/>
                <a:ea typeface="+mn-ea"/>
                <a:cs typeface="+mn-cs"/>
              </a:rPr>
              <a:t>将不会一下子都超时，从而重新泛洪所有的</a:t>
            </a:r>
            <a:r>
              <a:rPr lang="en-US" altLang="zh-CN" sz="1200" kern="1200" dirty="0" smtClean="0">
                <a:solidFill>
                  <a:schemeClr val="tx1"/>
                </a:solidFill>
                <a:effectLst/>
                <a:latin typeface="+mn-lt"/>
                <a:ea typeface="+mn-ea"/>
                <a:cs typeface="+mn-cs"/>
              </a:rPr>
              <a:t>LSA</a:t>
            </a:r>
            <a:r>
              <a:rPr lang="zh-CN" altLang="en-US" sz="1200" kern="1200" dirty="0" smtClean="0">
                <a:solidFill>
                  <a:schemeClr val="tx1"/>
                </a:solidFill>
                <a:effectLst/>
                <a:latin typeface="+mn-lt"/>
                <a:ea typeface="+mn-ea"/>
                <a:cs typeface="+mn-cs"/>
              </a:rPr>
              <a:t>通告。没隔</a:t>
            </a:r>
            <a:r>
              <a:rPr lang="en-US" altLang="zh-CN" sz="1200" kern="1200" dirty="0" smtClean="0">
                <a:solidFill>
                  <a:schemeClr val="tx1"/>
                </a:solidFill>
                <a:effectLst/>
                <a:latin typeface="+mn-lt"/>
                <a:ea typeface="+mn-ea"/>
                <a:cs typeface="+mn-cs"/>
              </a:rPr>
              <a:t>30min</a:t>
            </a:r>
            <a:r>
              <a:rPr lang="zh-CN" altLang="en-US" sz="1200" kern="1200" dirty="0" smtClean="0">
                <a:solidFill>
                  <a:schemeClr val="tx1"/>
                </a:solidFill>
                <a:effectLst/>
                <a:latin typeface="+mn-lt"/>
                <a:ea typeface="+mn-ea"/>
                <a:cs typeface="+mn-cs"/>
              </a:rPr>
              <a:t>，网络上就会出现一个区域通信量和</a:t>
            </a:r>
            <a:r>
              <a:rPr lang="en-US" altLang="zh-CN" sz="1200" kern="1200" dirty="0" smtClean="0">
                <a:solidFill>
                  <a:schemeClr val="tx1"/>
                </a:solidFill>
                <a:effectLst/>
                <a:latin typeface="+mn-lt"/>
                <a:ea typeface="+mn-ea"/>
                <a:cs typeface="+mn-cs"/>
              </a:rPr>
              <a:t>CPU</a:t>
            </a:r>
            <a:r>
              <a:rPr lang="zh-CN" altLang="en-US" sz="1200" kern="1200" dirty="0" smtClean="0">
                <a:solidFill>
                  <a:schemeClr val="tx1"/>
                </a:solidFill>
                <a:effectLst/>
                <a:latin typeface="+mn-lt"/>
                <a:ea typeface="+mn-ea"/>
                <a:cs typeface="+mn-cs"/>
              </a:rPr>
              <a:t>利用率的高峰。</a:t>
            </a:r>
            <a:r>
              <a:rPr lang="zh-CN" altLang="en-US" dirty="0" smtClean="0"/>
              <a:t/>
            </a:r>
            <a:br>
              <a:rPr lang="zh-CN" altLang="en-US" dirty="0" smtClean="0"/>
            </a:br>
            <a:r>
              <a:rPr lang="zh-CN" altLang="en-US" sz="1200" kern="1200" dirty="0" smtClean="0">
                <a:solidFill>
                  <a:schemeClr val="tx1"/>
                </a:solidFill>
                <a:effectLst/>
                <a:latin typeface="+mn-lt"/>
                <a:ea typeface="+mn-ea"/>
                <a:cs typeface="+mn-cs"/>
              </a:rPr>
              <a:t>因此一种称为</a:t>
            </a:r>
            <a:r>
              <a:rPr lang="en-US" altLang="zh-CN" sz="1200" kern="1200" dirty="0" smtClean="0">
                <a:solidFill>
                  <a:schemeClr val="tx1"/>
                </a:solidFill>
                <a:effectLst/>
                <a:latin typeface="+mn-lt"/>
                <a:ea typeface="+mn-ea"/>
                <a:cs typeface="+mn-cs"/>
              </a:rPr>
              <a:t>LSA</a:t>
            </a:r>
            <a:r>
              <a:rPr lang="zh-CN" altLang="en-US" sz="1200" kern="1200" dirty="0" smtClean="0">
                <a:solidFill>
                  <a:schemeClr val="tx1"/>
                </a:solidFill>
                <a:effectLst/>
                <a:latin typeface="+mn-lt"/>
                <a:ea typeface="+mn-ea"/>
                <a:cs typeface="+mn-cs"/>
              </a:rPr>
              <a:t>足步调（</a:t>
            </a:r>
            <a:r>
              <a:rPr lang="en-US" altLang="zh-CN" sz="1200" kern="1200" dirty="0" smtClean="0">
                <a:solidFill>
                  <a:schemeClr val="tx1"/>
                </a:solidFill>
                <a:effectLst/>
                <a:latin typeface="+mn-lt"/>
                <a:ea typeface="+mn-ea"/>
                <a:cs typeface="+mn-cs"/>
              </a:rPr>
              <a:t>group pacing</a:t>
            </a:r>
            <a:r>
              <a:rPr lang="zh-CN" altLang="en-US" sz="1200" kern="1200" dirty="0" smtClean="0">
                <a:solidFill>
                  <a:schemeClr val="tx1"/>
                </a:solidFill>
                <a:effectLst/>
                <a:latin typeface="+mn-lt"/>
                <a:ea typeface="+mn-ea"/>
                <a:cs typeface="+mn-cs"/>
              </a:rPr>
              <a:t>）的机制，作为</a:t>
            </a:r>
            <a:r>
              <a:rPr lang="en-US" altLang="zh-CN" sz="1200" kern="1200" dirty="0" smtClean="0">
                <a:solidFill>
                  <a:schemeClr val="tx1"/>
                </a:solidFill>
                <a:effectLst/>
                <a:latin typeface="+mn-lt"/>
                <a:ea typeface="+mn-ea"/>
                <a:cs typeface="+mn-cs"/>
              </a:rPr>
              <a:t>LSA</a:t>
            </a:r>
            <a:r>
              <a:rPr lang="zh-CN" altLang="en-US" sz="1200" kern="1200" dirty="0" smtClean="0">
                <a:solidFill>
                  <a:schemeClr val="tx1"/>
                </a:solidFill>
                <a:effectLst/>
                <a:latin typeface="+mn-lt"/>
                <a:ea typeface="+mn-ea"/>
                <a:cs typeface="+mn-cs"/>
              </a:rPr>
              <a:t>独自使用重刷新计时器和单个同一计时器之间的一种这种的办法：每一个</a:t>
            </a:r>
            <a:r>
              <a:rPr lang="en-US" altLang="zh-CN" sz="1200" kern="1200" dirty="0" smtClean="0">
                <a:solidFill>
                  <a:schemeClr val="tx1"/>
                </a:solidFill>
                <a:effectLst/>
                <a:latin typeface="+mn-lt"/>
                <a:ea typeface="+mn-ea"/>
                <a:cs typeface="+mn-cs"/>
              </a:rPr>
              <a:t>LSA</a:t>
            </a:r>
            <a:r>
              <a:rPr lang="zh-CN" altLang="en-US" sz="1200" kern="1200" dirty="0" smtClean="0">
                <a:solidFill>
                  <a:schemeClr val="tx1"/>
                </a:solidFill>
                <a:effectLst/>
                <a:latin typeface="+mn-lt"/>
                <a:ea typeface="+mn-ea"/>
                <a:cs typeface="+mn-cs"/>
              </a:rPr>
              <a:t>通告都有属于自己的重刷新计时器，但是当它们独自使用的重刷新计时器超时的时候，会引入一个时延来延迟这些</a:t>
            </a:r>
            <a:r>
              <a:rPr lang="en-US" altLang="zh-CN" sz="1200" kern="1200" dirty="0" smtClean="0">
                <a:solidFill>
                  <a:schemeClr val="tx1"/>
                </a:solidFill>
                <a:effectLst/>
                <a:latin typeface="+mn-lt"/>
                <a:ea typeface="+mn-ea"/>
                <a:cs typeface="+mn-cs"/>
              </a:rPr>
              <a:t>LSA</a:t>
            </a:r>
            <a:r>
              <a:rPr lang="zh-CN" altLang="en-US" sz="1200" kern="1200" dirty="0" smtClean="0">
                <a:solidFill>
                  <a:schemeClr val="tx1"/>
                </a:solidFill>
                <a:effectLst/>
                <a:latin typeface="+mn-lt"/>
                <a:ea typeface="+mn-ea"/>
                <a:cs typeface="+mn-cs"/>
              </a:rPr>
              <a:t>通告的泛洪扩散。通过延迟重刷新时间，可以在泛洪扩散之前将更多的</a:t>
            </a:r>
            <a:r>
              <a:rPr lang="en-US" altLang="zh-CN" sz="1200" kern="1200" dirty="0" smtClean="0">
                <a:solidFill>
                  <a:schemeClr val="tx1"/>
                </a:solidFill>
                <a:effectLst/>
                <a:latin typeface="+mn-lt"/>
                <a:ea typeface="+mn-ea"/>
                <a:cs typeface="+mn-cs"/>
              </a:rPr>
              <a:t>LSA</a:t>
            </a:r>
            <a:r>
              <a:rPr lang="zh-CN" altLang="en-US" sz="1200" kern="1200" dirty="0" smtClean="0">
                <a:solidFill>
                  <a:schemeClr val="tx1"/>
                </a:solidFill>
                <a:effectLst/>
                <a:latin typeface="+mn-lt"/>
                <a:ea typeface="+mn-ea"/>
                <a:cs typeface="+mn-cs"/>
              </a:rPr>
              <a:t>通告共同编成一组从而可以让更新数据包携带更大数量的</a:t>
            </a:r>
            <a:r>
              <a:rPr lang="en-US" altLang="zh-CN" sz="1200" kern="1200" dirty="0" smtClean="0">
                <a:solidFill>
                  <a:schemeClr val="tx1"/>
                </a:solidFill>
                <a:effectLst/>
                <a:latin typeface="+mn-lt"/>
                <a:ea typeface="+mn-ea"/>
                <a:cs typeface="+mn-cs"/>
              </a:rPr>
              <a:t>LSA</a:t>
            </a:r>
            <a:r>
              <a:rPr lang="zh-CN" altLang="en-US" sz="1200" kern="1200" dirty="0" smtClean="0">
                <a:solidFill>
                  <a:schemeClr val="tx1"/>
                </a:solidFill>
                <a:effectLst/>
                <a:latin typeface="+mn-lt"/>
                <a:ea typeface="+mn-ea"/>
                <a:cs typeface="+mn-cs"/>
              </a:rPr>
              <a:t>通告。缺省条件下，一个组步调的间隔时间是</a:t>
            </a:r>
            <a:r>
              <a:rPr lang="en-US" altLang="zh-CN" sz="1200" kern="1200" dirty="0" smtClean="0">
                <a:solidFill>
                  <a:schemeClr val="tx1"/>
                </a:solidFill>
                <a:effectLst/>
                <a:latin typeface="+mn-lt"/>
                <a:ea typeface="+mn-ea"/>
                <a:cs typeface="+mn-cs"/>
              </a:rPr>
              <a:t>240s</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4min</a:t>
            </a:r>
            <a:r>
              <a:rPr lang="zh-CN" altLang="en-US" sz="1200" kern="1200" dirty="0" smtClean="0">
                <a:solidFill>
                  <a:schemeClr val="tx1"/>
                </a:solidFill>
                <a:effectLst/>
                <a:latin typeface="+mn-lt"/>
                <a:ea typeface="+mn-ea"/>
                <a:cs typeface="+mn-cs"/>
              </a:rPr>
              <a:t>）。可以通过</a:t>
            </a:r>
            <a:r>
              <a:rPr lang="en-US" altLang="zh-CN" sz="1200" kern="1200" dirty="0" smtClean="0">
                <a:solidFill>
                  <a:schemeClr val="tx1"/>
                </a:solidFill>
                <a:effectLst/>
                <a:latin typeface="+mn-lt"/>
                <a:ea typeface="+mn-ea"/>
                <a:cs typeface="+mn-cs"/>
              </a:rPr>
              <a:t>timers </a:t>
            </a:r>
            <a:r>
              <a:rPr lang="en-US" altLang="zh-CN" sz="1200" kern="1200" dirty="0" err="1" smtClean="0">
                <a:solidFill>
                  <a:schemeClr val="tx1"/>
                </a:solidFill>
                <a:effectLst/>
                <a:latin typeface="+mn-lt"/>
                <a:ea typeface="+mn-ea"/>
                <a:cs typeface="+mn-cs"/>
              </a:rPr>
              <a:t>lsa</a:t>
            </a:r>
            <a:r>
              <a:rPr lang="en-US" altLang="zh-CN" sz="1200" kern="1200" dirty="0" smtClean="0">
                <a:solidFill>
                  <a:schemeClr val="tx1"/>
                </a:solidFill>
                <a:effectLst/>
                <a:latin typeface="+mn-lt"/>
                <a:ea typeface="+mn-ea"/>
                <a:cs typeface="+mn-cs"/>
              </a:rPr>
              <a:t>-group-pacing</a:t>
            </a:r>
            <a:r>
              <a:rPr lang="zh-CN" altLang="en-US" sz="1200" kern="1200" dirty="0" smtClean="0">
                <a:solidFill>
                  <a:schemeClr val="tx1"/>
                </a:solidFill>
                <a:effectLst/>
                <a:latin typeface="+mn-lt"/>
                <a:ea typeface="+mn-ea"/>
                <a:cs typeface="+mn-cs"/>
              </a:rPr>
              <a:t>或者</a:t>
            </a:r>
            <a:r>
              <a:rPr lang="en-US" altLang="zh-CN" sz="1200" kern="1200" dirty="0" smtClean="0">
                <a:solidFill>
                  <a:schemeClr val="tx1"/>
                </a:solidFill>
                <a:effectLst/>
                <a:latin typeface="+mn-lt"/>
                <a:ea typeface="+mn-ea"/>
                <a:cs typeface="+mn-cs"/>
              </a:rPr>
              <a:t>timers pacing </a:t>
            </a:r>
            <a:r>
              <a:rPr lang="en-US" altLang="zh-CN" sz="1200" kern="1200" dirty="0" err="1" smtClean="0">
                <a:solidFill>
                  <a:schemeClr val="tx1"/>
                </a:solidFill>
                <a:effectLst/>
                <a:latin typeface="+mn-lt"/>
                <a:ea typeface="+mn-ea"/>
                <a:cs typeface="+mn-cs"/>
              </a:rPr>
              <a:t>lsa</a:t>
            </a:r>
            <a:r>
              <a:rPr lang="en-US" altLang="zh-CN" sz="1200" kern="1200" dirty="0" smtClean="0">
                <a:solidFill>
                  <a:schemeClr val="tx1"/>
                </a:solidFill>
                <a:effectLst/>
                <a:latin typeface="+mn-lt"/>
                <a:ea typeface="+mn-ea"/>
                <a:cs typeface="+mn-cs"/>
              </a:rPr>
              <a:t>-group</a:t>
            </a:r>
            <a:r>
              <a:rPr lang="zh-CN" altLang="en-US" sz="1200" kern="1200" dirty="0" smtClean="0">
                <a:solidFill>
                  <a:schemeClr val="tx1"/>
                </a:solidFill>
                <a:effectLst/>
                <a:latin typeface="+mn-lt"/>
                <a:ea typeface="+mn-ea"/>
                <a:cs typeface="+mn-cs"/>
              </a:rPr>
              <a:t>来更改。</a:t>
            </a:r>
            <a:endParaRPr lang="zh-CN" altLang="en-US"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r>
              <a:rPr lang="en-US" altLang="zh-CN" dirty="0" smtClean="0"/>
              <a:t>RFC 2328 OSPFv2</a:t>
            </a:r>
            <a:endParaRPr lang="zh-CN" altLang="en-US" dirty="0" smtClean="0"/>
          </a:p>
        </p:txBody>
      </p:sp>
    </p:spTree>
    <p:extLst>
      <p:ext uri="{BB962C8B-B14F-4D97-AF65-F5344CB8AC3E}">
        <p14:creationId xmlns:p14="http://schemas.microsoft.com/office/powerpoint/2010/main" val="3534729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p:txBody>
          <a:bodyPr/>
          <a:lstStyle/>
          <a:p>
            <a:pPr>
              <a:defRPr/>
            </a:pPr>
            <a:fld id="{2CF54FEF-6973-400D-A8FC-2E36049BCA44}" type="slidenum">
              <a:rPr lang="zh-TW" altLang="en-US" smtClean="0">
                <a:latin typeface="Arial" charset="0"/>
              </a:rPr>
              <a:pPr>
                <a:defRPr/>
              </a:pPr>
              <a:t>12</a:t>
            </a:fld>
            <a:endParaRPr lang="en-US" altLang="zh-TW" smtClean="0">
              <a:latin typeface="Arial"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w="9525"/>
        </p:spPr>
        <p:txBody>
          <a:bodyPr/>
          <a:lstStyle/>
          <a:p>
            <a:pPr eaLnBrk="1" hangingPunct="1"/>
            <a:endParaRPr lang="zh-CN" altLang="en-US" dirty="0" smtClean="0"/>
          </a:p>
        </p:txBody>
      </p:sp>
    </p:spTree>
    <p:extLst>
      <p:ext uri="{BB962C8B-B14F-4D97-AF65-F5344CB8AC3E}">
        <p14:creationId xmlns:p14="http://schemas.microsoft.com/office/powerpoint/2010/main" val="364756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34D59BFE-306B-458D-A8DC-C87C942EE96B}" type="slidenum">
              <a:rPr lang="zh-TW" altLang="en-US" smtClean="0">
                <a:latin typeface="Arial" charset="0"/>
              </a:rPr>
              <a:pPr>
                <a:defRPr/>
              </a:pPr>
              <a:t>13</a:t>
            </a:fld>
            <a:endParaRPr lang="en-US" altLang="zh-TW" smtClean="0">
              <a:latin typeface="Arial"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w="9525"/>
        </p:spPr>
        <p:txBody>
          <a:bodyPr/>
          <a:lstStyle/>
          <a:p>
            <a:pPr eaLnBrk="1" hangingPunct="1"/>
            <a:endParaRPr lang="zh-CN" altLang="en-US" dirty="0" smtClean="0"/>
          </a:p>
        </p:txBody>
      </p:sp>
    </p:spTree>
    <p:extLst>
      <p:ext uri="{BB962C8B-B14F-4D97-AF65-F5344CB8AC3E}">
        <p14:creationId xmlns:p14="http://schemas.microsoft.com/office/powerpoint/2010/main" val="1701647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当存在多种路由可以到达同一目的地时，</a:t>
            </a:r>
            <a:r>
              <a:rPr lang="en-US" altLang="zh-CN" dirty="0" smtClean="0"/>
              <a:t>OSPF</a:t>
            </a:r>
            <a:r>
              <a:rPr lang="zh-CN" altLang="en-US" dirty="0" smtClean="0"/>
              <a:t>将根据先后顺序来选择要使用的路由</a:t>
            </a:r>
            <a:endParaRPr lang="en-US" altLang="zh-CN" dirty="0" smtClean="0"/>
          </a:p>
          <a:p>
            <a:r>
              <a:rPr lang="zh-CN" altLang="en-US" dirty="0" smtClean="0"/>
              <a:t>区域内</a:t>
            </a:r>
            <a:r>
              <a:rPr lang="en-US" altLang="zh-CN" dirty="0" smtClean="0">
                <a:sym typeface="Wingdings" panose="05000000000000000000" pitchFamily="2" charset="2"/>
              </a:rPr>
              <a:t></a:t>
            </a:r>
            <a:r>
              <a:rPr lang="zh-CN" altLang="en-US" dirty="0" smtClean="0">
                <a:sym typeface="Wingdings" panose="05000000000000000000" pitchFamily="2" charset="2"/>
              </a:rPr>
              <a:t>区域间</a:t>
            </a:r>
            <a:r>
              <a:rPr lang="en-US" altLang="zh-CN" dirty="0" smtClean="0">
                <a:sym typeface="Wingdings" panose="05000000000000000000" pitchFamily="2" charset="2"/>
              </a:rPr>
              <a:t> </a:t>
            </a:r>
            <a:r>
              <a:rPr lang="zh-CN" altLang="en-US" dirty="0" smtClean="0">
                <a:sym typeface="Wingdings" panose="05000000000000000000" pitchFamily="2" charset="2"/>
              </a:rPr>
              <a:t>外部路由</a:t>
            </a:r>
            <a:r>
              <a:rPr lang="en-US" altLang="zh-CN" dirty="0" smtClean="0">
                <a:sym typeface="Wingdings" panose="05000000000000000000" pitchFamily="2" charset="2"/>
              </a:rPr>
              <a:t>type1</a:t>
            </a:r>
            <a:r>
              <a:rPr lang="zh-CN" altLang="en-US" dirty="0" smtClean="0">
                <a:sym typeface="Wingdings" panose="05000000000000000000" pitchFamily="2" charset="2"/>
              </a:rPr>
              <a:t>外部路由</a:t>
            </a:r>
            <a:r>
              <a:rPr lang="en-US" altLang="zh-CN" dirty="0" smtClean="0">
                <a:sym typeface="Wingdings" panose="05000000000000000000" pitchFamily="2" charset="2"/>
              </a:rPr>
              <a:t>type 2 </a:t>
            </a:r>
          </a:p>
          <a:p>
            <a:endParaRPr lang="zh-CN" altLang="en-US" dirty="0"/>
          </a:p>
        </p:txBody>
      </p:sp>
      <p:sp>
        <p:nvSpPr>
          <p:cNvPr id="4" name="灯片编号占位符 3"/>
          <p:cNvSpPr>
            <a:spLocks noGrp="1"/>
          </p:cNvSpPr>
          <p:nvPr>
            <p:ph type="sldNum" sz="quarter" idx="10"/>
          </p:nvPr>
        </p:nvSpPr>
        <p:spPr/>
        <p:txBody>
          <a:bodyPr/>
          <a:lstStyle/>
          <a:p>
            <a:fld id="{F28F34AE-654D-41E6-BFDD-54882B4287B2}" type="slidenum">
              <a:rPr lang="zh-CN" altLang="en-US" smtClean="0"/>
              <a:t>15</a:t>
            </a:fld>
            <a:endParaRPr lang="zh-CN" altLang="en-US"/>
          </a:p>
        </p:txBody>
      </p:sp>
    </p:spTree>
    <p:extLst>
      <p:ext uri="{BB962C8B-B14F-4D97-AF65-F5344CB8AC3E}">
        <p14:creationId xmlns:p14="http://schemas.microsoft.com/office/powerpoint/2010/main" val="2196701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28F34AE-654D-41E6-BFDD-54882B4287B2}" type="slidenum">
              <a:rPr lang="zh-CN" altLang="en-US" smtClean="0"/>
              <a:t>16</a:t>
            </a:fld>
            <a:endParaRPr lang="zh-CN" altLang="en-US"/>
          </a:p>
        </p:txBody>
      </p:sp>
    </p:spTree>
    <p:extLst>
      <p:ext uri="{BB962C8B-B14F-4D97-AF65-F5344CB8AC3E}">
        <p14:creationId xmlns:p14="http://schemas.microsoft.com/office/powerpoint/2010/main" val="3894353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72CAC6-4215-4A4F-AB6C-5B9177C450C8}" type="slidenum">
              <a:rPr lang="zh-CN" altLang="en-US" smtClean="0"/>
              <a:t>21</a:t>
            </a:fld>
            <a:endParaRPr lang="zh-CN" altLang="en-US"/>
          </a:p>
        </p:txBody>
      </p:sp>
    </p:spTree>
    <p:extLst>
      <p:ext uri="{BB962C8B-B14F-4D97-AF65-F5344CB8AC3E}">
        <p14:creationId xmlns:p14="http://schemas.microsoft.com/office/powerpoint/2010/main" val="3705621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X</a:t>
            </a:r>
            <a:r>
              <a:rPr lang="zh-CN" altLang="en-US" dirty="0" smtClean="0"/>
              <a:t>要求记录 所有邻居发送过来的距离表 </a:t>
            </a:r>
            <a:r>
              <a:rPr lang="en-US" altLang="zh-CN" dirty="0" smtClean="0"/>
              <a:t>d(</a:t>
            </a:r>
            <a:r>
              <a:rPr lang="en-US" altLang="zh-CN" dirty="0" err="1" smtClean="0"/>
              <a:t>y,z</a:t>
            </a:r>
            <a:r>
              <a:rPr lang="en-US" altLang="zh-CN" dirty="0" smtClean="0"/>
              <a:t>)</a:t>
            </a:r>
            <a:r>
              <a:rPr lang="zh-CN" altLang="en-US" dirty="0" smtClean="0"/>
              <a:t> 即原来的</a:t>
            </a:r>
            <a:r>
              <a:rPr lang="en-US" altLang="zh-CN" dirty="0" smtClean="0"/>
              <a:t> </a:t>
            </a:r>
            <a:r>
              <a:rPr lang="en-US" altLang="zh-CN" dirty="0" err="1" smtClean="0"/>
              <a:t>D^y</a:t>
            </a:r>
            <a:r>
              <a:rPr lang="en-US" altLang="zh-CN" dirty="0" smtClean="0"/>
              <a:t>(z,*)  </a:t>
            </a:r>
          </a:p>
          <a:p>
            <a:endParaRPr lang="en-US" altLang="zh-CN" dirty="0" smtClean="0"/>
          </a:p>
          <a:p>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EB72CAC6-4215-4A4F-AB6C-5B9177C450C8}" type="slidenum">
              <a:rPr lang="zh-CN" altLang="en-US" smtClean="0"/>
              <a:t>24</a:t>
            </a:fld>
            <a:endParaRPr lang="zh-CN" altLang="en-US"/>
          </a:p>
        </p:txBody>
      </p:sp>
    </p:spTree>
    <p:extLst>
      <p:ext uri="{BB962C8B-B14F-4D97-AF65-F5344CB8AC3E}">
        <p14:creationId xmlns:p14="http://schemas.microsoft.com/office/powerpoint/2010/main" val="278926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554C2646-0E00-44D9-A8A5-361ECE2BD90A}" type="datetimeFigureOut">
              <a:rPr lang="zh-CN" altLang="en-US" smtClean="0"/>
              <a:t>2017/11/23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613763-7064-45FD-BD7F-26B32A46A535}" type="slidenum">
              <a:rPr lang="zh-CN" altLang="en-US" smtClean="0"/>
              <a:t>‹#›</a:t>
            </a:fld>
            <a:endParaRPr lang="zh-CN" altLang="en-US"/>
          </a:p>
        </p:txBody>
      </p:sp>
    </p:spTree>
    <p:extLst>
      <p:ext uri="{BB962C8B-B14F-4D97-AF65-F5344CB8AC3E}">
        <p14:creationId xmlns:p14="http://schemas.microsoft.com/office/powerpoint/2010/main" val="3225249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54C2646-0E00-44D9-A8A5-361ECE2BD90A}" type="datetimeFigureOut">
              <a:rPr lang="zh-CN" altLang="en-US" smtClean="0"/>
              <a:t>2017/11/23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613763-7064-45FD-BD7F-26B32A46A535}" type="slidenum">
              <a:rPr lang="zh-CN" altLang="en-US" smtClean="0"/>
              <a:t>‹#›</a:t>
            </a:fld>
            <a:endParaRPr lang="zh-CN" altLang="en-US"/>
          </a:p>
        </p:txBody>
      </p:sp>
    </p:spTree>
    <p:extLst>
      <p:ext uri="{BB962C8B-B14F-4D97-AF65-F5344CB8AC3E}">
        <p14:creationId xmlns:p14="http://schemas.microsoft.com/office/powerpoint/2010/main" val="9952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54C2646-0E00-44D9-A8A5-361ECE2BD90A}" type="datetimeFigureOut">
              <a:rPr lang="zh-CN" altLang="en-US" smtClean="0"/>
              <a:t>2017/11/23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613763-7064-45FD-BD7F-26B32A46A535}" type="slidenum">
              <a:rPr lang="zh-CN" altLang="en-US" smtClean="0"/>
              <a:t>‹#›</a:t>
            </a:fld>
            <a:endParaRPr lang="zh-CN" altLang="en-US"/>
          </a:p>
        </p:txBody>
      </p:sp>
    </p:spTree>
    <p:extLst>
      <p:ext uri="{BB962C8B-B14F-4D97-AF65-F5344CB8AC3E}">
        <p14:creationId xmlns:p14="http://schemas.microsoft.com/office/powerpoint/2010/main" val="919004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54C2646-0E00-44D9-A8A5-361ECE2BD90A}" type="datetimeFigureOut">
              <a:rPr lang="zh-CN" altLang="en-US" smtClean="0"/>
              <a:t>2017/11/23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613763-7064-45FD-BD7F-26B32A46A535}" type="slidenum">
              <a:rPr lang="zh-CN" altLang="en-US" smtClean="0"/>
              <a:t>‹#›</a:t>
            </a:fld>
            <a:endParaRPr lang="zh-CN" altLang="en-US"/>
          </a:p>
        </p:txBody>
      </p:sp>
    </p:spTree>
    <p:extLst>
      <p:ext uri="{BB962C8B-B14F-4D97-AF65-F5344CB8AC3E}">
        <p14:creationId xmlns:p14="http://schemas.microsoft.com/office/powerpoint/2010/main" val="4080109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554C2646-0E00-44D9-A8A5-361ECE2BD90A}" type="datetimeFigureOut">
              <a:rPr lang="zh-CN" altLang="en-US" smtClean="0"/>
              <a:t>2017/11/23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613763-7064-45FD-BD7F-26B32A46A535}" type="slidenum">
              <a:rPr lang="zh-CN" altLang="en-US" smtClean="0"/>
              <a:t>‹#›</a:t>
            </a:fld>
            <a:endParaRPr lang="zh-CN" altLang="en-US"/>
          </a:p>
        </p:txBody>
      </p:sp>
    </p:spTree>
    <p:extLst>
      <p:ext uri="{BB962C8B-B14F-4D97-AF65-F5344CB8AC3E}">
        <p14:creationId xmlns:p14="http://schemas.microsoft.com/office/powerpoint/2010/main" val="570794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54C2646-0E00-44D9-A8A5-361ECE2BD90A}" type="datetimeFigureOut">
              <a:rPr lang="zh-CN" altLang="en-US" smtClean="0"/>
              <a:t>2017/11/23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613763-7064-45FD-BD7F-26B32A46A535}" type="slidenum">
              <a:rPr lang="zh-CN" altLang="en-US" smtClean="0"/>
              <a:t>‹#›</a:t>
            </a:fld>
            <a:endParaRPr lang="zh-CN" altLang="en-US"/>
          </a:p>
        </p:txBody>
      </p:sp>
    </p:spTree>
    <p:extLst>
      <p:ext uri="{BB962C8B-B14F-4D97-AF65-F5344CB8AC3E}">
        <p14:creationId xmlns:p14="http://schemas.microsoft.com/office/powerpoint/2010/main" val="1329764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54C2646-0E00-44D9-A8A5-361ECE2BD90A}" type="datetimeFigureOut">
              <a:rPr lang="zh-CN" altLang="en-US" smtClean="0"/>
              <a:t>2017/11/23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E613763-7064-45FD-BD7F-26B32A46A535}" type="slidenum">
              <a:rPr lang="zh-CN" altLang="en-US" smtClean="0"/>
              <a:t>‹#›</a:t>
            </a:fld>
            <a:endParaRPr lang="zh-CN" altLang="en-US"/>
          </a:p>
        </p:txBody>
      </p:sp>
    </p:spTree>
    <p:extLst>
      <p:ext uri="{BB962C8B-B14F-4D97-AF65-F5344CB8AC3E}">
        <p14:creationId xmlns:p14="http://schemas.microsoft.com/office/powerpoint/2010/main" val="2047109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54C2646-0E00-44D9-A8A5-361ECE2BD90A}" type="datetimeFigureOut">
              <a:rPr lang="zh-CN" altLang="en-US" smtClean="0"/>
              <a:t>2017/11/23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613763-7064-45FD-BD7F-26B32A46A535}" type="slidenum">
              <a:rPr lang="zh-CN" altLang="en-US" smtClean="0"/>
              <a:t>‹#›</a:t>
            </a:fld>
            <a:endParaRPr lang="zh-CN" altLang="en-US"/>
          </a:p>
        </p:txBody>
      </p:sp>
    </p:spTree>
    <p:extLst>
      <p:ext uri="{BB962C8B-B14F-4D97-AF65-F5344CB8AC3E}">
        <p14:creationId xmlns:p14="http://schemas.microsoft.com/office/powerpoint/2010/main" val="3586756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54C2646-0E00-44D9-A8A5-361ECE2BD90A}" type="datetimeFigureOut">
              <a:rPr lang="zh-CN" altLang="en-US" smtClean="0"/>
              <a:t>2017/11/23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E613763-7064-45FD-BD7F-26B32A46A535}" type="slidenum">
              <a:rPr lang="zh-CN" altLang="en-US" smtClean="0"/>
              <a:t>‹#›</a:t>
            </a:fld>
            <a:endParaRPr lang="zh-CN" altLang="en-US"/>
          </a:p>
        </p:txBody>
      </p:sp>
    </p:spTree>
    <p:extLst>
      <p:ext uri="{BB962C8B-B14F-4D97-AF65-F5344CB8AC3E}">
        <p14:creationId xmlns:p14="http://schemas.microsoft.com/office/powerpoint/2010/main" val="2470372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54C2646-0E00-44D9-A8A5-361ECE2BD90A}" type="datetimeFigureOut">
              <a:rPr lang="zh-CN" altLang="en-US" smtClean="0"/>
              <a:t>2017/11/23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613763-7064-45FD-BD7F-26B32A46A535}" type="slidenum">
              <a:rPr lang="zh-CN" altLang="en-US" smtClean="0"/>
              <a:t>‹#›</a:t>
            </a:fld>
            <a:endParaRPr lang="zh-CN" altLang="en-US"/>
          </a:p>
        </p:txBody>
      </p:sp>
    </p:spTree>
    <p:extLst>
      <p:ext uri="{BB962C8B-B14F-4D97-AF65-F5344CB8AC3E}">
        <p14:creationId xmlns:p14="http://schemas.microsoft.com/office/powerpoint/2010/main" val="1750890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54C2646-0E00-44D9-A8A5-361ECE2BD90A}" type="datetimeFigureOut">
              <a:rPr lang="zh-CN" altLang="en-US" smtClean="0"/>
              <a:t>2017/11/23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613763-7064-45FD-BD7F-26B32A46A535}" type="slidenum">
              <a:rPr lang="zh-CN" altLang="en-US" smtClean="0"/>
              <a:t>‹#›</a:t>
            </a:fld>
            <a:endParaRPr lang="zh-CN" altLang="en-US"/>
          </a:p>
        </p:txBody>
      </p:sp>
    </p:spTree>
    <p:extLst>
      <p:ext uri="{BB962C8B-B14F-4D97-AF65-F5344CB8AC3E}">
        <p14:creationId xmlns:p14="http://schemas.microsoft.com/office/powerpoint/2010/main" val="3517137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4C2646-0E00-44D9-A8A5-361ECE2BD90A}" type="datetimeFigureOut">
              <a:rPr lang="zh-CN" altLang="en-US" smtClean="0"/>
              <a:t>2017/11/23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613763-7064-45FD-BD7F-26B32A46A535}" type="slidenum">
              <a:rPr lang="zh-CN" altLang="en-US" smtClean="0"/>
              <a:t>‹#›</a:t>
            </a:fld>
            <a:endParaRPr lang="zh-CN" altLang="en-US"/>
          </a:p>
        </p:txBody>
      </p:sp>
    </p:spTree>
    <p:extLst>
      <p:ext uri="{BB962C8B-B14F-4D97-AF65-F5344CB8AC3E}">
        <p14:creationId xmlns:p14="http://schemas.microsoft.com/office/powerpoint/2010/main" val="2278191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emf"/><Relationship Id="rId4"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emf"/></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comments" Target="../comments/comment1.xml"/><Relationship Id="rId5" Type="http://schemas.openxmlformats.org/officeDocument/2006/relationships/image" Target="../media/image12.png"/><Relationship Id="rId4" Type="http://schemas.openxmlformats.org/officeDocument/2006/relationships/image" Target="../media/image11.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8.e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9.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0.emf"/></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8.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网络互连</a:t>
            </a:r>
            <a:r>
              <a:rPr lang="en-US" altLang="zh-CN" dirty="0" smtClean="0"/>
              <a:t>-</a:t>
            </a:r>
            <a:r>
              <a:rPr lang="zh-CN" altLang="en-US" dirty="0" smtClean="0"/>
              <a:t>路由协议</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1546878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扩散：顺序号和计时</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10</a:t>
            </a:fld>
            <a:endParaRPr lang="zh-CN" altLang="en-US" dirty="0"/>
          </a:p>
        </p:txBody>
      </p:sp>
      <p:sp>
        <p:nvSpPr>
          <p:cNvPr id="4" name="内容占位符 3"/>
          <p:cNvSpPr>
            <a:spLocks noGrp="1"/>
          </p:cNvSpPr>
          <p:nvPr>
            <p:ph sz="quarter" idx="1"/>
          </p:nvPr>
        </p:nvSpPr>
        <p:spPr>
          <a:xfrm>
            <a:off x="838200" y="1542992"/>
            <a:ext cx="11015749" cy="4351338"/>
          </a:xfrm>
        </p:spPr>
        <p:txBody>
          <a:bodyPr>
            <a:noAutofit/>
          </a:bodyPr>
          <a:lstStyle/>
          <a:p>
            <a:r>
              <a:rPr lang="zh-CN" altLang="en-US" sz="2400" dirty="0"/>
              <a:t>路由器可能</a:t>
            </a:r>
            <a:endParaRPr lang="en-US" altLang="zh-CN" sz="2400" dirty="0"/>
          </a:p>
          <a:p>
            <a:pPr lvl="1"/>
            <a:r>
              <a:rPr lang="zh-CN" altLang="en-US" dirty="0"/>
              <a:t>崩溃：顺序号从</a:t>
            </a:r>
            <a:r>
              <a:rPr lang="en-US" altLang="zh-CN" dirty="0"/>
              <a:t>0</a:t>
            </a:r>
            <a:r>
              <a:rPr lang="zh-CN" altLang="en-US" dirty="0"/>
              <a:t>开始，新的</a:t>
            </a:r>
            <a:r>
              <a:rPr lang="en-US" altLang="zh-CN" dirty="0" smtClean="0"/>
              <a:t>LSA</a:t>
            </a:r>
            <a:r>
              <a:rPr lang="zh-CN" altLang="en-US" dirty="0" smtClean="0"/>
              <a:t>比</a:t>
            </a:r>
            <a:r>
              <a:rPr lang="zh-CN" altLang="en-US" dirty="0"/>
              <a:t>崩溃前的</a:t>
            </a:r>
            <a:r>
              <a:rPr lang="en-US" altLang="zh-CN" dirty="0" smtClean="0"/>
              <a:t>LSA</a:t>
            </a:r>
            <a:r>
              <a:rPr lang="zh-CN" altLang="en-US" dirty="0" smtClean="0"/>
              <a:t>顺序</a:t>
            </a:r>
            <a:r>
              <a:rPr lang="zh-CN" altLang="en-US" dirty="0"/>
              <a:t>号要小</a:t>
            </a:r>
            <a:endParaRPr lang="en-US" altLang="zh-CN" dirty="0"/>
          </a:p>
          <a:p>
            <a:pPr lvl="1"/>
            <a:r>
              <a:rPr lang="zh-CN" altLang="en-US" dirty="0"/>
              <a:t>链路断开：分割成两个不连通的部分</a:t>
            </a:r>
            <a:r>
              <a:rPr lang="zh-CN" altLang="en-US" dirty="0" smtClean="0"/>
              <a:t>，过一段时间重新</a:t>
            </a:r>
            <a:r>
              <a:rPr lang="zh-CN" altLang="en-US" dirty="0"/>
              <a:t>恢复</a:t>
            </a:r>
            <a:r>
              <a:rPr lang="zh-CN" altLang="en-US" dirty="0" smtClean="0"/>
              <a:t>后</a:t>
            </a:r>
            <a:r>
              <a:rPr lang="en-US" altLang="zh-CN" dirty="0" smtClean="0"/>
              <a:t>(</a:t>
            </a:r>
            <a:r>
              <a:rPr lang="zh-CN" altLang="en-US" dirty="0"/>
              <a:t>一半还是老的顺序号，一半是新的顺序</a:t>
            </a:r>
            <a:r>
              <a:rPr lang="zh-CN" altLang="en-US" dirty="0" smtClean="0"/>
              <a:t>号</a:t>
            </a:r>
            <a:r>
              <a:rPr lang="zh-CN" altLang="en-US" dirty="0"/>
              <a:t>，</a:t>
            </a:r>
            <a:r>
              <a:rPr lang="zh-CN" altLang="en-US" dirty="0" smtClean="0"/>
              <a:t>由于</a:t>
            </a:r>
            <a:r>
              <a:rPr lang="zh-CN" altLang="en-US" dirty="0" smtClean="0"/>
              <a:t>可能回绕</a:t>
            </a:r>
            <a:r>
              <a:rPr lang="en-US" altLang="zh-CN" dirty="0" smtClean="0"/>
              <a:t>)</a:t>
            </a:r>
            <a:r>
              <a:rPr lang="zh-CN" altLang="en-US" dirty="0" smtClean="0"/>
              <a:t>无法</a:t>
            </a:r>
            <a:r>
              <a:rPr lang="zh-CN" altLang="en-US" dirty="0"/>
              <a:t>比较大小</a:t>
            </a:r>
            <a:endParaRPr lang="en-US" altLang="zh-CN" dirty="0"/>
          </a:p>
          <a:p>
            <a:r>
              <a:rPr lang="zh-CN" altLang="en-US" sz="2400" dirty="0" smtClean="0"/>
              <a:t>解决</a:t>
            </a:r>
            <a:r>
              <a:rPr lang="zh-CN" altLang="en-US" sz="2400" dirty="0"/>
              <a:t>方法：</a:t>
            </a:r>
          </a:p>
          <a:p>
            <a:pPr lvl="1"/>
            <a:r>
              <a:rPr lang="zh-CN" altLang="en-US" dirty="0"/>
              <a:t>增加一个年龄</a:t>
            </a:r>
            <a:r>
              <a:rPr lang="zh-CN" altLang="en-US" dirty="0">
                <a:solidFill>
                  <a:srgbClr val="CC0099"/>
                </a:solidFill>
              </a:rPr>
              <a:t>（</a:t>
            </a:r>
            <a:r>
              <a:rPr lang="en-US" altLang="zh-CN" dirty="0">
                <a:solidFill>
                  <a:srgbClr val="CC0099"/>
                </a:solidFill>
              </a:rPr>
              <a:t>age)</a:t>
            </a:r>
            <a:r>
              <a:rPr lang="zh-CN" altLang="en-US" dirty="0"/>
              <a:t>字段，以合适的速度减少</a:t>
            </a:r>
            <a:r>
              <a:rPr lang="en-US" altLang="zh-CN" dirty="0"/>
              <a:t>age</a:t>
            </a:r>
          </a:p>
          <a:p>
            <a:pPr lvl="1"/>
            <a:r>
              <a:rPr lang="en-US" altLang="zh-CN" dirty="0"/>
              <a:t>age=0</a:t>
            </a:r>
            <a:r>
              <a:rPr lang="zh-CN" altLang="en-US" dirty="0"/>
              <a:t>表示</a:t>
            </a:r>
            <a:r>
              <a:rPr lang="en-US" altLang="zh-CN" dirty="0" smtClean="0"/>
              <a:t>LSA</a:t>
            </a:r>
            <a:r>
              <a:rPr lang="zh-CN" altLang="en-US" dirty="0" smtClean="0"/>
              <a:t>超时</a:t>
            </a:r>
            <a:r>
              <a:rPr lang="zh-CN" altLang="en-US" dirty="0"/>
              <a:t>，需要丢弃</a:t>
            </a:r>
            <a:endParaRPr lang="en-US" altLang="zh-CN" dirty="0"/>
          </a:p>
          <a:p>
            <a:pPr lvl="2"/>
            <a:r>
              <a:rPr lang="zh-CN" altLang="zh-CN" sz="2400" dirty="0"/>
              <a:t>考虑到不同路由器的时钟可能会不同</a:t>
            </a:r>
            <a:r>
              <a:rPr lang="zh-CN" altLang="en-US" sz="2400" dirty="0"/>
              <a:t>，</a:t>
            </a:r>
            <a:r>
              <a:rPr lang="en-US" altLang="zh-CN" sz="2400" dirty="0" smtClean="0"/>
              <a:t>LSA</a:t>
            </a:r>
            <a:r>
              <a:rPr lang="zh-CN" altLang="en-US" sz="2400" dirty="0" smtClean="0"/>
              <a:t>超时</a:t>
            </a:r>
            <a:r>
              <a:rPr lang="zh-CN" altLang="en-US" sz="2400" dirty="0"/>
              <a:t>时首先</a:t>
            </a:r>
            <a:r>
              <a:rPr lang="zh-CN" altLang="en-US" sz="2400" dirty="0" smtClean="0"/>
              <a:t>扩散</a:t>
            </a:r>
            <a:r>
              <a:rPr lang="en-US" altLang="zh-CN" sz="2400" dirty="0" smtClean="0"/>
              <a:t>age=0</a:t>
            </a:r>
            <a:r>
              <a:rPr lang="zh-CN" altLang="en-US" sz="2400" dirty="0" smtClean="0"/>
              <a:t>的</a:t>
            </a:r>
            <a:r>
              <a:rPr lang="en-US" altLang="zh-CN" sz="2400" dirty="0" smtClean="0"/>
              <a:t>LSA</a:t>
            </a:r>
            <a:endParaRPr lang="en-US" altLang="zh-CN" sz="2400" dirty="0"/>
          </a:p>
          <a:p>
            <a:pPr lvl="2"/>
            <a:r>
              <a:rPr lang="zh-CN" altLang="en-US" sz="2400" dirty="0" smtClean="0"/>
              <a:t>如果收到</a:t>
            </a:r>
            <a:r>
              <a:rPr lang="en-US" altLang="zh-CN" sz="2400" dirty="0" smtClean="0"/>
              <a:t>LSA</a:t>
            </a:r>
            <a:r>
              <a:rPr lang="zh-CN" altLang="en-US" sz="2400" dirty="0" smtClean="0"/>
              <a:t>的</a:t>
            </a:r>
            <a:r>
              <a:rPr lang="en-US" altLang="zh-CN" sz="2400" dirty="0"/>
              <a:t>age</a:t>
            </a:r>
            <a:r>
              <a:rPr lang="zh-CN" altLang="en-US" sz="2400" dirty="0"/>
              <a:t>为</a:t>
            </a:r>
            <a:r>
              <a:rPr lang="en-US" altLang="zh-CN" sz="2400" dirty="0"/>
              <a:t>0</a:t>
            </a:r>
            <a:r>
              <a:rPr lang="zh-CN" altLang="en-US" sz="2400" dirty="0"/>
              <a:t>，且顺序号与保存的</a:t>
            </a:r>
            <a:r>
              <a:rPr lang="en-US" altLang="zh-CN" sz="2400" dirty="0" smtClean="0"/>
              <a:t>LSA</a:t>
            </a:r>
            <a:r>
              <a:rPr lang="zh-CN" altLang="en-US" sz="2400" dirty="0" smtClean="0"/>
              <a:t>相同时，将</a:t>
            </a:r>
            <a:r>
              <a:rPr lang="zh-CN" altLang="en-US" sz="2400" dirty="0"/>
              <a:t>保存的</a:t>
            </a:r>
            <a:r>
              <a:rPr lang="en-US" altLang="zh-CN" sz="2400" dirty="0" smtClean="0"/>
              <a:t>LSA</a:t>
            </a:r>
            <a:r>
              <a:rPr lang="zh-CN" altLang="en-US" sz="2400" dirty="0" smtClean="0"/>
              <a:t>的</a:t>
            </a:r>
            <a:r>
              <a:rPr lang="en-US" altLang="zh-CN" sz="2400" dirty="0"/>
              <a:t>age</a:t>
            </a:r>
            <a:r>
              <a:rPr lang="zh-CN" altLang="en-US" sz="2400" dirty="0"/>
              <a:t>设置为</a:t>
            </a:r>
            <a:r>
              <a:rPr lang="en-US" altLang="zh-CN" sz="2400" dirty="0"/>
              <a:t>0</a:t>
            </a:r>
          </a:p>
          <a:p>
            <a:pPr lvl="2"/>
            <a:r>
              <a:rPr lang="zh-CN" altLang="en-US" sz="2400" dirty="0" smtClean="0"/>
              <a:t>如果收到</a:t>
            </a:r>
            <a:r>
              <a:rPr lang="zh-CN" altLang="en-US" sz="2400" dirty="0"/>
              <a:t>新的</a:t>
            </a:r>
            <a:r>
              <a:rPr lang="en-US" altLang="zh-CN" sz="2400" dirty="0" smtClean="0"/>
              <a:t>LSA</a:t>
            </a:r>
            <a:r>
              <a:rPr lang="zh-CN" altLang="en-US" sz="2400" dirty="0" smtClean="0"/>
              <a:t>的</a:t>
            </a:r>
            <a:r>
              <a:rPr lang="en-US" altLang="zh-CN" sz="2400" dirty="0"/>
              <a:t>age</a:t>
            </a:r>
            <a:r>
              <a:rPr lang="zh-CN" altLang="en-US" sz="2400" dirty="0"/>
              <a:t>不为</a:t>
            </a:r>
            <a:r>
              <a:rPr lang="en-US" altLang="zh-CN" sz="2400" dirty="0"/>
              <a:t>0</a:t>
            </a:r>
            <a:r>
              <a:rPr lang="zh-CN" altLang="en-US" sz="2400" dirty="0"/>
              <a:t>，且保存的</a:t>
            </a:r>
            <a:r>
              <a:rPr lang="en-US" altLang="zh-CN" sz="2400" dirty="0" smtClean="0"/>
              <a:t>LSA</a:t>
            </a:r>
            <a:r>
              <a:rPr lang="zh-CN" altLang="en-US" sz="2400" dirty="0" smtClean="0"/>
              <a:t>的</a:t>
            </a:r>
            <a:r>
              <a:rPr lang="en-US" altLang="zh-CN" sz="2400" dirty="0"/>
              <a:t>age</a:t>
            </a:r>
            <a:r>
              <a:rPr lang="zh-CN" altLang="en-US" sz="2400" dirty="0"/>
              <a:t>为</a:t>
            </a:r>
            <a:r>
              <a:rPr lang="en-US" altLang="zh-CN" sz="2400" dirty="0"/>
              <a:t>0</a:t>
            </a:r>
            <a:r>
              <a:rPr lang="zh-CN" altLang="en-US" sz="2400" dirty="0" smtClean="0"/>
              <a:t>时</a:t>
            </a:r>
            <a:r>
              <a:rPr lang="en-US" altLang="zh-CN" sz="2400" dirty="0"/>
              <a:t>(</a:t>
            </a:r>
            <a:r>
              <a:rPr lang="zh-CN" altLang="en-US" sz="2400" dirty="0"/>
              <a:t>顺序号不比较</a:t>
            </a:r>
            <a:r>
              <a:rPr lang="en-US" altLang="zh-CN" sz="2400" dirty="0"/>
              <a:t>)</a:t>
            </a:r>
            <a:r>
              <a:rPr lang="zh-CN" altLang="en-US" sz="2400" dirty="0" smtClean="0"/>
              <a:t>替换</a:t>
            </a:r>
            <a:r>
              <a:rPr lang="zh-CN" altLang="en-US" sz="2400" dirty="0"/>
              <a:t>为新的</a:t>
            </a:r>
            <a:r>
              <a:rPr lang="en-US" altLang="zh-CN" sz="2400" dirty="0" smtClean="0"/>
              <a:t>LSA</a:t>
            </a:r>
            <a:endParaRPr lang="en-US" altLang="zh-CN" sz="2400" dirty="0"/>
          </a:p>
          <a:p>
            <a:pPr lvl="1"/>
            <a:r>
              <a:rPr lang="zh-CN" altLang="en-US" dirty="0"/>
              <a:t>崩溃重启时等待足够长的时间，确保崩溃前发送的</a:t>
            </a:r>
            <a:r>
              <a:rPr lang="en-US" altLang="zh-CN" dirty="0" smtClean="0"/>
              <a:t>LSA</a:t>
            </a:r>
            <a:r>
              <a:rPr lang="zh-CN" altLang="en-US" dirty="0" smtClean="0"/>
              <a:t>在</a:t>
            </a:r>
            <a:r>
              <a:rPr lang="zh-CN" altLang="en-US" dirty="0"/>
              <a:t>其他节点处超时</a:t>
            </a:r>
          </a:p>
        </p:txBody>
      </p:sp>
    </p:spTree>
    <p:extLst>
      <p:ext uri="{BB962C8B-B14F-4D97-AF65-F5344CB8AC3E}">
        <p14:creationId xmlns:p14="http://schemas.microsoft.com/office/powerpoint/2010/main" val="11554503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dirty="0" smtClean="0"/>
              <a:t>链路状态路由算法：信息的分发</a:t>
            </a:r>
          </a:p>
        </p:txBody>
      </p:sp>
      <p:sp>
        <p:nvSpPr>
          <p:cNvPr id="23555" name="Rectangle 3"/>
          <p:cNvSpPr>
            <a:spLocks noGrp="1" noChangeArrowheads="1"/>
          </p:cNvSpPr>
          <p:nvPr>
            <p:ph type="body" idx="1"/>
          </p:nvPr>
        </p:nvSpPr>
        <p:spPr>
          <a:xfrm>
            <a:off x="401638" y="1505610"/>
            <a:ext cx="10519404" cy="5010150"/>
          </a:xfrm>
        </p:spPr>
        <p:txBody>
          <a:bodyPr>
            <a:noAutofit/>
          </a:bodyPr>
          <a:lstStyle/>
          <a:p>
            <a:pPr eaLnBrk="1" hangingPunct="1">
              <a:lnSpc>
                <a:spcPct val="110000"/>
              </a:lnSpc>
            </a:pPr>
            <a:r>
              <a:rPr lang="zh-CN" altLang="en-US" sz="1800" dirty="0"/>
              <a:t>顺序号</a:t>
            </a:r>
            <a:r>
              <a:rPr lang="en-US" altLang="zh-CN" sz="1800" dirty="0"/>
              <a:t>+</a:t>
            </a:r>
            <a:r>
              <a:rPr lang="zh-CN" altLang="en-US" sz="1800" dirty="0"/>
              <a:t>计时器还不够</a:t>
            </a:r>
          </a:p>
          <a:p>
            <a:pPr lvl="1" eaLnBrk="1" hangingPunct="1">
              <a:lnSpc>
                <a:spcPct val="110000"/>
              </a:lnSpc>
            </a:pPr>
            <a:r>
              <a:rPr lang="en-US" altLang="zh-CN" sz="1800" dirty="0"/>
              <a:t>ARPANET</a:t>
            </a:r>
            <a:r>
              <a:rPr lang="zh-CN" altLang="en-US" sz="1800" dirty="0"/>
              <a:t>中最初的实现</a:t>
            </a:r>
          </a:p>
          <a:p>
            <a:pPr lvl="2" eaLnBrk="1" hangingPunct="1">
              <a:lnSpc>
                <a:spcPct val="110000"/>
              </a:lnSpc>
            </a:pPr>
            <a:r>
              <a:rPr lang="zh-CN" altLang="en-US" sz="1800" dirty="0"/>
              <a:t>最大</a:t>
            </a:r>
            <a:r>
              <a:rPr lang="en-US" altLang="zh-CN" sz="1800" dirty="0"/>
              <a:t>age =7*8= 56</a:t>
            </a:r>
            <a:r>
              <a:rPr lang="zh-CN" altLang="en-US" sz="1800" dirty="0"/>
              <a:t>秒</a:t>
            </a:r>
          </a:p>
          <a:p>
            <a:pPr lvl="2" eaLnBrk="1" hangingPunct="1">
              <a:lnSpc>
                <a:spcPct val="110000"/>
              </a:lnSpc>
            </a:pPr>
            <a:r>
              <a:rPr lang="zh-CN" altLang="en-US" sz="1800" dirty="0"/>
              <a:t>保存的</a:t>
            </a:r>
            <a:r>
              <a:rPr lang="en-US" altLang="zh-CN" sz="1800" dirty="0" smtClean="0"/>
              <a:t>LSA</a:t>
            </a:r>
            <a:r>
              <a:rPr lang="zh-CN" altLang="en-US" sz="1800" dirty="0" smtClean="0"/>
              <a:t>定期</a:t>
            </a:r>
            <a:r>
              <a:rPr lang="en-US" altLang="zh-CN" sz="1800" dirty="0"/>
              <a:t>(</a:t>
            </a:r>
            <a:r>
              <a:rPr lang="zh-CN" altLang="en-US" sz="1800" dirty="0"/>
              <a:t>每隔</a:t>
            </a:r>
            <a:r>
              <a:rPr lang="en-US" altLang="zh-CN" sz="1800" dirty="0"/>
              <a:t>8</a:t>
            </a:r>
            <a:r>
              <a:rPr lang="zh-CN" altLang="en-US" sz="1800" dirty="0"/>
              <a:t>秒</a:t>
            </a:r>
            <a:r>
              <a:rPr lang="en-US" altLang="zh-CN" sz="1800" dirty="0"/>
              <a:t>)</a:t>
            </a:r>
            <a:r>
              <a:rPr lang="zh-CN" altLang="en-US" sz="1800" dirty="0"/>
              <a:t>减少</a:t>
            </a:r>
            <a:r>
              <a:rPr lang="en-US" altLang="zh-CN" sz="1800" dirty="0"/>
              <a:t>age</a:t>
            </a:r>
          </a:p>
          <a:p>
            <a:pPr lvl="2" eaLnBrk="1" hangingPunct="1">
              <a:lnSpc>
                <a:spcPct val="110000"/>
              </a:lnSpc>
            </a:pPr>
            <a:r>
              <a:rPr lang="en-US" altLang="zh-CN" sz="1800" dirty="0" smtClean="0"/>
              <a:t>LSA</a:t>
            </a:r>
            <a:r>
              <a:rPr lang="zh-CN" altLang="en-US" sz="1800" dirty="0" smtClean="0"/>
              <a:t>每</a:t>
            </a:r>
            <a:r>
              <a:rPr lang="zh-CN" altLang="en-US" sz="1800" dirty="0"/>
              <a:t>隔</a:t>
            </a:r>
            <a:r>
              <a:rPr lang="en-US" altLang="zh-CN" sz="1800" dirty="0"/>
              <a:t>60</a:t>
            </a:r>
            <a:r>
              <a:rPr lang="zh-CN" altLang="en-US" sz="1800" dirty="0"/>
              <a:t>秒定期发送</a:t>
            </a:r>
          </a:p>
          <a:p>
            <a:pPr lvl="2" eaLnBrk="1" hangingPunct="1">
              <a:lnSpc>
                <a:spcPct val="110000"/>
              </a:lnSpc>
            </a:pPr>
            <a:r>
              <a:rPr lang="zh-CN" altLang="en-US" sz="1800" dirty="0"/>
              <a:t>重启的路由器等待</a:t>
            </a:r>
            <a:r>
              <a:rPr lang="en-US" altLang="zh-CN" sz="1800" dirty="0"/>
              <a:t>90</a:t>
            </a:r>
            <a:r>
              <a:rPr lang="zh-CN" altLang="en-US" sz="1800" dirty="0"/>
              <a:t>秒后再发送</a:t>
            </a:r>
            <a:r>
              <a:rPr lang="en-US" altLang="zh-CN" sz="1800" dirty="0" smtClean="0"/>
              <a:t>LSA</a:t>
            </a:r>
            <a:endParaRPr lang="en-US" altLang="zh-CN" sz="1800" dirty="0"/>
          </a:p>
          <a:p>
            <a:pPr lvl="2" eaLnBrk="1" hangingPunct="1">
              <a:lnSpc>
                <a:spcPct val="110000"/>
              </a:lnSpc>
            </a:pPr>
            <a:endParaRPr lang="en-US" altLang="zh-CN" sz="1800" dirty="0"/>
          </a:p>
          <a:p>
            <a:pPr lvl="2" eaLnBrk="1" hangingPunct="1">
              <a:lnSpc>
                <a:spcPct val="110000"/>
              </a:lnSpc>
            </a:pPr>
            <a:endParaRPr lang="zh-CN" altLang="en-US" sz="1800" dirty="0"/>
          </a:p>
        </p:txBody>
      </p:sp>
      <p:grpSp>
        <p:nvGrpSpPr>
          <p:cNvPr id="2" name="Group 13"/>
          <p:cNvGrpSpPr>
            <a:grpSpLocks/>
          </p:cNvGrpSpPr>
          <p:nvPr/>
        </p:nvGrpSpPr>
        <p:grpSpPr bwMode="auto">
          <a:xfrm>
            <a:off x="9447363" y="1163881"/>
            <a:ext cx="2514600" cy="2351088"/>
            <a:chOff x="3648" y="1008"/>
            <a:chExt cx="1584" cy="1481"/>
          </a:xfrm>
        </p:grpSpPr>
        <p:sp>
          <p:nvSpPr>
            <p:cNvPr id="23557" name="Oval 14"/>
            <p:cNvSpPr>
              <a:spLocks noChangeArrowheads="1"/>
            </p:cNvSpPr>
            <p:nvPr/>
          </p:nvSpPr>
          <p:spPr bwMode="auto">
            <a:xfrm>
              <a:off x="3696" y="1008"/>
              <a:ext cx="1440" cy="1296"/>
            </a:xfrm>
            <a:prstGeom prst="ellipse">
              <a:avLst/>
            </a:prstGeom>
            <a:noFill/>
            <a:ln w="9525">
              <a:solidFill>
                <a:schemeClr val="tx1"/>
              </a:solidFill>
              <a:round/>
              <a:headEnd/>
              <a:tailEnd/>
            </a:ln>
          </p:spPr>
          <p:txBody>
            <a:bodyPr wrap="none" anchor="ctr"/>
            <a:lstStyle/>
            <a:p>
              <a:endParaRPr lang="zh-CN" altLang="en-US"/>
            </a:p>
          </p:txBody>
        </p:sp>
        <p:sp>
          <p:nvSpPr>
            <p:cNvPr id="23558" name="Text Box 15"/>
            <p:cNvSpPr txBox="1">
              <a:spLocks noChangeArrowheads="1"/>
            </p:cNvSpPr>
            <p:nvPr/>
          </p:nvSpPr>
          <p:spPr bwMode="auto">
            <a:xfrm>
              <a:off x="3648" y="1056"/>
              <a:ext cx="192" cy="233"/>
            </a:xfrm>
            <a:prstGeom prst="rect">
              <a:avLst/>
            </a:prstGeom>
            <a:noFill/>
            <a:ln w="9525">
              <a:noFill/>
              <a:miter lim="800000"/>
              <a:headEnd/>
              <a:tailEnd/>
            </a:ln>
          </p:spPr>
          <p:txBody>
            <a:bodyPr>
              <a:spAutoFit/>
            </a:bodyPr>
            <a:lstStyle/>
            <a:p>
              <a:pPr eaLnBrk="1" hangingPunct="1">
                <a:spcBef>
                  <a:spcPct val="50000"/>
                </a:spcBef>
              </a:pPr>
              <a:r>
                <a:rPr lang="en-US" altLang="zh-TW">
                  <a:ea typeface="PMingLiU" pitchFamily="18" charset="-120"/>
                </a:rPr>
                <a:t>a</a:t>
              </a:r>
            </a:p>
          </p:txBody>
        </p:sp>
        <p:sp>
          <p:nvSpPr>
            <p:cNvPr id="23559" name="Text Box 16"/>
            <p:cNvSpPr txBox="1">
              <a:spLocks noChangeArrowheads="1"/>
            </p:cNvSpPr>
            <p:nvPr/>
          </p:nvSpPr>
          <p:spPr bwMode="auto">
            <a:xfrm>
              <a:off x="5040" y="1104"/>
              <a:ext cx="192" cy="233"/>
            </a:xfrm>
            <a:prstGeom prst="rect">
              <a:avLst/>
            </a:prstGeom>
            <a:noFill/>
            <a:ln w="9525">
              <a:noFill/>
              <a:miter lim="800000"/>
              <a:headEnd/>
              <a:tailEnd/>
            </a:ln>
          </p:spPr>
          <p:txBody>
            <a:bodyPr>
              <a:spAutoFit/>
            </a:bodyPr>
            <a:lstStyle/>
            <a:p>
              <a:pPr eaLnBrk="1" hangingPunct="1">
                <a:spcBef>
                  <a:spcPct val="50000"/>
                </a:spcBef>
              </a:pPr>
              <a:r>
                <a:rPr lang="en-US" altLang="zh-TW">
                  <a:ea typeface="PMingLiU" pitchFamily="18" charset="-120"/>
                </a:rPr>
                <a:t>b</a:t>
              </a:r>
            </a:p>
          </p:txBody>
        </p:sp>
        <p:sp>
          <p:nvSpPr>
            <p:cNvPr id="23560" name="Text Box 17"/>
            <p:cNvSpPr txBox="1">
              <a:spLocks noChangeArrowheads="1"/>
            </p:cNvSpPr>
            <p:nvPr/>
          </p:nvSpPr>
          <p:spPr bwMode="auto">
            <a:xfrm>
              <a:off x="4320" y="2256"/>
              <a:ext cx="336" cy="233"/>
            </a:xfrm>
            <a:prstGeom prst="rect">
              <a:avLst/>
            </a:prstGeom>
            <a:noFill/>
            <a:ln w="9525">
              <a:noFill/>
              <a:miter lim="800000"/>
              <a:headEnd/>
              <a:tailEnd/>
            </a:ln>
          </p:spPr>
          <p:txBody>
            <a:bodyPr>
              <a:spAutoFit/>
            </a:bodyPr>
            <a:lstStyle/>
            <a:p>
              <a:pPr eaLnBrk="1" hangingPunct="1">
                <a:spcBef>
                  <a:spcPct val="50000"/>
                </a:spcBef>
              </a:pPr>
              <a:r>
                <a:rPr lang="en-US" altLang="zh-TW">
                  <a:ea typeface="PMingLiU" pitchFamily="18" charset="-120"/>
                </a:rPr>
                <a:t>c</a:t>
              </a:r>
            </a:p>
          </p:txBody>
        </p:sp>
      </p:grpSp>
      <p:sp>
        <p:nvSpPr>
          <p:cNvPr id="3" name="矩形 2"/>
          <p:cNvSpPr/>
          <p:nvPr/>
        </p:nvSpPr>
        <p:spPr>
          <a:xfrm>
            <a:off x="4954902" y="1563988"/>
            <a:ext cx="4367842" cy="1615827"/>
          </a:xfrm>
          <a:prstGeom prst="rect">
            <a:avLst/>
          </a:prstGeom>
        </p:spPr>
        <p:txBody>
          <a:bodyPr wrap="square">
            <a:spAutoFit/>
          </a:bodyPr>
          <a:lstStyle/>
          <a:p>
            <a:pPr marL="742950" lvl="1" indent="-285750">
              <a:lnSpc>
                <a:spcPct val="110000"/>
              </a:lnSpc>
              <a:buFont typeface="Arial" panose="020B0604020202020204" pitchFamily="34" charset="0"/>
              <a:buChar char="•"/>
            </a:pPr>
            <a:r>
              <a:rPr lang="zh-CN" altLang="en-US" dirty="0"/>
              <a:t>一个路由器</a:t>
            </a:r>
            <a:r>
              <a:rPr lang="en-US" altLang="zh-CN" dirty="0"/>
              <a:t>S</a:t>
            </a:r>
            <a:r>
              <a:rPr lang="zh-CN" altLang="en-US" dirty="0"/>
              <a:t>出现故障，发送三个更新消息，顺序号分别为</a:t>
            </a:r>
            <a:r>
              <a:rPr lang="en-US" altLang="zh-CN" dirty="0"/>
              <a:t>a, b, c,</a:t>
            </a:r>
            <a:r>
              <a:rPr lang="zh-CN" altLang="en-US" dirty="0"/>
              <a:t>并且满足</a:t>
            </a:r>
            <a:r>
              <a:rPr lang="en-US" altLang="zh-CN" dirty="0"/>
              <a:t>a &lt; b &lt; c &lt; a </a:t>
            </a:r>
          </a:p>
          <a:p>
            <a:pPr marL="742950" lvl="1" indent="-285750">
              <a:lnSpc>
                <a:spcPct val="110000"/>
              </a:lnSpc>
              <a:buFont typeface="Arial" panose="020B0604020202020204" pitchFamily="34" charset="0"/>
              <a:buChar char="•"/>
            </a:pPr>
            <a:r>
              <a:rPr lang="zh-CN" altLang="en-US" dirty="0"/>
              <a:t>每个路由器队列中充满来自于</a:t>
            </a:r>
            <a:r>
              <a:rPr lang="en-US" altLang="zh-CN" dirty="0"/>
              <a:t>S</a:t>
            </a:r>
            <a:r>
              <a:rPr lang="zh-CN" altLang="en-US" dirty="0"/>
              <a:t>的</a:t>
            </a:r>
            <a:r>
              <a:rPr lang="en-US" altLang="zh-CN" dirty="0" smtClean="0"/>
              <a:t>LSA</a:t>
            </a:r>
            <a:endParaRPr lang="en-US" altLang="zh-CN" dirty="0"/>
          </a:p>
        </p:txBody>
      </p:sp>
      <p:sp>
        <p:nvSpPr>
          <p:cNvPr id="4" name="矩形 3"/>
          <p:cNvSpPr/>
          <p:nvPr/>
        </p:nvSpPr>
        <p:spPr>
          <a:xfrm>
            <a:off x="-33878" y="3844405"/>
            <a:ext cx="10710366" cy="2834622"/>
          </a:xfrm>
          <a:prstGeom prst="rect">
            <a:avLst/>
          </a:prstGeom>
        </p:spPr>
        <p:txBody>
          <a:bodyPr wrap="square">
            <a:spAutoFit/>
          </a:bodyPr>
          <a:lstStyle/>
          <a:p>
            <a:pPr marL="742950" lvl="1" indent="-285750">
              <a:lnSpc>
                <a:spcPct val="110000"/>
              </a:lnSpc>
              <a:buFont typeface="Arial" panose="020B0604020202020204" pitchFamily="34" charset="0"/>
              <a:buChar char="•"/>
            </a:pPr>
            <a:r>
              <a:rPr lang="zh-CN" altLang="en-US" dirty="0"/>
              <a:t>解决方法：</a:t>
            </a:r>
            <a:r>
              <a:rPr lang="zh-CN" altLang="en-US" dirty="0">
                <a:solidFill>
                  <a:srgbClr val="800080"/>
                </a:solidFill>
              </a:rPr>
              <a:t>顺序号永远不</a:t>
            </a:r>
            <a:r>
              <a:rPr lang="zh-CN" altLang="en-US" dirty="0" smtClean="0">
                <a:solidFill>
                  <a:srgbClr val="800080"/>
                </a:solidFill>
              </a:rPr>
              <a:t>回绕</a:t>
            </a:r>
          </a:p>
          <a:p>
            <a:pPr marL="1200150" lvl="2" indent="-285750">
              <a:lnSpc>
                <a:spcPct val="110000"/>
              </a:lnSpc>
              <a:buFont typeface="Arial" panose="020B0604020202020204" pitchFamily="34" charset="0"/>
              <a:buChar char="•"/>
            </a:pPr>
            <a:r>
              <a:rPr lang="zh-CN" altLang="en-US" dirty="0" smtClean="0"/>
              <a:t>当路由器</a:t>
            </a:r>
            <a:r>
              <a:rPr lang="en-US" altLang="zh-CN" dirty="0" smtClean="0"/>
              <a:t>S</a:t>
            </a:r>
            <a:r>
              <a:rPr lang="zh-CN" altLang="en-US" dirty="0" smtClean="0"/>
              <a:t>的</a:t>
            </a:r>
            <a:r>
              <a:rPr lang="en-US" altLang="zh-CN" dirty="0" smtClean="0"/>
              <a:t>LSP</a:t>
            </a:r>
            <a:r>
              <a:rPr lang="zh-CN" altLang="en-US" dirty="0" smtClean="0"/>
              <a:t>顺序号到达最大值时，</a:t>
            </a:r>
            <a:r>
              <a:rPr lang="zh-CN" altLang="zh-CN" dirty="0" smtClean="0"/>
              <a:t>必须等到老的链路状态</a:t>
            </a:r>
            <a:r>
              <a:rPr lang="en-US" altLang="zh-CN" dirty="0" smtClean="0"/>
              <a:t>“</a:t>
            </a:r>
            <a:r>
              <a:rPr lang="zh-CN" altLang="zh-CN" dirty="0" smtClean="0"/>
              <a:t>过期</a:t>
            </a:r>
            <a:r>
              <a:rPr lang="en-US" altLang="zh-CN" dirty="0" smtClean="0"/>
              <a:t>” </a:t>
            </a:r>
            <a:r>
              <a:rPr lang="zh-CN" altLang="zh-CN" dirty="0" smtClean="0"/>
              <a:t>，才能发送新的顺序号为</a:t>
            </a:r>
            <a:r>
              <a:rPr lang="en-US" altLang="zh-CN" dirty="0" smtClean="0"/>
              <a:t>0</a:t>
            </a:r>
            <a:r>
              <a:rPr lang="zh-CN" altLang="zh-CN" dirty="0" smtClean="0"/>
              <a:t>的</a:t>
            </a:r>
            <a:r>
              <a:rPr lang="en-US" altLang="zh-CN" dirty="0" smtClean="0"/>
              <a:t>LSP</a:t>
            </a:r>
          </a:p>
          <a:p>
            <a:pPr marL="1657350" lvl="3" indent="-285750">
              <a:lnSpc>
                <a:spcPct val="110000"/>
              </a:lnSpc>
              <a:buFont typeface="Arial" panose="020B0604020202020204" pitchFamily="34" charset="0"/>
              <a:buChar char="•"/>
            </a:pPr>
            <a:r>
              <a:rPr lang="en-US" altLang="zh-CN" dirty="0" smtClean="0"/>
              <a:t>LSP</a:t>
            </a:r>
            <a:r>
              <a:rPr lang="zh-CN" altLang="en-US" dirty="0"/>
              <a:t>发送要求</a:t>
            </a:r>
            <a:r>
              <a:rPr lang="zh-CN" altLang="en-US" u="sng" dirty="0">
                <a:solidFill>
                  <a:srgbClr val="FF0000"/>
                </a:solidFill>
              </a:rPr>
              <a:t>确认</a:t>
            </a:r>
            <a:endParaRPr lang="en-US" altLang="zh-CN" u="sng" dirty="0">
              <a:solidFill>
                <a:srgbClr val="FF0000"/>
              </a:solidFill>
            </a:endParaRPr>
          </a:p>
          <a:p>
            <a:pPr marL="1657350" lvl="3" indent="-285750">
              <a:lnSpc>
                <a:spcPct val="110000"/>
              </a:lnSpc>
              <a:buFont typeface="Arial" panose="020B0604020202020204" pitchFamily="34" charset="0"/>
              <a:buChar char="•"/>
            </a:pPr>
            <a:r>
              <a:rPr lang="zh-CN" altLang="en-US" dirty="0"/>
              <a:t>通过扩散顺序号为最大值，但是</a:t>
            </a:r>
            <a:r>
              <a:rPr lang="en-US" altLang="zh-CN" dirty="0" smtClean="0"/>
              <a:t>age=0</a:t>
            </a:r>
            <a:r>
              <a:rPr lang="zh-CN" altLang="en-US" dirty="0" smtClean="0"/>
              <a:t>的</a:t>
            </a:r>
            <a:r>
              <a:rPr lang="en-US" altLang="zh-CN" dirty="0"/>
              <a:t>LSP</a:t>
            </a:r>
            <a:r>
              <a:rPr lang="zh-CN" altLang="en-US" dirty="0"/>
              <a:t>来清除老的</a:t>
            </a:r>
            <a:r>
              <a:rPr lang="en-US" altLang="zh-CN" dirty="0"/>
              <a:t>LSP</a:t>
            </a:r>
          </a:p>
          <a:p>
            <a:pPr marL="1200150" lvl="2" indent="-285750">
              <a:lnSpc>
                <a:spcPct val="110000"/>
              </a:lnSpc>
              <a:buFont typeface="Arial" panose="020B0604020202020204" pitchFamily="34" charset="0"/>
              <a:buChar char="•"/>
            </a:pPr>
            <a:r>
              <a:rPr lang="zh-CN" altLang="en-US" dirty="0"/>
              <a:t>最大</a:t>
            </a:r>
            <a:r>
              <a:rPr lang="en-US" altLang="zh-CN" dirty="0"/>
              <a:t>age</a:t>
            </a:r>
            <a:r>
              <a:rPr lang="zh-CN" altLang="en-US" dirty="0"/>
              <a:t>为</a:t>
            </a:r>
            <a:r>
              <a:rPr lang="en-US" altLang="zh-CN" dirty="0"/>
              <a:t>1</a:t>
            </a:r>
            <a:r>
              <a:rPr lang="zh-CN" altLang="en-US" dirty="0"/>
              <a:t>个小时以提高效率</a:t>
            </a:r>
          </a:p>
          <a:p>
            <a:pPr marL="1657350" lvl="3" indent="-285750">
              <a:lnSpc>
                <a:spcPct val="110000"/>
              </a:lnSpc>
              <a:buFont typeface="Arial" panose="020B0604020202020204" pitchFamily="34" charset="0"/>
              <a:buChar char="•"/>
            </a:pPr>
            <a:r>
              <a:rPr lang="zh-CN" altLang="en-US" dirty="0"/>
              <a:t>每隔</a:t>
            </a:r>
            <a:r>
              <a:rPr lang="en-US" altLang="zh-CN" dirty="0"/>
              <a:t>30</a:t>
            </a:r>
            <a:r>
              <a:rPr lang="zh-CN" altLang="en-US" dirty="0"/>
              <a:t>分钟定期发送</a:t>
            </a:r>
            <a:r>
              <a:rPr lang="en-US" altLang="zh-CN" dirty="0"/>
              <a:t>LSP</a:t>
            </a:r>
            <a:r>
              <a:rPr lang="zh-CN" altLang="en-US" dirty="0"/>
              <a:t>，有变化时发送</a:t>
            </a:r>
            <a:r>
              <a:rPr lang="en-US" altLang="zh-CN" dirty="0"/>
              <a:t>LSP</a:t>
            </a:r>
          </a:p>
          <a:p>
            <a:pPr marL="1657350" lvl="3" indent="-285750">
              <a:lnSpc>
                <a:spcPct val="110000"/>
              </a:lnSpc>
              <a:buFont typeface="Arial" panose="020B0604020202020204" pitchFamily="34" charset="0"/>
              <a:buChar char="•"/>
            </a:pPr>
            <a:r>
              <a:rPr lang="en-US" altLang="zh-CN" dirty="0"/>
              <a:t>LSP</a:t>
            </a:r>
            <a:r>
              <a:rPr lang="zh-CN" altLang="en-US" dirty="0"/>
              <a:t>在转发时也会减少</a:t>
            </a:r>
            <a:r>
              <a:rPr lang="en-US" altLang="zh-CN" dirty="0"/>
              <a:t>age</a:t>
            </a:r>
            <a:r>
              <a:rPr lang="zh-CN" altLang="en-US" dirty="0"/>
              <a:t>，至少减少</a:t>
            </a:r>
            <a:r>
              <a:rPr lang="en-US" altLang="zh-CN" dirty="0"/>
              <a:t>1</a:t>
            </a:r>
          </a:p>
          <a:p>
            <a:pPr marL="1200150" lvl="2" indent="-285750">
              <a:lnSpc>
                <a:spcPct val="110000"/>
              </a:lnSpc>
              <a:buFont typeface="Arial" panose="020B0604020202020204" pitchFamily="34" charset="0"/>
              <a:buChar char="•"/>
            </a:pPr>
            <a:r>
              <a:rPr lang="zh-CN" altLang="en-US" dirty="0"/>
              <a:t>新启动的路由器不需要等待</a:t>
            </a:r>
            <a:r>
              <a:rPr lang="en-US" altLang="zh-CN" dirty="0"/>
              <a:t>1</a:t>
            </a:r>
            <a:r>
              <a:rPr lang="zh-CN" altLang="en-US" dirty="0"/>
              <a:t>个小时再发送</a:t>
            </a:r>
            <a:r>
              <a:rPr lang="en-US" altLang="zh-CN" dirty="0"/>
              <a:t>LSP</a:t>
            </a:r>
          </a:p>
        </p:txBody>
      </p:sp>
      <p:sp>
        <p:nvSpPr>
          <p:cNvPr id="5" name="文本框 4"/>
          <p:cNvSpPr txBox="1"/>
          <p:nvPr/>
        </p:nvSpPr>
        <p:spPr>
          <a:xfrm>
            <a:off x="8648700" y="5047562"/>
            <a:ext cx="3160863"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dirty="0" smtClean="0"/>
              <a:t>注意： </a:t>
            </a:r>
            <a:r>
              <a:rPr lang="en-US" altLang="zh-CN" dirty="0" smtClean="0"/>
              <a:t>OSPF</a:t>
            </a:r>
            <a:r>
              <a:rPr lang="zh-CN" altLang="en-US" dirty="0" smtClean="0"/>
              <a:t>协议中</a:t>
            </a:r>
            <a:r>
              <a:rPr lang="en-US" altLang="zh-CN" dirty="0" smtClean="0"/>
              <a:t>age</a:t>
            </a:r>
            <a:r>
              <a:rPr lang="zh-CN" altLang="en-US" dirty="0" smtClean="0"/>
              <a:t>初始为</a:t>
            </a:r>
            <a:r>
              <a:rPr lang="en-US" altLang="zh-CN" dirty="0" smtClean="0"/>
              <a:t>0</a:t>
            </a:r>
            <a:r>
              <a:rPr lang="zh-CN" altLang="en-US" dirty="0" smtClean="0"/>
              <a:t>，在传输和保存途中</a:t>
            </a:r>
            <a:r>
              <a:rPr lang="en-US" altLang="zh-CN" dirty="0" smtClean="0"/>
              <a:t>age</a:t>
            </a:r>
            <a:r>
              <a:rPr lang="zh-CN" altLang="en-US" dirty="0" smtClean="0"/>
              <a:t>会逐步增加，到</a:t>
            </a:r>
            <a:r>
              <a:rPr lang="en-US" altLang="zh-CN" dirty="0" smtClean="0"/>
              <a:t>age=</a:t>
            </a:r>
            <a:r>
              <a:rPr lang="en-US" altLang="zh-CN" dirty="0" err="1" smtClean="0"/>
              <a:t>MaxAge</a:t>
            </a:r>
            <a:r>
              <a:rPr lang="zh-CN" altLang="en-US" dirty="0" smtClean="0"/>
              <a:t>时链路状态过期</a:t>
            </a:r>
            <a:endParaRPr lang="zh-CN" altLang="en-US" dirty="0"/>
          </a:p>
        </p:txBody>
      </p:sp>
    </p:spTree>
    <p:extLst>
      <p:ext uri="{BB962C8B-B14F-4D97-AF65-F5344CB8AC3E}">
        <p14:creationId xmlns:p14="http://schemas.microsoft.com/office/powerpoint/2010/main" val="2354536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1410259608"/>
              </p:ext>
            </p:extLst>
          </p:nvPr>
        </p:nvGraphicFramePr>
        <p:xfrm>
          <a:off x="1892300" y="4148138"/>
          <a:ext cx="7077122" cy="2709862"/>
        </p:xfrm>
        <a:graphic>
          <a:graphicData uri="http://schemas.openxmlformats.org/presentationml/2006/ole">
            <mc:AlternateContent xmlns:mc="http://schemas.openxmlformats.org/markup-compatibility/2006">
              <mc:Choice xmlns:v="urn:schemas-microsoft-com:vml" Requires="v">
                <p:oleObj spid="_x0000_s4217" name="Visio" r:id="rId4" imgW="5305449" imgH="2009804" progId="Visio.Drawing.11">
                  <p:embed/>
                </p:oleObj>
              </mc:Choice>
              <mc:Fallback>
                <p:oleObj name="Visio" r:id="rId4" imgW="5305449" imgH="2009804" progId="Visio.Drawing.11">
                  <p:embed/>
                  <p:pic>
                    <p:nvPicPr>
                      <p:cNvPr id="4" name="对象 3"/>
                      <p:cNvPicPr>
                        <a:picLocks noChangeAspect="1" noChangeArrowheads="1"/>
                      </p:cNvPicPr>
                      <p:nvPr/>
                    </p:nvPicPr>
                    <p:blipFill>
                      <a:blip r:embed="rId5"/>
                      <a:srcRect/>
                      <a:stretch>
                        <a:fillRect/>
                      </a:stretch>
                    </p:blipFill>
                    <p:spPr bwMode="auto">
                      <a:xfrm>
                        <a:off x="1892300" y="4148138"/>
                        <a:ext cx="7077122" cy="2709862"/>
                      </a:xfrm>
                      <a:prstGeom prst="rect">
                        <a:avLst/>
                      </a:prstGeom>
                      <a:noFill/>
                    </p:spPr>
                  </p:pic>
                </p:oleObj>
              </mc:Fallback>
            </mc:AlternateContent>
          </a:graphicData>
        </a:graphic>
      </p:graphicFrame>
      <p:sp>
        <p:nvSpPr>
          <p:cNvPr id="24579" name="Rectangle 3"/>
          <p:cNvSpPr>
            <a:spLocks noGrp="1" noChangeArrowheads="1"/>
          </p:cNvSpPr>
          <p:nvPr>
            <p:ph type="title"/>
          </p:nvPr>
        </p:nvSpPr>
        <p:spPr/>
        <p:txBody>
          <a:bodyPr/>
          <a:lstStyle/>
          <a:p>
            <a:pPr eaLnBrk="1" hangingPunct="1"/>
            <a:r>
              <a:rPr lang="zh-CN" altLang="en-US" dirty="0" smtClean="0"/>
              <a:t>链路状态路由算法：</a:t>
            </a:r>
            <a:r>
              <a:rPr lang="zh-CN" altLang="en-US" dirty="0"/>
              <a:t>可靠</a:t>
            </a:r>
            <a:r>
              <a:rPr lang="zh-CN" altLang="en-US" dirty="0" smtClean="0"/>
              <a:t>扩散</a:t>
            </a:r>
          </a:p>
        </p:txBody>
      </p:sp>
      <p:sp>
        <p:nvSpPr>
          <p:cNvPr id="24580" name="Rectangle 4"/>
          <p:cNvSpPr>
            <a:spLocks noGrp="1" noChangeArrowheads="1"/>
          </p:cNvSpPr>
          <p:nvPr>
            <p:ph type="body" idx="1"/>
          </p:nvPr>
        </p:nvSpPr>
        <p:spPr>
          <a:xfrm>
            <a:off x="600456" y="1572989"/>
            <a:ext cx="10515600" cy="2764663"/>
          </a:xfrm>
        </p:spPr>
        <p:txBody>
          <a:bodyPr>
            <a:normAutofit/>
          </a:bodyPr>
          <a:lstStyle/>
          <a:p>
            <a:pPr eaLnBrk="1" hangingPunct="1"/>
            <a:r>
              <a:rPr lang="zh-CN" altLang="en-US" sz="2000" dirty="0"/>
              <a:t>节点间的路由信息交换采用确认机制</a:t>
            </a:r>
            <a:r>
              <a:rPr lang="en-US" altLang="zh-CN" sz="2000" dirty="0"/>
              <a:t>: </a:t>
            </a:r>
            <a:r>
              <a:rPr lang="zh-CN" altLang="en-US" sz="2000" dirty="0"/>
              <a:t>扩散</a:t>
            </a:r>
            <a:r>
              <a:rPr lang="en-US" altLang="zh-CN" sz="2000" dirty="0"/>
              <a:t>LSP</a:t>
            </a:r>
            <a:r>
              <a:rPr lang="zh-CN" altLang="en-US" sz="2000" dirty="0"/>
              <a:t>时要求</a:t>
            </a:r>
            <a:r>
              <a:rPr lang="en-US" altLang="zh-CN" sz="2000" dirty="0"/>
              <a:t>ACK</a:t>
            </a:r>
          </a:p>
          <a:p>
            <a:pPr eaLnBrk="1" hangingPunct="1"/>
            <a:r>
              <a:rPr lang="zh-CN" altLang="en-US" sz="2000" dirty="0"/>
              <a:t>收到路由分组后不是马上扩散，而是等待一段时间，丢弃这段时间来的重复和过时的分组，减少负载开销</a:t>
            </a:r>
          </a:p>
          <a:p>
            <a:pPr lvl="1" eaLnBrk="1" hangingPunct="1"/>
            <a:r>
              <a:rPr lang="zh-CN" altLang="en-US" sz="2000" dirty="0"/>
              <a:t>路由器从</a:t>
            </a:r>
            <a:r>
              <a:rPr lang="en-US" altLang="zh-CN" sz="2000" dirty="0"/>
              <a:t>X</a:t>
            </a:r>
            <a:r>
              <a:rPr lang="zh-CN" altLang="en-US" sz="2000" dirty="0"/>
              <a:t>收到</a:t>
            </a:r>
            <a:r>
              <a:rPr lang="en-US" altLang="zh-CN" sz="2000" dirty="0"/>
              <a:t>S</a:t>
            </a:r>
            <a:r>
              <a:rPr lang="zh-CN" altLang="en-US" sz="2000" dirty="0"/>
              <a:t>的</a:t>
            </a:r>
            <a:r>
              <a:rPr lang="en-US" altLang="zh-CN" sz="2000" dirty="0"/>
              <a:t>LSP</a:t>
            </a:r>
            <a:r>
              <a:rPr lang="zh-CN" altLang="en-US" sz="2000" dirty="0"/>
              <a:t>时</a:t>
            </a:r>
          </a:p>
          <a:p>
            <a:pPr lvl="2" eaLnBrk="1" hangingPunct="1"/>
            <a:r>
              <a:rPr lang="zh-CN" altLang="en-US" dirty="0"/>
              <a:t>如果顺序号更新，则接受</a:t>
            </a:r>
            <a:r>
              <a:rPr lang="zh-CN" altLang="en-US" dirty="0" smtClean="0"/>
              <a:t>，</a:t>
            </a:r>
            <a:r>
              <a:rPr lang="zh-CN" altLang="en-US" dirty="0" smtClean="0"/>
              <a:t>保存</a:t>
            </a:r>
            <a:r>
              <a:rPr lang="en-US" altLang="zh-CN" dirty="0"/>
              <a:t>LSP</a:t>
            </a:r>
            <a:r>
              <a:rPr lang="zh-CN" altLang="en-US" dirty="0" smtClean="0"/>
              <a:t>，</a:t>
            </a:r>
            <a:r>
              <a:rPr lang="zh-CN" altLang="en-US" dirty="0"/>
              <a:t>设置</a:t>
            </a:r>
            <a:r>
              <a:rPr lang="en-US" altLang="zh-CN" dirty="0"/>
              <a:t>ACK X</a:t>
            </a:r>
            <a:r>
              <a:rPr lang="zh-CN" altLang="en-US" dirty="0"/>
              <a:t>，设置</a:t>
            </a:r>
            <a:r>
              <a:rPr lang="en-US" altLang="zh-CN" dirty="0"/>
              <a:t>Send</a:t>
            </a:r>
            <a:r>
              <a:rPr lang="zh-CN" altLang="en-US" dirty="0"/>
              <a:t>给其它路由器</a:t>
            </a:r>
          </a:p>
          <a:p>
            <a:pPr lvl="2" eaLnBrk="1" hangingPunct="1"/>
            <a:r>
              <a:rPr lang="zh-CN" altLang="en-US" dirty="0"/>
              <a:t>如果更老，则忽略 </a:t>
            </a:r>
          </a:p>
          <a:p>
            <a:pPr lvl="2" eaLnBrk="1" hangingPunct="1"/>
            <a:r>
              <a:rPr lang="zh-CN" altLang="en-US" dirty="0"/>
              <a:t>如果相等，则设置</a:t>
            </a:r>
            <a:r>
              <a:rPr lang="en-US" altLang="zh-CN" dirty="0"/>
              <a:t>ACK X</a:t>
            </a:r>
            <a:r>
              <a:rPr lang="zh-CN" altLang="en-US" dirty="0"/>
              <a:t>，清除</a:t>
            </a:r>
            <a:r>
              <a:rPr lang="en-US" altLang="zh-CN" dirty="0"/>
              <a:t>SEND X</a:t>
            </a:r>
          </a:p>
          <a:p>
            <a:pPr lvl="1" eaLnBrk="1" hangingPunct="1"/>
            <a:r>
              <a:rPr lang="zh-CN" altLang="en-US" sz="2000" dirty="0"/>
              <a:t>轮流扫描</a:t>
            </a:r>
            <a:r>
              <a:rPr lang="en-US" altLang="zh-CN" sz="2000" dirty="0"/>
              <a:t>ACK</a:t>
            </a:r>
            <a:r>
              <a:rPr lang="zh-CN" altLang="en-US" sz="2000" dirty="0"/>
              <a:t>和</a:t>
            </a:r>
            <a:r>
              <a:rPr lang="en-US" altLang="zh-CN" sz="2000" dirty="0"/>
              <a:t>SEND</a:t>
            </a:r>
            <a:r>
              <a:rPr lang="zh-CN" altLang="en-US" sz="2000" dirty="0"/>
              <a:t>标志，发送实际的报文</a:t>
            </a:r>
          </a:p>
          <a:p>
            <a:pPr eaLnBrk="1" hangingPunct="1">
              <a:buFont typeface="Symbol" pitchFamily="18" charset="2"/>
              <a:buNone/>
            </a:pPr>
            <a:endParaRPr lang="zh-CN" altLang="en-US" sz="2000" dirty="0"/>
          </a:p>
        </p:txBody>
      </p:sp>
      <p:sp>
        <p:nvSpPr>
          <p:cNvPr id="3"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2975594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r>
              <a:rPr lang="zh-CN" altLang="zh-CN" b="1" dirty="0"/>
              <a:t>开放最短路径优先协议</a:t>
            </a:r>
            <a:r>
              <a:rPr lang="en-US" altLang="zh-CN" b="1" dirty="0"/>
              <a:t>OSPF</a:t>
            </a:r>
            <a:r>
              <a:rPr lang="zh-CN" altLang="zh-CN" dirty="0"/>
              <a:t>（</a:t>
            </a:r>
            <a:r>
              <a:rPr lang="en-US" altLang="zh-CN" dirty="0"/>
              <a:t>Open Shortest Path </a:t>
            </a:r>
            <a:r>
              <a:rPr lang="en-US" altLang="zh-CN" dirty="0" smtClean="0"/>
              <a:t>First</a:t>
            </a:r>
            <a:r>
              <a:rPr lang="zh-CN" altLang="zh-CN" dirty="0" smtClean="0"/>
              <a:t>）</a:t>
            </a:r>
            <a:r>
              <a:rPr lang="zh-CN" altLang="en-US" dirty="0" smtClean="0"/>
              <a:t>：</a:t>
            </a:r>
            <a:r>
              <a:rPr lang="zh-CN" altLang="en-US" dirty="0"/>
              <a:t>支持各种类型的</a:t>
            </a:r>
            <a:r>
              <a:rPr lang="zh-CN" altLang="en-US" dirty="0" smtClean="0"/>
              <a:t>网络</a:t>
            </a:r>
            <a:endParaRPr lang="en-US" altLang="zh-CN" dirty="0" smtClean="0"/>
          </a:p>
        </p:txBody>
      </p:sp>
      <p:sp>
        <p:nvSpPr>
          <p:cNvPr id="6"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4065694943"/>
              </p:ext>
            </p:extLst>
          </p:nvPr>
        </p:nvGraphicFramePr>
        <p:xfrm>
          <a:off x="6096000" y="2848633"/>
          <a:ext cx="5688632" cy="3475237"/>
        </p:xfrm>
        <a:graphic>
          <a:graphicData uri="http://schemas.openxmlformats.org/presentationml/2006/ole">
            <mc:AlternateContent xmlns:mc="http://schemas.openxmlformats.org/markup-compatibility/2006">
              <mc:Choice xmlns:v="urn:schemas-microsoft-com:vml" Requires="v">
                <p:oleObj spid="_x0000_s5242" name="Visio" r:id="rId4" imgW="4649192" imgH="2852658" progId="Visio.Drawing.11">
                  <p:embed/>
                </p:oleObj>
              </mc:Choice>
              <mc:Fallback>
                <p:oleObj name="Visio" r:id="rId4" imgW="4649192" imgH="2852658" progId="Visio.Drawing.11">
                  <p:embed/>
                  <p:pic>
                    <p:nvPicPr>
                      <p:cNvPr id="7" name="对象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2848633"/>
                        <a:ext cx="5688632" cy="3475237"/>
                      </a:xfrm>
                      <a:prstGeom prst="rect">
                        <a:avLst/>
                      </a:prstGeom>
                      <a:noFill/>
                    </p:spPr>
                  </p:pic>
                </p:oleObj>
              </mc:Fallback>
            </mc:AlternateContent>
          </a:graphicData>
        </a:graphic>
      </p:graphicFrame>
      <p:sp>
        <p:nvSpPr>
          <p:cNvPr id="75" name="Rectangle 3"/>
          <p:cNvSpPr txBox="1">
            <a:spLocks noChangeArrowheads="1"/>
          </p:cNvSpPr>
          <p:nvPr/>
        </p:nvSpPr>
        <p:spPr>
          <a:xfrm>
            <a:off x="559768" y="1920240"/>
            <a:ext cx="8229600" cy="493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lnSpc>
                <a:spcPct val="90000"/>
              </a:lnSpc>
            </a:pPr>
            <a:endParaRPr lang="en-US" altLang="zh-CN" sz="1700" dirty="0"/>
          </a:p>
        </p:txBody>
      </p:sp>
      <p:sp>
        <p:nvSpPr>
          <p:cNvPr id="2" name="矩形 1"/>
          <p:cNvSpPr/>
          <p:nvPr/>
        </p:nvSpPr>
        <p:spPr>
          <a:xfrm>
            <a:off x="518524" y="1920240"/>
            <a:ext cx="5206516" cy="2862322"/>
          </a:xfrm>
          <a:prstGeom prst="rect">
            <a:avLst/>
          </a:prstGeom>
        </p:spPr>
        <p:txBody>
          <a:bodyPr wrap="square">
            <a:spAutoFit/>
          </a:bodyPr>
          <a:lstStyle/>
          <a:p>
            <a:pPr marL="285750" indent="-285750">
              <a:buFont typeface="Arial" panose="020B0604020202020204" pitchFamily="34" charset="0"/>
              <a:buChar char="•"/>
            </a:pPr>
            <a:r>
              <a:rPr lang="zh-CN" altLang="en-US" sz="2000" dirty="0"/>
              <a:t>点到点链路：连接两个路由器节点的双向边来表示</a:t>
            </a:r>
          </a:p>
          <a:p>
            <a:pPr marL="285750" indent="-285750">
              <a:buFont typeface="Arial" panose="020B0604020202020204" pitchFamily="34" charset="0"/>
              <a:buChar char="•"/>
            </a:pPr>
            <a:r>
              <a:rPr lang="zh-CN" altLang="en-US" sz="2000" dirty="0"/>
              <a:t>末端网络（</a:t>
            </a:r>
            <a:r>
              <a:rPr lang="en-US" altLang="zh-CN" sz="2000" dirty="0"/>
              <a:t>Stub network</a:t>
            </a:r>
            <a:r>
              <a:rPr lang="zh-CN" altLang="en-US" sz="2000" dirty="0"/>
              <a:t>）：路由器节点到网络节点的单向边</a:t>
            </a:r>
          </a:p>
          <a:p>
            <a:pPr marL="285750" indent="-285750">
              <a:buFont typeface="Arial" panose="020B0604020202020204" pitchFamily="34" charset="0"/>
              <a:buChar char="•"/>
            </a:pPr>
            <a:r>
              <a:rPr lang="zh-CN" altLang="en-US" sz="2000" dirty="0"/>
              <a:t>多个路由器</a:t>
            </a:r>
            <a:r>
              <a:rPr lang="zh-CN" altLang="en-US" sz="2000" dirty="0" smtClean="0"/>
              <a:t>连接到广播网络</a:t>
            </a:r>
            <a:endParaRPr lang="zh-CN" altLang="en-US" sz="2000" dirty="0"/>
          </a:p>
          <a:p>
            <a:pPr marL="742950" lvl="1" indent="-285750">
              <a:buFont typeface="Arial" panose="020B0604020202020204" pitchFamily="34" charset="0"/>
              <a:buChar char="•"/>
            </a:pPr>
            <a:r>
              <a:rPr lang="zh-CN" altLang="en-US" sz="2000" dirty="0"/>
              <a:t>路由器之间的双向边</a:t>
            </a:r>
          </a:p>
          <a:p>
            <a:pPr marL="742950" lvl="1" indent="-285750">
              <a:buFont typeface="Arial" panose="020B0604020202020204" pitchFamily="34" charset="0"/>
              <a:buChar char="•"/>
            </a:pPr>
            <a:r>
              <a:rPr lang="zh-CN" altLang="en-US" sz="2000" dirty="0"/>
              <a:t>引入网络节点，路由器节点通过双向边连接到网络节点，网络节点到路由器节点的边的花费为</a:t>
            </a:r>
            <a:r>
              <a:rPr lang="en-US" altLang="zh-CN" sz="2000" dirty="0" smtClean="0"/>
              <a:t>0</a:t>
            </a:r>
            <a:endParaRPr lang="en-US" altLang="zh-CN" sz="2000" dirty="0"/>
          </a:p>
        </p:txBody>
      </p:sp>
      <p:sp>
        <p:nvSpPr>
          <p:cNvPr id="4" name="矩形 3"/>
          <p:cNvSpPr/>
          <p:nvPr/>
        </p:nvSpPr>
        <p:spPr>
          <a:xfrm>
            <a:off x="536212" y="4758452"/>
            <a:ext cx="5206516" cy="1631216"/>
          </a:xfrm>
          <a:prstGeom prst="rect">
            <a:avLst/>
          </a:prstGeom>
        </p:spPr>
        <p:txBody>
          <a:bodyPr wrap="square">
            <a:spAutoFit/>
          </a:bodyPr>
          <a:lstStyle/>
          <a:p>
            <a:pPr marL="285750" indent="-285750">
              <a:buFont typeface="Arial" panose="020B0604020202020204" pitchFamily="34" charset="0"/>
              <a:buChar char="•"/>
            </a:pPr>
            <a:r>
              <a:rPr lang="en-US" altLang="zh-CN" sz="2000" dirty="0"/>
              <a:t>NBMA</a:t>
            </a:r>
            <a:r>
              <a:rPr lang="zh-CN" altLang="en-US" sz="2000" dirty="0"/>
              <a:t>（</a:t>
            </a:r>
            <a:r>
              <a:rPr lang="en-US" altLang="zh-CN" sz="2000" dirty="0"/>
              <a:t>Non-broadcast multiple access</a:t>
            </a:r>
            <a:r>
              <a:rPr lang="zh-CN" altLang="en-US" sz="2000" dirty="0" smtClean="0"/>
              <a:t>）</a:t>
            </a:r>
            <a:endParaRPr lang="en-US" altLang="zh-CN" sz="2000" dirty="0" smtClean="0"/>
          </a:p>
          <a:p>
            <a:pPr marL="742950" lvl="1" indent="-285750">
              <a:buFont typeface="Arial" panose="020B0604020202020204" pitchFamily="34" charset="0"/>
              <a:buChar char="•"/>
            </a:pPr>
            <a:r>
              <a:rPr lang="zh-CN" altLang="en-US" sz="2000" dirty="0" smtClean="0"/>
              <a:t>可以有多个路由器连接在该网络</a:t>
            </a:r>
            <a:endParaRPr lang="en-US" altLang="zh-CN" sz="2000" dirty="0" smtClean="0"/>
          </a:p>
          <a:p>
            <a:pPr marL="742950" lvl="1" indent="-285750">
              <a:buFont typeface="Arial" panose="020B0604020202020204" pitchFamily="34" charset="0"/>
              <a:buChar char="•"/>
            </a:pPr>
            <a:r>
              <a:rPr lang="zh-CN" altLang="en-US" sz="2000" dirty="0" smtClean="0"/>
              <a:t>但不是广播网络，有些路由器之间有逻辑通道</a:t>
            </a:r>
            <a:r>
              <a:rPr lang="en-US" altLang="zh-CN" sz="2000" dirty="0" smtClean="0"/>
              <a:t>(</a:t>
            </a:r>
            <a:r>
              <a:rPr lang="zh-CN" altLang="en-US" sz="2000" dirty="0" smtClean="0"/>
              <a:t>虚电路</a:t>
            </a:r>
            <a:r>
              <a:rPr lang="en-US" altLang="zh-CN" sz="2000" dirty="0" smtClean="0"/>
              <a:t>)</a:t>
            </a:r>
          </a:p>
          <a:p>
            <a:pPr marL="742950" lvl="1" indent="-285750">
              <a:buFont typeface="Arial" panose="020B0604020202020204" pitchFamily="34" charset="0"/>
              <a:buChar char="•"/>
            </a:pPr>
            <a:r>
              <a:rPr lang="zh-CN" altLang="en-US" sz="2000" dirty="0"/>
              <a:t>通过</a:t>
            </a:r>
            <a:r>
              <a:rPr lang="zh-CN" altLang="en-US" sz="2000" dirty="0" smtClean="0"/>
              <a:t>路由器</a:t>
            </a:r>
            <a:r>
              <a:rPr lang="zh-CN" altLang="en-US" sz="2000" dirty="0"/>
              <a:t>之间的双向</a:t>
            </a:r>
            <a:r>
              <a:rPr lang="zh-CN" altLang="en-US" sz="2000" dirty="0" smtClean="0"/>
              <a:t>边来描述</a:t>
            </a:r>
            <a:endParaRPr lang="zh-CN" altLang="en-US" sz="2000" dirty="0"/>
          </a:p>
        </p:txBody>
      </p:sp>
      <p:sp>
        <p:nvSpPr>
          <p:cNvPr id="5" name="文本框 4"/>
          <p:cNvSpPr txBox="1"/>
          <p:nvPr/>
        </p:nvSpPr>
        <p:spPr>
          <a:xfrm>
            <a:off x="8138944" y="2179859"/>
            <a:ext cx="1407392" cy="369332"/>
          </a:xfrm>
          <a:prstGeom prst="rect">
            <a:avLst/>
          </a:prstGeom>
          <a:noFill/>
        </p:spPr>
        <p:txBody>
          <a:bodyPr wrap="square" rtlCol="0">
            <a:spAutoFit/>
          </a:bodyPr>
          <a:lstStyle/>
          <a:p>
            <a:r>
              <a:rPr lang="zh-CN" altLang="en-US" dirty="0"/>
              <a:t>点</a:t>
            </a:r>
            <a:r>
              <a:rPr lang="zh-CN" altLang="en-US" dirty="0" smtClean="0"/>
              <a:t>到点链路</a:t>
            </a:r>
            <a:endParaRPr lang="zh-CN" altLang="en-US" dirty="0"/>
          </a:p>
        </p:txBody>
      </p:sp>
      <p:cxnSp>
        <p:nvCxnSpPr>
          <p:cNvPr id="9" name="直接箭头连接符 8"/>
          <p:cNvCxnSpPr/>
          <p:nvPr/>
        </p:nvCxnSpPr>
        <p:spPr>
          <a:xfrm flipH="1">
            <a:off x="8609162" y="2549191"/>
            <a:ext cx="180206" cy="9876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5760415" y="2076740"/>
            <a:ext cx="1863306" cy="369332"/>
          </a:xfrm>
          <a:prstGeom prst="rect">
            <a:avLst/>
          </a:prstGeom>
          <a:noFill/>
        </p:spPr>
        <p:txBody>
          <a:bodyPr wrap="square" rtlCol="0">
            <a:spAutoFit/>
          </a:bodyPr>
          <a:lstStyle/>
          <a:p>
            <a:r>
              <a:rPr lang="zh-CN" altLang="en-US" dirty="0" smtClean="0"/>
              <a:t>末端网络</a:t>
            </a:r>
            <a:endParaRPr lang="zh-CN" altLang="en-US" dirty="0"/>
          </a:p>
        </p:txBody>
      </p:sp>
      <p:cxnSp>
        <p:nvCxnSpPr>
          <p:cNvPr id="11" name="直接箭头连接符 10"/>
          <p:cNvCxnSpPr/>
          <p:nvPr/>
        </p:nvCxnSpPr>
        <p:spPr>
          <a:xfrm>
            <a:off x="6371916" y="2580259"/>
            <a:ext cx="373940" cy="8321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6861602" y="2323804"/>
            <a:ext cx="1147763" cy="369332"/>
          </a:xfrm>
          <a:prstGeom prst="rect">
            <a:avLst/>
          </a:prstGeom>
          <a:noFill/>
        </p:spPr>
        <p:txBody>
          <a:bodyPr wrap="square" rtlCol="0">
            <a:spAutoFit/>
          </a:bodyPr>
          <a:lstStyle/>
          <a:p>
            <a:r>
              <a:rPr lang="zh-CN" altLang="en-US" dirty="0" smtClean="0"/>
              <a:t>广播网络</a:t>
            </a:r>
            <a:endParaRPr lang="zh-CN" altLang="en-US" dirty="0"/>
          </a:p>
        </p:txBody>
      </p:sp>
      <p:cxnSp>
        <p:nvCxnSpPr>
          <p:cNvPr id="13" name="直接箭头连接符 12"/>
          <p:cNvCxnSpPr/>
          <p:nvPr/>
        </p:nvCxnSpPr>
        <p:spPr>
          <a:xfrm flipH="1">
            <a:off x="7313532" y="2693136"/>
            <a:ext cx="180206" cy="9876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645554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0024" y="3623897"/>
            <a:ext cx="2425040" cy="2539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334736" y="115572"/>
            <a:ext cx="9742714" cy="694418"/>
          </a:xfrm>
        </p:spPr>
        <p:txBody>
          <a:bodyPr>
            <a:normAutofit fontScale="90000"/>
          </a:bodyPr>
          <a:lstStyle/>
          <a:p>
            <a:r>
              <a:rPr lang="en-US" altLang="zh-CN" sz="3600" dirty="0" smtClean="0"/>
              <a:t>OSPF</a:t>
            </a:r>
            <a:r>
              <a:rPr lang="zh-CN" altLang="en-US" sz="3600" dirty="0" smtClean="0"/>
              <a:t>：链路状态通告</a:t>
            </a:r>
            <a:r>
              <a:rPr lang="en-US" altLang="zh-CN" sz="3600" b="1" dirty="0"/>
              <a:t>LSA</a:t>
            </a:r>
            <a:r>
              <a:rPr lang="zh-CN" altLang="zh-CN" sz="3600" dirty="0"/>
              <a:t>（</a:t>
            </a:r>
            <a:r>
              <a:rPr lang="en-US" altLang="zh-CN" sz="3600" dirty="0"/>
              <a:t>Link State Advertisement</a:t>
            </a:r>
            <a:r>
              <a:rPr lang="zh-CN" altLang="zh-CN" sz="3600" dirty="0"/>
              <a:t>）</a:t>
            </a:r>
            <a:endParaRPr lang="zh-CN" altLang="en-US" sz="3600"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14</a:t>
            </a:fld>
            <a:endParaRPr lang="zh-CN" altLang="en-US" dirty="0"/>
          </a:p>
        </p:txBody>
      </p:sp>
      <p:sp>
        <p:nvSpPr>
          <p:cNvPr id="4" name="内容占位符 3"/>
          <p:cNvSpPr>
            <a:spLocks noGrp="1"/>
          </p:cNvSpPr>
          <p:nvPr>
            <p:ph sz="quarter" idx="1"/>
          </p:nvPr>
        </p:nvSpPr>
        <p:spPr>
          <a:xfrm>
            <a:off x="175995" y="809990"/>
            <a:ext cx="8909947" cy="4446365"/>
          </a:xfrm>
        </p:spPr>
        <p:txBody>
          <a:bodyPr>
            <a:noAutofit/>
          </a:bodyPr>
          <a:lstStyle/>
          <a:p>
            <a:r>
              <a:rPr lang="zh-CN" altLang="zh-CN" sz="1800" b="1" dirty="0"/>
              <a:t>路由器</a:t>
            </a:r>
            <a:r>
              <a:rPr lang="en-US" altLang="zh-CN" sz="1800" b="1" dirty="0"/>
              <a:t>LSA</a:t>
            </a:r>
            <a:r>
              <a:rPr lang="zh-CN" altLang="zh-CN" sz="1800" dirty="0"/>
              <a:t>（第</a:t>
            </a:r>
            <a:r>
              <a:rPr lang="en-US" altLang="zh-CN" sz="1800" dirty="0"/>
              <a:t>1</a:t>
            </a:r>
            <a:r>
              <a:rPr lang="zh-CN" altLang="zh-CN" sz="1800" dirty="0"/>
              <a:t>类</a:t>
            </a:r>
            <a:r>
              <a:rPr lang="en-US" altLang="zh-CN" sz="1800" dirty="0"/>
              <a:t> LSA</a:t>
            </a:r>
            <a:r>
              <a:rPr lang="zh-CN" altLang="zh-CN" sz="1800" dirty="0"/>
              <a:t>）描述路由器周围情况</a:t>
            </a:r>
            <a:endParaRPr lang="en-US" altLang="zh-CN" sz="1800" dirty="0"/>
          </a:p>
          <a:p>
            <a:r>
              <a:rPr lang="zh-CN" altLang="zh-CN" sz="1800" b="1" dirty="0"/>
              <a:t>网络</a:t>
            </a:r>
            <a:r>
              <a:rPr lang="en-US" altLang="zh-CN" sz="1800" b="1" dirty="0"/>
              <a:t>LSA</a:t>
            </a:r>
            <a:r>
              <a:rPr lang="zh-CN" altLang="zh-CN" sz="1800" dirty="0"/>
              <a:t>（第</a:t>
            </a:r>
            <a:r>
              <a:rPr lang="en-US" altLang="zh-CN" sz="1800" dirty="0"/>
              <a:t>2</a:t>
            </a:r>
            <a:r>
              <a:rPr lang="zh-CN" altLang="zh-CN" sz="1800" dirty="0"/>
              <a:t>类</a:t>
            </a:r>
            <a:r>
              <a:rPr lang="en-US" altLang="zh-CN" sz="1800" dirty="0"/>
              <a:t> LSA</a:t>
            </a:r>
            <a:r>
              <a:rPr lang="zh-CN" altLang="zh-CN" sz="1800" dirty="0"/>
              <a:t>）</a:t>
            </a:r>
            <a:r>
              <a:rPr lang="zh-CN" altLang="zh-CN" sz="1800" dirty="0" smtClean="0"/>
              <a:t>描述</a:t>
            </a:r>
            <a:r>
              <a:rPr lang="zh-CN" altLang="en-US" sz="1800" dirty="0" smtClean="0"/>
              <a:t>广播</a:t>
            </a:r>
            <a:r>
              <a:rPr lang="zh-CN" altLang="zh-CN" sz="1800" dirty="0" smtClean="0"/>
              <a:t>网络</a:t>
            </a:r>
            <a:r>
              <a:rPr lang="zh-CN" altLang="zh-CN" sz="1800" dirty="0"/>
              <a:t>的链路状况</a:t>
            </a:r>
            <a:endParaRPr lang="en-US" altLang="zh-CN" sz="1800" dirty="0" smtClean="0"/>
          </a:p>
          <a:p>
            <a:pPr lvl="1"/>
            <a:r>
              <a:rPr lang="zh-CN" altLang="en-US" sz="1800" dirty="0"/>
              <a:t>广播链路</a:t>
            </a:r>
            <a:r>
              <a:rPr lang="zh-CN" altLang="en-US" sz="1800" dirty="0"/>
              <a:t>中连接在上面的路由器互为邻居，如果这些邻居之间互相扩散</a:t>
            </a:r>
            <a:r>
              <a:rPr lang="en-US" altLang="zh-CN" sz="1800" dirty="0"/>
              <a:t>LSA</a:t>
            </a:r>
            <a:r>
              <a:rPr lang="zh-CN" altLang="en-US" sz="1800" dirty="0"/>
              <a:t>，链路上会出现</a:t>
            </a:r>
            <a:r>
              <a:rPr lang="en-US" altLang="zh-CN" sz="1800" dirty="0"/>
              <a:t>O(N2)</a:t>
            </a:r>
            <a:r>
              <a:rPr lang="zh-CN" altLang="en-US" sz="1800" dirty="0"/>
              <a:t>个相同的</a:t>
            </a:r>
            <a:r>
              <a:rPr lang="en-US" altLang="zh-CN" sz="1800" dirty="0"/>
              <a:t>LSA</a:t>
            </a:r>
          </a:p>
          <a:p>
            <a:pPr lvl="1"/>
            <a:r>
              <a:rPr lang="zh-CN" altLang="en-US" sz="1800" dirty="0" smtClean="0"/>
              <a:t>引入</a:t>
            </a:r>
            <a:r>
              <a:rPr lang="zh-CN" altLang="zh-CN" sz="1800" dirty="0"/>
              <a:t>邻接关系的</a:t>
            </a:r>
            <a:r>
              <a:rPr lang="zh-CN" altLang="zh-CN" sz="1800" dirty="0" smtClean="0"/>
              <a:t>概念</a:t>
            </a:r>
            <a:endParaRPr lang="en-US" altLang="zh-CN" sz="1800" dirty="0" smtClean="0"/>
          </a:p>
          <a:p>
            <a:pPr lvl="2"/>
            <a:r>
              <a:rPr lang="zh-CN" altLang="en-US" sz="1800" dirty="0"/>
              <a:t>点到点链路</a:t>
            </a:r>
            <a:r>
              <a:rPr lang="zh-CN" altLang="en-US" sz="1800" dirty="0" smtClean="0"/>
              <a:t>上的邻居关系等同</a:t>
            </a:r>
            <a:r>
              <a:rPr lang="zh-CN" altLang="en-US" sz="1800" dirty="0"/>
              <a:t>于</a:t>
            </a:r>
            <a:r>
              <a:rPr lang="zh-CN" altLang="en-US" sz="1800" dirty="0" smtClean="0"/>
              <a:t>邻接关系</a:t>
            </a:r>
            <a:endParaRPr lang="en-US" altLang="zh-CN" sz="1800" dirty="0"/>
          </a:p>
          <a:p>
            <a:pPr lvl="2"/>
            <a:r>
              <a:rPr lang="zh-CN" altLang="en-US" sz="1800" dirty="0" smtClean="0"/>
              <a:t>广播链路上选取</a:t>
            </a:r>
            <a:r>
              <a:rPr lang="zh-CN" altLang="zh-CN" sz="1800" b="1" dirty="0"/>
              <a:t>选取路由器</a:t>
            </a:r>
            <a:r>
              <a:rPr lang="en-US" altLang="zh-CN" sz="1800" b="1" dirty="0"/>
              <a:t>DR</a:t>
            </a:r>
            <a:r>
              <a:rPr lang="zh-CN" altLang="zh-CN" sz="1800" dirty="0"/>
              <a:t>（</a:t>
            </a:r>
            <a:r>
              <a:rPr lang="en-US" altLang="zh-CN" sz="1800" dirty="0"/>
              <a:t>Designated </a:t>
            </a:r>
            <a:r>
              <a:rPr lang="en-US" altLang="zh-CN" sz="1800" dirty="0" smtClean="0"/>
              <a:t>Router</a:t>
            </a:r>
            <a:r>
              <a:rPr lang="zh-CN" altLang="en-US" sz="1800" dirty="0" smtClean="0"/>
              <a:t>），考虑</a:t>
            </a:r>
            <a:r>
              <a:rPr lang="en-US" altLang="zh-CN" sz="1800" dirty="0" smtClean="0"/>
              <a:t>DR</a:t>
            </a:r>
            <a:r>
              <a:rPr lang="zh-CN" altLang="en-US" sz="1800" dirty="0" smtClean="0"/>
              <a:t>可能出现故障，还会同时选取备份选取路由</a:t>
            </a:r>
            <a:r>
              <a:rPr lang="en-US" altLang="zh-CN" sz="1800" dirty="0" smtClean="0"/>
              <a:t>BDR</a:t>
            </a:r>
          </a:p>
          <a:p>
            <a:pPr lvl="3"/>
            <a:r>
              <a:rPr lang="zh-CN" altLang="zh-CN" dirty="0"/>
              <a:t>只有</a:t>
            </a:r>
            <a:r>
              <a:rPr lang="en-US" altLang="zh-CN" dirty="0"/>
              <a:t>DR</a:t>
            </a:r>
            <a:r>
              <a:rPr lang="zh-CN" altLang="zh-CN" dirty="0"/>
              <a:t>和</a:t>
            </a:r>
            <a:r>
              <a:rPr lang="en-US" altLang="zh-CN" dirty="0"/>
              <a:t>BDR</a:t>
            </a:r>
            <a:r>
              <a:rPr lang="zh-CN" altLang="zh-CN" dirty="0" smtClean="0"/>
              <a:t>与</a:t>
            </a:r>
            <a:r>
              <a:rPr lang="zh-CN" altLang="en-US" dirty="0" smtClean="0"/>
              <a:t>广播链路上的</a:t>
            </a:r>
            <a:r>
              <a:rPr lang="zh-CN" altLang="zh-CN" dirty="0" smtClean="0"/>
              <a:t>其他</a:t>
            </a:r>
            <a:r>
              <a:rPr lang="zh-CN" altLang="zh-CN" dirty="0"/>
              <a:t>路由器有邻接关系</a:t>
            </a:r>
            <a:endParaRPr lang="en-US" altLang="zh-CN" dirty="0"/>
          </a:p>
          <a:p>
            <a:pPr lvl="2"/>
            <a:r>
              <a:rPr lang="zh-CN" altLang="zh-CN" sz="1800" dirty="0" smtClean="0"/>
              <a:t>链路</a:t>
            </a:r>
            <a:r>
              <a:rPr lang="zh-CN" altLang="zh-CN" sz="1800" dirty="0"/>
              <a:t>状态信息只有在邻接关系的路由器间交换</a:t>
            </a:r>
            <a:endParaRPr lang="en-US" altLang="zh-CN" sz="1800" dirty="0"/>
          </a:p>
          <a:p>
            <a:pPr lvl="3"/>
            <a:r>
              <a:rPr lang="zh-CN" altLang="en-US" dirty="0"/>
              <a:t>通过组播地址</a:t>
            </a:r>
            <a:r>
              <a:rPr lang="en-US" altLang="zh-CN" dirty="0"/>
              <a:t>224.0.0.5</a:t>
            </a:r>
            <a:r>
              <a:rPr lang="zh-CN" altLang="en-US" dirty="0"/>
              <a:t>表示所有</a:t>
            </a:r>
            <a:r>
              <a:rPr lang="en-US" altLang="zh-CN" dirty="0"/>
              <a:t>OSPF</a:t>
            </a:r>
            <a:r>
              <a:rPr lang="zh-CN" altLang="en-US" dirty="0"/>
              <a:t>路由器，</a:t>
            </a:r>
            <a:r>
              <a:rPr lang="en-US" altLang="zh-CN" dirty="0"/>
              <a:t>224.0.0.6</a:t>
            </a:r>
            <a:r>
              <a:rPr lang="zh-CN" altLang="en-US" dirty="0"/>
              <a:t>表示</a:t>
            </a:r>
            <a:r>
              <a:rPr lang="en-US" altLang="zh-CN" dirty="0"/>
              <a:t>DR</a:t>
            </a:r>
            <a:r>
              <a:rPr lang="zh-CN" altLang="en-US" dirty="0"/>
              <a:t>和</a:t>
            </a:r>
            <a:r>
              <a:rPr lang="en-US" altLang="zh-CN" dirty="0"/>
              <a:t>BDR</a:t>
            </a:r>
            <a:r>
              <a:rPr lang="zh-CN" altLang="en-US" dirty="0"/>
              <a:t>路由器</a:t>
            </a:r>
            <a:endParaRPr lang="en-US" altLang="zh-CN" dirty="0"/>
          </a:p>
          <a:p>
            <a:pPr lvl="3"/>
            <a:r>
              <a:rPr lang="zh-CN" altLang="en-US" dirty="0" smtClean="0"/>
              <a:t>普通的节点</a:t>
            </a:r>
            <a:r>
              <a:rPr lang="zh-CN" altLang="en-US" dirty="0"/>
              <a:t>在广播链路扩散</a:t>
            </a:r>
            <a:r>
              <a:rPr lang="en-US" altLang="zh-CN" dirty="0" smtClean="0"/>
              <a:t>LSA</a:t>
            </a:r>
            <a:r>
              <a:rPr lang="zh-CN" altLang="en-US" dirty="0" smtClean="0"/>
              <a:t>时</a:t>
            </a:r>
            <a:r>
              <a:rPr lang="zh-CN" altLang="en-US" dirty="0"/>
              <a:t>首先传输给</a:t>
            </a:r>
            <a:r>
              <a:rPr lang="en-US" altLang="zh-CN" dirty="0"/>
              <a:t>DR</a:t>
            </a:r>
            <a:r>
              <a:rPr lang="zh-CN" altLang="en-US" dirty="0"/>
              <a:t>，</a:t>
            </a:r>
            <a:r>
              <a:rPr lang="zh-CN" altLang="en-US" dirty="0" smtClean="0"/>
              <a:t>然后由</a:t>
            </a:r>
            <a:r>
              <a:rPr lang="en-US" altLang="zh-CN" dirty="0" smtClean="0"/>
              <a:t>DR</a:t>
            </a:r>
            <a:r>
              <a:rPr lang="zh-CN" altLang="en-US" dirty="0" smtClean="0"/>
              <a:t>传输</a:t>
            </a:r>
            <a:r>
              <a:rPr lang="zh-CN" altLang="en-US" dirty="0"/>
              <a:t>给所有</a:t>
            </a:r>
            <a:r>
              <a:rPr lang="en-US" altLang="zh-CN" dirty="0"/>
              <a:t>OSPF</a:t>
            </a:r>
            <a:r>
              <a:rPr lang="zh-CN" altLang="en-US" dirty="0"/>
              <a:t>路由器</a:t>
            </a:r>
            <a:endParaRPr lang="zh-CN" altLang="en-US" dirty="0">
              <a:sym typeface="Wingdings" pitchFamily="2" charset="2"/>
            </a:endParaRPr>
          </a:p>
          <a:p>
            <a:pPr lvl="2"/>
            <a:r>
              <a:rPr lang="en-US" altLang="zh-CN" sz="1800" dirty="0" smtClean="0"/>
              <a:t>DR</a:t>
            </a:r>
            <a:r>
              <a:rPr lang="zh-CN" altLang="en-US" sz="1800" dirty="0" smtClean="0"/>
              <a:t>还负责</a:t>
            </a:r>
            <a:r>
              <a:rPr lang="zh-CN" altLang="en-US" sz="1800" dirty="0"/>
              <a:t>扩散网络</a:t>
            </a:r>
            <a:r>
              <a:rPr lang="en-US" altLang="zh-CN" sz="1800" dirty="0"/>
              <a:t>LSA</a:t>
            </a:r>
            <a:endParaRPr lang="en-US" altLang="zh-CN" sz="1800" dirty="0" smtClean="0"/>
          </a:p>
          <a:p>
            <a:pPr lvl="2"/>
            <a:r>
              <a:rPr lang="en-US" altLang="zh-CN" sz="1800" dirty="0" smtClean="0"/>
              <a:t>DR</a:t>
            </a:r>
            <a:r>
              <a:rPr lang="zh-CN" altLang="en-US" sz="1800" dirty="0" smtClean="0"/>
              <a:t>和</a:t>
            </a:r>
            <a:r>
              <a:rPr lang="en-US" altLang="zh-CN" sz="1800" dirty="0" smtClean="0"/>
              <a:t>BDR</a:t>
            </a:r>
            <a:r>
              <a:rPr lang="zh-CN" altLang="en-US" sz="1800" dirty="0" smtClean="0"/>
              <a:t>的选取通过</a:t>
            </a:r>
            <a:r>
              <a:rPr lang="en-US" altLang="zh-CN" sz="1800" dirty="0"/>
              <a:t>Hello</a:t>
            </a:r>
            <a:r>
              <a:rPr lang="zh-CN" altLang="en-US" sz="1800" dirty="0" smtClean="0"/>
              <a:t>协议来完成</a:t>
            </a:r>
            <a:endParaRPr lang="en-US" altLang="zh-CN" sz="1800" dirty="0" smtClean="0"/>
          </a:p>
          <a:p>
            <a:pPr lvl="3"/>
            <a:r>
              <a:rPr lang="zh-CN" altLang="en-US" dirty="0" smtClean="0"/>
              <a:t>每个</a:t>
            </a:r>
            <a:r>
              <a:rPr lang="en-US" altLang="zh-CN" dirty="0" smtClean="0"/>
              <a:t>10</a:t>
            </a:r>
            <a:r>
              <a:rPr lang="zh-CN" altLang="en-US" dirty="0" smtClean="0"/>
              <a:t>秒</a:t>
            </a:r>
            <a:r>
              <a:rPr lang="en-US" altLang="zh-CN" dirty="0" smtClean="0"/>
              <a:t>(</a:t>
            </a:r>
            <a:r>
              <a:rPr lang="zh-CN" altLang="en-US" dirty="0" smtClean="0"/>
              <a:t>或</a:t>
            </a:r>
            <a:r>
              <a:rPr lang="en-US" altLang="zh-CN" dirty="0" smtClean="0"/>
              <a:t>20</a:t>
            </a:r>
            <a:r>
              <a:rPr lang="zh-CN" altLang="en-US" dirty="0" smtClean="0"/>
              <a:t>秒</a:t>
            </a:r>
            <a:r>
              <a:rPr lang="en-US" altLang="zh-CN" dirty="0" smtClean="0"/>
              <a:t>)</a:t>
            </a:r>
            <a:r>
              <a:rPr lang="zh-CN" altLang="en-US" dirty="0" smtClean="0"/>
              <a:t>发送</a:t>
            </a:r>
            <a:r>
              <a:rPr lang="en-US" altLang="zh-CN" dirty="0" smtClean="0"/>
              <a:t>Hello</a:t>
            </a:r>
            <a:r>
              <a:rPr lang="zh-CN" altLang="en-US" dirty="0" smtClean="0"/>
              <a:t>分组，该分组包括自身的</a:t>
            </a:r>
            <a:r>
              <a:rPr lang="en-US" altLang="zh-CN" dirty="0" smtClean="0"/>
              <a:t>ID</a:t>
            </a:r>
            <a:r>
              <a:rPr lang="zh-CN" altLang="en-US" dirty="0" smtClean="0"/>
              <a:t>、优先级以及最近收到过</a:t>
            </a:r>
            <a:r>
              <a:rPr lang="en-US" altLang="zh-CN" dirty="0" smtClean="0"/>
              <a:t>Hello</a:t>
            </a:r>
            <a:r>
              <a:rPr lang="zh-CN" altLang="en-US" dirty="0" smtClean="0"/>
              <a:t>分组的邻居</a:t>
            </a:r>
            <a:r>
              <a:rPr lang="en-US" altLang="zh-CN" dirty="0" smtClean="0"/>
              <a:t>ID</a:t>
            </a:r>
            <a:r>
              <a:rPr lang="zh-CN" altLang="en-US" dirty="0" smtClean="0"/>
              <a:t>列表</a:t>
            </a:r>
            <a:endParaRPr lang="en-US" altLang="zh-CN" dirty="0" smtClean="0"/>
          </a:p>
          <a:p>
            <a:pPr lvl="3"/>
            <a:r>
              <a:rPr lang="zh-CN" altLang="en-US" dirty="0" smtClean="0"/>
              <a:t>比较所有节点的优先级，</a:t>
            </a:r>
            <a:r>
              <a:rPr lang="zh-CN" altLang="en-US" dirty="0"/>
              <a:t>越高优先为</a:t>
            </a:r>
            <a:r>
              <a:rPr lang="en-US" altLang="zh-CN" dirty="0"/>
              <a:t>DR</a:t>
            </a:r>
            <a:r>
              <a:rPr lang="zh-CN" altLang="en-US" dirty="0" smtClean="0"/>
              <a:t>，优先级相同</a:t>
            </a:r>
            <a:r>
              <a:rPr lang="zh-CN" altLang="en-US" dirty="0"/>
              <a:t>时选择更高的路由器</a:t>
            </a:r>
            <a:r>
              <a:rPr lang="en-US" altLang="zh-CN" dirty="0"/>
              <a:t>ID</a:t>
            </a:r>
          </a:p>
          <a:p>
            <a:pPr lvl="1"/>
            <a:endParaRPr lang="en-US" altLang="zh-CN" sz="1800" b="1" dirty="0" smtClean="0"/>
          </a:p>
          <a:p>
            <a:pPr lvl="1"/>
            <a:endParaRPr lang="en-US" altLang="zh-CN" sz="1800" dirty="0" smtClean="0"/>
          </a:p>
        </p:txBody>
      </p:sp>
      <p:pic>
        <p:nvPicPr>
          <p:cNvPr id="5" name="图片 4"/>
          <p:cNvPicPr>
            <a:picLocks noChangeAspect="1"/>
          </p:cNvPicPr>
          <p:nvPr/>
        </p:nvPicPr>
        <p:blipFill>
          <a:blip r:embed="rId3"/>
          <a:stretch>
            <a:fillRect/>
          </a:stretch>
        </p:blipFill>
        <p:spPr>
          <a:xfrm>
            <a:off x="9214764" y="1472406"/>
            <a:ext cx="2400300" cy="1743075"/>
          </a:xfrm>
          <a:prstGeom prst="rect">
            <a:avLst/>
          </a:prstGeom>
        </p:spPr>
      </p:pic>
      <p:sp>
        <p:nvSpPr>
          <p:cNvPr id="6" name="任意多边形 5"/>
          <p:cNvSpPr/>
          <p:nvPr/>
        </p:nvSpPr>
        <p:spPr>
          <a:xfrm>
            <a:off x="9309100" y="2146300"/>
            <a:ext cx="1536700" cy="800100"/>
          </a:xfrm>
          <a:custGeom>
            <a:avLst/>
            <a:gdLst>
              <a:gd name="connsiteX0" fmla="*/ 114300 w 1536700"/>
              <a:gd name="connsiteY0" fmla="*/ 190500 h 800100"/>
              <a:gd name="connsiteX1" fmla="*/ 114300 w 1536700"/>
              <a:gd name="connsiteY1" fmla="*/ 190500 h 800100"/>
              <a:gd name="connsiteX2" fmla="*/ 215900 w 1536700"/>
              <a:gd name="connsiteY2" fmla="*/ 139700 h 800100"/>
              <a:gd name="connsiteX3" fmla="*/ 254000 w 1536700"/>
              <a:gd name="connsiteY3" fmla="*/ 127000 h 800100"/>
              <a:gd name="connsiteX4" fmla="*/ 381000 w 1536700"/>
              <a:gd name="connsiteY4" fmla="*/ 76200 h 800100"/>
              <a:gd name="connsiteX5" fmla="*/ 508000 w 1536700"/>
              <a:gd name="connsiteY5" fmla="*/ 50800 h 800100"/>
              <a:gd name="connsiteX6" fmla="*/ 558800 w 1536700"/>
              <a:gd name="connsiteY6" fmla="*/ 38100 h 800100"/>
              <a:gd name="connsiteX7" fmla="*/ 787400 w 1536700"/>
              <a:gd name="connsiteY7" fmla="*/ 12700 h 800100"/>
              <a:gd name="connsiteX8" fmla="*/ 1295400 w 1536700"/>
              <a:gd name="connsiteY8" fmla="*/ 0 h 800100"/>
              <a:gd name="connsiteX9" fmla="*/ 1473200 w 1536700"/>
              <a:gd name="connsiteY9" fmla="*/ 12700 h 800100"/>
              <a:gd name="connsiteX10" fmla="*/ 1536700 w 1536700"/>
              <a:gd name="connsiteY10" fmla="*/ 127000 h 800100"/>
              <a:gd name="connsiteX11" fmla="*/ 1524000 w 1536700"/>
              <a:gd name="connsiteY11" fmla="*/ 279400 h 800100"/>
              <a:gd name="connsiteX12" fmla="*/ 1498600 w 1536700"/>
              <a:gd name="connsiteY12" fmla="*/ 317500 h 800100"/>
              <a:gd name="connsiteX13" fmla="*/ 1485900 w 1536700"/>
              <a:gd name="connsiteY13" fmla="*/ 355600 h 800100"/>
              <a:gd name="connsiteX14" fmla="*/ 1397000 w 1536700"/>
              <a:gd name="connsiteY14" fmla="*/ 457200 h 800100"/>
              <a:gd name="connsiteX15" fmla="*/ 1333500 w 1536700"/>
              <a:gd name="connsiteY15" fmla="*/ 508000 h 800100"/>
              <a:gd name="connsiteX16" fmla="*/ 1308100 w 1536700"/>
              <a:gd name="connsiteY16" fmla="*/ 546100 h 800100"/>
              <a:gd name="connsiteX17" fmla="*/ 1270000 w 1536700"/>
              <a:gd name="connsiteY17" fmla="*/ 558800 h 800100"/>
              <a:gd name="connsiteX18" fmla="*/ 1193800 w 1536700"/>
              <a:gd name="connsiteY18" fmla="*/ 609600 h 800100"/>
              <a:gd name="connsiteX19" fmla="*/ 1104900 w 1536700"/>
              <a:gd name="connsiteY19" fmla="*/ 647700 h 800100"/>
              <a:gd name="connsiteX20" fmla="*/ 1003300 w 1536700"/>
              <a:gd name="connsiteY20" fmla="*/ 711200 h 800100"/>
              <a:gd name="connsiteX21" fmla="*/ 914400 w 1536700"/>
              <a:gd name="connsiteY21" fmla="*/ 749300 h 800100"/>
              <a:gd name="connsiteX22" fmla="*/ 838200 w 1536700"/>
              <a:gd name="connsiteY22" fmla="*/ 774700 h 800100"/>
              <a:gd name="connsiteX23" fmla="*/ 609600 w 1536700"/>
              <a:gd name="connsiteY23" fmla="*/ 800100 h 800100"/>
              <a:gd name="connsiteX24" fmla="*/ 330200 w 1536700"/>
              <a:gd name="connsiteY24" fmla="*/ 787400 h 800100"/>
              <a:gd name="connsiteX25" fmla="*/ 254000 w 1536700"/>
              <a:gd name="connsiteY25" fmla="*/ 762000 h 800100"/>
              <a:gd name="connsiteX26" fmla="*/ 177800 w 1536700"/>
              <a:gd name="connsiteY26" fmla="*/ 736600 h 800100"/>
              <a:gd name="connsiteX27" fmla="*/ 139700 w 1536700"/>
              <a:gd name="connsiteY27" fmla="*/ 723900 h 800100"/>
              <a:gd name="connsiteX28" fmla="*/ 101600 w 1536700"/>
              <a:gd name="connsiteY28" fmla="*/ 698500 h 800100"/>
              <a:gd name="connsiteX29" fmla="*/ 63500 w 1536700"/>
              <a:gd name="connsiteY29" fmla="*/ 622300 h 800100"/>
              <a:gd name="connsiteX30" fmla="*/ 38100 w 1536700"/>
              <a:gd name="connsiteY30" fmla="*/ 584200 h 800100"/>
              <a:gd name="connsiteX31" fmla="*/ 0 w 1536700"/>
              <a:gd name="connsiteY31" fmla="*/ 508000 h 800100"/>
              <a:gd name="connsiteX32" fmla="*/ 12700 w 1536700"/>
              <a:gd name="connsiteY32" fmla="*/ 393700 h 800100"/>
              <a:gd name="connsiteX33" fmla="*/ 25400 w 1536700"/>
              <a:gd name="connsiteY33" fmla="*/ 330200 h 800100"/>
              <a:gd name="connsiteX34" fmla="*/ 38100 w 1536700"/>
              <a:gd name="connsiteY34" fmla="*/ 279400 h 800100"/>
              <a:gd name="connsiteX35" fmla="*/ 38100 w 1536700"/>
              <a:gd name="connsiteY35" fmla="*/ 241300 h 800100"/>
              <a:gd name="connsiteX36" fmla="*/ 114300 w 1536700"/>
              <a:gd name="connsiteY36" fmla="*/ 19050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36700" h="800100">
                <a:moveTo>
                  <a:pt x="114300" y="190500"/>
                </a:moveTo>
                <a:lnTo>
                  <a:pt x="114300" y="190500"/>
                </a:lnTo>
                <a:cubicBezTo>
                  <a:pt x="148167" y="173567"/>
                  <a:pt x="181430" y="155368"/>
                  <a:pt x="215900" y="139700"/>
                </a:cubicBezTo>
                <a:cubicBezTo>
                  <a:pt x="228087" y="134160"/>
                  <a:pt x="241695" y="132273"/>
                  <a:pt x="254000" y="127000"/>
                </a:cubicBezTo>
                <a:cubicBezTo>
                  <a:pt x="327575" y="95468"/>
                  <a:pt x="288498" y="99326"/>
                  <a:pt x="381000" y="76200"/>
                </a:cubicBezTo>
                <a:cubicBezTo>
                  <a:pt x="498996" y="46701"/>
                  <a:pt x="352305" y="81939"/>
                  <a:pt x="508000" y="50800"/>
                </a:cubicBezTo>
                <a:cubicBezTo>
                  <a:pt x="525116" y="47377"/>
                  <a:pt x="541583" y="40969"/>
                  <a:pt x="558800" y="38100"/>
                </a:cubicBezTo>
                <a:cubicBezTo>
                  <a:pt x="594143" y="32210"/>
                  <a:pt x="761655" y="13730"/>
                  <a:pt x="787400" y="12700"/>
                </a:cubicBezTo>
                <a:cubicBezTo>
                  <a:pt x="956651" y="5930"/>
                  <a:pt x="1126067" y="4233"/>
                  <a:pt x="1295400" y="0"/>
                </a:cubicBezTo>
                <a:lnTo>
                  <a:pt x="1473200" y="12700"/>
                </a:lnTo>
                <a:cubicBezTo>
                  <a:pt x="1506649" y="25708"/>
                  <a:pt x="1525212" y="92536"/>
                  <a:pt x="1536700" y="127000"/>
                </a:cubicBezTo>
                <a:cubicBezTo>
                  <a:pt x="1532467" y="177800"/>
                  <a:pt x="1533997" y="229414"/>
                  <a:pt x="1524000" y="279400"/>
                </a:cubicBezTo>
                <a:cubicBezTo>
                  <a:pt x="1521007" y="294367"/>
                  <a:pt x="1505426" y="303848"/>
                  <a:pt x="1498600" y="317500"/>
                </a:cubicBezTo>
                <a:cubicBezTo>
                  <a:pt x="1492613" y="329474"/>
                  <a:pt x="1492401" y="343898"/>
                  <a:pt x="1485900" y="355600"/>
                </a:cubicBezTo>
                <a:cubicBezTo>
                  <a:pt x="1442322" y="434041"/>
                  <a:pt x="1452656" y="420096"/>
                  <a:pt x="1397000" y="457200"/>
                </a:cubicBezTo>
                <a:cubicBezTo>
                  <a:pt x="1324207" y="566389"/>
                  <a:pt x="1421134" y="437893"/>
                  <a:pt x="1333500" y="508000"/>
                </a:cubicBezTo>
                <a:cubicBezTo>
                  <a:pt x="1321581" y="517535"/>
                  <a:pt x="1320019" y="536565"/>
                  <a:pt x="1308100" y="546100"/>
                </a:cubicBezTo>
                <a:cubicBezTo>
                  <a:pt x="1297647" y="554463"/>
                  <a:pt x="1281702" y="552299"/>
                  <a:pt x="1270000" y="558800"/>
                </a:cubicBezTo>
                <a:cubicBezTo>
                  <a:pt x="1243315" y="573625"/>
                  <a:pt x="1221104" y="595948"/>
                  <a:pt x="1193800" y="609600"/>
                </a:cubicBezTo>
                <a:cubicBezTo>
                  <a:pt x="1131026" y="640987"/>
                  <a:pt x="1160961" y="629013"/>
                  <a:pt x="1104900" y="647700"/>
                </a:cubicBezTo>
                <a:cubicBezTo>
                  <a:pt x="1043970" y="739095"/>
                  <a:pt x="1130252" y="626565"/>
                  <a:pt x="1003300" y="711200"/>
                </a:cubicBezTo>
                <a:cubicBezTo>
                  <a:pt x="942853" y="751498"/>
                  <a:pt x="988954" y="726934"/>
                  <a:pt x="914400" y="749300"/>
                </a:cubicBezTo>
                <a:cubicBezTo>
                  <a:pt x="888755" y="756993"/>
                  <a:pt x="863600" y="766233"/>
                  <a:pt x="838200" y="774700"/>
                </a:cubicBezTo>
                <a:cubicBezTo>
                  <a:pt x="739725" y="807525"/>
                  <a:pt x="813457" y="786510"/>
                  <a:pt x="609600" y="800100"/>
                </a:cubicBezTo>
                <a:cubicBezTo>
                  <a:pt x="516467" y="795867"/>
                  <a:pt x="422899" y="797332"/>
                  <a:pt x="330200" y="787400"/>
                </a:cubicBezTo>
                <a:cubicBezTo>
                  <a:pt x="303578" y="784548"/>
                  <a:pt x="279400" y="770467"/>
                  <a:pt x="254000" y="762000"/>
                </a:cubicBezTo>
                <a:lnTo>
                  <a:pt x="177800" y="736600"/>
                </a:lnTo>
                <a:cubicBezTo>
                  <a:pt x="165100" y="732367"/>
                  <a:pt x="150839" y="731326"/>
                  <a:pt x="139700" y="723900"/>
                </a:cubicBezTo>
                <a:lnTo>
                  <a:pt x="101600" y="698500"/>
                </a:lnTo>
                <a:cubicBezTo>
                  <a:pt x="28807" y="589311"/>
                  <a:pt x="116080" y="727460"/>
                  <a:pt x="63500" y="622300"/>
                </a:cubicBezTo>
                <a:cubicBezTo>
                  <a:pt x="56674" y="608648"/>
                  <a:pt x="44926" y="597852"/>
                  <a:pt x="38100" y="584200"/>
                </a:cubicBezTo>
                <a:cubicBezTo>
                  <a:pt x="-14480" y="479040"/>
                  <a:pt x="72793" y="617189"/>
                  <a:pt x="0" y="508000"/>
                </a:cubicBezTo>
                <a:cubicBezTo>
                  <a:pt x="4233" y="469900"/>
                  <a:pt x="7279" y="431649"/>
                  <a:pt x="12700" y="393700"/>
                </a:cubicBezTo>
                <a:cubicBezTo>
                  <a:pt x="15753" y="372331"/>
                  <a:pt x="20717" y="351272"/>
                  <a:pt x="25400" y="330200"/>
                </a:cubicBezTo>
                <a:cubicBezTo>
                  <a:pt x="29186" y="313161"/>
                  <a:pt x="35632" y="296679"/>
                  <a:pt x="38100" y="279400"/>
                </a:cubicBezTo>
                <a:cubicBezTo>
                  <a:pt x="39896" y="266828"/>
                  <a:pt x="38100" y="254000"/>
                  <a:pt x="38100" y="241300"/>
                </a:cubicBezTo>
                <a:lnTo>
                  <a:pt x="114300" y="190500"/>
                </a:ln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023337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OSPF</a:t>
            </a:r>
            <a:r>
              <a:rPr lang="zh-CN" altLang="en-US" dirty="0" smtClean="0"/>
              <a:t>：区域</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15</a:t>
            </a:fld>
            <a:endParaRPr lang="zh-CN" altLang="en-US" dirty="0"/>
          </a:p>
        </p:txBody>
      </p:sp>
      <p:sp>
        <p:nvSpPr>
          <p:cNvPr id="4" name="内容占位符 3"/>
          <p:cNvSpPr>
            <a:spLocks noGrp="1"/>
          </p:cNvSpPr>
          <p:nvPr>
            <p:ph sz="quarter" idx="1"/>
          </p:nvPr>
        </p:nvSpPr>
        <p:spPr>
          <a:xfrm>
            <a:off x="678543" y="1610633"/>
            <a:ext cx="10515600" cy="3724275"/>
          </a:xfrm>
        </p:spPr>
        <p:txBody>
          <a:bodyPr>
            <a:noAutofit/>
          </a:bodyPr>
          <a:lstStyle/>
          <a:p>
            <a:r>
              <a:rPr lang="en-US" altLang="zh-CN" sz="2000" dirty="0" smtClean="0"/>
              <a:t>OSPF</a:t>
            </a:r>
            <a:r>
              <a:rPr lang="zh-CN" altLang="en-US" sz="2000" dirty="0" smtClean="0"/>
              <a:t>支持层次路由，进一步划分成多个区域</a:t>
            </a:r>
            <a:r>
              <a:rPr lang="zh-CN" altLang="en-US" sz="2000" dirty="0" smtClean="0"/>
              <a:t>：</a:t>
            </a:r>
            <a:endParaRPr lang="en-US" altLang="zh-CN" sz="2000" dirty="0" smtClean="0"/>
          </a:p>
          <a:p>
            <a:pPr lvl="1"/>
            <a:r>
              <a:rPr lang="zh-CN" altLang="zh-CN" sz="2000" dirty="0"/>
              <a:t>每个</a:t>
            </a:r>
            <a:r>
              <a:rPr lang="zh-CN" altLang="zh-CN" sz="2000" dirty="0"/>
              <a:t>区域通过一个</a:t>
            </a:r>
            <a:r>
              <a:rPr lang="en-US" altLang="zh-CN" sz="2000" dirty="0"/>
              <a:t>32</a:t>
            </a:r>
            <a:r>
              <a:rPr lang="zh-CN" altLang="zh-CN" sz="2000" dirty="0"/>
              <a:t>比特的区域</a:t>
            </a:r>
            <a:r>
              <a:rPr lang="en-US" altLang="zh-CN" sz="2000" dirty="0" smtClean="0"/>
              <a:t>ID</a:t>
            </a:r>
            <a:r>
              <a:rPr lang="zh-CN" altLang="zh-CN" sz="2000" dirty="0" smtClean="0"/>
              <a:t>来标识</a:t>
            </a:r>
            <a:endParaRPr lang="en-US" altLang="zh-CN" sz="2000" dirty="0" smtClean="0"/>
          </a:p>
          <a:p>
            <a:pPr lvl="1"/>
            <a:r>
              <a:rPr lang="zh-CN" altLang="zh-CN" sz="2000" dirty="0" smtClean="0"/>
              <a:t>主干</a:t>
            </a:r>
            <a:r>
              <a:rPr lang="zh-CN" altLang="zh-CN" sz="2000" dirty="0"/>
              <a:t>区域的</a:t>
            </a:r>
            <a:r>
              <a:rPr lang="zh-CN" altLang="zh-CN" sz="2000" dirty="0"/>
              <a:t>区域</a:t>
            </a:r>
            <a:r>
              <a:rPr lang="en-US" altLang="zh-CN" sz="2000" dirty="0"/>
              <a:t>ID</a:t>
            </a:r>
            <a:r>
              <a:rPr lang="zh-CN" altLang="zh-CN" sz="2000" dirty="0"/>
              <a:t>为</a:t>
            </a:r>
            <a:r>
              <a:rPr lang="en-US" altLang="zh-CN" sz="2000" dirty="0"/>
              <a:t>0</a:t>
            </a:r>
            <a:r>
              <a:rPr lang="zh-CN" altLang="zh-CN" sz="2000" dirty="0"/>
              <a:t>（</a:t>
            </a:r>
            <a:r>
              <a:rPr lang="en-US" altLang="zh-CN" sz="2000" dirty="0"/>
              <a:t>0.0.0.0</a:t>
            </a:r>
            <a:r>
              <a:rPr lang="zh-CN" altLang="zh-CN" sz="2000" dirty="0"/>
              <a:t>）</a:t>
            </a:r>
            <a:r>
              <a:rPr lang="zh-CN" altLang="en-US" sz="2000" dirty="0"/>
              <a:t>，</a:t>
            </a:r>
            <a:r>
              <a:rPr lang="zh-CN" altLang="zh-CN" sz="2000" dirty="0"/>
              <a:t>其他区域为</a:t>
            </a:r>
            <a:r>
              <a:rPr lang="zh-CN" altLang="zh-CN" sz="2000" dirty="0"/>
              <a:t>本地</a:t>
            </a:r>
            <a:r>
              <a:rPr lang="zh-CN" altLang="zh-CN" sz="2000" dirty="0" smtClean="0"/>
              <a:t>区域</a:t>
            </a:r>
            <a:endParaRPr lang="en-US" altLang="zh-CN" sz="2000" dirty="0"/>
          </a:p>
          <a:p>
            <a:pPr lvl="1"/>
            <a:r>
              <a:rPr lang="zh-CN" altLang="zh-CN" sz="2000" dirty="0"/>
              <a:t>每个区域内部都运行一个基本链路状态</a:t>
            </a:r>
            <a:r>
              <a:rPr lang="zh-CN" altLang="zh-CN" sz="2000" dirty="0"/>
              <a:t>路由算法</a:t>
            </a:r>
            <a:endParaRPr lang="en-US" altLang="zh-CN" sz="2000" dirty="0"/>
          </a:p>
          <a:p>
            <a:pPr lvl="1"/>
            <a:r>
              <a:rPr lang="zh-CN" altLang="zh-CN" sz="2000" dirty="0"/>
              <a:t>区域内（</a:t>
            </a:r>
            <a:r>
              <a:rPr lang="en-US" altLang="zh-CN" sz="2000" dirty="0"/>
              <a:t>intra-area</a:t>
            </a:r>
            <a:r>
              <a:rPr lang="zh-CN" altLang="zh-CN" sz="2000" dirty="0"/>
              <a:t>）</a:t>
            </a:r>
            <a:r>
              <a:rPr lang="zh-CN" altLang="zh-CN" sz="2000" dirty="0"/>
              <a:t>路由</a:t>
            </a:r>
            <a:r>
              <a:rPr lang="zh-CN" altLang="en-US" sz="2000" dirty="0"/>
              <a:t>只需</a:t>
            </a:r>
            <a:r>
              <a:rPr lang="zh-CN" altLang="zh-CN" sz="2000" dirty="0"/>
              <a:t>根据区域内部的路由信息来选择</a:t>
            </a:r>
            <a:r>
              <a:rPr lang="zh-CN" altLang="zh-CN" sz="2000" dirty="0"/>
              <a:t>路由</a:t>
            </a:r>
            <a:endParaRPr lang="en-US" altLang="zh-CN" sz="2000" dirty="0"/>
          </a:p>
          <a:p>
            <a:pPr lvl="1"/>
            <a:r>
              <a:rPr lang="zh-CN" altLang="zh-CN" sz="2000" dirty="0"/>
              <a:t>区域</a:t>
            </a:r>
            <a:r>
              <a:rPr lang="zh-CN" altLang="zh-CN" sz="2000" dirty="0"/>
              <a:t>间（</a:t>
            </a:r>
            <a:r>
              <a:rPr lang="en-US" altLang="zh-CN" sz="2000" dirty="0"/>
              <a:t>inter-area</a:t>
            </a:r>
            <a:r>
              <a:rPr lang="zh-CN" altLang="zh-CN" sz="2000" dirty="0"/>
              <a:t>）</a:t>
            </a:r>
            <a:r>
              <a:rPr lang="zh-CN" altLang="zh-CN" sz="2000" dirty="0"/>
              <a:t>路由</a:t>
            </a:r>
            <a:r>
              <a:rPr lang="zh-CN" altLang="en-US" sz="2000" dirty="0"/>
              <a:t>必须通过主干区域，限制路由的规模</a:t>
            </a:r>
            <a:endParaRPr lang="en-US" altLang="zh-CN" sz="2000" dirty="0"/>
          </a:p>
          <a:p>
            <a:pPr lvl="1"/>
            <a:r>
              <a:rPr lang="zh-CN" altLang="zh-CN" sz="2000" b="1" dirty="0" smtClean="0"/>
              <a:t>区域</a:t>
            </a:r>
            <a:r>
              <a:rPr lang="zh-CN" altLang="zh-CN" sz="2000" b="1" dirty="0"/>
              <a:t>边界路由器</a:t>
            </a:r>
            <a:r>
              <a:rPr lang="en-US" altLang="zh-CN" sz="2000" b="1" dirty="0" smtClean="0"/>
              <a:t>ABR</a:t>
            </a:r>
            <a:r>
              <a:rPr lang="zh-CN" altLang="en-US" sz="2000" dirty="0" smtClean="0"/>
              <a:t>连接到多个区域</a:t>
            </a:r>
            <a:endParaRPr lang="en-US" altLang="zh-CN" sz="2000" dirty="0" smtClean="0"/>
          </a:p>
          <a:p>
            <a:pPr lvl="2"/>
            <a:r>
              <a:rPr lang="zh-CN" altLang="en-US" dirty="0" smtClean="0"/>
              <a:t>运行多个</a:t>
            </a:r>
            <a:r>
              <a:rPr lang="en-US" altLang="zh-CN" dirty="0" smtClean="0"/>
              <a:t>OSPF</a:t>
            </a:r>
            <a:r>
              <a:rPr lang="zh-CN" altLang="en-US" dirty="0" smtClean="0"/>
              <a:t>实例，每个区域一个</a:t>
            </a:r>
            <a:endParaRPr lang="en-US" altLang="zh-CN" dirty="0" smtClean="0"/>
          </a:p>
          <a:p>
            <a:pPr lvl="2"/>
            <a:r>
              <a:rPr lang="en-US" altLang="zh-CN" dirty="0" smtClean="0"/>
              <a:t>ABR</a:t>
            </a:r>
            <a:r>
              <a:rPr lang="zh-CN" altLang="en-US" dirty="0" smtClean="0"/>
              <a:t>必须要连接到</a:t>
            </a:r>
            <a:r>
              <a:rPr lang="zh-CN" altLang="zh-CN" dirty="0" smtClean="0"/>
              <a:t>主干区域</a:t>
            </a:r>
            <a:endParaRPr lang="en-US" altLang="zh-CN" dirty="0" smtClean="0"/>
          </a:p>
          <a:p>
            <a:pPr lvl="2"/>
            <a:r>
              <a:rPr lang="zh-CN" altLang="en-US" dirty="0"/>
              <a:t>两个</a:t>
            </a:r>
            <a:r>
              <a:rPr lang="en-US" altLang="zh-CN" dirty="0" smtClean="0"/>
              <a:t>ABR</a:t>
            </a:r>
            <a:r>
              <a:rPr lang="zh-CN" altLang="en-US" dirty="0" smtClean="0"/>
              <a:t>在主干区域不连通时引入虚拟链路</a:t>
            </a:r>
            <a:endParaRPr lang="en-US" altLang="zh-CN" dirty="0" smtClean="0"/>
          </a:p>
          <a:p>
            <a:pPr lvl="3"/>
            <a:r>
              <a:rPr lang="zh-CN" altLang="zh-CN" sz="2000" dirty="0"/>
              <a:t>两个</a:t>
            </a:r>
            <a:r>
              <a:rPr lang="en-US" altLang="zh-CN" sz="2000" dirty="0"/>
              <a:t>ABR</a:t>
            </a:r>
            <a:r>
              <a:rPr lang="zh-CN" altLang="zh-CN" sz="2000" dirty="0"/>
              <a:t>应该连接到同一个本地</a:t>
            </a:r>
            <a:r>
              <a:rPr lang="zh-CN" altLang="zh-CN" sz="2000" dirty="0" smtClean="0"/>
              <a:t>区域</a:t>
            </a:r>
            <a:r>
              <a:rPr lang="zh-CN" altLang="en-US" sz="2000" dirty="0" smtClean="0"/>
              <a:t>，虚拟链路的路由</a:t>
            </a:r>
            <a:r>
              <a:rPr lang="zh-CN" altLang="en-US" sz="2000" dirty="0"/>
              <a:t>通过</a:t>
            </a:r>
            <a:r>
              <a:rPr lang="zh-CN" altLang="en-US" sz="2000" dirty="0" smtClean="0"/>
              <a:t>该区域内的路由完成</a:t>
            </a:r>
            <a:endParaRPr lang="en-US" altLang="zh-CN" sz="2000" dirty="0" smtClean="0"/>
          </a:p>
          <a:p>
            <a:pPr lvl="3"/>
            <a:r>
              <a:rPr lang="zh-CN" altLang="en-US" sz="2000" dirty="0" smtClean="0"/>
              <a:t>虚拟链路属于主干区域</a:t>
            </a:r>
            <a:endParaRPr lang="en-US" altLang="zh-CN" sz="2000" dirty="0" smtClean="0"/>
          </a:p>
        </p:txBody>
      </p:sp>
    </p:spTree>
    <p:extLst>
      <p:ext uri="{BB962C8B-B14F-4D97-AF65-F5344CB8AC3E}">
        <p14:creationId xmlns:p14="http://schemas.microsoft.com/office/powerpoint/2010/main" val="38881485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OSPF</a:t>
            </a:r>
            <a:r>
              <a:rPr lang="zh-CN" altLang="en-US" dirty="0" smtClean="0"/>
              <a:t>：区域</a:t>
            </a:r>
            <a:r>
              <a:rPr lang="zh-CN" altLang="en-US" dirty="0" smtClean="0"/>
              <a:t>路由器和虚拟链路</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16</a:t>
            </a:fld>
            <a:endParaRPr lang="zh-CN" altLang="en-US" dirty="0"/>
          </a:p>
        </p:txBody>
      </p:sp>
      <p:sp>
        <p:nvSpPr>
          <p:cNvPr id="4" name="内容占位符 3"/>
          <p:cNvSpPr>
            <a:spLocks noGrp="1"/>
          </p:cNvSpPr>
          <p:nvPr>
            <p:ph sz="quarter" idx="1"/>
          </p:nvPr>
        </p:nvSpPr>
        <p:spPr>
          <a:xfrm>
            <a:off x="239932" y="1550085"/>
            <a:ext cx="3530600" cy="2860675"/>
          </a:xfrm>
        </p:spPr>
        <p:txBody>
          <a:bodyPr>
            <a:normAutofit/>
          </a:bodyPr>
          <a:lstStyle/>
          <a:p>
            <a:r>
              <a:rPr lang="en-US" altLang="zh-CN" sz="2000" dirty="0" smtClean="0"/>
              <a:t>ABR</a:t>
            </a:r>
            <a:r>
              <a:rPr lang="zh-CN" altLang="en-US" sz="2000" dirty="0" smtClean="0"/>
              <a:t>：连接到多个区域的路由器</a:t>
            </a:r>
            <a:endParaRPr lang="en-US" altLang="zh-CN" sz="2000" dirty="0" smtClean="0"/>
          </a:p>
          <a:p>
            <a:r>
              <a:rPr lang="zh-CN" altLang="en-US" sz="2000" dirty="0" smtClean="0"/>
              <a:t>主干</a:t>
            </a:r>
            <a:r>
              <a:rPr lang="zh-CN" altLang="en-US" sz="2000" dirty="0" smtClean="0"/>
              <a:t>路由器：主干区域内的路由器，包括</a:t>
            </a:r>
            <a:r>
              <a:rPr lang="en-US" altLang="zh-CN" sz="2000" dirty="0" smtClean="0"/>
              <a:t>ABR</a:t>
            </a:r>
          </a:p>
          <a:p>
            <a:r>
              <a:rPr lang="zh-CN" altLang="en-US" sz="2000" dirty="0" smtClean="0"/>
              <a:t>内部路由器：不连接到主干区域的路由器</a:t>
            </a:r>
            <a:endParaRPr lang="en-US" altLang="zh-CN" sz="2000" dirty="0" smtClean="0"/>
          </a:p>
          <a:p>
            <a:r>
              <a:rPr lang="en-US" altLang="zh-CN" sz="2000" dirty="0" smtClean="0"/>
              <a:t>ASBR</a:t>
            </a:r>
            <a:r>
              <a:rPr lang="zh-CN" altLang="en-US" sz="2000" dirty="0" smtClean="0"/>
              <a:t>：连接其他</a:t>
            </a:r>
            <a:r>
              <a:rPr lang="en-US" altLang="zh-CN" sz="2000" dirty="0" smtClean="0"/>
              <a:t>AS</a:t>
            </a:r>
            <a:r>
              <a:rPr lang="zh-CN" altLang="en-US" sz="2000" dirty="0" smtClean="0"/>
              <a:t>的路由器，可在本地或者主干区域</a:t>
            </a:r>
            <a:endParaRPr lang="zh-CN" altLang="en-US" sz="2000" dirty="0"/>
          </a:p>
        </p:txBody>
      </p:sp>
      <p:sp>
        <p:nvSpPr>
          <p:cNvPr id="5"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634395887"/>
              </p:ext>
            </p:extLst>
          </p:nvPr>
        </p:nvGraphicFramePr>
        <p:xfrm>
          <a:off x="3977681" y="1338148"/>
          <a:ext cx="8214319" cy="5018202"/>
        </p:xfrm>
        <a:graphic>
          <a:graphicData uri="http://schemas.openxmlformats.org/presentationml/2006/ole">
            <mc:AlternateContent xmlns:mc="http://schemas.openxmlformats.org/markup-compatibility/2006">
              <mc:Choice xmlns:v="urn:schemas-microsoft-com:vml" Requires="v">
                <p:oleObj spid="_x0000_s6264" name="Visio" r:id="rId4" imgW="4649192" imgH="2852658" progId="Visio.Drawing.11">
                  <p:embed/>
                </p:oleObj>
              </mc:Choice>
              <mc:Fallback>
                <p:oleObj name="Visio" r:id="rId4" imgW="4649192" imgH="2852658" progId="Visio.Drawing.11">
                  <p:embed/>
                  <p:pic>
                    <p:nvPicPr>
                      <p:cNvPr id="6"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7681" y="1338148"/>
                        <a:ext cx="8214319" cy="5018202"/>
                      </a:xfrm>
                      <a:prstGeom prst="rect">
                        <a:avLst/>
                      </a:prstGeom>
                      <a:noFill/>
                    </p:spPr>
                  </p:pic>
                </p:oleObj>
              </mc:Fallback>
            </mc:AlternateContent>
          </a:graphicData>
        </a:graphic>
      </p:graphicFrame>
      <p:sp>
        <p:nvSpPr>
          <p:cNvPr id="7" name="文本框 6"/>
          <p:cNvSpPr txBox="1"/>
          <p:nvPr/>
        </p:nvSpPr>
        <p:spPr>
          <a:xfrm>
            <a:off x="317500" y="4270157"/>
            <a:ext cx="3035300" cy="923330"/>
          </a:xfrm>
          <a:prstGeom prst="rect">
            <a:avLst/>
          </a:prstGeom>
          <a:noFill/>
        </p:spPr>
        <p:txBody>
          <a:bodyPr wrap="square" rtlCol="0">
            <a:spAutoFit/>
          </a:bodyPr>
          <a:lstStyle/>
          <a:p>
            <a:r>
              <a:rPr lang="zh-CN" altLang="en-US" dirty="0" smtClean="0"/>
              <a:t>区域</a:t>
            </a:r>
            <a:r>
              <a:rPr lang="en-US" altLang="zh-CN" dirty="0" smtClean="0"/>
              <a:t>2</a:t>
            </a:r>
            <a:r>
              <a:rPr lang="zh-CN" altLang="en-US" dirty="0" smtClean="0"/>
              <a:t>的</a:t>
            </a:r>
            <a:r>
              <a:rPr lang="en-US" altLang="zh-CN" dirty="0" smtClean="0"/>
              <a:t>ABR R11</a:t>
            </a:r>
            <a:r>
              <a:rPr lang="zh-CN" altLang="en-US" dirty="0" smtClean="0"/>
              <a:t>需要和其他</a:t>
            </a:r>
            <a:r>
              <a:rPr lang="en-US" altLang="zh-CN" dirty="0" smtClean="0"/>
              <a:t>ABR</a:t>
            </a:r>
            <a:r>
              <a:rPr lang="zh-CN" altLang="en-US" dirty="0" smtClean="0"/>
              <a:t>（不如</a:t>
            </a:r>
            <a:r>
              <a:rPr lang="en-US" altLang="zh-CN" dirty="0" smtClean="0"/>
              <a:t>R10</a:t>
            </a:r>
            <a:r>
              <a:rPr lang="zh-CN" altLang="en-US" dirty="0" smtClean="0"/>
              <a:t>或者</a:t>
            </a:r>
            <a:r>
              <a:rPr lang="en-US" altLang="zh-CN" dirty="0" smtClean="0"/>
              <a:t>R7)</a:t>
            </a:r>
            <a:r>
              <a:rPr lang="zh-CN" altLang="en-US" dirty="0" smtClean="0"/>
              <a:t>建立</a:t>
            </a:r>
            <a:r>
              <a:rPr lang="zh-CN" altLang="en-US" u="sng" dirty="0" smtClean="0">
                <a:solidFill>
                  <a:srgbClr val="FF0000"/>
                </a:solidFill>
              </a:rPr>
              <a:t>虚拟</a:t>
            </a:r>
            <a:r>
              <a:rPr lang="zh-CN" altLang="en-US" u="sng" dirty="0">
                <a:solidFill>
                  <a:srgbClr val="FF0000"/>
                </a:solidFill>
              </a:rPr>
              <a:t>链路</a:t>
            </a:r>
          </a:p>
        </p:txBody>
      </p:sp>
      <p:grpSp>
        <p:nvGrpSpPr>
          <p:cNvPr id="11" name="组合 10"/>
          <p:cNvGrpSpPr/>
          <p:nvPr/>
        </p:nvGrpSpPr>
        <p:grpSpPr>
          <a:xfrm>
            <a:off x="6634202" y="3860800"/>
            <a:ext cx="1315998" cy="596900"/>
            <a:chOff x="6634202" y="3860800"/>
            <a:chExt cx="1315998" cy="596900"/>
          </a:xfrm>
        </p:grpSpPr>
        <p:sp>
          <p:nvSpPr>
            <p:cNvPr id="9" name="任意多边形 8"/>
            <p:cNvSpPr/>
            <p:nvPr/>
          </p:nvSpPr>
          <p:spPr>
            <a:xfrm>
              <a:off x="7048500" y="3860800"/>
              <a:ext cx="901700" cy="596900"/>
            </a:xfrm>
            <a:custGeom>
              <a:avLst/>
              <a:gdLst>
                <a:gd name="connsiteX0" fmla="*/ 0 w 685800"/>
                <a:gd name="connsiteY0" fmla="*/ 13965 h 13965"/>
                <a:gd name="connsiteX1" fmla="*/ 685800 w 685800"/>
                <a:gd name="connsiteY1" fmla="*/ 1265 h 13965"/>
                <a:gd name="connsiteX0" fmla="*/ 0 w 901700"/>
                <a:gd name="connsiteY0" fmla="*/ 584200 h 584200"/>
                <a:gd name="connsiteX1" fmla="*/ 901700 w 901700"/>
                <a:gd name="connsiteY1" fmla="*/ 0 h 584200"/>
                <a:gd name="connsiteX0" fmla="*/ 0 w 901700"/>
                <a:gd name="connsiteY0" fmla="*/ 584200 h 584200"/>
                <a:gd name="connsiteX1" fmla="*/ 444500 w 901700"/>
                <a:gd name="connsiteY1" fmla="*/ 279400 h 584200"/>
                <a:gd name="connsiteX2" fmla="*/ 901700 w 901700"/>
                <a:gd name="connsiteY2" fmla="*/ 0 h 584200"/>
                <a:gd name="connsiteX0" fmla="*/ 0 w 901700"/>
                <a:gd name="connsiteY0" fmla="*/ 584200 h 653583"/>
                <a:gd name="connsiteX1" fmla="*/ 698500 w 901700"/>
                <a:gd name="connsiteY1" fmla="*/ 596900 h 653583"/>
                <a:gd name="connsiteX2" fmla="*/ 901700 w 901700"/>
                <a:gd name="connsiteY2" fmla="*/ 0 h 653583"/>
                <a:gd name="connsiteX0" fmla="*/ 0 w 901700"/>
                <a:gd name="connsiteY0" fmla="*/ 584200 h 596900"/>
                <a:gd name="connsiteX1" fmla="*/ 698500 w 901700"/>
                <a:gd name="connsiteY1" fmla="*/ 596900 h 596900"/>
                <a:gd name="connsiteX2" fmla="*/ 749300 w 901700"/>
                <a:gd name="connsiteY2" fmla="*/ 292100 h 596900"/>
                <a:gd name="connsiteX3" fmla="*/ 901700 w 901700"/>
                <a:gd name="connsiteY3" fmla="*/ 0 h 596900"/>
                <a:gd name="connsiteX0" fmla="*/ 0 w 901700"/>
                <a:gd name="connsiteY0" fmla="*/ 584200 h 596900"/>
                <a:gd name="connsiteX1" fmla="*/ 698500 w 901700"/>
                <a:gd name="connsiteY1" fmla="*/ 596900 h 596900"/>
                <a:gd name="connsiteX2" fmla="*/ 812800 w 901700"/>
                <a:gd name="connsiteY2" fmla="*/ 279400 h 596900"/>
                <a:gd name="connsiteX3" fmla="*/ 901700 w 901700"/>
                <a:gd name="connsiteY3" fmla="*/ 0 h 596900"/>
              </a:gdLst>
              <a:ahLst/>
              <a:cxnLst>
                <a:cxn ang="0">
                  <a:pos x="connsiteX0" y="connsiteY0"/>
                </a:cxn>
                <a:cxn ang="0">
                  <a:pos x="connsiteX1" y="connsiteY1"/>
                </a:cxn>
                <a:cxn ang="0">
                  <a:pos x="connsiteX2" y="connsiteY2"/>
                </a:cxn>
                <a:cxn ang="0">
                  <a:pos x="connsiteX3" y="connsiteY3"/>
                </a:cxn>
              </a:cxnLst>
              <a:rect l="l" t="t" r="r" b="b"/>
              <a:pathLst>
                <a:path w="901700" h="596900">
                  <a:moveTo>
                    <a:pt x="0" y="584200"/>
                  </a:moveTo>
                  <a:lnTo>
                    <a:pt x="698500" y="596900"/>
                  </a:lnTo>
                  <a:cubicBezTo>
                    <a:pt x="795867" y="535517"/>
                    <a:pt x="778933" y="378883"/>
                    <a:pt x="812800" y="279400"/>
                  </a:cubicBezTo>
                  <a:cubicBezTo>
                    <a:pt x="846667" y="179917"/>
                    <a:pt x="848783" y="35983"/>
                    <a:pt x="901700" y="0"/>
                  </a:cubicBezTo>
                </a:path>
              </a:pathLst>
            </a:cu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634202" y="3963809"/>
              <a:ext cx="1107996" cy="369332"/>
            </a:xfrm>
            <a:prstGeom prst="rect">
              <a:avLst/>
            </a:prstGeom>
          </p:spPr>
          <p:txBody>
            <a:bodyPr wrap="none">
              <a:spAutoFit/>
            </a:bodyPr>
            <a:lstStyle/>
            <a:p>
              <a:r>
                <a:rPr lang="zh-CN" altLang="en-US" u="sng" dirty="0">
                  <a:solidFill>
                    <a:srgbClr val="FF0000"/>
                  </a:solidFill>
                </a:rPr>
                <a:t>虚拟链路</a:t>
              </a:r>
            </a:p>
          </p:txBody>
        </p:sp>
      </p:grpSp>
    </p:spTree>
    <p:extLst>
      <p:ext uri="{BB962C8B-B14F-4D97-AF65-F5344CB8AC3E}">
        <p14:creationId xmlns:p14="http://schemas.microsoft.com/office/powerpoint/2010/main" val="41952745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OSPF:</a:t>
            </a:r>
            <a:r>
              <a:rPr lang="zh-CN" altLang="en-US" dirty="0" smtClean="0"/>
              <a:t>跨区域</a:t>
            </a:r>
            <a:r>
              <a:rPr lang="en-US" altLang="zh-CN" dirty="0" smtClean="0"/>
              <a:t>/AS</a:t>
            </a:r>
            <a:r>
              <a:rPr lang="zh-CN" altLang="en-US" dirty="0" smtClean="0"/>
              <a:t>的</a:t>
            </a:r>
            <a:r>
              <a:rPr lang="en-US" altLang="zh-CN" dirty="0" smtClean="0"/>
              <a:t>LSA</a:t>
            </a:r>
            <a:r>
              <a:rPr lang="zh-CN" altLang="en-US" dirty="0" smtClean="0"/>
              <a:t>： </a:t>
            </a:r>
            <a:r>
              <a:rPr lang="en-US" altLang="zh-CN" dirty="0" smtClean="0"/>
              <a:t>Summary LSA</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17</a:t>
            </a:fld>
            <a:endParaRPr lang="zh-CN" altLang="en-US" dirty="0"/>
          </a:p>
        </p:txBody>
      </p:sp>
      <p:sp>
        <p:nvSpPr>
          <p:cNvPr id="4" name="内容占位符 3"/>
          <p:cNvSpPr>
            <a:spLocks noGrp="1"/>
          </p:cNvSpPr>
          <p:nvPr>
            <p:ph sz="quarter" idx="1"/>
          </p:nvPr>
        </p:nvSpPr>
        <p:spPr>
          <a:xfrm>
            <a:off x="67716" y="1690688"/>
            <a:ext cx="3660653" cy="1935677"/>
          </a:xfrm>
        </p:spPr>
        <p:txBody>
          <a:bodyPr>
            <a:normAutofit/>
          </a:bodyPr>
          <a:lstStyle/>
          <a:p>
            <a:r>
              <a:rPr lang="zh-CN" altLang="zh-CN" sz="2400" b="1" dirty="0"/>
              <a:t>汇集</a:t>
            </a:r>
            <a:r>
              <a:rPr lang="en-US" altLang="zh-CN" sz="2400" b="1" dirty="0"/>
              <a:t>LSA</a:t>
            </a:r>
            <a:r>
              <a:rPr lang="zh-CN" altLang="zh-CN" sz="2400" dirty="0"/>
              <a:t>（第</a:t>
            </a:r>
            <a:r>
              <a:rPr lang="en-US" altLang="zh-CN" sz="2400" dirty="0"/>
              <a:t>3</a:t>
            </a:r>
            <a:r>
              <a:rPr lang="zh-CN" altLang="zh-CN" sz="2400" dirty="0"/>
              <a:t>类</a:t>
            </a:r>
            <a:r>
              <a:rPr lang="en-US" altLang="zh-CN" sz="2400" dirty="0"/>
              <a:t> LSA</a:t>
            </a:r>
            <a:r>
              <a:rPr lang="zh-CN" altLang="zh-CN" sz="2400" dirty="0" smtClean="0"/>
              <a:t>）</a:t>
            </a:r>
            <a:r>
              <a:rPr lang="zh-CN" altLang="en-US" sz="2400" dirty="0" smtClean="0"/>
              <a:t>：</a:t>
            </a:r>
            <a:endParaRPr lang="en-US" altLang="zh-CN" sz="2400" dirty="0" smtClean="0"/>
          </a:p>
          <a:p>
            <a:pPr lvl="1"/>
            <a:r>
              <a:rPr lang="zh-CN" altLang="zh-CN" sz="2000" dirty="0" smtClean="0"/>
              <a:t>汇总本地</a:t>
            </a:r>
            <a:r>
              <a:rPr lang="zh-CN" altLang="zh-CN" sz="2000" dirty="0"/>
              <a:t>区域的拓扑信息的链路</a:t>
            </a:r>
            <a:r>
              <a:rPr lang="zh-CN" altLang="zh-CN" sz="2000" dirty="0" smtClean="0"/>
              <a:t>状态</a:t>
            </a:r>
            <a:endParaRPr lang="en-US" altLang="zh-CN" sz="2000" dirty="0" smtClean="0"/>
          </a:p>
          <a:p>
            <a:pPr lvl="1"/>
            <a:r>
              <a:rPr lang="en-US" altLang="zh-CN" sz="2000" dirty="0" smtClean="0"/>
              <a:t>ABR</a:t>
            </a:r>
            <a:r>
              <a:rPr lang="zh-CN" altLang="en-US" sz="2000" dirty="0" smtClean="0"/>
              <a:t>将其</a:t>
            </a:r>
            <a:r>
              <a:rPr lang="zh-CN" altLang="zh-CN" sz="2000" dirty="0" smtClean="0"/>
              <a:t>扩散</a:t>
            </a:r>
            <a:r>
              <a:rPr lang="zh-CN" altLang="zh-CN" sz="2000" dirty="0"/>
              <a:t>到主干</a:t>
            </a:r>
            <a:r>
              <a:rPr lang="zh-CN" altLang="zh-CN" sz="2000" dirty="0" smtClean="0"/>
              <a:t>区域</a:t>
            </a:r>
            <a:r>
              <a:rPr lang="zh-CN" altLang="en-US" sz="2000" dirty="0" smtClean="0"/>
              <a:t>，</a:t>
            </a:r>
            <a:r>
              <a:rPr lang="zh-CN" altLang="en-US" sz="2000" dirty="0" smtClean="0"/>
              <a:t>然后由其他</a:t>
            </a:r>
            <a:r>
              <a:rPr lang="en-US" altLang="zh-CN" sz="2000" dirty="0" smtClean="0"/>
              <a:t>ABR</a:t>
            </a:r>
            <a:r>
              <a:rPr lang="zh-CN" altLang="en-US" sz="2000" dirty="0" smtClean="0"/>
              <a:t>扩散</a:t>
            </a:r>
            <a:r>
              <a:rPr lang="zh-CN" altLang="en-US" sz="2000" dirty="0" smtClean="0"/>
              <a:t>到其他区域</a:t>
            </a:r>
            <a:endParaRPr lang="en-US" altLang="zh-CN" sz="2000" dirty="0" smtClean="0"/>
          </a:p>
          <a:p>
            <a:endParaRPr lang="zh-CN" altLang="en-US" sz="2400" dirty="0"/>
          </a:p>
        </p:txBody>
      </p:sp>
      <p:sp>
        <p:nvSpPr>
          <p:cNvPr id="5"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667608593"/>
              </p:ext>
            </p:extLst>
          </p:nvPr>
        </p:nvGraphicFramePr>
        <p:xfrm>
          <a:off x="3728369" y="1931690"/>
          <a:ext cx="7625431" cy="4926310"/>
        </p:xfrm>
        <a:graphic>
          <a:graphicData uri="http://schemas.openxmlformats.org/presentationml/2006/ole">
            <mc:AlternateContent xmlns:mc="http://schemas.openxmlformats.org/markup-compatibility/2006">
              <mc:Choice xmlns:v="urn:schemas-microsoft-com:vml" Requires="v">
                <p:oleObj spid="_x0000_s7288" name="Visio" r:id="rId3" imgW="4412723" imgH="3755586" progId="Visio.Drawing.11">
                  <p:embed/>
                </p:oleObj>
              </mc:Choice>
              <mc:Fallback>
                <p:oleObj name="Visio" r:id="rId3" imgW="4412723" imgH="3755586" progId="Visio.Drawing.11">
                  <p:embed/>
                  <p:pic>
                    <p:nvPicPr>
                      <p:cNvPr id="6" name="对象 5"/>
                      <p:cNvPicPr>
                        <a:picLocks noChangeAspect="1" noChangeArrowheads="1"/>
                      </p:cNvPicPr>
                      <p:nvPr/>
                    </p:nvPicPr>
                    <p:blipFill>
                      <a:blip r:embed="rId4"/>
                      <a:srcRect/>
                      <a:stretch>
                        <a:fillRect/>
                      </a:stretch>
                    </p:blipFill>
                    <p:spPr bwMode="auto">
                      <a:xfrm>
                        <a:off x="3728369" y="1931690"/>
                        <a:ext cx="7625431" cy="4926310"/>
                      </a:xfrm>
                      <a:prstGeom prst="rect">
                        <a:avLst/>
                      </a:prstGeom>
                      <a:noFill/>
                    </p:spPr>
                  </p:pic>
                </p:oleObj>
              </mc:Fallback>
            </mc:AlternateContent>
          </a:graphicData>
        </a:graphic>
      </p:graphicFrame>
      <p:sp>
        <p:nvSpPr>
          <p:cNvPr id="7" name="TextBox 6"/>
          <p:cNvSpPr txBox="1"/>
          <p:nvPr/>
        </p:nvSpPr>
        <p:spPr>
          <a:xfrm>
            <a:off x="6741079" y="1411586"/>
            <a:ext cx="5383205" cy="369332"/>
          </a:xfrm>
          <a:prstGeom prst="rect">
            <a:avLst/>
          </a:prstGeom>
          <a:noFill/>
        </p:spPr>
        <p:txBody>
          <a:bodyPr wrap="none" rtlCol="0">
            <a:spAutoFit/>
          </a:bodyPr>
          <a:lstStyle/>
          <a:p>
            <a:r>
              <a:rPr lang="en-US" altLang="zh-CN" b="1" u="sng" dirty="0" smtClean="0">
                <a:solidFill>
                  <a:srgbClr val="FF0000"/>
                </a:solidFill>
              </a:rPr>
              <a:t>!!! </a:t>
            </a:r>
            <a:r>
              <a:rPr lang="zh-CN" altLang="en-US" b="1" u="sng" dirty="0" smtClean="0">
                <a:solidFill>
                  <a:srgbClr val="FF0000"/>
                </a:solidFill>
              </a:rPr>
              <a:t>教材</a:t>
            </a:r>
            <a:r>
              <a:rPr lang="zh-CN" altLang="en-US" b="1" u="sng" dirty="0">
                <a:solidFill>
                  <a:srgbClr val="FF0000"/>
                </a:solidFill>
              </a:rPr>
              <a:t>图</a:t>
            </a:r>
            <a:r>
              <a:rPr lang="en-US" altLang="zh-CN" b="1" u="sng" dirty="0">
                <a:solidFill>
                  <a:srgbClr val="FF0000"/>
                </a:solidFill>
              </a:rPr>
              <a:t>5.28(b)</a:t>
            </a:r>
            <a:r>
              <a:rPr lang="zh-CN" altLang="en-US" b="1" u="sng" dirty="0">
                <a:solidFill>
                  <a:srgbClr val="FF0000"/>
                </a:solidFill>
              </a:rPr>
              <a:t>和</a:t>
            </a:r>
            <a:r>
              <a:rPr lang="en-US" altLang="zh-CN" b="1" u="sng" dirty="0">
                <a:solidFill>
                  <a:srgbClr val="FF0000"/>
                </a:solidFill>
              </a:rPr>
              <a:t>(c)</a:t>
            </a:r>
            <a:r>
              <a:rPr lang="zh-CN" altLang="en-US" b="1" u="sng" dirty="0">
                <a:solidFill>
                  <a:srgbClr val="FF0000"/>
                </a:solidFill>
              </a:rPr>
              <a:t>中到</a:t>
            </a:r>
            <a:r>
              <a:rPr lang="en-US" altLang="zh-CN" b="1" u="sng" dirty="0">
                <a:solidFill>
                  <a:srgbClr val="FF0000"/>
                </a:solidFill>
              </a:rPr>
              <a:t>N1,N2,N3,N4</a:t>
            </a:r>
            <a:r>
              <a:rPr lang="zh-CN" altLang="en-US" b="1" u="sng" dirty="0">
                <a:solidFill>
                  <a:srgbClr val="FF0000"/>
                </a:solidFill>
              </a:rPr>
              <a:t>的花费有误</a:t>
            </a:r>
          </a:p>
        </p:txBody>
      </p:sp>
      <p:grpSp>
        <p:nvGrpSpPr>
          <p:cNvPr id="15" name="组合 14"/>
          <p:cNvGrpSpPr/>
          <p:nvPr/>
        </p:nvGrpSpPr>
        <p:grpSpPr>
          <a:xfrm>
            <a:off x="6357257" y="2612572"/>
            <a:ext cx="3910250" cy="2452914"/>
            <a:chOff x="6357257" y="2612572"/>
            <a:chExt cx="3910250" cy="2452914"/>
          </a:xfrm>
        </p:grpSpPr>
        <p:sp>
          <p:nvSpPr>
            <p:cNvPr id="10" name="云形 9"/>
            <p:cNvSpPr/>
            <p:nvPr/>
          </p:nvSpPr>
          <p:spPr>
            <a:xfrm>
              <a:off x="7635480" y="2612572"/>
              <a:ext cx="2632027" cy="1050477"/>
            </a:xfrm>
            <a:custGeom>
              <a:avLst/>
              <a:gdLst>
                <a:gd name="connsiteX0" fmla="*/ 3900 w 43200"/>
                <a:gd name="connsiteY0" fmla="*/ 14370 h 43200"/>
                <a:gd name="connsiteX1" fmla="*/ 5623 w 43200"/>
                <a:gd name="connsiteY1" fmla="*/ 6907 h 43200"/>
                <a:gd name="connsiteX2" fmla="*/ 14005 w 43200"/>
                <a:gd name="connsiteY2" fmla="*/ 5202 h 43200"/>
                <a:gd name="connsiteX3" fmla="*/ 22456 w 43200"/>
                <a:gd name="connsiteY3" fmla="*/ 3432 h 43200"/>
                <a:gd name="connsiteX4" fmla="*/ 25749 w 43200"/>
                <a:gd name="connsiteY4" fmla="*/ 200 h 43200"/>
                <a:gd name="connsiteX5" fmla="*/ 29833 w 43200"/>
                <a:gd name="connsiteY5" fmla="*/ 2481 h 43200"/>
                <a:gd name="connsiteX6" fmla="*/ 35463 w 43200"/>
                <a:gd name="connsiteY6" fmla="*/ 690 h 43200"/>
                <a:gd name="connsiteX7" fmla="*/ 38318 w 43200"/>
                <a:gd name="connsiteY7" fmla="*/ 5576 h 43200"/>
                <a:gd name="connsiteX8" fmla="*/ 41982 w 43200"/>
                <a:gd name="connsiteY8" fmla="*/ 10318 h 43200"/>
                <a:gd name="connsiteX9" fmla="*/ 41818 w 43200"/>
                <a:gd name="connsiteY9" fmla="*/ 15460 h 43200"/>
                <a:gd name="connsiteX10" fmla="*/ 43016 w 43200"/>
                <a:gd name="connsiteY10" fmla="*/ 23322 h 43200"/>
                <a:gd name="connsiteX11" fmla="*/ 37404 w 43200"/>
                <a:gd name="connsiteY11" fmla="*/ 30204 h 43200"/>
                <a:gd name="connsiteX12" fmla="*/ 35395 w 43200"/>
                <a:gd name="connsiteY12" fmla="*/ 36101 h 43200"/>
                <a:gd name="connsiteX13" fmla="*/ 28555 w 43200"/>
                <a:gd name="connsiteY13" fmla="*/ 36815 h 43200"/>
                <a:gd name="connsiteX14" fmla="*/ 23667 w 43200"/>
                <a:gd name="connsiteY14" fmla="*/ 43106 h 43200"/>
                <a:gd name="connsiteX15" fmla="*/ 16480 w 43200"/>
                <a:gd name="connsiteY15" fmla="*/ 39266 h 43200"/>
                <a:gd name="connsiteX16" fmla="*/ 5804 w 43200"/>
                <a:gd name="connsiteY16" fmla="*/ 35472 h 43200"/>
                <a:gd name="connsiteX17" fmla="*/ 1110 w 43200"/>
                <a:gd name="connsiteY17" fmla="*/ 31250 h 43200"/>
                <a:gd name="connsiteX18" fmla="*/ 2113 w 43200"/>
                <a:gd name="connsiteY18" fmla="*/ 25551 h 43200"/>
                <a:gd name="connsiteX19" fmla="*/ -5 w 43200"/>
                <a:gd name="connsiteY19" fmla="*/ 19704 h 43200"/>
                <a:gd name="connsiteX20" fmla="*/ 3863 w 43200"/>
                <a:gd name="connsiteY20" fmla="*/ 14507 h 43200"/>
                <a:gd name="connsiteX21" fmla="*/ 3900 w 43200"/>
                <a:gd name="connsiteY21" fmla="*/ 14370 h 43200"/>
                <a:gd name="connsiteX0" fmla="*/ 4693 w 43200"/>
                <a:gd name="connsiteY0" fmla="*/ 26177 h 43200"/>
                <a:gd name="connsiteX1" fmla="*/ 2160 w 43200"/>
                <a:gd name="connsiteY1" fmla="*/ 25380 h 43200"/>
                <a:gd name="connsiteX2" fmla="*/ 6928 w 43200"/>
                <a:gd name="connsiteY2" fmla="*/ 34899 h 43200"/>
                <a:gd name="connsiteX3" fmla="*/ 5820 w 43200"/>
                <a:gd name="connsiteY3" fmla="*/ 35280 h 43200"/>
                <a:gd name="connsiteX4" fmla="*/ 16478 w 43200"/>
                <a:gd name="connsiteY4" fmla="*/ 39090 h 43200"/>
                <a:gd name="connsiteX5" fmla="*/ 15810 w 43200"/>
                <a:gd name="connsiteY5" fmla="*/ 37350 h 43200"/>
                <a:gd name="connsiteX6" fmla="*/ 28827 w 43200"/>
                <a:gd name="connsiteY6" fmla="*/ 34751 h 43200"/>
                <a:gd name="connsiteX7" fmla="*/ 28560 w 43200"/>
                <a:gd name="connsiteY7" fmla="*/ 36660 h 43200"/>
                <a:gd name="connsiteX8" fmla="*/ 34129 w 43200"/>
                <a:gd name="connsiteY8" fmla="*/ 22954 h 43200"/>
                <a:gd name="connsiteX9" fmla="*/ 37380 w 43200"/>
                <a:gd name="connsiteY9" fmla="*/ 30090 h 43200"/>
                <a:gd name="connsiteX10" fmla="*/ 41798 w 43200"/>
                <a:gd name="connsiteY10" fmla="*/ 15354 h 43200"/>
                <a:gd name="connsiteX11" fmla="*/ 40350 w 43200"/>
                <a:gd name="connsiteY11" fmla="*/ 18030 h 43200"/>
                <a:gd name="connsiteX12" fmla="*/ 38324 w 43200"/>
                <a:gd name="connsiteY12" fmla="*/ 5426 h 43200"/>
                <a:gd name="connsiteX13" fmla="*/ 38400 w 43200"/>
                <a:gd name="connsiteY13" fmla="*/ 6690 h 43200"/>
                <a:gd name="connsiteX14" fmla="*/ 29078 w 43200"/>
                <a:gd name="connsiteY14" fmla="*/ 3952 h 43200"/>
                <a:gd name="connsiteX15" fmla="*/ 29820 w 43200"/>
                <a:gd name="connsiteY15" fmla="*/ 2340 h 43200"/>
                <a:gd name="connsiteX16" fmla="*/ 22141 w 43200"/>
                <a:gd name="connsiteY16" fmla="*/ 4720 h 43200"/>
                <a:gd name="connsiteX17" fmla="*/ 22500 w 43200"/>
                <a:gd name="connsiteY17" fmla="*/ 3330 h 43200"/>
                <a:gd name="connsiteX18" fmla="*/ 14000 w 43200"/>
                <a:gd name="connsiteY18" fmla="*/ 5192 h 43200"/>
                <a:gd name="connsiteX19" fmla="*/ 15300 w 43200"/>
                <a:gd name="connsiteY19" fmla="*/ 6540 h 43200"/>
                <a:gd name="connsiteX20" fmla="*/ 4127 w 43200"/>
                <a:gd name="connsiteY20" fmla="*/ 15789 h 43200"/>
                <a:gd name="connsiteX21" fmla="*/ 3900 w 43200"/>
                <a:gd name="connsiteY21" fmla="*/ 14370 h 43200"/>
                <a:gd name="connsiteX0" fmla="*/ 3936 w 43256"/>
                <a:gd name="connsiteY0" fmla="*/ 14229 h 43219"/>
                <a:gd name="connsiteX1" fmla="*/ 5659 w 43256"/>
                <a:gd name="connsiteY1" fmla="*/ 6766 h 43219"/>
                <a:gd name="connsiteX2" fmla="*/ 14041 w 43256"/>
                <a:gd name="connsiteY2" fmla="*/ 5061 h 43219"/>
                <a:gd name="connsiteX3" fmla="*/ 22492 w 43256"/>
                <a:gd name="connsiteY3" fmla="*/ 3291 h 43219"/>
                <a:gd name="connsiteX4" fmla="*/ 25785 w 43256"/>
                <a:gd name="connsiteY4" fmla="*/ 59 h 43219"/>
                <a:gd name="connsiteX5" fmla="*/ 29869 w 43256"/>
                <a:gd name="connsiteY5" fmla="*/ 2340 h 43219"/>
                <a:gd name="connsiteX6" fmla="*/ 35499 w 43256"/>
                <a:gd name="connsiteY6" fmla="*/ 549 h 43219"/>
                <a:gd name="connsiteX7" fmla="*/ 38354 w 43256"/>
                <a:gd name="connsiteY7" fmla="*/ 5435 h 43219"/>
                <a:gd name="connsiteX8" fmla="*/ 42018 w 43256"/>
                <a:gd name="connsiteY8" fmla="*/ 10177 h 43219"/>
                <a:gd name="connsiteX9" fmla="*/ 41854 w 43256"/>
                <a:gd name="connsiteY9" fmla="*/ 15319 h 43219"/>
                <a:gd name="connsiteX10" fmla="*/ 43052 w 43256"/>
                <a:gd name="connsiteY10" fmla="*/ 23181 h 43219"/>
                <a:gd name="connsiteX11" fmla="*/ 37440 w 43256"/>
                <a:gd name="connsiteY11" fmla="*/ 30063 h 43219"/>
                <a:gd name="connsiteX12" fmla="*/ 35431 w 43256"/>
                <a:gd name="connsiteY12" fmla="*/ 35960 h 43219"/>
                <a:gd name="connsiteX13" fmla="*/ 28591 w 43256"/>
                <a:gd name="connsiteY13" fmla="*/ 36674 h 43219"/>
                <a:gd name="connsiteX14" fmla="*/ 23703 w 43256"/>
                <a:gd name="connsiteY14" fmla="*/ 42965 h 43219"/>
                <a:gd name="connsiteX15" fmla="*/ 16516 w 43256"/>
                <a:gd name="connsiteY15" fmla="*/ 39125 h 43219"/>
                <a:gd name="connsiteX16" fmla="*/ 5840 w 43256"/>
                <a:gd name="connsiteY16" fmla="*/ 35331 h 43219"/>
                <a:gd name="connsiteX17" fmla="*/ 1146 w 43256"/>
                <a:gd name="connsiteY17" fmla="*/ 31109 h 43219"/>
                <a:gd name="connsiteX18" fmla="*/ 2149 w 43256"/>
                <a:gd name="connsiteY18" fmla="*/ 25410 h 43219"/>
                <a:gd name="connsiteX19" fmla="*/ 31 w 43256"/>
                <a:gd name="connsiteY19" fmla="*/ 19563 h 43219"/>
                <a:gd name="connsiteX20" fmla="*/ 3899 w 43256"/>
                <a:gd name="connsiteY20" fmla="*/ 14366 h 43219"/>
                <a:gd name="connsiteX21" fmla="*/ 3936 w 43256"/>
                <a:gd name="connsiteY21" fmla="*/ 14229 h 43219"/>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5139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34165 w 43256"/>
                <a:gd name="connsiteY8" fmla="*/ 22813 h 43219"/>
                <a:gd name="connsiteX9" fmla="*/ 41123 w 43256"/>
                <a:gd name="connsiteY9" fmla="*/ 33660 h 43219"/>
                <a:gd name="connsiteX10" fmla="*/ 41834 w 43256"/>
                <a:gd name="connsiteY10" fmla="*/ 15213 h 43219"/>
                <a:gd name="connsiteX11" fmla="*/ 40386 w 43256"/>
                <a:gd name="connsiteY11" fmla="*/ 17889 h 43219"/>
                <a:gd name="connsiteX12" fmla="*/ 38360 w 43256"/>
                <a:gd name="connsiteY12" fmla="*/ 5285 h 43219"/>
                <a:gd name="connsiteX13" fmla="*/ 38436 w 43256"/>
                <a:gd name="connsiteY13" fmla="*/ 6549 h 43219"/>
                <a:gd name="connsiteX14" fmla="*/ 29114 w 43256"/>
                <a:gd name="connsiteY14" fmla="*/ 3811 h 43219"/>
                <a:gd name="connsiteX15" fmla="*/ 29856 w 43256"/>
                <a:gd name="connsiteY15" fmla="*/ 2199 h 43219"/>
                <a:gd name="connsiteX16" fmla="*/ 22177 w 43256"/>
                <a:gd name="connsiteY16" fmla="*/ 4579 h 43219"/>
                <a:gd name="connsiteX17" fmla="*/ 22536 w 43256"/>
                <a:gd name="connsiteY17" fmla="*/ 3189 h 43219"/>
                <a:gd name="connsiteX18" fmla="*/ 14036 w 43256"/>
                <a:gd name="connsiteY18" fmla="*/ 5051 h 43219"/>
                <a:gd name="connsiteX19" fmla="*/ 15336 w 43256"/>
                <a:gd name="connsiteY19" fmla="*/ 6399 h 43219"/>
                <a:gd name="connsiteX20" fmla="*/ 4163 w 43256"/>
                <a:gd name="connsiteY20" fmla="*/ 15648 h 43219"/>
                <a:gd name="connsiteX21" fmla="*/ 3936 w 43256"/>
                <a:gd name="connsiteY21" fmla="*/ 14229 h 43219"/>
                <a:gd name="connsiteX0" fmla="*/ 3936 w 43289"/>
                <a:gd name="connsiteY0" fmla="*/ 14229 h 43219"/>
                <a:gd name="connsiteX1" fmla="*/ 5659 w 43289"/>
                <a:gd name="connsiteY1" fmla="*/ 6766 h 43219"/>
                <a:gd name="connsiteX2" fmla="*/ 14041 w 43289"/>
                <a:gd name="connsiteY2" fmla="*/ 5061 h 43219"/>
                <a:gd name="connsiteX3" fmla="*/ 22492 w 43289"/>
                <a:gd name="connsiteY3" fmla="*/ 3291 h 43219"/>
                <a:gd name="connsiteX4" fmla="*/ 25785 w 43289"/>
                <a:gd name="connsiteY4" fmla="*/ 59 h 43219"/>
                <a:gd name="connsiteX5" fmla="*/ 29869 w 43289"/>
                <a:gd name="connsiteY5" fmla="*/ 2340 h 43219"/>
                <a:gd name="connsiteX6" fmla="*/ 35499 w 43289"/>
                <a:gd name="connsiteY6" fmla="*/ 549 h 43219"/>
                <a:gd name="connsiteX7" fmla="*/ 38354 w 43289"/>
                <a:gd name="connsiteY7" fmla="*/ 5435 h 43219"/>
                <a:gd name="connsiteX8" fmla="*/ 42018 w 43289"/>
                <a:gd name="connsiteY8" fmla="*/ 10177 h 43219"/>
                <a:gd name="connsiteX9" fmla="*/ 41854 w 43289"/>
                <a:gd name="connsiteY9" fmla="*/ 15319 h 43219"/>
                <a:gd name="connsiteX10" fmla="*/ 43052 w 43289"/>
                <a:gd name="connsiteY10" fmla="*/ 23181 h 43219"/>
                <a:gd name="connsiteX11" fmla="*/ 38367 w 43289"/>
                <a:gd name="connsiteY11" fmla="*/ 35629 h 43219"/>
                <a:gd name="connsiteX12" fmla="*/ 35431 w 43289"/>
                <a:gd name="connsiteY12" fmla="*/ 35960 h 43219"/>
                <a:gd name="connsiteX13" fmla="*/ 28591 w 43289"/>
                <a:gd name="connsiteY13" fmla="*/ 36674 h 43219"/>
                <a:gd name="connsiteX14" fmla="*/ 23703 w 43289"/>
                <a:gd name="connsiteY14" fmla="*/ 42965 h 43219"/>
                <a:gd name="connsiteX15" fmla="*/ 16516 w 43289"/>
                <a:gd name="connsiteY15" fmla="*/ 39125 h 43219"/>
                <a:gd name="connsiteX16" fmla="*/ 5840 w 43289"/>
                <a:gd name="connsiteY16" fmla="*/ 35331 h 43219"/>
                <a:gd name="connsiteX17" fmla="*/ 1146 w 43289"/>
                <a:gd name="connsiteY17" fmla="*/ 31109 h 43219"/>
                <a:gd name="connsiteX18" fmla="*/ 2149 w 43289"/>
                <a:gd name="connsiteY18" fmla="*/ 25410 h 43219"/>
                <a:gd name="connsiteX19" fmla="*/ 31 w 43289"/>
                <a:gd name="connsiteY19" fmla="*/ 19563 h 43219"/>
                <a:gd name="connsiteX20" fmla="*/ 3899 w 43289"/>
                <a:gd name="connsiteY20" fmla="*/ 14366 h 43219"/>
                <a:gd name="connsiteX21" fmla="*/ 3936 w 43289"/>
                <a:gd name="connsiteY21" fmla="*/ 14229 h 43219"/>
                <a:gd name="connsiteX0" fmla="*/ 4729 w 43289"/>
                <a:gd name="connsiteY0" fmla="*/ 26036 h 43219"/>
                <a:gd name="connsiteX1" fmla="*/ 2196 w 43289"/>
                <a:gd name="connsiteY1" fmla="*/ 25239 h 43219"/>
                <a:gd name="connsiteX2" fmla="*/ 6964 w 43289"/>
                <a:gd name="connsiteY2" fmla="*/ 34758 h 43219"/>
                <a:gd name="connsiteX3" fmla="*/ 5856 w 43289"/>
                <a:gd name="connsiteY3" fmla="*/ 35139 h 43219"/>
                <a:gd name="connsiteX4" fmla="*/ 16514 w 43289"/>
                <a:gd name="connsiteY4" fmla="*/ 38949 h 43219"/>
                <a:gd name="connsiteX5" fmla="*/ 15846 w 43289"/>
                <a:gd name="connsiteY5" fmla="*/ 37209 h 43219"/>
                <a:gd name="connsiteX6" fmla="*/ 28863 w 43289"/>
                <a:gd name="connsiteY6" fmla="*/ 34610 h 43219"/>
                <a:gd name="connsiteX7" fmla="*/ 28596 w 43289"/>
                <a:gd name="connsiteY7" fmla="*/ 36519 h 43219"/>
                <a:gd name="connsiteX8" fmla="*/ 34165 w 43289"/>
                <a:gd name="connsiteY8" fmla="*/ 22813 h 43219"/>
                <a:gd name="connsiteX9" fmla="*/ 41123 w 43289"/>
                <a:gd name="connsiteY9" fmla="*/ 33660 h 43219"/>
                <a:gd name="connsiteX10" fmla="*/ 41834 w 43289"/>
                <a:gd name="connsiteY10" fmla="*/ 15213 h 43219"/>
                <a:gd name="connsiteX11" fmla="*/ 40386 w 43289"/>
                <a:gd name="connsiteY11" fmla="*/ 17889 h 43219"/>
                <a:gd name="connsiteX12" fmla="*/ 38360 w 43289"/>
                <a:gd name="connsiteY12" fmla="*/ 5285 h 43219"/>
                <a:gd name="connsiteX13" fmla="*/ 38436 w 43289"/>
                <a:gd name="connsiteY13" fmla="*/ 6549 h 43219"/>
                <a:gd name="connsiteX14" fmla="*/ 29114 w 43289"/>
                <a:gd name="connsiteY14" fmla="*/ 3811 h 43219"/>
                <a:gd name="connsiteX15" fmla="*/ 29856 w 43289"/>
                <a:gd name="connsiteY15" fmla="*/ 2199 h 43219"/>
                <a:gd name="connsiteX16" fmla="*/ 22177 w 43289"/>
                <a:gd name="connsiteY16" fmla="*/ 4579 h 43219"/>
                <a:gd name="connsiteX17" fmla="*/ 22536 w 43289"/>
                <a:gd name="connsiteY17" fmla="*/ 3189 h 43219"/>
                <a:gd name="connsiteX18" fmla="*/ 14036 w 43289"/>
                <a:gd name="connsiteY18" fmla="*/ 5051 h 43219"/>
                <a:gd name="connsiteX19" fmla="*/ 15336 w 43289"/>
                <a:gd name="connsiteY19" fmla="*/ 6399 h 43219"/>
                <a:gd name="connsiteX20" fmla="*/ 4163 w 43289"/>
                <a:gd name="connsiteY20" fmla="*/ 15648 h 43219"/>
                <a:gd name="connsiteX21" fmla="*/ 3936 w 43289"/>
                <a:gd name="connsiteY21" fmla="*/ 14229 h 43219"/>
                <a:gd name="connsiteX0" fmla="*/ 3936 w 43686"/>
                <a:gd name="connsiteY0" fmla="*/ 14229 h 43219"/>
                <a:gd name="connsiteX1" fmla="*/ 5659 w 43686"/>
                <a:gd name="connsiteY1" fmla="*/ 6766 h 43219"/>
                <a:gd name="connsiteX2" fmla="*/ 14041 w 43686"/>
                <a:gd name="connsiteY2" fmla="*/ 5061 h 43219"/>
                <a:gd name="connsiteX3" fmla="*/ 22492 w 43686"/>
                <a:gd name="connsiteY3" fmla="*/ 3291 h 43219"/>
                <a:gd name="connsiteX4" fmla="*/ 25785 w 43686"/>
                <a:gd name="connsiteY4" fmla="*/ 59 h 43219"/>
                <a:gd name="connsiteX5" fmla="*/ 29869 w 43686"/>
                <a:gd name="connsiteY5" fmla="*/ 2340 h 43219"/>
                <a:gd name="connsiteX6" fmla="*/ 35499 w 43686"/>
                <a:gd name="connsiteY6" fmla="*/ 549 h 43219"/>
                <a:gd name="connsiteX7" fmla="*/ 38354 w 43686"/>
                <a:gd name="connsiteY7" fmla="*/ 5435 h 43219"/>
                <a:gd name="connsiteX8" fmla="*/ 42018 w 43686"/>
                <a:gd name="connsiteY8" fmla="*/ 10177 h 43219"/>
                <a:gd name="connsiteX9" fmla="*/ 41854 w 43686"/>
                <a:gd name="connsiteY9" fmla="*/ 15319 h 43219"/>
                <a:gd name="connsiteX10" fmla="*/ 43515 w 43686"/>
                <a:gd name="connsiteY10" fmla="*/ 26892 h 43219"/>
                <a:gd name="connsiteX11" fmla="*/ 38367 w 43686"/>
                <a:gd name="connsiteY11" fmla="*/ 35629 h 43219"/>
                <a:gd name="connsiteX12" fmla="*/ 35431 w 43686"/>
                <a:gd name="connsiteY12" fmla="*/ 35960 h 43219"/>
                <a:gd name="connsiteX13" fmla="*/ 28591 w 43686"/>
                <a:gd name="connsiteY13" fmla="*/ 36674 h 43219"/>
                <a:gd name="connsiteX14" fmla="*/ 23703 w 43686"/>
                <a:gd name="connsiteY14" fmla="*/ 42965 h 43219"/>
                <a:gd name="connsiteX15" fmla="*/ 16516 w 43686"/>
                <a:gd name="connsiteY15" fmla="*/ 39125 h 43219"/>
                <a:gd name="connsiteX16" fmla="*/ 5840 w 43686"/>
                <a:gd name="connsiteY16" fmla="*/ 35331 h 43219"/>
                <a:gd name="connsiteX17" fmla="*/ 1146 w 43686"/>
                <a:gd name="connsiteY17" fmla="*/ 31109 h 43219"/>
                <a:gd name="connsiteX18" fmla="*/ 2149 w 43686"/>
                <a:gd name="connsiteY18" fmla="*/ 25410 h 43219"/>
                <a:gd name="connsiteX19" fmla="*/ 31 w 43686"/>
                <a:gd name="connsiteY19" fmla="*/ 19563 h 43219"/>
                <a:gd name="connsiteX20" fmla="*/ 3899 w 43686"/>
                <a:gd name="connsiteY20" fmla="*/ 14366 h 43219"/>
                <a:gd name="connsiteX21" fmla="*/ 3936 w 43686"/>
                <a:gd name="connsiteY21" fmla="*/ 14229 h 43219"/>
                <a:gd name="connsiteX0" fmla="*/ 4729 w 43686"/>
                <a:gd name="connsiteY0" fmla="*/ 26036 h 43219"/>
                <a:gd name="connsiteX1" fmla="*/ 2196 w 43686"/>
                <a:gd name="connsiteY1" fmla="*/ 25239 h 43219"/>
                <a:gd name="connsiteX2" fmla="*/ 6964 w 43686"/>
                <a:gd name="connsiteY2" fmla="*/ 34758 h 43219"/>
                <a:gd name="connsiteX3" fmla="*/ 5856 w 43686"/>
                <a:gd name="connsiteY3" fmla="*/ 35139 h 43219"/>
                <a:gd name="connsiteX4" fmla="*/ 16514 w 43686"/>
                <a:gd name="connsiteY4" fmla="*/ 38949 h 43219"/>
                <a:gd name="connsiteX5" fmla="*/ 15846 w 43686"/>
                <a:gd name="connsiteY5" fmla="*/ 37209 h 43219"/>
                <a:gd name="connsiteX6" fmla="*/ 28863 w 43686"/>
                <a:gd name="connsiteY6" fmla="*/ 34610 h 43219"/>
                <a:gd name="connsiteX7" fmla="*/ 28596 w 43686"/>
                <a:gd name="connsiteY7" fmla="*/ 36519 h 43219"/>
                <a:gd name="connsiteX8" fmla="*/ 34165 w 43686"/>
                <a:gd name="connsiteY8" fmla="*/ 22813 h 43219"/>
                <a:gd name="connsiteX9" fmla="*/ 41123 w 43686"/>
                <a:gd name="connsiteY9" fmla="*/ 33660 h 43219"/>
                <a:gd name="connsiteX10" fmla="*/ 41834 w 43686"/>
                <a:gd name="connsiteY10" fmla="*/ 15213 h 43219"/>
                <a:gd name="connsiteX11" fmla="*/ 40386 w 43686"/>
                <a:gd name="connsiteY11" fmla="*/ 17889 h 43219"/>
                <a:gd name="connsiteX12" fmla="*/ 38360 w 43686"/>
                <a:gd name="connsiteY12" fmla="*/ 5285 h 43219"/>
                <a:gd name="connsiteX13" fmla="*/ 38436 w 43686"/>
                <a:gd name="connsiteY13" fmla="*/ 6549 h 43219"/>
                <a:gd name="connsiteX14" fmla="*/ 29114 w 43686"/>
                <a:gd name="connsiteY14" fmla="*/ 3811 h 43219"/>
                <a:gd name="connsiteX15" fmla="*/ 29856 w 43686"/>
                <a:gd name="connsiteY15" fmla="*/ 2199 h 43219"/>
                <a:gd name="connsiteX16" fmla="*/ 22177 w 43686"/>
                <a:gd name="connsiteY16" fmla="*/ 4579 h 43219"/>
                <a:gd name="connsiteX17" fmla="*/ 22536 w 43686"/>
                <a:gd name="connsiteY17" fmla="*/ 3189 h 43219"/>
                <a:gd name="connsiteX18" fmla="*/ 14036 w 43686"/>
                <a:gd name="connsiteY18" fmla="*/ 5051 h 43219"/>
                <a:gd name="connsiteX19" fmla="*/ 15336 w 43686"/>
                <a:gd name="connsiteY19" fmla="*/ 6399 h 43219"/>
                <a:gd name="connsiteX20" fmla="*/ 4163 w 43686"/>
                <a:gd name="connsiteY20" fmla="*/ 15648 h 43219"/>
                <a:gd name="connsiteX21" fmla="*/ 3936 w 43686"/>
                <a:gd name="connsiteY21" fmla="*/ 14229 h 43219"/>
                <a:gd name="connsiteX0" fmla="*/ 3936 w 43686"/>
                <a:gd name="connsiteY0" fmla="*/ 14229 h 43219"/>
                <a:gd name="connsiteX1" fmla="*/ 5659 w 43686"/>
                <a:gd name="connsiteY1" fmla="*/ 6766 h 43219"/>
                <a:gd name="connsiteX2" fmla="*/ 14041 w 43686"/>
                <a:gd name="connsiteY2" fmla="*/ 5061 h 43219"/>
                <a:gd name="connsiteX3" fmla="*/ 22492 w 43686"/>
                <a:gd name="connsiteY3" fmla="*/ 3291 h 43219"/>
                <a:gd name="connsiteX4" fmla="*/ 25785 w 43686"/>
                <a:gd name="connsiteY4" fmla="*/ 59 h 43219"/>
                <a:gd name="connsiteX5" fmla="*/ 29869 w 43686"/>
                <a:gd name="connsiteY5" fmla="*/ 2340 h 43219"/>
                <a:gd name="connsiteX6" fmla="*/ 35499 w 43686"/>
                <a:gd name="connsiteY6" fmla="*/ 549 h 43219"/>
                <a:gd name="connsiteX7" fmla="*/ 38354 w 43686"/>
                <a:gd name="connsiteY7" fmla="*/ 5435 h 43219"/>
                <a:gd name="connsiteX8" fmla="*/ 42018 w 43686"/>
                <a:gd name="connsiteY8" fmla="*/ 10177 h 43219"/>
                <a:gd name="connsiteX9" fmla="*/ 41854 w 43686"/>
                <a:gd name="connsiteY9" fmla="*/ 15319 h 43219"/>
                <a:gd name="connsiteX10" fmla="*/ 43515 w 43686"/>
                <a:gd name="connsiteY10" fmla="*/ 26892 h 43219"/>
                <a:gd name="connsiteX11" fmla="*/ 38367 w 43686"/>
                <a:gd name="connsiteY11" fmla="*/ 35629 h 43219"/>
                <a:gd name="connsiteX12" fmla="*/ 35431 w 43686"/>
                <a:gd name="connsiteY12" fmla="*/ 35960 h 43219"/>
                <a:gd name="connsiteX13" fmla="*/ 28591 w 43686"/>
                <a:gd name="connsiteY13" fmla="*/ 36674 h 43219"/>
                <a:gd name="connsiteX14" fmla="*/ 23703 w 43686"/>
                <a:gd name="connsiteY14" fmla="*/ 42965 h 43219"/>
                <a:gd name="connsiteX15" fmla="*/ 16516 w 43686"/>
                <a:gd name="connsiteY15" fmla="*/ 39125 h 43219"/>
                <a:gd name="connsiteX16" fmla="*/ 5840 w 43686"/>
                <a:gd name="connsiteY16" fmla="*/ 35331 h 43219"/>
                <a:gd name="connsiteX17" fmla="*/ 1146 w 43686"/>
                <a:gd name="connsiteY17" fmla="*/ 31109 h 43219"/>
                <a:gd name="connsiteX18" fmla="*/ 2149 w 43686"/>
                <a:gd name="connsiteY18" fmla="*/ 25410 h 43219"/>
                <a:gd name="connsiteX19" fmla="*/ 31 w 43686"/>
                <a:gd name="connsiteY19" fmla="*/ 19563 h 43219"/>
                <a:gd name="connsiteX20" fmla="*/ 3899 w 43686"/>
                <a:gd name="connsiteY20" fmla="*/ 14366 h 43219"/>
                <a:gd name="connsiteX21" fmla="*/ 3936 w 43686"/>
                <a:gd name="connsiteY21" fmla="*/ 14229 h 43219"/>
                <a:gd name="connsiteX0" fmla="*/ 4729 w 43686"/>
                <a:gd name="connsiteY0" fmla="*/ 26036 h 43219"/>
                <a:gd name="connsiteX1" fmla="*/ 2196 w 43686"/>
                <a:gd name="connsiteY1" fmla="*/ 25239 h 43219"/>
                <a:gd name="connsiteX2" fmla="*/ 6964 w 43686"/>
                <a:gd name="connsiteY2" fmla="*/ 34758 h 43219"/>
                <a:gd name="connsiteX3" fmla="*/ 5856 w 43686"/>
                <a:gd name="connsiteY3" fmla="*/ 35139 h 43219"/>
                <a:gd name="connsiteX4" fmla="*/ 16514 w 43686"/>
                <a:gd name="connsiteY4" fmla="*/ 38949 h 43219"/>
                <a:gd name="connsiteX5" fmla="*/ 15846 w 43686"/>
                <a:gd name="connsiteY5" fmla="*/ 37209 h 43219"/>
                <a:gd name="connsiteX6" fmla="*/ 28863 w 43686"/>
                <a:gd name="connsiteY6" fmla="*/ 34610 h 43219"/>
                <a:gd name="connsiteX7" fmla="*/ 28596 w 43686"/>
                <a:gd name="connsiteY7" fmla="*/ 36519 h 43219"/>
                <a:gd name="connsiteX8" fmla="*/ 34165 w 43686"/>
                <a:gd name="connsiteY8" fmla="*/ 22813 h 43219"/>
                <a:gd name="connsiteX9" fmla="*/ 41123 w 43686"/>
                <a:gd name="connsiteY9" fmla="*/ 33660 h 43219"/>
                <a:gd name="connsiteX10" fmla="*/ 41834 w 43686"/>
                <a:gd name="connsiteY10" fmla="*/ 15213 h 43219"/>
                <a:gd name="connsiteX11" fmla="*/ 42471 w 43686"/>
                <a:gd name="connsiteY11" fmla="*/ 17271 h 43219"/>
                <a:gd name="connsiteX12" fmla="*/ 38360 w 43686"/>
                <a:gd name="connsiteY12" fmla="*/ 5285 h 43219"/>
                <a:gd name="connsiteX13" fmla="*/ 38436 w 43686"/>
                <a:gd name="connsiteY13" fmla="*/ 6549 h 43219"/>
                <a:gd name="connsiteX14" fmla="*/ 29114 w 43686"/>
                <a:gd name="connsiteY14" fmla="*/ 3811 h 43219"/>
                <a:gd name="connsiteX15" fmla="*/ 29856 w 43686"/>
                <a:gd name="connsiteY15" fmla="*/ 2199 h 43219"/>
                <a:gd name="connsiteX16" fmla="*/ 22177 w 43686"/>
                <a:gd name="connsiteY16" fmla="*/ 4579 h 43219"/>
                <a:gd name="connsiteX17" fmla="*/ 22536 w 43686"/>
                <a:gd name="connsiteY17" fmla="*/ 3189 h 43219"/>
                <a:gd name="connsiteX18" fmla="*/ 14036 w 43686"/>
                <a:gd name="connsiteY18" fmla="*/ 5051 h 43219"/>
                <a:gd name="connsiteX19" fmla="*/ 15336 w 43686"/>
                <a:gd name="connsiteY19" fmla="*/ 6399 h 43219"/>
                <a:gd name="connsiteX20" fmla="*/ 4163 w 43686"/>
                <a:gd name="connsiteY20" fmla="*/ 15648 h 43219"/>
                <a:gd name="connsiteX21" fmla="*/ 3936 w 43686"/>
                <a:gd name="connsiteY21" fmla="*/ 14229 h 43219"/>
                <a:gd name="connsiteX0" fmla="*/ 3936 w 43686"/>
                <a:gd name="connsiteY0" fmla="*/ 14229 h 43219"/>
                <a:gd name="connsiteX1" fmla="*/ 5659 w 43686"/>
                <a:gd name="connsiteY1" fmla="*/ 6766 h 43219"/>
                <a:gd name="connsiteX2" fmla="*/ 14041 w 43686"/>
                <a:gd name="connsiteY2" fmla="*/ 5061 h 43219"/>
                <a:gd name="connsiteX3" fmla="*/ 22492 w 43686"/>
                <a:gd name="connsiteY3" fmla="*/ 3291 h 43219"/>
                <a:gd name="connsiteX4" fmla="*/ 25785 w 43686"/>
                <a:gd name="connsiteY4" fmla="*/ 59 h 43219"/>
                <a:gd name="connsiteX5" fmla="*/ 29869 w 43686"/>
                <a:gd name="connsiteY5" fmla="*/ 2340 h 43219"/>
                <a:gd name="connsiteX6" fmla="*/ 35499 w 43686"/>
                <a:gd name="connsiteY6" fmla="*/ 549 h 43219"/>
                <a:gd name="connsiteX7" fmla="*/ 38354 w 43686"/>
                <a:gd name="connsiteY7" fmla="*/ 5435 h 43219"/>
                <a:gd name="connsiteX8" fmla="*/ 42018 w 43686"/>
                <a:gd name="connsiteY8" fmla="*/ 10177 h 43219"/>
                <a:gd name="connsiteX9" fmla="*/ 41854 w 43686"/>
                <a:gd name="connsiteY9" fmla="*/ 15319 h 43219"/>
                <a:gd name="connsiteX10" fmla="*/ 43515 w 43686"/>
                <a:gd name="connsiteY10" fmla="*/ 26892 h 43219"/>
                <a:gd name="connsiteX11" fmla="*/ 38367 w 43686"/>
                <a:gd name="connsiteY11" fmla="*/ 35629 h 43219"/>
                <a:gd name="connsiteX12" fmla="*/ 35431 w 43686"/>
                <a:gd name="connsiteY12" fmla="*/ 35960 h 43219"/>
                <a:gd name="connsiteX13" fmla="*/ 28591 w 43686"/>
                <a:gd name="connsiteY13" fmla="*/ 36674 h 43219"/>
                <a:gd name="connsiteX14" fmla="*/ 23703 w 43686"/>
                <a:gd name="connsiteY14" fmla="*/ 42965 h 43219"/>
                <a:gd name="connsiteX15" fmla="*/ 16516 w 43686"/>
                <a:gd name="connsiteY15" fmla="*/ 39125 h 43219"/>
                <a:gd name="connsiteX16" fmla="*/ 5840 w 43686"/>
                <a:gd name="connsiteY16" fmla="*/ 35331 h 43219"/>
                <a:gd name="connsiteX17" fmla="*/ 1146 w 43686"/>
                <a:gd name="connsiteY17" fmla="*/ 31109 h 43219"/>
                <a:gd name="connsiteX18" fmla="*/ 2149 w 43686"/>
                <a:gd name="connsiteY18" fmla="*/ 25410 h 43219"/>
                <a:gd name="connsiteX19" fmla="*/ 31 w 43686"/>
                <a:gd name="connsiteY19" fmla="*/ 19563 h 43219"/>
                <a:gd name="connsiteX20" fmla="*/ 3899 w 43686"/>
                <a:gd name="connsiteY20" fmla="*/ 14366 h 43219"/>
                <a:gd name="connsiteX21" fmla="*/ 3936 w 43686"/>
                <a:gd name="connsiteY21" fmla="*/ 14229 h 43219"/>
                <a:gd name="connsiteX0" fmla="*/ 4729 w 43686"/>
                <a:gd name="connsiteY0" fmla="*/ 26036 h 43219"/>
                <a:gd name="connsiteX1" fmla="*/ 2196 w 43686"/>
                <a:gd name="connsiteY1" fmla="*/ 25239 h 43219"/>
                <a:gd name="connsiteX2" fmla="*/ 6964 w 43686"/>
                <a:gd name="connsiteY2" fmla="*/ 34758 h 43219"/>
                <a:gd name="connsiteX3" fmla="*/ 5856 w 43686"/>
                <a:gd name="connsiteY3" fmla="*/ 35139 h 43219"/>
                <a:gd name="connsiteX4" fmla="*/ 16514 w 43686"/>
                <a:gd name="connsiteY4" fmla="*/ 38949 h 43219"/>
                <a:gd name="connsiteX5" fmla="*/ 15846 w 43686"/>
                <a:gd name="connsiteY5" fmla="*/ 37209 h 43219"/>
                <a:gd name="connsiteX6" fmla="*/ 28863 w 43686"/>
                <a:gd name="connsiteY6" fmla="*/ 34610 h 43219"/>
                <a:gd name="connsiteX7" fmla="*/ 30450 w 43686"/>
                <a:gd name="connsiteY7" fmla="*/ 40230 h 43219"/>
                <a:gd name="connsiteX8" fmla="*/ 34165 w 43686"/>
                <a:gd name="connsiteY8" fmla="*/ 22813 h 43219"/>
                <a:gd name="connsiteX9" fmla="*/ 41123 w 43686"/>
                <a:gd name="connsiteY9" fmla="*/ 33660 h 43219"/>
                <a:gd name="connsiteX10" fmla="*/ 41834 w 43686"/>
                <a:gd name="connsiteY10" fmla="*/ 15213 h 43219"/>
                <a:gd name="connsiteX11" fmla="*/ 42471 w 43686"/>
                <a:gd name="connsiteY11" fmla="*/ 17271 h 43219"/>
                <a:gd name="connsiteX12" fmla="*/ 38360 w 43686"/>
                <a:gd name="connsiteY12" fmla="*/ 5285 h 43219"/>
                <a:gd name="connsiteX13" fmla="*/ 38436 w 43686"/>
                <a:gd name="connsiteY13" fmla="*/ 6549 h 43219"/>
                <a:gd name="connsiteX14" fmla="*/ 29114 w 43686"/>
                <a:gd name="connsiteY14" fmla="*/ 3811 h 43219"/>
                <a:gd name="connsiteX15" fmla="*/ 29856 w 43686"/>
                <a:gd name="connsiteY15" fmla="*/ 2199 h 43219"/>
                <a:gd name="connsiteX16" fmla="*/ 22177 w 43686"/>
                <a:gd name="connsiteY16" fmla="*/ 4579 h 43219"/>
                <a:gd name="connsiteX17" fmla="*/ 22536 w 43686"/>
                <a:gd name="connsiteY17" fmla="*/ 3189 h 43219"/>
                <a:gd name="connsiteX18" fmla="*/ 14036 w 43686"/>
                <a:gd name="connsiteY18" fmla="*/ 5051 h 43219"/>
                <a:gd name="connsiteX19" fmla="*/ 15336 w 43686"/>
                <a:gd name="connsiteY19" fmla="*/ 6399 h 43219"/>
                <a:gd name="connsiteX20" fmla="*/ 4163 w 43686"/>
                <a:gd name="connsiteY20" fmla="*/ 15648 h 43219"/>
                <a:gd name="connsiteX21" fmla="*/ 3936 w 43686"/>
                <a:gd name="connsiteY21" fmla="*/ 14229 h 43219"/>
                <a:gd name="connsiteX0" fmla="*/ 3936 w 43686"/>
                <a:gd name="connsiteY0" fmla="*/ 14229 h 43219"/>
                <a:gd name="connsiteX1" fmla="*/ 5659 w 43686"/>
                <a:gd name="connsiteY1" fmla="*/ 6766 h 43219"/>
                <a:gd name="connsiteX2" fmla="*/ 14041 w 43686"/>
                <a:gd name="connsiteY2" fmla="*/ 5061 h 43219"/>
                <a:gd name="connsiteX3" fmla="*/ 22492 w 43686"/>
                <a:gd name="connsiteY3" fmla="*/ 3291 h 43219"/>
                <a:gd name="connsiteX4" fmla="*/ 25785 w 43686"/>
                <a:gd name="connsiteY4" fmla="*/ 59 h 43219"/>
                <a:gd name="connsiteX5" fmla="*/ 29869 w 43686"/>
                <a:gd name="connsiteY5" fmla="*/ 2340 h 43219"/>
                <a:gd name="connsiteX6" fmla="*/ 35499 w 43686"/>
                <a:gd name="connsiteY6" fmla="*/ 549 h 43219"/>
                <a:gd name="connsiteX7" fmla="*/ 38354 w 43686"/>
                <a:gd name="connsiteY7" fmla="*/ 5435 h 43219"/>
                <a:gd name="connsiteX8" fmla="*/ 42018 w 43686"/>
                <a:gd name="connsiteY8" fmla="*/ 10177 h 43219"/>
                <a:gd name="connsiteX9" fmla="*/ 41854 w 43686"/>
                <a:gd name="connsiteY9" fmla="*/ 15319 h 43219"/>
                <a:gd name="connsiteX10" fmla="*/ 43515 w 43686"/>
                <a:gd name="connsiteY10" fmla="*/ 26892 h 43219"/>
                <a:gd name="connsiteX11" fmla="*/ 38367 w 43686"/>
                <a:gd name="connsiteY11" fmla="*/ 35629 h 43219"/>
                <a:gd name="connsiteX12" fmla="*/ 35431 w 43686"/>
                <a:gd name="connsiteY12" fmla="*/ 35960 h 43219"/>
                <a:gd name="connsiteX13" fmla="*/ 28591 w 43686"/>
                <a:gd name="connsiteY13" fmla="*/ 36674 h 43219"/>
                <a:gd name="connsiteX14" fmla="*/ 23703 w 43686"/>
                <a:gd name="connsiteY14" fmla="*/ 42965 h 43219"/>
                <a:gd name="connsiteX15" fmla="*/ 16516 w 43686"/>
                <a:gd name="connsiteY15" fmla="*/ 39125 h 43219"/>
                <a:gd name="connsiteX16" fmla="*/ 5840 w 43686"/>
                <a:gd name="connsiteY16" fmla="*/ 35331 h 43219"/>
                <a:gd name="connsiteX17" fmla="*/ 1146 w 43686"/>
                <a:gd name="connsiteY17" fmla="*/ 31109 h 43219"/>
                <a:gd name="connsiteX18" fmla="*/ 2149 w 43686"/>
                <a:gd name="connsiteY18" fmla="*/ 25410 h 43219"/>
                <a:gd name="connsiteX19" fmla="*/ 31 w 43686"/>
                <a:gd name="connsiteY19" fmla="*/ 19563 h 43219"/>
                <a:gd name="connsiteX20" fmla="*/ 3899 w 43686"/>
                <a:gd name="connsiteY20" fmla="*/ 14366 h 43219"/>
                <a:gd name="connsiteX21" fmla="*/ 3936 w 43686"/>
                <a:gd name="connsiteY21" fmla="*/ 14229 h 43219"/>
                <a:gd name="connsiteX0" fmla="*/ 4729 w 43686"/>
                <a:gd name="connsiteY0" fmla="*/ 26036 h 43219"/>
                <a:gd name="connsiteX1" fmla="*/ 2196 w 43686"/>
                <a:gd name="connsiteY1" fmla="*/ 25239 h 43219"/>
                <a:gd name="connsiteX2" fmla="*/ 6964 w 43686"/>
                <a:gd name="connsiteY2" fmla="*/ 34758 h 43219"/>
                <a:gd name="connsiteX3" fmla="*/ 5856 w 43686"/>
                <a:gd name="connsiteY3" fmla="*/ 35139 h 43219"/>
                <a:gd name="connsiteX4" fmla="*/ 16514 w 43686"/>
                <a:gd name="connsiteY4" fmla="*/ 38949 h 43219"/>
                <a:gd name="connsiteX5" fmla="*/ 15846 w 43686"/>
                <a:gd name="connsiteY5" fmla="*/ 37209 h 43219"/>
                <a:gd name="connsiteX6" fmla="*/ 28863 w 43686"/>
                <a:gd name="connsiteY6" fmla="*/ 38321 h 43219"/>
                <a:gd name="connsiteX7" fmla="*/ 30450 w 43686"/>
                <a:gd name="connsiteY7" fmla="*/ 40230 h 43219"/>
                <a:gd name="connsiteX8" fmla="*/ 34165 w 43686"/>
                <a:gd name="connsiteY8" fmla="*/ 22813 h 43219"/>
                <a:gd name="connsiteX9" fmla="*/ 41123 w 43686"/>
                <a:gd name="connsiteY9" fmla="*/ 33660 h 43219"/>
                <a:gd name="connsiteX10" fmla="*/ 41834 w 43686"/>
                <a:gd name="connsiteY10" fmla="*/ 15213 h 43219"/>
                <a:gd name="connsiteX11" fmla="*/ 42471 w 43686"/>
                <a:gd name="connsiteY11" fmla="*/ 17271 h 43219"/>
                <a:gd name="connsiteX12" fmla="*/ 38360 w 43686"/>
                <a:gd name="connsiteY12" fmla="*/ 5285 h 43219"/>
                <a:gd name="connsiteX13" fmla="*/ 38436 w 43686"/>
                <a:gd name="connsiteY13" fmla="*/ 6549 h 43219"/>
                <a:gd name="connsiteX14" fmla="*/ 29114 w 43686"/>
                <a:gd name="connsiteY14" fmla="*/ 3811 h 43219"/>
                <a:gd name="connsiteX15" fmla="*/ 29856 w 43686"/>
                <a:gd name="connsiteY15" fmla="*/ 2199 h 43219"/>
                <a:gd name="connsiteX16" fmla="*/ 22177 w 43686"/>
                <a:gd name="connsiteY16" fmla="*/ 4579 h 43219"/>
                <a:gd name="connsiteX17" fmla="*/ 22536 w 43686"/>
                <a:gd name="connsiteY17" fmla="*/ 3189 h 43219"/>
                <a:gd name="connsiteX18" fmla="*/ 14036 w 43686"/>
                <a:gd name="connsiteY18" fmla="*/ 5051 h 43219"/>
                <a:gd name="connsiteX19" fmla="*/ 15336 w 43686"/>
                <a:gd name="connsiteY19" fmla="*/ 6399 h 43219"/>
                <a:gd name="connsiteX20" fmla="*/ 4163 w 43686"/>
                <a:gd name="connsiteY20" fmla="*/ 15648 h 43219"/>
                <a:gd name="connsiteX21" fmla="*/ 3936 w 43686"/>
                <a:gd name="connsiteY21" fmla="*/ 14229 h 43219"/>
                <a:gd name="connsiteX0" fmla="*/ 2965 w 42715"/>
                <a:gd name="connsiteY0" fmla="*/ 14229 h 43219"/>
                <a:gd name="connsiteX1" fmla="*/ 4688 w 42715"/>
                <a:gd name="connsiteY1" fmla="*/ 6766 h 43219"/>
                <a:gd name="connsiteX2" fmla="*/ 13070 w 42715"/>
                <a:gd name="connsiteY2" fmla="*/ 5061 h 43219"/>
                <a:gd name="connsiteX3" fmla="*/ 21521 w 42715"/>
                <a:gd name="connsiteY3" fmla="*/ 3291 h 43219"/>
                <a:gd name="connsiteX4" fmla="*/ 24814 w 42715"/>
                <a:gd name="connsiteY4" fmla="*/ 59 h 43219"/>
                <a:gd name="connsiteX5" fmla="*/ 28898 w 42715"/>
                <a:gd name="connsiteY5" fmla="*/ 2340 h 43219"/>
                <a:gd name="connsiteX6" fmla="*/ 34528 w 42715"/>
                <a:gd name="connsiteY6" fmla="*/ 549 h 43219"/>
                <a:gd name="connsiteX7" fmla="*/ 37383 w 42715"/>
                <a:gd name="connsiteY7" fmla="*/ 5435 h 43219"/>
                <a:gd name="connsiteX8" fmla="*/ 41047 w 42715"/>
                <a:gd name="connsiteY8" fmla="*/ 10177 h 43219"/>
                <a:gd name="connsiteX9" fmla="*/ 40883 w 42715"/>
                <a:gd name="connsiteY9" fmla="*/ 15319 h 43219"/>
                <a:gd name="connsiteX10" fmla="*/ 42544 w 42715"/>
                <a:gd name="connsiteY10" fmla="*/ 26892 h 43219"/>
                <a:gd name="connsiteX11" fmla="*/ 37396 w 42715"/>
                <a:gd name="connsiteY11" fmla="*/ 35629 h 43219"/>
                <a:gd name="connsiteX12" fmla="*/ 34460 w 42715"/>
                <a:gd name="connsiteY12" fmla="*/ 35960 h 43219"/>
                <a:gd name="connsiteX13" fmla="*/ 27620 w 42715"/>
                <a:gd name="connsiteY13" fmla="*/ 36674 h 43219"/>
                <a:gd name="connsiteX14" fmla="*/ 22732 w 42715"/>
                <a:gd name="connsiteY14" fmla="*/ 42965 h 43219"/>
                <a:gd name="connsiteX15" fmla="*/ 15545 w 42715"/>
                <a:gd name="connsiteY15" fmla="*/ 39125 h 43219"/>
                <a:gd name="connsiteX16" fmla="*/ 4869 w 42715"/>
                <a:gd name="connsiteY16" fmla="*/ 35331 h 43219"/>
                <a:gd name="connsiteX17" fmla="*/ 175 w 42715"/>
                <a:gd name="connsiteY17" fmla="*/ 31109 h 43219"/>
                <a:gd name="connsiteX18" fmla="*/ 1178 w 42715"/>
                <a:gd name="connsiteY18" fmla="*/ 25410 h 43219"/>
                <a:gd name="connsiteX19" fmla="*/ 1609 w 42715"/>
                <a:gd name="connsiteY19" fmla="*/ 19563 h 43219"/>
                <a:gd name="connsiteX20" fmla="*/ 2928 w 42715"/>
                <a:gd name="connsiteY20" fmla="*/ 14366 h 43219"/>
                <a:gd name="connsiteX21" fmla="*/ 2965 w 42715"/>
                <a:gd name="connsiteY21" fmla="*/ 14229 h 43219"/>
                <a:gd name="connsiteX0" fmla="*/ 3758 w 42715"/>
                <a:gd name="connsiteY0" fmla="*/ 26036 h 43219"/>
                <a:gd name="connsiteX1" fmla="*/ 1225 w 42715"/>
                <a:gd name="connsiteY1" fmla="*/ 25239 h 43219"/>
                <a:gd name="connsiteX2" fmla="*/ 5993 w 42715"/>
                <a:gd name="connsiteY2" fmla="*/ 34758 h 43219"/>
                <a:gd name="connsiteX3" fmla="*/ 4885 w 42715"/>
                <a:gd name="connsiteY3" fmla="*/ 35139 h 43219"/>
                <a:gd name="connsiteX4" fmla="*/ 15543 w 42715"/>
                <a:gd name="connsiteY4" fmla="*/ 38949 h 43219"/>
                <a:gd name="connsiteX5" fmla="*/ 14875 w 42715"/>
                <a:gd name="connsiteY5" fmla="*/ 37209 h 43219"/>
                <a:gd name="connsiteX6" fmla="*/ 27892 w 42715"/>
                <a:gd name="connsiteY6" fmla="*/ 38321 h 43219"/>
                <a:gd name="connsiteX7" fmla="*/ 29479 w 42715"/>
                <a:gd name="connsiteY7" fmla="*/ 40230 h 43219"/>
                <a:gd name="connsiteX8" fmla="*/ 33194 w 42715"/>
                <a:gd name="connsiteY8" fmla="*/ 22813 h 43219"/>
                <a:gd name="connsiteX9" fmla="*/ 40152 w 42715"/>
                <a:gd name="connsiteY9" fmla="*/ 33660 h 43219"/>
                <a:gd name="connsiteX10" fmla="*/ 40863 w 42715"/>
                <a:gd name="connsiteY10" fmla="*/ 15213 h 43219"/>
                <a:gd name="connsiteX11" fmla="*/ 41500 w 42715"/>
                <a:gd name="connsiteY11" fmla="*/ 17271 h 43219"/>
                <a:gd name="connsiteX12" fmla="*/ 37389 w 42715"/>
                <a:gd name="connsiteY12" fmla="*/ 5285 h 43219"/>
                <a:gd name="connsiteX13" fmla="*/ 37465 w 42715"/>
                <a:gd name="connsiteY13" fmla="*/ 6549 h 43219"/>
                <a:gd name="connsiteX14" fmla="*/ 28143 w 42715"/>
                <a:gd name="connsiteY14" fmla="*/ 3811 h 43219"/>
                <a:gd name="connsiteX15" fmla="*/ 28885 w 42715"/>
                <a:gd name="connsiteY15" fmla="*/ 2199 h 43219"/>
                <a:gd name="connsiteX16" fmla="*/ 21206 w 42715"/>
                <a:gd name="connsiteY16" fmla="*/ 4579 h 43219"/>
                <a:gd name="connsiteX17" fmla="*/ 21565 w 42715"/>
                <a:gd name="connsiteY17" fmla="*/ 3189 h 43219"/>
                <a:gd name="connsiteX18" fmla="*/ 13065 w 42715"/>
                <a:gd name="connsiteY18" fmla="*/ 5051 h 43219"/>
                <a:gd name="connsiteX19" fmla="*/ 14365 w 42715"/>
                <a:gd name="connsiteY19" fmla="*/ 6399 h 43219"/>
                <a:gd name="connsiteX20" fmla="*/ 3192 w 42715"/>
                <a:gd name="connsiteY20" fmla="*/ 15648 h 43219"/>
                <a:gd name="connsiteX21" fmla="*/ 2965 w 42715"/>
                <a:gd name="connsiteY21" fmla="*/ 14229 h 43219"/>
                <a:gd name="connsiteX0" fmla="*/ 2393 w 42143"/>
                <a:gd name="connsiteY0" fmla="*/ 14229 h 43219"/>
                <a:gd name="connsiteX1" fmla="*/ 4116 w 42143"/>
                <a:gd name="connsiteY1" fmla="*/ 6766 h 43219"/>
                <a:gd name="connsiteX2" fmla="*/ 12498 w 42143"/>
                <a:gd name="connsiteY2" fmla="*/ 5061 h 43219"/>
                <a:gd name="connsiteX3" fmla="*/ 20949 w 42143"/>
                <a:gd name="connsiteY3" fmla="*/ 3291 h 43219"/>
                <a:gd name="connsiteX4" fmla="*/ 24242 w 42143"/>
                <a:gd name="connsiteY4" fmla="*/ 59 h 43219"/>
                <a:gd name="connsiteX5" fmla="*/ 28326 w 42143"/>
                <a:gd name="connsiteY5" fmla="*/ 2340 h 43219"/>
                <a:gd name="connsiteX6" fmla="*/ 33956 w 42143"/>
                <a:gd name="connsiteY6" fmla="*/ 549 h 43219"/>
                <a:gd name="connsiteX7" fmla="*/ 36811 w 42143"/>
                <a:gd name="connsiteY7" fmla="*/ 5435 h 43219"/>
                <a:gd name="connsiteX8" fmla="*/ 40475 w 42143"/>
                <a:gd name="connsiteY8" fmla="*/ 10177 h 43219"/>
                <a:gd name="connsiteX9" fmla="*/ 40311 w 42143"/>
                <a:gd name="connsiteY9" fmla="*/ 15319 h 43219"/>
                <a:gd name="connsiteX10" fmla="*/ 41972 w 42143"/>
                <a:gd name="connsiteY10" fmla="*/ 26892 h 43219"/>
                <a:gd name="connsiteX11" fmla="*/ 36824 w 42143"/>
                <a:gd name="connsiteY11" fmla="*/ 35629 h 43219"/>
                <a:gd name="connsiteX12" fmla="*/ 33888 w 42143"/>
                <a:gd name="connsiteY12" fmla="*/ 35960 h 43219"/>
                <a:gd name="connsiteX13" fmla="*/ 27048 w 42143"/>
                <a:gd name="connsiteY13" fmla="*/ 36674 h 43219"/>
                <a:gd name="connsiteX14" fmla="*/ 22160 w 42143"/>
                <a:gd name="connsiteY14" fmla="*/ 42965 h 43219"/>
                <a:gd name="connsiteX15" fmla="*/ 14973 w 42143"/>
                <a:gd name="connsiteY15" fmla="*/ 39125 h 43219"/>
                <a:gd name="connsiteX16" fmla="*/ 4297 w 42143"/>
                <a:gd name="connsiteY16" fmla="*/ 35331 h 43219"/>
                <a:gd name="connsiteX17" fmla="*/ 993 w 42143"/>
                <a:gd name="connsiteY17" fmla="*/ 30491 h 43219"/>
                <a:gd name="connsiteX18" fmla="*/ 606 w 42143"/>
                <a:gd name="connsiteY18" fmla="*/ 25410 h 43219"/>
                <a:gd name="connsiteX19" fmla="*/ 1037 w 42143"/>
                <a:gd name="connsiteY19" fmla="*/ 19563 h 43219"/>
                <a:gd name="connsiteX20" fmla="*/ 2356 w 42143"/>
                <a:gd name="connsiteY20" fmla="*/ 14366 h 43219"/>
                <a:gd name="connsiteX21" fmla="*/ 2393 w 42143"/>
                <a:gd name="connsiteY21" fmla="*/ 14229 h 43219"/>
                <a:gd name="connsiteX0" fmla="*/ 3186 w 42143"/>
                <a:gd name="connsiteY0" fmla="*/ 26036 h 43219"/>
                <a:gd name="connsiteX1" fmla="*/ 653 w 42143"/>
                <a:gd name="connsiteY1" fmla="*/ 25239 h 43219"/>
                <a:gd name="connsiteX2" fmla="*/ 5421 w 42143"/>
                <a:gd name="connsiteY2" fmla="*/ 34758 h 43219"/>
                <a:gd name="connsiteX3" fmla="*/ 4313 w 42143"/>
                <a:gd name="connsiteY3" fmla="*/ 35139 h 43219"/>
                <a:gd name="connsiteX4" fmla="*/ 14971 w 42143"/>
                <a:gd name="connsiteY4" fmla="*/ 38949 h 43219"/>
                <a:gd name="connsiteX5" fmla="*/ 14303 w 42143"/>
                <a:gd name="connsiteY5" fmla="*/ 37209 h 43219"/>
                <a:gd name="connsiteX6" fmla="*/ 27320 w 42143"/>
                <a:gd name="connsiteY6" fmla="*/ 38321 h 43219"/>
                <a:gd name="connsiteX7" fmla="*/ 28907 w 42143"/>
                <a:gd name="connsiteY7" fmla="*/ 40230 h 43219"/>
                <a:gd name="connsiteX8" fmla="*/ 32622 w 42143"/>
                <a:gd name="connsiteY8" fmla="*/ 22813 h 43219"/>
                <a:gd name="connsiteX9" fmla="*/ 39580 w 42143"/>
                <a:gd name="connsiteY9" fmla="*/ 33660 h 43219"/>
                <a:gd name="connsiteX10" fmla="*/ 40291 w 42143"/>
                <a:gd name="connsiteY10" fmla="*/ 15213 h 43219"/>
                <a:gd name="connsiteX11" fmla="*/ 40928 w 42143"/>
                <a:gd name="connsiteY11" fmla="*/ 17271 h 43219"/>
                <a:gd name="connsiteX12" fmla="*/ 36817 w 42143"/>
                <a:gd name="connsiteY12" fmla="*/ 5285 h 43219"/>
                <a:gd name="connsiteX13" fmla="*/ 36893 w 42143"/>
                <a:gd name="connsiteY13" fmla="*/ 6549 h 43219"/>
                <a:gd name="connsiteX14" fmla="*/ 27571 w 42143"/>
                <a:gd name="connsiteY14" fmla="*/ 3811 h 43219"/>
                <a:gd name="connsiteX15" fmla="*/ 28313 w 42143"/>
                <a:gd name="connsiteY15" fmla="*/ 2199 h 43219"/>
                <a:gd name="connsiteX16" fmla="*/ 20634 w 42143"/>
                <a:gd name="connsiteY16" fmla="*/ 4579 h 43219"/>
                <a:gd name="connsiteX17" fmla="*/ 20993 w 42143"/>
                <a:gd name="connsiteY17" fmla="*/ 3189 h 43219"/>
                <a:gd name="connsiteX18" fmla="*/ 12493 w 42143"/>
                <a:gd name="connsiteY18" fmla="*/ 5051 h 43219"/>
                <a:gd name="connsiteX19" fmla="*/ 13793 w 42143"/>
                <a:gd name="connsiteY19" fmla="*/ 6399 h 43219"/>
                <a:gd name="connsiteX20" fmla="*/ 2620 w 42143"/>
                <a:gd name="connsiteY20" fmla="*/ 15648 h 43219"/>
                <a:gd name="connsiteX21" fmla="*/ 2393 w 42143"/>
                <a:gd name="connsiteY21" fmla="*/ 14229 h 43219"/>
                <a:gd name="connsiteX0" fmla="*/ 2393 w 42143"/>
                <a:gd name="connsiteY0" fmla="*/ 14229 h 43219"/>
                <a:gd name="connsiteX1" fmla="*/ 4116 w 42143"/>
                <a:gd name="connsiteY1" fmla="*/ 6766 h 43219"/>
                <a:gd name="connsiteX2" fmla="*/ 12498 w 42143"/>
                <a:gd name="connsiteY2" fmla="*/ 5061 h 43219"/>
                <a:gd name="connsiteX3" fmla="*/ 20949 w 42143"/>
                <a:gd name="connsiteY3" fmla="*/ 3291 h 43219"/>
                <a:gd name="connsiteX4" fmla="*/ 24242 w 42143"/>
                <a:gd name="connsiteY4" fmla="*/ 59 h 43219"/>
                <a:gd name="connsiteX5" fmla="*/ 28326 w 42143"/>
                <a:gd name="connsiteY5" fmla="*/ 2340 h 43219"/>
                <a:gd name="connsiteX6" fmla="*/ 33956 w 42143"/>
                <a:gd name="connsiteY6" fmla="*/ 549 h 43219"/>
                <a:gd name="connsiteX7" fmla="*/ 36811 w 42143"/>
                <a:gd name="connsiteY7" fmla="*/ 5435 h 43219"/>
                <a:gd name="connsiteX8" fmla="*/ 40475 w 42143"/>
                <a:gd name="connsiteY8" fmla="*/ 10177 h 43219"/>
                <a:gd name="connsiteX9" fmla="*/ 40311 w 42143"/>
                <a:gd name="connsiteY9" fmla="*/ 15319 h 43219"/>
                <a:gd name="connsiteX10" fmla="*/ 41972 w 42143"/>
                <a:gd name="connsiteY10" fmla="*/ 26892 h 43219"/>
                <a:gd name="connsiteX11" fmla="*/ 36824 w 42143"/>
                <a:gd name="connsiteY11" fmla="*/ 35629 h 43219"/>
                <a:gd name="connsiteX12" fmla="*/ 33888 w 42143"/>
                <a:gd name="connsiteY12" fmla="*/ 35960 h 43219"/>
                <a:gd name="connsiteX13" fmla="*/ 27048 w 42143"/>
                <a:gd name="connsiteY13" fmla="*/ 36674 h 43219"/>
                <a:gd name="connsiteX14" fmla="*/ 22160 w 42143"/>
                <a:gd name="connsiteY14" fmla="*/ 42965 h 43219"/>
                <a:gd name="connsiteX15" fmla="*/ 14973 w 42143"/>
                <a:gd name="connsiteY15" fmla="*/ 39125 h 43219"/>
                <a:gd name="connsiteX16" fmla="*/ 4297 w 42143"/>
                <a:gd name="connsiteY16" fmla="*/ 35331 h 43219"/>
                <a:gd name="connsiteX17" fmla="*/ 993 w 42143"/>
                <a:gd name="connsiteY17" fmla="*/ 30491 h 43219"/>
                <a:gd name="connsiteX18" fmla="*/ 606 w 42143"/>
                <a:gd name="connsiteY18" fmla="*/ 25410 h 43219"/>
                <a:gd name="connsiteX19" fmla="*/ 1037 w 42143"/>
                <a:gd name="connsiteY19" fmla="*/ 19563 h 43219"/>
                <a:gd name="connsiteX20" fmla="*/ 2356 w 42143"/>
                <a:gd name="connsiteY20" fmla="*/ 14366 h 43219"/>
                <a:gd name="connsiteX21" fmla="*/ 2393 w 42143"/>
                <a:gd name="connsiteY21" fmla="*/ 14229 h 43219"/>
                <a:gd name="connsiteX0" fmla="*/ 3186 w 42143"/>
                <a:gd name="connsiteY0" fmla="*/ 26036 h 43219"/>
                <a:gd name="connsiteX1" fmla="*/ 653 w 42143"/>
                <a:gd name="connsiteY1" fmla="*/ 25239 h 43219"/>
                <a:gd name="connsiteX2" fmla="*/ 5421 w 42143"/>
                <a:gd name="connsiteY2" fmla="*/ 34758 h 43219"/>
                <a:gd name="connsiteX3" fmla="*/ 4313 w 42143"/>
                <a:gd name="connsiteY3" fmla="*/ 35139 h 43219"/>
                <a:gd name="connsiteX4" fmla="*/ 14971 w 42143"/>
                <a:gd name="connsiteY4" fmla="*/ 38949 h 43219"/>
                <a:gd name="connsiteX5" fmla="*/ 14303 w 42143"/>
                <a:gd name="connsiteY5" fmla="*/ 37209 h 43219"/>
                <a:gd name="connsiteX6" fmla="*/ 27320 w 42143"/>
                <a:gd name="connsiteY6" fmla="*/ 38321 h 43219"/>
                <a:gd name="connsiteX7" fmla="*/ 28907 w 42143"/>
                <a:gd name="connsiteY7" fmla="*/ 40230 h 43219"/>
                <a:gd name="connsiteX8" fmla="*/ 40291 w 42143"/>
                <a:gd name="connsiteY8" fmla="*/ 15213 h 43219"/>
                <a:gd name="connsiteX9" fmla="*/ 40928 w 42143"/>
                <a:gd name="connsiteY9" fmla="*/ 17271 h 43219"/>
                <a:gd name="connsiteX10" fmla="*/ 36817 w 42143"/>
                <a:gd name="connsiteY10" fmla="*/ 5285 h 43219"/>
                <a:gd name="connsiteX11" fmla="*/ 36893 w 42143"/>
                <a:gd name="connsiteY11" fmla="*/ 6549 h 43219"/>
                <a:gd name="connsiteX12" fmla="*/ 27571 w 42143"/>
                <a:gd name="connsiteY12" fmla="*/ 3811 h 43219"/>
                <a:gd name="connsiteX13" fmla="*/ 28313 w 42143"/>
                <a:gd name="connsiteY13" fmla="*/ 2199 h 43219"/>
                <a:gd name="connsiteX14" fmla="*/ 20634 w 42143"/>
                <a:gd name="connsiteY14" fmla="*/ 4579 h 43219"/>
                <a:gd name="connsiteX15" fmla="*/ 20993 w 42143"/>
                <a:gd name="connsiteY15" fmla="*/ 3189 h 43219"/>
                <a:gd name="connsiteX16" fmla="*/ 12493 w 42143"/>
                <a:gd name="connsiteY16" fmla="*/ 5051 h 43219"/>
                <a:gd name="connsiteX17" fmla="*/ 13793 w 42143"/>
                <a:gd name="connsiteY17" fmla="*/ 6399 h 43219"/>
                <a:gd name="connsiteX18" fmla="*/ 2620 w 42143"/>
                <a:gd name="connsiteY18" fmla="*/ 15648 h 43219"/>
                <a:gd name="connsiteX19" fmla="*/ 2393 w 42143"/>
                <a:gd name="connsiteY19" fmla="*/ 14229 h 43219"/>
                <a:gd name="connsiteX0" fmla="*/ 2393 w 42143"/>
                <a:gd name="connsiteY0" fmla="*/ 14229 h 43219"/>
                <a:gd name="connsiteX1" fmla="*/ 4116 w 42143"/>
                <a:gd name="connsiteY1" fmla="*/ 6766 h 43219"/>
                <a:gd name="connsiteX2" fmla="*/ 12498 w 42143"/>
                <a:gd name="connsiteY2" fmla="*/ 5061 h 43219"/>
                <a:gd name="connsiteX3" fmla="*/ 20949 w 42143"/>
                <a:gd name="connsiteY3" fmla="*/ 3291 h 43219"/>
                <a:gd name="connsiteX4" fmla="*/ 24242 w 42143"/>
                <a:gd name="connsiteY4" fmla="*/ 59 h 43219"/>
                <a:gd name="connsiteX5" fmla="*/ 28326 w 42143"/>
                <a:gd name="connsiteY5" fmla="*/ 2340 h 43219"/>
                <a:gd name="connsiteX6" fmla="*/ 33956 w 42143"/>
                <a:gd name="connsiteY6" fmla="*/ 549 h 43219"/>
                <a:gd name="connsiteX7" fmla="*/ 36811 w 42143"/>
                <a:gd name="connsiteY7" fmla="*/ 5435 h 43219"/>
                <a:gd name="connsiteX8" fmla="*/ 40475 w 42143"/>
                <a:gd name="connsiteY8" fmla="*/ 10177 h 43219"/>
                <a:gd name="connsiteX9" fmla="*/ 40311 w 42143"/>
                <a:gd name="connsiteY9" fmla="*/ 15319 h 43219"/>
                <a:gd name="connsiteX10" fmla="*/ 41972 w 42143"/>
                <a:gd name="connsiteY10" fmla="*/ 26892 h 43219"/>
                <a:gd name="connsiteX11" fmla="*/ 36824 w 42143"/>
                <a:gd name="connsiteY11" fmla="*/ 35629 h 43219"/>
                <a:gd name="connsiteX12" fmla="*/ 33888 w 42143"/>
                <a:gd name="connsiteY12" fmla="*/ 35960 h 43219"/>
                <a:gd name="connsiteX13" fmla="*/ 27048 w 42143"/>
                <a:gd name="connsiteY13" fmla="*/ 36674 h 43219"/>
                <a:gd name="connsiteX14" fmla="*/ 22160 w 42143"/>
                <a:gd name="connsiteY14" fmla="*/ 42965 h 43219"/>
                <a:gd name="connsiteX15" fmla="*/ 14973 w 42143"/>
                <a:gd name="connsiteY15" fmla="*/ 39125 h 43219"/>
                <a:gd name="connsiteX16" fmla="*/ 4297 w 42143"/>
                <a:gd name="connsiteY16" fmla="*/ 35331 h 43219"/>
                <a:gd name="connsiteX17" fmla="*/ 993 w 42143"/>
                <a:gd name="connsiteY17" fmla="*/ 30491 h 43219"/>
                <a:gd name="connsiteX18" fmla="*/ 606 w 42143"/>
                <a:gd name="connsiteY18" fmla="*/ 25410 h 43219"/>
                <a:gd name="connsiteX19" fmla="*/ 1037 w 42143"/>
                <a:gd name="connsiteY19" fmla="*/ 19563 h 43219"/>
                <a:gd name="connsiteX20" fmla="*/ 2356 w 42143"/>
                <a:gd name="connsiteY20" fmla="*/ 14366 h 43219"/>
                <a:gd name="connsiteX21" fmla="*/ 2393 w 42143"/>
                <a:gd name="connsiteY21" fmla="*/ 14229 h 43219"/>
                <a:gd name="connsiteX0" fmla="*/ 3186 w 42143"/>
                <a:gd name="connsiteY0" fmla="*/ 26036 h 43219"/>
                <a:gd name="connsiteX1" fmla="*/ 653 w 42143"/>
                <a:gd name="connsiteY1" fmla="*/ 25239 h 43219"/>
                <a:gd name="connsiteX2" fmla="*/ 5421 w 42143"/>
                <a:gd name="connsiteY2" fmla="*/ 34758 h 43219"/>
                <a:gd name="connsiteX3" fmla="*/ 2691 w 42143"/>
                <a:gd name="connsiteY3" fmla="*/ 40705 h 43219"/>
                <a:gd name="connsiteX4" fmla="*/ 14971 w 42143"/>
                <a:gd name="connsiteY4" fmla="*/ 38949 h 43219"/>
                <a:gd name="connsiteX5" fmla="*/ 14303 w 42143"/>
                <a:gd name="connsiteY5" fmla="*/ 37209 h 43219"/>
                <a:gd name="connsiteX6" fmla="*/ 27320 w 42143"/>
                <a:gd name="connsiteY6" fmla="*/ 38321 h 43219"/>
                <a:gd name="connsiteX7" fmla="*/ 28907 w 42143"/>
                <a:gd name="connsiteY7" fmla="*/ 40230 h 43219"/>
                <a:gd name="connsiteX8" fmla="*/ 40291 w 42143"/>
                <a:gd name="connsiteY8" fmla="*/ 15213 h 43219"/>
                <a:gd name="connsiteX9" fmla="*/ 40928 w 42143"/>
                <a:gd name="connsiteY9" fmla="*/ 17271 h 43219"/>
                <a:gd name="connsiteX10" fmla="*/ 36817 w 42143"/>
                <a:gd name="connsiteY10" fmla="*/ 5285 h 43219"/>
                <a:gd name="connsiteX11" fmla="*/ 36893 w 42143"/>
                <a:gd name="connsiteY11" fmla="*/ 6549 h 43219"/>
                <a:gd name="connsiteX12" fmla="*/ 27571 w 42143"/>
                <a:gd name="connsiteY12" fmla="*/ 3811 h 43219"/>
                <a:gd name="connsiteX13" fmla="*/ 28313 w 42143"/>
                <a:gd name="connsiteY13" fmla="*/ 2199 h 43219"/>
                <a:gd name="connsiteX14" fmla="*/ 20634 w 42143"/>
                <a:gd name="connsiteY14" fmla="*/ 4579 h 43219"/>
                <a:gd name="connsiteX15" fmla="*/ 20993 w 42143"/>
                <a:gd name="connsiteY15" fmla="*/ 3189 h 43219"/>
                <a:gd name="connsiteX16" fmla="*/ 12493 w 42143"/>
                <a:gd name="connsiteY16" fmla="*/ 5051 h 43219"/>
                <a:gd name="connsiteX17" fmla="*/ 13793 w 42143"/>
                <a:gd name="connsiteY17" fmla="*/ 6399 h 43219"/>
                <a:gd name="connsiteX18" fmla="*/ 2620 w 42143"/>
                <a:gd name="connsiteY18" fmla="*/ 15648 h 43219"/>
                <a:gd name="connsiteX19" fmla="*/ 2393 w 42143"/>
                <a:gd name="connsiteY19" fmla="*/ 14229 h 43219"/>
                <a:gd name="connsiteX0" fmla="*/ 2393 w 42143"/>
                <a:gd name="connsiteY0" fmla="*/ 14229 h 43219"/>
                <a:gd name="connsiteX1" fmla="*/ 4116 w 42143"/>
                <a:gd name="connsiteY1" fmla="*/ 6766 h 43219"/>
                <a:gd name="connsiteX2" fmla="*/ 12498 w 42143"/>
                <a:gd name="connsiteY2" fmla="*/ 5061 h 43219"/>
                <a:gd name="connsiteX3" fmla="*/ 20949 w 42143"/>
                <a:gd name="connsiteY3" fmla="*/ 3291 h 43219"/>
                <a:gd name="connsiteX4" fmla="*/ 24242 w 42143"/>
                <a:gd name="connsiteY4" fmla="*/ 59 h 43219"/>
                <a:gd name="connsiteX5" fmla="*/ 28326 w 42143"/>
                <a:gd name="connsiteY5" fmla="*/ 2340 h 43219"/>
                <a:gd name="connsiteX6" fmla="*/ 33956 w 42143"/>
                <a:gd name="connsiteY6" fmla="*/ 549 h 43219"/>
                <a:gd name="connsiteX7" fmla="*/ 36811 w 42143"/>
                <a:gd name="connsiteY7" fmla="*/ 5435 h 43219"/>
                <a:gd name="connsiteX8" fmla="*/ 40475 w 42143"/>
                <a:gd name="connsiteY8" fmla="*/ 10177 h 43219"/>
                <a:gd name="connsiteX9" fmla="*/ 40311 w 42143"/>
                <a:gd name="connsiteY9" fmla="*/ 15319 h 43219"/>
                <a:gd name="connsiteX10" fmla="*/ 41972 w 42143"/>
                <a:gd name="connsiteY10" fmla="*/ 26892 h 43219"/>
                <a:gd name="connsiteX11" fmla="*/ 36824 w 42143"/>
                <a:gd name="connsiteY11" fmla="*/ 35629 h 43219"/>
                <a:gd name="connsiteX12" fmla="*/ 33888 w 42143"/>
                <a:gd name="connsiteY12" fmla="*/ 35960 h 43219"/>
                <a:gd name="connsiteX13" fmla="*/ 27048 w 42143"/>
                <a:gd name="connsiteY13" fmla="*/ 36674 h 43219"/>
                <a:gd name="connsiteX14" fmla="*/ 22160 w 42143"/>
                <a:gd name="connsiteY14" fmla="*/ 42965 h 43219"/>
                <a:gd name="connsiteX15" fmla="*/ 14973 w 42143"/>
                <a:gd name="connsiteY15" fmla="*/ 39125 h 43219"/>
                <a:gd name="connsiteX16" fmla="*/ 4297 w 42143"/>
                <a:gd name="connsiteY16" fmla="*/ 35331 h 43219"/>
                <a:gd name="connsiteX17" fmla="*/ 993 w 42143"/>
                <a:gd name="connsiteY17" fmla="*/ 30491 h 43219"/>
                <a:gd name="connsiteX18" fmla="*/ 606 w 42143"/>
                <a:gd name="connsiteY18" fmla="*/ 25410 h 43219"/>
                <a:gd name="connsiteX19" fmla="*/ 1037 w 42143"/>
                <a:gd name="connsiteY19" fmla="*/ 19563 h 43219"/>
                <a:gd name="connsiteX20" fmla="*/ 2356 w 42143"/>
                <a:gd name="connsiteY20" fmla="*/ 14366 h 43219"/>
                <a:gd name="connsiteX21" fmla="*/ 2393 w 42143"/>
                <a:gd name="connsiteY21" fmla="*/ 14229 h 43219"/>
                <a:gd name="connsiteX0" fmla="*/ 3186 w 42143"/>
                <a:gd name="connsiteY0" fmla="*/ 26036 h 43219"/>
                <a:gd name="connsiteX1" fmla="*/ 653 w 42143"/>
                <a:gd name="connsiteY1" fmla="*/ 25239 h 43219"/>
                <a:gd name="connsiteX2" fmla="*/ 5653 w 42143"/>
                <a:gd name="connsiteY2" fmla="*/ 39087 h 43219"/>
                <a:gd name="connsiteX3" fmla="*/ 2691 w 42143"/>
                <a:gd name="connsiteY3" fmla="*/ 40705 h 43219"/>
                <a:gd name="connsiteX4" fmla="*/ 14971 w 42143"/>
                <a:gd name="connsiteY4" fmla="*/ 38949 h 43219"/>
                <a:gd name="connsiteX5" fmla="*/ 14303 w 42143"/>
                <a:gd name="connsiteY5" fmla="*/ 37209 h 43219"/>
                <a:gd name="connsiteX6" fmla="*/ 27320 w 42143"/>
                <a:gd name="connsiteY6" fmla="*/ 38321 h 43219"/>
                <a:gd name="connsiteX7" fmla="*/ 28907 w 42143"/>
                <a:gd name="connsiteY7" fmla="*/ 40230 h 43219"/>
                <a:gd name="connsiteX8" fmla="*/ 40291 w 42143"/>
                <a:gd name="connsiteY8" fmla="*/ 15213 h 43219"/>
                <a:gd name="connsiteX9" fmla="*/ 40928 w 42143"/>
                <a:gd name="connsiteY9" fmla="*/ 17271 h 43219"/>
                <a:gd name="connsiteX10" fmla="*/ 36817 w 42143"/>
                <a:gd name="connsiteY10" fmla="*/ 5285 h 43219"/>
                <a:gd name="connsiteX11" fmla="*/ 36893 w 42143"/>
                <a:gd name="connsiteY11" fmla="*/ 6549 h 43219"/>
                <a:gd name="connsiteX12" fmla="*/ 27571 w 42143"/>
                <a:gd name="connsiteY12" fmla="*/ 3811 h 43219"/>
                <a:gd name="connsiteX13" fmla="*/ 28313 w 42143"/>
                <a:gd name="connsiteY13" fmla="*/ 2199 h 43219"/>
                <a:gd name="connsiteX14" fmla="*/ 20634 w 42143"/>
                <a:gd name="connsiteY14" fmla="*/ 4579 h 43219"/>
                <a:gd name="connsiteX15" fmla="*/ 20993 w 42143"/>
                <a:gd name="connsiteY15" fmla="*/ 3189 h 43219"/>
                <a:gd name="connsiteX16" fmla="*/ 12493 w 42143"/>
                <a:gd name="connsiteY16" fmla="*/ 5051 h 43219"/>
                <a:gd name="connsiteX17" fmla="*/ 13793 w 42143"/>
                <a:gd name="connsiteY17" fmla="*/ 6399 h 43219"/>
                <a:gd name="connsiteX18" fmla="*/ 2620 w 42143"/>
                <a:gd name="connsiteY18" fmla="*/ 15648 h 43219"/>
                <a:gd name="connsiteX19" fmla="*/ 2393 w 42143"/>
                <a:gd name="connsiteY19" fmla="*/ 14229 h 43219"/>
                <a:gd name="connsiteX0" fmla="*/ 2393 w 42143"/>
                <a:gd name="connsiteY0" fmla="*/ 14229 h 43219"/>
                <a:gd name="connsiteX1" fmla="*/ 4116 w 42143"/>
                <a:gd name="connsiteY1" fmla="*/ 6766 h 43219"/>
                <a:gd name="connsiteX2" fmla="*/ 12498 w 42143"/>
                <a:gd name="connsiteY2" fmla="*/ 5061 h 43219"/>
                <a:gd name="connsiteX3" fmla="*/ 20949 w 42143"/>
                <a:gd name="connsiteY3" fmla="*/ 3291 h 43219"/>
                <a:gd name="connsiteX4" fmla="*/ 24242 w 42143"/>
                <a:gd name="connsiteY4" fmla="*/ 59 h 43219"/>
                <a:gd name="connsiteX5" fmla="*/ 28326 w 42143"/>
                <a:gd name="connsiteY5" fmla="*/ 2340 h 43219"/>
                <a:gd name="connsiteX6" fmla="*/ 33956 w 42143"/>
                <a:gd name="connsiteY6" fmla="*/ 549 h 43219"/>
                <a:gd name="connsiteX7" fmla="*/ 36811 w 42143"/>
                <a:gd name="connsiteY7" fmla="*/ 5435 h 43219"/>
                <a:gd name="connsiteX8" fmla="*/ 40475 w 42143"/>
                <a:gd name="connsiteY8" fmla="*/ 10177 h 43219"/>
                <a:gd name="connsiteX9" fmla="*/ 40311 w 42143"/>
                <a:gd name="connsiteY9" fmla="*/ 15319 h 43219"/>
                <a:gd name="connsiteX10" fmla="*/ 41972 w 42143"/>
                <a:gd name="connsiteY10" fmla="*/ 26892 h 43219"/>
                <a:gd name="connsiteX11" fmla="*/ 36824 w 42143"/>
                <a:gd name="connsiteY11" fmla="*/ 35629 h 43219"/>
                <a:gd name="connsiteX12" fmla="*/ 33888 w 42143"/>
                <a:gd name="connsiteY12" fmla="*/ 35960 h 43219"/>
                <a:gd name="connsiteX13" fmla="*/ 27048 w 42143"/>
                <a:gd name="connsiteY13" fmla="*/ 36674 h 43219"/>
                <a:gd name="connsiteX14" fmla="*/ 22160 w 42143"/>
                <a:gd name="connsiteY14" fmla="*/ 42965 h 43219"/>
                <a:gd name="connsiteX15" fmla="*/ 14973 w 42143"/>
                <a:gd name="connsiteY15" fmla="*/ 39125 h 43219"/>
                <a:gd name="connsiteX16" fmla="*/ 8326 w 42143"/>
                <a:gd name="connsiteY16" fmla="*/ 41577 h 43219"/>
                <a:gd name="connsiteX17" fmla="*/ 4297 w 42143"/>
                <a:gd name="connsiteY17" fmla="*/ 35331 h 43219"/>
                <a:gd name="connsiteX18" fmla="*/ 993 w 42143"/>
                <a:gd name="connsiteY18" fmla="*/ 30491 h 43219"/>
                <a:gd name="connsiteX19" fmla="*/ 606 w 42143"/>
                <a:gd name="connsiteY19" fmla="*/ 25410 h 43219"/>
                <a:gd name="connsiteX20" fmla="*/ 1037 w 42143"/>
                <a:gd name="connsiteY20" fmla="*/ 19563 h 43219"/>
                <a:gd name="connsiteX21" fmla="*/ 2356 w 42143"/>
                <a:gd name="connsiteY21" fmla="*/ 14366 h 43219"/>
                <a:gd name="connsiteX22" fmla="*/ 2393 w 42143"/>
                <a:gd name="connsiteY22" fmla="*/ 14229 h 43219"/>
                <a:gd name="connsiteX0" fmla="*/ 3186 w 42143"/>
                <a:gd name="connsiteY0" fmla="*/ 26036 h 43219"/>
                <a:gd name="connsiteX1" fmla="*/ 653 w 42143"/>
                <a:gd name="connsiteY1" fmla="*/ 25239 h 43219"/>
                <a:gd name="connsiteX2" fmla="*/ 5653 w 42143"/>
                <a:gd name="connsiteY2" fmla="*/ 39087 h 43219"/>
                <a:gd name="connsiteX3" fmla="*/ 2691 w 42143"/>
                <a:gd name="connsiteY3" fmla="*/ 40705 h 43219"/>
                <a:gd name="connsiteX4" fmla="*/ 14971 w 42143"/>
                <a:gd name="connsiteY4" fmla="*/ 38949 h 43219"/>
                <a:gd name="connsiteX5" fmla="*/ 14303 w 42143"/>
                <a:gd name="connsiteY5" fmla="*/ 37209 h 43219"/>
                <a:gd name="connsiteX6" fmla="*/ 27320 w 42143"/>
                <a:gd name="connsiteY6" fmla="*/ 38321 h 43219"/>
                <a:gd name="connsiteX7" fmla="*/ 28907 w 42143"/>
                <a:gd name="connsiteY7" fmla="*/ 40230 h 43219"/>
                <a:gd name="connsiteX8" fmla="*/ 40291 w 42143"/>
                <a:gd name="connsiteY8" fmla="*/ 15213 h 43219"/>
                <a:gd name="connsiteX9" fmla="*/ 40928 w 42143"/>
                <a:gd name="connsiteY9" fmla="*/ 17271 h 43219"/>
                <a:gd name="connsiteX10" fmla="*/ 36817 w 42143"/>
                <a:gd name="connsiteY10" fmla="*/ 5285 h 43219"/>
                <a:gd name="connsiteX11" fmla="*/ 36893 w 42143"/>
                <a:gd name="connsiteY11" fmla="*/ 6549 h 43219"/>
                <a:gd name="connsiteX12" fmla="*/ 27571 w 42143"/>
                <a:gd name="connsiteY12" fmla="*/ 3811 h 43219"/>
                <a:gd name="connsiteX13" fmla="*/ 28313 w 42143"/>
                <a:gd name="connsiteY13" fmla="*/ 2199 h 43219"/>
                <a:gd name="connsiteX14" fmla="*/ 20634 w 42143"/>
                <a:gd name="connsiteY14" fmla="*/ 4579 h 43219"/>
                <a:gd name="connsiteX15" fmla="*/ 20993 w 42143"/>
                <a:gd name="connsiteY15" fmla="*/ 3189 h 43219"/>
                <a:gd name="connsiteX16" fmla="*/ 12493 w 42143"/>
                <a:gd name="connsiteY16" fmla="*/ 5051 h 43219"/>
                <a:gd name="connsiteX17" fmla="*/ 13793 w 42143"/>
                <a:gd name="connsiteY17" fmla="*/ 6399 h 43219"/>
                <a:gd name="connsiteX18" fmla="*/ 2620 w 42143"/>
                <a:gd name="connsiteY18" fmla="*/ 15648 h 43219"/>
                <a:gd name="connsiteX19" fmla="*/ 2393 w 42143"/>
                <a:gd name="connsiteY19" fmla="*/ 14229 h 43219"/>
                <a:gd name="connsiteX0" fmla="*/ 2393 w 42143"/>
                <a:gd name="connsiteY0" fmla="*/ 14229 h 43219"/>
                <a:gd name="connsiteX1" fmla="*/ 4116 w 42143"/>
                <a:gd name="connsiteY1" fmla="*/ 6766 h 43219"/>
                <a:gd name="connsiteX2" fmla="*/ 12498 w 42143"/>
                <a:gd name="connsiteY2" fmla="*/ 5061 h 43219"/>
                <a:gd name="connsiteX3" fmla="*/ 20949 w 42143"/>
                <a:gd name="connsiteY3" fmla="*/ 3291 h 43219"/>
                <a:gd name="connsiteX4" fmla="*/ 24242 w 42143"/>
                <a:gd name="connsiteY4" fmla="*/ 59 h 43219"/>
                <a:gd name="connsiteX5" fmla="*/ 28326 w 42143"/>
                <a:gd name="connsiteY5" fmla="*/ 2340 h 43219"/>
                <a:gd name="connsiteX6" fmla="*/ 33956 w 42143"/>
                <a:gd name="connsiteY6" fmla="*/ 549 h 43219"/>
                <a:gd name="connsiteX7" fmla="*/ 36811 w 42143"/>
                <a:gd name="connsiteY7" fmla="*/ 5435 h 43219"/>
                <a:gd name="connsiteX8" fmla="*/ 40475 w 42143"/>
                <a:gd name="connsiteY8" fmla="*/ 10177 h 43219"/>
                <a:gd name="connsiteX9" fmla="*/ 40311 w 42143"/>
                <a:gd name="connsiteY9" fmla="*/ 15319 h 43219"/>
                <a:gd name="connsiteX10" fmla="*/ 41972 w 42143"/>
                <a:gd name="connsiteY10" fmla="*/ 26892 h 43219"/>
                <a:gd name="connsiteX11" fmla="*/ 36824 w 42143"/>
                <a:gd name="connsiteY11" fmla="*/ 35629 h 43219"/>
                <a:gd name="connsiteX12" fmla="*/ 33888 w 42143"/>
                <a:gd name="connsiteY12" fmla="*/ 35960 h 43219"/>
                <a:gd name="connsiteX13" fmla="*/ 27048 w 42143"/>
                <a:gd name="connsiteY13" fmla="*/ 36674 h 43219"/>
                <a:gd name="connsiteX14" fmla="*/ 22160 w 42143"/>
                <a:gd name="connsiteY14" fmla="*/ 42965 h 43219"/>
                <a:gd name="connsiteX15" fmla="*/ 14973 w 42143"/>
                <a:gd name="connsiteY15" fmla="*/ 39125 h 43219"/>
                <a:gd name="connsiteX16" fmla="*/ 8326 w 42143"/>
                <a:gd name="connsiteY16" fmla="*/ 41577 h 43219"/>
                <a:gd name="connsiteX17" fmla="*/ 4297 w 42143"/>
                <a:gd name="connsiteY17" fmla="*/ 35331 h 43219"/>
                <a:gd name="connsiteX18" fmla="*/ 993 w 42143"/>
                <a:gd name="connsiteY18" fmla="*/ 30491 h 43219"/>
                <a:gd name="connsiteX19" fmla="*/ 606 w 42143"/>
                <a:gd name="connsiteY19" fmla="*/ 25410 h 43219"/>
                <a:gd name="connsiteX20" fmla="*/ 1037 w 42143"/>
                <a:gd name="connsiteY20" fmla="*/ 19563 h 43219"/>
                <a:gd name="connsiteX21" fmla="*/ 2356 w 42143"/>
                <a:gd name="connsiteY21" fmla="*/ 14366 h 43219"/>
                <a:gd name="connsiteX22" fmla="*/ 2393 w 42143"/>
                <a:gd name="connsiteY22" fmla="*/ 14229 h 43219"/>
                <a:gd name="connsiteX0" fmla="*/ 3186 w 42143"/>
                <a:gd name="connsiteY0" fmla="*/ 26036 h 43219"/>
                <a:gd name="connsiteX1" fmla="*/ 653 w 42143"/>
                <a:gd name="connsiteY1" fmla="*/ 25239 h 43219"/>
                <a:gd name="connsiteX2" fmla="*/ 5653 w 42143"/>
                <a:gd name="connsiteY2" fmla="*/ 39087 h 43219"/>
                <a:gd name="connsiteX3" fmla="*/ 2691 w 42143"/>
                <a:gd name="connsiteY3" fmla="*/ 40705 h 43219"/>
                <a:gd name="connsiteX4" fmla="*/ 14971 w 42143"/>
                <a:gd name="connsiteY4" fmla="*/ 38949 h 43219"/>
                <a:gd name="connsiteX5" fmla="*/ 14303 w 42143"/>
                <a:gd name="connsiteY5" fmla="*/ 37209 h 43219"/>
                <a:gd name="connsiteX6" fmla="*/ 27320 w 42143"/>
                <a:gd name="connsiteY6" fmla="*/ 38321 h 43219"/>
                <a:gd name="connsiteX7" fmla="*/ 28907 w 42143"/>
                <a:gd name="connsiteY7" fmla="*/ 40230 h 43219"/>
                <a:gd name="connsiteX8" fmla="*/ 40291 w 42143"/>
                <a:gd name="connsiteY8" fmla="*/ 15213 h 43219"/>
                <a:gd name="connsiteX9" fmla="*/ 40928 w 42143"/>
                <a:gd name="connsiteY9" fmla="*/ 17271 h 43219"/>
                <a:gd name="connsiteX10" fmla="*/ 36817 w 42143"/>
                <a:gd name="connsiteY10" fmla="*/ 5285 h 43219"/>
                <a:gd name="connsiteX11" fmla="*/ 36893 w 42143"/>
                <a:gd name="connsiteY11" fmla="*/ 6549 h 43219"/>
                <a:gd name="connsiteX12" fmla="*/ 27571 w 42143"/>
                <a:gd name="connsiteY12" fmla="*/ 3811 h 43219"/>
                <a:gd name="connsiteX13" fmla="*/ 28313 w 42143"/>
                <a:gd name="connsiteY13" fmla="*/ 2199 h 43219"/>
                <a:gd name="connsiteX14" fmla="*/ 20634 w 42143"/>
                <a:gd name="connsiteY14" fmla="*/ 4579 h 43219"/>
                <a:gd name="connsiteX15" fmla="*/ 20993 w 42143"/>
                <a:gd name="connsiteY15" fmla="*/ 3189 h 43219"/>
                <a:gd name="connsiteX16" fmla="*/ 12493 w 42143"/>
                <a:gd name="connsiteY16" fmla="*/ 5051 h 43219"/>
                <a:gd name="connsiteX17" fmla="*/ 13793 w 42143"/>
                <a:gd name="connsiteY17" fmla="*/ 6399 h 43219"/>
                <a:gd name="connsiteX18" fmla="*/ 2620 w 42143"/>
                <a:gd name="connsiteY18" fmla="*/ 15648 h 43219"/>
                <a:gd name="connsiteX19" fmla="*/ 2393 w 42143"/>
                <a:gd name="connsiteY19" fmla="*/ 14229 h 43219"/>
                <a:gd name="connsiteX0" fmla="*/ 2393 w 42143"/>
                <a:gd name="connsiteY0" fmla="*/ 14229 h 43219"/>
                <a:gd name="connsiteX1" fmla="*/ 4116 w 42143"/>
                <a:gd name="connsiteY1" fmla="*/ 6766 h 43219"/>
                <a:gd name="connsiteX2" fmla="*/ 12498 w 42143"/>
                <a:gd name="connsiteY2" fmla="*/ 5061 h 43219"/>
                <a:gd name="connsiteX3" fmla="*/ 20949 w 42143"/>
                <a:gd name="connsiteY3" fmla="*/ 3291 h 43219"/>
                <a:gd name="connsiteX4" fmla="*/ 24242 w 42143"/>
                <a:gd name="connsiteY4" fmla="*/ 59 h 43219"/>
                <a:gd name="connsiteX5" fmla="*/ 28326 w 42143"/>
                <a:gd name="connsiteY5" fmla="*/ 2340 h 43219"/>
                <a:gd name="connsiteX6" fmla="*/ 33956 w 42143"/>
                <a:gd name="connsiteY6" fmla="*/ 549 h 43219"/>
                <a:gd name="connsiteX7" fmla="*/ 36811 w 42143"/>
                <a:gd name="connsiteY7" fmla="*/ 5435 h 43219"/>
                <a:gd name="connsiteX8" fmla="*/ 40475 w 42143"/>
                <a:gd name="connsiteY8" fmla="*/ 10177 h 43219"/>
                <a:gd name="connsiteX9" fmla="*/ 40311 w 42143"/>
                <a:gd name="connsiteY9" fmla="*/ 15319 h 43219"/>
                <a:gd name="connsiteX10" fmla="*/ 41972 w 42143"/>
                <a:gd name="connsiteY10" fmla="*/ 26892 h 43219"/>
                <a:gd name="connsiteX11" fmla="*/ 36824 w 42143"/>
                <a:gd name="connsiteY11" fmla="*/ 35629 h 43219"/>
                <a:gd name="connsiteX12" fmla="*/ 33888 w 42143"/>
                <a:gd name="connsiteY12" fmla="*/ 35960 h 43219"/>
                <a:gd name="connsiteX13" fmla="*/ 27048 w 42143"/>
                <a:gd name="connsiteY13" fmla="*/ 36674 h 43219"/>
                <a:gd name="connsiteX14" fmla="*/ 22160 w 42143"/>
                <a:gd name="connsiteY14" fmla="*/ 42965 h 43219"/>
                <a:gd name="connsiteX15" fmla="*/ 14973 w 42143"/>
                <a:gd name="connsiteY15" fmla="*/ 39125 h 43219"/>
                <a:gd name="connsiteX16" fmla="*/ 8326 w 42143"/>
                <a:gd name="connsiteY16" fmla="*/ 41577 h 43219"/>
                <a:gd name="connsiteX17" fmla="*/ 4297 w 42143"/>
                <a:gd name="connsiteY17" fmla="*/ 35331 h 43219"/>
                <a:gd name="connsiteX18" fmla="*/ 993 w 42143"/>
                <a:gd name="connsiteY18" fmla="*/ 30491 h 43219"/>
                <a:gd name="connsiteX19" fmla="*/ 606 w 42143"/>
                <a:gd name="connsiteY19" fmla="*/ 25410 h 43219"/>
                <a:gd name="connsiteX20" fmla="*/ 1037 w 42143"/>
                <a:gd name="connsiteY20" fmla="*/ 19563 h 43219"/>
                <a:gd name="connsiteX21" fmla="*/ 2356 w 42143"/>
                <a:gd name="connsiteY21" fmla="*/ 14366 h 43219"/>
                <a:gd name="connsiteX22" fmla="*/ 2393 w 42143"/>
                <a:gd name="connsiteY22" fmla="*/ 14229 h 43219"/>
                <a:gd name="connsiteX0" fmla="*/ 3186 w 42143"/>
                <a:gd name="connsiteY0" fmla="*/ 26036 h 43219"/>
                <a:gd name="connsiteX1" fmla="*/ 653 w 42143"/>
                <a:gd name="connsiteY1" fmla="*/ 25239 h 43219"/>
                <a:gd name="connsiteX2" fmla="*/ 5653 w 42143"/>
                <a:gd name="connsiteY2" fmla="*/ 39087 h 43219"/>
                <a:gd name="connsiteX3" fmla="*/ 2691 w 42143"/>
                <a:gd name="connsiteY3" fmla="*/ 40705 h 43219"/>
                <a:gd name="connsiteX4" fmla="*/ 14971 w 42143"/>
                <a:gd name="connsiteY4" fmla="*/ 38949 h 43219"/>
                <a:gd name="connsiteX5" fmla="*/ 14303 w 42143"/>
                <a:gd name="connsiteY5" fmla="*/ 37209 h 43219"/>
                <a:gd name="connsiteX6" fmla="*/ 27320 w 42143"/>
                <a:gd name="connsiteY6" fmla="*/ 38321 h 43219"/>
                <a:gd name="connsiteX7" fmla="*/ 28907 w 42143"/>
                <a:gd name="connsiteY7" fmla="*/ 40230 h 43219"/>
                <a:gd name="connsiteX8" fmla="*/ 40291 w 42143"/>
                <a:gd name="connsiteY8" fmla="*/ 15213 h 43219"/>
                <a:gd name="connsiteX9" fmla="*/ 40928 w 42143"/>
                <a:gd name="connsiteY9" fmla="*/ 17271 h 43219"/>
                <a:gd name="connsiteX10" fmla="*/ 36817 w 42143"/>
                <a:gd name="connsiteY10" fmla="*/ 5285 h 43219"/>
                <a:gd name="connsiteX11" fmla="*/ 36893 w 42143"/>
                <a:gd name="connsiteY11" fmla="*/ 6549 h 43219"/>
                <a:gd name="connsiteX12" fmla="*/ 27571 w 42143"/>
                <a:gd name="connsiteY12" fmla="*/ 3811 h 43219"/>
                <a:gd name="connsiteX13" fmla="*/ 28313 w 42143"/>
                <a:gd name="connsiteY13" fmla="*/ 2199 h 43219"/>
                <a:gd name="connsiteX14" fmla="*/ 20634 w 42143"/>
                <a:gd name="connsiteY14" fmla="*/ 4579 h 43219"/>
                <a:gd name="connsiteX15" fmla="*/ 20993 w 42143"/>
                <a:gd name="connsiteY15" fmla="*/ 3189 h 43219"/>
                <a:gd name="connsiteX16" fmla="*/ 12493 w 42143"/>
                <a:gd name="connsiteY16" fmla="*/ 5051 h 43219"/>
                <a:gd name="connsiteX17" fmla="*/ 13793 w 42143"/>
                <a:gd name="connsiteY17" fmla="*/ 6399 h 43219"/>
                <a:gd name="connsiteX18" fmla="*/ 2620 w 42143"/>
                <a:gd name="connsiteY18" fmla="*/ 15648 h 43219"/>
                <a:gd name="connsiteX19" fmla="*/ 2393 w 42143"/>
                <a:gd name="connsiteY19" fmla="*/ 14229 h 43219"/>
                <a:gd name="connsiteX0" fmla="*/ 2393 w 42143"/>
                <a:gd name="connsiteY0" fmla="*/ 14229 h 43219"/>
                <a:gd name="connsiteX1" fmla="*/ 4116 w 42143"/>
                <a:gd name="connsiteY1" fmla="*/ 6766 h 43219"/>
                <a:gd name="connsiteX2" fmla="*/ 12498 w 42143"/>
                <a:gd name="connsiteY2" fmla="*/ 5061 h 43219"/>
                <a:gd name="connsiteX3" fmla="*/ 20949 w 42143"/>
                <a:gd name="connsiteY3" fmla="*/ 3291 h 43219"/>
                <a:gd name="connsiteX4" fmla="*/ 24242 w 42143"/>
                <a:gd name="connsiteY4" fmla="*/ 59 h 43219"/>
                <a:gd name="connsiteX5" fmla="*/ 28326 w 42143"/>
                <a:gd name="connsiteY5" fmla="*/ 2340 h 43219"/>
                <a:gd name="connsiteX6" fmla="*/ 33956 w 42143"/>
                <a:gd name="connsiteY6" fmla="*/ 549 h 43219"/>
                <a:gd name="connsiteX7" fmla="*/ 36811 w 42143"/>
                <a:gd name="connsiteY7" fmla="*/ 5435 h 43219"/>
                <a:gd name="connsiteX8" fmla="*/ 40475 w 42143"/>
                <a:gd name="connsiteY8" fmla="*/ 10177 h 43219"/>
                <a:gd name="connsiteX9" fmla="*/ 40311 w 42143"/>
                <a:gd name="connsiteY9" fmla="*/ 15319 h 43219"/>
                <a:gd name="connsiteX10" fmla="*/ 41972 w 42143"/>
                <a:gd name="connsiteY10" fmla="*/ 26892 h 43219"/>
                <a:gd name="connsiteX11" fmla="*/ 36824 w 42143"/>
                <a:gd name="connsiteY11" fmla="*/ 35629 h 43219"/>
                <a:gd name="connsiteX12" fmla="*/ 33888 w 42143"/>
                <a:gd name="connsiteY12" fmla="*/ 35960 h 43219"/>
                <a:gd name="connsiteX13" fmla="*/ 27048 w 42143"/>
                <a:gd name="connsiteY13" fmla="*/ 36674 h 43219"/>
                <a:gd name="connsiteX14" fmla="*/ 22160 w 42143"/>
                <a:gd name="connsiteY14" fmla="*/ 42965 h 43219"/>
                <a:gd name="connsiteX15" fmla="*/ 14973 w 42143"/>
                <a:gd name="connsiteY15" fmla="*/ 39125 h 43219"/>
                <a:gd name="connsiteX16" fmla="*/ 8326 w 42143"/>
                <a:gd name="connsiteY16" fmla="*/ 41577 h 43219"/>
                <a:gd name="connsiteX17" fmla="*/ 4297 w 42143"/>
                <a:gd name="connsiteY17" fmla="*/ 35331 h 43219"/>
                <a:gd name="connsiteX18" fmla="*/ 993 w 42143"/>
                <a:gd name="connsiteY18" fmla="*/ 30491 h 43219"/>
                <a:gd name="connsiteX19" fmla="*/ 606 w 42143"/>
                <a:gd name="connsiteY19" fmla="*/ 25410 h 43219"/>
                <a:gd name="connsiteX20" fmla="*/ 1037 w 42143"/>
                <a:gd name="connsiteY20" fmla="*/ 19563 h 43219"/>
                <a:gd name="connsiteX21" fmla="*/ 2356 w 42143"/>
                <a:gd name="connsiteY21" fmla="*/ 14366 h 43219"/>
                <a:gd name="connsiteX22" fmla="*/ 2393 w 42143"/>
                <a:gd name="connsiteY22" fmla="*/ 14229 h 43219"/>
                <a:gd name="connsiteX0" fmla="*/ 3186 w 42143"/>
                <a:gd name="connsiteY0" fmla="*/ 26036 h 43219"/>
                <a:gd name="connsiteX1" fmla="*/ 653 w 42143"/>
                <a:gd name="connsiteY1" fmla="*/ 25239 h 43219"/>
                <a:gd name="connsiteX2" fmla="*/ 14971 w 42143"/>
                <a:gd name="connsiteY2" fmla="*/ 38949 h 43219"/>
                <a:gd name="connsiteX3" fmla="*/ 14303 w 42143"/>
                <a:gd name="connsiteY3" fmla="*/ 37209 h 43219"/>
                <a:gd name="connsiteX4" fmla="*/ 27320 w 42143"/>
                <a:gd name="connsiteY4" fmla="*/ 38321 h 43219"/>
                <a:gd name="connsiteX5" fmla="*/ 28907 w 42143"/>
                <a:gd name="connsiteY5" fmla="*/ 40230 h 43219"/>
                <a:gd name="connsiteX6" fmla="*/ 40291 w 42143"/>
                <a:gd name="connsiteY6" fmla="*/ 15213 h 43219"/>
                <a:gd name="connsiteX7" fmla="*/ 40928 w 42143"/>
                <a:gd name="connsiteY7" fmla="*/ 17271 h 43219"/>
                <a:gd name="connsiteX8" fmla="*/ 36817 w 42143"/>
                <a:gd name="connsiteY8" fmla="*/ 5285 h 43219"/>
                <a:gd name="connsiteX9" fmla="*/ 36893 w 42143"/>
                <a:gd name="connsiteY9" fmla="*/ 6549 h 43219"/>
                <a:gd name="connsiteX10" fmla="*/ 27571 w 42143"/>
                <a:gd name="connsiteY10" fmla="*/ 3811 h 43219"/>
                <a:gd name="connsiteX11" fmla="*/ 28313 w 42143"/>
                <a:gd name="connsiteY11" fmla="*/ 2199 h 43219"/>
                <a:gd name="connsiteX12" fmla="*/ 20634 w 42143"/>
                <a:gd name="connsiteY12" fmla="*/ 4579 h 43219"/>
                <a:gd name="connsiteX13" fmla="*/ 20993 w 42143"/>
                <a:gd name="connsiteY13" fmla="*/ 3189 h 43219"/>
                <a:gd name="connsiteX14" fmla="*/ 12493 w 42143"/>
                <a:gd name="connsiteY14" fmla="*/ 5051 h 43219"/>
                <a:gd name="connsiteX15" fmla="*/ 13793 w 42143"/>
                <a:gd name="connsiteY15" fmla="*/ 6399 h 43219"/>
                <a:gd name="connsiteX16" fmla="*/ 2620 w 42143"/>
                <a:gd name="connsiteY16" fmla="*/ 15648 h 43219"/>
                <a:gd name="connsiteX17" fmla="*/ 2393 w 42143"/>
                <a:gd name="connsiteY17" fmla="*/ 14229 h 43219"/>
                <a:gd name="connsiteX0" fmla="*/ 2393 w 42143"/>
                <a:gd name="connsiteY0" fmla="*/ 14229 h 43219"/>
                <a:gd name="connsiteX1" fmla="*/ 4116 w 42143"/>
                <a:gd name="connsiteY1" fmla="*/ 6766 h 43219"/>
                <a:gd name="connsiteX2" fmla="*/ 12498 w 42143"/>
                <a:gd name="connsiteY2" fmla="*/ 5061 h 43219"/>
                <a:gd name="connsiteX3" fmla="*/ 20949 w 42143"/>
                <a:gd name="connsiteY3" fmla="*/ 3291 h 43219"/>
                <a:gd name="connsiteX4" fmla="*/ 24242 w 42143"/>
                <a:gd name="connsiteY4" fmla="*/ 59 h 43219"/>
                <a:gd name="connsiteX5" fmla="*/ 28326 w 42143"/>
                <a:gd name="connsiteY5" fmla="*/ 2340 h 43219"/>
                <a:gd name="connsiteX6" fmla="*/ 33956 w 42143"/>
                <a:gd name="connsiteY6" fmla="*/ 549 h 43219"/>
                <a:gd name="connsiteX7" fmla="*/ 36811 w 42143"/>
                <a:gd name="connsiteY7" fmla="*/ 5435 h 43219"/>
                <a:gd name="connsiteX8" fmla="*/ 40475 w 42143"/>
                <a:gd name="connsiteY8" fmla="*/ 10177 h 43219"/>
                <a:gd name="connsiteX9" fmla="*/ 40311 w 42143"/>
                <a:gd name="connsiteY9" fmla="*/ 15319 h 43219"/>
                <a:gd name="connsiteX10" fmla="*/ 41972 w 42143"/>
                <a:gd name="connsiteY10" fmla="*/ 26892 h 43219"/>
                <a:gd name="connsiteX11" fmla="*/ 36824 w 42143"/>
                <a:gd name="connsiteY11" fmla="*/ 35629 h 43219"/>
                <a:gd name="connsiteX12" fmla="*/ 33888 w 42143"/>
                <a:gd name="connsiteY12" fmla="*/ 35960 h 43219"/>
                <a:gd name="connsiteX13" fmla="*/ 27048 w 42143"/>
                <a:gd name="connsiteY13" fmla="*/ 36674 h 43219"/>
                <a:gd name="connsiteX14" fmla="*/ 22160 w 42143"/>
                <a:gd name="connsiteY14" fmla="*/ 42965 h 43219"/>
                <a:gd name="connsiteX15" fmla="*/ 14973 w 42143"/>
                <a:gd name="connsiteY15" fmla="*/ 39125 h 43219"/>
                <a:gd name="connsiteX16" fmla="*/ 8326 w 42143"/>
                <a:gd name="connsiteY16" fmla="*/ 41577 h 43219"/>
                <a:gd name="connsiteX17" fmla="*/ 2907 w 42143"/>
                <a:gd name="connsiteY17" fmla="*/ 40897 h 43219"/>
                <a:gd name="connsiteX18" fmla="*/ 993 w 42143"/>
                <a:gd name="connsiteY18" fmla="*/ 30491 h 43219"/>
                <a:gd name="connsiteX19" fmla="*/ 606 w 42143"/>
                <a:gd name="connsiteY19" fmla="*/ 25410 h 43219"/>
                <a:gd name="connsiteX20" fmla="*/ 1037 w 42143"/>
                <a:gd name="connsiteY20" fmla="*/ 19563 h 43219"/>
                <a:gd name="connsiteX21" fmla="*/ 2356 w 42143"/>
                <a:gd name="connsiteY21" fmla="*/ 14366 h 43219"/>
                <a:gd name="connsiteX22" fmla="*/ 2393 w 42143"/>
                <a:gd name="connsiteY22" fmla="*/ 14229 h 43219"/>
                <a:gd name="connsiteX0" fmla="*/ 3186 w 42143"/>
                <a:gd name="connsiteY0" fmla="*/ 26036 h 43219"/>
                <a:gd name="connsiteX1" fmla="*/ 653 w 42143"/>
                <a:gd name="connsiteY1" fmla="*/ 25239 h 43219"/>
                <a:gd name="connsiteX2" fmla="*/ 14971 w 42143"/>
                <a:gd name="connsiteY2" fmla="*/ 38949 h 43219"/>
                <a:gd name="connsiteX3" fmla="*/ 14303 w 42143"/>
                <a:gd name="connsiteY3" fmla="*/ 37209 h 43219"/>
                <a:gd name="connsiteX4" fmla="*/ 27320 w 42143"/>
                <a:gd name="connsiteY4" fmla="*/ 38321 h 43219"/>
                <a:gd name="connsiteX5" fmla="*/ 28907 w 42143"/>
                <a:gd name="connsiteY5" fmla="*/ 40230 h 43219"/>
                <a:gd name="connsiteX6" fmla="*/ 40291 w 42143"/>
                <a:gd name="connsiteY6" fmla="*/ 15213 h 43219"/>
                <a:gd name="connsiteX7" fmla="*/ 40928 w 42143"/>
                <a:gd name="connsiteY7" fmla="*/ 17271 h 43219"/>
                <a:gd name="connsiteX8" fmla="*/ 36817 w 42143"/>
                <a:gd name="connsiteY8" fmla="*/ 5285 h 43219"/>
                <a:gd name="connsiteX9" fmla="*/ 36893 w 42143"/>
                <a:gd name="connsiteY9" fmla="*/ 6549 h 43219"/>
                <a:gd name="connsiteX10" fmla="*/ 27571 w 42143"/>
                <a:gd name="connsiteY10" fmla="*/ 3811 h 43219"/>
                <a:gd name="connsiteX11" fmla="*/ 28313 w 42143"/>
                <a:gd name="connsiteY11" fmla="*/ 2199 h 43219"/>
                <a:gd name="connsiteX12" fmla="*/ 20634 w 42143"/>
                <a:gd name="connsiteY12" fmla="*/ 4579 h 43219"/>
                <a:gd name="connsiteX13" fmla="*/ 20993 w 42143"/>
                <a:gd name="connsiteY13" fmla="*/ 3189 h 43219"/>
                <a:gd name="connsiteX14" fmla="*/ 12493 w 42143"/>
                <a:gd name="connsiteY14" fmla="*/ 5051 h 43219"/>
                <a:gd name="connsiteX15" fmla="*/ 13793 w 42143"/>
                <a:gd name="connsiteY15" fmla="*/ 6399 h 43219"/>
                <a:gd name="connsiteX16" fmla="*/ 2620 w 42143"/>
                <a:gd name="connsiteY16" fmla="*/ 15648 h 43219"/>
                <a:gd name="connsiteX17" fmla="*/ 2393 w 42143"/>
                <a:gd name="connsiteY17" fmla="*/ 14229 h 43219"/>
                <a:gd name="connsiteX0" fmla="*/ 2393 w 42143"/>
                <a:gd name="connsiteY0" fmla="*/ 14229 h 43219"/>
                <a:gd name="connsiteX1" fmla="*/ 4116 w 42143"/>
                <a:gd name="connsiteY1" fmla="*/ 6766 h 43219"/>
                <a:gd name="connsiteX2" fmla="*/ 12498 w 42143"/>
                <a:gd name="connsiteY2" fmla="*/ 5061 h 43219"/>
                <a:gd name="connsiteX3" fmla="*/ 20949 w 42143"/>
                <a:gd name="connsiteY3" fmla="*/ 3291 h 43219"/>
                <a:gd name="connsiteX4" fmla="*/ 24242 w 42143"/>
                <a:gd name="connsiteY4" fmla="*/ 59 h 43219"/>
                <a:gd name="connsiteX5" fmla="*/ 28326 w 42143"/>
                <a:gd name="connsiteY5" fmla="*/ 2340 h 43219"/>
                <a:gd name="connsiteX6" fmla="*/ 33956 w 42143"/>
                <a:gd name="connsiteY6" fmla="*/ 549 h 43219"/>
                <a:gd name="connsiteX7" fmla="*/ 36811 w 42143"/>
                <a:gd name="connsiteY7" fmla="*/ 5435 h 43219"/>
                <a:gd name="connsiteX8" fmla="*/ 40475 w 42143"/>
                <a:gd name="connsiteY8" fmla="*/ 10177 h 43219"/>
                <a:gd name="connsiteX9" fmla="*/ 40311 w 42143"/>
                <a:gd name="connsiteY9" fmla="*/ 15319 h 43219"/>
                <a:gd name="connsiteX10" fmla="*/ 41972 w 42143"/>
                <a:gd name="connsiteY10" fmla="*/ 26892 h 43219"/>
                <a:gd name="connsiteX11" fmla="*/ 36824 w 42143"/>
                <a:gd name="connsiteY11" fmla="*/ 35629 h 43219"/>
                <a:gd name="connsiteX12" fmla="*/ 33888 w 42143"/>
                <a:gd name="connsiteY12" fmla="*/ 35960 h 43219"/>
                <a:gd name="connsiteX13" fmla="*/ 27048 w 42143"/>
                <a:gd name="connsiteY13" fmla="*/ 36674 h 43219"/>
                <a:gd name="connsiteX14" fmla="*/ 22160 w 42143"/>
                <a:gd name="connsiteY14" fmla="*/ 42965 h 43219"/>
                <a:gd name="connsiteX15" fmla="*/ 14973 w 42143"/>
                <a:gd name="connsiteY15" fmla="*/ 39125 h 43219"/>
                <a:gd name="connsiteX16" fmla="*/ 8326 w 42143"/>
                <a:gd name="connsiteY16" fmla="*/ 41577 h 43219"/>
                <a:gd name="connsiteX17" fmla="*/ 2907 w 42143"/>
                <a:gd name="connsiteY17" fmla="*/ 40897 h 43219"/>
                <a:gd name="connsiteX18" fmla="*/ 993 w 42143"/>
                <a:gd name="connsiteY18" fmla="*/ 30491 h 43219"/>
                <a:gd name="connsiteX19" fmla="*/ 606 w 42143"/>
                <a:gd name="connsiteY19" fmla="*/ 25410 h 43219"/>
                <a:gd name="connsiteX20" fmla="*/ 1037 w 42143"/>
                <a:gd name="connsiteY20" fmla="*/ 19563 h 43219"/>
                <a:gd name="connsiteX21" fmla="*/ 2356 w 42143"/>
                <a:gd name="connsiteY21" fmla="*/ 14366 h 43219"/>
                <a:gd name="connsiteX22" fmla="*/ 2393 w 42143"/>
                <a:gd name="connsiteY22" fmla="*/ 14229 h 43219"/>
                <a:gd name="connsiteX0" fmla="*/ 3186 w 42143"/>
                <a:gd name="connsiteY0" fmla="*/ 26036 h 43219"/>
                <a:gd name="connsiteX1" fmla="*/ 653 w 42143"/>
                <a:gd name="connsiteY1" fmla="*/ 25239 h 43219"/>
                <a:gd name="connsiteX2" fmla="*/ 14971 w 42143"/>
                <a:gd name="connsiteY2" fmla="*/ 38949 h 43219"/>
                <a:gd name="connsiteX3" fmla="*/ 14303 w 42143"/>
                <a:gd name="connsiteY3" fmla="*/ 37209 h 43219"/>
                <a:gd name="connsiteX4" fmla="*/ 27320 w 42143"/>
                <a:gd name="connsiteY4" fmla="*/ 38321 h 43219"/>
                <a:gd name="connsiteX5" fmla="*/ 28907 w 42143"/>
                <a:gd name="connsiteY5" fmla="*/ 40230 h 43219"/>
                <a:gd name="connsiteX6" fmla="*/ 40291 w 42143"/>
                <a:gd name="connsiteY6" fmla="*/ 15213 h 43219"/>
                <a:gd name="connsiteX7" fmla="*/ 40928 w 42143"/>
                <a:gd name="connsiteY7" fmla="*/ 17271 h 43219"/>
                <a:gd name="connsiteX8" fmla="*/ 36817 w 42143"/>
                <a:gd name="connsiteY8" fmla="*/ 5285 h 43219"/>
                <a:gd name="connsiteX9" fmla="*/ 36893 w 42143"/>
                <a:gd name="connsiteY9" fmla="*/ 6549 h 43219"/>
                <a:gd name="connsiteX10" fmla="*/ 27571 w 42143"/>
                <a:gd name="connsiteY10" fmla="*/ 3811 h 43219"/>
                <a:gd name="connsiteX11" fmla="*/ 28313 w 42143"/>
                <a:gd name="connsiteY11" fmla="*/ 2199 h 43219"/>
                <a:gd name="connsiteX12" fmla="*/ 20634 w 42143"/>
                <a:gd name="connsiteY12" fmla="*/ 4579 h 43219"/>
                <a:gd name="connsiteX13" fmla="*/ 20993 w 42143"/>
                <a:gd name="connsiteY13" fmla="*/ 3189 h 43219"/>
                <a:gd name="connsiteX14" fmla="*/ 12493 w 42143"/>
                <a:gd name="connsiteY14" fmla="*/ 5051 h 43219"/>
                <a:gd name="connsiteX15" fmla="*/ 13793 w 42143"/>
                <a:gd name="connsiteY15" fmla="*/ 6399 h 43219"/>
                <a:gd name="connsiteX16" fmla="*/ 2620 w 42143"/>
                <a:gd name="connsiteY16" fmla="*/ 15648 h 43219"/>
                <a:gd name="connsiteX17" fmla="*/ 2393 w 42143"/>
                <a:gd name="connsiteY17" fmla="*/ 14229 h 43219"/>
                <a:gd name="connsiteX0" fmla="*/ 2393 w 42143"/>
                <a:gd name="connsiteY0" fmla="*/ 14229 h 43219"/>
                <a:gd name="connsiteX1" fmla="*/ 4116 w 42143"/>
                <a:gd name="connsiteY1" fmla="*/ 6766 h 43219"/>
                <a:gd name="connsiteX2" fmla="*/ 12498 w 42143"/>
                <a:gd name="connsiteY2" fmla="*/ 5061 h 43219"/>
                <a:gd name="connsiteX3" fmla="*/ 20949 w 42143"/>
                <a:gd name="connsiteY3" fmla="*/ 3291 h 43219"/>
                <a:gd name="connsiteX4" fmla="*/ 24242 w 42143"/>
                <a:gd name="connsiteY4" fmla="*/ 59 h 43219"/>
                <a:gd name="connsiteX5" fmla="*/ 28326 w 42143"/>
                <a:gd name="connsiteY5" fmla="*/ 2340 h 43219"/>
                <a:gd name="connsiteX6" fmla="*/ 33956 w 42143"/>
                <a:gd name="connsiteY6" fmla="*/ 549 h 43219"/>
                <a:gd name="connsiteX7" fmla="*/ 36811 w 42143"/>
                <a:gd name="connsiteY7" fmla="*/ 5435 h 43219"/>
                <a:gd name="connsiteX8" fmla="*/ 40475 w 42143"/>
                <a:gd name="connsiteY8" fmla="*/ 10177 h 43219"/>
                <a:gd name="connsiteX9" fmla="*/ 40311 w 42143"/>
                <a:gd name="connsiteY9" fmla="*/ 15319 h 43219"/>
                <a:gd name="connsiteX10" fmla="*/ 41972 w 42143"/>
                <a:gd name="connsiteY10" fmla="*/ 26892 h 43219"/>
                <a:gd name="connsiteX11" fmla="*/ 36824 w 42143"/>
                <a:gd name="connsiteY11" fmla="*/ 35629 h 43219"/>
                <a:gd name="connsiteX12" fmla="*/ 33888 w 42143"/>
                <a:gd name="connsiteY12" fmla="*/ 35960 h 43219"/>
                <a:gd name="connsiteX13" fmla="*/ 27048 w 42143"/>
                <a:gd name="connsiteY13" fmla="*/ 36674 h 43219"/>
                <a:gd name="connsiteX14" fmla="*/ 22160 w 42143"/>
                <a:gd name="connsiteY14" fmla="*/ 42965 h 43219"/>
                <a:gd name="connsiteX15" fmla="*/ 14973 w 42143"/>
                <a:gd name="connsiteY15" fmla="*/ 39125 h 43219"/>
                <a:gd name="connsiteX16" fmla="*/ 8326 w 42143"/>
                <a:gd name="connsiteY16" fmla="*/ 41577 h 43219"/>
                <a:gd name="connsiteX17" fmla="*/ 2907 w 42143"/>
                <a:gd name="connsiteY17" fmla="*/ 40897 h 43219"/>
                <a:gd name="connsiteX18" fmla="*/ 993 w 42143"/>
                <a:gd name="connsiteY18" fmla="*/ 30491 h 43219"/>
                <a:gd name="connsiteX19" fmla="*/ 606 w 42143"/>
                <a:gd name="connsiteY19" fmla="*/ 25410 h 43219"/>
                <a:gd name="connsiteX20" fmla="*/ 1037 w 42143"/>
                <a:gd name="connsiteY20" fmla="*/ 19563 h 43219"/>
                <a:gd name="connsiteX21" fmla="*/ 2356 w 42143"/>
                <a:gd name="connsiteY21" fmla="*/ 14366 h 43219"/>
                <a:gd name="connsiteX22" fmla="*/ 2393 w 42143"/>
                <a:gd name="connsiteY22" fmla="*/ 14229 h 43219"/>
                <a:gd name="connsiteX0" fmla="*/ 3186 w 42143"/>
                <a:gd name="connsiteY0" fmla="*/ 26036 h 43219"/>
                <a:gd name="connsiteX1" fmla="*/ 653 w 42143"/>
                <a:gd name="connsiteY1" fmla="*/ 25239 h 43219"/>
                <a:gd name="connsiteX2" fmla="*/ 14971 w 42143"/>
                <a:gd name="connsiteY2" fmla="*/ 38949 h 43219"/>
                <a:gd name="connsiteX3" fmla="*/ 13840 w 42143"/>
                <a:gd name="connsiteY3" fmla="*/ 42157 h 43219"/>
                <a:gd name="connsiteX4" fmla="*/ 27320 w 42143"/>
                <a:gd name="connsiteY4" fmla="*/ 38321 h 43219"/>
                <a:gd name="connsiteX5" fmla="*/ 28907 w 42143"/>
                <a:gd name="connsiteY5" fmla="*/ 40230 h 43219"/>
                <a:gd name="connsiteX6" fmla="*/ 40291 w 42143"/>
                <a:gd name="connsiteY6" fmla="*/ 15213 h 43219"/>
                <a:gd name="connsiteX7" fmla="*/ 40928 w 42143"/>
                <a:gd name="connsiteY7" fmla="*/ 17271 h 43219"/>
                <a:gd name="connsiteX8" fmla="*/ 36817 w 42143"/>
                <a:gd name="connsiteY8" fmla="*/ 5285 h 43219"/>
                <a:gd name="connsiteX9" fmla="*/ 36893 w 42143"/>
                <a:gd name="connsiteY9" fmla="*/ 6549 h 43219"/>
                <a:gd name="connsiteX10" fmla="*/ 27571 w 42143"/>
                <a:gd name="connsiteY10" fmla="*/ 3811 h 43219"/>
                <a:gd name="connsiteX11" fmla="*/ 28313 w 42143"/>
                <a:gd name="connsiteY11" fmla="*/ 2199 h 43219"/>
                <a:gd name="connsiteX12" fmla="*/ 20634 w 42143"/>
                <a:gd name="connsiteY12" fmla="*/ 4579 h 43219"/>
                <a:gd name="connsiteX13" fmla="*/ 20993 w 42143"/>
                <a:gd name="connsiteY13" fmla="*/ 3189 h 43219"/>
                <a:gd name="connsiteX14" fmla="*/ 12493 w 42143"/>
                <a:gd name="connsiteY14" fmla="*/ 5051 h 43219"/>
                <a:gd name="connsiteX15" fmla="*/ 13793 w 42143"/>
                <a:gd name="connsiteY15" fmla="*/ 6399 h 43219"/>
                <a:gd name="connsiteX16" fmla="*/ 2620 w 42143"/>
                <a:gd name="connsiteY16" fmla="*/ 15648 h 43219"/>
                <a:gd name="connsiteX17" fmla="*/ 2393 w 42143"/>
                <a:gd name="connsiteY17" fmla="*/ 14229 h 43219"/>
                <a:gd name="connsiteX0" fmla="*/ 2393 w 42143"/>
                <a:gd name="connsiteY0" fmla="*/ 14229 h 43219"/>
                <a:gd name="connsiteX1" fmla="*/ 4116 w 42143"/>
                <a:gd name="connsiteY1" fmla="*/ 6766 h 43219"/>
                <a:gd name="connsiteX2" fmla="*/ 12498 w 42143"/>
                <a:gd name="connsiteY2" fmla="*/ 5061 h 43219"/>
                <a:gd name="connsiteX3" fmla="*/ 20949 w 42143"/>
                <a:gd name="connsiteY3" fmla="*/ 3291 h 43219"/>
                <a:gd name="connsiteX4" fmla="*/ 24242 w 42143"/>
                <a:gd name="connsiteY4" fmla="*/ 59 h 43219"/>
                <a:gd name="connsiteX5" fmla="*/ 28326 w 42143"/>
                <a:gd name="connsiteY5" fmla="*/ 2340 h 43219"/>
                <a:gd name="connsiteX6" fmla="*/ 33956 w 42143"/>
                <a:gd name="connsiteY6" fmla="*/ 549 h 43219"/>
                <a:gd name="connsiteX7" fmla="*/ 36811 w 42143"/>
                <a:gd name="connsiteY7" fmla="*/ 5435 h 43219"/>
                <a:gd name="connsiteX8" fmla="*/ 40475 w 42143"/>
                <a:gd name="connsiteY8" fmla="*/ 10177 h 43219"/>
                <a:gd name="connsiteX9" fmla="*/ 40311 w 42143"/>
                <a:gd name="connsiteY9" fmla="*/ 15319 h 43219"/>
                <a:gd name="connsiteX10" fmla="*/ 41972 w 42143"/>
                <a:gd name="connsiteY10" fmla="*/ 26892 h 43219"/>
                <a:gd name="connsiteX11" fmla="*/ 36824 w 42143"/>
                <a:gd name="connsiteY11" fmla="*/ 35629 h 43219"/>
                <a:gd name="connsiteX12" fmla="*/ 33888 w 42143"/>
                <a:gd name="connsiteY12" fmla="*/ 35960 h 43219"/>
                <a:gd name="connsiteX13" fmla="*/ 27048 w 42143"/>
                <a:gd name="connsiteY13" fmla="*/ 36674 h 43219"/>
                <a:gd name="connsiteX14" fmla="*/ 22160 w 42143"/>
                <a:gd name="connsiteY14" fmla="*/ 42965 h 43219"/>
                <a:gd name="connsiteX15" fmla="*/ 14973 w 42143"/>
                <a:gd name="connsiteY15" fmla="*/ 39125 h 43219"/>
                <a:gd name="connsiteX16" fmla="*/ 11570 w 42143"/>
                <a:gd name="connsiteY16" fmla="*/ 40341 h 43219"/>
                <a:gd name="connsiteX17" fmla="*/ 8326 w 42143"/>
                <a:gd name="connsiteY17" fmla="*/ 41577 h 43219"/>
                <a:gd name="connsiteX18" fmla="*/ 2907 w 42143"/>
                <a:gd name="connsiteY18" fmla="*/ 40897 h 43219"/>
                <a:gd name="connsiteX19" fmla="*/ 993 w 42143"/>
                <a:gd name="connsiteY19" fmla="*/ 30491 h 43219"/>
                <a:gd name="connsiteX20" fmla="*/ 606 w 42143"/>
                <a:gd name="connsiteY20" fmla="*/ 25410 h 43219"/>
                <a:gd name="connsiteX21" fmla="*/ 1037 w 42143"/>
                <a:gd name="connsiteY21" fmla="*/ 19563 h 43219"/>
                <a:gd name="connsiteX22" fmla="*/ 2356 w 42143"/>
                <a:gd name="connsiteY22" fmla="*/ 14366 h 43219"/>
                <a:gd name="connsiteX23" fmla="*/ 2393 w 42143"/>
                <a:gd name="connsiteY23" fmla="*/ 14229 h 43219"/>
                <a:gd name="connsiteX0" fmla="*/ 3186 w 42143"/>
                <a:gd name="connsiteY0" fmla="*/ 26036 h 43219"/>
                <a:gd name="connsiteX1" fmla="*/ 653 w 42143"/>
                <a:gd name="connsiteY1" fmla="*/ 25239 h 43219"/>
                <a:gd name="connsiteX2" fmla="*/ 14971 w 42143"/>
                <a:gd name="connsiteY2" fmla="*/ 38949 h 43219"/>
                <a:gd name="connsiteX3" fmla="*/ 13840 w 42143"/>
                <a:gd name="connsiteY3" fmla="*/ 42157 h 43219"/>
                <a:gd name="connsiteX4" fmla="*/ 27320 w 42143"/>
                <a:gd name="connsiteY4" fmla="*/ 38321 h 43219"/>
                <a:gd name="connsiteX5" fmla="*/ 28907 w 42143"/>
                <a:gd name="connsiteY5" fmla="*/ 40230 h 43219"/>
                <a:gd name="connsiteX6" fmla="*/ 40291 w 42143"/>
                <a:gd name="connsiteY6" fmla="*/ 15213 h 43219"/>
                <a:gd name="connsiteX7" fmla="*/ 40928 w 42143"/>
                <a:gd name="connsiteY7" fmla="*/ 17271 h 43219"/>
                <a:gd name="connsiteX8" fmla="*/ 36817 w 42143"/>
                <a:gd name="connsiteY8" fmla="*/ 5285 h 43219"/>
                <a:gd name="connsiteX9" fmla="*/ 36893 w 42143"/>
                <a:gd name="connsiteY9" fmla="*/ 6549 h 43219"/>
                <a:gd name="connsiteX10" fmla="*/ 27571 w 42143"/>
                <a:gd name="connsiteY10" fmla="*/ 3811 h 43219"/>
                <a:gd name="connsiteX11" fmla="*/ 28313 w 42143"/>
                <a:gd name="connsiteY11" fmla="*/ 2199 h 43219"/>
                <a:gd name="connsiteX12" fmla="*/ 20634 w 42143"/>
                <a:gd name="connsiteY12" fmla="*/ 4579 h 43219"/>
                <a:gd name="connsiteX13" fmla="*/ 20993 w 42143"/>
                <a:gd name="connsiteY13" fmla="*/ 3189 h 43219"/>
                <a:gd name="connsiteX14" fmla="*/ 12493 w 42143"/>
                <a:gd name="connsiteY14" fmla="*/ 5051 h 43219"/>
                <a:gd name="connsiteX15" fmla="*/ 13793 w 42143"/>
                <a:gd name="connsiteY15" fmla="*/ 6399 h 43219"/>
                <a:gd name="connsiteX16" fmla="*/ 2620 w 42143"/>
                <a:gd name="connsiteY16" fmla="*/ 15648 h 43219"/>
                <a:gd name="connsiteX17" fmla="*/ 2393 w 42143"/>
                <a:gd name="connsiteY17" fmla="*/ 14229 h 43219"/>
                <a:gd name="connsiteX0" fmla="*/ 2393 w 42143"/>
                <a:gd name="connsiteY0" fmla="*/ 14229 h 44054"/>
                <a:gd name="connsiteX1" fmla="*/ 4116 w 42143"/>
                <a:gd name="connsiteY1" fmla="*/ 6766 h 44054"/>
                <a:gd name="connsiteX2" fmla="*/ 12498 w 42143"/>
                <a:gd name="connsiteY2" fmla="*/ 5061 h 44054"/>
                <a:gd name="connsiteX3" fmla="*/ 20949 w 42143"/>
                <a:gd name="connsiteY3" fmla="*/ 3291 h 44054"/>
                <a:gd name="connsiteX4" fmla="*/ 24242 w 42143"/>
                <a:gd name="connsiteY4" fmla="*/ 59 h 44054"/>
                <a:gd name="connsiteX5" fmla="*/ 28326 w 42143"/>
                <a:gd name="connsiteY5" fmla="*/ 2340 h 44054"/>
                <a:gd name="connsiteX6" fmla="*/ 33956 w 42143"/>
                <a:gd name="connsiteY6" fmla="*/ 549 h 44054"/>
                <a:gd name="connsiteX7" fmla="*/ 36811 w 42143"/>
                <a:gd name="connsiteY7" fmla="*/ 5435 h 44054"/>
                <a:gd name="connsiteX8" fmla="*/ 40475 w 42143"/>
                <a:gd name="connsiteY8" fmla="*/ 10177 h 44054"/>
                <a:gd name="connsiteX9" fmla="*/ 40311 w 42143"/>
                <a:gd name="connsiteY9" fmla="*/ 15319 h 44054"/>
                <a:gd name="connsiteX10" fmla="*/ 41972 w 42143"/>
                <a:gd name="connsiteY10" fmla="*/ 26892 h 44054"/>
                <a:gd name="connsiteX11" fmla="*/ 36824 w 42143"/>
                <a:gd name="connsiteY11" fmla="*/ 35629 h 44054"/>
                <a:gd name="connsiteX12" fmla="*/ 33888 w 42143"/>
                <a:gd name="connsiteY12" fmla="*/ 35960 h 44054"/>
                <a:gd name="connsiteX13" fmla="*/ 27048 w 42143"/>
                <a:gd name="connsiteY13" fmla="*/ 36674 h 44054"/>
                <a:gd name="connsiteX14" fmla="*/ 22160 w 42143"/>
                <a:gd name="connsiteY14" fmla="*/ 42965 h 44054"/>
                <a:gd name="connsiteX15" fmla="*/ 14973 w 42143"/>
                <a:gd name="connsiteY15" fmla="*/ 39125 h 44054"/>
                <a:gd name="connsiteX16" fmla="*/ 11570 w 42143"/>
                <a:gd name="connsiteY16" fmla="*/ 40341 h 44054"/>
                <a:gd name="connsiteX17" fmla="*/ 8326 w 42143"/>
                <a:gd name="connsiteY17" fmla="*/ 41577 h 44054"/>
                <a:gd name="connsiteX18" fmla="*/ 2907 w 42143"/>
                <a:gd name="connsiteY18" fmla="*/ 40897 h 44054"/>
                <a:gd name="connsiteX19" fmla="*/ 993 w 42143"/>
                <a:gd name="connsiteY19" fmla="*/ 30491 h 44054"/>
                <a:gd name="connsiteX20" fmla="*/ 606 w 42143"/>
                <a:gd name="connsiteY20" fmla="*/ 25410 h 44054"/>
                <a:gd name="connsiteX21" fmla="*/ 1037 w 42143"/>
                <a:gd name="connsiteY21" fmla="*/ 19563 h 44054"/>
                <a:gd name="connsiteX22" fmla="*/ 2356 w 42143"/>
                <a:gd name="connsiteY22" fmla="*/ 14366 h 44054"/>
                <a:gd name="connsiteX23" fmla="*/ 2393 w 42143"/>
                <a:gd name="connsiteY23" fmla="*/ 14229 h 44054"/>
                <a:gd name="connsiteX0" fmla="*/ 3186 w 42143"/>
                <a:gd name="connsiteY0" fmla="*/ 26036 h 44054"/>
                <a:gd name="connsiteX1" fmla="*/ 653 w 42143"/>
                <a:gd name="connsiteY1" fmla="*/ 25239 h 44054"/>
                <a:gd name="connsiteX2" fmla="*/ 14971 w 42143"/>
                <a:gd name="connsiteY2" fmla="*/ 38949 h 44054"/>
                <a:gd name="connsiteX3" fmla="*/ 14535 w 42143"/>
                <a:gd name="connsiteY3" fmla="*/ 44012 h 44054"/>
                <a:gd name="connsiteX4" fmla="*/ 27320 w 42143"/>
                <a:gd name="connsiteY4" fmla="*/ 38321 h 44054"/>
                <a:gd name="connsiteX5" fmla="*/ 28907 w 42143"/>
                <a:gd name="connsiteY5" fmla="*/ 40230 h 44054"/>
                <a:gd name="connsiteX6" fmla="*/ 40291 w 42143"/>
                <a:gd name="connsiteY6" fmla="*/ 15213 h 44054"/>
                <a:gd name="connsiteX7" fmla="*/ 40928 w 42143"/>
                <a:gd name="connsiteY7" fmla="*/ 17271 h 44054"/>
                <a:gd name="connsiteX8" fmla="*/ 36817 w 42143"/>
                <a:gd name="connsiteY8" fmla="*/ 5285 h 44054"/>
                <a:gd name="connsiteX9" fmla="*/ 36893 w 42143"/>
                <a:gd name="connsiteY9" fmla="*/ 6549 h 44054"/>
                <a:gd name="connsiteX10" fmla="*/ 27571 w 42143"/>
                <a:gd name="connsiteY10" fmla="*/ 3811 h 44054"/>
                <a:gd name="connsiteX11" fmla="*/ 28313 w 42143"/>
                <a:gd name="connsiteY11" fmla="*/ 2199 h 44054"/>
                <a:gd name="connsiteX12" fmla="*/ 20634 w 42143"/>
                <a:gd name="connsiteY12" fmla="*/ 4579 h 44054"/>
                <a:gd name="connsiteX13" fmla="*/ 20993 w 42143"/>
                <a:gd name="connsiteY13" fmla="*/ 3189 h 44054"/>
                <a:gd name="connsiteX14" fmla="*/ 12493 w 42143"/>
                <a:gd name="connsiteY14" fmla="*/ 5051 h 44054"/>
                <a:gd name="connsiteX15" fmla="*/ 13793 w 42143"/>
                <a:gd name="connsiteY15" fmla="*/ 6399 h 44054"/>
                <a:gd name="connsiteX16" fmla="*/ 2620 w 42143"/>
                <a:gd name="connsiteY16" fmla="*/ 15648 h 44054"/>
                <a:gd name="connsiteX17" fmla="*/ 2393 w 42143"/>
                <a:gd name="connsiteY17" fmla="*/ 14229 h 44054"/>
                <a:gd name="connsiteX0" fmla="*/ 2393 w 42143"/>
                <a:gd name="connsiteY0" fmla="*/ 14229 h 44054"/>
                <a:gd name="connsiteX1" fmla="*/ 4116 w 42143"/>
                <a:gd name="connsiteY1" fmla="*/ 6766 h 44054"/>
                <a:gd name="connsiteX2" fmla="*/ 12498 w 42143"/>
                <a:gd name="connsiteY2" fmla="*/ 5061 h 44054"/>
                <a:gd name="connsiteX3" fmla="*/ 20949 w 42143"/>
                <a:gd name="connsiteY3" fmla="*/ 3291 h 44054"/>
                <a:gd name="connsiteX4" fmla="*/ 24242 w 42143"/>
                <a:gd name="connsiteY4" fmla="*/ 59 h 44054"/>
                <a:gd name="connsiteX5" fmla="*/ 28326 w 42143"/>
                <a:gd name="connsiteY5" fmla="*/ 2340 h 44054"/>
                <a:gd name="connsiteX6" fmla="*/ 33956 w 42143"/>
                <a:gd name="connsiteY6" fmla="*/ 549 h 44054"/>
                <a:gd name="connsiteX7" fmla="*/ 36811 w 42143"/>
                <a:gd name="connsiteY7" fmla="*/ 5435 h 44054"/>
                <a:gd name="connsiteX8" fmla="*/ 40475 w 42143"/>
                <a:gd name="connsiteY8" fmla="*/ 10177 h 44054"/>
                <a:gd name="connsiteX9" fmla="*/ 40311 w 42143"/>
                <a:gd name="connsiteY9" fmla="*/ 15319 h 44054"/>
                <a:gd name="connsiteX10" fmla="*/ 41972 w 42143"/>
                <a:gd name="connsiteY10" fmla="*/ 26892 h 44054"/>
                <a:gd name="connsiteX11" fmla="*/ 36824 w 42143"/>
                <a:gd name="connsiteY11" fmla="*/ 35629 h 44054"/>
                <a:gd name="connsiteX12" fmla="*/ 33888 w 42143"/>
                <a:gd name="connsiteY12" fmla="*/ 35960 h 44054"/>
                <a:gd name="connsiteX13" fmla="*/ 27048 w 42143"/>
                <a:gd name="connsiteY13" fmla="*/ 36674 h 44054"/>
                <a:gd name="connsiteX14" fmla="*/ 22160 w 42143"/>
                <a:gd name="connsiteY14" fmla="*/ 42965 h 44054"/>
                <a:gd name="connsiteX15" fmla="*/ 14973 w 42143"/>
                <a:gd name="connsiteY15" fmla="*/ 39125 h 44054"/>
                <a:gd name="connsiteX16" fmla="*/ 11570 w 42143"/>
                <a:gd name="connsiteY16" fmla="*/ 40341 h 44054"/>
                <a:gd name="connsiteX17" fmla="*/ 8326 w 42143"/>
                <a:gd name="connsiteY17" fmla="*/ 41577 h 44054"/>
                <a:gd name="connsiteX18" fmla="*/ 2907 w 42143"/>
                <a:gd name="connsiteY18" fmla="*/ 40897 h 44054"/>
                <a:gd name="connsiteX19" fmla="*/ 993 w 42143"/>
                <a:gd name="connsiteY19" fmla="*/ 30491 h 44054"/>
                <a:gd name="connsiteX20" fmla="*/ 606 w 42143"/>
                <a:gd name="connsiteY20" fmla="*/ 25410 h 44054"/>
                <a:gd name="connsiteX21" fmla="*/ 1037 w 42143"/>
                <a:gd name="connsiteY21" fmla="*/ 19563 h 44054"/>
                <a:gd name="connsiteX22" fmla="*/ 2356 w 42143"/>
                <a:gd name="connsiteY22" fmla="*/ 14366 h 44054"/>
                <a:gd name="connsiteX23" fmla="*/ 2393 w 42143"/>
                <a:gd name="connsiteY23" fmla="*/ 14229 h 44054"/>
                <a:gd name="connsiteX0" fmla="*/ 3186 w 42143"/>
                <a:gd name="connsiteY0" fmla="*/ 26036 h 44054"/>
                <a:gd name="connsiteX1" fmla="*/ 653 w 42143"/>
                <a:gd name="connsiteY1" fmla="*/ 25239 h 44054"/>
                <a:gd name="connsiteX2" fmla="*/ 14971 w 42143"/>
                <a:gd name="connsiteY2" fmla="*/ 38949 h 44054"/>
                <a:gd name="connsiteX3" fmla="*/ 14535 w 42143"/>
                <a:gd name="connsiteY3" fmla="*/ 44012 h 44054"/>
                <a:gd name="connsiteX4" fmla="*/ 27320 w 42143"/>
                <a:gd name="connsiteY4" fmla="*/ 38321 h 44054"/>
                <a:gd name="connsiteX5" fmla="*/ 30066 w 42143"/>
                <a:gd name="connsiteY5" fmla="*/ 42704 h 44054"/>
                <a:gd name="connsiteX6" fmla="*/ 40291 w 42143"/>
                <a:gd name="connsiteY6" fmla="*/ 15213 h 44054"/>
                <a:gd name="connsiteX7" fmla="*/ 40928 w 42143"/>
                <a:gd name="connsiteY7" fmla="*/ 17271 h 44054"/>
                <a:gd name="connsiteX8" fmla="*/ 36817 w 42143"/>
                <a:gd name="connsiteY8" fmla="*/ 5285 h 44054"/>
                <a:gd name="connsiteX9" fmla="*/ 36893 w 42143"/>
                <a:gd name="connsiteY9" fmla="*/ 6549 h 44054"/>
                <a:gd name="connsiteX10" fmla="*/ 27571 w 42143"/>
                <a:gd name="connsiteY10" fmla="*/ 3811 h 44054"/>
                <a:gd name="connsiteX11" fmla="*/ 28313 w 42143"/>
                <a:gd name="connsiteY11" fmla="*/ 2199 h 44054"/>
                <a:gd name="connsiteX12" fmla="*/ 20634 w 42143"/>
                <a:gd name="connsiteY12" fmla="*/ 4579 h 44054"/>
                <a:gd name="connsiteX13" fmla="*/ 20993 w 42143"/>
                <a:gd name="connsiteY13" fmla="*/ 3189 h 44054"/>
                <a:gd name="connsiteX14" fmla="*/ 12493 w 42143"/>
                <a:gd name="connsiteY14" fmla="*/ 5051 h 44054"/>
                <a:gd name="connsiteX15" fmla="*/ 13793 w 42143"/>
                <a:gd name="connsiteY15" fmla="*/ 6399 h 44054"/>
                <a:gd name="connsiteX16" fmla="*/ 2620 w 42143"/>
                <a:gd name="connsiteY16" fmla="*/ 15648 h 44054"/>
                <a:gd name="connsiteX17" fmla="*/ 2393 w 42143"/>
                <a:gd name="connsiteY17" fmla="*/ 14229 h 44054"/>
                <a:gd name="connsiteX0" fmla="*/ 2393 w 42143"/>
                <a:gd name="connsiteY0" fmla="*/ 14229 h 44054"/>
                <a:gd name="connsiteX1" fmla="*/ 4116 w 42143"/>
                <a:gd name="connsiteY1" fmla="*/ 6766 h 44054"/>
                <a:gd name="connsiteX2" fmla="*/ 12498 w 42143"/>
                <a:gd name="connsiteY2" fmla="*/ 5061 h 44054"/>
                <a:gd name="connsiteX3" fmla="*/ 20949 w 42143"/>
                <a:gd name="connsiteY3" fmla="*/ 3291 h 44054"/>
                <a:gd name="connsiteX4" fmla="*/ 24242 w 42143"/>
                <a:gd name="connsiteY4" fmla="*/ 59 h 44054"/>
                <a:gd name="connsiteX5" fmla="*/ 28326 w 42143"/>
                <a:gd name="connsiteY5" fmla="*/ 2340 h 44054"/>
                <a:gd name="connsiteX6" fmla="*/ 33956 w 42143"/>
                <a:gd name="connsiteY6" fmla="*/ 549 h 44054"/>
                <a:gd name="connsiteX7" fmla="*/ 36811 w 42143"/>
                <a:gd name="connsiteY7" fmla="*/ 5435 h 44054"/>
                <a:gd name="connsiteX8" fmla="*/ 40475 w 42143"/>
                <a:gd name="connsiteY8" fmla="*/ 10177 h 44054"/>
                <a:gd name="connsiteX9" fmla="*/ 40311 w 42143"/>
                <a:gd name="connsiteY9" fmla="*/ 15319 h 44054"/>
                <a:gd name="connsiteX10" fmla="*/ 41972 w 42143"/>
                <a:gd name="connsiteY10" fmla="*/ 26892 h 44054"/>
                <a:gd name="connsiteX11" fmla="*/ 36824 w 42143"/>
                <a:gd name="connsiteY11" fmla="*/ 35629 h 44054"/>
                <a:gd name="connsiteX12" fmla="*/ 33888 w 42143"/>
                <a:gd name="connsiteY12" fmla="*/ 35960 h 44054"/>
                <a:gd name="connsiteX13" fmla="*/ 27048 w 42143"/>
                <a:gd name="connsiteY13" fmla="*/ 36674 h 44054"/>
                <a:gd name="connsiteX14" fmla="*/ 22160 w 42143"/>
                <a:gd name="connsiteY14" fmla="*/ 42965 h 44054"/>
                <a:gd name="connsiteX15" fmla="*/ 14973 w 42143"/>
                <a:gd name="connsiteY15" fmla="*/ 39125 h 44054"/>
                <a:gd name="connsiteX16" fmla="*/ 11570 w 42143"/>
                <a:gd name="connsiteY16" fmla="*/ 40341 h 44054"/>
                <a:gd name="connsiteX17" fmla="*/ 8326 w 42143"/>
                <a:gd name="connsiteY17" fmla="*/ 41577 h 44054"/>
                <a:gd name="connsiteX18" fmla="*/ 2907 w 42143"/>
                <a:gd name="connsiteY18" fmla="*/ 40897 h 44054"/>
                <a:gd name="connsiteX19" fmla="*/ 993 w 42143"/>
                <a:gd name="connsiteY19" fmla="*/ 30491 h 44054"/>
                <a:gd name="connsiteX20" fmla="*/ 606 w 42143"/>
                <a:gd name="connsiteY20" fmla="*/ 25410 h 44054"/>
                <a:gd name="connsiteX21" fmla="*/ 1037 w 42143"/>
                <a:gd name="connsiteY21" fmla="*/ 19563 h 44054"/>
                <a:gd name="connsiteX22" fmla="*/ 2356 w 42143"/>
                <a:gd name="connsiteY22" fmla="*/ 14366 h 44054"/>
                <a:gd name="connsiteX23" fmla="*/ 2393 w 42143"/>
                <a:gd name="connsiteY23" fmla="*/ 14229 h 44054"/>
                <a:gd name="connsiteX0" fmla="*/ 3186 w 42143"/>
                <a:gd name="connsiteY0" fmla="*/ 26036 h 44054"/>
                <a:gd name="connsiteX1" fmla="*/ 653 w 42143"/>
                <a:gd name="connsiteY1" fmla="*/ 25239 h 44054"/>
                <a:gd name="connsiteX2" fmla="*/ 14971 w 42143"/>
                <a:gd name="connsiteY2" fmla="*/ 38949 h 44054"/>
                <a:gd name="connsiteX3" fmla="*/ 14535 w 42143"/>
                <a:gd name="connsiteY3" fmla="*/ 44012 h 44054"/>
                <a:gd name="connsiteX4" fmla="*/ 27088 w 42143"/>
                <a:gd name="connsiteY4" fmla="*/ 42032 h 44054"/>
                <a:gd name="connsiteX5" fmla="*/ 30066 w 42143"/>
                <a:gd name="connsiteY5" fmla="*/ 42704 h 44054"/>
                <a:gd name="connsiteX6" fmla="*/ 40291 w 42143"/>
                <a:gd name="connsiteY6" fmla="*/ 15213 h 44054"/>
                <a:gd name="connsiteX7" fmla="*/ 40928 w 42143"/>
                <a:gd name="connsiteY7" fmla="*/ 17271 h 44054"/>
                <a:gd name="connsiteX8" fmla="*/ 36817 w 42143"/>
                <a:gd name="connsiteY8" fmla="*/ 5285 h 44054"/>
                <a:gd name="connsiteX9" fmla="*/ 36893 w 42143"/>
                <a:gd name="connsiteY9" fmla="*/ 6549 h 44054"/>
                <a:gd name="connsiteX10" fmla="*/ 27571 w 42143"/>
                <a:gd name="connsiteY10" fmla="*/ 3811 h 44054"/>
                <a:gd name="connsiteX11" fmla="*/ 28313 w 42143"/>
                <a:gd name="connsiteY11" fmla="*/ 2199 h 44054"/>
                <a:gd name="connsiteX12" fmla="*/ 20634 w 42143"/>
                <a:gd name="connsiteY12" fmla="*/ 4579 h 44054"/>
                <a:gd name="connsiteX13" fmla="*/ 20993 w 42143"/>
                <a:gd name="connsiteY13" fmla="*/ 3189 h 44054"/>
                <a:gd name="connsiteX14" fmla="*/ 12493 w 42143"/>
                <a:gd name="connsiteY14" fmla="*/ 5051 h 44054"/>
                <a:gd name="connsiteX15" fmla="*/ 13793 w 42143"/>
                <a:gd name="connsiteY15" fmla="*/ 6399 h 44054"/>
                <a:gd name="connsiteX16" fmla="*/ 2620 w 42143"/>
                <a:gd name="connsiteY16" fmla="*/ 15648 h 44054"/>
                <a:gd name="connsiteX17" fmla="*/ 2393 w 42143"/>
                <a:gd name="connsiteY17" fmla="*/ 14229 h 44054"/>
                <a:gd name="connsiteX0" fmla="*/ 2393 w 42143"/>
                <a:gd name="connsiteY0" fmla="*/ 14229 h 44054"/>
                <a:gd name="connsiteX1" fmla="*/ 4116 w 42143"/>
                <a:gd name="connsiteY1" fmla="*/ 6766 h 44054"/>
                <a:gd name="connsiteX2" fmla="*/ 12498 w 42143"/>
                <a:gd name="connsiteY2" fmla="*/ 5061 h 44054"/>
                <a:gd name="connsiteX3" fmla="*/ 20949 w 42143"/>
                <a:gd name="connsiteY3" fmla="*/ 3291 h 44054"/>
                <a:gd name="connsiteX4" fmla="*/ 24242 w 42143"/>
                <a:gd name="connsiteY4" fmla="*/ 59 h 44054"/>
                <a:gd name="connsiteX5" fmla="*/ 28326 w 42143"/>
                <a:gd name="connsiteY5" fmla="*/ 2340 h 44054"/>
                <a:gd name="connsiteX6" fmla="*/ 33956 w 42143"/>
                <a:gd name="connsiteY6" fmla="*/ 549 h 44054"/>
                <a:gd name="connsiteX7" fmla="*/ 36811 w 42143"/>
                <a:gd name="connsiteY7" fmla="*/ 5435 h 44054"/>
                <a:gd name="connsiteX8" fmla="*/ 40475 w 42143"/>
                <a:gd name="connsiteY8" fmla="*/ 10177 h 44054"/>
                <a:gd name="connsiteX9" fmla="*/ 40311 w 42143"/>
                <a:gd name="connsiteY9" fmla="*/ 15319 h 44054"/>
                <a:gd name="connsiteX10" fmla="*/ 41972 w 42143"/>
                <a:gd name="connsiteY10" fmla="*/ 26892 h 44054"/>
                <a:gd name="connsiteX11" fmla="*/ 36824 w 42143"/>
                <a:gd name="connsiteY11" fmla="*/ 35629 h 44054"/>
                <a:gd name="connsiteX12" fmla="*/ 34351 w 42143"/>
                <a:gd name="connsiteY12" fmla="*/ 39671 h 44054"/>
                <a:gd name="connsiteX13" fmla="*/ 27048 w 42143"/>
                <a:gd name="connsiteY13" fmla="*/ 36674 h 44054"/>
                <a:gd name="connsiteX14" fmla="*/ 22160 w 42143"/>
                <a:gd name="connsiteY14" fmla="*/ 42965 h 44054"/>
                <a:gd name="connsiteX15" fmla="*/ 14973 w 42143"/>
                <a:gd name="connsiteY15" fmla="*/ 39125 h 44054"/>
                <a:gd name="connsiteX16" fmla="*/ 11570 w 42143"/>
                <a:gd name="connsiteY16" fmla="*/ 40341 h 44054"/>
                <a:gd name="connsiteX17" fmla="*/ 8326 w 42143"/>
                <a:gd name="connsiteY17" fmla="*/ 41577 h 44054"/>
                <a:gd name="connsiteX18" fmla="*/ 2907 w 42143"/>
                <a:gd name="connsiteY18" fmla="*/ 40897 h 44054"/>
                <a:gd name="connsiteX19" fmla="*/ 993 w 42143"/>
                <a:gd name="connsiteY19" fmla="*/ 30491 h 44054"/>
                <a:gd name="connsiteX20" fmla="*/ 606 w 42143"/>
                <a:gd name="connsiteY20" fmla="*/ 25410 h 44054"/>
                <a:gd name="connsiteX21" fmla="*/ 1037 w 42143"/>
                <a:gd name="connsiteY21" fmla="*/ 19563 h 44054"/>
                <a:gd name="connsiteX22" fmla="*/ 2356 w 42143"/>
                <a:gd name="connsiteY22" fmla="*/ 14366 h 44054"/>
                <a:gd name="connsiteX23" fmla="*/ 2393 w 42143"/>
                <a:gd name="connsiteY23" fmla="*/ 14229 h 44054"/>
                <a:gd name="connsiteX0" fmla="*/ 3186 w 42143"/>
                <a:gd name="connsiteY0" fmla="*/ 26036 h 44054"/>
                <a:gd name="connsiteX1" fmla="*/ 653 w 42143"/>
                <a:gd name="connsiteY1" fmla="*/ 25239 h 44054"/>
                <a:gd name="connsiteX2" fmla="*/ 14971 w 42143"/>
                <a:gd name="connsiteY2" fmla="*/ 38949 h 44054"/>
                <a:gd name="connsiteX3" fmla="*/ 14535 w 42143"/>
                <a:gd name="connsiteY3" fmla="*/ 44012 h 44054"/>
                <a:gd name="connsiteX4" fmla="*/ 27088 w 42143"/>
                <a:gd name="connsiteY4" fmla="*/ 42032 h 44054"/>
                <a:gd name="connsiteX5" fmla="*/ 30066 w 42143"/>
                <a:gd name="connsiteY5" fmla="*/ 42704 h 44054"/>
                <a:gd name="connsiteX6" fmla="*/ 40291 w 42143"/>
                <a:gd name="connsiteY6" fmla="*/ 15213 h 44054"/>
                <a:gd name="connsiteX7" fmla="*/ 40928 w 42143"/>
                <a:gd name="connsiteY7" fmla="*/ 17271 h 44054"/>
                <a:gd name="connsiteX8" fmla="*/ 36817 w 42143"/>
                <a:gd name="connsiteY8" fmla="*/ 5285 h 44054"/>
                <a:gd name="connsiteX9" fmla="*/ 36893 w 42143"/>
                <a:gd name="connsiteY9" fmla="*/ 6549 h 44054"/>
                <a:gd name="connsiteX10" fmla="*/ 27571 w 42143"/>
                <a:gd name="connsiteY10" fmla="*/ 3811 h 44054"/>
                <a:gd name="connsiteX11" fmla="*/ 28313 w 42143"/>
                <a:gd name="connsiteY11" fmla="*/ 2199 h 44054"/>
                <a:gd name="connsiteX12" fmla="*/ 20634 w 42143"/>
                <a:gd name="connsiteY12" fmla="*/ 4579 h 44054"/>
                <a:gd name="connsiteX13" fmla="*/ 20993 w 42143"/>
                <a:gd name="connsiteY13" fmla="*/ 3189 h 44054"/>
                <a:gd name="connsiteX14" fmla="*/ 12493 w 42143"/>
                <a:gd name="connsiteY14" fmla="*/ 5051 h 44054"/>
                <a:gd name="connsiteX15" fmla="*/ 13793 w 42143"/>
                <a:gd name="connsiteY15" fmla="*/ 6399 h 44054"/>
                <a:gd name="connsiteX16" fmla="*/ 2620 w 42143"/>
                <a:gd name="connsiteY16" fmla="*/ 15648 h 44054"/>
                <a:gd name="connsiteX17" fmla="*/ 2393 w 42143"/>
                <a:gd name="connsiteY17" fmla="*/ 14229 h 44054"/>
                <a:gd name="connsiteX0" fmla="*/ 2393 w 42071"/>
                <a:gd name="connsiteY0" fmla="*/ 14229 h 44054"/>
                <a:gd name="connsiteX1" fmla="*/ 4116 w 42071"/>
                <a:gd name="connsiteY1" fmla="*/ 6766 h 44054"/>
                <a:gd name="connsiteX2" fmla="*/ 12498 w 42071"/>
                <a:gd name="connsiteY2" fmla="*/ 5061 h 44054"/>
                <a:gd name="connsiteX3" fmla="*/ 20949 w 42071"/>
                <a:gd name="connsiteY3" fmla="*/ 3291 h 44054"/>
                <a:gd name="connsiteX4" fmla="*/ 24242 w 42071"/>
                <a:gd name="connsiteY4" fmla="*/ 59 h 44054"/>
                <a:gd name="connsiteX5" fmla="*/ 28326 w 42071"/>
                <a:gd name="connsiteY5" fmla="*/ 2340 h 44054"/>
                <a:gd name="connsiteX6" fmla="*/ 33956 w 42071"/>
                <a:gd name="connsiteY6" fmla="*/ 549 h 44054"/>
                <a:gd name="connsiteX7" fmla="*/ 36811 w 42071"/>
                <a:gd name="connsiteY7" fmla="*/ 5435 h 44054"/>
                <a:gd name="connsiteX8" fmla="*/ 40475 w 42071"/>
                <a:gd name="connsiteY8" fmla="*/ 10177 h 44054"/>
                <a:gd name="connsiteX9" fmla="*/ 40311 w 42071"/>
                <a:gd name="connsiteY9" fmla="*/ 15319 h 44054"/>
                <a:gd name="connsiteX10" fmla="*/ 41972 w 42071"/>
                <a:gd name="connsiteY10" fmla="*/ 26892 h 44054"/>
                <a:gd name="connsiteX11" fmla="*/ 37983 w 42071"/>
                <a:gd name="connsiteY11" fmla="*/ 39958 h 44054"/>
                <a:gd name="connsiteX12" fmla="*/ 34351 w 42071"/>
                <a:gd name="connsiteY12" fmla="*/ 39671 h 44054"/>
                <a:gd name="connsiteX13" fmla="*/ 27048 w 42071"/>
                <a:gd name="connsiteY13" fmla="*/ 36674 h 44054"/>
                <a:gd name="connsiteX14" fmla="*/ 22160 w 42071"/>
                <a:gd name="connsiteY14" fmla="*/ 42965 h 44054"/>
                <a:gd name="connsiteX15" fmla="*/ 14973 w 42071"/>
                <a:gd name="connsiteY15" fmla="*/ 39125 h 44054"/>
                <a:gd name="connsiteX16" fmla="*/ 11570 w 42071"/>
                <a:gd name="connsiteY16" fmla="*/ 40341 h 44054"/>
                <a:gd name="connsiteX17" fmla="*/ 8326 w 42071"/>
                <a:gd name="connsiteY17" fmla="*/ 41577 h 44054"/>
                <a:gd name="connsiteX18" fmla="*/ 2907 w 42071"/>
                <a:gd name="connsiteY18" fmla="*/ 40897 h 44054"/>
                <a:gd name="connsiteX19" fmla="*/ 993 w 42071"/>
                <a:gd name="connsiteY19" fmla="*/ 30491 h 44054"/>
                <a:gd name="connsiteX20" fmla="*/ 606 w 42071"/>
                <a:gd name="connsiteY20" fmla="*/ 25410 h 44054"/>
                <a:gd name="connsiteX21" fmla="*/ 1037 w 42071"/>
                <a:gd name="connsiteY21" fmla="*/ 19563 h 44054"/>
                <a:gd name="connsiteX22" fmla="*/ 2356 w 42071"/>
                <a:gd name="connsiteY22" fmla="*/ 14366 h 44054"/>
                <a:gd name="connsiteX23" fmla="*/ 2393 w 42071"/>
                <a:gd name="connsiteY23" fmla="*/ 14229 h 44054"/>
                <a:gd name="connsiteX0" fmla="*/ 3186 w 42071"/>
                <a:gd name="connsiteY0" fmla="*/ 26036 h 44054"/>
                <a:gd name="connsiteX1" fmla="*/ 653 w 42071"/>
                <a:gd name="connsiteY1" fmla="*/ 25239 h 44054"/>
                <a:gd name="connsiteX2" fmla="*/ 14971 w 42071"/>
                <a:gd name="connsiteY2" fmla="*/ 38949 h 44054"/>
                <a:gd name="connsiteX3" fmla="*/ 14535 w 42071"/>
                <a:gd name="connsiteY3" fmla="*/ 44012 h 44054"/>
                <a:gd name="connsiteX4" fmla="*/ 27088 w 42071"/>
                <a:gd name="connsiteY4" fmla="*/ 42032 h 44054"/>
                <a:gd name="connsiteX5" fmla="*/ 30066 w 42071"/>
                <a:gd name="connsiteY5" fmla="*/ 42704 h 44054"/>
                <a:gd name="connsiteX6" fmla="*/ 40291 w 42071"/>
                <a:gd name="connsiteY6" fmla="*/ 15213 h 44054"/>
                <a:gd name="connsiteX7" fmla="*/ 40928 w 42071"/>
                <a:gd name="connsiteY7" fmla="*/ 17271 h 44054"/>
                <a:gd name="connsiteX8" fmla="*/ 36817 w 42071"/>
                <a:gd name="connsiteY8" fmla="*/ 5285 h 44054"/>
                <a:gd name="connsiteX9" fmla="*/ 36893 w 42071"/>
                <a:gd name="connsiteY9" fmla="*/ 6549 h 44054"/>
                <a:gd name="connsiteX10" fmla="*/ 27571 w 42071"/>
                <a:gd name="connsiteY10" fmla="*/ 3811 h 44054"/>
                <a:gd name="connsiteX11" fmla="*/ 28313 w 42071"/>
                <a:gd name="connsiteY11" fmla="*/ 2199 h 44054"/>
                <a:gd name="connsiteX12" fmla="*/ 20634 w 42071"/>
                <a:gd name="connsiteY12" fmla="*/ 4579 h 44054"/>
                <a:gd name="connsiteX13" fmla="*/ 20993 w 42071"/>
                <a:gd name="connsiteY13" fmla="*/ 3189 h 44054"/>
                <a:gd name="connsiteX14" fmla="*/ 12493 w 42071"/>
                <a:gd name="connsiteY14" fmla="*/ 5051 h 44054"/>
                <a:gd name="connsiteX15" fmla="*/ 13793 w 42071"/>
                <a:gd name="connsiteY15" fmla="*/ 6399 h 44054"/>
                <a:gd name="connsiteX16" fmla="*/ 2620 w 42071"/>
                <a:gd name="connsiteY16" fmla="*/ 15648 h 44054"/>
                <a:gd name="connsiteX17" fmla="*/ 2393 w 42071"/>
                <a:gd name="connsiteY17" fmla="*/ 14229 h 44054"/>
                <a:gd name="connsiteX0" fmla="*/ 2393 w 42071"/>
                <a:gd name="connsiteY0" fmla="*/ 14229 h 44054"/>
                <a:gd name="connsiteX1" fmla="*/ 4116 w 42071"/>
                <a:gd name="connsiteY1" fmla="*/ 6766 h 44054"/>
                <a:gd name="connsiteX2" fmla="*/ 12498 w 42071"/>
                <a:gd name="connsiteY2" fmla="*/ 5061 h 44054"/>
                <a:gd name="connsiteX3" fmla="*/ 20949 w 42071"/>
                <a:gd name="connsiteY3" fmla="*/ 3291 h 44054"/>
                <a:gd name="connsiteX4" fmla="*/ 24242 w 42071"/>
                <a:gd name="connsiteY4" fmla="*/ 59 h 44054"/>
                <a:gd name="connsiteX5" fmla="*/ 28326 w 42071"/>
                <a:gd name="connsiteY5" fmla="*/ 2340 h 44054"/>
                <a:gd name="connsiteX6" fmla="*/ 33956 w 42071"/>
                <a:gd name="connsiteY6" fmla="*/ 549 h 44054"/>
                <a:gd name="connsiteX7" fmla="*/ 36811 w 42071"/>
                <a:gd name="connsiteY7" fmla="*/ 5435 h 44054"/>
                <a:gd name="connsiteX8" fmla="*/ 40475 w 42071"/>
                <a:gd name="connsiteY8" fmla="*/ 10177 h 44054"/>
                <a:gd name="connsiteX9" fmla="*/ 40311 w 42071"/>
                <a:gd name="connsiteY9" fmla="*/ 15319 h 44054"/>
                <a:gd name="connsiteX10" fmla="*/ 41972 w 42071"/>
                <a:gd name="connsiteY10" fmla="*/ 26892 h 44054"/>
                <a:gd name="connsiteX11" fmla="*/ 37983 w 42071"/>
                <a:gd name="connsiteY11" fmla="*/ 39958 h 44054"/>
                <a:gd name="connsiteX12" fmla="*/ 34351 w 42071"/>
                <a:gd name="connsiteY12" fmla="*/ 39671 h 44054"/>
                <a:gd name="connsiteX13" fmla="*/ 27048 w 42071"/>
                <a:gd name="connsiteY13" fmla="*/ 40385 h 44054"/>
                <a:gd name="connsiteX14" fmla="*/ 22160 w 42071"/>
                <a:gd name="connsiteY14" fmla="*/ 42965 h 44054"/>
                <a:gd name="connsiteX15" fmla="*/ 14973 w 42071"/>
                <a:gd name="connsiteY15" fmla="*/ 39125 h 44054"/>
                <a:gd name="connsiteX16" fmla="*/ 11570 w 42071"/>
                <a:gd name="connsiteY16" fmla="*/ 40341 h 44054"/>
                <a:gd name="connsiteX17" fmla="*/ 8326 w 42071"/>
                <a:gd name="connsiteY17" fmla="*/ 41577 h 44054"/>
                <a:gd name="connsiteX18" fmla="*/ 2907 w 42071"/>
                <a:gd name="connsiteY18" fmla="*/ 40897 h 44054"/>
                <a:gd name="connsiteX19" fmla="*/ 993 w 42071"/>
                <a:gd name="connsiteY19" fmla="*/ 30491 h 44054"/>
                <a:gd name="connsiteX20" fmla="*/ 606 w 42071"/>
                <a:gd name="connsiteY20" fmla="*/ 25410 h 44054"/>
                <a:gd name="connsiteX21" fmla="*/ 1037 w 42071"/>
                <a:gd name="connsiteY21" fmla="*/ 19563 h 44054"/>
                <a:gd name="connsiteX22" fmla="*/ 2356 w 42071"/>
                <a:gd name="connsiteY22" fmla="*/ 14366 h 44054"/>
                <a:gd name="connsiteX23" fmla="*/ 2393 w 42071"/>
                <a:gd name="connsiteY23" fmla="*/ 14229 h 44054"/>
                <a:gd name="connsiteX0" fmla="*/ 3186 w 42071"/>
                <a:gd name="connsiteY0" fmla="*/ 26036 h 44054"/>
                <a:gd name="connsiteX1" fmla="*/ 653 w 42071"/>
                <a:gd name="connsiteY1" fmla="*/ 25239 h 44054"/>
                <a:gd name="connsiteX2" fmla="*/ 14971 w 42071"/>
                <a:gd name="connsiteY2" fmla="*/ 38949 h 44054"/>
                <a:gd name="connsiteX3" fmla="*/ 14535 w 42071"/>
                <a:gd name="connsiteY3" fmla="*/ 44012 h 44054"/>
                <a:gd name="connsiteX4" fmla="*/ 27088 w 42071"/>
                <a:gd name="connsiteY4" fmla="*/ 42032 h 44054"/>
                <a:gd name="connsiteX5" fmla="*/ 30066 w 42071"/>
                <a:gd name="connsiteY5" fmla="*/ 42704 h 44054"/>
                <a:gd name="connsiteX6" fmla="*/ 40291 w 42071"/>
                <a:gd name="connsiteY6" fmla="*/ 15213 h 44054"/>
                <a:gd name="connsiteX7" fmla="*/ 40928 w 42071"/>
                <a:gd name="connsiteY7" fmla="*/ 17271 h 44054"/>
                <a:gd name="connsiteX8" fmla="*/ 36817 w 42071"/>
                <a:gd name="connsiteY8" fmla="*/ 5285 h 44054"/>
                <a:gd name="connsiteX9" fmla="*/ 36893 w 42071"/>
                <a:gd name="connsiteY9" fmla="*/ 6549 h 44054"/>
                <a:gd name="connsiteX10" fmla="*/ 27571 w 42071"/>
                <a:gd name="connsiteY10" fmla="*/ 3811 h 44054"/>
                <a:gd name="connsiteX11" fmla="*/ 28313 w 42071"/>
                <a:gd name="connsiteY11" fmla="*/ 2199 h 44054"/>
                <a:gd name="connsiteX12" fmla="*/ 20634 w 42071"/>
                <a:gd name="connsiteY12" fmla="*/ 4579 h 44054"/>
                <a:gd name="connsiteX13" fmla="*/ 20993 w 42071"/>
                <a:gd name="connsiteY13" fmla="*/ 3189 h 44054"/>
                <a:gd name="connsiteX14" fmla="*/ 12493 w 42071"/>
                <a:gd name="connsiteY14" fmla="*/ 5051 h 44054"/>
                <a:gd name="connsiteX15" fmla="*/ 13793 w 42071"/>
                <a:gd name="connsiteY15" fmla="*/ 6399 h 44054"/>
                <a:gd name="connsiteX16" fmla="*/ 2620 w 42071"/>
                <a:gd name="connsiteY16" fmla="*/ 15648 h 44054"/>
                <a:gd name="connsiteX17" fmla="*/ 2393 w 42071"/>
                <a:gd name="connsiteY17" fmla="*/ 14229 h 44054"/>
                <a:gd name="connsiteX0" fmla="*/ 2393 w 42071"/>
                <a:gd name="connsiteY0" fmla="*/ 14229 h 44054"/>
                <a:gd name="connsiteX1" fmla="*/ 4116 w 42071"/>
                <a:gd name="connsiteY1" fmla="*/ 6766 h 44054"/>
                <a:gd name="connsiteX2" fmla="*/ 12498 w 42071"/>
                <a:gd name="connsiteY2" fmla="*/ 5061 h 44054"/>
                <a:gd name="connsiteX3" fmla="*/ 20949 w 42071"/>
                <a:gd name="connsiteY3" fmla="*/ 3291 h 44054"/>
                <a:gd name="connsiteX4" fmla="*/ 24242 w 42071"/>
                <a:gd name="connsiteY4" fmla="*/ 59 h 44054"/>
                <a:gd name="connsiteX5" fmla="*/ 28326 w 42071"/>
                <a:gd name="connsiteY5" fmla="*/ 2340 h 44054"/>
                <a:gd name="connsiteX6" fmla="*/ 33956 w 42071"/>
                <a:gd name="connsiteY6" fmla="*/ 549 h 44054"/>
                <a:gd name="connsiteX7" fmla="*/ 36811 w 42071"/>
                <a:gd name="connsiteY7" fmla="*/ 5435 h 44054"/>
                <a:gd name="connsiteX8" fmla="*/ 40475 w 42071"/>
                <a:gd name="connsiteY8" fmla="*/ 10177 h 44054"/>
                <a:gd name="connsiteX9" fmla="*/ 40311 w 42071"/>
                <a:gd name="connsiteY9" fmla="*/ 15319 h 44054"/>
                <a:gd name="connsiteX10" fmla="*/ 41972 w 42071"/>
                <a:gd name="connsiteY10" fmla="*/ 26892 h 44054"/>
                <a:gd name="connsiteX11" fmla="*/ 37983 w 42071"/>
                <a:gd name="connsiteY11" fmla="*/ 39958 h 44054"/>
                <a:gd name="connsiteX12" fmla="*/ 35046 w 42071"/>
                <a:gd name="connsiteY12" fmla="*/ 42763 h 44054"/>
                <a:gd name="connsiteX13" fmla="*/ 27048 w 42071"/>
                <a:gd name="connsiteY13" fmla="*/ 40385 h 44054"/>
                <a:gd name="connsiteX14" fmla="*/ 22160 w 42071"/>
                <a:gd name="connsiteY14" fmla="*/ 42965 h 44054"/>
                <a:gd name="connsiteX15" fmla="*/ 14973 w 42071"/>
                <a:gd name="connsiteY15" fmla="*/ 39125 h 44054"/>
                <a:gd name="connsiteX16" fmla="*/ 11570 w 42071"/>
                <a:gd name="connsiteY16" fmla="*/ 40341 h 44054"/>
                <a:gd name="connsiteX17" fmla="*/ 8326 w 42071"/>
                <a:gd name="connsiteY17" fmla="*/ 41577 h 44054"/>
                <a:gd name="connsiteX18" fmla="*/ 2907 w 42071"/>
                <a:gd name="connsiteY18" fmla="*/ 40897 h 44054"/>
                <a:gd name="connsiteX19" fmla="*/ 993 w 42071"/>
                <a:gd name="connsiteY19" fmla="*/ 30491 h 44054"/>
                <a:gd name="connsiteX20" fmla="*/ 606 w 42071"/>
                <a:gd name="connsiteY20" fmla="*/ 25410 h 44054"/>
                <a:gd name="connsiteX21" fmla="*/ 1037 w 42071"/>
                <a:gd name="connsiteY21" fmla="*/ 19563 h 44054"/>
                <a:gd name="connsiteX22" fmla="*/ 2356 w 42071"/>
                <a:gd name="connsiteY22" fmla="*/ 14366 h 44054"/>
                <a:gd name="connsiteX23" fmla="*/ 2393 w 42071"/>
                <a:gd name="connsiteY23" fmla="*/ 14229 h 44054"/>
                <a:gd name="connsiteX0" fmla="*/ 3186 w 42071"/>
                <a:gd name="connsiteY0" fmla="*/ 26036 h 44054"/>
                <a:gd name="connsiteX1" fmla="*/ 653 w 42071"/>
                <a:gd name="connsiteY1" fmla="*/ 25239 h 44054"/>
                <a:gd name="connsiteX2" fmla="*/ 14971 w 42071"/>
                <a:gd name="connsiteY2" fmla="*/ 38949 h 44054"/>
                <a:gd name="connsiteX3" fmla="*/ 14535 w 42071"/>
                <a:gd name="connsiteY3" fmla="*/ 44012 h 44054"/>
                <a:gd name="connsiteX4" fmla="*/ 27088 w 42071"/>
                <a:gd name="connsiteY4" fmla="*/ 42032 h 44054"/>
                <a:gd name="connsiteX5" fmla="*/ 30066 w 42071"/>
                <a:gd name="connsiteY5" fmla="*/ 42704 h 44054"/>
                <a:gd name="connsiteX6" fmla="*/ 40291 w 42071"/>
                <a:gd name="connsiteY6" fmla="*/ 15213 h 44054"/>
                <a:gd name="connsiteX7" fmla="*/ 40928 w 42071"/>
                <a:gd name="connsiteY7" fmla="*/ 17271 h 44054"/>
                <a:gd name="connsiteX8" fmla="*/ 36817 w 42071"/>
                <a:gd name="connsiteY8" fmla="*/ 5285 h 44054"/>
                <a:gd name="connsiteX9" fmla="*/ 36893 w 42071"/>
                <a:gd name="connsiteY9" fmla="*/ 6549 h 44054"/>
                <a:gd name="connsiteX10" fmla="*/ 27571 w 42071"/>
                <a:gd name="connsiteY10" fmla="*/ 3811 h 44054"/>
                <a:gd name="connsiteX11" fmla="*/ 28313 w 42071"/>
                <a:gd name="connsiteY11" fmla="*/ 2199 h 44054"/>
                <a:gd name="connsiteX12" fmla="*/ 20634 w 42071"/>
                <a:gd name="connsiteY12" fmla="*/ 4579 h 44054"/>
                <a:gd name="connsiteX13" fmla="*/ 20993 w 42071"/>
                <a:gd name="connsiteY13" fmla="*/ 3189 h 44054"/>
                <a:gd name="connsiteX14" fmla="*/ 12493 w 42071"/>
                <a:gd name="connsiteY14" fmla="*/ 5051 h 44054"/>
                <a:gd name="connsiteX15" fmla="*/ 13793 w 42071"/>
                <a:gd name="connsiteY15" fmla="*/ 6399 h 44054"/>
                <a:gd name="connsiteX16" fmla="*/ 2620 w 42071"/>
                <a:gd name="connsiteY16" fmla="*/ 15648 h 44054"/>
                <a:gd name="connsiteX17" fmla="*/ 2393 w 42071"/>
                <a:gd name="connsiteY17" fmla="*/ 14229 h 44054"/>
                <a:gd name="connsiteX0" fmla="*/ 2393 w 42071"/>
                <a:gd name="connsiteY0" fmla="*/ 14229 h 44596"/>
                <a:gd name="connsiteX1" fmla="*/ 4116 w 42071"/>
                <a:gd name="connsiteY1" fmla="*/ 6766 h 44596"/>
                <a:gd name="connsiteX2" fmla="*/ 12498 w 42071"/>
                <a:gd name="connsiteY2" fmla="*/ 5061 h 44596"/>
                <a:gd name="connsiteX3" fmla="*/ 20949 w 42071"/>
                <a:gd name="connsiteY3" fmla="*/ 3291 h 44596"/>
                <a:gd name="connsiteX4" fmla="*/ 24242 w 42071"/>
                <a:gd name="connsiteY4" fmla="*/ 59 h 44596"/>
                <a:gd name="connsiteX5" fmla="*/ 28326 w 42071"/>
                <a:gd name="connsiteY5" fmla="*/ 2340 h 44596"/>
                <a:gd name="connsiteX6" fmla="*/ 33956 w 42071"/>
                <a:gd name="connsiteY6" fmla="*/ 549 h 44596"/>
                <a:gd name="connsiteX7" fmla="*/ 36811 w 42071"/>
                <a:gd name="connsiteY7" fmla="*/ 5435 h 44596"/>
                <a:gd name="connsiteX8" fmla="*/ 40475 w 42071"/>
                <a:gd name="connsiteY8" fmla="*/ 10177 h 44596"/>
                <a:gd name="connsiteX9" fmla="*/ 40311 w 42071"/>
                <a:gd name="connsiteY9" fmla="*/ 15319 h 44596"/>
                <a:gd name="connsiteX10" fmla="*/ 41972 w 42071"/>
                <a:gd name="connsiteY10" fmla="*/ 26892 h 44596"/>
                <a:gd name="connsiteX11" fmla="*/ 37983 w 42071"/>
                <a:gd name="connsiteY11" fmla="*/ 39958 h 44596"/>
                <a:gd name="connsiteX12" fmla="*/ 35046 w 42071"/>
                <a:gd name="connsiteY12" fmla="*/ 42763 h 44596"/>
                <a:gd name="connsiteX13" fmla="*/ 27048 w 42071"/>
                <a:gd name="connsiteY13" fmla="*/ 40385 h 44596"/>
                <a:gd name="connsiteX14" fmla="*/ 22160 w 42071"/>
                <a:gd name="connsiteY14" fmla="*/ 42965 h 44596"/>
                <a:gd name="connsiteX15" fmla="*/ 14973 w 42071"/>
                <a:gd name="connsiteY15" fmla="*/ 39125 h 44596"/>
                <a:gd name="connsiteX16" fmla="*/ 11570 w 42071"/>
                <a:gd name="connsiteY16" fmla="*/ 40341 h 44596"/>
                <a:gd name="connsiteX17" fmla="*/ 8326 w 42071"/>
                <a:gd name="connsiteY17" fmla="*/ 41577 h 44596"/>
                <a:gd name="connsiteX18" fmla="*/ 2907 w 42071"/>
                <a:gd name="connsiteY18" fmla="*/ 40897 h 44596"/>
                <a:gd name="connsiteX19" fmla="*/ 993 w 42071"/>
                <a:gd name="connsiteY19" fmla="*/ 30491 h 44596"/>
                <a:gd name="connsiteX20" fmla="*/ 606 w 42071"/>
                <a:gd name="connsiteY20" fmla="*/ 25410 h 44596"/>
                <a:gd name="connsiteX21" fmla="*/ 1037 w 42071"/>
                <a:gd name="connsiteY21" fmla="*/ 19563 h 44596"/>
                <a:gd name="connsiteX22" fmla="*/ 2356 w 42071"/>
                <a:gd name="connsiteY22" fmla="*/ 14366 h 44596"/>
                <a:gd name="connsiteX23" fmla="*/ 2393 w 42071"/>
                <a:gd name="connsiteY23" fmla="*/ 14229 h 44596"/>
                <a:gd name="connsiteX0" fmla="*/ 3186 w 42071"/>
                <a:gd name="connsiteY0" fmla="*/ 26036 h 44596"/>
                <a:gd name="connsiteX1" fmla="*/ 653 w 42071"/>
                <a:gd name="connsiteY1" fmla="*/ 25239 h 44596"/>
                <a:gd name="connsiteX2" fmla="*/ 14971 w 42071"/>
                <a:gd name="connsiteY2" fmla="*/ 38949 h 44596"/>
                <a:gd name="connsiteX3" fmla="*/ 14535 w 42071"/>
                <a:gd name="connsiteY3" fmla="*/ 44012 h 44596"/>
                <a:gd name="connsiteX4" fmla="*/ 27088 w 42071"/>
                <a:gd name="connsiteY4" fmla="*/ 44506 h 44596"/>
                <a:gd name="connsiteX5" fmla="*/ 30066 w 42071"/>
                <a:gd name="connsiteY5" fmla="*/ 42704 h 44596"/>
                <a:gd name="connsiteX6" fmla="*/ 40291 w 42071"/>
                <a:gd name="connsiteY6" fmla="*/ 15213 h 44596"/>
                <a:gd name="connsiteX7" fmla="*/ 40928 w 42071"/>
                <a:gd name="connsiteY7" fmla="*/ 17271 h 44596"/>
                <a:gd name="connsiteX8" fmla="*/ 36817 w 42071"/>
                <a:gd name="connsiteY8" fmla="*/ 5285 h 44596"/>
                <a:gd name="connsiteX9" fmla="*/ 36893 w 42071"/>
                <a:gd name="connsiteY9" fmla="*/ 6549 h 44596"/>
                <a:gd name="connsiteX10" fmla="*/ 27571 w 42071"/>
                <a:gd name="connsiteY10" fmla="*/ 3811 h 44596"/>
                <a:gd name="connsiteX11" fmla="*/ 28313 w 42071"/>
                <a:gd name="connsiteY11" fmla="*/ 2199 h 44596"/>
                <a:gd name="connsiteX12" fmla="*/ 20634 w 42071"/>
                <a:gd name="connsiteY12" fmla="*/ 4579 h 44596"/>
                <a:gd name="connsiteX13" fmla="*/ 20993 w 42071"/>
                <a:gd name="connsiteY13" fmla="*/ 3189 h 44596"/>
                <a:gd name="connsiteX14" fmla="*/ 12493 w 42071"/>
                <a:gd name="connsiteY14" fmla="*/ 5051 h 44596"/>
                <a:gd name="connsiteX15" fmla="*/ 13793 w 42071"/>
                <a:gd name="connsiteY15" fmla="*/ 6399 h 44596"/>
                <a:gd name="connsiteX16" fmla="*/ 2620 w 42071"/>
                <a:gd name="connsiteY16" fmla="*/ 15648 h 44596"/>
                <a:gd name="connsiteX17" fmla="*/ 2393 w 42071"/>
                <a:gd name="connsiteY17" fmla="*/ 14229 h 44596"/>
                <a:gd name="connsiteX0" fmla="*/ 2393 w 42071"/>
                <a:gd name="connsiteY0" fmla="*/ 14229 h 44596"/>
                <a:gd name="connsiteX1" fmla="*/ 1799 w 42071"/>
                <a:gd name="connsiteY1" fmla="*/ 4795 h 44596"/>
                <a:gd name="connsiteX2" fmla="*/ 12498 w 42071"/>
                <a:gd name="connsiteY2" fmla="*/ 5061 h 44596"/>
                <a:gd name="connsiteX3" fmla="*/ 20949 w 42071"/>
                <a:gd name="connsiteY3" fmla="*/ 3291 h 44596"/>
                <a:gd name="connsiteX4" fmla="*/ 24242 w 42071"/>
                <a:gd name="connsiteY4" fmla="*/ 59 h 44596"/>
                <a:gd name="connsiteX5" fmla="*/ 28326 w 42071"/>
                <a:gd name="connsiteY5" fmla="*/ 2340 h 44596"/>
                <a:gd name="connsiteX6" fmla="*/ 33956 w 42071"/>
                <a:gd name="connsiteY6" fmla="*/ 549 h 44596"/>
                <a:gd name="connsiteX7" fmla="*/ 36811 w 42071"/>
                <a:gd name="connsiteY7" fmla="*/ 5435 h 44596"/>
                <a:gd name="connsiteX8" fmla="*/ 40475 w 42071"/>
                <a:gd name="connsiteY8" fmla="*/ 10177 h 44596"/>
                <a:gd name="connsiteX9" fmla="*/ 40311 w 42071"/>
                <a:gd name="connsiteY9" fmla="*/ 15319 h 44596"/>
                <a:gd name="connsiteX10" fmla="*/ 41972 w 42071"/>
                <a:gd name="connsiteY10" fmla="*/ 26892 h 44596"/>
                <a:gd name="connsiteX11" fmla="*/ 37983 w 42071"/>
                <a:gd name="connsiteY11" fmla="*/ 39958 h 44596"/>
                <a:gd name="connsiteX12" fmla="*/ 35046 w 42071"/>
                <a:gd name="connsiteY12" fmla="*/ 42763 h 44596"/>
                <a:gd name="connsiteX13" fmla="*/ 27048 w 42071"/>
                <a:gd name="connsiteY13" fmla="*/ 40385 h 44596"/>
                <a:gd name="connsiteX14" fmla="*/ 22160 w 42071"/>
                <a:gd name="connsiteY14" fmla="*/ 42965 h 44596"/>
                <a:gd name="connsiteX15" fmla="*/ 14973 w 42071"/>
                <a:gd name="connsiteY15" fmla="*/ 39125 h 44596"/>
                <a:gd name="connsiteX16" fmla="*/ 11570 w 42071"/>
                <a:gd name="connsiteY16" fmla="*/ 40341 h 44596"/>
                <a:gd name="connsiteX17" fmla="*/ 8326 w 42071"/>
                <a:gd name="connsiteY17" fmla="*/ 41577 h 44596"/>
                <a:gd name="connsiteX18" fmla="*/ 2907 w 42071"/>
                <a:gd name="connsiteY18" fmla="*/ 40897 h 44596"/>
                <a:gd name="connsiteX19" fmla="*/ 993 w 42071"/>
                <a:gd name="connsiteY19" fmla="*/ 30491 h 44596"/>
                <a:gd name="connsiteX20" fmla="*/ 606 w 42071"/>
                <a:gd name="connsiteY20" fmla="*/ 25410 h 44596"/>
                <a:gd name="connsiteX21" fmla="*/ 1037 w 42071"/>
                <a:gd name="connsiteY21" fmla="*/ 19563 h 44596"/>
                <a:gd name="connsiteX22" fmla="*/ 2356 w 42071"/>
                <a:gd name="connsiteY22" fmla="*/ 14366 h 44596"/>
                <a:gd name="connsiteX23" fmla="*/ 2393 w 42071"/>
                <a:gd name="connsiteY23" fmla="*/ 14229 h 44596"/>
                <a:gd name="connsiteX0" fmla="*/ 3186 w 42071"/>
                <a:gd name="connsiteY0" fmla="*/ 26036 h 44596"/>
                <a:gd name="connsiteX1" fmla="*/ 653 w 42071"/>
                <a:gd name="connsiteY1" fmla="*/ 25239 h 44596"/>
                <a:gd name="connsiteX2" fmla="*/ 14971 w 42071"/>
                <a:gd name="connsiteY2" fmla="*/ 38949 h 44596"/>
                <a:gd name="connsiteX3" fmla="*/ 14535 w 42071"/>
                <a:gd name="connsiteY3" fmla="*/ 44012 h 44596"/>
                <a:gd name="connsiteX4" fmla="*/ 27088 w 42071"/>
                <a:gd name="connsiteY4" fmla="*/ 44506 h 44596"/>
                <a:gd name="connsiteX5" fmla="*/ 30066 w 42071"/>
                <a:gd name="connsiteY5" fmla="*/ 42704 h 44596"/>
                <a:gd name="connsiteX6" fmla="*/ 40291 w 42071"/>
                <a:gd name="connsiteY6" fmla="*/ 15213 h 44596"/>
                <a:gd name="connsiteX7" fmla="*/ 40928 w 42071"/>
                <a:gd name="connsiteY7" fmla="*/ 17271 h 44596"/>
                <a:gd name="connsiteX8" fmla="*/ 36817 w 42071"/>
                <a:gd name="connsiteY8" fmla="*/ 5285 h 44596"/>
                <a:gd name="connsiteX9" fmla="*/ 36893 w 42071"/>
                <a:gd name="connsiteY9" fmla="*/ 6549 h 44596"/>
                <a:gd name="connsiteX10" fmla="*/ 27571 w 42071"/>
                <a:gd name="connsiteY10" fmla="*/ 3811 h 44596"/>
                <a:gd name="connsiteX11" fmla="*/ 28313 w 42071"/>
                <a:gd name="connsiteY11" fmla="*/ 2199 h 44596"/>
                <a:gd name="connsiteX12" fmla="*/ 20634 w 42071"/>
                <a:gd name="connsiteY12" fmla="*/ 4579 h 44596"/>
                <a:gd name="connsiteX13" fmla="*/ 20993 w 42071"/>
                <a:gd name="connsiteY13" fmla="*/ 3189 h 44596"/>
                <a:gd name="connsiteX14" fmla="*/ 12493 w 42071"/>
                <a:gd name="connsiteY14" fmla="*/ 5051 h 44596"/>
                <a:gd name="connsiteX15" fmla="*/ 13793 w 42071"/>
                <a:gd name="connsiteY15" fmla="*/ 6399 h 44596"/>
                <a:gd name="connsiteX16" fmla="*/ 2620 w 42071"/>
                <a:gd name="connsiteY16" fmla="*/ 15648 h 44596"/>
                <a:gd name="connsiteX17" fmla="*/ 2393 w 42071"/>
                <a:gd name="connsiteY17" fmla="*/ 14229 h 44596"/>
                <a:gd name="connsiteX0" fmla="*/ 2393 w 42071"/>
                <a:gd name="connsiteY0" fmla="*/ 14229 h 44596"/>
                <a:gd name="connsiteX1" fmla="*/ 1799 w 42071"/>
                <a:gd name="connsiteY1" fmla="*/ 4795 h 44596"/>
                <a:gd name="connsiteX2" fmla="*/ 12498 w 42071"/>
                <a:gd name="connsiteY2" fmla="*/ 5061 h 44596"/>
                <a:gd name="connsiteX3" fmla="*/ 20949 w 42071"/>
                <a:gd name="connsiteY3" fmla="*/ 3291 h 44596"/>
                <a:gd name="connsiteX4" fmla="*/ 24242 w 42071"/>
                <a:gd name="connsiteY4" fmla="*/ 59 h 44596"/>
                <a:gd name="connsiteX5" fmla="*/ 28326 w 42071"/>
                <a:gd name="connsiteY5" fmla="*/ 2340 h 44596"/>
                <a:gd name="connsiteX6" fmla="*/ 33956 w 42071"/>
                <a:gd name="connsiteY6" fmla="*/ 549 h 44596"/>
                <a:gd name="connsiteX7" fmla="*/ 36811 w 42071"/>
                <a:gd name="connsiteY7" fmla="*/ 5435 h 44596"/>
                <a:gd name="connsiteX8" fmla="*/ 40475 w 42071"/>
                <a:gd name="connsiteY8" fmla="*/ 10177 h 44596"/>
                <a:gd name="connsiteX9" fmla="*/ 40311 w 42071"/>
                <a:gd name="connsiteY9" fmla="*/ 15319 h 44596"/>
                <a:gd name="connsiteX10" fmla="*/ 41972 w 42071"/>
                <a:gd name="connsiteY10" fmla="*/ 26892 h 44596"/>
                <a:gd name="connsiteX11" fmla="*/ 37983 w 42071"/>
                <a:gd name="connsiteY11" fmla="*/ 39958 h 44596"/>
                <a:gd name="connsiteX12" fmla="*/ 35046 w 42071"/>
                <a:gd name="connsiteY12" fmla="*/ 42763 h 44596"/>
                <a:gd name="connsiteX13" fmla="*/ 27048 w 42071"/>
                <a:gd name="connsiteY13" fmla="*/ 40385 h 44596"/>
                <a:gd name="connsiteX14" fmla="*/ 22160 w 42071"/>
                <a:gd name="connsiteY14" fmla="*/ 42965 h 44596"/>
                <a:gd name="connsiteX15" fmla="*/ 14973 w 42071"/>
                <a:gd name="connsiteY15" fmla="*/ 39125 h 44596"/>
                <a:gd name="connsiteX16" fmla="*/ 11570 w 42071"/>
                <a:gd name="connsiteY16" fmla="*/ 40341 h 44596"/>
                <a:gd name="connsiteX17" fmla="*/ 8326 w 42071"/>
                <a:gd name="connsiteY17" fmla="*/ 41577 h 44596"/>
                <a:gd name="connsiteX18" fmla="*/ 2907 w 42071"/>
                <a:gd name="connsiteY18" fmla="*/ 40897 h 44596"/>
                <a:gd name="connsiteX19" fmla="*/ 993 w 42071"/>
                <a:gd name="connsiteY19" fmla="*/ 30491 h 44596"/>
                <a:gd name="connsiteX20" fmla="*/ 606 w 42071"/>
                <a:gd name="connsiteY20" fmla="*/ 25410 h 44596"/>
                <a:gd name="connsiteX21" fmla="*/ 1037 w 42071"/>
                <a:gd name="connsiteY21" fmla="*/ 19563 h 44596"/>
                <a:gd name="connsiteX22" fmla="*/ 2356 w 42071"/>
                <a:gd name="connsiteY22" fmla="*/ 14366 h 44596"/>
                <a:gd name="connsiteX23" fmla="*/ 2393 w 42071"/>
                <a:gd name="connsiteY23" fmla="*/ 14229 h 44596"/>
                <a:gd name="connsiteX0" fmla="*/ 3186 w 42071"/>
                <a:gd name="connsiteY0" fmla="*/ 26036 h 44596"/>
                <a:gd name="connsiteX1" fmla="*/ 653 w 42071"/>
                <a:gd name="connsiteY1" fmla="*/ 25239 h 44596"/>
                <a:gd name="connsiteX2" fmla="*/ 14971 w 42071"/>
                <a:gd name="connsiteY2" fmla="*/ 38949 h 44596"/>
                <a:gd name="connsiteX3" fmla="*/ 14535 w 42071"/>
                <a:gd name="connsiteY3" fmla="*/ 44012 h 44596"/>
                <a:gd name="connsiteX4" fmla="*/ 27088 w 42071"/>
                <a:gd name="connsiteY4" fmla="*/ 44506 h 44596"/>
                <a:gd name="connsiteX5" fmla="*/ 30066 w 42071"/>
                <a:gd name="connsiteY5" fmla="*/ 42704 h 44596"/>
                <a:gd name="connsiteX6" fmla="*/ 40291 w 42071"/>
                <a:gd name="connsiteY6" fmla="*/ 15213 h 44596"/>
                <a:gd name="connsiteX7" fmla="*/ 40928 w 42071"/>
                <a:gd name="connsiteY7" fmla="*/ 17271 h 44596"/>
                <a:gd name="connsiteX8" fmla="*/ 36817 w 42071"/>
                <a:gd name="connsiteY8" fmla="*/ 5285 h 44596"/>
                <a:gd name="connsiteX9" fmla="*/ 36893 w 42071"/>
                <a:gd name="connsiteY9" fmla="*/ 6549 h 44596"/>
                <a:gd name="connsiteX10" fmla="*/ 27571 w 42071"/>
                <a:gd name="connsiteY10" fmla="*/ 3811 h 44596"/>
                <a:gd name="connsiteX11" fmla="*/ 28313 w 42071"/>
                <a:gd name="connsiteY11" fmla="*/ 2199 h 44596"/>
                <a:gd name="connsiteX12" fmla="*/ 20634 w 42071"/>
                <a:gd name="connsiteY12" fmla="*/ 4579 h 44596"/>
                <a:gd name="connsiteX13" fmla="*/ 20993 w 42071"/>
                <a:gd name="connsiteY13" fmla="*/ 3189 h 44596"/>
                <a:gd name="connsiteX14" fmla="*/ 12493 w 42071"/>
                <a:gd name="connsiteY14" fmla="*/ 5051 h 44596"/>
                <a:gd name="connsiteX15" fmla="*/ 13793 w 42071"/>
                <a:gd name="connsiteY15" fmla="*/ 6399 h 44596"/>
                <a:gd name="connsiteX16" fmla="*/ 2620 w 42071"/>
                <a:gd name="connsiteY16" fmla="*/ 15648 h 44596"/>
                <a:gd name="connsiteX17" fmla="*/ 1466 w 42071"/>
                <a:gd name="connsiteY17" fmla="*/ 13572 h 44596"/>
                <a:gd name="connsiteX0" fmla="*/ 2393 w 42071"/>
                <a:gd name="connsiteY0" fmla="*/ 14229 h 44596"/>
                <a:gd name="connsiteX1" fmla="*/ 1799 w 42071"/>
                <a:gd name="connsiteY1" fmla="*/ 4795 h 44596"/>
                <a:gd name="connsiteX2" fmla="*/ 12498 w 42071"/>
                <a:gd name="connsiteY2" fmla="*/ 5061 h 44596"/>
                <a:gd name="connsiteX3" fmla="*/ 20949 w 42071"/>
                <a:gd name="connsiteY3" fmla="*/ 3291 h 44596"/>
                <a:gd name="connsiteX4" fmla="*/ 24242 w 42071"/>
                <a:gd name="connsiteY4" fmla="*/ 59 h 44596"/>
                <a:gd name="connsiteX5" fmla="*/ 28326 w 42071"/>
                <a:gd name="connsiteY5" fmla="*/ 2340 h 44596"/>
                <a:gd name="connsiteX6" fmla="*/ 33956 w 42071"/>
                <a:gd name="connsiteY6" fmla="*/ 549 h 44596"/>
                <a:gd name="connsiteX7" fmla="*/ 36811 w 42071"/>
                <a:gd name="connsiteY7" fmla="*/ 5435 h 44596"/>
                <a:gd name="connsiteX8" fmla="*/ 40475 w 42071"/>
                <a:gd name="connsiteY8" fmla="*/ 10177 h 44596"/>
                <a:gd name="connsiteX9" fmla="*/ 40311 w 42071"/>
                <a:gd name="connsiteY9" fmla="*/ 15319 h 44596"/>
                <a:gd name="connsiteX10" fmla="*/ 41972 w 42071"/>
                <a:gd name="connsiteY10" fmla="*/ 26892 h 44596"/>
                <a:gd name="connsiteX11" fmla="*/ 37983 w 42071"/>
                <a:gd name="connsiteY11" fmla="*/ 39958 h 44596"/>
                <a:gd name="connsiteX12" fmla="*/ 35046 w 42071"/>
                <a:gd name="connsiteY12" fmla="*/ 42763 h 44596"/>
                <a:gd name="connsiteX13" fmla="*/ 27048 w 42071"/>
                <a:gd name="connsiteY13" fmla="*/ 40385 h 44596"/>
                <a:gd name="connsiteX14" fmla="*/ 22160 w 42071"/>
                <a:gd name="connsiteY14" fmla="*/ 42965 h 44596"/>
                <a:gd name="connsiteX15" fmla="*/ 14973 w 42071"/>
                <a:gd name="connsiteY15" fmla="*/ 39125 h 44596"/>
                <a:gd name="connsiteX16" fmla="*/ 11570 w 42071"/>
                <a:gd name="connsiteY16" fmla="*/ 40341 h 44596"/>
                <a:gd name="connsiteX17" fmla="*/ 8326 w 42071"/>
                <a:gd name="connsiteY17" fmla="*/ 41577 h 44596"/>
                <a:gd name="connsiteX18" fmla="*/ 2907 w 42071"/>
                <a:gd name="connsiteY18" fmla="*/ 40897 h 44596"/>
                <a:gd name="connsiteX19" fmla="*/ 993 w 42071"/>
                <a:gd name="connsiteY19" fmla="*/ 30491 h 44596"/>
                <a:gd name="connsiteX20" fmla="*/ 606 w 42071"/>
                <a:gd name="connsiteY20" fmla="*/ 25410 h 44596"/>
                <a:gd name="connsiteX21" fmla="*/ 1037 w 42071"/>
                <a:gd name="connsiteY21" fmla="*/ 19563 h 44596"/>
                <a:gd name="connsiteX22" fmla="*/ 2356 w 42071"/>
                <a:gd name="connsiteY22" fmla="*/ 14366 h 44596"/>
                <a:gd name="connsiteX23" fmla="*/ 2393 w 42071"/>
                <a:gd name="connsiteY23" fmla="*/ 14229 h 44596"/>
                <a:gd name="connsiteX0" fmla="*/ 3186 w 42071"/>
                <a:gd name="connsiteY0" fmla="*/ 26036 h 44596"/>
                <a:gd name="connsiteX1" fmla="*/ 653 w 42071"/>
                <a:gd name="connsiteY1" fmla="*/ 25239 h 44596"/>
                <a:gd name="connsiteX2" fmla="*/ 14276 w 42071"/>
                <a:gd name="connsiteY2" fmla="*/ 44205 h 44596"/>
                <a:gd name="connsiteX3" fmla="*/ 14535 w 42071"/>
                <a:gd name="connsiteY3" fmla="*/ 44012 h 44596"/>
                <a:gd name="connsiteX4" fmla="*/ 27088 w 42071"/>
                <a:gd name="connsiteY4" fmla="*/ 44506 h 44596"/>
                <a:gd name="connsiteX5" fmla="*/ 30066 w 42071"/>
                <a:gd name="connsiteY5" fmla="*/ 42704 h 44596"/>
                <a:gd name="connsiteX6" fmla="*/ 40291 w 42071"/>
                <a:gd name="connsiteY6" fmla="*/ 15213 h 44596"/>
                <a:gd name="connsiteX7" fmla="*/ 40928 w 42071"/>
                <a:gd name="connsiteY7" fmla="*/ 17271 h 44596"/>
                <a:gd name="connsiteX8" fmla="*/ 36817 w 42071"/>
                <a:gd name="connsiteY8" fmla="*/ 5285 h 44596"/>
                <a:gd name="connsiteX9" fmla="*/ 36893 w 42071"/>
                <a:gd name="connsiteY9" fmla="*/ 6549 h 44596"/>
                <a:gd name="connsiteX10" fmla="*/ 27571 w 42071"/>
                <a:gd name="connsiteY10" fmla="*/ 3811 h 44596"/>
                <a:gd name="connsiteX11" fmla="*/ 28313 w 42071"/>
                <a:gd name="connsiteY11" fmla="*/ 2199 h 44596"/>
                <a:gd name="connsiteX12" fmla="*/ 20634 w 42071"/>
                <a:gd name="connsiteY12" fmla="*/ 4579 h 44596"/>
                <a:gd name="connsiteX13" fmla="*/ 20993 w 42071"/>
                <a:gd name="connsiteY13" fmla="*/ 3189 h 44596"/>
                <a:gd name="connsiteX14" fmla="*/ 12493 w 42071"/>
                <a:gd name="connsiteY14" fmla="*/ 5051 h 44596"/>
                <a:gd name="connsiteX15" fmla="*/ 13793 w 42071"/>
                <a:gd name="connsiteY15" fmla="*/ 6399 h 44596"/>
                <a:gd name="connsiteX16" fmla="*/ 2620 w 42071"/>
                <a:gd name="connsiteY16" fmla="*/ 15648 h 44596"/>
                <a:gd name="connsiteX17" fmla="*/ 1466 w 42071"/>
                <a:gd name="connsiteY17" fmla="*/ 13572 h 44596"/>
                <a:gd name="connsiteX0" fmla="*/ 2393 w 42071"/>
                <a:gd name="connsiteY0" fmla="*/ 14229 h 44596"/>
                <a:gd name="connsiteX1" fmla="*/ 1799 w 42071"/>
                <a:gd name="connsiteY1" fmla="*/ 4795 h 44596"/>
                <a:gd name="connsiteX2" fmla="*/ 12498 w 42071"/>
                <a:gd name="connsiteY2" fmla="*/ 5061 h 44596"/>
                <a:gd name="connsiteX3" fmla="*/ 20949 w 42071"/>
                <a:gd name="connsiteY3" fmla="*/ 3291 h 44596"/>
                <a:gd name="connsiteX4" fmla="*/ 24242 w 42071"/>
                <a:gd name="connsiteY4" fmla="*/ 59 h 44596"/>
                <a:gd name="connsiteX5" fmla="*/ 28326 w 42071"/>
                <a:gd name="connsiteY5" fmla="*/ 2340 h 44596"/>
                <a:gd name="connsiteX6" fmla="*/ 33956 w 42071"/>
                <a:gd name="connsiteY6" fmla="*/ 549 h 44596"/>
                <a:gd name="connsiteX7" fmla="*/ 36811 w 42071"/>
                <a:gd name="connsiteY7" fmla="*/ 5435 h 44596"/>
                <a:gd name="connsiteX8" fmla="*/ 40475 w 42071"/>
                <a:gd name="connsiteY8" fmla="*/ 10177 h 44596"/>
                <a:gd name="connsiteX9" fmla="*/ 40311 w 42071"/>
                <a:gd name="connsiteY9" fmla="*/ 15319 h 44596"/>
                <a:gd name="connsiteX10" fmla="*/ 41972 w 42071"/>
                <a:gd name="connsiteY10" fmla="*/ 26892 h 44596"/>
                <a:gd name="connsiteX11" fmla="*/ 37983 w 42071"/>
                <a:gd name="connsiteY11" fmla="*/ 39958 h 44596"/>
                <a:gd name="connsiteX12" fmla="*/ 35046 w 42071"/>
                <a:gd name="connsiteY12" fmla="*/ 42763 h 44596"/>
                <a:gd name="connsiteX13" fmla="*/ 27048 w 42071"/>
                <a:gd name="connsiteY13" fmla="*/ 40385 h 44596"/>
                <a:gd name="connsiteX14" fmla="*/ 22160 w 42071"/>
                <a:gd name="connsiteY14" fmla="*/ 42965 h 44596"/>
                <a:gd name="connsiteX15" fmla="*/ 14973 w 42071"/>
                <a:gd name="connsiteY15" fmla="*/ 39125 h 44596"/>
                <a:gd name="connsiteX16" fmla="*/ 11570 w 42071"/>
                <a:gd name="connsiteY16" fmla="*/ 42969 h 44596"/>
                <a:gd name="connsiteX17" fmla="*/ 8326 w 42071"/>
                <a:gd name="connsiteY17" fmla="*/ 41577 h 44596"/>
                <a:gd name="connsiteX18" fmla="*/ 2907 w 42071"/>
                <a:gd name="connsiteY18" fmla="*/ 40897 h 44596"/>
                <a:gd name="connsiteX19" fmla="*/ 993 w 42071"/>
                <a:gd name="connsiteY19" fmla="*/ 30491 h 44596"/>
                <a:gd name="connsiteX20" fmla="*/ 606 w 42071"/>
                <a:gd name="connsiteY20" fmla="*/ 25410 h 44596"/>
                <a:gd name="connsiteX21" fmla="*/ 1037 w 42071"/>
                <a:gd name="connsiteY21" fmla="*/ 19563 h 44596"/>
                <a:gd name="connsiteX22" fmla="*/ 2356 w 42071"/>
                <a:gd name="connsiteY22" fmla="*/ 14366 h 44596"/>
                <a:gd name="connsiteX23" fmla="*/ 2393 w 42071"/>
                <a:gd name="connsiteY23" fmla="*/ 14229 h 44596"/>
                <a:gd name="connsiteX0" fmla="*/ 3186 w 42071"/>
                <a:gd name="connsiteY0" fmla="*/ 26036 h 44596"/>
                <a:gd name="connsiteX1" fmla="*/ 653 w 42071"/>
                <a:gd name="connsiteY1" fmla="*/ 25239 h 44596"/>
                <a:gd name="connsiteX2" fmla="*/ 14276 w 42071"/>
                <a:gd name="connsiteY2" fmla="*/ 44205 h 44596"/>
                <a:gd name="connsiteX3" fmla="*/ 14535 w 42071"/>
                <a:gd name="connsiteY3" fmla="*/ 44012 h 44596"/>
                <a:gd name="connsiteX4" fmla="*/ 27088 w 42071"/>
                <a:gd name="connsiteY4" fmla="*/ 44506 h 44596"/>
                <a:gd name="connsiteX5" fmla="*/ 30066 w 42071"/>
                <a:gd name="connsiteY5" fmla="*/ 42704 h 44596"/>
                <a:gd name="connsiteX6" fmla="*/ 40291 w 42071"/>
                <a:gd name="connsiteY6" fmla="*/ 15213 h 44596"/>
                <a:gd name="connsiteX7" fmla="*/ 40928 w 42071"/>
                <a:gd name="connsiteY7" fmla="*/ 17271 h 44596"/>
                <a:gd name="connsiteX8" fmla="*/ 36817 w 42071"/>
                <a:gd name="connsiteY8" fmla="*/ 5285 h 44596"/>
                <a:gd name="connsiteX9" fmla="*/ 36893 w 42071"/>
                <a:gd name="connsiteY9" fmla="*/ 6549 h 44596"/>
                <a:gd name="connsiteX10" fmla="*/ 27571 w 42071"/>
                <a:gd name="connsiteY10" fmla="*/ 3811 h 44596"/>
                <a:gd name="connsiteX11" fmla="*/ 28313 w 42071"/>
                <a:gd name="connsiteY11" fmla="*/ 2199 h 44596"/>
                <a:gd name="connsiteX12" fmla="*/ 20634 w 42071"/>
                <a:gd name="connsiteY12" fmla="*/ 4579 h 44596"/>
                <a:gd name="connsiteX13" fmla="*/ 20993 w 42071"/>
                <a:gd name="connsiteY13" fmla="*/ 3189 h 44596"/>
                <a:gd name="connsiteX14" fmla="*/ 12493 w 42071"/>
                <a:gd name="connsiteY14" fmla="*/ 5051 h 44596"/>
                <a:gd name="connsiteX15" fmla="*/ 13793 w 42071"/>
                <a:gd name="connsiteY15" fmla="*/ 6399 h 44596"/>
                <a:gd name="connsiteX16" fmla="*/ 2620 w 42071"/>
                <a:gd name="connsiteY16" fmla="*/ 15648 h 44596"/>
                <a:gd name="connsiteX17" fmla="*/ 1466 w 42071"/>
                <a:gd name="connsiteY17" fmla="*/ 13572 h 44596"/>
                <a:gd name="connsiteX0" fmla="*/ 2393 w 42071"/>
                <a:gd name="connsiteY0" fmla="*/ 14229 h 44596"/>
                <a:gd name="connsiteX1" fmla="*/ 1799 w 42071"/>
                <a:gd name="connsiteY1" fmla="*/ 4795 h 44596"/>
                <a:gd name="connsiteX2" fmla="*/ 12498 w 42071"/>
                <a:gd name="connsiteY2" fmla="*/ 5061 h 44596"/>
                <a:gd name="connsiteX3" fmla="*/ 20949 w 42071"/>
                <a:gd name="connsiteY3" fmla="*/ 3291 h 44596"/>
                <a:gd name="connsiteX4" fmla="*/ 24242 w 42071"/>
                <a:gd name="connsiteY4" fmla="*/ 59 h 44596"/>
                <a:gd name="connsiteX5" fmla="*/ 28326 w 42071"/>
                <a:gd name="connsiteY5" fmla="*/ 2340 h 44596"/>
                <a:gd name="connsiteX6" fmla="*/ 33956 w 42071"/>
                <a:gd name="connsiteY6" fmla="*/ 549 h 44596"/>
                <a:gd name="connsiteX7" fmla="*/ 36811 w 42071"/>
                <a:gd name="connsiteY7" fmla="*/ 5435 h 44596"/>
                <a:gd name="connsiteX8" fmla="*/ 40475 w 42071"/>
                <a:gd name="connsiteY8" fmla="*/ 10177 h 44596"/>
                <a:gd name="connsiteX9" fmla="*/ 40311 w 42071"/>
                <a:gd name="connsiteY9" fmla="*/ 15319 h 44596"/>
                <a:gd name="connsiteX10" fmla="*/ 41972 w 42071"/>
                <a:gd name="connsiteY10" fmla="*/ 26892 h 44596"/>
                <a:gd name="connsiteX11" fmla="*/ 37983 w 42071"/>
                <a:gd name="connsiteY11" fmla="*/ 39958 h 44596"/>
                <a:gd name="connsiteX12" fmla="*/ 35046 w 42071"/>
                <a:gd name="connsiteY12" fmla="*/ 42763 h 44596"/>
                <a:gd name="connsiteX13" fmla="*/ 27048 w 42071"/>
                <a:gd name="connsiteY13" fmla="*/ 40385 h 44596"/>
                <a:gd name="connsiteX14" fmla="*/ 22160 w 42071"/>
                <a:gd name="connsiteY14" fmla="*/ 42965 h 44596"/>
                <a:gd name="connsiteX15" fmla="*/ 14973 w 42071"/>
                <a:gd name="connsiteY15" fmla="*/ 39125 h 44596"/>
                <a:gd name="connsiteX16" fmla="*/ 11570 w 42071"/>
                <a:gd name="connsiteY16" fmla="*/ 42969 h 44596"/>
                <a:gd name="connsiteX17" fmla="*/ 7863 w 42071"/>
                <a:gd name="connsiteY17" fmla="*/ 43548 h 44596"/>
                <a:gd name="connsiteX18" fmla="*/ 2907 w 42071"/>
                <a:gd name="connsiteY18" fmla="*/ 40897 h 44596"/>
                <a:gd name="connsiteX19" fmla="*/ 993 w 42071"/>
                <a:gd name="connsiteY19" fmla="*/ 30491 h 44596"/>
                <a:gd name="connsiteX20" fmla="*/ 606 w 42071"/>
                <a:gd name="connsiteY20" fmla="*/ 25410 h 44596"/>
                <a:gd name="connsiteX21" fmla="*/ 1037 w 42071"/>
                <a:gd name="connsiteY21" fmla="*/ 19563 h 44596"/>
                <a:gd name="connsiteX22" fmla="*/ 2356 w 42071"/>
                <a:gd name="connsiteY22" fmla="*/ 14366 h 44596"/>
                <a:gd name="connsiteX23" fmla="*/ 2393 w 42071"/>
                <a:gd name="connsiteY23" fmla="*/ 14229 h 44596"/>
                <a:gd name="connsiteX0" fmla="*/ 3186 w 42071"/>
                <a:gd name="connsiteY0" fmla="*/ 26036 h 44596"/>
                <a:gd name="connsiteX1" fmla="*/ 653 w 42071"/>
                <a:gd name="connsiteY1" fmla="*/ 25239 h 44596"/>
                <a:gd name="connsiteX2" fmla="*/ 14276 w 42071"/>
                <a:gd name="connsiteY2" fmla="*/ 44205 h 44596"/>
                <a:gd name="connsiteX3" fmla="*/ 14535 w 42071"/>
                <a:gd name="connsiteY3" fmla="*/ 44012 h 44596"/>
                <a:gd name="connsiteX4" fmla="*/ 27088 w 42071"/>
                <a:gd name="connsiteY4" fmla="*/ 44506 h 44596"/>
                <a:gd name="connsiteX5" fmla="*/ 30066 w 42071"/>
                <a:gd name="connsiteY5" fmla="*/ 42704 h 44596"/>
                <a:gd name="connsiteX6" fmla="*/ 40291 w 42071"/>
                <a:gd name="connsiteY6" fmla="*/ 15213 h 44596"/>
                <a:gd name="connsiteX7" fmla="*/ 40928 w 42071"/>
                <a:gd name="connsiteY7" fmla="*/ 17271 h 44596"/>
                <a:gd name="connsiteX8" fmla="*/ 36817 w 42071"/>
                <a:gd name="connsiteY8" fmla="*/ 5285 h 44596"/>
                <a:gd name="connsiteX9" fmla="*/ 36893 w 42071"/>
                <a:gd name="connsiteY9" fmla="*/ 6549 h 44596"/>
                <a:gd name="connsiteX10" fmla="*/ 27571 w 42071"/>
                <a:gd name="connsiteY10" fmla="*/ 3811 h 44596"/>
                <a:gd name="connsiteX11" fmla="*/ 28313 w 42071"/>
                <a:gd name="connsiteY11" fmla="*/ 2199 h 44596"/>
                <a:gd name="connsiteX12" fmla="*/ 20634 w 42071"/>
                <a:gd name="connsiteY12" fmla="*/ 4579 h 44596"/>
                <a:gd name="connsiteX13" fmla="*/ 20993 w 42071"/>
                <a:gd name="connsiteY13" fmla="*/ 3189 h 44596"/>
                <a:gd name="connsiteX14" fmla="*/ 12493 w 42071"/>
                <a:gd name="connsiteY14" fmla="*/ 5051 h 44596"/>
                <a:gd name="connsiteX15" fmla="*/ 13793 w 42071"/>
                <a:gd name="connsiteY15" fmla="*/ 6399 h 44596"/>
                <a:gd name="connsiteX16" fmla="*/ 2620 w 42071"/>
                <a:gd name="connsiteY16" fmla="*/ 15648 h 44596"/>
                <a:gd name="connsiteX17" fmla="*/ 1466 w 42071"/>
                <a:gd name="connsiteY17" fmla="*/ 13572 h 44596"/>
                <a:gd name="connsiteX0" fmla="*/ 2393 w 42071"/>
                <a:gd name="connsiteY0" fmla="*/ 14229 h 44596"/>
                <a:gd name="connsiteX1" fmla="*/ 1799 w 42071"/>
                <a:gd name="connsiteY1" fmla="*/ 4795 h 44596"/>
                <a:gd name="connsiteX2" fmla="*/ 12498 w 42071"/>
                <a:gd name="connsiteY2" fmla="*/ 5061 h 44596"/>
                <a:gd name="connsiteX3" fmla="*/ 20949 w 42071"/>
                <a:gd name="connsiteY3" fmla="*/ 3291 h 44596"/>
                <a:gd name="connsiteX4" fmla="*/ 24242 w 42071"/>
                <a:gd name="connsiteY4" fmla="*/ 59 h 44596"/>
                <a:gd name="connsiteX5" fmla="*/ 28326 w 42071"/>
                <a:gd name="connsiteY5" fmla="*/ 2340 h 44596"/>
                <a:gd name="connsiteX6" fmla="*/ 33956 w 42071"/>
                <a:gd name="connsiteY6" fmla="*/ 549 h 44596"/>
                <a:gd name="connsiteX7" fmla="*/ 36811 w 42071"/>
                <a:gd name="connsiteY7" fmla="*/ 5435 h 44596"/>
                <a:gd name="connsiteX8" fmla="*/ 40475 w 42071"/>
                <a:gd name="connsiteY8" fmla="*/ 10177 h 44596"/>
                <a:gd name="connsiteX9" fmla="*/ 40311 w 42071"/>
                <a:gd name="connsiteY9" fmla="*/ 15319 h 44596"/>
                <a:gd name="connsiteX10" fmla="*/ 41972 w 42071"/>
                <a:gd name="connsiteY10" fmla="*/ 26892 h 44596"/>
                <a:gd name="connsiteX11" fmla="*/ 37983 w 42071"/>
                <a:gd name="connsiteY11" fmla="*/ 39958 h 44596"/>
                <a:gd name="connsiteX12" fmla="*/ 35046 w 42071"/>
                <a:gd name="connsiteY12" fmla="*/ 42763 h 44596"/>
                <a:gd name="connsiteX13" fmla="*/ 27048 w 42071"/>
                <a:gd name="connsiteY13" fmla="*/ 40385 h 44596"/>
                <a:gd name="connsiteX14" fmla="*/ 22160 w 42071"/>
                <a:gd name="connsiteY14" fmla="*/ 42965 h 44596"/>
                <a:gd name="connsiteX15" fmla="*/ 14973 w 42071"/>
                <a:gd name="connsiteY15" fmla="*/ 39125 h 44596"/>
                <a:gd name="connsiteX16" fmla="*/ 11570 w 42071"/>
                <a:gd name="connsiteY16" fmla="*/ 42969 h 44596"/>
                <a:gd name="connsiteX17" fmla="*/ 7863 w 42071"/>
                <a:gd name="connsiteY17" fmla="*/ 43548 h 44596"/>
                <a:gd name="connsiteX18" fmla="*/ 2907 w 42071"/>
                <a:gd name="connsiteY18" fmla="*/ 40897 h 44596"/>
                <a:gd name="connsiteX19" fmla="*/ 993 w 42071"/>
                <a:gd name="connsiteY19" fmla="*/ 30491 h 44596"/>
                <a:gd name="connsiteX20" fmla="*/ 606 w 42071"/>
                <a:gd name="connsiteY20" fmla="*/ 25410 h 44596"/>
                <a:gd name="connsiteX21" fmla="*/ 1037 w 42071"/>
                <a:gd name="connsiteY21" fmla="*/ 19563 h 44596"/>
                <a:gd name="connsiteX22" fmla="*/ 2356 w 42071"/>
                <a:gd name="connsiteY22" fmla="*/ 14366 h 44596"/>
                <a:gd name="connsiteX23" fmla="*/ 2393 w 42071"/>
                <a:gd name="connsiteY23" fmla="*/ 14229 h 44596"/>
                <a:gd name="connsiteX0" fmla="*/ 3186 w 42071"/>
                <a:gd name="connsiteY0" fmla="*/ 26036 h 44596"/>
                <a:gd name="connsiteX1" fmla="*/ 653 w 42071"/>
                <a:gd name="connsiteY1" fmla="*/ 25239 h 44596"/>
                <a:gd name="connsiteX2" fmla="*/ 27088 w 42071"/>
                <a:gd name="connsiteY2" fmla="*/ 44506 h 44596"/>
                <a:gd name="connsiteX3" fmla="*/ 30066 w 42071"/>
                <a:gd name="connsiteY3" fmla="*/ 42704 h 44596"/>
                <a:gd name="connsiteX4" fmla="*/ 40291 w 42071"/>
                <a:gd name="connsiteY4" fmla="*/ 15213 h 44596"/>
                <a:gd name="connsiteX5" fmla="*/ 40928 w 42071"/>
                <a:gd name="connsiteY5" fmla="*/ 17271 h 44596"/>
                <a:gd name="connsiteX6" fmla="*/ 36817 w 42071"/>
                <a:gd name="connsiteY6" fmla="*/ 5285 h 44596"/>
                <a:gd name="connsiteX7" fmla="*/ 36893 w 42071"/>
                <a:gd name="connsiteY7" fmla="*/ 6549 h 44596"/>
                <a:gd name="connsiteX8" fmla="*/ 27571 w 42071"/>
                <a:gd name="connsiteY8" fmla="*/ 3811 h 44596"/>
                <a:gd name="connsiteX9" fmla="*/ 28313 w 42071"/>
                <a:gd name="connsiteY9" fmla="*/ 2199 h 44596"/>
                <a:gd name="connsiteX10" fmla="*/ 20634 w 42071"/>
                <a:gd name="connsiteY10" fmla="*/ 4579 h 44596"/>
                <a:gd name="connsiteX11" fmla="*/ 20993 w 42071"/>
                <a:gd name="connsiteY11" fmla="*/ 3189 h 44596"/>
                <a:gd name="connsiteX12" fmla="*/ 12493 w 42071"/>
                <a:gd name="connsiteY12" fmla="*/ 5051 h 44596"/>
                <a:gd name="connsiteX13" fmla="*/ 13793 w 42071"/>
                <a:gd name="connsiteY13" fmla="*/ 6399 h 44596"/>
                <a:gd name="connsiteX14" fmla="*/ 2620 w 42071"/>
                <a:gd name="connsiteY14" fmla="*/ 15648 h 44596"/>
                <a:gd name="connsiteX15" fmla="*/ 1466 w 42071"/>
                <a:gd name="connsiteY15" fmla="*/ 13572 h 44596"/>
                <a:gd name="connsiteX0" fmla="*/ 2393 w 42071"/>
                <a:gd name="connsiteY0" fmla="*/ 14229 h 44596"/>
                <a:gd name="connsiteX1" fmla="*/ 1799 w 42071"/>
                <a:gd name="connsiteY1" fmla="*/ 4795 h 44596"/>
                <a:gd name="connsiteX2" fmla="*/ 12498 w 42071"/>
                <a:gd name="connsiteY2" fmla="*/ 5061 h 44596"/>
                <a:gd name="connsiteX3" fmla="*/ 20949 w 42071"/>
                <a:gd name="connsiteY3" fmla="*/ 3291 h 44596"/>
                <a:gd name="connsiteX4" fmla="*/ 24242 w 42071"/>
                <a:gd name="connsiteY4" fmla="*/ 59 h 44596"/>
                <a:gd name="connsiteX5" fmla="*/ 28326 w 42071"/>
                <a:gd name="connsiteY5" fmla="*/ 2340 h 44596"/>
                <a:gd name="connsiteX6" fmla="*/ 33956 w 42071"/>
                <a:gd name="connsiteY6" fmla="*/ 549 h 44596"/>
                <a:gd name="connsiteX7" fmla="*/ 36811 w 42071"/>
                <a:gd name="connsiteY7" fmla="*/ 5435 h 44596"/>
                <a:gd name="connsiteX8" fmla="*/ 40475 w 42071"/>
                <a:gd name="connsiteY8" fmla="*/ 10177 h 44596"/>
                <a:gd name="connsiteX9" fmla="*/ 40311 w 42071"/>
                <a:gd name="connsiteY9" fmla="*/ 15319 h 44596"/>
                <a:gd name="connsiteX10" fmla="*/ 41972 w 42071"/>
                <a:gd name="connsiteY10" fmla="*/ 26892 h 44596"/>
                <a:gd name="connsiteX11" fmla="*/ 37983 w 42071"/>
                <a:gd name="connsiteY11" fmla="*/ 39958 h 44596"/>
                <a:gd name="connsiteX12" fmla="*/ 35046 w 42071"/>
                <a:gd name="connsiteY12" fmla="*/ 42763 h 44596"/>
                <a:gd name="connsiteX13" fmla="*/ 27048 w 42071"/>
                <a:gd name="connsiteY13" fmla="*/ 40385 h 44596"/>
                <a:gd name="connsiteX14" fmla="*/ 22160 w 42071"/>
                <a:gd name="connsiteY14" fmla="*/ 42965 h 44596"/>
                <a:gd name="connsiteX15" fmla="*/ 11570 w 42071"/>
                <a:gd name="connsiteY15" fmla="*/ 42969 h 44596"/>
                <a:gd name="connsiteX16" fmla="*/ 7863 w 42071"/>
                <a:gd name="connsiteY16" fmla="*/ 43548 h 44596"/>
                <a:gd name="connsiteX17" fmla="*/ 2907 w 42071"/>
                <a:gd name="connsiteY17" fmla="*/ 40897 h 44596"/>
                <a:gd name="connsiteX18" fmla="*/ 993 w 42071"/>
                <a:gd name="connsiteY18" fmla="*/ 30491 h 44596"/>
                <a:gd name="connsiteX19" fmla="*/ 606 w 42071"/>
                <a:gd name="connsiteY19" fmla="*/ 25410 h 44596"/>
                <a:gd name="connsiteX20" fmla="*/ 1037 w 42071"/>
                <a:gd name="connsiteY20" fmla="*/ 19563 h 44596"/>
                <a:gd name="connsiteX21" fmla="*/ 2356 w 42071"/>
                <a:gd name="connsiteY21" fmla="*/ 14366 h 44596"/>
                <a:gd name="connsiteX22" fmla="*/ 2393 w 42071"/>
                <a:gd name="connsiteY22" fmla="*/ 14229 h 44596"/>
                <a:gd name="connsiteX0" fmla="*/ 3186 w 42071"/>
                <a:gd name="connsiteY0" fmla="*/ 26036 h 44596"/>
                <a:gd name="connsiteX1" fmla="*/ 653 w 42071"/>
                <a:gd name="connsiteY1" fmla="*/ 25239 h 44596"/>
                <a:gd name="connsiteX2" fmla="*/ 27088 w 42071"/>
                <a:gd name="connsiteY2" fmla="*/ 44506 h 44596"/>
                <a:gd name="connsiteX3" fmla="*/ 30066 w 42071"/>
                <a:gd name="connsiteY3" fmla="*/ 42704 h 44596"/>
                <a:gd name="connsiteX4" fmla="*/ 40291 w 42071"/>
                <a:gd name="connsiteY4" fmla="*/ 15213 h 44596"/>
                <a:gd name="connsiteX5" fmla="*/ 40928 w 42071"/>
                <a:gd name="connsiteY5" fmla="*/ 17271 h 44596"/>
                <a:gd name="connsiteX6" fmla="*/ 36817 w 42071"/>
                <a:gd name="connsiteY6" fmla="*/ 5285 h 44596"/>
                <a:gd name="connsiteX7" fmla="*/ 36893 w 42071"/>
                <a:gd name="connsiteY7" fmla="*/ 6549 h 44596"/>
                <a:gd name="connsiteX8" fmla="*/ 27571 w 42071"/>
                <a:gd name="connsiteY8" fmla="*/ 3811 h 44596"/>
                <a:gd name="connsiteX9" fmla="*/ 28313 w 42071"/>
                <a:gd name="connsiteY9" fmla="*/ 2199 h 44596"/>
                <a:gd name="connsiteX10" fmla="*/ 20634 w 42071"/>
                <a:gd name="connsiteY10" fmla="*/ 4579 h 44596"/>
                <a:gd name="connsiteX11" fmla="*/ 20993 w 42071"/>
                <a:gd name="connsiteY11" fmla="*/ 3189 h 44596"/>
                <a:gd name="connsiteX12" fmla="*/ 12493 w 42071"/>
                <a:gd name="connsiteY12" fmla="*/ 5051 h 44596"/>
                <a:gd name="connsiteX13" fmla="*/ 13793 w 42071"/>
                <a:gd name="connsiteY13" fmla="*/ 6399 h 44596"/>
                <a:gd name="connsiteX14" fmla="*/ 2620 w 42071"/>
                <a:gd name="connsiteY14" fmla="*/ 15648 h 44596"/>
                <a:gd name="connsiteX15" fmla="*/ 1466 w 42071"/>
                <a:gd name="connsiteY15" fmla="*/ 13572 h 44596"/>
                <a:gd name="connsiteX0" fmla="*/ 2393 w 42071"/>
                <a:gd name="connsiteY0" fmla="*/ 14229 h 45601"/>
                <a:gd name="connsiteX1" fmla="*/ 1799 w 42071"/>
                <a:gd name="connsiteY1" fmla="*/ 4795 h 45601"/>
                <a:gd name="connsiteX2" fmla="*/ 12498 w 42071"/>
                <a:gd name="connsiteY2" fmla="*/ 5061 h 45601"/>
                <a:gd name="connsiteX3" fmla="*/ 20949 w 42071"/>
                <a:gd name="connsiteY3" fmla="*/ 3291 h 45601"/>
                <a:gd name="connsiteX4" fmla="*/ 24242 w 42071"/>
                <a:gd name="connsiteY4" fmla="*/ 59 h 45601"/>
                <a:gd name="connsiteX5" fmla="*/ 28326 w 42071"/>
                <a:gd name="connsiteY5" fmla="*/ 2340 h 45601"/>
                <a:gd name="connsiteX6" fmla="*/ 33956 w 42071"/>
                <a:gd name="connsiteY6" fmla="*/ 549 h 45601"/>
                <a:gd name="connsiteX7" fmla="*/ 36811 w 42071"/>
                <a:gd name="connsiteY7" fmla="*/ 5435 h 45601"/>
                <a:gd name="connsiteX8" fmla="*/ 40475 w 42071"/>
                <a:gd name="connsiteY8" fmla="*/ 10177 h 45601"/>
                <a:gd name="connsiteX9" fmla="*/ 40311 w 42071"/>
                <a:gd name="connsiteY9" fmla="*/ 15319 h 45601"/>
                <a:gd name="connsiteX10" fmla="*/ 41972 w 42071"/>
                <a:gd name="connsiteY10" fmla="*/ 26892 h 45601"/>
                <a:gd name="connsiteX11" fmla="*/ 37983 w 42071"/>
                <a:gd name="connsiteY11" fmla="*/ 39958 h 45601"/>
                <a:gd name="connsiteX12" fmla="*/ 35046 w 42071"/>
                <a:gd name="connsiteY12" fmla="*/ 42763 h 45601"/>
                <a:gd name="connsiteX13" fmla="*/ 27048 w 42071"/>
                <a:gd name="connsiteY13" fmla="*/ 40385 h 45601"/>
                <a:gd name="connsiteX14" fmla="*/ 22160 w 42071"/>
                <a:gd name="connsiteY14" fmla="*/ 42965 h 45601"/>
                <a:gd name="connsiteX15" fmla="*/ 11802 w 42071"/>
                <a:gd name="connsiteY15" fmla="*/ 45597 h 45601"/>
                <a:gd name="connsiteX16" fmla="*/ 7863 w 42071"/>
                <a:gd name="connsiteY16" fmla="*/ 43548 h 45601"/>
                <a:gd name="connsiteX17" fmla="*/ 2907 w 42071"/>
                <a:gd name="connsiteY17" fmla="*/ 40897 h 45601"/>
                <a:gd name="connsiteX18" fmla="*/ 993 w 42071"/>
                <a:gd name="connsiteY18" fmla="*/ 30491 h 45601"/>
                <a:gd name="connsiteX19" fmla="*/ 606 w 42071"/>
                <a:gd name="connsiteY19" fmla="*/ 25410 h 45601"/>
                <a:gd name="connsiteX20" fmla="*/ 1037 w 42071"/>
                <a:gd name="connsiteY20" fmla="*/ 19563 h 45601"/>
                <a:gd name="connsiteX21" fmla="*/ 2356 w 42071"/>
                <a:gd name="connsiteY21" fmla="*/ 14366 h 45601"/>
                <a:gd name="connsiteX22" fmla="*/ 2393 w 42071"/>
                <a:gd name="connsiteY22" fmla="*/ 14229 h 45601"/>
                <a:gd name="connsiteX0" fmla="*/ 3186 w 42071"/>
                <a:gd name="connsiteY0" fmla="*/ 26036 h 45601"/>
                <a:gd name="connsiteX1" fmla="*/ 653 w 42071"/>
                <a:gd name="connsiteY1" fmla="*/ 25239 h 45601"/>
                <a:gd name="connsiteX2" fmla="*/ 27088 w 42071"/>
                <a:gd name="connsiteY2" fmla="*/ 44506 h 45601"/>
                <a:gd name="connsiteX3" fmla="*/ 30066 w 42071"/>
                <a:gd name="connsiteY3" fmla="*/ 42704 h 45601"/>
                <a:gd name="connsiteX4" fmla="*/ 40291 w 42071"/>
                <a:gd name="connsiteY4" fmla="*/ 15213 h 45601"/>
                <a:gd name="connsiteX5" fmla="*/ 40928 w 42071"/>
                <a:gd name="connsiteY5" fmla="*/ 17271 h 45601"/>
                <a:gd name="connsiteX6" fmla="*/ 36817 w 42071"/>
                <a:gd name="connsiteY6" fmla="*/ 5285 h 45601"/>
                <a:gd name="connsiteX7" fmla="*/ 36893 w 42071"/>
                <a:gd name="connsiteY7" fmla="*/ 6549 h 45601"/>
                <a:gd name="connsiteX8" fmla="*/ 27571 w 42071"/>
                <a:gd name="connsiteY8" fmla="*/ 3811 h 45601"/>
                <a:gd name="connsiteX9" fmla="*/ 28313 w 42071"/>
                <a:gd name="connsiteY9" fmla="*/ 2199 h 45601"/>
                <a:gd name="connsiteX10" fmla="*/ 20634 w 42071"/>
                <a:gd name="connsiteY10" fmla="*/ 4579 h 45601"/>
                <a:gd name="connsiteX11" fmla="*/ 20993 w 42071"/>
                <a:gd name="connsiteY11" fmla="*/ 3189 h 45601"/>
                <a:gd name="connsiteX12" fmla="*/ 12493 w 42071"/>
                <a:gd name="connsiteY12" fmla="*/ 5051 h 45601"/>
                <a:gd name="connsiteX13" fmla="*/ 13793 w 42071"/>
                <a:gd name="connsiteY13" fmla="*/ 6399 h 45601"/>
                <a:gd name="connsiteX14" fmla="*/ 2620 w 42071"/>
                <a:gd name="connsiteY14" fmla="*/ 15648 h 45601"/>
                <a:gd name="connsiteX15" fmla="*/ 1466 w 42071"/>
                <a:gd name="connsiteY15" fmla="*/ 13572 h 45601"/>
                <a:gd name="connsiteX0" fmla="*/ 2393 w 42071"/>
                <a:gd name="connsiteY0" fmla="*/ 14229 h 45790"/>
                <a:gd name="connsiteX1" fmla="*/ 1799 w 42071"/>
                <a:gd name="connsiteY1" fmla="*/ 4795 h 45790"/>
                <a:gd name="connsiteX2" fmla="*/ 12498 w 42071"/>
                <a:gd name="connsiteY2" fmla="*/ 5061 h 45790"/>
                <a:gd name="connsiteX3" fmla="*/ 20949 w 42071"/>
                <a:gd name="connsiteY3" fmla="*/ 3291 h 45790"/>
                <a:gd name="connsiteX4" fmla="*/ 24242 w 42071"/>
                <a:gd name="connsiteY4" fmla="*/ 59 h 45790"/>
                <a:gd name="connsiteX5" fmla="*/ 28326 w 42071"/>
                <a:gd name="connsiteY5" fmla="*/ 2340 h 45790"/>
                <a:gd name="connsiteX6" fmla="*/ 33956 w 42071"/>
                <a:gd name="connsiteY6" fmla="*/ 549 h 45790"/>
                <a:gd name="connsiteX7" fmla="*/ 36811 w 42071"/>
                <a:gd name="connsiteY7" fmla="*/ 5435 h 45790"/>
                <a:gd name="connsiteX8" fmla="*/ 40475 w 42071"/>
                <a:gd name="connsiteY8" fmla="*/ 10177 h 45790"/>
                <a:gd name="connsiteX9" fmla="*/ 40311 w 42071"/>
                <a:gd name="connsiteY9" fmla="*/ 15319 h 45790"/>
                <a:gd name="connsiteX10" fmla="*/ 41972 w 42071"/>
                <a:gd name="connsiteY10" fmla="*/ 26892 h 45790"/>
                <a:gd name="connsiteX11" fmla="*/ 37983 w 42071"/>
                <a:gd name="connsiteY11" fmla="*/ 39958 h 45790"/>
                <a:gd name="connsiteX12" fmla="*/ 35046 w 42071"/>
                <a:gd name="connsiteY12" fmla="*/ 42763 h 45790"/>
                <a:gd name="connsiteX13" fmla="*/ 27048 w 42071"/>
                <a:gd name="connsiteY13" fmla="*/ 40385 h 45790"/>
                <a:gd name="connsiteX14" fmla="*/ 22160 w 42071"/>
                <a:gd name="connsiteY14" fmla="*/ 42965 h 45790"/>
                <a:gd name="connsiteX15" fmla="*/ 11802 w 42071"/>
                <a:gd name="connsiteY15" fmla="*/ 45597 h 45790"/>
                <a:gd name="connsiteX16" fmla="*/ 7863 w 42071"/>
                <a:gd name="connsiteY16" fmla="*/ 43548 h 45790"/>
                <a:gd name="connsiteX17" fmla="*/ 2212 w 42071"/>
                <a:gd name="connsiteY17" fmla="*/ 44839 h 45790"/>
                <a:gd name="connsiteX18" fmla="*/ 993 w 42071"/>
                <a:gd name="connsiteY18" fmla="*/ 30491 h 45790"/>
                <a:gd name="connsiteX19" fmla="*/ 606 w 42071"/>
                <a:gd name="connsiteY19" fmla="*/ 25410 h 45790"/>
                <a:gd name="connsiteX20" fmla="*/ 1037 w 42071"/>
                <a:gd name="connsiteY20" fmla="*/ 19563 h 45790"/>
                <a:gd name="connsiteX21" fmla="*/ 2356 w 42071"/>
                <a:gd name="connsiteY21" fmla="*/ 14366 h 45790"/>
                <a:gd name="connsiteX22" fmla="*/ 2393 w 42071"/>
                <a:gd name="connsiteY22" fmla="*/ 14229 h 45790"/>
                <a:gd name="connsiteX0" fmla="*/ 3186 w 42071"/>
                <a:gd name="connsiteY0" fmla="*/ 26036 h 45790"/>
                <a:gd name="connsiteX1" fmla="*/ 653 w 42071"/>
                <a:gd name="connsiteY1" fmla="*/ 25239 h 45790"/>
                <a:gd name="connsiteX2" fmla="*/ 27088 w 42071"/>
                <a:gd name="connsiteY2" fmla="*/ 44506 h 45790"/>
                <a:gd name="connsiteX3" fmla="*/ 30066 w 42071"/>
                <a:gd name="connsiteY3" fmla="*/ 42704 h 45790"/>
                <a:gd name="connsiteX4" fmla="*/ 40291 w 42071"/>
                <a:gd name="connsiteY4" fmla="*/ 15213 h 45790"/>
                <a:gd name="connsiteX5" fmla="*/ 40928 w 42071"/>
                <a:gd name="connsiteY5" fmla="*/ 17271 h 45790"/>
                <a:gd name="connsiteX6" fmla="*/ 36817 w 42071"/>
                <a:gd name="connsiteY6" fmla="*/ 5285 h 45790"/>
                <a:gd name="connsiteX7" fmla="*/ 36893 w 42071"/>
                <a:gd name="connsiteY7" fmla="*/ 6549 h 45790"/>
                <a:gd name="connsiteX8" fmla="*/ 27571 w 42071"/>
                <a:gd name="connsiteY8" fmla="*/ 3811 h 45790"/>
                <a:gd name="connsiteX9" fmla="*/ 28313 w 42071"/>
                <a:gd name="connsiteY9" fmla="*/ 2199 h 45790"/>
                <a:gd name="connsiteX10" fmla="*/ 20634 w 42071"/>
                <a:gd name="connsiteY10" fmla="*/ 4579 h 45790"/>
                <a:gd name="connsiteX11" fmla="*/ 20993 w 42071"/>
                <a:gd name="connsiteY11" fmla="*/ 3189 h 45790"/>
                <a:gd name="connsiteX12" fmla="*/ 12493 w 42071"/>
                <a:gd name="connsiteY12" fmla="*/ 5051 h 45790"/>
                <a:gd name="connsiteX13" fmla="*/ 13793 w 42071"/>
                <a:gd name="connsiteY13" fmla="*/ 6399 h 45790"/>
                <a:gd name="connsiteX14" fmla="*/ 2620 w 42071"/>
                <a:gd name="connsiteY14" fmla="*/ 15648 h 45790"/>
                <a:gd name="connsiteX15" fmla="*/ 1466 w 42071"/>
                <a:gd name="connsiteY15" fmla="*/ 13572 h 45790"/>
                <a:gd name="connsiteX0" fmla="*/ 2393 w 42071"/>
                <a:gd name="connsiteY0" fmla="*/ 14229 h 46294"/>
                <a:gd name="connsiteX1" fmla="*/ 1799 w 42071"/>
                <a:gd name="connsiteY1" fmla="*/ 4795 h 46294"/>
                <a:gd name="connsiteX2" fmla="*/ 12498 w 42071"/>
                <a:gd name="connsiteY2" fmla="*/ 5061 h 46294"/>
                <a:gd name="connsiteX3" fmla="*/ 20949 w 42071"/>
                <a:gd name="connsiteY3" fmla="*/ 3291 h 46294"/>
                <a:gd name="connsiteX4" fmla="*/ 24242 w 42071"/>
                <a:gd name="connsiteY4" fmla="*/ 59 h 46294"/>
                <a:gd name="connsiteX5" fmla="*/ 28326 w 42071"/>
                <a:gd name="connsiteY5" fmla="*/ 2340 h 46294"/>
                <a:gd name="connsiteX6" fmla="*/ 33956 w 42071"/>
                <a:gd name="connsiteY6" fmla="*/ 549 h 46294"/>
                <a:gd name="connsiteX7" fmla="*/ 36811 w 42071"/>
                <a:gd name="connsiteY7" fmla="*/ 5435 h 46294"/>
                <a:gd name="connsiteX8" fmla="*/ 40475 w 42071"/>
                <a:gd name="connsiteY8" fmla="*/ 10177 h 46294"/>
                <a:gd name="connsiteX9" fmla="*/ 40311 w 42071"/>
                <a:gd name="connsiteY9" fmla="*/ 15319 h 46294"/>
                <a:gd name="connsiteX10" fmla="*/ 41972 w 42071"/>
                <a:gd name="connsiteY10" fmla="*/ 26892 h 46294"/>
                <a:gd name="connsiteX11" fmla="*/ 37983 w 42071"/>
                <a:gd name="connsiteY11" fmla="*/ 39958 h 46294"/>
                <a:gd name="connsiteX12" fmla="*/ 35046 w 42071"/>
                <a:gd name="connsiteY12" fmla="*/ 42763 h 46294"/>
                <a:gd name="connsiteX13" fmla="*/ 27048 w 42071"/>
                <a:gd name="connsiteY13" fmla="*/ 40385 h 46294"/>
                <a:gd name="connsiteX14" fmla="*/ 22160 w 42071"/>
                <a:gd name="connsiteY14" fmla="*/ 42965 h 46294"/>
                <a:gd name="connsiteX15" fmla="*/ 11802 w 42071"/>
                <a:gd name="connsiteY15" fmla="*/ 45597 h 46294"/>
                <a:gd name="connsiteX16" fmla="*/ 2212 w 42071"/>
                <a:gd name="connsiteY16" fmla="*/ 44839 h 46294"/>
                <a:gd name="connsiteX17" fmla="*/ 993 w 42071"/>
                <a:gd name="connsiteY17" fmla="*/ 30491 h 46294"/>
                <a:gd name="connsiteX18" fmla="*/ 606 w 42071"/>
                <a:gd name="connsiteY18" fmla="*/ 25410 h 46294"/>
                <a:gd name="connsiteX19" fmla="*/ 1037 w 42071"/>
                <a:gd name="connsiteY19" fmla="*/ 19563 h 46294"/>
                <a:gd name="connsiteX20" fmla="*/ 2356 w 42071"/>
                <a:gd name="connsiteY20" fmla="*/ 14366 h 46294"/>
                <a:gd name="connsiteX21" fmla="*/ 2393 w 42071"/>
                <a:gd name="connsiteY21" fmla="*/ 14229 h 46294"/>
                <a:gd name="connsiteX0" fmla="*/ 3186 w 42071"/>
                <a:gd name="connsiteY0" fmla="*/ 26036 h 46294"/>
                <a:gd name="connsiteX1" fmla="*/ 653 w 42071"/>
                <a:gd name="connsiteY1" fmla="*/ 25239 h 46294"/>
                <a:gd name="connsiteX2" fmla="*/ 27088 w 42071"/>
                <a:gd name="connsiteY2" fmla="*/ 44506 h 46294"/>
                <a:gd name="connsiteX3" fmla="*/ 30066 w 42071"/>
                <a:gd name="connsiteY3" fmla="*/ 42704 h 46294"/>
                <a:gd name="connsiteX4" fmla="*/ 40291 w 42071"/>
                <a:gd name="connsiteY4" fmla="*/ 15213 h 46294"/>
                <a:gd name="connsiteX5" fmla="*/ 40928 w 42071"/>
                <a:gd name="connsiteY5" fmla="*/ 17271 h 46294"/>
                <a:gd name="connsiteX6" fmla="*/ 36817 w 42071"/>
                <a:gd name="connsiteY6" fmla="*/ 5285 h 46294"/>
                <a:gd name="connsiteX7" fmla="*/ 36893 w 42071"/>
                <a:gd name="connsiteY7" fmla="*/ 6549 h 46294"/>
                <a:gd name="connsiteX8" fmla="*/ 27571 w 42071"/>
                <a:gd name="connsiteY8" fmla="*/ 3811 h 46294"/>
                <a:gd name="connsiteX9" fmla="*/ 28313 w 42071"/>
                <a:gd name="connsiteY9" fmla="*/ 2199 h 46294"/>
                <a:gd name="connsiteX10" fmla="*/ 20634 w 42071"/>
                <a:gd name="connsiteY10" fmla="*/ 4579 h 46294"/>
                <a:gd name="connsiteX11" fmla="*/ 20993 w 42071"/>
                <a:gd name="connsiteY11" fmla="*/ 3189 h 46294"/>
                <a:gd name="connsiteX12" fmla="*/ 12493 w 42071"/>
                <a:gd name="connsiteY12" fmla="*/ 5051 h 46294"/>
                <a:gd name="connsiteX13" fmla="*/ 13793 w 42071"/>
                <a:gd name="connsiteY13" fmla="*/ 6399 h 46294"/>
                <a:gd name="connsiteX14" fmla="*/ 2620 w 42071"/>
                <a:gd name="connsiteY14" fmla="*/ 15648 h 46294"/>
                <a:gd name="connsiteX15" fmla="*/ 1466 w 42071"/>
                <a:gd name="connsiteY15" fmla="*/ 13572 h 46294"/>
                <a:gd name="connsiteX0" fmla="*/ 2393 w 42071"/>
                <a:gd name="connsiteY0" fmla="*/ 14229 h 46294"/>
                <a:gd name="connsiteX1" fmla="*/ 1799 w 42071"/>
                <a:gd name="connsiteY1" fmla="*/ 4795 h 46294"/>
                <a:gd name="connsiteX2" fmla="*/ 12498 w 42071"/>
                <a:gd name="connsiteY2" fmla="*/ 5061 h 46294"/>
                <a:gd name="connsiteX3" fmla="*/ 20949 w 42071"/>
                <a:gd name="connsiteY3" fmla="*/ 3291 h 46294"/>
                <a:gd name="connsiteX4" fmla="*/ 24242 w 42071"/>
                <a:gd name="connsiteY4" fmla="*/ 59 h 46294"/>
                <a:gd name="connsiteX5" fmla="*/ 28326 w 42071"/>
                <a:gd name="connsiteY5" fmla="*/ 2340 h 46294"/>
                <a:gd name="connsiteX6" fmla="*/ 33956 w 42071"/>
                <a:gd name="connsiteY6" fmla="*/ 549 h 46294"/>
                <a:gd name="connsiteX7" fmla="*/ 36811 w 42071"/>
                <a:gd name="connsiteY7" fmla="*/ 5435 h 46294"/>
                <a:gd name="connsiteX8" fmla="*/ 40475 w 42071"/>
                <a:gd name="connsiteY8" fmla="*/ 10177 h 46294"/>
                <a:gd name="connsiteX9" fmla="*/ 40311 w 42071"/>
                <a:gd name="connsiteY9" fmla="*/ 15319 h 46294"/>
                <a:gd name="connsiteX10" fmla="*/ 41972 w 42071"/>
                <a:gd name="connsiteY10" fmla="*/ 26892 h 46294"/>
                <a:gd name="connsiteX11" fmla="*/ 37983 w 42071"/>
                <a:gd name="connsiteY11" fmla="*/ 39958 h 46294"/>
                <a:gd name="connsiteX12" fmla="*/ 35046 w 42071"/>
                <a:gd name="connsiteY12" fmla="*/ 42763 h 46294"/>
                <a:gd name="connsiteX13" fmla="*/ 27048 w 42071"/>
                <a:gd name="connsiteY13" fmla="*/ 40385 h 46294"/>
                <a:gd name="connsiteX14" fmla="*/ 22160 w 42071"/>
                <a:gd name="connsiteY14" fmla="*/ 42965 h 46294"/>
                <a:gd name="connsiteX15" fmla="*/ 11802 w 42071"/>
                <a:gd name="connsiteY15" fmla="*/ 45597 h 46294"/>
                <a:gd name="connsiteX16" fmla="*/ 2212 w 42071"/>
                <a:gd name="connsiteY16" fmla="*/ 44839 h 46294"/>
                <a:gd name="connsiteX17" fmla="*/ 993 w 42071"/>
                <a:gd name="connsiteY17" fmla="*/ 30491 h 46294"/>
                <a:gd name="connsiteX18" fmla="*/ 606 w 42071"/>
                <a:gd name="connsiteY18" fmla="*/ 25410 h 46294"/>
                <a:gd name="connsiteX19" fmla="*/ 1037 w 42071"/>
                <a:gd name="connsiteY19" fmla="*/ 19563 h 46294"/>
                <a:gd name="connsiteX20" fmla="*/ 2356 w 42071"/>
                <a:gd name="connsiteY20" fmla="*/ 14366 h 46294"/>
                <a:gd name="connsiteX21" fmla="*/ 2393 w 42071"/>
                <a:gd name="connsiteY21" fmla="*/ 14229 h 46294"/>
                <a:gd name="connsiteX0" fmla="*/ 3186 w 42071"/>
                <a:gd name="connsiteY0" fmla="*/ 26036 h 46294"/>
                <a:gd name="connsiteX1" fmla="*/ 653 w 42071"/>
                <a:gd name="connsiteY1" fmla="*/ 25239 h 46294"/>
                <a:gd name="connsiteX2" fmla="*/ 40291 w 42071"/>
                <a:gd name="connsiteY2" fmla="*/ 15213 h 46294"/>
                <a:gd name="connsiteX3" fmla="*/ 40928 w 42071"/>
                <a:gd name="connsiteY3" fmla="*/ 17271 h 46294"/>
                <a:gd name="connsiteX4" fmla="*/ 36817 w 42071"/>
                <a:gd name="connsiteY4" fmla="*/ 5285 h 46294"/>
                <a:gd name="connsiteX5" fmla="*/ 36893 w 42071"/>
                <a:gd name="connsiteY5" fmla="*/ 6549 h 46294"/>
                <a:gd name="connsiteX6" fmla="*/ 27571 w 42071"/>
                <a:gd name="connsiteY6" fmla="*/ 3811 h 46294"/>
                <a:gd name="connsiteX7" fmla="*/ 28313 w 42071"/>
                <a:gd name="connsiteY7" fmla="*/ 2199 h 46294"/>
                <a:gd name="connsiteX8" fmla="*/ 20634 w 42071"/>
                <a:gd name="connsiteY8" fmla="*/ 4579 h 46294"/>
                <a:gd name="connsiteX9" fmla="*/ 20993 w 42071"/>
                <a:gd name="connsiteY9" fmla="*/ 3189 h 46294"/>
                <a:gd name="connsiteX10" fmla="*/ 12493 w 42071"/>
                <a:gd name="connsiteY10" fmla="*/ 5051 h 46294"/>
                <a:gd name="connsiteX11" fmla="*/ 13793 w 42071"/>
                <a:gd name="connsiteY11" fmla="*/ 6399 h 46294"/>
                <a:gd name="connsiteX12" fmla="*/ 2620 w 42071"/>
                <a:gd name="connsiteY12" fmla="*/ 15648 h 46294"/>
                <a:gd name="connsiteX13" fmla="*/ 1466 w 42071"/>
                <a:gd name="connsiteY13" fmla="*/ 13572 h 46294"/>
                <a:gd name="connsiteX0" fmla="*/ 2393 w 42071"/>
                <a:gd name="connsiteY0" fmla="*/ 14229 h 47165"/>
                <a:gd name="connsiteX1" fmla="*/ 1799 w 42071"/>
                <a:gd name="connsiteY1" fmla="*/ 4795 h 47165"/>
                <a:gd name="connsiteX2" fmla="*/ 12498 w 42071"/>
                <a:gd name="connsiteY2" fmla="*/ 5061 h 47165"/>
                <a:gd name="connsiteX3" fmla="*/ 20949 w 42071"/>
                <a:gd name="connsiteY3" fmla="*/ 3291 h 47165"/>
                <a:gd name="connsiteX4" fmla="*/ 24242 w 42071"/>
                <a:gd name="connsiteY4" fmla="*/ 59 h 47165"/>
                <a:gd name="connsiteX5" fmla="*/ 28326 w 42071"/>
                <a:gd name="connsiteY5" fmla="*/ 2340 h 47165"/>
                <a:gd name="connsiteX6" fmla="*/ 33956 w 42071"/>
                <a:gd name="connsiteY6" fmla="*/ 549 h 47165"/>
                <a:gd name="connsiteX7" fmla="*/ 36811 w 42071"/>
                <a:gd name="connsiteY7" fmla="*/ 5435 h 47165"/>
                <a:gd name="connsiteX8" fmla="*/ 40475 w 42071"/>
                <a:gd name="connsiteY8" fmla="*/ 10177 h 47165"/>
                <a:gd name="connsiteX9" fmla="*/ 40311 w 42071"/>
                <a:gd name="connsiteY9" fmla="*/ 15319 h 47165"/>
                <a:gd name="connsiteX10" fmla="*/ 41972 w 42071"/>
                <a:gd name="connsiteY10" fmla="*/ 26892 h 47165"/>
                <a:gd name="connsiteX11" fmla="*/ 37983 w 42071"/>
                <a:gd name="connsiteY11" fmla="*/ 39958 h 47165"/>
                <a:gd name="connsiteX12" fmla="*/ 35046 w 42071"/>
                <a:gd name="connsiteY12" fmla="*/ 42763 h 47165"/>
                <a:gd name="connsiteX13" fmla="*/ 27048 w 42071"/>
                <a:gd name="connsiteY13" fmla="*/ 46298 h 47165"/>
                <a:gd name="connsiteX14" fmla="*/ 22160 w 42071"/>
                <a:gd name="connsiteY14" fmla="*/ 42965 h 47165"/>
                <a:gd name="connsiteX15" fmla="*/ 11802 w 42071"/>
                <a:gd name="connsiteY15" fmla="*/ 45597 h 47165"/>
                <a:gd name="connsiteX16" fmla="*/ 2212 w 42071"/>
                <a:gd name="connsiteY16" fmla="*/ 44839 h 47165"/>
                <a:gd name="connsiteX17" fmla="*/ 993 w 42071"/>
                <a:gd name="connsiteY17" fmla="*/ 30491 h 47165"/>
                <a:gd name="connsiteX18" fmla="*/ 606 w 42071"/>
                <a:gd name="connsiteY18" fmla="*/ 25410 h 47165"/>
                <a:gd name="connsiteX19" fmla="*/ 1037 w 42071"/>
                <a:gd name="connsiteY19" fmla="*/ 19563 h 47165"/>
                <a:gd name="connsiteX20" fmla="*/ 2356 w 42071"/>
                <a:gd name="connsiteY20" fmla="*/ 14366 h 47165"/>
                <a:gd name="connsiteX21" fmla="*/ 2393 w 42071"/>
                <a:gd name="connsiteY21" fmla="*/ 14229 h 47165"/>
                <a:gd name="connsiteX0" fmla="*/ 3186 w 42071"/>
                <a:gd name="connsiteY0" fmla="*/ 26036 h 47165"/>
                <a:gd name="connsiteX1" fmla="*/ 653 w 42071"/>
                <a:gd name="connsiteY1" fmla="*/ 25239 h 47165"/>
                <a:gd name="connsiteX2" fmla="*/ 40291 w 42071"/>
                <a:gd name="connsiteY2" fmla="*/ 15213 h 47165"/>
                <a:gd name="connsiteX3" fmla="*/ 40928 w 42071"/>
                <a:gd name="connsiteY3" fmla="*/ 17271 h 47165"/>
                <a:gd name="connsiteX4" fmla="*/ 36817 w 42071"/>
                <a:gd name="connsiteY4" fmla="*/ 5285 h 47165"/>
                <a:gd name="connsiteX5" fmla="*/ 36893 w 42071"/>
                <a:gd name="connsiteY5" fmla="*/ 6549 h 47165"/>
                <a:gd name="connsiteX6" fmla="*/ 27571 w 42071"/>
                <a:gd name="connsiteY6" fmla="*/ 3811 h 47165"/>
                <a:gd name="connsiteX7" fmla="*/ 28313 w 42071"/>
                <a:gd name="connsiteY7" fmla="*/ 2199 h 47165"/>
                <a:gd name="connsiteX8" fmla="*/ 20634 w 42071"/>
                <a:gd name="connsiteY8" fmla="*/ 4579 h 47165"/>
                <a:gd name="connsiteX9" fmla="*/ 20993 w 42071"/>
                <a:gd name="connsiteY9" fmla="*/ 3189 h 47165"/>
                <a:gd name="connsiteX10" fmla="*/ 12493 w 42071"/>
                <a:gd name="connsiteY10" fmla="*/ 5051 h 47165"/>
                <a:gd name="connsiteX11" fmla="*/ 13793 w 42071"/>
                <a:gd name="connsiteY11" fmla="*/ 6399 h 47165"/>
                <a:gd name="connsiteX12" fmla="*/ 2620 w 42071"/>
                <a:gd name="connsiteY12" fmla="*/ 15648 h 47165"/>
                <a:gd name="connsiteX13" fmla="*/ 1466 w 42071"/>
                <a:gd name="connsiteY13" fmla="*/ 13572 h 47165"/>
                <a:gd name="connsiteX0" fmla="*/ 2393 w 42071"/>
                <a:gd name="connsiteY0" fmla="*/ 14229 h 47549"/>
                <a:gd name="connsiteX1" fmla="*/ 1799 w 42071"/>
                <a:gd name="connsiteY1" fmla="*/ 4795 h 47549"/>
                <a:gd name="connsiteX2" fmla="*/ 12498 w 42071"/>
                <a:gd name="connsiteY2" fmla="*/ 5061 h 47549"/>
                <a:gd name="connsiteX3" fmla="*/ 20949 w 42071"/>
                <a:gd name="connsiteY3" fmla="*/ 3291 h 47549"/>
                <a:gd name="connsiteX4" fmla="*/ 24242 w 42071"/>
                <a:gd name="connsiteY4" fmla="*/ 59 h 47549"/>
                <a:gd name="connsiteX5" fmla="*/ 28326 w 42071"/>
                <a:gd name="connsiteY5" fmla="*/ 2340 h 47549"/>
                <a:gd name="connsiteX6" fmla="*/ 33956 w 42071"/>
                <a:gd name="connsiteY6" fmla="*/ 549 h 47549"/>
                <a:gd name="connsiteX7" fmla="*/ 36811 w 42071"/>
                <a:gd name="connsiteY7" fmla="*/ 5435 h 47549"/>
                <a:gd name="connsiteX8" fmla="*/ 40475 w 42071"/>
                <a:gd name="connsiteY8" fmla="*/ 10177 h 47549"/>
                <a:gd name="connsiteX9" fmla="*/ 40311 w 42071"/>
                <a:gd name="connsiteY9" fmla="*/ 15319 h 47549"/>
                <a:gd name="connsiteX10" fmla="*/ 41972 w 42071"/>
                <a:gd name="connsiteY10" fmla="*/ 26892 h 47549"/>
                <a:gd name="connsiteX11" fmla="*/ 37983 w 42071"/>
                <a:gd name="connsiteY11" fmla="*/ 39958 h 47549"/>
                <a:gd name="connsiteX12" fmla="*/ 35046 w 42071"/>
                <a:gd name="connsiteY12" fmla="*/ 42763 h 47549"/>
                <a:gd name="connsiteX13" fmla="*/ 27048 w 42071"/>
                <a:gd name="connsiteY13" fmla="*/ 46298 h 47549"/>
                <a:gd name="connsiteX14" fmla="*/ 21697 w 42071"/>
                <a:gd name="connsiteY14" fmla="*/ 45593 h 47549"/>
                <a:gd name="connsiteX15" fmla="*/ 11802 w 42071"/>
                <a:gd name="connsiteY15" fmla="*/ 45597 h 47549"/>
                <a:gd name="connsiteX16" fmla="*/ 2212 w 42071"/>
                <a:gd name="connsiteY16" fmla="*/ 44839 h 47549"/>
                <a:gd name="connsiteX17" fmla="*/ 993 w 42071"/>
                <a:gd name="connsiteY17" fmla="*/ 30491 h 47549"/>
                <a:gd name="connsiteX18" fmla="*/ 606 w 42071"/>
                <a:gd name="connsiteY18" fmla="*/ 25410 h 47549"/>
                <a:gd name="connsiteX19" fmla="*/ 1037 w 42071"/>
                <a:gd name="connsiteY19" fmla="*/ 19563 h 47549"/>
                <a:gd name="connsiteX20" fmla="*/ 2356 w 42071"/>
                <a:gd name="connsiteY20" fmla="*/ 14366 h 47549"/>
                <a:gd name="connsiteX21" fmla="*/ 2393 w 42071"/>
                <a:gd name="connsiteY21" fmla="*/ 14229 h 47549"/>
                <a:gd name="connsiteX0" fmla="*/ 3186 w 42071"/>
                <a:gd name="connsiteY0" fmla="*/ 26036 h 47549"/>
                <a:gd name="connsiteX1" fmla="*/ 653 w 42071"/>
                <a:gd name="connsiteY1" fmla="*/ 25239 h 47549"/>
                <a:gd name="connsiteX2" fmla="*/ 40291 w 42071"/>
                <a:gd name="connsiteY2" fmla="*/ 15213 h 47549"/>
                <a:gd name="connsiteX3" fmla="*/ 40928 w 42071"/>
                <a:gd name="connsiteY3" fmla="*/ 17271 h 47549"/>
                <a:gd name="connsiteX4" fmla="*/ 36817 w 42071"/>
                <a:gd name="connsiteY4" fmla="*/ 5285 h 47549"/>
                <a:gd name="connsiteX5" fmla="*/ 36893 w 42071"/>
                <a:gd name="connsiteY5" fmla="*/ 6549 h 47549"/>
                <a:gd name="connsiteX6" fmla="*/ 27571 w 42071"/>
                <a:gd name="connsiteY6" fmla="*/ 3811 h 47549"/>
                <a:gd name="connsiteX7" fmla="*/ 28313 w 42071"/>
                <a:gd name="connsiteY7" fmla="*/ 2199 h 47549"/>
                <a:gd name="connsiteX8" fmla="*/ 20634 w 42071"/>
                <a:gd name="connsiteY8" fmla="*/ 4579 h 47549"/>
                <a:gd name="connsiteX9" fmla="*/ 20993 w 42071"/>
                <a:gd name="connsiteY9" fmla="*/ 3189 h 47549"/>
                <a:gd name="connsiteX10" fmla="*/ 12493 w 42071"/>
                <a:gd name="connsiteY10" fmla="*/ 5051 h 47549"/>
                <a:gd name="connsiteX11" fmla="*/ 13793 w 42071"/>
                <a:gd name="connsiteY11" fmla="*/ 6399 h 47549"/>
                <a:gd name="connsiteX12" fmla="*/ 2620 w 42071"/>
                <a:gd name="connsiteY12" fmla="*/ 15648 h 47549"/>
                <a:gd name="connsiteX13" fmla="*/ 1466 w 42071"/>
                <a:gd name="connsiteY13" fmla="*/ 13572 h 47549"/>
                <a:gd name="connsiteX0" fmla="*/ 2393 w 42071"/>
                <a:gd name="connsiteY0" fmla="*/ 14229 h 47549"/>
                <a:gd name="connsiteX1" fmla="*/ 1799 w 42071"/>
                <a:gd name="connsiteY1" fmla="*/ 4795 h 47549"/>
                <a:gd name="connsiteX2" fmla="*/ 12498 w 42071"/>
                <a:gd name="connsiteY2" fmla="*/ 5061 h 47549"/>
                <a:gd name="connsiteX3" fmla="*/ 20949 w 42071"/>
                <a:gd name="connsiteY3" fmla="*/ 3291 h 47549"/>
                <a:gd name="connsiteX4" fmla="*/ 24242 w 42071"/>
                <a:gd name="connsiteY4" fmla="*/ 59 h 47549"/>
                <a:gd name="connsiteX5" fmla="*/ 28326 w 42071"/>
                <a:gd name="connsiteY5" fmla="*/ 2340 h 47549"/>
                <a:gd name="connsiteX6" fmla="*/ 33956 w 42071"/>
                <a:gd name="connsiteY6" fmla="*/ 549 h 47549"/>
                <a:gd name="connsiteX7" fmla="*/ 36811 w 42071"/>
                <a:gd name="connsiteY7" fmla="*/ 5435 h 47549"/>
                <a:gd name="connsiteX8" fmla="*/ 40475 w 42071"/>
                <a:gd name="connsiteY8" fmla="*/ 10177 h 47549"/>
                <a:gd name="connsiteX9" fmla="*/ 40311 w 42071"/>
                <a:gd name="connsiteY9" fmla="*/ 15319 h 47549"/>
                <a:gd name="connsiteX10" fmla="*/ 41972 w 42071"/>
                <a:gd name="connsiteY10" fmla="*/ 26892 h 47549"/>
                <a:gd name="connsiteX11" fmla="*/ 37983 w 42071"/>
                <a:gd name="connsiteY11" fmla="*/ 39958 h 47549"/>
                <a:gd name="connsiteX12" fmla="*/ 35509 w 42071"/>
                <a:gd name="connsiteY12" fmla="*/ 46048 h 47549"/>
                <a:gd name="connsiteX13" fmla="*/ 27048 w 42071"/>
                <a:gd name="connsiteY13" fmla="*/ 46298 h 47549"/>
                <a:gd name="connsiteX14" fmla="*/ 21697 w 42071"/>
                <a:gd name="connsiteY14" fmla="*/ 45593 h 47549"/>
                <a:gd name="connsiteX15" fmla="*/ 11802 w 42071"/>
                <a:gd name="connsiteY15" fmla="*/ 45597 h 47549"/>
                <a:gd name="connsiteX16" fmla="*/ 2212 w 42071"/>
                <a:gd name="connsiteY16" fmla="*/ 44839 h 47549"/>
                <a:gd name="connsiteX17" fmla="*/ 993 w 42071"/>
                <a:gd name="connsiteY17" fmla="*/ 30491 h 47549"/>
                <a:gd name="connsiteX18" fmla="*/ 606 w 42071"/>
                <a:gd name="connsiteY18" fmla="*/ 25410 h 47549"/>
                <a:gd name="connsiteX19" fmla="*/ 1037 w 42071"/>
                <a:gd name="connsiteY19" fmla="*/ 19563 h 47549"/>
                <a:gd name="connsiteX20" fmla="*/ 2356 w 42071"/>
                <a:gd name="connsiteY20" fmla="*/ 14366 h 47549"/>
                <a:gd name="connsiteX21" fmla="*/ 2393 w 42071"/>
                <a:gd name="connsiteY21" fmla="*/ 14229 h 47549"/>
                <a:gd name="connsiteX0" fmla="*/ 3186 w 42071"/>
                <a:gd name="connsiteY0" fmla="*/ 26036 h 47549"/>
                <a:gd name="connsiteX1" fmla="*/ 653 w 42071"/>
                <a:gd name="connsiteY1" fmla="*/ 25239 h 47549"/>
                <a:gd name="connsiteX2" fmla="*/ 40291 w 42071"/>
                <a:gd name="connsiteY2" fmla="*/ 15213 h 47549"/>
                <a:gd name="connsiteX3" fmla="*/ 40928 w 42071"/>
                <a:gd name="connsiteY3" fmla="*/ 17271 h 47549"/>
                <a:gd name="connsiteX4" fmla="*/ 36817 w 42071"/>
                <a:gd name="connsiteY4" fmla="*/ 5285 h 47549"/>
                <a:gd name="connsiteX5" fmla="*/ 36893 w 42071"/>
                <a:gd name="connsiteY5" fmla="*/ 6549 h 47549"/>
                <a:gd name="connsiteX6" fmla="*/ 27571 w 42071"/>
                <a:gd name="connsiteY6" fmla="*/ 3811 h 47549"/>
                <a:gd name="connsiteX7" fmla="*/ 28313 w 42071"/>
                <a:gd name="connsiteY7" fmla="*/ 2199 h 47549"/>
                <a:gd name="connsiteX8" fmla="*/ 20634 w 42071"/>
                <a:gd name="connsiteY8" fmla="*/ 4579 h 47549"/>
                <a:gd name="connsiteX9" fmla="*/ 20993 w 42071"/>
                <a:gd name="connsiteY9" fmla="*/ 3189 h 47549"/>
                <a:gd name="connsiteX10" fmla="*/ 12493 w 42071"/>
                <a:gd name="connsiteY10" fmla="*/ 5051 h 47549"/>
                <a:gd name="connsiteX11" fmla="*/ 13793 w 42071"/>
                <a:gd name="connsiteY11" fmla="*/ 6399 h 47549"/>
                <a:gd name="connsiteX12" fmla="*/ 2620 w 42071"/>
                <a:gd name="connsiteY12" fmla="*/ 15648 h 47549"/>
                <a:gd name="connsiteX13" fmla="*/ 1466 w 42071"/>
                <a:gd name="connsiteY13" fmla="*/ 13572 h 47549"/>
                <a:gd name="connsiteX0" fmla="*/ 2393 w 42019"/>
                <a:gd name="connsiteY0" fmla="*/ 14229 h 47549"/>
                <a:gd name="connsiteX1" fmla="*/ 1799 w 42019"/>
                <a:gd name="connsiteY1" fmla="*/ 4795 h 47549"/>
                <a:gd name="connsiteX2" fmla="*/ 12498 w 42019"/>
                <a:gd name="connsiteY2" fmla="*/ 5061 h 47549"/>
                <a:gd name="connsiteX3" fmla="*/ 20949 w 42019"/>
                <a:gd name="connsiteY3" fmla="*/ 3291 h 47549"/>
                <a:gd name="connsiteX4" fmla="*/ 24242 w 42019"/>
                <a:gd name="connsiteY4" fmla="*/ 59 h 47549"/>
                <a:gd name="connsiteX5" fmla="*/ 28326 w 42019"/>
                <a:gd name="connsiteY5" fmla="*/ 2340 h 47549"/>
                <a:gd name="connsiteX6" fmla="*/ 33956 w 42019"/>
                <a:gd name="connsiteY6" fmla="*/ 549 h 47549"/>
                <a:gd name="connsiteX7" fmla="*/ 36811 w 42019"/>
                <a:gd name="connsiteY7" fmla="*/ 5435 h 47549"/>
                <a:gd name="connsiteX8" fmla="*/ 40475 w 42019"/>
                <a:gd name="connsiteY8" fmla="*/ 10177 h 47549"/>
                <a:gd name="connsiteX9" fmla="*/ 40311 w 42019"/>
                <a:gd name="connsiteY9" fmla="*/ 15319 h 47549"/>
                <a:gd name="connsiteX10" fmla="*/ 41972 w 42019"/>
                <a:gd name="connsiteY10" fmla="*/ 26892 h 47549"/>
                <a:gd name="connsiteX11" fmla="*/ 38910 w 42019"/>
                <a:gd name="connsiteY11" fmla="*/ 42586 h 47549"/>
                <a:gd name="connsiteX12" fmla="*/ 35509 w 42019"/>
                <a:gd name="connsiteY12" fmla="*/ 46048 h 47549"/>
                <a:gd name="connsiteX13" fmla="*/ 27048 w 42019"/>
                <a:gd name="connsiteY13" fmla="*/ 46298 h 47549"/>
                <a:gd name="connsiteX14" fmla="*/ 21697 w 42019"/>
                <a:gd name="connsiteY14" fmla="*/ 45593 h 47549"/>
                <a:gd name="connsiteX15" fmla="*/ 11802 w 42019"/>
                <a:gd name="connsiteY15" fmla="*/ 45597 h 47549"/>
                <a:gd name="connsiteX16" fmla="*/ 2212 w 42019"/>
                <a:gd name="connsiteY16" fmla="*/ 44839 h 47549"/>
                <a:gd name="connsiteX17" fmla="*/ 993 w 42019"/>
                <a:gd name="connsiteY17" fmla="*/ 30491 h 47549"/>
                <a:gd name="connsiteX18" fmla="*/ 606 w 42019"/>
                <a:gd name="connsiteY18" fmla="*/ 25410 h 47549"/>
                <a:gd name="connsiteX19" fmla="*/ 1037 w 42019"/>
                <a:gd name="connsiteY19" fmla="*/ 19563 h 47549"/>
                <a:gd name="connsiteX20" fmla="*/ 2356 w 42019"/>
                <a:gd name="connsiteY20" fmla="*/ 14366 h 47549"/>
                <a:gd name="connsiteX21" fmla="*/ 2393 w 42019"/>
                <a:gd name="connsiteY21" fmla="*/ 14229 h 47549"/>
                <a:gd name="connsiteX0" fmla="*/ 3186 w 42019"/>
                <a:gd name="connsiteY0" fmla="*/ 26036 h 47549"/>
                <a:gd name="connsiteX1" fmla="*/ 653 w 42019"/>
                <a:gd name="connsiteY1" fmla="*/ 25239 h 47549"/>
                <a:gd name="connsiteX2" fmla="*/ 40291 w 42019"/>
                <a:gd name="connsiteY2" fmla="*/ 15213 h 47549"/>
                <a:gd name="connsiteX3" fmla="*/ 40928 w 42019"/>
                <a:gd name="connsiteY3" fmla="*/ 17271 h 47549"/>
                <a:gd name="connsiteX4" fmla="*/ 36817 w 42019"/>
                <a:gd name="connsiteY4" fmla="*/ 5285 h 47549"/>
                <a:gd name="connsiteX5" fmla="*/ 36893 w 42019"/>
                <a:gd name="connsiteY5" fmla="*/ 6549 h 47549"/>
                <a:gd name="connsiteX6" fmla="*/ 27571 w 42019"/>
                <a:gd name="connsiteY6" fmla="*/ 3811 h 47549"/>
                <a:gd name="connsiteX7" fmla="*/ 28313 w 42019"/>
                <a:gd name="connsiteY7" fmla="*/ 2199 h 47549"/>
                <a:gd name="connsiteX8" fmla="*/ 20634 w 42019"/>
                <a:gd name="connsiteY8" fmla="*/ 4579 h 47549"/>
                <a:gd name="connsiteX9" fmla="*/ 20993 w 42019"/>
                <a:gd name="connsiteY9" fmla="*/ 3189 h 47549"/>
                <a:gd name="connsiteX10" fmla="*/ 12493 w 42019"/>
                <a:gd name="connsiteY10" fmla="*/ 5051 h 47549"/>
                <a:gd name="connsiteX11" fmla="*/ 13793 w 42019"/>
                <a:gd name="connsiteY11" fmla="*/ 6399 h 47549"/>
                <a:gd name="connsiteX12" fmla="*/ 2620 w 42019"/>
                <a:gd name="connsiteY12" fmla="*/ 15648 h 47549"/>
                <a:gd name="connsiteX13" fmla="*/ 1466 w 42019"/>
                <a:gd name="connsiteY13" fmla="*/ 13572 h 47549"/>
                <a:gd name="connsiteX0" fmla="*/ 2393 w 42019"/>
                <a:gd name="connsiteY0" fmla="*/ 14229 h 47549"/>
                <a:gd name="connsiteX1" fmla="*/ 1799 w 42019"/>
                <a:gd name="connsiteY1" fmla="*/ 4795 h 47549"/>
                <a:gd name="connsiteX2" fmla="*/ 12498 w 42019"/>
                <a:gd name="connsiteY2" fmla="*/ 5061 h 47549"/>
                <a:gd name="connsiteX3" fmla="*/ 20949 w 42019"/>
                <a:gd name="connsiteY3" fmla="*/ 3291 h 47549"/>
                <a:gd name="connsiteX4" fmla="*/ 24242 w 42019"/>
                <a:gd name="connsiteY4" fmla="*/ 59 h 47549"/>
                <a:gd name="connsiteX5" fmla="*/ 28326 w 42019"/>
                <a:gd name="connsiteY5" fmla="*/ 2340 h 47549"/>
                <a:gd name="connsiteX6" fmla="*/ 33956 w 42019"/>
                <a:gd name="connsiteY6" fmla="*/ 549 h 47549"/>
                <a:gd name="connsiteX7" fmla="*/ 36811 w 42019"/>
                <a:gd name="connsiteY7" fmla="*/ 5435 h 47549"/>
                <a:gd name="connsiteX8" fmla="*/ 40475 w 42019"/>
                <a:gd name="connsiteY8" fmla="*/ 10177 h 47549"/>
                <a:gd name="connsiteX9" fmla="*/ 40311 w 42019"/>
                <a:gd name="connsiteY9" fmla="*/ 15319 h 47549"/>
                <a:gd name="connsiteX10" fmla="*/ 41972 w 42019"/>
                <a:gd name="connsiteY10" fmla="*/ 26892 h 47549"/>
                <a:gd name="connsiteX11" fmla="*/ 38910 w 42019"/>
                <a:gd name="connsiteY11" fmla="*/ 42586 h 47549"/>
                <a:gd name="connsiteX12" fmla="*/ 35509 w 42019"/>
                <a:gd name="connsiteY12" fmla="*/ 46048 h 47549"/>
                <a:gd name="connsiteX13" fmla="*/ 27048 w 42019"/>
                <a:gd name="connsiteY13" fmla="*/ 46298 h 47549"/>
                <a:gd name="connsiteX14" fmla="*/ 21697 w 42019"/>
                <a:gd name="connsiteY14" fmla="*/ 45593 h 47549"/>
                <a:gd name="connsiteX15" fmla="*/ 11802 w 42019"/>
                <a:gd name="connsiteY15" fmla="*/ 45597 h 47549"/>
                <a:gd name="connsiteX16" fmla="*/ 2212 w 42019"/>
                <a:gd name="connsiteY16" fmla="*/ 44839 h 47549"/>
                <a:gd name="connsiteX17" fmla="*/ 993 w 42019"/>
                <a:gd name="connsiteY17" fmla="*/ 30491 h 47549"/>
                <a:gd name="connsiteX18" fmla="*/ 606 w 42019"/>
                <a:gd name="connsiteY18" fmla="*/ 25410 h 47549"/>
                <a:gd name="connsiteX19" fmla="*/ 1037 w 42019"/>
                <a:gd name="connsiteY19" fmla="*/ 19563 h 47549"/>
                <a:gd name="connsiteX20" fmla="*/ 2356 w 42019"/>
                <a:gd name="connsiteY20" fmla="*/ 14366 h 47549"/>
                <a:gd name="connsiteX21" fmla="*/ 2393 w 42019"/>
                <a:gd name="connsiteY21" fmla="*/ 14229 h 47549"/>
                <a:gd name="connsiteX0" fmla="*/ 3186 w 42019"/>
                <a:gd name="connsiteY0" fmla="*/ 26036 h 47549"/>
                <a:gd name="connsiteX1" fmla="*/ 653 w 42019"/>
                <a:gd name="connsiteY1" fmla="*/ 25239 h 47549"/>
                <a:gd name="connsiteX2" fmla="*/ 40291 w 42019"/>
                <a:gd name="connsiteY2" fmla="*/ 15213 h 47549"/>
                <a:gd name="connsiteX3" fmla="*/ 40928 w 42019"/>
                <a:gd name="connsiteY3" fmla="*/ 17271 h 47549"/>
                <a:gd name="connsiteX4" fmla="*/ 36817 w 42019"/>
                <a:gd name="connsiteY4" fmla="*/ 5285 h 47549"/>
                <a:gd name="connsiteX5" fmla="*/ 36893 w 42019"/>
                <a:gd name="connsiteY5" fmla="*/ 6549 h 47549"/>
                <a:gd name="connsiteX6" fmla="*/ 27571 w 42019"/>
                <a:gd name="connsiteY6" fmla="*/ 3811 h 47549"/>
                <a:gd name="connsiteX7" fmla="*/ 28313 w 42019"/>
                <a:gd name="connsiteY7" fmla="*/ 2199 h 47549"/>
                <a:gd name="connsiteX8" fmla="*/ 20634 w 42019"/>
                <a:gd name="connsiteY8" fmla="*/ 4579 h 47549"/>
                <a:gd name="connsiteX9" fmla="*/ 20993 w 42019"/>
                <a:gd name="connsiteY9" fmla="*/ 3189 h 47549"/>
                <a:gd name="connsiteX10" fmla="*/ 2620 w 42019"/>
                <a:gd name="connsiteY10" fmla="*/ 15648 h 47549"/>
                <a:gd name="connsiteX11" fmla="*/ 1466 w 42019"/>
                <a:gd name="connsiteY11" fmla="*/ 13572 h 47549"/>
                <a:gd name="connsiteX0" fmla="*/ 2393 w 42019"/>
                <a:gd name="connsiteY0" fmla="*/ 14229 h 47549"/>
                <a:gd name="connsiteX1" fmla="*/ 1799 w 42019"/>
                <a:gd name="connsiteY1" fmla="*/ 4795 h 47549"/>
                <a:gd name="connsiteX2" fmla="*/ 20949 w 42019"/>
                <a:gd name="connsiteY2" fmla="*/ 3291 h 47549"/>
                <a:gd name="connsiteX3" fmla="*/ 24242 w 42019"/>
                <a:gd name="connsiteY3" fmla="*/ 59 h 47549"/>
                <a:gd name="connsiteX4" fmla="*/ 28326 w 42019"/>
                <a:gd name="connsiteY4" fmla="*/ 2340 h 47549"/>
                <a:gd name="connsiteX5" fmla="*/ 33956 w 42019"/>
                <a:gd name="connsiteY5" fmla="*/ 549 h 47549"/>
                <a:gd name="connsiteX6" fmla="*/ 36811 w 42019"/>
                <a:gd name="connsiteY6" fmla="*/ 5435 h 47549"/>
                <a:gd name="connsiteX7" fmla="*/ 40475 w 42019"/>
                <a:gd name="connsiteY7" fmla="*/ 10177 h 47549"/>
                <a:gd name="connsiteX8" fmla="*/ 40311 w 42019"/>
                <a:gd name="connsiteY8" fmla="*/ 15319 h 47549"/>
                <a:gd name="connsiteX9" fmla="*/ 41972 w 42019"/>
                <a:gd name="connsiteY9" fmla="*/ 26892 h 47549"/>
                <a:gd name="connsiteX10" fmla="*/ 38910 w 42019"/>
                <a:gd name="connsiteY10" fmla="*/ 42586 h 47549"/>
                <a:gd name="connsiteX11" fmla="*/ 35509 w 42019"/>
                <a:gd name="connsiteY11" fmla="*/ 46048 h 47549"/>
                <a:gd name="connsiteX12" fmla="*/ 27048 w 42019"/>
                <a:gd name="connsiteY12" fmla="*/ 46298 h 47549"/>
                <a:gd name="connsiteX13" fmla="*/ 21697 w 42019"/>
                <a:gd name="connsiteY13" fmla="*/ 45593 h 47549"/>
                <a:gd name="connsiteX14" fmla="*/ 11802 w 42019"/>
                <a:gd name="connsiteY14" fmla="*/ 45597 h 47549"/>
                <a:gd name="connsiteX15" fmla="*/ 2212 w 42019"/>
                <a:gd name="connsiteY15" fmla="*/ 44839 h 47549"/>
                <a:gd name="connsiteX16" fmla="*/ 993 w 42019"/>
                <a:gd name="connsiteY16" fmla="*/ 30491 h 47549"/>
                <a:gd name="connsiteX17" fmla="*/ 606 w 42019"/>
                <a:gd name="connsiteY17" fmla="*/ 25410 h 47549"/>
                <a:gd name="connsiteX18" fmla="*/ 1037 w 42019"/>
                <a:gd name="connsiteY18" fmla="*/ 19563 h 47549"/>
                <a:gd name="connsiteX19" fmla="*/ 2356 w 42019"/>
                <a:gd name="connsiteY19" fmla="*/ 14366 h 47549"/>
                <a:gd name="connsiteX20" fmla="*/ 2393 w 42019"/>
                <a:gd name="connsiteY20" fmla="*/ 14229 h 47549"/>
                <a:gd name="connsiteX0" fmla="*/ 3186 w 42019"/>
                <a:gd name="connsiteY0" fmla="*/ 26036 h 47549"/>
                <a:gd name="connsiteX1" fmla="*/ 653 w 42019"/>
                <a:gd name="connsiteY1" fmla="*/ 25239 h 47549"/>
                <a:gd name="connsiteX2" fmla="*/ 40291 w 42019"/>
                <a:gd name="connsiteY2" fmla="*/ 15213 h 47549"/>
                <a:gd name="connsiteX3" fmla="*/ 40928 w 42019"/>
                <a:gd name="connsiteY3" fmla="*/ 17271 h 47549"/>
                <a:gd name="connsiteX4" fmla="*/ 36817 w 42019"/>
                <a:gd name="connsiteY4" fmla="*/ 5285 h 47549"/>
                <a:gd name="connsiteX5" fmla="*/ 36893 w 42019"/>
                <a:gd name="connsiteY5" fmla="*/ 6549 h 47549"/>
                <a:gd name="connsiteX6" fmla="*/ 27571 w 42019"/>
                <a:gd name="connsiteY6" fmla="*/ 3811 h 47549"/>
                <a:gd name="connsiteX7" fmla="*/ 28313 w 42019"/>
                <a:gd name="connsiteY7" fmla="*/ 2199 h 47549"/>
                <a:gd name="connsiteX8" fmla="*/ 20634 w 42019"/>
                <a:gd name="connsiteY8" fmla="*/ 4579 h 47549"/>
                <a:gd name="connsiteX9" fmla="*/ 20993 w 42019"/>
                <a:gd name="connsiteY9" fmla="*/ 3189 h 47549"/>
                <a:gd name="connsiteX10" fmla="*/ 2620 w 42019"/>
                <a:gd name="connsiteY10" fmla="*/ 15648 h 47549"/>
                <a:gd name="connsiteX11" fmla="*/ 1466 w 42019"/>
                <a:gd name="connsiteY11" fmla="*/ 13572 h 47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019" h="47549">
                  <a:moveTo>
                    <a:pt x="2393" y="14229"/>
                  </a:moveTo>
                  <a:cubicBezTo>
                    <a:pt x="2122" y="11516"/>
                    <a:pt x="-1294" y="6618"/>
                    <a:pt x="1799" y="4795"/>
                  </a:cubicBezTo>
                  <a:cubicBezTo>
                    <a:pt x="4892" y="2972"/>
                    <a:pt x="17208" y="4080"/>
                    <a:pt x="20949" y="3291"/>
                  </a:cubicBezTo>
                  <a:cubicBezTo>
                    <a:pt x="21590" y="1542"/>
                    <a:pt x="22821" y="333"/>
                    <a:pt x="24242" y="59"/>
                  </a:cubicBezTo>
                  <a:cubicBezTo>
                    <a:pt x="25806" y="-243"/>
                    <a:pt x="27368" y="629"/>
                    <a:pt x="28326" y="2340"/>
                  </a:cubicBezTo>
                  <a:cubicBezTo>
                    <a:pt x="29708" y="126"/>
                    <a:pt x="31994" y="-601"/>
                    <a:pt x="33956" y="549"/>
                  </a:cubicBezTo>
                  <a:cubicBezTo>
                    <a:pt x="35451" y="1425"/>
                    <a:pt x="36523" y="3259"/>
                    <a:pt x="36811" y="5435"/>
                  </a:cubicBezTo>
                  <a:cubicBezTo>
                    <a:pt x="38539" y="6077"/>
                    <a:pt x="39915" y="7857"/>
                    <a:pt x="40475" y="10177"/>
                  </a:cubicBezTo>
                  <a:cubicBezTo>
                    <a:pt x="40882" y="11861"/>
                    <a:pt x="40824" y="13690"/>
                    <a:pt x="40311" y="15319"/>
                  </a:cubicBezTo>
                  <a:cubicBezTo>
                    <a:pt x="41572" y="17553"/>
                    <a:pt x="42205" y="22348"/>
                    <a:pt x="41972" y="26892"/>
                  </a:cubicBezTo>
                  <a:cubicBezTo>
                    <a:pt x="41739" y="31436"/>
                    <a:pt x="41634" y="42056"/>
                    <a:pt x="38910" y="42586"/>
                  </a:cubicBezTo>
                  <a:cubicBezTo>
                    <a:pt x="38897" y="44853"/>
                    <a:pt x="37486" y="45429"/>
                    <a:pt x="35509" y="46048"/>
                  </a:cubicBezTo>
                  <a:cubicBezTo>
                    <a:pt x="33532" y="46667"/>
                    <a:pt x="29197" y="48122"/>
                    <a:pt x="27048" y="46298"/>
                  </a:cubicBezTo>
                  <a:cubicBezTo>
                    <a:pt x="26353" y="49431"/>
                    <a:pt x="24238" y="45710"/>
                    <a:pt x="21697" y="45593"/>
                  </a:cubicBezTo>
                  <a:cubicBezTo>
                    <a:pt x="19156" y="45476"/>
                    <a:pt x="15127" y="45285"/>
                    <a:pt x="11802" y="45597"/>
                  </a:cubicBezTo>
                  <a:cubicBezTo>
                    <a:pt x="8477" y="45909"/>
                    <a:pt x="4013" y="47357"/>
                    <a:pt x="2212" y="44839"/>
                  </a:cubicBezTo>
                  <a:cubicBezTo>
                    <a:pt x="411" y="42321"/>
                    <a:pt x="1261" y="33729"/>
                    <a:pt x="993" y="30491"/>
                  </a:cubicBezTo>
                  <a:cubicBezTo>
                    <a:pt x="725" y="27253"/>
                    <a:pt x="-447" y="26936"/>
                    <a:pt x="606" y="25410"/>
                  </a:cubicBezTo>
                  <a:cubicBezTo>
                    <a:pt x="-888" y="24213"/>
                    <a:pt x="829" y="21916"/>
                    <a:pt x="1037" y="19563"/>
                  </a:cubicBezTo>
                  <a:cubicBezTo>
                    <a:pt x="1281" y="16808"/>
                    <a:pt x="338" y="14650"/>
                    <a:pt x="2356" y="14366"/>
                  </a:cubicBezTo>
                  <a:cubicBezTo>
                    <a:pt x="2368" y="14320"/>
                    <a:pt x="2381" y="14275"/>
                    <a:pt x="2393" y="14229"/>
                  </a:cubicBezTo>
                  <a:close/>
                </a:path>
                <a:path w="42019" h="47549" fill="none" extrusionOk="0">
                  <a:moveTo>
                    <a:pt x="3186" y="26036"/>
                  </a:moveTo>
                  <a:cubicBezTo>
                    <a:pt x="2302" y="26130"/>
                    <a:pt x="1418" y="25852"/>
                    <a:pt x="653" y="25239"/>
                  </a:cubicBezTo>
                  <a:moveTo>
                    <a:pt x="40291" y="15213"/>
                  </a:moveTo>
                  <a:cubicBezTo>
                    <a:pt x="39966" y="16245"/>
                    <a:pt x="41556" y="16543"/>
                    <a:pt x="40928" y="17271"/>
                  </a:cubicBezTo>
                  <a:moveTo>
                    <a:pt x="36817" y="5285"/>
                  </a:moveTo>
                  <a:cubicBezTo>
                    <a:pt x="36872" y="5702"/>
                    <a:pt x="36898" y="6125"/>
                    <a:pt x="36893" y="6549"/>
                  </a:cubicBezTo>
                  <a:moveTo>
                    <a:pt x="27571" y="3811"/>
                  </a:moveTo>
                  <a:cubicBezTo>
                    <a:pt x="27760" y="3228"/>
                    <a:pt x="28009" y="2685"/>
                    <a:pt x="28313" y="2199"/>
                  </a:cubicBezTo>
                  <a:moveTo>
                    <a:pt x="20634" y="4579"/>
                  </a:moveTo>
                  <a:cubicBezTo>
                    <a:pt x="20711" y="4097"/>
                    <a:pt x="20832" y="3630"/>
                    <a:pt x="20993" y="3189"/>
                  </a:cubicBezTo>
                  <a:moveTo>
                    <a:pt x="2620" y="15648"/>
                  </a:moveTo>
                  <a:cubicBezTo>
                    <a:pt x="2517" y="15184"/>
                    <a:pt x="1514" y="14053"/>
                    <a:pt x="1466" y="13572"/>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曲线连接符 11"/>
            <p:cNvCxnSpPr>
              <a:stCxn id="10" idx="1"/>
            </p:cNvCxnSpPr>
            <p:nvPr/>
          </p:nvCxnSpPr>
          <p:spPr>
            <a:xfrm flipH="1">
              <a:off x="6357257" y="3170165"/>
              <a:ext cx="1319126" cy="1895321"/>
            </a:xfrm>
            <a:prstGeom prst="curvedConnector4">
              <a:avLst>
                <a:gd name="adj1" fmla="val 31083"/>
                <a:gd name="adj2" fmla="val 72958"/>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702091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3743" y="217941"/>
            <a:ext cx="10515600" cy="1325563"/>
          </a:xfrm>
        </p:spPr>
        <p:txBody>
          <a:bodyPr>
            <a:normAutofit/>
          </a:bodyPr>
          <a:lstStyle/>
          <a:p>
            <a:r>
              <a:rPr lang="en-US" altLang="zh-CN" sz="3200" dirty="0" smtClean="0"/>
              <a:t>OSPF:</a:t>
            </a:r>
            <a:r>
              <a:rPr lang="zh-CN" altLang="en-US" sz="3200" dirty="0" smtClean="0"/>
              <a:t>跨区域</a:t>
            </a:r>
            <a:r>
              <a:rPr lang="en-US" altLang="zh-CN" sz="3200" dirty="0" smtClean="0"/>
              <a:t>/AS</a:t>
            </a:r>
            <a:r>
              <a:rPr lang="zh-CN" altLang="en-US" sz="3200" dirty="0" smtClean="0"/>
              <a:t>的</a:t>
            </a:r>
            <a:r>
              <a:rPr lang="en-US" altLang="zh-CN" sz="3200" dirty="0" smtClean="0"/>
              <a:t>LSA:AS-External/ASBR Summary LSA </a:t>
            </a:r>
            <a:endParaRPr lang="zh-CN" altLang="en-US" sz="3200"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18</a:t>
            </a:fld>
            <a:endParaRPr lang="zh-CN" altLang="en-US" dirty="0"/>
          </a:p>
        </p:txBody>
      </p:sp>
      <p:sp>
        <p:nvSpPr>
          <p:cNvPr id="4" name="内容占位符 3"/>
          <p:cNvSpPr>
            <a:spLocks noGrp="1"/>
          </p:cNvSpPr>
          <p:nvPr>
            <p:ph sz="quarter" idx="1"/>
          </p:nvPr>
        </p:nvSpPr>
        <p:spPr>
          <a:xfrm>
            <a:off x="215900" y="1504275"/>
            <a:ext cx="8394700" cy="2540794"/>
          </a:xfrm>
        </p:spPr>
        <p:txBody>
          <a:bodyPr>
            <a:noAutofit/>
          </a:bodyPr>
          <a:lstStyle/>
          <a:p>
            <a:r>
              <a:rPr lang="en-US" altLang="zh-CN" sz="2000" b="1" dirty="0"/>
              <a:t>AS</a:t>
            </a:r>
            <a:r>
              <a:rPr lang="zh-CN" altLang="zh-CN" sz="2000" b="1" dirty="0"/>
              <a:t>外部</a:t>
            </a:r>
            <a:r>
              <a:rPr lang="en-US" altLang="zh-CN" sz="2000" b="1" dirty="0"/>
              <a:t>LSA</a:t>
            </a:r>
            <a:r>
              <a:rPr lang="zh-CN" altLang="zh-CN" sz="2000" dirty="0"/>
              <a:t>（第</a:t>
            </a:r>
            <a:r>
              <a:rPr lang="en-US" altLang="zh-CN" sz="2000" dirty="0"/>
              <a:t>5</a:t>
            </a:r>
            <a:r>
              <a:rPr lang="zh-CN" altLang="zh-CN" sz="2000" dirty="0"/>
              <a:t>类</a:t>
            </a:r>
            <a:r>
              <a:rPr lang="en-US" altLang="zh-CN" sz="2000" dirty="0"/>
              <a:t> LSA</a:t>
            </a:r>
            <a:r>
              <a:rPr lang="zh-CN" altLang="zh-CN" sz="2000" dirty="0"/>
              <a:t>）</a:t>
            </a:r>
            <a:endParaRPr lang="en-US" altLang="zh-CN" sz="2000" dirty="0"/>
          </a:p>
          <a:p>
            <a:pPr lvl="1"/>
            <a:r>
              <a:rPr lang="zh-CN" altLang="en-US" sz="2000" dirty="0"/>
              <a:t>包括</a:t>
            </a:r>
            <a:r>
              <a:rPr lang="zh-CN" altLang="zh-CN" sz="2000" dirty="0"/>
              <a:t>从其他自治系统收到的外部路由</a:t>
            </a:r>
            <a:r>
              <a:rPr lang="zh-CN" altLang="zh-CN" sz="2000" dirty="0" smtClean="0"/>
              <a:t>信息</a:t>
            </a:r>
            <a:r>
              <a:rPr lang="en-US" altLang="zh-CN" sz="2000" dirty="0" smtClean="0"/>
              <a:t>(</a:t>
            </a:r>
            <a:r>
              <a:rPr lang="zh-CN" altLang="en-US" sz="2000" dirty="0" smtClean="0"/>
              <a:t>一般经过汇集）</a:t>
            </a:r>
            <a:endParaRPr lang="en-US" altLang="zh-CN" sz="2000" dirty="0"/>
          </a:p>
          <a:p>
            <a:pPr lvl="1"/>
            <a:r>
              <a:rPr lang="zh-CN" altLang="en-US" sz="2000" dirty="0"/>
              <a:t>由</a:t>
            </a:r>
            <a:r>
              <a:rPr lang="en-US" altLang="zh-CN" sz="2000" dirty="0"/>
              <a:t>ASBR</a:t>
            </a:r>
            <a:r>
              <a:rPr lang="zh-CN" altLang="zh-CN" sz="2000" dirty="0"/>
              <a:t>扩散至自治系统</a:t>
            </a:r>
            <a:r>
              <a:rPr lang="zh-CN" altLang="en-US" sz="2000" dirty="0"/>
              <a:t>，进一步由</a:t>
            </a:r>
            <a:r>
              <a:rPr lang="en-US" altLang="zh-CN" sz="2000" dirty="0"/>
              <a:t>ABR</a:t>
            </a:r>
            <a:r>
              <a:rPr lang="zh-CN" altLang="en-US" sz="2000" dirty="0"/>
              <a:t>扩散到</a:t>
            </a:r>
            <a:r>
              <a:rPr lang="zh-CN" altLang="zh-CN" sz="2000" dirty="0"/>
              <a:t>所有区域</a:t>
            </a:r>
            <a:endParaRPr lang="en-US" altLang="zh-CN" sz="2000" dirty="0"/>
          </a:p>
          <a:p>
            <a:pPr lvl="1"/>
            <a:r>
              <a:rPr lang="zh-CN" altLang="en-US" sz="2000" dirty="0"/>
              <a:t>到外部路由的花费的定义</a:t>
            </a:r>
            <a:endParaRPr lang="en-US" altLang="zh-CN" sz="2000" dirty="0"/>
          </a:p>
          <a:p>
            <a:pPr lvl="2"/>
            <a:r>
              <a:rPr lang="zh-CN" altLang="zh-CN" dirty="0"/>
              <a:t>类型</a:t>
            </a:r>
            <a:r>
              <a:rPr lang="en-US" altLang="zh-CN" dirty="0" smtClean="0"/>
              <a:t>1</a:t>
            </a:r>
            <a:r>
              <a:rPr lang="zh-CN" altLang="en-US" dirty="0" smtClean="0"/>
              <a:t>：</a:t>
            </a:r>
            <a:r>
              <a:rPr lang="zh-CN" altLang="zh-CN" dirty="0" smtClean="0"/>
              <a:t>外部</a:t>
            </a:r>
            <a:r>
              <a:rPr lang="zh-CN" altLang="zh-CN" dirty="0"/>
              <a:t>路由花费和内部路由花费的</a:t>
            </a:r>
            <a:r>
              <a:rPr lang="zh-CN" altLang="zh-CN" dirty="0" smtClean="0"/>
              <a:t>和</a:t>
            </a:r>
            <a:endParaRPr lang="en-US" altLang="zh-CN" dirty="0" smtClean="0"/>
          </a:p>
          <a:p>
            <a:pPr lvl="2"/>
            <a:endParaRPr lang="en-US" altLang="zh-CN" dirty="0" smtClean="0"/>
          </a:p>
          <a:p>
            <a:endParaRPr lang="zh-CN" altLang="en-US" sz="2000" dirty="0"/>
          </a:p>
        </p:txBody>
      </p:sp>
      <p:sp>
        <p:nvSpPr>
          <p:cNvPr id="5"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942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8175" y="1245848"/>
            <a:ext cx="3448050" cy="5110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1092200" y="3270821"/>
            <a:ext cx="7010400" cy="1938992"/>
          </a:xfrm>
          <a:prstGeom prst="rect">
            <a:avLst/>
          </a:prstGeom>
        </p:spPr>
        <p:txBody>
          <a:bodyPr wrap="square">
            <a:spAutoFit/>
          </a:bodyPr>
          <a:lstStyle/>
          <a:p>
            <a:pPr marL="285750" indent="-285750">
              <a:buFont typeface="Arial" panose="020B0604020202020204" pitchFamily="34" charset="0"/>
              <a:buChar char="•"/>
            </a:pPr>
            <a:r>
              <a:rPr lang="zh-CN" altLang="en-US" sz="2000" dirty="0"/>
              <a:t>类型</a:t>
            </a:r>
            <a:r>
              <a:rPr lang="en-US" altLang="zh-CN" sz="2000" dirty="0"/>
              <a:t>2</a:t>
            </a:r>
            <a:r>
              <a:rPr lang="zh-CN" altLang="en-US" sz="2000" dirty="0"/>
              <a:t>：外部路由花费，忽略内部路由花费，适用于外部路由花费的数量级远远大于内部路由花费的情况。</a:t>
            </a:r>
          </a:p>
          <a:p>
            <a:pPr marL="742950" lvl="1" indent="-285750">
              <a:buFont typeface="Arial" panose="020B0604020202020204" pitchFamily="34" charset="0"/>
              <a:buChar char="•"/>
            </a:pPr>
            <a:r>
              <a:rPr lang="zh-CN" altLang="en-US" sz="2000" dirty="0"/>
              <a:t>有多个</a:t>
            </a:r>
            <a:r>
              <a:rPr lang="en-US" altLang="zh-CN" sz="2000" dirty="0"/>
              <a:t>ASBR</a:t>
            </a:r>
            <a:r>
              <a:rPr lang="zh-CN" altLang="en-US" sz="2000" dirty="0"/>
              <a:t>时选择哪个出口？</a:t>
            </a:r>
          </a:p>
          <a:p>
            <a:pPr marL="742950" lvl="1" indent="-285750">
              <a:buFont typeface="Arial" panose="020B0604020202020204" pitchFamily="34" charset="0"/>
              <a:buChar char="•"/>
            </a:pPr>
            <a:r>
              <a:rPr lang="en-US" altLang="zh-CN" sz="2000" dirty="0"/>
              <a:t>ASBR</a:t>
            </a:r>
            <a:r>
              <a:rPr lang="zh-CN" altLang="en-US" sz="2000" dirty="0"/>
              <a:t>汇集</a:t>
            </a:r>
            <a:r>
              <a:rPr lang="en-US" altLang="zh-CN" sz="2000" dirty="0"/>
              <a:t>LSA</a:t>
            </a:r>
            <a:r>
              <a:rPr lang="zh-CN" altLang="en-US" sz="2000" dirty="0"/>
              <a:t>（第</a:t>
            </a:r>
            <a:r>
              <a:rPr lang="en-US" altLang="zh-CN" sz="2000" dirty="0"/>
              <a:t>4</a:t>
            </a:r>
            <a:r>
              <a:rPr lang="zh-CN" altLang="en-US" sz="2000" dirty="0"/>
              <a:t>类 </a:t>
            </a:r>
            <a:r>
              <a:rPr lang="en-US" altLang="zh-CN" sz="2000" dirty="0"/>
              <a:t>LSA</a:t>
            </a:r>
            <a:r>
              <a:rPr lang="zh-CN" altLang="en-US" sz="2000" dirty="0"/>
              <a:t>）</a:t>
            </a:r>
          </a:p>
          <a:p>
            <a:pPr marL="1200150" lvl="2" indent="-285750">
              <a:buFont typeface="Arial" panose="020B0604020202020204" pitchFamily="34" charset="0"/>
              <a:buChar char="•"/>
            </a:pPr>
            <a:r>
              <a:rPr lang="zh-CN" altLang="en-US" sz="2000" dirty="0"/>
              <a:t>包括到</a:t>
            </a:r>
            <a:r>
              <a:rPr lang="en-US" altLang="zh-CN" sz="2000" dirty="0"/>
              <a:t>ASBR</a:t>
            </a:r>
            <a:r>
              <a:rPr lang="zh-CN" altLang="en-US" sz="2000" dirty="0"/>
              <a:t>的花费</a:t>
            </a:r>
          </a:p>
          <a:p>
            <a:pPr marL="1200150" lvl="2" indent="-285750">
              <a:buFont typeface="Arial" panose="020B0604020202020204" pitchFamily="34" charset="0"/>
              <a:buChar char="•"/>
            </a:pPr>
            <a:r>
              <a:rPr lang="zh-CN" altLang="en-US" sz="2000" dirty="0"/>
              <a:t>由</a:t>
            </a:r>
            <a:r>
              <a:rPr lang="en-US" altLang="zh-CN" sz="2000" dirty="0" smtClean="0"/>
              <a:t>ABR</a:t>
            </a:r>
            <a:r>
              <a:rPr lang="zh-CN" altLang="en-US" sz="2000" dirty="0"/>
              <a:t>负责构造，然后扩散到主干区域和其他区域</a:t>
            </a:r>
          </a:p>
        </p:txBody>
      </p:sp>
      <p:sp>
        <p:nvSpPr>
          <p:cNvPr id="7" name="矩形 6"/>
          <p:cNvSpPr/>
          <p:nvPr/>
        </p:nvSpPr>
        <p:spPr>
          <a:xfrm>
            <a:off x="711200" y="5250890"/>
            <a:ext cx="6096000" cy="1015663"/>
          </a:xfrm>
          <a:prstGeom prst="rect">
            <a:avLst/>
          </a:prstGeom>
        </p:spPr>
        <p:txBody>
          <a:bodyPr>
            <a:spAutoFit/>
          </a:bodyPr>
          <a:lstStyle/>
          <a:p>
            <a:pPr marL="285750" indent="-285750">
              <a:buFont typeface="Arial" panose="020B0604020202020204" pitchFamily="34" charset="0"/>
              <a:buChar char="•"/>
            </a:pPr>
            <a:r>
              <a:rPr lang="zh-CN" altLang="en-US" sz="2000" dirty="0"/>
              <a:t>完全末端区域（</a:t>
            </a:r>
            <a:r>
              <a:rPr lang="en-US" altLang="zh-CN" sz="2000" dirty="0"/>
              <a:t>Totally Stub Area</a:t>
            </a:r>
            <a:r>
              <a:rPr lang="zh-CN" altLang="en-US" sz="2000" dirty="0"/>
              <a:t>）：仅一</a:t>
            </a:r>
            <a:r>
              <a:rPr lang="en-US" altLang="zh-CN" sz="2000" dirty="0"/>
              <a:t>ABR</a:t>
            </a:r>
          </a:p>
          <a:p>
            <a:pPr marL="742950" lvl="1" indent="-285750">
              <a:buFont typeface="Arial" panose="020B0604020202020204" pitchFamily="34" charset="0"/>
              <a:buChar char="•"/>
            </a:pPr>
            <a:r>
              <a:rPr lang="zh-CN" altLang="en-US" sz="2000" dirty="0"/>
              <a:t>可不扩散汇集</a:t>
            </a:r>
            <a:r>
              <a:rPr lang="en-US" altLang="zh-CN" sz="2000" dirty="0"/>
              <a:t>LSA</a:t>
            </a:r>
            <a:r>
              <a:rPr lang="zh-CN" altLang="en-US" sz="2000" dirty="0"/>
              <a:t>、</a:t>
            </a:r>
            <a:r>
              <a:rPr lang="en-US" altLang="zh-CN" sz="2000" dirty="0"/>
              <a:t>AS</a:t>
            </a:r>
            <a:r>
              <a:rPr lang="zh-CN" altLang="en-US" sz="2000" dirty="0"/>
              <a:t>外部</a:t>
            </a:r>
            <a:r>
              <a:rPr lang="en-US" altLang="zh-CN" sz="2000" dirty="0"/>
              <a:t>LSA</a:t>
            </a:r>
            <a:r>
              <a:rPr lang="zh-CN" altLang="en-US" sz="2000" dirty="0"/>
              <a:t>和</a:t>
            </a:r>
            <a:r>
              <a:rPr lang="en-US" altLang="zh-CN" sz="2000" dirty="0"/>
              <a:t>ASBR</a:t>
            </a:r>
            <a:r>
              <a:rPr lang="zh-CN" altLang="en-US" sz="2000" dirty="0"/>
              <a:t>汇集</a:t>
            </a:r>
            <a:r>
              <a:rPr lang="en-US" altLang="zh-CN" sz="2000" dirty="0"/>
              <a:t>LSA</a:t>
            </a:r>
          </a:p>
          <a:p>
            <a:pPr marL="742950" lvl="1" indent="-285750">
              <a:buFont typeface="Arial" panose="020B0604020202020204" pitchFamily="34" charset="0"/>
              <a:buChar char="•"/>
            </a:pPr>
            <a:r>
              <a:rPr lang="zh-CN" altLang="en-US" sz="2000" dirty="0"/>
              <a:t>仅扩散一条缺省路由</a:t>
            </a:r>
          </a:p>
        </p:txBody>
      </p:sp>
    </p:spTree>
    <p:extLst>
      <p:ext uri="{BB962C8B-B14F-4D97-AF65-F5344CB8AC3E}">
        <p14:creationId xmlns:p14="http://schemas.microsoft.com/office/powerpoint/2010/main" val="5271053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OSPF</a:t>
            </a:r>
            <a:r>
              <a:rPr lang="zh-CN" altLang="en-US" dirty="0" smtClean="0"/>
              <a:t>消息</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19</a:t>
            </a:fld>
            <a:endParaRPr lang="zh-CN" altLang="en-US" dirty="0"/>
          </a:p>
        </p:txBody>
      </p:sp>
      <p:sp>
        <p:nvSpPr>
          <p:cNvPr id="4" name="内容占位符 3"/>
          <p:cNvSpPr>
            <a:spLocks noGrp="1"/>
          </p:cNvSpPr>
          <p:nvPr>
            <p:ph sz="quarter" idx="1"/>
          </p:nvPr>
        </p:nvSpPr>
        <p:spPr>
          <a:xfrm>
            <a:off x="838200" y="1847850"/>
            <a:ext cx="10515600" cy="4351338"/>
          </a:xfrm>
        </p:spPr>
        <p:txBody>
          <a:bodyPr>
            <a:normAutofit lnSpcReduction="10000"/>
          </a:bodyPr>
          <a:lstStyle/>
          <a:p>
            <a:r>
              <a:rPr lang="en-US" altLang="zh-CN" sz="2000" dirty="0" smtClean="0"/>
              <a:t>Hello</a:t>
            </a:r>
            <a:r>
              <a:rPr lang="zh-CN" altLang="en-US" sz="2000" dirty="0" smtClean="0"/>
              <a:t>分组：</a:t>
            </a:r>
            <a:endParaRPr lang="en-US" altLang="zh-CN" sz="2000" dirty="0" smtClean="0"/>
          </a:p>
          <a:p>
            <a:pPr lvl="1"/>
            <a:r>
              <a:rPr lang="zh-CN" altLang="en-US" sz="2000" dirty="0" smtClean="0"/>
              <a:t>链路上定期（缺省</a:t>
            </a:r>
            <a:r>
              <a:rPr lang="en-US" altLang="zh-CN" sz="2000" dirty="0" smtClean="0"/>
              <a:t>10</a:t>
            </a:r>
            <a:r>
              <a:rPr lang="zh-CN" altLang="en-US" sz="2000" dirty="0" smtClean="0"/>
              <a:t>秒）发送来发现邻居，选取</a:t>
            </a:r>
            <a:r>
              <a:rPr lang="en-US" altLang="zh-CN" sz="2000" dirty="0" smtClean="0"/>
              <a:t>DR</a:t>
            </a:r>
            <a:r>
              <a:rPr lang="zh-CN" altLang="en-US" sz="2000" dirty="0" smtClean="0"/>
              <a:t>和</a:t>
            </a:r>
            <a:r>
              <a:rPr lang="en-US" altLang="zh-CN" sz="2000" dirty="0" smtClean="0"/>
              <a:t>BDR</a:t>
            </a:r>
          </a:p>
          <a:p>
            <a:r>
              <a:rPr lang="zh-CN" altLang="en-US" sz="2000" dirty="0" smtClean="0"/>
              <a:t>链路状态更新（</a:t>
            </a:r>
            <a:r>
              <a:rPr lang="en-US" altLang="zh-CN" sz="2000" dirty="0" smtClean="0"/>
              <a:t>Link State Update</a:t>
            </a:r>
            <a:r>
              <a:rPr lang="zh-CN" altLang="en-US" sz="2000" dirty="0" smtClean="0"/>
              <a:t>）</a:t>
            </a:r>
            <a:endParaRPr lang="en-US" altLang="zh-CN" sz="2000" dirty="0" smtClean="0"/>
          </a:p>
          <a:p>
            <a:pPr lvl="1"/>
            <a:r>
              <a:rPr lang="zh-CN" altLang="en-US" sz="2000" dirty="0" smtClean="0"/>
              <a:t>定期（缺省</a:t>
            </a:r>
            <a:r>
              <a:rPr lang="en-US" altLang="zh-CN" sz="2000" dirty="0" smtClean="0"/>
              <a:t>30</a:t>
            </a:r>
            <a:r>
              <a:rPr lang="zh-CN" altLang="en-US" sz="2000" dirty="0" smtClean="0"/>
              <a:t>分钟）或者有变化时扩散</a:t>
            </a:r>
            <a:endParaRPr lang="en-US" altLang="zh-CN" sz="2000" dirty="0" smtClean="0"/>
          </a:p>
          <a:p>
            <a:pPr lvl="1"/>
            <a:r>
              <a:rPr lang="zh-CN" altLang="en-US" sz="2000" dirty="0" smtClean="0"/>
              <a:t>包括多个</a:t>
            </a:r>
            <a:r>
              <a:rPr lang="en-US" altLang="zh-CN" sz="2000" dirty="0" smtClean="0"/>
              <a:t>LSA</a:t>
            </a:r>
          </a:p>
          <a:p>
            <a:r>
              <a:rPr lang="zh-CN" altLang="en-US" sz="2000" dirty="0" smtClean="0"/>
              <a:t>链路状态确认（</a:t>
            </a:r>
            <a:r>
              <a:rPr lang="en-US" altLang="zh-CN" sz="2000" dirty="0" smtClean="0"/>
              <a:t>Link State ACK</a:t>
            </a:r>
            <a:r>
              <a:rPr lang="zh-CN" altLang="en-US" sz="2000" dirty="0" smtClean="0"/>
              <a:t>）</a:t>
            </a:r>
            <a:endParaRPr lang="en-US" altLang="zh-CN" sz="2000" dirty="0" smtClean="0"/>
          </a:p>
          <a:p>
            <a:pPr lvl="1"/>
            <a:r>
              <a:rPr lang="zh-CN" altLang="en-US" sz="2000" dirty="0" smtClean="0"/>
              <a:t>可靠扩散，收到</a:t>
            </a:r>
            <a:r>
              <a:rPr lang="en-US" altLang="zh-CN" sz="2000" dirty="0" smtClean="0"/>
              <a:t>Update</a:t>
            </a:r>
            <a:r>
              <a:rPr lang="zh-CN" altLang="en-US" sz="2000" dirty="0" smtClean="0"/>
              <a:t>时确认</a:t>
            </a:r>
            <a:endParaRPr lang="en-US" altLang="zh-CN" sz="2000" dirty="0" smtClean="0"/>
          </a:p>
          <a:p>
            <a:r>
              <a:rPr lang="zh-CN" altLang="en-US" sz="2000" dirty="0" smtClean="0"/>
              <a:t>数据库描述（</a:t>
            </a:r>
            <a:r>
              <a:rPr lang="en-US" altLang="zh-CN" sz="2000" dirty="0" smtClean="0"/>
              <a:t>Database Description</a:t>
            </a:r>
            <a:r>
              <a:rPr lang="zh-CN" altLang="en-US" sz="2000" dirty="0" smtClean="0"/>
              <a:t>）</a:t>
            </a:r>
            <a:endParaRPr lang="en-US" altLang="zh-CN" sz="2000" dirty="0" smtClean="0"/>
          </a:p>
          <a:p>
            <a:pPr lvl="1"/>
            <a:r>
              <a:rPr lang="zh-CN" altLang="en-US" sz="2000" dirty="0" smtClean="0"/>
              <a:t>链路恢复时在链路上发送</a:t>
            </a:r>
            <a:endParaRPr lang="en-US" altLang="zh-CN" sz="2000" dirty="0" smtClean="0"/>
          </a:p>
          <a:p>
            <a:pPr lvl="1"/>
            <a:r>
              <a:rPr lang="zh-CN" altLang="en-US" sz="2000" dirty="0" smtClean="0"/>
              <a:t>描述各自拥有的链路状态的当前顺序</a:t>
            </a:r>
            <a:r>
              <a:rPr lang="zh-CN" altLang="en-US" sz="2000" dirty="0" smtClean="0"/>
              <a:t>号，从而决定谁的</a:t>
            </a:r>
            <a:r>
              <a:rPr lang="en-US" altLang="zh-CN" sz="2000" dirty="0" smtClean="0"/>
              <a:t>LSA</a:t>
            </a:r>
            <a:r>
              <a:rPr lang="zh-CN" altLang="en-US" sz="2000" dirty="0" smtClean="0"/>
              <a:t>更新</a:t>
            </a:r>
            <a:endParaRPr lang="en-US" altLang="zh-CN" sz="2000" dirty="0" smtClean="0"/>
          </a:p>
          <a:p>
            <a:r>
              <a:rPr lang="zh-CN" altLang="en-US" sz="2000" dirty="0" smtClean="0"/>
              <a:t>链路状态请求（</a:t>
            </a:r>
            <a:r>
              <a:rPr lang="en-US" altLang="zh-CN" sz="2000" dirty="0" smtClean="0"/>
              <a:t>Link State Request</a:t>
            </a:r>
            <a:r>
              <a:rPr lang="zh-CN" altLang="en-US" sz="2000" dirty="0" smtClean="0"/>
              <a:t>）</a:t>
            </a:r>
            <a:endParaRPr lang="en-US" altLang="zh-CN" sz="2000" dirty="0" smtClean="0"/>
          </a:p>
          <a:p>
            <a:pPr lvl="1"/>
            <a:r>
              <a:rPr lang="zh-CN" altLang="en-US" sz="2000" dirty="0" smtClean="0"/>
              <a:t>要求邻接路由器传递特定的链路状态信息</a:t>
            </a:r>
            <a:endParaRPr lang="zh-CN" altLang="en-US" sz="2000" dirty="0"/>
          </a:p>
        </p:txBody>
      </p:sp>
    </p:spTree>
    <p:extLst>
      <p:ext uri="{BB962C8B-B14F-4D97-AF65-F5344CB8AC3E}">
        <p14:creationId xmlns:p14="http://schemas.microsoft.com/office/powerpoint/2010/main" val="5925208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4" name="灯片编号占位符 3"/>
          <p:cNvSpPr>
            <a:spLocks noGrp="1"/>
          </p:cNvSpPr>
          <p:nvPr>
            <p:ph type="sldNum" sz="quarter" idx="12"/>
          </p:nvPr>
        </p:nvSpPr>
        <p:spPr/>
        <p:txBody>
          <a:bodyPr/>
          <a:lstStyle/>
          <a:p>
            <a:pPr>
              <a:defRPr/>
            </a:pPr>
            <a:fld id="{D99321B1-3D02-4868-AA9C-4B771FE30CB6}" type="slidenum">
              <a:rPr lang="zh-CN" altLang="en-US" smtClean="0"/>
              <a:pPr>
                <a:defRPr/>
              </a:pPr>
              <a:t>2</a:t>
            </a:fld>
            <a:endParaRPr lang="en-US" altLang="zh-CN"/>
          </a:p>
        </p:txBody>
      </p:sp>
      <p:sp>
        <p:nvSpPr>
          <p:cNvPr id="3" name="内容占位符 2"/>
          <p:cNvSpPr>
            <a:spLocks noGrp="1"/>
          </p:cNvSpPr>
          <p:nvPr>
            <p:ph sz="quarter" idx="1"/>
          </p:nvPr>
        </p:nvSpPr>
        <p:spPr/>
        <p:txBody>
          <a:bodyPr>
            <a:normAutofit/>
          </a:bodyPr>
          <a:lstStyle/>
          <a:p>
            <a:r>
              <a:rPr lang="en-US" altLang="zh-CN" dirty="0" smtClean="0"/>
              <a:t>5.1 </a:t>
            </a:r>
            <a:r>
              <a:rPr lang="zh-CN" altLang="en-US" dirty="0" smtClean="0"/>
              <a:t>交换和路由</a:t>
            </a:r>
            <a:endParaRPr lang="en-US" altLang="zh-CN" dirty="0" smtClean="0"/>
          </a:p>
          <a:p>
            <a:r>
              <a:rPr lang="en-US" altLang="zh-CN" dirty="0" smtClean="0"/>
              <a:t>5.2 </a:t>
            </a:r>
            <a:r>
              <a:rPr lang="zh-CN" altLang="en-US" dirty="0" smtClean="0"/>
              <a:t>网桥</a:t>
            </a:r>
            <a:endParaRPr lang="en-US" altLang="zh-CN" dirty="0" smtClean="0"/>
          </a:p>
          <a:p>
            <a:r>
              <a:rPr lang="en-US" altLang="zh-CN" dirty="0"/>
              <a:t>5.3 Internet</a:t>
            </a:r>
            <a:r>
              <a:rPr lang="zh-CN" altLang="en-US" dirty="0"/>
              <a:t>网络层</a:t>
            </a:r>
            <a:endParaRPr lang="en-US" altLang="zh-CN" dirty="0"/>
          </a:p>
          <a:p>
            <a:r>
              <a:rPr lang="en-US" altLang="zh-CN" dirty="0" smtClean="0">
                <a:solidFill>
                  <a:srgbClr val="FF0000"/>
                </a:solidFill>
              </a:rPr>
              <a:t>5.4 </a:t>
            </a:r>
            <a:r>
              <a:rPr lang="zh-CN" altLang="en-US" dirty="0" smtClean="0">
                <a:solidFill>
                  <a:srgbClr val="FF0000"/>
                </a:solidFill>
              </a:rPr>
              <a:t>路由协议</a:t>
            </a:r>
            <a:endParaRPr lang="en-US" altLang="zh-CN" dirty="0" smtClean="0">
              <a:solidFill>
                <a:srgbClr val="FF0000"/>
              </a:solidFill>
            </a:endParaRPr>
          </a:p>
          <a:p>
            <a:r>
              <a:rPr lang="en-US" altLang="zh-CN" dirty="0" smtClean="0"/>
              <a:t>5.5 IP</a:t>
            </a:r>
            <a:r>
              <a:rPr lang="zh-CN" altLang="en-US" dirty="0" smtClean="0"/>
              <a:t>组播</a:t>
            </a:r>
            <a:endParaRPr lang="en-US" altLang="zh-CN" dirty="0" smtClean="0"/>
          </a:p>
          <a:p>
            <a:r>
              <a:rPr lang="en-US" altLang="zh-CN" dirty="0" smtClean="0"/>
              <a:t>5.6 </a:t>
            </a:r>
            <a:r>
              <a:rPr lang="zh-CN" altLang="en-US" dirty="0" smtClean="0"/>
              <a:t>移动节点的路由</a:t>
            </a:r>
            <a:endParaRPr lang="en-US" altLang="zh-CN" dirty="0" smtClean="0"/>
          </a:p>
          <a:p>
            <a:r>
              <a:rPr lang="en-US" altLang="zh-CN" dirty="0" smtClean="0"/>
              <a:t>5.7 </a:t>
            </a:r>
            <a:r>
              <a:rPr lang="zh-CN" altLang="en-US" dirty="0" smtClean="0"/>
              <a:t>移动自组网的路由</a:t>
            </a:r>
            <a:endParaRPr lang="en-US" altLang="zh-CN" dirty="0" smtClean="0"/>
          </a:p>
          <a:p>
            <a:r>
              <a:rPr lang="en-US" altLang="zh-CN" dirty="0" smtClean="0"/>
              <a:t>5.8 IPv6</a:t>
            </a:r>
          </a:p>
          <a:p>
            <a:r>
              <a:rPr lang="zh-CN" altLang="en-US" dirty="0" smtClean="0"/>
              <a:t>热点讨论：数据中心网络</a:t>
            </a:r>
            <a:endParaRPr lang="zh-CN" altLang="en-US" dirty="0"/>
          </a:p>
        </p:txBody>
      </p:sp>
    </p:spTree>
    <p:extLst>
      <p:ext uri="{BB962C8B-B14F-4D97-AF65-F5344CB8AC3E}">
        <p14:creationId xmlns:p14="http://schemas.microsoft.com/office/powerpoint/2010/main" val="2264694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altLang="zh-CN" b="1" dirty="0" smtClean="0"/>
              <a:t>OSPF</a:t>
            </a:r>
            <a:r>
              <a:rPr lang="zh-CN" altLang="en-US" b="1" dirty="0" smtClean="0"/>
              <a:t>总结</a:t>
            </a:r>
            <a:endParaRPr lang="zh-CN" altLang="en-US" dirty="0" smtClean="0"/>
          </a:p>
        </p:txBody>
      </p:sp>
      <p:sp>
        <p:nvSpPr>
          <p:cNvPr id="25603" name="Rectangle 3"/>
          <p:cNvSpPr>
            <a:spLocks noGrp="1" noChangeArrowheads="1"/>
          </p:cNvSpPr>
          <p:nvPr>
            <p:ph type="body" idx="1"/>
          </p:nvPr>
        </p:nvSpPr>
        <p:spPr/>
        <p:txBody>
          <a:bodyPr>
            <a:normAutofit fontScale="92500" lnSpcReduction="10000"/>
          </a:bodyPr>
          <a:lstStyle/>
          <a:p>
            <a:pPr>
              <a:lnSpc>
                <a:spcPct val="90000"/>
              </a:lnSpc>
            </a:pPr>
            <a:r>
              <a:rPr lang="en-US" altLang="zh-CN" sz="2000" dirty="0"/>
              <a:t>RFC 2328,</a:t>
            </a:r>
            <a:r>
              <a:rPr lang="zh-CN" altLang="en-US" sz="2000" dirty="0"/>
              <a:t>运行在</a:t>
            </a:r>
            <a:r>
              <a:rPr lang="en-US" altLang="zh-CN" sz="2000" dirty="0"/>
              <a:t>IP</a:t>
            </a:r>
            <a:r>
              <a:rPr lang="zh-CN" altLang="en-US" sz="2000" dirty="0"/>
              <a:t>之上，协议号</a:t>
            </a:r>
            <a:r>
              <a:rPr lang="en-US" altLang="zh-CN" sz="2000" dirty="0"/>
              <a:t>89</a:t>
            </a:r>
          </a:p>
          <a:p>
            <a:pPr>
              <a:lnSpc>
                <a:spcPct val="90000"/>
              </a:lnSpc>
            </a:pPr>
            <a:r>
              <a:rPr lang="zh-CN" altLang="en-US" sz="2000" dirty="0"/>
              <a:t>采用链路状态路由算法，收敛速度快</a:t>
            </a:r>
            <a:endParaRPr lang="en-US" altLang="zh-CN" sz="2000" dirty="0"/>
          </a:p>
          <a:p>
            <a:pPr>
              <a:lnSpc>
                <a:spcPct val="90000"/>
              </a:lnSpc>
            </a:pPr>
            <a:r>
              <a:rPr lang="zh-CN" altLang="en-US" sz="2000" dirty="0"/>
              <a:t>采用组播来传递消息</a:t>
            </a:r>
          </a:p>
          <a:p>
            <a:pPr lvl="1">
              <a:lnSpc>
                <a:spcPct val="90000"/>
              </a:lnSpc>
            </a:pPr>
            <a:r>
              <a:rPr lang="en-US" altLang="zh-CN" sz="2000" dirty="0">
                <a:latin typeface="Comic Sans MS" pitchFamily="66" charset="0"/>
              </a:rPr>
              <a:t>224.0.0.5 = </a:t>
            </a:r>
            <a:r>
              <a:rPr lang="en-US" altLang="zh-CN" sz="2000" dirty="0" err="1">
                <a:latin typeface="Comic Sans MS" pitchFamily="66" charset="0"/>
              </a:rPr>
              <a:t>AllSPFRouters</a:t>
            </a:r>
            <a:r>
              <a:rPr lang="en-US" altLang="zh-CN" sz="2000" dirty="0">
                <a:latin typeface="Comic Sans MS" pitchFamily="66" charset="0"/>
              </a:rPr>
              <a:t> (form DR to all routers)</a:t>
            </a:r>
          </a:p>
          <a:p>
            <a:pPr lvl="1">
              <a:lnSpc>
                <a:spcPct val="90000"/>
              </a:lnSpc>
            </a:pPr>
            <a:r>
              <a:rPr lang="en-US" altLang="zh-CN" sz="2000" dirty="0">
                <a:latin typeface="Comic Sans MS" pitchFamily="66" charset="0"/>
              </a:rPr>
              <a:t>224.0.0.6 = </a:t>
            </a:r>
            <a:r>
              <a:rPr lang="en-US" altLang="zh-CN" sz="2000" dirty="0" err="1">
                <a:latin typeface="Comic Sans MS" pitchFamily="66" charset="0"/>
              </a:rPr>
              <a:t>AllDRouters</a:t>
            </a:r>
            <a:r>
              <a:rPr lang="en-US" altLang="zh-CN" sz="2000" dirty="0">
                <a:latin typeface="Comic Sans MS" pitchFamily="66" charset="0"/>
              </a:rPr>
              <a:t> (from a router to DR and BDR)</a:t>
            </a:r>
            <a:endParaRPr lang="en-US" altLang="zh-CN" sz="2000" dirty="0"/>
          </a:p>
          <a:p>
            <a:pPr>
              <a:lnSpc>
                <a:spcPct val="90000"/>
              </a:lnSpc>
            </a:pPr>
            <a:r>
              <a:rPr lang="zh-CN" altLang="en-US" sz="2000" dirty="0"/>
              <a:t>支持多种</a:t>
            </a:r>
            <a:r>
              <a:rPr lang="en-US" altLang="zh-CN" sz="2000" dirty="0"/>
              <a:t>Metric</a:t>
            </a:r>
            <a:r>
              <a:rPr lang="zh-CN" altLang="en-US" sz="2000" dirty="0"/>
              <a:t>，而不是</a:t>
            </a:r>
            <a:r>
              <a:rPr lang="en-US" altLang="zh-CN" sz="2000" dirty="0"/>
              <a:t>RIP</a:t>
            </a:r>
            <a:r>
              <a:rPr lang="zh-CN" altLang="en-US" sz="2000" dirty="0"/>
              <a:t>的</a:t>
            </a:r>
            <a:r>
              <a:rPr lang="en-US" altLang="zh-CN" sz="2000" dirty="0"/>
              <a:t>Hop Count</a:t>
            </a:r>
          </a:p>
          <a:p>
            <a:pPr>
              <a:lnSpc>
                <a:spcPct val="90000"/>
              </a:lnSpc>
            </a:pPr>
            <a:r>
              <a:rPr lang="zh-CN" altLang="en-US" sz="2000" dirty="0"/>
              <a:t>支持变长子网</a:t>
            </a:r>
          </a:p>
          <a:p>
            <a:pPr>
              <a:lnSpc>
                <a:spcPct val="90000"/>
              </a:lnSpc>
            </a:pPr>
            <a:r>
              <a:rPr lang="zh-CN" altLang="en-US" sz="2000" dirty="0"/>
              <a:t>支持各种路由，允许交换通过其他途径了解到的路由信息，比如到外部的路由</a:t>
            </a:r>
          </a:p>
          <a:p>
            <a:pPr>
              <a:lnSpc>
                <a:spcPct val="90000"/>
              </a:lnSpc>
            </a:pPr>
            <a:r>
              <a:rPr lang="zh-CN" altLang="en-US" sz="2000" dirty="0"/>
              <a:t>路由消息认证</a:t>
            </a:r>
          </a:p>
          <a:p>
            <a:pPr>
              <a:lnSpc>
                <a:spcPct val="90000"/>
              </a:lnSpc>
            </a:pPr>
            <a:r>
              <a:rPr lang="zh-CN" altLang="en-US" sz="2000" dirty="0"/>
              <a:t>支持区域，引入了层次路由</a:t>
            </a:r>
            <a:endParaRPr lang="en-US" altLang="zh-CN" sz="2000" dirty="0"/>
          </a:p>
          <a:p>
            <a:pPr>
              <a:lnSpc>
                <a:spcPct val="90000"/>
              </a:lnSpc>
            </a:pPr>
            <a:r>
              <a:rPr lang="zh-CN" altLang="en-US" sz="2000" dirty="0"/>
              <a:t>支持多条最短路由间的负载均衡：</a:t>
            </a:r>
            <a:r>
              <a:rPr lang="zh-CN" altLang="zh-CN" sz="2000" dirty="0"/>
              <a:t>等价多路径路由</a:t>
            </a:r>
            <a:r>
              <a:rPr lang="en-US" altLang="zh-CN" sz="2000" dirty="0"/>
              <a:t>ECMP</a:t>
            </a:r>
            <a:r>
              <a:rPr lang="zh-CN" altLang="zh-CN" sz="2000" dirty="0"/>
              <a:t>（</a:t>
            </a:r>
            <a:r>
              <a:rPr lang="en-US" altLang="zh-CN" sz="2000" dirty="0"/>
              <a:t>Equal Cost Multipath Routing</a:t>
            </a:r>
            <a:r>
              <a:rPr lang="zh-CN" altLang="zh-CN" sz="2000" dirty="0"/>
              <a:t>）</a:t>
            </a:r>
            <a:endParaRPr lang="zh-CN" altLang="en-US" sz="2000" dirty="0"/>
          </a:p>
          <a:p>
            <a:pPr lvl="1" eaLnBrk="1" hangingPunct="1">
              <a:lnSpc>
                <a:spcPct val="90000"/>
              </a:lnSpc>
            </a:pPr>
            <a:endParaRPr lang="en-US" altLang="zh-CN" sz="2000" dirty="0"/>
          </a:p>
        </p:txBody>
      </p:sp>
    </p:spTree>
    <p:extLst>
      <p:ext uri="{BB962C8B-B14F-4D97-AF65-F5344CB8AC3E}">
        <p14:creationId xmlns:p14="http://schemas.microsoft.com/office/powerpoint/2010/main" val="41247791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0340" y="146718"/>
            <a:ext cx="10149261" cy="860948"/>
          </a:xfrm>
        </p:spPr>
        <p:txBody>
          <a:bodyPr>
            <a:normAutofit/>
          </a:bodyPr>
          <a:lstStyle/>
          <a:p>
            <a:r>
              <a:rPr lang="zh-CN" altLang="zh-CN" b="1" dirty="0"/>
              <a:t>距离向量</a:t>
            </a:r>
            <a:r>
              <a:rPr lang="zh-CN" altLang="zh-CN" b="1" dirty="0" smtClean="0"/>
              <a:t>路由</a:t>
            </a:r>
            <a:r>
              <a:rPr lang="zh-CN" altLang="zh-CN" dirty="0" smtClean="0"/>
              <a:t>（</a:t>
            </a:r>
            <a:r>
              <a:rPr lang="en-US" altLang="zh-CN" dirty="0"/>
              <a:t>Distance Vector Routing</a:t>
            </a:r>
            <a:r>
              <a:rPr lang="zh-CN" altLang="zh-CN" dirty="0"/>
              <a:t>）</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21</a:t>
            </a:fld>
            <a:endParaRPr lang="zh-CN" altLang="en-US" dirty="0"/>
          </a:p>
        </p:txBody>
      </p:sp>
      <p:sp>
        <p:nvSpPr>
          <p:cNvPr id="4" name="内容占位符 3"/>
          <p:cNvSpPr>
            <a:spLocks noGrp="1"/>
          </p:cNvSpPr>
          <p:nvPr>
            <p:ph sz="quarter" idx="1"/>
          </p:nvPr>
        </p:nvSpPr>
        <p:spPr>
          <a:xfrm>
            <a:off x="876300" y="1498600"/>
            <a:ext cx="8139662" cy="1633736"/>
          </a:xfrm>
        </p:spPr>
        <p:txBody>
          <a:bodyPr/>
          <a:lstStyle/>
          <a:p>
            <a:r>
              <a:rPr lang="en-US" altLang="zh-CN" dirty="0" smtClean="0"/>
              <a:t>Bellman</a:t>
            </a:r>
            <a:r>
              <a:rPr lang="zh-CN" altLang="en-US" dirty="0" smtClean="0"/>
              <a:t>算法基于最优原理：</a:t>
            </a:r>
            <a:endParaRPr lang="en-US" altLang="zh-CN" dirty="0" smtClean="0"/>
          </a:p>
          <a:p>
            <a:pPr marL="0" indent="0">
              <a:buNone/>
            </a:pPr>
            <a:r>
              <a:rPr lang="zh-CN" altLang="en-US" dirty="0" smtClean="0"/>
              <a:t> </a:t>
            </a:r>
            <a:endParaRPr lang="en-US" altLang="zh-CN" dirty="0" smtClean="0"/>
          </a:p>
          <a:p>
            <a:endParaRPr lang="zh-CN" altLang="en-US" dirty="0"/>
          </a:p>
        </p:txBody>
      </p:sp>
      <p:sp>
        <p:nvSpPr>
          <p:cNvPr id="12" name="Rectangle 21"/>
          <p:cNvSpPr>
            <a:spLocks noChangeArrowheads="1"/>
          </p:cNvSpPr>
          <p:nvPr/>
        </p:nvSpPr>
        <p:spPr bwMode="auto">
          <a:xfrm>
            <a:off x="1338592" y="2196232"/>
            <a:ext cx="7677370" cy="867346"/>
          </a:xfrm>
          <a:prstGeom prst="rect">
            <a:avLst/>
          </a:prstGeom>
          <a:noFill/>
          <a:ln w="19050">
            <a:solidFill>
              <a:srgbClr val="FF0000"/>
            </a:solidFill>
            <a:miter lim="800000"/>
            <a:headEnd/>
            <a:tailEnd/>
          </a:ln>
        </p:spPr>
        <p:txBody>
          <a:bodyPr wrap="none" anchor="ctr"/>
          <a:lstStyle/>
          <a:p>
            <a:endParaRPr lang="zh-CN" altLang="en-US"/>
          </a:p>
        </p:txBody>
      </p:sp>
      <p:grpSp>
        <p:nvGrpSpPr>
          <p:cNvPr id="36" name="组合 35"/>
          <p:cNvGrpSpPr/>
          <p:nvPr/>
        </p:nvGrpSpPr>
        <p:grpSpPr>
          <a:xfrm>
            <a:off x="1446718" y="2168840"/>
            <a:ext cx="7569245" cy="850927"/>
            <a:chOff x="853999" y="3226145"/>
            <a:chExt cx="7569245" cy="850927"/>
          </a:xfrm>
        </p:grpSpPr>
        <p:grpSp>
          <p:nvGrpSpPr>
            <p:cNvPr id="19" name="Group 6"/>
            <p:cNvGrpSpPr>
              <a:grpSpLocks/>
            </p:cNvGrpSpPr>
            <p:nvPr/>
          </p:nvGrpSpPr>
          <p:grpSpPr bwMode="auto">
            <a:xfrm>
              <a:off x="853999" y="3258080"/>
              <a:ext cx="819150" cy="742950"/>
              <a:chOff x="2726" y="2975"/>
              <a:chExt cx="516" cy="468"/>
            </a:xfrm>
          </p:grpSpPr>
          <p:sp>
            <p:nvSpPr>
              <p:cNvPr id="26" name="Text Box 7"/>
              <p:cNvSpPr txBox="1">
                <a:spLocks noChangeArrowheads="1"/>
              </p:cNvSpPr>
              <p:nvPr/>
            </p:nvSpPr>
            <p:spPr bwMode="auto">
              <a:xfrm>
                <a:off x="2726" y="3152"/>
                <a:ext cx="516" cy="291"/>
              </a:xfrm>
              <a:prstGeom prst="rect">
                <a:avLst/>
              </a:prstGeom>
              <a:noFill/>
              <a:ln w="9525">
                <a:noFill/>
                <a:miter lim="800000"/>
                <a:headEnd/>
                <a:tailEnd/>
              </a:ln>
            </p:spPr>
            <p:txBody>
              <a:bodyPr wrap="none">
                <a:spAutoFit/>
              </a:bodyPr>
              <a:lstStyle/>
              <a:p>
                <a:pPr algn="ctr"/>
                <a:r>
                  <a:rPr lang="en-US" altLang="zh-CN" sz="2400" dirty="0"/>
                  <a:t>D (S)</a:t>
                </a:r>
                <a:endParaRPr lang="en-US" altLang="zh-CN" sz="2400" dirty="0">
                  <a:latin typeface="Times New Roman" pitchFamily="18" charset="0"/>
                </a:endParaRPr>
              </a:p>
            </p:txBody>
          </p:sp>
          <p:sp>
            <p:nvSpPr>
              <p:cNvPr id="27" name="Text Box 8"/>
              <p:cNvSpPr txBox="1">
                <a:spLocks noChangeArrowheads="1"/>
              </p:cNvSpPr>
              <p:nvPr/>
            </p:nvSpPr>
            <p:spPr bwMode="auto">
              <a:xfrm>
                <a:off x="2849" y="2975"/>
                <a:ext cx="170" cy="291"/>
              </a:xfrm>
              <a:prstGeom prst="rect">
                <a:avLst/>
              </a:prstGeom>
              <a:noFill/>
              <a:ln w="9525">
                <a:noFill/>
                <a:miter lim="800000"/>
                <a:headEnd/>
                <a:tailEnd/>
              </a:ln>
            </p:spPr>
            <p:txBody>
              <a:bodyPr wrap="none">
                <a:spAutoFit/>
              </a:bodyPr>
              <a:lstStyle/>
              <a:p>
                <a:pPr algn="ctr"/>
                <a:r>
                  <a:rPr lang="en-US" altLang="zh-CN" sz="2400" dirty="0" err="1">
                    <a:latin typeface="Times New Roman" pitchFamily="18" charset="0"/>
                  </a:rPr>
                  <a:t>i</a:t>
                </a:r>
                <a:endParaRPr lang="en-US" altLang="zh-CN" sz="2400" dirty="0">
                  <a:latin typeface="Times New Roman" pitchFamily="18" charset="0"/>
                </a:endParaRPr>
              </a:p>
            </p:txBody>
          </p:sp>
        </p:grpSp>
        <p:grpSp>
          <p:nvGrpSpPr>
            <p:cNvPr id="34" name="组合 33"/>
            <p:cNvGrpSpPr/>
            <p:nvPr/>
          </p:nvGrpSpPr>
          <p:grpSpPr>
            <a:xfrm>
              <a:off x="1691680" y="3376834"/>
              <a:ext cx="3781594" cy="700238"/>
              <a:chOff x="1647924" y="2852936"/>
              <a:chExt cx="3781594" cy="700238"/>
            </a:xfrm>
          </p:grpSpPr>
          <p:sp>
            <p:nvSpPr>
              <p:cNvPr id="20" name="Text Box 9"/>
              <p:cNvSpPr txBox="1">
                <a:spLocks noChangeArrowheads="1"/>
              </p:cNvSpPr>
              <p:nvPr/>
            </p:nvSpPr>
            <p:spPr bwMode="auto">
              <a:xfrm>
                <a:off x="2223816" y="2852936"/>
                <a:ext cx="697627" cy="461665"/>
              </a:xfrm>
              <a:prstGeom prst="rect">
                <a:avLst/>
              </a:prstGeom>
              <a:noFill/>
              <a:ln w="9525">
                <a:noFill/>
                <a:miter lim="800000"/>
                <a:headEnd/>
                <a:tailEnd/>
              </a:ln>
            </p:spPr>
            <p:txBody>
              <a:bodyPr wrap="none">
                <a:spAutoFit/>
              </a:bodyPr>
              <a:lstStyle/>
              <a:p>
                <a:r>
                  <a:rPr lang="en-US" altLang="zh-CN" sz="2400" dirty="0">
                    <a:latin typeface="Times New Roman" pitchFamily="18" charset="0"/>
                  </a:rPr>
                  <a:t>Min</a:t>
                </a:r>
              </a:p>
            </p:txBody>
          </p:sp>
          <p:sp>
            <p:nvSpPr>
              <p:cNvPr id="21" name="Text Box 10"/>
              <p:cNvSpPr txBox="1">
                <a:spLocks noChangeArrowheads="1"/>
              </p:cNvSpPr>
              <p:nvPr/>
            </p:nvSpPr>
            <p:spPr bwMode="auto">
              <a:xfrm>
                <a:off x="2026022" y="3153064"/>
                <a:ext cx="1095172" cy="400110"/>
              </a:xfrm>
              <a:prstGeom prst="rect">
                <a:avLst/>
              </a:prstGeom>
              <a:noFill/>
              <a:ln w="9525">
                <a:noFill/>
                <a:miter lim="800000"/>
                <a:headEnd/>
                <a:tailEnd/>
              </a:ln>
            </p:spPr>
            <p:txBody>
              <a:bodyPr wrap="none">
                <a:spAutoFit/>
              </a:bodyPr>
              <a:lstStyle/>
              <a:p>
                <a:r>
                  <a:rPr lang="en-US" altLang="zh-CN" sz="2000" dirty="0" err="1">
                    <a:latin typeface="Times New Roman" pitchFamily="18" charset="0"/>
                  </a:rPr>
                  <a:t>i</a:t>
                </a:r>
                <a:r>
                  <a:rPr lang="zh-CN" altLang="en-US" sz="2000" dirty="0">
                    <a:latin typeface="Times New Roman" pitchFamily="18" charset="0"/>
                  </a:rPr>
                  <a:t>的邻居</a:t>
                </a:r>
                <a:r>
                  <a:rPr lang="en-US" altLang="zh-CN" sz="2000" dirty="0">
                    <a:latin typeface="Times New Roman" pitchFamily="18" charset="0"/>
                  </a:rPr>
                  <a:t>j</a:t>
                </a:r>
              </a:p>
            </p:txBody>
          </p:sp>
          <p:sp>
            <p:nvSpPr>
              <p:cNvPr id="25" name="Text Box 14"/>
              <p:cNvSpPr txBox="1">
                <a:spLocks noChangeArrowheads="1"/>
              </p:cNvSpPr>
              <p:nvPr/>
            </p:nvSpPr>
            <p:spPr bwMode="auto">
              <a:xfrm>
                <a:off x="1647924" y="3068960"/>
                <a:ext cx="356188" cy="400110"/>
              </a:xfrm>
              <a:prstGeom prst="rect">
                <a:avLst/>
              </a:prstGeom>
              <a:noFill/>
              <a:ln w="9525">
                <a:noFill/>
                <a:miter lim="800000"/>
                <a:headEnd/>
                <a:tailEnd/>
              </a:ln>
            </p:spPr>
            <p:txBody>
              <a:bodyPr wrap="none">
                <a:spAutoFit/>
              </a:bodyPr>
              <a:lstStyle/>
              <a:p>
                <a:r>
                  <a:rPr lang="en-US" altLang="zh-CN" sz="2000" dirty="0"/>
                  <a:t>=</a:t>
                </a:r>
                <a:endParaRPr lang="en-US" altLang="zh-CN" sz="2400" dirty="0">
                  <a:latin typeface="Times New Roman" pitchFamily="18" charset="0"/>
                </a:endParaRPr>
              </a:p>
            </p:txBody>
          </p:sp>
          <p:sp>
            <p:nvSpPr>
              <p:cNvPr id="28" name="矩形 27"/>
              <p:cNvSpPr/>
              <p:nvPr/>
            </p:nvSpPr>
            <p:spPr>
              <a:xfrm>
                <a:off x="2987824" y="2915652"/>
                <a:ext cx="2441694" cy="369332"/>
              </a:xfrm>
              <a:prstGeom prst="rect">
                <a:avLst/>
              </a:prstGeom>
            </p:spPr>
            <p:txBody>
              <a:bodyPr wrap="none">
                <a:spAutoFit/>
              </a:bodyPr>
              <a:lstStyle/>
              <a:p>
                <a:r>
                  <a:rPr lang="en-US" altLang="zh-CN" dirty="0">
                    <a:latin typeface="Times New Roman" pitchFamily="18" charset="0"/>
                  </a:rPr>
                  <a:t>[</a:t>
                </a:r>
                <a:r>
                  <a:rPr lang="en-US" altLang="zh-CN" dirty="0" err="1">
                    <a:latin typeface="Times New Roman" pitchFamily="18" charset="0"/>
                  </a:rPr>
                  <a:t>i</a:t>
                </a:r>
                <a:r>
                  <a:rPr lang="zh-CN" altLang="en-US" dirty="0">
                    <a:latin typeface="Times New Roman" pitchFamily="18" charset="0"/>
                  </a:rPr>
                  <a:t>通过</a:t>
                </a:r>
                <a:r>
                  <a:rPr lang="en-US" altLang="zh-CN" dirty="0">
                    <a:latin typeface="Times New Roman" pitchFamily="18" charset="0"/>
                  </a:rPr>
                  <a:t>j</a:t>
                </a:r>
                <a:r>
                  <a:rPr lang="zh-CN" altLang="en-US" dirty="0">
                    <a:latin typeface="Times New Roman" pitchFamily="18" charset="0"/>
                  </a:rPr>
                  <a:t>到</a:t>
                </a:r>
                <a:r>
                  <a:rPr lang="en-US" altLang="zh-CN" dirty="0">
                    <a:latin typeface="Times New Roman" pitchFamily="18" charset="0"/>
                  </a:rPr>
                  <a:t>S</a:t>
                </a:r>
                <a:r>
                  <a:rPr lang="zh-CN" altLang="en-US" dirty="0">
                    <a:latin typeface="Times New Roman" pitchFamily="18" charset="0"/>
                  </a:rPr>
                  <a:t>的最短路径</a:t>
                </a:r>
                <a:r>
                  <a:rPr lang="en-US" altLang="zh-CN" dirty="0">
                    <a:latin typeface="Times New Roman" pitchFamily="18" charset="0"/>
                  </a:rPr>
                  <a:t>]</a:t>
                </a:r>
              </a:p>
            </p:txBody>
          </p:sp>
        </p:grpSp>
        <p:grpSp>
          <p:nvGrpSpPr>
            <p:cNvPr id="35" name="组合 34"/>
            <p:cNvGrpSpPr/>
            <p:nvPr/>
          </p:nvGrpSpPr>
          <p:grpSpPr>
            <a:xfrm>
              <a:off x="5517290" y="3226145"/>
              <a:ext cx="2905954" cy="850927"/>
              <a:chOff x="1691656" y="3494335"/>
              <a:chExt cx="2905954" cy="850927"/>
            </a:xfrm>
          </p:grpSpPr>
          <p:sp>
            <p:nvSpPr>
              <p:cNvPr id="24" name="Text Box 13"/>
              <p:cNvSpPr txBox="1">
                <a:spLocks noChangeArrowheads="1"/>
              </p:cNvSpPr>
              <p:nvPr/>
            </p:nvSpPr>
            <p:spPr bwMode="auto">
              <a:xfrm>
                <a:off x="1691656" y="3789040"/>
                <a:ext cx="356188" cy="400110"/>
              </a:xfrm>
              <a:prstGeom prst="rect">
                <a:avLst/>
              </a:prstGeom>
              <a:noFill/>
              <a:ln w="9525">
                <a:noFill/>
                <a:miter lim="800000"/>
                <a:headEnd/>
                <a:tailEnd/>
              </a:ln>
            </p:spPr>
            <p:txBody>
              <a:bodyPr wrap="none">
                <a:spAutoFit/>
              </a:bodyPr>
              <a:lstStyle/>
              <a:p>
                <a:r>
                  <a:rPr lang="en-US" altLang="zh-CN" sz="2000" dirty="0"/>
                  <a:t>=</a:t>
                </a:r>
                <a:endParaRPr lang="en-US" altLang="zh-CN" sz="2400" dirty="0">
                  <a:latin typeface="Times New Roman" pitchFamily="18" charset="0"/>
                </a:endParaRPr>
              </a:p>
            </p:txBody>
          </p:sp>
          <p:sp>
            <p:nvSpPr>
              <p:cNvPr id="29" name="Text Box 9"/>
              <p:cNvSpPr txBox="1">
                <a:spLocks noChangeArrowheads="1"/>
              </p:cNvSpPr>
              <p:nvPr/>
            </p:nvSpPr>
            <p:spPr bwMode="auto">
              <a:xfrm>
                <a:off x="2249514" y="3645024"/>
                <a:ext cx="697627" cy="461665"/>
              </a:xfrm>
              <a:prstGeom prst="rect">
                <a:avLst/>
              </a:prstGeom>
              <a:noFill/>
              <a:ln w="9525">
                <a:noFill/>
                <a:miter lim="800000"/>
                <a:headEnd/>
                <a:tailEnd/>
              </a:ln>
            </p:spPr>
            <p:txBody>
              <a:bodyPr wrap="none">
                <a:spAutoFit/>
              </a:bodyPr>
              <a:lstStyle/>
              <a:p>
                <a:r>
                  <a:rPr lang="en-US" altLang="zh-CN" sz="2400" dirty="0">
                    <a:latin typeface="Times New Roman" pitchFamily="18" charset="0"/>
                  </a:rPr>
                  <a:t>Min</a:t>
                </a:r>
              </a:p>
            </p:txBody>
          </p:sp>
          <p:sp>
            <p:nvSpPr>
              <p:cNvPr id="30" name="Text Box 10"/>
              <p:cNvSpPr txBox="1">
                <a:spLocks noChangeArrowheads="1"/>
              </p:cNvSpPr>
              <p:nvPr/>
            </p:nvSpPr>
            <p:spPr bwMode="auto">
              <a:xfrm>
                <a:off x="2051720" y="3945152"/>
                <a:ext cx="1095172" cy="400110"/>
              </a:xfrm>
              <a:prstGeom prst="rect">
                <a:avLst/>
              </a:prstGeom>
              <a:noFill/>
              <a:ln w="9525">
                <a:noFill/>
                <a:miter lim="800000"/>
                <a:headEnd/>
                <a:tailEnd/>
              </a:ln>
            </p:spPr>
            <p:txBody>
              <a:bodyPr wrap="none">
                <a:spAutoFit/>
              </a:bodyPr>
              <a:lstStyle/>
              <a:p>
                <a:r>
                  <a:rPr lang="en-US" altLang="zh-CN" sz="2000" dirty="0" err="1">
                    <a:latin typeface="Times New Roman" pitchFamily="18" charset="0"/>
                  </a:rPr>
                  <a:t>i</a:t>
                </a:r>
                <a:r>
                  <a:rPr lang="zh-CN" altLang="en-US" sz="2000" dirty="0">
                    <a:latin typeface="Times New Roman" pitchFamily="18" charset="0"/>
                  </a:rPr>
                  <a:t>的邻居</a:t>
                </a:r>
                <a:r>
                  <a:rPr lang="en-US" altLang="zh-CN" sz="2000" dirty="0">
                    <a:latin typeface="Times New Roman" pitchFamily="18" charset="0"/>
                  </a:rPr>
                  <a:t>j</a:t>
                </a:r>
              </a:p>
            </p:txBody>
          </p:sp>
          <p:sp>
            <p:nvSpPr>
              <p:cNvPr id="31" name="矩形 30"/>
              <p:cNvSpPr/>
              <p:nvPr/>
            </p:nvSpPr>
            <p:spPr>
              <a:xfrm>
                <a:off x="3013522" y="3707740"/>
                <a:ext cx="1584088" cy="369332"/>
              </a:xfrm>
              <a:prstGeom prst="rect">
                <a:avLst/>
              </a:prstGeom>
            </p:spPr>
            <p:txBody>
              <a:bodyPr wrap="none">
                <a:spAutoFit/>
              </a:bodyPr>
              <a:lstStyle/>
              <a:p>
                <a:r>
                  <a:rPr lang="en-US" altLang="zh-CN" dirty="0">
                    <a:latin typeface="Times New Roman" pitchFamily="18" charset="0"/>
                  </a:rPr>
                  <a:t>[C(</a:t>
                </a:r>
                <a:r>
                  <a:rPr lang="en-US" altLang="zh-CN" dirty="0" err="1">
                    <a:latin typeface="Times New Roman" pitchFamily="18" charset="0"/>
                  </a:rPr>
                  <a:t>i,j</a:t>
                </a:r>
                <a:r>
                  <a:rPr lang="en-US" altLang="zh-CN" dirty="0">
                    <a:latin typeface="Times New Roman" pitchFamily="18" charset="0"/>
                  </a:rPr>
                  <a:t>) + D (S)]</a:t>
                </a:r>
              </a:p>
            </p:txBody>
          </p:sp>
          <p:sp>
            <p:nvSpPr>
              <p:cNvPr id="33" name="Text Box 11"/>
              <p:cNvSpPr txBox="1">
                <a:spLocks noChangeArrowheads="1"/>
              </p:cNvSpPr>
              <p:nvPr/>
            </p:nvSpPr>
            <p:spPr bwMode="auto">
              <a:xfrm>
                <a:off x="3960118" y="3494335"/>
                <a:ext cx="235962" cy="369332"/>
              </a:xfrm>
              <a:prstGeom prst="rect">
                <a:avLst/>
              </a:prstGeom>
              <a:noFill/>
              <a:ln w="9525">
                <a:noFill/>
                <a:miter lim="800000"/>
                <a:headEnd/>
                <a:tailEnd/>
              </a:ln>
            </p:spPr>
            <p:txBody>
              <a:bodyPr wrap="none">
                <a:spAutoFit/>
              </a:bodyPr>
              <a:lstStyle/>
              <a:p>
                <a:r>
                  <a:rPr lang="en-US" altLang="zh-CN" dirty="0"/>
                  <a:t>j</a:t>
                </a:r>
                <a:endParaRPr lang="en-US" altLang="zh-CN" sz="2400" dirty="0">
                  <a:latin typeface="Times New Roman" pitchFamily="18" charset="0"/>
                </a:endParaRPr>
              </a:p>
            </p:txBody>
          </p:sp>
        </p:grpSp>
      </p:grpSp>
      <p:grpSp>
        <p:nvGrpSpPr>
          <p:cNvPr id="40" name="组合 39"/>
          <p:cNvGrpSpPr/>
          <p:nvPr/>
        </p:nvGrpSpPr>
        <p:grpSpPr>
          <a:xfrm>
            <a:off x="1839350" y="3097032"/>
            <a:ext cx="1982316" cy="760583"/>
            <a:chOff x="1420250" y="2817632"/>
            <a:chExt cx="1982316" cy="760583"/>
          </a:xfrm>
        </p:grpSpPr>
        <p:sp>
          <p:nvSpPr>
            <p:cNvPr id="37" name="TextBox 36"/>
            <p:cNvSpPr txBox="1"/>
            <p:nvPr/>
          </p:nvSpPr>
          <p:spPr>
            <a:xfrm>
              <a:off x="1420250" y="3208883"/>
              <a:ext cx="1982316" cy="369332"/>
            </a:xfrm>
            <a:prstGeom prst="rect">
              <a:avLst/>
            </a:prstGeom>
            <a:noFill/>
          </p:spPr>
          <p:txBody>
            <a:bodyPr wrap="square" rtlCol="0">
              <a:spAutoFit/>
            </a:bodyPr>
            <a:lstStyle/>
            <a:p>
              <a:r>
                <a:rPr lang="en-US" altLang="zh-CN" dirty="0" err="1"/>
                <a:t>i</a:t>
              </a:r>
              <a:r>
                <a:rPr lang="zh-CN" altLang="en-US" dirty="0"/>
                <a:t>到</a:t>
              </a:r>
              <a:r>
                <a:rPr lang="en-US" altLang="zh-CN" dirty="0"/>
                <a:t>S</a:t>
              </a:r>
              <a:r>
                <a:rPr lang="zh-CN" altLang="en-US" dirty="0"/>
                <a:t>的最短距离</a:t>
              </a:r>
            </a:p>
          </p:txBody>
        </p:sp>
        <p:cxnSp>
          <p:nvCxnSpPr>
            <p:cNvPr id="39" name="直接箭头连接符 38"/>
            <p:cNvCxnSpPr/>
            <p:nvPr/>
          </p:nvCxnSpPr>
          <p:spPr>
            <a:xfrm flipH="1" flipV="1">
              <a:off x="1492756" y="2817632"/>
              <a:ext cx="477044" cy="332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6154260" y="3060328"/>
            <a:ext cx="2134909" cy="853546"/>
            <a:chOff x="5735159" y="2555612"/>
            <a:chExt cx="2134909" cy="853546"/>
          </a:xfrm>
        </p:grpSpPr>
        <p:grpSp>
          <p:nvGrpSpPr>
            <p:cNvPr id="47" name="组合 46"/>
            <p:cNvGrpSpPr/>
            <p:nvPr/>
          </p:nvGrpSpPr>
          <p:grpSpPr>
            <a:xfrm>
              <a:off x="5735159" y="2708920"/>
              <a:ext cx="2134909" cy="700238"/>
              <a:chOff x="5407493" y="4854351"/>
              <a:chExt cx="2134909" cy="700238"/>
            </a:xfrm>
          </p:grpSpPr>
          <p:sp>
            <p:nvSpPr>
              <p:cNvPr id="42" name="Text Box 13"/>
              <p:cNvSpPr txBox="1">
                <a:spLocks noChangeArrowheads="1"/>
              </p:cNvSpPr>
              <p:nvPr/>
            </p:nvSpPr>
            <p:spPr bwMode="auto">
              <a:xfrm>
                <a:off x="5407493" y="4998367"/>
                <a:ext cx="356188" cy="400110"/>
              </a:xfrm>
              <a:prstGeom prst="rect">
                <a:avLst/>
              </a:prstGeom>
              <a:noFill/>
              <a:ln w="9525">
                <a:noFill/>
                <a:miter lim="800000"/>
                <a:headEnd/>
                <a:tailEnd/>
              </a:ln>
            </p:spPr>
            <p:txBody>
              <a:bodyPr wrap="none">
                <a:spAutoFit/>
              </a:bodyPr>
              <a:lstStyle/>
              <a:p>
                <a:r>
                  <a:rPr lang="en-US" altLang="zh-CN" sz="2000" dirty="0"/>
                  <a:t>=</a:t>
                </a:r>
                <a:endParaRPr lang="en-US" altLang="zh-CN" sz="2400" dirty="0">
                  <a:latin typeface="Times New Roman" pitchFamily="18" charset="0"/>
                </a:endParaRPr>
              </a:p>
            </p:txBody>
          </p:sp>
          <p:sp>
            <p:nvSpPr>
              <p:cNvPr id="43" name="Text Box 9"/>
              <p:cNvSpPr txBox="1">
                <a:spLocks noChangeArrowheads="1"/>
              </p:cNvSpPr>
              <p:nvPr/>
            </p:nvSpPr>
            <p:spPr bwMode="auto">
              <a:xfrm>
                <a:off x="5965351" y="4854351"/>
                <a:ext cx="697627" cy="461665"/>
              </a:xfrm>
              <a:prstGeom prst="rect">
                <a:avLst/>
              </a:prstGeom>
              <a:noFill/>
              <a:ln w="9525">
                <a:noFill/>
                <a:miter lim="800000"/>
                <a:headEnd/>
                <a:tailEnd/>
              </a:ln>
            </p:spPr>
            <p:txBody>
              <a:bodyPr wrap="none">
                <a:spAutoFit/>
              </a:bodyPr>
              <a:lstStyle/>
              <a:p>
                <a:r>
                  <a:rPr lang="en-US" altLang="zh-CN" sz="2400" dirty="0">
                    <a:latin typeface="Times New Roman" pitchFamily="18" charset="0"/>
                  </a:rPr>
                  <a:t>Min</a:t>
                </a:r>
              </a:p>
            </p:txBody>
          </p:sp>
          <p:sp>
            <p:nvSpPr>
              <p:cNvPr id="44" name="Text Box 10"/>
              <p:cNvSpPr txBox="1">
                <a:spLocks noChangeArrowheads="1"/>
              </p:cNvSpPr>
              <p:nvPr/>
            </p:nvSpPr>
            <p:spPr bwMode="auto">
              <a:xfrm>
                <a:off x="5767557" y="5154479"/>
                <a:ext cx="1095172" cy="400110"/>
              </a:xfrm>
              <a:prstGeom prst="rect">
                <a:avLst/>
              </a:prstGeom>
              <a:noFill/>
              <a:ln w="9525">
                <a:noFill/>
                <a:miter lim="800000"/>
                <a:headEnd/>
                <a:tailEnd/>
              </a:ln>
            </p:spPr>
            <p:txBody>
              <a:bodyPr wrap="none">
                <a:spAutoFit/>
              </a:bodyPr>
              <a:lstStyle/>
              <a:p>
                <a:r>
                  <a:rPr lang="en-US" altLang="zh-CN" sz="2000" dirty="0" err="1">
                    <a:latin typeface="Times New Roman" pitchFamily="18" charset="0"/>
                  </a:rPr>
                  <a:t>i</a:t>
                </a:r>
                <a:r>
                  <a:rPr lang="zh-CN" altLang="en-US" sz="2000" dirty="0">
                    <a:latin typeface="Times New Roman" pitchFamily="18" charset="0"/>
                  </a:rPr>
                  <a:t>的邻居</a:t>
                </a:r>
                <a:r>
                  <a:rPr lang="en-US" altLang="zh-CN" sz="2000" dirty="0">
                    <a:latin typeface="Times New Roman" pitchFamily="18" charset="0"/>
                  </a:rPr>
                  <a:t>j</a:t>
                </a:r>
              </a:p>
            </p:txBody>
          </p:sp>
          <p:sp>
            <p:nvSpPr>
              <p:cNvPr id="45" name="矩形 44"/>
              <p:cNvSpPr/>
              <p:nvPr/>
            </p:nvSpPr>
            <p:spPr>
              <a:xfrm>
                <a:off x="6729359" y="4917067"/>
                <a:ext cx="813043" cy="369332"/>
              </a:xfrm>
              <a:prstGeom prst="rect">
                <a:avLst/>
              </a:prstGeom>
            </p:spPr>
            <p:txBody>
              <a:bodyPr wrap="none">
                <a:spAutoFit/>
              </a:bodyPr>
              <a:lstStyle/>
              <a:p>
                <a:r>
                  <a:rPr lang="en-US" altLang="zh-CN" dirty="0">
                    <a:latin typeface="Times New Roman" pitchFamily="18" charset="0"/>
                  </a:rPr>
                  <a:t>D (</a:t>
                </a:r>
                <a:r>
                  <a:rPr lang="en-US" altLang="zh-CN" dirty="0" err="1">
                    <a:latin typeface="Times New Roman" pitchFamily="18" charset="0"/>
                  </a:rPr>
                  <a:t>S,j</a:t>
                </a:r>
                <a:r>
                  <a:rPr lang="en-US" altLang="zh-CN" dirty="0">
                    <a:latin typeface="Times New Roman" pitchFamily="18" charset="0"/>
                  </a:rPr>
                  <a:t>)</a:t>
                </a:r>
              </a:p>
            </p:txBody>
          </p:sp>
        </p:grpSp>
        <p:sp>
          <p:nvSpPr>
            <p:cNvPr id="46" name="Text Box 11"/>
            <p:cNvSpPr txBox="1">
              <a:spLocks noChangeArrowheads="1"/>
            </p:cNvSpPr>
            <p:nvPr/>
          </p:nvSpPr>
          <p:spPr bwMode="auto">
            <a:xfrm>
              <a:off x="7190395" y="2555612"/>
              <a:ext cx="235962" cy="369332"/>
            </a:xfrm>
            <a:prstGeom prst="rect">
              <a:avLst/>
            </a:prstGeom>
            <a:noFill/>
            <a:ln w="9525">
              <a:noFill/>
              <a:miter lim="800000"/>
              <a:headEnd/>
              <a:tailEnd/>
            </a:ln>
          </p:spPr>
          <p:txBody>
            <a:bodyPr wrap="none">
              <a:spAutoFit/>
            </a:bodyPr>
            <a:lstStyle/>
            <a:p>
              <a:r>
                <a:rPr lang="en-US" altLang="zh-CN" dirty="0"/>
                <a:t>i</a:t>
              </a:r>
              <a:endParaRPr lang="en-US" altLang="zh-CN" sz="2400" dirty="0">
                <a:latin typeface="Times New Roman" pitchFamily="18" charset="0"/>
              </a:endParaRPr>
            </a:p>
          </p:txBody>
        </p:sp>
      </p:grpSp>
      <p:sp>
        <p:nvSpPr>
          <p:cNvPr id="49" name="Rectangle 21"/>
          <p:cNvSpPr>
            <a:spLocks noChangeArrowheads="1"/>
          </p:cNvSpPr>
          <p:nvPr/>
        </p:nvSpPr>
        <p:spPr bwMode="auto">
          <a:xfrm>
            <a:off x="6065993" y="3132336"/>
            <a:ext cx="2957556" cy="792088"/>
          </a:xfrm>
          <a:prstGeom prst="rect">
            <a:avLst/>
          </a:prstGeom>
          <a:noFill/>
          <a:ln w="19050">
            <a:solidFill>
              <a:srgbClr val="FF0000"/>
            </a:solidFill>
            <a:miter lim="800000"/>
            <a:headEnd/>
            <a:tailEnd/>
          </a:ln>
        </p:spPr>
        <p:txBody>
          <a:bodyPr wrap="none" anchor="ctr"/>
          <a:lstStyle/>
          <a:p>
            <a:endParaRPr lang="zh-CN" altLang="en-US"/>
          </a:p>
        </p:txBody>
      </p:sp>
      <p:sp>
        <p:nvSpPr>
          <p:cNvPr id="50" name="TextBox 49"/>
          <p:cNvSpPr txBox="1"/>
          <p:nvPr/>
        </p:nvSpPr>
        <p:spPr>
          <a:xfrm>
            <a:off x="6785535" y="4130201"/>
            <a:ext cx="4703478" cy="369332"/>
          </a:xfrm>
          <a:prstGeom prst="rect">
            <a:avLst/>
          </a:prstGeom>
          <a:noFill/>
        </p:spPr>
        <p:txBody>
          <a:bodyPr wrap="square" rtlCol="0">
            <a:spAutoFit/>
          </a:bodyPr>
          <a:lstStyle/>
          <a:p>
            <a:r>
              <a:rPr lang="zh-CN" altLang="en-US" dirty="0"/>
              <a:t>二维距离</a:t>
            </a:r>
            <a:r>
              <a:rPr lang="zh-CN" altLang="en-US" dirty="0" smtClean="0"/>
              <a:t>表</a:t>
            </a:r>
            <a:r>
              <a:rPr lang="en-US" altLang="zh-CN" dirty="0" smtClean="0"/>
              <a:t>: </a:t>
            </a:r>
            <a:r>
              <a:rPr lang="zh-CN" altLang="en-US" dirty="0" smtClean="0"/>
              <a:t>节点</a:t>
            </a:r>
            <a:r>
              <a:rPr lang="en-US" altLang="zh-CN" dirty="0" err="1" smtClean="0"/>
              <a:t>i</a:t>
            </a:r>
            <a:r>
              <a:rPr lang="zh-CN" altLang="en-US" dirty="0" smtClean="0"/>
              <a:t>通过邻居</a:t>
            </a:r>
            <a:r>
              <a:rPr lang="en-US" altLang="zh-CN" dirty="0" smtClean="0"/>
              <a:t>j</a:t>
            </a:r>
            <a:r>
              <a:rPr lang="zh-CN" altLang="en-US" dirty="0" smtClean="0"/>
              <a:t>到</a:t>
            </a:r>
            <a:r>
              <a:rPr lang="en-US" altLang="zh-CN" dirty="0" smtClean="0"/>
              <a:t>S</a:t>
            </a:r>
            <a:r>
              <a:rPr lang="zh-CN" altLang="en-US" dirty="0" smtClean="0"/>
              <a:t>的最小花费</a:t>
            </a:r>
            <a:endParaRPr lang="zh-CN" altLang="en-US" dirty="0"/>
          </a:p>
        </p:txBody>
      </p:sp>
      <p:cxnSp>
        <p:nvCxnSpPr>
          <p:cNvPr id="51" name="直接箭头连接符 50"/>
          <p:cNvCxnSpPr/>
          <p:nvPr/>
        </p:nvCxnSpPr>
        <p:spPr>
          <a:xfrm flipH="1" flipV="1">
            <a:off x="7807698" y="3689568"/>
            <a:ext cx="477044" cy="332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971798" y="4673042"/>
            <a:ext cx="9747002" cy="1323439"/>
          </a:xfrm>
          <a:prstGeom prst="rect">
            <a:avLst/>
          </a:prstGeom>
        </p:spPr>
        <p:txBody>
          <a:bodyPr wrap="square">
            <a:spAutoFit/>
          </a:bodyPr>
          <a:lstStyle/>
          <a:p>
            <a:pPr marL="285750" indent="-285750">
              <a:buFont typeface="Arial" panose="020B0604020202020204" pitchFamily="34" charset="0"/>
              <a:buChar char="•"/>
            </a:pPr>
            <a:r>
              <a:rPr lang="zh-CN" altLang="en-US" sz="2000" dirty="0"/>
              <a:t>多次迭代计算，节点到</a:t>
            </a:r>
            <a:r>
              <a:rPr lang="en-US" altLang="zh-CN" sz="2000" dirty="0"/>
              <a:t>S</a:t>
            </a:r>
            <a:r>
              <a:rPr lang="zh-CN" altLang="en-US" sz="2000" dirty="0"/>
              <a:t>的最短距离为非递增的，</a:t>
            </a:r>
            <a:r>
              <a:rPr lang="en-US" altLang="zh-CN" sz="2000" dirty="0"/>
              <a:t>k</a:t>
            </a:r>
            <a:r>
              <a:rPr lang="zh-CN" altLang="en-US" sz="2000" dirty="0"/>
              <a:t>轮计算的距离为</a:t>
            </a:r>
            <a:r>
              <a:rPr lang="zh-CN" altLang="en-US" sz="2000" u="sng" dirty="0">
                <a:solidFill>
                  <a:srgbClr val="FF0000"/>
                </a:solidFill>
              </a:rPr>
              <a:t>最多经过</a:t>
            </a:r>
            <a:r>
              <a:rPr lang="en-US" altLang="zh-CN" sz="2000" u="sng" dirty="0">
                <a:solidFill>
                  <a:srgbClr val="FF0000"/>
                </a:solidFill>
              </a:rPr>
              <a:t>k</a:t>
            </a:r>
            <a:r>
              <a:rPr lang="zh-CN" altLang="en-US" sz="2000" u="sng" dirty="0">
                <a:solidFill>
                  <a:srgbClr val="FF0000"/>
                </a:solidFill>
              </a:rPr>
              <a:t>跳</a:t>
            </a:r>
            <a:r>
              <a:rPr lang="zh-CN" altLang="en-US" sz="2000" dirty="0"/>
              <a:t>的最短路径。 </a:t>
            </a:r>
          </a:p>
          <a:p>
            <a:pPr marL="285750" indent="-285750">
              <a:buFont typeface="Arial" panose="020B0604020202020204" pitchFamily="34" charset="0"/>
              <a:buChar char="•"/>
            </a:pPr>
            <a:r>
              <a:rPr lang="zh-CN" altLang="en-US" sz="2000" dirty="0"/>
              <a:t>当最短距离不变的情况下迭代结束</a:t>
            </a:r>
          </a:p>
          <a:p>
            <a:pPr marL="285750" indent="-285750">
              <a:buFont typeface="Arial" panose="020B0604020202020204" pitchFamily="34" charset="0"/>
              <a:buChar char="•"/>
            </a:pPr>
            <a:r>
              <a:rPr lang="zh-CN" altLang="en-US" sz="2000" dirty="0"/>
              <a:t>最多迭代次数为节点的</a:t>
            </a:r>
            <a:r>
              <a:rPr lang="zh-CN" altLang="en-US" sz="2000" dirty="0" smtClean="0"/>
              <a:t>个数</a:t>
            </a:r>
            <a:endParaRPr lang="zh-CN" altLang="en-US" sz="2000" dirty="0"/>
          </a:p>
        </p:txBody>
      </p:sp>
      <p:grpSp>
        <p:nvGrpSpPr>
          <p:cNvPr id="38" name="组合 37"/>
          <p:cNvGrpSpPr/>
          <p:nvPr/>
        </p:nvGrpSpPr>
        <p:grpSpPr>
          <a:xfrm>
            <a:off x="7879068" y="1095529"/>
            <a:ext cx="3955212" cy="968109"/>
            <a:chOff x="6096000" y="927800"/>
            <a:chExt cx="3955212" cy="968109"/>
          </a:xfrm>
        </p:grpSpPr>
        <p:grpSp>
          <p:nvGrpSpPr>
            <p:cNvPr id="41" name="组合 40"/>
            <p:cNvGrpSpPr/>
            <p:nvPr/>
          </p:nvGrpSpPr>
          <p:grpSpPr>
            <a:xfrm>
              <a:off x="7764631" y="974805"/>
              <a:ext cx="501651" cy="400050"/>
              <a:chOff x="7184756" y="854078"/>
              <a:chExt cx="501651" cy="400050"/>
            </a:xfrm>
            <a:solidFill>
              <a:schemeClr val="accent4"/>
            </a:solidFill>
          </p:grpSpPr>
          <p:sp>
            <p:nvSpPr>
              <p:cNvPr id="75" name="Oval 5"/>
              <p:cNvSpPr>
                <a:spLocks noChangeArrowheads="1"/>
              </p:cNvSpPr>
              <p:nvPr/>
            </p:nvSpPr>
            <p:spPr bwMode="auto">
              <a:xfrm>
                <a:off x="7189519" y="1042989"/>
                <a:ext cx="496888" cy="128588"/>
              </a:xfrm>
              <a:prstGeom prst="ellipse">
                <a:avLst/>
              </a:prstGeom>
              <a:grpFill/>
              <a:ln w="12700">
                <a:solidFill>
                  <a:schemeClr val="tx1"/>
                </a:solidFill>
                <a:round/>
                <a:headEnd/>
                <a:tailEnd/>
              </a:ln>
            </p:spPr>
            <p:txBody>
              <a:bodyPr wrap="none" anchor="ctr"/>
              <a:lstStyle/>
              <a:p>
                <a:endParaRPr lang="en-US"/>
              </a:p>
            </p:txBody>
          </p:sp>
          <p:sp>
            <p:nvSpPr>
              <p:cNvPr id="76" name="Line 6"/>
              <p:cNvSpPr>
                <a:spLocks noChangeShapeType="1"/>
              </p:cNvSpPr>
              <p:nvPr/>
            </p:nvSpPr>
            <p:spPr bwMode="auto">
              <a:xfrm>
                <a:off x="7189519" y="1031877"/>
                <a:ext cx="0" cy="79375"/>
              </a:xfrm>
              <a:prstGeom prst="line">
                <a:avLst/>
              </a:prstGeom>
              <a:grp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77" name="Line 7"/>
              <p:cNvSpPr>
                <a:spLocks noChangeShapeType="1"/>
              </p:cNvSpPr>
              <p:nvPr/>
            </p:nvSpPr>
            <p:spPr bwMode="auto">
              <a:xfrm>
                <a:off x="7686406" y="1031877"/>
                <a:ext cx="0" cy="79375"/>
              </a:xfrm>
              <a:prstGeom prst="line">
                <a:avLst/>
              </a:prstGeom>
              <a:grp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78" name="Rectangle 8"/>
              <p:cNvSpPr>
                <a:spLocks noChangeArrowheads="1"/>
              </p:cNvSpPr>
              <p:nvPr/>
            </p:nvSpPr>
            <p:spPr bwMode="auto">
              <a:xfrm>
                <a:off x="7189519" y="1031877"/>
                <a:ext cx="492125" cy="777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79" name="Oval 9"/>
              <p:cNvSpPr>
                <a:spLocks noChangeArrowheads="1"/>
              </p:cNvSpPr>
              <p:nvPr/>
            </p:nvSpPr>
            <p:spPr bwMode="auto">
              <a:xfrm>
                <a:off x="7184756" y="938214"/>
                <a:ext cx="496888" cy="150813"/>
              </a:xfrm>
              <a:prstGeom prst="ellipse">
                <a:avLst/>
              </a:prstGeom>
              <a:grpFill/>
              <a:ln w="12700">
                <a:solidFill>
                  <a:schemeClr val="tx1"/>
                </a:solidFill>
                <a:round/>
                <a:headEnd/>
                <a:tailEnd/>
              </a:ln>
            </p:spPr>
            <p:txBody>
              <a:bodyPr wrap="none" anchor="ctr"/>
              <a:lstStyle/>
              <a:p>
                <a:endParaRPr lang="en-US"/>
              </a:p>
            </p:txBody>
          </p:sp>
          <p:grpSp>
            <p:nvGrpSpPr>
              <p:cNvPr id="80" name="Group 39"/>
              <p:cNvGrpSpPr>
                <a:grpSpLocks/>
              </p:cNvGrpSpPr>
              <p:nvPr/>
            </p:nvGrpSpPr>
            <p:grpSpPr bwMode="auto">
              <a:xfrm>
                <a:off x="7253087" y="854078"/>
                <a:ext cx="371288" cy="400050"/>
                <a:chOff x="2941" y="2424"/>
                <a:chExt cx="237" cy="252"/>
              </a:xfrm>
              <a:grpFill/>
            </p:grpSpPr>
            <p:sp>
              <p:nvSpPr>
                <p:cNvPr id="81" name="Rectangle 40"/>
                <p:cNvSpPr>
                  <a:spLocks noChangeArrowheads="1"/>
                </p:cNvSpPr>
                <p:nvPr/>
              </p:nvSpPr>
              <p:spPr bwMode="auto">
                <a:xfrm>
                  <a:off x="2982" y="2490"/>
                  <a:ext cx="144" cy="132"/>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82" name="Text Box 41"/>
                <p:cNvSpPr txBox="1">
                  <a:spLocks noChangeArrowheads="1"/>
                </p:cNvSpPr>
                <p:nvPr/>
              </p:nvSpPr>
              <p:spPr bwMode="auto">
                <a:xfrm>
                  <a:off x="2941" y="2424"/>
                  <a:ext cx="237"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altLang="zh-CN" sz="2000" dirty="0" smtClean="0"/>
                    <a:t>C</a:t>
                  </a:r>
                  <a:endParaRPr lang="en-US" dirty="0"/>
                </a:p>
              </p:txBody>
            </p:sp>
          </p:grpSp>
        </p:grpSp>
        <p:grpSp>
          <p:nvGrpSpPr>
            <p:cNvPr id="52" name="组合 51"/>
            <p:cNvGrpSpPr/>
            <p:nvPr/>
          </p:nvGrpSpPr>
          <p:grpSpPr>
            <a:xfrm>
              <a:off x="6096000" y="1006636"/>
              <a:ext cx="501651" cy="400050"/>
              <a:chOff x="7184756" y="854078"/>
              <a:chExt cx="501651" cy="400050"/>
            </a:xfrm>
            <a:solidFill>
              <a:schemeClr val="accent4"/>
            </a:solidFill>
          </p:grpSpPr>
          <p:sp>
            <p:nvSpPr>
              <p:cNvPr id="67" name="Oval 5"/>
              <p:cNvSpPr>
                <a:spLocks noChangeArrowheads="1"/>
              </p:cNvSpPr>
              <p:nvPr/>
            </p:nvSpPr>
            <p:spPr bwMode="auto">
              <a:xfrm>
                <a:off x="7189519" y="1042989"/>
                <a:ext cx="496888" cy="128588"/>
              </a:xfrm>
              <a:prstGeom prst="ellipse">
                <a:avLst/>
              </a:prstGeom>
              <a:grpFill/>
              <a:ln w="12700">
                <a:solidFill>
                  <a:schemeClr val="tx1"/>
                </a:solidFill>
                <a:round/>
                <a:headEnd/>
                <a:tailEnd/>
              </a:ln>
            </p:spPr>
            <p:txBody>
              <a:bodyPr wrap="none" anchor="ctr"/>
              <a:lstStyle/>
              <a:p>
                <a:endParaRPr lang="en-US"/>
              </a:p>
            </p:txBody>
          </p:sp>
          <p:sp>
            <p:nvSpPr>
              <p:cNvPr id="68" name="Line 6"/>
              <p:cNvSpPr>
                <a:spLocks noChangeShapeType="1"/>
              </p:cNvSpPr>
              <p:nvPr/>
            </p:nvSpPr>
            <p:spPr bwMode="auto">
              <a:xfrm>
                <a:off x="7189519" y="1031877"/>
                <a:ext cx="0" cy="79375"/>
              </a:xfrm>
              <a:prstGeom prst="line">
                <a:avLst/>
              </a:prstGeom>
              <a:grp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9" name="Line 7"/>
              <p:cNvSpPr>
                <a:spLocks noChangeShapeType="1"/>
              </p:cNvSpPr>
              <p:nvPr/>
            </p:nvSpPr>
            <p:spPr bwMode="auto">
              <a:xfrm>
                <a:off x="7686406" y="1031877"/>
                <a:ext cx="0" cy="79375"/>
              </a:xfrm>
              <a:prstGeom prst="line">
                <a:avLst/>
              </a:prstGeom>
              <a:grp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70" name="Rectangle 8"/>
              <p:cNvSpPr>
                <a:spLocks noChangeArrowheads="1"/>
              </p:cNvSpPr>
              <p:nvPr/>
            </p:nvSpPr>
            <p:spPr bwMode="auto">
              <a:xfrm>
                <a:off x="7189519" y="1031877"/>
                <a:ext cx="492125" cy="777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71" name="Oval 9"/>
              <p:cNvSpPr>
                <a:spLocks noChangeArrowheads="1"/>
              </p:cNvSpPr>
              <p:nvPr/>
            </p:nvSpPr>
            <p:spPr bwMode="auto">
              <a:xfrm>
                <a:off x="7184756" y="938214"/>
                <a:ext cx="496888" cy="150813"/>
              </a:xfrm>
              <a:prstGeom prst="ellipse">
                <a:avLst/>
              </a:prstGeom>
              <a:grpFill/>
              <a:ln w="12700">
                <a:solidFill>
                  <a:schemeClr val="tx1"/>
                </a:solidFill>
                <a:round/>
                <a:headEnd/>
                <a:tailEnd/>
              </a:ln>
            </p:spPr>
            <p:txBody>
              <a:bodyPr wrap="none" anchor="ctr"/>
              <a:lstStyle/>
              <a:p>
                <a:endParaRPr lang="en-US"/>
              </a:p>
            </p:txBody>
          </p:sp>
          <p:grpSp>
            <p:nvGrpSpPr>
              <p:cNvPr id="72" name="Group 39"/>
              <p:cNvGrpSpPr>
                <a:grpSpLocks/>
              </p:cNvGrpSpPr>
              <p:nvPr/>
            </p:nvGrpSpPr>
            <p:grpSpPr bwMode="auto">
              <a:xfrm>
                <a:off x="7259348" y="854078"/>
                <a:ext cx="357188" cy="400050"/>
                <a:chOff x="2945" y="2424"/>
                <a:chExt cx="228" cy="252"/>
              </a:xfrm>
              <a:grpFill/>
            </p:grpSpPr>
            <p:sp>
              <p:nvSpPr>
                <p:cNvPr id="73" name="Rectangle 40"/>
                <p:cNvSpPr>
                  <a:spLocks noChangeArrowheads="1"/>
                </p:cNvSpPr>
                <p:nvPr/>
              </p:nvSpPr>
              <p:spPr bwMode="auto">
                <a:xfrm>
                  <a:off x="2982" y="2490"/>
                  <a:ext cx="144" cy="132"/>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74" name="Text Box 41"/>
                <p:cNvSpPr txBox="1">
                  <a:spLocks noChangeArrowheads="1"/>
                </p:cNvSpPr>
                <p:nvPr/>
              </p:nvSpPr>
              <p:spPr bwMode="auto">
                <a:xfrm>
                  <a:off x="2945" y="2424"/>
                  <a:ext cx="228"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dirty="0" smtClean="0"/>
                    <a:t>A</a:t>
                  </a:r>
                  <a:endParaRPr lang="en-US" dirty="0"/>
                </a:p>
              </p:txBody>
            </p:sp>
          </p:grpSp>
        </p:grpSp>
        <p:cxnSp>
          <p:nvCxnSpPr>
            <p:cNvPr id="53" name="直接箭头连接符 52"/>
            <p:cNvCxnSpPr>
              <a:stCxn id="74" idx="3"/>
            </p:cNvCxnSpPr>
            <p:nvPr/>
          </p:nvCxnSpPr>
          <p:spPr>
            <a:xfrm flipV="1">
              <a:off x="6527780" y="1184435"/>
              <a:ext cx="1253246" cy="22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54" name="组合 53"/>
            <p:cNvGrpSpPr/>
            <p:nvPr/>
          </p:nvGrpSpPr>
          <p:grpSpPr>
            <a:xfrm>
              <a:off x="9549561" y="927800"/>
              <a:ext cx="501651" cy="400050"/>
              <a:chOff x="7184756" y="854078"/>
              <a:chExt cx="501651" cy="400050"/>
            </a:xfrm>
            <a:solidFill>
              <a:schemeClr val="accent4"/>
            </a:solidFill>
          </p:grpSpPr>
          <p:sp>
            <p:nvSpPr>
              <p:cNvPr id="59" name="Oval 5"/>
              <p:cNvSpPr>
                <a:spLocks noChangeArrowheads="1"/>
              </p:cNvSpPr>
              <p:nvPr/>
            </p:nvSpPr>
            <p:spPr bwMode="auto">
              <a:xfrm>
                <a:off x="7189519" y="1042989"/>
                <a:ext cx="496888" cy="128588"/>
              </a:xfrm>
              <a:prstGeom prst="ellipse">
                <a:avLst/>
              </a:prstGeom>
              <a:grpFill/>
              <a:ln w="12700">
                <a:solidFill>
                  <a:schemeClr val="tx1"/>
                </a:solidFill>
                <a:round/>
                <a:headEnd/>
                <a:tailEnd/>
              </a:ln>
            </p:spPr>
            <p:txBody>
              <a:bodyPr wrap="none" anchor="ctr"/>
              <a:lstStyle/>
              <a:p>
                <a:endParaRPr lang="en-US"/>
              </a:p>
            </p:txBody>
          </p:sp>
          <p:sp>
            <p:nvSpPr>
              <p:cNvPr id="60" name="Line 6"/>
              <p:cNvSpPr>
                <a:spLocks noChangeShapeType="1"/>
              </p:cNvSpPr>
              <p:nvPr/>
            </p:nvSpPr>
            <p:spPr bwMode="auto">
              <a:xfrm>
                <a:off x="7189519" y="1031877"/>
                <a:ext cx="0" cy="79375"/>
              </a:xfrm>
              <a:prstGeom prst="line">
                <a:avLst/>
              </a:prstGeom>
              <a:grp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1" name="Line 7"/>
              <p:cNvSpPr>
                <a:spLocks noChangeShapeType="1"/>
              </p:cNvSpPr>
              <p:nvPr/>
            </p:nvSpPr>
            <p:spPr bwMode="auto">
              <a:xfrm>
                <a:off x="7686406" y="1031877"/>
                <a:ext cx="0" cy="79375"/>
              </a:xfrm>
              <a:prstGeom prst="line">
                <a:avLst/>
              </a:prstGeom>
              <a:grp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2" name="Rectangle 8"/>
              <p:cNvSpPr>
                <a:spLocks noChangeArrowheads="1"/>
              </p:cNvSpPr>
              <p:nvPr/>
            </p:nvSpPr>
            <p:spPr bwMode="auto">
              <a:xfrm>
                <a:off x="7189519" y="1031877"/>
                <a:ext cx="492125" cy="777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63" name="Oval 9"/>
              <p:cNvSpPr>
                <a:spLocks noChangeArrowheads="1"/>
              </p:cNvSpPr>
              <p:nvPr/>
            </p:nvSpPr>
            <p:spPr bwMode="auto">
              <a:xfrm>
                <a:off x="7184756" y="938214"/>
                <a:ext cx="496888" cy="150813"/>
              </a:xfrm>
              <a:prstGeom prst="ellipse">
                <a:avLst/>
              </a:prstGeom>
              <a:grpFill/>
              <a:ln w="12700">
                <a:solidFill>
                  <a:schemeClr val="tx1"/>
                </a:solidFill>
                <a:round/>
                <a:headEnd/>
                <a:tailEnd/>
              </a:ln>
            </p:spPr>
            <p:txBody>
              <a:bodyPr wrap="none" anchor="ctr"/>
              <a:lstStyle/>
              <a:p>
                <a:endParaRPr lang="en-US"/>
              </a:p>
            </p:txBody>
          </p:sp>
          <p:grpSp>
            <p:nvGrpSpPr>
              <p:cNvPr id="64" name="Group 39"/>
              <p:cNvGrpSpPr>
                <a:grpSpLocks/>
              </p:cNvGrpSpPr>
              <p:nvPr/>
            </p:nvGrpSpPr>
            <p:grpSpPr bwMode="auto">
              <a:xfrm>
                <a:off x="7259348" y="854078"/>
                <a:ext cx="357188" cy="400050"/>
                <a:chOff x="2945" y="2424"/>
                <a:chExt cx="228" cy="252"/>
              </a:xfrm>
              <a:grpFill/>
            </p:grpSpPr>
            <p:sp>
              <p:nvSpPr>
                <p:cNvPr id="65" name="Rectangle 40"/>
                <p:cNvSpPr>
                  <a:spLocks noChangeArrowheads="1"/>
                </p:cNvSpPr>
                <p:nvPr/>
              </p:nvSpPr>
              <p:spPr bwMode="auto">
                <a:xfrm>
                  <a:off x="2982" y="2490"/>
                  <a:ext cx="144" cy="132"/>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66" name="Text Box 41"/>
                <p:cNvSpPr txBox="1">
                  <a:spLocks noChangeArrowheads="1"/>
                </p:cNvSpPr>
                <p:nvPr/>
              </p:nvSpPr>
              <p:spPr bwMode="auto">
                <a:xfrm>
                  <a:off x="2945" y="2424"/>
                  <a:ext cx="228"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dirty="0" smtClean="0"/>
                    <a:t>B</a:t>
                  </a:r>
                  <a:endParaRPr lang="en-US" dirty="0"/>
                </a:p>
              </p:txBody>
            </p:sp>
          </p:grpSp>
        </p:grpSp>
        <p:cxnSp>
          <p:nvCxnSpPr>
            <p:cNvPr id="55" name="直接箭头连接符 54"/>
            <p:cNvCxnSpPr/>
            <p:nvPr/>
          </p:nvCxnSpPr>
          <p:spPr>
            <a:xfrm flipV="1">
              <a:off x="8284978" y="1163170"/>
              <a:ext cx="1253246" cy="22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文本框 55"/>
            <p:cNvSpPr txBox="1"/>
            <p:nvPr/>
          </p:nvSpPr>
          <p:spPr>
            <a:xfrm>
              <a:off x="7463840" y="1526577"/>
              <a:ext cx="1107996" cy="369332"/>
            </a:xfrm>
            <a:prstGeom prst="rect">
              <a:avLst/>
            </a:prstGeom>
            <a:noFill/>
          </p:spPr>
          <p:txBody>
            <a:bodyPr wrap="none" rtlCol="0">
              <a:spAutoFit/>
            </a:bodyPr>
            <a:lstStyle/>
            <a:p>
              <a:r>
                <a:rPr lang="zh-CN" altLang="en-US" b="1" dirty="0"/>
                <a:t>最</a:t>
              </a:r>
              <a:r>
                <a:rPr lang="zh-CN" altLang="en-US" b="1" dirty="0" smtClean="0"/>
                <a:t>优路由</a:t>
              </a:r>
              <a:endParaRPr lang="zh-CN" altLang="en-US" b="1" dirty="0"/>
            </a:p>
          </p:txBody>
        </p:sp>
        <p:cxnSp>
          <p:nvCxnSpPr>
            <p:cNvPr id="57" name="直接箭头连接符 56"/>
            <p:cNvCxnSpPr/>
            <p:nvPr/>
          </p:nvCxnSpPr>
          <p:spPr>
            <a:xfrm flipH="1" flipV="1">
              <a:off x="7021902" y="1320961"/>
              <a:ext cx="742729" cy="2056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接箭头连接符 57"/>
            <p:cNvCxnSpPr/>
            <p:nvPr/>
          </p:nvCxnSpPr>
          <p:spPr>
            <a:xfrm flipV="1">
              <a:off x="8393061" y="1215153"/>
              <a:ext cx="472698" cy="3327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0817055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2302" y="347362"/>
            <a:ext cx="8291286" cy="480377"/>
          </a:xfrm>
        </p:spPr>
        <p:txBody>
          <a:bodyPr/>
          <a:lstStyle/>
          <a:p>
            <a:r>
              <a:rPr lang="zh-CN" altLang="en-US" dirty="0" smtClean="0"/>
              <a:t>距离向量路由：距离</a:t>
            </a:r>
            <a:r>
              <a:rPr lang="zh-CN" altLang="en-US" dirty="0" smtClean="0"/>
              <a:t>表</a:t>
            </a:r>
            <a:r>
              <a:rPr lang="zh-CN" altLang="en-US" dirty="0" smtClean="0"/>
              <a:t>和</a:t>
            </a:r>
            <a:r>
              <a:rPr lang="zh-CN" altLang="en-US" dirty="0"/>
              <a:t>路由表</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22</a:t>
            </a:fld>
            <a:endParaRPr lang="zh-CN" altLang="en-US" dirty="0"/>
          </a:p>
        </p:txBody>
      </p:sp>
      <p:graphicFrame>
        <p:nvGraphicFramePr>
          <p:cNvPr id="7" name="内容占位符 6"/>
          <p:cNvGraphicFramePr>
            <a:graphicFrameLocks noGrp="1"/>
          </p:cNvGraphicFramePr>
          <p:nvPr>
            <p:ph sz="quarter" idx="1"/>
            <p:extLst>
              <p:ext uri="{D42A27DB-BD31-4B8C-83A1-F6EECF244321}">
                <p14:modId xmlns:p14="http://schemas.microsoft.com/office/powerpoint/2010/main" val="336436224"/>
              </p:ext>
            </p:extLst>
          </p:nvPr>
        </p:nvGraphicFramePr>
        <p:xfrm>
          <a:off x="503554" y="1923989"/>
          <a:ext cx="4728351" cy="2437030"/>
        </p:xfrm>
        <a:graphic>
          <a:graphicData uri="http://schemas.openxmlformats.org/drawingml/2006/table">
            <a:tbl>
              <a:tblPr firstRow="1" firstCol="1" bandRow="1">
                <a:tableStyleId>{93296810-A885-4BE3-A3E7-6D5BEEA58F35}</a:tableStyleId>
              </a:tblPr>
              <a:tblGrid>
                <a:gridCol w="1084546">
                  <a:extLst>
                    <a:ext uri="{9D8B030D-6E8A-4147-A177-3AD203B41FA5}">
                      <a16:colId xmlns:a16="http://schemas.microsoft.com/office/drawing/2014/main" val="20000"/>
                    </a:ext>
                  </a:extLst>
                </a:gridCol>
                <a:gridCol w="1763094">
                  <a:extLst>
                    <a:ext uri="{9D8B030D-6E8A-4147-A177-3AD203B41FA5}">
                      <a16:colId xmlns:a16="http://schemas.microsoft.com/office/drawing/2014/main" val="20001"/>
                    </a:ext>
                  </a:extLst>
                </a:gridCol>
                <a:gridCol w="1880711">
                  <a:extLst>
                    <a:ext uri="{9D8B030D-6E8A-4147-A177-3AD203B41FA5}">
                      <a16:colId xmlns:a16="http://schemas.microsoft.com/office/drawing/2014/main" val="20002"/>
                    </a:ext>
                  </a:extLst>
                </a:gridCol>
              </a:tblGrid>
              <a:tr h="608230">
                <a:tc>
                  <a:txBody>
                    <a:bodyPr/>
                    <a:lstStyle/>
                    <a:p>
                      <a:pPr algn="ctr">
                        <a:lnSpc>
                          <a:spcPct val="150000"/>
                        </a:lnSpc>
                        <a:spcAft>
                          <a:spcPts val="0"/>
                        </a:spcAft>
                      </a:pPr>
                      <a:r>
                        <a:rPr lang="zh-CN" sz="2000" kern="100" dirty="0">
                          <a:effectLst/>
                        </a:rPr>
                        <a:t>目的</a:t>
                      </a:r>
                      <a:endParaRPr lang="zh-CN" sz="2000" kern="100" dirty="0">
                        <a:effectLst/>
                        <a:latin typeface="Times New Roman"/>
                        <a:ea typeface="宋体"/>
                        <a:cs typeface="Times New Roman"/>
                      </a:endParaRPr>
                    </a:p>
                  </a:txBody>
                  <a:tcPr marL="68580" marR="68580" marT="0" marB="0"/>
                </a:tc>
                <a:tc>
                  <a:txBody>
                    <a:bodyPr/>
                    <a:lstStyle/>
                    <a:p>
                      <a:pPr algn="ctr">
                        <a:lnSpc>
                          <a:spcPct val="150000"/>
                        </a:lnSpc>
                        <a:spcAft>
                          <a:spcPts val="0"/>
                        </a:spcAft>
                      </a:pPr>
                      <a:r>
                        <a:rPr lang="en-US" sz="2000" kern="100" dirty="0">
                          <a:effectLst/>
                        </a:rPr>
                        <a:t>B</a:t>
                      </a:r>
                      <a:r>
                        <a:rPr lang="zh-CN" sz="2000" kern="100" dirty="0">
                          <a:effectLst/>
                        </a:rPr>
                        <a:t>（通过</a:t>
                      </a:r>
                      <a:r>
                        <a:rPr lang="en-US" sz="2000" kern="100" dirty="0">
                          <a:effectLst/>
                        </a:rPr>
                        <a:t>B</a:t>
                      </a:r>
                      <a:r>
                        <a:rPr lang="zh-CN" sz="2000" kern="100" dirty="0">
                          <a:effectLst/>
                        </a:rPr>
                        <a:t>到）</a:t>
                      </a:r>
                      <a:endParaRPr lang="zh-CN" sz="2000" kern="100" dirty="0">
                        <a:effectLst/>
                        <a:latin typeface="Times New Roman"/>
                        <a:ea typeface="宋体"/>
                        <a:cs typeface="Times New Roman"/>
                      </a:endParaRPr>
                    </a:p>
                  </a:txBody>
                  <a:tcPr marL="68580" marR="68580" marT="0" marB="0"/>
                </a:tc>
                <a:tc>
                  <a:txBody>
                    <a:bodyPr/>
                    <a:lstStyle/>
                    <a:p>
                      <a:pPr algn="ctr">
                        <a:lnSpc>
                          <a:spcPct val="150000"/>
                        </a:lnSpc>
                        <a:spcAft>
                          <a:spcPts val="0"/>
                        </a:spcAft>
                      </a:pPr>
                      <a:r>
                        <a:rPr lang="en-US" sz="2000" kern="100" dirty="0">
                          <a:effectLst/>
                        </a:rPr>
                        <a:t>D</a:t>
                      </a:r>
                      <a:r>
                        <a:rPr lang="zh-CN" sz="2000" kern="100" dirty="0">
                          <a:effectLst/>
                        </a:rPr>
                        <a:t>（通过</a:t>
                      </a:r>
                      <a:r>
                        <a:rPr lang="en-US" sz="2000" kern="100" dirty="0">
                          <a:effectLst/>
                        </a:rPr>
                        <a:t>D</a:t>
                      </a:r>
                      <a:r>
                        <a:rPr lang="zh-CN" sz="2000" kern="100" dirty="0">
                          <a:effectLst/>
                        </a:rPr>
                        <a:t>到）</a:t>
                      </a:r>
                      <a:endParaRPr lang="zh-CN" sz="2000" kern="100" dirty="0">
                        <a:effectLst/>
                        <a:latin typeface="Times New Roman"/>
                        <a:ea typeface="宋体"/>
                        <a:cs typeface="Times New Roman"/>
                      </a:endParaRPr>
                    </a:p>
                  </a:txBody>
                  <a:tcPr marL="68580" marR="68580" marT="0" marB="0"/>
                </a:tc>
                <a:extLst>
                  <a:ext uri="{0D108BD9-81ED-4DB2-BD59-A6C34878D82A}">
                    <a16:rowId xmlns:a16="http://schemas.microsoft.com/office/drawing/2014/main" val="10000"/>
                  </a:ext>
                </a:extLst>
              </a:tr>
              <a:tr h="279779">
                <a:tc>
                  <a:txBody>
                    <a:bodyPr/>
                    <a:lstStyle/>
                    <a:p>
                      <a:pPr algn="ctr">
                        <a:lnSpc>
                          <a:spcPct val="150000"/>
                        </a:lnSpc>
                        <a:spcAft>
                          <a:spcPts val="0"/>
                        </a:spcAft>
                      </a:pPr>
                      <a:r>
                        <a:rPr lang="en-US" sz="2000" kern="100" dirty="0">
                          <a:effectLst/>
                        </a:rPr>
                        <a:t>A</a:t>
                      </a:r>
                      <a:endParaRPr lang="zh-CN" sz="2000" kern="100" dirty="0">
                        <a:effectLst/>
                        <a:latin typeface="Times New Roman"/>
                        <a:ea typeface="宋体"/>
                        <a:cs typeface="Times New Roman"/>
                      </a:endParaRPr>
                    </a:p>
                  </a:txBody>
                  <a:tcPr marL="68580" marR="68580" marT="0" marB="0"/>
                </a:tc>
                <a:tc>
                  <a:txBody>
                    <a:bodyPr/>
                    <a:lstStyle/>
                    <a:p>
                      <a:pPr algn="ctr">
                        <a:lnSpc>
                          <a:spcPct val="150000"/>
                        </a:lnSpc>
                        <a:spcAft>
                          <a:spcPts val="0"/>
                        </a:spcAft>
                      </a:pPr>
                      <a:r>
                        <a:rPr lang="en-US" sz="2000" kern="100" dirty="0" smtClean="0">
                          <a:effectLst/>
                        </a:rPr>
                        <a:t>7 loop</a:t>
                      </a:r>
                      <a:endParaRPr lang="zh-CN" sz="2000" kern="100" dirty="0">
                        <a:solidFill>
                          <a:srgbClr val="FF0000"/>
                        </a:solidFill>
                        <a:effectLst/>
                        <a:latin typeface="Times New Roman"/>
                        <a:ea typeface="宋体"/>
                        <a:cs typeface="Times New Roman"/>
                      </a:endParaRPr>
                    </a:p>
                  </a:txBody>
                  <a:tcPr marL="68580" marR="68580" marT="0" marB="0"/>
                </a:tc>
                <a:tc>
                  <a:txBody>
                    <a:bodyPr/>
                    <a:lstStyle/>
                    <a:p>
                      <a:pPr algn="ctr">
                        <a:lnSpc>
                          <a:spcPct val="150000"/>
                        </a:lnSpc>
                        <a:spcAft>
                          <a:spcPts val="0"/>
                        </a:spcAft>
                      </a:pPr>
                      <a:r>
                        <a:rPr lang="en-US" sz="2000" kern="100" dirty="0">
                          <a:effectLst/>
                        </a:rPr>
                        <a:t>5</a:t>
                      </a:r>
                      <a:endParaRPr lang="zh-CN" sz="2000" kern="100" dirty="0">
                        <a:solidFill>
                          <a:schemeClr val="tx1"/>
                        </a:solidFill>
                        <a:effectLst/>
                        <a:latin typeface="Times New Roman"/>
                        <a:ea typeface="宋体"/>
                        <a:cs typeface="Times New Roman"/>
                      </a:endParaRPr>
                    </a:p>
                  </a:txBody>
                  <a:tcPr marL="68580" marR="68580" marT="0" marB="0"/>
                </a:tc>
                <a:extLst>
                  <a:ext uri="{0D108BD9-81ED-4DB2-BD59-A6C34878D82A}">
                    <a16:rowId xmlns:a16="http://schemas.microsoft.com/office/drawing/2014/main" val="10001"/>
                  </a:ext>
                </a:extLst>
              </a:tr>
              <a:tr h="279779">
                <a:tc>
                  <a:txBody>
                    <a:bodyPr/>
                    <a:lstStyle/>
                    <a:p>
                      <a:pPr algn="ctr">
                        <a:lnSpc>
                          <a:spcPct val="150000"/>
                        </a:lnSpc>
                        <a:spcAft>
                          <a:spcPts val="0"/>
                        </a:spcAft>
                      </a:pPr>
                      <a:r>
                        <a:rPr lang="en-US" sz="2000" kern="100">
                          <a:effectLst/>
                        </a:rPr>
                        <a:t>B</a:t>
                      </a:r>
                      <a:endParaRPr lang="zh-CN" sz="2000" kern="100">
                        <a:effectLst/>
                        <a:latin typeface="Times New Roman"/>
                        <a:ea typeface="宋体"/>
                        <a:cs typeface="Times New Roman"/>
                      </a:endParaRPr>
                    </a:p>
                  </a:txBody>
                  <a:tcPr marL="68580" marR="68580" marT="0" marB="0"/>
                </a:tc>
                <a:tc>
                  <a:txBody>
                    <a:bodyPr/>
                    <a:lstStyle/>
                    <a:p>
                      <a:pPr algn="ctr">
                        <a:lnSpc>
                          <a:spcPct val="150000"/>
                        </a:lnSpc>
                        <a:spcAft>
                          <a:spcPts val="0"/>
                        </a:spcAft>
                      </a:pPr>
                      <a:r>
                        <a:rPr lang="en-US" sz="2000" kern="100">
                          <a:effectLst/>
                        </a:rPr>
                        <a:t>1</a:t>
                      </a:r>
                      <a:endParaRPr lang="zh-CN" sz="2000" kern="100">
                        <a:effectLst/>
                        <a:latin typeface="Times New Roman"/>
                        <a:ea typeface="宋体"/>
                        <a:cs typeface="Times New Roman"/>
                      </a:endParaRPr>
                    </a:p>
                  </a:txBody>
                  <a:tcPr marL="68580" marR="68580" marT="0" marB="0"/>
                </a:tc>
                <a:tc>
                  <a:txBody>
                    <a:bodyPr/>
                    <a:lstStyle/>
                    <a:p>
                      <a:pPr algn="ctr">
                        <a:lnSpc>
                          <a:spcPct val="150000"/>
                        </a:lnSpc>
                        <a:spcAft>
                          <a:spcPts val="0"/>
                        </a:spcAft>
                      </a:pPr>
                      <a:r>
                        <a:rPr lang="en-US" sz="2000" kern="100">
                          <a:effectLst/>
                        </a:rPr>
                        <a:t>5</a:t>
                      </a:r>
                      <a:endParaRPr lang="zh-CN" sz="2000" kern="100">
                        <a:effectLst/>
                        <a:latin typeface="Times New Roman"/>
                        <a:ea typeface="宋体"/>
                        <a:cs typeface="Times New Roman"/>
                      </a:endParaRPr>
                    </a:p>
                  </a:txBody>
                  <a:tcPr marL="68580" marR="68580" marT="0" marB="0"/>
                </a:tc>
                <a:extLst>
                  <a:ext uri="{0D108BD9-81ED-4DB2-BD59-A6C34878D82A}">
                    <a16:rowId xmlns:a16="http://schemas.microsoft.com/office/drawing/2014/main" val="10002"/>
                  </a:ext>
                </a:extLst>
              </a:tr>
              <a:tr h="279779">
                <a:tc>
                  <a:txBody>
                    <a:bodyPr/>
                    <a:lstStyle/>
                    <a:p>
                      <a:pPr algn="ctr">
                        <a:lnSpc>
                          <a:spcPct val="150000"/>
                        </a:lnSpc>
                        <a:spcAft>
                          <a:spcPts val="0"/>
                        </a:spcAft>
                      </a:pPr>
                      <a:r>
                        <a:rPr lang="en-US" sz="2000" kern="100" dirty="0">
                          <a:effectLst/>
                        </a:rPr>
                        <a:t>D</a:t>
                      </a:r>
                      <a:endParaRPr lang="zh-CN" sz="2000" kern="100" dirty="0">
                        <a:effectLst/>
                        <a:latin typeface="Times New Roman"/>
                        <a:ea typeface="宋体"/>
                        <a:cs typeface="Times New Roman"/>
                      </a:endParaRPr>
                    </a:p>
                  </a:txBody>
                  <a:tcPr marL="68580" marR="68580" marT="0" marB="0"/>
                </a:tc>
                <a:tc>
                  <a:txBody>
                    <a:bodyPr/>
                    <a:lstStyle/>
                    <a:p>
                      <a:pPr algn="ctr">
                        <a:lnSpc>
                          <a:spcPct val="150000"/>
                        </a:lnSpc>
                        <a:spcAft>
                          <a:spcPts val="0"/>
                        </a:spcAft>
                      </a:pPr>
                      <a:r>
                        <a:rPr lang="en-US" sz="2000" kern="100" dirty="0">
                          <a:effectLst/>
                        </a:rPr>
                        <a:t>4</a:t>
                      </a:r>
                      <a:endParaRPr lang="zh-CN" sz="2000" kern="100" dirty="0">
                        <a:effectLst/>
                        <a:latin typeface="Times New Roman"/>
                        <a:ea typeface="宋体"/>
                        <a:cs typeface="Times New Roman"/>
                      </a:endParaRPr>
                    </a:p>
                  </a:txBody>
                  <a:tcPr marL="68580" marR="68580" marT="0" marB="0"/>
                </a:tc>
                <a:tc>
                  <a:txBody>
                    <a:bodyPr/>
                    <a:lstStyle/>
                    <a:p>
                      <a:pPr algn="ctr">
                        <a:lnSpc>
                          <a:spcPct val="150000"/>
                        </a:lnSpc>
                        <a:spcAft>
                          <a:spcPts val="0"/>
                        </a:spcAft>
                      </a:pPr>
                      <a:r>
                        <a:rPr lang="en-US" sz="2000" kern="100">
                          <a:effectLst/>
                        </a:rPr>
                        <a:t>2</a:t>
                      </a:r>
                      <a:endParaRPr lang="zh-CN" sz="2000" kern="100">
                        <a:effectLst/>
                        <a:latin typeface="Times New Roman"/>
                        <a:ea typeface="宋体"/>
                        <a:cs typeface="Times New Roman"/>
                      </a:endParaRPr>
                    </a:p>
                  </a:txBody>
                  <a:tcPr marL="68580" marR="68580" marT="0" marB="0"/>
                </a:tc>
                <a:extLst>
                  <a:ext uri="{0D108BD9-81ED-4DB2-BD59-A6C34878D82A}">
                    <a16:rowId xmlns:a16="http://schemas.microsoft.com/office/drawing/2014/main" val="10003"/>
                  </a:ext>
                </a:extLst>
              </a:tr>
              <a:tr h="279779">
                <a:tc>
                  <a:txBody>
                    <a:bodyPr/>
                    <a:lstStyle/>
                    <a:p>
                      <a:pPr algn="ctr">
                        <a:lnSpc>
                          <a:spcPct val="150000"/>
                        </a:lnSpc>
                        <a:spcAft>
                          <a:spcPts val="0"/>
                        </a:spcAft>
                      </a:pPr>
                      <a:r>
                        <a:rPr lang="en-US" sz="2000" kern="100">
                          <a:effectLst/>
                        </a:rPr>
                        <a:t>E</a:t>
                      </a:r>
                      <a:endParaRPr lang="zh-CN" sz="2000" kern="100">
                        <a:effectLst/>
                        <a:latin typeface="Times New Roman"/>
                        <a:ea typeface="宋体"/>
                        <a:cs typeface="Times New Roman"/>
                      </a:endParaRPr>
                    </a:p>
                  </a:txBody>
                  <a:tcPr marL="68580" marR="68580" marT="0" marB="0"/>
                </a:tc>
                <a:tc>
                  <a:txBody>
                    <a:bodyPr/>
                    <a:lstStyle/>
                    <a:p>
                      <a:pPr algn="ctr">
                        <a:lnSpc>
                          <a:spcPct val="150000"/>
                        </a:lnSpc>
                        <a:spcAft>
                          <a:spcPts val="0"/>
                        </a:spcAft>
                      </a:pPr>
                      <a:r>
                        <a:rPr lang="en-US" sz="2000" kern="100">
                          <a:effectLst/>
                        </a:rPr>
                        <a:t>6</a:t>
                      </a:r>
                      <a:endParaRPr lang="zh-CN" sz="2000" kern="100">
                        <a:effectLst/>
                        <a:latin typeface="Times New Roman"/>
                        <a:ea typeface="宋体"/>
                        <a:cs typeface="Times New Roman"/>
                      </a:endParaRPr>
                    </a:p>
                  </a:txBody>
                  <a:tcPr marL="68580" marR="68580" marT="0" marB="0"/>
                </a:tc>
                <a:tc>
                  <a:txBody>
                    <a:bodyPr/>
                    <a:lstStyle/>
                    <a:p>
                      <a:pPr algn="ctr">
                        <a:lnSpc>
                          <a:spcPct val="150000"/>
                        </a:lnSpc>
                        <a:spcAft>
                          <a:spcPts val="0"/>
                        </a:spcAft>
                      </a:pPr>
                      <a:r>
                        <a:rPr lang="en-US" sz="2000" kern="100" dirty="0">
                          <a:effectLst/>
                        </a:rPr>
                        <a:t>4</a:t>
                      </a:r>
                      <a:endParaRPr lang="zh-CN" sz="2000" kern="100" dirty="0">
                        <a:effectLst/>
                        <a:latin typeface="Times New Roman"/>
                        <a:ea typeface="宋体"/>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5"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3" name="组合 12"/>
          <p:cNvGrpSpPr/>
          <p:nvPr/>
        </p:nvGrpSpPr>
        <p:grpSpPr>
          <a:xfrm>
            <a:off x="8713588" y="46936"/>
            <a:ext cx="3709763" cy="2601987"/>
            <a:chOff x="6299620" y="1371103"/>
            <a:chExt cx="3709763" cy="2601987"/>
          </a:xfrm>
        </p:grpSpPr>
        <p:sp>
          <p:nvSpPr>
            <p:cNvPr id="4" name="椭圆 3"/>
            <p:cNvSpPr/>
            <p:nvPr/>
          </p:nvSpPr>
          <p:spPr>
            <a:xfrm>
              <a:off x="8947786" y="1582544"/>
              <a:ext cx="601268" cy="5871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526975172"/>
                </p:ext>
              </p:extLst>
            </p:nvPr>
          </p:nvGraphicFramePr>
          <p:xfrm>
            <a:off x="6299620" y="1371103"/>
            <a:ext cx="3709763" cy="2601987"/>
          </p:xfrm>
          <a:graphic>
            <a:graphicData uri="http://schemas.openxmlformats.org/presentationml/2006/ole">
              <mc:AlternateContent xmlns:mc="http://schemas.openxmlformats.org/markup-compatibility/2006">
                <mc:Choice xmlns:v="urn:schemas-microsoft-com:vml" Requires="v">
                  <p:oleObj spid="_x0000_s8312" name="Visio" r:id="rId3" imgW="1983795" imgH="1392587" progId="Visio.Drawing.11">
                    <p:embed/>
                  </p:oleObj>
                </mc:Choice>
                <mc:Fallback>
                  <p:oleObj name="Visio" r:id="rId3" imgW="1983795" imgH="1392587" progId="Visio.Drawing.11">
                    <p:embed/>
                    <p:pic>
                      <p:nvPicPr>
                        <p:cNvPr id="6" name="对象 5"/>
                        <p:cNvPicPr>
                          <a:picLocks noChangeAspect="1" noChangeArrowheads="1"/>
                        </p:cNvPicPr>
                        <p:nvPr/>
                      </p:nvPicPr>
                      <p:blipFill>
                        <a:blip r:embed="rId4"/>
                        <a:srcRect/>
                        <a:stretch>
                          <a:fillRect/>
                        </a:stretch>
                      </p:blipFill>
                      <p:spPr bwMode="auto">
                        <a:xfrm>
                          <a:off x="6299620" y="1371103"/>
                          <a:ext cx="3709763" cy="2601987"/>
                        </a:xfrm>
                        <a:prstGeom prst="rect">
                          <a:avLst/>
                        </a:prstGeom>
                        <a:noFill/>
                        <a:extLst/>
                      </p:spPr>
                    </p:pic>
                  </p:oleObj>
                </mc:Fallback>
              </mc:AlternateContent>
            </a:graphicData>
          </a:graphic>
        </p:graphicFrame>
      </p:grpSp>
      <p:sp>
        <p:nvSpPr>
          <p:cNvPr id="8" name="右箭头 44059"/>
          <p:cNvSpPr>
            <a:spLocks noChangeArrowheads="1"/>
          </p:cNvSpPr>
          <p:nvPr/>
        </p:nvSpPr>
        <p:spPr bwMode="auto">
          <a:xfrm>
            <a:off x="5400391" y="3190632"/>
            <a:ext cx="439737" cy="120650"/>
          </a:xfrm>
          <a:prstGeom prst="rightArrow">
            <a:avLst>
              <a:gd name="adj1" fmla="val 50000"/>
              <a:gd name="adj2" fmla="val 91118"/>
            </a:avLst>
          </a:prstGeom>
          <a:solidFill>
            <a:srgbClr val="808080"/>
          </a:solidFill>
          <a:ln w="9525">
            <a:solidFill>
              <a:srgbClr val="FF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9" name="表格 8"/>
          <p:cNvGraphicFramePr>
            <a:graphicFrameLocks noGrp="1"/>
          </p:cNvGraphicFramePr>
          <p:nvPr>
            <p:extLst>
              <p:ext uri="{D42A27DB-BD31-4B8C-83A1-F6EECF244321}">
                <p14:modId xmlns:p14="http://schemas.microsoft.com/office/powerpoint/2010/main" val="2200610928"/>
              </p:ext>
            </p:extLst>
          </p:nvPr>
        </p:nvGraphicFramePr>
        <p:xfrm>
          <a:off x="6008614" y="1985151"/>
          <a:ext cx="3542898" cy="2286000"/>
        </p:xfrm>
        <a:graphic>
          <a:graphicData uri="http://schemas.openxmlformats.org/drawingml/2006/table">
            <a:tbl>
              <a:tblPr firstRow="1" firstCol="1" bandRow="1">
                <a:tableStyleId>{93296810-A885-4BE3-A3E7-6D5BEEA58F35}</a:tableStyleId>
              </a:tblPr>
              <a:tblGrid>
                <a:gridCol w="1180966">
                  <a:extLst>
                    <a:ext uri="{9D8B030D-6E8A-4147-A177-3AD203B41FA5}">
                      <a16:colId xmlns:a16="http://schemas.microsoft.com/office/drawing/2014/main" val="20000"/>
                    </a:ext>
                  </a:extLst>
                </a:gridCol>
                <a:gridCol w="1180966">
                  <a:extLst>
                    <a:ext uri="{9D8B030D-6E8A-4147-A177-3AD203B41FA5}">
                      <a16:colId xmlns:a16="http://schemas.microsoft.com/office/drawing/2014/main" val="20001"/>
                    </a:ext>
                  </a:extLst>
                </a:gridCol>
                <a:gridCol w="1180966">
                  <a:extLst>
                    <a:ext uri="{9D8B030D-6E8A-4147-A177-3AD203B41FA5}">
                      <a16:colId xmlns:a16="http://schemas.microsoft.com/office/drawing/2014/main" val="20002"/>
                    </a:ext>
                  </a:extLst>
                </a:gridCol>
              </a:tblGrid>
              <a:tr h="184785">
                <a:tc>
                  <a:txBody>
                    <a:bodyPr/>
                    <a:lstStyle/>
                    <a:p>
                      <a:pPr algn="ctr">
                        <a:lnSpc>
                          <a:spcPct val="150000"/>
                        </a:lnSpc>
                        <a:spcAft>
                          <a:spcPts val="0"/>
                        </a:spcAft>
                      </a:pPr>
                      <a:r>
                        <a:rPr lang="zh-CN" sz="2000" kern="100" dirty="0">
                          <a:effectLst/>
                        </a:rPr>
                        <a:t>目的</a:t>
                      </a:r>
                      <a:endParaRPr lang="zh-CN" sz="2000" kern="100" dirty="0">
                        <a:effectLst/>
                        <a:latin typeface="Times New Roman"/>
                        <a:ea typeface="宋体"/>
                        <a:cs typeface="Times New Roman"/>
                      </a:endParaRPr>
                    </a:p>
                  </a:txBody>
                  <a:tcPr marL="68580" marR="68580" marT="0" marB="0"/>
                </a:tc>
                <a:tc>
                  <a:txBody>
                    <a:bodyPr/>
                    <a:lstStyle/>
                    <a:p>
                      <a:pPr algn="ctr">
                        <a:lnSpc>
                          <a:spcPct val="150000"/>
                        </a:lnSpc>
                        <a:spcAft>
                          <a:spcPts val="0"/>
                        </a:spcAft>
                      </a:pPr>
                      <a:r>
                        <a:rPr lang="zh-CN" sz="2000" kern="100" dirty="0">
                          <a:effectLst/>
                        </a:rPr>
                        <a:t>花费</a:t>
                      </a:r>
                      <a:endParaRPr lang="zh-CN" sz="2000" kern="100" dirty="0">
                        <a:effectLst/>
                        <a:latin typeface="Times New Roman"/>
                        <a:ea typeface="宋体"/>
                        <a:cs typeface="Times New Roman"/>
                      </a:endParaRPr>
                    </a:p>
                  </a:txBody>
                  <a:tcPr marL="68580" marR="68580" marT="0" marB="0"/>
                </a:tc>
                <a:tc>
                  <a:txBody>
                    <a:bodyPr/>
                    <a:lstStyle/>
                    <a:p>
                      <a:pPr algn="ctr">
                        <a:lnSpc>
                          <a:spcPct val="150000"/>
                        </a:lnSpc>
                        <a:spcAft>
                          <a:spcPts val="0"/>
                        </a:spcAft>
                      </a:pPr>
                      <a:r>
                        <a:rPr lang="zh-CN" sz="2000" kern="100">
                          <a:effectLst/>
                        </a:rPr>
                        <a:t>下一跳</a:t>
                      </a:r>
                      <a:endParaRPr lang="zh-CN" sz="2000" kern="100">
                        <a:effectLst/>
                        <a:latin typeface="Times New Roman"/>
                        <a:ea typeface="宋体"/>
                        <a:cs typeface="Times New Roman"/>
                      </a:endParaRPr>
                    </a:p>
                  </a:txBody>
                  <a:tcPr marL="68580" marR="68580" marT="0" marB="0"/>
                </a:tc>
                <a:extLst>
                  <a:ext uri="{0D108BD9-81ED-4DB2-BD59-A6C34878D82A}">
                    <a16:rowId xmlns:a16="http://schemas.microsoft.com/office/drawing/2014/main" val="10000"/>
                  </a:ext>
                </a:extLst>
              </a:tr>
              <a:tr h="184785">
                <a:tc>
                  <a:txBody>
                    <a:bodyPr/>
                    <a:lstStyle/>
                    <a:p>
                      <a:pPr algn="ctr">
                        <a:lnSpc>
                          <a:spcPct val="150000"/>
                        </a:lnSpc>
                        <a:spcAft>
                          <a:spcPts val="0"/>
                        </a:spcAft>
                      </a:pPr>
                      <a:r>
                        <a:rPr lang="en-US" sz="2000" kern="100" dirty="0">
                          <a:effectLst/>
                        </a:rPr>
                        <a:t>A</a:t>
                      </a:r>
                      <a:endParaRPr lang="zh-CN" sz="2000" kern="100" dirty="0">
                        <a:effectLst/>
                        <a:latin typeface="Times New Roman"/>
                        <a:ea typeface="宋体"/>
                        <a:cs typeface="Times New Roman"/>
                      </a:endParaRPr>
                    </a:p>
                  </a:txBody>
                  <a:tcPr marL="68580" marR="68580" marT="0" marB="0"/>
                </a:tc>
                <a:tc>
                  <a:txBody>
                    <a:bodyPr/>
                    <a:lstStyle/>
                    <a:p>
                      <a:pPr algn="ctr">
                        <a:lnSpc>
                          <a:spcPct val="150000"/>
                        </a:lnSpc>
                        <a:spcAft>
                          <a:spcPts val="0"/>
                        </a:spcAft>
                      </a:pPr>
                      <a:r>
                        <a:rPr lang="en-US" sz="2000" kern="100">
                          <a:effectLst/>
                        </a:rPr>
                        <a:t>5</a:t>
                      </a:r>
                      <a:endParaRPr lang="zh-CN" sz="2000" kern="100">
                        <a:effectLst/>
                        <a:latin typeface="Times New Roman"/>
                        <a:ea typeface="宋体"/>
                        <a:cs typeface="Times New Roman"/>
                      </a:endParaRPr>
                    </a:p>
                  </a:txBody>
                  <a:tcPr marL="68580" marR="68580" marT="0" marB="0"/>
                </a:tc>
                <a:tc>
                  <a:txBody>
                    <a:bodyPr/>
                    <a:lstStyle/>
                    <a:p>
                      <a:pPr algn="ctr">
                        <a:lnSpc>
                          <a:spcPct val="150000"/>
                        </a:lnSpc>
                        <a:spcAft>
                          <a:spcPts val="0"/>
                        </a:spcAft>
                      </a:pPr>
                      <a:r>
                        <a:rPr lang="en-US" sz="2000" kern="100">
                          <a:effectLst/>
                        </a:rPr>
                        <a:t>D</a:t>
                      </a:r>
                      <a:endParaRPr lang="zh-CN" sz="2000" kern="100">
                        <a:effectLst/>
                        <a:latin typeface="Times New Roman"/>
                        <a:ea typeface="宋体"/>
                        <a:cs typeface="Times New Roman"/>
                      </a:endParaRPr>
                    </a:p>
                  </a:txBody>
                  <a:tcPr marL="68580" marR="68580" marT="0" marB="0"/>
                </a:tc>
                <a:extLst>
                  <a:ext uri="{0D108BD9-81ED-4DB2-BD59-A6C34878D82A}">
                    <a16:rowId xmlns:a16="http://schemas.microsoft.com/office/drawing/2014/main" val="10001"/>
                  </a:ext>
                </a:extLst>
              </a:tr>
              <a:tr h="176530">
                <a:tc>
                  <a:txBody>
                    <a:bodyPr/>
                    <a:lstStyle/>
                    <a:p>
                      <a:pPr algn="ctr">
                        <a:lnSpc>
                          <a:spcPct val="150000"/>
                        </a:lnSpc>
                        <a:spcAft>
                          <a:spcPts val="0"/>
                        </a:spcAft>
                      </a:pPr>
                      <a:r>
                        <a:rPr lang="en-US" sz="2000" kern="100">
                          <a:effectLst/>
                        </a:rPr>
                        <a:t>B</a:t>
                      </a:r>
                      <a:endParaRPr lang="zh-CN" sz="2000" kern="100">
                        <a:effectLst/>
                        <a:latin typeface="Times New Roman"/>
                        <a:ea typeface="宋体"/>
                        <a:cs typeface="Times New Roman"/>
                      </a:endParaRPr>
                    </a:p>
                  </a:txBody>
                  <a:tcPr marL="68580" marR="68580" marT="0" marB="0"/>
                </a:tc>
                <a:tc>
                  <a:txBody>
                    <a:bodyPr/>
                    <a:lstStyle/>
                    <a:p>
                      <a:pPr algn="ctr">
                        <a:lnSpc>
                          <a:spcPct val="150000"/>
                        </a:lnSpc>
                        <a:spcAft>
                          <a:spcPts val="0"/>
                        </a:spcAft>
                      </a:pPr>
                      <a:r>
                        <a:rPr lang="en-US" sz="2000" kern="100" dirty="0">
                          <a:effectLst/>
                        </a:rPr>
                        <a:t>1</a:t>
                      </a:r>
                      <a:endParaRPr lang="zh-CN" sz="2000" kern="100" dirty="0">
                        <a:effectLst/>
                        <a:latin typeface="Times New Roman"/>
                        <a:ea typeface="宋体"/>
                        <a:cs typeface="Times New Roman"/>
                      </a:endParaRPr>
                    </a:p>
                  </a:txBody>
                  <a:tcPr marL="68580" marR="68580" marT="0" marB="0"/>
                </a:tc>
                <a:tc>
                  <a:txBody>
                    <a:bodyPr/>
                    <a:lstStyle/>
                    <a:p>
                      <a:pPr algn="ctr">
                        <a:lnSpc>
                          <a:spcPct val="150000"/>
                        </a:lnSpc>
                        <a:spcAft>
                          <a:spcPts val="0"/>
                        </a:spcAft>
                      </a:pPr>
                      <a:r>
                        <a:rPr lang="en-US" sz="2000" kern="100">
                          <a:effectLst/>
                        </a:rPr>
                        <a:t>B</a:t>
                      </a:r>
                      <a:endParaRPr lang="zh-CN" sz="2000" kern="100">
                        <a:effectLst/>
                        <a:latin typeface="Times New Roman"/>
                        <a:ea typeface="宋体"/>
                        <a:cs typeface="Times New Roman"/>
                      </a:endParaRPr>
                    </a:p>
                  </a:txBody>
                  <a:tcPr marL="68580" marR="68580" marT="0" marB="0"/>
                </a:tc>
                <a:extLst>
                  <a:ext uri="{0D108BD9-81ED-4DB2-BD59-A6C34878D82A}">
                    <a16:rowId xmlns:a16="http://schemas.microsoft.com/office/drawing/2014/main" val="10002"/>
                  </a:ext>
                </a:extLst>
              </a:tr>
              <a:tr h="184785">
                <a:tc>
                  <a:txBody>
                    <a:bodyPr/>
                    <a:lstStyle/>
                    <a:p>
                      <a:pPr algn="ctr">
                        <a:lnSpc>
                          <a:spcPct val="150000"/>
                        </a:lnSpc>
                        <a:spcAft>
                          <a:spcPts val="0"/>
                        </a:spcAft>
                      </a:pPr>
                      <a:r>
                        <a:rPr lang="en-US" sz="2000" kern="100">
                          <a:effectLst/>
                        </a:rPr>
                        <a:t>D</a:t>
                      </a:r>
                      <a:endParaRPr lang="zh-CN" sz="2000" kern="100">
                        <a:effectLst/>
                        <a:latin typeface="Times New Roman"/>
                        <a:ea typeface="宋体"/>
                        <a:cs typeface="Times New Roman"/>
                      </a:endParaRPr>
                    </a:p>
                  </a:txBody>
                  <a:tcPr marL="68580" marR="68580" marT="0" marB="0"/>
                </a:tc>
                <a:tc>
                  <a:txBody>
                    <a:bodyPr/>
                    <a:lstStyle/>
                    <a:p>
                      <a:pPr algn="ctr">
                        <a:lnSpc>
                          <a:spcPct val="150000"/>
                        </a:lnSpc>
                        <a:spcAft>
                          <a:spcPts val="0"/>
                        </a:spcAft>
                      </a:pPr>
                      <a:r>
                        <a:rPr lang="en-US" sz="2000" kern="100">
                          <a:effectLst/>
                        </a:rPr>
                        <a:t>2</a:t>
                      </a:r>
                      <a:endParaRPr lang="zh-CN" sz="2000" kern="100">
                        <a:effectLst/>
                        <a:latin typeface="Times New Roman"/>
                        <a:ea typeface="宋体"/>
                        <a:cs typeface="Times New Roman"/>
                      </a:endParaRPr>
                    </a:p>
                  </a:txBody>
                  <a:tcPr marL="68580" marR="68580" marT="0" marB="0"/>
                </a:tc>
                <a:tc>
                  <a:txBody>
                    <a:bodyPr/>
                    <a:lstStyle/>
                    <a:p>
                      <a:pPr algn="ctr">
                        <a:lnSpc>
                          <a:spcPct val="150000"/>
                        </a:lnSpc>
                        <a:spcAft>
                          <a:spcPts val="0"/>
                        </a:spcAft>
                      </a:pPr>
                      <a:r>
                        <a:rPr lang="en-US" sz="2000" kern="100">
                          <a:effectLst/>
                        </a:rPr>
                        <a:t>D</a:t>
                      </a:r>
                      <a:endParaRPr lang="zh-CN" sz="2000" kern="100">
                        <a:effectLst/>
                        <a:latin typeface="Times New Roman"/>
                        <a:ea typeface="宋体"/>
                        <a:cs typeface="Times New Roman"/>
                      </a:endParaRPr>
                    </a:p>
                  </a:txBody>
                  <a:tcPr marL="68580" marR="68580" marT="0" marB="0"/>
                </a:tc>
                <a:extLst>
                  <a:ext uri="{0D108BD9-81ED-4DB2-BD59-A6C34878D82A}">
                    <a16:rowId xmlns:a16="http://schemas.microsoft.com/office/drawing/2014/main" val="10003"/>
                  </a:ext>
                </a:extLst>
              </a:tr>
              <a:tr h="192405">
                <a:tc>
                  <a:txBody>
                    <a:bodyPr/>
                    <a:lstStyle/>
                    <a:p>
                      <a:pPr algn="ctr">
                        <a:lnSpc>
                          <a:spcPct val="150000"/>
                        </a:lnSpc>
                        <a:spcAft>
                          <a:spcPts val="0"/>
                        </a:spcAft>
                      </a:pPr>
                      <a:r>
                        <a:rPr lang="en-US" sz="2000" kern="100">
                          <a:effectLst/>
                        </a:rPr>
                        <a:t>E</a:t>
                      </a:r>
                      <a:endParaRPr lang="zh-CN" sz="2000" kern="100">
                        <a:effectLst/>
                        <a:latin typeface="Times New Roman"/>
                        <a:ea typeface="宋体"/>
                        <a:cs typeface="Times New Roman"/>
                      </a:endParaRPr>
                    </a:p>
                  </a:txBody>
                  <a:tcPr marL="68580" marR="68580" marT="0" marB="0"/>
                </a:tc>
                <a:tc>
                  <a:txBody>
                    <a:bodyPr/>
                    <a:lstStyle/>
                    <a:p>
                      <a:pPr algn="ctr">
                        <a:lnSpc>
                          <a:spcPct val="150000"/>
                        </a:lnSpc>
                        <a:spcAft>
                          <a:spcPts val="0"/>
                        </a:spcAft>
                      </a:pPr>
                      <a:r>
                        <a:rPr lang="en-US" sz="2000" kern="100">
                          <a:effectLst/>
                        </a:rPr>
                        <a:t>4</a:t>
                      </a:r>
                      <a:endParaRPr lang="zh-CN" sz="2000" kern="100">
                        <a:effectLst/>
                        <a:latin typeface="Times New Roman"/>
                        <a:ea typeface="宋体"/>
                        <a:cs typeface="Times New Roman"/>
                      </a:endParaRPr>
                    </a:p>
                  </a:txBody>
                  <a:tcPr marL="68580" marR="68580" marT="0" marB="0"/>
                </a:tc>
                <a:tc>
                  <a:txBody>
                    <a:bodyPr/>
                    <a:lstStyle/>
                    <a:p>
                      <a:pPr algn="ctr">
                        <a:lnSpc>
                          <a:spcPct val="150000"/>
                        </a:lnSpc>
                        <a:spcAft>
                          <a:spcPts val="0"/>
                        </a:spcAft>
                      </a:pPr>
                      <a:r>
                        <a:rPr lang="en-US" sz="2000" kern="100" dirty="0">
                          <a:effectLst/>
                        </a:rPr>
                        <a:t>D</a:t>
                      </a:r>
                      <a:endParaRPr lang="zh-CN" sz="2000" kern="100" dirty="0">
                        <a:effectLst/>
                        <a:latin typeface="Times New Roman"/>
                        <a:ea typeface="宋体"/>
                        <a:cs typeface="Times New Roman"/>
                      </a:endParaRPr>
                    </a:p>
                  </a:txBody>
                  <a:tcPr marL="68580" marR="68580" marT="0" marB="0"/>
                </a:tc>
                <a:extLst>
                  <a:ext uri="{0D108BD9-81ED-4DB2-BD59-A6C34878D82A}">
                    <a16:rowId xmlns:a16="http://schemas.microsoft.com/office/drawing/2014/main" val="10004"/>
                  </a:ext>
                </a:extLst>
              </a:tr>
            </a:tbl>
          </a:graphicData>
        </a:graphic>
      </p:graphicFrame>
      <p:grpSp>
        <p:nvGrpSpPr>
          <p:cNvPr id="12" name="组合 11"/>
          <p:cNvGrpSpPr/>
          <p:nvPr/>
        </p:nvGrpSpPr>
        <p:grpSpPr>
          <a:xfrm>
            <a:off x="1524001" y="1310697"/>
            <a:ext cx="1947969" cy="565776"/>
            <a:chOff x="-712830" y="4427938"/>
            <a:chExt cx="1947969" cy="565776"/>
          </a:xfrm>
        </p:grpSpPr>
        <p:sp>
          <p:nvSpPr>
            <p:cNvPr id="10" name="矩形 9"/>
            <p:cNvSpPr/>
            <p:nvPr/>
          </p:nvSpPr>
          <p:spPr>
            <a:xfrm>
              <a:off x="-712830" y="4624382"/>
              <a:ext cx="1947969" cy="369332"/>
            </a:xfrm>
            <a:prstGeom prst="rect">
              <a:avLst/>
            </a:prstGeom>
          </p:spPr>
          <p:txBody>
            <a:bodyPr wrap="none">
              <a:spAutoFit/>
            </a:bodyPr>
            <a:lstStyle/>
            <a:p>
              <a:r>
                <a:rPr lang="en-US" altLang="zh-CN" dirty="0">
                  <a:latin typeface="Times New Roman" pitchFamily="18" charset="0"/>
                </a:rPr>
                <a:t>D (</a:t>
              </a:r>
              <a:r>
                <a:rPr lang="en-US" altLang="zh-CN" dirty="0" err="1">
                  <a:latin typeface="Times New Roman" pitchFamily="18" charset="0"/>
                </a:rPr>
                <a:t>Dest,Next</a:t>
              </a:r>
              <a:r>
                <a:rPr lang="en-US" altLang="zh-CN" dirty="0">
                  <a:latin typeface="Times New Roman" pitchFamily="18" charset="0"/>
                </a:rPr>
                <a:t> Hop)</a:t>
              </a:r>
            </a:p>
          </p:txBody>
        </p:sp>
        <p:sp>
          <p:nvSpPr>
            <p:cNvPr id="11" name="Text Box 11"/>
            <p:cNvSpPr txBox="1">
              <a:spLocks noChangeArrowheads="1"/>
            </p:cNvSpPr>
            <p:nvPr/>
          </p:nvSpPr>
          <p:spPr bwMode="auto">
            <a:xfrm>
              <a:off x="-572311" y="4427938"/>
              <a:ext cx="327334" cy="369332"/>
            </a:xfrm>
            <a:prstGeom prst="rect">
              <a:avLst/>
            </a:prstGeom>
            <a:noFill/>
            <a:ln w="9525">
              <a:noFill/>
              <a:miter lim="800000"/>
              <a:headEnd/>
              <a:tailEnd/>
            </a:ln>
          </p:spPr>
          <p:txBody>
            <a:bodyPr wrap="none">
              <a:spAutoFit/>
            </a:bodyPr>
            <a:lstStyle/>
            <a:p>
              <a:r>
                <a:rPr lang="en-US" altLang="zh-CN" dirty="0"/>
                <a:t>C</a:t>
              </a:r>
              <a:endParaRPr lang="en-US" altLang="zh-CN" sz="2400" dirty="0">
                <a:latin typeface="Times New Roman" pitchFamily="18" charset="0"/>
              </a:endParaRPr>
            </a:p>
          </p:txBody>
        </p:sp>
      </p:grpSp>
      <p:grpSp>
        <p:nvGrpSpPr>
          <p:cNvPr id="16" name="组合 15"/>
          <p:cNvGrpSpPr/>
          <p:nvPr/>
        </p:nvGrpSpPr>
        <p:grpSpPr>
          <a:xfrm>
            <a:off x="6695469" y="1283922"/>
            <a:ext cx="986167" cy="574387"/>
            <a:chOff x="6145203" y="4528473"/>
            <a:chExt cx="986167" cy="574387"/>
          </a:xfrm>
        </p:grpSpPr>
        <p:sp>
          <p:nvSpPr>
            <p:cNvPr id="14" name="矩形 13"/>
            <p:cNvSpPr/>
            <p:nvPr/>
          </p:nvSpPr>
          <p:spPr>
            <a:xfrm>
              <a:off x="6145203" y="4733528"/>
              <a:ext cx="986167" cy="369332"/>
            </a:xfrm>
            <a:prstGeom prst="rect">
              <a:avLst/>
            </a:prstGeom>
          </p:spPr>
          <p:txBody>
            <a:bodyPr wrap="none">
              <a:spAutoFit/>
            </a:bodyPr>
            <a:lstStyle/>
            <a:p>
              <a:r>
                <a:rPr lang="en-US" altLang="zh-CN" dirty="0">
                  <a:latin typeface="Times New Roman" pitchFamily="18" charset="0"/>
                </a:rPr>
                <a:t>D (</a:t>
              </a:r>
              <a:r>
                <a:rPr lang="en-US" altLang="zh-CN" dirty="0" err="1">
                  <a:latin typeface="Times New Roman" pitchFamily="18" charset="0"/>
                </a:rPr>
                <a:t>Dest</a:t>
              </a:r>
              <a:r>
                <a:rPr lang="en-US" altLang="zh-CN" dirty="0">
                  <a:latin typeface="Times New Roman" pitchFamily="18" charset="0"/>
                </a:rPr>
                <a:t>)</a:t>
              </a:r>
            </a:p>
          </p:txBody>
        </p:sp>
        <p:sp>
          <p:nvSpPr>
            <p:cNvPr id="15" name="Text Box 11"/>
            <p:cNvSpPr txBox="1">
              <a:spLocks noChangeArrowheads="1"/>
            </p:cNvSpPr>
            <p:nvPr/>
          </p:nvSpPr>
          <p:spPr bwMode="auto">
            <a:xfrm>
              <a:off x="6246509" y="4528473"/>
              <a:ext cx="327334" cy="369332"/>
            </a:xfrm>
            <a:prstGeom prst="rect">
              <a:avLst/>
            </a:prstGeom>
            <a:noFill/>
            <a:ln w="9525">
              <a:noFill/>
              <a:miter lim="800000"/>
              <a:headEnd/>
              <a:tailEnd/>
            </a:ln>
          </p:spPr>
          <p:txBody>
            <a:bodyPr wrap="none">
              <a:spAutoFit/>
            </a:bodyPr>
            <a:lstStyle/>
            <a:p>
              <a:r>
                <a:rPr lang="en-US" altLang="zh-CN" dirty="0"/>
                <a:t>C</a:t>
              </a:r>
              <a:endParaRPr lang="en-US" altLang="zh-CN" sz="2400" dirty="0">
                <a:latin typeface="Times New Roman" pitchFamily="18" charset="0"/>
              </a:endParaRPr>
            </a:p>
          </p:txBody>
        </p:sp>
      </p:grpSp>
      <mc:AlternateContent xmlns:mc="http://schemas.openxmlformats.org/markup-compatibility/2006">
        <mc:Choice xmlns:a14="http://schemas.microsoft.com/office/drawing/2010/main" Requires="a14">
          <p:sp>
            <p:nvSpPr>
              <p:cNvPr id="17" name="矩形 16"/>
              <p:cNvSpPr/>
              <p:nvPr/>
            </p:nvSpPr>
            <p:spPr>
              <a:xfrm>
                <a:off x="1130300" y="4594320"/>
                <a:ext cx="5565169" cy="10304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zh-CN" altLang="zh-CN" sz="2000" i="1" smtClean="0">
                              <a:solidFill>
                                <a:srgbClr val="0070C0"/>
                              </a:solidFill>
                              <a:latin typeface="Cambria Math" panose="02040503050406030204" pitchFamily="18" charset="0"/>
                            </a:rPr>
                          </m:ctrlPr>
                        </m:sSupPr>
                        <m:e>
                          <m:r>
                            <m:rPr>
                              <m:sty m:val="p"/>
                            </m:rPr>
                            <a:rPr lang="en-US" altLang="zh-CN" sz="2000">
                              <a:solidFill>
                                <a:srgbClr val="0070C0"/>
                              </a:solidFill>
                              <a:latin typeface="Cambria Math"/>
                            </a:rPr>
                            <m:t>D</m:t>
                          </m:r>
                        </m:e>
                        <m:sup>
                          <m:r>
                            <m:rPr>
                              <m:sty m:val="p"/>
                            </m:rPr>
                            <a:rPr lang="en-US" altLang="zh-CN" sz="2000">
                              <a:solidFill>
                                <a:srgbClr val="0070C0"/>
                              </a:solidFill>
                              <a:latin typeface="Cambria Math"/>
                            </a:rPr>
                            <m:t>C</m:t>
                          </m:r>
                        </m:sup>
                      </m:sSup>
                      <m:d>
                        <m:dPr>
                          <m:ctrlPr>
                            <a:rPr lang="zh-CN" altLang="zh-CN" sz="2000" i="1">
                              <a:solidFill>
                                <a:srgbClr val="0070C0"/>
                              </a:solidFill>
                              <a:latin typeface="Cambria Math" panose="02040503050406030204" pitchFamily="18" charset="0"/>
                            </a:rPr>
                          </m:ctrlPr>
                        </m:dPr>
                        <m:e>
                          <m:r>
                            <m:rPr>
                              <m:sty m:val="p"/>
                            </m:rPr>
                            <a:rPr lang="en-US" altLang="zh-CN" sz="2000">
                              <a:solidFill>
                                <a:srgbClr val="0070C0"/>
                              </a:solidFill>
                              <a:latin typeface="Cambria Math"/>
                            </a:rPr>
                            <m:t>A</m:t>
                          </m:r>
                          <m:r>
                            <a:rPr lang="en-US" altLang="zh-CN" sz="2000">
                              <a:solidFill>
                                <a:srgbClr val="0070C0"/>
                              </a:solidFill>
                              <a:latin typeface="Cambria Math"/>
                            </a:rPr>
                            <m:t>,</m:t>
                          </m:r>
                          <m:r>
                            <m:rPr>
                              <m:sty m:val="p"/>
                            </m:rPr>
                            <a:rPr lang="en-US" altLang="zh-CN" sz="2000">
                              <a:solidFill>
                                <a:srgbClr val="0070C0"/>
                              </a:solidFill>
                              <a:latin typeface="Cambria Math"/>
                            </a:rPr>
                            <m:t>D</m:t>
                          </m:r>
                        </m:e>
                      </m:d>
                      <m:r>
                        <a:rPr lang="en-US" altLang="zh-CN" sz="2000">
                          <a:solidFill>
                            <a:srgbClr val="0070C0"/>
                          </a:solidFill>
                          <a:latin typeface="Cambria Math"/>
                        </a:rPr>
                        <m:t>=</m:t>
                      </m:r>
                      <m:r>
                        <m:rPr>
                          <m:sty m:val="p"/>
                        </m:rPr>
                        <a:rPr lang="en-US" altLang="zh-CN" sz="2000">
                          <a:solidFill>
                            <a:srgbClr val="0070C0"/>
                          </a:solidFill>
                          <a:latin typeface="Cambria Math"/>
                        </a:rPr>
                        <m:t>C</m:t>
                      </m:r>
                      <m:d>
                        <m:dPr>
                          <m:ctrlPr>
                            <a:rPr lang="zh-CN" altLang="zh-CN" sz="2000" i="1">
                              <a:solidFill>
                                <a:srgbClr val="0070C0"/>
                              </a:solidFill>
                              <a:latin typeface="Cambria Math" panose="02040503050406030204" pitchFamily="18" charset="0"/>
                            </a:rPr>
                          </m:ctrlPr>
                        </m:dPr>
                        <m:e>
                          <m:r>
                            <m:rPr>
                              <m:sty m:val="p"/>
                            </m:rPr>
                            <a:rPr lang="en-US" altLang="zh-CN" sz="2000">
                              <a:solidFill>
                                <a:srgbClr val="0070C0"/>
                              </a:solidFill>
                              <a:latin typeface="Cambria Math"/>
                            </a:rPr>
                            <m:t>C</m:t>
                          </m:r>
                          <m:r>
                            <a:rPr lang="en-US" altLang="zh-CN" sz="2000">
                              <a:solidFill>
                                <a:srgbClr val="0070C0"/>
                              </a:solidFill>
                              <a:latin typeface="Cambria Math"/>
                            </a:rPr>
                            <m:t>,</m:t>
                          </m:r>
                          <m:r>
                            <m:rPr>
                              <m:sty m:val="p"/>
                            </m:rPr>
                            <a:rPr lang="en-US" altLang="zh-CN" sz="2000">
                              <a:solidFill>
                                <a:srgbClr val="0070C0"/>
                              </a:solidFill>
                              <a:latin typeface="Cambria Math"/>
                            </a:rPr>
                            <m:t>D</m:t>
                          </m:r>
                        </m:e>
                      </m:d>
                      <m:r>
                        <a:rPr lang="en-US" altLang="zh-CN" sz="2000">
                          <a:solidFill>
                            <a:srgbClr val="0070C0"/>
                          </a:solidFill>
                          <a:latin typeface="Cambria Math"/>
                        </a:rPr>
                        <m:t>+ </m:t>
                      </m:r>
                      <m:sSup>
                        <m:sSupPr>
                          <m:ctrlPr>
                            <a:rPr lang="zh-CN" altLang="zh-CN" sz="2000" i="1">
                              <a:solidFill>
                                <a:srgbClr val="0070C0"/>
                              </a:solidFill>
                              <a:latin typeface="Cambria Math" panose="02040503050406030204" pitchFamily="18" charset="0"/>
                            </a:rPr>
                          </m:ctrlPr>
                        </m:sSupPr>
                        <m:e>
                          <m:r>
                            <m:rPr>
                              <m:sty m:val="p"/>
                            </m:rPr>
                            <a:rPr lang="en-US" altLang="zh-CN" sz="2000">
                              <a:solidFill>
                                <a:srgbClr val="0070C0"/>
                              </a:solidFill>
                              <a:latin typeface="Cambria Math"/>
                            </a:rPr>
                            <m:t>D</m:t>
                          </m:r>
                        </m:e>
                        <m:sup>
                          <m:r>
                            <m:rPr>
                              <m:sty m:val="p"/>
                            </m:rPr>
                            <a:rPr lang="en-US" altLang="zh-CN" sz="2000">
                              <a:solidFill>
                                <a:srgbClr val="0070C0"/>
                              </a:solidFill>
                              <a:latin typeface="Cambria Math"/>
                            </a:rPr>
                            <m:t>D</m:t>
                          </m:r>
                        </m:sup>
                      </m:sSup>
                      <m:d>
                        <m:dPr>
                          <m:ctrlPr>
                            <a:rPr lang="zh-CN" altLang="zh-CN" sz="2000" i="1">
                              <a:solidFill>
                                <a:srgbClr val="0070C0"/>
                              </a:solidFill>
                              <a:latin typeface="Cambria Math" panose="02040503050406030204" pitchFamily="18" charset="0"/>
                            </a:rPr>
                          </m:ctrlPr>
                        </m:dPr>
                        <m:e>
                          <m:r>
                            <m:rPr>
                              <m:sty m:val="p"/>
                            </m:rPr>
                            <a:rPr lang="en-US" altLang="zh-CN" sz="2000">
                              <a:solidFill>
                                <a:srgbClr val="0070C0"/>
                              </a:solidFill>
                              <a:latin typeface="Cambria Math"/>
                            </a:rPr>
                            <m:t>A</m:t>
                          </m:r>
                        </m:e>
                      </m:d>
                      <m:r>
                        <a:rPr lang="en-US" altLang="zh-CN" sz="2000">
                          <a:solidFill>
                            <a:srgbClr val="0070C0"/>
                          </a:solidFill>
                          <a:latin typeface="Cambria Math"/>
                        </a:rPr>
                        <m:t>=2+3=5</m:t>
                      </m:r>
                    </m:oMath>
                  </m:oMathPara>
                </a14:m>
                <a:endParaRPr lang="en-US" altLang="zh-CN" sz="2000" dirty="0" smtClean="0">
                  <a:solidFill>
                    <a:srgbClr val="0070C0"/>
                  </a:solidFill>
                </a:endParaRPr>
              </a:p>
              <a:p>
                <a:endParaRPr lang="zh-CN" altLang="zh-CN" sz="2000" dirty="0"/>
              </a:p>
              <a:p>
                <a:pPr/>
                <a14:m>
                  <m:oMathPara xmlns:m="http://schemas.openxmlformats.org/officeDocument/2006/math">
                    <m:oMathParaPr>
                      <m:jc m:val="centerGroup"/>
                    </m:oMathParaPr>
                    <m:oMath xmlns:m="http://schemas.openxmlformats.org/officeDocument/2006/math">
                      <m:sSup>
                        <m:sSupPr>
                          <m:ctrlPr>
                            <a:rPr lang="zh-CN" altLang="zh-CN" sz="2000" i="1" smtClean="0">
                              <a:solidFill>
                                <a:srgbClr val="FF0000"/>
                              </a:solidFill>
                              <a:latin typeface="Cambria Math" panose="02040503050406030204" pitchFamily="18" charset="0"/>
                            </a:rPr>
                          </m:ctrlPr>
                        </m:sSupPr>
                        <m:e>
                          <m:r>
                            <m:rPr>
                              <m:sty m:val="p"/>
                            </m:rPr>
                            <a:rPr lang="en-US" altLang="zh-CN" sz="2000">
                              <a:solidFill>
                                <a:srgbClr val="FF0000"/>
                              </a:solidFill>
                              <a:latin typeface="Cambria Math"/>
                            </a:rPr>
                            <m:t>D</m:t>
                          </m:r>
                        </m:e>
                        <m:sup>
                          <m:r>
                            <m:rPr>
                              <m:sty m:val="p"/>
                            </m:rPr>
                            <a:rPr lang="en-US" altLang="zh-CN" sz="2000">
                              <a:solidFill>
                                <a:srgbClr val="FF0000"/>
                              </a:solidFill>
                              <a:latin typeface="Cambria Math"/>
                            </a:rPr>
                            <m:t>C</m:t>
                          </m:r>
                        </m:sup>
                      </m:sSup>
                      <m:d>
                        <m:dPr>
                          <m:ctrlPr>
                            <a:rPr lang="zh-CN" altLang="zh-CN" sz="2000" i="1">
                              <a:solidFill>
                                <a:srgbClr val="FF0000"/>
                              </a:solidFill>
                              <a:latin typeface="Cambria Math" panose="02040503050406030204" pitchFamily="18" charset="0"/>
                            </a:rPr>
                          </m:ctrlPr>
                        </m:dPr>
                        <m:e>
                          <m:r>
                            <m:rPr>
                              <m:sty m:val="p"/>
                            </m:rPr>
                            <a:rPr lang="en-US" altLang="zh-CN" sz="2000">
                              <a:solidFill>
                                <a:srgbClr val="FF0000"/>
                              </a:solidFill>
                              <a:latin typeface="Cambria Math"/>
                            </a:rPr>
                            <m:t>A</m:t>
                          </m:r>
                          <m:r>
                            <a:rPr lang="en-US" altLang="zh-CN" sz="2000">
                              <a:solidFill>
                                <a:srgbClr val="FF0000"/>
                              </a:solidFill>
                              <a:latin typeface="Cambria Math"/>
                            </a:rPr>
                            <m:t>,</m:t>
                          </m:r>
                          <m:r>
                            <m:rPr>
                              <m:sty m:val="p"/>
                            </m:rPr>
                            <a:rPr lang="en-US" altLang="zh-CN" sz="2000">
                              <a:solidFill>
                                <a:srgbClr val="FF0000"/>
                              </a:solidFill>
                              <a:latin typeface="Cambria Math"/>
                            </a:rPr>
                            <m:t>B</m:t>
                          </m:r>
                        </m:e>
                      </m:d>
                      <m:r>
                        <a:rPr lang="en-US" altLang="zh-CN" sz="2000">
                          <a:solidFill>
                            <a:srgbClr val="FF0000"/>
                          </a:solidFill>
                          <a:latin typeface="Cambria Math"/>
                        </a:rPr>
                        <m:t>=</m:t>
                      </m:r>
                      <m:r>
                        <m:rPr>
                          <m:sty m:val="p"/>
                        </m:rPr>
                        <a:rPr lang="en-US" altLang="zh-CN" sz="2000">
                          <a:solidFill>
                            <a:srgbClr val="FF0000"/>
                          </a:solidFill>
                          <a:latin typeface="Cambria Math"/>
                        </a:rPr>
                        <m:t>C</m:t>
                      </m:r>
                      <m:d>
                        <m:dPr>
                          <m:ctrlPr>
                            <a:rPr lang="zh-CN" altLang="zh-CN" sz="2000" i="1">
                              <a:solidFill>
                                <a:srgbClr val="FF0000"/>
                              </a:solidFill>
                              <a:latin typeface="Cambria Math" panose="02040503050406030204" pitchFamily="18" charset="0"/>
                            </a:rPr>
                          </m:ctrlPr>
                        </m:dPr>
                        <m:e>
                          <m:r>
                            <m:rPr>
                              <m:sty m:val="p"/>
                            </m:rPr>
                            <a:rPr lang="en-US" altLang="zh-CN" sz="2000">
                              <a:solidFill>
                                <a:srgbClr val="FF0000"/>
                              </a:solidFill>
                              <a:latin typeface="Cambria Math"/>
                            </a:rPr>
                            <m:t>C</m:t>
                          </m:r>
                          <m:r>
                            <a:rPr lang="en-US" altLang="zh-CN" sz="2000">
                              <a:solidFill>
                                <a:srgbClr val="FF0000"/>
                              </a:solidFill>
                              <a:latin typeface="Cambria Math"/>
                            </a:rPr>
                            <m:t>,</m:t>
                          </m:r>
                          <m:r>
                            <m:rPr>
                              <m:sty m:val="p"/>
                            </m:rPr>
                            <a:rPr lang="en-US" altLang="zh-CN" sz="2000">
                              <a:solidFill>
                                <a:srgbClr val="FF0000"/>
                              </a:solidFill>
                              <a:latin typeface="Cambria Math"/>
                            </a:rPr>
                            <m:t>B</m:t>
                          </m:r>
                        </m:e>
                      </m:d>
                      <m:r>
                        <a:rPr lang="en-US" altLang="zh-CN" sz="2000">
                          <a:solidFill>
                            <a:srgbClr val="FF0000"/>
                          </a:solidFill>
                          <a:latin typeface="Cambria Math"/>
                        </a:rPr>
                        <m:t>+ </m:t>
                      </m:r>
                      <m:sSup>
                        <m:sSupPr>
                          <m:ctrlPr>
                            <a:rPr lang="zh-CN" altLang="zh-CN" sz="2000" i="1">
                              <a:solidFill>
                                <a:srgbClr val="FF0000"/>
                              </a:solidFill>
                              <a:latin typeface="Cambria Math" panose="02040503050406030204" pitchFamily="18" charset="0"/>
                            </a:rPr>
                          </m:ctrlPr>
                        </m:sSupPr>
                        <m:e>
                          <m:r>
                            <m:rPr>
                              <m:sty m:val="p"/>
                            </m:rPr>
                            <a:rPr lang="en-US" altLang="zh-CN" sz="2000">
                              <a:solidFill>
                                <a:srgbClr val="FF0000"/>
                              </a:solidFill>
                              <a:latin typeface="Cambria Math"/>
                            </a:rPr>
                            <m:t>D</m:t>
                          </m:r>
                        </m:e>
                        <m:sup>
                          <m:r>
                            <m:rPr>
                              <m:sty m:val="p"/>
                            </m:rPr>
                            <a:rPr lang="en-US" altLang="zh-CN" sz="2000">
                              <a:solidFill>
                                <a:srgbClr val="FF0000"/>
                              </a:solidFill>
                              <a:latin typeface="Cambria Math"/>
                            </a:rPr>
                            <m:t>B</m:t>
                          </m:r>
                        </m:sup>
                      </m:sSup>
                      <m:d>
                        <m:dPr>
                          <m:ctrlPr>
                            <a:rPr lang="zh-CN" altLang="zh-CN" sz="2000" i="1">
                              <a:solidFill>
                                <a:srgbClr val="FF0000"/>
                              </a:solidFill>
                              <a:latin typeface="Cambria Math" panose="02040503050406030204" pitchFamily="18" charset="0"/>
                            </a:rPr>
                          </m:ctrlPr>
                        </m:dPr>
                        <m:e>
                          <m:r>
                            <m:rPr>
                              <m:sty m:val="p"/>
                            </m:rPr>
                            <a:rPr lang="en-US" altLang="zh-CN" sz="2000">
                              <a:solidFill>
                                <a:srgbClr val="FF0000"/>
                              </a:solidFill>
                              <a:latin typeface="Cambria Math"/>
                            </a:rPr>
                            <m:t>A</m:t>
                          </m:r>
                        </m:e>
                      </m:d>
                      <m:r>
                        <a:rPr lang="en-US" altLang="zh-CN" sz="2000">
                          <a:solidFill>
                            <a:srgbClr val="FF0000"/>
                          </a:solidFill>
                          <a:latin typeface="Cambria Math"/>
                        </a:rPr>
                        <m:t>=1+6=7</m:t>
                      </m:r>
                    </m:oMath>
                  </m:oMathPara>
                </a14:m>
                <a:endParaRPr lang="zh-CN" altLang="en-US" sz="2000" dirty="0">
                  <a:solidFill>
                    <a:srgbClr val="FF0000"/>
                  </a:solidFill>
                </a:endParaRPr>
              </a:p>
            </p:txBody>
          </p:sp>
        </mc:Choice>
        <mc:Fallback>
          <p:sp>
            <p:nvSpPr>
              <p:cNvPr id="17" name="矩形 16"/>
              <p:cNvSpPr>
                <a:spLocks noRot="1" noChangeAspect="1" noMove="1" noResize="1" noEditPoints="1" noAdjustHandles="1" noChangeArrowheads="1" noChangeShapeType="1" noTextEdit="1"/>
              </p:cNvSpPr>
              <p:nvPr/>
            </p:nvSpPr>
            <p:spPr>
              <a:xfrm>
                <a:off x="1130300" y="4594320"/>
                <a:ext cx="5565169" cy="1030410"/>
              </a:xfrm>
              <a:prstGeom prst="rect">
                <a:avLst/>
              </a:prstGeom>
              <a:blipFill>
                <a:blip r:embed="rId5"/>
                <a:stretch>
                  <a:fillRect/>
                </a:stretch>
              </a:blipFill>
            </p:spPr>
            <p:txBody>
              <a:bodyPr/>
              <a:lstStyle/>
              <a:p>
                <a:r>
                  <a:rPr lang="zh-CN" altLang="en-US">
                    <a:noFill/>
                  </a:rPr>
                  <a:t> </a:t>
                </a:r>
              </a:p>
            </p:txBody>
          </p:sp>
        </mc:Fallback>
      </mc:AlternateContent>
      <p:sp>
        <p:nvSpPr>
          <p:cNvPr id="18" name="矩形 17"/>
          <p:cNvSpPr/>
          <p:nvPr/>
        </p:nvSpPr>
        <p:spPr>
          <a:xfrm>
            <a:off x="6695469" y="5198060"/>
            <a:ext cx="3211135" cy="400110"/>
          </a:xfrm>
          <a:prstGeom prst="rect">
            <a:avLst/>
          </a:prstGeom>
        </p:spPr>
        <p:txBody>
          <a:bodyPr wrap="none">
            <a:spAutoFit/>
          </a:bodyPr>
          <a:lstStyle/>
          <a:p>
            <a:r>
              <a:rPr lang="zh-CN" altLang="en-US" sz="2000" u="sng" dirty="0" smtClean="0">
                <a:solidFill>
                  <a:srgbClr val="FF0000"/>
                </a:solidFill>
              </a:rPr>
              <a:t>有回路 </a:t>
            </a:r>
            <a:r>
              <a:rPr lang="en-US" altLang="zh-CN" sz="2000" dirty="0" smtClean="0"/>
              <a:t>C</a:t>
            </a:r>
            <a:r>
              <a:rPr lang="en-US" altLang="zh-CN" sz="2000" dirty="0">
                <a:sym typeface="Wingdings"/>
              </a:rPr>
              <a:t></a:t>
            </a:r>
            <a:r>
              <a:rPr lang="en-US" altLang="zh-CN" sz="2000" dirty="0"/>
              <a:t>B</a:t>
            </a:r>
            <a:r>
              <a:rPr lang="en-US" altLang="zh-CN" sz="2000" dirty="0">
                <a:sym typeface="Wingdings"/>
              </a:rPr>
              <a:t></a:t>
            </a:r>
            <a:r>
              <a:rPr lang="en-US" altLang="zh-CN" sz="2000" dirty="0"/>
              <a:t>C</a:t>
            </a:r>
            <a:r>
              <a:rPr lang="en-US" altLang="zh-CN" sz="2000" dirty="0">
                <a:sym typeface="Wingdings"/>
              </a:rPr>
              <a:t></a:t>
            </a:r>
            <a:r>
              <a:rPr lang="en-US" altLang="zh-CN" sz="2000" dirty="0"/>
              <a:t>D</a:t>
            </a:r>
            <a:r>
              <a:rPr lang="en-US" altLang="zh-CN" sz="2000" dirty="0">
                <a:sym typeface="Wingdings"/>
              </a:rPr>
              <a:t></a:t>
            </a:r>
            <a:r>
              <a:rPr lang="en-US" altLang="zh-CN" sz="2000" dirty="0"/>
              <a:t>E</a:t>
            </a:r>
            <a:r>
              <a:rPr lang="en-US" altLang="zh-CN" sz="2000" dirty="0">
                <a:sym typeface="Wingdings"/>
              </a:rPr>
              <a:t></a:t>
            </a:r>
            <a:r>
              <a:rPr lang="en-US" altLang="zh-CN" sz="2000" dirty="0"/>
              <a:t>A</a:t>
            </a:r>
            <a:endParaRPr lang="zh-CN" altLang="en-US" sz="2000" dirty="0"/>
          </a:p>
        </p:txBody>
      </p:sp>
      <p:sp>
        <p:nvSpPr>
          <p:cNvPr id="20" name="任意多边形 19"/>
          <p:cNvSpPr/>
          <p:nvPr/>
        </p:nvSpPr>
        <p:spPr>
          <a:xfrm>
            <a:off x="9129369" y="856343"/>
            <a:ext cx="2673855" cy="1175657"/>
          </a:xfrm>
          <a:custGeom>
            <a:avLst/>
            <a:gdLst>
              <a:gd name="connsiteX0" fmla="*/ 2598174 w 2673855"/>
              <a:gd name="connsiteY0" fmla="*/ 0 h 1175657"/>
              <a:gd name="connsiteX1" fmla="*/ 2627202 w 2673855"/>
              <a:gd name="connsiteY1" fmla="*/ 72571 h 1175657"/>
              <a:gd name="connsiteX2" fmla="*/ 2641717 w 2673855"/>
              <a:gd name="connsiteY2" fmla="*/ 116114 h 1175657"/>
              <a:gd name="connsiteX3" fmla="*/ 2670745 w 2673855"/>
              <a:gd name="connsiteY3" fmla="*/ 493486 h 1175657"/>
              <a:gd name="connsiteX4" fmla="*/ 2656231 w 2673855"/>
              <a:gd name="connsiteY4" fmla="*/ 1117600 h 1175657"/>
              <a:gd name="connsiteX5" fmla="*/ 2569145 w 2673855"/>
              <a:gd name="connsiteY5" fmla="*/ 1146628 h 1175657"/>
              <a:gd name="connsiteX6" fmla="*/ 2424002 w 2673855"/>
              <a:gd name="connsiteY6" fmla="*/ 1175657 h 1175657"/>
              <a:gd name="connsiteX7" fmla="*/ 1335431 w 2673855"/>
              <a:gd name="connsiteY7" fmla="*/ 1161143 h 1175657"/>
              <a:gd name="connsiteX8" fmla="*/ 1146745 w 2673855"/>
              <a:gd name="connsiteY8" fmla="*/ 1132114 h 1175657"/>
              <a:gd name="connsiteX9" fmla="*/ 1016117 w 2673855"/>
              <a:gd name="connsiteY9" fmla="*/ 1117600 h 1175657"/>
              <a:gd name="connsiteX10" fmla="*/ 900002 w 2673855"/>
              <a:gd name="connsiteY10" fmla="*/ 1088571 h 1175657"/>
              <a:gd name="connsiteX11" fmla="*/ 841945 w 2673855"/>
              <a:gd name="connsiteY11" fmla="*/ 1074057 h 1175657"/>
              <a:gd name="connsiteX12" fmla="*/ 754860 w 2673855"/>
              <a:gd name="connsiteY12" fmla="*/ 1045028 h 1175657"/>
              <a:gd name="connsiteX13" fmla="*/ 667774 w 2673855"/>
              <a:gd name="connsiteY13" fmla="*/ 1016000 h 1175657"/>
              <a:gd name="connsiteX14" fmla="*/ 624231 w 2673855"/>
              <a:gd name="connsiteY14" fmla="*/ 1001486 h 1175657"/>
              <a:gd name="connsiteX15" fmla="*/ 493602 w 2673855"/>
              <a:gd name="connsiteY15" fmla="*/ 928914 h 1175657"/>
              <a:gd name="connsiteX16" fmla="*/ 406517 w 2673855"/>
              <a:gd name="connsiteY16" fmla="*/ 870857 h 1175657"/>
              <a:gd name="connsiteX17" fmla="*/ 362974 w 2673855"/>
              <a:gd name="connsiteY17" fmla="*/ 841828 h 1175657"/>
              <a:gd name="connsiteX18" fmla="*/ 290402 w 2673855"/>
              <a:gd name="connsiteY18" fmla="*/ 783771 h 1175657"/>
              <a:gd name="connsiteX19" fmla="*/ 246860 w 2673855"/>
              <a:gd name="connsiteY19" fmla="*/ 740228 h 1175657"/>
              <a:gd name="connsiteX20" fmla="*/ 203317 w 2673855"/>
              <a:gd name="connsiteY20" fmla="*/ 725714 h 1175657"/>
              <a:gd name="connsiteX21" fmla="*/ 72688 w 2673855"/>
              <a:gd name="connsiteY21" fmla="*/ 653143 h 1175657"/>
              <a:gd name="connsiteX22" fmla="*/ 43660 w 2673855"/>
              <a:gd name="connsiteY22" fmla="*/ 609600 h 1175657"/>
              <a:gd name="connsiteX23" fmla="*/ 117 w 2673855"/>
              <a:gd name="connsiteY23" fmla="*/ 580571 h 1175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673855" h="1175657">
                <a:moveTo>
                  <a:pt x="2598174" y="0"/>
                </a:moveTo>
                <a:cubicBezTo>
                  <a:pt x="2607850" y="24190"/>
                  <a:pt x="2618054" y="48176"/>
                  <a:pt x="2627202" y="72571"/>
                </a:cubicBezTo>
                <a:cubicBezTo>
                  <a:pt x="2632574" y="86896"/>
                  <a:pt x="2640446" y="100867"/>
                  <a:pt x="2641717" y="116114"/>
                </a:cubicBezTo>
                <a:cubicBezTo>
                  <a:pt x="2677576" y="546417"/>
                  <a:pt x="2631391" y="296711"/>
                  <a:pt x="2670745" y="493486"/>
                </a:cubicBezTo>
                <a:cubicBezTo>
                  <a:pt x="2665907" y="701524"/>
                  <a:pt x="2688217" y="911979"/>
                  <a:pt x="2656231" y="1117600"/>
                </a:cubicBezTo>
                <a:cubicBezTo>
                  <a:pt x="2651528" y="1147835"/>
                  <a:pt x="2598174" y="1136952"/>
                  <a:pt x="2569145" y="1146628"/>
                </a:cubicBezTo>
                <a:cubicBezTo>
                  <a:pt x="2493141" y="1171963"/>
                  <a:pt x="2540761" y="1158977"/>
                  <a:pt x="2424002" y="1175657"/>
                </a:cubicBezTo>
                <a:lnTo>
                  <a:pt x="1335431" y="1161143"/>
                </a:lnTo>
                <a:cubicBezTo>
                  <a:pt x="1122683" y="1156078"/>
                  <a:pt x="1275668" y="1151948"/>
                  <a:pt x="1146745" y="1132114"/>
                </a:cubicBezTo>
                <a:cubicBezTo>
                  <a:pt x="1103444" y="1125452"/>
                  <a:pt x="1059660" y="1122438"/>
                  <a:pt x="1016117" y="1117600"/>
                </a:cubicBezTo>
                <a:lnTo>
                  <a:pt x="900002" y="1088571"/>
                </a:lnTo>
                <a:cubicBezTo>
                  <a:pt x="880650" y="1083733"/>
                  <a:pt x="860869" y="1080365"/>
                  <a:pt x="841945" y="1074057"/>
                </a:cubicBezTo>
                <a:lnTo>
                  <a:pt x="754860" y="1045028"/>
                </a:lnTo>
                <a:lnTo>
                  <a:pt x="667774" y="1016000"/>
                </a:lnTo>
                <a:lnTo>
                  <a:pt x="624231" y="1001486"/>
                </a:lnTo>
                <a:cubicBezTo>
                  <a:pt x="524415" y="934941"/>
                  <a:pt x="570243" y="954460"/>
                  <a:pt x="493602" y="928914"/>
                </a:cubicBezTo>
                <a:lnTo>
                  <a:pt x="406517" y="870857"/>
                </a:lnTo>
                <a:lnTo>
                  <a:pt x="362974" y="841828"/>
                </a:lnTo>
                <a:cubicBezTo>
                  <a:pt x="298050" y="744446"/>
                  <a:pt x="374532" y="839859"/>
                  <a:pt x="290402" y="783771"/>
                </a:cubicBezTo>
                <a:cubicBezTo>
                  <a:pt x="273323" y="772385"/>
                  <a:pt x="263939" y="751614"/>
                  <a:pt x="246860" y="740228"/>
                </a:cubicBezTo>
                <a:cubicBezTo>
                  <a:pt x="234130" y="731741"/>
                  <a:pt x="216691" y="733144"/>
                  <a:pt x="203317" y="725714"/>
                </a:cubicBezTo>
                <a:cubicBezTo>
                  <a:pt x="53593" y="642535"/>
                  <a:pt x="171215" y="685985"/>
                  <a:pt x="72688" y="653143"/>
                </a:cubicBezTo>
                <a:cubicBezTo>
                  <a:pt x="63012" y="638629"/>
                  <a:pt x="57281" y="620497"/>
                  <a:pt x="43660" y="609600"/>
                </a:cubicBezTo>
                <a:cubicBezTo>
                  <a:pt x="-4473" y="571093"/>
                  <a:pt x="117" y="617489"/>
                  <a:pt x="117" y="580571"/>
                </a:cubicBezTo>
              </a:path>
            </a:pathLst>
          </a:custGeom>
          <a:noFill/>
          <a:ln w="38100">
            <a:solidFill>
              <a:srgbClr val="0070C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9187543" y="304800"/>
            <a:ext cx="2344342" cy="1625600"/>
          </a:xfrm>
          <a:custGeom>
            <a:avLst/>
            <a:gdLst>
              <a:gd name="connsiteX0" fmla="*/ 2119086 w 2344342"/>
              <a:gd name="connsiteY0" fmla="*/ 362857 h 1625600"/>
              <a:gd name="connsiteX1" fmla="*/ 1828800 w 2344342"/>
              <a:gd name="connsiteY1" fmla="*/ 377371 h 1625600"/>
              <a:gd name="connsiteX2" fmla="*/ 1175657 w 2344342"/>
              <a:gd name="connsiteY2" fmla="*/ 348343 h 1625600"/>
              <a:gd name="connsiteX3" fmla="*/ 1132114 w 2344342"/>
              <a:gd name="connsiteY3" fmla="*/ 333829 h 1625600"/>
              <a:gd name="connsiteX4" fmla="*/ 1117600 w 2344342"/>
              <a:gd name="connsiteY4" fmla="*/ 290286 h 1625600"/>
              <a:gd name="connsiteX5" fmla="*/ 1146628 w 2344342"/>
              <a:gd name="connsiteY5" fmla="*/ 159657 h 1625600"/>
              <a:gd name="connsiteX6" fmla="*/ 1175657 w 2344342"/>
              <a:gd name="connsiteY6" fmla="*/ 116114 h 1625600"/>
              <a:gd name="connsiteX7" fmla="*/ 1349828 w 2344342"/>
              <a:gd name="connsiteY7" fmla="*/ 29029 h 1625600"/>
              <a:gd name="connsiteX8" fmla="*/ 1524000 w 2344342"/>
              <a:gd name="connsiteY8" fmla="*/ 14514 h 1625600"/>
              <a:gd name="connsiteX9" fmla="*/ 1625600 w 2344342"/>
              <a:gd name="connsiteY9" fmla="*/ 0 h 1625600"/>
              <a:gd name="connsiteX10" fmla="*/ 2148114 w 2344342"/>
              <a:gd name="connsiteY10" fmla="*/ 14514 h 1625600"/>
              <a:gd name="connsiteX11" fmla="*/ 2264228 w 2344342"/>
              <a:gd name="connsiteY11" fmla="*/ 29029 h 1625600"/>
              <a:gd name="connsiteX12" fmla="*/ 2322286 w 2344342"/>
              <a:gd name="connsiteY12" fmla="*/ 116114 h 1625600"/>
              <a:gd name="connsiteX13" fmla="*/ 2322286 w 2344342"/>
              <a:gd name="connsiteY13" fmla="*/ 1494971 h 1625600"/>
              <a:gd name="connsiteX14" fmla="*/ 2293257 w 2344342"/>
              <a:gd name="connsiteY14" fmla="*/ 1582057 h 1625600"/>
              <a:gd name="connsiteX15" fmla="*/ 2235200 w 2344342"/>
              <a:gd name="connsiteY15" fmla="*/ 1596571 h 1625600"/>
              <a:gd name="connsiteX16" fmla="*/ 2104571 w 2344342"/>
              <a:gd name="connsiteY16" fmla="*/ 1625600 h 1625600"/>
              <a:gd name="connsiteX17" fmla="*/ 1233714 w 2344342"/>
              <a:gd name="connsiteY17" fmla="*/ 1596571 h 1625600"/>
              <a:gd name="connsiteX18" fmla="*/ 972457 w 2344342"/>
              <a:gd name="connsiteY18" fmla="*/ 1582057 h 1625600"/>
              <a:gd name="connsiteX19" fmla="*/ 885371 w 2344342"/>
              <a:gd name="connsiteY19" fmla="*/ 1524000 h 1625600"/>
              <a:gd name="connsiteX20" fmla="*/ 798286 w 2344342"/>
              <a:gd name="connsiteY20" fmla="*/ 1494971 h 1625600"/>
              <a:gd name="connsiteX21" fmla="*/ 754743 w 2344342"/>
              <a:gd name="connsiteY21" fmla="*/ 1480457 h 1625600"/>
              <a:gd name="connsiteX22" fmla="*/ 667657 w 2344342"/>
              <a:gd name="connsiteY22" fmla="*/ 1436914 h 1625600"/>
              <a:gd name="connsiteX23" fmla="*/ 566057 w 2344342"/>
              <a:gd name="connsiteY23" fmla="*/ 1378857 h 1625600"/>
              <a:gd name="connsiteX24" fmla="*/ 522514 w 2344342"/>
              <a:gd name="connsiteY24" fmla="*/ 1349829 h 1625600"/>
              <a:gd name="connsiteX25" fmla="*/ 435428 w 2344342"/>
              <a:gd name="connsiteY25" fmla="*/ 1320800 h 1625600"/>
              <a:gd name="connsiteX26" fmla="*/ 304800 w 2344342"/>
              <a:gd name="connsiteY26" fmla="*/ 1248229 h 1625600"/>
              <a:gd name="connsiteX27" fmla="*/ 261257 w 2344342"/>
              <a:gd name="connsiteY27" fmla="*/ 1219200 h 1625600"/>
              <a:gd name="connsiteX28" fmla="*/ 174171 w 2344342"/>
              <a:gd name="connsiteY28" fmla="*/ 1190171 h 1625600"/>
              <a:gd name="connsiteX29" fmla="*/ 87086 w 2344342"/>
              <a:gd name="connsiteY29" fmla="*/ 1132114 h 1625600"/>
              <a:gd name="connsiteX30" fmla="*/ 43543 w 2344342"/>
              <a:gd name="connsiteY30" fmla="*/ 1103086 h 1625600"/>
              <a:gd name="connsiteX31" fmla="*/ 0 w 2344342"/>
              <a:gd name="connsiteY31" fmla="*/ 1059543 h 162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44342" h="1625600">
                <a:moveTo>
                  <a:pt x="2119086" y="362857"/>
                </a:moveTo>
                <a:cubicBezTo>
                  <a:pt x="2022324" y="367695"/>
                  <a:pt x="1925683" y="377371"/>
                  <a:pt x="1828800" y="377371"/>
                </a:cubicBezTo>
                <a:cubicBezTo>
                  <a:pt x="1377324" y="377371"/>
                  <a:pt x="1442335" y="381677"/>
                  <a:pt x="1175657" y="348343"/>
                </a:cubicBezTo>
                <a:cubicBezTo>
                  <a:pt x="1161143" y="343505"/>
                  <a:pt x="1142932" y="344647"/>
                  <a:pt x="1132114" y="333829"/>
                </a:cubicBezTo>
                <a:cubicBezTo>
                  <a:pt x="1121296" y="323011"/>
                  <a:pt x="1117600" y="305585"/>
                  <a:pt x="1117600" y="290286"/>
                </a:cubicBezTo>
                <a:cubicBezTo>
                  <a:pt x="1117600" y="267989"/>
                  <a:pt x="1131661" y="189591"/>
                  <a:pt x="1146628" y="159657"/>
                </a:cubicBezTo>
                <a:cubicBezTo>
                  <a:pt x="1154429" y="144055"/>
                  <a:pt x="1162529" y="127601"/>
                  <a:pt x="1175657" y="116114"/>
                </a:cubicBezTo>
                <a:cubicBezTo>
                  <a:pt x="1215313" y="81415"/>
                  <a:pt x="1293573" y="33717"/>
                  <a:pt x="1349828" y="29029"/>
                </a:cubicBezTo>
                <a:cubicBezTo>
                  <a:pt x="1407885" y="24191"/>
                  <a:pt x="1466062" y="20613"/>
                  <a:pt x="1524000" y="14514"/>
                </a:cubicBezTo>
                <a:cubicBezTo>
                  <a:pt x="1558023" y="10933"/>
                  <a:pt x="1591733" y="4838"/>
                  <a:pt x="1625600" y="0"/>
                </a:cubicBezTo>
                <a:lnTo>
                  <a:pt x="2148114" y="14514"/>
                </a:lnTo>
                <a:cubicBezTo>
                  <a:pt x="2187080" y="16285"/>
                  <a:pt x="2230535" y="9375"/>
                  <a:pt x="2264228" y="29029"/>
                </a:cubicBezTo>
                <a:cubicBezTo>
                  <a:pt x="2294364" y="46608"/>
                  <a:pt x="2322286" y="116114"/>
                  <a:pt x="2322286" y="116114"/>
                </a:cubicBezTo>
                <a:cubicBezTo>
                  <a:pt x="2349348" y="684434"/>
                  <a:pt x="2353952" y="650546"/>
                  <a:pt x="2322286" y="1494971"/>
                </a:cubicBezTo>
                <a:cubicBezTo>
                  <a:pt x="2321139" y="1525548"/>
                  <a:pt x="2322942" y="1574636"/>
                  <a:pt x="2293257" y="1582057"/>
                </a:cubicBezTo>
                <a:cubicBezTo>
                  <a:pt x="2273905" y="1586895"/>
                  <a:pt x="2254673" y="1592244"/>
                  <a:pt x="2235200" y="1596571"/>
                </a:cubicBezTo>
                <a:cubicBezTo>
                  <a:pt x="2069362" y="1633424"/>
                  <a:pt x="2246159" y="1590204"/>
                  <a:pt x="2104571" y="1625600"/>
                </a:cubicBezTo>
                <a:lnTo>
                  <a:pt x="1233714" y="1596571"/>
                </a:lnTo>
                <a:cubicBezTo>
                  <a:pt x="1146580" y="1592698"/>
                  <a:pt x="1059543" y="1586895"/>
                  <a:pt x="972457" y="1582057"/>
                </a:cubicBezTo>
                <a:cubicBezTo>
                  <a:pt x="943428" y="1562705"/>
                  <a:pt x="918469" y="1535033"/>
                  <a:pt x="885371" y="1524000"/>
                </a:cubicBezTo>
                <a:lnTo>
                  <a:pt x="798286" y="1494971"/>
                </a:lnTo>
                <a:cubicBezTo>
                  <a:pt x="783772" y="1490133"/>
                  <a:pt x="767473" y="1488943"/>
                  <a:pt x="754743" y="1480457"/>
                </a:cubicBezTo>
                <a:cubicBezTo>
                  <a:pt x="698470" y="1442942"/>
                  <a:pt x="727749" y="1456945"/>
                  <a:pt x="667657" y="1436914"/>
                </a:cubicBezTo>
                <a:cubicBezTo>
                  <a:pt x="584937" y="1354194"/>
                  <a:pt x="668392" y="1422714"/>
                  <a:pt x="566057" y="1378857"/>
                </a:cubicBezTo>
                <a:cubicBezTo>
                  <a:pt x="550023" y="1371986"/>
                  <a:pt x="538454" y="1356914"/>
                  <a:pt x="522514" y="1349829"/>
                </a:cubicBezTo>
                <a:cubicBezTo>
                  <a:pt x="494552" y="1337402"/>
                  <a:pt x="435428" y="1320800"/>
                  <a:pt x="435428" y="1320800"/>
                </a:cubicBezTo>
                <a:cubicBezTo>
                  <a:pt x="335613" y="1254256"/>
                  <a:pt x="381441" y="1273775"/>
                  <a:pt x="304800" y="1248229"/>
                </a:cubicBezTo>
                <a:cubicBezTo>
                  <a:pt x="290286" y="1238553"/>
                  <a:pt x="277198" y="1226285"/>
                  <a:pt x="261257" y="1219200"/>
                </a:cubicBezTo>
                <a:cubicBezTo>
                  <a:pt x="233295" y="1206772"/>
                  <a:pt x="199631" y="1207144"/>
                  <a:pt x="174171" y="1190171"/>
                </a:cubicBezTo>
                <a:lnTo>
                  <a:pt x="87086" y="1132114"/>
                </a:lnTo>
                <a:lnTo>
                  <a:pt x="43543" y="1103086"/>
                </a:lnTo>
                <a:cubicBezTo>
                  <a:pt x="11830" y="1055518"/>
                  <a:pt x="31958" y="1059543"/>
                  <a:pt x="0" y="1059543"/>
                </a:cubicBezTo>
              </a:path>
            </a:pathLst>
          </a:custGeom>
          <a:noFill/>
          <a:ln w="38100">
            <a:solidFill>
              <a:srgbClr val="FF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标注 21"/>
          <p:cNvSpPr/>
          <p:nvPr/>
        </p:nvSpPr>
        <p:spPr>
          <a:xfrm>
            <a:off x="8610600" y="46936"/>
            <a:ext cx="940912" cy="540614"/>
          </a:xfrm>
          <a:prstGeom prst="wedgeRoundRectCallout">
            <a:avLst>
              <a:gd name="adj1" fmla="val 155021"/>
              <a:gd name="adj2" fmla="val 3435"/>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smtClean="0"/>
              <a:t>回路</a:t>
            </a:r>
            <a:r>
              <a:rPr lang="en-US" altLang="zh-CN" dirty="0" smtClean="0"/>
              <a:t>!</a:t>
            </a:r>
            <a:endParaRPr lang="zh-CN" altLang="en-US" dirty="0"/>
          </a:p>
        </p:txBody>
      </p:sp>
    </p:spTree>
    <p:extLst>
      <p:ext uri="{BB962C8B-B14F-4D97-AF65-F5344CB8AC3E}">
        <p14:creationId xmlns:p14="http://schemas.microsoft.com/office/powerpoint/2010/main" val="40838590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分布式的</a:t>
            </a:r>
            <a:r>
              <a:rPr lang="en-US" altLang="zh-CN" dirty="0" smtClean="0"/>
              <a:t>Bellman-Ford</a:t>
            </a:r>
            <a:r>
              <a:rPr lang="zh-CN" altLang="en-US" dirty="0" smtClean="0"/>
              <a:t>算法</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23</a:t>
            </a:fld>
            <a:endParaRPr lang="zh-CN" altLang="en-US" dirty="0"/>
          </a:p>
        </p:txBody>
      </p:sp>
      <p:sp>
        <p:nvSpPr>
          <p:cNvPr id="4" name="内容占位符 3"/>
          <p:cNvSpPr>
            <a:spLocks noGrp="1"/>
          </p:cNvSpPr>
          <p:nvPr>
            <p:ph sz="quarter" idx="1"/>
          </p:nvPr>
        </p:nvSpPr>
        <p:spPr/>
        <p:txBody>
          <a:bodyPr>
            <a:normAutofit/>
          </a:bodyPr>
          <a:lstStyle/>
          <a:p>
            <a:r>
              <a:rPr lang="zh-CN" altLang="en-US" sz="2400" dirty="0"/>
              <a:t>初始路由表中仅仅</a:t>
            </a:r>
            <a:r>
              <a:rPr lang="zh-CN" altLang="en-US" sz="2400" dirty="0" smtClean="0"/>
              <a:t>包含</a:t>
            </a:r>
            <a:endParaRPr lang="en-US" altLang="zh-CN" sz="2400" dirty="0" smtClean="0"/>
          </a:p>
          <a:p>
            <a:pPr lvl="1"/>
            <a:r>
              <a:rPr lang="zh-CN" altLang="en-US" dirty="0" smtClean="0"/>
              <a:t>对直接连接的目的地，距离为</a:t>
            </a:r>
            <a:r>
              <a:rPr lang="en-US" altLang="zh-CN" dirty="0" smtClean="0"/>
              <a:t>0</a:t>
            </a:r>
            <a:r>
              <a:rPr lang="zh-CN" altLang="en-US" dirty="0" smtClean="0"/>
              <a:t>，表示无需经过其他路由器</a:t>
            </a:r>
            <a:endParaRPr lang="en-US" altLang="zh-CN" dirty="0"/>
          </a:p>
          <a:p>
            <a:pPr lvl="1"/>
            <a:r>
              <a:rPr lang="zh-CN" altLang="en-US" dirty="0" smtClean="0">
                <a:solidFill>
                  <a:srgbClr val="FF0000"/>
                </a:solidFill>
              </a:rPr>
              <a:t>或者包含到</a:t>
            </a:r>
            <a:r>
              <a:rPr lang="zh-CN" altLang="en-US" dirty="0">
                <a:solidFill>
                  <a:srgbClr val="FF0000"/>
                </a:solidFill>
              </a:rPr>
              <a:t>直接邻居的</a:t>
            </a:r>
            <a:r>
              <a:rPr lang="zh-CN" altLang="en-US" dirty="0" smtClean="0">
                <a:solidFill>
                  <a:srgbClr val="FF0000"/>
                </a:solidFill>
              </a:rPr>
              <a:t>路由，距离为定义的链路花费</a:t>
            </a:r>
            <a:endParaRPr lang="zh-CN" altLang="en-US" dirty="0">
              <a:solidFill>
                <a:srgbClr val="FF0000"/>
              </a:solidFill>
            </a:endParaRPr>
          </a:p>
          <a:p>
            <a:r>
              <a:rPr lang="zh-CN" altLang="en-US" sz="2400" dirty="0"/>
              <a:t>分布式：每个节点只需要把路由表传递给</a:t>
            </a:r>
            <a:r>
              <a:rPr lang="zh-CN" altLang="en-US" sz="2400" dirty="0">
                <a:solidFill>
                  <a:srgbClr val="FF3300"/>
                </a:solidFill>
              </a:rPr>
              <a:t>直接邻居</a:t>
            </a:r>
          </a:p>
          <a:p>
            <a:r>
              <a:rPr lang="zh-CN" altLang="en-US" sz="2400" dirty="0"/>
              <a:t>异步：每个节点独立定期发送路由表</a:t>
            </a:r>
            <a:r>
              <a:rPr lang="zh-CN" altLang="en-US" sz="2400" dirty="0" smtClean="0"/>
              <a:t>，或者在拓扑有变化时触发更新，节点</a:t>
            </a:r>
            <a:r>
              <a:rPr lang="zh-CN" altLang="en-US" sz="2400" dirty="0"/>
              <a:t>间</a:t>
            </a:r>
            <a:r>
              <a:rPr lang="zh-CN" altLang="en-US" sz="2400" dirty="0">
                <a:solidFill>
                  <a:srgbClr val="FF3300"/>
                </a:solidFill>
              </a:rPr>
              <a:t>路由交换步骤无需同步</a:t>
            </a:r>
            <a:endParaRPr lang="en-US" altLang="zh-CN" sz="2400" dirty="0">
              <a:solidFill>
                <a:srgbClr val="FF3300"/>
              </a:solidFill>
            </a:endParaRPr>
          </a:p>
          <a:p>
            <a:r>
              <a:rPr lang="zh-CN" altLang="en-US" sz="2400" dirty="0"/>
              <a:t>迭代：</a:t>
            </a:r>
          </a:p>
          <a:p>
            <a:pPr lvl="1"/>
            <a:r>
              <a:rPr lang="zh-CN" altLang="en-US" dirty="0"/>
              <a:t>每个节点收到邻居节点来的路由表后重新计算路由表（寻找通过直接邻居到达目的地中的最短路径）</a:t>
            </a:r>
            <a:endParaRPr lang="en-US" altLang="zh-CN" dirty="0"/>
          </a:p>
          <a:p>
            <a:pPr lvl="1"/>
            <a:r>
              <a:rPr lang="zh-CN" altLang="en-US" dirty="0"/>
              <a:t>迭代计算过程中无需额外的信号来通知结束，迭代过程在</a:t>
            </a:r>
            <a:r>
              <a:rPr lang="zh-CN" altLang="en-US" dirty="0">
                <a:solidFill>
                  <a:srgbClr val="FF3300"/>
                </a:solidFill>
              </a:rPr>
              <a:t>没有新的信息更新时</a:t>
            </a:r>
            <a:r>
              <a:rPr lang="zh-CN" altLang="en-US" dirty="0" smtClean="0"/>
              <a:t>自动收敛结束</a:t>
            </a:r>
            <a:endParaRPr lang="zh-CN" altLang="en-US" dirty="0"/>
          </a:p>
        </p:txBody>
      </p:sp>
    </p:spTree>
    <p:extLst>
      <p:ext uri="{BB962C8B-B14F-4D97-AF65-F5344CB8AC3E}">
        <p14:creationId xmlns:p14="http://schemas.microsoft.com/office/powerpoint/2010/main" val="20144119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距离向量路由：算法</a:t>
            </a:r>
            <a:r>
              <a:rPr lang="zh-CN" altLang="en-US" dirty="0" smtClean="0"/>
              <a:t>描述</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24</a:t>
            </a:fld>
            <a:endParaRPr lang="zh-CN" altLang="en-US" dirty="0"/>
          </a:p>
        </p:txBody>
      </p:sp>
      <p:sp>
        <p:nvSpPr>
          <p:cNvPr id="4" name="内容占位符 3"/>
          <p:cNvSpPr>
            <a:spLocks noGrp="1"/>
          </p:cNvSpPr>
          <p:nvPr>
            <p:ph sz="quarter" idx="1"/>
          </p:nvPr>
        </p:nvSpPr>
        <p:spPr>
          <a:xfrm>
            <a:off x="707571" y="1458460"/>
            <a:ext cx="10515600" cy="4351338"/>
          </a:xfrm>
        </p:spPr>
        <p:txBody>
          <a:bodyPr>
            <a:normAutofit fontScale="70000" lnSpcReduction="20000"/>
          </a:bodyPr>
          <a:lstStyle/>
          <a:p>
            <a:pPr marL="0" indent="0">
              <a:buNone/>
            </a:pPr>
            <a:r>
              <a:rPr lang="zh-CN" altLang="en-US" b="1" dirty="0" smtClean="0">
                <a:solidFill>
                  <a:srgbClr val="FF0000"/>
                </a:solidFill>
              </a:rPr>
              <a:t>假设节点为</a:t>
            </a:r>
            <a:r>
              <a:rPr lang="en-US" altLang="zh-CN" b="1" dirty="0">
                <a:solidFill>
                  <a:srgbClr val="FF0000"/>
                </a:solidFill>
              </a:rPr>
              <a:t>x</a:t>
            </a:r>
            <a:endParaRPr lang="en-US" altLang="zh-CN" b="1" dirty="0" smtClean="0">
              <a:solidFill>
                <a:srgbClr val="FF0000"/>
              </a:solidFill>
            </a:endParaRPr>
          </a:p>
          <a:p>
            <a:pPr marL="0" indent="0">
              <a:buNone/>
            </a:pPr>
            <a:r>
              <a:rPr lang="zh-CN" altLang="zh-CN" b="1" dirty="0" smtClean="0">
                <a:solidFill>
                  <a:srgbClr val="FF0000"/>
                </a:solidFill>
              </a:rPr>
              <a:t>初始化</a:t>
            </a:r>
            <a:r>
              <a:rPr lang="zh-CN" altLang="zh-CN" b="1" dirty="0" smtClean="0">
                <a:solidFill>
                  <a:srgbClr val="FF0000"/>
                </a:solidFill>
              </a:rPr>
              <a:t>：</a:t>
            </a:r>
            <a:r>
              <a:rPr lang="zh-CN" altLang="zh-CN" dirty="0" smtClean="0"/>
              <a:t>更新</a:t>
            </a:r>
            <a:r>
              <a:rPr lang="zh-CN" altLang="zh-CN" dirty="0"/>
              <a:t>距离向量：对于所有邻居</a:t>
            </a:r>
            <a:r>
              <a:rPr lang="en-US" altLang="zh-CN" dirty="0"/>
              <a:t>y</a:t>
            </a:r>
            <a:r>
              <a:rPr lang="zh-CN" altLang="zh-CN" dirty="0"/>
              <a:t>，距离向量</a:t>
            </a:r>
            <a:r>
              <a:rPr lang="en-US" altLang="zh-CN" dirty="0"/>
              <a:t>d(</a:t>
            </a:r>
            <a:r>
              <a:rPr lang="en-US" altLang="zh-CN" dirty="0" err="1"/>
              <a:t>x,y</a:t>
            </a:r>
            <a:r>
              <a:rPr lang="en-US" altLang="zh-CN" dirty="0"/>
              <a:t>)=c(</a:t>
            </a:r>
            <a:r>
              <a:rPr lang="en-US" altLang="zh-CN" dirty="0" err="1"/>
              <a:t>x,y</a:t>
            </a:r>
            <a:r>
              <a:rPr lang="en-US" altLang="zh-CN" dirty="0"/>
              <a:t>)</a:t>
            </a:r>
            <a:endParaRPr lang="zh-CN" altLang="zh-CN" dirty="0"/>
          </a:p>
          <a:p>
            <a:pPr marL="0" indent="0">
              <a:buNone/>
            </a:pPr>
            <a:r>
              <a:rPr lang="zh-CN" altLang="en-US" b="1" dirty="0" smtClean="0">
                <a:solidFill>
                  <a:srgbClr val="FF0000"/>
                </a:solidFill>
              </a:rPr>
              <a:t>定期或者触发更新</a:t>
            </a:r>
            <a:r>
              <a:rPr lang="zh-CN" altLang="zh-CN" dirty="0" smtClean="0"/>
              <a:t>发送</a:t>
            </a:r>
            <a:r>
              <a:rPr lang="zh-CN" altLang="zh-CN" dirty="0"/>
              <a:t>距离向量给所有邻居节点</a:t>
            </a:r>
          </a:p>
          <a:p>
            <a:pPr marL="0" indent="0">
              <a:buNone/>
            </a:pPr>
            <a:r>
              <a:rPr lang="zh-CN" altLang="zh-CN" b="1" dirty="0">
                <a:solidFill>
                  <a:srgbClr val="FF0000"/>
                </a:solidFill>
              </a:rPr>
              <a:t>迭代计算</a:t>
            </a:r>
            <a:r>
              <a:rPr lang="en-US" altLang="zh-CN" b="1" dirty="0">
                <a:solidFill>
                  <a:srgbClr val="FF0000"/>
                </a:solidFill>
              </a:rPr>
              <a:t>:</a:t>
            </a:r>
            <a:endParaRPr lang="zh-CN" altLang="zh-CN" b="1" dirty="0">
              <a:solidFill>
                <a:srgbClr val="FF0000"/>
              </a:solidFill>
            </a:endParaRPr>
          </a:p>
          <a:p>
            <a:pPr marL="0" indent="0">
              <a:buNone/>
            </a:pPr>
            <a:r>
              <a:rPr lang="en-US" altLang="zh-CN" dirty="0"/>
              <a:t>Repeat { </a:t>
            </a:r>
            <a:endParaRPr lang="zh-CN" altLang="zh-CN" dirty="0"/>
          </a:p>
          <a:p>
            <a:pPr marL="0" indent="0">
              <a:buNone/>
            </a:pPr>
            <a:r>
              <a:rPr lang="en-US" altLang="zh-CN" dirty="0"/>
              <a:t> </a:t>
            </a:r>
            <a:r>
              <a:rPr lang="en-US" altLang="zh-CN" dirty="0" smtClean="0"/>
              <a:t>  </a:t>
            </a:r>
            <a:r>
              <a:rPr lang="zh-CN" altLang="zh-CN" dirty="0" smtClean="0"/>
              <a:t>当</a:t>
            </a:r>
            <a:r>
              <a:rPr lang="zh-CN" altLang="en-US" dirty="0" smtClean="0"/>
              <a:t>节点</a:t>
            </a:r>
            <a:r>
              <a:rPr lang="en-US" altLang="zh-CN" dirty="0"/>
              <a:t>x</a:t>
            </a:r>
            <a:r>
              <a:rPr lang="zh-CN" altLang="zh-CN" dirty="0" smtClean="0"/>
              <a:t>到邻居节点的</a:t>
            </a:r>
            <a:r>
              <a:rPr lang="zh-CN" altLang="zh-CN" dirty="0"/>
              <a:t>链路花费改变或者收到邻居</a:t>
            </a:r>
            <a:r>
              <a:rPr lang="zh-CN" altLang="zh-CN" dirty="0" smtClean="0"/>
              <a:t>节点的距离向量时</a:t>
            </a:r>
            <a:r>
              <a:rPr lang="zh-CN" altLang="zh-CN" dirty="0"/>
              <a:t>：</a:t>
            </a:r>
          </a:p>
          <a:p>
            <a:pPr marL="0" indent="0">
              <a:buNone/>
            </a:pPr>
            <a:r>
              <a:rPr lang="en-US" altLang="zh-CN" dirty="0" smtClean="0"/>
              <a:t>    For </a:t>
            </a:r>
            <a:r>
              <a:rPr lang="zh-CN" altLang="zh-CN" dirty="0"/>
              <a:t>所有邻居 </a:t>
            </a:r>
            <a:r>
              <a:rPr lang="en-US" altLang="zh-CN" dirty="0"/>
              <a:t>y</a:t>
            </a:r>
            <a:endParaRPr lang="zh-CN" altLang="zh-CN" dirty="0"/>
          </a:p>
          <a:p>
            <a:pPr marL="0" indent="0">
              <a:buNone/>
            </a:pPr>
            <a:r>
              <a:rPr lang="en-US" altLang="zh-CN" dirty="0" smtClean="0"/>
              <a:t>       For </a:t>
            </a:r>
            <a:r>
              <a:rPr lang="zh-CN" altLang="zh-CN" dirty="0"/>
              <a:t>所有目的地 </a:t>
            </a:r>
            <a:r>
              <a:rPr lang="en-US" altLang="zh-CN" dirty="0"/>
              <a:t>z  { </a:t>
            </a:r>
            <a:endParaRPr lang="zh-CN" altLang="zh-CN" dirty="0"/>
          </a:p>
          <a:p>
            <a:pPr marL="0" indent="0">
              <a:buNone/>
            </a:pPr>
            <a:r>
              <a:rPr lang="en-US" altLang="zh-CN" dirty="0"/>
              <a:t> </a:t>
            </a:r>
            <a:r>
              <a:rPr lang="en-US" altLang="zh-CN" dirty="0" smtClean="0"/>
              <a:t>        d </a:t>
            </a:r>
            <a:r>
              <a:rPr lang="en-US" altLang="zh-CN" dirty="0"/>
              <a:t>← c(</a:t>
            </a:r>
            <a:r>
              <a:rPr lang="en-US" altLang="zh-CN" dirty="0" err="1"/>
              <a:t>x,y</a:t>
            </a:r>
            <a:r>
              <a:rPr lang="en-US" altLang="zh-CN" dirty="0"/>
              <a:t>) + d(</a:t>
            </a:r>
            <a:r>
              <a:rPr lang="en-US" altLang="zh-CN" dirty="0" err="1"/>
              <a:t>y,z</a:t>
            </a:r>
            <a:r>
              <a:rPr lang="en-US" altLang="zh-CN" dirty="0"/>
              <a:t>)</a:t>
            </a:r>
            <a:endParaRPr lang="zh-CN" altLang="zh-CN" dirty="0"/>
          </a:p>
          <a:p>
            <a:pPr marL="0" indent="0">
              <a:buNone/>
            </a:pPr>
            <a:r>
              <a:rPr lang="en-US" altLang="zh-CN" dirty="0"/>
              <a:t> </a:t>
            </a:r>
            <a:r>
              <a:rPr lang="en-US" altLang="zh-CN" dirty="0" smtClean="0"/>
              <a:t>        if </a:t>
            </a:r>
            <a:r>
              <a:rPr lang="en-US" altLang="zh-CN" dirty="0"/>
              <a:t>(d &lt; d(</a:t>
            </a:r>
            <a:r>
              <a:rPr lang="en-US" altLang="zh-CN" dirty="0" err="1"/>
              <a:t>x,z</a:t>
            </a:r>
            <a:r>
              <a:rPr lang="en-US" altLang="zh-CN" dirty="0"/>
              <a:t>)) { </a:t>
            </a:r>
            <a:endParaRPr lang="zh-CN" altLang="zh-CN" dirty="0"/>
          </a:p>
          <a:p>
            <a:pPr marL="0" indent="0">
              <a:buNone/>
            </a:pPr>
            <a:r>
              <a:rPr lang="en-US" altLang="zh-CN" dirty="0" smtClean="0"/>
              <a:t>            // </a:t>
            </a:r>
            <a:r>
              <a:rPr lang="zh-CN" altLang="zh-CN" dirty="0"/>
              <a:t>通过</a:t>
            </a:r>
            <a:r>
              <a:rPr lang="en-US" altLang="zh-CN" dirty="0"/>
              <a:t>y</a:t>
            </a:r>
            <a:r>
              <a:rPr lang="zh-CN" altLang="zh-CN" dirty="0"/>
              <a:t>到达目的地</a:t>
            </a:r>
            <a:r>
              <a:rPr lang="en-US" altLang="zh-CN" dirty="0"/>
              <a:t>z</a:t>
            </a:r>
            <a:r>
              <a:rPr lang="zh-CN" altLang="zh-CN" dirty="0"/>
              <a:t>的路径更短</a:t>
            </a:r>
          </a:p>
          <a:p>
            <a:pPr marL="0" indent="0">
              <a:buNone/>
            </a:pPr>
            <a:r>
              <a:rPr lang="en-US" altLang="zh-CN" dirty="0" smtClean="0"/>
              <a:t>            </a:t>
            </a:r>
            <a:r>
              <a:rPr lang="zh-CN" altLang="zh-CN" dirty="0" smtClean="0"/>
              <a:t>距离向量</a:t>
            </a:r>
            <a:r>
              <a:rPr lang="en-US" altLang="zh-CN" dirty="0"/>
              <a:t>d(</a:t>
            </a:r>
            <a:r>
              <a:rPr lang="en-US" altLang="zh-CN" dirty="0" err="1"/>
              <a:t>x,z</a:t>
            </a:r>
            <a:r>
              <a:rPr lang="en-US" altLang="zh-CN" dirty="0"/>
              <a:t>) ← </a:t>
            </a:r>
            <a:r>
              <a:rPr lang="zh-CN" altLang="zh-CN" dirty="0"/>
              <a:t>距离为</a:t>
            </a:r>
            <a:r>
              <a:rPr lang="en-US" altLang="zh-CN" dirty="0"/>
              <a:t>d,</a:t>
            </a:r>
            <a:r>
              <a:rPr lang="zh-CN" altLang="zh-CN" dirty="0"/>
              <a:t>下一跳为</a:t>
            </a:r>
            <a:r>
              <a:rPr lang="en-US" altLang="zh-CN" dirty="0"/>
              <a:t>y</a:t>
            </a:r>
            <a:endParaRPr lang="zh-CN" altLang="zh-CN" dirty="0"/>
          </a:p>
          <a:p>
            <a:pPr marL="0" indent="0">
              <a:buNone/>
            </a:pPr>
            <a:r>
              <a:rPr lang="en-US" altLang="zh-CN" dirty="0" smtClean="0"/>
              <a:t>         }</a:t>
            </a:r>
            <a:endParaRPr lang="zh-CN" altLang="zh-CN" dirty="0"/>
          </a:p>
          <a:p>
            <a:pPr marL="0" indent="0">
              <a:buNone/>
            </a:pPr>
            <a:r>
              <a:rPr lang="en-US" altLang="zh-CN" dirty="0"/>
              <a:t> </a:t>
            </a:r>
            <a:r>
              <a:rPr lang="en-US" altLang="zh-CN" dirty="0" smtClean="0"/>
              <a:t>    } </a:t>
            </a:r>
            <a:endParaRPr lang="zh-CN" altLang="zh-CN" dirty="0"/>
          </a:p>
          <a:p>
            <a:pPr marL="0" indent="0">
              <a:buNone/>
            </a:pPr>
            <a:r>
              <a:rPr lang="en-US" altLang="zh-CN" dirty="0"/>
              <a:t> </a:t>
            </a:r>
            <a:r>
              <a:rPr lang="en-US" altLang="zh-CN" dirty="0" smtClean="0"/>
              <a:t>    </a:t>
            </a:r>
            <a:r>
              <a:rPr lang="zh-CN" altLang="zh-CN" dirty="0" smtClean="0"/>
              <a:t>如果</a:t>
            </a:r>
            <a:r>
              <a:rPr lang="en-US" altLang="zh-CN" dirty="0"/>
              <a:t>d(</a:t>
            </a:r>
            <a:r>
              <a:rPr lang="en-US" altLang="zh-CN" dirty="0" err="1"/>
              <a:t>x,z</a:t>
            </a:r>
            <a:r>
              <a:rPr lang="en-US" altLang="zh-CN" dirty="0"/>
              <a:t>)</a:t>
            </a:r>
            <a:r>
              <a:rPr lang="zh-CN" altLang="zh-CN" dirty="0" smtClean="0"/>
              <a:t>改变</a:t>
            </a:r>
            <a:r>
              <a:rPr lang="en-US" altLang="zh-CN" dirty="0" smtClean="0"/>
              <a:t>(</a:t>
            </a:r>
            <a:r>
              <a:rPr lang="zh-CN" altLang="en-US" dirty="0" smtClean="0"/>
              <a:t>触发更新）</a:t>
            </a:r>
            <a:r>
              <a:rPr lang="zh-CN" altLang="zh-CN" dirty="0" smtClean="0"/>
              <a:t>或者</a:t>
            </a:r>
            <a:r>
              <a:rPr lang="zh-CN" altLang="zh-CN" dirty="0"/>
              <a:t>定期更新计时器超时，</a:t>
            </a:r>
            <a:r>
              <a:rPr lang="zh-CN" altLang="zh-CN" dirty="0" smtClean="0"/>
              <a:t>发送距离向量</a:t>
            </a:r>
            <a:r>
              <a:rPr lang="zh-CN" altLang="zh-CN" dirty="0"/>
              <a:t>给所有邻居</a:t>
            </a:r>
          </a:p>
          <a:p>
            <a:pPr marL="0" indent="0">
              <a:buNone/>
            </a:pPr>
            <a:r>
              <a:rPr lang="en-US" altLang="zh-CN" dirty="0" smtClean="0"/>
              <a:t>}</a:t>
            </a:r>
            <a:endParaRPr lang="zh-CN" altLang="zh-CN" dirty="0"/>
          </a:p>
          <a:p>
            <a:pPr marL="0" indent="0">
              <a:buNone/>
            </a:pPr>
            <a:endParaRPr lang="zh-CN" altLang="en-US" dirty="0"/>
          </a:p>
        </p:txBody>
      </p:sp>
      <p:sp>
        <p:nvSpPr>
          <p:cNvPr id="5" name="矩形 4"/>
          <p:cNvSpPr/>
          <p:nvPr/>
        </p:nvSpPr>
        <p:spPr>
          <a:xfrm>
            <a:off x="6576530" y="3941020"/>
            <a:ext cx="4777270" cy="707886"/>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zh-CN" altLang="en-US" sz="2000" dirty="0" smtClean="0"/>
              <a:t>节点</a:t>
            </a:r>
            <a:r>
              <a:rPr lang="en-US" altLang="zh-CN" sz="2000" dirty="0" smtClean="0"/>
              <a:t>x</a:t>
            </a:r>
            <a:r>
              <a:rPr lang="zh-CN" altLang="en-US" sz="2000" dirty="0" smtClean="0"/>
              <a:t>记录</a:t>
            </a:r>
            <a:r>
              <a:rPr lang="zh-CN" altLang="en-US" sz="2000" u="sng" dirty="0">
                <a:solidFill>
                  <a:srgbClr val="FF0000"/>
                </a:solidFill>
              </a:rPr>
              <a:t>所有邻居</a:t>
            </a:r>
            <a:r>
              <a:rPr lang="en-US" altLang="zh-CN" sz="2000" u="sng" dirty="0">
                <a:solidFill>
                  <a:srgbClr val="FF0000"/>
                </a:solidFill>
              </a:rPr>
              <a:t>y</a:t>
            </a:r>
            <a:r>
              <a:rPr lang="zh-CN" altLang="en-US" sz="2000" u="sng" dirty="0">
                <a:solidFill>
                  <a:srgbClr val="FF0000"/>
                </a:solidFill>
              </a:rPr>
              <a:t>最近发送的</a:t>
            </a:r>
            <a:r>
              <a:rPr lang="zh-CN" altLang="en-US" sz="2000" u="sng" dirty="0" smtClean="0">
                <a:solidFill>
                  <a:srgbClr val="FF0000"/>
                </a:solidFill>
              </a:rPr>
              <a:t>距离向量</a:t>
            </a:r>
            <a:endParaRPr lang="en-US" altLang="zh-CN" sz="2000" u="sng" dirty="0" smtClean="0">
              <a:solidFill>
                <a:srgbClr val="FF0000"/>
              </a:solidFill>
            </a:endParaRPr>
          </a:p>
          <a:p>
            <a:r>
              <a:rPr lang="en-US" altLang="zh-CN" sz="2000" u="sng" dirty="0" smtClean="0">
                <a:solidFill>
                  <a:srgbClr val="FF0000"/>
                </a:solidFill>
              </a:rPr>
              <a:t>d(</a:t>
            </a:r>
            <a:r>
              <a:rPr lang="en-US" altLang="zh-CN" sz="2000" u="sng" dirty="0" err="1" smtClean="0">
                <a:solidFill>
                  <a:srgbClr val="FF0000"/>
                </a:solidFill>
              </a:rPr>
              <a:t>y,z</a:t>
            </a:r>
            <a:r>
              <a:rPr lang="en-US" altLang="zh-CN" sz="2000" u="sng" dirty="0" smtClean="0">
                <a:solidFill>
                  <a:srgbClr val="FF0000"/>
                </a:solidFill>
              </a:rPr>
              <a:t>) = D</a:t>
            </a:r>
            <a:r>
              <a:rPr lang="en-US" altLang="zh-CN" sz="2000" u="sng" baseline="30000" dirty="0" smtClean="0">
                <a:solidFill>
                  <a:srgbClr val="FF0000"/>
                </a:solidFill>
              </a:rPr>
              <a:t>y</a:t>
            </a:r>
            <a:r>
              <a:rPr lang="en-US" altLang="zh-CN" sz="2000" u="sng" dirty="0" smtClean="0">
                <a:solidFill>
                  <a:srgbClr val="FF0000"/>
                </a:solidFill>
              </a:rPr>
              <a:t>(z,*)</a:t>
            </a:r>
            <a:endParaRPr lang="zh-CN" altLang="en-US" sz="2000" dirty="0"/>
          </a:p>
        </p:txBody>
      </p:sp>
    </p:spTree>
    <p:extLst>
      <p:ext uri="{BB962C8B-B14F-4D97-AF65-F5344CB8AC3E}">
        <p14:creationId xmlns:p14="http://schemas.microsoft.com/office/powerpoint/2010/main" val="2882460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title"/>
          </p:nvPr>
        </p:nvSpPr>
        <p:spPr/>
        <p:txBody>
          <a:bodyPr/>
          <a:lstStyle/>
          <a:p>
            <a:pPr eaLnBrk="1" hangingPunct="1"/>
            <a:r>
              <a:rPr lang="zh-CN" altLang="en-US" smtClean="0"/>
              <a:t>距离向量路由算法</a:t>
            </a:r>
          </a:p>
        </p:txBody>
      </p:sp>
      <p:grpSp>
        <p:nvGrpSpPr>
          <p:cNvPr id="2" name="组合 1"/>
          <p:cNvGrpSpPr/>
          <p:nvPr/>
        </p:nvGrpSpPr>
        <p:grpSpPr>
          <a:xfrm>
            <a:off x="7881813" y="3998590"/>
            <a:ext cx="3960337" cy="1875830"/>
            <a:chOff x="5767040" y="4667570"/>
            <a:chExt cx="3144953" cy="1875830"/>
          </a:xfrm>
        </p:grpSpPr>
        <p:sp>
          <p:nvSpPr>
            <p:cNvPr id="13314" name="Text Box 2"/>
            <p:cNvSpPr txBox="1">
              <a:spLocks noChangeArrowheads="1"/>
            </p:cNvSpPr>
            <p:nvPr/>
          </p:nvSpPr>
          <p:spPr bwMode="auto">
            <a:xfrm>
              <a:off x="7644299" y="4667570"/>
              <a:ext cx="707412" cy="461665"/>
            </a:xfrm>
            <a:prstGeom prst="rect">
              <a:avLst/>
            </a:prstGeom>
            <a:noFill/>
            <a:ln w="9525">
              <a:noFill/>
              <a:miter lim="800000"/>
              <a:headEnd/>
              <a:tailEnd/>
            </a:ln>
          </p:spPr>
          <p:txBody>
            <a:bodyPr wrap="none">
              <a:spAutoFit/>
            </a:bodyPr>
            <a:lstStyle/>
            <a:p>
              <a:pPr eaLnBrk="1" hangingPunct="1"/>
              <a:r>
                <a:rPr lang="en-US" altLang="zh-CN" sz="2400" dirty="0">
                  <a:latin typeface="Times New Roman" pitchFamily="18" charset="0"/>
                </a:rPr>
                <a:t>d(</a:t>
              </a:r>
              <a:r>
                <a:rPr lang="en-US" altLang="zh-CN" sz="2400" dirty="0" err="1">
                  <a:latin typeface="Times New Roman" pitchFamily="18" charset="0"/>
                </a:rPr>
                <a:t>y,z</a:t>
              </a:r>
              <a:r>
                <a:rPr lang="en-US" altLang="zh-CN" sz="2400" dirty="0">
                  <a:latin typeface="Times New Roman" pitchFamily="18" charset="0"/>
                </a:rPr>
                <a:t>)</a:t>
              </a:r>
            </a:p>
          </p:txBody>
        </p:sp>
        <p:sp>
          <p:nvSpPr>
            <p:cNvPr id="13316" name="Oval 4"/>
            <p:cNvSpPr>
              <a:spLocks noChangeArrowheads="1"/>
            </p:cNvSpPr>
            <p:nvPr/>
          </p:nvSpPr>
          <p:spPr bwMode="auto">
            <a:xfrm>
              <a:off x="7524750" y="5281635"/>
              <a:ext cx="228600" cy="228600"/>
            </a:xfrm>
            <a:prstGeom prst="ellipse">
              <a:avLst/>
            </a:prstGeom>
            <a:solidFill>
              <a:schemeClr val="accent1"/>
            </a:solidFill>
            <a:ln w="9525">
              <a:solidFill>
                <a:schemeClr val="tx1"/>
              </a:solidFill>
              <a:round/>
              <a:headEnd/>
              <a:tailEnd/>
            </a:ln>
          </p:spPr>
          <p:txBody>
            <a:bodyPr wrap="none" anchor="ctr"/>
            <a:lstStyle/>
            <a:p>
              <a:endParaRPr lang="zh-CN" altLang="en-US" sz="2400"/>
            </a:p>
          </p:txBody>
        </p:sp>
        <p:sp>
          <p:nvSpPr>
            <p:cNvPr id="13317" name="Oval 5"/>
            <p:cNvSpPr>
              <a:spLocks noChangeArrowheads="1"/>
            </p:cNvSpPr>
            <p:nvPr/>
          </p:nvSpPr>
          <p:spPr bwMode="auto">
            <a:xfrm>
              <a:off x="8515350" y="4824435"/>
              <a:ext cx="228600" cy="228600"/>
            </a:xfrm>
            <a:prstGeom prst="ellipse">
              <a:avLst/>
            </a:prstGeom>
            <a:solidFill>
              <a:schemeClr val="accent1"/>
            </a:solidFill>
            <a:ln w="9525">
              <a:solidFill>
                <a:schemeClr val="tx1"/>
              </a:solidFill>
              <a:round/>
              <a:headEnd/>
              <a:tailEnd/>
            </a:ln>
          </p:spPr>
          <p:txBody>
            <a:bodyPr wrap="none" anchor="ctr"/>
            <a:lstStyle/>
            <a:p>
              <a:endParaRPr lang="zh-CN" altLang="en-US" sz="2400"/>
            </a:p>
          </p:txBody>
        </p:sp>
        <p:sp>
          <p:nvSpPr>
            <p:cNvPr id="13318" name="Oval 6"/>
            <p:cNvSpPr>
              <a:spLocks noChangeArrowheads="1"/>
            </p:cNvSpPr>
            <p:nvPr/>
          </p:nvSpPr>
          <p:spPr bwMode="auto">
            <a:xfrm>
              <a:off x="8515350" y="5815035"/>
              <a:ext cx="228600" cy="228600"/>
            </a:xfrm>
            <a:prstGeom prst="ellipse">
              <a:avLst/>
            </a:prstGeom>
            <a:solidFill>
              <a:schemeClr val="accent1"/>
            </a:solidFill>
            <a:ln w="9525">
              <a:solidFill>
                <a:schemeClr val="tx1"/>
              </a:solidFill>
              <a:round/>
              <a:headEnd/>
              <a:tailEnd/>
            </a:ln>
          </p:spPr>
          <p:txBody>
            <a:bodyPr wrap="none" anchor="ctr"/>
            <a:lstStyle/>
            <a:p>
              <a:endParaRPr lang="zh-CN" altLang="en-US" sz="2400"/>
            </a:p>
          </p:txBody>
        </p:sp>
        <p:sp>
          <p:nvSpPr>
            <p:cNvPr id="13319" name="Oval 7"/>
            <p:cNvSpPr>
              <a:spLocks noChangeArrowheads="1"/>
            </p:cNvSpPr>
            <p:nvPr/>
          </p:nvSpPr>
          <p:spPr bwMode="auto">
            <a:xfrm>
              <a:off x="6534150" y="5281635"/>
              <a:ext cx="228600" cy="228600"/>
            </a:xfrm>
            <a:prstGeom prst="ellipse">
              <a:avLst/>
            </a:prstGeom>
            <a:solidFill>
              <a:schemeClr val="accent1"/>
            </a:solidFill>
            <a:ln w="9525">
              <a:solidFill>
                <a:schemeClr val="tx1"/>
              </a:solidFill>
              <a:round/>
              <a:headEnd/>
              <a:tailEnd/>
            </a:ln>
          </p:spPr>
          <p:txBody>
            <a:bodyPr wrap="none" anchor="ctr"/>
            <a:lstStyle/>
            <a:p>
              <a:endParaRPr lang="zh-CN" altLang="en-US" sz="2400"/>
            </a:p>
          </p:txBody>
        </p:sp>
        <p:sp>
          <p:nvSpPr>
            <p:cNvPr id="13320" name="Line 8"/>
            <p:cNvSpPr>
              <a:spLocks noChangeShapeType="1"/>
            </p:cNvSpPr>
            <p:nvPr/>
          </p:nvSpPr>
          <p:spPr bwMode="auto">
            <a:xfrm>
              <a:off x="6762750" y="5434035"/>
              <a:ext cx="762000" cy="0"/>
            </a:xfrm>
            <a:prstGeom prst="line">
              <a:avLst/>
            </a:prstGeom>
            <a:noFill/>
            <a:ln w="9525">
              <a:solidFill>
                <a:schemeClr val="tx1"/>
              </a:solidFill>
              <a:round/>
              <a:headEnd/>
              <a:tailEnd/>
            </a:ln>
          </p:spPr>
          <p:txBody>
            <a:bodyPr/>
            <a:lstStyle/>
            <a:p>
              <a:endParaRPr lang="zh-CN" altLang="en-US" sz="2400"/>
            </a:p>
          </p:txBody>
        </p:sp>
        <p:sp>
          <p:nvSpPr>
            <p:cNvPr id="13321" name="Line 9"/>
            <p:cNvSpPr>
              <a:spLocks noChangeShapeType="1"/>
            </p:cNvSpPr>
            <p:nvPr/>
          </p:nvSpPr>
          <p:spPr bwMode="auto">
            <a:xfrm flipV="1">
              <a:off x="7753350" y="4976835"/>
              <a:ext cx="762000" cy="457200"/>
            </a:xfrm>
            <a:prstGeom prst="line">
              <a:avLst/>
            </a:prstGeom>
            <a:noFill/>
            <a:ln w="9525" cap="rnd">
              <a:solidFill>
                <a:schemeClr val="tx1"/>
              </a:solidFill>
              <a:prstDash val="sysDot"/>
              <a:round/>
              <a:headEnd/>
              <a:tailEnd/>
            </a:ln>
          </p:spPr>
          <p:txBody>
            <a:bodyPr/>
            <a:lstStyle/>
            <a:p>
              <a:endParaRPr lang="zh-CN" altLang="en-US" sz="2400"/>
            </a:p>
          </p:txBody>
        </p:sp>
        <p:sp>
          <p:nvSpPr>
            <p:cNvPr id="13322" name="Line 10"/>
            <p:cNvSpPr>
              <a:spLocks noChangeShapeType="1"/>
            </p:cNvSpPr>
            <p:nvPr/>
          </p:nvSpPr>
          <p:spPr bwMode="auto">
            <a:xfrm>
              <a:off x="7753350" y="5434035"/>
              <a:ext cx="762000" cy="457200"/>
            </a:xfrm>
            <a:prstGeom prst="line">
              <a:avLst/>
            </a:prstGeom>
            <a:noFill/>
            <a:ln w="9525" cap="rnd">
              <a:solidFill>
                <a:schemeClr val="tx1"/>
              </a:solidFill>
              <a:prstDash val="sysDot"/>
              <a:round/>
              <a:headEnd/>
              <a:tailEnd/>
            </a:ln>
          </p:spPr>
          <p:txBody>
            <a:bodyPr/>
            <a:lstStyle/>
            <a:p>
              <a:endParaRPr lang="zh-CN" altLang="en-US" sz="2400"/>
            </a:p>
          </p:txBody>
        </p:sp>
        <p:sp>
          <p:nvSpPr>
            <p:cNvPr id="13323" name="Text Box 11"/>
            <p:cNvSpPr txBox="1">
              <a:spLocks noChangeArrowheads="1"/>
            </p:cNvSpPr>
            <p:nvPr/>
          </p:nvSpPr>
          <p:spPr bwMode="auto">
            <a:xfrm>
              <a:off x="6534150" y="5434035"/>
              <a:ext cx="247650" cy="461665"/>
            </a:xfrm>
            <a:prstGeom prst="rect">
              <a:avLst/>
            </a:prstGeom>
            <a:noFill/>
            <a:ln w="9525">
              <a:noFill/>
              <a:miter lim="800000"/>
              <a:headEnd/>
              <a:tailEnd/>
            </a:ln>
          </p:spPr>
          <p:txBody>
            <a:bodyPr>
              <a:spAutoFit/>
            </a:bodyPr>
            <a:lstStyle/>
            <a:p>
              <a:pPr eaLnBrk="1" hangingPunct="1"/>
              <a:r>
                <a:rPr lang="en-US" altLang="zh-CN" sz="2400">
                  <a:latin typeface="Times New Roman" pitchFamily="18" charset="0"/>
                </a:rPr>
                <a:t>x</a:t>
              </a:r>
            </a:p>
          </p:txBody>
        </p:sp>
        <p:sp>
          <p:nvSpPr>
            <p:cNvPr id="13324" name="Text Box 12"/>
            <p:cNvSpPr txBox="1">
              <a:spLocks noChangeArrowheads="1"/>
            </p:cNvSpPr>
            <p:nvPr/>
          </p:nvSpPr>
          <p:spPr bwMode="auto">
            <a:xfrm>
              <a:off x="7532453" y="5353075"/>
              <a:ext cx="249800" cy="461665"/>
            </a:xfrm>
            <a:prstGeom prst="rect">
              <a:avLst/>
            </a:prstGeom>
            <a:noFill/>
            <a:ln w="9525">
              <a:noFill/>
              <a:miter lim="800000"/>
              <a:headEnd/>
              <a:tailEnd/>
            </a:ln>
          </p:spPr>
          <p:txBody>
            <a:bodyPr wrap="square">
              <a:spAutoFit/>
            </a:bodyPr>
            <a:lstStyle/>
            <a:p>
              <a:pPr eaLnBrk="1" hangingPunct="1"/>
              <a:r>
                <a:rPr lang="en-US" altLang="zh-CN" sz="2400" dirty="0">
                  <a:latin typeface="Times New Roman" pitchFamily="18" charset="0"/>
                </a:rPr>
                <a:t>y</a:t>
              </a:r>
            </a:p>
          </p:txBody>
        </p:sp>
        <p:sp>
          <p:nvSpPr>
            <p:cNvPr id="13325" name="Text Box 13"/>
            <p:cNvSpPr txBox="1">
              <a:spLocks noChangeArrowheads="1"/>
            </p:cNvSpPr>
            <p:nvPr/>
          </p:nvSpPr>
          <p:spPr bwMode="auto">
            <a:xfrm>
              <a:off x="8515350" y="4976835"/>
              <a:ext cx="254848" cy="461665"/>
            </a:xfrm>
            <a:prstGeom prst="rect">
              <a:avLst/>
            </a:prstGeom>
            <a:noFill/>
            <a:ln w="9525">
              <a:noFill/>
              <a:miter lim="800000"/>
              <a:headEnd/>
              <a:tailEnd/>
            </a:ln>
          </p:spPr>
          <p:txBody>
            <a:bodyPr wrap="none">
              <a:spAutoFit/>
            </a:bodyPr>
            <a:lstStyle/>
            <a:p>
              <a:pPr eaLnBrk="1" hangingPunct="1"/>
              <a:r>
                <a:rPr lang="en-US" altLang="zh-CN" sz="2400">
                  <a:latin typeface="Times New Roman" pitchFamily="18" charset="0"/>
                </a:rPr>
                <a:t>z</a:t>
              </a:r>
            </a:p>
          </p:txBody>
        </p:sp>
        <p:sp>
          <p:nvSpPr>
            <p:cNvPr id="13326" name="Oval 14"/>
            <p:cNvSpPr>
              <a:spLocks noChangeArrowheads="1"/>
            </p:cNvSpPr>
            <p:nvPr/>
          </p:nvSpPr>
          <p:spPr bwMode="auto">
            <a:xfrm>
              <a:off x="7524750" y="5891235"/>
              <a:ext cx="228600" cy="228600"/>
            </a:xfrm>
            <a:prstGeom prst="ellipse">
              <a:avLst/>
            </a:prstGeom>
            <a:solidFill>
              <a:schemeClr val="accent1"/>
            </a:solidFill>
            <a:ln w="9525">
              <a:solidFill>
                <a:schemeClr val="tx1"/>
              </a:solidFill>
              <a:round/>
              <a:headEnd/>
              <a:tailEnd/>
            </a:ln>
          </p:spPr>
          <p:txBody>
            <a:bodyPr wrap="none" anchor="ctr"/>
            <a:lstStyle/>
            <a:p>
              <a:endParaRPr lang="zh-CN" altLang="en-US" sz="2400"/>
            </a:p>
          </p:txBody>
        </p:sp>
        <p:sp>
          <p:nvSpPr>
            <p:cNvPr id="13327" name="Text Box 15"/>
            <p:cNvSpPr txBox="1">
              <a:spLocks noChangeArrowheads="1"/>
            </p:cNvSpPr>
            <p:nvPr/>
          </p:nvSpPr>
          <p:spPr bwMode="auto">
            <a:xfrm>
              <a:off x="7505700" y="6057923"/>
              <a:ext cx="400050" cy="461665"/>
            </a:xfrm>
            <a:prstGeom prst="rect">
              <a:avLst/>
            </a:prstGeom>
            <a:noFill/>
            <a:ln w="9525">
              <a:noFill/>
              <a:miter lim="800000"/>
              <a:headEnd/>
              <a:tailEnd/>
            </a:ln>
          </p:spPr>
          <p:txBody>
            <a:bodyPr>
              <a:spAutoFit/>
            </a:bodyPr>
            <a:lstStyle/>
            <a:p>
              <a:pPr eaLnBrk="1" hangingPunct="1"/>
              <a:r>
                <a:rPr lang="en-US" altLang="zh-CN" sz="2400" dirty="0">
                  <a:latin typeface="Times New Roman" pitchFamily="18" charset="0"/>
                </a:rPr>
                <a:t>y’</a:t>
              </a:r>
            </a:p>
          </p:txBody>
        </p:sp>
        <p:sp>
          <p:nvSpPr>
            <p:cNvPr id="13328" name="Line 16"/>
            <p:cNvSpPr>
              <a:spLocks noChangeShapeType="1"/>
            </p:cNvSpPr>
            <p:nvPr/>
          </p:nvSpPr>
          <p:spPr bwMode="auto">
            <a:xfrm>
              <a:off x="6686550" y="5510235"/>
              <a:ext cx="838200" cy="457200"/>
            </a:xfrm>
            <a:prstGeom prst="line">
              <a:avLst/>
            </a:prstGeom>
            <a:noFill/>
            <a:ln w="9525">
              <a:solidFill>
                <a:schemeClr val="tx1"/>
              </a:solidFill>
              <a:round/>
              <a:headEnd/>
              <a:tailEnd/>
            </a:ln>
          </p:spPr>
          <p:txBody>
            <a:bodyPr/>
            <a:lstStyle/>
            <a:p>
              <a:endParaRPr lang="zh-CN" altLang="en-US" sz="2400"/>
            </a:p>
          </p:txBody>
        </p:sp>
        <p:sp>
          <p:nvSpPr>
            <p:cNvPr id="13329" name="Line 17"/>
            <p:cNvSpPr>
              <a:spLocks noChangeShapeType="1"/>
            </p:cNvSpPr>
            <p:nvPr/>
          </p:nvSpPr>
          <p:spPr bwMode="auto">
            <a:xfrm flipV="1">
              <a:off x="7753350" y="4976835"/>
              <a:ext cx="762000" cy="990600"/>
            </a:xfrm>
            <a:prstGeom prst="line">
              <a:avLst/>
            </a:prstGeom>
            <a:noFill/>
            <a:ln w="9525" cap="rnd">
              <a:solidFill>
                <a:schemeClr val="tx1"/>
              </a:solidFill>
              <a:prstDash val="sysDot"/>
              <a:round/>
              <a:headEnd/>
              <a:tailEnd/>
            </a:ln>
          </p:spPr>
          <p:txBody>
            <a:bodyPr/>
            <a:lstStyle/>
            <a:p>
              <a:endParaRPr lang="zh-CN" altLang="en-US" sz="2400"/>
            </a:p>
          </p:txBody>
        </p:sp>
        <p:sp>
          <p:nvSpPr>
            <p:cNvPr id="13330" name="Line 18"/>
            <p:cNvSpPr>
              <a:spLocks noChangeShapeType="1"/>
            </p:cNvSpPr>
            <p:nvPr/>
          </p:nvSpPr>
          <p:spPr bwMode="auto">
            <a:xfrm>
              <a:off x="7753350" y="5967435"/>
              <a:ext cx="762000" cy="0"/>
            </a:xfrm>
            <a:prstGeom prst="line">
              <a:avLst/>
            </a:prstGeom>
            <a:noFill/>
            <a:ln w="9525" cap="rnd">
              <a:solidFill>
                <a:schemeClr val="tx1"/>
              </a:solidFill>
              <a:prstDash val="sysDot"/>
              <a:round/>
              <a:headEnd/>
              <a:tailEnd/>
            </a:ln>
          </p:spPr>
          <p:txBody>
            <a:bodyPr/>
            <a:lstStyle/>
            <a:p>
              <a:endParaRPr lang="zh-CN" altLang="en-US" sz="2400"/>
            </a:p>
          </p:txBody>
        </p:sp>
        <p:sp>
          <p:nvSpPr>
            <p:cNvPr id="13331" name="Text Box 19"/>
            <p:cNvSpPr txBox="1">
              <a:spLocks noChangeArrowheads="1"/>
            </p:cNvSpPr>
            <p:nvPr/>
          </p:nvSpPr>
          <p:spPr bwMode="auto">
            <a:xfrm>
              <a:off x="8575675" y="6081735"/>
              <a:ext cx="336318" cy="461665"/>
            </a:xfrm>
            <a:prstGeom prst="rect">
              <a:avLst/>
            </a:prstGeom>
            <a:noFill/>
            <a:ln w="9525">
              <a:noFill/>
              <a:miter lim="800000"/>
              <a:headEnd/>
              <a:tailEnd/>
            </a:ln>
          </p:spPr>
          <p:txBody>
            <a:bodyPr wrap="none">
              <a:spAutoFit/>
            </a:bodyPr>
            <a:lstStyle/>
            <a:p>
              <a:pPr eaLnBrk="1" hangingPunct="1"/>
              <a:r>
                <a:rPr lang="en-US" altLang="zh-CN" sz="2400">
                  <a:latin typeface="Times New Roman" pitchFamily="18" charset="0"/>
                </a:rPr>
                <a:t>z’</a:t>
              </a:r>
            </a:p>
          </p:txBody>
        </p:sp>
        <p:sp>
          <p:nvSpPr>
            <p:cNvPr id="13332" name="Text Box 20"/>
            <p:cNvSpPr txBox="1">
              <a:spLocks noChangeArrowheads="1"/>
            </p:cNvSpPr>
            <p:nvPr/>
          </p:nvSpPr>
          <p:spPr bwMode="auto">
            <a:xfrm>
              <a:off x="6702774" y="5003500"/>
              <a:ext cx="723299" cy="461665"/>
            </a:xfrm>
            <a:prstGeom prst="rect">
              <a:avLst/>
            </a:prstGeom>
            <a:noFill/>
            <a:ln w="9525">
              <a:noFill/>
              <a:miter lim="800000"/>
              <a:headEnd/>
              <a:tailEnd/>
            </a:ln>
          </p:spPr>
          <p:txBody>
            <a:bodyPr wrap="none">
              <a:spAutoFit/>
            </a:bodyPr>
            <a:lstStyle/>
            <a:p>
              <a:pPr eaLnBrk="1" hangingPunct="1"/>
              <a:r>
                <a:rPr lang="en-US" altLang="zh-CN" sz="2400" dirty="0">
                  <a:latin typeface="Times New Roman" pitchFamily="18" charset="0"/>
                </a:rPr>
                <a:t>c(</a:t>
              </a:r>
              <a:r>
                <a:rPr lang="en-US" altLang="zh-CN" sz="2400" dirty="0" err="1">
                  <a:latin typeface="Times New Roman" pitchFamily="18" charset="0"/>
                </a:rPr>
                <a:t>x,y</a:t>
              </a:r>
              <a:r>
                <a:rPr lang="en-US" altLang="zh-CN" sz="2400" dirty="0">
                  <a:latin typeface="Times New Roman" pitchFamily="18" charset="0"/>
                </a:rPr>
                <a:t>)</a:t>
              </a:r>
            </a:p>
          </p:txBody>
        </p:sp>
        <p:sp>
          <p:nvSpPr>
            <p:cNvPr id="13333" name="Text Box 21"/>
            <p:cNvSpPr txBox="1">
              <a:spLocks noChangeArrowheads="1"/>
            </p:cNvSpPr>
            <p:nvPr/>
          </p:nvSpPr>
          <p:spPr bwMode="auto">
            <a:xfrm>
              <a:off x="6663788" y="5815035"/>
              <a:ext cx="804769" cy="461665"/>
            </a:xfrm>
            <a:prstGeom prst="rect">
              <a:avLst/>
            </a:prstGeom>
            <a:noFill/>
            <a:ln w="9525">
              <a:noFill/>
              <a:miter lim="800000"/>
              <a:headEnd/>
              <a:tailEnd/>
            </a:ln>
          </p:spPr>
          <p:txBody>
            <a:bodyPr wrap="none">
              <a:spAutoFit/>
            </a:bodyPr>
            <a:lstStyle/>
            <a:p>
              <a:pPr eaLnBrk="1" hangingPunct="1"/>
              <a:r>
                <a:rPr lang="en-US" altLang="zh-CN" sz="2400" dirty="0">
                  <a:latin typeface="Times New Roman" pitchFamily="18" charset="0"/>
                </a:rPr>
                <a:t>c(</a:t>
              </a:r>
              <a:r>
                <a:rPr lang="en-US" altLang="zh-CN" sz="2400" dirty="0" err="1">
                  <a:latin typeface="Times New Roman" pitchFamily="18" charset="0"/>
                </a:rPr>
                <a:t>x,y</a:t>
              </a:r>
              <a:r>
                <a:rPr lang="en-US" altLang="zh-CN" sz="2400" dirty="0">
                  <a:latin typeface="Times New Roman" pitchFamily="18" charset="0"/>
                </a:rPr>
                <a:t>’)</a:t>
              </a:r>
            </a:p>
          </p:txBody>
        </p:sp>
        <p:sp>
          <p:nvSpPr>
            <p:cNvPr id="13334" name="Text Box 22"/>
            <p:cNvSpPr txBox="1">
              <a:spLocks noChangeArrowheads="1"/>
            </p:cNvSpPr>
            <p:nvPr/>
          </p:nvSpPr>
          <p:spPr bwMode="auto">
            <a:xfrm rot="19195501">
              <a:off x="7851948" y="5424345"/>
              <a:ext cx="831501" cy="461665"/>
            </a:xfrm>
            <a:prstGeom prst="rect">
              <a:avLst/>
            </a:prstGeom>
            <a:noFill/>
            <a:ln w="9525">
              <a:noFill/>
              <a:miter lim="800000"/>
              <a:headEnd/>
              <a:tailEnd/>
            </a:ln>
          </p:spPr>
          <p:txBody>
            <a:bodyPr wrap="none">
              <a:spAutoFit/>
            </a:bodyPr>
            <a:lstStyle/>
            <a:p>
              <a:r>
                <a:rPr lang="en-US" altLang="zh-CN" sz="2400" dirty="0">
                  <a:latin typeface="Times New Roman" pitchFamily="18" charset="0"/>
                </a:rPr>
                <a:t>d</a:t>
              </a:r>
              <a:r>
                <a:rPr lang="en-US" altLang="zh-CN" sz="2800" baseline="30000" dirty="0">
                  <a:latin typeface="Times New Roman" pitchFamily="18" charset="0"/>
                </a:rPr>
                <a:t> </a:t>
              </a:r>
              <a:r>
                <a:rPr lang="en-US" altLang="zh-CN" sz="2400" dirty="0">
                  <a:latin typeface="Times New Roman" pitchFamily="18" charset="0"/>
                </a:rPr>
                <a:t>(</a:t>
              </a:r>
              <a:r>
                <a:rPr lang="en-US" altLang="zh-CN" sz="2400" dirty="0" err="1">
                  <a:latin typeface="Times New Roman" pitchFamily="18" charset="0"/>
                </a:rPr>
                <a:t>y’</a:t>
              </a:r>
              <a:r>
                <a:rPr lang="en-US" altLang="zh-CN" sz="2400" baseline="30000" dirty="0" err="1">
                  <a:latin typeface="Times New Roman" pitchFamily="18" charset="0"/>
                </a:rPr>
                <a:t>,</a:t>
              </a:r>
              <a:r>
                <a:rPr lang="en-US" altLang="zh-CN" sz="2400" dirty="0" err="1">
                  <a:latin typeface="Times New Roman" pitchFamily="18" charset="0"/>
                </a:rPr>
                <a:t>z</a:t>
              </a:r>
              <a:r>
                <a:rPr lang="en-US" altLang="zh-CN" sz="2400" dirty="0">
                  <a:latin typeface="Times New Roman" pitchFamily="18" charset="0"/>
                </a:rPr>
                <a:t>)</a:t>
              </a:r>
            </a:p>
          </p:txBody>
        </p:sp>
        <p:sp>
          <p:nvSpPr>
            <p:cNvPr id="13335" name="Text Box 23"/>
            <p:cNvSpPr txBox="1">
              <a:spLocks noChangeArrowheads="1"/>
            </p:cNvSpPr>
            <p:nvPr/>
          </p:nvSpPr>
          <p:spPr bwMode="auto">
            <a:xfrm>
              <a:off x="5767040" y="5281635"/>
              <a:ext cx="965200" cy="461665"/>
            </a:xfrm>
            <a:prstGeom prst="rect">
              <a:avLst/>
            </a:prstGeom>
            <a:noFill/>
            <a:ln w="9525">
              <a:noFill/>
              <a:miter lim="800000"/>
              <a:headEnd/>
              <a:tailEnd/>
            </a:ln>
          </p:spPr>
          <p:txBody>
            <a:bodyPr>
              <a:spAutoFit/>
            </a:bodyPr>
            <a:lstStyle/>
            <a:p>
              <a:pPr eaLnBrk="1" hangingPunct="1"/>
              <a:r>
                <a:rPr lang="en-US" altLang="zh-CN" sz="2400" dirty="0">
                  <a:latin typeface="Times New Roman" pitchFamily="18" charset="0"/>
                </a:rPr>
                <a:t>d(</a:t>
              </a:r>
              <a:r>
                <a:rPr lang="en-US" altLang="zh-CN" sz="2400" dirty="0" err="1">
                  <a:latin typeface="Times New Roman" pitchFamily="18" charset="0"/>
                </a:rPr>
                <a:t>x,z</a:t>
              </a:r>
              <a:r>
                <a:rPr lang="en-US" altLang="zh-CN" sz="2400" dirty="0">
                  <a:latin typeface="Times New Roman" pitchFamily="18" charset="0"/>
                </a:rPr>
                <a:t>)</a:t>
              </a:r>
            </a:p>
          </p:txBody>
        </p:sp>
      </p:grpSp>
      <p:sp>
        <p:nvSpPr>
          <p:cNvPr id="3" name="矩形 2"/>
          <p:cNvSpPr/>
          <p:nvPr/>
        </p:nvSpPr>
        <p:spPr>
          <a:xfrm>
            <a:off x="493588" y="1617933"/>
            <a:ext cx="10322050" cy="2246769"/>
          </a:xfrm>
          <a:prstGeom prst="rect">
            <a:avLst/>
          </a:prstGeom>
        </p:spPr>
        <p:txBody>
          <a:bodyPr wrap="square">
            <a:spAutoFit/>
          </a:bodyPr>
          <a:lstStyle/>
          <a:p>
            <a:pPr marL="285750" indent="-285750">
              <a:buFont typeface="Arial" panose="020B0604020202020204" pitchFamily="34" charset="0"/>
              <a:buChar char="•"/>
            </a:pPr>
            <a:r>
              <a:rPr lang="zh-CN" altLang="en-US" sz="2000" dirty="0" smtClean="0"/>
              <a:t>上述的分布式</a:t>
            </a:r>
            <a:r>
              <a:rPr lang="en-US" altLang="zh-CN" sz="2000" dirty="0"/>
              <a:t>Bellman</a:t>
            </a:r>
            <a:r>
              <a:rPr lang="zh-CN" altLang="en-US" sz="2000" dirty="0"/>
              <a:t>算法要求每个节点记录</a:t>
            </a:r>
            <a:r>
              <a:rPr lang="zh-CN" altLang="en-US" sz="2000" u="sng" dirty="0">
                <a:solidFill>
                  <a:srgbClr val="FF0000"/>
                </a:solidFill>
              </a:rPr>
              <a:t>所有邻居</a:t>
            </a:r>
            <a:r>
              <a:rPr lang="en-US" altLang="zh-CN" sz="2000" u="sng" dirty="0">
                <a:solidFill>
                  <a:srgbClr val="FF0000"/>
                </a:solidFill>
              </a:rPr>
              <a:t>y</a:t>
            </a:r>
            <a:r>
              <a:rPr lang="zh-CN" altLang="en-US" sz="2000" u="sng" dirty="0">
                <a:solidFill>
                  <a:srgbClr val="FF0000"/>
                </a:solidFill>
              </a:rPr>
              <a:t>最近发送的距离向量</a:t>
            </a:r>
            <a:r>
              <a:rPr lang="en-US" altLang="zh-CN" sz="2000" u="sng" dirty="0">
                <a:solidFill>
                  <a:srgbClr val="FF0000"/>
                </a:solidFill>
              </a:rPr>
              <a:t>d(</a:t>
            </a:r>
            <a:r>
              <a:rPr lang="en-US" altLang="zh-CN" sz="2000" u="sng" dirty="0" err="1">
                <a:solidFill>
                  <a:srgbClr val="FF0000"/>
                </a:solidFill>
              </a:rPr>
              <a:t>y,z</a:t>
            </a:r>
            <a:r>
              <a:rPr lang="en-US" altLang="zh-CN" sz="2000" u="sng" dirty="0">
                <a:solidFill>
                  <a:srgbClr val="FF0000"/>
                </a:solidFill>
              </a:rPr>
              <a:t>) </a:t>
            </a:r>
            <a:r>
              <a:rPr lang="zh-CN" altLang="en-US" sz="2000" dirty="0"/>
              <a:t>，在节点数相对较多时会带来较多的存储开销</a:t>
            </a:r>
          </a:p>
          <a:p>
            <a:pPr marL="285750" indent="-285750">
              <a:buFont typeface="Arial" panose="020B0604020202020204" pitchFamily="34" charset="0"/>
              <a:buChar char="•"/>
            </a:pPr>
            <a:r>
              <a:rPr lang="zh-CN" altLang="en-US" sz="2000" dirty="0"/>
              <a:t>实践中一般只要求每个节点记录来自于邻居的距离向量中</a:t>
            </a:r>
            <a:r>
              <a:rPr lang="zh-CN" altLang="en-US" sz="2000" u="sng" dirty="0">
                <a:solidFill>
                  <a:srgbClr val="FF0000"/>
                </a:solidFill>
              </a:rPr>
              <a:t>最好的一个</a:t>
            </a:r>
            <a:r>
              <a:rPr lang="zh-CN" altLang="en-US" sz="2000" dirty="0"/>
              <a:t>，也就是说只需要记录最短路径（路由表 </a:t>
            </a:r>
            <a:r>
              <a:rPr lang="en-US" altLang="zh-CN" sz="2000" dirty="0"/>
              <a:t>d(</a:t>
            </a:r>
            <a:r>
              <a:rPr lang="en-US" altLang="zh-CN" sz="2000" dirty="0" err="1"/>
              <a:t>x,z</a:t>
            </a:r>
            <a:r>
              <a:rPr lang="en-US" altLang="zh-CN" sz="2000" dirty="0" smtClean="0"/>
              <a:t>)</a:t>
            </a:r>
            <a:r>
              <a:rPr lang="zh-CN" altLang="en-US" sz="2000" dirty="0" smtClean="0"/>
              <a:t>）：并没有</a:t>
            </a:r>
            <a:r>
              <a:rPr lang="zh-CN" altLang="en-US" sz="2000" dirty="0"/>
              <a:t>改变算法的收敛特性，而且收敛的速度也不会有大的影响</a:t>
            </a:r>
          </a:p>
          <a:p>
            <a:pPr marL="285750" indent="-285750">
              <a:buFont typeface="Arial" panose="020B0604020202020204" pitchFamily="34" charset="0"/>
              <a:buChar char="•"/>
            </a:pPr>
            <a:r>
              <a:rPr lang="zh-CN" altLang="en-US" sz="2000" dirty="0" smtClean="0"/>
              <a:t>相应的算法，改为： </a:t>
            </a:r>
            <a:r>
              <a:rPr lang="en-US" altLang="zh-CN" sz="2000" dirty="0" smtClean="0"/>
              <a:t>x</a:t>
            </a:r>
            <a:r>
              <a:rPr lang="zh-CN" altLang="en-US" sz="2000" dirty="0"/>
              <a:t>如果从邻居</a:t>
            </a:r>
            <a:r>
              <a:rPr lang="en-US" altLang="zh-CN" sz="2000" dirty="0"/>
              <a:t>y</a:t>
            </a:r>
            <a:r>
              <a:rPr lang="zh-CN" altLang="en-US" sz="2000" dirty="0"/>
              <a:t>收到路由信息，发现通过邻居</a:t>
            </a:r>
            <a:r>
              <a:rPr lang="en-US" altLang="zh-CN" sz="2000" dirty="0"/>
              <a:t>y</a:t>
            </a:r>
            <a:r>
              <a:rPr lang="zh-CN" altLang="en-US" sz="2000" dirty="0"/>
              <a:t>到某个目的地</a:t>
            </a:r>
            <a:r>
              <a:rPr lang="en-US" altLang="zh-CN" sz="2000" dirty="0"/>
              <a:t>z</a:t>
            </a:r>
            <a:r>
              <a:rPr lang="zh-CN" altLang="en-US" sz="2000" dirty="0"/>
              <a:t>的路由更好，则更新相应的路由表项：</a:t>
            </a:r>
          </a:p>
        </p:txBody>
      </p:sp>
      <p:sp>
        <p:nvSpPr>
          <p:cNvPr id="5" name="矩形 4"/>
          <p:cNvSpPr/>
          <p:nvPr/>
        </p:nvSpPr>
        <p:spPr>
          <a:xfrm>
            <a:off x="760032" y="3945431"/>
            <a:ext cx="7072542" cy="1938992"/>
          </a:xfrm>
          <a:prstGeom prst="rect">
            <a:avLst/>
          </a:prstGeom>
        </p:spPr>
        <p:txBody>
          <a:bodyPr wrap="square">
            <a:spAutoFit/>
          </a:bodyPr>
          <a:lstStyle/>
          <a:p>
            <a:pPr marL="285750" indent="-285750">
              <a:buFont typeface="Arial" panose="020B0604020202020204" pitchFamily="34" charset="0"/>
              <a:buChar char="•"/>
            </a:pPr>
            <a:r>
              <a:rPr lang="zh-CN" altLang="en-US" sz="2000" dirty="0"/>
              <a:t>以前无到该目的地的路由，新增</a:t>
            </a:r>
            <a:r>
              <a:rPr lang="en-US" altLang="zh-CN" sz="2000" dirty="0" smtClean="0"/>
              <a:t>:  </a:t>
            </a:r>
            <a:r>
              <a:rPr lang="zh-CN" altLang="en-US" sz="2000" dirty="0" smtClean="0"/>
              <a:t>到</a:t>
            </a:r>
            <a:r>
              <a:rPr lang="zh-CN" altLang="en-US" sz="2000" dirty="0"/>
              <a:t>目的地</a:t>
            </a:r>
            <a:r>
              <a:rPr lang="en-US" altLang="zh-CN" sz="2000" dirty="0"/>
              <a:t>z</a:t>
            </a:r>
            <a:r>
              <a:rPr lang="zh-CN" altLang="en-US" sz="2000" dirty="0"/>
              <a:t>的路由经过</a:t>
            </a:r>
            <a:r>
              <a:rPr lang="en-US" altLang="zh-CN" sz="2000" dirty="0"/>
              <a:t>y</a:t>
            </a:r>
            <a:r>
              <a:rPr lang="zh-CN" altLang="en-US" sz="2000" dirty="0"/>
              <a:t>转发，距离为</a:t>
            </a:r>
            <a:r>
              <a:rPr lang="en-US" altLang="zh-CN" sz="2000" dirty="0"/>
              <a:t>c(</a:t>
            </a:r>
            <a:r>
              <a:rPr lang="en-US" altLang="zh-CN" sz="2000" dirty="0" err="1"/>
              <a:t>x,y</a:t>
            </a:r>
            <a:r>
              <a:rPr lang="en-US" altLang="zh-CN" sz="2000" dirty="0"/>
              <a:t>)+d(</a:t>
            </a:r>
            <a:r>
              <a:rPr lang="en-US" altLang="zh-CN" sz="2000" dirty="0" err="1"/>
              <a:t>y,z</a:t>
            </a:r>
            <a:r>
              <a:rPr lang="en-US" altLang="zh-CN" sz="2000" dirty="0" smtClean="0"/>
              <a:t>)</a:t>
            </a:r>
            <a:r>
              <a:rPr lang="zh-CN" altLang="en-US" sz="2000" dirty="0" smtClean="0"/>
              <a:t>，下一跳为</a:t>
            </a:r>
            <a:r>
              <a:rPr lang="en-US" altLang="zh-CN" sz="2000" dirty="0" smtClean="0"/>
              <a:t>y</a:t>
            </a:r>
            <a:endParaRPr lang="en-US" altLang="zh-CN" sz="2000" dirty="0"/>
          </a:p>
          <a:p>
            <a:pPr marL="285750" indent="-285750">
              <a:buFont typeface="Arial" panose="020B0604020202020204" pitchFamily="34" charset="0"/>
              <a:buChar char="•"/>
            </a:pPr>
            <a:r>
              <a:rPr lang="zh-CN" altLang="en-US" sz="2000" dirty="0"/>
              <a:t>以前有到目的地的路由，并且</a:t>
            </a:r>
            <a:r>
              <a:rPr lang="zh-CN" altLang="en-US" sz="2000" u="sng" dirty="0">
                <a:solidFill>
                  <a:srgbClr val="FF0000"/>
                </a:solidFill>
              </a:rPr>
              <a:t>下一跳段也正好是该邻居</a:t>
            </a:r>
            <a:r>
              <a:rPr lang="zh-CN" altLang="en-US" sz="2000" dirty="0"/>
              <a:t>，则更新路径花费，距离为</a:t>
            </a:r>
            <a:r>
              <a:rPr lang="en-US" altLang="zh-CN" sz="2000" dirty="0"/>
              <a:t>c(</a:t>
            </a:r>
            <a:r>
              <a:rPr lang="en-US" altLang="zh-CN" sz="2000" dirty="0" err="1"/>
              <a:t>x,y</a:t>
            </a:r>
            <a:r>
              <a:rPr lang="en-US" altLang="zh-CN" sz="2000" dirty="0"/>
              <a:t>)+d(</a:t>
            </a:r>
            <a:r>
              <a:rPr lang="en-US" altLang="zh-CN" sz="2000" dirty="0" err="1"/>
              <a:t>y,z</a:t>
            </a:r>
            <a:r>
              <a:rPr lang="en-US" altLang="zh-CN" sz="2000" dirty="0"/>
              <a:t>)</a:t>
            </a:r>
          </a:p>
          <a:p>
            <a:pPr marL="285750" indent="-285750">
              <a:buFont typeface="Arial" panose="020B0604020202020204" pitchFamily="34" charset="0"/>
              <a:buChar char="•"/>
            </a:pPr>
            <a:r>
              <a:rPr lang="zh-CN" altLang="en-US" sz="2000" dirty="0"/>
              <a:t>比较是否新的路径要更短，如果是</a:t>
            </a:r>
            <a:r>
              <a:rPr lang="zh-CN" altLang="en-US" sz="2000" dirty="0"/>
              <a:t>， </a:t>
            </a:r>
            <a:r>
              <a:rPr lang="zh-CN" altLang="en-US" sz="2000" dirty="0" smtClean="0"/>
              <a:t>即</a:t>
            </a:r>
            <a:r>
              <a:rPr lang="en-US" altLang="zh-CN" sz="2000" dirty="0" smtClean="0"/>
              <a:t>c(</a:t>
            </a:r>
            <a:r>
              <a:rPr lang="en-US" altLang="zh-CN" sz="2000" dirty="0" err="1" smtClean="0"/>
              <a:t>x,y</a:t>
            </a:r>
            <a:r>
              <a:rPr lang="en-US" altLang="zh-CN" sz="2000" dirty="0"/>
              <a:t>) + d(</a:t>
            </a:r>
            <a:r>
              <a:rPr lang="en-US" altLang="zh-CN" sz="2000" dirty="0" err="1"/>
              <a:t>y,z</a:t>
            </a:r>
            <a:r>
              <a:rPr lang="en-US" altLang="zh-CN" sz="2000" dirty="0"/>
              <a:t>) &lt; d(</a:t>
            </a:r>
            <a:r>
              <a:rPr lang="en-US" altLang="zh-CN" sz="2000" dirty="0" err="1"/>
              <a:t>x,z</a:t>
            </a:r>
            <a:r>
              <a:rPr lang="en-US" altLang="zh-CN" sz="2000" dirty="0"/>
              <a:t>)</a:t>
            </a:r>
            <a:r>
              <a:rPr lang="zh-CN" altLang="en-US" sz="2000" dirty="0" smtClean="0"/>
              <a:t>则</a:t>
            </a:r>
            <a:r>
              <a:rPr lang="zh-CN" altLang="en-US" sz="2000" dirty="0"/>
              <a:t>更新表</a:t>
            </a:r>
            <a:r>
              <a:rPr lang="zh-CN" altLang="en-US" sz="2000" dirty="0"/>
              <a:t>项，距离为</a:t>
            </a:r>
            <a:r>
              <a:rPr lang="en-US" altLang="zh-CN" sz="2000" dirty="0"/>
              <a:t>c(</a:t>
            </a:r>
            <a:r>
              <a:rPr lang="en-US" altLang="zh-CN" sz="2000" dirty="0" err="1"/>
              <a:t>x,y</a:t>
            </a:r>
            <a:r>
              <a:rPr lang="en-US" altLang="zh-CN" sz="2000" dirty="0"/>
              <a:t>)+d(</a:t>
            </a:r>
            <a:r>
              <a:rPr lang="en-US" altLang="zh-CN" sz="2000" dirty="0" err="1"/>
              <a:t>y,z</a:t>
            </a:r>
            <a:r>
              <a:rPr lang="en-US" altLang="zh-CN" sz="2000" dirty="0" smtClean="0"/>
              <a:t>)</a:t>
            </a:r>
            <a:r>
              <a:rPr lang="zh-CN" altLang="en-US" sz="2000" dirty="0" smtClean="0"/>
              <a:t>，下一跳为</a:t>
            </a:r>
            <a:r>
              <a:rPr lang="en-US" altLang="zh-CN" sz="2000" dirty="0" smtClean="0"/>
              <a:t>y</a:t>
            </a:r>
            <a:endParaRPr lang="en-US" altLang="zh-CN" sz="2000" dirty="0"/>
          </a:p>
        </p:txBody>
      </p:sp>
    </p:spTree>
    <p:extLst>
      <p:ext uri="{BB962C8B-B14F-4D97-AF65-F5344CB8AC3E}">
        <p14:creationId xmlns:p14="http://schemas.microsoft.com/office/powerpoint/2010/main" val="14633076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8607" y="-70434"/>
            <a:ext cx="2745681" cy="1724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293461" y="164194"/>
            <a:ext cx="7166882" cy="184150"/>
          </a:xfrm>
        </p:spPr>
        <p:txBody>
          <a:bodyPr>
            <a:noAutofit/>
          </a:bodyPr>
          <a:lstStyle/>
          <a:p>
            <a:r>
              <a:rPr lang="zh-CN" altLang="en-US" sz="3200" dirty="0"/>
              <a:t>距离向量路由：无穷计数问题</a:t>
            </a:r>
          </a:p>
        </p:txBody>
      </p:sp>
      <p:graphicFrame>
        <p:nvGraphicFramePr>
          <p:cNvPr id="3" name="表格 2"/>
          <p:cNvGraphicFramePr>
            <a:graphicFrameLocks noGrp="1"/>
          </p:cNvGraphicFramePr>
          <p:nvPr>
            <p:extLst>
              <p:ext uri="{D42A27DB-BD31-4B8C-83A1-F6EECF244321}">
                <p14:modId xmlns:p14="http://schemas.microsoft.com/office/powerpoint/2010/main" val="2746996641"/>
              </p:ext>
            </p:extLst>
          </p:nvPr>
        </p:nvGraphicFramePr>
        <p:xfrm>
          <a:off x="138107" y="1610734"/>
          <a:ext cx="11939593" cy="5186680"/>
        </p:xfrm>
        <a:graphic>
          <a:graphicData uri="http://schemas.openxmlformats.org/drawingml/2006/table">
            <a:tbl>
              <a:tblPr firstRow="1" bandRow="1">
                <a:tableStyleId>{5C22544A-7EE6-4342-B048-85BDC9FD1C3A}</a:tableStyleId>
              </a:tblPr>
              <a:tblGrid>
                <a:gridCol w="933454">
                  <a:extLst>
                    <a:ext uri="{9D8B030D-6E8A-4147-A177-3AD203B41FA5}">
                      <a16:colId xmlns:a16="http://schemas.microsoft.com/office/drawing/2014/main" val="3958018886"/>
                    </a:ext>
                  </a:extLst>
                </a:gridCol>
                <a:gridCol w="1286975">
                  <a:extLst>
                    <a:ext uri="{9D8B030D-6E8A-4147-A177-3AD203B41FA5}">
                      <a16:colId xmlns:a16="http://schemas.microsoft.com/office/drawing/2014/main" val="572778566"/>
                    </a:ext>
                  </a:extLst>
                </a:gridCol>
                <a:gridCol w="1388452">
                  <a:extLst>
                    <a:ext uri="{9D8B030D-6E8A-4147-A177-3AD203B41FA5}">
                      <a16:colId xmlns:a16="http://schemas.microsoft.com/office/drawing/2014/main" val="3722364442"/>
                    </a:ext>
                  </a:extLst>
                </a:gridCol>
                <a:gridCol w="1388452">
                  <a:extLst>
                    <a:ext uri="{9D8B030D-6E8A-4147-A177-3AD203B41FA5}">
                      <a16:colId xmlns:a16="http://schemas.microsoft.com/office/drawing/2014/main" val="2386996174"/>
                    </a:ext>
                  </a:extLst>
                </a:gridCol>
                <a:gridCol w="1388452">
                  <a:extLst>
                    <a:ext uri="{9D8B030D-6E8A-4147-A177-3AD203B41FA5}">
                      <a16:colId xmlns:a16="http://schemas.microsoft.com/office/drawing/2014/main" val="4277283968"/>
                    </a:ext>
                  </a:extLst>
                </a:gridCol>
                <a:gridCol w="1466903">
                  <a:extLst>
                    <a:ext uri="{9D8B030D-6E8A-4147-A177-3AD203B41FA5}">
                      <a16:colId xmlns:a16="http://schemas.microsoft.com/office/drawing/2014/main" val="2620645663"/>
                    </a:ext>
                  </a:extLst>
                </a:gridCol>
                <a:gridCol w="1310001">
                  <a:extLst>
                    <a:ext uri="{9D8B030D-6E8A-4147-A177-3AD203B41FA5}">
                      <a16:colId xmlns:a16="http://schemas.microsoft.com/office/drawing/2014/main" val="703534710"/>
                    </a:ext>
                  </a:extLst>
                </a:gridCol>
                <a:gridCol w="1388452">
                  <a:extLst>
                    <a:ext uri="{9D8B030D-6E8A-4147-A177-3AD203B41FA5}">
                      <a16:colId xmlns:a16="http://schemas.microsoft.com/office/drawing/2014/main" val="1078578551"/>
                    </a:ext>
                  </a:extLst>
                </a:gridCol>
                <a:gridCol w="1388452">
                  <a:extLst>
                    <a:ext uri="{9D8B030D-6E8A-4147-A177-3AD203B41FA5}">
                      <a16:colId xmlns:a16="http://schemas.microsoft.com/office/drawing/2014/main" val="1566300042"/>
                    </a:ext>
                  </a:extLst>
                </a:gridCol>
              </a:tblGrid>
              <a:tr h="370840">
                <a:tc rowSpan="2">
                  <a:txBody>
                    <a:bodyPr/>
                    <a:lstStyle/>
                    <a:p>
                      <a:r>
                        <a:rPr lang="zh-CN" altLang="en-US" dirty="0" smtClean="0"/>
                        <a:t>时刻</a:t>
                      </a:r>
                      <a:endParaRPr lang="zh-CN" altLang="en-US" dirty="0"/>
                    </a:p>
                  </a:txBody>
                  <a:tcPr>
                    <a:lnB w="12700" cap="flat" cmpd="sng" algn="ctr">
                      <a:solidFill>
                        <a:schemeClr val="tx1"/>
                      </a:solidFill>
                      <a:prstDash val="solid"/>
                      <a:round/>
                      <a:headEnd type="none" w="med" len="med"/>
                      <a:tailEnd type="none" w="med" len="med"/>
                    </a:lnB>
                  </a:tcPr>
                </a:tc>
                <a:tc gridSpan="2">
                  <a:txBody>
                    <a:bodyPr/>
                    <a:lstStyle/>
                    <a:p>
                      <a:pPr algn="ctr"/>
                      <a:r>
                        <a:rPr lang="en-US" altLang="zh-CN" dirty="0" smtClean="0"/>
                        <a:t>A</a:t>
                      </a:r>
                      <a:endParaRPr lang="zh-CN" altLang="en-US" dirty="0"/>
                    </a:p>
                  </a:txBody>
                  <a:tcPr>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tc gridSpan="3">
                  <a:txBody>
                    <a:bodyPr/>
                    <a:lstStyle/>
                    <a:p>
                      <a:pPr algn="ctr"/>
                      <a:r>
                        <a:rPr lang="en-US" altLang="zh-CN" dirty="0" smtClean="0"/>
                        <a:t>B</a:t>
                      </a:r>
                      <a:endParaRPr lang="zh-CN" altLang="en-US" dirty="0"/>
                    </a:p>
                  </a:txBody>
                  <a:tcPr>
                    <a:lnB w="12700" cap="flat" cmpd="sng" algn="ctr">
                      <a:solidFill>
                        <a:schemeClr val="tx1"/>
                      </a:solidFill>
                      <a:prstDash val="solid"/>
                      <a:round/>
                      <a:headEnd type="none" w="med" len="med"/>
                      <a:tailEnd type="none" w="med" len="med"/>
                    </a:lnB>
                  </a:tcPr>
                </a:tc>
                <a:tc hMerge="1">
                  <a:txBody>
                    <a:bodyPr/>
                    <a:lstStyle/>
                    <a:p>
                      <a:endParaRPr lang="zh-CN" altLang="en-US" dirty="0"/>
                    </a:p>
                  </a:txBody>
                  <a:tcPr>
                    <a:lnB w="12700" cap="flat" cmpd="sng" algn="ctr">
                      <a:solidFill>
                        <a:schemeClr val="tx1"/>
                      </a:solidFill>
                      <a:prstDash val="solid"/>
                      <a:round/>
                      <a:headEnd type="none" w="med" len="med"/>
                      <a:tailEnd type="none" w="med" len="med"/>
                    </a:lnB>
                  </a:tcPr>
                </a:tc>
                <a:tc hMerge="1">
                  <a:txBody>
                    <a:bodyPr/>
                    <a:lstStyle/>
                    <a:p>
                      <a:endParaRPr lang="zh-CN" altLang="en-US" dirty="0"/>
                    </a:p>
                  </a:txBody>
                  <a:tcPr>
                    <a:lnB w="12700" cap="flat" cmpd="sng" algn="ctr">
                      <a:solidFill>
                        <a:schemeClr val="tx1"/>
                      </a:solidFill>
                      <a:prstDash val="solid"/>
                      <a:round/>
                      <a:headEnd type="none" w="med" len="med"/>
                      <a:tailEnd type="none" w="med" len="med"/>
                    </a:lnB>
                  </a:tcPr>
                </a:tc>
                <a:tc gridSpan="3">
                  <a:txBody>
                    <a:bodyPr/>
                    <a:lstStyle/>
                    <a:p>
                      <a:pPr algn="ctr"/>
                      <a:r>
                        <a:rPr lang="en-US" altLang="zh-CN" dirty="0" smtClean="0"/>
                        <a:t>C</a:t>
                      </a:r>
                      <a:endParaRPr lang="zh-CN" altLang="en-US" dirty="0"/>
                    </a:p>
                  </a:txBody>
                  <a:tcPr>
                    <a:lnB w="12700" cap="flat" cmpd="sng" algn="ctr">
                      <a:solidFill>
                        <a:schemeClr val="tx1"/>
                      </a:solidFill>
                      <a:prstDash val="solid"/>
                      <a:round/>
                      <a:headEnd type="none" w="med" len="med"/>
                      <a:tailEnd type="none" w="med" len="med"/>
                    </a:lnB>
                  </a:tcPr>
                </a:tc>
                <a:tc hMerge="1">
                  <a:txBody>
                    <a:bodyPr/>
                    <a:lstStyle/>
                    <a:p>
                      <a:endParaRPr lang="zh-CN" altLang="en-US" dirty="0"/>
                    </a:p>
                  </a:txBody>
                  <a:tcPr>
                    <a:lnB w="12700" cap="flat" cmpd="sng" algn="ctr">
                      <a:solidFill>
                        <a:schemeClr val="tx1"/>
                      </a:solidFill>
                      <a:prstDash val="solid"/>
                      <a:round/>
                      <a:headEnd type="none" w="med" len="med"/>
                      <a:tailEnd type="none" w="med" len="med"/>
                    </a:lnB>
                  </a:tcPr>
                </a:tc>
                <a:tc hMerge="1">
                  <a:txBody>
                    <a:bodyPr/>
                    <a:lstStyle/>
                    <a:p>
                      <a:endParaRPr lang="zh-CN" alt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3924302"/>
                  </a:ext>
                </a:extLst>
              </a:tr>
              <a:tr h="252489">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B(AB=1)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en-US" altLang="zh-CN" dirty="0" smtClean="0"/>
                        <a:t>C(AC=1)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en-US" altLang="zh-CN" dirty="0" smtClean="0"/>
                        <a:t>A(BA=1)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C(BC=1)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D(BD=1</a:t>
                      </a:r>
                      <a:r>
                        <a:rPr lang="en-US" altLang="zh-CN" dirty="0" smtClean="0">
                          <a:sym typeface="Wingdings" panose="05000000000000000000" pitchFamily="2" charset="2"/>
                        </a:rPr>
                        <a:t>52)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A(CA=1)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en-US" altLang="zh-CN" dirty="0" smtClean="0"/>
                        <a:t>B(CB=1)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en-US" altLang="zh-CN" dirty="0" smtClean="0"/>
                        <a:t>D(CD=10)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340660733"/>
                  </a:ext>
                </a:extLst>
              </a:tr>
              <a:tr h="370840">
                <a:tc>
                  <a:txBody>
                    <a:bodyPr/>
                    <a:lstStyle/>
                    <a:p>
                      <a:r>
                        <a:rPr lang="zh-CN" altLang="en-US" dirty="0" smtClean="0"/>
                        <a:t>稳定</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u="sng" dirty="0" smtClean="0">
                          <a:solidFill>
                            <a:srgbClr val="FF0000"/>
                          </a:solidFill>
                        </a:rPr>
                        <a:t>2+1=3</a:t>
                      </a:r>
                      <a:endParaRPr lang="zh-CN" altLang="en-US" b="1" u="sng"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3+1=4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3+1=4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3+1=4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u="sng" dirty="0" smtClean="0">
                          <a:solidFill>
                            <a:srgbClr val="FF0000"/>
                          </a:solidFill>
                        </a:rPr>
                        <a:t>1+1=2</a:t>
                      </a:r>
                      <a:endParaRPr lang="zh-CN" altLang="en-US" b="1" u="sng"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3+1=4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u="sng" dirty="0" smtClean="0">
                          <a:solidFill>
                            <a:srgbClr val="FF0000"/>
                          </a:solidFill>
                        </a:rPr>
                        <a:t>2+1=3</a:t>
                      </a:r>
                      <a:endParaRPr lang="zh-CN" altLang="en-US" b="1" u="sng"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1+10=11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25110336"/>
                  </a:ext>
                </a:extLst>
              </a:tr>
              <a:tr h="370840">
                <a:tc>
                  <a:txBody>
                    <a:bodyPr/>
                    <a:lstStyle/>
                    <a:p>
                      <a:r>
                        <a:rPr lang="en-US" altLang="zh-CN" dirty="0" smtClean="0">
                          <a:sym typeface="Wingdings" panose="05000000000000000000" pitchFamily="2" charset="2"/>
                        </a:rPr>
                        <a:t>BD52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u="sng" dirty="0" smtClean="0">
                          <a:solidFill>
                            <a:srgbClr val="FF0000"/>
                          </a:solidFill>
                        </a:rPr>
                        <a:t>2+1=3</a:t>
                      </a:r>
                      <a:endParaRPr lang="zh-CN" altLang="en-US" b="1" u="sng" dirty="0" smtClean="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3+1=4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3+1=4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u="sng" dirty="0" smtClean="0">
                          <a:solidFill>
                            <a:srgbClr val="FF0000"/>
                          </a:solidFill>
                        </a:rPr>
                        <a:t>3+1=4</a:t>
                      </a:r>
                      <a:endParaRPr lang="zh-CN" altLang="en-US" b="1" u="sng"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1+52=53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US" altLang="zh-CN" dirty="0" smtClean="0"/>
                        <a:t>3+1=4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u="sng" dirty="0" smtClean="0">
                          <a:solidFill>
                            <a:srgbClr val="FF0000"/>
                          </a:solidFill>
                        </a:rPr>
                        <a:t>2+1=3</a:t>
                      </a:r>
                      <a:endParaRPr lang="zh-CN" altLang="en-US" b="1" u="sng"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1+10=11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12539"/>
                  </a:ext>
                </a:extLst>
              </a:tr>
              <a:tr h="370840">
                <a:tc>
                  <a:txBody>
                    <a:bodyPr/>
                    <a:lstStyle/>
                    <a:p>
                      <a:r>
                        <a:rPr lang="zh-CN" altLang="en-US" dirty="0" smtClean="0"/>
                        <a:t>第一轮</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4+1=5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u="sng" dirty="0" smtClean="0">
                          <a:solidFill>
                            <a:srgbClr val="FF0000"/>
                          </a:solidFill>
                        </a:rPr>
                        <a:t>3+1=4</a:t>
                      </a:r>
                      <a:endParaRPr lang="zh-CN" altLang="en-US" b="1" u="sng" dirty="0" smtClean="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3+1=4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u="sng" dirty="0" smtClean="0">
                          <a:solidFill>
                            <a:srgbClr val="FF0000"/>
                          </a:solidFill>
                        </a:rPr>
                        <a:t>3+1=4</a:t>
                      </a:r>
                      <a:endParaRPr lang="zh-CN" altLang="en-US" b="1" u="sng"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1+52=53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u="sng" dirty="0" smtClean="0">
                          <a:solidFill>
                            <a:srgbClr val="FF0000"/>
                          </a:solidFill>
                        </a:rPr>
                        <a:t>3+1=4</a:t>
                      </a:r>
                      <a:endParaRPr lang="zh-CN" altLang="en-US" b="1" u="sng"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4+1=5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1+10=11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405441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第二轮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4+1=5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u="sng" dirty="0" smtClean="0">
                          <a:solidFill>
                            <a:srgbClr val="FF0000"/>
                          </a:solidFill>
                        </a:rPr>
                        <a:t>4+1=5</a:t>
                      </a:r>
                      <a:endParaRPr lang="zh-CN" altLang="en-US" b="1" u="sng" dirty="0" smtClean="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4+1=5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u="sng" dirty="0" smtClean="0">
                          <a:solidFill>
                            <a:srgbClr val="FF0000"/>
                          </a:solidFill>
                        </a:rPr>
                        <a:t>4+1=5</a:t>
                      </a:r>
                      <a:endParaRPr lang="zh-CN" altLang="en-US" b="1" u="sng"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1+52=53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u="sng" dirty="0" smtClean="0">
                          <a:solidFill>
                            <a:srgbClr val="FF0000"/>
                          </a:solidFill>
                        </a:rPr>
                        <a:t>4+1=5</a:t>
                      </a:r>
                      <a:endParaRPr lang="zh-CN" altLang="en-US" b="1" u="sng"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4+1=5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1+10=11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055661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第三轮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5+1=6</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u="sng" dirty="0" smtClean="0">
                          <a:solidFill>
                            <a:srgbClr val="FF0000"/>
                          </a:solidFill>
                        </a:rPr>
                        <a:t>5+1=6</a:t>
                      </a:r>
                      <a:endParaRPr lang="zh-CN" altLang="en-US" b="1" u="sng" dirty="0" smtClean="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5+1=6</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u="sng" dirty="0" smtClean="0">
                          <a:solidFill>
                            <a:srgbClr val="FF0000"/>
                          </a:solidFill>
                        </a:rPr>
                        <a:t>5+1=6</a:t>
                      </a:r>
                      <a:endParaRPr lang="zh-CN" altLang="en-US" b="1" u="sng"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1+52=53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u="sng" dirty="0" smtClean="0">
                          <a:solidFill>
                            <a:srgbClr val="FF0000"/>
                          </a:solidFill>
                        </a:rPr>
                        <a:t>5+1=6</a:t>
                      </a:r>
                      <a:endParaRPr lang="zh-CN" altLang="en-US" b="1" u="sng"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5+1=6</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1+10=11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1459559"/>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u="sng" dirty="0" smtClean="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u="sng"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u="sng"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285839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第八轮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10+1=11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u="sng" dirty="0" smtClean="0">
                          <a:solidFill>
                            <a:srgbClr val="FF0000"/>
                          </a:solidFill>
                        </a:rPr>
                        <a:t>10+1=11</a:t>
                      </a:r>
                      <a:endParaRPr lang="zh-CN" altLang="en-US" b="1" u="sng" dirty="0" smtClean="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10+1=11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u="sng" dirty="0" smtClean="0">
                          <a:solidFill>
                            <a:srgbClr val="FF0000"/>
                          </a:solidFill>
                        </a:rPr>
                        <a:t>10+1=11</a:t>
                      </a:r>
                      <a:endParaRPr lang="zh-CN" altLang="en-US" b="1" u="sng"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1+52=53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u="sng" dirty="0" smtClean="0">
                          <a:solidFill>
                            <a:srgbClr val="FF0000"/>
                          </a:solidFill>
                        </a:rPr>
                        <a:t>10+1=11</a:t>
                      </a:r>
                      <a:endParaRPr lang="zh-CN" altLang="en-US" b="1" u="sng"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10+1=11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1+10=11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718255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第九轮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11+1=12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u="sng" dirty="0" smtClean="0">
                          <a:solidFill>
                            <a:srgbClr val="FF0000"/>
                          </a:solidFill>
                        </a:rPr>
                        <a:t>11+1=12</a:t>
                      </a:r>
                      <a:endParaRPr lang="zh-CN" altLang="en-US" b="1" u="sng" dirty="0" smtClean="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11+1=12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u="sng" dirty="0" smtClean="0">
                          <a:solidFill>
                            <a:srgbClr val="FF0000"/>
                          </a:solidFill>
                        </a:rPr>
                        <a:t>11+1=12</a:t>
                      </a:r>
                      <a:endParaRPr lang="zh-CN" altLang="en-US" b="1" u="sng"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1+52=53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kern="1200" dirty="0" smtClean="0">
                          <a:solidFill>
                            <a:schemeClr val="dk1"/>
                          </a:solidFill>
                          <a:latin typeface="+mn-lt"/>
                          <a:ea typeface="+mn-ea"/>
                          <a:cs typeface="+mn-cs"/>
                        </a:rPr>
                        <a:t>11+1=12</a:t>
                      </a:r>
                      <a:endParaRPr lang="zh-CN" alt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11+1=12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u="sng" dirty="0" smtClean="0">
                          <a:solidFill>
                            <a:srgbClr val="FF0000"/>
                          </a:solidFill>
                        </a:rPr>
                        <a:t>1+10=11</a:t>
                      </a:r>
                      <a:endParaRPr lang="zh-CN" altLang="en-US" b="1" u="sng"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325436216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第十轮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12+1=13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u="sng" dirty="0" smtClean="0">
                          <a:solidFill>
                            <a:srgbClr val="FF0000"/>
                          </a:solidFill>
                        </a:rPr>
                        <a:t>11+1=12</a:t>
                      </a:r>
                      <a:endParaRPr lang="zh-CN" altLang="en-US" b="1" u="sng" dirty="0" smtClean="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12+1=13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u="sng" dirty="0" smtClean="0">
                          <a:solidFill>
                            <a:srgbClr val="FF0000"/>
                          </a:solidFill>
                        </a:rPr>
                        <a:t>11+1=12</a:t>
                      </a:r>
                      <a:endParaRPr lang="zh-CN" altLang="en-US" b="1" u="sng"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1+52=53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kern="1200" dirty="0" smtClean="0">
                          <a:solidFill>
                            <a:schemeClr val="dk1"/>
                          </a:solidFill>
                          <a:latin typeface="+mn-lt"/>
                          <a:ea typeface="+mn-ea"/>
                          <a:cs typeface="+mn-cs"/>
                        </a:rPr>
                        <a:t>12+1=13</a:t>
                      </a:r>
                      <a:endParaRPr lang="zh-CN" alt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12+1=13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u="sng" dirty="0" smtClean="0">
                          <a:solidFill>
                            <a:srgbClr val="FF0000"/>
                          </a:solidFill>
                        </a:rPr>
                        <a:t>1+10=11</a:t>
                      </a:r>
                      <a:endParaRPr lang="zh-CN" altLang="en-US" b="1" u="sng"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77645119"/>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BD</a:t>
                      </a:r>
                      <a:r>
                        <a:rPr lang="en-US" altLang="zh-CN" dirty="0" smtClean="0">
                          <a:sym typeface="Wingdings" panose="05000000000000000000" pitchFamily="2" charset="2"/>
                        </a:rPr>
                        <a:t>1</a:t>
                      </a:r>
                      <a:endParaRPr lang="zh-CN" alt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en-US" altLang="zh-CN" dirty="0" smtClean="0"/>
                        <a:t>12+1=13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u="sng" dirty="0" smtClean="0">
                          <a:solidFill>
                            <a:srgbClr val="FF0000"/>
                          </a:solidFill>
                        </a:rPr>
                        <a:t>11+1=12</a:t>
                      </a:r>
                      <a:endParaRPr lang="zh-CN" altLang="en-US" b="1" u="sng" dirty="0" smtClean="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12+1=13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kern="1200" dirty="0" smtClean="0">
                          <a:solidFill>
                            <a:schemeClr val="dk1"/>
                          </a:solidFill>
                          <a:latin typeface="+mn-lt"/>
                          <a:ea typeface="+mn-ea"/>
                          <a:cs typeface="+mn-cs"/>
                        </a:rPr>
                        <a:t>11+1=12</a:t>
                      </a:r>
                      <a:endParaRPr lang="zh-CN" alt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1" u="sng" kern="1200" dirty="0" smtClean="0">
                          <a:solidFill>
                            <a:srgbClr val="FF0000"/>
                          </a:solidFill>
                          <a:latin typeface="+mn-lt"/>
                          <a:ea typeface="+mn-ea"/>
                          <a:cs typeface="+mn-cs"/>
                        </a:rPr>
                        <a:t>1+1=2</a:t>
                      </a:r>
                      <a:endParaRPr lang="zh-CN" altLang="en-US" sz="1800" b="1" u="sng"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kern="1200" dirty="0" smtClean="0">
                          <a:solidFill>
                            <a:schemeClr val="dk1"/>
                          </a:solidFill>
                          <a:latin typeface="+mn-lt"/>
                          <a:ea typeface="+mn-ea"/>
                          <a:cs typeface="+mn-cs"/>
                        </a:rPr>
                        <a:t>12+1=13</a:t>
                      </a:r>
                      <a:endParaRPr lang="zh-CN" alt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12+1=13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u="sng" dirty="0" smtClean="0">
                          <a:solidFill>
                            <a:srgbClr val="FF0000"/>
                          </a:solidFill>
                        </a:rPr>
                        <a:t>1+10=11</a:t>
                      </a:r>
                      <a:endParaRPr lang="zh-CN" altLang="en-US" b="1" u="sng"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5282964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新一轮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1" u="sng" kern="1200" dirty="0" smtClean="0">
                          <a:solidFill>
                            <a:srgbClr val="FF0000"/>
                          </a:solidFill>
                          <a:latin typeface="+mn-lt"/>
                          <a:ea typeface="+mn-ea"/>
                          <a:cs typeface="+mn-cs"/>
                        </a:rPr>
                        <a:t>2+1=3</a:t>
                      </a:r>
                      <a:endParaRPr lang="zh-CN" altLang="en-US" sz="1800" b="1" u="sng"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mn-lt"/>
                          <a:ea typeface="+mn-ea"/>
                          <a:cs typeface="+mn-cs"/>
                        </a:rPr>
                        <a:t>11+1=12</a:t>
                      </a:r>
                      <a:endParaRPr lang="zh-CN" altLang="en-US" sz="1800" kern="1200" dirty="0" smtClean="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12+1=13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kern="1200" dirty="0" smtClean="0">
                          <a:solidFill>
                            <a:schemeClr val="dk1"/>
                          </a:solidFill>
                          <a:latin typeface="+mn-lt"/>
                          <a:ea typeface="+mn-ea"/>
                          <a:cs typeface="+mn-cs"/>
                        </a:rPr>
                        <a:t>11+1=12</a:t>
                      </a:r>
                      <a:endParaRPr lang="zh-CN" alt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1" u="sng" kern="1200" dirty="0" smtClean="0">
                          <a:solidFill>
                            <a:srgbClr val="FF0000"/>
                          </a:solidFill>
                          <a:latin typeface="+mn-lt"/>
                          <a:ea typeface="+mn-ea"/>
                          <a:cs typeface="+mn-cs"/>
                        </a:rPr>
                        <a:t>1+1=2</a:t>
                      </a:r>
                      <a:endParaRPr lang="zh-CN" altLang="en-US" sz="1800" b="1" u="sng"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kern="1200" dirty="0" smtClean="0">
                          <a:solidFill>
                            <a:schemeClr val="dk1"/>
                          </a:solidFill>
                          <a:latin typeface="+mn-lt"/>
                          <a:ea typeface="+mn-ea"/>
                          <a:cs typeface="+mn-cs"/>
                        </a:rPr>
                        <a:t>12+1=13</a:t>
                      </a:r>
                      <a:endParaRPr lang="zh-CN" alt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1" u="sng" kern="1200" dirty="0" smtClean="0">
                          <a:solidFill>
                            <a:srgbClr val="FF0000"/>
                          </a:solidFill>
                          <a:latin typeface="+mn-lt"/>
                          <a:ea typeface="+mn-ea"/>
                          <a:cs typeface="+mn-cs"/>
                        </a:rPr>
                        <a:t>2+1=3</a:t>
                      </a:r>
                      <a:endParaRPr lang="zh-CN" altLang="en-US" sz="1800" b="1" u="sng"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kern="1200" dirty="0" smtClean="0">
                          <a:solidFill>
                            <a:schemeClr val="dk1"/>
                          </a:solidFill>
                          <a:latin typeface="+mn-lt"/>
                          <a:ea typeface="+mn-ea"/>
                          <a:cs typeface="+mn-cs"/>
                        </a:rPr>
                        <a:t>1+10=11</a:t>
                      </a:r>
                      <a:endParaRPr lang="zh-CN" alt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317604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新二轮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1" u="sng" kern="1200" dirty="0" smtClean="0">
                          <a:solidFill>
                            <a:srgbClr val="FF0000"/>
                          </a:solidFill>
                          <a:latin typeface="+mn-lt"/>
                          <a:ea typeface="+mn-ea"/>
                          <a:cs typeface="+mn-cs"/>
                        </a:rPr>
                        <a:t>2+1=3</a:t>
                      </a:r>
                      <a:endParaRPr lang="zh-CN" altLang="en-US" sz="1800" b="1" u="sng"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mn-lt"/>
                          <a:ea typeface="+mn-ea"/>
                          <a:cs typeface="+mn-cs"/>
                        </a:rPr>
                        <a:t>3+1=4</a:t>
                      </a:r>
                      <a:endParaRPr lang="zh-CN" altLang="en-US" sz="1800" kern="1200" dirty="0" smtClean="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3+1=4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kern="1200" dirty="0" smtClean="0">
                          <a:solidFill>
                            <a:schemeClr val="dk1"/>
                          </a:solidFill>
                          <a:latin typeface="+mn-lt"/>
                          <a:ea typeface="+mn-ea"/>
                          <a:cs typeface="+mn-cs"/>
                        </a:rPr>
                        <a:t>3+1=4</a:t>
                      </a:r>
                      <a:endParaRPr lang="zh-CN" alt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1" u="sng" kern="1200" dirty="0" smtClean="0">
                          <a:solidFill>
                            <a:srgbClr val="FF0000"/>
                          </a:solidFill>
                          <a:latin typeface="+mn-lt"/>
                          <a:ea typeface="+mn-ea"/>
                          <a:cs typeface="+mn-cs"/>
                        </a:rPr>
                        <a:t>1+1=2</a:t>
                      </a:r>
                      <a:endParaRPr lang="zh-CN" altLang="en-US" sz="1800" b="1" u="sng"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kern="1200" dirty="0" smtClean="0">
                          <a:solidFill>
                            <a:schemeClr val="dk1"/>
                          </a:solidFill>
                          <a:latin typeface="+mn-lt"/>
                          <a:ea typeface="+mn-ea"/>
                          <a:cs typeface="+mn-cs"/>
                        </a:rPr>
                        <a:t>3+1=4</a:t>
                      </a:r>
                      <a:endParaRPr lang="zh-CN" alt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1" u="sng" kern="1200" dirty="0" smtClean="0">
                          <a:solidFill>
                            <a:srgbClr val="FF0000"/>
                          </a:solidFill>
                          <a:latin typeface="+mn-lt"/>
                          <a:ea typeface="+mn-ea"/>
                          <a:cs typeface="+mn-cs"/>
                        </a:rPr>
                        <a:t>2+1=3</a:t>
                      </a:r>
                      <a:endParaRPr lang="zh-CN" altLang="en-US" sz="1800" b="1" u="sng"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kern="1200" dirty="0" smtClean="0">
                          <a:solidFill>
                            <a:schemeClr val="dk1"/>
                          </a:solidFill>
                          <a:latin typeface="+mn-lt"/>
                          <a:ea typeface="+mn-ea"/>
                          <a:cs typeface="+mn-cs"/>
                        </a:rPr>
                        <a:t>1+10=11</a:t>
                      </a:r>
                      <a:endParaRPr lang="zh-CN" alt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44612730"/>
                  </a:ext>
                </a:extLst>
              </a:tr>
            </a:tbl>
          </a:graphicData>
        </a:graphic>
      </p:graphicFrame>
      <p:sp>
        <p:nvSpPr>
          <p:cNvPr id="7" name="文本框 6"/>
          <p:cNvSpPr txBox="1"/>
          <p:nvPr/>
        </p:nvSpPr>
        <p:spPr>
          <a:xfrm>
            <a:off x="6066185" y="71603"/>
            <a:ext cx="3421729" cy="369332"/>
          </a:xfrm>
          <a:prstGeom prst="rect">
            <a:avLst/>
          </a:prstGeom>
          <a:noFill/>
        </p:spPr>
        <p:txBody>
          <a:bodyPr wrap="square" rtlCol="0">
            <a:spAutoFit/>
          </a:bodyPr>
          <a:lstStyle/>
          <a:p>
            <a:r>
              <a:rPr lang="zh-CN" altLang="en-US" dirty="0" smtClean="0">
                <a:solidFill>
                  <a:srgbClr val="FF0000"/>
                </a:solidFill>
              </a:rPr>
              <a:t>考察</a:t>
            </a:r>
            <a:r>
              <a:rPr lang="en-US" altLang="zh-CN" dirty="0" smtClean="0">
                <a:solidFill>
                  <a:srgbClr val="FF0000"/>
                </a:solidFill>
              </a:rPr>
              <a:t>A/B/C</a:t>
            </a:r>
            <a:r>
              <a:rPr lang="zh-CN" altLang="en-US" dirty="0" smtClean="0">
                <a:solidFill>
                  <a:srgbClr val="FF0000"/>
                </a:solidFill>
              </a:rPr>
              <a:t>三个节点到</a:t>
            </a:r>
            <a:r>
              <a:rPr lang="en-US" altLang="zh-CN" dirty="0" smtClean="0">
                <a:solidFill>
                  <a:srgbClr val="FF0000"/>
                </a:solidFill>
              </a:rPr>
              <a:t>N</a:t>
            </a:r>
            <a:r>
              <a:rPr lang="zh-CN" altLang="en-US" dirty="0" smtClean="0">
                <a:solidFill>
                  <a:srgbClr val="FF0000"/>
                </a:solidFill>
              </a:rPr>
              <a:t>的路由</a:t>
            </a:r>
            <a:endParaRPr lang="zh-CN" altLang="en-US" dirty="0">
              <a:solidFill>
                <a:srgbClr val="FF0000"/>
              </a:solidFill>
            </a:endParaRPr>
          </a:p>
        </p:txBody>
      </p:sp>
      <p:sp>
        <p:nvSpPr>
          <p:cNvPr id="8" name="矩形 7"/>
          <p:cNvSpPr/>
          <p:nvPr/>
        </p:nvSpPr>
        <p:spPr>
          <a:xfrm>
            <a:off x="138107" y="482313"/>
            <a:ext cx="8193093" cy="1323439"/>
          </a:xfrm>
          <a:prstGeom prst="rect">
            <a:avLst/>
          </a:prstGeom>
        </p:spPr>
        <p:txBody>
          <a:bodyPr wrap="square">
            <a:spAutoFit/>
          </a:bodyPr>
          <a:lstStyle/>
          <a:p>
            <a:pPr marL="285750" indent="-285750">
              <a:buFont typeface="Arial" panose="020B0604020202020204" pitchFamily="34" charset="0"/>
              <a:buChar char="•"/>
            </a:pPr>
            <a:r>
              <a:rPr lang="zh-CN" altLang="en-US" sz="1600" dirty="0" smtClean="0"/>
              <a:t>不采用触发</a:t>
            </a:r>
            <a:r>
              <a:rPr lang="zh-CN" altLang="en-US" sz="1600" dirty="0" smtClean="0"/>
              <a:t>更新（</a:t>
            </a:r>
            <a:r>
              <a:rPr lang="zh-CN" altLang="en-US" sz="1600" dirty="0" smtClean="0"/>
              <a:t>有变化</a:t>
            </a:r>
            <a:r>
              <a:rPr lang="zh-CN" altLang="en-US" sz="1600" dirty="0"/>
              <a:t>时立即</a:t>
            </a:r>
            <a:r>
              <a:rPr lang="zh-CN" altLang="en-US" sz="1600" dirty="0" smtClean="0"/>
              <a:t>发送）</a:t>
            </a:r>
            <a:endParaRPr lang="en-US" altLang="zh-CN" sz="1600" dirty="0" smtClean="0"/>
          </a:p>
          <a:p>
            <a:pPr marL="285750" indent="-285750">
              <a:buFont typeface="Arial" panose="020B0604020202020204" pitchFamily="34" charset="0"/>
              <a:buChar char="•"/>
            </a:pPr>
            <a:r>
              <a:rPr lang="zh-CN" altLang="en-US" sz="1600" dirty="0" smtClean="0"/>
              <a:t>假设</a:t>
            </a:r>
            <a:r>
              <a:rPr lang="zh-CN" altLang="en-US" sz="1600" dirty="0"/>
              <a:t>计算和传输同步，即收到所有距离向量后</a:t>
            </a:r>
            <a:r>
              <a:rPr lang="zh-CN" altLang="en-US" sz="1600" dirty="0" smtClean="0"/>
              <a:t>计算</a:t>
            </a:r>
            <a:endParaRPr lang="en-US" altLang="zh-CN" sz="1600" dirty="0" smtClean="0"/>
          </a:p>
          <a:p>
            <a:pPr marL="285750" indent="-285750">
              <a:buFont typeface="Arial" panose="020B0604020202020204" pitchFamily="34" charset="0"/>
              <a:buChar char="•"/>
            </a:pPr>
            <a:r>
              <a:rPr lang="zh-CN" altLang="en-US" sz="1600" u="sng" dirty="0" smtClean="0">
                <a:solidFill>
                  <a:srgbClr val="FF0000"/>
                </a:solidFill>
              </a:rPr>
              <a:t>在计算时考虑稳定性，如果有多条最短路径，且上轮的最短路径仍然存在，则继续选择</a:t>
            </a:r>
            <a:r>
              <a:rPr lang="zh-CN" altLang="en-US" sz="1600" u="sng" dirty="0">
                <a:solidFill>
                  <a:srgbClr val="FF0000"/>
                </a:solidFill>
              </a:rPr>
              <a:t>上次选择的</a:t>
            </a:r>
            <a:r>
              <a:rPr lang="zh-CN" altLang="en-US" sz="1600" u="sng" dirty="0" smtClean="0">
                <a:solidFill>
                  <a:srgbClr val="FF0000"/>
                </a:solidFill>
              </a:rPr>
              <a:t>路径；如果不存在，否则</a:t>
            </a:r>
            <a:r>
              <a:rPr lang="zh-CN" altLang="en-US" sz="1600" u="sng" dirty="0">
                <a:solidFill>
                  <a:srgbClr val="FF0000"/>
                </a:solidFill>
              </a:rPr>
              <a:t>选择其中邻居</a:t>
            </a:r>
            <a:r>
              <a:rPr lang="en-US" altLang="zh-CN" sz="1600" u="sng" dirty="0">
                <a:solidFill>
                  <a:srgbClr val="FF0000"/>
                </a:solidFill>
              </a:rPr>
              <a:t>ID</a:t>
            </a:r>
            <a:r>
              <a:rPr lang="zh-CN" altLang="en-US" sz="1600" u="sng" dirty="0">
                <a:solidFill>
                  <a:srgbClr val="FF0000"/>
                </a:solidFill>
              </a:rPr>
              <a:t>最大</a:t>
            </a:r>
            <a:r>
              <a:rPr lang="zh-CN" altLang="en-US" sz="1600" u="sng" dirty="0" smtClean="0">
                <a:solidFill>
                  <a:srgbClr val="FF0000"/>
                </a:solidFill>
              </a:rPr>
              <a:t>的最短路径</a:t>
            </a:r>
            <a:endParaRPr lang="zh-CN" altLang="en-US" sz="1600" u="sng" dirty="0">
              <a:solidFill>
                <a:srgbClr val="FF0000"/>
              </a:solidFill>
            </a:endParaRPr>
          </a:p>
          <a:p>
            <a:pPr marL="285750" indent="-285750">
              <a:buFont typeface="Arial" panose="020B0604020202020204" pitchFamily="34" charset="0"/>
              <a:buChar char="•"/>
            </a:pPr>
            <a:endParaRPr lang="zh-CN" altLang="en-US" sz="1600" dirty="0"/>
          </a:p>
        </p:txBody>
      </p:sp>
      <p:grpSp>
        <p:nvGrpSpPr>
          <p:cNvPr id="16" name="组合 15"/>
          <p:cNvGrpSpPr/>
          <p:nvPr/>
        </p:nvGrpSpPr>
        <p:grpSpPr>
          <a:xfrm>
            <a:off x="3251199" y="3541344"/>
            <a:ext cx="8563430" cy="1567685"/>
            <a:chOff x="3251199" y="3541344"/>
            <a:chExt cx="8563430" cy="1567685"/>
          </a:xfrm>
        </p:grpSpPr>
        <p:sp>
          <p:nvSpPr>
            <p:cNvPr id="5" name="文本框 4"/>
            <p:cNvSpPr txBox="1"/>
            <p:nvPr/>
          </p:nvSpPr>
          <p:spPr>
            <a:xfrm>
              <a:off x="3251199" y="4204074"/>
              <a:ext cx="8563430" cy="369332"/>
            </a:xfrm>
            <a:prstGeom prst="rect">
              <a:avLst/>
            </a:prstGeom>
            <a:solidFill>
              <a:srgbClr val="FFC000"/>
            </a:solidFill>
          </p:spPr>
          <p:txBody>
            <a:bodyPr wrap="square" rtlCol="0">
              <a:spAutoFit/>
            </a:bodyPr>
            <a:lstStyle/>
            <a:p>
              <a:r>
                <a:rPr lang="en-US" altLang="zh-CN" dirty="0" smtClean="0"/>
                <a:t>A</a:t>
              </a:r>
              <a:r>
                <a:rPr lang="en-US" altLang="zh-CN" dirty="0" smtClean="0">
                  <a:sym typeface="Wingdings" panose="05000000000000000000" pitchFamily="2" charset="2"/>
                </a:rPr>
                <a:t>C A </a:t>
              </a:r>
              <a:r>
                <a:rPr lang="zh-CN" altLang="en-US" dirty="0" smtClean="0">
                  <a:sym typeface="Wingdings" panose="05000000000000000000" pitchFamily="2" charset="2"/>
                </a:rPr>
                <a:t>出现了路由回路，距离缓慢增加，直到</a:t>
              </a:r>
              <a:r>
                <a:rPr lang="en-US" altLang="zh-CN" dirty="0" smtClean="0">
                  <a:sym typeface="Wingdings" panose="05000000000000000000" pitchFamily="2" charset="2"/>
                </a:rPr>
                <a:t>C</a:t>
              </a:r>
              <a:r>
                <a:rPr lang="zh-CN" altLang="en-US" dirty="0" smtClean="0">
                  <a:sym typeface="Wingdings" panose="05000000000000000000" pitchFamily="2" charset="2"/>
                </a:rPr>
                <a:t>发现通过</a:t>
              </a:r>
              <a:r>
                <a:rPr lang="en-US" altLang="zh-CN" dirty="0" smtClean="0">
                  <a:sym typeface="Wingdings" panose="05000000000000000000" pitchFamily="2" charset="2"/>
                </a:rPr>
                <a:t>D</a:t>
              </a:r>
              <a:r>
                <a:rPr lang="zh-CN" altLang="en-US" dirty="0" smtClean="0">
                  <a:sym typeface="Wingdings" panose="05000000000000000000" pitchFamily="2" charset="2"/>
                </a:rPr>
                <a:t>到</a:t>
              </a:r>
              <a:r>
                <a:rPr lang="en-US" altLang="zh-CN" dirty="0" smtClean="0">
                  <a:sym typeface="Wingdings" panose="05000000000000000000" pitchFamily="2" charset="2"/>
                </a:rPr>
                <a:t>N</a:t>
              </a:r>
              <a:r>
                <a:rPr lang="zh-CN" altLang="en-US" dirty="0" smtClean="0">
                  <a:sym typeface="Wingdings" panose="05000000000000000000" pitchFamily="2" charset="2"/>
                </a:rPr>
                <a:t>的距离更短</a:t>
              </a:r>
              <a:endParaRPr lang="zh-CN" altLang="en-US" dirty="0"/>
            </a:p>
          </p:txBody>
        </p:sp>
        <p:cxnSp>
          <p:nvCxnSpPr>
            <p:cNvPr id="10" name="直接箭头连接符 9"/>
            <p:cNvCxnSpPr/>
            <p:nvPr/>
          </p:nvCxnSpPr>
          <p:spPr>
            <a:xfrm rot="16200000" flipV="1">
              <a:off x="3544021" y="3756667"/>
              <a:ext cx="488417" cy="406400"/>
            </a:xfrm>
            <a:prstGeom prst="curved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9"/>
            <p:cNvCxnSpPr/>
            <p:nvPr/>
          </p:nvCxnSpPr>
          <p:spPr>
            <a:xfrm rot="5400000" flipH="1" flipV="1">
              <a:off x="7647411" y="3665428"/>
              <a:ext cx="662730" cy="414562"/>
            </a:xfrm>
            <a:prstGeom prst="curved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9"/>
            <p:cNvCxnSpPr/>
            <p:nvPr/>
          </p:nvCxnSpPr>
          <p:spPr>
            <a:xfrm rot="16200000" flipH="1">
              <a:off x="10427960" y="4738360"/>
              <a:ext cx="486432" cy="254906"/>
            </a:xfrm>
            <a:prstGeom prst="curved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19552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距离向量路由：无穷计数问题</a:t>
            </a:r>
          </a:p>
        </p:txBody>
      </p:sp>
      <p:sp>
        <p:nvSpPr>
          <p:cNvPr id="3" name="内容占位符 2"/>
          <p:cNvSpPr>
            <a:spLocks noGrp="1"/>
          </p:cNvSpPr>
          <p:nvPr>
            <p:ph idx="1"/>
          </p:nvPr>
        </p:nvSpPr>
        <p:spPr>
          <a:xfrm>
            <a:off x="661535" y="1596119"/>
            <a:ext cx="8479971" cy="4351338"/>
          </a:xfrm>
        </p:spPr>
        <p:txBody>
          <a:bodyPr>
            <a:normAutofit/>
          </a:bodyPr>
          <a:lstStyle/>
          <a:p>
            <a:pPr>
              <a:lnSpc>
                <a:spcPct val="100000"/>
              </a:lnSpc>
              <a:spcBef>
                <a:spcPts val="0"/>
              </a:spcBef>
              <a:defRPr/>
            </a:pPr>
            <a:r>
              <a:rPr lang="zh-CN" altLang="en-US" sz="2000" dirty="0" smtClean="0"/>
              <a:t>无穷计数问题：坏消息的传播非常缓慢</a:t>
            </a:r>
            <a:endParaRPr lang="en-US" altLang="zh-CN" sz="2000" dirty="0" smtClean="0"/>
          </a:p>
          <a:p>
            <a:pPr lvl="1">
              <a:lnSpc>
                <a:spcPct val="100000"/>
              </a:lnSpc>
              <a:spcBef>
                <a:spcPts val="0"/>
              </a:spcBef>
              <a:defRPr/>
            </a:pPr>
            <a:r>
              <a:rPr lang="zh-CN" altLang="en-US" sz="2000" dirty="0" smtClean="0"/>
              <a:t>假设</a:t>
            </a:r>
            <a:r>
              <a:rPr lang="en-US" altLang="zh-CN" sz="2000" dirty="0"/>
              <a:t>BD</a:t>
            </a:r>
            <a:r>
              <a:rPr lang="zh-CN" altLang="en-US" sz="2000" dirty="0"/>
              <a:t>链路断开时，距离缓慢增加，直到最后为无穷大（可设置为网络的直径</a:t>
            </a:r>
            <a:r>
              <a:rPr lang="en-US" altLang="zh-CN" sz="2000" dirty="0"/>
              <a:t>+1</a:t>
            </a:r>
            <a:r>
              <a:rPr lang="zh-CN" altLang="en-US" sz="2000" dirty="0"/>
              <a:t>）才知道不可达</a:t>
            </a:r>
          </a:p>
          <a:p>
            <a:pPr>
              <a:lnSpc>
                <a:spcPct val="100000"/>
              </a:lnSpc>
              <a:spcBef>
                <a:spcPts val="0"/>
              </a:spcBef>
              <a:defRPr/>
            </a:pPr>
            <a:r>
              <a:rPr lang="zh-CN" altLang="en-US" sz="2000" dirty="0" smtClean="0"/>
              <a:t>好消息的传播却非常迅速</a:t>
            </a:r>
            <a:endParaRPr lang="en-US" altLang="zh-CN" sz="2000" dirty="0" smtClean="0"/>
          </a:p>
          <a:p>
            <a:pPr lvl="1">
              <a:lnSpc>
                <a:spcPct val="100000"/>
              </a:lnSpc>
              <a:spcBef>
                <a:spcPts val="0"/>
              </a:spcBef>
              <a:defRPr/>
            </a:pPr>
            <a:r>
              <a:rPr lang="en-US" altLang="zh-CN" sz="2000" dirty="0" smtClean="0"/>
              <a:t>BD</a:t>
            </a:r>
            <a:r>
              <a:rPr lang="zh-CN" altLang="en-US" sz="2000" dirty="0"/>
              <a:t>链路花费从</a:t>
            </a:r>
            <a:r>
              <a:rPr lang="en-US" altLang="zh-CN" sz="2000" dirty="0"/>
              <a:t>52</a:t>
            </a:r>
            <a:r>
              <a:rPr lang="zh-CN" altLang="en-US" sz="2000" dirty="0"/>
              <a:t>变为</a:t>
            </a:r>
            <a:r>
              <a:rPr lang="en-US" altLang="zh-CN" sz="2000" dirty="0"/>
              <a:t>1</a:t>
            </a:r>
            <a:r>
              <a:rPr lang="zh-CN" altLang="en-US" sz="2000" dirty="0"/>
              <a:t>时，传播非常迅速</a:t>
            </a:r>
          </a:p>
          <a:p>
            <a:pPr lvl="1">
              <a:lnSpc>
                <a:spcPct val="100000"/>
              </a:lnSpc>
              <a:spcBef>
                <a:spcPts val="0"/>
              </a:spcBef>
              <a:defRPr/>
            </a:pPr>
            <a:r>
              <a:rPr lang="zh-CN" altLang="en-US" sz="2000" dirty="0"/>
              <a:t>好消息意味着一条更好的路径，很快被相邻路由器知道，并且更新相应路由表，再通知给其它</a:t>
            </a:r>
            <a:r>
              <a:rPr lang="zh-CN" altLang="en-US" sz="2000" dirty="0" smtClean="0"/>
              <a:t>路由器</a:t>
            </a:r>
            <a:endParaRPr lang="en-US" altLang="zh-CN" sz="2000" dirty="0" smtClean="0"/>
          </a:p>
          <a:p>
            <a:pPr lvl="1">
              <a:lnSpc>
                <a:spcPct val="100000"/>
              </a:lnSpc>
              <a:spcBef>
                <a:spcPts val="0"/>
              </a:spcBef>
              <a:defRPr/>
            </a:pPr>
            <a:r>
              <a:rPr lang="zh-CN" altLang="en-US" sz="2000" dirty="0" smtClean="0"/>
              <a:t>坏消息意味着原来的最短路径不可用，可是新老</a:t>
            </a:r>
            <a:r>
              <a:rPr lang="zh-CN" altLang="en-US" sz="2000" dirty="0"/>
              <a:t>信息</a:t>
            </a:r>
            <a:r>
              <a:rPr lang="zh-CN" altLang="en-US" sz="2000" dirty="0" smtClean="0"/>
              <a:t>混合在一起，之前的老信息仍然在传播，导致了路由回路的出现</a:t>
            </a:r>
            <a:endParaRPr lang="en-US" altLang="zh-CN" sz="2000" dirty="0"/>
          </a:p>
          <a:p>
            <a:pPr>
              <a:lnSpc>
                <a:spcPct val="100000"/>
              </a:lnSpc>
              <a:spcBef>
                <a:spcPts val="0"/>
              </a:spcBef>
              <a:defRPr/>
            </a:pPr>
            <a:endParaRPr lang="en-US" altLang="zh-CN" sz="2000" dirty="0"/>
          </a:p>
          <a:p>
            <a:pPr marL="0" lvl="0" indent="0">
              <a:lnSpc>
                <a:spcPct val="100000"/>
              </a:lnSpc>
              <a:spcBef>
                <a:spcPts val="0"/>
              </a:spcBef>
              <a:buNone/>
              <a:defRPr/>
            </a:pPr>
            <a:endParaRPr lang="en-US" altLang="zh-CN" sz="2000" dirty="0"/>
          </a:p>
          <a:p>
            <a:endParaRPr lang="zh-CN" altLang="en-US" sz="2000" dirty="0"/>
          </a:p>
        </p:txBody>
      </p:sp>
      <p:pic>
        <p:nvPicPr>
          <p:cNvPr id="4" name="图片 3"/>
          <p:cNvPicPr>
            <a:picLocks noChangeAspect="1"/>
          </p:cNvPicPr>
          <p:nvPr/>
        </p:nvPicPr>
        <p:blipFill>
          <a:blip r:embed="rId2"/>
          <a:stretch>
            <a:fillRect/>
          </a:stretch>
        </p:blipFill>
        <p:spPr>
          <a:xfrm>
            <a:off x="8689068" y="365125"/>
            <a:ext cx="3028950" cy="1590675"/>
          </a:xfrm>
          <a:prstGeom prst="rect">
            <a:avLst/>
          </a:prstGeom>
        </p:spPr>
      </p:pic>
    </p:spTree>
    <p:extLst>
      <p:ext uri="{BB962C8B-B14F-4D97-AF65-F5344CB8AC3E}">
        <p14:creationId xmlns:p14="http://schemas.microsoft.com/office/powerpoint/2010/main" val="13544113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无穷计数问题：触发更新和抑制机制</a:t>
            </a:r>
          </a:p>
        </p:txBody>
      </p:sp>
      <p:sp>
        <p:nvSpPr>
          <p:cNvPr id="3" name="灯片编号占位符 2"/>
          <p:cNvSpPr>
            <a:spLocks noGrp="1"/>
          </p:cNvSpPr>
          <p:nvPr>
            <p:ph type="sldNum" sz="quarter" idx="12"/>
          </p:nvPr>
        </p:nvSpPr>
        <p:spPr/>
        <p:txBody>
          <a:bodyPr/>
          <a:lstStyle/>
          <a:p>
            <a:fld id="{3C40872B-571A-4F56-8A4E-7221158C17B4}" type="slidenum">
              <a:rPr lang="zh-CN" altLang="en-US" smtClean="0"/>
              <a:t>28</a:t>
            </a:fld>
            <a:endParaRPr lang="zh-CN" altLang="en-US" dirty="0"/>
          </a:p>
        </p:txBody>
      </p:sp>
      <p:sp>
        <p:nvSpPr>
          <p:cNvPr id="4" name="内容占位符 3"/>
          <p:cNvSpPr>
            <a:spLocks noGrp="1"/>
          </p:cNvSpPr>
          <p:nvPr>
            <p:ph sz="quarter" idx="1"/>
          </p:nvPr>
        </p:nvSpPr>
        <p:spPr>
          <a:xfrm>
            <a:off x="709613" y="1847850"/>
            <a:ext cx="10515600" cy="4351338"/>
          </a:xfrm>
        </p:spPr>
        <p:txBody>
          <a:bodyPr>
            <a:normAutofit fontScale="92500"/>
          </a:bodyPr>
          <a:lstStyle/>
          <a:p>
            <a:r>
              <a:rPr lang="zh-CN" altLang="en-US" dirty="0" smtClean="0"/>
              <a:t>不仅仅定期发送距离向量，在距离向量改变时立刻通知直接邻居，</a:t>
            </a:r>
            <a:r>
              <a:rPr lang="zh-CN" altLang="en-US" dirty="0"/>
              <a:t>邻居</a:t>
            </a:r>
            <a:r>
              <a:rPr lang="zh-CN" altLang="en-US" dirty="0" smtClean="0"/>
              <a:t>再进一步传播开去，这种策略称为</a:t>
            </a:r>
            <a:r>
              <a:rPr lang="zh-CN" altLang="en-US" b="1" dirty="0" smtClean="0"/>
              <a:t>触发更新</a:t>
            </a:r>
            <a:r>
              <a:rPr lang="en-US" altLang="zh-CN" b="1" dirty="0" smtClean="0"/>
              <a:t>(triggered update)</a:t>
            </a:r>
          </a:p>
          <a:p>
            <a:r>
              <a:rPr lang="zh-CN" altLang="zh-CN" b="1" dirty="0" smtClean="0"/>
              <a:t>抑制</a:t>
            </a:r>
            <a:r>
              <a:rPr lang="zh-CN" altLang="zh-CN" dirty="0"/>
              <a:t>（</a:t>
            </a:r>
            <a:r>
              <a:rPr lang="en-US" altLang="zh-CN" dirty="0"/>
              <a:t>hold-down</a:t>
            </a:r>
            <a:r>
              <a:rPr lang="zh-CN" altLang="zh-CN" dirty="0"/>
              <a:t>）</a:t>
            </a:r>
            <a:r>
              <a:rPr lang="zh-CN" altLang="zh-CN" dirty="0" smtClean="0"/>
              <a:t>机制</a:t>
            </a:r>
            <a:r>
              <a:rPr lang="zh-CN" altLang="en-US" dirty="0" smtClean="0"/>
              <a:t>：</a:t>
            </a:r>
            <a:endParaRPr lang="en-US" altLang="zh-CN" dirty="0" smtClean="0"/>
          </a:p>
          <a:p>
            <a:pPr lvl="1"/>
            <a:r>
              <a:rPr lang="zh-CN" altLang="zh-CN" dirty="0" smtClean="0"/>
              <a:t>路由器</a:t>
            </a:r>
            <a:r>
              <a:rPr lang="zh-CN" altLang="zh-CN" dirty="0"/>
              <a:t>了解到某个网络不可达（距离为无穷大</a:t>
            </a:r>
            <a:r>
              <a:rPr lang="zh-CN" altLang="zh-CN" dirty="0" smtClean="0"/>
              <a:t>）</a:t>
            </a:r>
            <a:r>
              <a:rPr lang="zh-CN" altLang="en-US" dirty="0" smtClean="0"/>
              <a:t>时</a:t>
            </a:r>
            <a:r>
              <a:rPr lang="zh-CN" altLang="zh-CN" dirty="0" smtClean="0"/>
              <a:t>开启抑制</a:t>
            </a:r>
            <a:r>
              <a:rPr lang="zh-CN" altLang="zh-CN" dirty="0"/>
              <a:t>计时器（抑制期</a:t>
            </a:r>
            <a:r>
              <a:rPr lang="zh-CN" altLang="zh-CN" dirty="0" smtClean="0"/>
              <a:t>）</a:t>
            </a:r>
            <a:endParaRPr lang="en-US" altLang="zh-CN" dirty="0" smtClean="0"/>
          </a:p>
          <a:p>
            <a:pPr lvl="1"/>
            <a:r>
              <a:rPr lang="zh-CN" altLang="en-US" dirty="0" smtClean="0"/>
              <a:t>抑制期间</a:t>
            </a:r>
            <a:r>
              <a:rPr lang="zh-CN" altLang="zh-CN" dirty="0" smtClean="0"/>
              <a:t>前</a:t>
            </a:r>
            <a:r>
              <a:rPr lang="zh-CN" altLang="en-US" dirty="0" smtClean="0"/>
              <a:t>，收到路由时： </a:t>
            </a:r>
            <a:endParaRPr lang="en-US" altLang="zh-CN" dirty="0" smtClean="0"/>
          </a:p>
          <a:p>
            <a:pPr lvl="2"/>
            <a:r>
              <a:rPr lang="zh-CN" altLang="en-US" dirty="0" smtClean="0"/>
              <a:t>如果</a:t>
            </a:r>
            <a:r>
              <a:rPr lang="zh-CN" altLang="zh-CN" dirty="0"/>
              <a:t>有一条比抑制计时器开启前的路径更好的</a:t>
            </a:r>
            <a:r>
              <a:rPr lang="zh-CN" altLang="zh-CN" dirty="0" smtClean="0"/>
              <a:t>路由</a:t>
            </a:r>
            <a:r>
              <a:rPr lang="zh-CN" altLang="en-US" dirty="0" smtClean="0"/>
              <a:t>，关闭计时器</a:t>
            </a:r>
            <a:endParaRPr lang="en-US" altLang="zh-CN" dirty="0" smtClean="0"/>
          </a:p>
          <a:p>
            <a:pPr lvl="2"/>
            <a:r>
              <a:rPr lang="zh-CN" altLang="en-US" dirty="0" smtClean="0"/>
              <a:t>否则忽略收到的路由信息，即便其通知有一条到目的网络路由</a:t>
            </a:r>
            <a:endParaRPr lang="en-US" altLang="zh-CN" dirty="0" smtClean="0"/>
          </a:p>
          <a:p>
            <a:pPr lvl="1"/>
            <a:r>
              <a:rPr lang="zh-CN" altLang="zh-CN" dirty="0" smtClean="0"/>
              <a:t>抑制期</a:t>
            </a:r>
            <a:r>
              <a:rPr lang="zh-CN" altLang="en-US" dirty="0" smtClean="0"/>
              <a:t>一般设为</a:t>
            </a:r>
            <a:r>
              <a:rPr lang="en-US" altLang="zh-CN" dirty="0" smtClean="0"/>
              <a:t>60</a:t>
            </a:r>
            <a:r>
              <a:rPr lang="zh-CN" altLang="en-US" dirty="0" smtClean="0"/>
              <a:t>秒，</a:t>
            </a:r>
            <a:r>
              <a:rPr lang="zh-CN" altLang="zh-CN" dirty="0" smtClean="0"/>
              <a:t>使得</a:t>
            </a:r>
            <a:r>
              <a:rPr lang="zh-CN" altLang="zh-CN" dirty="0"/>
              <a:t>网络的不可达状态</a:t>
            </a:r>
            <a:r>
              <a:rPr lang="zh-CN" altLang="zh-CN" dirty="0" smtClean="0"/>
              <a:t>能传播</a:t>
            </a:r>
            <a:r>
              <a:rPr lang="zh-CN" altLang="en-US" dirty="0" smtClean="0"/>
              <a:t>到所有节点</a:t>
            </a:r>
            <a:endParaRPr lang="en-US" altLang="zh-CN" dirty="0" smtClean="0"/>
          </a:p>
          <a:p>
            <a:pPr lvl="1"/>
            <a:r>
              <a:rPr lang="zh-CN" altLang="zh-CN" dirty="0" smtClean="0"/>
              <a:t>所有</a:t>
            </a:r>
            <a:r>
              <a:rPr lang="zh-CN" altLang="zh-CN" dirty="0"/>
              <a:t>的</a:t>
            </a:r>
            <a:r>
              <a:rPr lang="zh-CN" altLang="zh-CN" dirty="0" smtClean="0"/>
              <a:t>路由器必须</a:t>
            </a:r>
            <a:r>
              <a:rPr lang="zh-CN" altLang="zh-CN" dirty="0"/>
              <a:t>使用相同的抑制期，否则有可能发生路由</a:t>
            </a:r>
            <a:r>
              <a:rPr lang="zh-CN" altLang="zh-CN" dirty="0" smtClean="0"/>
              <a:t>回路</a:t>
            </a:r>
            <a:endParaRPr lang="en-US" altLang="zh-CN" dirty="0" smtClean="0"/>
          </a:p>
          <a:p>
            <a:pPr lvl="1"/>
            <a:r>
              <a:rPr lang="zh-CN" altLang="zh-CN" dirty="0" smtClean="0"/>
              <a:t>抑制</a:t>
            </a:r>
            <a:r>
              <a:rPr lang="zh-CN" altLang="zh-CN" dirty="0"/>
              <a:t>机制避免了可能的路由回路，</a:t>
            </a:r>
            <a:r>
              <a:rPr lang="zh-CN" altLang="zh-CN" dirty="0" smtClean="0"/>
              <a:t>但是以</a:t>
            </a:r>
            <a:r>
              <a:rPr lang="zh-CN" altLang="zh-CN" dirty="0"/>
              <a:t>增加收敛时间为</a:t>
            </a:r>
            <a:r>
              <a:rPr lang="zh-CN" altLang="zh-CN" dirty="0" smtClean="0"/>
              <a:t>代价</a:t>
            </a:r>
            <a:endParaRPr lang="zh-CN" altLang="zh-CN" dirty="0"/>
          </a:p>
          <a:p>
            <a:endParaRPr lang="zh-CN" altLang="en-US" dirty="0"/>
          </a:p>
        </p:txBody>
      </p:sp>
    </p:spTree>
    <p:extLst>
      <p:ext uri="{BB962C8B-B14F-4D97-AF65-F5344CB8AC3E}">
        <p14:creationId xmlns:p14="http://schemas.microsoft.com/office/powerpoint/2010/main" val="24541365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无穷计数问题：水平分割</a:t>
            </a:r>
            <a:r>
              <a:rPr lang="zh-CN" altLang="zh-CN" dirty="0"/>
              <a:t>（</a:t>
            </a:r>
            <a:r>
              <a:rPr lang="en-US" altLang="zh-CN" dirty="0"/>
              <a:t>Split Horizon</a:t>
            </a:r>
            <a:r>
              <a:rPr lang="zh-CN" altLang="zh-CN" dirty="0"/>
              <a:t>）</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29</a:t>
            </a:fld>
            <a:endParaRPr lang="zh-CN" altLang="en-US" dirty="0"/>
          </a:p>
        </p:txBody>
      </p:sp>
      <p:sp>
        <p:nvSpPr>
          <p:cNvPr id="4" name="内容占位符 3"/>
          <p:cNvSpPr>
            <a:spLocks noGrp="1"/>
          </p:cNvSpPr>
          <p:nvPr>
            <p:ph sz="quarter" idx="1"/>
          </p:nvPr>
        </p:nvSpPr>
        <p:spPr>
          <a:xfrm>
            <a:off x="838200" y="1825625"/>
            <a:ext cx="10308771" cy="2862489"/>
          </a:xfrm>
        </p:spPr>
        <p:txBody>
          <a:bodyPr>
            <a:normAutofit/>
          </a:bodyPr>
          <a:lstStyle/>
          <a:p>
            <a:r>
              <a:rPr lang="zh-CN" altLang="zh-CN" sz="2000" dirty="0"/>
              <a:t>通过一个特定的网络接口</a:t>
            </a:r>
            <a:r>
              <a:rPr lang="en-US" altLang="zh-CN" sz="2000" dirty="0"/>
              <a:t>X</a:t>
            </a:r>
            <a:r>
              <a:rPr lang="zh-CN" altLang="zh-CN" sz="2000" dirty="0"/>
              <a:t>发送距离向量时，绝对不要包括通过那个网络接口学习到的路由信息（即下一跳为接口</a:t>
            </a:r>
            <a:r>
              <a:rPr lang="en-US" altLang="zh-CN" sz="2000" dirty="0"/>
              <a:t>X</a:t>
            </a:r>
            <a:r>
              <a:rPr lang="zh-CN" altLang="zh-CN" sz="2000" dirty="0"/>
              <a:t>上的邻居路由器的距离向量）</a:t>
            </a:r>
            <a:endParaRPr lang="en-US" altLang="zh-CN" sz="2000" dirty="0"/>
          </a:p>
          <a:p>
            <a:r>
              <a:rPr lang="zh-CN" altLang="zh-CN" sz="2000" b="1" dirty="0"/>
              <a:t>带反向抑制的水平分割</a:t>
            </a:r>
            <a:r>
              <a:rPr lang="zh-CN" altLang="zh-CN" sz="2000" dirty="0"/>
              <a:t>（</a:t>
            </a:r>
            <a:r>
              <a:rPr lang="en-US" altLang="zh-CN" sz="2000" dirty="0"/>
              <a:t>split horizon with poisoned reverse</a:t>
            </a:r>
            <a:r>
              <a:rPr lang="zh-CN" altLang="zh-CN" sz="2000" dirty="0"/>
              <a:t>）</a:t>
            </a:r>
            <a:endParaRPr lang="en-US" altLang="zh-CN" sz="2000" dirty="0"/>
          </a:p>
          <a:p>
            <a:pPr lvl="1"/>
            <a:r>
              <a:rPr lang="zh-CN" altLang="zh-CN" sz="2000" dirty="0"/>
              <a:t>给邻居路由器发送路由信息</a:t>
            </a:r>
            <a:r>
              <a:rPr lang="zh-CN" altLang="en-US" sz="2000" dirty="0"/>
              <a:t>时将</a:t>
            </a:r>
            <a:r>
              <a:rPr lang="zh-CN" altLang="zh-CN" sz="2000" dirty="0"/>
              <a:t>那些从该邻居了解到的路由信息的距离</a:t>
            </a:r>
            <a:r>
              <a:rPr lang="zh-CN" altLang="en-US" sz="2000" u="sng" dirty="0">
                <a:solidFill>
                  <a:srgbClr val="FF0000"/>
                </a:solidFill>
              </a:rPr>
              <a:t>设</a:t>
            </a:r>
            <a:r>
              <a:rPr lang="zh-CN" altLang="zh-CN" sz="2000" u="sng" dirty="0">
                <a:solidFill>
                  <a:srgbClr val="FF0000"/>
                </a:solidFill>
              </a:rPr>
              <a:t>为无穷大</a:t>
            </a:r>
            <a:r>
              <a:rPr lang="zh-CN" altLang="zh-CN" sz="2000" dirty="0"/>
              <a:t>。</a:t>
            </a:r>
            <a:endParaRPr lang="en-US" altLang="zh-CN" sz="2000" dirty="0"/>
          </a:p>
          <a:p>
            <a:pPr lvl="1"/>
            <a:r>
              <a:rPr lang="zh-CN" altLang="en-US" sz="2000" dirty="0"/>
              <a:t>相比水平分割路由消息更大一些</a:t>
            </a:r>
            <a:endParaRPr lang="en-US" altLang="zh-CN" sz="2000" dirty="0"/>
          </a:p>
          <a:p>
            <a:pPr lvl="1"/>
            <a:r>
              <a:rPr lang="zh-CN" altLang="en-US" sz="2000" dirty="0"/>
              <a:t>尽管有水平分割，仍然</a:t>
            </a:r>
            <a:r>
              <a:rPr lang="zh-CN" altLang="en-US" sz="2000" dirty="0" smtClean="0"/>
              <a:t>可能</a:t>
            </a:r>
            <a:r>
              <a:rPr lang="zh-CN" altLang="en-US" sz="2000" dirty="0"/>
              <a:t>会</a:t>
            </a:r>
            <a:r>
              <a:rPr lang="zh-CN" altLang="en-US" sz="2000" dirty="0" smtClean="0"/>
              <a:t>出现</a:t>
            </a:r>
            <a:r>
              <a:rPr lang="zh-CN" altLang="en-US" sz="2000" dirty="0"/>
              <a:t>两</a:t>
            </a:r>
            <a:r>
              <a:rPr lang="zh-CN" altLang="en-US" sz="2000" dirty="0" smtClean="0"/>
              <a:t>个节点</a:t>
            </a:r>
            <a:r>
              <a:rPr lang="zh-CN" altLang="en-US" sz="2000" dirty="0"/>
              <a:t>之间</a:t>
            </a:r>
            <a:r>
              <a:rPr lang="zh-CN" altLang="en-US" sz="2000" dirty="0" smtClean="0"/>
              <a:t>的路由</a:t>
            </a:r>
            <a:r>
              <a:rPr lang="zh-CN" altLang="en-US" sz="2000" dirty="0"/>
              <a:t>回路</a:t>
            </a:r>
            <a:endParaRPr lang="en-US" altLang="zh-CN" sz="2000" dirty="0" smtClean="0"/>
          </a:p>
          <a:p>
            <a:pPr lvl="1"/>
            <a:r>
              <a:rPr lang="zh-CN" altLang="en-US" sz="2000" dirty="0" smtClean="0"/>
              <a:t>通过</a:t>
            </a:r>
            <a:r>
              <a:rPr lang="zh-CN" altLang="en-US" sz="2000" dirty="0"/>
              <a:t>反向抑制可以更快地消除两个节点之间的路由回路，而不是等待超时而消除</a:t>
            </a:r>
          </a:p>
        </p:txBody>
      </p:sp>
      <p:pic>
        <p:nvPicPr>
          <p:cNvPr id="5" name="图片 4"/>
          <p:cNvPicPr>
            <a:picLocks noChangeAspect="1"/>
          </p:cNvPicPr>
          <p:nvPr/>
        </p:nvPicPr>
        <p:blipFill>
          <a:blip r:embed="rId3">
            <a:duotone>
              <a:prstClr val="black"/>
              <a:schemeClr val="accent1">
                <a:tint val="45000"/>
                <a:satMod val="400000"/>
              </a:schemeClr>
            </a:duotone>
          </a:blip>
          <a:stretch>
            <a:fillRect/>
          </a:stretch>
        </p:blipFill>
        <p:spPr>
          <a:xfrm>
            <a:off x="1613587" y="5160879"/>
            <a:ext cx="846296" cy="456469"/>
          </a:xfrm>
          <a:prstGeom prst="rect">
            <a:avLst/>
          </a:prstGeom>
        </p:spPr>
      </p:pic>
      <p:pic>
        <p:nvPicPr>
          <p:cNvPr id="6" name="图片 5"/>
          <p:cNvPicPr>
            <a:picLocks noChangeAspect="1"/>
          </p:cNvPicPr>
          <p:nvPr/>
        </p:nvPicPr>
        <p:blipFill>
          <a:blip r:embed="rId3">
            <a:duotone>
              <a:prstClr val="black"/>
              <a:schemeClr val="accent1">
                <a:tint val="45000"/>
                <a:satMod val="400000"/>
              </a:schemeClr>
            </a:duotone>
          </a:blip>
          <a:stretch>
            <a:fillRect/>
          </a:stretch>
        </p:blipFill>
        <p:spPr>
          <a:xfrm>
            <a:off x="4128383" y="5160879"/>
            <a:ext cx="846296" cy="456469"/>
          </a:xfrm>
          <a:prstGeom prst="rect">
            <a:avLst/>
          </a:prstGeom>
        </p:spPr>
      </p:pic>
      <p:pic>
        <p:nvPicPr>
          <p:cNvPr id="7" name="图片 6"/>
          <p:cNvPicPr>
            <a:picLocks noChangeAspect="1"/>
          </p:cNvPicPr>
          <p:nvPr/>
        </p:nvPicPr>
        <p:blipFill>
          <a:blip r:embed="rId4"/>
          <a:stretch>
            <a:fillRect/>
          </a:stretch>
        </p:blipFill>
        <p:spPr>
          <a:xfrm>
            <a:off x="7929987" y="5144087"/>
            <a:ext cx="524792" cy="435930"/>
          </a:xfrm>
          <a:prstGeom prst="rect">
            <a:avLst/>
          </a:prstGeom>
        </p:spPr>
      </p:pic>
      <p:sp>
        <p:nvSpPr>
          <p:cNvPr id="8" name="云形 7"/>
          <p:cNvSpPr/>
          <p:nvPr/>
        </p:nvSpPr>
        <p:spPr>
          <a:xfrm>
            <a:off x="5703183" y="4678970"/>
            <a:ext cx="1694265" cy="142028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6" idx="3"/>
            <a:endCxn id="8" idx="2"/>
          </p:cNvCxnSpPr>
          <p:nvPr/>
        </p:nvCxnSpPr>
        <p:spPr>
          <a:xfrm flipV="1">
            <a:off x="4974679" y="5389113"/>
            <a:ext cx="733759"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8" idx="0"/>
          </p:cNvCxnSpPr>
          <p:nvPr/>
        </p:nvCxnSpPr>
        <p:spPr>
          <a:xfrm flipV="1">
            <a:off x="7396036" y="5362052"/>
            <a:ext cx="634561" cy="270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5" idx="3"/>
            <a:endCxn id="6" idx="1"/>
          </p:cNvCxnSpPr>
          <p:nvPr/>
        </p:nvCxnSpPr>
        <p:spPr>
          <a:xfrm>
            <a:off x="2459883" y="5389114"/>
            <a:ext cx="16685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7950116" y="5607078"/>
            <a:ext cx="504663" cy="369332"/>
          </a:xfrm>
          <a:prstGeom prst="rect">
            <a:avLst/>
          </a:prstGeom>
          <a:noFill/>
        </p:spPr>
        <p:txBody>
          <a:bodyPr wrap="square" rtlCol="0">
            <a:spAutoFit/>
          </a:bodyPr>
          <a:lstStyle/>
          <a:p>
            <a:r>
              <a:rPr lang="en-US" altLang="zh-CN" b="1" dirty="0" smtClean="0"/>
              <a:t>N</a:t>
            </a:r>
            <a:endParaRPr lang="zh-CN" altLang="en-US" b="1" dirty="0"/>
          </a:p>
        </p:txBody>
      </p:sp>
      <p:grpSp>
        <p:nvGrpSpPr>
          <p:cNvPr id="13" name="组合 12"/>
          <p:cNvGrpSpPr/>
          <p:nvPr/>
        </p:nvGrpSpPr>
        <p:grpSpPr>
          <a:xfrm>
            <a:off x="2539101" y="5580017"/>
            <a:ext cx="1661578" cy="748989"/>
            <a:chOff x="2219786" y="3105552"/>
            <a:chExt cx="1661578" cy="748989"/>
          </a:xfrm>
        </p:grpSpPr>
        <p:cxnSp>
          <p:nvCxnSpPr>
            <p:cNvPr id="14" name="直接箭头连接符 13"/>
            <p:cNvCxnSpPr/>
            <p:nvPr/>
          </p:nvCxnSpPr>
          <p:spPr>
            <a:xfrm flipH="1">
              <a:off x="2219786" y="3105552"/>
              <a:ext cx="1415432"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2219786" y="3208210"/>
              <a:ext cx="1661578" cy="646331"/>
            </a:xfrm>
            <a:prstGeom prst="rect">
              <a:avLst/>
            </a:prstGeom>
            <a:noFill/>
          </p:spPr>
          <p:txBody>
            <a:bodyPr wrap="square" rtlCol="0">
              <a:spAutoFit/>
            </a:bodyPr>
            <a:lstStyle/>
            <a:p>
              <a:r>
                <a:rPr lang="zh-CN" altLang="en-US" b="1" dirty="0" smtClean="0"/>
                <a:t>我到</a:t>
              </a:r>
              <a:r>
                <a:rPr lang="en-US" altLang="zh-CN" b="1" dirty="0" smtClean="0"/>
                <a:t>N</a:t>
              </a:r>
              <a:r>
                <a:rPr lang="zh-CN" altLang="en-US" b="1" dirty="0" smtClean="0"/>
                <a:t>的距离为</a:t>
              </a:r>
              <a:r>
                <a:rPr lang="en-US" altLang="zh-CN" b="1" dirty="0" smtClean="0"/>
                <a:t>….</a:t>
              </a:r>
              <a:endParaRPr lang="zh-CN" altLang="en-US" b="1" dirty="0"/>
            </a:p>
          </p:txBody>
        </p:sp>
      </p:grpSp>
      <p:sp>
        <p:nvSpPr>
          <p:cNvPr id="16" name="文本框 15"/>
          <p:cNvSpPr txBox="1"/>
          <p:nvPr/>
        </p:nvSpPr>
        <p:spPr>
          <a:xfrm>
            <a:off x="4428719" y="5682675"/>
            <a:ext cx="504663" cy="369332"/>
          </a:xfrm>
          <a:prstGeom prst="rect">
            <a:avLst/>
          </a:prstGeom>
          <a:noFill/>
        </p:spPr>
        <p:txBody>
          <a:bodyPr wrap="square" rtlCol="0">
            <a:spAutoFit/>
          </a:bodyPr>
          <a:lstStyle/>
          <a:p>
            <a:r>
              <a:rPr lang="en-US" altLang="zh-CN" b="1" dirty="0" smtClean="0"/>
              <a:t>Y</a:t>
            </a:r>
            <a:endParaRPr lang="zh-CN" altLang="en-US" b="1" dirty="0"/>
          </a:p>
        </p:txBody>
      </p:sp>
      <p:sp>
        <p:nvSpPr>
          <p:cNvPr id="17" name="文本框 16"/>
          <p:cNvSpPr txBox="1"/>
          <p:nvPr/>
        </p:nvSpPr>
        <p:spPr>
          <a:xfrm>
            <a:off x="1809447" y="5665742"/>
            <a:ext cx="444882" cy="369332"/>
          </a:xfrm>
          <a:prstGeom prst="rect">
            <a:avLst/>
          </a:prstGeom>
          <a:noFill/>
        </p:spPr>
        <p:txBody>
          <a:bodyPr wrap="square" rtlCol="0">
            <a:spAutoFit/>
          </a:bodyPr>
          <a:lstStyle/>
          <a:p>
            <a:r>
              <a:rPr lang="en-US" altLang="zh-CN" b="1" dirty="0" smtClean="0"/>
              <a:t>X</a:t>
            </a:r>
            <a:endParaRPr lang="zh-CN" altLang="en-US" b="1" dirty="0"/>
          </a:p>
        </p:txBody>
      </p:sp>
      <p:sp>
        <p:nvSpPr>
          <p:cNvPr id="18" name="文本框 17"/>
          <p:cNvSpPr txBox="1"/>
          <p:nvPr/>
        </p:nvSpPr>
        <p:spPr>
          <a:xfrm>
            <a:off x="1576602" y="4242936"/>
            <a:ext cx="3940806" cy="369332"/>
          </a:xfrm>
          <a:prstGeom prst="rect">
            <a:avLst/>
          </a:prstGeom>
          <a:noFill/>
        </p:spPr>
        <p:txBody>
          <a:bodyPr wrap="square" rtlCol="0">
            <a:spAutoFit/>
          </a:bodyPr>
          <a:lstStyle/>
          <a:p>
            <a:r>
              <a:rPr lang="zh-CN" altLang="en-US" b="1" dirty="0" smtClean="0"/>
              <a:t>目前到</a:t>
            </a:r>
            <a:r>
              <a:rPr lang="en-US" altLang="zh-CN" b="1" dirty="0" smtClean="0"/>
              <a:t>N</a:t>
            </a:r>
            <a:r>
              <a:rPr lang="zh-CN" altLang="en-US" b="1" dirty="0" smtClean="0"/>
              <a:t>的路径中从</a:t>
            </a:r>
            <a:r>
              <a:rPr lang="en-US" altLang="zh-CN" b="1" dirty="0" smtClean="0"/>
              <a:t>Y</a:t>
            </a:r>
            <a:r>
              <a:rPr lang="zh-CN" altLang="en-US" b="1" dirty="0" smtClean="0"/>
              <a:t>过去最短</a:t>
            </a:r>
            <a:endParaRPr lang="zh-CN" altLang="en-US" b="1" dirty="0"/>
          </a:p>
        </p:txBody>
      </p:sp>
      <p:sp>
        <p:nvSpPr>
          <p:cNvPr id="19" name="文本框 18"/>
          <p:cNvSpPr txBox="1"/>
          <p:nvPr/>
        </p:nvSpPr>
        <p:spPr>
          <a:xfrm>
            <a:off x="2428179" y="4696096"/>
            <a:ext cx="1700204"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dirty="0" smtClean="0">
                <a:sym typeface="Wingdings" panose="05000000000000000000" pitchFamily="2" charset="2"/>
              </a:rPr>
              <a:t>N, cost = …</a:t>
            </a:r>
            <a:endParaRPr lang="zh-CN" altLang="en-US" dirty="0"/>
          </a:p>
        </p:txBody>
      </p:sp>
      <p:grpSp>
        <p:nvGrpSpPr>
          <p:cNvPr id="22" name="组合 21"/>
          <p:cNvGrpSpPr/>
          <p:nvPr/>
        </p:nvGrpSpPr>
        <p:grpSpPr>
          <a:xfrm>
            <a:off x="2558690" y="4688335"/>
            <a:ext cx="2805485" cy="464785"/>
            <a:chOff x="2558690" y="4821335"/>
            <a:chExt cx="2805485" cy="464785"/>
          </a:xfrm>
        </p:grpSpPr>
        <p:sp>
          <p:nvSpPr>
            <p:cNvPr id="20" name="乘号 19"/>
            <p:cNvSpPr/>
            <p:nvPr/>
          </p:nvSpPr>
          <p:spPr>
            <a:xfrm>
              <a:off x="2558690" y="4823051"/>
              <a:ext cx="1230685" cy="463069"/>
            </a:xfrm>
            <a:prstGeom prst="mathMultiply">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4175059" y="4821335"/>
              <a:ext cx="1189116" cy="369332"/>
            </a:xfrm>
            <a:prstGeom prst="rect">
              <a:avLst/>
            </a:prstGeom>
            <a:noFill/>
          </p:spPr>
          <p:txBody>
            <a:bodyPr wrap="square" rtlCol="0">
              <a:spAutoFit/>
            </a:bodyPr>
            <a:lstStyle/>
            <a:p>
              <a:r>
                <a:rPr lang="zh-CN" altLang="en-US" b="1" dirty="0" smtClean="0"/>
                <a:t>水平分割</a:t>
              </a:r>
              <a:endParaRPr lang="zh-CN" altLang="en-US" b="1" dirty="0"/>
            </a:p>
          </p:txBody>
        </p:sp>
      </p:grpSp>
      <p:grpSp>
        <p:nvGrpSpPr>
          <p:cNvPr id="26" name="组合 25"/>
          <p:cNvGrpSpPr/>
          <p:nvPr/>
        </p:nvGrpSpPr>
        <p:grpSpPr>
          <a:xfrm>
            <a:off x="2396715" y="6394333"/>
            <a:ext cx="4040502" cy="369332"/>
            <a:chOff x="2396715" y="6394333"/>
            <a:chExt cx="4040502" cy="369332"/>
          </a:xfrm>
        </p:grpSpPr>
        <p:sp>
          <p:nvSpPr>
            <p:cNvPr id="23" name="文本框 22"/>
            <p:cNvSpPr txBox="1"/>
            <p:nvPr/>
          </p:nvSpPr>
          <p:spPr>
            <a:xfrm>
              <a:off x="2396715" y="6394333"/>
              <a:ext cx="1700204" cy="369332"/>
            </a:xfrm>
            <a:prstGeom prst="rect">
              <a:avLst/>
            </a:prstGeom>
            <a:solidFill>
              <a:srgbClr val="FFC000"/>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b="1" dirty="0" smtClean="0">
                  <a:sym typeface="Wingdings" panose="05000000000000000000" pitchFamily="2" charset="2"/>
                </a:rPr>
                <a:t>N, cost = ∞</a:t>
              </a:r>
              <a:endParaRPr lang="zh-CN" altLang="en-US" b="1" dirty="0"/>
            </a:p>
          </p:txBody>
        </p:sp>
        <p:sp>
          <p:nvSpPr>
            <p:cNvPr id="25" name="矩形 24"/>
            <p:cNvSpPr/>
            <p:nvPr/>
          </p:nvSpPr>
          <p:spPr>
            <a:xfrm>
              <a:off x="4175059" y="6394333"/>
              <a:ext cx="2262158" cy="369332"/>
            </a:xfrm>
            <a:prstGeom prst="rect">
              <a:avLst/>
            </a:prstGeom>
            <a:solidFill>
              <a:srgbClr val="FFC000"/>
            </a:solidFill>
          </p:spPr>
          <p:txBody>
            <a:bodyPr wrap="none">
              <a:spAutoFit/>
            </a:bodyPr>
            <a:lstStyle/>
            <a:p>
              <a:r>
                <a:rPr lang="zh-CN" altLang="en-US" b="1" dirty="0"/>
                <a:t>反向抑制的水平分割</a:t>
              </a:r>
              <a:endParaRPr lang="zh-CN" altLang="en-US" b="1" dirty="0"/>
            </a:p>
          </p:txBody>
        </p:sp>
      </p:grpSp>
    </p:spTree>
    <p:extLst>
      <p:ext uri="{BB962C8B-B14F-4D97-AF65-F5344CB8AC3E}">
        <p14:creationId xmlns:p14="http://schemas.microsoft.com/office/powerpoint/2010/main" val="26116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down)">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down)">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down)">
                                      <p:cBhvr>
                                        <p:cTn id="2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路由协议：自治系统</a:t>
            </a:r>
            <a:endParaRPr lang="zh-CN" altLang="en-US" dirty="0"/>
          </a:p>
        </p:txBody>
      </p:sp>
      <p:sp>
        <p:nvSpPr>
          <p:cNvPr id="4" name="内容占位符 3"/>
          <p:cNvSpPr>
            <a:spLocks noGrp="1"/>
          </p:cNvSpPr>
          <p:nvPr>
            <p:ph sz="quarter" idx="1"/>
          </p:nvPr>
        </p:nvSpPr>
        <p:spPr>
          <a:xfrm>
            <a:off x="681814" y="1497070"/>
            <a:ext cx="10515600" cy="4351338"/>
          </a:xfrm>
        </p:spPr>
        <p:txBody>
          <a:bodyPr>
            <a:normAutofit/>
          </a:bodyPr>
          <a:lstStyle/>
          <a:p>
            <a:r>
              <a:rPr lang="zh-CN" altLang="en-US" sz="2000" dirty="0"/>
              <a:t>分布式动态路由协议</a:t>
            </a:r>
          </a:p>
          <a:p>
            <a:pPr lvl="1"/>
            <a:r>
              <a:rPr lang="zh-CN" altLang="en-US" sz="2000" dirty="0"/>
              <a:t>网络拓扑会动态变化</a:t>
            </a:r>
            <a:endParaRPr lang="en-US" altLang="zh-CN" sz="2000" dirty="0"/>
          </a:p>
          <a:p>
            <a:pPr lvl="1"/>
            <a:r>
              <a:rPr lang="zh-CN" altLang="en-US" sz="2000" dirty="0"/>
              <a:t>大多数情况下网络拓扑稳定</a:t>
            </a:r>
            <a:endParaRPr lang="en-US" altLang="zh-CN" sz="2000" dirty="0"/>
          </a:p>
          <a:p>
            <a:pPr lvl="1"/>
            <a:r>
              <a:rPr lang="zh-CN" altLang="en-US" sz="2000" dirty="0"/>
              <a:t>节点存储和处理能力相对较强</a:t>
            </a:r>
            <a:endParaRPr lang="en-US" altLang="zh-CN" sz="2000" dirty="0"/>
          </a:p>
          <a:p>
            <a:r>
              <a:rPr lang="en-US" altLang="zh-CN" sz="2000" dirty="0"/>
              <a:t>Internet</a:t>
            </a:r>
            <a:r>
              <a:rPr lang="zh-CN" altLang="en-US" sz="2000" dirty="0"/>
              <a:t>规模大，路由消息、路由表和收敛性要求采用层次路由</a:t>
            </a:r>
            <a:endParaRPr lang="en-US" altLang="zh-CN" sz="2000" dirty="0"/>
          </a:p>
          <a:p>
            <a:pPr lvl="1"/>
            <a:r>
              <a:rPr lang="zh-CN" altLang="en-US" sz="2000" dirty="0"/>
              <a:t>分成多个</a:t>
            </a:r>
            <a:r>
              <a:rPr lang="zh-CN" altLang="zh-CN" sz="2000" b="1" dirty="0"/>
              <a:t>自治系统</a:t>
            </a:r>
            <a:r>
              <a:rPr lang="en-US" altLang="zh-CN" sz="2000" b="1" dirty="0"/>
              <a:t>AS</a:t>
            </a:r>
            <a:r>
              <a:rPr lang="zh-CN" altLang="zh-CN" sz="2000" dirty="0"/>
              <a:t>（</a:t>
            </a:r>
            <a:r>
              <a:rPr lang="en-US" altLang="zh-CN" sz="2000" dirty="0"/>
              <a:t>Autonomous System</a:t>
            </a:r>
            <a:r>
              <a:rPr lang="zh-CN" altLang="zh-CN" sz="2000" dirty="0"/>
              <a:t>）</a:t>
            </a:r>
            <a:endParaRPr lang="en-US" altLang="zh-CN" sz="2000" dirty="0"/>
          </a:p>
          <a:p>
            <a:pPr lvl="2"/>
            <a:r>
              <a:rPr lang="zh-CN" altLang="zh-CN" dirty="0" smtClean="0"/>
              <a:t>由</a:t>
            </a:r>
            <a:r>
              <a:rPr lang="zh-CN" altLang="zh-CN" dirty="0"/>
              <a:t>一个或者多个独立的管理实体控制的采用相同路由策略的网络和路由器组成</a:t>
            </a:r>
            <a:r>
              <a:rPr lang="zh-CN" altLang="zh-CN" dirty="0" smtClean="0"/>
              <a:t>。</a:t>
            </a:r>
            <a:endParaRPr lang="en-US" altLang="zh-CN" dirty="0" smtClean="0"/>
          </a:p>
          <a:p>
            <a:pPr lvl="2"/>
            <a:r>
              <a:rPr lang="zh-CN" altLang="zh-CN" dirty="0" smtClean="0"/>
              <a:t>分配</a:t>
            </a:r>
            <a:r>
              <a:rPr lang="zh-CN" altLang="zh-CN" dirty="0"/>
              <a:t>一</a:t>
            </a:r>
            <a:r>
              <a:rPr lang="zh-CN" altLang="zh-CN" dirty="0" smtClean="0"/>
              <a:t>个</a:t>
            </a:r>
            <a:r>
              <a:rPr lang="en-US" altLang="zh-CN" dirty="0" smtClean="0"/>
              <a:t>16</a:t>
            </a:r>
            <a:r>
              <a:rPr lang="zh-CN" altLang="en-US" dirty="0" smtClean="0"/>
              <a:t>比特的</a:t>
            </a:r>
            <a:r>
              <a:rPr lang="zh-CN" altLang="zh-CN" dirty="0" smtClean="0"/>
              <a:t>自治系统</a:t>
            </a:r>
            <a:r>
              <a:rPr lang="zh-CN" altLang="zh-CN" dirty="0"/>
              <a:t>编号（</a:t>
            </a:r>
            <a:r>
              <a:rPr lang="en-US" altLang="zh-CN" dirty="0"/>
              <a:t>ASN</a:t>
            </a:r>
            <a:r>
              <a:rPr lang="zh-CN" altLang="zh-CN" dirty="0" smtClean="0"/>
              <a:t>）</a:t>
            </a:r>
            <a:endParaRPr lang="en-US" altLang="zh-CN" dirty="0" smtClean="0"/>
          </a:p>
          <a:p>
            <a:pPr lvl="3"/>
            <a:r>
              <a:rPr lang="en-US" altLang="zh-CN" sz="2000" dirty="0"/>
              <a:t>64512~65534</a:t>
            </a:r>
            <a:r>
              <a:rPr lang="zh-CN" altLang="en-US" sz="2000" dirty="0"/>
              <a:t>为内部自治系统编号</a:t>
            </a:r>
            <a:endParaRPr lang="en-US" altLang="zh-CN" sz="2000" dirty="0"/>
          </a:p>
          <a:p>
            <a:pPr lvl="3"/>
            <a:r>
              <a:rPr lang="en-US" altLang="zh-CN" sz="2000" dirty="0"/>
              <a:t>2007</a:t>
            </a:r>
            <a:r>
              <a:rPr lang="zh-CN" altLang="en-US" sz="2000" dirty="0"/>
              <a:t>年</a:t>
            </a:r>
            <a:r>
              <a:rPr lang="en-US" altLang="zh-CN" sz="2000" dirty="0"/>
              <a:t>RFC 4893</a:t>
            </a:r>
            <a:r>
              <a:rPr lang="zh-CN" altLang="en-US" sz="2000" dirty="0"/>
              <a:t>扩充为</a:t>
            </a:r>
            <a:r>
              <a:rPr lang="en-US" altLang="zh-CN" sz="2000" dirty="0"/>
              <a:t>32</a:t>
            </a:r>
            <a:r>
              <a:rPr lang="zh-CN" altLang="en-US" sz="2000" dirty="0"/>
              <a:t>比特，</a:t>
            </a:r>
            <a:r>
              <a:rPr lang="en-US" altLang="zh-CN" sz="2000" dirty="0"/>
              <a:t>X.Y</a:t>
            </a:r>
            <a:r>
              <a:rPr lang="zh-CN" altLang="en-US" sz="2000" dirty="0"/>
              <a:t>来表示</a:t>
            </a:r>
            <a:endParaRPr lang="en-US" altLang="zh-CN" sz="2000" dirty="0"/>
          </a:p>
          <a:p>
            <a:pPr lvl="1"/>
            <a:r>
              <a:rPr lang="zh-CN" altLang="en-US" sz="2000" dirty="0" smtClean="0"/>
              <a:t>自治系统内部选择各自的内部路由协议（</a:t>
            </a:r>
            <a:r>
              <a:rPr lang="en-US" altLang="zh-CN" sz="2000" dirty="0" smtClean="0"/>
              <a:t>IGP</a:t>
            </a:r>
            <a:r>
              <a:rPr lang="zh-CN" altLang="en-US" sz="2000" dirty="0" smtClean="0"/>
              <a:t>）</a:t>
            </a:r>
            <a:endParaRPr lang="en-US" altLang="zh-CN" sz="2000" dirty="0" smtClean="0"/>
          </a:p>
          <a:p>
            <a:pPr lvl="2"/>
            <a:r>
              <a:rPr lang="zh-CN" altLang="en-US" sz="1600" dirty="0" smtClean="0"/>
              <a:t>可以采用不同的路由协议，可以采用不同的</a:t>
            </a:r>
            <a:r>
              <a:rPr lang="en-US" altLang="zh-CN" sz="1600" dirty="0" smtClean="0"/>
              <a:t>metric</a:t>
            </a:r>
            <a:endParaRPr lang="en-US" altLang="zh-CN" sz="1600" dirty="0" smtClean="0"/>
          </a:p>
          <a:p>
            <a:pPr lvl="1"/>
            <a:r>
              <a:rPr lang="zh-CN" altLang="en-US" sz="2000" dirty="0" smtClean="0"/>
              <a:t>自治系统之间运行外部路由协议（</a:t>
            </a:r>
            <a:r>
              <a:rPr lang="en-US" altLang="zh-CN" sz="2000" dirty="0" smtClean="0"/>
              <a:t>EGP</a:t>
            </a:r>
            <a:r>
              <a:rPr lang="zh-CN" altLang="en-US" sz="2000" dirty="0" smtClean="0"/>
              <a:t>）</a:t>
            </a:r>
            <a:endParaRPr lang="en-US" altLang="zh-CN" sz="2000" dirty="0" smtClean="0"/>
          </a:p>
          <a:p>
            <a:pPr lvl="2"/>
            <a:r>
              <a:rPr lang="zh-CN" altLang="en-US" sz="1600" dirty="0" smtClean="0"/>
              <a:t>将</a:t>
            </a:r>
            <a:r>
              <a:rPr lang="en-US" altLang="zh-CN" sz="1600" dirty="0" smtClean="0"/>
              <a:t>AS</a:t>
            </a:r>
            <a:r>
              <a:rPr lang="zh-CN" altLang="en-US" sz="1600" dirty="0" smtClean="0"/>
              <a:t>内部的网络汇集在一起发布到其他</a:t>
            </a:r>
            <a:r>
              <a:rPr lang="en-US" altLang="zh-CN" sz="1600" dirty="0" smtClean="0"/>
              <a:t>AS</a:t>
            </a:r>
            <a:endParaRPr lang="en-US" altLang="zh-CN" sz="1600" dirty="0" smtClean="0"/>
          </a:p>
        </p:txBody>
      </p:sp>
      <p:sp>
        <p:nvSpPr>
          <p:cNvPr id="5" name="Freeform 6"/>
          <p:cNvSpPr>
            <a:spLocks/>
          </p:cNvSpPr>
          <p:nvPr/>
        </p:nvSpPr>
        <p:spPr bwMode="auto">
          <a:xfrm>
            <a:off x="9802812" y="4250936"/>
            <a:ext cx="1944687" cy="1292225"/>
          </a:xfrm>
          <a:custGeom>
            <a:avLst/>
            <a:gdLst>
              <a:gd name="T0" fmla="*/ 2147483647 w 1162"/>
              <a:gd name="T1" fmla="*/ 2147483647 h 543"/>
              <a:gd name="T2" fmla="*/ 2147483647 w 1162"/>
              <a:gd name="T3" fmla="*/ 2147483647 h 543"/>
              <a:gd name="T4" fmla="*/ 2147483647 w 1162"/>
              <a:gd name="T5" fmla="*/ 2147483647 h 543"/>
              <a:gd name="T6" fmla="*/ 2147483647 w 1162"/>
              <a:gd name="T7" fmla="*/ 2147483647 h 543"/>
              <a:gd name="T8" fmla="*/ 2147483647 w 1162"/>
              <a:gd name="T9" fmla="*/ 2147483647 h 543"/>
              <a:gd name="T10" fmla="*/ 2147483647 w 1162"/>
              <a:gd name="T11" fmla="*/ 2147483647 h 543"/>
              <a:gd name="T12" fmla="*/ 2147483647 w 1162"/>
              <a:gd name="T13" fmla="*/ 2147483647 h 543"/>
              <a:gd name="T14" fmla="*/ 2147483647 w 1162"/>
              <a:gd name="T15" fmla="*/ 2147483647 h 543"/>
              <a:gd name="T16" fmla="*/ 0 60000 65536"/>
              <a:gd name="T17" fmla="*/ 0 60000 65536"/>
              <a:gd name="T18" fmla="*/ 0 60000 65536"/>
              <a:gd name="T19" fmla="*/ 0 60000 65536"/>
              <a:gd name="T20" fmla="*/ 0 60000 65536"/>
              <a:gd name="T21" fmla="*/ 0 60000 65536"/>
              <a:gd name="T22" fmla="*/ 0 60000 65536"/>
              <a:gd name="T23" fmla="*/ 0 60000 65536"/>
              <a:gd name="T24" fmla="*/ 0 w 1162"/>
              <a:gd name="T25" fmla="*/ 0 h 543"/>
              <a:gd name="T26" fmla="*/ 1162 w 1162"/>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62" h="543">
                <a:moveTo>
                  <a:pt x="56" y="162"/>
                </a:moveTo>
                <a:cubicBezTo>
                  <a:pt x="115" y="100"/>
                  <a:pt x="221" y="28"/>
                  <a:pt x="368" y="14"/>
                </a:cubicBezTo>
                <a:cubicBezTo>
                  <a:pt x="515" y="0"/>
                  <a:pt x="811" y="42"/>
                  <a:pt x="940" y="79"/>
                </a:cubicBezTo>
                <a:cubicBezTo>
                  <a:pt x="1069" y="116"/>
                  <a:pt x="1126" y="177"/>
                  <a:pt x="1144" y="239"/>
                </a:cubicBezTo>
                <a:cubicBezTo>
                  <a:pt x="1162" y="301"/>
                  <a:pt x="1141" y="401"/>
                  <a:pt x="1048" y="451"/>
                </a:cubicBezTo>
                <a:cubicBezTo>
                  <a:pt x="955" y="501"/>
                  <a:pt x="746" y="543"/>
                  <a:pt x="586" y="541"/>
                </a:cubicBezTo>
                <a:cubicBezTo>
                  <a:pt x="426" y="539"/>
                  <a:pt x="176" y="502"/>
                  <a:pt x="88" y="439"/>
                </a:cubicBezTo>
                <a:cubicBezTo>
                  <a:pt x="0" y="376"/>
                  <a:pt x="63" y="220"/>
                  <a:pt x="56" y="162"/>
                </a:cubicBezTo>
                <a:close/>
              </a:path>
            </a:pathLst>
          </a:custGeom>
          <a:solidFill>
            <a:srgbClr val="66CC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9" name="Text Box 10"/>
          <p:cNvSpPr txBox="1">
            <a:spLocks noChangeArrowheads="1"/>
          </p:cNvSpPr>
          <p:nvPr/>
        </p:nvSpPr>
        <p:spPr bwMode="auto">
          <a:xfrm>
            <a:off x="10439399" y="5173273"/>
            <a:ext cx="6159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AS2</a:t>
            </a:r>
          </a:p>
        </p:txBody>
      </p:sp>
      <p:sp>
        <p:nvSpPr>
          <p:cNvPr id="10" name="Line 11"/>
          <p:cNvSpPr>
            <a:spLocks noChangeShapeType="1"/>
          </p:cNvSpPr>
          <p:nvPr/>
        </p:nvSpPr>
        <p:spPr bwMode="auto">
          <a:xfrm flipV="1">
            <a:off x="10318749" y="4662098"/>
            <a:ext cx="434975" cy="192088"/>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39" name="Group 40"/>
          <p:cNvGrpSpPr>
            <a:grpSpLocks/>
          </p:cNvGrpSpPr>
          <p:nvPr/>
        </p:nvGrpSpPr>
        <p:grpSpPr bwMode="auto">
          <a:xfrm>
            <a:off x="8586373" y="5573313"/>
            <a:ext cx="2660650" cy="1122362"/>
            <a:chOff x="1572" y="3293"/>
            <a:chExt cx="1676" cy="707"/>
          </a:xfrm>
        </p:grpSpPr>
        <p:sp>
          <p:nvSpPr>
            <p:cNvPr id="40" name="Freeform 41"/>
            <p:cNvSpPr>
              <a:spLocks/>
            </p:cNvSpPr>
            <p:nvPr/>
          </p:nvSpPr>
          <p:spPr bwMode="auto">
            <a:xfrm>
              <a:off x="1572" y="3293"/>
              <a:ext cx="1676" cy="707"/>
            </a:xfrm>
            <a:custGeom>
              <a:avLst/>
              <a:gdLst>
                <a:gd name="T0" fmla="*/ 259 w 1583"/>
                <a:gd name="T1" fmla="*/ 310 h 682"/>
                <a:gd name="T2" fmla="*/ 681 w 1583"/>
                <a:gd name="T3" fmla="*/ 102 h 682"/>
                <a:gd name="T4" fmla="*/ 1313 w 1583"/>
                <a:gd name="T5" fmla="*/ 29 h 682"/>
                <a:gd name="T6" fmla="*/ 1933 w 1583"/>
                <a:gd name="T7" fmla="*/ 268 h 682"/>
                <a:gd name="T8" fmla="*/ 2613 w 1583"/>
                <a:gd name="T9" fmla="*/ 591 h 682"/>
                <a:gd name="T10" fmla="*/ 2126 w 1583"/>
                <a:gd name="T11" fmla="*/ 888 h 682"/>
                <a:gd name="T12" fmla="*/ 1153 w 1583"/>
                <a:gd name="T13" fmla="*/ 908 h 682"/>
                <a:gd name="T14" fmla="*/ 149 w 1583"/>
                <a:gd name="T15" fmla="*/ 823 h 682"/>
                <a:gd name="T16" fmla="*/ 259 w 1583"/>
                <a:gd name="T17" fmla="*/ 310 h 6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3"/>
                <a:gd name="T28" fmla="*/ 0 h 682"/>
                <a:gd name="T29" fmla="*/ 1583 w 1583"/>
                <a:gd name="T30" fmla="*/ 682 h 68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3" h="682">
                  <a:moveTo>
                    <a:pt x="155" y="224"/>
                  </a:moveTo>
                  <a:cubicBezTo>
                    <a:pt x="208" y="137"/>
                    <a:pt x="302" y="108"/>
                    <a:pt x="407" y="74"/>
                  </a:cubicBezTo>
                  <a:cubicBezTo>
                    <a:pt x="512" y="40"/>
                    <a:pt x="660" y="0"/>
                    <a:pt x="785" y="20"/>
                  </a:cubicBezTo>
                  <a:cubicBezTo>
                    <a:pt x="910" y="40"/>
                    <a:pt x="1027" y="126"/>
                    <a:pt x="1157" y="194"/>
                  </a:cubicBezTo>
                  <a:cubicBezTo>
                    <a:pt x="1287" y="262"/>
                    <a:pt x="1545" y="353"/>
                    <a:pt x="1564" y="428"/>
                  </a:cubicBezTo>
                  <a:cubicBezTo>
                    <a:pt x="1583" y="503"/>
                    <a:pt x="1417" y="606"/>
                    <a:pt x="1272" y="644"/>
                  </a:cubicBezTo>
                  <a:cubicBezTo>
                    <a:pt x="1127" y="682"/>
                    <a:pt x="887" y="664"/>
                    <a:pt x="690" y="656"/>
                  </a:cubicBezTo>
                  <a:cubicBezTo>
                    <a:pt x="493" y="648"/>
                    <a:pt x="178" y="668"/>
                    <a:pt x="89" y="596"/>
                  </a:cubicBezTo>
                  <a:cubicBezTo>
                    <a:pt x="0" y="524"/>
                    <a:pt x="102" y="311"/>
                    <a:pt x="155" y="224"/>
                  </a:cubicBezTo>
                  <a:close/>
                </a:path>
              </a:pathLst>
            </a:custGeom>
            <a:solidFill>
              <a:srgbClr val="66CC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41" name="Text Box 42"/>
            <p:cNvSpPr txBox="1">
              <a:spLocks noChangeArrowheads="1"/>
            </p:cNvSpPr>
            <p:nvPr/>
          </p:nvSpPr>
          <p:spPr bwMode="auto">
            <a:xfrm>
              <a:off x="1719" y="3724"/>
              <a:ext cx="419"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a:t>AS1</a:t>
              </a:r>
              <a:endParaRPr lang="en-US" sz="1800"/>
            </a:p>
          </p:txBody>
        </p:sp>
        <p:sp>
          <p:nvSpPr>
            <p:cNvPr id="42" name="Line 43"/>
            <p:cNvSpPr>
              <a:spLocks noChangeShapeType="1"/>
            </p:cNvSpPr>
            <p:nvPr/>
          </p:nvSpPr>
          <p:spPr bwMode="auto">
            <a:xfrm flipH="1">
              <a:off x="2134" y="3469"/>
              <a:ext cx="93" cy="10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3" name="Line 44"/>
            <p:cNvSpPr>
              <a:spLocks noChangeShapeType="1"/>
            </p:cNvSpPr>
            <p:nvPr/>
          </p:nvSpPr>
          <p:spPr bwMode="auto">
            <a:xfrm>
              <a:off x="2388" y="3491"/>
              <a:ext cx="3" cy="285"/>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 name="Line 45"/>
            <p:cNvSpPr>
              <a:spLocks noChangeShapeType="1"/>
            </p:cNvSpPr>
            <p:nvPr/>
          </p:nvSpPr>
          <p:spPr bwMode="auto">
            <a:xfrm>
              <a:off x="2490" y="3461"/>
              <a:ext cx="313" cy="21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5" name="Line 46"/>
            <p:cNvSpPr>
              <a:spLocks noChangeShapeType="1"/>
            </p:cNvSpPr>
            <p:nvPr/>
          </p:nvSpPr>
          <p:spPr bwMode="auto">
            <a:xfrm flipH="1">
              <a:off x="2566" y="3749"/>
              <a:ext cx="237" cy="76"/>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6" name="Line 47"/>
            <p:cNvSpPr>
              <a:spLocks noChangeShapeType="1"/>
            </p:cNvSpPr>
            <p:nvPr/>
          </p:nvSpPr>
          <p:spPr bwMode="auto">
            <a:xfrm flipH="1" flipV="1">
              <a:off x="2202" y="3638"/>
              <a:ext cx="568" cy="5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7" name="Line 48"/>
            <p:cNvSpPr>
              <a:spLocks noChangeShapeType="1"/>
            </p:cNvSpPr>
            <p:nvPr/>
          </p:nvSpPr>
          <p:spPr bwMode="auto">
            <a:xfrm>
              <a:off x="2143" y="3689"/>
              <a:ext cx="127" cy="85"/>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48" name="Group 49"/>
            <p:cNvGrpSpPr>
              <a:grpSpLocks/>
            </p:cNvGrpSpPr>
            <p:nvPr/>
          </p:nvGrpSpPr>
          <p:grpSpPr bwMode="auto">
            <a:xfrm>
              <a:off x="2202" y="3293"/>
              <a:ext cx="316" cy="250"/>
              <a:chOff x="2055" y="3447"/>
              <a:chExt cx="316" cy="250"/>
            </a:xfrm>
          </p:grpSpPr>
          <p:sp>
            <p:nvSpPr>
              <p:cNvPr id="75" name="Oval 50"/>
              <p:cNvSpPr>
                <a:spLocks noChangeArrowheads="1"/>
              </p:cNvSpPr>
              <p:nvPr/>
            </p:nvSpPr>
            <p:spPr bwMode="auto">
              <a:xfrm>
                <a:off x="2058" y="3571"/>
                <a:ext cx="313"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76" name="Line 51"/>
              <p:cNvSpPr>
                <a:spLocks noChangeShapeType="1"/>
              </p:cNvSpPr>
              <p:nvPr/>
            </p:nvSpPr>
            <p:spPr bwMode="auto">
              <a:xfrm>
                <a:off x="2058" y="3564"/>
                <a:ext cx="0" cy="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77" name="Line 52"/>
              <p:cNvSpPr>
                <a:spLocks noChangeShapeType="1"/>
              </p:cNvSpPr>
              <p:nvPr/>
            </p:nvSpPr>
            <p:spPr bwMode="auto">
              <a:xfrm>
                <a:off x="2371" y="3564"/>
                <a:ext cx="0" cy="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78" name="Rectangle 53"/>
              <p:cNvSpPr>
                <a:spLocks noChangeArrowheads="1"/>
              </p:cNvSpPr>
              <p:nvPr/>
            </p:nvSpPr>
            <p:spPr bwMode="auto">
              <a:xfrm>
                <a:off x="2058" y="3564"/>
                <a:ext cx="310" cy="49"/>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79" name="Oval 54"/>
              <p:cNvSpPr>
                <a:spLocks noChangeArrowheads="1"/>
              </p:cNvSpPr>
              <p:nvPr/>
            </p:nvSpPr>
            <p:spPr bwMode="auto">
              <a:xfrm>
                <a:off x="2055" y="3505"/>
                <a:ext cx="313" cy="95"/>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80" name="Group 55"/>
              <p:cNvGrpSpPr>
                <a:grpSpLocks/>
              </p:cNvGrpSpPr>
              <p:nvPr/>
            </p:nvGrpSpPr>
            <p:grpSpPr bwMode="auto">
              <a:xfrm>
                <a:off x="2072" y="3447"/>
                <a:ext cx="285" cy="250"/>
                <a:chOff x="2912" y="2425"/>
                <a:chExt cx="292" cy="250"/>
              </a:xfrm>
            </p:grpSpPr>
            <p:sp>
              <p:nvSpPr>
                <p:cNvPr id="81" name="Rectangle 56"/>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82" name="Text Box 57"/>
                <p:cNvSpPr txBox="1">
                  <a:spLocks noChangeArrowheads="1"/>
                </p:cNvSpPr>
                <p:nvPr/>
              </p:nvSpPr>
              <p:spPr bwMode="auto">
                <a:xfrm>
                  <a:off x="2912" y="2425"/>
                  <a:ext cx="29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1c</a:t>
                  </a:r>
                </a:p>
              </p:txBody>
            </p:sp>
          </p:grpSp>
        </p:grpSp>
        <p:grpSp>
          <p:nvGrpSpPr>
            <p:cNvPr id="49" name="Group 58"/>
            <p:cNvGrpSpPr>
              <a:grpSpLocks/>
            </p:cNvGrpSpPr>
            <p:nvPr/>
          </p:nvGrpSpPr>
          <p:grpSpPr bwMode="auto">
            <a:xfrm>
              <a:off x="1896" y="3507"/>
              <a:ext cx="316" cy="250"/>
              <a:chOff x="1749" y="3661"/>
              <a:chExt cx="316" cy="250"/>
            </a:xfrm>
          </p:grpSpPr>
          <p:sp>
            <p:nvSpPr>
              <p:cNvPr id="68" name="Oval 59"/>
              <p:cNvSpPr>
                <a:spLocks noChangeArrowheads="1"/>
              </p:cNvSpPr>
              <p:nvPr/>
            </p:nvSpPr>
            <p:spPr bwMode="auto">
              <a:xfrm>
                <a:off x="1752" y="3781"/>
                <a:ext cx="313"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69" name="Line 60"/>
              <p:cNvSpPr>
                <a:spLocks noChangeShapeType="1"/>
              </p:cNvSpPr>
              <p:nvPr/>
            </p:nvSpPr>
            <p:spPr bwMode="auto">
              <a:xfrm>
                <a:off x="1752" y="3774"/>
                <a:ext cx="0" cy="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70" name="Line 61"/>
              <p:cNvSpPr>
                <a:spLocks noChangeShapeType="1"/>
              </p:cNvSpPr>
              <p:nvPr/>
            </p:nvSpPr>
            <p:spPr bwMode="auto">
              <a:xfrm>
                <a:off x="2065" y="3774"/>
                <a:ext cx="0" cy="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71" name="Rectangle 62"/>
              <p:cNvSpPr>
                <a:spLocks noChangeArrowheads="1"/>
              </p:cNvSpPr>
              <p:nvPr/>
            </p:nvSpPr>
            <p:spPr bwMode="auto">
              <a:xfrm>
                <a:off x="1752" y="3774"/>
                <a:ext cx="310" cy="49"/>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72" name="Oval 63"/>
              <p:cNvSpPr>
                <a:spLocks noChangeArrowheads="1"/>
              </p:cNvSpPr>
              <p:nvPr/>
            </p:nvSpPr>
            <p:spPr bwMode="auto">
              <a:xfrm>
                <a:off x="1749" y="3719"/>
                <a:ext cx="313" cy="95"/>
              </a:xfrm>
              <a:prstGeom prst="ellipse">
                <a:avLst/>
              </a:prstGeom>
              <a:solidFill>
                <a:schemeClr val="hlink"/>
              </a:solidFill>
              <a:ln w="12700">
                <a:solidFill>
                  <a:schemeClr val="tx1"/>
                </a:solidFill>
                <a:round/>
                <a:headEnd/>
                <a:tailEnd/>
              </a:ln>
            </p:spPr>
            <p:txBody>
              <a:bodyPr wrap="none" anchor="ctr"/>
              <a:lstStyle/>
              <a:p>
                <a:endParaRPr lang="en-US"/>
              </a:p>
            </p:txBody>
          </p:sp>
          <p:sp>
            <p:nvSpPr>
              <p:cNvPr id="73" name="Rectangle 64"/>
              <p:cNvSpPr>
                <a:spLocks noChangeArrowheads="1"/>
              </p:cNvSpPr>
              <p:nvPr/>
            </p:nvSpPr>
            <p:spPr bwMode="auto">
              <a:xfrm>
                <a:off x="1834" y="3746"/>
                <a:ext cx="142" cy="96"/>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74" name="Text Box 65"/>
              <p:cNvSpPr txBox="1">
                <a:spLocks noChangeArrowheads="1"/>
              </p:cNvSpPr>
              <p:nvPr/>
            </p:nvSpPr>
            <p:spPr bwMode="auto">
              <a:xfrm>
                <a:off x="1765" y="3661"/>
                <a:ext cx="294"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1a</a:t>
                </a:r>
                <a:endParaRPr lang="en-US"/>
              </a:p>
            </p:txBody>
          </p:sp>
        </p:grpSp>
        <p:grpSp>
          <p:nvGrpSpPr>
            <p:cNvPr id="50" name="Group 66"/>
            <p:cNvGrpSpPr>
              <a:grpSpLocks/>
            </p:cNvGrpSpPr>
            <p:nvPr/>
          </p:nvGrpSpPr>
          <p:grpSpPr bwMode="auto">
            <a:xfrm>
              <a:off x="2238" y="3689"/>
              <a:ext cx="316" cy="250"/>
              <a:chOff x="2091" y="3843"/>
              <a:chExt cx="316" cy="250"/>
            </a:xfrm>
          </p:grpSpPr>
          <p:sp>
            <p:nvSpPr>
              <p:cNvPr id="60" name="Oval 67"/>
              <p:cNvSpPr>
                <a:spLocks noChangeArrowheads="1"/>
              </p:cNvSpPr>
              <p:nvPr/>
            </p:nvSpPr>
            <p:spPr bwMode="auto">
              <a:xfrm>
                <a:off x="2094" y="3967"/>
                <a:ext cx="313"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61" name="Line 68"/>
              <p:cNvSpPr>
                <a:spLocks noChangeShapeType="1"/>
              </p:cNvSpPr>
              <p:nvPr/>
            </p:nvSpPr>
            <p:spPr bwMode="auto">
              <a:xfrm>
                <a:off x="2094" y="3960"/>
                <a:ext cx="0" cy="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2" name="Line 69"/>
              <p:cNvSpPr>
                <a:spLocks noChangeShapeType="1"/>
              </p:cNvSpPr>
              <p:nvPr/>
            </p:nvSpPr>
            <p:spPr bwMode="auto">
              <a:xfrm>
                <a:off x="2407" y="3960"/>
                <a:ext cx="0" cy="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3" name="Rectangle 70"/>
              <p:cNvSpPr>
                <a:spLocks noChangeArrowheads="1"/>
              </p:cNvSpPr>
              <p:nvPr/>
            </p:nvSpPr>
            <p:spPr bwMode="auto">
              <a:xfrm>
                <a:off x="2094" y="3960"/>
                <a:ext cx="310" cy="49"/>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64" name="Oval 71"/>
              <p:cNvSpPr>
                <a:spLocks noChangeArrowheads="1"/>
              </p:cNvSpPr>
              <p:nvPr/>
            </p:nvSpPr>
            <p:spPr bwMode="auto">
              <a:xfrm>
                <a:off x="2091" y="3901"/>
                <a:ext cx="313" cy="95"/>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65" name="Group 72"/>
              <p:cNvGrpSpPr>
                <a:grpSpLocks/>
              </p:cNvGrpSpPr>
              <p:nvPr/>
            </p:nvGrpSpPr>
            <p:grpSpPr bwMode="auto">
              <a:xfrm>
                <a:off x="2106" y="3843"/>
                <a:ext cx="294" cy="250"/>
                <a:chOff x="2910" y="2425"/>
                <a:chExt cx="296" cy="250"/>
              </a:xfrm>
            </p:grpSpPr>
            <p:sp>
              <p:nvSpPr>
                <p:cNvPr id="66" name="Rectangle 73"/>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67" name="Text Box 74"/>
                <p:cNvSpPr txBox="1">
                  <a:spLocks noChangeArrowheads="1"/>
                </p:cNvSpPr>
                <p:nvPr/>
              </p:nvSpPr>
              <p:spPr bwMode="auto">
                <a:xfrm>
                  <a:off x="2910" y="2425"/>
                  <a:ext cx="2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1d</a:t>
                  </a:r>
                </a:p>
              </p:txBody>
            </p:sp>
          </p:grpSp>
        </p:grpSp>
        <p:grpSp>
          <p:nvGrpSpPr>
            <p:cNvPr id="51" name="Group 75"/>
            <p:cNvGrpSpPr>
              <a:grpSpLocks/>
            </p:cNvGrpSpPr>
            <p:nvPr/>
          </p:nvGrpSpPr>
          <p:grpSpPr bwMode="auto">
            <a:xfrm>
              <a:off x="2778" y="3573"/>
              <a:ext cx="316" cy="250"/>
              <a:chOff x="2016" y="1976"/>
              <a:chExt cx="316" cy="250"/>
            </a:xfrm>
          </p:grpSpPr>
          <p:sp>
            <p:nvSpPr>
              <p:cNvPr id="52" name="Oval 76"/>
              <p:cNvSpPr>
                <a:spLocks noChangeArrowheads="1"/>
              </p:cNvSpPr>
              <p:nvPr/>
            </p:nvSpPr>
            <p:spPr bwMode="auto">
              <a:xfrm>
                <a:off x="2019" y="2102"/>
                <a:ext cx="313"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53" name="Line 77"/>
              <p:cNvSpPr>
                <a:spLocks noChangeShapeType="1"/>
              </p:cNvSpPr>
              <p:nvPr/>
            </p:nvSpPr>
            <p:spPr bwMode="auto">
              <a:xfrm>
                <a:off x="2019" y="2095"/>
                <a:ext cx="0" cy="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4" name="Line 78"/>
              <p:cNvSpPr>
                <a:spLocks noChangeShapeType="1"/>
              </p:cNvSpPr>
              <p:nvPr/>
            </p:nvSpPr>
            <p:spPr bwMode="auto">
              <a:xfrm>
                <a:off x="2332" y="2095"/>
                <a:ext cx="0" cy="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5" name="Rectangle 79"/>
              <p:cNvSpPr>
                <a:spLocks noChangeArrowheads="1"/>
              </p:cNvSpPr>
              <p:nvPr/>
            </p:nvSpPr>
            <p:spPr bwMode="auto">
              <a:xfrm>
                <a:off x="2019" y="2095"/>
                <a:ext cx="310" cy="49"/>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56" name="Oval 80"/>
              <p:cNvSpPr>
                <a:spLocks noChangeArrowheads="1"/>
              </p:cNvSpPr>
              <p:nvPr/>
            </p:nvSpPr>
            <p:spPr bwMode="auto">
              <a:xfrm>
                <a:off x="2016" y="2036"/>
                <a:ext cx="313" cy="95"/>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57" name="Group 81"/>
              <p:cNvGrpSpPr>
                <a:grpSpLocks/>
              </p:cNvGrpSpPr>
              <p:nvPr/>
            </p:nvGrpSpPr>
            <p:grpSpPr bwMode="auto">
              <a:xfrm>
                <a:off x="2029" y="1976"/>
                <a:ext cx="294" cy="250"/>
                <a:chOff x="2909" y="2425"/>
                <a:chExt cx="299" cy="250"/>
              </a:xfrm>
            </p:grpSpPr>
            <p:sp>
              <p:nvSpPr>
                <p:cNvPr id="58" name="Rectangle 82"/>
                <p:cNvSpPr>
                  <a:spLocks noChangeArrowheads="1"/>
                </p:cNvSpPr>
                <p:nvPr/>
              </p:nvSpPr>
              <p:spPr bwMode="auto">
                <a:xfrm>
                  <a:off x="2982" y="2490"/>
                  <a:ext cx="142" cy="132"/>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59" name="Text Box 83"/>
                <p:cNvSpPr txBox="1">
                  <a:spLocks noChangeArrowheads="1"/>
                </p:cNvSpPr>
                <p:nvPr/>
              </p:nvSpPr>
              <p:spPr bwMode="auto">
                <a:xfrm>
                  <a:off x="2909" y="2425"/>
                  <a:ext cx="299"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1b</a:t>
                  </a:r>
                  <a:endParaRPr lang="en-US"/>
                </a:p>
              </p:txBody>
            </p:sp>
          </p:grpSp>
        </p:grpSp>
      </p:grpSp>
      <p:grpSp>
        <p:nvGrpSpPr>
          <p:cNvPr id="83" name="Group 84"/>
          <p:cNvGrpSpPr>
            <a:grpSpLocks/>
          </p:cNvGrpSpPr>
          <p:nvPr/>
        </p:nvGrpSpPr>
        <p:grpSpPr bwMode="auto">
          <a:xfrm>
            <a:off x="10035951" y="4668706"/>
            <a:ext cx="501650" cy="396875"/>
            <a:chOff x="3537" y="3473"/>
            <a:chExt cx="316" cy="250"/>
          </a:xfrm>
        </p:grpSpPr>
        <p:sp>
          <p:nvSpPr>
            <p:cNvPr id="84" name="Oval 85"/>
            <p:cNvSpPr>
              <a:spLocks noChangeArrowheads="1"/>
            </p:cNvSpPr>
            <p:nvPr/>
          </p:nvSpPr>
          <p:spPr bwMode="auto">
            <a:xfrm>
              <a:off x="3540" y="3598"/>
              <a:ext cx="313"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85" name="Line 86"/>
            <p:cNvSpPr>
              <a:spLocks noChangeShapeType="1"/>
            </p:cNvSpPr>
            <p:nvPr/>
          </p:nvSpPr>
          <p:spPr bwMode="auto">
            <a:xfrm>
              <a:off x="3540" y="3591"/>
              <a:ext cx="0" cy="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6" name="Line 87"/>
            <p:cNvSpPr>
              <a:spLocks noChangeShapeType="1"/>
            </p:cNvSpPr>
            <p:nvPr/>
          </p:nvSpPr>
          <p:spPr bwMode="auto">
            <a:xfrm>
              <a:off x="3853" y="3591"/>
              <a:ext cx="0" cy="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 name="Rectangle 88"/>
            <p:cNvSpPr>
              <a:spLocks noChangeArrowheads="1"/>
            </p:cNvSpPr>
            <p:nvPr/>
          </p:nvSpPr>
          <p:spPr bwMode="auto">
            <a:xfrm>
              <a:off x="3540" y="3591"/>
              <a:ext cx="310" cy="49"/>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88" name="Oval 89"/>
            <p:cNvSpPr>
              <a:spLocks noChangeArrowheads="1"/>
            </p:cNvSpPr>
            <p:nvPr/>
          </p:nvSpPr>
          <p:spPr bwMode="auto">
            <a:xfrm>
              <a:off x="3537" y="3532"/>
              <a:ext cx="313" cy="95"/>
            </a:xfrm>
            <a:prstGeom prst="ellipse">
              <a:avLst/>
            </a:prstGeom>
            <a:solidFill>
              <a:schemeClr val="hlink"/>
            </a:solidFill>
            <a:ln w="12700">
              <a:solidFill>
                <a:schemeClr val="tx1"/>
              </a:solidFill>
              <a:round/>
              <a:headEnd/>
              <a:tailEnd/>
            </a:ln>
          </p:spPr>
          <p:txBody>
            <a:bodyPr wrap="none" anchor="ctr"/>
            <a:lstStyle/>
            <a:p>
              <a:endParaRPr lang="en-US"/>
            </a:p>
          </p:txBody>
        </p:sp>
        <p:sp>
          <p:nvSpPr>
            <p:cNvPr id="89" name="Rectangle 90"/>
            <p:cNvSpPr>
              <a:spLocks noChangeArrowheads="1"/>
            </p:cNvSpPr>
            <p:nvPr/>
          </p:nvSpPr>
          <p:spPr bwMode="auto">
            <a:xfrm>
              <a:off x="3624" y="3545"/>
              <a:ext cx="141" cy="120"/>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90" name="Text Box 91"/>
            <p:cNvSpPr txBox="1">
              <a:spLocks noChangeArrowheads="1"/>
            </p:cNvSpPr>
            <p:nvPr/>
          </p:nvSpPr>
          <p:spPr bwMode="auto">
            <a:xfrm>
              <a:off x="3551" y="3473"/>
              <a:ext cx="294"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dirty="0"/>
                <a:t>2a</a:t>
              </a:r>
              <a:endParaRPr lang="en-US" dirty="0"/>
            </a:p>
          </p:txBody>
        </p:sp>
      </p:grpSp>
      <p:sp>
        <p:nvSpPr>
          <p:cNvPr id="91" name="Line 92"/>
          <p:cNvSpPr>
            <a:spLocks noChangeShapeType="1"/>
          </p:cNvSpPr>
          <p:nvPr/>
        </p:nvSpPr>
        <p:spPr bwMode="auto">
          <a:xfrm flipV="1">
            <a:off x="11171237" y="4014637"/>
            <a:ext cx="674688" cy="51411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92" name="Line 94"/>
          <p:cNvSpPr>
            <a:spLocks noChangeShapeType="1"/>
          </p:cNvSpPr>
          <p:nvPr/>
        </p:nvSpPr>
        <p:spPr bwMode="auto">
          <a:xfrm>
            <a:off x="10493374" y="4931973"/>
            <a:ext cx="488950" cy="15240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3" name="Line 95"/>
          <p:cNvSpPr>
            <a:spLocks noChangeShapeType="1"/>
          </p:cNvSpPr>
          <p:nvPr/>
        </p:nvSpPr>
        <p:spPr bwMode="auto">
          <a:xfrm>
            <a:off x="11102974" y="4730361"/>
            <a:ext cx="68263" cy="22860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94" name="Group 96"/>
          <p:cNvGrpSpPr>
            <a:grpSpLocks/>
          </p:cNvGrpSpPr>
          <p:nvPr/>
        </p:nvGrpSpPr>
        <p:grpSpPr bwMode="auto">
          <a:xfrm>
            <a:off x="10714037" y="4425561"/>
            <a:ext cx="501650" cy="396875"/>
            <a:chOff x="4320" y="1936"/>
            <a:chExt cx="316" cy="250"/>
          </a:xfrm>
        </p:grpSpPr>
        <p:sp>
          <p:nvSpPr>
            <p:cNvPr id="95" name="Oval 97"/>
            <p:cNvSpPr>
              <a:spLocks noChangeArrowheads="1"/>
            </p:cNvSpPr>
            <p:nvPr/>
          </p:nvSpPr>
          <p:spPr bwMode="auto">
            <a:xfrm>
              <a:off x="4323" y="2054"/>
              <a:ext cx="313"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96" name="Line 98"/>
            <p:cNvSpPr>
              <a:spLocks noChangeShapeType="1"/>
            </p:cNvSpPr>
            <p:nvPr/>
          </p:nvSpPr>
          <p:spPr bwMode="auto">
            <a:xfrm>
              <a:off x="4323" y="2047"/>
              <a:ext cx="0" cy="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7" name="Line 99"/>
            <p:cNvSpPr>
              <a:spLocks noChangeShapeType="1"/>
            </p:cNvSpPr>
            <p:nvPr/>
          </p:nvSpPr>
          <p:spPr bwMode="auto">
            <a:xfrm>
              <a:off x="4636" y="2047"/>
              <a:ext cx="0" cy="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8" name="Rectangle 100"/>
            <p:cNvSpPr>
              <a:spLocks noChangeArrowheads="1"/>
            </p:cNvSpPr>
            <p:nvPr/>
          </p:nvSpPr>
          <p:spPr bwMode="auto">
            <a:xfrm>
              <a:off x="4323" y="2047"/>
              <a:ext cx="310" cy="49"/>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99" name="Oval 101"/>
            <p:cNvSpPr>
              <a:spLocks noChangeArrowheads="1"/>
            </p:cNvSpPr>
            <p:nvPr/>
          </p:nvSpPr>
          <p:spPr bwMode="auto">
            <a:xfrm>
              <a:off x="4320" y="1988"/>
              <a:ext cx="313" cy="95"/>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00" name="Rectangle 102"/>
            <p:cNvSpPr>
              <a:spLocks noChangeArrowheads="1"/>
            </p:cNvSpPr>
            <p:nvPr/>
          </p:nvSpPr>
          <p:spPr bwMode="auto">
            <a:xfrm>
              <a:off x="4407" y="2001"/>
              <a:ext cx="141" cy="118"/>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01" name="Text Box 103"/>
            <p:cNvSpPr txBox="1">
              <a:spLocks noChangeArrowheads="1"/>
            </p:cNvSpPr>
            <p:nvPr/>
          </p:nvSpPr>
          <p:spPr bwMode="auto">
            <a:xfrm>
              <a:off x="4338" y="1936"/>
              <a:ext cx="285"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2c</a:t>
              </a:r>
              <a:endParaRPr lang="en-US"/>
            </a:p>
          </p:txBody>
        </p:sp>
      </p:grpSp>
      <p:grpSp>
        <p:nvGrpSpPr>
          <p:cNvPr id="102" name="Group 104"/>
          <p:cNvGrpSpPr>
            <a:grpSpLocks/>
          </p:cNvGrpSpPr>
          <p:nvPr/>
        </p:nvGrpSpPr>
        <p:grpSpPr bwMode="auto">
          <a:xfrm>
            <a:off x="10977562" y="4881173"/>
            <a:ext cx="501650" cy="396875"/>
            <a:chOff x="4596" y="2158"/>
            <a:chExt cx="316" cy="250"/>
          </a:xfrm>
        </p:grpSpPr>
        <p:sp>
          <p:nvSpPr>
            <p:cNvPr id="103" name="Oval 105"/>
            <p:cNvSpPr>
              <a:spLocks noChangeArrowheads="1"/>
            </p:cNvSpPr>
            <p:nvPr/>
          </p:nvSpPr>
          <p:spPr bwMode="auto">
            <a:xfrm>
              <a:off x="4599" y="2276"/>
              <a:ext cx="313"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04" name="Line 106"/>
            <p:cNvSpPr>
              <a:spLocks noChangeShapeType="1"/>
            </p:cNvSpPr>
            <p:nvPr/>
          </p:nvSpPr>
          <p:spPr bwMode="auto">
            <a:xfrm>
              <a:off x="4599" y="2269"/>
              <a:ext cx="0" cy="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5" name="Line 107"/>
            <p:cNvSpPr>
              <a:spLocks noChangeShapeType="1"/>
            </p:cNvSpPr>
            <p:nvPr/>
          </p:nvSpPr>
          <p:spPr bwMode="auto">
            <a:xfrm>
              <a:off x="4912" y="2269"/>
              <a:ext cx="0" cy="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6" name="Rectangle 108"/>
            <p:cNvSpPr>
              <a:spLocks noChangeArrowheads="1"/>
            </p:cNvSpPr>
            <p:nvPr/>
          </p:nvSpPr>
          <p:spPr bwMode="auto">
            <a:xfrm>
              <a:off x="4599" y="2269"/>
              <a:ext cx="310" cy="49"/>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07" name="Oval 109"/>
            <p:cNvSpPr>
              <a:spLocks noChangeArrowheads="1"/>
            </p:cNvSpPr>
            <p:nvPr/>
          </p:nvSpPr>
          <p:spPr bwMode="auto">
            <a:xfrm>
              <a:off x="4596" y="2210"/>
              <a:ext cx="313" cy="95"/>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08" name="Rectangle 110"/>
            <p:cNvSpPr>
              <a:spLocks noChangeArrowheads="1"/>
            </p:cNvSpPr>
            <p:nvPr/>
          </p:nvSpPr>
          <p:spPr bwMode="auto">
            <a:xfrm>
              <a:off x="4683" y="2223"/>
              <a:ext cx="142" cy="110"/>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09" name="Text Box 111"/>
            <p:cNvSpPr txBox="1">
              <a:spLocks noChangeArrowheads="1"/>
            </p:cNvSpPr>
            <p:nvPr/>
          </p:nvSpPr>
          <p:spPr bwMode="auto">
            <a:xfrm>
              <a:off x="4610" y="2158"/>
              <a:ext cx="294"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2b</a:t>
              </a:r>
              <a:endParaRPr lang="en-US"/>
            </a:p>
          </p:txBody>
        </p:sp>
      </p:grpSp>
      <p:sp>
        <p:nvSpPr>
          <p:cNvPr id="110" name="Freeform 113"/>
          <p:cNvSpPr>
            <a:spLocks/>
          </p:cNvSpPr>
          <p:nvPr/>
        </p:nvSpPr>
        <p:spPr bwMode="auto">
          <a:xfrm flipH="1">
            <a:off x="6883792" y="5358936"/>
            <a:ext cx="1483506" cy="1758950"/>
          </a:xfrm>
          <a:custGeom>
            <a:avLst/>
            <a:gdLst>
              <a:gd name="T0" fmla="*/ 2147483647 w 738"/>
              <a:gd name="T1" fmla="*/ 2147483647 h 1108"/>
              <a:gd name="T2" fmla="*/ 2147483647 w 738"/>
              <a:gd name="T3" fmla="*/ 2147483647 h 1108"/>
              <a:gd name="T4" fmla="*/ 2147483647 w 738"/>
              <a:gd name="T5" fmla="*/ 2147483647 h 1108"/>
              <a:gd name="T6" fmla="*/ 2147483647 w 738"/>
              <a:gd name="T7" fmla="*/ 2147483647 h 1108"/>
              <a:gd name="T8" fmla="*/ 2147483647 w 738"/>
              <a:gd name="T9" fmla="*/ 2147483647 h 1108"/>
              <a:gd name="T10" fmla="*/ 2147483647 w 738"/>
              <a:gd name="T11" fmla="*/ 2147483647 h 1108"/>
              <a:gd name="T12" fmla="*/ 2147483647 w 738"/>
              <a:gd name="T13" fmla="*/ 2147483647 h 1108"/>
              <a:gd name="T14" fmla="*/ 2147483647 w 738"/>
              <a:gd name="T15" fmla="*/ 2147483647 h 1108"/>
              <a:gd name="T16" fmla="*/ 0 60000 65536"/>
              <a:gd name="T17" fmla="*/ 0 60000 65536"/>
              <a:gd name="T18" fmla="*/ 0 60000 65536"/>
              <a:gd name="T19" fmla="*/ 0 60000 65536"/>
              <a:gd name="T20" fmla="*/ 0 60000 65536"/>
              <a:gd name="T21" fmla="*/ 0 60000 65536"/>
              <a:gd name="T22" fmla="*/ 0 60000 65536"/>
              <a:gd name="T23" fmla="*/ 0 60000 65536"/>
              <a:gd name="T24" fmla="*/ 0 w 738"/>
              <a:gd name="T25" fmla="*/ 0 h 1108"/>
              <a:gd name="T26" fmla="*/ 738 w 738"/>
              <a:gd name="T27" fmla="*/ 1108 h 11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38" h="1108">
                <a:moveTo>
                  <a:pt x="32" y="394"/>
                </a:moveTo>
                <a:cubicBezTo>
                  <a:pt x="66" y="301"/>
                  <a:pt x="108" y="228"/>
                  <a:pt x="213" y="172"/>
                </a:cubicBezTo>
                <a:cubicBezTo>
                  <a:pt x="318" y="116"/>
                  <a:pt x="588" y="0"/>
                  <a:pt x="663" y="56"/>
                </a:cubicBezTo>
                <a:cubicBezTo>
                  <a:pt x="738" y="112"/>
                  <a:pt x="659" y="346"/>
                  <a:pt x="661" y="509"/>
                </a:cubicBezTo>
                <a:cubicBezTo>
                  <a:pt x="663" y="672"/>
                  <a:pt x="731" y="956"/>
                  <a:pt x="677" y="1032"/>
                </a:cubicBezTo>
                <a:cubicBezTo>
                  <a:pt x="623" y="1108"/>
                  <a:pt x="442" y="999"/>
                  <a:pt x="338" y="962"/>
                </a:cubicBezTo>
                <a:cubicBezTo>
                  <a:pt x="234" y="925"/>
                  <a:pt x="102" y="904"/>
                  <a:pt x="51" y="809"/>
                </a:cubicBezTo>
                <a:cubicBezTo>
                  <a:pt x="0" y="715"/>
                  <a:pt x="36" y="481"/>
                  <a:pt x="32" y="394"/>
                </a:cubicBezTo>
                <a:close/>
              </a:path>
            </a:pathLst>
          </a:custGeom>
          <a:gradFill rotWithShape="1">
            <a:gsLst>
              <a:gs pos="0">
                <a:srgbClr val="66CCFF"/>
              </a:gs>
              <a:gs pos="100000">
                <a:srgbClr val="FFFFFF"/>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13" name="Freeform 116"/>
          <p:cNvSpPr>
            <a:spLocks/>
          </p:cNvSpPr>
          <p:nvPr/>
        </p:nvSpPr>
        <p:spPr bwMode="auto">
          <a:xfrm>
            <a:off x="10848794" y="5227489"/>
            <a:ext cx="350838" cy="823674"/>
          </a:xfrm>
          <a:custGeom>
            <a:avLst/>
            <a:gdLst>
              <a:gd name="T0" fmla="*/ 0 w 654"/>
              <a:gd name="T1" fmla="*/ 2147483647 h 420"/>
              <a:gd name="T2" fmla="*/ 2147483647 w 654"/>
              <a:gd name="T3" fmla="*/ 0 h 420"/>
              <a:gd name="T4" fmla="*/ 0 60000 65536"/>
              <a:gd name="T5" fmla="*/ 0 60000 65536"/>
              <a:gd name="T6" fmla="*/ 0 w 654"/>
              <a:gd name="T7" fmla="*/ 0 h 420"/>
              <a:gd name="T8" fmla="*/ 654 w 654"/>
              <a:gd name="T9" fmla="*/ 420 h 420"/>
            </a:gdLst>
            <a:ahLst/>
            <a:cxnLst>
              <a:cxn ang="T4">
                <a:pos x="T0" y="T1"/>
              </a:cxn>
              <a:cxn ang="T5">
                <a:pos x="T2" y="T3"/>
              </a:cxn>
            </a:cxnLst>
            <a:rect l="T6" t="T7" r="T8" b="T9"/>
            <a:pathLst>
              <a:path w="654" h="420">
                <a:moveTo>
                  <a:pt x="0" y="420"/>
                </a:moveTo>
                <a:lnTo>
                  <a:pt x="654" y="0"/>
                </a:lnTo>
              </a:path>
            </a:pathLst>
          </a:custGeom>
          <a:noFill/>
          <a:ln w="19050" cap="flat" cmpd="sng">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nvGrpSpPr>
          <p:cNvPr id="115" name="组合 114"/>
          <p:cNvGrpSpPr/>
          <p:nvPr/>
        </p:nvGrpSpPr>
        <p:grpSpPr>
          <a:xfrm>
            <a:off x="7049683" y="4043246"/>
            <a:ext cx="2234965" cy="2244855"/>
            <a:chOff x="7049683" y="4043246"/>
            <a:chExt cx="2234965" cy="2244855"/>
          </a:xfrm>
        </p:grpSpPr>
        <p:sp>
          <p:nvSpPr>
            <p:cNvPr id="6" name="Freeform 7"/>
            <p:cNvSpPr>
              <a:spLocks/>
            </p:cNvSpPr>
            <p:nvPr/>
          </p:nvSpPr>
          <p:spPr bwMode="auto">
            <a:xfrm>
              <a:off x="7585467" y="4043246"/>
              <a:ext cx="1679575" cy="1411287"/>
            </a:xfrm>
            <a:custGeom>
              <a:avLst/>
              <a:gdLst>
                <a:gd name="T0" fmla="*/ 2147483647 w 1198"/>
                <a:gd name="T1" fmla="*/ 2147483647 h 451"/>
                <a:gd name="T2" fmla="*/ 2147483647 w 1198"/>
                <a:gd name="T3" fmla="*/ 2147483647 h 451"/>
                <a:gd name="T4" fmla="*/ 2147483647 w 1198"/>
                <a:gd name="T5" fmla="*/ 2147483647 h 451"/>
                <a:gd name="T6" fmla="*/ 2147483647 w 1198"/>
                <a:gd name="T7" fmla="*/ 2147483647 h 451"/>
                <a:gd name="T8" fmla="*/ 2147483647 w 1198"/>
                <a:gd name="T9" fmla="*/ 2147483647 h 451"/>
                <a:gd name="T10" fmla="*/ 2147483647 w 1198"/>
                <a:gd name="T11" fmla="*/ 2147483647 h 451"/>
                <a:gd name="T12" fmla="*/ 2147483647 w 1198"/>
                <a:gd name="T13" fmla="*/ 2147483647 h 451"/>
                <a:gd name="T14" fmla="*/ 2147483647 w 1198"/>
                <a:gd name="T15" fmla="*/ 2147483647 h 451"/>
                <a:gd name="T16" fmla="*/ 2147483647 w 1198"/>
                <a:gd name="T17" fmla="*/ 2147483647 h 4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98"/>
                <a:gd name="T28" fmla="*/ 0 h 451"/>
                <a:gd name="T29" fmla="*/ 1198 w 1198"/>
                <a:gd name="T30" fmla="*/ 451 h 45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98" h="451">
                  <a:moveTo>
                    <a:pt x="88" y="181"/>
                  </a:moveTo>
                  <a:cubicBezTo>
                    <a:pt x="159" y="143"/>
                    <a:pt x="120" y="111"/>
                    <a:pt x="180" y="89"/>
                  </a:cubicBezTo>
                  <a:cubicBezTo>
                    <a:pt x="240" y="67"/>
                    <a:pt x="313" y="60"/>
                    <a:pt x="448" y="49"/>
                  </a:cubicBezTo>
                  <a:cubicBezTo>
                    <a:pt x="583" y="38"/>
                    <a:pt x="866" y="0"/>
                    <a:pt x="988" y="25"/>
                  </a:cubicBezTo>
                  <a:cubicBezTo>
                    <a:pt x="1110" y="50"/>
                    <a:pt x="1198" y="132"/>
                    <a:pt x="1181" y="197"/>
                  </a:cubicBezTo>
                  <a:cubicBezTo>
                    <a:pt x="1164" y="262"/>
                    <a:pt x="1034" y="375"/>
                    <a:pt x="889" y="413"/>
                  </a:cubicBezTo>
                  <a:cubicBezTo>
                    <a:pt x="744" y="451"/>
                    <a:pt x="449" y="438"/>
                    <a:pt x="307" y="425"/>
                  </a:cubicBezTo>
                  <a:cubicBezTo>
                    <a:pt x="165" y="412"/>
                    <a:pt x="72" y="378"/>
                    <a:pt x="36" y="337"/>
                  </a:cubicBezTo>
                  <a:cubicBezTo>
                    <a:pt x="0" y="296"/>
                    <a:pt x="77" y="213"/>
                    <a:pt x="88" y="181"/>
                  </a:cubicBezTo>
                  <a:close/>
                </a:path>
              </a:pathLst>
            </a:custGeom>
            <a:solidFill>
              <a:srgbClr val="66CC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7" name="Freeform 8"/>
            <p:cNvSpPr>
              <a:spLocks/>
            </p:cNvSpPr>
            <p:nvPr/>
          </p:nvSpPr>
          <p:spPr bwMode="auto">
            <a:xfrm>
              <a:off x="8215704" y="4787783"/>
              <a:ext cx="400050" cy="180975"/>
            </a:xfrm>
            <a:custGeom>
              <a:avLst/>
              <a:gdLst>
                <a:gd name="T0" fmla="*/ 0 w 252"/>
                <a:gd name="T1" fmla="*/ 2147483647 h 114"/>
                <a:gd name="T2" fmla="*/ 2147483647 w 252"/>
                <a:gd name="T3" fmla="*/ 0 h 114"/>
                <a:gd name="T4" fmla="*/ 0 60000 65536"/>
                <a:gd name="T5" fmla="*/ 0 60000 65536"/>
                <a:gd name="T6" fmla="*/ 0 w 252"/>
                <a:gd name="T7" fmla="*/ 0 h 114"/>
                <a:gd name="T8" fmla="*/ 252 w 252"/>
                <a:gd name="T9" fmla="*/ 114 h 114"/>
              </a:gdLst>
              <a:ahLst/>
              <a:cxnLst>
                <a:cxn ang="T4">
                  <a:pos x="T0" y="T1"/>
                </a:cxn>
                <a:cxn ang="T5">
                  <a:pos x="T2" y="T3"/>
                </a:cxn>
              </a:cxnLst>
              <a:rect l="T6" t="T7" r="T8" b="T9"/>
              <a:pathLst>
                <a:path w="252" h="114">
                  <a:moveTo>
                    <a:pt x="0" y="114"/>
                  </a:moveTo>
                  <a:lnTo>
                    <a:pt x="252" y="0"/>
                  </a:lnTo>
                </a:path>
              </a:pathLst>
            </a:custGeom>
            <a:noFill/>
            <a:ln w="12700" cap="flat" cmpd="sng">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8" name="Text Box 9"/>
            <p:cNvSpPr txBox="1">
              <a:spLocks noChangeArrowheads="1"/>
            </p:cNvSpPr>
            <p:nvPr/>
          </p:nvSpPr>
          <p:spPr bwMode="auto">
            <a:xfrm>
              <a:off x="8160142" y="5008446"/>
              <a:ext cx="665162"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a:t>AS3</a:t>
              </a:r>
              <a:endParaRPr lang="en-US" sz="1800"/>
            </a:p>
          </p:txBody>
        </p:sp>
        <p:sp>
          <p:nvSpPr>
            <p:cNvPr id="11" name="Line 12"/>
            <p:cNvSpPr>
              <a:spLocks noChangeShapeType="1"/>
            </p:cNvSpPr>
            <p:nvPr/>
          </p:nvSpPr>
          <p:spPr bwMode="auto">
            <a:xfrm flipH="1" flipV="1">
              <a:off x="8431604" y="4521083"/>
              <a:ext cx="241300" cy="174625"/>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 name="Line 13"/>
            <p:cNvSpPr>
              <a:spLocks noChangeShapeType="1"/>
            </p:cNvSpPr>
            <p:nvPr/>
          </p:nvSpPr>
          <p:spPr bwMode="auto">
            <a:xfrm flipH="1">
              <a:off x="7990279" y="4514733"/>
              <a:ext cx="147638" cy="376238"/>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13" name="Group 14"/>
            <p:cNvGrpSpPr>
              <a:grpSpLocks/>
            </p:cNvGrpSpPr>
            <p:nvPr/>
          </p:nvGrpSpPr>
          <p:grpSpPr bwMode="auto">
            <a:xfrm>
              <a:off x="7726754" y="4783021"/>
              <a:ext cx="501650" cy="396875"/>
              <a:chOff x="873" y="3243"/>
              <a:chExt cx="316" cy="250"/>
            </a:xfrm>
          </p:grpSpPr>
          <p:sp>
            <p:nvSpPr>
              <p:cNvPr id="14" name="Oval 15"/>
              <p:cNvSpPr>
                <a:spLocks noChangeArrowheads="1"/>
              </p:cNvSpPr>
              <p:nvPr/>
            </p:nvSpPr>
            <p:spPr bwMode="auto">
              <a:xfrm>
                <a:off x="876" y="3361"/>
                <a:ext cx="313"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5" name="Line 16"/>
              <p:cNvSpPr>
                <a:spLocks noChangeShapeType="1"/>
              </p:cNvSpPr>
              <p:nvPr/>
            </p:nvSpPr>
            <p:spPr bwMode="auto">
              <a:xfrm>
                <a:off x="876" y="3354"/>
                <a:ext cx="0" cy="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6" name="Line 17"/>
              <p:cNvSpPr>
                <a:spLocks noChangeShapeType="1"/>
              </p:cNvSpPr>
              <p:nvPr/>
            </p:nvSpPr>
            <p:spPr bwMode="auto">
              <a:xfrm>
                <a:off x="1189" y="3354"/>
                <a:ext cx="0" cy="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7" name="Rectangle 18"/>
              <p:cNvSpPr>
                <a:spLocks noChangeArrowheads="1"/>
              </p:cNvSpPr>
              <p:nvPr/>
            </p:nvSpPr>
            <p:spPr bwMode="auto">
              <a:xfrm>
                <a:off x="876" y="3354"/>
                <a:ext cx="310" cy="49"/>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8" name="Oval 19"/>
              <p:cNvSpPr>
                <a:spLocks noChangeArrowheads="1"/>
              </p:cNvSpPr>
              <p:nvPr/>
            </p:nvSpPr>
            <p:spPr bwMode="auto">
              <a:xfrm>
                <a:off x="873" y="3295"/>
                <a:ext cx="313" cy="95"/>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9" name="Rectangle 20"/>
              <p:cNvSpPr>
                <a:spLocks noChangeArrowheads="1"/>
              </p:cNvSpPr>
              <p:nvPr/>
            </p:nvSpPr>
            <p:spPr bwMode="auto">
              <a:xfrm>
                <a:off x="960" y="3308"/>
                <a:ext cx="141" cy="124"/>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20" name="Text Box 21"/>
              <p:cNvSpPr txBox="1">
                <a:spLocks noChangeArrowheads="1"/>
              </p:cNvSpPr>
              <p:nvPr/>
            </p:nvSpPr>
            <p:spPr bwMode="auto">
              <a:xfrm>
                <a:off x="887" y="3243"/>
                <a:ext cx="294"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3b</a:t>
                </a:r>
                <a:endParaRPr lang="en-US"/>
              </a:p>
            </p:txBody>
          </p:sp>
        </p:grpSp>
        <p:grpSp>
          <p:nvGrpSpPr>
            <p:cNvPr id="21" name="Group 22"/>
            <p:cNvGrpSpPr>
              <a:grpSpLocks/>
            </p:cNvGrpSpPr>
            <p:nvPr/>
          </p:nvGrpSpPr>
          <p:grpSpPr bwMode="auto">
            <a:xfrm>
              <a:off x="7996629" y="4206758"/>
              <a:ext cx="501650" cy="396875"/>
              <a:chOff x="2016" y="1976"/>
              <a:chExt cx="316" cy="250"/>
            </a:xfrm>
          </p:grpSpPr>
          <p:sp>
            <p:nvSpPr>
              <p:cNvPr id="22" name="Oval 23"/>
              <p:cNvSpPr>
                <a:spLocks noChangeArrowheads="1"/>
              </p:cNvSpPr>
              <p:nvPr/>
            </p:nvSpPr>
            <p:spPr bwMode="auto">
              <a:xfrm>
                <a:off x="2019" y="2102"/>
                <a:ext cx="313"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23" name="Line 24"/>
              <p:cNvSpPr>
                <a:spLocks noChangeShapeType="1"/>
              </p:cNvSpPr>
              <p:nvPr/>
            </p:nvSpPr>
            <p:spPr bwMode="auto">
              <a:xfrm>
                <a:off x="2019" y="2095"/>
                <a:ext cx="0" cy="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4" name="Line 25"/>
              <p:cNvSpPr>
                <a:spLocks noChangeShapeType="1"/>
              </p:cNvSpPr>
              <p:nvPr/>
            </p:nvSpPr>
            <p:spPr bwMode="auto">
              <a:xfrm>
                <a:off x="2332" y="2095"/>
                <a:ext cx="0" cy="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5" name="Rectangle 26"/>
              <p:cNvSpPr>
                <a:spLocks noChangeArrowheads="1"/>
              </p:cNvSpPr>
              <p:nvPr/>
            </p:nvSpPr>
            <p:spPr bwMode="auto">
              <a:xfrm>
                <a:off x="2019" y="2095"/>
                <a:ext cx="310" cy="49"/>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26" name="Oval 27"/>
              <p:cNvSpPr>
                <a:spLocks noChangeArrowheads="1"/>
              </p:cNvSpPr>
              <p:nvPr/>
            </p:nvSpPr>
            <p:spPr bwMode="auto">
              <a:xfrm>
                <a:off x="2016" y="2036"/>
                <a:ext cx="313" cy="95"/>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27" name="Group 28"/>
              <p:cNvGrpSpPr>
                <a:grpSpLocks/>
              </p:cNvGrpSpPr>
              <p:nvPr/>
            </p:nvGrpSpPr>
            <p:grpSpPr bwMode="auto">
              <a:xfrm>
                <a:off x="2032" y="1976"/>
                <a:ext cx="285" cy="250"/>
                <a:chOff x="2912" y="2425"/>
                <a:chExt cx="290" cy="250"/>
              </a:xfrm>
            </p:grpSpPr>
            <p:sp>
              <p:nvSpPr>
                <p:cNvPr id="28" name="Rectangle 29"/>
                <p:cNvSpPr>
                  <a:spLocks noChangeArrowheads="1"/>
                </p:cNvSpPr>
                <p:nvPr/>
              </p:nvSpPr>
              <p:spPr bwMode="auto">
                <a:xfrm>
                  <a:off x="2982" y="2490"/>
                  <a:ext cx="142" cy="132"/>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29" name="Text Box 30"/>
                <p:cNvSpPr txBox="1">
                  <a:spLocks noChangeArrowheads="1"/>
                </p:cNvSpPr>
                <p:nvPr/>
              </p:nvSpPr>
              <p:spPr bwMode="auto">
                <a:xfrm>
                  <a:off x="2912" y="2425"/>
                  <a:ext cx="290"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dirty="0"/>
                    <a:t>3c</a:t>
                  </a:r>
                  <a:endParaRPr lang="en-US" dirty="0"/>
                </a:p>
              </p:txBody>
            </p:sp>
          </p:grpSp>
        </p:grpSp>
        <p:grpSp>
          <p:nvGrpSpPr>
            <p:cNvPr id="30" name="Group 31"/>
            <p:cNvGrpSpPr>
              <a:grpSpLocks/>
            </p:cNvGrpSpPr>
            <p:nvPr/>
          </p:nvGrpSpPr>
          <p:grpSpPr bwMode="auto">
            <a:xfrm>
              <a:off x="8574479" y="4581408"/>
              <a:ext cx="501650" cy="396875"/>
              <a:chOff x="1434" y="3104"/>
              <a:chExt cx="316" cy="250"/>
            </a:xfrm>
          </p:grpSpPr>
          <p:grpSp>
            <p:nvGrpSpPr>
              <p:cNvPr id="31" name="Group 32"/>
              <p:cNvGrpSpPr>
                <a:grpSpLocks/>
              </p:cNvGrpSpPr>
              <p:nvPr/>
            </p:nvGrpSpPr>
            <p:grpSpPr bwMode="auto">
              <a:xfrm>
                <a:off x="1434" y="3163"/>
                <a:ext cx="316" cy="147"/>
                <a:chOff x="1434" y="3163"/>
                <a:chExt cx="316" cy="147"/>
              </a:xfrm>
            </p:grpSpPr>
            <p:sp>
              <p:nvSpPr>
                <p:cNvPr id="33" name="Oval 33"/>
                <p:cNvSpPr>
                  <a:spLocks noChangeArrowheads="1"/>
                </p:cNvSpPr>
                <p:nvPr/>
              </p:nvSpPr>
              <p:spPr bwMode="auto">
                <a:xfrm>
                  <a:off x="1437" y="3229"/>
                  <a:ext cx="313"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34" name="Line 34"/>
                <p:cNvSpPr>
                  <a:spLocks noChangeShapeType="1"/>
                </p:cNvSpPr>
                <p:nvPr/>
              </p:nvSpPr>
              <p:spPr bwMode="auto">
                <a:xfrm>
                  <a:off x="1437" y="3222"/>
                  <a:ext cx="0" cy="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5" name="Line 35"/>
                <p:cNvSpPr>
                  <a:spLocks noChangeShapeType="1"/>
                </p:cNvSpPr>
                <p:nvPr/>
              </p:nvSpPr>
              <p:spPr bwMode="auto">
                <a:xfrm>
                  <a:off x="1750" y="3222"/>
                  <a:ext cx="0" cy="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6" name="Rectangle 36"/>
                <p:cNvSpPr>
                  <a:spLocks noChangeArrowheads="1"/>
                </p:cNvSpPr>
                <p:nvPr/>
              </p:nvSpPr>
              <p:spPr bwMode="auto">
                <a:xfrm>
                  <a:off x="1437" y="3222"/>
                  <a:ext cx="310" cy="49"/>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37" name="Oval 37"/>
                <p:cNvSpPr>
                  <a:spLocks noChangeArrowheads="1"/>
                </p:cNvSpPr>
                <p:nvPr/>
              </p:nvSpPr>
              <p:spPr bwMode="auto">
                <a:xfrm>
                  <a:off x="1434" y="3163"/>
                  <a:ext cx="313" cy="95"/>
                </a:xfrm>
                <a:prstGeom prst="ellipse">
                  <a:avLst/>
                </a:prstGeom>
                <a:solidFill>
                  <a:schemeClr val="hlink"/>
                </a:solidFill>
                <a:ln w="12700">
                  <a:solidFill>
                    <a:schemeClr val="tx1"/>
                  </a:solidFill>
                  <a:round/>
                  <a:headEnd/>
                  <a:tailEnd/>
                </a:ln>
              </p:spPr>
              <p:txBody>
                <a:bodyPr wrap="none" anchor="ctr"/>
                <a:lstStyle/>
                <a:p>
                  <a:endParaRPr lang="en-US"/>
                </a:p>
              </p:txBody>
            </p:sp>
            <p:sp>
              <p:nvSpPr>
                <p:cNvPr id="38" name="Rectangle 38"/>
                <p:cNvSpPr>
                  <a:spLocks noChangeArrowheads="1"/>
                </p:cNvSpPr>
                <p:nvPr/>
              </p:nvSpPr>
              <p:spPr bwMode="auto">
                <a:xfrm>
                  <a:off x="1521" y="3176"/>
                  <a:ext cx="142" cy="110"/>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32" name="Text Box 39"/>
              <p:cNvSpPr txBox="1">
                <a:spLocks noChangeArrowheads="1"/>
              </p:cNvSpPr>
              <p:nvPr/>
            </p:nvSpPr>
            <p:spPr bwMode="auto">
              <a:xfrm>
                <a:off x="1448" y="3104"/>
                <a:ext cx="294"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3a</a:t>
                </a:r>
                <a:endParaRPr lang="en-US"/>
              </a:p>
            </p:txBody>
          </p:sp>
        </p:grpSp>
        <p:sp>
          <p:nvSpPr>
            <p:cNvPr id="111" name="Text Box 114"/>
            <p:cNvSpPr txBox="1">
              <a:spLocks noChangeArrowheads="1"/>
            </p:cNvSpPr>
            <p:nvPr/>
          </p:nvSpPr>
          <p:spPr bwMode="auto">
            <a:xfrm>
              <a:off x="7049683" y="5764881"/>
              <a:ext cx="1060999"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dirty="0"/>
                <a:t>other</a:t>
              </a:r>
            </a:p>
            <a:p>
              <a:r>
                <a:rPr lang="en-US" sz="1400" dirty="0"/>
                <a:t>networks</a:t>
              </a:r>
            </a:p>
          </p:txBody>
        </p:sp>
        <p:sp>
          <p:nvSpPr>
            <p:cNvPr id="112" name="Line 115"/>
            <p:cNvSpPr>
              <a:spLocks noChangeShapeType="1"/>
            </p:cNvSpPr>
            <p:nvPr/>
          </p:nvSpPr>
          <p:spPr bwMode="auto">
            <a:xfrm flipH="1">
              <a:off x="7542604" y="4997333"/>
              <a:ext cx="182562" cy="534988"/>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114" name="Freeform 117"/>
            <p:cNvSpPr>
              <a:spLocks/>
            </p:cNvSpPr>
            <p:nvPr/>
          </p:nvSpPr>
          <p:spPr bwMode="auto">
            <a:xfrm>
              <a:off x="8907853" y="4894146"/>
              <a:ext cx="376795" cy="1192212"/>
            </a:xfrm>
            <a:custGeom>
              <a:avLst/>
              <a:gdLst>
                <a:gd name="T0" fmla="*/ 0 w 444"/>
                <a:gd name="T1" fmla="*/ 0 h 258"/>
                <a:gd name="T2" fmla="*/ 2147483647 w 444"/>
                <a:gd name="T3" fmla="*/ 2147483647 h 258"/>
                <a:gd name="T4" fmla="*/ 0 60000 65536"/>
                <a:gd name="T5" fmla="*/ 0 60000 65536"/>
                <a:gd name="T6" fmla="*/ 0 w 444"/>
                <a:gd name="T7" fmla="*/ 0 h 258"/>
                <a:gd name="T8" fmla="*/ 444 w 444"/>
                <a:gd name="T9" fmla="*/ 258 h 258"/>
              </a:gdLst>
              <a:ahLst/>
              <a:cxnLst>
                <a:cxn ang="T4">
                  <a:pos x="T0" y="T1"/>
                </a:cxn>
                <a:cxn ang="T5">
                  <a:pos x="T2" y="T3"/>
                </a:cxn>
              </a:cxnLst>
              <a:rect l="T6" t="T7" r="T8" b="T9"/>
              <a:pathLst>
                <a:path w="444" h="258">
                  <a:moveTo>
                    <a:pt x="0" y="0"/>
                  </a:moveTo>
                  <a:lnTo>
                    <a:pt x="444" y="258"/>
                  </a:lnTo>
                </a:path>
              </a:pathLst>
            </a:custGeom>
            <a:noFill/>
            <a:ln w="19050" cap="flat" cmpd="sng">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sp>
        <p:nvSpPr>
          <p:cNvPr id="116" name="文本框 115"/>
          <p:cNvSpPr txBox="1"/>
          <p:nvPr/>
        </p:nvSpPr>
        <p:spPr>
          <a:xfrm>
            <a:off x="8523680" y="4122105"/>
            <a:ext cx="776377" cy="369332"/>
          </a:xfrm>
          <a:prstGeom prst="rect">
            <a:avLst/>
          </a:prstGeom>
          <a:noFill/>
        </p:spPr>
        <p:txBody>
          <a:bodyPr wrap="square" rtlCol="0">
            <a:spAutoFit/>
          </a:bodyPr>
          <a:lstStyle/>
          <a:p>
            <a:r>
              <a:rPr lang="en-US" altLang="zh-CN" dirty="0" smtClean="0"/>
              <a:t>IGP</a:t>
            </a:r>
            <a:endParaRPr lang="zh-CN" altLang="en-US" dirty="0"/>
          </a:p>
        </p:txBody>
      </p:sp>
      <p:sp>
        <p:nvSpPr>
          <p:cNvPr id="117" name="文本框 116"/>
          <p:cNvSpPr txBox="1"/>
          <p:nvPr/>
        </p:nvSpPr>
        <p:spPr>
          <a:xfrm>
            <a:off x="9056241" y="5169334"/>
            <a:ext cx="776377" cy="369332"/>
          </a:xfrm>
          <a:prstGeom prst="rect">
            <a:avLst/>
          </a:prstGeom>
          <a:noFill/>
        </p:spPr>
        <p:txBody>
          <a:bodyPr wrap="square" rtlCol="0">
            <a:spAutoFit/>
          </a:bodyPr>
          <a:lstStyle/>
          <a:p>
            <a:r>
              <a:rPr lang="en-US" altLang="zh-CN" dirty="0"/>
              <a:t>E</a:t>
            </a:r>
            <a:r>
              <a:rPr lang="en-US" altLang="zh-CN" dirty="0" smtClean="0"/>
              <a:t>GP</a:t>
            </a:r>
            <a:endParaRPr lang="zh-CN" altLang="en-US" dirty="0"/>
          </a:p>
        </p:txBody>
      </p:sp>
    </p:spTree>
    <p:extLst>
      <p:ext uri="{BB962C8B-B14F-4D97-AF65-F5344CB8AC3E}">
        <p14:creationId xmlns:p14="http://schemas.microsoft.com/office/powerpoint/2010/main" val="18544088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带反向抑制的水平分割</a:t>
            </a:r>
            <a:r>
              <a:rPr lang="zh-CN" altLang="en-US" b="1" dirty="0"/>
              <a:t>：例子</a:t>
            </a: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8642" y="1305242"/>
            <a:ext cx="3189994" cy="2588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文本框 3"/>
          <p:cNvSpPr txBox="1"/>
          <p:nvPr/>
        </p:nvSpPr>
        <p:spPr>
          <a:xfrm>
            <a:off x="9029701" y="658574"/>
            <a:ext cx="2324100"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u="sng" dirty="0">
                <a:solidFill>
                  <a:srgbClr val="FF0000"/>
                </a:solidFill>
              </a:rPr>
              <a:t>考察到</a:t>
            </a:r>
            <a:r>
              <a:rPr lang="en-US" altLang="zh-CN" sz="2400" u="sng" dirty="0">
                <a:solidFill>
                  <a:srgbClr val="FF0000"/>
                </a:solidFill>
              </a:rPr>
              <a:t>A</a:t>
            </a:r>
            <a:r>
              <a:rPr lang="zh-CN" altLang="en-US" sz="2400" u="sng" dirty="0">
                <a:solidFill>
                  <a:srgbClr val="FF0000"/>
                </a:solidFill>
              </a:rPr>
              <a:t>的路由</a:t>
            </a:r>
          </a:p>
        </p:txBody>
      </p:sp>
      <p:sp>
        <p:nvSpPr>
          <p:cNvPr id="6" name="矩形 5"/>
          <p:cNvSpPr/>
          <p:nvPr/>
        </p:nvSpPr>
        <p:spPr>
          <a:xfrm>
            <a:off x="552445" y="1468905"/>
            <a:ext cx="2646878" cy="461665"/>
          </a:xfrm>
          <a:prstGeom prst="rect">
            <a:avLst/>
          </a:prstGeom>
        </p:spPr>
        <p:txBody>
          <a:bodyPr wrap="none">
            <a:spAutoFit/>
          </a:bodyPr>
          <a:lstStyle/>
          <a:p>
            <a:r>
              <a:rPr lang="zh-CN" altLang="en-US" sz="2400" dirty="0"/>
              <a:t>标准距离向量路由</a:t>
            </a:r>
          </a:p>
        </p:txBody>
      </p:sp>
      <p:graphicFrame>
        <p:nvGraphicFramePr>
          <p:cNvPr id="7" name="表格 6"/>
          <p:cNvGraphicFramePr>
            <a:graphicFrameLocks noGrp="1"/>
          </p:cNvGraphicFramePr>
          <p:nvPr>
            <p:extLst>
              <p:ext uri="{D42A27DB-BD31-4B8C-83A1-F6EECF244321}">
                <p14:modId xmlns:p14="http://schemas.microsoft.com/office/powerpoint/2010/main" val="1992246692"/>
              </p:ext>
            </p:extLst>
          </p:nvPr>
        </p:nvGraphicFramePr>
        <p:xfrm>
          <a:off x="652458" y="2170453"/>
          <a:ext cx="7891466" cy="4074160"/>
        </p:xfrm>
        <a:graphic>
          <a:graphicData uri="http://schemas.openxmlformats.org/drawingml/2006/table">
            <a:tbl>
              <a:tblPr firstRow="1" bandRow="1">
                <a:tableStyleId>{5C22544A-7EE6-4342-B048-85BDC9FD1C3A}</a:tableStyleId>
              </a:tblPr>
              <a:tblGrid>
                <a:gridCol w="1144707">
                  <a:extLst>
                    <a:ext uri="{9D8B030D-6E8A-4147-A177-3AD203B41FA5}">
                      <a16:colId xmlns:a16="http://schemas.microsoft.com/office/drawing/2014/main" val="3958018886"/>
                    </a:ext>
                  </a:extLst>
                </a:gridCol>
                <a:gridCol w="1578233">
                  <a:extLst>
                    <a:ext uri="{9D8B030D-6E8A-4147-A177-3AD203B41FA5}">
                      <a16:colId xmlns:a16="http://schemas.microsoft.com/office/drawing/2014/main" val="572778566"/>
                    </a:ext>
                  </a:extLst>
                </a:gridCol>
                <a:gridCol w="1887612">
                  <a:extLst>
                    <a:ext uri="{9D8B030D-6E8A-4147-A177-3AD203B41FA5}">
                      <a16:colId xmlns:a16="http://schemas.microsoft.com/office/drawing/2014/main" val="3722364442"/>
                    </a:ext>
                  </a:extLst>
                </a:gridCol>
                <a:gridCol w="1640457">
                  <a:extLst>
                    <a:ext uri="{9D8B030D-6E8A-4147-A177-3AD203B41FA5}">
                      <a16:colId xmlns:a16="http://schemas.microsoft.com/office/drawing/2014/main" val="4084422017"/>
                    </a:ext>
                  </a:extLst>
                </a:gridCol>
                <a:gridCol w="1640457">
                  <a:extLst>
                    <a:ext uri="{9D8B030D-6E8A-4147-A177-3AD203B41FA5}">
                      <a16:colId xmlns:a16="http://schemas.microsoft.com/office/drawing/2014/main" val="1668998742"/>
                    </a:ext>
                  </a:extLst>
                </a:gridCol>
              </a:tblGrid>
              <a:tr h="370840">
                <a:tc rowSpan="2">
                  <a:txBody>
                    <a:bodyPr/>
                    <a:lstStyle/>
                    <a:p>
                      <a:r>
                        <a:rPr lang="zh-CN" altLang="en-US" dirty="0" smtClean="0"/>
                        <a:t>时刻</a:t>
                      </a:r>
                      <a:endParaRPr lang="zh-CN" alt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2">
                  <a:txBody>
                    <a:bodyPr/>
                    <a:lstStyle/>
                    <a:p>
                      <a:pPr algn="ctr"/>
                      <a:r>
                        <a:rPr lang="en-US" altLang="zh-CN" dirty="0" smtClean="0"/>
                        <a:t>B</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tc gridSpan="2">
                  <a:txBody>
                    <a:bodyPr/>
                    <a:lstStyle/>
                    <a:p>
                      <a:pPr algn="ctr"/>
                      <a:r>
                        <a:rPr lang="en-US" altLang="zh-CN" dirty="0" smtClean="0"/>
                        <a:t>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543924302"/>
                  </a:ext>
                </a:extLst>
              </a:tr>
              <a:tr h="252489">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A(AB=1</a:t>
                      </a:r>
                      <a:r>
                        <a:rPr lang="en-US" altLang="zh-CN" dirty="0" smtClean="0">
                          <a:sym typeface="Wingdings" panose="05000000000000000000" pitchFamily="2" charset="2"/>
                        </a:rPr>
                        <a:t>21</a:t>
                      </a: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en-US" altLang="zh-CN" dirty="0" smtClean="0"/>
                        <a:t>C(BC=1)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en-US" altLang="zh-CN" dirty="0" smtClean="0"/>
                        <a:t>A(CA=10)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en-US" altLang="zh-CN" dirty="0" smtClean="0"/>
                        <a:t>B(CB=1)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340660733"/>
                  </a:ext>
                </a:extLst>
              </a:tr>
              <a:tr h="370840">
                <a:tc>
                  <a:txBody>
                    <a:bodyPr/>
                    <a:lstStyle/>
                    <a:p>
                      <a:r>
                        <a:rPr lang="zh-CN" altLang="en-US" dirty="0" smtClean="0"/>
                        <a:t>稳定</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u="sng" dirty="0" smtClean="0">
                          <a:solidFill>
                            <a:srgbClr val="FF0000"/>
                          </a:solidFill>
                        </a:rPr>
                        <a:t>1+0=1</a:t>
                      </a:r>
                      <a:endParaRPr lang="zh-CN" altLang="en-US" b="1" u="sng"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2+1=3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10+0=10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u="sng" dirty="0" smtClean="0">
                          <a:solidFill>
                            <a:srgbClr val="FF0000"/>
                          </a:solidFill>
                        </a:rPr>
                        <a:t>1+1=2</a:t>
                      </a:r>
                      <a:endParaRPr lang="zh-CN" altLang="en-US" b="1" u="sng"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25110336"/>
                  </a:ext>
                </a:extLst>
              </a:tr>
              <a:tr h="370840">
                <a:tc>
                  <a:txBody>
                    <a:bodyPr/>
                    <a:lstStyle/>
                    <a:p>
                      <a:r>
                        <a:rPr lang="en-US" altLang="zh-CN" dirty="0" smtClean="0">
                          <a:sym typeface="Wingdings" panose="05000000000000000000" pitchFamily="2" charset="2"/>
                        </a:rPr>
                        <a:t>AB21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u="sng" dirty="0" smtClean="0">
                          <a:solidFill>
                            <a:schemeClr val="tx1"/>
                          </a:solidFill>
                        </a:rPr>
                        <a:t>21+0=21</a:t>
                      </a:r>
                      <a:endParaRPr lang="zh-CN" altLang="en-US" b="0" u="sng"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en-US" altLang="zh-CN" b="1" u="sng" dirty="0" smtClean="0">
                          <a:solidFill>
                            <a:srgbClr val="FF0000"/>
                          </a:solidFill>
                        </a:rPr>
                        <a:t>2+1=3</a:t>
                      </a:r>
                      <a:endParaRPr lang="zh-CN" altLang="en-US" b="1" u="sng"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10+0=10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u="sng" dirty="0" smtClean="0">
                          <a:solidFill>
                            <a:srgbClr val="FF0000"/>
                          </a:solidFill>
                        </a:rPr>
                        <a:t>1+1=2</a:t>
                      </a:r>
                      <a:endParaRPr lang="zh-CN" altLang="en-US" b="1" u="sng"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12539"/>
                  </a:ext>
                </a:extLst>
              </a:tr>
              <a:tr h="370840">
                <a:tc>
                  <a:txBody>
                    <a:bodyPr/>
                    <a:lstStyle/>
                    <a:p>
                      <a:r>
                        <a:rPr lang="zh-CN" altLang="en-US" dirty="0" smtClean="0"/>
                        <a:t>第一轮</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chemeClr val="tx1"/>
                          </a:solidFill>
                          <a:effectLst/>
                          <a:uLnTx/>
                          <a:uFillTx/>
                          <a:latin typeface="等线" panose="020F0502020204030204"/>
                          <a:ea typeface="等线" panose="02010600030101010101" pitchFamily="2" charset="-122"/>
                          <a:cs typeface="+mn-cs"/>
                        </a:rPr>
                        <a:t>21+0=21</a:t>
                      </a:r>
                      <a:endParaRPr kumimoji="0" lang="zh-CN" altLang="en-US" sz="1800" b="0" i="0" u="none" strike="noStrike" kern="1200" cap="none" spc="0" normalizeH="0" baseline="0" noProof="0" dirty="0" smtClean="0">
                        <a:ln>
                          <a:noFill/>
                        </a:ln>
                        <a:solidFill>
                          <a:schemeClr val="tx1"/>
                        </a:solidFill>
                        <a:effectLst/>
                        <a:uLnTx/>
                        <a:uFillTx/>
                        <a:latin typeface="等线" panose="020F0502020204030204"/>
                        <a:ea typeface="等线" panose="02010600030101010101"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u="sng" dirty="0" smtClean="0">
                          <a:solidFill>
                            <a:srgbClr val="FF0000"/>
                          </a:solidFill>
                        </a:rPr>
                        <a:t>2+1=3</a:t>
                      </a:r>
                      <a:endParaRPr lang="zh-CN" altLang="en-US" b="1" u="sng" dirty="0" smtClean="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10+0=10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u="sng" dirty="0" smtClean="0">
                          <a:solidFill>
                            <a:srgbClr val="FF0000"/>
                          </a:solidFill>
                        </a:rPr>
                        <a:t>3+1=4</a:t>
                      </a:r>
                      <a:endParaRPr lang="zh-CN" altLang="en-US" b="1" u="sng" dirty="0" smtClean="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405441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第二轮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chemeClr val="tx1"/>
                          </a:solidFill>
                          <a:effectLst/>
                          <a:uLnTx/>
                          <a:uFillTx/>
                          <a:latin typeface="等线" panose="020F0502020204030204"/>
                          <a:ea typeface="等线" panose="02010600030101010101" pitchFamily="2" charset="-122"/>
                          <a:cs typeface="+mn-cs"/>
                        </a:rPr>
                        <a:t>21+0=21</a:t>
                      </a:r>
                      <a:endParaRPr kumimoji="0" lang="zh-CN" altLang="en-US" sz="1800" b="0" i="0" u="none" strike="noStrike" kern="1200" cap="none" spc="0" normalizeH="0" baseline="0" noProof="0" dirty="0" smtClean="0">
                        <a:ln>
                          <a:noFill/>
                        </a:ln>
                        <a:solidFill>
                          <a:schemeClr val="tx1"/>
                        </a:solidFill>
                        <a:effectLst/>
                        <a:uLnTx/>
                        <a:uFillTx/>
                        <a:latin typeface="等线" panose="020F0502020204030204"/>
                        <a:ea typeface="等线" panose="02010600030101010101"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1" u="sng" kern="1200" dirty="0" smtClean="0">
                          <a:solidFill>
                            <a:srgbClr val="FF0000"/>
                          </a:solidFill>
                          <a:latin typeface="+mn-lt"/>
                          <a:ea typeface="+mn-ea"/>
                          <a:cs typeface="+mn-cs"/>
                        </a:rPr>
                        <a:t>4+1=5</a:t>
                      </a:r>
                      <a:endParaRPr lang="zh-CN" altLang="en-US" sz="1800" b="1" u="sng"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10+0=10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u="sng" dirty="0" smtClean="0">
                          <a:solidFill>
                            <a:srgbClr val="FF0000"/>
                          </a:solidFill>
                        </a:rPr>
                        <a:t>3+1=4</a:t>
                      </a:r>
                      <a:endParaRPr lang="zh-CN" altLang="en-US" b="1" u="sng" dirty="0" smtClean="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055661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第三轮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chemeClr val="tx1"/>
                          </a:solidFill>
                          <a:effectLst/>
                          <a:uLnTx/>
                          <a:uFillTx/>
                          <a:latin typeface="等线" panose="020F0502020204030204"/>
                          <a:ea typeface="等线" panose="02010600030101010101" pitchFamily="2" charset="-122"/>
                          <a:cs typeface="+mn-cs"/>
                        </a:rPr>
                        <a:t>21+0=21</a:t>
                      </a:r>
                      <a:endParaRPr kumimoji="0" lang="zh-CN" altLang="en-US" sz="1800" b="0" i="0" u="none" strike="noStrike" kern="1200" cap="none" spc="0" normalizeH="0" baseline="0" noProof="0" dirty="0" smtClean="0">
                        <a:ln>
                          <a:noFill/>
                        </a:ln>
                        <a:solidFill>
                          <a:schemeClr val="tx1"/>
                        </a:solidFill>
                        <a:effectLst/>
                        <a:uLnTx/>
                        <a:uFillTx/>
                        <a:latin typeface="等线" panose="020F0502020204030204"/>
                        <a:ea typeface="等线" panose="02010600030101010101"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1" u="sng" kern="1200" dirty="0" smtClean="0">
                          <a:solidFill>
                            <a:srgbClr val="FF0000"/>
                          </a:solidFill>
                          <a:latin typeface="+mn-lt"/>
                          <a:ea typeface="+mn-ea"/>
                          <a:cs typeface="+mn-cs"/>
                        </a:rPr>
                        <a:t>4+1=5</a:t>
                      </a:r>
                      <a:endParaRPr lang="zh-CN" altLang="en-US" sz="1800" b="1" u="sng"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10+0=10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u="sng" dirty="0" smtClean="0">
                          <a:solidFill>
                            <a:srgbClr val="FF0000"/>
                          </a:solidFill>
                        </a:rPr>
                        <a:t>5+1=6</a:t>
                      </a:r>
                      <a:endParaRPr lang="zh-CN" altLang="en-US" b="1" u="sng" dirty="0" smtClean="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1459559"/>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smtClean="0">
                        <a:ln>
                          <a:noFill/>
                        </a:ln>
                        <a:solidFill>
                          <a:schemeClr val="tx1"/>
                        </a:solidFill>
                        <a:effectLst/>
                        <a:uLnTx/>
                        <a:uFillTx/>
                        <a:latin typeface="等线" panose="020F0502020204030204"/>
                        <a:ea typeface="等线" panose="02010600030101010101"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b="1" u="sng"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u="sng" dirty="0" smtClean="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285839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第七轮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chemeClr val="tx1"/>
                          </a:solidFill>
                          <a:effectLst/>
                          <a:uLnTx/>
                          <a:uFillTx/>
                          <a:latin typeface="等线" panose="020F0502020204030204"/>
                          <a:ea typeface="等线" panose="02010600030101010101" pitchFamily="2" charset="-122"/>
                          <a:cs typeface="+mn-cs"/>
                        </a:rPr>
                        <a:t>21+0=21</a:t>
                      </a:r>
                      <a:endParaRPr kumimoji="0" lang="zh-CN" altLang="en-US" sz="1800" b="0" i="0" u="none" strike="noStrike" kern="1200" cap="none" spc="0" normalizeH="0" baseline="0" noProof="0" dirty="0" smtClean="0">
                        <a:ln>
                          <a:noFill/>
                        </a:ln>
                        <a:solidFill>
                          <a:schemeClr val="tx1"/>
                        </a:solidFill>
                        <a:effectLst/>
                        <a:uLnTx/>
                        <a:uFillTx/>
                        <a:latin typeface="等线" panose="020F0502020204030204"/>
                        <a:ea typeface="等线" panose="02010600030101010101"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1" u="sng" kern="1200" dirty="0" smtClean="0">
                          <a:solidFill>
                            <a:srgbClr val="FF0000"/>
                          </a:solidFill>
                          <a:latin typeface="+mn-lt"/>
                          <a:ea typeface="+mn-ea"/>
                          <a:cs typeface="+mn-cs"/>
                        </a:rPr>
                        <a:t>8+1=9</a:t>
                      </a:r>
                      <a:endParaRPr lang="zh-CN" altLang="en-US" sz="1800" b="1" u="sng"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10+0=10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u="sng" dirty="0" smtClean="0">
                          <a:solidFill>
                            <a:srgbClr val="FF0000"/>
                          </a:solidFill>
                        </a:rPr>
                        <a:t>9+1=10</a:t>
                      </a:r>
                      <a:endParaRPr lang="zh-CN" altLang="en-US" b="1" u="sng" dirty="0" smtClean="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718255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第八轮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21+0=21</a:t>
                      </a:r>
                      <a:endParaRPr kumimoji="0" lang="zh-CN" altLang="en-US" sz="1800" b="0" i="0" u="none" strike="noStrike" kern="1200" cap="none" spc="0" normalizeH="0" baseline="0" noProof="0" dirty="0" smtClean="0">
                        <a:ln>
                          <a:noFill/>
                        </a:ln>
                        <a:solidFill>
                          <a:schemeClr val="tx1"/>
                        </a:solidFill>
                        <a:effectLst/>
                        <a:uLnTx/>
                        <a:uFillTx/>
                        <a:latin typeface="等线" panose="020F0502020204030204"/>
                        <a:ea typeface="等线" panose="02010600030101010101"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u="sng" kern="1200" dirty="0" smtClean="0">
                          <a:solidFill>
                            <a:srgbClr val="FF0000"/>
                          </a:solidFill>
                          <a:latin typeface="+mn-lt"/>
                          <a:ea typeface="+mn-ea"/>
                          <a:cs typeface="+mn-cs"/>
                        </a:rPr>
                        <a:t>10+1=11</a:t>
                      </a:r>
                      <a:endParaRPr lang="zh-CN" altLang="en-US" sz="1800" b="1" u="sng" kern="1200" dirty="0" smtClean="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10+0=10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u="sng" dirty="0" smtClean="0">
                          <a:solidFill>
                            <a:srgbClr val="FF0000"/>
                          </a:solidFill>
                        </a:rPr>
                        <a:t>9+1=10</a:t>
                      </a:r>
                      <a:endParaRPr lang="zh-CN" altLang="en-US" b="1" u="sng" dirty="0" smtClean="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189519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第九轮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21+0=21</a:t>
                      </a:r>
                      <a:endParaRPr kumimoji="0" lang="zh-CN" altLang="en-US" sz="1800" b="0" i="0" u="none" strike="noStrike" kern="1200" cap="none" spc="0" normalizeH="0" baseline="0" noProof="0" dirty="0" smtClean="0">
                        <a:ln>
                          <a:noFill/>
                        </a:ln>
                        <a:solidFill>
                          <a:schemeClr val="tx1"/>
                        </a:solidFill>
                        <a:effectLst/>
                        <a:uLnTx/>
                        <a:uFillTx/>
                        <a:latin typeface="等线" panose="020F0502020204030204"/>
                        <a:ea typeface="等线" panose="02010600030101010101"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u="sng" kern="1200" dirty="0" smtClean="0">
                          <a:solidFill>
                            <a:srgbClr val="FF0000"/>
                          </a:solidFill>
                          <a:latin typeface="+mn-lt"/>
                          <a:ea typeface="+mn-ea"/>
                          <a:cs typeface="+mn-cs"/>
                        </a:rPr>
                        <a:t>10+1=11</a:t>
                      </a:r>
                      <a:endParaRPr lang="zh-CN" altLang="en-US" sz="1800" b="1" u="sng" kern="1200" dirty="0" smtClean="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u="sng" dirty="0" smtClean="0">
                          <a:solidFill>
                            <a:srgbClr val="FF0000"/>
                          </a:solidFill>
                        </a:rPr>
                        <a:t>10+0=10</a:t>
                      </a:r>
                      <a:endParaRPr lang="zh-CN" altLang="en-US" b="1" u="sng"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mn-lt"/>
                          <a:ea typeface="+mn-ea"/>
                          <a:cs typeface="+mn-cs"/>
                        </a:rPr>
                        <a:t>11+1=12</a:t>
                      </a:r>
                      <a:endParaRPr lang="zh-CN" altLang="en-US" sz="1800" kern="1200" dirty="0" smtClean="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8525380"/>
                  </a:ext>
                </a:extLst>
              </a:tr>
            </a:tbl>
          </a:graphicData>
        </a:graphic>
      </p:graphicFrame>
    </p:spTree>
    <p:extLst>
      <p:ext uri="{BB962C8B-B14F-4D97-AF65-F5344CB8AC3E}">
        <p14:creationId xmlns:p14="http://schemas.microsoft.com/office/powerpoint/2010/main" val="40702088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带反向抑制的水平分割</a:t>
            </a:r>
            <a:r>
              <a:rPr lang="zh-CN" altLang="en-US" b="1" dirty="0"/>
              <a:t>：例子</a:t>
            </a: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8642" y="1305242"/>
            <a:ext cx="3189994" cy="2588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文本框 3"/>
          <p:cNvSpPr txBox="1"/>
          <p:nvPr/>
        </p:nvSpPr>
        <p:spPr>
          <a:xfrm>
            <a:off x="9083040" y="597614"/>
            <a:ext cx="2669463"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dirty="0">
                <a:solidFill>
                  <a:srgbClr val="FF0000"/>
                </a:solidFill>
              </a:rPr>
              <a:t>考察到</a:t>
            </a:r>
            <a:r>
              <a:rPr lang="en-US" altLang="zh-CN" sz="2400" b="1" dirty="0">
                <a:solidFill>
                  <a:srgbClr val="FF0000"/>
                </a:solidFill>
              </a:rPr>
              <a:t>A</a:t>
            </a:r>
            <a:r>
              <a:rPr lang="zh-CN" altLang="en-US" sz="2400" b="1" dirty="0">
                <a:solidFill>
                  <a:srgbClr val="FF0000"/>
                </a:solidFill>
              </a:rPr>
              <a:t>的路由</a:t>
            </a:r>
          </a:p>
        </p:txBody>
      </p:sp>
      <p:sp>
        <p:nvSpPr>
          <p:cNvPr id="6" name="矩形 5"/>
          <p:cNvSpPr/>
          <p:nvPr/>
        </p:nvSpPr>
        <p:spPr>
          <a:xfrm>
            <a:off x="552445" y="1468905"/>
            <a:ext cx="2954655" cy="461665"/>
          </a:xfrm>
          <a:prstGeom prst="rect">
            <a:avLst/>
          </a:prstGeom>
        </p:spPr>
        <p:txBody>
          <a:bodyPr wrap="none">
            <a:spAutoFit/>
          </a:bodyPr>
          <a:lstStyle/>
          <a:p>
            <a:r>
              <a:rPr lang="zh-CN" altLang="en-US" sz="2400" dirty="0"/>
              <a:t>反向抑制的水平分割</a:t>
            </a:r>
          </a:p>
        </p:txBody>
      </p:sp>
      <p:graphicFrame>
        <p:nvGraphicFramePr>
          <p:cNvPr id="7" name="表格 6"/>
          <p:cNvGraphicFramePr>
            <a:graphicFrameLocks noGrp="1"/>
          </p:cNvGraphicFramePr>
          <p:nvPr>
            <p:extLst>
              <p:ext uri="{D42A27DB-BD31-4B8C-83A1-F6EECF244321}">
                <p14:modId xmlns:p14="http://schemas.microsoft.com/office/powerpoint/2010/main" val="727336045"/>
              </p:ext>
            </p:extLst>
          </p:nvPr>
        </p:nvGraphicFramePr>
        <p:xfrm>
          <a:off x="552445" y="2270930"/>
          <a:ext cx="7891466" cy="2590800"/>
        </p:xfrm>
        <a:graphic>
          <a:graphicData uri="http://schemas.openxmlformats.org/drawingml/2006/table">
            <a:tbl>
              <a:tblPr firstRow="1" bandRow="1">
                <a:tableStyleId>{5C22544A-7EE6-4342-B048-85BDC9FD1C3A}</a:tableStyleId>
              </a:tblPr>
              <a:tblGrid>
                <a:gridCol w="1144707">
                  <a:extLst>
                    <a:ext uri="{9D8B030D-6E8A-4147-A177-3AD203B41FA5}">
                      <a16:colId xmlns:a16="http://schemas.microsoft.com/office/drawing/2014/main" val="3958018886"/>
                    </a:ext>
                  </a:extLst>
                </a:gridCol>
                <a:gridCol w="1578233">
                  <a:extLst>
                    <a:ext uri="{9D8B030D-6E8A-4147-A177-3AD203B41FA5}">
                      <a16:colId xmlns:a16="http://schemas.microsoft.com/office/drawing/2014/main" val="572778566"/>
                    </a:ext>
                  </a:extLst>
                </a:gridCol>
                <a:gridCol w="1887612">
                  <a:extLst>
                    <a:ext uri="{9D8B030D-6E8A-4147-A177-3AD203B41FA5}">
                      <a16:colId xmlns:a16="http://schemas.microsoft.com/office/drawing/2014/main" val="3722364442"/>
                    </a:ext>
                  </a:extLst>
                </a:gridCol>
                <a:gridCol w="1640457">
                  <a:extLst>
                    <a:ext uri="{9D8B030D-6E8A-4147-A177-3AD203B41FA5}">
                      <a16:colId xmlns:a16="http://schemas.microsoft.com/office/drawing/2014/main" val="4084422017"/>
                    </a:ext>
                  </a:extLst>
                </a:gridCol>
                <a:gridCol w="1640457">
                  <a:extLst>
                    <a:ext uri="{9D8B030D-6E8A-4147-A177-3AD203B41FA5}">
                      <a16:colId xmlns:a16="http://schemas.microsoft.com/office/drawing/2014/main" val="1668998742"/>
                    </a:ext>
                  </a:extLst>
                </a:gridCol>
              </a:tblGrid>
              <a:tr h="370840">
                <a:tc rowSpan="2">
                  <a:txBody>
                    <a:bodyPr/>
                    <a:lstStyle/>
                    <a:p>
                      <a:r>
                        <a:rPr lang="zh-CN" altLang="en-US" dirty="0" smtClean="0"/>
                        <a:t>时刻</a:t>
                      </a:r>
                      <a:endParaRPr lang="zh-CN" altLang="en-US" dirty="0"/>
                    </a:p>
                  </a:txBody>
                  <a:tcP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2">
                  <a:txBody>
                    <a:bodyPr/>
                    <a:lstStyle/>
                    <a:p>
                      <a:pPr algn="ctr"/>
                      <a:r>
                        <a:rPr lang="en-US" altLang="zh-CN" dirty="0" smtClean="0"/>
                        <a:t>B</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zh-CN" altLang="en-US" dirty="0"/>
                    </a:p>
                  </a:txBody>
                  <a:tcPr/>
                </a:tc>
                <a:tc gridSpan="2">
                  <a:txBody>
                    <a:bodyPr/>
                    <a:lstStyle/>
                    <a:p>
                      <a:pPr algn="ctr"/>
                      <a:r>
                        <a:rPr lang="en-US" altLang="zh-CN" dirty="0" smtClean="0"/>
                        <a:t>C</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543924302"/>
                  </a:ext>
                </a:extLst>
              </a:tr>
              <a:tr h="252489">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A(AB=1</a:t>
                      </a:r>
                      <a:r>
                        <a:rPr lang="en-US" altLang="zh-CN" dirty="0" smtClean="0">
                          <a:sym typeface="Wingdings" panose="05000000000000000000" pitchFamily="2" charset="2"/>
                        </a:rPr>
                        <a:t>21</a:t>
                      </a: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en-US" altLang="zh-CN" dirty="0" smtClean="0"/>
                        <a:t>C(BC=1)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en-US" altLang="zh-CN" dirty="0" smtClean="0"/>
                        <a:t>A(CA=10)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en-US" altLang="zh-CN" dirty="0" smtClean="0"/>
                        <a:t>B(CB=1)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340660733"/>
                  </a:ext>
                </a:extLst>
              </a:tr>
              <a:tr h="370840">
                <a:tc>
                  <a:txBody>
                    <a:bodyPr/>
                    <a:lstStyle/>
                    <a:p>
                      <a:r>
                        <a:rPr lang="zh-CN" altLang="en-US" dirty="0" smtClean="0"/>
                        <a:t>稳定</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u="sng" dirty="0" smtClean="0">
                          <a:solidFill>
                            <a:srgbClr val="FF0000"/>
                          </a:solidFill>
                        </a:rPr>
                        <a:t>1+0=1</a:t>
                      </a:r>
                      <a:endParaRPr lang="zh-CN" altLang="en-US" b="1" u="sng"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10+0=10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u="sng" dirty="0" smtClean="0">
                          <a:solidFill>
                            <a:srgbClr val="FF0000"/>
                          </a:solidFill>
                        </a:rPr>
                        <a:t>1+1=2</a:t>
                      </a:r>
                      <a:endParaRPr lang="zh-CN" altLang="en-US" b="1" u="sng"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25110336"/>
                  </a:ext>
                </a:extLst>
              </a:tr>
              <a:tr h="370840">
                <a:tc>
                  <a:txBody>
                    <a:bodyPr/>
                    <a:lstStyle/>
                    <a:p>
                      <a:r>
                        <a:rPr lang="en-US" altLang="zh-CN" dirty="0" smtClean="0">
                          <a:sym typeface="Wingdings" panose="05000000000000000000" pitchFamily="2" charset="2"/>
                        </a:rPr>
                        <a:t>AB21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u="sng" kern="1200" dirty="0" smtClean="0">
                          <a:solidFill>
                            <a:srgbClr val="FF0000"/>
                          </a:solidFill>
                          <a:latin typeface="+mn-lt"/>
                          <a:ea typeface="+mn-ea"/>
                          <a:cs typeface="+mn-cs"/>
                        </a:rPr>
                        <a:t>21+0=21</a:t>
                      </a:r>
                      <a:endParaRPr lang="zh-CN" altLang="en-US" sz="1800" b="1" u="sng" kern="1200" dirty="0" smtClean="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10+0=10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u="sng" dirty="0" smtClean="0">
                          <a:solidFill>
                            <a:srgbClr val="FF0000"/>
                          </a:solidFill>
                        </a:rPr>
                        <a:t>1+1=2</a:t>
                      </a:r>
                      <a:endParaRPr lang="zh-CN" altLang="en-US" b="1" u="sng"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12539"/>
                  </a:ext>
                </a:extLst>
              </a:tr>
              <a:tr h="370840">
                <a:tc>
                  <a:txBody>
                    <a:bodyPr/>
                    <a:lstStyle/>
                    <a:p>
                      <a:r>
                        <a:rPr lang="zh-CN" altLang="en-US" dirty="0" smtClean="0"/>
                        <a:t>第一轮</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u="sng" kern="1200" noProof="0" dirty="0" smtClean="0">
                          <a:solidFill>
                            <a:srgbClr val="FF0000"/>
                          </a:solidFill>
                          <a:latin typeface="+mn-lt"/>
                          <a:ea typeface="+mn-ea"/>
                          <a:cs typeface="+mn-cs"/>
                        </a:rPr>
                        <a:t>21+0=21</a:t>
                      </a:r>
                      <a:endParaRPr lang="zh-CN" altLang="en-US" sz="1800" b="1" u="sng" kern="1200" noProof="0" dirty="0" smtClean="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1" u="sng" kern="1200" dirty="0" smtClean="0">
                          <a:solidFill>
                            <a:srgbClr val="FF0000"/>
                          </a:solidFill>
                          <a:latin typeface="+mn-lt"/>
                          <a:ea typeface="+mn-ea"/>
                          <a:cs typeface="+mn-cs"/>
                        </a:rPr>
                        <a:t>10+0=10</a:t>
                      </a:r>
                      <a:endParaRPr lang="zh-CN" altLang="en-US" sz="1800" b="1" u="sng"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u="none" dirty="0" smtClean="0">
                          <a:solidFill>
                            <a:schemeClr val="tx1"/>
                          </a:solidFill>
                        </a:rPr>
                        <a:t>21+1=22</a:t>
                      </a:r>
                      <a:endParaRPr lang="zh-CN" altLang="en-US" b="0" u="none"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405441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第二轮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chemeClr val="tx1"/>
                          </a:solidFill>
                          <a:effectLst/>
                          <a:uLnTx/>
                          <a:uFillTx/>
                          <a:latin typeface="等线" panose="020F0502020204030204"/>
                          <a:ea typeface="等线" panose="02010600030101010101" pitchFamily="2" charset="-122"/>
                          <a:cs typeface="+mn-cs"/>
                        </a:rPr>
                        <a:t>21+0=21</a:t>
                      </a:r>
                      <a:endParaRPr kumimoji="0" lang="zh-CN" altLang="en-US" sz="1800" b="0" i="0" u="none" strike="noStrike" kern="1200" cap="none" spc="0" normalizeH="0" baseline="0" noProof="0" dirty="0" smtClean="0">
                        <a:ln>
                          <a:noFill/>
                        </a:ln>
                        <a:solidFill>
                          <a:schemeClr val="tx1"/>
                        </a:solidFill>
                        <a:effectLst/>
                        <a:uLnTx/>
                        <a:uFillTx/>
                        <a:latin typeface="等线" panose="020F0502020204030204"/>
                        <a:ea typeface="等线" panose="02010600030101010101"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1" u="sng" kern="1200" dirty="0" smtClean="0">
                          <a:solidFill>
                            <a:srgbClr val="FF0000"/>
                          </a:solidFill>
                          <a:latin typeface="+mn-lt"/>
                          <a:ea typeface="+mn-ea"/>
                          <a:cs typeface="+mn-cs"/>
                        </a:rPr>
                        <a:t>10+1=11</a:t>
                      </a:r>
                      <a:endParaRPr lang="zh-CN" altLang="en-US" sz="1800" b="1" u="sng"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1" u="sng" kern="1200" dirty="0" smtClean="0">
                          <a:solidFill>
                            <a:srgbClr val="FF0000"/>
                          </a:solidFill>
                          <a:latin typeface="+mn-lt"/>
                          <a:ea typeface="+mn-ea"/>
                          <a:cs typeface="+mn-cs"/>
                        </a:rPr>
                        <a:t>10+0=10</a:t>
                      </a:r>
                      <a:endParaRPr lang="zh-CN" altLang="en-US" sz="1800" b="1" u="sng"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u="none" dirty="0" smtClean="0">
                          <a:solidFill>
                            <a:schemeClr val="tx1"/>
                          </a:solidFill>
                        </a:rPr>
                        <a:t>21+1=22</a:t>
                      </a:r>
                      <a:endParaRPr lang="zh-CN" altLang="en-US" b="0" u="none"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055661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第三轮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chemeClr val="tx1"/>
                          </a:solidFill>
                          <a:effectLst/>
                          <a:uLnTx/>
                          <a:uFillTx/>
                          <a:latin typeface="等线" panose="020F0502020204030204"/>
                          <a:ea typeface="等线" panose="02010600030101010101" pitchFamily="2" charset="-122"/>
                          <a:cs typeface="+mn-cs"/>
                        </a:rPr>
                        <a:t>21+0=21</a:t>
                      </a:r>
                      <a:endParaRPr kumimoji="0" lang="zh-CN" altLang="en-US" sz="1800" b="0" i="0" u="none" strike="noStrike" kern="1200" cap="none" spc="0" normalizeH="0" baseline="0" noProof="0" dirty="0" smtClean="0">
                        <a:ln>
                          <a:noFill/>
                        </a:ln>
                        <a:solidFill>
                          <a:schemeClr val="tx1"/>
                        </a:solidFill>
                        <a:effectLst/>
                        <a:uLnTx/>
                        <a:uFillTx/>
                        <a:latin typeface="等线" panose="020F0502020204030204"/>
                        <a:ea typeface="等线" panose="02010600030101010101"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1" u="sng" kern="1200" dirty="0" smtClean="0">
                          <a:solidFill>
                            <a:srgbClr val="FF0000"/>
                          </a:solidFill>
                          <a:latin typeface="+mn-lt"/>
                          <a:ea typeface="+mn-ea"/>
                          <a:cs typeface="+mn-cs"/>
                        </a:rPr>
                        <a:t>10+1=11</a:t>
                      </a:r>
                      <a:endParaRPr lang="zh-CN" altLang="en-US" sz="1800" b="1" u="sng"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1" u="sng" kern="1200" dirty="0" smtClean="0">
                          <a:solidFill>
                            <a:srgbClr val="FF0000"/>
                          </a:solidFill>
                          <a:latin typeface="+mn-lt"/>
                          <a:ea typeface="+mn-ea"/>
                          <a:cs typeface="+mn-cs"/>
                        </a:rPr>
                        <a:t>10+0=10</a:t>
                      </a:r>
                      <a:endParaRPr lang="zh-CN" altLang="en-US" sz="1800" b="1" u="sng"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b="0" u="none"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1459559"/>
                  </a:ext>
                </a:extLst>
              </a:tr>
            </a:tbl>
          </a:graphicData>
        </a:graphic>
      </p:graphicFrame>
      <p:pic>
        <p:nvPicPr>
          <p:cNvPr id="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4033" y="5280948"/>
            <a:ext cx="2511601" cy="1577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内容占位符 3"/>
          <p:cNvSpPr txBox="1">
            <a:spLocks/>
          </p:cNvSpPr>
          <p:nvPr/>
        </p:nvSpPr>
        <p:spPr>
          <a:xfrm>
            <a:off x="340308" y="5055602"/>
            <a:ext cx="6112296" cy="1131733"/>
          </a:xfrm>
          <a:prstGeom prst="rect">
            <a:avLst/>
          </a:prstGeom>
        </p:spPr>
        <p:txBody>
          <a:bodyPr vert="horz">
            <a:no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zh-CN" altLang="en-US" sz="2000" dirty="0"/>
              <a:t>水平分割用于解决两个节点间的路由回路，但可能出现</a:t>
            </a:r>
            <a:r>
              <a:rPr lang="en-US" altLang="zh-CN" sz="2000" dirty="0"/>
              <a:t>3</a:t>
            </a:r>
            <a:r>
              <a:rPr lang="zh-CN" altLang="en-US" sz="2000" dirty="0"/>
              <a:t>个甚至更多节点之间的路由回路</a:t>
            </a:r>
            <a:endParaRPr lang="en-US" altLang="zh-CN" sz="2000" dirty="0"/>
          </a:p>
          <a:p>
            <a:pPr lvl="1"/>
            <a:r>
              <a:rPr lang="zh-CN" altLang="en-US" sz="1800" dirty="0"/>
              <a:t>触发更新消息到来之前定期发送路由</a:t>
            </a:r>
          </a:p>
        </p:txBody>
      </p:sp>
      <p:grpSp>
        <p:nvGrpSpPr>
          <p:cNvPr id="11" name="组合 10"/>
          <p:cNvGrpSpPr/>
          <p:nvPr/>
        </p:nvGrpSpPr>
        <p:grpSpPr>
          <a:xfrm>
            <a:off x="6485253" y="6309320"/>
            <a:ext cx="720080" cy="555330"/>
            <a:chOff x="4961253" y="6309320"/>
            <a:chExt cx="720080" cy="555330"/>
          </a:xfrm>
        </p:grpSpPr>
        <p:cxnSp>
          <p:nvCxnSpPr>
            <p:cNvPr id="12" name="直接箭头连接符 11"/>
            <p:cNvCxnSpPr/>
            <p:nvPr/>
          </p:nvCxnSpPr>
          <p:spPr>
            <a:xfrm flipH="1" flipV="1">
              <a:off x="5076056" y="6309320"/>
              <a:ext cx="504056" cy="28803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1953702">
              <a:off x="4961253" y="6495318"/>
              <a:ext cx="720080" cy="369332"/>
            </a:xfrm>
            <a:prstGeom prst="rect">
              <a:avLst/>
            </a:prstGeom>
            <a:noFill/>
          </p:spPr>
          <p:txBody>
            <a:bodyPr wrap="square" rtlCol="0">
              <a:spAutoFit/>
            </a:bodyPr>
            <a:lstStyle/>
            <a:p>
              <a:r>
                <a:rPr lang="en-US" altLang="zh-CN" dirty="0"/>
                <a:t>B,3</a:t>
              </a:r>
              <a:endParaRPr lang="zh-CN" altLang="en-US" dirty="0"/>
            </a:p>
          </p:txBody>
        </p:sp>
      </p:grpSp>
      <p:grpSp>
        <p:nvGrpSpPr>
          <p:cNvPr id="14" name="组合 13"/>
          <p:cNvGrpSpPr/>
          <p:nvPr/>
        </p:nvGrpSpPr>
        <p:grpSpPr>
          <a:xfrm>
            <a:off x="6414487" y="5327584"/>
            <a:ext cx="720080" cy="501942"/>
            <a:chOff x="4890487" y="5327584"/>
            <a:chExt cx="720080" cy="501942"/>
          </a:xfrm>
        </p:grpSpPr>
        <p:sp>
          <p:nvSpPr>
            <p:cNvPr id="15" name="TextBox 14"/>
            <p:cNvSpPr txBox="1"/>
            <p:nvPr/>
          </p:nvSpPr>
          <p:spPr>
            <a:xfrm rot="19548868">
              <a:off x="4890487" y="5327584"/>
              <a:ext cx="720080" cy="369332"/>
            </a:xfrm>
            <a:prstGeom prst="rect">
              <a:avLst/>
            </a:prstGeom>
            <a:noFill/>
          </p:spPr>
          <p:txBody>
            <a:bodyPr wrap="square" rtlCol="0">
              <a:spAutoFit/>
            </a:bodyPr>
            <a:lstStyle/>
            <a:p>
              <a:r>
                <a:rPr lang="en-US" altLang="zh-CN" dirty="0"/>
                <a:t>C,4</a:t>
              </a:r>
              <a:endParaRPr lang="zh-CN" altLang="en-US" dirty="0"/>
            </a:p>
          </p:txBody>
        </p:sp>
        <p:cxnSp>
          <p:nvCxnSpPr>
            <p:cNvPr id="16" name="直接箭头连接符 15"/>
            <p:cNvCxnSpPr/>
            <p:nvPr/>
          </p:nvCxnSpPr>
          <p:spPr>
            <a:xfrm flipV="1">
              <a:off x="5076056" y="5507034"/>
              <a:ext cx="504056" cy="3224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6915198" y="5818385"/>
            <a:ext cx="548955" cy="720080"/>
            <a:chOff x="5391197" y="5818385"/>
            <a:chExt cx="548955" cy="720080"/>
          </a:xfrm>
        </p:grpSpPr>
        <p:cxnSp>
          <p:nvCxnSpPr>
            <p:cNvPr id="18" name="直接箭头连接符 17"/>
            <p:cNvCxnSpPr/>
            <p:nvPr/>
          </p:nvCxnSpPr>
          <p:spPr>
            <a:xfrm>
              <a:off x="5940152" y="5877272"/>
              <a:ext cx="0" cy="57606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21"/>
            <p:cNvSpPr txBox="1"/>
            <p:nvPr/>
          </p:nvSpPr>
          <p:spPr>
            <a:xfrm rot="5664305">
              <a:off x="5215823" y="5993759"/>
              <a:ext cx="720080" cy="369332"/>
            </a:xfrm>
            <a:prstGeom prst="rect">
              <a:avLst/>
            </a:prstGeom>
            <a:noFill/>
          </p:spPr>
          <p:txBody>
            <a:bodyPr wrap="square" rtlCol="0">
              <a:spAutoFit/>
            </a:bodyPr>
            <a:lstStyle/>
            <a:p>
              <a:r>
                <a:rPr lang="en-US" altLang="zh-CN" dirty="0"/>
                <a:t>A,5</a:t>
              </a:r>
              <a:endParaRPr lang="zh-CN" altLang="en-US" dirty="0"/>
            </a:p>
          </p:txBody>
        </p:sp>
      </p:grpSp>
      <p:sp>
        <p:nvSpPr>
          <p:cNvPr id="20" name="TextBox 20"/>
          <p:cNvSpPr txBox="1"/>
          <p:nvPr/>
        </p:nvSpPr>
        <p:spPr>
          <a:xfrm>
            <a:off x="1253159" y="6268670"/>
            <a:ext cx="3605304" cy="369332"/>
          </a:xfrm>
          <a:prstGeom prst="rect">
            <a:avLst/>
          </a:prstGeom>
          <a:noFill/>
        </p:spPr>
        <p:txBody>
          <a:bodyPr wrap="square" rtlCol="0">
            <a:spAutoFit/>
          </a:bodyPr>
          <a:lstStyle/>
          <a:p>
            <a:r>
              <a:rPr lang="zh-CN" altLang="en-US" u="sng" dirty="0">
                <a:solidFill>
                  <a:srgbClr val="FF0000"/>
                </a:solidFill>
              </a:rPr>
              <a:t>教材</a:t>
            </a:r>
            <a:r>
              <a:rPr lang="en-US" altLang="zh-CN" u="sng" dirty="0">
                <a:solidFill>
                  <a:srgbClr val="FF0000"/>
                </a:solidFill>
              </a:rPr>
              <a:t>P217</a:t>
            </a:r>
            <a:r>
              <a:rPr lang="zh-CN" altLang="en-US" u="sng" dirty="0">
                <a:solidFill>
                  <a:srgbClr val="FF0000"/>
                </a:solidFill>
              </a:rPr>
              <a:t>页第</a:t>
            </a:r>
            <a:r>
              <a:rPr lang="en-US" altLang="zh-CN" u="sng" dirty="0">
                <a:solidFill>
                  <a:srgbClr val="FF0000"/>
                </a:solidFill>
              </a:rPr>
              <a:t>4</a:t>
            </a:r>
            <a:r>
              <a:rPr lang="zh-CN" altLang="en-US" u="sng" dirty="0">
                <a:solidFill>
                  <a:srgbClr val="FF0000"/>
                </a:solidFill>
              </a:rPr>
              <a:t>行</a:t>
            </a:r>
            <a:r>
              <a:rPr lang="en-US" altLang="zh-CN" u="sng" dirty="0">
                <a:solidFill>
                  <a:srgbClr val="FF0000"/>
                </a:solidFill>
              </a:rPr>
              <a:t>(B,5)</a:t>
            </a:r>
            <a:r>
              <a:rPr lang="zh-CN" altLang="en-US" u="sng" dirty="0">
                <a:solidFill>
                  <a:srgbClr val="FF0000"/>
                </a:solidFill>
              </a:rPr>
              <a:t>改为</a:t>
            </a:r>
            <a:r>
              <a:rPr lang="en-US" altLang="zh-CN" u="sng" dirty="0">
                <a:solidFill>
                  <a:srgbClr val="FF0000"/>
                </a:solidFill>
              </a:rPr>
              <a:t>(A,5)</a:t>
            </a:r>
            <a:endParaRPr lang="zh-CN" altLang="en-US" u="sng" dirty="0">
              <a:solidFill>
                <a:srgbClr val="FF0000"/>
              </a:solidFill>
            </a:endParaRPr>
          </a:p>
        </p:txBody>
      </p:sp>
    </p:spTree>
    <p:extLst>
      <p:ext uri="{BB962C8B-B14F-4D97-AF65-F5344CB8AC3E}">
        <p14:creationId xmlns:p14="http://schemas.microsoft.com/office/powerpoint/2010/main" val="3615679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RIP</a:t>
            </a:r>
            <a:r>
              <a:rPr lang="zh-CN" altLang="zh-CN" dirty="0"/>
              <a:t>（</a:t>
            </a:r>
            <a:r>
              <a:rPr lang="en-US" altLang="zh-CN" dirty="0"/>
              <a:t>Routing Information Protocol</a:t>
            </a:r>
            <a:r>
              <a:rPr lang="zh-CN" altLang="zh-CN" dirty="0" smtClean="0"/>
              <a:t>）</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32</a:t>
            </a:fld>
            <a:endParaRPr lang="zh-CN" altLang="en-US" dirty="0"/>
          </a:p>
        </p:txBody>
      </p:sp>
      <p:sp>
        <p:nvSpPr>
          <p:cNvPr id="4" name="内容占位符 3"/>
          <p:cNvSpPr>
            <a:spLocks noGrp="1"/>
          </p:cNvSpPr>
          <p:nvPr>
            <p:ph sz="quarter" idx="1"/>
          </p:nvPr>
        </p:nvSpPr>
        <p:spPr/>
        <p:txBody>
          <a:bodyPr>
            <a:normAutofit fontScale="92500" lnSpcReduction="10000"/>
          </a:bodyPr>
          <a:lstStyle/>
          <a:p>
            <a:r>
              <a:rPr lang="en-US" altLang="zh-CN" dirty="0" smtClean="0"/>
              <a:t>RFC 1058</a:t>
            </a:r>
            <a:r>
              <a:rPr lang="zh-CN" altLang="en-US" dirty="0" smtClean="0"/>
              <a:t>定义</a:t>
            </a:r>
            <a:r>
              <a:rPr lang="en-US" altLang="zh-CN" dirty="0" smtClean="0"/>
              <a:t>RIP-1</a:t>
            </a:r>
            <a:r>
              <a:rPr lang="zh-CN" altLang="en-US" dirty="0" smtClean="0"/>
              <a:t>，采用距离向量路由算法</a:t>
            </a:r>
            <a:endParaRPr lang="en-US" altLang="zh-CN" dirty="0" smtClean="0"/>
          </a:p>
          <a:p>
            <a:pPr lvl="1"/>
            <a:r>
              <a:rPr lang="en-US" altLang="zh-CN" dirty="0" smtClean="0"/>
              <a:t>UDP</a:t>
            </a:r>
            <a:r>
              <a:rPr lang="zh-CN" altLang="en-US" dirty="0" smtClean="0"/>
              <a:t>，端口</a:t>
            </a:r>
            <a:r>
              <a:rPr lang="en-US" altLang="zh-CN" dirty="0" smtClean="0"/>
              <a:t>520</a:t>
            </a:r>
            <a:endParaRPr lang="en-US" altLang="zh-CN" dirty="0"/>
          </a:p>
          <a:p>
            <a:pPr lvl="1"/>
            <a:r>
              <a:rPr lang="en-US" altLang="zh-CN" dirty="0" smtClean="0"/>
              <a:t>RIP</a:t>
            </a:r>
            <a:r>
              <a:rPr lang="zh-CN" altLang="en-US" dirty="0" smtClean="0"/>
              <a:t>消息以本地广播（</a:t>
            </a:r>
            <a:r>
              <a:rPr lang="en-US" altLang="zh-CN" dirty="0" smtClean="0"/>
              <a:t>255.255.255.255</a:t>
            </a:r>
            <a:r>
              <a:rPr lang="zh-CN" altLang="en-US" dirty="0" smtClean="0"/>
              <a:t>）方式</a:t>
            </a:r>
            <a:r>
              <a:rPr lang="zh-CN" altLang="en-US" dirty="0"/>
              <a:t>交换</a:t>
            </a:r>
            <a:endParaRPr lang="en-US" altLang="zh-CN" dirty="0" smtClean="0"/>
          </a:p>
          <a:p>
            <a:pPr lvl="1"/>
            <a:r>
              <a:rPr lang="zh-CN" altLang="en-US" dirty="0" smtClean="0"/>
              <a:t>定期（</a:t>
            </a:r>
            <a:r>
              <a:rPr lang="en-US" altLang="zh-CN" dirty="0" smtClean="0"/>
              <a:t>30</a:t>
            </a:r>
            <a:r>
              <a:rPr lang="zh-CN" altLang="en-US" dirty="0" smtClean="0"/>
              <a:t>秒）交换和触发更新，</a:t>
            </a:r>
            <a:r>
              <a:rPr lang="en-US" altLang="zh-CN" dirty="0" smtClean="0"/>
              <a:t>6X30=180</a:t>
            </a:r>
            <a:r>
              <a:rPr lang="zh-CN" altLang="en-US" dirty="0" smtClean="0"/>
              <a:t>秒超时</a:t>
            </a:r>
            <a:endParaRPr lang="en-US" altLang="zh-CN" dirty="0" smtClean="0"/>
          </a:p>
          <a:p>
            <a:pPr lvl="1"/>
            <a:r>
              <a:rPr lang="zh-CN" altLang="en-US" dirty="0" smtClean="0"/>
              <a:t>超时的路由表项等待</a:t>
            </a:r>
            <a:r>
              <a:rPr lang="en-US" altLang="zh-CN" dirty="0" smtClean="0"/>
              <a:t>120</a:t>
            </a:r>
            <a:r>
              <a:rPr lang="zh-CN" altLang="en-US" dirty="0" smtClean="0"/>
              <a:t>秒后移走</a:t>
            </a:r>
            <a:endParaRPr lang="en-US" altLang="zh-CN" dirty="0" smtClean="0"/>
          </a:p>
          <a:p>
            <a:pPr lvl="1"/>
            <a:r>
              <a:rPr lang="zh-CN" altLang="en-US" dirty="0" smtClean="0"/>
              <a:t>距离为节点计数，直接连接的网络距离为</a:t>
            </a:r>
            <a:r>
              <a:rPr lang="en-US" altLang="zh-CN" dirty="0" smtClean="0"/>
              <a:t>1</a:t>
            </a:r>
            <a:r>
              <a:rPr lang="zh-CN" altLang="en-US" dirty="0" smtClean="0"/>
              <a:t>。允许设置更大的距离度量值。无穷大取值为</a:t>
            </a:r>
            <a:r>
              <a:rPr lang="en-US" altLang="zh-CN" dirty="0" smtClean="0"/>
              <a:t>16</a:t>
            </a:r>
          </a:p>
          <a:p>
            <a:pPr lvl="1"/>
            <a:r>
              <a:rPr lang="zh-CN" altLang="en-US" dirty="0"/>
              <a:t>支持</a:t>
            </a:r>
            <a:r>
              <a:rPr lang="zh-CN" altLang="en-US" dirty="0" smtClean="0"/>
              <a:t>抑制（缺省</a:t>
            </a:r>
            <a:r>
              <a:rPr lang="en-US" altLang="zh-CN" dirty="0" smtClean="0"/>
              <a:t>60</a:t>
            </a:r>
            <a:r>
              <a:rPr lang="zh-CN" altLang="en-US" dirty="0" smtClean="0"/>
              <a:t>秒）机制、反向抑制的水平分割</a:t>
            </a:r>
            <a:endParaRPr lang="en-US" altLang="zh-CN" dirty="0" smtClean="0"/>
          </a:p>
          <a:p>
            <a:pPr lvl="1"/>
            <a:r>
              <a:rPr lang="zh-CN" altLang="en-US" dirty="0" smtClean="0"/>
              <a:t>支持主动和被动方式。被动方式仅仅接收路由表，用在主机中。</a:t>
            </a:r>
            <a:endParaRPr lang="en-US" altLang="zh-CN" dirty="0" smtClean="0"/>
          </a:p>
          <a:p>
            <a:r>
              <a:rPr lang="en-US" altLang="zh-CN" dirty="0" smtClean="0"/>
              <a:t>RFC 2453</a:t>
            </a:r>
            <a:r>
              <a:rPr lang="zh-CN" altLang="en-US" dirty="0" smtClean="0"/>
              <a:t>定义</a:t>
            </a:r>
            <a:r>
              <a:rPr lang="en-US" altLang="zh-CN" dirty="0" smtClean="0"/>
              <a:t>RIP-2</a:t>
            </a:r>
          </a:p>
          <a:p>
            <a:pPr lvl="1"/>
            <a:r>
              <a:rPr lang="zh-CN" altLang="en-US" dirty="0"/>
              <a:t>采用</a:t>
            </a:r>
            <a:r>
              <a:rPr lang="en-US" altLang="zh-CN" dirty="0"/>
              <a:t>IP</a:t>
            </a:r>
            <a:r>
              <a:rPr lang="zh-CN" altLang="en-US" dirty="0"/>
              <a:t>组播（</a:t>
            </a:r>
            <a:r>
              <a:rPr lang="en-US" altLang="zh-CN" dirty="0"/>
              <a:t>224.0.0.9</a:t>
            </a:r>
            <a:r>
              <a:rPr lang="zh-CN" altLang="en-US" dirty="0"/>
              <a:t>），而不是采用本地广播来交换路由</a:t>
            </a:r>
            <a:r>
              <a:rPr lang="zh-CN" altLang="en-US" dirty="0" smtClean="0"/>
              <a:t>消息</a:t>
            </a:r>
            <a:endParaRPr lang="en-US" altLang="zh-CN" dirty="0" smtClean="0"/>
          </a:p>
          <a:p>
            <a:pPr lvl="1"/>
            <a:r>
              <a:rPr lang="zh-CN" altLang="en-US" dirty="0" smtClean="0"/>
              <a:t>距离向量</a:t>
            </a:r>
            <a:r>
              <a:rPr lang="zh-CN" altLang="en-US" dirty="0" smtClean="0"/>
              <a:t>添加了网络掩码，从而支持子网路由</a:t>
            </a:r>
            <a:endParaRPr lang="en-US" altLang="zh-CN" dirty="0" smtClean="0"/>
          </a:p>
          <a:p>
            <a:pPr lvl="1"/>
            <a:r>
              <a:rPr lang="zh-CN" altLang="en-US" dirty="0" smtClean="0"/>
              <a:t>支持通过别的外部协议（如</a:t>
            </a:r>
            <a:r>
              <a:rPr lang="en-US" altLang="zh-CN" dirty="0" smtClean="0"/>
              <a:t>BGP-4</a:t>
            </a:r>
            <a:r>
              <a:rPr lang="zh-CN" altLang="en-US" dirty="0" smtClean="0"/>
              <a:t>）了解到的路由</a:t>
            </a:r>
            <a:endParaRPr lang="en-US" altLang="zh-CN" dirty="0" smtClean="0"/>
          </a:p>
          <a:p>
            <a:pPr lvl="1"/>
            <a:r>
              <a:rPr lang="zh-CN" altLang="en-US" dirty="0" smtClean="0"/>
              <a:t>支持</a:t>
            </a:r>
            <a:r>
              <a:rPr lang="zh-CN" altLang="en-US" dirty="0" smtClean="0"/>
              <a:t>认证</a:t>
            </a:r>
            <a:endParaRPr lang="en-US" altLang="zh-CN" dirty="0" smtClean="0"/>
          </a:p>
        </p:txBody>
      </p:sp>
    </p:spTree>
    <p:extLst>
      <p:ext uri="{BB962C8B-B14F-4D97-AF65-F5344CB8AC3E}">
        <p14:creationId xmlns:p14="http://schemas.microsoft.com/office/powerpoint/2010/main" val="22335003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RIP</a:t>
            </a:r>
            <a:r>
              <a:rPr lang="zh-CN" altLang="en-US" dirty="0" smtClean="0"/>
              <a:t>消息格式</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33</a:t>
            </a:fld>
            <a:endParaRPr lang="zh-CN" altLang="en-US" dirty="0"/>
          </a:p>
        </p:txBody>
      </p:sp>
      <p:sp>
        <p:nvSpPr>
          <p:cNvPr id="4" name="内容占位符 3"/>
          <p:cNvSpPr>
            <a:spLocks noGrp="1"/>
          </p:cNvSpPr>
          <p:nvPr>
            <p:ph sz="quarter" idx="1"/>
          </p:nvPr>
        </p:nvSpPr>
        <p:spPr>
          <a:xfrm>
            <a:off x="838200" y="1513627"/>
            <a:ext cx="10515600" cy="4351338"/>
          </a:xfrm>
        </p:spPr>
        <p:txBody>
          <a:bodyPr>
            <a:normAutofit/>
          </a:bodyPr>
          <a:lstStyle/>
          <a:p>
            <a:r>
              <a:rPr lang="zh-CN" altLang="en-US" sz="2000" dirty="0"/>
              <a:t>消息最长</a:t>
            </a:r>
            <a:r>
              <a:rPr lang="en-US" altLang="zh-CN" sz="2000" dirty="0"/>
              <a:t>512</a:t>
            </a:r>
            <a:r>
              <a:rPr lang="zh-CN" altLang="en-US" sz="2000" dirty="0"/>
              <a:t>字节，携带</a:t>
            </a:r>
            <a:r>
              <a:rPr lang="en-US" altLang="zh-CN" sz="2000" dirty="0"/>
              <a:t>25</a:t>
            </a:r>
            <a:r>
              <a:rPr lang="zh-CN" altLang="en-US" sz="2000" dirty="0"/>
              <a:t>个距离向量。路由表大时通过多个</a:t>
            </a:r>
            <a:r>
              <a:rPr lang="en-US" altLang="zh-CN" sz="2000" dirty="0"/>
              <a:t>RIP</a:t>
            </a:r>
            <a:r>
              <a:rPr lang="zh-CN" altLang="en-US" sz="2000" dirty="0"/>
              <a:t>消息传递</a:t>
            </a:r>
            <a:endParaRPr lang="en-US" altLang="zh-CN" sz="2000" dirty="0"/>
          </a:p>
          <a:p>
            <a:r>
              <a:rPr lang="zh-CN" altLang="en-US" sz="2000" dirty="0"/>
              <a:t>命令：请求或者响应消息</a:t>
            </a:r>
            <a:endParaRPr lang="en-US" altLang="zh-CN" sz="2000" dirty="0"/>
          </a:p>
          <a:p>
            <a:r>
              <a:rPr lang="zh-CN" altLang="en-US" sz="2000" dirty="0"/>
              <a:t>路由标签：距离向量的来源</a:t>
            </a:r>
            <a:endParaRPr lang="en-US" altLang="zh-CN" sz="2000" dirty="0"/>
          </a:p>
          <a:p>
            <a:r>
              <a:rPr lang="zh-CN" altLang="en-US" sz="2000" dirty="0"/>
              <a:t>路由</a:t>
            </a:r>
            <a:r>
              <a:rPr lang="zh-CN" altLang="en-US" sz="2000" dirty="0" smtClean="0"/>
              <a:t>域</a:t>
            </a:r>
            <a:r>
              <a:rPr lang="en-US" altLang="zh-CN" sz="2000" dirty="0" smtClean="0"/>
              <a:t>(route domain)</a:t>
            </a:r>
            <a:r>
              <a:rPr lang="zh-CN" altLang="en-US" sz="2000" dirty="0" smtClean="0"/>
              <a:t>和</a:t>
            </a:r>
            <a:r>
              <a:rPr lang="zh-CN" altLang="en-US" sz="2000" dirty="0"/>
              <a:t>下一</a:t>
            </a:r>
            <a:r>
              <a:rPr lang="zh-CN" altLang="en-US" sz="2000" dirty="0" smtClean="0"/>
              <a:t>跳</a:t>
            </a:r>
            <a:r>
              <a:rPr lang="en-US" altLang="zh-CN" sz="2000" dirty="0" smtClean="0"/>
              <a:t>(next-hop)</a:t>
            </a:r>
            <a:r>
              <a:rPr lang="zh-CN" altLang="en-US" sz="2000" dirty="0" smtClean="0"/>
              <a:t>用于</a:t>
            </a:r>
            <a:r>
              <a:rPr lang="zh-CN" altLang="en-US" sz="2000" dirty="0"/>
              <a:t>局域网上连接多个</a:t>
            </a:r>
            <a:r>
              <a:rPr lang="en-US" altLang="zh-CN" sz="2000" dirty="0"/>
              <a:t>AS</a:t>
            </a:r>
            <a:r>
              <a:rPr lang="zh-CN" altLang="en-US" sz="2000" dirty="0"/>
              <a:t>时</a:t>
            </a:r>
          </a:p>
        </p:txBody>
      </p:sp>
      <p:grpSp>
        <p:nvGrpSpPr>
          <p:cNvPr id="5" name="Group 4"/>
          <p:cNvGrpSpPr>
            <a:grpSpLocks/>
          </p:cNvGrpSpPr>
          <p:nvPr/>
        </p:nvGrpSpPr>
        <p:grpSpPr bwMode="auto">
          <a:xfrm>
            <a:off x="3935760" y="2996902"/>
            <a:ext cx="6813550" cy="3600450"/>
            <a:chOff x="2160" y="7702"/>
            <a:chExt cx="7560" cy="6084"/>
          </a:xfrm>
        </p:grpSpPr>
        <p:sp>
          <p:nvSpPr>
            <p:cNvPr id="6" name="Rectangle 5"/>
            <p:cNvSpPr>
              <a:spLocks noChangeArrowheads="1"/>
            </p:cNvSpPr>
            <p:nvPr/>
          </p:nvSpPr>
          <p:spPr bwMode="auto">
            <a:xfrm>
              <a:off x="2340" y="8170"/>
              <a:ext cx="7200" cy="5616"/>
            </a:xfrm>
            <a:prstGeom prst="rect">
              <a:avLst/>
            </a:prstGeom>
            <a:solidFill>
              <a:srgbClr val="FFFFFF"/>
            </a:solidFill>
            <a:ln w="9525">
              <a:solidFill>
                <a:srgbClr val="000000"/>
              </a:solidFill>
              <a:miter lim="800000"/>
              <a:headEnd/>
              <a:tailEnd/>
            </a:ln>
          </p:spPr>
          <p:txBody>
            <a:bodyPr/>
            <a:lstStyle/>
            <a:p>
              <a:endParaRPr lang="zh-CN" altLang="en-US" sz="1600"/>
            </a:p>
          </p:txBody>
        </p:sp>
        <p:sp>
          <p:nvSpPr>
            <p:cNvPr id="7" name="Text Box 6"/>
            <p:cNvSpPr txBox="1">
              <a:spLocks noChangeArrowheads="1"/>
            </p:cNvSpPr>
            <p:nvPr/>
          </p:nvSpPr>
          <p:spPr bwMode="auto">
            <a:xfrm>
              <a:off x="2340" y="8170"/>
              <a:ext cx="1620" cy="468"/>
            </a:xfrm>
            <a:prstGeom prst="rect">
              <a:avLst/>
            </a:prstGeom>
            <a:solidFill>
              <a:srgbClr val="FFFFFF"/>
            </a:solidFill>
            <a:ln w="9525">
              <a:solidFill>
                <a:srgbClr val="000000"/>
              </a:solidFill>
              <a:miter lim="800000"/>
              <a:headEnd/>
              <a:tailEnd/>
            </a:ln>
          </p:spPr>
          <p:txBody>
            <a:bodyPr/>
            <a:lstStyle/>
            <a:p>
              <a:pPr algn="ctr"/>
              <a:r>
                <a:rPr lang="zh-CN" altLang="en-US" sz="1600" dirty="0">
                  <a:solidFill>
                    <a:srgbClr val="000000"/>
                  </a:solidFill>
                  <a:latin typeface="Times New Roman" pitchFamily="18" charset="0"/>
                </a:rPr>
                <a:t>命令</a:t>
              </a:r>
              <a:endParaRPr lang="zh-CN" altLang="en-US" sz="2000" dirty="0">
                <a:solidFill>
                  <a:srgbClr val="000000"/>
                </a:solidFill>
              </a:endParaRPr>
            </a:p>
          </p:txBody>
        </p:sp>
        <p:sp>
          <p:nvSpPr>
            <p:cNvPr id="8" name="Text Box 7"/>
            <p:cNvSpPr txBox="1">
              <a:spLocks noChangeArrowheads="1"/>
            </p:cNvSpPr>
            <p:nvPr/>
          </p:nvSpPr>
          <p:spPr bwMode="auto">
            <a:xfrm>
              <a:off x="3960" y="8170"/>
              <a:ext cx="1800" cy="468"/>
            </a:xfrm>
            <a:prstGeom prst="rect">
              <a:avLst/>
            </a:prstGeom>
            <a:solidFill>
              <a:srgbClr val="FFFFFF"/>
            </a:solidFill>
            <a:ln w="9525">
              <a:solidFill>
                <a:srgbClr val="000000"/>
              </a:solidFill>
              <a:miter lim="800000"/>
              <a:headEnd/>
              <a:tailEnd/>
            </a:ln>
          </p:spPr>
          <p:txBody>
            <a:bodyPr/>
            <a:lstStyle/>
            <a:p>
              <a:pPr algn="ctr"/>
              <a:r>
                <a:rPr lang="zh-CN" altLang="en-US" sz="1600">
                  <a:solidFill>
                    <a:srgbClr val="000000"/>
                  </a:solidFill>
                  <a:latin typeface="Times New Roman" pitchFamily="18" charset="0"/>
                </a:rPr>
                <a:t>版本</a:t>
              </a:r>
              <a:endParaRPr lang="zh-CN" altLang="en-US" sz="2000">
                <a:solidFill>
                  <a:srgbClr val="000000"/>
                </a:solidFill>
              </a:endParaRPr>
            </a:p>
          </p:txBody>
        </p:sp>
        <p:sp>
          <p:nvSpPr>
            <p:cNvPr id="9" name="Text Box 8"/>
            <p:cNvSpPr txBox="1">
              <a:spLocks noChangeArrowheads="1"/>
            </p:cNvSpPr>
            <p:nvPr/>
          </p:nvSpPr>
          <p:spPr bwMode="auto">
            <a:xfrm>
              <a:off x="5760" y="8170"/>
              <a:ext cx="3780" cy="468"/>
            </a:xfrm>
            <a:prstGeom prst="rect">
              <a:avLst/>
            </a:prstGeom>
            <a:solidFill>
              <a:srgbClr val="FFFFFF"/>
            </a:solidFill>
            <a:ln w="9525">
              <a:solidFill>
                <a:srgbClr val="000000"/>
              </a:solidFill>
              <a:miter lim="800000"/>
              <a:headEnd/>
              <a:tailEnd/>
            </a:ln>
          </p:spPr>
          <p:txBody>
            <a:bodyPr/>
            <a:lstStyle/>
            <a:p>
              <a:pPr algn="ctr"/>
              <a:r>
                <a:rPr lang="zh-CN" altLang="en-US" sz="1600">
                  <a:solidFill>
                    <a:srgbClr val="000000"/>
                  </a:solidFill>
                  <a:latin typeface="Times New Roman" pitchFamily="18" charset="0"/>
                </a:rPr>
                <a:t>必须为</a:t>
              </a:r>
              <a:r>
                <a:rPr lang="en-US" altLang="zh-CN" sz="1600">
                  <a:solidFill>
                    <a:srgbClr val="000000"/>
                  </a:solidFill>
                  <a:latin typeface="Times New Roman" pitchFamily="18" charset="0"/>
                </a:rPr>
                <a:t>0 </a:t>
              </a:r>
              <a:r>
                <a:rPr lang="en-US" altLang="zh-CN" sz="1600">
                  <a:solidFill>
                    <a:srgbClr val="FF3300"/>
                  </a:solidFill>
                  <a:latin typeface="Times New Roman" pitchFamily="18" charset="0"/>
                </a:rPr>
                <a:t>(route domain)</a:t>
              </a:r>
              <a:endParaRPr lang="en-US" altLang="zh-CN" sz="2000">
                <a:solidFill>
                  <a:srgbClr val="FF3300"/>
                </a:solidFill>
              </a:endParaRPr>
            </a:p>
          </p:txBody>
        </p:sp>
        <p:sp>
          <p:nvSpPr>
            <p:cNvPr id="10" name="Text Box 9"/>
            <p:cNvSpPr txBox="1">
              <a:spLocks noChangeArrowheads="1"/>
            </p:cNvSpPr>
            <p:nvPr/>
          </p:nvSpPr>
          <p:spPr bwMode="auto">
            <a:xfrm>
              <a:off x="2340" y="8638"/>
              <a:ext cx="3420" cy="468"/>
            </a:xfrm>
            <a:prstGeom prst="rect">
              <a:avLst/>
            </a:prstGeom>
            <a:solidFill>
              <a:srgbClr val="FFFFFF"/>
            </a:solidFill>
            <a:ln w="9525">
              <a:solidFill>
                <a:srgbClr val="000000"/>
              </a:solidFill>
              <a:miter lim="800000"/>
              <a:headEnd/>
              <a:tailEnd/>
            </a:ln>
          </p:spPr>
          <p:txBody>
            <a:bodyPr/>
            <a:lstStyle/>
            <a:p>
              <a:pPr algn="ctr"/>
              <a:r>
                <a:rPr lang="zh-CN" altLang="en-US" sz="1600" dirty="0">
                  <a:solidFill>
                    <a:srgbClr val="000000"/>
                  </a:solidFill>
                  <a:latin typeface="Times New Roman" pitchFamily="18" charset="0"/>
                </a:rPr>
                <a:t>网络</a:t>
              </a:r>
              <a:r>
                <a:rPr lang="en-US" altLang="zh-CN" sz="1600" dirty="0">
                  <a:solidFill>
                    <a:srgbClr val="000000"/>
                  </a:solidFill>
                  <a:latin typeface="Times New Roman" pitchFamily="18" charset="0"/>
                </a:rPr>
                <a:t>1</a:t>
              </a:r>
              <a:r>
                <a:rPr lang="zh-CN" altLang="en-US" sz="1600" dirty="0">
                  <a:solidFill>
                    <a:srgbClr val="000000"/>
                  </a:solidFill>
                  <a:latin typeface="Times New Roman" pitchFamily="18" charset="0"/>
                </a:rPr>
                <a:t>的地址家族</a:t>
              </a:r>
              <a:r>
                <a:rPr lang="en-US" altLang="zh-CN" sz="1600" dirty="0">
                  <a:solidFill>
                    <a:srgbClr val="FF0000"/>
                  </a:solidFill>
                  <a:latin typeface="Times New Roman" pitchFamily="18" charset="0"/>
                </a:rPr>
                <a:t>(0xFFFF)</a:t>
              </a:r>
              <a:endParaRPr lang="zh-CN" altLang="en-US" sz="2000" dirty="0">
                <a:solidFill>
                  <a:srgbClr val="FF0000"/>
                </a:solidFill>
              </a:endParaRPr>
            </a:p>
          </p:txBody>
        </p:sp>
        <p:sp>
          <p:nvSpPr>
            <p:cNvPr id="11" name="Text Box 10"/>
            <p:cNvSpPr txBox="1">
              <a:spLocks noChangeArrowheads="1"/>
            </p:cNvSpPr>
            <p:nvPr/>
          </p:nvSpPr>
          <p:spPr bwMode="auto">
            <a:xfrm>
              <a:off x="5760" y="8638"/>
              <a:ext cx="3780" cy="468"/>
            </a:xfrm>
            <a:prstGeom prst="rect">
              <a:avLst/>
            </a:prstGeom>
            <a:solidFill>
              <a:srgbClr val="FFFFFF"/>
            </a:solidFill>
            <a:ln w="9525">
              <a:solidFill>
                <a:srgbClr val="000000"/>
              </a:solidFill>
              <a:miter lim="800000"/>
              <a:headEnd/>
              <a:tailEnd/>
            </a:ln>
          </p:spPr>
          <p:txBody>
            <a:bodyPr/>
            <a:lstStyle/>
            <a:p>
              <a:pPr algn="ctr"/>
              <a:r>
                <a:rPr lang="zh-CN" altLang="en-US" sz="1600" dirty="0">
                  <a:solidFill>
                    <a:srgbClr val="000000"/>
                  </a:solidFill>
                  <a:latin typeface="Times New Roman" pitchFamily="18" charset="0"/>
                </a:rPr>
                <a:t>必须为</a:t>
              </a:r>
              <a:r>
                <a:rPr lang="en-US" altLang="zh-CN" sz="1600" dirty="0">
                  <a:solidFill>
                    <a:srgbClr val="000000"/>
                  </a:solidFill>
                  <a:latin typeface="Times New Roman" pitchFamily="18" charset="0"/>
                </a:rPr>
                <a:t>0 </a:t>
              </a:r>
              <a:r>
                <a:rPr lang="en-US" altLang="zh-CN" sz="1600" dirty="0">
                  <a:solidFill>
                    <a:srgbClr val="FF3300"/>
                  </a:solidFill>
                  <a:latin typeface="Times New Roman" pitchFamily="18" charset="0"/>
                </a:rPr>
                <a:t>(</a:t>
              </a:r>
              <a:r>
                <a:rPr lang="en-US" altLang="zh-CN" sz="1600" dirty="0" err="1">
                  <a:solidFill>
                    <a:srgbClr val="FF3300"/>
                  </a:solidFill>
                  <a:latin typeface="Times New Roman" pitchFamily="18" charset="0"/>
                </a:rPr>
                <a:t>auth</a:t>
              </a:r>
              <a:r>
                <a:rPr lang="en-US" altLang="zh-CN" sz="1600" dirty="0">
                  <a:solidFill>
                    <a:srgbClr val="FF3300"/>
                  </a:solidFill>
                  <a:latin typeface="Times New Roman" pitchFamily="18" charset="0"/>
                </a:rPr>
                <a:t> protocol)</a:t>
              </a:r>
              <a:endParaRPr lang="en-US" altLang="zh-CN" sz="2000" dirty="0">
                <a:solidFill>
                  <a:srgbClr val="FF3300"/>
                </a:solidFill>
              </a:endParaRPr>
            </a:p>
          </p:txBody>
        </p:sp>
        <p:sp>
          <p:nvSpPr>
            <p:cNvPr id="12" name="Text Box 11"/>
            <p:cNvSpPr txBox="1">
              <a:spLocks noChangeArrowheads="1"/>
            </p:cNvSpPr>
            <p:nvPr/>
          </p:nvSpPr>
          <p:spPr bwMode="auto">
            <a:xfrm>
              <a:off x="2340" y="9106"/>
              <a:ext cx="7200" cy="468"/>
            </a:xfrm>
            <a:prstGeom prst="rect">
              <a:avLst/>
            </a:prstGeom>
            <a:solidFill>
              <a:srgbClr val="FFFFFF"/>
            </a:solidFill>
            <a:ln w="9525">
              <a:solidFill>
                <a:srgbClr val="000000"/>
              </a:solidFill>
              <a:miter lim="800000"/>
              <a:headEnd/>
              <a:tailEnd/>
            </a:ln>
          </p:spPr>
          <p:txBody>
            <a:bodyPr/>
            <a:lstStyle/>
            <a:p>
              <a:pPr algn="ctr"/>
              <a:r>
                <a:rPr lang="zh-CN" altLang="en-US" sz="1600" dirty="0">
                  <a:solidFill>
                    <a:srgbClr val="000000"/>
                  </a:solidFill>
                  <a:latin typeface="Times New Roman" pitchFamily="18" charset="0"/>
                </a:rPr>
                <a:t>网络</a:t>
              </a:r>
              <a:r>
                <a:rPr lang="en-US" altLang="zh-CN" sz="1600" dirty="0">
                  <a:solidFill>
                    <a:srgbClr val="000000"/>
                  </a:solidFill>
                  <a:latin typeface="Times New Roman" pitchFamily="18" charset="0"/>
                </a:rPr>
                <a:t>1</a:t>
              </a:r>
              <a:r>
                <a:rPr lang="zh-CN" altLang="en-US" sz="1600" dirty="0">
                  <a:solidFill>
                    <a:srgbClr val="000000"/>
                  </a:solidFill>
                  <a:latin typeface="Times New Roman" pitchFamily="18" charset="0"/>
                </a:rPr>
                <a:t>的</a:t>
              </a:r>
              <a:r>
                <a:rPr lang="en-US" altLang="zh-CN" sz="1600" dirty="0">
                  <a:solidFill>
                    <a:srgbClr val="000000"/>
                  </a:solidFill>
                  <a:latin typeface="Times New Roman" pitchFamily="18" charset="0"/>
                </a:rPr>
                <a:t>IP</a:t>
              </a:r>
              <a:r>
                <a:rPr lang="zh-CN" altLang="en-US" sz="1600" dirty="0">
                  <a:solidFill>
                    <a:srgbClr val="000000"/>
                  </a:solidFill>
                  <a:latin typeface="Times New Roman" pitchFamily="18" charset="0"/>
                </a:rPr>
                <a:t>地址</a:t>
              </a:r>
              <a:r>
                <a:rPr lang="en-US" altLang="zh-CN" sz="1600" dirty="0">
                  <a:solidFill>
                    <a:srgbClr val="FF0000"/>
                  </a:solidFill>
                  <a:latin typeface="Times New Roman" pitchFamily="18" charset="0"/>
                </a:rPr>
                <a:t>(</a:t>
              </a:r>
              <a:r>
                <a:rPr lang="en-US" altLang="zh-CN" sz="1600" dirty="0" err="1">
                  <a:solidFill>
                    <a:srgbClr val="FF0000"/>
                  </a:solidFill>
                  <a:latin typeface="Times New Roman" pitchFamily="18" charset="0"/>
                </a:rPr>
                <a:t>auth</a:t>
              </a:r>
              <a:r>
                <a:rPr lang="en-US" altLang="zh-CN" sz="1600" dirty="0">
                  <a:solidFill>
                    <a:srgbClr val="FF0000"/>
                  </a:solidFill>
                  <a:latin typeface="Times New Roman" pitchFamily="18" charset="0"/>
                </a:rPr>
                <a:t> data)</a:t>
              </a:r>
              <a:endParaRPr lang="zh-CN" altLang="en-US" sz="2000" dirty="0">
                <a:solidFill>
                  <a:srgbClr val="FF0000"/>
                </a:solidFill>
              </a:endParaRPr>
            </a:p>
          </p:txBody>
        </p:sp>
        <p:sp>
          <p:nvSpPr>
            <p:cNvPr id="13" name="Text Box 12"/>
            <p:cNvSpPr txBox="1">
              <a:spLocks noChangeArrowheads="1"/>
            </p:cNvSpPr>
            <p:nvPr/>
          </p:nvSpPr>
          <p:spPr bwMode="auto">
            <a:xfrm>
              <a:off x="2340" y="9574"/>
              <a:ext cx="7200" cy="468"/>
            </a:xfrm>
            <a:prstGeom prst="rect">
              <a:avLst/>
            </a:prstGeom>
            <a:solidFill>
              <a:srgbClr val="FFFFFF"/>
            </a:solidFill>
            <a:ln w="9525">
              <a:solidFill>
                <a:srgbClr val="000000"/>
              </a:solidFill>
              <a:miter lim="800000"/>
              <a:headEnd/>
              <a:tailEnd/>
            </a:ln>
          </p:spPr>
          <p:txBody>
            <a:bodyPr/>
            <a:lstStyle/>
            <a:p>
              <a:pPr algn="ctr"/>
              <a:r>
                <a:rPr lang="zh-CN" altLang="en-US" sz="1600" dirty="0">
                  <a:solidFill>
                    <a:srgbClr val="000000"/>
                  </a:solidFill>
                  <a:latin typeface="Times New Roman" pitchFamily="18" charset="0"/>
                </a:rPr>
                <a:t>必须为</a:t>
              </a:r>
              <a:r>
                <a:rPr lang="en-US" altLang="zh-CN" sz="1600" dirty="0">
                  <a:solidFill>
                    <a:srgbClr val="000000"/>
                  </a:solidFill>
                  <a:latin typeface="Times New Roman" pitchFamily="18" charset="0"/>
                </a:rPr>
                <a:t>0</a:t>
              </a:r>
              <a:r>
                <a:rPr lang="en-US" altLang="zh-CN" sz="1600" dirty="0">
                  <a:solidFill>
                    <a:srgbClr val="FF0000"/>
                  </a:solidFill>
                  <a:latin typeface="Times New Roman" pitchFamily="18" charset="0"/>
                </a:rPr>
                <a:t> (</a:t>
              </a:r>
              <a:r>
                <a:rPr lang="en-US" altLang="zh-CN" sz="1600" dirty="0" err="1">
                  <a:solidFill>
                    <a:srgbClr val="FF0000"/>
                  </a:solidFill>
                  <a:latin typeface="Times New Roman" pitchFamily="18" charset="0"/>
                </a:rPr>
                <a:t>auth</a:t>
              </a:r>
              <a:r>
                <a:rPr lang="en-US" altLang="zh-CN" sz="1600" dirty="0">
                  <a:solidFill>
                    <a:srgbClr val="FF0000"/>
                  </a:solidFill>
                  <a:latin typeface="Times New Roman" pitchFamily="18" charset="0"/>
                </a:rPr>
                <a:t> data)</a:t>
              </a:r>
              <a:endParaRPr lang="en-US" altLang="zh-CN" sz="2000" dirty="0">
                <a:solidFill>
                  <a:srgbClr val="FF3300"/>
                </a:solidFill>
              </a:endParaRPr>
            </a:p>
          </p:txBody>
        </p:sp>
        <p:sp>
          <p:nvSpPr>
            <p:cNvPr id="14" name="Text Box 13"/>
            <p:cNvSpPr txBox="1">
              <a:spLocks noChangeArrowheads="1"/>
            </p:cNvSpPr>
            <p:nvPr/>
          </p:nvSpPr>
          <p:spPr bwMode="auto">
            <a:xfrm>
              <a:off x="2340" y="10042"/>
              <a:ext cx="7200" cy="468"/>
            </a:xfrm>
            <a:prstGeom prst="rect">
              <a:avLst/>
            </a:prstGeom>
            <a:solidFill>
              <a:srgbClr val="FFFFFF"/>
            </a:solidFill>
            <a:ln w="9525">
              <a:solidFill>
                <a:srgbClr val="000000"/>
              </a:solidFill>
              <a:miter lim="800000"/>
              <a:headEnd/>
              <a:tailEnd/>
            </a:ln>
          </p:spPr>
          <p:txBody>
            <a:bodyPr/>
            <a:lstStyle/>
            <a:p>
              <a:pPr algn="ctr"/>
              <a:r>
                <a:rPr lang="zh-CN" altLang="en-US" sz="1600" dirty="0">
                  <a:solidFill>
                    <a:srgbClr val="000000"/>
                  </a:solidFill>
                  <a:latin typeface="Times New Roman" pitchFamily="18" charset="0"/>
                </a:rPr>
                <a:t>必须为</a:t>
              </a:r>
              <a:r>
                <a:rPr lang="en-US" altLang="zh-CN" sz="1600" dirty="0">
                  <a:solidFill>
                    <a:srgbClr val="000000"/>
                  </a:solidFill>
                  <a:latin typeface="Times New Roman" pitchFamily="18" charset="0"/>
                </a:rPr>
                <a:t>0</a:t>
              </a:r>
              <a:r>
                <a:rPr lang="en-US" altLang="zh-CN" sz="1600" dirty="0">
                  <a:solidFill>
                    <a:srgbClr val="FF0000"/>
                  </a:solidFill>
                  <a:latin typeface="Times New Roman" pitchFamily="18" charset="0"/>
                </a:rPr>
                <a:t> (</a:t>
              </a:r>
              <a:r>
                <a:rPr lang="en-US" altLang="zh-CN" sz="1600" dirty="0" err="1">
                  <a:solidFill>
                    <a:srgbClr val="FF0000"/>
                  </a:solidFill>
                  <a:latin typeface="Times New Roman" pitchFamily="18" charset="0"/>
                </a:rPr>
                <a:t>auth</a:t>
              </a:r>
              <a:r>
                <a:rPr lang="en-US" altLang="zh-CN" sz="1600" dirty="0">
                  <a:solidFill>
                    <a:srgbClr val="FF0000"/>
                  </a:solidFill>
                  <a:latin typeface="Times New Roman" pitchFamily="18" charset="0"/>
                </a:rPr>
                <a:t> data)</a:t>
              </a:r>
              <a:endParaRPr lang="en-US" altLang="zh-CN" sz="2000" dirty="0">
                <a:solidFill>
                  <a:srgbClr val="FF3300"/>
                </a:solidFill>
              </a:endParaRPr>
            </a:p>
          </p:txBody>
        </p:sp>
        <p:sp>
          <p:nvSpPr>
            <p:cNvPr id="15" name="Text Box 14"/>
            <p:cNvSpPr txBox="1">
              <a:spLocks noChangeArrowheads="1"/>
            </p:cNvSpPr>
            <p:nvPr/>
          </p:nvSpPr>
          <p:spPr bwMode="auto">
            <a:xfrm>
              <a:off x="2340" y="10510"/>
              <a:ext cx="7200" cy="468"/>
            </a:xfrm>
            <a:prstGeom prst="rect">
              <a:avLst/>
            </a:prstGeom>
            <a:solidFill>
              <a:srgbClr val="FFFFFF"/>
            </a:solidFill>
            <a:ln w="9525">
              <a:solidFill>
                <a:srgbClr val="000000"/>
              </a:solidFill>
              <a:miter lim="800000"/>
              <a:headEnd/>
              <a:tailEnd/>
            </a:ln>
          </p:spPr>
          <p:txBody>
            <a:bodyPr/>
            <a:lstStyle/>
            <a:p>
              <a:pPr algn="ctr"/>
              <a:r>
                <a:rPr lang="zh-CN" altLang="en-US" sz="1600" dirty="0">
                  <a:solidFill>
                    <a:srgbClr val="000000"/>
                  </a:solidFill>
                  <a:latin typeface="Times New Roman" pitchFamily="18" charset="0"/>
                </a:rPr>
                <a:t>到网络</a:t>
              </a:r>
              <a:r>
                <a:rPr lang="en-US" altLang="zh-CN" sz="1600" dirty="0">
                  <a:solidFill>
                    <a:srgbClr val="000000"/>
                  </a:solidFill>
                  <a:latin typeface="Times New Roman" pitchFamily="18" charset="0"/>
                </a:rPr>
                <a:t>1</a:t>
              </a:r>
              <a:r>
                <a:rPr lang="zh-CN" altLang="en-US" sz="1600" dirty="0">
                  <a:solidFill>
                    <a:srgbClr val="000000"/>
                  </a:solidFill>
                  <a:latin typeface="Times New Roman" pitchFamily="18" charset="0"/>
                </a:rPr>
                <a:t>的距离</a:t>
              </a:r>
              <a:r>
                <a:rPr lang="en-US" altLang="zh-CN" sz="1600" dirty="0">
                  <a:solidFill>
                    <a:srgbClr val="FF0000"/>
                  </a:solidFill>
                  <a:latin typeface="Times New Roman" pitchFamily="18" charset="0"/>
                </a:rPr>
                <a:t>(</a:t>
              </a:r>
              <a:r>
                <a:rPr lang="en-US" altLang="zh-CN" sz="1600" dirty="0" err="1">
                  <a:solidFill>
                    <a:srgbClr val="FF0000"/>
                  </a:solidFill>
                  <a:latin typeface="Times New Roman" pitchFamily="18" charset="0"/>
                </a:rPr>
                <a:t>auth</a:t>
              </a:r>
              <a:r>
                <a:rPr lang="en-US" altLang="zh-CN" sz="1600" dirty="0">
                  <a:solidFill>
                    <a:srgbClr val="FF0000"/>
                  </a:solidFill>
                  <a:latin typeface="Times New Roman" pitchFamily="18" charset="0"/>
                </a:rPr>
                <a:t> data)</a:t>
              </a:r>
              <a:endParaRPr lang="zh-CN" altLang="en-US" sz="2000" dirty="0">
                <a:solidFill>
                  <a:srgbClr val="FF0000"/>
                </a:solidFill>
              </a:endParaRPr>
            </a:p>
          </p:txBody>
        </p:sp>
        <p:sp>
          <p:nvSpPr>
            <p:cNvPr id="16" name="Text Box 15"/>
            <p:cNvSpPr txBox="1">
              <a:spLocks noChangeArrowheads="1"/>
            </p:cNvSpPr>
            <p:nvPr/>
          </p:nvSpPr>
          <p:spPr bwMode="auto">
            <a:xfrm>
              <a:off x="2340" y="10978"/>
              <a:ext cx="3420" cy="468"/>
            </a:xfrm>
            <a:prstGeom prst="rect">
              <a:avLst/>
            </a:prstGeom>
            <a:solidFill>
              <a:srgbClr val="FFFFFF"/>
            </a:solidFill>
            <a:ln w="9525">
              <a:solidFill>
                <a:srgbClr val="000000"/>
              </a:solidFill>
              <a:miter lim="800000"/>
              <a:headEnd/>
              <a:tailEnd/>
            </a:ln>
          </p:spPr>
          <p:txBody>
            <a:bodyPr/>
            <a:lstStyle/>
            <a:p>
              <a:pPr algn="ctr"/>
              <a:r>
                <a:rPr lang="zh-CN" altLang="en-US" sz="1600">
                  <a:solidFill>
                    <a:srgbClr val="000000"/>
                  </a:solidFill>
                  <a:latin typeface="Times New Roman" pitchFamily="18" charset="0"/>
                </a:rPr>
                <a:t>网络</a:t>
              </a:r>
              <a:r>
                <a:rPr lang="en-US" altLang="zh-CN" sz="1600">
                  <a:solidFill>
                    <a:srgbClr val="000000"/>
                  </a:solidFill>
                  <a:latin typeface="Times New Roman" pitchFamily="18" charset="0"/>
                </a:rPr>
                <a:t>2</a:t>
              </a:r>
              <a:r>
                <a:rPr lang="zh-CN" altLang="en-US" sz="1600">
                  <a:solidFill>
                    <a:srgbClr val="000000"/>
                  </a:solidFill>
                  <a:latin typeface="Times New Roman" pitchFamily="18" charset="0"/>
                </a:rPr>
                <a:t>的地址家族</a:t>
              </a:r>
              <a:endParaRPr lang="zh-CN" altLang="en-US" sz="2000">
                <a:solidFill>
                  <a:srgbClr val="000000"/>
                </a:solidFill>
              </a:endParaRPr>
            </a:p>
          </p:txBody>
        </p:sp>
        <p:sp>
          <p:nvSpPr>
            <p:cNvPr id="17" name="Text Box 16"/>
            <p:cNvSpPr txBox="1">
              <a:spLocks noChangeArrowheads="1"/>
            </p:cNvSpPr>
            <p:nvPr/>
          </p:nvSpPr>
          <p:spPr bwMode="auto">
            <a:xfrm>
              <a:off x="5760" y="10978"/>
              <a:ext cx="3780" cy="468"/>
            </a:xfrm>
            <a:prstGeom prst="rect">
              <a:avLst/>
            </a:prstGeom>
            <a:solidFill>
              <a:srgbClr val="FFFFFF"/>
            </a:solidFill>
            <a:ln w="9525">
              <a:solidFill>
                <a:srgbClr val="000000"/>
              </a:solidFill>
              <a:miter lim="800000"/>
              <a:headEnd/>
              <a:tailEnd/>
            </a:ln>
          </p:spPr>
          <p:txBody>
            <a:bodyPr/>
            <a:lstStyle/>
            <a:p>
              <a:pPr algn="ctr"/>
              <a:r>
                <a:rPr lang="zh-CN" altLang="en-US" sz="1600" dirty="0">
                  <a:solidFill>
                    <a:srgbClr val="000000"/>
                  </a:solidFill>
                  <a:latin typeface="Times New Roman" pitchFamily="18" charset="0"/>
                </a:rPr>
                <a:t>必须为</a:t>
              </a:r>
              <a:r>
                <a:rPr lang="en-US" altLang="zh-CN" sz="1600" dirty="0">
                  <a:solidFill>
                    <a:srgbClr val="000000"/>
                  </a:solidFill>
                  <a:latin typeface="Times New Roman" pitchFamily="18" charset="0"/>
                </a:rPr>
                <a:t>0</a:t>
              </a:r>
              <a:r>
                <a:rPr lang="en-US" altLang="zh-CN" sz="1600" dirty="0">
                  <a:solidFill>
                    <a:srgbClr val="FF0000"/>
                  </a:solidFill>
                  <a:latin typeface="Times New Roman" pitchFamily="18" charset="0"/>
                </a:rPr>
                <a:t>(route tag)</a:t>
              </a:r>
              <a:endParaRPr lang="en-US" altLang="zh-CN" sz="2000" dirty="0">
                <a:solidFill>
                  <a:srgbClr val="FF0000"/>
                </a:solidFill>
              </a:endParaRPr>
            </a:p>
          </p:txBody>
        </p:sp>
        <p:sp>
          <p:nvSpPr>
            <p:cNvPr id="18" name="Text Box 17"/>
            <p:cNvSpPr txBox="1">
              <a:spLocks noChangeArrowheads="1"/>
            </p:cNvSpPr>
            <p:nvPr/>
          </p:nvSpPr>
          <p:spPr bwMode="auto">
            <a:xfrm>
              <a:off x="2340" y="11446"/>
              <a:ext cx="7200" cy="468"/>
            </a:xfrm>
            <a:prstGeom prst="rect">
              <a:avLst/>
            </a:prstGeom>
            <a:solidFill>
              <a:srgbClr val="FFFFFF"/>
            </a:solidFill>
            <a:ln w="9525">
              <a:solidFill>
                <a:srgbClr val="000000"/>
              </a:solidFill>
              <a:miter lim="800000"/>
              <a:headEnd/>
              <a:tailEnd/>
            </a:ln>
          </p:spPr>
          <p:txBody>
            <a:bodyPr/>
            <a:lstStyle/>
            <a:p>
              <a:pPr algn="ctr"/>
              <a:r>
                <a:rPr lang="zh-CN" altLang="en-US" sz="1600">
                  <a:solidFill>
                    <a:srgbClr val="000000"/>
                  </a:solidFill>
                  <a:latin typeface="Times New Roman" pitchFamily="18" charset="0"/>
                </a:rPr>
                <a:t>网络</a:t>
              </a:r>
              <a:r>
                <a:rPr lang="en-US" altLang="zh-CN" sz="1600">
                  <a:solidFill>
                    <a:srgbClr val="000000"/>
                  </a:solidFill>
                  <a:latin typeface="Times New Roman" pitchFamily="18" charset="0"/>
                </a:rPr>
                <a:t>2</a:t>
              </a:r>
              <a:r>
                <a:rPr lang="zh-CN" altLang="en-US" sz="1600">
                  <a:solidFill>
                    <a:srgbClr val="000000"/>
                  </a:solidFill>
                  <a:latin typeface="Times New Roman" pitchFamily="18" charset="0"/>
                </a:rPr>
                <a:t>的</a:t>
              </a:r>
              <a:r>
                <a:rPr lang="en-US" altLang="zh-CN" sz="1600">
                  <a:solidFill>
                    <a:srgbClr val="000000"/>
                  </a:solidFill>
                  <a:latin typeface="Times New Roman" pitchFamily="18" charset="0"/>
                </a:rPr>
                <a:t>IP</a:t>
              </a:r>
              <a:r>
                <a:rPr lang="zh-CN" altLang="en-US" sz="1600">
                  <a:solidFill>
                    <a:srgbClr val="000000"/>
                  </a:solidFill>
                  <a:latin typeface="Times New Roman" pitchFamily="18" charset="0"/>
                </a:rPr>
                <a:t>地址</a:t>
              </a:r>
              <a:endParaRPr lang="zh-CN" altLang="en-US" sz="2000">
                <a:solidFill>
                  <a:srgbClr val="000000"/>
                </a:solidFill>
              </a:endParaRPr>
            </a:p>
          </p:txBody>
        </p:sp>
        <p:sp>
          <p:nvSpPr>
            <p:cNvPr id="19" name="Text Box 18"/>
            <p:cNvSpPr txBox="1">
              <a:spLocks noChangeArrowheads="1"/>
            </p:cNvSpPr>
            <p:nvPr/>
          </p:nvSpPr>
          <p:spPr bwMode="auto">
            <a:xfrm>
              <a:off x="2340" y="11914"/>
              <a:ext cx="7200" cy="468"/>
            </a:xfrm>
            <a:prstGeom prst="rect">
              <a:avLst/>
            </a:prstGeom>
            <a:solidFill>
              <a:srgbClr val="FFFFFF"/>
            </a:solidFill>
            <a:ln w="9525">
              <a:solidFill>
                <a:srgbClr val="000000"/>
              </a:solidFill>
              <a:miter lim="800000"/>
              <a:headEnd/>
              <a:tailEnd/>
            </a:ln>
          </p:spPr>
          <p:txBody>
            <a:bodyPr/>
            <a:lstStyle/>
            <a:p>
              <a:pPr algn="ctr"/>
              <a:r>
                <a:rPr lang="zh-CN" altLang="en-US" sz="1600" dirty="0">
                  <a:solidFill>
                    <a:srgbClr val="000000"/>
                  </a:solidFill>
                  <a:latin typeface="Times New Roman" pitchFamily="18" charset="0"/>
                </a:rPr>
                <a:t>必须为</a:t>
              </a:r>
              <a:r>
                <a:rPr lang="en-US" altLang="zh-CN" sz="1600" dirty="0">
                  <a:solidFill>
                    <a:srgbClr val="000000"/>
                  </a:solidFill>
                  <a:latin typeface="Times New Roman" pitchFamily="18" charset="0"/>
                </a:rPr>
                <a:t>0</a:t>
              </a:r>
              <a:r>
                <a:rPr lang="en-US" altLang="zh-CN" sz="1600" dirty="0">
                  <a:solidFill>
                    <a:srgbClr val="FF0000"/>
                  </a:solidFill>
                  <a:latin typeface="Times New Roman" pitchFamily="18" charset="0"/>
                </a:rPr>
                <a:t>(</a:t>
              </a:r>
              <a:r>
                <a:rPr lang="en-US" altLang="zh-CN" sz="1600" dirty="0" err="1">
                  <a:solidFill>
                    <a:srgbClr val="FF0000"/>
                  </a:solidFill>
                  <a:latin typeface="Times New Roman" pitchFamily="18" charset="0"/>
                </a:rPr>
                <a:t>netmask</a:t>
              </a:r>
              <a:r>
                <a:rPr lang="en-US" altLang="zh-CN" sz="1600" dirty="0">
                  <a:solidFill>
                    <a:srgbClr val="FF0000"/>
                  </a:solidFill>
                  <a:latin typeface="Times New Roman" pitchFamily="18" charset="0"/>
                </a:rPr>
                <a:t>)</a:t>
              </a:r>
              <a:endParaRPr lang="en-US" altLang="zh-CN" sz="2000" dirty="0">
                <a:solidFill>
                  <a:srgbClr val="000000"/>
                </a:solidFill>
              </a:endParaRPr>
            </a:p>
          </p:txBody>
        </p:sp>
        <p:sp>
          <p:nvSpPr>
            <p:cNvPr id="20" name="Text Box 19"/>
            <p:cNvSpPr txBox="1">
              <a:spLocks noChangeArrowheads="1"/>
            </p:cNvSpPr>
            <p:nvPr/>
          </p:nvSpPr>
          <p:spPr bwMode="auto">
            <a:xfrm>
              <a:off x="2340" y="12382"/>
              <a:ext cx="7200" cy="468"/>
            </a:xfrm>
            <a:prstGeom prst="rect">
              <a:avLst/>
            </a:prstGeom>
            <a:solidFill>
              <a:srgbClr val="FFFFFF"/>
            </a:solidFill>
            <a:ln w="9525">
              <a:solidFill>
                <a:srgbClr val="000000"/>
              </a:solidFill>
              <a:miter lim="800000"/>
              <a:headEnd/>
              <a:tailEnd/>
            </a:ln>
          </p:spPr>
          <p:txBody>
            <a:bodyPr/>
            <a:lstStyle/>
            <a:p>
              <a:pPr algn="ctr"/>
              <a:r>
                <a:rPr lang="zh-CN" altLang="en-US" sz="1600" dirty="0">
                  <a:solidFill>
                    <a:srgbClr val="000000"/>
                  </a:solidFill>
                  <a:latin typeface="Times New Roman" pitchFamily="18" charset="0"/>
                </a:rPr>
                <a:t>必须为</a:t>
              </a:r>
              <a:r>
                <a:rPr lang="en-US" altLang="zh-CN" sz="1600" dirty="0">
                  <a:solidFill>
                    <a:srgbClr val="000000"/>
                  </a:solidFill>
                  <a:latin typeface="Times New Roman" pitchFamily="18" charset="0"/>
                </a:rPr>
                <a:t>0</a:t>
              </a:r>
              <a:r>
                <a:rPr lang="en-US" altLang="zh-CN" sz="1600" dirty="0">
                  <a:solidFill>
                    <a:srgbClr val="FF0000"/>
                  </a:solidFill>
                  <a:latin typeface="Times New Roman" pitchFamily="18" charset="0"/>
                </a:rPr>
                <a:t>(next hop)</a:t>
              </a:r>
              <a:endParaRPr lang="en-US" altLang="zh-CN" sz="2000" dirty="0">
                <a:solidFill>
                  <a:srgbClr val="000000"/>
                </a:solidFill>
              </a:endParaRPr>
            </a:p>
          </p:txBody>
        </p:sp>
        <p:sp>
          <p:nvSpPr>
            <p:cNvPr id="21" name="Text Box 20"/>
            <p:cNvSpPr txBox="1">
              <a:spLocks noChangeArrowheads="1"/>
            </p:cNvSpPr>
            <p:nvPr/>
          </p:nvSpPr>
          <p:spPr bwMode="auto">
            <a:xfrm>
              <a:off x="2340" y="12850"/>
              <a:ext cx="7200" cy="468"/>
            </a:xfrm>
            <a:prstGeom prst="rect">
              <a:avLst/>
            </a:prstGeom>
            <a:solidFill>
              <a:srgbClr val="FFFFFF"/>
            </a:solidFill>
            <a:ln w="9525">
              <a:solidFill>
                <a:srgbClr val="000000"/>
              </a:solidFill>
              <a:miter lim="800000"/>
              <a:headEnd/>
              <a:tailEnd/>
            </a:ln>
          </p:spPr>
          <p:txBody>
            <a:bodyPr/>
            <a:lstStyle/>
            <a:p>
              <a:pPr algn="ctr"/>
              <a:r>
                <a:rPr lang="zh-CN" altLang="en-US" sz="1600">
                  <a:solidFill>
                    <a:srgbClr val="000000"/>
                  </a:solidFill>
                  <a:latin typeface="Times New Roman" pitchFamily="18" charset="0"/>
                </a:rPr>
                <a:t>到网络</a:t>
              </a:r>
              <a:r>
                <a:rPr lang="en-US" altLang="zh-CN" sz="1600">
                  <a:solidFill>
                    <a:srgbClr val="000000"/>
                  </a:solidFill>
                  <a:latin typeface="Times New Roman" pitchFamily="18" charset="0"/>
                </a:rPr>
                <a:t>2</a:t>
              </a:r>
              <a:r>
                <a:rPr lang="zh-CN" altLang="en-US" sz="1600">
                  <a:solidFill>
                    <a:srgbClr val="000000"/>
                  </a:solidFill>
                  <a:latin typeface="Times New Roman" pitchFamily="18" charset="0"/>
                </a:rPr>
                <a:t>的距离</a:t>
              </a:r>
              <a:endParaRPr lang="zh-CN" altLang="en-US" sz="2000">
                <a:solidFill>
                  <a:srgbClr val="000000"/>
                </a:solidFill>
              </a:endParaRPr>
            </a:p>
          </p:txBody>
        </p:sp>
        <p:sp>
          <p:nvSpPr>
            <p:cNvPr id="22" name="Text Box 21"/>
            <p:cNvSpPr txBox="1">
              <a:spLocks noChangeArrowheads="1"/>
            </p:cNvSpPr>
            <p:nvPr/>
          </p:nvSpPr>
          <p:spPr bwMode="auto">
            <a:xfrm>
              <a:off x="2340" y="13318"/>
              <a:ext cx="7200" cy="468"/>
            </a:xfrm>
            <a:prstGeom prst="rect">
              <a:avLst/>
            </a:prstGeom>
            <a:solidFill>
              <a:srgbClr val="FFFFFF"/>
            </a:solidFill>
            <a:ln w="9525">
              <a:solidFill>
                <a:srgbClr val="000000"/>
              </a:solidFill>
              <a:miter lim="800000"/>
              <a:headEnd/>
              <a:tailEnd/>
            </a:ln>
          </p:spPr>
          <p:txBody>
            <a:bodyPr/>
            <a:lstStyle/>
            <a:p>
              <a:pPr algn="ctr"/>
              <a:r>
                <a:rPr lang="en-US" altLang="zh-CN" sz="1600" b="1">
                  <a:solidFill>
                    <a:srgbClr val="000000"/>
                  </a:solidFill>
                  <a:latin typeface="Times New Roman" pitchFamily="18" charset="0"/>
                </a:rPr>
                <a:t>…</a:t>
              </a:r>
              <a:endParaRPr lang="en-US" altLang="zh-CN" sz="2000">
                <a:solidFill>
                  <a:srgbClr val="000000"/>
                </a:solidFill>
              </a:endParaRPr>
            </a:p>
          </p:txBody>
        </p:sp>
        <p:sp>
          <p:nvSpPr>
            <p:cNvPr id="23" name="Text Box 22"/>
            <p:cNvSpPr txBox="1">
              <a:spLocks noChangeArrowheads="1"/>
            </p:cNvSpPr>
            <p:nvPr/>
          </p:nvSpPr>
          <p:spPr bwMode="auto">
            <a:xfrm>
              <a:off x="2160" y="7702"/>
              <a:ext cx="540" cy="468"/>
            </a:xfrm>
            <a:prstGeom prst="rect">
              <a:avLst/>
            </a:prstGeom>
            <a:noFill/>
            <a:ln w="9525">
              <a:noFill/>
              <a:miter lim="800000"/>
              <a:headEnd/>
              <a:tailEnd/>
            </a:ln>
          </p:spPr>
          <p:txBody>
            <a:bodyPr/>
            <a:lstStyle/>
            <a:p>
              <a:pPr algn="just"/>
              <a:r>
                <a:rPr lang="en-US" altLang="zh-CN" sz="1600">
                  <a:latin typeface="Times New Roman" pitchFamily="18" charset="0"/>
                </a:rPr>
                <a:t>0</a:t>
              </a:r>
              <a:endParaRPr lang="en-US" altLang="zh-CN" sz="2000"/>
            </a:p>
          </p:txBody>
        </p:sp>
        <p:sp>
          <p:nvSpPr>
            <p:cNvPr id="24" name="Text Box 23"/>
            <p:cNvSpPr txBox="1">
              <a:spLocks noChangeArrowheads="1"/>
            </p:cNvSpPr>
            <p:nvPr/>
          </p:nvSpPr>
          <p:spPr bwMode="auto">
            <a:xfrm>
              <a:off x="3780" y="7702"/>
              <a:ext cx="540" cy="468"/>
            </a:xfrm>
            <a:prstGeom prst="rect">
              <a:avLst/>
            </a:prstGeom>
            <a:noFill/>
            <a:ln w="9525">
              <a:noFill/>
              <a:miter lim="800000"/>
              <a:headEnd/>
              <a:tailEnd/>
            </a:ln>
          </p:spPr>
          <p:txBody>
            <a:bodyPr/>
            <a:lstStyle/>
            <a:p>
              <a:pPr algn="just"/>
              <a:r>
                <a:rPr lang="en-US" altLang="zh-CN" sz="1600">
                  <a:latin typeface="Times New Roman" pitchFamily="18" charset="0"/>
                </a:rPr>
                <a:t>8</a:t>
              </a:r>
              <a:endParaRPr lang="en-US" altLang="zh-CN" sz="2000"/>
            </a:p>
          </p:txBody>
        </p:sp>
        <p:sp>
          <p:nvSpPr>
            <p:cNvPr id="25" name="Text Box 24"/>
            <p:cNvSpPr txBox="1">
              <a:spLocks noChangeArrowheads="1"/>
            </p:cNvSpPr>
            <p:nvPr/>
          </p:nvSpPr>
          <p:spPr bwMode="auto">
            <a:xfrm>
              <a:off x="5580" y="7702"/>
              <a:ext cx="540" cy="468"/>
            </a:xfrm>
            <a:prstGeom prst="rect">
              <a:avLst/>
            </a:prstGeom>
            <a:noFill/>
            <a:ln w="9525">
              <a:noFill/>
              <a:miter lim="800000"/>
              <a:headEnd/>
              <a:tailEnd/>
            </a:ln>
          </p:spPr>
          <p:txBody>
            <a:bodyPr/>
            <a:lstStyle/>
            <a:p>
              <a:pPr algn="just"/>
              <a:r>
                <a:rPr lang="en-US" altLang="zh-CN" sz="1600">
                  <a:latin typeface="Times New Roman" pitchFamily="18" charset="0"/>
                </a:rPr>
                <a:t>16</a:t>
              </a:r>
              <a:endParaRPr lang="en-US" altLang="zh-CN" sz="2000"/>
            </a:p>
          </p:txBody>
        </p:sp>
        <p:sp>
          <p:nvSpPr>
            <p:cNvPr id="26" name="Text Box 25"/>
            <p:cNvSpPr txBox="1">
              <a:spLocks noChangeArrowheads="1"/>
            </p:cNvSpPr>
            <p:nvPr/>
          </p:nvSpPr>
          <p:spPr bwMode="auto">
            <a:xfrm>
              <a:off x="9180" y="7702"/>
              <a:ext cx="540" cy="468"/>
            </a:xfrm>
            <a:prstGeom prst="rect">
              <a:avLst/>
            </a:prstGeom>
            <a:noFill/>
            <a:ln w="9525">
              <a:noFill/>
              <a:miter lim="800000"/>
              <a:headEnd/>
              <a:tailEnd/>
            </a:ln>
          </p:spPr>
          <p:txBody>
            <a:bodyPr/>
            <a:lstStyle/>
            <a:p>
              <a:pPr algn="just"/>
              <a:r>
                <a:rPr lang="en-US" altLang="zh-CN" sz="1600">
                  <a:latin typeface="Times New Roman" pitchFamily="18" charset="0"/>
                </a:rPr>
                <a:t>31</a:t>
              </a:r>
              <a:endParaRPr lang="en-US" altLang="zh-CN" sz="2000"/>
            </a:p>
          </p:txBody>
        </p:sp>
      </p:grpSp>
      <p:sp>
        <p:nvSpPr>
          <p:cNvPr id="27" name="Text Box 27"/>
          <p:cNvSpPr txBox="1">
            <a:spLocks noChangeArrowheads="1"/>
          </p:cNvSpPr>
          <p:nvPr/>
        </p:nvSpPr>
        <p:spPr bwMode="auto">
          <a:xfrm>
            <a:off x="2107587" y="5656262"/>
            <a:ext cx="2039938" cy="648512"/>
          </a:xfrm>
          <a:prstGeom prst="rect">
            <a:avLst/>
          </a:prstGeom>
          <a:noFill/>
          <a:ln w="28575">
            <a:noFill/>
            <a:miter lim="800000"/>
            <a:headEnd/>
            <a:tailEnd/>
          </a:ln>
        </p:spPr>
        <p:txBody>
          <a:bodyPr lIns="90000" tIns="46800" rIns="90000" bIns="46800">
            <a:spAutoFit/>
          </a:bodyPr>
          <a:lstStyle/>
          <a:p>
            <a:pPr>
              <a:spcBef>
                <a:spcPct val="50000"/>
              </a:spcBef>
            </a:pPr>
            <a:r>
              <a:rPr lang="zh-CN" altLang="en-US" dirty="0">
                <a:solidFill>
                  <a:srgbClr val="FF3300"/>
                </a:solidFill>
              </a:rPr>
              <a:t>红颜色为</a:t>
            </a:r>
            <a:r>
              <a:rPr lang="en-US" altLang="zh-CN" dirty="0">
                <a:solidFill>
                  <a:srgbClr val="FF3300"/>
                </a:solidFill>
              </a:rPr>
              <a:t>RIPv2</a:t>
            </a:r>
            <a:r>
              <a:rPr lang="zh-CN" altLang="en-US" dirty="0">
                <a:solidFill>
                  <a:srgbClr val="FF3300"/>
                </a:solidFill>
              </a:rPr>
              <a:t>的消息格式</a:t>
            </a:r>
            <a:endParaRPr lang="en-US" altLang="zh-CN" dirty="0">
              <a:solidFill>
                <a:srgbClr val="FF3300"/>
              </a:solidFill>
            </a:endParaRPr>
          </a:p>
        </p:txBody>
      </p:sp>
      <p:sp>
        <p:nvSpPr>
          <p:cNvPr id="28" name="左大括号 27"/>
          <p:cNvSpPr/>
          <p:nvPr/>
        </p:nvSpPr>
        <p:spPr>
          <a:xfrm>
            <a:off x="3791744" y="3550818"/>
            <a:ext cx="242094" cy="1384788"/>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Text Box 27"/>
          <p:cNvSpPr txBox="1">
            <a:spLocks noChangeArrowheads="1"/>
          </p:cNvSpPr>
          <p:nvPr/>
        </p:nvSpPr>
        <p:spPr bwMode="auto">
          <a:xfrm>
            <a:off x="2111846" y="4065600"/>
            <a:ext cx="2039938" cy="371513"/>
          </a:xfrm>
          <a:prstGeom prst="rect">
            <a:avLst/>
          </a:prstGeom>
          <a:noFill/>
          <a:ln w="28575">
            <a:noFill/>
            <a:miter lim="800000"/>
            <a:headEnd/>
            <a:tailEnd/>
          </a:ln>
        </p:spPr>
        <p:txBody>
          <a:bodyPr lIns="90000" tIns="46800" rIns="90000" bIns="46800">
            <a:spAutoFit/>
          </a:bodyPr>
          <a:lstStyle/>
          <a:p>
            <a:pPr>
              <a:spcBef>
                <a:spcPct val="50000"/>
              </a:spcBef>
            </a:pPr>
            <a:r>
              <a:rPr lang="en-US" altLang="zh-CN" dirty="0">
                <a:solidFill>
                  <a:srgbClr val="FF3300"/>
                </a:solidFill>
              </a:rPr>
              <a:t>RIP-2</a:t>
            </a:r>
            <a:r>
              <a:rPr lang="zh-CN" altLang="en-US" dirty="0">
                <a:solidFill>
                  <a:srgbClr val="FF3300"/>
                </a:solidFill>
              </a:rPr>
              <a:t>认证支持</a:t>
            </a:r>
            <a:endParaRPr lang="en-US" altLang="zh-CN" dirty="0">
              <a:solidFill>
                <a:srgbClr val="FF3300"/>
              </a:solidFill>
            </a:endParaRPr>
          </a:p>
        </p:txBody>
      </p:sp>
      <p:sp>
        <p:nvSpPr>
          <p:cNvPr id="30" name="TextBox 29"/>
          <p:cNvSpPr txBox="1"/>
          <p:nvPr/>
        </p:nvSpPr>
        <p:spPr>
          <a:xfrm>
            <a:off x="8883695" y="2166029"/>
            <a:ext cx="2880320" cy="369332"/>
          </a:xfrm>
          <a:prstGeom prst="rect">
            <a:avLst/>
          </a:prstGeom>
          <a:noFill/>
        </p:spPr>
        <p:txBody>
          <a:bodyPr wrap="square" rtlCol="0">
            <a:spAutoFit/>
          </a:bodyPr>
          <a:lstStyle/>
          <a:p>
            <a:r>
              <a:rPr lang="zh-CN" altLang="en-US" u="sng" dirty="0">
                <a:solidFill>
                  <a:srgbClr val="FF0000"/>
                </a:solidFill>
              </a:rPr>
              <a:t>教材图</a:t>
            </a:r>
            <a:r>
              <a:rPr lang="en-US" altLang="zh-CN" u="sng" dirty="0">
                <a:solidFill>
                  <a:srgbClr val="FF0000"/>
                </a:solidFill>
              </a:rPr>
              <a:t>5.31</a:t>
            </a:r>
            <a:r>
              <a:rPr lang="zh-CN" altLang="en-US" u="sng" dirty="0">
                <a:solidFill>
                  <a:srgbClr val="FF0000"/>
                </a:solidFill>
              </a:rPr>
              <a:t>不是很准确</a:t>
            </a:r>
          </a:p>
        </p:txBody>
      </p:sp>
    </p:spTree>
    <p:extLst>
      <p:ext uri="{BB962C8B-B14F-4D97-AF65-F5344CB8AC3E}">
        <p14:creationId xmlns:p14="http://schemas.microsoft.com/office/powerpoint/2010/main" val="32533548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b="1" dirty="0"/>
              <a:t>边界网关协议</a:t>
            </a:r>
            <a:r>
              <a:rPr lang="en-US" altLang="zh-CN" b="1" dirty="0"/>
              <a:t>BGP</a:t>
            </a:r>
            <a:r>
              <a:rPr lang="zh-CN" altLang="zh-CN" dirty="0"/>
              <a:t>（</a:t>
            </a:r>
            <a:r>
              <a:rPr lang="en-US" altLang="zh-CN" dirty="0"/>
              <a:t>border gateway protocol</a:t>
            </a:r>
            <a:r>
              <a:rPr lang="zh-CN" altLang="zh-CN" dirty="0"/>
              <a:t>）</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34</a:t>
            </a:fld>
            <a:endParaRPr lang="zh-CN" altLang="en-US" dirty="0"/>
          </a:p>
        </p:txBody>
      </p:sp>
      <p:sp>
        <p:nvSpPr>
          <p:cNvPr id="4" name="内容占位符 3"/>
          <p:cNvSpPr>
            <a:spLocks noGrp="1"/>
          </p:cNvSpPr>
          <p:nvPr>
            <p:ph sz="quarter" idx="1"/>
          </p:nvPr>
        </p:nvSpPr>
        <p:spPr>
          <a:xfrm>
            <a:off x="1038225" y="1562956"/>
            <a:ext cx="9520238" cy="2353816"/>
          </a:xfrm>
        </p:spPr>
        <p:txBody>
          <a:bodyPr>
            <a:noAutofit/>
          </a:bodyPr>
          <a:lstStyle/>
          <a:p>
            <a:r>
              <a:rPr lang="en-US" altLang="zh-CN" sz="2000" dirty="0" smtClean="0"/>
              <a:t>RFC 4271</a:t>
            </a:r>
            <a:r>
              <a:rPr lang="zh-CN" altLang="en-US" sz="2000" dirty="0" smtClean="0"/>
              <a:t>定义了</a:t>
            </a:r>
            <a:r>
              <a:rPr lang="en-US" altLang="zh-CN" sz="2000" dirty="0" smtClean="0"/>
              <a:t>BGP-4</a:t>
            </a:r>
            <a:r>
              <a:rPr lang="zh-CN" altLang="en-US" sz="2000" dirty="0" smtClean="0"/>
              <a:t>，自治系统之间的路由协议</a:t>
            </a:r>
            <a:endParaRPr lang="en-US" altLang="zh-CN" sz="2000" dirty="0" smtClean="0"/>
          </a:p>
          <a:p>
            <a:pPr lvl="1"/>
            <a:r>
              <a:rPr lang="zh-CN" altLang="en-US" sz="2000" dirty="0" smtClean="0"/>
              <a:t>考虑到路由消息交换、路由表、收敛需要采用层次</a:t>
            </a:r>
            <a:r>
              <a:rPr lang="zh-CN" altLang="en-US" sz="2000" dirty="0" smtClean="0"/>
              <a:t>路由</a:t>
            </a:r>
            <a:r>
              <a:rPr lang="en-US" altLang="zh-CN" sz="2000" dirty="0" smtClean="0">
                <a:sym typeface="Wingdings" panose="05000000000000000000" pitchFamily="2" charset="2"/>
              </a:rPr>
              <a:t></a:t>
            </a:r>
            <a:r>
              <a:rPr lang="zh-CN" altLang="en-US" sz="2000" dirty="0" smtClean="0">
                <a:sym typeface="Wingdings" panose="05000000000000000000" pitchFamily="2" charset="2"/>
              </a:rPr>
              <a:t>自治系统</a:t>
            </a:r>
            <a:r>
              <a:rPr lang="en-US" altLang="zh-CN" sz="2000" dirty="0" smtClean="0">
                <a:sym typeface="Wingdings" panose="05000000000000000000" pitchFamily="2" charset="2"/>
              </a:rPr>
              <a:t>AS </a:t>
            </a:r>
            <a:endParaRPr lang="en-US" altLang="zh-CN" sz="2000" dirty="0" smtClean="0"/>
          </a:p>
          <a:p>
            <a:pPr lvl="1"/>
            <a:r>
              <a:rPr lang="zh-CN" altLang="en-US" sz="2000" dirty="0" smtClean="0"/>
              <a:t>考虑到路径花费定义不同，需要采用策略路由，传递网络可达性的信息，该信息以路径属性的方式来描述</a:t>
            </a:r>
            <a:endParaRPr lang="en-US" altLang="zh-CN" sz="2000" dirty="0" smtClean="0"/>
          </a:p>
          <a:p>
            <a:pPr lvl="2"/>
            <a:r>
              <a:rPr lang="en-US" altLang="zh-CN" dirty="0" smtClean="0"/>
              <a:t>AS-PATH(</a:t>
            </a:r>
            <a:r>
              <a:rPr lang="zh-CN" altLang="en-US" dirty="0" smtClean="0"/>
              <a:t>路径向量）</a:t>
            </a:r>
            <a:r>
              <a:rPr lang="en-US" altLang="zh-CN" dirty="0" smtClean="0"/>
              <a:t>: </a:t>
            </a:r>
            <a:r>
              <a:rPr lang="zh-CN" altLang="en-US" dirty="0" smtClean="0"/>
              <a:t>经过的自治系统列表，可以检测自治系统回路</a:t>
            </a:r>
            <a:endParaRPr lang="en-US" altLang="zh-CN" dirty="0" smtClean="0"/>
          </a:p>
          <a:p>
            <a:pPr lvl="3"/>
            <a:r>
              <a:rPr lang="zh-CN" altLang="en-US" sz="2000" dirty="0" smtClean="0"/>
              <a:t>如果从另外一个自治系统的路由器收到一条路由，发现自治系统编号已经出现在</a:t>
            </a:r>
            <a:r>
              <a:rPr lang="en-US" altLang="zh-CN" sz="2000" dirty="0" smtClean="0"/>
              <a:t>AS-PATH</a:t>
            </a:r>
            <a:r>
              <a:rPr lang="zh-CN" altLang="en-US" sz="2000" dirty="0" smtClean="0"/>
              <a:t>，说明有回路，丢弃该路由</a:t>
            </a:r>
            <a:endParaRPr lang="en-US" altLang="zh-CN" dirty="0" smtClean="0"/>
          </a:p>
          <a:p>
            <a:pPr lvl="1"/>
            <a:r>
              <a:rPr lang="en-US" altLang="zh-CN" sz="2000" dirty="0" smtClean="0"/>
              <a:t>RIP/OSPF</a:t>
            </a:r>
            <a:r>
              <a:rPr lang="zh-CN" altLang="en-US" sz="2000" dirty="0" smtClean="0"/>
              <a:t>不适合扩展来传递自治系统之间的可达性信息</a:t>
            </a:r>
            <a:endParaRPr lang="en-US" altLang="zh-CN" sz="2000" dirty="0" smtClean="0"/>
          </a:p>
          <a:p>
            <a:endParaRPr lang="en-US" altLang="zh-CN" sz="2000" dirty="0" smtClean="0"/>
          </a:p>
          <a:p>
            <a:endParaRPr lang="zh-CN" altLang="en-US" sz="2000" dirty="0"/>
          </a:p>
        </p:txBody>
      </p:sp>
      <p:graphicFrame>
        <p:nvGraphicFramePr>
          <p:cNvPr id="5" name="表格 4"/>
          <p:cNvGraphicFramePr>
            <a:graphicFrameLocks noGrp="1"/>
          </p:cNvGraphicFramePr>
          <p:nvPr>
            <p:extLst>
              <p:ext uri="{D42A27DB-BD31-4B8C-83A1-F6EECF244321}">
                <p14:modId xmlns:p14="http://schemas.microsoft.com/office/powerpoint/2010/main" val="289550528"/>
              </p:ext>
            </p:extLst>
          </p:nvPr>
        </p:nvGraphicFramePr>
        <p:xfrm>
          <a:off x="1038225" y="4312915"/>
          <a:ext cx="9272093" cy="2225997"/>
        </p:xfrm>
        <a:graphic>
          <a:graphicData uri="http://schemas.openxmlformats.org/drawingml/2006/table">
            <a:tbl>
              <a:tblPr firstRow="1" bandRow="1">
                <a:tableStyleId>{5C22544A-7EE6-4342-B048-85BDC9FD1C3A}</a:tableStyleId>
              </a:tblPr>
              <a:tblGrid>
                <a:gridCol w="1382680">
                  <a:extLst>
                    <a:ext uri="{9D8B030D-6E8A-4147-A177-3AD203B41FA5}">
                      <a16:colId xmlns:a16="http://schemas.microsoft.com/office/drawing/2014/main" val="20000"/>
                    </a:ext>
                  </a:extLst>
                </a:gridCol>
                <a:gridCol w="3172032">
                  <a:extLst>
                    <a:ext uri="{9D8B030D-6E8A-4147-A177-3AD203B41FA5}">
                      <a16:colId xmlns:a16="http://schemas.microsoft.com/office/drawing/2014/main" val="20001"/>
                    </a:ext>
                  </a:extLst>
                </a:gridCol>
                <a:gridCol w="2602693">
                  <a:extLst>
                    <a:ext uri="{9D8B030D-6E8A-4147-A177-3AD203B41FA5}">
                      <a16:colId xmlns:a16="http://schemas.microsoft.com/office/drawing/2014/main" val="20002"/>
                    </a:ext>
                  </a:extLst>
                </a:gridCol>
                <a:gridCol w="2114688">
                  <a:extLst>
                    <a:ext uri="{9D8B030D-6E8A-4147-A177-3AD203B41FA5}">
                      <a16:colId xmlns:a16="http://schemas.microsoft.com/office/drawing/2014/main" val="20003"/>
                    </a:ext>
                  </a:extLst>
                </a:gridCol>
              </a:tblGrid>
              <a:tr h="420852">
                <a:tc>
                  <a:txBody>
                    <a:bodyPr/>
                    <a:lstStyle/>
                    <a:p>
                      <a:endParaRPr lang="zh-CN" altLang="en-US" sz="2000" dirty="0"/>
                    </a:p>
                  </a:txBody>
                  <a:tcPr/>
                </a:tc>
                <a:tc>
                  <a:txBody>
                    <a:bodyPr/>
                    <a:lstStyle/>
                    <a:p>
                      <a:r>
                        <a:rPr lang="en-US" altLang="zh-CN" sz="2000" dirty="0" smtClean="0"/>
                        <a:t>RIP</a:t>
                      </a:r>
                      <a:endParaRPr lang="zh-CN" altLang="en-US" sz="2000" dirty="0"/>
                    </a:p>
                  </a:txBody>
                  <a:tcPr/>
                </a:tc>
                <a:tc>
                  <a:txBody>
                    <a:bodyPr/>
                    <a:lstStyle/>
                    <a:p>
                      <a:r>
                        <a:rPr lang="en-US" altLang="zh-CN" sz="2000" dirty="0" smtClean="0"/>
                        <a:t>OSPF</a:t>
                      </a:r>
                      <a:endParaRPr lang="zh-CN" altLang="en-US" sz="2000" dirty="0"/>
                    </a:p>
                  </a:txBody>
                  <a:tcPr/>
                </a:tc>
                <a:tc>
                  <a:txBody>
                    <a:bodyPr/>
                    <a:lstStyle/>
                    <a:p>
                      <a:r>
                        <a:rPr lang="en-US" altLang="zh-CN" sz="2000" dirty="0" smtClean="0"/>
                        <a:t>BGP</a:t>
                      </a:r>
                      <a:endParaRPr lang="zh-CN" altLang="en-US" sz="2000" dirty="0"/>
                    </a:p>
                  </a:txBody>
                  <a:tcPr/>
                </a:tc>
                <a:extLst>
                  <a:ext uri="{0D108BD9-81ED-4DB2-BD59-A6C34878D82A}">
                    <a16:rowId xmlns:a16="http://schemas.microsoft.com/office/drawing/2014/main" val="10000"/>
                  </a:ext>
                </a:extLst>
              </a:tr>
              <a:tr h="561136">
                <a:tc>
                  <a:txBody>
                    <a:bodyPr/>
                    <a:lstStyle/>
                    <a:p>
                      <a:r>
                        <a:rPr lang="zh-CN" altLang="en-US" sz="2000" dirty="0" smtClean="0"/>
                        <a:t>邻居发现</a:t>
                      </a:r>
                      <a:endParaRPr lang="zh-CN" altLang="en-US" sz="2000" dirty="0"/>
                    </a:p>
                  </a:txBody>
                  <a:tcPr/>
                </a:tc>
                <a:tc>
                  <a:txBody>
                    <a:bodyPr/>
                    <a:lstStyle/>
                    <a:p>
                      <a:r>
                        <a:rPr lang="zh-CN" altLang="en-US" sz="2000" dirty="0" smtClean="0"/>
                        <a:t>定期交换路由表</a:t>
                      </a:r>
                      <a:endParaRPr lang="zh-CN" altLang="en-US" sz="2000" dirty="0"/>
                    </a:p>
                  </a:txBody>
                  <a:tcPr/>
                </a:tc>
                <a:tc>
                  <a:txBody>
                    <a:bodyPr/>
                    <a:lstStyle/>
                    <a:p>
                      <a:r>
                        <a:rPr lang="zh-CN" altLang="en-US" sz="2000" dirty="0" smtClean="0"/>
                        <a:t>定期交换</a:t>
                      </a:r>
                      <a:r>
                        <a:rPr lang="en-US" altLang="zh-CN" sz="2000" dirty="0" smtClean="0"/>
                        <a:t>Hello</a:t>
                      </a:r>
                      <a:r>
                        <a:rPr lang="zh-CN" altLang="en-US" sz="2000" dirty="0" smtClean="0"/>
                        <a:t>分组</a:t>
                      </a:r>
                      <a:endParaRPr lang="zh-CN" altLang="en-US" sz="2000" dirty="0"/>
                    </a:p>
                  </a:txBody>
                  <a:tcPr/>
                </a:tc>
                <a:tc>
                  <a:txBody>
                    <a:bodyPr/>
                    <a:lstStyle/>
                    <a:p>
                      <a:r>
                        <a:rPr lang="zh-CN" altLang="en-US" sz="2000" dirty="0" smtClean="0"/>
                        <a:t>管理人员配置</a:t>
                      </a:r>
                      <a:endParaRPr lang="zh-CN" altLang="en-US" sz="2000" dirty="0"/>
                    </a:p>
                  </a:txBody>
                  <a:tcPr/>
                </a:tc>
                <a:extLst>
                  <a:ext uri="{0D108BD9-81ED-4DB2-BD59-A6C34878D82A}">
                    <a16:rowId xmlns:a16="http://schemas.microsoft.com/office/drawing/2014/main" val="10001"/>
                  </a:ext>
                </a:extLst>
              </a:tr>
              <a:tr h="561136">
                <a:tc>
                  <a:txBody>
                    <a:bodyPr/>
                    <a:lstStyle/>
                    <a:p>
                      <a:r>
                        <a:rPr lang="zh-CN" altLang="en-US" sz="2000" dirty="0" smtClean="0"/>
                        <a:t>路由信息</a:t>
                      </a:r>
                      <a:endParaRPr lang="zh-CN" altLang="en-US" sz="2000" dirty="0"/>
                    </a:p>
                  </a:txBody>
                  <a:tcPr/>
                </a:tc>
                <a:tc>
                  <a:txBody>
                    <a:bodyPr/>
                    <a:lstStyle/>
                    <a:p>
                      <a:r>
                        <a:rPr lang="zh-CN" altLang="en-US" sz="2000" dirty="0" smtClean="0"/>
                        <a:t>邻居间交换距离向量</a:t>
                      </a:r>
                      <a:endParaRPr lang="zh-CN" altLang="en-US" sz="2000" dirty="0"/>
                    </a:p>
                  </a:txBody>
                  <a:tcPr/>
                </a:tc>
                <a:tc>
                  <a:txBody>
                    <a:bodyPr/>
                    <a:lstStyle/>
                    <a:p>
                      <a:r>
                        <a:rPr lang="zh-CN" altLang="en-US" sz="2000" dirty="0" smtClean="0"/>
                        <a:t>扩散链路状态分组</a:t>
                      </a:r>
                      <a:endParaRPr lang="zh-CN" altLang="en-US" sz="2000" dirty="0"/>
                    </a:p>
                  </a:txBody>
                  <a:tcPr/>
                </a:tc>
                <a:tc>
                  <a:txBody>
                    <a:bodyPr/>
                    <a:lstStyle/>
                    <a:p>
                      <a:r>
                        <a:rPr lang="zh-CN" altLang="en-US" sz="2000" u="sng" dirty="0" smtClean="0">
                          <a:solidFill>
                            <a:srgbClr val="FF0000"/>
                          </a:solidFill>
                        </a:rPr>
                        <a:t>交换路径向量</a:t>
                      </a:r>
                      <a:endParaRPr lang="zh-CN" altLang="en-US" sz="2000" u="sng" dirty="0">
                        <a:solidFill>
                          <a:srgbClr val="FF0000"/>
                        </a:solidFill>
                      </a:endParaRPr>
                    </a:p>
                  </a:txBody>
                  <a:tcPr/>
                </a:tc>
                <a:extLst>
                  <a:ext uri="{0D108BD9-81ED-4DB2-BD59-A6C34878D82A}">
                    <a16:rowId xmlns:a16="http://schemas.microsoft.com/office/drawing/2014/main" val="10002"/>
                  </a:ext>
                </a:extLst>
              </a:tr>
              <a:tr h="682873">
                <a:tc>
                  <a:txBody>
                    <a:bodyPr/>
                    <a:lstStyle/>
                    <a:p>
                      <a:r>
                        <a:rPr lang="zh-CN" altLang="en-US" sz="2000" dirty="0" smtClean="0"/>
                        <a:t>传输方式</a:t>
                      </a:r>
                      <a:endParaRPr lang="zh-CN" altLang="en-US" sz="2000" dirty="0"/>
                    </a:p>
                  </a:txBody>
                  <a:tcPr/>
                </a:tc>
                <a:tc>
                  <a:txBody>
                    <a:bodyPr/>
                    <a:lstStyle/>
                    <a:p>
                      <a:r>
                        <a:rPr lang="en-US" altLang="zh-CN" sz="2000" dirty="0" smtClean="0"/>
                        <a:t>UDP</a:t>
                      </a:r>
                      <a:r>
                        <a:rPr lang="zh-CN" altLang="en-US" sz="2000" dirty="0" smtClean="0"/>
                        <a:t>，软状态的定期交换</a:t>
                      </a:r>
                      <a:endParaRPr lang="zh-CN" altLang="en-US" sz="2000" dirty="0"/>
                    </a:p>
                  </a:txBody>
                  <a:tcPr/>
                </a:tc>
                <a:tc>
                  <a:txBody>
                    <a:bodyPr/>
                    <a:lstStyle/>
                    <a:p>
                      <a:r>
                        <a:rPr lang="en-US" altLang="zh-CN" sz="2000" dirty="0" smtClean="0"/>
                        <a:t>IP</a:t>
                      </a:r>
                      <a:r>
                        <a:rPr lang="zh-CN" altLang="en-US" sz="2000" dirty="0" smtClean="0"/>
                        <a:t>，可靠扩散</a:t>
                      </a:r>
                      <a:endParaRPr lang="zh-CN" altLang="en-US" sz="2000" dirty="0"/>
                    </a:p>
                  </a:txBody>
                  <a:tcPr/>
                </a:tc>
                <a:tc>
                  <a:txBody>
                    <a:bodyPr/>
                    <a:lstStyle/>
                    <a:p>
                      <a:r>
                        <a:rPr lang="en-US" altLang="zh-CN" sz="2000" dirty="0" smtClean="0"/>
                        <a:t>TCP</a:t>
                      </a:r>
                      <a:r>
                        <a:rPr lang="zh-CN" altLang="en-US" sz="2000" dirty="0" smtClean="0"/>
                        <a:t>，增量更新</a:t>
                      </a:r>
                      <a:endParaRPr lang="zh-CN" altLang="en-US" sz="20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707540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BGP</a:t>
            </a:r>
            <a:r>
              <a:rPr lang="zh-CN" altLang="en-US" dirty="0" smtClean="0"/>
              <a:t>消息</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35</a:t>
            </a:fld>
            <a:endParaRPr lang="zh-CN" altLang="en-US" dirty="0"/>
          </a:p>
        </p:txBody>
      </p:sp>
      <p:sp>
        <p:nvSpPr>
          <p:cNvPr id="4" name="内容占位符 3"/>
          <p:cNvSpPr>
            <a:spLocks noGrp="1"/>
          </p:cNvSpPr>
          <p:nvPr>
            <p:ph sz="quarter" idx="1"/>
          </p:nvPr>
        </p:nvSpPr>
        <p:spPr>
          <a:xfrm>
            <a:off x="838198" y="1497012"/>
            <a:ext cx="10291763" cy="2266559"/>
          </a:xfrm>
        </p:spPr>
        <p:txBody>
          <a:bodyPr>
            <a:normAutofit/>
          </a:bodyPr>
          <a:lstStyle/>
          <a:p>
            <a:r>
              <a:rPr lang="zh-CN" altLang="en-US" sz="2400" dirty="0" smtClean="0"/>
              <a:t>采用</a:t>
            </a:r>
            <a:r>
              <a:rPr lang="en-US" altLang="zh-CN" sz="2400" dirty="0" smtClean="0"/>
              <a:t>TCP</a:t>
            </a:r>
            <a:r>
              <a:rPr lang="zh-CN" altLang="en-US" sz="2400" dirty="0" smtClean="0"/>
              <a:t>，端口为</a:t>
            </a:r>
            <a:r>
              <a:rPr lang="en-US" altLang="zh-CN" sz="2400" dirty="0" smtClean="0"/>
              <a:t>179</a:t>
            </a:r>
          </a:p>
          <a:p>
            <a:r>
              <a:rPr lang="en-US" altLang="zh-CN" sz="2400" dirty="0" smtClean="0"/>
              <a:t>Open</a:t>
            </a:r>
            <a:r>
              <a:rPr lang="zh-CN" altLang="en-US" sz="2400" dirty="0" smtClean="0"/>
              <a:t>消息：建立到端口</a:t>
            </a:r>
            <a:r>
              <a:rPr lang="en-US" altLang="zh-CN" sz="2400" dirty="0" smtClean="0"/>
              <a:t>179</a:t>
            </a:r>
            <a:r>
              <a:rPr lang="zh-CN" altLang="en-US" sz="2400" dirty="0" smtClean="0"/>
              <a:t>的</a:t>
            </a:r>
            <a:r>
              <a:rPr lang="en-US" altLang="zh-CN" sz="2400" dirty="0" smtClean="0"/>
              <a:t>TCP</a:t>
            </a:r>
            <a:r>
              <a:rPr lang="zh-CN" altLang="en-US" sz="2400" dirty="0" smtClean="0"/>
              <a:t>连接后发送，协商认证机制，路由器回应以</a:t>
            </a:r>
            <a:r>
              <a:rPr lang="en-US" altLang="zh-CN" sz="2400" dirty="0" err="1" smtClean="0"/>
              <a:t>KeepAlive</a:t>
            </a:r>
            <a:endParaRPr lang="en-US" altLang="zh-CN" sz="2400" dirty="0" smtClean="0"/>
          </a:p>
          <a:p>
            <a:r>
              <a:rPr lang="en-US" altLang="zh-CN" sz="2400" dirty="0" err="1" smtClean="0"/>
              <a:t>KeepAlive</a:t>
            </a:r>
            <a:r>
              <a:rPr lang="en-US" altLang="zh-CN" sz="2400" dirty="0" smtClean="0"/>
              <a:t>:</a:t>
            </a:r>
            <a:r>
              <a:rPr lang="zh-CN" altLang="en-US" sz="2400" dirty="0" smtClean="0"/>
              <a:t>定期（没有</a:t>
            </a:r>
            <a:r>
              <a:rPr lang="en-US" altLang="zh-CN" sz="2400" dirty="0" smtClean="0"/>
              <a:t>Update</a:t>
            </a:r>
            <a:r>
              <a:rPr lang="zh-CN" altLang="en-US" sz="2400" dirty="0" smtClean="0"/>
              <a:t>时每</a:t>
            </a:r>
            <a:r>
              <a:rPr lang="en-US" altLang="zh-CN" sz="2400" dirty="0" smtClean="0"/>
              <a:t>Hold Time</a:t>
            </a:r>
            <a:r>
              <a:rPr lang="zh-CN" altLang="en-US" sz="2400" dirty="0" smtClean="0"/>
              <a:t>）发送保持邻居活跃</a:t>
            </a:r>
            <a:endParaRPr lang="en-US" altLang="zh-CN" sz="2400" dirty="0" smtClean="0"/>
          </a:p>
          <a:p>
            <a:r>
              <a:rPr lang="en-US" altLang="zh-CN" sz="2400" dirty="0" smtClean="0"/>
              <a:t>Notification:</a:t>
            </a:r>
            <a:r>
              <a:rPr lang="zh-CN" altLang="en-US" sz="2400" dirty="0" smtClean="0"/>
              <a:t>出错或者特殊情况下发送，致命错误时连接关闭 </a:t>
            </a:r>
            <a:endParaRPr lang="en-US" altLang="zh-CN" sz="2400" dirty="0" smtClean="0"/>
          </a:p>
          <a:p>
            <a:r>
              <a:rPr lang="en-US" altLang="zh-CN" sz="2400" u="sng" dirty="0" smtClean="0">
                <a:solidFill>
                  <a:srgbClr val="FF0000"/>
                </a:solidFill>
              </a:rPr>
              <a:t>Update</a:t>
            </a:r>
            <a:r>
              <a:rPr lang="zh-CN" altLang="en-US" sz="2400" u="sng" dirty="0" smtClean="0">
                <a:solidFill>
                  <a:srgbClr val="FF0000"/>
                </a:solidFill>
              </a:rPr>
              <a:t>消息：增加或者撤销路由</a:t>
            </a:r>
            <a:endParaRPr lang="zh-CN" altLang="en-US" sz="2400" u="sng" dirty="0">
              <a:solidFill>
                <a:srgbClr val="FF0000"/>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1921286472"/>
              </p:ext>
            </p:extLst>
          </p:nvPr>
        </p:nvGraphicFramePr>
        <p:xfrm>
          <a:off x="2267240" y="4283467"/>
          <a:ext cx="6569153" cy="2339731"/>
        </p:xfrm>
        <a:graphic>
          <a:graphicData uri="http://schemas.openxmlformats.org/drawingml/2006/table">
            <a:tbl>
              <a:tblPr firstRow="1" firstCol="1" bandRow="1">
                <a:tableStyleId>{5C22544A-7EE6-4342-B048-85BDC9FD1C3A}</a:tableStyleId>
              </a:tblPr>
              <a:tblGrid>
                <a:gridCol w="1703608">
                  <a:extLst>
                    <a:ext uri="{9D8B030D-6E8A-4147-A177-3AD203B41FA5}">
                      <a16:colId xmlns:a16="http://schemas.microsoft.com/office/drawing/2014/main" val="4089505536"/>
                    </a:ext>
                  </a:extLst>
                </a:gridCol>
                <a:gridCol w="1049120">
                  <a:extLst>
                    <a:ext uri="{9D8B030D-6E8A-4147-A177-3AD203B41FA5}">
                      <a16:colId xmlns:a16="http://schemas.microsoft.com/office/drawing/2014/main" val="2203476143"/>
                    </a:ext>
                  </a:extLst>
                </a:gridCol>
                <a:gridCol w="1735443">
                  <a:extLst>
                    <a:ext uri="{9D8B030D-6E8A-4147-A177-3AD203B41FA5}">
                      <a16:colId xmlns:a16="http://schemas.microsoft.com/office/drawing/2014/main" val="3760559051"/>
                    </a:ext>
                  </a:extLst>
                </a:gridCol>
                <a:gridCol w="2080982">
                  <a:extLst>
                    <a:ext uri="{9D8B030D-6E8A-4147-A177-3AD203B41FA5}">
                      <a16:colId xmlns:a16="http://schemas.microsoft.com/office/drawing/2014/main" val="1842032731"/>
                    </a:ext>
                  </a:extLst>
                </a:gridCol>
              </a:tblGrid>
              <a:tr h="400321">
                <a:tc gridSpan="4">
                  <a:txBody>
                    <a:bodyPr/>
                    <a:lstStyle/>
                    <a:p>
                      <a:pPr algn="ctr">
                        <a:spcAft>
                          <a:spcPts val="0"/>
                        </a:spcAft>
                      </a:pPr>
                      <a:r>
                        <a:rPr lang="zh-CN" sz="2000" kern="100" dirty="0">
                          <a:solidFill>
                            <a:schemeClr val="tx1"/>
                          </a:solidFill>
                          <a:effectLst/>
                        </a:rPr>
                        <a:t>标记（</a:t>
                      </a:r>
                      <a:r>
                        <a:rPr lang="en-US" sz="2000" kern="100" dirty="0">
                          <a:solidFill>
                            <a:schemeClr val="tx1"/>
                          </a:solidFill>
                          <a:effectLst/>
                        </a:rPr>
                        <a:t>16</a:t>
                      </a:r>
                      <a:r>
                        <a:rPr lang="zh-CN" sz="2000" kern="100" dirty="0">
                          <a:solidFill>
                            <a:schemeClr val="tx1"/>
                          </a:solidFill>
                          <a:effectLst/>
                        </a:rPr>
                        <a:t>字节）</a:t>
                      </a:r>
                      <a:endParaRPr lang="zh-CN" sz="20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710536360"/>
                  </a:ext>
                </a:extLst>
              </a:tr>
              <a:tr h="248153">
                <a:tc gridSpan="2">
                  <a:txBody>
                    <a:bodyPr/>
                    <a:lstStyle/>
                    <a:p>
                      <a:pPr algn="ctr">
                        <a:spcAft>
                          <a:spcPts val="0"/>
                        </a:spcAft>
                      </a:pPr>
                      <a:r>
                        <a:rPr lang="zh-CN" sz="2000" kern="100" dirty="0">
                          <a:solidFill>
                            <a:schemeClr val="tx1"/>
                          </a:solidFill>
                          <a:effectLst/>
                        </a:rPr>
                        <a:t>长度（</a:t>
                      </a:r>
                      <a:r>
                        <a:rPr lang="en-US" sz="2000" kern="100" dirty="0">
                          <a:solidFill>
                            <a:schemeClr val="tx1"/>
                          </a:solidFill>
                          <a:effectLst/>
                        </a:rPr>
                        <a:t>2</a:t>
                      </a:r>
                      <a:r>
                        <a:rPr lang="zh-CN" sz="2000" kern="100" dirty="0">
                          <a:solidFill>
                            <a:schemeClr val="tx1"/>
                          </a:solidFill>
                          <a:effectLst/>
                        </a:rPr>
                        <a:t>字节）</a:t>
                      </a:r>
                      <a:endParaRPr lang="zh-CN" sz="20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hMerge="1">
                  <a:txBody>
                    <a:bodyPr/>
                    <a:lstStyle/>
                    <a:p>
                      <a:endParaRPr lang="zh-CN" altLang="en-US"/>
                    </a:p>
                  </a:txBody>
                  <a:tcPr/>
                </a:tc>
                <a:tc>
                  <a:txBody>
                    <a:bodyPr/>
                    <a:lstStyle/>
                    <a:p>
                      <a:pPr algn="ctr">
                        <a:spcAft>
                          <a:spcPts val="0"/>
                        </a:spcAft>
                      </a:pPr>
                      <a:r>
                        <a:rPr lang="zh-CN" sz="2000" kern="100" dirty="0">
                          <a:solidFill>
                            <a:schemeClr val="tx1"/>
                          </a:solidFill>
                          <a:effectLst/>
                        </a:rPr>
                        <a:t>类型（</a:t>
                      </a:r>
                      <a:r>
                        <a:rPr lang="en-US" sz="2000" kern="100" dirty="0">
                          <a:solidFill>
                            <a:schemeClr val="tx1"/>
                          </a:solidFill>
                          <a:effectLst/>
                        </a:rPr>
                        <a:t>1</a:t>
                      </a:r>
                      <a:r>
                        <a:rPr lang="zh-CN" sz="2000" kern="100" dirty="0">
                          <a:solidFill>
                            <a:schemeClr val="tx1"/>
                          </a:solidFill>
                          <a:effectLst/>
                        </a:rPr>
                        <a:t>字节）</a:t>
                      </a:r>
                      <a:endParaRPr lang="zh-CN" sz="20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spcAft>
                          <a:spcPts val="0"/>
                        </a:spcAft>
                      </a:pPr>
                      <a:r>
                        <a:rPr lang="zh-CN" sz="2000" kern="100" dirty="0">
                          <a:solidFill>
                            <a:schemeClr val="tx1"/>
                          </a:solidFill>
                          <a:effectLst/>
                        </a:rPr>
                        <a:t>不可用路由长度</a:t>
                      </a:r>
                      <a:endParaRPr lang="zh-CN" sz="20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291267933"/>
                  </a:ext>
                </a:extLst>
              </a:tr>
              <a:tr h="217134">
                <a:tc>
                  <a:txBody>
                    <a:bodyPr/>
                    <a:lstStyle/>
                    <a:p>
                      <a:pPr algn="ctr">
                        <a:spcAft>
                          <a:spcPts val="0"/>
                        </a:spcAft>
                      </a:pPr>
                      <a:r>
                        <a:rPr lang="zh-CN" sz="1700" kern="100" dirty="0">
                          <a:solidFill>
                            <a:schemeClr val="tx1"/>
                          </a:solidFill>
                          <a:effectLst/>
                        </a:rPr>
                        <a:t>不可用路由长度</a:t>
                      </a:r>
                      <a:endParaRPr lang="zh-CN" sz="17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rowSpan="2" gridSpan="3">
                  <a:txBody>
                    <a:bodyPr/>
                    <a:lstStyle/>
                    <a:p>
                      <a:pPr algn="ctr">
                        <a:spcAft>
                          <a:spcPts val="0"/>
                        </a:spcAft>
                      </a:pPr>
                      <a:r>
                        <a:rPr lang="zh-CN" sz="2000" kern="100" dirty="0">
                          <a:solidFill>
                            <a:schemeClr val="tx1"/>
                          </a:solidFill>
                          <a:effectLst/>
                        </a:rPr>
                        <a:t>撤销路由（可变长度）</a:t>
                      </a:r>
                      <a:endParaRPr lang="zh-CN" sz="20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rowSpan="2" hMerge="1">
                  <a:txBody>
                    <a:bodyPr/>
                    <a:lstStyle/>
                    <a:p>
                      <a:endParaRPr lang="zh-CN" altLang="en-US"/>
                    </a:p>
                  </a:txBody>
                  <a:tcPr/>
                </a:tc>
                <a:tc rowSpan="2" hMerge="1">
                  <a:txBody>
                    <a:bodyPr/>
                    <a:lstStyle/>
                    <a:p>
                      <a:endParaRPr lang="zh-CN" altLang="en-US"/>
                    </a:p>
                  </a:txBody>
                  <a:tcPr/>
                </a:tc>
                <a:extLst>
                  <a:ext uri="{0D108BD9-81ED-4DB2-BD59-A6C34878D82A}">
                    <a16:rowId xmlns:a16="http://schemas.microsoft.com/office/drawing/2014/main" val="847379706"/>
                  </a:ext>
                </a:extLst>
              </a:tr>
              <a:tr h="248153">
                <a:tc>
                  <a:txBody>
                    <a:bodyPr/>
                    <a:lstStyle/>
                    <a:p>
                      <a:pPr algn="ctr">
                        <a:spcAft>
                          <a:spcPts val="0"/>
                        </a:spcAft>
                      </a:pPr>
                      <a:r>
                        <a:rPr lang="en-US" sz="2000" kern="100" dirty="0">
                          <a:solidFill>
                            <a:schemeClr val="tx1"/>
                          </a:solidFill>
                          <a:effectLst/>
                        </a:rPr>
                        <a:t> </a:t>
                      </a:r>
                      <a:endParaRPr lang="zh-CN" sz="20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1913489742"/>
                  </a:ext>
                </a:extLst>
              </a:tr>
              <a:tr h="248153">
                <a:tc>
                  <a:txBody>
                    <a:bodyPr/>
                    <a:lstStyle/>
                    <a:p>
                      <a:pPr algn="ctr">
                        <a:spcAft>
                          <a:spcPts val="0"/>
                        </a:spcAft>
                      </a:pPr>
                      <a:r>
                        <a:rPr lang="zh-CN" sz="2000" kern="100" dirty="0">
                          <a:solidFill>
                            <a:schemeClr val="tx1"/>
                          </a:solidFill>
                          <a:effectLst/>
                        </a:rPr>
                        <a:t>路径属性长度</a:t>
                      </a:r>
                      <a:endParaRPr lang="zh-CN" sz="20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rowSpan="2" gridSpan="3">
                  <a:txBody>
                    <a:bodyPr/>
                    <a:lstStyle/>
                    <a:p>
                      <a:pPr algn="ctr">
                        <a:spcAft>
                          <a:spcPts val="0"/>
                        </a:spcAft>
                      </a:pPr>
                      <a:r>
                        <a:rPr lang="zh-CN" sz="2000" kern="100" dirty="0">
                          <a:solidFill>
                            <a:schemeClr val="tx1"/>
                          </a:solidFill>
                          <a:effectLst/>
                        </a:rPr>
                        <a:t>路径属性（可变长度）</a:t>
                      </a:r>
                      <a:endParaRPr lang="zh-CN" sz="20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rowSpan="2" hMerge="1">
                  <a:txBody>
                    <a:bodyPr/>
                    <a:lstStyle/>
                    <a:p>
                      <a:endParaRPr lang="zh-CN" altLang="en-US"/>
                    </a:p>
                  </a:txBody>
                  <a:tcPr/>
                </a:tc>
                <a:tc rowSpan="2" hMerge="1">
                  <a:txBody>
                    <a:bodyPr/>
                    <a:lstStyle/>
                    <a:p>
                      <a:endParaRPr lang="zh-CN" altLang="en-US"/>
                    </a:p>
                  </a:txBody>
                  <a:tcPr/>
                </a:tc>
                <a:extLst>
                  <a:ext uri="{0D108BD9-81ED-4DB2-BD59-A6C34878D82A}">
                    <a16:rowId xmlns:a16="http://schemas.microsoft.com/office/drawing/2014/main" val="3363923889"/>
                  </a:ext>
                </a:extLst>
              </a:tr>
              <a:tr h="248153">
                <a:tc>
                  <a:txBody>
                    <a:bodyPr/>
                    <a:lstStyle/>
                    <a:p>
                      <a:pPr algn="ctr">
                        <a:spcAft>
                          <a:spcPts val="0"/>
                        </a:spcAft>
                      </a:pPr>
                      <a:r>
                        <a:rPr lang="en-US" sz="2000" kern="100" dirty="0">
                          <a:solidFill>
                            <a:schemeClr val="tx1"/>
                          </a:solidFill>
                          <a:effectLst/>
                        </a:rPr>
                        <a:t> </a:t>
                      </a:r>
                      <a:endParaRPr lang="zh-CN" sz="20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3569127823"/>
                  </a:ext>
                </a:extLst>
              </a:tr>
              <a:tr h="461130">
                <a:tc gridSpan="4">
                  <a:txBody>
                    <a:bodyPr/>
                    <a:lstStyle/>
                    <a:p>
                      <a:pPr algn="ctr">
                        <a:spcAft>
                          <a:spcPts val="0"/>
                        </a:spcAft>
                      </a:pPr>
                      <a:r>
                        <a:rPr lang="zh-CN" sz="2000" kern="100" dirty="0">
                          <a:solidFill>
                            <a:schemeClr val="tx1"/>
                          </a:solidFill>
                          <a:effectLst/>
                        </a:rPr>
                        <a:t>网络可达性信息（可变长）</a:t>
                      </a:r>
                      <a:endParaRPr lang="zh-CN" sz="20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162386218"/>
                  </a:ext>
                </a:extLst>
              </a:tr>
            </a:tbl>
          </a:graphicData>
        </a:graphic>
      </p:graphicFrame>
      <p:sp>
        <p:nvSpPr>
          <p:cNvPr id="6" name="文本框 5"/>
          <p:cNvSpPr txBox="1"/>
          <p:nvPr/>
        </p:nvSpPr>
        <p:spPr>
          <a:xfrm>
            <a:off x="9858375" y="4083412"/>
            <a:ext cx="1714500" cy="400110"/>
          </a:xfrm>
          <a:prstGeom prst="rect">
            <a:avLst/>
          </a:prstGeom>
          <a:solidFill>
            <a:schemeClr val="accent4">
              <a:lumMod val="60000"/>
              <a:lumOff val="40000"/>
            </a:schemeClr>
          </a:solidFill>
          <a:ln>
            <a:solidFill>
              <a:schemeClr val="tx1">
                <a:lumMod val="50000"/>
                <a:lumOff val="50000"/>
              </a:schemeClr>
            </a:solidFill>
          </a:ln>
        </p:spPr>
        <p:txBody>
          <a:bodyPr wrap="square" rtlCol="0">
            <a:spAutoFit/>
          </a:bodyPr>
          <a:lstStyle/>
          <a:p>
            <a:pPr algn="ctr"/>
            <a:r>
              <a:rPr lang="zh-CN" altLang="en-US" sz="2000" b="1" dirty="0" smtClean="0"/>
              <a:t>公共</a:t>
            </a:r>
            <a:r>
              <a:rPr lang="zh-CN" altLang="en-US" sz="2000" dirty="0" smtClean="0"/>
              <a:t>头部</a:t>
            </a:r>
            <a:endParaRPr lang="zh-CN" altLang="en-US" sz="2000" dirty="0"/>
          </a:p>
        </p:txBody>
      </p:sp>
      <p:sp>
        <p:nvSpPr>
          <p:cNvPr id="7" name="文本框 6"/>
          <p:cNvSpPr txBox="1"/>
          <p:nvPr/>
        </p:nvSpPr>
        <p:spPr>
          <a:xfrm>
            <a:off x="9858375" y="4672375"/>
            <a:ext cx="1714500" cy="400110"/>
          </a:xfrm>
          <a:prstGeom prst="rect">
            <a:avLst/>
          </a:prstGeom>
          <a:solidFill>
            <a:schemeClr val="accent5">
              <a:lumMod val="40000"/>
              <a:lumOff val="60000"/>
            </a:schemeClr>
          </a:solidFill>
          <a:ln>
            <a:solidFill>
              <a:schemeClr val="tx1">
                <a:lumMod val="50000"/>
                <a:lumOff val="50000"/>
              </a:schemeClr>
            </a:solidFill>
          </a:ln>
        </p:spPr>
        <p:txBody>
          <a:bodyPr wrap="square" rtlCol="0">
            <a:spAutoFit/>
          </a:bodyPr>
          <a:lstStyle/>
          <a:p>
            <a:pPr algn="ctr"/>
            <a:r>
              <a:rPr lang="zh-CN" altLang="en-US" sz="2000" b="1" dirty="0" smtClean="0"/>
              <a:t>撤销路由</a:t>
            </a:r>
            <a:endParaRPr lang="zh-CN" altLang="en-US" sz="2000" dirty="0"/>
          </a:p>
        </p:txBody>
      </p:sp>
      <p:sp>
        <p:nvSpPr>
          <p:cNvPr id="8" name="文本框 7"/>
          <p:cNvSpPr txBox="1"/>
          <p:nvPr/>
        </p:nvSpPr>
        <p:spPr>
          <a:xfrm>
            <a:off x="9858375" y="5356225"/>
            <a:ext cx="1714500" cy="400110"/>
          </a:xfrm>
          <a:prstGeom prst="rect">
            <a:avLst/>
          </a:prstGeom>
          <a:solidFill>
            <a:schemeClr val="accent4">
              <a:lumMod val="40000"/>
              <a:lumOff val="60000"/>
            </a:schemeClr>
          </a:solidFill>
          <a:ln>
            <a:solidFill>
              <a:schemeClr val="tx1">
                <a:lumMod val="50000"/>
                <a:lumOff val="50000"/>
              </a:schemeClr>
            </a:solidFill>
          </a:ln>
        </p:spPr>
        <p:txBody>
          <a:bodyPr wrap="square" rtlCol="0">
            <a:spAutoFit/>
          </a:bodyPr>
          <a:lstStyle/>
          <a:p>
            <a:pPr algn="ctr"/>
            <a:r>
              <a:rPr lang="zh-CN" altLang="en-US" sz="2000" b="1" dirty="0" smtClean="0"/>
              <a:t>增加路由</a:t>
            </a:r>
            <a:endParaRPr lang="zh-CN" altLang="en-US" sz="2000" dirty="0"/>
          </a:p>
        </p:txBody>
      </p:sp>
    </p:spTree>
    <p:extLst>
      <p:ext uri="{BB962C8B-B14F-4D97-AF65-F5344CB8AC3E}">
        <p14:creationId xmlns:p14="http://schemas.microsoft.com/office/powerpoint/2010/main" val="35682380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E-BGP</a:t>
            </a:r>
            <a:r>
              <a:rPr lang="zh-CN" altLang="en-US" dirty="0" smtClean="0"/>
              <a:t>和</a:t>
            </a:r>
            <a:r>
              <a:rPr lang="en-US" altLang="zh-CN" dirty="0" smtClean="0"/>
              <a:t>I-BGP</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36</a:t>
            </a:fld>
            <a:endParaRPr lang="zh-CN" altLang="en-US" dirty="0"/>
          </a:p>
        </p:txBody>
      </p:sp>
      <p:sp>
        <p:nvSpPr>
          <p:cNvPr id="4" name="内容占位符 3"/>
          <p:cNvSpPr>
            <a:spLocks noGrp="1"/>
          </p:cNvSpPr>
          <p:nvPr>
            <p:ph sz="quarter" idx="1"/>
          </p:nvPr>
        </p:nvSpPr>
        <p:spPr>
          <a:xfrm>
            <a:off x="638175" y="1825625"/>
            <a:ext cx="10515600" cy="4351338"/>
          </a:xfrm>
        </p:spPr>
        <p:txBody>
          <a:bodyPr>
            <a:noAutofit/>
          </a:bodyPr>
          <a:lstStyle/>
          <a:p>
            <a:r>
              <a:rPr lang="zh-CN" altLang="zh-CN" sz="2000" dirty="0"/>
              <a:t>自治系统可能有多个</a:t>
            </a:r>
            <a:r>
              <a:rPr lang="en-US" altLang="zh-CN" sz="2000" dirty="0"/>
              <a:t>BGP</a:t>
            </a:r>
            <a:r>
              <a:rPr lang="zh-CN" altLang="zh-CN" sz="2000" dirty="0" smtClean="0"/>
              <a:t>路由器</a:t>
            </a:r>
            <a:endParaRPr lang="en-US" altLang="zh-CN" sz="2000" dirty="0" smtClean="0"/>
          </a:p>
          <a:p>
            <a:r>
              <a:rPr lang="en-US" altLang="zh-CN" sz="2000" dirty="0" smtClean="0"/>
              <a:t>E-BGP:</a:t>
            </a:r>
            <a:r>
              <a:rPr lang="zh-CN" altLang="zh-CN" sz="2000" dirty="0" smtClean="0"/>
              <a:t>不同</a:t>
            </a:r>
            <a:r>
              <a:rPr lang="zh-CN" altLang="zh-CN" sz="2000" dirty="0"/>
              <a:t>自治系统的</a:t>
            </a:r>
            <a:r>
              <a:rPr lang="en-US" altLang="zh-CN" sz="2000" dirty="0"/>
              <a:t>BGP</a:t>
            </a:r>
            <a:r>
              <a:rPr lang="zh-CN" altLang="zh-CN" sz="2000" dirty="0"/>
              <a:t>路由器间的</a:t>
            </a:r>
            <a:r>
              <a:rPr lang="en-US" altLang="zh-CN" sz="2000" dirty="0"/>
              <a:t>BGP</a:t>
            </a:r>
            <a:r>
              <a:rPr lang="zh-CN" altLang="zh-CN" sz="2000" dirty="0" smtClean="0"/>
              <a:t>协议</a:t>
            </a:r>
            <a:endParaRPr lang="en-US" altLang="zh-CN" sz="2000" dirty="0" smtClean="0"/>
          </a:p>
          <a:p>
            <a:r>
              <a:rPr lang="en-US" altLang="zh-CN" sz="2000" dirty="0" smtClean="0"/>
              <a:t>I-BGP</a:t>
            </a:r>
            <a:r>
              <a:rPr lang="en-US" altLang="zh-CN" sz="2000" dirty="0"/>
              <a:t>:</a:t>
            </a:r>
            <a:r>
              <a:rPr lang="zh-CN" altLang="zh-CN" sz="2000" dirty="0" smtClean="0"/>
              <a:t>同</a:t>
            </a:r>
            <a:r>
              <a:rPr lang="zh-CN" altLang="zh-CN" sz="2000" dirty="0"/>
              <a:t>一个自治系统的</a:t>
            </a:r>
            <a:r>
              <a:rPr lang="en-US" altLang="zh-CN" sz="2000" dirty="0"/>
              <a:t>BGP</a:t>
            </a:r>
            <a:r>
              <a:rPr lang="zh-CN" altLang="zh-CN" sz="2000" dirty="0"/>
              <a:t>路由器</a:t>
            </a:r>
            <a:r>
              <a:rPr lang="zh-CN" altLang="zh-CN" sz="2000" dirty="0" smtClean="0"/>
              <a:t>间</a:t>
            </a:r>
            <a:r>
              <a:rPr lang="zh-CN" altLang="en-US" sz="2000" dirty="0"/>
              <a:t>的</a:t>
            </a:r>
            <a:r>
              <a:rPr lang="zh-CN" altLang="zh-CN" sz="2000" dirty="0" smtClean="0"/>
              <a:t>协议</a:t>
            </a:r>
            <a:endParaRPr lang="en-US" altLang="zh-CN" sz="2000" dirty="0"/>
          </a:p>
          <a:p>
            <a:pPr lvl="1"/>
            <a:r>
              <a:rPr lang="zh-CN" altLang="en-US" sz="2000" dirty="0" smtClean="0"/>
              <a:t>从</a:t>
            </a:r>
            <a:r>
              <a:rPr lang="en-US" altLang="zh-CN" sz="2000" dirty="0" smtClean="0"/>
              <a:t>E-BGP</a:t>
            </a:r>
            <a:r>
              <a:rPr lang="zh-CN" altLang="en-US" sz="2000" dirty="0" smtClean="0"/>
              <a:t>邻居了解到的信息要传播给其他</a:t>
            </a:r>
            <a:r>
              <a:rPr lang="en-US" altLang="zh-CN" sz="2000" dirty="0" smtClean="0"/>
              <a:t>I-BGP</a:t>
            </a:r>
            <a:r>
              <a:rPr lang="zh-CN" altLang="en-US" sz="2000" dirty="0" smtClean="0"/>
              <a:t>路由器</a:t>
            </a:r>
            <a:endParaRPr lang="en-US" altLang="zh-CN" sz="2000" dirty="0" smtClean="0"/>
          </a:p>
          <a:p>
            <a:pPr lvl="1"/>
            <a:r>
              <a:rPr lang="en-US" altLang="zh-CN" sz="2000" dirty="0" smtClean="0"/>
              <a:t>RIP</a:t>
            </a:r>
            <a:r>
              <a:rPr lang="zh-CN" altLang="en-US" sz="2000" dirty="0" smtClean="0"/>
              <a:t>和</a:t>
            </a:r>
            <a:r>
              <a:rPr lang="en-US" altLang="zh-CN" sz="2000" dirty="0" smtClean="0"/>
              <a:t>OSPF</a:t>
            </a:r>
            <a:r>
              <a:rPr lang="zh-CN" altLang="en-US" sz="2000" dirty="0" smtClean="0"/>
              <a:t>无法完成：路径属性不支持，路由表项太多</a:t>
            </a:r>
            <a:endParaRPr lang="en-US" altLang="zh-CN" sz="2000" dirty="0" smtClean="0"/>
          </a:p>
          <a:p>
            <a:pPr lvl="1"/>
            <a:r>
              <a:rPr lang="en-US" altLang="zh-CN" sz="2000" dirty="0" smtClean="0"/>
              <a:t>I-BGP</a:t>
            </a:r>
            <a:r>
              <a:rPr lang="zh-CN" altLang="en-US" sz="2000" dirty="0" smtClean="0"/>
              <a:t>邻居可以不在</a:t>
            </a:r>
            <a:r>
              <a:rPr lang="zh-CN" altLang="en-US" sz="2000" dirty="0" smtClean="0"/>
              <a:t>同一个物理链路上</a:t>
            </a:r>
            <a:endParaRPr lang="en-US" altLang="zh-CN" sz="2000" dirty="0" smtClean="0"/>
          </a:p>
          <a:p>
            <a:pPr lvl="2"/>
            <a:r>
              <a:rPr lang="en-US" altLang="zh-CN" dirty="0" smtClean="0"/>
              <a:t>I-BGP</a:t>
            </a:r>
            <a:r>
              <a:rPr lang="zh-CN" altLang="en-US" dirty="0" smtClean="0"/>
              <a:t>采用</a:t>
            </a:r>
            <a:r>
              <a:rPr lang="en-US" altLang="zh-CN" dirty="0" smtClean="0"/>
              <a:t>Loopback</a:t>
            </a:r>
            <a:r>
              <a:rPr lang="zh-CN" altLang="en-US" dirty="0" smtClean="0"/>
              <a:t>地址，一直活跃</a:t>
            </a:r>
            <a:endParaRPr lang="en-US" altLang="zh-CN" dirty="0" smtClean="0"/>
          </a:p>
          <a:p>
            <a:pPr lvl="2"/>
            <a:r>
              <a:rPr lang="zh-CN" altLang="en-US" dirty="0" smtClean="0"/>
              <a:t>只要连通，</a:t>
            </a:r>
            <a:r>
              <a:rPr lang="en-US" altLang="zh-CN" dirty="0" smtClean="0"/>
              <a:t>I-BGP</a:t>
            </a:r>
            <a:r>
              <a:rPr lang="zh-CN" altLang="en-US" dirty="0" smtClean="0"/>
              <a:t>会话不会断开</a:t>
            </a:r>
            <a:endParaRPr lang="en-US" altLang="zh-CN" dirty="0" smtClean="0"/>
          </a:p>
          <a:p>
            <a:pPr lvl="1"/>
            <a:r>
              <a:rPr lang="en-US" altLang="zh-CN" sz="2000" dirty="0" smtClean="0"/>
              <a:t>I-BGP</a:t>
            </a:r>
            <a:r>
              <a:rPr lang="zh-CN" altLang="en-US" sz="2000" dirty="0"/>
              <a:t>和</a:t>
            </a:r>
            <a:r>
              <a:rPr lang="en-US" altLang="zh-CN" sz="2000" dirty="0"/>
              <a:t>E-BGP</a:t>
            </a:r>
            <a:r>
              <a:rPr lang="zh-CN" altLang="en-US" sz="2000" dirty="0"/>
              <a:t>采用</a:t>
            </a:r>
            <a:r>
              <a:rPr lang="zh-CN" altLang="en-US" sz="2000" dirty="0" smtClean="0"/>
              <a:t>相同消息格式</a:t>
            </a:r>
            <a:r>
              <a:rPr lang="zh-CN" altLang="en-US" sz="2000" dirty="0"/>
              <a:t>和相同状态机，</a:t>
            </a:r>
            <a:r>
              <a:rPr lang="zh-CN" altLang="en-US" sz="2000" b="1" dirty="0">
                <a:solidFill>
                  <a:srgbClr val="FF0000"/>
                </a:solidFill>
              </a:rPr>
              <a:t>区别在路由发布的限制</a:t>
            </a:r>
            <a:r>
              <a:rPr lang="zh-CN" altLang="en-US" sz="2000" dirty="0"/>
              <a:t>：</a:t>
            </a:r>
            <a:endParaRPr lang="en-US" altLang="zh-CN" sz="2000" dirty="0" smtClean="0"/>
          </a:p>
          <a:p>
            <a:pPr lvl="2"/>
            <a:r>
              <a:rPr lang="zh-CN" altLang="zh-CN" dirty="0"/>
              <a:t>通过</a:t>
            </a:r>
            <a:r>
              <a:rPr lang="en-US" altLang="zh-CN" dirty="0"/>
              <a:t>E-BGP</a:t>
            </a:r>
            <a:r>
              <a:rPr lang="zh-CN" altLang="zh-CN" dirty="0"/>
              <a:t>邻居了解到的路由再通过</a:t>
            </a:r>
            <a:r>
              <a:rPr lang="en-US" altLang="zh-CN" dirty="0"/>
              <a:t>I-BGP</a:t>
            </a:r>
            <a:r>
              <a:rPr lang="zh-CN" altLang="zh-CN" dirty="0"/>
              <a:t>发布给自治系统内部的其他</a:t>
            </a:r>
            <a:r>
              <a:rPr lang="en-US" altLang="zh-CN" dirty="0"/>
              <a:t>I-BGP</a:t>
            </a:r>
            <a:r>
              <a:rPr lang="zh-CN" altLang="zh-CN" dirty="0" smtClean="0"/>
              <a:t>邻居</a:t>
            </a:r>
            <a:endParaRPr lang="en-US" altLang="zh-CN" dirty="0" smtClean="0"/>
          </a:p>
          <a:p>
            <a:pPr lvl="2"/>
            <a:r>
              <a:rPr lang="zh-CN" altLang="zh-CN" dirty="0"/>
              <a:t>从</a:t>
            </a:r>
            <a:r>
              <a:rPr lang="en-US" altLang="zh-CN" dirty="0"/>
              <a:t>I-BGP</a:t>
            </a:r>
            <a:r>
              <a:rPr lang="zh-CN" altLang="zh-CN" dirty="0"/>
              <a:t>邻居了解到的路由通过</a:t>
            </a:r>
            <a:r>
              <a:rPr lang="en-US" altLang="zh-CN" dirty="0"/>
              <a:t>E-BGP</a:t>
            </a:r>
            <a:r>
              <a:rPr lang="zh-CN" altLang="zh-CN" dirty="0"/>
              <a:t>发布给其他自治系统的</a:t>
            </a:r>
            <a:r>
              <a:rPr lang="en-US" altLang="zh-CN" dirty="0"/>
              <a:t>BGP</a:t>
            </a:r>
            <a:r>
              <a:rPr lang="zh-CN" altLang="zh-CN" dirty="0"/>
              <a:t>路由器</a:t>
            </a:r>
            <a:endParaRPr lang="en-US" altLang="zh-CN" dirty="0"/>
          </a:p>
          <a:p>
            <a:pPr lvl="2"/>
            <a:r>
              <a:rPr lang="zh-CN" altLang="zh-CN" u="sng" dirty="0" smtClean="0">
                <a:solidFill>
                  <a:srgbClr val="FF0000"/>
                </a:solidFill>
              </a:rPr>
              <a:t>从</a:t>
            </a:r>
            <a:r>
              <a:rPr lang="en-US" altLang="zh-CN" u="sng" dirty="0">
                <a:solidFill>
                  <a:srgbClr val="FF0000"/>
                </a:solidFill>
              </a:rPr>
              <a:t>I-BGP</a:t>
            </a:r>
            <a:r>
              <a:rPr lang="zh-CN" altLang="zh-CN" u="sng" dirty="0">
                <a:solidFill>
                  <a:srgbClr val="FF0000"/>
                </a:solidFill>
              </a:rPr>
              <a:t>邻居了解到的路由不允许发布给其他</a:t>
            </a:r>
            <a:r>
              <a:rPr lang="en-US" altLang="zh-CN" u="sng" dirty="0">
                <a:solidFill>
                  <a:srgbClr val="FF0000"/>
                </a:solidFill>
              </a:rPr>
              <a:t>I-BGP</a:t>
            </a:r>
            <a:r>
              <a:rPr lang="zh-CN" altLang="zh-CN" u="sng" dirty="0" smtClean="0">
                <a:solidFill>
                  <a:srgbClr val="FF0000"/>
                </a:solidFill>
              </a:rPr>
              <a:t>邻居</a:t>
            </a:r>
            <a:endParaRPr lang="en-US" altLang="zh-CN" dirty="0">
              <a:sym typeface="Wingdings" pitchFamily="2" charset="2"/>
            </a:endParaRPr>
          </a:p>
          <a:p>
            <a:pPr lvl="3"/>
            <a:r>
              <a:rPr lang="zh-CN" altLang="en-US" sz="2000" dirty="0" smtClean="0">
                <a:sym typeface="Wingdings" pitchFamily="2" charset="2"/>
              </a:rPr>
              <a:t>因为</a:t>
            </a:r>
            <a:r>
              <a:rPr lang="en-US" altLang="zh-CN" sz="2000" dirty="0" smtClean="0">
                <a:sym typeface="Wingdings" pitchFamily="2" charset="2"/>
              </a:rPr>
              <a:t>AS</a:t>
            </a:r>
            <a:r>
              <a:rPr lang="zh-CN" altLang="en-US" sz="2000" dirty="0" smtClean="0">
                <a:sym typeface="Wingdings" pitchFamily="2" charset="2"/>
              </a:rPr>
              <a:t>内部的</a:t>
            </a:r>
            <a:r>
              <a:rPr lang="en-US" altLang="zh-CN" sz="2000" dirty="0" smtClean="0">
                <a:sym typeface="Wingdings" pitchFamily="2" charset="2"/>
              </a:rPr>
              <a:t>I-BGP</a:t>
            </a:r>
            <a:r>
              <a:rPr lang="zh-CN" altLang="en-US" sz="2000" dirty="0" smtClean="0">
                <a:sym typeface="Wingdings" pitchFamily="2" charset="2"/>
              </a:rPr>
              <a:t>邻居之间无法通过路径向量来</a:t>
            </a:r>
            <a:r>
              <a:rPr lang="zh-CN" altLang="en-US" sz="2000" dirty="0" smtClean="0">
                <a:sym typeface="Wingdings" pitchFamily="2" charset="2"/>
              </a:rPr>
              <a:t>检测</a:t>
            </a:r>
            <a:r>
              <a:rPr lang="zh-CN" altLang="en-US" sz="2000" dirty="0" smtClean="0">
                <a:sym typeface="Wingdings" pitchFamily="2" charset="2"/>
              </a:rPr>
              <a:t>回路</a:t>
            </a:r>
            <a:endParaRPr lang="en-US" altLang="zh-CN" sz="2000" dirty="0" smtClean="0">
              <a:sym typeface="Wingdings" pitchFamily="2" charset="2"/>
            </a:endParaRPr>
          </a:p>
          <a:p>
            <a:pPr lvl="3"/>
            <a:r>
              <a:rPr lang="zh-CN" altLang="en-US" sz="2000" dirty="0" smtClean="0">
                <a:sym typeface="Wingdings" pitchFamily="2" charset="2"/>
              </a:rPr>
              <a:t>意味着自治系统的</a:t>
            </a:r>
            <a:r>
              <a:rPr lang="en-US" altLang="zh-CN" sz="2000" dirty="0" smtClean="0">
                <a:sym typeface="Wingdings" pitchFamily="2" charset="2"/>
              </a:rPr>
              <a:t>BGP</a:t>
            </a:r>
            <a:r>
              <a:rPr lang="zh-CN" altLang="en-US" sz="2000" dirty="0" smtClean="0">
                <a:sym typeface="Wingdings" pitchFamily="2" charset="2"/>
              </a:rPr>
              <a:t>路由器两两建立</a:t>
            </a:r>
            <a:r>
              <a:rPr lang="en-US" altLang="zh-CN" sz="2000" dirty="0" smtClean="0">
                <a:sym typeface="Wingdings" pitchFamily="2" charset="2"/>
              </a:rPr>
              <a:t>I-BGP</a:t>
            </a:r>
            <a:r>
              <a:rPr lang="zh-CN" altLang="en-US" sz="2000" dirty="0" smtClean="0">
                <a:sym typeface="Wingdings" pitchFamily="2" charset="2"/>
              </a:rPr>
              <a:t>会话，即全连接的方式</a:t>
            </a:r>
            <a:endParaRPr lang="en-US" altLang="zh-CN" sz="2000" dirty="0" smtClean="0">
              <a:sym typeface="Wingdings" pitchFamily="2" charset="2"/>
            </a:endParaRPr>
          </a:p>
          <a:p>
            <a:pPr lvl="2"/>
            <a:endParaRPr lang="en-US" altLang="zh-CN" dirty="0"/>
          </a:p>
          <a:p>
            <a:pPr lvl="2"/>
            <a:endParaRPr lang="en-US" altLang="zh-CN" dirty="0" smtClean="0">
              <a:sym typeface="Wingdings" pitchFamily="2" charset="2"/>
            </a:endParaRPr>
          </a:p>
          <a:p>
            <a:pPr lvl="1"/>
            <a:endParaRPr lang="zh-CN" altLang="en-US" sz="2000" dirty="0"/>
          </a:p>
        </p:txBody>
      </p:sp>
      <p:sp>
        <p:nvSpPr>
          <p:cNvPr id="7" name="Rectangle 2"/>
          <p:cNvSpPr>
            <a:spLocks noChangeArrowheads="1"/>
          </p:cNvSpPr>
          <p:nvPr/>
        </p:nvSpPr>
        <p:spPr bwMode="auto">
          <a:xfrm>
            <a:off x="5772149" y="160338"/>
            <a:ext cx="6248401" cy="1833562"/>
          </a:xfrm>
          <a:prstGeom prst="rect">
            <a:avLst/>
          </a:prstGeom>
          <a:solidFill>
            <a:schemeClr val="accent4">
              <a:lumMod val="40000"/>
              <a:lumOff val="60000"/>
            </a:schemeClr>
          </a:solidFill>
          <a:ln w="9525">
            <a:solidFill>
              <a:schemeClr val="tx1"/>
            </a:solidFill>
            <a:miter lim="800000"/>
            <a:headEnd/>
            <a:tailEnd/>
          </a:ln>
          <a:effectLst>
            <a:outerShdw dist="107763" dir="2700000" algn="ctr" rotWithShape="0">
              <a:schemeClr val="bg2"/>
            </a:outerShdw>
          </a:effectLst>
        </p:spPr>
        <p:txBody>
          <a:bodyPr wrap="none" anchor="ctr"/>
          <a:lstStyle/>
          <a:p>
            <a:pPr algn="ctr">
              <a:defRPr/>
            </a:pPr>
            <a:endParaRPr lang="zh-CN" altLang="zh-CN"/>
          </a:p>
        </p:txBody>
      </p:sp>
      <p:sp>
        <p:nvSpPr>
          <p:cNvPr id="8" name="Oval 4"/>
          <p:cNvSpPr>
            <a:spLocks noChangeArrowheads="1"/>
          </p:cNvSpPr>
          <p:nvPr/>
        </p:nvSpPr>
        <p:spPr bwMode="auto">
          <a:xfrm>
            <a:off x="5895975" y="465138"/>
            <a:ext cx="2590800" cy="1447800"/>
          </a:xfrm>
          <a:prstGeom prst="ellipse">
            <a:avLst/>
          </a:prstGeom>
          <a:solidFill>
            <a:schemeClr val="bg1"/>
          </a:solidFill>
          <a:ln w="9525">
            <a:solidFill>
              <a:schemeClr val="tx1"/>
            </a:solidFill>
            <a:round/>
            <a:headEnd/>
            <a:tailEnd/>
          </a:ln>
        </p:spPr>
        <p:txBody>
          <a:bodyPr wrap="none" anchor="ctr"/>
          <a:lstStyle/>
          <a:p>
            <a:pPr algn="ctr"/>
            <a:endParaRPr lang="zh-CN" altLang="zh-CN" sz="2000">
              <a:solidFill>
                <a:srgbClr val="000000"/>
              </a:solidFill>
            </a:endParaRPr>
          </a:p>
        </p:txBody>
      </p:sp>
      <p:sp>
        <p:nvSpPr>
          <p:cNvPr id="9" name="Oval 5"/>
          <p:cNvSpPr>
            <a:spLocks noChangeArrowheads="1"/>
          </p:cNvSpPr>
          <p:nvPr/>
        </p:nvSpPr>
        <p:spPr bwMode="auto">
          <a:xfrm>
            <a:off x="9705975" y="541338"/>
            <a:ext cx="2286000" cy="1219200"/>
          </a:xfrm>
          <a:prstGeom prst="ellipse">
            <a:avLst/>
          </a:prstGeom>
          <a:solidFill>
            <a:schemeClr val="bg1"/>
          </a:solidFill>
          <a:ln w="9525">
            <a:solidFill>
              <a:schemeClr val="tx1"/>
            </a:solidFill>
            <a:round/>
            <a:headEnd/>
            <a:tailEnd/>
          </a:ln>
        </p:spPr>
        <p:txBody>
          <a:bodyPr wrap="none" anchor="ctr"/>
          <a:lstStyle/>
          <a:p>
            <a:pPr algn="ctr"/>
            <a:endParaRPr lang="zh-CN" altLang="zh-CN" sz="2000">
              <a:solidFill>
                <a:srgbClr val="000000"/>
              </a:solidFill>
            </a:endParaRPr>
          </a:p>
        </p:txBody>
      </p:sp>
      <p:sp>
        <p:nvSpPr>
          <p:cNvPr id="10" name="Line 6"/>
          <p:cNvSpPr>
            <a:spLocks noChangeShapeType="1"/>
          </p:cNvSpPr>
          <p:nvPr/>
        </p:nvSpPr>
        <p:spPr bwMode="auto">
          <a:xfrm>
            <a:off x="8258175" y="1150938"/>
            <a:ext cx="1676400" cy="0"/>
          </a:xfrm>
          <a:prstGeom prst="line">
            <a:avLst/>
          </a:prstGeom>
          <a:noFill/>
          <a:ln w="38100">
            <a:solidFill>
              <a:schemeClr val="tx1"/>
            </a:solidFill>
            <a:round/>
            <a:headEnd/>
            <a:tailEnd/>
          </a:ln>
        </p:spPr>
        <p:txBody>
          <a:bodyPr wrap="none" anchor="ctr"/>
          <a:lstStyle/>
          <a:p>
            <a:endParaRPr lang="zh-CN" altLang="en-US"/>
          </a:p>
        </p:txBody>
      </p:sp>
      <p:sp>
        <p:nvSpPr>
          <p:cNvPr id="11" name="Rectangle 7"/>
          <p:cNvSpPr>
            <a:spLocks noChangeArrowheads="1"/>
          </p:cNvSpPr>
          <p:nvPr/>
        </p:nvSpPr>
        <p:spPr bwMode="auto">
          <a:xfrm>
            <a:off x="7800975" y="922338"/>
            <a:ext cx="457200" cy="457200"/>
          </a:xfrm>
          <a:prstGeom prst="rect">
            <a:avLst/>
          </a:prstGeom>
          <a:solidFill>
            <a:schemeClr val="accent1"/>
          </a:solidFill>
          <a:ln w="9525">
            <a:solidFill>
              <a:schemeClr val="tx1"/>
            </a:solidFill>
            <a:miter lim="800000"/>
            <a:headEnd/>
            <a:tailEnd/>
          </a:ln>
        </p:spPr>
        <p:txBody>
          <a:bodyPr wrap="none" anchor="ctr"/>
          <a:lstStyle/>
          <a:p>
            <a:pPr algn="ctr"/>
            <a:r>
              <a:rPr lang="en-US" altLang="zh-CN" sz="2000">
                <a:solidFill>
                  <a:srgbClr val="000000"/>
                </a:solidFill>
              </a:rPr>
              <a:t>R3</a:t>
            </a:r>
          </a:p>
        </p:txBody>
      </p:sp>
      <p:sp>
        <p:nvSpPr>
          <p:cNvPr id="12" name="Rectangle 8"/>
          <p:cNvSpPr>
            <a:spLocks noChangeArrowheads="1"/>
          </p:cNvSpPr>
          <p:nvPr/>
        </p:nvSpPr>
        <p:spPr bwMode="auto">
          <a:xfrm>
            <a:off x="9934575" y="922338"/>
            <a:ext cx="457200" cy="457200"/>
          </a:xfrm>
          <a:prstGeom prst="rect">
            <a:avLst/>
          </a:prstGeom>
          <a:solidFill>
            <a:schemeClr val="accent1"/>
          </a:solidFill>
          <a:ln w="9525">
            <a:solidFill>
              <a:schemeClr val="tx1"/>
            </a:solidFill>
            <a:miter lim="800000"/>
            <a:headEnd/>
            <a:tailEnd/>
          </a:ln>
        </p:spPr>
        <p:txBody>
          <a:bodyPr wrap="none" anchor="ctr"/>
          <a:lstStyle/>
          <a:p>
            <a:pPr algn="ctr"/>
            <a:r>
              <a:rPr lang="en-US" altLang="zh-CN" sz="2000">
                <a:solidFill>
                  <a:srgbClr val="000000"/>
                </a:solidFill>
              </a:rPr>
              <a:t>R4</a:t>
            </a:r>
          </a:p>
        </p:txBody>
      </p:sp>
      <p:sp>
        <p:nvSpPr>
          <p:cNvPr id="13" name="Rectangle 9"/>
          <p:cNvSpPr>
            <a:spLocks noChangeArrowheads="1"/>
          </p:cNvSpPr>
          <p:nvPr/>
        </p:nvSpPr>
        <p:spPr bwMode="auto">
          <a:xfrm>
            <a:off x="6657975" y="541338"/>
            <a:ext cx="457200" cy="457200"/>
          </a:xfrm>
          <a:prstGeom prst="rect">
            <a:avLst/>
          </a:prstGeom>
          <a:solidFill>
            <a:schemeClr val="accent1"/>
          </a:solidFill>
          <a:ln w="9525">
            <a:solidFill>
              <a:schemeClr val="tx1"/>
            </a:solidFill>
            <a:miter lim="800000"/>
            <a:headEnd/>
            <a:tailEnd/>
          </a:ln>
        </p:spPr>
        <p:txBody>
          <a:bodyPr wrap="none" anchor="ctr"/>
          <a:lstStyle/>
          <a:p>
            <a:pPr algn="ctr"/>
            <a:r>
              <a:rPr lang="en-US" altLang="zh-CN" sz="2000">
                <a:solidFill>
                  <a:srgbClr val="000000"/>
                </a:solidFill>
              </a:rPr>
              <a:t>R1</a:t>
            </a:r>
          </a:p>
        </p:txBody>
      </p:sp>
      <p:sp>
        <p:nvSpPr>
          <p:cNvPr id="14" name="Rectangle 10"/>
          <p:cNvSpPr>
            <a:spLocks noChangeArrowheads="1"/>
          </p:cNvSpPr>
          <p:nvPr/>
        </p:nvSpPr>
        <p:spPr bwMode="auto">
          <a:xfrm>
            <a:off x="6734175" y="1379538"/>
            <a:ext cx="457200" cy="457200"/>
          </a:xfrm>
          <a:prstGeom prst="rect">
            <a:avLst/>
          </a:prstGeom>
          <a:solidFill>
            <a:schemeClr val="accent1"/>
          </a:solidFill>
          <a:ln w="9525">
            <a:solidFill>
              <a:schemeClr val="tx1"/>
            </a:solidFill>
            <a:miter lim="800000"/>
            <a:headEnd/>
            <a:tailEnd/>
          </a:ln>
        </p:spPr>
        <p:txBody>
          <a:bodyPr wrap="none" anchor="ctr"/>
          <a:lstStyle/>
          <a:p>
            <a:pPr algn="ctr"/>
            <a:r>
              <a:rPr lang="en-US" altLang="zh-CN" sz="2000">
                <a:solidFill>
                  <a:srgbClr val="000000"/>
                </a:solidFill>
              </a:rPr>
              <a:t>R2</a:t>
            </a:r>
          </a:p>
        </p:txBody>
      </p:sp>
      <p:sp>
        <p:nvSpPr>
          <p:cNvPr id="15" name="Text Box 11"/>
          <p:cNvSpPr txBox="1">
            <a:spLocks noChangeArrowheads="1"/>
          </p:cNvSpPr>
          <p:nvPr/>
        </p:nvSpPr>
        <p:spPr bwMode="auto">
          <a:xfrm>
            <a:off x="8623300" y="704850"/>
            <a:ext cx="974725" cy="396875"/>
          </a:xfrm>
          <a:prstGeom prst="rect">
            <a:avLst/>
          </a:prstGeom>
          <a:noFill/>
          <a:ln w="9525">
            <a:noFill/>
            <a:miter lim="800000"/>
            <a:headEnd/>
            <a:tailEnd/>
          </a:ln>
        </p:spPr>
        <p:txBody>
          <a:bodyPr wrap="none">
            <a:spAutoFit/>
          </a:bodyPr>
          <a:lstStyle/>
          <a:p>
            <a:pPr algn="ctr"/>
            <a:r>
              <a:rPr lang="en-US" altLang="zh-CN" sz="2000">
                <a:solidFill>
                  <a:srgbClr val="000000"/>
                </a:solidFill>
              </a:rPr>
              <a:t>E-BGP</a:t>
            </a:r>
          </a:p>
        </p:txBody>
      </p:sp>
      <p:sp>
        <p:nvSpPr>
          <p:cNvPr id="16" name="Line 12"/>
          <p:cNvSpPr>
            <a:spLocks noChangeShapeType="1"/>
          </p:cNvSpPr>
          <p:nvPr/>
        </p:nvSpPr>
        <p:spPr bwMode="auto">
          <a:xfrm>
            <a:off x="7115175" y="769938"/>
            <a:ext cx="685800" cy="228600"/>
          </a:xfrm>
          <a:prstGeom prst="line">
            <a:avLst/>
          </a:prstGeom>
          <a:noFill/>
          <a:ln w="9525">
            <a:solidFill>
              <a:schemeClr val="tx1"/>
            </a:solidFill>
            <a:round/>
            <a:headEnd/>
            <a:tailEnd/>
          </a:ln>
        </p:spPr>
        <p:txBody>
          <a:bodyPr wrap="none" anchor="ctr"/>
          <a:lstStyle/>
          <a:p>
            <a:endParaRPr lang="zh-CN" altLang="en-US"/>
          </a:p>
        </p:txBody>
      </p:sp>
      <p:sp>
        <p:nvSpPr>
          <p:cNvPr id="17" name="Line 13"/>
          <p:cNvSpPr>
            <a:spLocks noChangeShapeType="1"/>
          </p:cNvSpPr>
          <p:nvPr/>
        </p:nvSpPr>
        <p:spPr bwMode="auto">
          <a:xfrm flipV="1">
            <a:off x="7191375" y="1303338"/>
            <a:ext cx="609600" cy="304800"/>
          </a:xfrm>
          <a:prstGeom prst="line">
            <a:avLst/>
          </a:prstGeom>
          <a:noFill/>
          <a:ln w="9525">
            <a:solidFill>
              <a:schemeClr val="tx1"/>
            </a:solidFill>
            <a:round/>
            <a:headEnd/>
            <a:tailEnd/>
          </a:ln>
        </p:spPr>
        <p:txBody>
          <a:bodyPr wrap="none" anchor="ctr"/>
          <a:lstStyle/>
          <a:p>
            <a:endParaRPr lang="zh-CN" altLang="en-US"/>
          </a:p>
        </p:txBody>
      </p:sp>
      <p:sp>
        <p:nvSpPr>
          <p:cNvPr id="18" name="Text Box 14"/>
          <p:cNvSpPr txBox="1">
            <a:spLocks noChangeArrowheads="1"/>
          </p:cNvSpPr>
          <p:nvPr/>
        </p:nvSpPr>
        <p:spPr bwMode="auto">
          <a:xfrm>
            <a:off x="8396287" y="1471613"/>
            <a:ext cx="876300" cy="396875"/>
          </a:xfrm>
          <a:prstGeom prst="rect">
            <a:avLst/>
          </a:prstGeom>
          <a:noFill/>
          <a:ln w="9525">
            <a:noFill/>
            <a:miter lim="800000"/>
            <a:headEnd/>
            <a:tailEnd/>
          </a:ln>
        </p:spPr>
        <p:txBody>
          <a:bodyPr wrap="none">
            <a:spAutoFit/>
          </a:bodyPr>
          <a:lstStyle/>
          <a:p>
            <a:pPr algn="ctr"/>
            <a:r>
              <a:rPr lang="en-US" altLang="zh-CN" sz="2000" dirty="0">
                <a:solidFill>
                  <a:srgbClr val="000000"/>
                </a:solidFill>
              </a:rPr>
              <a:t>I-BGP</a:t>
            </a:r>
          </a:p>
        </p:txBody>
      </p:sp>
      <p:sp>
        <p:nvSpPr>
          <p:cNvPr id="19" name="Line 15"/>
          <p:cNvSpPr>
            <a:spLocks noChangeShapeType="1"/>
          </p:cNvSpPr>
          <p:nvPr/>
        </p:nvSpPr>
        <p:spPr bwMode="auto">
          <a:xfrm flipH="1" flipV="1">
            <a:off x="7419975" y="1531938"/>
            <a:ext cx="762000" cy="153987"/>
          </a:xfrm>
          <a:prstGeom prst="line">
            <a:avLst/>
          </a:prstGeom>
          <a:noFill/>
          <a:ln w="9525">
            <a:solidFill>
              <a:schemeClr val="tx1"/>
            </a:solidFill>
            <a:round/>
            <a:headEnd/>
            <a:tailEnd type="triangle" w="med" len="med"/>
          </a:ln>
        </p:spPr>
        <p:txBody>
          <a:bodyPr wrap="none" anchor="ctr"/>
          <a:lstStyle/>
          <a:p>
            <a:endParaRPr lang="zh-CN" altLang="en-US"/>
          </a:p>
        </p:txBody>
      </p:sp>
      <p:sp>
        <p:nvSpPr>
          <p:cNvPr id="20" name="Line 16"/>
          <p:cNvSpPr>
            <a:spLocks noChangeShapeType="1"/>
          </p:cNvSpPr>
          <p:nvPr/>
        </p:nvSpPr>
        <p:spPr bwMode="auto">
          <a:xfrm flipH="1" flipV="1">
            <a:off x="7419975" y="922338"/>
            <a:ext cx="833437" cy="763587"/>
          </a:xfrm>
          <a:prstGeom prst="line">
            <a:avLst/>
          </a:prstGeom>
          <a:noFill/>
          <a:ln w="9525">
            <a:solidFill>
              <a:schemeClr val="tx1"/>
            </a:solidFill>
            <a:round/>
            <a:headEnd/>
            <a:tailEnd type="triangle" w="med" len="med"/>
          </a:ln>
        </p:spPr>
        <p:txBody>
          <a:bodyPr wrap="none" anchor="ctr"/>
          <a:lstStyle/>
          <a:p>
            <a:endParaRPr lang="zh-CN" altLang="en-US"/>
          </a:p>
        </p:txBody>
      </p:sp>
      <p:sp>
        <p:nvSpPr>
          <p:cNvPr id="21" name="Line 18"/>
          <p:cNvSpPr>
            <a:spLocks noChangeShapeType="1"/>
          </p:cNvSpPr>
          <p:nvPr/>
        </p:nvSpPr>
        <p:spPr bwMode="auto">
          <a:xfrm flipH="1" flipV="1">
            <a:off x="6353175" y="160338"/>
            <a:ext cx="457200" cy="381000"/>
          </a:xfrm>
          <a:prstGeom prst="line">
            <a:avLst/>
          </a:prstGeom>
          <a:noFill/>
          <a:ln w="38100">
            <a:solidFill>
              <a:schemeClr val="tx1"/>
            </a:solidFill>
            <a:round/>
            <a:headEnd/>
            <a:tailEnd/>
          </a:ln>
        </p:spPr>
        <p:txBody>
          <a:bodyPr wrap="none" anchor="ctr"/>
          <a:lstStyle/>
          <a:p>
            <a:endParaRPr lang="zh-CN" altLang="en-US"/>
          </a:p>
        </p:txBody>
      </p:sp>
      <p:sp>
        <p:nvSpPr>
          <p:cNvPr id="22" name="Line 19"/>
          <p:cNvSpPr>
            <a:spLocks noChangeShapeType="1"/>
          </p:cNvSpPr>
          <p:nvPr/>
        </p:nvSpPr>
        <p:spPr bwMode="auto">
          <a:xfrm flipH="1">
            <a:off x="6067425" y="1493838"/>
            <a:ext cx="676275" cy="374650"/>
          </a:xfrm>
          <a:prstGeom prst="line">
            <a:avLst/>
          </a:prstGeom>
          <a:noFill/>
          <a:ln w="38100">
            <a:solidFill>
              <a:schemeClr val="tx1"/>
            </a:solidFill>
            <a:round/>
            <a:headEnd/>
            <a:tailEnd/>
          </a:ln>
        </p:spPr>
        <p:txBody>
          <a:bodyPr wrap="none" anchor="ctr"/>
          <a:lstStyle/>
          <a:p>
            <a:endParaRPr lang="zh-CN" altLang="en-US"/>
          </a:p>
        </p:txBody>
      </p:sp>
      <p:sp>
        <p:nvSpPr>
          <p:cNvPr id="23" name="Text Box 20"/>
          <p:cNvSpPr txBox="1">
            <a:spLocks noChangeArrowheads="1"/>
          </p:cNvSpPr>
          <p:nvPr/>
        </p:nvSpPr>
        <p:spPr bwMode="auto">
          <a:xfrm>
            <a:off x="5924550" y="873125"/>
            <a:ext cx="760412" cy="457200"/>
          </a:xfrm>
          <a:prstGeom prst="rect">
            <a:avLst/>
          </a:prstGeom>
          <a:noFill/>
          <a:ln w="9525">
            <a:noFill/>
            <a:miter lim="800000"/>
            <a:headEnd/>
            <a:tailEnd/>
          </a:ln>
        </p:spPr>
        <p:txBody>
          <a:bodyPr wrap="none">
            <a:spAutoFit/>
          </a:bodyPr>
          <a:lstStyle/>
          <a:p>
            <a:pPr algn="ctr"/>
            <a:r>
              <a:rPr lang="en-US" altLang="zh-CN">
                <a:solidFill>
                  <a:srgbClr val="000000"/>
                </a:solidFill>
              </a:rPr>
              <a:t>AS1</a:t>
            </a:r>
          </a:p>
        </p:txBody>
      </p:sp>
      <p:sp>
        <p:nvSpPr>
          <p:cNvPr id="24" name="Text Box 21"/>
          <p:cNvSpPr txBox="1">
            <a:spLocks noChangeArrowheads="1"/>
          </p:cNvSpPr>
          <p:nvPr/>
        </p:nvSpPr>
        <p:spPr bwMode="auto">
          <a:xfrm>
            <a:off x="11260137" y="949325"/>
            <a:ext cx="760413" cy="457200"/>
          </a:xfrm>
          <a:prstGeom prst="rect">
            <a:avLst/>
          </a:prstGeom>
          <a:noFill/>
          <a:ln w="9525">
            <a:noFill/>
            <a:miter lim="800000"/>
            <a:headEnd/>
            <a:tailEnd/>
          </a:ln>
        </p:spPr>
        <p:txBody>
          <a:bodyPr wrap="none">
            <a:spAutoFit/>
          </a:bodyPr>
          <a:lstStyle/>
          <a:p>
            <a:pPr algn="ctr"/>
            <a:r>
              <a:rPr lang="en-US" altLang="zh-CN">
                <a:solidFill>
                  <a:srgbClr val="000000"/>
                </a:solidFill>
              </a:rPr>
              <a:t>AS2</a:t>
            </a:r>
          </a:p>
        </p:txBody>
      </p:sp>
    </p:spTree>
    <p:extLst>
      <p:ext uri="{BB962C8B-B14F-4D97-AF65-F5344CB8AC3E}">
        <p14:creationId xmlns:p14="http://schemas.microsoft.com/office/powerpoint/2010/main" val="13906075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BGP</a:t>
            </a:r>
            <a:r>
              <a:rPr lang="zh-CN" altLang="en-US" dirty="0" smtClean="0"/>
              <a:t>：</a:t>
            </a:r>
            <a:r>
              <a:rPr lang="en-US" altLang="zh-CN" dirty="0" smtClean="0"/>
              <a:t>AS</a:t>
            </a:r>
            <a:r>
              <a:rPr lang="zh-CN" altLang="en-US" dirty="0" smtClean="0"/>
              <a:t>类型</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37</a:t>
            </a:fld>
            <a:endParaRPr lang="zh-CN" altLang="en-US" dirty="0"/>
          </a:p>
        </p:txBody>
      </p:sp>
      <p:sp>
        <p:nvSpPr>
          <p:cNvPr id="4" name="内容占位符 3"/>
          <p:cNvSpPr>
            <a:spLocks noGrp="1"/>
          </p:cNvSpPr>
          <p:nvPr>
            <p:ph sz="quarter" idx="1"/>
          </p:nvPr>
        </p:nvSpPr>
        <p:spPr>
          <a:xfrm>
            <a:off x="447395" y="1825625"/>
            <a:ext cx="10515600" cy="4351338"/>
          </a:xfrm>
        </p:spPr>
        <p:txBody>
          <a:bodyPr>
            <a:normAutofit lnSpcReduction="10000"/>
          </a:bodyPr>
          <a:lstStyle/>
          <a:p>
            <a:r>
              <a:rPr lang="en-US" altLang="zh-CN" dirty="0" smtClean="0"/>
              <a:t>AS</a:t>
            </a:r>
            <a:r>
              <a:rPr lang="zh-CN" altLang="en-US" dirty="0" smtClean="0"/>
              <a:t>之间</a:t>
            </a:r>
            <a:r>
              <a:rPr lang="en-US" altLang="zh-CN" dirty="0" smtClean="0"/>
              <a:t>:</a:t>
            </a:r>
          </a:p>
          <a:p>
            <a:pPr lvl="1"/>
            <a:r>
              <a:rPr lang="zh-CN" altLang="en-US" dirty="0" smtClean="0"/>
              <a:t>客户支付费用使用提供者的服务</a:t>
            </a:r>
            <a:endParaRPr lang="en-US" altLang="zh-CN" dirty="0" smtClean="0"/>
          </a:p>
          <a:p>
            <a:pPr lvl="1"/>
            <a:r>
              <a:rPr lang="zh-CN" altLang="en-US" dirty="0" smtClean="0"/>
              <a:t>对等关系提供</a:t>
            </a:r>
            <a:r>
              <a:rPr lang="en-US" altLang="zh-CN" dirty="0" smtClean="0"/>
              <a:t>AS</a:t>
            </a:r>
            <a:r>
              <a:rPr lang="zh-CN" altLang="en-US" dirty="0" smtClean="0"/>
              <a:t>之间的捷径</a:t>
            </a:r>
            <a:endParaRPr lang="en-US" altLang="zh-CN" dirty="0" smtClean="0"/>
          </a:p>
          <a:p>
            <a:pPr lvl="2"/>
            <a:r>
              <a:rPr lang="zh-CN" altLang="en-US" dirty="0" smtClean="0"/>
              <a:t>一般共享，无需付费</a:t>
            </a:r>
            <a:endParaRPr lang="en-US" altLang="zh-CN" dirty="0" smtClean="0"/>
          </a:p>
          <a:p>
            <a:pPr lvl="2"/>
            <a:r>
              <a:rPr lang="zh-CN" altLang="en-US" dirty="0" smtClean="0"/>
              <a:t>没有传递性</a:t>
            </a:r>
            <a:endParaRPr lang="en-US" altLang="zh-CN" dirty="0" smtClean="0"/>
          </a:p>
          <a:p>
            <a:r>
              <a:rPr lang="en-US" altLang="zh-CN" dirty="0" smtClean="0"/>
              <a:t>AS</a:t>
            </a:r>
            <a:r>
              <a:rPr lang="zh-CN" altLang="en-US" dirty="0" smtClean="0"/>
              <a:t>类型</a:t>
            </a:r>
            <a:endParaRPr lang="en-US" altLang="zh-CN" dirty="0" smtClean="0"/>
          </a:p>
          <a:p>
            <a:pPr lvl="1"/>
            <a:r>
              <a:rPr lang="zh-CN" altLang="en-US" dirty="0" smtClean="0"/>
              <a:t>本地</a:t>
            </a:r>
            <a:r>
              <a:rPr lang="en-US" altLang="zh-CN" dirty="0" smtClean="0"/>
              <a:t>(Local)</a:t>
            </a:r>
            <a:r>
              <a:rPr lang="zh-CN" altLang="en-US" dirty="0" smtClean="0"/>
              <a:t>负载：源或者目的地址在</a:t>
            </a:r>
            <a:r>
              <a:rPr lang="en-US" altLang="zh-CN" dirty="0" smtClean="0"/>
              <a:t>AS</a:t>
            </a:r>
          </a:p>
          <a:p>
            <a:pPr lvl="1"/>
            <a:r>
              <a:rPr lang="zh-CN" altLang="en-US" dirty="0" smtClean="0"/>
              <a:t>过境</a:t>
            </a:r>
            <a:r>
              <a:rPr lang="en-US" altLang="zh-CN" dirty="0" smtClean="0"/>
              <a:t>(Transit)</a:t>
            </a:r>
            <a:r>
              <a:rPr lang="zh-CN" altLang="en-US" dirty="0" smtClean="0"/>
              <a:t>负载：源和目的地址都不在</a:t>
            </a:r>
            <a:r>
              <a:rPr lang="en-US" altLang="zh-CN" dirty="0" smtClean="0"/>
              <a:t>AS</a:t>
            </a:r>
          </a:p>
          <a:p>
            <a:pPr lvl="1"/>
            <a:r>
              <a:rPr lang="zh-CN" altLang="en-US" dirty="0" smtClean="0"/>
              <a:t>末端（</a:t>
            </a:r>
            <a:r>
              <a:rPr lang="en-US" altLang="zh-CN" dirty="0" smtClean="0"/>
              <a:t>Stub</a:t>
            </a:r>
            <a:r>
              <a:rPr lang="zh-CN" altLang="en-US" dirty="0" smtClean="0"/>
              <a:t>）</a:t>
            </a:r>
            <a:r>
              <a:rPr lang="en-US" altLang="zh-CN" dirty="0" smtClean="0"/>
              <a:t>AS</a:t>
            </a:r>
            <a:r>
              <a:rPr lang="zh-CN" altLang="en-US" dirty="0" smtClean="0"/>
              <a:t>：仅本地负载，且只连接到一个</a:t>
            </a:r>
            <a:r>
              <a:rPr lang="en-US" altLang="zh-CN" dirty="0" smtClean="0"/>
              <a:t>AS</a:t>
            </a:r>
          </a:p>
          <a:p>
            <a:pPr lvl="1"/>
            <a:r>
              <a:rPr lang="zh-CN" altLang="en-US" dirty="0"/>
              <a:t>多</a:t>
            </a:r>
            <a:r>
              <a:rPr lang="zh-CN" altLang="en-US" dirty="0" smtClean="0"/>
              <a:t>穴（</a:t>
            </a:r>
            <a:r>
              <a:rPr lang="en-US" altLang="zh-CN" dirty="0" smtClean="0"/>
              <a:t>Multi-Homed</a:t>
            </a:r>
            <a:r>
              <a:rPr lang="zh-CN" altLang="en-US" dirty="0" smtClean="0"/>
              <a:t>）</a:t>
            </a:r>
            <a:r>
              <a:rPr lang="en-US" altLang="zh-CN" dirty="0" smtClean="0"/>
              <a:t>AS</a:t>
            </a:r>
            <a:r>
              <a:rPr lang="zh-CN" altLang="en-US" dirty="0" smtClean="0"/>
              <a:t>：仅本地负载，连接多个</a:t>
            </a:r>
            <a:r>
              <a:rPr lang="en-US" altLang="zh-CN" dirty="0" smtClean="0"/>
              <a:t>AS</a:t>
            </a:r>
          </a:p>
          <a:p>
            <a:pPr lvl="1"/>
            <a:r>
              <a:rPr lang="zh-CN" altLang="en-US" dirty="0" smtClean="0"/>
              <a:t>过境（</a:t>
            </a:r>
            <a:r>
              <a:rPr lang="en-US" altLang="zh-CN" dirty="0" smtClean="0"/>
              <a:t>Transit</a:t>
            </a:r>
            <a:r>
              <a:rPr lang="zh-CN" altLang="en-US" dirty="0" smtClean="0"/>
              <a:t>）</a:t>
            </a:r>
            <a:r>
              <a:rPr lang="en-US" altLang="zh-CN" dirty="0" smtClean="0"/>
              <a:t>AS </a:t>
            </a:r>
            <a:r>
              <a:rPr lang="zh-CN" altLang="en-US" dirty="0" smtClean="0"/>
              <a:t>：本地和过境负载</a:t>
            </a:r>
            <a:endParaRPr lang="en-US" altLang="zh-CN" dirty="0" smtClean="0"/>
          </a:p>
          <a:p>
            <a:pPr lvl="2"/>
            <a:r>
              <a:rPr lang="zh-CN" altLang="en-US" dirty="0" smtClean="0"/>
              <a:t>多个</a:t>
            </a:r>
            <a:r>
              <a:rPr lang="en-US" altLang="zh-CN" dirty="0" smtClean="0"/>
              <a:t>AS</a:t>
            </a:r>
            <a:r>
              <a:rPr lang="zh-CN" altLang="en-US" dirty="0" smtClean="0"/>
              <a:t>之间可通过</a:t>
            </a:r>
            <a:r>
              <a:rPr lang="en-US" altLang="zh-CN" dirty="0"/>
              <a:t>Internet</a:t>
            </a:r>
            <a:r>
              <a:rPr lang="zh-CN" altLang="zh-CN" dirty="0"/>
              <a:t>交换中心</a:t>
            </a:r>
            <a:r>
              <a:rPr lang="en-US" altLang="zh-CN" dirty="0"/>
              <a:t>IXP</a:t>
            </a:r>
            <a:r>
              <a:rPr lang="zh-CN" altLang="zh-CN" dirty="0"/>
              <a:t>（</a:t>
            </a:r>
            <a:r>
              <a:rPr lang="en-US" altLang="zh-CN" dirty="0"/>
              <a:t>Internet Exchange Point</a:t>
            </a:r>
            <a:r>
              <a:rPr lang="zh-CN" altLang="zh-CN" dirty="0" smtClean="0"/>
              <a:t>）完成</a:t>
            </a:r>
            <a:endParaRPr lang="en-US" altLang="zh-CN" dirty="0" smtClean="0"/>
          </a:p>
          <a:p>
            <a:pPr lvl="1"/>
            <a:endParaRPr lang="zh-CN" altLang="en-US" dirty="0"/>
          </a:p>
        </p:txBody>
      </p:sp>
      <p:sp>
        <p:nvSpPr>
          <p:cNvPr id="5"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nvPr>
        </p:nvGraphicFramePr>
        <p:xfrm>
          <a:off x="5854824" y="407169"/>
          <a:ext cx="5833680" cy="3594125"/>
        </p:xfrm>
        <a:graphic>
          <a:graphicData uri="http://schemas.openxmlformats.org/presentationml/2006/ole">
            <mc:AlternateContent xmlns:mc="http://schemas.openxmlformats.org/markup-compatibility/2006">
              <mc:Choice xmlns:v="urn:schemas-microsoft-com:vml" Requires="v">
                <p:oleObj spid="_x0000_s11269" name="Visio" r:id="rId3" imgW="6633527" imgH="4091113" progId="Visio.Drawing.11">
                  <p:embed/>
                </p:oleObj>
              </mc:Choice>
              <mc:Fallback>
                <p:oleObj name="Visio" r:id="rId3" imgW="6633527" imgH="4091113" progId="Visio.Drawing.11">
                  <p:embed/>
                  <p:pic>
                    <p:nvPicPr>
                      <p:cNvPr id="6"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4824" y="407169"/>
                        <a:ext cx="5833680" cy="3594125"/>
                      </a:xfrm>
                      <a:prstGeom prst="rect">
                        <a:avLst/>
                      </a:prstGeom>
                      <a:noFill/>
                    </p:spPr>
                  </p:pic>
                </p:oleObj>
              </mc:Fallback>
            </mc:AlternateContent>
          </a:graphicData>
        </a:graphic>
      </p:graphicFrame>
    </p:spTree>
    <p:extLst>
      <p:ext uri="{BB962C8B-B14F-4D97-AF65-F5344CB8AC3E}">
        <p14:creationId xmlns:p14="http://schemas.microsoft.com/office/powerpoint/2010/main" val="12539504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BGP</a:t>
            </a:r>
            <a:r>
              <a:rPr lang="zh-CN" altLang="en-US" dirty="0" smtClean="0"/>
              <a:t>路径属性：必选属性</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38</a:t>
            </a:fld>
            <a:endParaRPr lang="zh-CN" altLang="en-US" dirty="0"/>
          </a:p>
        </p:txBody>
      </p:sp>
      <p:sp>
        <p:nvSpPr>
          <p:cNvPr id="4" name="内容占位符 3"/>
          <p:cNvSpPr>
            <a:spLocks noGrp="1"/>
          </p:cNvSpPr>
          <p:nvPr>
            <p:ph sz="quarter" idx="1"/>
          </p:nvPr>
        </p:nvSpPr>
        <p:spPr>
          <a:xfrm>
            <a:off x="838200" y="1690688"/>
            <a:ext cx="10515600" cy="4351338"/>
          </a:xfrm>
        </p:spPr>
        <p:txBody>
          <a:bodyPr>
            <a:noAutofit/>
          </a:bodyPr>
          <a:lstStyle/>
          <a:p>
            <a:r>
              <a:rPr lang="zh-CN" altLang="zh-CN" sz="2400" dirty="0"/>
              <a:t>来源（</a:t>
            </a:r>
            <a:r>
              <a:rPr lang="en-US" altLang="zh-CN" sz="2400" dirty="0"/>
              <a:t>Origin</a:t>
            </a:r>
            <a:r>
              <a:rPr lang="zh-CN" altLang="zh-CN" sz="2400" dirty="0" smtClean="0"/>
              <a:t>）</a:t>
            </a:r>
            <a:r>
              <a:rPr lang="zh-CN" altLang="en-US" sz="2400" dirty="0" smtClean="0"/>
              <a:t>：</a:t>
            </a:r>
            <a:r>
              <a:rPr lang="zh-CN" altLang="zh-CN" sz="2400" dirty="0" smtClean="0"/>
              <a:t>路由</a:t>
            </a:r>
            <a:r>
              <a:rPr lang="zh-CN" altLang="zh-CN" sz="2400" dirty="0"/>
              <a:t>信息的</a:t>
            </a:r>
            <a:r>
              <a:rPr lang="zh-CN" altLang="zh-CN" sz="2400" dirty="0" smtClean="0"/>
              <a:t>来源</a:t>
            </a:r>
            <a:r>
              <a:rPr lang="zh-CN" altLang="en-US" sz="2400" dirty="0" smtClean="0"/>
              <a:t>，</a:t>
            </a:r>
            <a:r>
              <a:rPr lang="en-US" altLang="zh-CN" sz="2400" dirty="0" smtClean="0"/>
              <a:t>IGP/EGP/INCOMPLETE</a:t>
            </a:r>
            <a:r>
              <a:rPr lang="zh-CN" altLang="en-US" sz="2400" dirty="0" smtClean="0"/>
              <a:t>（其他），</a:t>
            </a:r>
            <a:r>
              <a:rPr lang="zh-CN" altLang="zh-CN" sz="2400" u="sng" dirty="0" smtClean="0"/>
              <a:t>在</a:t>
            </a:r>
            <a:r>
              <a:rPr lang="zh-CN" altLang="zh-CN" sz="2400" u="sng" dirty="0"/>
              <a:t>传播时该属性不应该被更改</a:t>
            </a:r>
            <a:r>
              <a:rPr lang="zh-CN" altLang="zh-CN" sz="2400" dirty="0" smtClean="0"/>
              <a:t>。</a:t>
            </a:r>
            <a:endParaRPr lang="en-US" altLang="zh-CN" sz="2400" dirty="0" smtClean="0"/>
          </a:p>
          <a:p>
            <a:r>
              <a:rPr lang="en-US" altLang="zh-CN" sz="2400" dirty="0" smtClean="0"/>
              <a:t>AS</a:t>
            </a:r>
            <a:r>
              <a:rPr lang="zh-CN" altLang="zh-CN" sz="2400" dirty="0"/>
              <a:t>路径（</a:t>
            </a:r>
            <a:r>
              <a:rPr lang="en-US" altLang="zh-CN" sz="2400" dirty="0"/>
              <a:t>AS-Path</a:t>
            </a:r>
            <a:r>
              <a:rPr lang="zh-CN" altLang="zh-CN" sz="2400" dirty="0" smtClean="0"/>
              <a:t>）</a:t>
            </a:r>
            <a:r>
              <a:rPr lang="zh-CN" altLang="en-US" sz="2400" dirty="0" smtClean="0"/>
              <a:t>：</a:t>
            </a:r>
            <a:r>
              <a:rPr lang="zh-CN" altLang="zh-CN" sz="2400" dirty="0" smtClean="0"/>
              <a:t>经过的自治系统</a:t>
            </a:r>
            <a:r>
              <a:rPr lang="zh-CN" altLang="zh-CN" sz="2400" dirty="0"/>
              <a:t>标识，以最近的</a:t>
            </a:r>
            <a:r>
              <a:rPr lang="en-US" altLang="zh-CN" sz="2400" dirty="0"/>
              <a:t>AS</a:t>
            </a:r>
            <a:r>
              <a:rPr lang="zh-CN" altLang="zh-CN" sz="2400" dirty="0"/>
              <a:t>开始，以发起</a:t>
            </a:r>
            <a:r>
              <a:rPr lang="zh-CN" altLang="zh-CN" sz="2400" dirty="0" smtClean="0"/>
              <a:t>者</a:t>
            </a:r>
            <a:r>
              <a:rPr lang="en-US" altLang="zh-CN" sz="2400" dirty="0" smtClean="0"/>
              <a:t>(</a:t>
            </a:r>
            <a:r>
              <a:rPr lang="zh-CN" altLang="en-US" sz="2400" dirty="0" smtClean="0"/>
              <a:t>目的网络</a:t>
            </a:r>
            <a:r>
              <a:rPr lang="en-US" altLang="zh-CN" sz="2400" dirty="0" smtClean="0"/>
              <a:t>)</a:t>
            </a:r>
            <a:r>
              <a:rPr lang="zh-CN" altLang="zh-CN" sz="2400" dirty="0" smtClean="0"/>
              <a:t>的</a:t>
            </a:r>
            <a:r>
              <a:rPr lang="en-US" altLang="zh-CN" sz="2400" dirty="0"/>
              <a:t>AS</a:t>
            </a:r>
            <a:r>
              <a:rPr lang="zh-CN" altLang="zh-CN" sz="2400" dirty="0" smtClean="0"/>
              <a:t>结束</a:t>
            </a:r>
            <a:endParaRPr lang="en-US" altLang="zh-CN" sz="2400" dirty="0" smtClean="0"/>
          </a:p>
          <a:p>
            <a:r>
              <a:rPr lang="zh-CN" altLang="zh-CN" sz="2400" dirty="0" smtClean="0"/>
              <a:t>下</a:t>
            </a:r>
            <a:r>
              <a:rPr lang="zh-CN" altLang="zh-CN" sz="2400" dirty="0"/>
              <a:t>一跳（</a:t>
            </a:r>
            <a:r>
              <a:rPr lang="en-US" altLang="zh-CN" sz="2400" dirty="0"/>
              <a:t>Next-Hop</a:t>
            </a:r>
            <a:r>
              <a:rPr lang="zh-CN" altLang="zh-CN" sz="2400" dirty="0" smtClean="0"/>
              <a:t>）</a:t>
            </a:r>
            <a:r>
              <a:rPr lang="zh-CN" altLang="en-US" sz="2400" dirty="0" smtClean="0"/>
              <a:t>：到目的</a:t>
            </a:r>
            <a:r>
              <a:rPr lang="zh-CN" altLang="zh-CN" sz="2400" dirty="0" smtClean="0"/>
              <a:t>网络要</a:t>
            </a:r>
            <a:r>
              <a:rPr lang="zh-CN" altLang="zh-CN" sz="2400" dirty="0"/>
              <a:t>经过该</a:t>
            </a:r>
            <a:r>
              <a:rPr lang="zh-CN" altLang="zh-CN" sz="2400" dirty="0" smtClean="0"/>
              <a:t>路由器</a:t>
            </a:r>
            <a:r>
              <a:rPr lang="en-US" altLang="zh-CN" sz="2400" dirty="0" smtClean="0"/>
              <a:t>(</a:t>
            </a:r>
            <a:r>
              <a:rPr lang="zh-CN" altLang="en-US" sz="2400" dirty="0" smtClean="0"/>
              <a:t>发布该路由进入</a:t>
            </a:r>
            <a:r>
              <a:rPr lang="zh-CN" altLang="en-US" sz="2400" dirty="0"/>
              <a:t>该</a:t>
            </a:r>
            <a:r>
              <a:rPr lang="en-US" altLang="zh-CN" sz="2400" dirty="0" smtClean="0"/>
              <a:t>AS</a:t>
            </a:r>
            <a:r>
              <a:rPr lang="zh-CN" altLang="en-US" sz="2400" dirty="0" smtClean="0"/>
              <a:t>的路由器）</a:t>
            </a:r>
            <a:r>
              <a:rPr lang="zh-CN" altLang="zh-CN" sz="2400" dirty="0" smtClean="0"/>
              <a:t>转发</a:t>
            </a:r>
            <a:endParaRPr lang="en-US" altLang="zh-CN" sz="2400" dirty="0" smtClean="0"/>
          </a:p>
          <a:p>
            <a:pPr lvl="1"/>
            <a:r>
              <a:rPr lang="en-US" altLang="zh-CN" dirty="0" smtClean="0"/>
              <a:t>E-BGP</a:t>
            </a:r>
            <a:r>
              <a:rPr lang="zh-CN" altLang="en-US" dirty="0" smtClean="0"/>
              <a:t>：</a:t>
            </a:r>
            <a:r>
              <a:rPr lang="zh-CN" altLang="zh-CN" dirty="0" smtClean="0"/>
              <a:t>发布</a:t>
            </a:r>
            <a:r>
              <a:rPr lang="zh-CN" altLang="zh-CN" dirty="0"/>
              <a:t>该路由的</a:t>
            </a:r>
            <a:r>
              <a:rPr lang="en-US" altLang="zh-CN" dirty="0"/>
              <a:t>E-BGP</a:t>
            </a:r>
            <a:r>
              <a:rPr lang="zh-CN" altLang="zh-CN" dirty="0"/>
              <a:t>邻居的</a:t>
            </a:r>
            <a:r>
              <a:rPr lang="en-US" altLang="zh-CN" dirty="0"/>
              <a:t>IP</a:t>
            </a:r>
            <a:r>
              <a:rPr lang="zh-CN" altLang="zh-CN" dirty="0"/>
              <a:t>地址</a:t>
            </a:r>
            <a:r>
              <a:rPr lang="zh-CN" altLang="zh-CN" dirty="0" smtClean="0"/>
              <a:t>。</a:t>
            </a:r>
            <a:endParaRPr lang="en-US" altLang="zh-CN" dirty="0" smtClean="0"/>
          </a:p>
          <a:p>
            <a:pPr lvl="1"/>
            <a:r>
              <a:rPr lang="en-US" altLang="zh-CN" dirty="0" smtClean="0"/>
              <a:t>I-BGP</a:t>
            </a:r>
            <a:r>
              <a:rPr lang="zh-CN" altLang="en-US" dirty="0" smtClean="0"/>
              <a:t>：</a:t>
            </a:r>
            <a:endParaRPr lang="en-US" altLang="zh-CN" dirty="0" smtClean="0"/>
          </a:p>
          <a:p>
            <a:pPr lvl="2"/>
            <a:r>
              <a:rPr lang="zh-CN" altLang="zh-CN" sz="2400" dirty="0" smtClean="0"/>
              <a:t>通过</a:t>
            </a:r>
            <a:r>
              <a:rPr lang="en-US" altLang="zh-CN" sz="2400" dirty="0"/>
              <a:t>E-BGP</a:t>
            </a:r>
            <a:r>
              <a:rPr lang="zh-CN" altLang="zh-CN" sz="2400" dirty="0"/>
              <a:t>了解</a:t>
            </a:r>
            <a:r>
              <a:rPr lang="zh-CN" altLang="zh-CN" sz="2400" dirty="0" smtClean="0"/>
              <a:t>到</a:t>
            </a:r>
            <a:r>
              <a:rPr lang="zh-CN" altLang="en-US" sz="2400" dirty="0" smtClean="0"/>
              <a:t>的路由中</a:t>
            </a:r>
            <a:r>
              <a:rPr lang="en-US" altLang="zh-CN" sz="2400" dirty="0" smtClean="0"/>
              <a:t>Next-HOP</a:t>
            </a:r>
            <a:r>
              <a:rPr lang="zh-CN" altLang="zh-CN" sz="2400" dirty="0" smtClean="0"/>
              <a:t>字段</a:t>
            </a:r>
            <a:r>
              <a:rPr lang="zh-CN" altLang="en-US" sz="2400" dirty="0" smtClean="0"/>
              <a:t>一般不变</a:t>
            </a:r>
            <a:endParaRPr lang="en-US" altLang="zh-CN" sz="2400" dirty="0" smtClean="0"/>
          </a:p>
          <a:p>
            <a:pPr lvl="2"/>
            <a:r>
              <a:rPr lang="zh-CN" altLang="en-US" sz="2400" dirty="0" smtClean="0"/>
              <a:t>如果该路由从</a:t>
            </a:r>
            <a:r>
              <a:rPr lang="en-US" altLang="zh-CN" sz="2400" dirty="0" smtClean="0"/>
              <a:t>AS</a:t>
            </a:r>
            <a:r>
              <a:rPr lang="zh-CN" altLang="zh-CN" sz="2400" dirty="0" smtClean="0"/>
              <a:t>内部</a:t>
            </a:r>
            <a:r>
              <a:rPr lang="zh-CN" altLang="zh-CN" sz="2400" dirty="0"/>
              <a:t>了解</a:t>
            </a:r>
            <a:r>
              <a:rPr lang="zh-CN" altLang="zh-CN" sz="2400" dirty="0" smtClean="0"/>
              <a:t>到</a:t>
            </a:r>
            <a:r>
              <a:rPr lang="zh-CN" altLang="en-US" sz="2400" dirty="0" smtClean="0"/>
              <a:t>时为</a:t>
            </a:r>
            <a:r>
              <a:rPr lang="zh-CN" altLang="zh-CN" sz="2400" dirty="0" smtClean="0"/>
              <a:t>发布</a:t>
            </a:r>
            <a:r>
              <a:rPr lang="zh-CN" altLang="zh-CN" sz="2400" dirty="0"/>
              <a:t>该路由的</a:t>
            </a:r>
            <a:r>
              <a:rPr lang="en-US" altLang="zh-CN" sz="2400" dirty="0"/>
              <a:t>BGP</a:t>
            </a:r>
            <a:r>
              <a:rPr lang="zh-CN" altLang="zh-CN" sz="2400" dirty="0"/>
              <a:t>路由器的</a:t>
            </a:r>
            <a:r>
              <a:rPr lang="en-US" altLang="zh-CN" sz="2400" dirty="0"/>
              <a:t>IP</a:t>
            </a:r>
            <a:r>
              <a:rPr lang="zh-CN" altLang="zh-CN" sz="2400" dirty="0"/>
              <a:t>地址</a:t>
            </a:r>
            <a:r>
              <a:rPr lang="zh-CN" altLang="zh-CN" sz="2400" dirty="0" smtClean="0"/>
              <a:t>。</a:t>
            </a:r>
            <a:endParaRPr lang="en-US" altLang="zh-CN" sz="2400" dirty="0" smtClean="0"/>
          </a:p>
          <a:p>
            <a:pPr lvl="1"/>
            <a:r>
              <a:rPr lang="zh-CN" altLang="zh-CN" dirty="0" smtClean="0"/>
              <a:t>并不一定</a:t>
            </a:r>
            <a:r>
              <a:rPr lang="zh-CN" altLang="en-US" dirty="0" smtClean="0"/>
              <a:t>为</a:t>
            </a:r>
            <a:r>
              <a:rPr lang="zh-CN" altLang="zh-CN" dirty="0" smtClean="0"/>
              <a:t>直接</a:t>
            </a:r>
            <a:r>
              <a:rPr lang="zh-CN" altLang="zh-CN" dirty="0"/>
              <a:t>连接的下一跳</a:t>
            </a:r>
            <a:r>
              <a:rPr lang="zh-CN" altLang="zh-CN" dirty="0" smtClean="0"/>
              <a:t>，采用</a:t>
            </a:r>
            <a:r>
              <a:rPr lang="zh-CN" altLang="zh-CN" dirty="0"/>
              <a:t>递归路由的查找</a:t>
            </a:r>
            <a:r>
              <a:rPr lang="zh-CN" altLang="zh-CN" dirty="0" smtClean="0"/>
              <a:t>方法</a:t>
            </a:r>
            <a:endParaRPr lang="en-US" altLang="zh-CN" dirty="0" smtClean="0"/>
          </a:p>
          <a:p>
            <a:pPr lvl="2"/>
            <a:r>
              <a:rPr lang="zh-CN" altLang="en-US" sz="2400" dirty="0" smtClean="0"/>
              <a:t>到目的网络的路由首先查找</a:t>
            </a:r>
            <a:r>
              <a:rPr lang="en-US" altLang="zh-CN" sz="2400" dirty="0" smtClean="0"/>
              <a:t>BGP</a:t>
            </a:r>
            <a:r>
              <a:rPr lang="zh-CN" altLang="en-US" sz="2400" dirty="0" smtClean="0"/>
              <a:t>路由表获得</a:t>
            </a:r>
            <a:r>
              <a:rPr lang="en-US" altLang="zh-CN" sz="2400" dirty="0" smtClean="0"/>
              <a:t>Next-Hop</a:t>
            </a:r>
          </a:p>
          <a:p>
            <a:pPr lvl="2"/>
            <a:r>
              <a:rPr lang="zh-CN" altLang="en-US" sz="2400" dirty="0" smtClean="0"/>
              <a:t>然后根据</a:t>
            </a:r>
            <a:r>
              <a:rPr lang="en-US" altLang="zh-CN" sz="2400" dirty="0" smtClean="0"/>
              <a:t>Next-Hop</a:t>
            </a:r>
            <a:r>
              <a:rPr lang="zh-CN" altLang="en-US" sz="2400" dirty="0" smtClean="0"/>
              <a:t>查</a:t>
            </a:r>
            <a:r>
              <a:rPr lang="en-US" altLang="zh-CN" sz="2400" dirty="0" smtClean="0"/>
              <a:t>IGP</a:t>
            </a:r>
            <a:r>
              <a:rPr lang="zh-CN" altLang="en-US" sz="2400" dirty="0" smtClean="0"/>
              <a:t>路由表决定直接连接的下一跳 </a:t>
            </a:r>
            <a:endParaRPr lang="zh-CN" altLang="zh-CN" sz="2400" dirty="0"/>
          </a:p>
          <a:p>
            <a:endParaRPr lang="zh-CN" altLang="en-US" sz="2400" dirty="0"/>
          </a:p>
        </p:txBody>
      </p:sp>
    </p:spTree>
    <p:extLst>
      <p:ext uri="{BB962C8B-B14F-4D97-AF65-F5344CB8AC3E}">
        <p14:creationId xmlns:p14="http://schemas.microsoft.com/office/powerpoint/2010/main" val="39475181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BGP</a:t>
            </a:r>
            <a:r>
              <a:rPr lang="zh-CN" altLang="en-US" dirty="0" smtClean="0"/>
              <a:t>路径属性：</a:t>
            </a:r>
            <a:r>
              <a:rPr lang="zh-CN" altLang="en-US" dirty="0" smtClean="0"/>
              <a:t>可选属性</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39</a:t>
            </a:fld>
            <a:endParaRPr lang="zh-CN" altLang="en-US" dirty="0"/>
          </a:p>
        </p:txBody>
      </p:sp>
      <p:sp>
        <p:nvSpPr>
          <p:cNvPr id="4" name="内容占位符 3"/>
          <p:cNvSpPr>
            <a:spLocks noGrp="1"/>
          </p:cNvSpPr>
          <p:nvPr>
            <p:ph sz="quarter" idx="1"/>
          </p:nvPr>
        </p:nvSpPr>
        <p:spPr>
          <a:xfrm>
            <a:off x="838201" y="1825624"/>
            <a:ext cx="10018222" cy="4043161"/>
          </a:xfrm>
        </p:spPr>
        <p:txBody>
          <a:bodyPr>
            <a:noAutofit/>
          </a:bodyPr>
          <a:lstStyle/>
          <a:p>
            <a:r>
              <a:rPr lang="en-US" altLang="zh-CN" sz="2400" dirty="0" err="1"/>
              <a:t>Atomic_Aggregate</a:t>
            </a:r>
            <a:r>
              <a:rPr lang="zh-CN" altLang="zh-CN" sz="2400" dirty="0"/>
              <a:t>和</a:t>
            </a:r>
            <a:r>
              <a:rPr lang="en-US" altLang="zh-CN" sz="2400" dirty="0"/>
              <a:t>Aggregator</a:t>
            </a:r>
            <a:r>
              <a:rPr lang="zh-CN" altLang="zh-CN" sz="2400" dirty="0"/>
              <a:t>属性用于实现路由</a:t>
            </a:r>
            <a:r>
              <a:rPr lang="zh-CN" altLang="zh-CN" sz="2400" dirty="0" smtClean="0"/>
              <a:t>聚合</a:t>
            </a:r>
            <a:endParaRPr lang="en-US" altLang="zh-CN" sz="2400" dirty="0" smtClean="0"/>
          </a:p>
          <a:p>
            <a:r>
              <a:rPr lang="en-US" altLang="zh-CN" sz="2400" dirty="0" err="1" smtClean="0"/>
              <a:t>Local_Pref</a:t>
            </a:r>
            <a:r>
              <a:rPr lang="en-US" altLang="zh-CN" sz="2400" dirty="0" smtClean="0"/>
              <a:t>: </a:t>
            </a:r>
          </a:p>
          <a:p>
            <a:pPr lvl="1"/>
            <a:r>
              <a:rPr lang="zh-CN" altLang="en-US" dirty="0"/>
              <a:t>有多个出口路由器选择时选择</a:t>
            </a:r>
            <a:r>
              <a:rPr lang="en-US" altLang="zh-CN" dirty="0" err="1"/>
              <a:t>Local_Pref</a:t>
            </a:r>
            <a:r>
              <a:rPr lang="zh-CN" altLang="en-US" dirty="0"/>
              <a:t>属性最高的</a:t>
            </a:r>
            <a:r>
              <a:rPr lang="zh-CN" altLang="en-US" u="sng" dirty="0">
                <a:solidFill>
                  <a:srgbClr val="FF0000"/>
                </a:solidFill>
              </a:rPr>
              <a:t>出口</a:t>
            </a:r>
            <a:r>
              <a:rPr lang="zh-CN" altLang="en-US" u="sng" dirty="0" smtClean="0">
                <a:solidFill>
                  <a:srgbClr val="FF0000"/>
                </a:solidFill>
              </a:rPr>
              <a:t>路由器</a:t>
            </a:r>
            <a:endParaRPr lang="en-US" altLang="zh-CN" dirty="0" smtClean="0"/>
          </a:p>
          <a:p>
            <a:pPr lvl="1"/>
            <a:r>
              <a:rPr lang="zh-CN" altLang="zh-CN" dirty="0" smtClean="0"/>
              <a:t>仅用于</a:t>
            </a:r>
            <a:r>
              <a:rPr lang="zh-CN" altLang="zh-CN" dirty="0"/>
              <a:t>自治系统内部，在</a:t>
            </a:r>
            <a:r>
              <a:rPr lang="en-US" altLang="zh-CN" dirty="0"/>
              <a:t>I-BGP</a:t>
            </a:r>
            <a:r>
              <a:rPr lang="zh-CN" altLang="zh-CN" dirty="0"/>
              <a:t>邻居之间</a:t>
            </a:r>
            <a:r>
              <a:rPr lang="zh-CN" altLang="zh-CN" dirty="0" smtClean="0"/>
              <a:t>交换</a:t>
            </a:r>
            <a:endParaRPr lang="en-US" altLang="zh-CN" dirty="0" smtClean="0"/>
          </a:p>
          <a:p>
            <a:pPr lvl="1"/>
            <a:r>
              <a:rPr lang="zh-CN" altLang="en-US" dirty="0" smtClean="0"/>
              <a:t>一般</a:t>
            </a:r>
            <a:r>
              <a:rPr lang="zh-CN" altLang="en-US" dirty="0"/>
              <a:t>的设置： </a:t>
            </a:r>
            <a:endParaRPr lang="en-US" altLang="zh-CN" dirty="0"/>
          </a:p>
          <a:p>
            <a:pPr lvl="2"/>
            <a:r>
              <a:rPr lang="zh-CN" altLang="en-US" sz="2400" dirty="0"/>
              <a:t>到其</a:t>
            </a:r>
            <a:r>
              <a:rPr lang="en-US" altLang="zh-CN" sz="2400" dirty="0"/>
              <a:t>Client AS</a:t>
            </a:r>
            <a:r>
              <a:rPr lang="zh-CN" altLang="en-US" sz="2400" dirty="0"/>
              <a:t>的</a:t>
            </a:r>
            <a:r>
              <a:rPr lang="en-US" altLang="zh-CN" sz="2400" dirty="0"/>
              <a:t>Local Preference</a:t>
            </a:r>
            <a:r>
              <a:rPr lang="zh-CN" altLang="en-US" sz="2400" dirty="0"/>
              <a:t>最高</a:t>
            </a:r>
            <a:endParaRPr lang="en-US" altLang="zh-CN" sz="2400" dirty="0"/>
          </a:p>
          <a:p>
            <a:pPr lvl="2"/>
            <a:r>
              <a:rPr lang="zh-CN" altLang="en-US" sz="2400" dirty="0"/>
              <a:t>到</a:t>
            </a:r>
            <a:r>
              <a:rPr lang="en-US" altLang="zh-CN" sz="2400" dirty="0"/>
              <a:t>peer AS</a:t>
            </a:r>
            <a:r>
              <a:rPr lang="zh-CN" altLang="en-US" sz="2400" dirty="0"/>
              <a:t>的</a:t>
            </a:r>
            <a:r>
              <a:rPr lang="en-US" altLang="zh-CN" sz="2400" dirty="0"/>
              <a:t>Local Preference</a:t>
            </a:r>
            <a:r>
              <a:rPr lang="zh-CN" altLang="en-US" sz="2400" dirty="0"/>
              <a:t>次之</a:t>
            </a:r>
            <a:endParaRPr lang="en-US" altLang="zh-CN" sz="2400" dirty="0"/>
          </a:p>
          <a:p>
            <a:pPr lvl="2"/>
            <a:r>
              <a:rPr lang="zh-CN" altLang="en-US" sz="2400" dirty="0"/>
              <a:t>到其</a:t>
            </a:r>
            <a:r>
              <a:rPr lang="en-US" altLang="zh-CN" sz="2400" dirty="0"/>
              <a:t>Provider AS</a:t>
            </a:r>
            <a:r>
              <a:rPr lang="zh-CN" altLang="en-US" sz="2400" dirty="0"/>
              <a:t>的</a:t>
            </a:r>
            <a:r>
              <a:rPr lang="en-US" altLang="zh-CN" sz="2400" dirty="0"/>
              <a:t>Local Preference</a:t>
            </a:r>
            <a:r>
              <a:rPr lang="zh-CN" altLang="en-US" sz="2400" dirty="0"/>
              <a:t>最高</a:t>
            </a:r>
            <a:endParaRPr lang="en-US" altLang="zh-CN" sz="2400" dirty="0"/>
          </a:p>
        </p:txBody>
      </p:sp>
    </p:spTree>
    <p:extLst>
      <p:ext uri="{BB962C8B-B14F-4D97-AF65-F5344CB8AC3E}">
        <p14:creationId xmlns:p14="http://schemas.microsoft.com/office/powerpoint/2010/main" val="10932579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链路状态路由：网络拓扑与图的对应关系</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4</a:t>
            </a:fld>
            <a:endParaRPr lang="zh-CN" altLang="en-US" dirty="0"/>
          </a:p>
        </p:txBody>
      </p:sp>
      <p:sp>
        <p:nvSpPr>
          <p:cNvPr id="4" name="内容占位符 3"/>
          <p:cNvSpPr>
            <a:spLocks noGrp="1"/>
          </p:cNvSpPr>
          <p:nvPr>
            <p:ph sz="quarter" idx="1"/>
          </p:nvPr>
        </p:nvSpPr>
        <p:spPr/>
        <p:txBody>
          <a:bodyPr>
            <a:normAutofit lnSpcReduction="10000"/>
          </a:bodyPr>
          <a:lstStyle/>
          <a:p>
            <a:pPr>
              <a:lnSpc>
                <a:spcPct val="90000"/>
              </a:lnSpc>
            </a:pPr>
            <a:r>
              <a:rPr lang="zh-CN" altLang="en-US" dirty="0"/>
              <a:t>网络拓扑用图表示：</a:t>
            </a:r>
            <a:endParaRPr lang="en-US" altLang="zh-CN" dirty="0"/>
          </a:p>
          <a:p>
            <a:pPr lvl="1">
              <a:lnSpc>
                <a:spcPct val="90000"/>
              </a:lnSpc>
            </a:pPr>
            <a:r>
              <a:rPr lang="zh-CN" altLang="en-US" sz="2500" dirty="0"/>
              <a:t>节点对应路由器</a:t>
            </a:r>
            <a:endParaRPr lang="en-US" altLang="zh-CN" sz="2500" dirty="0"/>
          </a:p>
          <a:p>
            <a:pPr lvl="1">
              <a:lnSpc>
                <a:spcPct val="90000"/>
              </a:lnSpc>
            </a:pPr>
            <a:r>
              <a:rPr lang="zh-CN" altLang="en-US" sz="2500" dirty="0"/>
              <a:t>边对应路由器之间的链路</a:t>
            </a:r>
            <a:endParaRPr lang="en-US" altLang="zh-CN" sz="2500" dirty="0"/>
          </a:p>
          <a:p>
            <a:pPr lvl="1">
              <a:lnSpc>
                <a:spcPct val="90000"/>
              </a:lnSpc>
            </a:pPr>
            <a:r>
              <a:rPr lang="zh-CN" altLang="en-US" sz="2500" dirty="0"/>
              <a:t>边的权重对应链路的花费</a:t>
            </a:r>
            <a:endParaRPr lang="en-US" altLang="zh-CN" sz="2500" dirty="0"/>
          </a:p>
          <a:p>
            <a:pPr lvl="2">
              <a:lnSpc>
                <a:spcPct val="90000"/>
              </a:lnSpc>
            </a:pPr>
            <a:r>
              <a:rPr lang="zh-CN" altLang="en-US" sz="2500" dirty="0"/>
              <a:t>花费可能是距离、信道带宽、平均通信量、通信开销、队列平均长度、测量到的时延和其它一些因素的综合。 </a:t>
            </a:r>
          </a:p>
          <a:p>
            <a:pPr lvl="1">
              <a:lnSpc>
                <a:spcPct val="90000"/>
              </a:lnSpc>
            </a:pPr>
            <a:r>
              <a:rPr lang="zh-CN" altLang="en-US" sz="2500" dirty="0"/>
              <a:t>源到目的地之间的路径由一系列链路组成</a:t>
            </a:r>
            <a:r>
              <a:rPr lang="zh-CN" altLang="en-US" sz="2500" dirty="0" smtClean="0"/>
              <a:t>：</a:t>
            </a:r>
            <a:r>
              <a:rPr lang="en-US" altLang="zh-CN" sz="2500" dirty="0" smtClean="0"/>
              <a:t>S-N1-N2-N3…D</a:t>
            </a:r>
            <a:endParaRPr lang="zh-CN" altLang="en-US" sz="2500" dirty="0"/>
          </a:p>
          <a:p>
            <a:pPr lvl="2">
              <a:lnSpc>
                <a:spcPct val="90000"/>
              </a:lnSpc>
            </a:pPr>
            <a:r>
              <a:rPr lang="zh-CN" altLang="en-US" sz="2100" dirty="0"/>
              <a:t>路径中的第一条链路连接到</a:t>
            </a:r>
            <a:r>
              <a:rPr lang="zh-CN" altLang="en-US" sz="2100" dirty="0" smtClean="0"/>
              <a:t>源</a:t>
            </a:r>
            <a:r>
              <a:rPr lang="en-US" altLang="zh-CN" sz="2100" dirty="0" smtClean="0"/>
              <a:t>S</a:t>
            </a:r>
            <a:r>
              <a:rPr lang="zh-CN" altLang="en-US" sz="2100" dirty="0" smtClean="0"/>
              <a:t>。</a:t>
            </a:r>
            <a:endParaRPr lang="zh-CN" altLang="en-US" sz="2100" dirty="0"/>
          </a:p>
          <a:p>
            <a:pPr lvl="2">
              <a:lnSpc>
                <a:spcPct val="90000"/>
              </a:lnSpc>
            </a:pPr>
            <a:r>
              <a:rPr lang="zh-CN" altLang="en-US" sz="2100" dirty="0"/>
              <a:t>路径中的最后一条链路连接到</a:t>
            </a:r>
            <a:r>
              <a:rPr lang="zh-CN" altLang="en-US" sz="2100" dirty="0" smtClean="0"/>
              <a:t>目的地</a:t>
            </a:r>
            <a:r>
              <a:rPr lang="en-US" altLang="zh-CN" sz="2100" dirty="0" smtClean="0"/>
              <a:t>D</a:t>
            </a:r>
            <a:r>
              <a:rPr lang="zh-CN" altLang="en-US" sz="2100" dirty="0" smtClean="0"/>
              <a:t>。</a:t>
            </a:r>
            <a:endParaRPr lang="zh-CN" altLang="en-US" sz="2100" dirty="0"/>
          </a:p>
          <a:p>
            <a:pPr lvl="2">
              <a:lnSpc>
                <a:spcPct val="90000"/>
              </a:lnSpc>
            </a:pPr>
            <a:r>
              <a:rPr lang="zh-CN" altLang="en-US" sz="2100" dirty="0"/>
              <a:t>对</a:t>
            </a:r>
            <a:r>
              <a:rPr lang="zh-CN" altLang="en-US" sz="2100" dirty="0" smtClean="0"/>
              <a:t>所有</a:t>
            </a:r>
            <a:r>
              <a:rPr lang="zh-CN" altLang="en-US" sz="2100" dirty="0"/>
              <a:t>的</a:t>
            </a:r>
            <a:r>
              <a:rPr lang="en-US" altLang="zh-CN" sz="2100" dirty="0" err="1"/>
              <a:t>i</a:t>
            </a:r>
            <a:r>
              <a:rPr lang="zh-CN" altLang="en-US" sz="2100" dirty="0"/>
              <a:t>，路径中的第</a:t>
            </a:r>
            <a:r>
              <a:rPr lang="en-US" altLang="zh-CN" sz="2100" dirty="0" err="1"/>
              <a:t>i</a:t>
            </a:r>
            <a:r>
              <a:rPr lang="zh-CN" altLang="en-US" sz="2100" dirty="0"/>
              <a:t>和</a:t>
            </a:r>
            <a:r>
              <a:rPr lang="en-US" altLang="zh-CN" sz="2100" dirty="0"/>
              <a:t>i-1</a:t>
            </a:r>
            <a:r>
              <a:rPr lang="zh-CN" altLang="en-US" sz="2100" dirty="0"/>
              <a:t>条链路连接到同一个节点。</a:t>
            </a:r>
          </a:p>
          <a:p>
            <a:pPr lvl="1">
              <a:lnSpc>
                <a:spcPct val="90000"/>
              </a:lnSpc>
            </a:pPr>
            <a:r>
              <a:rPr lang="zh-CN" altLang="en-US" dirty="0"/>
              <a:t>最小花费路径：源到目的地之间所有可能的路径的链路花费总和最小。（若所有的链路花费相同，则最小花费路径即最短</a:t>
            </a:r>
            <a:r>
              <a:rPr lang="zh-CN" altLang="en-US" dirty="0" smtClean="0"/>
              <a:t>路径）</a:t>
            </a:r>
            <a:endParaRPr lang="en-US" altLang="zh-CN" dirty="0"/>
          </a:p>
          <a:p>
            <a:pPr lvl="1">
              <a:lnSpc>
                <a:spcPct val="90000"/>
              </a:lnSpc>
            </a:pPr>
            <a:endParaRPr lang="en-US" altLang="zh-CN" dirty="0"/>
          </a:p>
          <a:p>
            <a:pPr>
              <a:lnSpc>
                <a:spcPct val="90000"/>
              </a:lnSpc>
            </a:pPr>
            <a:endParaRPr lang="zh-CN" altLang="en-US" dirty="0"/>
          </a:p>
          <a:p>
            <a:endParaRPr lang="zh-CN" altLang="en-US" dirty="0"/>
          </a:p>
        </p:txBody>
      </p:sp>
    </p:spTree>
    <p:extLst>
      <p:ext uri="{BB962C8B-B14F-4D97-AF65-F5344CB8AC3E}">
        <p14:creationId xmlns:p14="http://schemas.microsoft.com/office/powerpoint/2010/main" val="32646647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BGP</a:t>
            </a:r>
            <a:r>
              <a:rPr lang="zh-CN" altLang="en-US" dirty="0" smtClean="0"/>
              <a:t>可选路径属性： </a:t>
            </a:r>
            <a:r>
              <a:rPr lang="en-US" altLang="zh-CN" dirty="0"/>
              <a:t>Community</a:t>
            </a:r>
            <a:endParaRPr lang="zh-CN" altLang="en-US" dirty="0"/>
          </a:p>
        </p:txBody>
      </p:sp>
      <p:sp>
        <p:nvSpPr>
          <p:cNvPr id="3" name="内容占位符 2"/>
          <p:cNvSpPr>
            <a:spLocks noGrp="1"/>
          </p:cNvSpPr>
          <p:nvPr>
            <p:ph idx="1"/>
          </p:nvPr>
        </p:nvSpPr>
        <p:spPr>
          <a:xfrm>
            <a:off x="320645" y="1749191"/>
            <a:ext cx="5647893" cy="3570954"/>
          </a:xfrm>
        </p:spPr>
        <p:txBody>
          <a:bodyPr>
            <a:normAutofit/>
          </a:bodyPr>
          <a:lstStyle/>
          <a:p>
            <a:r>
              <a:rPr lang="zh-CN" altLang="en-US" sz="2000" dirty="0"/>
              <a:t>简化策略控制</a:t>
            </a:r>
            <a:r>
              <a:rPr lang="zh-CN" altLang="en-US" sz="2000" dirty="0" smtClean="0"/>
              <a:t>，给发布的路由打上一个标签</a:t>
            </a:r>
            <a:endParaRPr lang="en-US" altLang="zh-CN" sz="2000" dirty="0" smtClean="0"/>
          </a:p>
          <a:p>
            <a:r>
              <a:rPr lang="zh-CN" altLang="en-US" sz="2000" dirty="0" smtClean="0"/>
              <a:t>管理员可以针对</a:t>
            </a:r>
            <a:r>
              <a:rPr lang="zh-CN" altLang="en-US" sz="2000" dirty="0"/>
              <a:t>同一个</a:t>
            </a:r>
            <a:r>
              <a:rPr lang="en-US" altLang="zh-CN" sz="2000" dirty="0"/>
              <a:t>community</a:t>
            </a:r>
            <a:r>
              <a:rPr lang="zh-CN" altLang="en-US" sz="2000" dirty="0"/>
              <a:t>定义规则</a:t>
            </a:r>
            <a:endParaRPr lang="en-US" altLang="zh-CN" sz="2000" dirty="0"/>
          </a:p>
          <a:p>
            <a:r>
              <a:rPr lang="zh-CN" altLang="en-US" sz="2000" dirty="0"/>
              <a:t>预先定义好的</a:t>
            </a:r>
            <a:r>
              <a:rPr lang="en-US" altLang="zh-CN" sz="2000" dirty="0"/>
              <a:t>community</a:t>
            </a:r>
            <a:r>
              <a:rPr lang="zh-CN" altLang="en-US" sz="2000" dirty="0"/>
              <a:t>： </a:t>
            </a:r>
            <a:endParaRPr lang="en-US" altLang="zh-CN" sz="2000" dirty="0"/>
          </a:p>
          <a:p>
            <a:pPr lvl="1"/>
            <a:r>
              <a:rPr lang="en-US" altLang="zh-CN" sz="2000" dirty="0"/>
              <a:t>NO-EXPORT</a:t>
            </a:r>
            <a:r>
              <a:rPr lang="zh-CN" altLang="zh-CN" sz="2000" dirty="0"/>
              <a:t>（</a:t>
            </a:r>
            <a:r>
              <a:rPr lang="en-US" altLang="zh-CN" sz="2000" dirty="0"/>
              <a:t>0xFFFFFF01</a:t>
            </a:r>
            <a:r>
              <a:rPr lang="zh-CN" altLang="zh-CN" sz="2000" dirty="0"/>
              <a:t>）</a:t>
            </a:r>
            <a:r>
              <a:rPr lang="zh-CN" altLang="en-US" sz="2000" dirty="0"/>
              <a:t>：不许通过</a:t>
            </a:r>
            <a:r>
              <a:rPr lang="en-US" altLang="zh-CN" sz="2000" dirty="0"/>
              <a:t>E-BGP</a:t>
            </a:r>
            <a:r>
              <a:rPr lang="zh-CN" altLang="en-US" sz="2000" dirty="0"/>
              <a:t>发布</a:t>
            </a:r>
            <a:endParaRPr lang="en-US" altLang="zh-CN" sz="2000" dirty="0"/>
          </a:p>
          <a:p>
            <a:r>
              <a:rPr lang="zh-CN" altLang="en-US" sz="2000" dirty="0"/>
              <a:t>自治系统的某个</a:t>
            </a:r>
            <a:r>
              <a:rPr lang="en-US" altLang="zh-CN" sz="2000" dirty="0"/>
              <a:t>community </a:t>
            </a:r>
            <a:r>
              <a:rPr lang="zh-CN" altLang="en-US" sz="2000" dirty="0"/>
              <a:t>，以</a:t>
            </a:r>
            <a:r>
              <a:rPr lang="en-US" altLang="zh-CN" sz="2000" dirty="0"/>
              <a:t>AS</a:t>
            </a:r>
            <a:r>
              <a:rPr lang="zh-CN" altLang="en-US" sz="2000" dirty="0"/>
              <a:t>编号</a:t>
            </a:r>
            <a:r>
              <a:rPr lang="en-US" altLang="zh-CN" sz="2000" dirty="0"/>
              <a:t>:community</a:t>
            </a:r>
            <a:r>
              <a:rPr lang="zh-CN" altLang="en-US" sz="2000" dirty="0"/>
              <a:t>编号格式描述</a:t>
            </a:r>
          </a:p>
        </p:txBody>
      </p:sp>
      <p:sp>
        <p:nvSpPr>
          <p:cNvPr id="4" name="灯片编号占位符 2"/>
          <p:cNvSpPr>
            <a:spLocks noGrp="1"/>
          </p:cNvSpPr>
          <p:nvPr>
            <p:ph type="sldNum" sz="quarter" idx="12"/>
          </p:nvPr>
        </p:nvSpPr>
        <p:spPr>
          <a:xfrm>
            <a:off x="8610600" y="6356350"/>
            <a:ext cx="2743200" cy="365125"/>
          </a:xfrm>
        </p:spPr>
        <p:txBody>
          <a:bodyPr/>
          <a:lstStyle/>
          <a:p>
            <a:fld id="{3C40872B-571A-4F56-8A4E-7221158C17B4}" type="slidenum">
              <a:rPr lang="zh-CN" altLang="en-US" smtClean="0"/>
              <a:t>42</a:t>
            </a:fld>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1352100711"/>
              </p:ext>
            </p:extLst>
          </p:nvPr>
        </p:nvGraphicFramePr>
        <p:xfrm>
          <a:off x="5054138" y="1739119"/>
          <a:ext cx="8245113" cy="4393331"/>
        </p:xfrm>
        <a:graphic>
          <a:graphicData uri="http://schemas.openxmlformats.org/presentationml/2006/ole">
            <mc:AlternateContent xmlns:mc="http://schemas.openxmlformats.org/markup-compatibility/2006">
              <mc:Choice xmlns:v="urn:schemas-microsoft-com:vml" Requires="v">
                <p:oleObj spid="_x0000_s12293" name="Visio" r:id="rId3" imgW="6724463" imgH="3571787" progId="Visio.Drawing.11">
                  <p:embed/>
                </p:oleObj>
              </mc:Choice>
              <mc:Fallback>
                <p:oleObj name="Visio" r:id="rId3" imgW="6724463" imgH="3571787" progId="Visio.Drawing.11">
                  <p:embed/>
                  <p:pic>
                    <p:nvPicPr>
                      <p:cNvPr id="6" name="对象 5"/>
                      <p:cNvPicPr>
                        <a:picLocks noChangeAspect="1" noChangeArrowheads="1"/>
                      </p:cNvPicPr>
                      <p:nvPr/>
                    </p:nvPicPr>
                    <p:blipFill>
                      <a:blip r:embed="rId4"/>
                      <a:srcRect/>
                      <a:stretch>
                        <a:fillRect/>
                      </a:stretch>
                    </p:blipFill>
                    <p:spPr bwMode="auto">
                      <a:xfrm>
                        <a:off x="5054138" y="1739119"/>
                        <a:ext cx="8245113" cy="4393331"/>
                      </a:xfrm>
                      <a:prstGeom prst="rect">
                        <a:avLst/>
                      </a:prstGeom>
                      <a:noFill/>
                    </p:spPr>
                  </p:pic>
                </p:oleObj>
              </mc:Fallback>
            </mc:AlternateContent>
          </a:graphicData>
        </a:graphic>
      </p:graphicFrame>
      <p:sp>
        <p:nvSpPr>
          <p:cNvPr id="6" name="文本框 5"/>
          <p:cNvSpPr txBox="1"/>
          <p:nvPr/>
        </p:nvSpPr>
        <p:spPr>
          <a:xfrm>
            <a:off x="5206408" y="4461407"/>
            <a:ext cx="1014414" cy="369332"/>
          </a:xfrm>
          <a:prstGeom prst="rect">
            <a:avLst/>
          </a:prstGeom>
          <a:noFill/>
        </p:spPr>
        <p:txBody>
          <a:bodyPr wrap="square" rtlCol="0">
            <a:spAutoFit/>
          </a:bodyPr>
          <a:lstStyle/>
          <a:p>
            <a:r>
              <a:rPr lang="zh-CN" altLang="en-US" u="sng" dirty="0" smtClean="0">
                <a:solidFill>
                  <a:srgbClr val="002060"/>
                </a:solidFill>
              </a:rPr>
              <a:t>主链路</a:t>
            </a:r>
            <a:endParaRPr lang="zh-CN" altLang="en-US" u="sng" dirty="0">
              <a:solidFill>
                <a:srgbClr val="002060"/>
              </a:solidFill>
            </a:endParaRPr>
          </a:p>
        </p:txBody>
      </p:sp>
      <p:cxnSp>
        <p:nvCxnSpPr>
          <p:cNvPr id="7" name="直接箭头连接符 6"/>
          <p:cNvCxnSpPr/>
          <p:nvPr/>
        </p:nvCxnSpPr>
        <p:spPr>
          <a:xfrm flipV="1">
            <a:off x="6027472" y="4322735"/>
            <a:ext cx="1531882" cy="80169"/>
          </a:xfrm>
          <a:prstGeom prst="straightConnector1">
            <a:avLst/>
          </a:prstGeom>
          <a:ln w="57150">
            <a:solidFill>
              <a:srgbClr val="002060"/>
            </a:solidFill>
            <a:tailEnd type="triangle"/>
          </a:ln>
        </p:spPr>
        <p:style>
          <a:lnRef idx="1">
            <a:schemeClr val="accent2"/>
          </a:lnRef>
          <a:fillRef idx="0">
            <a:schemeClr val="accent2"/>
          </a:fillRef>
          <a:effectRef idx="0">
            <a:schemeClr val="accent2"/>
          </a:effectRef>
          <a:fontRef idx="minor">
            <a:schemeClr val="tx1"/>
          </a:fontRef>
        </p:style>
      </p:cxnSp>
      <p:sp>
        <p:nvSpPr>
          <p:cNvPr id="8" name="文本框 7"/>
          <p:cNvSpPr txBox="1"/>
          <p:nvPr/>
        </p:nvSpPr>
        <p:spPr>
          <a:xfrm>
            <a:off x="10449296" y="3953403"/>
            <a:ext cx="1266003" cy="369332"/>
          </a:xfrm>
          <a:prstGeom prst="rect">
            <a:avLst/>
          </a:prstGeom>
          <a:noFill/>
        </p:spPr>
        <p:txBody>
          <a:bodyPr wrap="square" rtlCol="0">
            <a:spAutoFit/>
          </a:bodyPr>
          <a:lstStyle/>
          <a:p>
            <a:r>
              <a:rPr lang="zh-CN" altLang="en-US" u="sng" dirty="0">
                <a:solidFill>
                  <a:srgbClr val="002060"/>
                </a:solidFill>
              </a:rPr>
              <a:t>备份</a:t>
            </a:r>
            <a:r>
              <a:rPr lang="zh-CN" altLang="en-US" u="sng" dirty="0" smtClean="0">
                <a:solidFill>
                  <a:srgbClr val="002060"/>
                </a:solidFill>
              </a:rPr>
              <a:t>链路</a:t>
            </a:r>
            <a:endParaRPr lang="zh-CN" altLang="en-US" u="sng" dirty="0">
              <a:solidFill>
                <a:srgbClr val="002060"/>
              </a:solidFill>
            </a:endParaRPr>
          </a:p>
        </p:txBody>
      </p:sp>
      <p:cxnSp>
        <p:nvCxnSpPr>
          <p:cNvPr id="9" name="直接箭头连接符 8"/>
          <p:cNvCxnSpPr>
            <a:stCxn id="8" idx="1"/>
          </p:cNvCxnSpPr>
          <p:nvPr/>
        </p:nvCxnSpPr>
        <p:spPr>
          <a:xfrm flipH="1" flipV="1">
            <a:off x="9671451" y="4055493"/>
            <a:ext cx="777845" cy="82576"/>
          </a:xfrm>
          <a:prstGeom prst="straightConnector1">
            <a:avLst/>
          </a:prstGeom>
          <a:ln w="57150">
            <a:solidFill>
              <a:srgbClr val="00206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926242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BGP</a:t>
            </a:r>
            <a:r>
              <a:rPr lang="zh-CN" altLang="en-US" dirty="0"/>
              <a:t>可选路径</a:t>
            </a:r>
            <a:r>
              <a:rPr lang="zh-CN" altLang="en-US" dirty="0" smtClean="0"/>
              <a:t>属性</a:t>
            </a:r>
            <a:r>
              <a:rPr lang="zh-CN" altLang="en-US" dirty="0" smtClean="0"/>
              <a:t>：</a:t>
            </a:r>
            <a:r>
              <a:rPr lang="en-US" altLang="zh-CN" dirty="0" smtClean="0"/>
              <a:t>MED</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41</a:t>
            </a:fld>
            <a:endParaRPr lang="zh-CN" altLang="en-US" dirty="0"/>
          </a:p>
        </p:txBody>
      </p:sp>
      <p:sp>
        <p:nvSpPr>
          <p:cNvPr id="4" name="内容占位符 3"/>
          <p:cNvSpPr>
            <a:spLocks noGrp="1"/>
          </p:cNvSpPr>
          <p:nvPr>
            <p:ph sz="quarter" idx="1"/>
          </p:nvPr>
        </p:nvSpPr>
        <p:spPr>
          <a:xfrm>
            <a:off x="838200" y="1825624"/>
            <a:ext cx="5845233" cy="4530725"/>
          </a:xfrm>
        </p:spPr>
        <p:txBody>
          <a:bodyPr>
            <a:normAutofit fontScale="92500" lnSpcReduction="20000"/>
          </a:bodyPr>
          <a:lstStyle/>
          <a:p>
            <a:pPr>
              <a:lnSpc>
                <a:spcPct val="120000"/>
              </a:lnSpc>
            </a:pPr>
            <a:r>
              <a:rPr lang="en-US" altLang="zh-CN" sz="2400" dirty="0" smtClean="0"/>
              <a:t>MED</a:t>
            </a:r>
            <a:r>
              <a:rPr lang="zh-CN" altLang="zh-CN" sz="2400" dirty="0"/>
              <a:t>（</a:t>
            </a:r>
            <a:r>
              <a:rPr lang="en-US" altLang="zh-CN" sz="2400" dirty="0" err="1"/>
              <a:t>Multi_Exit_Disc</a:t>
            </a:r>
            <a:r>
              <a:rPr lang="zh-CN" altLang="zh-CN" sz="2400" dirty="0" smtClean="0"/>
              <a:t>）</a:t>
            </a:r>
            <a:endParaRPr lang="en-US" altLang="zh-CN" sz="2400" dirty="0" smtClean="0"/>
          </a:p>
          <a:p>
            <a:pPr lvl="1">
              <a:lnSpc>
                <a:spcPct val="120000"/>
              </a:lnSpc>
            </a:pPr>
            <a:r>
              <a:rPr lang="zh-CN" altLang="en-US" u="sng" dirty="0">
                <a:solidFill>
                  <a:srgbClr val="FF0000"/>
                </a:solidFill>
              </a:rPr>
              <a:t>两</a:t>
            </a:r>
            <a:r>
              <a:rPr lang="zh-CN" altLang="en-US" u="sng" dirty="0" smtClean="0">
                <a:solidFill>
                  <a:srgbClr val="FF0000"/>
                </a:solidFill>
              </a:rPr>
              <a:t>个自治系统之间有多条链路</a:t>
            </a:r>
            <a:r>
              <a:rPr lang="zh-CN" altLang="en-US" dirty="0" smtClean="0"/>
              <a:t>时来决定通过哪条链路</a:t>
            </a:r>
            <a:r>
              <a:rPr lang="zh-CN" altLang="en-US" dirty="0" smtClean="0">
                <a:solidFill>
                  <a:srgbClr val="FF0000"/>
                </a:solidFill>
              </a:rPr>
              <a:t>进入该自治系统</a:t>
            </a:r>
            <a:endParaRPr lang="en-US" altLang="zh-CN" dirty="0" smtClean="0">
              <a:solidFill>
                <a:srgbClr val="FF0000"/>
              </a:solidFill>
            </a:endParaRPr>
          </a:p>
          <a:p>
            <a:pPr lvl="1">
              <a:lnSpc>
                <a:spcPct val="120000"/>
              </a:lnSpc>
            </a:pPr>
            <a:r>
              <a:rPr lang="zh-CN" altLang="zh-CN" dirty="0"/>
              <a:t>一般</a:t>
            </a:r>
            <a:r>
              <a:rPr lang="zh-CN" altLang="zh-CN" dirty="0" smtClean="0"/>
              <a:t>反映</a:t>
            </a:r>
            <a:r>
              <a:rPr lang="en-US" altLang="zh-CN" dirty="0" smtClean="0"/>
              <a:t>BGP</a:t>
            </a:r>
            <a:r>
              <a:rPr lang="zh-CN" altLang="en-US" dirty="0" smtClean="0"/>
              <a:t>路由器</a:t>
            </a:r>
            <a:r>
              <a:rPr lang="zh-CN" altLang="zh-CN" dirty="0" smtClean="0"/>
              <a:t>到</a:t>
            </a:r>
            <a:r>
              <a:rPr lang="zh-CN" altLang="zh-CN" dirty="0"/>
              <a:t>自治系统内部的目的网络的路径</a:t>
            </a:r>
            <a:r>
              <a:rPr lang="zh-CN" altLang="zh-CN" dirty="0" smtClean="0"/>
              <a:t>花费</a:t>
            </a:r>
            <a:endParaRPr lang="en-US" altLang="zh-CN" dirty="0" smtClean="0"/>
          </a:p>
          <a:p>
            <a:pPr lvl="1">
              <a:lnSpc>
                <a:spcPct val="120000"/>
              </a:lnSpc>
            </a:pPr>
            <a:r>
              <a:rPr lang="zh-CN" altLang="en-US" dirty="0"/>
              <a:t>越</a:t>
            </a:r>
            <a:r>
              <a:rPr lang="zh-CN" altLang="en-US" dirty="0" smtClean="0"/>
              <a:t>低越优先选取</a:t>
            </a:r>
            <a:endParaRPr lang="en-US" altLang="zh-CN" dirty="0" smtClean="0"/>
          </a:p>
          <a:p>
            <a:pPr lvl="1">
              <a:lnSpc>
                <a:spcPct val="120000"/>
              </a:lnSpc>
            </a:pPr>
            <a:r>
              <a:rPr lang="zh-CN" altLang="en-US" dirty="0" smtClean="0"/>
              <a:t>不允许传播到其他</a:t>
            </a:r>
            <a:r>
              <a:rPr lang="en-US" altLang="zh-CN" dirty="0" smtClean="0"/>
              <a:t>AS</a:t>
            </a:r>
            <a:r>
              <a:rPr lang="zh-CN" altLang="en-US" dirty="0" smtClean="0"/>
              <a:t>的</a:t>
            </a:r>
            <a:r>
              <a:rPr lang="en-US" altLang="zh-CN" dirty="0" smtClean="0"/>
              <a:t>BGP</a:t>
            </a:r>
            <a:r>
              <a:rPr lang="zh-CN" altLang="en-US" dirty="0" smtClean="0"/>
              <a:t>路由器</a:t>
            </a:r>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1505610285"/>
              </p:ext>
            </p:extLst>
          </p:nvPr>
        </p:nvGraphicFramePr>
        <p:xfrm>
          <a:off x="4821381" y="1563534"/>
          <a:ext cx="9233477" cy="4919971"/>
        </p:xfrm>
        <a:graphic>
          <a:graphicData uri="http://schemas.openxmlformats.org/presentationml/2006/ole">
            <mc:AlternateContent xmlns:mc="http://schemas.openxmlformats.org/markup-compatibility/2006">
              <mc:Choice xmlns:v="urn:schemas-microsoft-com:vml" Requires="v">
                <p:oleObj spid="_x0000_s13316" name="Visio" r:id="rId3" imgW="6724463" imgH="3571787" progId="Visio.Drawing.11">
                  <p:embed/>
                </p:oleObj>
              </mc:Choice>
              <mc:Fallback>
                <p:oleObj name="Visio" r:id="rId3" imgW="6724463" imgH="3571787" progId="Visio.Drawing.11">
                  <p:embed/>
                  <p:pic>
                    <p:nvPicPr>
                      <p:cNvPr id="6" name="对象 5"/>
                      <p:cNvPicPr>
                        <a:picLocks noChangeAspect="1" noChangeArrowheads="1"/>
                      </p:cNvPicPr>
                      <p:nvPr/>
                    </p:nvPicPr>
                    <p:blipFill>
                      <a:blip r:embed="rId4"/>
                      <a:srcRect/>
                      <a:stretch>
                        <a:fillRect/>
                      </a:stretch>
                    </p:blipFill>
                    <p:spPr bwMode="auto">
                      <a:xfrm>
                        <a:off x="4821381" y="1563534"/>
                        <a:ext cx="9233477" cy="4919971"/>
                      </a:xfrm>
                      <a:prstGeom prst="rect">
                        <a:avLst/>
                      </a:prstGeom>
                      <a:noFill/>
                    </p:spPr>
                  </p:pic>
                </p:oleObj>
              </mc:Fallback>
            </mc:AlternateContent>
          </a:graphicData>
        </a:graphic>
      </p:graphicFrame>
    </p:spTree>
    <p:extLst>
      <p:ext uri="{BB962C8B-B14F-4D97-AF65-F5344CB8AC3E}">
        <p14:creationId xmlns:p14="http://schemas.microsoft.com/office/powerpoint/2010/main" val="11412547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p:nvPr/>
        </p:nvPicPr>
        <p:blipFill>
          <a:blip r:embed="rId2"/>
          <a:stretch>
            <a:fillRect/>
          </a:stretch>
        </p:blipFill>
        <p:spPr>
          <a:xfrm>
            <a:off x="2738766" y="4145258"/>
            <a:ext cx="6597595" cy="2653263"/>
          </a:xfrm>
          <a:prstGeom prst="rect">
            <a:avLst/>
          </a:prstGeom>
        </p:spPr>
      </p:pic>
      <p:sp>
        <p:nvSpPr>
          <p:cNvPr id="2" name="标题 1"/>
          <p:cNvSpPr>
            <a:spLocks noGrp="1"/>
          </p:cNvSpPr>
          <p:nvPr>
            <p:ph type="title"/>
          </p:nvPr>
        </p:nvSpPr>
        <p:spPr/>
        <p:txBody>
          <a:bodyPr/>
          <a:lstStyle/>
          <a:p>
            <a:r>
              <a:rPr lang="en-US" altLang="zh-CN" dirty="0" smtClean="0"/>
              <a:t>BGP</a:t>
            </a:r>
            <a:r>
              <a:rPr lang="zh-CN" altLang="en-US" dirty="0" smtClean="0"/>
              <a:t>路由决策过程</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42</a:t>
            </a:fld>
            <a:endParaRPr lang="zh-CN" altLang="en-US" dirty="0"/>
          </a:p>
        </p:txBody>
      </p:sp>
      <p:sp>
        <p:nvSpPr>
          <p:cNvPr id="4" name="内容占位符 3"/>
          <p:cNvSpPr>
            <a:spLocks noGrp="1"/>
          </p:cNvSpPr>
          <p:nvPr>
            <p:ph sz="quarter" idx="1"/>
          </p:nvPr>
        </p:nvSpPr>
        <p:spPr>
          <a:xfrm>
            <a:off x="778670" y="1586912"/>
            <a:ext cx="11006139" cy="2319633"/>
          </a:xfrm>
        </p:spPr>
        <p:txBody>
          <a:bodyPr>
            <a:noAutofit/>
          </a:bodyPr>
          <a:lstStyle/>
          <a:p>
            <a:r>
              <a:rPr lang="fr-CH" altLang="zh-CN" sz="2000" dirty="0" smtClean="0"/>
              <a:t>Loc-RIB</a:t>
            </a:r>
            <a:r>
              <a:rPr lang="zh-CN" altLang="en-US" sz="2000" dirty="0" smtClean="0"/>
              <a:t>保存了</a:t>
            </a:r>
            <a:r>
              <a:rPr lang="zh-CN" altLang="zh-CN" sz="2000" dirty="0" smtClean="0"/>
              <a:t>经过</a:t>
            </a:r>
            <a:r>
              <a:rPr lang="zh-CN" altLang="zh-CN" sz="2000" dirty="0"/>
              <a:t>一个决定过程后从</a:t>
            </a:r>
            <a:r>
              <a:rPr lang="fr-CH" altLang="zh-CN" sz="2000" dirty="0"/>
              <a:t>Adj-RIBs-In</a:t>
            </a:r>
            <a:r>
              <a:rPr lang="zh-CN" altLang="zh-CN" sz="2000" dirty="0"/>
              <a:t>所选择</a:t>
            </a:r>
            <a:r>
              <a:rPr lang="zh-CN" altLang="zh-CN" sz="2000" dirty="0" smtClean="0"/>
              <a:t>的</a:t>
            </a:r>
            <a:r>
              <a:rPr lang="zh-CN" altLang="en-US" sz="2000" dirty="0" smtClean="0"/>
              <a:t>最好</a:t>
            </a:r>
            <a:r>
              <a:rPr lang="zh-CN" altLang="zh-CN" sz="2000" dirty="0" smtClean="0"/>
              <a:t>路由</a:t>
            </a:r>
            <a:endParaRPr lang="en-US" altLang="zh-CN" sz="2000" dirty="0" smtClean="0"/>
          </a:p>
          <a:p>
            <a:r>
              <a:rPr lang="zh-CN" altLang="en-US" sz="2000" dirty="0" smtClean="0"/>
              <a:t>输入策略控制那些外出的负载</a:t>
            </a:r>
            <a:endParaRPr lang="en-US" altLang="zh-CN" sz="2000" dirty="0" smtClean="0"/>
          </a:p>
          <a:p>
            <a:pPr lvl="1"/>
            <a:r>
              <a:rPr lang="zh-CN" altLang="en-US" sz="1800" dirty="0" smtClean="0"/>
              <a:t>设置</a:t>
            </a:r>
            <a:r>
              <a:rPr lang="en-US" altLang="zh-CN" sz="1800" dirty="0" smtClean="0"/>
              <a:t>Local Preference</a:t>
            </a:r>
            <a:r>
              <a:rPr lang="zh-CN" altLang="en-US" sz="1800" dirty="0" smtClean="0"/>
              <a:t>控制优先选择哪个出口路由器</a:t>
            </a:r>
            <a:endParaRPr lang="en-US" altLang="zh-CN" sz="1800" dirty="0" smtClean="0"/>
          </a:p>
          <a:p>
            <a:pPr lvl="1"/>
            <a:r>
              <a:rPr lang="zh-CN" altLang="zh-CN" sz="2000" dirty="0" smtClean="0"/>
              <a:t>拒绝</a:t>
            </a:r>
            <a:r>
              <a:rPr lang="zh-CN" altLang="zh-CN" sz="2000" dirty="0"/>
              <a:t>某条</a:t>
            </a:r>
            <a:r>
              <a:rPr lang="zh-CN" altLang="zh-CN" sz="2000" dirty="0" smtClean="0"/>
              <a:t>路由相当于</a:t>
            </a:r>
            <a:r>
              <a:rPr lang="zh-CN" altLang="zh-CN" sz="2000" dirty="0"/>
              <a:t>不采用该路由到达对应的前缀</a:t>
            </a:r>
            <a:r>
              <a:rPr lang="zh-CN" altLang="zh-CN" sz="2000" dirty="0" smtClean="0"/>
              <a:t>网络</a:t>
            </a:r>
            <a:endParaRPr lang="en-US" altLang="zh-CN" sz="2000" dirty="0" smtClean="0"/>
          </a:p>
          <a:p>
            <a:r>
              <a:rPr lang="zh-CN" altLang="zh-CN" sz="2000" dirty="0"/>
              <a:t>输出策略</a:t>
            </a:r>
            <a:r>
              <a:rPr lang="zh-CN" altLang="zh-CN" sz="2000" dirty="0" smtClean="0"/>
              <a:t>控制用于</a:t>
            </a:r>
            <a:r>
              <a:rPr lang="zh-CN" altLang="zh-CN" sz="2000" dirty="0"/>
              <a:t>控制那些到来的</a:t>
            </a:r>
            <a:r>
              <a:rPr lang="zh-CN" altLang="zh-CN" sz="2000" dirty="0" smtClean="0"/>
              <a:t>负载</a:t>
            </a:r>
            <a:endParaRPr lang="en-US" altLang="zh-CN" sz="2000" dirty="0" smtClean="0"/>
          </a:p>
          <a:p>
            <a:pPr lvl="1"/>
            <a:r>
              <a:rPr lang="zh-CN" altLang="en-US" sz="1800" dirty="0" smtClean="0"/>
              <a:t>发布给</a:t>
            </a:r>
            <a:r>
              <a:rPr lang="en-US" altLang="zh-CN" sz="1800" dirty="0" smtClean="0"/>
              <a:t>E-BGP</a:t>
            </a:r>
            <a:r>
              <a:rPr lang="zh-CN" altLang="en-US" sz="1800" dirty="0" smtClean="0"/>
              <a:t>邻居时添加（可添加多个）自己的</a:t>
            </a:r>
            <a:r>
              <a:rPr lang="en-US" altLang="zh-CN" sz="1800" dirty="0" smtClean="0"/>
              <a:t>AS</a:t>
            </a:r>
            <a:r>
              <a:rPr lang="zh-CN" altLang="en-US" sz="1800" dirty="0" smtClean="0"/>
              <a:t>编号到</a:t>
            </a:r>
            <a:r>
              <a:rPr lang="en-US" altLang="zh-CN" sz="1800" dirty="0" smtClean="0"/>
              <a:t>AS-PATH</a:t>
            </a:r>
            <a:r>
              <a:rPr lang="zh-CN" altLang="en-US" sz="1800" dirty="0" smtClean="0"/>
              <a:t>以及设置</a:t>
            </a:r>
            <a:r>
              <a:rPr lang="en-US" altLang="zh-CN" sz="1800" dirty="0" smtClean="0"/>
              <a:t>MED</a:t>
            </a:r>
            <a:r>
              <a:rPr lang="zh-CN" altLang="en-US" sz="1800" dirty="0" smtClean="0"/>
              <a:t>等</a:t>
            </a:r>
            <a:endParaRPr lang="en-US" altLang="zh-CN" sz="1800" dirty="0" smtClean="0"/>
          </a:p>
          <a:p>
            <a:pPr lvl="1"/>
            <a:r>
              <a:rPr lang="zh-CN" altLang="zh-CN" sz="2000" dirty="0" smtClean="0"/>
              <a:t>不</a:t>
            </a:r>
            <a:r>
              <a:rPr lang="zh-CN" altLang="zh-CN" sz="2000" dirty="0"/>
              <a:t>发布某条</a:t>
            </a:r>
            <a:r>
              <a:rPr lang="zh-CN" altLang="zh-CN" sz="2000" dirty="0" smtClean="0"/>
              <a:t>路由</a:t>
            </a:r>
            <a:r>
              <a:rPr lang="zh-CN" altLang="en-US" sz="2000" dirty="0"/>
              <a:t>给</a:t>
            </a:r>
            <a:r>
              <a:rPr lang="zh-CN" altLang="zh-CN" sz="2000" dirty="0" smtClean="0"/>
              <a:t>邻居路由器</a:t>
            </a:r>
            <a:r>
              <a:rPr lang="zh-CN" altLang="en-US" sz="2000" dirty="0" smtClean="0"/>
              <a:t>，意味着邻居不会</a:t>
            </a:r>
            <a:r>
              <a:rPr lang="zh-CN" altLang="zh-CN" sz="2000" dirty="0" smtClean="0"/>
              <a:t>转发</a:t>
            </a:r>
            <a:r>
              <a:rPr lang="zh-CN" altLang="en-US" sz="2000" dirty="0" smtClean="0"/>
              <a:t>相应的分组过来</a:t>
            </a:r>
            <a:endParaRPr lang="zh-CN" altLang="en-US" sz="2000" dirty="0"/>
          </a:p>
        </p:txBody>
      </p:sp>
    </p:spTree>
    <p:extLst>
      <p:ext uri="{BB962C8B-B14F-4D97-AF65-F5344CB8AC3E}">
        <p14:creationId xmlns:p14="http://schemas.microsoft.com/office/powerpoint/2010/main" val="21073571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BGP</a:t>
            </a:r>
            <a:r>
              <a:rPr lang="zh-CN" altLang="en-US" dirty="0" smtClean="0"/>
              <a:t>路由决定过程</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43</a:t>
            </a:fld>
            <a:endParaRPr lang="zh-CN" altLang="en-US" dirty="0"/>
          </a:p>
        </p:txBody>
      </p:sp>
      <p:sp>
        <p:nvSpPr>
          <p:cNvPr id="4" name="内容占位符 3"/>
          <p:cNvSpPr>
            <a:spLocks noGrp="1"/>
          </p:cNvSpPr>
          <p:nvPr>
            <p:ph sz="quarter" idx="1"/>
          </p:nvPr>
        </p:nvSpPr>
        <p:spPr/>
        <p:txBody>
          <a:bodyPr>
            <a:normAutofit fontScale="85000" lnSpcReduction="20000"/>
          </a:bodyPr>
          <a:lstStyle/>
          <a:p>
            <a:pPr lvl="0"/>
            <a:r>
              <a:rPr lang="zh-CN" altLang="zh-CN" dirty="0" smtClean="0"/>
              <a:t>采用</a:t>
            </a:r>
            <a:r>
              <a:rPr lang="zh-CN" altLang="zh-CN" dirty="0"/>
              <a:t>最长前缀匹配的原则，那些尽管匹配但是前缀较短的路由不被采用；</a:t>
            </a:r>
          </a:p>
          <a:p>
            <a:pPr lvl="0"/>
            <a:r>
              <a:rPr lang="zh-CN" altLang="zh-CN" dirty="0">
                <a:solidFill>
                  <a:srgbClr val="FF0000"/>
                </a:solidFill>
              </a:rPr>
              <a:t>如果仍然有多条路由，则选择其中具有最高</a:t>
            </a:r>
            <a:r>
              <a:rPr lang="en-US" altLang="zh-CN" dirty="0">
                <a:solidFill>
                  <a:srgbClr val="FF0000"/>
                </a:solidFill>
              </a:rPr>
              <a:t>Local-</a:t>
            </a:r>
            <a:r>
              <a:rPr lang="en-US" altLang="zh-CN" dirty="0" err="1">
                <a:solidFill>
                  <a:srgbClr val="FF0000"/>
                </a:solidFill>
              </a:rPr>
              <a:t>Pref</a:t>
            </a:r>
            <a:r>
              <a:rPr lang="zh-CN" altLang="zh-CN" dirty="0">
                <a:solidFill>
                  <a:srgbClr val="FF0000"/>
                </a:solidFill>
              </a:rPr>
              <a:t>属性的路由；</a:t>
            </a:r>
          </a:p>
          <a:p>
            <a:pPr lvl="0"/>
            <a:r>
              <a:rPr lang="zh-CN" altLang="zh-CN" dirty="0">
                <a:solidFill>
                  <a:srgbClr val="FF0000"/>
                </a:solidFill>
              </a:rPr>
              <a:t>如果仍然有多条路由，则选择</a:t>
            </a:r>
            <a:r>
              <a:rPr lang="en-US" altLang="zh-CN" dirty="0">
                <a:solidFill>
                  <a:srgbClr val="FF0000"/>
                </a:solidFill>
              </a:rPr>
              <a:t>AS-PATH</a:t>
            </a:r>
            <a:r>
              <a:rPr lang="zh-CN" altLang="zh-CN" dirty="0">
                <a:solidFill>
                  <a:srgbClr val="FF0000"/>
                </a:solidFill>
              </a:rPr>
              <a:t>最短的路由；</a:t>
            </a:r>
          </a:p>
          <a:p>
            <a:pPr lvl="0"/>
            <a:r>
              <a:rPr lang="zh-CN" altLang="zh-CN" dirty="0"/>
              <a:t>如果仍然有多条路由，则根据</a:t>
            </a:r>
            <a:r>
              <a:rPr lang="en-US" altLang="zh-CN" dirty="0"/>
              <a:t>ORIGIN</a:t>
            </a:r>
            <a:r>
              <a:rPr lang="zh-CN" altLang="zh-CN" dirty="0"/>
              <a:t>属性类型的大小顺序选择最小的路由，即通过</a:t>
            </a:r>
            <a:r>
              <a:rPr lang="en-US" altLang="zh-CN" dirty="0"/>
              <a:t>IGP</a:t>
            </a:r>
            <a:r>
              <a:rPr lang="zh-CN" altLang="zh-CN" dirty="0"/>
              <a:t>了解到的路由</a:t>
            </a:r>
            <a:r>
              <a:rPr lang="en-US" altLang="zh-CN" dirty="0"/>
              <a:t>&lt;</a:t>
            </a:r>
            <a:r>
              <a:rPr lang="zh-CN" altLang="zh-CN" dirty="0"/>
              <a:t>通过</a:t>
            </a:r>
            <a:r>
              <a:rPr lang="en-US" altLang="zh-CN" dirty="0"/>
              <a:t>EGP</a:t>
            </a:r>
            <a:r>
              <a:rPr lang="zh-CN" altLang="zh-CN" dirty="0"/>
              <a:t>了解到的路由</a:t>
            </a:r>
            <a:r>
              <a:rPr lang="en-US" altLang="zh-CN" dirty="0"/>
              <a:t>&lt;</a:t>
            </a:r>
            <a:r>
              <a:rPr lang="zh-CN" altLang="zh-CN" dirty="0"/>
              <a:t>通过其他方法了解到的路由；</a:t>
            </a:r>
          </a:p>
          <a:p>
            <a:pPr lvl="0"/>
            <a:r>
              <a:rPr lang="zh-CN" altLang="zh-CN" dirty="0">
                <a:solidFill>
                  <a:srgbClr val="FF0000"/>
                </a:solidFill>
              </a:rPr>
              <a:t>如果仍然有多条路由，则选择具有最低</a:t>
            </a:r>
            <a:r>
              <a:rPr lang="en-US" altLang="zh-CN" dirty="0">
                <a:solidFill>
                  <a:srgbClr val="FF0000"/>
                </a:solidFill>
              </a:rPr>
              <a:t>MED</a:t>
            </a:r>
            <a:r>
              <a:rPr lang="zh-CN" altLang="zh-CN" dirty="0">
                <a:solidFill>
                  <a:srgbClr val="FF0000"/>
                </a:solidFill>
              </a:rPr>
              <a:t>属性的路由，当然这些路由应该是到同一个邻居自治系统中的；</a:t>
            </a:r>
          </a:p>
          <a:p>
            <a:pPr lvl="0"/>
            <a:r>
              <a:rPr lang="zh-CN" altLang="zh-CN" dirty="0"/>
              <a:t>如果仍然有多条分别通过</a:t>
            </a:r>
            <a:r>
              <a:rPr lang="en-US" altLang="zh-CN" dirty="0"/>
              <a:t>I-BGP</a:t>
            </a:r>
            <a:r>
              <a:rPr lang="zh-CN" altLang="zh-CN" dirty="0"/>
              <a:t>和</a:t>
            </a:r>
            <a:r>
              <a:rPr lang="en-US" altLang="zh-CN" dirty="0"/>
              <a:t>E-BGP</a:t>
            </a:r>
            <a:r>
              <a:rPr lang="zh-CN" altLang="zh-CN" dirty="0"/>
              <a:t>了解到的路由，则选择通过</a:t>
            </a:r>
            <a:r>
              <a:rPr lang="en-US" altLang="zh-CN" dirty="0"/>
              <a:t>E-BGP</a:t>
            </a:r>
            <a:r>
              <a:rPr lang="zh-CN" altLang="zh-CN" dirty="0"/>
              <a:t>了解到的路由；</a:t>
            </a:r>
          </a:p>
          <a:p>
            <a:pPr lvl="0"/>
            <a:r>
              <a:rPr lang="zh-CN" altLang="zh-CN" dirty="0">
                <a:solidFill>
                  <a:srgbClr val="FF0000"/>
                </a:solidFill>
              </a:rPr>
              <a:t>如果仍然有多条路由，则根据到</a:t>
            </a:r>
            <a:r>
              <a:rPr lang="en-US" altLang="zh-CN" dirty="0">
                <a:solidFill>
                  <a:srgbClr val="FF0000"/>
                </a:solidFill>
              </a:rPr>
              <a:t>Next-Hop</a:t>
            </a:r>
            <a:r>
              <a:rPr lang="zh-CN" altLang="zh-CN" dirty="0">
                <a:solidFill>
                  <a:srgbClr val="FF0000"/>
                </a:solidFill>
              </a:rPr>
              <a:t>属性给出的路由器的</a:t>
            </a:r>
            <a:r>
              <a:rPr lang="en-US" altLang="zh-CN" dirty="0">
                <a:solidFill>
                  <a:srgbClr val="FF0000"/>
                </a:solidFill>
              </a:rPr>
              <a:t>IGP</a:t>
            </a:r>
            <a:r>
              <a:rPr lang="zh-CN" altLang="zh-CN" dirty="0">
                <a:solidFill>
                  <a:srgbClr val="FF0000"/>
                </a:solidFill>
              </a:rPr>
              <a:t>度量选择距离最近的路由</a:t>
            </a:r>
            <a:r>
              <a:rPr lang="zh-CN" altLang="zh-CN" dirty="0" smtClean="0">
                <a:solidFill>
                  <a:srgbClr val="FF0000"/>
                </a:solidFill>
              </a:rPr>
              <a:t>；</a:t>
            </a:r>
            <a:r>
              <a:rPr lang="en-US" altLang="zh-CN" dirty="0" smtClean="0">
                <a:solidFill>
                  <a:srgbClr val="FF0000"/>
                </a:solidFill>
              </a:rPr>
              <a:t> </a:t>
            </a:r>
            <a:r>
              <a:rPr lang="en-US" altLang="zh-CN" dirty="0" smtClean="0">
                <a:solidFill>
                  <a:srgbClr val="FF0000"/>
                </a:solidFill>
                <a:sym typeface="Wingdings" panose="05000000000000000000" pitchFamily="2" charset="2"/>
              </a:rPr>
              <a:t></a:t>
            </a:r>
            <a:r>
              <a:rPr lang="zh-CN" altLang="en-US" dirty="0">
                <a:solidFill>
                  <a:srgbClr val="FF0000"/>
                </a:solidFill>
                <a:sym typeface="Wingdings" panose="05000000000000000000" pitchFamily="2" charset="2"/>
              </a:rPr>
              <a:t>热土豆路由</a:t>
            </a:r>
            <a:endParaRPr lang="zh-CN" altLang="zh-CN" dirty="0">
              <a:solidFill>
                <a:srgbClr val="FF0000"/>
              </a:solidFill>
            </a:endParaRPr>
          </a:p>
          <a:p>
            <a:pPr lvl="0"/>
            <a:r>
              <a:rPr lang="zh-CN" altLang="zh-CN" dirty="0"/>
              <a:t>如果仍然有多条路由，则选择具有最低</a:t>
            </a:r>
            <a:r>
              <a:rPr lang="en-US" altLang="zh-CN" dirty="0"/>
              <a:t>BGP</a:t>
            </a:r>
            <a:r>
              <a:rPr lang="zh-CN" altLang="zh-CN" dirty="0"/>
              <a:t>路由器</a:t>
            </a:r>
            <a:r>
              <a:rPr lang="en-US" altLang="zh-CN" dirty="0"/>
              <a:t>ID</a:t>
            </a:r>
            <a:r>
              <a:rPr lang="zh-CN" altLang="zh-CN" dirty="0"/>
              <a:t>的路由</a:t>
            </a:r>
          </a:p>
          <a:p>
            <a:endParaRPr lang="zh-CN" altLang="en-US" dirty="0"/>
          </a:p>
        </p:txBody>
      </p:sp>
    </p:spTree>
    <p:extLst>
      <p:ext uri="{BB962C8B-B14F-4D97-AF65-F5344CB8AC3E}">
        <p14:creationId xmlns:p14="http://schemas.microsoft.com/office/powerpoint/2010/main" val="32540770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BGP</a:t>
            </a:r>
            <a:r>
              <a:rPr lang="zh-CN" altLang="en-US" dirty="0" smtClean="0"/>
              <a:t>：常用策略</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44</a:t>
            </a:fld>
            <a:endParaRPr lang="zh-CN" altLang="en-US" dirty="0"/>
          </a:p>
        </p:txBody>
      </p:sp>
      <p:sp>
        <p:nvSpPr>
          <p:cNvPr id="4" name="内容占位符 3"/>
          <p:cNvSpPr>
            <a:spLocks noGrp="1"/>
          </p:cNvSpPr>
          <p:nvPr>
            <p:ph sz="quarter" idx="1"/>
          </p:nvPr>
        </p:nvSpPr>
        <p:spPr>
          <a:xfrm>
            <a:off x="123304" y="1458074"/>
            <a:ext cx="6227619" cy="4351338"/>
          </a:xfrm>
        </p:spPr>
        <p:txBody>
          <a:bodyPr>
            <a:noAutofit/>
          </a:bodyPr>
          <a:lstStyle/>
          <a:p>
            <a:r>
              <a:rPr lang="zh-CN" altLang="zh-CN" sz="2000" dirty="0" smtClean="0"/>
              <a:t>提供者</a:t>
            </a:r>
            <a:r>
              <a:rPr lang="zh-CN" altLang="en-US" sz="2000" dirty="0" smtClean="0"/>
              <a:t>：</a:t>
            </a:r>
            <a:endParaRPr lang="en-US" altLang="zh-CN" sz="2000" dirty="0" smtClean="0"/>
          </a:p>
          <a:p>
            <a:pPr lvl="1"/>
            <a:r>
              <a:rPr lang="zh-CN" altLang="zh-CN" sz="2000" dirty="0" smtClean="0"/>
              <a:t>将</a:t>
            </a:r>
            <a:r>
              <a:rPr lang="zh-CN" altLang="zh-CN" sz="2000" dirty="0"/>
              <a:t>了解到的所有</a:t>
            </a:r>
            <a:r>
              <a:rPr lang="zh-CN" altLang="zh-CN" sz="2000" dirty="0" smtClean="0"/>
              <a:t>路由</a:t>
            </a:r>
            <a:r>
              <a:rPr lang="zh-CN" altLang="en-US" sz="2000" dirty="0" smtClean="0"/>
              <a:t>（</a:t>
            </a:r>
            <a:r>
              <a:rPr lang="zh-CN" altLang="zh-CN" sz="2000" dirty="0" smtClean="0"/>
              <a:t>来自</a:t>
            </a:r>
            <a:r>
              <a:rPr lang="zh-CN" altLang="zh-CN" sz="2000" dirty="0"/>
              <a:t>于对等</a:t>
            </a:r>
            <a:r>
              <a:rPr lang="en-US" altLang="zh-CN" sz="2000" dirty="0"/>
              <a:t>AS</a:t>
            </a:r>
            <a:r>
              <a:rPr lang="zh-CN" altLang="zh-CN" sz="2000" dirty="0"/>
              <a:t>、提供者、其他客户以及本</a:t>
            </a:r>
            <a:r>
              <a:rPr lang="en-US" altLang="zh-CN" sz="2000" dirty="0"/>
              <a:t>AS</a:t>
            </a:r>
            <a:r>
              <a:rPr lang="zh-CN" altLang="zh-CN" sz="2000" dirty="0" smtClean="0"/>
              <a:t>内部</a:t>
            </a:r>
            <a:r>
              <a:rPr lang="zh-CN" altLang="en-US" sz="2000" dirty="0" smtClean="0"/>
              <a:t>）</a:t>
            </a:r>
            <a:r>
              <a:rPr lang="zh-CN" altLang="zh-CN" sz="2000" dirty="0" smtClean="0"/>
              <a:t>发布</a:t>
            </a:r>
            <a:r>
              <a:rPr lang="zh-CN" altLang="zh-CN" sz="2000" dirty="0"/>
              <a:t>给</a:t>
            </a:r>
            <a:r>
              <a:rPr lang="zh-CN" altLang="zh-CN" sz="2000" dirty="0" smtClean="0"/>
              <a:t>客户</a:t>
            </a:r>
            <a:endParaRPr lang="en-US" altLang="zh-CN" sz="2000" dirty="0" smtClean="0"/>
          </a:p>
          <a:p>
            <a:pPr lvl="1"/>
            <a:r>
              <a:rPr lang="zh-CN" altLang="zh-CN" sz="2000" dirty="0" smtClean="0"/>
              <a:t>接受</a:t>
            </a:r>
            <a:r>
              <a:rPr lang="zh-CN" altLang="zh-CN" sz="2000" dirty="0"/>
              <a:t>来自于客户本身或者客户后代自治系统的路由</a:t>
            </a:r>
            <a:r>
              <a:rPr lang="zh-CN" altLang="zh-CN" sz="2000" dirty="0" smtClean="0"/>
              <a:t>。</a:t>
            </a:r>
            <a:endParaRPr lang="en-US" altLang="zh-CN" sz="2000" dirty="0" smtClean="0"/>
          </a:p>
          <a:p>
            <a:r>
              <a:rPr lang="zh-CN" altLang="zh-CN" sz="2000" dirty="0" smtClean="0"/>
              <a:t>客户</a:t>
            </a:r>
            <a:r>
              <a:rPr lang="zh-CN" altLang="en-US" sz="2000" dirty="0" smtClean="0"/>
              <a:t>：</a:t>
            </a:r>
            <a:endParaRPr lang="en-US" altLang="zh-CN" sz="2000" dirty="0" smtClean="0"/>
          </a:p>
          <a:p>
            <a:pPr lvl="1"/>
            <a:r>
              <a:rPr lang="zh-CN" altLang="zh-CN" sz="2000" dirty="0" smtClean="0"/>
              <a:t>接受</a:t>
            </a:r>
            <a:r>
              <a:rPr lang="zh-CN" altLang="zh-CN" sz="2000" dirty="0"/>
              <a:t>来自于提供者的所有路由</a:t>
            </a:r>
            <a:r>
              <a:rPr lang="zh-CN" altLang="zh-CN" sz="2000" dirty="0" smtClean="0"/>
              <a:t>。</a:t>
            </a:r>
            <a:endParaRPr lang="en-US" altLang="zh-CN" sz="2000" dirty="0" smtClean="0"/>
          </a:p>
          <a:p>
            <a:pPr lvl="1"/>
            <a:r>
              <a:rPr lang="zh-CN" altLang="zh-CN" sz="2000" dirty="0" smtClean="0"/>
              <a:t>发布</a:t>
            </a:r>
            <a:r>
              <a:rPr lang="zh-CN" altLang="zh-CN" sz="2000" dirty="0"/>
              <a:t>客户本身或者客户后代自治系统的</a:t>
            </a:r>
            <a:r>
              <a:rPr lang="zh-CN" altLang="zh-CN" sz="2000" dirty="0" smtClean="0"/>
              <a:t>路由</a:t>
            </a:r>
            <a:r>
              <a:rPr lang="zh-CN" altLang="en-US" sz="2000" dirty="0" smtClean="0"/>
              <a:t>，</a:t>
            </a:r>
            <a:endParaRPr lang="en-US" altLang="zh-CN" sz="2000" dirty="0" smtClean="0"/>
          </a:p>
          <a:p>
            <a:r>
              <a:rPr lang="zh-CN" altLang="zh-CN" sz="2000" dirty="0" smtClean="0"/>
              <a:t>对等</a:t>
            </a:r>
            <a:r>
              <a:rPr lang="en-US" altLang="zh-CN" sz="2000" dirty="0" smtClean="0"/>
              <a:t>AS</a:t>
            </a:r>
            <a:r>
              <a:rPr lang="zh-CN" altLang="en-US" sz="2000" dirty="0" smtClean="0"/>
              <a:t>：</a:t>
            </a:r>
            <a:r>
              <a:rPr lang="zh-CN" altLang="zh-CN" sz="2000" dirty="0" smtClean="0"/>
              <a:t>按照</a:t>
            </a:r>
            <a:r>
              <a:rPr lang="zh-CN" altLang="zh-CN" sz="2000" dirty="0"/>
              <a:t>对等关系的预先</a:t>
            </a:r>
            <a:r>
              <a:rPr lang="zh-CN" altLang="zh-CN" sz="2000" dirty="0" smtClean="0"/>
              <a:t>约定</a:t>
            </a:r>
            <a:endParaRPr lang="en-US" altLang="zh-CN" sz="2000" dirty="0" smtClean="0"/>
          </a:p>
          <a:p>
            <a:pPr lvl="1"/>
            <a:r>
              <a:rPr lang="zh-CN" altLang="zh-CN" sz="2000" dirty="0" smtClean="0"/>
              <a:t>将</a:t>
            </a:r>
            <a:r>
              <a:rPr lang="zh-CN" altLang="zh-CN" sz="2000" dirty="0"/>
              <a:t>本</a:t>
            </a:r>
            <a:r>
              <a:rPr lang="en-US" altLang="zh-CN" sz="2000" dirty="0"/>
              <a:t>AS</a:t>
            </a:r>
            <a:r>
              <a:rPr lang="zh-CN" altLang="zh-CN" sz="2000" dirty="0"/>
              <a:t>以及后代</a:t>
            </a:r>
            <a:r>
              <a:rPr lang="en-US" altLang="zh-CN" sz="2000" dirty="0"/>
              <a:t>AS</a:t>
            </a:r>
            <a:r>
              <a:rPr lang="zh-CN" altLang="zh-CN" sz="2000" dirty="0"/>
              <a:t>的路由发布到对等</a:t>
            </a:r>
            <a:r>
              <a:rPr lang="en-US" altLang="zh-CN" sz="2000" dirty="0" smtClean="0"/>
              <a:t>AS</a:t>
            </a:r>
          </a:p>
          <a:p>
            <a:pPr lvl="1"/>
            <a:r>
              <a:rPr lang="zh-CN" altLang="zh-CN" sz="2000" dirty="0" smtClean="0"/>
              <a:t>仅</a:t>
            </a:r>
            <a:r>
              <a:rPr lang="zh-CN" altLang="zh-CN" sz="2000" dirty="0"/>
              <a:t>接受从对等</a:t>
            </a:r>
            <a:r>
              <a:rPr lang="en-US" altLang="zh-CN" sz="2000" dirty="0"/>
              <a:t>AS</a:t>
            </a:r>
            <a:r>
              <a:rPr lang="zh-CN" altLang="zh-CN" sz="2000" dirty="0"/>
              <a:t>发布过来的属于该</a:t>
            </a:r>
            <a:r>
              <a:rPr lang="en-US" altLang="zh-CN" sz="2000" dirty="0"/>
              <a:t>AS</a:t>
            </a:r>
            <a:r>
              <a:rPr lang="zh-CN" altLang="zh-CN" sz="2000" dirty="0"/>
              <a:t>以及其后代</a:t>
            </a:r>
            <a:r>
              <a:rPr lang="en-US" altLang="zh-CN" sz="2000" dirty="0"/>
              <a:t>AS</a:t>
            </a:r>
            <a:r>
              <a:rPr lang="zh-CN" altLang="zh-CN" sz="2000" dirty="0"/>
              <a:t>的路由</a:t>
            </a:r>
            <a:r>
              <a:rPr lang="zh-CN" altLang="zh-CN" sz="2000" dirty="0" smtClean="0"/>
              <a:t>。</a:t>
            </a:r>
            <a:endParaRPr lang="en-US" altLang="zh-CN" sz="2000" dirty="0" smtClean="0"/>
          </a:p>
        </p:txBody>
      </p:sp>
      <p:graphicFrame>
        <p:nvGraphicFramePr>
          <p:cNvPr id="5" name="对象 4"/>
          <p:cNvGraphicFramePr>
            <a:graphicFrameLocks noChangeAspect="1"/>
          </p:cNvGraphicFramePr>
          <p:nvPr>
            <p:extLst>
              <p:ext uri="{D42A27DB-BD31-4B8C-83A1-F6EECF244321}">
                <p14:modId xmlns:p14="http://schemas.microsoft.com/office/powerpoint/2010/main" val="3811808186"/>
              </p:ext>
            </p:extLst>
          </p:nvPr>
        </p:nvGraphicFramePr>
        <p:xfrm>
          <a:off x="6235016" y="1171939"/>
          <a:ext cx="5833680" cy="3594125"/>
        </p:xfrm>
        <a:graphic>
          <a:graphicData uri="http://schemas.openxmlformats.org/presentationml/2006/ole">
            <mc:AlternateContent xmlns:mc="http://schemas.openxmlformats.org/markup-compatibility/2006">
              <mc:Choice xmlns:v="urn:schemas-microsoft-com:vml" Requires="v">
                <p:oleObj spid="_x0000_s14340" name="Visio" r:id="rId3" imgW="6633527" imgH="4091113" progId="Visio.Drawing.11">
                  <p:embed/>
                </p:oleObj>
              </mc:Choice>
              <mc:Fallback>
                <p:oleObj name="Visio" r:id="rId3" imgW="6633527" imgH="4091113" progId="Visio.Drawing.11">
                  <p:embed/>
                  <p:pic>
                    <p:nvPicPr>
                      <p:cNvPr id="6"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5016" y="1171939"/>
                        <a:ext cx="5833680" cy="3594125"/>
                      </a:xfrm>
                      <a:prstGeom prst="rect">
                        <a:avLst/>
                      </a:prstGeom>
                      <a:noFill/>
                    </p:spPr>
                  </p:pic>
                </p:oleObj>
              </mc:Fallback>
            </mc:AlternateContent>
          </a:graphicData>
        </a:graphic>
      </p:graphicFrame>
      <p:sp>
        <p:nvSpPr>
          <p:cNvPr id="6" name="矩形 5"/>
          <p:cNvSpPr/>
          <p:nvPr/>
        </p:nvSpPr>
        <p:spPr>
          <a:xfrm>
            <a:off x="2514600" y="5258848"/>
            <a:ext cx="8839200" cy="1323439"/>
          </a:xfrm>
          <a:prstGeom prst="rect">
            <a:avLst/>
          </a:prstGeom>
        </p:spPr>
        <p:txBody>
          <a:bodyPr wrap="square">
            <a:spAutoFit/>
          </a:bodyPr>
          <a:lstStyle/>
          <a:p>
            <a:r>
              <a:rPr lang="en-US" altLang="zh-CN" sz="2000" dirty="0">
                <a:sym typeface="Wingdings" pitchFamily="2" charset="2"/>
              </a:rPr>
              <a:t></a:t>
            </a:r>
            <a:r>
              <a:rPr lang="zh-CN" altLang="zh-CN" sz="2000" b="1" dirty="0"/>
              <a:t>无谷底</a:t>
            </a:r>
            <a:r>
              <a:rPr lang="zh-CN" altLang="zh-CN" sz="2000" dirty="0"/>
              <a:t>（</a:t>
            </a:r>
            <a:r>
              <a:rPr lang="en-US" altLang="zh-CN" sz="2000" dirty="0"/>
              <a:t>Valley-free</a:t>
            </a:r>
            <a:r>
              <a:rPr lang="zh-CN" altLang="zh-CN" sz="2000" dirty="0"/>
              <a:t>）的特性，</a:t>
            </a:r>
            <a:r>
              <a:rPr lang="zh-CN" altLang="en-US" sz="2000" dirty="0"/>
              <a:t>不会出现路由回路</a:t>
            </a:r>
            <a:endParaRPr lang="en-US" altLang="zh-CN" sz="2000" dirty="0"/>
          </a:p>
          <a:p>
            <a:endParaRPr lang="en-US" altLang="zh-CN" sz="2000" dirty="0"/>
          </a:p>
          <a:p>
            <a:r>
              <a:rPr lang="zh-CN" altLang="zh-CN" sz="2000" dirty="0"/>
              <a:t>即一旦一个</a:t>
            </a:r>
            <a:r>
              <a:rPr lang="en-US" altLang="zh-CN" sz="2000" dirty="0"/>
              <a:t>AS</a:t>
            </a:r>
            <a:r>
              <a:rPr lang="zh-CN" altLang="zh-CN" sz="2000" dirty="0"/>
              <a:t>路径经过一个提供者</a:t>
            </a:r>
            <a:r>
              <a:rPr lang="en-US" altLang="zh-CN" sz="2000" dirty="0">
                <a:sym typeface="Wingdings"/>
              </a:rPr>
              <a:t></a:t>
            </a:r>
            <a:r>
              <a:rPr lang="zh-CN" altLang="zh-CN" sz="2000" dirty="0"/>
              <a:t>客户或者对等到对等的边，则在此之后不再允许出现客户</a:t>
            </a:r>
            <a:r>
              <a:rPr lang="en-US" altLang="zh-CN" sz="2000" dirty="0">
                <a:sym typeface="Wingdings"/>
              </a:rPr>
              <a:t></a:t>
            </a:r>
            <a:r>
              <a:rPr lang="zh-CN" altLang="zh-CN" sz="2000" dirty="0"/>
              <a:t>提供者或者其他对等到对等的边。</a:t>
            </a:r>
            <a:endParaRPr lang="zh-CN" altLang="en-US" sz="2000" dirty="0"/>
          </a:p>
        </p:txBody>
      </p:sp>
    </p:spTree>
    <p:extLst>
      <p:ext uri="{BB962C8B-B14F-4D97-AF65-F5344CB8AC3E}">
        <p14:creationId xmlns:p14="http://schemas.microsoft.com/office/powerpoint/2010/main" val="28624035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82925"/>
            <a:ext cx="10515600" cy="1325563"/>
          </a:xfrm>
        </p:spPr>
        <p:txBody>
          <a:bodyPr/>
          <a:lstStyle/>
          <a:p>
            <a:r>
              <a:rPr lang="en-US" altLang="zh-CN" dirty="0" err="1" smtClean="0"/>
              <a:t>Dijkstra</a:t>
            </a:r>
            <a:r>
              <a:rPr lang="zh-CN" altLang="en-US" dirty="0" smtClean="0"/>
              <a:t>算法：基本思想</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5</a:t>
            </a:fld>
            <a:endParaRPr lang="zh-CN" altLang="en-US" dirty="0"/>
          </a:p>
        </p:txBody>
      </p:sp>
      <p:sp>
        <p:nvSpPr>
          <p:cNvPr id="4" name="内容占位符 3"/>
          <p:cNvSpPr>
            <a:spLocks noGrp="1"/>
          </p:cNvSpPr>
          <p:nvPr>
            <p:ph sz="quarter" idx="1"/>
          </p:nvPr>
        </p:nvSpPr>
        <p:spPr/>
        <p:txBody>
          <a:bodyPr>
            <a:noAutofit/>
          </a:bodyPr>
          <a:lstStyle/>
          <a:p>
            <a:r>
              <a:rPr lang="zh-CN" altLang="en-US" sz="2400" dirty="0" smtClean="0"/>
              <a:t>基于最优原理：</a:t>
            </a:r>
            <a:endParaRPr lang="en-US" altLang="zh-CN" sz="2400" dirty="0" smtClean="0"/>
          </a:p>
          <a:p>
            <a:pPr lvl="1"/>
            <a:r>
              <a:rPr lang="zh-CN" altLang="zh-CN" dirty="0"/>
              <a:t>如果节点</a:t>
            </a:r>
            <a:r>
              <a:rPr lang="en-US" altLang="zh-CN" dirty="0"/>
              <a:t>A</a:t>
            </a:r>
            <a:r>
              <a:rPr lang="zh-CN" altLang="zh-CN" dirty="0"/>
              <a:t>到</a:t>
            </a:r>
            <a:r>
              <a:rPr lang="zh-CN" altLang="zh-CN" dirty="0" smtClean="0"/>
              <a:t>节点</a:t>
            </a:r>
            <a:r>
              <a:rPr lang="en-US" altLang="zh-CN" dirty="0" smtClean="0"/>
              <a:t>B</a:t>
            </a:r>
            <a:r>
              <a:rPr lang="zh-CN" altLang="zh-CN" dirty="0" smtClean="0"/>
              <a:t>的</a:t>
            </a:r>
            <a:r>
              <a:rPr lang="zh-CN" altLang="zh-CN" dirty="0"/>
              <a:t>最优路由经过了</a:t>
            </a:r>
            <a:r>
              <a:rPr lang="zh-CN" altLang="zh-CN" dirty="0" smtClean="0"/>
              <a:t>节点</a:t>
            </a:r>
            <a:r>
              <a:rPr lang="en-US" altLang="zh-CN" dirty="0" smtClean="0"/>
              <a:t>C (A</a:t>
            </a:r>
            <a:r>
              <a:rPr lang="en-US" altLang="zh-CN" dirty="0" smtClean="0">
                <a:sym typeface="Wingdings" panose="05000000000000000000" pitchFamily="2" charset="2"/>
              </a:rPr>
              <a:t>CB)</a:t>
            </a:r>
            <a:r>
              <a:rPr lang="zh-CN" altLang="zh-CN" dirty="0" smtClean="0"/>
              <a:t>，</a:t>
            </a:r>
            <a:r>
              <a:rPr lang="zh-CN" altLang="zh-CN" dirty="0"/>
              <a:t>则该路由上的</a:t>
            </a:r>
            <a:r>
              <a:rPr lang="en-US" altLang="zh-CN" dirty="0"/>
              <a:t>A</a:t>
            </a:r>
            <a:r>
              <a:rPr lang="zh-CN" altLang="zh-CN" dirty="0" smtClean="0"/>
              <a:t>到</a:t>
            </a:r>
            <a:r>
              <a:rPr lang="en-US" altLang="zh-CN" dirty="0" smtClean="0"/>
              <a:t>C</a:t>
            </a:r>
            <a:r>
              <a:rPr lang="zh-CN" altLang="zh-CN" dirty="0" smtClean="0"/>
              <a:t>和</a:t>
            </a:r>
            <a:r>
              <a:rPr lang="en-US" altLang="zh-CN" dirty="0" smtClean="0"/>
              <a:t>C</a:t>
            </a:r>
            <a:r>
              <a:rPr lang="zh-CN" altLang="zh-CN" dirty="0" smtClean="0"/>
              <a:t>到</a:t>
            </a:r>
            <a:r>
              <a:rPr lang="en-US" altLang="zh-CN" dirty="0" smtClean="0"/>
              <a:t>B</a:t>
            </a:r>
            <a:r>
              <a:rPr lang="zh-CN" altLang="zh-CN" dirty="0" smtClean="0"/>
              <a:t>分别</a:t>
            </a:r>
            <a:r>
              <a:rPr lang="zh-CN" altLang="zh-CN" dirty="0"/>
              <a:t>也是节点</a:t>
            </a:r>
            <a:r>
              <a:rPr lang="en-US" altLang="zh-CN" dirty="0"/>
              <a:t>A</a:t>
            </a:r>
            <a:r>
              <a:rPr lang="zh-CN" altLang="zh-CN" dirty="0"/>
              <a:t>和</a:t>
            </a:r>
            <a:r>
              <a:rPr lang="zh-CN" altLang="zh-CN" dirty="0" smtClean="0"/>
              <a:t>节点</a:t>
            </a:r>
            <a:r>
              <a:rPr lang="en-US" altLang="zh-CN" dirty="0" smtClean="0"/>
              <a:t>C</a:t>
            </a:r>
            <a:r>
              <a:rPr lang="zh-CN" altLang="zh-CN" dirty="0" smtClean="0"/>
              <a:t>、</a:t>
            </a:r>
            <a:r>
              <a:rPr lang="zh-CN" altLang="zh-CN" dirty="0"/>
              <a:t>节点</a:t>
            </a:r>
            <a:r>
              <a:rPr lang="en-US" altLang="zh-CN" dirty="0"/>
              <a:t>C</a:t>
            </a:r>
            <a:r>
              <a:rPr lang="zh-CN" altLang="zh-CN" dirty="0"/>
              <a:t>和节点</a:t>
            </a:r>
            <a:r>
              <a:rPr lang="en-US" altLang="zh-CN" dirty="0"/>
              <a:t>B</a:t>
            </a:r>
            <a:r>
              <a:rPr lang="zh-CN" altLang="zh-CN" dirty="0"/>
              <a:t>的最优路由</a:t>
            </a:r>
            <a:r>
              <a:rPr lang="zh-CN" altLang="zh-CN" dirty="0" smtClean="0"/>
              <a:t>。</a:t>
            </a:r>
            <a:endParaRPr lang="en-US" altLang="zh-CN" dirty="0" smtClean="0"/>
          </a:p>
          <a:p>
            <a:r>
              <a:rPr lang="zh-CN" altLang="en-US" sz="2400" dirty="0" smtClean="0"/>
              <a:t>由于所有</a:t>
            </a:r>
            <a:r>
              <a:rPr lang="zh-CN" altLang="en-US" sz="2400" u="sng" dirty="0" smtClean="0">
                <a:solidFill>
                  <a:srgbClr val="FF0000"/>
                </a:solidFill>
              </a:rPr>
              <a:t>链路花费非负</a:t>
            </a:r>
            <a:r>
              <a:rPr lang="zh-CN" altLang="en-US" sz="2400" dirty="0" smtClean="0"/>
              <a:t>，可以</a:t>
            </a:r>
            <a:r>
              <a:rPr lang="zh-CN" altLang="zh-CN" sz="2400" dirty="0" smtClean="0"/>
              <a:t>经过</a:t>
            </a:r>
            <a:r>
              <a:rPr lang="zh-CN" altLang="zh-CN" sz="2400" dirty="0"/>
              <a:t>迭代的方法，按照到源节点的最短路径花费的递增的顺序，逐步寻找到那些离源节点越来越远的节点</a:t>
            </a:r>
            <a:r>
              <a:rPr lang="zh-CN" altLang="zh-CN" sz="2400" dirty="0" smtClean="0"/>
              <a:t>。</a:t>
            </a:r>
            <a:endParaRPr lang="en-US" altLang="zh-CN" sz="2400" dirty="0" smtClean="0"/>
          </a:p>
          <a:p>
            <a:pPr lvl="1"/>
            <a:r>
              <a:rPr lang="zh-CN" altLang="zh-CN" dirty="0"/>
              <a:t>第一轮</a:t>
            </a:r>
            <a:r>
              <a:rPr lang="zh-CN" altLang="zh-CN" dirty="0" smtClean="0"/>
              <a:t>，</a:t>
            </a:r>
            <a:r>
              <a:rPr lang="zh-CN" altLang="en-US" dirty="0" smtClean="0"/>
              <a:t>从</a:t>
            </a:r>
            <a:r>
              <a:rPr lang="zh-CN" altLang="zh-CN" dirty="0"/>
              <a:t>源的直接</a:t>
            </a:r>
            <a:r>
              <a:rPr lang="zh-CN" altLang="zh-CN" dirty="0" smtClean="0"/>
              <a:t>邻居</a:t>
            </a:r>
            <a:r>
              <a:rPr lang="zh-CN" altLang="en-US" dirty="0" smtClean="0"/>
              <a:t>中</a:t>
            </a:r>
            <a:r>
              <a:rPr lang="zh-CN" altLang="zh-CN" dirty="0" smtClean="0"/>
              <a:t>寻找</a:t>
            </a:r>
            <a:r>
              <a:rPr lang="zh-CN" altLang="zh-CN" dirty="0"/>
              <a:t>到离源节点最近的</a:t>
            </a:r>
            <a:r>
              <a:rPr lang="zh-CN" altLang="zh-CN" dirty="0" smtClean="0"/>
              <a:t>节点</a:t>
            </a:r>
            <a:endParaRPr lang="en-US" altLang="zh-CN" dirty="0" smtClean="0"/>
          </a:p>
          <a:p>
            <a:pPr lvl="1"/>
            <a:r>
              <a:rPr lang="zh-CN" altLang="zh-CN" dirty="0" smtClean="0"/>
              <a:t>第二</a:t>
            </a:r>
            <a:r>
              <a:rPr lang="zh-CN" altLang="zh-CN" dirty="0"/>
              <a:t>轮</a:t>
            </a:r>
            <a:r>
              <a:rPr lang="zh-CN" altLang="zh-CN" dirty="0" smtClean="0"/>
              <a:t>，</a:t>
            </a:r>
            <a:r>
              <a:rPr lang="zh-CN" altLang="en-US" dirty="0" smtClean="0"/>
              <a:t>从（源和第一轮找到的节点）的邻居中</a:t>
            </a:r>
            <a:r>
              <a:rPr lang="zh-CN" altLang="zh-CN" dirty="0" smtClean="0"/>
              <a:t>寻找</a:t>
            </a:r>
            <a:r>
              <a:rPr lang="zh-CN" altLang="zh-CN" dirty="0"/>
              <a:t>到离源节点次近的</a:t>
            </a:r>
            <a:r>
              <a:rPr lang="zh-CN" altLang="zh-CN" dirty="0" smtClean="0"/>
              <a:t>节点</a:t>
            </a:r>
            <a:endParaRPr lang="en-US" altLang="zh-CN" dirty="0" smtClean="0"/>
          </a:p>
          <a:p>
            <a:pPr lvl="1"/>
            <a:r>
              <a:rPr lang="zh-CN" altLang="zh-CN" dirty="0" smtClean="0"/>
              <a:t>第</a:t>
            </a:r>
            <a:r>
              <a:rPr lang="zh-CN" altLang="zh-CN" dirty="0"/>
              <a:t>三轮</a:t>
            </a:r>
            <a:r>
              <a:rPr lang="zh-CN" altLang="zh-CN" dirty="0" smtClean="0"/>
              <a:t>，</a:t>
            </a:r>
            <a:r>
              <a:rPr lang="zh-CN" altLang="en-US" dirty="0" smtClean="0"/>
              <a:t>从（</a:t>
            </a:r>
            <a:r>
              <a:rPr lang="zh-CN" altLang="en-US" dirty="0"/>
              <a:t>源和第一</a:t>
            </a:r>
            <a:r>
              <a:rPr lang="zh-CN" altLang="en-US" dirty="0" smtClean="0"/>
              <a:t>轮、第二轮找到</a:t>
            </a:r>
            <a:r>
              <a:rPr lang="zh-CN" altLang="en-US" dirty="0"/>
              <a:t>的</a:t>
            </a:r>
            <a:r>
              <a:rPr lang="zh-CN" altLang="en-US" dirty="0" smtClean="0"/>
              <a:t>节点）的邻居中</a:t>
            </a:r>
            <a:r>
              <a:rPr lang="zh-CN" altLang="zh-CN" dirty="0" smtClean="0"/>
              <a:t>寻找</a:t>
            </a:r>
            <a:r>
              <a:rPr lang="zh-CN" altLang="zh-CN" dirty="0"/>
              <a:t>到离源节点第三近的</a:t>
            </a:r>
            <a:r>
              <a:rPr lang="zh-CN" altLang="zh-CN" dirty="0" smtClean="0"/>
              <a:t>节点</a:t>
            </a:r>
            <a:endParaRPr lang="en-US" altLang="zh-CN" dirty="0" smtClean="0"/>
          </a:p>
          <a:p>
            <a:pPr lvl="1"/>
            <a:r>
              <a:rPr lang="en-US" altLang="zh-CN" dirty="0" smtClean="0"/>
              <a:t>…</a:t>
            </a:r>
          </a:p>
          <a:p>
            <a:pPr lvl="1"/>
            <a:r>
              <a:rPr lang="zh-CN" altLang="en-US" b="1" u="sng" dirty="0" smtClean="0">
                <a:solidFill>
                  <a:srgbClr val="FF0000"/>
                </a:solidFill>
              </a:rPr>
              <a:t>标记节点集合</a:t>
            </a:r>
            <a:r>
              <a:rPr lang="zh-CN" altLang="en-US" dirty="0" smtClean="0"/>
              <a:t>：已知到源最短路径的节点集，初始为源，每轮选择的节点加入到标记节点集合</a:t>
            </a:r>
            <a:endParaRPr lang="zh-CN" altLang="en-US" dirty="0"/>
          </a:p>
        </p:txBody>
      </p:sp>
      <p:grpSp>
        <p:nvGrpSpPr>
          <p:cNvPr id="88" name="组合 87"/>
          <p:cNvGrpSpPr/>
          <p:nvPr/>
        </p:nvGrpSpPr>
        <p:grpSpPr>
          <a:xfrm>
            <a:off x="7545237" y="747188"/>
            <a:ext cx="3955212" cy="968109"/>
            <a:chOff x="6096000" y="927800"/>
            <a:chExt cx="3955212" cy="968109"/>
          </a:xfrm>
        </p:grpSpPr>
        <p:grpSp>
          <p:nvGrpSpPr>
            <p:cNvPr id="61" name="组合 60"/>
            <p:cNvGrpSpPr/>
            <p:nvPr/>
          </p:nvGrpSpPr>
          <p:grpSpPr>
            <a:xfrm>
              <a:off x="7764631" y="974805"/>
              <a:ext cx="501651" cy="400050"/>
              <a:chOff x="7184756" y="854078"/>
              <a:chExt cx="501651" cy="400050"/>
            </a:xfrm>
            <a:solidFill>
              <a:schemeClr val="accent4"/>
            </a:solidFill>
          </p:grpSpPr>
          <p:sp>
            <p:nvSpPr>
              <p:cNvPr id="7" name="Oval 5"/>
              <p:cNvSpPr>
                <a:spLocks noChangeArrowheads="1"/>
              </p:cNvSpPr>
              <p:nvPr/>
            </p:nvSpPr>
            <p:spPr bwMode="auto">
              <a:xfrm>
                <a:off x="7189519" y="1042989"/>
                <a:ext cx="496888" cy="128588"/>
              </a:xfrm>
              <a:prstGeom prst="ellipse">
                <a:avLst/>
              </a:prstGeom>
              <a:grpFill/>
              <a:ln w="12700">
                <a:solidFill>
                  <a:schemeClr val="tx1"/>
                </a:solidFill>
                <a:round/>
                <a:headEnd/>
                <a:tailEnd/>
              </a:ln>
            </p:spPr>
            <p:txBody>
              <a:bodyPr wrap="none" anchor="ctr"/>
              <a:lstStyle/>
              <a:p>
                <a:endParaRPr lang="en-US"/>
              </a:p>
            </p:txBody>
          </p:sp>
          <p:sp>
            <p:nvSpPr>
              <p:cNvPr id="8" name="Line 6"/>
              <p:cNvSpPr>
                <a:spLocks noChangeShapeType="1"/>
              </p:cNvSpPr>
              <p:nvPr/>
            </p:nvSpPr>
            <p:spPr bwMode="auto">
              <a:xfrm>
                <a:off x="7189519" y="1031877"/>
                <a:ext cx="0" cy="79375"/>
              </a:xfrm>
              <a:prstGeom prst="line">
                <a:avLst/>
              </a:prstGeom>
              <a:grp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 name="Line 7"/>
              <p:cNvSpPr>
                <a:spLocks noChangeShapeType="1"/>
              </p:cNvSpPr>
              <p:nvPr/>
            </p:nvSpPr>
            <p:spPr bwMode="auto">
              <a:xfrm>
                <a:off x="7686406" y="1031877"/>
                <a:ext cx="0" cy="79375"/>
              </a:xfrm>
              <a:prstGeom prst="line">
                <a:avLst/>
              </a:prstGeom>
              <a:grp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 name="Rectangle 8"/>
              <p:cNvSpPr>
                <a:spLocks noChangeArrowheads="1"/>
              </p:cNvSpPr>
              <p:nvPr/>
            </p:nvSpPr>
            <p:spPr bwMode="auto">
              <a:xfrm>
                <a:off x="7189519" y="1031877"/>
                <a:ext cx="492125" cy="777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1" name="Oval 9"/>
              <p:cNvSpPr>
                <a:spLocks noChangeArrowheads="1"/>
              </p:cNvSpPr>
              <p:nvPr/>
            </p:nvSpPr>
            <p:spPr bwMode="auto">
              <a:xfrm>
                <a:off x="7184756" y="938214"/>
                <a:ext cx="496888" cy="150813"/>
              </a:xfrm>
              <a:prstGeom prst="ellipse">
                <a:avLst/>
              </a:prstGeom>
              <a:grpFill/>
              <a:ln w="12700">
                <a:solidFill>
                  <a:schemeClr val="tx1"/>
                </a:solidFill>
                <a:round/>
                <a:headEnd/>
                <a:tailEnd/>
              </a:ln>
            </p:spPr>
            <p:txBody>
              <a:bodyPr wrap="none" anchor="ctr"/>
              <a:lstStyle/>
              <a:p>
                <a:endParaRPr lang="en-US"/>
              </a:p>
            </p:txBody>
          </p:sp>
          <p:grpSp>
            <p:nvGrpSpPr>
              <p:cNvPr id="41" name="Group 39"/>
              <p:cNvGrpSpPr>
                <a:grpSpLocks/>
              </p:cNvGrpSpPr>
              <p:nvPr/>
            </p:nvGrpSpPr>
            <p:grpSpPr bwMode="auto">
              <a:xfrm>
                <a:off x="7253087" y="854078"/>
                <a:ext cx="371288" cy="400050"/>
                <a:chOff x="2941" y="2424"/>
                <a:chExt cx="237" cy="252"/>
              </a:xfrm>
              <a:grpFill/>
            </p:grpSpPr>
            <p:sp>
              <p:nvSpPr>
                <p:cNvPr id="57" name="Rectangle 40"/>
                <p:cNvSpPr>
                  <a:spLocks noChangeArrowheads="1"/>
                </p:cNvSpPr>
                <p:nvPr/>
              </p:nvSpPr>
              <p:spPr bwMode="auto">
                <a:xfrm>
                  <a:off x="2982" y="2490"/>
                  <a:ext cx="144" cy="132"/>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58" name="Text Box 41"/>
                <p:cNvSpPr txBox="1">
                  <a:spLocks noChangeArrowheads="1"/>
                </p:cNvSpPr>
                <p:nvPr/>
              </p:nvSpPr>
              <p:spPr bwMode="auto">
                <a:xfrm>
                  <a:off x="2941" y="2424"/>
                  <a:ext cx="237"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altLang="zh-CN" sz="2000" dirty="0" smtClean="0"/>
                    <a:t>C</a:t>
                  </a:r>
                  <a:endParaRPr lang="en-US" dirty="0"/>
                </a:p>
              </p:txBody>
            </p:sp>
          </p:grpSp>
        </p:grpSp>
        <p:grpSp>
          <p:nvGrpSpPr>
            <p:cNvPr id="62" name="组合 61"/>
            <p:cNvGrpSpPr/>
            <p:nvPr/>
          </p:nvGrpSpPr>
          <p:grpSpPr>
            <a:xfrm>
              <a:off x="6096000" y="1006636"/>
              <a:ext cx="501651" cy="400050"/>
              <a:chOff x="7184756" y="854078"/>
              <a:chExt cx="501651" cy="400050"/>
            </a:xfrm>
            <a:solidFill>
              <a:schemeClr val="accent4"/>
            </a:solidFill>
          </p:grpSpPr>
          <p:sp>
            <p:nvSpPr>
              <p:cNvPr id="63" name="Oval 5"/>
              <p:cNvSpPr>
                <a:spLocks noChangeArrowheads="1"/>
              </p:cNvSpPr>
              <p:nvPr/>
            </p:nvSpPr>
            <p:spPr bwMode="auto">
              <a:xfrm>
                <a:off x="7189519" y="1042989"/>
                <a:ext cx="496888" cy="128588"/>
              </a:xfrm>
              <a:prstGeom prst="ellipse">
                <a:avLst/>
              </a:prstGeom>
              <a:grpFill/>
              <a:ln w="12700">
                <a:solidFill>
                  <a:schemeClr val="tx1"/>
                </a:solidFill>
                <a:round/>
                <a:headEnd/>
                <a:tailEnd/>
              </a:ln>
            </p:spPr>
            <p:txBody>
              <a:bodyPr wrap="none" anchor="ctr"/>
              <a:lstStyle/>
              <a:p>
                <a:endParaRPr lang="en-US"/>
              </a:p>
            </p:txBody>
          </p:sp>
          <p:sp>
            <p:nvSpPr>
              <p:cNvPr id="64" name="Line 6"/>
              <p:cNvSpPr>
                <a:spLocks noChangeShapeType="1"/>
              </p:cNvSpPr>
              <p:nvPr/>
            </p:nvSpPr>
            <p:spPr bwMode="auto">
              <a:xfrm>
                <a:off x="7189519" y="1031877"/>
                <a:ext cx="0" cy="79375"/>
              </a:xfrm>
              <a:prstGeom prst="line">
                <a:avLst/>
              </a:prstGeom>
              <a:grp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5" name="Line 7"/>
              <p:cNvSpPr>
                <a:spLocks noChangeShapeType="1"/>
              </p:cNvSpPr>
              <p:nvPr/>
            </p:nvSpPr>
            <p:spPr bwMode="auto">
              <a:xfrm>
                <a:off x="7686406" y="1031877"/>
                <a:ext cx="0" cy="79375"/>
              </a:xfrm>
              <a:prstGeom prst="line">
                <a:avLst/>
              </a:prstGeom>
              <a:grp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6" name="Rectangle 8"/>
              <p:cNvSpPr>
                <a:spLocks noChangeArrowheads="1"/>
              </p:cNvSpPr>
              <p:nvPr/>
            </p:nvSpPr>
            <p:spPr bwMode="auto">
              <a:xfrm>
                <a:off x="7189519" y="1031877"/>
                <a:ext cx="492125" cy="777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67" name="Oval 9"/>
              <p:cNvSpPr>
                <a:spLocks noChangeArrowheads="1"/>
              </p:cNvSpPr>
              <p:nvPr/>
            </p:nvSpPr>
            <p:spPr bwMode="auto">
              <a:xfrm>
                <a:off x="7184756" y="938214"/>
                <a:ext cx="496888" cy="150813"/>
              </a:xfrm>
              <a:prstGeom prst="ellipse">
                <a:avLst/>
              </a:prstGeom>
              <a:grpFill/>
              <a:ln w="12700">
                <a:solidFill>
                  <a:schemeClr val="tx1"/>
                </a:solidFill>
                <a:round/>
                <a:headEnd/>
                <a:tailEnd/>
              </a:ln>
            </p:spPr>
            <p:txBody>
              <a:bodyPr wrap="none" anchor="ctr"/>
              <a:lstStyle/>
              <a:p>
                <a:endParaRPr lang="en-US"/>
              </a:p>
            </p:txBody>
          </p:sp>
          <p:grpSp>
            <p:nvGrpSpPr>
              <p:cNvPr id="68" name="Group 39"/>
              <p:cNvGrpSpPr>
                <a:grpSpLocks/>
              </p:cNvGrpSpPr>
              <p:nvPr/>
            </p:nvGrpSpPr>
            <p:grpSpPr bwMode="auto">
              <a:xfrm>
                <a:off x="7259348" y="854078"/>
                <a:ext cx="357188" cy="400050"/>
                <a:chOff x="2945" y="2424"/>
                <a:chExt cx="228" cy="252"/>
              </a:xfrm>
              <a:grpFill/>
            </p:grpSpPr>
            <p:sp>
              <p:nvSpPr>
                <p:cNvPr id="69" name="Rectangle 40"/>
                <p:cNvSpPr>
                  <a:spLocks noChangeArrowheads="1"/>
                </p:cNvSpPr>
                <p:nvPr/>
              </p:nvSpPr>
              <p:spPr bwMode="auto">
                <a:xfrm>
                  <a:off x="2982" y="2490"/>
                  <a:ext cx="144" cy="132"/>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70" name="Text Box 41"/>
                <p:cNvSpPr txBox="1">
                  <a:spLocks noChangeArrowheads="1"/>
                </p:cNvSpPr>
                <p:nvPr/>
              </p:nvSpPr>
              <p:spPr bwMode="auto">
                <a:xfrm>
                  <a:off x="2945" y="2424"/>
                  <a:ext cx="228"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dirty="0" smtClean="0"/>
                    <a:t>A</a:t>
                  </a:r>
                  <a:endParaRPr lang="en-US" dirty="0"/>
                </a:p>
              </p:txBody>
            </p:sp>
          </p:grpSp>
        </p:grpSp>
        <p:cxnSp>
          <p:nvCxnSpPr>
            <p:cNvPr id="72" name="直接箭头连接符 71"/>
            <p:cNvCxnSpPr>
              <a:stCxn id="70" idx="3"/>
            </p:cNvCxnSpPr>
            <p:nvPr/>
          </p:nvCxnSpPr>
          <p:spPr>
            <a:xfrm flipV="1">
              <a:off x="6527780" y="1184435"/>
              <a:ext cx="1253246" cy="22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73" name="组合 72"/>
            <p:cNvGrpSpPr/>
            <p:nvPr/>
          </p:nvGrpSpPr>
          <p:grpSpPr>
            <a:xfrm>
              <a:off x="9549561" y="927800"/>
              <a:ext cx="501651" cy="400050"/>
              <a:chOff x="7184756" y="854078"/>
              <a:chExt cx="501651" cy="400050"/>
            </a:xfrm>
            <a:solidFill>
              <a:schemeClr val="accent4"/>
            </a:solidFill>
          </p:grpSpPr>
          <p:sp>
            <p:nvSpPr>
              <p:cNvPr id="74" name="Oval 5"/>
              <p:cNvSpPr>
                <a:spLocks noChangeArrowheads="1"/>
              </p:cNvSpPr>
              <p:nvPr/>
            </p:nvSpPr>
            <p:spPr bwMode="auto">
              <a:xfrm>
                <a:off x="7189519" y="1042989"/>
                <a:ext cx="496888" cy="128588"/>
              </a:xfrm>
              <a:prstGeom prst="ellipse">
                <a:avLst/>
              </a:prstGeom>
              <a:grpFill/>
              <a:ln w="12700">
                <a:solidFill>
                  <a:schemeClr val="tx1"/>
                </a:solidFill>
                <a:round/>
                <a:headEnd/>
                <a:tailEnd/>
              </a:ln>
            </p:spPr>
            <p:txBody>
              <a:bodyPr wrap="none" anchor="ctr"/>
              <a:lstStyle/>
              <a:p>
                <a:endParaRPr lang="en-US"/>
              </a:p>
            </p:txBody>
          </p:sp>
          <p:sp>
            <p:nvSpPr>
              <p:cNvPr id="75" name="Line 6"/>
              <p:cNvSpPr>
                <a:spLocks noChangeShapeType="1"/>
              </p:cNvSpPr>
              <p:nvPr/>
            </p:nvSpPr>
            <p:spPr bwMode="auto">
              <a:xfrm>
                <a:off x="7189519" y="1031877"/>
                <a:ext cx="0" cy="79375"/>
              </a:xfrm>
              <a:prstGeom prst="line">
                <a:avLst/>
              </a:prstGeom>
              <a:grp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76" name="Line 7"/>
              <p:cNvSpPr>
                <a:spLocks noChangeShapeType="1"/>
              </p:cNvSpPr>
              <p:nvPr/>
            </p:nvSpPr>
            <p:spPr bwMode="auto">
              <a:xfrm>
                <a:off x="7686406" y="1031877"/>
                <a:ext cx="0" cy="79375"/>
              </a:xfrm>
              <a:prstGeom prst="line">
                <a:avLst/>
              </a:prstGeom>
              <a:grp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77" name="Rectangle 8"/>
              <p:cNvSpPr>
                <a:spLocks noChangeArrowheads="1"/>
              </p:cNvSpPr>
              <p:nvPr/>
            </p:nvSpPr>
            <p:spPr bwMode="auto">
              <a:xfrm>
                <a:off x="7189519" y="1031877"/>
                <a:ext cx="492125" cy="777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78" name="Oval 9"/>
              <p:cNvSpPr>
                <a:spLocks noChangeArrowheads="1"/>
              </p:cNvSpPr>
              <p:nvPr/>
            </p:nvSpPr>
            <p:spPr bwMode="auto">
              <a:xfrm>
                <a:off x="7184756" y="938214"/>
                <a:ext cx="496888" cy="150813"/>
              </a:xfrm>
              <a:prstGeom prst="ellipse">
                <a:avLst/>
              </a:prstGeom>
              <a:grpFill/>
              <a:ln w="12700">
                <a:solidFill>
                  <a:schemeClr val="tx1"/>
                </a:solidFill>
                <a:round/>
                <a:headEnd/>
                <a:tailEnd/>
              </a:ln>
            </p:spPr>
            <p:txBody>
              <a:bodyPr wrap="none" anchor="ctr"/>
              <a:lstStyle/>
              <a:p>
                <a:endParaRPr lang="en-US"/>
              </a:p>
            </p:txBody>
          </p:sp>
          <p:grpSp>
            <p:nvGrpSpPr>
              <p:cNvPr id="79" name="Group 39"/>
              <p:cNvGrpSpPr>
                <a:grpSpLocks/>
              </p:cNvGrpSpPr>
              <p:nvPr/>
            </p:nvGrpSpPr>
            <p:grpSpPr bwMode="auto">
              <a:xfrm>
                <a:off x="7259348" y="854078"/>
                <a:ext cx="357188" cy="400050"/>
                <a:chOff x="2945" y="2424"/>
                <a:chExt cx="228" cy="252"/>
              </a:xfrm>
              <a:grpFill/>
            </p:grpSpPr>
            <p:sp>
              <p:nvSpPr>
                <p:cNvPr id="80" name="Rectangle 40"/>
                <p:cNvSpPr>
                  <a:spLocks noChangeArrowheads="1"/>
                </p:cNvSpPr>
                <p:nvPr/>
              </p:nvSpPr>
              <p:spPr bwMode="auto">
                <a:xfrm>
                  <a:off x="2982" y="2490"/>
                  <a:ext cx="144" cy="132"/>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81" name="Text Box 41"/>
                <p:cNvSpPr txBox="1">
                  <a:spLocks noChangeArrowheads="1"/>
                </p:cNvSpPr>
                <p:nvPr/>
              </p:nvSpPr>
              <p:spPr bwMode="auto">
                <a:xfrm>
                  <a:off x="2945" y="2424"/>
                  <a:ext cx="228"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dirty="0" smtClean="0"/>
                    <a:t>B</a:t>
                  </a:r>
                  <a:endParaRPr lang="en-US" dirty="0"/>
                </a:p>
              </p:txBody>
            </p:sp>
          </p:grpSp>
        </p:grpSp>
        <p:cxnSp>
          <p:nvCxnSpPr>
            <p:cNvPr id="82" name="直接箭头连接符 81"/>
            <p:cNvCxnSpPr/>
            <p:nvPr/>
          </p:nvCxnSpPr>
          <p:spPr>
            <a:xfrm flipV="1">
              <a:off x="8284978" y="1163170"/>
              <a:ext cx="1253246" cy="22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3" name="文本框 82"/>
            <p:cNvSpPr txBox="1"/>
            <p:nvPr/>
          </p:nvSpPr>
          <p:spPr>
            <a:xfrm>
              <a:off x="7463840" y="1526577"/>
              <a:ext cx="1107996" cy="369332"/>
            </a:xfrm>
            <a:prstGeom prst="rect">
              <a:avLst/>
            </a:prstGeom>
            <a:noFill/>
          </p:spPr>
          <p:txBody>
            <a:bodyPr wrap="none" rtlCol="0">
              <a:spAutoFit/>
            </a:bodyPr>
            <a:lstStyle/>
            <a:p>
              <a:r>
                <a:rPr lang="zh-CN" altLang="en-US" b="1" dirty="0"/>
                <a:t>最</a:t>
              </a:r>
              <a:r>
                <a:rPr lang="zh-CN" altLang="en-US" b="1" dirty="0" smtClean="0"/>
                <a:t>优路由</a:t>
              </a:r>
              <a:endParaRPr lang="zh-CN" altLang="en-US" b="1" dirty="0"/>
            </a:p>
          </p:txBody>
        </p:sp>
        <p:cxnSp>
          <p:nvCxnSpPr>
            <p:cNvPr id="85" name="直接箭头连接符 84"/>
            <p:cNvCxnSpPr/>
            <p:nvPr/>
          </p:nvCxnSpPr>
          <p:spPr>
            <a:xfrm flipH="1" flipV="1">
              <a:off x="7021902" y="1320961"/>
              <a:ext cx="742729" cy="2056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直接箭头连接符 85"/>
            <p:cNvCxnSpPr/>
            <p:nvPr/>
          </p:nvCxnSpPr>
          <p:spPr>
            <a:xfrm flipV="1">
              <a:off x="8393061" y="1215153"/>
              <a:ext cx="472698" cy="3327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5" name="任意多边形 4"/>
          <p:cNvSpPr/>
          <p:nvPr/>
        </p:nvSpPr>
        <p:spPr>
          <a:xfrm>
            <a:off x="3275215" y="5203767"/>
            <a:ext cx="1479729" cy="781397"/>
          </a:xfrm>
          <a:custGeom>
            <a:avLst/>
            <a:gdLst>
              <a:gd name="connsiteX0" fmla="*/ 0 w 1479729"/>
              <a:gd name="connsiteY0" fmla="*/ 781397 h 781397"/>
              <a:gd name="connsiteX1" fmla="*/ 266007 w 1479729"/>
              <a:gd name="connsiteY1" fmla="*/ 731520 h 781397"/>
              <a:gd name="connsiteX2" fmla="*/ 365760 w 1479729"/>
              <a:gd name="connsiteY2" fmla="*/ 698269 h 781397"/>
              <a:gd name="connsiteX3" fmla="*/ 648392 w 1479729"/>
              <a:gd name="connsiteY3" fmla="*/ 681644 h 781397"/>
              <a:gd name="connsiteX4" fmla="*/ 731520 w 1479729"/>
              <a:gd name="connsiteY4" fmla="*/ 665018 h 781397"/>
              <a:gd name="connsiteX5" fmla="*/ 831272 w 1479729"/>
              <a:gd name="connsiteY5" fmla="*/ 631768 h 781397"/>
              <a:gd name="connsiteX6" fmla="*/ 881149 w 1479729"/>
              <a:gd name="connsiteY6" fmla="*/ 581891 h 781397"/>
              <a:gd name="connsiteX7" fmla="*/ 931025 w 1479729"/>
              <a:gd name="connsiteY7" fmla="*/ 565266 h 781397"/>
              <a:gd name="connsiteX8" fmla="*/ 1014152 w 1479729"/>
              <a:gd name="connsiteY8" fmla="*/ 498764 h 781397"/>
              <a:gd name="connsiteX9" fmla="*/ 1064029 w 1479729"/>
              <a:gd name="connsiteY9" fmla="*/ 448888 h 781397"/>
              <a:gd name="connsiteX10" fmla="*/ 1163781 w 1479729"/>
              <a:gd name="connsiteY10" fmla="*/ 382386 h 781397"/>
              <a:gd name="connsiteX11" fmla="*/ 1263534 w 1479729"/>
              <a:gd name="connsiteY11" fmla="*/ 299258 h 781397"/>
              <a:gd name="connsiteX12" fmla="*/ 1363287 w 1479729"/>
              <a:gd name="connsiteY12" fmla="*/ 216131 h 781397"/>
              <a:gd name="connsiteX13" fmla="*/ 1446414 w 1479729"/>
              <a:gd name="connsiteY13" fmla="*/ 66502 h 781397"/>
              <a:gd name="connsiteX14" fmla="*/ 1479665 w 1479729"/>
              <a:gd name="connsiteY14" fmla="*/ 0 h 781397"/>
              <a:gd name="connsiteX0" fmla="*/ 0 w 1479729"/>
              <a:gd name="connsiteY0" fmla="*/ 781397 h 781397"/>
              <a:gd name="connsiteX1" fmla="*/ 266007 w 1479729"/>
              <a:gd name="connsiteY1" fmla="*/ 731520 h 781397"/>
              <a:gd name="connsiteX2" fmla="*/ 399011 w 1479729"/>
              <a:gd name="connsiteY2" fmla="*/ 748145 h 781397"/>
              <a:gd name="connsiteX3" fmla="*/ 648392 w 1479729"/>
              <a:gd name="connsiteY3" fmla="*/ 681644 h 781397"/>
              <a:gd name="connsiteX4" fmla="*/ 731520 w 1479729"/>
              <a:gd name="connsiteY4" fmla="*/ 665018 h 781397"/>
              <a:gd name="connsiteX5" fmla="*/ 831272 w 1479729"/>
              <a:gd name="connsiteY5" fmla="*/ 631768 h 781397"/>
              <a:gd name="connsiteX6" fmla="*/ 881149 w 1479729"/>
              <a:gd name="connsiteY6" fmla="*/ 581891 h 781397"/>
              <a:gd name="connsiteX7" fmla="*/ 931025 w 1479729"/>
              <a:gd name="connsiteY7" fmla="*/ 565266 h 781397"/>
              <a:gd name="connsiteX8" fmla="*/ 1014152 w 1479729"/>
              <a:gd name="connsiteY8" fmla="*/ 498764 h 781397"/>
              <a:gd name="connsiteX9" fmla="*/ 1064029 w 1479729"/>
              <a:gd name="connsiteY9" fmla="*/ 448888 h 781397"/>
              <a:gd name="connsiteX10" fmla="*/ 1163781 w 1479729"/>
              <a:gd name="connsiteY10" fmla="*/ 382386 h 781397"/>
              <a:gd name="connsiteX11" fmla="*/ 1263534 w 1479729"/>
              <a:gd name="connsiteY11" fmla="*/ 299258 h 781397"/>
              <a:gd name="connsiteX12" fmla="*/ 1363287 w 1479729"/>
              <a:gd name="connsiteY12" fmla="*/ 216131 h 781397"/>
              <a:gd name="connsiteX13" fmla="*/ 1446414 w 1479729"/>
              <a:gd name="connsiteY13" fmla="*/ 66502 h 781397"/>
              <a:gd name="connsiteX14" fmla="*/ 1479665 w 1479729"/>
              <a:gd name="connsiteY14" fmla="*/ 0 h 781397"/>
              <a:gd name="connsiteX0" fmla="*/ 0 w 1479729"/>
              <a:gd name="connsiteY0" fmla="*/ 781397 h 781397"/>
              <a:gd name="connsiteX1" fmla="*/ 282633 w 1479729"/>
              <a:gd name="connsiteY1" fmla="*/ 764771 h 781397"/>
              <a:gd name="connsiteX2" fmla="*/ 399011 w 1479729"/>
              <a:gd name="connsiteY2" fmla="*/ 748145 h 781397"/>
              <a:gd name="connsiteX3" fmla="*/ 648392 w 1479729"/>
              <a:gd name="connsiteY3" fmla="*/ 681644 h 781397"/>
              <a:gd name="connsiteX4" fmla="*/ 731520 w 1479729"/>
              <a:gd name="connsiteY4" fmla="*/ 665018 h 781397"/>
              <a:gd name="connsiteX5" fmla="*/ 831272 w 1479729"/>
              <a:gd name="connsiteY5" fmla="*/ 631768 h 781397"/>
              <a:gd name="connsiteX6" fmla="*/ 881149 w 1479729"/>
              <a:gd name="connsiteY6" fmla="*/ 581891 h 781397"/>
              <a:gd name="connsiteX7" fmla="*/ 931025 w 1479729"/>
              <a:gd name="connsiteY7" fmla="*/ 565266 h 781397"/>
              <a:gd name="connsiteX8" fmla="*/ 1014152 w 1479729"/>
              <a:gd name="connsiteY8" fmla="*/ 498764 h 781397"/>
              <a:gd name="connsiteX9" fmla="*/ 1064029 w 1479729"/>
              <a:gd name="connsiteY9" fmla="*/ 448888 h 781397"/>
              <a:gd name="connsiteX10" fmla="*/ 1163781 w 1479729"/>
              <a:gd name="connsiteY10" fmla="*/ 382386 h 781397"/>
              <a:gd name="connsiteX11" fmla="*/ 1263534 w 1479729"/>
              <a:gd name="connsiteY11" fmla="*/ 299258 h 781397"/>
              <a:gd name="connsiteX12" fmla="*/ 1363287 w 1479729"/>
              <a:gd name="connsiteY12" fmla="*/ 216131 h 781397"/>
              <a:gd name="connsiteX13" fmla="*/ 1446414 w 1479729"/>
              <a:gd name="connsiteY13" fmla="*/ 66502 h 781397"/>
              <a:gd name="connsiteX14" fmla="*/ 1479665 w 1479729"/>
              <a:gd name="connsiteY14" fmla="*/ 0 h 78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79729" h="781397">
                <a:moveTo>
                  <a:pt x="0" y="781397"/>
                </a:moveTo>
                <a:cubicBezTo>
                  <a:pt x="60391" y="771331"/>
                  <a:pt x="216131" y="770313"/>
                  <a:pt x="282633" y="764771"/>
                </a:cubicBezTo>
                <a:cubicBezTo>
                  <a:pt x="349135" y="759229"/>
                  <a:pt x="338051" y="761999"/>
                  <a:pt x="399011" y="748145"/>
                </a:cubicBezTo>
                <a:cubicBezTo>
                  <a:pt x="459971" y="734291"/>
                  <a:pt x="565265" y="703811"/>
                  <a:pt x="648392" y="681644"/>
                </a:cubicBezTo>
                <a:cubicBezTo>
                  <a:pt x="676101" y="676102"/>
                  <a:pt x="704258" y="672453"/>
                  <a:pt x="731520" y="665018"/>
                </a:cubicBezTo>
                <a:cubicBezTo>
                  <a:pt x="765334" y="655796"/>
                  <a:pt x="831272" y="631768"/>
                  <a:pt x="831272" y="631768"/>
                </a:cubicBezTo>
                <a:cubicBezTo>
                  <a:pt x="847898" y="615142"/>
                  <a:pt x="861586" y="594933"/>
                  <a:pt x="881149" y="581891"/>
                </a:cubicBezTo>
                <a:cubicBezTo>
                  <a:pt x="895730" y="572170"/>
                  <a:pt x="917341" y="576214"/>
                  <a:pt x="931025" y="565266"/>
                </a:cubicBezTo>
                <a:cubicBezTo>
                  <a:pt x="1038454" y="479322"/>
                  <a:pt x="888788" y="540551"/>
                  <a:pt x="1014152" y="498764"/>
                </a:cubicBezTo>
                <a:cubicBezTo>
                  <a:pt x="1030778" y="482139"/>
                  <a:pt x="1045470" y="463323"/>
                  <a:pt x="1064029" y="448888"/>
                </a:cubicBezTo>
                <a:cubicBezTo>
                  <a:pt x="1095573" y="424353"/>
                  <a:pt x="1135523" y="410644"/>
                  <a:pt x="1163781" y="382386"/>
                </a:cubicBezTo>
                <a:cubicBezTo>
                  <a:pt x="1309497" y="236670"/>
                  <a:pt x="1124655" y="414991"/>
                  <a:pt x="1263534" y="299258"/>
                </a:cubicBezTo>
                <a:cubicBezTo>
                  <a:pt x="1391539" y="192587"/>
                  <a:pt x="1239457" y="298684"/>
                  <a:pt x="1363287" y="216131"/>
                </a:cubicBezTo>
                <a:cubicBezTo>
                  <a:pt x="1392549" y="128343"/>
                  <a:pt x="1370191" y="180836"/>
                  <a:pt x="1446414" y="66502"/>
                </a:cubicBezTo>
                <a:cubicBezTo>
                  <a:pt x="1482739" y="12014"/>
                  <a:pt x="1479665" y="36607"/>
                  <a:pt x="1479665" y="0"/>
                </a:cubicBezTo>
              </a:path>
            </a:pathLst>
          </a:custGeom>
          <a:noFill/>
          <a:ln w="28575">
            <a:solidFill>
              <a:schemeClr val="accent5">
                <a:lumMod val="50000"/>
              </a:schemeClr>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2826328" y="4522125"/>
            <a:ext cx="1030778" cy="1379912"/>
          </a:xfrm>
          <a:custGeom>
            <a:avLst/>
            <a:gdLst>
              <a:gd name="connsiteX0" fmla="*/ 0 w 1313411"/>
              <a:gd name="connsiteY0" fmla="*/ 1363287 h 1363287"/>
              <a:gd name="connsiteX1" fmla="*/ 149629 w 1313411"/>
              <a:gd name="connsiteY1" fmla="*/ 1313411 h 1363287"/>
              <a:gd name="connsiteX2" fmla="*/ 199506 w 1313411"/>
              <a:gd name="connsiteY2" fmla="*/ 1296786 h 1363287"/>
              <a:gd name="connsiteX3" fmla="*/ 382386 w 1313411"/>
              <a:gd name="connsiteY3" fmla="*/ 1280160 h 1363287"/>
              <a:gd name="connsiteX4" fmla="*/ 482138 w 1313411"/>
              <a:gd name="connsiteY4" fmla="*/ 1246909 h 1363287"/>
              <a:gd name="connsiteX5" fmla="*/ 581891 w 1313411"/>
              <a:gd name="connsiteY5" fmla="*/ 1197033 h 1363287"/>
              <a:gd name="connsiteX6" fmla="*/ 714895 w 1313411"/>
              <a:gd name="connsiteY6" fmla="*/ 1180407 h 1363287"/>
              <a:gd name="connsiteX7" fmla="*/ 781397 w 1313411"/>
              <a:gd name="connsiteY7" fmla="*/ 1163782 h 1363287"/>
              <a:gd name="connsiteX8" fmla="*/ 964277 w 1313411"/>
              <a:gd name="connsiteY8" fmla="*/ 1130531 h 1363287"/>
              <a:gd name="connsiteX9" fmla="*/ 1064029 w 1313411"/>
              <a:gd name="connsiteY9" fmla="*/ 1080655 h 1363287"/>
              <a:gd name="connsiteX10" fmla="*/ 1130531 w 1313411"/>
              <a:gd name="connsiteY10" fmla="*/ 980902 h 1363287"/>
              <a:gd name="connsiteX11" fmla="*/ 1180408 w 1313411"/>
              <a:gd name="connsiteY11" fmla="*/ 881149 h 1363287"/>
              <a:gd name="connsiteX12" fmla="*/ 1213658 w 1313411"/>
              <a:gd name="connsiteY12" fmla="*/ 681644 h 1363287"/>
              <a:gd name="connsiteX13" fmla="*/ 1230284 w 1313411"/>
              <a:gd name="connsiteY13" fmla="*/ 631767 h 1363287"/>
              <a:gd name="connsiteX14" fmla="*/ 1246909 w 1313411"/>
              <a:gd name="connsiteY14" fmla="*/ 548640 h 1363287"/>
              <a:gd name="connsiteX15" fmla="*/ 1263535 w 1313411"/>
              <a:gd name="connsiteY15" fmla="*/ 216131 h 1363287"/>
              <a:gd name="connsiteX16" fmla="*/ 1296786 w 1313411"/>
              <a:gd name="connsiteY16" fmla="*/ 99753 h 1363287"/>
              <a:gd name="connsiteX17" fmla="*/ 1313411 w 1313411"/>
              <a:gd name="connsiteY17" fmla="*/ 0 h 1363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13411" h="1363287">
                <a:moveTo>
                  <a:pt x="0" y="1363287"/>
                </a:moveTo>
                <a:cubicBezTo>
                  <a:pt x="143298" y="1305968"/>
                  <a:pt x="24350" y="1349204"/>
                  <a:pt x="149629" y="1313411"/>
                </a:cubicBezTo>
                <a:cubicBezTo>
                  <a:pt x="166480" y="1308597"/>
                  <a:pt x="182157" y="1299264"/>
                  <a:pt x="199506" y="1296786"/>
                </a:cubicBezTo>
                <a:cubicBezTo>
                  <a:pt x="260102" y="1288129"/>
                  <a:pt x="321426" y="1285702"/>
                  <a:pt x="382386" y="1280160"/>
                </a:cubicBezTo>
                <a:cubicBezTo>
                  <a:pt x="415637" y="1269076"/>
                  <a:pt x="452975" y="1266351"/>
                  <a:pt x="482138" y="1246909"/>
                </a:cubicBezTo>
                <a:cubicBezTo>
                  <a:pt x="522072" y="1220287"/>
                  <a:pt x="534568" y="1205637"/>
                  <a:pt x="581891" y="1197033"/>
                </a:cubicBezTo>
                <a:cubicBezTo>
                  <a:pt x="625850" y="1189040"/>
                  <a:pt x="670823" y="1187752"/>
                  <a:pt x="714895" y="1180407"/>
                </a:cubicBezTo>
                <a:cubicBezTo>
                  <a:pt x="737434" y="1176651"/>
                  <a:pt x="759092" y="1168739"/>
                  <a:pt x="781397" y="1163782"/>
                </a:cubicBezTo>
                <a:cubicBezTo>
                  <a:pt x="851125" y="1148287"/>
                  <a:pt x="892068" y="1142566"/>
                  <a:pt x="964277" y="1130531"/>
                </a:cubicBezTo>
                <a:cubicBezTo>
                  <a:pt x="999855" y="1118672"/>
                  <a:pt x="1037487" y="1110989"/>
                  <a:pt x="1064029" y="1080655"/>
                </a:cubicBezTo>
                <a:cubicBezTo>
                  <a:pt x="1090345" y="1050580"/>
                  <a:pt x="1108364" y="1014153"/>
                  <a:pt x="1130531" y="980902"/>
                </a:cubicBezTo>
                <a:cubicBezTo>
                  <a:pt x="1173503" y="916443"/>
                  <a:pt x="1157463" y="949983"/>
                  <a:pt x="1180408" y="881149"/>
                </a:cubicBezTo>
                <a:cubicBezTo>
                  <a:pt x="1189791" y="815465"/>
                  <a:pt x="1197452" y="746469"/>
                  <a:pt x="1213658" y="681644"/>
                </a:cubicBezTo>
                <a:cubicBezTo>
                  <a:pt x="1217908" y="664642"/>
                  <a:pt x="1226034" y="648769"/>
                  <a:pt x="1230284" y="631767"/>
                </a:cubicBezTo>
                <a:cubicBezTo>
                  <a:pt x="1237138" y="604353"/>
                  <a:pt x="1241367" y="576349"/>
                  <a:pt x="1246909" y="548640"/>
                </a:cubicBezTo>
                <a:cubicBezTo>
                  <a:pt x="1252451" y="437804"/>
                  <a:pt x="1254319" y="326722"/>
                  <a:pt x="1263535" y="216131"/>
                </a:cubicBezTo>
                <a:cubicBezTo>
                  <a:pt x="1265855" y="188291"/>
                  <a:pt x="1287165" y="128614"/>
                  <a:pt x="1296786" y="99753"/>
                </a:cubicBezTo>
                <a:lnTo>
                  <a:pt x="1313411" y="0"/>
                </a:lnTo>
              </a:path>
            </a:pathLst>
          </a:custGeom>
          <a:noFill/>
          <a:ln w="28575">
            <a:solidFill>
              <a:schemeClr val="accent5">
                <a:lumMod val="50000"/>
              </a:schemeClr>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24520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2617" y="171716"/>
            <a:ext cx="4918024" cy="607199"/>
          </a:xfrm>
        </p:spPr>
        <p:txBody>
          <a:bodyPr/>
          <a:lstStyle/>
          <a:p>
            <a:r>
              <a:rPr lang="en-US" altLang="zh-CN" dirty="0" err="1" smtClean="0"/>
              <a:t>Dijkstra</a:t>
            </a:r>
            <a:r>
              <a:rPr lang="zh-CN" altLang="en-US" dirty="0" smtClean="0"/>
              <a:t>算法步骤：</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6</a:t>
            </a:fld>
            <a:endParaRPr lang="zh-CN" altLang="en-US" dirty="0"/>
          </a:p>
        </p:txBody>
      </p:sp>
      <p:sp>
        <p:nvSpPr>
          <p:cNvPr id="4" name="内容占位符 3"/>
          <p:cNvSpPr>
            <a:spLocks noGrp="1"/>
          </p:cNvSpPr>
          <p:nvPr>
            <p:ph sz="quarter" idx="1"/>
          </p:nvPr>
        </p:nvSpPr>
        <p:spPr>
          <a:xfrm>
            <a:off x="1555722" y="881802"/>
            <a:ext cx="7715200" cy="2065784"/>
          </a:xfrm>
        </p:spPr>
        <p:txBody>
          <a:bodyPr>
            <a:noAutofit/>
          </a:bodyPr>
          <a:lstStyle/>
          <a:p>
            <a:pPr marL="0" indent="0">
              <a:buNone/>
            </a:pPr>
            <a:r>
              <a:rPr lang="en-US" altLang="zh-CN" sz="2000" dirty="0"/>
              <a:t>N</a:t>
            </a:r>
            <a:r>
              <a:rPr lang="zh-CN" altLang="zh-CN" sz="2000" dirty="0"/>
              <a:t>＝网络中所有节点的集合</a:t>
            </a:r>
          </a:p>
          <a:p>
            <a:pPr marL="0" indent="0">
              <a:buNone/>
            </a:pPr>
            <a:r>
              <a:rPr lang="en-US" altLang="zh-CN" sz="2000" dirty="0"/>
              <a:t>s</a:t>
            </a:r>
            <a:r>
              <a:rPr lang="zh-CN" altLang="zh-CN" sz="2000" dirty="0"/>
              <a:t>＝源节点</a:t>
            </a:r>
          </a:p>
          <a:p>
            <a:pPr marL="0" indent="0">
              <a:buNone/>
            </a:pPr>
            <a:r>
              <a:rPr lang="en-US" altLang="zh-CN" sz="2000" dirty="0" err="1"/>
              <a:t>C</a:t>
            </a:r>
            <a:r>
              <a:rPr lang="en-US" altLang="zh-CN" sz="2000" baseline="-25000" dirty="0" err="1"/>
              <a:t>ij</a:t>
            </a:r>
            <a:r>
              <a:rPr lang="zh-CN" altLang="zh-CN" sz="2000" dirty="0"/>
              <a:t>＝节点</a:t>
            </a:r>
            <a:r>
              <a:rPr lang="en-US" altLang="zh-CN" sz="2000" dirty="0" err="1"/>
              <a:t>i</a:t>
            </a:r>
            <a:r>
              <a:rPr lang="zh-CN" altLang="zh-CN" sz="2000" dirty="0"/>
              <a:t>与</a:t>
            </a:r>
            <a:r>
              <a:rPr lang="en-US" altLang="zh-CN" sz="2000" dirty="0"/>
              <a:t>j</a:t>
            </a:r>
            <a:r>
              <a:rPr lang="zh-CN" altLang="zh-CN" sz="2000" dirty="0"/>
              <a:t>之间链路花费；若两个节点间没有直接连接则为</a:t>
            </a:r>
            <a:r>
              <a:rPr lang="en-US" altLang="zh-CN" sz="2000" dirty="0" smtClean="0"/>
              <a:t>∞</a:t>
            </a:r>
            <a:endParaRPr lang="en-US" altLang="zh-CN" sz="2000" dirty="0" smtClean="0">
              <a:solidFill>
                <a:srgbClr val="C00000"/>
              </a:solidFill>
            </a:endParaRPr>
          </a:p>
          <a:p>
            <a:pPr marL="0" indent="0">
              <a:buNone/>
            </a:pPr>
            <a:r>
              <a:rPr lang="en-US" altLang="zh-CN" sz="2000" dirty="0" smtClean="0">
                <a:solidFill>
                  <a:srgbClr val="C00000"/>
                </a:solidFill>
              </a:rPr>
              <a:t>M</a:t>
            </a:r>
            <a:r>
              <a:rPr lang="zh-CN" altLang="zh-CN" sz="2000" dirty="0">
                <a:solidFill>
                  <a:srgbClr val="C00000"/>
                </a:solidFill>
              </a:rPr>
              <a:t>＝已标记节点的集合</a:t>
            </a:r>
          </a:p>
          <a:p>
            <a:pPr marL="0" indent="0">
              <a:buNone/>
            </a:pPr>
            <a:r>
              <a:rPr lang="en-US" altLang="zh-CN" sz="2000" dirty="0" err="1" smtClean="0">
                <a:solidFill>
                  <a:srgbClr val="C00000"/>
                </a:solidFill>
              </a:rPr>
              <a:t>D</a:t>
            </a:r>
            <a:r>
              <a:rPr lang="en-US" altLang="zh-CN" sz="2000" baseline="-25000" dirty="0" err="1" smtClean="0">
                <a:solidFill>
                  <a:srgbClr val="C00000"/>
                </a:solidFill>
              </a:rPr>
              <a:t>n</a:t>
            </a:r>
            <a:r>
              <a:rPr lang="zh-CN" altLang="zh-CN" sz="2000" dirty="0">
                <a:solidFill>
                  <a:srgbClr val="C00000"/>
                </a:solidFill>
              </a:rPr>
              <a:t>＝算法求得的当前从源</a:t>
            </a:r>
            <a:r>
              <a:rPr lang="en-US" altLang="zh-CN" sz="2000" dirty="0">
                <a:solidFill>
                  <a:srgbClr val="C00000"/>
                </a:solidFill>
              </a:rPr>
              <a:t>s</a:t>
            </a:r>
            <a:r>
              <a:rPr lang="zh-CN" altLang="zh-CN" sz="2000" dirty="0">
                <a:solidFill>
                  <a:srgbClr val="C00000"/>
                </a:solidFill>
              </a:rPr>
              <a:t>到节点</a:t>
            </a:r>
            <a:r>
              <a:rPr lang="en-US" altLang="zh-CN" sz="2000" dirty="0">
                <a:solidFill>
                  <a:srgbClr val="C00000"/>
                </a:solidFill>
              </a:rPr>
              <a:t>n</a:t>
            </a:r>
            <a:r>
              <a:rPr lang="zh-CN" altLang="zh-CN" sz="2000" dirty="0">
                <a:solidFill>
                  <a:srgbClr val="C00000"/>
                </a:solidFill>
              </a:rPr>
              <a:t>的最短路径的花费</a:t>
            </a:r>
          </a:p>
        </p:txBody>
      </p:sp>
      <mc:AlternateContent xmlns:mc="http://schemas.openxmlformats.org/markup-compatibility/2006">
        <mc:Choice xmlns:a14="http://schemas.microsoft.com/office/drawing/2010/main" Requires="a14">
          <p:sp>
            <p:nvSpPr>
              <p:cNvPr id="5" name="内容占位符 3"/>
              <p:cNvSpPr txBox="1">
                <a:spLocks/>
              </p:cNvSpPr>
              <p:nvPr/>
            </p:nvSpPr>
            <p:spPr>
              <a:xfrm>
                <a:off x="352245" y="2989950"/>
                <a:ext cx="6617898" cy="3168352"/>
              </a:xfrm>
              <a:prstGeom prst="rect">
                <a:avLst/>
              </a:prstGeom>
            </p:spPr>
            <p:txBody>
              <a:bodyPr vert="horz">
                <a:no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US" altLang="zh-CN" sz="2400" dirty="0"/>
                  <a:t>(1) </a:t>
                </a:r>
                <a:r>
                  <a:rPr lang="zh-CN" altLang="zh-CN" sz="2400" dirty="0" smtClean="0"/>
                  <a:t>初始化</a:t>
                </a:r>
                <a:r>
                  <a:rPr lang="en-US" altLang="zh-CN" sz="2400" dirty="0" smtClean="0"/>
                  <a:t>: </a:t>
                </a:r>
                <a:r>
                  <a:rPr lang="zh-CN" altLang="en-US" sz="2400" dirty="0" smtClean="0"/>
                  <a:t>标记节点集合与当前最短路径花费</a:t>
                </a:r>
                <a:endParaRPr lang="zh-CN" altLang="zh-CN" sz="2400" dirty="0"/>
              </a:p>
              <a:p>
                <a:pPr marL="0" indent="0">
                  <a:buNone/>
                </a:pPr>
                <a:r>
                  <a:rPr lang="en-US" altLang="zh-CN" sz="2400" dirty="0"/>
                  <a:t>   M = {s}</a:t>
                </a:r>
                <a:endParaRPr lang="zh-CN" altLang="zh-CN" sz="2400" dirty="0"/>
              </a:p>
              <a:p>
                <a:pPr marL="0" indent="0">
                  <a:buNone/>
                </a:pPr>
                <a:r>
                  <a:rPr lang="en-US" altLang="zh-CN" sz="2400" dirty="0"/>
                  <a:t>   D</a:t>
                </a:r>
                <a:r>
                  <a:rPr lang="en-US" altLang="zh-CN" sz="2400" baseline="-25000" dirty="0"/>
                  <a:t>s</a:t>
                </a:r>
                <a:r>
                  <a:rPr lang="en-US" altLang="zh-CN" sz="2400" dirty="0"/>
                  <a:t> = 0</a:t>
                </a:r>
                <a:endParaRPr lang="zh-CN" altLang="zh-CN" sz="2400" dirty="0"/>
              </a:p>
              <a:p>
                <a:pPr marL="0" indent="0">
                  <a:buNone/>
                </a:pPr>
                <a:r>
                  <a:rPr lang="en-US" altLang="zh-CN" sz="2400" dirty="0"/>
                  <a:t>   </a:t>
                </a:r>
                <a:r>
                  <a:rPr lang="en-US" altLang="zh-CN" sz="2400" dirty="0" err="1"/>
                  <a:t>D</a:t>
                </a:r>
                <a:r>
                  <a:rPr lang="en-US" altLang="zh-CN" sz="2400" baseline="-25000" dirty="0" err="1"/>
                  <a:t>j</a:t>
                </a:r>
                <a:r>
                  <a:rPr lang="en-US" altLang="zh-CN" sz="2400" dirty="0"/>
                  <a:t> = </a:t>
                </a:r>
                <a:r>
                  <a:rPr lang="en-US" altLang="zh-CN" sz="2400" dirty="0" err="1"/>
                  <a:t>C</a:t>
                </a:r>
                <a:r>
                  <a:rPr lang="en-US" altLang="zh-CN" sz="2400" baseline="-25000" dirty="0" err="1"/>
                  <a:t>sj</a:t>
                </a:r>
                <a:r>
                  <a:rPr lang="en-US" altLang="zh-CN" sz="2400" dirty="0"/>
                  <a:t> for </a:t>
                </a:r>
                <a:r>
                  <a:rPr lang="en-US" altLang="zh-CN" sz="2400" dirty="0" err="1"/>
                  <a:t>j≠s</a:t>
                </a:r>
                <a:endParaRPr lang="zh-CN" altLang="zh-CN" sz="2400" dirty="0"/>
              </a:p>
              <a:p>
                <a:pPr marL="0" indent="0">
                  <a:buNone/>
                </a:pPr>
                <a:r>
                  <a:rPr lang="zh-CN" altLang="en-US" sz="2400" dirty="0"/>
                  <a:t>重复</a:t>
                </a:r>
                <a:r>
                  <a:rPr lang="en-US" altLang="zh-CN" sz="2400" dirty="0"/>
                  <a:t>(2)(3)</a:t>
                </a:r>
                <a:r>
                  <a:rPr lang="zh-CN" altLang="en-US" sz="2400" dirty="0"/>
                  <a:t>直到 </a:t>
                </a:r>
                <a:r>
                  <a:rPr lang="en-US" altLang="zh-CN" sz="2400" dirty="0"/>
                  <a:t>M=N </a:t>
                </a:r>
              </a:p>
              <a:p>
                <a:pPr marL="0" indent="0">
                  <a:buNone/>
                </a:pPr>
                <a:r>
                  <a:rPr lang="en-US" altLang="zh-CN" sz="2400" dirty="0"/>
                  <a:t>(2)</a:t>
                </a:r>
                <a:r>
                  <a:rPr lang="zh-CN" altLang="en-US" sz="2400" dirty="0"/>
                  <a:t>选择新的标记节点加入到</a:t>
                </a:r>
                <a:r>
                  <a:rPr lang="en-US" altLang="zh-CN" sz="2400" dirty="0"/>
                  <a:t>M</a:t>
                </a:r>
                <a:r>
                  <a:rPr lang="zh-CN" altLang="en-US" sz="2400" dirty="0"/>
                  <a:t>中 </a:t>
                </a:r>
                <a:endParaRPr lang="en-US" altLang="zh-CN" sz="2400" dirty="0"/>
              </a:p>
              <a:p>
                <a:pPr marL="0" indent="0">
                  <a:buNone/>
                </a:pPr>
                <a:r>
                  <a:rPr lang="en-US" altLang="zh-CN" sz="2400" dirty="0"/>
                  <a:t>  </a:t>
                </a:r>
                <a:r>
                  <a:rPr lang="zh-CN" altLang="zh-CN" sz="2400" dirty="0"/>
                  <a:t>寻找节点</a:t>
                </a:r>
                <a14:m>
                  <m:oMath xmlns:m="http://schemas.openxmlformats.org/officeDocument/2006/math">
                    <m:r>
                      <m:rPr>
                        <m:sty m:val="p"/>
                      </m:rPr>
                      <a:rPr lang="en-US" altLang="zh-CN" sz="2400">
                        <a:latin typeface="Cambria Math"/>
                      </a:rPr>
                      <m:t>i</m:t>
                    </m:r>
                    <m:r>
                      <a:rPr lang="en-US" altLang="zh-CN" sz="2400" strike="sngStrike">
                        <a:latin typeface="Cambria Math"/>
                      </a:rPr>
                      <m:t>∈</m:t>
                    </m:r>
                  </m:oMath>
                </a14:m>
                <a:r>
                  <a:rPr lang="en-US" altLang="zh-CN" sz="2400" dirty="0"/>
                  <a:t>M</a:t>
                </a:r>
                <a:r>
                  <a:rPr lang="zh-CN" altLang="zh-CN" sz="2400" dirty="0"/>
                  <a:t>，使得</a:t>
                </a:r>
                <a:r>
                  <a:rPr lang="en-US" altLang="zh-CN" sz="2400" dirty="0"/>
                  <a:t>D</a:t>
                </a:r>
                <a:r>
                  <a:rPr lang="en-US" altLang="zh-CN" sz="2400" baseline="-25000" dirty="0"/>
                  <a:t>i</a:t>
                </a:r>
                <a:r>
                  <a:rPr lang="en-US" altLang="zh-CN" sz="2400" dirty="0"/>
                  <a:t>=</a:t>
                </a:r>
                <a14:m>
                  <m:oMath xmlns:m="http://schemas.openxmlformats.org/officeDocument/2006/math">
                    <m:func>
                      <m:funcPr>
                        <m:ctrlPr>
                          <a:rPr lang="zh-CN" altLang="zh-CN" sz="2400" i="1">
                            <a:latin typeface="Cambria Math" panose="02040503050406030204" pitchFamily="18" charset="0"/>
                          </a:rPr>
                        </m:ctrlPr>
                      </m:funcPr>
                      <m:fName>
                        <m:limLow>
                          <m:limLowPr>
                            <m:ctrlPr>
                              <a:rPr lang="zh-CN" altLang="zh-CN" sz="2400" i="1">
                                <a:latin typeface="Cambria Math" panose="02040503050406030204" pitchFamily="18" charset="0"/>
                              </a:rPr>
                            </m:ctrlPr>
                          </m:limLowPr>
                          <m:e>
                            <m:r>
                              <m:rPr>
                                <m:sty m:val="p"/>
                              </m:rPr>
                              <a:rPr lang="en-US" altLang="zh-CN" sz="2400">
                                <a:latin typeface="Cambria Math"/>
                              </a:rPr>
                              <m:t>min</m:t>
                            </m:r>
                          </m:e>
                          <m:lim>
                            <m:r>
                              <m:rPr>
                                <m:sty m:val="p"/>
                              </m:rPr>
                              <a:rPr lang="en-US" altLang="zh-CN" sz="2400">
                                <a:latin typeface="Cambria Math"/>
                              </a:rPr>
                              <m:t>j</m:t>
                            </m:r>
                            <m:r>
                              <a:rPr lang="en-US" altLang="zh-CN" sz="2400" strike="sngStrike">
                                <a:latin typeface="Cambria Math"/>
                              </a:rPr>
                              <m:t>∈</m:t>
                            </m:r>
                            <m:r>
                              <m:rPr>
                                <m:sty m:val="p"/>
                              </m:rPr>
                              <a:rPr lang="en-US" altLang="zh-CN" sz="2400">
                                <a:latin typeface="Cambria Math"/>
                              </a:rPr>
                              <m:t>M</m:t>
                            </m:r>
                          </m:lim>
                        </m:limLow>
                      </m:fName>
                      <m:e>
                        <m:sSub>
                          <m:sSubPr>
                            <m:ctrlPr>
                              <a:rPr lang="zh-CN" altLang="zh-CN" sz="2400" i="1">
                                <a:latin typeface="Cambria Math" panose="02040503050406030204" pitchFamily="18" charset="0"/>
                              </a:rPr>
                            </m:ctrlPr>
                          </m:sSubPr>
                          <m:e>
                            <m:r>
                              <m:rPr>
                                <m:sty m:val="p"/>
                              </m:rPr>
                              <a:rPr lang="en-US" altLang="zh-CN" sz="2400">
                                <a:latin typeface="Cambria Math"/>
                              </a:rPr>
                              <m:t>D</m:t>
                            </m:r>
                          </m:e>
                          <m:sub>
                            <m:r>
                              <m:rPr>
                                <m:sty m:val="p"/>
                              </m:rPr>
                              <a:rPr lang="en-US" altLang="zh-CN" sz="2400">
                                <a:latin typeface="Cambria Math"/>
                              </a:rPr>
                              <m:t>j</m:t>
                            </m:r>
                          </m:sub>
                        </m:sSub>
                      </m:e>
                    </m:func>
                  </m:oMath>
                </a14:m>
                <a:endParaRPr lang="zh-CN" altLang="zh-CN" sz="2400" dirty="0"/>
              </a:p>
              <a:p>
                <a:pPr marL="0" indent="0">
                  <a:buNone/>
                </a:pPr>
                <a:r>
                  <a:rPr lang="en-US" altLang="zh-CN" sz="2400" dirty="0"/>
                  <a:t>  </a:t>
                </a:r>
                <a:r>
                  <a:rPr lang="zh-CN" altLang="zh-CN" sz="2400" dirty="0"/>
                  <a:t>把</a:t>
                </a:r>
                <a:r>
                  <a:rPr lang="en-US" altLang="zh-CN" sz="2400" dirty="0" err="1"/>
                  <a:t>i</a:t>
                </a:r>
                <a:r>
                  <a:rPr lang="zh-CN" altLang="zh-CN" sz="2400" dirty="0"/>
                  <a:t>加入到</a:t>
                </a:r>
                <a:r>
                  <a:rPr lang="en-US" altLang="zh-CN" sz="2400" dirty="0"/>
                  <a:t>M</a:t>
                </a:r>
                <a:r>
                  <a:rPr lang="zh-CN" altLang="zh-CN" sz="2400" dirty="0"/>
                  <a:t>中</a:t>
                </a:r>
              </a:p>
            </p:txBody>
          </p:sp>
        </mc:Choice>
        <mc:Fallback>
          <p:sp>
            <p:nvSpPr>
              <p:cNvPr id="5" name="内容占位符 3"/>
              <p:cNvSpPr txBox="1">
                <a:spLocks noRot="1" noChangeAspect="1" noMove="1" noResize="1" noEditPoints="1" noAdjustHandles="1" noChangeArrowheads="1" noChangeShapeType="1" noTextEdit="1"/>
              </p:cNvSpPr>
              <p:nvPr/>
            </p:nvSpPr>
            <p:spPr>
              <a:xfrm>
                <a:off x="352245" y="2989950"/>
                <a:ext cx="6617898" cy="3168352"/>
              </a:xfrm>
              <a:prstGeom prst="rect">
                <a:avLst/>
              </a:prstGeom>
              <a:blipFill>
                <a:blip r:embed="rId3"/>
                <a:stretch>
                  <a:fillRect l="-1475" t="-1346" b="-2153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内容占位符 3"/>
              <p:cNvSpPr txBox="1">
                <a:spLocks/>
              </p:cNvSpPr>
              <p:nvPr/>
            </p:nvSpPr>
            <p:spPr>
              <a:xfrm>
                <a:off x="5945336" y="3752394"/>
                <a:ext cx="5940478" cy="2448272"/>
              </a:xfrm>
              <a:prstGeom prst="rect">
                <a:avLst/>
              </a:prstGeom>
            </p:spPr>
            <p:txBody>
              <a:bodyPr vert="horz">
                <a:no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zh-CN" altLang="en-US" sz="2400" dirty="0"/>
                  <a:t>（</a:t>
                </a:r>
                <a:r>
                  <a:rPr lang="en-US" altLang="zh-CN" sz="2400" dirty="0"/>
                  <a:t>3</a:t>
                </a:r>
                <a:r>
                  <a:rPr lang="zh-CN" altLang="en-US" sz="2400" dirty="0"/>
                  <a:t>）</a:t>
                </a:r>
                <a:r>
                  <a:rPr lang="zh-CN" altLang="zh-CN" sz="2400" dirty="0"/>
                  <a:t>更新最短路径花费</a:t>
                </a:r>
              </a:p>
              <a:p>
                <a:pPr marL="0" indent="0">
                  <a:buNone/>
                </a:pPr>
                <a:r>
                  <a:rPr lang="en-US" altLang="zh-CN" sz="2400" dirty="0"/>
                  <a:t>  </a:t>
                </a:r>
                <a:r>
                  <a:rPr lang="zh-CN" altLang="zh-CN" sz="2400" dirty="0"/>
                  <a:t>对所有</a:t>
                </a:r>
                <a:r>
                  <a:rPr lang="en-US" altLang="zh-CN" sz="2400" dirty="0" err="1"/>
                  <a:t>i</a:t>
                </a:r>
                <a:r>
                  <a:rPr lang="zh-CN" altLang="zh-CN" sz="2400" dirty="0"/>
                  <a:t>的邻居节点</a:t>
                </a:r>
                <a:r>
                  <a:rPr lang="en-US" altLang="zh-CN" sz="2400" dirty="0"/>
                  <a:t>j</a:t>
                </a:r>
                <a14:m>
                  <m:oMath xmlns:m="http://schemas.openxmlformats.org/officeDocument/2006/math">
                    <m:r>
                      <a:rPr lang="en-US" altLang="zh-CN" sz="2400" strike="sngStrike">
                        <a:latin typeface="Cambria Math"/>
                      </a:rPr>
                      <m:t>∈</m:t>
                    </m:r>
                  </m:oMath>
                </a14:m>
                <a:r>
                  <a:rPr lang="en-US" altLang="zh-CN" sz="2400" dirty="0"/>
                  <a:t>M </a:t>
                </a:r>
                <a:r>
                  <a:rPr lang="zh-CN" altLang="zh-CN" sz="2400" dirty="0"/>
                  <a:t>更新</a:t>
                </a:r>
                <a:r>
                  <a:rPr lang="en-US" altLang="zh-CN" sz="2400" dirty="0" err="1"/>
                  <a:t>D</a:t>
                </a:r>
                <a:r>
                  <a:rPr lang="en-US" altLang="zh-CN" sz="2400" baseline="-25000" dirty="0" err="1"/>
                  <a:t>j</a:t>
                </a:r>
                <a:r>
                  <a:rPr lang="en-US" altLang="zh-CN" sz="2400" dirty="0"/>
                  <a:t>=min[</a:t>
                </a:r>
                <a:r>
                  <a:rPr lang="en-US" altLang="zh-CN" sz="2400" dirty="0" err="1"/>
                  <a:t>D</a:t>
                </a:r>
                <a:r>
                  <a:rPr lang="en-US" altLang="zh-CN" sz="2400" baseline="-25000" dirty="0" err="1"/>
                  <a:t>j</a:t>
                </a:r>
                <a:r>
                  <a:rPr lang="en-US" altLang="zh-CN" sz="2400" dirty="0" err="1"/>
                  <a:t>,D</a:t>
                </a:r>
                <a:r>
                  <a:rPr lang="en-US" altLang="zh-CN" sz="2400" baseline="-25000" dirty="0" err="1"/>
                  <a:t>i</a:t>
                </a:r>
                <a:r>
                  <a:rPr lang="en-US" altLang="zh-CN" sz="2400" dirty="0" err="1"/>
                  <a:t>+C</a:t>
                </a:r>
                <a:r>
                  <a:rPr lang="en-US" altLang="zh-CN" sz="2400" baseline="-25000" dirty="0" err="1"/>
                  <a:t>ij</a:t>
                </a:r>
                <a:r>
                  <a:rPr lang="en-US" altLang="zh-CN" sz="2400" dirty="0"/>
                  <a:t>]</a:t>
                </a:r>
                <a:r>
                  <a:rPr lang="zh-CN" altLang="zh-CN" sz="2400" dirty="0"/>
                  <a:t>。如果后一项为最小值，则从</a:t>
                </a:r>
                <a:r>
                  <a:rPr lang="en-US" altLang="zh-CN" sz="2400" dirty="0"/>
                  <a:t>S</a:t>
                </a:r>
                <a:r>
                  <a:rPr lang="zh-CN" altLang="zh-CN" sz="2400" dirty="0"/>
                  <a:t>到</a:t>
                </a:r>
                <a:r>
                  <a:rPr lang="en-US" altLang="zh-CN" sz="2400" dirty="0"/>
                  <a:t>j</a:t>
                </a:r>
                <a:r>
                  <a:rPr lang="zh-CN" altLang="zh-CN" sz="2400" dirty="0"/>
                  <a:t>的路径变为从</a:t>
                </a:r>
                <a:r>
                  <a:rPr lang="en-US" altLang="zh-CN" sz="2400" dirty="0"/>
                  <a:t>S</a:t>
                </a:r>
                <a:r>
                  <a:rPr lang="zh-CN" altLang="zh-CN" sz="2400" dirty="0"/>
                  <a:t>到</a:t>
                </a:r>
                <a:r>
                  <a:rPr lang="en-US" altLang="zh-CN" sz="2400" dirty="0" err="1"/>
                  <a:t>i</a:t>
                </a:r>
                <a:r>
                  <a:rPr lang="zh-CN" altLang="zh-CN" sz="2400" dirty="0"/>
                  <a:t>的路径再加上从</a:t>
                </a:r>
                <a:r>
                  <a:rPr lang="en-US" altLang="zh-CN" sz="2400" dirty="0" err="1"/>
                  <a:t>i</a:t>
                </a:r>
                <a:r>
                  <a:rPr lang="zh-CN" altLang="zh-CN" sz="2400" dirty="0"/>
                  <a:t>到</a:t>
                </a:r>
                <a:r>
                  <a:rPr lang="en-US" altLang="zh-CN" sz="2400" dirty="0"/>
                  <a:t>j</a:t>
                </a:r>
                <a:r>
                  <a:rPr lang="zh-CN" altLang="zh-CN" sz="2400" dirty="0"/>
                  <a:t>的链路。</a:t>
                </a:r>
              </a:p>
              <a:p>
                <a:endParaRPr lang="zh-CN" altLang="zh-CN" sz="2400" dirty="0"/>
              </a:p>
              <a:p>
                <a:endParaRPr lang="zh-CN" altLang="en-US" sz="2400" dirty="0"/>
              </a:p>
            </p:txBody>
          </p:sp>
        </mc:Choice>
        <mc:Fallback>
          <p:sp>
            <p:nvSpPr>
              <p:cNvPr id="6" name="内容占位符 3"/>
              <p:cNvSpPr txBox="1">
                <a:spLocks noRot="1" noChangeAspect="1" noMove="1" noResize="1" noEditPoints="1" noAdjustHandles="1" noChangeArrowheads="1" noChangeShapeType="1" noTextEdit="1"/>
              </p:cNvSpPr>
              <p:nvPr/>
            </p:nvSpPr>
            <p:spPr>
              <a:xfrm>
                <a:off x="5945336" y="3752394"/>
                <a:ext cx="5940478" cy="2448272"/>
              </a:xfrm>
              <a:prstGeom prst="rect">
                <a:avLst/>
              </a:prstGeom>
              <a:blipFill>
                <a:blip r:embed="rId4"/>
                <a:stretch>
                  <a:fillRect l="-1538" t="-1746" r="-615"/>
                </a:stretch>
              </a:blipFill>
            </p:spPr>
            <p:txBody>
              <a:bodyPr/>
              <a:lstStyle/>
              <a:p>
                <a:r>
                  <a:rPr lang="zh-CN" altLang="en-US">
                    <a:noFill/>
                  </a:rPr>
                  <a:t> </a:t>
                </a:r>
              </a:p>
            </p:txBody>
          </p:sp>
        </mc:Fallback>
      </mc:AlternateContent>
      <p:grpSp>
        <p:nvGrpSpPr>
          <p:cNvPr id="12" name="组合 11"/>
          <p:cNvGrpSpPr/>
          <p:nvPr/>
        </p:nvGrpSpPr>
        <p:grpSpPr>
          <a:xfrm>
            <a:off x="4217675" y="6001789"/>
            <a:ext cx="5940478" cy="646331"/>
            <a:chOff x="4217675" y="6001789"/>
            <a:chExt cx="5940478" cy="646331"/>
          </a:xfrm>
        </p:grpSpPr>
        <p:sp>
          <p:nvSpPr>
            <p:cNvPr id="7" name="文本框 6"/>
            <p:cNvSpPr txBox="1"/>
            <p:nvPr/>
          </p:nvSpPr>
          <p:spPr>
            <a:xfrm>
              <a:off x="5413322" y="6001789"/>
              <a:ext cx="4744831"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dirty="0" smtClean="0"/>
                <a:t>选择不在标记节点集合中那个离源最近的节点（如果有多种选择时可以任选其中一个</a:t>
              </a:r>
              <a:endParaRPr lang="zh-CN" altLang="en-US" dirty="0"/>
            </a:p>
          </p:txBody>
        </p:sp>
        <p:cxnSp>
          <p:nvCxnSpPr>
            <p:cNvPr id="9" name="曲线连接符 8"/>
            <p:cNvCxnSpPr/>
            <p:nvPr/>
          </p:nvCxnSpPr>
          <p:spPr>
            <a:xfrm rot="10800000">
              <a:off x="4217675" y="6418913"/>
              <a:ext cx="1113906" cy="12700"/>
            </a:xfrm>
            <a:prstGeom prst="curvedConnector3">
              <a:avLst>
                <a:gd name="adj1" fmla="val 45522"/>
              </a:avLst>
            </a:prstGeom>
            <a:ln w="28575">
              <a:tailEnd type="triangle"/>
            </a:ln>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9167007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4132" y="227104"/>
            <a:ext cx="5786887" cy="618286"/>
          </a:xfrm>
        </p:spPr>
        <p:txBody>
          <a:bodyPr/>
          <a:lstStyle/>
          <a:p>
            <a:r>
              <a:rPr lang="en-US" altLang="zh-CN" dirty="0" err="1" smtClean="0"/>
              <a:t>Dijkstra</a:t>
            </a:r>
            <a:r>
              <a:rPr lang="zh-CN" altLang="en-US" dirty="0" smtClean="0"/>
              <a:t>算法：例子</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7</a:t>
            </a:fld>
            <a:endParaRPr lang="zh-CN" altLang="en-US" dirty="0"/>
          </a:p>
        </p:txBody>
      </p:sp>
      <p:graphicFrame>
        <p:nvGraphicFramePr>
          <p:cNvPr id="6" name="内容占位符 5"/>
          <p:cNvGraphicFramePr>
            <a:graphicFrameLocks noGrp="1"/>
          </p:cNvGraphicFramePr>
          <p:nvPr>
            <p:ph sz="quarter" idx="1"/>
            <p:extLst>
              <p:ext uri="{D42A27DB-BD31-4B8C-83A1-F6EECF244321}">
                <p14:modId xmlns:p14="http://schemas.microsoft.com/office/powerpoint/2010/main" val="3004559189"/>
              </p:ext>
            </p:extLst>
          </p:nvPr>
        </p:nvGraphicFramePr>
        <p:xfrm>
          <a:off x="642823" y="3394135"/>
          <a:ext cx="9864150" cy="3200400"/>
        </p:xfrm>
        <a:graphic>
          <a:graphicData uri="http://schemas.openxmlformats.org/drawingml/2006/table">
            <a:tbl>
              <a:tblPr firstRow="1" firstCol="1" bandRow="1">
                <a:tableStyleId>{5940675A-B579-460E-94D1-54222C63F5DA}</a:tableStyleId>
              </a:tblPr>
              <a:tblGrid>
                <a:gridCol w="1408668">
                  <a:extLst>
                    <a:ext uri="{9D8B030D-6E8A-4147-A177-3AD203B41FA5}">
                      <a16:colId xmlns:a16="http://schemas.microsoft.com/office/drawing/2014/main" val="20000"/>
                    </a:ext>
                  </a:extLst>
                </a:gridCol>
                <a:gridCol w="1408668">
                  <a:extLst>
                    <a:ext uri="{9D8B030D-6E8A-4147-A177-3AD203B41FA5}">
                      <a16:colId xmlns:a16="http://schemas.microsoft.com/office/drawing/2014/main" val="20001"/>
                    </a:ext>
                  </a:extLst>
                </a:gridCol>
                <a:gridCol w="1408668">
                  <a:extLst>
                    <a:ext uri="{9D8B030D-6E8A-4147-A177-3AD203B41FA5}">
                      <a16:colId xmlns:a16="http://schemas.microsoft.com/office/drawing/2014/main" val="20002"/>
                    </a:ext>
                  </a:extLst>
                </a:gridCol>
                <a:gridCol w="1408668">
                  <a:extLst>
                    <a:ext uri="{9D8B030D-6E8A-4147-A177-3AD203B41FA5}">
                      <a16:colId xmlns:a16="http://schemas.microsoft.com/office/drawing/2014/main" val="20003"/>
                    </a:ext>
                  </a:extLst>
                </a:gridCol>
                <a:gridCol w="1409826">
                  <a:extLst>
                    <a:ext uri="{9D8B030D-6E8A-4147-A177-3AD203B41FA5}">
                      <a16:colId xmlns:a16="http://schemas.microsoft.com/office/drawing/2014/main" val="20004"/>
                    </a:ext>
                  </a:extLst>
                </a:gridCol>
                <a:gridCol w="1409826">
                  <a:extLst>
                    <a:ext uri="{9D8B030D-6E8A-4147-A177-3AD203B41FA5}">
                      <a16:colId xmlns:a16="http://schemas.microsoft.com/office/drawing/2014/main" val="20005"/>
                    </a:ext>
                  </a:extLst>
                </a:gridCol>
                <a:gridCol w="1409826">
                  <a:extLst>
                    <a:ext uri="{9D8B030D-6E8A-4147-A177-3AD203B41FA5}">
                      <a16:colId xmlns:a16="http://schemas.microsoft.com/office/drawing/2014/main" val="20006"/>
                    </a:ext>
                  </a:extLst>
                </a:gridCol>
              </a:tblGrid>
              <a:tr h="432448">
                <a:tc>
                  <a:txBody>
                    <a:bodyPr/>
                    <a:lstStyle/>
                    <a:p>
                      <a:pPr algn="ctr">
                        <a:lnSpc>
                          <a:spcPct val="150000"/>
                        </a:lnSpc>
                        <a:spcAft>
                          <a:spcPts val="0"/>
                        </a:spcAft>
                      </a:pPr>
                      <a:r>
                        <a:rPr lang="zh-CN" sz="2000" kern="100" dirty="0">
                          <a:effectLst/>
                        </a:rPr>
                        <a:t>步骤</a:t>
                      </a:r>
                      <a:endParaRPr lang="zh-CN" sz="2000" kern="100" dirty="0">
                        <a:effectLst/>
                        <a:latin typeface="Times New Roman"/>
                        <a:ea typeface="宋体"/>
                        <a:cs typeface="Times New Roman"/>
                      </a:endParaRPr>
                    </a:p>
                  </a:txBody>
                  <a:tcPr marL="68580" marR="68580" marT="0" marB="0">
                    <a:solidFill>
                      <a:schemeClr val="accent6">
                        <a:lumMod val="20000"/>
                        <a:lumOff val="80000"/>
                      </a:schemeClr>
                    </a:solidFill>
                  </a:tcPr>
                </a:tc>
                <a:tc>
                  <a:txBody>
                    <a:bodyPr/>
                    <a:lstStyle/>
                    <a:p>
                      <a:pPr algn="ctr">
                        <a:lnSpc>
                          <a:spcPct val="150000"/>
                        </a:lnSpc>
                        <a:spcAft>
                          <a:spcPts val="0"/>
                        </a:spcAft>
                      </a:pPr>
                      <a:r>
                        <a:rPr lang="zh-CN" sz="2000" kern="100" dirty="0">
                          <a:effectLst/>
                        </a:rPr>
                        <a:t>标记节点</a:t>
                      </a:r>
                      <a:endParaRPr lang="zh-CN" sz="2000" kern="100" dirty="0">
                        <a:effectLst/>
                        <a:latin typeface="Times New Roman"/>
                        <a:ea typeface="宋体"/>
                        <a:cs typeface="Times New Roman"/>
                      </a:endParaRPr>
                    </a:p>
                  </a:txBody>
                  <a:tcPr marL="68580" marR="68580" marT="0" marB="0">
                    <a:solidFill>
                      <a:schemeClr val="accent6">
                        <a:lumMod val="20000"/>
                        <a:lumOff val="80000"/>
                      </a:schemeClr>
                    </a:solidFill>
                  </a:tcPr>
                </a:tc>
                <a:tc>
                  <a:txBody>
                    <a:bodyPr/>
                    <a:lstStyle/>
                    <a:p>
                      <a:pPr algn="ctr">
                        <a:lnSpc>
                          <a:spcPct val="150000"/>
                        </a:lnSpc>
                        <a:spcAft>
                          <a:spcPts val="0"/>
                        </a:spcAft>
                      </a:pPr>
                      <a:r>
                        <a:rPr lang="en-US" sz="2000" kern="100" dirty="0">
                          <a:effectLst/>
                        </a:rPr>
                        <a:t>D(B),P(B)</a:t>
                      </a:r>
                      <a:endParaRPr lang="zh-CN" sz="2000" kern="100" dirty="0">
                        <a:effectLst/>
                        <a:latin typeface="Times New Roman"/>
                        <a:ea typeface="宋体"/>
                        <a:cs typeface="Times New Roman"/>
                      </a:endParaRPr>
                    </a:p>
                  </a:txBody>
                  <a:tcPr marL="68580" marR="68580" marT="0" marB="0">
                    <a:solidFill>
                      <a:schemeClr val="accent6">
                        <a:lumMod val="20000"/>
                        <a:lumOff val="80000"/>
                      </a:schemeClr>
                    </a:solidFill>
                  </a:tcPr>
                </a:tc>
                <a:tc>
                  <a:txBody>
                    <a:bodyPr/>
                    <a:lstStyle/>
                    <a:p>
                      <a:pPr algn="ctr">
                        <a:lnSpc>
                          <a:spcPct val="150000"/>
                        </a:lnSpc>
                        <a:spcAft>
                          <a:spcPts val="0"/>
                        </a:spcAft>
                      </a:pPr>
                      <a:r>
                        <a:rPr lang="en-US" sz="2000" kern="100" dirty="0">
                          <a:effectLst/>
                        </a:rPr>
                        <a:t>D(C),P(C)</a:t>
                      </a:r>
                      <a:endParaRPr lang="zh-CN" sz="2000" kern="100" dirty="0">
                        <a:effectLst/>
                        <a:latin typeface="Times New Roman"/>
                        <a:ea typeface="宋体"/>
                        <a:cs typeface="Times New Roman"/>
                      </a:endParaRPr>
                    </a:p>
                  </a:txBody>
                  <a:tcPr marL="68580" marR="68580" marT="0" marB="0">
                    <a:solidFill>
                      <a:schemeClr val="accent6">
                        <a:lumMod val="20000"/>
                        <a:lumOff val="80000"/>
                      </a:schemeClr>
                    </a:solidFill>
                  </a:tcPr>
                </a:tc>
                <a:tc>
                  <a:txBody>
                    <a:bodyPr/>
                    <a:lstStyle/>
                    <a:p>
                      <a:pPr algn="ctr">
                        <a:lnSpc>
                          <a:spcPct val="150000"/>
                        </a:lnSpc>
                        <a:spcAft>
                          <a:spcPts val="0"/>
                        </a:spcAft>
                      </a:pPr>
                      <a:r>
                        <a:rPr lang="en-US" sz="2000" kern="100" dirty="0">
                          <a:effectLst/>
                        </a:rPr>
                        <a:t>D(D),P(D)</a:t>
                      </a:r>
                      <a:endParaRPr lang="zh-CN" sz="2000" kern="100" dirty="0">
                        <a:effectLst/>
                        <a:latin typeface="Times New Roman"/>
                        <a:ea typeface="宋体"/>
                        <a:cs typeface="Times New Roman"/>
                      </a:endParaRPr>
                    </a:p>
                  </a:txBody>
                  <a:tcPr marL="68580" marR="68580" marT="0" marB="0">
                    <a:solidFill>
                      <a:schemeClr val="accent6">
                        <a:lumMod val="20000"/>
                        <a:lumOff val="80000"/>
                      </a:schemeClr>
                    </a:solidFill>
                  </a:tcPr>
                </a:tc>
                <a:tc>
                  <a:txBody>
                    <a:bodyPr/>
                    <a:lstStyle/>
                    <a:p>
                      <a:pPr algn="ctr">
                        <a:lnSpc>
                          <a:spcPct val="150000"/>
                        </a:lnSpc>
                        <a:spcAft>
                          <a:spcPts val="0"/>
                        </a:spcAft>
                      </a:pPr>
                      <a:r>
                        <a:rPr lang="en-US" sz="2000" kern="100" dirty="0">
                          <a:effectLst/>
                        </a:rPr>
                        <a:t>D(E),P(E)</a:t>
                      </a:r>
                      <a:endParaRPr lang="zh-CN" sz="2000" kern="100" dirty="0">
                        <a:effectLst/>
                        <a:latin typeface="Times New Roman"/>
                        <a:ea typeface="宋体"/>
                        <a:cs typeface="Times New Roman"/>
                      </a:endParaRPr>
                    </a:p>
                  </a:txBody>
                  <a:tcPr marL="68580" marR="68580" marT="0" marB="0">
                    <a:solidFill>
                      <a:schemeClr val="accent6">
                        <a:lumMod val="20000"/>
                        <a:lumOff val="80000"/>
                      </a:schemeClr>
                    </a:solidFill>
                  </a:tcPr>
                </a:tc>
                <a:tc>
                  <a:txBody>
                    <a:bodyPr/>
                    <a:lstStyle/>
                    <a:p>
                      <a:pPr algn="ctr">
                        <a:lnSpc>
                          <a:spcPct val="150000"/>
                        </a:lnSpc>
                        <a:spcAft>
                          <a:spcPts val="0"/>
                        </a:spcAft>
                      </a:pPr>
                      <a:r>
                        <a:rPr lang="en-US" sz="2000" kern="100" dirty="0">
                          <a:effectLst/>
                        </a:rPr>
                        <a:t>D(F),P(F)</a:t>
                      </a:r>
                      <a:endParaRPr lang="zh-CN" sz="2000" kern="100" dirty="0">
                        <a:effectLst/>
                        <a:latin typeface="Times New Roman"/>
                        <a:ea typeface="宋体"/>
                        <a:cs typeface="Times New Roman"/>
                      </a:endParaRPr>
                    </a:p>
                  </a:txBody>
                  <a:tcPr marL="68580" marR="68580" marT="0" marB="0">
                    <a:solidFill>
                      <a:schemeClr val="accent6">
                        <a:lumMod val="20000"/>
                        <a:lumOff val="80000"/>
                      </a:schemeClr>
                    </a:solidFill>
                  </a:tcPr>
                </a:tc>
                <a:extLst>
                  <a:ext uri="{0D108BD9-81ED-4DB2-BD59-A6C34878D82A}">
                    <a16:rowId xmlns:a16="http://schemas.microsoft.com/office/drawing/2014/main" val="10000"/>
                  </a:ext>
                </a:extLst>
              </a:tr>
              <a:tr h="419980">
                <a:tc>
                  <a:txBody>
                    <a:bodyPr/>
                    <a:lstStyle/>
                    <a:p>
                      <a:pPr algn="ctr">
                        <a:lnSpc>
                          <a:spcPct val="150000"/>
                        </a:lnSpc>
                        <a:spcAft>
                          <a:spcPts val="0"/>
                        </a:spcAft>
                      </a:pPr>
                      <a:r>
                        <a:rPr lang="en-US" sz="2000" kern="100" dirty="0">
                          <a:effectLst/>
                        </a:rPr>
                        <a:t>0</a:t>
                      </a:r>
                      <a:endParaRPr lang="zh-CN" sz="2000" kern="100" dirty="0">
                        <a:effectLst/>
                        <a:latin typeface="Times New Roman"/>
                        <a:ea typeface="宋体"/>
                        <a:cs typeface="Times New Roman"/>
                      </a:endParaRPr>
                    </a:p>
                  </a:txBody>
                  <a:tcPr marL="68580" marR="68580" marT="0" marB="0">
                    <a:solidFill>
                      <a:schemeClr val="accent6">
                        <a:lumMod val="60000"/>
                        <a:lumOff val="40000"/>
                      </a:schemeClr>
                    </a:solidFill>
                  </a:tcPr>
                </a:tc>
                <a:tc>
                  <a:txBody>
                    <a:bodyPr/>
                    <a:lstStyle/>
                    <a:p>
                      <a:pPr algn="just">
                        <a:lnSpc>
                          <a:spcPct val="150000"/>
                        </a:lnSpc>
                        <a:spcAft>
                          <a:spcPts val="0"/>
                        </a:spcAft>
                      </a:pPr>
                      <a:r>
                        <a:rPr lang="en-US" sz="2000" kern="100" dirty="0">
                          <a:effectLst/>
                        </a:rPr>
                        <a:t>A</a:t>
                      </a:r>
                      <a:endParaRPr lang="zh-CN" sz="2000" kern="100" dirty="0">
                        <a:effectLst/>
                        <a:latin typeface="Times New Roman"/>
                        <a:ea typeface="宋体"/>
                        <a:cs typeface="Times New Roman"/>
                      </a:endParaRPr>
                    </a:p>
                  </a:txBody>
                  <a:tcPr marL="68580" marR="68580" marT="0" marB="0"/>
                </a:tc>
                <a:tc>
                  <a:txBody>
                    <a:bodyPr/>
                    <a:lstStyle/>
                    <a:p>
                      <a:pPr algn="just">
                        <a:lnSpc>
                          <a:spcPct val="150000"/>
                        </a:lnSpc>
                        <a:spcAft>
                          <a:spcPts val="0"/>
                        </a:spcAft>
                      </a:pPr>
                      <a:r>
                        <a:rPr lang="en-US" sz="2000" kern="100">
                          <a:effectLst/>
                        </a:rPr>
                        <a:t>2,A</a:t>
                      </a:r>
                      <a:endParaRPr lang="zh-CN" sz="2000" kern="100">
                        <a:effectLst/>
                        <a:latin typeface="Times New Roman"/>
                        <a:ea typeface="宋体"/>
                        <a:cs typeface="Times New Roman"/>
                      </a:endParaRPr>
                    </a:p>
                  </a:txBody>
                  <a:tcPr marL="68580" marR="68580" marT="0" marB="0"/>
                </a:tc>
                <a:tc>
                  <a:txBody>
                    <a:bodyPr/>
                    <a:lstStyle/>
                    <a:p>
                      <a:pPr algn="just">
                        <a:lnSpc>
                          <a:spcPct val="150000"/>
                        </a:lnSpc>
                        <a:spcAft>
                          <a:spcPts val="0"/>
                        </a:spcAft>
                      </a:pPr>
                      <a:r>
                        <a:rPr lang="en-US" sz="2000" kern="100">
                          <a:effectLst/>
                        </a:rPr>
                        <a:t>5,A</a:t>
                      </a:r>
                      <a:endParaRPr lang="zh-CN" sz="2000" kern="100">
                        <a:effectLst/>
                        <a:latin typeface="Times New Roman"/>
                        <a:ea typeface="宋体"/>
                        <a:cs typeface="Times New Roman"/>
                      </a:endParaRPr>
                    </a:p>
                  </a:txBody>
                  <a:tcPr marL="68580" marR="68580" marT="0" marB="0"/>
                </a:tc>
                <a:tc>
                  <a:txBody>
                    <a:bodyPr/>
                    <a:lstStyle/>
                    <a:p>
                      <a:pPr algn="just">
                        <a:lnSpc>
                          <a:spcPct val="150000"/>
                        </a:lnSpc>
                        <a:spcAft>
                          <a:spcPts val="0"/>
                        </a:spcAft>
                      </a:pPr>
                      <a:r>
                        <a:rPr lang="en-US" sz="2000" u="sng" kern="100" dirty="0">
                          <a:effectLst/>
                        </a:rPr>
                        <a:t>1,A</a:t>
                      </a:r>
                      <a:endParaRPr lang="zh-CN" sz="2000" u="sng" kern="100" dirty="0">
                        <a:solidFill>
                          <a:srgbClr val="FF0000"/>
                        </a:solidFill>
                        <a:effectLst/>
                        <a:latin typeface="Times New Roman"/>
                        <a:ea typeface="宋体"/>
                        <a:cs typeface="Times New Roman"/>
                      </a:endParaRPr>
                    </a:p>
                  </a:txBody>
                  <a:tcPr marL="68580" marR="68580" marT="0" marB="0">
                    <a:solidFill>
                      <a:schemeClr val="accent1">
                        <a:lumMod val="40000"/>
                        <a:lumOff val="60000"/>
                      </a:schemeClr>
                    </a:solidFill>
                  </a:tcPr>
                </a:tc>
                <a:tc>
                  <a:txBody>
                    <a:bodyPr/>
                    <a:lstStyle/>
                    <a:p>
                      <a:pPr algn="just">
                        <a:lnSpc>
                          <a:spcPct val="150000"/>
                        </a:lnSpc>
                        <a:spcAft>
                          <a:spcPts val="0"/>
                        </a:spcAft>
                      </a:pPr>
                      <a:r>
                        <a:rPr lang="en-US" sz="2000" kern="100">
                          <a:effectLst/>
                        </a:rPr>
                        <a:t>-</a:t>
                      </a:r>
                      <a:endParaRPr lang="zh-CN" sz="2000" kern="100">
                        <a:effectLst/>
                        <a:latin typeface="Times New Roman"/>
                        <a:ea typeface="宋体"/>
                        <a:cs typeface="Times New Roman"/>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Times New Roman"/>
                        <a:ea typeface="宋体"/>
                        <a:cs typeface="Times New Roman"/>
                      </a:endParaRPr>
                    </a:p>
                  </a:txBody>
                  <a:tcPr marL="68580" marR="68580" marT="0" marB="0"/>
                </a:tc>
                <a:extLst>
                  <a:ext uri="{0D108BD9-81ED-4DB2-BD59-A6C34878D82A}">
                    <a16:rowId xmlns:a16="http://schemas.microsoft.com/office/drawing/2014/main" val="10001"/>
                  </a:ext>
                </a:extLst>
              </a:tr>
              <a:tr h="419980">
                <a:tc>
                  <a:txBody>
                    <a:bodyPr/>
                    <a:lstStyle/>
                    <a:p>
                      <a:pPr algn="ctr">
                        <a:lnSpc>
                          <a:spcPct val="150000"/>
                        </a:lnSpc>
                        <a:spcAft>
                          <a:spcPts val="0"/>
                        </a:spcAft>
                      </a:pPr>
                      <a:r>
                        <a:rPr lang="en-US" sz="2000" kern="100" dirty="0">
                          <a:effectLst/>
                        </a:rPr>
                        <a:t>1</a:t>
                      </a:r>
                      <a:endParaRPr lang="zh-CN" sz="2000" kern="100" dirty="0">
                        <a:effectLst/>
                        <a:latin typeface="Times New Roman"/>
                        <a:ea typeface="宋体"/>
                        <a:cs typeface="Times New Roman"/>
                      </a:endParaRPr>
                    </a:p>
                  </a:txBody>
                  <a:tcPr marL="68580" marR="68580" marT="0" marB="0">
                    <a:solidFill>
                      <a:schemeClr val="accent6">
                        <a:lumMod val="60000"/>
                        <a:lumOff val="40000"/>
                      </a:schemeClr>
                    </a:solidFill>
                  </a:tcPr>
                </a:tc>
                <a:tc>
                  <a:txBody>
                    <a:bodyPr/>
                    <a:lstStyle/>
                    <a:p>
                      <a:pPr algn="just">
                        <a:lnSpc>
                          <a:spcPct val="150000"/>
                        </a:lnSpc>
                        <a:spcAft>
                          <a:spcPts val="0"/>
                        </a:spcAft>
                      </a:pPr>
                      <a:r>
                        <a:rPr lang="en-US" sz="2000" kern="100">
                          <a:effectLst/>
                        </a:rPr>
                        <a:t>AD</a:t>
                      </a:r>
                      <a:endParaRPr lang="zh-CN" sz="2000" kern="100">
                        <a:effectLst/>
                        <a:latin typeface="Times New Roman"/>
                        <a:ea typeface="宋体"/>
                        <a:cs typeface="Times New Roman"/>
                      </a:endParaRPr>
                    </a:p>
                  </a:txBody>
                  <a:tcPr marL="68580" marR="68580" marT="0" marB="0"/>
                </a:tc>
                <a:tc>
                  <a:txBody>
                    <a:bodyPr/>
                    <a:lstStyle/>
                    <a:p>
                      <a:pPr algn="just">
                        <a:lnSpc>
                          <a:spcPct val="150000"/>
                        </a:lnSpc>
                        <a:spcAft>
                          <a:spcPts val="0"/>
                        </a:spcAft>
                      </a:pPr>
                      <a:r>
                        <a:rPr lang="en-US" sz="2000" kern="100" dirty="0">
                          <a:effectLst/>
                        </a:rPr>
                        <a:t>2,A</a:t>
                      </a:r>
                      <a:endParaRPr lang="zh-CN" sz="2000" kern="100" dirty="0">
                        <a:effectLst/>
                        <a:latin typeface="Times New Roman"/>
                        <a:ea typeface="宋体"/>
                        <a:cs typeface="Times New Roman"/>
                      </a:endParaRPr>
                    </a:p>
                  </a:txBody>
                  <a:tcPr marL="68580" marR="68580" marT="0" marB="0"/>
                </a:tc>
                <a:tc>
                  <a:txBody>
                    <a:bodyPr/>
                    <a:lstStyle/>
                    <a:p>
                      <a:pPr algn="just">
                        <a:lnSpc>
                          <a:spcPct val="150000"/>
                        </a:lnSpc>
                        <a:spcAft>
                          <a:spcPts val="0"/>
                        </a:spcAft>
                      </a:pPr>
                      <a:r>
                        <a:rPr lang="en-US" sz="2000" kern="100">
                          <a:effectLst/>
                        </a:rPr>
                        <a:t>4,D</a:t>
                      </a:r>
                      <a:endParaRPr lang="zh-CN" sz="2000" kern="100">
                        <a:effectLst/>
                        <a:latin typeface="Times New Roman"/>
                        <a:ea typeface="宋体"/>
                        <a:cs typeface="Times New Roman"/>
                      </a:endParaRPr>
                    </a:p>
                  </a:txBody>
                  <a:tcPr marL="68580" marR="68580" marT="0" marB="0"/>
                </a:tc>
                <a:tc>
                  <a:txBody>
                    <a:bodyPr/>
                    <a:lstStyle/>
                    <a:p>
                      <a:pPr algn="just">
                        <a:lnSpc>
                          <a:spcPct val="150000"/>
                        </a:lnSpc>
                        <a:spcAft>
                          <a:spcPts val="0"/>
                        </a:spcAft>
                      </a:pPr>
                      <a:r>
                        <a:rPr lang="en-US" sz="2000" kern="100" dirty="0">
                          <a:effectLst/>
                        </a:rPr>
                        <a:t> </a:t>
                      </a:r>
                      <a:endParaRPr lang="zh-CN" sz="2000" kern="100" dirty="0">
                        <a:effectLst/>
                        <a:latin typeface="Times New Roman"/>
                        <a:ea typeface="宋体"/>
                        <a:cs typeface="Times New Roman"/>
                      </a:endParaRPr>
                    </a:p>
                  </a:txBody>
                  <a:tcPr marL="68580" marR="68580" marT="0" marB="0"/>
                </a:tc>
                <a:tc>
                  <a:txBody>
                    <a:bodyPr/>
                    <a:lstStyle/>
                    <a:p>
                      <a:pPr algn="just">
                        <a:lnSpc>
                          <a:spcPct val="150000"/>
                        </a:lnSpc>
                        <a:spcAft>
                          <a:spcPts val="0"/>
                        </a:spcAft>
                      </a:pPr>
                      <a:r>
                        <a:rPr lang="en-US" sz="2000" u="sng" kern="100" dirty="0">
                          <a:effectLst/>
                        </a:rPr>
                        <a:t>2,D</a:t>
                      </a:r>
                      <a:endParaRPr lang="zh-CN" sz="2000" u="sng" kern="100" dirty="0">
                        <a:solidFill>
                          <a:srgbClr val="FF0000"/>
                        </a:solidFill>
                        <a:effectLst/>
                        <a:latin typeface="Times New Roman"/>
                        <a:ea typeface="宋体"/>
                        <a:cs typeface="Times New Roman"/>
                      </a:endParaRPr>
                    </a:p>
                  </a:txBody>
                  <a:tcPr marL="68580" marR="68580" marT="0" marB="0">
                    <a:solidFill>
                      <a:schemeClr val="accent1">
                        <a:lumMod val="40000"/>
                        <a:lumOff val="60000"/>
                      </a:schemeClr>
                    </a:solidFill>
                  </a:tcPr>
                </a:tc>
                <a:tc>
                  <a:txBody>
                    <a:bodyPr/>
                    <a:lstStyle/>
                    <a:p>
                      <a:pPr algn="just">
                        <a:lnSpc>
                          <a:spcPct val="150000"/>
                        </a:lnSpc>
                        <a:spcAft>
                          <a:spcPts val="0"/>
                        </a:spcAft>
                      </a:pPr>
                      <a:r>
                        <a:rPr lang="en-US" sz="2000" kern="100">
                          <a:effectLst/>
                        </a:rPr>
                        <a:t>-</a:t>
                      </a:r>
                      <a:endParaRPr lang="zh-CN" sz="2000" kern="100">
                        <a:effectLst/>
                        <a:latin typeface="Times New Roman"/>
                        <a:ea typeface="宋体"/>
                        <a:cs typeface="Times New Roman"/>
                      </a:endParaRPr>
                    </a:p>
                  </a:txBody>
                  <a:tcPr marL="68580" marR="68580" marT="0" marB="0"/>
                </a:tc>
                <a:extLst>
                  <a:ext uri="{0D108BD9-81ED-4DB2-BD59-A6C34878D82A}">
                    <a16:rowId xmlns:a16="http://schemas.microsoft.com/office/drawing/2014/main" val="10002"/>
                  </a:ext>
                </a:extLst>
              </a:tr>
              <a:tr h="419980">
                <a:tc>
                  <a:txBody>
                    <a:bodyPr/>
                    <a:lstStyle/>
                    <a:p>
                      <a:pPr algn="ctr">
                        <a:lnSpc>
                          <a:spcPct val="150000"/>
                        </a:lnSpc>
                        <a:spcAft>
                          <a:spcPts val="0"/>
                        </a:spcAft>
                      </a:pPr>
                      <a:r>
                        <a:rPr lang="en-US" sz="2000" kern="100" dirty="0">
                          <a:effectLst/>
                        </a:rPr>
                        <a:t>2</a:t>
                      </a:r>
                      <a:endParaRPr lang="zh-CN" sz="2000" kern="100" dirty="0">
                        <a:effectLst/>
                        <a:latin typeface="Times New Roman"/>
                        <a:ea typeface="宋体"/>
                        <a:cs typeface="Times New Roman"/>
                      </a:endParaRPr>
                    </a:p>
                  </a:txBody>
                  <a:tcPr marL="68580" marR="68580" marT="0" marB="0">
                    <a:solidFill>
                      <a:schemeClr val="accent6">
                        <a:lumMod val="60000"/>
                        <a:lumOff val="40000"/>
                      </a:schemeClr>
                    </a:solidFill>
                  </a:tcPr>
                </a:tc>
                <a:tc>
                  <a:txBody>
                    <a:bodyPr/>
                    <a:lstStyle/>
                    <a:p>
                      <a:pPr algn="just">
                        <a:lnSpc>
                          <a:spcPct val="150000"/>
                        </a:lnSpc>
                        <a:spcAft>
                          <a:spcPts val="0"/>
                        </a:spcAft>
                      </a:pPr>
                      <a:r>
                        <a:rPr lang="en-US" sz="2000" kern="100">
                          <a:effectLst/>
                        </a:rPr>
                        <a:t>ADE</a:t>
                      </a:r>
                      <a:endParaRPr lang="zh-CN" sz="2000" kern="100">
                        <a:effectLst/>
                        <a:latin typeface="Times New Roman"/>
                        <a:ea typeface="宋体"/>
                        <a:cs typeface="Times New Roman"/>
                      </a:endParaRPr>
                    </a:p>
                  </a:txBody>
                  <a:tcPr marL="68580" marR="68580" marT="0" marB="0"/>
                </a:tc>
                <a:tc>
                  <a:txBody>
                    <a:bodyPr/>
                    <a:lstStyle/>
                    <a:p>
                      <a:pPr algn="just">
                        <a:lnSpc>
                          <a:spcPct val="150000"/>
                        </a:lnSpc>
                        <a:spcAft>
                          <a:spcPts val="0"/>
                        </a:spcAft>
                      </a:pPr>
                      <a:r>
                        <a:rPr lang="en-US" sz="2000" u="sng" kern="100" dirty="0">
                          <a:effectLst/>
                        </a:rPr>
                        <a:t>2,A</a:t>
                      </a:r>
                      <a:endParaRPr lang="zh-CN" sz="2000" u="sng" kern="100" dirty="0">
                        <a:solidFill>
                          <a:srgbClr val="FF0000"/>
                        </a:solidFill>
                        <a:effectLst/>
                        <a:latin typeface="Times New Roman"/>
                        <a:ea typeface="宋体"/>
                        <a:cs typeface="Times New Roman"/>
                      </a:endParaRPr>
                    </a:p>
                  </a:txBody>
                  <a:tcPr marL="68580" marR="68580" marT="0" marB="0">
                    <a:solidFill>
                      <a:schemeClr val="accent1">
                        <a:lumMod val="40000"/>
                        <a:lumOff val="60000"/>
                      </a:schemeClr>
                    </a:solidFill>
                  </a:tcPr>
                </a:tc>
                <a:tc>
                  <a:txBody>
                    <a:bodyPr/>
                    <a:lstStyle/>
                    <a:p>
                      <a:pPr algn="just">
                        <a:lnSpc>
                          <a:spcPct val="150000"/>
                        </a:lnSpc>
                        <a:spcAft>
                          <a:spcPts val="0"/>
                        </a:spcAft>
                      </a:pPr>
                      <a:r>
                        <a:rPr lang="en-US" sz="2000" kern="100" dirty="0">
                          <a:effectLst/>
                        </a:rPr>
                        <a:t>3,E</a:t>
                      </a:r>
                      <a:endParaRPr lang="zh-CN" sz="2000" kern="100" dirty="0">
                        <a:effectLst/>
                        <a:latin typeface="Times New Roman"/>
                        <a:ea typeface="宋体"/>
                        <a:cs typeface="Times New Roman"/>
                      </a:endParaRPr>
                    </a:p>
                  </a:txBody>
                  <a:tcPr marL="68580" marR="68580" marT="0" marB="0"/>
                </a:tc>
                <a:tc>
                  <a:txBody>
                    <a:bodyPr/>
                    <a:lstStyle/>
                    <a:p>
                      <a:pPr algn="just">
                        <a:lnSpc>
                          <a:spcPct val="150000"/>
                        </a:lnSpc>
                        <a:spcAft>
                          <a:spcPts val="0"/>
                        </a:spcAft>
                      </a:pPr>
                      <a:r>
                        <a:rPr lang="en-US" sz="2000" kern="100">
                          <a:effectLst/>
                        </a:rPr>
                        <a:t> </a:t>
                      </a:r>
                      <a:endParaRPr lang="zh-CN" sz="2000" kern="100">
                        <a:effectLst/>
                        <a:latin typeface="Times New Roman"/>
                        <a:ea typeface="宋体"/>
                        <a:cs typeface="Times New Roman"/>
                      </a:endParaRPr>
                    </a:p>
                  </a:txBody>
                  <a:tcPr marL="68580" marR="68580" marT="0" marB="0"/>
                </a:tc>
                <a:tc>
                  <a:txBody>
                    <a:bodyPr/>
                    <a:lstStyle/>
                    <a:p>
                      <a:pPr algn="just">
                        <a:lnSpc>
                          <a:spcPct val="150000"/>
                        </a:lnSpc>
                        <a:spcAft>
                          <a:spcPts val="0"/>
                        </a:spcAft>
                      </a:pPr>
                      <a:r>
                        <a:rPr lang="en-US" sz="2000" kern="100">
                          <a:effectLst/>
                        </a:rPr>
                        <a:t> </a:t>
                      </a:r>
                      <a:endParaRPr lang="zh-CN" sz="2000" kern="100">
                        <a:effectLst/>
                        <a:latin typeface="Times New Roman"/>
                        <a:ea typeface="宋体"/>
                        <a:cs typeface="Times New Roman"/>
                      </a:endParaRPr>
                    </a:p>
                  </a:txBody>
                  <a:tcPr marL="68580" marR="68580" marT="0" marB="0"/>
                </a:tc>
                <a:tc>
                  <a:txBody>
                    <a:bodyPr/>
                    <a:lstStyle/>
                    <a:p>
                      <a:pPr algn="just">
                        <a:lnSpc>
                          <a:spcPct val="150000"/>
                        </a:lnSpc>
                        <a:spcAft>
                          <a:spcPts val="0"/>
                        </a:spcAft>
                      </a:pPr>
                      <a:r>
                        <a:rPr lang="en-US" sz="2000" kern="100">
                          <a:effectLst/>
                        </a:rPr>
                        <a:t>4,E</a:t>
                      </a:r>
                      <a:endParaRPr lang="zh-CN" sz="2000" kern="100">
                        <a:effectLst/>
                        <a:latin typeface="Times New Roman"/>
                        <a:ea typeface="宋体"/>
                        <a:cs typeface="Times New Roman"/>
                      </a:endParaRPr>
                    </a:p>
                  </a:txBody>
                  <a:tcPr marL="68580" marR="68580" marT="0" marB="0"/>
                </a:tc>
                <a:extLst>
                  <a:ext uri="{0D108BD9-81ED-4DB2-BD59-A6C34878D82A}">
                    <a16:rowId xmlns:a16="http://schemas.microsoft.com/office/drawing/2014/main" val="10003"/>
                  </a:ext>
                </a:extLst>
              </a:tr>
              <a:tr h="419980">
                <a:tc>
                  <a:txBody>
                    <a:bodyPr/>
                    <a:lstStyle/>
                    <a:p>
                      <a:pPr algn="ctr">
                        <a:lnSpc>
                          <a:spcPct val="150000"/>
                        </a:lnSpc>
                        <a:spcAft>
                          <a:spcPts val="0"/>
                        </a:spcAft>
                      </a:pPr>
                      <a:r>
                        <a:rPr lang="en-US" sz="2000" kern="100" dirty="0">
                          <a:effectLst/>
                        </a:rPr>
                        <a:t>3</a:t>
                      </a:r>
                      <a:endParaRPr lang="zh-CN" sz="2000" kern="100" dirty="0">
                        <a:effectLst/>
                        <a:latin typeface="Times New Roman"/>
                        <a:ea typeface="宋体"/>
                        <a:cs typeface="Times New Roman"/>
                      </a:endParaRPr>
                    </a:p>
                  </a:txBody>
                  <a:tcPr marL="68580" marR="68580" marT="0" marB="0">
                    <a:solidFill>
                      <a:schemeClr val="accent6">
                        <a:lumMod val="60000"/>
                        <a:lumOff val="40000"/>
                      </a:schemeClr>
                    </a:solidFill>
                  </a:tcPr>
                </a:tc>
                <a:tc>
                  <a:txBody>
                    <a:bodyPr/>
                    <a:lstStyle/>
                    <a:p>
                      <a:pPr algn="just">
                        <a:lnSpc>
                          <a:spcPct val="150000"/>
                        </a:lnSpc>
                        <a:spcAft>
                          <a:spcPts val="0"/>
                        </a:spcAft>
                      </a:pPr>
                      <a:r>
                        <a:rPr lang="en-US" sz="2000" kern="100">
                          <a:effectLst/>
                        </a:rPr>
                        <a:t>ADEB</a:t>
                      </a:r>
                      <a:endParaRPr lang="zh-CN" sz="2000" kern="100">
                        <a:effectLst/>
                        <a:latin typeface="Times New Roman"/>
                        <a:ea typeface="宋体"/>
                        <a:cs typeface="Times New Roman"/>
                      </a:endParaRPr>
                    </a:p>
                  </a:txBody>
                  <a:tcPr marL="68580" marR="68580" marT="0" marB="0"/>
                </a:tc>
                <a:tc>
                  <a:txBody>
                    <a:bodyPr/>
                    <a:lstStyle/>
                    <a:p>
                      <a:pPr algn="just">
                        <a:lnSpc>
                          <a:spcPct val="150000"/>
                        </a:lnSpc>
                        <a:spcAft>
                          <a:spcPts val="0"/>
                        </a:spcAft>
                      </a:pPr>
                      <a:r>
                        <a:rPr lang="en-US" sz="2000" kern="100">
                          <a:effectLst/>
                        </a:rPr>
                        <a:t> </a:t>
                      </a:r>
                      <a:endParaRPr lang="zh-CN" sz="2000" kern="100">
                        <a:effectLst/>
                        <a:latin typeface="Times New Roman"/>
                        <a:ea typeface="宋体"/>
                        <a:cs typeface="Times New Roman"/>
                      </a:endParaRPr>
                    </a:p>
                  </a:txBody>
                  <a:tcPr marL="68580" marR="68580" marT="0" marB="0"/>
                </a:tc>
                <a:tc>
                  <a:txBody>
                    <a:bodyPr/>
                    <a:lstStyle/>
                    <a:p>
                      <a:pPr algn="just">
                        <a:lnSpc>
                          <a:spcPct val="150000"/>
                        </a:lnSpc>
                        <a:spcAft>
                          <a:spcPts val="0"/>
                        </a:spcAft>
                      </a:pPr>
                      <a:r>
                        <a:rPr lang="en-US" sz="2000" u="sng" kern="100" dirty="0">
                          <a:effectLst/>
                        </a:rPr>
                        <a:t>3,E</a:t>
                      </a:r>
                      <a:endParaRPr lang="zh-CN" sz="2000" u="sng" kern="100" dirty="0">
                        <a:solidFill>
                          <a:srgbClr val="FF0000"/>
                        </a:solidFill>
                        <a:effectLst/>
                        <a:latin typeface="Times New Roman"/>
                        <a:ea typeface="宋体"/>
                        <a:cs typeface="Times New Roman"/>
                      </a:endParaRPr>
                    </a:p>
                  </a:txBody>
                  <a:tcPr marL="68580" marR="68580" marT="0" marB="0">
                    <a:solidFill>
                      <a:schemeClr val="accent1">
                        <a:lumMod val="40000"/>
                        <a:lumOff val="60000"/>
                      </a:schemeClr>
                    </a:solidFill>
                  </a:tcPr>
                </a:tc>
                <a:tc>
                  <a:txBody>
                    <a:bodyPr/>
                    <a:lstStyle/>
                    <a:p>
                      <a:pPr algn="just">
                        <a:lnSpc>
                          <a:spcPct val="150000"/>
                        </a:lnSpc>
                        <a:spcAft>
                          <a:spcPts val="0"/>
                        </a:spcAft>
                      </a:pPr>
                      <a:r>
                        <a:rPr lang="en-US" sz="2000" kern="100">
                          <a:effectLst/>
                        </a:rPr>
                        <a:t> </a:t>
                      </a:r>
                      <a:endParaRPr lang="zh-CN" sz="2000" kern="100">
                        <a:effectLst/>
                        <a:latin typeface="Times New Roman"/>
                        <a:ea typeface="宋体"/>
                        <a:cs typeface="Times New Roman"/>
                      </a:endParaRPr>
                    </a:p>
                  </a:txBody>
                  <a:tcPr marL="68580" marR="68580" marT="0" marB="0"/>
                </a:tc>
                <a:tc>
                  <a:txBody>
                    <a:bodyPr/>
                    <a:lstStyle/>
                    <a:p>
                      <a:pPr algn="just">
                        <a:lnSpc>
                          <a:spcPct val="150000"/>
                        </a:lnSpc>
                        <a:spcAft>
                          <a:spcPts val="0"/>
                        </a:spcAft>
                      </a:pPr>
                      <a:r>
                        <a:rPr lang="en-US" sz="2000" kern="100">
                          <a:effectLst/>
                        </a:rPr>
                        <a:t> </a:t>
                      </a:r>
                      <a:endParaRPr lang="zh-CN" sz="2000" kern="100">
                        <a:effectLst/>
                        <a:latin typeface="Times New Roman"/>
                        <a:ea typeface="宋体"/>
                        <a:cs typeface="Times New Roman"/>
                      </a:endParaRPr>
                    </a:p>
                  </a:txBody>
                  <a:tcPr marL="68580" marR="68580" marT="0" marB="0"/>
                </a:tc>
                <a:tc>
                  <a:txBody>
                    <a:bodyPr/>
                    <a:lstStyle/>
                    <a:p>
                      <a:pPr algn="just">
                        <a:lnSpc>
                          <a:spcPct val="150000"/>
                        </a:lnSpc>
                        <a:spcAft>
                          <a:spcPts val="0"/>
                        </a:spcAft>
                      </a:pPr>
                      <a:r>
                        <a:rPr lang="en-US" sz="2000" kern="100">
                          <a:effectLst/>
                        </a:rPr>
                        <a:t>4,E</a:t>
                      </a:r>
                      <a:endParaRPr lang="zh-CN" sz="2000" kern="100">
                        <a:effectLst/>
                        <a:latin typeface="Times New Roman"/>
                        <a:ea typeface="宋体"/>
                        <a:cs typeface="Times New Roman"/>
                      </a:endParaRPr>
                    </a:p>
                  </a:txBody>
                  <a:tcPr marL="68580" marR="68580" marT="0" marB="0"/>
                </a:tc>
                <a:extLst>
                  <a:ext uri="{0D108BD9-81ED-4DB2-BD59-A6C34878D82A}">
                    <a16:rowId xmlns:a16="http://schemas.microsoft.com/office/drawing/2014/main" val="10004"/>
                  </a:ext>
                </a:extLst>
              </a:tr>
              <a:tr h="419980">
                <a:tc>
                  <a:txBody>
                    <a:bodyPr/>
                    <a:lstStyle/>
                    <a:p>
                      <a:pPr algn="ctr">
                        <a:lnSpc>
                          <a:spcPct val="150000"/>
                        </a:lnSpc>
                        <a:spcAft>
                          <a:spcPts val="0"/>
                        </a:spcAft>
                      </a:pPr>
                      <a:r>
                        <a:rPr lang="en-US" sz="2000" kern="100" dirty="0">
                          <a:effectLst/>
                        </a:rPr>
                        <a:t>4</a:t>
                      </a:r>
                      <a:endParaRPr lang="zh-CN" sz="2000" kern="100" dirty="0">
                        <a:effectLst/>
                        <a:latin typeface="Times New Roman"/>
                        <a:ea typeface="宋体"/>
                        <a:cs typeface="Times New Roman"/>
                      </a:endParaRPr>
                    </a:p>
                  </a:txBody>
                  <a:tcPr marL="68580" marR="68580" marT="0" marB="0">
                    <a:solidFill>
                      <a:schemeClr val="accent6">
                        <a:lumMod val="60000"/>
                        <a:lumOff val="40000"/>
                      </a:schemeClr>
                    </a:solidFill>
                  </a:tcPr>
                </a:tc>
                <a:tc>
                  <a:txBody>
                    <a:bodyPr/>
                    <a:lstStyle/>
                    <a:p>
                      <a:pPr algn="just">
                        <a:lnSpc>
                          <a:spcPct val="150000"/>
                        </a:lnSpc>
                        <a:spcAft>
                          <a:spcPts val="0"/>
                        </a:spcAft>
                      </a:pPr>
                      <a:r>
                        <a:rPr lang="en-US" sz="2000" kern="100">
                          <a:effectLst/>
                        </a:rPr>
                        <a:t>ADEBC</a:t>
                      </a:r>
                      <a:endParaRPr lang="zh-CN" sz="2000" kern="100">
                        <a:effectLst/>
                        <a:latin typeface="Times New Roman"/>
                        <a:ea typeface="宋体"/>
                        <a:cs typeface="Times New Roman"/>
                      </a:endParaRPr>
                    </a:p>
                  </a:txBody>
                  <a:tcPr marL="68580" marR="68580" marT="0" marB="0"/>
                </a:tc>
                <a:tc>
                  <a:txBody>
                    <a:bodyPr/>
                    <a:lstStyle/>
                    <a:p>
                      <a:pPr algn="just">
                        <a:lnSpc>
                          <a:spcPct val="150000"/>
                        </a:lnSpc>
                        <a:spcAft>
                          <a:spcPts val="0"/>
                        </a:spcAft>
                      </a:pPr>
                      <a:r>
                        <a:rPr lang="en-US" sz="2000" kern="100">
                          <a:effectLst/>
                        </a:rPr>
                        <a:t> </a:t>
                      </a:r>
                      <a:endParaRPr lang="zh-CN" sz="2000" kern="100">
                        <a:effectLst/>
                        <a:latin typeface="Times New Roman"/>
                        <a:ea typeface="宋体"/>
                        <a:cs typeface="Times New Roman"/>
                      </a:endParaRPr>
                    </a:p>
                  </a:txBody>
                  <a:tcPr marL="68580" marR="68580" marT="0" marB="0"/>
                </a:tc>
                <a:tc>
                  <a:txBody>
                    <a:bodyPr/>
                    <a:lstStyle/>
                    <a:p>
                      <a:pPr algn="just">
                        <a:lnSpc>
                          <a:spcPct val="150000"/>
                        </a:lnSpc>
                        <a:spcAft>
                          <a:spcPts val="0"/>
                        </a:spcAft>
                      </a:pPr>
                      <a:r>
                        <a:rPr lang="en-US" sz="2000" kern="100">
                          <a:effectLst/>
                        </a:rPr>
                        <a:t> </a:t>
                      </a:r>
                      <a:endParaRPr lang="zh-CN" sz="2000" kern="100">
                        <a:effectLst/>
                        <a:latin typeface="Times New Roman"/>
                        <a:ea typeface="宋体"/>
                        <a:cs typeface="Times New Roman"/>
                      </a:endParaRPr>
                    </a:p>
                  </a:txBody>
                  <a:tcPr marL="68580" marR="68580" marT="0" marB="0"/>
                </a:tc>
                <a:tc>
                  <a:txBody>
                    <a:bodyPr/>
                    <a:lstStyle/>
                    <a:p>
                      <a:pPr algn="just">
                        <a:lnSpc>
                          <a:spcPct val="150000"/>
                        </a:lnSpc>
                        <a:spcAft>
                          <a:spcPts val="0"/>
                        </a:spcAft>
                      </a:pPr>
                      <a:r>
                        <a:rPr lang="en-US" sz="2000" kern="100">
                          <a:effectLst/>
                        </a:rPr>
                        <a:t> </a:t>
                      </a:r>
                      <a:endParaRPr lang="zh-CN" sz="2000" kern="100">
                        <a:effectLst/>
                        <a:latin typeface="Times New Roman"/>
                        <a:ea typeface="宋体"/>
                        <a:cs typeface="Times New Roman"/>
                      </a:endParaRPr>
                    </a:p>
                  </a:txBody>
                  <a:tcPr marL="68580" marR="68580" marT="0" marB="0"/>
                </a:tc>
                <a:tc>
                  <a:txBody>
                    <a:bodyPr/>
                    <a:lstStyle/>
                    <a:p>
                      <a:pPr algn="just">
                        <a:lnSpc>
                          <a:spcPct val="150000"/>
                        </a:lnSpc>
                        <a:spcAft>
                          <a:spcPts val="0"/>
                        </a:spcAft>
                      </a:pPr>
                      <a:r>
                        <a:rPr lang="en-US" sz="2000" kern="100">
                          <a:effectLst/>
                        </a:rPr>
                        <a:t> </a:t>
                      </a:r>
                      <a:endParaRPr lang="zh-CN" sz="2000" kern="100">
                        <a:effectLst/>
                        <a:latin typeface="Times New Roman"/>
                        <a:ea typeface="宋体"/>
                        <a:cs typeface="Times New Roman"/>
                      </a:endParaRPr>
                    </a:p>
                  </a:txBody>
                  <a:tcPr marL="68580" marR="68580" marT="0" marB="0"/>
                </a:tc>
                <a:tc>
                  <a:txBody>
                    <a:bodyPr/>
                    <a:lstStyle/>
                    <a:p>
                      <a:pPr algn="just">
                        <a:lnSpc>
                          <a:spcPct val="150000"/>
                        </a:lnSpc>
                        <a:spcAft>
                          <a:spcPts val="0"/>
                        </a:spcAft>
                      </a:pPr>
                      <a:r>
                        <a:rPr lang="en-US" sz="2000" u="sng" kern="100" dirty="0">
                          <a:effectLst/>
                        </a:rPr>
                        <a:t>4,E</a:t>
                      </a:r>
                      <a:endParaRPr lang="zh-CN" sz="2000" u="sng" kern="100" dirty="0">
                        <a:solidFill>
                          <a:srgbClr val="FF0000"/>
                        </a:solidFill>
                        <a:effectLst/>
                        <a:latin typeface="Times New Roman"/>
                        <a:ea typeface="宋体"/>
                        <a:cs typeface="Times New Roman"/>
                      </a:endParaRPr>
                    </a:p>
                  </a:txBody>
                  <a:tcPr marL="68580" marR="68580" marT="0" marB="0">
                    <a:solidFill>
                      <a:schemeClr val="accent1">
                        <a:lumMod val="40000"/>
                        <a:lumOff val="60000"/>
                      </a:schemeClr>
                    </a:solidFill>
                  </a:tcPr>
                </a:tc>
                <a:extLst>
                  <a:ext uri="{0D108BD9-81ED-4DB2-BD59-A6C34878D82A}">
                    <a16:rowId xmlns:a16="http://schemas.microsoft.com/office/drawing/2014/main" val="10005"/>
                  </a:ext>
                </a:extLst>
              </a:tr>
              <a:tr h="419980">
                <a:tc>
                  <a:txBody>
                    <a:bodyPr/>
                    <a:lstStyle/>
                    <a:p>
                      <a:pPr algn="ctr">
                        <a:lnSpc>
                          <a:spcPct val="150000"/>
                        </a:lnSpc>
                        <a:spcAft>
                          <a:spcPts val="0"/>
                        </a:spcAft>
                      </a:pPr>
                      <a:r>
                        <a:rPr lang="en-US" sz="2000" kern="100" dirty="0">
                          <a:effectLst/>
                        </a:rPr>
                        <a:t>5</a:t>
                      </a:r>
                      <a:endParaRPr lang="zh-CN" sz="2000" kern="100" dirty="0">
                        <a:effectLst/>
                        <a:latin typeface="Times New Roman"/>
                        <a:ea typeface="宋体"/>
                        <a:cs typeface="Times New Roman"/>
                      </a:endParaRPr>
                    </a:p>
                  </a:txBody>
                  <a:tcPr marL="68580" marR="68580" marT="0" marB="0">
                    <a:solidFill>
                      <a:schemeClr val="accent6">
                        <a:lumMod val="60000"/>
                        <a:lumOff val="40000"/>
                      </a:schemeClr>
                    </a:solidFill>
                  </a:tcPr>
                </a:tc>
                <a:tc>
                  <a:txBody>
                    <a:bodyPr/>
                    <a:lstStyle/>
                    <a:p>
                      <a:pPr algn="just">
                        <a:lnSpc>
                          <a:spcPct val="150000"/>
                        </a:lnSpc>
                        <a:spcAft>
                          <a:spcPts val="0"/>
                        </a:spcAft>
                      </a:pPr>
                      <a:r>
                        <a:rPr lang="en-US" sz="2000" kern="100">
                          <a:effectLst/>
                        </a:rPr>
                        <a:t>ADEBCF</a:t>
                      </a:r>
                      <a:endParaRPr lang="zh-CN" sz="2000" kern="100">
                        <a:effectLst/>
                        <a:latin typeface="Times New Roman"/>
                        <a:ea typeface="宋体"/>
                        <a:cs typeface="Times New Roman"/>
                      </a:endParaRPr>
                    </a:p>
                  </a:txBody>
                  <a:tcPr marL="68580" marR="68580" marT="0" marB="0"/>
                </a:tc>
                <a:tc>
                  <a:txBody>
                    <a:bodyPr/>
                    <a:lstStyle/>
                    <a:p>
                      <a:pPr algn="just">
                        <a:lnSpc>
                          <a:spcPct val="150000"/>
                        </a:lnSpc>
                        <a:spcAft>
                          <a:spcPts val="0"/>
                        </a:spcAft>
                      </a:pPr>
                      <a:r>
                        <a:rPr lang="en-US" sz="2000" kern="100">
                          <a:effectLst/>
                        </a:rPr>
                        <a:t> </a:t>
                      </a:r>
                      <a:endParaRPr lang="zh-CN" sz="2000" kern="100">
                        <a:effectLst/>
                        <a:latin typeface="Times New Roman"/>
                        <a:ea typeface="宋体"/>
                        <a:cs typeface="Times New Roman"/>
                      </a:endParaRPr>
                    </a:p>
                  </a:txBody>
                  <a:tcPr marL="68580" marR="68580" marT="0" marB="0"/>
                </a:tc>
                <a:tc>
                  <a:txBody>
                    <a:bodyPr/>
                    <a:lstStyle/>
                    <a:p>
                      <a:pPr algn="just">
                        <a:lnSpc>
                          <a:spcPct val="150000"/>
                        </a:lnSpc>
                        <a:spcAft>
                          <a:spcPts val="0"/>
                        </a:spcAft>
                      </a:pPr>
                      <a:r>
                        <a:rPr lang="en-US" sz="2000" kern="100">
                          <a:effectLst/>
                        </a:rPr>
                        <a:t> </a:t>
                      </a:r>
                      <a:endParaRPr lang="zh-CN" sz="2000" kern="100">
                        <a:effectLst/>
                        <a:latin typeface="Times New Roman"/>
                        <a:ea typeface="宋体"/>
                        <a:cs typeface="Times New Roman"/>
                      </a:endParaRPr>
                    </a:p>
                  </a:txBody>
                  <a:tcPr marL="68580" marR="68580" marT="0" marB="0"/>
                </a:tc>
                <a:tc>
                  <a:txBody>
                    <a:bodyPr/>
                    <a:lstStyle/>
                    <a:p>
                      <a:pPr algn="just">
                        <a:lnSpc>
                          <a:spcPct val="150000"/>
                        </a:lnSpc>
                        <a:spcAft>
                          <a:spcPts val="0"/>
                        </a:spcAft>
                      </a:pPr>
                      <a:r>
                        <a:rPr lang="en-US" sz="2000" kern="100">
                          <a:effectLst/>
                        </a:rPr>
                        <a:t> </a:t>
                      </a:r>
                      <a:endParaRPr lang="zh-CN" sz="2000" kern="100">
                        <a:effectLst/>
                        <a:latin typeface="Times New Roman"/>
                        <a:ea typeface="宋体"/>
                        <a:cs typeface="Times New Roman"/>
                      </a:endParaRPr>
                    </a:p>
                  </a:txBody>
                  <a:tcPr marL="68580" marR="68580" marT="0" marB="0"/>
                </a:tc>
                <a:tc>
                  <a:txBody>
                    <a:bodyPr/>
                    <a:lstStyle/>
                    <a:p>
                      <a:pPr algn="just">
                        <a:lnSpc>
                          <a:spcPct val="150000"/>
                        </a:lnSpc>
                        <a:spcAft>
                          <a:spcPts val="0"/>
                        </a:spcAft>
                      </a:pPr>
                      <a:r>
                        <a:rPr lang="en-US" sz="2000" kern="100">
                          <a:effectLst/>
                        </a:rPr>
                        <a:t> </a:t>
                      </a:r>
                      <a:endParaRPr lang="zh-CN" sz="2000" kern="100">
                        <a:effectLst/>
                        <a:latin typeface="Times New Roman"/>
                        <a:ea typeface="宋体"/>
                        <a:cs typeface="Times New Roman"/>
                      </a:endParaRPr>
                    </a:p>
                  </a:txBody>
                  <a:tcPr marL="68580" marR="68580" marT="0" marB="0"/>
                </a:tc>
                <a:tc>
                  <a:txBody>
                    <a:bodyPr/>
                    <a:lstStyle/>
                    <a:p>
                      <a:pPr algn="just">
                        <a:lnSpc>
                          <a:spcPct val="150000"/>
                        </a:lnSpc>
                        <a:spcAft>
                          <a:spcPts val="0"/>
                        </a:spcAft>
                      </a:pPr>
                      <a:r>
                        <a:rPr lang="en-US" sz="2000" kern="100" dirty="0">
                          <a:effectLst/>
                        </a:rPr>
                        <a:t> </a:t>
                      </a:r>
                      <a:endParaRPr lang="zh-CN" sz="2000" kern="100" dirty="0">
                        <a:effectLst/>
                        <a:latin typeface="Times New Roman"/>
                        <a:ea typeface="宋体"/>
                        <a:cs typeface="Times New Roman"/>
                      </a:endParaRPr>
                    </a:p>
                  </a:txBody>
                  <a:tcPr marL="68580" marR="68580" marT="0" marB="0"/>
                </a:tc>
                <a:extLst>
                  <a:ext uri="{0D108BD9-81ED-4DB2-BD59-A6C34878D82A}">
                    <a16:rowId xmlns:a16="http://schemas.microsoft.com/office/drawing/2014/main" val="10006"/>
                  </a:ext>
                </a:extLst>
              </a:tr>
            </a:tbl>
          </a:graphicData>
        </a:graphic>
      </p:graphicFrame>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2515850" y="855761"/>
            <a:ext cx="7128482" cy="2495354"/>
          </a:xfrm>
          <a:prstGeom prst="rect">
            <a:avLst/>
          </a:prstGeom>
          <a:noFill/>
          <a:ln>
            <a:noFill/>
          </a:ln>
        </p:spPr>
      </p:pic>
      <p:sp>
        <p:nvSpPr>
          <p:cNvPr id="4" name="文本框 3"/>
          <p:cNvSpPr txBox="1"/>
          <p:nvPr/>
        </p:nvSpPr>
        <p:spPr>
          <a:xfrm>
            <a:off x="9535065" y="2466599"/>
            <a:ext cx="2656935" cy="646331"/>
          </a:xfrm>
          <a:prstGeom prst="rect">
            <a:avLst/>
          </a:prstGeom>
          <a:noFill/>
        </p:spPr>
        <p:txBody>
          <a:bodyPr wrap="square" rtlCol="0">
            <a:spAutoFit/>
          </a:bodyPr>
          <a:lstStyle/>
          <a:p>
            <a:r>
              <a:rPr lang="zh-CN" altLang="en-US" dirty="0"/>
              <a:t>当前</a:t>
            </a:r>
            <a:r>
              <a:rPr lang="zh-CN" altLang="en-US" dirty="0" smtClean="0"/>
              <a:t>到源节点的最短路径，该路径前一节点</a:t>
            </a:r>
            <a:endParaRPr lang="zh-CN" altLang="en-US" dirty="0"/>
          </a:p>
        </p:txBody>
      </p:sp>
      <p:cxnSp>
        <p:nvCxnSpPr>
          <p:cNvPr id="8" name="直接箭头连接符 7"/>
          <p:cNvCxnSpPr/>
          <p:nvPr/>
        </p:nvCxnSpPr>
        <p:spPr>
          <a:xfrm flipH="1">
            <a:off x="10351699" y="3112930"/>
            <a:ext cx="310549" cy="408145"/>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878436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链路状态路由概述</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8</a:t>
            </a:fld>
            <a:endParaRPr lang="zh-CN" altLang="en-US" dirty="0"/>
          </a:p>
        </p:txBody>
      </p:sp>
      <p:sp>
        <p:nvSpPr>
          <p:cNvPr id="4" name="内容占位符 3"/>
          <p:cNvSpPr>
            <a:spLocks noGrp="1"/>
          </p:cNvSpPr>
          <p:nvPr>
            <p:ph sz="quarter" idx="1"/>
          </p:nvPr>
        </p:nvSpPr>
        <p:spPr>
          <a:xfrm>
            <a:off x="838200" y="1740873"/>
            <a:ext cx="10515600" cy="4351338"/>
          </a:xfrm>
        </p:spPr>
        <p:txBody>
          <a:bodyPr>
            <a:noAutofit/>
          </a:bodyPr>
          <a:lstStyle/>
          <a:p>
            <a:r>
              <a:rPr lang="zh-CN" altLang="en-US" sz="2000" dirty="0"/>
              <a:t>路由器维护本地的链路状态信息</a:t>
            </a:r>
            <a:endParaRPr lang="en-US" altLang="zh-CN" sz="2000" dirty="0"/>
          </a:p>
          <a:p>
            <a:pPr lvl="1"/>
            <a:r>
              <a:rPr lang="zh-CN" altLang="en-US" sz="2000" dirty="0"/>
              <a:t>路由器定期在链路上发送</a:t>
            </a:r>
            <a:r>
              <a:rPr lang="en-US" altLang="zh-CN" sz="2000" dirty="0"/>
              <a:t>Hello</a:t>
            </a:r>
            <a:r>
              <a:rPr lang="zh-CN" altLang="en-US" sz="2000" dirty="0"/>
              <a:t>分组来</a:t>
            </a:r>
            <a:r>
              <a:rPr lang="zh-CN" altLang="en-US" sz="2000" dirty="0">
                <a:solidFill>
                  <a:srgbClr val="FF3300"/>
                </a:solidFill>
              </a:rPr>
              <a:t>发现邻居</a:t>
            </a:r>
            <a:endParaRPr lang="en-US" altLang="zh-CN" sz="2000" dirty="0">
              <a:solidFill>
                <a:srgbClr val="FF3300"/>
              </a:solidFill>
            </a:endParaRPr>
          </a:p>
          <a:p>
            <a:pPr lvl="2"/>
            <a:r>
              <a:rPr lang="en-US" altLang="zh-CN" dirty="0" smtClean="0"/>
              <a:t>Hello</a:t>
            </a:r>
            <a:r>
              <a:rPr lang="zh-CN" altLang="zh-CN" dirty="0" smtClean="0"/>
              <a:t>分组给出曾经</a:t>
            </a:r>
            <a:r>
              <a:rPr lang="zh-CN" altLang="zh-CN" dirty="0"/>
              <a:t>收听到的发送过</a:t>
            </a:r>
            <a:r>
              <a:rPr lang="en-US" altLang="zh-CN" dirty="0"/>
              <a:t>Hello</a:t>
            </a:r>
            <a:r>
              <a:rPr lang="zh-CN" altLang="zh-CN" dirty="0"/>
              <a:t>分组的邻居路由器</a:t>
            </a:r>
            <a:r>
              <a:rPr lang="zh-CN" altLang="zh-CN" dirty="0" smtClean="0"/>
              <a:t>列表</a:t>
            </a:r>
            <a:endParaRPr lang="en-US" altLang="zh-CN" dirty="0" smtClean="0"/>
          </a:p>
          <a:p>
            <a:pPr lvl="2"/>
            <a:r>
              <a:rPr lang="zh-CN" altLang="zh-CN" dirty="0" smtClean="0"/>
              <a:t>如果</a:t>
            </a:r>
            <a:r>
              <a:rPr lang="zh-CN" altLang="zh-CN" dirty="0"/>
              <a:t>路由器发现收到的</a:t>
            </a:r>
            <a:r>
              <a:rPr lang="en-US" altLang="zh-CN" dirty="0"/>
              <a:t>Hello</a:t>
            </a:r>
            <a:r>
              <a:rPr lang="zh-CN" altLang="zh-CN" dirty="0" smtClean="0"/>
              <a:t>分组包含</a:t>
            </a:r>
            <a:r>
              <a:rPr lang="zh-CN" altLang="zh-CN" dirty="0"/>
              <a:t>自身路由器的</a:t>
            </a:r>
            <a:r>
              <a:rPr lang="en-US" altLang="zh-CN" dirty="0"/>
              <a:t>ID</a:t>
            </a:r>
            <a:r>
              <a:rPr lang="zh-CN" altLang="zh-CN" dirty="0" smtClean="0"/>
              <a:t>，其</a:t>
            </a:r>
            <a:r>
              <a:rPr lang="zh-CN" altLang="zh-CN" dirty="0"/>
              <a:t>到邻居路由器的双向链路是相通的</a:t>
            </a:r>
            <a:r>
              <a:rPr lang="zh-CN" altLang="zh-CN" dirty="0" smtClean="0"/>
              <a:t>。</a:t>
            </a:r>
            <a:endParaRPr lang="en-US" altLang="zh-CN" dirty="0" smtClean="0"/>
          </a:p>
          <a:p>
            <a:pPr lvl="2"/>
            <a:r>
              <a:rPr lang="zh-CN" altLang="en-US" dirty="0" smtClean="0"/>
              <a:t>考虑到分组可能丢失，采用</a:t>
            </a:r>
            <a:r>
              <a:rPr lang="en-US" altLang="zh-CN" dirty="0" smtClean="0"/>
              <a:t>k-out-of-n</a:t>
            </a:r>
            <a:r>
              <a:rPr lang="zh-CN" altLang="en-US" dirty="0" smtClean="0"/>
              <a:t>机制：</a:t>
            </a:r>
            <a:r>
              <a:rPr lang="en-US" altLang="zh-CN" dirty="0" smtClean="0"/>
              <a:t>n</a:t>
            </a:r>
            <a:r>
              <a:rPr lang="zh-CN" altLang="en-US" dirty="0" smtClean="0"/>
              <a:t>次</a:t>
            </a:r>
            <a:r>
              <a:rPr lang="en-US" altLang="zh-CN" dirty="0" smtClean="0"/>
              <a:t>hello</a:t>
            </a:r>
            <a:r>
              <a:rPr lang="zh-CN" altLang="en-US" dirty="0" smtClean="0"/>
              <a:t>分组间隔中只要有</a:t>
            </a:r>
            <a:r>
              <a:rPr lang="en-US" altLang="zh-CN" dirty="0" smtClean="0"/>
              <a:t>k(k</a:t>
            </a:r>
            <a:r>
              <a:rPr lang="zh-CN" altLang="en-US" dirty="0" smtClean="0"/>
              <a:t>一般为</a:t>
            </a:r>
            <a:r>
              <a:rPr lang="en-US" altLang="zh-CN" dirty="0" smtClean="0"/>
              <a:t>1)</a:t>
            </a:r>
            <a:r>
              <a:rPr lang="zh-CN" altLang="en-US" dirty="0" smtClean="0"/>
              <a:t>次收到，则认为链路</a:t>
            </a:r>
            <a:r>
              <a:rPr lang="zh-CN" altLang="en-US" dirty="0" smtClean="0"/>
              <a:t>相通</a:t>
            </a:r>
            <a:r>
              <a:rPr lang="zh-CN" altLang="en-US" dirty="0" smtClean="0"/>
              <a:t>。如果</a:t>
            </a:r>
            <a:r>
              <a:rPr lang="en-US" altLang="zh-CN" dirty="0" smtClean="0"/>
              <a:t>dead</a:t>
            </a:r>
            <a:r>
              <a:rPr lang="zh-CN" altLang="en-US" dirty="0" smtClean="0"/>
              <a:t>间隔期间</a:t>
            </a:r>
            <a:r>
              <a:rPr lang="en-US" altLang="zh-CN" dirty="0" smtClean="0"/>
              <a:t>(n</a:t>
            </a:r>
            <a:r>
              <a:rPr lang="zh-CN" altLang="en-US" dirty="0" smtClean="0"/>
              <a:t>次</a:t>
            </a:r>
            <a:r>
              <a:rPr lang="en-US" altLang="zh-CN" dirty="0" smtClean="0"/>
              <a:t>hello</a:t>
            </a:r>
            <a:r>
              <a:rPr lang="zh-CN" altLang="en-US" dirty="0" smtClean="0"/>
              <a:t>间隔</a:t>
            </a:r>
            <a:r>
              <a:rPr lang="en-US" altLang="zh-CN" dirty="0" smtClean="0"/>
              <a:t>)</a:t>
            </a:r>
            <a:r>
              <a:rPr lang="zh-CN" altLang="en-US" dirty="0" smtClean="0"/>
              <a:t>都没有收到</a:t>
            </a:r>
            <a:r>
              <a:rPr lang="en-US" altLang="zh-CN" dirty="0" smtClean="0"/>
              <a:t>R</a:t>
            </a:r>
            <a:r>
              <a:rPr lang="zh-CN" altLang="en-US" dirty="0" smtClean="0"/>
              <a:t>发的</a:t>
            </a:r>
            <a:r>
              <a:rPr lang="en-US" altLang="zh-CN" dirty="0" smtClean="0"/>
              <a:t>Hello</a:t>
            </a:r>
            <a:r>
              <a:rPr lang="zh-CN" altLang="en-US" dirty="0" smtClean="0"/>
              <a:t>分组，则认为</a:t>
            </a:r>
            <a:r>
              <a:rPr lang="en-US" altLang="zh-CN" dirty="0" smtClean="0"/>
              <a:t>R</a:t>
            </a:r>
            <a:r>
              <a:rPr lang="zh-CN" altLang="en-US" dirty="0" smtClean="0"/>
              <a:t>已经断开</a:t>
            </a:r>
            <a:endParaRPr lang="en-US" altLang="zh-CN" dirty="0"/>
          </a:p>
          <a:p>
            <a:pPr lvl="1"/>
            <a:r>
              <a:rPr lang="zh-CN" altLang="en-US" sz="2000" dirty="0"/>
              <a:t>到邻居节点的花费可通过</a:t>
            </a:r>
            <a:r>
              <a:rPr lang="zh-CN" altLang="en-US" sz="2000" dirty="0">
                <a:solidFill>
                  <a:srgbClr val="FF3300"/>
                </a:solidFill>
              </a:rPr>
              <a:t>手工配置</a:t>
            </a:r>
            <a:r>
              <a:rPr lang="zh-CN" altLang="en-US" sz="2000" dirty="0"/>
              <a:t>或者通过</a:t>
            </a:r>
            <a:r>
              <a:rPr lang="zh-CN" altLang="en-US" sz="2000" dirty="0">
                <a:solidFill>
                  <a:srgbClr val="FF3300"/>
                </a:solidFill>
              </a:rPr>
              <a:t>测量</a:t>
            </a:r>
            <a:r>
              <a:rPr lang="zh-CN" altLang="en-US" sz="2000" dirty="0"/>
              <a:t>延迟的方法来获得</a:t>
            </a:r>
            <a:endParaRPr lang="en-US" altLang="zh-CN" sz="2000" dirty="0"/>
          </a:p>
          <a:p>
            <a:pPr lvl="2">
              <a:lnSpc>
                <a:spcPct val="90000"/>
              </a:lnSpc>
            </a:pPr>
            <a:r>
              <a:rPr lang="zh-CN" altLang="en-US" dirty="0"/>
              <a:t>发一个分组，邻居节点响应，分组来回的时间</a:t>
            </a:r>
            <a:r>
              <a:rPr lang="en-US" altLang="zh-CN" dirty="0"/>
              <a:t>/2</a:t>
            </a:r>
            <a:r>
              <a:rPr lang="zh-CN" altLang="en-US" dirty="0"/>
              <a:t>为链路延迟</a:t>
            </a:r>
          </a:p>
          <a:p>
            <a:pPr lvl="3">
              <a:lnSpc>
                <a:spcPct val="90000"/>
              </a:lnSpc>
            </a:pPr>
            <a:r>
              <a:rPr lang="zh-CN" altLang="en-US" sz="2000" dirty="0"/>
              <a:t>测量延迟时是否考虑负载因素：排队还是队</a:t>
            </a:r>
            <a:r>
              <a:rPr lang="zh-CN" altLang="en-US" sz="2000" dirty="0" smtClean="0"/>
              <a:t>头（不考虑负载）？</a:t>
            </a:r>
            <a:endParaRPr lang="zh-CN" altLang="en-US" sz="2000" dirty="0"/>
          </a:p>
          <a:p>
            <a:pPr lvl="3">
              <a:lnSpc>
                <a:spcPct val="90000"/>
              </a:lnSpc>
            </a:pPr>
            <a:r>
              <a:rPr lang="zh-CN" altLang="en-US" sz="2000" dirty="0"/>
              <a:t>考虑负载因素可以进行负载均衡，但可能产生不稳定路由</a:t>
            </a:r>
          </a:p>
          <a:p>
            <a:r>
              <a:rPr lang="zh-CN" altLang="en-US" sz="2000" dirty="0"/>
              <a:t>每个节点将其链路状态信息通过</a:t>
            </a:r>
            <a:r>
              <a:rPr lang="zh-CN" altLang="en-US" sz="2000" dirty="0">
                <a:solidFill>
                  <a:srgbClr val="FF3300"/>
                </a:solidFill>
              </a:rPr>
              <a:t>扩散的方法</a:t>
            </a:r>
            <a:r>
              <a:rPr lang="zh-CN" altLang="en-US" sz="2000" dirty="0"/>
              <a:t>传播给所有路由器</a:t>
            </a:r>
          </a:p>
          <a:p>
            <a:r>
              <a:rPr lang="zh-CN" altLang="en-US" sz="2000" dirty="0"/>
              <a:t>每个节点根据了解到的当前</a:t>
            </a:r>
            <a:r>
              <a:rPr lang="zh-CN" altLang="en-US" sz="2000" dirty="0">
                <a:solidFill>
                  <a:srgbClr val="FF3300"/>
                </a:solidFill>
              </a:rPr>
              <a:t>全局拓扑</a:t>
            </a:r>
            <a:r>
              <a:rPr lang="zh-CN" altLang="en-US" sz="2000" dirty="0"/>
              <a:t>采用</a:t>
            </a:r>
            <a:r>
              <a:rPr lang="en-US" altLang="zh-CN" sz="2000" dirty="0" err="1"/>
              <a:t>Dijkstra</a:t>
            </a:r>
            <a:r>
              <a:rPr lang="zh-CN" altLang="en-US" sz="2000" dirty="0"/>
              <a:t>算法计算路由</a:t>
            </a:r>
          </a:p>
        </p:txBody>
      </p:sp>
      <p:grpSp>
        <p:nvGrpSpPr>
          <p:cNvPr id="6" name="组合 5"/>
          <p:cNvGrpSpPr/>
          <p:nvPr/>
        </p:nvGrpSpPr>
        <p:grpSpPr>
          <a:xfrm>
            <a:off x="9150148" y="1497447"/>
            <a:ext cx="501651" cy="400050"/>
            <a:chOff x="7184756" y="854078"/>
            <a:chExt cx="501651" cy="400050"/>
          </a:xfrm>
          <a:solidFill>
            <a:schemeClr val="accent4"/>
          </a:solidFill>
        </p:grpSpPr>
        <p:sp>
          <p:nvSpPr>
            <p:cNvPr id="30" name="Oval 5"/>
            <p:cNvSpPr>
              <a:spLocks noChangeArrowheads="1"/>
            </p:cNvSpPr>
            <p:nvPr/>
          </p:nvSpPr>
          <p:spPr bwMode="auto">
            <a:xfrm>
              <a:off x="7189519" y="1042989"/>
              <a:ext cx="496888" cy="128588"/>
            </a:xfrm>
            <a:prstGeom prst="ellipse">
              <a:avLst/>
            </a:prstGeom>
            <a:grpFill/>
            <a:ln w="12700">
              <a:solidFill>
                <a:schemeClr val="tx1"/>
              </a:solidFill>
              <a:round/>
              <a:headEnd/>
              <a:tailEnd/>
            </a:ln>
          </p:spPr>
          <p:txBody>
            <a:bodyPr wrap="none" anchor="ctr"/>
            <a:lstStyle/>
            <a:p>
              <a:endParaRPr lang="en-US"/>
            </a:p>
          </p:txBody>
        </p:sp>
        <p:sp>
          <p:nvSpPr>
            <p:cNvPr id="31" name="Line 6"/>
            <p:cNvSpPr>
              <a:spLocks noChangeShapeType="1"/>
            </p:cNvSpPr>
            <p:nvPr/>
          </p:nvSpPr>
          <p:spPr bwMode="auto">
            <a:xfrm>
              <a:off x="7189519" y="1031877"/>
              <a:ext cx="0" cy="79375"/>
            </a:xfrm>
            <a:prstGeom prst="line">
              <a:avLst/>
            </a:prstGeom>
            <a:grp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2" name="Line 7"/>
            <p:cNvSpPr>
              <a:spLocks noChangeShapeType="1"/>
            </p:cNvSpPr>
            <p:nvPr/>
          </p:nvSpPr>
          <p:spPr bwMode="auto">
            <a:xfrm>
              <a:off x="7686406" y="1031877"/>
              <a:ext cx="0" cy="79375"/>
            </a:xfrm>
            <a:prstGeom prst="line">
              <a:avLst/>
            </a:prstGeom>
            <a:grp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3" name="Rectangle 8"/>
            <p:cNvSpPr>
              <a:spLocks noChangeArrowheads="1"/>
            </p:cNvSpPr>
            <p:nvPr/>
          </p:nvSpPr>
          <p:spPr bwMode="auto">
            <a:xfrm>
              <a:off x="7189519" y="1031877"/>
              <a:ext cx="492125" cy="777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34" name="Oval 9"/>
            <p:cNvSpPr>
              <a:spLocks noChangeArrowheads="1"/>
            </p:cNvSpPr>
            <p:nvPr/>
          </p:nvSpPr>
          <p:spPr bwMode="auto">
            <a:xfrm>
              <a:off x="7184756" y="938214"/>
              <a:ext cx="496888" cy="150813"/>
            </a:xfrm>
            <a:prstGeom prst="ellipse">
              <a:avLst/>
            </a:prstGeom>
            <a:grpFill/>
            <a:ln w="12700">
              <a:solidFill>
                <a:schemeClr val="tx1"/>
              </a:solidFill>
              <a:round/>
              <a:headEnd/>
              <a:tailEnd/>
            </a:ln>
          </p:spPr>
          <p:txBody>
            <a:bodyPr wrap="none" anchor="ctr"/>
            <a:lstStyle/>
            <a:p>
              <a:endParaRPr lang="en-US"/>
            </a:p>
          </p:txBody>
        </p:sp>
        <p:grpSp>
          <p:nvGrpSpPr>
            <p:cNvPr id="35" name="Group 39"/>
            <p:cNvGrpSpPr>
              <a:grpSpLocks/>
            </p:cNvGrpSpPr>
            <p:nvPr/>
          </p:nvGrpSpPr>
          <p:grpSpPr bwMode="auto">
            <a:xfrm>
              <a:off x="7253087" y="854078"/>
              <a:ext cx="371288" cy="400050"/>
              <a:chOff x="2941" y="2424"/>
              <a:chExt cx="237" cy="252"/>
            </a:xfrm>
            <a:grpFill/>
          </p:grpSpPr>
          <p:sp>
            <p:nvSpPr>
              <p:cNvPr id="36" name="Rectangle 40"/>
              <p:cNvSpPr>
                <a:spLocks noChangeArrowheads="1"/>
              </p:cNvSpPr>
              <p:nvPr/>
            </p:nvSpPr>
            <p:spPr bwMode="auto">
              <a:xfrm>
                <a:off x="2982" y="2490"/>
                <a:ext cx="144" cy="132"/>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37" name="Text Box 41"/>
              <p:cNvSpPr txBox="1">
                <a:spLocks noChangeArrowheads="1"/>
              </p:cNvSpPr>
              <p:nvPr/>
            </p:nvSpPr>
            <p:spPr bwMode="auto">
              <a:xfrm>
                <a:off x="2941" y="2424"/>
                <a:ext cx="237"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altLang="zh-CN" sz="2000" dirty="0" smtClean="0"/>
                  <a:t>C</a:t>
                </a:r>
                <a:endParaRPr lang="en-US" dirty="0"/>
              </a:p>
            </p:txBody>
          </p:sp>
        </p:grpSp>
      </p:grpSp>
      <p:grpSp>
        <p:nvGrpSpPr>
          <p:cNvPr id="7" name="组合 6"/>
          <p:cNvGrpSpPr/>
          <p:nvPr/>
        </p:nvGrpSpPr>
        <p:grpSpPr>
          <a:xfrm>
            <a:off x="6632994" y="622687"/>
            <a:ext cx="501651" cy="400050"/>
            <a:chOff x="7184756" y="854078"/>
            <a:chExt cx="501651" cy="400050"/>
          </a:xfrm>
          <a:solidFill>
            <a:schemeClr val="accent4"/>
          </a:solidFill>
        </p:grpSpPr>
        <p:sp>
          <p:nvSpPr>
            <p:cNvPr id="22" name="Oval 5"/>
            <p:cNvSpPr>
              <a:spLocks noChangeArrowheads="1"/>
            </p:cNvSpPr>
            <p:nvPr/>
          </p:nvSpPr>
          <p:spPr bwMode="auto">
            <a:xfrm>
              <a:off x="7189519" y="1042989"/>
              <a:ext cx="496888" cy="128588"/>
            </a:xfrm>
            <a:prstGeom prst="ellipse">
              <a:avLst/>
            </a:prstGeom>
            <a:grpFill/>
            <a:ln w="12700">
              <a:solidFill>
                <a:schemeClr val="tx1"/>
              </a:solidFill>
              <a:round/>
              <a:headEnd/>
              <a:tailEnd/>
            </a:ln>
          </p:spPr>
          <p:txBody>
            <a:bodyPr wrap="none" anchor="ctr"/>
            <a:lstStyle/>
            <a:p>
              <a:endParaRPr lang="en-US"/>
            </a:p>
          </p:txBody>
        </p:sp>
        <p:sp>
          <p:nvSpPr>
            <p:cNvPr id="23" name="Line 6"/>
            <p:cNvSpPr>
              <a:spLocks noChangeShapeType="1"/>
            </p:cNvSpPr>
            <p:nvPr/>
          </p:nvSpPr>
          <p:spPr bwMode="auto">
            <a:xfrm>
              <a:off x="7189519" y="1031877"/>
              <a:ext cx="0" cy="79375"/>
            </a:xfrm>
            <a:prstGeom prst="line">
              <a:avLst/>
            </a:prstGeom>
            <a:grp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4" name="Line 7"/>
            <p:cNvSpPr>
              <a:spLocks noChangeShapeType="1"/>
            </p:cNvSpPr>
            <p:nvPr/>
          </p:nvSpPr>
          <p:spPr bwMode="auto">
            <a:xfrm>
              <a:off x="7686406" y="1031877"/>
              <a:ext cx="0" cy="79375"/>
            </a:xfrm>
            <a:prstGeom prst="line">
              <a:avLst/>
            </a:prstGeom>
            <a:grp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5" name="Rectangle 8"/>
            <p:cNvSpPr>
              <a:spLocks noChangeArrowheads="1"/>
            </p:cNvSpPr>
            <p:nvPr/>
          </p:nvSpPr>
          <p:spPr bwMode="auto">
            <a:xfrm>
              <a:off x="7189519" y="1031877"/>
              <a:ext cx="492125" cy="777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26" name="Oval 9"/>
            <p:cNvSpPr>
              <a:spLocks noChangeArrowheads="1"/>
            </p:cNvSpPr>
            <p:nvPr/>
          </p:nvSpPr>
          <p:spPr bwMode="auto">
            <a:xfrm>
              <a:off x="7184756" y="938214"/>
              <a:ext cx="496888" cy="150813"/>
            </a:xfrm>
            <a:prstGeom prst="ellipse">
              <a:avLst/>
            </a:prstGeom>
            <a:grpFill/>
            <a:ln w="12700">
              <a:solidFill>
                <a:schemeClr val="tx1"/>
              </a:solidFill>
              <a:round/>
              <a:headEnd/>
              <a:tailEnd/>
            </a:ln>
          </p:spPr>
          <p:txBody>
            <a:bodyPr wrap="none" anchor="ctr"/>
            <a:lstStyle/>
            <a:p>
              <a:endParaRPr lang="en-US"/>
            </a:p>
          </p:txBody>
        </p:sp>
        <p:grpSp>
          <p:nvGrpSpPr>
            <p:cNvPr id="27" name="Group 39"/>
            <p:cNvGrpSpPr>
              <a:grpSpLocks/>
            </p:cNvGrpSpPr>
            <p:nvPr/>
          </p:nvGrpSpPr>
          <p:grpSpPr bwMode="auto">
            <a:xfrm>
              <a:off x="7259348" y="854078"/>
              <a:ext cx="357188" cy="400050"/>
              <a:chOff x="2945" y="2424"/>
              <a:chExt cx="228" cy="252"/>
            </a:xfrm>
            <a:grpFill/>
          </p:grpSpPr>
          <p:sp>
            <p:nvSpPr>
              <p:cNvPr id="28" name="Rectangle 40"/>
              <p:cNvSpPr>
                <a:spLocks noChangeArrowheads="1"/>
              </p:cNvSpPr>
              <p:nvPr/>
            </p:nvSpPr>
            <p:spPr bwMode="auto">
              <a:xfrm>
                <a:off x="2982" y="2490"/>
                <a:ext cx="144" cy="132"/>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29" name="Text Box 41"/>
              <p:cNvSpPr txBox="1">
                <a:spLocks noChangeArrowheads="1"/>
              </p:cNvSpPr>
              <p:nvPr/>
            </p:nvSpPr>
            <p:spPr bwMode="auto">
              <a:xfrm>
                <a:off x="2945" y="2424"/>
                <a:ext cx="228"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dirty="0" smtClean="0"/>
                  <a:t>A</a:t>
                </a:r>
                <a:endParaRPr lang="en-US" dirty="0"/>
              </a:p>
            </p:txBody>
          </p:sp>
        </p:grpSp>
      </p:grpSp>
      <p:cxnSp>
        <p:nvCxnSpPr>
          <p:cNvPr id="8" name="直接箭头连接符 7"/>
          <p:cNvCxnSpPr>
            <a:stCxn id="29" idx="3"/>
          </p:cNvCxnSpPr>
          <p:nvPr/>
        </p:nvCxnSpPr>
        <p:spPr>
          <a:xfrm flipV="1">
            <a:off x="7064774" y="800486"/>
            <a:ext cx="1253246" cy="22226"/>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nvGrpSpPr>
          <p:cNvPr id="9" name="组合 8"/>
          <p:cNvGrpSpPr/>
          <p:nvPr/>
        </p:nvGrpSpPr>
        <p:grpSpPr>
          <a:xfrm>
            <a:off x="10086555" y="543851"/>
            <a:ext cx="501651" cy="400050"/>
            <a:chOff x="7184756" y="854078"/>
            <a:chExt cx="501651" cy="400050"/>
          </a:xfrm>
          <a:solidFill>
            <a:schemeClr val="accent4"/>
          </a:solidFill>
        </p:grpSpPr>
        <p:sp>
          <p:nvSpPr>
            <p:cNvPr id="14" name="Oval 5"/>
            <p:cNvSpPr>
              <a:spLocks noChangeArrowheads="1"/>
            </p:cNvSpPr>
            <p:nvPr/>
          </p:nvSpPr>
          <p:spPr bwMode="auto">
            <a:xfrm>
              <a:off x="7189519" y="1042989"/>
              <a:ext cx="496888" cy="128588"/>
            </a:xfrm>
            <a:prstGeom prst="ellipse">
              <a:avLst/>
            </a:prstGeom>
            <a:grpFill/>
            <a:ln w="12700">
              <a:solidFill>
                <a:schemeClr val="tx1"/>
              </a:solidFill>
              <a:round/>
              <a:headEnd/>
              <a:tailEnd/>
            </a:ln>
          </p:spPr>
          <p:txBody>
            <a:bodyPr wrap="none" anchor="ctr"/>
            <a:lstStyle/>
            <a:p>
              <a:endParaRPr lang="en-US"/>
            </a:p>
          </p:txBody>
        </p:sp>
        <p:sp>
          <p:nvSpPr>
            <p:cNvPr id="15" name="Line 6"/>
            <p:cNvSpPr>
              <a:spLocks noChangeShapeType="1"/>
            </p:cNvSpPr>
            <p:nvPr/>
          </p:nvSpPr>
          <p:spPr bwMode="auto">
            <a:xfrm>
              <a:off x="7189519" y="1031877"/>
              <a:ext cx="0" cy="79375"/>
            </a:xfrm>
            <a:prstGeom prst="line">
              <a:avLst/>
            </a:prstGeom>
            <a:grp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6" name="Line 7"/>
            <p:cNvSpPr>
              <a:spLocks noChangeShapeType="1"/>
            </p:cNvSpPr>
            <p:nvPr/>
          </p:nvSpPr>
          <p:spPr bwMode="auto">
            <a:xfrm>
              <a:off x="7686406" y="1031877"/>
              <a:ext cx="0" cy="79375"/>
            </a:xfrm>
            <a:prstGeom prst="line">
              <a:avLst/>
            </a:prstGeom>
            <a:grp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7" name="Rectangle 8"/>
            <p:cNvSpPr>
              <a:spLocks noChangeArrowheads="1"/>
            </p:cNvSpPr>
            <p:nvPr/>
          </p:nvSpPr>
          <p:spPr bwMode="auto">
            <a:xfrm>
              <a:off x="7189519" y="1031877"/>
              <a:ext cx="492125" cy="777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8" name="Oval 9"/>
            <p:cNvSpPr>
              <a:spLocks noChangeArrowheads="1"/>
            </p:cNvSpPr>
            <p:nvPr/>
          </p:nvSpPr>
          <p:spPr bwMode="auto">
            <a:xfrm>
              <a:off x="7184756" y="938214"/>
              <a:ext cx="496888" cy="150813"/>
            </a:xfrm>
            <a:prstGeom prst="ellipse">
              <a:avLst/>
            </a:prstGeom>
            <a:grpFill/>
            <a:ln w="12700">
              <a:solidFill>
                <a:schemeClr val="tx1"/>
              </a:solidFill>
              <a:round/>
              <a:headEnd/>
              <a:tailEnd/>
            </a:ln>
          </p:spPr>
          <p:txBody>
            <a:bodyPr wrap="none" anchor="ctr"/>
            <a:lstStyle/>
            <a:p>
              <a:endParaRPr lang="en-US"/>
            </a:p>
          </p:txBody>
        </p:sp>
        <p:grpSp>
          <p:nvGrpSpPr>
            <p:cNvPr id="19" name="Group 39"/>
            <p:cNvGrpSpPr>
              <a:grpSpLocks/>
            </p:cNvGrpSpPr>
            <p:nvPr/>
          </p:nvGrpSpPr>
          <p:grpSpPr bwMode="auto">
            <a:xfrm>
              <a:off x="7259348" y="854078"/>
              <a:ext cx="357188" cy="400050"/>
              <a:chOff x="2945" y="2424"/>
              <a:chExt cx="228" cy="252"/>
            </a:xfrm>
            <a:grpFill/>
          </p:grpSpPr>
          <p:sp>
            <p:nvSpPr>
              <p:cNvPr id="20" name="Rectangle 40"/>
              <p:cNvSpPr>
                <a:spLocks noChangeArrowheads="1"/>
              </p:cNvSpPr>
              <p:nvPr/>
            </p:nvSpPr>
            <p:spPr bwMode="auto">
              <a:xfrm>
                <a:off x="2982" y="2490"/>
                <a:ext cx="144" cy="132"/>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21" name="Text Box 41"/>
              <p:cNvSpPr txBox="1">
                <a:spLocks noChangeArrowheads="1"/>
              </p:cNvSpPr>
              <p:nvPr/>
            </p:nvSpPr>
            <p:spPr bwMode="auto">
              <a:xfrm>
                <a:off x="2945" y="2424"/>
                <a:ext cx="228"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dirty="0" smtClean="0"/>
                  <a:t>B</a:t>
                </a:r>
                <a:endParaRPr lang="en-US" dirty="0"/>
              </a:p>
            </p:txBody>
          </p:sp>
        </p:grpSp>
      </p:grpSp>
      <p:cxnSp>
        <p:nvCxnSpPr>
          <p:cNvPr id="10" name="直接箭头连接符 9"/>
          <p:cNvCxnSpPr/>
          <p:nvPr/>
        </p:nvCxnSpPr>
        <p:spPr>
          <a:xfrm flipV="1">
            <a:off x="8821972" y="779221"/>
            <a:ext cx="1253246" cy="22226"/>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 name="文本框 10"/>
          <p:cNvSpPr txBox="1"/>
          <p:nvPr/>
        </p:nvSpPr>
        <p:spPr>
          <a:xfrm>
            <a:off x="7151404" y="352318"/>
            <a:ext cx="861133" cy="369332"/>
          </a:xfrm>
          <a:prstGeom prst="rect">
            <a:avLst/>
          </a:prstGeom>
          <a:noFill/>
        </p:spPr>
        <p:txBody>
          <a:bodyPr wrap="none" rtlCol="0">
            <a:spAutoFit/>
          </a:bodyPr>
          <a:lstStyle/>
          <a:p>
            <a:r>
              <a:rPr lang="en-US" altLang="zh-CN" b="1" dirty="0" smtClean="0"/>
              <a:t>I am A</a:t>
            </a:r>
            <a:endParaRPr lang="zh-CN" altLang="en-US" b="1" dirty="0"/>
          </a:p>
        </p:txBody>
      </p:sp>
      <p:sp>
        <p:nvSpPr>
          <p:cNvPr id="38" name="Freeform 7"/>
          <p:cNvSpPr>
            <a:spLocks/>
          </p:cNvSpPr>
          <p:nvPr/>
        </p:nvSpPr>
        <p:spPr bwMode="auto">
          <a:xfrm>
            <a:off x="8188251" y="245933"/>
            <a:ext cx="1025133" cy="960075"/>
          </a:xfrm>
          <a:custGeom>
            <a:avLst/>
            <a:gdLst>
              <a:gd name="T0" fmla="*/ 2147483647 w 1198"/>
              <a:gd name="T1" fmla="*/ 2147483647 h 451"/>
              <a:gd name="T2" fmla="*/ 2147483647 w 1198"/>
              <a:gd name="T3" fmla="*/ 2147483647 h 451"/>
              <a:gd name="T4" fmla="*/ 2147483647 w 1198"/>
              <a:gd name="T5" fmla="*/ 2147483647 h 451"/>
              <a:gd name="T6" fmla="*/ 2147483647 w 1198"/>
              <a:gd name="T7" fmla="*/ 2147483647 h 451"/>
              <a:gd name="T8" fmla="*/ 2147483647 w 1198"/>
              <a:gd name="T9" fmla="*/ 2147483647 h 451"/>
              <a:gd name="T10" fmla="*/ 2147483647 w 1198"/>
              <a:gd name="T11" fmla="*/ 2147483647 h 451"/>
              <a:gd name="T12" fmla="*/ 2147483647 w 1198"/>
              <a:gd name="T13" fmla="*/ 2147483647 h 451"/>
              <a:gd name="T14" fmla="*/ 2147483647 w 1198"/>
              <a:gd name="T15" fmla="*/ 2147483647 h 451"/>
              <a:gd name="T16" fmla="*/ 2147483647 w 1198"/>
              <a:gd name="T17" fmla="*/ 2147483647 h 4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98"/>
              <a:gd name="T28" fmla="*/ 0 h 451"/>
              <a:gd name="T29" fmla="*/ 1198 w 1198"/>
              <a:gd name="T30" fmla="*/ 451 h 45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98" h="451">
                <a:moveTo>
                  <a:pt x="88" y="181"/>
                </a:moveTo>
                <a:cubicBezTo>
                  <a:pt x="159" y="143"/>
                  <a:pt x="120" y="111"/>
                  <a:pt x="180" y="89"/>
                </a:cubicBezTo>
                <a:cubicBezTo>
                  <a:pt x="240" y="67"/>
                  <a:pt x="313" y="60"/>
                  <a:pt x="448" y="49"/>
                </a:cubicBezTo>
                <a:cubicBezTo>
                  <a:pt x="583" y="38"/>
                  <a:pt x="866" y="0"/>
                  <a:pt x="988" y="25"/>
                </a:cubicBezTo>
                <a:cubicBezTo>
                  <a:pt x="1110" y="50"/>
                  <a:pt x="1198" y="132"/>
                  <a:pt x="1181" y="197"/>
                </a:cubicBezTo>
                <a:cubicBezTo>
                  <a:pt x="1164" y="262"/>
                  <a:pt x="1034" y="375"/>
                  <a:pt x="889" y="413"/>
                </a:cubicBezTo>
                <a:cubicBezTo>
                  <a:pt x="744" y="451"/>
                  <a:pt x="449" y="438"/>
                  <a:pt x="307" y="425"/>
                </a:cubicBezTo>
                <a:cubicBezTo>
                  <a:pt x="165" y="412"/>
                  <a:pt x="72" y="378"/>
                  <a:pt x="36" y="337"/>
                </a:cubicBezTo>
                <a:cubicBezTo>
                  <a:pt x="0" y="296"/>
                  <a:pt x="77" y="213"/>
                  <a:pt x="88" y="181"/>
                </a:cubicBezTo>
                <a:close/>
              </a:path>
            </a:pathLst>
          </a:custGeom>
          <a:solidFill>
            <a:srgbClr val="66CC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cxnSp>
        <p:nvCxnSpPr>
          <p:cNvPr id="39" name="直接箭头连接符 38"/>
          <p:cNvCxnSpPr>
            <a:endCxn id="37" idx="1"/>
          </p:cNvCxnSpPr>
          <p:nvPr/>
        </p:nvCxnSpPr>
        <p:spPr>
          <a:xfrm>
            <a:off x="8907901" y="1128566"/>
            <a:ext cx="310578" cy="568906"/>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41" name="文本框 40"/>
          <p:cNvSpPr txBox="1"/>
          <p:nvPr/>
        </p:nvSpPr>
        <p:spPr>
          <a:xfrm>
            <a:off x="9207428" y="73098"/>
            <a:ext cx="998991" cy="646331"/>
          </a:xfrm>
          <a:prstGeom prst="rect">
            <a:avLst/>
          </a:prstGeom>
          <a:noFill/>
        </p:spPr>
        <p:txBody>
          <a:bodyPr wrap="none" rtlCol="0">
            <a:spAutoFit/>
          </a:bodyPr>
          <a:lstStyle/>
          <a:p>
            <a:pPr algn="ctr"/>
            <a:r>
              <a:rPr lang="en-US" altLang="zh-CN" b="1" dirty="0" smtClean="0"/>
              <a:t>I am B, </a:t>
            </a:r>
          </a:p>
          <a:p>
            <a:pPr algn="ctr"/>
            <a:r>
              <a:rPr lang="en-US" altLang="zh-CN" b="1" dirty="0" smtClean="0"/>
              <a:t>I hear A</a:t>
            </a:r>
            <a:endParaRPr lang="zh-CN" altLang="en-US" b="1" dirty="0"/>
          </a:p>
        </p:txBody>
      </p:sp>
      <p:sp>
        <p:nvSpPr>
          <p:cNvPr id="42" name="文本框 41"/>
          <p:cNvSpPr txBox="1"/>
          <p:nvPr/>
        </p:nvSpPr>
        <p:spPr>
          <a:xfrm>
            <a:off x="7926856" y="1157011"/>
            <a:ext cx="1194558" cy="646331"/>
          </a:xfrm>
          <a:prstGeom prst="rect">
            <a:avLst/>
          </a:prstGeom>
          <a:noFill/>
        </p:spPr>
        <p:txBody>
          <a:bodyPr wrap="none" rtlCol="0">
            <a:spAutoFit/>
          </a:bodyPr>
          <a:lstStyle/>
          <a:p>
            <a:pPr algn="ctr"/>
            <a:r>
              <a:rPr lang="en-US" altLang="zh-CN" b="1" dirty="0" smtClean="0"/>
              <a:t>I am C, </a:t>
            </a:r>
          </a:p>
          <a:p>
            <a:pPr algn="ctr"/>
            <a:r>
              <a:rPr lang="en-US" altLang="zh-CN" b="1" dirty="0" smtClean="0"/>
              <a:t>I hear A,B</a:t>
            </a:r>
            <a:endParaRPr lang="zh-CN" altLang="en-US" b="1" dirty="0"/>
          </a:p>
        </p:txBody>
      </p:sp>
      <p:sp>
        <p:nvSpPr>
          <p:cNvPr id="43" name="文本框 42"/>
          <p:cNvSpPr txBox="1"/>
          <p:nvPr/>
        </p:nvSpPr>
        <p:spPr>
          <a:xfrm>
            <a:off x="7069671" y="49984"/>
            <a:ext cx="1194558" cy="646331"/>
          </a:xfrm>
          <a:prstGeom prst="rect">
            <a:avLst/>
          </a:prstGeom>
          <a:noFill/>
        </p:spPr>
        <p:txBody>
          <a:bodyPr wrap="none" rtlCol="0">
            <a:spAutoFit/>
          </a:bodyPr>
          <a:lstStyle/>
          <a:p>
            <a:pPr algn="ctr"/>
            <a:r>
              <a:rPr lang="en-US" altLang="zh-CN" b="1" dirty="0" smtClean="0"/>
              <a:t>I am A, </a:t>
            </a:r>
          </a:p>
          <a:p>
            <a:pPr algn="ctr"/>
            <a:r>
              <a:rPr lang="en-US" altLang="zh-CN" b="1" dirty="0" smtClean="0"/>
              <a:t>I hear B,C</a:t>
            </a:r>
            <a:endParaRPr lang="zh-CN" altLang="en-US" b="1" dirty="0"/>
          </a:p>
        </p:txBody>
      </p:sp>
      <p:sp>
        <p:nvSpPr>
          <p:cNvPr id="44" name="文本框 43"/>
          <p:cNvSpPr txBox="1"/>
          <p:nvPr/>
        </p:nvSpPr>
        <p:spPr>
          <a:xfrm>
            <a:off x="9118504" y="64177"/>
            <a:ext cx="1197765" cy="646331"/>
          </a:xfrm>
          <a:prstGeom prst="rect">
            <a:avLst/>
          </a:prstGeom>
          <a:noFill/>
        </p:spPr>
        <p:txBody>
          <a:bodyPr wrap="none" rtlCol="0">
            <a:spAutoFit/>
          </a:bodyPr>
          <a:lstStyle/>
          <a:p>
            <a:pPr algn="ctr"/>
            <a:r>
              <a:rPr lang="en-US" altLang="zh-CN" b="1" dirty="0" smtClean="0"/>
              <a:t>I am B, </a:t>
            </a:r>
          </a:p>
          <a:p>
            <a:pPr algn="ctr"/>
            <a:r>
              <a:rPr lang="en-US" altLang="zh-CN" b="1" dirty="0" smtClean="0"/>
              <a:t>I hear </a:t>
            </a:r>
            <a:r>
              <a:rPr lang="en-US" altLang="zh-CN" b="1" dirty="0" smtClean="0"/>
              <a:t>A,</a:t>
            </a:r>
            <a:r>
              <a:rPr lang="en-US" altLang="zh-CN" b="1" dirty="0" smtClean="0"/>
              <a:t>C</a:t>
            </a:r>
            <a:endParaRPr lang="zh-CN" altLang="en-US" b="1" dirty="0"/>
          </a:p>
        </p:txBody>
      </p:sp>
    </p:spTree>
    <p:extLst>
      <p:ext uri="{BB962C8B-B14F-4D97-AF65-F5344CB8AC3E}">
        <p14:creationId xmlns:p14="http://schemas.microsoft.com/office/powerpoint/2010/main" val="1300375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4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0" nodeType="clickEffect">
                                  <p:stCondLst>
                                    <p:cond delay="0"/>
                                  </p:stCondLst>
                                  <p:childTnLst>
                                    <p:set>
                                      <p:cBhvr>
                                        <p:cTn id="25" dur="1" fill="hold">
                                          <p:stCondLst>
                                            <p:cond delay="0"/>
                                          </p:stCondLst>
                                        </p:cTn>
                                        <p:tgtEl>
                                          <p:spTgt spid="41"/>
                                        </p:tgtEl>
                                        <p:attrNameLst>
                                          <p:attrName>style.visibility</p:attrName>
                                        </p:attrNameLst>
                                      </p:cBhvr>
                                      <p:to>
                                        <p:strVal val="hidden"/>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41" grpId="0"/>
      <p:bldP spid="41" grpId="1"/>
      <p:bldP spid="42" grpId="0"/>
      <p:bldP spid="43" grpId="0"/>
      <p:bldP spid="4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链路状态路由：扩散</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9</a:t>
            </a:fld>
            <a:endParaRPr lang="zh-CN" altLang="en-US" dirty="0"/>
          </a:p>
        </p:txBody>
      </p:sp>
      <p:sp>
        <p:nvSpPr>
          <p:cNvPr id="4" name="内容占位符 3"/>
          <p:cNvSpPr>
            <a:spLocks noGrp="1"/>
          </p:cNvSpPr>
          <p:nvPr>
            <p:ph sz="quarter" idx="1"/>
          </p:nvPr>
        </p:nvSpPr>
        <p:spPr/>
        <p:txBody>
          <a:bodyPr>
            <a:normAutofit/>
          </a:bodyPr>
          <a:lstStyle/>
          <a:p>
            <a:r>
              <a:rPr lang="zh-CN" altLang="zh-CN" sz="2400" dirty="0"/>
              <a:t>链路状态分组</a:t>
            </a:r>
            <a:r>
              <a:rPr lang="en-US" altLang="zh-CN" sz="2400" dirty="0" smtClean="0"/>
              <a:t>LSP</a:t>
            </a:r>
            <a:r>
              <a:rPr lang="zh-CN" altLang="en-US" sz="2400" dirty="0" smtClean="0"/>
              <a:t>的传输不能依赖路由表</a:t>
            </a:r>
            <a:r>
              <a:rPr lang="en-US" altLang="zh-CN" sz="2400" dirty="0" smtClean="0"/>
              <a:t>: chick and egg problem</a:t>
            </a:r>
          </a:p>
          <a:p>
            <a:r>
              <a:rPr lang="zh-CN" altLang="en-US" sz="2400" dirty="0" smtClean="0"/>
              <a:t>扩散法：</a:t>
            </a:r>
            <a:endParaRPr lang="en-US" altLang="zh-CN" sz="2400" dirty="0" smtClean="0"/>
          </a:p>
          <a:p>
            <a:pPr lvl="1"/>
            <a:r>
              <a:rPr lang="en-US" altLang="zh-CN" dirty="0" smtClean="0"/>
              <a:t>LSA</a:t>
            </a:r>
            <a:r>
              <a:rPr lang="zh-CN" altLang="en-US" dirty="0" smtClean="0"/>
              <a:t>分组</a:t>
            </a:r>
            <a:r>
              <a:rPr lang="zh-CN" altLang="en-US" dirty="0" smtClean="0"/>
              <a:t>包括</a:t>
            </a:r>
            <a:r>
              <a:rPr lang="zh-CN" altLang="en-US" dirty="0"/>
              <a:t>顺序</a:t>
            </a:r>
            <a:r>
              <a:rPr lang="zh-CN" altLang="en-US" dirty="0" smtClean="0"/>
              <a:t>号</a:t>
            </a:r>
            <a:endParaRPr lang="en-US" altLang="zh-CN" dirty="0" smtClean="0"/>
          </a:p>
          <a:p>
            <a:pPr lvl="1"/>
            <a:r>
              <a:rPr lang="zh-CN" altLang="en-US" dirty="0" smtClean="0"/>
              <a:t>节点记录来自</a:t>
            </a:r>
            <a:r>
              <a:rPr lang="zh-CN" altLang="en-US" dirty="0"/>
              <a:t>于各个节点</a:t>
            </a:r>
            <a:r>
              <a:rPr lang="zh-CN" altLang="en-US" dirty="0" smtClean="0"/>
              <a:t>的的</a:t>
            </a:r>
            <a:r>
              <a:rPr lang="en-US" altLang="zh-CN" dirty="0" smtClean="0"/>
              <a:t>LSA</a:t>
            </a:r>
            <a:r>
              <a:rPr lang="zh-CN" altLang="en-US" dirty="0" smtClean="0"/>
              <a:t>以及</a:t>
            </a:r>
            <a:r>
              <a:rPr lang="zh-CN" altLang="en-US" dirty="0" smtClean="0"/>
              <a:t>最</a:t>
            </a:r>
            <a:r>
              <a:rPr lang="zh-CN" altLang="en-US" dirty="0"/>
              <a:t>大顺序号</a:t>
            </a:r>
          </a:p>
          <a:p>
            <a:pPr lvl="1"/>
            <a:r>
              <a:rPr lang="zh-CN" altLang="en-US" dirty="0"/>
              <a:t>过时重复的信息（比较顺序号）丢弃，新的信息被扩散</a:t>
            </a:r>
          </a:p>
          <a:p>
            <a:pPr lvl="1"/>
            <a:r>
              <a:rPr lang="zh-CN" altLang="en-US" dirty="0">
                <a:solidFill>
                  <a:srgbClr val="FF3300"/>
                </a:solidFill>
              </a:rPr>
              <a:t>顺序号重复使用</a:t>
            </a:r>
            <a:r>
              <a:rPr lang="en-US" altLang="zh-CN" dirty="0">
                <a:sym typeface="Wingdings" pitchFamily="2" charset="2"/>
              </a:rPr>
              <a:t></a:t>
            </a:r>
            <a:r>
              <a:rPr lang="en-US" altLang="zh-CN" dirty="0"/>
              <a:t>32</a:t>
            </a:r>
            <a:r>
              <a:rPr lang="zh-CN" altLang="en-US" dirty="0"/>
              <a:t>比特的顺序号</a:t>
            </a:r>
          </a:p>
          <a:p>
            <a:pPr lvl="2"/>
            <a:r>
              <a:rPr lang="zh-CN" altLang="zh-CN" sz="2400" dirty="0"/>
              <a:t>只要顺序号增长的幅度不会太大，以至于在</a:t>
            </a:r>
            <a:r>
              <a:rPr lang="en-US" altLang="zh-CN" sz="2400" dirty="0" smtClean="0"/>
              <a:t>LSA</a:t>
            </a:r>
            <a:r>
              <a:rPr lang="zh-CN" altLang="zh-CN" sz="2400" dirty="0" smtClean="0"/>
              <a:t>被</a:t>
            </a:r>
            <a:r>
              <a:rPr lang="zh-CN" altLang="zh-CN" sz="2400" dirty="0"/>
              <a:t>移走之前顺序号增长的幅度就大于整个顺序号空间</a:t>
            </a:r>
            <a:r>
              <a:rPr lang="en-US" altLang="zh-CN" sz="2400" dirty="0"/>
              <a:t>n</a:t>
            </a:r>
            <a:r>
              <a:rPr lang="zh-CN" altLang="zh-CN" sz="2400" dirty="0"/>
              <a:t>的一半</a:t>
            </a:r>
            <a:endParaRPr lang="en-US" altLang="zh-CN" sz="2400" dirty="0" smtClean="0">
              <a:solidFill>
                <a:srgbClr val="FF3300"/>
              </a:solidFill>
            </a:endParaRPr>
          </a:p>
          <a:p>
            <a:pPr lvl="2"/>
            <a:r>
              <a:rPr lang="zh-CN" altLang="en-US" sz="2400" dirty="0" smtClean="0">
                <a:solidFill>
                  <a:srgbClr val="FF3300"/>
                </a:solidFill>
              </a:rPr>
              <a:t>对于</a:t>
            </a:r>
            <a:r>
              <a:rPr lang="zh-CN" altLang="en-US" sz="2400" dirty="0">
                <a:solidFill>
                  <a:srgbClr val="FF3300"/>
                </a:solidFill>
              </a:rPr>
              <a:t>每个顺序号</a:t>
            </a:r>
            <a:r>
              <a:rPr lang="en-US" altLang="zh-CN" sz="2400" dirty="0">
                <a:solidFill>
                  <a:srgbClr val="FF3300"/>
                </a:solidFill>
              </a:rPr>
              <a:t>a</a:t>
            </a:r>
            <a:r>
              <a:rPr lang="zh-CN" altLang="en-US" sz="2400" dirty="0">
                <a:solidFill>
                  <a:srgbClr val="FF3300"/>
                </a:solidFill>
              </a:rPr>
              <a:t>，一半顺序号大于</a:t>
            </a:r>
            <a:r>
              <a:rPr lang="en-US" altLang="zh-CN" sz="2400" dirty="0">
                <a:solidFill>
                  <a:srgbClr val="FF3300"/>
                </a:solidFill>
              </a:rPr>
              <a:t>a</a:t>
            </a:r>
            <a:r>
              <a:rPr lang="zh-CN" altLang="en-US" sz="2400" dirty="0">
                <a:solidFill>
                  <a:srgbClr val="FF3300"/>
                </a:solidFill>
              </a:rPr>
              <a:t>，另一半小于</a:t>
            </a:r>
            <a:r>
              <a:rPr lang="en-US" altLang="zh-CN" sz="2400" dirty="0">
                <a:solidFill>
                  <a:srgbClr val="FF3300"/>
                </a:solidFill>
              </a:rPr>
              <a:t>a</a:t>
            </a:r>
          </a:p>
          <a:p>
            <a:pPr marL="274320" lvl="1" indent="0">
              <a:buNone/>
            </a:pPr>
            <a:r>
              <a:rPr lang="en-US" altLang="zh-CN" dirty="0"/>
              <a:t>|a—b|&lt;n/2</a:t>
            </a:r>
            <a:r>
              <a:rPr lang="zh-CN" altLang="zh-CN" dirty="0"/>
              <a:t>且</a:t>
            </a:r>
            <a:r>
              <a:rPr lang="en-US" altLang="zh-CN" dirty="0"/>
              <a:t>a&lt;b</a:t>
            </a:r>
            <a:r>
              <a:rPr lang="zh-CN" altLang="zh-CN" dirty="0"/>
              <a:t>，或</a:t>
            </a:r>
            <a:r>
              <a:rPr lang="en-US" altLang="zh-CN" dirty="0"/>
              <a:t>|a—b|&gt;n/2</a:t>
            </a:r>
            <a:r>
              <a:rPr lang="zh-CN" altLang="zh-CN" dirty="0"/>
              <a:t>且</a:t>
            </a:r>
            <a:r>
              <a:rPr lang="en-US" altLang="zh-CN" dirty="0"/>
              <a:t>a&gt;b</a:t>
            </a:r>
            <a:r>
              <a:rPr lang="zh-CN" altLang="zh-CN" dirty="0"/>
              <a:t>，则认为</a:t>
            </a:r>
            <a:r>
              <a:rPr lang="en-US" altLang="zh-CN" dirty="0"/>
              <a:t>a</a:t>
            </a:r>
            <a:r>
              <a:rPr lang="zh-CN" altLang="zh-CN" dirty="0"/>
              <a:t>小于</a:t>
            </a:r>
            <a:r>
              <a:rPr lang="en-US" altLang="zh-CN" dirty="0" smtClean="0"/>
              <a:t>b</a:t>
            </a:r>
            <a:endParaRPr lang="zh-CN" altLang="en-US" dirty="0">
              <a:solidFill>
                <a:srgbClr val="FF3300"/>
              </a:solidFill>
            </a:endParaRPr>
          </a:p>
          <a:p>
            <a:pPr lvl="1"/>
            <a:endParaRPr lang="en-US" altLang="zh-CN" dirty="0" smtClean="0">
              <a:solidFill>
                <a:srgbClr val="CC0099"/>
              </a:solidFill>
            </a:endParaRPr>
          </a:p>
          <a:p>
            <a:pPr lvl="2"/>
            <a:endParaRPr lang="zh-CN" altLang="en-US" sz="2400" dirty="0"/>
          </a:p>
        </p:txBody>
      </p:sp>
      <p:pic>
        <p:nvPicPr>
          <p:cNvPr id="5" name="图片 4"/>
          <p:cNvPicPr/>
          <p:nvPr/>
        </p:nvPicPr>
        <p:blipFill>
          <a:blip r:embed="rId2"/>
          <a:srcRect/>
          <a:stretch>
            <a:fillRect/>
          </a:stretch>
        </p:blipFill>
        <p:spPr bwMode="auto">
          <a:xfrm>
            <a:off x="9396083" y="5007526"/>
            <a:ext cx="2284083" cy="1679893"/>
          </a:xfrm>
          <a:prstGeom prst="rect">
            <a:avLst/>
          </a:prstGeom>
          <a:noFill/>
          <a:ln w="9525">
            <a:noFill/>
            <a:miter lim="800000"/>
            <a:headEnd/>
            <a:tailEnd/>
          </a:ln>
          <a:effectLst/>
        </p:spPr>
      </p:pic>
      <p:sp>
        <p:nvSpPr>
          <p:cNvPr id="6" name="文本框 5"/>
          <p:cNvSpPr txBox="1"/>
          <p:nvPr/>
        </p:nvSpPr>
        <p:spPr>
          <a:xfrm>
            <a:off x="8214983" y="2379611"/>
            <a:ext cx="38227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dirty="0" smtClean="0"/>
              <a:t>LSP</a:t>
            </a:r>
            <a:r>
              <a:rPr lang="en-US" altLang="zh-CN" dirty="0" smtClean="0">
                <a:sym typeface="Wingdings" panose="05000000000000000000" pitchFamily="2" charset="2"/>
              </a:rPr>
              <a:t>LSA(Link State Advertisement)</a:t>
            </a:r>
          </a:p>
          <a:p>
            <a:r>
              <a:rPr lang="zh-CN" altLang="en-US" dirty="0">
                <a:sym typeface="Wingdings" panose="05000000000000000000" pitchFamily="2" charset="2"/>
              </a:rPr>
              <a:t>一</a:t>
            </a:r>
            <a:r>
              <a:rPr lang="zh-CN" altLang="en-US" dirty="0" smtClean="0">
                <a:sym typeface="Wingdings" panose="05000000000000000000" pitchFamily="2" charset="2"/>
              </a:rPr>
              <a:t>个</a:t>
            </a:r>
            <a:r>
              <a:rPr lang="en-US" altLang="zh-CN" dirty="0" smtClean="0">
                <a:sym typeface="Wingdings" panose="05000000000000000000" pitchFamily="2" charset="2"/>
              </a:rPr>
              <a:t>LSP</a:t>
            </a:r>
            <a:r>
              <a:rPr lang="zh-CN" altLang="en-US" dirty="0" smtClean="0">
                <a:sym typeface="Wingdings" panose="05000000000000000000" pitchFamily="2" charset="2"/>
              </a:rPr>
              <a:t>中可以包含多个</a:t>
            </a:r>
            <a:r>
              <a:rPr lang="en-US" altLang="zh-CN" dirty="0" smtClean="0">
                <a:sym typeface="Wingdings" panose="05000000000000000000" pitchFamily="2" charset="2"/>
              </a:rPr>
              <a:t>LSA</a:t>
            </a:r>
            <a:endParaRPr lang="zh-CN" altLang="en-US" dirty="0"/>
          </a:p>
        </p:txBody>
      </p:sp>
    </p:spTree>
    <p:extLst>
      <p:ext uri="{BB962C8B-B14F-4D97-AF65-F5344CB8AC3E}">
        <p14:creationId xmlns:p14="http://schemas.microsoft.com/office/powerpoint/2010/main" val="17581181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4366</TotalTime>
  <Words>6743</Words>
  <Application>Microsoft Office PowerPoint</Application>
  <PresentationFormat>宽屏</PresentationFormat>
  <Paragraphs>943</Paragraphs>
  <Slides>44</Slides>
  <Notes>14</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44</vt:i4>
      </vt:variant>
    </vt:vector>
  </HeadingPairs>
  <TitlesOfParts>
    <vt:vector size="60" baseType="lpstr">
      <vt:lpstr>ＭＳ Ｐゴシック</vt:lpstr>
      <vt:lpstr>PMingLiU</vt:lpstr>
      <vt:lpstr>PMingLiU</vt:lpstr>
      <vt:lpstr>等线</vt:lpstr>
      <vt:lpstr>等线 Light</vt:lpstr>
      <vt:lpstr>宋体</vt:lpstr>
      <vt:lpstr>Arial</vt:lpstr>
      <vt:lpstr>Cambria Math</vt:lpstr>
      <vt:lpstr>Comic Sans MS</vt:lpstr>
      <vt:lpstr>Symbol</vt:lpstr>
      <vt:lpstr>Times New Roman</vt:lpstr>
      <vt:lpstr>Wingdings</vt:lpstr>
      <vt:lpstr>Wingdings 3</vt:lpstr>
      <vt:lpstr>Office 主题​​</vt:lpstr>
      <vt:lpstr>Microsoft Visio 2003-2010 绘图</vt:lpstr>
      <vt:lpstr>Visio</vt:lpstr>
      <vt:lpstr>网络互连-路由协议</vt:lpstr>
      <vt:lpstr>主要内容</vt:lpstr>
      <vt:lpstr>路由协议：自治系统</vt:lpstr>
      <vt:lpstr>链路状态路由：网络拓扑与图的对应关系</vt:lpstr>
      <vt:lpstr>Dijkstra算法：基本思想</vt:lpstr>
      <vt:lpstr>Dijkstra算法步骤：</vt:lpstr>
      <vt:lpstr>Dijkstra算法：例子</vt:lpstr>
      <vt:lpstr>链路状态路由概述</vt:lpstr>
      <vt:lpstr>链路状态路由：扩散</vt:lpstr>
      <vt:lpstr>扩散：顺序号和计时</vt:lpstr>
      <vt:lpstr>链路状态路由算法：信息的分发</vt:lpstr>
      <vt:lpstr>链路状态路由算法：可靠扩散</vt:lpstr>
      <vt:lpstr>开放最短路径优先协议OSPF（Open Shortest Path First）：支持各种类型的网络</vt:lpstr>
      <vt:lpstr>OSPF：链路状态通告LSA（Link State Advertisement）</vt:lpstr>
      <vt:lpstr>OSPF：区域</vt:lpstr>
      <vt:lpstr>OSPF：区域路由器和虚拟链路</vt:lpstr>
      <vt:lpstr>OSPF:跨区域/AS的LSA： Summary LSA</vt:lpstr>
      <vt:lpstr>OSPF:跨区域/AS的LSA:AS-External/ASBR Summary LSA </vt:lpstr>
      <vt:lpstr>OSPF消息</vt:lpstr>
      <vt:lpstr>OSPF总结</vt:lpstr>
      <vt:lpstr>距离向量路由（Distance Vector Routing）</vt:lpstr>
      <vt:lpstr>距离向量路由：距离表和路由表</vt:lpstr>
      <vt:lpstr>分布式的Bellman-Ford算法</vt:lpstr>
      <vt:lpstr>距离向量路由：算法描述</vt:lpstr>
      <vt:lpstr>距离向量路由算法</vt:lpstr>
      <vt:lpstr>距离向量路由：无穷计数问题</vt:lpstr>
      <vt:lpstr>距离向量路由：无穷计数问题</vt:lpstr>
      <vt:lpstr>无穷计数问题：触发更新和抑制机制</vt:lpstr>
      <vt:lpstr>无穷计数问题：水平分割（Split Horizon）</vt:lpstr>
      <vt:lpstr>带反向抑制的水平分割：例子</vt:lpstr>
      <vt:lpstr>带反向抑制的水平分割：例子</vt:lpstr>
      <vt:lpstr>RIP（Routing Information Protocol）</vt:lpstr>
      <vt:lpstr>RIP消息格式</vt:lpstr>
      <vt:lpstr>边界网关协议BGP（border gateway protocol）</vt:lpstr>
      <vt:lpstr>BGP消息</vt:lpstr>
      <vt:lpstr>E-BGP和I-BGP</vt:lpstr>
      <vt:lpstr>BGP：AS类型</vt:lpstr>
      <vt:lpstr>BGP路径属性：必选属性</vt:lpstr>
      <vt:lpstr>BGP路径属性：可选属性</vt:lpstr>
      <vt:lpstr>BGP可选路径属性： Community</vt:lpstr>
      <vt:lpstr>BGP可选路径属性：MED</vt:lpstr>
      <vt:lpstr>BGP路由决策过程</vt:lpstr>
      <vt:lpstr>BGP路由决定过程</vt:lpstr>
      <vt:lpstr>BGP：常用策略</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dlmao</dc:creator>
  <cp:lastModifiedBy>Dilin Mao</cp:lastModifiedBy>
  <cp:revision>165</cp:revision>
  <dcterms:created xsi:type="dcterms:W3CDTF">2016-11-23T23:56:08Z</dcterms:created>
  <dcterms:modified xsi:type="dcterms:W3CDTF">2017-11-23T11:16:43Z</dcterms:modified>
</cp:coreProperties>
</file>