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37" r:id="rId3"/>
    <p:sldId id="298" r:id="rId4"/>
    <p:sldId id="299" r:id="rId5"/>
    <p:sldId id="300" r:id="rId6"/>
    <p:sldId id="301" r:id="rId7"/>
    <p:sldId id="302" r:id="rId8"/>
    <p:sldId id="303" r:id="rId9"/>
    <p:sldId id="304" r:id="rId10"/>
    <p:sldId id="305" r:id="rId11"/>
    <p:sldId id="306" r:id="rId12"/>
    <p:sldId id="307" r:id="rId13"/>
    <p:sldId id="338" r:id="rId14"/>
    <p:sldId id="308" r:id="rId15"/>
    <p:sldId id="309" r:id="rId16"/>
    <p:sldId id="310" r:id="rId17"/>
    <p:sldId id="311" r:id="rId18"/>
    <p:sldId id="312" r:id="rId19"/>
    <p:sldId id="313" r:id="rId20"/>
    <p:sldId id="314" r:id="rId21"/>
    <p:sldId id="315" r:id="rId22"/>
    <p:sldId id="316" r:id="rId23"/>
    <p:sldId id="339" r:id="rId24"/>
    <p:sldId id="317" r:id="rId25"/>
    <p:sldId id="318" r:id="rId26"/>
    <p:sldId id="319" r:id="rId27"/>
    <p:sldId id="320" r:id="rId28"/>
    <p:sldId id="321" r:id="rId29"/>
    <p:sldId id="322" r:id="rId30"/>
    <p:sldId id="323" r:id="rId31"/>
    <p:sldId id="32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5641" autoAdjust="0"/>
  </p:normalViewPr>
  <p:slideViewPr>
    <p:cSldViewPr snapToGrid="0">
      <p:cViewPr>
        <p:scale>
          <a:sx n="50" d="100"/>
          <a:sy n="50"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871A-BAA6-46D4-A5B5-3B30ED7198E7}" type="datetimeFigureOut">
              <a:rPr lang="zh-CN" altLang="en-US" smtClean="0"/>
              <a:t>2017/11/7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7C37-8899-4CB5-BFE5-C5E346F16B30}" type="slidenum">
              <a:rPr lang="zh-CN" altLang="en-US" smtClean="0"/>
              <a:t>‹#›</a:t>
            </a:fld>
            <a:endParaRPr lang="zh-CN" altLang="en-US"/>
          </a:p>
        </p:txBody>
      </p:sp>
    </p:spTree>
    <p:extLst>
      <p:ext uri="{BB962C8B-B14F-4D97-AF65-F5344CB8AC3E}">
        <p14:creationId xmlns:p14="http://schemas.microsoft.com/office/powerpoint/2010/main" val="29088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反码运算后</a:t>
            </a:r>
            <a:r>
              <a:rPr lang="en-US" altLang="zh-CN" dirty="0" smtClean="0"/>
              <a:t>=H</a:t>
            </a:r>
            <a:r>
              <a:rPr lang="zh-CN" altLang="en-US" dirty="0" smtClean="0"/>
              <a:t>取其反码</a:t>
            </a:r>
            <a:r>
              <a:rPr lang="en-US" altLang="zh-CN" baseline="0" dirty="0" smtClean="0"/>
              <a:t> H^ </a:t>
            </a:r>
            <a:endParaRPr lang="en-US" altLang="zh-CN" dirty="0" smtClean="0"/>
          </a:p>
          <a:p>
            <a:r>
              <a:rPr lang="zh-CN" altLang="en-US" dirty="0" smtClean="0"/>
              <a:t>检验</a:t>
            </a:r>
            <a:r>
              <a:rPr lang="en-US" altLang="zh-CN" dirty="0" smtClean="0"/>
              <a:t>:  H^ + H = -0 </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6</a:t>
            </a:fld>
            <a:endParaRPr lang="zh-CN" altLang="en-US"/>
          </a:p>
        </p:txBody>
      </p:sp>
    </p:spTree>
    <p:extLst>
      <p:ext uri="{BB962C8B-B14F-4D97-AF65-F5344CB8AC3E}">
        <p14:creationId xmlns:p14="http://schemas.microsoft.com/office/powerpoint/2010/main" val="643314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C9D367A-3416-4377-9332-9A182A9A1A9A}" type="slidenum">
              <a:rPr lang="zh-TW" altLang="en-US" smtClean="0"/>
              <a:pPr>
                <a:defRPr/>
              </a:pPr>
              <a:t>29</a:t>
            </a:fld>
            <a:endParaRPr lang="en-US" altLang="zh-TW"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76529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1385A87D-3A59-4C38-A35C-734F93006E16}" type="slidenum">
              <a:rPr lang="zh-TW" altLang="en-US" smtClean="0"/>
              <a:pPr>
                <a:defRPr/>
              </a:pPr>
              <a:t>30</a:t>
            </a:fld>
            <a:endParaRPr lang="en-US" altLang="zh-TW"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99919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88179E8F-9051-4204-A7EE-BFAE6F21DF27}" type="slidenum">
              <a:rPr lang="zh-TW" altLang="en-US" smtClean="0"/>
              <a:pPr>
                <a:defRPr/>
              </a:pPr>
              <a:t>31</a:t>
            </a:fld>
            <a:endParaRPr lang="en-US" altLang="zh-TW"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228298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注意与</a:t>
            </a:r>
            <a:r>
              <a:rPr lang="en-US" altLang="zh-CN" dirty="0" smtClean="0"/>
              <a:t>TCP Timestamp</a:t>
            </a:r>
            <a:r>
              <a:rPr lang="zh-CN" altLang="en-US" dirty="0" smtClean="0"/>
              <a:t>选项的区别 </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7</a:t>
            </a:fld>
            <a:endParaRPr lang="zh-CN" altLang="en-US"/>
          </a:p>
        </p:txBody>
      </p:sp>
    </p:spTree>
    <p:extLst>
      <p:ext uri="{BB962C8B-B14F-4D97-AF65-F5344CB8AC3E}">
        <p14:creationId xmlns:p14="http://schemas.microsoft.com/office/powerpoint/2010/main" val="325438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7/8 </a:t>
            </a:r>
            <a:r>
              <a:rPr lang="zh-CN" altLang="en-US" dirty="0" smtClean="0"/>
              <a:t>地址空间给</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类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11</a:t>
            </a:fld>
            <a:endParaRPr lang="zh-CN" altLang="en-US"/>
          </a:p>
        </p:txBody>
      </p:sp>
    </p:spTree>
    <p:extLst>
      <p:ext uri="{BB962C8B-B14F-4D97-AF65-F5344CB8AC3E}">
        <p14:creationId xmlns:p14="http://schemas.microsoft.com/office/powerpoint/2010/main" val="171946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6DDC1B7F-DE8F-4F7F-824C-9A1D93FB944E}" type="slidenum">
              <a:rPr lang="zh-TW" altLang="en-US" smtClean="0"/>
              <a:pPr>
                <a:defRPr/>
              </a:pPr>
              <a:t>16</a:t>
            </a:fld>
            <a:endParaRPr lang="en-US" altLang="zh-TW"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eaLnBrk="1" hangingPunct="1"/>
            <a:r>
              <a:rPr lang="en-US" altLang="zh-CN" dirty="0" smtClean="0"/>
              <a:t>/0 : </a:t>
            </a:r>
            <a:r>
              <a:rPr lang="zh-CN" altLang="en-US" dirty="0" smtClean="0"/>
              <a:t>全部主机部分  </a:t>
            </a:r>
            <a:r>
              <a:rPr lang="en-US" altLang="zh-CN" dirty="0" smtClean="0">
                <a:sym typeface="Wingdings" panose="05000000000000000000" pitchFamily="2" charset="2"/>
              </a:rPr>
              <a:t>  </a:t>
            </a:r>
            <a:r>
              <a:rPr lang="en-US" altLang="zh-CN" dirty="0" err="1" smtClean="0">
                <a:sym typeface="Wingdings" panose="05000000000000000000" pitchFamily="2" charset="2"/>
              </a:rPr>
              <a:t>netmask</a:t>
            </a:r>
            <a:r>
              <a:rPr lang="en-US" altLang="zh-CN" dirty="0" smtClean="0">
                <a:sym typeface="Wingdings" panose="05000000000000000000" pitchFamily="2" charset="2"/>
              </a:rPr>
              <a:t>:  default route </a:t>
            </a:r>
            <a:endParaRPr lang="en-US" altLang="zh-CN" dirty="0" smtClean="0"/>
          </a:p>
          <a:p>
            <a:pPr eaLnBrk="1" hangingPunct="1"/>
            <a:r>
              <a:rPr lang="en-US" altLang="zh-CN" dirty="0" smtClean="0"/>
              <a:t>/32  </a:t>
            </a:r>
            <a:r>
              <a:rPr lang="zh-CN" altLang="en-US" dirty="0" smtClean="0"/>
              <a:t>全部网络部分 </a:t>
            </a:r>
            <a:r>
              <a:rPr lang="en-US" altLang="zh-CN" dirty="0" smtClean="0"/>
              <a:t>255.255.255.255   </a:t>
            </a:r>
            <a:r>
              <a:rPr lang="en-US" altLang="zh-CN" dirty="0" smtClean="0">
                <a:sym typeface="Wingdings" panose="05000000000000000000" pitchFamily="2" charset="2"/>
              </a:rPr>
              <a:t> host route </a:t>
            </a:r>
            <a:r>
              <a:rPr lang="en-US" altLang="zh-CN" dirty="0" smtClean="0"/>
              <a:t> </a:t>
            </a:r>
          </a:p>
          <a:p>
            <a:pPr eaLnBrk="1" hangingPunct="1"/>
            <a:r>
              <a:rPr lang="en-US" altLang="zh-CN" dirty="0" smtClean="0"/>
              <a:t>/31: 255.255.255.254</a:t>
            </a:r>
          </a:p>
          <a:p>
            <a:pPr eaLnBrk="1" hangingPunct="1"/>
            <a:r>
              <a:rPr lang="en-US" altLang="zh-CN" dirty="0" smtClean="0"/>
              <a:t>/30: 255.255.255.252 </a:t>
            </a:r>
          </a:p>
          <a:p>
            <a:pPr eaLnBrk="1" hangingPunct="1"/>
            <a:endParaRPr lang="zh-CN" altLang="en-US" dirty="0" smtClean="0"/>
          </a:p>
        </p:txBody>
      </p:sp>
    </p:spTree>
    <p:extLst>
      <p:ext uri="{BB962C8B-B14F-4D97-AF65-F5344CB8AC3E}">
        <p14:creationId xmlns:p14="http://schemas.microsoft.com/office/powerpoint/2010/main" val="45587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7B2405B6-213E-46A5-954C-87B17A014B53}" type="slidenum">
              <a:rPr lang="zh-TW" altLang="en-US" smtClean="0"/>
              <a:pPr>
                <a:defRPr/>
              </a:pPr>
              <a:t>17</a:t>
            </a:fld>
            <a:endParaRPr lang="en-US" altLang="zh-TW"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33629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42C15571-6C67-4119-9890-DA6DE5DBA7AD}" type="slidenum">
              <a:rPr lang="zh-TW" altLang="en-US" smtClean="0"/>
              <a:pPr>
                <a:defRPr/>
              </a:pPr>
              <a:t>18</a:t>
            </a:fld>
            <a:endParaRPr lang="en-US" altLang="zh-TW"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31745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6395CCFE-BA13-4424-A471-1125FE800AAD}" type="slidenum">
              <a:rPr lang="zh-TW" altLang="en-US" smtClean="0"/>
              <a:pPr>
                <a:defRPr/>
              </a:pPr>
              <a:t>19</a:t>
            </a:fld>
            <a:endParaRPr lang="en-US" altLang="zh-TW"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pPr eaLnBrk="1" hangingPunct="1"/>
            <a:r>
              <a:rPr lang="zh-CN" altLang="en-US" dirty="0" smtClean="0"/>
              <a:t>从掩码的角度  </a:t>
            </a:r>
            <a:r>
              <a:rPr lang="en-US" altLang="zh-CN" dirty="0" smtClean="0"/>
              <a:t>/0</a:t>
            </a:r>
            <a:r>
              <a:rPr lang="en-US" altLang="zh-CN" baseline="0" dirty="0" smtClean="0"/>
              <a:t> </a:t>
            </a:r>
            <a:r>
              <a:rPr lang="zh-CN" altLang="en-US" baseline="0" dirty="0" smtClean="0"/>
              <a:t>表示主机路由，从转发表的匹配来说，</a:t>
            </a:r>
            <a:r>
              <a:rPr lang="en-US" altLang="zh-CN" baseline="0" dirty="0" smtClean="0"/>
              <a:t>/32</a:t>
            </a:r>
            <a:r>
              <a:rPr lang="zh-CN" altLang="en-US" baseline="0" dirty="0" smtClean="0"/>
              <a:t>用于主机路由 ，</a:t>
            </a:r>
            <a:r>
              <a:rPr lang="en-US" altLang="zh-CN" baseline="0" dirty="0" smtClean="0"/>
              <a:t>/0</a:t>
            </a:r>
            <a:r>
              <a:rPr lang="zh-CN" altLang="en-US" baseline="0" dirty="0" smtClean="0"/>
              <a:t>用于缺省路由 </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355312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tri:  </a:t>
            </a:r>
            <a:r>
              <a:rPr lang="zh-CN" altLang="en-US" dirty="0" smtClean="0"/>
              <a:t>字典树   </a:t>
            </a:r>
            <a:endParaRPr lang="en-US" altLang="zh-CN" dirty="0" smtClean="0"/>
          </a:p>
          <a:p>
            <a:r>
              <a:rPr lang="zh-CN" altLang="en-US" smtClean="0"/>
              <a:t>讲到这里</a:t>
            </a: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20</a:t>
            </a:fld>
            <a:endParaRPr lang="zh-CN" altLang="en-US"/>
          </a:p>
        </p:txBody>
      </p:sp>
    </p:spTree>
    <p:extLst>
      <p:ext uri="{BB962C8B-B14F-4D97-AF65-F5344CB8AC3E}">
        <p14:creationId xmlns:p14="http://schemas.microsoft.com/office/powerpoint/2010/main" val="50367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4000" dirty="0" smtClean="0"/>
              <a:t>掰开</a:t>
            </a:r>
            <a:endParaRPr lang="zh-CN" altLang="en-US" sz="4000"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21</a:t>
            </a:fld>
            <a:endParaRPr lang="zh-CN" altLang="en-US"/>
          </a:p>
        </p:txBody>
      </p:sp>
    </p:spTree>
    <p:extLst>
      <p:ext uri="{BB962C8B-B14F-4D97-AF65-F5344CB8AC3E}">
        <p14:creationId xmlns:p14="http://schemas.microsoft.com/office/powerpoint/2010/main" val="143375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37594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241124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102598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9034" y="1085850"/>
            <a:ext cx="11573933" cy="5010150"/>
          </a:xfrm>
        </p:spPr>
        <p:txBody>
          <a:bodyPr/>
          <a:lstStyle/>
          <a:p>
            <a:pPr lvl="0"/>
            <a:endParaRPr lang="zh-CN" altLang="en-US" noProof="0" smtClean="0"/>
          </a:p>
        </p:txBody>
      </p:sp>
    </p:spTree>
    <p:extLst>
      <p:ext uri="{BB962C8B-B14F-4D97-AF65-F5344CB8AC3E}">
        <p14:creationId xmlns:p14="http://schemas.microsoft.com/office/powerpoint/2010/main" val="22523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31990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9250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952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219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73930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8968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6910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41383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7B23-25EA-4EC1-9BB6-5D264260B18E}" type="datetimeFigureOut">
              <a:rPr lang="zh-CN" altLang="en-US" smtClean="0"/>
              <a:t>2017/11/7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99496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t>第</a:t>
            </a:r>
            <a:r>
              <a:rPr lang="en-US" altLang="zh-CN" sz="4800" dirty="0" smtClean="0"/>
              <a:t>5</a:t>
            </a:r>
            <a:r>
              <a:rPr lang="zh-CN" altLang="en-US" sz="4800" dirty="0" smtClean="0"/>
              <a:t>章 网络互连</a:t>
            </a:r>
            <a:r>
              <a:rPr lang="en-US" altLang="zh-CN" sz="4800" dirty="0" smtClean="0"/>
              <a:t>-</a:t>
            </a:r>
            <a:r>
              <a:rPr lang="zh-CN" altLang="en-US" sz="4800" dirty="0" smtClean="0"/>
              <a:t>网络层</a:t>
            </a:r>
            <a:endParaRPr lang="zh-CN" altLang="en-US" sz="48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7601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a:t>
            </a:r>
            <a:r>
              <a:rPr lang="en-US" altLang="zh-CN" dirty="0" smtClean="0"/>
              <a:t>IP</a:t>
            </a:r>
            <a:r>
              <a:rPr lang="zh-CN" altLang="en-US" dirty="0" smtClean="0"/>
              <a:t>地址</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10</a:t>
            </a:fld>
            <a:endParaRPr lang="zh-CN" altLang="en-US" dirty="0"/>
          </a:p>
        </p:txBody>
      </p:sp>
      <p:sp>
        <p:nvSpPr>
          <p:cNvPr id="4" name="内容占位符 3"/>
          <p:cNvSpPr>
            <a:spLocks noGrp="1"/>
          </p:cNvSpPr>
          <p:nvPr>
            <p:ph sz="quarter" idx="1"/>
          </p:nvPr>
        </p:nvSpPr>
        <p:spPr/>
        <p:txBody>
          <a:bodyPr>
            <a:normAutofit/>
          </a:bodyPr>
          <a:lstStyle/>
          <a:p>
            <a:r>
              <a:rPr lang="zh-CN" altLang="en-US" sz="2000" dirty="0"/>
              <a:t>每个主机和路由器的网络接口都有一个</a:t>
            </a:r>
            <a:r>
              <a:rPr lang="en-US" altLang="zh-CN" sz="2000" dirty="0"/>
              <a:t>IP</a:t>
            </a:r>
            <a:r>
              <a:rPr lang="zh-CN" altLang="en-US" sz="2000" dirty="0"/>
              <a:t>地址</a:t>
            </a:r>
            <a:endParaRPr lang="en-US" altLang="zh-CN" sz="2000" dirty="0"/>
          </a:p>
          <a:p>
            <a:pPr lvl="1"/>
            <a:r>
              <a:rPr lang="zh-CN" altLang="en-US" sz="2000" dirty="0"/>
              <a:t>唯一标识连接到</a:t>
            </a:r>
            <a:r>
              <a:rPr lang="en-US" altLang="zh-CN" sz="2000" dirty="0"/>
              <a:t>IP</a:t>
            </a:r>
            <a:r>
              <a:rPr lang="zh-CN" altLang="en-US" sz="2000" dirty="0"/>
              <a:t>网络的接口</a:t>
            </a:r>
            <a:endParaRPr lang="en-US" altLang="zh-CN" sz="2000" dirty="0"/>
          </a:p>
          <a:p>
            <a:pPr lvl="1"/>
            <a:r>
              <a:rPr lang="zh-CN" altLang="en-US" sz="2000" dirty="0"/>
              <a:t>描述该接口所在的位置（网络）</a:t>
            </a:r>
            <a:endParaRPr lang="en-US" altLang="zh-CN" sz="2000" dirty="0"/>
          </a:p>
          <a:p>
            <a:pPr lvl="2"/>
            <a:r>
              <a:rPr lang="zh-CN" altLang="en-US" dirty="0"/>
              <a:t>第二层物理网络可以直接递交给上面的节点</a:t>
            </a:r>
            <a:endParaRPr lang="en-US" altLang="zh-CN" dirty="0"/>
          </a:p>
          <a:p>
            <a:pPr lvl="2"/>
            <a:r>
              <a:rPr lang="zh-CN" altLang="en-US" dirty="0"/>
              <a:t>需要将</a:t>
            </a:r>
            <a:r>
              <a:rPr lang="en-US" altLang="zh-CN" dirty="0"/>
              <a:t>IP</a:t>
            </a:r>
            <a:r>
              <a:rPr lang="zh-CN" altLang="en-US" dirty="0"/>
              <a:t>地址映射为物理地址</a:t>
            </a:r>
            <a:r>
              <a:rPr lang="en-US" altLang="zh-CN" dirty="0">
                <a:sym typeface="Wingdings" pitchFamily="2" charset="2"/>
              </a:rPr>
              <a:t>ARP</a:t>
            </a:r>
            <a:r>
              <a:rPr lang="zh-CN" altLang="en-US" dirty="0">
                <a:sym typeface="Wingdings" pitchFamily="2" charset="2"/>
              </a:rPr>
              <a:t>协议</a:t>
            </a:r>
            <a:endParaRPr lang="zh-CN" altLang="en-US" dirty="0"/>
          </a:p>
          <a:p>
            <a:pPr lvl="2"/>
            <a:r>
              <a:rPr lang="zh-CN" altLang="en-US" dirty="0"/>
              <a:t>路由时只需要了解如何到达接口所在的物理网络，而不必了解物理网络的每一台主机</a:t>
            </a:r>
          </a:p>
          <a:p>
            <a:pPr lvl="1"/>
            <a:r>
              <a:rPr lang="en-US" altLang="zh-CN" sz="2000" dirty="0"/>
              <a:t>IP</a:t>
            </a:r>
            <a:r>
              <a:rPr lang="zh-CN" altLang="en-US" sz="2000" dirty="0"/>
              <a:t>地址分为网络号和主机号，网络号标识某个物理网络，而主机号标识该网络中的主机。 </a:t>
            </a:r>
          </a:p>
          <a:p>
            <a:pPr lvl="1"/>
            <a:r>
              <a:rPr lang="zh-CN" altLang="en-US" sz="2000" dirty="0" smtClean="0"/>
              <a:t>公网</a:t>
            </a:r>
            <a:r>
              <a:rPr lang="en-US" altLang="zh-CN" sz="2000" dirty="0" smtClean="0"/>
              <a:t>IP</a:t>
            </a:r>
            <a:r>
              <a:rPr lang="zh-CN" altLang="en-US" sz="2000" dirty="0"/>
              <a:t>地址由</a:t>
            </a:r>
            <a:r>
              <a:rPr lang="en-US" altLang="zh-CN" sz="2000" dirty="0"/>
              <a:t>IANA(Internet Assigned Number Authority)</a:t>
            </a:r>
            <a:r>
              <a:rPr lang="zh-CN" altLang="en-US" sz="2000" dirty="0"/>
              <a:t>分配</a:t>
            </a:r>
            <a:r>
              <a:rPr lang="zh-CN" altLang="en-US" sz="2000" dirty="0" smtClean="0"/>
              <a:t>，保证其在</a:t>
            </a:r>
            <a:r>
              <a:rPr lang="en-US" altLang="zh-CN" sz="2000" dirty="0" smtClean="0"/>
              <a:t>Internet</a:t>
            </a:r>
            <a:r>
              <a:rPr lang="zh-CN" altLang="en-US" sz="2000" dirty="0" smtClean="0"/>
              <a:t>上唯一。</a:t>
            </a:r>
            <a:r>
              <a:rPr lang="en-US" altLang="zh-CN" sz="2000" dirty="0" smtClean="0"/>
              <a:t>IANA</a:t>
            </a:r>
            <a:r>
              <a:rPr lang="zh-CN" altLang="en-US" sz="2000" dirty="0"/>
              <a:t>进一步把</a:t>
            </a:r>
            <a:r>
              <a:rPr lang="en-US" altLang="zh-CN" sz="2000" dirty="0"/>
              <a:t>IP</a:t>
            </a:r>
            <a:r>
              <a:rPr lang="zh-CN" altLang="en-US" sz="2000" dirty="0"/>
              <a:t>地址的分配分别授权给多个区域互联网注册管理机构</a:t>
            </a:r>
            <a:r>
              <a:rPr lang="en-US" altLang="zh-CN" sz="2000" dirty="0"/>
              <a:t>RIR(regional Internet registries),RIR</a:t>
            </a:r>
            <a:r>
              <a:rPr lang="zh-CN" altLang="en-US" sz="2000" dirty="0"/>
              <a:t>进一步授权给更低等级的注册管理机构</a:t>
            </a:r>
            <a:endParaRPr lang="en-US" altLang="zh-CN" sz="2000" dirty="0"/>
          </a:p>
          <a:p>
            <a:r>
              <a:rPr lang="en-US" altLang="zh-CN" sz="2000" dirty="0"/>
              <a:t>IP</a:t>
            </a:r>
            <a:r>
              <a:rPr lang="zh-CN" altLang="en-US" sz="2000" dirty="0"/>
              <a:t>地址采用点十进制方法描述</a:t>
            </a:r>
          </a:p>
          <a:p>
            <a:endParaRPr lang="zh-CN" altLang="en-US" sz="2000" dirty="0"/>
          </a:p>
          <a:p>
            <a:endParaRPr lang="zh-CN" altLang="en-US" sz="2000" dirty="0"/>
          </a:p>
        </p:txBody>
      </p:sp>
      <p:graphicFrame>
        <p:nvGraphicFramePr>
          <p:cNvPr id="5" name="Group 203"/>
          <p:cNvGraphicFramePr>
            <a:graphicFrameLocks/>
          </p:cNvGraphicFramePr>
          <p:nvPr>
            <p:extLst/>
          </p:nvPr>
        </p:nvGraphicFramePr>
        <p:xfrm>
          <a:off x="2419609" y="5904141"/>
          <a:ext cx="6086475" cy="962280"/>
        </p:xfrm>
        <a:graphic>
          <a:graphicData uri="http://schemas.openxmlformats.org/drawingml/2006/table">
            <a:tbl>
              <a:tblPr/>
              <a:tblGrid>
                <a:gridCol w="1285875">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121285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00000001</a:t>
                      </a:r>
                    </a:p>
                  </a:txBody>
                  <a:tcPr marL="90000" marR="90000" marT="46800" marB="4680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00000010</a:t>
                      </a: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11111111</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00000100</a:t>
                      </a:r>
                    </a:p>
                  </a:txBody>
                  <a:tcPr marL="90000" marR="90000" marT="46800" marB="468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endParaRPr kumimoji="0" lang="zh-CN" altLang="en-US"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2</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smtClean="0">
                          <a:ln>
                            <a:noFill/>
                          </a:ln>
                          <a:solidFill>
                            <a:schemeClr val="tx1"/>
                          </a:solidFill>
                          <a:effectLst/>
                          <a:latin typeface="Arial" charset="0"/>
                          <a:ea typeface="宋体" pitchFamily="2" charset="-122"/>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255</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smtClean="0">
                          <a:ln>
                            <a:noFill/>
                          </a:ln>
                          <a:solidFill>
                            <a:schemeClr val="tx1"/>
                          </a:solidFill>
                          <a:effectLst/>
                          <a:latin typeface="Arial" charset="0"/>
                          <a:ea typeface="宋体" pitchFamily="2" charset="-122"/>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4</a:t>
                      </a:r>
                    </a:p>
                  </a:txBody>
                  <a:tcPr marL="90000" marR="90000" marT="46800" marB="468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204"/>
          <p:cNvSpPr txBox="1">
            <a:spLocks noChangeArrowheads="1"/>
          </p:cNvSpPr>
          <p:nvPr/>
        </p:nvSpPr>
        <p:spPr bwMode="auto">
          <a:xfrm>
            <a:off x="7464152" y="5301208"/>
            <a:ext cx="25146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dirty="0">
                <a:solidFill>
                  <a:srgbClr val="800080"/>
                </a:solidFill>
                <a:latin typeface="Times New Roman" pitchFamily="18" charset="0"/>
              </a:rPr>
              <a:t>Ping 0x0102FF04</a:t>
            </a:r>
          </a:p>
        </p:txBody>
      </p:sp>
    </p:spTree>
    <p:extLst>
      <p:ext uri="{BB962C8B-B14F-4D97-AF65-F5344CB8AC3E}">
        <p14:creationId xmlns:p14="http://schemas.microsoft.com/office/powerpoint/2010/main" val="108732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 </a:t>
            </a:r>
            <a:r>
              <a:rPr lang="zh-CN" altLang="en-US" dirty="0"/>
              <a:t>地址类</a:t>
            </a:r>
          </a:p>
        </p:txBody>
      </p:sp>
      <p:sp>
        <p:nvSpPr>
          <p:cNvPr id="3" name="灯片编号占位符 2"/>
          <p:cNvSpPr>
            <a:spLocks noGrp="1"/>
          </p:cNvSpPr>
          <p:nvPr>
            <p:ph type="sldNum" sz="quarter" idx="12"/>
          </p:nvPr>
        </p:nvSpPr>
        <p:spPr/>
        <p:txBody>
          <a:bodyPr/>
          <a:lstStyle/>
          <a:p>
            <a:fld id="{3C40872B-571A-4F56-8A4E-7221158C17B4}" type="slidenum">
              <a:rPr lang="zh-CN" altLang="en-US" smtClean="0"/>
              <a:t>11</a:t>
            </a:fld>
            <a:endParaRPr lang="zh-CN" altLang="en-US" dirty="0"/>
          </a:p>
        </p:txBody>
      </p:sp>
      <p:sp>
        <p:nvSpPr>
          <p:cNvPr id="4" name="内容占位符 3"/>
          <p:cNvSpPr>
            <a:spLocks noGrp="1"/>
          </p:cNvSpPr>
          <p:nvPr>
            <p:ph sz="quarter" idx="1"/>
          </p:nvPr>
        </p:nvSpPr>
        <p:spPr>
          <a:xfrm>
            <a:off x="592775" y="1348148"/>
            <a:ext cx="10424716" cy="1919337"/>
          </a:xfrm>
        </p:spPr>
        <p:txBody>
          <a:bodyPr>
            <a:normAutofit/>
          </a:bodyPr>
          <a:lstStyle/>
          <a:p>
            <a:r>
              <a:rPr lang="zh-CN" altLang="en-US" sz="2000" dirty="0"/>
              <a:t>考虑到不同的网络规模分为</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类地址</a:t>
            </a:r>
            <a:endParaRPr lang="en-US" altLang="zh-CN" sz="2000" dirty="0"/>
          </a:p>
          <a:p>
            <a:pPr lvl="1"/>
            <a:r>
              <a:rPr lang="en-US" altLang="zh-CN" sz="1800" dirty="0"/>
              <a:t>A</a:t>
            </a:r>
            <a:r>
              <a:rPr lang="zh-CN" altLang="en-US" sz="1800" dirty="0"/>
              <a:t>类</a:t>
            </a:r>
            <a:r>
              <a:rPr lang="zh-CN" altLang="en-US" sz="1800" dirty="0" smtClean="0">
                <a:sym typeface="Wingdings" pitchFamily="2" charset="2"/>
              </a:rPr>
              <a:t>：</a:t>
            </a:r>
            <a:r>
              <a:rPr lang="en-US" altLang="zh-CN" sz="1800" dirty="0" smtClean="0">
                <a:sym typeface="Wingdings" pitchFamily="2" charset="2"/>
              </a:rPr>
              <a:t>1/2</a:t>
            </a:r>
            <a:r>
              <a:rPr lang="zh-CN" altLang="en-US" sz="1800" dirty="0" smtClean="0">
                <a:sym typeface="Wingdings" pitchFamily="2" charset="2"/>
              </a:rPr>
              <a:t>地址空间，网络</a:t>
            </a:r>
            <a:r>
              <a:rPr lang="zh-CN" altLang="en-US" sz="1800" dirty="0">
                <a:sym typeface="Wingdings" pitchFamily="2" charset="2"/>
              </a:rPr>
              <a:t>号全</a:t>
            </a:r>
            <a:r>
              <a:rPr lang="en-US" altLang="zh-CN" sz="1800" dirty="0">
                <a:sym typeface="Wingdings" pitchFamily="2" charset="2"/>
              </a:rPr>
              <a:t>0</a:t>
            </a:r>
            <a:r>
              <a:rPr lang="zh-CN" altLang="en-US" sz="1800" dirty="0">
                <a:sym typeface="Wingdings" pitchFamily="2" charset="2"/>
              </a:rPr>
              <a:t>和</a:t>
            </a:r>
            <a:r>
              <a:rPr lang="en-US" altLang="zh-CN" sz="1800" dirty="0">
                <a:sym typeface="Wingdings" pitchFamily="2" charset="2"/>
              </a:rPr>
              <a:t>127</a:t>
            </a:r>
            <a:r>
              <a:rPr lang="zh-CN" altLang="en-US" sz="1800" dirty="0">
                <a:sym typeface="Wingdings" pitchFamily="2" charset="2"/>
              </a:rPr>
              <a:t>有特殊含义，支持</a:t>
            </a:r>
            <a:r>
              <a:rPr lang="en-US" altLang="zh-CN" sz="1800" dirty="0" smtClean="0">
                <a:sym typeface="Wingdings" pitchFamily="2" charset="2"/>
              </a:rPr>
              <a:t>2</a:t>
            </a:r>
            <a:r>
              <a:rPr lang="en-US" altLang="zh-CN" sz="1800" baseline="30000" dirty="0" smtClean="0">
                <a:sym typeface="Wingdings" pitchFamily="2" charset="2"/>
              </a:rPr>
              <a:t>24</a:t>
            </a:r>
            <a:r>
              <a:rPr lang="en-US" altLang="zh-CN" sz="1800" dirty="0" smtClean="0">
                <a:sym typeface="Wingdings" pitchFamily="2" charset="2"/>
              </a:rPr>
              <a:t>-2</a:t>
            </a:r>
            <a:r>
              <a:rPr lang="zh-CN" altLang="en-US" sz="1800" dirty="0">
                <a:sym typeface="Wingdings" pitchFamily="2" charset="2"/>
              </a:rPr>
              <a:t>主机</a:t>
            </a:r>
            <a:endParaRPr lang="en-US" altLang="zh-CN" sz="1800" dirty="0">
              <a:sym typeface="Wingdings" pitchFamily="2" charset="2"/>
            </a:endParaRPr>
          </a:p>
          <a:p>
            <a:pPr lvl="1"/>
            <a:r>
              <a:rPr lang="en-US" altLang="zh-CN" sz="1800" dirty="0">
                <a:sym typeface="Wingdings" pitchFamily="2" charset="2"/>
              </a:rPr>
              <a:t>B</a:t>
            </a:r>
            <a:r>
              <a:rPr lang="zh-CN" altLang="en-US" sz="1800" dirty="0">
                <a:sym typeface="Wingdings" pitchFamily="2" charset="2"/>
              </a:rPr>
              <a:t>类</a:t>
            </a:r>
            <a:r>
              <a:rPr lang="zh-CN" altLang="en-US" sz="1800" dirty="0" smtClean="0">
                <a:sym typeface="Wingdings" pitchFamily="2" charset="2"/>
              </a:rPr>
              <a:t>：</a:t>
            </a:r>
            <a:r>
              <a:rPr lang="en-US" altLang="zh-CN" sz="1800" dirty="0" smtClean="0">
                <a:sym typeface="Wingdings" pitchFamily="2" charset="2"/>
              </a:rPr>
              <a:t>1/4</a:t>
            </a:r>
            <a:r>
              <a:rPr lang="zh-CN" altLang="en-US" sz="1800" dirty="0" smtClean="0">
                <a:sym typeface="Wingdings" pitchFamily="2" charset="2"/>
              </a:rPr>
              <a:t>地址空间，</a:t>
            </a:r>
            <a:r>
              <a:rPr lang="en-US" altLang="zh-CN" sz="1800" dirty="0" smtClean="0">
                <a:sym typeface="Wingdings" pitchFamily="2" charset="2"/>
              </a:rPr>
              <a:t>16384</a:t>
            </a:r>
            <a:r>
              <a:rPr lang="zh-CN" altLang="en-US" sz="1800" dirty="0">
                <a:sym typeface="Wingdings" pitchFamily="2" charset="2"/>
              </a:rPr>
              <a:t>（</a:t>
            </a:r>
            <a:r>
              <a:rPr lang="en-US" altLang="zh-CN" sz="1800" dirty="0" smtClean="0">
                <a:sym typeface="Wingdings" pitchFamily="2" charset="2"/>
              </a:rPr>
              <a:t>2</a:t>
            </a:r>
            <a:r>
              <a:rPr lang="en-US" altLang="zh-CN" sz="1800" baseline="30000" dirty="0" smtClean="0">
                <a:sym typeface="Wingdings" pitchFamily="2" charset="2"/>
              </a:rPr>
              <a:t>14</a:t>
            </a:r>
            <a:r>
              <a:rPr lang="zh-CN" altLang="en-US" sz="1800" dirty="0">
                <a:sym typeface="Wingdings" pitchFamily="2" charset="2"/>
              </a:rPr>
              <a:t>）个网络，</a:t>
            </a:r>
            <a:r>
              <a:rPr lang="en-US" altLang="zh-CN" sz="1800" dirty="0" smtClean="0">
                <a:sym typeface="Wingdings" pitchFamily="2" charset="2"/>
              </a:rPr>
              <a:t>65534(2</a:t>
            </a:r>
            <a:r>
              <a:rPr lang="en-US" altLang="zh-CN" sz="1800" baseline="30000" dirty="0" smtClean="0">
                <a:sym typeface="Wingdings" pitchFamily="2" charset="2"/>
              </a:rPr>
              <a:t>16</a:t>
            </a:r>
            <a:r>
              <a:rPr lang="en-US" altLang="zh-CN" sz="1800" dirty="0" smtClean="0">
                <a:sym typeface="Wingdings" pitchFamily="2" charset="2"/>
              </a:rPr>
              <a:t>-2</a:t>
            </a:r>
            <a:r>
              <a:rPr lang="en-US" altLang="zh-CN" sz="1800" dirty="0">
                <a:sym typeface="Wingdings" pitchFamily="2" charset="2"/>
              </a:rPr>
              <a:t>)</a:t>
            </a:r>
            <a:r>
              <a:rPr lang="zh-CN" altLang="en-US" sz="1800" dirty="0">
                <a:sym typeface="Wingdings" pitchFamily="2" charset="2"/>
              </a:rPr>
              <a:t>个主机</a:t>
            </a:r>
            <a:endParaRPr lang="en-US" altLang="zh-CN" sz="1800" dirty="0">
              <a:sym typeface="Wingdings" pitchFamily="2" charset="2"/>
            </a:endParaRPr>
          </a:p>
          <a:p>
            <a:pPr lvl="1"/>
            <a:r>
              <a:rPr lang="en-US" altLang="zh-CN" sz="1800" dirty="0">
                <a:sym typeface="Wingdings" pitchFamily="2" charset="2"/>
              </a:rPr>
              <a:t>C</a:t>
            </a:r>
            <a:r>
              <a:rPr lang="zh-CN" altLang="en-US" sz="1800" dirty="0">
                <a:sym typeface="Wingdings" pitchFamily="2" charset="2"/>
              </a:rPr>
              <a:t>类</a:t>
            </a:r>
            <a:r>
              <a:rPr lang="zh-CN" altLang="en-US" sz="1800" dirty="0" smtClean="0">
                <a:sym typeface="Wingdings" pitchFamily="2" charset="2"/>
              </a:rPr>
              <a:t>：</a:t>
            </a:r>
            <a:r>
              <a:rPr lang="en-US" altLang="zh-CN" sz="1800" dirty="0" smtClean="0">
                <a:sym typeface="Wingdings" pitchFamily="2" charset="2"/>
              </a:rPr>
              <a:t>1/8</a:t>
            </a:r>
            <a:r>
              <a:rPr lang="zh-CN" altLang="en-US" sz="1800" dirty="0" smtClean="0">
                <a:sym typeface="Wingdings" pitchFamily="2" charset="2"/>
              </a:rPr>
              <a:t>地址空间，</a:t>
            </a:r>
            <a:r>
              <a:rPr lang="en-US" altLang="zh-CN" sz="1800" dirty="0" smtClean="0">
                <a:sym typeface="Wingdings" pitchFamily="2" charset="2"/>
              </a:rPr>
              <a:t>200</a:t>
            </a:r>
            <a:r>
              <a:rPr lang="zh-CN" altLang="en-US" sz="1800" dirty="0">
                <a:sym typeface="Wingdings" pitchFamily="2" charset="2"/>
              </a:rPr>
              <a:t>多万个</a:t>
            </a:r>
            <a:r>
              <a:rPr lang="en-US" altLang="zh-CN" sz="1800" dirty="0">
                <a:sym typeface="Wingdings" pitchFamily="2" charset="2"/>
              </a:rPr>
              <a:t>C</a:t>
            </a:r>
            <a:r>
              <a:rPr lang="zh-CN" altLang="en-US" sz="1800" dirty="0">
                <a:sym typeface="Wingdings" pitchFamily="2" charset="2"/>
              </a:rPr>
              <a:t>类网络，</a:t>
            </a:r>
            <a:r>
              <a:rPr lang="en-US" altLang="zh-CN" sz="1800" dirty="0">
                <a:sym typeface="Wingdings" pitchFamily="2" charset="2"/>
              </a:rPr>
              <a:t>254</a:t>
            </a:r>
            <a:r>
              <a:rPr lang="zh-CN" altLang="en-US" sz="1800" dirty="0">
                <a:sym typeface="Wingdings" pitchFamily="2" charset="2"/>
              </a:rPr>
              <a:t>台主机</a:t>
            </a:r>
            <a:endParaRPr lang="zh-CN" altLang="en-US" sz="1800" dirty="0"/>
          </a:p>
          <a:p>
            <a:r>
              <a:rPr lang="zh-CN" altLang="en-US" sz="2000" dirty="0"/>
              <a:t>支持组播：</a:t>
            </a:r>
            <a:r>
              <a:rPr lang="en-US" altLang="zh-CN" sz="2000" dirty="0"/>
              <a:t>D</a:t>
            </a:r>
            <a:r>
              <a:rPr lang="zh-CN" altLang="en-US" sz="2000" dirty="0"/>
              <a:t>类地址</a:t>
            </a:r>
            <a:endParaRPr lang="zh-CN" altLang="en-US" sz="2400" dirty="0"/>
          </a:p>
          <a:p>
            <a:endParaRPr lang="zh-CN" altLang="en-US" sz="2400" dirty="0"/>
          </a:p>
        </p:txBody>
      </p:sp>
      <p:sp>
        <p:nvSpPr>
          <p:cNvPr id="5" name="Text Box 5"/>
          <p:cNvSpPr txBox="1">
            <a:spLocks noChangeArrowheads="1"/>
          </p:cNvSpPr>
          <p:nvPr/>
        </p:nvSpPr>
        <p:spPr bwMode="auto">
          <a:xfrm>
            <a:off x="4520846" y="5612582"/>
            <a:ext cx="2568575" cy="488950"/>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组播地址</a:t>
            </a:r>
            <a:endParaRPr kumimoji="1" lang="zh-CN" altLang="en-US" sz="4400">
              <a:latin typeface="Times New Roman" pitchFamily="18" charset="0"/>
            </a:endParaRPr>
          </a:p>
        </p:txBody>
      </p:sp>
      <p:sp>
        <p:nvSpPr>
          <p:cNvPr id="6" name="Text Box 6"/>
          <p:cNvSpPr txBox="1">
            <a:spLocks noChangeArrowheads="1"/>
          </p:cNvSpPr>
          <p:nvPr/>
        </p:nvSpPr>
        <p:spPr bwMode="auto">
          <a:xfrm>
            <a:off x="7881582" y="2924945"/>
            <a:ext cx="1847850"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IP</a:t>
            </a:r>
            <a:r>
              <a:rPr kumimoji="1" lang="zh-CN" altLang="en-US" sz="2000">
                <a:latin typeface="Times New Roman" pitchFamily="18" charset="0"/>
              </a:rPr>
              <a:t>地址范围</a:t>
            </a:r>
            <a:endParaRPr kumimoji="1" lang="zh-CN" altLang="en-US" sz="4400">
              <a:latin typeface="Times New Roman" pitchFamily="18" charset="0"/>
            </a:endParaRPr>
          </a:p>
        </p:txBody>
      </p:sp>
      <p:sp>
        <p:nvSpPr>
          <p:cNvPr id="7" name="Text Box 7"/>
          <p:cNvSpPr txBox="1">
            <a:spLocks noChangeArrowheads="1"/>
          </p:cNvSpPr>
          <p:nvPr/>
        </p:nvSpPr>
        <p:spPr bwMode="auto">
          <a:xfrm>
            <a:off x="2504720" y="5612583"/>
            <a:ext cx="2184400"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1 1 1 0</a:t>
            </a:r>
            <a:endParaRPr kumimoji="1" lang="en-US" altLang="zh-CN" sz="4400">
              <a:latin typeface="Times New Roman" pitchFamily="18" charset="0"/>
            </a:endParaRPr>
          </a:p>
        </p:txBody>
      </p:sp>
      <p:sp>
        <p:nvSpPr>
          <p:cNvPr id="8" name="Rectangle 8"/>
          <p:cNvSpPr>
            <a:spLocks noChangeArrowheads="1"/>
          </p:cNvSpPr>
          <p:nvPr/>
        </p:nvSpPr>
        <p:spPr bwMode="auto">
          <a:xfrm>
            <a:off x="2504721" y="3348807"/>
            <a:ext cx="5376863" cy="425450"/>
          </a:xfrm>
          <a:prstGeom prst="rect">
            <a:avLst/>
          </a:prstGeom>
          <a:noFill/>
          <a:ln w="9525">
            <a:solidFill>
              <a:srgbClr val="000000"/>
            </a:solidFill>
            <a:miter lim="800000"/>
            <a:headEnd/>
            <a:tailEnd/>
          </a:ln>
        </p:spPr>
        <p:txBody>
          <a:bodyPr/>
          <a:lstStyle/>
          <a:p>
            <a:endParaRPr lang="zh-CN" altLang="en-US"/>
          </a:p>
        </p:txBody>
      </p:sp>
      <p:sp>
        <p:nvSpPr>
          <p:cNvPr id="9" name="Text Box 9"/>
          <p:cNvSpPr txBox="1">
            <a:spLocks noChangeArrowheads="1"/>
          </p:cNvSpPr>
          <p:nvPr/>
        </p:nvSpPr>
        <p:spPr bwMode="auto">
          <a:xfrm>
            <a:off x="7881583" y="3207520"/>
            <a:ext cx="2016125" cy="708025"/>
          </a:xfrm>
          <a:prstGeom prst="rect">
            <a:avLst/>
          </a:prstGeom>
          <a:noFill/>
          <a:ln w="9525">
            <a:noFill/>
            <a:miter lim="800000"/>
            <a:headEnd/>
            <a:tailEnd/>
          </a:ln>
        </p:spPr>
        <p:txBody>
          <a:bodyPr/>
          <a:lstStyle/>
          <a:p>
            <a:pPr algn="just" eaLnBrk="1" hangingPunct="1"/>
            <a:r>
              <a:rPr kumimoji="1" lang="en-US" altLang="zh-CN" sz="2000" dirty="0">
                <a:latin typeface="Times New Roman" pitchFamily="18" charset="0"/>
              </a:rPr>
              <a:t>0.0.0.0</a:t>
            </a:r>
            <a:r>
              <a:rPr kumimoji="1" lang="zh-CN" altLang="en-US" sz="2000" dirty="0">
                <a:latin typeface="Times New Roman" pitchFamily="18" charset="0"/>
              </a:rPr>
              <a:t>～</a:t>
            </a:r>
          </a:p>
          <a:p>
            <a:pPr algn="just" eaLnBrk="1" hangingPunct="1"/>
            <a:r>
              <a:rPr kumimoji="1" lang="en-US" altLang="zh-CN" sz="2000" dirty="0">
                <a:latin typeface="Times New Roman" pitchFamily="18" charset="0"/>
              </a:rPr>
              <a:t>127.255.255.255</a:t>
            </a:r>
            <a:endParaRPr kumimoji="1" lang="en-US" altLang="zh-CN" sz="4400" dirty="0">
              <a:latin typeface="Times New Roman" pitchFamily="18" charset="0"/>
            </a:endParaRPr>
          </a:p>
        </p:txBody>
      </p:sp>
      <p:sp>
        <p:nvSpPr>
          <p:cNvPr id="10" name="Text Box 10"/>
          <p:cNvSpPr txBox="1">
            <a:spLocks noChangeArrowheads="1"/>
          </p:cNvSpPr>
          <p:nvPr/>
        </p:nvSpPr>
        <p:spPr bwMode="auto">
          <a:xfrm>
            <a:off x="1833208" y="3348807"/>
            <a:ext cx="671513" cy="425450"/>
          </a:xfrm>
          <a:prstGeom prst="rect">
            <a:avLst/>
          </a:prstGeom>
          <a:noFill/>
          <a:ln w="9525">
            <a:noFill/>
            <a:miter lim="800000"/>
            <a:headEnd/>
            <a:tailEnd/>
          </a:ln>
        </p:spPr>
        <p:txBody>
          <a:bodyPr/>
          <a:lstStyle/>
          <a:p>
            <a:pPr algn="just" eaLnBrk="1" hangingPunct="1"/>
            <a:r>
              <a:rPr kumimoji="1" lang="en-US" altLang="zh-CN" sz="2000" dirty="0">
                <a:latin typeface="Times New Roman" pitchFamily="18" charset="0"/>
              </a:rPr>
              <a:t>A</a:t>
            </a:r>
            <a:r>
              <a:rPr kumimoji="1" lang="zh-CN" altLang="en-US" sz="2000" dirty="0">
                <a:latin typeface="Times New Roman" pitchFamily="18" charset="0"/>
              </a:rPr>
              <a:t>类</a:t>
            </a:r>
            <a:endParaRPr kumimoji="1" lang="zh-CN" altLang="en-US" sz="4400" dirty="0">
              <a:latin typeface="Times New Roman" pitchFamily="18" charset="0"/>
            </a:endParaRPr>
          </a:p>
        </p:txBody>
      </p:sp>
      <p:sp>
        <p:nvSpPr>
          <p:cNvPr id="11" name="Text Box 11"/>
          <p:cNvSpPr txBox="1">
            <a:spLocks noChangeArrowheads="1"/>
          </p:cNvSpPr>
          <p:nvPr/>
        </p:nvSpPr>
        <p:spPr bwMode="auto">
          <a:xfrm>
            <a:off x="2504721" y="3005138"/>
            <a:ext cx="1344613" cy="423863"/>
          </a:xfrm>
          <a:prstGeom prst="rect">
            <a:avLst/>
          </a:prstGeom>
          <a:noFill/>
          <a:ln w="9525">
            <a:noFill/>
            <a:miter lim="800000"/>
            <a:headEnd/>
            <a:tailEnd/>
          </a:ln>
        </p:spPr>
        <p:txBody>
          <a:bodyPr/>
          <a:lstStyle/>
          <a:p>
            <a:pPr algn="just" eaLnBrk="1" hangingPunct="1"/>
            <a:r>
              <a:rPr kumimoji="1" lang="en-US" altLang="zh-CN" sz="2000" dirty="0">
                <a:latin typeface="Times New Roman" pitchFamily="18" charset="0"/>
              </a:rPr>
              <a:t>0 1 2 3 4 </a:t>
            </a:r>
            <a:endParaRPr kumimoji="1" lang="en-US" altLang="zh-CN" sz="4400" dirty="0">
              <a:latin typeface="Times New Roman" pitchFamily="18" charset="0"/>
            </a:endParaRPr>
          </a:p>
        </p:txBody>
      </p:sp>
      <p:sp>
        <p:nvSpPr>
          <p:cNvPr id="12" name="Text Box 12"/>
          <p:cNvSpPr txBox="1">
            <a:spLocks noChangeArrowheads="1"/>
          </p:cNvSpPr>
          <p:nvPr/>
        </p:nvSpPr>
        <p:spPr bwMode="auto">
          <a:xfrm>
            <a:off x="4017608" y="3005138"/>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8</a:t>
            </a:r>
            <a:endParaRPr kumimoji="1" lang="en-US" altLang="zh-CN" sz="4400">
              <a:latin typeface="Times New Roman" pitchFamily="18" charset="0"/>
            </a:endParaRPr>
          </a:p>
        </p:txBody>
      </p:sp>
      <p:sp>
        <p:nvSpPr>
          <p:cNvPr id="13" name="Text Box 13"/>
          <p:cNvSpPr txBox="1">
            <a:spLocks noChangeArrowheads="1"/>
          </p:cNvSpPr>
          <p:nvPr/>
        </p:nvSpPr>
        <p:spPr bwMode="auto">
          <a:xfrm>
            <a:off x="6370283" y="3005138"/>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24</a:t>
            </a:r>
            <a:endParaRPr kumimoji="1" lang="en-US" altLang="zh-CN" sz="4400">
              <a:latin typeface="Times New Roman" pitchFamily="18" charset="0"/>
            </a:endParaRPr>
          </a:p>
        </p:txBody>
      </p:sp>
      <p:sp>
        <p:nvSpPr>
          <p:cNvPr id="14" name="Text Box 14"/>
          <p:cNvSpPr txBox="1">
            <a:spLocks noChangeArrowheads="1"/>
          </p:cNvSpPr>
          <p:nvPr/>
        </p:nvSpPr>
        <p:spPr bwMode="auto">
          <a:xfrm>
            <a:off x="7545032" y="3005138"/>
            <a:ext cx="673100"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31</a:t>
            </a:r>
            <a:endParaRPr kumimoji="1" lang="en-US" altLang="zh-CN" sz="4400">
              <a:latin typeface="Times New Roman" pitchFamily="18" charset="0"/>
            </a:endParaRPr>
          </a:p>
        </p:txBody>
      </p:sp>
      <p:sp>
        <p:nvSpPr>
          <p:cNvPr id="15" name="Text Box 15"/>
          <p:cNvSpPr txBox="1">
            <a:spLocks noChangeArrowheads="1"/>
          </p:cNvSpPr>
          <p:nvPr/>
        </p:nvSpPr>
        <p:spPr bwMode="auto">
          <a:xfrm>
            <a:off x="5193946" y="3005138"/>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16</a:t>
            </a:r>
            <a:endParaRPr kumimoji="1" lang="en-US" altLang="zh-CN" sz="4400">
              <a:latin typeface="Times New Roman" pitchFamily="18" charset="0"/>
            </a:endParaRPr>
          </a:p>
        </p:txBody>
      </p:sp>
      <p:sp>
        <p:nvSpPr>
          <p:cNvPr id="16" name="Line 16"/>
          <p:cNvSpPr>
            <a:spLocks noChangeShapeType="1"/>
          </p:cNvSpPr>
          <p:nvPr/>
        </p:nvSpPr>
        <p:spPr bwMode="auto">
          <a:xfrm>
            <a:off x="4058882" y="3348807"/>
            <a:ext cx="0" cy="425450"/>
          </a:xfrm>
          <a:prstGeom prst="line">
            <a:avLst/>
          </a:prstGeom>
          <a:noFill/>
          <a:ln w="9525">
            <a:solidFill>
              <a:srgbClr val="000000"/>
            </a:solidFill>
            <a:round/>
            <a:headEnd/>
            <a:tailEnd/>
          </a:ln>
        </p:spPr>
        <p:txBody>
          <a:bodyPr/>
          <a:lstStyle/>
          <a:p>
            <a:endParaRPr lang="zh-CN" altLang="en-US"/>
          </a:p>
        </p:txBody>
      </p:sp>
      <p:sp>
        <p:nvSpPr>
          <p:cNvPr id="17" name="Line 17"/>
          <p:cNvSpPr>
            <a:spLocks noChangeShapeType="1"/>
          </p:cNvSpPr>
          <p:nvPr/>
        </p:nvSpPr>
        <p:spPr bwMode="auto">
          <a:xfrm>
            <a:off x="5193945" y="4056833"/>
            <a:ext cx="0" cy="423863"/>
          </a:xfrm>
          <a:prstGeom prst="line">
            <a:avLst/>
          </a:prstGeom>
          <a:noFill/>
          <a:ln w="9525">
            <a:solidFill>
              <a:srgbClr val="000000"/>
            </a:solidFill>
            <a:round/>
            <a:headEnd/>
            <a:tailEnd/>
          </a:ln>
        </p:spPr>
        <p:txBody>
          <a:bodyPr/>
          <a:lstStyle/>
          <a:p>
            <a:endParaRPr lang="zh-CN" altLang="en-US"/>
          </a:p>
        </p:txBody>
      </p:sp>
      <p:sp>
        <p:nvSpPr>
          <p:cNvPr id="18" name="Line 18"/>
          <p:cNvSpPr>
            <a:spLocks noChangeShapeType="1"/>
          </p:cNvSpPr>
          <p:nvPr/>
        </p:nvSpPr>
        <p:spPr bwMode="auto">
          <a:xfrm>
            <a:off x="6382982" y="4763269"/>
            <a:ext cx="0" cy="425450"/>
          </a:xfrm>
          <a:prstGeom prst="line">
            <a:avLst/>
          </a:prstGeom>
          <a:noFill/>
          <a:ln w="9525">
            <a:solidFill>
              <a:srgbClr val="000000"/>
            </a:solidFill>
            <a:round/>
            <a:headEnd/>
            <a:tailEnd/>
          </a:ln>
        </p:spPr>
        <p:txBody>
          <a:bodyPr/>
          <a:lstStyle/>
          <a:p>
            <a:endParaRPr lang="zh-CN" altLang="en-US"/>
          </a:p>
        </p:txBody>
      </p:sp>
      <p:sp>
        <p:nvSpPr>
          <p:cNvPr id="19" name="Rectangle 19"/>
          <p:cNvSpPr>
            <a:spLocks noChangeArrowheads="1"/>
          </p:cNvSpPr>
          <p:nvPr/>
        </p:nvSpPr>
        <p:spPr bwMode="auto">
          <a:xfrm>
            <a:off x="2504721" y="4056833"/>
            <a:ext cx="5376863" cy="423863"/>
          </a:xfrm>
          <a:prstGeom prst="rect">
            <a:avLst/>
          </a:prstGeom>
          <a:noFill/>
          <a:ln w="9525">
            <a:solidFill>
              <a:srgbClr val="000000"/>
            </a:solidFill>
            <a:miter lim="800000"/>
            <a:headEnd/>
            <a:tailEnd/>
          </a:ln>
        </p:spPr>
        <p:txBody>
          <a:bodyPr/>
          <a:lstStyle/>
          <a:p>
            <a:endParaRPr lang="zh-CN" altLang="en-US"/>
          </a:p>
        </p:txBody>
      </p:sp>
      <p:sp>
        <p:nvSpPr>
          <p:cNvPr id="20" name="Text Box 20"/>
          <p:cNvSpPr txBox="1">
            <a:spLocks noChangeArrowheads="1"/>
          </p:cNvSpPr>
          <p:nvPr/>
        </p:nvSpPr>
        <p:spPr bwMode="auto">
          <a:xfrm>
            <a:off x="7881583" y="3915544"/>
            <a:ext cx="2016125" cy="706438"/>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128.0.0.0</a:t>
            </a:r>
            <a:r>
              <a:rPr kumimoji="1" lang="zh-CN" altLang="en-US" sz="2000">
                <a:latin typeface="Times New Roman" pitchFamily="18" charset="0"/>
              </a:rPr>
              <a:t>～</a:t>
            </a:r>
          </a:p>
          <a:p>
            <a:pPr algn="just" eaLnBrk="1" hangingPunct="1"/>
            <a:r>
              <a:rPr kumimoji="1" lang="en-US" altLang="zh-CN" sz="2000">
                <a:latin typeface="Times New Roman" pitchFamily="18" charset="0"/>
              </a:rPr>
              <a:t>191.255.255.255</a:t>
            </a:r>
            <a:endParaRPr kumimoji="1" lang="en-US" altLang="zh-CN" sz="4400">
              <a:latin typeface="Times New Roman" pitchFamily="18" charset="0"/>
            </a:endParaRPr>
          </a:p>
        </p:txBody>
      </p:sp>
      <p:sp>
        <p:nvSpPr>
          <p:cNvPr id="21" name="Text Box 21"/>
          <p:cNvSpPr txBox="1">
            <a:spLocks noChangeArrowheads="1"/>
          </p:cNvSpPr>
          <p:nvPr/>
        </p:nvSpPr>
        <p:spPr bwMode="auto">
          <a:xfrm>
            <a:off x="1833208" y="4056833"/>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B</a:t>
            </a:r>
            <a:r>
              <a:rPr kumimoji="1" lang="zh-CN" altLang="en-US" sz="2000">
                <a:latin typeface="Times New Roman" pitchFamily="18" charset="0"/>
              </a:rPr>
              <a:t>类</a:t>
            </a:r>
            <a:endParaRPr kumimoji="1" lang="zh-CN" altLang="en-US" sz="4400">
              <a:latin typeface="Times New Roman" pitchFamily="18" charset="0"/>
            </a:endParaRPr>
          </a:p>
        </p:txBody>
      </p:sp>
      <p:sp>
        <p:nvSpPr>
          <p:cNvPr id="22" name="Rectangle 22"/>
          <p:cNvSpPr>
            <a:spLocks noChangeArrowheads="1"/>
          </p:cNvSpPr>
          <p:nvPr/>
        </p:nvSpPr>
        <p:spPr bwMode="auto">
          <a:xfrm>
            <a:off x="2504721" y="4763269"/>
            <a:ext cx="5376863" cy="425450"/>
          </a:xfrm>
          <a:prstGeom prst="rect">
            <a:avLst/>
          </a:prstGeom>
          <a:noFill/>
          <a:ln w="9525">
            <a:solidFill>
              <a:srgbClr val="000000"/>
            </a:solidFill>
            <a:miter lim="800000"/>
            <a:headEnd/>
            <a:tailEnd/>
          </a:ln>
        </p:spPr>
        <p:txBody>
          <a:bodyPr/>
          <a:lstStyle/>
          <a:p>
            <a:endParaRPr lang="zh-CN" altLang="en-US"/>
          </a:p>
        </p:txBody>
      </p:sp>
      <p:sp>
        <p:nvSpPr>
          <p:cNvPr id="23" name="Text Box 23"/>
          <p:cNvSpPr txBox="1">
            <a:spLocks noChangeArrowheads="1"/>
          </p:cNvSpPr>
          <p:nvPr/>
        </p:nvSpPr>
        <p:spPr bwMode="auto">
          <a:xfrm>
            <a:off x="7881583" y="4621983"/>
            <a:ext cx="2016125" cy="708025"/>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192.0.0.0</a:t>
            </a:r>
            <a:r>
              <a:rPr kumimoji="1" lang="zh-CN" altLang="en-US" sz="2000">
                <a:latin typeface="Times New Roman" pitchFamily="18" charset="0"/>
              </a:rPr>
              <a:t>～</a:t>
            </a:r>
          </a:p>
          <a:p>
            <a:pPr algn="just" eaLnBrk="1" hangingPunct="1"/>
            <a:r>
              <a:rPr kumimoji="1" lang="en-US" altLang="zh-CN" sz="2000">
                <a:latin typeface="Times New Roman" pitchFamily="18" charset="0"/>
              </a:rPr>
              <a:t>223.255.255.255</a:t>
            </a:r>
            <a:endParaRPr kumimoji="1" lang="en-US" altLang="zh-CN" sz="4400">
              <a:latin typeface="Times New Roman" pitchFamily="18" charset="0"/>
            </a:endParaRPr>
          </a:p>
        </p:txBody>
      </p:sp>
      <p:sp>
        <p:nvSpPr>
          <p:cNvPr id="24" name="Text Box 24"/>
          <p:cNvSpPr txBox="1">
            <a:spLocks noChangeArrowheads="1"/>
          </p:cNvSpPr>
          <p:nvPr/>
        </p:nvSpPr>
        <p:spPr bwMode="auto">
          <a:xfrm>
            <a:off x="1833208" y="4763269"/>
            <a:ext cx="671513" cy="425450"/>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C</a:t>
            </a:r>
            <a:r>
              <a:rPr kumimoji="1" lang="zh-CN" altLang="en-US" sz="2000">
                <a:latin typeface="Times New Roman" pitchFamily="18" charset="0"/>
              </a:rPr>
              <a:t>类</a:t>
            </a:r>
            <a:endParaRPr kumimoji="1" lang="zh-CN" altLang="en-US" sz="4400">
              <a:latin typeface="Times New Roman" pitchFamily="18" charset="0"/>
            </a:endParaRPr>
          </a:p>
        </p:txBody>
      </p:sp>
      <p:sp>
        <p:nvSpPr>
          <p:cNvPr id="25" name="Rectangle 25"/>
          <p:cNvSpPr>
            <a:spLocks noChangeArrowheads="1"/>
          </p:cNvSpPr>
          <p:nvPr/>
        </p:nvSpPr>
        <p:spPr bwMode="auto">
          <a:xfrm>
            <a:off x="2504721" y="5612583"/>
            <a:ext cx="5376863" cy="423863"/>
          </a:xfrm>
          <a:prstGeom prst="rect">
            <a:avLst/>
          </a:prstGeom>
          <a:noFill/>
          <a:ln w="9525">
            <a:solidFill>
              <a:srgbClr val="000000"/>
            </a:solidFill>
            <a:miter lim="800000"/>
            <a:headEnd/>
            <a:tailEnd/>
          </a:ln>
        </p:spPr>
        <p:txBody>
          <a:bodyPr/>
          <a:lstStyle/>
          <a:p>
            <a:endParaRPr lang="zh-CN" altLang="en-US"/>
          </a:p>
        </p:txBody>
      </p:sp>
      <p:sp>
        <p:nvSpPr>
          <p:cNvPr id="26" name="Text Box 26"/>
          <p:cNvSpPr txBox="1">
            <a:spLocks noChangeArrowheads="1"/>
          </p:cNvSpPr>
          <p:nvPr/>
        </p:nvSpPr>
        <p:spPr bwMode="auto">
          <a:xfrm>
            <a:off x="7881583" y="5471294"/>
            <a:ext cx="2016125" cy="706438"/>
          </a:xfrm>
          <a:prstGeom prst="rect">
            <a:avLst/>
          </a:prstGeom>
          <a:noFill/>
          <a:ln w="9525">
            <a:noFill/>
            <a:miter lim="800000"/>
            <a:headEnd/>
            <a:tailEnd/>
          </a:ln>
        </p:spPr>
        <p:txBody>
          <a:bodyPr/>
          <a:lstStyle/>
          <a:p>
            <a:pPr algn="just" eaLnBrk="1" hangingPunct="1"/>
            <a:r>
              <a:rPr kumimoji="1" lang="en-US" altLang="zh-CN" sz="2000" dirty="0">
                <a:latin typeface="Times New Roman" pitchFamily="18" charset="0"/>
              </a:rPr>
              <a:t>224.0.0.0</a:t>
            </a:r>
            <a:r>
              <a:rPr kumimoji="1" lang="zh-CN" altLang="en-US" sz="2000" dirty="0">
                <a:latin typeface="Times New Roman" pitchFamily="18" charset="0"/>
              </a:rPr>
              <a:t>～</a:t>
            </a:r>
          </a:p>
          <a:p>
            <a:pPr algn="just" eaLnBrk="1" hangingPunct="1"/>
            <a:r>
              <a:rPr kumimoji="1" lang="en-US" altLang="zh-CN" sz="2000" dirty="0">
                <a:latin typeface="Times New Roman" pitchFamily="18" charset="0"/>
              </a:rPr>
              <a:t>239.255.255.255</a:t>
            </a:r>
            <a:endParaRPr kumimoji="1" lang="en-US" altLang="zh-CN" sz="4400" dirty="0">
              <a:latin typeface="Times New Roman" pitchFamily="18" charset="0"/>
            </a:endParaRPr>
          </a:p>
        </p:txBody>
      </p:sp>
      <p:sp>
        <p:nvSpPr>
          <p:cNvPr id="27" name="Text Box 27"/>
          <p:cNvSpPr txBox="1">
            <a:spLocks noChangeArrowheads="1"/>
          </p:cNvSpPr>
          <p:nvPr/>
        </p:nvSpPr>
        <p:spPr bwMode="auto">
          <a:xfrm>
            <a:off x="1833208" y="5612583"/>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D</a:t>
            </a:r>
            <a:r>
              <a:rPr kumimoji="1" lang="zh-CN" altLang="en-US" sz="2000">
                <a:latin typeface="Times New Roman" pitchFamily="18" charset="0"/>
              </a:rPr>
              <a:t>类</a:t>
            </a:r>
            <a:endParaRPr kumimoji="1" lang="zh-CN" altLang="en-US" sz="4400">
              <a:latin typeface="Times New Roman" pitchFamily="18" charset="0"/>
            </a:endParaRPr>
          </a:p>
        </p:txBody>
      </p:sp>
      <p:sp>
        <p:nvSpPr>
          <p:cNvPr id="28" name="Rectangle 28"/>
          <p:cNvSpPr>
            <a:spLocks noChangeArrowheads="1"/>
          </p:cNvSpPr>
          <p:nvPr/>
        </p:nvSpPr>
        <p:spPr bwMode="auto">
          <a:xfrm>
            <a:off x="2504721" y="6320608"/>
            <a:ext cx="5376863" cy="423863"/>
          </a:xfrm>
          <a:prstGeom prst="rect">
            <a:avLst/>
          </a:prstGeom>
          <a:noFill/>
          <a:ln w="9525">
            <a:solidFill>
              <a:srgbClr val="000000"/>
            </a:solidFill>
            <a:miter lim="800000"/>
            <a:headEnd/>
            <a:tailEnd/>
          </a:ln>
        </p:spPr>
        <p:txBody>
          <a:bodyPr/>
          <a:lstStyle/>
          <a:p>
            <a:endParaRPr lang="zh-CN" altLang="en-US"/>
          </a:p>
        </p:txBody>
      </p:sp>
      <p:sp>
        <p:nvSpPr>
          <p:cNvPr id="29" name="Text Box 29"/>
          <p:cNvSpPr txBox="1">
            <a:spLocks noChangeArrowheads="1"/>
          </p:cNvSpPr>
          <p:nvPr/>
        </p:nvSpPr>
        <p:spPr bwMode="auto">
          <a:xfrm>
            <a:off x="7881583" y="6177733"/>
            <a:ext cx="2016125" cy="708025"/>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240.0.0.0</a:t>
            </a:r>
            <a:r>
              <a:rPr kumimoji="1" lang="zh-CN" altLang="en-US" sz="2000">
                <a:latin typeface="Times New Roman" pitchFamily="18" charset="0"/>
              </a:rPr>
              <a:t>～</a:t>
            </a:r>
          </a:p>
          <a:p>
            <a:pPr algn="just" eaLnBrk="1" hangingPunct="1"/>
            <a:r>
              <a:rPr kumimoji="1" lang="en-US" altLang="zh-CN" sz="2000">
                <a:latin typeface="Times New Roman" pitchFamily="18" charset="0"/>
              </a:rPr>
              <a:t>247.255.255.255</a:t>
            </a:r>
            <a:endParaRPr kumimoji="1" lang="en-US" altLang="zh-CN" sz="4400">
              <a:latin typeface="Times New Roman" pitchFamily="18" charset="0"/>
            </a:endParaRPr>
          </a:p>
        </p:txBody>
      </p:sp>
      <p:sp>
        <p:nvSpPr>
          <p:cNvPr id="30" name="Text Box 30"/>
          <p:cNvSpPr txBox="1">
            <a:spLocks noChangeArrowheads="1"/>
          </p:cNvSpPr>
          <p:nvPr/>
        </p:nvSpPr>
        <p:spPr bwMode="auto">
          <a:xfrm>
            <a:off x="1833208" y="6320608"/>
            <a:ext cx="6715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E</a:t>
            </a:r>
            <a:r>
              <a:rPr kumimoji="1" lang="zh-CN" altLang="en-US" sz="2000">
                <a:latin typeface="Times New Roman" pitchFamily="18" charset="0"/>
              </a:rPr>
              <a:t>类</a:t>
            </a:r>
            <a:endParaRPr kumimoji="1" lang="zh-CN" altLang="en-US" sz="4400">
              <a:latin typeface="Times New Roman" pitchFamily="18" charset="0"/>
            </a:endParaRPr>
          </a:p>
        </p:txBody>
      </p:sp>
      <p:sp>
        <p:nvSpPr>
          <p:cNvPr id="31" name="Text Box 31"/>
          <p:cNvSpPr txBox="1">
            <a:spLocks noChangeArrowheads="1"/>
          </p:cNvSpPr>
          <p:nvPr/>
        </p:nvSpPr>
        <p:spPr bwMode="auto">
          <a:xfrm>
            <a:off x="2449158" y="3348807"/>
            <a:ext cx="671513" cy="425450"/>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0</a:t>
            </a:r>
            <a:endParaRPr kumimoji="1" lang="en-US" altLang="zh-CN" sz="4400">
              <a:latin typeface="Times New Roman" pitchFamily="18" charset="0"/>
            </a:endParaRPr>
          </a:p>
        </p:txBody>
      </p:sp>
      <p:sp>
        <p:nvSpPr>
          <p:cNvPr id="32" name="Line 32"/>
          <p:cNvSpPr>
            <a:spLocks noChangeShapeType="1"/>
          </p:cNvSpPr>
          <p:nvPr/>
        </p:nvSpPr>
        <p:spPr bwMode="auto">
          <a:xfrm>
            <a:off x="2785707" y="3348807"/>
            <a:ext cx="0" cy="425450"/>
          </a:xfrm>
          <a:prstGeom prst="line">
            <a:avLst/>
          </a:prstGeom>
          <a:noFill/>
          <a:ln w="9525">
            <a:solidFill>
              <a:srgbClr val="000000"/>
            </a:solidFill>
            <a:round/>
            <a:headEnd/>
            <a:tailEnd/>
          </a:ln>
        </p:spPr>
        <p:txBody>
          <a:bodyPr/>
          <a:lstStyle/>
          <a:p>
            <a:endParaRPr lang="zh-CN" altLang="en-US"/>
          </a:p>
        </p:txBody>
      </p:sp>
      <p:sp>
        <p:nvSpPr>
          <p:cNvPr id="33" name="Text Box 33"/>
          <p:cNvSpPr txBox="1">
            <a:spLocks noChangeArrowheads="1"/>
          </p:cNvSpPr>
          <p:nvPr/>
        </p:nvSpPr>
        <p:spPr bwMode="auto">
          <a:xfrm>
            <a:off x="2463446" y="4056833"/>
            <a:ext cx="100806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1 0</a:t>
            </a:r>
            <a:endParaRPr kumimoji="1" lang="en-US" altLang="zh-CN" sz="4400">
              <a:latin typeface="Times New Roman" pitchFamily="18" charset="0"/>
            </a:endParaRPr>
          </a:p>
        </p:txBody>
      </p:sp>
      <p:sp>
        <p:nvSpPr>
          <p:cNvPr id="34" name="Text Box 34"/>
          <p:cNvSpPr txBox="1">
            <a:spLocks noChangeArrowheads="1"/>
          </p:cNvSpPr>
          <p:nvPr/>
        </p:nvSpPr>
        <p:spPr bwMode="auto">
          <a:xfrm>
            <a:off x="2449157" y="4763269"/>
            <a:ext cx="1847850" cy="425450"/>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1 1 0</a:t>
            </a:r>
            <a:endParaRPr kumimoji="1" lang="en-US" altLang="zh-CN" sz="4400">
              <a:latin typeface="Times New Roman" pitchFamily="18" charset="0"/>
            </a:endParaRPr>
          </a:p>
        </p:txBody>
      </p:sp>
      <p:sp>
        <p:nvSpPr>
          <p:cNvPr id="35" name="Text Box 35"/>
          <p:cNvSpPr txBox="1">
            <a:spLocks noChangeArrowheads="1"/>
          </p:cNvSpPr>
          <p:nvPr/>
        </p:nvSpPr>
        <p:spPr bwMode="auto">
          <a:xfrm>
            <a:off x="2449158" y="6320608"/>
            <a:ext cx="1344613" cy="423863"/>
          </a:xfrm>
          <a:prstGeom prst="rect">
            <a:avLst/>
          </a:prstGeom>
          <a:noFill/>
          <a:ln w="9525">
            <a:noFill/>
            <a:miter lim="800000"/>
            <a:headEnd/>
            <a:tailEnd/>
          </a:ln>
        </p:spPr>
        <p:txBody>
          <a:bodyPr/>
          <a:lstStyle/>
          <a:p>
            <a:pPr algn="just" eaLnBrk="1" hangingPunct="1"/>
            <a:r>
              <a:rPr kumimoji="1" lang="en-US" altLang="zh-CN" sz="2000">
                <a:latin typeface="Times New Roman" pitchFamily="18" charset="0"/>
              </a:rPr>
              <a:t>1 1  1 1 0</a:t>
            </a:r>
            <a:endParaRPr kumimoji="1" lang="en-US" altLang="zh-CN" sz="4400">
              <a:latin typeface="Times New Roman" pitchFamily="18" charset="0"/>
            </a:endParaRPr>
          </a:p>
        </p:txBody>
      </p:sp>
      <p:sp>
        <p:nvSpPr>
          <p:cNvPr id="36" name="Line 36"/>
          <p:cNvSpPr>
            <a:spLocks noChangeShapeType="1"/>
          </p:cNvSpPr>
          <p:nvPr/>
        </p:nvSpPr>
        <p:spPr bwMode="auto">
          <a:xfrm>
            <a:off x="2742845" y="4056833"/>
            <a:ext cx="0" cy="423863"/>
          </a:xfrm>
          <a:prstGeom prst="line">
            <a:avLst/>
          </a:prstGeom>
          <a:noFill/>
          <a:ln w="9525">
            <a:solidFill>
              <a:srgbClr val="000000"/>
            </a:solidFill>
            <a:round/>
            <a:headEnd/>
            <a:tailEnd/>
          </a:ln>
        </p:spPr>
        <p:txBody>
          <a:bodyPr/>
          <a:lstStyle/>
          <a:p>
            <a:endParaRPr lang="zh-CN" altLang="en-US"/>
          </a:p>
        </p:txBody>
      </p:sp>
      <p:sp>
        <p:nvSpPr>
          <p:cNvPr id="37" name="Line 37"/>
          <p:cNvSpPr>
            <a:spLocks noChangeShapeType="1"/>
          </p:cNvSpPr>
          <p:nvPr/>
        </p:nvSpPr>
        <p:spPr bwMode="auto">
          <a:xfrm>
            <a:off x="2980970" y="4056833"/>
            <a:ext cx="0" cy="423863"/>
          </a:xfrm>
          <a:prstGeom prst="line">
            <a:avLst/>
          </a:prstGeom>
          <a:noFill/>
          <a:ln w="9525">
            <a:solidFill>
              <a:srgbClr val="000000"/>
            </a:solidFill>
            <a:round/>
            <a:headEnd/>
            <a:tailEnd/>
          </a:ln>
        </p:spPr>
        <p:txBody>
          <a:bodyPr/>
          <a:lstStyle/>
          <a:p>
            <a:endParaRPr lang="zh-CN" altLang="en-US"/>
          </a:p>
        </p:txBody>
      </p:sp>
      <p:sp>
        <p:nvSpPr>
          <p:cNvPr id="38" name="Line 38"/>
          <p:cNvSpPr>
            <a:spLocks noChangeShapeType="1"/>
          </p:cNvSpPr>
          <p:nvPr/>
        </p:nvSpPr>
        <p:spPr bwMode="auto">
          <a:xfrm>
            <a:off x="2715857" y="4763269"/>
            <a:ext cx="0" cy="425450"/>
          </a:xfrm>
          <a:prstGeom prst="line">
            <a:avLst/>
          </a:prstGeom>
          <a:noFill/>
          <a:ln w="9525">
            <a:solidFill>
              <a:srgbClr val="000000"/>
            </a:solidFill>
            <a:round/>
            <a:headEnd/>
            <a:tailEnd/>
          </a:ln>
        </p:spPr>
        <p:txBody>
          <a:bodyPr/>
          <a:lstStyle/>
          <a:p>
            <a:endParaRPr lang="zh-CN" altLang="en-US"/>
          </a:p>
        </p:txBody>
      </p:sp>
      <p:sp>
        <p:nvSpPr>
          <p:cNvPr id="39" name="Line 39"/>
          <p:cNvSpPr>
            <a:spLocks noChangeShapeType="1"/>
          </p:cNvSpPr>
          <p:nvPr/>
        </p:nvSpPr>
        <p:spPr bwMode="auto">
          <a:xfrm>
            <a:off x="2911120" y="4763269"/>
            <a:ext cx="0" cy="425450"/>
          </a:xfrm>
          <a:prstGeom prst="line">
            <a:avLst/>
          </a:prstGeom>
          <a:noFill/>
          <a:ln w="9525">
            <a:solidFill>
              <a:srgbClr val="000000"/>
            </a:solidFill>
            <a:round/>
            <a:headEnd/>
            <a:tailEnd/>
          </a:ln>
        </p:spPr>
        <p:txBody>
          <a:bodyPr/>
          <a:lstStyle/>
          <a:p>
            <a:endParaRPr lang="zh-CN" altLang="en-US"/>
          </a:p>
        </p:txBody>
      </p:sp>
      <p:sp>
        <p:nvSpPr>
          <p:cNvPr id="40" name="Line 40"/>
          <p:cNvSpPr>
            <a:spLocks noChangeShapeType="1"/>
          </p:cNvSpPr>
          <p:nvPr/>
        </p:nvSpPr>
        <p:spPr bwMode="auto">
          <a:xfrm>
            <a:off x="3134957" y="4763269"/>
            <a:ext cx="0" cy="425450"/>
          </a:xfrm>
          <a:prstGeom prst="line">
            <a:avLst/>
          </a:prstGeom>
          <a:noFill/>
          <a:ln w="9525">
            <a:solidFill>
              <a:srgbClr val="000000"/>
            </a:solidFill>
            <a:round/>
            <a:headEnd/>
            <a:tailEnd/>
          </a:ln>
        </p:spPr>
        <p:txBody>
          <a:bodyPr/>
          <a:lstStyle/>
          <a:p>
            <a:endParaRPr lang="zh-CN" altLang="en-US"/>
          </a:p>
        </p:txBody>
      </p:sp>
      <p:sp>
        <p:nvSpPr>
          <p:cNvPr id="41" name="Line 41"/>
          <p:cNvSpPr>
            <a:spLocks noChangeShapeType="1"/>
          </p:cNvSpPr>
          <p:nvPr/>
        </p:nvSpPr>
        <p:spPr bwMode="auto">
          <a:xfrm>
            <a:off x="2715857" y="5612583"/>
            <a:ext cx="0" cy="423863"/>
          </a:xfrm>
          <a:prstGeom prst="line">
            <a:avLst/>
          </a:prstGeom>
          <a:noFill/>
          <a:ln w="9525">
            <a:solidFill>
              <a:srgbClr val="000000"/>
            </a:solidFill>
            <a:round/>
            <a:headEnd/>
            <a:tailEnd/>
          </a:ln>
        </p:spPr>
        <p:txBody>
          <a:bodyPr/>
          <a:lstStyle/>
          <a:p>
            <a:endParaRPr lang="zh-CN" altLang="en-US"/>
          </a:p>
        </p:txBody>
      </p:sp>
      <p:sp>
        <p:nvSpPr>
          <p:cNvPr id="42" name="Line 42"/>
          <p:cNvSpPr>
            <a:spLocks noChangeShapeType="1"/>
          </p:cNvSpPr>
          <p:nvPr/>
        </p:nvSpPr>
        <p:spPr bwMode="auto">
          <a:xfrm>
            <a:off x="2925407" y="5612583"/>
            <a:ext cx="0" cy="423863"/>
          </a:xfrm>
          <a:prstGeom prst="line">
            <a:avLst/>
          </a:prstGeom>
          <a:noFill/>
          <a:ln w="9525">
            <a:solidFill>
              <a:srgbClr val="000000"/>
            </a:solidFill>
            <a:round/>
            <a:headEnd/>
            <a:tailEnd/>
          </a:ln>
        </p:spPr>
        <p:txBody>
          <a:bodyPr/>
          <a:lstStyle/>
          <a:p>
            <a:endParaRPr lang="zh-CN" altLang="en-US"/>
          </a:p>
        </p:txBody>
      </p:sp>
      <p:sp>
        <p:nvSpPr>
          <p:cNvPr id="43" name="Line 43"/>
          <p:cNvSpPr>
            <a:spLocks noChangeShapeType="1"/>
          </p:cNvSpPr>
          <p:nvPr/>
        </p:nvSpPr>
        <p:spPr bwMode="auto">
          <a:xfrm>
            <a:off x="3107970" y="5612583"/>
            <a:ext cx="0" cy="423863"/>
          </a:xfrm>
          <a:prstGeom prst="line">
            <a:avLst/>
          </a:prstGeom>
          <a:noFill/>
          <a:ln w="9525">
            <a:solidFill>
              <a:srgbClr val="000000"/>
            </a:solidFill>
            <a:round/>
            <a:headEnd/>
            <a:tailEnd/>
          </a:ln>
        </p:spPr>
        <p:txBody>
          <a:bodyPr/>
          <a:lstStyle/>
          <a:p>
            <a:endParaRPr lang="zh-CN" altLang="en-US"/>
          </a:p>
        </p:txBody>
      </p:sp>
      <p:sp>
        <p:nvSpPr>
          <p:cNvPr id="44" name="Line 44"/>
          <p:cNvSpPr>
            <a:spLocks noChangeShapeType="1"/>
          </p:cNvSpPr>
          <p:nvPr/>
        </p:nvSpPr>
        <p:spPr bwMode="auto">
          <a:xfrm>
            <a:off x="3317520" y="5612583"/>
            <a:ext cx="0" cy="423863"/>
          </a:xfrm>
          <a:prstGeom prst="line">
            <a:avLst/>
          </a:prstGeom>
          <a:noFill/>
          <a:ln w="9525">
            <a:solidFill>
              <a:srgbClr val="000000"/>
            </a:solidFill>
            <a:round/>
            <a:headEnd/>
            <a:tailEnd/>
          </a:ln>
        </p:spPr>
        <p:txBody>
          <a:bodyPr/>
          <a:lstStyle/>
          <a:p>
            <a:endParaRPr lang="zh-CN" altLang="en-US"/>
          </a:p>
        </p:txBody>
      </p:sp>
      <p:sp>
        <p:nvSpPr>
          <p:cNvPr id="45" name="Line 45"/>
          <p:cNvSpPr>
            <a:spLocks noChangeShapeType="1"/>
          </p:cNvSpPr>
          <p:nvPr/>
        </p:nvSpPr>
        <p:spPr bwMode="auto">
          <a:xfrm>
            <a:off x="2715857" y="6320608"/>
            <a:ext cx="0" cy="423863"/>
          </a:xfrm>
          <a:prstGeom prst="line">
            <a:avLst/>
          </a:prstGeom>
          <a:noFill/>
          <a:ln w="9525">
            <a:solidFill>
              <a:srgbClr val="000000"/>
            </a:solidFill>
            <a:round/>
            <a:headEnd/>
            <a:tailEnd/>
          </a:ln>
        </p:spPr>
        <p:txBody>
          <a:bodyPr/>
          <a:lstStyle/>
          <a:p>
            <a:endParaRPr lang="zh-CN" altLang="en-US"/>
          </a:p>
        </p:txBody>
      </p:sp>
      <p:sp>
        <p:nvSpPr>
          <p:cNvPr id="46" name="Line 46"/>
          <p:cNvSpPr>
            <a:spLocks noChangeShapeType="1"/>
          </p:cNvSpPr>
          <p:nvPr/>
        </p:nvSpPr>
        <p:spPr bwMode="auto">
          <a:xfrm>
            <a:off x="2925407" y="6320608"/>
            <a:ext cx="0" cy="423863"/>
          </a:xfrm>
          <a:prstGeom prst="line">
            <a:avLst/>
          </a:prstGeom>
          <a:noFill/>
          <a:ln w="9525">
            <a:solidFill>
              <a:srgbClr val="000000"/>
            </a:solidFill>
            <a:round/>
            <a:headEnd/>
            <a:tailEnd/>
          </a:ln>
        </p:spPr>
        <p:txBody>
          <a:bodyPr/>
          <a:lstStyle/>
          <a:p>
            <a:endParaRPr lang="zh-CN" altLang="en-US"/>
          </a:p>
        </p:txBody>
      </p:sp>
      <p:sp>
        <p:nvSpPr>
          <p:cNvPr id="47" name="Line 47"/>
          <p:cNvSpPr>
            <a:spLocks noChangeShapeType="1"/>
          </p:cNvSpPr>
          <p:nvPr/>
        </p:nvSpPr>
        <p:spPr bwMode="auto">
          <a:xfrm>
            <a:off x="3134957" y="6320608"/>
            <a:ext cx="0" cy="423863"/>
          </a:xfrm>
          <a:prstGeom prst="line">
            <a:avLst/>
          </a:prstGeom>
          <a:noFill/>
          <a:ln w="9525">
            <a:solidFill>
              <a:srgbClr val="000000"/>
            </a:solidFill>
            <a:round/>
            <a:headEnd/>
            <a:tailEnd/>
          </a:ln>
        </p:spPr>
        <p:txBody>
          <a:bodyPr/>
          <a:lstStyle/>
          <a:p>
            <a:endParaRPr lang="zh-CN" altLang="en-US"/>
          </a:p>
        </p:txBody>
      </p:sp>
      <p:sp>
        <p:nvSpPr>
          <p:cNvPr id="48" name="Line 48"/>
          <p:cNvSpPr>
            <a:spLocks noChangeShapeType="1"/>
          </p:cNvSpPr>
          <p:nvPr/>
        </p:nvSpPr>
        <p:spPr bwMode="auto">
          <a:xfrm>
            <a:off x="3303232" y="6320608"/>
            <a:ext cx="0" cy="423863"/>
          </a:xfrm>
          <a:prstGeom prst="line">
            <a:avLst/>
          </a:prstGeom>
          <a:noFill/>
          <a:ln w="9525">
            <a:solidFill>
              <a:srgbClr val="000000"/>
            </a:solidFill>
            <a:round/>
            <a:headEnd/>
            <a:tailEnd/>
          </a:ln>
        </p:spPr>
        <p:txBody>
          <a:bodyPr/>
          <a:lstStyle/>
          <a:p>
            <a:endParaRPr lang="zh-CN" altLang="en-US"/>
          </a:p>
        </p:txBody>
      </p:sp>
      <p:sp>
        <p:nvSpPr>
          <p:cNvPr id="49" name="Line 49"/>
          <p:cNvSpPr>
            <a:spLocks noChangeShapeType="1"/>
          </p:cNvSpPr>
          <p:nvPr/>
        </p:nvSpPr>
        <p:spPr bwMode="auto">
          <a:xfrm>
            <a:off x="3512782" y="6320608"/>
            <a:ext cx="0" cy="423863"/>
          </a:xfrm>
          <a:prstGeom prst="line">
            <a:avLst/>
          </a:prstGeom>
          <a:noFill/>
          <a:ln w="9525">
            <a:solidFill>
              <a:srgbClr val="000000"/>
            </a:solidFill>
            <a:round/>
            <a:headEnd/>
            <a:tailEnd/>
          </a:ln>
        </p:spPr>
        <p:txBody>
          <a:bodyPr/>
          <a:lstStyle/>
          <a:p>
            <a:endParaRPr lang="zh-CN" altLang="en-US"/>
          </a:p>
        </p:txBody>
      </p:sp>
      <p:sp>
        <p:nvSpPr>
          <p:cNvPr id="50" name="Text Box 50"/>
          <p:cNvSpPr txBox="1">
            <a:spLocks noChangeArrowheads="1"/>
          </p:cNvSpPr>
          <p:nvPr/>
        </p:nvSpPr>
        <p:spPr bwMode="auto">
          <a:xfrm>
            <a:off x="2841270" y="3348807"/>
            <a:ext cx="1455738" cy="490538"/>
          </a:xfrm>
          <a:prstGeom prst="rect">
            <a:avLst/>
          </a:prstGeom>
          <a:noFill/>
          <a:ln w="9525">
            <a:noFill/>
            <a:miter lim="800000"/>
            <a:headEnd/>
            <a:tailEnd/>
          </a:ln>
        </p:spPr>
        <p:txBody>
          <a:bodyPr/>
          <a:lstStyle/>
          <a:p>
            <a:pPr algn="just" eaLnBrk="1" hangingPunct="1"/>
            <a:r>
              <a:rPr kumimoji="1" lang="zh-CN" altLang="en-US" sz="2000" dirty="0">
                <a:latin typeface="Times New Roman" pitchFamily="18" charset="0"/>
              </a:rPr>
              <a:t>网络号</a:t>
            </a:r>
            <a:endParaRPr kumimoji="1" lang="zh-CN" altLang="en-US" sz="4400" dirty="0">
              <a:latin typeface="Times New Roman" pitchFamily="18" charset="0"/>
            </a:endParaRPr>
          </a:p>
        </p:txBody>
      </p:sp>
      <p:sp>
        <p:nvSpPr>
          <p:cNvPr id="51" name="Text Box 51"/>
          <p:cNvSpPr txBox="1">
            <a:spLocks noChangeArrowheads="1"/>
          </p:cNvSpPr>
          <p:nvPr/>
        </p:nvSpPr>
        <p:spPr bwMode="auto">
          <a:xfrm>
            <a:off x="5362220" y="3348807"/>
            <a:ext cx="1455738" cy="490538"/>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主机号</a:t>
            </a:r>
            <a:endParaRPr kumimoji="1" lang="zh-CN" altLang="en-US" sz="4400">
              <a:latin typeface="Times New Roman" pitchFamily="18" charset="0"/>
            </a:endParaRPr>
          </a:p>
        </p:txBody>
      </p:sp>
      <p:sp>
        <p:nvSpPr>
          <p:cNvPr id="52" name="Text Box 52"/>
          <p:cNvSpPr txBox="1">
            <a:spLocks noChangeArrowheads="1"/>
          </p:cNvSpPr>
          <p:nvPr/>
        </p:nvSpPr>
        <p:spPr bwMode="auto">
          <a:xfrm>
            <a:off x="4017607" y="4763269"/>
            <a:ext cx="1455738" cy="490538"/>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网络号</a:t>
            </a:r>
            <a:endParaRPr kumimoji="1" lang="zh-CN" altLang="en-US" sz="4400">
              <a:latin typeface="Times New Roman" pitchFamily="18" charset="0"/>
            </a:endParaRPr>
          </a:p>
        </p:txBody>
      </p:sp>
      <p:sp>
        <p:nvSpPr>
          <p:cNvPr id="53" name="Text Box 53"/>
          <p:cNvSpPr txBox="1">
            <a:spLocks noChangeArrowheads="1"/>
          </p:cNvSpPr>
          <p:nvPr/>
        </p:nvSpPr>
        <p:spPr bwMode="auto">
          <a:xfrm>
            <a:off x="5697182" y="4056832"/>
            <a:ext cx="1455738" cy="488950"/>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主机号</a:t>
            </a:r>
            <a:endParaRPr kumimoji="1" lang="zh-CN" altLang="en-US" sz="4400">
              <a:latin typeface="Times New Roman" pitchFamily="18" charset="0"/>
            </a:endParaRPr>
          </a:p>
        </p:txBody>
      </p:sp>
      <p:sp>
        <p:nvSpPr>
          <p:cNvPr id="54" name="Text Box 54"/>
          <p:cNvSpPr txBox="1">
            <a:spLocks noChangeArrowheads="1"/>
          </p:cNvSpPr>
          <p:nvPr/>
        </p:nvSpPr>
        <p:spPr bwMode="auto">
          <a:xfrm>
            <a:off x="3346095" y="4056832"/>
            <a:ext cx="1455738" cy="488950"/>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网络号</a:t>
            </a:r>
            <a:endParaRPr kumimoji="1" lang="zh-CN" altLang="en-US" sz="4400">
              <a:latin typeface="Times New Roman" pitchFamily="18" charset="0"/>
            </a:endParaRPr>
          </a:p>
        </p:txBody>
      </p:sp>
      <p:sp>
        <p:nvSpPr>
          <p:cNvPr id="55" name="Text Box 55"/>
          <p:cNvSpPr txBox="1">
            <a:spLocks noChangeArrowheads="1"/>
          </p:cNvSpPr>
          <p:nvPr/>
        </p:nvSpPr>
        <p:spPr bwMode="auto">
          <a:xfrm>
            <a:off x="6370282" y="4763269"/>
            <a:ext cx="1455738" cy="490538"/>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主机号</a:t>
            </a:r>
            <a:endParaRPr kumimoji="1" lang="zh-CN" altLang="en-US" sz="4400">
              <a:latin typeface="Times New Roman" pitchFamily="18" charset="0"/>
            </a:endParaRPr>
          </a:p>
        </p:txBody>
      </p:sp>
      <p:sp>
        <p:nvSpPr>
          <p:cNvPr id="56" name="Text Box 56"/>
          <p:cNvSpPr txBox="1">
            <a:spLocks noChangeArrowheads="1"/>
          </p:cNvSpPr>
          <p:nvPr/>
        </p:nvSpPr>
        <p:spPr bwMode="auto">
          <a:xfrm>
            <a:off x="4689121" y="6320608"/>
            <a:ext cx="2328863" cy="423863"/>
          </a:xfrm>
          <a:prstGeom prst="rect">
            <a:avLst/>
          </a:prstGeom>
          <a:noFill/>
          <a:ln w="9525">
            <a:noFill/>
            <a:miter lim="800000"/>
            <a:headEnd/>
            <a:tailEnd/>
          </a:ln>
        </p:spPr>
        <p:txBody>
          <a:bodyPr/>
          <a:lstStyle/>
          <a:p>
            <a:pPr algn="just" eaLnBrk="1" hangingPunct="1"/>
            <a:r>
              <a:rPr kumimoji="1" lang="zh-CN" altLang="en-US" sz="2000">
                <a:latin typeface="Times New Roman" pitchFamily="18" charset="0"/>
              </a:rPr>
              <a:t>保留供将来使用</a:t>
            </a:r>
            <a:endParaRPr kumimoji="1" lang="zh-CN" altLang="en-US" sz="4400">
              <a:latin typeface="Times New Roman" pitchFamily="18" charset="0"/>
            </a:endParaRPr>
          </a:p>
        </p:txBody>
      </p:sp>
    </p:spTree>
    <p:extLst>
      <p:ext uri="{BB962C8B-B14F-4D97-AF65-F5344CB8AC3E}">
        <p14:creationId xmlns:p14="http://schemas.microsoft.com/office/powerpoint/2010/main" val="1425131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地址：特殊的</a:t>
            </a:r>
            <a:r>
              <a:rPr lang="en-US" altLang="zh-CN" dirty="0" smtClean="0"/>
              <a:t>IP</a:t>
            </a:r>
            <a:r>
              <a:rPr lang="zh-CN" altLang="en-US" dirty="0" smtClean="0"/>
              <a:t>地址</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12</a:t>
            </a:fld>
            <a:endParaRPr lang="zh-CN" altLang="en-US" dirty="0"/>
          </a:p>
        </p:txBody>
      </p:sp>
      <p:sp>
        <p:nvSpPr>
          <p:cNvPr id="4" name="内容占位符 3"/>
          <p:cNvSpPr>
            <a:spLocks noGrp="1"/>
          </p:cNvSpPr>
          <p:nvPr>
            <p:ph sz="quarter" idx="1"/>
          </p:nvPr>
        </p:nvSpPr>
        <p:spPr>
          <a:xfrm>
            <a:off x="838200" y="1847850"/>
            <a:ext cx="10515600" cy="4351338"/>
          </a:xfrm>
        </p:spPr>
        <p:txBody>
          <a:bodyPr>
            <a:noAutofit/>
          </a:bodyPr>
          <a:lstStyle/>
          <a:p>
            <a:r>
              <a:rPr lang="zh-CN" altLang="en-US" sz="1800" dirty="0" smtClean="0"/>
              <a:t>主机部分：</a:t>
            </a:r>
            <a:endParaRPr lang="en-US" altLang="zh-CN" sz="1800" dirty="0" smtClean="0"/>
          </a:p>
          <a:p>
            <a:pPr lvl="1"/>
            <a:r>
              <a:rPr lang="zh-CN" altLang="en-US" sz="1800" dirty="0" smtClean="0"/>
              <a:t>全</a:t>
            </a:r>
            <a:r>
              <a:rPr lang="en-US" altLang="zh-CN" sz="1800" dirty="0" smtClean="0"/>
              <a:t>0</a:t>
            </a:r>
            <a:r>
              <a:rPr lang="zh-CN" altLang="en-US" sz="1800" dirty="0" smtClean="0"/>
              <a:t>：表示本</a:t>
            </a:r>
            <a:r>
              <a:rPr lang="zh-CN" altLang="en-US" sz="1800" dirty="0" smtClean="0"/>
              <a:t>网络</a:t>
            </a:r>
            <a:r>
              <a:rPr lang="en-US" altLang="zh-CN" sz="1800" dirty="0" smtClean="0"/>
              <a:t>,  </a:t>
            </a:r>
            <a:r>
              <a:rPr lang="zh-CN" altLang="en-US" sz="1800" dirty="0" smtClean="0"/>
              <a:t>比如  </a:t>
            </a:r>
            <a:r>
              <a:rPr lang="en-US" altLang="zh-CN" sz="1800" dirty="0" smtClean="0"/>
              <a:t>202.120.224.0</a:t>
            </a:r>
            <a:endParaRPr lang="en-US" altLang="zh-CN" sz="1800" dirty="0" smtClean="0"/>
          </a:p>
          <a:p>
            <a:pPr lvl="1"/>
            <a:r>
              <a:rPr lang="zh-CN" altLang="en-US" sz="1800" dirty="0" smtClean="0"/>
              <a:t>全</a:t>
            </a:r>
            <a:r>
              <a:rPr lang="en-US" altLang="zh-CN" sz="1800" dirty="0" smtClean="0"/>
              <a:t>1</a:t>
            </a:r>
            <a:r>
              <a:rPr lang="zh-CN" altLang="en-US" sz="1800" dirty="0" smtClean="0"/>
              <a:t>：可作为目的地址，表示</a:t>
            </a:r>
            <a:r>
              <a:rPr lang="zh-CN" altLang="en-US" sz="1800" dirty="0" smtClean="0"/>
              <a:t>网络中的所有主机，定向</a:t>
            </a:r>
            <a:r>
              <a:rPr lang="zh-CN" altLang="en-US" sz="1800" dirty="0" smtClean="0"/>
              <a:t>广播地址，比如</a:t>
            </a:r>
            <a:r>
              <a:rPr lang="en-US" altLang="zh-CN" sz="1800" dirty="0" smtClean="0"/>
              <a:t>202.120.224.255</a:t>
            </a:r>
            <a:endParaRPr lang="en-US" altLang="zh-CN" sz="1800" dirty="0" smtClean="0"/>
          </a:p>
          <a:p>
            <a:r>
              <a:rPr lang="zh-CN" altLang="en-US" sz="1800" dirty="0" smtClean="0"/>
              <a:t>网络部分和主机部分：</a:t>
            </a:r>
            <a:endParaRPr lang="en-US" altLang="zh-CN" sz="1800" dirty="0" smtClean="0"/>
          </a:p>
          <a:p>
            <a:pPr lvl="1"/>
            <a:r>
              <a:rPr lang="zh-CN" altLang="en-US" sz="1800" dirty="0" smtClean="0"/>
              <a:t>全</a:t>
            </a:r>
            <a:r>
              <a:rPr lang="en-US" altLang="zh-CN" sz="1800" dirty="0" smtClean="0"/>
              <a:t>1</a:t>
            </a:r>
            <a:r>
              <a:rPr lang="zh-CN" altLang="en-US" sz="1800" dirty="0" smtClean="0"/>
              <a:t>：可作为目的地址，</a:t>
            </a:r>
            <a:r>
              <a:rPr lang="en-US" altLang="zh-CN" sz="1800" dirty="0" smtClean="0"/>
              <a:t>255.255.255.255</a:t>
            </a:r>
            <a:r>
              <a:rPr lang="zh-CN" altLang="en-US" sz="1800" dirty="0" smtClean="0"/>
              <a:t>，本地广播地址，表示接口上的所有</a:t>
            </a:r>
            <a:r>
              <a:rPr lang="en-US" altLang="zh-CN" sz="1800" dirty="0" smtClean="0"/>
              <a:t>IP</a:t>
            </a:r>
            <a:r>
              <a:rPr lang="zh-CN" altLang="en-US" sz="1800" dirty="0" smtClean="0"/>
              <a:t>主机</a:t>
            </a:r>
            <a:endParaRPr lang="en-US" altLang="zh-CN" sz="1800" dirty="0" smtClean="0"/>
          </a:p>
          <a:p>
            <a:pPr lvl="1"/>
            <a:r>
              <a:rPr lang="zh-CN" altLang="en-US" sz="1800" dirty="0" smtClean="0"/>
              <a:t>全</a:t>
            </a:r>
            <a:r>
              <a:rPr lang="en-US" altLang="zh-CN" sz="1800" dirty="0" smtClean="0"/>
              <a:t>0</a:t>
            </a:r>
            <a:r>
              <a:rPr lang="zh-CN" altLang="en-US" sz="1800" dirty="0" smtClean="0"/>
              <a:t>：</a:t>
            </a:r>
            <a:r>
              <a:rPr lang="en-US" altLang="zh-CN" sz="1800" dirty="0" smtClean="0"/>
              <a:t>0.0.0.0</a:t>
            </a:r>
            <a:endParaRPr lang="en-US" altLang="zh-CN" sz="1800" dirty="0"/>
          </a:p>
          <a:p>
            <a:pPr lvl="2"/>
            <a:r>
              <a:rPr lang="en-US" altLang="zh-CN" sz="1800" dirty="0" smtClean="0"/>
              <a:t>IP</a:t>
            </a:r>
            <a:r>
              <a:rPr lang="zh-CN" altLang="en-US" sz="1800" dirty="0" smtClean="0"/>
              <a:t>分组头部的源地址表示尚未知道所用的</a:t>
            </a:r>
            <a:r>
              <a:rPr lang="en-US" altLang="zh-CN" sz="1800" dirty="0" smtClean="0"/>
              <a:t>IP</a:t>
            </a:r>
            <a:r>
              <a:rPr lang="zh-CN" altLang="en-US" sz="1800" dirty="0" smtClean="0"/>
              <a:t>地址</a:t>
            </a:r>
            <a:endParaRPr lang="en-US" altLang="zh-CN" sz="1800" dirty="0" smtClean="0"/>
          </a:p>
          <a:p>
            <a:pPr lvl="2"/>
            <a:r>
              <a:rPr lang="zh-CN" altLang="en-US" sz="1800" dirty="0"/>
              <a:t>路由</a:t>
            </a:r>
            <a:r>
              <a:rPr lang="zh-CN" altLang="en-US" sz="1800" dirty="0" smtClean="0"/>
              <a:t>表中的目的网络地址，表示缺省路由</a:t>
            </a:r>
            <a:endParaRPr lang="en-US" altLang="zh-CN" sz="1800" dirty="0" smtClean="0"/>
          </a:p>
          <a:p>
            <a:r>
              <a:rPr lang="zh-CN" altLang="en-US" sz="1800" dirty="0" smtClean="0"/>
              <a:t>网络部分：</a:t>
            </a:r>
            <a:endParaRPr lang="en-US" altLang="zh-CN" sz="1800" dirty="0" smtClean="0"/>
          </a:p>
          <a:p>
            <a:pPr lvl="1"/>
            <a:r>
              <a:rPr lang="zh-CN" altLang="en-US" sz="1800" dirty="0" smtClean="0"/>
              <a:t>全</a:t>
            </a:r>
            <a:r>
              <a:rPr lang="en-US" altLang="zh-CN" sz="1800" dirty="0" smtClean="0"/>
              <a:t>0</a:t>
            </a:r>
            <a:r>
              <a:rPr lang="zh-CN" altLang="en-US" sz="1800" dirty="0" smtClean="0"/>
              <a:t>：表示尚未知道网络部分地址，很少使用</a:t>
            </a:r>
            <a:endParaRPr lang="en-US" altLang="zh-CN" sz="1800" dirty="0" smtClean="0"/>
          </a:p>
          <a:p>
            <a:r>
              <a:rPr lang="en-US" altLang="zh-CN" sz="1800" dirty="0" smtClean="0"/>
              <a:t>A</a:t>
            </a:r>
            <a:r>
              <a:rPr lang="zh-CN" altLang="en-US" sz="1800" dirty="0" smtClean="0"/>
              <a:t>类地址</a:t>
            </a:r>
            <a:r>
              <a:rPr lang="en-US" altLang="zh-CN" sz="1800" dirty="0" smtClean="0"/>
              <a:t>127.0.0.0</a:t>
            </a:r>
            <a:r>
              <a:rPr lang="zh-CN" altLang="en-US" sz="1800" dirty="0" smtClean="0"/>
              <a:t>为</a:t>
            </a:r>
            <a:r>
              <a:rPr lang="en-US" altLang="zh-CN" sz="1800" dirty="0" smtClean="0"/>
              <a:t>loopback</a:t>
            </a:r>
            <a:r>
              <a:rPr lang="zh-CN" altLang="en-US" sz="1800" dirty="0" smtClean="0"/>
              <a:t>地址</a:t>
            </a:r>
            <a:endParaRPr lang="en-US" altLang="zh-CN" sz="1800" dirty="0" smtClean="0"/>
          </a:p>
          <a:p>
            <a:pPr lvl="1"/>
            <a:r>
              <a:rPr lang="en-US" altLang="zh-CN" sz="1800" dirty="0" smtClean="0"/>
              <a:t>IP</a:t>
            </a:r>
            <a:r>
              <a:rPr lang="zh-CN" altLang="en-US" sz="1800" dirty="0" smtClean="0"/>
              <a:t>模块收到目的地为回环地址时将分组递交给对应的高层协议模块</a:t>
            </a:r>
            <a:endParaRPr lang="en-US" altLang="zh-CN" sz="1800" dirty="0" smtClean="0"/>
          </a:p>
          <a:p>
            <a:pPr lvl="1"/>
            <a:r>
              <a:rPr lang="zh-CN" altLang="en-US" sz="1800" dirty="0" smtClean="0"/>
              <a:t>可测试协议栈，以及用于主机内不同进程间的通信</a:t>
            </a:r>
            <a:endParaRPr lang="en-US" altLang="zh-CN" sz="1800" dirty="0" smtClean="0"/>
          </a:p>
          <a:p>
            <a:pPr lvl="1"/>
            <a:r>
              <a:rPr lang="en-US" altLang="zh-CN" sz="1800" dirty="0" smtClean="0"/>
              <a:t>IP</a:t>
            </a:r>
            <a:r>
              <a:rPr lang="zh-CN" altLang="en-US" sz="1800" dirty="0" smtClean="0"/>
              <a:t>模块从高层收到目的地为本机某个接口</a:t>
            </a:r>
            <a:r>
              <a:rPr lang="en-US" altLang="zh-CN" sz="1800" dirty="0" smtClean="0"/>
              <a:t>IP</a:t>
            </a:r>
            <a:r>
              <a:rPr lang="zh-CN" altLang="en-US" sz="1800" dirty="0" smtClean="0"/>
              <a:t>地址时通过回环接口递交给高层协议模块</a:t>
            </a:r>
            <a:endParaRPr lang="zh-CN" altLang="en-US" sz="1800" dirty="0"/>
          </a:p>
        </p:txBody>
      </p:sp>
      <p:sp>
        <p:nvSpPr>
          <p:cNvPr id="5" name="文本框 4"/>
          <p:cNvSpPr txBox="1"/>
          <p:nvPr/>
        </p:nvSpPr>
        <p:spPr>
          <a:xfrm>
            <a:off x="8953500" y="3848100"/>
            <a:ext cx="28003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smtClean="0"/>
              <a:t>* </a:t>
            </a:r>
            <a:r>
              <a:rPr lang="zh-CN" altLang="en-US" sz="2000" dirty="0" smtClean="0"/>
              <a:t>路由器的回环接口用于保存路由器的</a:t>
            </a:r>
            <a:r>
              <a:rPr lang="en-US" altLang="zh-CN" sz="2000" dirty="0" smtClean="0"/>
              <a:t>IP</a:t>
            </a:r>
            <a:r>
              <a:rPr lang="zh-CN" altLang="en-US" sz="2000" dirty="0" smtClean="0"/>
              <a:t>地址，而不是路由器的某个端口的</a:t>
            </a:r>
            <a:r>
              <a:rPr lang="en-US" altLang="zh-CN" sz="2000" dirty="0" smtClean="0"/>
              <a:t>IP</a:t>
            </a:r>
            <a:r>
              <a:rPr lang="zh-CN" altLang="en-US" sz="2000" dirty="0" smtClean="0"/>
              <a:t>地址，这样不至于由于某个端口关闭导致无法访问该路由器</a:t>
            </a:r>
            <a:endParaRPr lang="zh-CN" altLang="en-US" sz="2000" dirty="0"/>
          </a:p>
        </p:txBody>
      </p:sp>
    </p:spTree>
    <p:extLst>
      <p:ext uri="{BB962C8B-B14F-4D97-AF65-F5344CB8AC3E}">
        <p14:creationId xmlns:p14="http://schemas.microsoft.com/office/powerpoint/2010/main" val="2255216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a:t>
            </a:r>
            <a:r>
              <a:rPr lang="en-US" altLang="zh-CN" dirty="0" smtClean="0"/>
              <a:t>IP</a:t>
            </a:r>
            <a:r>
              <a:rPr lang="zh-CN" altLang="en-US" dirty="0" smtClean="0"/>
              <a:t>地址</a:t>
            </a:r>
            <a:endParaRPr lang="zh-CN" altLang="en-US" dirty="0"/>
          </a:p>
        </p:txBody>
      </p:sp>
      <p:sp>
        <p:nvSpPr>
          <p:cNvPr id="3" name="内容占位符 2"/>
          <p:cNvSpPr>
            <a:spLocks noGrp="1"/>
          </p:cNvSpPr>
          <p:nvPr>
            <p:ph idx="1"/>
          </p:nvPr>
        </p:nvSpPr>
        <p:spPr/>
        <p:txBody>
          <a:bodyPr/>
          <a:lstStyle/>
          <a:p>
            <a:r>
              <a:rPr lang="zh-CN" altLang="en-US" dirty="0" smtClean="0"/>
              <a:t>公网</a:t>
            </a:r>
            <a:r>
              <a:rPr lang="en-US" altLang="zh-CN" dirty="0" smtClean="0"/>
              <a:t>IP</a:t>
            </a:r>
            <a:r>
              <a:rPr lang="zh-CN" altLang="en-US" dirty="0" smtClean="0"/>
              <a:t>地址由</a:t>
            </a:r>
            <a:r>
              <a:rPr lang="en-US" altLang="zh-CN" dirty="0" smtClean="0"/>
              <a:t>IANA</a:t>
            </a:r>
            <a:r>
              <a:rPr lang="zh-CN" altLang="en-US" dirty="0" smtClean="0"/>
              <a:t>保证在</a:t>
            </a:r>
            <a:r>
              <a:rPr lang="en-US" altLang="zh-CN" dirty="0" smtClean="0"/>
              <a:t>Internet</a:t>
            </a:r>
            <a:r>
              <a:rPr lang="zh-CN" altLang="en-US" dirty="0" smtClean="0"/>
              <a:t>上唯一</a:t>
            </a:r>
            <a:endParaRPr lang="en-US" altLang="zh-CN" dirty="0" smtClean="0"/>
          </a:p>
          <a:p>
            <a:r>
              <a:rPr lang="zh-CN" altLang="en-US" dirty="0"/>
              <a:t>内</a:t>
            </a:r>
            <a:r>
              <a:rPr lang="zh-CN" altLang="en-US" dirty="0" smtClean="0"/>
              <a:t>网</a:t>
            </a:r>
            <a:r>
              <a:rPr lang="en-US" altLang="zh-CN" dirty="0" smtClean="0"/>
              <a:t>IP</a:t>
            </a:r>
            <a:r>
              <a:rPr lang="zh-CN" altLang="en-US" dirty="0" smtClean="0"/>
              <a:t>地址给内部网络使用</a:t>
            </a:r>
            <a:endParaRPr lang="en-US" altLang="zh-CN" dirty="0" smtClean="0"/>
          </a:p>
          <a:p>
            <a:r>
              <a:rPr lang="en-US" altLang="zh-CN" dirty="0" smtClean="0"/>
              <a:t>RFC </a:t>
            </a:r>
            <a:r>
              <a:rPr lang="en-US" altLang="zh-CN" dirty="0"/>
              <a:t>1918 Address Allocation for Private </a:t>
            </a:r>
            <a:r>
              <a:rPr lang="en-US" altLang="zh-CN" dirty="0" smtClean="0"/>
              <a:t>Internets</a:t>
            </a:r>
            <a:r>
              <a:rPr lang="zh-CN" altLang="en-US" dirty="0" smtClean="0"/>
              <a:t>给出了可以供内部网络使用的地址</a:t>
            </a:r>
            <a:endParaRPr lang="en-US" altLang="zh-CN" dirty="0"/>
          </a:p>
          <a:p>
            <a:pPr lvl="1"/>
            <a:r>
              <a:rPr lang="en-US" altLang="zh-CN" dirty="0" smtClean="0"/>
              <a:t>1</a:t>
            </a:r>
            <a:r>
              <a:rPr lang="zh-CN" altLang="en-US" dirty="0" smtClean="0"/>
              <a:t>个</a:t>
            </a:r>
            <a:r>
              <a:rPr lang="en-US" altLang="zh-CN" dirty="0" smtClean="0"/>
              <a:t>A</a:t>
            </a:r>
            <a:r>
              <a:rPr lang="zh-CN" altLang="en-US" dirty="0" smtClean="0"/>
              <a:t>类地址：</a:t>
            </a:r>
            <a:r>
              <a:rPr lang="en-US" altLang="zh-CN" dirty="0" smtClean="0"/>
              <a:t>10.0.0.0~10.255.255.255</a:t>
            </a:r>
            <a:r>
              <a:rPr lang="zh-CN" altLang="en-US" dirty="0" smtClean="0"/>
              <a:t>，可用</a:t>
            </a:r>
            <a:r>
              <a:rPr lang="en-US" altLang="zh-CN" dirty="0" smtClean="0"/>
              <a:t>10.0.0./8</a:t>
            </a:r>
            <a:r>
              <a:rPr lang="zh-CN" altLang="en-US" dirty="0" smtClean="0"/>
              <a:t>表示</a:t>
            </a:r>
            <a:endParaRPr lang="en-US" altLang="zh-CN" dirty="0" smtClean="0"/>
          </a:p>
          <a:p>
            <a:pPr lvl="1"/>
            <a:r>
              <a:rPr lang="en-US" altLang="zh-CN" dirty="0" smtClean="0"/>
              <a:t>16</a:t>
            </a:r>
            <a:r>
              <a:rPr lang="zh-CN" altLang="en-US" dirty="0" smtClean="0"/>
              <a:t>个</a:t>
            </a:r>
            <a:r>
              <a:rPr lang="en-US" altLang="zh-CN" dirty="0" smtClean="0"/>
              <a:t>B</a:t>
            </a:r>
            <a:r>
              <a:rPr lang="zh-CN" altLang="en-US" dirty="0" smtClean="0"/>
              <a:t>类地址：</a:t>
            </a:r>
            <a:r>
              <a:rPr lang="en-US" altLang="zh-CN" dirty="0" smtClean="0"/>
              <a:t>172.16.0.0~172.31.255.255</a:t>
            </a:r>
            <a:r>
              <a:rPr lang="zh-CN" altLang="en-US" dirty="0" smtClean="0"/>
              <a:t>，可用</a:t>
            </a:r>
            <a:r>
              <a:rPr lang="en-US" altLang="zh-CN" dirty="0" smtClean="0"/>
              <a:t>172.16.0.0/12</a:t>
            </a:r>
            <a:r>
              <a:rPr lang="zh-CN" altLang="en-US" dirty="0" smtClean="0"/>
              <a:t>表示</a:t>
            </a:r>
            <a:endParaRPr lang="en-US" altLang="zh-CN" dirty="0" smtClean="0"/>
          </a:p>
          <a:p>
            <a:pPr lvl="1"/>
            <a:r>
              <a:rPr lang="en-US" altLang="zh-CN" dirty="0" smtClean="0"/>
              <a:t>256</a:t>
            </a:r>
            <a:r>
              <a:rPr lang="zh-CN" altLang="en-US" dirty="0" smtClean="0"/>
              <a:t>个</a:t>
            </a:r>
            <a:r>
              <a:rPr lang="en-US" altLang="zh-CN" dirty="0" smtClean="0"/>
              <a:t>C</a:t>
            </a:r>
            <a:r>
              <a:rPr lang="zh-CN" altLang="en-US" dirty="0" smtClean="0"/>
              <a:t>类地址：</a:t>
            </a:r>
            <a:r>
              <a:rPr lang="en-US" altLang="zh-CN" dirty="0" smtClean="0"/>
              <a:t>192.168.0.0~192.168.255.255</a:t>
            </a:r>
            <a:r>
              <a:rPr lang="zh-CN" altLang="en-US" dirty="0" smtClean="0"/>
              <a:t>，可用</a:t>
            </a:r>
            <a:r>
              <a:rPr lang="en-US" altLang="zh-CN" dirty="0" smtClean="0"/>
              <a:t>192.168.0.0/16</a:t>
            </a:r>
            <a:r>
              <a:rPr lang="zh-CN" altLang="en-US" dirty="0" smtClean="0"/>
              <a:t>表示</a:t>
            </a:r>
            <a:endParaRPr lang="en-US" altLang="zh-CN" dirty="0"/>
          </a:p>
          <a:p>
            <a:r>
              <a:rPr lang="zh-CN" altLang="en-US" dirty="0"/>
              <a:t>内部</a:t>
            </a:r>
            <a:r>
              <a:rPr lang="zh-CN" altLang="en-US" dirty="0"/>
              <a:t>网络</a:t>
            </a:r>
            <a:r>
              <a:rPr lang="zh-CN" altLang="en-US" dirty="0"/>
              <a:t>中</a:t>
            </a:r>
            <a:r>
              <a:rPr lang="zh-CN" altLang="en-US" dirty="0"/>
              <a:t>的</a:t>
            </a:r>
            <a:r>
              <a:rPr lang="zh-CN" altLang="en-US" dirty="0"/>
              <a:t>主机</a:t>
            </a:r>
            <a:r>
              <a:rPr lang="zh-CN" altLang="en-US" dirty="0"/>
              <a:t>可采用内部</a:t>
            </a:r>
            <a:r>
              <a:rPr lang="en-US" altLang="zh-CN" dirty="0"/>
              <a:t>IP</a:t>
            </a:r>
            <a:r>
              <a:rPr lang="zh-CN" altLang="en-US" dirty="0"/>
              <a:t>地址，甚至可采用其他合法的</a:t>
            </a:r>
            <a:r>
              <a:rPr lang="en-US" altLang="zh-CN" dirty="0"/>
              <a:t>IP</a:t>
            </a:r>
            <a:r>
              <a:rPr lang="zh-CN" altLang="en-US" dirty="0" smtClean="0"/>
              <a:t>地址，但是这些特殊的地址：</a:t>
            </a:r>
            <a:endParaRPr lang="en-US" altLang="zh-CN" dirty="0" smtClean="0"/>
          </a:p>
          <a:p>
            <a:pPr lvl="1"/>
            <a:r>
              <a:rPr lang="zh-CN" altLang="en-US" dirty="0" smtClean="0"/>
              <a:t>在出口路由器处会被过滤掉，不允许出现在</a:t>
            </a:r>
            <a:r>
              <a:rPr lang="en-US" altLang="zh-CN" dirty="0" smtClean="0"/>
              <a:t>Internet</a:t>
            </a:r>
            <a:r>
              <a:rPr lang="zh-CN" altLang="en-US" dirty="0" smtClean="0"/>
              <a:t>上</a:t>
            </a:r>
            <a:endParaRPr lang="en-US" altLang="zh-CN" dirty="0" smtClean="0"/>
          </a:p>
          <a:p>
            <a:pPr lvl="1"/>
            <a:r>
              <a:rPr lang="zh-CN" altLang="en-US" dirty="0" smtClean="0"/>
              <a:t>或者经过</a:t>
            </a:r>
            <a:r>
              <a:rPr lang="en-US" altLang="zh-CN" dirty="0" smtClean="0"/>
              <a:t>NAT</a:t>
            </a:r>
            <a:r>
              <a:rPr lang="zh-CN" altLang="en-US" dirty="0" smtClean="0"/>
              <a:t>设备映射为公网</a:t>
            </a:r>
            <a:r>
              <a:rPr lang="en-US" altLang="zh-CN" dirty="0" smtClean="0"/>
              <a:t>IP</a:t>
            </a:r>
            <a:r>
              <a:rPr lang="zh-CN" altLang="en-US" dirty="0" smtClean="0"/>
              <a:t>地址</a:t>
            </a:r>
            <a:endParaRPr lang="en-US" altLang="zh-CN" dirty="0"/>
          </a:p>
          <a:p>
            <a:endParaRPr lang="zh-CN" altLang="en-US" dirty="0"/>
          </a:p>
        </p:txBody>
      </p:sp>
    </p:spTree>
    <p:extLst>
      <p:ext uri="{BB962C8B-B14F-4D97-AF65-F5344CB8AC3E}">
        <p14:creationId xmlns:p14="http://schemas.microsoft.com/office/powerpoint/2010/main" val="3285554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：子网</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14</a:t>
            </a:fld>
            <a:endParaRPr lang="zh-CN" altLang="en-US" dirty="0"/>
          </a:p>
        </p:txBody>
      </p:sp>
      <p:sp>
        <p:nvSpPr>
          <p:cNvPr id="4" name="内容占位符 3"/>
          <p:cNvSpPr>
            <a:spLocks noGrp="1"/>
          </p:cNvSpPr>
          <p:nvPr>
            <p:ph sz="quarter" idx="1"/>
          </p:nvPr>
        </p:nvSpPr>
        <p:spPr/>
        <p:txBody>
          <a:bodyPr>
            <a:normAutofit/>
          </a:bodyPr>
          <a:lstStyle/>
          <a:p>
            <a:pPr>
              <a:lnSpc>
                <a:spcPct val="90000"/>
              </a:lnSpc>
            </a:pPr>
            <a:r>
              <a:rPr lang="zh-CN" altLang="en-US" sz="2400" dirty="0"/>
              <a:t>三层层次结构：网络</a:t>
            </a:r>
            <a:r>
              <a:rPr lang="en-US" altLang="zh-CN" sz="2400" dirty="0"/>
              <a:t>ID</a:t>
            </a:r>
            <a:r>
              <a:rPr lang="zh-CN" altLang="en-US" sz="2400" dirty="0"/>
              <a:t>＋子网</a:t>
            </a:r>
            <a:r>
              <a:rPr lang="en-US" altLang="zh-CN" sz="2400" dirty="0"/>
              <a:t>ID</a:t>
            </a:r>
            <a:r>
              <a:rPr lang="zh-CN" altLang="en-US" sz="2400" dirty="0"/>
              <a:t>＋主机</a:t>
            </a:r>
            <a:r>
              <a:rPr lang="en-US" altLang="zh-CN" sz="2400" dirty="0"/>
              <a:t>ID</a:t>
            </a:r>
          </a:p>
          <a:p>
            <a:pPr lvl="1">
              <a:lnSpc>
                <a:spcPct val="90000"/>
              </a:lnSpc>
            </a:pPr>
            <a:r>
              <a:rPr lang="zh-CN" altLang="en-US" sz="2000" dirty="0"/>
              <a:t>原有</a:t>
            </a:r>
            <a:r>
              <a:rPr lang="en-US" altLang="zh-CN" sz="2000" dirty="0"/>
              <a:t>IP</a:t>
            </a:r>
            <a:r>
              <a:rPr lang="zh-CN" altLang="en-US" sz="2000" dirty="0"/>
              <a:t>网络进一步分成多个子网，即原有主机部分进一步分为子网部分和子网中的主机</a:t>
            </a:r>
            <a:endParaRPr lang="en-US" altLang="zh-CN" sz="2000" dirty="0"/>
          </a:p>
          <a:p>
            <a:pPr lvl="1">
              <a:lnSpc>
                <a:spcPct val="90000"/>
              </a:lnSpc>
            </a:pPr>
            <a:r>
              <a:rPr lang="zh-CN" altLang="en-US" sz="2000" dirty="0" smtClean="0"/>
              <a:t>外部路由器知道怎么到达网络</a:t>
            </a:r>
            <a:r>
              <a:rPr lang="en-US" altLang="zh-CN" sz="2000" dirty="0" smtClean="0"/>
              <a:t>ID</a:t>
            </a:r>
            <a:r>
              <a:rPr lang="zh-CN" altLang="en-US" sz="2000" dirty="0" smtClean="0"/>
              <a:t>，而本地</a:t>
            </a:r>
            <a:r>
              <a:rPr lang="zh-CN" altLang="en-US" sz="2000" dirty="0"/>
              <a:t>路由器</a:t>
            </a:r>
            <a:r>
              <a:rPr lang="zh-CN" altLang="en-US" sz="2000" dirty="0" smtClean="0"/>
              <a:t>知道怎么到达子网中的主机</a:t>
            </a:r>
            <a:endParaRPr lang="zh-CN" altLang="en-US" sz="2000" dirty="0"/>
          </a:p>
          <a:p>
            <a:pPr marL="274320" lvl="2" indent="-274320">
              <a:spcBef>
                <a:spcPts val="600"/>
              </a:spcBef>
              <a:buClr>
                <a:schemeClr val="accent1"/>
              </a:buClr>
            </a:pPr>
            <a:r>
              <a:rPr lang="zh-CN" altLang="en-US" sz="2400" dirty="0"/>
              <a:t>引入子网掩码来知道子网的网络部分和主机部分</a:t>
            </a:r>
            <a:endParaRPr lang="en-US" altLang="zh-CN" sz="2400" dirty="0"/>
          </a:p>
          <a:p>
            <a:pPr marL="548640" lvl="3" indent="-274320">
              <a:spcBef>
                <a:spcPts val="600"/>
              </a:spcBef>
              <a:buClr>
                <a:schemeClr val="accent1"/>
              </a:buClr>
            </a:pPr>
            <a:r>
              <a:rPr lang="en-US" altLang="zh-CN" sz="2000" dirty="0"/>
              <a:t>32</a:t>
            </a:r>
            <a:r>
              <a:rPr lang="zh-CN" altLang="en-US" sz="2000" dirty="0"/>
              <a:t>比特的整数，可采用点十进制方法描述</a:t>
            </a:r>
            <a:endParaRPr lang="en-US" altLang="zh-CN" sz="2000" dirty="0"/>
          </a:p>
          <a:p>
            <a:pPr marL="548640" lvl="3" indent="-274320">
              <a:spcBef>
                <a:spcPts val="600"/>
              </a:spcBef>
              <a:buClr>
                <a:schemeClr val="accent1"/>
              </a:buClr>
            </a:pPr>
            <a:r>
              <a:rPr lang="zh-CN" altLang="en-US" sz="2000" dirty="0"/>
              <a:t>如果为主机部分，则对应的比特为</a:t>
            </a:r>
            <a:r>
              <a:rPr lang="en-US" altLang="zh-CN" sz="2000" dirty="0"/>
              <a:t>0</a:t>
            </a:r>
            <a:r>
              <a:rPr lang="zh-CN" altLang="en-US" sz="2000" dirty="0"/>
              <a:t>，否则为</a:t>
            </a:r>
            <a:r>
              <a:rPr lang="en-US" altLang="zh-CN" sz="2000" dirty="0"/>
              <a:t>1</a:t>
            </a:r>
            <a:r>
              <a:rPr lang="zh-CN" altLang="en-US" sz="2000" dirty="0"/>
              <a:t>。</a:t>
            </a:r>
            <a:endParaRPr lang="en-US" altLang="zh-CN" sz="2000" dirty="0"/>
          </a:p>
          <a:p>
            <a:pPr marL="548640" lvl="3" indent="-274320">
              <a:spcBef>
                <a:spcPts val="600"/>
              </a:spcBef>
              <a:buClr>
                <a:schemeClr val="accent1"/>
              </a:buClr>
            </a:pPr>
            <a:r>
              <a:rPr lang="zh-CN" altLang="en-US" sz="2000" dirty="0"/>
              <a:t>可采用按位与运算来截取网络部分</a:t>
            </a:r>
            <a:endParaRPr lang="en-US" altLang="zh-CN" sz="2000" dirty="0"/>
          </a:p>
          <a:p>
            <a:pPr marL="548640" lvl="3" indent="-274320">
              <a:spcBef>
                <a:spcPts val="600"/>
              </a:spcBef>
              <a:buClr>
                <a:schemeClr val="accent1"/>
              </a:buClr>
            </a:pPr>
            <a:r>
              <a:rPr lang="zh-CN" altLang="en-US" sz="2000" dirty="0"/>
              <a:t>实践中一般主机部分为最后的一些比特，用</a:t>
            </a:r>
            <a:r>
              <a:rPr lang="en-US" altLang="zh-CN" sz="2000" dirty="0"/>
              <a:t>/n</a:t>
            </a:r>
            <a:r>
              <a:rPr lang="zh-CN" altLang="en-US" sz="2000" dirty="0"/>
              <a:t>描述，</a:t>
            </a:r>
            <a:r>
              <a:rPr lang="en-US" altLang="zh-CN" sz="2000" dirty="0"/>
              <a:t>n</a:t>
            </a:r>
            <a:r>
              <a:rPr lang="zh-CN" altLang="en-US" sz="2000" dirty="0"/>
              <a:t>表示前面的</a:t>
            </a:r>
            <a:r>
              <a:rPr lang="en-US" altLang="zh-CN" sz="2000" dirty="0"/>
              <a:t>n</a:t>
            </a:r>
            <a:r>
              <a:rPr lang="zh-CN" altLang="en-US" sz="2000" dirty="0"/>
              <a:t>个</a:t>
            </a:r>
            <a:r>
              <a:rPr lang="zh-CN" altLang="en-US" sz="2000" dirty="0" smtClean="0"/>
              <a:t>比特（前缀</a:t>
            </a:r>
            <a:r>
              <a:rPr lang="zh-CN" altLang="en-US" sz="2000" dirty="0"/>
              <a:t>）</a:t>
            </a:r>
            <a:r>
              <a:rPr lang="zh-CN" altLang="en-US" sz="2000" dirty="0" smtClean="0"/>
              <a:t>都</a:t>
            </a:r>
            <a:r>
              <a:rPr lang="zh-CN" altLang="en-US" sz="2000" dirty="0"/>
              <a:t>为网络部分</a:t>
            </a:r>
            <a:endParaRPr lang="en-US" altLang="zh-CN" sz="2000" dirty="0"/>
          </a:p>
          <a:p>
            <a:pPr marL="548640" lvl="3" indent="-274320">
              <a:spcBef>
                <a:spcPts val="600"/>
              </a:spcBef>
              <a:buClr>
                <a:schemeClr val="accent1"/>
              </a:buClr>
            </a:pPr>
            <a:endParaRPr lang="en-US" altLang="zh-CN" sz="2000" dirty="0"/>
          </a:p>
          <a:p>
            <a:pPr marL="548640" lvl="3" indent="-274320">
              <a:spcBef>
                <a:spcPts val="600"/>
              </a:spcBef>
              <a:buClr>
                <a:schemeClr val="accent1"/>
              </a:buClr>
            </a:pPr>
            <a:endParaRPr lang="zh-CN" altLang="en-US" sz="2000" dirty="0"/>
          </a:p>
          <a:p>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334872771"/>
              </p:ext>
            </p:extLst>
          </p:nvPr>
        </p:nvGraphicFramePr>
        <p:xfrm>
          <a:off x="1782733" y="4976291"/>
          <a:ext cx="8640960" cy="1728192"/>
        </p:xfrm>
        <a:graphic>
          <a:graphicData uri="http://schemas.openxmlformats.org/drawingml/2006/table">
            <a:tbl>
              <a:tblPr firstRow="1" firstCol="1" bandRow="1">
                <a:tableStyleId>{2D5ABB26-0587-4C30-8999-92F81FD0307C}</a:tableStyleId>
              </a:tblPr>
              <a:tblGrid>
                <a:gridCol w="3945315">
                  <a:extLst>
                    <a:ext uri="{9D8B030D-6E8A-4147-A177-3AD203B41FA5}">
                      <a16:colId xmlns:a16="http://schemas.microsoft.com/office/drawing/2014/main" val="20000"/>
                    </a:ext>
                  </a:extLst>
                </a:gridCol>
                <a:gridCol w="2558219">
                  <a:extLst>
                    <a:ext uri="{9D8B030D-6E8A-4147-A177-3AD203B41FA5}">
                      <a16:colId xmlns:a16="http://schemas.microsoft.com/office/drawing/2014/main" val="20001"/>
                    </a:ext>
                  </a:extLst>
                </a:gridCol>
                <a:gridCol w="2137426">
                  <a:extLst>
                    <a:ext uri="{9D8B030D-6E8A-4147-A177-3AD203B41FA5}">
                      <a16:colId xmlns:a16="http://schemas.microsoft.com/office/drawing/2014/main" val="20002"/>
                    </a:ext>
                  </a:extLst>
                </a:gridCol>
              </a:tblGrid>
              <a:tr h="432048">
                <a:tc>
                  <a:txBody>
                    <a:bodyPr/>
                    <a:lstStyle/>
                    <a:p>
                      <a:pPr algn="just">
                        <a:lnSpc>
                          <a:spcPct val="150000"/>
                        </a:lnSpc>
                        <a:spcAft>
                          <a:spcPts val="0"/>
                        </a:spcAft>
                      </a:pPr>
                      <a:r>
                        <a:rPr lang="en-US" sz="1600" kern="100" dirty="0">
                          <a:effectLst/>
                        </a:rPr>
                        <a:t>11001010.01111000.11100000.10100000</a:t>
                      </a:r>
                      <a:endParaRPr lang="zh-CN" sz="16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600" kern="100">
                          <a:effectLst/>
                        </a:rPr>
                        <a:t>202.120.224.160</a:t>
                      </a:r>
                      <a:endParaRPr lang="zh-CN" sz="16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600" kern="100">
                          <a:effectLst/>
                        </a:rPr>
                        <a:t>IP</a:t>
                      </a:r>
                      <a:r>
                        <a:rPr lang="zh-CN" sz="1600" kern="100">
                          <a:effectLst/>
                        </a:rPr>
                        <a:t>地址</a:t>
                      </a:r>
                      <a:endParaRPr lang="zh-CN" sz="16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432048">
                <a:tc>
                  <a:txBody>
                    <a:bodyPr/>
                    <a:lstStyle/>
                    <a:p>
                      <a:pPr algn="just">
                        <a:lnSpc>
                          <a:spcPct val="150000"/>
                        </a:lnSpc>
                        <a:spcAft>
                          <a:spcPts val="0"/>
                        </a:spcAft>
                      </a:pPr>
                      <a:r>
                        <a:rPr lang="en-US" sz="1600" kern="100" dirty="0">
                          <a:effectLst/>
                        </a:rPr>
                        <a:t>11111111.11111111.11111111.11000000</a:t>
                      </a:r>
                      <a:endParaRPr lang="zh-CN" sz="1600" kern="100" dirty="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600" kern="100">
                          <a:effectLst/>
                        </a:rPr>
                        <a:t>255.255.255.192</a:t>
                      </a:r>
                      <a:endParaRPr lang="zh-CN" sz="16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zh-CN" sz="1600" kern="100">
                          <a:effectLst/>
                        </a:rPr>
                        <a:t>子网掩码</a:t>
                      </a:r>
                      <a:endParaRPr lang="zh-CN" sz="16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p>
                      <a:pPr algn="just">
                        <a:lnSpc>
                          <a:spcPct val="150000"/>
                        </a:lnSpc>
                        <a:spcAft>
                          <a:spcPts val="0"/>
                        </a:spcAft>
                      </a:pPr>
                      <a:r>
                        <a:rPr lang="en-US" sz="1600" kern="100" dirty="0">
                          <a:effectLst/>
                        </a:rPr>
                        <a:t>11001010.01111000.11100000.10000000</a:t>
                      </a:r>
                      <a:endParaRPr lang="zh-CN" sz="1600" kern="100" dirty="0">
                        <a:effectLst/>
                        <a:latin typeface="Times New Roman"/>
                        <a:ea typeface="宋体"/>
                        <a:cs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just">
                        <a:lnSpc>
                          <a:spcPct val="150000"/>
                        </a:lnSpc>
                        <a:spcAft>
                          <a:spcPts val="0"/>
                        </a:spcAft>
                      </a:pPr>
                      <a:r>
                        <a:rPr lang="en-US" sz="1600" kern="100" dirty="0">
                          <a:effectLst/>
                        </a:rPr>
                        <a:t>202.120.224.128</a:t>
                      </a:r>
                      <a:endParaRPr lang="zh-CN" sz="1600" kern="100" dirty="0">
                        <a:effectLst/>
                        <a:latin typeface="Times New Roman"/>
                        <a:ea typeface="宋体"/>
                        <a:cs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just">
                        <a:lnSpc>
                          <a:spcPct val="150000"/>
                        </a:lnSpc>
                        <a:spcAft>
                          <a:spcPts val="0"/>
                        </a:spcAft>
                      </a:pPr>
                      <a:r>
                        <a:rPr lang="zh-CN" sz="1600" kern="100" dirty="0">
                          <a:effectLst/>
                        </a:rPr>
                        <a:t>子网地址</a:t>
                      </a:r>
                      <a:endParaRPr lang="zh-CN" sz="1600" kern="100" dirty="0">
                        <a:effectLst/>
                        <a:latin typeface="Times New Roman"/>
                        <a:ea typeface="宋体"/>
                        <a:cs typeface="Times New Roman"/>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32048">
                <a:tc>
                  <a:txBody>
                    <a:bodyPr/>
                    <a:lstStyle/>
                    <a:p>
                      <a:pPr algn="just">
                        <a:lnSpc>
                          <a:spcPct val="150000"/>
                        </a:lnSpc>
                        <a:spcAft>
                          <a:spcPts val="0"/>
                        </a:spcAft>
                      </a:pPr>
                      <a:r>
                        <a:rPr lang="en-US" sz="1600" kern="100" dirty="0">
                          <a:effectLst/>
                        </a:rPr>
                        <a:t>11001010.01111000.11100000.10111111</a:t>
                      </a:r>
                      <a:endParaRPr lang="zh-CN" sz="16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600" kern="100" dirty="0">
                          <a:effectLst/>
                        </a:rPr>
                        <a:t>202.120.224.191</a:t>
                      </a:r>
                      <a:endParaRPr lang="zh-CN" sz="16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600" kern="100" dirty="0">
                          <a:effectLst/>
                        </a:rPr>
                        <a:t>子网广播地址</a:t>
                      </a:r>
                      <a:endParaRPr lang="zh-CN" sz="16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69450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子网：变长子网掩码</a:t>
            </a:r>
            <a:r>
              <a:rPr lang="en-US" altLang="zh-CN" dirty="0" smtClean="0"/>
              <a:t>VLSM</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15</a:t>
            </a:fld>
            <a:endParaRPr lang="zh-CN" altLang="en-US" dirty="0"/>
          </a:p>
        </p:txBody>
      </p:sp>
      <p:sp>
        <p:nvSpPr>
          <p:cNvPr id="4" name="内容占位符 3"/>
          <p:cNvSpPr>
            <a:spLocks noGrp="1"/>
          </p:cNvSpPr>
          <p:nvPr>
            <p:ph sz="quarter" idx="1"/>
          </p:nvPr>
        </p:nvSpPr>
        <p:spPr>
          <a:xfrm>
            <a:off x="720810" y="1590979"/>
            <a:ext cx="11166390" cy="1467861"/>
          </a:xfrm>
        </p:spPr>
        <p:txBody>
          <a:bodyPr>
            <a:normAutofit/>
          </a:bodyPr>
          <a:lstStyle/>
          <a:p>
            <a:r>
              <a:rPr lang="zh-CN" altLang="zh-CN" sz="2000" dirty="0"/>
              <a:t>固定长度的子网划分</a:t>
            </a:r>
            <a:r>
              <a:rPr lang="zh-CN" altLang="en-US" sz="2000" dirty="0"/>
              <a:t>的子网规模差不多，实践中容易造成</a:t>
            </a:r>
            <a:r>
              <a:rPr lang="en-US" altLang="zh-CN" sz="2000" dirty="0"/>
              <a:t>IP</a:t>
            </a:r>
            <a:r>
              <a:rPr lang="zh-CN" altLang="en-US" sz="2000" dirty="0"/>
              <a:t>地址空间的浪费</a:t>
            </a:r>
            <a:endParaRPr lang="en-US" altLang="zh-CN" sz="2000" dirty="0"/>
          </a:p>
          <a:p>
            <a:r>
              <a:rPr lang="zh-CN" altLang="en-US" sz="2000" dirty="0"/>
              <a:t>变长子网掩码（</a:t>
            </a:r>
            <a:r>
              <a:rPr lang="en-US" altLang="zh-CN" sz="2000" dirty="0"/>
              <a:t>Variable Length Subnet Mask</a:t>
            </a:r>
            <a:r>
              <a:rPr lang="zh-CN" altLang="en-US" sz="2000" dirty="0"/>
              <a:t>）：</a:t>
            </a:r>
            <a:endParaRPr lang="en-US" altLang="zh-CN" sz="2000" dirty="0"/>
          </a:p>
          <a:p>
            <a:pPr lvl="1"/>
            <a:r>
              <a:rPr lang="zh-CN" altLang="en-US" sz="1800" dirty="0"/>
              <a:t>不同子网采用不同长度的子网掩码</a:t>
            </a:r>
            <a:endParaRPr lang="en-US" altLang="zh-CN" sz="1800" dirty="0"/>
          </a:p>
          <a:p>
            <a:pPr lvl="1"/>
            <a:r>
              <a:rPr lang="zh-CN" altLang="en-US" sz="1800" dirty="0"/>
              <a:t>假设</a:t>
            </a:r>
            <a:r>
              <a:rPr lang="en-US" altLang="zh-CN" sz="1800" dirty="0"/>
              <a:t>202.120.224.0/24</a:t>
            </a:r>
            <a:r>
              <a:rPr lang="zh-CN" altLang="en-US" sz="1800" dirty="0"/>
              <a:t>要分配给</a:t>
            </a:r>
            <a:r>
              <a:rPr lang="en-US" altLang="zh-CN" sz="1800" dirty="0"/>
              <a:t>5</a:t>
            </a:r>
            <a:r>
              <a:rPr lang="zh-CN" altLang="en-US" sz="1800" dirty="0"/>
              <a:t>个子网，其中</a:t>
            </a:r>
            <a:r>
              <a:rPr lang="en-US" altLang="zh-CN" sz="1800" dirty="0"/>
              <a:t>3</a:t>
            </a:r>
            <a:r>
              <a:rPr lang="zh-CN" altLang="en-US" sz="1800" dirty="0"/>
              <a:t>个子网要支持</a:t>
            </a:r>
            <a:r>
              <a:rPr lang="en-US" altLang="zh-CN" sz="1800" dirty="0"/>
              <a:t>50</a:t>
            </a:r>
            <a:r>
              <a:rPr lang="zh-CN" altLang="en-US" sz="1800" dirty="0"/>
              <a:t>台，另外</a:t>
            </a:r>
            <a:r>
              <a:rPr lang="en-US" altLang="zh-CN" sz="1800" dirty="0"/>
              <a:t>2</a:t>
            </a:r>
            <a:r>
              <a:rPr lang="zh-CN" altLang="en-US" sz="1800" dirty="0"/>
              <a:t>个子网支持</a:t>
            </a:r>
            <a:r>
              <a:rPr lang="en-US" altLang="zh-CN" sz="1800" dirty="0"/>
              <a:t>30</a:t>
            </a:r>
            <a:r>
              <a:rPr lang="zh-CN" altLang="en-US" sz="1800" dirty="0"/>
              <a:t>台主机</a:t>
            </a:r>
          </a:p>
        </p:txBody>
      </p:sp>
      <p:graphicFrame>
        <p:nvGraphicFramePr>
          <p:cNvPr id="5" name="表格 4"/>
          <p:cNvGraphicFramePr>
            <a:graphicFrameLocks noGrp="1"/>
          </p:cNvGraphicFramePr>
          <p:nvPr>
            <p:extLst/>
          </p:nvPr>
        </p:nvGraphicFramePr>
        <p:xfrm>
          <a:off x="1694983" y="3226544"/>
          <a:ext cx="8424935" cy="3312368"/>
        </p:xfrm>
        <a:graphic>
          <a:graphicData uri="http://schemas.openxmlformats.org/drawingml/2006/table">
            <a:tbl>
              <a:tblPr firstRow="1" firstCol="1" bandRow="1">
                <a:tableStyleId>{5C22544A-7EE6-4342-B048-85BDC9FD1C3A}</a:tableStyleId>
              </a:tblPr>
              <a:tblGrid>
                <a:gridCol w="527918">
                  <a:extLst>
                    <a:ext uri="{9D8B030D-6E8A-4147-A177-3AD203B41FA5}">
                      <a16:colId xmlns:a16="http://schemas.microsoft.com/office/drawing/2014/main" val="20000"/>
                    </a:ext>
                  </a:extLst>
                </a:gridCol>
                <a:gridCol w="1920353">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349753">
                <a:tc>
                  <a:txBody>
                    <a:bodyPr/>
                    <a:lstStyle/>
                    <a:p>
                      <a:pPr algn="ctr">
                        <a:spcAft>
                          <a:spcPts val="0"/>
                        </a:spcAft>
                      </a:pPr>
                      <a:r>
                        <a:rPr lang="zh-CN" sz="1400" kern="100" dirty="0">
                          <a:effectLst/>
                        </a:rPr>
                        <a:t>网络</a:t>
                      </a:r>
                      <a:endParaRPr lang="zh-CN" sz="1400" kern="100" dirty="0">
                        <a:effectLst/>
                        <a:latin typeface="Times New Roman"/>
                        <a:ea typeface="宋体"/>
                        <a:cs typeface="Times New Roman"/>
                      </a:endParaRPr>
                    </a:p>
                  </a:txBody>
                  <a:tcPr marL="68580" marR="68580" marT="0" marB="0"/>
                </a:tc>
                <a:tc>
                  <a:txBody>
                    <a:bodyPr/>
                    <a:lstStyle/>
                    <a:p>
                      <a:pPr algn="ctr">
                        <a:spcAft>
                          <a:spcPts val="0"/>
                        </a:spcAft>
                      </a:pPr>
                      <a:r>
                        <a:rPr lang="zh-CN" sz="1400" kern="100">
                          <a:effectLst/>
                        </a:rPr>
                        <a:t>网络（子网）地址</a:t>
                      </a:r>
                      <a:endParaRPr lang="zh-CN" sz="1400" kern="100">
                        <a:effectLst/>
                        <a:latin typeface="Times New Roman"/>
                        <a:ea typeface="宋体"/>
                        <a:cs typeface="Times New Roman"/>
                      </a:endParaRPr>
                    </a:p>
                  </a:txBody>
                  <a:tcPr marL="68580" marR="68580" marT="0" marB="0"/>
                </a:tc>
                <a:tc>
                  <a:txBody>
                    <a:bodyPr/>
                    <a:lstStyle/>
                    <a:p>
                      <a:pPr algn="ctr">
                        <a:spcAft>
                          <a:spcPts val="0"/>
                        </a:spcAft>
                      </a:pPr>
                      <a:r>
                        <a:rPr lang="zh-CN" sz="1400" kern="100">
                          <a:effectLst/>
                        </a:rPr>
                        <a:t>网络掩码</a:t>
                      </a:r>
                      <a:endParaRPr lang="zh-CN" sz="1400" kern="100">
                        <a:effectLst/>
                        <a:latin typeface="Times New Roman"/>
                        <a:ea typeface="宋体"/>
                        <a:cs typeface="Times New Roman"/>
                      </a:endParaRPr>
                    </a:p>
                  </a:txBody>
                  <a:tcPr marL="68580" marR="68580" marT="0" marB="0"/>
                </a:tc>
                <a:tc>
                  <a:txBody>
                    <a:bodyPr/>
                    <a:lstStyle/>
                    <a:p>
                      <a:pPr algn="ctr">
                        <a:spcAft>
                          <a:spcPts val="0"/>
                        </a:spcAft>
                      </a:pPr>
                      <a:r>
                        <a:rPr lang="zh-CN" sz="1400" kern="100">
                          <a:effectLst/>
                        </a:rPr>
                        <a:t>广播地址</a:t>
                      </a:r>
                      <a:endParaRPr lang="zh-CN" sz="1400" kern="100">
                        <a:effectLst/>
                        <a:latin typeface="Times New Roman"/>
                        <a:ea typeface="宋体"/>
                        <a:cs typeface="Times New Roman"/>
                      </a:endParaRPr>
                    </a:p>
                  </a:txBody>
                  <a:tcPr marL="68580" marR="68580" marT="0" marB="0"/>
                </a:tc>
                <a:tc>
                  <a:txBody>
                    <a:bodyPr/>
                    <a:lstStyle/>
                    <a:p>
                      <a:pPr algn="ctr">
                        <a:spcAft>
                          <a:spcPts val="0"/>
                        </a:spcAft>
                      </a:pPr>
                      <a:r>
                        <a:rPr lang="zh-CN" sz="1400" kern="100">
                          <a:effectLst/>
                        </a:rPr>
                        <a:t>主机可用地址范围</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442335">
                <a:tc>
                  <a:txBody>
                    <a:bodyPr/>
                    <a:lstStyle/>
                    <a:p>
                      <a:pPr algn="just">
                        <a:spcAft>
                          <a:spcPts val="0"/>
                        </a:spcAft>
                      </a:pPr>
                      <a:r>
                        <a:rPr lang="en-US" sz="1400" kern="100">
                          <a:effectLst/>
                        </a:rPr>
                        <a:t>N</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b="1" kern="100" dirty="0">
                          <a:solidFill>
                            <a:srgbClr val="FF0000"/>
                          </a:solidFill>
                          <a:effectLst/>
                        </a:rPr>
                        <a:t>202.120.224.0/24</a:t>
                      </a:r>
                      <a:endParaRPr lang="zh-CN" sz="1400" b="1" kern="100" dirty="0">
                        <a:solidFill>
                          <a:srgbClr val="FF0000"/>
                        </a:solidFill>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255.255.255.0</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b="1" u="sng" kern="100" dirty="0">
                          <a:solidFill>
                            <a:srgbClr val="002060"/>
                          </a:solidFill>
                          <a:effectLst/>
                        </a:rPr>
                        <a:t>202.120.224.255</a:t>
                      </a:r>
                      <a:endParaRPr lang="zh-CN" sz="1400" b="1" u="sng" kern="100" dirty="0">
                        <a:solidFill>
                          <a:srgbClr val="002060"/>
                        </a:solidFill>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a:t>
                      </a:r>
                      <a:endParaRPr lang="zh-CN" sz="1400" kern="100">
                        <a:effectLst/>
                      </a:endParaRPr>
                    </a:p>
                    <a:p>
                      <a:pPr algn="just">
                        <a:spcAft>
                          <a:spcPts val="0"/>
                        </a:spcAft>
                      </a:pPr>
                      <a:r>
                        <a:rPr lang="zh-CN" sz="1400" kern="100">
                          <a:effectLst/>
                        </a:rPr>
                        <a:t>～</a:t>
                      </a:r>
                      <a:r>
                        <a:rPr lang="en-US" sz="1400" kern="100">
                          <a:effectLst/>
                        </a:rPr>
                        <a:t>202.120.224.254</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432048">
                <a:tc>
                  <a:txBody>
                    <a:bodyPr/>
                    <a:lstStyle/>
                    <a:p>
                      <a:pPr algn="just">
                        <a:spcAft>
                          <a:spcPts val="0"/>
                        </a:spcAft>
                      </a:pPr>
                      <a:r>
                        <a:rPr lang="en-US" sz="1400" kern="100">
                          <a:effectLst/>
                        </a:rPr>
                        <a:t>A</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b="1" kern="100" dirty="0">
                          <a:solidFill>
                            <a:srgbClr val="FF0000"/>
                          </a:solidFill>
                          <a:effectLst/>
                        </a:rPr>
                        <a:t>202.120.224.0/26</a:t>
                      </a:r>
                      <a:endParaRPr lang="zh-CN" sz="1400" b="1" kern="100" dirty="0">
                        <a:solidFill>
                          <a:srgbClr val="FF0000"/>
                        </a:solidFill>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255.255.255.192</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202.120.224.63</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a:t>
                      </a:r>
                      <a:endParaRPr lang="zh-CN" sz="1400" kern="100">
                        <a:effectLst/>
                      </a:endParaRPr>
                    </a:p>
                    <a:p>
                      <a:pPr algn="just">
                        <a:spcAft>
                          <a:spcPts val="0"/>
                        </a:spcAft>
                      </a:pPr>
                      <a:r>
                        <a:rPr lang="zh-CN" sz="1400" kern="100">
                          <a:effectLst/>
                        </a:rPr>
                        <a:t>～</a:t>
                      </a:r>
                      <a:r>
                        <a:rPr lang="en-US" sz="1400" kern="100">
                          <a:effectLst/>
                        </a:rPr>
                        <a:t>202.120.224.62</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504056">
                <a:tc>
                  <a:txBody>
                    <a:bodyPr/>
                    <a:lstStyle/>
                    <a:p>
                      <a:pPr algn="just">
                        <a:spcAft>
                          <a:spcPts val="0"/>
                        </a:spcAft>
                      </a:pPr>
                      <a:r>
                        <a:rPr lang="en-US" sz="1400" kern="100">
                          <a:effectLst/>
                        </a:rPr>
                        <a:t>B</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202.120.224.64/26</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255.255.255.192</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202.120.224.127</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202.120.224.65</a:t>
                      </a:r>
                      <a:endParaRPr lang="zh-CN" sz="1400" kern="100">
                        <a:effectLst/>
                      </a:endParaRPr>
                    </a:p>
                    <a:p>
                      <a:pPr algn="just">
                        <a:spcAft>
                          <a:spcPts val="0"/>
                        </a:spcAft>
                      </a:pPr>
                      <a:r>
                        <a:rPr lang="zh-CN" sz="1400" kern="100">
                          <a:effectLst/>
                        </a:rPr>
                        <a:t>～</a:t>
                      </a:r>
                      <a:r>
                        <a:rPr lang="en-US" sz="1400" kern="100">
                          <a:effectLst/>
                        </a:rPr>
                        <a:t>202.120.224.126</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504056">
                <a:tc>
                  <a:txBody>
                    <a:bodyPr/>
                    <a:lstStyle/>
                    <a:p>
                      <a:pPr algn="just">
                        <a:spcAft>
                          <a:spcPts val="0"/>
                        </a:spcAft>
                      </a:pPr>
                      <a:r>
                        <a:rPr lang="en-US" sz="1400" kern="100">
                          <a:effectLst/>
                        </a:rPr>
                        <a:t>C</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202.120.224.128/26</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255.255.255.192</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202.120.224.191</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202.120.224.129</a:t>
                      </a:r>
                      <a:endParaRPr lang="zh-CN" sz="1400" kern="100">
                        <a:effectLst/>
                      </a:endParaRPr>
                    </a:p>
                    <a:p>
                      <a:pPr algn="just">
                        <a:spcAft>
                          <a:spcPts val="0"/>
                        </a:spcAft>
                      </a:pPr>
                      <a:r>
                        <a:rPr lang="zh-CN" sz="1400" kern="100">
                          <a:effectLst/>
                        </a:rPr>
                        <a:t>～</a:t>
                      </a:r>
                      <a:r>
                        <a:rPr lang="en-US" sz="1400" kern="100">
                          <a:effectLst/>
                        </a:rPr>
                        <a:t>202.120.224.190</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504056">
                <a:tc>
                  <a:txBody>
                    <a:bodyPr/>
                    <a:lstStyle/>
                    <a:p>
                      <a:pPr algn="just">
                        <a:spcAft>
                          <a:spcPts val="0"/>
                        </a:spcAft>
                      </a:pPr>
                      <a:r>
                        <a:rPr lang="en-US" sz="1400" kern="100">
                          <a:effectLst/>
                        </a:rPr>
                        <a:t>D</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202.120.224.192/27</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255.255.255.224</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202.120.224.223</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a:effectLst/>
                        </a:rPr>
                        <a:t>202.120.224.193</a:t>
                      </a:r>
                      <a:endParaRPr lang="zh-CN" sz="1400" kern="100">
                        <a:effectLst/>
                      </a:endParaRPr>
                    </a:p>
                    <a:p>
                      <a:pPr algn="just">
                        <a:spcAft>
                          <a:spcPts val="0"/>
                        </a:spcAft>
                      </a:pPr>
                      <a:r>
                        <a:rPr lang="zh-CN" sz="1400" kern="100">
                          <a:effectLst/>
                        </a:rPr>
                        <a:t>～</a:t>
                      </a:r>
                      <a:r>
                        <a:rPr lang="en-US" sz="1400" kern="100">
                          <a:effectLst/>
                        </a:rPr>
                        <a:t>202.120.224.222</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5"/>
                  </a:ext>
                </a:extLst>
              </a:tr>
              <a:tr h="576064">
                <a:tc>
                  <a:txBody>
                    <a:bodyPr/>
                    <a:lstStyle/>
                    <a:p>
                      <a:pPr algn="just">
                        <a:spcAft>
                          <a:spcPts val="0"/>
                        </a:spcAft>
                      </a:pPr>
                      <a:r>
                        <a:rPr lang="en-US" sz="1400" kern="100">
                          <a:effectLst/>
                        </a:rPr>
                        <a:t>E</a:t>
                      </a:r>
                      <a:endParaRPr lang="zh-CN" sz="1400" kern="100">
                        <a:effectLst/>
                        <a:latin typeface="Times New Roman"/>
                        <a:ea typeface="宋体"/>
                        <a:cs typeface="Times New Roman"/>
                      </a:endParaRPr>
                    </a:p>
                  </a:txBody>
                  <a:tcPr marL="68580" marR="68580" marT="0" marB="0"/>
                </a:tc>
                <a:tc>
                  <a:txBody>
                    <a:bodyPr/>
                    <a:lstStyle/>
                    <a:p>
                      <a:pPr algn="just">
                        <a:spcAft>
                          <a:spcPts val="0"/>
                        </a:spcAft>
                      </a:pPr>
                      <a:r>
                        <a:rPr lang="en-US" sz="1400" kern="100" dirty="0">
                          <a:effectLst/>
                        </a:rPr>
                        <a:t>202.120.224.224/27</a:t>
                      </a:r>
                      <a:endParaRPr lang="zh-CN" sz="1400" kern="100" dirty="0">
                        <a:effectLst/>
                        <a:latin typeface="Times New Roman"/>
                        <a:ea typeface="宋体"/>
                        <a:cs typeface="Times New Roman"/>
                      </a:endParaRPr>
                    </a:p>
                  </a:txBody>
                  <a:tcPr marL="68580" marR="68580" marT="0" marB="0"/>
                </a:tc>
                <a:tc>
                  <a:txBody>
                    <a:bodyPr/>
                    <a:lstStyle/>
                    <a:p>
                      <a:pPr algn="just">
                        <a:spcAft>
                          <a:spcPts val="0"/>
                        </a:spcAft>
                      </a:pPr>
                      <a:r>
                        <a:rPr lang="en-US" sz="1400" kern="100" dirty="0">
                          <a:effectLst/>
                        </a:rPr>
                        <a:t>255.255.255.224</a:t>
                      </a:r>
                      <a:endParaRPr lang="zh-CN" sz="1400" kern="100" dirty="0">
                        <a:effectLst/>
                        <a:latin typeface="Times New Roman"/>
                        <a:ea typeface="宋体"/>
                        <a:cs typeface="Times New Roman"/>
                      </a:endParaRPr>
                    </a:p>
                  </a:txBody>
                  <a:tcPr marL="68580" marR="68580" marT="0" marB="0"/>
                </a:tc>
                <a:tc>
                  <a:txBody>
                    <a:bodyPr/>
                    <a:lstStyle/>
                    <a:p>
                      <a:pPr algn="just">
                        <a:spcAft>
                          <a:spcPts val="0"/>
                        </a:spcAft>
                      </a:pPr>
                      <a:r>
                        <a:rPr lang="en-US" sz="1400" b="1" u="sng" kern="100" dirty="0">
                          <a:solidFill>
                            <a:srgbClr val="002060"/>
                          </a:solidFill>
                          <a:effectLst/>
                        </a:rPr>
                        <a:t>202.120.224.255</a:t>
                      </a:r>
                      <a:endParaRPr lang="zh-CN" sz="1400" b="1" u="sng" kern="100" dirty="0">
                        <a:solidFill>
                          <a:srgbClr val="002060"/>
                        </a:solidFill>
                        <a:effectLst/>
                        <a:latin typeface="Times New Roman"/>
                        <a:ea typeface="宋体"/>
                        <a:cs typeface="Times New Roman"/>
                      </a:endParaRPr>
                    </a:p>
                  </a:txBody>
                  <a:tcPr marL="68580" marR="68580" marT="0" marB="0"/>
                </a:tc>
                <a:tc>
                  <a:txBody>
                    <a:bodyPr/>
                    <a:lstStyle/>
                    <a:p>
                      <a:pPr algn="just">
                        <a:spcAft>
                          <a:spcPts val="0"/>
                        </a:spcAft>
                      </a:pPr>
                      <a:r>
                        <a:rPr lang="en-US" sz="1400" kern="100" dirty="0">
                          <a:effectLst/>
                        </a:rPr>
                        <a:t>202.120.224.225</a:t>
                      </a:r>
                      <a:endParaRPr lang="zh-CN" sz="1400" kern="100" dirty="0">
                        <a:effectLst/>
                      </a:endParaRPr>
                    </a:p>
                    <a:p>
                      <a:pPr algn="just">
                        <a:spcAft>
                          <a:spcPts val="0"/>
                        </a:spcAft>
                      </a:pPr>
                      <a:r>
                        <a:rPr lang="zh-CN" sz="1400" kern="100" dirty="0">
                          <a:effectLst/>
                        </a:rPr>
                        <a:t>～</a:t>
                      </a:r>
                      <a:r>
                        <a:rPr lang="en-US" sz="1400" kern="100" dirty="0">
                          <a:effectLst/>
                        </a:rPr>
                        <a:t>202.120.224.254</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6" name="内容占位符 3"/>
          <p:cNvSpPr txBox="1">
            <a:spLocks/>
          </p:cNvSpPr>
          <p:nvPr/>
        </p:nvSpPr>
        <p:spPr>
          <a:xfrm>
            <a:off x="2394612" y="4762029"/>
            <a:ext cx="8516404" cy="452337"/>
          </a:xfrm>
          <a:prstGeom prst="rect">
            <a:avLst/>
          </a:prstGeom>
          <a:solidFill>
            <a:schemeClr val="accent4">
              <a:lumMod val="40000"/>
              <a:lumOff val="60000"/>
            </a:schemeClr>
          </a:solidFill>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altLang="zh-CN" sz="2000" dirty="0"/>
              <a:t>RFC 980</a:t>
            </a:r>
            <a:r>
              <a:rPr lang="zh-CN" altLang="en-US" sz="2000" dirty="0"/>
              <a:t>建议不使用全</a:t>
            </a:r>
            <a:r>
              <a:rPr lang="en-US" altLang="zh-CN" sz="2000" dirty="0"/>
              <a:t>0</a:t>
            </a:r>
            <a:r>
              <a:rPr lang="zh-CN" altLang="en-US" sz="2000" dirty="0"/>
              <a:t>和全</a:t>
            </a:r>
            <a:r>
              <a:rPr lang="en-US" altLang="zh-CN" sz="2000" dirty="0"/>
              <a:t>1</a:t>
            </a:r>
            <a:r>
              <a:rPr lang="zh-CN" altLang="en-US" sz="2000" dirty="0"/>
              <a:t>的子网，是</a:t>
            </a:r>
            <a:r>
              <a:rPr lang="zh-CN" altLang="en-US" sz="2000" dirty="0" smtClean="0"/>
              <a:t>因为早期的路由</a:t>
            </a:r>
            <a:r>
              <a:rPr lang="zh-CN" altLang="en-US" sz="2000" dirty="0"/>
              <a:t>消息不包含掩码</a:t>
            </a:r>
          </a:p>
        </p:txBody>
      </p:sp>
    </p:spTree>
    <p:extLst>
      <p:ext uri="{BB962C8B-B14F-4D97-AF65-F5344CB8AC3E}">
        <p14:creationId xmlns:p14="http://schemas.microsoft.com/office/powerpoint/2010/main" val="141977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850" y="136525"/>
            <a:ext cx="10515600" cy="1325563"/>
          </a:xfrm>
        </p:spPr>
        <p:txBody>
          <a:bodyPr>
            <a:normAutofit fontScale="90000"/>
          </a:bodyPr>
          <a:lstStyle/>
          <a:p>
            <a:r>
              <a:rPr lang="en-US" altLang="zh-CN" sz="3600" dirty="0" smtClean="0"/>
              <a:t>IP </a:t>
            </a:r>
            <a:r>
              <a:rPr lang="zh-CN" altLang="en-US" sz="3600" dirty="0" smtClean="0"/>
              <a:t>：</a:t>
            </a:r>
            <a:r>
              <a:rPr lang="en-US" altLang="zh-CN" sz="3600" dirty="0"/>
              <a:t>CIDR(Classless Inter-Domain Routing</a:t>
            </a:r>
            <a:r>
              <a:rPr lang="en-US" altLang="zh-CN" sz="3600" dirty="0" smtClean="0"/>
              <a:t>)</a:t>
            </a:r>
            <a:br>
              <a:rPr lang="en-US" altLang="zh-CN" sz="3600" dirty="0" smtClean="0"/>
            </a:br>
            <a:r>
              <a:rPr lang="en-US" altLang="zh-CN" sz="3600" dirty="0" smtClean="0"/>
              <a:t>RFC 1519, 4632</a:t>
            </a:r>
            <a:endParaRPr lang="en-US" altLang="zh-CN" sz="3600" dirty="0" smtClean="0"/>
          </a:p>
        </p:txBody>
      </p:sp>
      <p:sp>
        <p:nvSpPr>
          <p:cNvPr id="23555" name="Rectangle 3"/>
          <p:cNvSpPr>
            <a:spLocks noGrp="1" noChangeArrowheads="1"/>
          </p:cNvSpPr>
          <p:nvPr>
            <p:ph type="body" idx="1"/>
          </p:nvPr>
        </p:nvSpPr>
        <p:spPr>
          <a:xfrm>
            <a:off x="590550" y="1462088"/>
            <a:ext cx="10515600" cy="4351338"/>
          </a:xfrm>
        </p:spPr>
        <p:txBody>
          <a:bodyPr>
            <a:normAutofit fontScale="92500"/>
          </a:bodyPr>
          <a:lstStyle/>
          <a:p>
            <a:r>
              <a:rPr lang="zh-CN" altLang="en-US" sz="2400" dirty="0"/>
              <a:t>原有的</a:t>
            </a:r>
            <a:r>
              <a:rPr lang="en-US" altLang="zh-CN" sz="2400" dirty="0"/>
              <a:t>IP</a:t>
            </a:r>
            <a:r>
              <a:rPr lang="zh-CN" altLang="en-US" sz="2400" dirty="0"/>
              <a:t>地址</a:t>
            </a:r>
            <a:r>
              <a:rPr lang="zh-CN" altLang="en-US" sz="2400" dirty="0" smtClean="0"/>
              <a:t>类引入</a:t>
            </a:r>
            <a:r>
              <a:rPr lang="zh-CN" altLang="en-US" sz="2400" dirty="0"/>
              <a:t>了</a:t>
            </a:r>
            <a:r>
              <a:rPr lang="zh-CN" altLang="en-US" sz="2400" dirty="0" smtClean="0"/>
              <a:t>子网，但</a:t>
            </a:r>
            <a:r>
              <a:rPr lang="en-US" altLang="zh-CN" sz="2400" dirty="0" smtClean="0"/>
              <a:t>IP</a:t>
            </a:r>
            <a:r>
              <a:rPr lang="zh-CN" altLang="en-US" sz="2400" dirty="0" smtClean="0"/>
              <a:t>地址仍然有很大一部分被浪费</a:t>
            </a:r>
            <a:endParaRPr lang="en-US" altLang="zh-CN" sz="2400" dirty="0"/>
          </a:p>
          <a:p>
            <a:pPr lvl="1"/>
            <a:r>
              <a:rPr lang="en-US" altLang="zh-CN" dirty="0"/>
              <a:t>A</a:t>
            </a:r>
            <a:r>
              <a:rPr lang="zh-CN" altLang="en-US" dirty="0"/>
              <a:t>类网络主机数太多（地址浪费）</a:t>
            </a:r>
          </a:p>
          <a:p>
            <a:pPr lvl="1"/>
            <a:r>
              <a:rPr lang="en-US" altLang="zh-CN" dirty="0"/>
              <a:t>B</a:t>
            </a:r>
            <a:r>
              <a:rPr lang="zh-CN" altLang="en-US" dirty="0"/>
              <a:t>类网络主机</a:t>
            </a:r>
            <a:r>
              <a:rPr lang="en-US" altLang="zh-CN" dirty="0"/>
              <a:t>64K</a:t>
            </a:r>
            <a:r>
              <a:rPr lang="zh-CN" altLang="en-US" dirty="0"/>
              <a:t>，但只有</a:t>
            </a:r>
            <a:r>
              <a:rPr lang="en-US" altLang="zh-CN" dirty="0"/>
              <a:t>16k</a:t>
            </a:r>
            <a:r>
              <a:rPr lang="zh-CN" altLang="en-US" dirty="0"/>
              <a:t>个</a:t>
            </a:r>
            <a:r>
              <a:rPr lang="en-US" altLang="zh-CN" dirty="0"/>
              <a:t>B</a:t>
            </a:r>
            <a:r>
              <a:rPr lang="zh-CN" altLang="en-US" dirty="0"/>
              <a:t>类地址</a:t>
            </a:r>
            <a:endParaRPr lang="en-US" altLang="zh-CN" dirty="0"/>
          </a:p>
          <a:p>
            <a:pPr lvl="1"/>
            <a:r>
              <a:rPr lang="en-US" altLang="zh-CN" dirty="0"/>
              <a:t>C</a:t>
            </a:r>
            <a:r>
              <a:rPr lang="zh-CN" altLang="en-US" dirty="0"/>
              <a:t>类网络主机数太少（增加路由负担，需要合并）</a:t>
            </a:r>
            <a:endParaRPr lang="en-US" altLang="zh-CN" dirty="0"/>
          </a:p>
          <a:p>
            <a:r>
              <a:rPr lang="zh-CN" altLang="en-US" sz="2400" dirty="0" smtClean="0"/>
              <a:t>主干路由器的路由表越来越庞大，占用空间，增加查找开销</a:t>
            </a:r>
            <a:endParaRPr lang="zh-CN" altLang="en-US" sz="2400" dirty="0"/>
          </a:p>
          <a:p>
            <a:r>
              <a:rPr lang="zh-CN" altLang="en-US" sz="2400" dirty="0"/>
              <a:t>引入</a:t>
            </a:r>
            <a:r>
              <a:rPr lang="en-US" altLang="zh-CN" sz="2400" dirty="0"/>
              <a:t>CIDR</a:t>
            </a:r>
            <a:r>
              <a:rPr lang="zh-CN" altLang="en-US" sz="2400" dirty="0"/>
              <a:t>，抛弃</a:t>
            </a:r>
            <a:r>
              <a:rPr lang="en-US" altLang="zh-CN" sz="2400" dirty="0"/>
              <a:t>IP</a:t>
            </a:r>
            <a:r>
              <a:rPr lang="zh-CN" altLang="en-US" sz="2400" dirty="0"/>
              <a:t>地址类的边界，通过</a:t>
            </a:r>
            <a:r>
              <a:rPr lang="zh-CN" altLang="en-US" sz="2400" dirty="0">
                <a:solidFill>
                  <a:srgbClr val="FF0000"/>
                </a:solidFill>
              </a:rPr>
              <a:t>地址汇集</a:t>
            </a:r>
            <a:r>
              <a:rPr lang="zh-CN" altLang="en-US" sz="2400" dirty="0"/>
              <a:t>的方法来描述连续地址块</a:t>
            </a:r>
          </a:p>
          <a:p>
            <a:pPr lvl="1"/>
            <a:r>
              <a:rPr lang="zh-CN" altLang="en-US" dirty="0"/>
              <a:t>网络掩码可以是任意长度，从</a:t>
            </a:r>
            <a:r>
              <a:rPr lang="en-US" altLang="zh-CN" dirty="0"/>
              <a:t>0</a:t>
            </a:r>
            <a:r>
              <a:rPr lang="zh-CN" altLang="en-US" dirty="0"/>
              <a:t>到</a:t>
            </a:r>
            <a:r>
              <a:rPr lang="en-US" altLang="zh-CN" dirty="0" smtClean="0"/>
              <a:t>32</a:t>
            </a:r>
            <a:endParaRPr lang="en-US" altLang="zh-CN" dirty="0"/>
          </a:p>
          <a:p>
            <a:pPr lvl="1"/>
            <a:r>
              <a:rPr lang="en-US" altLang="zh-CN" dirty="0" smtClean="0"/>
              <a:t>/32</a:t>
            </a:r>
            <a:r>
              <a:rPr lang="zh-CN" altLang="en-US" dirty="0" smtClean="0"/>
              <a:t>只有一个地址，</a:t>
            </a:r>
            <a:r>
              <a:rPr lang="zh-CN" altLang="en-US" dirty="0" smtClean="0"/>
              <a:t>表示</a:t>
            </a:r>
            <a:r>
              <a:rPr lang="zh-CN" altLang="en-US" dirty="0"/>
              <a:t>主机</a:t>
            </a:r>
            <a:endParaRPr lang="en-US" altLang="zh-CN" dirty="0"/>
          </a:p>
          <a:p>
            <a:pPr lvl="1"/>
            <a:r>
              <a:rPr lang="zh-CN" altLang="en-US" dirty="0" smtClean="0"/>
              <a:t>长度为</a:t>
            </a:r>
            <a:r>
              <a:rPr lang="en-US" altLang="zh-CN" dirty="0" smtClean="0"/>
              <a:t>31</a:t>
            </a:r>
            <a:r>
              <a:rPr lang="zh-CN" altLang="en-US" dirty="0" smtClean="0"/>
              <a:t>的</a:t>
            </a:r>
            <a:r>
              <a:rPr lang="zh-CN" altLang="en-US" dirty="0" smtClean="0"/>
              <a:t>掩码有两个地址，常用于</a:t>
            </a:r>
            <a:r>
              <a:rPr lang="zh-CN" altLang="en-US" dirty="0" smtClean="0"/>
              <a:t>路由器之间的</a:t>
            </a:r>
            <a:r>
              <a:rPr lang="zh-CN" altLang="en-US" dirty="0" smtClean="0"/>
              <a:t>点</a:t>
            </a:r>
            <a:r>
              <a:rPr lang="zh-CN" altLang="en-US" dirty="0" smtClean="0"/>
              <a:t>到点链路</a:t>
            </a:r>
            <a:r>
              <a:rPr lang="zh-CN" altLang="en-US" dirty="0" smtClean="0"/>
              <a:t>上。主机</a:t>
            </a:r>
            <a:r>
              <a:rPr lang="zh-CN" altLang="en-US" dirty="0" smtClean="0"/>
              <a:t>部分为</a:t>
            </a:r>
            <a:r>
              <a:rPr lang="en-US" altLang="zh-CN" dirty="0" smtClean="0"/>
              <a:t>0</a:t>
            </a:r>
            <a:r>
              <a:rPr lang="zh-CN" altLang="en-US" dirty="0" smtClean="0"/>
              <a:t>和</a:t>
            </a:r>
            <a:r>
              <a:rPr lang="en-US" altLang="zh-CN" dirty="0" smtClean="0"/>
              <a:t>1</a:t>
            </a:r>
            <a:r>
              <a:rPr lang="zh-CN" altLang="en-US" dirty="0" smtClean="0"/>
              <a:t>不被解释为网络或</a:t>
            </a:r>
            <a:r>
              <a:rPr lang="zh-CN" altLang="en-US" dirty="0" smtClean="0"/>
              <a:t>广播地址</a:t>
            </a:r>
            <a:endParaRPr lang="en-US" altLang="zh-CN" dirty="0" smtClean="0"/>
          </a:p>
          <a:p>
            <a:pPr lvl="1"/>
            <a:r>
              <a:rPr lang="zh-CN" altLang="en-US" dirty="0" smtClean="0"/>
              <a:t>长度为</a:t>
            </a:r>
            <a:r>
              <a:rPr lang="en-US" altLang="zh-CN" dirty="0" smtClean="0"/>
              <a:t>0</a:t>
            </a:r>
            <a:r>
              <a:rPr lang="zh-CN" altLang="en-US" dirty="0" smtClean="0"/>
              <a:t>的掩码相当于任意</a:t>
            </a:r>
            <a:r>
              <a:rPr lang="en-US" altLang="zh-CN" dirty="0" smtClean="0"/>
              <a:t>IP</a:t>
            </a:r>
            <a:r>
              <a:rPr lang="zh-CN" altLang="en-US" dirty="0" smtClean="0"/>
              <a:t>地址，表示缺省路由</a:t>
            </a:r>
            <a:endParaRPr lang="en-US" altLang="zh-CN" dirty="0" smtClean="0"/>
          </a:p>
          <a:p>
            <a:r>
              <a:rPr lang="zh-CN" altLang="en-US" dirty="0" smtClean="0"/>
              <a:t>子网</a:t>
            </a:r>
            <a:r>
              <a:rPr lang="en-US" altLang="zh-CN" dirty="0" smtClean="0"/>
              <a:t>(subnet)</a:t>
            </a:r>
            <a:r>
              <a:rPr lang="zh-CN" altLang="en-US" dirty="0" smtClean="0"/>
              <a:t>和超网</a:t>
            </a:r>
            <a:r>
              <a:rPr lang="en-US" altLang="zh-CN" dirty="0" smtClean="0"/>
              <a:t>(</a:t>
            </a:r>
            <a:r>
              <a:rPr lang="en-US" altLang="zh-CN" dirty="0" err="1" smtClean="0"/>
              <a:t>supernet</a:t>
            </a:r>
            <a:r>
              <a:rPr lang="en-US" altLang="zh-CN" dirty="0" smtClean="0"/>
              <a:t>)</a:t>
            </a:r>
          </a:p>
          <a:p>
            <a:pPr lvl="1"/>
            <a:r>
              <a:rPr lang="zh-CN" altLang="en-US" dirty="0" smtClean="0"/>
              <a:t>决定网络部分和主机部分的分界线从原来的</a:t>
            </a:r>
            <a:r>
              <a:rPr lang="en-US" altLang="zh-CN" dirty="0" smtClean="0"/>
              <a:t>IP</a:t>
            </a:r>
            <a:r>
              <a:rPr lang="zh-CN" altLang="en-US" dirty="0" smtClean="0"/>
              <a:t>地址类确定的界限往右移动，称为子网，往左边移动称为超网</a:t>
            </a:r>
            <a:endParaRPr lang="en-US" altLang="zh-CN" dirty="0"/>
          </a:p>
        </p:txBody>
      </p:sp>
    </p:spTree>
    <p:extLst>
      <p:ext uri="{BB962C8B-B14F-4D97-AF65-F5344CB8AC3E}">
        <p14:creationId xmlns:p14="http://schemas.microsoft.com/office/powerpoint/2010/main" val="2492361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云形 18"/>
          <p:cNvSpPr/>
          <p:nvPr/>
        </p:nvSpPr>
        <p:spPr>
          <a:xfrm>
            <a:off x="143218" y="1384290"/>
            <a:ext cx="2366297"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Rectangle 2"/>
          <p:cNvSpPr>
            <a:spLocks noGrp="1" noChangeArrowheads="1"/>
          </p:cNvSpPr>
          <p:nvPr>
            <p:ph type="title"/>
          </p:nvPr>
        </p:nvSpPr>
        <p:spPr>
          <a:xfrm>
            <a:off x="5993027" y="134614"/>
            <a:ext cx="4114800" cy="864973"/>
          </a:xfrm>
        </p:spPr>
        <p:txBody>
          <a:bodyPr/>
          <a:lstStyle/>
          <a:p>
            <a:pPr eaLnBrk="1" hangingPunct="1"/>
            <a:r>
              <a:rPr lang="en-US" altLang="zh-CN" dirty="0" smtClean="0"/>
              <a:t>CIDR</a:t>
            </a:r>
            <a:r>
              <a:rPr lang="zh-CN" altLang="en-US" dirty="0" smtClean="0"/>
              <a:t>示例</a:t>
            </a:r>
          </a:p>
        </p:txBody>
      </p:sp>
      <p:graphicFrame>
        <p:nvGraphicFramePr>
          <p:cNvPr id="1302640" name="Group 112"/>
          <p:cNvGraphicFramePr>
            <a:graphicFrameLocks noGrp="1"/>
          </p:cNvGraphicFramePr>
          <p:nvPr>
            <p:ph idx="1"/>
            <p:extLst/>
          </p:nvPr>
        </p:nvGraphicFramePr>
        <p:xfrm>
          <a:off x="3070653" y="2274950"/>
          <a:ext cx="8680450" cy="2955800"/>
        </p:xfrm>
        <a:graphic>
          <a:graphicData uri="http://schemas.openxmlformats.org/drawingml/2006/table">
            <a:tbl>
              <a:tblPr/>
              <a:tblGrid>
                <a:gridCol w="2016125">
                  <a:extLst>
                    <a:ext uri="{9D8B030D-6E8A-4147-A177-3AD203B41FA5}">
                      <a16:colId xmlns:a16="http://schemas.microsoft.com/office/drawing/2014/main" val="20000"/>
                    </a:ext>
                  </a:extLst>
                </a:gridCol>
                <a:gridCol w="5086350">
                  <a:extLst>
                    <a:ext uri="{9D8B030D-6E8A-4147-A177-3AD203B41FA5}">
                      <a16:colId xmlns:a16="http://schemas.microsoft.com/office/drawing/2014/main" val="20001"/>
                    </a:ext>
                  </a:extLst>
                </a:gridCol>
                <a:gridCol w="1577975">
                  <a:extLst>
                    <a:ext uri="{9D8B030D-6E8A-4147-A177-3AD203B41FA5}">
                      <a16:colId xmlns:a16="http://schemas.microsoft.com/office/drawing/2014/main" val="20002"/>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192.60.128.0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11000000.00111100.10000000.00000000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a:t>
                      </a:r>
                      <a:r>
                        <a:rPr kumimoji="0" lang="zh-CN" altLang="en-US" sz="2000" b="1" i="0" u="none" strike="noStrike" cap="none" normalizeH="0" baseline="0" smtClean="0">
                          <a:ln>
                            <a:noFill/>
                          </a:ln>
                          <a:solidFill>
                            <a:schemeClr val="tx1"/>
                          </a:solidFill>
                          <a:effectLst/>
                          <a:latin typeface="Arial" charset="0"/>
                          <a:ea typeface="宋体" pitchFamily="2" charset="-122"/>
                        </a:rPr>
                        <a:t>类地址</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192.60.129.0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11000000.00111100.10000001.00000000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a:noFill/>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192.60.130.0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11000000.00111100.10000010.00000000</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192.60.131.0</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11000000.00111100.10000011.00000000</a:t>
                      </a:r>
                      <a:endParaRPr kumimoji="1"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192.60.128.0</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11000000.00111100.10000000.00000000</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超网地址</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255.255.252.0</a:t>
                      </a: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11111111.11111111.11111100.00000000</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网络掩码</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192.60.131.255</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11000000.00111100.10000011.11111111</a:t>
                      </a: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广播地址</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00" name="Rectangle 113"/>
          <p:cNvSpPr>
            <a:spLocks noChangeArrowheads="1"/>
          </p:cNvSpPr>
          <p:nvPr/>
        </p:nvSpPr>
        <p:spPr bwMode="auto">
          <a:xfrm>
            <a:off x="2848232" y="1355263"/>
            <a:ext cx="8474075" cy="742950"/>
          </a:xfrm>
          <a:prstGeom prst="rect">
            <a:avLst/>
          </a:prstGeom>
          <a:noFill/>
          <a:ln w="9525">
            <a:noFill/>
            <a:miter lim="800000"/>
            <a:headEnd/>
            <a:tailEnd/>
          </a:ln>
        </p:spPr>
        <p:txBody>
          <a:bodyPr/>
          <a:lstStyle/>
          <a:p>
            <a:pPr marL="342900" indent="-342900">
              <a:buFontTx/>
              <a:buChar char="•"/>
            </a:pPr>
            <a:r>
              <a:rPr lang="en-US" altLang="zh-CN" sz="2400" dirty="0" smtClean="0"/>
              <a:t>ISP</a:t>
            </a:r>
            <a:r>
              <a:rPr lang="zh-CN" altLang="en-US" sz="2400" dirty="0" smtClean="0"/>
              <a:t>拥有</a:t>
            </a:r>
            <a:r>
              <a:rPr lang="en-US" altLang="zh-CN" sz="2400" dirty="0" smtClean="0"/>
              <a:t>16</a:t>
            </a:r>
            <a:r>
              <a:rPr lang="zh-CN" altLang="en-US" sz="2400" dirty="0" smtClean="0"/>
              <a:t>个</a:t>
            </a:r>
            <a:r>
              <a:rPr lang="en-US" altLang="zh-CN" sz="2400" dirty="0" smtClean="0"/>
              <a:t>C</a:t>
            </a:r>
            <a:r>
              <a:rPr lang="zh-CN" altLang="en-US" sz="2400" dirty="0" smtClean="0"/>
              <a:t>类地址，</a:t>
            </a:r>
            <a:r>
              <a:rPr lang="en-US" altLang="zh-CN" sz="2400" dirty="0" smtClean="0"/>
              <a:t>192.60.128.0/20</a:t>
            </a:r>
            <a:r>
              <a:rPr lang="zh-CN" altLang="en-US" sz="2400" dirty="0" smtClean="0"/>
              <a:t>。假设</a:t>
            </a:r>
            <a:r>
              <a:rPr lang="zh-CN" altLang="en-US" sz="2400" dirty="0"/>
              <a:t>需要</a:t>
            </a:r>
            <a:r>
              <a:rPr lang="en-US" altLang="zh-CN" sz="2400" dirty="0"/>
              <a:t>1000</a:t>
            </a:r>
            <a:r>
              <a:rPr lang="zh-CN" altLang="en-US" sz="2400" dirty="0"/>
              <a:t>个</a:t>
            </a:r>
            <a:r>
              <a:rPr lang="en-US" altLang="zh-CN" sz="2400" dirty="0"/>
              <a:t>IP</a:t>
            </a:r>
            <a:r>
              <a:rPr lang="zh-CN" altLang="en-US" sz="2400" dirty="0"/>
              <a:t>地址，分配</a:t>
            </a:r>
            <a:r>
              <a:rPr lang="en-US" altLang="zh-CN" sz="2400" dirty="0"/>
              <a:t>4</a:t>
            </a:r>
            <a:r>
              <a:rPr lang="zh-CN" altLang="en-US" sz="2400" dirty="0"/>
              <a:t>个连续的</a:t>
            </a:r>
            <a:r>
              <a:rPr lang="en-US" altLang="zh-CN" sz="2400" dirty="0"/>
              <a:t>C</a:t>
            </a:r>
            <a:r>
              <a:rPr lang="zh-CN" altLang="en-US" sz="2400" dirty="0"/>
              <a:t>类地址</a:t>
            </a:r>
          </a:p>
        </p:txBody>
      </p:sp>
      <p:sp>
        <p:nvSpPr>
          <p:cNvPr id="24601" name="Rectangle 114"/>
          <p:cNvSpPr>
            <a:spLocks noChangeArrowheads="1"/>
          </p:cNvSpPr>
          <p:nvPr/>
        </p:nvSpPr>
        <p:spPr bwMode="auto">
          <a:xfrm>
            <a:off x="2824548" y="5407487"/>
            <a:ext cx="8704134" cy="632254"/>
          </a:xfrm>
          <a:prstGeom prst="rect">
            <a:avLst/>
          </a:prstGeom>
          <a:noFill/>
          <a:ln w="9525">
            <a:noFill/>
            <a:miter lim="800000"/>
            <a:headEnd/>
            <a:tailEnd/>
          </a:ln>
        </p:spPr>
        <p:txBody>
          <a:bodyPr/>
          <a:lstStyle/>
          <a:p>
            <a:pPr marL="342900" indent="-342900">
              <a:buFontTx/>
              <a:buChar char="•"/>
            </a:pPr>
            <a:r>
              <a:rPr lang="en-US" altLang="zh-CN" sz="2400" dirty="0"/>
              <a:t>4</a:t>
            </a:r>
            <a:r>
              <a:rPr lang="zh-CN" altLang="en-US" sz="2400" dirty="0"/>
              <a:t>个</a:t>
            </a:r>
            <a:r>
              <a:rPr lang="en-US" altLang="zh-CN" sz="2400" dirty="0"/>
              <a:t>C</a:t>
            </a:r>
            <a:r>
              <a:rPr lang="zh-CN" altLang="en-US" sz="2400" dirty="0"/>
              <a:t>类地址被汇集成为：</a:t>
            </a:r>
            <a:r>
              <a:rPr lang="en-US" altLang="zh-CN" sz="2400" dirty="0"/>
              <a:t>192.60.128.0/22</a:t>
            </a:r>
          </a:p>
        </p:txBody>
      </p:sp>
      <p:sp>
        <p:nvSpPr>
          <p:cNvPr id="2" name="文本框 1"/>
          <p:cNvSpPr txBox="1"/>
          <p:nvPr/>
        </p:nvSpPr>
        <p:spPr>
          <a:xfrm>
            <a:off x="192646" y="411005"/>
            <a:ext cx="2936274" cy="923330"/>
          </a:xfrm>
          <a:prstGeom prst="rect">
            <a:avLst/>
          </a:prstGeom>
          <a:noFill/>
        </p:spPr>
        <p:txBody>
          <a:bodyPr wrap="square" rtlCol="0">
            <a:spAutoFit/>
          </a:bodyPr>
          <a:lstStyle/>
          <a:p>
            <a:r>
              <a:rPr lang="en-US" altLang="zh-CN" dirty="0" err="1" smtClean="0"/>
              <a:t>Dest</a:t>
            </a:r>
            <a:r>
              <a:rPr lang="en-US" altLang="zh-CN" dirty="0" smtClean="0"/>
              <a:t>	             Next Hop</a:t>
            </a:r>
          </a:p>
          <a:p>
            <a:r>
              <a:rPr lang="en-US" altLang="zh-CN" dirty="0" smtClean="0"/>
              <a:t>192.60.128.0/20   ISP A</a:t>
            </a:r>
          </a:p>
          <a:p>
            <a:r>
              <a:rPr lang="en-US" altLang="zh-CN" dirty="0" smtClean="0"/>
              <a:t>192.60.128.0/22   Client</a:t>
            </a:r>
            <a:endParaRPr lang="zh-CN" altLang="en-US" dirty="0"/>
          </a:p>
        </p:txBody>
      </p:sp>
      <p:sp>
        <p:nvSpPr>
          <p:cNvPr id="3" name="云形 2"/>
          <p:cNvSpPr/>
          <p:nvPr/>
        </p:nvSpPr>
        <p:spPr>
          <a:xfrm>
            <a:off x="815549" y="2984604"/>
            <a:ext cx="2125363" cy="747139"/>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51474" y="3085412"/>
            <a:ext cx="1797907" cy="646331"/>
          </a:xfrm>
          <a:prstGeom prst="rect">
            <a:avLst/>
          </a:prstGeom>
          <a:noFill/>
        </p:spPr>
        <p:txBody>
          <a:bodyPr wrap="square" rtlCol="0">
            <a:spAutoFit/>
          </a:bodyPr>
          <a:lstStyle/>
          <a:p>
            <a:r>
              <a:rPr lang="en-US" altLang="zh-CN" dirty="0" smtClean="0"/>
              <a:t>192.60.128.0/20</a:t>
            </a:r>
          </a:p>
          <a:p>
            <a:pPr algn="ctr"/>
            <a:r>
              <a:rPr lang="en-US" altLang="zh-CN" dirty="0" smtClean="0"/>
              <a:t>ISP A</a:t>
            </a:r>
          </a:p>
        </p:txBody>
      </p:sp>
      <p:sp>
        <p:nvSpPr>
          <p:cNvPr id="10" name="云形 9"/>
          <p:cNvSpPr/>
          <p:nvPr/>
        </p:nvSpPr>
        <p:spPr>
          <a:xfrm>
            <a:off x="469555" y="4319196"/>
            <a:ext cx="1878227" cy="747139"/>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7268" y="4409243"/>
            <a:ext cx="1765227" cy="646331"/>
          </a:xfrm>
          <a:prstGeom prst="rect">
            <a:avLst/>
          </a:prstGeom>
        </p:spPr>
        <p:txBody>
          <a:bodyPr wrap="none">
            <a:spAutoFit/>
          </a:bodyPr>
          <a:lstStyle/>
          <a:p>
            <a:r>
              <a:rPr lang="en-US" altLang="zh-CN" dirty="0" smtClean="0"/>
              <a:t>192.60.128.0/22</a:t>
            </a:r>
          </a:p>
          <a:p>
            <a:pPr algn="ctr"/>
            <a:r>
              <a:rPr lang="en-US" altLang="zh-CN" dirty="0" smtClean="0"/>
              <a:t>Client</a:t>
            </a:r>
            <a:endParaRPr lang="zh-CN" altLang="en-US" dirty="0"/>
          </a:p>
        </p:txBody>
      </p:sp>
      <p:cxnSp>
        <p:nvCxnSpPr>
          <p:cNvPr id="6" name="直接连接符 5"/>
          <p:cNvCxnSpPr>
            <a:stCxn id="3" idx="1"/>
            <a:endCxn id="10" idx="3"/>
          </p:cNvCxnSpPr>
          <p:nvPr/>
        </p:nvCxnSpPr>
        <p:spPr>
          <a:xfrm flipH="1">
            <a:off x="1408669" y="3730947"/>
            <a:ext cx="469562" cy="6309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643450" y="2142072"/>
            <a:ext cx="395415" cy="893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2"/>
          </p:cNvCxnSpPr>
          <p:nvPr/>
        </p:nvCxnSpPr>
        <p:spPr>
          <a:xfrm>
            <a:off x="524180" y="2072439"/>
            <a:ext cx="172432" cy="24403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0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ea typeface="宋体" charset="-122"/>
              </a:rPr>
              <a:t>CIDR:</a:t>
            </a:r>
            <a:r>
              <a:rPr lang="zh-CN" altLang="en-US" dirty="0" smtClean="0">
                <a:ea typeface="宋体" charset="-122"/>
              </a:rPr>
              <a:t>常用的</a:t>
            </a:r>
            <a:r>
              <a:rPr lang="en-US" altLang="zh-CN" dirty="0" smtClean="0">
                <a:ea typeface="宋体" charset="-122"/>
              </a:rPr>
              <a:t>CIDR</a:t>
            </a:r>
            <a:r>
              <a:rPr lang="zh-CN" altLang="en-US" dirty="0" smtClean="0">
                <a:ea typeface="宋体" charset="-122"/>
              </a:rPr>
              <a:t>地址块</a:t>
            </a:r>
            <a:endParaRPr lang="en-US" altLang="zh-CN" dirty="0" smtClean="0">
              <a:ea typeface="宋体" charset="-122"/>
            </a:endParaRPr>
          </a:p>
        </p:txBody>
      </p:sp>
      <p:sp>
        <p:nvSpPr>
          <p:cNvPr id="25603" name="Rectangle 3"/>
          <p:cNvSpPr>
            <a:spLocks noGrp="1" noChangeArrowheads="1"/>
          </p:cNvSpPr>
          <p:nvPr>
            <p:ph type="body" idx="1"/>
          </p:nvPr>
        </p:nvSpPr>
        <p:spPr/>
        <p:txBody>
          <a:bodyPr/>
          <a:lstStyle/>
          <a:p>
            <a:pPr eaLnBrk="1" hangingPunct="1"/>
            <a:endParaRPr lang="zh-CN" altLang="en-US" smtClean="0"/>
          </a:p>
        </p:txBody>
      </p:sp>
      <p:pic>
        <p:nvPicPr>
          <p:cNvPr id="25604" name="Picture 4"/>
          <p:cNvPicPr>
            <a:picLocks noChangeAspect="1" noChangeArrowheads="1"/>
          </p:cNvPicPr>
          <p:nvPr/>
        </p:nvPicPr>
        <p:blipFill>
          <a:blip r:embed="rId3"/>
          <a:srcRect/>
          <a:stretch>
            <a:fillRect/>
          </a:stretch>
        </p:blipFill>
        <p:spPr bwMode="auto">
          <a:xfrm>
            <a:off x="1873380" y="1587545"/>
            <a:ext cx="6480175" cy="5159375"/>
          </a:xfrm>
          <a:prstGeom prst="rect">
            <a:avLst/>
          </a:prstGeom>
          <a:noFill/>
          <a:ln w="9525">
            <a:noFill/>
            <a:miter lim="800000"/>
            <a:headEnd/>
            <a:tailEnd/>
          </a:ln>
        </p:spPr>
      </p:pic>
    </p:spTree>
    <p:extLst>
      <p:ext uri="{BB962C8B-B14F-4D97-AF65-F5344CB8AC3E}">
        <p14:creationId xmlns:p14="http://schemas.microsoft.com/office/powerpoint/2010/main" val="315246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smtClean="0"/>
              <a:t>IP</a:t>
            </a:r>
            <a:r>
              <a:rPr lang="zh-CN" altLang="en-US" dirty="0" smtClean="0"/>
              <a:t>：</a:t>
            </a:r>
            <a:r>
              <a:rPr lang="en-US" altLang="zh-CN" dirty="0" smtClean="0"/>
              <a:t>IP</a:t>
            </a:r>
            <a:r>
              <a:rPr lang="zh-CN" altLang="en-US" dirty="0" smtClean="0"/>
              <a:t>转发</a:t>
            </a:r>
          </a:p>
        </p:txBody>
      </p:sp>
      <p:sp>
        <p:nvSpPr>
          <p:cNvPr id="26627" name="Rectangle 3"/>
          <p:cNvSpPr>
            <a:spLocks noGrp="1" noChangeArrowheads="1"/>
          </p:cNvSpPr>
          <p:nvPr>
            <p:ph type="body" idx="1"/>
          </p:nvPr>
        </p:nvSpPr>
        <p:spPr>
          <a:xfrm>
            <a:off x="195648" y="1651146"/>
            <a:ext cx="6044514" cy="3271289"/>
          </a:xfrm>
        </p:spPr>
        <p:txBody>
          <a:bodyPr>
            <a:noAutofit/>
          </a:bodyPr>
          <a:lstStyle/>
          <a:p>
            <a:r>
              <a:rPr lang="zh-CN" altLang="en-US" sz="1800" dirty="0"/>
              <a:t>接收分组，查找转发表将分组送到相应的外出接口</a:t>
            </a:r>
            <a:endParaRPr lang="en-US" altLang="zh-CN" sz="1800" dirty="0"/>
          </a:p>
          <a:p>
            <a:pPr lvl="1"/>
            <a:r>
              <a:rPr lang="zh-CN" altLang="en-US" sz="1800" dirty="0"/>
              <a:t>路由：节点之间交换路由信息建立路由表</a:t>
            </a:r>
            <a:endParaRPr lang="en-US" altLang="zh-CN" sz="1800" dirty="0"/>
          </a:p>
          <a:p>
            <a:pPr lvl="1"/>
            <a:r>
              <a:rPr lang="zh-CN" altLang="en-US" sz="1800" u="sng" dirty="0">
                <a:solidFill>
                  <a:srgbClr val="FF0000"/>
                </a:solidFill>
              </a:rPr>
              <a:t>转发表根据路由表来确定</a:t>
            </a:r>
            <a:endParaRPr lang="en-US" altLang="zh-CN" sz="1800" u="sng" dirty="0">
              <a:solidFill>
                <a:srgbClr val="FF0000"/>
              </a:solidFill>
            </a:endParaRPr>
          </a:p>
          <a:p>
            <a:r>
              <a:rPr lang="zh-CN" altLang="en-US" sz="1800" dirty="0"/>
              <a:t>转发</a:t>
            </a:r>
            <a:r>
              <a:rPr lang="zh-CN" altLang="en-US" sz="1800" dirty="0" smtClean="0"/>
              <a:t>表</a:t>
            </a:r>
            <a:r>
              <a:rPr lang="zh-CN" altLang="en-US" sz="1800" dirty="0"/>
              <a:t>一般</a:t>
            </a:r>
            <a:r>
              <a:rPr lang="zh-CN" altLang="en-US" sz="1800" dirty="0" smtClean="0"/>
              <a:t>包含</a:t>
            </a:r>
            <a:r>
              <a:rPr lang="zh-CN" altLang="en-US" sz="1800" dirty="0"/>
              <a:t>：目的网络</a:t>
            </a:r>
            <a:r>
              <a:rPr lang="en-US" altLang="zh-CN" sz="1800" dirty="0"/>
              <a:t>/</a:t>
            </a:r>
            <a:r>
              <a:rPr lang="zh-CN" altLang="en-US" sz="1800" dirty="0"/>
              <a:t>网络掩码</a:t>
            </a:r>
            <a:r>
              <a:rPr lang="en-US" altLang="zh-CN" sz="1800" dirty="0"/>
              <a:t>/</a:t>
            </a:r>
            <a:r>
              <a:rPr lang="zh-CN" altLang="en-US" sz="1800" dirty="0"/>
              <a:t>下一跳</a:t>
            </a:r>
            <a:r>
              <a:rPr lang="en-US" altLang="zh-CN" sz="1800" dirty="0"/>
              <a:t>/</a:t>
            </a:r>
            <a:r>
              <a:rPr lang="zh-CN" altLang="en-US" sz="1800" dirty="0"/>
              <a:t>网络接口</a:t>
            </a:r>
            <a:endParaRPr lang="en-US" altLang="zh-CN" sz="1800" dirty="0"/>
          </a:p>
          <a:p>
            <a:pPr lvl="1"/>
            <a:r>
              <a:rPr lang="zh-CN" altLang="en-US" sz="1800" dirty="0"/>
              <a:t>网络掩码为</a:t>
            </a:r>
            <a:r>
              <a:rPr lang="en-US" altLang="zh-CN" sz="1800" dirty="0"/>
              <a:t>255.255.255.255(/32)</a:t>
            </a:r>
            <a:r>
              <a:rPr lang="zh-CN" altLang="en-US" sz="1800" dirty="0"/>
              <a:t>的路由为主机路由</a:t>
            </a:r>
            <a:endParaRPr lang="en-US" altLang="zh-CN" sz="1800" dirty="0"/>
          </a:p>
          <a:p>
            <a:pPr lvl="1"/>
            <a:r>
              <a:rPr lang="zh-CN" altLang="en-US" sz="1800" dirty="0"/>
              <a:t>网络掩码为</a:t>
            </a:r>
            <a:r>
              <a:rPr lang="en-US" altLang="zh-CN" sz="1800" dirty="0"/>
              <a:t>0.0.0.0(/0)</a:t>
            </a:r>
            <a:r>
              <a:rPr lang="zh-CN" altLang="en-US" sz="1800" dirty="0"/>
              <a:t>的路由为缺省路由，当转发表中找不到路由时采用</a:t>
            </a:r>
          </a:p>
          <a:p>
            <a:pPr lvl="1"/>
            <a:r>
              <a:rPr lang="zh-CN" altLang="en-US" sz="1800" dirty="0"/>
              <a:t>直接路由：目的节点和当前主机在同一网络，可直接通过对应的接口递交</a:t>
            </a:r>
            <a:endParaRPr lang="en-US" altLang="zh-CN" sz="1800" dirty="0"/>
          </a:p>
          <a:p>
            <a:pPr lvl="1"/>
            <a:r>
              <a:rPr lang="zh-CN" altLang="en-US" sz="1800" dirty="0"/>
              <a:t>间接路由：需要通过下一跳</a:t>
            </a:r>
            <a:r>
              <a:rPr lang="zh-CN" altLang="en-US" sz="1800" dirty="0" smtClean="0"/>
              <a:t>路由</a:t>
            </a:r>
            <a:r>
              <a:rPr lang="zh-CN" altLang="en-US" sz="1800" dirty="0"/>
              <a:t>器</a:t>
            </a:r>
            <a:r>
              <a:rPr lang="zh-CN" altLang="en-US" sz="1800" dirty="0" smtClean="0"/>
              <a:t>转发</a:t>
            </a:r>
            <a:endParaRPr lang="en-US" altLang="zh-CN" sz="1800" dirty="0"/>
          </a:p>
          <a:p>
            <a:r>
              <a:rPr lang="zh-CN" altLang="en-US" sz="1800" dirty="0"/>
              <a:t>转发过程中</a:t>
            </a:r>
            <a:r>
              <a:rPr lang="zh-CN" altLang="en-US" sz="1800" dirty="0" smtClean="0"/>
              <a:t>不改变</a:t>
            </a:r>
            <a:r>
              <a:rPr lang="zh-CN" altLang="en-US" sz="1800" dirty="0"/>
              <a:t>源和目的</a:t>
            </a:r>
            <a:r>
              <a:rPr lang="en-US" altLang="zh-CN" sz="1800" dirty="0"/>
              <a:t>IP</a:t>
            </a:r>
            <a:r>
              <a:rPr lang="zh-CN" altLang="en-US" sz="1800" dirty="0"/>
              <a:t>地址，改变的是</a:t>
            </a:r>
            <a:r>
              <a:rPr lang="en-US" altLang="zh-CN" sz="1800" dirty="0"/>
              <a:t>MAC</a:t>
            </a:r>
            <a:r>
              <a:rPr lang="zh-CN" altLang="en-US" sz="1800" dirty="0"/>
              <a:t>地址</a:t>
            </a:r>
            <a:endParaRPr lang="en-US" altLang="zh-CN" sz="1800" dirty="0"/>
          </a:p>
          <a:p>
            <a:pPr eaLnBrk="1" hangingPunct="1"/>
            <a:endParaRPr lang="zh-CN" altLang="en-US" sz="1800" dirty="0"/>
          </a:p>
        </p:txBody>
      </p:sp>
      <p:graphicFrame>
        <p:nvGraphicFramePr>
          <p:cNvPr id="2" name="表格 1"/>
          <p:cNvGraphicFramePr>
            <a:graphicFrameLocks noGrp="1"/>
          </p:cNvGraphicFramePr>
          <p:nvPr>
            <p:extLst/>
          </p:nvPr>
        </p:nvGraphicFramePr>
        <p:xfrm>
          <a:off x="6240162" y="4013896"/>
          <a:ext cx="5766485" cy="2194560"/>
        </p:xfrm>
        <a:graphic>
          <a:graphicData uri="http://schemas.openxmlformats.org/drawingml/2006/table">
            <a:tbl>
              <a:tblPr firstRow="1" firstCol="1" bandRow="1">
                <a:tableStyleId>{5C22544A-7EE6-4342-B048-85BDC9FD1C3A}</a:tableStyleId>
              </a:tblPr>
              <a:tblGrid>
                <a:gridCol w="1581664">
                  <a:extLst>
                    <a:ext uri="{9D8B030D-6E8A-4147-A177-3AD203B41FA5}">
                      <a16:colId xmlns:a16="http://schemas.microsoft.com/office/drawing/2014/main" val="20000"/>
                    </a:ext>
                  </a:extLst>
                </a:gridCol>
                <a:gridCol w="1717590">
                  <a:extLst>
                    <a:ext uri="{9D8B030D-6E8A-4147-A177-3AD203B41FA5}">
                      <a16:colId xmlns:a16="http://schemas.microsoft.com/office/drawing/2014/main" val="20001"/>
                    </a:ext>
                  </a:extLst>
                </a:gridCol>
                <a:gridCol w="1470454">
                  <a:extLst>
                    <a:ext uri="{9D8B030D-6E8A-4147-A177-3AD203B41FA5}">
                      <a16:colId xmlns:a16="http://schemas.microsoft.com/office/drawing/2014/main" val="20002"/>
                    </a:ext>
                  </a:extLst>
                </a:gridCol>
                <a:gridCol w="996777">
                  <a:extLst>
                    <a:ext uri="{9D8B030D-6E8A-4147-A177-3AD203B41FA5}">
                      <a16:colId xmlns:a16="http://schemas.microsoft.com/office/drawing/2014/main" val="20003"/>
                    </a:ext>
                  </a:extLst>
                </a:gridCol>
              </a:tblGrid>
              <a:tr h="336116">
                <a:tc>
                  <a:txBody>
                    <a:bodyPr/>
                    <a:lstStyle/>
                    <a:p>
                      <a:pPr algn="ctr">
                        <a:lnSpc>
                          <a:spcPct val="150000"/>
                        </a:lnSpc>
                        <a:spcAft>
                          <a:spcPts val="0"/>
                        </a:spcAft>
                      </a:pPr>
                      <a:r>
                        <a:rPr lang="zh-CN" sz="1600" kern="100" dirty="0">
                          <a:effectLst/>
                        </a:rPr>
                        <a:t>目的网络</a:t>
                      </a:r>
                      <a:endParaRPr lang="zh-CN" sz="16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1600" kern="100" dirty="0">
                          <a:effectLst/>
                        </a:rPr>
                        <a:t>网络掩码</a:t>
                      </a:r>
                      <a:endParaRPr lang="zh-CN" sz="16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1600" kern="100">
                          <a:effectLst/>
                        </a:rPr>
                        <a:t>下一跳路由器</a:t>
                      </a:r>
                      <a:endParaRPr lang="zh-CN" sz="16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1600" kern="100">
                          <a:effectLst/>
                        </a:rPr>
                        <a:t>网络接口</a:t>
                      </a:r>
                      <a:endParaRPr lang="zh-CN" sz="16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336116">
                <a:tc>
                  <a:txBody>
                    <a:bodyPr/>
                    <a:lstStyle/>
                    <a:p>
                      <a:pPr algn="just">
                        <a:lnSpc>
                          <a:spcPct val="150000"/>
                        </a:lnSpc>
                        <a:spcAft>
                          <a:spcPts val="0"/>
                        </a:spcAft>
                      </a:pPr>
                      <a:r>
                        <a:rPr lang="en-US" sz="1600" b="1" kern="100" dirty="0">
                          <a:solidFill>
                            <a:schemeClr val="tx1"/>
                          </a:solidFill>
                          <a:effectLst/>
                        </a:rPr>
                        <a:t>10.11.12.0</a:t>
                      </a:r>
                      <a:endParaRPr lang="zh-CN" sz="1600" b="1" kern="100" dirty="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255.255.255.0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dirty="0">
                          <a:solidFill>
                            <a:schemeClr val="tx1"/>
                          </a:solidFill>
                          <a:effectLst/>
                        </a:rPr>
                        <a:t>0.0.0.0</a:t>
                      </a:r>
                      <a:endParaRPr lang="zh-CN" sz="1600" b="1" kern="100" dirty="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eth0</a:t>
                      </a:r>
                      <a:endParaRPr lang="zh-CN" sz="1600" b="1" kern="100">
                        <a:solidFill>
                          <a:schemeClr val="tx1"/>
                        </a:solidFill>
                        <a:effectLst/>
                        <a:latin typeface="Times New Roman"/>
                        <a:ea typeface="宋体"/>
                        <a:cs typeface="Times New Roman"/>
                      </a:endParaRPr>
                    </a:p>
                  </a:txBody>
                  <a:tcPr marL="68580" marR="68580" marT="0" marB="0">
                    <a:noFill/>
                  </a:tcPr>
                </a:tc>
                <a:extLst>
                  <a:ext uri="{0D108BD9-81ED-4DB2-BD59-A6C34878D82A}">
                    <a16:rowId xmlns:a16="http://schemas.microsoft.com/office/drawing/2014/main" val="10001"/>
                  </a:ext>
                </a:extLst>
              </a:tr>
              <a:tr h="336116">
                <a:tc>
                  <a:txBody>
                    <a:bodyPr/>
                    <a:lstStyle/>
                    <a:p>
                      <a:pPr algn="just">
                        <a:lnSpc>
                          <a:spcPct val="150000"/>
                        </a:lnSpc>
                        <a:spcAft>
                          <a:spcPts val="0"/>
                        </a:spcAft>
                      </a:pPr>
                      <a:r>
                        <a:rPr lang="en-US" sz="1600" b="1" kern="100">
                          <a:solidFill>
                            <a:schemeClr val="tx1"/>
                          </a:solidFill>
                          <a:effectLst/>
                        </a:rPr>
                        <a:t>127.0.0.0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255.0.0.0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0.0.0.0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lo</a:t>
                      </a:r>
                      <a:endParaRPr lang="zh-CN" sz="1600" b="1" kern="100">
                        <a:solidFill>
                          <a:schemeClr val="tx1"/>
                        </a:solidFill>
                        <a:effectLst/>
                        <a:latin typeface="Times New Roman"/>
                        <a:ea typeface="宋体"/>
                        <a:cs typeface="Times New Roman"/>
                      </a:endParaRPr>
                    </a:p>
                  </a:txBody>
                  <a:tcPr marL="68580" marR="68580" marT="0" marB="0">
                    <a:noFill/>
                  </a:tcPr>
                </a:tc>
                <a:extLst>
                  <a:ext uri="{0D108BD9-81ED-4DB2-BD59-A6C34878D82A}">
                    <a16:rowId xmlns:a16="http://schemas.microsoft.com/office/drawing/2014/main" val="10002"/>
                  </a:ext>
                </a:extLst>
              </a:tr>
              <a:tr h="336116">
                <a:tc>
                  <a:txBody>
                    <a:bodyPr/>
                    <a:lstStyle/>
                    <a:p>
                      <a:pPr algn="just">
                        <a:lnSpc>
                          <a:spcPct val="150000"/>
                        </a:lnSpc>
                        <a:spcAft>
                          <a:spcPts val="0"/>
                        </a:spcAft>
                      </a:pPr>
                      <a:r>
                        <a:rPr lang="en-US" sz="1600" b="1" kern="100">
                          <a:solidFill>
                            <a:schemeClr val="tx1"/>
                          </a:solidFill>
                          <a:effectLst/>
                        </a:rPr>
                        <a:t>10.11.0.0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255.255.0.0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10.11.12.2</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eth0</a:t>
                      </a:r>
                      <a:endParaRPr lang="zh-CN" sz="1600" b="1" kern="100">
                        <a:solidFill>
                          <a:schemeClr val="tx1"/>
                        </a:solidFill>
                        <a:effectLst/>
                        <a:latin typeface="Times New Roman"/>
                        <a:ea typeface="宋体"/>
                        <a:cs typeface="Times New Roman"/>
                      </a:endParaRPr>
                    </a:p>
                  </a:txBody>
                  <a:tcPr marL="68580" marR="68580" marT="0" marB="0">
                    <a:noFill/>
                  </a:tcPr>
                </a:tc>
                <a:extLst>
                  <a:ext uri="{0D108BD9-81ED-4DB2-BD59-A6C34878D82A}">
                    <a16:rowId xmlns:a16="http://schemas.microsoft.com/office/drawing/2014/main" val="10003"/>
                  </a:ext>
                </a:extLst>
              </a:tr>
              <a:tr h="336116">
                <a:tc>
                  <a:txBody>
                    <a:bodyPr/>
                    <a:lstStyle/>
                    <a:p>
                      <a:pPr algn="just">
                        <a:lnSpc>
                          <a:spcPct val="150000"/>
                        </a:lnSpc>
                        <a:spcAft>
                          <a:spcPts val="0"/>
                        </a:spcAft>
                      </a:pPr>
                      <a:r>
                        <a:rPr lang="en-US" sz="1600" b="1" kern="100">
                          <a:solidFill>
                            <a:schemeClr val="tx1"/>
                          </a:solidFill>
                          <a:effectLst/>
                        </a:rPr>
                        <a:t>202.120.224.4</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255.255.255.255</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10.11.12.2</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eth0</a:t>
                      </a:r>
                      <a:endParaRPr lang="zh-CN" sz="1600" b="1" kern="100">
                        <a:solidFill>
                          <a:schemeClr val="tx1"/>
                        </a:solidFill>
                        <a:effectLst/>
                        <a:latin typeface="Times New Roman"/>
                        <a:ea typeface="宋体"/>
                        <a:cs typeface="Times New Roman"/>
                      </a:endParaRPr>
                    </a:p>
                  </a:txBody>
                  <a:tcPr marL="68580" marR="68580" marT="0" marB="0">
                    <a:noFill/>
                  </a:tcPr>
                </a:tc>
                <a:extLst>
                  <a:ext uri="{0D108BD9-81ED-4DB2-BD59-A6C34878D82A}">
                    <a16:rowId xmlns:a16="http://schemas.microsoft.com/office/drawing/2014/main" val="10004"/>
                  </a:ext>
                </a:extLst>
              </a:tr>
              <a:tr h="336116">
                <a:tc>
                  <a:txBody>
                    <a:bodyPr/>
                    <a:lstStyle/>
                    <a:p>
                      <a:pPr algn="just">
                        <a:lnSpc>
                          <a:spcPct val="150000"/>
                        </a:lnSpc>
                        <a:spcAft>
                          <a:spcPts val="0"/>
                        </a:spcAft>
                      </a:pPr>
                      <a:r>
                        <a:rPr lang="en-US" sz="1600" b="1" kern="100" dirty="0">
                          <a:solidFill>
                            <a:schemeClr val="tx1"/>
                          </a:solidFill>
                          <a:effectLst/>
                        </a:rPr>
                        <a:t>0.0.0.0</a:t>
                      </a:r>
                      <a:endParaRPr lang="zh-CN" sz="1600" b="1" kern="100" dirty="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0.0.0.0</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a:solidFill>
                            <a:schemeClr val="tx1"/>
                          </a:solidFill>
                          <a:effectLst/>
                        </a:rPr>
                        <a:t>10.11.12.1</a:t>
                      </a:r>
                      <a:endParaRPr lang="zh-CN" sz="1600" b="1" kern="100">
                        <a:solidFill>
                          <a:schemeClr val="tx1"/>
                        </a:solidFill>
                        <a:effectLst/>
                        <a:latin typeface="Times New Roman"/>
                        <a:ea typeface="宋体"/>
                        <a:cs typeface="Times New Roman"/>
                      </a:endParaRPr>
                    </a:p>
                  </a:txBody>
                  <a:tcPr marL="68580" marR="68580" marT="0" marB="0">
                    <a:noFill/>
                  </a:tcPr>
                </a:tc>
                <a:tc>
                  <a:txBody>
                    <a:bodyPr/>
                    <a:lstStyle/>
                    <a:p>
                      <a:pPr algn="just">
                        <a:lnSpc>
                          <a:spcPct val="150000"/>
                        </a:lnSpc>
                        <a:spcAft>
                          <a:spcPts val="0"/>
                        </a:spcAft>
                      </a:pPr>
                      <a:r>
                        <a:rPr lang="en-US" sz="1600" b="1" kern="100" dirty="0">
                          <a:solidFill>
                            <a:schemeClr val="tx1"/>
                          </a:solidFill>
                          <a:effectLst/>
                        </a:rPr>
                        <a:t>eth0</a:t>
                      </a:r>
                      <a:endParaRPr lang="zh-CN" sz="1600" b="1" kern="100" dirty="0">
                        <a:solidFill>
                          <a:schemeClr val="tx1"/>
                        </a:solidFill>
                        <a:effectLst/>
                        <a:latin typeface="Times New Roman"/>
                        <a:ea typeface="宋体"/>
                        <a:cs typeface="Times New Roman"/>
                      </a:endParaRPr>
                    </a:p>
                  </a:txBody>
                  <a:tcPr marL="68580" marR="68580" marT="0" marB="0">
                    <a:noFill/>
                  </a:tcPr>
                </a:tc>
                <a:extLst>
                  <a:ext uri="{0D108BD9-81ED-4DB2-BD59-A6C34878D82A}">
                    <a16:rowId xmlns:a16="http://schemas.microsoft.com/office/drawing/2014/main" val="10005"/>
                  </a:ext>
                </a:extLst>
              </a:tr>
            </a:tbl>
          </a:graphicData>
        </a:graphic>
      </p:graphicFrame>
      <p:sp>
        <p:nvSpPr>
          <p:cNvPr id="3" name="矩形 2"/>
          <p:cNvSpPr/>
          <p:nvPr/>
        </p:nvSpPr>
        <p:spPr>
          <a:xfrm>
            <a:off x="6240162" y="1573713"/>
            <a:ext cx="5113638" cy="2308324"/>
          </a:xfrm>
          <a:prstGeom prst="rect">
            <a:avLst/>
          </a:prstGeom>
        </p:spPr>
        <p:txBody>
          <a:bodyPr wrap="square">
            <a:spAutoFit/>
          </a:bodyPr>
          <a:lstStyle/>
          <a:p>
            <a:pPr marL="285750" indent="-285750">
              <a:buFont typeface="Arial" panose="020B0604020202020204" pitchFamily="34" charset="0"/>
              <a:buChar char="•"/>
            </a:pPr>
            <a:r>
              <a:rPr lang="zh-CN" altLang="en-US" dirty="0"/>
              <a:t>收到</a:t>
            </a:r>
            <a:r>
              <a:rPr lang="en-US" altLang="zh-CN" dirty="0"/>
              <a:t>IP</a:t>
            </a:r>
            <a:r>
              <a:rPr lang="zh-CN" altLang="en-US" dirty="0"/>
              <a:t>分组后如何匹配转发表中的表项？</a:t>
            </a:r>
          </a:p>
          <a:p>
            <a:pPr marL="742950" lvl="1" indent="-285750">
              <a:buFont typeface="Arial" panose="020B0604020202020204" pitchFamily="34" charset="0"/>
              <a:buChar char="•"/>
            </a:pPr>
            <a:r>
              <a:rPr lang="zh-CN" altLang="en-US" dirty="0"/>
              <a:t>目的</a:t>
            </a:r>
            <a:r>
              <a:rPr lang="en-US" altLang="zh-CN" dirty="0"/>
              <a:t>IP</a:t>
            </a:r>
            <a:r>
              <a:rPr lang="zh-CN" altLang="en-US" dirty="0"/>
              <a:t>地址 </a:t>
            </a:r>
            <a:r>
              <a:rPr lang="en-US" altLang="zh-CN" dirty="0"/>
              <a:t>&amp; </a:t>
            </a:r>
            <a:r>
              <a:rPr lang="zh-CN" altLang="en-US" dirty="0"/>
              <a:t>表项的网络掩码 是否等于</a:t>
            </a:r>
            <a:r>
              <a:rPr lang="en-US" altLang="zh-CN" dirty="0"/>
              <a:t> </a:t>
            </a:r>
            <a:r>
              <a:rPr lang="zh-CN" altLang="en-US" dirty="0"/>
              <a:t>目的网络</a:t>
            </a:r>
            <a:r>
              <a:rPr lang="en-US" altLang="zh-CN" dirty="0"/>
              <a:t>&amp;</a:t>
            </a:r>
            <a:r>
              <a:rPr lang="zh-CN" altLang="en-US" dirty="0"/>
              <a:t>网络掩码</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CIDR</a:t>
            </a:r>
            <a:r>
              <a:rPr lang="zh-CN" altLang="en-US" dirty="0"/>
              <a:t>要求最长匹配原则：网络掩码最长的匹配</a:t>
            </a:r>
            <a:endParaRPr lang="en-US" altLang="zh-CN" dirty="0"/>
          </a:p>
          <a:p>
            <a:pPr marL="742950" lvl="1" indent="-285750">
              <a:buFont typeface="Arial" panose="020B0604020202020204" pitchFamily="34" charset="0"/>
              <a:buChar char="•"/>
            </a:pPr>
            <a:r>
              <a:rPr lang="en-US" altLang="zh-CN" dirty="0" smtClean="0"/>
              <a:t>10.11.12.8  </a:t>
            </a:r>
            <a:r>
              <a:rPr lang="zh-CN" altLang="en-US" dirty="0" smtClean="0"/>
              <a:t>通过</a:t>
            </a:r>
            <a:r>
              <a:rPr lang="en-US" altLang="zh-CN" dirty="0" smtClean="0"/>
              <a:t>eth0</a:t>
            </a:r>
            <a:r>
              <a:rPr lang="zh-CN" altLang="en-US" dirty="0" smtClean="0"/>
              <a:t>直接递交</a:t>
            </a:r>
            <a:endParaRPr lang="en-US" altLang="zh-CN" dirty="0"/>
          </a:p>
          <a:p>
            <a:pPr marL="742950" lvl="1" indent="-285750">
              <a:buFont typeface="Arial" panose="020B0604020202020204" pitchFamily="34" charset="0"/>
              <a:buChar char="•"/>
            </a:pPr>
            <a:r>
              <a:rPr lang="en-US" altLang="zh-CN" dirty="0" smtClean="0"/>
              <a:t>10.11.4.5 </a:t>
            </a:r>
            <a:r>
              <a:rPr lang="zh-CN" altLang="en-US" dirty="0" smtClean="0"/>
              <a:t>下一跳 </a:t>
            </a:r>
            <a:r>
              <a:rPr lang="en-US" altLang="zh-CN" dirty="0" smtClean="0"/>
              <a:t>10.11.12.2</a:t>
            </a:r>
            <a:endParaRPr lang="en-US" altLang="zh-CN" dirty="0"/>
          </a:p>
          <a:p>
            <a:pPr marL="742950" lvl="1" indent="-285750">
              <a:buFont typeface="Arial" panose="020B0604020202020204" pitchFamily="34" charset="0"/>
              <a:buChar char="•"/>
            </a:pPr>
            <a:r>
              <a:rPr lang="en-US" altLang="zh-CN" dirty="0" smtClean="0"/>
              <a:t>10.12.2.2  </a:t>
            </a:r>
            <a:r>
              <a:rPr lang="zh-CN" altLang="en-US" dirty="0" smtClean="0"/>
              <a:t>下一跳 </a:t>
            </a:r>
            <a:r>
              <a:rPr lang="en-US" altLang="zh-CN" dirty="0" smtClean="0"/>
              <a:t>10.11.12.1 </a:t>
            </a:r>
            <a:endParaRPr lang="zh-CN" altLang="en-US" dirty="0"/>
          </a:p>
        </p:txBody>
      </p:sp>
    </p:spTree>
    <p:extLst>
      <p:ext uri="{BB962C8B-B14F-4D97-AF65-F5344CB8AC3E}">
        <p14:creationId xmlns:p14="http://schemas.microsoft.com/office/powerpoint/2010/main" val="126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a:p>
        </p:txBody>
      </p:sp>
      <p:sp>
        <p:nvSpPr>
          <p:cNvPr id="3" name="内容占位符 2"/>
          <p:cNvSpPr>
            <a:spLocks noGrp="1"/>
          </p:cNvSpPr>
          <p:nvPr>
            <p:ph sz="quarter" idx="1"/>
          </p:nvPr>
        </p:nvSpPr>
        <p:spPr/>
        <p:txBody>
          <a:bodyPr>
            <a:normAutofit/>
          </a:bodyPr>
          <a:lstStyle/>
          <a:p>
            <a:r>
              <a:rPr lang="en-US" altLang="zh-CN" dirty="0" smtClean="0"/>
              <a:t>5.1 </a:t>
            </a:r>
            <a:r>
              <a:rPr lang="zh-CN" altLang="en-US" dirty="0" smtClean="0"/>
              <a:t>交换和路由</a:t>
            </a:r>
            <a:endParaRPr lang="en-US" altLang="zh-CN" dirty="0" smtClean="0"/>
          </a:p>
          <a:p>
            <a:r>
              <a:rPr lang="en-US" altLang="zh-CN" dirty="0" smtClean="0"/>
              <a:t>5.2 </a:t>
            </a:r>
            <a:r>
              <a:rPr lang="zh-CN" altLang="en-US" dirty="0" smtClean="0"/>
              <a:t>网桥</a:t>
            </a:r>
            <a:endParaRPr lang="en-US" altLang="zh-CN" dirty="0" smtClean="0"/>
          </a:p>
          <a:p>
            <a:r>
              <a:rPr lang="en-US" altLang="zh-CN" dirty="0">
                <a:solidFill>
                  <a:srgbClr val="FF0000"/>
                </a:solidFill>
              </a:rPr>
              <a:t>5.3 Internet</a:t>
            </a:r>
            <a:r>
              <a:rPr lang="zh-CN" altLang="en-US" dirty="0">
                <a:solidFill>
                  <a:srgbClr val="FF0000"/>
                </a:solidFill>
              </a:rPr>
              <a:t>网络层</a:t>
            </a:r>
            <a:endParaRPr lang="en-US" altLang="zh-CN" dirty="0">
              <a:solidFill>
                <a:srgbClr val="FF0000"/>
              </a:solidFill>
            </a:endParaRPr>
          </a:p>
          <a:p>
            <a:r>
              <a:rPr lang="en-US" altLang="zh-CN" dirty="0" smtClean="0"/>
              <a:t>5.4 </a:t>
            </a:r>
            <a:r>
              <a:rPr lang="zh-CN" altLang="en-US" dirty="0" smtClean="0"/>
              <a:t>路由协议</a:t>
            </a:r>
            <a:endParaRPr lang="en-US" altLang="zh-CN" dirty="0" smtClean="0"/>
          </a:p>
          <a:p>
            <a:r>
              <a:rPr lang="en-US" altLang="zh-CN" dirty="0" smtClean="0"/>
              <a:t>5.5 IP</a:t>
            </a:r>
            <a:r>
              <a:rPr lang="zh-CN" altLang="en-US" dirty="0" smtClean="0"/>
              <a:t>组播</a:t>
            </a:r>
            <a:endParaRPr lang="en-US" altLang="zh-CN" dirty="0" smtClean="0"/>
          </a:p>
          <a:p>
            <a:r>
              <a:rPr lang="en-US" altLang="zh-CN" dirty="0" smtClean="0"/>
              <a:t>5.6 </a:t>
            </a:r>
            <a:r>
              <a:rPr lang="zh-CN" altLang="en-US" dirty="0" smtClean="0"/>
              <a:t>移动节点的路由</a:t>
            </a:r>
            <a:endParaRPr lang="en-US" altLang="zh-CN" dirty="0" smtClean="0"/>
          </a:p>
          <a:p>
            <a:r>
              <a:rPr lang="en-US" altLang="zh-CN" dirty="0" smtClean="0"/>
              <a:t>5.7 </a:t>
            </a:r>
            <a:r>
              <a:rPr lang="zh-CN" altLang="en-US" dirty="0" smtClean="0"/>
              <a:t>移动自组网的路由</a:t>
            </a:r>
            <a:endParaRPr lang="en-US" altLang="zh-CN" dirty="0" smtClean="0"/>
          </a:p>
          <a:p>
            <a:r>
              <a:rPr lang="en-US" altLang="zh-CN" dirty="0" smtClean="0"/>
              <a:t>5.8 IPv6</a:t>
            </a:r>
          </a:p>
          <a:p>
            <a:r>
              <a:rPr lang="zh-CN" altLang="en-US" dirty="0" smtClean="0"/>
              <a:t>热点讨论：数据中心网络</a:t>
            </a:r>
            <a:endParaRPr lang="zh-CN" altLang="en-US" dirty="0"/>
          </a:p>
        </p:txBody>
      </p:sp>
    </p:spTree>
    <p:extLst>
      <p:ext uri="{BB962C8B-B14F-4D97-AF65-F5344CB8AC3E}">
        <p14:creationId xmlns:p14="http://schemas.microsoft.com/office/powerpoint/2010/main" val="214353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1"/>
          <p:cNvGrpSpPr>
            <a:grpSpLocks/>
          </p:cNvGrpSpPr>
          <p:nvPr/>
        </p:nvGrpSpPr>
        <p:grpSpPr bwMode="auto">
          <a:xfrm>
            <a:off x="6219243" y="3397856"/>
            <a:ext cx="5869395" cy="3448202"/>
            <a:chOff x="250" y="647"/>
            <a:chExt cx="52429" cy="27026"/>
          </a:xfrm>
        </p:grpSpPr>
        <p:pic>
          <p:nvPicPr>
            <p:cNvPr id="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 y="667"/>
              <a:ext cx="24842" cy="23871"/>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94" y="3722"/>
              <a:ext cx="26785" cy="175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36"/>
            <p:cNvSpPr txBox="1">
              <a:spLocks noChangeArrowheads="1"/>
            </p:cNvSpPr>
            <p:nvPr/>
          </p:nvSpPr>
          <p:spPr bwMode="auto">
            <a:xfrm>
              <a:off x="18045" y="647"/>
              <a:ext cx="20837" cy="5525"/>
            </a:xfrm>
            <a:prstGeom prst="rect">
              <a:avLst/>
            </a:prstGeom>
            <a:no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zh-CN" altLang="en-US" sz="1400" dirty="0">
                  <a:latin typeface="Calibri" pitchFamily="34" charset="0"/>
                  <a:ea typeface="宋体" pitchFamily="2" charset="-122"/>
                  <a:cs typeface="宋体" pitchFamily="2" charset="-122"/>
                </a:rPr>
                <a:t>词典： </a:t>
              </a:r>
              <a:endParaRPr lang="zh-CN" altLang="en-US" sz="1400" dirty="0">
                <a:latin typeface="Times New Roman" pitchFamily="18" charset="0"/>
                <a:ea typeface="宋体" pitchFamily="2" charset="-122"/>
                <a:cs typeface="宋体" pitchFamily="2" charset="-122"/>
              </a:endParaRPr>
            </a:p>
            <a:p>
              <a:pPr algn="just" fontAlgn="base">
                <a:spcBef>
                  <a:spcPct val="0"/>
                </a:spcBef>
                <a:spcAft>
                  <a:spcPct val="0"/>
                </a:spcAft>
              </a:pPr>
              <a:r>
                <a:rPr lang="zh-CN" altLang="en-US" sz="1400" dirty="0">
                  <a:latin typeface="Calibri" pitchFamily="34" charset="0"/>
                  <a:ea typeface="宋体" pitchFamily="2" charset="-122"/>
                  <a:cs typeface="宋体" pitchFamily="2" charset="-122"/>
                </a:rPr>
                <a:t>*</a:t>
              </a:r>
              <a:r>
                <a:rPr lang="en-US" altLang="zh-CN" sz="1400" dirty="0">
                  <a:latin typeface="Calibri" pitchFamily="34" charset="0"/>
                  <a:ea typeface="宋体" pitchFamily="2" charset="-122"/>
                  <a:cs typeface="宋体" pitchFamily="2" charset="-122"/>
                </a:rPr>
                <a:t>, 00*, 001*, 0001*,11*,</a:t>
              </a:r>
              <a:endParaRPr lang="en-US" altLang="zh-CN" sz="1400" dirty="0">
                <a:latin typeface="Times New Roman" pitchFamily="18" charset="0"/>
                <a:ea typeface="宋体" pitchFamily="2" charset="-122"/>
                <a:cs typeface="宋体" pitchFamily="2" charset="-122"/>
              </a:endParaRPr>
            </a:p>
            <a:p>
              <a:pPr algn="just" fontAlgn="base">
                <a:spcBef>
                  <a:spcPct val="0"/>
                </a:spcBef>
                <a:spcAft>
                  <a:spcPct val="0"/>
                </a:spcAft>
              </a:pPr>
              <a:r>
                <a:rPr lang="en-US" altLang="zh-CN" sz="1400" dirty="0">
                  <a:latin typeface="Calibri" pitchFamily="34" charset="0"/>
                  <a:ea typeface="宋体" pitchFamily="2" charset="-122"/>
                  <a:cs typeface="宋体" pitchFamily="2" charset="-122"/>
                </a:rPr>
                <a:t>101*, 0101*, 111*, 10100*</a:t>
              </a:r>
            </a:p>
            <a:p>
              <a:pPr fontAlgn="base">
                <a:spcBef>
                  <a:spcPct val="0"/>
                </a:spcBef>
                <a:spcAft>
                  <a:spcPct val="0"/>
                </a:spcAft>
              </a:pPr>
              <a:endParaRPr lang="zh-CN" altLang="zh-CN" sz="3200" dirty="0">
                <a:latin typeface="Arial" pitchFamily="34" charset="0"/>
                <a:ea typeface="宋体" pitchFamily="2" charset="-122"/>
                <a:cs typeface="宋体" pitchFamily="2" charset="-122"/>
              </a:endParaRPr>
            </a:p>
          </p:txBody>
        </p:sp>
        <p:sp>
          <p:nvSpPr>
            <p:cNvPr id="8" name="文本框 38"/>
            <p:cNvSpPr txBox="1">
              <a:spLocks noChangeArrowheads="1"/>
            </p:cNvSpPr>
            <p:nvPr/>
          </p:nvSpPr>
          <p:spPr bwMode="auto">
            <a:xfrm>
              <a:off x="8334" y="24276"/>
              <a:ext cx="6877" cy="339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000">
                  <a:latin typeface="Calibri" pitchFamily="34" charset="0"/>
                  <a:ea typeface="宋体" pitchFamily="2" charset="-122"/>
                  <a:cs typeface="宋体" pitchFamily="2" charset="-122"/>
                </a:rPr>
                <a:t>(a)</a:t>
              </a:r>
              <a:endParaRPr lang="en-US" altLang="zh-CN" sz="1000">
                <a:latin typeface="Times New Roman" pitchFamily="18" charset="0"/>
                <a:ea typeface="宋体" pitchFamily="2" charset="-122"/>
                <a:cs typeface="宋体" pitchFamily="2" charset="-122"/>
              </a:endParaRPr>
            </a:p>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9" name="文本框 39"/>
            <p:cNvSpPr txBox="1">
              <a:spLocks noChangeArrowheads="1"/>
            </p:cNvSpPr>
            <p:nvPr/>
          </p:nvSpPr>
          <p:spPr bwMode="auto">
            <a:xfrm>
              <a:off x="35119" y="23709"/>
              <a:ext cx="6877" cy="339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000">
                  <a:latin typeface="Calibri" pitchFamily="34" charset="0"/>
                  <a:ea typeface="宋体" pitchFamily="2" charset="-122"/>
                  <a:cs typeface="宋体" pitchFamily="2" charset="-122"/>
                </a:rPr>
                <a:t>(b)</a:t>
              </a:r>
              <a:endParaRPr lang="en-US" altLang="zh-CN" sz="1000">
                <a:latin typeface="Times New Roman" pitchFamily="18" charset="0"/>
                <a:ea typeface="宋体" pitchFamily="2" charset="-122"/>
                <a:cs typeface="宋体" pitchFamily="2" charset="-122"/>
              </a:endParaRPr>
            </a:p>
            <a:p>
              <a:pPr fontAlgn="base">
                <a:spcBef>
                  <a:spcPct val="0"/>
                </a:spcBef>
                <a:spcAft>
                  <a:spcPct val="0"/>
                </a:spcAft>
              </a:pPr>
              <a:endParaRPr lang="zh-CN" altLang="zh-CN">
                <a:latin typeface="Arial" pitchFamily="34" charset="0"/>
                <a:ea typeface="宋体" pitchFamily="2" charset="-122"/>
                <a:cs typeface="宋体" pitchFamily="2" charset="-122"/>
              </a:endParaRPr>
            </a:p>
          </p:txBody>
        </p:sp>
      </p:grpSp>
      <p:sp>
        <p:nvSpPr>
          <p:cNvPr id="2" name="标题 1"/>
          <p:cNvSpPr>
            <a:spLocks noGrp="1"/>
          </p:cNvSpPr>
          <p:nvPr>
            <p:ph type="title"/>
          </p:nvPr>
        </p:nvSpPr>
        <p:spPr/>
        <p:txBody>
          <a:bodyPr/>
          <a:lstStyle/>
          <a:p>
            <a:r>
              <a:rPr lang="en-US" altLang="zh-CN" dirty="0" smtClean="0"/>
              <a:t>IP</a:t>
            </a:r>
            <a:r>
              <a:rPr lang="zh-CN" altLang="en-US" dirty="0" smtClean="0"/>
              <a:t>转发：最长前缀匹配</a:t>
            </a:r>
            <a:endParaRPr lang="zh-CN" altLang="en-US" dirty="0"/>
          </a:p>
        </p:txBody>
      </p:sp>
      <p:sp>
        <p:nvSpPr>
          <p:cNvPr id="4" name="内容占位符 3"/>
          <p:cNvSpPr>
            <a:spLocks noGrp="1"/>
          </p:cNvSpPr>
          <p:nvPr>
            <p:ph sz="quarter" idx="1"/>
          </p:nvPr>
        </p:nvSpPr>
        <p:spPr>
          <a:xfrm>
            <a:off x="781007" y="1523882"/>
            <a:ext cx="9376953" cy="3014009"/>
          </a:xfrm>
        </p:spPr>
        <p:txBody>
          <a:bodyPr>
            <a:normAutofit/>
          </a:bodyPr>
          <a:lstStyle/>
          <a:p>
            <a:r>
              <a:rPr lang="zh-CN" altLang="zh-CN" sz="2000" dirty="0"/>
              <a:t>传统的</a:t>
            </a:r>
            <a:r>
              <a:rPr lang="en-US" altLang="zh-CN" sz="2000" dirty="0"/>
              <a:t>BSD Unix</a:t>
            </a:r>
            <a:r>
              <a:rPr lang="zh-CN" altLang="zh-CN" sz="2000" dirty="0"/>
              <a:t>系统</a:t>
            </a:r>
            <a:r>
              <a:rPr lang="zh-CN" altLang="en-US" sz="2000" dirty="0"/>
              <a:t>采用一个</a:t>
            </a:r>
            <a:r>
              <a:rPr lang="zh-CN" altLang="zh-CN" sz="2000" dirty="0"/>
              <a:t>称为</a:t>
            </a:r>
            <a:r>
              <a:rPr lang="en-US" altLang="zh-CN" sz="2000" dirty="0" err="1"/>
              <a:t>Trie</a:t>
            </a:r>
            <a:r>
              <a:rPr lang="zh-CN" altLang="zh-CN" sz="2000" dirty="0"/>
              <a:t>的前缀树的数据结构</a:t>
            </a:r>
            <a:endParaRPr lang="en-US" altLang="zh-CN" sz="2000" dirty="0"/>
          </a:p>
          <a:p>
            <a:r>
              <a:rPr lang="zh-CN" altLang="en-US" sz="2000" dirty="0"/>
              <a:t>网络地址</a:t>
            </a:r>
            <a:r>
              <a:rPr lang="en-US" altLang="zh-CN" sz="2000" dirty="0"/>
              <a:t>/</a:t>
            </a:r>
            <a:r>
              <a:rPr lang="zh-CN" altLang="en-US" sz="2000" dirty="0"/>
              <a:t>掩码用前缀</a:t>
            </a:r>
            <a:r>
              <a:rPr lang="en-US" altLang="zh-CN" sz="2000" dirty="0"/>
              <a:t>*</a:t>
            </a:r>
            <a:r>
              <a:rPr lang="zh-CN" altLang="en-US" sz="2000" dirty="0"/>
              <a:t>表示，所有前缀构成词典</a:t>
            </a:r>
            <a:endParaRPr lang="en-US" altLang="zh-CN" sz="2000" dirty="0"/>
          </a:p>
          <a:p>
            <a:r>
              <a:rPr lang="zh-CN" altLang="en-US" sz="2000" dirty="0"/>
              <a:t>相当于二叉树，从根开始根据前缀的每个比特取值来决定所在的分支</a:t>
            </a:r>
            <a:endParaRPr lang="en-US" altLang="zh-CN" sz="2000" dirty="0"/>
          </a:p>
          <a:p>
            <a:r>
              <a:rPr lang="zh-CN" altLang="en-US" sz="2000" dirty="0"/>
              <a:t>匹配时根据目的地址的每个比特决定从根开始经过的节点，直到所有比特匹配完或者无法进一步匹配时结束</a:t>
            </a:r>
            <a:endParaRPr lang="en-US" altLang="zh-CN" sz="2000" dirty="0"/>
          </a:p>
          <a:p>
            <a:pPr lvl="1"/>
            <a:r>
              <a:rPr lang="zh-CN" altLang="en-US" sz="1800" dirty="0"/>
              <a:t>如果没有经过带</a:t>
            </a:r>
            <a:r>
              <a:rPr lang="en-US" altLang="zh-CN" sz="1800" dirty="0"/>
              <a:t>*</a:t>
            </a:r>
            <a:r>
              <a:rPr lang="zh-CN" altLang="en-US" sz="1800" dirty="0"/>
              <a:t>的节点，无法匹配</a:t>
            </a:r>
            <a:endParaRPr lang="en-US" altLang="zh-CN" sz="1800" dirty="0"/>
          </a:p>
          <a:p>
            <a:pPr lvl="1"/>
            <a:r>
              <a:rPr lang="zh-CN" altLang="en-US" sz="1800" dirty="0"/>
              <a:t>否则最后一个带</a:t>
            </a:r>
            <a:r>
              <a:rPr lang="en-US" altLang="zh-CN" sz="1800" dirty="0"/>
              <a:t>*</a:t>
            </a:r>
            <a:r>
              <a:rPr lang="zh-CN" altLang="en-US" sz="1800" dirty="0"/>
              <a:t>节点对应前缀就是最长前缀</a:t>
            </a:r>
            <a:r>
              <a:rPr lang="zh-CN" altLang="en-US" sz="1800" dirty="0" smtClean="0"/>
              <a:t>匹配</a:t>
            </a:r>
            <a:r>
              <a:rPr lang="en-US" altLang="zh-CN" sz="1800" dirty="0" smtClean="0"/>
              <a:t>	</a:t>
            </a:r>
            <a:endParaRPr lang="en-US" altLang="zh-CN" sz="1800" dirty="0"/>
          </a:p>
          <a:p>
            <a:r>
              <a:rPr lang="zh-CN" altLang="en-US" sz="2100" dirty="0"/>
              <a:t>二叉树可以压缩：</a:t>
            </a:r>
            <a:endParaRPr lang="en-US" altLang="zh-CN" sz="2100" dirty="0"/>
          </a:p>
          <a:p>
            <a:pPr lvl="1"/>
            <a:endParaRPr lang="en-US" altLang="zh-CN" sz="1800" dirty="0"/>
          </a:p>
          <a:p>
            <a:endParaRPr lang="en-US" altLang="zh-CN" sz="2000" dirty="0"/>
          </a:p>
        </p:txBody>
      </p:sp>
      <p:sp>
        <p:nvSpPr>
          <p:cNvPr id="10" name="文本框 9"/>
          <p:cNvSpPr txBox="1"/>
          <p:nvPr/>
        </p:nvSpPr>
        <p:spPr>
          <a:xfrm>
            <a:off x="6177069" y="3180740"/>
            <a:ext cx="1934331" cy="369332"/>
          </a:xfrm>
          <a:prstGeom prst="rect">
            <a:avLst/>
          </a:prstGeom>
          <a:noFill/>
        </p:spPr>
        <p:txBody>
          <a:bodyPr wrap="square" rtlCol="0">
            <a:spAutoFit/>
          </a:bodyPr>
          <a:lstStyle/>
          <a:p>
            <a:r>
              <a:rPr lang="zh-CN" altLang="en-US" u="sng" dirty="0" smtClean="0">
                <a:solidFill>
                  <a:srgbClr val="FF0000"/>
                </a:solidFill>
              </a:rPr>
              <a:t>目的： </a:t>
            </a:r>
            <a:r>
              <a:rPr lang="en-US" altLang="zh-CN" u="sng" dirty="0" smtClean="0">
                <a:solidFill>
                  <a:srgbClr val="FF0000"/>
                </a:solidFill>
              </a:rPr>
              <a:t>10101101</a:t>
            </a:r>
            <a:endParaRPr lang="zh-CN" altLang="en-US" u="sng" dirty="0">
              <a:solidFill>
                <a:srgbClr val="FF0000"/>
              </a:solidFill>
            </a:endParaRPr>
          </a:p>
        </p:txBody>
      </p:sp>
      <p:sp>
        <p:nvSpPr>
          <p:cNvPr id="12" name="矩形 11"/>
          <p:cNvSpPr/>
          <p:nvPr/>
        </p:nvSpPr>
        <p:spPr>
          <a:xfrm>
            <a:off x="999201" y="4525818"/>
            <a:ext cx="4299750" cy="1477328"/>
          </a:xfrm>
          <a:prstGeom prst="rect">
            <a:avLst/>
          </a:prstGeom>
        </p:spPr>
        <p:txBody>
          <a:bodyPr wrap="square">
            <a:spAutoFit/>
          </a:bodyPr>
          <a:lstStyle/>
          <a:p>
            <a:pPr marL="285750" indent="-285750">
              <a:buFont typeface="Arial" panose="020B0604020202020204" pitchFamily="34" charset="0"/>
              <a:buChar char="•"/>
            </a:pPr>
            <a:r>
              <a:rPr lang="zh-CN" altLang="en-US" dirty="0"/>
              <a:t>如果</a:t>
            </a:r>
            <a:r>
              <a:rPr lang="en-US" altLang="zh-CN" dirty="0" err="1"/>
              <a:t>Trie</a:t>
            </a:r>
            <a:r>
              <a:rPr lang="zh-CN" altLang="en-US" dirty="0"/>
              <a:t>中的某个节点下面只有一条路径，而且途中没有带*的节点，那么这段路径可以压缩为该节点的子节点，同时在匹配时可以一次匹配多个比特而不是一定要逐个逐个比特地匹配</a:t>
            </a:r>
            <a:r>
              <a:rPr lang="zh-CN" altLang="en-US" dirty="0" smtClean="0"/>
              <a:t>。</a:t>
            </a:r>
            <a:endParaRPr lang="zh-CN" altLang="en-US" dirty="0"/>
          </a:p>
        </p:txBody>
      </p:sp>
    </p:spTree>
    <p:extLst>
      <p:ext uri="{BB962C8B-B14F-4D97-AF65-F5344CB8AC3E}">
        <p14:creationId xmlns:p14="http://schemas.microsoft.com/office/powerpoint/2010/main" val="2145684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4000" b="1" dirty="0"/>
              <a:t>地址</a:t>
            </a:r>
            <a:r>
              <a:rPr lang="zh-CN" altLang="zh-CN" b="1" dirty="0"/>
              <a:t>解析协议</a:t>
            </a:r>
            <a:r>
              <a:rPr lang="en-US" altLang="zh-CN" b="1" dirty="0"/>
              <a:t>ARP</a:t>
            </a:r>
            <a:r>
              <a:rPr lang="zh-CN" altLang="zh-CN" dirty="0"/>
              <a:t>（</a:t>
            </a:r>
            <a:r>
              <a:rPr lang="en-US" altLang="zh-CN" dirty="0"/>
              <a:t>Address Resolution Protocol</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21</a:t>
            </a:fld>
            <a:endParaRPr lang="zh-CN" altLang="en-US" dirty="0"/>
          </a:p>
        </p:txBody>
      </p:sp>
      <p:sp>
        <p:nvSpPr>
          <p:cNvPr id="4" name="内容占位符 3"/>
          <p:cNvSpPr>
            <a:spLocks noGrp="1"/>
          </p:cNvSpPr>
          <p:nvPr>
            <p:ph sz="quarter" idx="1"/>
          </p:nvPr>
        </p:nvSpPr>
        <p:spPr>
          <a:xfrm>
            <a:off x="838200" y="1847850"/>
            <a:ext cx="10515600" cy="4351338"/>
          </a:xfrm>
        </p:spPr>
        <p:txBody>
          <a:bodyPr>
            <a:noAutofit/>
          </a:bodyPr>
          <a:lstStyle/>
          <a:p>
            <a:pPr>
              <a:lnSpc>
                <a:spcPct val="80000"/>
              </a:lnSpc>
            </a:pPr>
            <a:r>
              <a:rPr lang="zh-CN" altLang="en-US" sz="2400" dirty="0"/>
              <a:t>用于以太网等广播网络中将</a:t>
            </a:r>
            <a:r>
              <a:rPr lang="en-US" altLang="zh-CN" sz="2400" dirty="0"/>
              <a:t>IP</a:t>
            </a:r>
            <a:r>
              <a:rPr lang="zh-CN" altLang="en-US" sz="2400" dirty="0"/>
              <a:t>地址映射为</a:t>
            </a:r>
            <a:r>
              <a:rPr lang="en-US" altLang="zh-CN" sz="2400" dirty="0">
                <a:sym typeface="Wingdings" pitchFamily="2" charset="2"/>
              </a:rPr>
              <a:t>MAC</a:t>
            </a:r>
            <a:r>
              <a:rPr lang="zh-CN" altLang="en-US" sz="2400" dirty="0">
                <a:sym typeface="Wingdings" pitchFamily="2" charset="2"/>
              </a:rPr>
              <a:t>地址</a:t>
            </a:r>
          </a:p>
          <a:p>
            <a:pPr lvl="1">
              <a:lnSpc>
                <a:spcPct val="80000"/>
              </a:lnSpc>
            </a:pPr>
            <a:r>
              <a:rPr lang="zh-CN" altLang="en-US" dirty="0"/>
              <a:t>如果不知道</a:t>
            </a:r>
            <a:r>
              <a:rPr lang="en-US" altLang="zh-CN" dirty="0"/>
              <a:t>IP</a:t>
            </a:r>
            <a:r>
              <a:rPr lang="zh-CN" altLang="en-US" dirty="0"/>
              <a:t>地址对应的</a:t>
            </a:r>
            <a:r>
              <a:rPr lang="en-US" altLang="zh-CN" dirty="0"/>
              <a:t>MAC</a:t>
            </a:r>
            <a:r>
              <a:rPr lang="zh-CN" altLang="en-US" dirty="0"/>
              <a:t>地址，发送</a:t>
            </a:r>
            <a:r>
              <a:rPr lang="en-US" altLang="zh-CN" dirty="0"/>
              <a:t>ARP</a:t>
            </a:r>
            <a:r>
              <a:rPr lang="zh-CN" altLang="en-US" dirty="0"/>
              <a:t>请求，暂时保留</a:t>
            </a:r>
            <a:r>
              <a:rPr lang="en-US" altLang="zh-CN" dirty="0"/>
              <a:t>IP</a:t>
            </a:r>
            <a:r>
              <a:rPr lang="zh-CN" altLang="en-US" dirty="0"/>
              <a:t>分组在缓冲区</a:t>
            </a:r>
          </a:p>
          <a:p>
            <a:pPr lvl="2">
              <a:lnSpc>
                <a:spcPct val="80000"/>
              </a:lnSpc>
            </a:pPr>
            <a:r>
              <a:rPr lang="en-US" altLang="zh-CN" sz="2400" dirty="0"/>
              <a:t>ARP</a:t>
            </a:r>
            <a:r>
              <a:rPr lang="zh-CN" altLang="en-US" sz="2400" dirty="0"/>
              <a:t>请求采用广播发送：</a:t>
            </a:r>
            <a:r>
              <a:rPr lang="en-US" altLang="zh-CN" sz="2400" dirty="0">
                <a:solidFill>
                  <a:srgbClr val="FF3300"/>
                </a:solidFill>
              </a:rPr>
              <a:t>Sender IP</a:t>
            </a:r>
            <a:r>
              <a:rPr lang="zh-CN" altLang="en-US" sz="2400" dirty="0">
                <a:solidFill>
                  <a:srgbClr val="FF3300"/>
                </a:solidFill>
              </a:rPr>
              <a:t>、</a:t>
            </a:r>
            <a:r>
              <a:rPr lang="en-US" altLang="zh-CN" sz="2400" dirty="0">
                <a:solidFill>
                  <a:srgbClr val="FF3300"/>
                </a:solidFill>
              </a:rPr>
              <a:t>MAC address</a:t>
            </a:r>
            <a:r>
              <a:rPr lang="en-US" altLang="zh-CN" sz="2400" dirty="0"/>
              <a:t>; </a:t>
            </a:r>
            <a:r>
              <a:rPr lang="en-US" altLang="zh-CN" sz="2400" dirty="0">
                <a:solidFill>
                  <a:srgbClr val="FF3300"/>
                </a:solidFill>
              </a:rPr>
              <a:t>Target IP</a:t>
            </a:r>
            <a:r>
              <a:rPr lang="zh-CN" altLang="en-US" sz="2400" dirty="0"/>
              <a:t>、</a:t>
            </a:r>
            <a:r>
              <a:rPr lang="en-US" altLang="zh-CN" sz="2400" dirty="0"/>
              <a:t>MAC </a:t>
            </a:r>
            <a:r>
              <a:rPr lang="en-US" altLang="zh-CN" sz="2400" dirty="0" smtClean="0"/>
              <a:t>address</a:t>
            </a:r>
            <a:r>
              <a:rPr lang="en-US" altLang="zh-CN" sz="2400" dirty="0" smtClean="0"/>
              <a:t>=?(</a:t>
            </a:r>
            <a:r>
              <a:rPr lang="zh-CN" altLang="en-US" sz="2400" dirty="0" smtClean="0"/>
              <a:t>全</a:t>
            </a:r>
            <a:r>
              <a:rPr lang="en-US" altLang="zh-CN" sz="2400" dirty="0" smtClean="0"/>
              <a:t>0)</a:t>
            </a:r>
            <a:endParaRPr lang="en-US" altLang="zh-CN" sz="2400" dirty="0"/>
          </a:p>
          <a:p>
            <a:pPr lvl="1">
              <a:lnSpc>
                <a:spcPct val="80000"/>
              </a:lnSpc>
            </a:pPr>
            <a:r>
              <a:rPr lang="en-US" altLang="zh-CN" dirty="0"/>
              <a:t>Target IP</a:t>
            </a:r>
            <a:r>
              <a:rPr lang="zh-CN" altLang="en-US" dirty="0"/>
              <a:t>节点单播发送响应给发送者，源和目的字段相掉，并且填写源</a:t>
            </a:r>
            <a:r>
              <a:rPr lang="en-US" altLang="zh-CN" dirty="0"/>
              <a:t>MAC</a:t>
            </a:r>
            <a:r>
              <a:rPr lang="zh-CN" altLang="en-US" dirty="0"/>
              <a:t>地址</a:t>
            </a:r>
            <a:r>
              <a:rPr lang="en-US" altLang="zh-CN" dirty="0"/>
              <a:t>: </a:t>
            </a:r>
            <a:r>
              <a:rPr lang="en-US" altLang="zh-CN" dirty="0">
                <a:solidFill>
                  <a:srgbClr val="FF3300"/>
                </a:solidFill>
              </a:rPr>
              <a:t>Sender IP</a:t>
            </a:r>
            <a:r>
              <a:rPr lang="zh-CN" altLang="en-US" dirty="0">
                <a:solidFill>
                  <a:srgbClr val="FF3300"/>
                </a:solidFill>
              </a:rPr>
              <a:t>、</a:t>
            </a:r>
            <a:r>
              <a:rPr lang="en-US" altLang="zh-CN" b="1" dirty="0">
                <a:solidFill>
                  <a:srgbClr val="002060"/>
                </a:solidFill>
              </a:rPr>
              <a:t>MAC address</a:t>
            </a:r>
            <a:r>
              <a:rPr lang="en-US" altLang="zh-CN" dirty="0"/>
              <a:t>; </a:t>
            </a:r>
            <a:r>
              <a:rPr lang="en-US" altLang="zh-CN" dirty="0">
                <a:solidFill>
                  <a:srgbClr val="FF3300"/>
                </a:solidFill>
              </a:rPr>
              <a:t>Target IP</a:t>
            </a:r>
            <a:r>
              <a:rPr lang="zh-CN" altLang="en-US" dirty="0"/>
              <a:t>、</a:t>
            </a:r>
            <a:r>
              <a:rPr lang="en-US" altLang="zh-CN" dirty="0">
                <a:solidFill>
                  <a:srgbClr val="FF3300"/>
                </a:solidFill>
              </a:rPr>
              <a:t>MAC address</a:t>
            </a:r>
          </a:p>
          <a:p>
            <a:pPr lvl="1">
              <a:lnSpc>
                <a:spcPct val="80000"/>
              </a:lnSpc>
            </a:pPr>
            <a:r>
              <a:rPr lang="en-US" altLang="zh-CN" dirty="0"/>
              <a:t>IP</a:t>
            </a:r>
            <a:r>
              <a:rPr lang="zh-CN" altLang="en-US" dirty="0"/>
              <a:t>地址和</a:t>
            </a:r>
            <a:r>
              <a:rPr lang="en-US" altLang="zh-CN" dirty="0"/>
              <a:t>MAC</a:t>
            </a:r>
            <a:r>
              <a:rPr lang="zh-CN" altLang="en-US" dirty="0"/>
              <a:t>地址映射保存在</a:t>
            </a:r>
            <a:r>
              <a:rPr lang="en-US" altLang="zh-CN" u="sng" dirty="0">
                <a:solidFill>
                  <a:srgbClr val="FF0000"/>
                </a:solidFill>
              </a:rPr>
              <a:t>ARP</a:t>
            </a:r>
            <a:r>
              <a:rPr lang="zh-CN" altLang="en-US" u="sng" dirty="0">
                <a:solidFill>
                  <a:srgbClr val="FF0000"/>
                </a:solidFill>
              </a:rPr>
              <a:t>缓存</a:t>
            </a:r>
            <a:r>
              <a:rPr lang="zh-CN" altLang="en-US" dirty="0"/>
              <a:t>中</a:t>
            </a:r>
            <a:r>
              <a:rPr lang="zh-CN" altLang="en-US" dirty="0" smtClean="0"/>
              <a:t>，</a:t>
            </a:r>
            <a:r>
              <a:rPr lang="en-US" altLang="zh-CN" dirty="0" smtClean="0"/>
              <a:t>20(5)</a:t>
            </a:r>
            <a:r>
              <a:rPr lang="zh-CN" altLang="en-US" dirty="0" smtClean="0"/>
              <a:t>分钟</a:t>
            </a:r>
            <a:r>
              <a:rPr lang="zh-CN" altLang="en-US" dirty="0"/>
              <a:t>后移走</a:t>
            </a:r>
            <a:endParaRPr lang="en-US" altLang="zh-CN" dirty="0"/>
          </a:p>
          <a:p>
            <a:pPr lvl="2">
              <a:lnSpc>
                <a:spcPct val="80000"/>
              </a:lnSpc>
            </a:pPr>
            <a:r>
              <a:rPr lang="en-US" altLang="zh-CN" sz="2400" dirty="0"/>
              <a:t>ARP</a:t>
            </a:r>
            <a:r>
              <a:rPr lang="zh-CN" altLang="en-US" sz="2400" dirty="0"/>
              <a:t>请求的目的站点</a:t>
            </a:r>
            <a:r>
              <a:rPr lang="en-US" altLang="zh-CN" sz="2400" dirty="0"/>
              <a:t>B</a:t>
            </a:r>
            <a:r>
              <a:rPr lang="zh-CN" altLang="en-US" sz="2400" dirty="0"/>
              <a:t>（</a:t>
            </a:r>
            <a:r>
              <a:rPr lang="en-US" altLang="zh-CN" sz="2400" dirty="0"/>
              <a:t>A</a:t>
            </a:r>
            <a:r>
              <a:rPr lang="en-US" altLang="zh-CN" sz="2400" dirty="0">
                <a:sym typeface="Wingdings" pitchFamily="2" charset="2"/>
              </a:rPr>
              <a:t>B</a:t>
            </a:r>
            <a:r>
              <a:rPr lang="zh-CN" altLang="en-US" sz="2400" dirty="0"/>
              <a:t>）缓存</a:t>
            </a:r>
            <a:r>
              <a:rPr lang="en-US" altLang="zh-CN" sz="2400" dirty="0"/>
              <a:t>A</a:t>
            </a:r>
            <a:r>
              <a:rPr lang="zh-CN" altLang="en-US" sz="2400" dirty="0"/>
              <a:t>的映射</a:t>
            </a:r>
          </a:p>
          <a:p>
            <a:pPr lvl="2">
              <a:lnSpc>
                <a:spcPct val="80000"/>
              </a:lnSpc>
            </a:pPr>
            <a:r>
              <a:rPr lang="en-US" altLang="zh-CN" sz="2400" dirty="0"/>
              <a:t>ARP</a:t>
            </a:r>
            <a:r>
              <a:rPr lang="zh-CN" altLang="en-US" sz="2400" dirty="0"/>
              <a:t>响应的接收者</a:t>
            </a:r>
            <a:r>
              <a:rPr lang="en-US" altLang="zh-CN" sz="2400" dirty="0"/>
              <a:t>A</a:t>
            </a:r>
            <a:r>
              <a:rPr lang="zh-CN" altLang="en-US" sz="2400" dirty="0"/>
              <a:t>缓存</a:t>
            </a:r>
            <a:r>
              <a:rPr lang="en-US" altLang="zh-CN" sz="2400" dirty="0"/>
              <a:t>B</a:t>
            </a:r>
            <a:r>
              <a:rPr lang="zh-CN" altLang="en-US" sz="2400" dirty="0"/>
              <a:t>的映射</a:t>
            </a:r>
          </a:p>
          <a:p>
            <a:pPr lvl="2">
              <a:lnSpc>
                <a:spcPct val="80000"/>
              </a:lnSpc>
            </a:pPr>
            <a:r>
              <a:rPr lang="zh-CN" altLang="en-US" sz="2400" dirty="0"/>
              <a:t>其他接收到</a:t>
            </a:r>
            <a:r>
              <a:rPr lang="en-US" altLang="zh-CN" sz="2400" dirty="0"/>
              <a:t>ARP</a:t>
            </a:r>
            <a:r>
              <a:rPr lang="zh-CN" altLang="en-US" sz="2400" dirty="0"/>
              <a:t>请求的站点在缓存中已包含</a:t>
            </a:r>
            <a:r>
              <a:rPr lang="en-US" altLang="zh-CN" sz="2400" dirty="0"/>
              <a:t>A</a:t>
            </a:r>
            <a:r>
              <a:rPr lang="zh-CN" altLang="en-US" sz="2400" dirty="0"/>
              <a:t>的映射时更新映射</a:t>
            </a:r>
          </a:p>
          <a:p>
            <a:pPr>
              <a:lnSpc>
                <a:spcPct val="80000"/>
              </a:lnSpc>
            </a:pPr>
            <a:endParaRPr lang="en-US" altLang="zh-CN" sz="2400" dirty="0"/>
          </a:p>
          <a:p>
            <a:pPr>
              <a:lnSpc>
                <a:spcPct val="80000"/>
              </a:lnSpc>
            </a:pPr>
            <a:endParaRPr lang="en-US" altLang="zh-CN" sz="2400" dirty="0"/>
          </a:p>
          <a:p>
            <a:pPr lvl="1">
              <a:lnSpc>
                <a:spcPct val="80000"/>
              </a:lnSpc>
            </a:pPr>
            <a:endParaRPr lang="en-US" altLang="zh-CN" dirty="0"/>
          </a:p>
          <a:p>
            <a:endParaRPr lang="zh-CN" altLang="en-US" sz="2400" dirty="0"/>
          </a:p>
        </p:txBody>
      </p:sp>
    </p:spTree>
    <p:extLst>
      <p:ext uri="{BB962C8B-B14F-4D97-AF65-F5344CB8AC3E}">
        <p14:creationId xmlns:p14="http://schemas.microsoft.com/office/powerpoint/2010/main" val="2201314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ARP</a:t>
            </a:r>
            <a:r>
              <a:rPr lang="zh-CN" altLang="en-US" dirty="0" smtClean="0"/>
              <a:t>分组格式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22</a:t>
            </a:fld>
            <a:endParaRPr lang="zh-CN" altLang="en-US" dirty="0"/>
          </a:p>
        </p:txBody>
      </p:sp>
      <p:graphicFrame>
        <p:nvGraphicFramePr>
          <p:cNvPr id="5" name="内容占位符 4"/>
          <p:cNvGraphicFramePr>
            <a:graphicFrameLocks noGrp="1"/>
          </p:cNvGraphicFramePr>
          <p:nvPr>
            <p:ph sz="quarter" idx="1"/>
            <p:extLst/>
          </p:nvPr>
        </p:nvGraphicFramePr>
        <p:xfrm>
          <a:off x="1847529" y="1772816"/>
          <a:ext cx="6912768" cy="1005840"/>
        </p:xfrm>
        <a:graphic>
          <a:graphicData uri="http://schemas.openxmlformats.org/drawingml/2006/table">
            <a:tbl>
              <a:tblPr firstRow="1" firstCol="1" bandRow="1">
                <a:tableStyleId>{2D5ABB26-0587-4C30-8999-92F81FD0307C}</a:tableStyleId>
              </a:tblPr>
              <a:tblGrid>
                <a:gridCol w="1296143">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60805">
                  <a:extLst>
                    <a:ext uri="{9D8B030D-6E8A-4147-A177-3AD203B41FA5}">
                      <a16:colId xmlns:a16="http://schemas.microsoft.com/office/drawing/2014/main" val="20003"/>
                    </a:ext>
                  </a:extLst>
                </a:gridCol>
                <a:gridCol w="804678">
                  <a:extLst>
                    <a:ext uri="{9D8B030D-6E8A-4147-A177-3AD203B41FA5}">
                      <a16:colId xmlns:a16="http://schemas.microsoft.com/office/drawing/2014/main" val="20004"/>
                    </a:ext>
                  </a:extLst>
                </a:gridCol>
                <a:gridCol w="730862">
                  <a:extLst>
                    <a:ext uri="{9D8B030D-6E8A-4147-A177-3AD203B41FA5}">
                      <a16:colId xmlns:a16="http://schemas.microsoft.com/office/drawing/2014/main" val="20005"/>
                    </a:ext>
                  </a:extLst>
                </a:gridCol>
              </a:tblGrid>
              <a:tr h="252028">
                <a:tc>
                  <a:txBody>
                    <a:bodyPr/>
                    <a:lstStyle/>
                    <a:p>
                      <a:pPr algn="ctr">
                        <a:lnSpc>
                          <a:spcPct val="150000"/>
                        </a:lnSpc>
                        <a:spcAft>
                          <a:spcPts val="0"/>
                        </a:spcAft>
                      </a:pPr>
                      <a:r>
                        <a:rPr lang="en-US" sz="1200" kern="100" dirty="0">
                          <a:effectLst/>
                        </a:rPr>
                        <a:t>48</a:t>
                      </a:r>
                      <a:r>
                        <a:rPr lang="zh-CN" sz="1200" kern="100" dirty="0">
                          <a:effectLst/>
                        </a:rPr>
                        <a:t>比特</a:t>
                      </a:r>
                      <a:endParaRPr lang="zh-CN" sz="1200" kern="100" dirty="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48</a:t>
                      </a:r>
                      <a:r>
                        <a:rPr lang="zh-CN" sz="1200" kern="100">
                          <a:effectLst/>
                        </a:rPr>
                        <a:t>比特</a:t>
                      </a:r>
                      <a:endParaRPr lang="zh-CN" sz="12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16</a:t>
                      </a:r>
                      <a:r>
                        <a:rPr lang="zh-CN" sz="1200" kern="100">
                          <a:effectLst/>
                        </a:rPr>
                        <a:t>比特</a:t>
                      </a:r>
                      <a:endParaRPr lang="zh-CN" sz="12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28</a:t>
                      </a:r>
                      <a:r>
                        <a:rPr lang="zh-CN" sz="1200" kern="100">
                          <a:effectLst/>
                        </a:rPr>
                        <a:t>字节</a:t>
                      </a:r>
                      <a:endParaRPr lang="zh-CN" sz="12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18</a:t>
                      </a:r>
                      <a:r>
                        <a:rPr lang="zh-CN" sz="1200" kern="100">
                          <a:effectLst/>
                        </a:rPr>
                        <a:t>字节</a:t>
                      </a:r>
                      <a:endParaRPr lang="zh-CN" sz="12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32</a:t>
                      </a:r>
                      <a:r>
                        <a:rPr lang="zh-CN" sz="1200" kern="100" dirty="0">
                          <a:effectLst/>
                        </a:rPr>
                        <a:t>比特</a:t>
                      </a:r>
                      <a:endParaRPr lang="zh-CN" sz="1200" kern="100" dirty="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52">
                <a:tc>
                  <a:txBody>
                    <a:bodyPr/>
                    <a:lstStyle/>
                    <a:p>
                      <a:pPr algn="ctr">
                        <a:lnSpc>
                          <a:spcPct val="150000"/>
                        </a:lnSpc>
                        <a:spcAft>
                          <a:spcPts val="0"/>
                        </a:spcAft>
                      </a:pPr>
                      <a:r>
                        <a:rPr lang="zh-CN" sz="1600" kern="100" dirty="0">
                          <a:effectLst/>
                        </a:rPr>
                        <a:t>目的</a:t>
                      </a:r>
                      <a:r>
                        <a:rPr lang="en-US" sz="1600" kern="100" dirty="0">
                          <a:effectLst/>
                        </a:rPr>
                        <a:t>MAC</a:t>
                      </a:r>
                      <a:r>
                        <a:rPr lang="zh-CN" sz="1600" kern="100" dirty="0">
                          <a:effectLst/>
                        </a:rPr>
                        <a:t>地址</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源</a:t>
                      </a:r>
                      <a:r>
                        <a:rPr lang="en-US" sz="1600" kern="100" dirty="0">
                          <a:effectLst/>
                        </a:rPr>
                        <a:t>MAC</a:t>
                      </a:r>
                      <a:r>
                        <a:rPr lang="zh-CN" sz="1600" kern="100" dirty="0">
                          <a:effectLst/>
                        </a:rPr>
                        <a:t>地址</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协议（</a:t>
                      </a:r>
                      <a:r>
                        <a:rPr lang="en-US" sz="1600" kern="100" dirty="0">
                          <a:effectLst/>
                        </a:rPr>
                        <a:t>0x0806</a:t>
                      </a:r>
                      <a:r>
                        <a:rPr lang="zh-CN" sz="1600" kern="100" dirty="0">
                          <a:effectLst/>
                        </a:rPr>
                        <a:t>）</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600" kern="100" dirty="0">
                          <a:effectLst/>
                        </a:rPr>
                        <a:t>ARP</a:t>
                      </a:r>
                      <a:r>
                        <a:rPr lang="zh-CN" sz="1600" kern="100" dirty="0">
                          <a:effectLst/>
                        </a:rPr>
                        <a:t>分组</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填充</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600" kern="100" dirty="0">
                          <a:effectLst/>
                        </a:rPr>
                        <a:t>CRC</a:t>
                      </a:r>
                      <a:endParaRPr lang="zh-CN" sz="16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0246123"/>
              </p:ext>
            </p:extLst>
          </p:nvPr>
        </p:nvGraphicFramePr>
        <p:xfrm>
          <a:off x="3359697" y="3330476"/>
          <a:ext cx="5184576" cy="2026756"/>
        </p:xfrm>
        <a:graphic>
          <a:graphicData uri="http://schemas.openxmlformats.org/drawingml/2006/table">
            <a:tbl>
              <a:tblPr firstRow="1" firstCol="1" bandRow="1">
                <a:tableStyleId>{2D5ABB26-0587-4C30-8999-92F81FD0307C}</a:tableStyleId>
              </a:tblPr>
              <a:tblGrid>
                <a:gridCol w="1216782">
                  <a:extLst>
                    <a:ext uri="{9D8B030D-6E8A-4147-A177-3AD203B41FA5}">
                      <a16:colId xmlns:a16="http://schemas.microsoft.com/office/drawing/2014/main" val="20000"/>
                    </a:ext>
                  </a:extLst>
                </a:gridCol>
                <a:gridCol w="1253380">
                  <a:extLst>
                    <a:ext uri="{9D8B030D-6E8A-4147-A177-3AD203B41FA5}">
                      <a16:colId xmlns:a16="http://schemas.microsoft.com/office/drawing/2014/main" val="20001"/>
                    </a:ext>
                  </a:extLst>
                </a:gridCol>
                <a:gridCol w="2714414">
                  <a:extLst>
                    <a:ext uri="{9D8B030D-6E8A-4147-A177-3AD203B41FA5}">
                      <a16:colId xmlns:a16="http://schemas.microsoft.com/office/drawing/2014/main" val="20002"/>
                    </a:ext>
                  </a:extLst>
                </a:gridCol>
              </a:tblGrid>
              <a:tr h="321540">
                <a:tc gridSpan="2">
                  <a:txBody>
                    <a:bodyPr/>
                    <a:lstStyle/>
                    <a:p>
                      <a:pPr algn="ctr">
                        <a:lnSpc>
                          <a:spcPct val="150000"/>
                        </a:lnSpc>
                        <a:spcAft>
                          <a:spcPts val="0"/>
                        </a:spcAft>
                      </a:pPr>
                      <a:r>
                        <a:rPr lang="zh-CN" sz="1400" kern="100" dirty="0">
                          <a:effectLst/>
                        </a:rPr>
                        <a:t>硬件</a:t>
                      </a:r>
                      <a:r>
                        <a:rPr lang="zh-CN" sz="1400" kern="100" dirty="0" smtClean="0">
                          <a:effectLst/>
                        </a:rPr>
                        <a:t>类型</a:t>
                      </a:r>
                      <a:r>
                        <a:rPr lang="en-US" altLang="zh-CN" sz="1400" kern="100" dirty="0" smtClean="0">
                          <a:effectLst/>
                        </a:rPr>
                        <a:t>(=</a:t>
                      </a:r>
                      <a:r>
                        <a:rPr lang="en-US" altLang="zh-CN" sz="1400" kern="100" dirty="0" smtClean="0">
                          <a:effectLst/>
                        </a:rPr>
                        <a:t>1, Ethernet)</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zh-CN" sz="1400" kern="100" dirty="0">
                          <a:effectLst/>
                        </a:rPr>
                        <a:t>协议</a:t>
                      </a:r>
                      <a:r>
                        <a:rPr lang="zh-CN" sz="1400" kern="100" dirty="0" smtClean="0">
                          <a:effectLst/>
                        </a:rPr>
                        <a:t>类型</a:t>
                      </a:r>
                      <a:r>
                        <a:rPr lang="en-US" altLang="zh-CN" sz="1400" kern="100" dirty="0" smtClean="0">
                          <a:effectLst/>
                        </a:rPr>
                        <a:t>(=</a:t>
                      </a:r>
                      <a:r>
                        <a:rPr lang="en-US" altLang="zh-CN" sz="1400" kern="100" dirty="0" smtClean="0">
                          <a:effectLst/>
                        </a:rPr>
                        <a:t>0x0800, IP)</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5056">
                <a:tc>
                  <a:txBody>
                    <a:bodyPr/>
                    <a:lstStyle/>
                    <a:p>
                      <a:pPr algn="ctr">
                        <a:lnSpc>
                          <a:spcPct val="150000"/>
                        </a:lnSpc>
                        <a:spcAft>
                          <a:spcPts val="0"/>
                        </a:spcAft>
                      </a:pPr>
                      <a:r>
                        <a:rPr lang="zh-CN" sz="1400" kern="100" dirty="0">
                          <a:effectLst/>
                        </a:rPr>
                        <a:t>硬件地址长度</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400" kern="100" dirty="0">
                          <a:effectLst/>
                        </a:rPr>
                        <a:t>协议地址长度</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400" kern="100">
                          <a:effectLst/>
                        </a:rPr>
                        <a:t>操作（请求为</a:t>
                      </a:r>
                      <a:r>
                        <a:rPr lang="en-US" sz="1400" kern="100">
                          <a:effectLst/>
                        </a:rPr>
                        <a:t>1</a:t>
                      </a:r>
                      <a:r>
                        <a:rPr lang="zh-CN" sz="1400" kern="100">
                          <a:effectLst/>
                        </a:rPr>
                        <a:t>，响应为</a:t>
                      </a:r>
                      <a:r>
                        <a:rPr lang="en-US" sz="1400" kern="100">
                          <a:effectLst/>
                        </a:rPr>
                        <a:t>2</a:t>
                      </a:r>
                      <a:r>
                        <a:rPr lang="zh-CN" sz="1400" kern="100">
                          <a:effectLst/>
                        </a:rPr>
                        <a:t>）</a:t>
                      </a:r>
                      <a:endParaRPr lang="zh-CN" sz="1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532">
                <a:tc gridSpan="3">
                  <a:txBody>
                    <a:bodyPr/>
                    <a:lstStyle/>
                    <a:p>
                      <a:pPr algn="ctr">
                        <a:lnSpc>
                          <a:spcPct val="150000"/>
                        </a:lnSpc>
                        <a:spcAft>
                          <a:spcPts val="0"/>
                        </a:spcAft>
                      </a:pPr>
                      <a:r>
                        <a:rPr lang="zh-CN" sz="1400" kern="100" dirty="0">
                          <a:effectLst/>
                        </a:rPr>
                        <a:t>发送者硬件地址（</a:t>
                      </a:r>
                      <a:r>
                        <a:rPr lang="en-US" sz="1400" kern="100" dirty="0">
                          <a:effectLst/>
                        </a:rPr>
                        <a:t>Ethernet</a:t>
                      </a:r>
                      <a:r>
                        <a:rPr lang="zh-CN" sz="1400" kern="100" dirty="0">
                          <a:effectLst/>
                        </a:rPr>
                        <a:t>：</a:t>
                      </a:r>
                      <a:r>
                        <a:rPr lang="en-US" sz="1400" kern="100" dirty="0">
                          <a:effectLst/>
                        </a:rPr>
                        <a:t>6</a:t>
                      </a:r>
                      <a:r>
                        <a:rPr lang="zh-CN" sz="1400" kern="100" dirty="0">
                          <a:effectLst/>
                        </a:rPr>
                        <a:t>个字节）</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87532">
                <a:tc gridSpan="3">
                  <a:txBody>
                    <a:bodyPr/>
                    <a:lstStyle/>
                    <a:p>
                      <a:pPr algn="ctr">
                        <a:lnSpc>
                          <a:spcPct val="150000"/>
                        </a:lnSpc>
                        <a:spcAft>
                          <a:spcPts val="0"/>
                        </a:spcAft>
                      </a:pPr>
                      <a:r>
                        <a:rPr lang="zh-CN" sz="1400" kern="100" dirty="0">
                          <a:effectLst/>
                        </a:rPr>
                        <a:t>发送者协议地址（</a:t>
                      </a:r>
                      <a:r>
                        <a:rPr lang="en-US" sz="1400" kern="100" dirty="0">
                          <a:effectLst/>
                        </a:rPr>
                        <a:t>IP</a:t>
                      </a:r>
                      <a:r>
                        <a:rPr lang="zh-CN" sz="1400" kern="100" dirty="0">
                          <a:effectLst/>
                        </a:rPr>
                        <a:t>：</a:t>
                      </a:r>
                      <a:r>
                        <a:rPr lang="en-US" sz="1400" kern="100" dirty="0">
                          <a:effectLst/>
                        </a:rPr>
                        <a:t>4</a:t>
                      </a:r>
                      <a:r>
                        <a:rPr lang="zh-CN" sz="1400" kern="100" dirty="0">
                          <a:effectLst/>
                        </a:rPr>
                        <a:t>个字节）</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87532">
                <a:tc gridSpan="3">
                  <a:txBody>
                    <a:bodyPr/>
                    <a:lstStyle/>
                    <a:p>
                      <a:pPr algn="ctr">
                        <a:lnSpc>
                          <a:spcPct val="150000"/>
                        </a:lnSpc>
                        <a:spcAft>
                          <a:spcPts val="0"/>
                        </a:spcAft>
                      </a:pPr>
                      <a:r>
                        <a:rPr lang="zh-CN" sz="1400" kern="100" dirty="0">
                          <a:effectLst/>
                        </a:rPr>
                        <a:t>目标硬件地址（</a:t>
                      </a:r>
                      <a:r>
                        <a:rPr lang="en-US" sz="1400" kern="100" dirty="0">
                          <a:effectLst/>
                        </a:rPr>
                        <a:t>Ethernet</a:t>
                      </a:r>
                      <a:r>
                        <a:rPr lang="zh-CN" sz="1400" kern="100" dirty="0">
                          <a:effectLst/>
                        </a:rPr>
                        <a:t>：</a:t>
                      </a:r>
                      <a:r>
                        <a:rPr lang="en-US" sz="1400" kern="100" dirty="0">
                          <a:effectLst/>
                        </a:rPr>
                        <a:t>6</a:t>
                      </a:r>
                      <a:r>
                        <a:rPr lang="zh-CN" sz="1400" kern="100" dirty="0">
                          <a:effectLst/>
                        </a:rPr>
                        <a:t>个字节）</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87532">
                <a:tc gridSpan="3">
                  <a:txBody>
                    <a:bodyPr/>
                    <a:lstStyle/>
                    <a:p>
                      <a:pPr algn="ctr">
                        <a:lnSpc>
                          <a:spcPct val="150000"/>
                        </a:lnSpc>
                        <a:spcAft>
                          <a:spcPts val="0"/>
                        </a:spcAft>
                      </a:pPr>
                      <a:r>
                        <a:rPr lang="zh-CN" sz="1400" kern="100" dirty="0">
                          <a:effectLst/>
                        </a:rPr>
                        <a:t>目标协议地址（</a:t>
                      </a:r>
                      <a:r>
                        <a:rPr lang="en-US" sz="1400" kern="100" dirty="0">
                          <a:effectLst/>
                        </a:rPr>
                        <a:t>IP</a:t>
                      </a:r>
                      <a:r>
                        <a:rPr lang="zh-CN" sz="1400" kern="100" dirty="0">
                          <a:effectLst/>
                        </a:rPr>
                        <a:t>：</a:t>
                      </a:r>
                      <a:r>
                        <a:rPr lang="en-US" sz="1400" kern="100" dirty="0">
                          <a:effectLst/>
                        </a:rPr>
                        <a:t>4</a:t>
                      </a:r>
                      <a:r>
                        <a:rPr lang="zh-CN" sz="1400" kern="100" dirty="0">
                          <a:effectLst/>
                        </a:rPr>
                        <a:t>个字节）</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7" name="直接连接符 58"/>
          <p:cNvSpPr>
            <a:spLocks noChangeShapeType="1"/>
          </p:cNvSpPr>
          <p:nvPr/>
        </p:nvSpPr>
        <p:spPr bwMode="auto">
          <a:xfrm flipH="1">
            <a:off x="3359696" y="2492896"/>
            <a:ext cx="2304255" cy="835298"/>
          </a:xfrm>
          <a:prstGeom prst="line">
            <a:avLst/>
          </a:prstGeom>
          <a:noFill/>
          <a:ln w="19050">
            <a:solidFill>
              <a:srgbClr val="4579B8"/>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直接连接符 59"/>
          <p:cNvSpPr>
            <a:spLocks noChangeShapeType="1"/>
          </p:cNvSpPr>
          <p:nvPr/>
        </p:nvSpPr>
        <p:spPr bwMode="auto">
          <a:xfrm>
            <a:off x="7176121" y="2492896"/>
            <a:ext cx="1432893" cy="835298"/>
          </a:xfrm>
          <a:prstGeom prst="line">
            <a:avLst/>
          </a:prstGeom>
          <a:noFill/>
          <a:ln w="19050">
            <a:solidFill>
              <a:srgbClr val="4579B8"/>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3"/>
          <p:cNvSpPr>
            <a:spLocks noChangeArrowheads="1"/>
          </p:cNvSpPr>
          <p:nvPr/>
        </p:nvSpPr>
        <p:spPr bwMode="auto">
          <a:xfrm>
            <a:off x="4037014" y="2998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57788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ARP</a:t>
            </a:r>
            <a:endParaRPr lang="zh-CN" altLang="en-US" dirty="0"/>
          </a:p>
        </p:txBody>
      </p:sp>
      <p:sp>
        <p:nvSpPr>
          <p:cNvPr id="3" name="内容占位符 2"/>
          <p:cNvSpPr>
            <a:spLocks noGrp="1"/>
          </p:cNvSpPr>
          <p:nvPr>
            <p:ph idx="1"/>
          </p:nvPr>
        </p:nvSpPr>
        <p:spPr/>
        <p:txBody>
          <a:bodyPr>
            <a:normAutofit/>
          </a:bodyPr>
          <a:lstStyle/>
          <a:p>
            <a:pPr>
              <a:lnSpc>
                <a:spcPct val="80000"/>
              </a:lnSpc>
            </a:pPr>
            <a:r>
              <a:rPr lang="zh-CN" altLang="en-US" sz="2400" dirty="0"/>
              <a:t>无故（</a:t>
            </a:r>
            <a:r>
              <a:rPr lang="en-US" altLang="zh-CN" sz="2400" dirty="0"/>
              <a:t>Gratuitous</a:t>
            </a:r>
            <a:r>
              <a:rPr lang="zh-CN" altLang="en-US" sz="2400" dirty="0"/>
              <a:t>）</a:t>
            </a:r>
            <a:r>
              <a:rPr lang="en-US" altLang="zh-CN" sz="2400" dirty="0"/>
              <a:t>ARP</a:t>
            </a:r>
            <a:r>
              <a:rPr lang="zh-CN" altLang="en-US" sz="2400" dirty="0"/>
              <a:t>：</a:t>
            </a:r>
            <a:endParaRPr lang="en-US" altLang="zh-CN" sz="2400" dirty="0"/>
          </a:p>
          <a:p>
            <a:pPr lvl="1">
              <a:lnSpc>
                <a:spcPct val="80000"/>
              </a:lnSpc>
            </a:pPr>
            <a:r>
              <a:rPr lang="zh-CN" altLang="en-US" dirty="0"/>
              <a:t>发送一个要求解析自己</a:t>
            </a:r>
            <a:r>
              <a:rPr lang="en-US" altLang="zh-CN" dirty="0"/>
              <a:t>IP</a:t>
            </a:r>
            <a:r>
              <a:rPr lang="zh-CN" altLang="en-US" dirty="0"/>
              <a:t>地址的</a:t>
            </a:r>
            <a:r>
              <a:rPr lang="en-US" altLang="zh-CN" dirty="0"/>
              <a:t>ARP</a:t>
            </a:r>
            <a:r>
              <a:rPr lang="zh-CN" altLang="en-US" dirty="0"/>
              <a:t>请求</a:t>
            </a:r>
            <a:r>
              <a:rPr lang="en-US" altLang="zh-CN" dirty="0"/>
              <a:t>:sender IP, MAC address; sender IP, MAC address=</a:t>
            </a:r>
            <a:r>
              <a:rPr lang="zh-CN" altLang="en-US" dirty="0"/>
              <a:t>？</a:t>
            </a:r>
            <a:endParaRPr lang="en-US" altLang="zh-CN" dirty="0"/>
          </a:p>
          <a:p>
            <a:pPr lvl="1">
              <a:lnSpc>
                <a:spcPct val="80000"/>
              </a:lnSpc>
            </a:pPr>
            <a:r>
              <a:rPr lang="zh-CN" altLang="en-US" dirty="0"/>
              <a:t>在启动或者改变</a:t>
            </a:r>
            <a:r>
              <a:rPr lang="en-US" altLang="zh-CN" dirty="0"/>
              <a:t>IP</a:t>
            </a:r>
            <a:r>
              <a:rPr lang="zh-CN" altLang="en-US" dirty="0"/>
              <a:t>地址时可检查</a:t>
            </a:r>
            <a:r>
              <a:rPr lang="en-US" altLang="zh-CN" dirty="0"/>
              <a:t>IP</a:t>
            </a:r>
            <a:r>
              <a:rPr lang="zh-CN" altLang="en-US" dirty="0"/>
              <a:t>地址是否已经使用</a:t>
            </a:r>
          </a:p>
          <a:p>
            <a:pPr lvl="1">
              <a:lnSpc>
                <a:spcPct val="80000"/>
              </a:lnSpc>
            </a:pPr>
            <a:r>
              <a:rPr lang="zh-CN" altLang="en-US" dirty="0"/>
              <a:t>可以让其他节点更新发送者的</a:t>
            </a:r>
            <a:r>
              <a:rPr lang="en-US" altLang="zh-CN" dirty="0"/>
              <a:t>MAC</a:t>
            </a:r>
            <a:r>
              <a:rPr lang="zh-CN" altLang="en-US" dirty="0"/>
              <a:t>地址</a:t>
            </a:r>
            <a:r>
              <a:rPr lang="en-US" altLang="zh-CN" dirty="0">
                <a:sym typeface="Wingdings" pitchFamily="2" charset="2"/>
              </a:rPr>
              <a:t> </a:t>
            </a:r>
            <a:r>
              <a:rPr lang="zh-CN" altLang="en-US" dirty="0">
                <a:sym typeface="Wingdings" pitchFamily="2" charset="2"/>
              </a:rPr>
              <a:t>在</a:t>
            </a:r>
            <a:r>
              <a:rPr lang="en-US" altLang="zh-CN" dirty="0">
                <a:sym typeface="Wingdings" pitchFamily="2" charset="2"/>
              </a:rPr>
              <a:t>Mobile IP</a:t>
            </a:r>
            <a:r>
              <a:rPr lang="zh-CN" altLang="en-US" dirty="0">
                <a:sym typeface="Wingdings" pitchFamily="2" charset="2"/>
              </a:rPr>
              <a:t>中使用</a:t>
            </a:r>
            <a:endParaRPr lang="zh-CN" altLang="en-US" dirty="0"/>
          </a:p>
          <a:p>
            <a:pPr>
              <a:lnSpc>
                <a:spcPct val="80000"/>
              </a:lnSpc>
            </a:pPr>
            <a:r>
              <a:rPr lang="zh-CN" altLang="en-US" sz="2400" dirty="0"/>
              <a:t>静态</a:t>
            </a:r>
            <a:r>
              <a:rPr lang="en-US" altLang="zh-CN" sz="2400" dirty="0"/>
              <a:t>ARP</a:t>
            </a:r>
            <a:r>
              <a:rPr lang="zh-CN" altLang="en-US" sz="2400" dirty="0"/>
              <a:t>映射可以避免解析过程带来响应延迟，也可避免</a:t>
            </a:r>
            <a:r>
              <a:rPr lang="en-US" altLang="zh-CN" sz="2400" dirty="0"/>
              <a:t>ARP</a:t>
            </a:r>
            <a:r>
              <a:rPr lang="zh-CN" altLang="en-US" sz="2400" dirty="0"/>
              <a:t>攻击带来的安全</a:t>
            </a:r>
            <a:r>
              <a:rPr lang="zh-CN" altLang="en-US" sz="2400" dirty="0" smtClean="0"/>
              <a:t>威胁</a:t>
            </a:r>
            <a:endParaRPr lang="en-US" altLang="zh-CN" sz="2400" dirty="0" smtClean="0"/>
          </a:p>
          <a:p>
            <a:pPr>
              <a:lnSpc>
                <a:spcPct val="80000"/>
              </a:lnSpc>
            </a:pPr>
            <a:r>
              <a:rPr lang="en-US" altLang="zh-CN" sz="2400" dirty="0" err="1" smtClean="0"/>
              <a:t>arp</a:t>
            </a:r>
            <a:r>
              <a:rPr lang="zh-CN" altLang="en-US" sz="2400" dirty="0" smtClean="0"/>
              <a:t>命令： </a:t>
            </a:r>
            <a:endParaRPr lang="en-US" altLang="zh-CN" sz="2400" dirty="0" smtClean="0"/>
          </a:p>
          <a:p>
            <a:pPr lvl="1">
              <a:lnSpc>
                <a:spcPct val="80000"/>
              </a:lnSpc>
            </a:pPr>
            <a:r>
              <a:rPr lang="en-US" altLang="zh-CN" sz="2000" dirty="0" smtClean="0">
                <a:latin typeface="Times New Roman" pitchFamily="18" charset="0"/>
              </a:rPr>
              <a:t>-a  </a:t>
            </a:r>
            <a:r>
              <a:rPr lang="zh-CN" altLang="en-US" sz="2000" dirty="0" smtClean="0">
                <a:latin typeface="Times New Roman" pitchFamily="18" charset="0"/>
              </a:rPr>
              <a:t>以</a:t>
            </a:r>
            <a:r>
              <a:rPr lang="en-US" altLang="zh-CN" sz="2000" dirty="0" smtClean="0">
                <a:latin typeface="Times New Roman" pitchFamily="18" charset="0"/>
              </a:rPr>
              <a:t>BSD</a:t>
            </a:r>
            <a:r>
              <a:rPr lang="zh-CN" altLang="en-US" sz="2000" dirty="0" smtClean="0">
                <a:latin typeface="Times New Roman" pitchFamily="18" charset="0"/>
              </a:rPr>
              <a:t>格式显示</a:t>
            </a:r>
            <a:r>
              <a:rPr lang="en-US" altLang="zh-CN" sz="2000" dirty="0" smtClean="0">
                <a:latin typeface="Times New Roman" pitchFamily="18" charset="0"/>
              </a:rPr>
              <a:t>ARP</a:t>
            </a:r>
            <a:r>
              <a:rPr lang="zh-CN" altLang="en-US" sz="2000" dirty="0" smtClean="0">
                <a:latin typeface="Times New Roman" pitchFamily="18" charset="0"/>
              </a:rPr>
              <a:t>表</a:t>
            </a:r>
            <a:endParaRPr lang="en-US" altLang="zh-CN" sz="2000" dirty="0" smtClean="0">
              <a:latin typeface="Times New Roman" pitchFamily="18" charset="0"/>
            </a:endParaRPr>
          </a:p>
          <a:p>
            <a:pPr lvl="1">
              <a:lnSpc>
                <a:spcPct val="80000"/>
              </a:lnSpc>
            </a:pPr>
            <a:r>
              <a:rPr lang="en-US" altLang="zh-CN" sz="2000" dirty="0" smtClean="0">
                <a:latin typeface="Times New Roman" pitchFamily="18" charset="0"/>
              </a:rPr>
              <a:t>-e </a:t>
            </a:r>
            <a:r>
              <a:rPr lang="zh-CN" altLang="en-US" sz="2000" dirty="0" smtClean="0">
                <a:latin typeface="Times New Roman" pitchFamily="18" charset="0"/>
              </a:rPr>
              <a:t>以</a:t>
            </a:r>
            <a:r>
              <a:rPr lang="en-US" altLang="zh-CN" sz="2000" dirty="0" smtClean="0">
                <a:latin typeface="Times New Roman" pitchFamily="18" charset="0"/>
              </a:rPr>
              <a:t>Linux</a:t>
            </a:r>
            <a:r>
              <a:rPr lang="zh-CN" altLang="en-US" sz="2000" dirty="0" smtClean="0">
                <a:latin typeface="Times New Roman" pitchFamily="18" charset="0"/>
              </a:rPr>
              <a:t>格式显示</a:t>
            </a:r>
            <a:r>
              <a:rPr lang="en-US" altLang="zh-CN" sz="2000" dirty="0" smtClean="0">
                <a:latin typeface="Times New Roman" pitchFamily="18" charset="0"/>
              </a:rPr>
              <a:t>ARP</a:t>
            </a:r>
            <a:r>
              <a:rPr lang="zh-CN" altLang="en-US" sz="2000" dirty="0" smtClean="0">
                <a:latin typeface="Times New Roman" pitchFamily="18" charset="0"/>
              </a:rPr>
              <a:t>表</a:t>
            </a:r>
            <a:endParaRPr lang="en-US" altLang="zh-CN" sz="2000" dirty="0" smtClean="0">
              <a:latin typeface="Times New Roman" pitchFamily="18" charset="0"/>
            </a:endParaRPr>
          </a:p>
          <a:p>
            <a:pPr lvl="1">
              <a:lnSpc>
                <a:spcPct val="80000"/>
              </a:lnSpc>
            </a:pP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 &lt;if&gt;  </a:t>
            </a:r>
            <a:r>
              <a:rPr lang="zh-CN" altLang="en-US" sz="2000" dirty="0" smtClean="0">
                <a:latin typeface="Times New Roman" pitchFamily="18" charset="0"/>
              </a:rPr>
              <a:t>显示接口</a:t>
            </a:r>
            <a:r>
              <a:rPr lang="en-US" altLang="zh-CN" sz="2000" dirty="0" smtClean="0">
                <a:latin typeface="Times New Roman" pitchFamily="18" charset="0"/>
              </a:rPr>
              <a:t>if</a:t>
            </a:r>
            <a:r>
              <a:rPr lang="zh-CN" altLang="en-US" sz="2000" dirty="0" smtClean="0">
                <a:latin typeface="Times New Roman" pitchFamily="18" charset="0"/>
              </a:rPr>
              <a:t>上的</a:t>
            </a:r>
            <a:r>
              <a:rPr lang="en-US" altLang="zh-CN" sz="2000" dirty="0" smtClean="0">
                <a:latin typeface="Times New Roman" pitchFamily="18" charset="0"/>
              </a:rPr>
              <a:t>ARP</a:t>
            </a:r>
            <a:r>
              <a:rPr lang="zh-CN" altLang="en-US" sz="2000" dirty="0" smtClean="0">
                <a:latin typeface="Times New Roman" pitchFamily="18" charset="0"/>
              </a:rPr>
              <a:t>表</a:t>
            </a:r>
            <a:endParaRPr lang="en-US" altLang="zh-CN" sz="2000" dirty="0" smtClean="0">
              <a:latin typeface="Times New Roman" pitchFamily="18" charset="0"/>
            </a:endParaRPr>
          </a:p>
          <a:p>
            <a:pPr lvl="1">
              <a:lnSpc>
                <a:spcPct val="80000"/>
              </a:lnSpc>
            </a:pPr>
            <a:r>
              <a:rPr lang="en-US" altLang="zh-CN" sz="2000" dirty="0" smtClean="0">
                <a:latin typeface="Times New Roman" pitchFamily="18" charset="0"/>
              </a:rPr>
              <a:t>-n  </a:t>
            </a:r>
            <a:r>
              <a:rPr lang="zh-CN" altLang="en-US" sz="2000" dirty="0" smtClean="0">
                <a:latin typeface="Times New Roman" pitchFamily="18" charset="0"/>
              </a:rPr>
              <a:t>不解析名字 </a:t>
            </a:r>
            <a:endParaRPr lang="en-US" altLang="zh-CN" sz="2000" dirty="0" smtClean="0">
              <a:latin typeface="Times New Roman" pitchFamily="18" charset="0"/>
            </a:endParaRPr>
          </a:p>
          <a:p>
            <a:pPr lvl="1">
              <a:lnSpc>
                <a:spcPct val="80000"/>
              </a:lnSpc>
            </a:pPr>
            <a:r>
              <a:rPr lang="en-US" altLang="zh-CN" sz="2000" dirty="0" smtClean="0">
                <a:latin typeface="Times New Roman" pitchFamily="18" charset="0"/>
              </a:rPr>
              <a:t>-D &lt;if&gt; </a:t>
            </a:r>
            <a:r>
              <a:rPr lang="en-US" altLang="zh-CN" sz="2000" dirty="0" err="1" smtClean="0">
                <a:latin typeface="Times New Roman" pitchFamily="18" charset="0"/>
              </a:rPr>
              <a:t>hwaddr</a:t>
            </a:r>
            <a:r>
              <a:rPr lang="zh-CN" altLang="en-US" sz="2000" dirty="0" smtClean="0">
                <a:latin typeface="Times New Roman" pitchFamily="18" charset="0"/>
              </a:rPr>
              <a:t>来自于</a:t>
            </a:r>
            <a:r>
              <a:rPr lang="en-US" altLang="zh-CN" sz="2000" dirty="0" smtClean="0">
                <a:latin typeface="Times New Roman" pitchFamily="18" charset="0"/>
              </a:rPr>
              <a:t>if</a:t>
            </a:r>
            <a:r>
              <a:rPr lang="zh-CN" altLang="en-US" sz="2000" dirty="0" smtClean="0">
                <a:latin typeface="Times New Roman" pitchFamily="18" charset="0"/>
              </a:rPr>
              <a:t>的</a:t>
            </a:r>
            <a:r>
              <a:rPr lang="en-US" altLang="zh-CN" sz="2000" dirty="0" smtClean="0">
                <a:latin typeface="Times New Roman" pitchFamily="18" charset="0"/>
              </a:rPr>
              <a:t>MAC</a:t>
            </a:r>
            <a:r>
              <a:rPr lang="zh-CN" altLang="en-US" sz="2000" dirty="0" smtClean="0">
                <a:latin typeface="Times New Roman" pitchFamily="18" charset="0"/>
              </a:rPr>
              <a:t>地址</a:t>
            </a:r>
            <a:endParaRPr lang="en-US" altLang="zh-CN" sz="2000" dirty="0" smtClean="0">
              <a:latin typeface="Times New Roman" pitchFamily="18" charset="0"/>
            </a:endParaRPr>
          </a:p>
          <a:p>
            <a:pPr lvl="1">
              <a:lnSpc>
                <a:spcPct val="80000"/>
              </a:lnSpc>
            </a:pPr>
            <a:r>
              <a:rPr lang="en-US" altLang="zh-CN" sz="2000" dirty="0" smtClean="0">
                <a:latin typeface="Times New Roman" pitchFamily="18" charset="0"/>
              </a:rPr>
              <a:t>-s  </a:t>
            </a:r>
            <a:r>
              <a:rPr lang="zh-CN" altLang="en-US" sz="2000" dirty="0" smtClean="0">
                <a:latin typeface="Times New Roman" pitchFamily="18" charset="0"/>
              </a:rPr>
              <a:t>设置</a:t>
            </a:r>
            <a:r>
              <a:rPr lang="en-US" altLang="zh-CN" sz="2000" dirty="0" smtClean="0">
                <a:latin typeface="Times New Roman" pitchFamily="18" charset="0"/>
              </a:rPr>
              <a:t>ARP</a:t>
            </a:r>
            <a:r>
              <a:rPr lang="zh-CN" altLang="en-US" sz="2000" dirty="0" smtClean="0">
                <a:latin typeface="Times New Roman" pitchFamily="18" charset="0"/>
              </a:rPr>
              <a:t>表项</a:t>
            </a:r>
            <a:endParaRPr lang="en-US" altLang="zh-CN" sz="2000" dirty="0" smtClean="0">
              <a:latin typeface="Times New Roman" pitchFamily="18" charset="0"/>
            </a:endParaRPr>
          </a:p>
          <a:p>
            <a:pPr marL="457200" lvl="1" indent="0">
              <a:lnSpc>
                <a:spcPct val="80000"/>
              </a:lnSpc>
              <a:buNone/>
            </a:pPr>
            <a:endParaRPr lang="en-US" altLang="zh-CN" dirty="0"/>
          </a:p>
          <a:p>
            <a:endParaRPr lang="zh-CN" altLang="en-US" sz="2400" dirty="0"/>
          </a:p>
        </p:txBody>
      </p:sp>
      <p:sp>
        <p:nvSpPr>
          <p:cNvPr id="4" name="矩形 3"/>
          <p:cNvSpPr/>
          <p:nvPr/>
        </p:nvSpPr>
        <p:spPr>
          <a:xfrm>
            <a:off x="5353050" y="4492925"/>
            <a:ext cx="6305550" cy="7817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pPr>
            <a:r>
              <a:rPr lang="en-US" altLang="zh-CN" sz="2000" dirty="0" err="1" smtClean="0">
                <a:latin typeface="Times New Roman" pitchFamily="18" charset="0"/>
              </a:rPr>
              <a:t>arp</a:t>
            </a:r>
            <a:r>
              <a:rPr lang="en-US" altLang="zh-CN" sz="2000" dirty="0" smtClean="0">
                <a:latin typeface="Times New Roman" pitchFamily="18" charset="0"/>
              </a:rPr>
              <a:t> -</a:t>
            </a:r>
            <a:r>
              <a:rPr lang="en-US" altLang="zh-CN" sz="2000" dirty="0" smtClean="0"/>
              <a:t>an</a:t>
            </a:r>
            <a:r>
              <a:rPr lang="zh-CN" altLang="en-US" sz="2000" dirty="0"/>
              <a:t>或者</a:t>
            </a:r>
            <a:r>
              <a:rPr lang="en-US" altLang="zh-CN" sz="2000" dirty="0" err="1"/>
              <a:t>arp</a:t>
            </a:r>
            <a:r>
              <a:rPr lang="en-US" altLang="zh-CN" sz="2000" dirty="0"/>
              <a:t> -</a:t>
            </a:r>
            <a:r>
              <a:rPr lang="en-US" altLang="zh-CN" sz="2000" dirty="0" err="1"/>
              <a:t>en</a:t>
            </a:r>
            <a:r>
              <a:rPr lang="en-US" altLang="zh-CN" sz="2000" dirty="0"/>
              <a:t> </a:t>
            </a:r>
            <a:r>
              <a:rPr lang="zh-CN" altLang="en-US" sz="2000" dirty="0"/>
              <a:t>显示</a:t>
            </a:r>
            <a:r>
              <a:rPr lang="en-US" altLang="zh-CN" sz="2000" dirty="0"/>
              <a:t>ARP</a:t>
            </a:r>
            <a:r>
              <a:rPr lang="zh-CN" altLang="en-US" sz="2000" dirty="0"/>
              <a:t>表</a:t>
            </a:r>
            <a:endParaRPr lang="en-US" altLang="zh-CN" sz="2000" dirty="0"/>
          </a:p>
          <a:p>
            <a:pPr>
              <a:lnSpc>
                <a:spcPct val="80000"/>
              </a:lnSpc>
            </a:pPr>
            <a:r>
              <a:rPr lang="en-US" altLang="zh-CN" dirty="0" err="1"/>
              <a:t>arp</a:t>
            </a:r>
            <a:r>
              <a:rPr lang="en-US" altLang="zh-CN" dirty="0"/>
              <a:t> </a:t>
            </a:r>
            <a:r>
              <a:rPr lang="en-US" altLang="zh-CN" dirty="0" smtClean="0"/>
              <a:t>–</a:t>
            </a:r>
            <a:r>
              <a:rPr lang="en-US" altLang="zh-CN" dirty="0"/>
              <a:t>s host  </a:t>
            </a:r>
            <a:r>
              <a:rPr lang="en-US" altLang="zh-CN" dirty="0" err="1"/>
              <a:t>hwaddr</a:t>
            </a:r>
            <a:r>
              <a:rPr lang="en-US" altLang="zh-CN" dirty="0"/>
              <a:t> </a:t>
            </a:r>
            <a:r>
              <a:rPr lang="zh-CN" altLang="en-US" dirty="0"/>
              <a:t>设置</a:t>
            </a:r>
            <a:r>
              <a:rPr lang="en-US" altLang="zh-CN" dirty="0"/>
              <a:t>host</a:t>
            </a:r>
            <a:r>
              <a:rPr lang="zh-CN" altLang="en-US" dirty="0"/>
              <a:t>对应的</a:t>
            </a:r>
            <a:r>
              <a:rPr lang="en-US" altLang="zh-CN" dirty="0"/>
              <a:t>MAC</a:t>
            </a:r>
            <a:r>
              <a:rPr lang="zh-CN" altLang="en-US" dirty="0"/>
              <a:t>地址为</a:t>
            </a:r>
            <a:r>
              <a:rPr lang="en-US" altLang="zh-CN" dirty="0" err="1"/>
              <a:t>hwaddr</a:t>
            </a:r>
            <a:endParaRPr lang="en-US" altLang="zh-CN" dirty="0"/>
          </a:p>
          <a:p>
            <a:pPr>
              <a:lnSpc>
                <a:spcPct val="80000"/>
              </a:lnSpc>
            </a:pPr>
            <a:r>
              <a:rPr lang="en-US" altLang="zh-CN" dirty="0" err="1"/>
              <a:t>arp</a:t>
            </a:r>
            <a:r>
              <a:rPr lang="en-US" altLang="zh-CN" dirty="0"/>
              <a:t> </a:t>
            </a:r>
            <a:r>
              <a:rPr lang="en-US" altLang="zh-CN" dirty="0" smtClean="0"/>
              <a:t>–</a:t>
            </a:r>
            <a:r>
              <a:rPr lang="en-US" altLang="zh-CN" dirty="0"/>
              <a:t>Ds host if  </a:t>
            </a:r>
            <a:r>
              <a:rPr lang="zh-CN" altLang="en-US" dirty="0"/>
              <a:t>设置</a:t>
            </a:r>
            <a:r>
              <a:rPr lang="en-US" altLang="zh-CN" dirty="0"/>
              <a:t>host</a:t>
            </a:r>
            <a:r>
              <a:rPr lang="zh-CN" altLang="en-US" dirty="0"/>
              <a:t>对应的</a:t>
            </a:r>
            <a:r>
              <a:rPr lang="en-US" altLang="zh-CN" dirty="0"/>
              <a:t>MAC</a:t>
            </a:r>
            <a:r>
              <a:rPr lang="zh-CN" altLang="en-US" dirty="0"/>
              <a:t>地址为接口</a:t>
            </a:r>
            <a:r>
              <a:rPr lang="en-US" altLang="zh-CN" dirty="0"/>
              <a:t>if</a:t>
            </a:r>
            <a:r>
              <a:rPr lang="zh-CN" altLang="en-US" dirty="0"/>
              <a:t>的</a:t>
            </a:r>
            <a:r>
              <a:rPr lang="en-US" altLang="zh-CN" dirty="0"/>
              <a:t>MAC</a:t>
            </a:r>
            <a:r>
              <a:rPr lang="zh-CN" altLang="en-US" dirty="0"/>
              <a:t>地址</a:t>
            </a:r>
            <a:endParaRPr lang="en-US" altLang="zh-CN" dirty="0"/>
          </a:p>
        </p:txBody>
      </p:sp>
    </p:spTree>
    <p:extLst>
      <p:ext uri="{BB962C8B-B14F-4D97-AF65-F5344CB8AC3E}">
        <p14:creationId xmlns:p14="http://schemas.microsoft.com/office/powerpoint/2010/main" val="1055763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ARP</a:t>
            </a:r>
            <a:r>
              <a:rPr lang="zh-CN" altLang="en-US" dirty="0" smtClean="0"/>
              <a:t> </a:t>
            </a:r>
            <a:r>
              <a:rPr lang="en-US" altLang="zh-CN" dirty="0" smtClean="0"/>
              <a:t>Spoofing Attack(Man-in-the-Middle)</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24</a:t>
            </a:fld>
            <a:endParaRPr lang="zh-CN" altLang="en-US" dirty="0"/>
          </a:p>
        </p:txBody>
      </p:sp>
      <p:sp>
        <p:nvSpPr>
          <p:cNvPr id="4" name="内容占位符 3"/>
          <p:cNvSpPr>
            <a:spLocks noGrp="1"/>
          </p:cNvSpPr>
          <p:nvPr>
            <p:ph sz="quarter" idx="1"/>
          </p:nvPr>
        </p:nvSpPr>
        <p:spPr>
          <a:xfrm>
            <a:off x="838200" y="1615222"/>
            <a:ext cx="10515600" cy="4351338"/>
          </a:xfrm>
        </p:spPr>
        <p:txBody>
          <a:bodyPr/>
          <a:lstStyle/>
          <a:p>
            <a:r>
              <a:rPr lang="zh-CN" altLang="en-US" sz="2700" dirty="0"/>
              <a:t>伪造一个</a:t>
            </a:r>
            <a:r>
              <a:rPr lang="en-US" altLang="zh-CN" sz="2700" dirty="0"/>
              <a:t>ARP</a:t>
            </a:r>
            <a:r>
              <a:rPr lang="zh-CN" altLang="en-US" sz="2700" dirty="0"/>
              <a:t>响应</a:t>
            </a:r>
          </a:p>
          <a:p>
            <a:r>
              <a:rPr lang="zh-CN" altLang="en-US" sz="2700" dirty="0"/>
              <a:t>节点收到伪造的响应后会更新缓存，即</a:t>
            </a:r>
            <a:r>
              <a:rPr lang="en-US" altLang="zh-CN" sz="2700" dirty="0"/>
              <a:t>poisoning</a:t>
            </a:r>
          </a:p>
          <a:p>
            <a:endParaRPr lang="zh-CN" altLang="en-US" dirty="0"/>
          </a:p>
        </p:txBody>
      </p:sp>
      <p:sp>
        <p:nvSpPr>
          <p:cNvPr id="5" name="Rectangle 4"/>
          <p:cNvSpPr>
            <a:spLocks noChangeArrowheads="1"/>
          </p:cNvSpPr>
          <p:nvPr/>
        </p:nvSpPr>
        <p:spPr bwMode="auto">
          <a:xfrm>
            <a:off x="2765425" y="3195713"/>
            <a:ext cx="757238" cy="600075"/>
          </a:xfrm>
          <a:prstGeom prst="rect">
            <a:avLst/>
          </a:prstGeom>
          <a:solidFill>
            <a:schemeClr val="bg1"/>
          </a:solidFill>
          <a:ln w="127000">
            <a:solidFill>
              <a:srgbClr val="224568"/>
            </a:solidFill>
            <a:miter lim="800000"/>
            <a:headEnd/>
            <a:tailEnd/>
          </a:ln>
        </p:spPr>
        <p:txBody>
          <a:bodyPr wrap="none" anchor="ctr"/>
          <a:lstStyle/>
          <a:p>
            <a:pPr algn="ctr" eaLnBrk="1" hangingPunct="1"/>
            <a:r>
              <a:rPr lang="en-US" altLang="zh-CN" sz="2000" b="1">
                <a:solidFill>
                  <a:srgbClr val="224568"/>
                </a:solidFill>
                <a:latin typeface="Trebuchet MS" pitchFamily="34" charset="0"/>
              </a:rPr>
              <a:t>A</a:t>
            </a:r>
          </a:p>
        </p:txBody>
      </p:sp>
      <p:sp>
        <p:nvSpPr>
          <p:cNvPr id="6" name="Rectangle 5"/>
          <p:cNvSpPr>
            <a:spLocks noChangeArrowheads="1"/>
          </p:cNvSpPr>
          <p:nvPr/>
        </p:nvSpPr>
        <p:spPr bwMode="auto">
          <a:xfrm>
            <a:off x="2492376" y="3932312"/>
            <a:ext cx="1306513" cy="298450"/>
          </a:xfrm>
          <a:prstGeom prst="rect">
            <a:avLst/>
          </a:prstGeom>
          <a:solidFill>
            <a:srgbClr val="224568"/>
          </a:solidFill>
          <a:ln w="9525">
            <a:noFill/>
            <a:miter lim="800000"/>
            <a:headEnd/>
            <a:tailEnd/>
          </a:ln>
        </p:spPr>
        <p:txBody>
          <a:bodyPr wrap="none" anchor="ctr"/>
          <a:lstStyle/>
          <a:p>
            <a:endParaRPr lang="zh-CN" altLang="en-US"/>
          </a:p>
        </p:txBody>
      </p:sp>
      <p:sp>
        <p:nvSpPr>
          <p:cNvPr id="7" name="Arc 6"/>
          <p:cNvSpPr>
            <a:spLocks/>
          </p:cNvSpPr>
          <p:nvPr/>
        </p:nvSpPr>
        <p:spPr bwMode="auto">
          <a:xfrm>
            <a:off x="3665539" y="3746575"/>
            <a:ext cx="530225" cy="677863"/>
          </a:xfrm>
          <a:custGeom>
            <a:avLst/>
            <a:gdLst>
              <a:gd name="T0" fmla="*/ 0 w 32462"/>
              <a:gd name="T1" fmla="*/ 750491 h 42355"/>
              <a:gd name="T2" fmla="*/ 4493814 w 32462"/>
              <a:gd name="T3" fmla="*/ 10848737 h 42355"/>
              <a:gd name="T4" fmla="*/ 2897879 w 32462"/>
              <a:gd name="T5" fmla="*/ 5532582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224568"/>
            </a:solidFill>
            <a:miter lim="800000"/>
            <a:headEnd/>
            <a:tailEnd/>
          </a:ln>
        </p:spPr>
        <p:txBody>
          <a:bodyPr wrap="none" anchor="ctr"/>
          <a:lstStyle/>
          <a:p>
            <a:endParaRPr lang="zh-CN" altLang="en-US"/>
          </a:p>
        </p:txBody>
      </p:sp>
      <p:sp>
        <p:nvSpPr>
          <p:cNvPr id="8" name="Oval 7"/>
          <p:cNvSpPr>
            <a:spLocks noChangeArrowheads="1"/>
          </p:cNvSpPr>
          <p:nvPr/>
        </p:nvSpPr>
        <p:spPr bwMode="auto">
          <a:xfrm rot="20539718">
            <a:off x="3579813" y="4349825"/>
            <a:ext cx="385762" cy="265113"/>
          </a:xfrm>
          <a:prstGeom prst="ellipse">
            <a:avLst/>
          </a:prstGeom>
          <a:solidFill>
            <a:srgbClr val="224568"/>
          </a:solidFill>
          <a:ln w="9525">
            <a:noFill/>
            <a:miter lim="800000"/>
            <a:headEnd/>
            <a:tailEnd/>
          </a:ln>
        </p:spPr>
        <p:txBody>
          <a:bodyPr wrap="none" anchor="ctr"/>
          <a:lstStyle/>
          <a:p>
            <a:endParaRPr lang="zh-CN" altLang="en-US"/>
          </a:p>
        </p:txBody>
      </p:sp>
      <p:sp>
        <p:nvSpPr>
          <p:cNvPr id="9" name="Rectangle 8"/>
          <p:cNvSpPr>
            <a:spLocks noChangeArrowheads="1"/>
          </p:cNvSpPr>
          <p:nvPr/>
        </p:nvSpPr>
        <p:spPr bwMode="auto">
          <a:xfrm>
            <a:off x="8428039" y="3194125"/>
            <a:ext cx="757237" cy="600075"/>
          </a:xfrm>
          <a:prstGeom prst="rect">
            <a:avLst/>
          </a:prstGeom>
          <a:solidFill>
            <a:schemeClr val="bg1"/>
          </a:solidFill>
          <a:ln w="127000">
            <a:solidFill>
              <a:srgbClr val="003300"/>
            </a:solidFill>
            <a:miter lim="800000"/>
            <a:headEnd/>
            <a:tailEnd/>
          </a:ln>
        </p:spPr>
        <p:txBody>
          <a:bodyPr wrap="none" anchor="ctr"/>
          <a:lstStyle/>
          <a:p>
            <a:pPr algn="ctr" eaLnBrk="1" hangingPunct="1"/>
            <a:r>
              <a:rPr lang="en-US" altLang="zh-CN" sz="2000" b="1">
                <a:solidFill>
                  <a:srgbClr val="003300"/>
                </a:solidFill>
                <a:latin typeface="Trebuchet MS" pitchFamily="34" charset="0"/>
              </a:rPr>
              <a:t>B</a:t>
            </a:r>
          </a:p>
        </p:txBody>
      </p:sp>
      <p:sp>
        <p:nvSpPr>
          <p:cNvPr id="10" name="Rectangle 9"/>
          <p:cNvSpPr>
            <a:spLocks noChangeArrowheads="1"/>
          </p:cNvSpPr>
          <p:nvPr/>
        </p:nvSpPr>
        <p:spPr bwMode="auto">
          <a:xfrm>
            <a:off x="8154988" y="3930724"/>
            <a:ext cx="1306512" cy="298450"/>
          </a:xfrm>
          <a:prstGeom prst="rect">
            <a:avLst/>
          </a:prstGeom>
          <a:solidFill>
            <a:srgbClr val="003300"/>
          </a:solidFill>
          <a:ln w="9525">
            <a:noFill/>
            <a:miter lim="800000"/>
            <a:headEnd/>
            <a:tailEnd/>
          </a:ln>
        </p:spPr>
        <p:txBody>
          <a:bodyPr wrap="none" anchor="ctr"/>
          <a:lstStyle/>
          <a:p>
            <a:endParaRPr lang="zh-CN" altLang="en-US"/>
          </a:p>
        </p:txBody>
      </p:sp>
      <p:sp>
        <p:nvSpPr>
          <p:cNvPr id="11" name="Arc 10"/>
          <p:cNvSpPr>
            <a:spLocks/>
          </p:cNvSpPr>
          <p:nvPr/>
        </p:nvSpPr>
        <p:spPr bwMode="auto">
          <a:xfrm>
            <a:off x="9328151" y="3744987"/>
            <a:ext cx="530225" cy="677862"/>
          </a:xfrm>
          <a:custGeom>
            <a:avLst/>
            <a:gdLst>
              <a:gd name="T0" fmla="*/ 0 w 32462"/>
              <a:gd name="T1" fmla="*/ 750489 h 42355"/>
              <a:gd name="T2" fmla="*/ 4493814 w 32462"/>
              <a:gd name="T3" fmla="*/ 10848705 h 42355"/>
              <a:gd name="T4" fmla="*/ 2897879 w 32462"/>
              <a:gd name="T5" fmla="*/ 5532573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003300"/>
            </a:solidFill>
            <a:miter lim="800000"/>
            <a:headEnd/>
            <a:tailEnd/>
          </a:ln>
        </p:spPr>
        <p:txBody>
          <a:bodyPr wrap="none" anchor="ctr"/>
          <a:lstStyle/>
          <a:p>
            <a:endParaRPr lang="zh-CN" altLang="en-US"/>
          </a:p>
        </p:txBody>
      </p:sp>
      <p:sp>
        <p:nvSpPr>
          <p:cNvPr id="12" name="Oval 11"/>
          <p:cNvSpPr>
            <a:spLocks noChangeArrowheads="1"/>
          </p:cNvSpPr>
          <p:nvPr/>
        </p:nvSpPr>
        <p:spPr bwMode="auto">
          <a:xfrm rot="20539718">
            <a:off x="9242426" y="4348237"/>
            <a:ext cx="385763" cy="265112"/>
          </a:xfrm>
          <a:prstGeom prst="ellipse">
            <a:avLst/>
          </a:prstGeom>
          <a:solidFill>
            <a:srgbClr val="003300"/>
          </a:solidFill>
          <a:ln w="9525">
            <a:noFill/>
            <a:miter lim="800000"/>
            <a:headEnd/>
            <a:tailEnd/>
          </a:ln>
        </p:spPr>
        <p:txBody>
          <a:bodyPr wrap="none" anchor="ctr"/>
          <a:lstStyle/>
          <a:p>
            <a:endParaRPr lang="zh-CN" altLang="en-US"/>
          </a:p>
        </p:txBody>
      </p:sp>
      <p:sp>
        <p:nvSpPr>
          <p:cNvPr id="13" name="Text Box 12"/>
          <p:cNvSpPr txBox="1">
            <a:spLocks noChangeArrowheads="1"/>
          </p:cNvSpPr>
          <p:nvPr/>
        </p:nvSpPr>
        <p:spPr bwMode="auto">
          <a:xfrm>
            <a:off x="2246264" y="2636912"/>
            <a:ext cx="1782860" cy="523220"/>
          </a:xfrm>
          <a:prstGeom prst="rect">
            <a:avLst/>
          </a:prstGeom>
          <a:noFill/>
          <a:ln w="9525">
            <a:noFill/>
            <a:miter lim="800000"/>
            <a:headEnd/>
            <a:tailEnd/>
          </a:ln>
        </p:spPr>
        <p:txBody>
          <a:bodyPr wrap="none">
            <a:spAutoFit/>
          </a:bodyPr>
          <a:lstStyle/>
          <a:p>
            <a:pPr algn="ctr" eaLnBrk="1" hangingPunct="1"/>
            <a:r>
              <a:rPr lang="en-US" altLang="zh-CN" sz="1400" b="1">
                <a:solidFill>
                  <a:srgbClr val="224568"/>
                </a:solidFill>
                <a:latin typeface="Trebuchet MS" pitchFamily="34" charset="0"/>
              </a:rPr>
              <a:t>10.0.0.1</a:t>
            </a:r>
          </a:p>
          <a:p>
            <a:pPr algn="ctr" eaLnBrk="1" hangingPunct="1"/>
            <a:r>
              <a:rPr lang="en-US" altLang="zh-CN" sz="1400" b="1">
                <a:solidFill>
                  <a:srgbClr val="224568"/>
                </a:solidFill>
                <a:latin typeface="Trebuchet MS" pitchFamily="34" charset="0"/>
              </a:rPr>
              <a:t>00:00:00:00:00:01</a:t>
            </a:r>
          </a:p>
        </p:txBody>
      </p:sp>
      <p:sp>
        <p:nvSpPr>
          <p:cNvPr id="14" name="Text Box 13"/>
          <p:cNvSpPr txBox="1">
            <a:spLocks noChangeArrowheads="1"/>
          </p:cNvSpPr>
          <p:nvPr/>
        </p:nvSpPr>
        <p:spPr bwMode="auto">
          <a:xfrm>
            <a:off x="7913639" y="2644849"/>
            <a:ext cx="1782860" cy="523220"/>
          </a:xfrm>
          <a:prstGeom prst="rect">
            <a:avLst/>
          </a:prstGeom>
          <a:noFill/>
          <a:ln w="9525">
            <a:noFill/>
            <a:miter lim="800000"/>
            <a:headEnd/>
            <a:tailEnd/>
          </a:ln>
        </p:spPr>
        <p:txBody>
          <a:bodyPr wrap="none">
            <a:spAutoFit/>
          </a:bodyPr>
          <a:lstStyle/>
          <a:p>
            <a:pPr algn="ctr" eaLnBrk="1" hangingPunct="1"/>
            <a:r>
              <a:rPr lang="en-US" altLang="zh-CN" sz="1400" b="1">
                <a:solidFill>
                  <a:srgbClr val="003300"/>
                </a:solidFill>
                <a:latin typeface="Trebuchet MS" pitchFamily="34" charset="0"/>
              </a:rPr>
              <a:t>10.0.0.2</a:t>
            </a:r>
          </a:p>
          <a:p>
            <a:pPr algn="ctr" eaLnBrk="1" hangingPunct="1"/>
            <a:r>
              <a:rPr lang="en-US" altLang="zh-CN" sz="1400" b="1">
                <a:solidFill>
                  <a:srgbClr val="003300"/>
                </a:solidFill>
                <a:latin typeface="Trebuchet MS" pitchFamily="34" charset="0"/>
              </a:rPr>
              <a:t>00:00:00:00:00:02</a:t>
            </a:r>
          </a:p>
        </p:txBody>
      </p:sp>
      <p:graphicFrame>
        <p:nvGraphicFramePr>
          <p:cNvPr id="15" name="Group 14"/>
          <p:cNvGraphicFramePr>
            <a:graphicFrameLocks noGrp="1"/>
          </p:cNvGraphicFramePr>
          <p:nvPr>
            <p:extLst/>
          </p:nvPr>
        </p:nvGraphicFramePr>
        <p:xfrm>
          <a:off x="1879600" y="4640338"/>
          <a:ext cx="2565400" cy="631825"/>
        </p:xfrm>
        <a:graphic>
          <a:graphicData uri="http://schemas.openxmlformats.org/drawingml/2006/table">
            <a:tbl>
              <a:tblPr/>
              <a:tblGrid>
                <a:gridCol w="928688">
                  <a:extLst>
                    <a:ext uri="{9D8B030D-6E8A-4147-A177-3AD203B41FA5}">
                      <a16:colId xmlns:a16="http://schemas.microsoft.com/office/drawing/2014/main" val="20000"/>
                    </a:ext>
                  </a:extLst>
                </a:gridCol>
                <a:gridCol w="1636712">
                  <a:extLst>
                    <a:ext uri="{9D8B030D-6E8A-4147-A177-3AD203B41FA5}">
                      <a16:colId xmlns:a16="http://schemas.microsoft.com/office/drawing/2014/main" val="20001"/>
                    </a:ext>
                  </a:extLst>
                </a:gridCol>
              </a:tblGrid>
              <a:tr h="3175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rgbClr val="224568"/>
                          </a:solidFill>
                          <a:effectLst/>
                          <a:latin typeface="Arial" charset="0"/>
                          <a:ea typeface="宋体" pitchFamily="2" charset="-122"/>
                        </a:rPr>
                        <a:t>IP Address</a:t>
                      </a: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smtClean="0">
                          <a:ln>
                            <a:noFill/>
                          </a:ln>
                          <a:solidFill>
                            <a:srgbClr val="224568"/>
                          </a:solidFill>
                          <a:effectLst/>
                          <a:latin typeface="Arial" charset="0"/>
                          <a:ea typeface="宋体" pitchFamily="2" charset="-122"/>
                        </a:rPr>
                        <a:t>MAC Address</a:t>
                      </a: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10.0.0.2</a:t>
                      </a: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00:00:00:00:00:02</a:t>
                      </a: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9"/>
          <p:cNvGraphicFramePr>
            <a:graphicFrameLocks noGrp="1"/>
          </p:cNvGraphicFramePr>
          <p:nvPr>
            <p:extLst/>
          </p:nvPr>
        </p:nvGraphicFramePr>
        <p:xfrm>
          <a:off x="7739063" y="4643513"/>
          <a:ext cx="2565400" cy="631825"/>
        </p:xfrm>
        <a:graphic>
          <a:graphicData uri="http://schemas.openxmlformats.org/drawingml/2006/table">
            <a:tbl>
              <a:tblPr/>
              <a:tblGrid>
                <a:gridCol w="928687">
                  <a:extLst>
                    <a:ext uri="{9D8B030D-6E8A-4147-A177-3AD203B41FA5}">
                      <a16:colId xmlns:a16="http://schemas.microsoft.com/office/drawing/2014/main" val="20000"/>
                    </a:ext>
                  </a:extLst>
                </a:gridCol>
                <a:gridCol w="1636713">
                  <a:extLst>
                    <a:ext uri="{9D8B030D-6E8A-4147-A177-3AD203B41FA5}">
                      <a16:colId xmlns:a16="http://schemas.microsoft.com/office/drawing/2014/main" val="20001"/>
                    </a:ext>
                  </a:extLst>
                </a:gridCol>
              </a:tblGrid>
              <a:tr h="3175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rgbClr val="003300"/>
                          </a:solidFill>
                          <a:effectLst/>
                          <a:latin typeface="Arial" charset="0"/>
                          <a:ea typeface="宋体" pitchFamily="2" charset="-122"/>
                        </a:rPr>
                        <a:t>IP Address</a:t>
                      </a: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smtClean="0">
                          <a:ln>
                            <a:noFill/>
                          </a:ln>
                          <a:solidFill>
                            <a:srgbClr val="003300"/>
                          </a:solidFill>
                          <a:effectLst/>
                          <a:latin typeface="Arial" charset="0"/>
                          <a:ea typeface="宋体" pitchFamily="2" charset="-122"/>
                        </a:rPr>
                        <a:t>MAC Address</a:t>
                      </a: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10.0.0.1</a:t>
                      </a: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00:00:00:00:00:01</a:t>
                      </a: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Rectangle 45"/>
          <p:cNvSpPr>
            <a:spLocks noChangeArrowheads="1"/>
          </p:cNvSpPr>
          <p:nvPr/>
        </p:nvSpPr>
        <p:spPr bwMode="auto">
          <a:xfrm>
            <a:off x="5595939" y="3194125"/>
            <a:ext cx="757237" cy="600075"/>
          </a:xfrm>
          <a:prstGeom prst="rect">
            <a:avLst/>
          </a:prstGeom>
          <a:noFill/>
          <a:ln w="127000">
            <a:solidFill>
              <a:srgbClr val="800000"/>
            </a:solidFill>
            <a:miter lim="800000"/>
            <a:headEnd/>
            <a:tailEnd/>
          </a:ln>
        </p:spPr>
        <p:txBody>
          <a:bodyPr wrap="none" anchor="ctr"/>
          <a:lstStyle/>
          <a:p>
            <a:pPr algn="ctr" eaLnBrk="1" hangingPunct="1"/>
            <a:r>
              <a:rPr lang="en-US" altLang="zh-CN" sz="2000" b="1">
                <a:solidFill>
                  <a:srgbClr val="800000"/>
                </a:solidFill>
                <a:latin typeface="Trebuchet MS" pitchFamily="34" charset="0"/>
              </a:rPr>
              <a:t>X</a:t>
            </a:r>
          </a:p>
        </p:txBody>
      </p:sp>
      <p:sp>
        <p:nvSpPr>
          <p:cNvPr id="18" name="Rectangle 46"/>
          <p:cNvSpPr>
            <a:spLocks noChangeArrowheads="1"/>
          </p:cNvSpPr>
          <p:nvPr/>
        </p:nvSpPr>
        <p:spPr bwMode="auto">
          <a:xfrm>
            <a:off x="5322888" y="3930724"/>
            <a:ext cx="1306512" cy="298450"/>
          </a:xfrm>
          <a:prstGeom prst="rect">
            <a:avLst/>
          </a:prstGeom>
          <a:solidFill>
            <a:srgbClr val="800000"/>
          </a:solidFill>
          <a:ln w="9525">
            <a:noFill/>
            <a:miter lim="800000"/>
            <a:headEnd/>
            <a:tailEnd/>
          </a:ln>
        </p:spPr>
        <p:txBody>
          <a:bodyPr wrap="none" anchor="ctr"/>
          <a:lstStyle/>
          <a:p>
            <a:endParaRPr lang="zh-CN" altLang="en-US"/>
          </a:p>
        </p:txBody>
      </p:sp>
      <p:sp>
        <p:nvSpPr>
          <p:cNvPr id="19" name="Arc 47"/>
          <p:cNvSpPr>
            <a:spLocks/>
          </p:cNvSpPr>
          <p:nvPr/>
        </p:nvSpPr>
        <p:spPr bwMode="auto">
          <a:xfrm>
            <a:off x="6496051" y="3744987"/>
            <a:ext cx="530225" cy="677862"/>
          </a:xfrm>
          <a:custGeom>
            <a:avLst/>
            <a:gdLst>
              <a:gd name="T0" fmla="*/ 0 w 32462"/>
              <a:gd name="T1" fmla="*/ 750489 h 42355"/>
              <a:gd name="T2" fmla="*/ 4493814 w 32462"/>
              <a:gd name="T3" fmla="*/ 10848705 h 42355"/>
              <a:gd name="T4" fmla="*/ 2897879 w 32462"/>
              <a:gd name="T5" fmla="*/ 5532573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800000"/>
            </a:solidFill>
            <a:miter lim="800000"/>
            <a:headEnd/>
            <a:tailEnd/>
          </a:ln>
        </p:spPr>
        <p:txBody>
          <a:bodyPr wrap="none" anchor="ctr"/>
          <a:lstStyle/>
          <a:p>
            <a:endParaRPr lang="zh-CN" altLang="en-US"/>
          </a:p>
        </p:txBody>
      </p:sp>
      <p:sp>
        <p:nvSpPr>
          <p:cNvPr id="20" name="Oval 48"/>
          <p:cNvSpPr>
            <a:spLocks noChangeArrowheads="1"/>
          </p:cNvSpPr>
          <p:nvPr/>
        </p:nvSpPr>
        <p:spPr bwMode="auto">
          <a:xfrm rot="20539718">
            <a:off x="6410326" y="4348237"/>
            <a:ext cx="385763" cy="265112"/>
          </a:xfrm>
          <a:prstGeom prst="ellipse">
            <a:avLst/>
          </a:prstGeom>
          <a:solidFill>
            <a:srgbClr val="800000"/>
          </a:solidFill>
          <a:ln w="9525">
            <a:noFill/>
            <a:miter lim="800000"/>
            <a:headEnd/>
            <a:tailEnd/>
          </a:ln>
        </p:spPr>
        <p:txBody>
          <a:bodyPr wrap="none" anchor="ctr"/>
          <a:lstStyle/>
          <a:p>
            <a:endParaRPr lang="zh-CN" altLang="en-US"/>
          </a:p>
        </p:txBody>
      </p:sp>
      <p:sp>
        <p:nvSpPr>
          <p:cNvPr id="21" name="Text Box 49"/>
          <p:cNvSpPr txBox="1">
            <a:spLocks noChangeArrowheads="1"/>
          </p:cNvSpPr>
          <p:nvPr/>
        </p:nvSpPr>
        <p:spPr bwMode="auto">
          <a:xfrm>
            <a:off x="5107311" y="2643262"/>
            <a:ext cx="1705916" cy="523220"/>
          </a:xfrm>
          <a:prstGeom prst="rect">
            <a:avLst/>
          </a:prstGeom>
          <a:noFill/>
          <a:ln w="9525">
            <a:noFill/>
            <a:miter lim="800000"/>
            <a:headEnd/>
            <a:tailEnd/>
          </a:ln>
        </p:spPr>
        <p:txBody>
          <a:bodyPr wrap="none">
            <a:spAutoFit/>
          </a:bodyPr>
          <a:lstStyle/>
          <a:p>
            <a:pPr algn="ctr" eaLnBrk="1" hangingPunct="1"/>
            <a:r>
              <a:rPr lang="en-US" altLang="zh-CN" sz="1400" b="1">
                <a:solidFill>
                  <a:srgbClr val="800000"/>
                </a:solidFill>
                <a:latin typeface="Trebuchet MS" pitchFamily="34" charset="0"/>
              </a:rPr>
              <a:t>xx.xx.xx.xx</a:t>
            </a:r>
          </a:p>
          <a:p>
            <a:pPr algn="ctr" eaLnBrk="1" hangingPunct="1"/>
            <a:r>
              <a:rPr lang="en-US" altLang="zh-CN" sz="1400" b="1">
                <a:solidFill>
                  <a:srgbClr val="800000"/>
                </a:solidFill>
                <a:latin typeface="Trebuchet MS" pitchFamily="34" charset="0"/>
              </a:rPr>
              <a:t>xx:xx:xx:xx:xx:xx</a:t>
            </a:r>
          </a:p>
        </p:txBody>
      </p:sp>
      <p:sp>
        <p:nvSpPr>
          <p:cNvPr id="22" name="Rectangle 50"/>
          <p:cNvSpPr>
            <a:spLocks noChangeArrowheads="1"/>
          </p:cNvSpPr>
          <p:nvPr/>
        </p:nvSpPr>
        <p:spPr bwMode="auto">
          <a:xfrm>
            <a:off x="4002088" y="3316362"/>
            <a:ext cx="1071562" cy="273050"/>
          </a:xfrm>
          <a:prstGeom prst="rect">
            <a:avLst/>
          </a:prstGeom>
          <a:solidFill>
            <a:srgbClr val="003300"/>
          </a:solidFill>
          <a:ln w="9525">
            <a:noFill/>
            <a:miter lim="800000"/>
            <a:headEnd/>
            <a:tailEnd/>
          </a:ln>
        </p:spPr>
        <p:txBody>
          <a:bodyPr wrap="none" anchor="ctr"/>
          <a:lstStyle/>
          <a:p>
            <a:pPr algn="ctr" eaLnBrk="1" hangingPunct="1"/>
            <a:r>
              <a:rPr lang="en-US" altLang="zh-CN" sz="1400">
                <a:solidFill>
                  <a:schemeClr val="bg1"/>
                </a:solidFill>
                <a:latin typeface="Trebuchet MS" pitchFamily="34" charset="0"/>
              </a:rPr>
              <a:t>&lt;- ARP Reply</a:t>
            </a:r>
          </a:p>
        </p:txBody>
      </p:sp>
      <p:sp>
        <p:nvSpPr>
          <p:cNvPr id="23" name="Rectangle 51"/>
          <p:cNvSpPr>
            <a:spLocks noChangeArrowheads="1"/>
          </p:cNvSpPr>
          <p:nvPr/>
        </p:nvSpPr>
        <p:spPr bwMode="auto">
          <a:xfrm>
            <a:off x="2845966" y="4994119"/>
            <a:ext cx="1593850" cy="241300"/>
          </a:xfrm>
          <a:prstGeom prst="rect">
            <a:avLst/>
          </a:prstGeom>
          <a:solidFill>
            <a:schemeClr val="bg1"/>
          </a:solidFill>
          <a:ln w="9525">
            <a:noFill/>
            <a:miter lim="800000"/>
            <a:headEnd/>
            <a:tailEnd/>
          </a:ln>
        </p:spPr>
        <p:txBody>
          <a:bodyPr wrap="none" lIns="0" tIns="0" rIns="0" bIns="0" anchor="ctr" anchorCtr="1"/>
          <a:lstStyle/>
          <a:p>
            <a:pPr algn="ctr" eaLnBrk="1" hangingPunct="1"/>
            <a:r>
              <a:rPr lang="en-US" altLang="zh-CN" sz="1400" b="1" dirty="0" err="1">
                <a:solidFill>
                  <a:srgbClr val="FF0000"/>
                </a:solidFill>
                <a:latin typeface="Trebuchet MS" pitchFamily="34" charset="0"/>
              </a:rPr>
              <a:t>xx:xx:xx:xx:xx:xx</a:t>
            </a:r>
            <a:endParaRPr lang="en-US" altLang="zh-CN" sz="1400" b="1" dirty="0">
              <a:solidFill>
                <a:srgbClr val="FF0000"/>
              </a:solidFill>
              <a:latin typeface="Trebuchet MS" pitchFamily="34" charset="0"/>
            </a:endParaRPr>
          </a:p>
        </p:txBody>
      </p:sp>
      <p:sp>
        <p:nvSpPr>
          <p:cNvPr id="24" name="Rectangle 51"/>
          <p:cNvSpPr>
            <a:spLocks noChangeArrowheads="1"/>
          </p:cNvSpPr>
          <p:nvPr/>
        </p:nvSpPr>
        <p:spPr bwMode="auto">
          <a:xfrm>
            <a:off x="8664575" y="4994119"/>
            <a:ext cx="1593850" cy="241300"/>
          </a:xfrm>
          <a:prstGeom prst="rect">
            <a:avLst/>
          </a:prstGeom>
          <a:solidFill>
            <a:schemeClr val="bg1"/>
          </a:solidFill>
          <a:ln w="9525">
            <a:noFill/>
            <a:miter lim="800000"/>
            <a:headEnd/>
            <a:tailEnd/>
          </a:ln>
        </p:spPr>
        <p:txBody>
          <a:bodyPr wrap="none" lIns="0" tIns="0" rIns="0" bIns="0" anchor="ctr" anchorCtr="1"/>
          <a:lstStyle/>
          <a:p>
            <a:pPr algn="ctr" eaLnBrk="1" hangingPunct="1"/>
            <a:r>
              <a:rPr lang="en-US" altLang="zh-CN" sz="1400" b="1" dirty="0" err="1">
                <a:solidFill>
                  <a:srgbClr val="FF0000"/>
                </a:solidFill>
                <a:latin typeface="Trebuchet MS" pitchFamily="34" charset="0"/>
              </a:rPr>
              <a:t>xx:xx:xx:xx:xx:xx</a:t>
            </a:r>
            <a:endParaRPr lang="en-US" altLang="zh-CN" sz="1400" b="1" dirty="0">
              <a:solidFill>
                <a:srgbClr val="FF0000"/>
              </a:solidFill>
              <a:latin typeface="Trebuchet MS" pitchFamily="34" charset="0"/>
            </a:endParaRPr>
          </a:p>
        </p:txBody>
      </p:sp>
      <p:sp>
        <p:nvSpPr>
          <p:cNvPr id="25" name="Rectangle 50"/>
          <p:cNvSpPr>
            <a:spLocks noChangeArrowheads="1"/>
          </p:cNvSpPr>
          <p:nvPr/>
        </p:nvSpPr>
        <p:spPr bwMode="auto">
          <a:xfrm>
            <a:off x="6824638" y="3299966"/>
            <a:ext cx="1071563" cy="273050"/>
          </a:xfrm>
          <a:prstGeom prst="rect">
            <a:avLst/>
          </a:prstGeom>
          <a:solidFill>
            <a:srgbClr val="003300"/>
          </a:solidFill>
          <a:ln w="9525">
            <a:noFill/>
            <a:miter lim="800000"/>
            <a:headEnd/>
            <a:tailEnd/>
          </a:ln>
        </p:spPr>
        <p:txBody>
          <a:bodyPr wrap="none" anchor="ctr"/>
          <a:lstStyle/>
          <a:p>
            <a:pPr algn="ctr" eaLnBrk="1" hangingPunct="1"/>
            <a:r>
              <a:rPr lang="en-US" altLang="zh-CN" sz="1400">
                <a:solidFill>
                  <a:schemeClr val="bg1"/>
                </a:solidFill>
                <a:latin typeface="Trebuchet MS" pitchFamily="34" charset="0"/>
              </a:rPr>
              <a:t>ARP Reply -&gt;</a:t>
            </a:r>
          </a:p>
        </p:txBody>
      </p:sp>
      <p:sp>
        <p:nvSpPr>
          <p:cNvPr id="26" name="TextBox 25"/>
          <p:cNvSpPr txBox="1"/>
          <p:nvPr/>
        </p:nvSpPr>
        <p:spPr>
          <a:xfrm>
            <a:off x="2192564" y="5445225"/>
            <a:ext cx="7938838" cy="954107"/>
          </a:xfrm>
          <a:prstGeom prst="rect">
            <a:avLst/>
          </a:prstGeom>
          <a:noFill/>
        </p:spPr>
        <p:txBody>
          <a:bodyPr wrap="square" rtlCol="0">
            <a:spAutoFit/>
          </a:bodyPr>
          <a:lstStyle/>
          <a:p>
            <a:r>
              <a:rPr lang="en-US" altLang="zh-CN" sz="2800" dirty="0"/>
              <a:t>X</a:t>
            </a:r>
            <a:r>
              <a:rPr lang="zh-CN" altLang="en-US" sz="2800" dirty="0"/>
              <a:t>将收到的来自于</a:t>
            </a:r>
            <a:r>
              <a:rPr lang="en-US" altLang="zh-CN" sz="2800" dirty="0"/>
              <a:t>A</a:t>
            </a:r>
            <a:r>
              <a:rPr lang="zh-CN" altLang="en-US" sz="2800" dirty="0"/>
              <a:t>（或</a:t>
            </a:r>
            <a:r>
              <a:rPr lang="en-US" altLang="zh-CN" sz="2800" dirty="0"/>
              <a:t>B</a:t>
            </a:r>
            <a:r>
              <a:rPr lang="zh-CN" altLang="en-US" sz="2800" dirty="0"/>
              <a:t>）的分组转发给</a:t>
            </a:r>
            <a:r>
              <a:rPr lang="en-US" altLang="zh-CN" sz="2800" dirty="0"/>
              <a:t>B</a:t>
            </a:r>
            <a:r>
              <a:rPr lang="zh-CN" altLang="en-US" sz="2800" dirty="0"/>
              <a:t>（或</a:t>
            </a:r>
            <a:r>
              <a:rPr lang="en-US" altLang="zh-CN" sz="2800" dirty="0"/>
              <a:t>A</a:t>
            </a:r>
            <a:r>
              <a:rPr lang="zh-CN" altLang="en-US" sz="2800" dirty="0"/>
              <a:t>）</a:t>
            </a:r>
            <a:endParaRPr lang="en-US" altLang="zh-CN" sz="2800" dirty="0"/>
          </a:p>
          <a:p>
            <a:r>
              <a:rPr lang="en-US" altLang="zh-CN" sz="2800" dirty="0"/>
              <a:t>A</a:t>
            </a:r>
            <a:r>
              <a:rPr lang="zh-CN" altLang="en-US" sz="2800" dirty="0"/>
              <a:t>和</a:t>
            </a:r>
            <a:r>
              <a:rPr lang="en-US" altLang="zh-CN" sz="2800" dirty="0"/>
              <a:t>B</a:t>
            </a:r>
            <a:r>
              <a:rPr lang="zh-CN" altLang="en-US" sz="2800" dirty="0"/>
              <a:t>并没有觉察到中间人</a:t>
            </a:r>
            <a:r>
              <a:rPr lang="en-US" altLang="zh-CN" sz="2800" dirty="0"/>
              <a:t>X</a:t>
            </a:r>
            <a:r>
              <a:rPr lang="zh-CN" altLang="en-US" sz="2800" dirty="0"/>
              <a:t>的存在</a:t>
            </a:r>
          </a:p>
        </p:txBody>
      </p:sp>
    </p:spTree>
    <p:extLst>
      <p:ext uri="{BB962C8B-B14F-4D97-AF65-F5344CB8AC3E}">
        <p14:creationId xmlns:p14="http://schemas.microsoft.com/office/powerpoint/2010/main" val="370572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slide(fromLeft)">
                                      <p:cBhvr>
                                        <p:cTn id="16" dur="500"/>
                                        <p:tgtEl>
                                          <p:spTgt spid="25"/>
                                        </p:tgtEl>
                                      </p:cBhvr>
                                    </p:animEffect>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lide(fromRigh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autoUpdateAnimBg="0"/>
      <p:bldP spid="25" grpId="0" animBg="1" autoUpdateAnimBg="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a:t>
            </a:r>
            <a:r>
              <a:rPr lang="en-US" altLang="zh-CN" dirty="0" smtClean="0"/>
              <a:t>Reverse</a:t>
            </a:r>
            <a:r>
              <a:rPr lang="zh-CN" altLang="en-US" dirty="0" smtClean="0"/>
              <a:t>）</a:t>
            </a:r>
            <a:r>
              <a:rPr lang="en-US" altLang="zh-CN" dirty="0" smtClean="0"/>
              <a:t>ARP</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25</a:t>
            </a:fld>
            <a:endParaRPr lang="zh-CN" altLang="en-US" dirty="0"/>
          </a:p>
        </p:txBody>
      </p:sp>
      <p:sp>
        <p:nvSpPr>
          <p:cNvPr id="5" name="Rectangle 4"/>
          <p:cNvSpPr>
            <a:spLocks noChangeArrowheads="1"/>
          </p:cNvSpPr>
          <p:nvPr/>
        </p:nvSpPr>
        <p:spPr bwMode="auto">
          <a:xfrm>
            <a:off x="463325" y="1690689"/>
            <a:ext cx="4572313" cy="4665662"/>
          </a:xfrm>
          <a:prstGeom prst="rect">
            <a:avLst/>
          </a:prstGeom>
          <a:noFill/>
          <a:ln w="9525">
            <a:noFill/>
            <a:miter lim="800000"/>
            <a:headEnd/>
            <a:tailEnd/>
          </a:ln>
        </p:spPr>
        <p:txBody>
          <a:bodyPr/>
          <a:lstStyle/>
          <a:p>
            <a:pPr marL="342900" indent="-342900">
              <a:spcBef>
                <a:spcPct val="20000"/>
              </a:spcBef>
              <a:buFont typeface="Symbol" pitchFamily="18" charset="2"/>
              <a:buChar char="¨"/>
            </a:pPr>
            <a:r>
              <a:rPr lang="en-US" altLang="zh-CN" sz="2400" dirty="0"/>
              <a:t>RARP</a:t>
            </a:r>
            <a:r>
              <a:rPr lang="zh-CN" altLang="en-US" sz="2400" dirty="0"/>
              <a:t>：</a:t>
            </a:r>
            <a:r>
              <a:rPr lang="en-US" altLang="zh-CN" sz="2400" dirty="0"/>
              <a:t>MAC</a:t>
            </a:r>
            <a:r>
              <a:rPr lang="en-US" altLang="zh-CN" sz="2400" dirty="0">
                <a:sym typeface="Wingdings" pitchFamily="2" charset="2"/>
              </a:rPr>
              <a:t>IP</a:t>
            </a:r>
            <a:r>
              <a:rPr lang="zh-CN" altLang="en-US" sz="2400" dirty="0">
                <a:sym typeface="Wingdings" pitchFamily="2" charset="2"/>
              </a:rPr>
              <a:t>地址</a:t>
            </a:r>
          </a:p>
          <a:p>
            <a:pPr marL="742950" lvl="1" indent="-285750">
              <a:spcBef>
                <a:spcPct val="20000"/>
              </a:spcBef>
              <a:buClr>
                <a:schemeClr val="accent1"/>
              </a:buClr>
              <a:buFont typeface="Wingdings" pitchFamily="2" charset="2"/>
              <a:buChar char="Ø"/>
            </a:pPr>
            <a:r>
              <a:rPr lang="zh-CN" altLang="en-US" sz="2400" dirty="0"/>
              <a:t>无盘工作站获得自己的</a:t>
            </a:r>
            <a:r>
              <a:rPr lang="en-US" altLang="zh-CN" sz="2400" dirty="0"/>
              <a:t>IP</a:t>
            </a:r>
            <a:r>
              <a:rPr lang="zh-CN" altLang="en-US" sz="2400" dirty="0"/>
              <a:t>地址，</a:t>
            </a:r>
            <a:r>
              <a:rPr lang="en-US" altLang="zh-CN" sz="2400" dirty="0"/>
              <a:t>MAC</a:t>
            </a:r>
            <a:r>
              <a:rPr lang="zh-CN" altLang="en-US" sz="2400" dirty="0"/>
              <a:t>地址是唯一不变的</a:t>
            </a:r>
          </a:p>
          <a:p>
            <a:pPr marL="742950" lvl="1" indent="-285750">
              <a:spcBef>
                <a:spcPct val="20000"/>
              </a:spcBef>
              <a:buClr>
                <a:schemeClr val="accent1"/>
              </a:buClr>
              <a:buFont typeface="Wingdings" pitchFamily="2" charset="2"/>
              <a:buChar char="Ø"/>
            </a:pPr>
            <a:r>
              <a:rPr lang="zh-CN" altLang="en-US" sz="2400" dirty="0"/>
              <a:t>主机广播</a:t>
            </a:r>
            <a:r>
              <a:rPr lang="en-US" altLang="zh-CN" sz="2400" dirty="0"/>
              <a:t>RARP</a:t>
            </a:r>
            <a:r>
              <a:rPr lang="zh-CN" altLang="en-US" sz="2400" dirty="0"/>
              <a:t>请求</a:t>
            </a:r>
          </a:p>
          <a:p>
            <a:pPr marL="742950" lvl="1" indent="-285750">
              <a:spcBef>
                <a:spcPct val="20000"/>
              </a:spcBef>
              <a:buClr>
                <a:schemeClr val="accent1"/>
              </a:buClr>
              <a:buFont typeface="Wingdings" pitchFamily="2" charset="2"/>
              <a:buChar char="Ø"/>
            </a:pPr>
            <a:r>
              <a:rPr lang="en-US" altLang="zh-CN" sz="2400" dirty="0"/>
              <a:t>RARP</a:t>
            </a:r>
            <a:r>
              <a:rPr lang="zh-CN" altLang="en-US" sz="2400" dirty="0"/>
              <a:t>服务器返回该</a:t>
            </a:r>
            <a:r>
              <a:rPr lang="en-US" altLang="zh-CN" sz="2400" dirty="0"/>
              <a:t>MAC</a:t>
            </a:r>
            <a:r>
              <a:rPr lang="zh-CN" altLang="en-US" sz="2400" dirty="0"/>
              <a:t>对应的</a:t>
            </a:r>
            <a:r>
              <a:rPr lang="en-US" altLang="zh-CN" sz="2400" dirty="0"/>
              <a:t>IP</a:t>
            </a:r>
            <a:r>
              <a:rPr lang="zh-CN" altLang="en-US" sz="2400" dirty="0"/>
              <a:t>地址</a:t>
            </a:r>
            <a:endParaRPr lang="en-US" altLang="zh-CN" sz="2400" dirty="0"/>
          </a:p>
          <a:p>
            <a:pPr marL="742950" lvl="1" indent="-285750">
              <a:spcBef>
                <a:spcPct val="20000"/>
              </a:spcBef>
              <a:buClr>
                <a:schemeClr val="accent1"/>
              </a:buClr>
              <a:buFont typeface="Wingdings" pitchFamily="2" charset="2"/>
              <a:buChar char="Ø"/>
            </a:pPr>
            <a:r>
              <a:rPr lang="zh-CN" altLang="en-US" sz="2400" dirty="0"/>
              <a:t>采用</a:t>
            </a:r>
            <a:r>
              <a:rPr lang="en-US" altLang="zh-CN" sz="2400" dirty="0"/>
              <a:t>ARP</a:t>
            </a:r>
            <a:r>
              <a:rPr lang="zh-CN" altLang="en-US" sz="2400" dirty="0"/>
              <a:t>分组格式，操作字段为</a:t>
            </a:r>
            <a:r>
              <a:rPr lang="en-US" altLang="zh-CN" sz="2400" dirty="0"/>
              <a:t>3</a:t>
            </a:r>
            <a:r>
              <a:rPr lang="zh-CN" altLang="en-US" sz="2400" dirty="0"/>
              <a:t>和</a:t>
            </a:r>
            <a:r>
              <a:rPr lang="en-US" altLang="zh-CN" sz="2400" dirty="0"/>
              <a:t>4</a:t>
            </a:r>
          </a:p>
          <a:p>
            <a:pPr marL="742950" lvl="1" indent="-285750">
              <a:spcBef>
                <a:spcPct val="20000"/>
              </a:spcBef>
              <a:buClr>
                <a:schemeClr val="accent1"/>
              </a:buClr>
              <a:buFont typeface="Wingdings" pitchFamily="2" charset="2"/>
              <a:buChar char="Ø"/>
            </a:pPr>
            <a:r>
              <a:rPr lang="zh-CN" altLang="en-US" sz="2400" dirty="0"/>
              <a:t>无法跨越路由器连接</a:t>
            </a:r>
            <a:endParaRPr lang="en-US" altLang="zh-CN" sz="2400" dirty="0"/>
          </a:p>
          <a:p>
            <a:pPr marL="742950" lvl="1" indent="-285750">
              <a:spcBef>
                <a:spcPct val="20000"/>
              </a:spcBef>
              <a:buClr>
                <a:schemeClr val="accent1"/>
              </a:buClr>
              <a:buFont typeface="Wingdings" pitchFamily="2" charset="2"/>
              <a:buChar char="Ø"/>
            </a:pPr>
            <a:r>
              <a:rPr lang="zh-CN" altLang="en-US" sz="2400" dirty="0"/>
              <a:t>仅能返回</a:t>
            </a:r>
            <a:r>
              <a:rPr lang="en-US" altLang="zh-CN" sz="2400" dirty="0"/>
              <a:t>IP</a:t>
            </a:r>
            <a:r>
              <a:rPr lang="zh-CN" altLang="en-US" sz="2400" dirty="0"/>
              <a:t>地址</a:t>
            </a:r>
          </a:p>
        </p:txBody>
      </p:sp>
      <p:pic>
        <p:nvPicPr>
          <p:cNvPr id="6" name="Picture 5"/>
          <p:cNvPicPr>
            <a:picLocks noChangeAspect="1" noChangeArrowheads="1"/>
          </p:cNvPicPr>
          <p:nvPr/>
        </p:nvPicPr>
        <p:blipFill>
          <a:blip r:embed="rId2"/>
          <a:srcRect/>
          <a:stretch>
            <a:fillRect/>
          </a:stretch>
        </p:blipFill>
        <p:spPr bwMode="auto">
          <a:xfrm>
            <a:off x="5153026" y="1419226"/>
            <a:ext cx="5514975" cy="5159375"/>
          </a:xfrm>
          <a:prstGeom prst="rect">
            <a:avLst/>
          </a:prstGeom>
          <a:noFill/>
          <a:ln w="9525">
            <a:noFill/>
            <a:miter lim="800000"/>
            <a:headEnd/>
            <a:tailEnd/>
          </a:ln>
        </p:spPr>
      </p:pic>
    </p:spTree>
    <p:extLst>
      <p:ext uri="{BB962C8B-B14F-4D97-AF65-F5344CB8AC3E}">
        <p14:creationId xmlns:p14="http://schemas.microsoft.com/office/powerpoint/2010/main" val="2805720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ICMP</a:t>
            </a:r>
            <a:r>
              <a:rPr lang="zh-CN" altLang="zh-CN" dirty="0"/>
              <a:t>（</a:t>
            </a:r>
            <a:r>
              <a:rPr lang="en-US" altLang="zh-CN" dirty="0"/>
              <a:t>Internet Control Message Protocol</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26</a:t>
            </a:fld>
            <a:endParaRPr lang="zh-CN" altLang="en-US" dirty="0"/>
          </a:p>
        </p:txBody>
      </p:sp>
      <p:sp>
        <p:nvSpPr>
          <p:cNvPr id="4" name="内容占位符 3"/>
          <p:cNvSpPr>
            <a:spLocks noGrp="1"/>
          </p:cNvSpPr>
          <p:nvPr>
            <p:ph sz="quarter" idx="1"/>
          </p:nvPr>
        </p:nvSpPr>
        <p:spPr/>
        <p:txBody>
          <a:bodyPr/>
          <a:lstStyle/>
          <a:p>
            <a:pPr>
              <a:lnSpc>
                <a:spcPct val="80000"/>
              </a:lnSpc>
            </a:pPr>
            <a:r>
              <a:rPr lang="zh-CN" altLang="en-US" sz="2400" dirty="0"/>
              <a:t>是</a:t>
            </a:r>
            <a:r>
              <a:rPr lang="en-US" altLang="zh-CN" sz="2400" dirty="0"/>
              <a:t>Internet</a:t>
            </a:r>
            <a:r>
              <a:rPr lang="zh-CN" altLang="en-US" sz="2400" dirty="0"/>
              <a:t>网络层协议的一部分，必须实现</a:t>
            </a:r>
            <a:endParaRPr lang="en-US" altLang="zh-CN" sz="2400" dirty="0"/>
          </a:p>
          <a:p>
            <a:pPr lvl="1">
              <a:lnSpc>
                <a:spcPct val="80000"/>
              </a:lnSpc>
            </a:pPr>
            <a:r>
              <a:rPr lang="zh-CN" altLang="en-US" sz="2000" dirty="0"/>
              <a:t>差错报告：</a:t>
            </a:r>
            <a:r>
              <a:rPr lang="en-US" altLang="zh-CN" sz="2000" dirty="0"/>
              <a:t>TTL</a:t>
            </a:r>
            <a:r>
              <a:rPr lang="zh-CN" altLang="en-US" sz="2000" dirty="0"/>
              <a:t>超时，目的不可达，不能分段等</a:t>
            </a:r>
          </a:p>
          <a:p>
            <a:pPr lvl="1">
              <a:lnSpc>
                <a:spcPct val="80000"/>
              </a:lnSpc>
            </a:pPr>
            <a:r>
              <a:rPr lang="zh-CN" altLang="en-US" sz="2000" dirty="0"/>
              <a:t>网络管理：</a:t>
            </a:r>
            <a:r>
              <a:rPr lang="en-US" altLang="zh-CN" sz="2000" dirty="0"/>
              <a:t>ping/</a:t>
            </a:r>
            <a:r>
              <a:rPr lang="en-US" altLang="zh-CN" sz="2000" dirty="0" err="1"/>
              <a:t>traceroute</a:t>
            </a:r>
            <a:endParaRPr lang="en-US" altLang="zh-CN" sz="2000" dirty="0"/>
          </a:p>
          <a:p>
            <a:pPr lvl="1">
              <a:lnSpc>
                <a:spcPct val="80000"/>
              </a:lnSpc>
            </a:pPr>
            <a:r>
              <a:rPr lang="zh-CN" altLang="en-US" sz="2000" dirty="0"/>
              <a:t>端系统配置：路由通告、掩码通告等</a:t>
            </a:r>
          </a:p>
          <a:p>
            <a:pPr>
              <a:lnSpc>
                <a:spcPct val="80000"/>
              </a:lnSpc>
            </a:pPr>
            <a:r>
              <a:rPr lang="en-US" altLang="zh-CN" sz="2400" dirty="0"/>
              <a:t>ICMP</a:t>
            </a:r>
            <a:r>
              <a:rPr lang="zh-CN" altLang="en-US" sz="2400" dirty="0"/>
              <a:t>消息应该是可路由的，封装在</a:t>
            </a:r>
            <a:r>
              <a:rPr lang="en-US" altLang="zh-CN" sz="2400" dirty="0"/>
              <a:t>IP</a:t>
            </a:r>
            <a:r>
              <a:rPr lang="zh-CN" altLang="en-US" sz="2400" dirty="0"/>
              <a:t>分组</a:t>
            </a:r>
            <a:r>
              <a:rPr lang="en-US" altLang="zh-CN" sz="2400" dirty="0"/>
              <a:t>(</a:t>
            </a:r>
            <a:r>
              <a:rPr lang="zh-CN" altLang="en-US" sz="2400" dirty="0"/>
              <a:t>协议号为</a:t>
            </a:r>
            <a:r>
              <a:rPr lang="en-US" altLang="zh-CN" sz="2400" dirty="0"/>
              <a:t>1)</a:t>
            </a:r>
            <a:r>
              <a:rPr lang="zh-CN" altLang="en-US" sz="2400" dirty="0"/>
              <a:t>传递</a:t>
            </a:r>
            <a:endParaRPr lang="en-US" altLang="zh-CN" sz="2400" dirty="0"/>
          </a:p>
          <a:p>
            <a:pPr lvl="1"/>
            <a:r>
              <a:rPr lang="zh-CN" altLang="en-US" sz="2100" dirty="0"/>
              <a:t>查询类消息：源发送</a:t>
            </a:r>
            <a:r>
              <a:rPr lang="en-US" altLang="zh-CN" sz="2100" dirty="0"/>
              <a:t>ICMP</a:t>
            </a:r>
            <a:r>
              <a:rPr lang="zh-CN" altLang="en-US" sz="2100" dirty="0"/>
              <a:t>请求到目的端，目的端回应以响应</a:t>
            </a:r>
            <a:endParaRPr lang="en-US" altLang="zh-CN" sz="2100" dirty="0"/>
          </a:p>
          <a:p>
            <a:pPr lvl="1"/>
            <a:r>
              <a:rPr lang="zh-CN" altLang="en-US" sz="2100" dirty="0"/>
              <a:t>差错报告类：收到</a:t>
            </a:r>
            <a:r>
              <a:rPr lang="en-US" altLang="zh-CN" sz="2100" dirty="0"/>
              <a:t>IP</a:t>
            </a:r>
            <a:r>
              <a:rPr lang="zh-CN" altLang="en-US" sz="2100" dirty="0"/>
              <a:t>分组后</a:t>
            </a:r>
            <a:r>
              <a:rPr lang="zh-CN" altLang="en-US" sz="2100" dirty="0" smtClean="0"/>
              <a:t>触发，会包含原</a:t>
            </a:r>
            <a:r>
              <a:rPr lang="en-US" altLang="zh-CN" sz="2100" dirty="0" smtClean="0"/>
              <a:t>IP</a:t>
            </a:r>
            <a:r>
              <a:rPr lang="zh-CN" altLang="en-US" sz="2100" dirty="0" smtClean="0"/>
              <a:t>分组头部</a:t>
            </a:r>
            <a:r>
              <a:rPr lang="en-US" altLang="zh-CN" sz="2100" dirty="0" smtClean="0"/>
              <a:t>+</a:t>
            </a:r>
            <a:r>
              <a:rPr lang="zh-CN" altLang="en-US" sz="2100" dirty="0" smtClean="0"/>
              <a:t>数据部分的前</a:t>
            </a:r>
            <a:r>
              <a:rPr lang="en-US" altLang="zh-CN" sz="2100" dirty="0" smtClean="0"/>
              <a:t>8</a:t>
            </a:r>
            <a:r>
              <a:rPr lang="zh-CN" altLang="en-US" sz="2100" dirty="0" smtClean="0"/>
              <a:t>字节</a:t>
            </a:r>
            <a:endParaRPr lang="zh-CN" altLang="en-US" sz="2100" dirty="0"/>
          </a:p>
          <a:p>
            <a:pPr>
              <a:lnSpc>
                <a:spcPct val="80000"/>
              </a:lnSpc>
            </a:pPr>
            <a:endParaRPr lang="en-US" altLang="zh-CN" sz="2400" dirty="0"/>
          </a:p>
        </p:txBody>
      </p:sp>
      <p:graphicFrame>
        <p:nvGraphicFramePr>
          <p:cNvPr id="5" name="对象 4"/>
          <p:cNvGraphicFramePr>
            <a:graphicFrameLocks noGrp="1" noChangeAspect="1"/>
          </p:cNvGraphicFramePr>
          <p:nvPr>
            <p:extLst/>
          </p:nvPr>
        </p:nvGraphicFramePr>
        <p:xfrm>
          <a:off x="1869271" y="5121699"/>
          <a:ext cx="8112929" cy="1800200"/>
        </p:xfrm>
        <a:graphic>
          <a:graphicData uri="http://schemas.openxmlformats.org/presentationml/2006/ole">
            <mc:AlternateContent xmlns:mc="http://schemas.openxmlformats.org/markup-compatibility/2006">
              <mc:Choice xmlns:v="urn:schemas-microsoft-com:vml" Requires="v">
                <p:oleObj spid="_x0000_s8300" name="Visio" r:id="rId3" imgW="7738872" imgH="1716024" progId="Visio.Drawing.11">
                  <p:embed/>
                </p:oleObj>
              </mc:Choice>
              <mc:Fallback>
                <p:oleObj name="Visio" r:id="rId3" imgW="7738872" imgH="1716024" progId="Visio.Drawing.11">
                  <p:embed/>
                  <p:pic>
                    <p:nvPicPr>
                      <p:cNvPr id="5" name="对象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271" y="5121699"/>
                        <a:ext cx="8112929" cy="1800200"/>
                      </a:xfrm>
                      <a:prstGeom prst="rect">
                        <a:avLst/>
                      </a:prstGeom>
                      <a:noFill/>
                      <a:ln>
                        <a:noFill/>
                      </a:ln>
                    </p:spPr>
                  </p:pic>
                </p:oleObj>
              </mc:Fallback>
            </mc:AlternateContent>
          </a:graphicData>
        </a:graphic>
      </p:graphicFrame>
      <p:graphicFrame>
        <p:nvGraphicFramePr>
          <p:cNvPr id="6" name="对象 5"/>
          <p:cNvGraphicFramePr>
            <a:graphicFrameLocks noGrp="1" noChangeAspect="1"/>
          </p:cNvGraphicFramePr>
          <p:nvPr>
            <p:extLst/>
          </p:nvPr>
        </p:nvGraphicFramePr>
        <p:xfrm>
          <a:off x="528281" y="4445715"/>
          <a:ext cx="7657167" cy="875284"/>
        </p:xfrm>
        <a:graphic>
          <a:graphicData uri="http://schemas.openxmlformats.org/presentationml/2006/ole">
            <mc:AlternateContent xmlns:mc="http://schemas.openxmlformats.org/markup-compatibility/2006">
              <mc:Choice xmlns:v="urn:schemas-microsoft-com:vml" Requires="v">
                <p:oleObj spid="_x0000_s8301" name="Visio" r:id="rId5" imgW="5602224" imgH="639166" progId="Visio.Drawing.11">
                  <p:embed/>
                </p:oleObj>
              </mc:Choice>
              <mc:Fallback>
                <p:oleObj name="Visio" r:id="rId5" imgW="5602224" imgH="639166" progId="Visio.Drawing.11">
                  <p:embed/>
                  <p:pic>
                    <p:nvPicPr>
                      <p:cNvPr id="6" name="对象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281" y="4445715"/>
                        <a:ext cx="7657167" cy="875284"/>
                      </a:xfrm>
                      <a:prstGeom prst="rect">
                        <a:avLst/>
                      </a:prstGeom>
                      <a:noFill/>
                      <a:ln>
                        <a:noFill/>
                      </a:ln>
                      <a:effectLst/>
                      <a:extLst/>
                    </p:spPr>
                  </p:pic>
                </p:oleObj>
              </mc:Fallback>
            </mc:AlternateContent>
          </a:graphicData>
        </a:graphic>
      </p:graphicFrame>
      <p:sp>
        <p:nvSpPr>
          <p:cNvPr id="7" name="Rectangle 7"/>
          <p:cNvSpPr>
            <a:spLocks noChangeArrowheads="1"/>
          </p:cNvSpPr>
          <p:nvPr/>
        </p:nvSpPr>
        <p:spPr bwMode="auto">
          <a:xfrm>
            <a:off x="8610600" y="4401619"/>
            <a:ext cx="3168352" cy="720080"/>
          </a:xfrm>
          <a:prstGeom prst="rect">
            <a:avLst/>
          </a:prstGeom>
          <a:noFill/>
          <a:ln w="9525">
            <a:noFill/>
            <a:miter lim="800000"/>
            <a:headEnd/>
            <a:tailEnd/>
          </a:ln>
        </p:spPr>
        <p:txBody>
          <a:bodyPr/>
          <a:lstStyle/>
          <a:p>
            <a:pPr marL="342900" indent="-342900">
              <a:lnSpc>
                <a:spcPct val="90000"/>
              </a:lnSpc>
              <a:spcBef>
                <a:spcPct val="20000"/>
              </a:spcBef>
            </a:pPr>
            <a:r>
              <a:rPr lang="en-US" altLang="zh-CN" sz="2000" b="1" dirty="0"/>
              <a:t>ICMP</a:t>
            </a:r>
            <a:r>
              <a:rPr lang="zh-CN" altLang="en-US" sz="2000" b="1" dirty="0"/>
              <a:t>消息最少</a:t>
            </a:r>
            <a:r>
              <a:rPr lang="en-US" altLang="zh-CN" sz="2000" b="1" dirty="0"/>
              <a:t>8</a:t>
            </a:r>
            <a:r>
              <a:rPr lang="zh-CN" altLang="en-US" sz="2000" b="1" dirty="0"/>
              <a:t>个字节</a:t>
            </a:r>
          </a:p>
          <a:p>
            <a:pPr marL="342900" indent="-342900">
              <a:lnSpc>
                <a:spcPct val="90000"/>
              </a:lnSpc>
              <a:spcBef>
                <a:spcPct val="20000"/>
              </a:spcBef>
            </a:pPr>
            <a:r>
              <a:rPr lang="en-US" altLang="zh-CN" sz="2000" b="1" dirty="0"/>
              <a:t>Type/Code: </a:t>
            </a:r>
            <a:r>
              <a:rPr lang="zh-CN" altLang="en-US" sz="2000" b="1" dirty="0"/>
              <a:t>类型</a:t>
            </a:r>
            <a:r>
              <a:rPr lang="en-US" altLang="zh-CN" sz="2000" b="1" dirty="0"/>
              <a:t>/</a:t>
            </a:r>
            <a:r>
              <a:rPr lang="zh-CN" altLang="en-US" sz="2000" b="1" dirty="0"/>
              <a:t>子类型</a:t>
            </a:r>
            <a:endParaRPr lang="en-US" altLang="zh-CN" sz="2000" b="1" dirty="0"/>
          </a:p>
        </p:txBody>
      </p:sp>
    </p:spTree>
    <p:extLst>
      <p:ext uri="{BB962C8B-B14F-4D97-AF65-F5344CB8AC3E}">
        <p14:creationId xmlns:p14="http://schemas.microsoft.com/office/powerpoint/2010/main" val="2869669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ICMP</a:t>
            </a:r>
            <a:r>
              <a:rPr lang="zh-CN" altLang="en-US" dirty="0" smtClean="0"/>
              <a:t>：</a:t>
            </a:r>
            <a:r>
              <a:rPr lang="en-US" altLang="zh-CN" dirty="0" smtClean="0"/>
              <a:t>ICMP</a:t>
            </a:r>
            <a:r>
              <a:rPr lang="zh-CN" altLang="en-US" dirty="0" smtClean="0"/>
              <a:t>消息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27</a:t>
            </a:fld>
            <a:endParaRPr lang="zh-CN" altLang="en-US" dirty="0"/>
          </a:p>
        </p:txBody>
      </p:sp>
      <p:graphicFrame>
        <p:nvGraphicFramePr>
          <p:cNvPr id="5" name="内容占位符 4"/>
          <p:cNvGraphicFramePr>
            <a:graphicFrameLocks noGrp="1"/>
          </p:cNvGraphicFramePr>
          <p:nvPr>
            <p:ph sz="quarter" idx="1"/>
            <p:extLst/>
          </p:nvPr>
        </p:nvGraphicFramePr>
        <p:xfrm>
          <a:off x="356413" y="1578515"/>
          <a:ext cx="5976664" cy="5120640"/>
        </p:xfrm>
        <a:graphic>
          <a:graphicData uri="http://schemas.openxmlformats.org/drawingml/2006/table">
            <a:tbl>
              <a:tblPr firstRow="1" firstCol="1" bandRow="1">
                <a:tableStyleId>{793D81CF-94F2-401A-BA57-92F5A7B2D0C5}</a:tableStyleId>
              </a:tblPr>
              <a:tblGrid>
                <a:gridCol w="1327296">
                  <a:extLst>
                    <a:ext uri="{9D8B030D-6E8A-4147-A177-3AD203B41FA5}">
                      <a16:colId xmlns:a16="http://schemas.microsoft.com/office/drawing/2014/main" val="20000"/>
                    </a:ext>
                  </a:extLst>
                </a:gridCol>
                <a:gridCol w="1265146">
                  <a:extLst>
                    <a:ext uri="{9D8B030D-6E8A-4147-A177-3AD203B41FA5}">
                      <a16:colId xmlns:a16="http://schemas.microsoft.com/office/drawing/2014/main" val="20001"/>
                    </a:ext>
                  </a:extLst>
                </a:gridCol>
                <a:gridCol w="3384222">
                  <a:extLst>
                    <a:ext uri="{9D8B030D-6E8A-4147-A177-3AD203B41FA5}">
                      <a16:colId xmlns:a16="http://schemas.microsoft.com/office/drawing/2014/main" val="20002"/>
                    </a:ext>
                  </a:extLst>
                </a:gridCol>
              </a:tblGrid>
              <a:tr h="253463">
                <a:tc>
                  <a:txBody>
                    <a:bodyPr/>
                    <a:lstStyle/>
                    <a:p>
                      <a:pPr algn="ctr">
                        <a:lnSpc>
                          <a:spcPct val="150000"/>
                        </a:lnSpc>
                        <a:spcAft>
                          <a:spcPts val="0"/>
                        </a:spcAft>
                      </a:pPr>
                      <a:r>
                        <a:rPr lang="zh-CN" sz="1400" kern="100" dirty="0">
                          <a:effectLst/>
                        </a:rPr>
                        <a:t>类型</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1400" kern="100" dirty="0">
                          <a:effectLst/>
                        </a:rPr>
                        <a:t>代码</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zh-CN" sz="1400" kern="100" dirty="0">
                          <a:effectLst/>
                        </a:rPr>
                        <a:t>描述</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251376">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a:solidFill>
                            <a:srgbClr val="FF0000"/>
                          </a:solidFill>
                          <a:effectLst/>
                        </a:rPr>
                        <a:t>Echo</a:t>
                      </a:r>
                      <a:r>
                        <a:rPr lang="zh-CN" sz="1400" kern="100">
                          <a:solidFill>
                            <a:srgbClr val="FF0000"/>
                          </a:solidFill>
                          <a:effectLst/>
                        </a:rPr>
                        <a:t>请求</a:t>
                      </a:r>
                      <a:endParaRPr lang="zh-CN" sz="1400" kern="10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251376">
                <a:tc>
                  <a:txBody>
                    <a:bodyPr/>
                    <a:lstStyle/>
                    <a:p>
                      <a:pPr algn="ctr">
                        <a:lnSpc>
                          <a:spcPct val="150000"/>
                        </a:lnSpc>
                        <a:spcAft>
                          <a:spcPts val="0"/>
                        </a:spcAft>
                      </a:pPr>
                      <a:r>
                        <a:rPr lang="en-US" sz="1400" kern="100" dirty="0">
                          <a:solidFill>
                            <a:srgbClr val="FF0000"/>
                          </a:solidFill>
                          <a:effectLst/>
                        </a:rPr>
                        <a:t>8</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FF0000"/>
                          </a:solidFill>
                          <a:effectLst/>
                        </a:rPr>
                        <a:t>0</a:t>
                      </a:r>
                      <a:endParaRPr lang="zh-CN" sz="1400" kern="10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dirty="0">
                          <a:solidFill>
                            <a:srgbClr val="FF0000"/>
                          </a:solidFill>
                          <a:effectLst/>
                        </a:rPr>
                        <a:t>Echo</a:t>
                      </a:r>
                      <a:r>
                        <a:rPr lang="zh-CN" sz="1400" kern="100" dirty="0">
                          <a:solidFill>
                            <a:srgbClr val="FF0000"/>
                          </a:solidFill>
                          <a:effectLst/>
                        </a:rPr>
                        <a:t>响应</a:t>
                      </a:r>
                      <a:endParaRPr lang="zh-CN" sz="1400" kern="100" dirty="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251376">
                <a:tc>
                  <a:txBody>
                    <a:bodyPr/>
                    <a:lstStyle/>
                    <a:p>
                      <a:pPr algn="ctr">
                        <a:lnSpc>
                          <a:spcPct val="150000"/>
                        </a:lnSpc>
                        <a:spcAft>
                          <a:spcPts val="0"/>
                        </a:spcAft>
                      </a:pPr>
                      <a:r>
                        <a:rPr lang="en-US" sz="1400" kern="100" dirty="0">
                          <a:solidFill>
                            <a:srgbClr val="FF0000"/>
                          </a:solidFill>
                          <a:effectLst/>
                        </a:rPr>
                        <a:t>13</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a:solidFill>
                            <a:srgbClr val="FF0000"/>
                          </a:solidFill>
                          <a:effectLst/>
                        </a:rPr>
                        <a:t>Timestamp</a:t>
                      </a:r>
                      <a:r>
                        <a:rPr lang="zh-CN" sz="1400" kern="100">
                          <a:solidFill>
                            <a:srgbClr val="FF0000"/>
                          </a:solidFill>
                          <a:effectLst/>
                        </a:rPr>
                        <a:t>请求</a:t>
                      </a:r>
                      <a:endParaRPr lang="zh-CN" sz="1400" kern="10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251376">
                <a:tc>
                  <a:txBody>
                    <a:bodyPr/>
                    <a:lstStyle/>
                    <a:p>
                      <a:pPr algn="ctr">
                        <a:lnSpc>
                          <a:spcPct val="150000"/>
                        </a:lnSpc>
                        <a:spcAft>
                          <a:spcPts val="0"/>
                        </a:spcAft>
                      </a:pPr>
                      <a:r>
                        <a:rPr lang="en-US" sz="1400" kern="100" dirty="0">
                          <a:solidFill>
                            <a:srgbClr val="FF0000"/>
                          </a:solidFill>
                          <a:effectLst/>
                        </a:rPr>
                        <a:t>14</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a:solidFill>
                            <a:srgbClr val="FF0000"/>
                          </a:solidFill>
                          <a:effectLst/>
                        </a:rPr>
                        <a:t>Timestamp</a:t>
                      </a:r>
                      <a:r>
                        <a:rPr lang="zh-CN" sz="1400" kern="100">
                          <a:solidFill>
                            <a:srgbClr val="FF0000"/>
                          </a:solidFill>
                          <a:effectLst/>
                        </a:rPr>
                        <a:t>响应</a:t>
                      </a:r>
                      <a:endParaRPr lang="zh-CN" sz="1400" kern="10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253463">
                <a:tc>
                  <a:txBody>
                    <a:bodyPr/>
                    <a:lstStyle/>
                    <a:p>
                      <a:pPr algn="ctr">
                        <a:lnSpc>
                          <a:spcPct val="150000"/>
                        </a:lnSpc>
                        <a:spcAft>
                          <a:spcPts val="0"/>
                        </a:spcAft>
                      </a:pPr>
                      <a:r>
                        <a:rPr lang="en-US" sz="1400" kern="100" dirty="0">
                          <a:solidFill>
                            <a:srgbClr val="FF0000"/>
                          </a:solidFill>
                          <a:effectLst/>
                        </a:rPr>
                        <a:t>10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a:solidFill>
                            <a:srgbClr val="FF0000"/>
                          </a:solidFill>
                          <a:effectLst/>
                        </a:rPr>
                        <a:t>路由请求</a:t>
                      </a:r>
                      <a:endParaRPr lang="zh-CN" sz="1400" kern="10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5"/>
                  </a:ext>
                </a:extLst>
              </a:tr>
              <a:tr h="253463">
                <a:tc>
                  <a:txBody>
                    <a:bodyPr/>
                    <a:lstStyle/>
                    <a:p>
                      <a:pPr algn="ctr">
                        <a:lnSpc>
                          <a:spcPct val="150000"/>
                        </a:lnSpc>
                        <a:spcAft>
                          <a:spcPts val="0"/>
                        </a:spcAft>
                      </a:pPr>
                      <a:r>
                        <a:rPr lang="en-US" sz="1400" kern="100" dirty="0">
                          <a:solidFill>
                            <a:srgbClr val="FF0000"/>
                          </a:solidFill>
                          <a:effectLst/>
                        </a:rPr>
                        <a:t>9</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solidFill>
                            <a:srgbClr val="FF0000"/>
                          </a:solidFill>
                          <a:effectLst/>
                        </a:rPr>
                        <a:t>0</a:t>
                      </a:r>
                      <a:endParaRPr lang="zh-CN" sz="1400" kern="100" dirty="0">
                        <a:solidFill>
                          <a:srgbClr val="FF0000"/>
                        </a:solidFill>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solidFill>
                            <a:srgbClr val="FF0000"/>
                          </a:solidFill>
                          <a:effectLst/>
                        </a:rPr>
                        <a:t>路由通告</a:t>
                      </a:r>
                      <a:endParaRPr lang="zh-CN" sz="1400" kern="100" dirty="0">
                        <a:solidFill>
                          <a:srgbClr val="FF0000"/>
                        </a:solidFill>
                        <a:effectLst/>
                        <a:latin typeface="Times New Roman"/>
                        <a:ea typeface="宋体"/>
                        <a:cs typeface="Times New Roman"/>
                      </a:endParaRPr>
                    </a:p>
                  </a:txBody>
                  <a:tcPr marL="68580" marR="68580" marT="0" marB="0"/>
                </a:tc>
                <a:extLst>
                  <a:ext uri="{0D108BD9-81ED-4DB2-BD59-A6C34878D82A}">
                    <a16:rowId xmlns:a16="http://schemas.microsoft.com/office/drawing/2014/main" val="10006"/>
                  </a:ext>
                </a:extLst>
              </a:tr>
              <a:tr h="251376">
                <a:tc>
                  <a:txBody>
                    <a:bodyPr/>
                    <a:lstStyle/>
                    <a:p>
                      <a:pPr algn="ctr">
                        <a:lnSpc>
                          <a:spcPct val="150000"/>
                        </a:lnSpc>
                        <a:spcAft>
                          <a:spcPts val="0"/>
                        </a:spcAft>
                      </a:pPr>
                      <a:r>
                        <a:rPr lang="en-US" sz="1400" kern="100" dirty="0">
                          <a:effectLst/>
                        </a:rPr>
                        <a:t>3</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dirty="0">
                          <a:effectLst/>
                        </a:rPr>
                        <a:t>0</a:t>
                      </a:r>
                      <a:endParaRPr lang="zh-CN" sz="1400" kern="100" dirty="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目的地不可达</a:t>
                      </a:r>
                      <a:r>
                        <a:rPr lang="en-US" sz="1400" kern="100" dirty="0">
                          <a:effectLst/>
                        </a:rPr>
                        <a:t>/</a:t>
                      </a:r>
                      <a:r>
                        <a:rPr lang="zh-CN" sz="1400" kern="100" dirty="0">
                          <a:effectLst/>
                        </a:rPr>
                        <a:t>网络不可达</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7"/>
                  </a:ext>
                </a:extLst>
              </a:tr>
              <a:tr h="251376">
                <a:tc>
                  <a:txBody>
                    <a:bodyPr/>
                    <a:lstStyle/>
                    <a:p>
                      <a:pPr algn="ctr">
                        <a:lnSpc>
                          <a:spcPct val="150000"/>
                        </a:lnSpc>
                        <a:spcAft>
                          <a:spcPts val="0"/>
                        </a:spcAft>
                      </a:pPr>
                      <a:r>
                        <a:rPr lang="en-US" sz="1400" kern="100" dirty="0">
                          <a:effectLst/>
                        </a:rPr>
                        <a:t>3</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1</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目的地不可达</a:t>
                      </a:r>
                      <a:r>
                        <a:rPr lang="en-US" sz="1400" kern="100" dirty="0">
                          <a:effectLst/>
                        </a:rPr>
                        <a:t>/</a:t>
                      </a:r>
                      <a:r>
                        <a:rPr lang="zh-CN" sz="1400" kern="100" dirty="0">
                          <a:effectLst/>
                        </a:rPr>
                        <a:t>主机不可达</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8"/>
                  </a:ext>
                </a:extLst>
              </a:tr>
              <a:tr h="251376">
                <a:tc>
                  <a:txBody>
                    <a:bodyPr/>
                    <a:lstStyle/>
                    <a:p>
                      <a:pPr algn="ctr">
                        <a:lnSpc>
                          <a:spcPct val="150000"/>
                        </a:lnSpc>
                        <a:spcAft>
                          <a:spcPts val="0"/>
                        </a:spcAft>
                      </a:pPr>
                      <a:r>
                        <a:rPr lang="en-US" sz="1400" kern="100" dirty="0">
                          <a:effectLst/>
                        </a:rPr>
                        <a:t>3</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2</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目的地不可达</a:t>
                      </a:r>
                      <a:r>
                        <a:rPr lang="en-US" sz="1400" kern="100" dirty="0">
                          <a:effectLst/>
                        </a:rPr>
                        <a:t>/</a:t>
                      </a:r>
                      <a:r>
                        <a:rPr lang="zh-CN" sz="1400" kern="100" dirty="0">
                          <a:effectLst/>
                        </a:rPr>
                        <a:t>协议不可达</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9"/>
                  </a:ext>
                </a:extLst>
              </a:tr>
              <a:tr h="251376">
                <a:tc>
                  <a:txBody>
                    <a:bodyPr/>
                    <a:lstStyle/>
                    <a:p>
                      <a:pPr algn="ctr">
                        <a:lnSpc>
                          <a:spcPct val="150000"/>
                        </a:lnSpc>
                        <a:spcAft>
                          <a:spcPts val="0"/>
                        </a:spcAft>
                      </a:pPr>
                      <a:r>
                        <a:rPr lang="en-US" sz="1400" kern="100" dirty="0">
                          <a:effectLst/>
                        </a:rPr>
                        <a:t>3</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3</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目的地不可达</a:t>
                      </a:r>
                      <a:r>
                        <a:rPr lang="en-US" sz="1400" kern="100" dirty="0">
                          <a:effectLst/>
                        </a:rPr>
                        <a:t>/</a:t>
                      </a:r>
                      <a:r>
                        <a:rPr lang="zh-CN" sz="1400" kern="100" dirty="0">
                          <a:effectLst/>
                        </a:rPr>
                        <a:t>端口不可达</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0"/>
                  </a:ext>
                </a:extLst>
              </a:tr>
              <a:tr h="251376">
                <a:tc>
                  <a:txBody>
                    <a:bodyPr/>
                    <a:lstStyle/>
                    <a:p>
                      <a:pPr algn="ctr">
                        <a:lnSpc>
                          <a:spcPct val="150000"/>
                        </a:lnSpc>
                        <a:spcAft>
                          <a:spcPts val="0"/>
                        </a:spcAft>
                      </a:pPr>
                      <a:r>
                        <a:rPr lang="en-US" sz="1400" kern="100" dirty="0">
                          <a:effectLst/>
                        </a:rPr>
                        <a:t>3</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4</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目的地不可达</a:t>
                      </a:r>
                      <a:r>
                        <a:rPr lang="en-US" sz="1400" kern="100" dirty="0">
                          <a:effectLst/>
                        </a:rPr>
                        <a:t>/</a:t>
                      </a:r>
                      <a:r>
                        <a:rPr lang="zh-CN" sz="1400" kern="100" dirty="0">
                          <a:effectLst/>
                        </a:rPr>
                        <a:t>需要分段但</a:t>
                      </a:r>
                      <a:r>
                        <a:rPr lang="en-US" sz="1400" kern="100" dirty="0">
                          <a:effectLst/>
                        </a:rPr>
                        <a:t>DF</a:t>
                      </a:r>
                      <a:r>
                        <a:rPr lang="zh-CN" sz="1400" kern="100" dirty="0">
                          <a:effectLst/>
                        </a:rPr>
                        <a:t>置位</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1"/>
                  </a:ext>
                </a:extLst>
              </a:tr>
              <a:tr h="253463">
                <a:tc>
                  <a:txBody>
                    <a:bodyPr/>
                    <a:lstStyle/>
                    <a:p>
                      <a:pPr algn="ctr">
                        <a:lnSpc>
                          <a:spcPct val="150000"/>
                        </a:lnSpc>
                        <a:spcAft>
                          <a:spcPts val="0"/>
                        </a:spcAft>
                      </a:pPr>
                      <a:r>
                        <a:rPr lang="en-US" sz="1400" kern="100" dirty="0">
                          <a:effectLst/>
                        </a:rPr>
                        <a:t>5</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0-3</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路由重定向</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2"/>
                  </a:ext>
                </a:extLst>
              </a:tr>
              <a:tr h="251376">
                <a:tc>
                  <a:txBody>
                    <a:bodyPr/>
                    <a:lstStyle/>
                    <a:p>
                      <a:pPr algn="ctr">
                        <a:lnSpc>
                          <a:spcPct val="150000"/>
                        </a:lnSpc>
                        <a:spcAft>
                          <a:spcPts val="0"/>
                        </a:spcAft>
                      </a:pPr>
                      <a:r>
                        <a:rPr lang="en-US" sz="1400" kern="100" dirty="0">
                          <a:effectLst/>
                        </a:rPr>
                        <a:t>11</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0</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dirty="0">
                          <a:effectLst/>
                        </a:rPr>
                        <a:t>TTL</a:t>
                      </a:r>
                      <a:r>
                        <a:rPr lang="zh-CN" sz="1400" kern="100" dirty="0">
                          <a:effectLst/>
                        </a:rPr>
                        <a:t>为</a:t>
                      </a:r>
                      <a:r>
                        <a:rPr lang="en-US" sz="1400" kern="100" dirty="0">
                          <a:effectLst/>
                        </a:rPr>
                        <a:t>0</a:t>
                      </a:r>
                      <a:r>
                        <a:rPr lang="zh-CN" sz="1400" kern="100" dirty="0">
                          <a:effectLst/>
                        </a:rPr>
                        <a:t>超时</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3"/>
                  </a:ext>
                </a:extLst>
              </a:tr>
              <a:tr h="253463">
                <a:tc>
                  <a:txBody>
                    <a:bodyPr/>
                    <a:lstStyle/>
                    <a:p>
                      <a:pPr algn="ctr">
                        <a:lnSpc>
                          <a:spcPct val="150000"/>
                        </a:lnSpc>
                        <a:spcAft>
                          <a:spcPts val="0"/>
                        </a:spcAft>
                      </a:pPr>
                      <a:r>
                        <a:rPr lang="en-US" sz="1400" kern="100" dirty="0">
                          <a:effectLst/>
                        </a:rPr>
                        <a:t>11</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1</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zh-CN" sz="1400" kern="100" dirty="0">
                          <a:effectLst/>
                        </a:rPr>
                        <a:t>重组超时</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4"/>
                  </a:ext>
                </a:extLst>
              </a:tr>
              <a:tr h="251376">
                <a:tc>
                  <a:txBody>
                    <a:bodyPr/>
                    <a:lstStyle/>
                    <a:p>
                      <a:pPr algn="ctr">
                        <a:lnSpc>
                          <a:spcPct val="150000"/>
                        </a:lnSpc>
                        <a:spcAft>
                          <a:spcPts val="0"/>
                        </a:spcAft>
                      </a:pPr>
                      <a:r>
                        <a:rPr lang="en-US" sz="1400" kern="100" dirty="0">
                          <a:effectLst/>
                        </a:rPr>
                        <a:t>12</a:t>
                      </a:r>
                      <a:endParaRPr lang="zh-CN" sz="1400" kern="100" dirty="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effectLst/>
                        </a:rPr>
                        <a:t>0,1</a:t>
                      </a:r>
                      <a:endParaRPr lang="zh-CN" sz="1400" kern="100">
                        <a:effectLst/>
                        <a:latin typeface="Times New Roman"/>
                        <a:ea typeface="宋体"/>
                        <a:cs typeface="Times New Roman"/>
                      </a:endParaRPr>
                    </a:p>
                  </a:txBody>
                  <a:tcPr marL="68580" marR="68580" marT="0" marB="0"/>
                </a:tc>
                <a:tc>
                  <a:txBody>
                    <a:bodyPr/>
                    <a:lstStyle/>
                    <a:p>
                      <a:pPr algn="just">
                        <a:lnSpc>
                          <a:spcPct val="150000"/>
                        </a:lnSpc>
                        <a:spcAft>
                          <a:spcPts val="0"/>
                        </a:spcAft>
                      </a:pPr>
                      <a:r>
                        <a:rPr lang="en-US" sz="1400" kern="100" dirty="0">
                          <a:effectLst/>
                        </a:rPr>
                        <a:t>IP</a:t>
                      </a:r>
                      <a:r>
                        <a:rPr lang="zh-CN" sz="1400" kern="100" dirty="0">
                          <a:effectLst/>
                        </a:rPr>
                        <a:t>头部参数错误</a:t>
                      </a:r>
                      <a:endParaRPr lang="zh-CN" sz="14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15"/>
                  </a:ext>
                </a:extLst>
              </a:tr>
            </a:tbl>
          </a:graphicData>
        </a:graphic>
      </p:graphicFrame>
      <p:grpSp>
        <p:nvGrpSpPr>
          <p:cNvPr id="13" name="组合 12"/>
          <p:cNvGrpSpPr/>
          <p:nvPr/>
        </p:nvGrpSpPr>
        <p:grpSpPr>
          <a:xfrm>
            <a:off x="6814864" y="322536"/>
            <a:ext cx="3758580" cy="1368152"/>
            <a:chOff x="4693096" y="116632"/>
            <a:chExt cx="3758580" cy="1368152"/>
          </a:xfrm>
        </p:grpSpPr>
        <p:sp>
          <p:nvSpPr>
            <p:cNvPr id="7" name="Rectangle 5"/>
            <p:cNvSpPr>
              <a:spLocks noChangeArrowheads="1"/>
            </p:cNvSpPr>
            <p:nvPr/>
          </p:nvSpPr>
          <p:spPr bwMode="auto">
            <a:xfrm>
              <a:off x="4693096" y="124529"/>
              <a:ext cx="495300" cy="1360255"/>
            </a:xfrm>
            <a:prstGeom prst="rect">
              <a:avLst/>
            </a:prstGeom>
            <a:solidFill>
              <a:srgbClr val="FFCCCC"/>
            </a:solidFill>
            <a:ln w="9525">
              <a:solidFill>
                <a:schemeClr val="tx1"/>
              </a:solidFill>
              <a:miter lim="800000"/>
              <a:headEnd/>
              <a:tailEnd/>
            </a:ln>
            <a:effectLst>
              <a:outerShdw dist="107763" dir="13500000" algn="ctr" rotWithShape="0">
                <a:schemeClr val="bg2"/>
              </a:outerShdw>
            </a:effectLst>
          </p:spPr>
          <p:txBody>
            <a:bodyPr vert="eaVert" wrap="none" lIns="91433" tIns="45717" rIns="91433" bIns="45717" anchor="ctr"/>
            <a:lstStyle/>
            <a:p>
              <a:pPr algn="ctr">
                <a:spcBef>
                  <a:spcPts val="1000"/>
                </a:spcBef>
                <a:spcAft>
                  <a:spcPts val="1000"/>
                </a:spcAft>
                <a:defRPr/>
              </a:pPr>
              <a:r>
                <a:rPr lang="zh-CN" altLang="en-US" sz="1600" dirty="0">
                  <a:solidFill>
                    <a:srgbClr val="000000"/>
                  </a:solidFill>
                  <a:latin typeface="Courier New" pitchFamily="49" charset="0"/>
                  <a:ea typeface="宋体" pitchFamily="2" charset="-122"/>
                </a:rPr>
                <a:t>节点</a:t>
              </a:r>
              <a:endParaRPr lang="en-US" altLang="zh-CN" sz="1600" dirty="0">
                <a:solidFill>
                  <a:srgbClr val="000000"/>
                </a:solidFill>
                <a:latin typeface="Courier New" pitchFamily="49" charset="0"/>
                <a:ea typeface="宋体" pitchFamily="2" charset="-122"/>
              </a:endParaRPr>
            </a:p>
          </p:txBody>
        </p:sp>
        <p:sp>
          <p:nvSpPr>
            <p:cNvPr id="8" name="Line 6"/>
            <p:cNvSpPr>
              <a:spLocks noChangeShapeType="1"/>
            </p:cNvSpPr>
            <p:nvPr/>
          </p:nvSpPr>
          <p:spPr bwMode="auto">
            <a:xfrm>
              <a:off x="5188396" y="239688"/>
              <a:ext cx="2695972" cy="381000"/>
            </a:xfrm>
            <a:prstGeom prst="line">
              <a:avLst/>
            </a:prstGeom>
            <a:noFill/>
            <a:ln w="12700">
              <a:solidFill>
                <a:schemeClr val="tx1"/>
              </a:solidFill>
              <a:round/>
              <a:headEnd/>
              <a:tailEnd type="triangle" w="med" len="med"/>
            </a:ln>
          </p:spPr>
          <p:txBody>
            <a:bodyPr wrap="none" lIns="91433" tIns="45717" rIns="91433" bIns="45717" anchor="ctr"/>
            <a:lstStyle/>
            <a:p>
              <a:endParaRPr lang="zh-CN" altLang="en-US" sz="1400"/>
            </a:p>
          </p:txBody>
        </p:sp>
        <p:sp>
          <p:nvSpPr>
            <p:cNvPr id="9" name="Text Box 7"/>
            <p:cNvSpPr txBox="1">
              <a:spLocks noChangeArrowheads="1"/>
            </p:cNvSpPr>
            <p:nvPr/>
          </p:nvSpPr>
          <p:spPr bwMode="auto">
            <a:xfrm rot="402346">
              <a:off x="5358050" y="139078"/>
              <a:ext cx="2589213" cy="307771"/>
            </a:xfrm>
            <a:prstGeom prst="rect">
              <a:avLst/>
            </a:prstGeom>
            <a:noFill/>
            <a:ln w="9525">
              <a:noFill/>
              <a:miter lim="800000"/>
              <a:headEnd/>
              <a:tailEnd/>
            </a:ln>
          </p:spPr>
          <p:txBody>
            <a:bodyPr lIns="91433" tIns="45717" rIns="91433" bIns="45717">
              <a:spAutoFit/>
            </a:bodyPr>
            <a:lstStyle/>
            <a:p>
              <a:pPr>
                <a:spcBef>
                  <a:spcPts val="1000"/>
                </a:spcBef>
                <a:spcAft>
                  <a:spcPts val="1000"/>
                </a:spcAft>
              </a:pPr>
              <a:r>
                <a:rPr lang="en-US" altLang="zh-CN" sz="1400" b="1" dirty="0">
                  <a:solidFill>
                    <a:srgbClr val="FF0000"/>
                  </a:solidFill>
                  <a:latin typeface="Courier New" pitchFamily="49" charset="0"/>
                </a:rPr>
                <a:t>ICMP ECHO REQUEST(8/0)</a:t>
              </a:r>
              <a:endParaRPr lang="en-US" altLang="zh-CN" sz="1600" dirty="0">
                <a:solidFill>
                  <a:srgbClr val="FF0000"/>
                </a:solidFill>
                <a:latin typeface="Courier New" pitchFamily="49" charset="0"/>
              </a:endParaRPr>
            </a:p>
          </p:txBody>
        </p:sp>
        <p:sp>
          <p:nvSpPr>
            <p:cNvPr id="10" name="Rectangle 8"/>
            <p:cNvSpPr>
              <a:spLocks noChangeArrowheads="1"/>
            </p:cNvSpPr>
            <p:nvPr/>
          </p:nvSpPr>
          <p:spPr bwMode="auto">
            <a:xfrm>
              <a:off x="7956376" y="116632"/>
              <a:ext cx="495300" cy="1360255"/>
            </a:xfrm>
            <a:prstGeom prst="rect">
              <a:avLst/>
            </a:prstGeom>
            <a:solidFill>
              <a:srgbClr val="FFCCCC"/>
            </a:solidFill>
            <a:ln w="9525">
              <a:solidFill>
                <a:schemeClr val="tx1"/>
              </a:solidFill>
              <a:miter lim="800000"/>
              <a:headEnd/>
              <a:tailEnd/>
            </a:ln>
            <a:effectLst>
              <a:outerShdw dist="107763" dir="13500000" algn="ctr" rotWithShape="0">
                <a:schemeClr val="bg2"/>
              </a:outerShdw>
            </a:effectLst>
          </p:spPr>
          <p:txBody>
            <a:bodyPr vert="eaVert" wrap="none" lIns="91433" tIns="45717" rIns="91433" bIns="45717" anchor="ctr"/>
            <a:lstStyle/>
            <a:p>
              <a:pPr algn="ctr">
                <a:spcBef>
                  <a:spcPts val="1000"/>
                </a:spcBef>
                <a:spcAft>
                  <a:spcPts val="1000"/>
                </a:spcAft>
                <a:defRPr/>
              </a:pPr>
              <a:r>
                <a:rPr lang="zh-CN" altLang="en-US" sz="1400" dirty="0">
                  <a:solidFill>
                    <a:srgbClr val="000000"/>
                  </a:solidFill>
                  <a:latin typeface="Courier New" pitchFamily="49" charset="0"/>
                  <a:ea typeface="宋体" pitchFamily="2" charset="-122"/>
                </a:rPr>
                <a:t>节点</a:t>
              </a:r>
              <a:endParaRPr lang="en-US" altLang="zh-CN" sz="1400" dirty="0">
                <a:solidFill>
                  <a:srgbClr val="000000"/>
                </a:solidFill>
                <a:latin typeface="Courier New" pitchFamily="49" charset="0"/>
                <a:ea typeface="宋体" pitchFamily="2" charset="-122"/>
              </a:endParaRPr>
            </a:p>
          </p:txBody>
        </p:sp>
        <p:sp>
          <p:nvSpPr>
            <p:cNvPr id="11" name="Line 9"/>
            <p:cNvSpPr>
              <a:spLocks noChangeShapeType="1"/>
            </p:cNvSpPr>
            <p:nvPr/>
          </p:nvSpPr>
          <p:spPr bwMode="auto">
            <a:xfrm flipV="1">
              <a:off x="5188396" y="620688"/>
              <a:ext cx="2695972" cy="694184"/>
            </a:xfrm>
            <a:prstGeom prst="line">
              <a:avLst/>
            </a:prstGeom>
            <a:noFill/>
            <a:ln w="12700">
              <a:solidFill>
                <a:schemeClr val="tx1"/>
              </a:solidFill>
              <a:round/>
              <a:headEnd type="triangle" w="med" len="med"/>
              <a:tailEnd/>
            </a:ln>
          </p:spPr>
          <p:txBody>
            <a:bodyPr wrap="none" lIns="91433" tIns="45717" rIns="91433" bIns="45717" anchor="ctr"/>
            <a:lstStyle/>
            <a:p>
              <a:endParaRPr lang="zh-CN" altLang="en-US" sz="1400"/>
            </a:p>
          </p:txBody>
        </p:sp>
        <p:sp>
          <p:nvSpPr>
            <p:cNvPr id="12" name="Text Box 10"/>
            <p:cNvSpPr txBox="1">
              <a:spLocks noChangeArrowheads="1"/>
            </p:cNvSpPr>
            <p:nvPr/>
          </p:nvSpPr>
          <p:spPr bwMode="auto">
            <a:xfrm rot="20728412">
              <a:off x="5191011" y="734333"/>
              <a:ext cx="2251075" cy="307771"/>
            </a:xfrm>
            <a:prstGeom prst="rect">
              <a:avLst/>
            </a:prstGeom>
            <a:noFill/>
            <a:ln w="9525">
              <a:noFill/>
              <a:miter lim="800000"/>
              <a:headEnd/>
              <a:tailEnd/>
            </a:ln>
          </p:spPr>
          <p:txBody>
            <a:bodyPr lIns="91433" tIns="45717" rIns="91433" bIns="45717">
              <a:spAutoFit/>
            </a:bodyPr>
            <a:lstStyle/>
            <a:p>
              <a:pPr>
                <a:spcBef>
                  <a:spcPts val="1000"/>
                </a:spcBef>
                <a:spcAft>
                  <a:spcPts val="1000"/>
                </a:spcAft>
              </a:pPr>
              <a:r>
                <a:rPr lang="en-US" altLang="zh-CN" sz="1400" b="1" dirty="0">
                  <a:solidFill>
                    <a:srgbClr val="FF0000"/>
                  </a:solidFill>
                  <a:latin typeface="Courier New" pitchFamily="49" charset="0"/>
                </a:rPr>
                <a:t>ICMP ECHO REPLY(0/0)</a:t>
              </a:r>
              <a:endParaRPr lang="en-US" altLang="zh-CN" sz="1600" dirty="0">
                <a:solidFill>
                  <a:srgbClr val="FF0000"/>
                </a:solidFill>
                <a:latin typeface="Courier New" pitchFamily="49" charset="0"/>
              </a:endParaRPr>
            </a:p>
          </p:txBody>
        </p:sp>
      </p:grpSp>
      <p:sp>
        <p:nvSpPr>
          <p:cNvPr id="14" name="内容占位符 3"/>
          <p:cNvSpPr txBox="1">
            <a:spLocks/>
          </p:cNvSpPr>
          <p:nvPr/>
        </p:nvSpPr>
        <p:spPr>
          <a:xfrm>
            <a:off x="6686637" y="2468482"/>
            <a:ext cx="4917227" cy="3094279"/>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10000"/>
              </a:lnSpc>
            </a:pPr>
            <a:r>
              <a:rPr lang="en-US" altLang="zh-CN" sz="2800" dirty="0"/>
              <a:t>ping</a:t>
            </a:r>
          </a:p>
          <a:p>
            <a:pPr lvl="1">
              <a:lnSpc>
                <a:spcPct val="110000"/>
              </a:lnSpc>
            </a:pPr>
            <a:r>
              <a:rPr lang="zh-CN" altLang="en-US" sz="2400" dirty="0"/>
              <a:t>消息包括</a:t>
            </a:r>
            <a:r>
              <a:rPr lang="en-US" altLang="zh-CN" sz="2400" dirty="0"/>
              <a:t>ID</a:t>
            </a:r>
            <a:r>
              <a:rPr lang="zh-CN" altLang="en-US" sz="2400" dirty="0"/>
              <a:t>、顺序号和可选的数据部分</a:t>
            </a:r>
            <a:endParaRPr lang="en-US" altLang="zh-CN" sz="2400" dirty="0"/>
          </a:p>
          <a:p>
            <a:pPr lvl="1">
              <a:lnSpc>
                <a:spcPct val="110000"/>
              </a:lnSpc>
            </a:pPr>
            <a:r>
              <a:rPr lang="zh-CN" altLang="en-US" sz="2400" dirty="0"/>
              <a:t>测试节点之间是否可达</a:t>
            </a:r>
            <a:endParaRPr lang="en-US" altLang="zh-CN" sz="2400" dirty="0"/>
          </a:p>
          <a:p>
            <a:pPr lvl="1">
              <a:lnSpc>
                <a:spcPct val="110000"/>
              </a:lnSpc>
            </a:pPr>
            <a:r>
              <a:rPr lang="zh-CN" altLang="en-US" sz="2000" dirty="0"/>
              <a:t>测试</a:t>
            </a:r>
            <a:r>
              <a:rPr lang="en-US" altLang="zh-CN" sz="2000" dirty="0"/>
              <a:t>RTT</a:t>
            </a:r>
          </a:p>
          <a:p>
            <a:pPr lvl="1">
              <a:lnSpc>
                <a:spcPct val="110000"/>
              </a:lnSpc>
            </a:pPr>
            <a:r>
              <a:rPr lang="zh-CN" altLang="en-US" sz="2000" dirty="0"/>
              <a:t>测试丢包情况</a:t>
            </a:r>
            <a:endParaRPr lang="en-US" altLang="zh-CN" sz="2000" dirty="0"/>
          </a:p>
          <a:p>
            <a:pPr lvl="1">
              <a:lnSpc>
                <a:spcPct val="110000"/>
              </a:lnSpc>
            </a:pPr>
            <a:r>
              <a:rPr lang="en-US" altLang="zh-CN" sz="2000" dirty="0"/>
              <a:t>-r</a:t>
            </a:r>
            <a:r>
              <a:rPr lang="zh-CN" altLang="en-US" sz="2000" dirty="0" smtClean="0"/>
              <a:t>选项使用</a:t>
            </a:r>
            <a:r>
              <a:rPr lang="en-US" altLang="zh-CN" sz="2000" dirty="0" smtClean="0"/>
              <a:t>IP</a:t>
            </a:r>
            <a:r>
              <a:rPr lang="zh-CN" altLang="en-US" sz="2000" dirty="0" smtClean="0"/>
              <a:t>选项纪录路由，可以记录</a:t>
            </a:r>
            <a:r>
              <a:rPr lang="zh-CN" altLang="en-US" sz="2000" dirty="0"/>
              <a:t>途中经过的路由器，但最多</a:t>
            </a:r>
            <a:r>
              <a:rPr lang="en-US" altLang="zh-CN" sz="2000" dirty="0"/>
              <a:t>9</a:t>
            </a:r>
            <a:r>
              <a:rPr lang="zh-CN" altLang="en-US" sz="2000" dirty="0"/>
              <a:t>个路由器</a:t>
            </a:r>
          </a:p>
          <a:p>
            <a:pPr marL="0" indent="0">
              <a:lnSpc>
                <a:spcPct val="110000"/>
              </a:lnSpc>
              <a:buNone/>
            </a:pPr>
            <a:endParaRPr lang="en-US" altLang="zh-CN" sz="2800" dirty="0"/>
          </a:p>
        </p:txBody>
      </p:sp>
    </p:spTree>
    <p:extLst>
      <p:ext uri="{BB962C8B-B14F-4D97-AF65-F5344CB8AC3E}">
        <p14:creationId xmlns:p14="http://schemas.microsoft.com/office/powerpoint/2010/main" val="3268900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ICMP</a:t>
            </a:r>
            <a:r>
              <a:rPr lang="zh-CN" altLang="en-US" dirty="0" smtClean="0"/>
              <a:t>差错报告</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28</a:t>
            </a:fld>
            <a:endParaRPr lang="zh-CN" altLang="en-US" dirty="0"/>
          </a:p>
        </p:txBody>
      </p:sp>
      <p:grpSp>
        <p:nvGrpSpPr>
          <p:cNvPr id="13" name="组合 12"/>
          <p:cNvGrpSpPr/>
          <p:nvPr/>
        </p:nvGrpSpPr>
        <p:grpSpPr>
          <a:xfrm>
            <a:off x="6935416" y="3163196"/>
            <a:ext cx="5256584" cy="1840780"/>
            <a:chOff x="1835696" y="3820468"/>
            <a:chExt cx="5256584" cy="1840780"/>
          </a:xfrm>
        </p:grpSpPr>
        <p:sp>
          <p:nvSpPr>
            <p:cNvPr id="5" name="矩形 44"/>
            <p:cNvSpPr>
              <a:spLocks noChangeArrowheads="1"/>
            </p:cNvSpPr>
            <p:nvPr/>
          </p:nvSpPr>
          <p:spPr bwMode="auto">
            <a:xfrm>
              <a:off x="1835696" y="4581128"/>
              <a:ext cx="4572000" cy="570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808080"/>
                  </a:solidFill>
                </a14:hiddenFill>
              </a:ext>
            </a:extLst>
          </p:spPr>
          <p:txBody>
            <a:bodyPr vert="horz" wrap="square" lIns="89611" tIns="44806" rIns="89611" bIns="44806" numCol="1" anchor="ctr" anchorCtr="0" compatLnSpc="1">
              <a:prstTxWarp prst="textNoShape">
                <a:avLst/>
              </a:prstTxWarp>
            </a:bodyPr>
            <a:lstStyle/>
            <a:p>
              <a:pPr algn="ctr" fontAlgn="base">
                <a:spcBef>
                  <a:spcPct val="0"/>
                </a:spcBef>
                <a:spcAft>
                  <a:spcPct val="0"/>
                </a:spcAft>
              </a:pPr>
              <a:r>
                <a:rPr lang="zh-CN" altLang="en-US" sz="1400" dirty="0">
                  <a:solidFill>
                    <a:srgbClr val="000000"/>
                  </a:solidFill>
                  <a:latin typeface="Times New Roman" pitchFamily="18" charset="0"/>
                  <a:ea typeface="宋体" pitchFamily="2" charset="-122"/>
                  <a:cs typeface="Arial" pitchFamily="34" charset="0"/>
                </a:rPr>
                <a:t>保留（全</a:t>
              </a:r>
              <a:r>
                <a:rPr lang="en-US" altLang="zh-CN" sz="1400" dirty="0">
                  <a:solidFill>
                    <a:srgbClr val="000000"/>
                  </a:solidFill>
                  <a:latin typeface="Times New Roman" pitchFamily="18" charset="0"/>
                  <a:ea typeface="宋体" pitchFamily="2" charset="-122"/>
                  <a:cs typeface="Arial" pitchFamily="34" charset="0"/>
                </a:rPr>
                <a:t>0</a:t>
              </a:r>
              <a:r>
                <a:rPr lang="zh-CN" altLang="en-US" sz="1400" dirty="0">
                  <a:solidFill>
                    <a:srgbClr val="000000"/>
                  </a:solidFill>
                  <a:latin typeface="Times New Roman" pitchFamily="18" charset="0"/>
                  <a:ea typeface="宋体" pitchFamily="2" charset="-122"/>
                  <a:cs typeface="Arial" pitchFamily="34" charset="0"/>
                </a:rPr>
                <a:t>），重定向消息时记录重定向的路由器</a:t>
              </a:r>
              <a:r>
                <a:rPr lang="en-US" altLang="zh-CN" sz="1400" dirty="0">
                  <a:solidFill>
                    <a:srgbClr val="000000"/>
                  </a:solidFill>
                  <a:latin typeface="Times New Roman" pitchFamily="18" charset="0"/>
                  <a:ea typeface="宋体" pitchFamily="2" charset="-122"/>
                  <a:cs typeface="Arial" pitchFamily="34" charset="0"/>
                </a:rPr>
                <a:t>IP</a:t>
              </a:r>
              <a:r>
                <a:rPr lang="zh-CN" altLang="en-US" sz="1400" dirty="0">
                  <a:solidFill>
                    <a:srgbClr val="000000"/>
                  </a:solidFill>
                  <a:latin typeface="Times New Roman" pitchFamily="18" charset="0"/>
                  <a:ea typeface="宋体" pitchFamily="2" charset="-122"/>
                  <a:cs typeface="Arial" pitchFamily="34" charset="0"/>
                </a:rPr>
                <a:t>地址</a:t>
              </a:r>
              <a:endParaRPr lang="zh-CN" altLang="en-US" sz="3200" dirty="0">
                <a:latin typeface="Arial" pitchFamily="34" charset="0"/>
                <a:ea typeface="宋体" pitchFamily="2" charset="-122"/>
                <a:cs typeface="宋体" pitchFamily="2" charset="-122"/>
              </a:endParaRPr>
            </a:p>
          </p:txBody>
        </p:sp>
        <p:sp>
          <p:nvSpPr>
            <p:cNvPr id="6" name="矩形 43"/>
            <p:cNvSpPr>
              <a:spLocks noChangeArrowheads="1"/>
            </p:cNvSpPr>
            <p:nvPr/>
          </p:nvSpPr>
          <p:spPr bwMode="auto">
            <a:xfrm>
              <a:off x="1835696" y="5157192"/>
              <a:ext cx="4572000" cy="5040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666699"/>
                  </a:solidFill>
                </a14:hiddenFill>
              </a:ext>
            </a:extLst>
          </p:spPr>
          <p:txBody>
            <a:bodyPr vert="horz" wrap="square" lIns="89611" tIns="44806" rIns="89611" bIns="44806" numCol="1" anchor="ctr" anchorCtr="0" compatLnSpc="1">
              <a:prstTxWarp prst="textNoShape">
                <a:avLst/>
              </a:prstTxWarp>
            </a:bodyPr>
            <a:lstStyle/>
            <a:p>
              <a:pPr algn="ctr" fontAlgn="base">
                <a:spcBef>
                  <a:spcPct val="0"/>
                </a:spcBef>
                <a:spcAft>
                  <a:spcPct val="0"/>
                </a:spcAft>
              </a:pPr>
              <a:r>
                <a:rPr lang="zh-CN" altLang="zh-CN" dirty="0">
                  <a:solidFill>
                    <a:srgbClr val="000000"/>
                  </a:solidFill>
                  <a:latin typeface="Times New Roman" pitchFamily="18" charset="0"/>
                  <a:ea typeface="宋体" pitchFamily="2" charset="-122"/>
                  <a:cs typeface="宋体" pitchFamily="2" charset="-122"/>
                </a:rPr>
                <a:t>IP</a:t>
              </a:r>
              <a:r>
                <a:rPr lang="zh-CN" altLang="en-US" dirty="0">
                  <a:solidFill>
                    <a:srgbClr val="000000"/>
                  </a:solidFill>
                  <a:latin typeface="Times New Roman" pitchFamily="18" charset="0"/>
                  <a:ea typeface="宋体" pitchFamily="2" charset="-122"/>
                  <a:cs typeface="宋体" pitchFamily="2" charset="-122"/>
                </a:rPr>
                <a:t>分组头＋</a:t>
              </a:r>
              <a:r>
                <a:rPr lang="zh-CN" altLang="zh-CN" dirty="0">
                  <a:solidFill>
                    <a:srgbClr val="000000"/>
                  </a:solidFill>
                  <a:latin typeface="Times New Roman" pitchFamily="18" charset="0"/>
                  <a:ea typeface="宋体" pitchFamily="2" charset="-122"/>
                  <a:cs typeface="宋体" pitchFamily="2" charset="-122"/>
                </a:rPr>
                <a:t>IP</a:t>
              </a:r>
              <a:r>
                <a:rPr lang="zh-CN" altLang="en-US" dirty="0">
                  <a:solidFill>
                    <a:srgbClr val="000000"/>
                  </a:solidFill>
                  <a:latin typeface="Times New Roman" pitchFamily="18" charset="0"/>
                  <a:ea typeface="宋体" pitchFamily="2" charset="-122"/>
                  <a:cs typeface="宋体" pitchFamily="2" charset="-122"/>
                </a:rPr>
                <a:t>分组数据的前</a:t>
              </a:r>
              <a:r>
                <a:rPr lang="zh-CN" altLang="zh-CN" dirty="0">
                  <a:solidFill>
                    <a:srgbClr val="000000"/>
                  </a:solidFill>
                  <a:latin typeface="Times New Roman" pitchFamily="18" charset="0"/>
                  <a:ea typeface="宋体" pitchFamily="2" charset="-122"/>
                  <a:cs typeface="宋体" pitchFamily="2" charset="-122"/>
                </a:rPr>
                <a:t>64</a:t>
              </a:r>
              <a:r>
                <a:rPr lang="zh-CN" altLang="en-US" dirty="0">
                  <a:solidFill>
                    <a:srgbClr val="000000"/>
                  </a:solidFill>
                  <a:latin typeface="Times New Roman" pitchFamily="18" charset="0"/>
                  <a:ea typeface="宋体" pitchFamily="2" charset="-122"/>
                  <a:cs typeface="宋体" pitchFamily="2" charset="-122"/>
                </a:rPr>
                <a:t>位（</a:t>
              </a:r>
              <a:r>
                <a:rPr lang="zh-CN" altLang="zh-CN" dirty="0">
                  <a:solidFill>
                    <a:srgbClr val="000000"/>
                  </a:solidFill>
                  <a:latin typeface="Times New Roman" pitchFamily="18" charset="0"/>
                  <a:ea typeface="宋体" pitchFamily="2" charset="-122"/>
                  <a:cs typeface="宋体" pitchFamily="2" charset="-122"/>
                </a:rPr>
                <a:t>8</a:t>
              </a:r>
              <a:r>
                <a:rPr lang="zh-CN" altLang="en-US" dirty="0">
                  <a:solidFill>
                    <a:srgbClr val="000000"/>
                  </a:solidFill>
                  <a:latin typeface="Times New Roman" pitchFamily="18" charset="0"/>
                  <a:ea typeface="宋体" pitchFamily="2" charset="-122"/>
                  <a:cs typeface="宋体" pitchFamily="2" charset="-122"/>
                </a:rPr>
                <a:t>字节）</a:t>
              </a:r>
              <a:endParaRPr lang="zh-CN" altLang="en-US" sz="4000" dirty="0">
                <a:latin typeface="Arial" pitchFamily="34" charset="0"/>
                <a:ea typeface="宋体" pitchFamily="2" charset="-122"/>
                <a:cs typeface="宋体" pitchFamily="2" charset="-122"/>
              </a:endParaRPr>
            </a:p>
          </p:txBody>
        </p:sp>
        <p:sp>
          <p:nvSpPr>
            <p:cNvPr id="7" name="文本框 48"/>
            <p:cNvSpPr txBox="1">
              <a:spLocks noChangeArrowheads="1"/>
            </p:cNvSpPr>
            <p:nvPr/>
          </p:nvSpPr>
          <p:spPr bwMode="auto">
            <a:xfrm>
              <a:off x="1907704" y="3820468"/>
              <a:ext cx="5184576" cy="54463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1" tIns="44806" rIns="89611" bIns="44806" numCol="1" anchor="t" anchorCtr="0" compatLnSpc="1">
              <a:prstTxWarp prst="textNoShape">
                <a:avLst/>
              </a:prstTxWarp>
            </a:bodyPr>
            <a:lstStyle/>
            <a:p>
              <a:pPr fontAlgn="base">
                <a:spcBef>
                  <a:spcPct val="0"/>
                </a:spcBef>
                <a:spcAft>
                  <a:spcPct val="0"/>
                </a:spcAft>
              </a:pPr>
              <a:r>
                <a:rPr lang="en-US" altLang="zh-CN" dirty="0">
                  <a:solidFill>
                    <a:srgbClr val="000000"/>
                  </a:solidFill>
                  <a:latin typeface="Times New Roman" pitchFamily="18" charset="0"/>
                  <a:ea typeface="宋体" pitchFamily="2" charset="-122"/>
                  <a:cs typeface="Times New Roman" pitchFamily="18" charset="0"/>
                </a:rPr>
                <a:t>0                8                16               24             31</a:t>
              </a:r>
              <a:endParaRPr lang="en-US" altLang="zh-CN" sz="4000" dirty="0">
                <a:latin typeface="Arial" pitchFamily="34" charset="0"/>
                <a:ea typeface="宋体" pitchFamily="2" charset="-122"/>
                <a:cs typeface="宋体" pitchFamily="2" charset="-122"/>
              </a:endParaRPr>
            </a:p>
          </p:txBody>
        </p:sp>
        <p:sp>
          <p:nvSpPr>
            <p:cNvPr id="8" name="矩形 45"/>
            <p:cNvSpPr>
              <a:spLocks noChangeArrowheads="1"/>
            </p:cNvSpPr>
            <p:nvPr/>
          </p:nvSpPr>
          <p:spPr bwMode="auto">
            <a:xfrm>
              <a:off x="1835696" y="4149080"/>
              <a:ext cx="1143000" cy="4408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808080"/>
                  </a:solidFill>
                </a14:hiddenFill>
              </a:ext>
            </a:extLst>
          </p:spPr>
          <p:txBody>
            <a:bodyPr vert="horz" wrap="square" lIns="89611" tIns="44806" rIns="89611" bIns="44806" numCol="1" anchor="ctr" anchorCtr="0" compatLnSpc="1">
              <a:prstTxWarp prst="textNoShape">
                <a:avLst/>
              </a:prstTxWarp>
            </a:bodyPr>
            <a:lstStyle/>
            <a:p>
              <a:pPr algn="ctr" fontAlgn="base">
                <a:spcBef>
                  <a:spcPct val="0"/>
                </a:spcBef>
                <a:spcAft>
                  <a:spcPct val="0"/>
                </a:spcAft>
              </a:pPr>
              <a:r>
                <a:rPr lang="zh-CN" altLang="en-US">
                  <a:solidFill>
                    <a:srgbClr val="000000"/>
                  </a:solidFill>
                  <a:latin typeface="Times New Roman" pitchFamily="18" charset="0"/>
                  <a:ea typeface="宋体" pitchFamily="2" charset="-122"/>
                  <a:cs typeface="Arial" pitchFamily="34" charset="0"/>
                </a:rPr>
                <a:t>类型</a:t>
              </a:r>
              <a:endParaRPr lang="zh-CN" altLang="en-US" sz="4000">
                <a:latin typeface="Arial" pitchFamily="34" charset="0"/>
                <a:ea typeface="宋体" pitchFamily="2" charset="-122"/>
                <a:cs typeface="宋体" pitchFamily="2" charset="-122"/>
              </a:endParaRPr>
            </a:p>
          </p:txBody>
        </p:sp>
        <p:sp>
          <p:nvSpPr>
            <p:cNvPr id="9" name="矩形 46"/>
            <p:cNvSpPr>
              <a:spLocks noChangeArrowheads="1"/>
            </p:cNvSpPr>
            <p:nvPr/>
          </p:nvSpPr>
          <p:spPr bwMode="auto">
            <a:xfrm>
              <a:off x="2978696" y="4149080"/>
              <a:ext cx="1143000" cy="4408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808080"/>
                  </a:solidFill>
                </a14:hiddenFill>
              </a:ext>
            </a:extLst>
          </p:spPr>
          <p:txBody>
            <a:bodyPr vert="horz" wrap="square" lIns="89611" tIns="44806" rIns="89611" bIns="44806" numCol="1" anchor="ctr" anchorCtr="0" compatLnSpc="1">
              <a:prstTxWarp prst="textNoShape">
                <a:avLst/>
              </a:prstTxWarp>
            </a:bodyPr>
            <a:lstStyle/>
            <a:p>
              <a:pPr algn="ctr" fontAlgn="base">
                <a:spcBef>
                  <a:spcPct val="0"/>
                </a:spcBef>
                <a:spcAft>
                  <a:spcPct val="0"/>
                </a:spcAft>
              </a:pPr>
              <a:r>
                <a:rPr lang="zh-CN" altLang="en-US">
                  <a:solidFill>
                    <a:srgbClr val="000000"/>
                  </a:solidFill>
                  <a:latin typeface="Times New Roman" pitchFamily="18" charset="0"/>
                  <a:ea typeface="宋体" pitchFamily="2" charset="-122"/>
                  <a:cs typeface="Arial" pitchFamily="34" charset="0"/>
                </a:rPr>
                <a:t>代码</a:t>
              </a:r>
              <a:endParaRPr lang="zh-CN" altLang="en-US" sz="4000">
                <a:latin typeface="Arial" pitchFamily="34" charset="0"/>
                <a:ea typeface="宋体" pitchFamily="2" charset="-122"/>
                <a:cs typeface="宋体" pitchFamily="2" charset="-122"/>
              </a:endParaRPr>
            </a:p>
          </p:txBody>
        </p:sp>
        <p:sp>
          <p:nvSpPr>
            <p:cNvPr id="10" name="矩形 47"/>
            <p:cNvSpPr>
              <a:spLocks noChangeArrowheads="1"/>
            </p:cNvSpPr>
            <p:nvPr/>
          </p:nvSpPr>
          <p:spPr bwMode="auto">
            <a:xfrm>
              <a:off x="4121696" y="4149080"/>
              <a:ext cx="2286000" cy="4408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808080"/>
                  </a:solidFill>
                </a14:hiddenFill>
              </a:ext>
            </a:extLst>
          </p:spPr>
          <p:txBody>
            <a:bodyPr vert="horz" wrap="square" lIns="89611" tIns="44806" rIns="89611" bIns="44806" numCol="1" anchor="ctr" anchorCtr="0" compatLnSpc="1">
              <a:prstTxWarp prst="textNoShape">
                <a:avLst/>
              </a:prstTxWarp>
            </a:bodyPr>
            <a:lstStyle/>
            <a:p>
              <a:pPr algn="ctr" fontAlgn="base">
                <a:spcBef>
                  <a:spcPct val="0"/>
                </a:spcBef>
                <a:spcAft>
                  <a:spcPct val="0"/>
                </a:spcAft>
              </a:pPr>
              <a:r>
                <a:rPr lang="zh-CN" altLang="en-US">
                  <a:solidFill>
                    <a:srgbClr val="000000"/>
                  </a:solidFill>
                  <a:latin typeface="Times New Roman" pitchFamily="18" charset="0"/>
                  <a:ea typeface="宋体" pitchFamily="2" charset="-122"/>
                  <a:cs typeface="Arial" pitchFamily="34" charset="0"/>
                </a:rPr>
                <a:t>校验和</a:t>
              </a:r>
              <a:endParaRPr lang="zh-CN" altLang="en-US" sz="4000">
                <a:latin typeface="Arial" pitchFamily="34" charset="0"/>
                <a:ea typeface="宋体" pitchFamily="2" charset="-122"/>
                <a:cs typeface="宋体" pitchFamily="2" charset="-122"/>
              </a:endParaRPr>
            </a:p>
          </p:txBody>
        </p:sp>
      </p:grpSp>
      <p:sp>
        <p:nvSpPr>
          <p:cNvPr id="11"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4"/>
          <p:cNvSpPr>
            <a:spLocks noChangeArrowheads="1"/>
          </p:cNvSpPr>
          <p:nvPr/>
        </p:nvSpPr>
        <p:spPr bwMode="auto">
          <a:xfrm>
            <a:off x="1524000" y="272534"/>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14" name="Rectangle 9"/>
          <p:cNvSpPr>
            <a:spLocks noChangeArrowheads="1"/>
          </p:cNvSpPr>
          <p:nvPr/>
        </p:nvSpPr>
        <p:spPr bwMode="auto">
          <a:xfrm>
            <a:off x="1647506" y="3284984"/>
            <a:ext cx="3872430" cy="3310780"/>
          </a:xfrm>
          <a:prstGeom prst="rect">
            <a:avLst/>
          </a:prstGeom>
          <a:noFill/>
          <a:ln w="9525">
            <a:noFill/>
            <a:miter lim="800000"/>
            <a:headEnd/>
            <a:tailEnd/>
          </a:ln>
        </p:spPr>
        <p:txBody>
          <a:bodyPr/>
          <a:lstStyle/>
          <a:p>
            <a:pPr marL="342900" indent="-342900">
              <a:spcBef>
                <a:spcPct val="20000"/>
              </a:spcBef>
            </a:pPr>
            <a:endParaRPr lang="en-US" altLang="zh-CN" sz="2000" dirty="0">
              <a:solidFill>
                <a:schemeClr val="accent2"/>
              </a:solidFill>
            </a:endParaRPr>
          </a:p>
        </p:txBody>
      </p:sp>
      <p:sp>
        <p:nvSpPr>
          <p:cNvPr id="17" name="矩形 16"/>
          <p:cNvSpPr/>
          <p:nvPr/>
        </p:nvSpPr>
        <p:spPr>
          <a:xfrm>
            <a:off x="838200" y="1712611"/>
            <a:ext cx="10953868"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t>IP</a:t>
            </a:r>
            <a:r>
              <a:rPr lang="zh-CN" altLang="en-US" sz="2400" dirty="0"/>
              <a:t>分组递交或者转发出现错误时发送</a:t>
            </a:r>
            <a:r>
              <a:rPr lang="en-US" altLang="zh-CN" sz="2400" dirty="0"/>
              <a:t>ICMP</a:t>
            </a:r>
            <a:r>
              <a:rPr lang="zh-CN" altLang="en-US" sz="2400" dirty="0"/>
              <a:t>差错报告</a:t>
            </a:r>
          </a:p>
          <a:p>
            <a:pPr marL="342900" indent="-342900">
              <a:buFont typeface="Arial" panose="020B0604020202020204" pitchFamily="34" charset="0"/>
              <a:buChar char="•"/>
            </a:pPr>
            <a:r>
              <a:rPr lang="zh-CN" altLang="en-US" sz="2400" dirty="0"/>
              <a:t>差错报告信息中包含了出错</a:t>
            </a:r>
            <a:r>
              <a:rPr lang="en-US" altLang="zh-CN" sz="2400" dirty="0"/>
              <a:t>IP</a:t>
            </a:r>
            <a:r>
              <a:rPr lang="zh-CN" altLang="en-US" sz="2400" dirty="0"/>
              <a:t>分组头部以及数据的前</a:t>
            </a:r>
            <a:r>
              <a:rPr lang="en-US" altLang="zh-CN" sz="2400" dirty="0"/>
              <a:t>8</a:t>
            </a:r>
            <a:r>
              <a:rPr lang="zh-CN" altLang="en-US" sz="2400" dirty="0"/>
              <a:t>个字节</a:t>
            </a:r>
          </a:p>
          <a:p>
            <a:pPr marL="342900" indent="-342900">
              <a:buFont typeface="Arial" panose="020B0604020202020204" pitchFamily="34" charset="0"/>
              <a:buChar char="•"/>
            </a:pPr>
            <a:r>
              <a:rPr lang="zh-CN" altLang="en-US" sz="2400" dirty="0" smtClean="0"/>
              <a:t>发送的</a:t>
            </a:r>
            <a:r>
              <a:rPr lang="en-US" altLang="zh-CN" sz="2400" dirty="0" smtClean="0"/>
              <a:t>ICMP</a:t>
            </a:r>
            <a:r>
              <a:rPr lang="zh-CN" altLang="en-US" sz="2400" dirty="0" smtClean="0"/>
              <a:t>消息目的地址为触发该差错报告的原</a:t>
            </a:r>
            <a:r>
              <a:rPr lang="en-US" altLang="zh-CN" sz="2400" dirty="0" smtClean="0"/>
              <a:t>IP</a:t>
            </a:r>
            <a:r>
              <a:rPr lang="zh-CN" altLang="en-US" sz="2400" dirty="0"/>
              <a:t>分组的源</a:t>
            </a:r>
            <a:r>
              <a:rPr lang="en-US" altLang="zh-CN" sz="2400" dirty="0"/>
              <a:t>IP</a:t>
            </a:r>
            <a:r>
              <a:rPr lang="zh-CN" altLang="en-US" sz="2400" dirty="0" smtClean="0"/>
              <a:t>地址</a:t>
            </a:r>
            <a:endParaRPr lang="zh-CN" altLang="en-US" sz="2400" dirty="0"/>
          </a:p>
          <a:p>
            <a:pPr marL="342900" indent="-342900">
              <a:buFont typeface="Arial" panose="020B0604020202020204" pitchFamily="34" charset="0"/>
              <a:buChar char="•"/>
            </a:pPr>
            <a:endParaRPr lang="zh-CN" altLang="en-US" sz="2400" dirty="0"/>
          </a:p>
          <a:p>
            <a:pPr marL="342900" indent="-342900">
              <a:buFont typeface="Arial" panose="020B0604020202020204" pitchFamily="34" charset="0"/>
              <a:buChar char="•"/>
            </a:pPr>
            <a:endParaRPr lang="zh-CN" altLang="en-US" sz="2400" dirty="0"/>
          </a:p>
        </p:txBody>
      </p:sp>
      <p:sp>
        <p:nvSpPr>
          <p:cNvPr id="18" name="矩形 17"/>
          <p:cNvSpPr/>
          <p:nvPr/>
        </p:nvSpPr>
        <p:spPr>
          <a:xfrm>
            <a:off x="340117" y="3415844"/>
            <a:ext cx="6310647" cy="2308324"/>
          </a:xfrm>
          <a:prstGeom prst="rect">
            <a:avLst/>
          </a:prstGeom>
        </p:spPr>
        <p:txBody>
          <a:bodyPr wrap="square">
            <a:spAutoFit/>
          </a:bodyPr>
          <a:lstStyle/>
          <a:p>
            <a:pPr marL="285750" indent="-285750">
              <a:buFont typeface="Arial" panose="020B0604020202020204" pitchFamily="34" charset="0"/>
              <a:buChar char="•"/>
            </a:pPr>
            <a:r>
              <a:rPr lang="zh-CN" altLang="en-US" sz="2400" dirty="0" smtClean="0"/>
              <a:t>限制</a:t>
            </a:r>
            <a:r>
              <a:rPr lang="en-US" altLang="zh-CN" sz="2400" dirty="0"/>
              <a:t>ICMP</a:t>
            </a:r>
            <a:r>
              <a:rPr lang="zh-CN" altLang="en-US" sz="2400" dirty="0"/>
              <a:t>差错报告</a:t>
            </a:r>
          </a:p>
          <a:p>
            <a:pPr marL="742950" lvl="1" indent="-285750">
              <a:buFont typeface="Arial" panose="020B0604020202020204" pitchFamily="34" charset="0"/>
              <a:buChar char="•"/>
            </a:pPr>
            <a:r>
              <a:rPr lang="en-US" altLang="zh-CN" sz="2400" dirty="0"/>
              <a:t>ICMP</a:t>
            </a:r>
            <a:r>
              <a:rPr lang="zh-CN" altLang="en-US" sz="2400" dirty="0"/>
              <a:t>不报告</a:t>
            </a:r>
            <a:r>
              <a:rPr lang="en-US" altLang="zh-CN" sz="2400" dirty="0"/>
              <a:t>ICMP</a:t>
            </a:r>
            <a:r>
              <a:rPr lang="zh-CN" altLang="en-US" sz="2400" dirty="0"/>
              <a:t>消息本身的错误。</a:t>
            </a:r>
          </a:p>
          <a:p>
            <a:pPr marL="742950" lvl="1" indent="-285750">
              <a:buFont typeface="Arial" panose="020B0604020202020204" pitchFamily="34" charset="0"/>
              <a:buChar char="•"/>
            </a:pPr>
            <a:r>
              <a:rPr lang="en-US" altLang="zh-CN" sz="2400" dirty="0"/>
              <a:t>ICMP</a:t>
            </a:r>
            <a:r>
              <a:rPr lang="zh-CN" altLang="en-US" sz="2400" dirty="0"/>
              <a:t>不报告</a:t>
            </a:r>
            <a:r>
              <a:rPr lang="en-US" altLang="zh-CN" sz="2400" dirty="0"/>
              <a:t>IP</a:t>
            </a:r>
            <a:r>
              <a:rPr lang="zh-CN" altLang="en-US" sz="2400" dirty="0"/>
              <a:t>分组头部检验和错误。</a:t>
            </a:r>
          </a:p>
          <a:p>
            <a:pPr marL="742950" lvl="1" indent="-285750">
              <a:buFont typeface="Arial" panose="020B0604020202020204" pitchFamily="34" charset="0"/>
              <a:buChar char="•"/>
            </a:pPr>
            <a:r>
              <a:rPr lang="en-US" altLang="zh-CN" sz="2400" dirty="0"/>
              <a:t>ICMP</a:t>
            </a:r>
            <a:r>
              <a:rPr lang="zh-CN" altLang="en-US" sz="2400" dirty="0"/>
              <a:t>只报告</a:t>
            </a:r>
            <a:r>
              <a:rPr lang="en-US" altLang="zh-CN" sz="2400" dirty="0"/>
              <a:t>IP</a:t>
            </a:r>
            <a:r>
              <a:rPr lang="zh-CN" altLang="en-US" sz="2400" dirty="0"/>
              <a:t>分组的第一个分段的错误</a:t>
            </a:r>
          </a:p>
          <a:p>
            <a:pPr marL="742950" lvl="1" indent="-285750">
              <a:buFont typeface="Arial" panose="020B0604020202020204" pitchFamily="34" charset="0"/>
              <a:buChar char="•"/>
            </a:pPr>
            <a:r>
              <a:rPr lang="en-US" altLang="zh-CN" sz="2400" dirty="0"/>
              <a:t>ICMP</a:t>
            </a:r>
            <a:r>
              <a:rPr lang="zh-CN" altLang="en-US" sz="2400" dirty="0"/>
              <a:t>不报告广播和组播分组的错误</a:t>
            </a:r>
          </a:p>
          <a:p>
            <a:pPr marL="285750" indent="-285750">
              <a:buFont typeface="Arial" panose="020B0604020202020204" pitchFamily="34" charset="0"/>
              <a:buChar char="•"/>
            </a:pPr>
            <a:endParaRPr lang="zh-CN" altLang="en-US" sz="2400" dirty="0"/>
          </a:p>
        </p:txBody>
      </p:sp>
      <p:sp>
        <p:nvSpPr>
          <p:cNvPr id="19" name="文本框 18"/>
          <p:cNvSpPr txBox="1"/>
          <p:nvPr/>
        </p:nvSpPr>
        <p:spPr>
          <a:xfrm>
            <a:off x="6935416" y="5334890"/>
            <a:ext cx="3940935" cy="369332"/>
          </a:xfrm>
          <a:prstGeom prst="rect">
            <a:avLst/>
          </a:prstGeom>
          <a:noFill/>
        </p:spPr>
        <p:txBody>
          <a:bodyPr wrap="square" rtlCol="0">
            <a:spAutoFit/>
          </a:bodyPr>
          <a:lstStyle/>
          <a:p>
            <a:r>
              <a:rPr lang="en-US" altLang="zh-CN" u="sng" dirty="0" smtClean="0"/>
              <a:t>TCP</a:t>
            </a:r>
            <a:r>
              <a:rPr lang="zh-CN" altLang="en-US" u="sng" dirty="0" smtClean="0"/>
              <a:t>头部： 源和目的端口号</a:t>
            </a:r>
            <a:r>
              <a:rPr lang="en-US" altLang="zh-CN" u="sng" dirty="0" smtClean="0"/>
              <a:t>+</a:t>
            </a:r>
            <a:r>
              <a:rPr lang="zh-CN" altLang="en-US" u="sng" dirty="0" smtClean="0"/>
              <a:t>顺序号</a:t>
            </a:r>
            <a:endParaRPr lang="zh-CN" altLang="en-US" u="sng" dirty="0"/>
          </a:p>
        </p:txBody>
      </p:sp>
    </p:spTree>
    <p:extLst>
      <p:ext uri="{BB962C8B-B14F-4D97-AF65-F5344CB8AC3E}">
        <p14:creationId xmlns:p14="http://schemas.microsoft.com/office/powerpoint/2010/main" val="2348154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ICMP</a:t>
            </a:r>
            <a:r>
              <a:rPr lang="zh-CN" altLang="en-US" smtClean="0"/>
              <a:t>差错报告（续）</a:t>
            </a:r>
            <a:endParaRPr lang="en-US" altLang="zh-CN" smtClean="0"/>
          </a:p>
        </p:txBody>
      </p:sp>
      <p:sp>
        <p:nvSpPr>
          <p:cNvPr id="43011" name="Rectangle 3"/>
          <p:cNvSpPr>
            <a:spLocks noGrp="1" noChangeArrowheads="1"/>
          </p:cNvSpPr>
          <p:nvPr>
            <p:ph type="body" idx="1"/>
          </p:nvPr>
        </p:nvSpPr>
        <p:spPr>
          <a:xfrm>
            <a:off x="802060" y="1497405"/>
            <a:ext cx="10515600" cy="4351338"/>
          </a:xfrm>
        </p:spPr>
        <p:txBody>
          <a:bodyPr/>
          <a:lstStyle/>
          <a:p>
            <a:pPr eaLnBrk="1" hangingPunct="1">
              <a:lnSpc>
                <a:spcPct val="90000"/>
              </a:lnSpc>
            </a:pPr>
            <a:r>
              <a:rPr lang="en-US" altLang="zh-CN" dirty="0"/>
              <a:t>Type 3: </a:t>
            </a:r>
            <a:r>
              <a:rPr lang="zh-CN" altLang="en-US" dirty="0"/>
              <a:t>目的地不可达</a:t>
            </a:r>
          </a:p>
          <a:p>
            <a:pPr lvl="1" eaLnBrk="1" hangingPunct="1">
              <a:lnSpc>
                <a:spcPct val="90000"/>
              </a:lnSpc>
            </a:pPr>
            <a:r>
              <a:rPr lang="en-US" altLang="zh-CN" dirty="0"/>
              <a:t>Code 0: </a:t>
            </a:r>
            <a:r>
              <a:rPr lang="zh-CN" altLang="en-US" dirty="0"/>
              <a:t>网络不可达，找不到对应路由表项</a:t>
            </a:r>
            <a:endParaRPr lang="en-US" altLang="zh-CN" dirty="0"/>
          </a:p>
          <a:p>
            <a:pPr lvl="1" eaLnBrk="1" hangingPunct="1">
              <a:lnSpc>
                <a:spcPct val="90000"/>
              </a:lnSpc>
            </a:pPr>
            <a:r>
              <a:rPr lang="en-US" altLang="zh-CN" dirty="0"/>
              <a:t>Code 1: </a:t>
            </a:r>
            <a:r>
              <a:rPr lang="zh-CN" altLang="en-US" dirty="0"/>
              <a:t>主机不可达，</a:t>
            </a:r>
            <a:r>
              <a:rPr lang="en-US" altLang="zh-CN" dirty="0"/>
              <a:t>ARP</a:t>
            </a:r>
            <a:r>
              <a:rPr lang="zh-CN" altLang="en-US" dirty="0"/>
              <a:t>请求没有响应</a:t>
            </a:r>
          </a:p>
          <a:p>
            <a:pPr lvl="1" eaLnBrk="1" hangingPunct="1">
              <a:lnSpc>
                <a:spcPct val="90000"/>
              </a:lnSpc>
            </a:pPr>
            <a:r>
              <a:rPr lang="en-US" altLang="zh-CN" dirty="0"/>
              <a:t>Code 2: </a:t>
            </a:r>
            <a:r>
              <a:rPr lang="zh-CN" altLang="en-US" dirty="0"/>
              <a:t>协议不可达，目的地不支持</a:t>
            </a:r>
            <a:r>
              <a:rPr lang="en-US" altLang="zh-CN" dirty="0"/>
              <a:t>IP</a:t>
            </a:r>
            <a:r>
              <a:rPr lang="zh-CN" altLang="en-US" dirty="0"/>
              <a:t>头部中的</a:t>
            </a:r>
            <a:r>
              <a:rPr lang="en-US" altLang="zh-CN" dirty="0"/>
              <a:t>protocol</a:t>
            </a:r>
          </a:p>
          <a:p>
            <a:pPr lvl="1" eaLnBrk="1" hangingPunct="1">
              <a:lnSpc>
                <a:spcPct val="90000"/>
              </a:lnSpc>
            </a:pPr>
            <a:r>
              <a:rPr lang="en-US" altLang="zh-CN" dirty="0"/>
              <a:t>Code 3: </a:t>
            </a:r>
            <a:r>
              <a:rPr lang="zh-CN" altLang="en-US" dirty="0"/>
              <a:t>端口不可达，没有应用程序绑定在该端口上</a:t>
            </a:r>
          </a:p>
          <a:p>
            <a:pPr lvl="1" eaLnBrk="1" hangingPunct="1">
              <a:lnSpc>
                <a:spcPct val="90000"/>
              </a:lnSpc>
            </a:pPr>
            <a:r>
              <a:rPr lang="en-US" altLang="zh-CN" dirty="0"/>
              <a:t>Code 4: </a:t>
            </a:r>
            <a:r>
              <a:rPr lang="zh-CN" altLang="en-US" dirty="0"/>
              <a:t>需要分段但</a:t>
            </a:r>
            <a:r>
              <a:rPr lang="en-US" altLang="zh-CN" dirty="0"/>
              <a:t>DF</a:t>
            </a:r>
            <a:r>
              <a:rPr lang="zh-CN" altLang="en-US" dirty="0"/>
              <a:t>置位</a:t>
            </a:r>
          </a:p>
          <a:p>
            <a:pPr eaLnBrk="1" hangingPunct="1">
              <a:lnSpc>
                <a:spcPct val="90000"/>
              </a:lnSpc>
            </a:pPr>
            <a:r>
              <a:rPr lang="en-US" altLang="zh-CN" dirty="0"/>
              <a:t>Type 5</a:t>
            </a:r>
            <a:r>
              <a:rPr lang="zh-CN" altLang="en-US" dirty="0"/>
              <a:t>：重定向，通知有一条更好的路由</a:t>
            </a:r>
          </a:p>
        </p:txBody>
      </p:sp>
      <p:sp>
        <p:nvSpPr>
          <p:cNvPr id="5" name="Line 44"/>
          <p:cNvSpPr>
            <a:spLocks noChangeShapeType="1"/>
          </p:cNvSpPr>
          <p:nvPr/>
        </p:nvSpPr>
        <p:spPr bwMode="auto">
          <a:xfrm>
            <a:off x="6250360" y="5397894"/>
            <a:ext cx="2895600" cy="0"/>
          </a:xfrm>
          <a:prstGeom prst="line">
            <a:avLst/>
          </a:prstGeom>
          <a:noFill/>
          <a:ln w="9525">
            <a:solidFill>
              <a:schemeClr val="tx1"/>
            </a:solidFill>
            <a:round/>
            <a:headEnd/>
            <a:tailEnd/>
          </a:ln>
        </p:spPr>
        <p:txBody>
          <a:bodyPr wrap="none"/>
          <a:lstStyle/>
          <a:p>
            <a:endParaRPr lang="zh-CN" altLang="en-US"/>
          </a:p>
        </p:txBody>
      </p:sp>
      <p:sp>
        <p:nvSpPr>
          <p:cNvPr id="6" name="Line 45"/>
          <p:cNvSpPr>
            <a:spLocks noChangeShapeType="1"/>
          </p:cNvSpPr>
          <p:nvPr/>
        </p:nvSpPr>
        <p:spPr bwMode="auto">
          <a:xfrm flipV="1">
            <a:off x="6783760" y="4940695"/>
            <a:ext cx="0" cy="457200"/>
          </a:xfrm>
          <a:prstGeom prst="line">
            <a:avLst/>
          </a:prstGeom>
          <a:noFill/>
          <a:ln w="9525">
            <a:solidFill>
              <a:schemeClr val="tx1"/>
            </a:solidFill>
            <a:round/>
            <a:headEnd/>
            <a:tailEnd/>
          </a:ln>
        </p:spPr>
        <p:txBody>
          <a:bodyPr wrap="none"/>
          <a:lstStyle/>
          <a:p>
            <a:endParaRPr lang="zh-CN" altLang="en-US"/>
          </a:p>
        </p:txBody>
      </p:sp>
      <p:sp>
        <p:nvSpPr>
          <p:cNvPr id="7" name="Rectangle 46"/>
          <p:cNvSpPr>
            <a:spLocks noChangeArrowheads="1"/>
          </p:cNvSpPr>
          <p:nvPr/>
        </p:nvSpPr>
        <p:spPr bwMode="auto">
          <a:xfrm>
            <a:off x="6402760" y="4559695"/>
            <a:ext cx="6858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Line 47"/>
          <p:cNvSpPr>
            <a:spLocks noChangeShapeType="1"/>
          </p:cNvSpPr>
          <p:nvPr/>
        </p:nvSpPr>
        <p:spPr bwMode="auto">
          <a:xfrm>
            <a:off x="7317160" y="5397894"/>
            <a:ext cx="0" cy="381000"/>
          </a:xfrm>
          <a:prstGeom prst="line">
            <a:avLst/>
          </a:prstGeom>
          <a:noFill/>
          <a:ln w="9525">
            <a:solidFill>
              <a:schemeClr val="tx1"/>
            </a:solidFill>
            <a:round/>
            <a:headEnd/>
            <a:tailEnd/>
          </a:ln>
        </p:spPr>
        <p:txBody>
          <a:bodyPr wrap="none"/>
          <a:lstStyle/>
          <a:p>
            <a:endParaRPr lang="zh-CN" altLang="en-US"/>
          </a:p>
        </p:txBody>
      </p:sp>
      <p:sp>
        <p:nvSpPr>
          <p:cNvPr id="9" name="Oval 48"/>
          <p:cNvSpPr>
            <a:spLocks noChangeArrowheads="1"/>
          </p:cNvSpPr>
          <p:nvPr/>
        </p:nvSpPr>
        <p:spPr bwMode="auto">
          <a:xfrm>
            <a:off x="6936160" y="5778894"/>
            <a:ext cx="762000" cy="3810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 name="Line 49"/>
          <p:cNvSpPr>
            <a:spLocks noChangeShapeType="1"/>
          </p:cNvSpPr>
          <p:nvPr/>
        </p:nvSpPr>
        <p:spPr bwMode="auto">
          <a:xfrm>
            <a:off x="8536360" y="5397894"/>
            <a:ext cx="0" cy="381000"/>
          </a:xfrm>
          <a:prstGeom prst="line">
            <a:avLst/>
          </a:prstGeom>
          <a:noFill/>
          <a:ln w="9525">
            <a:solidFill>
              <a:schemeClr val="tx1"/>
            </a:solidFill>
            <a:round/>
            <a:headEnd/>
            <a:tailEnd/>
          </a:ln>
        </p:spPr>
        <p:txBody>
          <a:bodyPr wrap="none"/>
          <a:lstStyle/>
          <a:p>
            <a:endParaRPr lang="zh-CN" altLang="en-US"/>
          </a:p>
        </p:txBody>
      </p:sp>
      <p:sp>
        <p:nvSpPr>
          <p:cNvPr id="11" name="Oval 50"/>
          <p:cNvSpPr>
            <a:spLocks noChangeArrowheads="1"/>
          </p:cNvSpPr>
          <p:nvPr/>
        </p:nvSpPr>
        <p:spPr bwMode="auto">
          <a:xfrm>
            <a:off x="8155360" y="5778894"/>
            <a:ext cx="762000" cy="3810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 name="Text Box 51"/>
          <p:cNvSpPr txBox="1">
            <a:spLocks noChangeArrowheads="1"/>
          </p:cNvSpPr>
          <p:nvPr/>
        </p:nvSpPr>
        <p:spPr bwMode="auto">
          <a:xfrm>
            <a:off x="7088560" y="4483495"/>
            <a:ext cx="11430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a:latin typeface="Times New Roman" pitchFamily="18" charset="0"/>
              </a:rPr>
              <a:t>A</a:t>
            </a:r>
            <a:r>
              <a:rPr kumimoji="1" lang="en-US" altLang="zh-CN" sz="2400">
                <a:latin typeface="Times New Roman" pitchFamily="18" charset="0"/>
                <a:sym typeface="Wingdings" pitchFamily="2" charset="2"/>
              </a:rPr>
              <a:t>B</a:t>
            </a:r>
            <a:endParaRPr kumimoji="1" lang="en-US" altLang="zh-CN" sz="2400">
              <a:latin typeface="Times New Roman" pitchFamily="18" charset="0"/>
            </a:endParaRPr>
          </a:p>
        </p:txBody>
      </p:sp>
      <p:sp>
        <p:nvSpPr>
          <p:cNvPr id="13" name="Text Box 52"/>
          <p:cNvSpPr txBox="1">
            <a:spLocks noChangeArrowheads="1"/>
          </p:cNvSpPr>
          <p:nvPr/>
        </p:nvSpPr>
        <p:spPr bwMode="auto">
          <a:xfrm>
            <a:off x="5951910" y="6136081"/>
            <a:ext cx="2481263" cy="461962"/>
          </a:xfrm>
          <a:prstGeom prst="rect">
            <a:avLst/>
          </a:prstGeom>
          <a:noFill/>
          <a:ln w="9525">
            <a:noFill/>
            <a:miter lim="800000"/>
            <a:headEnd/>
            <a:tailEnd/>
          </a:ln>
        </p:spPr>
        <p:txBody>
          <a:bodyPr wrap="square">
            <a:spAutoFit/>
          </a:bodyPr>
          <a:lstStyle/>
          <a:p>
            <a:pPr eaLnBrk="1" hangingPunct="1">
              <a:spcBef>
                <a:spcPct val="50000"/>
              </a:spcBef>
            </a:pPr>
            <a:r>
              <a:rPr kumimoji="1" lang="en-US" altLang="zh-CN" sz="2400" dirty="0">
                <a:latin typeface="Times New Roman" pitchFamily="18" charset="0"/>
              </a:rPr>
              <a:t> default router R1</a:t>
            </a:r>
          </a:p>
        </p:txBody>
      </p:sp>
      <p:sp>
        <p:nvSpPr>
          <p:cNvPr id="14" name="Text Box 53"/>
          <p:cNvSpPr txBox="1">
            <a:spLocks noChangeArrowheads="1"/>
          </p:cNvSpPr>
          <p:nvPr/>
        </p:nvSpPr>
        <p:spPr bwMode="auto">
          <a:xfrm>
            <a:off x="8993560" y="5702694"/>
            <a:ext cx="6096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a:latin typeface="Times New Roman" pitchFamily="18" charset="0"/>
              </a:rPr>
              <a:t>R2</a:t>
            </a:r>
          </a:p>
        </p:txBody>
      </p:sp>
      <p:sp>
        <p:nvSpPr>
          <p:cNvPr id="15" name="Line 54"/>
          <p:cNvSpPr>
            <a:spLocks noChangeShapeType="1"/>
          </p:cNvSpPr>
          <p:nvPr/>
        </p:nvSpPr>
        <p:spPr bwMode="auto">
          <a:xfrm>
            <a:off x="6936160" y="5016895"/>
            <a:ext cx="0" cy="304800"/>
          </a:xfrm>
          <a:prstGeom prst="line">
            <a:avLst/>
          </a:prstGeom>
          <a:noFill/>
          <a:ln w="9525">
            <a:solidFill>
              <a:schemeClr val="tx2"/>
            </a:solidFill>
            <a:round/>
            <a:headEnd/>
            <a:tailEnd type="triangle" w="med" len="med"/>
          </a:ln>
        </p:spPr>
        <p:txBody>
          <a:bodyPr wrap="none"/>
          <a:lstStyle/>
          <a:p>
            <a:endParaRPr lang="zh-CN" altLang="en-US"/>
          </a:p>
        </p:txBody>
      </p:sp>
      <p:sp>
        <p:nvSpPr>
          <p:cNvPr id="16" name="Line 55"/>
          <p:cNvSpPr>
            <a:spLocks noChangeShapeType="1"/>
          </p:cNvSpPr>
          <p:nvPr/>
        </p:nvSpPr>
        <p:spPr bwMode="auto">
          <a:xfrm>
            <a:off x="7164760" y="5474094"/>
            <a:ext cx="0" cy="228600"/>
          </a:xfrm>
          <a:prstGeom prst="line">
            <a:avLst/>
          </a:prstGeom>
          <a:noFill/>
          <a:ln w="9525">
            <a:solidFill>
              <a:schemeClr val="tx2"/>
            </a:solidFill>
            <a:round/>
            <a:headEnd/>
            <a:tailEnd type="triangle" w="med" len="med"/>
          </a:ln>
        </p:spPr>
        <p:txBody>
          <a:bodyPr wrap="none"/>
          <a:lstStyle/>
          <a:p>
            <a:endParaRPr lang="zh-CN" altLang="en-US"/>
          </a:p>
        </p:txBody>
      </p:sp>
      <p:sp>
        <p:nvSpPr>
          <p:cNvPr id="17" name="Text Box 56"/>
          <p:cNvSpPr txBox="1">
            <a:spLocks noChangeArrowheads="1"/>
          </p:cNvSpPr>
          <p:nvPr/>
        </p:nvSpPr>
        <p:spPr bwMode="auto">
          <a:xfrm>
            <a:off x="7545760" y="4864495"/>
            <a:ext cx="1905000" cy="466725"/>
          </a:xfrm>
          <a:prstGeom prst="rect">
            <a:avLst/>
          </a:prstGeom>
          <a:noFill/>
          <a:ln w="9525">
            <a:solidFill>
              <a:srgbClr val="0E02FE"/>
            </a:solidFill>
            <a:miter lim="800000"/>
            <a:headEnd/>
            <a:tailEnd/>
          </a:ln>
        </p:spPr>
        <p:txBody>
          <a:bodyPr>
            <a:spAutoFit/>
          </a:bodyPr>
          <a:lstStyle/>
          <a:p>
            <a:pPr eaLnBrk="1" hangingPunct="1">
              <a:spcBef>
                <a:spcPct val="50000"/>
              </a:spcBef>
            </a:pPr>
            <a:r>
              <a:rPr kumimoji="1" lang="en-US" altLang="zh-CN" sz="2400">
                <a:latin typeface="Times New Roman" pitchFamily="18" charset="0"/>
              </a:rPr>
              <a:t>Next Hop:R2</a:t>
            </a:r>
          </a:p>
        </p:txBody>
      </p:sp>
      <p:sp>
        <p:nvSpPr>
          <p:cNvPr id="18" name="Line 57"/>
          <p:cNvSpPr>
            <a:spLocks noChangeShapeType="1"/>
          </p:cNvSpPr>
          <p:nvPr/>
        </p:nvSpPr>
        <p:spPr bwMode="auto">
          <a:xfrm>
            <a:off x="5488360" y="5550294"/>
            <a:ext cx="1143000" cy="152400"/>
          </a:xfrm>
          <a:prstGeom prst="line">
            <a:avLst/>
          </a:prstGeom>
          <a:noFill/>
          <a:ln w="9525">
            <a:solidFill>
              <a:schemeClr val="tx2"/>
            </a:solidFill>
            <a:round/>
            <a:headEnd/>
            <a:tailEnd type="triangle" w="med" len="med"/>
          </a:ln>
        </p:spPr>
        <p:txBody>
          <a:bodyPr wrap="none"/>
          <a:lstStyle/>
          <a:p>
            <a:endParaRPr lang="zh-CN" altLang="en-US"/>
          </a:p>
        </p:txBody>
      </p:sp>
      <p:sp>
        <p:nvSpPr>
          <p:cNvPr id="19" name="Line 58"/>
          <p:cNvSpPr>
            <a:spLocks noChangeShapeType="1"/>
          </p:cNvSpPr>
          <p:nvPr/>
        </p:nvSpPr>
        <p:spPr bwMode="auto">
          <a:xfrm flipH="1">
            <a:off x="7469560" y="5245495"/>
            <a:ext cx="457200" cy="533400"/>
          </a:xfrm>
          <a:prstGeom prst="line">
            <a:avLst/>
          </a:prstGeom>
          <a:noFill/>
          <a:ln w="9525">
            <a:solidFill>
              <a:schemeClr val="tx2"/>
            </a:solidFill>
            <a:round/>
            <a:headEnd/>
            <a:tailEnd type="triangle" w="med" len="med"/>
          </a:ln>
        </p:spPr>
        <p:txBody>
          <a:bodyPr wrap="none"/>
          <a:lstStyle/>
          <a:p>
            <a:endParaRPr lang="zh-CN" altLang="en-US"/>
          </a:p>
        </p:txBody>
      </p:sp>
      <p:sp>
        <p:nvSpPr>
          <p:cNvPr id="20" name="Text Box 59"/>
          <p:cNvSpPr txBox="1">
            <a:spLocks noChangeArrowheads="1"/>
          </p:cNvSpPr>
          <p:nvPr/>
        </p:nvSpPr>
        <p:spPr bwMode="auto">
          <a:xfrm>
            <a:off x="2135560" y="5093095"/>
            <a:ext cx="3352800" cy="1014412"/>
          </a:xfrm>
          <a:prstGeom prst="rect">
            <a:avLst/>
          </a:prstGeom>
          <a:noFill/>
          <a:ln w="9525">
            <a:solidFill>
              <a:srgbClr val="0E02FE"/>
            </a:solidFill>
            <a:miter lim="800000"/>
            <a:headEnd/>
            <a:tailEnd/>
          </a:ln>
        </p:spPr>
        <p:txBody>
          <a:bodyPr>
            <a:spAutoFit/>
          </a:bodyPr>
          <a:lstStyle/>
          <a:p>
            <a:pPr eaLnBrk="1" hangingPunct="1">
              <a:spcBef>
                <a:spcPct val="50000"/>
              </a:spcBef>
            </a:pPr>
            <a:r>
              <a:rPr kumimoji="1" lang="en-US" altLang="zh-CN" sz="2400" dirty="0">
                <a:latin typeface="Times New Roman" pitchFamily="18" charset="0"/>
              </a:rPr>
              <a:t>R1</a:t>
            </a:r>
            <a:r>
              <a:rPr kumimoji="1" lang="en-US" altLang="zh-CN" sz="2400" dirty="0">
                <a:latin typeface="Times New Roman" pitchFamily="18" charset="0"/>
                <a:sym typeface="Wingdings" pitchFamily="2" charset="2"/>
              </a:rPr>
              <a:t>A:ICMP Redirect:</a:t>
            </a:r>
          </a:p>
          <a:p>
            <a:pPr eaLnBrk="1" hangingPunct="1">
              <a:spcBef>
                <a:spcPct val="50000"/>
              </a:spcBef>
            </a:pPr>
            <a:r>
              <a:rPr kumimoji="1" lang="en-US" altLang="zh-CN" sz="2400" dirty="0">
                <a:latin typeface="Times New Roman" pitchFamily="18" charset="0"/>
                <a:sym typeface="Wingdings" pitchFamily="2" charset="2"/>
              </a:rPr>
              <a:t>           A R2 B</a:t>
            </a:r>
          </a:p>
        </p:txBody>
      </p:sp>
      <p:sp>
        <p:nvSpPr>
          <p:cNvPr id="21" name="Rectangle 60"/>
          <p:cNvSpPr>
            <a:spLocks noChangeArrowheads="1"/>
          </p:cNvSpPr>
          <p:nvPr/>
        </p:nvSpPr>
        <p:spPr bwMode="auto">
          <a:xfrm>
            <a:off x="8737973" y="6478981"/>
            <a:ext cx="6858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 name="Line 61"/>
          <p:cNvSpPr>
            <a:spLocks noChangeShapeType="1"/>
          </p:cNvSpPr>
          <p:nvPr/>
        </p:nvSpPr>
        <p:spPr bwMode="auto">
          <a:xfrm>
            <a:off x="8737973" y="6140844"/>
            <a:ext cx="255588" cy="338137"/>
          </a:xfrm>
          <a:prstGeom prst="line">
            <a:avLst/>
          </a:prstGeom>
          <a:noFill/>
          <a:ln w="9525">
            <a:solidFill>
              <a:schemeClr val="tx1"/>
            </a:solidFill>
            <a:round/>
            <a:headEnd/>
            <a:tailEnd/>
          </a:ln>
        </p:spPr>
        <p:txBody>
          <a:bodyPr/>
          <a:lstStyle/>
          <a:p>
            <a:endParaRPr lang="zh-CN" altLang="en-US"/>
          </a:p>
        </p:txBody>
      </p:sp>
      <p:sp>
        <p:nvSpPr>
          <p:cNvPr id="23" name="Text Box 62"/>
          <p:cNvSpPr txBox="1">
            <a:spLocks noChangeArrowheads="1"/>
          </p:cNvSpPr>
          <p:nvPr/>
        </p:nvSpPr>
        <p:spPr bwMode="auto">
          <a:xfrm>
            <a:off x="8306173" y="6428181"/>
            <a:ext cx="4318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a:latin typeface="Times New Roman" pitchFamily="18" charset="0"/>
                <a:sym typeface="Wingdings" pitchFamily="2" charset="2"/>
              </a:rPr>
              <a:t>B</a:t>
            </a:r>
            <a:endParaRPr kumimoji="1" lang="en-US" altLang="zh-CN" sz="2400">
              <a:latin typeface="Times New Roman" pitchFamily="18" charset="0"/>
            </a:endParaRPr>
          </a:p>
        </p:txBody>
      </p:sp>
      <p:graphicFrame>
        <p:nvGraphicFramePr>
          <p:cNvPr id="2" name="表格 1"/>
          <p:cNvGraphicFramePr>
            <a:graphicFrameLocks noGrp="1"/>
          </p:cNvGraphicFramePr>
          <p:nvPr>
            <p:extLst/>
          </p:nvPr>
        </p:nvGraphicFramePr>
        <p:xfrm>
          <a:off x="9145960" y="3500515"/>
          <a:ext cx="2804561" cy="741680"/>
        </p:xfrm>
        <a:graphic>
          <a:graphicData uri="http://schemas.openxmlformats.org/drawingml/2006/table">
            <a:tbl>
              <a:tblPr firstRow="1" bandRow="1">
                <a:tableStyleId>{5C22544A-7EE6-4342-B048-85BDC9FD1C3A}</a:tableStyleId>
              </a:tblPr>
              <a:tblGrid>
                <a:gridCol w="1104551">
                  <a:extLst>
                    <a:ext uri="{9D8B030D-6E8A-4147-A177-3AD203B41FA5}">
                      <a16:colId xmlns:a16="http://schemas.microsoft.com/office/drawing/2014/main" val="437184686"/>
                    </a:ext>
                  </a:extLst>
                </a:gridCol>
                <a:gridCol w="1700010">
                  <a:extLst>
                    <a:ext uri="{9D8B030D-6E8A-4147-A177-3AD203B41FA5}">
                      <a16:colId xmlns:a16="http://schemas.microsoft.com/office/drawing/2014/main" val="1414304867"/>
                    </a:ext>
                  </a:extLst>
                </a:gridCol>
              </a:tblGrid>
              <a:tr h="370840">
                <a:tc>
                  <a:txBody>
                    <a:bodyPr/>
                    <a:lstStyle/>
                    <a:p>
                      <a:r>
                        <a:rPr lang="en-US" altLang="zh-CN" dirty="0" err="1" smtClean="0"/>
                        <a:t>Dest</a:t>
                      </a:r>
                      <a:endParaRPr lang="zh-CN" altLang="en-US" dirty="0"/>
                    </a:p>
                  </a:txBody>
                  <a:tcPr/>
                </a:tc>
                <a:tc>
                  <a:txBody>
                    <a:bodyPr/>
                    <a:lstStyle/>
                    <a:p>
                      <a:r>
                        <a:rPr lang="en-US" altLang="zh-CN" dirty="0" smtClean="0"/>
                        <a:t>Next Hop</a:t>
                      </a:r>
                      <a:endParaRPr lang="zh-CN" altLang="en-US" dirty="0"/>
                    </a:p>
                  </a:txBody>
                  <a:tcPr/>
                </a:tc>
                <a:extLst>
                  <a:ext uri="{0D108BD9-81ED-4DB2-BD59-A6C34878D82A}">
                    <a16:rowId xmlns:a16="http://schemas.microsoft.com/office/drawing/2014/main" val="3947768275"/>
                  </a:ext>
                </a:extLst>
              </a:tr>
              <a:tr h="370840">
                <a:tc>
                  <a:txBody>
                    <a:bodyPr/>
                    <a:lstStyle/>
                    <a:p>
                      <a:r>
                        <a:rPr lang="en-US" altLang="zh-CN" dirty="0" smtClean="0"/>
                        <a:t>default</a:t>
                      </a:r>
                      <a:endParaRPr lang="zh-CN" altLang="en-US" dirty="0"/>
                    </a:p>
                  </a:txBody>
                  <a:tcPr/>
                </a:tc>
                <a:tc>
                  <a:txBody>
                    <a:bodyPr/>
                    <a:lstStyle/>
                    <a:p>
                      <a:r>
                        <a:rPr lang="en-US" altLang="zh-CN" dirty="0" smtClean="0"/>
                        <a:t>R1</a:t>
                      </a:r>
                      <a:endParaRPr lang="zh-CN" altLang="en-US" dirty="0"/>
                    </a:p>
                  </a:txBody>
                  <a:tcPr/>
                </a:tc>
                <a:extLst>
                  <a:ext uri="{0D108BD9-81ED-4DB2-BD59-A6C34878D82A}">
                    <a16:rowId xmlns:a16="http://schemas.microsoft.com/office/drawing/2014/main" val="3898142393"/>
                  </a:ext>
                </a:extLst>
              </a:tr>
            </a:tbl>
          </a:graphicData>
        </a:graphic>
      </p:graphicFrame>
      <p:graphicFrame>
        <p:nvGraphicFramePr>
          <p:cNvPr id="3" name="表格 2"/>
          <p:cNvGraphicFramePr>
            <a:graphicFrameLocks noGrp="1"/>
          </p:cNvGraphicFramePr>
          <p:nvPr>
            <p:extLst/>
          </p:nvPr>
        </p:nvGraphicFramePr>
        <p:xfrm>
          <a:off x="9145959" y="4255708"/>
          <a:ext cx="2804561" cy="370840"/>
        </p:xfrm>
        <a:graphic>
          <a:graphicData uri="http://schemas.openxmlformats.org/drawingml/2006/table">
            <a:tbl>
              <a:tblPr firstRow="1" bandRow="1">
                <a:tableStyleId>{5C22544A-7EE6-4342-B048-85BDC9FD1C3A}</a:tableStyleId>
              </a:tblPr>
              <a:tblGrid>
                <a:gridCol w="1104551">
                  <a:extLst>
                    <a:ext uri="{9D8B030D-6E8A-4147-A177-3AD203B41FA5}">
                      <a16:colId xmlns:a16="http://schemas.microsoft.com/office/drawing/2014/main" val="1207366859"/>
                    </a:ext>
                  </a:extLst>
                </a:gridCol>
                <a:gridCol w="1700010">
                  <a:extLst>
                    <a:ext uri="{9D8B030D-6E8A-4147-A177-3AD203B41FA5}">
                      <a16:colId xmlns:a16="http://schemas.microsoft.com/office/drawing/2014/main" val="2035634429"/>
                    </a:ext>
                  </a:extLst>
                </a:gridCol>
              </a:tblGrid>
              <a:tr h="370840">
                <a:tc>
                  <a:txBody>
                    <a:bodyPr/>
                    <a:lstStyle/>
                    <a:p>
                      <a:r>
                        <a:rPr lang="en-US" altLang="zh-CN" dirty="0" smtClean="0"/>
                        <a:t>B</a:t>
                      </a:r>
                      <a:endParaRPr lang="zh-CN" altLang="en-US" dirty="0"/>
                    </a:p>
                  </a:txBody>
                  <a:tcPr>
                    <a:solidFill>
                      <a:schemeClr val="accent2">
                        <a:lumMod val="75000"/>
                      </a:schemeClr>
                    </a:solidFill>
                  </a:tcPr>
                </a:tc>
                <a:tc>
                  <a:txBody>
                    <a:bodyPr/>
                    <a:lstStyle/>
                    <a:p>
                      <a:r>
                        <a:rPr lang="en-US" altLang="zh-CN" dirty="0" smtClean="0"/>
                        <a:t>R2</a:t>
                      </a:r>
                      <a:endParaRPr lang="zh-CN" altLang="en-US" dirty="0"/>
                    </a:p>
                  </a:txBody>
                  <a:tcPr>
                    <a:solidFill>
                      <a:schemeClr val="accent2">
                        <a:lumMod val="75000"/>
                      </a:schemeClr>
                    </a:solidFill>
                  </a:tcPr>
                </a:tc>
                <a:extLst>
                  <a:ext uri="{0D108BD9-81ED-4DB2-BD59-A6C34878D82A}">
                    <a16:rowId xmlns:a16="http://schemas.microsoft.com/office/drawing/2014/main" val="2241685441"/>
                  </a:ext>
                </a:extLst>
              </a:tr>
            </a:tbl>
          </a:graphicData>
        </a:graphic>
      </p:graphicFrame>
    </p:spTree>
    <p:extLst>
      <p:ext uri="{BB962C8B-B14F-4D97-AF65-F5344CB8AC3E}">
        <p14:creationId xmlns:p14="http://schemas.microsoft.com/office/powerpoint/2010/main" val="249045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网络层：</a:t>
            </a:r>
            <a:r>
              <a:rPr lang="en-US" altLang="zh-CN" dirty="0" smtClean="0"/>
              <a:t>Internet</a:t>
            </a:r>
            <a:r>
              <a:rPr lang="zh-CN" altLang="en-US" dirty="0" smtClean="0"/>
              <a:t>设计原则</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a:t>
            </a:fld>
            <a:endParaRPr lang="zh-CN" altLang="en-US" dirty="0"/>
          </a:p>
        </p:txBody>
      </p:sp>
      <p:sp>
        <p:nvSpPr>
          <p:cNvPr id="4" name="内容占位符 3"/>
          <p:cNvSpPr>
            <a:spLocks noGrp="1"/>
          </p:cNvSpPr>
          <p:nvPr>
            <p:ph sz="quarter" idx="1"/>
          </p:nvPr>
        </p:nvSpPr>
        <p:spPr>
          <a:xfrm>
            <a:off x="838200" y="1417852"/>
            <a:ext cx="10515600" cy="4351338"/>
          </a:xfrm>
        </p:spPr>
        <p:txBody>
          <a:bodyPr>
            <a:noAutofit/>
          </a:bodyPr>
          <a:lstStyle/>
          <a:p>
            <a:r>
              <a:rPr lang="zh-CN" altLang="en-US" sz="1600" dirty="0"/>
              <a:t>目标：</a:t>
            </a:r>
            <a:endParaRPr lang="en-US" altLang="zh-CN" sz="1600" dirty="0"/>
          </a:p>
          <a:p>
            <a:pPr marL="800100" lvl="1" indent="-342900">
              <a:buFont typeface="+mj-lt"/>
              <a:buAutoNum type="arabicPeriod"/>
            </a:pPr>
            <a:r>
              <a:rPr lang="zh-CN" altLang="en-US" sz="1600" dirty="0"/>
              <a:t>连接各种类型的异构网络</a:t>
            </a:r>
            <a:endParaRPr lang="en-US" altLang="zh-CN" sz="1600" dirty="0"/>
          </a:p>
          <a:p>
            <a:pPr marL="800100" lvl="1" indent="-342900">
              <a:buFont typeface="+mj-lt"/>
              <a:buAutoNum type="arabicPeriod"/>
            </a:pPr>
            <a:r>
              <a:rPr lang="zh-CN" altLang="en-US" sz="1600" dirty="0"/>
              <a:t>路由器和链路故障仍能通信</a:t>
            </a:r>
            <a:endParaRPr lang="en-US" altLang="zh-CN" sz="1600" dirty="0"/>
          </a:p>
          <a:p>
            <a:pPr marL="800100" lvl="1" indent="-342900">
              <a:buFont typeface="+mj-lt"/>
              <a:buAutoNum type="arabicPeriod"/>
            </a:pPr>
            <a:r>
              <a:rPr lang="zh-CN" altLang="en-US" sz="1600" dirty="0"/>
              <a:t>有效利用网络的资源，支持各种类型的应用</a:t>
            </a:r>
            <a:endParaRPr lang="en-US" altLang="zh-CN" sz="1600" dirty="0"/>
          </a:p>
          <a:p>
            <a:r>
              <a:rPr lang="zh-CN" altLang="en-US" sz="1600" dirty="0"/>
              <a:t>设计：</a:t>
            </a:r>
            <a:endParaRPr lang="en-US" altLang="zh-CN" sz="1600" dirty="0"/>
          </a:p>
          <a:p>
            <a:pPr lvl="1"/>
            <a:r>
              <a:rPr lang="en-US" altLang="zh-CN" sz="1600" dirty="0" smtClean="0"/>
              <a:t>(</a:t>
            </a:r>
            <a:r>
              <a:rPr lang="zh-CN" altLang="en-US" sz="1600" dirty="0" smtClean="0"/>
              <a:t>目标</a:t>
            </a:r>
            <a:r>
              <a:rPr lang="en-US" altLang="zh-CN" sz="1600" dirty="0" smtClean="0"/>
              <a:t>1</a:t>
            </a:r>
            <a:r>
              <a:rPr lang="en-US" altLang="zh-CN" sz="1600" dirty="0"/>
              <a:t>)</a:t>
            </a:r>
            <a:r>
              <a:rPr lang="zh-CN" altLang="en-US" sz="1600" dirty="0" smtClean="0"/>
              <a:t>沙漏</a:t>
            </a:r>
            <a:r>
              <a:rPr lang="zh-CN" altLang="en-US" sz="1600" dirty="0"/>
              <a:t>模型，</a:t>
            </a:r>
            <a:r>
              <a:rPr lang="en-US" altLang="zh-CN" sz="1600" dirty="0"/>
              <a:t>IP</a:t>
            </a:r>
            <a:r>
              <a:rPr lang="zh-CN" altLang="en-US" sz="1600" dirty="0"/>
              <a:t>是核心部分，只要求下层物理网络提供基本的数据递交功能以及</a:t>
            </a:r>
            <a:r>
              <a:rPr lang="en-US" altLang="zh-CN" sz="1600" dirty="0"/>
              <a:t>MTU</a:t>
            </a:r>
            <a:r>
              <a:rPr lang="zh-CN" altLang="en-US" sz="1600" dirty="0"/>
              <a:t>不低于</a:t>
            </a:r>
            <a:r>
              <a:rPr lang="en-US" altLang="zh-CN" sz="1600" dirty="0"/>
              <a:t>576</a:t>
            </a:r>
            <a:r>
              <a:rPr lang="zh-CN" altLang="en-US" sz="1600" dirty="0"/>
              <a:t>字节：</a:t>
            </a:r>
            <a:endParaRPr lang="en-US" altLang="zh-CN" sz="1600" dirty="0"/>
          </a:p>
          <a:p>
            <a:pPr lvl="2"/>
            <a:r>
              <a:rPr lang="en-US" altLang="zh-CN" sz="1600" dirty="0"/>
              <a:t>IP</a:t>
            </a:r>
            <a:r>
              <a:rPr lang="zh-CN" altLang="en-US" sz="1600" dirty="0"/>
              <a:t>地址唯一标识</a:t>
            </a:r>
            <a:r>
              <a:rPr lang="en-US" altLang="zh-CN" sz="1600" dirty="0"/>
              <a:t>Internet</a:t>
            </a:r>
            <a:r>
              <a:rPr lang="zh-CN" altLang="en-US" sz="1600" dirty="0"/>
              <a:t>上某台主机</a:t>
            </a:r>
            <a:endParaRPr lang="en-US" altLang="zh-CN" sz="1600" dirty="0"/>
          </a:p>
          <a:p>
            <a:pPr lvl="1"/>
            <a:r>
              <a:rPr lang="en-US" altLang="zh-CN" sz="1600" dirty="0" smtClean="0"/>
              <a:t>(</a:t>
            </a:r>
            <a:r>
              <a:rPr lang="zh-CN" altLang="en-US" sz="1600" dirty="0" smtClean="0"/>
              <a:t>目标</a:t>
            </a:r>
            <a:r>
              <a:rPr lang="en-US" altLang="zh-CN" sz="1600" dirty="0" smtClean="0"/>
              <a:t>1)</a:t>
            </a:r>
            <a:r>
              <a:rPr lang="zh-CN" altLang="en-US" sz="1600" dirty="0" smtClean="0"/>
              <a:t>无连接方式</a:t>
            </a:r>
            <a:r>
              <a:rPr lang="zh-CN" altLang="en-US" sz="1600" dirty="0"/>
              <a:t>，网络层提供尽力递交（</a:t>
            </a:r>
            <a:r>
              <a:rPr lang="en-US" altLang="zh-CN" sz="1600" dirty="0"/>
              <a:t>best-effort</a:t>
            </a:r>
            <a:r>
              <a:rPr lang="zh-CN" altLang="en-US" sz="1600" dirty="0"/>
              <a:t>）的数据传输服务：无带宽保证，分组可能丢失、失序、延迟，无拥塞指示</a:t>
            </a:r>
            <a:endParaRPr lang="en-US" altLang="zh-CN" sz="1600" dirty="0"/>
          </a:p>
          <a:p>
            <a:pPr lvl="1"/>
            <a:r>
              <a:rPr lang="en-US" altLang="zh-CN" sz="1600" dirty="0" smtClean="0"/>
              <a:t>(</a:t>
            </a:r>
            <a:r>
              <a:rPr lang="zh-CN" altLang="en-US" sz="1600" dirty="0" smtClean="0"/>
              <a:t>目标</a:t>
            </a:r>
            <a:r>
              <a:rPr lang="en-US" altLang="zh-CN" sz="1600" dirty="0" smtClean="0"/>
              <a:t>2</a:t>
            </a:r>
            <a:r>
              <a:rPr lang="en-US" altLang="zh-CN" sz="1600" dirty="0"/>
              <a:t>)</a:t>
            </a:r>
            <a:r>
              <a:rPr lang="zh-CN" altLang="en-US" sz="1600" dirty="0" smtClean="0"/>
              <a:t>命运</a:t>
            </a:r>
            <a:r>
              <a:rPr lang="zh-CN" altLang="en-US" sz="1600" dirty="0"/>
              <a:t>共享策略：只要</a:t>
            </a:r>
            <a:r>
              <a:rPr lang="zh-CN" altLang="en-US" sz="1600" dirty="0" smtClean="0"/>
              <a:t>网络连通</a:t>
            </a:r>
            <a:r>
              <a:rPr lang="zh-CN" altLang="en-US" sz="1600" dirty="0"/>
              <a:t>，端系统间的通信仍然可继续</a:t>
            </a:r>
            <a:endParaRPr lang="en-US" altLang="zh-CN" sz="1600" dirty="0"/>
          </a:p>
          <a:p>
            <a:pPr lvl="2"/>
            <a:r>
              <a:rPr lang="zh-CN" altLang="en-US" sz="1600" dirty="0"/>
              <a:t>无状态的路由设计：路由器不需要为端系统间的分组流维护状态信息</a:t>
            </a:r>
            <a:endParaRPr lang="en-US" altLang="zh-CN" sz="1600" dirty="0"/>
          </a:p>
          <a:p>
            <a:pPr lvl="2"/>
            <a:r>
              <a:rPr lang="zh-CN" altLang="en-US" sz="1600" dirty="0"/>
              <a:t>软状态机制：路由表的维护通过定期地刷新（路由信息交换）来完成，超时时状态被移走</a:t>
            </a:r>
            <a:endParaRPr lang="en-US" altLang="zh-CN" sz="1600" dirty="0"/>
          </a:p>
          <a:p>
            <a:pPr lvl="2"/>
            <a:r>
              <a:rPr lang="zh-CN" altLang="en-US" sz="1600" dirty="0"/>
              <a:t>端到端的设计原则：</a:t>
            </a:r>
            <a:endParaRPr lang="en-US" altLang="zh-CN" sz="1600" dirty="0"/>
          </a:p>
          <a:p>
            <a:pPr lvl="3"/>
            <a:r>
              <a:rPr lang="zh-CN" altLang="en-US" sz="1600" dirty="0"/>
              <a:t>逐跳的差错控制和流量控制仍然会由于中间节点的问题需要在端系统实现这些复杂的功能</a:t>
            </a:r>
            <a:endParaRPr lang="en-US" altLang="zh-CN" sz="1600" dirty="0"/>
          </a:p>
          <a:p>
            <a:pPr lvl="3"/>
            <a:r>
              <a:rPr lang="zh-CN" altLang="en-US" sz="1600" dirty="0"/>
              <a:t>在某跳中实现复杂的功能仅仅优化性能，而不是保证正确性</a:t>
            </a:r>
            <a:endParaRPr lang="en-US" altLang="zh-CN" sz="1600" dirty="0"/>
          </a:p>
          <a:p>
            <a:pPr lvl="1"/>
            <a:r>
              <a:rPr lang="en-US" altLang="zh-CN" sz="1600" dirty="0" smtClean="0"/>
              <a:t>(</a:t>
            </a:r>
            <a:r>
              <a:rPr lang="zh-CN" altLang="en-US" sz="1600" dirty="0" smtClean="0"/>
              <a:t>目标</a:t>
            </a:r>
            <a:r>
              <a:rPr lang="en-US" altLang="zh-CN" sz="1600" dirty="0" smtClean="0"/>
              <a:t>3</a:t>
            </a:r>
            <a:r>
              <a:rPr lang="en-US" altLang="zh-CN" sz="1600" dirty="0"/>
              <a:t>)</a:t>
            </a:r>
            <a:r>
              <a:rPr lang="zh-CN" altLang="en-US" sz="1600" dirty="0" smtClean="0"/>
              <a:t> 端系统</a:t>
            </a:r>
            <a:r>
              <a:rPr lang="zh-CN" altLang="en-US" sz="1600" dirty="0"/>
              <a:t>提供面向连接的可靠、按序递交的</a:t>
            </a:r>
            <a:r>
              <a:rPr lang="en-US" altLang="zh-CN" sz="1600" dirty="0"/>
              <a:t>TCP</a:t>
            </a:r>
            <a:r>
              <a:rPr lang="zh-CN" altLang="en-US" sz="1600" dirty="0"/>
              <a:t>服务和无连接方式的不可靠</a:t>
            </a:r>
            <a:r>
              <a:rPr lang="en-US" altLang="zh-CN" sz="1600" dirty="0"/>
              <a:t>UDP</a:t>
            </a:r>
            <a:r>
              <a:rPr lang="zh-CN" altLang="en-US" sz="1600" dirty="0"/>
              <a:t>服务</a:t>
            </a:r>
            <a:endParaRPr lang="en-US" altLang="zh-CN" sz="1600" dirty="0"/>
          </a:p>
          <a:p>
            <a:pPr marL="0" indent="0">
              <a:buNone/>
            </a:pPr>
            <a:r>
              <a:rPr lang="en-US" altLang="zh-CN" sz="1600" dirty="0" smtClean="0">
                <a:sym typeface="Wingdings" panose="05000000000000000000" pitchFamily="2" charset="2"/>
              </a:rPr>
              <a:t></a:t>
            </a:r>
            <a:r>
              <a:rPr lang="en-US" altLang="zh-CN" sz="1600" dirty="0" smtClean="0"/>
              <a:t>Internet</a:t>
            </a:r>
            <a:r>
              <a:rPr lang="zh-CN" altLang="zh-CN" sz="1600" dirty="0"/>
              <a:t>可用于连接各种异构网络，遵循命运共享、软状态和端到端的设计原则，采取松散、分布式、无状态的网络架构</a:t>
            </a:r>
            <a:endParaRPr lang="en-US" altLang="zh-CN" sz="1600" dirty="0"/>
          </a:p>
        </p:txBody>
      </p:sp>
    </p:spTree>
    <p:extLst>
      <p:ext uri="{BB962C8B-B14F-4D97-AF65-F5344CB8AC3E}">
        <p14:creationId xmlns:p14="http://schemas.microsoft.com/office/powerpoint/2010/main" val="707573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365125"/>
            <a:ext cx="10355787" cy="555655"/>
          </a:xfrm>
        </p:spPr>
        <p:txBody>
          <a:bodyPr/>
          <a:lstStyle/>
          <a:p>
            <a:pPr eaLnBrk="1" hangingPunct="1"/>
            <a:r>
              <a:rPr lang="en-US" altLang="zh-CN" dirty="0" smtClean="0"/>
              <a:t>ICMP</a:t>
            </a:r>
            <a:r>
              <a:rPr lang="zh-CN" altLang="en-US" dirty="0" smtClean="0"/>
              <a:t>：</a:t>
            </a:r>
            <a:r>
              <a:rPr lang="en-US" altLang="zh-CN" dirty="0" err="1" smtClean="0"/>
              <a:t>Traceroute</a:t>
            </a:r>
            <a:endParaRPr lang="zh-CN" altLang="en-US" dirty="0" smtClean="0"/>
          </a:p>
        </p:txBody>
      </p:sp>
      <p:sp>
        <p:nvSpPr>
          <p:cNvPr id="45059" name="Rectangle 3"/>
          <p:cNvSpPr>
            <a:spLocks noGrp="1" noChangeArrowheads="1"/>
          </p:cNvSpPr>
          <p:nvPr>
            <p:ph type="body" idx="1"/>
          </p:nvPr>
        </p:nvSpPr>
        <p:spPr>
          <a:xfrm>
            <a:off x="814688" y="1169396"/>
            <a:ext cx="10379299" cy="1075389"/>
          </a:xfrm>
        </p:spPr>
        <p:txBody>
          <a:bodyPr>
            <a:noAutofit/>
          </a:bodyPr>
          <a:lstStyle/>
          <a:p>
            <a:pPr eaLnBrk="1" hangingPunct="1"/>
            <a:r>
              <a:rPr lang="en-US" altLang="zh-CN" sz="2000" dirty="0" smtClean="0"/>
              <a:t>Linux</a:t>
            </a:r>
            <a:r>
              <a:rPr lang="zh-CN" altLang="en-US" sz="2000" dirty="0" smtClean="0"/>
              <a:t>发送一个到某个</a:t>
            </a:r>
            <a:r>
              <a:rPr lang="en-US" altLang="zh-CN" sz="2000" dirty="0" smtClean="0"/>
              <a:t>UDP</a:t>
            </a:r>
            <a:r>
              <a:rPr lang="zh-CN" altLang="en-US" sz="2000" dirty="0" smtClean="0"/>
              <a:t>端口</a:t>
            </a:r>
            <a:r>
              <a:rPr lang="en-US" altLang="zh-CN" sz="2000" dirty="0" smtClean="0"/>
              <a:t>(</a:t>
            </a:r>
            <a:r>
              <a:rPr lang="zh-CN" altLang="en-US" sz="2000" dirty="0" smtClean="0"/>
              <a:t>超过</a:t>
            </a:r>
            <a:r>
              <a:rPr lang="en-US" altLang="zh-CN" sz="2000" dirty="0" smtClean="0"/>
              <a:t>33434</a:t>
            </a:r>
            <a:r>
              <a:rPr lang="zh-CN" altLang="en-US" sz="2000" dirty="0" smtClean="0"/>
              <a:t>的随机端口）的</a:t>
            </a:r>
            <a:r>
              <a:rPr lang="zh-CN" altLang="en-US" sz="2000" dirty="0" smtClean="0"/>
              <a:t>消息，</a:t>
            </a:r>
            <a:r>
              <a:rPr lang="en-US" altLang="zh-CN" sz="2000" dirty="0" smtClean="0"/>
              <a:t>Windows</a:t>
            </a:r>
            <a:r>
              <a:rPr lang="zh-CN" altLang="en-US" sz="2000" dirty="0" smtClean="0"/>
              <a:t>发送</a:t>
            </a:r>
            <a:r>
              <a:rPr lang="en-US" altLang="zh-CN" sz="2000" dirty="0" smtClean="0"/>
              <a:t>ICMP Echo Request</a:t>
            </a:r>
          </a:p>
          <a:p>
            <a:pPr eaLnBrk="1" hangingPunct="1"/>
            <a:r>
              <a:rPr lang="en-US" altLang="zh-CN" sz="2000" dirty="0" smtClean="0"/>
              <a:t>TTL</a:t>
            </a:r>
            <a:r>
              <a:rPr lang="zh-CN" altLang="en-US" sz="2000" dirty="0" smtClean="0"/>
              <a:t>从</a:t>
            </a:r>
            <a:r>
              <a:rPr lang="en-US" altLang="zh-CN" sz="2000" dirty="0" smtClean="0"/>
              <a:t>1</a:t>
            </a:r>
            <a:r>
              <a:rPr lang="zh-CN" altLang="en-US" sz="2000" dirty="0" smtClean="0"/>
              <a:t>逐步增加来探测第</a:t>
            </a:r>
            <a:r>
              <a:rPr lang="en-US" altLang="zh-CN" sz="2000" dirty="0" smtClean="0"/>
              <a:t>1</a:t>
            </a:r>
            <a:r>
              <a:rPr lang="zh-CN" altLang="en-US" sz="2000" dirty="0" smtClean="0"/>
              <a:t>、</a:t>
            </a:r>
            <a:r>
              <a:rPr lang="en-US" altLang="zh-CN" sz="2000" dirty="0" smtClean="0"/>
              <a:t>2…</a:t>
            </a:r>
            <a:r>
              <a:rPr lang="zh-CN" altLang="en-US" sz="2000" dirty="0" smtClean="0"/>
              <a:t>跳路由器</a:t>
            </a:r>
            <a:endParaRPr lang="en-US" altLang="zh-CN" sz="2000" dirty="0" smtClean="0"/>
          </a:p>
          <a:p>
            <a:pPr eaLnBrk="1" hangingPunct="1"/>
            <a:r>
              <a:rPr lang="zh-CN" altLang="en-US" sz="2000" dirty="0" smtClean="0"/>
              <a:t>收到端口不可达信息或者</a:t>
            </a:r>
            <a:r>
              <a:rPr lang="en-US" altLang="zh-CN" sz="2000" dirty="0" smtClean="0"/>
              <a:t>ICMP Echo</a:t>
            </a:r>
            <a:r>
              <a:rPr lang="zh-CN" altLang="en-US" sz="2000" dirty="0" smtClean="0"/>
              <a:t>响应结束</a:t>
            </a:r>
            <a:endParaRPr lang="en-US" altLang="zh-CN" sz="2000" dirty="0" smtClean="0"/>
          </a:p>
        </p:txBody>
      </p:sp>
      <p:grpSp>
        <p:nvGrpSpPr>
          <p:cNvPr id="2" name="Group 24"/>
          <p:cNvGrpSpPr>
            <a:grpSpLocks/>
          </p:cNvGrpSpPr>
          <p:nvPr/>
        </p:nvGrpSpPr>
        <p:grpSpPr bwMode="auto">
          <a:xfrm>
            <a:off x="1295813" y="2648917"/>
            <a:ext cx="9050338" cy="4114800"/>
            <a:chOff x="358" y="1488"/>
            <a:chExt cx="5701" cy="2592"/>
          </a:xfrm>
        </p:grpSpPr>
        <p:sp>
          <p:nvSpPr>
            <p:cNvPr id="45061" name="Line 25"/>
            <p:cNvSpPr>
              <a:spLocks noChangeShapeType="1"/>
            </p:cNvSpPr>
            <p:nvPr/>
          </p:nvSpPr>
          <p:spPr bwMode="auto">
            <a:xfrm>
              <a:off x="912" y="1584"/>
              <a:ext cx="3984"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62" name="Rectangle 26"/>
            <p:cNvSpPr>
              <a:spLocks noChangeArrowheads="1"/>
            </p:cNvSpPr>
            <p:nvPr/>
          </p:nvSpPr>
          <p:spPr bwMode="auto">
            <a:xfrm>
              <a:off x="1632"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dirty="0"/>
                <a:t>R1</a:t>
              </a:r>
            </a:p>
          </p:txBody>
        </p:sp>
        <p:sp>
          <p:nvSpPr>
            <p:cNvPr id="45063" name="Rectangle 27"/>
            <p:cNvSpPr>
              <a:spLocks noChangeArrowheads="1"/>
            </p:cNvSpPr>
            <p:nvPr/>
          </p:nvSpPr>
          <p:spPr bwMode="auto">
            <a:xfrm>
              <a:off x="2736"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dirty="0"/>
                <a:t>R2</a:t>
              </a:r>
            </a:p>
          </p:txBody>
        </p:sp>
        <p:sp>
          <p:nvSpPr>
            <p:cNvPr id="45064" name="Rectangle 28"/>
            <p:cNvSpPr>
              <a:spLocks noChangeArrowheads="1"/>
            </p:cNvSpPr>
            <p:nvPr/>
          </p:nvSpPr>
          <p:spPr bwMode="auto">
            <a:xfrm>
              <a:off x="3840"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a:t>R3</a:t>
              </a:r>
            </a:p>
          </p:txBody>
        </p:sp>
        <p:sp>
          <p:nvSpPr>
            <p:cNvPr id="45065" name="Oval 29"/>
            <p:cNvSpPr>
              <a:spLocks noChangeArrowheads="1"/>
            </p:cNvSpPr>
            <p:nvPr/>
          </p:nvSpPr>
          <p:spPr bwMode="auto">
            <a:xfrm>
              <a:off x="720" y="148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altLang="zh-CN"/>
                <a:t>A</a:t>
              </a:r>
            </a:p>
          </p:txBody>
        </p:sp>
        <p:sp>
          <p:nvSpPr>
            <p:cNvPr id="45066" name="Oval 30"/>
            <p:cNvSpPr>
              <a:spLocks noChangeArrowheads="1"/>
            </p:cNvSpPr>
            <p:nvPr/>
          </p:nvSpPr>
          <p:spPr bwMode="auto">
            <a:xfrm>
              <a:off x="4800" y="148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altLang="zh-CN"/>
                <a:t>B</a:t>
              </a:r>
            </a:p>
          </p:txBody>
        </p:sp>
        <p:sp>
          <p:nvSpPr>
            <p:cNvPr id="45067" name="Line 31"/>
            <p:cNvSpPr>
              <a:spLocks noChangeShapeType="1"/>
            </p:cNvSpPr>
            <p:nvPr/>
          </p:nvSpPr>
          <p:spPr bwMode="auto">
            <a:xfrm>
              <a:off x="81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68" name="Line 32"/>
            <p:cNvSpPr>
              <a:spLocks noChangeShapeType="1"/>
            </p:cNvSpPr>
            <p:nvPr/>
          </p:nvSpPr>
          <p:spPr bwMode="auto">
            <a:xfrm>
              <a:off x="1728"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69" name="Line 33"/>
            <p:cNvSpPr>
              <a:spLocks noChangeShapeType="1"/>
            </p:cNvSpPr>
            <p:nvPr/>
          </p:nvSpPr>
          <p:spPr bwMode="auto">
            <a:xfrm>
              <a:off x="2832"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70" name="Line 34"/>
            <p:cNvSpPr>
              <a:spLocks noChangeShapeType="1"/>
            </p:cNvSpPr>
            <p:nvPr/>
          </p:nvSpPr>
          <p:spPr bwMode="auto">
            <a:xfrm>
              <a:off x="393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71" name="Line 35"/>
            <p:cNvSpPr>
              <a:spLocks noChangeShapeType="1"/>
            </p:cNvSpPr>
            <p:nvPr/>
          </p:nvSpPr>
          <p:spPr bwMode="auto">
            <a:xfrm>
              <a:off x="489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5072" name="Line 36"/>
            <p:cNvSpPr>
              <a:spLocks noChangeShapeType="1"/>
            </p:cNvSpPr>
            <p:nvPr/>
          </p:nvSpPr>
          <p:spPr bwMode="auto">
            <a:xfrm>
              <a:off x="816" y="1968"/>
              <a:ext cx="912"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3" name="Line 37"/>
            <p:cNvSpPr>
              <a:spLocks noChangeShapeType="1"/>
            </p:cNvSpPr>
            <p:nvPr/>
          </p:nvSpPr>
          <p:spPr bwMode="auto">
            <a:xfrm flipH="1">
              <a:off x="816" y="2064"/>
              <a:ext cx="912"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4" name="Line 38"/>
            <p:cNvSpPr>
              <a:spLocks noChangeShapeType="1"/>
            </p:cNvSpPr>
            <p:nvPr/>
          </p:nvSpPr>
          <p:spPr bwMode="auto">
            <a:xfrm>
              <a:off x="816" y="2304"/>
              <a:ext cx="2016"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5" name="Line 39"/>
            <p:cNvSpPr>
              <a:spLocks noChangeShapeType="1"/>
            </p:cNvSpPr>
            <p:nvPr/>
          </p:nvSpPr>
          <p:spPr bwMode="auto">
            <a:xfrm flipH="1">
              <a:off x="816" y="3072"/>
              <a:ext cx="3120" cy="28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6" name="Line 40"/>
            <p:cNvSpPr>
              <a:spLocks noChangeShapeType="1"/>
            </p:cNvSpPr>
            <p:nvPr/>
          </p:nvSpPr>
          <p:spPr bwMode="auto">
            <a:xfrm>
              <a:off x="816" y="2736"/>
              <a:ext cx="3120"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7" name="Line 41"/>
            <p:cNvSpPr>
              <a:spLocks noChangeShapeType="1"/>
            </p:cNvSpPr>
            <p:nvPr/>
          </p:nvSpPr>
          <p:spPr bwMode="auto">
            <a:xfrm flipH="1">
              <a:off x="816" y="2496"/>
              <a:ext cx="2016"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8" name="Line 42"/>
            <p:cNvSpPr>
              <a:spLocks noChangeShapeType="1"/>
            </p:cNvSpPr>
            <p:nvPr/>
          </p:nvSpPr>
          <p:spPr bwMode="auto">
            <a:xfrm>
              <a:off x="816" y="3408"/>
              <a:ext cx="4080" cy="28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79" name="Line 43"/>
            <p:cNvSpPr>
              <a:spLocks noChangeShapeType="1"/>
            </p:cNvSpPr>
            <p:nvPr/>
          </p:nvSpPr>
          <p:spPr bwMode="auto">
            <a:xfrm flipH="1">
              <a:off x="816" y="3696"/>
              <a:ext cx="4032"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80" name="Text Box 44"/>
            <p:cNvSpPr txBox="1">
              <a:spLocks noChangeArrowheads="1"/>
            </p:cNvSpPr>
            <p:nvPr/>
          </p:nvSpPr>
          <p:spPr bwMode="auto">
            <a:xfrm>
              <a:off x="912" y="1728"/>
              <a:ext cx="832" cy="291"/>
            </a:xfrm>
            <a:prstGeom prst="rect">
              <a:avLst/>
            </a:prstGeom>
            <a:noFill/>
            <a:ln w="12700">
              <a:noFill/>
              <a:miter lim="800000"/>
              <a:headEnd type="none" w="sm" len="sm"/>
              <a:tailEnd type="none" w="sm" len="sm"/>
            </a:ln>
          </p:spPr>
          <p:txBody>
            <a:bodyPr wrap="none">
              <a:spAutoFit/>
            </a:bodyPr>
            <a:lstStyle/>
            <a:p>
              <a:r>
                <a:rPr lang="en-US" altLang="zh-CN" sz="1200" dirty="0"/>
                <a:t>TTL=1, </a:t>
              </a:r>
              <a:r>
                <a:rPr lang="en-US" altLang="zh-CN" sz="1200" dirty="0" err="1"/>
                <a:t>Dest</a:t>
              </a:r>
              <a:r>
                <a:rPr lang="en-US" altLang="zh-CN" sz="1200" dirty="0"/>
                <a:t> = B, </a:t>
              </a:r>
            </a:p>
            <a:p>
              <a:r>
                <a:rPr lang="en-US" altLang="zh-CN" sz="1200" dirty="0"/>
                <a:t>port = invalid</a:t>
              </a:r>
            </a:p>
          </p:txBody>
        </p:sp>
        <p:sp>
          <p:nvSpPr>
            <p:cNvPr id="45081" name="Text Box 45"/>
            <p:cNvSpPr txBox="1">
              <a:spLocks noChangeArrowheads="1"/>
            </p:cNvSpPr>
            <p:nvPr/>
          </p:nvSpPr>
          <p:spPr bwMode="auto">
            <a:xfrm>
              <a:off x="816" y="2352"/>
              <a:ext cx="785" cy="174"/>
            </a:xfrm>
            <a:prstGeom prst="rect">
              <a:avLst/>
            </a:prstGeom>
            <a:noFill/>
            <a:ln w="12700">
              <a:noFill/>
              <a:miter lim="800000"/>
              <a:headEnd type="none" w="sm" len="sm"/>
              <a:tailEnd type="none" w="sm" len="sm"/>
            </a:ln>
          </p:spPr>
          <p:txBody>
            <a:bodyPr wrap="none">
              <a:spAutoFit/>
            </a:bodyPr>
            <a:lstStyle/>
            <a:p>
              <a:r>
                <a:rPr lang="en-US" altLang="zh-CN" sz="1200" dirty="0"/>
                <a:t>TTL=2, </a:t>
              </a:r>
              <a:r>
                <a:rPr lang="en-US" altLang="zh-CN" sz="1200" dirty="0" err="1"/>
                <a:t>Dest</a:t>
              </a:r>
              <a:r>
                <a:rPr lang="en-US" altLang="zh-CN" sz="1200" dirty="0"/>
                <a:t> = B</a:t>
              </a:r>
            </a:p>
          </p:txBody>
        </p:sp>
        <p:sp>
          <p:nvSpPr>
            <p:cNvPr id="45082" name="Text Box 46"/>
            <p:cNvSpPr txBox="1">
              <a:spLocks noChangeArrowheads="1"/>
            </p:cNvSpPr>
            <p:nvPr/>
          </p:nvSpPr>
          <p:spPr bwMode="auto">
            <a:xfrm>
              <a:off x="816" y="2784"/>
              <a:ext cx="785" cy="174"/>
            </a:xfrm>
            <a:prstGeom prst="rect">
              <a:avLst/>
            </a:prstGeom>
            <a:noFill/>
            <a:ln w="12700">
              <a:noFill/>
              <a:miter lim="800000"/>
              <a:headEnd type="none" w="sm" len="sm"/>
              <a:tailEnd type="none" w="sm" len="sm"/>
            </a:ln>
          </p:spPr>
          <p:txBody>
            <a:bodyPr wrap="none">
              <a:spAutoFit/>
            </a:bodyPr>
            <a:lstStyle/>
            <a:p>
              <a:r>
                <a:rPr lang="en-US" altLang="zh-CN" sz="1200"/>
                <a:t>TTL=3, Dest = B</a:t>
              </a:r>
            </a:p>
          </p:txBody>
        </p:sp>
        <p:sp>
          <p:nvSpPr>
            <p:cNvPr id="45083" name="Text Box 47"/>
            <p:cNvSpPr txBox="1">
              <a:spLocks noChangeArrowheads="1"/>
            </p:cNvSpPr>
            <p:nvPr/>
          </p:nvSpPr>
          <p:spPr bwMode="auto">
            <a:xfrm>
              <a:off x="864" y="3427"/>
              <a:ext cx="785" cy="174"/>
            </a:xfrm>
            <a:prstGeom prst="rect">
              <a:avLst/>
            </a:prstGeom>
            <a:noFill/>
            <a:ln w="12700">
              <a:noFill/>
              <a:miter lim="800000"/>
              <a:headEnd type="none" w="sm" len="sm"/>
              <a:tailEnd type="none" w="sm" len="sm"/>
            </a:ln>
          </p:spPr>
          <p:txBody>
            <a:bodyPr wrap="none">
              <a:spAutoFit/>
            </a:bodyPr>
            <a:lstStyle/>
            <a:p>
              <a:r>
                <a:rPr lang="en-US" altLang="zh-CN" sz="1200"/>
                <a:t>TTL=4, Dest = B</a:t>
              </a:r>
            </a:p>
          </p:txBody>
        </p:sp>
        <p:sp>
          <p:nvSpPr>
            <p:cNvPr id="45084" name="Text Box 48"/>
            <p:cNvSpPr txBox="1">
              <a:spLocks noChangeArrowheads="1"/>
            </p:cNvSpPr>
            <p:nvPr/>
          </p:nvSpPr>
          <p:spPr bwMode="auto">
            <a:xfrm>
              <a:off x="1248" y="2064"/>
              <a:ext cx="457" cy="194"/>
            </a:xfrm>
            <a:prstGeom prst="rect">
              <a:avLst/>
            </a:prstGeom>
            <a:noFill/>
            <a:ln w="12700">
              <a:noFill/>
              <a:miter lim="800000"/>
              <a:headEnd type="none" w="sm" len="sm"/>
              <a:tailEnd type="none" w="sm" len="sm"/>
            </a:ln>
          </p:spPr>
          <p:txBody>
            <a:bodyPr wrap="none">
              <a:spAutoFit/>
            </a:bodyPr>
            <a:lstStyle/>
            <a:p>
              <a:r>
                <a:rPr lang="en-US" altLang="zh-CN" sz="1400" dirty="0" err="1"/>
                <a:t>Te</a:t>
              </a:r>
              <a:r>
                <a:rPr lang="en-US" altLang="zh-CN" sz="1400" dirty="0"/>
                <a:t> (R1)</a:t>
              </a:r>
            </a:p>
          </p:txBody>
        </p:sp>
        <p:sp>
          <p:nvSpPr>
            <p:cNvPr id="45085" name="Text Box 49"/>
            <p:cNvSpPr txBox="1">
              <a:spLocks noChangeArrowheads="1"/>
            </p:cNvSpPr>
            <p:nvPr/>
          </p:nvSpPr>
          <p:spPr bwMode="auto">
            <a:xfrm>
              <a:off x="2304" y="2544"/>
              <a:ext cx="457" cy="194"/>
            </a:xfrm>
            <a:prstGeom prst="rect">
              <a:avLst/>
            </a:prstGeom>
            <a:noFill/>
            <a:ln w="12700">
              <a:noFill/>
              <a:miter lim="800000"/>
              <a:headEnd type="none" w="sm" len="sm"/>
              <a:tailEnd type="none" w="sm" len="sm"/>
            </a:ln>
          </p:spPr>
          <p:txBody>
            <a:bodyPr wrap="none">
              <a:spAutoFit/>
            </a:bodyPr>
            <a:lstStyle/>
            <a:p>
              <a:r>
                <a:rPr lang="en-US" altLang="zh-CN" sz="1400"/>
                <a:t>Te (R2)</a:t>
              </a:r>
            </a:p>
          </p:txBody>
        </p:sp>
        <p:sp>
          <p:nvSpPr>
            <p:cNvPr id="45086" name="Text Box 50"/>
            <p:cNvSpPr txBox="1">
              <a:spLocks noChangeArrowheads="1"/>
            </p:cNvSpPr>
            <p:nvPr/>
          </p:nvSpPr>
          <p:spPr bwMode="auto">
            <a:xfrm>
              <a:off x="3360" y="3120"/>
              <a:ext cx="457" cy="194"/>
            </a:xfrm>
            <a:prstGeom prst="rect">
              <a:avLst/>
            </a:prstGeom>
            <a:noFill/>
            <a:ln w="12700">
              <a:noFill/>
              <a:miter lim="800000"/>
              <a:headEnd type="none" w="sm" len="sm"/>
              <a:tailEnd type="none" w="sm" len="sm"/>
            </a:ln>
          </p:spPr>
          <p:txBody>
            <a:bodyPr wrap="none">
              <a:spAutoFit/>
            </a:bodyPr>
            <a:lstStyle/>
            <a:p>
              <a:r>
                <a:rPr lang="en-US" altLang="zh-CN" sz="1400"/>
                <a:t>Te (R3)</a:t>
              </a:r>
            </a:p>
          </p:txBody>
        </p:sp>
        <p:sp>
          <p:nvSpPr>
            <p:cNvPr id="45087" name="Text Box 51"/>
            <p:cNvSpPr txBox="1">
              <a:spLocks noChangeArrowheads="1"/>
            </p:cNvSpPr>
            <p:nvPr/>
          </p:nvSpPr>
          <p:spPr bwMode="auto">
            <a:xfrm>
              <a:off x="4320" y="3744"/>
              <a:ext cx="403" cy="194"/>
            </a:xfrm>
            <a:prstGeom prst="rect">
              <a:avLst/>
            </a:prstGeom>
            <a:noFill/>
            <a:ln w="12700">
              <a:noFill/>
              <a:miter lim="800000"/>
              <a:headEnd type="none" w="sm" len="sm"/>
              <a:tailEnd type="none" w="sm" len="sm"/>
            </a:ln>
          </p:spPr>
          <p:txBody>
            <a:bodyPr wrap="none">
              <a:spAutoFit/>
            </a:bodyPr>
            <a:lstStyle/>
            <a:p>
              <a:r>
                <a:rPr lang="en-US" altLang="zh-CN" sz="1400"/>
                <a:t>Pu (B)</a:t>
              </a:r>
            </a:p>
          </p:txBody>
        </p:sp>
        <p:sp>
          <p:nvSpPr>
            <p:cNvPr id="45088" name="Text Box 52"/>
            <p:cNvSpPr txBox="1">
              <a:spLocks noChangeArrowheads="1"/>
            </p:cNvSpPr>
            <p:nvPr/>
          </p:nvSpPr>
          <p:spPr bwMode="auto">
            <a:xfrm rot="5400000">
              <a:off x="230" y="2569"/>
              <a:ext cx="543" cy="288"/>
            </a:xfrm>
            <a:prstGeom prst="rect">
              <a:avLst/>
            </a:prstGeom>
            <a:noFill/>
            <a:ln w="12700">
              <a:noFill/>
              <a:miter lim="800000"/>
              <a:headEnd type="none" w="sm" len="sm"/>
              <a:tailEnd type="none" w="sm" len="sm"/>
            </a:ln>
          </p:spPr>
          <p:txBody>
            <a:bodyPr wrap="none">
              <a:spAutoFit/>
            </a:bodyPr>
            <a:lstStyle/>
            <a:p>
              <a:r>
                <a:rPr lang="en-US" altLang="zh-CN" sz="2400" dirty="0"/>
                <a:t>Time</a:t>
              </a:r>
            </a:p>
          </p:txBody>
        </p:sp>
        <p:sp>
          <p:nvSpPr>
            <p:cNvPr id="45089" name="Line 53"/>
            <p:cNvSpPr>
              <a:spLocks noChangeShapeType="1"/>
            </p:cNvSpPr>
            <p:nvPr/>
          </p:nvSpPr>
          <p:spPr bwMode="auto">
            <a:xfrm>
              <a:off x="480" y="2976"/>
              <a:ext cx="0" cy="43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5090" name="Text Box 54"/>
            <p:cNvSpPr txBox="1">
              <a:spLocks noChangeArrowheads="1"/>
            </p:cNvSpPr>
            <p:nvPr/>
          </p:nvSpPr>
          <p:spPr bwMode="auto">
            <a:xfrm>
              <a:off x="4868" y="2856"/>
              <a:ext cx="1191" cy="330"/>
            </a:xfrm>
            <a:prstGeom prst="rect">
              <a:avLst/>
            </a:prstGeom>
            <a:noFill/>
            <a:ln w="12700">
              <a:noFill/>
              <a:miter lim="800000"/>
              <a:headEnd type="none" w="sm" len="sm"/>
              <a:tailEnd type="none" w="sm" len="sm"/>
            </a:ln>
          </p:spPr>
          <p:txBody>
            <a:bodyPr wrap="none">
              <a:spAutoFit/>
            </a:bodyPr>
            <a:lstStyle/>
            <a:p>
              <a:r>
                <a:rPr lang="en-US" altLang="zh-CN" sz="1400" dirty="0" err="1"/>
                <a:t>Te</a:t>
              </a:r>
              <a:r>
                <a:rPr lang="en-US" altLang="zh-CN" sz="1400" dirty="0"/>
                <a:t>=Time exceeded</a:t>
              </a:r>
            </a:p>
            <a:p>
              <a:r>
                <a:rPr lang="en-US" altLang="zh-CN" sz="1400" dirty="0" err="1"/>
                <a:t>Pu</a:t>
              </a:r>
              <a:r>
                <a:rPr lang="en-US" altLang="zh-CN" sz="1400" dirty="0"/>
                <a:t>=Port unreachable</a:t>
              </a:r>
            </a:p>
          </p:txBody>
        </p:sp>
      </p:grpSp>
    </p:spTree>
    <p:extLst>
      <p:ext uri="{BB962C8B-B14F-4D97-AF65-F5344CB8AC3E}">
        <p14:creationId xmlns:p14="http://schemas.microsoft.com/office/powerpoint/2010/main" val="418917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smtClean="0"/>
              <a:t>ICMP</a:t>
            </a:r>
            <a:r>
              <a:rPr lang="zh-CN" altLang="en-US" dirty="0" smtClean="0"/>
              <a:t>：</a:t>
            </a:r>
            <a:r>
              <a:rPr lang="en-US" altLang="zh-CN" dirty="0" smtClean="0"/>
              <a:t>Path </a:t>
            </a:r>
            <a:r>
              <a:rPr lang="en-US" altLang="zh-CN" dirty="0"/>
              <a:t>MTU Discovery</a:t>
            </a:r>
            <a:endParaRPr lang="zh-CN" altLang="en-US" dirty="0" smtClean="0"/>
          </a:p>
        </p:txBody>
      </p:sp>
      <p:sp>
        <p:nvSpPr>
          <p:cNvPr id="46083" name="Rectangle 3"/>
          <p:cNvSpPr>
            <a:spLocks noGrp="1" noChangeArrowheads="1"/>
          </p:cNvSpPr>
          <p:nvPr>
            <p:ph type="body" idx="1"/>
          </p:nvPr>
        </p:nvSpPr>
        <p:spPr/>
        <p:txBody>
          <a:bodyPr>
            <a:noAutofit/>
          </a:bodyPr>
          <a:lstStyle/>
          <a:p>
            <a:r>
              <a:rPr lang="zh-CN" altLang="en-US" dirty="0"/>
              <a:t>分段是有害的：</a:t>
            </a:r>
            <a:endParaRPr lang="en-US" altLang="zh-CN" dirty="0"/>
          </a:p>
          <a:p>
            <a:pPr lvl="1"/>
            <a:r>
              <a:rPr lang="zh-CN" altLang="en-US" dirty="0"/>
              <a:t>每个分段要独立选择路由，需要计算检验和</a:t>
            </a:r>
            <a:endParaRPr lang="en-US" altLang="zh-CN" dirty="0"/>
          </a:p>
          <a:p>
            <a:pPr lvl="1"/>
            <a:r>
              <a:rPr lang="zh-CN" altLang="en-US" dirty="0"/>
              <a:t>分段带来头部开销</a:t>
            </a:r>
            <a:endParaRPr lang="en-US" altLang="zh-CN" dirty="0"/>
          </a:p>
          <a:p>
            <a:pPr lvl="1"/>
            <a:r>
              <a:rPr lang="zh-CN" altLang="en-US" dirty="0"/>
              <a:t>重组缓存，一个分段丢失导致所有分段丢弃</a:t>
            </a:r>
            <a:endParaRPr lang="en-US" altLang="zh-CN" dirty="0"/>
          </a:p>
          <a:p>
            <a:r>
              <a:rPr lang="zh-CN" altLang="en-US" dirty="0"/>
              <a:t>避免分段：</a:t>
            </a:r>
            <a:endParaRPr lang="en-US" altLang="zh-CN" dirty="0"/>
          </a:p>
          <a:p>
            <a:pPr lvl="1"/>
            <a:r>
              <a:rPr lang="zh-CN" altLang="en-US" dirty="0"/>
              <a:t>发送较小的</a:t>
            </a:r>
            <a:r>
              <a:rPr lang="en-US" altLang="zh-CN" dirty="0"/>
              <a:t>IP</a:t>
            </a:r>
            <a:r>
              <a:rPr lang="zh-CN" altLang="en-US" dirty="0"/>
              <a:t>分组（</a:t>
            </a:r>
            <a:r>
              <a:rPr lang="en-US" altLang="zh-CN" dirty="0"/>
              <a:t>MTU</a:t>
            </a:r>
            <a:r>
              <a:rPr lang="zh-CN" altLang="en-US" dirty="0"/>
              <a:t>最少</a:t>
            </a:r>
            <a:r>
              <a:rPr lang="en-US" altLang="zh-CN" dirty="0"/>
              <a:t>576</a:t>
            </a:r>
            <a:r>
              <a:rPr lang="zh-CN" altLang="en-US" dirty="0"/>
              <a:t>字节）</a:t>
            </a:r>
            <a:endParaRPr lang="en-US" altLang="zh-CN" dirty="0"/>
          </a:p>
          <a:p>
            <a:pPr lvl="1"/>
            <a:r>
              <a:rPr lang="zh-CN" altLang="en-US" dirty="0"/>
              <a:t>发现途中的最小</a:t>
            </a:r>
            <a:r>
              <a:rPr lang="en-US" altLang="zh-CN" dirty="0"/>
              <a:t>MTU</a:t>
            </a:r>
          </a:p>
          <a:p>
            <a:pPr lvl="2"/>
            <a:r>
              <a:rPr lang="zh-CN" altLang="en-US" dirty="0" smtClean="0"/>
              <a:t>发送一个足够大的分组（</a:t>
            </a:r>
            <a:r>
              <a:rPr lang="en-US" altLang="zh-CN" dirty="0" smtClean="0"/>
              <a:t>DF</a:t>
            </a:r>
            <a:r>
              <a:rPr lang="zh-CN" altLang="en-US" dirty="0" smtClean="0"/>
              <a:t>标志为</a:t>
            </a:r>
            <a:r>
              <a:rPr lang="en-US" altLang="zh-CN" dirty="0" smtClean="0"/>
              <a:t>1</a:t>
            </a:r>
            <a:r>
              <a:rPr lang="zh-CN" altLang="en-US" dirty="0" smtClean="0"/>
              <a:t>）：本地</a:t>
            </a:r>
            <a:r>
              <a:rPr lang="en-US" altLang="zh-CN" dirty="0" smtClean="0"/>
              <a:t>MTU</a:t>
            </a:r>
            <a:r>
              <a:rPr lang="zh-CN" altLang="en-US" dirty="0" smtClean="0"/>
              <a:t>和对方的</a:t>
            </a:r>
            <a:r>
              <a:rPr lang="en-US" altLang="zh-CN" dirty="0" smtClean="0"/>
              <a:t>MSS</a:t>
            </a:r>
            <a:r>
              <a:rPr lang="zh-CN" altLang="en-US" dirty="0" smtClean="0"/>
              <a:t>的最小值</a:t>
            </a:r>
            <a:endParaRPr lang="en-US" altLang="zh-CN" dirty="0" smtClean="0"/>
          </a:p>
          <a:p>
            <a:pPr lvl="2"/>
            <a:r>
              <a:rPr lang="zh-CN" altLang="en-US" dirty="0" smtClean="0"/>
              <a:t>如果途中网络的</a:t>
            </a:r>
            <a:r>
              <a:rPr lang="en-US" altLang="zh-CN" dirty="0" smtClean="0"/>
              <a:t>MTU</a:t>
            </a:r>
            <a:r>
              <a:rPr lang="zh-CN" altLang="en-US" dirty="0" smtClean="0"/>
              <a:t>不够大，源节点将收到</a:t>
            </a:r>
            <a:r>
              <a:rPr lang="en-US" altLang="zh-CN" dirty="0" smtClean="0"/>
              <a:t>ICMP</a:t>
            </a:r>
            <a:r>
              <a:rPr lang="zh-CN" altLang="en-US" dirty="0" smtClean="0"/>
              <a:t>不能分段差错报告</a:t>
            </a:r>
          </a:p>
          <a:p>
            <a:pPr lvl="2"/>
            <a:r>
              <a:rPr lang="zh-CN" altLang="en-US" dirty="0" smtClean="0"/>
              <a:t>发送一个小一些的分组（</a:t>
            </a:r>
            <a:r>
              <a:rPr lang="en-US" altLang="zh-CN" dirty="0" smtClean="0"/>
              <a:t>DF</a:t>
            </a:r>
            <a:r>
              <a:rPr lang="zh-CN" altLang="en-US" dirty="0" smtClean="0"/>
              <a:t>标志为</a:t>
            </a:r>
            <a:r>
              <a:rPr lang="en-US" altLang="zh-CN" dirty="0" smtClean="0"/>
              <a:t>1</a:t>
            </a:r>
            <a:r>
              <a:rPr lang="zh-CN" altLang="en-US" dirty="0" smtClean="0"/>
              <a:t>），进一步探测是否可以经过那些网络</a:t>
            </a:r>
          </a:p>
          <a:p>
            <a:pPr lvl="2"/>
            <a:r>
              <a:rPr lang="zh-CN" altLang="en-US" dirty="0" smtClean="0"/>
              <a:t>重复直到没有收到</a:t>
            </a:r>
            <a:r>
              <a:rPr lang="en-US" altLang="zh-CN" dirty="0" smtClean="0"/>
              <a:t>ICMP</a:t>
            </a:r>
            <a:r>
              <a:rPr lang="zh-CN" altLang="en-US" dirty="0" smtClean="0"/>
              <a:t>消息</a:t>
            </a:r>
          </a:p>
        </p:txBody>
      </p:sp>
      <p:sp>
        <p:nvSpPr>
          <p:cNvPr id="2" name="文本框 1"/>
          <p:cNvSpPr txBox="1"/>
          <p:nvPr/>
        </p:nvSpPr>
        <p:spPr>
          <a:xfrm>
            <a:off x="7486650" y="1506022"/>
            <a:ext cx="4000500" cy="461665"/>
          </a:xfrm>
          <a:prstGeom prst="rect">
            <a:avLst/>
          </a:prstGeom>
          <a:noFill/>
        </p:spPr>
        <p:txBody>
          <a:bodyPr wrap="square" rtlCol="0">
            <a:spAutoFit/>
          </a:bodyPr>
          <a:lstStyle/>
          <a:p>
            <a:r>
              <a:rPr lang="en-US" altLang="zh-CN" sz="2400" dirty="0" err="1" smtClean="0"/>
              <a:t>tracepath</a:t>
            </a:r>
            <a:r>
              <a:rPr lang="en-US" altLang="zh-CN" sz="2400" dirty="0" smtClean="0"/>
              <a:t> www.sina.com.cn</a:t>
            </a:r>
            <a:endParaRPr lang="zh-CN" altLang="en-US" sz="2400" dirty="0"/>
          </a:p>
        </p:txBody>
      </p:sp>
    </p:spTree>
    <p:extLst>
      <p:ext uri="{BB962C8B-B14F-4D97-AF65-F5344CB8AC3E}">
        <p14:creationId xmlns:p14="http://schemas.microsoft.com/office/powerpoint/2010/main" val="1372646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网络层</a:t>
            </a:r>
            <a:endParaRPr lang="zh-CN" altLang="en-US" dirty="0"/>
          </a:p>
        </p:txBody>
      </p:sp>
      <p:sp>
        <p:nvSpPr>
          <p:cNvPr id="3" name="内容占位符 2"/>
          <p:cNvSpPr>
            <a:spLocks noGrp="1"/>
          </p:cNvSpPr>
          <p:nvPr>
            <p:ph idx="1"/>
          </p:nvPr>
        </p:nvSpPr>
        <p:spPr/>
        <p:txBody>
          <a:bodyPr/>
          <a:lstStyle/>
          <a:p>
            <a:r>
              <a:rPr lang="zh-CN" altLang="en-US" dirty="0" smtClean="0"/>
              <a:t>数据平面：如何转发分组</a:t>
            </a:r>
            <a:endParaRPr lang="en-US" altLang="zh-CN" dirty="0" smtClean="0"/>
          </a:p>
          <a:p>
            <a:pPr lvl="1"/>
            <a:r>
              <a:rPr lang="en-US" altLang="zh-CN" dirty="0" smtClean="0"/>
              <a:t>IP</a:t>
            </a:r>
            <a:r>
              <a:rPr lang="zh-CN" altLang="en-US" dirty="0" smtClean="0"/>
              <a:t>给出</a:t>
            </a:r>
            <a:r>
              <a:rPr lang="en-US" altLang="zh-CN" dirty="0" smtClean="0"/>
              <a:t>IP</a:t>
            </a:r>
            <a:r>
              <a:rPr lang="zh-CN" altLang="en-US" dirty="0" smtClean="0"/>
              <a:t>分组的格式，以及如何处理</a:t>
            </a:r>
            <a:r>
              <a:rPr lang="en-US" altLang="zh-CN" dirty="0" smtClean="0"/>
              <a:t>IP</a:t>
            </a:r>
            <a:r>
              <a:rPr lang="zh-CN" altLang="en-US" dirty="0" smtClean="0"/>
              <a:t>分组</a:t>
            </a:r>
            <a:endParaRPr lang="en-US" altLang="zh-CN" dirty="0" smtClean="0"/>
          </a:p>
          <a:p>
            <a:r>
              <a:rPr lang="zh-CN" altLang="en-US" dirty="0" smtClean="0"/>
              <a:t>控制平面：为数据平面的分组转发提供支持</a:t>
            </a:r>
            <a:endParaRPr lang="en-US" altLang="zh-CN" dirty="0" smtClean="0"/>
          </a:p>
          <a:p>
            <a:pPr lvl="1"/>
            <a:r>
              <a:rPr lang="zh-CN" altLang="en-US" dirty="0" smtClean="0"/>
              <a:t>路由协议：如何为</a:t>
            </a:r>
            <a:r>
              <a:rPr lang="en-US" altLang="zh-CN" dirty="0" smtClean="0"/>
              <a:t>IP</a:t>
            </a:r>
            <a:r>
              <a:rPr lang="zh-CN" altLang="en-US" dirty="0" smtClean="0"/>
              <a:t>分组找到到目的端的路径</a:t>
            </a:r>
            <a:endParaRPr lang="en-US" altLang="zh-CN" dirty="0" smtClean="0"/>
          </a:p>
          <a:p>
            <a:pPr lvl="1"/>
            <a:r>
              <a:rPr lang="en-US" altLang="zh-CN" dirty="0" smtClean="0"/>
              <a:t>ARP</a:t>
            </a:r>
            <a:r>
              <a:rPr lang="zh-CN" altLang="en-US" dirty="0" smtClean="0"/>
              <a:t>协议：在通过物理链路传输</a:t>
            </a:r>
            <a:r>
              <a:rPr lang="en-US" altLang="zh-CN" dirty="0" smtClean="0"/>
              <a:t>IP</a:t>
            </a:r>
            <a:r>
              <a:rPr lang="zh-CN" altLang="en-US" dirty="0" smtClean="0"/>
              <a:t>分组前首先知道下一跳节点的硬件地址</a:t>
            </a:r>
            <a:endParaRPr lang="en-US" altLang="zh-CN" dirty="0" smtClean="0"/>
          </a:p>
          <a:p>
            <a:pPr lvl="1"/>
            <a:r>
              <a:rPr lang="en-US" altLang="zh-CN" dirty="0" smtClean="0"/>
              <a:t>ICMP</a:t>
            </a:r>
            <a:r>
              <a:rPr lang="zh-CN" altLang="en-US" dirty="0" smtClean="0"/>
              <a:t>协议：</a:t>
            </a:r>
            <a:r>
              <a:rPr lang="en-US" altLang="zh-CN" dirty="0" smtClean="0"/>
              <a:t>IP</a:t>
            </a:r>
            <a:r>
              <a:rPr lang="zh-CN" altLang="en-US" dirty="0" smtClean="0"/>
              <a:t>分组递交出错时报告差错给源端</a:t>
            </a:r>
            <a:endParaRPr lang="en-US" altLang="zh-CN" dirty="0" smtClean="0"/>
          </a:p>
          <a:p>
            <a:pPr lvl="1"/>
            <a:r>
              <a:rPr lang="en-US" altLang="zh-CN" dirty="0" smtClean="0"/>
              <a:t>IGMP</a:t>
            </a:r>
            <a:r>
              <a:rPr lang="zh-CN" altLang="en-US" dirty="0" smtClean="0"/>
              <a:t>协议： 路由器了解到其连接的接口是否有组播组成员</a:t>
            </a:r>
            <a:r>
              <a:rPr lang="zh-CN" altLang="en-US" dirty="0" smtClean="0"/>
              <a:t>存在</a:t>
            </a:r>
            <a:endParaRPr lang="en-US" altLang="zh-CN" dirty="0" smtClean="0"/>
          </a:p>
        </p:txBody>
      </p:sp>
      <p:sp>
        <p:nvSpPr>
          <p:cNvPr id="6" name="灯片编号占位符 5"/>
          <p:cNvSpPr>
            <a:spLocks noGrp="1"/>
          </p:cNvSpPr>
          <p:nvPr>
            <p:ph type="sldNum" sz="quarter" idx="12"/>
          </p:nvPr>
        </p:nvSpPr>
        <p:spPr/>
        <p:txBody>
          <a:bodyPr/>
          <a:lstStyle/>
          <a:p>
            <a:pPr>
              <a:defRPr/>
            </a:pPr>
            <a:fld id="{CBD0A36D-B37A-4D83-8528-A0EB221AC040}" type="slidenum">
              <a:rPr lang="zh-CN" altLang="en-US" smtClean="0"/>
              <a:pPr>
                <a:defRPr/>
              </a:pPr>
              <a:t>4</a:t>
            </a:fld>
            <a:endParaRPr lang="zh-CN" altLang="en-US" dirty="0"/>
          </a:p>
        </p:txBody>
      </p:sp>
    </p:spTree>
    <p:extLst>
      <p:ext uri="{BB962C8B-B14F-4D97-AF65-F5344CB8AC3E}">
        <p14:creationId xmlns:p14="http://schemas.microsoft.com/office/powerpoint/2010/main" val="90206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网络层：</a:t>
            </a:r>
            <a:r>
              <a:rPr lang="en-US" altLang="zh-CN" dirty="0" smtClean="0"/>
              <a:t>IP</a:t>
            </a:r>
            <a:r>
              <a:rPr lang="zh-CN" altLang="en-US" dirty="0" smtClean="0"/>
              <a:t>协议</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a:t>
            </a:fld>
            <a:endParaRPr lang="zh-CN" altLang="en-US" dirty="0"/>
          </a:p>
        </p:txBody>
      </p:sp>
      <p:sp>
        <p:nvSpPr>
          <p:cNvPr id="4" name="内容占位符 3"/>
          <p:cNvSpPr>
            <a:spLocks noGrp="1"/>
          </p:cNvSpPr>
          <p:nvPr>
            <p:ph sz="quarter" idx="1"/>
          </p:nvPr>
        </p:nvSpPr>
        <p:spPr>
          <a:xfrm>
            <a:off x="590550" y="1690688"/>
            <a:ext cx="11010900" cy="4351338"/>
          </a:xfrm>
        </p:spPr>
        <p:txBody>
          <a:bodyPr>
            <a:noAutofit/>
          </a:bodyPr>
          <a:lstStyle/>
          <a:p>
            <a:r>
              <a:rPr lang="en-US" altLang="zh-CN" sz="2000" dirty="0"/>
              <a:t>IP </a:t>
            </a:r>
            <a:r>
              <a:rPr lang="zh-CN" altLang="en-US" sz="2000" dirty="0" smtClean="0"/>
              <a:t>只</a:t>
            </a:r>
            <a:r>
              <a:rPr lang="zh-CN" altLang="en-US" sz="2000" dirty="0"/>
              <a:t>要求下层物理网络提供基本的数据递交功能以及</a:t>
            </a:r>
            <a:r>
              <a:rPr lang="en-US" altLang="zh-CN" sz="2000" dirty="0"/>
              <a:t>MTU</a:t>
            </a:r>
            <a:r>
              <a:rPr lang="zh-CN" altLang="en-US" sz="2000" dirty="0"/>
              <a:t>不低于</a:t>
            </a:r>
            <a:r>
              <a:rPr lang="en-US" altLang="zh-CN" sz="2000" dirty="0"/>
              <a:t>576</a:t>
            </a:r>
            <a:r>
              <a:rPr lang="zh-CN" altLang="en-US" sz="2000" dirty="0" smtClean="0"/>
              <a:t>字节，提供不可靠无连接方式</a:t>
            </a:r>
            <a:r>
              <a:rPr lang="zh-CN" altLang="en-US" sz="2000" dirty="0" smtClean="0"/>
              <a:t>的</a:t>
            </a:r>
            <a:r>
              <a:rPr lang="zh-CN" altLang="en-US" sz="2000" dirty="0" smtClean="0"/>
              <a:t>数据递交</a:t>
            </a:r>
            <a:r>
              <a:rPr lang="zh-CN" altLang="en-US" sz="2000" dirty="0" smtClean="0"/>
              <a:t>服务：</a:t>
            </a:r>
            <a:endParaRPr lang="en-US" altLang="zh-CN" sz="2000" dirty="0" smtClean="0"/>
          </a:p>
          <a:p>
            <a:pPr lvl="1"/>
            <a:r>
              <a:rPr lang="zh-CN" altLang="en-US" sz="2000" dirty="0"/>
              <a:t>单</a:t>
            </a:r>
            <a:r>
              <a:rPr lang="zh-CN" altLang="en-US" sz="2000" dirty="0" smtClean="0"/>
              <a:t>播（</a:t>
            </a:r>
            <a:r>
              <a:rPr lang="en-US" altLang="zh-CN" sz="2000" dirty="0" smtClean="0"/>
              <a:t>unicast</a:t>
            </a:r>
            <a:r>
              <a:rPr lang="zh-CN" altLang="en-US" sz="2000" dirty="0" smtClean="0"/>
              <a:t>）：一到一</a:t>
            </a:r>
            <a:endParaRPr lang="en-US" altLang="zh-CN" sz="2000" dirty="0" smtClean="0"/>
          </a:p>
          <a:p>
            <a:pPr lvl="1"/>
            <a:r>
              <a:rPr lang="zh-CN" altLang="en-US" sz="2000" dirty="0" smtClean="0"/>
              <a:t>组播（</a:t>
            </a:r>
            <a:r>
              <a:rPr lang="en-US" altLang="zh-CN" sz="2000" dirty="0" smtClean="0"/>
              <a:t>multicast</a:t>
            </a:r>
            <a:r>
              <a:rPr lang="zh-CN" altLang="en-US" sz="2000" dirty="0" smtClean="0"/>
              <a:t>）：一到多或者多到多</a:t>
            </a:r>
            <a:endParaRPr lang="en-US" altLang="zh-CN" sz="2000" dirty="0" smtClean="0"/>
          </a:p>
          <a:p>
            <a:pPr lvl="1"/>
            <a:r>
              <a:rPr lang="zh-CN" altLang="en-US" sz="2000" dirty="0" smtClean="0"/>
              <a:t>广播（</a:t>
            </a:r>
            <a:r>
              <a:rPr lang="en-US" altLang="zh-CN" sz="2000" dirty="0" smtClean="0"/>
              <a:t>broadcast</a:t>
            </a:r>
            <a:r>
              <a:rPr lang="zh-CN" altLang="en-US" sz="2000" dirty="0" smtClean="0"/>
              <a:t>）：一到所有</a:t>
            </a:r>
            <a:endParaRPr lang="en-US" altLang="zh-CN" sz="2000" dirty="0" smtClean="0"/>
          </a:p>
          <a:p>
            <a:pPr lvl="1"/>
            <a:r>
              <a:rPr lang="zh-CN" altLang="en-US" sz="2000" dirty="0" smtClean="0"/>
              <a:t>联播（</a:t>
            </a:r>
            <a:r>
              <a:rPr lang="en-US" altLang="zh-CN" sz="2000" dirty="0" err="1" smtClean="0"/>
              <a:t>anycast</a:t>
            </a:r>
            <a:r>
              <a:rPr lang="zh-CN" altLang="en-US" sz="2000" dirty="0" smtClean="0"/>
              <a:t>）：一到多中任意一个</a:t>
            </a:r>
            <a:endParaRPr lang="en-US" altLang="zh-CN" sz="2000" dirty="0" smtClean="0"/>
          </a:p>
          <a:p>
            <a:r>
              <a:rPr lang="en-US" altLang="zh-CN" sz="2000" dirty="0" smtClean="0"/>
              <a:t>IP</a:t>
            </a:r>
            <a:r>
              <a:rPr lang="zh-CN" altLang="en-US" sz="2000" dirty="0" smtClean="0"/>
              <a:t>协议要考虑：</a:t>
            </a:r>
            <a:endParaRPr lang="en-US" altLang="zh-CN" sz="2000" dirty="0" smtClean="0"/>
          </a:p>
          <a:p>
            <a:pPr lvl="1"/>
            <a:r>
              <a:rPr lang="zh-CN" altLang="en-US" sz="2000" dirty="0" smtClean="0"/>
              <a:t>无连接方式，提供转发支持：</a:t>
            </a:r>
            <a:r>
              <a:rPr lang="zh-CN" altLang="en-US" sz="2000" dirty="0"/>
              <a:t>源地址和目的地址</a:t>
            </a:r>
            <a:endParaRPr lang="en-US" altLang="zh-CN" sz="2000" dirty="0"/>
          </a:p>
          <a:p>
            <a:pPr lvl="1"/>
            <a:r>
              <a:rPr lang="zh-CN" altLang="en-US" sz="2000" dirty="0"/>
              <a:t>多个高层协议：协议（</a:t>
            </a:r>
            <a:r>
              <a:rPr lang="en-US" altLang="zh-CN" sz="2000" dirty="0"/>
              <a:t>TCP 0x06</a:t>
            </a:r>
            <a:r>
              <a:rPr lang="zh-CN" altLang="en-US" sz="2000" dirty="0"/>
              <a:t>、</a:t>
            </a:r>
            <a:r>
              <a:rPr lang="en-US" altLang="zh-CN" sz="2000" dirty="0"/>
              <a:t>UDP 0x11</a:t>
            </a:r>
            <a:r>
              <a:rPr lang="zh-CN" altLang="en-US" sz="2000" dirty="0"/>
              <a:t>、</a:t>
            </a:r>
            <a:r>
              <a:rPr lang="en-US" altLang="zh-CN" sz="2000" dirty="0"/>
              <a:t>ICMP 0x01</a:t>
            </a:r>
            <a:r>
              <a:rPr lang="zh-CN" altLang="en-US" sz="2000" dirty="0"/>
              <a:t>）</a:t>
            </a:r>
            <a:endParaRPr lang="en-US" altLang="zh-CN" sz="2000" dirty="0"/>
          </a:p>
          <a:p>
            <a:pPr lvl="1"/>
            <a:r>
              <a:rPr lang="zh-CN" altLang="en-US" sz="2000" dirty="0" smtClean="0"/>
              <a:t>路由回路：</a:t>
            </a:r>
            <a:r>
              <a:rPr lang="en-US" altLang="zh-CN" sz="2000" dirty="0" smtClean="0"/>
              <a:t>TTL</a:t>
            </a:r>
            <a:r>
              <a:rPr lang="zh-CN" altLang="en-US" sz="2000" dirty="0" smtClean="0"/>
              <a:t>字段</a:t>
            </a:r>
            <a:r>
              <a:rPr lang="en-US" altLang="zh-CN" sz="2000" dirty="0" smtClean="0"/>
              <a:t>(</a:t>
            </a:r>
            <a:r>
              <a:rPr lang="zh-CN" altLang="en-US" sz="2000" dirty="0" smtClean="0"/>
              <a:t>一般初始设置为</a:t>
            </a:r>
            <a:r>
              <a:rPr lang="en-US" altLang="zh-CN" sz="2000" dirty="0" smtClean="0"/>
              <a:t>64</a:t>
            </a:r>
            <a:r>
              <a:rPr lang="zh-CN" altLang="en-US" sz="2000" dirty="0" smtClean="0"/>
              <a:t>或者</a:t>
            </a:r>
            <a:r>
              <a:rPr lang="en-US" altLang="zh-CN" sz="2000" dirty="0" smtClean="0"/>
              <a:t>128</a:t>
            </a:r>
            <a:r>
              <a:rPr lang="zh-CN" altLang="en-US" sz="2000" dirty="0" smtClean="0"/>
              <a:t>），</a:t>
            </a:r>
            <a:r>
              <a:rPr lang="zh-CN" altLang="en-US" sz="2000" dirty="0" smtClean="0"/>
              <a:t>每经过一个节点，</a:t>
            </a:r>
            <a:r>
              <a:rPr lang="en-US" altLang="zh-CN" sz="2000" dirty="0" smtClean="0"/>
              <a:t>TTL</a:t>
            </a:r>
            <a:r>
              <a:rPr lang="zh-CN" altLang="en-US" sz="2000" dirty="0" smtClean="0"/>
              <a:t>减一，为</a:t>
            </a:r>
            <a:r>
              <a:rPr lang="en-US" altLang="zh-CN" sz="2000" dirty="0" smtClean="0"/>
              <a:t>0</a:t>
            </a:r>
            <a:r>
              <a:rPr lang="zh-CN" altLang="en-US" sz="2000" dirty="0" smtClean="0"/>
              <a:t>时丢弃</a:t>
            </a:r>
            <a:endParaRPr lang="en-US" altLang="zh-CN" sz="2000" dirty="0" smtClean="0"/>
          </a:p>
          <a:p>
            <a:pPr lvl="1"/>
            <a:r>
              <a:rPr lang="zh-CN" altLang="en-US" sz="2000" dirty="0" smtClean="0"/>
              <a:t>分组出错</a:t>
            </a:r>
            <a:r>
              <a:rPr lang="zh-CN" altLang="en-US" sz="2000" dirty="0" smtClean="0"/>
              <a:t>：头部</a:t>
            </a:r>
            <a:r>
              <a:rPr lang="zh-CN" altLang="en-US" sz="2000" dirty="0" smtClean="0"/>
              <a:t>检验和字段，每跳都要重新计算</a:t>
            </a:r>
            <a:endParaRPr lang="en-US" altLang="zh-CN" sz="2000" dirty="0" smtClean="0"/>
          </a:p>
          <a:p>
            <a:pPr lvl="1"/>
            <a:r>
              <a:rPr lang="en-US" altLang="zh-CN" sz="2000" dirty="0" smtClean="0"/>
              <a:t>MTU</a:t>
            </a:r>
            <a:r>
              <a:rPr lang="zh-CN" altLang="en-US" sz="2000" dirty="0" smtClean="0"/>
              <a:t>限制：分段和重组</a:t>
            </a:r>
            <a:endParaRPr lang="en-US" altLang="zh-CN" sz="2000" dirty="0" smtClean="0"/>
          </a:p>
          <a:p>
            <a:pPr lvl="1"/>
            <a:r>
              <a:rPr lang="zh-CN" altLang="en-US" sz="2000" dirty="0" smtClean="0"/>
              <a:t>扩展性</a:t>
            </a:r>
            <a:r>
              <a:rPr lang="zh-CN" altLang="en-US" sz="2000" dirty="0"/>
              <a:t>：支持</a:t>
            </a:r>
            <a:r>
              <a:rPr lang="en-US" altLang="zh-CN" sz="2000" dirty="0"/>
              <a:t>IP</a:t>
            </a:r>
            <a:r>
              <a:rPr lang="zh-CN" altLang="en-US" sz="2000" dirty="0"/>
              <a:t>选项，通过头部</a:t>
            </a:r>
            <a:r>
              <a:rPr lang="zh-CN" altLang="en-US" sz="2000" dirty="0" smtClean="0"/>
              <a:t>长度界定可选部分</a:t>
            </a:r>
            <a:r>
              <a:rPr lang="zh-CN" altLang="en-US" sz="2000" dirty="0"/>
              <a:t>。</a:t>
            </a:r>
            <a:r>
              <a:rPr lang="zh-CN" altLang="en-US" sz="2000" dirty="0" smtClean="0"/>
              <a:t>总长度</a:t>
            </a:r>
            <a:r>
              <a:rPr lang="zh-CN" altLang="en-US" sz="2000" dirty="0"/>
              <a:t>和头部长度确定数据部分的长度</a:t>
            </a:r>
            <a:endParaRPr lang="en-US" altLang="zh-CN" sz="2000" dirty="0"/>
          </a:p>
          <a:p>
            <a:pPr lvl="1"/>
            <a:r>
              <a:rPr lang="zh-CN" altLang="en-US" sz="2000" dirty="0"/>
              <a:t>服务质量：服务类型字段，早期忽略，</a:t>
            </a:r>
            <a:r>
              <a:rPr lang="zh-CN" altLang="en-US" sz="2000" dirty="0" smtClean="0"/>
              <a:t>后为区分</a:t>
            </a:r>
            <a:r>
              <a:rPr lang="zh-CN" altLang="en-US" sz="2000" dirty="0"/>
              <a:t>服务码字</a:t>
            </a:r>
            <a:r>
              <a:rPr lang="en-US" altLang="zh-CN" sz="2000" dirty="0" smtClean="0"/>
              <a:t>DSCP</a:t>
            </a:r>
            <a:r>
              <a:rPr lang="zh-CN" altLang="en-US" sz="2000" dirty="0" smtClean="0"/>
              <a:t>，用于</a:t>
            </a:r>
            <a:r>
              <a:rPr lang="zh-CN" altLang="en-US" sz="2000" dirty="0" smtClean="0"/>
              <a:t>区分服务。</a:t>
            </a:r>
            <a:endParaRPr lang="en-US" altLang="zh-CN" sz="2000" dirty="0" smtClean="0"/>
          </a:p>
          <a:p>
            <a:pPr lvl="1"/>
            <a:endParaRPr lang="zh-CN" altLang="en-US" sz="2000" dirty="0"/>
          </a:p>
        </p:txBody>
      </p:sp>
    </p:spTree>
    <p:extLst>
      <p:ext uri="{BB962C8B-B14F-4D97-AF65-F5344CB8AC3E}">
        <p14:creationId xmlns:p14="http://schemas.microsoft.com/office/powerpoint/2010/main" val="2996644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0492" y="216845"/>
            <a:ext cx="3029465" cy="400994"/>
          </a:xfrm>
        </p:spPr>
        <p:txBody>
          <a:bodyPr/>
          <a:lstStyle/>
          <a:p>
            <a:r>
              <a:rPr lang="en-US" altLang="zh-CN" dirty="0" smtClean="0"/>
              <a:t>IP</a:t>
            </a:r>
            <a:r>
              <a:rPr lang="zh-CN" altLang="en-US" dirty="0" smtClean="0"/>
              <a:t>分组格式</a:t>
            </a:r>
            <a:endParaRPr lang="zh-CN" altLang="en-US" dirty="0"/>
          </a:p>
        </p:txBody>
      </p:sp>
      <p:sp>
        <p:nvSpPr>
          <p:cNvPr id="4" name="内容占位符 3"/>
          <p:cNvSpPr>
            <a:spLocks noGrp="1"/>
          </p:cNvSpPr>
          <p:nvPr>
            <p:ph sz="quarter" idx="1"/>
          </p:nvPr>
        </p:nvSpPr>
        <p:spPr>
          <a:xfrm>
            <a:off x="408693" y="888415"/>
            <a:ext cx="11590637" cy="2065784"/>
          </a:xfrm>
        </p:spPr>
        <p:txBody>
          <a:bodyPr>
            <a:noAutofit/>
          </a:bodyPr>
          <a:lstStyle/>
          <a:p>
            <a:r>
              <a:rPr lang="zh-CN" altLang="en-US" sz="1800" dirty="0"/>
              <a:t>总长度：</a:t>
            </a:r>
            <a:r>
              <a:rPr lang="en-US" altLang="zh-CN" sz="1800" dirty="0"/>
              <a:t>IP</a:t>
            </a:r>
            <a:r>
              <a:rPr lang="zh-CN" altLang="en-US" sz="1800" dirty="0"/>
              <a:t>分组长度</a:t>
            </a:r>
            <a:endParaRPr lang="en-US" altLang="zh-CN" sz="1800" dirty="0"/>
          </a:p>
          <a:p>
            <a:r>
              <a:rPr lang="en-US" altLang="zh-CN" sz="1800" dirty="0"/>
              <a:t>IP</a:t>
            </a:r>
            <a:r>
              <a:rPr lang="zh-CN" altLang="en-US" sz="1800" dirty="0"/>
              <a:t>头部长度（</a:t>
            </a:r>
            <a:r>
              <a:rPr lang="en-US" altLang="zh-CN" sz="1800" dirty="0"/>
              <a:t>IHL</a:t>
            </a:r>
            <a:r>
              <a:rPr lang="zh-CN" altLang="en-US" sz="1800" dirty="0"/>
              <a:t>）</a:t>
            </a:r>
            <a:r>
              <a:rPr lang="en-US" altLang="zh-CN" sz="1800" dirty="0"/>
              <a:t>:</a:t>
            </a:r>
            <a:r>
              <a:rPr lang="zh-CN" altLang="en-US" sz="1800" dirty="0"/>
              <a:t>单位为</a:t>
            </a:r>
            <a:r>
              <a:rPr lang="en-US" altLang="zh-CN" sz="1800" dirty="0"/>
              <a:t>32</a:t>
            </a:r>
            <a:r>
              <a:rPr lang="zh-CN" altLang="en-US" sz="1800" dirty="0"/>
              <a:t>比特，取值</a:t>
            </a:r>
            <a:r>
              <a:rPr lang="en-US" altLang="zh-CN" sz="1800" dirty="0"/>
              <a:t>5-15</a:t>
            </a:r>
            <a:r>
              <a:rPr lang="zh-CN" altLang="en-US" sz="1800" dirty="0"/>
              <a:t>，选项最多</a:t>
            </a:r>
            <a:r>
              <a:rPr lang="en-US" altLang="zh-CN" sz="1800" dirty="0"/>
              <a:t>40</a:t>
            </a:r>
            <a:r>
              <a:rPr lang="zh-CN" altLang="en-US" sz="1800" dirty="0"/>
              <a:t>字节</a:t>
            </a:r>
            <a:endParaRPr lang="en-US" altLang="zh-CN" sz="1800" dirty="0"/>
          </a:p>
          <a:p>
            <a:r>
              <a:rPr lang="zh-CN" altLang="en-US" sz="1800" dirty="0"/>
              <a:t>填充：保证数据部分以</a:t>
            </a:r>
            <a:r>
              <a:rPr lang="en-US" altLang="zh-CN" sz="1800" dirty="0"/>
              <a:t>32</a:t>
            </a:r>
            <a:r>
              <a:rPr lang="zh-CN" altLang="en-US" sz="1800" dirty="0"/>
              <a:t>比特边界开始</a:t>
            </a:r>
            <a:endParaRPr lang="en-US" altLang="zh-CN" sz="1800" dirty="0"/>
          </a:p>
          <a:p>
            <a:r>
              <a:rPr lang="zh-CN" altLang="en-US" sz="1800" dirty="0"/>
              <a:t>头部检验和：</a:t>
            </a:r>
            <a:r>
              <a:rPr lang="en-US" altLang="zh-CN" sz="1800" dirty="0"/>
              <a:t>16-bit word</a:t>
            </a:r>
            <a:r>
              <a:rPr lang="zh-CN" altLang="en-US" sz="1800" dirty="0"/>
              <a:t>反码加法后取反码，检验时反码</a:t>
            </a:r>
            <a:r>
              <a:rPr lang="zh-CN" altLang="en-US" sz="1800" dirty="0" smtClean="0"/>
              <a:t>加法后验证是否</a:t>
            </a:r>
            <a:r>
              <a:rPr lang="zh-CN" altLang="en-US" sz="1800" dirty="0"/>
              <a:t>为</a:t>
            </a:r>
            <a:r>
              <a:rPr lang="en-US" altLang="zh-CN" sz="1800" dirty="0"/>
              <a:t>-0.</a:t>
            </a:r>
            <a:r>
              <a:rPr lang="zh-CN" altLang="en-US" sz="1800" dirty="0"/>
              <a:t>途中路由器需要重新计算检验和</a:t>
            </a:r>
            <a:endParaRPr lang="en-US" altLang="zh-CN" sz="1800" dirty="0"/>
          </a:p>
          <a:p>
            <a:r>
              <a:rPr lang="zh-CN" altLang="en-US" sz="1800" dirty="0"/>
              <a:t>选项：可变选项为</a:t>
            </a:r>
            <a:r>
              <a:rPr lang="en-US" altLang="zh-CN" sz="1800" dirty="0"/>
              <a:t>TLV</a:t>
            </a:r>
            <a:r>
              <a:rPr lang="zh-CN" altLang="en-US" sz="1800" dirty="0"/>
              <a:t>方式描述。长度为</a:t>
            </a:r>
            <a:r>
              <a:rPr lang="en-US" altLang="zh-CN" sz="1800" dirty="0"/>
              <a:t>1</a:t>
            </a:r>
            <a:r>
              <a:rPr lang="zh-CN" altLang="en-US" sz="1800" dirty="0"/>
              <a:t>的选项包括</a:t>
            </a:r>
            <a:r>
              <a:rPr lang="en-US" altLang="zh-CN" sz="1800" dirty="0"/>
              <a:t>EOOL</a:t>
            </a:r>
            <a:r>
              <a:rPr lang="zh-CN" altLang="en-US" sz="1800" dirty="0"/>
              <a:t>（选项结束）和</a:t>
            </a:r>
            <a:r>
              <a:rPr lang="en-US" altLang="zh-CN" sz="1800" dirty="0"/>
              <a:t>NOP</a:t>
            </a:r>
            <a:r>
              <a:rPr lang="zh-CN" altLang="en-US" sz="1800" dirty="0"/>
              <a:t>（无操作，用于选项之间填充）</a:t>
            </a:r>
            <a:endParaRPr lang="en-US" altLang="zh-CN" sz="1800" dirty="0"/>
          </a:p>
          <a:p>
            <a:pPr lvl="1"/>
            <a:r>
              <a:rPr lang="zh-CN" altLang="en-US" sz="1800" dirty="0"/>
              <a:t>类型的第一个比特（最高位）称为</a:t>
            </a:r>
            <a:r>
              <a:rPr lang="en-US" altLang="en-US" sz="1800" dirty="0"/>
              <a:t>Copied</a:t>
            </a:r>
            <a:r>
              <a:rPr lang="zh-CN" altLang="en-US" sz="1800" dirty="0"/>
              <a:t>标志，为</a:t>
            </a:r>
            <a:r>
              <a:rPr lang="en-US" altLang="zh-CN" sz="1800" dirty="0"/>
              <a:t>1</a:t>
            </a:r>
            <a:r>
              <a:rPr lang="zh-CN" altLang="en-US" sz="1800" dirty="0"/>
              <a:t>时所有分段都应该包含该选项，否则仅第一分段</a:t>
            </a:r>
          </a:p>
        </p:txBody>
      </p:sp>
      <p:grpSp>
        <p:nvGrpSpPr>
          <p:cNvPr id="6" name="组合 5"/>
          <p:cNvGrpSpPr/>
          <p:nvPr/>
        </p:nvGrpSpPr>
        <p:grpSpPr>
          <a:xfrm>
            <a:off x="4582506" y="3090724"/>
            <a:ext cx="7416824" cy="3767276"/>
            <a:chOff x="2155224" y="3065672"/>
            <a:chExt cx="7416824" cy="3767276"/>
          </a:xfrm>
        </p:grpSpPr>
        <p:sp>
          <p:nvSpPr>
            <p:cNvPr id="5" name="矩形 4"/>
            <p:cNvSpPr/>
            <p:nvPr/>
          </p:nvSpPr>
          <p:spPr>
            <a:xfrm>
              <a:off x="2155224" y="3848100"/>
              <a:ext cx="7084026" cy="4191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224" y="3065672"/>
              <a:ext cx="7416824" cy="3767276"/>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7" name="表格 6"/>
          <p:cNvGraphicFramePr>
            <a:graphicFrameLocks noGrp="1"/>
          </p:cNvGraphicFramePr>
          <p:nvPr>
            <p:extLst>
              <p:ext uri="{D42A27DB-BD31-4B8C-83A1-F6EECF244321}">
                <p14:modId xmlns:p14="http://schemas.microsoft.com/office/powerpoint/2010/main" val="1445309158"/>
              </p:ext>
            </p:extLst>
          </p:nvPr>
        </p:nvGraphicFramePr>
        <p:xfrm>
          <a:off x="408693" y="3396902"/>
          <a:ext cx="3822024" cy="1371600"/>
        </p:xfrm>
        <a:graphic>
          <a:graphicData uri="http://schemas.openxmlformats.org/drawingml/2006/table">
            <a:tbl>
              <a:tblPr firstRow="1" bandRow="1">
                <a:tableStyleId>{2D5ABB26-0587-4C30-8999-92F81FD0307C}</a:tableStyleId>
              </a:tblPr>
              <a:tblGrid>
                <a:gridCol w="1974174">
                  <a:extLst>
                    <a:ext uri="{9D8B030D-6E8A-4147-A177-3AD203B41FA5}">
                      <a16:colId xmlns:a16="http://schemas.microsoft.com/office/drawing/2014/main" val="3779350580"/>
                    </a:ext>
                  </a:extLst>
                </a:gridCol>
                <a:gridCol w="876300">
                  <a:extLst>
                    <a:ext uri="{9D8B030D-6E8A-4147-A177-3AD203B41FA5}">
                      <a16:colId xmlns:a16="http://schemas.microsoft.com/office/drawing/2014/main" val="3737731159"/>
                    </a:ext>
                  </a:extLst>
                </a:gridCol>
                <a:gridCol w="971550">
                  <a:extLst>
                    <a:ext uri="{9D8B030D-6E8A-4147-A177-3AD203B41FA5}">
                      <a16:colId xmlns:a16="http://schemas.microsoft.com/office/drawing/2014/main" val="1142947043"/>
                    </a:ext>
                  </a:extLst>
                </a:gridCol>
              </a:tblGrid>
              <a:tr h="359425">
                <a:tc>
                  <a:txBody>
                    <a:bodyPr/>
                    <a:lstStyle/>
                    <a:p>
                      <a:r>
                        <a:rPr lang="en-US" altLang="zh-CN" dirty="0" err="1" smtClean="0"/>
                        <a:t>ToS</a:t>
                      </a:r>
                      <a:r>
                        <a:rPr lang="en-US" altLang="zh-CN" dirty="0" smtClean="0"/>
                        <a:t>   6bit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5386505"/>
                  </a:ext>
                </a:extLst>
              </a:tr>
              <a:tr h="359425">
                <a:tc>
                  <a:txBody>
                    <a:bodyPr/>
                    <a:lstStyle/>
                    <a:p>
                      <a:pPr algn="ctr"/>
                      <a:r>
                        <a:rPr lang="en-US" altLang="zh-CN" dirty="0" smtClean="0"/>
                        <a:t>DSCP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ECN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ECT-T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532460"/>
                  </a:ext>
                </a:extLst>
              </a:tr>
              <a:tr h="359425">
                <a:tc>
                  <a:txBody>
                    <a:bodyPr/>
                    <a:lstStyle/>
                    <a:p>
                      <a:pPr algn="ctr"/>
                      <a:r>
                        <a:rPr lang="zh-CN" altLang="en-US" dirty="0" smtClean="0"/>
                        <a:t>负载类</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smtClean="0"/>
                        <a:t>拥塞通知</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smtClean="0"/>
                        <a:t>是否支持</a:t>
                      </a:r>
                      <a:r>
                        <a:rPr lang="en-US" altLang="zh-CN" dirty="0" smtClean="0"/>
                        <a:t>ECN</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1783480"/>
                  </a:ext>
                </a:extLst>
              </a:tr>
            </a:tbl>
          </a:graphicData>
        </a:graphic>
      </p:graphicFrame>
    </p:spTree>
    <p:extLst>
      <p:ext uri="{BB962C8B-B14F-4D97-AF65-F5344CB8AC3E}">
        <p14:creationId xmlns:p14="http://schemas.microsoft.com/office/powerpoint/2010/main" val="3826171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a:t>
            </a:r>
            <a:r>
              <a:rPr lang="en-US" altLang="zh-CN" dirty="0" smtClean="0"/>
              <a:t>IP</a:t>
            </a:r>
            <a:r>
              <a:rPr lang="zh-CN" altLang="en-US" dirty="0" smtClean="0"/>
              <a:t>选项</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7</a:t>
            </a:fld>
            <a:endParaRPr lang="zh-CN" altLang="en-US" dirty="0"/>
          </a:p>
        </p:txBody>
      </p:sp>
      <p:sp>
        <p:nvSpPr>
          <p:cNvPr id="4" name="内容占位符 3"/>
          <p:cNvSpPr>
            <a:spLocks noGrp="1"/>
          </p:cNvSpPr>
          <p:nvPr>
            <p:ph sz="quarter" idx="1"/>
          </p:nvPr>
        </p:nvSpPr>
        <p:spPr/>
        <p:txBody>
          <a:bodyPr>
            <a:normAutofit/>
          </a:bodyPr>
          <a:lstStyle/>
          <a:p>
            <a:r>
              <a:rPr lang="en-US" altLang="en-US" sz="2000" dirty="0"/>
              <a:t>IP</a:t>
            </a:r>
            <a:r>
              <a:rPr lang="zh-CN" altLang="en-US" sz="2000" dirty="0"/>
              <a:t>头部的可选项是可变长的，主要用来进行网络测试或</a:t>
            </a:r>
            <a:r>
              <a:rPr lang="zh-CN" altLang="en-US" sz="2000" dirty="0" smtClean="0"/>
              <a:t>调试，</a:t>
            </a:r>
            <a:r>
              <a:rPr lang="zh-CN" altLang="en-US" sz="2000" dirty="0" smtClean="0">
                <a:solidFill>
                  <a:srgbClr val="FF0000"/>
                </a:solidFill>
              </a:rPr>
              <a:t>当前实践中防火墙一般会过滤</a:t>
            </a:r>
            <a:r>
              <a:rPr lang="en-US" altLang="zh-CN" sz="2000" dirty="0" smtClean="0">
                <a:solidFill>
                  <a:srgbClr val="FF0000"/>
                </a:solidFill>
              </a:rPr>
              <a:t>IP</a:t>
            </a:r>
            <a:r>
              <a:rPr lang="zh-CN" altLang="en-US" sz="2000" dirty="0" smtClean="0">
                <a:solidFill>
                  <a:srgbClr val="FF0000"/>
                </a:solidFill>
              </a:rPr>
              <a:t>选项部分</a:t>
            </a:r>
            <a:endParaRPr lang="en-US" altLang="zh-CN" sz="2000" dirty="0">
              <a:solidFill>
                <a:srgbClr val="FF0000"/>
              </a:solidFill>
            </a:endParaRPr>
          </a:p>
          <a:p>
            <a:r>
              <a:rPr lang="zh-CN" altLang="en-US" sz="2000" dirty="0"/>
              <a:t>记录路由</a:t>
            </a:r>
            <a:r>
              <a:rPr lang="en-US" altLang="zh-CN" sz="2000" dirty="0"/>
              <a:t>RR</a:t>
            </a:r>
            <a:r>
              <a:rPr lang="zh-CN" altLang="en-US" sz="2000" dirty="0" smtClean="0"/>
              <a:t>选项</a:t>
            </a:r>
            <a:r>
              <a:rPr lang="en-US" altLang="zh-CN" sz="2000" dirty="0" smtClean="0"/>
              <a:t>(type=7)</a:t>
            </a:r>
            <a:r>
              <a:rPr lang="zh-CN" altLang="en-US" sz="2000" dirty="0" smtClean="0"/>
              <a:t>：</a:t>
            </a:r>
            <a:endParaRPr lang="en-US" altLang="zh-CN" sz="2000" dirty="0"/>
          </a:p>
          <a:p>
            <a:pPr lvl="1"/>
            <a:r>
              <a:rPr lang="zh-CN" altLang="en-US" sz="2000" dirty="0"/>
              <a:t>指针给出目前尚未使用的第一个</a:t>
            </a:r>
            <a:r>
              <a:rPr lang="en-US" altLang="zh-CN" sz="2000" dirty="0"/>
              <a:t>IP</a:t>
            </a:r>
            <a:r>
              <a:rPr lang="zh-CN" altLang="en-US" sz="2000" dirty="0"/>
              <a:t>地址槽的偏移，初始为</a:t>
            </a:r>
            <a:r>
              <a:rPr lang="en-US" altLang="zh-CN" sz="2000" dirty="0"/>
              <a:t>4</a:t>
            </a:r>
          </a:p>
          <a:p>
            <a:pPr lvl="1"/>
            <a:r>
              <a:rPr lang="zh-CN" altLang="en-US" sz="2000" dirty="0"/>
              <a:t>路由器转发时将</a:t>
            </a:r>
            <a:r>
              <a:rPr lang="zh-CN" altLang="en-US" sz="2000" u="sng" dirty="0">
                <a:solidFill>
                  <a:srgbClr val="FF0000"/>
                </a:solidFill>
              </a:rPr>
              <a:t>外出链路的</a:t>
            </a:r>
            <a:r>
              <a:rPr lang="en-US" altLang="zh-CN" sz="2000" u="sng" dirty="0">
                <a:solidFill>
                  <a:srgbClr val="FF0000"/>
                </a:solidFill>
              </a:rPr>
              <a:t>IP</a:t>
            </a:r>
            <a:r>
              <a:rPr lang="zh-CN" altLang="en-US" sz="2000" u="sng" dirty="0">
                <a:solidFill>
                  <a:srgbClr val="FF0000"/>
                </a:solidFill>
              </a:rPr>
              <a:t>地址</a:t>
            </a:r>
            <a:r>
              <a:rPr lang="zh-CN" altLang="en-US" sz="2000" dirty="0"/>
              <a:t>加入到列表中，指针</a:t>
            </a:r>
            <a:r>
              <a:rPr lang="en-US" altLang="zh-CN" sz="2000" dirty="0"/>
              <a:t>+4</a:t>
            </a:r>
            <a:r>
              <a:rPr lang="zh-CN" altLang="en-US" sz="2000" dirty="0"/>
              <a:t>。最多</a:t>
            </a:r>
            <a:r>
              <a:rPr lang="en-US" altLang="zh-CN" sz="2000" dirty="0"/>
              <a:t>9</a:t>
            </a:r>
            <a:r>
              <a:rPr lang="zh-CN" altLang="en-US" sz="2000" dirty="0"/>
              <a:t>个地址</a:t>
            </a:r>
            <a:endParaRPr lang="en-US" altLang="zh-CN" sz="2000" dirty="0"/>
          </a:p>
          <a:p>
            <a:r>
              <a:rPr lang="zh-CN" altLang="en-US" sz="2000" dirty="0"/>
              <a:t>源路由：指定该</a:t>
            </a:r>
            <a:r>
              <a:rPr lang="en-US" altLang="en-US" sz="2000" dirty="0"/>
              <a:t>IP</a:t>
            </a:r>
            <a:r>
              <a:rPr lang="zh-CN" altLang="en-US" sz="2000" dirty="0"/>
              <a:t>分组从源到目的端必须经过的路由器列表</a:t>
            </a:r>
            <a:endParaRPr lang="en-US" altLang="zh-CN" sz="2000" dirty="0"/>
          </a:p>
          <a:p>
            <a:pPr lvl="1"/>
            <a:r>
              <a:rPr lang="zh-CN" altLang="en-US" sz="2000" dirty="0"/>
              <a:t>严格源</a:t>
            </a:r>
            <a:r>
              <a:rPr lang="zh-CN" altLang="en-US" sz="2000" dirty="0" smtClean="0"/>
              <a:t>路由</a:t>
            </a:r>
            <a:r>
              <a:rPr lang="en-US" altLang="zh-CN" sz="2000" dirty="0" smtClean="0"/>
              <a:t>(9)</a:t>
            </a:r>
            <a:r>
              <a:rPr lang="zh-CN" altLang="en-US" sz="2000" dirty="0" smtClean="0"/>
              <a:t>：</a:t>
            </a:r>
            <a:r>
              <a:rPr lang="zh-CN" altLang="en-US" sz="2000" dirty="0"/>
              <a:t>分组经过的路径必须与选项中给出的路径严格一致</a:t>
            </a:r>
            <a:endParaRPr lang="en-US" altLang="zh-CN" sz="2000" dirty="0"/>
          </a:p>
          <a:p>
            <a:pPr lvl="1"/>
            <a:r>
              <a:rPr lang="zh-CN" altLang="en-US" sz="2000" dirty="0"/>
              <a:t>松散源</a:t>
            </a:r>
            <a:r>
              <a:rPr lang="zh-CN" altLang="en-US" sz="2000" dirty="0" smtClean="0"/>
              <a:t>路由</a:t>
            </a:r>
            <a:r>
              <a:rPr lang="en-US" altLang="zh-CN" sz="2000" dirty="0" smtClean="0"/>
              <a:t>(3)</a:t>
            </a:r>
            <a:r>
              <a:rPr lang="zh-CN" altLang="en-US" sz="2000" dirty="0" smtClean="0"/>
              <a:t>：</a:t>
            </a:r>
            <a:r>
              <a:rPr lang="zh-CN" altLang="en-US" sz="2000" dirty="0"/>
              <a:t>分组转发时应该按照顺序经过那些路由器，但其中可经过其他路由器</a:t>
            </a:r>
            <a:endParaRPr lang="en-US" altLang="zh-CN" sz="2000" dirty="0"/>
          </a:p>
          <a:p>
            <a:r>
              <a:rPr lang="zh-CN" altLang="en-US" sz="2000" dirty="0"/>
              <a:t>时间</a:t>
            </a:r>
            <a:r>
              <a:rPr lang="zh-CN" altLang="en-US" sz="2000" dirty="0" smtClean="0"/>
              <a:t>戳</a:t>
            </a:r>
            <a:r>
              <a:rPr lang="en-US" altLang="zh-CN" sz="2000" dirty="0" smtClean="0"/>
              <a:t>(68)</a:t>
            </a:r>
            <a:r>
              <a:rPr lang="zh-CN" altLang="en-US" sz="2000" dirty="0" smtClean="0"/>
              <a:t>：</a:t>
            </a:r>
            <a:r>
              <a:rPr lang="zh-CN" altLang="en-US" sz="2000" dirty="0"/>
              <a:t>与</a:t>
            </a:r>
            <a:r>
              <a:rPr lang="en-US" altLang="zh-CN" sz="2000" dirty="0"/>
              <a:t>RR</a:t>
            </a:r>
            <a:r>
              <a:rPr lang="zh-CN" altLang="en-US" sz="2000" dirty="0"/>
              <a:t>选项类似，纪录</a:t>
            </a:r>
            <a:r>
              <a:rPr lang="en-US" altLang="zh-CN" sz="2000" dirty="0"/>
              <a:t>IP</a:t>
            </a:r>
            <a:r>
              <a:rPr lang="zh-CN" altLang="en-US" sz="2000" dirty="0"/>
              <a:t>地址和路由器的当前时间</a:t>
            </a:r>
            <a:endParaRPr lang="en-US" altLang="zh-CN" sz="2000" dirty="0"/>
          </a:p>
          <a:p>
            <a:endParaRPr lang="zh-CN" altLang="en-US" sz="2000" dirty="0"/>
          </a:p>
        </p:txBody>
      </p:sp>
      <p:graphicFrame>
        <p:nvGraphicFramePr>
          <p:cNvPr id="8" name="内容占位符 7"/>
          <p:cNvGraphicFramePr>
            <a:graphicFrameLocks/>
          </p:cNvGraphicFramePr>
          <p:nvPr>
            <p:extLst>
              <p:ext uri="{D42A27DB-BD31-4B8C-83A1-F6EECF244321}">
                <p14:modId xmlns:p14="http://schemas.microsoft.com/office/powerpoint/2010/main" val="4103030917"/>
              </p:ext>
            </p:extLst>
          </p:nvPr>
        </p:nvGraphicFramePr>
        <p:xfrm>
          <a:off x="2711045" y="4990147"/>
          <a:ext cx="5404255" cy="1796415"/>
        </p:xfrm>
        <a:graphic>
          <a:graphicData uri="http://schemas.openxmlformats.org/drawingml/2006/table">
            <a:tbl>
              <a:tblPr firstCol="1">
                <a:tableStyleId>{2D5ABB26-0587-4C30-8999-92F81FD0307C}</a:tableStyleId>
              </a:tblPr>
              <a:tblGrid>
                <a:gridCol w="1015122">
                  <a:extLst>
                    <a:ext uri="{9D8B030D-6E8A-4147-A177-3AD203B41FA5}">
                      <a16:colId xmlns:a16="http://schemas.microsoft.com/office/drawing/2014/main" val="20000"/>
                    </a:ext>
                  </a:extLst>
                </a:gridCol>
                <a:gridCol w="1145073">
                  <a:extLst>
                    <a:ext uri="{9D8B030D-6E8A-4147-A177-3AD203B41FA5}">
                      <a16:colId xmlns:a16="http://schemas.microsoft.com/office/drawing/2014/main" val="20001"/>
                    </a:ext>
                  </a:extLst>
                </a:gridCol>
                <a:gridCol w="1080098">
                  <a:extLst>
                    <a:ext uri="{9D8B030D-6E8A-4147-A177-3AD203B41FA5}">
                      <a16:colId xmlns:a16="http://schemas.microsoft.com/office/drawing/2014/main" val="20002"/>
                    </a:ext>
                  </a:extLst>
                </a:gridCol>
                <a:gridCol w="1081981">
                  <a:extLst>
                    <a:ext uri="{9D8B030D-6E8A-4147-A177-3AD203B41FA5}">
                      <a16:colId xmlns:a16="http://schemas.microsoft.com/office/drawing/2014/main" val="20003"/>
                    </a:ext>
                  </a:extLst>
                </a:gridCol>
                <a:gridCol w="1081981">
                  <a:extLst>
                    <a:ext uri="{9D8B030D-6E8A-4147-A177-3AD203B41FA5}">
                      <a16:colId xmlns:a16="http://schemas.microsoft.com/office/drawing/2014/main" val="20004"/>
                    </a:ext>
                  </a:extLst>
                </a:gridCol>
              </a:tblGrid>
              <a:tr h="359283">
                <a:tc>
                  <a:txBody>
                    <a:bodyPr/>
                    <a:lstStyle/>
                    <a:p>
                      <a:pPr algn="just">
                        <a:lnSpc>
                          <a:spcPct val="150000"/>
                        </a:lnSpc>
                        <a:spcAft>
                          <a:spcPts val="0"/>
                        </a:spcAft>
                      </a:pPr>
                      <a:r>
                        <a:rPr lang="en-US" sz="1400" kern="100" dirty="0">
                          <a:effectLst/>
                        </a:rPr>
                        <a:t>0</a:t>
                      </a:r>
                      <a:endParaRPr lang="zh-CN" sz="1400" kern="100" dirty="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a:effectLst/>
                        </a:rPr>
                        <a:t>8</a:t>
                      </a:r>
                      <a:endParaRPr lang="zh-CN" sz="14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dirty="0">
                          <a:effectLst/>
                        </a:rPr>
                        <a:t>16</a:t>
                      </a:r>
                      <a:endParaRPr lang="zh-CN" sz="1400" kern="100" dirty="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a:effectLst/>
                        </a:rPr>
                        <a:t>24 </a:t>
                      </a:r>
                      <a:endParaRPr lang="zh-CN" sz="1400" kern="100">
                        <a:effectLst/>
                        <a:latin typeface="Times New Roman"/>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a:effectLst/>
                        </a:rPr>
                        <a:t>31</a:t>
                      </a:r>
                      <a:endParaRPr lang="zh-CN" sz="14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359283">
                <a:tc>
                  <a:txBody>
                    <a:bodyPr/>
                    <a:lstStyle/>
                    <a:p>
                      <a:pPr algn="ctr">
                        <a:lnSpc>
                          <a:spcPct val="150000"/>
                        </a:lnSpc>
                        <a:spcAft>
                          <a:spcPts val="0"/>
                        </a:spcAft>
                      </a:pPr>
                      <a:r>
                        <a:rPr lang="zh-CN" sz="1400" kern="100" dirty="0">
                          <a:effectLst/>
                        </a:rPr>
                        <a:t>类型</a:t>
                      </a:r>
                      <a:r>
                        <a:rPr lang="en-US" sz="1400" kern="100" dirty="0">
                          <a:effectLst/>
                        </a:rPr>
                        <a:t>(7</a:t>
                      </a:r>
                      <a:r>
                        <a:rPr lang="zh-CN" sz="1400" kern="100" dirty="0">
                          <a:effectLst/>
                        </a:rPr>
                        <a:t>）</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400" kern="100" dirty="0">
                          <a:effectLst/>
                        </a:rPr>
                        <a:t>长度</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400" kern="100" dirty="0">
                          <a:effectLst/>
                        </a:rPr>
                        <a:t>指针</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400" kern="100" dirty="0">
                          <a:effectLst/>
                        </a:rPr>
                        <a:t>全</a:t>
                      </a:r>
                      <a:r>
                        <a:rPr lang="en-US" sz="1400" kern="100" dirty="0">
                          <a:effectLst/>
                        </a:rPr>
                        <a:t>0</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dirty="0">
                          <a:effectLst/>
                        </a:rPr>
                        <a:t> </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59283">
                <a:tc gridSpan="4">
                  <a:txBody>
                    <a:bodyPr/>
                    <a:lstStyle/>
                    <a:p>
                      <a:pPr algn="ctr">
                        <a:lnSpc>
                          <a:spcPct val="150000"/>
                        </a:lnSpc>
                        <a:spcAft>
                          <a:spcPts val="0"/>
                        </a:spcAft>
                      </a:pPr>
                      <a:r>
                        <a:rPr lang="zh-CN" sz="1400" kern="100" dirty="0">
                          <a:effectLst/>
                        </a:rPr>
                        <a:t>第一个</a:t>
                      </a:r>
                      <a:r>
                        <a:rPr lang="en-US" sz="1400" kern="100" dirty="0">
                          <a:effectLst/>
                        </a:rPr>
                        <a:t>IP</a:t>
                      </a:r>
                      <a:r>
                        <a:rPr lang="zh-CN" sz="1400" kern="100" dirty="0">
                          <a:effectLst/>
                        </a:rPr>
                        <a:t>地址</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50000"/>
                        </a:lnSpc>
                        <a:spcAft>
                          <a:spcPts val="0"/>
                        </a:spcAft>
                      </a:pPr>
                      <a:r>
                        <a:rPr lang="en-US" sz="1400" kern="100" dirty="0">
                          <a:effectLst/>
                        </a:rPr>
                        <a:t> </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59283">
                <a:tc gridSpan="4">
                  <a:txBody>
                    <a:bodyPr/>
                    <a:lstStyle/>
                    <a:p>
                      <a:pPr algn="ctr">
                        <a:lnSpc>
                          <a:spcPct val="150000"/>
                        </a:lnSpc>
                        <a:spcAft>
                          <a:spcPts val="0"/>
                        </a:spcAft>
                      </a:pPr>
                      <a:r>
                        <a:rPr lang="zh-CN" sz="1400" kern="100" dirty="0">
                          <a:effectLst/>
                        </a:rPr>
                        <a:t>第二个</a:t>
                      </a:r>
                      <a:r>
                        <a:rPr lang="en-US" sz="1400" kern="100" dirty="0">
                          <a:effectLst/>
                        </a:rPr>
                        <a:t>IP</a:t>
                      </a:r>
                      <a:r>
                        <a:rPr lang="zh-CN" sz="1400" kern="100" dirty="0">
                          <a:effectLst/>
                        </a:rPr>
                        <a:t>地址</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50000"/>
                        </a:lnSpc>
                        <a:spcAft>
                          <a:spcPts val="0"/>
                        </a:spcAft>
                      </a:pPr>
                      <a:r>
                        <a:rPr lang="en-US" sz="1400" kern="100" dirty="0">
                          <a:effectLst/>
                        </a:rPr>
                        <a:t> </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59283">
                <a:tc gridSpan="4">
                  <a:txBody>
                    <a:bodyPr/>
                    <a:lstStyle/>
                    <a:p>
                      <a:pPr algn="ctr">
                        <a:lnSpc>
                          <a:spcPct val="150000"/>
                        </a:lnSpc>
                        <a:spcAft>
                          <a:spcPts val="0"/>
                        </a:spcAft>
                      </a:pPr>
                      <a:r>
                        <a:rPr lang="en-US" sz="1400" kern="100" dirty="0">
                          <a:effectLst/>
                        </a:rPr>
                        <a:t>…</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50000"/>
                        </a:lnSpc>
                        <a:spcAft>
                          <a:spcPts val="0"/>
                        </a:spcAft>
                      </a:pPr>
                      <a:r>
                        <a:rPr lang="en-US" sz="1400" kern="100" dirty="0">
                          <a:effectLst/>
                        </a:rPr>
                        <a:t> </a:t>
                      </a:r>
                      <a:endParaRPr lang="zh-CN" sz="1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5" name="文本框 4"/>
          <p:cNvSpPr txBox="1"/>
          <p:nvPr/>
        </p:nvSpPr>
        <p:spPr>
          <a:xfrm>
            <a:off x="8420100" y="5277665"/>
            <a:ext cx="3581400" cy="400110"/>
          </a:xfrm>
          <a:prstGeom prst="rect">
            <a:avLst/>
          </a:prstGeom>
          <a:noFill/>
        </p:spPr>
        <p:txBody>
          <a:bodyPr wrap="square" rtlCol="0">
            <a:spAutoFit/>
          </a:bodyPr>
          <a:lstStyle/>
          <a:p>
            <a:r>
              <a:rPr lang="zh-CN" altLang="en-US" sz="2000" dirty="0" smtClean="0"/>
              <a:t>注意</a:t>
            </a:r>
            <a:r>
              <a:rPr lang="en-US" altLang="zh-CN" sz="2000" dirty="0" smtClean="0"/>
              <a:t>TCP</a:t>
            </a:r>
            <a:r>
              <a:rPr lang="zh-CN" altLang="en-US" sz="2000" dirty="0" smtClean="0"/>
              <a:t>也有</a:t>
            </a:r>
            <a:r>
              <a:rPr lang="en-US" altLang="zh-CN" sz="2000" dirty="0" smtClean="0"/>
              <a:t>timestamp</a:t>
            </a:r>
            <a:r>
              <a:rPr lang="zh-CN" altLang="en-US" sz="2000" dirty="0" smtClean="0"/>
              <a:t>选项</a:t>
            </a:r>
            <a:endParaRPr lang="zh-CN" altLang="en-US" sz="2000" dirty="0"/>
          </a:p>
        </p:txBody>
      </p:sp>
    </p:spTree>
    <p:extLst>
      <p:ext uri="{BB962C8B-B14F-4D97-AF65-F5344CB8AC3E}">
        <p14:creationId xmlns:p14="http://schemas.microsoft.com/office/powerpoint/2010/main" val="1091852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分组：分段和重组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8</a:t>
            </a:fld>
            <a:endParaRPr lang="zh-CN" altLang="en-US" dirty="0"/>
          </a:p>
        </p:txBody>
      </p:sp>
      <p:sp>
        <p:nvSpPr>
          <p:cNvPr id="4" name="内容占位符 3"/>
          <p:cNvSpPr>
            <a:spLocks noGrp="1"/>
          </p:cNvSpPr>
          <p:nvPr>
            <p:ph sz="quarter" idx="1"/>
          </p:nvPr>
        </p:nvSpPr>
        <p:spPr>
          <a:xfrm>
            <a:off x="323850" y="1495426"/>
            <a:ext cx="10515600" cy="4351338"/>
          </a:xfrm>
        </p:spPr>
        <p:txBody>
          <a:bodyPr>
            <a:noAutofit/>
          </a:bodyPr>
          <a:lstStyle/>
          <a:p>
            <a:pPr>
              <a:lnSpc>
                <a:spcPct val="90000"/>
              </a:lnSpc>
            </a:pPr>
            <a:r>
              <a:rPr lang="zh-CN" altLang="en-US" sz="1800" dirty="0"/>
              <a:t>分组传输经过的物理网络都有</a:t>
            </a:r>
            <a:r>
              <a:rPr lang="en-US" altLang="zh-CN" sz="1800" dirty="0"/>
              <a:t>MTU</a:t>
            </a:r>
            <a:r>
              <a:rPr lang="zh-CN" altLang="en-US" sz="1800" dirty="0"/>
              <a:t>（帧携带的数据大小</a:t>
            </a:r>
            <a:r>
              <a:rPr lang="zh-CN" altLang="en-US" sz="1800" dirty="0" smtClean="0"/>
              <a:t>）</a:t>
            </a:r>
            <a:r>
              <a:rPr lang="en-US" altLang="zh-CN" sz="1800" dirty="0" smtClean="0"/>
              <a:t>,</a:t>
            </a:r>
            <a:r>
              <a:rPr lang="zh-CN" altLang="en-US" sz="1800" dirty="0" smtClean="0"/>
              <a:t>至少</a:t>
            </a:r>
            <a:r>
              <a:rPr lang="en-US" altLang="zh-CN" sz="1800" dirty="0" smtClean="0"/>
              <a:t>576</a:t>
            </a:r>
            <a:r>
              <a:rPr lang="zh-CN" altLang="en-US" sz="1800" dirty="0" smtClean="0"/>
              <a:t>字节</a:t>
            </a:r>
            <a:endParaRPr lang="en-US" altLang="zh-CN" sz="1800" dirty="0" smtClean="0"/>
          </a:p>
          <a:p>
            <a:pPr lvl="1"/>
            <a:r>
              <a:rPr lang="zh-CN" altLang="en-US" sz="2000" dirty="0"/>
              <a:t>逐跳重组（透明分段法）：可能多次分段和重组，每跳必须是同一个出口</a:t>
            </a:r>
            <a:endParaRPr lang="en-US" altLang="zh-CN" sz="2000" dirty="0"/>
          </a:p>
          <a:p>
            <a:pPr lvl="1"/>
            <a:r>
              <a:rPr lang="zh-CN" altLang="en-US" sz="2000" dirty="0"/>
              <a:t>接收端重组：途中可分段，最后在接收端重</a:t>
            </a:r>
            <a:r>
              <a:rPr lang="zh-CN" altLang="en-US" sz="2000" dirty="0" smtClean="0"/>
              <a:t>组</a:t>
            </a:r>
            <a:endParaRPr lang="zh-CN" altLang="en-US" sz="2200" dirty="0"/>
          </a:p>
          <a:p>
            <a:pPr>
              <a:lnSpc>
                <a:spcPct val="90000"/>
              </a:lnSpc>
            </a:pPr>
            <a:r>
              <a:rPr lang="en-US" altLang="zh-CN" sz="1800" dirty="0" smtClean="0"/>
              <a:t>IP</a:t>
            </a:r>
            <a:r>
              <a:rPr lang="zh-CN" altLang="en-US" sz="1800" dirty="0"/>
              <a:t>采用接收方重组的策略</a:t>
            </a:r>
            <a:endParaRPr lang="en-US" altLang="zh-CN" sz="1800" dirty="0"/>
          </a:p>
          <a:p>
            <a:pPr lvl="1"/>
            <a:r>
              <a:rPr lang="zh-CN" altLang="zh-CN" sz="1800" dirty="0"/>
              <a:t>源端和目的端之间会发送多个</a:t>
            </a:r>
            <a:r>
              <a:rPr lang="en-US" altLang="zh-CN" sz="1800" dirty="0"/>
              <a:t>IP</a:t>
            </a:r>
            <a:r>
              <a:rPr lang="zh-CN" altLang="zh-CN" sz="1800" dirty="0"/>
              <a:t>分组，如何知道分段是属于哪个原始的</a:t>
            </a:r>
            <a:r>
              <a:rPr lang="en-US" altLang="zh-CN" sz="1800" dirty="0"/>
              <a:t>IP</a:t>
            </a:r>
            <a:r>
              <a:rPr lang="zh-CN" altLang="zh-CN" sz="1800" dirty="0"/>
              <a:t>分组？</a:t>
            </a:r>
            <a:endParaRPr lang="en-US" altLang="zh-CN" sz="1800" dirty="0"/>
          </a:p>
          <a:p>
            <a:pPr lvl="2"/>
            <a:r>
              <a:rPr lang="en-US" altLang="zh-CN" sz="1800" dirty="0"/>
              <a:t>IP</a:t>
            </a:r>
            <a:r>
              <a:rPr lang="zh-CN" altLang="en-US" sz="1800" dirty="0"/>
              <a:t>源地址和目的地址</a:t>
            </a:r>
            <a:r>
              <a:rPr lang="en-US" altLang="zh-CN" sz="1800" dirty="0"/>
              <a:t>+</a:t>
            </a:r>
            <a:r>
              <a:rPr lang="zh-CN" altLang="en-US" sz="1800" b="1" dirty="0">
                <a:solidFill>
                  <a:srgbClr val="0070C0"/>
                </a:solidFill>
              </a:rPr>
              <a:t>分段标识（</a:t>
            </a:r>
            <a:r>
              <a:rPr lang="en-US" altLang="zh-CN" sz="1800" b="1" dirty="0">
                <a:solidFill>
                  <a:srgbClr val="0070C0"/>
                </a:solidFill>
              </a:rPr>
              <a:t>16bit</a:t>
            </a:r>
            <a:r>
              <a:rPr lang="zh-CN" altLang="en-US" sz="1800" b="1" dirty="0">
                <a:solidFill>
                  <a:srgbClr val="0070C0"/>
                </a:solidFill>
              </a:rPr>
              <a:t>）</a:t>
            </a:r>
            <a:r>
              <a:rPr lang="zh-CN" altLang="en-US" sz="1800" dirty="0"/>
              <a:t>：标识原始分组</a:t>
            </a:r>
          </a:p>
          <a:p>
            <a:pPr lvl="1"/>
            <a:r>
              <a:rPr lang="zh-CN" altLang="zh-CN" sz="1800" dirty="0"/>
              <a:t>分段是原始</a:t>
            </a:r>
            <a:r>
              <a:rPr lang="en-US" altLang="zh-CN" sz="1800" dirty="0"/>
              <a:t>IP</a:t>
            </a:r>
            <a:r>
              <a:rPr lang="zh-CN" altLang="zh-CN" sz="1800" dirty="0"/>
              <a:t>分组的哪个部分？</a:t>
            </a:r>
            <a:endParaRPr lang="en-US" altLang="zh-CN" sz="1800" dirty="0"/>
          </a:p>
          <a:p>
            <a:pPr lvl="2"/>
            <a:r>
              <a:rPr lang="zh-CN" altLang="en-US" sz="1800" dirty="0"/>
              <a:t>每个分段包含</a:t>
            </a:r>
            <a:r>
              <a:rPr lang="zh-CN" altLang="en-US" sz="1800" b="1" dirty="0">
                <a:solidFill>
                  <a:srgbClr val="0070C0"/>
                </a:solidFill>
              </a:rPr>
              <a:t>分段偏移（</a:t>
            </a:r>
            <a:r>
              <a:rPr lang="en-US" altLang="zh-CN" sz="1800" b="1" dirty="0" smtClean="0">
                <a:solidFill>
                  <a:srgbClr val="0070C0"/>
                </a:solidFill>
              </a:rPr>
              <a:t>13bit</a:t>
            </a:r>
            <a:r>
              <a:rPr lang="zh-CN" altLang="en-US" sz="1800" b="1" dirty="0" smtClean="0">
                <a:solidFill>
                  <a:srgbClr val="0070C0"/>
                </a:solidFill>
              </a:rPr>
              <a:t>）</a:t>
            </a:r>
            <a:r>
              <a:rPr lang="zh-CN" altLang="en-US" sz="1800" dirty="0"/>
              <a:t>：</a:t>
            </a:r>
            <a:r>
              <a:rPr lang="zh-CN" altLang="zh-CN" sz="1800" dirty="0"/>
              <a:t>分段携带的数据在原始</a:t>
            </a:r>
            <a:r>
              <a:rPr lang="en-US" altLang="zh-CN" sz="1800" dirty="0"/>
              <a:t>IP</a:t>
            </a:r>
            <a:r>
              <a:rPr lang="zh-CN" altLang="zh-CN" sz="1800" dirty="0"/>
              <a:t>分组中携带的</a:t>
            </a:r>
            <a:r>
              <a:rPr lang="zh-CN" altLang="zh-CN" sz="1800" b="1" dirty="0">
                <a:solidFill>
                  <a:srgbClr val="0070C0"/>
                </a:solidFill>
              </a:rPr>
              <a:t>数据部分</a:t>
            </a:r>
            <a:r>
              <a:rPr lang="zh-CN" altLang="zh-CN" sz="1800" dirty="0"/>
              <a:t>所处位置的偏移</a:t>
            </a:r>
            <a:r>
              <a:rPr lang="zh-CN" altLang="zh-CN" sz="1800" dirty="0" smtClean="0"/>
              <a:t>量</a:t>
            </a:r>
            <a:r>
              <a:rPr lang="zh-CN" altLang="en-US" sz="1800" dirty="0"/>
              <a:t>。</a:t>
            </a:r>
            <a:r>
              <a:rPr lang="zh-CN" altLang="zh-CN" dirty="0" smtClean="0"/>
              <a:t>单位</a:t>
            </a:r>
            <a:r>
              <a:rPr lang="zh-CN" altLang="zh-CN" dirty="0"/>
              <a:t>为</a:t>
            </a:r>
            <a:r>
              <a:rPr lang="en-US" altLang="zh-CN" dirty="0"/>
              <a:t>8</a:t>
            </a:r>
            <a:r>
              <a:rPr lang="zh-CN" altLang="zh-CN" dirty="0"/>
              <a:t>个字节</a:t>
            </a:r>
            <a:endParaRPr lang="en-US" altLang="zh-CN" dirty="0"/>
          </a:p>
          <a:p>
            <a:pPr lvl="3"/>
            <a:r>
              <a:rPr lang="zh-CN" altLang="en-US" dirty="0">
                <a:sym typeface="Wingdings" pitchFamily="2" charset="2"/>
              </a:rPr>
              <a:t>前面的分段携带数据长度为</a:t>
            </a:r>
            <a:r>
              <a:rPr lang="en-US" altLang="zh-CN" dirty="0">
                <a:sym typeface="Wingdings" pitchFamily="2" charset="2"/>
              </a:rPr>
              <a:t>8</a:t>
            </a:r>
            <a:r>
              <a:rPr lang="zh-CN" altLang="en-US" dirty="0">
                <a:sym typeface="Wingdings" pitchFamily="2" charset="2"/>
              </a:rPr>
              <a:t>的倍数</a:t>
            </a:r>
            <a:endParaRPr lang="en-US" altLang="zh-CN" dirty="0">
              <a:sym typeface="Wingdings" pitchFamily="2" charset="2"/>
            </a:endParaRPr>
          </a:p>
          <a:p>
            <a:pPr lvl="2"/>
            <a:r>
              <a:rPr lang="zh-CN" altLang="en-US" sz="1800" dirty="0">
                <a:sym typeface="Wingdings" pitchFamily="2" charset="2"/>
              </a:rPr>
              <a:t>总长度与头部长度可知道分段携带的数据部分长度</a:t>
            </a:r>
            <a:endParaRPr lang="zh-CN" altLang="zh-CN" sz="1800" dirty="0"/>
          </a:p>
          <a:p>
            <a:pPr lvl="1"/>
            <a:r>
              <a:rPr lang="zh-CN" altLang="zh-CN" sz="1800" dirty="0"/>
              <a:t>接收端</a:t>
            </a:r>
            <a:r>
              <a:rPr lang="zh-CN" altLang="zh-CN" sz="1800" dirty="0" smtClean="0"/>
              <a:t>怎么知道</a:t>
            </a:r>
            <a:r>
              <a:rPr lang="zh-CN" altLang="zh-CN" sz="1800" dirty="0"/>
              <a:t>所有的分段都已经到来？</a:t>
            </a:r>
            <a:endParaRPr lang="en-US" altLang="zh-CN" sz="1800" dirty="0"/>
          </a:p>
          <a:p>
            <a:pPr lvl="2">
              <a:lnSpc>
                <a:spcPct val="90000"/>
              </a:lnSpc>
            </a:pPr>
            <a:r>
              <a:rPr lang="en-US" altLang="zh-CN" sz="1800" b="1" dirty="0">
                <a:solidFill>
                  <a:srgbClr val="0070C0"/>
                </a:solidFill>
              </a:rPr>
              <a:t>MF:</a:t>
            </a:r>
            <a:r>
              <a:rPr lang="zh-CN" altLang="en-US" sz="1800" dirty="0"/>
              <a:t>后面是否还有分段</a:t>
            </a:r>
            <a:endParaRPr lang="en-US" altLang="zh-CN" sz="1800" dirty="0"/>
          </a:p>
          <a:p>
            <a:pPr lvl="3">
              <a:lnSpc>
                <a:spcPct val="90000"/>
              </a:lnSpc>
            </a:pPr>
            <a:r>
              <a:rPr lang="zh-CN" altLang="en-US" dirty="0"/>
              <a:t>收到</a:t>
            </a:r>
            <a:r>
              <a:rPr lang="en-US" altLang="zh-CN" dirty="0"/>
              <a:t>MF=0</a:t>
            </a:r>
            <a:r>
              <a:rPr lang="zh-CN" altLang="en-US" dirty="0"/>
              <a:t>的分段，且之前所有的分段都已到来，可以重组</a:t>
            </a:r>
            <a:endParaRPr lang="en-US" altLang="zh-CN" dirty="0"/>
          </a:p>
          <a:p>
            <a:pPr lvl="3">
              <a:lnSpc>
                <a:spcPct val="90000"/>
              </a:lnSpc>
            </a:pPr>
            <a:r>
              <a:rPr lang="zh-CN" altLang="en-US" dirty="0"/>
              <a:t>重组计时器超时时丢弃所有的分段</a:t>
            </a:r>
          </a:p>
          <a:p>
            <a:pPr lvl="2">
              <a:lnSpc>
                <a:spcPct val="90000"/>
              </a:lnSpc>
            </a:pPr>
            <a:r>
              <a:rPr lang="en-US" altLang="zh-CN" sz="1800" b="1" dirty="0">
                <a:solidFill>
                  <a:srgbClr val="0070C0"/>
                </a:solidFill>
              </a:rPr>
              <a:t>DF</a:t>
            </a:r>
            <a:r>
              <a:rPr lang="zh-CN" altLang="en-US" sz="1800" b="1" dirty="0">
                <a:solidFill>
                  <a:srgbClr val="0070C0"/>
                </a:solidFill>
              </a:rPr>
              <a:t>：不允许分段</a:t>
            </a:r>
          </a:p>
          <a:p>
            <a:pPr>
              <a:lnSpc>
                <a:spcPct val="90000"/>
              </a:lnSpc>
            </a:pPr>
            <a:endParaRPr lang="zh-CN" altLang="en-US" sz="1800" dirty="0"/>
          </a:p>
          <a:p>
            <a:endParaRPr lang="zh-CN" altLang="en-US" sz="1800" dirty="0"/>
          </a:p>
        </p:txBody>
      </p:sp>
    </p:spTree>
    <p:extLst>
      <p:ext uri="{BB962C8B-B14F-4D97-AF65-F5344CB8AC3E}">
        <p14:creationId xmlns:p14="http://schemas.microsoft.com/office/powerpoint/2010/main" val="365825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分组：分段示例</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9</a:t>
            </a:fld>
            <a:endParaRPr lang="zh-CN" altLang="en-US" dirty="0"/>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962666315"/>
              </p:ext>
            </p:extLst>
          </p:nvPr>
        </p:nvGraphicFramePr>
        <p:xfrm>
          <a:off x="1893327" y="3642897"/>
          <a:ext cx="9134477" cy="2708466"/>
        </p:xfrm>
        <a:graphic>
          <a:graphicData uri="http://schemas.openxmlformats.org/drawingml/2006/table">
            <a:tbl>
              <a:tblPr firstRow="1" firstCol="1" bandRow="1">
                <a:tableStyleId>{2D5ABB26-0587-4C30-8999-92F81FD0307C}</a:tableStyleId>
              </a:tblPr>
              <a:tblGrid>
                <a:gridCol w="946955">
                  <a:extLst>
                    <a:ext uri="{9D8B030D-6E8A-4147-A177-3AD203B41FA5}">
                      <a16:colId xmlns:a16="http://schemas.microsoft.com/office/drawing/2014/main" val="20000"/>
                    </a:ext>
                  </a:extLst>
                </a:gridCol>
                <a:gridCol w="1442284">
                  <a:extLst>
                    <a:ext uri="{9D8B030D-6E8A-4147-A177-3AD203B41FA5}">
                      <a16:colId xmlns:a16="http://schemas.microsoft.com/office/drawing/2014/main" val="20001"/>
                    </a:ext>
                  </a:extLst>
                </a:gridCol>
                <a:gridCol w="1282031">
                  <a:extLst>
                    <a:ext uri="{9D8B030D-6E8A-4147-A177-3AD203B41FA5}">
                      <a16:colId xmlns:a16="http://schemas.microsoft.com/office/drawing/2014/main" val="20002"/>
                    </a:ext>
                  </a:extLst>
                </a:gridCol>
                <a:gridCol w="1500560">
                  <a:extLst>
                    <a:ext uri="{9D8B030D-6E8A-4147-A177-3AD203B41FA5}">
                      <a16:colId xmlns:a16="http://schemas.microsoft.com/office/drawing/2014/main" val="20003"/>
                    </a:ext>
                  </a:extLst>
                </a:gridCol>
                <a:gridCol w="1500434">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gridCol w="1233488">
                  <a:extLst>
                    <a:ext uri="{9D8B030D-6E8A-4147-A177-3AD203B41FA5}">
                      <a16:colId xmlns:a16="http://schemas.microsoft.com/office/drawing/2014/main" val="20006"/>
                    </a:ext>
                  </a:extLst>
                </a:gridCol>
              </a:tblGrid>
              <a:tr h="745554">
                <a:tc>
                  <a:txBody>
                    <a:bodyPr/>
                    <a:lstStyle/>
                    <a:p>
                      <a:pPr algn="ctr">
                        <a:lnSpc>
                          <a:spcPct val="150000"/>
                        </a:lnSpc>
                        <a:spcAft>
                          <a:spcPts val="0"/>
                        </a:spcAft>
                      </a:pPr>
                      <a:r>
                        <a:rPr lang="zh-CN" sz="2400" kern="100" dirty="0">
                          <a:effectLst/>
                        </a:rPr>
                        <a:t>分段</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zh-CN" sz="2400" kern="100" dirty="0">
                          <a:effectLst/>
                        </a:rPr>
                        <a:t>头部长度</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zh-CN" sz="2400" kern="100" dirty="0">
                          <a:effectLst/>
                        </a:rPr>
                        <a:t>总长度</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zh-CN" sz="2400" kern="100" dirty="0">
                          <a:effectLst/>
                        </a:rPr>
                        <a:t>分段标识</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zh-CN" sz="2400" kern="100" dirty="0">
                          <a:effectLst/>
                        </a:rPr>
                        <a:t>分段偏移</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en-US" sz="2400" kern="100" dirty="0">
                          <a:effectLst/>
                        </a:rPr>
                        <a:t>DF</a:t>
                      </a:r>
                      <a:r>
                        <a:rPr lang="zh-CN" sz="2400" kern="100" dirty="0">
                          <a:effectLst/>
                        </a:rPr>
                        <a:t>标志</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50000"/>
                        </a:lnSpc>
                        <a:spcAft>
                          <a:spcPts val="0"/>
                        </a:spcAft>
                      </a:pPr>
                      <a:r>
                        <a:rPr lang="en-US" sz="2400" kern="100" dirty="0">
                          <a:effectLst/>
                        </a:rPr>
                        <a:t>MF</a:t>
                      </a:r>
                      <a:r>
                        <a:rPr lang="zh-CN" sz="2400" kern="100" dirty="0">
                          <a:effectLst/>
                        </a:rPr>
                        <a:t>标志</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71888">
                <a:tc>
                  <a:txBody>
                    <a:bodyPr/>
                    <a:lstStyle/>
                    <a:p>
                      <a:pPr algn="ctr">
                        <a:lnSpc>
                          <a:spcPct val="150000"/>
                        </a:lnSpc>
                        <a:spcAft>
                          <a:spcPts val="0"/>
                        </a:spcAft>
                      </a:pPr>
                      <a:r>
                        <a:rPr lang="zh-CN" sz="2400" kern="100" dirty="0">
                          <a:effectLst/>
                        </a:rPr>
                        <a:t>原始</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20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2400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0xa767</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458282">
                <a:tc>
                  <a:txBody>
                    <a:bodyPr/>
                    <a:lstStyle/>
                    <a:p>
                      <a:pPr algn="ctr">
                        <a:lnSpc>
                          <a:spcPct val="150000"/>
                        </a:lnSpc>
                        <a:spcAft>
                          <a:spcPts val="0"/>
                        </a:spcAft>
                      </a:pPr>
                      <a:r>
                        <a:rPr lang="en-US" sz="2400" kern="100" dirty="0">
                          <a:effectLst/>
                        </a:rPr>
                        <a:t>1</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a:effectLst/>
                        </a:rPr>
                        <a:t>20</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996</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a:effectLst/>
                        </a:rPr>
                        <a:t>0xa767</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1</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458282">
                <a:tc>
                  <a:txBody>
                    <a:bodyPr/>
                    <a:lstStyle/>
                    <a:p>
                      <a:pPr algn="ctr">
                        <a:lnSpc>
                          <a:spcPct val="150000"/>
                        </a:lnSpc>
                        <a:spcAft>
                          <a:spcPts val="0"/>
                        </a:spcAft>
                      </a:pPr>
                      <a:r>
                        <a:rPr lang="en-US" sz="2400" kern="100" dirty="0">
                          <a:effectLst/>
                        </a:rPr>
                        <a:t>2</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a:effectLst/>
                        </a:rPr>
                        <a:t>20</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996</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a:effectLst/>
                        </a:rPr>
                        <a:t>0xa767</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122</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1</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458282">
                <a:tc>
                  <a:txBody>
                    <a:bodyPr/>
                    <a:lstStyle/>
                    <a:p>
                      <a:pPr algn="ctr">
                        <a:lnSpc>
                          <a:spcPct val="150000"/>
                        </a:lnSpc>
                        <a:spcAft>
                          <a:spcPts val="0"/>
                        </a:spcAft>
                      </a:pPr>
                      <a:r>
                        <a:rPr lang="en-US" sz="2400" kern="100">
                          <a:effectLst/>
                        </a:rPr>
                        <a:t>3</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a:effectLst/>
                        </a:rPr>
                        <a:t>20</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448</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a:effectLst/>
                        </a:rPr>
                        <a:t>0xa767</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244</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kern="100" dirty="0">
                          <a:effectLst/>
                        </a:rPr>
                        <a:t>0</a:t>
                      </a:r>
                      <a:endParaRPr lang="zh-CN" sz="24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
        <p:nvSpPr>
          <p:cNvPr id="6" name="矩形 5"/>
          <p:cNvSpPr/>
          <p:nvPr/>
        </p:nvSpPr>
        <p:spPr>
          <a:xfrm>
            <a:off x="3314700" y="2322629"/>
            <a:ext cx="88773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t>2400</a:t>
            </a:r>
            <a:r>
              <a:rPr lang="zh-CN" altLang="en-US" sz="2400" dirty="0"/>
              <a:t>字节的</a:t>
            </a:r>
            <a:r>
              <a:rPr lang="en-US" altLang="zh-CN" sz="2400" dirty="0"/>
              <a:t>IP</a:t>
            </a:r>
            <a:r>
              <a:rPr lang="zh-CN" altLang="en-US" sz="2400" dirty="0"/>
              <a:t>分组（无</a:t>
            </a:r>
            <a:r>
              <a:rPr lang="en-US" altLang="zh-CN" sz="2400" dirty="0"/>
              <a:t>IP</a:t>
            </a:r>
            <a:r>
              <a:rPr lang="zh-CN" altLang="en-US" sz="2400" dirty="0"/>
              <a:t>选项）经过一个</a:t>
            </a:r>
            <a:r>
              <a:rPr lang="en-US" altLang="zh-CN" sz="2400" dirty="0"/>
              <a:t>MTU</a:t>
            </a:r>
            <a:r>
              <a:rPr lang="zh-CN" altLang="en-US" sz="2400" dirty="0"/>
              <a:t>为</a:t>
            </a:r>
            <a:r>
              <a:rPr lang="en-US" altLang="zh-CN" sz="2400" dirty="0"/>
              <a:t>1000</a:t>
            </a:r>
            <a:r>
              <a:rPr lang="zh-CN" altLang="en-US" sz="2400" dirty="0"/>
              <a:t>字节的</a:t>
            </a:r>
            <a:r>
              <a:rPr lang="zh-CN" altLang="en-US" sz="2400" dirty="0" smtClean="0"/>
              <a:t>网络</a:t>
            </a:r>
            <a:endParaRPr lang="en-US" altLang="zh-CN" sz="2400" dirty="0" smtClean="0"/>
          </a:p>
          <a:p>
            <a:r>
              <a:rPr lang="zh-CN" altLang="en-US" sz="2400" dirty="0" smtClean="0"/>
              <a:t>前面的段：</a:t>
            </a:r>
            <a:r>
              <a:rPr lang="en-US" altLang="zh-CN" sz="2400" dirty="0" smtClean="0"/>
              <a:t>(1000-20) // 8  </a:t>
            </a:r>
            <a:r>
              <a:rPr lang="zh-CN" altLang="en-US" sz="2400" dirty="0" smtClean="0"/>
              <a:t>* </a:t>
            </a:r>
            <a:r>
              <a:rPr lang="en-US" altLang="zh-CN" sz="2400" dirty="0" smtClean="0"/>
              <a:t>8 = 122 </a:t>
            </a:r>
            <a:r>
              <a:rPr lang="zh-CN" altLang="en-US" sz="2400" dirty="0" smtClean="0"/>
              <a:t>* </a:t>
            </a:r>
            <a:r>
              <a:rPr lang="en-US" altLang="zh-CN" sz="2400" dirty="0" smtClean="0"/>
              <a:t>8 = 976</a:t>
            </a:r>
            <a:r>
              <a:rPr lang="zh-CN" altLang="en-US" sz="2400" dirty="0" smtClean="0"/>
              <a:t>字节数据</a:t>
            </a:r>
            <a:r>
              <a:rPr lang="en-US" altLang="zh-CN" sz="2400" dirty="0" smtClean="0"/>
              <a:t>  </a:t>
            </a:r>
            <a:endParaRPr lang="zh-CN" altLang="en-US" sz="2400" dirty="0"/>
          </a:p>
        </p:txBody>
      </p:sp>
      <p:sp>
        <p:nvSpPr>
          <p:cNvPr id="7" name="矩形 6"/>
          <p:cNvSpPr/>
          <p:nvPr/>
        </p:nvSpPr>
        <p:spPr>
          <a:xfrm>
            <a:off x="315804" y="1626274"/>
            <a:ext cx="4218095" cy="1569660"/>
          </a:xfrm>
          <a:prstGeom prst="rect">
            <a:avLst/>
          </a:prstGeom>
        </p:spPr>
        <p:txBody>
          <a:bodyPr wrap="square">
            <a:spAutoFit/>
          </a:bodyPr>
          <a:lstStyle/>
          <a:p>
            <a:pPr marL="285750" indent="-285750">
              <a:buFont typeface="Arial" panose="020B0604020202020204" pitchFamily="34" charset="0"/>
              <a:buChar char="•"/>
            </a:pPr>
            <a:r>
              <a:rPr lang="zh-CN" altLang="en-US" sz="2400" dirty="0" smtClean="0"/>
              <a:t>分段是有害的，尽量避免</a:t>
            </a:r>
            <a:endParaRPr lang="en-US" altLang="zh-CN" sz="2400" dirty="0" smtClean="0"/>
          </a:p>
          <a:p>
            <a:pPr marL="742950" lvl="1" indent="-285750">
              <a:buFont typeface="Arial" panose="020B0604020202020204" pitchFamily="34" charset="0"/>
              <a:buChar char="•"/>
            </a:pPr>
            <a:r>
              <a:rPr lang="zh-CN" altLang="en-US" sz="2400" dirty="0" smtClean="0"/>
              <a:t>带宽浪费</a:t>
            </a:r>
            <a:endParaRPr lang="en-US" altLang="zh-CN" sz="2400" dirty="0" smtClean="0"/>
          </a:p>
          <a:p>
            <a:pPr marL="742950" lvl="1" indent="-285750">
              <a:buFont typeface="Arial" panose="020B0604020202020204" pitchFamily="34" charset="0"/>
              <a:buChar char="•"/>
            </a:pPr>
            <a:r>
              <a:rPr lang="zh-CN" altLang="en-US" sz="2400" dirty="0" smtClean="0"/>
              <a:t>分段寻找路由</a:t>
            </a:r>
            <a:endParaRPr lang="en-US" altLang="zh-CN" sz="2400" dirty="0" smtClean="0"/>
          </a:p>
          <a:p>
            <a:pPr marL="742950" lvl="1" indent="-285750">
              <a:buFont typeface="Arial" panose="020B0604020202020204" pitchFamily="34" charset="0"/>
              <a:buChar char="•"/>
            </a:pPr>
            <a:r>
              <a:rPr lang="zh-CN" altLang="en-US" sz="2400" dirty="0" smtClean="0"/>
              <a:t>重组开销</a:t>
            </a:r>
            <a:endParaRPr lang="en-US" altLang="zh-CN" sz="2400" dirty="0" smtClean="0"/>
          </a:p>
        </p:txBody>
      </p:sp>
      <p:sp>
        <p:nvSpPr>
          <p:cNvPr id="4" name="文本框 3"/>
          <p:cNvSpPr txBox="1"/>
          <p:nvPr/>
        </p:nvSpPr>
        <p:spPr>
          <a:xfrm>
            <a:off x="5200649" y="1371693"/>
            <a:ext cx="6819902" cy="461665"/>
          </a:xfrm>
          <a:prstGeom prst="rect">
            <a:avLst/>
          </a:prstGeom>
          <a:noFill/>
        </p:spPr>
        <p:txBody>
          <a:bodyPr wrap="square" rtlCol="0">
            <a:spAutoFit/>
          </a:bodyPr>
          <a:lstStyle/>
          <a:p>
            <a:r>
              <a:rPr lang="en-US" altLang="zh-CN" sz="2400" dirty="0" smtClean="0"/>
              <a:t>IPv6</a:t>
            </a:r>
            <a:r>
              <a:rPr lang="zh-CN" altLang="en-US" sz="2400" dirty="0" smtClean="0"/>
              <a:t>中途中不允许进行分段，仅允许发送端分段</a:t>
            </a:r>
            <a:endParaRPr lang="zh-CN" altLang="en-US" sz="2400" dirty="0"/>
          </a:p>
        </p:txBody>
      </p:sp>
    </p:spTree>
    <p:extLst>
      <p:ext uri="{BB962C8B-B14F-4D97-AF65-F5344CB8AC3E}">
        <p14:creationId xmlns:p14="http://schemas.microsoft.com/office/powerpoint/2010/main" val="798952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9708</TotalTime>
  <Words>4290</Words>
  <Application>Microsoft Office PowerPoint</Application>
  <PresentationFormat>宽屏</PresentationFormat>
  <Paragraphs>672</Paragraphs>
  <Slides>31</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新細明體</vt:lpstr>
      <vt:lpstr>等线</vt:lpstr>
      <vt:lpstr>等线 Light</vt:lpstr>
      <vt:lpstr>宋体</vt:lpstr>
      <vt:lpstr>Arial</vt:lpstr>
      <vt:lpstr>Calibri</vt:lpstr>
      <vt:lpstr>Courier New</vt:lpstr>
      <vt:lpstr>Symbol</vt:lpstr>
      <vt:lpstr>Times New Roman</vt:lpstr>
      <vt:lpstr>Trebuchet MS</vt:lpstr>
      <vt:lpstr>Wingdings</vt:lpstr>
      <vt:lpstr>Wingdings 3</vt:lpstr>
      <vt:lpstr>Office 主题​​</vt:lpstr>
      <vt:lpstr>Visio</vt:lpstr>
      <vt:lpstr>第5章 网络互连-网络层</vt:lpstr>
      <vt:lpstr>主要内容</vt:lpstr>
      <vt:lpstr>Internet网络层：Internet设计原则</vt:lpstr>
      <vt:lpstr>Internet网络层</vt:lpstr>
      <vt:lpstr>Internet网络层：IP协议</vt:lpstr>
      <vt:lpstr>IP分组格式</vt:lpstr>
      <vt:lpstr>IP分组：IP选项</vt:lpstr>
      <vt:lpstr>IP分组：分段和重组</vt:lpstr>
      <vt:lpstr>IP分组：分段示例</vt:lpstr>
      <vt:lpstr>IP：IP地址</vt:lpstr>
      <vt:lpstr>IP 地址类</vt:lpstr>
      <vt:lpstr>IP地址：特殊的IP地址</vt:lpstr>
      <vt:lpstr>内部IP地址</vt:lpstr>
      <vt:lpstr>IP：子网</vt:lpstr>
      <vt:lpstr>IP子网：变长子网掩码VLSM</vt:lpstr>
      <vt:lpstr>IP ：CIDR(Classless Inter-Domain Routing) RFC 1519, 4632</vt:lpstr>
      <vt:lpstr>CIDR示例</vt:lpstr>
      <vt:lpstr>CIDR:常用的CIDR地址块</vt:lpstr>
      <vt:lpstr>IP：IP转发</vt:lpstr>
      <vt:lpstr>IP转发：最长前缀匹配</vt:lpstr>
      <vt:lpstr>地址解析协议ARP（Address Resolution Protocol）</vt:lpstr>
      <vt:lpstr>ARP分组格式</vt:lpstr>
      <vt:lpstr>ARP</vt:lpstr>
      <vt:lpstr>ARP Spoofing Attack(Man-in-the-Middle)</vt:lpstr>
      <vt:lpstr>反向（Reverse）ARP</vt:lpstr>
      <vt:lpstr>ICMP（Internet Control Message Protocol）</vt:lpstr>
      <vt:lpstr>ICMP：ICMP消息</vt:lpstr>
      <vt:lpstr>ICMP差错报告</vt:lpstr>
      <vt:lpstr>ICMP差错报告（续）</vt:lpstr>
      <vt:lpstr>ICMP：Traceroute</vt:lpstr>
      <vt:lpstr>ICMP：Path MTU Discovery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网络互连-交换机</dc:title>
  <dc:creator>dlmao</dc:creator>
  <cp:lastModifiedBy>Dilin Mao</cp:lastModifiedBy>
  <cp:revision>91</cp:revision>
  <dcterms:created xsi:type="dcterms:W3CDTF">2016-11-14T15:23:31Z</dcterms:created>
  <dcterms:modified xsi:type="dcterms:W3CDTF">2017-11-10T00:25:58Z</dcterms:modified>
</cp:coreProperties>
</file>