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268" r:id="rId3"/>
    <p:sldId id="269" r:id="rId4"/>
    <p:sldId id="270" r:id="rId5"/>
    <p:sldId id="271" r:id="rId6"/>
    <p:sldId id="272" r:id="rId7"/>
    <p:sldId id="274" r:id="rId8"/>
    <p:sldId id="275" r:id="rId9"/>
    <p:sldId id="277" r:id="rId10"/>
    <p:sldId id="276" r:id="rId11"/>
    <p:sldId id="294" r:id="rId12"/>
    <p:sldId id="278" r:id="rId13"/>
    <p:sldId id="281" r:id="rId14"/>
    <p:sldId id="280" r:id="rId15"/>
    <p:sldId id="285" r:id="rId16"/>
    <p:sldId id="282" r:id="rId17"/>
    <p:sldId id="295" r:id="rId18"/>
    <p:sldId id="297" r:id="rId19"/>
    <p:sldId id="283" r:id="rId20"/>
    <p:sldId id="286" r:id="rId21"/>
    <p:sldId id="287" r:id="rId22"/>
    <p:sldId id="298" r:id="rId23"/>
    <p:sldId id="288" r:id="rId24"/>
    <p:sldId id="289" r:id="rId25"/>
    <p:sldId id="290" r:id="rId26"/>
    <p:sldId id="291" r:id="rId27"/>
    <p:sldId id="292"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1" autoAdjust="0"/>
    <p:restoredTop sz="82051" autoAdjust="0"/>
  </p:normalViewPr>
  <p:slideViewPr>
    <p:cSldViewPr snapToGrid="0">
      <p:cViewPr varScale="1">
        <p:scale>
          <a:sx n="45" d="100"/>
          <a:sy n="45" d="100"/>
        </p:scale>
        <p:origin x="40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A31634-F349-44AC-8ABB-562A261580BE}" type="datetimeFigureOut">
              <a:rPr lang="zh-CN" altLang="en-US" smtClean="0"/>
              <a:t>2017/10/26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A77281-7B96-449B-9230-9E9037F24082}" type="slidenum">
              <a:rPr lang="zh-CN" altLang="en-US" smtClean="0"/>
              <a:t>‹#›</a:t>
            </a:fld>
            <a:endParaRPr lang="zh-CN" altLang="en-US"/>
          </a:p>
        </p:txBody>
      </p:sp>
    </p:spTree>
    <p:extLst>
      <p:ext uri="{BB962C8B-B14F-4D97-AF65-F5344CB8AC3E}">
        <p14:creationId xmlns:p14="http://schemas.microsoft.com/office/powerpoint/2010/main" val="436651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TCP congestion control was introduced into the Internet in the late</a:t>
            </a:r>
          </a:p>
          <a:p>
            <a:r>
              <a:rPr lang="en-US" altLang="zh-CN" sz="1200" b="0" i="0" u="none" strike="noStrike" kern="1200" baseline="0" dirty="0" smtClean="0">
                <a:solidFill>
                  <a:schemeClr val="tx1"/>
                </a:solidFill>
                <a:latin typeface="+mn-lt"/>
                <a:ea typeface="+mn-ea"/>
                <a:cs typeface="+mn-cs"/>
              </a:rPr>
              <a:t>1980s by Van Jacobson, roughly eight years after the TCP/IP protocol stack</a:t>
            </a:r>
          </a:p>
          <a:p>
            <a:r>
              <a:rPr lang="en-US" altLang="zh-CN" sz="1200" b="0" i="0" u="none" strike="noStrike" kern="1200" baseline="0" dirty="0" smtClean="0">
                <a:solidFill>
                  <a:schemeClr val="tx1"/>
                </a:solidFill>
                <a:latin typeface="+mn-lt"/>
                <a:ea typeface="+mn-ea"/>
                <a:cs typeface="+mn-cs"/>
              </a:rPr>
              <a:t>had become operational</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19A77281-7B96-449B-9230-9E9037F24082}" type="slidenum">
              <a:rPr lang="zh-CN" altLang="en-US" smtClean="0"/>
              <a:t>3</a:t>
            </a:fld>
            <a:endParaRPr lang="zh-CN" altLang="en-US"/>
          </a:p>
        </p:txBody>
      </p:sp>
    </p:spTree>
    <p:extLst>
      <p:ext uri="{BB962C8B-B14F-4D97-AF65-F5344CB8AC3E}">
        <p14:creationId xmlns:p14="http://schemas.microsoft.com/office/powerpoint/2010/main" val="10439083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FED1A48-9CA5-4D07-85C5-026F2489734C}" type="slidenum">
              <a:rPr lang="en-US" altLang="ko-KR" smtClean="0"/>
              <a:pPr>
                <a:defRPr/>
              </a:pPr>
              <a:t>21</a:t>
            </a:fld>
            <a:endParaRPr lang="en-US" altLang="ko-KR"/>
          </a:p>
        </p:txBody>
      </p:sp>
    </p:spTree>
    <p:extLst>
      <p:ext uri="{BB962C8B-B14F-4D97-AF65-F5344CB8AC3E}">
        <p14:creationId xmlns:p14="http://schemas.microsoft.com/office/powerpoint/2010/main" val="3534478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¾ MSS </a:t>
            </a:r>
            <a:r>
              <a:rPr lang="zh-CN" altLang="en-US" dirty="0" smtClean="0"/>
              <a:t>* </a:t>
            </a:r>
            <a:r>
              <a:rPr lang="en-US" altLang="zh-CN" dirty="0" smtClean="0"/>
              <a:t>W /RTT = 10Gbps </a:t>
            </a:r>
          </a:p>
          <a:p>
            <a:r>
              <a:rPr lang="en-US" altLang="zh-CN" dirty="0" smtClean="0"/>
              <a:t>W</a:t>
            </a:r>
            <a:r>
              <a:rPr lang="en-US" altLang="zh-CN" baseline="0" dirty="0" smtClean="0"/>
              <a:t> = </a:t>
            </a:r>
            <a:r>
              <a:rPr lang="pl-PL" altLang="zh-CN" baseline="0" dirty="0" smtClean="0"/>
              <a:t> 10*10**9 * 100*10**-3 * 4/3 /(1500*8)</a:t>
            </a:r>
            <a:endParaRPr lang="en-US" altLang="zh-CN" baseline="0" dirty="0" smtClean="0"/>
          </a:p>
          <a:p>
            <a:r>
              <a:rPr lang="en-US" altLang="zh-CN" dirty="0" smtClean="0"/>
              <a:t>P = 8/(3*W*W) </a:t>
            </a:r>
          </a:p>
          <a:p>
            <a:endParaRPr lang="en-US" altLang="zh-CN" dirty="0" smtClean="0"/>
          </a:p>
        </p:txBody>
      </p:sp>
      <p:sp>
        <p:nvSpPr>
          <p:cNvPr id="4" name="灯片编号占位符 3"/>
          <p:cNvSpPr>
            <a:spLocks noGrp="1"/>
          </p:cNvSpPr>
          <p:nvPr>
            <p:ph type="sldNum" sz="quarter" idx="10"/>
          </p:nvPr>
        </p:nvSpPr>
        <p:spPr/>
        <p:txBody>
          <a:bodyPr/>
          <a:lstStyle/>
          <a:p>
            <a:fld id="{19A77281-7B96-449B-9230-9E9037F24082}" type="slidenum">
              <a:rPr lang="zh-CN" altLang="en-US" smtClean="0"/>
              <a:t>23</a:t>
            </a:fld>
            <a:endParaRPr lang="zh-CN" altLang="en-US"/>
          </a:p>
        </p:txBody>
      </p:sp>
    </p:spTree>
    <p:extLst>
      <p:ext uri="{BB962C8B-B14F-4D97-AF65-F5344CB8AC3E}">
        <p14:creationId xmlns:p14="http://schemas.microsoft.com/office/powerpoint/2010/main" val="2674937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A77281-7B96-449B-9230-9E9037F24082}" type="slidenum">
              <a:rPr lang="zh-CN" altLang="en-US" smtClean="0"/>
              <a:t>4</a:t>
            </a:fld>
            <a:endParaRPr lang="zh-CN" altLang="en-US"/>
          </a:p>
        </p:txBody>
      </p:sp>
    </p:spTree>
    <p:extLst>
      <p:ext uri="{BB962C8B-B14F-4D97-AF65-F5344CB8AC3E}">
        <p14:creationId xmlns:p14="http://schemas.microsoft.com/office/powerpoint/2010/main" val="1149609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en-US" altLang="zh-CN" dirty="0" smtClean="0">
                <a:solidFill>
                  <a:srgbClr val="3333CC"/>
                </a:solidFill>
                <a:ea typeface="宋体" pitchFamily="2" charset="-122"/>
              </a:rPr>
              <a:t>Slow start</a:t>
            </a:r>
          </a:p>
          <a:p>
            <a:pPr eaLnBrk="1" hangingPunct="1"/>
            <a:r>
              <a:rPr lang="en-US" altLang="zh-CN" dirty="0" smtClean="0">
                <a:solidFill>
                  <a:srgbClr val="3333CC"/>
                </a:solidFill>
                <a:ea typeface="宋体" pitchFamily="2" charset="-122"/>
              </a:rPr>
              <a:t>Exponential growth</a:t>
            </a:r>
            <a:r>
              <a:rPr lang="en-US" altLang="zh-CN" dirty="0" smtClean="0">
                <a:ea typeface="宋体" pitchFamily="2" charset="-122"/>
              </a:rPr>
              <a:t>, but slower than all at once</a:t>
            </a:r>
          </a:p>
          <a:p>
            <a:pPr eaLnBrk="1" hangingPunct="1"/>
            <a:r>
              <a:rPr lang="en-US" altLang="zh-CN" dirty="0" smtClean="0">
                <a:ea typeface="宋体" pitchFamily="2" charset="-122"/>
              </a:rPr>
              <a:t>Used</a:t>
            </a:r>
            <a:r>
              <a:rPr lang="en-US" altLang="zh-CN" dirty="0" smtClean="0">
                <a:latin typeface="Arial" pitchFamily="34" charset="0"/>
                <a:ea typeface="宋体" pitchFamily="2" charset="-122"/>
              </a:rPr>
              <a:t>…</a:t>
            </a:r>
            <a:endParaRPr lang="en-US" altLang="zh-CN" dirty="0" smtClean="0">
              <a:ea typeface="宋体" pitchFamily="2" charset="-122"/>
            </a:endParaRPr>
          </a:p>
          <a:p>
            <a:pPr lvl="1" eaLnBrk="1" hangingPunct="1"/>
            <a:r>
              <a:rPr lang="en-US" altLang="zh-CN" sz="1300" dirty="0" smtClean="0">
                <a:ea typeface="宋体" pitchFamily="2" charset="-122"/>
              </a:rPr>
              <a:t>when first starting connection</a:t>
            </a:r>
          </a:p>
          <a:p>
            <a:pPr lvl="1" eaLnBrk="1" hangingPunct="1"/>
            <a:r>
              <a:rPr lang="en-US" altLang="zh-CN" sz="1300" dirty="0" smtClean="0">
                <a:ea typeface="宋体" pitchFamily="2" charset="-122"/>
              </a:rPr>
              <a:t>when connection goes dead waiting for timeout</a:t>
            </a:r>
            <a:endParaRPr lang="zh-CN" altLang="en-US" sz="1300" dirty="0" smtClean="0">
              <a:ea typeface="宋体" pitchFamily="2" charset="-122"/>
            </a:endParaRPr>
          </a:p>
          <a:p>
            <a:endParaRPr lang="zh-CN" altLang="en-US" dirty="0"/>
          </a:p>
        </p:txBody>
      </p:sp>
      <p:sp>
        <p:nvSpPr>
          <p:cNvPr id="4" name="灯片编号占位符 3"/>
          <p:cNvSpPr>
            <a:spLocks noGrp="1"/>
          </p:cNvSpPr>
          <p:nvPr>
            <p:ph type="sldNum" sz="quarter" idx="10"/>
          </p:nvPr>
        </p:nvSpPr>
        <p:spPr/>
        <p:txBody>
          <a:bodyPr/>
          <a:lstStyle/>
          <a:p>
            <a:fld id="{19A77281-7B96-449B-9230-9E9037F24082}" type="slidenum">
              <a:rPr lang="zh-CN" altLang="en-US" smtClean="0"/>
              <a:t>5</a:t>
            </a:fld>
            <a:endParaRPr lang="zh-CN" altLang="en-US"/>
          </a:p>
        </p:txBody>
      </p:sp>
    </p:spTree>
    <p:extLst>
      <p:ext uri="{BB962C8B-B14F-4D97-AF65-F5344CB8AC3E}">
        <p14:creationId xmlns:p14="http://schemas.microsoft.com/office/powerpoint/2010/main" val="3936171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A77281-7B96-449B-9230-9E9037F24082}" type="slidenum">
              <a:rPr lang="zh-CN" altLang="en-US" smtClean="0"/>
              <a:t>10</a:t>
            </a:fld>
            <a:endParaRPr lang="zh-CN" altLang="en-US"/>
          </a:p>
        </p:txBody>
      </p:sp>
    </p:spTree>
    <p:extLst>
      <p:ext uri="{BB962C8B-B14F-4D97-AF65-F5344CB8AC3E}">
        <p14:creationId xmlns:p14="http://schemas.microsoft.com/office/powerpoint/2010/main" val="1146012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假设拥塞窗口为</a:t>
            </a:r>
            <a:r>
              <a:rPr lang="en-US" altLang="zh-CN" dirty="0" err="1" smtClean="0"/>
              <a:t>cw</a:t>
            </a:r>
            <a:r>
              <a:rPr lang="zh-CN" altLang="en-US" dirty="0" smtClean="0"/>
              <a:t>，那么在收到</a:t>
            </a:r>
            <a:r>
              <a:rPr lang="en-US" altLang="zh-CN" dirty="0" smtClean="0"/>
              <a:t>3</a:t>
            </a:r>
            <a:r>
              <a:rPr lang="zh-CN" altLang="en-US" dirty="0" smtClean="0"/>
              <a:t>个重复</a:t>
            </a:r>
            <a:r>
              <a:rPr lang="en-US" altLang="zh-CN" dirty="0" smtClean="0"/>
              <a:t>ACK</a:t>
            </a:r>
            <a:r>
              <a:rPr lang="zh-CN" altLang="en-US" dirty="0" smtClean="0"/>
              <a:t>之后快速重传丢失的分组，并且</a:t>
            </a:r>
            <a:r>
              <a:rPr lang="en-US" altLang="zh-CN" dirty="0" err="1" smtClean="0"/>
              <a:t>cwnd</a:t>
            </a:r>
            <a:r>
              <a:rPr lang="en-US" altLang="zh-CN" dirty="0" smtClean="0"/>
              <a:t>=1</a:t>
            </a:r>
            <a:r>
              <a:rPr lang="zh-CN" altLang="en-US" dirty="0" smtClean="0"/>
              <a:t>，接下来会继续收到 </a:t>
            </a:r>
            <a:r>
              <a:rPr lang="en-US" altLang="zh-CN" dirty="0" smtClean="0"/>
              <a:t>cw-1-3</a:t>
            </a:r>
            <a:r>
              <a:rPr lang="zh-CN" altLang="en-US" dirty="0" smtClean="0"/>
              <a:t>个重复</a:t>
            </a:r>
            <a:r>
              <a:rPr lang="en-US" altLang="zh-CN" dirty="0" smtClean="0"/>
              <a:t>ACK</a:t>
            </a:r>
            <a:r>
              <a:rPr lang="zh-CN" altLang="en-US" dirty="0" smtClean="0"/>
              <a:t>，忽略这些重复</a:t>
            </a:r>
            <a:r>
              <a:rPr lang="en-US" altLang="zh-CN" dirty="0" smtClean="0"/>
              <a:t>ACK</a:t>
            </a:r>
            <a:r>
              <a:rPr lang="zh-CN" altLang="en-US" dirty="0" smtClean="0"/>
              <a:t>（还与上次</a:t>
            </a:r>
            <a:r>
              <a:rPr lang="en-US" altLang="zh-CN" dirty="0" smtClean="0"/>
              <a:t>3</a:t>
            </a:r>
            <a:r>
              <a:rPr lang="zh-CN" altLang="en-US" dirty="0" smtClean="0"/>
              <a:t>个重复</a:t>
            </a:r>
            <a:r>
              <a:rPr lang="en-US" altLang="zh-CN" dirty="0" smtClean="0"/>
              <a:t>ACK</a:t>
            </a:r>
            <a:r>
              <a:rPr lang="zh-CN" altLang="en-US" dirty="0" smtClean="0"/>
              <a:t>事件在同一个</a:t>
            </a:r>
            <a:r>
              <a:rPr lang="en-US" altLang="zh-CN" dirty="0" smtClean="0"/>
              <a:t>RTT</a:t>
            </a:r>
            <a:r>
              <a:rPr lang="zh-CN" altLang="en-US" dirty="0" smtClean="0"/>
              <a:t>内，属于同一个拥塞事件），只有重传的分组的确认回来之后属于新的</a:t>
            </a:r>
            <a:r>
              <a:rPr lang="en-US" altLang="zh-CN" dirty="0" smtClean="0"/>
              <a:t>ACK</a:t>
            </a:r>
            <a:r>
              <a:rPr lang="zh-CN" altLang="en-US" dirty="0" smtClean="0"/>
              <a:t>，</a:t>
            </a:r>
            <a:r>
              <a:rPr lang="en-US" altLang="zh-CN" dirty="0" err="1" smtClean="0"/>
              <a:t>cwnd</a:t>
            </a:r>
            <a:r>
              <a:rPr lang="en-US" altLang="zh-CN" dirty="0" smtClean="0"/>
              <a:t> </a:t>
            </a:r>
            <a:r>
              <a:rPr lang="zh-CN" altLang="en-US" dirty="0" smtClean="0"/>
              <a:t>从</a:t>
            </a:r>
            <a:r>
              <a:rPr lang="en-US" altLang="zh-CN" dirty="0" smtClean="0"/>
              <a:t>1</a:t>
            </a:r>
            <a:r>
              <a:rPr lang="en-US" altLang="zh-CN" dirty="0" smtClean="0">
                <a:sym typeface="Wingdings" pitchFamily="2" charset="2"/>
              </a:rPr>
              <a:t>2</a:t>
            </a:r>
            <a:r>
              <a:rPr lang="zh-CN" altLang="en-US" dirty="0" smtClean="0">
                <a:sym typeface="Wingdings" pitchFamily="2" charset="2"/>
              </a:rPr>
              <a:t>，继续慢启动</a:t>
            </a:r>
            <a:endParaRPr lang="en-US" altLang="zh-CN" dirty="0" smtClean="0">
              <a:sym typeface="Wingdings"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ym typeface="Wingdings" pitchFamily="2" charset="2"/>
              </a:rPr>
              <a:t>相比不采用快速重传，提早了</a:t>
            </a:r>
            <a:r>
              <a:rPr lang="en-US" altLang="zh-CN" dirty="0" smtClean="0">
                <a:sym typeface="Wingdings" pitchFamily="2" charset="2"/>
              </a:rPr>
              <a:t>1</a:t>
            </a:r>
            <a:r>
              <a:rPr lang="zh-CN" altLang="en-US" dirty="0" smtClean="0">
                <a:sym typeface="Wingdings" pitchFamily="2" charset="2"/>
              </a:rPr>
              <a:t>个</a:t>
            </a:r>
            <a:r>
              <a:rPr lang="en-US" altLang="zh-CN" dirty="0" smtClean="0">
                <a:sym typeface="Wingdings" pitchFamily="2" charset="2"/>
              </a:rPr>
              <a:t>RTT</a:t>
            </a:r>
            <a:r>
              <a:rPr lang="zh-CN" altLang="en-US" dirty="0" smtClean="0">
                <a:sym typeface="Wingdings" pitchFamily="2" charset="2"/>
              </a:rPr>
              <a:t>。  </a:t>
            </a:r>
            <a:endParaRPr lang="zh-CN" altLang="en-US" dirty="0" smtClean="0"/>
          </a:p>
          <a:p>
            <a:endParaRPr lang="en-US" altLang="zh-CN"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19A77281-7B96-449B-9230-9E9037F24082}" type="slidenum">
              <a:rPr lang="zh-CN" altLang="en-US" smtClean="0"/>
              <a:t>11</a:t>
            </a:fld>
            <a:endParaRPr lang="zh-CN" altLang="en-US"/>
          </a:p>
        </p:txBody>
      </p:sp>
    </p:spTree>
    <p:extLst>
      <p:ext uri="{BB962C8B-B14F-4D97-AF65-F5344CB8AC3E}">
        <p14:creationId xmlns:p14="http://schemas.microsoft.com/office/powerpoint/2010/main" val="4137751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假设拥塞窗口为</a:t>
            </a:r>
            <a:r>
              <a:rPr lang="en-US" altLang="zh-CN" dirty="0" err="1" smtClean="0"/>
              <a:t>cw</a:t>
            </a:r>
            <a:r>
              <a:rPr lang="zh-CN" altLang="en-US" dirty="0" smtClean="0"/>
              <a:t>，那么在收到</a:t>
            </a:r>
            <a:r>
              <a:rPr lang="en-US" altLang="zh-CN" dirty="0" smtClean="0"/>
              <a:t>3</a:t>
            </a:r>
            <a:r>
              <a:rPr lang="zh-CN" altLang="en-US" dirty="0" smtClean="0"/>
              <a:t>个重复</a:t>
            </a:r>
            <a:r>
              <a:rPr lang="en-US" altLang="zh-CN" dirty="0" smtClean="0"/>
              <a:t>ACK</a:t>
            </a:r>
            <a:r>
              <a:rPr lang="zh-CN" altLang="en-US" dirty="0" smtClean="0"/>
              <a:t>之后快速重传丢失的分组，</a:t>
            </a:r>
            <a:r>
              <a:rPr lang="en-US" altLang="zh-CN" dirty="0" err="1" smtClean="0"/>
              <a:t>cwnd</a:t>
            </a:r>
            <a:r>
              <a:rPr lang="en-US" altLang="zh-CN" dirty="0" smtClean="0"/>
              <a:t> = </a:t>
            </a:r>
            <a:r>
              <a:rPr lang="en-US" altLang="zh-CN" dirty="0" err="1" smtClean="0"/>
              <a:t>cw</a:t>
            </a:r>
            <a:r>
              <a:rPr lang="en-US" altLang="zh-CN" dirty="0" smtClean="0"/>
              <a:t>/2 + 3</a:t>
            </a:r>
            <a:r>
              <a:rPr lang="zh-CN" altLang="en-US" dirty="0" smtClean="0"/>
              <a:t>，同时继续收到 </a:t>
            </a:r>
            <a:r>
              <a:rPr lang="en-US" altLang="zh-CN" dirty="0" smtClean="0"/>
              <a:t>cw-1-3</a:t>
            </a:r>
            <a:r>
              <a:rPr lang="zh-CN" altLang="en-US" dirty="0" smtClean="0"/>
              <a:t>个重复</a:t>
            </a:r>
            <a:r>
              <a:rPr lang="en-US" altLang="zh-CN" dirty="0" smtClean="0"/>
              <a:t>ACK</a:t>
            </a:r>
            <a:r>
              <a:rPr lang="zh-CN" altLang="en-US" dirty="0" smtClean="0"/>
              <a:t>，在收到前面</a:t>
            </a:r>
            <a:r>
              <a:rPr lang="en-US" altLang="zh-CN" dirty="0" err="1" smtClean="0"/>
              <a:t>cw</a:t>
            </a:r>
            <a:r>
              <a:rPr lang="en-US" altLang="zh-CN" dirty="0" smtClean="0"/>
              <a:t>/2-3</a:t>
            </a:r>
            <a:r>
              <a:rPr lang="zh-CN" altLang="en-US" dirty="0" smtClean="0"/>
              <a:t>时 </a:t>
            </a:r>
            <a:r>
              <a:rPr lang="en-US" altLang="zh-CN" dirty="0" err="1" smtClean="0"/>
              <a:t>new_cwnd</a:t>
            </a:r>
            <a:r>
              <a:rPr lang="en-US" altLang="zh-CN" dirty="0" smtClean="0"/>
              <a:t> &lt;= </a:t>
            </a:r>
            <a:r>
              <a:rPr lang="en-US" altLang="zh-CN" dirty="0" err="1" smtClean="0"/>
              <a:t>cw</a:t>
            </a:r>
            <a:r>
              <a:rPr lang="zh-CN" altLang="en-US" dirty="0" smtClean="0"/>
              <a:t>，因此并不会继续发送（已经发送出去</a:t>
            </a:r>
            <a:r>
              <a:rPr lang="en-US" altLang="zh-CN" dirty="0" err="1" smtClean="0"/>
              <a:t>cw</a:t>
            </a:r>
            <a:r>
              <a:rPr lang="zh-CN" altLang="en-US" dirty="0" smtClean="0"/>
              <a:t>个），在这之后每收到一个重复</a:t>
            </a:r>
            <a:r>
              <a:rPr lang="en-US" altLang="zh-CN" dirty="0" smtClean="0"/>
              <a:t>ACK</a:t>
            </a:r>
            <a:r>
              <a:rPr lang="zh-CN" altLang="en-US" dirty="0" smtClean="0"/>
              <a:t>（还剩下总共</a:t>
            </a:r>
            <a:r>
              <a:rPr lang="en-US" altLang="zh-CN" dirty="0" err="1" smtClean="0"/>
              <a:t>cw</a:t>
            </a:r>
            <a:r>
              <a:rPr lang="en-US" altLang="zh-CN" dirty="0" smtClean="0"/>
              <a:t>/2-1</a:t>
            </a:r>
            <a:r>
              <a:rPr lang="zh-CN" altLang="en-US" dirty="0" smtClean="0"/>
              <a:t>），</a:t>
            </a:r>
            <a:r>
              <a:rPr lang="en-US" altLang="zh-CN" dirty="0" err="1" smtClean="0"/>
              <a:t>cwnd</a:t>
            </a:r>
            <a:r>
              <a:rPr lang="zh-CN" altLang="en-US" dirty="0" smtClean="0"/>
              <a:t>增加，可以发送新的帧（总共</a:t>
            </a:r>
            <a:r>
              <a:rPr lang="en-US" altLang="zh-CN" dirty="0" err="1" smtClean="0"/>
              <a:t>cw</a:t>
            </a:r>
            <a:r>
              <a:rPr lang="en-US" altLang="zh-CN" dirty="0" smtClean="0"/>
              <a:t>/2-1</a:t>
            </a:r>
            <a:r>
              <a:rPr lang="zh-CN" altLang="en-US" dirty="0" smtClean="0"/>
              <a:t>个），</a:t>
            </a:r>
            <a:r>
              <a:rPr lang="en-US" altLang="zh-CN" dirty="0" err="1" smtClean="0"/>
              <a:t>new_cwnd</a:t>
            </a:r>
            <a:r>
              <a:rPr lang="en-US" altLang="zh-CN" dirty="0" smtClean="0"/>
              <a:t> = </a:t>
            </a:r>
            <a:r>
              <a:rPr lang="en-US" altLang="zh-CN" dirty="0" err="1" smtClean="0"/>
              <a:t>cw</a:t>
            </a:r>
            <a:r>
              <a:rPr lang="en-US" altLang="zh-CN" dirty="0" smtClean="0"/>
              <a:t>/2 + </a:t>
            </a:r>
            <a:r>
              <a:rPr lang="en-US" altLang="zh-CN" dirty="0" err="1" smtClean="0"/>
              <a:t>cw</a:t>
            </a:r>
            <a:r>
              <a:rPr lang="en-US" altLang="zh-CN" dirty="0" smtClean="0"/>
              <a:t> -1 </a:t>
            </a:r>
            <a:r>
              <a:rPr lang="zh-CN" altLang="en-US" dirty="0" smtClean="0"/>
              <a:t>。 接下来重传分组的</a:t>
            </a:r>
            <a:r>
              <a:rPr lang="en-US" altLang="zh-CN" dirty="0" smtClean="0"/>
              <a:t>ACK</a:t>
            </a:r>
            <a:r>
              <a:rPr lang="zh-CN" altLang="en-US" dirty="0" smtClean="0"/>
              <a:t>回来，确认快速开始前的所有分组（</a:t>
            </a:r>
            <a:r>
              <a:rPr lang="en-US" altLang="zh-CN" dirty="0" err="1" smtClean="0"/>
              <a:t>cw</a:t>
            </a:r>
            <a:r>
              <a:rPr lang="zh-CN" altLang="en-US" dirty="0" smtClean="0"/>
              <a:t>个）， 退出快速恢复阶段，</a:t>
            </a:r>
            <a:r>
              <a:rPr lang="en-US" altLang="zh-CN" dirty="0" err="1" smtClean="0"/>
              <a:t>new_cwnd</a:t>
            </a:r>
            <a:r>
              <a:rPr lang="en-US" altLang="zh-CN" dirty="0" smtClean="0"/>
              <a:t> = </a:t>
            </a:r>
            <a:r>
              <a:rPr lang="en-US" altLang="zh-CN" dirty="0" err="1" smtClean="0"/>
              <a:t>cw</a:t>
            </a:r>
            <a:r>
              <a:rPr lang="en-US" altLang="zh-CN" dirty="0" smtClean="0"/>
              <a:t>/2</a:t>
            </a:r>
            <a:r>
              <a:rPr lang="zh-CN" altLang="en-US" dirty="0" smtClean="0"/>
              <a:t>，可以继续发送一个新的分组，然后进入拥塞避免阶段</a:t>
            </a:r>
            <a:endParaRPr lang="en-US" altLang="zh-CN" dirty="0" smtClean="0"/>
          </a:p>
          <a:p>
            <a:endParaRPr lang="en-US" altLang="zh-CN" dirty="0" smtClean="0"/>
          </a:p>
          <a:p>
            <a:r>
              <a:rPr lang="zh-CN" altLang="en-US" dirty="0" smtClean="0"/>
              <a:t>可以看到在前面 </a:t>
            </a:r>
            <a:r>
              <a:rPr lang="en-US" altLang="zh-CN" dirty="0" smtClean="0"/>
              <a:t>RTT/2</a:t>
            </a:r>
            <a:r>
              <a:rPr lang="zh-CN" altLang="en-US" dirty="0" smtClean="0"/>
              <a:t>停止发送（收到</a:t>
            </a:r>
            <a:r>
              <a:rPr lang="en-US" altLang="zh-CN" dirty="0" err="1" smtClean="0"/>
              <a:t>cw</a:t>
            </a:r>
            <a:r>
              <a:rPr lang="en-US" altLang="zh-CN" dirty="0" smtClean="0"/>
              <a:t>/2</a:t>
            </a:r>
            <a:r>
              <a:rPr lang="zh-CN" altLang="en-US" dirty="0" smtClean="0"/>
              <a:t>个重复</a:t>
            </a:r>
            <a:r>
              <a:rPr lang="en-US" altLang="zh-CN" dirty="0" smtClean="0"/>
              <a:t>ACK</a:t>
            </a:r>
            <a:r>
              <a:rPr lang="zh-CN" altLang="en-US" dirty="0" smtClean="0"/>
              <a:t>），后面</a:t>
            </a:r>
            <a:r>
              <a:rPr lang="en-US" altLang="zh-CN" dirty="0" smtClean="0"/>
              <a:t>RTT/2</a:t>
            </a:r>
            <a:r>
              <a:rPr lang="zh-CN" altLang="en-US" dirty="0" smtClean="0"/>
              <a:t>时间发送</a:t>
            </a:r>
            <a:r>
              <a:rPr lang="en-US" altLang="zh-CN" dirty="0" err="1" smtClean="0"/>
              <a:t>cw</a:t>
            </a:r>
            <a:r>
              <a:rPr lang="en-US" altLang="zh-CN" dirty="0" smtClean="0"/>
              <a:t>/2-1</a:t>
            </a:r>
            <a:r>
              <a:rPr lang="zh-CN" altLang="en-US" dirty="0" smtClean="0"/>
              <a:t>个新增和一个老的帧，即该</a:t>
            </a:r>
            <a:r>
              <a:rPr lang="en-US" altLang="zh-CN" dirty="0" smtClean="0"/>
              <a:t>RTT</a:t>
            </a:r>
            <a:r>
              <a:rPr lang="zh-CN" altLang="en-US" dirty="0" smtClean="0"/>
              <a:t>以</a:t>
            </a:r>
            <a:r>
              <a:rPr lang="en-US" altLang="zh-CN" dirty="0" err="1" smtClean="0"/>
              <a:t>cw</a:t>
            </a:r>
            <a:r>
              <a:rPr lang="en-US" altLang="zh-CN" dirty="0" smtClean="0"/>
              <a:t>/2</a:t>
            </a:r>
            <a:r>
              <a:rPr lang="zh-CN" altLang="en-US" dirty="0" smtClean="0"/>
              <a:t>速度发送。 在一个</a:t>
            </a:r>
            <a:r>
              <a:rPr lang="en-US" altLang="zh-CN" dirty="0" smtClean="0"/>
              <a:t>RTT</a:t>
            </a:r>
            <a:r>
              <a:rPr lang="zh-CN" altLang="en-US" dirty="0" smtClean="0"/>
              <a:t>内快速恢复退出</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19A77281-7B96-449B-9230-9E9037F24082}" type="slidenum">
              <a:rPr lang="zh-CN" altLang="en-US" smtClean="0"/>
              <a:t>13</a:t>
            </a:fld>
            <a:endParaRPr lang="zh-CN" altLang="en-US"/>
          </a:p>
        </p:txBody>
      </p:sp>
    </p:spTree>
    <p:extLst>
      <p:ext uri="{BB962C8B-B14F-4D97-AF65-F5344CB8AC3E}">
        <p14:creationId xmlns:p14="http://schemas.microsoft.com/office/powerpoint/2010/main" val="2693441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a:ln/>
        </p:spPr>
      </p:sp>
      <p:sp>
        <p:nvSpPr>
          <p:cNvPr id="125955" name="备注占位符 2"/>
          <p:cNvSpPr>
            <a:spLocks noGrp="1"/>
          </p:cNvSpPr>
          <p:nvPr>
            <p:ph type="body" idx="1"/>
          </p:nvPr>
        </p:nvSpPr>
        <p:spPr>
          <a:noFill/>
          <a:ln/>
        </p:spPr>
        <p:txBody>
          <a:bodyPr/>
          <a:lstStyle/>
          <a:p>
            <a:endParaRPr lang="zh-CN" altLang="en-US" dirty="0" smtClean="0"/>
          </a:p>
        </p:txBody>
      </p:sp>
      <p:sp>
        <p:nvSpPr>
          <p:cNvPr id="125956" name="灯片编号占位符 3"/>
          <p:cNvSpPr>
            <a:spLocks noGrp="1"/>
          </p:cNvSpPr>
          <p:nvPr>
            <p:ph type="sldNum" sz="quarter" idx="5"/>
          </p:nvPr>
        </p:nvSpPr>
        <p:spPr>
          <a:noFill/>
        </p:spPr>
        <p:txBody>
          <a:bodyPr/>
          <a:lstStyle/>
          <a:p>
            <a:fld id="{8160D20E-F540-4F36-BB6F-E82592263545}" type="slidenum">
              <a:rPr lang="en-US" altLang="ko-KR"/>
              <a:pPr/>
              <a:t>14</a:t>
            </a:fld>
            <a:endParaRPr lang="en-US" altLang="ko-KR"/>
          </a:p>
        </p:txBody>
      </p:sp>
    </p:spTree>
    <p:extLst>
      <p:ext uri="{BB962C8B-B14F-4D97-AF65-F5344CB8AC3E}">
        <p14:creationId xmlns:p14="http://schemas.microsoft.com/office/powerpoint/2010/main" val="803223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A77281-7B96-449B-9230-9E9037F24082}" type="slidenum">
              <a:rPr lang="zh-CN" altLang="en-US" smtClean="0"/>
              <a:t>17</a:t>
            </a:fld>
            <a:endParaRPr lang="zh-CN" altLang="en-US"/>
          </a:p>
        </p:txBody>
      </p:sp>
    </p:spTree>
    <p:extLst>
      <p:ext uri="{BB962C8B-B14F-4D97-AF65-F5344CB8AC3E}">
        <p14:creationId xmlns:p14="http://schemas.microsoft.com/office/powerpoint/2010/main" val="1526485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平均通吐量</a:t>
            </a:r>
            <a:r>
              <a:rPr lang="en-US" altLang="zh-CN" sz="1200" dirty="0" smtClean="0"/>
              <a:t>BW = MSS * </a:t>
            </a:r>
            <a:r>
              <a:rPr lang="en-US" altLang="zh-CN" sz="1200" dirty="0" err="1" smtClean="0"/>
              <a:t>avg</a:t>
            </a:r>
            <a:r>
              <a:rPr lang="en-US" altLang="zh-CN" sz="1200" dirty="0" smtClean="0"/>
              <a:t> window/RTT = MSS * (W + W/2)/(2 * RTT)</a:t>
            </a: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19A77281-7B96-449B-9230-9E9037F24082}" type="slidenum">
              <a:rPr lang="zh-CN" altLang="en-US" smtClean="0"/>
              <a:t>20</a:t>
            </a:fld>
            <a:endParaRPr lang="zh-CN" altLang="en-US"/>
          </a:p>
        </p:txBody>
      </p:sp>
    </p:spTree>
    <p:extLst>
      <p:ext uri="{BB962C8B-B14F-4D97-AF65-F5344CB8AC3E}">
        <p14:creationId xmlns:p14="http://schemas.microsoft.com/office/powerpoint/2010/main" val="3652394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16ED5217-0302-4903-A5DA-0E36E1F1FACA}" type="datetimeFigureOut">
              <a:rPr lang="zh-CN" altLang="en-US" smtClean="0"/>
              <a:t>2017/10/26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0007F2-2835-4365-83D6-573F4A623137}" type="slidenum">
              <a:rPr lang="zh-CN" altLang="en-US" smtClean="0"/>
              <a:t>‹#›</a:t>
            </a:fld>
            <a:endParaRPr lang="zh-CN" altLang="en-US"/>
          </a:p>
        </p:txBody>
      </p:sp>
    </p:spTree>
    <p:extLst>
      <p:ext uri="{BB962C8B-B14F-4D97-AF65-F5344CB8AC3E}">
        <p14:creationId xmlns:p14="http://schemas.microsoft.com/office/powerpoint/2010/main" val="3173095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ED5217-0302-4903-A5DA-0E36E1F1FACA}" type="datetimeFigureOut">
              <a:rPr lang="zh-CN" altLang="en-US" smtClean="0"/>
              <a:t>2017/10/26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0007F2-2835-4365-83D6-573F4A623137}" type="slidenum">
              <a:rPr lang="zh-CN" altLang="en-US" smtClean="0"/>
              <a:t>‹#›</a:t>
            </a:fld>
            <a:endParaRPr lang="zh-CN" altLang="en-US"/>
          </a:p>
        </p:txBody>
      </p:sp>
    </p:spTree>
    <p:extLst>
      <p:ext uri="{BB962C8B-B14F-4D97-AF65-F5344CB8AC3E}">
        <p14:creationId xmlns:p14="http://schemas.microsoft.com/office/powerpoint/2010/main" val="3524484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ED5217-0302-4903-A5DA-0E36E1F1FACA}" type="datetimeFigureOut">
              <a:rPr lang="zh-CN" altLang="en-US" smtClean="0"/>
              <a:t>2017/10/26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0007F2-2835-4365-83D6-573F4A623137}" type="slidenum">
              <a:rPr lang="zh-CN" altLang="en-US" smtClean="0"/>
              <a:t>‹#›</a:t>
            </a:fld>
            <a:endParaRPr lang="zh-CN" altLang="en-US"/>
          </a:p>
        </p:txBody>
      </p:sp>
    </p:spTree>
    <p:extLst>
      <p:ext uri="{BB962C8B-B14F-4D97-AF65-F5344CB8AC3E}">
        <p14:creationId xmlns:p14="http://schemas.microsoft.com/office/powerpoint/2010/main" val="4020475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ED5217-0302-4903-A5DA-0E36E1F1FACA}" type="datetimeFigureOut">
              <a:rPr lang="zh-CN" altLang="en-US" smtClean="0"/>
              <a:t>2017/10/26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0007F2-2835-4365-83D6-573F4A623137}" type="slidenum">
              <a:rPr lang="zh-CN" altLang="en-US" smtClean="0"/>
              <a:t>‹#›</a:t>
            </a:fld>
            <a:endParaRPr lang="zh-CN" altLang="en-US"/>
          </a:p>
        </p:txBody>
      </p:sp>
    </p:spTree>
    <p:extLst>
      <p:ext uri="{BB962C8B-B14F-4D97-AF65-F5344CB8AC3E}">
        <p14:creationId xmlns:p14="http://schemas.microsoft.com/office/powerpoint/2010/main" val="1412195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16ED5217-0302-4903-A5DA-0E36E1F1FACA}" type="datetimeFigureOut">
              <a:rPr lang="zh-CN" altLang="en-US" smtClean="0"/>
              <a:t>2017/10/26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0007F2-2835-4365-83D6-573F4A623137}" type="slidenum">
              <a:rPr lang="zh-CN" altLang="en-US" smtClean="0"/>
              <a:t>‹#›</a:t>
            </a:fld>
            <a:endParaRPr lang="zh-CN" altLang="en-US"/>
          </a:p>
        </p:txBody>
      </p:sp>
    </p:spTree>
    <p:extLst>
      <p:ext uri="{BB962C8B-B14F-4D97-AF65-F5344CB8AC3E}">
        <p14:creationId xmlns:p14="http://schemas.microsoft.com/office/powerpoint/2010/main" val="1157520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6ED5217-0302-4903-A5DA-0E36E1F1FACA}" type="datetimeFigureOut">
              <a:rPr lang="zh-CN" altLang="en-US" smtClean="0"/>
              <a:t>2017/10/26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0007F2-2835-4365-83D6-573F4A623137}" type="slidenum">
              <a:rPr lang="zh-CN" altLang="en-US" smtClean="0"/>
              <a:t>‹#›</a:t>
            </a:fld>
            <a:endParaRPr lang="zh-CN" altLang="en-US"/>
          </a:p>
        </p:txBody>
      </p:sp>
    </p:spTree>
    <p:extLst>
      <p:ext uri="{BB962C8B-B14F-4D97-AF65-F5344CB8AC3E}">
        <p14:creationId xmlns:p14="http://schemas.microsoft.com/office/powerpoint/2010/main" val="1754942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6ED5217-0302-4903-A5DA-0E36E1F1FACA}" type="datetimeFigureOut">
              <a:rPr lang="zh-CN" altLang="en-US" smtClean="0"/>
              <a:t>2017/10/26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E0007F2-2835-4365-83D6-573F4A623137}" type="slidenum">
              <a:rPr lang="zh-CN" altLang="en-US" smtClean="0"/>
              <a:t>‹#›</a:t>
            </a:fld>
            <a:endParaRPr lang="zh-CN" altLang="en-US"/>
          </a:p>
        </p:txBody>
      </p:sp>
    </p:spTree>
    <p:extLst>
      <p:ext uri="{BB962C8B-B14F-4D97-AF65-F5344CB8AC3E}">
        <p14:creationId xmlns:p14="http://schemas.microsoft.com/office/powerpoint/2010/main" val="2924128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6ED5217-0302-4903-A5DA-0E36E1F1FACA}" type="datetimeFigureOut">
              <a:rPr lang="zh-CN" altLang="en-US" smtClean="0"/>
              <a:t>2017/10/26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E0007F2-2835-4365-83D6-573F4A623137}" type="slidenum">
              <a:rPr lang="zh-CN" altLang="en-US" smtClean="0"/>
              <a:t>‹#›</a:t>
            </a:fld>
            <a:endParaRPr lang="zh-CN" altLang="en-US"/>
          </a:p>
        </p:txBody>
      </p:sp>
    </p:spTree>
    <p:extLst>
      <p:ext uri="{BB962C8B-B14F-4D97-AF65-F5344CB8AC3E}">
        <p14:creationId xmlns:p14="http://schemas.microsoft.com/office/powerpoint/2010/main" val="476096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ED5217-0302-4903-A5DA-0E36E1F1FACA}" type="datetimeFigureOut">
              <a:rPr lang="zh-CN" altLang="en-US" smtClean="0"/>
              <a:t>2017/10/26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E0007F2-2835-4365-83D6-573F4A623137}" type="slidenum">
              <a:rPr lang="zh-CN" altLang="en-US" smtClean="0"/>
              <a:t>‹#›</a:t>
            </a:fld>
            <a:endParaRPr lang="zh-CN" altLang="en-US"/>
          </a:p>
        </p:txBody>
      </p:sp>
    </p:spTree>
    <p:extLst>
      <p:ext uri="{BB962C8B-B14F-4D97-AF65-F5344CB8AC3E}">
        <p14:creationId xmlns:p14="http://schemas.microsoft.com/office/powerpoint/2010/main" val="1282453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6ED5217-0302-4903-A5DA-0E36E1F1FACA}" type="datetimeFigureOut">
              <a:rPr lang="zh-CN" altLang="en-US" smtClean="0"/>
              <a:t>2017/10/26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0007F2-2835-4365-83D6-573F4A623137}" type="slidenum">
              <a:rPr lang="zh-CN" altLang="en-US" smtClean="0"/>
              <a:t>‹#›</a:t>
            </a:fld>
            <a:endParaRPr lang="zh-CN" altLang="en-US"/>
          </a:p>
        </p:txBody>
      </p:sp>
    </p:spTree>
    <p:extLst>
      <p:ext uri="{BB962C8B-B14F-4D97-AF65-F5344CB8AC3E}">
        <p14:creationId xmlns:p14="http://schemas.microsoft.com/office/powerpoint/2010/main" val="1108485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6ED5217-0302-4903-A5DA-0E36E1F1FACA}" type="datetimeFigureOut">
              <a:rPr lang="zh-CN" altLang="en-US" smtClean="0"/>
              <a:t>2017/10/26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0007F2-2835-4365-83D6-573F4A623137}" type="slidenum">
              <a:rPr lang="zh-CN" altLang="en-US" smtClean="0"/>
              <a:t>‹#›</a:t>
            </a:fld>
            <a:endParaRPr lang="zh-CN" altLang="en-US"/>
          </a:p>
        </p:txBody>
      </p:sp>
    </p:spTree>
    <p:extLst>
      <p:ext uri="{BB962C8B-B14F-4D97-AF65-F5344CB8AC3E}">
        <p14:creationId xmlns:p14="http://schemas.microsoft.com/office/powerpoint/2010/main" val="2589772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D5217-0302-4903-A5DA-0E36E1F1FACA}" type="datetimeFigureOut">
              <a:rPr lang="zh-CN" altLang="en-US" smtClean="0"/>
              <a:t>2017/10/26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0007F2-2835-4365-83D6-573F4A623137}" type="slidenum">
              <a:rPr lang="zh-CN" altLang="en-US" smtClean="0"/>
              <a:t>‹#›</a:t>
            </a:fld>
            <a:endParaRPr lang="zh-CN" altLang="en-US"/>
          </a:p>
        </p:txBody>
      </p:sp>
    </p:spTree>
    <p:extLst>
      <p:ext uri="{BB962C8B-B14F-4D97-AF65-F5344CB8AC3E}">
        <p14:creationId xmlns:p14="http://schemas.microsoft.com/office/powerpoint/2010/main" val="1650916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dlmao@fudan.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10.xml"/><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7.wmf"/><Relationship Id="rId4"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wmf"/><Relationship Id="rId4" Type="http://schemas.openxmlformats.org/officeDocument/2006/relationships/oleObject" Target="../embeddings/oleObject5.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image" Target="../media/image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6</a:t>
            </a:r>
            <a:r>
              <a:rPr lang="zh-CN" altLang="en-US" dirty="0" smtClean="0"/>
              <a:t>章 端到端的运输协议</a:t>
            </a:r>
            <a:endParaRPr lang="zh-CN" altLang="en-US" dirty="0"/>
          </a:p>
        </p:txBody>
      </p:sp>
      <p:sp>
        <p:nvSpPr>
          <p:cNvPr id="3" name="副标题 2"/>
          <p:cNvSpPr>
            <a:spLocks noGrp="1"/>
          </p:cNvSpPr>
          <p:nvPr>
            <p:ph type="subTitle" idx="1"/>
          </p:nvPr>
        </p:nvSpPr>
        <p:spPr/>
        <p:txBody>
          <a:bodyPr/>
          <a:lstStyle/>
          <a:p>
            <a:r>
              <a:rPr lang="zh-CN" altLang="en-US" dirty="0" smtClean="0"/>
              <a:t>毛迪林   </a:t>
            </a:r>
            <a:r>
              <a:rPr lang="en-US" altLang="zh-CN" dirty="0" smtClean="0">
                <a:hlinkClick r:id="rId2"/>
              </a:rPr>
              <a:t>dlmao@fudan.edu.cn</a:t>
            </a:r>
            <a:r>
              <a:rPr lang="en-US" altLang="zh-CN" dirty="0" smtClean="0"/>
              <a:t> </a:t>
            </a:r>
          </a:p>
          <a:p>
            <a:r>
              <a:rPr lang="zh-CN" altLang="en-US" dirty="0" smtClean="0"/>
              <a:t>复旦大学计算机学院</a:t>
            </a:r>
            <a:endParaRPr lang="zh-CN" altLang="en-US" dirty="0"/>
          </a:p>
        </p:txBody>
      </p:sp>
    </p:spTree>
    <p:extLst>
      <p:ext uri="{BB962C8B-B14F-4D97-AF65-F5344CB8AC3E}">
        <p14:creationId xmlns:p14="http://schemas.microsoft.com/office/powerpoint/2010/main" val="10102258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ea"/>
              </a:rPr>
              <a:t>重开空闲连接</a:t>
            </a:r>
          </a:p>
        </p:txBody>
      </p:sp>
      <p:sp>
        <p:nvSpPr>
          <p:cNvPr id="3" name="内容占位符 2"/>
          <p:cNvSpPr>
            <a:spLocks noGrp="1"/>
          </p:cNvSpPr>
          <p:nvPr>
            <p:ph idx="1"/>
          </p:nvPr>
        </p:nvSpPr>
        <p:spPr>
          <a:xfrm>
            <a:off x="838200" y="1547105"/>
            <a:ext cx="10515600" cy="4351338"/>
          </a:xfrm>
        </p:spPr>
        <p:txBody>
          <a:bodyPr>
            <a:normAutofit/>
          </a:bodyPr>
          <a:lstStyle/>
          <a:p>
            <a:r>
              <a:rPr lang="zh-CN" altLang="en-US" sz="2400" dirty="0" smtClean="0">
                <a:latin typeface="+mn-ea"/>
              </a:rPr>
              <a:t>连接</a:t>
            </a:r>
            <a:r>
              <a:rPr lang="zh-CN" altLang="en-US" sz="2400" dirty="0" smtClean="0">
                <a:latin typeface="+mn-ea"/>
              </a:rPr>
              <a:t>空闲较长时间时，</a:t>
            </a:r>
            <a:r>
              <a:rPr lang="en-US" altLang="zh-CN" sz="2400" dirty="0" smtClean="0">
                <a:latin typeface="+mn-ea"/>
              </a:rPr>
              <a:t>TCP</a:t>
            </a:r>
            <a:r>
              <a:rPr lang="zh-CN" altLang="en-US" sz="2400" dirty="0" smtClean="0">
                <a:latin typeface="+mn-ea"/>
              </a:rPr>
              <a:t>模块没有办法利用</a:t>
            </a:r>
            <a:r>
              <a:rPr lang="en-US" altLang="zh-CN" sz="2400" dirty="0" smtClean="0">
                <a:latin typeface="+mn-ea"/>
              </a:rPr>
              <a:t>ACK</a:t>
            </a:r>
            <a:r>
              <a:rPr lang="zh-CN" altLang="en-US" sz="2400" dirty="0" smtClean="0">
                <a:latin typeface="+mn-ea"/>
              </a:rPr>
              <a:t>来探测网络的容量。</a:t>
            </a:r>
          </a:p>
          <a:p>
            <a:r>
              <a:rPr lang="zh-CN" altLang="en-US" sz="2400" dirty="0" smtClean="0">
                <a:latin typeface="+mn-ea"/>
              </a:rPr>
              <a:t>仍然按原有的拥塞窗口大小发送数据，可能会造成网络的拥塞。</a:t>
            </a:r>
          </a:p>
          <a:p>
            <a:r>
              <a:rPr lang="zh-CN" altLang="en-US" sz="2400" dirty="0" smtClean="0">
                <a:latin typeface="+mn-ea"/>
              </a:rPr>
              <a:t>如果</a:t>
            </a:r>
            <a:r>
              <a:rPr lang="en-US" altLang="zh-CN" sz="2400" dirty="0" smtClean="0">
                <a:latin typeface="+mn-ea"/>
              </a:rPr>
              <a:t>TCP</a:t>
            </a:r>
            <a:r>
              <a:rPr lang="zh-CN" altLang="en-US" sz="2400" dirty="0" smtClean="0">
                <a:latin typeface="+mn-ea"/>
              </a:rPr>
              <a:t>在超过一段时间（</a:t>
            </a:r>
            <a:r>
              <a:rPr lang="zh-CN" altLang="en-US" sz="2400" dirty="0" smtClean="0">
                <a:solidFill>
                  <a:srgbClr val="FF0000"/>
                </a:solidFill>
                <a:latin typeface="+mn-ea"/>
              </a:rPr>
              <a:t>重传超时的时间</a:t>
            </a:r>
            <a:r>
              <a:rPr lang="zh-CN" altLang="en-US" sz="2400" dirty="0" smtClean="0">
                <a:latin typeface="+mn-ea"/>
              </a:rPr>
              <a:t>）没有收到</a:t>
            </a:r>
            <a:r>
              <a:rPr lang="en-US" altLang="zh-CN" sz="2400" dirty="0" smtClean="0">
                <a:latin typeface="+mn-ea"/>
              </a:rPr>
              <a:t>TCP</a:t>
            </a:r>
            <a:r>
              <a:rPr lang="zh-CN" altLang="en-US" sz="2400" dirty="0" smtClean="0">
                <a:latin typeface="+mn-ea"/>
              </a:rPr>
              <a:t>段，在重新开始传输数据时进入慢启动过程</a:t>
            </a:r>
            <a:endParaRPr lang="en-US" altLang="zh-CN" sz="2400" dirty="0" smtClean="0">
              <a:latin typeface="+mn-ea"/>
            </a:endParaRPr>
          </a:p>
          <a:p>
            <a:endParaRPr lang="zh-CN" altLang="en-US" sz="3200" dirty="0">
              <a:latin typeface="+mn-ea"/>
            </a:endParaRPr>
          </a:p>
        </p:txBody>
      </p:sp>
      <p:sp>
        <p:nvSpPr>
          <p:cNvPr id="4" name="矩形 3"/>
          <p:cNvSpPr/>
          <p:nvPr/>
        </p:nvSpPr>
        <p:spPr>
          <a:xfrm>
            <a:off x="4521108" y="220059"/>
            <a:ext cx="4274549" cy="1200329"/>
          </a:xfrm>
          <a:prstGeom prst="rect">
            <a:avLst/>
          </a:prstGeom>
        </p:spPr>
        <p:txBody>
          <a:bodyPr wrap="square">
            <a:spAutoFit/>
          </a:bodyPr>
          <a:lstStyle/>
          <a:p>
            <a:pPr lvl="1"/>
            <a:r>
              <a:rPr lang="en-US" altLang="zh-CN" sz="2400" dirty="0" err="1" smtClean="0">
                <a:solidFill>
                  <a:srgbClr val="00CC00"/>
                </a:solidFill>
                <a:latin typeface="+mn-ea"/>
              </a:rPr>
              <a:t>ssthresh</a:t>
            </a:r>
            <a:r>
              <a:rPr lang="en-US" altLang="zh-CN" sz="2400" dirty="0" smtClean="0">
                <a:solidFill>
                  <a:srgbClr val="00CC00"/>
                </a:solidFill>
                <a:latin typeface="+mn-ea"/>
              </a:rPr>
              <a:t> = </a:t>
            </a:r>
            <a:r>
              <a:rPr lang="en-US" altLang="zh-CN" sz="2400" dirty="0" err="1" smtClean="0">
                <a:solidFill>
                  <a:srgbClr val="00CC00"/>
                </a:solidFill>
                <a:latin typeface="+mn-ea"/>
              </a:rPr>
              <a:t>cwnd</a:t>
            </a:r>
            <a:r>
              <a:rPr lang="en-US" altLang="zh-CN" sz="2400" dirty="0" smtClean="0">
                <a:solidFill>
                  <a:srgbClr val="00CC00"/>
                </a:solidFill>
                <a:latin typeface="+mn-ea"/>
              </a:rPr>
              <a:t>/2  </a:t>
            </a:r>
          </a:p>
          <a:p>
            <a:pPr lvl="1"/>
            <a:r>
              <a:rPr lang="en-US" altLang="zh-CN" sz="2400" dirty="0" err="1" smtClean="0">
                <a:solidFill>
                  <a:srgbClr val="00CC00"/>
                </a:solidFill>
                <a:latin typeface="+mn-ea"/>
              </a:rPr>
              <a:t>cwnd</a:t>
            </a:r>
            <a:r>
              <a:rPr lang="en-US" altLang="zh-CN" sz="2400" dirty="0" smtClean="0">
                <a:solidFill>
                  <a:srgbClr val="00CC00"/>
                </a:solidFill>
                <a:latin typeface="+mn-ea"/>
                <a:sym typeface="Symbol" pitchFamily="18" charset="2"/>
              </a:rPr>
              <a:t> </a:t>
            </a:r>
            <a:r>
              <a:rPr lang="en-US" altLang="zh-CN" sz="2400" dirty="0" smtClean="0">
                <a:solidFill>
                  <a:srgbClr val="00CC00"/>
                </a:solidFill>
                <a:latin typeface="+mn-ea"/>
              </a:rPr>
              <a:t>  1</a:t>
            </a:r>
          </a:p>
          <a:p>
            <a:pPr lvl="1"/>
            <a:r>
              <a:rPr lang="en-US" altLang="zh-CN" sz="2400" dirty="0" err="1" smtClean="0">
                <a:solidFill>
                  <a:srgbClr val="FF0066"/>
                </a:solidFill>
                <a:latin typeface="+mn-ea"/>
              </a:rPr>
              <a:t>cwnd</a:t>
            </a:r>
            <a:r>
              <a:rPr lang="en-US" altLang="zh-CN" sz="2400" dirty="0" smtClean="0">
                <a:solidFill>
                  <a:srgbClr val="FF0066"/>
                </a:solidFill>
                <a:latin typeface="+mn-ea"/>
              </a:rPr>
              <a:t> </a:t>
            </a:r>
            <a:r>
              <a:rPr lang="en-US" altLang="zh-CN" sz="2400" dirty="0" smtClean="0">
                <a:solidFill>
                  <a:srgbClr val="FF0066"/>
                </a:solidFill>
                <a:latin typeface="+mn-ea"/>
                <a:sym typeface="Symbol" pitchFamily="18" charset="2"/>
              </a:rPr>
              <a:t></a:t>
            </a:r>
            <a:r>
              <a:rPr lang="en-US" altLang="zh-CN" sz="2400" dirty="0" smtClean="0">
                <a:solidFill>
                  <a:srgbClr val="FF0066"/>
                </a:solidFill>
                <a:latin typeface="+mn-ea"/>
              </a:rPr>
              <a:t>  1*SMSS</a:t>
            </a:r>
            <a:endParaRPr lang="zh-CN" altLang="en-US" sz="2400" dirty="0" smtClean="0">
              <a:latin typeface="+mn-ea"/>
            </a:endParaRPr>
          </a:p>
        </p:txBody>
      </p:sp>
      <p:grpSp>
        <p:nvGrpSpPr>
          <p:cNvPr id="5" name="组合 4"/>
          <p:cNvGrpSpPr/>
          <p:nvPr/>
        </p:nvGrpSpPr>
        <p:grpSpPr>
          <a:xfrm>
            <a:off x="635000" y="3581883"/>
            <a:ext cx="11233072" cy="3227539"/>
            <a:chOff x="1145118" y="1273704"/>
            <a:chExt cx="12478782" cy="3935625"/>
          </a:xfrm>
        </p:grpSpPr>
        <p:grpSp>
          <p:nvGrpSpPr>
            <p:cNvPr id="6" name="Group 4"/>
            <p:cNvGrpSpPr>
              <a:grpSpLocks/>
            </p:cNvGrpSpPr>
            <p:nvPr/>
          </p:nvGrpSpPr>
          <p:grpSpPr bwMode="auto">
            <a:xfrm>
              <a:off x="1145118" y="1273704"/>
              <a:ext cx="12478782" cy="3935625"/>
              <a:chOff x="1920" y="960"/>
              <a:chExt cx="6347" cy="2316"/>
            </a:xfrm>
          </p:grpSpPr>
          <p:sp>
            <p:nvSpPr>
              <p:cNvPr id="9" name="Line 5"/>
              <p:cNvSpPr>
                <a:spLocks noChangeShapeType="1"/>
              </p:cNvSpPr>
              <p:nvPr/>
            </p:nvSpPr>
            <p:spPr bwMode="auto">
              <a:xfrm>
                <a:off x="2299" y="960"/>
                <a:ext cx="0" cy="2075"/>
              </a:xfrm>
              <a:prstGeom prst="line">
                <a:avLst/>
              </a:prstGeom>
              <a:noFill/>
              <a:ln w="12700">
                <a:solidFill>
                  <a:schemeClr val="tx1"/>
                </a:solidFill>
                <a:round/>
                <a:headEnd type="stealth" w="med" len="med"/>
                <a:tailEnd type="none" w="sm" len="sm"/>
              </a:ln>
            </p:spPr>
            <p:txBody>
              <a:bodyPr wrap="none" anchor="ctr"/>
              <a:lstStyle/>
              <a:p>
                <a:endParaRPr lang="zh-CN" altLang="en-US"/>
              </a:p>
            </p:txBody>
          </p:sp>
          <p:sp>
            <p:nvSpPr>
              <p:cNvPr id="10" name="Line 6"/>
              <p:cNvSpPr>
                <a:spLocks noChangeShapeType="1"/>
              </p:cNvSpPr>
              <p:nvPr/>
            </p:nvSpPr>
            <p:spPr bwMode="auto">
              <a:xfrm>
                <a:off x="2299" y="3035"/>
                <a:ext cx="4232" cy="50"/>
              </a:xfrm>
              <a:prstGeom prst="line">
                <a:avLst/>
              </a:prstGeom>
              <a:noFill/>
              <a:ln w="12700">
                <a:solidFill>
                  <a:schemeClr val="tx1"/>
                </a:solidFill>
                <a:round/>
                <a:headEnd type="none" w="sm" len="sm"/>
                <a:tailEnd type="stealth" w="med" len="med"/>
              </a:ln>
            </p:spPr>
            <p:txBody>
              <a:bodyPr wrap="none" anchor="ctr"/>
              <a:lstStyle/>
              <a:p>
                <a:endParaRPr lang="zh-CN" altLang="en-US"/>
              </a:p>
            </p:txBody>
          </p:sp>
          <p:sp>
            <p:nvSpPr>
              <p:cNvPr id="11" name="Rectangle 7"/>
              <p:cNvSpPr>
                <a:spLocks noChangeArrowheads="1"/>
              </p:cNvSpPr>
              <p:nvPr/>
            </p:nvSpPr>
            <p:spPr bwMode="auto">
              <a:xfrm>
                <a:off x="1920" y="1008"/>
                <a:ext cx="307" cy="181"/>
              </a:xfrm>
              <a:prstGeom prst="rect">
                <a:avLst/>
              </a:prstGeom>
              <a:noFill/>
              <a:ln w="9525">
                <a:noFill/>
                <a:miter lim="800000"/>
                <a:headEnd/>
                <a:tailEnd/>
              </a:ln>
            </p:spPr>
            <p:txBody>
              <a:bodyPr wrap="none" lIns="92075" tIns="46038" rIns="92075" bIns="46038">
                <a:spAutoFit/>
              </a:bodyPr>
              <a:lstStyle/>
              <a:p>
                <a:pPr eaLnBrk="0" hangingPunct="0"/>
                <a:r>
                  <a:rPr lang="en-US" altLang="zh-CN" sz="1400">
                    <a:latin typeface="Arial" pitchFamily="34" charset="0"/>
                  </a:rPr>
                  <a:t>cwnd</a:t>
                </a:r>
              </a:p>
            </p:txBody>
          </p:sp>
          <p:sp>
            <p:nvSpPr>
              <p:cNvPr id="12" name="Rectangle 8"/>
              <p:cNvSpPr>
                <a:spLocks noChangeArrowheads="1"/>
              </p:cNvSpPr>
              <p:nvPr/>
            </p:nvSpPr>
            <p:spPr bwMode="auto">
              <a:xfrm>
                <a:off x="6960" y="1418"/>
                <a:ext cx="720" cy="185"/>
              </a:xfrm>
              <a:prstGeom prst="rect">
                <a:avLst/>
              </a:prstGeom>
              <a:solidFill>
                <a:schemeClr val="bg1"/>
              </a:solidFill>
              <a:ln w="9525">
                <a:solidFill>
                  <a:srgbClr val="009999"/>
                </a:solidFill>
                <a:prstDash val="lgDashDot"/>
                <a:miter lim="800000"/>
                <a:headEnd/>
                <a:tailEnd/>
              </a:ln>
            </p:spPr>
            <p:txBody>
              <a:bodyPr lIns="92075" tIns="46038" rIns="92075" bIns="46038">
                <a:spAutoFit/>
              </a:bodyPr>
              <a:lstStyle/>
              <a:p>
                <a:pPr algn="ctr" eaLnBrk="0" hangingPunct="0"/>
                <a:r>
                  <a:rPr lang="en-US" altLang="zh-CN" sz="1400" dirty="0">
                    <a:solidFill>
                      <a:srgbClr val="009999"/>
                    </a:solidFill>
                    <a:latin typeface="Arial" pitchFamily="34" charset="0"/>
                  </a:rPr>
                  <a:t>Slow Start </a:t>
                </a:r>
              </a:p>
            </p:txBody>
          </p:sp>
          <p:sp>
            <p:nvSpPr>
              <p:cNvPr id="13" name="Rectangle 9"/>
              <p:cNvSpPr>
                <a:spLocks noChangeArrowheads="1"/>
              </p:cNvSpPr>
              <p:nvPr/>
            </p:nvSpPr>
            <p:spPr bwMode="auto">
              <a:xfrm>
                <a:off x="6971" y="1806"/>
                <a:ext cx="1296" cy="185"/>
              </a:xfrm>
              <a:prstGeom prst="rect">
                <a:avLst/>
              </a:prstGeom>
              <a:noFill/>
              <a:ln w="9525">
                <a:solidFill>
                  <a:schemeClr val="accent2"/>
                </a:solidFill>
                <a:prstDash val="lgDashDotDot"/>
                <a:miter lim="800000"/>
                <a:headEnd/>
                <a:tailEnd/>
              </a:ln>
            </p:spPr>
            <p:txBody>
              <a:bodyPr lIns="92075" tIns="46038" rIns="92075" bIns="46038">
                <a:spAutoFit/>
              </a:bodyPr>
              <a:lstStyle/>
              <a:p>
                <a:pPr algn="ctr" eaLnBrk="0" hangingPunct="0"/>
                <a:r>
                  <a:rPr lang="en-US" altLang="zh-CN" sz="1400" dirty="0">
                    <a:solidFill>
                      <a:schemeClr val="accent2"/>
                    </a:solidFill>
                    <a:latin typeface="Arial" pitchFamily="34" charset="0"/>
                  </a:rPr>
                  <a:t>Congestion Avoidance</a:t>
                </a:r>
              </a:p>
            </p:txBody>
          </p:sp>
          <p:sp>
            <p:nvSpPr>
              <p:cNvPr id="14" name="Rectangle 10"/>
              <p:cNvSpPr>
                <a:spLocks noChangeArrowheads="1"/>
              </p:cNvSpPr>
              <p:nvPr/>
            </p:nvSpPr>
            <p:spPr bwMode="auto">
              <a:xfrm>
                <a:off x="5243" y="3095"/>
                <a:ext cx="293" cy="181"/>
              </a:xfrm>
              <a:prstGeom prst="rect">
                <a:avLst/>
              </a:prstGeom>
              <a:noFill/>
              <a:ln w="9525">
                <a:noFill/>
                <a:miter lim="800000"/>
                <a:headEnd/>
                <a:tailEnd/>
              </a:ln>
            </p:spPr>
            <p:txBody>
              <a:bodyPr wrap="none" lIns="92075" tIns="46038" rIns="92075" bIns="46038">
                <a:spAutoFit/>
              </a:bodyPr>
              <a:lstStyle/>
              <a:p>
                <a:pPr eaLnBrk="0" hangingPunct="0"/>
                <a:r>
                  <a:rPr lang="en-US" altLang="zh-CN" sz="1400">
                    <a:latin typeface="Arial" pitchFamily="34" charset="0"/>
                  </a:rPr>
                  <a:t>Time</a:t>
                </a:r>
              </a:p>
            </p:txBody>
          </p:sp>
          <p:sp>
            <p:nvSpPr>
              <p:cNvPr id="15" name="Arc 13"/>
              <p:cNvSpPr>
                <a:spLocks/>
              </p:cNvSpPr>
              <p:nvPr/>
            </p:nvSpPr>
            <p:spPr bwMode="auto">
              <a:xfrm>
                <a:off x="2299" y="1393"/>
                <a:ext cx="769" cy="1643"/>
              </a:xfrm>
              <a:custGeom>
                <a:avLst/>
                <a:gdLst>
                  <a:gd name="T0" fmla="*/ 0 w 21496"/>
                  <a:gd name="T1" fmla="*/ 0 h 21600"/>
                  <a:gd name="T2" fmla="*/ 0 w 21496"/>
                  <a:gd name="T3" fmla="*/ 0 h 21600"/>
                  <a:gd name="T4" fmla="*/ 0 w 21496"/>
                  <a:gd name="T5" fmla="*/ 0 h 21600"/>
                  <a:gd name="T6" fmla="*/ 0 60000 65536"/>
                  <a:gd name="T7" fmla="*/ 0 60000 65536"/>
                  <a:gd name="T8" fmla="*/ 0 60000 65536"/>
                  <a:gd name="T9" fmla="*/ 0 w 21496"/>
                  <a:gd name="T10" fmla="*/ 0 h 21600"/>
                  <a:gd name="T11" fmla="*/ 21496 w 21496"/>
                  <a:gd name="T12" fmla="*/ 21600 h 21600"/>
                </a:gdLst>
                <a:ahLst/>
                <a:cxnLst>
                  <a:cxn ang="T6">
                    <a:pos x="T0" y="T1"/>
                  </a:cxn>
                  <a:cxn ang="T7">
                    <a:pos x="T2" y="T3"/>
                  </a:cxn>
                  <a:cxn ang="T8">
                    <a:pos x="T4" y="T5"/>
                  </a:cxn>
                </a:cxnLst>
                <a:rect l="T9" t="T10" r="T11" b="T12"/>
                <a:pathLst>
                  <a:path w="21496" h="21600" fill="none" extrusionOk="0">
                    <a:moveTo>
                      <a:pt x="21495" y="2120"/>
                    </a:moveTo>
                    <a:cubicBezTo>
                      <a:pt x="20404" y="13175"/>
                      <a:pt x="11107" y="21599"/>
                      <a:pt x="0" y="21600"/>
                    </a:cubicBezTo>
                  </a:path>
                  <a:path w="21496" h="21600" stroke="0" extrusionOk="0">
                    <a:moveTo>
                      <a:pt x="21495" y="2120"/>
                    </a:moveTo>
                    <a:cubicBezTo>
                      <a:pt x="20404" y="13175"/>
                      <a:pt x="11107" y="21599"/>
                      <a:pt x="0" y="21600"/>
                    </a:cubicBezTo>
                    <a:lnTo>
                      <a:pt x="0" y="0"/>
                    </a:lnTo>
                    <a:close/>
                  </a:path>
                </a:pathLst>
              </a:custGeom>
              <a:noFill/>
              <a:ln w="19050">
                <a:solidFill>
                  <a:srgbClr val="009999"/>
                </a:solidFill>
                <a:prstDash val="dashDot"/>
                <a:round/>
                <a:headEnd type="none" w="sm" len="sm"/>
                <a:tailEnd type="none" w="sm" len="sm"/>
              </a:ln>
            </p:spPr>
            <p:txBody>
              <a:bodyPr wrap="none" anchor="ctr"/>
              <a:lstStyle/>
              <a:p>
                <a:pPr algn="ctr"/>
                <a:endParaRPr lang="zh-CN" altLang="en-US" sz="2400">
                  <a:solidFill>
                    <a:srgbClr val="009999"/>
                  </a:solidFill>
                </a:endParaRPr>
              </a:p>
            </p:txBody>
          </p:sp>
          <p:sp>
            <p:nvSpPr>
              <p:cNvPr id="16" name="Line 14"/>
              <p:cNvSpPr>
                <a:spLocks noChangeShapeType="1"/>
              </p:cNvSpPr>
              <p:nvPr/>
            </p:nvSpPr>
            <p:spPr bwMode="auto">
              <a:xfrm>
                <a:off x="2304" y="1152"/>
                <a:ext cx="912" cy="0"/>
              </a:xfrm>
              <a:prstGeom prst="line">
                <a:avLst/>
              </a:prstGeom>
              <a:noFill/>
              <a:ln w="28575">
                <a:solidFill>
                  <a:schemeClr val="tx1"/>
                </a:solidFill>
                <a:prstDash val="sysDot"/>
                <a:round/>
                <a:headEnd type="none" w="sm" len="sm"/>
                <a:tailEnd type="none" w="sm" len="sm"/>
              </a:ln>
            </p:spPr>
            <p:txBody>
              <a:bodyPr wrap="none" anchor="ctr"/>
              <a:lstStyle/>
              <a:p>
                <a:endParaRPr lang="zh-CN" altLang="en-US"/>
              </a:p>
            </p:txBody>
          </p:sp>
          <p:sp>
            <p:nvSpPr>
              <p:cNvPr id="17" name="Text Box 15"/>
              <p:cNvSpPr txBox="1">
                <a:spLocks noChangeArrowheads="1"/>
              </p:cNvSpPr>
              <p:nvPr/>
            </p:nvSpPr>
            <p:spPr bwMode="auto">
              <a:xfrm>
                <a:off x="3216" y="1008"/>
                <a:ext cx="1008" cy="198"/>
              </a:xfrm>
              <a:prstGeom prst="rect">
                <a:avLst/>
              </a:prstGeom>
              <a:noFill/>
              <a:ln w="9525">
                <a:noFill/>
                <a:miter lim="800000"/>
                <a:headEnd/>
                <a:tailEnd/>
              </a:ln>
            </p:spPr>
            <p:txBody>
              <a:bodyPr>
                <a:spAutoFit/>
              </a:bodyPr>
              <a:lstStyle/>
              <a:p>
                <a:pPr>
                  <a:spcBef>
                    <a:spcPct val="50000"/>
                  </a:spcBef>
                </a:pPr>
                <a:r>
                  <a:rPr lang="en-US" altLang="zh-CN" sz="1600" b="1" dirty="0"/>
                  <a:t>(initial) </a:t>
                </a:r>
                <a:r>
                  <a:rPr lang="en-US" altLang="zh-CN" sz="1600" b="1" dirty="0" err="1"/>
                  <a:t>ssthresh</a:t>
                </a:r>
                <a:endParaRPr lang="en-US" altLang="zh-CN" sz="1600" b="1" dirty="0"/>
              </a:p>
            </p:txBody>
          </p:sp>
          <p:sp>
            <p:nvSpPr>
              <p:cNvPr id="18" name="Line 18"/>
              <p:cNvSpPr>
                <a:spLocks noChangeShapeType="1"/>
              </p:cNvSpPr>
              <p:nvPr/>
            </p:nvSpPr>
            <p:spPr bwMode="auto">
              <a:xfrm flipH="1">
                <a:off x="4670" y="1371"/>
                <a:ext cx="1" cy="1673"/>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19" name="Text Box 21"/>
              <p:cNvSpPr txBox="1">
                <a:spLocks noChangeArrowheads="1"/>
              </p:cNvSpPr>
              <p:nvPr/>
            </p:nvSpPr>
            <p:spPr bwMode="auto">
              <a:xfrm>
                <a:off x="2325" y="1173"/>
                <a:ext cx="1130" cy="198"/>
              </a:xfrm>
              <a:prstGeom prst="rect">
                <a:avLst/>
              </a:prstGeom>
              <a:noFill/>
              <a:ln w="9525">
                <a:noFill/>
                <a:miter lim="800000"/>
                <a:headEnd/>
                <a:tailEnd/>
              </a:ln>
            </p:spPr>
            <p:txBody>
              <a:bodyPr>
                <a:spAutoFit/>
              </a:bodyPr>
              <a:lstStyle/>
              <a:p>
                <a:pPr algn="r">
                  <a:spcBef>
                    <a:spcPct val="50000"/>
                  </a:spcBef>
                </a:pPr>
                <a:r>
                  <a:rPr lang="en-US" altLang="zh-CN" sz="1600" b="1" dirty="0"/>
                  <a:t>fast-retransmit</a:t>
                </a:r>
              </a:p>
            </p:txBody>
          </p:sp>
          <p:sp>
            <p:nvSpPr>
              <p:cNvPr id="20" name="Line 23"/>
              <p:cNvSpPr>
                <a:spLocks noChangeShapeType="1"/>
              </p:cNvSpPr>
              <p:nvPr/>
            </p:nvSpPr>
            <p:spPr bwMode="auto">
              <a:xfrm>
                <a:off x="3168" y="1560"/>
                <a:ext cx="4" cy="1457"/>
              </a:xfrm>
              <a:prstGeom prst="line">
                <a:avLst/>
              </a:prstGeom>
              <a:noFill/>
              <a:ln w="9525">
                <a:solidFill>
                  <a:schemeClr val="tx1"/>
                </a:solidFill>
                <a:round/>
                <a:headEnd/>
                <a:tailEnd/>
              </a:ln>
            </p:spPr>
            <p:txBody>
              <a:bodyPr/>
              <a:lstStyle/>
              <a:p>
                <a:endParaRPr lang="zh-CN" altLang="en-US"/>
              </a:p>
            </p:txBody>
          </p:sp>
          <p:sp>
            <p:nvSpPr>
              <p:cNvPr id="21" name="Line 27"/>
              <p:cNvSpPr>
                <a:spLocks noChangeShapeType="1"/>
              </p:cNvSpPr>
              <p:nvPr/>
            </p:nvSpPr>
            <p:spPr bwMode="auto">
              <a:xfrm flipV="1">
                <a:off x="3473" y="1344"/>
                <a:ext cx="881" cy="960"/>
              </a:xfrm>
              <a:prstGeom prst="line">
                <a:avLst/>
              </a:prstGeom>
              <a:noFill/>
              <a:ln w="19050">
                <a:solidFill>
                  <a:schemeClr val="accent2"/>
                </a:solidFill>
                <a:prstDash val="lgDashDotDot"/>
                <a:round/>
                <a:headEnd type="none" w="sm" len="sm"/>
                <a:tailEnd type="none" w="sm" len="sm"/>
              </a:ln>
            </p:spPr>
            <p:txBody>
              <a:bodyPr wrap="none" anchor="ctr"/>
              <a:lstStyle/>
              <a:p>
                <a:endParaRPr lang="zh-CN" altLang="en-US"/>
              </a:p>
            </p:txBody>
          </p:sp>
          <p:sp>
            <p:nvSpPr>
              <p:cNvPr id="22" name="Arc 28"/>
              <p:cNvSpPr>
                <a:spLocks/>
              </p:cNvSpPr>
              <p:nvPr/>
            </p:nvSpPr>
            <p:spPr bwMode="auto">
              <a:xfrm>
                <a:off x="4670" y="2127"/>
                <a:ext cx="509" cy="917"/>
              </a:xfrm>
              <a:custGeom>
                <a:avLst/>
                <a:gdLst>
                  <a:gd name="T0" fmla="*/ 0 w 21496"/>
                  <a:gd name="T1" fmla="*/ 0 h 21600"/>
                  <a:gd name="T2" fmla="*/ 0 w 21496"/>
                  <a:gd name="T3" fmla="*/ 0 h 21600"/>
                  <a:gd name="T4" fmla="*/ 0 w 21496"/>
                  <a:gd name="T5" fmla="*/ 0 h 21600"/>
                  <a:gd name="T6" fmla="*/ 0 60000 65536"/>
                  <a:gd name="T7" fmla="*/ 0 60000 65536"/>
                  <a:gd name="T8" fmla="*/ 0 60000 65536"/>
                  <a:gd name="T9" fmla="*/ 0 w 21496"/>
                  <a:gd name="T10" fmla="*/ 0 h 21600"/>
                  <a:gd name="T11" fmla="*/ 21496 w 21496"/>
                  <a:gd name="T12" fmla="*/ 21600 h 21600"/>
                </a:gdLst>
                <a:ahLst/>
                <a:cxnLst>
                  <a:cxn ang="T6">
                    <a:pos x="T0" y="T1"/>
                  </a:cxn>
                  <a:cxn ang="T7">
                    <a:pos x="T2" y="T3"/>
                  </a:cxn>
                  <a:cxn ang="T8">
                    <a:pos x="T4" y="T5"/>
                  </a:cxn>
                </a:cxnLst>
                <a:rect l="T9" t="T10" r="T11" b="T12"/>
                <a:pathLst>
                  <a:path w="21496" h="21600" fill="none" extrusionOk="0">
                    <a:moveTo>
                      <a:pt x="21495" y="2120"/>
                    </a:moveTo>
                    <a:cubicBezTo>
                      <a:pt x="20404" y="13175"/>
                      <a:pt x="11107" y="21599"/>
                      <a:pt x="0" y="21600"/>
                    </a:cubicBezTo>
                  </a:path>
                  <a:path w="21496" h="21600" stroke="0" extrusionOk="0">
                    <a:moveTo>
                      <a:pt x="21495" y="2120"/>
                    </a:moveTo>
                    <a:cubicBezTo>
                      <a:pt x="20404" y="13175"/>
                      <a:pt x="11107" y="21599"/>
                      <a:pt x="0" y="21600"/>
                    </a:cubicBezTo>
                    <a:lnTo>
                      <a:pt x="0" y="0"/>
                    </a:lnTo>
                    <a:close/>
                  </a:path>
                </a:pathLst>
              </a:custGeom>
              <a:noFill/>
              <a:ln w="19050">
                <a:solidFill>
                  <a:srgbClr val="009999"/>
                </a:solidFill>
                <a:prstDash val="dashDot"/>
                <a:round/>
                <a:headEnd type="none" w="sm" len="sm"/>
                <a:tailEnd type="none" w="sm" len="sm"/>
              </a:ln>
            </p:spPr>
            <p:txBody>
              <a:bodyPr wrap="none" anchor="ctr"/>
              <a:lstStyle/>
              <a:p>
                <a:pPr algn="ctr"/>
                <a:endParaRPr lang="zh-CN" altLang="en-US" sz="2400">
                  <a:solidFill>
                    <a:srgbClr val="009999"/>
                  </a:solidFill>
                </a:endParaRPr>
              </a:p>
            </p:txBody>
          </p:sp>
          <p:sp>
            <p:nvSpPr>
              <p:cNvPr id="23" name="Text Box 30"/>
              <p:cNvSpPr txBox="1">
                <a:spLocks noChangeArrowheads="1"/>
              </p:cNvSpPr>
              <p:nvPr/>
            </p:nvSpPr>
            <p:spPr bwMode="auto">
              <a:xfrm>
                <a:off x="5389" y="1651"/>
                <a:ext cx="727" cy="198"/>
              </a:xfrm>
              <a:prstGeom prst="rect">
                <a:avLst/>
              </a:prstGeom>
              <a:noFill/>
              <a:ln w="9525">
                <a:noFill/>
                <a:miter lim="800000"/>
                <a:headEnd/>
                <a:tailEnd/>
              </a:ln>
            </p:spPr>
            <p:txBody>
              <a:bodyPr>
                <a:spAutoFit/>
              </a:bodyPr>
              <a:lstStyle/>
              <a:p>
                <a:pPr algn="r">
                  <a:spcBef>
                    <a:spcPct val="50000"/>
                  </a:spcBef>
                </a:pPr>
                <a:r>
                  <a:rPr lang="en-US" altLang="zh-CN" sz="1600" b="1" dirty="0" smtClean="0"/>
                  <a:t>idle</a:t>
                </a:r>
                <a:endParaRPr lang="en-US" altLang="zh-CN" sz="1600" b="1" dirty="0"/>
              </a:p>
            </p:txBody>
          </p:sp>
          <p:sp>
            <p:nvSpPr>
              <p:cNvPr id="24" name="Line 33"/>
              <p:cNvSpPr>
                <a:spLocks noChangeShapeType="1"/>
              </p:cNvSpPr>
              <p:nvPr/>
            </p:nvSpPr>
            <p:spPr bwMode="auto">
              <a:xfrm>
                <a:off x="3072" y="1552"/>
                <a:ext cx="96" cy="0"/>
              </a:xfrm>
              <a:prstGeom prst="line">
                <a:avLst/>
              </a:prstGeom>
              <a:noFill/>
              <a:ln w="9525">
                <a:solidFill>
                  <a:schemeClr val="tx1"/>
                </a:solidFill>
                <a:round/>
                <a:headEnd/>
                <a:tailEnd/>
              </a:ln>
            </p:spPr>
            <p:txBody>
              <a:bodyPr wrap="none" anchor="ctr"/>
              <a:lstStyle/>
              <a:p>
                <a:endParaRPr lang="zh-CN" altLang="en-US"/>
              </a:p>
            </p:txBody>
          </p:sp>
          <p:sp>
            <p:nvSpPr>
              <p:cNvPr id="25" name="Line 35"/>
              <p:cNvSpPr>
                <a:spLocks noChangeShapeType="1"/>
              </p:cNvSpPr>
              <p:nvPr/>
            </p:nvSpPr>
            <p:spPr bwMode="auto">
              <a:xfrm flipV="1">
                <a:off x="5448" y="1903"/>
                <a:ext cx="538" cy="0"/>
              </a:xfrm>
              <a:prstGeom prst="line">
                <a:avLst/>
              </a:prstGeom>
              <a:noFill/>
              <a:ln w="9525">
                <a:solidFill>
                  <a:schemeClr val="tx1"/>
                </a:solidFill>
                <a:round/>
                <a:headEnd/>
                <a:tailEnd/>
              </a:ln>
            </p:spPr>
            <p:txBody>
              <a:bodyPr wrap="none" anchor="ctr"/>
              <a:lstStyle/>
              <a:p>
                <a:endParaRPr lang="zh-CN" altLang="en-US"/>
              </a:p>
            </p:txBody>
          </p:sp>
          <p:sp>
            <p:nvSpPr>
              <p:cNvPr id="26" name="Line 36"/>
              <p:cNvSpPr>
                <a:spLocks noChangeShapeType="1"/>
              </p:cNvSpPr>
              <p:nvPr/>
            </p:nvSpPr>
            <p:spPr bwMode="auto">
              <a:xfrm>
                <a:off x="2976" y="1344"/>
                <a:ext cx="168" cy="184"/>
              </a:xfrm>
              <a:prstGeom prst="line">
                <a:avLst/>
              </a:prstGeom>
              <a:noFill/>
              <a:ln w="9525">
                <a:solidFill>
                  <a:schemeClr val="tx1"/>
                </a:solidFill>
                <a:round/>
                <a:headEnd/>
                <a:tailEnd type="triangle" w="sm" len="lg"/>
              </a:ln>
            </p:spPr>
            <p:txBody>
              <a:bodyPr wrap="none" anchor="ctr"/>
              <a:lstStyle/>
              <a:p>
                <a:endParaRPr lang="zh-CN" altLang="en-US"/>
              </a:p>
            </p:txBody>
          </p:sp>
          <p:sp>
            <p:nvSpPr>
              <p:cNvPr id="27" name="Arc 28"/>
              <p:cNvSpPr>
                <a:spLocks/>
              </p:cNvSpPr>
              <p:nvPr/>
            </p:nvSpPr>
            <p:spPr bwMode="auto">
              <a:xfrm>
                <a:off x="3172" y="2207"/>
                <a:ext cx="312" cy="819"/>
              </a:xfrm>
              <a:custGeom>
                <a:avLst/>
                <a:gdLst>
                  <a:gd name="T0" fmla="*/ 0 w 21496"/>
                  <a:gd name="T1" fmla="*/ 0 h 21600"/>
                  <a:gd name="T2" fmla="*/ 0 w 21496"/>
                  <a:gd name="T3" fmla="*/ 0 h 21600"/>
                  <a:gd name="T4" fmla="*/ 0 w 21496"/>
                  <a:gd name="T5" fmla="*/ 0 h 21600"/>
                  <a:gd name="T6" fmla="*/ 0 60000 65536"/>
                  <a:gd name="T7" fmla="*/ 0 60000 65536"/>
                  <a:gd name="T8" fmla="*/ 0 60000 65536"/>
                  <a:gd name="T9" fmla="*/ 0 w 21496"/>
                  <a:gd name="T10" fmla="*/ 0 h 21600"/>
                  <a:gd name="T11" fmla="*/ 21496 w 21496"/>
                  <a:gd name="T12" fmla="*/ 21600 h 21600"/>
                </a:gdLst>
                <a:ahLst/>
                <a:cxnLst>
                  <a:cxn ang="T6">
                    <a:pos x="T0" y="T1"/>
                  </a:cxn>
                  <a:cxn ang="T7">
                    <a:pos x="T2" y="T3"/>
                  </a:cxn>
                  <a:cxn ang="T8">
                    <a:pos x="T4" y="T5"/>
                  </a:cxn>
                </a:cxnLst>
                <a:rect l="T9" t="T10" r="T11" b="T12"/>
                <a:pathLst>
                  <a:path w="21496" h="21600" fill="none" extrusionOk="0">
                    <a:moveTo>
                      <a:pt x="21495" y="2120"/>
                    </a:moveTo>
                    <a:cubicBezTo>
                      <a:pt x="20404" y="13175"/>
                      <a:pt x="11107" y="21599"/>
                      <a:pt x="0" y="21600"/>
                    </a:cubicBezTo>
                  </a:path>
                  <a:path w="21496" h="21600" stroke="0" extrusionOk="0">
                    <a:moveTo>
                      <a:pt x="21495" y="2120"/>
                    </a:moveTo>
                    <a:cubicBezTo>
                      <a:pt x="20404" y="13175"/>
                      <a:pt x="11107" y="21599"/>
                      <a:pt x="0" y="21600"/>
                    </a:cubicBezTo>
                    <a:lnTo>
                      <a:pt x="0" y="0"/>
                    </a:lnTo>
                    <a:close/>
                  </a:path>
                </a:pathLst>
              </a:custGeom>
              <a:noFill/>
              <a:ln w="19050">
                <a:solidFill>
                  <a:srgbClr val="009999"/>
                </a:solidFill>
                <a:prstDash val="dashDot"/>
                <a:round/>
                <a:headEnd type="none" w="sm" len="sm"/>
                <a:tailEnd type="none" w="sm" len="sm"/>
              </a:ln>
            </p:spPr>
            <p:txBody>
              <a:bodyPr wrap="none" anchor="ctr"/>
              <a:lstStyle/>
              <a:p>
                <a:pPr algn="ctr"/>
                <a:endParaRPr lang="zh-CN" altLang="en-US" sz="2400">
                  <a:solidFill>
                    <a:srgbClr val="009999"/>
                  </a:solidFill>
                </a:endParaRPr>
              </a:p>
            </p:txBody>
          </p:sp>
          <p:sp>
            <p:nvSpPr>
              <p:cNvPr id="28" name="Line 27"/>
              <p:cNvSpPr>
                <a:spLocks noChangeShapeType="1"/>
              </p:cNvSpPr>
              <p:nvPr/>
            </p:nvSpPr>
            <p:spPr bwMode="auto">
              <a:xfrm flipV="1">
                <a:off x="5181" y="1899"/>
                <a:ext cx="258" cy="315"/>
              </a:xfrm>
              <a:prstGeom prst="line">
                <a:avLst/>
              </a:prstGeom>
              <a:noFill/>
              <a:ln w="19050">
                <a:solidFill>
                  <a:schemeClr val="accent2"/>
                </a:solidFill>
                <a:prstDash val="lgDashDotDot"/>
                <a:round/>
                <a:headEnd type="none" w="sm" len="sm"/>
                <a:tailEnd type="none" w="sm" len="sm"/>
              </a:ln>
            </p:spPr>
            <p:txBody>
              <a:bodyPr wrap="none" anchor="ctr"/>
              <a:lstStyle/>
              <a:p>
                <a:endParaRPr lang="zh-CN" altLang="en-US"/>
              </a:p>
            </p:txBody>
          </p:sp>
          <p:sp>
            <p:nvSpPr>
              <p:cNvPr id="29" name="Line 18"/>
              <p:cNvSpPr>
                <a:spLocks noChangeShapeType="1"/>
              </p:cNvSpPr>
              <p:nvPr/>
            </p:nvSpPr>
            <p:spPr bwMode="auto">
              <a:xfrm>
                <a:off x="5986" y="1903"/>
                <a:ext cx="9" cy="1182"/>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30" name="Arc 28"/>
              <p:cNvSpPr>
                <a:spLocks/>
              </p:cNvSpPr>
              <p:nvPr/>
            </p:nvSpPr>
            <p:spPr bwMode="auto">
              <a:xfrm>
                <a:off x="5977" y="2488"/>
                <a:ext cx="296" cy="563"/>
              </a:xfrm>
              <a:custGeom>
                <a:avLst/>
                <a:gdLst>
                  <a:gd name="T0" fmla="*/ 0 w 21496"/>
                  <a:gd name="T1" fmla="*/ 0 h 21600"/>
                  <a:gd name="T2" fmla="*/ 0 w 21496"/>
                  <a:gd name="T3" fmla="*/ 0 h 21600"/>
                  <a:gd name="T4" fmla="*/ 0 w 21496"/>
                  <a:gd name="T5" fmla="*/ 0 h 21600"/>
                  <a:gd name="T6" fmla="*/ 0 60000 65536"/>
                  <a:gd name="T7" fmla="*/ 0 60000 65536"/>
                  <a:gd name="T8" fmla="*/ 0 60000 65536"/>
                  <a:gd name="T9" fmla="*/ 0 w 21496"/>
                  <a:gd name="T10" fmla="*/ 0 h 21600"/>
                  <a:gd name="T11" fmla="*/ 21496 w 21496"/>
                  <a:gd name="T12" fmla="*/ 21600 h 21600"/>
                </a:gdLst>
                <a:ahLst/>
                <a:cxnLst>
                  <a:cxn ang="T6">
                    <a:pos x="T0" y="T1"/>
                  </a:cxn>
                  <a:cxn ang="T7">
                    <a:pos x="T2" y="T3"/>
                  </a:cxn>
                  <a:cxn ang="T8">
                    <a:pos x="T4" y="T5"/>
                  </a:cxn>
                </a:cxnLst>
                <a:rect l="T9" t="T10" r="T11" b="T12"/>
                <a:pathLst>
                  <a:path w="21496" h="21600" fill="none" extrusionOk="0">
                    <a:moveTo>
                      <a:pt x="21495" y="2120"/>
                    </a:moveTo>
                    <a:cubicBezTo>
                      <a:pt x="20404" y="13175"/>
                      <a:pt x="11107" y="21599"/>
                      <a:pt x="0" y="21600"/>
                    </a:cubicBezTo>
                  </a:path>
                  <a:path w="21496" h="21600" stroke="0" extrusionOk="0">
                    <a:moveTo>
                      <a:pt x="21495" y="2120"/>
                    </a:moveTo>
                    <a:cubicBezTo>
                      <a:pt x="20404" y="13175"/>
                      <a:pt x="11107" y="21599"/>
                      <a:pt x="0" y="21600"/>
                    </a:cubicBezTo>
                    <a:lnTo>
                      <a:pt x="0" y="0"/>
                    </a:lnTo>
                    <a:close/>
                  </a:path>
                </a:pathLst>
              </a:custGeom>
              <a:noFill/>
              <a:ln w="19050">
                <a:solidFill>
                  <a:srgbClr val="009999"/>
                </a:solidFill>
                <a:prstDash val="dashDot"/>
                <a:round/>
                <a:headEnd type="none" w="sm" len="sm"/>
                <a:tailEnd type="none" w="sm" len="sm"/>
              </a:ln>
            </p:spPr>
            <p:txBody>
              <a:bodyPr wrap="none" anchor="ctr"/>
              <a:lstStyle/>
              <a:p>
                <a:pPr algn="ctr"/>
                <a:endParaRPr lang="zh-CN" altLang="en-US" sz="2400">
                  <a:solidFill>
                    <a:srgbClr val="009999"/>
                  </a:solidFill>
                </a:endParaRPr>
              </a:p>
            </p:txBody>
          </p:sp>
          <p:sp>
            <p:nvSpPr>
              <p:cNvPr id="31" name="Line 27"/>
              <p:cNvSpPr>
                <a:spLocks noChangeShapeType="1"/>
              </p:cNvSpPr>
              <p:nvPr/>
            </p:nvSpPr>
            <p:spPr bwMode="auto">
              <a:xfrm flipV="1">
                <a:off x="6273" y="2215"/>
                <a:ext cx="258" cy="315"/>
              </a:xfrm>
              <a:prstGeom prst="line">
                <a:avLst/>
              </a:prstGeom>
              <a:noFill/>
              <a:ln w="19050">
                <a:solidFill>
                  <a:schemeClr val="accent2"/>
                </a:solidFill>
                <a:prstDash val="lgDashDotDot"/>
                <a:round/>
                <a:headEnd type="none" w="sm" len="sm"/>
                <a:tailEnd type="none" w="sm" len="sm"/>
              </a:ln>
            </p:spPr>
            <p:txBody>
              <a:bodyPr wrap="none" anchor="ctr"/>
              <a:lstStyle/>
              <a:p>
                <a:endParaRPr lang="zh-CN" altLang="en-US"/>
              </a:p>
            </p:txBody>
          </p:sp>
        </p:grpSp>
        <p:sp>
          <p:nvSpPr>
            <p:cNvPr id="7" name="Text Box 30"/>
            <p:cNvSpPr txBox="1">
              <a:spLocks noChangeArrowheads="1"/>
            </p:cNvSpPr>
            <p:nvPr/>
          </p:nvSpPr>
          <p:spPr bwMode="auto">
            <a:xfrm>
              <a:off x="5353258" y="1659542"/>
              <a:ext cx="1429348" cy="336465"/>
            </a:xfrm>
            <a:prstGeom prst="rect">
              <a:avLst/>
            </a:prstGeom>
            <a:noFill/>
            <a:ln w="9525">
              <a:noFill/>
              <a:miter lim="800000"/>
              <a:headEnd/>
              <a:tailEnd/>
            </a:ln>
          </p:spPr>
          <p:txBody>
            <a:bodyPr>
              <a:spAutoFit/>
            </a:bodyPr>
            <a:lstStyle/>
            <a:p>
              <a:pPr algn="r">
                <a:spcBef>
                  <a:spcPct val="50000"/>
                </a:spcBef>
              </a:pPr>
              <a:r>
                <a:rPr lang="en-US" altLang="zh-CN" sz="1600" b="1"/>
                <a:t>timeout</a:t>
              </a:r>
            </a:p>
          </p:txBody>
        </p:sp>
        <p:sp>
          <p:nvSpPr>
            <p:cNvPr id="8" name="Line 35"/>
            <p:cNvSpPr>
              <a:spLocks noChangeShapeType="1"/>
            </p:cNvSpPr>
            <p:nvPr/>
          </p:nvSpPr>
          <p:spPr bwMode="auto">
            <a:xfrm flipV="1">
              <a:off x="5892243" y="1958529"/>
              <a:ext cx="660607" cy="13595"/>
            </a:xfrm>
            <a:prstGeom prst="line">
              <a:avLst/>
            </a:prstGeom>
            <a:noFill/>
            <a:ln w="9525">
              <a:solidFill>
                <a:schemeClr val="tx1"/>
              </a:solidFill>
              <a:round/>
              <a:headEnd/>
              <a:tailEnd/>
            </a:ln>
          </p:spPr>
          <p:txBody>
            <a:bodyPr wrap="none" anchor="ctr"/>
            <a:lstStyle/>
            <a:p>
              <a:endParaRPr lang="zh-CN" altLang="en-US"/>
            </a:p>
          </p:txBody>
        </p:sp>
      </p:grpSp>
      <p:sp>
        <p:nvSpPr>
          <p:cNvPr id="32" name="文本框 31"/>
          <p:cNvSpPr txBox="1"/>
          <p:nvPr/>
        </p:nvSpPr>
        <p:spPr>
          <a:xfrm>
            <a:off x="5817234" y="3414242"/>
            <a:ext cx="3737678" cy="369332"/>
          </a:xfrm>
          <a:prstGeom prst="rect">
            <a:avLst/>
          </a:prstGeom>
          <a:noFill/>
        </p:spPr>
        <p:txBody>
          <a:bodyPr wrap="square" rtlCol="0">
            <a:spAutoFit/>
          </a:bodyPr>
          <a:lstStyle/>
          <a:p>
            <a:r>
              <a:rPr lang="en-US" altLang="zh-CN" dirty="0" smtClean="0"/>
              <a:t>TCP Tahoe</a:t>
            </a:r>
            <a:r>
              <a:rPr lang="zh-CN" altLang="en-US" dirty="0" smtClean="0"/>
              <a:t>的拥塞窗口变化示意图</a:t>
            </a:r>
            <a:endParaRPr lang="zh-CN" altLang="en-US" dirty="0"/>
          </a:p>
        </p:txBody>
      </p:sp>
    </p:spTree>
    <p:extLst>
      <p:ext uri="{BB962C8B-B14F-4D97-AF65-F5344CB8AC3E}">
        <p14:creationId xmlns:p14="http://schemas.microsoft.com/office/powerpoint/2010/main" val="21652568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快速重传</a:t>
            </a:r>
            <a:r>
              <a:rPr lang="en-US" altLang="zh-CN" dirty="0" smtClean="0"/>
              <a:t>(Fast Retransmit) </a:t>
            </a:r>
            <a:endParaRPr lang="zh-CN" altLang="en-US" dirty="0"/>
          </a:p>
        </p:txBody>
      </p:sp>
      <p:sp>
        <p:nvSpPr>
          <p:cNvPr id="3" name="内容占位符 2"/>
          <p:cNvSpPr>
            <a:spLocks noGrp="1"/>
          </p:cNvSpPr>
          <p:nvPr>
            <p:ph idx="1"/>
          </p:nvPr>
        </p:nvSpPr>
        <p:spPr>
          <a:xfrm>
            <a:off x="218909" y="1425593"/>
            <a:ext cx="7795756" cy="4444546"/>
          </a:xfrm>
        </p:spPr>
        <p:txBody>
          <a:bodyPr>
            <a:noAutofit/>
          </a:bodyPr>
          <a:lstStyle/>
          <a:p>
            <a:pPr>
              <a:lnSpc>
                <a:spcPct val="100000"/>
              </a:lnSpc>
            </a:pPr>
            <a:r>
              <a:rPr lang="zh-CN" altLang="en-US" sz="2000" dirty="0">
                <a:ea typeface="宋体" pitchFamily="2" charset="-122"/>
              </a:rPr>
              <a:t>重传超时一般要比实际的</a:t>
            </a:r>
            <a:r>
              <a:rPr lang="en-US" altLang="zh-CN" sz="2000" dirty="0">
                <a:ea typeface="宋体" pitchFamily="2" charset="-122"/>
              </a:rPr>
              <a:t>RTT</a:t>
            </a:r>
            <a:r>
              <a:rPr lang="zh-CN" altLang="en-US" sz="2000" dirty="0">
                <a:ea typeface="宋体" pitchFamily="2" charset="-122"/>
              </a:rPr>
              <a:t>要长</a:t>
            </a:r>
            <a:r>
              <a:rPr lang="zh-CN" altLang="en-US" sz="2000" dirty="0" smtClean="0">
                <a:ea typeface="宋体" pitchFamily="2" charset="-122"/>
              </a:rPr>
              <a:t>一些</a:t>
            </a:r>
            <a:r>
              <a:rPr lang="en-US" altLang="zh-CN" sz="2000" dirty="0" smtClean="0">
                <a:ea typeface="宋体" pitchFamily="2" charset="-122"/>
              </a:rPr>
              <a:t>: </a:t>
            </a:r>
            <a:r>
              <a:rPr lang="zh-CN" altLang="en-US" sz="2000" dirty="0" smtClean="0">
                <a:ea typeface="宋体" pitchFamily="2" charset="-122"/>
              </a:rPr>
              <a:t>等待超时才能重传丢失分组</a:t>
            </a:r>
            <a:endParaRPr lang="en-US" altLang="zh-CN" sz="2000" dirty="0" smtClean="0">
              <a:ea typeface="宋体" pitchFamily="2" charset="-122"/>
            </a:endParaRPr>
          </a:p>
          <a:p>
            <a:pPr>
              <a:lnSpc>
                <a:spcPct val="100000"/>
              </a:lnSpc>
            </a:pPr>
            <a:r>
              <a:rPr lang="zh-CN" altLang="en-US" sz="2000" dirty="0" smtClean="0">
                <a:ea typeface="宋体" pitchFamily="2" charset="-122"/>
              </a:rPr>
              <a:t>接收者：收到失序</a:t>
            </a:r>
            <a:r>
              <a:rPr lang="en-US" altLang="zh-CN" sz="2000" dirty="0">
                <a:ea typeface="宋体" pitchFamily="2" charset="-122"/>
              </a:rPr>
              <a:t>TCP</a:t>
            </a:r>
            <a:r>
              <a:rPr lang="zh-CN" altLang="en-US" sz="2000" dirty="0" smtClean="0">
                <a:ea typeface="宋体" pitchFamily="2" charset="-122"/>
              </a:rPr>
              <a:t>段也</a:t>
            </a:r>
            <a:r>
              <a:rPr lang="zh-CN" altLang="en-US" sz="2000" dirty="0">
                <a:ea typeface="宋体" pitchFamily="2" charset="-122"/>
              </a:rPr>
              <a:t>要发送重复</a:t>
            </a:r>
            <a:r>
              <a:rPr lang="en-US" altLang="zh-CN" sz="2000" dirty="0">
                <a:ea typeface="宋体" pitchFamily="2" charset="-122"/>
              </a:rPr>
              <a:t>ACK</a:t>
            </a:r>
            <a:r>
              <a:rPr lang="zh-CN" altLang="en-US" sz="2000" dirty="0">
                <a:ea typeface="宋体" pitchFamily="2" charset="-122"/>
              </a:rPr>
              <a:t>（最后一个收到的按序</a:t>
            </a:r>
            <a:r>
              <a:rPr lang="en-US" altLang="zh-CN" sz="2000" dirty="0">
                <a:ea typeface="宋体" pitchFamily="2" charset="-122"/>
              </a:rPr>
              <a:t>TCP</a:t>
            </a:r>
            <a:r>
              <a:rPr lang="zh-CN" altLang="en-US" sz="2000" dirty="0">
                <a:ea typeface="宋体" pitchFamily="2" charset="-122"/>
              </a:rPr>
              <a:t>段的</a:t>
            </a:r>
            <a:r>
              <a:rPr lang="en-US" altLang="zh-CN" sz="2000" dirty="0">
                <a:ea typeface="宋体" pitchFamily="2" charset="-122"/>
              </a:rPr>
              <a:t>ACK)</a:t>
            </a:r>
          </a:p>
          <a:p>
            <a:pPr>
              <a:lnSpc>
                <a:spcPct val="100000"/>
              </a:lnSpc>
            </a:pPr>
            <a:r>
              <a:rPr lang="zh-CN" altLang="en-US" sz="2000" dirty="0" smtClean="0">
                <a:ea typeface="宋体" pitchFamily="2" charset="-122"/>
              </a:rPr>
              <a:t>发送者经常连续发送多个</a:t>
            </a:r>
            <a:r>
              <a:rPr lang="en-US" altLang="zh-CN" sz="2000" dirty="0" smtClean="0">
                <a:ea typeface="宋体" pitchFamily="2" charset="-122"/>
              </a:rPr>
              <a:t>TCP</a:t>
            </a:r>
            <a:r>
              <a:rPr lang="zh-CN" altLang="en-US" sz="2000" dirty="0" smtClean="0">
                <a:ea typeface="宋体" pitchFamily="2" charset="-122"/>
              </a:rPr>
              <a:t>段，分组丢失时会触发多个重复</a:t>
            </a:r>
            <a:r>
              <a:rPr lang="en-US" altLang="zh-CN" sz="2000" dirty="0" smtClean="0">
                <a:ea typeface="宋体" pitchFamily="2" charset="-122"/>
              </a:rPr>
              <a:t>ACK</a:t>
            </a:r>
          </a:p>
          <a:p>
            <a:pPr lvl="1">
              <a:lnSpc>
                <a:spcPct val="100000"/>
              </a:lnSpc>
            </a:pPr>
            <a:r>
              <a:rPr lang="zh-CN" altLang="en-US" sz="2000" dirty="0" smtClean="0">
                <a:ea typeface="宋体" pitchFamily="2" charset="-122"/>
              </a:rPr>
              <a:t>收到</a:t>
            </a:r>
            <a:r>
              <a:rPr lang="zh-CN" altLang="en-US" sz="2000" dirty="0">
                <a:ea typeface="宋体" pitchFamily="2" charset="-122"/>
              </a:rPr>
              <a:t>一个重复的</a:t>
            </a:r>
            <a:r>
              <a:rPr lang="en-US" altLang="zh-CN" sz="2000" dirty="0">
                <a:ea typeface="宋体" pitchFamily="2" charset="-122"/>
              </a:rPr>
              <a:t>ACK</a:t>
            </a:r>
            <a:r>
              <a:rPr lang="zh-CN" altLang="en-US" sz="2000" dirty="0">
                <a:ea typeface="宋体" pitchFamily="2" charset="-122"/>
              </a:rPr>
              <a:t>，有两种可能</a:t>
            </a:r>
          </a:p>
          <a:p>
            <a:pPr lvl="2">
              <a:lnSpc>
                <a:spcPct val="100000"/>
              </a:lnSpc>
            </a:pPr>
            <a:r>
              <a:rPr lang="zh-CN" altLang="en-US" dirty="0">
                <a:ea typeface="宋体" pitchFamily="2" charset="-122"/>
              </a:rPr>
              <a:t>被确认</a:t>
            </a:r>
            <a:r>
              <a:rPr lang="zh-CN" altLang="en-US" dirty="0" smtClean="0">
                <a:ea typeface="宋体" pitchFamily="2" charset="-122"/>
              </a:rPr>
              <a:t>的</a:t>
            </a:r>
            <a:r>
              <a:rPr lang="en-US" altLang="zh-CN" dirty="0" smtClean="0">
                <a:ea typeface="宋体" pitchFamily="2" charset="-122"/>
              </a:rPr>
              <a:t>TCP</a:t>
            </a:r>
            <a:r>
              <a:rPr lang="zh-CN" altLang="en-US" dirty="0" smtClean="0">
                <a:ea typeface="宋体" pitchFamily="2" charset="-122"/>
              </a:rPr>
              <a:t>段</a:t>
            </a:r>
            <a:r>
              <a:rPr lang="zh-CN" altLang="en-US" dirty="0">
                <a:ea typeface="宋体" pitchFamily="2" charset="-122"/>
              </a:rPr>
              <a:t>后面</a:t>
            </a:r>
            <a:r>
              <a:rPr lang="zh-CN" altLang="en-US" dirty="0" smtClean="0">
                <a:ea typeface="宋体" pitchFamily="2" charset="-122"/>
              </a:rPr>
              <a:t>的</a:t>
            </a:r>
            <a:r>
              <a:rPr lang="en-US" altLang="zh-CN" dirty="0" smtClean="0">
                <a:ea typeface="宋体" pitchFamily="2" charset="-122"/>
              </a:rPr>
              <a:t>TCP</a:t>
            </a:r>
            <a:r>
              <a:rPr lang="zh-CN" altLang="en-US" dirty="0" smtClean="0">
                <a:ea typeface="宋体" pitchFamily="2" charset="-122"/>
              </a:rPr>
              <a:t>段</a:t>
            </a:r>
            <a:r>
              <a:rPr lang="zh-CN" altLang="en-US" dirty="0">
                <a:ea typeface="宋体" pitchFamily="2" charset="-122"/>
              </a:rPr>
              <a:t>被暂时延迟，但最终会到达，尽管是失序到达：无需重传</a:t>
            </a:r>
          </a:p>
          <a:p>
            <a:pPr lvl="2">
              <a:lnSpc>
                <a:spcPct val="100000"/>
              </a:lnSpc>
            </a:pPr>
            <a:r>
              <a:rPr lang="zh-CN" altLang="en-US" dirty="0">
                <a:ea typeface="宋体" pitchFamily="2" charset="-122"/>
              </a:rPr>
              <a:t>该</a:t>
            </a:r>
            <a:r>
              <a:rPr lang="en-US" altLang="zh-CN" dirty="0">
                <a:ea typeface="宋体" pitchFamily="2" charset="-122"/>
              </a:rPr>
              <a:t>TCP</a:t>
            </a:r>
            <a:r>
              <a:rPr lang="zh-CN" altLang="en-US" dirty="0">
                <a:ea typeface="宋体" pitchFamily="2" charset="-122"/>
              </a:rPr>
              <a:t>段丢失：一个重复的</a:t>
            </a:r>
            <a:r>
              <a:rPr lang="en-US" altLang="zh-CN" dirty="0">
                <a:ea typeface="宋体" pitchFamily="2" charset="-122"/>
              </a:rPr>
              <a:t>ACK</a:t>
            </a:r>
            <a:r>
              <a:rPr lang="zh-CN" altLang="en-US" dirty="0">
                <a:ea typeface="宋体" pitchFamily="2" charset="-122"/>
              </a:rPr>
              <a:t>可以看作是一个预警，它告诉源</a:t>
            </a:r>
            <a:r>
              <a:rPr lang="zh-CN" altLang="en-US" dirty="0" smtClean="0">
                <a:ea typeface="宋体" pitchFamily="2" charset="-122"/>
              </a:rPr>
              <a:t>端一个</a:t>
            </a:r>
            <a:r>
              <a:rPr lang="en-US" altLang="zh-CN" dirty="0" smtClean="0">
                <a:ea typeface="宋体" pitchFamily="2" charset="-122"/>
              </a:rPr>
              <a:t>TCP</a:t>
            </a:r>
            <a:r>
              <a:rPr lang="zh-CN" altLang="en-US" dirty="0" smtClean="0">
                <a:ea typeface="宋体" pitchFamily="2" charset="-122"/>
              </a:rPr>
              <a:t>段</a:t>
            </a:r>
            <a:r>
              <a:rPr lang="zh-CN" altLang="en-US" dirty="0">
                <a:ea typeface="宋体" pitchFamily="2" charset="-122"/>
              </a:rPr>
              <a:t>已经丢失了而必须重传</a:t>
            </a:r>
          </a:p>
          <a:p>
            <a:pPr>
              <a:lnSpc>
                <a:spcPct val="100000"/>
              </a:lnSpc>
            </a:pPr>
            <a:r>
              <a:rPr lang="en-US" altLang="zh-CN" sz="2000" dirty="0">
                <a:ea typeface="宋体" pitchFamily="2" charset="-122"/>
              </a:rPr>
              <a:t>TCP</a:t>
            </a:r>
            <a:r>
              <a:rPr lang="zh-CN" altLang="en-US" sz="2000" dirty="0">
                <a:ea typeface="宋体" pitchFamily="2" charset="-122"/>
              </a:rPr>
              <a:t>发送方收到</a:t>
            </a:r>
            <a:r>
              <a:rPr lang="en-US" altLang="zh-CN" sz="2000" u="sng" dirty="0">
                <a:solidFill>
                  <a:srgbClr val="FF0000"/>
                </a:solidFill>
                <a:ea typeface="宋体" pitchFamily="2" charset="-122"/>
              </a:rPr>
              <a:t>3</a:t>
            </a:r>
            <a:r>
              <a:rPr lang="zh-CN" altLang="en-US" sz="2000" u="sng" dirty="0">
                <a:solidFill>
                  <a:srgbClr val="FF0000"/>
                </a:solidFill>
                <a:ea typeface="宋体" pitchFamily="2" charset="-122"/>
              </a:rPr>
              <a:t>个重复</a:t>
            </a:r>
            <a:r>
              <a:rPr lang="en-US" altLang="zh-CN" sz="2000" u="sng" dirty="0">
                <a:solidFill>
                  <a:srgbClr val="FF0000"/>
                </a:solidFill>
                <a:ea typeface="宋体" pitchFamily="2" charset="-122"/>
              </a:rPr>
              <a:t>ACK</a:t>
            </a:r>
            <a:r>
              <a:rPr lang="en-US" altLang="zh-CN" sz="2000" dirty="0">
                <a:ea typeface="宋体" pitchFamily="2" charset="-122"/>
              </a:rPr>
              <a:t>(</a:t>
            </a:r>
            <a:r>
              <a:rPr lang="zh-CN" altLang="en-US" sz="2000" dirty="0" smtClean="0">
                <a:ea typeface="宋体" pitchFamily="2" charset="-122"/>
              </a:rPr>
              <a:t>即共</a:t>
            </a:r>
            <a:r>
              <a:rPr lang="zh-CN" altLang="en-US" sz="2000" dirty="0">
                <a:ea typeface="宋体" pitchFamily="2" charset="-122"/>
              </a:rPr>
              <a:t>收到同一报文段的</a:t>
            </a:r>
            <a:r>
              <a:rPr lang="en-US" altLang="zh-CN" sz="2000" dirty="0">
                <a:ea typeface="宋体" pitchFamily="2" charset="-122"/>
              </a:rPr>
              <a:t>4</a:t>
            </a:r>
            <a:r>
              <a:rPr lang="zh-CN" altLang="en-US" sz="2000" dirty="0">
                <a:ea typeface="宋体" pitchFamily="2" charset="-122"/>
              </a:rPr>
              <a:t>个</a:t>
            </a:r>
            <a:r>
              <a:rPr lang="en-US" altLang="zh-CN" sz="2000" dirty="0">
                <a:ea typeface="宋体" pitchFamily="2" charset="-122"/>
              </a:rPr>
              <a:t>ACK)</a:t>
            </a:r>
            <a:r>
              <a:rPr lang="zh-CN" altLang="en-US" sz="2000" dirty="0">
                <a:ea typeface="宋体" pitchFamily="2" charset="-122"/>
              </a:rPr>
              <a:t>：随后</a:t>
            </a:r>
            <a:r>
              <a:rPr lang="zh-CN" altLang="en-US" sz="2000" dirty="0" smtClean="0">
                <a:ea typeface="宋体" pitchFamily="2" charset="-122"/>
              </a:rPr>
              <a:t>的</a:t>
            </a:r>
            <a:r>
              <a:rPr lang="en-US" altLang="zh-CN" sz="2000" dirty="0" smtClean="0">
                <a:ea typeface="宋体" pitchFamily="2" charset="-122"/>
              </a:rPr>
              <a:t>TCP</a:t>
            </a:r>
            <a:r>
              <a:rPr lang="zh-CN" altLang="en-US" sz="2000" dirty="0" smtClean="0">
                <a:ea typeface="宋体" pitchFamily="2" charset="-122"/>
              </a:rPr>
              <a:t>段己丢失</a:t>
            </a:r>
            <a:r>
              <a:rPr lang="zh-CN" altLang="en-US" sz="2000" dirty="0">
                <a:ea typeface="宋体" pitchFamily="2" charset="-122"/>
              </a:rPr>
              <a:t>的可能性就很大，</a:t>
            </a:r>
            <a:r>
              <a:rPr lang="zh-CN" altLang="en-US" sz="2000" b="1" u="sng" dirty="0">
                <a:solidFill>
                  <a:srgbClr val="FF0000"/>
                </a:solidFill>
                <a:ea typeface="宋体" pitchFamily="2" charset="-122"/>
              </a:rPr>
              <a:t>立即重传该丢失的</a:t>
            </a:r>
            <a:r>
              <a:rPr lang="en-US" altLang="zh-CN" sz="2000" b="1" u="sng" dirty="0">
                <a:solidFill>
                  <a:srgbClr val="FF0000"/>
                </a:solidFill>
                <a:ea typeface="宋体" pitchFamily="2" charset="-122"/>
              </a:rPr>
              <a:t>TCP</a:t>
            </a:r>
            <a:r>
              <a:rPr lang="zh-CN" altLang="en-US" sz="2000" b="1" u="sng" dirty="0" smtClean="0">
                <a:solidFill>
                  <a:srgbClr val="FF0000"/>
                </a:solidFill>
                <a:ea typeface="宋体" pitchFamily="2" charset="-122"/>
              </a:rPr>
              <a:t>段</a:t>
            </a:r>
            <a:r>
              <a:rPr lang="en-US" altLang="zh-CN" sz="2000" b="1" u="sng" dirty="0" smtClean="0">
                <a:solidFill>
                  <a:srgbClr val="FF0000"/>
                </a:solidFill>
                <a:ea typeface="宋体" pitchFamily="2" charset="-122"/>
              </a:rPr>
              <a:t>,</a:t>
            </a:r>
            <a:r>
              <a:rPr lang="zh-CN" altLang="en-US" sz="2000" u="sng" dirty="0">
                <a:ea typeface="宋体" pitchFamily="2" charset="-122"/>
              </a:rPr>
              <a:t>进入慢启动</a:t>
            </a:r>
            <a:r>
              <a:rPr lang="zh-CN" altLang="en-US" sz="2000" u="sng" dirty="0">
                <a:ea typeface="宋体" pitchFamily="2" charset="-122"/>
              </a:rPr>
              <a:t>阶段</a:t>
            </a:r>
            <a:endParaRPr lang="en-US" altLang="zh-CN" sz="2000" u="sng" dirty="0">
              <a:ea typeface="宋体" pitchFamily="2" charset="-122"/>
            </a:endParaRPr>
          </a:p>
          <a:p>
            <a:pPr>
              <a:lnSpc>
                <a:spcPct val="100000"/>
              </a:lnSpc>
            </a:pPr>
            <a:r>
              <a:rPr lang="zh-CN" altLang="en-US" sz="2000" u="sng" dirty="0">
                <a:ea typeface="宋体" pitchFamily="2" charset="-122"/>
              </a:rPr>
              <a:t>重传的</a:t>
            </a:r>
            <a:r>
              <a:rPr lang="en-US" altLang="zh-CN" sz="2000" u="sng" dirty="0">
                <a:ea typeface="宋体" pitchFamily="2" charset="-122"/>
              </a:rPr>
              <a:t>TCP</a:t>
            </a:r>
            <a:r>
              <a:rPr lang="zh-CN" altLang="en-US" sz="2000" u="sng" dirty="0">
                <a:ea typeface="宋体" pitchFamily="2" charset="-122"/>
              </a:rPr>
              <a:t>段到达接收者后，会对</a:t>
            </a:r>
            <a:r>
              <a:rPr lang="zh-CN" altLang="en-US" sz="2000" u="sng" dirty="0">
                <a:ea typeface="宋体" pitchFamily="2" charset="-122"/>
              </a:rPr>
              <a:t>所有迄今为止按序收到的报文段发送一个累加</a:t>
            </a:r>
            <a:r>
              <a:rPr lang="en-US" altLang="zh-CN" sz="2000" u="sng" dirty="0">
                <a:ea typeface="宋体" pitchFamily="2" charset="-122"/>
              </a:rPr>
              <a:t>ACK</a:t>
            </a:r>
            <a:endParaRPr lang="zh-CN" altLang="en-US" sz="2000" u="sng" dirty="0">
              <a:ea typeface="宋体" pitchFamily="2" charset="-122"/>
            </a:endParaRPr>
          </a:p>
          <a:p>
            <a:pPr>
              <a:lnSpc>
                <a:spcPct val="100000"/>
              </a:lnSpc>
            </a:pPr>
            <a:endParaRPr lang="en-US" altLang="zh-CN" sz="2000" dirty="0">
              <a:latin typeface="+mn-ea"/>
            </a:endParaRPr>
          </a:p>
          <a:p>
            <a:pPr>
              <a:lnSpc>
                <a:spcPct val="100000"/>
              </a:lnSpc>
            </a:pPr>
            <a:endParaRPr lang="zh-CN" altLang="en-US" sz="2000" b="1" u="sng" dirty="0">
              <a:solidFill>
                <a:srgbClr val="FF0000"/>
              </a:solidFill>
              <a:ea typeface="宋体" pitchFamily="2" charset="-122"/>
            </a:endParaRPr>
          </a:p>
        </p:txBody>
      </p:sp>
      <p:sp>
        <p:nvSpPr>
          <p:cNvPr id="4" name="Line 3"/>
          <p:cNvSpPr>
            <a:spLocks noChangeShapeType="1"/>
          </p:cNvSpPr>
          <p:nvPr/>
        </p:nvSpPr>
        <p:spPr bwMode="auto">
          <a:xfrm>
            <a:off x="9135606" y="2000024"/>
            <a:ext cx="2533650" cy="590550"/>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5" name="Line 9"/>
          <p:cNvSpPr>
            <a:spLocks noChangeShapeType="1"/>
          </p:cNvSpPr>
          <p:nvPr/>
        </p:nvSpPr>
        <p:spPr bwMode="auto">
          <a:xfrm>
            <a:off x="9135606" y="2228624"/>
            <a:ext cx="1757362" cy="414337"/>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 name="Line 10"/>
          <p:cNvSpPr>
            <a:spLocks noChangeShapeType="1"/>
          </p:cNvSpPr>
          <p:nvPr/>
        </p:nvSpPr>
        <p:spPr bwMode="auto">
          <a:xfrm flipH="1">
            <a:off x="9132431" y="1695224"/>
            <a:ext cx="3175" cy="399415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7" name="Line 11"/>
          <p:cNvSpPr>
            <a:spLocks noChangeShapeType="1"/>
          </p:cNvSpPr>
          <p:nvPr/>
        </p:nvSpPr>
        <p:spPr bwMode="auto">
          <a:xfrm>
            <a:off x="11650206" y="1771424"/>
            <a:ext cx="11112" cy="3903662"/>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8" name="Line 12"/>
          <p:cNvSpPr>
            <a:spLocks noChangeShapeType="1"/>
          </p:cNvSpPr>
          <p:nvPr/>
        </p:nvSpPr>
        <p:spPr bwMode="auto">
          <a:xfrm flipH="1">
            <a:off x="9099093" y="2642961"/>
            <a:ext cx="2519363" cy="809625"/>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9" name="Line 14"/>
          <p:cNvSpPr>
            <a:spLocks noChangeShapeType="1"/>
          </p:cNvSpPr>
          <p:nvPr/>
        </p:nvSpPr>
        <p:spPr bwMode="auto">
          <a:xfrm>
            <a:off x="9135606" y="2457224"/>
            <a:ext cx="2533650" cy="590550"/>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0" name="Line 15"/>
          <p:cNvSpPr>
            <a:spLocks noChangeShapeType="1"/>
          </p:cNvSpPr>
          <p:nvPr/>
        </p:nvSpPr>
        <p:spPr bwMode="auto">
          <a:xfrm>
            <a:off x="9135606" y="2914424"/>
            <a:ext cx="2533650" cy="590550"/>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1" name="Line 16"/>
          <p:cNvSpPr>
            <a:spLocks noChangeShapeType="1"/>
          </p:cNvSpPr>
          <p:nvPr/>
        </p:nvSpPr>
        <p:spPr bwMode="auto">
          <a:xfrm>
            <a:off x="9135606" y="2685824"/>
            <a:ext cx="2533650" cy="590550"/>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2" name="Line 17"/>
          <p:cNvSpPr>
            <a:spLocks noChangeShapeType="1"/>
          </p:cNvSpPr>
          <p:nvPr/>
        </p:nvSpPr>
        <p:spPr bwMode="auto">
          <a:xfrm flipH="1">
            <a:off x="9100681" y="3066824"/>
            <a:ext cx="2530475" cy="830262"/>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3" name="Line 18"/>
          <p:cNvSpPr>
            <a:spLocks noChangeShapeType="1"/>
          </p:cNvSpPr>
          <p:nvPr/>
        </p:nvSpPr>
        <p:spPr bwMode="auto">
          <a:xfrm flipH="1">
            <a:off x="9135606" y="3295424"/>
            <a:ext cx="2506662" cy="887412"/>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4" name="Line 19"/>
          <p:cNvSpPr>
            <a:spLocks noChangeShapeType="1"/>
          </p:cNvSpPr>
          <p:nvPr/>
        </p:nvSpPr>
        <p:spPr bwMode="auto">
          <a:xfrm flipH="1">
            <a:off x="9135606" y="3524024"/>
            <a:ext cx="2495550" cy="900112"/>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5" name="Text Box 20"/>
          <p:cNvSpPr txBox="1">
            <a:spLocks noChangeArrowheads="1"/>
          </p:cNvSpPr>
          <p:nvPr/>
        </p:nvSpPr>
        <p:spPr bwMode="auto">
          <a:xfrm>
            <a:off x="10808831" y="2395311"/>
            <a:ext cx="282575"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400" smtClean="0">
                <a:solidFill>
                  <a:srgbClr val="FF0000"/>
                </a:solidFill>
                <a:latin typeface="Arial" charset="0"/>
              </a:rPr>
              <a:t>X</a:t>
            </a:r>
            <a:endParaRPr lang="en-US" sz="1000" smtClean="0">
              <a:latin typeface="Times New Roman" charset="0"/>
            </a:endParaRPr>
          </a:p>
        </p:txBody>
      </p:sp>
      <p:sp>
        <p:nvSpPr>
          <p:cNvPr id="16" name="Line 24"/>
          <p:cNvSpPr>
            <a:spLocks noChangeShapeType="1"/>
          </p:cNvSpPr>
          <p:nvPr/>
        </p:nvSpPr>
        <p:spPr bwMode="auto">
          <a:xfrm>
            <a:off x="9161006" y="4465411"/>
            <a:ext cx="2533650" cy="590550"/>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7" name="Text Box 29"/>
          <p:cNvSpPr txBox="1">
            <a:spLocks noChangeArrowheads="1"/>
          </p:cNvSpPr>
          <p:nvPr/>
        </p:nvSpPr>
        <p:spPr bwMode="auto">
          <a:xfrm>
            <a:off x="9331030" y="5903784"/>
            <a:ext cx="2300630"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400" dirty="0" smtClean="0"/>
              <a:t>三个重复</a:t>
            </a:r>
            <a:r>
              <a:rPr lang="en-US" altLang="zh-CN" sz="1400" dirty="0" smtClean="0"/>
              <a:t>ACK</a:t>
            </a:r>
            <a:r>
              <a:rPr lang="zh-CN" altLang="en-US" sz="1400" dirty="0" smtClean="0"/>
              <a:t>之后快速重传</a:t>
            </a:r>
            <a:endParaRPr lang="en-US" sz="1400" dirty="0" smtClean="0"/>
          </a:p>
        </p:txBody>
      </p:sp>
      <p:sp>
        <p:nvSpPr>
          <p:cNvPr id="18" name="Text Box 34"/>
          <p:cNvSpPr txBox="1">
            <a:spLocks noChangeArrowheads="1"/>
          </p:cNvSpPr>
          <p:nvPr/>
        </p:nvSpPr>
        <p:spPr bwMode="auto">
          <a:xfrm>
            <a:off x="11177131" y="820511"/>
            <a:ext cx="773112"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mtClean="0"/>
              <a:t>Host B</a:t>
            </a:r>
          </a:p>
        </p:txBody>
      </p:sp>
      <p:sp>
        <p:nvSpPr>
          <p:cNvPr id="19" name="Text Box 38"/>
          <p:cNvSpPr txBox="1">
            <a:spLocks noChangeArrowheads="1"/>
          </p:cNvSpPr>
          <p:nvPr/>
        </p:nvSpPr>
        <p:spPr bwMode="auto">
          <a:xfrm>
            <a:off x="8843506" y="837974"/>
            <a:ext cx="776287"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mtClean="0"/>
              <a:t>Host A</a:t>
            </a:r>
          </a:p>
        </p:txBody>
      </p:sp>
      <p:sp>
        <p:nvSpPr>
          <p:cNvPr id="20" name="Text Box 40"/>
          <p:cNvSpPr txBox="1">
            <a:spLocks noChangeArrowheads="1"/>
          </p:cNvSpPr>
          <p:nvPr/>
        </p:nvSpPr>
        <p:spPr bwMode="auto">
          <a:xfrm>
            <a:off x="9283243" y="1920649"/>
            <a:ext cx="1786386" cy="307777"/>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dirty="0" err="1" smtClean="0"/>
              <a:t>Seq</a:t>
            </a:r>
            <a:r>
              <a:rPr lang="en-US" sz="1400" dirty="0" smtClean="0"/>
              <a:t>=92, 8 </a:t>
            </a:r>
            <a:r>
              <a:rPr lang="zh-CN" altLang="en-US" sz="1400" dirty="0" smtClean="0"/>
              <a:t>字节数据</a:t>
            </a:r>
            <a:endParaRPr lang="en-US" sz="1400" dirty="0" smtClean="0"/>
          </a:p>
        </p:txBody>
      </p:sp>
      <p:grpSp>
        <p:nvGrpSpPr>
          <p:cNvPr id="21" name="Group 41"/>
          <p:cNvGrpSpPr>
            <a:grpSpLocks/>
          </p:cNvGrpSpPr>
          <p:nvPr/>
        </p:nvGrpSpPr>
        <p:grpSpPr bwMode="auto">
          <a:xfrm>
            <a:off x="9237206" y="3170011"/>
            <a:ext cx="949325" cy="304800"/>
            <a:chOff x="4215" y="2253"/>
            <a:chExt cx="598" cy="192"/>
          </a:xfrm>
        </p:grpSpPr>
        <p:sp>
          <p:nvSpPr>
            <p:cNvPr id="22" name="Rectangle 42"/>
            <p:cNvSpPr>
              <a:spLocks noChangeArrowheads="1"/>
            </p:cNvSpPr>
            <p:nvPr/>
          </p:nvSpPr>
          <p:spPr bwMode="auto">
            <a:xfrm>
              <a:off x="4265" y="2274"/>
              <a:ext cx="471" cy="15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23" name="Text Box 43"/>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smtClean="0">
                  <a:latin typeface="Arial" charset="0"/>
                </a:rPr>
                <a:t>ACK=100</a:t>
              </a:r>
              <a:endParaRPr lang="en-US" sz="1000" smtClean="0">
                <a:latin typeface="Times New Roman" charset="0"/>
              </a:endParaRPr>
            </a:p>
          </p:txBody>
        </p:sp>
      </p:grpSp>
      <p:grpSp>
        <p:nvGrpSpPr>
          <p:cNvPr id="24" name="Group 78"/>
          <p:cNvGrpSpPr>
            <a:grpSpLocks/>
          </p:cNvGrpSpPr>
          <p:nvPr/>
        </p:nvGrpSpPr>
        <p:grpSpPr bwMode="auto">
          <a:xfrm>
            <a:off x="8751431" y="1973036"/>
            <a:ext cx="396875" cy="3524250"/>
            <a:chOff x="397" y="868"/>
            <a:chExt cx="250" cy="2220"/>
          </a:xfrm>
        </p:grpSpPr>
        <p:sp>
          <p:nvSpPr>
            <p:cNvPr id="25" name="Text Box 50"/>
            <p:cNvSpPr txBox="1">
              <a:spLocks noChangeArrowheads="1"/>
            </p:cNvSpPr>
            <p:nvPr/>
          </p:nvSpPr>
          <p:spPr bwMode="auto">
            <a:xfrm rot="10800000">
              <a:off x="397" y="1778"/>
              <a:ext cx="250" cy="4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smtClean="0"/>
                <a:t>timeout</a:t>
              </a:r>
            </a:p>
          </p:txBody>
        </p:sp>
        <p:grpSp>
          <p:nvGrpSpPr>
            <p:cNvPr id="26" name="Group 51"/>
            <p:cNvGrpSpPr>
              <a:grpSpLocks/>
            </p:cNvGrpSpPr>
            <p:nvPr/>
          </p:nvGrpSpPr>
          <p:grpSpPr bwMode="auto">
            <a:xfrm>
              <a:off x="488" y="868"/>
              <a:ext cx="66" cy="893"/>
              <a:chOff x="3099" y="1749"/>
              <a:chExt cx="66" cy="320"/>
            </a:xfrm>
          </p:grpSpPr>
          <p:sp>
            <p:nvSpPr>
              <p:cNvPr id="30" name="Line 52"/>
              <p:cNvSpPr>
                <a:spLocks noChangeShapeType="1"/>
              </p:cNvSpPr>
              <p:nvPr/>
            </p:nvSpPr>
            <p:spPr bwMode="auto">
              <a:xfrm flipV="1">
                <a:off x="3129" y="1749"/>
                <a:ext cx="0" cy="32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31" name="Line 53"/>
              <p:cNvSpPr>
                <a:spLocks noChangeShapeType="1"/>
              </p:cNvSpPr>
              <p:nvPr/>
            </p:nvSpPr>
            <p:spPr bwMode="auto">
              <a:xfrm>
                <a:off x="3099" y="1752"/>
                <a:ext cx="6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grpSp>
        <p:grpSp>
          <p:nvGrpSpPr>
            <p:cNvPr id="27" name="Group 54"/>
            <p:cNvGrpSpPr>
              <a:grpSpLocks/>
            </p:cNvGrpSpPr>
            <p:nvPr/>
          </p:nvGrpSpPr>
          <p:grpSpPr bwMode="auto">
            <a:xfrm rot="10800000">
              <a:off x="485" y="2224"/>
              <a:ext cx="66" cy="864"/>
              <a:chOff x="3099" y="1749"/>
              <a:chExt cx="66" cy="320"/>
            </a:xfrm>
          </p:grpSpPr>
          <p:sp>
            <p:nvSpPr>
              <p:cNvPr id="28" name="Line 55"/>
              <p:cNvSpPr>
                <a:spLocks noChangeShapeType="1"/>
              </p:cNvSpPr>
              <p:nvPr/>
            </p:nvSpPr>
            <p:spPr bwMode="auto">
              <a:xfrm flipV="1">
                <a:off x="3132" y="1749"/>
                <a:ext cx="0" cy="32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29" name="Line 56"/>
              <p:cNvSpPr>
                <a:spLocks noChangeShapeType="1"/>
              </p:cNvSpPr>
              <p:nvPr/>
            </p:nvSpPr>
            <p:spPr bwMode="auto">
              <a:xfrm>
                <a:off x="3106" y="1752"/>
                <a:ext cx="6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grpSp>
      </p:grpSp>
      <p:grpSp>
        <p:nvGrpSpPr>
          <p:cNvPr id="32" name="Group 71"/>
          <p:cNvGrpSpPr>
            <a:grpSpLocks/>
          </p:cNvGrpSpPr>
          <p:nvPr/>
        </p:nvGrpSpPr>
        <p:grpSpPr bwMode="auto">
          <a:xfrm>
            <a:off x="9248318" y="3481161"/>
            <a:ext cx="949325" cy="304800"/>
            <a:chOff x="35" y="1825"/>
            <a:chExt cx="598" cy="192"/>
          </a:xfrm>
        </p:grpSpPr>
        <p:sp>
          <p:nvSpPr>
            <p:cNvPr id="33" name="Rectangle 66"/>
            <p:cNvSpPr>
              <a:spLocks noChangeArrowheads="1"/>
            </p:cNvSpPr>
            <p:nvPr/>
          </p:nvSpPr>
          <p:spPr bwMode="auto">
            <a:xfrm>
              <a:off x="101" y="1859"/>
              <a:ext cx="471" cy="127"/>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34" name="Text Box 67"/>
            <p:cNvSpPr txBox="1">
              <a:spLocks noChangeArrowheads="1"/>
            </p:cNvSpPr>
            <p:nvPr/>
          </p:nvSpPr>
          <p:spPr bwMode="auto">
            <a:xfrm>
              <a:off x="35" y="1825"/>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smtClean="0">
                  <a:latin typeface="Arial" charset="0"/>
                </a:rPr>
                <a:t>ACK=100</a:t>
              </a:r>
              <a:endParaRPr lang="en-US" sz="1000" smtClean="0">
                <a:latin typeface="Times New Roman" charset="0"/>
              </a:endParaRPr>
            </a:p>
          </p:txBody>
        </p:sp>
      </p:grpSp>
      <p:grpSp>
        <p:nvGrpSpPr>
          <p:cNvPr id="35" name="Group 72"/>
          <p:cNvGrpSpPr>
            <a:grpSpLocks/>
          </p:cNvGrpSpPr>
          <p:nvPr/>
        </p:nvGrpSpPr>
        <p:grpSpPr bwMode="auto">
          <a:xfrm>
            <a:off x="9234031" y="3811361"/>
            <a:ext cx="949325" cy="304800"/>
            <a:chOff x="35" y="1825"/>
            <a:chExt cx="598" cy="192"/>
          </a:xfrm>
        </p:grpSpPr>
        <p:sp>
          <p:nvSpPr>
            <p:cNvPr id="36" name="Rectangle 73"/>
            <p:cNvSpPr>
              <a:spLocks noChangeArrowheads="1"/>
            </p:cNvSpPr>
            <p:nvPr/>
          </p:nvSpPr>
          <p:spPr bwMode="auto">
            <a:xfrm>
              <a:off x="101" y="1859"/>
              <a:ext cx="471" cy="127"/>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37" name="Text Box 74"/>
            <p:cNvSpPr txBox="1">
              <a:spLocks noChangeArrowheads="1"/>
            </p:cNvSpPr>
            <p:nvPr/>
          </p:nvSpPr>
          <p:spPr bwMode="auto">
            <a:xfrm>
              <a:off x="35" y="1825"/>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smtClean="0">
                  <a:latin typeface="Arial" charset="0"/>
                </a:rPr>
                <a:t>ACK=100</a:t>
              </a:r>
              <a:endParaRPr lang="en-US" sz="1000" smtClean="0">
                <a:latin typeface="Times New Roman" charset="0"/>
              </a:endParaRPr>
            </a:p>
          </p:txBody>
        </p:sp>
      </p:grpSp>
      <p:grpSp>
        <p:nvGrpSpPr>
          <p:cNvPr id="38" name="Group 75"/>
          <p:cNvGrpSpPr>
            <a:grpSpLocks/>
          </p:cNvGrpSpPr>
          <p:nvPr/>
        </p:nvGrpSpPr>
        <p:grpSpPr bwMode="auto">
          <a:xfrm>
            <a:off x="9241968" y="4108224"/>
            <a:ext cx="949325" cy="304800"/>
            <a:chOff x="35" y="1825"/>
            <a:chExt cx="598" cy="192"/>
          </a:xfrm>
        </p:grpSpPr>
        <p:sp>
          <p:nvSpPr>
            <p:cNvPr id="39" name="Rectangle 76"/>
            <p:cNvSpPr>
              <a:spLocks noChangeArrowheads="1"/>
            </p:cNvSpPr>
            <p:nvPr/>
          </p:nvSpPr>
          <p:spPr bwMode="auto">
            <a:xfrm>
              <a:off x="101" y="1859"/>
              <a:ext cx="471" cy="127"/>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0" name="Text Box 77"/>
            <p:cNvSpPr txBox="1">
              <a:spLocks noChangeArrowheads="1"/>
            </p:cNvSpPr>
            <p:nvPr/>
          </p:nvSpPr>
          <p:spPr bwMode="auto">
            <a:xfrm>
              <a:off x="35" y="1825"/>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smtClean="0">
                  <a:latin typeface="Arial" charset="0"/>
                </a:rPr>
                <a:t>ACK=100</a:t>
              </a:r>
              <a:endParaRPr lang="en-US" sz="1000" smtClean="0">
                <a:latin typeface="Times New Roman" charset="0"/>
              </a:endParaRPr>
            </a:p>
          </p:txBody>
        </p:sp>
      </p:grpSp>
      <p:sp>
        <p:nvSpPr>
          <p:cNvPr id="41" name="Rectangle 84"/>
          <p:cNvSpPr>
            <a:spLocks noChangeArrowheads="1"/>
          </p:cNvSpPr>
          <p:nvPr/>
        </p:nvSpPr>
        <p:spPr bwMode="auto">
          <a:xfrm>
            <a:off x="9351506" y="2242911"/>
            <a:ext cx="757237" cy="22542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2" name="Text Box 83"/>
          <p:cNvSpPr txBox="1">
            <a:spLocks noChangeArrowheads="1"/>
          </p:cNvSpPr>
          <p:nvPr/>
        </p:nvSpPr>
        <p:spPr bwMode="auto">
          <a:xfrm>
            <a:off x="9259431" y="2187349"/>
            <a:ext cx="1981953" cy="30777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dirty="0" err="1" smtClean="0"/>
              <a:t>Seq</a:t>
            </a:r>
            <a:r>
              <a:rPr lang="en-US" sz="1400" dirty="0" smtClean="0"/>
              <a:t>=100, 20 </a:t>
            </a:r>
            <a:r>
              <a:rPr lang="zh-CN" altLang="en-US" sz="1400" dirty="0" smtClean="0"/>
              <a:t>字节数据</a:t>
            </a:r>
            <a:endParaRPr lang="en-US" sz="1400" dirty="0" smtClean="0"/>
          </a:p>
        </p:txBody>
      </p:sp>
      <p:sp>
        <p:nvSpPr>
          <p:cNvPr id="43" name="Rectangle 85"/>
          <p:cNvSpPr>
            <a:spLocks noChangeArrowheads="1"/>
          </p:cNvSpPr>
          <p:nvPr/>
        </p:nvSpPr>
        <p:spPr bwMode="auto">
          <a:xfrm>
            <a:off x="9313406" y="4451124"/>
            <a:ext cx="757237" cy="22542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4" name="Text Box 86"/>
          <p:cNvSpPr txBox="1">
            <a:spLocks noChangeArrowheads="1"/>
          </p:cNvSpPr>
          <p:nvPr/>
        </p:nvSpPr>
        <p:spPr bwMode="auto">
          <a:xfrm>
            <a:off x="9221331" y="4395561"/>
            <a:ext cx="1925848" cy="30777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dirty="0" err="1" smtClean="0"/>
              <a:t>Seq</a:t>
            </a:r>
            <a:r>
              <a:rPr lang="en-US" sz="1400" dirty="0" smtClean="0"/>
              <a:t>=100, 20</a:t>
            </a:r>
            <a:r>
              <a:rPr lang="zh-CN" altLang="en-US" sz="1400" dirty="0" smtClean="0"/>
              <a:t>字节数据</a:t>
            </a:r>
            <a:endParaRPr lang="en-US" sz="1400" dirty="0" smtClean="0"/>
          </a:p>
        </p:txBody>
      </p:sp>
      <p:grpSp>
        <p:nvGrpSpPr>
          <p:cNvPr id="45" name="Group 93"/>
          <p:cNvGrpSpPr>
            <a:grpSpLocks/>
          </p:cNvGrpSpPr>
          <p:nvPr/>
        </p:nvGrpSpPr>
        <p:grpSpPr bwMode="auto">
          <a:xfrm>
            <a:off x="8753018" y="1077686"/>
            <a:ext cx="630238" cy="533400"/>
            <a:chOff x="-44" y="1473"/>
            <a:chExt cx="981" cy="1105"/>
          </a:xfrm>
        </p:grpSpPr>
        <p:pic>
          <p:nvPicPr>
            <p:cNvPr id="46" name="Picture 94"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Freeform 95"/>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8" name="Group 96"/>
          <p:cNvGrpSpPr>
            <a:grpSpLocks/>
          </p:cNvGrpSpPr>
          <p:nvPr/>
        </p:nvGrpSpPr>
        <p:grpSpPr bwMode="auto">
          <a:xfrm flipH="1">
            <a:off x="11331118" y="1104674"/>
            <a:ext cx="654050" cy="579437"/>
            <a:chOff x="-44" y="1473"/>
            <a:chExt cx="981" cy="1105"/>
          </a:xfrm>
        </p:grpSpPr>
        <p:pic>
          <p:nvPicPr>
            <p:cNvPr id="49" name="Picture 97"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Freeform 98"/>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1" name="矩形 50"/>
          <p:cNvSpPr/>
          <p:nvPr/>
        </p:nvSpPr>
        <p:spPr>
          <a:xfrm>
            <a:off x="8464386" y="4817063"/>
            <a:ext cx="2310813" cy="76944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spcBef>
                <a:spcPct val="20000"/>
              </a:spcBef>
              <a:buClr>
                <a:srgbClr val="0000FF"/>
              </a:buClr>
              <a:buSzPct val="75000"/>
            </a:pPr>
            <a:r>
              <a:rPr lang="en-US" altLang="zh-CN" sz="2000" dirty="0" err="1"/>
              <a:t>ssthresh</a:t>
            </a:r>
            <a:r>
              <a:rPr lang="en-US" altLang="zh-CN" sz="2000" dirty="0"/>
              <a:t> = </a:t>
            </a:r>
            <a:r>
              <a:rPr lang="en-US" altLang="zh-CN" sz="2000" dirty="0" err="1"/>
              <a:t>cwnd</a:t>
            </a:r>
            <a:r>
              <a:rPr lang="en-US" altLang="zh-CN" sz="2000" dirty="0"/>
              <a:t>/2</a:t>
            </a:r>
          </a:p>
          <a:p>
            <a:pPr>
              <a:spcBef>
                <a:spcPct val="20000"/>
              </a:spcBef>
              <a:buClr>
                <a:srgbClr val="0000FF"/>
              </a:buClr>
              <a:buSzPct val="75000"/>
            </a:pPr>
            <a:r>
              <a:rPr lang="en-US" altLang="zh-CN" sz="2000" dirty="0" err="1"/>
              <a:t>cwnd</a:t>
            </a:r>
            <a:r>
              <a:rPr lang="en-US" altLang="zh-CN" sz="2000" dirty="0"/>
              <a:t> = 1</a:t>
            </a:r>
            <a:endParaRPr lang="en-US" altLang="zh-CN" sz="2000" dirty="0"/>
          </a:p>
        </p:txBody>
      </p:sp>
    </p:spTree>
    <p:extLst>
      <p:ext uri="{BB962C8B-B14F-4D97-AF65-F5344CB8AC3E}">
        <p14:creationId xmlns:p14="http://schemas.microsoft.com/office/powerpoint/2010/main" val="8604073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TCP Reno</a:t>
            </a:r>
            <a:endParaRPr lang="zh-CN" altLang="en-US" dirty="0"/>
          </a:p>
        </p:txBody>
      </p:sp>
      <p:sp>
        <p:nvSpPr>
          <p:cNvPr id="3" name="内容占位符 2"/>
          <p:cNvSpPr>
            <a:spLocks noGrp="1"/>
          </p:cNvSpPr>
          <p:nvPr>
            <p:ph idx="1"/>
          </p:nvPr>
        </p:nvSpPr>
        <p:spPr/>
        <p:txBody>
          <a:bodyPr>
            <a:noAutofit/>
          </a:bodyPr>
          <a:lstStyle/>
          <a:p>
            <a:pPr>
              <a:lnSpc>
                <a:spcPct val="100000"/>
              </a:lnSpc>
              <a:spcBef>
                <a:spcPts val="0"/>
              </a:spcBef>
              <a:defRPr/>
            </a:pPr>
            <a:r>
              <a:rPr lang="en-US" altLang="zh-CN" sz="2200" dirty="0">
                <a:latin typeface="+mn-ea"/>
              </a:rPr>
              <a:t>TCP Tahoe</a:t>
            </a:r>
            <a:r>
              <a:rPr lang="zh-CN" altLang="en-US" sz="2200" dirty="0">
                <a:latin typeface="+mn-ea"/>
              </a:rPr>
              <a:t>快速重传时进入慢启动阶段： </a:t>
            </a:r>
            <a:endParaRPr lang="en-US" altLang="zh-CN" sz="2200" dirty="0">
              <a:latin typeface="+mn-ea"/>
            </a:endParaRPr>
          </a:p>
          <a:p>
            <a:pPr lvl="1">
              <a:lnSpc>
                <a:spcPct val="100000"/>
              </a:lnSpc>
              <a:spcBef>
                <a:spcPts val="0"/>
              </a:spcBef>
              <a:defRPr/>
            </a:pPr>
            <a:r>
              <a:rPr lang="zh-CN" altLang="en-US" sz="2200" dirty="0">
                <a:latin typeface="+mn-ea"/>
              </a:rPr>
              <a:t>假设拥塞窗口为</a:t>
            </a:r>
            <a:r>
              <a:rPr lang="en-US" altLang="zh-CN" sz="2200" dirty="0" err="1">
                <a:latin typeface="+mn-ea"/>
              </a:rPr>
              <a:t>cw</a:t>
            </a:r>
            <a:r>
              <a:rPr lang="zh-CN" altLang="en-US" sz="2200" dirty="0">
                <a:latin typeface="+mn-ea"/>
              </a:rPr>
              <a:t>，那么在收到</a:t>
            </a:r>
            <a:r>
              <a:rPr lang="en-US" altLang="zh-CN" sz="2200" dirty="0">
                <a:latin typeface="+mn-ea"/>
              </a:rPr>
              <a:t>3</a:t>
            </a:r>
            <a:r>
              <a:rPr lang="zh-CN" altLang="en-US" sz="2200" dirty="0">
                <a:latin typeface="+mn-ea"/>
              </a:rPr>
              <a:t>个重复</a:t>
            </a:r>
            <a:r>
              <a:rPr lang="en-US" altLang="zh-CN" sz="2200" dirty="0">
                <a:latin typeface="+mn-ea"/>
              </a:rPr>
              <a:t>ACK</a:t>
            </a:r>
            <a:r>
              <a:rPr lang="zh-CN" altLang="en-US" sz="2200" dirty="0">
                <a:latin typeface="+mn-ea"/>
              </a:rPr>
              <a:t>之后快速重传丢失的分组，并且</a:t>
            </a:r>
            <a:r>
              <a:rPr lang="en-US" altLang="zh-CN" sz="2200" dirty="0" err="1">
                <a:latin typeface="+mn-ea"/>
              </a:rPr>
              <a:t>cwnd</a:t>
            </a:r>
            <a:r>
              <a:rPr lang="en-US" altLang="zh-CN" sz="2200" dirty="0">
                <a:latin typeface="+mn-ea"/>
              </a:rPr>
              <a:t>=1</a:t>
            </a:r>
          </a:p>
          <a:p>
            <a:pPr lvl="1">
              <a:lnSpc>
                <a:spcPct val="100000"/>
              </a:lnSpc>
              <a:spcBef>
                <a:spcPts val="0"/>
              </a:spcBef>
              <a:defRPr/>
            </a:pPr>
            <a:r>
              <a:rPr lang="zh-CN" altLang="en-US" sz="2200" dirty="0">
                <a:latin typeface="+mn-ea"/>
              </a:rPr>
              <a:t>接下来会继续收到 </a:t>
            </a:r>
            <a:r>
              <a:rPr lang="en-US" altLang="zh-CN" sz="2200" dirty="0">
                <a:latin typeface="+mn-ea"/>
              </a:rPr>
              <a:t>cw-1-3</a:t>
            </a:r>
            <a:r>
              <a:rPr lang="zh-CN" altLang="en-US" sz="2200" dirty="0">
                <a:latin typeface="+mn-ea"/>
              </a:rPr>
              <a:t>个重复</a:t>
            </a:r>
            <a:r>
              <a:rPr lang="en-US" altLang="zh-CN" sz="2200" dirty="0">
                <a:latin typeface="+mn-ea"/>
              </a:rPr>
              <a:t>ACK</a:t>
            </a:r>
            <a:r>
              <a:rPr lang="zh-CN" altLang="en-US" sz="2200" dirty="0">
                <a:latin typeface="+mn-ea"/>
              </a:rPr>
              <a:t>，忽略这些重复</a:t>
            </a:r>
            <a:r>
              <a:rPr lang="en-US" altLang="zh-CN" sz="2200" dirty="0">
                <a:latin typeface="+mn-ea"/>
              </a:rPr>
              <a:t>ACK</a:t>
            </a:r>
            <a:r>
              <a:rPr lang="zh-CN" altLang="en-US" sz="2200" dirty="0">
                <a:latin typeface="+mn-ea"/>
              </a:rPr>
              <a:t>（还与上次</a:t>
            </a:r>
            <a:r>
              <a:rPr lang="en-US" altLang="zh-CN" sz="2200" dirty="0">
                <a:latin typeface="+mn-ea"/>
              </a:rPr>
              <a:t>3</a:t>
            </a:r>
            <a:r>
              <a:rPr lang="zh-CN" altLang="en-US" sz="2200" dirty="0">
                <a:latin typeface="+mn-ea"/>
              </a:rPr>
              <a:t>个重复</a:t>
            </a:r>
            <a:r>
              <a:rPr lang="en-US" altLang="zh-CN" sz="2200" dirty="0">
                <a:latin typeface="+mn-ea"/>
              </a:rPr>
              <a:t>ACK</a:t>
            </a:r>
            <a:r>
              <a:rPr lang="zh-CN" altLang="en-US" sz="2200" dirty="0">
                <a:latin typeface="+mn-ea"/>
              </a:rPr>
              <a:t>事件在同一个</a:t>
            </a:r>
            <a:r>
              <a:rPr lang="en-US" altLang="zh-CN" sz="2200" dirty="0">
                <a:latin typeface="+mn-ea"/>
              </a:rPr>
              <a:t>RTT</a:t>
            </a:r>
            <a:r>
              <a:rPr lang="zh-CN" altLang="en-US" sz="2200" dirty="0">
                <a:latin typeface="+mn-ea"/>
              </a:rPr>
              <a:t>内，属于同一个拥塞事件）</a:t>
            </a:r>
            <a:endParaRPr lang="en-US" altLang="zh-CN" sz="2200" dirty="0">
              <a:latin typeface="+mn-ea"/>
            </a:endParaRPr>
          </a:p>
          <a:p>
            <a:pPr lvl="1">
              <a:lnSpc>
                <a:spcPct val="100000"/>
              </a:lnSpc>
              <a:spcBef>
                <a:spcPts val="0"/>
              </a:spcBef>
              <a:defRPr/>
            </a:pPr>
            <a:r>
              <a:rPr lang="zh-CN" altLang="en-US" sz="2200" dirty="0">
                <a:latin typeface="+mn-ea"/>
              </a:rPr>
              <a:t>只有快速重传的分组的确认回来</a:t>
            </a:r>
            <a:r>
              <a:rPr lang="zh-CN" altLang="en-US" sz="2200" dirty="0" smtClean="0">
                <a:latin typeface="+mn-ea"/>
              </a:rPr>
              <a:t>之后，由于是新</a:t>
            </a:r>
            <a:r>
              <a:rPr lang="zh-CN" altLang="en-US" sz="2200" dirty="0">
                <a:latin typeface="+mn-ea"/>
              </a:rPr>
              <a:t>的</a:t>
            </a:r>
            <a:r>
              <a:rPr lang="en-US" altLang="zh-CN" sz="2200" dirty="0">
                <a:latin typeface="+mn-ea"/>
              </a:rPr>
              <a:t>ACK</a:t>
            </a:r>
            <a:r>
              <a:rPr lang="zh-CN" altLang="en-US" sz="2200" dirty="0">
                <a:latin typeface="+mn-ea"/>
              </a:rPr>
              <a:t>，</a:t>
            </a:r>
            <a:r>
              <a:rPr lang="en-US" altLang="zh-CN" sz="2200" dirty="0" err="1">
                <a:latin typeface="+mn-ea"/>
              </a:rPr>
              <a:t>cwnd</a:t>
            </a:r>
            <a:r>
              <a:rPr lang="en-US" altLang="zh-CN" sz="2200" dirty="0">
                <a:latin typeface="+mn-ea"/>
              </a:rPr>
              <a:t> </a:t>
            </a:r>
            <a:r>
              <a:rPr lang="zh-CN" altLang="en-US" sz="2200" dirty="0">
                <a:latin typeface="+mn-ea"/>
              </a:rPr>
              <a:t>从</a:t>
            </a:r>
            <a:r>
              <a:rPr lang="en-US" altLang="zh-CN" sz="2200" dirty="0">
                <a:latin typeface="+mn-ea"/>
              </a:rPr>
              <a:t>1</a:t>
            </a:r>
            <a:r>
              <a:rPr lang="en-US" altLang="zh-CN" sz="2200" dirty="0">
                <a:latin typeface="+mn-ea"/>
                <a:sym typeface="Wingdings" pitchFamily="2" charset="2"/>
              </a:rPr>
              <a:t>2</a:t>
            </a:r>
            <a:r>
              <a:rPr lang="zh-CN" altLang="en-US" sz="2200" dirty="0">
                <a:latin typeface="+mn-ea"/>
                <a:sym typeface="Wingdings" pitchFamily="2" charset="2"/>
              </a:rPr>
              <a:t>，继续慢启动</a:t>
            </a:r>
            <a:endParaRPr lang="en-US" altLang="zh-CN" sz="2200" dirty="0">
              <a:latin typeface="+mn-ea"/>
            </a:endParaRPr>
          </a:p>
          <a:p>
            <a:pPr>
              <a:lnSpc>
                <a:spcPct val="100000"/>
              </a:lnSpc>
            </a:pPr>
            <a:r>
              <a:rPr lang="en-US" altLang="zh-CN" sz="2200" dirty="0" smtClean="0">
                <a:latin typeface="+mn-ea"/>
              </a:rPr>
              <a:t>TCP Reno</a:t>
            </a:r>
            <a:r>
              <a:rPr lang="zh-CN" altLang="en-US" sz="2200" dirty="0" smtClean="0">
                <a:latin typeface="+mn-ea"/>
              </a:rPr>
              <a:t>：快速重传后不采用慢启动，而是进入快速恢复阶段</a:t>
            </a:r>
          </a:p>
          <a:p>
            <a:pPr lvl="1">
              <a:lnSpc>
                <a:spcPct val="100000"/>
              </a:lnSpc>
            </a:pPr>
            <a:r>
              <a:rPr lang="zh-CN" altLang="en-US" sz="2200" dirty="0" smtClean="0">
                <a:latin typeface="+mn-ea"/>
              </a:rPr>
              <a:t>收到重复的</a:t>
            </a:r>
            <a:r>
              <a:rPr lang="en-US" altLang="zh-CN" sz="2200" dirty="0" smtClean="0">
                <a:latin typeface="+mn-ea"/>
              </a:rPr>
              <a:t>ACK</a:t>
            </a:r>
            <a:r>
              <a:rPr lang="zh-CN" altLang="en-US" sz="2200" dirty="0" smtClean="0">
                <a:latin typeface="+mn-ea"/>
              </a:rPr>
              <a:t>不仅表示一个</a:t>
            </a:r>
            <a:r>
              <a:rPr lang="en-US" altLang="zh-CN" sz="2200" dirty="0" smtClean="0">
                <a:latin typeface="+mn-ea"/>
              </a:rPr>
              <a:t>TCP</a:t>
            </a:r>
            <a:r>
              <a:rPr lang="zh-CN" altLang="en-US" sz="2200" dirty="0" smtClean="0">
                <a:latin typeface="+mn-ea"/>
              </a:rPr>
              <a:t>段丢失，而且：</a:t>
            </a:r>
          </a:p>
          <a:p>
            <a:pPr lvl="2">
              <a:lnSpc>
                <a:spcPct val="100000"/>
              </a:lnSpc>
            </a:pPr>
            <a:r>
              <a:rPr lang="zh-CN" altLang="en-US" sz="2200" dirty="0" smtClean="0">
                <a:latin typeface="+mn-ea"/>
              </a:rPr>
              <a:t>接收者只有当收到一个</a:t>
            </a:r>
            <a:r>
              <a:rPr lang="en-US" altLang="zh-CN" sz="2200" dirty="0" smtClean="0">
                <a:latin typeface="+mn-ea"/>
              </a:rPr>
              <a:t>TCP</a:t>
            </a:r>
            <a:r>
              <a:rPr lang="zh-CN" altLang="en-US" sz="2200" dirty="0" smtClean="0">
                <a:latin typeface="+mn-ea"/>
              </a:rPr>
              <a:t>段时才产生重复</a:t>
            </a:r>
            <a:r>
              <a:rPr lang="en-US" altLang="zh-CN" sz="2200" dirty="0" smtClean="0">
                <a:latin typeface="+mn-ea"/>
              </a:rPr>
              <a:t>ACK</a:t>
            </a:r>
            <a:r>
              <a:rPr lang="zh-CN" altLang="en-US" sz="2200" dirty="0" smtClean="0">
                <a:latin typeface="+mn-ea"/>
              </a:rPr>
              <a:t>，该段已经离开了网络进入用户缓冲区，即不再占用网络资源</a:t>
            </a:r>
          </a:p>
          <a:p>
            <a:pPr lvl="1">
              <a:lnSpc>
                <a:spcPct val="100000"/>
              </a:lnSpc>
            </a:pPr>
            <a:r>
              <a:rPr lang="zh-CN" altLang="en-US" sz="2200" dirty="0" smtClean="0">
                <a:latin typeface="+mn-ea"/>
              </a:rPr>
              <a:t>仍然有（重复的）</a:t>
            </a:r>
            <a:r>
              <a:rPr lang="en-US" altLang="zh-CN" sz="2200" dirty="0" smtClean="0">
                <a:latin typeface="+mn-ea"/>
              </a:rPr>
              <a:t>ACK</a:t>
            </a:r>
            <a:r>
              <a:rPr lang="zh-CN" altLang="en-US" sz="2200" dirty="0" smtClean="0">
                <a:latin typeface="+mn-ea"/>
              </a:rPr>
              <a:t>到来，发送者可以继续传输新</a:t>
            </a:r>
            <a:r>
              <a:rPr lang="en-US" altLang="zh-CN" sz="2200" dirty="0" smtClean="0">
                <a:latin typeface="+mn-ea"/>
              </a:rPr>
              <a:t>TCP</a:t>
            </a:r>
            <a:r>
              <a:rPr lang="zh-CN" altLang="en-US" sz="2200" dirty="0" smtClean="0">
                <a:latin typeface="+mn-ea"/>
              </a:rPr>
              <a:t>段</a:t>
            </a:r>
          </a:p>
        </p:txBody>
      </p:sp>
    </p:spTree>
    <p:extLst>
      <p:ext uri="{BB962C8B-B14F-4D97-AF65-F5344CB8AC3E}">
        <p14:creationId xmlns:p14="http://schemas.microsoft.com/office/powerpoint/2010/main" val="34950802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TCP Reno</a:t>
            </a:r>
            <a:r>
              <a:rPr lang="zh-CN" altLang="en-US" dirty="0" smtClean="0"/>
              <a:t>：</a:t>
            </a:r>
            <a:r>
              <a:rPr lang="en-US" altLang="zh-CN" dirty="0" smtClean="0"/>
              <a:t>Fast Recovery</a:t>
            </a:r>
            <a:endParaRPr lang="zh-CN" altLang="en-US" dirty="0"/>
          </a:p>
        </p:txBody>
      </p:sp>
      <p:sp>
        <p:nvSpPr>
          <p:cNvPr id="3" name="内容占位符 2"/>
          <p:cNvSpPr>
            <a:spLocks noGrp="1"/>
          </p:cNvSpPr>
          <p:nvPr>
            <p:ph idx="1"/>
          </p:nvPr>
        </p:nvSpPr>
        <p:spPr>
          <a:xfrm>
            <a:off x="838200" y="1616371"/>
            <a:ext cx="10515600" cy="4351338"/>
          </a:xfrm>
        </p:spPr>
        <p:txBody>
          <a:bodyPr>
            <a:noAutofit/>
          </a:bodyPr>
          <a:lstStyle/>
          <a:p>
            <a:pPr>
              <a:lnSpc>
                <a:spcPct val="100000"/>
              </a:lnSpc>
            </a:pPr>
            <a:r>
              <a:rPr lang="zh-CN" altLang="en-US" sz="2200" dirty="0" smtClean="0">
                <a:ea typeface="宋体" pitchFamily="2" charset="-122"/>
              </a:rPr>
              <a:t>快速重传丢失的</a:t>
            </a:r>
            <a:r>
              <a:rPr lang="en-US" altLang="zh-CN" sz="2200" dirty="0" smtClean="0">
                <a:ea typeface="宋体" pitchFamily="2" charset="-122"/>
              </a:rPr>
              <a:t>TCP</a:t>
            </a:r>
            <a:r>
              <a:rPr lang="zh-CN" altLang="en-US" sz="2200" dirty="0" smtClean="0">
                <a:ea typeface="宋体" pitchFamily="2" charset="-122"/>
              </a:rPr>
              <a:t>段，进入快速</a:t>
            </a:r>
            <a:r>
              <a:rPr lang="zh-CN" altLang="en-US" sz="2200" dirty="0" smtClean="0">
                <a:ea typeface="宋体" pitchFamily="2" charset="-122"/>
              </a:rPr>
              <a:t>恢复</a:t>
            </a:r>
            <a:endParaRPr lang="zh-CN" altLang="en-US" sz="2200" dirty="0" smtClean="0">
              <a:ea typeface="宋体" pitchFamily="2" charset="-122"/>
            </a:endParaRPr>
          </a:p>
          <a:p>
            <a:pPr lvl="1">
              <a:lnSpc>
                <a:spcPct val="100000"/>
              </a:lnSpc>
            </a:pPr>
            <a:r>
              <a:rPr lang="zh-CN" altLang="en-US" sz="2200" dirty="0" smtClean="0">
                <a:ea typeface="宋体" pitchFamily="2" charset="-122"/>
              </a:rPr>
              <a:t>当收到第三个重复</a:t>
            </a:r>
            <a:r>
              <a:rPr lang="en-US" altLang="zh-CN" sz="2200" dirty="0" smtClean="0">
                <a:ea typeface="宋体" pitchFamily="2" charset="-122"/>
              </a:rPr>
              <a:t>ACK</a:t>
            </a:r>
            <a:r>
              <a:rPr lang="zh-CN" altLang="en-US" sz="2200" dirty="0" smtClean="0">
                <a:ea typeface="宋体" pitchFamily="2" charset="-122"/>
              </a:rPr>
              <a:t>时：</a:t>
            </a:r>
            <a:r>
              <a:rPr lang="en-US" altLang="zh-CN" sz="2200" dirty="0" err="1" smtClean="0">
                <a:ea typeface="宋体" pitchFamily="2" charset="-122"/>
              </a:rPr>
              <a:t>ndup</a:t>
            </a:r>
            <a:r>
              <a:rPr lang="en-US" altLang="zh-CN" sz="2200" dirty="0" smtClean="0">
                <a:ea typeface="宋体" pitchFamily="2" charset="-122"/>
              </a:rPr>
              <a:t> = 3</a:t>
            </a:r>
          </a:p>
          <a:p>
            <a:pPr lvl="2">
              <a:lnSpc>
                <a:spcPct val="100000"/>
              </a:lnSpc>
            </a:pPr>
            <a:r>
              <a:rPr lang="zh-CN" altLang="en-US" sz="2200" dirty="0">
                <a:ea typeface="宋体" pitchFamily="2" charset="-122"/>
              </a:rPr>
              <a:t>快速</a:t>
            </a:r>
            <a:r>
              <a:rPr lang="zh-CN" altLang="en-US" sz="2200" dirty="0" smtClean="0">
                <a:ea typeface="宋体" pitchFamily="2" charset="-122"/>
              </a:rPr>
              <a:t>重传丢失的</a:t>
            </a:r>
            <a:r>
              <a:rPr lang="en-US" altLang="zh-CN" sz="2200" dirty="0" smtClean="0">
                <a:ea typeface="宋体" pitchFamily="2" charset="-122"/>
              </a:rPr>
              <a:t>TCP</a:t>
            </a:r>
            <a:r>
              <a:rPr lang="zh-CN" altLang="en-US" sz="2200" dirty="0" smtClean="0">
                <a:ea typeface="宋体" pitchFamily="2" charset="-122"/>
              </a:rPr>
              <a:t>段</a:t>
            </a:r>
          </a:p>
          <a:p>
            <a:pPr lvl="2">
              <a:lnSpc>
                <a:spcPct val="100000"/>
              </a:lnSpc>
            </a:pPr>
            <a:r>
              <a:rPr lang="zh-CN" altLang="en-US" sz="2200" dirty="0" smtClean="0">
                <a:ea typeface="宋体" pitchFamily="2" charset="-122"/>
              </a:rPr>
              <a:t>设置</a:t>
            </a:r>
            <a:r>
              <a:rPr lang="en-US" altLang="zh-CN" sz="2200" dirty="0" err="1" smtClean="0">
                <a:ea typeface="宋体" pitchFamily="2" charset="-122"/>
              </a:rPr>
              <a:t>ssthresh</a:t>
            </a:r>
            <a:r>
              <a:rPr lang="en-US" altLang="zh-CN" sz="2200" dirty="0" smtClean="0">
                <a:ea typeface="宋体" pitchFamily="2" charset="-122"/>
              </a:rPr>
              <a:t>=max(</a:t>
            </a:r>
            <a:r>
              <a:rPr lang="en-US" altLang="zh-CN" sz="2200" dirty="0" err="1" smtClean="0">
                <a:ea typeface="宋体" pitchFamily="2" charset="-122"/>
              </a:rPr>
              <a:t>cwnd</a:t>
            </a:r>
            <a:r>
              <a:rPr lang="en-US" altLang="zh-CN" sz="2200" dirty="0" smtClean="0">
                <a:ea typeface="宋体" pitchFamily="2" charset="-122"/>
              </a:rPr>
              <a:t>/2,2*SMSS)</a:t>
            </a:r>
          </a:p>
          <a:p>
            <a:pPr lvl="2">
              <a:lnSpc>
                <a:spcPct val="100000"/>
              </a:lnSpc>
            </a:pPr>
            <a:r>
              <a:rPr lang="zh-CN" altLang="en-US" sz="2200" dirty="0" smtClean="0">
                <a:ea typeface="宋体" pitchFamily="2" charset="-122"/>
              </a:rPr>
              <a:t>设置</a:t>
            </a:r>
            <a:r>
              <a:rPr lang="en-US" altLang="zh-CN" sz="2200" dirty="0" err="1" smtClean="0">
                <a:ea typeface="宋体" pitchFamily="2" charset="-122"/>
              </a:rPr>
              <a:t>cwnd</a:t>
            </a:r>
            <a:r>
              <a:rPr lang="en-US" altLang="zh-CN" sz="2200" dirty="0" smtClean="0">
                <a:ea typeface="宋体" pitchFamily="2" charset="-122"/>
              </a:rPr>
              <a:t>=</a:t>
            </a:r>
            <a:r>
              <a:rPr lang="en-US" altLang="zh-CN" sz="2200" dirty="0" err="1" smtClean="0">
                <a:ea typeface="宋体" pitchFamily="2" charset="-122"/>
              </a:rPr>
              <a:t>ssthresh+ndup</a:t>
            </a:r>
            <a:r>
              <a:rPr lang="en-US" altLang="zh-CN" sz="2200" dirty="0" smtClean="0">
                <a:ea typeface="宋体" pitchFamily="2" charset="-122"/>
              </a:rPr>
              <a:t>*SMSS</a:t>
            </a:r>
            <a:r>
              <a:rPr lang="zh-CN" altLang="en-US" sz="2200" dirty="0" smtClean="0">
                <a:ea typeface="宋体" pitchFamily="2" charset="-122"/>
              </a:rPr>
              <a:t>（已经离开网络并且被缓存）</a:t>
            </a:r>
            <a:r>
              <a:rPr lang="en-US" altLang="zh-CN" sz="2200" dirty="0" smtClean="0">
                <a:ea typeface="宋体" pitchFamily="2" charset="-122"/>
                <a:sym typeface="Wingdings" pitchFamily="2" charset="2"/>
              </a:rPr>
              <a:t>inflating</a:t>
            </a:r>
            <a:endParaRPr lang="en-US" altLang="zh-CN" sz="2200" dirty="0" smtClean="0">
              <a:ea typeface="宋体" pitchFamily="2" charset="-122"/>
            </a:endParaRPr>
          </a:p>
          <a:p>
            <a:pPr lvl="1">
              <a:lnSpc>
                <a:spcPct val="100000"/>
              </a:lnSpc>
            </a:pPr>
            <a:r>
              <a:rPr lang="zh-CN" altLang="en-US" sz="2200" dirty="0" smtClean="0">
                <a:ea typeface="宋体" pitchFamily="2" charset="-122"/>
              </a:rPr>
              <a:t>每次收到更多的重复</a:t>
            </a:r>
            <a:r>
              <a:rPr lang="en-US" altLang="zh-CN" sz="2200" dirty="0" smtClean="0">
                <a:ea typeface="宋体" pitchFamily="2" charset="-122"/>
              </a:rPr>
              <a:t>ACK(</a:t>
            </a:r>
            <a:r>
              <a:rPr lang="zh-CN" altLang="en-US" sz="2200" dirty="0" smtClean="0">
                <a:ea typeface="宋体" pitchFamily="2" charset="-122"/>
              </a:rPr>
              <a:t>对同一</a:t>
            </a:r>
            <a:r>
              <a:rPr lang="en-US" altLang="zh-CN" sz="2200" dirty="0" smtClean="0">
                <a:ea typeface="宋体" pitchFamily="2" charset="-122"/>
              </a:rPr>
              <a:t>TCP</a:t>
            </a:r>
            <a:r>
              <a:rPr lang="zh-CN" altLang="en-US" sz="2200" dirty="0" smtClean="0">
                <a:ea typeface="宋体" pitchFamily="2" charset="-122"/>
              </a:rPr>
              <a:t>段</a:t>
            </a:r>
            <a:r>
              <a:rPr lang="en-US" altLang="zh-CN" sz="2200" dirty="0" smtClean="0">
                <a:ea typeface="宋体" pitchFamily="2" charset="-122"/>
              </a:rPr>
              <a:t>)</a:t>
            </a:r>
            <a:r>
              <a:rPr lang="zh-CN" altLang="en-US" sz="2200" dirty="0" smtClean="0">
                <a:ea typeface="宋体" pitchFamily="2" charset="-122"/>
              </a:rPr>
              <a:t>时，</a:t>
            </a:r>
          </a:p>
          <a:p>
            <a:pPr lvl="2">
              <a:lnSpc>
                <a:spcPct val="100000"/>
              </a:lnSpc>
            </a:pPr>
            <a:r>
              <a:rPr lang="zh-CN" altLang="en-US" sz="2200" dirty="0" smtClean="0">
                <a:ea typeface="宋体" pitchFamily="2" charset="-122"/>
              </a:rPr>
              <a:t>拥塞窗口加</a:t>
            </a:r>
            <a:r>
              <a:rPr lang="en-US" altLang="zh-CN" sz="2200" dirty="0" smtClean="0">
                <a:ea typeface="宋体" pitchFamily="2" charset="-122"/>
              </a:rPr>
              <a:t>1</a:t>
            </a:r>
            <a:r>
              <a:rPr lang="zh-CN" altLang="en-US" sz="2200" dirty="0" smtClean="0">
                <a:ea typeface="宋体" pitchFamily="2" charset="-122"/>
              </a:rPr>
              <a:t>：</a:t>
            </a:r>
            <a:r>
              <a:rPr lang="en-US" altLang="zh-CN" sz="2200" dirty="0" err="1" smtClean="0">
                <a:ea typeface="宋体" pitchFamily="2" charset="-122"/>
              </a:rPr>
              <a:t>cwnd</a:t>
            </a:r>
            <a:r>
              <a:rPr lang="en-US" altLang="zh-CN" sz="2200" dirty="0" smtClean="0">
                <a:ea typeface="宋体" pitchFamily="2" charset="-122"/>
              </a:rPr>
              <a:t>+=SMSS</a:t>
            </a:r>
            <a:r>
              <a:rPr lang="zh-CN" altLang="en-US" sz="2200" dirty="0" smtClean="0">
                <a:ea typeface="宋体" pitchFamily="2" charset="-122"/>
              </a:rPr>
              <a:t>； </a:t>
            </a:r>
            <a:r>
              <a:rPr lang="en-US" altLang="zh-CN" sz="2200" dirty="0" smtClean="0">
                <a:ea typeface="宋体" pitchFamily="2" charset="-122"/>
                <a:sym typeface="Wingdings" pitchFamily="2" charset="2"/>
              </a:rPr>
              <a:t>inflating (</a:t>
            </a:r>
            <a:r>
              <a:rPr lang="en-US" altLang="zh-CN" sz="2200" dirty="0" err="1" smtClean="0">
                <a:ea typeface="宋体" pitchFamily="2" charset="-122"/>
                <a:sym typeface="Wingdings" pitchFamily="2" charset="2"/>
              </a:rPr>
              <a:t>cwnd</a:t>
            </a:r>
            <a:r>
              <a:rPr lang="en-US" altLang="zh-CN" sz="2200" dirty="0" smtClean="0">
                <a:ea typeface="宋体" pitchFamily="2" charset="-122"/>
                <a:sym typeface="Wingdings" pitchFamily="2" charset="2"/>
              </a:rPr>
              <a:t> = </a:t>
            </a:r>
            <a:r>
              <a:rPr lang="en-US" altLang="zh-CN" sz="2200" dirty="0" err="1" smtClean="0">
                <a:ea typeface="宋体" pitchFamily="2" charset="-122"/>
                <a:sym typeface="Wingdings" pitchFamily="2" charset="2"/>
              </a:rPr>
              <a:t>ssthresh</a:t>
            </a:r>
            <a:r>
              <a:rPr lang="en-US" altLang="zh-CN" sz="2200" dirty="0" smtClean="0">
                <a:ea typeface="宋体" pitchFamily="2" charset="-122"/>
                <a:sym typeface="Wingdings" pitchFamily="2" charset="2"/>
              </a:rPr>
              <a:t> + </a:t>
            </a:r>
            <a:r>
              <a:rPr lang="en-US" altLang="zh-CN" sz="2200" dirty="0" err="1" smtClean="0">
                <a:ea typeface="宋体" pitchFamily="2" charset="-122"/>
                <a:sym typeface="Wingdings" pitchFamily="2" charset="2"/>
              </a:rPr>
              <a:t>ndup</a:t>
            </a:r>
            <a:r>
              <a:rPr lang="en-US" altLang="zh-CN" sz="2200" dirty="0" smtClean="0">
                <a:ea typeface="宋体" pitchFamily="2" charset="-122"/>
                <a:sym typeface="Wingdings" pitchFamily="2" charset="2"/>
              </a:rPr>
              <a:t>* SMSS)</a:t>
            </a:r>
            <a:endParaRPr lang="en-US" altLang="zh-CN" sz="2200" dirty="0" smtClean="0">
              <a:ea typeface="宋体" pitchFamily="2" charset="-122"/>
            </a:endParaRPr>
          </a:p>
          <a:p>
            <a:pPr lvl="2">
              <a:lnSpc>
                <a:spcPct val="100000"/>
              </a:lnSpc>
            </a:pPr>
            <a:r>
              <a:rPr lang="zh-CN" altLang="en-US" sz="2200" dirty="0" smtClean="0">
                <a:ea typeface="宋体" pitchFamily="2" charset="-122"/>
              </a:rPr>
              <a:t>如果</a:t>
            </a:r>
            <a:r>
              <a:rPr lang="en-US" altLang="zh-CN" sz="2200" dirty="0" err="1" smtClean="0">
                <a:ea typeface="宋体" pitchFamily="2" charset="-122"/>
              </a:rPr>
              <a:t>cwnd</a:t>
            </a:r>
            <a:r>
              <a:rPr lang="zh-CN" altLang="en-US" sz="2200" dirty="0" smtClean="0">
                <a:ea typeface="宋体" pitchFamily="2" charset="-122"/>
              </a:rPr>
              <a:t>允许，传输新的分组</a:t>
            </a:r>
          </a:p>
          <a:p>
            <a:pPr lvl="1">
              <a:lnSpc>
                <a:spcPct val="100000"/>
              </a:lnSpc>
            </a:pPr>
            <a:r>
              <a:rPr lang="zh-CN" altLang="en-US" sz="2200" dirty="0" smtClean="0">
                <a:ea typeface="宋体" pitchFamily="2" charset="-122"/>
              </a:rPr>
              <a:t>当确认新数据的下一个</a:t>
            </a:r>
            <a:r>
              <a:rPr lang="en-US" altLang="zh-CN" sz="2200" dirty="0" smtClean="0">
                <a:ea typeface="宋体" pitchFamily="2" charset="-122"/>
              </a:rPr>
              <a:t>ACK(</a:t>
            </a:r>
            <a:r>
              <a:rPr lang="zh-CN" altLang="en-US" sz="2200" dirty="0" smtClean="0">
                <a:ea typeface="宋体" pitchFamily="2" charset="-122"/>
              </a:rPr>
              <a:t>即丢失报文段及其后各报文段</a:t>
            </a:r>
            <a:r>
              <a:rPr lang="zh-CN" altLang="en-US" sz="2200" dirty="0" smtClean="0">
                <a:ea typeface="宋体" pitchFamily="2" charset="-122"/>
              </a:rPr>
              <a:t>的</a:t>
            </a:r>
            <a:r>
              <a:rPr lang="zh-CN" altLang="en-US" sz="2200" dirty="0">
                <a:ea typeface="宋体" pitchFamily="2" charset="-122"/>
              </a:rPr>
              <a:t>累加</a:t>
            </a:r>
            <a:r>
              <a:rPr lang="zh-CN" altLang="en-US" sz="2200" dirty="0" smtClean="0">
                <a:ea typeface="宋体" pitchFamily="2" charset="-122"/>
              </a:rPr>
              <a:t>确认</a:t>
            </a:r>
            <a:r>
              <a:rPr lang="en-US" altLang="zh-CN" sz="2200" dirty="0" smtClean="0">
                <a:ea typeface="宋体" pitchFamily="2" charset="-122"/>
              </a:rPr>
              <a:t>)</a:t>
            </a:r>
            <a:r>
              <a:rPr lang="zh-CN" altLang="en-US" sz="2200" dirty="0" smtClean="0">
                <a:ea typeface="宋体" pitchFamily="2" charset="-122"/>
              </a:rPr>
              <a:t>到达时</a:t>
            </a:r>
            <a:r>
              <a:rPr lang="en-US" altLang="zh-CN" sz="2200" dirty="0" smtClean="0">
                <a:ea typeface="宋体" pitchFamily="2" charset="-122"/>
              </a:rPr>
              <a:t>:</a:t>
            </a:r>
          </a:p>
          <a:p>
            <a:pPr lvl="2">
              <a:lnSpc>
                <a:spcPct val="100000"/>
              </a:lnSpc>
            </a:pPr>
            <a:r>
              <a:rPr lang="zh-CN" altLang="en-US" sz="2200" dirty="0" smtClean="0">
                <a:ea typeface="宋体" pitchFamily="2" charset="-122"/>
              </a:rPr>
              <a:t>设置</a:t>
            </a:r>
            <a:r>
              <a:rPr lang="en-US" altLang="zh-CN" sz="2200" dirty="0" err="1" smtClean="0">
                <a:ea typeface="宋体" pitchFamily="2" charset="-122"/>
              </a:rPr>
              <a:t>cwnd</a:t>
            </a:r>
            <a:r>
              <a:rPr lang="en-US" altLang="zh-CN" sz="2200" dirty="0" smtClean="0">
                <a:ea typeface="宋体" pitchFamily="2" charset="-122"/>
              </a:rPr>
              <a:t>=</a:t>
            </a:r>
            <a:r>
              <a:rPr lang="en-US" altLang="zh-CN" sz="2200" dirty="0" err="1" smtClean="0">
                <a:ea typeface="宋体" pitchFamily="2" charset="-122"/>
              </a:rPr>
              <a:t>ssthresh</a:t>
            </a:r>
            <a:r>
              <a:rPr lang="zh-CN" altLang="en-US" sz="2200" dirty="0" smtClean="0">
                <a:ea typeface="宋体" pitchFamily="2" charset="-122"/>
              </a:rPr>
              <a:t>， </a:t>
            </a:r>
            <a:r>
              <a:rPr lang="en-US" altLang="zh-CN" sz="2200" dirty="0" smtClean="0">
                <a:ea typeface="宋体" pitchFamily="2" charset="-122"/>
                <a:sym typeface="Wingdings" pitchFamily="2" charset="2"/>
              </a:rPr>
              <a:t>deflating (</a:t>
            </a:r>
            <a:r>
              <a:rPr lang="en-US" altLang="zh-CN" sz="2200" dirty="0" err="1" smtClean="0">
                <a:ea typeface="宋体" pitchFamily="2" charset="-122"/>
                <a:sym typeface="Wingdings" pitchFamily="2" charset="2"/>
              </a:rPr>
              <a:t>ndup</a:t>
            </a:r>
            <a:r>
              <a:rPr lang="en-US" altLang="zh-CN" sz="2200" dirty="0" smtClean="0">
                <a:ea typeface="宋体" pitchFamily="2" charset="-122"/>
                <a:sym typeface="Wingdings" pitchFamily="2" charset="2"/>
              </a:rPr>
              <a:t> = 0)</a:t>
            </a:r>
            <a:endParaRPr lang="en-US" altLang="zh-CN" sz="2200" dirty="0" smtClean="0">
              <a:ea typeface="宋体" pitchFamily="2" charset="-122"/>
            </a:endParaRPr>
          </a:p>
          <a:p>
            <a:pPr lvl="2">
              <a:lnSpc>
                <a:spcPct val="100000"/>
              </a:lnSpc>
            </a:pPr>
            <a:r>
              <a:rPr lang="zh-CN" altLang="en-US" sz="2200" dirty="0" smtClean="0">
                <a:ea typeface="宋体" pitchFamily="2" charset="-122"/>
              </a:rPr>
              <a:t>进入拥塞避免阶段</a:t>
            </a:r>
          </a:p>
          <a:p>
            <a:pPr lvl="1">
              <a:lnSpc>
                <a:spcPct val="100000"/>
              </a:lnSpc>
            </a:pPr>
            <a:r>
              <a:rPr lang="zh-CN" altLang="en-US" sz="2200" dirty="0" smtClean="0">
                <a:ea typeface="宋体" pitchFamily="2" charset="-122"/>
              </a:rPr>
              <a:t>如果在这期间</a:t>
            </a:r>
            <a:r>
              <a:rPr lang="en-US" altLang="zh-CN" sz="2200" dirty="0" smtClean="0">
                <a:ea typeface="宋体" pitchFamily="2" charset="-122"/>
              </a:rPr>
              <a:t>RTO</a:t>
            </a:r>
            <a:r>
              <a:rPr lang="zh-CN" altLang="en-US" sz="2200" dirty="0" smtClean="0">
                <a:ea typeface="宋体" pitchFamily="2" charset="-122"/>
              </a:rPr>
              <a:t>超时，</a:t>
            </a:r>
            <a:r>
              <a:rPr lang="en-US" altLang="zh-CN" sz="2200" dirty="0" err="1" smtClean="0">
                <a:ea typeface="宋体" pitchFamily="2" charset="-122"/>
              </a:rPr>
              <a:t>ssthresh</a:t>
            </a:r>
            <a:r>
              <a:rPr lang="en-US" altLang="zh-CN" sz="2200" dirty="0" smtClean="0">
                <a:ea typeface="宋体" pitchFamily="2" charset="-122"/>
              </a:rPr>
              <a:t> = </a:t>
            </a:r>
            <a:r>
              <a:rPr lang="en-US" altLang="zh-CN" sz="2200" dirty="0" err="1" smtClean="0">
                <a:ea typeface="宋体" pitchFamily="2" charset="-122"/>
              </a:rPr>
              <a:t>cwnd</a:t>
            </a:r>
            <a:r>
              <a:rPr lang="en-US" altLang="zh-CN" sz="2200" dirty="0" smtClean="0">
                <a:ea typeface="宋体" pitchFamily="2" charset="-122"/>
              </a:rPr>
              <a:t>/2; </a:t>
            </a:r>
            <a:r>
              <a:rPr lang="en-US" altLang="zh-CN" sz="2200" dirty="0" err="1" smtClean="0">
                <a:ea typeface="宋体" pitchFamily="2" charset="-122"/>
              </a:rPr>
              <a:t>cwnd</a:t>
            </a:r>
            <a:r>
              <a:rPr lang="en-US" altLang="zh-CN" sz="2200" dirty="0" smtClean="0">
                <a:ea typeface="宋体" pitchFamily="2" charset="-122"/>
              </a:rPr>
              <a:t> = SMSS</a:t>
            </a:r>
          </a:p>
          <a:p>
            <a:pPr>
              <a:lnSpc>
                <a:spcPct val="100000"/>
              </a:lnSpc>
            </a:pPr>
            <a:endParaRPr lang="zh-CN" altLang="en-US" sz="2200" dirty="0"/>
          </a:p>
        </p:txBody>
      </p:sp>
    </p:spTree>
    <p:extLst>
      <p:ext uri="{BB962C8B-B14F-4D97-AF65-F5344CB8AC3E}">
        <p14:creationId xmlns:p14="http://schemas.microsoft.com/office/powerpoint/2010/main" val="11769195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p:spPr>
        <p:txBody>
          <a:bodyPr/>
          <a:lstStyle/>
          <a:p>
            <a:fld id="{1FF020A7-1B61-4721-B258-494E68071C68}" type="slidenum">
              <a:rPr lang="en-US" altLang="zh-CN"/>
              <a:pPr/>
              <a:t>14</a:t>
            </a:fld>
            <a:endParaRPr lang="en-US" altLang="zh-CN"/>
          </a:p>
        </p:txBody>
      </p:sp>
      <p:sp>
        <p:nvSpPr>
          <p:cNvPr id="28675" name="Rectangle 2"/>
          <p:cNvSpPr>
            <a:spLocks noGrp="1" noChangeArrowheads="1"/>
          </p:cNvSpPr>
          <p:nvPr>
            <p:ph type="title"/>
          </p:nvPr>
        </p:nvSpPr>
        <p:spPr/>
        <p:txBody>
          <a:bodyPr/>
          <a:lstStyle/>
          <a:p>
            <a:pPr eaLnBrk="1" hangingPunct="1"/>
            <a:r>
              <a:rPr lang="en-US" altLang="zh-CN" sz="2800" dirty="0" smtClean="0">
                <a:ea typeface="宋体" pitchFamily="2" charset="-122"/>
              </a:rPr>
              <a:t>TCP Reno</a:t>
            </a:r>
            <a:r>
              <a:rPr lang="zh-CN" altLang="en-US" sz="2800" dirty="0" smtClean="0">
                <a:ea typeface="宋体" pitchFamily="2" charset="-122"/>
              </a:rPr>
              <a:t>：拥塞窗口变化</a:t>
            </a:r>
            <a:endParaRPr lang="en-US" altLang="zh-CN" sz="2800" dirty="0">
              <a:ea typeface="宋体" pitchFamily="2" charset="-122"/>
            </a:endParaRPr>
          </a:p>
        </p:txBody>
      </p:sp>
      <p:grpSp>
        <p:nvGrpSpPr>
          <p:cNvPr id="28677" name="Group 4"/>
          <p:cNvGrpSpPr>
            <a:grpSpLocks/>
          </p:cNvGrpSpPr>
          <p:nvPr/>
        </p:nvGrpSpPr>
        <p:grpSpPr bwMode="auto">
          <a:xfrm>
            <a:off x="1829711" y="1603601"/>
            <a:ext cx="7254875" cy="4637444"/>
            <a:chOff x="1920" y="960"/>
            <a:chExt cx="3690" cy="2729"/>
          </a:xfrm>
        </p:grpSpPr>
        <p:sp>
          <p:nvSpPr>
            <p:cNvPr id="28678" name="Line 5"/>
            <p:cNvSpPr>
              <a:spLocks noChangeShapeType="1"/>
            </p:cNvSpPr>
            <p:nvPr/>
          </p:nvSpPr>
          <p:spPr bwMode="auto">
            <a:xfrm>
              <a:off x="2299" y="960"/>
              <a:ext cx="0" cy="2075"/>
            </a:xfrm>
            <a:prstGeom prst="line">
              <a:avLst/>
            </a:prstGeom>
            <a:noFill/>
            <a:ln w="12700">
              <a:solidFill>
                <a:schemeClr val="tx1"/>
              </a:solidFill>
              <a:round/>
              <a:headEnd type="stealth" w="med" len="med"/>
              <a:tailEnd type="none" w="sm" len="sm"/>
            </a:ln>
          </p:spPr>
          <p:txBody>
            <a:bodyPr wrap="none" anchor="ctr"/>
            <a:lstStyle/>
            <a:p>
              <a:endParaRPr lang="zh-CN" altLang="en-US"/>
            </a:p>
          </p:txBody>
        </p:sp>
        <p:sp>
          <p:nvSpPr>
            <p:cNvPr id="28679" name="Line 6"/>
            <p:cNvSpPr>
              <a:spLocks noChangeShapeType="1"/>
            </p:cNvSpPr>
            <p:nvPr/>
          </p:nvSpPr>
          <p:spPr bwMode="auto">
            <a:xfrm>
              <a:off x="2299" y="3035"/>
              <a:ext cx="3287" cy="0"/>
            </a:xfrm>
            <a:prstGeom prst="line">
              <a:avLst/>
            </a:prstGeom>
            <a:noFill/>
            <a:ln w="12700">
              <a:solidFill>
                <a:schemeClr val="tx1"/>
              </a:solidFill>
              <a:round/>
              <a:headEnd type="none" w="sm" len="sm"/>
              <a:tailEnd type="stealth" w="med" len="med"/>
            </a:ln>
          </p:spPr>
          <p:txBody>
            <a:bodyPr wrap="none" anchor="ctr"/>
            <a:lstStyle/>
            <a:p>
              <a:endParaRPr lang="zh-CN" altLang="en-US"/>
            </a:p>
          </p:txBody>
        </p:sp>
        <p:sp>
          <p:nvSpPr>
            <p:cNvPr id="28680" name="Rectangle 7"/>
            <p:cNvSpPr>
              <a:spLocks noChangeArrowheads="1"/>
            </p:cNvSpPr>
            <p:nvPr/>
          </p:nvSpPr>
          <p:spPr bwMode="auto">
            <a:xfrm>
              <a:off x="1920" y="1008"/>
              <a:ext cx="307" cy="181"/>
            </a:xfrm>
            <a:prstGeom prst="rect">
              <a:avLst/>
            </a:prstGeom>
            <a:noFill/>
            <a:ln w="9525">
              <a:noFill/>
              <a:miter lim="800000"/>
              <a:headEnd/>
              <a:tailEnd/>
            </a:ln>
          </p:spPr>
          <p:txBody>
            <a:bodyPr wrap="none" lIns="92075" tIns="46038" rIns="92075" bIns="46038">
              <a:spAutoFit/>
            </a:bodyPr>
            <a:lstStyle/>
            <a:p>
              <a:pPr eaLnBrk="0" hangingPunct="0"/>
              <a:r>
                <a:rPr lang="en-US" altLang="zh-CN" sz="1400">
                  <a:latin typeface="Arial" pitchFamily="34" charset="0"/>
                </a:rPr>
                <a:t>cwnd</a:t>
              </a:r>
            </a:p>
          </p:txBody>
        </p:sp>
        <p:sp>
          <p:nvSpPr>
            <p:cNvPr id="28681" name="Rectangle 8"/>
            <p:cNvSpPr>
              <a:spLocks noChangeArrowheads="1"/>
            </p:cNvSpPr>
            <p:nvPr/>
          </p:nvSpPr>
          <p:spPr bwMode="auto">
            <a:xfrm>
              <a:off x="2208" y="3168"/>
              <a:ext cx="720" cy="185"/>
            </a:xfrm>
            <a:prstGeom prst="rect">
              <a:avLst/>
            </a:prstGeom>
            <a:solidFill>
              <a:schemeClr val="bg1"/>
            </a:solidFill>
            <a:ln w="9525">
              <a:solidFill>
                <a:srgbClr val="009999"/>
              </a:solidFill>
              <a:prstDash val="lgDashDot"/>
              <a:miter lim="800000"/>
              <a:headEnd/>
              <a:tailEnd/>
            </a:ln>
          </p:spPr>
          <p:txBody>
            <a:bodyPr lIns="92075" tIns="46038" rIns="92075" bIns="46038">
              <a:spAutoFit/>
            </a:bodyPr>
            <a:lstStyle/>
            <a:p>
              <a:pPr algn="ctr" eaLnBrk="0" hangingPunct="0"/>
              <a:r>
                <a:rPr lang="en-US" altLang="zh-CN" sz="1400">
                  <a:solidFill>
                    <a:srgbClr val="009999"/>
                  </a:solidFill>
                  <a:latin typeface="Arial" pitchFamily="34" charset="0"/>
                </a:rPr>
                <a:t>Slow Start </a:t>
              </a:r>
            </a:p>
          </p:txBody>
        </p:sp>
        <p:sp>
          <p:nvSpPr>
            <p:cNvPr id="28682" name="Rectangle 9"/>
            <p:cNvSpPr>
              <a:spLocks noChangeArrowheads="1"/>
            </p:cNvSpPr>
            <p:nvPr/>
          </p:nvSpPr>
          <p:spPr bwMode="auto">
            <a:xfrm>
              <a:off x="3072" y="3168"/>
              <a:ext cx="1296" cy="185"/>
            </a:xfrm>
            <a:prstGeom prst="rect">
              <a:avLst/>
            </a:prstGeom>
            <a:noFill/>
            <a:ln w="9525">
              <a:solidFill>
                <a:schemeClr val="accent2"/>
              </a:solidFill>
              <a:prstDash val="lgDashDotDot"/>
              <a:miter lim="800000"/>
              <a:headEnd/>
              <a:tailEnd/>
            </a:ln>
          </p:spPr>
          <p:txBody>
            <a:bodyPr lIns="92075" tIns="46038" rIns="92075" bIns="46038">
              <a:spAutoFit/>
            </a:bodyPr>
            <a:lstStyle/>
            <a:p>
              <a:pPr algn="ctr" eaLnBrk="0" hangingPunct="0"/>
              <a:r>
                <a:rPr lang="en-US" altLang="zh-CN" sz="1400">
                  <a:solidFill>
                    <a:schemeClr val="accent2"/>
                  </a:solidFill>
                  <a:latin typeface="Arial" pitchFamily="34" charset="0"/>
                </a:rPr>
                <a:t>Congestion Avoidance</a:t>
              </a:r>
            </a:p>
          </p:txBody>
        </p:sp>
        <p:sp>
          <p:nvSpPr>
            <p:cNvPr id="28683" name="Rectangle 10"/>
            <p:cNvSpPr>
              <a:spLocks noChangeArrowheads="1"/>
            </p:cNvSpPr>
            <p:nvPr/>
          </p:nvSpPr>
          <p:spPr bwMode="auto">
            <a:xfrm>
              <a:off x="5243" y="3095"/>
              <a:ext cx="293" cy="181"/>
            </a:xfrm>
            <a:prstGeom prst="rect">
              <a:avLst/>
            </a:prstGeom>
            <a:noFill/>
            <a:ln w="9525">
              <a:noFill/>
              <a:miter lim="800000"/>
              <a:headEnd/>
              <a:tailEnd/>
            </a:ln>
          </p:spPr>
          <p:txBody>
            <a:bodyPr wrap="none" lIns="92075" tIns="46038" rIns="92075" bIns="46038">
              <a:spAutoFit/>
            </a:bodyPr>
            <a:lstStyle/>
            <a:p>
              <a:pPr eaLnBrk="0" hangingPunct="0"/>
              <a:r>
                <a:rPr lang="en-US" altLang="zh-CN" sz="1400">
                  <a:latin typeface="Arial" pitchFamily="34" charset="0"/>
                </a:rPr>
                <a:t>Time</a:t>
              </a:r>
            </a:p>
          </p:txBody>
        </p:sp>
        <p:sp>
          <p:nvSpPr>
            <p:cNvPr id="28684" name="Rectangle 11"/>
            <p:cNvSpPr>
              <a:spLocks noChangeArrowheads="1"/>
            </p:cNvSpPr>
            <p:nvPr/>
          </p:nvSpPr>
          <p:spPr bwMode="auto">
            <a:xfrm>
              <a:off x="2208" y="3504"/>
              <a:ext cx="1308" cy="181"/>
            </a:xfrm>
            <a:prstGeom prst="rect">
              <a:avLst/>
            </a:prstGeom>
            <a:noFill/>
            <a:ln w="28575" cap="rnd">
              <a:solidFill>
                <a:srgbClr val="FF0000"/>
              </a:solidFill>
              <a:prstDash val="sysDot"/>
              <a:miter lim="800000"/>
              <a:headEnd/>
              <a:tailEnd/>
            </a:ln>
          </p:spPr>
          <p:txBody>
            <a:bodyPr wrap="none" lIns="92075" tIns="46038" rIns="92075" bIns="46038">
              <a:spAutoFit/>
            </a:bodyPr>
            <a:lstStyle/>
            <a:p>
              <a:pPr eaLnBrk="0" hangingPunct="0"/>
              <a:r>
                <a:rPr lang="zh-CN" altLang="en-US" sz="1400" dirty="0">
                  <a:solidFill>
                    <a:srgbClr val="FF0000"/>
                  </a:solidFill>
                  <a:latin typeface="Arial" pitchFamily="34" charset="0"/>
                </a:rPr>
                <a:t>“</a:t>
              </a:r>
              <a:r>
                <a:rPr lang="en-US" altLang="zh-CN" sz="1400" dirty="0">
                  <a:solidFill>
                    <a:srgbClr val="FF0000"/>
                  </a:solidFill>
                  <a:latin typeface="Arial" pitchFamily="34" charset="0"/>
                </a:rPr>
                <a:t>inflating” </a:t>
              </a:r>
              <a:r>
                <a:rPr lang="en-US" altLang="zh-CN" sz="1400" dirty="0" err="1">
                  <a:solidFill>
                    <a:srgbClr val="FF0000"/>
                  </a:solidFill>
                  <a:latin typeface="Arial" pitchFamily="34" charset="0"/>
                </a:rPr>
                <a:t>cwnd</a:t>
              </a:r>
              <a:r>
                <a:rPr lang="en-US" altLang="zh-CN" sz="1400" dirty="0">
                  <a:solidFill>
                    <a:srgbClr val="FF0000"/>
                  </a:solidFill>
                  <a:latin typeface="Arial" pitchFamily="34" charset="0"/>
                </a:rPr>
                <a:t> with </a:t>
              </a:r>
              <a:r>
                <a:rPr lang="en-US" altLang="zh-CN" sz="1400" dirty="0" err="1">
                  <a:solidFill>
                    <a:srgbClr val="FF0000"/>
                  </a:solidFill>
                  <a:latin typeface="Arial" pitchFamily="34" charset="0"/>
                </a:rPr>
                <a:t>dupACKs</a:t>
              </a:r>
              <a:endParaRPr lang="en-US" altLang="zh-CN" sz="1400" dirty="0">
                <a:solidFill>
                  <a:srgbClr val="FF0000"/>
                </a:solidFill>
                <a:latin typeface="Arial" pitchFamily="34" charset="0"/>
              </a:endParaRPr>
            </a:p>
          </p:txBody>
        </p:sp>
        <p:sp>
          <p:nvSpPr>
            <p:cNvPr id="28685" name="Rectangle 12"/>
            <p:cNvSpPr>
              <a:spLocks noChangeArrowheads="1"/>
            </p:cNvSpPr>
            <p:nvPr/>
          </p:nvSpPr>
          <p:spPr bwMode="auto">
            <a:xfrm>
              <a:off x="3888" y="3504"/>
              <a:ext cx="1398" cy="185"/>
            </a:xfrm>
            <a:prstGeom prst="rect">
              <a:avLst/>
            </a:prstGeom>
            <a:noFill/>
            <a:ln w="9525">
              <a:solidFill>
                <a:srgbClr val="FF9900"/>
              </a:solidFill>
              <a:miter lim="800000"/>
              <a:headEnd/>
              <a:tailEnd/>
            </a:ln>
          </p:spPr>
          <p:txBody>
            <a:bodyPr wrap="none" lIns="92075" tIns="46038" rIns="92075" bIns="46038">
              <a:spAutoFit/>
            </a:bodyPr>
            <a:lstStyle/>
            <a:p>
              <a:pPr eaLnBrk="0" hangingPunct="0"/>
              <a:r>
                <a:rPr lang="zh-CN" altLang="en-US" sz="1400">
                  <a:solidFill>
                    <a:srgbClr val="FF9900"/>
                  </a:solidFill>
                  <a:latin typeface="Arial" pitchFamily="34" charset="0"/>
                </a:rPr>
                <a:t>“</a:t>
              </a:r>
              <a:r>
                <a:rPr lang="en-US" altLang="zh-CN" sz="1400">
                  <a:solidFill>
                    <a:srgbClr val="FF9900"/>
                  </a:solidFill>
                  <a:latin typeface="Arial" pitchFamily="34" charset="0"/>
                </a:rPr>
                <a:t>deflating” cwnd with a new ACK</a:t>
              </a:r>
            </a:p>
          </p:txBody>
        </p:sp>
        <p:sp>
          <p:nvSpPr>
            <p:cNvPr id="28686" name="Arc 13"/>
            <p:cNvSpPr>
              <a:spLocks/>
            </p:cNvSpPr>
            <p:nvPr/>
          </p:nvSpPr>
          <p:spPr bwMode="auto">
            <a:xfrm>
              <a:off x="2299" y="1393"/>
              <a:ext cx="769" cy="1643"/>
            </a:xfrm>
            <a:custGeom>
              <a:avLst/>
              <a:gdLst>
                <a:gd name="T0" fmla="*/ 0 w 21496"/>
                <a:gd name="T1" fmla="*/ 0 h 21600"/>
                <a:gd name="T2" fmla="*/ 0 w 21496"/>
                <a:gd name="T3" fmla="*/ 0 h 21600"/>
                <a:gd name="T4" fmla="*/ 0 w 21496"/>
                <a:gd name="T5" fmla="*/ 0 h 21600"/>
                <a:gd name="T6" fmla="*/ 0 60000 65536"/>
                <a:gd name="T7" fmla="*/ 0 60000 65536"/>
                <a:gd name="T8" fmla="*/ 0 60000 65536"/>
                <a:gd name="T9" fmla="*/ 0 w 21496"/>
                <a:gd name="T10" fmla="*/ 0 h 21600"/>
                <a:gd name="T11" fmla="*/ 21496 w 21496"/>
                <a:gd name="T12" fmla="*/ 21600 h 21600"/>
              </a:gdLst>
              <a:ahLst/>
              <a:cxnLst>
                <a:cxn ang="T6">
                  <a:pos x="T0" y="T1"/>
                </a:cxn>
                <a:cxn ang="T7">
                  <a:pos x="T2" y="T3"/>
                </a:cxn>
                <a:cxn ang="T8">
                  <a:pos x="T4" y="T5"/>
                </a:cxn>
              </a:cxnLst>
              <a:rect l="T9" t="T10" r="T11" b="T12"/>
              <a:pathLst>
                <a:path w="21496" h="21600" fill="none" extrusionOk="0">
                  <a:moveTo>
                    <a:pt x="21495" y="2120"/>
                  </a:moveTo>
                  <a:cubicBezTo>
                    <a:pt x="20404" y="13175"/>
                    <a:pt x="11107" y="21599"/>
                    <a:pt x="0" y="21600"/>
                  </a:cubicBezTo>
                </a:path>
                <a:path w="21496" h="21600" stroke="0" extrusionOk="0">
                  <a:moveTo>
                    <a:pt x="21495" y="2120"/>
                  </a:moveTo>
                  <a:cubicBezTo>
                    <a:pt x="20404" y="13175"/>
                    <a:pt x="11107" y="21599"/>
                    <a:pt x="0" y="21600"/>
                  </a:cubicBezTo>
                  <a:lnTo>
                    <a:pt x="0" y="0"/>
                  </a:lnTo>
                  <a:close/>
                </a:path>
              </a:pathLst>
            </a:custGeom>
            <a:noFill/>
            <a:ln w="19050">
              <a:solidFill>
                <a:srgbClr val="009999"/>
              </a:solidFill>
              <a:prstDash val="dashDot"/>
              <a:round/>
              <a:headEnd type="none" w="sm" len="sm"/>
              <a:tailEnd type="none" w="sm" len="sm"/>
            </a:ln>
          </p:spPr>
          <p:txBody>
            <a:bodyPr wrap="none" anchor="ctr"/>
            <a:lstStyle/>
            <a:p>
              <a:pPr algn="ctr"/>
              <a:endParaRPr lang="zh-CN" altLang="en-US" sz="2400">
                <a:solidFill>
                  <a:srgbClr val="009999"/>
                </a:solidFill>
              </a:endParaRPr>
            </a:p>
          </p:txBody>
        </p:sp>
        <p:sp>
          <p:nvSpPr>
            <p:cNvPr id="28687" name="Line 14"/>
            <p:cNvSpPr>
              <a:spLocks noChangeShapeType="1"/>
            </p:cNvSpPr>
            <p:nvPr/>
          </p:nvSpPr>
          <p:spPr bwMode="auto">
            <a:xfrm>
              <a:off x="2304" y="1152"/>
              <a:ext cx="912" cy="0"/>
            </a:xfrm>
            <a:prstGeom prst="line">
              <a:avLst/>
            </a:prstGeom>
            <a:noFill/>
            <a:ln w="28575">
              <a:solidFill>
                <a:schemeClr val="tx1"/>
              </a:solidFill>
              <a:prstDash val="sysDot"/>
              <a:round/>
              <a:headEnd type="none" w="sm" len="sm"/>
              <a:tailEnd type="none" w="sm" len="sm"/>
            </a:ln>
          </p:spPr>
          <p:txBody>
            <a:bodyPr wrap="none" anchor="ctr"/>
            <a:lstStyle/>
            <a:p>
              <a:endParaRPr lang="zh-CN" altLang="en-US"/>
            </a:p>
          </p:txBody>
        </p:sp>
        <p:sp>
          <p:nvSpPr>
            <p:cNvPr id="28688" name="Text Box 15"/>
            <p:cNvSpPr txBox="1">
              <a:spLocks noChangeArrowheads="1"/>
            </p:cNvSpPr>
            <p:nvPr/>
          </p:nvSpPr>
          <p:spPr bwMode="auto">
            <a:xfrm>
              <a:off x="3216" y="1008"/>
              <a:ext cx="1008" cy="198"/>
            </a:xfrm>
            <a:prstGeom prst="rect">
              <a:avLst/>
            </a:prstGeom>
            <a:noFill/>
            <a:ln w="9525">
              <a:noFill/>
              <a:miter lim="800000"/>
              <a:headEnd/>
              <a:tailEnd/>
            </a:ln>
          </p:spPr>
          <p:txBody>
            <a:bodyPr>
              <a:spAutoFit/>
            </a:bodyPr>
            <a:lstStyle/>
            <a:p>
              <a:pPr>
                <a:spcBef>
                  <a:spcPct val="50000"/>
                </a:spcBef>
              </a:pPr>
              <a:r>
                <a:rPr lang="en-US" altLang="zh-CN" sz="1600" b="1"/>
                <a:t>(initial) ssthresh</a:t>
              </a:r>
            </a:p>
          </p:txBody>
        </p:sp>
        <p:sp>
          <p:nvSpPr>
            <p:cNvPr id="28689" name="Line 16"/>
            <p:cNvSpPr>
              <a:spLocks noChangeShapeType="1"/>
            </p:cNvSpPr>
            <p:nvPr/>
          </p:nvSpPr>
          <p:spPr bwMode="auto">
            <a:xfrm flipV="1">
              <a:off x="3174" y="1392"/>
              <a:ext cx="138" cy="848"/>
            </a:xfrm>
            <a:prstGeom prst="line">
              <a:avLst/>
            </a:prstGeom>
            <a:noFill/>
            <a:ln w="28575" cap="rnd">
              <a:solidFill>
                <a:srgbClr val="FF0000"/>
              </a:solidFill>
              <a:prstDash val="sysDot"/>
              <a:round/>
              <a:headEnd type="none" w="sm" len="sm"/>
              <a:tailEnd type="none" w="sm" len="sm"/>
            </a:ln>
          </p:spPr>
          <p:txBody>
            <a:bodyPr wrap="none" anchor="ctr"/>
            <a:lstStyle/>
            <a:p>
              <a:endParaRPr lang="zh-CN" altLang="en-US"/>
            </a:p>
          </p:txBody>
        </p:sp>
        <p:sp>
          <p:nvSpPr>
            <p:cNvPr id="28690" name="Line 17"/>
            <p:cNvSpPr>
              <a:spLocks noChangeShapeType="1"/>
            </p:cNvSpPr>
            <p:nvPr/>
          </p:nvSpPr>
          <p:spPr bwMode="auto">
            <a:xfrm>
              <a:off x="3312" y="1392"/>
              <a:ext cx="0" cy="960"/>
            </a:xfrm>
            <a:prstGeom prst="line">
              <a:avLst/>
            </a:prstGeom>
            <a:noFill/>
            <a:ln w="19050">
              <a:solidFill>
                <a:srgbClr val="FF9900"/>
              </a:solidFill>
              <a:round/>
              <a:headEnd type="none" w="sm" len="sm"/>
              <a:tailEnd type="none" w="sm" len="sm"/>
            </a:ln>
          </p:spPr>
          <p:txBody>
            <a:bodyPr wrap="none" anchor="ctr"/>
            <a:lstStyle/>
            <a:p>
              <a:endParaRPr lang="zh-CN" altLang="en-US"/>
            </a:p>
          </p:txBody>
        </p:sp>
        <p:sp>
          <p:nvSpPr>
            <p:cNvPr id="28691" name="Line 18"/>
            <p:cNvSpPr>
              <a:spLocks noChangeShapeType="1"/>
            </p:cNvSpPr>
            <p:nvPr/>
          </p:nvSpPr>
          <p:spPr bwMode="auto">
            <a:xfrm>
              <a:off x="5328" y="1578"/>
              <a:ext cx="0" cy="1464"/>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28692" name="Line 19"/>
            <p:cNvSpPr>
              <a:spLocks noChangeShapeType="1"/>
            </p:cNvSpPr>
            <p:nvPr/>
          </p:nvSpPr>
          <p:spPr bwMode="auto">
            <a:xfrm flipV="1">
              <a:off x="3312" y="1776"/>
              <a:ext cx="664" cy="576"/>
            </a:xfrm>
            <a:prstGeom prst="line">
              <a:avLst/>
            </a:prstGeom>
            <a:noFill/>
            <a:ln w="19050">
              <a:solidFill>
                <a:schemeClr val="accent2"/>
              </a:solidFill>
              <a:prstDash val="lgDashDotDot"/>
              <a:round/>
              <a:headEnd type="none" w="sm" len="sm"/>
              <a:tailEnd type="none" w="sm" len="sm"/>
            </a:ln>
          </p:spPr>
          <p:txBody>
            <a:bodyPr wrap="none" anchor="ctr"/>
            <a:lstStyle/>
            <a:p>
              <a:endParaRPr lang="zh-CN" altLang="en-US"/>
            </a:p>
          </p:txBody>
        </p:sp>
        <p:sp>
          <p:nvSpPr>
            <p:cNvPr id="28693" name="Text Box 20"/>
            <p:cNvSpPr txBox="1">
              <a:spLocks noChangeArrowheads="1"/>
            </p:cNvSpPr>
            <p:nvPr/>
          </p:nvSpPr>
          <p:spPr bwMode="auto">
            <a:xfrm>
              <a:off x="3030" y="1896"/>
              <a:ext cx="727" cy="198"/>
            </a:xfrm>
            <a:prstGeom prst="rect">
              <a:avLst/>
            </a:prstGeom>
            <a:noFill/>
            <a:ln w="9525">
              <a:noFill/>
              <a:miter lim="800000"/>
              <a:headEnd/>
              <a:tailEnd/>
            </a:ln>
          </p:spPr>
          <p:txBody>
            <a:bodyPr>
              <a:spAutoFit/>
            </a:bodyPr>
            <a:lstStyle/>
            <a:p>
              <a:pPr algn="r">
                <a:spcBef>
                  <a:spcPct val="50000"/>
                </a:spcBef>
              </a:pPr>
              <a:r>
                <a:rPr lang="en-US" altLang="zh-CN" sz="1600" b="1" i="1"/>
                <a:t>new</a:t>
              </a:r>
              <a:r>
                <a:rPr lang="en-US" altLang="zh-CN" sz="1600" b="1"/>
                <a:t> ACK </a:t>
              </a:r>
            </a:p>
          </p:txBody>
        </p:sp>
        <p:sp>
          <p:nvSpPr>
            <p:cNvPr id="28694" name="Text Box 21"/>
            <p:cNvSpPr txBox="1">
              <a:spLocks noChangeArrowheads="1"/>
            </p:cNvSpPr>
            <p:nvPr/>
          </p:nvSpPr>
          <p:spPr bwMode="auto">
            <a:xfrm>
              <a:off x="2208" y="1152"/>
              <a:ext cx="1130" cy="198"/>
            </a:xfrm>
            <a:prstGeom prst="rect">
              <a:avLst/>
            </a:prstGeom>
            <a:noFill/>
            <a:ln w="9525">
              <a:noFill/>
              <a:miter lim="800000"/>
              <a:headEnd/>
              <a:tailEnd/>
            </a:ln>
          </p:spPr>
          <p:txBody>
            <a:bodyPr>
              <a:spAutoFit/>
            </a:bodyPr>
            <a:lstStyle/>
            <a:p>
              <a:pPr algn="r">
                <a:spcBef>
                  <a:spcPct val="50000"/>
                </a:spcBef>
              </a:pPr>
              <a:r>
                <a:rPr lang="en-US" altLang="zh-CN" sz="1600" b="1"/>
                <a:t>fast-retransmit</a:t>
              </a:r>
            </a:p>
          </p:txBody>
        </p:sp>
        <p:sp>
          <p:nvSpPr>
            <p:cNvPr id="28695" name="Text Box 22"/>
            <p:cNvSpPr txBox="1">
              <a:spLocks noChangeArrowheads="1"/>
            </p:cNvSpPr>
            <p:nvPr/>
          </p:nvSpPr>
          <p:spPr bwMode="auto">
            <a:xfrm>
              <a:off x="3312" y="1296"/>
              <a:ext cx="1101" cy="198"/>
            </a:xfrm>
            <a:prstGeom prst="rect">
              <a:avLst/>
            </a:prstGeom>
            <a:noFill/>
            <a:ln w="9525">
              <a:noFill/>
              <a:miter lim="800000"/>
              <a:headEnd/>
              <a:tailEnd/>
            </a:ln>
          </p:spPr>
          <p:txBody>
            <a:bodyPr>
              <a:spAutoFit/>
            </a:bodyPr>
            <a:lstStyle/>
            <a:p>
              <a:pPr algn="r">
                <a:spcBef>
                  <a:spcPct val="50000"/>
                </a:spcBef>
              </a:pPr>
              <a:r>
                <a:rPr lang="en-US" altLang="zh-CN" sz="1600" b="1"/>
                <a:t>fast-retransmit</a:t>
              </a:r>
            </a:p>
          </p:txBody>
        </p:sp>
        <p:sp>
          <p:nvSpPr>
            <p:cNvPr id="28696" name="Line 23"/>
            <p:cNvSpPr>
              <a:spLocks noChangeShapeType="1"/>
            </p:cNvSpPr>
            <p:nvPr/>
          </p:nvSpPr>
          <p:spPr bwMode="auto">
            <a:xfrm>
              <a:off x="3168" y="1560"/>
              <a:ext cx="0" cy="792"/>
            </a:xfrm>
            <a:prstGeom prst="line">
              <a:avLst/>
            </a:prstGeom>
            <a:noFill/>
            <a:ln w="9525">
              <a:solidFill>
                <a:schemeClr val="tx1"/>
              </a:solidFill>
              <a:round/>
              <a:headEnd/>
              <a:tailEnd/>
            </a:ln>
          </p:spPr>
          <p:txBody>
            <a:bodyPr/>
            <a:lstStyle/>
            <a:p>
              <a:endParaRPr lang="zh-CN" altLang="en-US"/>
            </a:p>
          </p:txBody>
        </p:sp>
        <p:sp>
          <p:nvSpPr>
            <p:cNvPr id="28697" name="Line 24"/>
            <p:cNvSpPr>
              <a:spLocks noChangeShapeType="1"/>
            </p:cNvSpPr>
            <p:nvPr/>
          </p:nvSpPr>
          <p:spPr bwMode="auto">
            <a:xfrm flipV="1">
              <a:off x="4088" y="1632"/>
              <a:ext cx="136" cy="684"/>
            </a:xfrm>
            <a:prstGeom prst="line">
              <a:avLst/>
            </a:prstGeom>
            <a:noFill/>
            <a:ln w="28575" cap="rnd">
              <a:solidFill>
                <a:srgbClr val="FF0000"/>
              </a:solidFill>
              <a:prstDash val="sysDot"/>
              <a:round/>
              <a:headEnd type="none" w="sm" len="sm"/>
              <a:tailEnd type="none" w="sm" len="sm"/>
            </a:ln>
          </p:spPr>
          <p:txBody>
            <a:bodyPr wrap="none" anchor="ctr"/>
            <a:lstStyle/>
            <a:p>
              <a:endParaRPr lang="zh-CN" altLang="en-US"/>
            </a:p>
          </p:txBody>
        </p:sp>
        <p:sp>
          <p:nvSpPr>
            <p:cNvPr id="28698" name="Line 25"/>
            <p:cNvSpPr>
              <a:spLocks noChangeShapeType="1"/>
            </p:cNvSpPr>
            <p:nvPr/>
          </p:nvSpPr>
          <p:spPr bwMode="auto">
            <a:xfrm flipH="1">
              <a:off x="4216" y="1632"/>
              <a:ext cx="8" cy="768"/>
            </a:xfrm>
            <a:prstGeom prst="line">
              <a:avLst/>
            </a:prstGeom>
            <a:noFill/>
            <a:ln w="19050">
              <a:solidFill>
                <a:srgbClr val="FF9900"/>
              </a:solidFill>
              <a:round/>
              <a:headEnd type="none" w="sm" len="sm"/>
              <a:tailEnd type="none" w="sm" len="sm"/>
            </a:ln>
          </p:spPr>
          <p:txBody>
            <a:bodyPr wrap="none" anchor="ctr"/>
            <a:lstStyle/>
            <a:p>
              <a:endParaRPr lang="zh-CN" altLang="en-US"/>
            </a:p>
          </p:txBody>
        </p:sp>
        <p:sp>
          <p:nvSpPr>
            <p:cNvPr id="28699" name="Line 26"/>
            <p:cNvSpPr>
              <a:spLocks noChangeShapeType="1"/>
            </p:cNvSpPr>
            <p:nvPr/>
          </p:nvSpPr>
          <p:spPr bwMode="auto">
            <a:xfrm>
              <a:off x="4080" y="1784"/>
              <a:ext cx="0" cy="616"/>
            </a:xfrm>
            <a:prstGeom prst="line">
              <a:avLst/>
            </a:prstGeom>
            <a:noFill/>
            <a:ln w="9525">
              <a:solidFill>
                <a:schemeClr val="tx1"/>
              </a:solidFill>
              <a:round/>
              <a:headEnd/>
              <a:tailEnd/>
            </a:ln>
          </p:spPr>
          <p:txBody>
            <a:bodyPr/>
            <a:lstStyle/>
            <a:p>
              <a:endParaRPr lang="zh-CN" altLang="en-US"/>
            </a:p>
          </p:txBody>
        </p:sp>
        <p:sp>
          <p:nvSpPr>
            <p:cNvPr id="28700" name="Line 27"/>
            <p:cNvSpPr>
              <a:spLocks noChangeShapeType="1"/>
            </p:cNvSpPr>
            <p:nvPr/>
          </p:nvSpPr>
          <p:spPr bwMode="auto">
            <a:xfrm flipV="1">
              <a:off x="4224" y="1576"/>
              <a:ext cx="792" cy="824"/>
            </a:xfrm>
            <a:prstGeom prst="line">
              <a:avLst/>
            </a:prstGeom>
            <a:noFill/>
            <a:ln w="19050">
              <a:solidFill>
                <a:schemeClr val="accent2"/>
              </a:solidFill>
              <a:prstDash val="lgDashDotDot"/>
              <a:round/>
              <a:headEnd type="none" w="sm" len="sm"/>
              <a:tailEnd type="none" w="sm" len="sm"/>
            </a:ln>
          </p:spPr>
          <p:txBody>
            <a:bodyPr wrap="none" anchor="ctr"/>
            <a:lstStyle/>
            <a:p>
              <a:endParaRPr lang="zh-CN" altLang="en-US"/>
            </a:p>
          </p:txBody>
        </p:sp>
        <p:sp>
          <p:nvSpPr>
            <p:cNvPr id="28701" name="Arc 28"/>
            <p:cNvSpPr>
              <a:spLocks/>
            </p:cNvSpPr>
            <p:nvPr/>
          </p:nvSpPr>
          <p:spPr bwMode="auto">
            <a:xfrm>
              <a:off x="5328" y="2064"/>
              <a:ext cx="282" cy="965"/>
            </a:xfrm>
            <a:custGeom>
              <a:avLst/>
              <a:gdLst>
                <a:gd name="T0" fmla="*/ 0 w 21496"/>
                <a:gd name="T1" fmla="*/ 0 h 21600"/>
                <a:gd name="T2" fmla="*/ 0 w 21496"/>
                <a:gd name="T3" fmla="*/ 0 h 21600"/>
                <a:gd name="T4" fmla="*/ 0 w 21496"/>
                <a:gd name="T5" fmla="*/ 0 h 21600"/>
                <a:gd name="T6" fmla="*/ 0 60000 65536"/>
                <a:gd name="T7" fmla="*/ 0 60000 65536"/>
                <a:gd name="T8" fmla="*/ 0 60000 65536"/>
                <a:gd name="T9" fmla="*/ 0 w 21496"/>
                <a:gd name="T10" fmla="*/ 0 h 21600"/>
                <a:gd name="T11" fmla="*/ 21496 w 21496"/>
                <a:gd name="T12" fmla="*/ 21600 h 21600"/>
              </a:gdLst>
              <a:ahLst/>
              <a:cxnLst>
                <a:cxn ang="T6">
                  <a:pos x="T0" y="T1"/>
                </a:cxn>
                <a:cxn ang="T7">
                  <a:pos x="T2" y="T3"/>
                </a:cxn>
                <a:cxn ang="T8">
                  <a:pos x="T4" y="T5"/>
                </a:cxn>
              </a:cxnLst>
              <a:rect l="T9" t="T10" r="T11" b="T12"/>
              <a:pathLst>
                <a:path w="21496" h="21600" fill="none" extrusionOk="0">
                  <a:moveTo>
                    <a:pt x="21495" y="2120"/>
                  </a:moveTo>
                  <a:cubicBezTo>
                    <a:pt x="20404" y="13175"/>
                    <a:pt x="11107" y="21599"/>
                    <a:pt x="0" y="21600"/>
                  </a:cubicBezTo>
                </a:path>
                <a:path w="21496" h="21600" stroke="0" extrusionOk="0">
                  <a:moveTo>
                    <a:pt x="21495" y="2120"/>
                  </a:moveTo>
                  <a:cubicBezTo>
                    <a:pt x="20404" y="13175"/>
                    <a:pt x="11107" y="21599"/>
                    <a:pt x="0" y="21600"/>
                  </a:cubicBezTo>
                  <a:lnTo>
                    <a:pt x="0" y="0"/>
                  </a:lnTo>
                  <a:close/>
                </a:path>
              </a:pathLst>
            </a:custGeom>
            <a:noFill/>
            <a:ln w="19050">
              <a:solidFill>
                <a:srgbClr val="009999"/>
              </a:solidFill>
              <a:prstDash val="dashDot"/>
              <a:round/>
              <a:headEnd type="none" w="sm" len="sm"/>
              <a:tailEnd type="none" w="sm" len="sm"/>
            </a:ln>
          </p:spPr>
          <p:txBody>
            <a:bodyPr wrap="none" anchor="ctr"/>
            <a:lstStyle/>
            <a:p>
              <a:pPr algn="ctr"/>
              <a:endParaRPr lang="zh-CN" altLang="en-US" sz="2400">
                <a:solidFill>
                  <a:srgbClr val="009999"/>
                </a:solidFill>
              </a:endParaRPr>
            </a:p>
          </p:txBody>
        </p:sp>
        <p:sp>
          <p:nvSpPr>
            <p:cNvPr id="28702" name="Text Box 29"/>
            <p:cNvSpPr txBox="1">
              <a:spLocks noChangeArrowheads="1"/>
            </p:cNvSpPr>
            <p:nvPr/>
          </p:nvSpPr>
          <p:spPr bwMode="auto">
            <a:xfrm>
              <a:off x="3936" y="1980"/>
              <a:ext cx="727" cy="198"/>
            </a:xfrm>
            <a:prstGeom prst="rect">
              <a:avLst/>
            </a:prstGeom>
            <a:noFill/>
            <a:ln w="9525">
              <a:noFill/>
              <a:miter lim="800000"/>
              <a:headEnd/>
              <a:tailEnd/>
            </a:ln>
          </p:spPr>
          <p:txBody>
            <a:bodyPr>
              <a:spAutoFit/>
            </a:bodyPr>
            <a:lstStyle/>
            <a:p>
              <a:pPr algn="r">
                <a:spcBef>
                  <a:spcPct val="50000"/>
                </a:spcBef>
              </a:pPr>
              <a:r>
                <a:rPr lang="en-US" altLang="zh-CN" sz="1600" b="1" i="1"/>
                <a:t>new</a:t>
              </a:r>
              <a:r>
                <a:rPr lang="en-US" altLang="zh-CN" sz="1600" b="1"/>
                <a:t> ACK </a:t>
              </a:r>
            </a:p>
          </p:txBody>
        </p:sp>
        <p:sp>
          <p:nvSpPr>
            <p:cNvPr id="28703" name="Text Box 30"/>
            <p:cNvSpPr txBox="1">
              <a:spLocks noChangeArrowheads="1"/>
            </p:cNvSpPr>
            <p:nvPr/>
          </p:nvSpPr>
          <p:spPr bwMode="auto">
            <a:xfrm>
              <a:off x="4848" y="1344"/>
              <a:ext cx="727" cy="198"/>
            </a:xfrm>
            <a:prstGeom prst="rect">
              <a:avLst/>
            </a:prstGeom>
            <a:noFill/>
            <a:ln w="9525">
              <a:noFill/>
              <a:miter lim="800000"/>
              <a:headEnd/>
              <a:tailEnd/>
            </a:ln>
          </p:spPr>
          <p:txBody>
            <a:bodyPr>
              <a:spAutoFit/>
            </a:bodyPr>
            <a:lstStyle/>
            <a:p>
              <a:pPr algn="r">
                <a:spcBef>
                  <a:spcPct val="50000"/>
                </a:spcBef>
              </a:pPr>
              <a:r>
                <a:rPr lang="en-US" altLang="zh-CN" sz="1600" b="1"/>
                <a:t>timeout</a:t>
              </a:r>
            </a:p>
          </p:txBody>
        </p:sp>
        <p:sp>
          <p:nvSpPr>
            <p:cNvPr id="28704" name="Line 31"/>
            <p:cNvSpPr>
              <a:spLocks noChangeShapeType="1"/>
            </p:cNvSpPr>
            <p:nvPr/>
          </p:nvSpPr>
          <p:spPr bwMode="auto">
            <a:xfrm>
              <a:off x="3168" y="2352"/>
              <a:ext cx="144" cy="0"/>
            </a:xfrm>
            <a:prstGeom prst="line">
              <a:avLst/>
            </a:prstGeom>
            <a:noFill/>
            <a:ln w="9525">
              <a:solidFill>
                <a:schemeClr val="tx1"/>
              </a:solidFill>
              <a:round/>
              <a:headEnd/>
              <a:tailEnd/>
            </a:ln>
          </p:spPr>
          <p:txBody>
            <a:bodyPr wrap="none" anchor="ctr"/>
            <a:lstStyle/>
            <a:p>
              <a:endParaRPr lang="zh-CN" altLang="en-US"/>
            </a:p>
          </p:txBody>
        </p:sp>
        <p:sp>
          <p:nvSpPr>
            <p:cNvPr id="28705" name="Line 32"/>
            <p:cNvSpPr>
              <a:spLocks noChangeShapeType="1"/>
            </p:cNvSpPr>
            <p:nvPr/>
          </p:nvSpPr>
          <p:spPr bwMode="auto">
            <a:xfrm>
              <a:off x="4080" y="2400"/>
              <a:ext cx="144" cy="0"/>
            </a:xfrm>
            <a:prstGeom prst="line">
              <a:avLst/>
            </a:prstGeom>
            <a:noFill/>
            <a:ln w="9525">
              <a:solidFill>
                <a:schemeClr val="tx1"/>
              </a:solidFill>
              <a:round/>
              <a:headEnd/>
              <a:tailEnd/>
            </a:ln>
          </p:spPr>
          <p:txBody>
            <a:bodyPr wrap="none" anchor="ctr"/>
            <a:lstStyle/>
            <a:p>
              <a:endParaRPr lang="zh-CN" altLang="en-US"/>
            </a:p>
          </p:txBody>
        </p:sp>
        <p:sp>
          <p:nvSpPr>
            <p:cNvPr id="28706" name="Line 33"/>
            <p:cNvSpPr>
              <a:spLocks noChangeShapeType="1"/>
            </p:cNvSpPr>
            <p:nvPr/>
          </p:nvSpPr>
          <p:spPr bwMode="auto">
            <a:xfrm>
              <a:off x="3072" y="1552"/>
              <a:ext cx="96" cy="0"/>
            </a:xfrm>
            <a:prstGeom prst="line">
              <a:avLst/>
            </a:prstGeom>
            <a:noFill/>
            <a:ln w="9525">
              <a:solidFill>
                <a:schemeClr val="tx1"/>
              </a:solidFill>
              <a:round/>
              <a:headEnd/>
              <a:tailEnd/>
            </a:ln>
          </p:spPr>
          <p:txBody>
            <a:bodyPr wrap="none" anchor="ctr"/>
            <a:lstStyle/>
            <a:p>
              <a:endParaRPr lang="zh-CN" altLang="en-US"/>
            </a:p>
          </p:txBody>
        </p:sp>
        <p:sp>
          <p:nvSpPr>
            <p:cNvPr id="28707" name="Line 34"/>
            <p:cNvSpPr>
              <a:spLocks noChangeShapeType="1"/>
            </p:cNvSpPr>
            <p:nvPr/>
          </p:nvSpPr>
          <p:spPr bwMode="auto">
            <a:xfrm>
              <a:off x="3968" y="1784"/>
              <a:ext cx="112" cy="0"/>
            </a:xfrm>
            <a:prstGeom prst="line">
              <a:avLst/>
            </a:prstGeom>
            <a:noFill/>
            <a:ln w="9525">
              <a:solidFill>
                <a:schemeClr val="tx1"/>
              </a:solidFill>
              <a:round/>
              <a:headEnd/>
              <a:tailEnd/>
            </a:ln>
          </p:spPr>
          <p:txBody>
            <a:bodyPr wrap="none" anchor="ctr"/>
            <a:lstStyle/>
            <a:p>
              <a:endParaRPr lang="zh-CN" altLang="en-US"/>
            </a:p>
          </p:txBody>
        </p:sp>
        <p:sp>
          <p:nvSpPr>
            <p:cNvPr id="28708" name="Line 35"/>
            <p:cNvSpPr>
              <a:spLocks noChangeShapeType="1"/>
            </p:cNvSpPr>
            <p:nvPr/>
          </p:nvSpPr>
          <p:spPr bwMode="auto">
            <a:xfrm flipV="1">
              <a:off x="4992" y="1576"/>
              <a:ext cx="336" cy="8"/>
            </a:xfrm>
            <a:prstGeom prst="line">
              <a:avLst/>
            </a:prstGeom>
            <a:noFill/>
            <a:ln w="9525">
              <a:solidFill>
                <a:schemeClr val="tx1"/>
              </a:solidFill>
              <a:round/>
              <a:headEnd/>
              <a:tailEnd/>
            </a:ln>
          </p:spPr>
          <p:txBody>
            <a:bodyPr wrap="none" anchor="ctr"/>
            <a:lstStyle/>
            <a:p>
              <a:endParaRPr lang="zh-CN" altLang="en-US"/>
            </a:p>
          </p:txBody>
        </p:sp>
        <p:sp>
          <p:nvSpPr>
            <p:cNvPr id="28709" name="Line 36"/>
            <p:cNvSpPr>
              <a:spLocks noChangeShapeType="1"/>
            </p:cNvSpPr>
            <p:nvPr/>
          </p:nvSpPr>
          <p:spPr bwMode="auto">
            <a:xfrm>
              <a:off x="2976" y="1344"/>
              <a:ext cx="168" cy="184"/>
            </a:xfrm>
            <a:prstGeom prst="line">
              <a:avLst/>
            </a:prstGeom>
            <a:noFill/>
            <a:ln w="9525">
              <a:solidFill>
                <a:schemeClr val="tx1"/>
              </a:solidFill>
              <a:round/>
              <a:headEnd/>
              <a:tailEnd type="triangle" w="sm" len="lg"/>
            </a:ln>
          </p:spPr>
          <p:txBody>
            <a:bodyPr wrap="none" anchor="ctr"/>
            <a:lstStyle/>
            <a:p>
              <a:endParaRPr lang="zh-CN" altLang="en-US"/>
            </a:p>
          </p:txBody>
        </p:sp>
        <p:sp>
          <p:nvSpPr>
            <p:cNvPr id="28710" name="Line 37"/>
            <p:cNvSpPr>
              <a:spLocks noChangeShapeType="1"/>
            </p:cNvSpPr>
            <p:nvPr/>
          </p:nvSpPr>
          <p:spPr bwMode="auto">
            <a:xfrm>
              <a:off x="3984" y="1488"/>
              <a:ext cx="88" cy="272"/>
            </a:xfrm>
            <a:prstGeom prst="line">
              <a:avLst/>
            </a:prstGeom>
            <a:noFill/>
            <a:ln w="9525">
              <a:solidFill>
                <a:schemeClr val="tx1"/>
              </a:solidFill>
              <a:round/>
              <a:headEnd/>
              <a:tailEnd type="triangle" w="sm" len="lg"/>
            </a:ln>
          </p:spPr>
          <p:txBody>
            <a:bodyPr wrap="none" anchor="ctr"/>
            <a:lstStyle/>
            <a:p>
              <a:endParaRPr lang="zh-CN" altLang="en-US"/>
            </a:p>
          </p:txBody>
        </p:sp>
      </p:grpSp>
    </p:spTree>
    <p:extLst>
      <p:ext uri="{BB962C8B-B14F-4D97-AF65-F5344CB8AC3E}">
        <p14:creationId xmlns:p14="http://schemas.microsoft.com/office/powerpoint/2010/main" val="14494555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TCP</a:t>
            </a:r>
            <a:r>
              <a:rPr lang="zh-CN" altLang="en-US" dirty="0" smtClean="0"/>
              <a:t>拥塞控制总结</a:t>
            </a:r>
            <a:endParaRPr lang="zh-CN" altLang="en-US" dirty="0"/>
          </a:p>
        </p:txBody>
      </p:sp>
      <p:grpSp>
        <p:nvGrpSpPr>
          <p:cNvPr id="4" name="Group 240"/>
          <p:cNvGrpSpPr>
            <a:grpSpLocks/>
          </p:cNvGrpSpPr>
          <p:nvPr/>
        </p:nvGrpSpPr>
        <p:grpSpPr bwMode="auto">
          <a:xfrm>
            <a:off x="4694769" y="3220353"/>
            <a:ext cx="2133600" cy="808038"/>
            <a:chOff x="2168" y="1727"/>
            <a:chExt cx="1344" cy="509"/>
          </a:xfrm>
        </p:grpSpPr>
        <p:grpSp>
          <p:nvGrpSpPr>
            <p:cNvPr id="5" name="Group 171"/>
            <p:cNvGrpSpPr>
              <a:grpSpLocks/>
            </p:cNvGrpSpPr>
            <p:nvPr/>
          </p:nvGrpSpPr>
          <p:grpSpPr bwMode="auto">
            <a:xfrm>
              <a:off x="2280" y="1727"/>
              <a:ext cx="908" cy="509"/>
              <a:chOff x="2280" y="1727"/>
              <a:chExt cx="908" cy="509"/>
            </a:xfrm>
          </p:grpSpPr>
          <p:sp>
            <p:nvSpPr>
              <p:cNvPr id="7" name="Text Box 172"/>
              <p:cNvSpPr txBox="1">
                <a:spLocks noChangeArrowheads="1"/>
              </p:cNvSpPr>
              <p:nvPr/>
            </p:nvSpPr>
            <p:spPr bwMode="auto">
              <a:xfrm>
                <a:off x="2640" y="1727"/>
                <a:ext cx="377"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eaLnBrk="1" hangingPunct="1">
                  <a:defRPr/>
                </a:pPr>
                <a:r>
                  <a:rPr lang="en-US" sz="1000">
                    <a:latin typeface="Arial" charset="0"/>
                  </a:rPr>
                  <a:t>timeout</a:t>
                </a:r>
              </a:p>
            </p:txBody>
          </p:sp>
          <p:sp>
            <p:nvSpPr>
              <p:cNvPr id="8" name="Text Box 173"/>
              <p:cNvSpPr txBox="1">
                <a:spLocks noChangeArrowheads="1"/>
              </p:cNvSpPr>
              <p:nvPr/>
            </p:nvSpPr>
            <p:spPr bwMode="auto">
              <a:xfrm>
                <a:off x="2280" y="1838"/>
                <a:ext cx="767" cy="3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eaLnBrk="1" hangingPunct="1">
                  <a:lnSpc>
                    <a:spcPct val="85000"/>
                  </a:lnSpc>
                  <a:defRPr/>
                </a:pPr>
                <a:r>
                  <a:rPr lang="en-US" sz="1000" dirty="0" err="1">
                    <a:latin typeface="Arial" charset="0"/>
                  </a:rPr>
                  <a:t>ssthresh</a:t>
                </a:r>
                <a:r>
                  <a:rPr lang="en-US" sz="1000" dirty="0">
                    <a:latin typeface="Arial" charset="0"/>
                  </a:rPr>
                  <a:t> = </a:t>
                </a:r>
                <a:r>
                  <a:rPr lang="en-US" sz="1000" dirty="0" err="1">
                    <a:latin typeface="Arial" charset="0"/>
                  </a:rPr>
                  <a:t>cwnd</a:t>
                </a:r>
                <a:r>
                  <a:rPr lang="en-US" sz="1000" dirty="0">
                    <a:latin typeface="Arial" charset="0"/>
                  </a:rPr>
                  <a:t>/2</a:t>
                </a:r>
              </a:p>
              <a:p>
                <a:pPr eaLnBrk="1" hangingPunct="1">
                  <a:lnSpc>
                    <a:spcPct val="85000"/>
                  </a:lnSpc>
                  <a:defRPr/>
                </a:pPr>
                <a:r>
                  <a:rPr lang="en-US" sz="1000" dirty="0" err="1">
                    <a:latin typeface="Arial" charset="0"/>
                  </a:rPr>
                  <a:t>cwnd</a:t>
                </a:r>
                <a:r>
                  <a:rPr lang="en-US" sz="1000" dirty="0">
                    <a:latin typeface="Arial" charset="0"/>
                  </a:rPr>
                  <a:t> = 1 MSS</a:t>
                </a:r>
              </a:p>
              <a:p>
                <a:pPr eaLnBrk="1" hangingPunct="1">
                  <a:lnSpc>
                    <a:spcPct val="85000"/>
                  </a:lnSpc>
                  <a:defRPr/>
                </a:pPr>
                <a:r>
                  <a:rPr lang="en-US" sz="1000" dirty="0" err="1">
                    <a:latin typeface="Arial" charset="0"/>
                  </a:rPr>
                  <a:t>dupACKcount</a:t>
                </a:r>
                <a:r>
                  <a:rPr lang="en-US" sz="1000" dirty="0">
                    <a:latin typeface="Arial" charset="0"/>
                  </a:rPr>
                  <a:t> = 0</a:t>
                </a:r>
              </a:p>
              <a:p>
                <a:pPr>
                  <a:lnSpc>
                    <a:spcPct val="80000"/>
                  </a:lnSpc>
                  <a:defRPr/>
                </a:pPr>
                <a:r>
                  <a:rPr lang="zh-CN" altLang="en-US" sz="1000" i="1" dirty="0">
                    <a:solidFill>
                      <a:srgbClr val="000099"/>
                    </a:solidFill>
                    <a:latin typeface="Arial" charset="0"/>
                  </a:rPr>
                  <a:t>重传丢失分组</a:t>
                </a:r>
                <a:r>
                  <a:rPr lang="en-US" altLang="zh-CN" sz="1200" dirty="0">
                    <a:latin typeface="Arial" charset="0"/>
                  </a:rPr>
                  <a:t> </a:t>
                </a:r>
              </a:p>
            </p:txBody>
          </p:sp>
          <p:sp>
            <p:nvSpPr>
              <p:cNvPr id="9" name="Line 174"/>
              <p:cNvSpPr>
                <a:spLocks noChangeShapeType="1"/>
              </p:cNvSpPr>
              <p:nvPr/>
            </p:nvSpPr>
            <p:spPr bwMode="auto">
              <a:xfrm>
                <a:off x="2491" y="1857"/>
                <a:ext cx="697"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grpSp>
        <p:sp>
          <p:nvSpPr>
            <p:cNvPr id="6" name="Line 175"/>
            <p:cNvSpPr>
              <a:spLocks noChangeShapeType="1"/>
            </p:cNvSpPr>
            <p:nvPr/>
          </p:nvSpPr>
          <p:spPr bwMode="auto">
            <a:xfrm flipH="1">
              <a:off x="2168" y="1734"/>
              <a:ext cx="1344"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grpSp>
      <p:grpSp>
        <p:nvGrpSpPr>
          <p:cNvPr id="10" name="Group 239"/>
          <p:cNvGrpSpPr>
            <a:grpSpLocks/>
          </p:cNvGrpSpPr>
          <p:nvPr/>
        </p:nvGrpSpPr>
        <p:grpSpPr bwMode="auto">
          <a:xfrm>
            <a:off x="4724932" y="2744104"/>
            <a:ext cx="2133600" cy="398463"/>
            <a:chOff x="2187" y="1427"/>
            <a:chExt cx="1344" cy="251"/>
          </a:xfrm>
        </p:grpSpPr>
        <p:sp>
          <p:nvSpPr>
            <p:cNvPr id="11" name="Line 176"/>
            <p:cNvSpPr>
              <a:spLocks noChangeShapeType="1"/>
            </p:cNvSpPr>
            <p:nvPr/>
          </p:nvSpPr>
          <p:spPr bwMode="auto">
            <a:xfrm flipH="1">
              <a:off x="2187" y="1673"/>
              <a:ext cx="1344" cy="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12" name="Text Box 181"/>
            <p:cNvSpPr txBox="1">
              <a:spLocks noChangeArrowheads="1"/>
            </p:cNvSpPr>
            <p:nvPr/>
          </p:nvSpPr>
          <p:spPr bwMode="auto">
            <a:xfrm>
              <a:off x="2740" y="1543"/>
              <a:ext cx="171" cy="13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eaLnBrk="1" hangingPunct="1">
                <a:lnSpc>
                  <a:spcPct val="80000"/>
                </a:lnSpc>
                <a:defRPr/>
              </a:pPr>
              <a:r>
                <a:rPr lang="en-US" sz="1000">
                  <a:latin typeface="Symbol" charset="0"/>
                </a:rPr>
                <a:t>L</a:t>
              </a:r>
              <a:endParaRPr lang="en-US" sz="1200">
                <a:latin typeface="Symbol" charset="0"/>
              </a:endParaRPr>
            </a:p>
          </p:txBody>
        </p:sp>
        <p:sp>
          <p:nvSpPr>
            <p:cNvPr id="13" name="Line 182"/>
            <p:cNvSpPr>
              <a:spLocks noChangeShapeType="1"/>
            </p:cNvSpPr>
            <p:nvPr/>
          </p:nvSpPr>
          <p:spPr bwMode="auto">
            <a:xfrm>
              <a:off x="2572" y="1554"/>
              <a:ext cx="53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grpSp>
          <p:nvGrpSpPr>
            <p:cNvPr id="14" name="Group 183"/>
            <p:cNvGrpSpPr>
              <a:grpSpLocks/>
            </p:cNvGrpSpPr>
            <p:nvPr/>
          </p:nvGrpSpPr>
          <p:grpSpPr bwMode="auto">
            <a:xfrm>
              <a:off x="2486" y="1427"/>
              <a:ext cx="694" cy="154"/>
              <a:chOff x="2458" y="1450"/>
              <a:chExt cx="694" cy="154"/>
            </a:xfrm>
          </p:grpSpPr>
          <p:sp>
            <p:nvSpPr>
              <p:cNvPr id="15" name="Text Box 184"/>
              <p:cNvSpPr txBox="1">
                <a:spLocks noChangeArrowheads="1"/>
              </p:cNvSpPr>
              <p:nvPr/>
            </p:nvSpPr>
            <p:spPr bwMode="auto">
              <a:xfrm>
                <a:off x="2458" y="1450"/>
                <a:ext cx="694"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eaLnBrk="1" hangingPunct="1">
                  <a:defRPr/>
                </a:pPr>
                <a:r>
                  <a:rPr lang="en-US" sz="1000">
                    <a:latin typeface="Arial" charset="0"/>
                  </a:rPr>
                  <a:t>cwnd &gt; ssthresh</a:t>
                </a:r>
              </a:p>
            </p:txBody>
          </p:sp>
          <p:sp>
            <p:nvSpPr>
              <p:cNvPr id="16" name="Line 185"/>
              <p:cNvSpPr>
                <a:spLocks noChangeShapeType="1"/>
              </p:cNvSpPr>
              <p:nvPr/>
            </p:nvSpPr>
            <p:spPr bwMode="auto">
              <a:xfrm>
                <a:off x="2724" y="1557"/>
                <a:ext cx="47"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grpSp>
      </p:grpSp>
      <p:grpSp>
        <p:nvGrpSpPr>
          <p:cNvPr id="17" name="Group 242"/>
          <p:cNvGrpSpPr>
            <a:grpSpLocks/>
          </p:cNvGrpSpPr>
          <p:nvPr/>
        </p:nvGrpSpPr>
        <p:grpSpPr bwMode="auto">
          <a:xfrm>
            <a:off x="6839483" y="1682067"/>
            <a:ext cx="2682875" cy="2365375"/>
            <a:chOff x="3519" y="786"/>
            <a:chExt cx="1690" cy="1490"/>
          </a:xfrm>
        </p:grpSpPr>
        <p:grpSp>
          <p:nvGrpSpPr>
            <p:cNvPr id="18" name="Group 164"/>
            <p:cNvGrpSpPr>
              <a:grpSpLocks/>
            </p:cNvGrpSpPr>
            <p:nvPr/>
          </p:nvGrpSpPr>
          <p:grpSpPr bwMode="auto">
            <a:xfrm>
              <a:off x="3602" y="1330"/>
              <a:ext cx="817" cy="754"/>
              <a:chOff x="2293" y="2021"/>
              <a:chExt cx="817" cy="754"/>
            </a:xfrm>
          </p:grpSpPr>
          <p:sp>
            <p:nvSpPr>
              <p:cNvPr id="30" name="Oval 165"/>
              <p:cNvSpPr>
                <a:spLocks noChangeArrowheads="1"/>
              </p:cNvSpPr>
              <p:nvPr/>
            </p:nvSpPr>
            <p:spPr bwMode="auto">
              <a:xfrm>
                <a:off x="2293" y="2021"/>
                <a:ext cx="800" cy="754"/>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31" name="Text Box 166"/>
              <p:cNvSpPr txBox="1">
                <a:spLocks noChangeArrowheads="1"/>
              </p:cNvSpPr>
              <p:nvPr/>
            </p:nvSpPr>
            <p:spPr bwMode="auto">
              <a:xfrm>
                <a:off x="2298" y="2191"/>
                <a:ext cx="812" cy="5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eaLnBrk="1" hangingPunct="1">
                  <a:defRPr/>
                </a:pPr>
                <a:r>
                  <a:rPr lang="en-US" sz="1800">
                    <a:latin typeface="Arial" charset="0"/>
                  </a:rPr>
                  <a:t>congestion</a:t>
                </a:r>
              </a:p>
              <a:p>
                <a:pPr eaLnBrk="1" hangingPunct="1">
                  <a:defRPr/>
                </a:pPr>
                <a:r>
                  <a:rPr lang="en-US" sz="1800">
                    <a:latin typeface="Arial" charset="0"/>
                  </a:rPr>
                  <a:t>avoidance </a:t>
                </a:r>
              </a:p>
              <a:p>
                <a:pPr eaLnBrk="1" hangingPunct="1">
                  <a:defRPr/>
                </a:pPr>
                <a:endParaRPr lang="en-US" sz="1800">
                  <a:latin typeface="Arial" charset="0"/>
                </a:endParaRPr>
              </a:p>
            </p:txBody>
          </p:sp>
        </p:grpSp>
        <p:grpSp>
          <p:nvGrpSpPr>
            <p:cNvPr id="19" name="Group 190"/>
            <p:cNvGrpSpPr>
              <a:grpSpLocks/>
            </p:cNvGrpSpPr>
            <p:nvPr/>
          </p:nvGrpSpPr>
          <p:grpSpPr bwMode="auto">
            <a:xfrm>
              <a:off x="3519" y="786"/>
              <a:ext cx="1379" cy="546"/>
              <a:chOff x="3542" y="904"/>
              <a:chExt cx="1379" cy="546"/>
            </a:xfrm>
          </p:grpSpPr>
          <p:sp>
            <p:nvSpPr>
              <p:cNvPr id="26" name="Text Box 191"/>
              <p:cNvSpPr txBox="1">
                <a:spLocks noChangeArrowheads="1"/>
              </p:cNvSpPr>
              <p:nvPr/>
            </p:nvSpPr>
            <p:spPr bwMode="auto">
              <a:xfrm>
                <a:off x="3542" y="1037"/>
                <a:ext cx="1379" cy="4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eaLnBrk="1" hangingPunct="1">
                  <a:lnSpc>
                    <a:spcPct val="90000"/>
                  </a:lnSpc>
                  <a:defRPr/>
                </a:pPr>
                <a:r>
                  <a:rPr lang="en-US" sz="1000" dirty="0" err="1">
                    <a:latin typeface="Arial" charset="0"/>
                  </a:rPr>
                  <a:t>cwnd</a:t>
                </a:r>
                <a:r>
                  <a:rPr lang="en-US" sz="1000" dirty="0">
                    <a:latin typeface="Arial" charset="0"/>
                  </a:rPr>
                  <a:t> = </a:t>
                </a:r>
                <a:r>
                  <a:rPr lang="en-US" sz="1000" dirty="0" err="1">
                    <a:latin typeface="Arial" charset="0"/>
                  </a:rPr>
                  <a:t>cwnd</a:t>
                </a:r>
                <a:r>
                  <a:rPr lang="en-US" sz="1000" dirty="0">
                    <a:latin typeface="Arial" charset="0"/>
                  </a:rPr>
                  <a:t> + MSS    (MSS/</a:t>
                </a:r>
                <a:r>
                  <a:rPr lang="en-US" sz="1000" dirty="0" err="1">
                    <a:latin typeface="Arial" charset="0"/>
                  </a:rPr>
                  <a:t>cwnd</a:t>
                </a:r>
                <a:r>
                  <a:rPr lang="en-US" sz="1000" dirty="0">
                    <a:latin typeface="Arial" charset="0"/>
                  </a:rPr>
                  <a:t>)</a:t>
                </a:r>
              </a:p>
              <a:p>
                <a:pPr eaLnBrk="1" hangingPunct="1">
                  <a:lnSpc>
                    <a:spcPct val="90000"/>
                  </a:lnSpc>
                  <a:defRPr/>
                </a:pPr>
                <a:r>
                  <a:rPr lang="en-US" sz="1000" dirty="0" err="1">
                    <a:latin typeface="Arial" charset="0"/>
                  </a:rPr>
                  <a:t>dupACKcount</a:t>
                </a:r>
                <a:r>
                  <a:rPr lang="en-US" sz="1000" dirty="0">
                    <a:latin typeface="Arial" charset="0"/>
                  </a:rPr>
                  <a:t> = </a:t>
                </a:r>
                <a:r>
                  <a:rPr lang="en-US" sz="1000" dirty="0" smtClean="0">
                    <a:latin typeface="Arial" charset="0"/>
                  </a:rPr>
                  <a:t>0</a:t>
                </a:r>
                <a:endParaRPr lang="en-US" altLang="zh-CN" sz="1000" dirty="0">
                  <a:latin typeface="Arial" charset="0"/>
                </a:endParaRPr>
              </a:p>
              <a:p>
                <a:pPr>
                  <a:lnSpc>
                    <a:spcPct val="90000"/>
                  </a:lnSpc>
                  <a:defRPr/>
                </a:pPr>
                <a:r>
                  <a:rPr lang="zh-CN" altLang="en-US" sz="1000" i="1" dirty="0">
                    <a:solidFill>
                      <a:srgbClr val="000099"/>
                    </a:solidFill>
                    <a:latin typeface="Arial" charset="0"/>
                  </a:rPr>
                  <a:t>如果允许，发送新分组</a:t>
                </a:r>
                <a:endParaRPr lang="en-US" sz="1000" i="1" dirty="0">
                  <a:solidFill>
                    <a:srgbClr val="000099"/>
                  </a:solidFill>
                  <a:latin typeface="Arial" charset="0"/>
                </a:endParaRPr>
              </a:p>
              <a:p>
                <a:pPr eaLnBrk="1" hangingPunct="1">
                  <a:lnSpc>
                    <a:spcPct val="80000"/>
                  </a:lnSpc>
                  <a:defRPr/>
                </a:pPr>
                <a:endParaRPr lang="en-US" sz="1200" i="1" dirty="0">
                  <a:latin typeface="Arial" charset="0"/>
                </a:endParaRPr>
              </a:p>
            </p:txBody>
          </p:sp>
          <p:sp>
            <p:nvSpPr>
              <p:cNvPr id="27" name="Line 192"/>
              <p:cNvSpPr>
                <a:spLocks noChangeShapeType="1"/>
              </p:cNvSpPr>
              <p:nvPr/>
            </p:nvSpPr>
            <p:spPr bwMode="auto">
              <a:xfrm>
                <a:off x="3976" y="1054"/>
                <a:ext cx="53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28" name="Text Box 193"/>
              <p:cNvSpPr txBox="1">
                <a:spLocks noChangeArrowheads="1"/>
              </p:cNvSpPr>
              <p:nvPr/>
            </p:nvSpPr>
            <p:spPr bwMode="auto">
              <a:xfrm>
                <a:off x="4014" y="923"/>
                <a:ext cx="448"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eaLnBrk="1" hangingPunct="1">
                  <a:defRPr/>
                </a:pPr>
                <a:r>
                  <a:rPr lang="en-US" sz="1000">
                    <a:latin typeface="Arial" charset="0"/>
                  </a:rPr>
                  <a:t>new ACK</a:t>
                </a:r>
              </a:p>
            </p:txBody>
          </p:sp>
          <p:sp>
            <p:nvSpPr>
              <p:cNvPr id="29" name="Text Box 194"/>
              <p:cNvSpPr txBox="1">
                <a:spLocks noChangeArrowheads="1"/>
              </p:cNvSpPr>
              <p:nvPr/>
            </p:nvSpPr>
            <p:spPr bwMode="auto">
              <a:xfrm>
                <a:off x="4311" y="904"/>
                <a:ext cx="16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eaLnBrk="1" hangingPunct="1">
                  <a:defRPr/>
                </a:pPr>
                <a:r>
                  <a:rPr lang="en-US" sz="2400">
                    <a:latin typeface="Times New Roman" charset="0"/>
                  </a:rPr>
                  <a:t>.</a:t>
                </a:r>
              </a:p>
            </p:txBody>
          </p:sp>
        </p:grpSp>
        <p:sp>
          <p:nvSpPr>
            <p:cNvPr id="20" name="Freeform 195"/>
            <p:cNvSpPr>
              <a:spLocks/>
            </p:cNvSpPr>
            <p:nvPr/>
          </p:nvSpPr>
          <p:spPr bwMode="auto">
            <a:xfrm rot="9705213">
              <a:off x="4212" y="1145"/>
              <a:ext cx="333" cy="452"/>
            </a:xfrm>
            <a:custGeom>
              <a:avLst/>
              <a:gdLst>
                <a:gd name="T0" fmla="*/ 112 w 376"/>
                <a:gd name="T1" fmla="*/ 306 h 452"/>
                <a:gd name="T2" fmla="*/ 24 w 376"/>
                <a:gd name="T3" fmla="*/ 269 h 452"/>
                <a:gd name="T4" fmla="*/ 62 w 376"/>
                <a:gd name="T5" fmla="*/ 0 h 452"/>
                <a:gd name="T6" fmla="*/ 0 60000 65536"/>
                <a:gd name="T7" fmla="*/ 0 60000 65536"/>
                <a:gd name="T8" fmla="*/ 0 60000 65536"/>
              </a:gdLst>
              <a:ahLst/>
              <a:cxnLst>
                <a:cxn ang="T6">
                  <a:pos x="T0" y="T1"/>
                </a:cxn>
                <a:cxn ang="T7">
                  <a:pos x="T2" y="T3"/>
                </a:cxn>
                <a:cxn ang="T8">
                  <a:pos x="T4" y="T5"/>
                </a:cxn>
              </a:cxnLst>
              <a:rect l="0" t="0" r="r" b="b"/>
              <a:pathLst>
                <a:path w="376" h="452">
                  <a:moveTo>
                    <a:pt x="376" y="306"/>
                  </a:moveTo>
                  <a:cubicBezTo>
                    <a:pt x="332" y="380"/>
                    <a:pt x="164" y="452"/>
                    <a:pt x="82" y="269"/>
                  </a:cubicBezTo>
                  <a:cubicBezTo>
                    <a:pt x="0" y="86"/>
                    <a:pt x="66" y="18"/>
                    <a:pt x="208"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1" name="Group 196"/>
            <p:cNvGrpSpPr>
              <a:grpSpLocks/>
            </p:cNvGrpSpPr>
            <p:nvPr/>
          </p:nvGrpSpPr>
          <p:grpSpPr bwMode="auto">
            <a:xfrm>
              <a:off x="4509" y="1909"/>
              <a:ext cx="700" cy="367"/>
              <a:chOff x="4274" y="2922"/>
              <a:chExt cx="700" cy="367"/>
            </a:xfrm>
          </p:grpSpPr>
          <p:sp>
            <p:nvSpPr>
              <p:cNvPr id="23" name="Text Box 197"/>
              <p:cNvSpPr txBox="1">
                <a:spLocks noChangeArrowheads="1"/>
              </p:cNvSpPr>
              <p:nvPr/>
            </p:nvSpPr>
            <p:spPr bwMode="auto">
              <a:xfrm>
                <a:off x="4274" y="3062"/>
                <a:ext cx="700" cy="2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eaLnBrk="1" hangingPunct="1">
                  <a:lnSpc>
                    <a:spcPct val="80000"/>
                  </a:lnSpc>
                  <a:defRPr/>
                </a:pPr>
                <a:r>
                  <a:rPr lang="en-US" sz="1000">
                    <a:latin typeface="Arial" charset="0"/>
                  </a:rPr>
                  <a:t>dupACKcount++</a:t>
                </a:r>
              </a:p>
              <a:p>
                <a:pPr eaLnBrk="1" hangingPunct="1">
                  <a:lnSpc>
                    <a:spcPct val="80000"/>
                  </a:lnSpc>
                  <a:defRPr/>
                </a:pPr>
                <a:endParaRPr lang="en-US" sz="1200">
                  <a:latin typeface="Arial" charset="0"/>
                </a:endParaRPr>
              </a:p>
            </p:txBody>
          </p:sp>
          <p:sp>
            <p:nvSpPr>
              <p:cNvPr id="24" name="Line 198"/>
              <p:cNvSpPr>
                <a:spLocks noChangeShapeType="1"/>
              </p:cNvSpPr>
              <p:nvPr/>
            </p:nvSpPr>
            <p:spPr bwMode="auto">
              <a:xfrm>
                <a:off x="4353" y="3071"/>
                <a:ext cx="53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25" name="Text Box 199"/>
              <p:cNvSpPr txBox="1">
                <a:spLocks noChangeArrowheads="1"/>
              </p:cNvSpPr>
              <p:nvPr/>
            </p:nvSpPr>
            <p:spPr bwMode="auto">
              <a:xfrm>
                <a:off x="4295" y="2922"/>
                <a:ext cx="620"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eaLnBrk="1" hangingPunct="1">
                  <a:defRPr/>
                </a:pPr>
                <a:r>
                  <a:rPr lang="en-US" sz="1000">
                    <a:latin typeface="Arial" charset="0"/>
                  </a:rPr>
                  <a:t>duplicate ACK</a:t>
                </a:r>
              </a:p>
            </p:txBody>
          </p:sp>
        </p:grpSp>
        <p:sp>
          <p:nvSpPr>
            <p:cNvPr id="22" name="Freeform 200"/>
            <p:cNvSpPr>
              <a:spLocks/>
            </p:cNvSpPr>
            <p:nvPr/>
          </p:nvSpPr>
          <p:spPr bwMode="auto">
            <a:xfrm rot="-7516021">
              <a:off x="4290" y="1673"/>
              <a:ext cx="333" cy="452"/>
            </a:xfrm>
            <a:custGeom>
              <a:avLst/>
              <a:gdLst>
                <a:gd name="T0" fmla="*/ 112 w 376"/>
                <a:gd name="T1" fmla="*/ 306 h 452"/>
                <a:gd name="T2" fmla="*/ 24 w 376"/>
                <a:gd name="T3" fmla="*/ 269 h 452"/>
                <a:gd name="T4" fmla="*/ 62 w 376"/>
                <a:gd name="T5" fmla="*/ 0 h 452"/>
                <a:gd name="T6" fmla="*/ 0 60000 65536"/>
                <a:gd name="T7" fmla="*/ 0 60000 65536"/>
                <a:gd name="T8" fmla="*/ 0 60000 65536"/>
              </a:gdLst>
              <a:ahLst/>
              <a:cxnLst>
                <a:cxn ang="T6">
                  <a:pos x="T0" y="T1"/>
                </a:cxn>
                <a:cxn ang="T7">
                  <a:pos x="T2" y="T3"/>
                </a:cxn>
                <a:cxn ang="T8">
                  <a:pos x="T4" y="T5"/>
                </a:cxn>
              </a:cxnLst>
              <a:rect l="0" t="0" r="r" b="b"/>
              <a:pathLst>
                <a:path w="376" h="452">
                  <a:moveTo>
                    <a:pt x="376" y="306"/>
                  </a:moveTo>
                  <a:cubicBezTo>
                    <a:pt x="332" y="380"/>
                    <a:pt x="164" y="452"/>
                    <a:pt x="82" y="269"/>
                  </a:cubicBezTo>
                  <a:cubicBezTo>
                    <a:pt x="0" y="86"/>
                    <a:pt x="66" y="18"/>
                    <a:pt x="208"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 name="Group 245"/>
          <p:cNvGrpSpPr>
            <a:grpSpLocks/>
          </p:cNvGrpSpPr>
          <p:nvPr/>
        </p:nvGrpSpPr>
        <p:grpSpPr bwMode="auto">
          <a:xfrm>
            <a:off x="5282145" y="5133292"/>
            <a:ext cx="2466975" cy="1581150"/>
            <a:chOff x="2538" y="2960"/>
            <a:chExt cx="1554" cy="996"/>
          </a:xfrm>
        </p:grpSpPr>
        <p:grpSp>
          <p:nvGrpSpPr>
            <p:cNvPr id="33" name="Group 167"/>
            <p:cNvGrpSpPr>
              <a:grpSpLocks/>
            </p:cNvGrpSpPr>
            <p:nvPr/>
          </p:nvGrpSpPr>
          <p:grpSpPr bwMode="auto">
            <a:xfrm>
              <a:off x="2538" y="2960"/>
              <a:ext cx="800" cy="754"/>
              <a:chOff x="2454" y="3045"/>
              <a:chExt cx="800" cy="754"/>
            </a:xfrm>
          </p:grpSpPr>
          <p:sp>
            <p:nvSpPr>
              <p:cNvPr id="39" name="Oval 168"/>
              <p:cNvSpPr>
                <a:spLocks noChangeArrowheads="1"/>
              </p:cNvSpPr>
              <p:nvPr/>
            </p:nvSpPr>
            <p:spPr bwMode="auto">
              <a:xfrm>
                <a:off x="2454" y="3045"/>
                <a:ext cx="800" cy="754"/>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0" name="Text Box 169"/>
              <p:cNvSpPr txBox="1">
                <a:spLocks noChangeArrowheads="1"/>
              </p:cNvSpPr>
              <p:nvPr/>
            </p:nvSpPr>
            <p:spPr bwMode="auto">
              <a:xfrm>
                <a:off x="2796" y="3212"/>
                <a:ext cx="156" cy="4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eaLnBrk="1" hangingPunct="1">
                  <a:defRPr/>
                </a:pPr>
                <a:r>
                  <a:rPr lang="en-US" sz="1800">
                    <a:latin typeface="Arial" charset="0"/>
                  </a:rPr>
                  <a:t> </a:t>
                </a:r>
              </a:p>
              <a:p>
                <a:pPr eaLnBrk="1" hangingPunct="1">
                  <a:defRPr/>
                </a:pPr>
                <a:endParaRPr lang="en-US" sz="1800">
                  <a:latin typeface="Arial" charset="0"/>
                </a:endParaRPr>
              </a:p>
            </p:txBody>
          </p:sp>
          <p:sp>
            <p:nvSpPr>
              <p:cNvPr id="41" name="Text Box 170"/>
              <p:cNvSpPr txBox="1">
                <a:spLocks noChangeArrowheads="1"/>
              </p:cNvSpPr>
              <p:nvPr/>
            </p:nvSpPr>
            <p:spPr bwMode="auto">
              <a:xfrm>
                <a:off x="2510" y="3204"/>
                <a:ext cx="708" cy="5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eaLnBrk="1" hangingPunct="1">
                  <a:defRPr/>
                </a:pPr>
                <a:r>
                  <a:rPr lang="en-US" sz="1800">
                    <a:latin typeface="Arial" charset="0"/>
                  </a:rPr>
                  <a:t>fast</a:t>
                </a:r>
              </a:p>
              <a:p>
                <a:pPr eaLnBrk="1" hangingPunct="1">
                  <a:defRPr/>
                </a:pPr>
                <a:r>
                  <a:rPr lang="en-US" sz="1800">
                    <a:latin typeface="Arial" charset="0"/>
                  </a:rPr>
                  <a:t>recovery </a:t>
                </a:r>
              </a:p>
              <a:p>
                <a:pPr eaLnBrk="1" hangingPunct="1">
                  <a:defRPr/>
                </a:pPr>
                <a:endParaRPr lang="en-US" sz="1800">
                  <a:latin typeface="Arial" charset="0"/>
                </a:endParaRPr>
              </a:p>
            </p:txBody>
          </p:sp>
        </p:grpSp>
        <p:sp>
          <p:nvSpPr>
            <p:cNvPr id="34" name="Freeform 220"/>
            <p:cNvSpPr>
              <a:spLocks/>
            </p:cNvSpPr>
            <p:nvPr/>
          </p:nvSpPr>
          <p:spPr bwMode="auto">
            <a:xfrm>
              <a:off x="2775" y="3708"/>
              <a:ext cx="384" cy="161"/>
            </a:xfrm>
            <a:custGeom>
              <a:avLst/>
              <a:gdLst>
                <a:gd name="T0" fmla="*/ 317 w 384"/>
                <a:gd name="T1" fmla="*/ 0 h 161"/>
                <a:gd name="T2" fmla="*/ 189 w 384"/>
                <a:gd name="T3" fmla="*/ 155 h 161"/>
                <a:gd name="T4" fmla="*/ 59 w 384"/>
                <a:gd name="T5" fmla="*/ 13 h 161"/>
                <a:gd name="T6" fmla="*/ 0 60000 65536"/>
                <a:gd name="T7" fmla="*/ 0 60000 65536"/>
                <a:gd name="T8" fmla="*/ 0 60000 65536"/>
              </a:gdLst>
              <a:ahLst/>
              <a:cxnLst>
                <a:cxn ang="T6">
                  <a:pos x="T0" y="T1"/>
                </a:cxn>
                <a:cxn ang="T7">
                  <a:pos x="T2" y="T3"/>
                </a:cxn>
                <a:cxn ang="T8">
                  <a:pos x="T4" y="T5"/>
                </a:cxn>
              </a:cxnLst>
              <a:rect l="0" t="0" r="r" b="b"/>
              <a:pathLst>
                <a:path w="384" h="161">
                  <a:moveTo>
                    <a:pt x="317" y="0"/>
                  </a:moveTo>
                  <a:cubicBezTo>
                    <a:pt x="384" y="42"/>
                    <a:pt x="378" y="149"/>
                    <a:pt x="189" y="155"/>
                  </a:cubicBezTo>
                  <a:cubicBezTo>
                    <a:pt x="0" y="161"/>
                    <a:pt x="3" y="87"/>
                    <a:pt x="59" y="13"/>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5" name="Group 221"/>
            <p:cNvGrpSpPr>
              <a:grpSpLocks/>
            </p:cNvGrpSpPr>
            <p:nvPr/>
          </p:nvGrpSpPr>
          <p:grpSpPr bwMode="auto">
            <a:xfrm>
              <a:off x="3191" y="3592"/>
              <a:ext cx="901" cy="364"/>
              <a:chOff x="3542" y="3496"/>
              <a:chExt cx="901" cy="364"/>
            </a:xfrm>
          </p:grpSpPr>
          <p:sp>
            <p:nvSpPr>
              <p:cNvPr id="36" name="Text Box 222"/>
              <p:cNvSpPr txBox="1">
                <a:spLocks noChangeArrowheads="1"/>
              </p:cNvSpPr>
              <p:nvPr/>
            </p:nvSpPr>
            <p:spPr bwMode="auto">
              <a:xfrm>
                <a:off x="3546" y="3632"/>
                <a:ext cx="897" cy="2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eaLnBrk="1" hangingPunct="1">
                  <a:lnSpc>
                    <a:spcPct val="85000"/>
                  </a:lnSpc>
                  <a:defRPr/>
                </a:pPr>
                <a:r>
                  <a:rPr lang="en-US" sz="1000" dirty="0" err="1">
                    <a:latin typeface="Arial" charset="0"/>
                  </a:rPr>
                  <a:t>cwnd</a:t>
                </a:r>
                <a:r>
                  <a:rPr lang="en-US" sz="1000" dirty="0">
                    <a:latin typeface="Arial" charset="0"/>
                  </a:rPr>
                  <a:t> = </a:t>
                </a:r>
                <a:r>
                  <a:rPr lang="en-US" sz="1000" dirty="0" err="1">
                    <a:latin typeface="Arial" charset="0"/>
                  </a:rPr>
                  <a:t>cwnd</a:t>
                </a:r>
                <a:r>
                  <a:rPr lang="en-US" sz="1000" dirty="0">
                    <a:latin typeface="Arial" charset="0"/>
                  </a:rPr>
                  <a:t> + MSS</a:t>
                </a:r>
              </a:p>
              <a:p>
                <a:pPr>
                  <a:lnSpc>
                    <a:spcPct val="90000"/>
                  </a:lnSpc>
                  <a:defRPr/>
                </a:pPr>
                <a:r>
                  <a:rPr lang="zh-CN" altLang="en-US" sz="1000" i="1" dirty="0">
                    <a:solidFill>
                      <a:srgbClr val="000099"/>
                    </a:solidFill>
                    <a:latin typeface="Arial" charset="0"/>
                  </a:rPr>
                  <a:t>如果允许，发送新</a:t>
                </a:r>
                <a:r>
                  <a:rPr lang="zh-CN" altLang="en-US" sz="1000" i="1" dirty="0" smtClean="0">
                    <a:solidFill>
                      <a:srgbClr val="000099"/>
                    </a:solidFill>
                    <a:latin typeface="Arial" charset="0"/>
                  </a:rPr>
                  <a:t>分组</a:t>
                </a:r>
                <a:endParaRPr lang="en-US" altLang="zh-CN" sz="1000" i="1" dirty="0">
                  <a:solidFill>
                    <a:srgbClr val="000099"/>
                  </a:solidFill>
                  <a:latin typeface="Arial" charset="0"/>
                </a:endParaRPr>
              </a:p>
            </p:txBody>
          </p:sp>
          <p:sp>
            <p:nvSpPr>
              <p:cNvPr id="37" name="Line 223"/>
              <p:cNvSpPr>
                <a:spLocks noChangeShapeType="1"/>
              </p:cNvSpPr>
              <p:nvPr/>
            </p:nvSpPr>
            <p:spPr bwMode="auto">
              <a:xfrm>
                <a:off x="3600" y="3645"/>
                <a:ext cx="53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38" name="Text Box 224"/>
              <p:cNvSpPr txBox="1">
                <a:spLocks noChangeArrowheads="1"/>
              </p:cNvSpPr>
              <p:nvPr/>
            </p:nvSpPr>
            <p:spPr bwMode="auto">
              <a:xfrm>
                <a:off x="3542" y="3496"/>
                <a:ext cx="620"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eaLnBrk="1" hangingPunct="1">
                  <a:defRPr/>
                </a:pPr>
                <a:r>
                  <a:rPr lang="en-US" sz="1000">
                    <a:latin typeface="Arial" charset="0"/>
                  </a:rPr>
                  <a:t>duplicate ACK</a:t>
                </a:r>
              </a:p>
            </p:txBody>
          </p:sp>
        </p:grpSp>
      </p:grpSp>
      <p:grpSp>
        <p:nvGrpSpPr>
          <p:cNvPr id="42" name="Group 246"/>
          <p:cNvGrpSpPr>
            <a:grpSpLocks/>
          </p:cNvGrpSpPr>
          <p:nvPr/>
        </p:nvGrpSpPr>
        <p:grpSpPr bwMode="auto">
          <a:xfrm>
            <a:off x="2134133" y="3814079"/>
            <a:ext cx="3214688" cy="1819275"/>
            <a:chOff x="555" y="2129"/>
            <a:chExt cx="2025" cy="1146"/>
          </a:xfrm>
        </p:grpSpPr>
        <p:grpSp>
          <p:nvGrpSpPr>
            <p:cNvPr id="43" name="Group 212"/>
            <p:cNvGrpSpPr>
              <a:grpSpLocks/>
            </p:cNvGrpSpPr>
            <p:nvPr/>
          </p:nvGrpSpPr>
          <p:grpSpPr bwMode="auto">
            <a:xfrm>
              <a:off x="555" y="2818"/>
              <a:ext cx="1125" cy="435"/>
              <a:chOff x="414" y="2768"/>
              <a:chExt cx="1125" cy="435"/>
            </a:xfrm>
          </p:grpSpPr>
          <p:sp>
            <p:nvSpPr>
              <p:cNvPr id="50" name="Text Box 213"/>
              <p:cNvSpPr txBox="1">
                <a:spLocks noChangeArrowheads="1"/>
              </p:cNvSpPr>
              <p:nvPr/>
            </p:nvSpPr>
            <p:spPr bwMode="auto">
              <a:xfrm>
                <a:off x="414" y="2912"/>
                <a:ext cx="1121"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eaLnBrk="1" hangingPunct="1">
                  <a:lnSpc>
                    <a:spcPct val="80000"/>
                  </a:lnSpc>
                  <a:defRPr/>
                </a:pPr>
                <a:r>
                  <a:rPr lang="en-US" sz="1000" dirty="0" err="1">
                    <a:latin typeface="Arial" charset="0"/>
                  </a:rPr>
                  <a:t>ssthresh</a:t>
                </a:r>
                <a:r>
                  <a:rPr lang="en-US" sz="1000" dirty="0">
                    <a:latin typeface="Arial" charset="0"/>
                  </a:rPr>
                  <a:t>= </a:t>
                </a:r>
                <a:r>
                  <a:rPr lang="en-US" sz="1000" dirty="0" err="1">
                    <a:latin typeface="Arial" charset="0"/>
                  </a:rPr>
                  <a:t>cwnd</a:t>
                </a:r>
                <a:r>
                  <a:rPr lang="en-US" sz="1000" dirty="0">
                    <a:latin typeface="Arial" charset="0"/>
                  </a:rPr>
                  <a:t>/2</a:t>
                </a:r>
              </a:p>
              <a:p>
                <a:pPr algn="r" eaLnBrk="1" hangingPunct="1">
                  <a:lnSpc>
                    <a:spcPct val="80000"/>
                  </a:lnSpc>
                  <a:defRPr/>
                </a:pPr>
                <a:r>
                  <a:rPr lang="en-US" sz="1000" dirty="0" err="1">
                    <a:latin typeface="Arial" charset="0"/>
                  </a:rPr>
                  <a:t>cwnd</a:t>
                </a:r>
                <a:r>
                  <a:rPr lang="en-US" sz="1000" dirty="0">
                    <a:latin typeface="Arial" charset="0"/>
                  </a:rPr>
                  <a:t> = </a:t>
                </a:r>
                <a:r>
                  <a:rPr lang="en-US" sz="1000" dirty="0" err="1">
                    <a:latin typeface="Arial" charset="0"/>
                  </a:rPr>
                  <a:t>ssthresh</a:t>
                </a:r>
                <a:r>
                  <a:rPr lang="en-US" sz="1000" dirty="0">
                    <a:latin typeface="Arial" charset="0"/>
                  </a:rPr>
                  <a:t> + 3</a:t>
                </a:r>
              </a:p>
              <a:p>
                <a:pPr>
                  <a:lnSpc>
                    <a:spcPct val="80000"/>
                  </a:lnSpc>
                  <a:defRPr/>
                </a:pPr>
                <a:r>
                  <a:rPr lang="zh-CN" altLang="en-US" sz="1000" i="1" dirty="0" smtClean="0">
                    <a:solidFill>
                      <a:srgbClr val="000099"/>
                    </a:solidFill>
                    <a:latin typeface="Arial" charset="0"/>
                  </a:rPr>
                  <a:t>            重传</a:t>
                </a:r>
                <a:r>
                  <a:rPr lang="zh-CN" altLang="en-US" sz="1000" i="1" dirty="0">
                    <a:solidFill>
                      <a:srgbClr val="000099"/>
                    </a:solidFill>
                    <a:latin typeface="Arial" charset="0"/>
                  </a:rPr>
                  <a:t>丢失</a:t>
                </a:r>
                <a:r>
                  <a:rPr lang="zh-CN" altLang="en-US" sz="1000" i="1" dirty="0" smtClean="0">
                    <a:solidFill>
                      <a:srgbClr val="000099"/>
                    </a:solidFill>
                    <a:latin typeface="Arial" charset="0"/>
                  </a:rPr>
                  <a:t>分组</a:t>
                </a:r>
                <a:endParaRPr lang="en-US" altLang="zh-CN" sz="1200" dirty="0">
                  <a:latin typeface="Arial" charset="0"/>
                </a:endParaRPr>
              </a:p>
            </p:txBody>
          </p:sp>
          <p:sp>
            <p:nvSpPr>
              <p:cNvPr id="51" name="Line 214"/>
              <p:cNvSpPr>
                <a:spLocks noChangeShapeType="1"/>
              </p:cNvSpPr>
              <p:nvPr/>
            </p:nvSpPr>
            <p:spPr bwMode="auto">
              <a:xfrm>
                <a:off x="925" y="2913"/>
                <a:ext cx="53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52" name="Text Box 215"/>
              <p:cNvSpPr txBox="1">
                <a:spLocks noChangeArrowheads="1"/>
              </p:cNvSpPr>
              <p:nvPr/>
            </p:nvSpPr>
            <p:spPr bwMode="auto">
              <a:xfrm>
                <a:off x="751" y="2768"/>
                <a:ext cx="788"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eaLnBrk="1" hangingPunct="1">
                  <a:defRPr/>
                </a:pPr>
                <a:r>
                  <a:rPr lang="en-US" sz="1000">
                    <a:latin typeface="Arial" charset="0"/>
                  </a:rPr>
                  <a:t>dupACKcount == 3</a:t>
                </a:r>
              </a:p>
            </p:txBody>
          </p:sp>
        </p:grpSp>
        <p:grpSp>
          <p:nvGrpSpPr>
            <p:cNvPr id="44" name="Group 216"/>
            <p:cNvGrpSpPr>
              <a:grpSpLocks/>
            </p:cNvGrpSpPr>
            <p:nvPr/>
          </p:nvGrpSpPr>
          <p:grpSpPr bwMode="auto">
            <a:xfrm>
              <a:off x="1813" y="2454"/>
              <a:ext cx="767" cy="515"/>
              <a:chOff x="419" y="2872"/>
              <a:chExt cx="767" cy="515"/>
            </a:xfrm>
          </p:grpSpPr>
          <p:sp>
            <p:nvSpPr>
              <p:cNvPr id="47" name="Text Box 217"/>
              <p:cNvSpPr txBox="1">
                <a:spLocks noChangeArrowheads="1"/>
              </p:cNvSpPr>
              <p:nvPr/>
            </p:nvSpPr>
            <p:spPr bwMode="auto">
              <a:xfrm>
                <a:off x="439" y="2872"/>
                <a:ext cx="377"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eaLnBrk="1" hangingPunct="1">
                  <a:defRPr/>
                </a:pPr>
                <a:r>
                  <a:rPr lang="en-US" sz="1000">
                    <a:latin typeface="Arial" charset="0"/>
                  </a:rPr>
                  <a:t>timeout</a:t>
                </a:r>
              </a:p>
            </p:txBody>
          </p:sp>
          <p:sp>
            <p:nvSpPr>
              <p:cNvPr id="48" name="Text Box 218"/>
              <p:cNvSpPr txBox="1">
                <a:spLocks noChangeArrowheads="1"/>
              </p:cNvSpPr>
              <p:nvPr/>
            </p:nvSpPr>
            <p:spPr bwMode="auto">
              <a:xfrm>
                <a:off x="419" y="2989"/>
                <a:ext cx="767" cy="3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eaLnBrk="1" hangingPunct="1">
                  <a:lnSpc>
                    <a:spcPct val="85000"/>
                  </a:lnSpc>
                  <a:defRPr/>
                </a:pPr>
                <a:r>
                  <a:rPr lang="en-US" sz="1000" dirty="0" err="1">
                    <a:latin typeface="Arial" charset="0"/>
                  </a:rPr>
                  <a:t>ssthresh</a:t>
                </a:r>
                <a:r>
                  <a:rPr lang="en-US" sz="1000" dirty="0">
                    <a:latin typeface="Arial" charset="0"/>
                  </a:rPr>
                  <a:t> = </a:t>
                </a:r>
                <a:r>
                  <a:rPr lang="en-US" sz="1000" dirty="0" err="1">
                    <a:latin typeface="Arial" charset="0"/>
                  </a:rPr>
                  <a:t>cwnd</a:t>
                </a:r>
                <a:r>
                  <a:rPr lang="en-US" sz="1000" dirty="0">
                    <a:latin typeface="Arial" charset="0"/>
                  </a:rPr>
                  <a:t>/2</a:t>
                </a:r>
              </a:p>
              <a:p>
                <a:pPr algn="l" eaLnBrk="1" hangingPunct="1">
                  <a:lnSpc>
                    <a:spcPct val="85000"/>
                  </a:lnSpc>
                  <a:defRPr/>
                </a:pPr>
                <a:r>
                  <a:rPr lang="en-US" sz="1000" dirty="0" err="1">
                    <a:latin typeface="Arial" charset="0"/>
                  </a:rPr>
                  <a:t>cwnd</a:t>
                </a:r>
                <a:r>
                  <a:rPr lang="en-US" sz="1000" dirty="0">
                    <a:latin typeface="Arial" charset="0"/>
                  </a:rPr>
                  <a:t> = 1 </a:t>
                </a:r>
              </a:p>
              <a:p>
                <a:pPr algn="l" eaLnBrk="1" hangingPunct="1">
                  <a:lnSpc>
                    <a:spcPct val="85000"/>
                  </a:lnSpc>
                  <a:defRPr/>
                </a:pPr>
                <a:r>
                  <a:rPr lang="en-US" sz="1000" dirty="0" err="1">
                    <a:latin typeface="Arial" charset="0"/>
                  </a:rPr>
                  <a:t>dupACKcount</a:t>
                </a:r>
                <a:r>
                  <a:rPr lang="en-US" sz="1000" dirty="0">
                    <a:latin typeface="Arial" charset="0"/>
                  </a:rPr>
                  <a:t> = 0</a:t>
                </a:r>
              </a:p>
              <a:p>
                <a:pPr>
                  <a:lnSpc>
                    <a:spcPct val="80000"/>
                  </a:lnSpc>
                  <a:defRPr/>
                </a:pPr>
                <a:r>
                  <a:rPr lang="zh-CN" altLang="en-US" sz="1000" i="1" dirty="0">
                    <a:solidFill>
                      <a:srgbClr val="000099"/>
                    </a:solidFill>
                    <a:latin typeface="Arial" charset="0"/>
                  </a:rPr>
                  <a:t>重传丢失分组</a:t>
                </a:r>
                <a:r>
                  <a:rPr lang="en-US" altLang="zh-CN" sz="1200" dirty="0">
                    <a:latin typeface="Arial" charset="0"/>
                  </a:rPr>
                  <a:t> </a:t>
                </a:r>
              </a:p>
            </p:txBody>
          </p:sp>
          <p:sp>
            <p:nvSpPr>
              <p:cNvPr id="49" name="Line 219"/>
              <p:cNvSpPr>
                <a:spLocks noChangeShapeType="1"/>
              </p:cNvSpPr>
              <p:nvPr/>
            </p:nvSpPr>
            <p:spPr bwMode="auto">
              <a:xfrm>
                <a:off x="471" y="3014"/>
                <a:ext cx="697"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grpSp>
        <p:sp>
          <p:nvSpPr>
            <p:cNvPr id="45" name="Freeform 225"/>
            <p:cNvSpPr>
              <a:spLocks/>
            </p:cNvSpPr>
            <p:nvPr/>
          </p:nvSpPr>
          <p:spPr bwMode="auto">
            <a:xfrm>
              <a:off x="1722" y="2129"/>
              <a:ext cx="740" cy="1146"/>
            </a:xfrm>
            <a:custGeom>
              <a:avLst/>
              <a:gdLst>
                <a:gd name="T0" fmla="*/ 0 w 740"/>
                <a:gd name="T1" fmla="*/ 0 h 1146"/>
                <a:gd name="T2" fmla="*/ 0 w 740"/>
                <a:gd name="T3" fmla="*/ 1146 h 1146"/>
                <a:gd name="T4" fmla="*/ 740 w 740"/>
                <a:gd name="T5" fmla="*/ 1146 h 1146"/>
                <a:gd name="T6" fmla="*/ 0 60000 65536"/>
                <a:gd name="T7" fmla="*/ 0 60000 65536"/>
                <a:gd name="T8" fmla="*/ 0 60000 65536"/>
              </a:gdLst>
              <a:ahLst/>
              <a:cxnLst>
                <a:cxn ang="T6">
                  <a:pos x="T0" y="T1"/>
                </a:cxn>
                <a:cxn ang="T7">
                  <a:pos x="T2" y="T3"/>
                </a:cxn>
                <a:cxn ang="T8">
                  <a:pos x="T4" y="T5"/>
                </a:cxn>
              </a:cxnLst>
              <a:rect l="0" t="0" r="r" b="b"/>
              <a:pathLst>
                <a:path w="740" h="1146">
                  <a:moveTo>
                    <a:pt x="0" y="0"/>
                  </a:moveTo>
                  <a:lnTo>
                    <a:pt x="0" y="1146"/>
                  </a:lnTo>
                  <a:lnTo>
                    <a:pt x="740" y="1146"/>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Freeform 226"/>
            <p:cNvSpPr>
              <a:spLocks/>
            </p:cNvSpPr>
            <p:nvPr/>
          </p:nvSpPr>
          <p:spPr bwMode="auto">
            <a:xfrm>
              <a:off x="1791" y="2146"/>
              <a:ext cx="700" cy="1051"/>
            </a:xfrm>
            <a:custGeom>
              <a:avLst/>
              <a:gdLst>
                <a:gd name="T0" fmla="*/ 700 w 700"/>
                <a:gd name="T1" fmla="*/ 1051 h 1051"/>
                <a:gd name="T2" fmla="*/ 0 w 700"/>
                <a:gd name="T3" fmla="*/ 1051 h 1051"/>
                <a:gd name="T4" fmla="*/ 0 w 700"/>
                <a:gd name="T5" fmla="*/ 0 h 1051"/>
                <a:gd name="T6" fmla="*/ 0 60000 65536"/>
                <a:gd name="T7" fmla="*/ 0 60000 65536"/>
                <a:gd name="T8" fmla="*/ 0 60000 65536"/>
              </a:gdLst>
              <a:ahLst/>
              <a:cxnLst>
                <a:cxn ang="T6">
                  <a:pos x="T0" y="T1"/>
                </a:cxn>
                <a:cxn ang="T7">
                  <a:pos x="T2" y="T3"/>
                </a:cxn>
                <a:cxn ang="T8">
                  <a:pos x="T4" y="T5"/>
                </a:cxn>
              </a:cxnLst>
              <a:rect l="0" t="0" r="r" b="b"/>
              <a:pathLst>
                <a:path w="700" h="1051">
                  <a:moveTo>
                    <a:pt x="700" y="1051"/>
                  </a:moveTo>
                  <a:lnTo>
                    <a:pt x="0" y="1051"/>
                  </a:lnTo>
                  <a:lnTo>
                    <a:pt x="0" y="0"/>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3" name="Group 244"/>
          <p:cNvGrpSpPr>
            <a:grpSpLocks/>
          </p:cNvGrpSpPr>
          <p:nvPr/>
        </p:nvGrpSpPr>
        <p:grpSpPr bwMode="auto">
          <a:xfrm>
            <a:off x="6604533" y="3806142"/>
            <a:ext cx="2516188" cy="1819275"/>
            <a:chOff x="3371" y="2124"/>
            <a:chExt cx="1585" cy="1146"/>
          </a:xfrm>
        </p:grpSpPr>
        <p:grpSp>
          <p:nvGrpSpPr>
            <p:cNvPr id="54" name="Group 201"/>
            <p:cNvGrpSpPr>
              <a:grpSpLocks/>
            </p:cNvGrpSpPr>
            <p:nvPr/>
          </p:nvGrpSpPr>
          <p:grpSpPr bwMode="auto">
            <a:xfrm>
              <a:off x="4120" y="2796"/>
              <a:ext cx="836" cy="460"/>
              <a:chOff x="4142" y="2802"/>
              <a:chExt cx="836" cy="460"/>
            </a:xfrm>
          </p:grpSpPr>
          <p:sp>
            <p:nvSpPr>
              <p:cNvPr id="56" name="Text Box 202"/>
              <p:cNvSpPr txBox="1">
                <a:spLocks noChangeArrowheads="1"/>
              </p:cNvSpPr>
              <p:nvPr/>
            </p:nvSpPr>
            <p:spPr bwMode="auto">
              <a:xfrm>
                <a:off x="4142" y="2956"/>
                <a:ext cx="836" cy="3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eaLnBrk="1" hangingPunct="1">
                  <a:lnSpc>
                    <a:spcPct val="80000"/>
                  </a:lnSpc>
                  <a:defRPr/>
                </a:pPr>
                <a:r>
                  <a:rPr lang="en-US" sz="1000" dirty="0" err="1">
                    <a:latin typeface="Arial" charset="0"/>
                  </a:rPr>
                  <a:t>ssthresh</a:t>
                </a:r>
                <a:r>
                  <a:rPr lang="en-US" sz="1000" dirty="0">
                    <a:latin typeface="Arial" charset="0"/>
                  </a:rPr>
                  <a:t>= </a:t>
                </a:r>
                <a:r>
                  <a:rPr lang="en-US" sz="1000" dirty="0" err="1">
                    <a:latin typeface="Arial" charset="0"/>
                  </a:rPr>
                  <a:t>cwnd</a:t>
                </a:r>
                <a:r>
                  <a:rPr lang="en-US" sz="1000" dirty="0">
                    <a:latin typeface="Arial" charset="0"/>
                  </a:rPr>
                  <a:t>/2</a:t>
                </a:r>
              </a:p>
              <a:p>
                <a:pPr algn="l" eaLnBrk="1" hangingPunct="1">
                  <a:lnSpc>
                    <a:spcPct val="80000"/>
                  </a:lnSpc>
                  <a:defRPr/>
                </a:pPr>
                <a:r>
                  <a:rPr lang="en-US" sz="1000" dirty="0" err="1">
                    <a:latin typeface="Arial" charset="0"/>
                  </a:rPr>
                  <a:t>cwnd</a:t>
                </a:r>
                <a:r>
                  <a:rPr lang="en-US" sz="1000" dirty="0">
                    <a:latin typeface="Arial" charset="0"/>
                  </a:rPr>
                  <a:t> = </a:t>
                </a:r>
                <a:r>
                  <a:rPr lang="en-US" sz="1000" dirty="0" err="1">
                    <a:latin typeface="Arial" charset="0"/>
                  </a:rPr>
                  <a:t>ssthresh</a:t>
                </a:r>
                <a:r>
                  <a:rPr lang="en-US" sz="1000" dirty="0">
                    <a:latin typeface="Arial" charset="0"/>
                  </a:rPr>
                  <a:t> + 3</a:t>
                </a:r>
              </a:p>
              <a:p>
                <a:pPr>
                  <a:lnSpc>
                    <a:spcPct val="80000"/>
                  </a:lnSpc>
                  <a:defRPr/>
                </a:pPr>
                <a:r>
                  <a:rPr lang="zh-CN" altLang="en-US" sz="1000" i="1" dirty="0">
                    <a:solidFill>
                      <a:srgbClr val="000099"/>
                    </a:solidFill>
                    <a:latin typeface="Arial" charset="0"/>
                  </a:rPr>
                  <a:t>重传丢失分组</a:t>
                </a:r>
                <a:r>
                  <a:rPr lang="en-US" altLang="zh-CN" sz="1200" dirty="0">
                    <a:latin typeface="Arial" charset="0"/>
                  </a:rPr>
                  <a:t> </a:t>
                </a:r>
              </a:p>
            </p:txBody>
          </p:sp>
          <p:sp>
            <p:nvSpPr>
              <p:cNvPr id="57" name="Line 203"/>
              <p:cNvSpPr>
                <a:spLocks noChangeShapeType="1"/>
              </p:cNvSpPr>
              <p:nvPr/>
            </p:nvSpPr>
            <p:spPr bwMode="auto">
              <a:xfrm>
                <a:off x="4211" y="2950"/>
                <a:ext cx="53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58" name="Text Box 204"/>
              <p:cNvSpPr txBox="1">
                <a:spLocks noChangeArrowheads="1"/>
              </p:cNvSpPr>
              <p:nvPr/>
            </p:nvSpPr>
            <p:spPr bwMode="auto">
              <a:xfrm>
                <a:off x="4154" y="2802"/>
                <a:ext cx="788"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eaLnBrk="1" hangingPunct="1">
                  <a:defRPr/>
                </a:pPr>
                <a:r>
                  <a:rPr lang="en-US" sz="1000">
                    <a:latin typeface="Arial" charset="0"/>
                  </a:rPr>
                  <a:t>dupACKcount == 3</a:t>
                </a:r>
              </a:p>
            </p:txBody>
          </p:sp>
        </p:grpSp>
        <p:sp>
          <p:nvSpPr>
            <p:cNvPr id="55" name="Freeform 227"/>
            <p:cNvSpPr>
              <a:spLocks/>
            </p:cNvSpPr>
            <p:nvPr/>
          </p:nvSpPr>
          <p:spPr bwMode="auto">
            <a:xfrm flipH="1">
              <a:off x="3371" y="2124"/>
              <a:ext cx="740" cy="1146"/>
            </a:xfrm>
            <a:custGeom>
              <a:avLst/>
              <a:gdLst>
                <a:gd name="T0" fmla="*/ 0 w 740"/>
                <a:gd name="T1" fmla="*/ 0 h 1146"/>
                <a:gd name="T2" fmla="*/ 0 w 740"/>
                <a:gd name="T3" fmla="*/ 1146 h 1146"/>
                <a:gd name="T4" fmla="*/ 740 w 740"/>
                <a:gd name="T5" fmla="*/ 1146 h 1146"/>
                <a:gd name="T6" fmla="*/ 0 60000 65536"/>
                <a:gd name="T7" fmla="*/ 0 60000 65536"/>
                <a:gd name="T8" fmla="*/ 0 60000 65536"/>
              </a:gdLst>
              <a:ahLst/>
              <a:cxnLst>
                <a:cxn ang="T6">
                  <a:pos x="T0" y="T1"/>
                </a:cxn>
                <a:cxn ang="T7">
                  <a:pos x="T2" y="T3"/>
                </a:cxn>
                <a:cxn ang="T8">
                  <a:pos x="T4" y="T5"/>
                </a:cxn>
              </a:cxnLst>
              <a:rect l="0" t="0" r="r" b="b"/>
              <a:pathLst>
                <a:path w="740" h="1146">
                  <a:moveTo>
                    <a:pt x="0" y="0"/>
                  </a:moveTo>
                  <a:lnTo>
                    <a:pt x="0" y="1146"/>
                  </a:lnTo>
                  <a:lnTo>
                    <a:pt x="740" y="1146"/>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9" name="Group 243"/>
          <p:cNvGrpSpPr>
            <a:grpSpLocks/>
          </p:cNvGrpSpPr>
          <p:nvPr/>
        </p:nvGrpSpPr>
        <p:grpSpPr bwMode="auto">
          <a:xfrm>
            <a:off x="6439432" y="3831541"/>
            <a:ext cx="1206500" cy="1668462"/>
            <a:chOff x="3267" y="2140"/>
            <a:chExt cx="760" cy="1051"/>
          </a:xfrm>
        </p:grpSpPr>
        <p:sp>
          <p:nvSpPr>
            <p:cNvPr id="60" name="Freeform 228"/>
            <p:cNvSpPr>
              <a:spLocks/>
            </p:cNvSpPr>
            <p:nvPr/>
          </p:nvSpPr>
          <p:spPr bwMode="auto">
            <a:xfrm flipH="1">
              <a:off x="3327" y="2140"/>
              <a:ext cx="700" cy="1051"/>
            </a:xfrm>
            <a:custGeom>
              <a:avLst/>
              <a:gdLst>
                <a:gd name="T0" fmla="*/ 700 w 700"/>
                <a:gd name="T1" fmla="*/ 1051 h 1051"/>
                <a:gd name="T2" fmla="*/ 0 w 700"/>
                <a:gd name="T3" fmla="*/ 1051 h 1051"/>
                <a:gd name="T4" fmla="*/ 0 w 700"/>
                <a:gd name="T5" fmla="*/ 0 h 1051"/>
                <a:gd name="T6" fmla="*/ 0 60000 65536"/>
                <a:gd name="T7" fmla="*/ 0 60000 65536"/>
                <a:gd name="T8" fmla="*/ 0 60000 65536"/>
              </a:gdLst>
              <a:ahLst/>
              <a:cxnLst>
                <a:cxn ang="T6">
                  <a:pos x="T0" y="T1"/>
                </a:cxn>
                <a:cxn ang="T7">
                  <a:pos x="T2" y="T3"/>
                </a:cxn>
                <a:cxn ang="T8">
                  <a:pos x="T4" y="T5"/>
                </a:cxn>
              </a:cxnLst>
              <a:rect l="0" t="0" r="r" b="b"/>
              <a:pathLst>
                <a:path w="700" h="1051">
                  <a:moveTo>
                    <a:pt x="700" y="1051"/>
                  </a:moveTo>
                  <a:lnTo>
                    <a:pt x="0" y="1051"/>
                  </a:lnTo>
                  <a:lnTo>
                    <a:pt x="0" y="0"/>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1" name="Group 229"/>
            <p:cNvGrpSpPr>
              <a:grpSpLocks/>
            </p:cNvGrpSpPr>
            <p:nvPr/>
          </p:nvGrpSpPr>
          <p:grpSpPr bwMode="auto">
            <a:xfrm>
              <a:off x="3267" y="2649"/>
              <a:ext cx="741" cy="525"/>
              <a:chOff x="1059" y="3496"/>
              <a:chExt cx="741" cy="525"/>
            </a:xfrm>
          </p:grpSpPr>
          <p:sp>
            <p:nvSpPr>
              <p:cNvPr id="62" name="Text Box 230"/>
              <p:cNvSpPr txBox="1">
                <a:spLocks noChangeArrowheads="1"/>
              </p:cNvSpPr>
              <p:nvPr/>
            </p:nvSpPr>
            <p:spPr bwMode="auto">
              <a:xfrm>
                <a:off x="1059" y="3640"/>
                <a:ext cx="741" cy="38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eaLnBrk="1" hangingPunct="1">
                  <a:lnSpc>
                    <a:spcPct val="80000"/>
                  </a:lnSpc>
                  <a:defRPr/>
                </a:pPr>
                <a:r>
                  <a:rPr lang="en-US" sz="1000">
                    <a:latin typeface="Arial" charset="0"/>
                  </a:rPr>
                  <a:t>cwnd = ssthresh</a:t>
                </a:r>
              </a:p>
              <a:p>
                <a:pPr algn="r" eaLnBrk="1" hangingPunct="1">
                  <a:lnSpc>
                    <a:spcPct val="80000"/>
                  </a:lnSpc>
                  <a:defRPr/>
                </a:pPr>
                <a:r>
                  <a:rPr lang="en-US" sz="1000">
                    <a:latin typeface="Arial" charset="0"/>
                  </a:rPr>
                  <a:t>dupACKcount = 0</a:t>
                </a:r>
              </a:p>
              <a:p>
                <a:pPr algn="r" eaLnBrk="1" hangingPunct="1">
                  <a:lnSpc>
                    <a:spcPct val="80000"/>
                  </a:lnSpc>
                  <a:defRPr/>
                </a:pPr>
                <a:endParaRPr lang="en-US" sz="1000">
                  <a:latin typeface="Arial" charset="0"/>
                </a:endParaRPr>
              </a:p>
              <a:p>
                <a:pPr algn="r" eaLnBrk="1" hangingPunct="1">
                  <a:lnSpc>
                    <a:spcPct val="80000"/>
                  </a:lnSpc>
                  <a:defRPr/>
                </a:pPr>
                <a:endParaRPr lang="en-US" sz="1200">
                  <a:latin typeface="Arial" charset="0"/>
                </a:endParaRPr>
              </a:p>
            </p:txBody>
          </p:sp>
          <p:grpSp>
            <p:nvGrpSpPr>
              <p:cNvPr id="63" name="Group 231"/>
              <p:cNvGrpSpPr>
                <a:grpSpLocks/>
              </p:cNvGrpSpPr>
              <p:nvPr/>
            </p:nvGrpSpPr>
            <p:grpSpPr bwMode="auto">
              <a:xfrm>
                <a:off x="1190" y="3496"/>
                <a:ext cx="582" cy="154"/>
                <a:chOff x="1190" y="3496"/>
                <a:chExt cx="582" cy="154"/>
              </a:xfrm>
            </p:grpSpPr>
            <p:sp>
              <p:nvSpPr>
                <p:cNvPr id="64" name="Line 232"/>
                <p:cNvSpPr>
                  <a:spLocks noChangeShapeType="1"/>
                </p:cNvSpPr>
                <p:nvPr/>
              </p:nvSpPr>
              <p:spPr bwMode="auto">
                <a:xfrm>
                  <a:off x="1190" y="3641"/>
                  <a:ext cx="53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65" name="Text Box 233"/>
                <p:cNvSpPr txBox="1">
                  <a:spLocks noChangeArrowheads="1"/>
                </p:cNvSpPr>
                <p:nvPr/>
              </p:nvSpPr>
              <p:spPr bwMode="auto">
                <a:xfrm>
                  <a:off x="1310" y="3496"/>
                  <a:ext cx="462"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eaLnBrk="1" hangingPunct="1">
                    <a:defRPr/>
                  </a:pPr>
                  <a:r>
                    <a:rPr lang="en-US" sz="1000">
                      <a:latin typeface="Arial" charset="0"/>
                    </a:rPr>
                    <a:t>New ACK</a:t>
                  </a:r>
                </a:p>
              </p:txBody>
            </p:sp>
          </p:grpSp>
        </p:grpSp>
      </p:grpSp>
      <p:grpSp>
        <p:nvGrpSpPr>
          <p:cNvPr id="66" name="Group 241"/>
          <p:cNvGrpSpPr>
            <a:grpSpLocks/>
          </p:cNvGrpSpPr>
          <p:nvPr/>
        </p:nvGrpSpPr>
        <p:grpSpPr bwMode="auto">
          <a:xfrm>
            <a:off x="2073807" y="1797954"/>
            <a:ext cx="4052888" cy="2663826"/>
            <a:chOff x="517" y="859"/>
            <a:chExt cx="2553" cy="1678"/>
          </a:xfrm>
        </p:grpSpPr>
        <p:grpSp>
          <p:nvGrpSpPr>
            <p:cNvPr id="67" name="Group 161"/>
            <p:cNvGrpSpPr>
              <a:grpSpLocks/>
            </p:cNvGrpSpPr>
            <p:nvPr/>
          </p:nvGrpSpPr>
          <p:grpSpPr bwMode="auto">
            <a:xfrm>
              <a:off x="1329" y="1320"/>
              <a:ext cx="800" cy="754"/>
              <a:chOff x="996" y="1773"/>
              <a:chExt cx="800" cy="754"/>
            </a:xfrm>
          </p:grpSpPr>
          <p:sp>
            <p:nvSpPr>
              <p:cNvPr id="88" name="Oval 162"/>
              <p:cNvSpPr>
                <a:spLocks noChangeArrowheads="1"/>
              </p:cNvSpPr>
              <p:nvPr/>
            </p:nvSpPr>
            <p:spPr bwMode="auto">
              <a:xfrm>
                <a:off x="996" y="1773"/>
                <a:ext cx="800" cy="754"/>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89" name="Text Box 163"/>
              <p:cNvSpPr txBox="1">
                <a:spLocks noChangeArrowheads="1"/>
              </p:cNvSpPr>
              <p:nvPr/>
            </p:nvSpPr>
            <p:spPr bwMode="auto">
              <a:xfrm>
                <a:off x="1179" y="1946"/>
                <a:ext cx="444" cy="4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eaLnBrk="1" hangingPunct="1">
                  <a:defRPr/>
                </a:pPr>
                <a:r>
                  <a:rPr lang="en-US" sz="1800">
                    <a:latin typeface="Arial" charset="0"/>
                  </a:rPr>
                  <a:t>slow </a:t>
                </a:r>
              </a:p>
              <a:p>
                <a:pPr eaLnBrk="1" hangingPunct="1">
                  <a:defRPr/>
                </a:pPr>
                <a:r>
                  <a:rPr lang="en-US" sz="1800">
                    <a:latin typeface="Arial" charset="0"/>
                  </a:rPr>
                  <a:t>start</a:t>
                </a:r>
              </a:p>
            </p:txBody>
          </p:sp>
        </p:grpSp>
        <p:grpSp>
          <p:nvGrpSpPr>
            <p:cNvPr id="68" name="Group 177"/>
            <p:cNvGrpSpPr>
              <a:grpSpLocks/>
            </p:cNvGrpSpPr>
            <p:nvPr/>
          </p:nvGrpSpPr>
          <p:grpSpPr bwMode="auto">
            <a:xfrm>
              <a:off x="530" y="2026"/>
              <a:ext cx="826" cy="511"/>
              <a:chOff x="418" y="2713"/>
              <a:chExt cx="826" cy="511"/>
            </a:xfrm>
          </p:grpSpPr>
          <p:sp>
            <p:nvSpPr>
              <p:cNvPr id="85" name="Text Box 178"/>
              <p:cNvSpPr txBox="1">
                <a:spLocks noChangeArrowheads="1"/>
              </p:cNvSpPr>
              <p:nvPr/>
            </p:nvSpPr>
            <p:spPr bwMode="auto">
              <a:xfrm>
                <a:off x="777" y="2713"/>
                <a:ext cx="377"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eaLnBrk="1" hangingPunct="1">
                  <a:defRPr/>
                </a:pPr>
                <a:r>
                  <a:rPr lang="en-US" sz="1000">
                    <a:latin typeface="Arial" charset="0"/>
                  </a:rPr>
                  <a:t>timeout</a:t>
                </a:r>
              </a:p>
            </p:txBody>
          </p:sp>
          <p:sp>
            <p:nvSpPr>
              <p:cNvPr id="86" name="Text Box 179"/>
              <p:cNvSpPr txBox="1">
                <a:spLocks noChangeArrowheads="1"/>
              </p:cNvSpPr>
              <p:nvPr/>
            </p:nvSpPr>
            <p:spPr bwMode="auto">
              <a:xfrm>
                <a:off x="418" y="2840"/>
                <a:ext cx="807" cy="3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eaLnBrk="1" hangingPunct="1">
                  <a:lnSpc>
                    <a:spcPct val="80000"/>
                  </a:lnSpc>
                  <a:defRPr/>
                </a:pPr>
                <a:r>
                  <a:rPr lang="en-US" sz="1000" dirty="0" err="1">
                    <a:latin typeface="Arial" charset="0"/>
                  </a:rPr>
                  <a:t>ssthresh</a:t>
                </a:r>
                <a:r>
                  <a:rPr lang="en-US" sz="1000" dirty="0">
                    <a:latin typeface="Arial" charset="0"/>
                  </a:rPr>
                  <a:t> = </a:t>
                </a:r>
                <a:r>
                  <a:rPr lang="en-US" sz="1000" dirty="0" err="1">
                    <a:latin typeface="Arial" charset="0"/>
                  </a:rPr>
                  <a:t>cwnd</a:t>
                </a:r>
                <a:r>
                  <a:rPr lang="en-US" sz="1000" dirty="0">
                    <a:latin typeface="Arial" charset="0"/>
                  </a:rPr>
                  <a:t>/2 </a:t>
                </a:r>
              </a:p>
              <a:p>
                <a:pPr eaLnBrk="1" hangingPunct="1">
                  <a:lnSpc>
                    <a:spcPct val="80000"/>
                  </a:lnSpc>
                  <a:defRPr/>
                </a:pPr>
                <a:r>
                  <a:rPr lang="en-US" sz="1000" dirty="0" err="1">
                    <a:latin typeface="Arial" charset="0"/>
                  </a:rPr>
                  <a:t>cwnd</a:t>
                </a:r>
                <a:r>
                  <a:rPr lang="en-US" sz="1000" dirty="0">
                    <a:latin typeface="Arial" charset="0"/>
                  </a:rPr>
                  <a:t> = 1 MSS</a:t>
                </a:r>
              </a:p>
              <a:p>
                <a:pPr eaLnBrk="1" hangingPunct="1">
                  <a:lnSpc>
                    <a:spcPct val="80000"/>
                  </a:lnSpc>
                  <a:defRPr/>
                </a:pPr>
                <a:r>
                  <a:rPr lang="en-US" sz="1000" dirty="0" err="1">
                    <a:latin typeface="Arial" charset="0"/>
                  </a:rPr>
                  <a:t>dupACKcount</a:t>
                </a:r>
                <a:r>
                  <a:rPr lang="en-US" sz="1000" dirty="0">
                    <a:latin typeface="Arial" charset="0"/>
                  </a:rPr>
                  <a:t> = 0</a:t>
                </a:r>
              </a:p>
              <a:p>
                <a:pPr eaLnBrk="1" hangingPunct="1">
                  <a:lnSpc>
                    <a:spcPct val="80000"/>
                  </a:lnSpc>
                  <a:defRPr/>
                </a:pPr>
                <a:r>
                  <a:rPr lang="zh-CN" altLang="en-US" sz="1000" i="1" dirty="0" smtClean="0">
                    <a:solidFill>
                      <a:srgbClr val="000099"/>
                    </a:solidFill>
                    <a:latin typeface="Arial" charset="0"/>
                  </a:rPr>
                  <a:t>重传丢失分组</a:t>
                </a:r>
                <a:r>
                  <a:rPr lang="en-US" sz="1200" dirty="0" smtClean="0">
                    <a:latin typeface="Arial" charset="0"/>
                  </a:rPr>
                  <a:t> </a:t>
                </a:r>
                <a:endParaRPr lang="en-US" sz="1200" dirty="0">
                  <a:latin typeface="Arial" charset="0"/>
                </a:endParaRPr>
              </a:p>
            </p:txBody>
          </p:sp>
          <p:sp>
            <p:nvSpPr>
              <p:cNvPr id="87" name="Line 180"/>
              <p:cNvSpPr>
                <a:spLocks noChangeShapeType="1"/>
              </p:cNvSpPr>
              <p:nvPr/>
            </p:nvSpPr>
            <p:spPr bwMode="auto">
              <a:xfrm>
                <a:off x="709" y="2855"/>
                <a:ext cx="53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grpSp>
        <p:grpSp>
          <p:nvGrpSpPr>
            <p:cNvPr id="69" name="Group 186"/>
            <p:cNvGrpSpPr>
              <a:grpSpLocks/>
            </p:cNvGrpSpPr>
            <p:nvPr/>
          </p:nvGrpSpPr>
          <p:grpSpPr bwMode="auto">
            <a:xfrm>
              <a:off x="2173" y="960"/>
              <a:ext cx="897" cy="532"/>
              <a:chOff x="2683" y="798"/>
              <a:chExt cx="897" cy="532"/>
            </a:xfrm>
          </p:grpSpPr>
          <p:sp>
            <p:nvSpPr>
              <p:cNvPr id="82" name="Text Box 187"/>
              <p:cNvSpPr txBox="1">
                <a:spLocks noChangeArrowheads="1"/>
              </p:cNvSpPr>
              <p:nvPr/>
            </p:nvSpPr>
            <p:spPr bwMode="auto">
              <a:xfrm>
                <a:off x="2683" y="917"/>
                <a:ext cx="897" cy="4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eaLnBrk="1" hangingPunct="1">
                  <a:lnSpc>
                    <a:spcPct val="90000"/>
                  </a:lnSpc>
                  <a:defRPr/>
                </a:pPr>
                <a:r>
                  <a:rPr lang="en-US" sz="1000" dirty="0" err="1">
                    <a:latin typeface="Arial" charset="0"/>
                  </a:rPr>
                  <a:t>cwnd</a:t>
                </a:r>
                <a:r>
                  <a:rPr lang="en-US" sz="1000" dirty="0">
                    <a:latin typeface="Arial" charset="0"/>
                  </a:rPr>
                  <a:t> = </a:t>
                </a:r>
                <a:r>
                  <a:rPr lang="en-US" sz="1000" dirty="0" err="1">
                    <a:latin typeface="Arial" charset="0"/>
                  </a:rPr>
                  <a:t>cwnd+MSS</a:t>
                </a:r>
                <a:endParaRPr lang="en-US" sz="1000" dirty="0">
                  <a:latin typeface="Arial" charset="0"/>
                </a:endParaRPr>
              </a:p>
              <a:p>
                <a:pPr algn="l" eaLnBrk="1" hangingPunct="1">
                  <a:lnSpc>
                    <a:spcPct val="90000"/>
                  </a:lnSpc>
                  <a:defRPr/>
                </a:pPr>
                <a:r>
                  <a:rPr lang="en-US" sz="1000" dirty="0" err="1">
                    <a:latin typeface="Arial" charset="0"/>
                  </a:rPr>
                  <a:t>dupACKcount</a:t>
                </a:r>
                <a:r>
                  <a:rPr lang="en-US" sz="1000" dirty="0">
                    <a:latin typeface="Arial" charset="0"/>
                  </a:rPr>
                  <a:t> = 0</a:t>
                </a:r>
              </a:p>
              <a:p>
                <a:pPr algn="l" eaLnBrk="1" hangingPunct="1">
                  <a:lnSpc>
                    <a:spcPct val="90000"/>
                  </a:lnSpc>
                  <a:defRPr/>
                </a:pPr>
                <a:r>
                  <a:rPr lang="zh-CN" altLang="en-US" sz="1000" i="1" dirty="0" smtClean="0">
                    <a:solidFill>
                      <a:srgbClr val="000099"/>
                    </a:solidFill>
                    <a:latin typeface="Arial" charset="0"/>
                  </a:rPr>
                  <a:t>如果允许，发送新分组</a:t>
                </a:r>
                <a:endParaRPr lang="en-US" sz="1000" i="1" dirty="0">
                  <a:solidFill>
                    <a:srgbClr val="000099"/>
                  </a:solidFill>
                  <a:latin typeface="Arial" charset="0"/>
                </a:endParaRPr>
              </a:p>
              <a:p>
                <a:pPr algn="l" eaLnBrk="1" hangingPunct="1">
                  <a:lnSpc>
                    <a:spcPct val="80000"/>
                  </a:lnSpc>
                  <a:defRPr/>
                </a:pPr>
                <a:endParaRPr lang="en-US" sz="1200" dirty="0">
                  <a:latin typeface="Arial" charset="0"/>
                </a:endParaRPr>
              </a:p>
            </p:txBody>
          </p:sp>
          <p:sp>
            <p:nvSpPr>
              <p:cNvPr id="83" name="Line 188"/>
              <p:cNvSpPr>
                <a:spLocks noChangeShapeType="1"/>
              </p:cNvSpPr>
              <p:nvPr/>
            </p:nvSpPr>
            <p:spPr bwMode="auto">
              <a:xfrm>
                <a:off x="2744" y="934"/>
                <a:ext cx="53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84" name="Text Box 189"/>
              <p:cNvSpPr txBox="1">
                <a:spLocks noChangeArrowheads="1"/>
              </p:cNvSpPr>
              <p:nvPr/>
            </p:nvSpPr>
            <p:spPr bwMode="auto">
              <a:xfrm>
                <a:off x="2697" y="798"/>
                <a:ext cx="448"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eaLnBrk="1" hangingPunct="1">
                  <a:defRPr/>
                </a:pPr>
                <a:r>
                  <a:rPr lang="en-US" sz="1000">
                    <a:latin typeface="Arial" charset="0"/>
                  </a:rPr>
                  <a:t>new ACK</a:t>
                </a:r>
              </a:p>
            </p:txBody>
          </p:sp>
        </p:grpSp>
        <p:sp>
          <p:nvSpPr>
            <p:cNvPr id="70" name="Freeform 205"/>
            <p:cNvSpPr>
              <a:spLocks/>
            </p:cNvSpPr>
            <p:nvPr/>
          </p:nvSpPr>
          <p:spPr bwMode="auto">
            <a:xfrm>
              <a:off x="1601" y="1129"/>
              <a:ext cx="313" cy="201"/>
            </a:xfrm>
            <a:custGeom>
              <a:avLst/>
              <a:gdLst>
                <a:gd name="T0" fmla="*/ 25 w 313"/>
                <a:gd name="T1" fmla="*/ 169 h 201"/>
                <a:gd name="T2" fmla="*/ 153 w 313"/>
                <a:gd name="T3" fmla="*/ 7 h 201"/>
                <a:gd name="T4" fmla="*/ 258 w 313"/>
                <a:gd name="T5" fmla="*/ 201 h 201"/>
                <a:gd name="T6" fmla="*/ 0 60000 65536"/>
                <a:gd name="T7" fmla="*/ 0 60000 65536"/>
                <a:gd name="T8" fmla="*/ 0 60000 65536"/>
              </a:gdLst>
              <a:ahLst/>
              <a:cxnLst>
                <a:cxn ang="T6">
                  <a:pos x="T0" y="T1"/>
                </a:cxn>
                <a:cxn ang="T7">
                  <a:pos x="T2" y="T3"/>
                </a:cxn>
                <a:cxn ang="T8">
                  <a:pos x="T4" y="T5"/>
                </a:cxn>
              </a:cxnLst>
              <a:rect l="0" t="0" r="r" b="b"/>
              <a:pathLst>
                <a:path w="313" h="201">
                  <a:moveTo>
                    <a:pt x="25" y="169"/>
                  </a:moveTo>
                  <a:cubicBezTo>
                    <a:pt x="0" y="108"/>
                    <a:pt x="5" y="0"/>
                    <a:pt x="153" y="7"/>
                  </a:cubicBezTo>
                  <a:cubicBezTo>
                    <a:pt x="302" y="12"/>
                    <a:pt x="313" y="87"/>
                    <a:pt x="258" y="201"/>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 name="Freeform 206"/>
            <p:cNvSpPr>
              <a:spLocks/>
            </p:cNvSpPr>
            <p:nvPr/>
          </p:nvSpPr>
          <p:spPr bwMode="auto">
            <a:xfrm rot="2575893">
              <a:off x="1950" y="1316"/>
              <a:ext cx="313" cy="201"/>
            </a:xfrm>
            <a:custGeom>
              <a:avLst/>
              <a:gdLst>
                <a:gd name="T0" fmla="*/ 25 w 313"/>
                <a:gd name="T1" fmla="*/ 169 h 201"/>
                <a:gd name="T2" fmla="*/ 153 w 313"/>
                <a:gd name="T3" fmla="*/ 7 h 201"/>
                <a:gd name="T4" fmla="*/ 258 w 313"/>
                <a:gd name="T5" fmla="*/ 201 h 201"/>
                <a:gd name="T6" fmla="*/ 0 60000 65536"/>
                <a:gd name="T7" fmla="*/ 0 60000 65536"/>
                <a:gd name="T8" fmla="*/ 0 60000 65536"/>
              </a:gdLst>
              <a:ahLst/>
              <a:cxnLst>
                <a:cxn ang="T6">
                  <a:pos x="T0" y="T1"/>
                </a:cxn>
                <a:cxn ang="T7">
                  <a:pos x="T2" y="T3"/>
                </a:cxn>
                <a:cxn ang="T8">
                  <a:pos x="T4" y="T5"/>
                </a:cxn>
              </a:cxnLst>
              <a:rect l="0" t="0" r="r" b="b"/>
              <a:pathLst>
                <a:path w="313" h="201">
                  <a:moveTo>
                    <a:pt x="25" y="169"/>
                  </a:moveTo>
                  <a:cubicBezTo>
                    <a:pt x="0" y="108"/>
                    <a:pt x="5" y="0"/>
                    <a:pt x="153" y="7"/>
                  </a:cubicBezTo>
                  <a:cubicBezTo>
                    <a:pt x="302" y="12"/>
                    <a:pt x="313" y="87"/>
                    <a:pt x="258" y="201"/>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2" name="Group 207"/>
            <p:cNvGrpSpPr>
              <a:grpSpLocks/>
            </p:cNvGrpSpPr>
            <p:nvPr/>
          </p:nvGrpSpPr>
          <p:grpSpPr bwMode="auto">
            <a:xfrm>
              <a:off x="1465" y="859"/>
              <a:ext cx="700" cy="367"/>
              <a:chOff x="4274" y="2922"/>
              <a:chExt cx="700" cy="367"/>
            </a:xfrm>
          </p:grpSpPr>
          <p:sp>
            <p:nvSpPr>
              <p:cNvPr id="79" name="Text Box 208"/>
              <p:cNvSpPr txBox="1">
                <a:spLocks noChangeArrowheads="1"/>
              </p:cNvSpPr>
              <p:nvPr/>
            </p:nvSpPr>
            <p:spPr bwMode="auto">
              <a:xfrm>
                <a:off x="4274" y="3062"/>
                <a:ext cx="700" cy="2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eaLnBrk="1" hangingPunct="1">
                  <a:lnSpc>
                    <a:spcPct val="80000"/>
                  </a:lnSpc>
                  <a:defRPr/>
                </a:pPr>
                <a:r>
                  <a:rPr lang="en-US" sz="1000">
                    <a:latin typeface="Arial" charset="0"/>
                  </a:rPr>
                  <a:t>dupACKcount++</a:t>
                </a:r>
              </a:p>
              <a:p>
                <a:pPr eaLnBrk="1" hangingPunct="1">
                  <a:lnSpc>
                    <a:spcPct val="80000"/>
                  </a:lnSpc>
                  <a:defRPr/>
                </a:pPr>
                <a:endParaRPr lang="en-US" sz="1200">
                  <a:latin typeface="Arial" charset="0"/>
                </a:endParaRPr>
              </a:p>
            </p:txBody>
          </p:sp>
          <p:sp>
            <p:nvSpPr>
              <p:cNvPr id="80" name="Line 209"/>
              <p:cNvSpPr>
                <a:spLocks noChangeShapeType="1"/>
              </p:cNvSpPr>
              <p:nvPr/>
            </p:nvSpPr>
            <p:spPr bwMode="auto">
              <a:xfrm>
                <a:off x="4353" y="3071"/>
                <a:ext cx="53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81" name="Text Box 210"/>
              <p:cNvSpPr txBox="1">
                <a:spLocks noChangeArrowheads="1"/>
              </p:cNvSpPr>
              <p:nvPr/>
            </p:nvSpPr>
            <p:spPr bwMode="auto">
              <a:xfrm>
                <a:off x="4295" y="2922"/>
                <a:ext cx="620"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eaLnBrk="1" hangingPunct="1">
                  <a:defRPr/>
                </a:pPr>
                <a:r>
                  <a:rPr lang="en-US" sz="1000">
                    <a:latin typeface="Arial" charset="0"/>
                  </a:rPr>
                  <a:t>duplicate ACK</a:t>
                </a:r>
              </a:p>
            </p:txBody>
          </p:sp>
        </p:grpSp>
        <p:sp>
          <p:nvSpPr>
            <p:cNvPr id="73" name="Freeform 211"/>
            <p:cNvSpPr>
              <a:spLocks/>
            </p:cNvSpPr>
            <p:nvPr/>
          </p:nvSpPr>
          <p:spPr bwMode="auto">
            <a:xfrm rot="-8222029">
              <a:off x="1204" y="1903"/>
              <a:ext cx="313" cy="201"/>
            </a:xfrm>
            <a:custGeom>
              <a:avLst/>
              <a:gdLst>
                <a:gd name="T0" fmla="*/ 25 w 313"/>
                <a:gd name="T1" fmla="*/ 169 h 201"/>
                <a:gd name="T2" fmla="*/ 153 w 313"/>
                <a:gd name="T3" fmla="*/ 7 h 201"/>
                <a:gd name="T4" fmla="*/ 258 w 313"/>
                <a:gd name="T5" fmla="*/ 201 h 201"/>
                <a:gd name="T6" fmla="*/ 0 60000 65536"/>
                <a:gd name="T7" fmla="*/ 0 60000 65536"/>
                <a:gd name="T8" fmla="*/ 0 60000 65536"/>
              </a:gdLst>
              <a:ahLst/>
              <a:cxnLst>
                <a:cxn ang="T6">
                  <a:pos x="T0" y="T1"/>
                </a:cxn>
                <a:cxn ang="T7">
                  <a:pos x="T2" y="T3"/>
                </a:cxn>
                <a:cxn ang="T8">
                  <a:pos x="T4" y="T5"/>
                </a:cxn>
              </a:cxnLst>
              <a:rect l="0" t="0" r="r" b="b"/>
              <a:pathLst>
                <a:path w="313" h="201">
                  <a:moveTo>
                    <a:pt x="25" y="169"/>
                  </a:moveTo>
                  <a:cubicBezTo>
                    <a:pt x="0" y="108"/>
                    <a:pt x="5" y="0"/>
                    <a:pt x="153" y="7"/>
                  </a:cubicBezTo>
                  <a:cubicBezTo>
                    <a:pt x="302" y="12"/>
                    <a:pt x="313" y="87"/>
                    <a:pt x="258" y="201"/>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 name="Line 234"/>
            <p:cNvSpPr>
              <a:spLocks noChangeShapeType="1"/>
            </p:cNvSpPr>
            <p:nvPr/>
          </p:nvSpPr>
          <p:spPr bwMode="auto">
            <a:xfrm>
              <a:off x="536" y="1649"/>
              <a:ext cx="752" cy="1"/>
            </a:xfrm>
            <a:prstGeom prst="line">
              <a:avLst/>
            </a:prstGeom>
            <a:noFill/>
            <a:ln w="9525">
              <a:solidFill>
                <a:schemeClr val="tx1"/>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grpSp>
          <p:nvGrpSpPr>
            <p:cNvPr id="75" name="Group 235"/>
            <p:cNvGrpSpPr>
              <a:grpSpLocks/>
            </p:cNvGrpSpPr>
            <p:nvPr/>
          </p:nvGrpSpPr>
          <p:grpSpPr bwMode="auto">
            <a:xfrm>
              <a:off x="517" y="1255"/>
              <a:ext cx="741" cy="416"/>
              <a:chOff x="539" y="936"/>
              <a:chExt cx="741" cy="416"/>
            </a:xfrm>
          </p:grpSpPr>
          <p:sp>
            <p:nvSpPr>
              <p:cNvPr id="76" name="Text Box 236"/>
              <p:cNvSpPr txBox="1">
                <a:spLocks noChangeArrowheads="1"/>
              </p:cNvSpPr>
              <p:nvPr/>
            </p:nvSpPr>
            <p:spPr bwMode="auto">
              <a:xfrm>
                <a:off x="816" y="936"/>
                <a:ext cx="171"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eaLnBrk="1" hangingPunct="1">
                  <a:defRPr/>
                </a:pPr>
                <a:r>
                  <a:rPr lang="en-US" sz="1000">
                    <a:latin typeface="Symbol" charset="0"/>
                  </a:rPr>
                  <a:t>L</a:t>
                </a:r>
              </a:p>
            </p:txBody>
          </p:sp>
          <p:sp>
            <p:nvSpPr>
              <p:cNvPr id="77" name="Text Box 237"/>
              <p:cNvSpPr txBox="1">
                <a:spLocks noChangeArrowheads="1"/>
              </p:cNvSpPr>
              <p:nvPr/>
            </p:nvSpPr>
            <p:spPr bwMode="auto">
              <a:xfrm>
                <a:off x="539" y="1063"/>
                <a:ext cx="741" cy="2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eaLnBrk="1" hangingPunct="1">
                  <a:lnSpc>
                    <a:spcPct val="80000"/>
                  </a:lnSpc>
                  <a:defRPr/>
                </a:pPr>
                <a:r>
                  <a:rPr lang="en-US" sz="1000">
                    <a:latin typeface="Arial" charset="0"/>
                  </a:rPr>
                  <a:t>cwnd = 1 MSS</a:t>
                </a:r>
              </a:p>
              <a:p>
                <a:pPr eaLnBrk="1" hangingPunct="1">
                  <a:lnSpc>
                    <a:spcPct val="80000"/>
                  </a:lnSpc>
                  <a:defRPr/>
                </a:pPr>
                <a:r>
                  <a:rPr lang="en-US" sz="1000">
                    <a:latin typeface="Arial" charset="0"/>
                  </a:rPr>
                  <a:t>ssthresh = 64 KB</a:t>
                </a:r>
              </a:p>
              <a:p>
                <a:pPr eaLnBrk="1" hangingPunct="1">
                  <a:lnSpc>
                    <a:spcPct val="80000"/>
                  </a:lnSpc>
                  <a:defRPr/>
                </a:pPr>
                <a:r>
                  <a:rPr lang="en-US" sz="1000">
                    <a:latin typeface="Arial" charset="0"/>
                  </a:rPr>
                  <a:t>dupACKcount = 0</a:t>
                </a:r>
                <a:endParaRPr lang="en-US" sz="1200">
                  <a:latin typeface="Arial" charset="0"/>
                </a:endParaRPr>
              </a:p>
            </p:txBody>
          </p:sp>
          <p:sp>
            <p:nvSpPr>
              <p:cNvPr id="78" name="Line 238"/>
              <p:cNvSpPr>
                <a:spLocks noChangeShapeType="1"/>
              </p:cNvSpPr>
              <p:nvPr/>
            </p:nvSpPr>
            <p:spPr bwMode="auto">
              <a:xfrm>
                <a:off x="641" y="1078"/>
                <a:ext cx="53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grpSp>
      </p:grpSp>
      <p:grpSp>
        <p:nvGrpSpPr>
          <p:cNvPr id="90" name="Group 255"/>
          <p:cNvGrpSpPr>
            <a:grpSpLocks/>
          </p:cNvGrpSpPr>
          <p:nvPr/>
        </p:nvGrpSpPr>
        <p:grpSpPr bwMode="auto">
          <a:xfrm>
            <a:off x="2107145" y="3064781"/>
            <a:ext cx="3113088" cy="1447801"/>
            <a:chOff x="540" y="1659"/>
            <a:chExt cx="1961" cy="912"/>
          </a:xfrm>
        </p:grpSpPr>
        <p:pic>
          <p:nvPicPr>
            <p:cNvPr id="91" name="Picture 25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40" y="1907"/>
              <a:ext cx="262" cy="2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92" name="Picture 25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2152" y="1659"/>
              <a:ext cx="262" cy="2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93" name="Picture 25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2239" y="2326"/>
              <a:ext cx="262" cy="2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grpSp>
      <p:grpSp>
        <p:nvGrpSpPr>
          <p:cNvPr id="94" name="Group 297"/>
          <p:cNvGrpSpPr>
            <a:grpSpLocks/>
          </p:cNvGrpSpPr>
          <p:nvPr/>
        </p:nvGrpSpPr>
        <p:grpSpPr bwMode="auto">
          <a:xfrm>
            <a:off x="4755095" y="1461404"/>
            <a:ext cx="4333875" cy="3243263"/>
            <a:chOff x="2205" y="641"/>
            <a:chExt cx="2730" cy="2043"/>
          </a:xfrm>
        </p:grpSpPr>
        <p:grpSp>
          <p:nvGrpSpPr>
            <p:cNvPr id="95" name="Group 282"/>
            <p:cNvGrpSpPr>
              <a:grpSpLocks/>
            </p:cNvGrpSpPr>
            <p:nvPr/>
          </p:nvGrpSpPr>
          <p:grpSpPr bwMode="auto">
            <a:xfrm>
              <a:off x="3381" y="2381"/>
              <a:ext cx="583" cy="303"/>
              <a:chOff x="1166" y="3601"/>
              <a:chExt cx="583" cy="303"/>
            </a:xfrm>
          </p:grpSpPr>
          <p:grpSp>
            <p:nvGrpSpPr>
              <p:cNvPr id="106" name="Group 283"/>
              <p:cNvGrpSpPr>
                <a:grpSpLocks/>
              </p:cNvGrpSpPr>
              <p:nvPr/>
            </p:nvGrpSpPr>
            <p:grpSpPr bwMode="auto">
              <a:xfrm>
                <a:off x="1166" y="3601"/>
                <a:ext cx="583" cy="303"/>
                <a:chOff x="990" y="4570"/>
                <a:chExt cx="597" cy="380"/>
              </a:xfrm>
            </p:grpSpPr>
            <p:pic>
              <p:nvPicPr>
                <p:cNvPr id="108" name="Picture 28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 y="4570"/>
                  <a:ext cx="597" cy="3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09" name="Rectangle 285"/>
                <p:cNvSpPr>
                  <a:spLocks noChangeArrowheads="1"/>
                </p:cNvSpPr>
                <p:nvPr/>
              </p:nvSpPr>
              <p:spPr bwMode="auto">
                <a:xfrm>
                  <a:off x="1124" y="4679"/>
                  <a:ext cx="356" cy="148"/>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107" name="Text Box 286"/>
              <p:cNvSpPr txBox="1">
                <a:spLocks noChangeArrowheads="1"/>
              </p:cNvSpPr>
              <p:nvPr/>
            </p:nvSpPr>
            <p:spPr bwMode="auto">
              <a:xfrm>
                <a:off x="1274" y="3633"/>
                <a:ext cx="397" cy="2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nSpc>
                    <a:spcPct val="80000"/>
                  </a:lnSpc>
                  <a:defRPr/>
                </a:pPr>
                <a:r>
                  <a:rPr lang="en-US" sz="1200" b="1" i="1" dirty="0">
                    <a:solidFill>
                      <a:schemeClr val="accent2"/>
                    </a:solidFill>
                    <a:latin typeface="Comic Sans MS" charset="0"/>
                  </a:rPr>
                  <a:t>New</a:t>
                </a:r>
              </a:p>
              <a:p>
                <a:pPr>
                  <a:lnSpc>
                    <a:spcPct val="80000"/>
                  </a:lnSpc>
                  <a:defRPr/>
                </a:pPr>
                <a:r>
                  <a:rPr lang="en-US" sz="1200" b="1" i="1" dirty="0">
                    <a:solidFill>
                      <a:schemeClr val="accent2"/>
                    </a:solidFill>
                    <a:latin typeface="Comic Sans MS" charset="0"/>
                  </a:rPr>
                  <a:t>ACK!</a:t>
                </a:r>
              </a:p>
            </p:txBody>
          </p:sp>
        </p:grpSp>
        <p:grpSp>
          <p:nvGrpSpPr>
            <p:cNvPr id="96" name="Group 287"/>
            <p:cNvGrpSpPr>
              <a:grpSpLocks/>
            </p:cNvGrpSpPr>
            <p:nvPr/>
          </p:nvGrpSpPr>
          <p:grpSpPr bwMode="auto">
            <a:xfrm>
              <a:off x="2205" y="700"/>
              <a:ext cx="583" cy="303"/>
              <a:chOff x="1166" y="3601"/>
              <a:chExt cx="583" cy="303"/>
            </a:xfrm>
          </p:grpSpPr>
          <p:grpSp>
            <p:nvGrpSpPr>
              <p:cNvPr id="102" name="Group 288"/>
              <p:cNvGrpSpPr>
                <a:grpSpLocks/>
              </p:cNvGrpSpPr>
              <p:nvPr/>
            </p:nvGrpSpPr>
            <p:grpSpPr bwMode="auto">
              <a:xfrm>
                <a:off x="1166" y="3601"/>
                <a:ext cx="583" cy="303"/>
                <a:chOff x="990" y="4570"/>
                <a:chExt cx="597" cy="380"/>
              </a:xfrm>
            </p:grpSpPr>
            <p:pic>
              <p:nvPicPr>
                <p:cNvPr id="104" name="Picture 28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 y="4570"/>
                  <a:ext cx="597" cy="3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05" name="Rectangle 290"/>
                <p:cNvSpPr>
                  <a:spLocks noChangeArrowheads="1"/>
                </p:cNvSpPr>
                <p:nvPr/>
              </p:nvSpPr>
              <p:spPr bwMode="auto">
                <a:xfrm>
                  <a:off x="1124" y="4679"/>
                  <a:ext cx="356" cy="148"/>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103" name="Text Box 291"/>
              <p:cNvSpPr txBox="1">
                <a:spLocks noChangeArrowheads="1"/>
              </p:cNvSpPr>
              <p:nvPr/>
            </p:nvSpPr>
            <p:spPr bwMode="auto">
              <a:xfrm>
                <a:off x="1274" y="3633"/>
                <a:ext cx="397" cy="2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nSpc>
                    <a:spcPct val="80000"/>
                  </a:lnSpc>
                  <a:defRPr/>
                </a:pPr>
                <a:r>
                  <a:rPr lang="en-US" sz="1200" b="1" i="1">
                    <a:solidFill>
                      <a:schemeClr val="accent2"/>
                    </a:solidFill>
                    <a:latin typeface="Comic Sans MS" charset="0"/>
                  </a:rPr>
                  <a:t>New</a:t>
                </a:r>
              </a:p>
              <a:p>
                <a:pPr>
                  <a:lnSpc>
                    <a:spcPct val="80000"/>
                  </a:lnSpc>
                  <a:defRPr/>
                </a:pPr>
                <a:r>
                  <a:rPr lang="en-US" sz="1200" b="1" i="1">
                    <a:solidFill>
                      <a:schemeClr val="accent2"/>
                    </a:solidFill>
                    <a:latin typeface="Comic Sans MS" charset="0"/>
                  </a:rPr>
                  <a:t>ACK!</a:t>
                </a:r>
              </a:p>
            </p:txBody>
          </p:sp>
        </p:grpSp>
        <p:grpSp>
          <p:nvGrpSpPr>
            <p:cNvPr id="97" name="Group 292"/>
            <p:cNvGrpSpPr>
              <a:grpSpLocks/>
            </p:cNvGrpSpPr>
            <p:nvPr/>
          </p:nvGrpSpPr>
          <p:grpSpPr bwMode="auto">
            <a:xfrm>
              <a:off x="4352" y="641"/>
              <a:ext cx="583" cy="303"/>
              <a:chOff x="1166" y="3601"/>
              <a:chExt cx="583" cy="303"/>
            </a:xfrm>
          </p:grpSpPr>
          <p:grpSp>
            <p:nvGrpSpPr>
              <p:cNvPr id="98" name="Group 293"/>
              <p:cNvGrpSpPr>
                <a:grpSpLocks/>
              </p:cNvGrpSpPr>
              <p:nvPr/>
            </p:nvGrpSpPr>
            <p:grpSpPr bwMode="auto">
              <a:xfrm>
                <a:off x="1166" y="3601"/>
                <a:ext cx="583" cy="303"/>
                <a:chOff x="990" y="4570"/>
                <a:chExt cx="597" cy="380"/>
              </a:xfrm>
            </p:grpSpPr>
            <p:pic>
              <p:nvPicPr>
                <p:cNvPr id="100" name="Picture 29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 y="4570"/>
                  <a:ext cx="597" cy="3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01" name="Rectangle 295"/>
                <p:cNvSpPr>
                  <a:spLocks noChangeArrowheads="1"/>
                </p:cNvSpPr>
                <p:nvPr/>
              </p:nvSpPr>
              <p:spPr bwMode="auto">
                <a:xfrm>
                  <a:off x="1124" y="4679"/>
                  <a:ext cx="356" cy="148"/>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99" name="Text Box 296"/>
              <p:cNvSpPr txBox="1">
                <a:spLocks noChangeArrowheads="1"/>
              </p:cNvSpPr>
              <p:nvPr/>
            </p:nvSpPr>
            <p:spPr bwMode="auto">
              <a:xfrm>
                <a:off x="1274" y="3633"/>
                <a:ext cx="397" cy="2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nSpc>
                    <a:spcPct val="80000"/>
                  </a:lnSpc>
                  <a:defRPr/>
                </a:pPr>
                <a:r>
                  <a:rPr lang="en-US" sz="1200" b="1" i="1">
                    <a:solidFill>
                      <a:schemeClr val="accent2"/>
                    </a:solidFill>
                    <a:latin typeface="Comic Sans MS" charset="0"/>
                  </a:rPr>
                  <a:t>New</a:t>
                </a:r>
              </a:p>
              <a:p>
                <a:pPr>
                  <a:lnSpc>
                    <a:spcPct val="80000"/>
                  </a:lnSpc>
                  <a:defRPr/>
                </a:pPr>
                <a:r>
                  <a:rPr lang="en-US" sz="1200" b="1" i="1">
                    <a:solidFill>
                      <a:schemeClr val="accent2"/>
                    </a:solidFill>
                    <a:latin typeface="Comic Sans MS" charset="0"/>
                  </a:rPr>
                  <a:t>ACK!</a:t>
                </a:r>
              </a:p>
            </p:txBody>
          </p:sp>
        </p:grpSp>
      </p:grpSp>
    </p:spTree>
    <p:extLst>
      <p:ext uri="{BB962C8B-B14F-4D97-AF65-F5344CB8AC3E}">
        <p14:creationId xmlns:p14="http://schemas.microsoft.com/office/powerpoint/2010/main" val="104955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dissolve">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dissolv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righ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wipe(up)">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59"/>
                                        </p:tgtEl>
                                        <p:attrNameLst>
                                          <p:attrName>style.visibility</p:attrName>
                                        </p:attrNameLst>
                                      </p:cBhvr>
                                      <p:to>
                                        <p:strVal val="visible"/>
                                      </p:to>
                                    </p:set>
                                    <p:animEffect transition="in" filter="wipe(left)">
                                      <p:cBhvr>
                                        <p:cTn id="36" dur="500"/>
                                        <p:tgtEl>
                                          <p:spTgt spid="59"/>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dissolve">
                                      <p:cBhvr>
                                        <p:cTn id="41" dur="500"/>
                                        <p:tgtEl>
                                          <p:spTgt spid="42"/>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9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94"/>
                                        </p:tgtEl>
                                        <p:attrNameLst>
                                          <p:attrName>style.visibility</p:attrName>
                                        </p:attrNameLst>
                                      </p:cBhvr>
                                      <p:to>
                                        <p:strVal val="visible"/>
                                      </p:to>
                                    </p:set>
                                    <p:animEffect transition="in" filter="dissolve">
                                      <p:cBhvr>
                                        <p:cTn id="50"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TCP</a:t>
            </a:r>
            <a:r>
              <a:rPr lang="zh-CN" altLang="en-US" dirty="0" smtClean="0"/>
              <a:t>版本</a:t>
            </a:r>
            <a:endParaRPr lang="zh-CN" altLang="en-US" dirty="0"/>
          </a:p>
        </p:txBody>
      </p:sp>
      <p:sp>
        <p:nvSpPr>
          <p:cNvPr id="3" name="内容占位符 2"/>
          <p:cNvSpPr>
            <a:spLocks noGrp="1"/>
          </p:cNvSpPr>
          <p:nvPr>
            <p:ph idx="1"/>
          </p:nvPr>
        </p:nvSpPr>
        <p:spPr>
          <a:xfrm>
            <a:off x="838200" y="1690688"/>
            <a:ext cx="10515600" cy="4351338"/>
          </a:xfrm>
        </p:spPr>
        <p:txBody>
          <a:bodyPr>
            <a:noAutofit/>
          </a:bodyPr>
          <a:lstStyle/>
          <a:p>
            <a:pPr>
              <a:lnSpc>
                <a:spcPct val="120000"/>
              </a:lnSpc>
            </a:pPr>
            <a:r>
              <a:rPr lang="en-US" altLang="zh-CN" sz="2000" dirty="0" smtClean="0"/>
              <a:t>TCP Tahoe: </a:t>
            </a:r>
            <a:r>
              <a:rPr lang="zh-CN" altLang="en-US" sz="2000" dirty="0" smtClean="0"/>
              <a:t>三个重复</a:t>
            </a:r>
            <a:r>
              <a:rPr lang="en-US" altLang="zh-CN" sz="2000" dirty="0" smtClean="0"/>
              <a:t>ACK</a:t>
            </a:r>
            <a:r>
              <a:rPr lang="zh-CN" altLang="en-US" sz="2000" dirty="0" smtClean="0"/>
              <a:t>时快速重传，进入慢启动阶段</a:t>
            </a:r>
            <a:endParaRPr lang="en-US" altLang="zh-CN" sz="2000" dirty="0" smtClean="0"/>
          </a:p>
          <a:p>
            <a:pPr>
              <a:lnSpc>
                <a:spcPct val="120000"/>
              </a:lnSpc>
            </a:pPr>
            <a:r>
              <a:rPr lang="en-US" altLang="zh-CN" sz="2000" dirty="0" smtClean="0"/>
              <a:t>TCP Reno</a:t>
            </a:r>
            <a:r>
              <a:rPr lang="zh-CN" altLang="en-US" sz="2000" dirty="0" smtClean="0"/>
              <a:t>：快速重传之后进入快速恢复阶段，在</a:t>
            </a:r>
            <a:r>
              <a:rPr lang="en-US" altLang="zh-CN" sz="2000" dirty="0" smtClean="0"/>
              <a:t>1</a:t>
            </a:r>
            <a:r>
              <a:rPr lang="zh-CN" altLang="en-US" sz="2000" dirty="0" smtClean="0"/>
              <a:t>个</a:t>
            </a:r>
            <a:r>
              <a:rPr lang="en-US" altLang="zh-CN" sz="2000" dirty="0" smtClean="0"/>
              <a:t>RTT</a:t>
            </a:r>
            <a:r>
              <a:rPr lang="zh-CN" altLang="en-US" sz="2000" dirty="0" smtClean="0"/>
              <a:t>内修复单个分组丢失</a:t>
            </a:r>
          </a:p>
          <a:p>
            <a:pPr>
              <a:lnSpc>
                <a:spcPct val="120000"/>
              </a:lnSpc>
            </a:pPr>
            <a:r>
              <a:rPr lang="en-US" altLang="zh-CN" sz="2000" dirty="0" smtClean="0"/>
              <a:t>TCP </a:t>
            </a:r>
            <a:r>
              <a:rPr lang="en-US" altLang="zh-CN" sz="2000" dirty="0" err="1" smtClean="0"/>
              <a:t>NewReno</a:t>
            </a:r>
            <a:endParaRPr lang="en-US" altLang="zh-CN" sz="2000" dirty="0" smtClean="0"/>
          </a:p>
          <a:p>
            <a:pPr lvl="1">
              <a:lnSpc>
                <a:spcPct val="120000"/>
              </a:lnSpc>
            </a:pPr>
            <a:r>
              <a:rPr lang="zh-CN" altLang="en-US" sz="2000" dirty="0" smtClean="0"/>
              <a:t>一个窗口中的多个分组丢失时</a:t>
            </a:r>
            <a:r>
              <a:rPr lang="en-US" altLang="zh-CN" sz="2000" dirty="0" smtClean="0"/>
              <a:t>TCP Reno</a:t>
            </a:r>
            <a:r>
              <a:rPr lang="zh-CN" altLang="en-US" sz="2000" dirty="0" smtClean="0"/>
              <a:t>可能最终进入慢启动阶段</a:t>
            </a:r>
            <a:endParaRPr lang="en-US" altLang="zh-CN" sz="2000" dirty="0" smtClean="0"/>
          </a:p>
          <a:p>
            <a:pPr lvl="1">
              <a:lnSpc>
                <a:spcPct val="120000"/>
              </a:lnSpc>
            </a:pPr>
            <a:r>
              <a:rPr lang="zh-CN" altLang="en-US" sz="2000" dirty="0" smtClean="0"/>
              <a:t>修改后的快速恢复阶段，每个</a:t>
            </a:r>
            <a:r>
              <a:rPr lang="en-US" altLang="zh-CN" sz="2000" dirty="0" smtClean="0"/>
              <a:t>RTT</a:t>
            </a:r>
            <a:r>
              <a:rPr lang="zh-CN" altLang="en-US" sz="2000" dirty="0" smtClean="0"/>
              <a:t>重传一个丢失的分组</a:t>
            </a:r>
            <a:endParaRPr lang="en-US" altLang="zh-CN" sz="2000" dirty="0" smtClean="0"/>
          </a:p>
          <a:p>
            <a:pPr>
              <a:lnSpc>
                <a:spcPct val="120000"/>
              </a:lnSpc>
            </a:pPr>
            <a:r>
              <a:rPr lang="en-US" altLang="zh-CN" sz="2000" dirty="0" smtClean="0"/>
              <a:t>TCP SACK</a:t>
            </a:r>
          </a:p>
          <a:p>
            <a:pPr lvl="1">
              <a:lnSpc>
                <a:spcPct val="120000"/>
              </a:lnSpc>
            </a:pPr>
            <a:r>
              <a:rPr lang="zh-CN" altLang="en-US" sz="2000" dirty="0"/>
              <a:t>一</a:t>
            </a:r>
            <a:r>
              <a:rPr lang="zh-CN" altLang="en-US" sz="2000" dirty="0" smtClean="0"/>
              <a:t>个窗口中的多个分组丢失时</a:t>
            </a:r>
            <a:r>
              <a:rPr lang="en-US" altLang="zh-CN" sz="2000" dirty="0" smtClean="0"/>
              <a:t>TCP Reno</a:t>
            </a:r>
            <a:r>
              <a:rPr lang="zh-CN" altLang="en-US" sz="2000" dirty="0" smtClean="0"/>
              <a:t>的问题</a:t>
            </a:r>
            <a:endParaRPr lang="en-US" altLang="zh-CN" sz="2000" dirty="0" smtClean="0"/>
          </a:p>
          <a:p>
            <a:pPr lvl="1">
              <a:lnSpc>
                <a:spcPct val="120000"/>
              </a:lnSpc>
            </a:pPr>
            <a:r>
              <a:rPr lang="zh-CN" altLang="en-US" sz="2000" dirty="0" smtClean="0"/>
              <a:t>利用</a:t>
            </a:r>
            <a:r>
              <a:rPr lang="en-US" altLang="zh-CN" sz="2000" dirty="0" smtClean="0"/>
              <a:t>TCP SACK</a:t>
            </a:r>
            <a:r>
              <a:rPr lang="zh-CN" altLang="en-US" sz="2000" dirty="0" smtClean="0"/>
              <a:t>选项来进行拥塞控制</a:t>
            </a:r>
            <a:endParaRPr lang="en-US" altLang="zh-CN" sz="2000" dirty="0" smtClean="0"/>
          </a:p>
          <a:p>
            <a:pPr>
              <a:lnSpc>
                <a:spcPct val="120000"/>
              </a:lnSpc>
            </a:pPr>
            <a:r>
              <a:rPr lang="en-US" altLang="zh-CN" sz="2000" dirty="0" smtClean="0"/>
              <a:t>TCP Vegas</a:t>
            </a:r>
          </a:p>
          <a:p>
            <a:pPr lvl="1">
              <a:lnSpc>
                <a:spcPct val="120000"/>
              </a:lnSpc>
            </a:pPr>
            <a:r>
              <a:rPr lang="zh-CN" altLang="en-US" sz="2000" dirty="0" smtClean="0"/>
              <a:t>在分组丢失出现之前试图减少发送速度</a:t>
            </a:r>
            <a:endParaRPr lang="en-US" altLang="zh-CN" sz="2000" dirty="0" smtClean="0"/>
          </a:p>
          <a:p>
            <a:pPr lvl="1">
              <a:lnSpc>
                <a:spcPct val="120000"/>
              </a:lnSpc>
            </a:pPr>
            <a:r>
              <a:rPr lang="zh-CN" altLang="en-US" sz="2000" dirty="0"/>
              <a:t>通过</a:t>
            </a:r>
            <a:r>
              <a:rPr lang="en-US" altLang="zh-CN" sz="2000" dirty="0" smtClean="0"/>
              <a:t>TCP</a:t>
            </a:r>
            <a:r>
              <a:rPr lang="zh-CN" altLang="en-US" sz="2000" dirty="0" smtClean="0"/>
              <a:t>连接中</a:t>
            </a:r>
            <a:r>
              <a:rPr lang="en-US" altLang="zh-CN" sz="2000" dirty="0" smtClean="0"/>
              <a:t>RTT</a:t>
            </a:r>
            <a:r>
              <a:rPr lang="zh-CN" altLang="en-US" sz="2000" dirty="0" smtClean="0"/>
              <a:t>值的变化来探测队列的变化情况，相应地调整拥塞窗口大小</a:t>
            </a:r>
            <a:endParaRPr lang="zh-CN" altLang="en-US" sz="2000" dirty="0"/>
          </a:p>
        </p:txBody>
      </p:sp>
      <p:sp>
        <p:nvSpPr>
          <p:cNvPr id="4" name="文本框 3"/>
          <p:cNvSpPr txBox="1"/>
          <p:nvPr/>
        </p:nvSpPr>
        <p:spPr>
          <a:xfrm>
            <a:off x="4401879" y="766296"/>
            <a:ext cx="5846135" cy="523220"/>
          </a:xfrm>
          <a:prstGeom prst="rect">
            <a:avLst/>
          </a:prstGeom>
          <a:noFill/>
        </p:spPr>
        <p:txBody>
          <a:bodyPr wrap="square" rtlCol="0">
            <a:spAutoFit/>
          </a:bodyPr>
          <a:lstStyle/>
          <a:p>
            <a:r>
              <a:rPr lang="en-US" altLang="zh-CN" sz="2800" dirty="0"/>
              <a:t>RFC 5681 TCP Congestion Control </a:t>
            </a:r>
            <a:endParaRPr lang="zh-CN" altLang="en-US" sz="2800" dirty="0"/>
          </a:p>
        </p:txBody>
      </p:sp>
    </p:spTree>
    <p:extLst>
      <p:ext uri="{BB962C8B-B14F-4D97-AF65-F5344CB8AC3E}">
        <p14:creationId xmlns:p14="http://schemas.microsoft.com/office/powerpoint/2010/main" val="21944245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增大初始窗口： </a:t>
            </a:r>
            <a:r>
              <a:rPr lang="en-US" altLang="zh-CN" dirty="0" smtClean="0"/>
              <a:t>RFC 3390</a:t>
            </a:r>
            <a:endParaRPr lang="zh-CN" altLang="en-US" dirty="0"/>
          </a:p>
        </p:txBody>
      </p:sp>
      <p:sp>
        <p:nvSpPr>
          <p:cNvPr id="3" name="内容占位符 2"/>
          <p:cNvSpPr>
            <a:spLocks noGrp="1"/>
          </p:cNvSpPr>
          <p:nvPr>
            <p:ph idx="1"/>
          </p:nvPr>
        </p:nvSpPr>
        <p:spPr>
          <a:xfrm>
            <a:off x="419100" y="1435507"/>
            <a:ext cx="11353800" cy="4351338"/>
          </a:xfrm>
        </p:spPr>
        <p:txBody>
          <a:bodyPr>
            <a:noAutofit/>
          </a:bodyPr>
          <a:lstStyle/>
          <a:p>
            <a:pPr>
              <a:lnSpc>
                <a:spcPct val="100000"/>
              </a:lnSpc>
            </a:pPr>
            <a:r>
              <a:rPr lang="en-US" altLang="ko-KR" sz="2400" dirty="0" smtClean="0">
                <a:ea typeface="Gulim" pitchFamily="34" charset="-127"/>
              </a:rPr>
              <a:t>Web</a:t>
            </a:r>
            <a:r>
              <a:rPr lang="zh-CN" altLang="en-US" sz="2400" dirty="0" smtClean="0">
                <a:ea typeface="Gulim" pitchFamily="34" charset="-127"/>
              </a:rPr>
              <a:t>浏览中有大量短的数据传输，一般</a:t>
            </a:r>
            <a:r>
              <a:rPr lang="en-US" altLang="zh-CN" sz="2400" dirty="0" smtClean="0">
                <a:ea typeface="Gulim" pitchFamily="34" charset="-127"/>
              </a:rPr>
              <a:t>&lt;4K</a:t>
            </a:r>
            <a:r>
              <a:rPr lang="zh-CN" altLang="en-US" sz="2400" dirty="0" smtClean="0">
                <a:ea typeface="Gulim" pitchFamily="34" charset="-127"/>
              </a:rPr>
              <a:t>字节</a:t>
            </a:r>
            <a:endParaRPr lang="en-US" altLang="zh-CN" sz="2400" dirty="0" smtClean="0">
              <a:ea typeface="Gulim" pitchFamily="34" charset="-127"/>
            </a:endParaRPr>
          </a:p>
          <a:p>
            <a:pPr>
              <a:lnSpc>
                <a:spcPct val="100000"/>
              </a:lnSpc>
            </a:pPr>
            <a:r>
              <a:rPr lang="zh-CN" altLang="en-US" sz="2400" dirty="0" smtClean="0">
                <a:ea typeface="Gulim" pitchFamily="34" charset="-127"/>
              </a:rPr>
              <a:t>早期</a:t>
            </a:r>
            <a:r>
              <a:rPr lang="en-US" altLang="zh-CN" sz="2400" dirty="0" smtClean="0">
                <a:ea typeface="Gulim" pitchFamily="34" charset="-127"/>
              </a:rPr>
              <a:t>TCP</a:t>
            </a:r>
            <a:r>
              <a:rPr lang="zh-CN" altLang="en-US" sz="2400" dirty="0" smtClean="0">
                <a:ea typeface="Gulim" pitchFamily="34" charset="-127"/>
              </a:rPr>
              <a:t>标准中</a:t>
            </a:r>
            <a:r>
              <a:rPr lang="en-US" altLang="zh-CN" sz="2400" dirty="0" smtClean="0">
                <a:ea typeface="Gulim" pitchFamily="34" charset="-127"/>
              </a:rPr>
              <a:t>IW=1</a:t>
            </a:r>
            <a:r>
              <a:rPr lang="zh-CN" altLang="en-US" sz="2400" dirty="0" smtClean="0">
                <a:ea typeface="Gulim" pitchFamily="34" charset="-127"/>
              </a:rPr>
              <a:t>，要等待一个</a:t>
            </a:r>
            <a:r>
              <a:rPr lang="en-US" altLang="zh-CN" sz="2400" dirty="0" smtClean="0">
                <a:ea typeface="Gulim" pitchFamily="34" charset="-127"/>
              </a:rPr>
              <a:t>RTT</a:t>
            </a:r>
            <a:r>
              <a:rPr lang="zh-CN" altLang="en-US" sz="2400" dirty="0" smtClean="0">
                <a:ea typeface="Gulim" pitchFamily="34" charset="-127"/>
              </a:rPr>
              <a:t>之后从</a:t>
            </a:r>
            <a:r>
              <a:rPr lang="en-US" altLang="zh-CN" sz="2400" dirty="0" err="1" smtClean="0">
                <a:ea typeface="Gulim" pitchFamily="34" charset="-127"/>
              </a:rPr>
              <a:t>cw</a:t>
            </a:r>
            <a:r>
              <a:rPr lang="en-US" altLang="zh-CN" sz="2400" dirty="0" smtClean="0">
                <a:ea typeface="Gulim" pitchFamily="34" charset="-127"/>
              </a:rPr>
              <a:t>=2</a:t>
            </a:r>
            <a:r>
              <a:rPr lang="zh-CN" altLang="en-US" sz="2400" dirty="0" smtClean="0">
                <a:ea typeface="Gulim" pitchFamily="34" charset="-127"/>
              </a:rPr>
              <a:t>，即</a:t>
            </a:r>
            <a:r>
              <a:rPr lang="en-US" altLang="zh-CN" sz="2400" dirty="0" smtClean="0">
                <a:ea typeface="Gulim" pitchFamily="34" charset="-127"/>
              </a:rPr>
              <a:t>2</a:t>
            </a:r>
            <a:r>
              <a:rPr lang="zh-CN" altLang="en-US" sz="2400" dirty="0" smtClean="0">
                <a:ea typeface="Gulim" pitchFamily="34" charset="-127"/>
              </a:rPr>
              <a:t>个</a:t>
            </a:r>
            <a:r>
              <a:rPr lang="en-US" altLang="zh-CN" sz="2400" dirty="0" smtClean="0">
                <a:ea typeface="Gulim" pitchFamily="34" charset="-127"/>
              </a:rPr>
              <a:t>RTT</a:t>
            </a:r>
            <a:r>
              <a:rPr lang="zh-CN" altLang="en-US" sz="2400" dirty="0" smtClean="0">
                <a:ea typeface="Gulim" pitchFamily="34" charset="-127"/>
              </a:rPr>
              <a:t>发送３个</a:t>
            </a:r>
            <a:r>
              <a:rPr lang="en-US" altLang="zh-CN" sz="2400" dirty="0" smtClean="0">
                <a:ea typeface="Gulim" pitchFamily="34" charset="-127"/>
              </a:rPr>
              <a:t>TCP</a:t>
            </a:r>
            <a:r>
              <a:rPr lang="zh-CN" altLang="en-US" sz="2400" dirty="0" smtClean="0">
                <a:ea typeface="Gulim" pitchFamily="34" charset="-127"/>
              </a:rPr>
              <a:t>段</a:t>
            </a:r>
            <a:endParaRPr lang="en-US" altLang="zh-CN" sz="2400" dirty="0" smtClean="0">
              <a:ea typeface="Gulim" pitchFamily="34" charset="-127"/>
            </a:endParaRPr>
          </a:p>
          <a:p>
            <a:pPr>
              <a:lnSpc>
                <a:spcPct val="100000"/>
              </a:lnSpc>
            </a:pPr>
            <a:r>
              <a:rPr lang="zh-CN" altLang="en-US" sz="2400" dirty="0" smtClean="0">
                <a:ea typeface="Gulim" pitchFamily="34" charset="-127"/>
              </a:rPr>
              <a:t>采用延迟</a:t>
            </a:r>
            <a:r>
              <a:rPr lang="en-US" altLang="zh-CN" sz="2400" dirty="0" smtClean="0">
                <a:ea typeface="Gulim" pitchFamily="34" charset="-127"/>
              </a:rPr>
              <a:t>ACK</a:t>
            </a:r>
            <a:r>
              <a:rPr lang="zh-CN" altLang="en-US" sz="2400" dirty="0" smtClean="0">
                <a:ea typeface="Gulim" pitchFamily="34" charset="-127"/>
              </a:rPr>
              <a:t>时，第一个</a:t>
            </a:r>
            <a:r>
              <a:rPr lang="en-US" altLang="zh-CN" sz="2400" dirty="0" smtClean="0">
                <a:ea typeface="Gulim" pitchFamily="34" charset="-127"/>
              </a:rPr>
              <a:t>ACK</a:t>
            </a:r>
            <a:r>
              <a:rPr lang="zh-CN" altLang="en-US" sz="2400" dirty="0" smtClean="0">
                <a:ea typeface="Gulim" pitchFamily="34" charset="-127"/>
              </a:rPr>
              <a:t>有可能需要等待</a:t>
            </a:r>
            <a:r>
              <a:rPr lang="en-US" altLang="zh-CN" sz="2400" dirty="0" smtClean="0">
                <a:ea typeface="Gulim" pitchFamily="34" charset="-127"/>
              </a:rPr>
              <a:t>200ms(</a:t>
            </a:r>
            <a:r>
              <a:rPr lang="zh-CN" altLang="en-US" sz="2400" dirty="0" smtClean="0">
                <a:ea typeface="Gulim" pitchFamily="34" charset="-127"/>
              </a:rPr>
              <a:t>或者</a:t>
            </a:r>
            <a:r>
              <a:rPr lang="en-US" altLang="zh-CN" sz="2400" dirty="0" smtClean="0">
                <a:ea typeface="Gulim" pitchFamily="34" charset="-127"/>
              </a:rPr>
              <a:t>500ms)</a:t>
            </a:r>
            <a:endParaRPr lang="en-US" altLang="zh-CN" sz="2400" dirty="0">
              <a:ea typeface="Gulim" pitchFamily="34" charset="-127"/>
            </a:endParaRPr>
          </a:p>
          <a:p>
            <a:pPr>
              <a:lnSpc>
                <a:spcPct val="100000"/>
              </a:lnSpc>
            </a:pPr>
            <a:r>
              <a:rPr lang="zh-CN" altLang="en-US" sz="2400" dirty="0" smtClean="0">
                <a:ea typeface="Gulim" pitchFamily="34" charset="-127"/>
              </a:rPr>
              <a:t>初始</a:t>
            </a:r>
            <a:r>
              <a:rPr lang="en-US" altLang="zh-CN" sz="2400" dirty="0" smtClean="0">
                <a:ea typeface="Gulim" pitchFamily="34" charset="-127"/>
              </a:rPr>
              <a:t>IW= </a:t>
            </a:r>
            <a:r>
              <a:rPr lang="en-US" altLang="ko-KR" sz="2400" dirty="0">
                <a:ea typeface="Gulim" pitchFamily="34" charset="-127"/>
              </a:rPr>
              <a:t>min (4*MSS, max (2*MSS, 4380 bytes)) </a:t>
            </a:r>
            <a:endParaRPr lang="en-US" altLang="ko-KR" sz="2400" dirty="0" smtClean="0">
              <a:ea typeface="Gulim" pitchFamily="34" charset="-127"/>
            </a:endParaRPr>
          </a:p>
          <a:p>
            <a:pPr lvl="1">
              <a:lnSpc>
                <a:spcPct val="100000"/>
              </a:lnSpc>
            </a:pPr>
            <a:r>
              <a:rPr lang="zh-CN" altLang="en-US" sz="2000" dirty="0" smtClean="0">
                <a:ea typeface="Gulim" pitchFamily="34" charset="-127"/>
              </a:rPr>
              <a:t>以太网中</a:t>
            </a:r>
            <a:r>
              <a:rPr lang="en-US" altLang="zh-CN" sz="2000" dirty="0" smtClean="0">
                <a:ea typeface="Gulim" pitchFamily="34" charset="-127"/>
              </a:rPr>
              <a:t>MSS=1460</a:t>
            </a:r>
            <a:r>
              <a:rPr lang="zh-CN" altLang="en-US" sz="2000" dirty="0" smtClean="0">
                <a:ea typeface="Gulim" pitchFamily="34" charset="-127"/>
              </a:rPr>
              <a:t>，</a:t>
            </a:r>
            <a:r>
              <a:rPr lang="en-US" altLang="zh-CN" sz="2000" dirty="0" smtClean="0">
                <a:ea typeface="Gulim" pitchFamily="34" charset="-127"/>
              </a:rPr>
              <a:t>IW=3 MSS</a:t>
            </a:r>
            <a:r>
              <a:rPr lang="zh-CN" altLang="en-US" sz="2000" dirty="0" smtClean="0">
                <a:ea typeface="Gulim" pitchFamily="34" charset="-127"/>
              </a:rPr>
              <a:t>；如果</a:t>
            </a:r>
            <a:r>
              <a:rPr lang="en-US" altLang="zh-CN" sz="2000" dirty="0" smtClean="0">
                <a:ea typeface="Gulim" pitchFamily="34" charset="-127"/>
              </a:rPr>
              <a:t>MSS=512</a:t>
            </a:r>
            <a:r>
              <a:rPr lang="zh-CN" altLang="en-US" sz="2000" dirty="0" smtClean="0">
                <a:ea typeface="Gulim" pitchFamily="34" charset="-127"/>
              </a:rPr>
              <a:t>，则</a:t>
            </a:r>
            <a:r>
              <a:rPr lang="en-US" altLang="zh-CN" sz="2000" dirty="0" smtClean="0">
                <a:ea typeface="Gulim" pitchFamily="34" charset="-127"/>
              </a:rPr>
              <a:t>IW=4 MSS</a:t>
            </a:r>
          </a:p>
          <a:p>
            <a:pPr>
              <a:lnSpc>
                <a:spcPct val="100000"/>
              </a:lnSpc>
            </a:pPr>
            <a:endParaRPr lang="en-US" altLang="zh-CN" sz="2400" dirty="0" smtClean="0">
              <a:ea typeface="Gulim" pitchFamily="34" charset="-127"/>
            </a:endParaRPr>
          </a:p>
          <a:p>
            <a:pPr>
              <a:lnSpc>
                <a:spcPct val="100000"/>
              </a:lnSpc>
            </a:pPr>
            <a:endParaRPr lang="en-US" altLang="zh-CN" sz="2400" dirty="0" smtClean="0">
              <a:ea typeface="Gulim" pitchFamily="34" charset="-127"/>
            </a:endParaRPr>
          </a:p>
          <a:p>
            <a:pPr>
              <a:lnSpc>
                <a:spcPct val="100000"/>
              </a:lnSpc>
            </a:pPr>
            <a:endParaRPr lang="en-US" altLang="zh-CN" sz="2400" dirty="0" smtClean="0">
              <a:ea typeface="Gulim" pitchFamily="34" charset="-127"/>
            </a:endParaRPr>
          </a:p>
        </p:txBody>
      </p:sp>
      <p:sp>
        <p:nvSpPr>
          <p:cNvPr id="5" name="矩形 4"/>
          <p:cNvSpPr/>
          <p:nvPr/>
        </p:nvSpPr>
        <p:spPr>
          <a:xfrm>
            <a:off x="1729565" y="3771244"/>
            <a:ext cx="7754680"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400" dirty="0"/>
              <a:t>If (MSS &lt;= 1095 bytes) then win &lt;= 4 * MSS</a:t>
            </a:r>
          </a:p>
          <a:p>
            <a:r>
              <a:rPr lang="en-US" altLang="zh-CN" sz="2400" dirty="0"/>
              <a:t>If (1095 bytes &lt; MSS &lt; 2190 bytes) then win &lt;= 4380</a:t>
            </a:r>
          </a:p>
          <a:p>
            <a:r>
              <a:rPr lang="en-US" altLang="zh-CN" sz="2400" dirty="0"/>
              <a:t>If (2190 bytes &lt;= MSS) then win &lt;= 2 * MSS</a:t>
            </a:r>
            <a:endParaRPr lang="zh-CN" altLang="en-US" sz="2400" dirty="0"/>
          </a:p>
        </p:txBody>
      </p:sp>
      <p:sp>
        <p:nvSpPr>
          <p:cNvPr id="6" name="矩形 5"/>
          <p:cNvSpPr/>
          <p:nvPr/>
        </p:nvSpPr>
        <p:spPr>
          <a:xfrm>
            <a:off x="419100" y="5002015"/>
            <a:ext cx="10327758" cy="1569660"/>
          </a:xfrm>
          <a:prstGeom prst="rect">
            <a:avLst/>
          </a:prstGeom>
        </p:spPr>
        <p:txBody>
          <a:bodyPr wrap="square">
            <a:spAutoFit/>
          </a:bodyPr>
          <a:lstStyle/>
          <a:p>
            <a:pPr marL="285750" indent="-285750">
              <a:lnSpc>
                <a:spcPct val="100000"/>
              </a:lnSpc>
              <a:buFont typeface="Arial" panose="020B0604020202020204" pitchFamily="34" charset="0"/>
              <a:buChar char="•"/>
            </a:pPr>
            <a:r>
              <a:rPr lang="zh-CN" altLang="en-US" sz="2400" dirty="0">
                <a:ea typeface="Gulim" pitchFamily="34" charset="-127"/>
              </a:rPr>
              <a:t>只有在连接建立后的慢启动阶段，拥塞窗口才设置为初始窗口</a:t>
            </a:r>
            <a:endParaRPr lang="en-US" altLang="zh-CN" sz="2400" dirty="0">
              <a:ea typeface="Gulim" pitchFamily="34" charset="-127"/>
            </a:endParaRPr>
          </a:p>
          <a:p>
            <a:pPr marL="285750" indent="-285750">
              <a:lnSpc>
                <a:spcPct val="100000"/>
              </a:lnSpc>
              <a:buFont typeface="Arial" panose="020B0604020202020204" pitchFamily="34" charset="0"/>
              <a:buChar char="•"/>
            </a:pPr>
            <a:r>
              <a:rPr lang="en-US" altLang="zh-CN" sz="2400" dirty="0">
                <a:ea typeface="Gulim" pitchFamily="34" charset="-127"/>
              </a:rPr>
              <a:t>RTO</a:t>
            </a:r>
            <a:r>
              <a:rPr lang="zh-CN" altLang="en-US" sz="2400" dirty="0">
                <a:ea typeface="Gulim" pitchFamily="34" charset="-127"/>
              </a:rPr>
              <a:t>超时后的拥塞窗口为</a:t>
            </a:r>
            <a:r>
              <a:rPr lang="en-US" altLang="zh-CN" sz="2400" dirty="0">
                <a:ea typeface="Gulim" pitchFamily="34" charset="-127"/>
              </a:rPr>
              <a:t>1*SMSS</a:t>
            </a:r>
          </a:p>
          <a:p>
            <a:pPr marL="285750" indent="-285750">
              <a:lnSpc>
                <a:spcPct val="100000"/>
              </a:lnSpc>
              <a:buFont typeface="Arial" panose="020B0604020202020204" pitchFamily="34" charset="0"/>
              <a:buChar char="•"/>
            </a:pPr>
            <a:r>
              <a:rPr lang="zh-CN" altLang="en-US" sz="2400" dirty="0">
                <a:ea typeface="Gulim" pitchFamily="34" charset="-127"/>
              </a:rPr>
              <a:t>空闲重启后的拥塞窗口为</a:t>
            </a:r>
            <a:r>
              <a:rPr lang="en-US" altLang="zh-CN" sz="2400" dirty="0">
                <a:ea typeface="Gulim" pitchFamily="34" charset="-127"/>
              </a:rPr>
              <a:t>min(</a:t>
            </a:r>
            <a:r>
              <a:rPr lang="en-US" altLang="zh-CN" sz="2400" dirty="0" err="1">
                <a:ea typeface="Gulim" pitchFamily="34" charset="-127"/>
              </a:rPr>
              <a:t>cwnd</a:t>
            </a:r>
            <a:r>
              <a:rPr lang="en-US" altLang="zh-CN" sz="2400" dirty="0">
                <a:ea typeface="Gulim" pitchFamily="34" charset="-127"/>
              </a:rPr>
              <a:t>, IW)  </a:t>
            </a:r>
          </a:p>
          <a:p>
            <a:pPr marL="285750" indent="-285750">
              <a:lnSpc>
                <a:spcPct val="100000"/>
              </a:lnSpc>
              <a:buFont typeface="Arial" panose="020B0604020202020204" pitchFamily="34" charset="0"/>
              <a:buChar char="•"/>
            </a:pPr>
            <a:r>
              <a:rPr lang="zh-CN" altLang="en-US" sz="2400" dirty="0">
                <a:ea typeface="Gulim" pitchFamily="34" charset="-127"/>
              </a:rPr>
              <a:t>对于</a:t>
            </a:r>
            <a:r>
              <a:rPr lang="en-US" altLang="zh-CN" sz="2400" dirty="0">
                <a:ea typeface="Gulim" pitchFamily="34" charset="-127"/>
              </a:rPr>
              <a:t>4K</a:t>
            </a:r>
            <a:r>
              <a:rPr lang="zh-CN" altLang="en-US" sz="2400" dirty="0">
                <a:ea typeface="Gulim" pitchFamily="34" charset="-127"/>
              </a:rPr>
              <a:t>字节的数据，一般只要一个</a:t>
            </a:r>
            <a:r>
              <a:rPr lang="en-US" altLang="zh-CN" sz="2400" dirty="0">
                <a:ea typeface="Gulim" pitchFamily="34" charset="-127"/>
              </a:rPr>
              <a:t>RTT</a:t>
            </a:r>
            <a:r>
              <a:rPr lang="zh-CN" altLang="en-US" sz="2400" dirty="0">
                <a:ea typeface="Gulim" pitchFamily="34" charset="-127"/>
              </a:rPr>
              <a:t>就足够了，早期的标准需要３个</a:t>
            </a:r>
            <a:r>
              <a:rPr lang="en-US" altLang="zh-CN" sz="2400" dirty="0" smtClean="0">
                <a:ea typeface="Gulim" pitchFamily="34" charset="-127"/>
              </a:rPr>
              <a:t>RTT</a:t>
            </a:r>
            <a:endParaRPr lang="en-US" altLang="zh-CN" sz="2400" dirty="0">
              <a:ea typeface="Gulim" pitchFamily="34" charset="-127"/>
            </a:endParaRPr>
          </a:p>
        </p:txBody>
      </p:sp>
      <p:sp>
        <p:nvSpPr>
          <p:cNvPr id="7" name="矩形 6"/>
          <p:cNvSpPr/>
          <p:nvPr/>
        </p:nvSpPr>
        <p:spPr>
          <a:xfrm>
            <a:off x="7598735" y="172831"/>
            <a:ext cx="4386816"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dirty="0"/>
              <a:t>RFC 6928: Increasing TCP‘s Initial Window</a:t>
            </a:r>
            <a:r>
              <a:rPr lang="zh-CN" altLang="en-US" dirty="0"/>
              <a:t>： </a:t>
            </a:r>
            <a:r>
              <a:rPr lang="en-US" altLang="zh-CN" dirty="0"/>
              <a:t>IW= min (10*MSS, max (2*MSS, 14600))</a:t>
            </a:r>
            <a:endParaRPr lang="zh-CN" altLang="en-US" dirty="0"/>
          </a:p>
        </p:txBody>
      </p:sp>
    </p:spTree>
    <p:extLst>
      <p:ext uri="{BB962C8B-B14F-4D97-AF65-F5344CB8AC3E}">
        <p14:creationId xmlns:p14="http://schemas.microsoft.com/office/powerpoint/2010/main" val="21612608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Limited Transfer: RFC 3042 </a:t>
            </a:r>
            <a:endParaRPr lang="zh-CN" altLang="en-US" dirty="0"/>
          </a:p>
        </p:txBody>
      </p:sp>
      <p:sp>
        <p:nvSpPr>
          <p:cNvPr id="3" name="内容占位符 2"/>
          <p:cNvSpPr>
            <a:spLocks noGrp="1"/>
          </p:cNvSpPr>
          <p:nvPr>
            <p:ph idx="1"/>
          </p:nvPr>
        </p:nvSpPr>
        <p:spPr/>
        <p:txBody>
          <a:bodyPr>
            <a:normAutofit/>
          </a:bodyPr>
          <a:lstStyle/>
          <a:p>
            <a:r>
              <a:rPr lang="zh-CN" altLang="en-US" dirty="0" smtClean="0">
                <a:latin typeface="+mn-ea"/>
              </a:rPr>
              <a:t>如果当前还未确认的分组个数较少时快速重传不能触发，</a:t>
            </a:r>
            <a:r>
              <a:rPr lang="zh-CN" altLang="en-US" dirty="0">
                <a:latin typeface="+mn-ea"/>
              </a:rPr>
              <a:t>需要至少</a:t>
            </a:r>
            <a:r>
              <a:rPr lang="en-US" altLang="zh-CN" dirty="0">
                <a:latin typeface="+mn-ea"/>
              </a:rPr>
              <a:t>4</a:t>
            </a:r>
            <a:r>
              <a:rPr lang="zh-CN" altLang="en-US" dirty="0">
                <a:latin typeface="+mn-ea"/>
              </a:rPr>
              <a:t>个</a:t>
            </a:r>
            <a:r>
              <a:rPr lang="zh-CN" altLang="en-US" dirty="0" smtClean="0">
                <a:latin typeface="+mn-ea"/>
              </a:rPr>
              <a:t>分组</a:t>
            </a:r>
            <a:endParaRPr lang="en-US" altLang="zh-CN" dirty="0" smtClean="0">
              <a:latin typeface="+mn-ea"/>
            </a:endParaRPr>
          </a:p>
          <a:p>
            <a:r>
              <a:rPr lang="zh-CN" altLang="en-US" dirty="0" smtClean="0">
                <a:latin typeface="+mn-ea"/>
              </a:rPr>
              <a:t>在收到</a:t>
            </a:r>
            <a:r>
              <a:rPr lang="en-US" altLang="zh-CN" dirty="0" smtClean="0">
                <a:latin typeface="+mn-ea"/>
              </a:rPr>
              <a:t>2</a:t>
            </a:r>
            <a:r>
              <a:rPr lang="zh-CN" altLang="en-US" dirty="0" smtClean="0">
                <a:latin typeface="+mn-ea"/>
              </a:rPr>
              <a:t>个重复</a:t>
            </a:r>
            <a:r>
              <a:rPr lang="en-US" altLang="zh-CN" dirty="0" smtClean="0">
                <a:latin typeface="+mn-ea"/>
              </a:rPr>
              <a:t>ACK</a:t>
            </a:r>
            <a:r>
              <a:rPr lang="zh-CN" altLang="en-US" dirty="0" smtClean="0">
                <a:latin typeface="+mn-ea"/>
              </a:rPr>
              <a:t>时，可以再发送</a:t>
            </a:r>
            <a:r>
              <a:rPr lang="en-US" altLang="zh-CN" dirty="0" smtClean="0">
                <a:latin typeface="+mn-ea"/>
              </a:rPr>
              <a:t>2</a:t>
            </a:r>
            <a:r>
              <a:rPr lang="zh-CN" altLang="en-US" dirty="0" smtClean="0">
                <a:latin typeface="+mn-ea"/>
              </a:rPr>
              <a:t>个以前没有发送过的新的分组</a:t>
            </a:r>
            <a:endParaRPr lang="en-US" altLang="zh-CN" dirty="0" smtClean="0">
              <a:latin typeface="+mn-ea"/>
            </a:endParaRPr>
          </a:p>
          <a:p>
            <a:pPr lvl="1"/>
            <a:r>
              <a:rPr lang="zh-CN" altLang="en-US" dirty="0" smtClean="0">
                <a:latin typeface="+mn-ea"/>
              </a:rPr>
              <a:t>流量控制的接收窗口允许的前提下</a:t>
            </a:r>
            <a:endParaRPr lang="en-US" altLang="zh-CN" dirty="0" smtClean="0">
              <a:latin typeface="+mn-ea"/>
            </a:endParaRPr>
          </a:p>
          <a:p>
            <a:pPr lvl="1"/>
            <a:r>
              <a:rPr lang="zh-CN" altLang="en-US" dirty="0" smtClean="0">
                <a:latin typeface="+mn-ea"/>
              </a:rPr>
              <a:t>尚未确认的分组个数</a:t>
            </a:r>
            <a:r>
              <a:rPr lang="en-US" altLang="zh-CN" dirty="0">
                <a:latin typeface="+mn-ea"/>
              </a:rPr>
              <a:t> </a:t>
            </a:r>
            <a:r>
              <a:rPr lang="en-US" altLang="zh-CN" dirty="0" smtClean="0">
                <a:latin typeface="+mn-ea"/>
              </a:rPr>
              <a:t>&lt;= </a:t>
            </a:r>
            <a:r>
              <a:rPr lang="en-US" altLang="zh-CN" dirty="0" err="1" smtClean="0">
                <a:latin typeface="+mn-ea"/>
              </a:rPr>
              <a:t>cwnd</a:t>
            </a:r>
            <a:r>
              <a:rPr lang="en-US" altLang="zh-CN" dirty="0" smtClean="0">
                <a:latin typeface="+mn-ea"/>
              </a:rPr>
              <a:t> + 2</a:t>
            </a:r>
            <a:r>
              <a:rPr lang="zh-CN" altLang="en-US" dirty="0" smtClean="0">
                <a:latin typeface="+mn-ea"/>
              </a:rPr>
              <a:t>，即最多只能超过拥塞窗口</a:t>
            </a:r>
            <a:r>
              <a:rPr lang="en-US" altLang="zh-CN" dirty="0" smtClean="0">
                <a:latin typeface="+mn-ea"/>
              </a:rPr>
              <a:t>2</a:t>
            </a:r>
            <a:r>
              <a:rPr lang="zh-CN" altLang="en-US" dirty="0" smtClean="0">
                <a:latin typeface="+mn-ea"/>
              </a:rPr>
              <a:t>个</a:t>
            </a:r>
            <a:r>
              <a:rPr lang="en-US" altLang="zh-CN" dirty="0" smtClean="0">
                <a:latin typeface="+mn-ea"/>
              </a:rPr>
              <a:t> </a:t>
            </a:r>
          </a:p>
        </p:txBody>
      </p:sp>
    </p:spTree>
    <p:extLst>
      <p:ext uri="{BB962C8B-B14F-4D97-AF65-F5344CB8AC3E}">
        <p14:creationId xmlns:p14="http://schemas.microsoft.com/office/powerpoint/2010/main" val="38977204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TCP</a:t>
            </a:r>
            <a:r>
              <a:rPr lang="zh-CN" altLang="en-US" dirty="0" smtClean="0"/>
              <a:t>吞吐率模型</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已知拥塞情况，</a:t>
            </a:r>
            <a:r>
              <a:rPr lang="en-US" altLang="zh-CN" sz="2400" dirty="0" smtClean="0"/>
              <a:t>TCP</a:t>
            </a:r>
            <a:r>
              <a:rPr lang="zh-CN" altLang="en-US" sz="2400" dirty="0" smtClean="0"/>
              <a:t>的性能如何？</a:t>
            </a:r>
          </a:p>
          <a:p>
            <a:r>
              <a:rPr lang="zh-CN" altLang="en-US" sz="2400" dirty="0" smtClean="0"/>
              <a:t>重要因素：</a:t>
            </a:r>
          </a:p>
          <a:p>
            <a:pPr lvl="1"/>
            <a:r>
              <a:rPr lang="en-US" altLang="zh-CN" dirty="0" smtClean="0"/>
              <a:t>Loss event rate</a:t>
            </a:r>
            <a:r>
              <a:rPr lang="zh-CN" altLang="en-US" dirty="0" smtClean="0"/>
              <a:t>：影响</a:t>
            </a:r>
            <a:r>
              <a:rPr lang="en-US" altLang="zh-CN" dirty="0" err="1" smtClean="0"/>
              <a:t>cwnd</a:t>
            </a:r>
            <a:r>
              <a:rPr lang="zh-CN" altLang="en-US" dirty="0" smtClean="0"/>
              <a:t>降低的频率</a:t>
            </a:r>
          </a:p>
          <a:p>
            <a:pPr lvl="1"/>
            <a:r>
              <a:rPr lang="en-US" altLang="zh-CN" dirty="0" smtClean="0"/>
              <a:t>RTT</a:t>
            </a:r>
            <a:r>
              <a:rPr lang="zh-CN" altLang="en-US" dirty="0" smtClean="0"/>
              <a:t>：影响窗口增加速率</a:t>
            </a:r>
          </a:p>
          <a:p>
            <a:pPr lvl="1"/>
            <a:r>
              <a:rPr lang="en-US" altLang="zh-CN" dirty="0" smtClean="0"/>
              <a:t>RTO</a:t>
            </a:r>
            <a:r>
              <a:rPr lang="zh-CN" altLang="en-US" dirty="0" smtClean="0"/>
              <a:t>：影响差错恢复阶段的性能</a:t>
            </a:r>
          </a:p>
          <a:p>
            <a:pPr lvl="1"/>
            <a:r>
              <a:rPr lang="en-US" altLang="zh-CN" dirty="0" smtClean="0"/>
              <a:t>MSS </a:t>
            </a:r>
            <a:r>
              <a:rPr lang="zh-CN" altLang="en-US" dirty="0" smtClean="0"/>
              <a:t>：</a:t>
            </a:r>
            <a:r>
              <a:rPr lang="zh-CN" altLang="en-US" dirty="0" smtClean="0"/>
              <a:t>影响窗口增加</a:t>
            </a:r>
            <a:r>
              <a:rPr lang="zh-CN" altLang="en-US" dirty="0" smtClean="0"/>
              <a:t>速率</a:t>
            </a:r>
          </a:p>
          <a:p>
            <a:r>
              <a:rPr lang="zh-CN" altLang="en-US" sz="2400" dirty="0">
                <a:solidFill>
                  <a:srgbClr val="000000"/>
                </a:solidFill>
                <a:latin typeface="Arial" pitchFamily="34" charset="0"/>
              </a:rPr>
              <a:t>我们讨论没有超时的稳定状态下</a:t>
            </a:r>
            <a:r>
              <a:rPr lang="en-US" altLang="zh-CN" sz="2400" dirty="0">
                <a:solidFill>
                  <a:srgbClr val="000000"/>
                </a:solidFill>
                <a:latin typeface="Arial" pitchFamily="34" charset="0"/>
              </a:rPr>
              <a:t>TCP</a:t>
            </a:r>
            <a:r>
              <a:rPr lang="zh-CN" altLang="en-US" sz="2400" dirty="0">
                <a:solidFill>
                  <a:srgbClr val="000000"/>
                </a:solidFill>
                <a:latin typeface="Arial" pitchFamily="34" charset="0"/>
              </a:rPr>
              <a:t>的行为：忽略慢启动阶段，忽略快速重传</a:t>
            </a:r>
            <a:r>
              <a:rPr lang="en-US" altLang="zh-CN" sz="2400" dirty="0">
                <a:solidFill>
                  <a:srgbClr val="000000"/>
                </a:solidFill>
                <a:latin typeface="Arial" pitchFamily="34" charset="0"/>
              </a:rPr>
              <a:t>/</a:t>
            </a:r>
            <a:r>
              <a:rPr lang="zh-CN" altLang="en-US" sz="2400" dirty="0">
                <a:solidFill>
                  <a:srgbClr val="000000"/>
                </a:solidFill>
                <a:latin typeface="Arial" pitchFamily="34" charset="0"/>
              </a:rPr>
              <a:t>快速恢复（一个</a:t>
            </a:r>
            <a:r>
              <a:rPr lang="en-US" altLang="zh-CN" sz="2400" dirty="0">
                <a:solidFill>
                  <a:srgbClr val="000000"/>
                </a:solidFill>
                <a:latin typeface="Arial" pitchFamily="34" charset="0"/>
              </a:rPr>
              <a:t>RTT</a:t>
            </a:r>
            <a:r>
              <a:rPr lang="zh-CN" altLang="en-US" sz="2400" dirty="0" smtClean="0">
                <a:solidFill>
                  <a:srgbClr val="000000"/>
                </a:solidFill>
                <a:latin typeface="Arial" pitchFamily="34" charset="0"/>
              </a:rPr>
              <a:t>）</a:t>
            </a:r>
            <a:endParaRPr lang="en-US" altLang="zh-CN" sz="2400" dirty="0" smtClean="0">
              <a:solidFill>
                <a:srgbClr val="000000"/>
              </a:solidFill>
              <a:latin typeface="Arial" pitchFamily="34" charset="0"/>
            </a:endParaRPr>
          </a:p>
          <a:p>
            <a:pPr lvl="1"/>
            <a:r>
              <a:rPr lang="en-US" altLang="zh-CN" dirty="0"/>
              <a:t>RTT</a:t>
            </a:r>
            <a:r>
              <a:rPr lang="zh-CN" altLang="en-US" dirty="0"/>
              <a:t>固定</a:t>
            </a:r>
          </a:p>
          <a:p>
            <a:pPr lvl="1"/>
            <a:r>
              <a:rPr lang="zh-CN" altLang="en-US" dirty="0"/>
              <a:t>没有</a:t>
            </a:r>
            <a:r>
              <a:rPr lang="en-US" altLang="zh-CN" dirty="0"/>
              <a:t>delayed </a:t>
            </a:r>
            <a:r>
              <a:rPr lang="en-US" altLang="zh-CN" dirty="0" smtClean="0"/>
              <a:t>ACK</a:t>
            </a:r>
            <a:endParaRPr lang="zh-CN" altLang="en-US" dirty="0"/>
          </a:p>
        </p:txBody>
      </p:sp>
    </p:spTree>
    <p:extLst>
      <p:ext uri="{BB962C8B-B14F-4D97-AF65-F5344CB8AC3E}">
        <p14:creationId xmlns:p14="http://schemas.microsoft.com/office/powerpoint/2010/main" val="9989562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拥塞控制</a:t>
            </a:r>
            <a:r>
              <a:rPr lang="en-US" altLang="zh-CN" dirty="0" smtClean="0"/>
              <a:t>(Congestion Control)</a:t>
            </a:r>
            <a:endParaRPr lang="zh-CN" altLang="en-US" dirty="0"/>
          </a:p>
        </p:txBody>
      </p:sp>
      <p:sp>
        <p:nvSpPr>
          <p:cNvPr id="3" name="内容占位符 2"/>
          <p:cNvSpPr>
            <a:spLocks noGrp="1"/>
          </p:cNvSpPr>
          <p:nvPr>
            <p:ph idx="1"/>
          </p:nvPr>
        </p:nvSpPr>
        <p:spPr/>
        <p:txBody>
          <a:bodyPr/>
          <a:lstStyle/>
          <a:p>
            <a:r>
              <a:rPr lang="zh-CN" altLang="en-US" dirty="0" smtClean="0"/>
              <a:t>拥塞： 在某个时刻多个发送者发送的数据太多以致网络的某个部分的容量无法容纳这么多的分组</a:t>
            </a:r>
            <a:endParaRPr lang="en-US" altLang="zh-CN" dirty="0" smtClean="0"/>
          </a:p>
          <a:p>
            <a:r>
              <a:rPr lang="zh-CN" altLang="en-US" dirty="0" smtClean="0"/>
              <a:t>拥塞导致： </a:t>
            </a:r>
            <a:endParaRPr lang="en-US" altLang="zh-CN" dirty="0" smtClean="0"/>
          </a:p>
          <a:p>
            <a:pPr lvl="1"/>
            <a:r>
              <a:rPr lang="zh-CN" altLang="en-US" dirty="0" smtClean="0"/>
              <a:t>分组丢失，路由器的缓冲区满而丢弃分组</a:t>
            </a:r>
            <a:endParaRPr lang="en-US" altLang="zh-CN" dirty="0" smtClean="0"/>
          </a:p>
          <a:p>
            <a:pPr lvl="1"/>
            <a:r>
              <a:rPr lang="zh-CN" altLang="en-US" dirty="0" smtClean="0"/>
              <a:t>长延迟：分组在路由器处排队</a:t>
            </a:r>
            <a:endParaRPr lang="en-US" altLang="zh-CN" dirty="0" smtClean="0"/>
          </a:p>
          <a:p>
            <a:r>
              <a:rPr lang="zh-CN" altLang="en-US" dirty="0" smtClean="0"/>
              <a:t>拥塞控制： </a:t>
            </a:r>
            <a:endParaRPr lang="en-US" altLang="zh-CN" dirty="0" smtClean="0"/>
          </a:p>
          <a:p>
            <a:pPr lvl="1"/>
            <a:r>
              <a:rPr lang="zh-CN" altLang="en-US" dirty="0"/>
              <a:t>端</a:t>
            </a:r>
            <a:r>
              <a:rPr lang="zh-CN" altLang="en-US" dirty="0" smtClean="0"/>
              <a:t>到端的拥塞控制： 端系统判断是否出现拥塞并采取相应的动作</a:t>
            </a:r>
            <a:endParaRPr lang="en-US" altLang="zh-CN" dirty="0" smtClean="0"/>
          </a:p>
          <a:p>
            <a:pPr lvl="1"/>
            <a:r>
              <a:rPr lang="zh-CN" altLang="en-US" dirty="0" smtClean="0"/>
              <a:t>基于网络</a:t>
            </a:r>
            <a:r>
              <a:rPr lang="en-US" altLang="zh-CN" dirty="0" smtClean="0"/>
              <a:t>(network-</a:t>
            </a:r>
            <a:r>
              <a:rPr lang="en-US" altLang="zh-CN" dirty="0" err="1" smtClean="0"/>
              <a:t>assited</a:t>
            </a:r>
            <a:r>
              <a:rPr lang="en-US" altLang="zh-CN" dirty="0" smtClean="0"/>
              <a:t>)</a:t>
            </a:r>
            <a:r>
              <a:rPr lang="zh-CN" altLang="en-US" dirty="0" smtClean="0"/>
              <a:t>的拥塞控制：网络提供拥塞反馈机制，端系统根据拥塞指示采取相应的动作</a:t>
            </a:r>
            <a:endParaRPr lang="zh-CN" altLang="en-US" dirty="0"/>
          </a:p>
        </p:txBody>
      </p:sp>
    </p:spTree>
    <p:extLst>
      <p:ext uri="{BB962C8B-B14F-4D97-AF65-F5344CB8AC3E}">
        <p14:creationId xmlns:p14="http://schemas.microsoft.com/office/powerpoint/2010/main" val="34795309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TCP</a:t>
            </a:r>
            <a:r>
              <a:rPr lang="zh-CN" altLang="en-US" dirty="0" smtClean="0"/>
              <a:t>吞吐率模型</a:t>
            </a:r>
            <a:endParaRPr lang="zh-CN" altLang="en-US" dirty="0"/>
          </a:p>
        </p:txBody>
      </p:sp>
      <p:sp>
        <p:nvSpPr>
          <p:cNvPr id="3" name="内容占位符 2"/>
          <p:cNvSpPr>
            <a:spLocks noGrp="1"/>
          </p:cNvSpPr>
          <p:nvPr>
            <p:ph idx="1"/>
          </p:nvPr>
        </p:nvSpPr>
        <p:spPr>
          <a:xfrm>
            <a:off x="838200" y="3558400"/>
            <a:ext cx="10210800" cy="2279651"/>
          </a:xfrm>
        </p:spPr>
        <p:txBody>
          <a:bodyPr>
            <a:normAutofit/>
          </a:bodyPr>
          <a:lstStyle/>
          <a:p>
            <a:r>
              <a:rPr lang="zh-CN" altLang="en-US" sz="2400" dirty="0" smtClean="0"/>
              <a:t>在稳定状态，每次拥塞窗口达到</a:t>
            </a:r>
            <a:r>
              <a:rPr lang="en-US" altLang="zh-CN" sz="2400" dirty="0" smtClean="0"/>
              <a:t>W</a:t>
            </a:r>
            <a:r>
              <a:rPr lang="zh-CN" altLang="en-US" sz="2400" dirty="0" smtClean="0"/>
              <a:t>分组大小时</a:t>
            </a:r>
            <a:r>
              <a:rPr lang="en-US" altLang="zh-CN" sz="2400" dirty="0" smtClean="0"/>
              <a:t>TCP</a:t>
            </a:r>
            <a:r>
              <a:rPr lang="zh-CN" altLang="en-US" sz="2400" dirty="0" smtClean="0"/>
              <a:t>丢失分组</a:t>
            </a:r>
          </a:p>
          <a:p>
            <a:r>
              <a:rPr lang="zh-CN" altLang="en-US" sz="2400" dirty="0" smtClean="0"/>
              <a:t>出现拥塞时拥塞窗口减少到</a:t>
            </a:r>
            <a:r>
              <a:rPr lang="en-US" altLang="zh-CN" sz="2400" dirty="0" smtClean="0"/>
              <a:t>W/2</a:t>
            </a:r>
            <a:r>
              <a:rPr lang="zh-CN" altLang="en-US" sz="2400" dirty="0" smtClean="0"/>
              <a:t>分组</a:t>
            </a:r>
          </a:p>
          <a:p>
            <a:r>
              <a:rPr lang="zh-CN" altLang="en-US" sz="2400" dirty="0" smtClean="0"/>
              <a:t>每个</a:t>
            </a:r>
            <a:r>
              <a:rPr lang="en-US" altLang="zh-CN" sz="2400" dirty="0" smtClean="0"/>
              <a:t>RTT</a:t>
            </a:r>
            <a:r>
              <a:rPr lang="zh-CN" altLang="en-US" sz="2400" dirty="0" smtClean="0"/>
              <a:t>，窗口</a:t>
            </a:r>
            <a:r>
              <a:rPr lang="zh-CN" altLang="en-US" sz="2400" dirty="0" smtClean="0"/>
              <a:t>增加一</a:t>
            </a:r>
            <a:r>
              <a:rPr lang="zh-CN" altLang="en-US" sz="2400" dirty="0" smtClean="0"/>
              <a:t>个分组。下次丢失前增加</a:t>
            </a:r>
            <a:r>
              <a:rPr lang="en-US" altLang="zh-CN" sz="2400" dirty="0" smtClean="0"/>
              <a:t>W/2</a:t>
            </a:r>
            <a:r>
              <a:rPr lang="zh-CN" altLang="en-US" sz="2400" dirty="0" smtClean="0"/>
              <a:t>个</a:t>
            </a:r>
            <a:endParaRPr lang="en-US" altLang="zh-CN" sz="2400" dirty="0" smtClean="0"/>
          </a:p>
          <a:p>
            <a:r>
              <a:rPr lang="zh-CN" altLang="en-US" sz="2400" dirty="0" smtClean="0"/>
              <a:t>总共</a:t>
            </a:r>
            <a:r>
              <a:rPr lang="en-US" altLang="zh-CN" sz="2400" dirty="0" smtClean="0"/>
              <a:t>W/2</a:t>
            </a:r>
            <a:r>
              <a:rPr lang="zh-CN" altLang="en-US" sz="2400" dirty="0" smtClean="0"/>
              <a:t>个</a:t>
            </a:r>
            <a:r>
              <a:rPr lang="en-US" altLang="zh-CN" sz="2400" dirty="0" smtClean="0"/>
              <a:t>RTT</a:t>
            </a:r>
            <a:r>
              <a:rPr lang="zh-CN" altLang="en-US" sz="2400" dirty="0" smtClean="0"/>
              <a:t>时间，传输的分组个数 </a:t>
            </a:r>
            <a:r>
              <a:rPr lang="en-US" altLang="zh-CN" sz="2400" dirty="0" smtClean="0"/>
              <a:t>= W/2 + W/2+1 + …+W = </a:t>
            </a:r>
            <a:r>
              <a:rPr lang="en-US" altLang="zh-CN" sz="2400" dirty="0" smtClean="0">
                <a:ea typeface="宋体" pitchFamily="2" charset="-122"/>
              </a:rPr>
              <a:t>3W</a:t>
            </a:r>
            <a:r>
              <a:rPr lang="en-US" altLang="zh-CN" sz="2400" baseline="30000" dirty="0" smtClean="0">
                <a:ea typeface="宋体" pitchFamily="2" charset="-122"/>
              </a:rPr>
              <a:t>2</a:t>
            </a:r>
            <a:r>
              <a:rPr lang="en-US" altLang="zh-CN" sz="2400" dirty="0" smtClean="0">
                <a:ea typeface="宋体" pitchFamily="2" charset="-122"/>
              </a:rPr>
              <a:t>/8</a:t>
            </a:r>
          </a:p>
          <a:p>
            <a:r>
              <a:rPr lang="zh-CN" altLang="en-US" sz="2400" dirty="0" smtClean="0">
                <a:ea typeface="宋体" pitchFamily="2" charset="-122"/>
              </a:rPr>
              <a:t>平均吞吐率</a:t>
            </a:r>
            <a:r>
              <a:rPr lang="en-US" altLang="zh-CN" sz="2400" dirty="0" smtClean="0">
                <a:ea typeface="宋体" pitchFamily="2" charset="-122"/>
              </a:rPr>
              <a:t>BW = 3W</a:t>
            </a:r>
            <a:r>
              <a:rPr lang="en-US" altLang="zh-CN" sz="2400" baseline="30000" dirty="0" smtClean="0">
                <a:ea typeface="宋体" pitchFamily="2" charset="-122"/>
              </a:rPr>
              <a:t>2</a:t>
            </a:r>
            <a:r>
              <a:rPr lang="en-US" altLang="zh-CN" sz="2400" dirty="0" smtClean="0">
                <a:ea typeface="宋体" pitchFamily="2" charset="-122"/>
              </a:rPr>
              <a:t>/8 * MSS / (RTT * W/2) </a:t>
            </a:r>
            <a:r>
              <a:rPr lang="en-US" altLang="zh-CN" sz="2400" dirty="0"/>
              <a:t>= .75 * MSS * W / RTT</a:t>
            </a:r>
            <a:r>
              <a:rPr lang="en-US" altLang="zh-CN" sz="2400" dirty="0" smtClean="0"/>
              <a:t> </a:t>
            </a:r>
            <a:endParaRPr lang="en-US" altLang="zh-CN" sz="2400" dirty="0" smtClean="0"/>
          </a:p>
        </p:txBody>
      </p:sp>
      <p:grpSp>
        <p:nvGrpSpPr>
          <p:cNvPr id="4" name="Group 17"/>
          <p:cNvGrpSpPr>
            <a:grpSpLocks/>
          </p:cNvGrpSpPr>
          <p:nvPr/>
        </p:nvGrpSpPr>
        <p:grpSpPr bwMode="auto">
          <a:xfrm>
            <a:off x="1704163" y="1435507"/>
            <a:ext cx="7446963" cy="1943100"/>
            <a:chOff x="336" y="2524"/>
            <a:chExt cx="4691" cy="1224"/>
          </a:xfrm>
        </p:grpSpPr>
        <p:sp>
          <p:nvSpPr>
            <p:cNvPr id="5" name="Line 8"/>
            <p:cNvSpPr>
              <a:spLocks noChangeShapeType="1"/>
            </p:cNvSpPr>
            <p:nvPr/>
          </p:nvSpPr>
          <p:spPr bwMode="auto">
            <a:xfrm>
              <a:off x="432" y="2678"/>
              <a:ext cx="4056" cy="0"/>
            </a:xfrm>
            <a:prstGeom prst="line">
              <a:avLst/>
            </a:prstGeom>
            <a:noFill/>
            <a:ln w="9525">
              <a:solidFill>
                <a:srgbClr val="009900"/>
              </a:solidFill>
              <a:prstDash val="sysDot"/>
              <a:round/>
              <a:headEnd/>
              <a:tailEnd/>
            </a:ln>
          </p:spPr>
          <p:txBody>
            <a:bodyPr wrap="none" anchor="ctr"/>
            <a:lstStyle/>
            <a:p>
              <a:endParaRPr lang="zh-CN" altLang="en-US"/>
            </a:p>
          </p:txBody>
        </p:sp>
        <p:sp>
          <p:nvSpPr>
            <p:cNvPr id="6" name="Line 9"/>
            <p:cNvSpPr>
              <a:spLocks noChangeShapeType="1"/>
            </p:cNvSpPr>
            <p:nvPr/>
          </p:nvSpPr>
          <p:spPr bwMode="auto">
            <a:xfrm flipV="1">
              <a:off x="612" y="2630"/>
              <a:ext cx="804" cy="984"/>
            </a:xfrm>
            <a:prstGeom prst="line">
              <a:avLst/>
            </a:prstGeom>
            <a:noFill/>
            <a:ln w="38100">
              <a:solidFill>
                <a:srgbClr val="FF0000"/>
              </a:solidFill>
              <a:round/>
              <a:headEnd/>
              <a:tailEnd/>
            </a:ln>
          </p:spPr>
          <p:txBody>
            <a:bodyPr wrap="none" anchor="ctr"/>
            <a:lstStyle/>
            <a:p>
              <a:endParaRPr lang="zh-CN" altLang="en-US"/>
            </a:p>
          </p:txBody>
        </p:sp>
        <p:sp>
          <p:nvSpPr>
            <p:cNvPr id="7" name="Line 10"/>
            <p:cNvSpPr>
              <a:spLocks noChangeShapeType="1"/>
            </p:cNvSpPr>
            <p:nvPr/>
          </p:nvSpPr>
          <p:spPr bwMode="auto">
            <a:xfrm flipV="1">
              <a:off x="1416" y="2642"/>
              <a:ext cx="804" cy="984"/>
            </a:xfrm>
            <a:prstGeom prst="line">
              <a:avLst/>
            </a:prstGeom>
            <a:noFill/>
            <a:ln w="38100">
              <a:solidFill>
                <a:srgbClr val="FF0000"/>
              </a:solidFill>
              <a:round/>
              <a:headEnd/>
              <a:tailEnd/>
            </a:ln>
          </p:spPr>
          <p:txBody>
            <a:bodyPr wrap="none" anchor="ctr"/>
            <a:lstStyle/>
            <a:p>
              <a:endParaRPr lang="zh-CN" altLang="en-US"/>
            </a:p>
          </p:txBody>
        </p:sp>
        <p:sp>
          <p:nvSpPr>
            <p:cNvPr id="8" name="Line 11"/>
            <p:cNvSpPr>
              <a:spLocks noChangeShapeType="1"/>
            </p:cNvSpPr>
            <p:nvPr/>
          </p:nvSpPr>
          <p:spPr bwMode="auto">
            <a:xfrm flipV="1">
              <a:off x="2208" y="2654"/>
              <a:ext cx="804" cy="984"/>
            </a:xfrm>
            <a:prstGeom prst="line">
              <a:avLst/>
            </a:prstGeom>
            <a:noFill/>
            <a:ln w="38100">
              <a:solidFill>
                <a:srgbClr val="FF0000"/>
              </a:solidFill>
              <a:round/>
              <a:headEnd/>
              <a:tailEnd/>
            </a:ln>
          </p:spPr>
          <p:txBody>
            <a:bodyPr wrap="none" anchor="ctr"/>
            <a:lstStyle/>
            <a:p>
              <a:endParaRPr lang="zh-CN" altLang="en-US"/>
            </a:p>
          </p:txBody>
        </p:sp>
        <p:sp>
          <p:nvSpPr>
            <p:cNvPr id="9" name="Line 12"/>
            <p:cNvSpPr>
              <a:spLocks noChangeShapeType="1"/>
            </p:cNvSpPr>
            <p:nvPr/>
          </p:nvSpPr>
          <p:spPr bwMode="auto">
            <a:xfrm>
              <a:off x="1404" y="2654"/>
              <a:ext cx="0" cy="972"/>
            </a:xfrm>
            <a:prstGeom prst="line">
              <a:avLst/>
            </a:prstGeom>
            <a:noFill/>
            <a:ln w="38100">
              <a:solidFill>
                <a:srgbClr val="FF0000"/>
              </a:solidFill>
              <a:round/>
              <a:headEnd/>
              <a:tailEnd/>
            </a:ln>
          </p:spPr>
          <p:txBody>
            <a:bodyPr wrap="none" anchor="ctr"/>
            <a:lstStyle/>
            <a:p>
              <a:endParaRPr lang="zh-CN" altLang="en-US"/>
            </a:p>
          </p:txBody>
        </p:sp>
        <p:sp>
          <p:nvSpPr>
            <p:cNvPr id="10" name="Line 13"/>
            <p:cNvSpPr>
              <a:spLocks noChangeShapeType="1"/>
            </p:cNvSpPr>
            <p:nvPr/>
          </p:nvSpPr>
          <p:spPr bwMode="auto">
            <a:xfrm>
              <a:off x="2208" y="2630"/>
              <a:ext cx="0" cy="1008"/>
            </a:xfrm>
            <a:prstGeom prst="line">
              <a:avLst/>
            </a:prstGeom>
            <a:noFill/>
            <a:ln w="38100">
              <a:solidFill>
                <a:srgbClr val="FF0000"/>
              </a:solidFill>
              <a:round/>
              <a:headEnd/>
              <a:tailEnd/>
            </a:ln>
          </p:spPr>
          <p:txBody>
            <a:bodyPr wrap="none" anchor="ctr"/>
            <a:lstStyle/>
            <a:p>
              <a:endParaRPr lang="zh-CN" altLang="en-US"/>
            </a:p>
          </p:txBody>
        </p:sp>
        <p:sp>
          <p:nvSpPr>
            <p:cNvPr id="11" name="Line 14"/>
            <p:cNvSpPr>
              <a:spLocks noChangeShapeType="1"/>
            </p:cNvSpPr>
            <p:nvPr/>
          </p:nvSpPr>
          <p:spPr bwMode="auto">
            <a:xfrm>
              <a:off x="336" y="3626"/>
              <a:ext cx="4056" cy="0"/>
            </a:xfrm>
            <a:prstGeom prst="line">
              <a:avLst/>
            </a:prstGeom>
            <a:noFill/>
            <a:ln w="38100">
              <a:solidFill>
                <a:srgbClr val="009900"/>
              </a:solidFill>
              <a:prstDash val="sysDot"/>
              <a:round/>
              <a:headEnd/>
              <a:tailEnd/>
            </a:ln>
          </p:spPr>
          <p:txBody>
            <a:bodyPr wrap="none" anchor="ctr"/>
            <a:lstStyle/>
            <a:p>
              <a:endParaRPr lang="zh-CN" altLang="en-US"/>
            </a:p>
          </p:txBody>
        </p:sp>
        <p:sp>
          <p:nvSpPr>
            <p:cNvPr id="12" name="Text Box 15"/>
            <p:cNvSpPr txBox="1">
              <a:spLocks noChangeArrowheads="1"/>
            </p:cNvSpPr>
            <p:nvPr/>
          </p:nvSpPr>
          <p:spPr bwMode="auto">
            <a:xfrm>
              <a:off x="4572" y="2524"/>
              <a:ext cx="297" cy="288"/>
            </a:xfrm>
            <a:prstGeom prst="rect">
              <a:avLst/>
            </a:prstGeom>
            <a:noFill/>
            <a:ln w="9525">
              <a:noFill/>
              <a:miter lim="800000"/>
              <a:headEnd/>
              <a:tailEnd/>
            </a:ln>
          </p:spPr>
          <p:txBody>
            <a:bodyPr wrap="none">
              <a:spAutoFit/>
            </a:bodyPr>
            <a:lstStyle/>
            <a:p>
              <a:pPr algn="ctr" eaLnBrk="0" hangingPunct="0"/>
              <a:r>
                <a:rPr lang="en-US" altLang="en-US" sz="2400">
                  <a:solidFill>
                    <a:schemeClr val="tx1"/>
                  </a:solidFill>
                  <a:ea typeface="Gulim" pitchFamily="34" charset="-127"/>
                </a:rPr>
                <a:t>W</a:t>
              </a:r>
              <a:endParaRPr lang="en-US" altLang="he-IL" sz="2400">
                <a:solidFill>
                  <a:schemeClr val="tx1"/>
                </a:solidFill>
                <a:ea typeface="Gulim" pitchFamily="34" charset="-127"/>
              </a:endParaRPr>
            </a:p>
          </p:txBody>
        </p:sp>
        <p:sp>
          <p:nvSpPr>
            <p:cNvPr id="13" name="Text Box 16"/>
            <p:cNvSpPr txBox="1">
              <a:spLocks noChangeArrowheads="1"/>
            </p:cNvSpPr>
            <p:nvPr/>
          </p:nvSpPr>
          <p:spPr bwMode="auto">
            <a:xfrm>
              <a:off x="4581" y="3460"/>
              <a:ext cx="446" cy="288"/>
            </a:xfrm>
            <a:prstGeom prst="rect">
              <a:avLst/>
            </a:prstGeom>
            <a:noFill/>
            <a:ln w="9525">
              <a:noFill/>
              <a:miter lim="800000"/>
              <a:headEnd/>
              <a:tailEnd/>
            </a:ln>
          </p:spPr>
          <p:txBody>
            <a:bodyPr wrap="none">
              <a:spAutoFit/>
            </a:bodyPr>
            <a:lstStyle/>
            <a:p>
              <a:pPr algn="ctr" eaLnBrk="0" hangingPunct="0"/>
              <a:r>
                <a:rPr lang="en-US" altLang="en-US" sz="2400">
                  <a:solidFill>
                    <a:schemeClr val="tx1"/>
                  </a:solidFill>
                  <a:ea typeface="Gulim" pitchFamily="34" charset="-127"/>
                </a:rPr>
                <a:t>W/2</a:t>
              </a:r>
              <a:endParaRPr lang="en-US" altLang="he-IL" sz="2400">
                <a:solidFill>
                  <a:schemeClr val="tx1"/>
                </a:solidFill>
                <a:ea typeface="Gulim" pitchFamily="34" charset="-127"/>
              </a:endParaRPr>
            </a:p>
          </p:txBody>
        </p:sp>
      </p:grpSp>
    </p:spTree>
    <p:extLst>
      <p:ext uri="{BB962C8B-B14F-4D97-AF65-F5344CB8AC3E}">
        <p14:creationId xmlns:p14="http://schemas.microsoft.com/office/powerpoint/2010/main" val="37317897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灯片编号占位符 5"/>
          <p:cNvSpPr>
            <a:spLocks noGrp="1"/>
          </p:cNvSpPr>
          <p:nvPr>
            <p:ph type="sldNum" sz="quarter" idx="12"/>
          </p:nvPr>
        </p:nvSpPr>
        <p:spPr>
          <a:noFill/>
        </p:spPr>
        <p:txBody>
          <a:bodyPr/>
          <a:lstStyle/>
          <a:p>
            <a:fld id="{412CFD5B-48FD-4F91-B4C5-2AFB41ABE071}" type="slidenum">
              <a:rPr lang="en-US" altLang="zh-CN"/>
              <a:pPr/>
              <a:t>21</a:t>
            </a:fld>
            <a:endParaRPr lang="en-US" altLang="zh-CN"/>
          </a:p>
        </p:txBody>
      </p:sp>
      <p:sp>
        <p:nvSpPr>
          <p:cNvPr id="4101" name="Rectangle 2"/>
          <p:cNvSpPr>
            <a:spLocks noGrp="1" noChangeArrowheads="1"/>
          </p:cNvSpPr>
          <p:nvPr>
            <p:ph type="title"/>
          </p:nvPr>
        </p:nvSpPr>
        <p:spPr/>
        <p:txBody>
          <a:bodyPr/>
          <a:lstStyle/>
          <a:p>
            <a:pPr eaLnBrk="1" hangingPunct="1"/>
            <a:r>
              <a:rPr lang="zh-CN" altLang="en-US" dirty="0" smtClean="0">
                <a:ea typeface="宋体" pitchFamily="2" charset="-122"/>
              </a:rPr>
              <a:t>简单的</a:t>
            </a:r>
            <a:r>
              <a:rPr lang="en-US" altLang="zh-CN" dirty="0" smtClean="0">
                <a:ea typeface="宋体" pitchFamily="2" charset="-122"/>
              </a:rPr>
              <a:t>TCP Model</a:t>
            </a:r>
          </a:p>
        </p:txBody>
      </p:sp>
      <p:sp>
        <p:nvSpPr>
          <p:cNvPr id="4102" name="Rectangle 3"/>
          <p:cNvSpPr>
            <a:spLocks noGrp="1" noChangeArrowheads="1"/>
          </p:cNvSpPr>
          <p:nvPr>
            <p:ph type="body" idx="1"/>
          </p:nvPr>
        </p:nvSpPr>
        <p:spPr>
          <a:xfrm>
            <a:off x="962025" y="1515269"/>
            <a:ext cx="8561185" cy="2283620"/>
          </a:xfrm>
        </p:spPr>
        <p:txBody>
          <a:bodyPr/>
          <a:lstStyle/>
          <a:p>
            <a:pPr eaLnBrk="1" hangingPunct="1"/>
            <a:r>
              <a:rPr lang="zh-CN" altLang="en-US" sz="2000" dirty="0">
                <a:ea typeface="宋体" pitchFamily="2" charset="-122"/>
              </a:rPr>
              <a:t>丢失率是多少</a:t>
            </a:r>
            <a:r>
              <a:rPr lang="en-US" altLang="zh-CN" sz="2000" dirty="0">
                <a:ea typeface="宋体" pitchFamily="2" charset="-122"/>
              </a:rPr>
              <a:t>?</a:t>
            </a:r>
          </a:p>
          <a:p>
            <a:pPr lvl="1" eaLnBrk="1" hangingPunct="1"/>
            <a:r>
              <a:rPr lang="zh-CN" altLang="en-US" sz="2000" dirty="0">
                <a:ea typeface="宋体" pitchFamily="2" charset="-122"/>
              </a:rPr>
              <a:t>传输的分组数</a:t>
            </a:r>
            <a:r>
              <a:rPr lang="en-US" altLang="zh-CN" sz="2000" dirty="0" smtClean="0">
                <a:ea typeface="宋体" pitchFamily="2" charset="-122"/>
              </a:rPr>
              <a:t>= 3W</a:t>
            </a:r>
            <a:r>
              <a:rPr lang="en-US" altLang="zh-CN" sz="2000" baseline="30000" dirty="0" smtClean="0">
                <a:ea typeface="宋体" pitchFamily="2" charset="-122"/>
              </a:rPr>
              <a:t>2</a:t>
            </a:r>
            <a:r>
              <a:rPr lang="en-US" altLang="zh-CN" sz="2000" dirty="0" smtClean="0">
                <a:ea typeface="宋体" pitchFamily="2" charset="-122"/>
              </a:rPr>
              <a:t>/8</a:t>
            </a:r>
            <a:endParaRPr lang="en-US" altLang="zh-CN" sz="2000" dirty="0">
              <a:ea typeface="宋体" pitchFamily="2" charset="-122"/>
            </a:endParaRPr>
          </a:p>
          <a:p>
            <a:pPr lvl="1" eaLnBrk="1" hangingPunct="1"/>
            <a:r>
              <a:rPr lang="zh-CN" altLang="en-US" sz="2000" dirty="0">
                <a:ea typeface="宋体" pitchFamily="2" charset="-122"/>
              </a:rPr>
              <a:t>其中</a:t>
            </a:r>
            <a:r>
              <a:rPr lang="en-US" altLang="zh-CN" sz="2000" dirty="0">
                <a:ea typeface="宋体" pitchFamily="2" charset="-122"/>
              </a:rPr>
              <a:t>1</a:t>
            </a:r>
            <a:r>
              <a:rPr lang="zh-CN" altLang="en-US" sz="2000" dirty="0">
                <a:ea typeface="宋体" pitchFamily="2" charset="-122"/>
              </a:rPr>
              <a:t>个分组丢失 </a:t>
            </a:r>
            <a:r>
              <a:rPr lang="zh-CN" altLang="en-US" sz="2000" dirty="0">
                <a:ea typeface="宋体" pitchFamily="2" charset="-122"/>
                <a:sym typeface="Wingdings" pitchFamily="2" charset="2"/>
              </a:rPr>
              <a:t> 丢失率 </a:t>
            </a:r>
            <a:r>
              <a:rPr lang="en-US" altLang="zh-CN" sz="2000" dirty="0">
                <a:ea typeface="宋体" pitchFamily="2" charset="-122"/>
                <a:sym typeface="Wingdings" pitchFamily="2" charset="2"/>
              </a:rPr>
              <a:t>= p = 8/(3W</a:t>
            </a:r>
            <a:r>
              <a:rPr lang="en-US" altLang="zh-CN" sz="2000" baseline="30000" dirty="0">
                <a:ea typeface="宋体" pitchFamily="2" charset="-122"/>
                <a:sym typeface="Wingdings" pitchFamily="2" charset="2"/>
              </a:rPr>
              <a:t>2)</a:t>
            </a:r>
            <a:endParaRPr lang="en-US" altLang="zh-CN" sz="2000" dirty="0">
              <a:ea typeface="宋体" pitchFamily="2" charset="-122"/>
            </a:endParaRPr>
          </a:p>
          <a:p>
            <a:pPr eaLnBrk="1" hangingPunct="1"/>
            <a:endParaRPr lang="en-US" altLang="zh-CN" sz="2000" dirty="0">
              <a:ea typeface="宋体" pitchFamily="2" charset="-122"/>
              <a:sym typeface="Wingdings" pitchFamily="2" charset="2"/>
            </a:endParaRPr>
          </a:p>
          <a:p>
            <a:pPr lvl="1" eaLnBrk="1" hangingPunct="1"/>
            <a:endParaRPr lang="en-US" altLang="zh-CN" sz="2000" dirty="0">
              <a:ea typeface="宋体" pitchFamily="2" charset="-122"/>
            </a:endParaRPr>
          </a:p>
          <a:p>
            <a:pPr eaLnBrk="1" hangingPunct="1"/>
            <a:endParaRPr lang="en-US" altLang="zh-CN" sz="2000" dirty="0">
              <a:ea typeface="宋体" pitchFamily="2" charset="-122"/>
              <a:sym typeface="Wingdings" pitchFamily="2" charset="2"/>
            </a:endParaRPr>
          </a:p>
        </p:txBody>
      </p:sp>
      <p:grpSp>
        <p:nvGrpSpPr>
          <p:cNvPr id="2" name="组合 1"/>
          <p:cNvGrpSpPr/>
          <p:nvPr/>
        </p:nvGrpSpPr>
        <p:grpSpPr>
          <a:xfrm>
            <a:off x="1308100" y="4652318"/>
            <a:ext cx="7465810" cy="1947566"/>
            <a:chOff x="2057400" y="3790950"/>
            <a:chExt cx="7465810" cy="1947566"/>
          </a:xfrm>
        </p:grpSpPr>
        <p:sp>
          <p:nvSpPr>
            <p:cNvPr id="4103" name="Line 5"/>
            <p:cNvSpPr>
              <a:spLocks noChangeShapeType="1"/>
            </p:cNvSpPr>
            <p:nvPr/>
          </p:nvSpPr>
          <p:spPr bwMode="auto">
            <a:xfrm>
              <a:off x="2209800" y="4035425"/>
              <a:ext cx="6438900" cy="0"/>
            </a:xfrm>
            <a:prstGeom prst="line">
              <a:avLst/>
            </a:prstGeom>
            <a:noFill/>
            <a:ln w="9525">
              <a:solidFill>
                <a:srgbClr val="009900"/>
              </a:solidFill>
              <a:prstDash val="sysDot"/>
              <a:round/>
              <a:headEnd/>
              <a:tailEnd/>
            </a:ln>
          </p:spPr>
          <p:txBody>
            <a:bodyPr wrap="none" anchor="ctr"/>
            <a:lstStyle/>
            <a:p>
              <a:endParaRPr lang="zh-CN" altLang="en-US"/>
            </a:p>
          </p:txBody>
        </p:sp>
        <p:sp>
          <p:nvSpPr>
            <p:cNvPr id="4104" name="Line 6"/>
            <p:cNvSpPr>
              <a:spLocks noChangeShapeType="1"/>
            </p:cNvSpPr>
            <p:nvPr/>
          </p:nvSpPr>
          <p:spPr bwMode="auto">
            <a:xfrm flipV="1">
              <a:off x="2495550" y="3959225"/>
              <a:ext cx="1276350" cy="1562100"/>
            </a:xfrm>
            <a:prstGeom prst="line">
              <a:avLst/>
            </a:prstGeom>
            <a:noFill/>
            <a:ln w="38100">
              <a:solidFill>
                <a:srgbClr val="FF0000"/>
              </a:solidFill>
              <a:round/>
              <a:headEnd/>
              <a:tailEnd/>
            </a:ln>
          </p:spPr>
          <p:txBody>
            <a:bodyPr wrap="none" anchor="ctr"/>
            <a:lstStyle/>
            <a:p>
              <a:endParaRPr lang="zh-CN" altLang="en-US"/>
            </a:p>
          </p:txBody>
        </p:sp>
        <p:sp>
          <p:nvSpPr>
            <p:cNvPr id="4105" name="Line 7"/>
            <p:cNvSpPr>
              <a:spLocks noChangeShapeType="1"/>
            </p:cNvSpPr>
            <p:nvPr/>
          </p:nvSpPr>
          <p:spPr bwMode="auto">
            <a:xfrm flipV="1">
              <a:off x="3771900" y="3978275"/>
              <a:ext cx="1276350" cy="1562100"/>
            </a:xfrm>
            <a:prstGeom prst="line">
              <a:avLst/>
            </a:prstGeom>
            <a:noFill/>
            <a:ln w="38100">
              <a:solidFill>
                <a:srgbClr val="FF0000"/>
              </a:solidFill>
              <a:round/>
              <a:headEnd/>
              <a:tailEnd/>
            </a:ln>
          </p:spPr>
          <p:txBody>
            <a:bodyPr wrap="none" anchor="ctr"/>
            <a:lstStyle/>
            <a:p>
              <a:endParaRPr lang="zh-CN" altLang="en-US"/>
            </a:p>
          </p:txBody>
        </p:sp>
        <p:sp>
          <p:nvSpPr>
            <p:cNvPr id="4106" name="Line 8"/>
            <p:cNvSpPr>
              <a:spLocks noChangeShapeType="1"/>
            </p:cNvSpPr>
            <p:nvPr/>
          </p:nvSpPr>
          <p:spPr bwMode="auto">
            <a:xfrm flipV="1">
              <a:off x="5029200" y="3997325"/>
              <a:ext cx="1276350" cy="1562100"/>
            </a:xfrm>
            <a:prstGeom prst="line">
              <a:avLst/>
            </a:prstGeom>
            <a:noFill/>
            <a:ln w="38100">
              <a:solidFill>
                <a:srgbClr val="FF0000"/>
              </a:solidFill>
              <a:round/>
              <a:headEnd/>
              <a:tailEnd/>
            </a:ln>
          </p:spPr>
          <p:txBody>
            <a:bodyPr wrap="none" anchor="ctr"/>
            <a:lstStyle/>
            <a:p>
              <a:endParaRPr lang="zh-CN" altLang="en-US"/>
            </a:p>
          </p:txBody>
        </p:sp>
        <p:sp>
          <p:nvSpPr>
            <p:cNvPr id="4107" name="Line 9"/>
            <p:cNvSpPr>
              <a:spLocks noChangeShapeType="1"/>
            </p:cNvSpPr>
            <p:nvPr/>
          </p:nvSpPr>
          <p:spPr bwMode="auto">
            <a:xfrm>
              <a:off x="3752850" y="3997325"/>
              <a:ext cx="0" cy="1543050"/>
            </a:xfrm>
            <a:prstGeom prst="line">
              <a:avLst/>
            </a:prstGeom>
            <a:noFill/>
            <a:ln w="38100">
              <a:solidFill>
                <a:srgbClr val="FF0000"/>
              </a:solidFill>
              <a:round/>
              <a:headEnd/>
              <a:tailEnd/>
            </a:ln>
          </p:spPr>
          <p:txBody>
            <a:bodyPr wrap="none" anchor="ctr"/>
            <a:lstStyle/>
            <a:p>
              <a:endParaRPr lang="zh-CN" altLang="en-US"/>
            </a:p>
          </p:txBody>
        </p:sp>
        <p:sp>
          <p:nvSpPr>
            <p:cNvPr id="4108" name="Line 10"/>
            <p:cNvSpPr>
              <a:spLocks noChangeShapeType="1"/>
            </p:cNvSpPr>
            <p:nvPr/>
          </p:nvSpPr>
          <p:spPr bwMode="auto">
            <a:xfrm>
              <a:off x="5029200" y="3959225"/>
              <a:ext cx="0" cy="1600200"/>
            </a:xfrm>
            <a:prstGeom prst="line">
              <a:avLst/>
            </a:prstGeom>
            <a:noFill/>
            <a:ln w="38100">
              <a:solidFill>
                <a:srgbClr val="FF0000"/>
              </a:solidFill>
              <a:round/>
              <a:headEnd/>
              <a:tailEnd/>
            </a:ln>
          </p:spPr>
          <p:txBody>
            <a:bodyPr wrap="none" anchor="ctr"/>
            <a:lstStyle/>
            <a:p>
              <a:endParaRPr lang="zh-CN" altLang="en-US"/>
            </a:p>
          </p:txBody>
        </p:sp>
        <p:sp>
          <p:nvSpPr>
            <p:cNvPr id="4109" name="Line 11"/>
            <p:cNvSpPr>
              <a:spLocks noChangeShapeType="1"/>
            </p:cNvSpPr>
            <p:nvPr/>
          </p:nvSpPr>
          <p:spPr bwMode="auto">
            <a:xfrm>
              <a:off x="2057400" y="5540375"/>
              <a:ext cx="6438900" cy="0"/>
            </a:xfrm>
            <a:prstGeom prst="line">
              <a:avLst/>
            </a:prstGeom>
            <a:noFill/>
            <a:ln w="38100">
              <a:solidFill>
                <a:srgbClr val="009900"/>
              </a:solidFill>
              <a:prstDash val="sysDot"/>
              <a:round/>
              <a:headEnd/>
              <a:tailEnd/>
            </a:ln>
          </p:spPr>
          <p:txBody>
            <a:bodyPr wrap="none" anchor="ctr"/>
            <a:lstStyle/>
            <a:p>
              <a:endParaRPr lang="zh-CN" altLang="en-US"/>
            </a:p>
          </p:txBody>
        </p:sp>
        <p:sp>
          <p:nvSpPr>
            <p:cNvPr id="4110" name="Text Box 12"/>
            <p:cNvSpPr txBox="1">
              <a:spLocks noChangeArrowheads="1"/>
            </p:cNvSpPr>
            <p:nvPr/>
          </p:nvSpPr>
          <p:spPr bwMode="auto">
            <a:xfrm>
              <a:off x="8782050" y="3790950"/>
              <a:ext cx="471488" cy="457200"/>
            </a:xfrm>
            <a:prstGeom prst="rect">
              <a:avLst/>
            </a:prstGeom>
            <a:noFill/>
            <a:ln w="9525">
              <a:noFill/>
              <a:miter lim="800000"/>
              <a:headEnd/>
              <a:tailEnd/>
            </a:ln>
          </p:spPr>
          <p:txBody>
            <a:bodyPr wrap="none">
              <a:spAutoFit/>
            </a:bodyPr>
            <a:lstStyle/>
            <a:p>
              <a:pPr algn="ctr" eaLnBrk="0" hangingPunct="0"/>
              <a:r>
                <a:rPr lang="en-US" altLang="en-US" sz="2400">
                  <a:ea typeface="Gulim" pitchFamily="34" charset="-127"/>
                </a:rPr>
                <a:t>W</a:t>
              </a:r>
              <a:endParaRPr lang="en-US" altLang="he-IL" sz="2400">
                <a:ea typeface="Gulim" pitchFamily="34" charset="-127"/>
              </a:endParaRPr>
            </a:p>
          </p:txBody>
        </p:sp>
        <p:sp>
          <p:nvSpPr>
            <p:cNvPr id="4111" name="Text Box 13"/>
            <p:cNvSpPr txBox="1">
              <a:spLocks noChangeArrowheads="1"/>
            </p:cNvSpPr>
            <p:nvPr/>
          </p:nvSpPr>
          <p:spPr bwMode="auto">
            <a:xfrm>
              <a:off x="8777493" y="5276851"/>
              <a:ext cx="745717" cy="461665"/>
            </a:xfrm>
            <a:prstGeom prst="rect">
              <a:avLst/>
            </a:prstGeom>
            <a:noFill/>
            <a:ln w="9525">
              <a:noFill/>
              <a:miter lim="800000"/>
              <a:headEnd/>
              <a:tailEnd/>
            </a:ln>
          </p:spPr>
          <p:txBody>
            <a:bodyPr wrap="none">
              <a:spAutoFit/>
            </a:bodyPr>
            <a:lstStyle/>
            <a:p>
              <a:pPr algn="ctr" eaLnBrk="0" hangingPunct="0"/>
              <a:r>
                <a:rPr lang="en-US" altLang="en-US" sz="2400">
                  <a:ea typeface="Gulim" pitchFamily="34" charset="-127"/>
                </a:rPr>
                <a:t>W/2</a:t>
              </a:r>
              <a:endParaRPr lang="en-US" altLang="he-IL" sz="2400">
                <a:ea typeface="Gulim" pitchFamily="34" charset="-127"/>
              </a:endParaRPr>
            </a:p>
          </p:txBody>
        </p:sp>
      </p:grpSp>
      <p:grpSp>
        <p:nvGrpSpPr>
          <p:cNvPr id="4112" name="Group 15"/>
          <p:cNvGrpSpPr>
            <a:grpSpLocks/>
          </p:cNvGrpSpPr>
          <p:nvPr/>
        </p:nvGrpSpPr>
        <p:grpSpPr bwMode="auto">
          <a:xfrm>
            <a:off x="4527550" y="3504877"/>
            <a:ext cx="4705350" cy="823913"/>
            <a:chOff x="2064" y="1706"/>
            <a:chExt cx="2964" cy="519"/>
          </a:xfrm>
        </p:grpSpPr>
        <p:graphicFrame>
          <p:nvGraphicFramePr>
            <p:cNvPr id="4099" name="Object 4"/>
            <p:cNvGraphicFramePr>
              <a:graphicFrameLocks noChangeAspect="1"/>
            </p:cNvGraphicFramePr>
            <p:nvPr>
              <p:extLst>
                <p:ext uri="{D42A27DB-BD31-4B8C-83A1-F6EECF244321}">
                  <p14:modId xmlns:p14="http://schemas.microsoft.com/office/powerpoint/2010/main" val="1813766045"/>
                </p:ext>
              </p:extLst>
            </p:nvPr>
          </p:nvGraphicFramePr>
          <p:xfrm>
            <a:off x="2789" y="1706"/>
            <a:ext cx="2239" cy="519"/>
          </p:xfrm>
          <a:graphic>
            <a:graphicData uri="http://schemas.openxmlformats.org/presentationml/2006/ole">
              <mc:AlternateContent xmlns:mc="http://schemas.openxmlformats.org/markup-compatibility/2006">
                <mc:Choice xmlns:v="urn:schemas-microsoft-com:vml" Requires="v">
                  <p:oleObj spid="_x0000_s7248" name="Equation" r:id="rId4" imgW="2019240" imgH="469800" progId="">
                    <p:embed/>
                  </p:oleObj>
                </mc:Choice>
                <mc:Fallback>
                  <p:oleObj name="Equation" r:id="rId4" imgW="2019240" imgH="469800" progId="">
                    <p:embed/>
                    <p:pic>
                      <p:nvPicPr>
                        <p:cNvPr id="4099"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9" y="1706"/>
                          <a:ext cx="2239" cy="5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9342" name="Line 14"/>
            <p:cNvSpPr>
              <a:spLocks noChangeShapeType="1"/>
            </p:cNvSpPr>
            <p:nvPr/>
          </p:nvSpPr>
          <p:spPr bwMode="auto">
            <a:xfrm>
              <a:off x="2064" y="1933"/>
              <a:ext cx="544" cy="0"/>
            </a:xfrm>
            <a:prstGeom prst="line">
              <a:avLst/>
            </a:prstGeom>
            <a:noFill/>
            <a:ln w="28575">
              <a:solidFill>
                <a:srgbClr val="FF0066"/>
              </a:solidFill>
              <a:round/>
              <a:headEnd/>
              <a:tailEnd type="triangle" w="med" len="med"/>
            </a:ln>
            <a:effectLst>
              <a:outerShdw dist="35921" dir="2700000" algn="ctr" rotWithShape="0">
                <a:schemeClr val="bg2">
                  <a:alpha val="50000"/>
                </a:schemeClr>
              </a:outerShdw>
            </a:effectLst>
          </p:spPr>
          <p:txBody>
            <a:bodyPr anchor="b"/>
            <a:lstStyle/>
            <a:p>
              <a:pPr>
                <a:defRPr/>
              </a:pPr>
              <a:endParaRPr lang="zh-CN" altLang="en-US"/>
            </a:p>
          </p:txBody>
        </p:sp>
      </p:grpSp>
      <p:graphicFrame>
        <p:nvGraphicFramePr>
          <p:cNvPr id="4113" name="Object 17"/>
          <p:cNvGraphicFramePr>
            <a:graphicFrameLocks noChangeAspect="1"/>
          </p:cNvGraphicFramePr>
          <p:nvPr>
            <p:extLst>
              <p:ext uri="{D42A27DB-BD31-4B8C-83A1-F6EECF244321}">
                <p14:modId xmlns:p14="http://schemas.microsoft.com/office/powerpoint/2010/main" val="3288784395"/>
              </p:ext>
            </p:extLst>
          </p:nvPr>
        </p:nvGraphicFramePr>
        <p:xfrm>
          <a:off x="1836738" y="2572384"/>
          <a:ext cx="2462212" cy="839787"/>
        </p:xfrm>
        <a:graphic>
          <a:graphicData uri="http://schemas.openxmlformats.org/presentationml/2006/ole">
            <mc:AlternateContent xmlns:mc="http://schemas.openxmlformats.org/markup-compatibility/2006">
              <mc:Choice xmlns:v="urn:schemas-microsoft-com:vml" Requires="v">
                <p:oleObj spid="_x0000_s7249" name="Equation" r:id="rId6" imgW="1346040" imgH="469800" progId="Equation.3">
                  <p:embed/>
                </p:oleObj>
              </mc:Choice>
              <mc:Fallback>
                <p:oleObj name="Equation" r:id="rId6" imgW="1346040" imgH="469800" progId="Equation.3">
                  <p:embed/>
                  <p:pic>
                    <p:nvPicPr>
                      <p:cNvPr id="4113"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6738" y="2572384"/>
                        <a:ext cx="2462212" cy="839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4" name="文本框 3"/>
              <p:cNvSpPr txBox="1"/>
              <p:nvPr/>
            </p:nvSpPr>
            <p:spPr>
              <a:xfrm>
                <a:off x="1629185" y="3672585"/>
                <a:ext cx="2415765" cy="53345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𝐵𝑊</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3</m:t>
                          </m:r>
                        </m:num>
                        <m:den>
                          <m:r>
                            <a:rPr lang="en-US" altLang="zh-CN" b="0" i="1" smtClean="0">
                              <a:latin typeface="Cambria Math" panose="02040503050406030204" pitchFamily="18" charset="0"/>
                            </a:rPr>
                            <m:t>4</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𝑀𝑆𝑆</m:t>
                      </m:r>
                      <m:r>
                        <a:rPr lang="en-US" altLang="zh-CN" b="0" i="1" smtClean="0">
                          <a:latin typeface="Cambria Math" panose="02040503050406030204" pitchFamily="18" charset="0"/>
                        </a:rPr>
                        <m:t> ∗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𝑊</m:t>
                          </m:r>
                        </m:num>
                        <m:den>
                          <m:r>
                            <a:rPr lang="en-US" altLang="zh-CN" b="0" i="1" smtClean="0">
                              <a:latin typeface="Cambria Math" panose="02040503050406030204" pitchFamily="18" charset="0"/>
                            </a:rPr>
                            <m:t>𝑅𝑇𝑇</m:t>
                          </m:r>
                        </m:den>
                      </m:f>
                    </m:oMath>
                  </m:oMathPara>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1629185" y="3672585"/>
                <a:ext cx="2415765" cy="533456"/>
              </a:xfrm>
              <a:prstGeom prst="rect">
                <a:avLst/>
              </a:prstGeom>
              <a:blipFill>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2759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4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p:spPr>
        <p:txBody>
          <a:bodyPr/>
          <a:lstStyle/>
          <a:p>
            <a:fld id="{2CCB7B79-583A-4436-A203-6B192CBC0F37}" type="slidenum">
              <a:rPr lang="en-US" altLang="zh-CN"/>
              <a:pPr/>
              <a:t>22</a:t>
            </a:fld>
            <a:endParaRPr lang="en-US" altLang="zh-CN"/>
          </a:p>
        </p:txBody>
      </p:sp>
      <p:sp>
        <p:nvSpPr>
          <p:cNvPr id="54275" name="Rectangle 2"/>
          <p:cNvSpPr>
            <a:spLocks noGrp="1" noChangeArrowheads="1"/>
          </p:cNvSpPr>
          <p:nvPr>
            <p:ph type="title"/>
          </p:nvPr>
        </p:nvSpPr>
        <p:spPr/>
        <p:txBody>
          <a:bodyPr/>
          <a:lstStyle/>
          <a:p>
            <a:pPr eaLnBrk="1" hangingPunct="1"/>
            <a:r>
              <a:rPr lang="en-US" altLang="zh-CN" smtClean="0">
                <a:ea typeface="宋体" pitchFamily="2" charset="-122"/>
              </a:rPr>
              <a:t>TCP Friendliness</a:t>
            </a:r>
          </a:p>
        </p:txBody>
      </p:sp>
      <p:sp>
        <p:nvSpPr>
          <p:cNvPr id="54276" name="Rectangle 3"/>
          <p:cNvSpPr>
            <a:spLocks noGrp="1" noChangeArrowheads="1"/>
          </p:cNvSpPr>
          <p:nvPr>
            <p:ph type="body" idx="1"/>
          </p:nvPr>
        </p:nvSpPr>
        <p:spPr>
          <a:xfrm>
            <a:off x="625548" y="2187574"/>
            <a:ext cx="10515600" cy="4351338"/>
          </a:xfrm>
        </p:spPr>
        <p:txBody>
          <a:bodyPr>
            <a:normAutofit/>
          </a:bodyPr>
          <a:lstStyle/>
          <a:p>
            <a:pPr eaLnBrk="1" hangingPunct="1">
              <a:lnSpc>
                <a:spcPct val="90000"/>
              </a:lnSpc>
            </a:pPr>
            <a:r>
              <a:rPr lang="zh-CN" altLang="en-US" dirty="0">
                <a:ea typeface="宋体" pitchFamily="2" charset="-122"/>
              </a:rPr>
              <a:t>什么是</a:t>
            </a:r>
            <a:r>
              <a:rPr lang="en-US" altLang="zh-CN" dirty="0">
                <a:ea typeface="宋体" pitchFamily="2" charset="-122"/>
              </a:rPr>
              <a:t>TCP friendly?</a:t>
            </a:r>
          </a:p>
          <a:p>
            <a:pPr lvl="1" eaLnBrk="1" hangingPunct="1">
              <a:lnSpc>
                <a:spcPct val="90000"/>
              </a:lnSpc>
            </a:pPr>
            <a:r>
              <a:rPr lang="en-US" altLang="zh-CN" sz="2800" dirty="0" smtClean="0">
                <a:ea typeface="宋体" pitchFamily="2" charset="-122"/>
              </a:rPr>
              <a:t>TCP</a:t>
            </a:r>
            <a:r>
              <a:rPr lang="zh-CN" altLang="en-US" sz="2800" dirty="0" smtClean="0">
                <a:ea typeface="宋体" pitchFamily="2" charset="-122"/>
              </a:rPr>
              <a:t>流量占整个</a:t>
            </a:r>
            <a:r>
              <a:rPr lang="en-US" altLang="zh-CN" sz="2800" dirty="0" smtClean="0">
                <a:ea typeface="宋体" pitchFamily="2" charset="-122"/>
              </a:rPr>
              <a:t>Internet</a:t>
            </a:r>
            <a:r>
              <a:rPr lang="zh-CN" altLang="en-US" sz="2800" dirty="0" smtClean="0">
                <a:ea typeface="宋体" pitchFamily="2" charset="-122"/>
              </a:rPr>
              <a:t>流量的绝大部分</a:t>
            </a:r>
          </a:p>
          <a:p>
            <a:pPr lvl="1" eaLnBrk="1" hangingPunct="1">
              <a:lnSpc>
                <a:spcPct val="90000"/>
              </a:lnSpc>
            </a:pPr>
            <a:r>
              <a:rPr lang="zh-CN" altLang="en-US" sz="2800" dirty="0" smtClean="0">
                <a:ea typeface="宋体" pitchFamily="2" charset="-122"/>
              </a:rPr>
              <a:t>任何新的拥塞控制必须和</a:t>
            </a:r>
            <a:r>
              <a:rPr lang="en-US" altLang="zh-CN" sz="2800" dirty="0" smtClean="0">
                <a:ea typeface="宋体" pitchFamily="2" charset="-122"/>
              </a:rPr>
              <a:t>TCP</a:t>
            </a:r>
            <a:r>
              <a:rPr lang="zh-CN" altLang="en-US" sz="2800" dirty="0" smtClean="0">
                <a:ea typeface="宋体" pitchFamily="2" charset="-122"/>
              </a:rPr>
              <a:t>流进行竞争</a:t>
            </a:r>
          </a:p>
          <a:p>
            <a:pPr lvl="2" eaLnBrk="1" hangingPunct="1">
              <a:lnSpc>
                <a:spcPct val="90000"/>
              </a:lnSpc>
            </a:pPr>
            <a:r>
              <a:rPr lang="zh-CN" altLang="en-US" sz="2800" dirty="0">
                <a:ea typeface="宋体" pitchFamily="2" charset="-122"/>
              </a:rPr>
              <a:t>不应该抢占</a:t>
            </a:r>
            <a:r>
              <a:rPr lang="en-US" altLang="zh-CN" sz="2800" dirty="0">
                <a:ea typeface="宋体" pitchFamily="2" charset="-122"/>
              </a:rPr>
              <a:t>TCP</a:t>
            </a:r>
            <a:r>
              <a:rPr lang="zh-CN" altLang="en-US" sz="2800" dirty="0">
                <a:ea typeface="宋体" pitchFamily="2" charset="-122"/>
              </a:rPr>
              <a:t>流而占有大部分链路带宽</a:t>
            </a:r>
          </a:p>
          <a:p>
            <a:pPr lvl="2" eaLnBrk="1" hangingPunct="1">
              <a:lnSpc>
                <a:spcPct val="90000"/>
              </a:lnSpc>
            </a:pPr>
            <a:r>
              <a:rPr lang="zh-CN" altLang="en-US" sz="2800" dirty="0">
                <a:ea typeface="宋体" pitchFamily="2" charset="-122"/>
              </a:rPr>
              <a:t>同时也应该拥有自己的公平的带宽</a:t>
            </a:r>
          </a:p>
          <a:p>
            <a:pPr lvl="1" eaLnBrk="1" hangingPunct="1">
              <a:lnSpc>
                <a:spcPct val="90000"/>
              </a:lnSpc>
            </a:pPr>
            <a:r>
              <a:rPr lang="zh-CN" altLang="en-US" sz="2800" dirty="0" smtClean="0">
                <a:ea typeface="宋体" pitchFamily="2" charset="-122"/>
              </a:rPr>
              <a:t>怎样来实现？</a:t>
            </a:r>
          </a:p>
          <a:p>
            <a:pPr lvl="2" eaLnBrk="1" hangingPunct="1">
              <a:lnSpc>
                <a:spcPct val="90000"/>
              </a:lnSpc>
            </a:pPr>
            <a:r>
              <a:rPr lang="zh-CN" altLang="en-US" sz="2800" dirty="0">
                <a:ea typeface="宋体" pitchFamily="2" charset="-122"/>
              </a:rPr>
              <a:t>采用类似于</a:t>
            </a:r>
            <a:r>
              <a:rPr lang="en-US" altLang="zh-CN" sz="2800" dirty="0">
                <a:ea typeface="宋体" pitchFamily="2" charset="-122"/>
              </a:rPr>
              <a:t>TCP</a:t>
            </a:r>
            <a:r>
              <a:rPr lang="zh-CN" altLang="en-US" sz="2800" dirty="0">
                <a:ea typeface="宋体" pitchFamily="2" charset="-122"/>
              </a:rPr>
              <a:t>的</a:t>
            </a:r>
            <a:r>
              <a:rPr lang="en-US" altLang="zh-CN" sz="2800" dirty="0">
                <a:ea typeface="宋体" pitchFamily="2" charset="-122"/>
              </a:rPr>
              <a:t>AIMD</a:t>
            </a:r>
            <a:r>
              <a:rPr lang="zh-CN" altLang="en-US" sz="2800" dirty="0">
                <a:ea typeface="宋体" pitchFamily="2" charset="-122"/>
              </a:rPr>
              <a:t>的拥塞控制机制</a:t>
            </a:r>
          </a:p>
          <a:p>
            <a:pPr lvl="2" eaLnBrk="1" hangingPunct="1">
              <a:lnSpc>
                <a:spcPct val="90000"/>
              </a:lnSpc>
            </a:pPr>
            <a:r>
              <a:rPr lang="zh-CN" altLang="en-US" sz="2800" dirty="0">
                <a:ea typeface="宋体" pitchFamily="2" charset="-122"/>
              </a:rPr>
              <a:t>通过</a:t>
            </a:r>
            <a:r>
              <a:rPr lang="en-US" altLang="zh-CN" sz="2800" dirty="0">
                <a:ea typeface="宋体" pitchFamily="2" charset="-122"/>
              </a:rPr>
              <a:t>TCP</a:t>
            </a:r>
            <a:r>
              <a:rPr lang="zh-CN" altLang="en-US" sz="2800" dirty="0">
                <a:ea typeface="宋体" pitchFamily="2" charset="-122"/>
              </a:rPr>
              <a:t>模型：丢失</a:t>
            </a:r>
            <a:r>
              <a:rPr lang="en-US" altLang="zh-CN" sz="2800" dirty="0">
                <a:ea typeface="宋体" pitchFamily="2" charset="-122"/>
              </a:rPr>
              <a:t>/</a:t>
            </a:r>
            <a:r>
              <a:rPr lang="zh-CN" altLang="en-US" sz="2800" dirty="0">
                <a:ea typeface="宋体" pitchFamily="2" charset="-122"/>
              </a:rPr>
              <a:t>吞吐量模型</a:t>
            </a:r>
          </a:p>
          <a:p>
            <a:pPr lvl="3" eaLnBrk="1" hangingPunct="1">
              <a:lnSpc>
                <a:spcPct val="90000"/>
              </a:lnSpc>
            </a:pPr>
            <a:r>
              <a:rPr lang="zh-CN" altLang="en-US" sz="2800" dirty="0">
                <a:ea typeface="宋体" pitchFamily="2" charset="-122"/>
              </a:rPr>
              <a:t>如果吞吐量符合</a:t>
            </a:r>
            <a:r>
              <a:rPr lang="en-US" altLang="zh-CN" sz="2800" dirty="0">
                <a:ea typeface="宋体" pitchFamily="2" charset="-122"/>
              </a:rPr>
              <a:t>1/</a:t>
            </a:r>
            <a:r>
              <a:rPr lang="en-US" altLang="zh-CN" sz="2800" dirty="0" err="1">
                <a:ea typeface="宋体" pitchFamily="2" charset="-122"/>
              </a:rPr>
              <a:t>sqrt</a:t>
            </a:r>
            <a:r>
              <a:rPr lang="en-US" altLang="zh-CN" sz="2800" dirty="0">
                <a:ea typeface="宋体" pitchFamily="2" charset="-122"/>
              </a:rPr>
              <a:t>(p)</a:t>
            </a:r>
            <a:r>
              <a:rPr lang="zh-CN" altLang="en-US" sz="2800" dirty="0">
                <a:ea typeface="宋体" pitchFamily="2" charset="-122"/>
              </a:rPr>
              <a:t>行为，则</a:t>
            </a:r>
            <a:r>
              <a:rPr lang="en-US" altLang="zh-CN" sz="2800" dirty="0" smtClean="0">
                <a:ea typeface="宋体" pitchFamily="2" charset="-122"/>
              </a:rPr>
              <a:t>ok</a:t>
            </a:r>
          </a:p>
          <a:p>
            <a:pPr lvl="3"/>
            <a:r>
              <a:rPr lang="en-US" altLang="ko-KR" sz="2800" dirty="0">
                <a:ea typeface="Gulim" pitchFamily="34" charset="-127"/>
              </a:rPr>
              <a:t>TCP Friendly Rate Control (TFRC</a:t>
            </a:r>
            <a:r>
              <a:rPr lang="en-US" altLang="ko-KR" sz="2800" dirty="0" smtClean="0">
                <a:ea typeface="Gulim" pitchFamily="34" charset="-127"/>
              </a:rPr>
              <a:t>) </a:t>
            </a:r>
            <a:endParaRPr lang="en-US" altLang="zh-CN" sz="2800" dirty="0">
              <a:ea typeface="宋体" pitchFamily="2" charset="-122"/>
            </a:endParaRPr>
          </a:p>
        </p:txBody>
      </p:sp>
      <p:pic>
        <p:nvPicPr>
          <p:cNvPr id="5" name="Picture 5"/>
          <p:cNvPicPr>
            <a:picLocks noChangeAspect="1" noChangeArrowheads="1"/>
          </p:cNvPicPr>
          <p:nvPr/>
        </p:nvPicPr>
        <p:blipFill>
          <a:blip r:embed="rId2" cstate="print"/>
          <a:srcRect/>
          <a:stretch>
            <a:fillRect/>
          </a:stretch>
        </p:blipFill>
        <p:spPr bwMode="auto">
          <a:xfrm>
            <a:off x="6096000" y="643436"/>
            <a:ext cx="5622925" cy="1565275"/>
          </a:xfrm>
          <a:prstGeom prst="rect">
            <a:avLst/>
          </a:prstGeom>
          <a:noFill/>
          <a:ln w="12700">
            <a:noFill/>
            <a:miter lim="800000"/>
            <a:headEnd type="none" w="sm" len="sm"/>
            <a:tailEnd type="none" w="sm" len="sm"/>
          </a:ln>
        </p:spPr>
      </p:pic>
    </p:spTree>
    <p:extLst>
      <p:ext uri="{BB962C8B-B14F-4D97-AF65-F5344CB8AC3E}">
        <p14:creationId xmlns:p14="http://schemas.microsoft.com/office/powerpoint/2010/main" val="32838659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高速网络下的</a:t>
            </a:r>
            <a:r>
              <a:rPr lang="en-US" altLang="zh-CN" dirty="0" smtClean="0"/>
              <a:t>TCP </a:t>
            </a:r>
            <a:endParaRPr lang="zh-CN" altLang="en-US" dirty="0"/>
          </a:p>
        </p:txBody>
      </p:sp>
      <p:sp>
        <p:nvSpPr>
          <p:cNvPr id="3" name="内容占位符 2"/>
          <p:cNvSpPr>
            <a:spLocks noGrp="1"/>
          </p:cNvSpPr>
          <p:nvPr>
            <p:ph idx="1"/>
          </p:nvPr>
        </p:nvSpPr>
        <p:spPr/>
        <p:txBody>
          <a:bodyPr/>
          <a:lstStyle/>
          <a:p>
            <a:r>
              <a:rPr lang="zh-CN" altLang="en-US" dirty="0" smtClean="0"/>
              <a:t>一个</a:t>
            </a:r>
            <a:r>
              <a:rPr lang="en-US" altLang="zh-CN" dirty="0" smtClean="0"/>
              <a:t>1500</a:t>
            </a:r>
            <a:r>
              <a:rPr lang="zh-CN" altLang="en-US" dirty="0" smtClean="0"/>
              <a:t>字节的</a:t>
            </a:r>
            <a:r>
              <a:rPr lang="en-US" altLang="zh-CN" dirty="0" smtClean="0"/>
              <a:t>TCP</a:t>
            </a:r>
            <a:r>
              <a:rPr lang="zh-CN" altLang="en-US" dirty="0" smtClean="0"/>
              <a:t>段，</a:t>
            </a:r>
            <a:r>
              <a:rPr lang="en-US" altLang="zh-CN" dirty="0" smtClean="0"/>
              <a:t>100ms </a:t>
            </a:r>
            <a:r>
              <a:rPr lang="en-US" altLang="zh-CN" dirty="0"/>
              <a:t>RTT, </a:t>
            </a:r>
            <a:r>
              <a:rPr lang="zh-CN" altLang="en-US" dirty="0" smtClean="0"/>
              <a:t>要达到</a:t>
            </a:r>
            <a:r>
              <a:rPr lang="en-US" altLang="zh-CN" dirty="0" smtClean="0"/>
              <a:t>10 </a:t>
            </a:r>
            <a:r>
              <a:rPr lang="en-US" altLang="zh-CN" dirty="0" err="1" smtClean="0"/>
              <a:t>Gbps</a:t>
            </a:r>
            <a:r>
              <a:rPr lang="zh-CN" altLang="en-US" dirty="0" smtClean="0"/>
              <a:t>吞吐率，要求</a:t>
            </a:r>
            <a:endParaRPr lang="en-US" altLang="zh-CN" dirty="0" smtClean="0"/>
          </a:p>
          <a:p>
            <a:pPr lvl="1"/>
            <a:r>
              <a:rPr lang="pl-PL" altLang="zh-CN" dirty="0" smtClean="0"/>
              <a:t>W = </a:t>
            </a:r>
            <a:r>
              <a:rPr lang="pl-PL" altLang="zh-CN" dirty="0" smtClean="0"/>
              <a:t>10*10</a:t>
            </a:r>
            <a:r>
              <a:rPr lang="pl-PL" altLang="zh-CN" baseline="30000" dirty="0" smtClean="0"/>
              <a:t>9</a:t>
            </a:r>
            <a:r>
              <a:rPr lang="pl-PL" altLang="zh-CN" dirty="0" smtClean="0"/>
              <a:t> </a:t>
            </a:r>
            <a:r>
              <a:rPr lang="pl-PL" altLang="zh-CN" dirty="0" smtClean="0"/>
              <a:t>* </a:t>
            </a:r>
            <a:r>
              <a:rPr lang="pl-PL" altLang="zh-CN" dirty="0" smtClean="0"/>
              <a:t>100*10</a:t>
            </a:r>
            <a:r>
              <a:rPr lang="pl-PL" altLang="zh-CN" baseline="30000" dirty="0" smtClean="0"/>
              <a:t>-3</a:t>
            </a:r>
            <a:r>
              <a:rPr lang="pl-PL" altLang="zh-CN" dirty="0" smtClean="0"/>
              <a:t> </a:t>
            </a:r>
            <a:r>
              <a:rPr lang="pl-PL" altLang="zh-CN" dirty="0" smtClean="0"/>
              <a:t>/(1500*8)</a:t>
            </a:r>
            <a:r>
              <a:rPr lang="en-US" altLang="zh-CN" dirty="0" smtClean="0"/>
              <a:t> = 83,333 in-flight segments </a:t>
            </a:r>
            <a:endParaRPr lang="en-US" altLang="zh-CN" dirty="0"/>
          </a:p>
          <a:p>
            <a:r>
              <a:rPr lang="zh-CN" altLang="en-US" dirty="0" smtClean="0"/>
              <a:t>而根据吞吐率模型公式，要达到</a:t>
            </a:r>
            <a:r>
              <a:rPr lang="en-US" altLang="zh-CN" dirty="0" smtClean="0"/>
              <a:t>10Gbps</a:t>
            </a:r>
            <a:r>
              <a:rPr lang="zh-CN" altLang="en-US" dirty="0" smtClean="0"/>
              <a:t>的平均吞吐率，丢失率</a:t>
            </a:r>
            <a:r>
              <a:rPr lang="en-US" altLang="zh-CN" dirty="0" smtClean="0"/>
              <a:t>p = 2*10</a:t>
            </a:r>
            <a:r>
              <a:rPr lang="en-US" altLang="zh-CN" baseline="30000" dirty="0" smtClean="0"/>
              <a:t>-10  </a:t>
            </a:r>
            <a:r>
              <a:rPr lang="en-US" altLang="zh-CN" i="1" dirty="0" smtClean="0">
                <a:solidFill>
                  <a:srgbClr val="FF0000"/>
                </a:solidFill>
              </a:rPr>
              <a:t> </a:t>
            </a:r>
            <a:r>
              <a:rPr lang="en-US" altLang="zh-CN" i="1" dirty="0">
                <a:solidFill>
                  <a:srgbClr val="FF0000"/>
                </a:solidFill>
              </a:rPr>
              <a:t>– a very small loss rate!</a:t>
            </a:r>
            <a:endParaRPr lang="zh-CN" altLang="en-US" dirty="0"/>
          </a:p>
        </p:txBody>
      </p:sp>
      <p:graphicFrame>
        <p:nvGraphicFramePr>
          <p:cNvPr id="4" name="Object 4"/>
          <p:cNvGraphicFramePr>
            <a:graphicFrameLocks noChangeAspect="1"/>
          </p:cNvGraphicFramePr>
          <p:nvPr>
            <p:extLst>
              <p:ext uri="{D42A27DB-BD31-4B8C-83A1-F6EECF244321}">
                <p14:modId xmlns:p14="http://schemas.microsoft.com/office/powerpoint/2010/main" val="3918188748"/>
              </p:ext>
            </p:extLst>
          </p:nvPr>
        </p:nvGraphicFramePr>
        <p:xfrm>
          <a:off x="7042831" y="3589337"/>
          <a:ext cx="3554413" cy="823913"/>
        </p:xfrm>
        <a:graphic>
          <a:graphicData uri="http://schemas.openxmlformats.org/presentationml/2006/ole">
            <mc:AlternateContent xmlns:mc="http://schemas.openxmlformats.org/markup-compatibility/2006">
              <mc:Choice xmlns:v="urn:schemas-microsoft-com:vml" Requires="v">
                <p:oleObj spid="_x0000_s8230" name="Equation" r:id="rId4" imgW="2019240" imgH="469800" progId="">
                  <p:embed/>
                </p:oleObj>
              </mc:Choice>
              <mc:Fallback>
                <p:oleObj name="Equation" r:id="rId4" imgW="2019240" imgH="469800" progId="">
                  <p:embed/>
                  <p:pic>
                    <p:nvPicPr>
                      <p:cNvPr id="4099"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42831" y="3589337"/>
                        <a:ext cx="3554413" cy="823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矩形 4"/>
          <p:cNvSpPr/>
          <p:nvPr/>
        </p:nvSpPr>
        <p:spPr>
          <a:xfrm>
            <a:off x="838200" y="4182417"/>
            <a:ext cx="9234714" cy="2308324"/>
          </a:xfrm>
          <a:prstGeom prst="rect">
            <a:avLst/>
          </a:prstGeom>
        </p:spPr>
        <p:txBody>
          <a:bodyPr wrap="square">
            <a:spAutoFit/>
          </a:bodyPr>
          <a:lstStyle/>
          <a:p>
            <a:pPr marL="285750" indent="-285750">
              <a:buFont typeface="Arial" panose="020B0604020202020204" pitchFamily="34" charset="0"/>
              <a:buChar char="•"/>
            </a:pPr>
            <a:r>
              <a:rPr lang="en-US" altLang="zh-CN" sz="2400" dirty="0"/>
              <a:t>TCP over </a:t>
            </a:r>
            <a:r>
              <a:rPr lang="ja-JP" altLang="en-US" sz="2400" dirty="0"/>
              <a:t>“</a:t>
            </a:r>
            <a:r>
              <a:rPr lang="en-US" altLang="ja-JP" sz="2400" dirty="0"/>
              <a:t>long, fat pipes</a:t>
            </a:r>
            <a:r>
              <a:rPr lang="ja-JP" altLang="en-US" sz="2400" dirty="0" smtClean="0"/>
              <a:t>”</a:t>
            </a:r>
            <a:endParaRPr lang="en-US" altLang="ja-JP" sz="2400" dirty="0" smtClean="0"/>
          </a:p>
          <a:p>
            <a:pPr marL="742950" lvl="1" indent="-285750">
              <a:buFont typeface="Arial" panose="020B0604020202020204" pitchFamily="34" charset="0"/>
              <a:buChar char="•"/>
            </a:pPr>
            <a:r>
              <a:rPr lang="zh-CN" altLang="en-US" sz="2400" dirty="0"/>
              <a:t>更</a:t>
            </a:r>
            <a:r>
              <a:rPr lang="zh-CN" altLang="en-US" sz="2400" dirty="0" smtClean="0"/>
              <a:t>大的顺序号空间，更大的接收窗口</a:t>
            </a:r>
            <a:endParaRPr lang="en-US" altLang="zh-CN" sz="2400" dirty="0" smtClean="0"/>
          </a:p>
          <a:p>
            <a:pPr marL="742950" lvl="1" indent="-285750">
              <a:buFont typeface="Arial" panose="020B0604020202020204" pitchFamily="34" charset="0"/>
              <a:buChar char="•"/>
            </a:pPr>
            <a:r>
              <a:rPr lang="zh-CN" altLang="en-US" sz="2400" dirty="0"/>
              <a:t>拥塞</a:t>
            </a:r>
            <a:r>
              <a:rPr lang="zh-CN" altLang="en-US" sz="2400" dirty="0" smtClean="0"/>
              <a:t>窗口：</a:t>
            </a:r>
            <a:endParaRPr lang="en-US" altLang="zh-CN" sz="2400" dirty="0" smtClean="0"/>
          </a:p>
          <a:p>
            <a:pPr marL="1200150" lvl="2" indent="-285750">
              <a:buFont typeface="Arial" panose="020B0604020202020204" pitchFamily="34" charset="0"/>
              <a:buChar char="•"/>
            </a:pPr>
            <a:r>
              <a:rPr lang="zh-CN" altLang="en-US" sz="2400" dirty="0" smtClean="0"/>
              <a:t>拥塞</a:t>
            </a:r>
            <a:r>
              <a:rPr lang="zh-CN" altLang="en-US" sz="2400" dirty="0" smtClean="0"/>
              <a:t>发生</a:t>
            </a:r>
            <a:r>
              <a:rPr lang="zh-CN" altLang="en-US" sz="2400" dirty="0"/>
              <a:t>而</a:t>
            </a:r>
            <a:r>
              <a:rPr lang="zh-CN" altLang="en-US" sz="2400" dirty="0" smtClean="0"/>
              <a:t>倍数</a:t>
            </a:r>
            <a:r>
              <a:rPr lang="zh-CN" altLang="en-US" sz="2400" dirty="0" smtClean="0"/>
              <a:t>减少时，减少得少一些</a:t>
            </a:r>
            <a:endParaRPr lang="en-US" altLang="zh-CN" sz="2400" dirty="0" smtClean="0"/>
          </a:p>
          <a:p>
            <a:pPr marL="1200150" lvl="2" indent="-285750">
              <a:buFont typeface="Arial" panose="020B0604020202020204" pitchFamily="34" charset="0"/>
              <a:buChar char="•"/>
            </a:pPr>
            <a:r>
              <a:rPr lang="zh-CN" altLang="en-US" sz="2400" dirty="0"/>
              <a:t>拥塞</a:t>
            </a:r>
            <a:r>
              <a:rPr lang="zh-CN" altLang="en-US" sz="2400" dirty="0" smtClean="0"/>
              <a:t>避免阶段：每</a:t>
            </a:r>
            <a:r>
              <a:rPr lang="en-US" altLang="zh-CN" sz="2400" dirty="0" smtClean="0"/>
              <a:t>RTT</a:t>
            </a:r>
            <a:r>
              <a:rPr lang="zh-CN" altLang="en-US" sz="2400" dirty="0" smtClean="0"/>
              <a:t>拥塞窗口增加得更快一些</a:t>
            </a:r>
            <a:endParaRPr lang="en-US" altLang="ja-JP" sz="2400" dirty="0" smtClean="0"/>
          </a:p>
          <a:p>
            <a:pPr marL="742950" lvl="1" indent="-285750">
              <a:buFont typeface="Arial" panose="020B0604020202020204" pitchFamily="34" charset="0"/>
              <a:buChar char="•"/>
            </a:pPr>
            <a:endParaRPr lang="zh-CN" altLang="en-US" sz="2400" dirty="0"/>
          </a:p>
        </p:txBody>
      </p:sp>
    </p:spTree>
    <p:extLst>
      <p:ext uri="{BB962C8B-B14F-4D97-AF65-F5344CB8AC3E}">
        <p14:creationId xmlns:p14="http://schemas.microsoft.com/office/powerpoint/2010/main" val="27816778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无线网络环境的</a:t>
            </a:r>
            <a:r>
              <a:rPr lang="en-US" altLang="zh-CN" dirty="0" smtClean="0"/>
              <a:t>TCP</a:t>
            </a:r>
            <a:endParaRPr lang="zh-CN" altLang="en-US" dirty="0"/>
          </a:p>
        </p:txBody>
      </p:sp>
      <p:sp>
        <p:nvSpPr>
          <p:cNvPr id="3" name="内容占位符 2"/>
          <p:cNvSpPr>
            <a:spLocks noGrp="1"/>
          </p:cNvSpPr>
          <p:nvPr>
            <p:ph idx="1"/>
          </p:nvPr>
        </p:nvSpPr>
        <p:spPr/>
        <p:txBody>
          <a:bodyPr/>
          <a:lstStyle/>
          <a:p>
            <a:pPr>
              <a:lnSpc>
                <a:spcPct val="100000"/>
              </a:lnSpc>
              <a:defRPr/>
            </a:pPr>
            <a:r>
              <a:rPr lang="en-US" altLang="zh-CN" dirty="0" smtClean="0"/>
              <a:t>TCP</a:t>
            </a:r>
            <a:r>
              <a:rPr lang="zh-CN" altLang="en-US" dirty="0" smtClean="0"/>
              <a:t>的拥塞控制机制假设分组丢失的主要原因是出现了拥塞</a:t>
            </a:r>
            <a:endParaRPr lang="en-US" altLang="zh-CN" dirty="0" smtClean="0"/>
          </a:p>
          <a:p>
            <a:pPr>
              <a:lnSpc>
                <a:spcPct val="100000"/>
              </a:lnSpc>
              <a:defRPr/>
            </a:pPr>
            <a:r>
              <a:rPr lang="zh-CN" altLang="en-US" dirty="0" smtClean="0"/>
              <a:t>无线</a:t>
            </a:r>
            <a:r>
              <a:rPr lang="zh-CN" altLang="en-US" dirty="0"/>
              <a:t>网络环境</a:t>
            </a:r>
            <a:r>
              <a:rPr lang="zh-CN" altLang="en-US" dirty="0" smtClean="0"/>
              <a:t>下误码率高，链路上出现差错而引起分组</a:t>
            </a:r>
            <a:r>
              <a:rPr lang="zh-CN" altLang="en-US" dirty="0" smtClean="0"/>
              <a:t>丢失</a:t>
            </a:r>
            <a:endParaRPr lang="en-US" altLang="zh-CN" dirty="0" smtClean="0"/>
          </a:p>
          <a:p>
            <a:pPr lvl="1">
              <a:lnSpc>
                <a:spcPct val="100000"/>
              </a:lnSpc>
              <a:defRPr/>
            </a:pPr>
            <a:r>
              <a:rPr lang="zh-CN" altLang="en-US" dirty="0" smtClean="0"/>
              <a:t>要能够区分链路错误或者拥塞引起的丢失</a:t>
            </a:r>
            <a:endParaRPr lang="en-US" altLang="zh-CN" dirty="0" smtClean="0"/>
          </a:p>
          <a:p>
            <a:pPr>
              <a:lnSpc>
                <a:spcPct val="100000"/>
              </a:lnSpc>
              <a:defRPr/>
            </a:pPr>
            <a:r>
              <a:rPr lang="zh-CN" altLang="en-US" dirty="0"/>
              <a:t>链路</a:t>
            </a:r>
            <a:r>
              <a:rPr lang="zh-CN" altLang="en-US" dirty="0" smtClean="0"/>
              <a:t>层一般提供链路层的重传机制，导致</a:t>
            </a:r>
            <a:r>
              <a:rPr lang="en-US" altLang="zh-CN" dirty="0" smtClean="0"/>
              <a:t>RTT</a:t>
            </a:r>
            <a:r>
              <a:rPr lang="zh-CN" altLang="en-US" dirty="0" smtClean="0"/>
              <a:t>的</a:t>
            </a:r>
            <a:r>
              <a:rPr lang="zh-CN" altLang="en-US" dirty="0" smtClean="0"/>
              <a:t>变化</a:t>
            </a:r>
            <a:endParaRPr lang="en-US" altLang="zh-CN" dirty="0" smtClean="0"/>
          </a:p>
          <a:p>
            <a:pPr lvl="1">
              <a:lnSpc>
                <a:spcPct val="100000"/>
              </a:lnSpc>
              <a:defRPr/>
            </a:pPr>
            <a:r>
              <a:rPr lang="zh-CN" altLang="en-US" dirty="0" smtClean="0"/>
              <a:t>要能够区分</a:t>
            </a:r>
            <a:r>
              <a:rPr lang="en-US" altLang="zh-CN" dirty="0" smtClean="0"/>
              <a:t>RTO</a:t>
            </a:r>
            <a:r>
              <a:rPr lang="zh-CN" altLang="en-US" dirty="0" smtClean="0"/>
              <a:t>超时是由于链路层重传引起的，而不是拥塞导致的排队延迟太长引起的</a:t>
            </a:r>
            <a:endParaRPr lang="en-US" altLang="zh-CN" dirty="0" smtClean="0"/>
          </a:p>
          <a:p>
            <a:pPr>
              <a:lnSpc>
                <a:spcPct val="100000"/>
              </a:lnSpc>
              <a:defRPr/>
            </a:pPr>
            <a:r>
              <a:rPr lang="zh-CN" altLang="en-US" dirty="0" smtClean="0"/>
              <a:t>网络</a:t>
            </a:r>
            <a:r>
              <a:rPr lang="zh-CN" altLang="en-US" dirty="0"/>
              <a:t>容量变化快、变化大</a:t>
            </a:r>
            <a:endParaRPr lang="en-US" altLang="zh-CN" dirty="0"/>
          </a:p>
          <a:p>
            <a:pPr lvl="1">
              <a:lnSpc>
                <a:spcPct val="100000"/>
              </a:lnSpc>
              <a:defRPr/>
            </a:pPr>
            <a:r>
              <a:rPr lang="zh-CN" altLang="en-US" dirty="0"/>
              <a:t>节点的移动或信道条件的变化而</a:t>
            </a:r>
            <a:r>
              <a:rPr lang="zh-CN" altLang="en-US" dirty="0" smtClean="0"/>
              <a:t>引起信噪比</a:t>
            </a:r>
            <a:r>
              <a:rPr lang="zh-CN" altLang="en-US" dirty="0"/>
              <a:t>的变化</a:t>
            </a:r>
            <a:r>
              <a:rPr lang="zh-CN" altLang="en-US" dirty="0" smtClean="0"/>
              <a:t>，链路</a:t>
            </a:r>
            <a:r>
              <a:rPr lang="zh-CN" altLang="en-US" dirty="0"/>
              <a:t>容量的变化有时非常</a:t>
            </a:r>
            <a:r>
              <a:rPr lang="zh-CN" altLang="en-US" dirty="0" smtClean="0"/>
              <a:t>突然</a:t>
            </a:r>
            <a:endParaRPr lang="zh-CN" altLang="en-US" dirty="0"/>
          </a:p>
        </p:txBody>
      </p:sp>
    </p:spTree>
    <p:extLst>
      <p:ext uri="{BB962C8B-B14F-4D97-AF65-F5344CB8AC3E}">
        <p14:creationId xmlns:p14="http://schemas.microsoft.com/office/powerpoint/2010/main" val="5800240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TCP</a:t>
            </a:r>
            <a:r>
              <a:rPr lang="zh-CN" altLang="en-US" dirty="0" smtClean="0"/>
              <a:t>公平</a:t>
            </a:r>
            <a:r>
              <a:rPr lang="en-US" altLang="zh-CN" dirty="0" smtClean="0"/>
              <a:t>(Fairness)</a:t>
            </a:r>
            <a:endParaRPr lang="zh-CN" altLang="en-US" dirty="0"/>
          </a:p>
        </p:txBody>
      </p:sp>
      <p:sp>
        <p:nvSpPr>
          <p:cNvPr id="3" name="内容占位符 2"/>
          <p:cNvSpPr>
            <a:spLocks noGrp="1"/>
          </p:cNvSpPr>
          <p:nvPr>
            <p:ph idx="1"/>
          </p:nvPr>
        </p:nvSpPr>
        <p:spPr>
          <a:xfrm>
            <a:off x="838200" y="1967280"/>
            <a:ext cx="10221686" cy="1355413"/>
          </a:xfrm>
        </p:spPr>
        <p:txBody>
          <a:bodyPr>
            <a:normAutofit/>
          </a:bodyPr>
          <a:lstStyle/>
          <a:p>
            <a:r>
              <a:rPr lang="zh-CN" altLang="en-US" sz="2400" dirty="0" smtClean="0"/>
              <a:t>如果</a:t>
            </a:r>
            <a:r>
              <a:rPr lang="en-US" altLang="zh-CN" sz="2400" dirty="0" smtClean="0"/>
              <a:t>K</a:t>
            </a:r>
            <a:r>
              <a:rPr lang="zh-CN" altLang="en-US" sz="2400" dirty="0" smtClean="0"/>
              <a:t>个</a:t>
            </a:r>
            <a:r>
              <a:rPr lang="en-US" altLang="zh-CN" sz="2400" dirty="0" smtClean="0"/>
              <a:t>TCP</a:t>
            </a:r>
            <a:r>
              <a:rPr lang="zh-CN" altLang="en-US" sz="2400" dirty="0" smtClean="0"/>
              <a:t>连接共享一个容量为</a:t>
            </a:r>
            <a:r>
              <a:rPr lang="en-US" altLang="zh-CN" sz="2400" dirty="0" smtClean="0"/>
              <a:t>R</a:t>
            </a:r>
            <a:r>
              <a:rPr lang="zh-CN" altLang="en-US" sz="2400" dirty="0" smtClean="0"/>
              <a:t>的瓶颈链路，每条连接的平均吞吐率应该为</a:t>
            </a:r>
            <a:r>
              <a:rPr lang="en-US" altLang="zh-CN" sz="2400" dirty="0" smtClean="0"/>
              <a:t>R/K</a:t>
            </a:r>
          </a:p>
          <a:p>
            <a:r>
              <a:rPr lang="en-US" altLang="zh-CN" sz="2400" dirty="0" smtClean="0"/>
              <a:t>AIMD</a:t>
            </a:r>
            <a:r>
              <a:rPr lang="zh-CN" altLang="en-US" sz="2400" dirty="0" smtClean="0"/>
              <a:t>：在吞吐率和公平性方面都能获得良好的性能</a:t>
            </a:r>
            <a:endParaRPr lang="zh-CN" altLang="en-US" sz="2400" dirty="0"/>
          </a:p>
        </p:txBody>
      </p:sp>
      <p:grpSp>
        <p:nvGrpSpPr>
          <p:cNvPr id="38" name="组合 37"/>
          <p:cNvGrpSpPr/>
          <p:nvPr/>
        </p:nvGrpSpPr>
        <p:grpSpPr>
          <a:xfrm>
            <a:off x="6321653" y="170997"/>
            <a:ext cx="4360861" cy="1713818"/>
            <a:chOff x="4347710" y="3482296"/>
            <a:chExt cx="5741987" cy="2498169"/>
          </a:xfrm>
        </p:grpSpPr>
        <p:sp>
          <p:nvSpPr>
            <p:cNvPr id="4" name="Line 68"/>
            <p:cNvSpPr>
              <a:spLocks noChangeShapeType="1"/>
            </p:cNvSpPr>
            <p:nvPr/>
          </p:nvSpPr>
          <p:spPr bwMode="auto">
            <a:xfrm>
              <a:off x="8079922" y="4693558"/>
              <a:ext cx="558800" cy="3175"/>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grpSp>
          <p:nvGrpSpPr>
            <p:cNvPr id="5" name="Group 59"/>
            <p:cNvGrpSpPr>
              <a:grpSpLocks/>
            </p:cNvGrpSpPr>
            <p:nvPr/>
          </p:nvGrpSpPr>
          <p:grpSpPr bwMode="auto">
            <a:xfrm>
              <a:off x="7002010" y="4363358"/>
              <a:ext cx="1082675" cy="538163"/>
              <a:chOff x="2356" y="1300"/>
              <a:chExt cx="555" cy="194"/>
            </a:xfrm>
          </p:grpSpPr>
          <p:sp>
            <p:nvSpPr>
              <p:cNvPr id="6"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zh-CN" altLang="zh-CN" sz="2400">
                  <a:latin typeface="Times New Roman" panose="02020603050405020304" pitchFamily="18" charset="0"/>
                  <a:cs typeface="Arial" panose="020B0604020202020204" pitchFamily="34" charset="0"/>
                </a:endParaRPr>
              </a:p>
            </p:txBody>
          </p:sp>
          <p:sp>
            <p:nvSpPr>
              <p:cNvPr id="7"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8"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zh-CN" altLang="zh-CN" sz="2400">
                  <a:latin typeface="Times New Roman" panose="02020603050405020304" pitchFamily="18" charset="0"/>
                  <a:cs typeface="Arial" panose="020B0604020202020204" pitchFamily="34" charset="0"/>
                </a:endParaRPr>
              </a:p>
            </p:txBody>
          </p:sp>
          <p:grpSp>
            <p:nvGrpSpPr>
              <p:cNvPr id="9" name="Group 63"/>
              <p:cNvGrpSpPr>
                <a:grpSpLocks/>
              </p:cNvGrpSpPr>
              <p:nvPr/>
            </p:nvGrpSpPr>
            <p:grpSpPr bwMode="auto">
              <a:xfrm>
                <a:off x="2468" y="1332"/>
                <a:ext cx="310" cy="60"/>
                <a:chOff x="2468" y="1332"/>
                <a:chExt cx="310" cy="60"/>
              </a:xfrm>
            </p:grpSpPr>
            <p:sp>
              <p:nvSpPr>
                <p:cNvPr id="12" name="Freeform 6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Freeform 6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 name="Line 66"/>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11" name="Line 67"/>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grpSp>
        <p:grpSp>
          <p:nvGrpSpPr>
            <p:cNvPr id="14" name="Group 50"/>
            <p:cNvGrpSpPr>
              <a:grpSpLocks/>
            </p:cNvGrpSpPr>
            <p:nvPr/>
          </p:nvGrpSpPr>
          <p:grpSpPr bwMode="auto">
            <a:xfrm>
              <a:off x="8635547" y="4347483"/>
              <a:ext cx="1082675" cy="538163"/>
              <a:chOff x="2356" y="1300"/>
              <a:chExt cx="555" cy="194"/>
            </a:xfrm>
          </p:grpSpPr>
          <p:sp>
            <p:nvSpPr>
              <p:cNvPr id="1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zh-CN" altLang="zh-CN" sz="2400">
                  <a:latin typeface="Times New Roman" panose="02020603050405020304" pitchFamily="18" charset="0"/>
                  <a:cs typeface="Arial" panose="020B0604020202020204" pitchFamily="34" charset="0"/>
                </a:endParaRPr>
              </a:p>
            </p:txBody>
          </p:sp>
          <p:sp>
            <p:nvSpPr>
              <p:cNvPr id="1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zh-CN" altLang="zh-CN" sz="2400">
                  <a:latin typeface="Times New Roman" panose="02020603050405020304" pitchFamily="18" charset="0"/>
                  <a:cs typeface="Arial" panose="020B0604020202020204" pitchFamily="34" charset="0"/>
                </a:endParaRPr>
              </a:p>
            </p:txBody>
          </p:sp>
          <p:sp>
            <p:nvSpPr>
              <p:cNvPr id="1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endParaRPr lang="zh-CN" altLang="zh-CN" sz="2400">
                  <a:latin typeface="Times New Roman" panose="02020603050405020304" pitchFamily="18" charset="0"/>
                  <a:cs typeface="Arial" panose="020B0604020202020204" pitchFamily="34" charset="0"/>
                </a:endParaRPr>
              </a:p>
            </p:txBody>
          </p:sp>
          <p:grpSp>
            <p:nvGrpSpPr>
              <p:cNvPr id="18" name="Group 54"/>
              <p:cNvGrpSpPr>
                <a:grpSpLocks/>
              </p:cNvGrpSpPr>
              <p:nvPr/>
            </p:nvGrpSpPr>
            <p:grpSpPr bwMode="auto">
              <a:xfrm>
                <a:off x="2468" y="1332"/>
                <a:ext cx="310" cy="60"/>
                <a:chOff x="2468" y="1332"/>
                <a:chExt cx="310" cy="60"/>
              </a:xfrm>
            </p:grpSpPr>
            <p:sp>
              <p:nvSpPr>
                <p:cNvPr id="21" name="Freeform 5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Freeform 5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9" name="Line 57"/>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sp>
            <p:nvSpPr>
              <p:cNvPr id="20" name="Line 58"/>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ahoma" charset="0"/>
                  <a:ea typeface="ＭＳ Ｐゴシック" charset="0"/>
                </a:endParaRPr>
              </a:p>
            </p:txBody>
          </p:sp>
        </p:grpSp>
        <p:sp>
          <p:nvSpPr>
            <p:cNvPr id="23" name="Rectangle 25"/>
            <p:cNvSpPr>
              <a:spLocks noChangeArrowheads="1"/>
            </p:cNvSpPr>
            <p:nvPr/>
          </p:nvSpPr>
          <p:spPr bwMode="auto">
            <a:xfrm>
              <a:off x="8291060" y="4490358"/>
              <a:ext cx="147637" cy="200025"/>
            </a:xfrm>
            <a:prstGeom prst="rect">
              <a:avLst/>
            </a:prstGeom>
            <a:solidFill>
              <a:srgbClr val="0099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24" name="Rectangle 26"/>
            <p:cNvSpPr>
              <a:spLocks noChangeArrowheads="1"/>
            </p:cNvSpPr>
            <p:nvPr/>
          </p:nvSpPr>
          <p:spPr bwMode="auto">
            <a:xfrm>
              <a:off x="7600497" y="4552271"/>
              <a:ext cx="147638" cy="200025"/>
            </a:xfrm>
            <a:prstGeom prst="rect">
              <a:avLst/>
            </a:prstGeom>
            <a:solidFill>
              <a:srgbClr val="0099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25" name="Rectangle 27"/>
            <p:cNvSpPr>
              <a:spLocks noChangeArrowheads="1"/>
            </p:cNvSpPr>
            <p:nvPr/>
          </p:nvSpPr>
          <p:spPr bwMode="auto">
            <a:xfrm>
              <a:off x="7891010" y="4490358"/>
              <a:ext cx="147637" cy="200025"/>
            </a:xfrm>
            <a:prstGeom prst="rect">
              <a:avLst/>
            </a:prstGeom>
            <a:solidFill>
              <a:srgbClr val="0099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26" name="Text Box 28"/>
            <p:cNvSpPr txBox="1">
              <a:spLocks noChangeArrowheads="1"/>
            </p:cNvSpPr>
            <p:nvPr/>
          </p:nvSpPr>
          <p:spPr bwMode="auto">
            <a:xfrm>
              <a:off x="4354060" y="3482296"/>
              <a:ext cx="123623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defRPr/>
              </a:pPr>
              <a:r>
                <a:rPr lang="en-US" sz="1800" dirty="0" smtClean="0">
                  <a:latin typeface="Arial" charset="0"/>
                </a:rPr>
                <a:t>TCP</a:t>
              </a:r>
              <a:r>
                <a:rPr lang="zh-CN" altLang="en-US" sz="1800" dirty="0" smtClean="0">
                  <a:latin typeface="Arial" charset="0"/>
                </a:rPr>
                <a:t>连接</a:t>
              </a:r>
              <a:r>
                <a:rPr lang="en-US" sz="1800" dirty="0" smtClean="0">
                  <a:latin typeface="Arial" charset="0"/>
                </a:rPr>
                <a:t>1</a:t>
              </a:r>
            </a:p>
          </p:txBody>
        </p:sp>
        <p:sp>
          <p:nvSpPr>
            <p:cNvPr id="27" name="Text Box 29"/>
            <p:cNvSpPr txBox="1">
              <a:spLocks noChangeArrowheads="1"/>
            </p:cNvSpPr>
            <p:nvPr/>
          </p:nvSpPr>
          <p:spPr bwMode="auto">
            <a:xfrm>
              <a:off x="6751185" y="4936446"/>
              <a:ext cx="173637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dirty="0" smtClean="0">
                  <a:latin typeface="Arial" charset="0"/>
                </a:rPr>
                <a:t>瓶颈链路容量</a:t>
              </a:r>
              <a:r>
                <a:rPr lang="en-US" sz="1800" dirty="0" smtClean="0">
                  <a:latin typeface="Arial" charset="0"/>
                </a:rPr>
                <a:t>R</a:t>
              </a:r>
            </a:p>
          </p:txBody>
        </p:sp>
        <p:sp>
          <p:nvSpPr>
            <p:cNvPr id="28" name="Freeform 40"/>
            <p:cNvSpPr>
              <a:spLocks/>
            </p:cNvSpPr>
            <p:nvPr/>
          </p:nvSpPr>
          <p:spPr bwMode="auto">
            <a:xfrm>
              <a:off x="6086022" y="3966483"/>
              <a:ext cx="4003675" cy="719138"/>
            </a:xfrm>
            <a:custGeom>
              <a:avLst/>
              <a:gdLst>
                <a:gd name="T0" fmla="*/ 0 w 2412"/>
                <a:gd name="T1" fmla="*/ 0 h 453"/>
                <a:gd name="T2" fmla="*/ 2147483647 w 2412"/>
                <a:gd name="T3" fmla="*/ 2147483647 h 453"/>
                <a:gd name="T4" fmla="*/ 2147483647 w 2412"/>
                <a:gd name="T5" fmla="*/ 2147483647 h 453"/>
                <a:gd name="T6" fmla="*/ 0 60000 65536"/>
                <a:gd name="T7" fmla="*/ 0 60000 65536"/>
                <a:gd name="T8" fmla="*/ 0 60000 65536"/>
              </a:gdLst>
              <a:ahLst/>
              <a:cxnLst>
                <a:cxn ang="T6">
                  <a:pos x="T0" y="T1"/>
                </a:cxn>
                <a:cxn ang="T7">
                  <a:pos x="T2" y="T3"/>
                </a:cxn>
                <a:cxn ang="T8">
                  <a:pos x="T4" y="T5"/>
                </a:cxn>
              </a:cxnLst>
              <a:rect l="0" t="0" r="r" b="b"/>
              <a:pathLst>
                <a:path w="2412" h="453">
                  <a:moveTo>
                    <a:pt x="0" y="0"/>
                  </a:moveTo>
                  <a:cubicBezTo>
                    <a:pt x="93" y="65"/>
                    <a:pt x="156" y="318"/>
                    <a:pt x="558" y="390"/>
                  </a:cubicBezTo>
                  <a:cubicBezTo>
                    <a:pt x="959" y="453"/>
                    <a:pt x="2026" y="423"/>
                    <a:pt x="2412" y="432"/>
                  </a:cubicBezTo>
                </a:path>
              </a:pathLst>
            </a:custGeom>
            <a:noFill/>
            <a:ln w="38100" cap="flat" cmpd="sng">
              <a:solidFill>
                <a:srgbClr val="0099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Rectangle 41"/>
            <p:cNvSpPr>
              <a:spLocks noChangeArrowheads="1"/>
            </p:cNvSpPr>
            <p:nvPr/>
          </p:nvSpPr>
          <p:spPr bwMode="auto">
            <a:xfrm>
              <a:off x="7762422" y="4552271"/>
              <a:ext cx="147638" cy="200025"/>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30" name="Freeform 42"/>
            <p:cNvSpPr>
              <a:spLocks/>
            </p:cNvSpPr>
            <p:nvPr/>
          </p:nvSpPr>
          <p:spPr bwMode="auto">
            <a:xfrm>
              <a:off x="6028872" y="4701496"/>
              <a:ext cx="4044950" cy="719137"/>
            </a:xfrm>
            <a:custGeom>
              <a:avLst/>
              <a:gdLst>
                <a:gd name="T0" fmla="*/ 0 w 2412"/>
                <a:gd name="T1" fmla="*/ 2147483647 h 453"/>
                <a:gd name="T2" fmla="*/ 2147483647 w 2412"/>
                <a:gd name="T3" fmla="*/ 2147483647 h 453"/>
                <a:gd name="T4" fmla="*/ 2147483647 w 2412"/>
                <a:gd name="T5" fmla="*/ 2147483647 h 453"/>
                <a:gd name="T6" fmla="*/ 0 60000 65536"/>
                <a:gd name="T7" fmla="*/ 0 60000 65536"/>
                <a:gd name="T8" fmla="*/ 0 60000 65536"/>
              </a:gdLst>
              <a:ahLst/>
              <a:cxnLst>
                <a:cxn ang="T6">
                  <a:pos x="T0" y="T1"/>
                </a:cxn>
                <a:cxn ang="T7">
                  <a:pos x="T2" y="T3"/>
                </a:cxn>
                <a:cxn ang="T8">
                  <a:pos x="T4" y="T5"/>
                </a:cxn>
              </a:cxnLst>
              <a:rect l="0" t="0" r="r" b="b"/>
              <a:pathLst>
                <a:path w="2412" h="453">
                  <a:moveTo>
                    <a:pt x="0" y="453"/>
                  </a:moveTo>
                  <a:cubicBezTo>
                    <a:pt x="93" y="388"/>
                    <a:pt x="156" y="134"/>
                    <a:pt x="558" y="63"/>
                  </a:cubicBezTo>
                  <a:cubicBezTo>
                    <a:pt x="959" y="0"/>
                    <a:pt x="2026" y="36"/>
                    <a:pt x="2412" y="29"/>
                  </a:cubicBezTo>
                </a:path>
              </a:pathLst>
            </a:custGeom>
            <a:noFill/>
            <a:ln w="38100"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Text Box 48"/>
            <p:cNvSpPr txBox="1">
              <a:spLocks noChangeArrowheads="1"/>
            </p:cNvSpPr>
            <p:nvPr/>
          </p:nvSpPr>
          <p:spPr bwMode="auto">
            <a:xfrm>
              <a:off x="4347710" y="5611133"/>
              <a:ext cx="123623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dirty="0" smtClean="0">
                  <a:latin typeface="Arial" charset="0"/>
                </a:rPr>
                <a:t>TCP</a:t>
              </a:r>
              <a:r>
                <a:rPr lang="zh-CN" altLang="en-US" sz="1800" dirty="0">
                  <a:latin typeface="Arial" charset="0"/>
                </a:rPr>
                <a:t>连接</a:t>
              </a:r>
              <a:r>
                <a:rPr lang="en-US" sz="1800" dirty="0" smtClean="0">
                  <a:latin typeface="Arial" charset="0"/>
                </a:rPr>
                <a:t>2</a:t>
              </a:r>
            </a:p>
          </p:txBody>
        </p:sp>
        <p:grpSp>
          <p:nvGrpSpPr>
            <p:cNvPr id="32" name="Group 69"/>
            <p:cNvGrpSpPr>
              <a:grpSpLocks/>
            </p:cNvGrpSpPr>
            <p:nvPr/>
          </p:nvGrpSpPr>
          <p:grpSpPr bwMode="auto">
            <a:xfrm>
              <a:off x="5279572" y="3798208"/>
              <a:ext cx="766763" cy="704850"/>
              <a:chOff x="-44" y="1473"/>
              <a:chExt cx="981" cy="1105"/>
            </a:xfrm>
          </p:grpSpPr>
          <p:pic>
            <p:nvPicPr>
              <p:cNvPr id="33" name="Picture 70" descr="desktop_computer_stylized_mediu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Freeform 71"/>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5" name="Group 72"/>
            <p:cNvGrpSpPr>
              <a:grpSpLocks/>
            </p:cNvGrpSpPr>
            <p:nvPr/>
          </p:nvGrpSpPr>
          <p:grpSpPr bwMode="auto">
            <a:xfrm>
              <a:off x="5295447" y="5044396"/>
              <a:ext cx="766763" cy="704850"/>
              <a:chOff x="-44" y="1473"/>
              <a:chExt cx="981" cy="1105"/>
            </a:xfrm>
          </p:grpSpPr>
          <p:pic>
            <p:nvPicPr>
              <p:cNvPr id="36" name="Picture 73" descr="desktop_computer_stylized_mediu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Freeform 74"/>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39" name="Line 4"/>
          <p:cNvSpPr>
            <a:spLocks noChangeShapeType="1"/>
          </p:cNvSpPr>
          <p:nvPr/>
        </p:nvSpPr>
        <p:spPr bwMode="auto">
          <a:xfrm>
            <a:off x="6732975" y="6399893"/>
            <a:ext cx="3638550"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0" name="Line 5"/>
          <p:cNvSpPr>
            <a:spLocks noChangeShapeType="1"/>
          </p:cNvSpPr>
          <p:nvPr/>
        </p:nvSpPr>
        <p:spPr bwMode="auto">
          <a:xfrm flipV="1">
            <a:off x="6732975" y="3304268"/>
            <a:ext cx="0" cy="308610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 name="Line 6"/>
          <p:cNvSpPr>
            <a:spLocks noChangeShapeType="1"/>
          </p:cNvSpPr>
          <p:nvPr/>
        </p:nvSpPr>
        <p:spPr bwMode="auto">
          <a:xfrm rot="18661895" flipH="1" flipV="1">
            <a:off x="6126550" y="5039406"/>
            <a:ext cx="3560763" cy="14287"/>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2" name="Line 7"/>
          <p:cNvSpPr>
            <a:spLocks noChangeShapeType="1"/>
          </p:cNvSpPr>
          <p:nvPr/>
        </p:nvSpPr>
        <p:spPr bwMode="auto">
          <a:xfrm>
            <a:off x="6713925" y="3551918"/>
            <a:ext cx="2819400" cy="2809875"/>
          </a:xfrm>
          <a:prstGeom prst="line">
            <a:avLst/>
          </a:prstGeom>
          <a:noFill/>
          <a:ln w="3810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3" name="Text Box 8"/>
          <p:cNvSpPr txBox="1">
            <a:spLocks noChangeArrowheads="1"/>
          </p:cNvSpPr>
          <p:nvPr/>
        </p:nvSpPr>
        <p:spPr bwMode="auto">
          <a:xfrm>
            <a:off x="6363088" y="3380468"/>
            <a:ext cx="403225"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spcBef>
                <a:spcPct val="50000"/>
              </a:spcBef>
              <a:defRPr/>
            </a:pPr>
            <a:r>
              <a:rPr lang="en-US" sz="2000" smtClean="0">
                <a:latin typeface="Arial" charset="0"/>
              </a:rPr>
              <a:t>R</a:t>
            </a:r>
            <a:endParaRPr lang="en-US" sz="1000" smtClean="0">
              <a:latin typeface="Arial" charset="0"/>
            </a:endParaRPr>
          </a:p>
        </p:txBody>
      </p:sp>
      <p:sp>
        <p:nvSpPr>
          <p:cNvPr id="44" name="Text Box 9"/>
          <p:cNvSpPr txBox="1">
            <a:spLocks noChangeArrowheads="1"/>
          </p:cNvSpPr>
          <p:nvPr/>
        </p:nvSpPr>
        <p:spPr bwMode="auto">
          <a:xfrm>
            <a:off x="9428631" y="6429376"/>
            <a:ext cx="403225"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spcBef>
                <a:spcPct val="50000"/>
              </a:spcBef>
              <a:defRPr/>
            </a:pPr>
            <a:r>
              <a:rPr lang="en-US" sz="2000" dirty="0" smtClean="0">
                <a:latin typeface="Arial" charset="0"/>
              </a:rPr>
              <a:t>R</a:t>
            </a:r>
            <a:endParaRPr lang="en-US" sz="1000" dirty="0" smtClean="0">
              <a:latin typeface="Arial" charset="0"/>
            </a:endParaRPr>
          </a:p>
        </p:txBody>
      </p:sp>
      <p:sp>
        <p:nvSpPr>
          <p:cNvPr id="45" name="Text Box 10"/>
          <p:cNvSpPr txBox="1">
            <a:spLocks noChangeArrowheads="1"/>
          </p:cNvSpPr>
          <p:nvPr/>
        </p:nvSpPr>
        <p:spPr bwMode="auto">
          <a:xfrm>
            <a:off x="8533153" y="3324738"/>
            <a:ext cx="3452394"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spcBef>
                <a:spcPct val="50000"/>
              </a:spcBef>
              <a:defRPr/>
            </a:pPr>
            <a:r>
              <a:rPr lang="zh-CN" altLang="en-US" sz="1800" dirty="0" smtClean="0">
                <a:latin typeface="Arial" charset="0"/>
              </a:rPr>
              <a:t>公平线，两条连接的吞吐率相同</a:t>
            </a:r>
            <a:endParaRPr lang="en-US" sz="1000" dirty="0" smtClean="0">
              <a:latin typeface="Arial" charset="0"/>
            </a:endParaRPr>
          </a:p>
        </p:txBody>
      </p:sp>
      <p:sp>
        <p:nvSpPr>
          <p:cNvPr id="46" name="Text Box 11"/>
          <p:cNvSpPr txBox="1">
            <a:spLocks noChangeArrowheads="1"/>
          </p:cNvSpPr>
          <p:nvPr/>
        </p:nvSpPr>
        <p:spPr bwMode="auto">
          <a:xfrm>
            <a:off x="6594551" y="6498356"/>
            <a:ext cx="4694863"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spcBef>
                <a:spcPct val="50000"/>
              </a:spcBef>
              <a:defRPr/>
            </a:pPr>
            <a:r>
              <a:rPr lang="zh-CN" altLang="en-US" dirty="0" smtClean="0">
                <a:latin typeface="Arial" charset="0"/>
              </a:rPr>
              <a:t>连接</a:t>
            </a:r>
            <a:r>
              <a:rPr lang="en-US" altLang="zh-CN" dirty="0" smtClean="0">
                <a:latin typeface="Arial" charset="0"/>
              </a:rPr>
              <a:t>1</a:t>
            </a:r>
            <a:r>
              <a:rPr lang="zh-CN" altLang="en-US" dirty="0" smtClean="0">
                <a:latin typeface="Arial" charset="0"/>
              </a:rPr>
              <a:t>的吞吐率</a:t>
            </a:r>
            <a:endParaRPr lang="en-US" sz="900" dirty="0" smtClean="0">
              <a:latin typeface="Arial" charset="0"/>
            </a:endParaRPr>
          </a:p>
        </p:txBody>
      </p:sp>
      <p:sp>
        <p:nvSpPr>
          <p:cNvPr id="47" name="Text Box 12"/>
          <p:cNvSpPr txBox="1">
            <a:spLocks noChangeArrowheads="1"/>
          </p:cNvSpPr>
          <p:nvPr/>
        </p:nvSpPr>
        <p:spPr bwMode="auto">
          <a:xfrm rot="16203358">
            <a:off x="4771566" y="4470149"/>
            <a:ext cx="3546475"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spcBef>
                <a:spcPct val="50000"/>
              </a:spcBef>
              <a:defRPr/>
            </a:pPr>
            <a:r>
              <a:rPr lang="zh-CN" altLang="en-US" dirty="0" smtClean="0">
                <a:latin typeface="Arial" charset="0"/>
              </a:rPr>
              <a:t>连接</a:t>
            </a:r>
            <a:r>
              <a:rPr lang="en-US" altLang="zh-CN" dirty="0" smtClean="0">
                <a:latin typeface="Arial" charset="0"/>
              </a:rPr>
              <a:t>2</a:t>
            </a:r>
            <a:r>
              <a:rPr lang="zh-CN" altLang="en-US" dirty="0" smtClean="0">
                <a:latin typeface="Arial" charset="0"/>
              </a:rPr>
              <a:t>的</a:t>
            </a:r>
            <a:r>
              <a:rPr lang="zh-CN" altLang="en-US" dirty="0">
                <a:latin typeface="Arial" charset="0"/>
              </a:rPr>
              <a:t>吞吐率</a:t>
            </a:r>
            <a:endParaRPr lang="en-US" altLang="zh-CN" sz="800" dirty="0">
              <a:latin typeface="Arial" charset="0"/>
            </a:endParaRPr>
          </a:p>
        </p:txBody>
      </p:sp>
      <p:sp>
        <p:nvSpPr>
          <p:cNvPr id="48" name="Line 13"/>
          <p:cNvSpPr>
            <a:spLocks noChangeShapeType="1"/>
          </p:cNvSpPr>
          <p:nvPr/>
        </p:nvSpPr>
        <p:spPr bwMode="auto">
          <a:xfrm rot="18661895" flipH="1" flipV="1">
            <a:off x="7836288" y="5656945"/>
            <a:ext cx="1293813" cy="4762"/>
          </a:xfrm>
          <a:prstGeom prst="line">
            <a:avLst/>
          </a:prstGeom>
          <a:noFill/>
          <a:ln w="19050">
            <a:solidFill>
              <a:srgbClr val="FF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50" name="Line 15"/>
          <p:cNvSpPr>
            <a:spLocks noChangeShapeType="1"/>
          </p:cNvSpPr>
          <p:nvPr/>
        </p:nvSpPr>
        <p:spPr bwMode="auto">
          <a:xfrm flipH="1">
            <a:off x="7723575" y="5190218"/>
            <a:ext cx="1171575" cy="631825"/>
          </a:xfrm>
          <a:prstGeom prst="line">
            <a:avLst/>
          </a:prstGeom>
          <a:noFill/>
          <a:ln w="1905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52" name="Line 17"/>
          <p:cNvSpPr>
            <a:spLocks noChangeShapeType="1"/>
          </p:cNvSpPr>
          <p:nvPr/>
        </p:nvSpPr>
        <p:spPr bwMode="auto">
          <a:xfrm rot="18661895" flipH="1" flipV="1">
            <a:off x="7515613" y="5329918"/>
            <a:ext cx="1303337" cy="23813"/>
          </a:xfrm>
          <a:prstGeom prst="line">
            <a:avLst/>
          </a:prstGeom>
          <a:noFill/>
          <a:ln w="19050">
            <a:solidFill>
              <a:srgbClr val="FF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53" name="Text Box 18"/>
          <p:cNvSpPr txBox="1">
            <a:spLocks noChangeArrowheads="1"/>
          </p:cNvSpPr>
          <p:nvPr/>
        </p:nvSpPr>
        <p:spPr bwMode="auto">
          <a:xfrm>
            <a:off x="7612894" y="4771571"/>
            <a:ext cx="4537075"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spcBef>
                <a:spcPct val="50000"/>
              </a:spcBef>
              <a:defRPr/>
            </a:pPr>
            <a:r>
              <a:rPr lang="zh-CN" altLang="en-US" dirty="0" smtClean="0">
                <a:latin typeface="Arial" charset="0"/>
              </a:rPr>
              <a:t>拥塞避免</a:t>
            </a:r>
            <a:r>
              <a:rPr lang="en-US" dirty="0" smtClean="0">
                <a:latin typeface="Arial" charset="0"/>
              </a:rPr>
              <a:t>: </a:t>
            </a:r>
            <a:r>
              <a:rPr lang="zh-CN" altLang="en-US" dirty="0" smtClean="0">
                <a:latin typeface="Arial" charset="0"/>
              </a:rPr>
              <a:t>加数增加</a:t>
            </a:r>
            <a:r>
              <a:rPr lang="en-US" altLang="zh-CN" dirty="0" smtClean="0">
                <a:latin typeface="Arial" charset="0"/>
              </a:rPr>
              <a:t>AI</a:t>
            </a:r>
            <a:endParaRPr lang="en-US" sz="1000" dirty="0" smtClean="0">
              <a:latin typeface="Arial" charset="0"/>
            </a:endParaRPr>
          </a:p>
        </p:txBody>
      </p:sp>
      <p:sp>
        <p:nvSpPr>
          <p:cNvPr id="54" name="Line 19"/>
          <p:cNvSpPr>
            <a:spLocks noChangeShapeType="1"/>
          </p:cNvSpPr>
          <p:nvPr/>
        </p:nvSpPr>
        <p:spPr bwMode="auto">
          <a:xfrm flipH="1">
            <a:off x="7580700" y="4904468"/>
            <a:ext cx="981075" cy="765175"/>
          </a:xfrm>
          <a:prstGeom prst="line">
            <a:avLst/>
          </a:prstGeom>
          <a:noFill/>
          <a:ln w="1905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55" name="Text Box 20"/>
          <p:cNvSpPr txBox="1">
            <a:spLocks noChangeArrowheads="1"/>
          </p:cNvSpPr>
          <p:nvPr/>
        </p:nvSpPr>
        <p:spPr bwMode="auto">
          <a:xfrm>
            <a:off x="8594433" y="4536168"/>
            <a:ext cx="2366353"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dirty="0" smtClean="0">
                <a:latin typeface="Arial" charset="0"/>
              </a:rPr>
              <a:t>分组丢失</a:t>
            </a:r>
            <a:r>
              <a:rPr lang="en-US" dirty="0" smtClean="0">
                <a:latin typeface="Arial" charset="0"/>
              </a:rPr>
              <a:t>: </a:t>
            </a:r>
            <a:r>
              <a:rPr lang="en-US" dirty="0" err="1" smtClean="0">
                <a:latin typeface="Arial" charset="0"/>
              </a:rPr>
              <a:t>cwnd</a:t>
            </a:r>
            <a:r>
              <a:rPr lang="zh-CN" altLang="en-US" dirty="0" smtClean="0">
                <a:latin typeface="Arial" charset="0"/>
              </a:rPr>
              <a:t>减半</a:t>
            </a:r>
            <a:r>
              <a:rPr lang="en-US" altLang="zh-CN" dirty="0" smtClean="0">
                <a:latin typeface="Arial" charset="0"/>
              </a:rPr>
              <a:t>MD</a:t>
            </a:r>
            <a:endParaRPr lang="en-US" sz="1000" dirty="0" smtClean="0">
              <a:latin typeface="Arial" charset="0"/>
            </a:endParaRPr>
          </a:p>
        </p:txBody>
      </p:sp>
      <p:sp>
        <p:nvSpPr>
          <p:cNvPr id="56" name="Line 21"/>
          <p:cNvSpPr>
            <a:spLocks noChangeShapeType="1"/>
          </p:cNvSpPr>
          <p:nvPr/>
        </p:nvSpPr>
        <p:spPr bwMode="auto">
          <a:xfrm rot="18661895" flipH="1" flipV="1">
            <a:off x="7371944" y="5183075"/>
            <a:ext cx="1279525" cy="14287"/>
          </a:xfrm>
          <a:prstGeom prst="line">
            <a:avLst/>
          </a:prstGeom>
          <a:noFill/>
          <a:ln w="19050">
            <a:solidFill>
              <a:srgbClr val="FF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57" name="Line 22"/>
          <p:cNvSpPr>
            <a:spLocks noChangeShapeType="1"/>
          </p:cNvSpPr>
          <p:nvPr/>
        </p:nvSpPr>
        <p:spPr bwMode="auto">
          <a:xfrm flipH="1">
            <a:off x="7514025" y="4723493"/>
            <a:ext cx="911225" cy="889000"/>
          </a:xfrm>
          <a:prstGeom prst="line">
            <a:avLst/>
          </a:prstGeom>
          <a:noFill/>
          <a:ln w="1905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58" name="Line 23"/>
          <p:cNvSpPr>
            <a:spLocks noChangeShapeType="1"/>
          </p:cNvSpPr>
          <p:nvPr/>
        </p:nvSpPr>
        <p:spPr bwMode="auto">
          <a:xfrm rot="18661895" flipH="1" flipV="1">
            <a:off x="7292569" y="5119575"/>
            <a:ext cx="1279525" cy="14287"/>
          </a:xfrm>
          <a:prstGeom prst="line">
            <a:avLst/>
          </a:prstGeom>
          <a:noFill/>
          <a:ln w="19050">
            <a:solidFill>
              <a:srgbClr val="FF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59" name="Text Box 18"/>
          <p:cNvSpPr txBox="1">
            <a:spLocks noChangeArrowheads="1"/>
          </p:cNvSpPr>
          <p:nvPr/>
        </p:nvSpPr>
        <p:spPr bwMode="auto">
          <a:xfrm>
            <a:off x="7692721" y="5257801"/>
            <a:ext cx="4537075"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spcBef>
                <a:spcPct val="50000"/>
              </a:spcBef>
              <a:defRPr/>
            </a:pPr>
            <a:r>
              <a:rPr lang="zh-CN" altLang="en-US" dirty="0" smtClean="0">
                <a:latin typeface="Arial" charset="0"/>
              </a:rPr>
              <a:t>拥塞避免</a:t>
            </a:r>
            <a:r>
              <a:rPr lang="en-US" dirty="0" smtClean="0">
                <a:latin typeface="Arial" charset="0"/>
              </a:rPr>
              <a:t>: </a:t>
            </a:r>
            <a:r>
              <a:rPr lang="zh-CN" altLang="en-US" dirty="0" smtClean="0">
                <a:latin typeface="Arial" charset="0"/>
              </a:rPr>
              <a:t>加数增加</a:t>
            </a:r>
            <a:r>
              <a:rPr lang="en-US" altLang="zh-CN" dirty="0" smtClean="0">
                <a:latin typeface="Arial" charset="0"/>
              </a:rPr>
              <a:t>AI</a:t>
            </a:r>
            <a:endParaRPr lang="en-US" sz="1000" dirty="0" smtClean="0">
              <a:latin typeface="Arial" charset="0"/>
            </a:endParaRPr>
          </a:p>
        </p:txBody>
      </p:sp>
      <p:sp>
        <p:nvSpPr>
          <p:cNvPr id="60" name="Text Box 20"/>
          <p:cNvSpPr txBox="1">
            <a:spLocks noChangeArrowheads="1"/>
          </p:cNvSpPr>
          <p:nvPr/>
        </p:nvSpPr>
        <p:spPr bwMode="auto">
          <a:xfrm>
            <a:off x="8950034" y="5022398"/>
            <a:ext cx="2366353"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dirty="0" smtClean="0">
                <a:latin typeface="Arial" charset="0"/>
              </a:rPr>
              <a:t>分组丢失</a:t>
            </a:r>
            <a:r>
              <a:rPr lang="en-US" dirty="0" smtClean="0">
                <a:latin typeface="Arial" charset="0"/>
              </a:rPr>
              <a:t>: </a:t>
            </a:r>
            <a:r>
              <a:rPr lang="en-US" dirty="0" err="1" smtClean="0">
                <a:latin typeface="Arial" charset="0"/>
              </a:rPr>
              <a:t>cwnd</a:t>
            </a:r>
            <a:r>
              <a:rPr lang="zh-CN" altLang="en-US" dirty="0" smtClean="0">
                <a:latin typeface="Arial" charset="0"/>
              </a:rPr>
              <a:t>减半</a:t>
            </a:r>
            <a:r>
              <a:rPr lang="en-US" altLang="zh-CN" dirty="0" smtClean="0">
                <a:latin typeface="Arial" charset="0"/>
              </a:rPr>
              <a:t>MD</a:t>
            </a:r>
            <a:endParaRPr lang="en-US" sz="1000" dirty="0" smtClean="0">
              <a:latin typeface="Arial" charset="0"/>
            </a:endParaRPr>
          </a:p>
        </p:txBody>
      </p:sp>
      <p:sp>
        <p:nvSpPr>
          <p:cNvPr id="61" name="矩形 60"/>
          <p:cNvSpPr/>
          <p:nvPr/>
        </p:nvSpPr>
        <p:spPr>
          <a:xfrm>
            <a:off x="395268" y="3384665"/>
            <a:ext cx="5204548" cy="3416320"/>
          </a:xfrm>
          <a:prstGeom prst="rect">
            <a:avLst/>
          </a:prstGeom>
        </p:spPr>
        <p:txBody>
          <a:bodyPr wrap="square">
            <a:spAutoFit/>
          </a:bodyPr>
          <a:lstStyle/>
          <a:p>
            <a:pPr>
              <a:buFont typeface="Wingdings" charset="0"/>
              <a:buNone/>
              <a:defRPr/>
            </a:pPr>
            <a:r>
              <a:rPr lang="zh-CN" altLang="en-US" sz="2400" dirty="0">
                <a:ea typeface="ＭＳ Ｐゴシック" charset="0"/>
              </a:rPr>
              <a:t>两</a:t>
            </a:r>
            <a:r>
              <a:rPr lang="zh-CN" altLang="en-US" sz="2400" dirty="0" smtClean="0">
                <a:ea typeface="ＭＳ Ｐゴシック" charset="0"/>
              </a:rPr>
              <a:t>条</a:t>
            </a:r>
            <a:r>
              <a:rPr lang="en-US" altLang="zh-CN" sz="2400" dirty="0" smtClean="0">
                <a:ea typeface="ＭＳ Ｐゴシック" charset="0"/>
              </a:rPr>
              <a:t>TCP</a:t>
            </a:r>
            <a:r>
              <a:rPr lang="zh-CN" altLang="en-US" sz="2400" dirty="0" smtClean="0">
                <a:ea typeface="ＭＳ Ｐゴシック" charset="0"/>
              </a:rPr>
              <a:t>连接的相图</a:t>
            </a:r>
            <a:r>
              <a:rPr lang="en-US" altLang="zh-CN" sz="2400" dirty="0" smtClean="0">
                <a:ea typeface="ＭＳ Ｐゴシック" charset="0"/>
              </a:rPr>
              <a:t>: </a:t>
            </a:r>
          </a:p>
          <a:p>
            <a:pPr>
              <a:buFont typeface="Wingdings" charset="0"/>
              <a:buNone/>
              <a:defRPr/>
            </a:pPr>
            <a:r>
              <a:rPr lang="zh-CN" altLang="en-US" sz="2400" dirty="0" smtClean="0">
                <a:ea typeface="ＭＳ Ｐゴシック" charset="0"/>
              </a:rPr>
              <a:t>假设初始两个连接的</a:t>
            </a:r>
            <a:r>
              <a:rPr lang="en-US" altLang="zh-CN" sz="2400" dirty="0" err="1" smtClean="0">
                <a:ea typeface="ＭＳ Ｐゴシック" charset="0"/>
              </a:rPr>
              <a:t>cw</a:t>
            </a:r>
            <a:r>
              <a:rPr lang="zh-CN" altLang="en-US" sz="2400" dirty="0" smtClean="0">
                <a:ea typeface="ＭＳ Ｐゴシック" charset="0"/>
              </a:rPr>
              <a:t>分别为</a:t>
            </a:r>
            <a:r>
              <a:rPr lang="en-US" altLang="zh-CN" sz="2400" dirty="0" smtClean="0">
                <a:ea typeface="ＭＳ Ｐゴシック" charset="0"/>
              </a:rPr>
              <a:t>(x0,y0)</a:t>
            </a:r>
            <a:r>
              <a:rPr lang="zh-CN" altLang="en-US" sz="2400" dirty="0" smtClean="0">
                <a:ea typeface="ＭＳ Ｐゴシック" charset="0"/>
              </a:rPr>
              <a:t>，对于同一个事件进行响应</a:t>
            </a:r>
            <a:r>
              <a:rPr lang="en-US" altLang="zh-CN" sz="2400" dirty="0" smtClean="0">
                <a:ea typeface="ＭＳ Ｐゴシック" charset="0"/>
              </a:rPr>
              <a:t> </a:t>
            </a:r>
            <a:endParaRPr lang="en-US" altLang="zh-CN" sz="2400" dirty="0">
              <a:ea typeface="ＭＳ Ｐゴシック" charset="0"/>
            </a:endParaRPr>
          </a:p>
          <a:p>
            <a:pPr>
              <a:buFont typeface="Wingdings" charset="2"/>
              <a:buChar char="§"/>
              <a:defRPr/>
            </a:pPr>
            <a:r>
              <a:rPr lang="zh-CN" altLang="en-US" sz="2400" dirty="0" smtClean="0">
                <a:ea typeface="ＭＳ Ｐゴシック" charset="0"/>
              </a:rPr>
              <a:t>加数</a:t>
            </a:r>
            <a:r>
              <a:rPr lang="zh-CN" altLang="en-US" sz="2400" dirty="0" smtClean="0">
                <a:ea typeface="ＭＳ Ｐゴシック" charset="0"/>
              </a:rPr>
              <a:t>增加（</a:t>
            </a:r>
            <a:r>
              <a:rPr lang="en-US" altLang="zh-CN" sz="2400" dirty="0" err="1" smtClean="0">
                <a:ea typeface="ＭＳ Ｐゴシック" charset="0"/>
              </a:rPr>
              <a:t>cwnd</a:t>
            </a:r>
            <a:r>
              <a:rPr lang="en-US" altLang="zh-CN" sz="2400" dirty="0" smtClean="0">
                <a:ea typeface="ＭＳ Ｐゴシック" charset="0"/>
              </a:rPr>
              <a:t> += b,  b= 1</a:t>
            </a:r>
            <a:r>
              <a:rPr lang="zh-CN" altLang="en-US" sz="2400" dirty="0" smtClean="0">
                <a:ea typeface="ＭＳ Ｐゴシック" charset="0"/>
              </a:rPr>
              <a:t>）：</a:t>
            </a:r>
            <a:endParaRPr lang="en-US" altLang="zh-CN" sz="2400" dirty="0" smtClean="0">
              <a:ea typeface="ＭＳ Ｐゴシック" charset="0"/>
            </a:endParaRPr>
          </a:p>
          <a:p>
            <a:pPr lvl="1">
              <a:buFont typeface="Wingdings" charset="2"/>
              <a:buChar char="§"/>
              <a:defRPr/>
            </a:pPr>
            <a:r>
              <a:rPr lang="zh-CN" altLang="en-US" sz="2400" dirty="0" smtClean="0">
                <a:ea typeface="ＭＳ Ｐゴシック" charset="0"/>
              </a:rPr>
              <a:t>变为（</a:t>
            </a:r>
            <a:r>
              <a:rPr lang="en-US" altLang="zh-CN" sz="2400" dirty="0" smtClean="0">
                <a:ea typeface="ＭＳ Ｐゴシック" charset="0"/>
              </a:rPr>
              <a:t>x0+b, y0+b) </a:t>
            </a:r>
            <a:endParaRPr lang="en-US" altLang="zh-CN" sz="2400" dirty="0">
              <a:ea typeface="ＭＳ Ｐゴシック" charset="0"/>
            </a:endParaRPr>
          </a:p>
          <a:p>
            <a:pPr lvl="1">
              <a:buFont typeface="Wingdings" charset="2"/>
              <a:buChar char="§"/>
              <a:defRPr/>
            </a:pPr>
            <a:r>
              <a:rPr lang="zh-CN" altLang="en-US" sz="2400" dirty="0" smtClean="0">
                <a:ea typeface="ＭＳ Ｐゴシック" charset="0"/>
              </a:rPr>
              <a:t>斜率</a:t>
            </a:r>
            <a:r>
              <a:rPr lang="zh-CN" altLang="en-US" sz="2400" dirty="0" smtClean="0">
                <a:ea typeface="ＭＳ Ｐゴシック" charset="0"/>
              </a:rPr>
              <a:t>为</a:t>
            </a:r>
            <a:r>
              <a:rPr lang="en-US" altLang="zh-CN" sz="2400" dirty="0" smtClean="0">
                <a:ea typeface="ＭＳ Ｐゴシック" charset="0"/>
              </a:rPr>
              <a:t>1</a:t>
            </a:r>
            <a:r>
              <a:rPr lang="zh-CN" altLang="en-US" sz="2400" dirty="0" smtClean="0">
                <a:ea typeface="ＭＳ Ｐゴシック" charset="0"/>
              </a:rPr>
              <a:t>的增加</a:t>
            </a:r>
            <a:endParaRPr lang="en-US" altLang="zh-CN" sz="2400" dirty="0" smtClean="0">
              <a:ea typeface="ＭＳ Ｐゴシック" charset="0"/>
            </a:endParaRPr>
          </a:p>
          <a:p>
            <a:pPr>
              <a:buFont typeface="Wingdings" charset="2"/>
              <a:buChar char="§"/>
              <a:defRPr/>
            </a:pPr>
            <a:r>
              <a:rPr lang="zh-CN" altLang="en-US" sz="2400" dirty="0" smtClean="0">
                <a:ea typeface="ＭＳ Ｐゴシック" charset="0"/>
              </a:rPr>
              <a:t>倍数</a:t>
            </a:r>
            <a:r>
              <a:rPr lang="zh-CN" altLang="en-US" sz="2400" dirty="0" smtClean="0">
                <a:ea typeface="ＭＳ Ｐゴシック" charset="0"/>
              </a:rPr>
              <a:t>减少（</a:t>
            </a:r>
            <a:r>
              <a:rPr lang="en-US" altLang="zh-CN" sz="2400" dirty="0" err="1" smtClean="0">
                <a:ea typeface="ＭＳ Ｐゴシック" charset="0"/>
              </a:rPr>
              <a:t>cwnd</a:t>
            </a:r>
            <a:r>
              <a:rPr lang="en-US" altLang="zh-CN" sz="2400" dirty="0" smtClean="0">
                <a:ea typeface="ＭＳ Ｐゴシック" charset="0"/>
              </a:rPr>
              <a:t> *= a, a =1/2) </a:t>
            </a:r>
            <a:r>
              <a:rPr lang="zh-CN" altLang="en-US" sz="2400" dirty="0" smtClean="0">
                <a:ea typeface="ＭＳ Ｐゴシック" charset="0"/>
              </a:rPr>
              <a:t>：</a:t>
            </a:r>
            <a:endParaRPr lang="en-US" altLang="zh-CN" sz="2400" dirty="0" smtClean="0">
              <a:ea typeface="ＭＳ Ｐゴシック" charset="0"/>
            </a:endParaRPr>
          </a:p>
          <a:p>
            <a:pPr lvl="1">
              <a:buFont typeface="Wingdings" charset="2"/>
              <a:buChar char="§"/>
              <a:defRPr/>
            </a:pPr>
            <a:r>
              <a:rPr lang="zh-CN" altLang="en-US" sz="2400" dirty="0" smtClean="0">
                <a:ea typeface="ＭＳ Ｐゴシック" charset="0"/>
              </a:rPr>
              <a:t>变为</a:t>
            </a:r>
            <a:r>
              <a:rPr lang="en-US" altLang="zh-CN" sz="2400" dirty="0" smtClean="0">
                <a:ea typeface="ＭＳ Ｐゴシック" charset="0"/>
              </a:rPr>
              <a:t>(ax0, ay0)</a:t>
            </a:r>
            <a:endParaRPr lang="en-US" altLang="zh-CN" sz="2400" dirty="0">
              <a:ea typeface="ＭＳ Ｐゴシック" charset="0"/>
            </a:endParaRPr>
          </a:p>
          <a:p>
            <a:pPr lvl="1">
              <a:buFont typeface="Wingdings" charset="2"/>
              <a:buChar char="§"/>
              <a:defRPr/>
            </a:pPr>
            <a:r>
              <a:rPr lang="zh-CN" altLang="en-US" sz="2400" dirty="0" smtClean="0">
                <a:ea typeface="ＭＳ Ｐゴシック" charset="0"/>
              </a:rPr>
              <a:t>按比率减少</a:t>
            </a:r>
            <a:r>
              <a:rPr lang="zh-CN" altLang="en-US" sz="2400" dirty="0" smtClean="0">
                <a:ea typeface="ＭＳ Ｐゴシック" charset="0"/>
              </a:rPr>
              <a:t>，经过原点</a:t>
            </a:r>
            <a:endParaRPr lang="en-US" altLang="zh-CN" sz="2400" dirty="0">
              <a:ea typeface="ＭＳ Ｐゴシック" charset="0"/>
            </a:endParaRPr>
          </a:p>
        </p:txBody>
      </p:sp>
    </p:spTree>
    <p:extLst>
      <p:ext uri="{BB962C8B-B14F-4D97-AF65-F5344CB8AC3E}">
        <p14:creationId xmlns:p14="http://schemas.microsoft.com/office/powerpoint/2010/main" val="94680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left)">
                                      <p:cBhvr>
                                        <p:cTn id="7" dur="500"/>
                                        <p:tgtEl>
                                          <p:spTgt spid="48"/>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dissolve">
                                      <p:cBhvr>
                                        <p:cTn id="11" dur="500"/>
                                        <p:tgtEl>
                                          <p:spTgt spid="59"/>
                                        </p:tgtEl>
                                      </p:cBhvr>
                                    </p:animEffect>
                                  </p:childTnLst>
                                  <p:subTnLst>
                                    <p:set>
                                      <p:cBhvr override="childStyle">
                                        <p:cTn dur="1" fill="hold" display="0" masterRel="nextClick" afterEffect="1"/>
                                        <p:tgtEl>
                                          <p:spTgt spid="59"/>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wipe(right)">
                                      <p:cBhvr>
                                        <p:cTn id="16" dur="500"/>
                                        <p:tgtEl>
                                          <p:spTgt spid="50"/>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dissolve">
                                      <p:cBhvr>
                                        <p:cTn id="20" dur="500"/>
                                        <p:tgtEl>
                                          <p:spTgt spid="60"/>
                                        </p:tgtEl>
                                      </p:cBhvr>
                                    </p:animEffect>
                                  </p:childTnLst>
                                  <p:subTnLst>
                                    <p:set>
                                      <p:cBhvr override="childStyle">
                                        <p:cTn dur="1" fill="hold" display="0" masterRel="nextClick" afterEffect="1"/>
                                        <p:tgtEl>
                                          <p:spTgt spid="60"/>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wipe(left)">
                                      <p:cBhvr>
                                        <p:cTn id="25" dur="500"/>
                                        <p:tgtEl>
                                          <p:spTgt spid="52"/>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53"/>
                                        </p:tgtEl>
                                        <p:attrNameLst>
                                          <p:attrName>style.visibility</p:attrName>
                                        </p:attrNameLst>
                                      </p:cBhvr>
                                      <p:to>
                                        <p:strVal val="visible"/>
                                      </p:to>
                                    </p:set>
                                    <p:animEffect transition="in" filter="dissolve">
                                      <p:cBhvr>
                                        <p:cTn id="29" dur="500"/>
                                        <p:tgtEl>
                                          <p:spTgt spid="53"/>
                                        </p:tgtEl>
                                      </p:cBhvr>
                                    </p:animEffect>
                                  </p:childTnLst>
                                  <p:subTnLst>
                                    <p:set>
                                      <p:cBhvr override="childStyle">
                                        <p:cTn dur="1" fill="hold" display="0" masterRel="nextClick" afterEffect="1"/>
                                        <p:tgtEl>
                                          <p:spTgt spid="53"/>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22" presetClass="entr" presetSubtype="2" fill="hold" nodeType="click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wipe(right)">
                                      <p:cBhvr>
                                        <p:cTn id="34" dur="500"/>
                                        <p:tgtEl>
                                          <p:spTgt spid="54"/>
                                        </p:tgtEl>
                                      </p:cBhvr>
                                    </p:animEffect>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55"/>
                                        </p:tgtEl>
                                        <p:attrNameLst>
                                          <p:attrName>style.visibility</p:attrName>
                                        </p:attrNameLst>
                                      </p:cBhvr>
                                      <p:to>
                                        <p:strVal val="visible"/>
                                      </p:to>
                                    </p:set>
                                    <p:animEffect transition="in" filter="dissolve">
                                      <p:cBhvr>
                                        <p:cTn id="38" dur="500"/>
                                        <p:tgtEl>
                                          <p:spTgt spid="55"/>
                                        </p:tgtEl>
                                      </p:cBhvr>
                                    </p:animEffect>
                                  </p:childTnLst>
                                  <p:subTnLst>
                                    <p:set>
                                      <p:cBhvr override="childStyle">
                                        <p:cTn dur="1" fill="hold" display="0" masterRel="nextClick" afterEffect="1"/>
                                        <p:tgtEl>
                                          <p:spTgt spid="55"/>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wipe(left)">
                                      <p:cBhvr>
                                        <p:cTn id="43" dur="500"/>
                                        <p:tgtEl>
                                          <p:spTgt spid="5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2" fill="hold" nodeType="clickEffect">
                                  <p:stCondLst>
                                    <p:cond delay="0"/>
                                  </p:stCondLst>
                                  <p:childTnLst>
                                    <p:set>
                                      <p:cBhvr>
                                        <p:cTn id="47" dur="1" fill="hold">
                                          <p:stCondLst>
                                            <p:cond delay="0"/>
                                          </p:stCondLst>
                                        </p:cTn>
                                        <p:tgtEl>
                                          <p:spTgt spid="57"/>
                                        </p:tgtEl>
                                        <p:attrNameLst>
                                          <p:attrName>style.visibility</p:attrName>
                                        </p:attrNameLst>
                                      </p:cBhvr>
                                      <p:to>
                                        <p:strVal val="visible"/>
                                      </p:to>
                                    </p:set>
                                    <p:animEffect transition="in" filter="wipe(right)">
                                      <p:cBhvr>
                                        <p:cTn id="48" dur="500"/>
                                        <p:tgtEl>
                                          <p:spTgt spid="5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58"/>
                                        </p:tgtEl>
                                        <p:attrNameLst>
                                          <p:attrName>style.visibility</p:attrName>
                                        </p:attrNameLst>
                                      </p:cBhvr>
                                      <p:to>
                                        <p:strVal val="visible"/>
                                      </p:to>
                                    </p:set>
                                    <p:animEffect transition="in" filter="wipe(left)">
                                      <p:cBhvr>
                                        <p:cTn id="5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utoUpdateAnimBg="0"/>
      <p:bldP spid="55" grpId="0" autoUpdateAnimBg="0"/>
      <p:bldP spid="59" grpId="0" autoUpdateAnimBg="0"/>
      <p:bldP spid="60"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ＭＳ Ｐゴシック" charset="0"/>
              </a:rPr>
              <a:t>UDP: User Datagram Protocol</a:t>
            </a:r>
            <a:endParaRPr lang="zh-CN" altLang="en-US" dirty="0"/>
          </a:p>
        </p:txBody>
      </p:sp>
      <p:sp>
        <p:nvSpPr>
          <p:cNvPr id="3" name="内容占位符 2"/>
          <p:cNvSpPr>
            <a:spLocks noGrp="1"/>
          </p:cNvSpPr>
          <p:nvPr>
            <p:ph idx="1"/>
          </p:nvPr>
        </p:nvSpPr>
        <p:spPr/>
        <p:txBody>
          <a:bodyPr>
            <a:normAutofit fontScale="77500" lnSpcReduction="20000"/>
          </a:bodyPr>
          <a:lstStyle/>
          <a:p>
            <a:pPr>
              <a:defRPr/>
            </a:pPr>
            <a:r>
              <a:rPr lang="zh-CN" altLang="en-US" dirty="0" smtClean="0">
                <a:latin typeface="+mn-ea"/>
              </a:rPr>
              <a:t>用户数据报协议是</a:t>
            </a:r>
            <a:r>
              <a:rPr lang="zh-CN" altLang="en-US" dirty="0">
                <a:latin typeface="+mn-ea"/>
              </a:rPr>
              <a:t>一种无连接方式的、不可靠的运输</a:t>
            </a:r>
            <a:r>
              <a:rPr lang="zh-CN" altLang="en-US" dirty="0" smtClean="0">
                <a:latin typeface="+mn-ea"/>
              </a:rPr>
              <a:t>协议</a:t>
            </a:r>
            <a:endParaRPr lang="zh-CN" altLang="en-US" dirty="0">
              <a:latin typeface="+mn-ea"/>
            </a:endParaRPr>
          </a:p>
          <a:p>
            <a:pPr lvl="1">
              <a:defRPr/>
            </a:pPr>
            <a:r>
              <a:rPr lang="zh-CN" altLang="en-US" dirty="0">
                <a:latin typeface="+mn-ea"/>
              </a:rPr>
              <a:t>不需要连接建立和释放。</a:t>
            </a:r>
          </a:p>
          <a:p>
            <a:pPr lvl="1">
              <a:defRPr/>
            </a:pPr>
            <a:r>
              <a:rPr lang="zh-CN" altLang="en-US" dirty="0">
                <a:latin typeface="+mn-ea"/>
              </a:rPr>
              <a:t>不支持流量控制、拥塞控制。</a:t>
            </a:r>
          </a:p>
          <a:p>
            <a:pPr lvl="1">
              <a:defRPr/>
            </a:pPr>
            <a:r>
              <a:rPr lang="zh-CN" altLang="en-US" dirty="0" smtClean="0">
                <a:latin typeface="+mn-ea"/>
              </a:rPr>
              <a:t>尽力递交服务，传输</a:t>
            </a:r>
            <a:r>
              <a:rPr lang="zh-CN" altLang="en-US" dirty="0">
                <a:latin typeface="+mn-ea"/>
              </a:rPr>
              <a:t>过程中可能会丢失，可能会失序，可能会延迟等。</a:t>
            </a:r>
          </a:p>
          <a:p>
            <a:pPr lvl="1">
              <a:defRPr/>
            </a:pPr>
            <a:r>
              <a:rPr lang="zh-CN" altLang="en-US" dirty="0">
                <a:latin typeface="+mn-ea"/>
              </a:rPr>
              <a:t>支持广播和组播。</a:t>
            </a:r>
          </a:p>
          <a:p>
            <a:pPr lvl="1">
              <a:defRPr/>
            </a:pPr>
            <a:r>
              <a:rPr lang="en-US" altLang="zh-CN" dirty="0">
                <a:latin typeface="+mn-ea"/>
              </a:rPr>
              <a:t>UDP</a:t>
            </a:r>
            <a:r>
              <a:rPr lang="zh-CN" altLang="en-US" dirty="0">
                <a:latin typeface="+mn-ea"/>
              </a:rPr>
              <a:t>实际上是在</a:t>
            </a:r>
            <a:r>
              <a:rPr lang="en-US" altLang="zh-CN" dirty="0">
                <a:latin typeface="+mn-ea"/>
              </a:rPr>
              <a:t>IP</a:t>
            </a:r>
            <a:r>
              <a:rPr lang="zh-CN" altLang="en-US" dirty="0">
                <a:latin typeface="+mn-ea"/>
              </a:rPr>
              <a:t>层上附加了简单的</a:t>
            </a:r>
            <a:r>
              <a:rPr lang="zh-CN" altLang="en-US" dirty="0">
                <a:solidFill>
                  <a:srgbClr val="FF0000"/>
                </a:solidFill>
                <a:latin typeface="+mn-ea"/>
              </a:rPr>
              <a:t>多路复用</a:t>
            </a:r>
            <a:r>
              <a:rPr lang="zh-CN" altLang="en-US" dirty="0">
                <a:latin typeface="+mn-ea"/>
              </a:rPr>
              <a:t>功能，提供端到端的、统一用户接口的数据传输服务。（简单实现运输层封装）</a:t>
            </a:r>
          </a:p>
          <a:p>
            <a:pPr lvl="1">
              <a:defRPr/>
            </a:pPr>
            <a:r>
              <a:rPr lang="zh-CN" altLang="en-US" dirty="0">
                <a:latin typeface="+mn-ea"/>
              </a:rPr>
              <a:t>简单、高效（用户承担可靠性</a:t>
            </a:r>
            <a:r>
              <a:rPr lang="zh-CN" altLang="en-US" dirty="0" smtClean="0">
                <a:latin typeface="+mn-ea"/>
              </a:rPr>
              <a:t>）</a:t>
            </a:r>
            <a:endParaRPr lang="en-US" altLang="zh-CN" dirty="0" smtClean="0">
              <a:latin typeface="+mn-ea"/>
            </a:endParaRPr>
          </a:p>
          <a:p>
            <a:pPr>
              <a:defRPr/>
            </a:pPr>
            <a:r>
              <a:rPr lang="en-US" altLang="zh-CN" dirty="0" smtClean="0">
                <a:latin typeface="+mn-ea"/>
              </a:rPr>
              <a:t>UDP</a:t>
            </a:r>
            <a:r>
              <a:rPr lang="zh-CN" altLang="en-US" dirty="0" smtClean="0">
                <a:latin typeface="+mn-ea"/>
              </a:rPr>
              <a:t>适合： </a:t>
            </a:r>
            <a:endParaRPr lang="en-US" altLang="zh-CN" dirty="0" smtClean="0">
              <a:latin typeface="+mn-ea"/>
            </a:endParaRPr>
          </a:p>
          <a:p>
            <a:pPr lvl="1">
              <a:defRPr/>
            </a:pPr>
            <a:r>
              <a:rPr lang="zh-CN" altLang="en-US" dirty="0" smtClean="0">
                <a:latin typeface="+mn-ea"/>
              </a:rPr>
              <a:t>多媒体应用：允许丢失，有速率要求</a:t>
            </a:r>
            <a:endParaRPr lang="en-US" altLang="zh-CN" dirty="0" smtClean="0">
              <a:latin typeface="+mn-ea"/>
            </a:endParaRPr>
          </a:p>
          <a:p>
            <a:pPr lvl="1">
              <a:defRPr/>
            </a:pPr>
            <a:r>
              <a:rPr lang="en-US" altLang="zh-CN" dirty="0" smtClean="0">
                <a:latin typeface="+mn-ea"/>
              </a:rPr>
              <a:t>DNS </a:t>
            </a:r>
          </a:p>
          <a:p>
            <a:pPr lvl="1">
              <a:defRPr/>
            </a:pPr>
            <a:r>
              <a:rPr lang="en-US" altLang="zh-CN" dirty="0" smtClean="0">
                <a:latin typeface="+mn-ea"/>
              </a:rPr>
              <a:t>SNMP </a:t>
            </a:r>
          </a:p>
          <a:p>
            <a:r>
              <a:rPr lang="en-US" altLang="zh-CN" dirty="0" smtClean="0">
                <a:latin typeface="+mn-ea"/>
              </a:rPr>
              <a:t>UDP</a:t>
            </a:r>
            <a:r>
              <a:rPr lang="zh-CN" altLang="en-US" dirty="0" smtClean="0">
                <a:latin typeface="+mn-ea"/>
              </a:rPr>
              <a:t>上的可靠传输：</a:t>
            </a:r>
            <a:endParaRPr lang="en-US" altLang="zh-CN" dirty="0" smtClean="0">
              <a:latin typeface="+mn-ea"/>
            </a:endParaRPr>
          </a:p>
          <a:p>
            <a:pPr lvl="1"/>
            <a:r>
              <a:rPr lang="zh-CN" altLang="en-US" dirty="0" smtClean="0">
                <a:latin typeface="+mn-ea"/>
              </a:rPr>
              <a:t>应用层添加可靠机制</a:t>
            </a:r>
            <a:endParaRPr lang="en-US" altLang="zh-CN" dirty="0" smtClean="0">
              <a:latin typeface="+mn-ea"/>
            </a:endParaRPr>
          </a:p>
          <a:p>
            <a:pPr lvl="1"/>
            <a:r>
              <a:rPr lang="zh-CN" altLang="en-US" dirty="0" smtClean="0">
                <a:latin typeface="+mn-ea"/>
              </a:rPr>
              <a:t>应用层的差错恢复</a:t>
            </a:r>
            <a:endParaRPr lang="zh-CN" altLang="en-US" dirty="0">
              <a:latin typeface="+mn-ea"/>
            </a:endParaRPr>
          </a:p>
        </p:txBody>
      </p:sp>
    </p:spTree>
    <p:extLst>
      <p:ext uri="{BB962C8B-B14F-4D97-AF65-F5344CB8AC3E}">
        <p14:creationId xmlns:p14="http://schemas.microsoft.com/office/powerpoint/2010/main" val="10765768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UDP</a:t>
            </a:r>
            <a:r>
              <a:rPr lang="zh-CN" altLang="en-US" dirty="0" smtClean="0"/>
              <a:t>数据报格式</a:t>
            </a:r>
            <a:endParaRPr lang="zh-CN" altLang="en-US" dirty="0"/>
          </a:p>
        </p:txBody>
      </p:sp>
      <p:sp>
        <p:nvSpPr>
          <p:cNvPr id="3" name="内容占位符 2"/>
          <p:cNvSpPr>
            <a:spLocks noGrp="1"/>
          </p:cNvSpPr>
          <p:nvPr>
            <p:ph idx="1"/>
          </p:nvPr>
        </p:nvSpPr>
        <p:spPr>
          <a:xfrm>
            <a:off x="838200" y="1825625"/>
            <a:ext cx="5942162" cy="3850556"/>
          </a:xfrm>
        </p:spPr>
        <p:txBody>
          <a:bodyPr/>
          <a:lstStyle/>
          <a:p>
            <a:pPr>
              <a:defRPr/>
            </a:pPr>
            <a:r>
              <a:rPr lang="zh-CN" altLang="en-US" sz="2400" dirty="0"/>
              <a:t>源端口和目的</a:t>
            </a:r>
            <a:r>
              <a:rPr lang="zh-CN" altLang="en-US" sz="2400" dirty="0" smtClean="0"/>
              <a:t>端口</a:t>
            </a:r>
            <a:endParaRPr lang="zh-CN" altLang="en-US" sz="2200" dirty="0"/>
          </a:p>
          <a:p>
            <a:pPr>
              <a:defRPr/>
            </a:pPr>
            <a:r>
              <a:rPr lang="zh-CN" altLang="en-US" sz="2400" dirty="0"/>
              <a:t>长度</a:t>
            </a:r>
            <a:r>
              <a:rPr lang="zh-CN" altLang="en-US" sz="2400" dirty="0" smtClean="0"/>
              <a:t>：</a:t>
            </a:r>
            <a:endParaRPr lang="en-US" altLang="zh-CN" sz="2400" dirty="0" smtClean="0"/>
          </a:p>
          <a:p>
            <a:pPr lvl="1">
              <a:defRPr/>
            </a:pPr>
            <a:r>
              <a:rPr lang="zh-CN" altLang="en-US" sz="2000" dirty="0" smtClean="0"/>
              <a:t>包括</a:t>
            </a:r>
            <a:r>
              <a:rPr lang="zh-CN" altLang="en-US" sz="2000" dirty="0"/>
              <a:t>了固定长度的</a:t>
            </a:r>
            <a:r>
              <a:rPr lang="en-US" altLang="zh-CN" sz="2000" dirty="0"/>
              <a:t>UDP</a:t>
            </a:r>
            <a:r>
              <a:rPr lang="zh-CN" altLang="en-US" sz="2000" dirty="0"/>
              <a:t>头部和携带的用户</a:t>
            </a:r>
            <a:r>
              <a:rPr lang="zh-CN" altLang="en-US" sz="2000" dirty="0" smtClean="0"/>
              <a:t>数据</a:t>
            </a:r>
            <a:endParaRPr lang="en-US" altLang="zh-CN" sz="2000" dirty="0" smtClean="0"/>
          </a:p>
          <a:p>
            <a:pPr lvl="1">
              <a:defRPr/>
            </a:pPr>
            <a:r>
              <a:rPr lang="zh-CN" altLang="en-US" sz="2000" dirty="0"/>
              <a:t>本字</a:t>
            </a:r>
            <a:r>
              <a:rPr lang="zh-CN" altLang="en-US" sz="2000" dirty="0" smtClean="0"/>
              <a:t>段冗余，可通过</a:t>
            </a:r>
            <a:r>
              <a:rPr lang="en-US" altLang="zh-CN" sz="2000" dirty="0" smtClean="0"/>
              <a:t>IP</a:t>
            </a:r>
            <a:r>
              <a:rPr lang="zh-CN" altLang="en-US" sz="2000" dirty="0" smtClean="0"/>
              <a:t>总长度和</a:t>
            </a:r>
            <a:r>
              <a:rPr lang="en-US" altLang="zh-CN" sz="2000" dirty="0" smtClean="0"/>
              <a:t>IP</a:t>
            </a:r>
            <a:r>
              <a:rPr lang="zh-CN" altLang="en-US" sz="2000" dirty="0" smtClean="0"/>
              <a:t>头部长度计算</a:t>
            </a:r>
            <a:endParaRPr lang="zh-CN" altLang="en-US" sz="2000" dirty="0"/>
          </a:p>
          <a:p>
            <a:pPr>
              <a:defRPr/>
            </a:pPr>
            <a:r>
              <a:rPr lang="zh-CN" altLang="en-US" sz="2400" dirty="0"/>
              <a:t>校验和</a:t>
            </a:r>
            <a:r>
              <a:rPr lang="zh-CN" altLang="en-US" sz="2400" dirty="0" smtClean="0"/>
              <a:t>：</a:t>
            </a:r>
            <a:endParaRPr lang="en-US" altLang="zh-CN" sz="2400" dirty="0" smtClean="0"/>
          </a:p>
          <a:p>
            <a:pPr lvl="1">
              <a:defRPr/>
            </a:pPr>
            <a:r>
              <a:rPr lang="zh-CN" altLang="en-US" sz="2000" dirty="0" smtClean="0"/>
              <a:t>采用</a:t>
            </a:r>
            <a:r>
              <a:rPr lang="en-US" altLang="zh-CN" sz="2000" dirty="0" smtClean="0"/>
              <a:t>Internet checksum</a:t>
            </a:r>
            <a:r>
              <a:rPr lang="zh-CN" altLang="en-US" sz="2000" dirty="0" smtClean="0"/>
              <a:t>算法，反码表示</a:t>
            </a:r>
            <a:endParaRPr lang="en-US" altLang="zh-CN" sz="2000" dirty="0"/>
          </a:p>
          <a:p>
            <a:pPr lvl="1">
              <a:defRPr/>
            </a:pPr>
            <a:r>
              <a:rPr lang="zh-CN" altLang="en-US" sz="2000" dirty="0"/>
              <a:t>为</a:t>
            </a:r>
            <a:r>
              <a:rPr lang="en-US" altLang="zh-CN" sz="2200" dirty="0"/>
              <a:t>0</a:t>
            </a:r>
            <a:r>
              <a:rPr lang="zh-CN" altLang="en-US" sz="2200" dirty="0"/>
              <a:t>则不使用校验和。（此校验和</a:t>
            </a:r>
            <a:r>
              <a:rPr lang="en-US" altLang="zh-CN" sz="2200" dirty="0"/>
              <a:t>0</a:t>
            </a:r>
            <a:r>
              <a:rPr lang="zh-CN" altLang="en-US" sz="2200" dirty="0"/>
              <a:t>用全</a:t>
            </a:r>
            <a:r>
              <a:rPr lang="en-US" altLang="zh-CN" sz="2200" dirty="0"/>
              <a:t>1</a:t>
            </a:r>
            <a:r>
              <a:rPr lang="zh-CN" altLang="en-US" sz="2200" dirty="0"/>
              <a:t>来表示</a:t>
            </a:r>
            <a:r>
              <a:rPr lang="zh-CN" altLang="en-US" sz="2200" dirty="0" smtClean="0"/>
              <a:t>）</a:t>
            </a:r>
            <a:endParaRPr lang="zh-CN" altLang="en-US" sz="2200" dirty="0"/>
          </a:p>
          <a:p>
            <a:endParaRPr lang="zh-CN" altLang="en-US" dirty="0"/>
          </a:p>
        </p:txBody>
      </p:sp>
      <p:grpSp>
        <p:nvGrpSpPr>
          <p:cNvPr id="5" name="Group 4"/>
          <p:cNvGrpSpPr>
            <a:grpSpLocks/>
          </p:cNvGrpSpPr>
          <p:nvPr/>
        </p:nvGrpSpPr>
        <p:grpSpPr bwMode="auto">
          <a:xfrm>
            <a:off x="7082079" y="2015407"/>
            <a:ext cx="4175125" cy="2736850"/>
            <a:chOff x="3960" y="2561"/>
            <a:chExt cx="3960" cy="1843"/>
          </a:xfrm>
        </p:grpSpPr>
        <p:sp>
          <p:nvSpPr>
            <p:cNvPr id="6" name="Rectangle 5"/>
            <p:cNvSpPr>
              <a:spLocks noChangeArrowheads="1"/>
            </p:cNvSpPr>
            <p:nvPr/>
          </p:nvSpPr>
          <p:spPr bwMode="auto">
            <a:xfrm>
              <a:off x="3960" y="3000"/>
              <a:ext cx="1980" cy="4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kumimoji="1" lang="zh-CN" altLang="en-US" sz="2000">
                  <a:latin typeface="Times New Roman" pitchFamily="18" charset="0"/>
                </a:rPr>
                <a:t>源端口号</a:t>
              </a:r>
            </a:p>
          </p:txBody>
        </p:sp>
        <p:sp>
          <p:nvSpPr>
            <p:cNvPr id="7" name="Text Box 6"/>
            <p:cNvSpPr txBox="1">
              <a:spLocks noChangeArrowheads="1"/>
            </p:cNvSpPr>
            <p:nvPr/>
          </p:nvSpPr>
          <p:spPr bwMode="auto">
            <a:xfrm>
              <a:off x="5257" y="2561"/>
              <a:ext cx="14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defRPr sz="3200">
                  <a:solidFill>
                    <a:schemeClr val="tx1"/>
                  </a:solidFill>
                  <a:latin typeface="Garamond" pitchFamily="18" charset="0"/>
                  <a:ea typeface="宋体" pitchFamily="2" charset="-122"/>
                </a:defRPr>
              </a:lvl1pPr>
              <a:lvl2pPr>
                <a:defRPr sz="2800">
                  <a:solidFill>
                    <a:schemeClr val="tx1"/>
                  </a:solidFill>
                  <a:latin typeface="Garamond" pitchFamily="18" charset="0"/>
                  <a:ea typeface="宋体" pitchFamily="2" charset="-122"/>
                </a:defRPr>
              </a:lvl2pPr>
              <a:lvl3pPr>
                <a:defRPr sz="2400">
                  <a:solidFill>
                    <a:schemeClr val="tx1"/>
                  </a:solidFill>
                  <a:latin typeface="Garamond" pitchFamily="18" charset="0"/>
                  <a:ea typeface="宋体" pitchFamily="2" charset="-122"/>
                </a:defRPr>
              </a:lvl3pPr>
              <a:lvl4pPr>
                <a:defRPr sz="2000">
                  <a:solidFill>
                    <a:schemeClr val="tx1"/>
                  </a:solidFill>
                  <a:latin typeface="Garamond" pitchFamily="18" charset="0"/>
                  <a:ea typeface="宋体" pitchFamily="2" charset="-122"/>
                </a:defRPr>
              </a:lvl4pPr>
              <a:lvl5pPr>
                <a:defRPr sz="2000">
                  <a:solidFill>
                    <a:schemeClr val="tx1"/>
                  </a:solidFill>
                  <a:latin typeface="Garamond" pitchFamily="18" charset="0"/>
                  <a:ea typeface="宋体" pitchFamily="2" charset="-122"/>
                </a:defRPr>
              </a:lvl5pPr>
              <a:lvl6pPr eaLnBrk="0" hangingPunct="0">
                <a:defRPr sz="2000">
                  <a:solidFill>
                    <a:schemeClr val="tx1"/>
                  </a:solidFill>
                  <a:latin typeface="Garamond" pitchFamily="18" charset="0"/>
                  <a:ea typeface="宋体" pitchFamily="2" charset="-122"/>
                </a:defRPr>
              </a:lvl6pPr>
              <a:lvl7pPr eaLnBrk="0" hangingPunct="0">
                <a:defRPr sz="2000">
                  <a:solidFill>
                    <a:schemeClr val="tx1"/>
                  </a:solidFill>
                  <a:latin typeface="Garamond" pitchFamily="18" charset="0"/>
                  <a:ea typeface="宋体" pitchFamily="2" charset="-122"/>
                </a:defRPr>
              </a:lvl7pPr>
              <a:lvl8pPr eaLnBrk="0" hangingPunct="0">
                <a:defRPr sz="2000">
                  <a:solidFill>
                    <a:schemeClr val="tx1"/>
                  </a:solidFill>
                  <a:latin typeface="Garamond" pitchFamily="18" charset="0"/>
                  <a:ea typeface="宋体" pitchFamily="2" charset="-122"/>
                </a:defRPr>
              </a:lvl8pPr>
              <a:lvl9pPr eaLnBrk="0" hangingPunct="0">
                <a:defRPr sz="2000">
                  <a:solidFill>
                    <a:schemeClr val="tx1"/>
                  </a:solidFill>
                  <a:latin typeface="Garamond" pitchFamily="18" charset="0"/>
                  <a:ea typeface="宋体" pitchFamily="2" charset="-122"/>
                </a:defRPr>
              </a:lvl9pPr>
            </a:lstStyle>
            <a:p>
              <a:pPr algn="ctr"/>
              <a:r>
                <a:rPr kumimoji="1" lang="en-US" altLang="zh-CN" sz="2000" dirty="0">
                  <a:latin typeface="Arial" charset="0"/>
                </a:rPr>
                <a:t>32</a:t>
              </a:r>
              <a:r>
                <a:rPr kumimoji="1" lang="zh-CN" altLang="en-US" sz="2000" dirty="0">
                  <a:latin typeface="Arial" charset="0"/>
                </a:rPr>
                <a:t>比特</a:t>
              </a:r>
              <a:endParaRPr kumimoji="1" lang="zh-CN" altLang="en-US" sz="2000" dirty="0">
                <a:latin typeface="Times New Roman" pitchFamily="18" charset="0"/>
              </a:endParaRPr>
            </a:p>
          </p:txBody>
        </p:sp>
        <p:sp>
          <p:nvSpPr>
            <p:cNvPr id="8" name="Line 7"/>
            <p:cNvSpPr>
              <a:spLocks noChangeShapeType="1"/>
            </p:cNvSpPr>
            <p:nvPr/>
          </p:nvSpPr>
          <p:spPr bwMode="auto">
            <a:xfrm>
              <a:off x="6480" y="2792"/>
              <a:ext cx="14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 name="Line 8"/>
            <p:cNvSpPr>
              <a:spLocks noChangeShapeType="1"/>
            </p:cNvSpPr>
            <p:nvPr/>
          </p:nvSpPr>
          <p:spPr bwMode="auto">
            <a:xfrm flipH="1">
              <a:off x="3960" y="2792"/>
              <a:ext cx="14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 name="Rectangle 9"/>
            <p:cNvSpPr>
              <a:spLocks noChangeArrowheads="1"/>
            </p:cNvSpPr>
            <p:nvPr/>
          </p:nvSpPr>
          <p:spPr bwMode="auto">
            <a:xfrm>
              <a:off x="5940" y="3000"/>
              <a:ext cx="1980" cy="4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kumimoji="1" lang="zh-CN" altLang="en-US" sz="2000">
                  <a:latin typeface="Times New Roman" pitchFamily="18" charset="0"/>
                </a:rPr>
                <a:t>目的端口号</a:t>
              </a:r>
            </a:p>
          </p:txBody>
        </p:sp>
        <p:sp>
          <p:nvSpPr>
            <p:cNvPr id="11" name="Rectangle 10"/>
            <p:cNvSpPr>
              <a:spLocks noChangeArrowheads="1"/>
            </p:cNvSpPr>
            <p:nvPr/>
          </p:nvSpPr>
          <p:spPr bwMode="auto">
            <a:xfrm>
              <a:off x="3960" y="3468"/>
              <a:ext cx="1980" cy="4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kumimoji="1" lang="zh-CN" altLang="en-US" sz="2000">
                  <a:latin typeface="Times New Roman" pitchFamily="18" charset="0"/>
                </a:rPr>
                <a:t>长度</a:t>
              </a:r>
            </a:p>
          </p:txBody>
        </p:sp>
        <p:sp>
          <p:nvSpPr>
            <p:cNvPr id="12" name="Rectangle 11"/>
            <p:cNvSpPr>
              <a:spLocks noChangeArrowheads="1"/>
            </p:cNvSpPr>
            <p:nvPr/>
          </p:nvSpPr>
          <p:spPr bwMode="auto">
            <a:xfrm>
              <a:off x="5940" y="3468"/>
              <a:ext cx="1980" cy="4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kumimoji="1" lang="zh-CN" altLang="en-US" sz="2000">
                  <a:latin typeface="Times New Roman" pitchFamily="18" charset="0"/>
                </a:rPr>
                <a:t>校验和</a:t>
              </a:r>
            </a:p>
          </p:txBody>
        </p:sp>
        <p:sp>
          <p:nvSpPr>
            <p:cNvPr id="13" name="Rectangle 12"/>
            <p:cNvSpPr>
              <a:spLocks noChangeArrowheads="1"/>
            </p:cNvSpPr>
            <p:nvPr/>
          </p:nvSpPr>
          <p:spPr bwMode="auto">
            <a:xfrm>
              <a:off x="3960" y="3936"/>
              <a:ext cx="3960" cy="4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kumimoji="1" lang="zh-CN" altLang="en-US" sz="2000">
                  <a:latin typeface="Times New Roman" pitchFamily="18" charset="0"/>
                </a:rPr>
                <a:t>用户数据</a:t>
              </a:r>
            </a:p>
          </p:txBody>
        </p:sp>
      </p:grpSp>
    </p:spTree>
    <p:extLst>
      <p:ext uri="{BB962C8B-B14F-4D97-AF65-F5344CB8AC3E}">
        <p14:creationId xmlns:p14="http://schemas.microsoft.com/office/powerpoint/2010/main" val="41370805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4043" y="548547"/>
            <a:ext cx="4265427" cy="850605"/>
          </a:xfrm>
        </p:spPr>
        <p:txBody>
          <a:bodyPr>
            <a:normAutofit/>
          </a:bodyPr>
          <a:lstStyle/>
          <a:p>
            <a:r>
              <a:rPr lang="en-US" altLang="zh-CN" sz="2800" dirty="0" smtClean="0"/>
              <a:t>TCP</a:t>
            </a:r>
            <a:r>
              <a:rPr lang="zh-CN" altLang="en-US" sz="2800" dirty="0" smtClean="0"/>
              <a:t>拥塞控制与流量控制</a:t>
            </a:r>
            <a:endParaRPr lang="zh-CN" altLang="en-US" sz="2800" dirty="0"/>
          </a:p>
        </p:txBody>
      </p:sp>
      <p:sp>
        <p:nvSpPr>
          <p:cNvPr id="3" name="内容占位符 2"/>
          <p:cNvSpPr>
            <a:spLocks noGrp="1"/>
          </p:cNvSpPr>
          <p:nvPr>
            <p:ph idx="1"/>
          </p:nvPr>
        </p:nvSpPr>
        <p:spPr/>
        <p:txBody>
          <a:bodyPr>
            <a:noAutofit/>
          </a:bodyPr>
          <a:lstStyle/>
          <a:p>
            <a:pPr>
              <a:lnSpc>
                <a:spcPct val="100000"/>
              </a:lnSpc>
            </a:pPr>
            <a:r>
              <a:rPr lang="zh-CN" altLang="en-US" sz="2000" dirty="0"/>
              <a:t>流量控制：</a:t>
            </a:r>
            <a:endParaRPr lang="en-US" altLang="zh-CN" sz="2000" dirty="0"/>
          </a:p>
          <a:p>
            <a:pPr lvl="1">
              <a:lnSpc>
                <a:spcPct val="100000"/>
              </a:lnSpc>
            </a:pPr>
            <a:r>
              <a:rPr lang="zh-CN" altLang="en-US" sz="2000" dirty="0"/>
              <a:t>接收窗口</a:t>
            </a:r>
            <a:r>
              <a:rPr lang="en-US" altLang="zh-CN" sz="2000" dirty="0" err="1"/>
              <a:t>rwnd</a:t>
            </a:r>
            <a:r>
              <a:rPr lang="zh-CN" altLang="en-US" sz="2000" dirty="0"/>
              <a:t>：接收方在</a:t>
            </a:r>
            <a:r>
              <a:rPr lang="en-US" altLang="zh-CN" sz="2000" dirty="0"/>
              <a:t>ACK</a:t>
            </a:r>
            <a:r>
              <a:rPr lang="zh-CN" altLang="en-US" sz="2000" dirty="0"/>
              <a:t>中给出其空闲的缓冲区大小</a:t>
            </a:r>
            <a:endParaRPr lang="en-US" altLang="zh-CN" sz="2000" dirty="0"/>
          </a:p>
          <a:p>
            <a:pPr lvl="1">
              <a:lnSpc>
                <a:spcPct val="100000"/>
              </a:lnSpc>
            </a:pPr>
            <a:r>
              <a:rPr lang="zh-CN" altLang="en-US" sz="2000" dirty="0"/>
              <a:t>接收窗口限制了发送方的发送速度</a:t>
            </a:r>
            <a:endParaRPr lang="en-US" altLang="zh-CN" sz="2000" dirty="0"/>
          </a:p>
          <a:p>
            <a:pPr>
              <a:lnSpc>
                <a:spcPct val="100000"/>
              </a:lnSpc>
            </a:pPr>
            <a:r>
              <a:rPr lang="zh-CN" altLang="en-US" sz="2000" dirty="0"/>
              <a:t>拥塞控制：</a:t>
            </a:r>
            <a:endParaRPr lang="en-US" altLang="zh-CN" sz="2000" dirty="0"/>
          </a:p>
          <a:p>
            <a:pPr lvl="1">
              <a:lnSpc>
                <a:spcPct val="100000"/>
              </a:lnSpc>
            </a:pPr>
            <a:r>
              <a:rPr lang="zh-CN" altLang="en-US" sz="2000" dirty="0"/>
              <a:t>拥塞窗口</a:t>
            </a:r>
            <a:r>
              <a:rPr lang="en-US" altLang="zh-CN" sz="2000" dirty="0" err="1"/>
              <a:t>cwnd</a:t>
            </a:r>
            <a:r>
              <a:rPr lang="zh-CN" altLang="en-US" sz="2000" dirty="0"/>
              <a:t>：估计的网络容量的大小</a:t>
            </a:r>
            <a:endParaRPr lang="en-US" altLang="zh-CN" sz="2000" dirty="0"/>
          </a:p>
          <a:p>
            <a:pPr lvl="1">
              <a:lnSpc>
                <a:spcPct val="100000"/>
              </a:lnSpc>
            </a:pPr>
            <a:r>
              <a:rPr lang="zh-CN" altLang="en-US" sz="2000" dirty="0"/>
              <a:t>拥塞窗口限制了发送方的发送速度</a:t>
            </a:r>
            <a:endParaRPr lang="en-US" altLang="zh-CN" sz="2000" dirty="0"/>
          </a:p>
          <a:p>
            <a:pPr lvl="1">
              <a:lnSpc>
                <a:spcPct val="100000"/>
              </a:lnSpc>
            </a:pPr>
            <a:r>
              <a:rPr lang="en-US" altLang="zh-CN" sz="2000" dirty="0"/>
              <a:t>TCP</a:t>
            </a:r>
            <a:r>
              <a:rPr lang="zh-CN" altLang="en-US" sz="2000" dirty="0"/>
              <a:t>的数据传输是</a:t>
            </a:r>
            <a:r>
              <a:rPr lang="en-US" altLang="zh-CN" sz="2000" dirty="0"/>
              <a:t>ACK</a:t>
            </a:r>
            <a:r>
              <a:rPr lang="zh-CN" altLang="en-US" sz="2000" dirty="0"/>
              <a:t>驱动（</a:t>
            </a:r>
            <a:r>
              <a:rPr lang="en-US" altLang="zh-CN" sz="2000" dirty="0" smtClean="0"/>
              <a:t>ACK-Clocked</a:t>
            </a:r>
            <a:r>
              <a:rPr lang="zh-CN" altLang="en-US" sz="2000" dirty="0"/>
              <a:t>）的，接收者每次（在采用</a:t>
            </a:r>
            <a:r>
              <a:rPr lang="en-US" altLang="zh-CN" sz="2000" dirty="0"/>
              <a:t>Delay </a:t>
            </a:r>
            <a:r>
              <a:rPr lang="en-US" altLang="zh-CN" sz="2000" dirty="0" err="1"/>
              <a:t>Ack</a:t>
            </a:r>
            <a:r>
              <a:rPr lang="zh-CN" altLang="en-US" sz="2000" dirty="0"/>
              <a:t>时每两次）收到一个</a:t>
            </a:r>
            <a:r>
              <a:rPr lang="en-US" altLang="zh-CN" sz="2000" dirty="0"/>
              <a:t>TCP</a:t>
            </a:r>
            <a:r>
              <a:rPr lang="zh-CN" altLang="en-US" sz="2000" dirty="0"/>
              <a:t>数据段时发送一个</a:t>
            </a:r>
            <a:r>
              <a:rPr lang="en-US" altLang="zh-CN" sz="2000" dirty="0"/>
              <a:t>ACK</a:t>
            </a:r>
          </a:p>
          <a:p>
            <a:pPr lvl="1">
              <a:lnSpc>
                <a:spcPct val="100000"/>
              </a:lnSpc>
            </a:pPr>
            <a:r>
              <a:rPr lang="zh-CN" altLang="en-US" sz="2000" dirty="0"/>
              <a:t>发送者根据收到的</a:t>
            </a:r>
            <a:r>
              <a:rPr lang="en-US" altLang="zh-CN" sz="2000" dirty="0"/>
              <a:t>ACK</a:t>
            </a:r>
            <a:r>
              <a:rPr lang="zh-CN" altLang="en-US" sz="2000" dirty="0"/>
              <a:t>的情况来更新</a:t>
            </a:r>
            <a:r>
              <a:rPr lang="en-US" altLang="zh-CN" sz="2000" dirty="0" err="1" smtClean="0"/>
              <a:t>cwnd</a:t>
            </a:r>
            <a:r>
              <a:rPr lang="zh-CN" altLang="en-US" sz="2000" dirty="0" smtClean="0"/>
              <a:t>，网络出现拥塞时减少</a:t>
            </a:r>
            <a:r>
              <a:rPr lang="en-US" altLang="zh-CN" sz="2000" dirty="0" err="1" smtClean="0"/>
              <a:t>cwnd</a:t>
            </a:r>
            <a:r>
              <a:rPr lang="zh-CN" altLang="en-US" sz="2000" dirty="0" smtClean="0"/>
              <a:t>，网络比较空闲时增加</a:t>
            </a:r>
            <a:r>
              <a:rPr lang="en-US" altLang="zh-CN" sz="2000" dirty="0" err="1" smtClean="0"/>
              <a:t>cwnd</a:t>
            </a:r>
            <a:endParaRPr lang="en-US" altLang="zh-CN" sz="2000" dirty="0"/>
          </a:p>
          <a:p>
            <a:pPr>
              <a:lnSpc>
                <a:spcPct val="100000"/>
              </a:lnSpc>
            </a:pPr>
            <a:r>
              <a:rPr lang="en-US" altLang="zh-CN" sz="2000" dirty="0"/>
              <a:t>TCP</a:t>
            </a:r>
            <a:r>
              <a:rPr lang="zh-CN" altLang="en-US" sz="2000" dirty="0"/>
              <a:t>的发送受到流量控制和拥塞控制的制约： </a:t>
            </a:r>
            <a:endParaRPr lang="en-US" altLang="zh-CN" sz="2000" dirty="0" smtClean="0"/>
          </a:p>
          <a:p>
            <a:pPr marL="457200" lvl="1" indent="0">
              <a:lnSpc>
                <a:spcPct val="100000"/>
              </a:lnSpc>
              <a:buNone/>
            </a:pPr>
            <a:r>
              <a:rPr lang="en-US" altLang="zh-CN" sz="2000" dirty="0" err="1" smtClean="0"/>
              <a:t>LastByteSent</a:t>
            </a:r>
            <a:r>
              <a:rPr lang="en-US" altLang="zh-CN" sz="2000" dirty="0" smtClean="0"/>
              <a:t> – </a:t>
            </a:r>
            <a:r>
              <a:rPr lang="en-US" altLang="zh-CN" sz="2000" dirty="0" err="1" smtClean="0"/>
              <a:t>LastByteAcked</a:t>
            </a:r>
            <a:r>
              <a:rPr lang="en-US" altLang="zh-CN" sz="2000" dirty="0" smtClean="0"/>
              <a:t> &lt;= min(</a:t>
            </a:r>
            <a:r>
              <a:rPr lang="en-US" altLang="zh-CN" sz="2000" dirty="0" err="1" smtClean="0"/>
              <a:t>cwnd</a:t>
            </a:r>
            <a:r>
              <a:rPr lang="en-US" altLang="zh-CN" sz="2000" dirty="0" smtClean="0"/>
              <a:t>, </a:t>
            </a:r>
            <a:r>
              <a:rPr lang="en-US" altLang="zh-CN" sz="2000" dirty="0" err="1" smtClean="0"/>
              <a:t>rwnd</a:t>
            </a:r>
            <a:r>
              <a:rPr lang="en-US" altLang="zh-CN" sz="2000" dirty="0" smtClean="0"/>
              <a:t>) </a:t>
            </a:r>
            <a:endParaRPr lang="en-US" altLang="zh-CN" sz="2000" dirty="0"/>
          </a:p>
        </p:txBody>
      </p:sp>
      <p:pic>
        <p:nvPicPr>
          <p:cNvPr id="4" name="Picture 4"/>
          <p:cNvPicPr>
            <a:picLocks noChangeAspect="1" noChangeArrowheads="1"/>
          </p:cNvPicPr>
          <p:nvPr/>
        </p:nvPicPr>
        <p:blipFill>
          <a:blip r:embed="rId3" cstate="print"/>
          <a:srcRect/>
          <a:stretch>
            <a:fillRect/>
          </a:stretch>
        </p:blipFill>
        <p:spPr bwMode="auto">
          <a:xfrm>
            <a:off x="4687123" y="548547"/>
            <a:ext cx="7304331" cy="958718"/>
          </a:xfrm>
          <a:prstGeom prst="rect">
            <a:avLst/>
          </a:prstGeom>
          <a:noFill/>
          <a:ln w="9525">
            <a:noFill/>
            <a:miter lim="800000"/>
            <a:headEnd/>
            <a:tailEnd/>
          </a:ln>
        </p:spPr>
      </p:pic>
    </p:spTree>
    <p:extLst>
      <p:ext uri="{BB962C8B-B14F-4D97-AF65-F5344CB8AC3E}">
        <p14:creationId xmlns:p14="http://schemas.microsoft.com/office/powerpoint/2010/main" val="4816318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拥塞事件（</a:t>
            </a:r>
            <a:r>
              <a:rPr lang="en-US" altLang="zh-CN" dirty="0" smtClean="0"/>
              <a:t>Loss Event</a:t>
            </a:r>
            <a:r>
              <a:rPr lang="zh-CN" altLang="en-US" dirty="0" smtClean="0"/>
              <a:t>）</a:t>
            </a:r>
            <a:endParaRPr lang="zh-CN" altLang="en-US" dirty="0"/>
          </a:p>
        </p:txBody>
      </p:sp>
      <p:sp>
        <p:nvSpPr>
          <p:cNvPr id="3" name="内容占位符 2"/>
          <p:cNvSpPr>
            <a:spLocks noGrp="1"/>
          </p:cNvSpPr>
          <p:nvPr>
            <p:ph idx="1"/>
          </p:nvPr>
        </p:nvSpPr>
        <p:spPr/>
        <p:txBody>
          <a:bodyPr>
            <a:normAutofit/>
          </a:bodyPr>
          <a:lstStyle/>
          <a:p>
            <a:pPr>
              <a:lnSpc>
                <a:spcPct val="110000"/>
              </a:lnSpc>
            </a:pPr>
            <a:r>
              <a:rPr lang="en-US" altLang="zh-CN" sz="2400" dirty="0" smtClean="0">
                <a:latin typeface="+mn-ea"/>
              </a:rPr>
              <a:t>TCP</a:t>
            </a:r>
            <a:r>
              <a:rPr lang="zh-CN" altLang="en-US" sz="2400" dirty="0" smtClean="0">
                <a:latin typeface="+mn-ea"/>
              </a:rPr>
              <a:t>假设分组丢失的主要原因是由于网络拥塞（缓冲区满）而丢弃分组，而不是由于链路上的差错导致的分组丢失</a:t>
            </a:r>
            <a:endParaRPr lang="en-US" altLang="zh-CN" sz="2400" dirty="0" smtClean="0">
              <a:latin typeface="+mn-ea"/>
            </a:endParaRPr>
          </a:p>
          <a:p>
            <a:pPr>
              <a:lnSpc>
                <a:spcPct val="110000"/>
              </a:lnSpc>
            </a:pPr>
            <a:r>
              <a:rPr lang="zh-CN" altLang="en-US" sz="2400" u="sng" dirty="0" smtClean="0">
                <a:solidFill>
                  <a:srgbClr val="0070C0"/>
                </a:solidFill>
              </a:rPr>
              <a:t>拥塞事件（</a:t>
            </a:r>
            <a:r>
              <a:rPr lang="en-US" altLang="zh-CN" sz="2400" u="sng" dirty="0" smtClean="0">
                <a:solidFill>
                  <a:srgbClr val="0070C0"/>
                </a:solidFill>
              </a:rPr>
              <a:t>Loss Event</a:t>
            </a:r>
            <a:r>
              <a:rPr lang="zh-CN" altLang="en-US" sz="2400" u="sng" dirty="0" smtClean="0">
                <a:solidFill>
                  <a:srgbClr val="0070C0"/>
                </a:solidFill>
              </a:rPr>
              <a:t>）</a:t>
            </a:r>
            <a:endParaRPr lang="en-US" altLang="zh-CN" sz="2400" u="sng" dirty="0" smtClean="0">
              <a:solidFill>
                <a:srgbClr val="0070C0"/>
              </a:solidFill>
            </a:endParaRPr>
          </a:p>
          <a:p>
            <a:pPr lvl="1">
              <a:lnSpc>
                <a:spcPct val="110000"/>
              </a:lnSpc>
            </a:pPr>
            <a:r>
              <a:rPr lang="zh-CN" altLang="en-US" sz="2000" dirty="0" smtClean="0">
                <a:latin typeface="+mn-ea"/>
              </a:rPr>
              <a:t>超时： 拥塞出现，发送者需要大幅降低发送速度</a:t>
            </a:r>
            <a:endParaRPr lang="en-US" altLang="zh-CN" sz="2000" dirty="0" smtClean="0">
              <a:latin typeface="+mn-ea"/>
            </a:endParaRPr>
          </a:p>
          <a:p>
            <a:pPr lvl="1">
              <a:lnSpc>
                <a:spcPct val="110000"/>
              </a:lnSpc>
            </a:pPr>
            <a:r>
              <a:rPr lang="en-US" altLang="zh-CN" sz="2000" dirty="0" smtClean="0">
                <a:latin typeface="+mn-ea"/>
              </a:rPr>
              <a:t>3</a:t>
            </a:r>
            <a:r>
              <a:rPr lang="zh-CN" altLang="en-US" sz="2000" dirty="0" smtClean="0">
                <a:latin typeface="+mn-ea"/>
              </a:rPr>
              <a:t>个重复</a:t>
            </a:r>
            <a:r>
              <a:rPr lang="en-US" altLang="zh-CN" sz="2000" dirty="0" smtClean="0">
                <a:latin typeface="+mn-ea"/>
              </a:rPr>
              <a:t>ACK</a:t>
            </a:r>
            <a:r>
              <a:rPr lang="zh-CN" altLang="en-US" sz="2000" dirty="0" smtClean="0">
                <a:latin typeface="+mn-ea"/>
              </a:rPr>
              <a:t>：说明有分组丢失但也有</a:t>
            </a:r>
            <a:r>
              <a:rPr lang="en-US" altLang="zh-CN" sz="2000" dirty="0" smtClean="0">
                <a:latin typeface="+mn-ea"/>
              </a:rPr>
              <a:t>3</a:t>
            </a:r>
            <a:r>
              <a:rPr lang="zh-CN" altLang="en-US" sz="2000" dirty="0" smtClean="0">
                <a:latin typeface="+mn-ea"/>
              </a:rPr>
              <a:t>个分组到达接收者，轻微拥塞或者已从拥塞恢复</a:t>
            </a:r>
            <a:endParaRPr lang="en-US" altLang="zh-CN" sz="2000" dirty="0" smtClean="0">
              <a:latin typeface="+mn-ea"/>
            </a:endParaRPr>
          </a:p>
          <a:p>
            <a:pPr>
              <a:lnSpc>
                <a:spcPct val="110000"/>
              </a:lnSpc>
            </a:pPr>
            <a:r>
              <a:rPr lang="zh-CN" altLang="en-US" sz="2400" dirty="0">
                <a:latin typeface="+mn-ea"/>
              </a:rPr>
              <a:t>网络的</a:t>
            </a:r>
            <a:r>
              <a:rPr lang="zh-CN" altLang="en-US" sz="2400" u="sng" dirty="0">
                <a:solidFill>
                  <a:srgbClr val="0070C0"/>
                </a:solidFill>
                <a:latin typeface="+mn-ea"/>
              </a:rPr>
              <a:t>容量动态变化</a:t>
            </a:r>
            <a:r>
              <a:rPr lang="zh-CN" altLang="en-US" sz="2400" dirty="0">
                <a:latin typeface="+mn-ea"/>
              </a:rPr>
              <a:t>，随着新连接的建立和老连接的释放，容量也不断变化</a:t>
            </a:r>
            <a:endParaRPr lang="en-US" altLang="zh-CN" sz="2400" dirty="0">
              <a:latin typeface="+mn-ea"/>
            </a:endParaRPr>
          </a:p>
          <a:p>
            <a:pPr>
              <a:lnSpc>
                <a:spcPct val="110000"/>
              </a:lnSpc>
            </a:pPr>
            <a:r>
              <a:rPr lang="zh-CN" altLang="en-US" sz="2400" dirty="0">
                <a:latin typeface="+mn-ea"/>
              </a:rPr>
              <a:t>拥塞控制可以分为两个部分： </a:t>
            </a:r>
            <a:endParaRPr lang="en-US" altLang="zh-CN" sz="2400" dirty="0">
              <a:latin typeface="+mn-ea"/>
            </a:endParaRPr>
          </a:p>
          <a:p>
            <a:pPr lvl="1">
              <a:lnSpc>
                <a:spcPct val="110000"/>
              </a:lnSpc>
            </a:pPr>
            <a:r>
              <a:rPr lang="zh-CN" altLang="en-US" dirty="0">
                <a:latin typeface="+mn-ea"/>
              </a:rPr>
              <a:t>决定网络的可用容量</a:t>
            </a:r>
            <a:r>
              <a:rPr lang="en-US" altLang="zh-CN" dirty="0" err="1">
                <a:latin typeface="+mn-ea"/>
              </a:rPr>
              <a:t>cwnd</a:t>
            </a:r>
            <a:r>
              <a:rPr lang="zh-CN" altLang="en-US" dirty="0">
                <a:latin typeface="+mn-ea"/>
              </a:rPr>
              <a:t>（慢启动）</a:t>
            </a:r>
            <a:endParaRPr lang="en-US" altLang="zh-CN" dirty="0">
              <a:latin typeface="+mn-ea"/>
            </a:endParaRPr>
          </a:p>
          <a:p>
            <a:pPr lvl="1">
              <a:lnSpc>
                <a:spcPct val="110000"/>
              </a:lnSpc>
            </a:pPr>
            <a:r>
              <a:rPr lang="zh-CN" altLang="en-US" dirty="0">
                <a:latin typeface="+mn-ea"/>
              </a:rPr>
              <a:t>网络容量变化时动态调整</a:t>
            </a:r>
            <a:r>
              <a:rPr lang="en-US" altLang="zh-CN" dirty="0" err="1">
                <a:latin typeface="+mn-ea"/>
              </a:rPr>
              <a:t>cwnd</a:t>
            </a:r>
            <a:r>
              <a:rPr lang="zh-CN" altLang="en-US" dirty="0">
                <a:latin typeface="+mn-ea"/>
              </a:rPr>
              <a:t>（</a:t>
            </a:r>
            <a:r>
              <a:rPr lang="en-US" altLang="zh-CN" dirty="0">
                <a:latin typeface="+mn-ea"/>
              </a:rPr>
              <a:t>AIMD)</a:t>
            </a:r>
          </a:p>
          <a:p>
            <a:pPr>
              <a:lnSpc>
                <a:spcPct val="110000"/>
              </a:lnSpc>
            </a:pPr>
            <a:endParaRPr lang="zh-CN" altLang="en-US" sz="2400" dirty="0">
              <a:latin typeface="+mn-ea"/>
            </a:endParaRPr>
          </a:p>
        </p:txBody>
      </p:sp>
    </p:spTree>
    <p:extLst>
      <p:ext uri="{BB962C8B-B14F-4D97-AF65-F5344CB8AC3E}">
        <p14:creationId xmlns:p14="http://schemas.microsoft.com/office/powerpoint/2010/main" val="14069500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TCP</a:t>
            </a:r>
            <a:r>
              <a:rPr lang="zh-CN" altLang="en-US" dirty="0" smtClean="0"/>
              <a:t>拥塞控制：慢启动</a:t>
            </a:r>
            <a:r>
              <a:rPr lang="en-US" altLang="zh-CN" dirty="0" smtClean="0">
                <a:latin typeface="+mn-ea"/>
              </a:rPr>
              <a:t> </a:t>
            </a:r>
            <a:r>
              <a:rPr lang="en-US" altLang="zh-CN" dirty="0">
                <a:latin typeface="+mn-ea"/>
              </a:rPr>
              <a:t>Slow Start</a:t>
            </a:r>
            <a:endParaRPr lang="zh-CN" altLang="en-US" dirty="0"/>
          </a:p>
        </p:txBody>
      </p:sp>
      <p:sp>
        <p:nvSpPr>
          <p:cNvPr id="3" name="内容占位符 2"/>
          <p:cNvSpPr>
            <a:spLocks noGrp="1"/>
          </p:cNvSpPr>
          <p:nvPr>
            <p:ph idx="1"/>
          </p:nvPr>
        </p:nvSpPr>
        <p:spPr>
          <a:xfrm>
            <a:off x="297712" y="1825624"/>
            <a:ext cx="7631712" cy="4188731"/>
          </a:xfrm>
        </p:spPr>
        <p:txBody>
          <a:bodyPr>
            <a:noAutofit/>
          </a:bodyPr>
          <a:lstStyle/>
          <a:p>
            <a:pPr>
              <a:lnSpc>
                <a:spcPct val="100000"/>
              </a:lnSpc>
            </a:pPr>
            <a:r>
              <a:rPr lang="zh-CN" altLang="zh-CN" dirty="0" smtClean="0">
                <a:solidFill>
                  <a:srgbClr val="000000"/>
                </a:solidFill>
                <a:latin typeface="+mn-ea"/>
              </a:rPr>
              <a:t>初始拥塞</a:t>
            </a:r>
            <a:r>
              <a:rPr lang="zh-CN" altLang="zh-CN" dirty="0" smtClean="0">
                <a:solidFill>
                  <a:srgbClr val="000000"/>
                </a:solidFill>
                <a:latin typeface="+mn-ea"/>
              </a:rPr>
              <a:t>窗口</a:t>
            </a:r>
            <a:r>
              <a:rPr lang="en-US" altLang="zh-CN" dirty="0" err="1" smtClean="0">
                <a:solidFill>
                  <a:srgbClr val="000000"/>
                </a:solidFill>
                <a:latin typeface="+mn-ea"/>
              </a:rPr>
              <a:t>cwnd</a:t>
            </a:r>
            <a:r>
              <a:rPr lang="en-US" altLang="zh-CN" dirty="0" smtClean="0">
                <a:solidFill>
                  <a:srgbClr val="000000"/>
                </a:solidFill>
                <a:latin typeface="+mn-ea"/>
              </a:rPr>
              <a:t>=IW</a:t>
            </a:r>
            <a:r>
              <a:rPr lang="zh-CN" altLang="en-US" dirty="0" smtClean="0">
                <a:solidFill>
                  <a:srgbClr val="000000"/>
                </a:solidFill>
                <a:latin typeface="+mn-ea"/>
              </a:rPr>
              <a:t>，最初</a:t>
            </a:r>
            <a:r>
              <a:rPr lang="en-US" altLang="zh-CN" dirty="0" smtClean="0">
                <a:solidFill>
                  <a:srgbClr val="000000"/>
                </a:solidFill>
                <a:latin typeface="+mn-ea"/>
              </a:rPr>
              <a:t>IW</a:t>
            </a:r>
            <a:r>
              <a:rPr lang="zh-CN" altLang="en-US" dirty="0" smtClean="0">
                <a:solidFill>
                  <a:srgbClr val="000000"/>
                </a:solidFill>
                <a:latin typeface="+mn-ea"/>
              </a:rPr>
              <a:t>为</a:t>
            </a:r>
            <a:r>
              <a:rPr lang="zh-CN" altLang="zh-CN" dirty="0" smtClean="0">
                <a:solidFill>
                  <a:srgbClr val="000000"/>
                </a:solidFill>
                <a:latin typeface="+mn-ea"/>
              </a:rPr>
              <a:t>一</a:t>
            </a:r>
            <a:r>
              <a:rPr lang="zh-CN" altLang="zh-CN" dirty="0">
                <a:solidFill>
                  <a:srgbClr val="000000"/>
                </a:solidFill>
                <a:latin typeface="+mn-ea"/>
              </a:rPr>
              <a:t>个</a:t>
            </a:r>
            <a:r>
              <a:rPr lang="zh-CN" altLang="zh-CN" dirty="0" smtClean="0">
                <a:solidFill>
                  <a:srgbClr val="000000"/>
                </a:solidFill>
                <a:latin typeface="+mn-ea"/>
              </a:rPr>
              <a:t>分组</a:t>
            </a:r>
            <a:r>
              <a:rPr lang="zh-CN" altLang="en-US" dirty="0" smtClean="0">
                <a:solidFill>
                  <a:srgbClr val="000000"/>
                </a:solidFill>
                <a:latin typeface="+mn-ea"/>
              </a:rPr>
              <a:t>（</a:t>
            </a:r>
            <a:r>
              <a:rPr lang="en-US" altLang="zh-CN" dirty="0" smtClean="0">
                <a:solidFill>
                  <a:srgbClr val="000000"/>
                </a:solidFill>
                <a:latin typeface="+mn-ea"/>
              </a:rPr>
              <a:t>MSS</a:t>
            </a:r>
            <a:r>
              <a:rPr lang="zh-CN" altLang="en-US" dirty="0" smtClean="0">
                <a:solidFill>
                  <a:srgbClr val="000000"/>
                </a:solidFill>
                <a:latin typeface="+mn-ea"/>
              </a:rPr>
              <a:t>）</a:t>
            </a:r>
            <a:endParaRPr lang="en-US" altLang="zh-CN" dirty="0" smtClean="0">
              <a:solidFill>
                <a:srgbClr val="000000"/>
              </a:solidFill>
              <a:latin typeface="+mn-ea"/>
            </a:endParaRPr>
          </a:p>
          <a:p>
            <a:pPr lvl="1">
              <a:lnSpc>
                <a:spcPct val="100000"/>
              </a:lnSpc>
            </a:pPr>
            <a:r>
              <a:rPr lang="en-US" altLang="zh-CN" dirty="0" smtClean="0">
                <a:solidFill>
                  <a:srgbClr val="000000"/>
                </a:solidFill>
                <a:latin typeface="+mn-ea"/>
              </a:rPr>
              <a:t>RFC 3390</a:t>
            </a:r>
            <a:r>
              <a:rPr lang="zh-CN" altLang="en-US" dirty="0" smtClean="0">
                <a:solidFill>
                  <a:srgbClr val="000000"/>
                </a:solidFill>
                <a:latin typeface="+mn-ea"/>
              </a:rPr>
              <a:t>将</a:t>
            </a:r>
            <a:r>
              <a:rPr lang="en-US" altLang="zh-CN" dirty="0" smtClean="0">
                <a:solidFill>
                  <a:srgbClr val="000000"/>
                </a:solidFill>
                <a:latin typeface="+mn-ea"/>
              </a:rPr>
              <a:t>IW</a:t>
            </a:r>
            <a:r>
              <a:rPr lang="zh-CN" altLang="en-US" dirty="0" smtClean="0">
                <a:solidFill>
                  <a:srgbClr val="000000"/>
                </a:solidFill>
                <a:latin typeface="+mn-ea"/>
              </a:rPr>
              <a:t>提高到</a:t>
            </a:r>
            <a:r>
              <a:rPr lang="en-US" altLang="zh-CN" dirty="0" smtClean="0">
                <a:solidFill>
                  <a:srgbClr val="000000"/>
                </a:solidFill>
                <a:latin typeface="+mn-ea"/>
              </a:rPr>
              <a:t>2</a:t>
            </a:r>
            <a:r>
              <a:rPr lang="zh-CN" altLang="en-US" dirty="0" smtClean="0">
                <a:solidFill>
                  <a:srgbClr val="000000"/>
                </a:solidFill>
                <a:latin typeface="+mn-ea"/>
              </a:rPr>
              <a:t>到</a:t>
            </a:r>
            <a:r>
              <a:rPr lang="en-US" altLang="zh-CN" dirty="0" smtClean="0">
                <a:solidFill>
                  <a:srgbClr val="000000"/>
                </a:solidFill>
                <a:latin typeface="+mn-ea"/>
              </a:rPr>
              <a:t>4</a:t>
            </a:r>
            <a:r>
              <a:rPr lang="zh-CN" altLang="en-US" dirty="0" smtClean="0">
                <a:solidFill>
                  <a:srgbClr val="000000"/>
                </a:solidFill>
                <a:latin typeface="+mn-ea"/>
              </a:rPr>
              <a:t>个</a:t>
            </a:r>
            <a:r>
              <a:rPr lang="en-US" altLang="zh-CN" dirty="0" smtClean="0">
                <a:solidFill>
                  <a:srgbClr val="000000"/>
                </a:solidFill>
                <a:latin typeface="+mn-ea"/>
              </a:rPr>
              <a:t>MSS</a:t>
            </a:r>
            <a:endParaRPr lang="en-US" altLang="zh-CN" dirty="0" smtClean="0">
              <a:solidFill>
                <a:srgbClr val="000000"/>
              </a:solidFill>
              <a:latin typeface="+mn-ea"/>
            </a:endParaRPr>
          </a:p>
          <a:p>
            <a:pPr>
              <a:lnSpc>
                <a:spcPct val="100000"/>
              </a:lnSpc>
            </a:pPr>
            <a:r>
              <a:rPr lang="zh-CN" altLang="zh-CN" dirty="0" smtClean="0">
                <a:solidFill>
                  <a:srgbClr val="000000"/>
                </a:solidFill>
                <a:latin typeface="+mn-ea"/>
              </a:rPr>
              <a:t>每收到一个</a:t>
            </a:r>
            <a:r>
              <a:rPr lang="zh-CN" altLang="en-US" dirty="0" smtClean="0">
                <a:solidFill>
                  <a:srgbClr val="000000"/>
                </a:solidFill>
                <a:latin typeface="+mn-ea"/>
              </a:rPr>
              <a:t>新的</a:t>
            </a:r>
            <a:r>
              <a:rPr lang="zh-CN" altLang="zh-CN" dirty="0" smtClean="0">
                <a:solidFill>
                  <a:srgbClr val="000000"/>
                </a:solidFill>
                <a:latin typeface="+mn-ea"/>
              </a:rPr>
              <a:t>ACK，拥塞窗口增1</a:t>
            </a:r>
            <a:endParaRPr lang="en-US" altLang="zh-CN" dirty="0" smtClean="0">
              <a:solidFill>
                <a:srgbClr val="000000"/>
              </a:solidFill>
              <a:latin typeface="+mn-ea"/>
            </a:endParaRPr>
          </a:p>
          <a:p>
            <a:pPr lvl="1">
              <a:lnSpc>
                <a:spcPct val="100000"/>
              </a:lnSpc>
            </a:pPr>
            <a:r>
              <a:rPr lang="zh-CN" altLang="zh-CN" dirty="0" smtClean="0">
                <a:solidFill>
                  <a:srgbClr val="000000"/>
                </a:solidFill>
                <a:latin typeface="+mn-ea"/>
              </a:rPr>
              <a:t>如果</a:t>
            </a:r>
            <a:r>
              <a:rPr lang="zh-CN" altLang="zh-CN" dirty="0">
                <a:solidFill>
                  <a:srgbClr val="000000"/>
                </a:solidFill>
                <a:latin typeface="+mn-ea"/>
              </a:rPr>
              <a:t>收到一个ACK</a:t>
            </a:r>
            <a:r>
              <a:rPr lang="zh-CN" altLang="zh-CN" dirty="0" smtClean="0">
                <a:solidFill>
                  <a:srgbClr val="000000"/>
                </a:solidFill>
                <a:latin typeface="+mn-ea"/>
              </a:rPr>
              <a:t>，表示</a:t>
            </a:r>
            <a:r>
              <a:rPr lang="zh-CN" altLang="zh-CN" dirty="0">
                <a:solidFill>
                  <a:srgbClr val="000000"/>
                </a:solidFill>
                <a:latin typeface="+mn-ea"/>
              </a:rPr>
              <a:t>有一个分组到达了</a:t>
            </a:r>
            <a:r>
              <a:rPr lang="zh-CN" altLang="zh-CN" dirty="0" smtClean="0">
                <a:solidFill>
                  <a:srgbClr val="000000"/>
                </a:solidFill>
                <a:latin typeface="+mn-ea"/>
              </a:rPr>
              <a:t>接收者</a:t>
            </a:r>
            <a:endParaRPr lang="en-US" altLang="zh-CN" dirty="0">
              <a:solidFill>
                <a:srgbClr val="000000"/>
              </a:solidFill>
              <a:latin typeface="+mn-ea"/>
            </a:endParaRPr>
          </a:p>
          <a:p>
            <a:pPr>
              <a:lnSpc>
                <a:spcPct val="100000"/>
              </a:lnSpc>
            </a:pPr>
            <a:r>
              <a:rPr lang="zh-CN" altLang="zh-CN" dirty="0" smtClean="0">
                <a:solidFill>
                  <a:srgbClr val="000000"/>
                </a:solidFill>
                <a:latin typeface="+mn-ea"/>
              </a:rPr>
              <a:t>即便我们知道</a:t>
            </a:r>
            <a:r>
              <a:rPr lang="zh-CN" altLang="zh-CN" dirty="0" smtClean="0">
                <a:solidFill>
                  <a:srgbClr val="000000"/>
                </a:solidFill>
                <a:latin typeface="+mn-ea"/>
              </a:rPr>
              <a:t>了</a:t>
            </a:r>
            <a:r>
              <a:rPr lang="zh-CN" altLang="en-US" dirty="0" smtClean="0">
                <a:solidFill>
                  <a:srgbClr val="000000"/>
                </a:solidFill>
                <a:latin typeface="+mn-ea"/>
              </a:rPr>
              <a:t>网络</a:t>
            </a:r>
            <a:r>
              <a:rPr lang="zh-CN" altLang="zh-CN" dirty="0" smtClean="0">
                <a:solidFill>
                  <a:srgbClr val="000000"/>
                </a:solidFill>
                <a:latin typeface="+mn-ea"/>
              </a:rPr>
              <a:t>的</a:t>
            </a:r>
            <a:r>
              <a:rPr lang="zh-CN" altLang="zh-CN" dirty="0" smtClean="0">
                <a:solidFill>
                  <a:srgbClr val="000000"/>
                </a:solidFill>
                <a:latin typeface="+mn-ea"/>
              </a:rPr>
              <a:t>容量，也必须慢启动</a:t>
            </a:r>
            <a:endParaRPr lang="en-US" altLang="zh-CN" dirty="0" smtClean="0">
              <a:solidFill>
                <a:srgbClr val="000000"/>
              </a:solidFill>
              <a:latin typeface="+mn-ea"/>
            </a:endParaRPr>
          </a:p>
          <a:p>
            <a:pPr lvl="1">
              <a:lnSpc>
                <a:spcPct val="100000"/>
              </a:lnSpc>
            </a:pPr>
            <a:r>
              <a:rPr lang="zh-CN" altLang="zh-CN" dirty="0" smtClean="0">
                <a:solidFill>
                  <a:srgbClr val="000000"/>
                </a:solidFill>
                <a:latin typeface="+mn-ea"/>
              </a:rPr>
              <a:t>突然以全速发送，会导致路由器的缓冲区用完</a:t>
            </a:r>
            <a:r>
              <a:rPr lang="en-US" altLang="zh-CN" dirty="0" smtClean="0">
                <a:solidFill>
                  <a:srgbClr val="000000"/>
                </a:solidFill>
                <a:latin typeface="+mn-ea"/>
                <a:sym typeface="Wingdings" panose="05000000000000000000" pitchFamily="2" charset="2"/>
              </a:rPr>
              <a:t>1980</a:t>
            </a:r>
            <a:r>
              <a:rPr lang="zh-CN" altLang="en-US" dirty="0" smtClean="0">
                <a:solidFill>
                  <a:srgbClr val="000000"/>
                </a:solidFill>
                <a:latin typeface="+mn-ea"/>
                <a:sym typeface="Wingdings" panose="05000000000000000000" pitchFamily="2" charset="2"/>
              </a:rPr>
              <a:t>年之前的</a:t>
            </a:r>
            <a:r>
              <a:rPr lang="en-US" altLang="zh-CN" dirty="0" smtClean="0">
                <a:solidFill>
                  <a:srgbClr val="000000"/>
                </a:solidFill>
                <a:latin typeface="+mn-ea"/>
                <a:sym typeface="Wingdings" panose="05000000000000000000" pitchFamily="2" charset="2"/>
              </a:rPr>
              <a:t>TCP</a:t>
            </a:r>
            <a:r>
              <a:rPr lang="zh-CN" altLang="en-US" dirty="0" smtClean="0">
                <a:solidFill>
                  <a:srgbClr val="000000"/>
                </a:solidFill>
                <a:latin typeface="+mn-ea"/>
                <a:sym typeface="Wingdings" panose="05000000000000000000" pitchFamily="2" charset="2"/>
              </a:rPr>
              <a:t>采用的策略（没有拥塞控制）</a:t>
            </a:r>
            <a:r>
              <a:rPr lang="zh-CN" altLang="zh-CN" dirty="0" smtClean="0">
                <a:solidFill>
                  <a:srgbClr val="000000"/>
                </a:solidFill>
                <a:latin typeface="+mn-ea"/>
              </a:rPr>
              <a:t/>
            </a:r>
            <a:br>
              <a:rPr lang="zh-CN" altLang="zh-CN" dirty="0" smtClean="0">
                <a:solidFill>
                  <a:srgbClr val="000000"/>
                </a:solidFill>
                <a:latin typeface="+mn-ea"/>
              </a:rPr>
            </a:br>
            <a:endParaRPr kumimoji="0" lang="zh-CN" altLang="zh-CN" b="0" i="0" u="none" strike="noStrike" cap="none" normalizeH="0" baseline="0" dirty="0" smtClean="0">
              <a:ln>
                <a:noFill/>
              </a:ln>
              <a:solidFill>
                <a:schemeClr val="tx1"/>
              </a:solidFill>
              <a:effectLst/>
              <a:latin typeface="+mn-ea"/>
            </a:endParaRPr>
          </a:p>
          <a:p>
            <a:pPr marL="0" indent="0">
              <a:lnSpc>
                <a:spcPct val="100000"/>
              </a:lnSpc>
              <a:buNone/>
            </a:pPr>
            <a:endParaRPr lang="en-US" altLang="zh-CN" sz="2400" dirty="0" smtClean="0">
              <a:latin typeface="+mn-ea"/>
            </a:endParaRPr>
          </a:p>
          <a:p>
            <a:pPr>
              <a:lnSpc>
                <a:spcPct val="100000"/>
              </a:lnSpc>
            </a:pPr>
            <a:endParaRPr lang="en-US" altLang="zh-CN" sz="2400" dirty="0" smtClean="0">
              <a:latin typeface="+mn-ea"/>
            </a:endParaRPr>
          </a:p>
        </p:txBody>
      </p:sp>
      <p:sp>
        <p:nvSpPr>
          <p:cNvPr id="5" name="Line 3"/>
          <p:cNvSpPr>
            <a:spLocks noChangeShapeType="1"/>
          </p:cNvSpPr>
          <p:nvPr/>
        </p:nvSpPr>
        <p:spPr bwMode="auto">
          <a:xfrm flipH="1">
            <a:off x="8762993" y="2690130"/>
            <a:ext cx="2133600" cy="457200"/>
          </a:xfrm>
          <a:prstGeom prst="line">
            <a:avLst/>
          </a:prstGeom>
          <a:noFill/>
          <a:ln w="25400">
            <a:solidFill>
              <a:srgbClr val="46BA12"/>
            </a:solidFill>
            <a:round/>
            <a:headEnd/>
            <a:tailEnd type="triangle" w="sm" len="med"/>
          </a:ln>
        </p:spPr>
        <p:txBody>
          <a:bodyPr wrap="none" anchor="ctr"/>
          <a:lstStyle/>
          <a:p>
            <a:endParaRPr lang="zh-CN" altLang="en-US"/>
          </a:p>
        </p:txBody>
      </p:sp>
      <p:sp>
        <p:nvSpPr>
          <p:cNvPr id="6" name="Line 4"/>
          <p:cNvSpPr>
            <a:spLocks noChangeShapeType="1"/>
          </p:cNvSpPr>
          <p:nvPr/>
        </p:nvSpPr>
        <p:spPr bwMode="auto">
          <a:xfrm>
            <a:off x="8762993" y="2232930"/>
            <a:ext cx="2133600" cy="457200"/>
          </a:xfrm>
          <a:prstGeom prst="line">
            <a:avLst/>
          </a:prstGeom>
          <a:noFill/>
          <a:ln w="25400">
            <a:solidFill>
              <a:srgbClr val="993366"/>
            </a:solidFill>
            <a:round/>
            <a:headEnd/>
            <a:tailEnd type="triangle" w="sm" len="med"/>
          </a:ln>
        </p:spPr>
        <p:txBody>
          <a:bodyPr wrap="none" anchor="ctr"/>
          <a:lstStyle/>
          <a:p>
            <a:endParaRPr lang="zh-CN" altLang="en-US"/>
          </a:p>
        </p:txBody>
      </p:sp>
      <p:sp>
        <p:nvSpPr>
          <p:cNvPr id="7" name="Line 5"/>
          <p:cNvSpPr>
            <a:spLocks noChangeShapeType="1"/>
          </p:cNvSpPr>
          <p:nvPr/>
        </p:nvSpPr>
        <p:spPr bwMode="auto">
          <a:xfrm flipH="1">
            <a:off x="8734418" y="3785505"/>
            <a:ext cx="2133600" cy="457200"/>
          </a:xfrm>
          <a:prstGeom prst="line">
            <a:avLst/>
          </a:prstGeom>
          <a:noFill/>
          <a:ln w="25400">
            <a:solidFill>
              <a:srgbClr val="46BA12"/>
            </a:solidFill>
            <a:round/>
            <a:headEnd/>
            <a:tailEnd type="triangle" w="sm" len="med"/>
          </a:ln>
        </p:spPr>
        <p:txBody>
          <a:bodyPr wrap="none" anchor="ctr"/>
          <a:lstStyle/>
          <a:p>
            <a:endParaRPr lang="zh-CN" altLang="en-US"/>
          </a:p>
        </p:txBody>
      </p:sp>
      <p:sp>
        <p:nvSpPr>
          <p:cNvPr id="8" name="Line 6"/>
          <p:cNvSpPr>
            <a:spLocks noChangeShapeType="1"/>
          </p:cNvSpPr>
          <p:nvPr/>
        </p:nvSpPr>
        <p:spPr bwMode="auto">
          <a:xfrm>
            <a:off x="8762993" y="3147330"/>
            <a:ext cx="2133600" cy="457200"/>
          </a:xfrm>
          <a:prstGeom prst="line">
            <a:avLst/>
          </a:prstGeom>
          <a:noFill/>
          <a:ln w="25400">
            <a:solidFill>
              <a:srgbClr val="993366"/>
            </a:solidFill>
            <a:round/>
            <a:headEnd/>
            <a:tailEnd type="triangle" w="sm" len="med"/>
          </a:ln>
        </p:spPr>
        <p:txBody>
          <a:bodyPr wrap="none" anchor="ctr"/>
          <a:lstStyle/>
          <a:p>
            <a:endParaRPr lang="zh-CN" altLang="en-US"/>
          </a:p>
        </p:txBody>
      </p:sp>
      <p:sp>
        <p:nvSpPr>
          <p:cNvPr id="9" name="Line 7"/>
          <p:cNvSpPr>
            <a:spLocks noChangeShapeType="1"/>
          </p:cNvSpPr>
          <p:nvPr/>
        </p:nvSpPr>
        <p:spPr bwMode="auto">
          <a:xfrm>
            <a:off x="8762993" y="4242705"/>
            <a:ext cx="2133600" cy="457200"/>
          </a:xfrm>
          <a:prstGeom prst="line">
            <a:avLst/>
          </a:prstGeom>
          <a:noFill/>
          <a:ln w="25400">
            <a:solidFill>
              <a:srgbClr val="993366"/>
            </a:solidFill>
            <a:round/>
            <a:headEnd/>
            <a:tailEnd type="triangle" w="sm" len="med"/>
          </a:ln>
        </p:spPr>
        <p:txBody>
          <a:bodyPr wrap="none" anchor="ctr"/>
          <a:lstStyle/>
          <a:p>
            <a:endParaRPr lang="zh-CN" altLang="en-US"/>
          </a:p>
        </p:txBody>
      </p:sp>
      <p:sp>
        <p:nvSpPr>
          <p:cNvPr id="10" name="Line 8"/>
          <p:cNvSpPr>
            <a:spLocks noChangeShapeType="1"/>
          </p:cNvSpPr>
          <p:nvPr/>
        </p:nvSpPr>
        <p:spPr bwMode="auto">
          <a:xfrm>
            <a:off x="8777281" y="5557155"/>
            <a:ext cx="2133600" cy="457200"/>
          </a:xfrm>
          <a:prstGeom prst="line">
            <a:avLst/>
          </a:prstGeom>
          <a:noFill/>
          <a:ln w="25400">
            <a:solidFill>
              <a:srgbClr val="993366"/>
            </a:solidFill>
            <a:round/>
            <a:headEnd/>
            <a:tailEnd type="triangle" w="sm" len="med"/>
          </a:ln>
        </p:spPr>
        <p:txBody>
          <a:bodyPr wrap="none" anchor="ctr"/>
          <a:lstStyle/>
          <a:p>
            <a:endParaRPr lang="zh-CN" altLang="en-US"/>
          </a:p>
        </p:txBody>
      </p:sp>
      <p:sp>
        <p:nvSpPr>
          <p:cNvPr id="11" name="Line 9"/>
          <p:cNvSpPr>
            <a:spLocks noChangeShapeType="1"/>
          </p:cNvSpPr>
          <p:nvPr/>
        </p:nvSpPr>
        <p:spPr bwMode="auto">
          <a:xfrm>
            <a:off x="8762993" y="4423680"/>
            <a:ext cx="2133600" cy="457200"/>
          </a:xfrm>
          <a:prstGeom prst="line">
            <a:avLst/>
          </a:prstGeom>
          <a:noFill/>
          <a:ln w="25400">
            <a:solidFill>
              <a:srgbClr val="993366"/>
            </a:solidFill>
            <a:round/>
            <a:headEnd/>
            <a:tailEnd type="triangle" w="sm" len="med"/>
          </a:ln>
        </p:spPr>
        <p:txBody>
          <a:bodyPr wrap="none" anchor="ctr"/>
          <a:lstStyle/>
          <a:p>
            <a:endParaRPr lang="zh-CN" altLang="en-US"/>
          </a:p>
        </p:txBody>
      </p:sp>
      <p:sp>
        <p:nvSpPr>
          <p:cNvPr id="12" name="Line 10"/>
          <p:cNvSpPr>
            <a:spLocks noChangeShapeType="1"/>
          </p:cNvSpPr>
          <p:nvPr/>
        </p:nvSpPr>
        <p:spPr bwMode="auto">
          <a:xfrm>
            <a:off x="8762993" y="4612593"/>
            <a:ext cx="2133600" cy="457200"/>
          </a:xfrm>
          <a:prstGeom prst="line">
            <a:avLst/>
          </a:prstGeom>
          <a:noFill/>
          <a:ln w="25400">
            <a:solidFill>
              <a:srgbClr val="993366"/>
            </a:solidFill>
            <a:round/>
            <a:headEnd/>
            <a:tailEnd type="triangle" w="sm" len="med"/>
          </a:ln>
        </p:spPr>
        <p:txBody>
          <a:bodyPr wrap="none" anchor="ctr"/>
          <a:lstStyle/>
          <a:p>
            <a:endParaRPr lang="zh-CN" altLang="en-US"/>
          </a:p>
        </p:txBody>
      </p:sp>
      <p:sp>
        <p:nvSpPr>
          <p:cNvPr id="13" name="Line 11"/>
          <p:cNvSpPr>
            <a:spLocks noChangeShapeType="1"/>
          </p:cNvSpPr>
          <p:nvPr/>
        </p:nvSpPr>
        <p:spPr bwMode="auto">
          <a:xfrm>
            <a:off x="8762993" y="3320368"/>
            <a:ext cx="2133600" cy="457200"/>
          </a:xfrm>
          <a:prstGeom prst="line">
            <a:avLst/>
          </a:prstGeom>
          <a:noFill/>
          <a:ln w="25400">
            <a:solidFill>
              <a:srgbClr val="993366"/>
            </a:solidFill>
            <a:round/>
            <a:headEnd/>
            <a:tailEnd type="triangle" w="sm" len="med"/>
          </a:ln>
        </p:spPr>
        <p:txBody>
          <a:bodyPr wrap="none" anchor="ctr"/>
          <a:lstStyle/>
          <a:p>
            <a:endParaRPr lang="zh-CN" altLang="en-US"/>
          </a:p>
        </p:txBody>
      </p:sp>
      <p:sp>
        <p:nvSpPr>
          <p:cNvPr id="14" name="Line 12"/>
          <p:cNvSpPr>
            <a:spLocks noChangeShapeType="1"/>
          </p:cNvSpPr>
          <p:nvPr/>
        </p:nvSpPr>
        <p:spPr bwMode="auto">
          <a:xfrm>
            <a:off x="8770931" y="5738130"/>
            <a:ext cx="1447800" cy="304800"/>
          </a:xfrm>
          <a:prstGeom prst="line">
            <a:avLst/>
          </a:prstGeom>
          <a:noFill/>
          <a:ln w="25400">
            <a:solidFill>
              <a:srgbClr val="993366"/>
            </a:solidFill>
            <a:round/>
            <a:headEnd/>
            <a:tailEnd type="none" w="sm" len="med"/>
          </a:ln>
        </p:spPr>
        <p:txBody>
          <a:bodyPr wrap="none" anchor="ctr"/>
          <a:lstStyle/>
          <a:p>
            <a:endParaRPr lang="zh-CN" altLang="en-US"/>
          </a:p>
        </p:txBody>
      </p:sp>
      <p:sp>
        <p:nvSpPr>
          <p:cNvPr id="15" name="Text Box 13"/>
          <p:cNvSpPr txBox="1">
            <a:spLocks noChangeArrowheads="1"/>
          </p:cNvSpPr>
          <p:nvPr/>
        </p:nvSpPr>
        <p:spPr bwMode="auto">
          <a:xfrm>
            <a:off x="9221781" y="2175780"/>
            <a:ext cx="1363662" cy="366713"/>
          </a:xfrm>
          <a:prstGeom prst="rect">
            <a:avLst/>
          </a:prstGeom>
          <a:solidFill>
            <a:schemeClr val="bg1"/>
          </a:solidFill>
          <a:ln w="9525">
            <a:noFill/>
            <a:miter lim="800000"/>
            <a:headEnd/>
            <a:tailEnd/>
          </a:ln>
        </p:spPr>
        <p:txBody>
          <a:bodyPr>
            <a:spAutoFit/>
          </a:bodyPr>
          <a:lstStyle/>
          <a:p>
            <a:pPr algn="ctr" eaLnBrk="0" hangingPunct="0">
              <a:spcBef>
                <a:spcPct val="20000"/>
              </a:spcBef>
            </a:pPr>
            <a:r>
              <a:rPr kumimoji="1" lang="en-US" altLang="zh-CN" sz="1800" dirty="0">
                <a:solidFill>
                  <a:srgbClr val="993366"/>
                </a:solidFill>
                <a:latin typeface="Tahoma" pitchFamily="34" charset="0"/>
              </a:rPr>
              <a:t>data packet</a:t>
            </a:r>
          </a:p>
        </p:txBody>
      </p:sp>
      <p:sp>
        <p:nvSpPr>
          <p:cNvPr id="16" name="Text Box 14"/>
          <p:cNvSpPr txBox="1">
            <a:spLocks noChangeArrowheads="1"/>
          </p:cNvSpPr>
          <p:nvPr/>
        </p:nvSpPr>
        <p:spPr bwMode="auto">
          <a:xfrm>
            <a:off x="9521818" y="2715530"/>
            <a:ext cx="592138" cy="366713"/>
          </a:xfrm>
          <a:prstGeom prst="rect">
            <a:avLst/>
          </a:prstGeom>
          <a:solidFill>
            <a:schemeClr val="bg1"/>
          </a:solidFill>
          <a:ln w="9525">
            <a:noFill/>
            <a:miter lim="800000"/>
            <a:headEnd/>
            <a:tailEnd/>
          </a:ln>
        </p:spPr>
        <p:txBody>
          <a:bodyPr wrap="none">
            <a:spAutoFit/>
          </a:bodyPr>
          <a:lstStyle/>
          <a:p>
            <a:pPr algn="ctr" eaLnBrk="0" hangingPunct="0">
              <a:spcBef>
                <a:spcPct val="20000"/>
              </a:spcBef>
            </a:pPr>
            <a:r>
              <a:rPr kumimoji="1" lang="en-US" altLang="zh-CN" sz="1800">
                <a:solidFill>
                  <a:srgbClr val="46BA12"/>
                </a:solidFill>
                <a:latin typeface="Tahoma" pitchFamily="34" charset="0"/>
              </a:rPr>
              <a:t>ACK</a:t>
            </a:r>
          </a:p>
        </p:txBody>
      </p:sp>
      <p:sp>
        <p:nvSpPr>
          <p:cNvPr id="17" name="Line 15"/>
          <p:cNvSpPr>
            <a:spLocks noChangeShapeType="1"/>
          </p:cNvSpPr>
          <p:nvPr/>
        </p:nvSpPr>
        <p:spPr bwMode="auto">
          <a:xfrm flipH="1">
            <a:off x="8734418" y="3604530"/>
            <a:ext cx="2133600" cy="457200"/>
          </a:xfrm>
          <a:prstGeom prst="line">
            <a:avLst/>
          </a:prstGeom>
          <a:noFill/>
          <a:ln w="25400">
            <a:solidFill>
              <a:srgbClr val="46BA12"/>
            </a:solidFill>
            <a:round/>
            <a:headEnd/>
            <a:tailEnd type="triangle" w="sm" len="med"/>
          </a:ln>
        </p:spPr>
        <p:txBody>
          <a:bodyPr wrap="none" anchor="ctr"/>
          <a:lstStyle/>
          <a:p>
            <a:endParaRPr lang="zh-CN" altLang="en-US"/>
          </a:p>
        </p:txBody>
      </p:sp>
      <p:sp>
        <p:nvSpPr>
          <p:cNvPr id="18" name="Line 16"/>
          <p:cNvSpPr>
            <a:spLocks noChangeShapeType="1"/>
          </p:cNvSpPr>
          <p:nvPr/>
        </p:nvSpPr>
        <p:spPr bwMode="auto">
          <a:xfrm>
            <a:off x="8762993" y="4061730"/>
            <a:ext cx="2133600" cy="457200"/>
          </a:xfrm>
          <a:prstGeom prst="line">
            <a:avLst/>
          </a:prstGeom>
          <a:noFill/>
          <a:ln w="25400">
            <a:solidFill>
              <a:srgbClr val="993366"/>
            </a:solidFill>
            <a:round/>
            <a:headEnd/>
            <a:tailEnd type="triangle" w="sm" len="med"/>
          </a:ln>
        </p:spPr>
        <p:txBody>
          <a:bodyPr wrap="none" anchor="ctr"/>
          <a:lstStyle/>
          <a:p>
            <a:endParaRPr lang="zh-CN" altLang="en-US"/>
          </a:p>
        </p:txBody>
      </p:sp>
      <p:sp>
        <p:nvSpPr>
          <p:cNvPr id="19" name="Line 17"/>
          <p:cNvSpPr>
            <a:spLocks noChangeShapeType="1"/>
          </p:cNvSpPr>
          <p:nvPr/>
        </p:nvSpPr>
        <p:spPr bwMode="auto">
          <a:xfrm flipH="1">
            <a:off x="8762993" y="4518930"/>
            <a:ext cx="2133600" cy="457200"/>
          </a:xfrm>
          <a:prstGeom prst="line">
            <a:avLst/>
          </a:prstGeom>
          <a:noFill/>
          <a:ln w="25400">
            <a:solidFill>
              <a:srgbClr val="46BA12"/>
            </a:solidFill>
            <a:round/>
            <a:headEnd/>
            <a:tailEnd type="triangle" w="sm" len="med"/>
          </a:ln>
        </p:spPr>
        <p:txBody>
          <a:bodyPr wrap="none" anchor="ctr"/>
          <a:lstStyle/>
          <a:p>
            <a:endParaRPr lang="zh-CN" altLang="en-US"/>
          </a:p>
        </p:txBody>
      </p:sp>
      <p:sp>
        <p:nvSpPr>
          <p:cNvPr id="20" name="Line 18"/>
          <p:cNvSpPr>
            <a:spLocks noChangeShapeType="1"/>
          </p:cNvSpPr>
          <p:nvPr/>
        </p:nvSpPr>
        <p:spPr bwMode="auto">
          <a:xfrm flipH="1">
            <a:off x="8762993" y="4707843"/>
            <a:ext cx="2133600" cy="457200"/>
          </a:xfrm>
          <a:prstGeom prst="line">
            <a:avLst/>
          </a:prstGeom>
          <a:noFill/>
          <a:ln w="25400">
            <a:solidFill>
              <a:srgbClr val="46BA12"/>
            </a:solidFill>
            <a:round/>
            <a:headEnd/>
            <a:tailEnd type="triangle" w="sm" len="med"/>
          </a:ln>
        </p:spPr>
        <p:txBody>
          <a:bodyPr wrap="none" anchor="ctr"/>
          <a:lstStyle/>
          <a:p>
            <a:endParaRPr lang="zh-CN" altLang="en-US"/>
          </a:p>
        </p:txBody>
      </p:sp>
      <p:sp>
        <p:nvSpPr>
          <p:cNvPr id="21" name="Line 19"/>
          <p:cNvSpPr>
            <a:spLocks noChangeShapeType="1"/>
          </p:cNvSpPr>
          <p:nvPr/>
        </p:nvSpPr>
        <p:spPr bwMode="auto">
          <a:xfrm flipH="1">
            <a:off x="8762993" y="4888818"/>
            <a:ext cx="2133600" cy="457200"/>
          </a:xfrm>
          <a:prstGeom prst="line">
            <a:avLst/>
          </a:prstGeom>
          <a:noFill/>
          <a:ln w="25400">
            <a:solidFill>
              <a:srgbClr val="46BA12"/>
            </a:solidFill>
            <a:round/>
            <a:headEnd/>
            <a:tailEnd type="triangle" w="sm" len="med"/>
          </a:ln>
        </p:spPr>
        <p:txBody>
          <a:bodyPr wrap="none" anchor="ctr"/>
          <a:lstStyle/>
          <a:p>
            <a:endParaRPr lang="zh-CN" altLang="en-US"/>
          </a:p>
        </p:txBody>
      </p:sp>
      <p:sp>
        <p:nvSpPr>
          <p:cNvPr id="22" name="Line 20"/>
          <p:cNvSpPr>
            <a:spLocks noChangeShapeType="1"/>
          </p:cNvSpPr>
          <p:nvPr/>
        </p:nvSpPr>
        <p:spPr bwMode="auto">
          <a:xfrm flipH="1">
            <a:off x="8762993" y="5077730"/>
            <a:ext cx="2133600" cy="457200"/>
          </a:xfrm>
          <a:prstGeom prst="line">
            <a:avLst/>
          </a:prstGeom>
          <a:noFill/>
          <a:ln w="25400">
            <a:solidFill>
              <a:srgbClr val="46BA12"/>
            </a:solidFill>
            <a:round/>
            <a:headEnd/>
            <a:tailEnd type="triangle" w="sm" len="med"/>
          </a:ln>
        </p:spPr>
        <p:txBody>
          <a:bodyPr wrap="none" anchor="ctr"/>
          <a:lstStyle/>
          <a:p>
            <a:endParaRPr lang="zh-CN" altLang="en-US"/>
          </a:p>
        </p:txBody>
      </p:sp>
      <p:sp>
        <p:nvSpPr>
          <p:cNvPr id="23" name="Line 21"/>
          <p:cNvSpPr>
            <a:spLocks noChangeShapeType="1"/>
          </p:cNvSpPr>
          <p:nvPr/>
        </p:nvSpPr>
        <p:spPr bwMode="auto">
          <a:xfrm>
            <a:off x="8774106" y="4972955"/>
            <a:ext cx="2133600" cy="457200"/>
          </a:xfrm>
          <a:prstGeom prst="line">
            <a:avLst/>
          </a:prstGeom>
          <a:noFill/>
          <a:ln w="25400">
            <a:solidFill>
              <a:srgbClr val="993366"/>
            </a:solidFill>
            <a:round/>
            <a:headEnd/>
            <a:tailEnd type="triangle" w="sm" len="med"/>
          </a:ln>
        </p:spPr>
        <p:txBody>
          <a:bodyPr wrap="none" anchor="ctr"/>
          <a:lstStyle/>
          <a:p>
            <a:endParaRPr lang="zh-CN" altLang="en-US"/>
          </a:p>
        </p:txBody>
      </p:sp>
      <p:sp>
        <p:nvSpPr>
          <p:cNvPr id="24" name="Line 22"/>
          <p:cNvSpPr>
            <a:spLocks noChangeShapeType="1"/>
          </p:cNvSpPr>
          <p:nvPr/>
        </p:nvSpPr>
        <p:spPr bwMode="auto">
          <a:xfrm>
            <a:off x="8782043" y="5176155"/>
            <a:ext cx="2133600" cy="457200"/>
          </a:xfrm>
          <a:prstGeom prst="line">
            <a:avLst/>
          </a:prstGeom>
          <a:noFill/>
          <a:ln w="25400">
            <a:solidFill>
              <a:srgbClr val="993366"/>
            </a:solidFill>
            <a:round/>
            <a:headEnd/>
            <a:tailEnd type="triangle" w="sm" len="med"/>
          </a:ln>
        </p:spPr>
        <p:txBody>
          <a:bodyPr wrap="none" anchor="ctr"/>
          <a:lstStyle/>
          <a:p>
            <a:endParaRPr lang="zh-CN" altLang="en-US"/>
          </a:p>
        </p:txBody>
      </p:sp>
      <p:sp>
        <p:nvSpPr>
          <p:cNvPr id="25" name="Line 23"/>
          <p:cNvSpPr>
            <a:spLocks noChangeShapeType="1"/>
          </p:cNvSpPr>
          <p:nvPr/>
        </p:nvSpPr>
        <p:spPr bwMode="auto">
          <a:xfrm>
            <a:off x="8778868" y="5363480"/>
            <a:ext cx="2133600" cy="457200"/>
          </a:xfrm>
          <a:prstGeom prst="line">
            <a:avLst/>
          </a:prstGeom>
          <a:noFill/>
          <a:ln w="25400">
            <a:solidFill>
              <a:srgbClr val="993366"/>
            </a:solidFill>
            <a:round/>
            <a:headEnd/>
            <a:tailEnd type="triangle" w="sm" len="med"/>
          </a:ln>
        </p:spPr>
        <p:txBody>
          <a:bodyPr wrap="none" anchor="ctr"/>
          <a:lstStyle/>
          <a:p>
            <a:endParaRPr lang="zh-CN" altLang="en-US"/>
          </a:p>
        </p:txBody>
      </p:sp>
      <p:sp>
        <p:nvSpPr>
          <p:cNvPr id="26" name="Text Box 25"/>
          <p:cNvSpPr txBox="1">
            <a:spLocks noChangeArrowheads="1"/>
          </p:cNvSpPr>
          <p:nvPr/>
        </p:nvSpPr>
        <p:spPr bwMode="auto">
          <a:xfrm>
            <a:off x="10258418" y="1394730"/>
            <a:ext cx="1247775" cy="457200"/>
          </a:xfrm>
          <a:prstGeom prst="rect">
            <a:avLst/>
          </a:prstGeom>
          <a:noFill/>
          <a:ln w="9525">
            <a:noFill/>
            <a:miter lim="800000"/>
            <a:headEnd/>
            <a:tailEnd/>
          </a:ln>
        </p:spPr>
        <p:txBody>
          <a:bodyPr wrap="none">
            <a:spAutoFit/>
          </a:bodyPr>
          <a:lstStyle/>
          <a:p>
            <a:pPr algn="ctr" eaLnBrk="0" hangingPunct="0">
              <a:spcBef>
                <a:spcPct val="20000"/>
              </a:spcBef>
            </a:pPr>
            <a:r>
              <a:rPr kumimoji="1" lang="en-US" altLang="zh-CN" sz="2400">
                <a:solidFill>
                  <a:schemeClr val="tx1"/>
                </a:solidFill>
                <a:latin typeface="Tahoma" pitchFamily="34" charset="0"/>
              </a:rPr>
              <a:t>receiver</a:t>
            </a:r>
          </a:p>
        </p:txBody>
      </p:sp>
      <p:sp>
        <p:nvSpPr>
          <p:cNvPr id="27" name="Line 26"/>
          <p:cNvSpPr>
            <a:spLocks noChangeShapeType="1"/>
          </p:cNvSpPr>
          <p:nvPr/>
        </p:nvSpPr>
        <p:spPr bwMode="auto">
          <a:xfrm flipH="1">
            <a:off x="10896593" y="1775730"/>
            <a:ext cx="0" cy="4295775"/>
          </a:xfrm>
          <a:prstGeom prst="line">
            <a:avLst/>
          </a:prstGeom>
          <a:noFill/>
          <a:ln w="38100">
            <a:solidFill>
              <a:schemeClr val="tx1"/>
            </a:solidFill>
            <a:round/>
            <a:headEnd/>
            <a:tailEnd/>
          </a:ln>
        </p:spPr>
        <p:txBody>
          <a:bodyPr wrap="none" anchor="ctr"/>
          <a:lstStyle/>
          <a:p>
            <a:endParaRPr lang="zh-CN" altLang="en-US"/>
          </a:p>
        </p:txBody>
      </p:sp>
      <p:sp>
        <p:nvSpPr>
          <p:cNvPr id="28" name="Text Box 27"/>
          <p:cNvSpPr txBox="1">
            <a:spLocks noChangeArrowheads="1"/>
          </p:cNvSpPr>
          <p:nvPr/>
        </p:nvSpPr>
        <p:spPr bwMode="auto">
          <a:xfrm>
            <a:off x="8201018" y="1394730"/>
            <a:ext cx="1089025" cy="457200"/>
          </a:xfrm>
          <a:prstGeom prst="rect">
            <a:avLst/>
          </a:prstGeom>
          <a:noFill/>
          <a:ln w="9525">
            <a:noFill/>
            <a:miter lim="800000"/>
            <a:headEnd/>
            <a:tailEnd/>
          </a:ln>
        </p:spPr>
        <p:txBody>
          <a:bodyPr wrap="none">
            <a:spAutoFit/>
          </a:bodyPr>
          <a:lstStyle/>
          <a:p>
            <a:pPr algn="ctr" eaLnBrk="0" hangingPunct="0">
              <a:spcBef>
                <a:spcPct val="20000"/>
              </a:spcBef>
            </a:pPr>
            <a:r>
              <a:rPr kumimoji="1" lang="en-US" altLang="zh-CN" sz="2400">
                <a:solidFill>
                  <a:schemeClr val="tx1"/>
                </a:solidFill>
                <a:latin typeface="Tahoma" pitchFamily="34" charset="0"/>
              </a:rPr>
              <a:t>sender</a:t>
            </a:r>
          </a:p>
        </p:txBody>
      </p:sp>
      <p:sp>
        <p:nvSpPr>
          <p:cNvPr id="29" name="Text Box 28"/>
          <p:cNvSpPr txBox="1">
            <a:spLocks noChangeArrowheads="1"/>
          </p:cNvSpPr>
          <p:nvPr/>
        </p:nvSpPr>
        <p:spPr bwMode="auto">
          <a:xfrm>
            <a:off x="7527918" y="2474230"/>
            <a:ext cx="854075" cy="396875"/>
          </a:xfrm>
          <a:prstGeom prst="rect">
            <a:avLst/>
          </a:prstGeom>
          <a:noFill/>
          <a:ln w="9525">
            <a:noFill/>
            <a:miter lim="800000"/>
            <a:headEnd/>
            <a:tailEnd/>
          </a:ln>
        </p:spPr>
        <p:txBody>
          <a:bodyPr wrap="none">
            <a:spAutoFit/>
          </a:bodyPr>
          <a:lstStyle/>
          <a:p>
            <a:pPr algn="ctr" eaLnBrk="0" hangingPunct="0">
              <a:spcBef>
                <a:spcPct val="20000"/>
              </a:spcBef>
            </a:pPr>
            <a:r>
              <a:rPr kumimoji="1" lang="en-US" altLang="zh-CN" sz="2000">
                <a:solidFill>
                  <a:srgbClr val="3333FF"/>
                </a:solidFill>
                <a:latin typeface="Tahoma" pitchFamily="34" charset="0"/>
              </a:rPr>
              <a:t>1 RTT</a:t>
            </a:r>
          </a:p>
        </p:txBody>
      </p:sp>
      <p:sp>
        <p:nvSpPr>
          <p:cNvPr id="30" name="Text Box 29"/>
          <p:cNvSpPr txBox="1">
            <a:spLocks noChangeArrowheads="1"/>
          </p:cNvSpPr>
          <p:nvPr/>
        </p:nvSpPr>
        <p:spPr bwMode="auto">
          <a:xfrm>
            <a:off x="7962893" y="1699530"/>
            <a:ext cx="771525" cy="396875"/>
          </a:xfrm>
          <a:prstGeom prst="rect">
            <a:avLst/>
          </a:prstGeom>
          <a:noFill/>
          <a:ln w="9525">
            <a:noFill/>
            <a:miter lim="800000"/>
            <a:headEnd/>
            <a:tailEnd/>
          </a:ln>
        </p:spPr>
        <p:txBody>
          <a:bodyPr wrap="none">
            <a:spAutoFit/>
          </a:bodyPr>
          <a:lstStyle/>
          <a:p>
            <a:pPr algn="ctr" eaLnBrk="0" hangingPunct="0">
              <a:spcBef>
                <a:spcPct val="20000"/>
              </a:spcBef>
            </a:pPr>
            <a:r>
              <a:rPr kumimoji="1" lang="en-US" altLang="zh-CN" sz="2000">
                <a:solidFill>
                  <a:schemeClr val="accent1"/>
                </a:solidFill>
                <a:latin typeface="Tahoma" pitchFamily="34" charset="0"/>
              </a:rPr>
              <a:t>cwnd</a:t>
            </a:r>
          </a:p>
        </p:txBody>
      </p:sp>
      <p:sp>
        <p:nvSpPr>
          <p:cNvPr id="31" name="Line 30"/>
          <p:cNvSpPr>
            <a:spLocks noChangeShapeType="1"/>
          </p:cNvSpPr>
          <p:nvPr/>
        </p:nvSpPr>
        <p:spPr bwMode="auto">
          <a:xfrm>
            <a:off x="8762993" y="1775730"/>
            <a:ext cx="0" cy="4246563"/>
          </a:xfrm>
          <a:prstGeom prst="line">
            <a:avLst/>
          </a:prstGeom>
          <a:noFill/>
          <a:ln w="38100">
            <a:solidFill>
              <a:schemeClr val="tx1"/>
            </a:solidFill>
            <a:round/>
            <a:headEnd/>
            <a:tailEnd/>
          </a:ln>
        </p:spPr>
        <p:txBody>
          <a:bodyPr wrap="none" anchor="ctr"/>
          <a:lstStyle/>
          <a:p>
            <a:endParaRPr lang="zh-CN" altLang="en-US"/>
          </a:p>
        </p:txBody>
      </p:sp>
      <p:sp>
        <p:nvSpPr>
          <p:cNvPr id="32" name="Text Box 31"/>
          <p:cNvSpPr txBox="1">
            <a:spLocks noChangeArrowheads="1"/>
          </p:cNvSpPr>
          <p:nvPr/>
        </p:nvSpPr>
        <p:spPr bwMode="auto">
          <a:xfrm>
            <a:off x="8396281" y="2053543"/>
            <a:ext cx="295275" cy="336550"/>
          </a:xfrm>
          <a:prstGeom prst="rect">
            <a:avLst/>
          </a:prstGeom>
          <a:noFill/>
          <a:ln w="9525">
            <a:noFill/>
            <a:miter lim="800000"/>
            <a:headEnd/>
            <a:tailEnd/>
          </a:ln>
        </p:spPr>
        <p:txBody>
          <a:bodyPr wrap="none">
            <a:spAutoFit/>
          </a:bodyPr>
          <a:lstStyle/>
          <a:p>
            <a:pPr algn="r" eaLnBrk="0" hangingPunct="0">
              <a:spcBef>
                <a:spcPct val="20000"/>
              </a:spcBef>
            </a:pPr>
            <a:r>
              <a:rPr kumimoji="1" lang="en-US" altLang="zh-CN" sz="1600">
                <a:solidFill>
                  <a:schemeClr val="accent1"/>
                </a:solidFill>
                <a:latin typeface="Tahoma" pitchFamily="34" charset="0"/>
              </a:rPr>
              <a:t>1</a:t>
            </a:r>
          </a:p>
        </p:txBody>
      </p:sp>
      <p:sp>
        <p:nvSpPr>
          <p:cNvPr id="33" name="Text Box 32"/>
          <p:cNvSpPr txBox="1">
            <a:spLocks noChangeArrowheads="1"/>
          </p:cNvSpPr>
          <p:nvPr/>
        </p:nvSpPr>
        <p:spPr bwMode="auto">
          <a:xfrm>
            <a:off x="8404218" y="2963180"/>
            <a:ext cx="295275" cy="336550"/>
          </a:xfrm>
          <a:prstGeom prst="rect">
            <a:avLst/>
          </a:prstGeom>
          <a:noFill/>
          <a:ln w="9525">
            <a:noFill/>
            <a:miter lim="800000"/>
            <a:headEnd/>
            <a:tailEnd/>
          </a:ln>
        </p:spPr>
        <p:txBody>
          <a:bodyPr wrap="none">
            <a:spAutoFit/>
          </a:bodyPr>
          <a:lstStyle/>
          <a:p>
            <a:pPr algn="r" eaLnBrk="0" hangingPunct="0">
              <a:spcBef>
                <a:spcPct val="20000"/>
              </a:spcBef>
            </a:pPr>
            <a:r>
              <a:rPr kumimoji="1" lang="en-US" altLang="zh-CN" sz="1600">
                <a:solidFill>
                  <a:schemeClr val="accent1"/>
                </a:solidFill>
                <a:latin typeface="Tahoma" pitchFamily="34" charset="0"/>
              </a:rPr>
              <a:t>2</a:t>
            </a:r>
          </a:p>
        </p:txBody>
      </p:sp>
      <p:sp>
        <p:nvSpPr>
          <p:cNvPr id="34" name="Text Box 33"/>
          <p:cNvSpPr txBox="1">
            <a:spLocks noChangeArrowheads="1"/>
          </p:cNvSpPr>
          <p:nvPr/>
        </p:nvSpPr>
        <p:spPr bwMode="auto">
          <a:xfrm>
            <a:off x="8396281" y="3841068"/>
            <a:ext cx="295275" cy="336550"/>
          </a:xfrm>
          <a:prstGeom prst="rect">
            <a:avLst/>
          </a:prstGeom>
          <a:noFill/>
          <a:ln w="9525">
            <a:noFill/>
            <a:miter lim="800000"/>
            <a:headEnd/>
            <a:tailEnd/>
          </a:ln>
        </p:spPr>
        <p:txBody>
          <a:bodyPr wrap="none">
            <a:spAutoFit/>
          </a:bodyPr>
          <a:lstStyle/>
          <a:p>
            <a:pPr algn="r" eaLnBrk="0" hangingPunct="0">
              <a:spcBef>
                <a:spcPct val="20000"/>
              </a:spcBef>
            </a:pPr>
            <a:r>
              <a:rPr kumimoji="1" lang="en-US" altLang="zh-CN" sz="1600">
                <a:solidFill>
                  <a:schemeClr val="accent1"/>
                </a:solidFill>
                <a:latin typeface="Tahoma" pitchFamily="34" charset="0"/>
              </a:rPr>
              <a:t>3</a:t>
            </a:r>
          </a:p>
        </p:txBody>
      </p:sp>
      <p:sp>
        <p:nvSpPr>
          <p:cNvPr id="35" name="Text Box 34"/>
          <p:cNvSpPr txBox="1">
            <a:spLocks noChangeArrowheads="1"/>
          </p:cNvSpPr>
          <p:nvPr/>
        </p:nvSpPr>
        <p:spPr bwMode="auto">
          <a:xfrm>
            <a:off x="8391518" y="4037918"/>
            <a:ext cx="295275" cy="336550"/>
          </a:xfrm>
          <a:prstGeom prst="rect">
            <a:avLst/>
          </a:prstGeom>
          <a:noFill/>
          <a:ln w="9525">
            <a:noFill/>
            <a:miter lim="800000"/>
            <a:headEnd/>
            <a:tailEnd/>
          </a:ln>
        </p:spPr>
        <p:txBody>
          <a:bodyPr wrap="none">
            <a:spAutoFit/>
          </a:bodyPr>
          <a:lstStyle/>
          <a:p>
            <a:pPr algn="r" eaLnBrk="0" hangingPunct="0">
              <a:spcBef>
                <a:spcPct val="20000"/>
              </a:spcBef>
            </a:pPr>
            <a:r>
              <a:rPr kumimoji="1" lang="en-US" altLang="zh-CN" sz="1600">
                <a:solidFill>
                  <a:schemeClr val="accent1"/>
                </a:solidFill>
                <a:latin typeface="Tahoma" pitchFamily="34" charset="0"/>
              </a:rPr>
              <a:t>4</a:t>
            </a:r>
          </a:p>
        </p:txBody>
      </p:sp>
      <p:sp>
        <p:nvSpPr>
          <p:cNvPr id="36" name="AutoShape 35"/>
          <p:cNvSpPr>
            <a:spLocks/>
          </p:cNvSpPr>
          <p:nvPr/>
        </p:nvSpPr>
        <p:spPr bwMode="auto">
          <a:xfrm>
            <a:off x="8280393" y="2226580"/>
            <a:ext cx="152400" cy="914400"/>
          </a:xfrm>
          <a:prstGeom prst="leftBrace">
            <a:avLst>
              <a:gd name="adj1" fmla="val 50000"/>
              <a:gd name="adj2" fmla="val 51736"/>
            </a:avLst>
          </a:prstGeom>
          <a:noFill/>
          <a:ln w="25400">
            <a:solidFill>
              <a:srgbClr val="0000FF"/>
            </a:solidFill>
            <a:round/>
            <a:headEnd/>
            <a:tailEnd/>
          </a:ln>
        </p:spPr>
        <p:txBody>
          <a:bodyPr wrap="none" anchor="ctr"/>
          <a:lstStyle/>
          <a:p>
            <a:endParaRPr lang="zh-CN" altLang="en-US"/>
          </a:p>
        </p:txBody>
      </p:sp>
      <p:sp>
        <p:nvSpPr>
          <p:cNvPr id="37" name="Text Box 36"/>
          <p:cNvSpPr txBox="1">
            <a:spLocks noChangeArrowheads="1"/>
          </p:cNvSpPr>
          <p:nvPr/>
        </p:nvSpPr>
        <p:spPr bwMode="auto">
          <a:xfrm>
            <a:off x="8393106" y="4750705"/>
            <a:ext cx="295275" cy="336550"/>
          </a:xfrm>
          <a:prstGeom prst="rect">
            <a:avLst/>
          </a:prstGeom>
          <a:noFill/>
          <a:ln w="9525">
            <a:noFill/>
            <a:miter lim="800000"/>
            <a:headEnd/>
            <a:tailEnd/>
          </a:ln>
        </p:spPr>
        <p:txBody>
          <a:bodyPr wrap="none">
            <a:spAutoFit/>
          </a:bodyPr>
          <a:lstStyle/>
          <a:p>
            <a:pPr algn="r" eaLnBrk="0" hangingPunct="0">
              <a:spcBef>
                <a:spcPct val="20000"/>
              </a:spcBef>
            </a:pPr>
            <a:r>
              <a:rPr kumimoji="1" lang="en-US" altLang="zh-CN" sz="1600">
                <a:solidFill>
                  <a:schemeClr val="accent1"/>
                </a:solidFill>
                <a:latin typeface="Tahoma" pitchFamily="34" charset="0"/>
              </a:rPr>
              <a:t>5</a:t>
            </a:r>
          </a:p>
        </p:txBody>
      </p:sp>
      <p:sp>
        <p:nvSpPr>
          <p:cNvPr id="38" name="Text Box 37"/>
          <p:cNvSpPr txBox="1">
            <a:spLocks noChangeArrowheads="1"/>
          </p:cNvSpPr>
          <p:nvPr/>
        </p:nvSpPr>
        <p:spPr bwMode="auto">
          <a:xfrm>
            <a:off x="8394693" y="4926918"/>
            <a:ext cx="295275" cy="336550"/>
          </a:xfrm>
          <a:prstGeom prst="rect">
            <a:avLst/>
          </a:prstGeom>
          <a:noFill/>
          <a:ln w="9525">
            <a:noFill/>
            <a:miter lim="800000"/>
            <a:headEnd/>
            <a:tailEnd/>
          </a:ln>
        </p:spPr>
        <p:txBody>
          <a:bodyPr wrap="none">
            <a:spAutoFit/>
          </a:bodyPr>
          <a:lstStyle/>
          <a:p>
            <a:pPr algn="r" eaLnBrk="0" hangingPunct="0">
              <a:spcBef>
                <a:spcPct val="20000"/>
              </a:spcBef>
            </a:pPr>
            <a:r>
              <a:rPr kumimoji="1" lang="en-US" altLang="zh-CN" sz="1600">
                <a:solidFill>
                  <a:schemeClr val="accent1"/>
                </a:solidFill>
                <a:latin typeface="Tahoma" pitchFamily="34" charset="0"/>
              </a:rPr>
              <a:t>6</a:t>
            </a:r>
          </a:p>
        </p:txBody>
      </p:sp>
      <p:sp>
        <p:nvSpPr>
          <p:cNvPr id="39" name="Text Box 38"/>
          <p:cNvSpPr txBox="1">
            <a:spLocks noChangeArrowheads="1"/>
          </p:cNvSpPr>
          <p:nvPr/>
        </p:nvSpPr>
        <p:spPr bwMode="auto">
          <a:xfrm>
            <a:off x="8396281" y="5119005"/>
            <a:ext cx="295275" cy="336550"/>
          </a:xfrm>
          <a:prstGeom prst="rect">
            <a:avLst/>
          </a:prstGeom>
          <a:noFill/>
          <a:ln w="9525">
            <a:noFill/>
            <a:miter lim="800000"/>
            <a:headEnd/>
            <a:tailEnd/>
          </a:ln>
        </p:spPr>
        <p:txBody>
          <a:bodyPr wrap="none">
            <a:spAutoFit/>
          </a:bodyPr>
          <a:lstStyle/>
          <a:p>
            <a:pPr algn="r" eaLnBrk="0" hangingPunct="0">
              <a:spcBef>
                <a:spcPct val="20000"/>
              </a:spcBef>
            </a:pPr>
            <a:r>
              <a:rPr kumimoji="1" lang="en-US" altLang="zh-CN" sz="1600">
                <a:solidFill>
                  <a:schemeClr val="accent1"/>
                </a:solidFill>
                <a:latin typeface="Tahoma" pitchFamily="34" charset="0"/>
              </a:rPr>
              <a:t>7</a:t>
            </a:r>
          </a:p>
        </p:txBody>
      </p:sp>
      <p:sp>
        <p:nvSpPr>
          <p:cNvPr id="40" name="Text Box 39"/>
          <p:cNvSpPr txBox="1">
            <a:spLocks noChangeArrowheads="1"/>
          </p:cNvSpPr>
          <p:nvPr/>
        </p:nvSpPr>
        <p:spPr bwMode="auto">
          <a:xfrm>
            <a:off x="8397868" y="5295218"/>
            <a:ext cx="295275" cy="336550"/>
          </a:xfrm>
          <a:prstGeom prst="rect">
            <a:avLst/>
          </a:prstGeom>
          <a:noFill/>
          <a:ln w="9525">
            <a:noFill/>
            <a:miter lim="800000"/>
            <a:headEnd/>
            <a:tailEnd/>
          </a:ln>
        </p:spPr>
        <p:txBody>
          <a:bodyPr wrap="none">
            <a:spAutoFit/>
          </a:bodyPr>
          <a:lstStyle/>
          <a:p>
            <a:pPr algn="r" eaLnBrk="0" hangingPunct="0">
              <a:spcBef>
                <a:spcPct val="20000"/>
              </a:spcBef>
            </a:pPr>
            <a:r>
              <a:rPr kumimoji="1" lang="en-US" altLang="zh-CN" sz="1600">
                <a:solidFill>
                  <a:schemeClr val="accent1"/>
                </a:solidFill>
                <a:latin typeface="Tahoma" pitchFamily="34" charset="0"/>
              </a:rPr>
              <a:t>8</a:t>
            </a:r>
          </a:p>
        </p:txBody>
      </p:sp>
      <p:sp>
        <p:nvSpPr>
          <p:cNvPr id="41" name="Text Box 40"/>
          <p:cNvSpPr txBox="1">
            <a:spLocks noChangeArrowheads="1"/>
          </p:cNvSpPr>
          <p:nvPr/>
        </p:nvSpPr>
        <p:spPr bwMode="auto">
          <a:xfrm>
            <a:off x="6874661" y="6298975"/>
            <a:ext cx="4830763" cy="457200"/>
          </a:xfrm>
          <a:prstGeom prst="rect">
            <a:avLst/>
          </a:prstGeom>
          <a:noFill/>
          <a:ln w="9525">
            <a:noFill/>
            <a:miter lim="800000"/>
            <a:headEnd/>
            <a:tailEnd/>
          </a:ln>
        </p:spPr>
        <p:txBody>
          <a:bodyPr wrap="none">
            <a:spAutoFit/>
          </a:bodyPr>
          <a:lstStyle/>
          <a:p>
            <a:pPr eaLnBrk="0" hangingPunct="0">
              <a:spcBef>
                <a:spcPct val="20000"/>
              </a:spcBef>
            </a:pPr>
            <a:r>
              <a:rPr kumimoji="1" lang="en-US" altLang="zh-CN" sz="2400" dirty="0" err="1">
                <a:solidFill>
                  <a:srgbClr val="0070C0"/>
                </a:solidFill>
                <a:latin typeface="Tahoma" pitchFamily="34" charset="0"/>
              </a:rPr>
              <a:t>cwnd</a:t>
            </a:r>
            <a:r>
              <a:rPr kumimoji="1" lang="en-US" altLang="zh-CN" sz="2400" dirty="0">
                <a:solidFill>
                  <a:srgbClr val="0070C0"/>
                </a:solidFill>
                <a:latin typeface="Tahoma" pitchFamily="34" charset="0"/>
              </a:rPr>
              <a:t> </a:t>
            </a:r>
            <a:r>
              <a:rPr kumimoji="1" lang="en-US" altLang="zh-CN" sz="2400" dirty="0">
                <a:solidFill>
                  <a:srgbClr val="0070C0"/>
                </a:solidFill>
                <a:latin typeface="Tahoma" pitchFamily="34" charset="0"/>
                <a:sym typeface="Symbol" pitchFamily="18" charset="2"/>
              </a:rPr>
              <a:t></a:t>
            </a:r>
            <a:r>
              <a:rPr kumimoji="1" lang="en-US" altLang="zh-CN" sz="2400" dirty="0">
                <a:solidFill>
                  <a:srgbClr val="0070C0"/>
                </a:solidFill>
                <a:latin typeface="Tahoma" pitchFamily="34" charset="0"/>
              </a:rPr>
              <a:t> </a:t>
            </a:r>
            <a:r>
              <a:rPr kumimoji="1" lang="en-US" altLang="zh-CN" sz="2400" dirty="0" err="1">
                <a:solidFill>
                  <a:srgbClr val="0070C0"/>
                </a:solidFill>
                <a:latin typeface="Tahoma" pitchFamily="34" charset="0"/>
              </a:rPr>
              <a:t>cwnd</a:t>
            </a:r>
            <a:r>
              <a:rPr kumimoji="1" lang="en-US" altLang="zh-CN" sz="2400" dirty="0">
                <a:solidFill>
                  <a:srgbClr val="0070C0"/>
                </a:solidFill>
                <a:latin typeface="Tahoma" pitchFamily="34" charset="0"/>
              </a:rPr>
              <a:t> + 1 (for each ACK) </a:t>
            </a:r>
          </a:p>
        </p:txBody>
      </p:sp>
      <p:sp>
        <p:nvSpPr>
          <p:cNvPr id="42" name="Text Box 13"/>
          <p:cNvSpPr txBox="1">
            <a:spLocks noChangeArrowheads="1"/>
          </p:cNvSpPr>
          <p:nvPr/>
        </p:nvSpPr>
        <p:spPr bwMode="auto">
          <a:xfrm rot="978157">
            <a:off x="9794757" y="5876472"/>
            <a:ext cx="1363662" cy="366713"/>
          </a:xfrm>
          <a:prstGeom prst="rect">
            <a:avLst/>
          </a:prstGeom>
          <a:noFill/>
          <a:ln w="9525">
            <a:noFill/>
            <a:miter lim="800000"/>
            <a:headEnd/>
            <a:tailEnd/>
          </a:ln>
        </p:spPr>
        <p:txBody>
          <a:bodyPr>
            <a:spAutoFit/>
          </a:bodyPr>
          <a:lstStyle/>
          <a:p>
            <a:pPr algn="ctr" eaLnBrk="0" hangingPunct="0">
              <a:spcBef>
                <a:spcPct val="20000"/>
              </a:spcBef>
            </a:pPr>
            <a:r>
              <a:rPr kumimoji="1" lang="en-US" altLang="zh-CN" sz="1800" dirty="0" smtClean="0">
                <a:solidFill>
                  <a:srgbClr val="993366"/>
                </a:solidFill>
                <a:latin typeface="Tahoma" pitchFamily="34" charset="0"/>
              </a:rPr>
              <a:t>…</a:t>
            </a:r>
            <a:endParaRPr kumimoji="1" lang="en-US" altLang="zh-CN" sz="1800" dirty="0">
              <a:solidFill>
                <a:srgbClr val="993366"/>
              </a:solidFill>
              <a:latin typeface="Tahoma" pitchFamily="34" charset="0"/>
            </a:endParaRPr>
          </a:p>
        </p:txBody>
      </p:sp>
    </p:spTree>
    <p:extLst>
      <p:ext uri="{BB962C8B-B14F-4D97-AF65-F5344CB8AC3E}">
        <p14:creationId xmlns:p14="http://schemas.microsoft.com/office/powerpoint/2010/main" val="1607465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right)">
                                      <p:cBhvr>
                                        <p:cTn id="16" dur="500"/>
                                        <p:tgtEl>
                                          <p:spTgt spid="5"/>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up)">
                                      <p:cBhvr>
                                        <p:cTn id="20" dur="500"/>
                                        <p:tgtEl>
                                          <p:spTgt spid="16"/>
                                        </p:tgtEl>
                                      </p:cBhvr>
                                    </p:animEffect>
                                  </p:childTnLst>
                                </p:cTn>
                              </p:par>
                            </p:childTnLst>
                          </p:cTn>
                        </p:par>
                        <p:par>
                          <p:cTn id="21" fill="hold">
                            <p:stCondLst>
                              <p:cond delay="1000"/>
                            </p:stCondLst>
                            <p:childTnLst>
                              <p:par>
                                <p:cTn id="22" presetID="2" presetClass="entr" presetSubtype="8" fill="hold" grpId="0" nodeType="afterEffect">
                                  <p:stCondLst>
                                    <p:cond delay="0"/>
                                  </p:stCondLst>
                                  <p:childTnLst>
                                    <p:set>
                                      <p:cBhvr>
                                        <p:cTn id="23" dur="1" fill="hold">
                                          <p:stCondLst>
                                            <p:cond delay="0"/>
                                          </p:stCondLst>
                                        </p:cTn>
                                        <p:tgtEl>
                                          <p:spTgt spid="33"/>
                                        </p:tgtEl>
                                        <p:attrNameLst>
                                          <p:attrName>style.visibility</p:attrName>
                                        </p:attrNameLst>
                                      </p:cBhvr>
                                      <p:to>
                                        <p:strVal val="visible"/>
                                      </p:to>
                                    </p:set>
                                    <p:anim calcmode="lin" valueType="num">
                                      <p:cBhvr additive="base">
                                        <p:cTn id="24" dur="500" fill="hold"/>
                                        <p:tgtEl>
                                          <p:spTgt spid="33"/>
                                        </p:tgtEl>
                                        <p:attrNameLst>
                                          <p:attrName>ppt_x</p:attrName>
                                        </p:attrNameLst>
                                      </p:cBhvr>
                                      <p:tavLst>
                                        <p:tav tm="0">
                                          <p:val>
                                            <p:strVal val="0-#ppt_w/2"/>
                                          </p:val>
                                        </p:tav>
                                        <p:tav tm="100000">
                                          <p:val>
                                            <p:strVal val="#ppt_x"/>
                                          </p:val>
                                        </p:tav>
                                      </p:tavLst>
                                    </p:anim>
                                    <p:anim calcmode="lin" valueType="num">
                                      <p:cBhvr additive="base">
                                        <p:cTn id="25" dur="500" fill="hold"/>
                                        <p:tgtEl>
                                          <p:spTgt spid="33"/>
                                        </p:tgtEl>
                                        <p:attrNameLst>
                                          <p:attrName>ppt_y</p:attrName>
                                        </p:attrNameLst>
                                      </p:cBhvr>
                                      <p:tavLst>
                                        <p:tav tm="0">
                                          <p:val>
                                            <p:strVal val="#ppt_y"/>
                                          </p:val>
                                        </p:tav>
                                        <p:tav tm="100000">
                                          <p:val>
                                            <p:strVal val="#ppt_y"/>
                                          </p:val>
                                        </p:tav>
                                      </p:tavLst>
                                    </p:anim>
                                  </p:childTnLst>
                                </p:cTn>
                              </p:par>
                            </p:childTnLst>
                          </p:cTn>
                        </p:par>
                        <p:par>
                          <p:cTn id="26" fill="hold">
                            <p:stCondLst>
                              <p:cond delay="1500"/>
                            </p:stCondLst>
                            <p:childTnLst>
                              <p:par>
                                <p:cTn id="27" presetID="2" presetClass="entr" presetSubtype="8" fill="hold" grpId="0" nodeType="after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fill="hold"/>
                                        <p:tgtEl>
                                          <p:spTgt spid="36"/>
                                        </p:tgtEl>
                                        <p:attrNameLst>
                                          <p:attrName>ppt_x</p:attrName>
                                        </p:attrNameLst>
                                      </p:cBhvr>
                                      <p:tavLst>
                                        <p:tav tm="0">
                                          <p:val>
                                            <p:strVal val="0-#ppt_w/2"/>
                                          </p:val>
                                        </p:tav>
                                        <p:tav tm="100000">
                                          <p:val>
                                            <p:strVal val="#ppt_x"/>
                                          </p:val>
                                        </p:tav>
                                      </p:tavLst>
                                    </p:anim>
                                    <p:anim calcmode="lin" valueType="num">
                                      <p:cBhvr additive="base">
                                        <p:cTn id="30" dur="500" fill="hold"/>
                                        <p:tgtEl>
                                          <p:spTgt spid="36"/>
                                        </p:tgtEl>
                                        <p:attrNameLst>
                                          <p:attrName>ppt_y</p:attrName>
                                        </p:attrNameLst>
                                      </p:cBhvr>
                                      <p:tavLst>
                                        <p:tav tm="0">
                                          <p:val>
                                            <p:strVal val="#ppt_y"/>
                                          </p:val>
                                        </p:tav>
                                        <p:tav tm="100000">
                                          <p:val>
                                            <p:strVal val="#ppt_y"/>
                                          </p:val>
                                        </p:tav>
                                      </p:tavLst>
                                    </p:anim>
                                  </p:childTnLst>
                                </p:cTn>
                              </p:par>
                            </p:childTnLst>
                          </p:cTn>
                        </p:par>
                        <p:par>
                          <p:cTn id="31" fill="hold">
                            <p:stCondLst>
                              <p:cond delay="2000"/>
                            </p:stCondLst>
                            <p:childTnLst>
                              <p:par>
                                <p:cTn id="32" presetID="2" presetClass="entr" presetSubtype="8" fill="hold" grpId="0" nodeType="afterEffect">
                                  <p:stCondLst>
                                    <p:cond delay="0"/>
                                  </p:stCondLst>
                                  <p:childTnLst>
                                    <p:set>
                                      <p:cBhvr>
                                        <p:cTn id="33" dur="1" fill="hold">
                                          <p:stCondLst>
                                            <p:cond delay="0"/>
                                          </p:stCondLst>
                                        </p:cTn>
                                        <p:tgtEl>
                                          <p:spTgt spid="29"/>
                                        </p:tgtEl>
                                        <p:attrNameLst>
                                          <p:attrName>style.visibility</p:attrName>
                                        </p:attrNameLst>
                                      </p:cBhvr>
                                      <p:to>
                                        <p:strVal val="visible"/>
                                      </p:to>
                                    </p:set>
                                    <p:anim calcmode="lin" valueType="num">
                                      <p:cBhvr additive="base">
                                        <p:cTn id="34" dur="500" fill="hold"/>
                                        <p:tgtEl>
                                          <p:spTgt spid="29"/>
                                        </p:tgtEl>
                                        <p:attrNameLst>
                                          <p:attrName>ppt_x</p:attrName>
                                        </p:attrNameLst>
                                      </p:cBhvr>
                                      <p:tavLst>
                                        <p:tav tm="0">
                                          <p:val>
                                            <p:strVal val="0-#ppt_w/2"/>
                                          </p:val>
                                        </p:tav>
                                        <p:tav tm="100000">
                                          <p:val>
                                            <p:strVal val="#ppt_x"/>
                                          </p:val>
                                        </p:tav>
                                      </p:tavLst>
                                    </p:anim>
                                    <p:anim calcmode="lin" valueType="num">
                                      <p:cBhvr additive="base">
                                        <p:cTn id="35"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left)">
                                      <p:cBhvr>
                                        <p:cTn id="40" dur="500"/>
                                        <p:tgtEl>
                                          <p:spTgt spid="8"/>
                                        </p:tgtEl>
                                      </p:cBhvr>
                                    </p:animEffect>
                                  </p:childTnLst>
                                </p:cTn>
                              </p:par>
                            </p:childTnLst>
                          </p:cTn>
                        </p:par>
                        <p:par>
                          <p:cTn id="41" fill="hold">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left)">
                                      <p:cBhvr>
                                        <p:cTn id="44" dur="500"/>
                                        <p:tgtEl>
                                          <p:spTgt spid="1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right)">
                                      <p:cBhvr>
                                        <p:cTn id="49" dur="500"/>
                                        <p:tgtEl>
                                          <p:spTgt spid="17"/>
                                        </p:tgtEl>
                                      </p:cBhvr>
                                    </p:animEffect>
                                  </p:childTnLst>
                                </p:cTn>
                              </p:par>
                            </p:childTnLst>
                          </p:cTn>
                        </p:par>
                        <p:par>
                          <p:cTn id="50" fill="hold">
                            <p:stCondLst>
                              <p:cond delay="500"/>
                            </p:stCondLst>
                            <p:childTnLst>
                              <p:par>
                                <p:cTn id="51" presetID="2" presetClass="entr" presetSubtype="8" fill="hold" grpId="0" nodeType="afterEffect">
                                  <p:stCondLst>
                                    <p:cond delay="0"/>
                                  </p:stCondLst>
                                  <p:childTnLst>
                                    <p:set>
                                      <p:cBhvr>
                                        <p:cTn id="52" dur="1" fill="hold">
                                          <p:stCondLst>
                                            <p:cond delay="0"/>
                                          </p:stCondLst>
                                        </p:cTn>
                                        <p:tgtEl>
                                          <p:spTgt spid="34"/>
                                        </p:tgtEl>
                                        <p:attrNameLst>
                                          <p:attrName>style.visibility</p:attrName>
                                        </p:attrNameLst>
                                      </p:cBhvr>
                                      <p:to>
                                        <p:strVal val="visible"/>
                                      </p:to>
                                    </p:set>
                                    <p:anim calcmode="lin" valueType="num">
                                      <p:cBhvr additive="base">
                                        <p:cTn id="53" dur="500" fill="hold"/>
                                        <p:tgtEl>
                                          <p:spTgt spid="34"/>
                                        </p:tgtEl>
                                        <p:attrNameLst>
                                          <p:attrName>ppt_x</p:attrName>
                                        </p:attrNameLst>
                                      </p:cBhvr>
                                      <p:tavLst>
                                        <p:tav tm="0">
                                          <p:val>
                                            <p:strVal val="0-#ppt_w/2"/>
                                          </p:val>
                                        </p:tav>
                                        <p:tav tm="100000">
                                          <p:val>
                                            <p:strVal val="#ppt_x"/>
                                          </p:val>
                                        </p:tav>
                                      </p:tavLst>
                                    </p:anim>
                                    <p:anim calcmode="lin" valueType="num">
                                      <p:cBhvr additive="base">
                                        <p:cTn id="54"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wipe(left)">
                                      <p:cBhvr>
                                        <p:cTn id="59" dur="500"/>
                                        <p:tgtEl>
                                          <p:spTgt spid="18"/>
                                        </p:tgtEl>
                                      </p:cBhvr>
                                    </p:animEffect>
                                  </p:childTnLst>
                                </p:cTn>
                              </p:par>
                            </p:childTnLst>
                          </p:cTn>
                        </p:par>
                        <p:par>
                          <p:cTn id="60" fill="hold">
                            <p:stCondLst>
                              <p:cond delay="500"/>
                            </p:stCondLst>
                            <p:childTnLst>
                              <p:par>
                                <p:cTn id="61" presetID="22" presetClass="entr" presetSubtype="8" fill="hold" grpId="0" nodeType="after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wipe(left)">
                                      <p:cBhvr>
                                        <p:cTn id="63" dur="500"/>
                                        <p:tgtEl>
                                          <p:spTgt spid="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2" fill="hold" grpId="0" nodeType="clickEffect">
                                  <p:stCondLst>
                                    <p:cond delay="0"/>
                                  </p:stCondLst>
                                  <p:childTnLst>
                                    <p:set>
                                      <p:cBhvr>
                                        <p:cTn id="67" dur="1" fill="hold">
                                          <p:stCondLst>
                                            <p:cond delay="0"/>
                                          </p:stCondLst>
                                        </p:cTn>
                                        <p:tgtEl>
                                          <p:spTgt spid="7"/>
                                        </p:tgtEl>
                                        <p:attrNameLst>
                                          <p:attrName>style.visibility</p:attrName>
                                        </p:attrNameLst>
                                      </p:cBhvr>
                                      <p:to>
                                        <p:strVal val="visible"/>
                                      </p:to>
                                    </p:set>
                                    <p:animEffect transition="in" filter="wipe(right)">
                                      <p:cBhvr>
                                        <p:cTn id="68" dur="500"/>
                                        <p:tgtEl>
                                          <p:spTgt spid="7"/>
                                        </p:tgtEl>
                                      </p:cBhvr>
                                    </p:animEffect>
                                  </p:childTnLst>
                                </p:cTn>
                              </p:par>
                            </p:childTnLst>
                          </p:cTn>
                        </p:par>
                        <p:par>
                          <p:cTn id="69" fill="hold">
                            <p:stCondLst>
                              <p:cond delay="500"/>
                            </p:stCondLst>
                            <p:childTnLst>
                              <p:par>
                                <p:cTn id="70" presetID="2" presetClass="entr" presetSubtype="8" fill="hold" grpId="0" nodeType="afterEffect">
                                  <p:stCondLst>
                                    <p:cond delay="0"/>
                                  </p:stCondLst>
                                  <p:childTnLst>
                                    <p:set>
                                      <p:cBhvr>
                                        <p:cTn id="71" dur="1" fill="hold">
                                          <p:stCondLst>
                                            <p:cond delay="0"/>
                                          </p:stCondLst>
                                        </p:cTn>
                                        <p:tgtEl>
                                          <p:spTgt spid="35"/>
                                        </p:tgtEl>
                                        <p:attrNameLst>
                                          <p:attrName>style.visibility</p:attrName>
                                        </p:attrNameLst>
                                      </p:cBhvr>
                                      <p:to>
                                        <p:strVal val="visible"/>
                                      </p:to>
                                    </p:set>
                                    <p:anim calcmode="lin" valueType="num">
                                      <p:cBhvr additive="base">
                                        <p:cTn id="72" dur="500" fill="hold"/>
                                        <p:tgtEl>
                                          <p:spTgt spid="35"/>
                                        </p:tgtEl>
                                        <p:attrNameLst>
                                          <p:attrName>ppt_x</p:attrName>
                                        </p:attrNameLst>
                                      </p:cBhvr>
                                      <p:tavLst>
                                        <p:tav tm="0">
                                          <p:val>
                                            <p:strVal val="0-#ppt_w/2"/>
                                          </p:val>
                                        </p:tav>
                                        <p:tav tm="100000">
                                          <p:val>
                                            <p:strVal val="#ppt_x"/>
                                          </p:val>
                                        </p:tav>
                                      </p:tavLst>
                                    </p:anim>
                                    <p:anim calcmode="lin" valueType="num">
                                      <p:cBhvr additive="base">
                                        <p:cTn id="73" dur="500" fill="hold"/>
                                        <p:tgtEl>
                                          <p:spTgt spid="35"/>
                                        </p:tgtEl>
                                        <p:attrNameLst>
                                          <p:attrName>ppt_y</p:attrName>
                                        </p:attrNameLst>
                                      </p:cBhvr>
                                      <p:tavLst>
                                        <p:tav tm="0">
                                          <p:val>
                                            <p:strVal val="#ppt_y"/>
                                          </p:val>
                                        </p:tav>
                                        <p:tav tm="100000">
                                          <p:val>
                                            <p:strVal val="#ppt_y"/>
                                          </p:val>
                                        </p:tav>
                                      </p:tavLst>
                                    </p:anim>
                                  </p:childTnLst>
                                </p:cTn>
                              </p:par>
                            </p:childTnLst>
                          </p:cTn>
                        </p:par>
                        <p:par>
                          <p:cTn id="74" fill="hold">
                            <p:stCondLst>
                              <p:cond delay="1000"/>
                            </p:stCondLst>
                            <p:childTnLst>
                              <p:par>
                                <p:cTn id="75" presetID="22" presetClass="entr" presetSubtype="8" fill="hold" grpId="0" nodeType="after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wipe(left)">
                                      <p:cBhvr>
                                        <p:cTn id="77" dur="500"/>
                                        <p:tgtEl>
                                          <p:spTgt spid="11"/>
                                        </p:tgtEl>
                                      </p:cBhvr>
                                    </p:animEffect>
                                  </p:childTnLst>
                                </p:cTn>
                              </p:par>
                            </p:childTnLst>
                          </p:cTn>
                        </p:par>
                        <p:par>
                          <p:cTn id="78" fill="hold">
                            <p:stCondLst>
                              <p:cond delay="1500"/>
                            </p:stCondLst>
                            <p:childTnLst>
                              <p:par>
                                <p:cTn id="79" presetID="22" presetClass="entr" presetSubtype="8" fill="hold" grpId="0" nodeType="afterEffect">
                                  <p:stCondLst>
                                    <p:cond delay="0"/>
                                  </p:stCondLst>
                                  <p:childTnLst>
                                    <p:set>
                                      <p:cBhvr>
                                        <p:cTn id="80" dur="1" fill="hold">
                                          <p:stCondLst>
                                            <p:cond delay="0"/>
                                          </p:stCondLst>
                                        </p:cTn>
                                        <p:tgtEl>
                                          <p:spTgt spid="12"/>
                                        </p:tgtEl>
                                        <p:attrNameLst>
                                          <p:attrName>style.visibility</p:attrName>
                                        </p:attrNameLst>
                                      </p:cBhvr>
                                      <p:to>
                                        <p:strVal val="visible"/>
                                      </p:to>
                                    </p:set>
                                    <p:animEffect transition="in" filter="wipe(left)">
                                      <p:cBhvr>
                                        <p:cTn id="81" dur="500"/>
                                        <p:tgtEl>
                                          <p:spTgt spid="12"/>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2" fill="hold" grpId="0" nodeType="clickEffect">
                                  <p:stCondLst>
                                    <p:cond delay="0"/>
                                  </p:stCondLst>
                                  <p:childTnLst>
                                    <p:set>
                                      <p:cBhvr>
                                        <p:cTn id="85" dur="1" fill="hold">
                                          <p:stCondLst>
                                            <p:cond delay="0"/>
                                          </p:stCondLst>
                                        </p:cTn>
                                        <p:tgtEl>
                                          <p:spTgt spid="19"/>
                                        </p:tgtEl>
                                        <p:attrNameLst>
                                          <p:attrName>style.visibility</p:attrName>
                                        </p:attrNameLst>
                                      </p:cBhvr>
                                      <p:to>
                                        <p:strVal val="visible"/>
                                      </p:to>
                                    </p:set>
                                    <p:animEffect transition="in" filter="wipe(right)">
                                      <p:cBhvr>
                                        <p:cTn id="86" dur="500"/>
                                        <p:tgtEl>
                                          <p:spTgt spid="19"/>
                                        </p:tgtEl>
                                      </p:cBhvr>
                                    </p:animEffect>
                                  </p:childTnLst>
                                </p:cTn>
                              </p:par>
                            </p:childTnLst>
                          </p:cTn>
                        </p:par>
                        <p:par>
                          <p:cTn id="87" fill="hold">
                            <p:stCondLst>
                              <p:cond delay="500"/>
                            </p:stCondLst>
                            <p:childTnLst>
                              <p:par>
                                <p:cTn id="88" presetID="2" presetClass="entr" presetSubtype="8" fill="hold" grpId="0" nodeType="afterEffect">
                                  <p:stCondLst>
                                    <p:cond delay="0"/>
                                  </p:stCondLst>
                                  <p:childTnLst>
                                    <p:set>
                                      <p:cBhvr>
                                        <p:cTn id="89" dur="1" fill="hold">
                                          <p:stCondLst>
                                            <p:cond delay="0"/>
                                          </p:stCondLst>
                                        </p:cTn>
                                        <p:tgtEl>
                                          <p:spTgt spid="37"/>
                                        </p:tgtEl>
                                        <p:attrNameLst>
                                          <p:attrName>style.visibility</p:attrName>
                                        </p:attrNameLst>
                                      </p:cBhvr>
                                      <p:to>
                                        <p:strVal val="visible"/>
                                      </p:to>
                                    </p:set>
                                    <p:anim calcmode="lin" valueType="num">
                                      <p:cBhvr additive="base">
                                        <p:cTn id="90" dur="500" fill="hold"/>
                                        <p:tgtEl>
                                          <p:spTgt spid="37"/>
                                        </p:tgtEl>
                                        <p:attrNameLst>
                                          <p:attrName>ppt_x</p:attrName>
                                        </p:attrNameLst>
                                      </p:cBhvr>
                                      <p:tavLst>
                                        <p:tav tm="0">
                                          <p:val>
                                            <p:strVal val="0-#ppt_w/2"/>
                                          </p:val>
                                        </p:tav>
                                        <p:tav tm="100000">
                                          <p:val>
                                            <p:strVal val="#ppt_x"/>
                                          </p:val>
                                        </p:tav>
                                      </p:tavLst>
                                    </p:anim>
                                    <p:anim calcmode="lin" valueType="num">
                                      <p:cBhvr additive="base">
                                        <p:cTn id="91" dur="500" fill="hold"/>
                                        <p:tgtEl>
                                          <p:spTgt spid="37"/>
                                        </p:tgtEl>
                                        <p:attrNameLst>
                                          <p:attrName>ppt_y</p:attrName>
                                        </p:attrNameLst>
                                      </p:cBhvr>
                                      <p:tavLst>
                                        <p:tav tm="0">
                                          <p:val>
                                            <p:strVal val="#ppt_y"/>
                                          </p:val>
                                        </p:tav>
                                        <p:tav tm="100000">
                                          <p:val>
                                            <p:strVal val="#ppt_y"/>
                                          </p:val>
                                        </p:tav>
                                      </p:tavLst>
                                    </p:anim>
                                  </p:childTnLst>
                                </p:cTn>
                              </p:par>
                            </p:childTnLst>
                          </p:cTn>
                        </p:par>
                        <p:par>
                          <p:cTn id="92" fill="hold">
                            <p:stCondLst>
                              <p:cond delay="1000"/>
                            </p:stCondLst>
                            <p:childTnLst>
                              <p:par>
                                <p:cTn id="93" presetID="22" presetClass="entr" presetSubtype="2" fill="hold" grpId="0" nodeType="afterEffect">
                                  <p:stCondLst>
                                    <p:cond delay="0"/>
                                  </p:stCondLst>
                                  <p:childTnLst>
                                    <p:set>
                                      <p:cBhvr>
                                        <p:cTn id="94" dur="1" fill="hold">
                                          <p:stCondLst>
                                            <p:cond delay="0"/>
                                          </p:stCondLst>
                                        </p:cTn>
                                        <p:tgtEl>
                                          <p:spTgt spid="20"/>
                                        </p:tgtEl>
                                        <p:attrNameLst>
                                          <p:attrName>style.visibility</p:attrName>
                                        </p:attrNameLst>
                                      </p:cBhvr>
                                      <p:to>
                                        <p:strVal val="visible"/>
                                      </p:to>
                                    </p:set>
                                    <p:animEffect transition="in" filter="wipe(right)">
                                      <p:cBhvr>
                                        <p:cTn id="95" dur="500"/>
                                        <p:tgtEl>
                                          <p:spTgt spid="20"/>
                                        </p:tgtEl>
                                      </p:cBhvr>
                                    </p:animEffect>
                                  </p:childTnLst>
                                </p:cTn>
                              </p:par>
                            </p:childTnLst>
                          </p:cTn>
                        </p:par>
                        <p:par>
                          <p:cTn id="96" fill="hold">
                            <p:stCondLst>
                              <p:cond delay="1500"/>
                            </p:stCondLst>
                            <p:childTnLst>
                              <p:par>
                                <p:cTn id="97" presetID="2" presetClass="entr" presetSubtype="8" fill="hold" grpId="0" nodeType="afterEffect">
                                  <p:stCondLst>
                                    <p:cond delay="0"/>
                                  </p:stCondLst>
                                  <p:childTnLst>
                                    <p:set>
                                      <p:cBhvr>
                                        <p:cTn id="98" dur="1" fill="hold">
                                          <p:stCondLst>
                                            <p:cond delay="0"/>
                                          </p:stCondLst>
                                        </p:cTn>
                                        <p:tgtEl>
                                          <p:spTgt spid="38"/>
                                        </p:tgtEl>
                                        <p:attrNameLst>
                                          <p:attrName>style.visibility</p:attrName>
                                        </p:attrNameLst>
                                      </p:cBhvr>
                                      <p:to>
                                        <p:strVal val="visible"/>
                                      </p:to>
                                    </p:set>
                                    <p:anim calcmode="lin" valueType="num">
                                      <p:cBhvr additive="base">
                                        <p:cTn id="99" dur="500" fill="hold"/>
                                        <p:tgtEl>
                                          <p:spTgt spid="38"/>
                                        </p:tgtEl>
                                        <p:attrNameLst>
                                          <p:attrName>ppt_x</p:attrName>
                                        </p:attrNameLst>
                                      </p:cBhvr>
                                      <p:tavLst>
                                        <p:tav tm="0">
                                          <p:val>
                                            <p:strVal val="0-#ppt_w/2"/>
                                          </p:val>
                                        </p:tav>
                                        <p:tav tm="100000">
                                          <p:val>
                                            <p:strVal val="#ppt_x"/>
                                          </p:val>
                                        </p:tav>
                                      </p:tavLst>
                                    </p:anim>
                                    <p:anim calcmode="lin" valueType="num">
                                      <p:cBhvr additive="base">
                                        <p:cTn id="100" dur="500" fill="hold"/>
                                        <p:tgtEl>
                                          <p:spTgt spid="38"/>
                                        </p:tgtEl>
                                        <p:attrNameLst>
                                          <p:attrName>ppt_y</p:attrName>
                                        </p:attrNameLst>
                                      </p:cBhvr>
                                      <p:tavLst>
                                        <p:tav tm="0">
                                          <p:val>
                                            <p:strVal val="#ppt_y"/>
                                          </p:val>
                                        </p:tav>
                                        <p:tav tm="100000">
                                          <p:val>
                                            <p:strVal val="#ppt_y"/>
                                          </p:val>
                                        </p:tav>
                                      </p:tavLst>
                                    </p:anim>
                                  </p:childTnLst>
                                </p:cTn>
                              </p:par>
                            </p:childTnLst>
                          </p:cTn>
                        </p:par>
                        <p:par>
                          <p:cTn id="101" fill="hold">
                            <p:stCondLst>
                              <p:cond delay="2000"/>
                            </p:stCondLst>
                            <p:childTnLst>
                              <p:par>
                                <p:cTn id="102" presetID="22" presetClass="entr" presetSubtype="2" fill="hold" grpId="0" nodeType="afterEffect">
                                  <p:stCondLst>
                                    <p:cond delay="0"/>
                                  </p:stCondLst>
                                  <p:childTnLst>
                                    <p:set>
                                      <p:cBhvr>
                                        <p:cTn id="103" dur="1" fill="hold">
                                          <p:stCondLst>
                                            <p:cond delay="0"/>
                                          </p:stCondLst>
                                        </p:cTn>
                                        <p:tgtEl>
                                          <p:spTgt spid="21"/>
                                        </p:tgtEl>
                                        <p:attrNameLst>
                                          <p:attrName>style.visibility</p:attrName>
                                        </p:attrNameLst>
                                      </p:cBhvr>
                                      <p:to>
                                        <p:strVal val="visible"/>
                                      </p:to>
                                    </p:set>
                                    <p:animEffect transition="in" filter="wipe(right)">
                                      <p:cBhvr>
                                        <p:cTn id="104" dur="500"/>
                                        <p:tgtEl>
                                          <p:spTgt spid="21"/>
                                        </p:tgtEl>
                                      </p:cBhvr>
                                    </p:animEffect>
                                  </p:childTnLst>
                                </p:cTn>
                              </p:par>
                            </p:childTnLst>
                          </p:cTn>
                        </p:par>
                        <p:par>
                          <p:cTn id="105" fill="hold">
                            <p:stCondLst>
                              <p:cond delay="2500"/>
                            </p:stCondLst>
                            <p:childTnLst>
                              <p:par>
                                <p:cTn id="106" presetID="2" presetClass="entr" presetSubtype="8" fill="hold" grpId="0" nodeType="afterEffect">
                                  <p:stCondLst>
                                    <p:cond delay="0"/>
                                  </p:stCondLst>
                                  <p:childTnLst>
                                    <p:set>
                                      <p:cBhvr>
                                        <p:cTn id="107" dur="1" fill="hold">
                                          <p:stCondLst>
                                            <p:cond delay="0"/>
                                          </p:stCondLst>
                                        </p:cTn>
                                        <p:tgtEl>
                                          <p:spTgt spid="39"/>
                                        </p:tgtEl>
                                        <p:attrNameLst>
                                          <p:attrName>style.visibility</p:attrName>
                                        </p:attrNameLst>
                                      </p:cBhvr>
                                      <p:to>
                                        <p:strVal val="visible"/>
                                      </p:to>
                                    </p:set>
                                    <p:anim calcmode="lin" valueType="num">
                                      <p:cBhvr additive="base">
                                        <p:cTn id="108" dur="500" fill="hold"/>
                                        <p:tgtEl>
                                          <p:spTgt spid="39"/>
                                        </p:tgtEl>
                                        <p:attrNameLst>
                                          <p:attrName>ppt_x</p:attrName>
                                        </p:attrNameLst>
                                      </p:cBhvr>
                                      <p:tavLst>
                                        <p:tav tm="0">
                                          <p:val>
                                            <p:strVal val="0-#ppt_w/2"/>
                                          </p:val>
                                        </p:tav>
                                        <p:tav tm="100000">
                                          <p:val>
                                            <p:strVal val="#ppt_x"/>
                                          </p:val>
                                        </p:tav>
                                      </p:tavLst>
                                    </p:anim>
                                    <p:anim calcmode="lin" valueType="num">
                                      <p:cBhvr additive="base">
                                        <p:cTn id="109" dur="500" fill="hold"/>
                                        <p:tgtEl>
                                          <p:spTgt spid="39"/>
                                        </p:tgtEl>
                                        <p:attrNameLst>
                                          <p:attrName>ppt_y</p:attrName>
                                        </p:attrNameLst>
                                      </p:cBhvr>
                                      <p:tavLst>
                                        <p:tav tm="0">
                                          <p:val>
                                            <p:strVal val="#ppt_y"/>
                                          </p:val>
                                        </p:tav>
                                        <p:tav tm="100000">
                                          <p:val>
                                            <p:strVal val="#ppt_y"/>
                                          </p:val>
                                        </p:tav>
                                      </p:tavLst>
                                    </p:anim>
                                  </p:childTnLst>
                                </p:cTn>
                              </p:par>
                            </p:childTnLst>
                          </p:cTn>
                        </p:par>
                        <p:par>
                          <p:cTn id="110" fill="hold">
                            <p:stCondLst>
                              <p:cond delay="3000"/>
                            </p:stCondLst>
                            <p:childTnLst>
                              <p:par>
                                <p:cTn id="111" presetID="22" presetClass="entr" presetSubtype="2" fill="hold" grpId="0" nodeType="afterEffect">
                                  <p:stCondLst>
                                    <p:cond delay="0"/>
                                  </p:stCondLst>
                                  <p:childTnLst>
                                    <p:set>
                                      <p:cBhvr>
                                        <p:cTn id="112" dur="1" fill="hold">
                                          <p:stCondLst>
                                            <p:cond delay="0"/>
                                          </p:stCondLst>
                                        </p:cTn>
                                        <p:tgtEl>
                                          <p:spTgt spid="22"/>
                                        </p:tgtEl>
                                        <p:attrNameLst>
                                          <p:attrName>style.visibility</p:attrName>
                                        </p:attrNameLst>
                                      </p:cBhvr>
                                      <p:to>
                                        <p:strVal val="visible"/>
                                      </p:to>
                                    </p:set>
                                    <p:animEffect transition="in" filter="wipe(right)">
                                      <p:cBhvr>
                                        <p:cTn id="113" dur="500"/>
                                        <p:tgtEl>
                                          <p:spTgt spid="22"/>
                                        </p:tgtEl>
                                      </p:cBhvr>
                                    </p:animEffect>
                                  </p:childTnLst>
                                </p:cTn>
                              </p:par>
                            </p:childTnLst>
                          </p:cTn>
                        </p:par>
                        <p:par>
                          <p:cTn id="114" fill="hold">
                            <p:stCondLst>
                              <p:cond delay="3500"/>
                            </p:stCondLst>
                            <p:childTnLst>
                              <p:par>
                                <p:cTn id="115" presetID="2" presetClass="entr" presetSubtype="8" fill="hold" grpId="0" nodeType="afterEffect">
                                  <p:stCondLst>
                                    <p:cond delay="0"/>
                                  </p:stCondLst>
                                  <p:childTnLst>
                                    <p:set>
                                      <p:cBhvr>
                                        <p:cTn id="116" dur="1" fill="hold">
                                          <p:stCondLst>
                                            <p:cond delay="0"/>
                                          </p:stCondLst>
                                        </p:cTn>
                                        <p:tgtEl>
                                          <p:spTgt spid="40"/>
                                        </p:tgtEl>
                                        <p:attrNameLst>
                                          <p:attrName>style.visibility</p:attrName>
                                        </p:attrNameLst>
                                      </p:cBhvr>
                                      <p:to>
                                        <p:strVal val="visible"/>
                                      </p:to>
                                    </p:set>
                                    <p:anim calcmode="lin" valueType="num">
                                      <p:cBhvr additive="base">
                                        <p:cTn id="117" dur="500" fill="hold"/>
                                        <p:tgtEl>
                                          <p:spTgt spid="40"/>
                                        </p:tgtEl>
                                        <p:attrNameLst>
                                          <p:attrName>ppt_x</p:attrName>
                                        </p:attrNameLst>
                                      </p:cBhvr>
                                      <p:tavLst>
                                        <p:tav tm="0">
                                          <p:val>
                                            <p:strVal val="0-#ppt_w/2"/>
                                          </p:val>
                                        </p:tav>
                                        <p:tav tm="100000">
                                          <p:val>
                                            <p:strVal val="#ppt_x"/>
                                          </p:val>
                                        </p:tav>
                                      </p:tavLst>
                                    </p:anim>
                                    <p:anim calcmode="lin" valueType="num">
                                      <p:cBhvr additive="base">
                                        <p:cTn id="11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23"/>
                                        </p:tgtEl>
                                        <p:attrNameLst>
                                          <p:attrName>style.visibility</p:attrName>
                                        </p:attrNameLst>
                                      </p:cBhvr>
                                      <p:to>
                                        <p:strVal val="visible"/>
                                      </p:to>
                                    </p:set>
                                    <p:animEffect transition="in" filter="wipe(left)">
                                      <p:cBhvr>
                                        <p:cTn id="123" dur="500"/>
                                        <p:tgtEl>
                                          <p:spTgt spid="23"/>
                                        </p:tgtEl>
                                      </p:cBhvr>
                                    </p:animEffect>
                                  </p:childTnLst>
                                </p:cTn>
                              </p:par>
                            </p:childTnLst>
                          </p:cTn>
                        </p:par>
                        <p:par>
                          <p:cTn id="124" fill="hold">
                            <p:stCondLst>
                              <p:cond delay="500"/>
                            </p:stCondLst>
                            <p:childTnLst>
                              <p:par>
                                <p:cTn id="125" presetID="22" presetClass="entr" presetSubtype="8" fill="hold" grpId="0" nodeType="afterEffect">
                                  <p:stCondLst>
                                    <p:cond delay="0"/>
                                  </p:stCondLst>
                                  <p:childTnLst>
                                    <p:set>
                                      <p:cBhvr>
                                        <p:cTn id="126" dur="1" fill="hold">
                                          <p:stCondLst>
                                            <p:cond delay="0"/>
                                          </p:stCondLst>
                                        </p:cTn>
                                        <p:tgtEl>
                                          <p:spTgt spid="24"/>
                                        </p:tgtEl>
                                        <p:attrNameLst>
                                          <p:attrName>style.visibility</p:attrName>
                                        </p:attrNameLst>
                                      </p:cBhvr>
                                      <p:to>
                                        <p:strVal val="visible"/>
                                      </p:to>
                                    </p:set>
                                    <p:animEffect transition="in" filter="wipe(left)">
                                      <p:cBhvr>
                                        <p:cTn id="127" dur="500"/>
                                        <p:tgtEl>
                                          <p:spTgt spid="24"/>
                                        </p:tgtEl>
                                      </p:cBhvr>
                                    </p:animEffect>
                                  </p:childTnLst>
                                </p:cTn>
                              </p:par>
                            </p:childTnLst>
                          </p:cTn>
                        </p:par>
                        <p:par>
                          <p:cTn id="128" fill="hold">
                            <p:stCondLst>
                              <p:cond delay="1000"/>
                            </p:stCondLst>
                            <p:childTnLst>
                              <p:par>
                                <p:cTn id="129" presetID="22" presetClass="entr" presetSubtype="8" fill="hold" grpId="0" nodeType="afterEffect">
                                  <p:stCondLst>
                                    <p:cond delay="0"/>
                                  </p:stCondLst>
                                  <p:childTnLst>
                                    <p:set>
                                      <p:cBhvr>
                                        <p:cTn id="130" dur="1" fill="hold">
                                          <p:stCondLst>
                                            <p:cond delay="0"/>
                                          </p:stCondLst>
                                        </p:cTn>
                                        <p:tgtEl>
                                          <p:spTgt spid="25"/>
                                        </p:tgtEl>
                                        <p:attrNameLst>
                                          <p:attrName>style.visibility</p:attrName>
                                        </p:attrNameLst>
                                      </p:cBhvr>
                                      <p:to>
                                        <p:strVal val="visible"/>
                                      </p:to>
                                    </p:set>
                                    <p:animEffect transition="in" filter="wipe(left)">
                                      <p:cBhvr>
                                        <p:cTn id="131" dur="500"/>
                                        <p:tgtEl>
                                          <p:spTgt spid="25"/>
                                        </p:tgtEl>
                                      </p:cBhvr>
                                    </p:animEffect>
                                  </p:childTnLst>
                                </p:cTn>
                              </p:par>
                            </p:childTnLst>
                          </p:cTn>
                        </p:par>
                        <p:par>
                          <p:cTn id="132" fill="hold">
                            <p:stCondLst>
                              <p:cond delay="1500"/>
                            </p:stCondLst>
                            <p:childTnLst>
                              <p:par>
                                <p:cTn id="133" presetID="22" presetClass="entr" presetSubtype="8" fill="hold" grpId="0" nodeType="afterEffect">
                                  <p:stCondLst>
                                    <p:cond delay="0"/>
                                  </p:stCondLst>
                                  <p:childTnLst>
                                    <p:set>
                                      <p:cBhvr>
                                        <p:cTn id="134" dur="1" fill="hold">
                                          <p:stCondLst>
                                            <p:cond delay="0"/>
                                          </p:stCondLst>
                                        </p:cTn>
                                        <p:tgtEl>
                                          <p:spTgt spid="10"/>
                                        </p:tgtEl>
                                        <p:attrNameLst>
                                          <p:attrName>style.visibility</p:attrName>
                                        </p:attrNameLst>
                                      </p:cBhvr>
                                      <p:to>
                                        <p:strVal val="visible"/>
                                      </p:to>
                                    </p:set>
                                    <p:animEffect transition="in" filter="wipe(left)">
                                      <p:cBhvr>
                                        <p:cTn id="135" dur="500"/>
                                        <p:tgtEl>
                                          <p:spTgt spid="10"/>
                                        </p:tgtEl>
                                      </p:cBhvr>
                                    </p:animEffect>
                                  </p:childTnLst>
                                </p:cTn>
                              </p:par>
                            </p:childTnLst>
                          </p:cTn>
                        </p:par>
                        <p:par>
                          <p:cTn id="136" fill="hold">
                            <p:stCondLst>
                              <p:cond delay="2000"/>
                            </p:stCondLst>
                            <p:childTnLst>
                              <p:par>
                                <p:cTn id="137" presetID="22" presetClass="entr" presetSubtype="8" fill="hold" grpId="0" nodeType="afterEffect">
                                  <p:stCondLst>
                                    <p:cond delay="0"/>
                                  </p:stCondLst>
                                  <p:childTnLst>
                                    <p:set>
                                      <p:cBhvr>
                                        <p:cTn id="138" dur="1" fill="hold">
                                          <p:stCondLst>
                                            <p:cond delay="0"/>
                                          </p:stCondLst>
                                        </p:cTn>
                                        <p:tgtEl>
                                          <p:spTgt spid="14"/>
                                        </p:tgtEl>
                                        <p:attrNameLst>
                                          <p:attrName>style.visibility</p:attrName>
                                        </p:attrNameLst>
                                      </p:cBhvr>
                                      <p:to>
                                        <p:strVal val="visible"/>
                                      </p:to>
                                    </p:set>
                                    <p:animEffect transition="in" filter="wipe(left)">
                                      <p:cBhvr>
                                        <p:cTn id="139" dur="500"/>
                                        <p:tgtEl>
                                          <p:spTgt spid="14"/>
                                        </p:tgtEl>
                                      </p:cBhvr>
                                    </p:animEffect>
                                  </p:childTnLst>
                                </p:cTn>
                              </p:par>
                            </p:childTnLst>
                          </p:cTn>
                        </p:par>
                        <p:par>
                          <p:cTn id="140" fill="hold">
                            <p:stCondLst>
                              <p:cond delay="2500"/>
                            </p:stCondLst>
                            <p:childTnLst>
                              <p:par>
                                <p:cTn id="141" presetID="22" presetClass="entr" presetSubtype="1" fill="hold" grpId="0" nodeType="afterEffect">
                                  <p:stCondLst>
                                    <p:cond delay="0"/>
                                  </p:stCondLst>
                                  <p:childTnLst>
                                    <p:set>
                                      <p:cBhvr>
                                        <p:cTn id="142" dur="1" fill="hold">
                                          <p:stCondLst>
                                            <p:cond delay="0"/>
                                          </p:stCondLst>
                                        </p:cTn>
                                        <p:tgtEl>
                                          <p:spTgt spid="42"/>
                                        </p:tgtEl>
                                        <p:attrNameLst>
                                          <p:attrName>style.visibility</p:attrName>
                                        </p:attrNameLst>
                                      </p:cBhvr>
                                      <p:to>
                                        <p:strVal val="visible"/>
                                      </p:to>
                                    </p:set>
                                    <p:animEffect transition="in" filter="wipe(up)">
                                      <p:cBhvr>
                                        <p:cTn id="14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autoUpdateAnimBg="0"/>
      <p:bldP spid="16" grpId="0" animBg="1" autoUpdateAnimBg="0"/>
      <p:bldP spid="17" grpId="0" animBg="1"/>
      <p:bldP spid="18" grpId="0" animBg="1"/>
      <p:bldP spid="19" grpId="0" animBg="1"/>
      <p:bldP spid="20" grpId="0" animBg="1"/>
      <p:bldP spid="21" grpId="0" animBg="1"/>
      <p:bldP spid="22" grpId="0" animBg="1"/>
      <p:bldP spid="23" grpId="0" animBg="1"/>
      <p:bldP spid="24" grpId="0" animBg="1"/>
      <p:bldP spid="25" grpId="0" animBg="1"/>
      <p:bldP spid="29" grpId="0" autoUpdateAnimBg="0"/>
      <p:bldP spid="33" grpId="0" autoUpdateAnimBg="0"/>
      <p:bldP spid="34" grpId="0" autoUpdateAnimBg="0"/>
      <p:bldP spid="35" grpId="0" autoUpdateAnimBg="0"/>
      <p:bldP spid="36" grpId="0" animBg="1"/>
      <p:bldP spid="37" grpId="0" autoUpdateAnimBg="0"/>
      <p:bldP spid="38" grpId="0" autoUpdateAnimBg="0"/>
      <p:bldP spid="39" grpId="0" autoUpdateAnimBg="0"/>
      <p:bldP spid="40" grpId="0" autoUpdateAnimBg="0"/>
      <p:bldP spid="4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动态调整拥塞窗口：理想情形</a:t>
            </a:r>
            <a:endParaRPr lang="zh-CN" altLang="en-US" dirty="0"/>
          </a:p>
        </p:txBody>
      </p:sp>
      <p:sp>
        <p:nvSpPr>
          <p:cNvPr id="3" name="内容占位符 2"/>
          <p:cNvSpPr>
            <a:spLocks noGrp="1"/>
          </p:cNvSpPr>
          <p:nvPr>
            <p:ph idx="1"/>
          </p:nvPr>
        </p:nvSpPr>
        <p:spPr/>
        <p:txBody>
          <a:bodyPr>
            <a:normAutofit/>
          </a:bodyPr>
          <a:lstStyle/>
          <a:p>
            <a:r>
              <a:rPr lang="en-US" altLang="zh-CN" dirty="0" smtClean="0">
                <a:ea typeface="宋体" pitchFamily="2" charset="-122"/>
              </a:rPr>
              <a:t>AIMD</a:t>
            </a:r>
            <a:r>
              <a:rPr lang="zh-CN" altLang="en-US" dirty="0" smtClean="0">
                <a:ea typeface="宋体" pitchFamily="2" charset="-122"/>
              </a:rPr>
              <a:t>（</a:t>
            </a:r>
            <a:r>
              <a:rPr lang="en-US" altLang="zh-CN" dirty="0" smtClean="0">
                <a:ea typeface="宋体" pitchFamily="2" charset="-122"/>
              </a:rPr>
              <a:t>Additive Increase/Multiplicative Decrease</a:t>
            </a:r>
            <a:r>
              <a:rPr lang="zh-CN" altLang="en-US" dirty="0" smtClean="0">
                <a:ea typeface="宋体" pitchFamily="2" charset="-122"/>
              </a:rPr>
              <a:t>）</a:t>
            </a:r>
            <a:endParaRPr lang="en-US" altLang="zh-CN" dirty="0" smtClean="0">
              <a:latin typeface="+mn-ea"/>
            </a:endParaRPr>
          </a:p>
          <a:p>
            <a:r>
              <a:rPr lang="zh-CN" altLang="en-US" sz="2400" dirty="0" smtClean="0">
                <a:latin typeface="+mn-ea"/>
              </a:rPr>
              <a:t>当拥塞窗口达到网络的容量之后，路由器将丢弃分组，发送方超时</a:t>
            </a:r>
          </a:p>
          <a:p>
            <a:pPr lvl="1"/>
            <a:r>
              <a:rPr lang="zh-CN" altLang="en-US" dirty="0" smtClean="0">
                <a:latin typeface="+mn-ea"/>
              </a:rPr>
              <a:t>估计过高，减少拥塞窗口，拥塞窗口为原来的</a:t>
            </a:r>
            <a:r>
              <a:rPr lang="en-US" altLang="zh-CN" dirty="0" smtClean="0">
                <a:latin typeface="+mn-ea"/>
              </a:rPr>
              <a:t>1/2</a:t>
            </a:r>
            <a:r>
              <a:rPr lang="zh-CN" altLang="en-US" dirty="0" smtClean="0">
                <a:latin typeface="+mn-ea"/>
              </a:rPr>
              <a:t>（</a:t>
            </a:r>
            <a:r>
              <a:rPr lang="en-US" altLang="zh-CN" dirty="0" smtClean="0">
                <a:latin typeface="+mn-ea"/>
              </a:rPr>
              <a:t>MD</a:t>
            </a:r>
            <a:r>
              <a:rPr lang="zh-CN" altLang="en-US" dirty="0" smtClean="0">
                <a:latin typeface="+mn-ea"/>
              </a:rPr>
              <a:t>）</a:t>
            </a:r>
            <a:endParaRPr lang="en-US" altLang="zh-CN" dirty="0" smtClean="0">
              <a:latin typeface="+mn-ea"/>
            </a:endParaRPr>
          </a:p>
          <a:p>
            <a:pPr lvl="1"/>
            <a:r>
              <a:rPr lang="zh-CN" altLang="en-US" dirty="0" smtClean="0">
                <a:latin typeface="+mn-ea"/>
              </a:rPr>
              <a:t>可能减少得太多，继续增加拥塞窗口，每</a:t>
            </a:r>
            <a:r>
              <a:rPr lang="en-US" altLang="zh-CN" dirty="0" smtClean="0">
                <a:latin typeface="+mn-ea"/>
              </a:rPr>
              <a:t>RTT</a:t>
            </a:r>
            <a:r>
              <a:rPr lang="zh-CN" altLang="en-US" dirty="0" smtClean="0">
                <a:latin typeface="+mn-ea"/>
              </a:rPr>
              <a:t>拥塞窗口加一，即线性增加（</a:t>
            </a:r>
            <a:r>
              <a:rPr lang="en-US" altLang="zh-CN" dirty="0" smtClean="0">
                <a:latin typeface="+mn-ea"/>
              </a:rPr>
              <a:t>AI</a:t>
            </a:r>
            <a:r>
              <a:rPr lang="zh-CN" altLang="en-US" dirty="0" smtClean="0">
                <a:latin typeface="+mn-ea"/>
              </a:rPr>
              <a:t>） </a:t>
            </a:r>
          </a:p>
          <a:p>
            <a:pPr lvl="1"/>
            <a:r>
              <a:rPr lang="zh-CN" altLang="en-US" dirty="0" smtClean="0">
                <a:latin typeface="+mn-ea"/>
              </a:rPr>
              <a:t>接着拥塞窗口达到网络容量，拥塞窗口减半</a:t>
            </a:r>
          </a:p>
          <a:p>
            <a:pPr lvl="1"/>
            <a:r>
              <a:rPr lang="zh-CN" altLang="en-US" dirty="0" smtClean="0">
                <a:latin typeface="+mn-ea"/>
              </a:rPr>
              <a:t>这样持续，拥塞窗口在网络容量附近抖动</a:t>
            </a:r>
          </a:p>
          <a:p>
            <a:r>
              <a:rPr lang="zh-CN" altLang="en-US" sz="2400" dirty="0" smtClean="0">
                <a:latin typeface="+mn-ea"/>
              </a:rPr>
              <a:t>注意：</a:t>
            </a:r>
            <a:r>
              <a:rPr lang="en-US" altLang="zh-CN" sz="2400" dirty="0" smtClean="0">
                <a:latin typeface="+mn-ea"/>
              </a:rPr>
              <a:t>TCP</a:t>
            </a:r>
            <a:r>
              <a:rPr lang="zh-CN" altLang="en-US" sz="2400" dirty="0" smtClean="0">
                <a:latin typeface="+mn-ea"/>
              </a:rPr>
              <a:t>连接的容量是动态变化的</a:t>
            </a:r>
          </a:p>
          <a:p>
            <a:pPr lvl="1"/>
            <a:r>
              <a:rPr lang="zh-CN" altLang="en-US" dirty="0" smtClean="0">
                <a:latin typeface="+mn-ea"/>
              </a:rPr>
              <a:t>另外一条连接建立</a:t>
            </a:r>
            <a:r>
              <a:rPr lang="en-US" altLang="zh-CN" dirty="0" smtClean="0">
                <a:latin typeface="+mn-ea"/>
                <a:sym typeface="Wingdings" pitchFamily="2" charset="2"/>
              </a:rPr>
              <a:t></a:t>
            </a:r>
            <a:r>
              <a:rPr lang="zh-CN" altLang="en-US" dirty="0" smtClean="0">
                <a:latin typeface="+mn-ea"/>
              </a:rPr>
              <a:t>拥塞窗口减半</a:t>
            </a:r>
          </a:p>
          <a:p>
            <a:pPr lvl="1"/>
            <a:r>
              <a:rPr lang="zh-CN" altLang="en-US" dirty="0" smtClean="0">
                <a:latin typeface="+mn-ea"/>
              </a:rPr>
              <a:t>一条连接关闭</a:t>
            </a:r>
            <a:r>
              <a:rPr lang="en-US" altLang="zh-CN" dirty="0" smtClean="0">
                <a:latin typeface="+mn-ea"/>
                <a:sym typeface="Wingdings" pitchFamily="2" charset="2"/>
              </a:rPr>
              <a:t></a:t>
            </a:r>
            <a:r>
              <a:rPr lang="zh-CN" altLang="en-US" dirty="0" smtClean="0">
                <a:latin typeface="+mn-ea"/>
              </a:rPr>
              <a:t>拥塞窗口线性增加</a:t>
            </a:r>
            <a:endParaRPr lang="zh-CN" altLang="en-US" sz="2800" dirty="0">
              <a:latin typeface="+mn-ea"/>
            </a:endParaRPr>
          </a:p>
        </p:txBody>
      </p:sp>
      <p:grpSp>
        <p:nvGrpSpPr>
          <p:cNvPr id="18" name="组合 17"/>
          <p:cNvGrpSpPr/>
          <p:nvPr/>
        </p:nvGrpSpPr>
        <p:grpSpPr>
          <a:xfrm>
            <a:off x="7672219" y="3807409"/>
            <a:ext cx="4346360" cy="2709443"/>
            <a:chOff x="3024800" y="1730583"/>
            <a:chExt cx="6010340" cy="3442822"/>
          </a:xfrm>
        </p:grpSpPr>
        <p:grpSp>
          <p:nvGrpSpPr>
            <p:cNvPr id="19" name="Group 4"/>
            <p:cNvGrpSpPr>
              <a:grpSpLocks/>
            </p:cNvGrpSpPr>
            <p:nvPr/>
          </p:nvGrpSpPr>
          <p:grpSpPr bwMode="auto">
            <a:xfrm>
              <a:off x="3024800" y="1730583"/>
              <a:ext cx="6010340" cy="3442822"/>
              <a:chOff x="2299" y="1189"/>
              <a:chExt cx="3057" cy="2026"/>
            </a:xfrm>
          </p:grpSpPr>
          <p:sp>
            <p:nvSpPr>
              <p:cNvPr id="24" name="Line 5"/>
              <p:cNvSpPr>
                <a:spLocks noChangeShapeType="1"/>
              </p:cNvSpPr>
              <p:nvPr/>
            </p:nvSpPr>
            <p:spPr bwMode="auto">
              <a:xfrm>
                <a:off x="2299" y="1189"/>
                <a:ext cx="0" cy="1846"/>
              </a:xfrm>
              <a:prstGeom prst="line">
                <a:avLst/>
              </a:prstGeom>
              <a:noFill/>
              <a:ln w="12700">
                <a:solidFill>
                  <a:schemeClr val="tx1"/>
                </a:solidFill>
                <a:round/>
                <a:headEnd type="stealth" w="med" len="med"/>
                <a:tailEnd type="none" w="sm" len="sm"/>
              </a:ln>
            </p:spPr>
            <p:txBody>
              <a:bodyPr wrap="none" anchor="ctr"/>
              <a:lstStyle/>
              <a:p>
                <a:endParaRPr lang="zh-CN" altLang="en-US"/>
              </a:p>
            </p:txBody>
          </p:sp>
          <p:sp>
            <p:nvSpPr>
              <p:cNvPr id="25" name="Line 6"/>
              <p:cNvSpPr>
                <a:spLocks noChangeShapeType="1"/>
              </p:cNvSpPr>
              <p:nvPr/>
            </p:nvSpPr>
            <p:spPr bwMode="auto">
              <a:xfrm>
                <a:off x="2299" y="3035"/>
                <a:ext cx="3057" cy="0"/>
              </a:xfrm>
              <a:prstGeom prst="line">
                <a:avLst/>
              </a:prstGeom>
              <a:noFill/>
              <a:ln w="12700">
                <a:solidFill>
                  <a:schemeClr val="tx1"/>
                </a:solidFill>
                <a:round/>
                <a:headEnd type="none" w="sm" len="sm"/>
                <a:tailEnd type="stealth" w="med" len="med"/>
              </a:ln>
            </p:spPr>
            <p:txBody>
              <a:bodyPr wrap="none" anchor="ctr"/>
              <a:lstStyle/>
              <a:p>
                <a:endParaRPr lang="zh-CN" altLang="en-US"/>
              </a:p>
            </p:txBody>
          </p:sp>
          <p:sp>
            <p:nvSpPr>
              <p:cNvPr id="26" name="Rectangle 7"/>
              <p:cNvSpPr>
                <a:spLocks noChangeArrowheads="1"/>
              </p:cNvSpPr>
              <p:nvPr/>
            </p:nvSpPr>
            <p:spPr bwMode="auto">
              <a:xfrm>
                <a:off x="2299" y="1201"/>
                <a:ext cx="307" cy="181"/>
              </a:xfrm>
              <a:prstGeom prst="rect">
                <a:avLst/>
              </a:prstGeom>
              <a:noFill/>
              <a:ln w="9525">
                <a:noFill/>
                <a:miter lim="800000"/>
                <a:headEnd/>
                <a:tailEnd/>
              </a:ln>
            </p:spPr>
            <p:txBody>
              <a:bodyPr wrap="none" lIns="92075" tIns="46038" rIns="92075" bIns="46038">
                <a:spAutoFit/>
              </a:bodyPr>
              <a:lstStyle/>
              <a:p>
                <a:pPr eaLnBrk="0" hangingPunct="0"/>
                <a:r>
                  <a:rPr lang="en-US" altLang="zh-CN" sz="1400" dirty="0" err="1">
                    <a:latin typeface="Arial" pitchFamily="34" charset="0"/>
                  </a:rPr>
                  <a:t>cwnd</a:t>
                </a:r>
                <a:endParaRPr lang="en-US" altLang="zh-CN" sz="1400" dirty="0">
                  <a:latin typeface="Arial" pitchFamily="34" charset="0"/>
                </a:endParaRPr>
              </a:p>
            </p:txBody>
          </p:sp>
          <p:sp>
            <p:nvSpPr>
              <p:cNvPr id="27" name="Rectangle 10"/>
              <p:cNvSpPr>
                <a:spLocks noChangeArrowheads="1"/>
              </p:cNvSpPr>
              <p:nvPr/>
            </p:nvSpPr>
            <p:spPr bwMode="auto">
              <a:xfrm>
                <a:off x="5063" y="3034"/>
                <a:ext cx="293" cy="181"/>
              </a:xfrm>
              <a:prstGeom prst="rect">
                <a:avLst/>
              </a:prstGeom>
              <a:noFill/>
              <a:ln w="9525">
                <a:noFill/>
                <a:miter lim="800000"/>
                <a:headEnd/>
                <a:tailEnd/>
              </a:ln>
            </p:spPr>
            <p:txBody>
              <a:bodyPr wrap="none" lIns="92075" tIns="46038" rIns="92075" bIns="46038">
                <a:spAutoFit/>
              </a:bodyPr>
              <a:lstStyle/>
              <a:p>
                <a:pPr eaLnBrk="0" hangingPunct="0"/>
                <a:r>
                  <a:rPr lang="en-US" altLang="zh-CN" sz="1400">
                    <a:latin typeface="Arial" pitchFamily="34" charset="0"/>
                  </a:rPr>
                  <a:t>Time</a:t>
                </a:r>
              </a:p>
            </p:txBody>
          </p:sp>
          <p:sp>
            <p:nvSpPr>
              <p:cNvPr id="28" name="Arc 13"/>
              <p:cNvSpPr>
                <a:spLocks/>
              </p:cNvSpPr>
              <p:nvPr/>
            </p:nvSpPr>
            <p:spPr bwMode="auto">
              <a:xfrm>
                <a:off x="2299" y="1393"/>
                <a:ext cx="769" cy="1643"/>
              </a:xfrm>
              <a:custGeom>
                <a:avLst/>
                <a:gdLst>
                  <a:gd name="T0" fmla="*/ 0 w 21496"/>
                  <a:gd name="T1" fmla="*/ 0 h 21600"/>
                  <a:gd name="T2" fmla="*/ 0 w 21496"/>
                  <a:gd name="T3" fmla="*/ 0 h 21600"/>
                  <a:gd name="T4" fmla="*/ 0 w 21496"/>
                  <a:gd name="T5" fmla="*/ 0 h 21600"/>
                  <a:gd name="T6" fmla="*/ 0 60000 65536"/>
                  <a:gd name="T7" fmla="*/ 0 60000 65536"/>
                  <a:gd name="T8" fmla="*/ 0 60000 65536"/>
                  <a:gd name="T9" fmla="*/ 0 w 21496"/>
                  <a:gd name="T10" fmla="*/ 0 h 21600"/>
                  <a:gd name="T11" fmla="*/ 21496 w 21496"/>
                  <a:gd name="T12" fmla="*/ 21600 h 21600"/>
                </a:gdLst>
                <a:ahLst/>
                <a:cxnLst>
                  <a:cxn ang="T6">
                    <a:pos x="T0" y="T1"/>
                  </a:cxn>
                  <a:cxn ang="T7">
                    <a:pos x="T2" y="T3"/>
                  </a:cxn>
                  <a:cxn ang="T8">
                    <a:pos x="T4" y="T5"/>
                  </a:cxn>
                </a:cxnLst>
                <a:rect l="T9" t="T10" r="T11" b="T12"/>
                <a:pathLst>
                  <a:path w="21496" h="21600" fill="none" extrusionOk="0">
                    <a:moveTo>
                      <a:pt x="21495" y="2120"/>
                    </a:moveTo>
                    <a:cubicBezTo>
                      <a:pt x="20404" y="13175"/>
                      <a:pt x="11107" y="21599"/>
                      <a:pt x="0" y="21600"/>
                    </a:cubicBezTo>
                  </a:path>
                  <a:path w="21496" h="21600" stroke="0" extrusionOk="0">
                    <a:moveTo>
                      <a:pt x="21495" y="2120"/>
                    </a:moveTo>
                    <a:cubicBezTo>
                      <a:pt x="20404" y="13175"/>
                      <a:pt x="11107" y="21599"/>
                      <a:pt x="0" y="21600"/>
                    </a:cubicBezTo>
                    <a:lnTo>
                      <a:pt x="0" y="0"/>
                    </a:lnTo>
                    <a:close/>
                  </a:path>
                </a:pathLst>
              </a:custGeom>
              <a:noFill/>
              <a:ln w="28575">
                <a:solidFill>
                  <a:srgbClr val="009999"/>
                </a:solidFill>
                <a:prstDash val="dashDot"/>
                <a:round/>
                <a:headEnd type="none" w="sm" len="sm"/>
                <a:tailEnd type="none" w="sm" len="sm"/>
              </a:ln>
            </p:spPr>
            <p:txBody>
              <a:bodyPr wrap="none" anchor="ctr"/>
              <a:lstStyle/>
              <a:p>
                <a:pPr algn="ctr"/>
                <a:endParaRPr lang="zh-CN" altLang="en-US" sz="2400">
                  <a:solidFill>
                    <a:srgbClr val="009999"/>
                  </a:solidFill>
                </a:endParaRPr>
              </a:p>
            </p:txBody>
          </p:sp>
          <p:sp>
            <p:nvSpPr>
              <p:cNvPr id="29" name="Line 19"/>
              <p:cNvSpPr>
                <a:spLocks noChangeShapeType="1"/>
              </p:cNvSpPr>
              <p:nvPr/>
            </p:nvSpPr>
            <p:spPr bwMode="auto">
              <a:xfrm flipV="1">
                <a:off x="3068" y="1580"/>
                <a:ext cx="672" cy="790"/>
              </a:xfrm>
              <a:prstGeom prst="line">
                <a:avLst/>
              </a:prstGeom>
              <a:noFill/>
              <a:ln w="19050">
                <a:solidFill>
                  <a:schemeClr val="accent1"/>
                </a:solidFill>
                <a:prstDash val="solid"/>
                <a:round/>
                <a:headEnd type="none" w="sm" len="sm"/>
                <a:tailEnd type="none" w="sm" len="sm"/>
              </a:ln>
            </p:spPr>
            <p:txBody>
              <a:bodyPr wrap="none" anchor="ctr"/>
              <a:lstStyle/>
              <a:p>
                <a:endParaRPr lang="zh-CN" altLang="en-US"/>
              </a:p>
            </p:txBody>
          </p:sp>
          <p:sp>
            <p:nvSpPr>
              <p:cNvPr id="31" name="Line 23"/>
              <p:cNvSpPr>
                <a:spLocks noChangeShapeType="1"/>
              </p:cNvSpPr>
              <p:nvPr/>
            </p:nvSpPr>
            <p:spPr bwMode="auto">
              <a:xfrm>
                <a:off x="3078" y="1560"/>
                <a:ext cx="0" cy="792"/>
              </a:xfrm>
              <a:prstGeom prst="line">
                <a:avLst/>
              </a:prstGeom>
              <a:noFill/>
              <a:ln w="9525">
                <a:solidFill>
                  <a:schemeClr val="tx1"/>
                </a:solidFill>
                <a:round/>
                <a:headEnd/>
                <a:tailEnd/>
              </a:ln>
            </p:spPr>
            <p:txBody>
              <a:bodyPr/>
              <a:lstStyle/>
              <a:p>
                <a:endParaRPr lang="zh-CN" altLang="en-US"/>
              </a:p>
            </p:txBody>
          </p:sp>
        </p:grpSp>
        <p:sp>
          <p:nvSpPr>
            <p:cNvPr id="20" name="Line 19"/>
            <p:cNvSpPr>
              <a:spLocks noChangeShapeType="1"/>
            </p:cNvSpPr>
            <p:nvPr/>
          </p:nvSpPr>
          <p:spPr bwMode="auto">
            <a:xfrm flipV="1">
              <a:off x="5841793" y="1993976"/>
              <a:ext cx="1687322" cy="1750655"/>
            </a:xfrm>
            <a:prstGeom prst="line">
              <a:avLst/>
            </a:prstGeom>
            <a:noFill/>
            <a:ln w="19050">
              <a:solidFill>
                <a:schemeClr val="accent1"/>
              </a:solidFill>
              <a:prstDash val="solid"/>
              <a:round/>
              <a:headEnd type="none" w="sm" len="sm"/>
              <a:tailEnd type="none" w="sm" len="sm"/>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 name="Line 23"/>
            <p:cNvSpPr>
              <a:spLocks noChangeShapeType="1"/>
            </p:cNvSpPr>
            <p:nvPr/>
          </p:nvSpPr>
          <p:spPr bwMode="auto">
            <a:xfrm>
              <a:off x="5839652" y="2403868"/>
              <a:ext cx="0" cy="1345861"/>
            </a:xfrm>
            <a:prstGeom prst="line">
              <a:avLst/>
            </a:prstGeom>
            <a:noFill/>
            <a:ln w="9525">
              <a:solidFill>
                <a:schemeClr val="tx1"/>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Line 19"/>
            <p:cNvSpPr>
              <a:spLocks noChangeShapeType="1"/>
            </p:cNvSpPr>
            <p:nvPr/>
          </p:nvSpPr>
          <p:spPr bwMode="auto">
            <a:xfrm flipV="1">
              <a:off x="7529114" y="1993140"/>
              <a:ext cx="1305071" cy="1391562"/>
            </a:xfrm>
            <a:prstGeom prst="line">
              <a:avLst/>
            </a:prstGeom>
            <a:noFill/>
            <a:ln w="19050">
              <a:solidFill>
                <a:schemeClr val="accent1"/>
              </a:solidFill>
              <a:prstDash val="solid"/>
              <a:round/>
              <a:headEnd type="none" w="sm" len="sm"/>
              <a:tailEnd type="none" w="sm" len="sm"/>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 name="Line 23"/>
            <p:cNvSpPr>
              <a:spLocks noChangeShapeType="1"/>
            </p:cNvSpPr>
            <p:nvPr/>
          </p:nvSpPr>
          <p:spPr bwMode="auto">
            <a:xfrm>
              <a:off x="7531843" y="2013175"/>
              <a:ext cx="0" cy="1345861"/>
            </a:xfrm>
            <a:prstGeom prst="line">
              <a:avLst/>
            </a:prstGeom>
            <a:noFill/>
            <a:ln w="9525">
              <a:solidFill>
                <a:schemeClr val="tx1"/>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Tree>
    <p:extLst>
      <p:ext uri="{BB962C8B-B14F-4D97-AF65-F5344CB8AC3E}">
        <p14:creationId xmlns:p14="http://schemas.microsoft.com/office/powerpoint/2010/main" val="2780186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动态调整拥塞窗口：</a:t>
            </a:r>
            <a:r>
              <a:rPr lang="zh-CN" altLang="en-US" dirty="0"/>
              <a:t>实际</a:t>
            </a:r>
            <a:r>
              <a:rPr lang="zh-CN" altLang="en-US" dirty="0" smtClean="0"/>
              <a:t>情形</a:t>
            </a:r>
            <a:endParaRPr lang="zh-CN" altLang="en-US" dirty="0"/>
          </a:p>
        </p:txBody>
      </p:sp>
      <p:sp>
        <p:nvSpPr>
          <p:cNvPr id="3" name="内容占位符 2"/>
          <p:cNvSpPr>
            <a:spLocks noGrp="1"/>
          </p:cNvSpPr>
          <p:nvPr>
            <p:ph idx="1"/>
          </p:nvPr>
        </p:nvSpPr>
        <p:spPr/>
        <p:txBody>
          <a:bodyPr>
            <a:noAutofit/>
          </a:bodyPr>
          <a:lstStyle/>
          <a:p>
            <a:pPr>
              <a:lnSpc>
                <a:spcPct val="110000"/>
              </a:lnSpc>
            </a:pPr>
            <a:r>
              <a:rPr lang="zh-CN" altLang="en-US" sz="2400" dirty="0" smtClean="0"/>
              <a:t>发送者通过超时来检测到网络出现拥塞时： </a:t>
            </a:r>
            <a:endParaRPr lang="en-US" altLang="zh-CN" sz="2400" dirty="0" smtClean="0"/>
          </a:p>
          <a:p>
            <a:pPr lvl="1">
              <a:lnSpc>
                <a:spcPct val="110000"/>
              </a:lnSpc>
            </a:pPr>
            <a:r>
              <a:rPr lang="zh-CN" altLang="en-US" dirty="0"/>
              <a:t>相比</a:t>
            </a:r>
            <a:r>
              <a:rPr lang="zh-CN" altLang="en-US" dirty="0" smtClean="0"/>
              <a:t>网络拥塞出现的时刻已经滞后，网络容量也可能动态变化</a:t>
            </a:r>
            <a:endParaRPr lang="en-US" altLang="zh-CN" dirty="0" smtClean="0"/>
          </a:p>
          <a:p>
            <a:pPr lvl="1">
              <a:lnSpc>
                <a:spcPct val="110000"/>
              </a:lnSpc>
            </a:pPr>
            <a:r>
              <a:rPr lang="zh-CN" altLang="en-US" dirty="0" smtClean="0"/>
              <a:t>此时管道可能已经空，因而没有</a:t>
            </a:r>
            <a:r>
              <a:rPr lang="en-US" altLang="zh-CN" dirty="0" smtClean="0"/>
              <a:t>ACK</a:t>
            </a:r>
            <a:r>
              <a:rPr lang="zh-CN" altLang="en-US" dirty="0" smtClean="0"/>
              <a:t>来驱动新的分组发送</a:t>
            </a:r>
            <a:endParaRPr lang="en-US" altLang="zh-CN" dirty="0" smtClean="0"/>
          </a:p>
          <a:p>
            <a:pPr lvl="1">
              <a:lnSpc>
                <a:spcPct val="110000"/>
              </a:lnSpc>
            </a:pPr>
            <a:r>
              <a:rPr lang="zh-CN" altLang="en-US" dirty="0" smtClean="0"/>
              <a:t>需要重传分组，并且重新探测网络的容量</a:t>
            </a:r>
          </a:p>
          <a:p>
            <a:pPr>
              <a:lnSpc>
                <a:spcPct val="110000"/>
              </a:lnSpc>
            </a:pPr>
            <a:r>
              <a:rPr lang="zh-CN" altLang="en-US" sz="2400" dirty="0" smtClean="0"/>
              <a:t>发送者重新开始慢启动</a:t>
            </a:r>
          </a:p>
          <a:p>
            <a:pPr>
              <a:lnSpc>
                <a:spcPct val="110000"/>
              </a:lnSpc>
            </a:pPr>
            <a:r>
              <a:rPr lang="zh-CN" altLang="en-US" sz="2400" dirty="0" smtClean="0"/>
              <a:t>发送者可以估计到在</a:t>
            </a:r>
            <a:r>
              <a:rPr lang="en-US" altLang="zh-CN" sz="2400" dirty="0" smtClean="0"/>
              <a:t>RTO</a:t>
            </a:r>
            <a:r>
              <a:rPr lang="zh-CN" altLang="en-US" sz="2400" dirty="0" smtClean="0"/>
              <a:t>超时时刻的容量为拥塞窗口的一半</a:t>
            </a:r>
            <a:endParaRPr lang="en-US" altLang="zh-CN" sz="2400" dirty="0" smtClean="0"/>
          </a:p>
          <a:p>
            <a:pPr lvl="1">
              <a:lnSpc>
                <a:spcPct val="110000"/>
              </a:lnSpc>
            </a:pPr>
            <a:r>
              <a:rPr lang="zh-CN" altLang="en-US" sz="2000" dirty="0" smtClean="0"/>
              <a:t>在接近该容量时拥塞窗口增加的速度减慢</a:t>
            </a:r>
          </a:p>
          <a:p>
            <a:pPr lvl="1">
              <a:lnSpc>
                <a:spcPct val="110000"/>
              </a:lnSpc>
            </a:pPr>
            <a:r>
              <a:rPr lang="zh-CN" altLang="en-US" sz="2000" dirty="0" smtClean="0"/>
              <a:t>引入慢启动阈值</a:t>
            </a:r>
            <a:r>
              <a:rPr lang="en-US" altLang="zh-CN" sz="2000" dirty="0" err="1" smtClean="0"/>
              <a:t>ssthresh</a:t>
            </a:r>
            <a:r>
              <a:rPr lang="en-US" altLang="zh-CN" sz="2000" dirty="0" smtClean="0"/>
              <a:t>=</a:t>
            </a:r>
            <a:r>
              <a:rPr lang="zh-CN" altLang="en-US" sz="2000" dirty="0" smtClean="0"/>
              <a:t>超时时拥塞窗口的一半：拥塞控制的哪个阶段</a:t>
            </a:r>
            <a:r>
              <a:rPr lang="en-US" altLang="zh-CN" sz="2000" dirty="0" smtClean="0"/>
              <a:t>?</a:t>
            </a:r>
          </a:p>
          <a:p>
            <a:pPr lvl="2">
              <a:lnSpc>
                <a:spcPct val="110000"/>
              </a:lnSpc>
            </a:pPr>
            <a:r>
              <a:rPr lang="zh-CN" altLang="en-US" dirty="0" smtClean="0"/>
              <a:t>拥塞窗口小于</a:t>
            </a:r>
            <a:r>
              <a:rPr lang="en-US" altLang="zh-CN" dirty="0" err="1" smtClean="0"/>
              <a:t>ssthresh</a:t>
            </a:r>
            <a:r>
              <a:rPr lang="zh-CN" altLang="en-US" dirty="0" smtClean="0"/>
              <a:t>，则为慢启动阶段，拥塞窗口指数增加</a:t>
            </a:r>
          </a:p>
          <a:p>
            <a:pPr lvl="2">
              <a:lnSpc>
                <a:spcPct val="110000"/>
              </a:lnSpc>
            </a:pPr>
            <a:r>
              <a:rPr lang="zh-CN" altLang="en-US" dirty="0" smtClean="0"/>
              <a:t>拥塞窗口大于</a:t>
            </a:r>
            <a:r>
              <a:rPr lang="en-US" altLang="zh-CN" dirty="0" err="1" smtClean="0"/>
              <a:t>ssthresh</a:t>
            </a:r>
            <a:r>
              <a:rPr lang="zh-CN" altLang="en-US" dirty="0" smtClean="0"/>
              <a:t>，则为拥塞避免阶段，拥塞窗口线性增加</a:t>
            </a:r>
          </a:p>
          <a:p>
            <a:pPr lvl="2">
              <a:lnSpc>
                <a:spcPct val="110000"/>
              </a:lnSpc>
            </a:pPr>
            <a:r>
              <a:rPr lang="zh-CN" altLang="en-US" dirty="0" smtClean="0"/>
              <a:t>拥塞窗口</a:t>
            </a:r>
            <a:r>
              <a:rPr lang="en-US" altLang="zh-CN" dirty="0" smtClean="0"/>
              <a:t>=</a:t>
            </a:r>
            <a:r>
              <a:rPr lang="en-US" altLang="zh-CN" dirty="0" err="1" smtClean="0"/>
              <a:t>ssthresh</a:t>
            </a:r>
            <a:r>
              <a:rPr lang="zh-CN" altLang="en-US" dirty="0" smtClean="0"/>
              <a:t>，标准中可采用慢启动也可拥塞避免，实现中一般采用拥塞避免</a:t>
            </a:r>
          </a:p>
        </p:txBody>
      </p:sp>
    </p:spTree>
    <p:extLst>
      <p:ext uri="{BB962C8B-B14F-4D97-AF65-F5344CB8AC3E}">
        <p14:creationId xmlns:p14="http://schemas.microsoft.com/office/powerpoint/2010/main" val="23904679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拥塞控制：慢启动</a:t>
            </a:r>
            <a:r>
              <a:rPr lang="en-US" altLang="zh-CN" dirty="0" smtClean="0"/>
              <a:t>+</a:t>
            </a:r>
            <a:r>
              <a:rPr lang="zh-CN" altLang="en-US" dirty="0" smtClean="0"/>
              <a:t>拥塞避免</a:t>
            </a:r>
            <a:endParaRPr lang="zh-CN" altLang="en-US" dirty="0"/>
          </a:p>
        </p:txBody>
      </p:sp>
      <p:sp>
        <p:nvSpPr>
          <p:cNvPr id="4" name="Rectangle 3"/>
          <p:cNvSpPr txBox="1">
            <a:spLocks noChangeArrowheads="1"/>
          </p:cNvSpPr>
          <p:nvPr/>
        </p:nvSpPr>
        <p:spPr>
          <a:xfrm>
            <a:off x="678127" y="1690688"/>
            <a:ext cx="5543550" cy="48244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u="sng" dirty="0" smtClean="0">
                <a:solidFill>
                  <a:srgbClr val="0070C0"/>
                </a:solidFill>
              </a:rPr>
              <a:t>慢启动（</a:t>
            </a:r>
            <a:r>
              <a:rPr lang="en-US" altLang="zh-CN" sz="2400" u="sng" dirty="0" smtClean="0">
                <a:solidFill>
                  <a:srgbClr val="0070C0"/>
                </a:solidFill>
              </a:rPr>
              <a:t>Slow Start)</a:t>
            </a:r>
            <a:endParaRPr lang="en-US" altLang="zh-CN" sz="2400" u="sng" dirty="0" smtClean="0">
              <a:solidFill>
                <a:srgbClr val="0070C0"/>
              </a:solidFill>
              <a:ea typeface="宋体" pitchFamily="2" charset="-122"/>
            </a:endParaRPr>
          </a:p>
          <a:p>
            <a:r>
              <a:rPr lang="zh-CN" altLang="en-US" sz="2400" dirty="0" smtClean="0">
                <a:ea typeface="宋体" pitchFamily="2" charset="-122"/>
              </a:rPr>
              <a:t>初始</a:t>
            </a:r>
            <a:r>
              <a:rPr lang="en-US" altLang="zh-CN" sz="2400" dirty="0" err="1" smtClean="0">
                <a:ea typeface="宋体" pitchFamily="2" charset="-122"/>
              </a:rPr>
              <a:t>ssthresh</a:t>
            </a:r>
            <a:r>
              <a:rPr lang="zh-CN" altLang="en-US" sz="2400" dirty="0" smtClean="0">
                <a:ea typeface="宋体" pitchFamily="2" charset="-122"/>
              </a:rPr>
              <a:t>较大</a:t>
            </a:r>
            <a:r>
              <a:rPr lang="en-US" altLang="zh-CN" sz="2400" dirty="0" smtClean="0">
                <a:ea typeface="宋体" pitchFamily="2" charset="-122"/>
              </a:rPr>
              <a:t>(=</a:t>
            </a:r>
            <a:r>
              <a:rPr lang="zh-CN" altLang="en-US" sz="2400" dirty="0" smtClean="0">
                <a:ea typeface="宋体" pitchFamily="2" charset="-122"/>
              </a:rPr>
              <a:t>接收窗口</a:t>
            </a:r>
            <a:r>
              <a:rPr lang="en-US" altLang="zh-CN" sz="2400" dirty="0" smtClean="0">
                <a:ea typeface="宋体" pitchFamily="2" charset="-122"/>
              </a:rPr>
              <a:t>)</a:t>
            </a:r>
            <a:r>
              <a:rPr lang="zh-CN" altLang="en-US" sz="2400" dirty="0" smtClean="0">
                <a:ea typeface="宋体" pitchFamily="2" charset="-122"/>
              </a:rPr>
              <a:t>，</a:t>
            </a:r>
            <a:endParaRPr lang="en-US" altLang="zh-CN" sz="2400" dirty="0" smtClean="0">
              <a:ea typeface="宋体" pitchFamily="2" charset="-122"/>
            </a:endParaRPr>
          </a:p>
          <a:p>
            <a:pPr marL="457200" lvl="1" indent="0">
              <a:buNone/>
            </a:pPr>
            <a:r>
              <a:rPr lang="en-US" altLang="zh-CN" dirty="0" err="1">
                <a:solidFill>
                  <a:srgbClr val="00CC00"/>
                </a:solidFill>
                <a:ea typeface="宋体" pitchFamily="2" charset="-122"/>
              </a:rPr>
              <a:t>cwnd</a:t>
            </a:r>
            <a:r>
              <a:rPr lang="en-US" altLang="zh-CN" dirty="0">
                <a:solidFill>
                  <a:srgbClr val="00CC00"/>
                </a:solidFill>
                <a:ea typeface="宋体" pitchFamily="2" charset="-122"/>
                <a:sym typeface="Symbol" pitchFamily="18" charset="2"/>
              </a:rPr>
              <a:t> </a:t>
            </a:r>
            <a:r>
              <a:rPr lang="en-US" altLang="zh-CN" dirty="0">
                <a:solidFill>
                  <a:srgbClr val="00CC00"/>
                </a:solidFill>
                <a:ea typeface="宋体" pitchFamily="2" charset="-122"/>
              </a:rPr>
              <a:t> </a:t>
            </a:r>
            <a:r>
              <a:rPr lang="en-US" altLang="zh-CN" dirty="0" smtClean="0">
                <a:solidFill>
                  <a:srgbClr val="00CC00"/>
                </a:solidFill>
                <a:ea typeface="宋体" pitchFamily="2" charset="-122"/>
              </a:rPr>
              <a:t>1</a:t>
            </a:r>
          </a:p>
          <a:p>
            <a:pPr marL="457200" lvl="1" indent="0">
              <a:buNone/>
            </a:pPr>
            <a:r>
              <a:rPr lang="en-US" altLang="zh-CN" dirty="0" err="1">
                <a:solidFill>
                  <a:srgbClr val="FF0066"/>
                </a:solidFill>
              </a:rPr>
              <a:t>cwnd</a:t>
            </a:r>
            <a:r>
              <a:rPr lang="en-US" altLang="zh-CN" dirty="0">
                <a:solidFill>
                  <a:srgbClr val="FF0066"/>
                </a:solidFill>
              </a:rPr>
              <a:t> </a:t>
            </a:r>
            <a:r>
              <a:rPr lang="en-US" altLang="zh-CN" dirty="0">
                <a:solidFill>
                  <a:srgbClr val="FF0066"/>
                </a:solidFill>
                <a:sym typeface="Symbol" pitchFamily="18" charset="2"/>
              </a:rPr>
              <a:t></a:t>
            </a:r>
            <a:r>
              <a:rPr lang="en-US" altLang="zh-CN" dirty="0">
                <a:solidFill>
                  <a:srgbClr val="FF0066"/>
                </a:solidFill>
              </a:rPr>
              <a:t>  1*SMSS</a:t>
            </a:r>
          </a:p>
          <a:p>
            <a:r>
              <a:rPr lang="zh-CN" altLang="en-US" sz="2400" dirty="0" smtClean="0">
                <a:ea typeface="宋体" pitchFamily="2" charset="-122"/>
              </a:rPr>
              <a:t>每收到</a:t>
            </a:r>
            <a:r>
              <a:rPr lang="zh-CN" altLang="en-US" sz="2400" u="sng" dirty="0" smtClean="0">
                <a:ea typeface="宋体" pitchFamily="2" charset="-122"/>
              </a:rPr>
              <a:t>新的</a:t>
            </a:r>
            <a:r>
              <a:rPr lang="en-US" altLang="zh-CN" sz="2400" u="sng" dirty="0" smtClean="0">
                <a:ea typeface="宋体" pitchFamily="2" charset="-122"/>
              </a:rPr>
              <a:t>ACK</a:t>
            </a:r>
            <a:r>
              <a:rPr lang="zh-CN" altLang="en-US" sz="2400" dirty="0" smtClean="0">
                <a:ea typeface="宋体" pitchFamily="2" charset="-122"/>
              </a:rPr>
              <a:t>，</a:t>
            </a:r>
            <a:endParaRPr lang="en-US" altLang="zh-CN" sz="2400" dirty="0" smtClean="0">
              <a:ea typeface="宋体" pitchFamily="2" charset="-122"/>
            </a:endParaRPr>
          </a:p>
          <a:p>
            <a:pPr>
              <a:buFont typeface="Wingdings" pitchFamily="2" charset="2"/>
              <a:buNone/>
            </a:pPr>
            <a:r>
              <a:rPr lang="en-US" altLang="zh-CN" sz="2400" dirty="0" smtClean="0">
                <a:ea typeface="宋体" pitchFamily="2" charset="-122"/>
              </a:rPr>
              <a:t>		</a:t>
            </a:r>
            <a:r>
              <a:rPr lang="en-US" altLang="zh-CN" sz="2400" dirty="0" err="1" smtClean="0">
                <a:solidFill>
                  <a:srgbClr val="00CC00"/>
                </a:solidFill>
                <a:ea typeface="宋体" pitchFamily="2" charset="-122"/>
              </a:rPr>
              <a:t>cwnd</a:t>
            </a:r>
            <a:r>
              <a:rPr lang="en-US" altLang="zh-CN" sz="2400" dirty="0" smtClean="0">
                <a:solidFill>
                  <a:srgbClr val="00CC00"/>
                </a:solidFill>
                <a:ea typeface="宋体" pitchFamily="2" charset="-122"/>
              </a:rPr>
              <a:t> </a:t>
            </a:r>
            <a:r>
              <a:rPr lang="en-US" altLang="zh-CN" sz="2400" dirty="0" smtClean="0">
                <a:solidFill>
                  <a:srgbClr val="00CC00"/>
                </a:solidFill>
                <a:ea typeface="宋体" pitchFamily="2" charset="-122"/>
                <a:sym typeface="Symbol" pitchFamily="18" charset="2"/>
              </a:rPr>
              <a:t></a:t>
            </a:r>
            <a:r>
              <a:rPr lang="en-US" altLang="zh-CN" sz="2400" dirty="0" smtClean="0">
                <a:solidFill>
                  <a:srgbClr val="00CC00"/>
                </a:solidFill>
                <a:ea typeface="宋体" pitchFamily="2" charset="-122"/>
              </a:rPr>
              <a:t> </a:t>
            </a:r>
            <a:r>
              <a:rPr lang="en-US" altLang="zh-CN" sz="2400" dirty="0" err="1" smtClean="0">
                <a:solidFill>
                  <a:srgbClr val="00CC00"/>
                </a:solidFill>
                <a:ea typeface="宋体" pitchFamily="2" charset="-122"/>
              </a:rPr>
              <a:t>cwnd</a:t>
            </a:r>
            <a:r>
              <a:rPr lang="en-US" altLang="zh-CN" sz="2400" dirty="0" smtClean="0">
                <a:solidFill>
                  <a:srgbClr val="00CC00"/>
                </a:solidFill>
                <a:ea typeface="宋体" pitchFamily="2" charset="-122"/>
              </a:rPr>
              <a:t> + 1</a:t>
            </a:r>
          </a:p>
          <a:p>
            <a:pPr>
              <a:buNone/>
            </a:pPr>
            <a:r>
              <a:rPr lang="en-US" altLang="zh-CN" sz="2400" dirty="0" smtClean="0">
                <a:solidFill>
                  <a:srgbClr val="FF0066"/>
                </a:solidFill>
              </a:rPr>
              <a:t>		</a:t>
            </a:r>
            <a:r>
              <a:rPr lang="en-US" altLang="zh-CN" sz="2400" dirty="0" err="1" smtClean="0">
                <a:solidFill>
                  <a:srgbClr val="FF0066"/>
                </a:solidFill>
              </a:rPr>
              <a:t>cwnd</a:t>
            </a:r>
            <a:r>
              <a:rPr lang="en-US" altLang="zh-CN" sz="2400" dirty="0" smtClean="0">
                <a:solidFill>
                  <a:srgbClr val="FF0066"/>
                </a:solidFill>
              </a:rPr>
              <a:t> </a:t>
            </a:r>
            <a:r>
              <a:rPr lang="en-US" altLang="zh-CN" sz="2400" dirty="0">
                <a:solidFill>
                  <a:srgbClr val="FF0066"/>
                </a:solidFill>
                <a:sym typeface="Symbol" pitchFamily="18" charset="2"/>
              </a:rPr>
              <a:t></a:t>
            </a:r>
            <a:r>
              <a:rPr lang="en-US" altLang="zh-CN" sz="2400" dirty="0">
                <a:solidFill>
                  <a:srgbClr val="FF0066"/>
                </a:solidFill>
              </a:rPr>
              <a:t> </a:t>
            </a:r>
            <a:r>
              <a:rPr lang="en-US" altLang="zh-CN" sz="2400" dirty="0" err="1">
                <a:solidFill>
                  <a:srgbClr val="FF0066"/>
                </a:solidFill>
              </a:rPr>
              <a:t>cwnd</a:t>
            </a:r>
            <a:r>
              <a:rPr lang="en-US" altLang="zh-CN" sz="2400" dirty="0">
                <a:solidFill>
                  <a:srgbClr val="FF0066"/>
                </a:solidFill>
              </a:rPr>
              <a:t>+ 1*SMSS</a:t>
            </a:r>
          </a:p>
          <a:p>
            <a:r>
              <a:rPr lang="en-US" altLang="zh-CN" sz="2400" dirty="0" err="1" smtClean="0">
                <a:ea typeface="宋体" pitchFamily="2" charset="-122"/>
              </a:rPr>
              <a:t>cwnd</a:t>
            </a:r>
            <a:r>
              <a:rPr lang="zh-CN" altLang="en-US" sz="2400" u="sng" dirty="0" smtClean="0">
                <a:ea typeface="宋体" pitchFamily="2" charset="-122"/>
              </a:rPr>
              <a:t>指数增加</a:t>
            </a:r>
            <a:endParaRPr lang="en-US" altLang="zh-CN" sz="2400" dirty="0" smtClean="0">
              <a:ea typeface="宋体" pitchFamily="2" charset="-122"/>
            </a:endParaRPr>
          </a:p>
          <a:p>
            <a:pPr>
              <a:buFont typeface="Wingdings" pitchFamily="2" charset="2"/>
              <a:buNone/>
            </a:pPr>
            <a:r>
              <a:rPr lang="en-US" altLang="zh-CN" sz="2400" dirty="0" smtClean="0">
                <a:ea typeface="宋体" pitchFamily="2" charset="-122"/>
              </a:rPr>
              <a:t>		</a:t>
            </a:r>
            <a:r>
              <a:rPr lang="zh-CN" altLang="en-US" sz="2400" dirty="0" smtClean="0">
                <a:ea typeface="宋体" pitchFamily="2" charset="-122"/>
              </a:rPr>
              <a:t>每</a:t>
            </a:r>
            <a:r>
              <a:rPr lang="en-US" altLang="zh-CN" sz="2400" dirty="0" smtClean="0">
                <a:ea typeface="宋体" pitchFamily="2" charset="-122"/>
              </a:rPr>
              <a:t>RTT: </a:t>
            </a:r>
            <a:r>
              <a:rPr lang="en-US" altLang="zh-CN" sz="2400" dirty="0" err="1" smtClean="0">
                <a:ea typeface="宋体" pitchFamily="2" charset="-122"/>
              </a:rPr>
              <a:t>cwnd</a:t>
            </a:r>
            <a:r>
              <a:rPr lang="en-US" altLang="zh-CN" sz="2400" dirty="0" smtClean="0">
                <a:ea typeface="宋体" pitchFamily="2" charset="-122"/>
              </a:rPr>
              <a:t> </a:t>
            </a:r>
            <a:r>
              <a:rPr lang="en-US" altLang="zh-CN" sz="2400" dirty="0" smtClean="0">
                <a:ea typeface="宋体" pitchFamily="2" charset="-122"/>
                <a:sym typeface="Symbol" pitchFamily="18" charset="2"/>
              </a:rPr>
              <a:t></a:t>
            </a:r>
            <a:r>
              <a:rPr lang="en-US" altLang="zh-CN" sz="2400" dirty="0" smtClean="0">
                <a:ea typeface="宋体" pitchFamily="2" charset="-122"/>
              </a:rPr>
              <a:t> 2 x </a:t>
            </a:r>
            <a:r>
              <a:rPr lang="en-US" altLang="zh-CN" sz="2400" dirty="0" err="1" smtClean="0">
                <a:ea typeface="宋体" pitchFamily="2" charset="-122"/>
              </a:rPr>
              <a:t>cwnd</a:t>
            </a:r>
            <a:endParaRPr lang="en-US" altLang="zh-CN" sz="2400" dirty="0" smtClean="0">
              <a:ea typeface="宋体" pitchFamily="2" charset="-122"/>
            </a:endParaRPr>
          </a:p>
          <a:p>
            <a:r>
              <a:rPr lang="zh-CN" altLang="en-US" sz="2400" dirty="0" smtClean="0">
                <a:ea typeface="宋体" pitchFamily="2" charset="-122"/>
              </a:rPr>
              <a:t>当</a:t>
            </a:r>
            <a:r>
              <a:rPr lang="en-US" altLang="zh-CN" sz="2400" dirty="0" err="1" smtClean="0">
                <a:ea typeface="宋体" pitchFamily="2" charset="-122"/>
              </a:rPr>
              <a:t>cwnd</a:t>
            </a:r>
            <a:r>
              <a:rPr lang="en-US" altLang="zh-CN" sz="2400" dirty="0" smtClean="0">
                <a:ea typeface="宋体" pitchFamily="2" charset="-122"/>
              </a:rPr>
              <a:t> &gt;= </a:t>
            </a:r>
            <a:r>
              <a:rPr lang="en-US" altLang="zh-CN" sz="2400" dirty="0" err="1" smtClean="0">
                <a:ea typeface="宋体" pitchFamily="2" charset="-122"/>
              </a:rPr>
              <a:t>ssthresh</a:t>
            </a:r>
            <a:r>
              <a:rPr lang="zh-CN" altLang="en-US" sz="2400" dirty="0" smtClean="0">
                <a:ea typeface="宋体" pitchFamily="2" charset="-122"/>
              </a:rPr>
              <a:t>时进入</a:t>
            </a:r>
            <a:r>
              <a:rPr lang="en-US" altLang="zh-CN" sz="2400" dirty="0" smtClean="0">
                <a:ea typeface="宋体" pitchFamily="2" charset="-122"/>
              </a:rPr>
              <a:t>CA</a:t>
            </a:r>
            <a:endParaRPr lang="en-US" altLang="zh-CN" sz="2400" dirty="0">
              <a:ea typeface="宋体" pitchFamily="2" charset="-122"/>
            </a:endParaRPr>
          </a:p>
        </p:txBody>
      </p:sp>
      <p:sp>
        <p:nvSpPr>
          <p:cNvPr id="5" name="Rectangle 5"/>
          <p:cNvSpPr>
            <a:spLocks noChangeArrowheads="1"/>
          </p:cNvSpPr>
          <p:nvPr/>
        </p:nvSpPr>
        <p:spPr bwMode="auto">
          <a:xfrm>
            <a:off x="6867789" y="2194719"/>
            <a:ext cx="3095625" cy="647700"/>
          </a:xfrm>
          <a:prstGeom prst="rect">
            <a:avLst/>
          </a:prstGeom>
          <a:noFill/>
          <a:ln w="9525">
            <a:noFill/>
            <a:miter lim="800000"/>
            <a:headEnd/>
            <a:tailEnd/>
          </a:ln>
        </p:spPr>
        <p:txBody>
          <a:bodyPr/>
          <a:lstStyle/>
          <a:p>
            <a:pPr marL="342900" indent="-342900">
              <a:spcBef>
                <a:spcPct val="20000"/>
              </a:spcBef>
              <a:buClr>
                <a:srgbClr val="0000FF"/>
              </a:buClr>
              <a:buSzPct val="75000"/>
              <a:buFont typeface="Wingdings" pitchFamily="2" charset="2"/>
              <a:buNone/>
            </a:pPr>
            <a:r>
              <a:rPr lang="en-US" altLang="zh-CN" sz="2800" dirty="0">
                <a:solidFill>
                  <a:srgbClr val="FF0066"/>
                </a:solidFill>
              </a:rPr>
              <a:t>	</a:t>
            </a:r>
          </a:p>
        </p:txBody>
      </p:sp>
      <p:sp>
        <p:nvSpPr>
          <p:cNvPr id="7" name="Rectangle 3"/>
          <p:cNvSpPr txBox="1">
            <a:spLocks noChangeArrowheads="1"/>
          </p:cNvSpPr>
          <p:nvPr/>
        </p:nvSpPr>
        <p:spPr>
          <a:xfrm>
            <a:off x="6014905" y="1607873"/>
            <a:ext cx="5976938" cy="32758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u="sng" dirty="0">
                <a:solidFill>
                  <a:srgbClr val="0070C0"/>
                </a:solidFill>
              </a:rPr>
              <a:t>拥塞避免</a:t>
            </a:r>
            <a:r>
              <a:rPr lang="en-US" altLang="zh-CN" sz="2400" u="sng" dirty="0">
                <a:solidFill>
                  <a:srgbClr val="0070C0"/>
                </a:solidFill>
              </a:rPr>
              <a:t>(Congestion Avoidance)</a:t>
            </a:r>
          </a:p>
          <a:p>
            <a:r>
              <a:rPr lang="en-US" altLang="zh-CN" sz="2400" dirty="0" err="1">
                <a:ea typeface="宋体" pitchFamily="2" charset="-122"/>
              </a:rPr>
              <a:t>cwnd</a:t>
            </a:r>
            <a:r>
              <a:rPr lang="zh-CN" altLang="en-US" sz="2400" u="sng" dirty="0">
                <a:ea typeface="宋体" pitchFamily="2" charset="-122"/>
              </a:rPr>
              <a:t>线性增加</a:t>
            </a:r>
            <a:endParaRPr lang="en-US" altLang="zh-CN" sz="2400" dirty="0">
              <a:ea typeface="宋体" pitchFamily="2" charset="-122"/>
            </a:endParaRPr>
          </a:p>
          <a:p>
            <a:pPr>
              <a:buFont typeface="Wingdings" pitchFamily="2" charset="2"/>
              <a:buNone/>
            </a:pPr>
            <a:r>
              <a:rPr lang="en-US" altLang="zh-CN" sz="2400" dirty="0">
                <a:ea typeface="宋体" pitchFamily="2" charset="-122"/>
              </a:rPr>
              <a:t>	</a:t>
            </a:r>
            <a:r>
              <a:rPr lang="zh-CN" altLang="en-US" sz="2400" dirty="0">
                <a:ea typeface="宋体" pitchFamily="2" charset="-122"/>
              </a:rPr>
              <a:t>每</a:t>
            </a:r>
            <a:r>
              <a:rPr lang="en-US" altLang="zh-CN" sz="2400" dirty="0">
                <a:ea typeface="宋体" pitchFamily="2" charset="-122"/>
              </a:rPr>
              <a:t>RTT: </a:t>
            </a:r>
            <a:r>
              <a:rPr lang="en-US" altLang="zh-CN" sz="2400" dirty="0" err="1">
                <a:solidFill>
                  <a:srgbClr val="00CC00"/>
                </a:solidFill>
                <a:ea typeface="宋体" pitchFamily="2" charset="-122"/>
              </a:rPr>
              <a:t>cwnd</a:t>
            </a:r>
            <a:r>
              <a:rPr lang="en-US" altLang="zh-CN" sz="2400" dirty="0">
                <a:solidFill>
                  <a:srgbClr val="00CC00"/>
                </a:solidFill>
                <a:ea typeface="宋体" pitchFamily="2" charset="-122"/>
              </a:rPr>
              <a:t> </a:t>
            </a:r>
            <a:r>
              <a:rPr lang="en-US" altLang="zh-CN" sz="2400" dirty="0">
                <a:solidFill>
                  <a:srgbClr val="00CC00"/>
                </a:solidFill>
                <a:ea typeface="宋体" pitchFamily="2" charset="-122"/>
                <a:sym typeface="Symbol" pitchFamily="18" charset="2"/>
              </a:rPr>
              <a:t></a:t>
            </a:r>
            <a:r>
              <a:rPr lang="en-US" altLang="zh-CN" sz="2400" dirty="0">
                <a:solidFill>
                  <a:srgbClr val="00CC00"/>
                </a:solidFill>
                <a:ea typeface="宋体" pitchFamily="2" charset="-122"/>
              </a:rPr>
              <a:t> </a:t>
            </a:r>
            <a:r>
              <a:rPr lang="en-US" altLang="zh-CN" sz="2400" dirty="0" err="1">
                <a:solidFill>
                  <a:srgbClr val="00CC00"/>
                </a:solidFill>
                <a:ea typeface="宋体" pitchFamily="2" charset="-122"/>
              </a:rPr>
              <a:t>cwnd</a:t>
            </a:r>
            <a:r>
              <a:rPr lang="en-US" altLang="zh-CN" sz="2400" dirty="0">
                <a:solidFill>
                  <a:srgbClr val="00CC00"/>
                </a:solidFill>
                <a:ea typeface="宋体" pitchFamily="2" charset="-122"/>
              </a:rPr>
              <a:t> + 1</a:t>
            </a:r>
          </a:p>
          <a:p>
            <a:pPr>
              <a:buNone/>
            </a:pPr>
            <a:r>
              <a:rPr lang="en-US" altLang="zh-CN" sz="2400" dirty="0">
                <a:solidFill>
                  <a:srgbClr val="FF0066"/>
                </a:solidFill>
              </a:rPr>
              <a:t>              </a:t>
            </a:r>
            <a:r>
              <a:rPr lang="en-US" altLang="zh-CN" sz="2400" dirty="0" err="1">
                <a:solidFill>
                  <a:srgbClr val="FF0066"/>
                </a:solidFill>
              </a:rPr>
              <a:t>cwnd</a:t>
            </a:r>
            <a:r>
              <a:rPr lang="en-US" altLang="zh-CN" sz="2400" dirty="0">
                <a:solidFill>
                  <a:srgbClr val="FF0066"/>
                </a:solidFill>
              </a:rPr>
              <a:t> </a:t>
            </a:r>
            <a:r>
              <a:rPr lang="en-US" altLang="zh-CN" sz="2400" dirty="0">
                <a:solidFill>
                  <a:srgbClr val="FF0066"/>
                </a:solidFill>
                <a:sym typeface="Symbol" pitchFamily="18" charset="2"/>
              </a:rPr>
              <a:t></a:t>
            </a:r>
            <a:r>
              <a:rPr lang="en-US" altLang="zh-CN" sz="2400" dirty="0">
                <a:solidFill>
                  <a:srgbClr val="FF0066"/>
                </a:solidFill>
              </a:rPr>
              <a:t> </a:t>
            </a:r>
            <a:r>
              <a:rPr lang="en-US" altLang="zh-CN" sz="2400" dirty="0" err="1">
                <a:solidFill>
                  <a:srgbClr val="FF0066"/>
                </a:solidFill>
              </a:rPr>
              <a:t>cwnd</a:t>
            </a:r>
            <a:r>
              <a:rPr lang="en-US" altLang="zh-CN" sz="2400" dirty="0">
                <a:solidFill>
                  <a:srgbClr val="FF0066"/>
                </a:solidFill>
              </a:rPr>
              <a:t> + </a:t>
            </a:r>
            <a:r>
              <a:rPr lang="en-US" altLang="zh-CN" sz="2400" dirty="0" smtClean="0">
                <a:solidFill>
                  <a:srgbClr val="FF0066"/>
                </a:solidFill>
              </a:rPr>
              <a:t>SMSS</a:t>
            </a:r>
            <a:endParaRPr lang="en-US" altLang="zh-CN" sz="2400" dirty="0" smtClean="0">
              <a:ea typeface="宋体" pitchFamily="2" charset="-122"/>
            </a:endParaRPr>
          </a:p>
          <a:p>
            <a:r>
              <a:rPr lang="zh-CN" altLang="en-US" sz="2400" dirty="0" smtClean="0">
                <a:ea typeface="宋体" pitchFamily="2" charset="-122"/>
              </a:rPr>
              <a:t>转换为： </a:t>
            </a:r>
            <a:r>
              <a:rPr lang="zh-CN" altLang="en-US" sz="2400" dirty="0" smtClean="0">
                <a:ea typeface="宋体" pitchFamily="2" charset="-122"/>
              </a:rPr>
              <a:t>每</a:t>
            </a:r>
            <a:r>
              <a:rPr lang="zh-CN" altLang="en-US" sz="2400" dirty="0" smtClean="0">
                <a:ea typeface="宋体" pitchFamily="2" charset="-122"/>
              </a:rPr>
              <a:t>收到</a:t>
            </a:r>
            <a:r>
              <a:rPr lang="zh-CN" altLang="en-US" sz="2400" u="sng" dirty="0" smtClean="0">
                <a:ea typeface="宋体" pitchFamily="2" charset="-122"/>
              </a:rPr>
              <a:t>新的</a:t>
            </a:r>
            <a:r>
              <a:rPr lang="en-US" altLang="zh-CN" sz="2400" u="sng" dirty="0" smtClean="0">
                <a:ea typeface="宋体" pitchFamily="2" charset="-122"/>
              </a:rPr>
              <a:t>ACK</a:t>
            </a:r>
            <a:endParaRPr lang="en-US" altLang="zh-CN" sz="2400" dirty="0" smtClean="0">
              <a:ea typeface="宋体" pitchFamily="2" charset="-122"/>
            </a:endParaRPr>
          </a:p>
          <a:p>
            <a:pPr>
              <a:buFont typeface="Wingdings" pitchFamily="2" charset="2"/>
              <a:buNone/>
            </a:pPr>
            <a:r>
              <a:rPr lang="en-US" altLang="zh-CN" sz="2400" dirty="0">
                <a:solidFill>
                  <a:srgbClr val="00CC00"/>
                </a:solidFill>
                <a:ea typeface="宋体" pitchFamily="2" charset="-122"/>
              </a:rPr>
              <a:t>   </a:t>
            </a:r>
            <a:r>
              <a:rPr lang="en-US" altLang="zh-CN" sz="2400" dirty="0" err="1">
                <a:solidFill>
                  <a:srgbClr val="00CC00"/>
                </a:solidFill>
                <a:ea typeface="宋体" pitchFamily="2" charset="-122"/>
              </a:rPr>
              <a:t>cwnd</a:t>
            </a:r>
            <a:r>
              <a:rPr lang="en-US" altLang="zh-CN" sz="2400" dirty="0">
                <a:solidFill>
                  <a:srgbClr val="00CC00"/>
                </a:solidFill>
                <a:ea typeface="宋体" pitchFamily="2" charset="-122"/>
              </a:rPr>
              <a:t> </a:t>
            </a:r>
            <a:r>
              <a:rPr lang="en-US" altLang="zh-CN" sz="2400" dirty="0">
                <a:solidFill>
                  <a:srgbClr val="00CC00"/>
                </a:solidFill>
                <a:ea typeface="宋体" pitchFamily="2" charset="-122"/>
                <a:sym typeface="Symbol" pitchFamily="18" charset="2"/>
              </a:rPr>
              <a:t></a:t>
            </a:r>
            <a:r>
              <a:rPr lang="en-US" altLang="zh-CN" sz="2400" dirty="0">
                <a:solidFill>
                  <a:srgbClr val="00CC00"/>
                </a:solidFill>
                <a:ea typeface="宋体" pitchFamily="2" charset="-122"/>
              </a:rPr>
              <a:t> </a:t>
            </a:r>
            <a:r>
              <a:rPr lang="en-US" altLang="zh-CN" sz="2400" dirty="0" err="1">
                <a:solidFill>
                  <a:srgbClr val="00CC00"/>
                </a:solidFill>
                <a:ea typeface="宋体" pitchFamily="2" charset="-122"/>
              </a:rPr>
              <a:t>cwnd</a:t>
            </a:r>
            <a:r>
              <a:rPr lang="en-US" altLang="zh-CN" sz="2400" dirty="0">
                <a:solidFill>
                  <a:srgbClr val="00CC00"/>
                </a:solidFill>
                <a:ea typeface="宋体" pitchFamily="2" charset="-122"/>
              </a:rPr>
              <a:t> + </a:t>
            </a:r>
            <a:r>
              <a:rPr lang="en-US" altLang="zh-CN" sz="2400" dirty="0" smtClean="0">
                <a:solidFill>
                  <a:srgbClr val="00CC00"/>
                </a:solidFill>
                <a:ea typeface="宋体" pitchFamily="2" charset="-122"/>
              </a:rPr>
              <a:t>1/</a:t>
            </a:r>
            <a:r>
              <a:rPr lang="en-US" altLang="zh-CN" sz="2400" dirty="0" err="1" smtClean="0">
                <a:solidFill>
                  <a:srgbClr val="00CC00"/>
                </a:solidFill>
                <a:ea typeface="宋体" pitchFamily="2" charset="-122"/>
              </a:rPr>
              <a:t>cwnd</a:t>
            </a:r>
            <a:endParaRPr lang="en-US" altLang="zh-CN" sz="2400" dirty="0" smtClean="0">
              <a:solidFill>
                <a:srgbClr val="00CC00"/>
              </a:solidFill>
              <a:ea typeface="宋体" pitchFamily="2" charset="-122"/>
            </a:endParaRPr>
          </a:p>
          <a:p>
            <a:pPr>
              <a:buNone/>
            </a:pPr>
            <a:r>
              <a:rPr lang="en-US" altLang="zh-CN" sz="2400" dirty="0" smtClean="0">
                <a:solidFill>
                  <a:srgbClr val="FF0066"/>
                </a:solidFill>
              </a:rPr>
              <a:t>   </a:t>
            </a:r>
            <a:r>
              <a:rPr lang="en-US" altLang="zh-CN" sz="2400" dirty="0" err="1" smtClean="0">
                <a:solidFill>
                  <a:srgbClr val="FF0066"/>
                </a:solidFill>
              </a:rPr>
              <a:t>cwnd</a:t>
            </a:r>
            <a:r>
              <a:rPr lang="en-US" altLang="zh-CN" sz="2400" dirty="0" smtClean="0">
                <a:solidFill>
                  <a:srgbClr val="FF0066"/>
                </a:solidFill>
              </a:rPr>
              <a:t> </a:t>
            </a:r>
            <a:r>
              <a:rPr lang="en-US" altLang="zh-CN" sz="2400" dirty="0">
                <a:solidFill>
                  <a:srgbClr val="FF0066"/>
                </a:solidFill>
                <a:sym typeface="Symbol" pitchFamily="18" charset="2"/>
              </a:rPr>
              <a:t></a:t>
            </a:r>
            <a:r>
              <a:rPr lang="en-US" altLang="zh-CN" sz="2400" dirty="0">
                <a:solidFill>
                  <a:srgbClr val="FF0066"/>
                </a:solidFill>
              </a:rPr>
              <a:t> </a:t>
            </a:r>
            <a:r>
              <a:rPr lang="en-US" altLang="zh-CN" sz="2400" dirty="0" err="1">
                <a:solidFill>
                  <a:srgbClr val="FF0066"/>
                </a:solidFill>
              </a:rPr>
              <a:t>cwnd</a:t>
            </a:r>
            <a:r>
              <a:rPr lang="en-US" altLang="zh-CN" sz="2400" dirty="0">
                <a:solidFill>
                  <a:srgbClr val="FF0066"/>
                </a:solidFill>
              </a:rPr>
              <a:t> + </a:t>
            </a:r>
            <a:r>
              <a:rPr lang="en-US" altLang="zh-CN" sz="2400" dirty="0" smtClean="0">
                <a:solidFill>
                  <a:srgbClr val="FF0066"/>
                </a:solidFill>
              </a:rPr>
              <a:t>SMSS*SMSS/</a:t>
            </a:r>
            <a:r>
              <a:rPr lang="en-US" altLang="zh-CN" sz="2400" dirty="0" err="1" smtClean="0">
                <a:solidFill>
                  <a:srgbClr val="FF0066"/>
                </a:solidFill>
              </a:rPr>
              <a:t>cwnd</a:t>
            </a:r>
            <a:endParaRPr lang="en-US" altLang="zh-CN" sz="2400" dirty="0" smtClean="0">
              <a:solidFill>
                <a:srgbClr val="FF0066"/>
              </a:solidFill>
            </a:endParaRPr>
          </a:p>
          <a:p>
            <a:pPr>
              <a:buFont typeface="Wingdings" pitchFamily="2" charset="2"/>
              <a:buNone/>
            </a:pPr>
            <a:endParaRPr lang="en-US" altLang="zh-CN" sz="2400" dirty="0">
              <a:solidFill>
                <a:srgbClr val="00CC00"/>
              </a:solidFill>
              <a:ea typeface="宋体" pitchFamily="2" charset="-122"/>
            </a:endParaRPr>
          </a:p>
        </p:txBody>
      </p:sp>
      <p:sp>
        <p:nvSpPr>
          <p:cNvPr id="10" name="Rectangle 5"/>
          <p:cNvSpPr>
            <a:spLocks noChangeArrowheads="1"/>
          </p:cNvSpPr>
          <p:nvPr/>
        </p:nvSpPr>
        <p:spPr bwMode="auto">
          <a:xfrm>
            <a:off x="5901387" y="4983427"/>
            <a:ext cx="5908167" cy="1439863"/>
          </a:xfrm>
          <a:prstGeom prst="rect">
            <a:avLst/>
          </a:prstGeom>
          <a:noFill/>
          <a:ln w="9525">
            <a:noFill/>
            <a:miter lim="800000"/>
            <a:headEnd/>
            <a:tailEnd/>
          </a:ln>
        </p:spPr>
        <p:txBody>
          <a:bodyPr/>
          <a:lstStyle/>
          <a:p>
            <a:r>
              <a:rPr lang="zh-CN" altLang="en-US" sz="2000" u="sng" dirty="0" smtClean="0">
                <a:solidFill>
                  <a:srgbClr val="0070C0"/>
                </a:solidFill>
              </a:rPr>
              <a:t>超时</a:t>
            </a:r>
            <a:r>
              <a:rPr lang="en-US" altLang="zh-CN" sz="2000" u="sng" dirty="0" smtClean="0">
                <a:solidFill>
                  <a:srgbClr val="0070C0"/>
                </a:solidFill>
              </a:rPr>
              <a:t>(Timeout)</a:t>
            </a:r>
            <a:r>
              <a:rPr lang="zh-CN" altLang="en-US" sz="2000" u="sng" dirty="0" smtClean="0">
                <a:solidFill>
                  <a:srgbClr val="0070C0"/>
                </a:solidFill>
              </a:rPr>
              <a:t>： 倍数减少</a:t>
            </a:r>
            <a:r>
              <a:rPr lang="en-US" altLang="zh-CN" sz="2000" u="sng" dirty="0" smtClean="0">
                <a:solidFill>
                  <a:srgbClr val="0070C0"/>
                </a:solidFill>
              </a:rPr>
              <a:t>(Multiplicative Decrease)</a:t>
            </a:r>
          </a:p>
          <a:p>
            <a:pPr lvl="1"/>
            <a:r>
              <a:rPr lang="en-US" altLang="zh-CN" sz="2400" dirty="0" err="1" smtClean="0">
                <a:ea typeface="宋体" pitchFamily="2" charset="-122"/>
              </a:rPr>
              <a:t>ssthresh</a:t>
            </a:r>
            <a:r>
              <a:rPr lang="en-US" altLang="zh-CN" sz="2400" dirty="0" smtClean="0">
                <a:ea typeface="宋体" pitchFamily="2" charset="-122"/>
              </a:rPr>
              <a:t> = </a:t>
            </a:r>
            <a:r>
              <a:rPr lang="en-US" altLang="zh-CN" sz="2400" dirty="0" err="1" smtClean="0">
                <a:ea typeface="宋体" pitchFamily="2" charset="-122"/>
              </a:rPr>
              <a:t>cwnd</a:t>
            </a:r>
            <a:r>
              <a:rPr lang="en-US" altLang="zh-CN" sz="2400" dirty="0" smtClean="0">
                <a:ea typeface="宋体" pitchFamily="2" charset="-122"/>
              </a:rPr>
              <a:t>/2  </a:t>
            </a:r>
          </a:p>
          <a:p>
            <a:pPr lvl="1"/>
            <a:r>
              <a:rPr lang="en-US" altLang="zh-CN" sz="2400" dirty="0" err="1" smtClean="0">
                <a:solidFill>
                  <a:srgbClr val="00CC00"/>
                </a:solidFill>
                <a:ea typeface="宋体" pitchFamily="2" charset="-122"/>
              </a:rPr>
              <a:t>cwnd</a:t>
            </a:r>
            <a:r>
              <a:rPr lang="en-US" altLang="zh-CN" sz="2400" dirty="0" smtClean="0">
                <a:solidFill>
                  <a:srgbClr val="00CC00"/>
                </a:solidFill>
                <a:ea typeface="宋体" pitchFamily="2" charset="-122"/>
                <a:sym typeface="Symbol" pitchFamily="18" charset="2"/>
              </a:rPr>
              <a:t> </a:t>
            </a:r>
            <a:r>
              <a:rPr lang="en-US" altLang="zh-CN" sz="2400" dirty="0" smtClean="0">
                <a:solidFill>
                  <a:srgbClr val="00CC00"/>
                </a:solidFill>
                <a:ea typeface="宋体" pitchFamily="2" charset="-122"/>
              </a:rPr>
              <a:t> 1</a:t>
            </a:r>
          </a:p>
          <a:p>
            <a:pPr lvl="1"/>
            <a:r>
              <a:rPr lang="en-US" altLang="zh-CN" sz="2400" dirty="0" err="1" smtClean="0">
                <a:solidFill>
                  <a:srgbClr val="FF0066"/>
                </a:solidFill>
              </a:rPr>
              <a:t>cwnd</a:t>
            </a:r>
            <a:r>
              <a:rPr lang="en-US" altLang="zh-CN" sz="2400" dirty="0" smtClean="0">
                <a:solidFill>
                  <a:srgbClr val="FF0066"/>
                </a:solidFill>
              </a:rPr>
              <a:t> </a:t>
            </a:r>
            <a:r>
              <a:rPr lang="en-US" altLang="zh-CN" sz="2400" dirty="0" smtClean="0">
                <a:solidFill>
                  <a:srgbClr val="FF0066"/>
                </a:solidFill>
                <a:sym typeface="Symbol" pitchFamily="18" charset="2"/>
              </a:rPr>
              <a:t></a:t>
            </a:r>
            <a:r>
              <a:rPr lang="en-US" altLang="zh-CN" sz="2400" dirty="0" smtClean="0">
                <a:solidFill>
                  <a:srgbClr val="FF0066"/>
                </a:solidFill>
              </a:rPr>
              <a:t>  1*SMSS</a:t>
            </a:r>
            <a:endParaRPr lang="zh-CN" altLang="en-US" sz="2400" dirty="0">
              <a:solidFill>
                <a:schemeClr val="tx1"/>
              </a:solidFill>
            </a:endParaRPr>
          </a:p>
        </p:txBody>
      </p:sp>
    </p:spTree>
    <p:extLst>
      <p:ext uri="{BB962C8B-B14F-4D97-AF65-F5344CB8AC3E}">
        <p14:creationId xmlns:p14="http://schemas.microsoft.com/office/powerpoint/2010/main" val="1558561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灯片编号占位符 5"/>
          <p:cNvSpPr>
            <a:spLocks noGrp="1"/>
          </p:cNvSpPr>
          <p:nvPr>
            <p:ph type="sldNum" sz="quarter" idx="12"/>
          </p:nvPr>
        </p:nvSpPr>
        <p:spPr>
          <a:noFill/>
        </p:spPr>
        <p:txBody>
          <a:bodyPr/>
          <a:lstStyle/>
          <a:p>
            <a:fld id="{F1A19C36-D7EC-4C9C-89A2-D59226870D71}" type="slidenum">
              <a:rPr lang="en-US" altLang="zh-CN"/>
              <a:pPr/>
              <a:t>9</a:t>
            </a:fld>
            <a:endParaRPr lang="en-US" altLang="zh-CN"/>
          </a:p>
        </p:txBody>
      </p:sp>
      <p:sp>
        <p:nvSpPr>
          <p:cNvPr id="1029" name="Rectangle 2"/>
          <p:cNvSpPr>
            <a:spLocks noGrp="1" noChangeArrowheads="1"/>
          </p:cNvSpPr>
          <p:nvPr>
            <p:ph type="title"/>
          </p:nvPr>
        </p:nvSpPr>
        <p:spPr/>
        <p:txBody>
          <a:bodyPr/>
          <a:lstStyle/>
          <a:p>
            <a:pPr eaLnBrk="1" hangingPunct="1"/>
            <a:r>
              <a:rPr lang="zh-CN" altLang="en-US" sz="2800" dirty="0">
                <a:ea typeface="宋体" pitchFamily="2" charset="-122"/>
              </a:rPr>
              <a:t>拥塞控制</a:t>
            </a:r>
            <a:r>
              <a:rPr lang="en-US" altLang="zh-CN" sz="2800" dirty="0">
                <a:ea typeface="宋体" pitchFamily="2" charset="-122"/>
              </a:rPr>
              <a:t>: Example</a:t>
            </a:r>
          </a:p>
        </p:txBody>
      </p:sp>
      <p:sp>
        <p:nvSpPr>
          <p:cNvPr id="1030" name="Rectangle 3"/>
          <p:cNvSpPr>
            <a:spLocks noGrp="1" noChangeArrowheads="1"/>
          </p:cNvSpPr>
          <p:nvPr>
            <p:ph type="body" idx="1"/>
          </p:nvPr>
        </p:nvSpPr>
        <p:spPr>
          <a:xfrm>
            <a:off x="838200" y="1674812"/>
            <a:ext cx="4919133" cy="617970"/>
          </a:xfrm>
        </p:spPr>
        <p:txBody>
          <a:bodyPr/>
          <a:lstStyle/>
          <a:p>
            <a:pPr eaLnBrk="1" hangingPunct="1">
              <a:buFont typeface="Wingdings" pitchFamily="2" charset="2"/>
              <a:buNone/>
            </a:pPr>
            <a:r>
              <a:rPr lang="en-US" altLang="zh-CN" i="1" dirty="0" err="1" smtClean="0">
                <a:solidFill>
                  <a:srgbClr val="FF0000"/>
                </a:solidFill>
                <a:ea typeface="宋体" pitchFamily="2" charset="-122"/>
                <a:sym typeface="Math3" pitchFamily="2" charset="2"/>
              </a:rPr>
              <a:t>ssthresh</a:t>
            </a:r>
            <a:r>
              <a:rPr lang="en-US" altLang="zh-CN" i="1" dirty="0" smtClean="0">
                <a:solidFill>
                  <a:srgbClr val="FF0000"/>
                </a:solidFill>
                <a:ea typeface="宋体" pitchFamily="2" charset="-122"/>
                <a:sym typeface="Math3" pitchFamily="2" charset="2"/>
              </a:rPr>
              <a:t> </a:t>
            </a:r>
            <a:r>
              <a:rPr lang="en-US" altLang="zh-CN" i="1" dirty="0">
                <a:solidFill>
                  <a:srgbClr val="FF0000"/>
                </a:solidFill>
                <a:ea typeface="宋体" pitchFamily="2" charset="-122"/>
                <a:sym typeface="Math3" pitchFamily="2" charset="2"/>
              </a:rPr>
              <a:t>= 8</a:t>
            </a:r>
            <a:endParaRPr lang="en-US" altLang="zh-CN" dirty="0">
              <a:solidFill>
                <a:srgbClr val="FF0000"/>
              </a:solidFill>
              <a:ea typeface="宋体" pitchFamily="2" charset="-122"/>
              <a:sym typeface="Math3" pitchFamily="2" charset="2"/>
            </a:endParaRPr>
          </a:p>
          <a:p>
            <a:pPr eaLnBrk="1" hangingPunct="1"/>
            <a:endParaRPr lang="zh-CN" altLang="en-US" dirty="0">
              <a:ea typeface="宋体" pitchFamily="2" charset="-122"/>
            </a:endParaRPr>
          </a:p>
        </p:txBody>
      </p:sp>
      <p:graphicFrame>
        <p:nvGraphicFramePr>
          <p:cNvPr id="1026" name="Object 4"/>
          <p:cNvGraphicFramePr>
            <a:graphicFrameLocks noChangeAspect="1"/>
          </p:cNvGraphicFramePr>
          <p:nvPr>
            <p:extLst>
              <p:ext uri="{D42A27DB-BD31-4B8C-83A1-F6EECF244321}">
                <p14:modId xmlns:p14="http://schemas.microsoft.com/office/powerpoint/2010/main" val="3733441357"/>
              </p:ext>
            </p:extLst>
          </p:nvPr>
        </p:nvGraphicFramePr>
        <p:xfrm>
          <a:off x="6242579" y="282057"/>
          <a:ext cx="3900487" cy="5921893"/>
        </p:xfrm>
        <a:graphic>
          <a:graphicData uri="http://schemas.openxmlformats.org/presentationml/2006/ole">
            <mc:AlternateContent xmlns:mc="http://schemas.openxmlformats.org/markup-compatibility/2006">
              <mc:Choice xmlns:v="urn:schemas-microsoft-com:vml" Requires="v">
                <p:oleObj spid="_x0000_s6258" name="VISIO" r:id="rId3" imgW="6568560" imgH="10616400" progId="Visio.Drawing.11">
                  <p:embed/>
                </p:oleObj>
              </mc:Choice>
              <mc:Fallback>
                <p:oleObj name="VISIO" r:id="rId3" imgW="6568560" imgH="10616400" progId="Visio.Drawing.11">
                  <p:embed/>
                  <p:pic>
                    <p:nvPicPr>
                      <p:cNvPr id="102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2579" y="282057"/>
                        <a:ext cx="3900487" cy="5921893"/>
                      </a:xfrm>
                      <a:prstGeom prst="rect">
                        <a:avLst/>
                      </a:prstGeom>
                      <a:noFill/>
                      <a:ln>
                        <a:noFill/>
                      </a:ln>
                      <a:effectLst/>
                      <a:extLst/>
                    </p:spPr>
                  </p:pic>
                </p:oleObj>
              </mc:Fallback>
            </mc:AlternateContent>
          </a:graphicData>
        </a:graphic>
      </p:graphicFrame>
      <p:graphicFrame>
        <p:nvGraphicFramePr>
          <p:cNvPr id="1027" name="Object 5"/>
          <p:cNvGraphicFramePr>
            <a:graphicFrameLocks noChangeAspect="1"/>
          </p:cNvGraphicFramePr>
          <p:nvPr>
            <p:extLst>
              <p:ext uri="{D42A27DB-BD31-4B8C-83A1-F6EECF244321}">
                <p14:modId xmlns:p14="http://schemas.microsoft.com/office/powerpoint/2010/main" val="2942875848"/>
              </p:ext>
            </p:extLst>
          </p:nvPr>
        </p:nvGraphicFramePr>
        <p:xfrm>
          <a:off x="611452" y="2140382"/>
          <a:ext cx="3953933" cy="4063568"/>
        </p:xfrm>
        <a:graphic>
          <a:graphicData uri="http://schemas.openxmlformats.org/presentationml/2006/ole">
            <mc:AlternateContent xmlns:mc="http://schemas.openxmlformats.org/markup-compatibility/2006">
              <mc:Choice xmlns:v="urn:schemas-microsoft-com:vml" Requires="v">
                <p:oleObj spid="_x0000_s6259" name="Chart" r:id="rId5" imgW="3562331" imgH="3657600" progId="MSGraph.Chart.8">
                  <p:embed followColorScheme="full"/>
                </p:oleObj>
              </mc:Choice>
              <mc:Fallback>
                <p:oleObj name="Chart" r:id="rId5" imgW="3562331" imgH="3657600" progId="MSGraph.Chart.8">
                  <p:embed followColorScheme="full"/>
                  <p:pic>
                    <p:nvPicPr>
                      <p:cNvPr id="1027" name="Object 5"/>
                      <p:cNvPicPr>
                        <a:picLocks noChangeAspect="1" noChangeArrowheads="1"/>
                      </p:cNvPicPr>
                      <p:nvPr/>
                    </p:nvPicPr>
                    <p:blipFill>
                      <a:blip r:embed="rId6"/>
                      <a:srcRect/>
                      <a:stretch>
                        <a:fillRect/>
                      </a:stretch>
                    </p:blipFill>
                    <p:spPr bwMode="auto">
                      <a:xfrm>
                        <a:off x="611452" y="2140382"/>
                        <a:ext cx="3953933" cy="4063568"/>
                      </a:xfrm>
                      <a:prstGeom prst="rect">
                        <a:avLst/>
                      </a:prstGeom>
                      <a:noFill/>
                      <a:extLst/>
                    </p:spPr>
                  </p:pic>
                </p:oleObj>
              </mc:Fallback>
            </mc:AlternateContent>
          </a:graphicData>
        </a:graphic>
      </p:graphicFrame>
    </p:spTree>
    <p:extLst>
      <p:ext uri="{BB962C8B-B14F-4D97-AF65-F5344CB8AC3E}">
        <p14:creationId xmlns:p14="http://schemas.microsoft.com/office/powerpoint/2010/main" val="1885566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5665</TotalTime>
  <Words>3315</Words>
  <Application>Microsoft Office PowerPoint</Application>
  <PresentationFormat>宽屏</PresentationFormat>
  <Paragraphs>417</Paragraphs>
  <Slides>27</Slides>
  <Notes>11</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3</vt:i4>
      </vt:variant>
      <vt:variant>
        <vt:lpstr>幻灯片标题</vt:lpstr>
      </vt:variant>
      <vt:variant>
        <vt:i4>27</vt:i4>
      </vt:variant>
    </vt:vector>
  </HeadingPairs>
  <TitlesOfParts>
    <vt:vector size="47" baseType="lpstr">
      <vt:lpstr>Gulim</vt:lpstr>
      <vt:lpstr>Malgun Gothic</vt:lpstr>
      <vt:lpstr>Math3</vt:lpstr>
      <vt:lpstr>MS PGothic</vt:lpstr>
      <vt:lpstr>MS PGothic</vt:lpstr>
      <vt:lpstr>Yu Gothic</vt:lpstr>
      <vt:lpstr>等线</vt:lpstr>
      <vt:lpstr>等线 Light</vt:lpstr>
      <vt:lpstr>宋体</vt:lpstr>
      <vt:lpstr>Arial</vt:lpstr>
      <vt:lpstr>Cambria Math</vt:lpstr>
      <vt:lpstr>Comic Sans MS</vt:lpstr>
      <vt:lpstr>Symbol</vt:lpstr>
      <vt:lpstr>Tahoma</vt:lpstr>
      <vt:lpstr>Times New Roman</vt:lpstr>
      <vt:lpstr>Wingdings</vt:lpstr>
      <vt:lpstr>Office 主题​​</vt:lpstr>
      <vt:lpstr>VISIO</vt:lpstr>
      <vt:lpstr>Chart</vt:lpstr>
      <vt:lpstr>Equation</vt:lpstr>
      <vt:lpstr>第6章 端到端的运输协议</vt:lpstr>
      <vt:lpstr>拥塞控制(Congestion Control)</vt:lpstr>
      <vt:lpstr>TCP拥塞控制与流量控制</vt:lpstr>
      <vt:lpstr>拥塞事件（Loss Event）</vt:lpstr>
      <vt:lpstr>TCP拥塞控制：慢启动 Slow Start</vt:lpstr>
      <vt:lpstr>动态调整拥塞窗口：理想情形</vt:lpstr>
      <vt:lpstr>动态调整拥塞窗口：实际情形</vt:lpstr>
      <vt:lpstr>拥塞控制：慢启动+拥塞避免</vt:lpstr>
      <vt:lpstr>拥塞控制: Example</vt:lpstr>
      <vt:lpstr>重开空闲连接</vt:lpstr>
      <vt:lpstr>快速重传(Fast Retransmit) </vt:lpstr>
      <vt:lpstr>TCP Reno</vt:lpstr>
      <vt:lpstr>TCP Reno：Fast Recovery</vt:lpstr>
      <vt:lpstr>TCP Reno：拥塞窗口变化</vt:lpstr>
      <vt:lpstr>TCP拥塞控制总结</vt:lpstr>
      <vt:lpstr>TCP版本</vt:lpstr>
      <vt:lpstr>增大初始窗口： RFC 3390</vt:lpstr>
      <vt:lpstr>Limited Transfer: RFC 3042 </vt:lpstr>
      <vt:lpstr>TCP吞吐率模型</vt:lpstr>
      <vt:lpstr>TCP吞吐率模型</vt:lpstr>
      <vt:lpstr>简单的TCP Model</vt:lpstr>
      <vt:lpstr>TCP Friendliness</vt:lpstr>
      <vt:lpstr>高速网络下的TCP </vt:lpstr>
      <vt:lpstr>无线网络环境的TCP</vt:lpstr>
      <vt:lpstr>TCP公平(Fairness)</vt:lpstr>
      <vt:lpstr>UDP: User Datagram Protocol</vt:lpstr>
      <vt:lpstr>UDP数据报格式</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端到端的运输协议</dc:title>
  <dc:creator>Dilin Mao</dc:creator>
  <cp:lastModifiedBy>Dilin Mao</cp:lastModifiedBy>
  <cp:revision>86</cp:revision>
  <dcterms:created xsi:type="dcterms:W3CDTF">2016-10-04T23:23:29Z</dcterms:created>
  <dcterms:modified xsi:type="dcterms:W3CDTF">2017-10-26T13:45:06Z</dcterms:modified>
</cp:coreProperties>
</file>