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1" r:id="rId5"/>
    <p:sldId id="263" r:id="rId6"/>
    <p:sldId id="265" r:id="rId7"/>
    <p:sldId id="266" r:id="rId8"/>
    <p:sldId id="267" r:id="rId9"/>
    <p:sldId id="268" r:id="rId10"/>
    <p:sldId id="269" r:id="rId11"/>
    <p:sldId id="270" r:id="rId12"/>
    <p:sldId id="315" r:id="rId13"/>
    <p:sldId id="317" r:id="rId14"/>
    <p:sldId id="316" r:id="rId15"/>
    <p:sldId id="284" r:id="rId16"/>
    <p:sldId id="285" r:id="rId17"/>
    <p:sldId id="318" r:id="rId18"/>
    <p:sldId id="287" r:id="rId19"/>
    <p:sldId id="289" r:id="rId20"/>
    <p:sldId id="319" r:id="rId21"/>
    <p:sldId id="290" r:id="rId22"/>
    <p:sldId id="292" r:id="rId23"/>
    <p:sldId id="291" r:id="rId24"/>
    <p:sldId id="294" r:id="rId25"/>
    <p:sldId id="297" r:id="rId26"/>
    <p:sldId id="296" r:id="rId27"/>
    <p:sldId id="293" r:id="rId28"/>
    <p:sldId id="302" r:id="rId29"/>
    <p:sldId id="303" r:id="rId30"/>
    <p:sldId id="304" r:id="rId31"/>
    <p:sldId id="305" r:id="rId32"/>
    <p:sldId id="306" r:id="rId33"/>
    <p:sldId id="307" r:id="rId34"/>
    <p:sldId id="312" r:id="rId35"/>
    <p:sldId id="313" r:id="rId36"/>
    <p:sldId id="320" r:id="rId37"/>
    <p:sldId id="321" r:id="rId38"/>
    <p:sldId id="322" r:id="rId39"/>
    <p:sldId id="323" r:id="rId40"/>
    <p:sldId id="324" r:id="rId41"/>
    <p:sldId id="32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n Mao" initials="DM" lastIdx="1" clrIdx="0">
    <p:extLst>
      <p:ext uri="{19B8F6BF-5375-455C-9EA6-DF929625EA0E}">
        <p15:presenceInfo xmlns:p15="http://schemas.microsoft.com/office/powerpoint/2012/main" userId="baf47f45a486df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4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133" autoAdjust="0"/>
  </p:normalViewPr>
  <p:slideViewPr>
    <p:cSldViewPr snapToGrid="0">
      <p:cViewPr varScale="1">
        <p:scale>
          <a:sx n="54" d="100"/>
          <a:sy n="54"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AABAF-E2C9-4CF3-9604-DA0089BD3B2E}" type="datetimeFigureOut">
              <a:rPr lang="zh-CN" altLang="en-US" smtClean="0"/>
              <a:t>2017/10/13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E19D5-D415-4113-B03A-C995B2233B22}" type="slidenum">
              <a:rPr lang="zh-CN" altLang="en-US" smtClean="0"/>
              <a:t>‹#›</a:t>
            </a:fld>
            <a:endParaRPr lang="zh-CN" altLang="en-US"/>
          </a:p>
        </p:txBody>
      </p:sp>
    </p:spTree>
    <p:extLst>
      <p:ext uri="{BB962C8B-B14F-4D97-AF65-F5344CB8AC3E}">
        <p14:creationId xmlns:p14="http://schemas.microsoft.com/office/powerpoint/2010/main" val="152744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90000"/>
              </a:lnSpc>
              <a:spcBef>
                <a:spcPct val="20000"/>
              </a:spcBef>
              <a:buClr>
                <a:srgbClr val="0000FF"/>
              </a:buClr>
              <a:buSzPct val="75000"/>
              <a:buFont typeface="Wingdings" pitchFamily="2" charset="2"/>
              <a:buNone/>
            </a:pP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6</a:t>
            </a:fld>
            <a:endParaRPr lang="zh-CN" altLang="en-US"/>
          </a:p>
        </p:txBody>
      </p:sp>
    </p:spTree>
    <p:extLst>
      <p:ext uri="{BB962C8B-B14F-4D97-AF65-F5344CB8AC3E}">
        <p14:creationId xmlns:p14="http://schemas.microsoft.com/office/powerpoint/2010/main" val="254531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后面会介绍 </a:t>
            </a:r>
            <a:r>
              <a:rPr lang="en-US" altLang="zh-CN" dirty="0" smtClean="0"/>
              <a:t>IP Spoofing</a:t>
            </a:r>
            <a:r>
              <a:rPr lang="zh-CN" altLang="en-US" dirty="0" smtClean="0"/>
              <a:t>攻击 </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sym typeface="Wingdings" pitchFamily="2" charset="2"/>
              </a:rPr>
              <a:t>老连接使用的顺序号与新的</a:t>
            </a:r>
            <a:r>
              <a:rPr lang="en-US" altLang="zh-CN" dirty="0" smtClean="0">
                <a:ea typeface="宋体" pitchFamily="2" charset="-122"/>
                <a:sym typeface="Wingdings" pitchFamily="2" charset="2"/>
              </a:rPr>
              <a:t>ISN</a:t>
            </a:r>
            <a:r>
              <a:rPr lang="zh-CN" altLang="en-US" dirty="0" smtClean="0">
                <a:ea typeface="宋体" pitchFamily="2" charset="-122"/>
                <a:sym typeface="Wingdings" pitchFamily="2" charset="2"/>
              </a:rPr>
              <a:t>冲突，老连接的数据速率</a:t>
            </a:r>
            <a:r>
              <a:rPr lang="en-US" altLang="zh-CN" dirty="0" smtClean="0">
                <a:ea typeface="宋体" pitchFamily="2" charset="-122"/>
                <a:sym typeface="Wingdings" pitchFamily="2" charset="2"/>
              </a:rPr>
              <a:t>&gt;= 1/(4*10^-6) * 8 bps =2Mbps</a:t>
            </a:r>
            <a:r>
              <a:rPr lang="zh-CN" altLang="en-US" dirty="0" smtClean="0">
                <a:ea typeface="宋体" pitchFamily="2" charset="-122"/>
                <a:sym typeface="Wingdings" pitchFamily="2" charset="2"/>
              </a:rPr>
              <a:t>，在早期达不到这个速度</a:t>
            </a:r>
            <a:r>
              <a:rPr lang="en-US" altLang="zh-CN" dirty="0" smtClean="0">
                <a:ea typeface="宋体" pitchFamily="2" charset="-122"/>
                <a:sym typeface="Wingdings" pitchFamily="2" charset="2"/>
              </a:rPr>
              <a:t> </a:t>
            </a:r>
          </a:p>
          <a:p>
            <a:endParaRPr lang="en-US" altLang="zh-CN" dirty="0" smtClean="0"/>
          </a:p>
          <a:p>
            <a:endParaRPr lang="en-US" altLang="zh-CN" dirty="0" smtClean="0"/>
          </a:p>
          <a:p>
            <a:r>
              <a:rPr lang="en-US" altLang="zh-CN" sz="1200" kern="1200" dirty="0" smtClean="0">
                <a:solidFill>
                  <a:schemeClr val="tx1"/>
                </a:solidFill>
                <a:effectLst/>
                <a:latin typeface="+mn-lt"/>
                <a:ea typeface="+mn-ea"/>
                <a:cs typeface="+mn-cs"/>
              </a:rPr>
              <a:t>RFC1948</a:t>
            </a:r>
            <a:r>
              <a:rPr lang="zh-CN" altLang="en-US" sz="1200" kern="1200" dirty="0" smtClean="0">
                <a:solidFill>
                  <a:schemeClr val="tx1"/>
                </a:solidFill>
                <a:effectLst/>
                <a:latin typeface="+mn-lt"/>
                <a:ea typeface="+mn-ea"/>
                <a:cs typeface="+mn-cs"/>
              </a:rPr>
              <a:t>中提出了一个较好的初始化序列号</a:t>
            </a:r>
            <a:r>
              <a:rPr lang="en-US" altLang="zh-CN" sz="1200" kern="1200" dirty="0" smtClean="0">
                <a:solidFill>
                  <a:schemeClr val="tx1"/>
                </a:solidFill>
                <a:effectLst/>
                <a:latin typeface="+mn-lt"/>
                <a:ea typeface="+mn-ea"/>
                <a:cs typeface="+mn-cs"/>
              </a:rPr>
              <a:t>ISN</a:t>
            </a:r>
            <a:r>
              <a:rPr lang="zh-CN" altLang="en-US" sz="1200" kern="1200" dirty="0" smtClean="0">
                <a:solidFill>
                  <a:schemeClr val="tx1"/>
                </a:solidFill>
                <a:effectLst/>
                <a:latin typeface="+mn-lt"/>
                <a:ea typeface="+mn-ea"/>
                <a:cs typeface="+mn-cs"/>
              </a:rPr>
              <a:t>随机生成算法。</a:t>
            </a:r>
            <a:endParaRPr lang="en-US" altLang="zh-CN" dirty="0" smtClean="0"/>
          </a:p>
          <a:p>
            <a:r>
              <a:rPr lang="en-US" altLang="zh-CN" sz="1200" b="0" i="0" kern="1200" dirty="0" smtClean="0">
                <a:solidFill>
                  <a:schemeClr val="tx1"/>
                </a:solidFill>
                <a:effectLst/>
                <a:latin typeface="+mn-lt"/>
                <a:ea typeface="+mn-ea"/>
                <a:cs typeface="+mn-cs"/>
              </a:rPr>
              <a:t>ISN = C(t) + hash(</a:t>
            </a:r>
            <a:r>
              <a:rPr lang="en-US" altLang="zh-CN" sz="1200" b="0" i="0" kern="1200" dirty="0" err="1" smtClean="0">
                <a:solidFill>
                  <a:schemeClr val="tx1"/>
                </a:solidFill>
                <a:effectLst/>
                <a:latin typeface="+mn-lt"/>
                <a:ea typeface="+mn-ea"/>
                <a:cs typeface="+mn-cs"/>
              </a:rPr>
              <a:t>local_addr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local_port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remote_addr</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remote_port</a:t>
            </a:r>
            <a:r>
              <a:rPr lang="en-US" altLang="zh-CN" sz="1200" b="0" i="0" kern="1200" dirty="0" smtClean="0">
                <a:solidFill>
                  <a:schemeClr val="tx1"/>
                </a:solidFill>
                <a:effectLst/>
                <a:latin typeface="+mn-lt"/>
                <a:ea typeface="+mn-ea"/>
                <a:cs typeface="+mn-cs"/>
              </a:rPr>
              <a:t>, key)</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20</a:t>
            </a:fld>
            <a:endParaRPr lang="zh-CN" altLang="en-US"/>
          </a:p>
        </p:txBody>
      </p:sp>
    </p:spTree>
    <p:extLst>
      <p:ext uri="{BB962C8B-B14F-4D97-AF65-F5344CB8AC3E}">
        <p14:creationId xmlns:p14="http://schemas.microsoft.com/office/powerpoint/2010/main" val="38838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21</a:t>
            </a:fld>
            <a:endParaRPr lang="zh-CN" altLang="en-US"/>
          </a:p>
        </p:txBody>
      </p:sp>
    </p:spTree>
    <p:extLst>
      <p:ext uri="{BB962C8B-B14F-4D97-AF65-F5344CB8AC3E}">
        <p14:creationId xmlns:p14="http://schemas.microsoft.com/office/powerpoint/2010/main" val="265213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F3F9B8-F66A-4C92-AD03-B1640A89D5C8}" type="slidenum">
              <a:rPr lang="zh-CN" altLang="en-US" smtClean="0"/>
              <a:pPr>
                <a:defRPr/>
              </a:pPr>
              <a:t>26</a:t>
            </a:fld>
            <a:endParaRPr lang="zh-CN" altLang="en-US"/>
          </a:p>
        </p:txBody>
      </p:sp>
    </p:spTree>
    <p:extLst>
      <p:ext uri="{BB962C8B-B14F-4D97-AF65-F5344CB8AC3E}">
        <p14:creationId xmlns:p14="http://schemas.microsoft.com/office/powerpoint/2010/main" val="3042170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27</a:t>
            </a:fld>
            <a:endParaRPr lang="zh-CN" altLang="en-US"/>
          </a:p>
        </p:txBody>
      </p:sp>
    </p:spTree>
    <p:extLst>
      <p:ext uri="{BB962C8B-B14F-4D97-AF65-F5344CB8AC3E}">
        <p14:creationId xmlns:p14="http://schemas.microsoft.com/office/powerpoint/2010/main" val="168151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28</a:t>
            </a:fld>
            <a:endParaRPr lang="zh-CN" altLang="en-US"/>
          </a:p>
        </p:txBody>
      </p:sp>
    </p:spTree>
    <p:extLst>
      <p:ext uri="{BB962C8B-B14F-4D97-AF65-F5344CB8AC3E}">
        <p14:creationId xmlns:p14="http://schemas.microsoft.com/office/powerpoint/2010/main" val="3292814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eaLnBrk="1" hangingPunct="1"/>
            <a:r>
              <a:rPr lang="zh-CN" altLang="en-US" sz="1400" dirty="0" smtClean="0">
                <a:solidFill>
                  <a:srgbClr val="FF3300"/>
                </a:solidFill>
                <a:latin typeface="宋体" pitchFamily="2" charset="-122"/>
                <a:ea typeface="宋体" pitchFamily="2" charset="-122"/>
              </a:rPr>
              <a:t>连接建立阶段：</a:t>
            </a:r>
            <a:r>
              <a:rPr lang="en-US" altLang="zh-CN" sz="1400" dirty="0" smtClean="0">
                <a:solidFill>
                  <a:srgbClr val="FF3300"/>
                </a:solidFill>
                <a:latin typeface="宋体" pitchFamily="2" charset="-122"/>
                <a:ea typeface="宋体" pitchFamily="2" charset="-122"/>
              </a:rPr>
              <a:t>SYN-RECEIVED</a:t>
            </a:r>
            <a:r>
              <a:rPr lang="en-US" altLang="zh-CN" sz="1400" dirty="0" smtClean="0">
                <a:solidFill>
                  <a:srgbClr val="FF3300"/>
                </a:solidFill>
                <a:latin typeface="宋体" pitchFamily="2" charset="-122"/>
                <a:ea typeface="宋体" pitchFamily="2" charset="-122"/>
                <a:sym typeface="Wingdings" pitchFamily="2" charset="2"/>
              </a:rPr>
              <a:t>LISTEN</a:t>
            </a:r>
          </a:p>
          <a:p>
            <a:pPr lvl="2" eaLnBrk="1" hangingPunct="1"/>
            <a:r>
              <a:rPr lang="zh-CN" altLang="en-US" sz="1400" dirty="0" smtClean="0">
                <a:solidFill>
                  <a:srgbClr val="FF3300"/>
                </a:solidFill>
                <a:latin typeface="宋体" pitchFamily="2" charset="-122"/>
                <a:ea typeface="宋体" pitchFamily="2" charset="-122"/>
              </a:rPr>
              <a:t>数据传输阶段：</a:t>
            </a:r>
            <a:r>
              <a:rPr lang="en-US" altLang="zh-CN" sz="1400" dirty="0" smtClean="0">
                <a:solidFill>
                  <a:srgbClr val="FF3300"/>
                </a:solidFill>
                <a:latin typeface="宋体" pitchFamily="2" charset="-122"/>
                <a:ea typeface="宋体" pitchFamily="2" charset="-122"/>
                <a:sym typeface="Wingdings" pitchFamily="2" charset="2"/>
              </a:rPr>
              <a:t>CLOSED, abort connection</a:t>
            </a:r>
          </a:p>
          <a:p>
            <a:pPr lvl="2" eaLnBrk="1" hangingPunct="1"/>
            <a:endParaRPr lang="en-US" altLang="zh-CN" sz="1400" dirty="0" smtClean="0">
              <a:solidFill>
                <a:srgbClr val="FF3300"/>
              </a:solidFill>
              <a:latin typeface="宋体" pitchFamily="2" charset="-122"/>
              <a:ea typeface="宋体" pitchFamily="2" charset="-122"/>
              <a:sym typeface="Wingdings" pitchFamily="2" charset="2"/>
            </a:endParaRPr>
          </a:p>
          <a:p>
            <a:pPr lvl="2" eaLnBrk="1" hangingPunct="1"/>
            <a:r>
              <a:rPr lang="zh-CN" altLang="en-US" sz="1400" dirty="0" smtClean="0">
                <a:solidFill>
                  <a:srgbClr val="FF3300"/>
                </a:solidFill>
                <a:latin typeface="宋体" pitchFamily="2" charset="-122"/>
                <a:ea typeface="宋体" pitchFamily="2" charset="-122"/>
                <a:sym typeface="Wingdings" pitchFamily="2" charset="2"/>
              </a:rPr>
              <a:t>精确地最多  </a:t>
            </a:r>
            <a:r>
              <a:rPr lang="en-US" altLang="zh-CN" sz="1400" dirty="0" smtClean="0">
                <a:solidFill>
                  <a:srgbClr val="FF3300"/>
                </a:solidFill>
                <a:latin typeface="宋体" pitchFamily="2" charset="-122"/>
                <a:ea typeface="宋体" pitchFamily="2" charset="-122"/>
                <a:sym typeface="Wingdings" pitchFamily="2" charset="2"/>
              </a:rPr>
              <a:t>ceil(2**32/(2**16-1) )= 65538</a:t>
            </a:r>
          </a:p>
          <a:p>
            <a:pPr lvl="2" eaLnBrk="1" hangingPunct="1"/>
            <a:endParaRPr lang="zh-CN" altLang="en-US" sz="1400" dirty="0" smtClean="0">
              <a:solidFill>
                <a:srgbClr val="FF3300"/>
              </a:solidFill>
              <a:latin typeface="宋体" pitchFamily="2" charset="-122"/>
              <a:ea typeface="宋体" pitchFamily="2" charset="-122"/>
              <a:sym typeface="Wingdings" pitchFamily="2" charset="2"/>
            </a:endParaRPr>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33</a:t>
            </a:fld>
            <a:endParaRPr lang="zh-CN" altLang="en-US"/>
          </a:p>
        </p:txBody>
      </p:sp>
    </p:spTree>
    <p:extLst>
      <p:ext uri="{BB962C8B-B14F-4D97-AF65-F5344CB8AC3E}">
        <p14:creationId xmlns:p14="http://schemas.microsoft.com/office/powerpoint/2010/main" val="601281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00" indent="-292100" algn="l">
              <a:lnSpc>
                <a:spcPct val="75000"/>
              </a:lnSpc>
              <a:spcBef>
                <a:spcPct val="20000"/>
              </a:spcBef>
              <a:buClr>
                <a:srgbClr val="000099"/>
              </a:buClr>
              <a:buSzPct val="100000"/>
              <a:buFont typeface="Wingdings" charset="2"/>
              <a:buChar char="§"/>
              <a:defRPr/>
            </a:pPr>
            <a:r>
              <a:rPr lang="en-US" altLang="zh-CN" sz="1200" dirty="0" smtClean="0">
                <a:latin typeface="Gill Sans MT" charset="0"/>
                <a:ea typeface="ＭＳ Ｐゴシック" charset="0"/>
              </a:rPr>
              <a:t>exponential weighted moving average</a:t>
            </a:r>
          </a:p>
          <a:p>
            <a:pPr marL="292100" indent="-292100" algn="l">
              <a:lnSpc>
                <a:spcPct val="75000"/>
              </a:lnSpc>
              <a:spcBef>
                <a:spcPct val="20000"/>
              </a:spcBef>
              <a:buClr>
                <a:srgbClr val="000099"/>
              </a:buClr>
              <a:buSzPct val="100000"/>
              <a:buFont typeface="Wingdings" charset="2"/>
              <a:buChar char="§"/>
              <a:defRPr/>
            </a:pPr>
            <a:r>
              <a:rPr lang="en-US" altLang="zh-CN" sz="1200" dirty="0" smtClean="0">
                <a:latin typeface="Gill Sans MT" charset="0"/>
                <a:ea typeface="ＭＳ Ｐゴシック" charset="0"/>
              </a:rPr>
              <a:t>influence of past sample decreases exponentially fast</a:t>
            </a:r>
          </a:p>
          <a:p>
            <a:pPr marL="292100" indent="-292100" algn="l">
              <a:lnSpc>
                <a:spcPct val="75000"/>
              </a:lnSpc>
              <a:spcBef>
                <a:spcPct val="20000"/>
              </a:spcBef>
              <a:buClr>
                <a:srgbClr val="000099"/>
              </a:buClr>
              <a:buSzPct val="100000"/>
              <a:buFont typeface="Wingdings" charset="2"/>
              <a:buChar char="§"/>
              <a:defRPr/>
            </a:pPr>
            <a:endParaRPr lang="en-US" altLang="zh-CN" sz="1200" dirty="0" smtClean="0">
              <a:latin typeface="Gill Sans MT" charset="0"/>
              <a:ea typeface="ＭＳ Ｐゴシック" charset="0"/>
            </a:endParaRPr>
          </a:p>
          <a:p>
            <a:pPr marL="0" indent="0" algn="l">
              <a:lnSpc>
                <a:spcPct val="75000"/>
              </a:lnSpc>
              <a:spcBef>
                <a:spcPct val="20000"/>
              </a:spcBef>
              <a:buClr>
                <a:srgbClr val="000099"/>
              </a:buClr>
              <a:buSzPct val="100000"/>
              <a:buFont typeface="Wingdings" charset="2"/>
              <a:buNone/>
              <a:defRPr/>
            </a:pPr>
            <a:r>
              <a:rPr lang="zh-CN" altLang="en-US" sz="1200" dirty="0" smtClean="0">
                <a:latin typeface="Gill Sans MT" charset="0"/>
                <a:ea typeface="ＭＳ Ｐゴシック" charset="0"/>
              </a:rPr>
              <a:t>最近采样</a:t>
            </a:r>
            <a:r>
              <a:rPr lang="en-US" altLang="zh-CN" sz="1200" dirty="0" smtClean="0">
                <a:latin typeface="Gill Sans MT" charset="0"/>
                <a:ea typeface="ＭＳ Ｐゴシック" charset="0"/>
              </a:rPr>
              <a:t>weight</a:t>
            </a:r>
            <a:r>
              <a:rPr lang="en-US" altLang="zh-CN" sz="1200" baseline="0" dirty="0" smtClean="0">
                <a:latin typeface="Gill Sans MT" charset="0"/>
                <a:ea typeface="ＭＳ Ｐゴシック" charset="0"/>
              </a:rPr>
              <a:t>   (1- \alpha),  (1-\alpha)* \alpha ….  (1-\alpha)*\</a:t>
            </a:r>
            <a:r>
              <a:rPr lang="en-US" altLang="zh-CN" sz="1200" baseline="0" dirty="0" err="1" smtClean="0">
                <a:latin typeface="Gill Sans MT" charset="0"/>
                <a:ea typeface="ＭＳ Ｐゴシック" charset="0"/>
              </a:rPr>
              <a:t>alpha^k</a:t>
            </a:r>
            <a:r>
              <a:rPr lang="en-US" altLang="zh-CN" sz="1200" baseline="0" dirty="0" smtClean="0">
                <a:latin typeface="Gill Sans MT" charset="0"/>
                <a:ea typeface="ＭＳ Ｐゴシック" charset="0"/>
              </a:rPr>
              <a:t> </a:t>
            </a:r>
          </a:p>
          <a:p>
            <a:pPr marL="0" indent="0" algn="l">
              <a:lnSpc>
                <a:spcPct val="75000"/>
              </a:lnSpc>
              <a:spcBef>
                <a:spcPct val="20000"/>
              </a:spcBef>
              <a:buClr>
                <a:srgbClr val="000099"/>
              </a:buClr>
              <a:buSzPct val="100000"/>
              <a:buFont typeface="Wingdings" charset="2"/>
              <a:buNone/>
              <a:defRPr/>
            </a:pP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36</a:t>
            </a:fld>
            <a:endParaRPr lang="zh-CN" altLang="en-US"/>
          </a:p>
        </p:txBody>
      </p:sp>
    </p:spTree>
    <p:extLst>
      <p:ext uri="{BB962C8B-B14F-4D97-AF65-F5344CB8AC3E}">
        <p14:creationId xmlns:p14="http://schemas.microsoft.com/office/powerpoint/2010/main" val="2401604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效率高</a:t>
            </a:r>
            <a:endParaRPr lang="en-US" altLang="zh-CN" dirty="0" smtClean="0"/>
          </a:p>
          <a:p>
            <a:r>
              <a:rPr lang="zh-CN" altLang="en-US" dirty="0" smtClean="0"/>
              <a:t>避免</a:t>
            </a:r>
            <a:r>
              <a:rPr lang="en-US" altLang="zh-CN" dirty="0" smtClean="0"/>
              <a:t>spurious</a:t>
            </a:r>
            <a:r>
              <a:rPr lang="en-US" altLang="zh-CN" baseline="0" dirty="0" smtClean="0"/>
              <a:t> timeout</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37</a:t>
            </a:fld>
            <a:endParaRPr lang="zh-CN" altLang="en-US"/>
          </a:p>
        </p:txBody>
      </p:sp>
    </p:spTree>
    <p:extLst>
      <p:ext uri="{BB962C8B-B14F-4D97-AF65-F5344CB8AC3E}">
        <p14:creationId xmlns:p14="http://schemas.microsoft.com/office/powerpoint/2010/main" val="189106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7200 + 75 * 9</a:t>
            </a:r>
            <a:r>
              <a:rPr lang="en-US" altLang="zh-CN" baseline="0" dirty="0" smtClean="0"/>
              <a:t>  = </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38</a:t>
            </a:fld>
            <a:endParaRPr lang="zh-CN" altLang="en-US"/>
          </a:p>
        </p:txBody>
      </p:sp>
    </p:spTree>
    <p:extLst>
      <p:ext uri="{BB962C8B-B14F-4D97-AF65-F5344CB8AC3E}">
        <p14:creationId xmlns:p14="http://schemas.microsoft.com/office/powerpoint/2010/main" val="11568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1+2+4+8+16+32  = 63 second </a:t>
            </a:r>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39</a:t>
            </a:fld>
            <a:endParaRPr lang="zh-CN" altLang="en-US"/>
          </a:p>
        </p:txBody>
      </p:sp>
    </p:spTree>
    <p:extLst>
      <p:ext uri="{BB962C8B-B14F-4D97-AF65-F5344CB8AC3E}">
        <p14:creationId xmlns:p14="http://schemas.microsoft.com/office/powerpoint/2010/main" val="59866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比如通过</a:t>
            </a:r>
            <a:r>
              <a:rPr lang="en-US" altLang="zh-CN" dirty="0" err="1" smtClean="0"/>
              <a:t>ssh</a:t>
            </a:r>
            <a:r>
              <a:rPr lang="zh-CN" altLang="en-US" dirty="0" smtClean="0"/>
              <a:t>登陆到远程的</a:t>
            </a:r>
            <a:r>
              <a:rPr lang="en-US" altLang="zh-CN" dirty="0" smtClean="0"/>
              <a:t>Linux</a:t>
            </a:r>
            <a:r>
              <a:rPr lang="zh-CN" altLang="en-US" dirty="0" smtClean="0"/>
              <a:t>主机，用户输入一个命令后发现有大量的内容会输出到屏幕上，马上</a:t>
            </a:r>
            <a:r>
              <a:rPr lang="en-US" altLang="zh-CN" dirty="0" smtClean="0"/>
              <a:t>Ctrl-C</a:t>
            </a:r>
            <a:r>
              <a:rPr lang="zh-CN" altLang="en-US" dirty="0" smtClean="0"/>
              <a:t>中止该命令，此时需要发送紧急数据，</a:t>
            </a:r>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7</a:t>
            </a:fld>
            <a:endParaRPr lang="zh-CN" altLang="en-US"/>
          </a:p>
        </p:txBody>
      </p:sp>
    </p:spTree>
    <p:extLst>
      <p:ext uri="{BB962C8B-B14F-4D97-AF65-F5344CB8AC3E}">
        <p14:creationId xmlns:p14="http://schemas.microsoft.com/office/powerpoint/2010/main" val="46573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41</a:t>
            </a:fld>
            <a:endParaRPr lang="zh-CN" altLang="en-US"/>
          </a:p>
        </p:txBody>
      </p:sp>
    </p:spTree>
    <p:extLst>
      <p:ext uri="{BB962C8B-B14F-4D97-AF65-F5344CB8AC3E}">
        <p14:creationId xmlns:p14="http://schemas.microsoft.com/office/powerpoint/2010/main" val="342909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&gt;&gt;&gt; </a:t>
            </a:r>
            <a:r>
              <a:rPr lang="en-US" altLang="zh-CN" sz="1200" kern="1200" dirty="0" err="1" smtClean="0">
                <a:solidFill>
                  <a:schemeClr val="tx1"/>
                </a:solidFill>
                <a:effectLst/>
                <a:latin typeface="+mn-lt"/>
                <a:ea typeface="+mn-ea"/>
                <a:cs typeface="+mn-cs"/>
              </a:rPr>
              <a:t>socket.getaddrinfo</a:t>
            </a:r>
            <a:r>
              <a:rPr lang="en-US" altLang="zh-CN" sz="1200" kern="1200" dirty="0" smtClean="0">
                <a:solidFill>
                  <a:schemeClr val="tx1"/>
                </a:solidFill>
                <a:effectLst/>
                <a:latin typeface="+mn-lt"/>
                <a:ea typeface="+mn-ea"/>
                <a:cs typeface="+mn-cs"/>
              </a:rPr>
              <a:t>('www.sun.com',80,flags = </a:t>
            </a:r>
            <a:r>
              <a:rPr lang="en-US" altLang="zh-CN" sz="1200" kern="1200" dirty="0" err="1" smtClean="0">
                <a:solidFill>
                  <a:schemeClr val="tx1"/>
                </a:solidFill>
                <a:effectLst/>
                <a:latin typeface="+mn-lt"/>
                <a:ea typeface="+mn-ea"/>
                <a:cs typeface="+mn-cs"/>
              </a:rPr>
              <a:t>socket.AI_CANONNAME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AddressFamily.AF_INET</a:t>
            </a:r>
            <a:r>
              <a:rPr lang="en-US" altLang="zh-CN" sz="1200" kern="1200" dirty="0" smtClean="0">
                <a:solidFill>
                  <a:schemeClr val="tx1"/>
                </a:solidFill>
                <a:effectLst/>
                <a:latin typeface="+mn-lt"/>
                <a:ea typeface="+mn-ea"/>
                <a:cs typeface="+mn-cs"/>
              </a:rPr>
              <a:t>: 2&gt;, 0, 0, 'legacy-sun.oraclegha.com', ('156.151.59.35', 80))]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&gt;&gt;&gt; </a:t>
            </a:r>
            <a:r>
              <a:rPr lang="en-US" altLang="zh-CN" sz="1200" kern="1200" dirty="0" err="1" smtClean="0">
                <a:solidFill>
                  <a:schemeClr val="tx1"/>
                </a:solidFill>
                <a:effectLst/>
                <a:latin typeface="+mn-lt"/>
                <a:ea typeface="+mn-ea"/>
                <a:cs typeface="+mn-cs"/>
              </a:rPr>
              <a:t>socket.getaddrinfo</a:t>
            </a:r>
            <a:r>
              <a:rPr lang="en-US" altLang="zh-CN" sz="1200" kern="1200" dirty="0" smtClean="0">
                <a:solidFill>
                  <a:schemeClr val="tx1"/>
                </a:solidFill>
                <a:effectLst/>
                <a:latin typeface="+mn-lt"/>
                <a:ea typeface="+mn-ea"/>
                <a:cs typeface="+mn-cs"/>
              </a:rPr>
              <a:t>('www.python.org',80,flags = </a:t>
            </a:r>
            <a:r>
              <a:rPr lang="en-US" altLang="zh-CN" sz="1200" kern="1200" dirty="0" err="1" smtClean="0">
                <a:solidFill>
                  <a:schemeClr val="tx1"/>
                </a:solidFill>
                <a:effectLst/>
                <a:latin typeface="+mn-lt"/>
                <a:ea typeface="+mn-ea"/>
                <a:cs typeface="+mn-cs"/>
              </a:rPr>
              <a:t>socket.AI_CANONNAME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[(&lt;AddressFamily.AF_INET6: 23&gt;, 0, 0, 'prod.python.map.fastlylb.net', ('2a04:4e42:6::223', 80, 0, 0)), (&lt;</a:t>
            </a:r>
            <a:r>
              <a:rPr lang="en-US" altLang="zh-CN" sz="1200" kern="1200" dirty="0" err="1" smtClean="0">
                <a:solidFill>
                  <a:schemeClr val="tx1"/>
                </a:solidFill>
                <a:effectLst/>
                <a:latin typeface="+mn-lt"/>
                <a:ea typeface="+mn-ea"/>
                <a:cs typeface="+mn-cs"/>
              </a:rPr>
              <a:t>AddressFamily.AF_INET</a:t>
            </a:r>
            <a:r>
              <a:rPr lang="en-US" altLang="zh-CN" sz="1200" kern="1200" dirty="0" smtClean="0">
                <a:solidFill>
                  <a:schemeClr val="tx1"/>
                </a:solidFill>
                <a:effectLst/>
                <a:latin typeface="+mn-lt"/>
                <a:ea typeface="+mn-ea"/>
                <a:cs typeface="+mn-cs"/>
              </a:rPr>
              <a:t>: 2&gt;, 0, 0, '', ('151.101.24.223', 80))]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socket.getfqdn</a:t>
            </a:r>
            <a:r>
              <a:rPr lang="en-US" altLang="zh-CN" sz="1200" kern="1200" dirty="0" smtClean="0">
                <a:solidFill>
                  <a:schemeClr val="tx1"/>
                </a:solidFill>
                <a:effectLst/>
                <a:latin typeface="+mn-lt"/>
                <a:ea typeface="+mn-ea"/>
                <a:cs typeface="+mn-cs"/>
              </a:rPr>
              <a:t>([name]) Return a fully qualified domain name for name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&gt;&gt;&gt; </a:t>
            </a:r>
            <a:r>
              <a:rPr lang="en-US" altLang="zh-CN" sz="1200" kern="1200" dirty="0" err="1" smtClean="0">
                <a:solidFill>
                  <a:schemeClr val="tx1"/>
                </a:solidFill>
                <a:effectLst/>
                <a:latin typeface="+mn-lt"/>
                <a:ea typeface="+mn-ea"/>
                <a:cs typeface="+mn-cs"/>
              </a:rPr>
              <a:t>socket.getfqdn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'idol'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&gt;&gt;&gt; </a:t>
            </a:r>
            <a:r>
              <a:rPr lang="en-US" altLang="zh-CN" sz="1200" kern="1200" dirty="0" err="1" smtClean="0">
                <a:solidFill>
                  <a:schemeClr val="tx1"/>
                </a:solidFill>
                <a:effectLst/>
                <a:latin typeface="+mn-lt"/>
                <a:ea typeface="+mn-ea"/>
                <a:cs typeface="+mn-cs"/>
              </a:rPr>
              <a:t>socket.getfqdn</a:t>
            </a:r>
            <a:r>
              <a:rPr lang="en-US" altLang="zh-CN" sz="1200" kern="1200" dirty="0" smtClean="0">
                <a:solidFill>
                  <a:schemeClr val="tx1"/>
                </a:solidFill>
                <a:effectLst/>
                <a:latin typeface="+mn-lt"/>
                <a:ea typeface="+mn-ea"/>
                <a:cs typeface="+mn-cs"/>
              </a:rPr>
              <a:t>('202.120.224.10')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'mail.fudan.edu.cn'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8</a:t>
            </a:fld>
            <a:endParaRPr lang="zh-CN" altLang="en-US"/>
          </a:p>
        </p:txBody>
      </p:sp>
    </p:spTree>
    <p:extLst>
      <p:ext uri="{BB962C8B-B14F-4D97-AF65-F5344CB8AC3E}">
        <p14:creationId xmlns:p14="http://schemas.microsoft.com/office/powerpoint/2010/main" val="141946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flags:  MSG_OOB </a:t>
            </a:r>
          </a:p>
          <a:p>
            <a:endParaRPr lang="en-US" altLang="zh-CN" dirty="0" smtClean="0"/>
          </a:p>
          <a:p>
            <a:r>
              <a:rPr lang="en-US" altLang="zh-CN" sz="1200" kern="1200" dirty="0" smtClean="0">
                <a:solidFill>
                  <a:schemeClr val="tx1"/>
                </a:solidFill>
                <a:effectLst/>
                <a:latin typeface="+mn-lt"/>
                <a:ea typeface="+mn-ea"/>
                <a:cs typeface="+mn-cs"/>
              </a:rPr>
              <a:t>&gt;&gt;&gt; '{:032b}'.format(</a:t>
            </a:r>
            <a:r>
              <a:rPr lang="en-US" altLang="zh-CN" sz="1200" kern="1200" dirty="0" err="1" smtClean="0">
                <a:solidFill>
                  <a:schemeClr val="tx1"/>
                </a:solidFill>
                <a:effectLst/>
                <a:latin typeface="+mn-lt"/>
                <a:ea typeface="+mn-ea"/>
                <a:cs typeface="+mn-cs"/>
              </a:rPr>
              <a:t>socket.htonl</a:t>
            </a:r>
            <a:r>
              <a:rPr lang="en-US" altLang="zh-CN" sz="1200" kern="1200" dirty="0" smtClean="0">
                <a:solidFill>
                  <a:schemeClr val="tx1"/>
                </a:solidFill>
                <a:effectLst/>
                <a:latin typeface="+mn-lt"/>
                <a:ea typeface="+mn-ea"/>
                <a:cs typeface="+mn-cs"/>
              </a:rPr>
              <a:t>(30))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'00011110000000000000000000000000'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&gt;&gt;&gt; '{:b}'.format(30)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'11110'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&gt;&gt;&gt;	</a:t>
            </a:r>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9</a:t>
            </a:fld>
            <a:endParaRPr lang="zh-CN" altLang="en-US"/>
          </a:p>
        </p:txBody>
      </p:sp>
    </p:spTree>
    <p:extLst>
      <p:ext uri="{BB962C8B-B14F-4D97-AF65-F5344CB8AC3E}">
        <p14:creationId xmlns:p14="http://schemas.microsoft.com/office/powerpoint/2010/main" val="767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10</a:t>
            </a:fld>
            <a:endParaRPr lang="zh-CN" altLang="en-US"/>
          </a:p>
        </p:txBody>
      </p:sp>
    </p:spTree>
    <p:extLst>
      <p:ext uri="{BB962C8B-B14F-4D97-AF65-F5344CB8AC3E}">
        <p14:creationId xmlns:p14="http://schemas.microsoft.com/office/powerpoint/2010/main" val="377088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512763" lvl="1" indent="-163513"/>
            <a:r>
              <a:rPr lang="en-US" altLang="zh-CN" sz="2000" dirty="0" smtClean="0"/>
              <a:t> </a:t>
            </a:r>
            <a:endParaRPr lang="en-US" altLang="ja-JP" sz="2000" dirty="0" smtClean="0"/>
          </a:p>
          <a:p>
            <a:pPr marL="234950" indent="-123825">
              <a:buFont typeface="Wingdings" panose="05000000000000000000" pitchFamily="2" charset="2"/>
              <a:buNone/>
            </a:pPr>
            <a:endParaRPr lang="zh-CN" altLang="en-US" dirty="0" smtClean="0"/>
          </a:p>
          <a:p>
            <a:pPr marL="512763" lvl="1" indent="-163513"/>
            <a:r>
              <a:rPr lang="zh-CN" altLang="en-US" dirty="0" smtClean="0"/>
              <a:t>接收窗口驱动发送窗口</a:t>
            </a:r>
            <a:endParaRPr lang="en-US" altLang="zh-CN" dirty="0" smtClean="0"/>
          </a:p>
          <a:p>
            <a:pPr lvl="1"/>
            <a:r>
              <a:rPr lang="zh-CN" altLang="en-US" dirty="0" smtClean="0"/>
              <a:t>发送窗口</a:t>
            </a:r>
            <a:r>
              <a:rPr lang="en-US" altLang="zh-CN" dirty="0" smtClean="0"/>
              <a:t>=2*BDP=Bandwidth * RTT</a:t>
            </a:r>
            <a:r>
              <a:rPr lang="zh-CN" altLang="en-US" dirty="0" smtClean="0"/>
              <a:t>，达到</a:t>
            </a:r>
            <a:r>
              <a:rPr lang="en-US" altLang="zh-CN" dirty="0" smtClean="0"/>
              <a:t>100%</a:t>
            </a:r>
            <a:r>
              <a:rPr lang="zh-CN" altLang="en-US" dirty="0" smtClean="0"/>
              <a:t>利用率</a:t>
            </a:r>
            <a:endParaRPr lang="en-US" altLang="zh-CN" dirty="0" smtClean="0"/>
          </a:p>
          <a:p>
            <a:pPr lvl="1"/>
            <a:r>
              <a:rPr lang="en-US" altLang="zh-CN" dirty="0" smtClean="0"/>
              <a:t>100Mbps * 200ms / 8 / 1024 = 2441 KiB &gt; 64KiB</a:t>
            </a:r>
          </a:p>
          <a:p>
            <a:endParaRPr lang="en-US" altLang="zh-CN" dirty="0" smtClean="0"/>
          </a:p>
          <a:p>
            <a:endParaRPr lang="en-US" altLang="zh-CN" dirty="0" smtClean="0"/>
          </a:p>
          <a:p>
            <a:r>
              <a:rPr lang="en-US" altLang="zh-CN" dirty="0" smtClean="0"/>
              <a:t>RFC7323: TCP Extensions for High Performance</a:t>
            </a:r>
          </a:p>
          <a:p>
            <a:endParaRPr lang="en-US" altLang="zh-CN" dirty="0" smtClean="0"/>
          </a:p>
          <a:p>
            <a:r>
              <a:rPr lang="en-US" altLang="zh-CN" dirty="0" smtClean="0"/>
              <a:t>KiB: Kilo Binary Byte </a:t>
            </a:r>
          </a:p>
          <a:p>
            <a:endParaRPr lang="en-US" altLang="zh-CN" dirty="0" smtClean="0"/>
          </a:p>
          <a:p>
            <a:r>
              <a:rPr lang="en-US" altLang="zh-CN" dirty="0" smtClean="0"/>
              <a:t>    </a:t>
            </a:r>
            <a:r>
              <a:rPr lang="en-US" altLang="zh-CN" dirty="0" err="1" smtClean="0"/>
              <a:t>total_seqs</a:t>
            </a:r>
            <a:r>
              <a:rPr lang="en-US" altLang="zh-CN" dirty="0" smtClean="0"/>
              <a:t> = 2 ** sequence </a:t>
            </a:r>
          </a:p>
          <a:p>
            <a:r>
              <a:rPr lang="en-US" altLang="zh-CN" dirty="0" smtClean="0"/>
              <a:t>    segments = </a:t>
            </a:r>
            <a:r>
              <a:rPr lang="en-US" altLang="zh-CN" dirty="0" err="1" smtClean="0"/>
              <a:t>math.ceil</a:t>
            </a:r>
            <a:r>
              <a:rPr lang="en-US" altLang="zh-CN" dirty="0" smtClean="0"/>
              <a:t>(</a:t>
            </a:r>
            <a:r>
              <a:rPr lang="en-US" altLang="zh-CN" dirty="0" err="1" smtClean="0"/>
              <a:t>total_seqs</a:t>
            </a:r>
            <a:r>
              <a:rPr lang="en-US" altLang="zh-CN" dirty="0" smtClean="0"/>
              <a:t> /1500)   # how many segments</a:t>
            </a:r>
          </a:p>
          <a:p>
            <a:r>
              <a:rPr lang="en-US" altLang="zh-CN" dirty="0" smtClean="0"/>
              <a:t>    </a:t>
            </a:r>
            <a:r>
              <a:rPr lang="en-US" altLang="zh-CN" dirty="0" err="1" smtClean="0"/>
              <a:t>wrap_interval</a:t>
            </a:r>
            <a:r>
              <a:rPr lang="en-US" altLang="zh-CN" dirty="0" smtClean="0"/>
              <a:t> = (</a:t>
            </a:r>
            <a:r>
              <a:rPr lang="en-US" altLang="zh-CN" dirty="0" err="1" smtClean="0"/>
              <a:t>total_seqs</a:t>
            </a:r>
            <a:r>
              <a:rPr lang="en-US" altLang="zh-CN" dirty="0" smtClean="0"/>
              <a:t> + segments * (20 + 20)) * 8 /rate </a:t>
            </a:r>
          </a:p>
          <a:p>
            <a:endParaRPr lang="en-US" altLang="zh-CN" dirty="0" smtClean="0"/>
          </a:p>
          <a:p>
            <a:r>
              <a:rPr lang="en-US" altLang="zh-CN" dirty="0" smtClean="0"/>
              <a:t>MSL = 2 </a:t>
            </a:r>
            <a:r>
              <a:rPr lang="en-US" altLang="zh-CN" dirty="0" err="1" smtClean="0"/>
              <a:t>minitues</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14</a:t>
            </a:fld>
            <a:endParaRPr lang="zh-CN" altLang="en-US"/>
          </a:p>
        </p:txBody>
      </p:sp>
    </p:spTree>
    <p:extLst>
      <p:ext uri="{BB962C8B-B14F-4D97-AF65-F5344CB8AC3E}">
        <p14:creationId xmlns:p14="http://schemas.microsoft.com/office/powerpoint/2010/main" val="282712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FF3300"/>
                </a:solidFill>
                <a:ea typeface="宋体" pitchFamily="2" charset="-122"/>
              </a:rPr>
              <a:t>Data[0] &lt;= urgent message &lt;= Data[urgent pointer]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PSH</a:t>
            </a:r>
            <a:r>
              <a:rPr lang="zh-CN" altLang="en-US" sz="1200" dirty="0" smtClean="0"/>
              <a:t>：</a:t>
            </a:r>
            <a:r>
              <a:rPr lang="zh-CN" altLang="en-US" sz="1200" dirty="0" smtClean="0">
                <a:latin typeface="宋体" pitchFamily="2" charset="-122"/>
                <a:ea typeface="宋体" pitchFamily="2" charset="-122"/>
              </a:rPr>
              <a:t>要求接收者马上递交，一般在发送方的发送窗口为</a:t>
            </a:r>
            <a:r>
              <a:rPr lang="en-US" altLang="zh-CN" sz="1200" dirty="0" smtClean="0">
                <a:latin typeface="宋体" pitchFamily="2" charset="-122"/>
                <a:ea typeface="宋体" pitchFamily="2" charset="-122"/>
              </a:rPr>
              <a:t>0</a:t>
            </a:r>
            <a:r>
              <a:rPr lang="zh-CN" altLang="en-US" sz="1200" dirty="0" smtClean="0">
                <a:latin typeface="宋体" pitchFamily="2" charset="-122"/>
                <a:ea typeface="宋体" pitchFamily="2" charset="-122"/>
              </a:rPr>
              <a:t>时设置</a:t>
            </a:r>
            <a:endParaRPr lang="zh-CN" altLang="en-US" sz="1200" dirty="0" smtClean="0"/>
          </a:p>
          <a:p>
            <a:endParaRPr lang="en-US" altLang="zh-CN" sz="1200" b="1" dirty="0" smtClean="0">
              <a:solidFill>
                <a:srgbClr val="FF3300"/>
              </a:solidFill>
              <a:ea typeface="宋体" pitchFamily="2" charset="-122"/>
            </a:endParaRPr>
          </a:p>
          <a:p>
            <a:endParaRPr lang="en-US" altLang="zh-CN" sz="1200" b="1" dirty="0" smtClean="0">
              <a:solidFill>
                <a:srgbClr val="FF3300"/>
              </a:solidFill>
              <a:ea typeface="宋体" pitchFamily="2" charset="-122"/>
            </a:endParaRPr>
          </a:p>
          <a:p>
            <a:endParaRPr lang="en-US" altLang="zh-CN" sz="1200" b="1" dirty="0" smtClean="0">
              <a:solidFill>
                <a:srgbClr val="FF3300"/>
              </a:solidFill>
              <a:ea typeface="宋体" pitchFamily="2" charset="-122"/>
            </a:endParaRPr>
          </a:p>
          <a:p>
            <a:pPr marL="234950" indent="-123825">
              <a:buFont typeface="Wingdings" panose="05000000000000000000" pitchFamily="2" charset="2"/>
              <a:buNone/>
            </a:pPr>
            <a:r>
              <a:rPr lang="zh-CN" altLang="en-US" sz="2400" u="sng" dirty="0" smtClean="0">
                <a:solidFill>
                  <a:srgbClr val="CC0000"/>
                </a:solidFill>
              </a:rPr>
              <a:t>顺序号</a:t>
            </a:r>
            <a:r>
              <a:rPr lang="en-US" altLang="zh-CN" sz="2400" u="sng" dirty="0" smtClean="0">
                <a:solidFill>
                  <a:srgbClr val="CC0000"/>
                </a:solidFill>
              </a:rPr>
              <a:t>(32bit):</a:t>
            </a:r>
            <a:endParaRPr lang="en-US" altLang="zh-CN" sz="2400" dirty="0" smtClean="0">
              <a:solidFill>
                <a:srgbClr val="CC0000"/>
              </a:solidFill>
            </a:endParaRPr>
          </a:p>
          <a:p>
            <a:pPr marL="512763" lvl="1" indent="-163513"/>
            <a:r>
              <a:rPr lang="en-US" altLang="zh-CN" dirty="0" smtClean="0"/>
              <a:t>TCP</a:t>
            </a:r>
            <a:r>
              <a:rPr lang="zh-CN" altLang="en-US" dirty="0" smtClean="0"/>
              <a:t>段中的数据部分第一个字节的顺序号</a:t>
            </a:r>
            <a:endParaRPr lang="en-US" altLang="zh-CN" dirty="0" smtClean="0"/>
          </a:p>
          <a:p>
            <a:pPr marL="512763" lvl="1" indent="-163513"/>
            <a:r>
              <a:rPr lang="zh-CN" altLang="en-US" sz="2000" dirty="0" smtClean="0"/>
              <a:t>最后一个字节的顺序号</a:t>
            </a:r>
            <a:r>
              <a:rPr lang="en-US" altLang="zh-CN" sz="2000" dirty="0" smtClean="0"/>
              <a:t>=</a:t>
            </a:r>
            <a:r>
              <a:rPr lang="en-US" altLang="zh-CN" sz="2000" dirty="0" err="1" smtClean="0"/>
              <a:t>Seq</a:t>
            </a:r>
            <a:r>
              <a:rPr lang="en-US" altLang="zh-CN" sz="2000" dirty="0" smtClean="0"/>
              <a:t> + Data Len -1 </a:t>
            </a:r>
            <a:endParaRPr lang="en-US" altLang="ja-JP" sz="2000" dirty="0" smtClean="0"/>
          </a:p>
          <a:p>
            <a:pPr marL="234950" indent="-123825">
              <a:buFont typeface="Wingdings" panose="05000000000000000000" pitchFamily="2" charset="2"/>
              <a:buNone/>
            </a:pPr>
            <a:r>
              <a:rPr lang="en-US" altLang="zh-CN" sz="2400" u="sng" dirty="0" smtClean="0">
                <a:solidFill>
                  <a:srgbClr val="CC0000"/>
                </a:solidFill>
              </a:rPr>
              <a:t>ACK: </a:t>
            </a:r>
            <a:r>
              <a:rPr lang="zh-CN" altLang="en-US" sz="2400" u="sng" dirty="0" smtClean="0">
                <a:solidFill>
                  <a:srgbClr val="CC0000"/>
                </a:solidFill>
              </a:rPr>
              <a:t>累加确认</a:t>
            </a:r>
            <a:r>
              <a:rPr lang="en-US" altLang="zh-CN" sz="2400" u="sng" dirty="0" smtClean="0">
                <a:solidFill>
                  <a:srgbClr val="CC0000"/>
                </a:solidFill>
              </a:rPr>
              <a:t>(32bit)</a:t>
            </a:r>
            <a:endParaRPr lang="en-US" altLang="zh-CN" sz="2400" dirty="0" smtClean="0">
              <a:solidFill>
                <a:srgbClr val="CC0000"/>
              </a:solidFill>
            </a:endParaRPr>
          </a:p>
          <a:p>
            <a:pPr marL="512763" lvl="1" indent="-163513"/>
            <a:r>
              <a:rPr lang="zh-CN" altLang="en-US" dirty="0" smtClean="0"/>
              <a:t>接收方期待的下一个字节的顺序号</a:t>
            </a:r>
            <a:endParaRPr lang="en-US" altLang="zh-CN" dirty="0" smtClean="0"/>
          </a:p>
          <a:p>
            <a:pPr marL="512763" lvl="1" indent="-163513"/>
            <a:r>
              <a:rPr lang="en-US" altLang="zh-CN" dirty="0" smtClean="0"/>
              <a:t>ACK = </a:t>
            </a:r>
            <a:r>
              <a:rPr lang="en-US" altLang="zh-CN" dirty="0" err="1" smtClean="0"/>
              <a:t>seq</a:t>
            </a:r>
            <a:r>
              <a:rPr lang="en-US" altLang="zh-CN" dirty="0" smtClean="0"/>
              <a:t> + </a:t>
            </a:r>
            <a:r>
              <a:rPr lang="en-US" altLang="zh-CN" dirty="0" err="1" smtClean="0"/>
              <a:t>DataLen</a:t>
            </a:r>
            <a:r>
              <a:rPr lang="en-US" altLang="zh-CN" dirty="0" smtClean="0"/>
              <a:t> </a:t>
            </a:r>
          </a:p>
          <a:p>
            <a:pPr marL="234950" indent="-123825">
              <a:buFont typeface="Wingdings" panose="05000000000000000000" pitchFamily="2" charset="2"/>
              <a:buNone/>
            </a:pPr>
            <a:r>
              <a:rPr lang="zh-CN" altLang="en-US" sz="2400" u="sng" dirty="0" smtClean="0">
                <a:solidFill>
                  <a:srgbClr val="CC0000"/>
                </a:solidFill>
              </a:rPr>
              <a:t>接收窗口</a:t>
            </a:r>
            <a:r>
              <a:rPr lang="en-US" altLang="zh-CN" sz="2400" u="sng" dirty="0" smtClean="0">
                <a:solidFill>
                  <a:srgbClr val="CC0000"/>
                </a:solidFill>
              </a:rPr>
              <a:t>(16bits)</a:t>
            </a:r>
          </a:p>
          <a:p>
            <a:pPr marL="512763" lvl="1" indent="-163513"/>
            <a:r>
              <a:rPr lang="zh-CN" altLang="en-US" dirty="0" smtClean="0"/>
              <a:t>接收者目前空闲的缓冲区大小</a:t>
            </a:r>
            <a:endParaRPr lang="en-US" altLang="zh-CN" dirty="0" smtClean="0"/>
          </a:p>
          <a:p>
            <a:pPr marL="512763" lvl="1" indent="-163513"/>
            <a:r>
              <a:rPr lang="zh-CN" altLang="en-US" dirty="0" smtClean="0"/>
              <a:t>应用程序从接收缓冲区中读取已按序到达的数据</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15</a:t>
            </a:fld>
            <a:endParaRPr lang="zh-CN" altLang="en-US"/>
          </a:p>
        </p:txBody>
      </p:sp>
    </p:spTree>
    <p:extLst>
      <p:ext uri="{BB962C8B-B14F-4D97-AF65-F5344CB8AC3E}">
        <p14:creationId xmlns:p14="http://schemas.microsoft.com/office/powerpoint/2010/main" val="264733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连接建立阶段做什么？ </a:t>
            </a:r>
            <a:endParaRPr lang="en-US" altLang="zh-CN" dirty="0" smtClean="0"/>
          </a:p>
          <a:p>
            <a:r>
              <a:rPr lang="zh-CN" altLang="en-US" dirty="0" smtClean="0"/>
              <a:t>不对称过程</a:t>
            </a:r>
            <a:endParaRPr lang="en-US" altLang="zh-CN" dirty="0" smtClean="0"/>
          </a:p>
          <a:p>
            <a:r>
              <a:rPr lang="zh-CN" altLang="en-US" dirty="0" smtClean="0"/>
              <a:t>下层的问题带来连接建立的复杂性</a:t>
            </a:r>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18</a:t>
            </a:fld>
            <a:endParaRPr lang="zh-CN" altLang="en-US"/>
          </a:p>
        </p:txBody>
      </p:sp>
    </p:spTree>
    <p:extLst>
      <p:ext uri="{BB962C8B-B14F-4D97-AF65-F5344CB8AC3E}">
        <p14:creationId xmlns:p14="http://schemas.microsoft.com/office/powerpoint/2010/main" val="155587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介绍老连接来的分组可能对新连接的干扰</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BE19D5-D415-4113-B03A-C995B2233B22}" type="slidenum">
              <a:rPr lang="zh-CN" altLang="en-US" smtClean="0"/>
              <a:t>19</a:t>
            </a:fld>
            <a:endParaRPr lang="zh-CN" altLang="en-US"/>
          </a:p>
        </p:txBody>
      </p:sp>
    </p:spTree>
    <p:extLst>
      <p:ext uri="{BB962C8B-B14F-4D97-AF65-F5344CB8AC3E}">
        <p14:creationId xmlns:p14="http://schemas.microsoft.com/office/powerpoint/2010/main" val="259526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84331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311012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388326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236229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214204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118721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159401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388231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9428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58546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84D73E-D1C3-4215-9F21-7159D1D255D7}" type="datetimeFigureOut">
              <a:rPr lang="zh-CN" altLang="en-US" smtClean="0"/>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410833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4D73E-D1C3-4215-9F21-7159D1D255D7}" type="datetimeFigureOut">
              <a:rPr lang="zh-CN" altLang="en-US" smtClean="0"/>
              <a:t>2017/10/13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BF0BC-FA0E-4CF4-9DB6-D12B8C1F9E4B}" type="slidenum">
              <a:rPr lang="zh-CN" altLang="en-US" smtClean="0"/>
              <a:t>‹#›</a:t>
            </a:fld>
            <a:endParaRPr lang="zh-CN" altLang="en-US"/>
          </a:p>
        </p:txBody>
      </p:sp>
    </p:spTree>
    <p:extLst>
      <p:ext uri="{BB962C8B-B14F-4D97-AF65-F5344CB8AC3E}">
        <p14:creationId xmlns:p14="http://schemas.microsoft.com/office/powerpoint/2010/main" val="114874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lmao@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www.fudan.edu.c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章 端到端的运输协议</a:t>
            </a:r>
            <a:endParaRPr lang="zh-CN" altLang="en-US" dirty="0"/>
          </a:p>
        </p:txBody>
      </p:sp>
      <p:sp>
        <p:nvSpPr>
          <p:cNvPr id="3" name="副标题 2"/>
          <p:cNvSpPr>
            <a:spLocks noGrp="1"/>
          </p:cNvSpPr>
          <p:nvPr>
            <p:ph type="subTitle" idx="1"/>
          </p:nvPr>
        </p:nvSpPr>
        <p:spPr/>
        <p:txBody>
          <a:bodyPr/>
          <a:lstStyle/>
          <a:p>
            <a:r>
              <a:rPr lang="zh-CN" altLang="en-US" dirty="0" smtClean="0"/>
              <a:t>毛迪林   </a:t>
            </a:r>
            <a:r>
              <a:rPr lang="en-US" altLang="zh-CN" dirty="0" smtClean="0">
                <a:hlinkClick r:id="rId2"/>
              </a:rPr>
              <a:t>dlmao@fudan.edu.cn</a:t>
            </a:r>
            <a:r>
              <a:rPr lang="en-US" altLang="zh-CN" dirty="0" smtClean="0"/>
              <a:t> </a:t>
            </a:r>
          </a:p>
          <a:p>
            <a:r>
              <a:rPr lang="zh-CN" altLang="en-US" dirty="0" smtClean="0"/>
              <a:t>复旦大学计算机学院</a:t>
            </a:r>
            <a:endParaRPr lang="zh-CN" altLang="en-US" dirty="0"/>
          </a:p>
        </p:txBody>
      </p:sp>
    </p:spTree>
    <p:extLst>
      <p:ext uri="{BB962C8B-B14F-4D97-AF65-F5344CB8AC3E}">
        <p14:creationId xmlns:p14="http://schemas.microsoft.com/office/powerpoint/2010/main" val="44318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 name="TextBox 2"/>
          <p:cNvSpPr txBox="1">
            <a:spLocks noChangeArrowheads="1"/>
          </p:cNvSpPr>
          <p:nvPr/>
        </p:nvSpPr>
        <p:spPr bwMode="auto">
          <a:xfrm>
            <a:off x="4241800" y="957263"/>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zh-CN" sz="2400" i="1">
                <a:solidFill>
                  <a:srgbClr val="CC0000"/>
                </a:solidFill>
              </a:rPr>
              <a:t>Python TCPServer</a:t>
            </a:r>
          </a:p>
        </p:txBody>
      </p:sp>
      <p:grpSp>
        <p:nvGrpSpPr>
          <p:cNvPr id="8" name="Group 13"/>
          <p:cNvGrpSpPr>
            <a:grpSpLocks/>
          </p:cNvGrpSpPr>
          <p:nvPr/>
        </p:nvGrpSpPr>
        <p:grpSpPr bwMode="auto">
          <a:xfrm>
            <a:off x="266449" y="2239138"/>
            <a:ext cx="2559050" cy="307777"/>
            <a:chOff x="207606" y="2450750"/>
            <a:chExt cx="2559082" cy="307544"/>
          </a:xfrm>
        </p:grpSpPr>
        <p:sp>
          <p:nvSpPr>
            <p:cNvPr id="9" name="TextBox 31"/>
            <p:cNvSpPr txBox="1">
              <a:spLocks noChangeArrowheads="1"/>
            </p:cNvSpPr>
            <p:nvPr/>
          </p:nvSpPr>
          <p:spPr bwMode="auto">
            <a:xfrm>
              <a:off x="207606" y="2450750"/>
              <a:ext cx="2559082" cy="30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创建</a:t>
              </a:r>
              <a:r>
                <a:rPr lang="en-US" altLang="zh-CN" sz="1400" dirty="0" smtClean="0">
                  <a:solidFill>
                    <a:srgbClr val="000099"/>
                  </a:solidFill>
                </a:rPr>
                <a:t>TCP Socket</a:t>
              </a:r>
              <a:endParaRPr lang="en-US" altLang="zh-CN" sz="1400" dirty="0">
                <a:solidFill>
                  <a:srgbClr val="000099"/>
                </a:solidFill>
              </a:endParaRPr>
            </a:p>
          </p:txBody>
        </p:sp>
        <p:cxnSp>
          <p:nvCxnSpPr>
            <p:cNvPr id="10" name="Straight Connector 32"/>
            <p:cNvCxnSpPr>
              <a:cxnSpLocks noChangeShapeType="1"/>
            </p:cNvCxnSpPr>
            <p:nvPr/>
          </p:nvCxnSpPr>
          <p:spPr bwMode="auto">
            <a:xfrm>
              <a:off x="1695045" y="2596011"/>
              <a:ext cx="930227" cy="1139"/>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1" name="Group 14"/>
          <p:cNvGrpSpPr>
            <a:grpSpLocks/>
          </p:cNvGrpSpPr>
          <p:nvPr/>
        </p:nvGrpSpPr>
        <p:grpSpPr bwMode="auto">
          <a:xfrm>
            <a:off x="224331" y="2870950"/>
            <a:ext cx="2604703" cy="307777"/>
            <a:chOff x="104344" y="3003616"/>
            <a:chExt cx="2605859" cy="307392"/>
          </a:xfrm>
        </p:grpSpPr>
        <p:sp>
          <p:nvSpPr>
            <p:cNvPr id="12" name="TextBox 26"/>
            <p:cNvSpPr txBox="1">
              <a:spLocks noChangeArrowheads="1"/>
            </p:cNvSpPr>
            <p:nvPr/>
          </p:nvSpPr>
          <p:spPr bwMode="auto">
            <a:xfrm>
              <a:off x="104344" y="3003616"/>
              <a:ext cx="2271818" cy="30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监听</a:t>
              </a:r>
              <a:r>
                <a:rPr lang="en-US" altLang="zh-CN" sz="1400" dirty="0" smtClean="0">
                  <a:solidFill>
                    <a:srgbClr val="000099"/>
                  </a:solidFill>
                </a:rPr>
                <a:t>TCP</a:t>
              </a:r>
              <a:r>
                <a:rPr lang="zh-CN" altLang="en-US" sz="1400" dirty="0" smtClean="0">
                  <a:solidFill>
                    <a:srgbClr val="000099"/>
                  </a:solidFill>
                </a:rPr>
                <a:t>连接请求</a:t>
              </a:r>
              <a:endParaRPr lang="en-US" altLang="zh-CN" sz="1400" dirty="0">
                <a:solidFill>
                  <a:srgbClr val="000099"/>
                </a:solidFill>
              </a:endParaRPr>
            </a:p>
          </p:txBody>
        </p:sp>
        <p:cxnSp>
          <p:nvCxnSpPr>
            <p:cNvPr id="13"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7" name="Group 17"/>
          <p:cNvGrpSpPr>
            <a:grpSpLocks/>
          </p:cNvGrpSpPr>
          <p:nvPr/>
        </p:nvGrpSpPr>
        <p:grpSpPr bwMode="auto">
          <a:xfrm>
            <a:off x="52182" y="3552844"/>
            <a:ext cx="2813050" cy="502702"/>
            <a:chOff x="380319" y="3965998"/>
            <a:chExt cx="2392469" cy="502842"/>
          </a:xfrm>
        </p:grpSpPr>
        <p:sp>
          <p:nvSpPr>
            <p:cNvPr id="18" name="TextBox 36"/>
            <p:cNvSpPr txBox="1">
              <a:spLocks noChangeArrowheads="1"/>
            </p:cNvSpPr>
            <p:nvPr/>
          </p:nvSpPr>
          <p:spPr bwMode="auto">
            <a:xfrm>
              <a:off x="380319" y="3965998"/>
              <a:ext cx="2184910" cy="50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ts val="1600"/>
                </a:lnSpc>
              </a:pPr>
              <a:r>
                <a:rPr lang="zh-CN" altLang="en-US" sz="1400" dirty="0" smtClean="0">
                  <a:solidFill>
                    <a:srgbClr val="000099"/>
                  </a:solidFill>
                </a:rPr>
                <a:t>在端口监听到来请求，成功建立时返回新的</a:t>
              </a:r>
              <a:r>
                <a:rPr lang="en-US" altLang="zh-CN" sz="1400" dirty="0" smtClean="0">
                  <a:solidFill>
                    <a:srgbClr val="000099"/>
                  </a:solidFill>
                </a:rPr>
                <a:t>socket</a:t>
              </a:r>
              <a:endParaRPr lang="en-US" altLang="zh-CN" sz="1400" dirty="0">
                <a:solidFill>
                  <a:srgbClr val="000099"/>
                </a:solidFill>
              </a:endParaRPr>
            </a:p>
          </p:txBody>
        </p:sp>
        <p:cxnSp>
          <p:nvCxnSpPr>
            <p:cNvPr id="19" name="Straight Connector 39"/>
            <p:cNvCxnSpPr>
              <a:cxnSpLocks noChangeShapeType="1"/>
            </p:cNvCxnSpPr>
            <p:nvPr/>
          </p:nvCxnSpPr>
          <p:spPr bwMode="auto">
            <a:xfrm flipV="1">
              <a:off x="2231565" y="4229808"/>
              <a:ext cx="541223" cy="5869"/>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0" name="Group 18"/>
          <p:cNvGrpSpPr>
            <a:grpSpLocks/>
          </p:cNvGrpSpPr>
          <p:nvPr/>
        </p:nvGrpSpPr>
        <p:grpSpPr bwMode="auto">
          <a:xfrm>
            <a:off x="278604" y="4261244"/>
            <a:ext cx="3420087" cy="1034504"/>
            <a:chOff x="-149932" y="4579312"/>
            <a:chExt cx="3418708" cy="1035052"/>
          </a:xfrm>
        </p:grpSpPr>
        <p:sp>
          <p:nvSpPr>
            <p:cNvPr id="21" name="TextBox 61"/>
            <p:cNvSpPr txBox="1">
              <a:spLocks noChangeArrowheads="1"/>
            </p:cNvSpPr>
            <p:nvPr/>
          </p:nvSpPr>
          <p:spPr bwMode="auto">
            <a:xfrm>
              <a:off x="-149932" y="4579312"/>
              <a:ext cx="2349500" cy="30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接收最多</a:t>
              </a:r>
              <a:r>
                <a:rPr lang="en-US" altLang="zh-CN" sz="1400" dirty="0" smtClean="0">
                  <a:solidFill>
                    <a:srgbClr val="000099"/>
                  </a:solidFill>
                </a:rPr>
                <a:t>1024</a:t>
              </a:r>
              <a:r>
                <a:rPr lang="zh-CN" altLang="en-US" sz="1400" dirty="0" smtClean="0">
                  <a:solidFill>
                    <a:srgbClr val="000099"/>
                  </a:solidFill>
                </a:rPr>
                <a:t>字节数据</a:t>
              </a:r>
              <a:endParaRPr lang="en-US" altLang="zh-CN" sz="1400" dirty="0">
                <a:solidFill>
                  <a:srgbClr val="000099"/>
                </a:solidFill>
              </a:endParaRPr>
            </a:p>
          </p:txBody>
        </p:sp>
        <p:cxnSp>
          <p:nvCxnSpPr>
            <p:cNvPr id="22" name="Straight Connector 62"/>
            <p:cNvCxnSpPr>
              <a:cxnSpLocks noChangeShapeType="1"/>
            </p:cNvCxnSpPr>
            <p:nvPr/>
          </p:nvCxnSpPr>
          <p:spPr bwMode="auto">
            <a:xfrm>
              <a:off x="1875609" y="4682209"/>
              <a:ext cx="1300653" cy="499"/>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28" name="TextBox 61"/>
            <p:cNvSpPr txBox="1">
              <a:spLocks noChangeArrowheads="1"/>
            </p:cNvSpPr>
            <p:nvPr/>
          </p:nvSpPr>
          <p:spPr bwMode="auto">
            <a:xfrm>
              <a:off x="569919" y="5306424"/>
              <a:ext cx="2349500" cy="30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发送数据</a:t>
              </a:r>
              <a:endParaRPr lang="en-US" altLang="zh-CN" sz="1400" dirty="0">
                <a:solidFill>
                  <a:srgbClr val="000099"/>
                </a:solidFill>
              </a:endParaRPr>
            </a:p>
          </p:txBody>
        </p:sp>
        <p:cxnSp>
          <p:nvCxnSpPr>
            <p:cNvPr id="29" name="Straight Connector 62"/>
            <p:cNvCxnSpPr>
              <a:cxnSpLocks noChangeShapeType="1"/>
            </p:cNvCxnSpPr>
            <p:nvPr/>
          </p:nvCxnSpPr>
          <p:spPr bwMode="auto">
            <a:xfrm>
              <a:off x="1968123" y="5452395"/>
              <a:ext cx="1300653" cy="499"/>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3" name="Group 28"/>
          <p:cNvGrpSpPr>
            <a:grpSpLocks/>
          </p:cNvGrpSpPr>
          <p:nvPr/>
        </p:nvGrpSpPr>
        <p:grpSpPr bwMode="auto">
          <a:xfrm>
            <a:off x="713841" y="5558879"/>
            <a:ext cx="2349356" cy="307777"/>
            <a:chOff x="690829" y="4697211"/>
            <a:chExt cx="2349500" cy="307976"/>
          </a:xfrm>
        </p:grpSpPr>
        <p:sp>
          <p:nvSpPr>
            <p:cNvPr id="24" name="TextBox 29"/>
            <p:cNvSpPr txBox="1">
              <a:spLocks noChangeArrowheads="1"/>
            </p:cNvSpPr>
            <p:nvPr/>
          </p:nvSpPr>
          <p:spPr bwMode="auto">
            <a:xfrm>
              <a:off x="690829" y="4697211"/>
              <a:ext cx="2349500"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关闭数据连接</a:t>
              </a:r>
              <a:endParaRPr lang="en-US" altLang="zh-CN" sz="1400" dirty="0">
                <a:solidFill>
                  <a:srgbClr val="000099"/>
                </a:solidFill>
              </a:endParaRPr>
            </a:p>
          </p:txBody>
        </p:sp>
        <p:cxnSp>
          <p:nvCxnSpPr>
            <p:cNvPr id="25" name="Straight Connector 33"/>
            <p:cNvCxnSpPr>
              <a:cxnSpLocks noChangeShapeType="1"/>
            </p:cNvCxnSpPr>
            <p:nvPr/>
          </p:nvCxnSpPr>
          <p:spPr bwMode="auto">
            <a:xfrm>
              <a:off x="2184198" y="4843734"/>
              <a:ext cx="856131" cy="2269"/>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7" name="矩形 26"/>
          <p:cNvSpPr/>
          <p:nvPr/>
        </p:nvSpPr>
        <p:spPr>
          <a:xfrm>
            <a:off x="3219811" y="1690688"/>
            <a:ext cx="8841561" cy="4247317"/>
          </a:xfrm>
          <a:prstGeom prst="rect">
            <a:avLst/>
          </a:prstGeom>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from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socket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12000</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serverSocket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socket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AF_INET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SOCK_STREAM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bind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serverPort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listen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'The server is ready to receive'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connectionSocket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addr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accept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sentence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connectionSocket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recv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1024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decode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capitalizedSentence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sentence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upper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connectionSocket</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send</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capitalizedSentence</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encode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connectionSocket</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close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514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3632200" y="2570133"/>
            <a:ext cx="7721600" cy="2862322"/>
          </a:xfrm>
          <a:prstGeom prst="rect">
            <a:avLst/>
          </a:prstGeom>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from</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socket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serverName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'localhost'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12000</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clientSocket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socket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AF_INET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SOCK_STREAM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clientSocket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connect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serverName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serverPort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sentence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input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'Input lowercase sentence:'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clientSocket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sentence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encode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modifiedSentence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clientSocket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recv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1024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'From Server:'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modifiedSentence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decode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clientSocket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close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5" name="TextBox 2"/>
          <p:cNvSpPr txBox="1">
            <a:spLocks noChangeArrowheads="1"/>
          </p:cNvSpPr>
          <p:nvPr/>
        </p:nvSpPr>
        <p:spPr bwMode="auto">
          <a:xfrm>
            <a:off x="4314371" y="1886872"/>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zh-CN" sz="2400" i="1" dirty="0">
                <a:solidFill>
                  <a:srgbClr val="CC0000"/>
                </a:solidFill>
              </a:rPr>
              <a:t>Python </a:t>
            </a:r>
            <a:r>
              <a:rPr lang="en-US" altLang="zh-CN" sz="2400" i="1" dirty="0" err="1">
                <a:solidFill>
                  <a:srgbClr val="CC0000"/>
                </a:solidFill>
              </a:rPr>
              <a:t>TCPClient</a:t>
            </a:r>
            <a:endParaRPr lang="en-US" altLang="zh-CN" sz="2400" i="1" dirty="0">
              <a:solidFill>
                <a:srgbClr val="CC0000"/>
              </a:solidFill>
            </a:endParaRPr>
          </a:p>
        </p:txBody>
      </p:sp>
      <p:grpSp>
        <p:nvGrpSpPr>
          <p:cNvPr id="6" name="Group 47"/>
          <p:cNvGrpSpPr>
            <a:grpSpLocks/>
          </p:cNvGrpSpPr>
          <p:nvPr/>
        </p:nvGrpSpPr>
        <p:grpSpPr bwMode="auto">
          <a:xfrm>
            <a:off x="441325" y="3310900"/>
            <a:ext cx="2641600" cy="434702"/>
            <a:chOff x="135732" y="2734492"/>
            <a:chExt cx="2641940" cy="434158"/>
          </a:xfrm>
        </p:grpSpPr>
        <p:sp>
          <p:nvSpPr>
            <p:cNvPr id="7" name="TextBox 31"/>
            <p:cNvSpPr txBox="1">
              <a:spLocks noChangeArrowheads="1"/>
            </p:cNvSpPr>
            <p:nvPr/>
          </p:nvSpPr>
          <p:spPr bwMode="auto">
            <a:xfrm>
              <a:off x="135732" y="2734492"/>
              <a:ext cx="2641940" cy="30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创建</a:t>
              </a:r>
              <a:r>
                <a:rPr lang="en-US" altLang="zh-CN" sz="1400" dirty="0" smtClean="0">
                  <a:solidFill>
                    <a:srgbClr val="000099"/>
                  </a:solidFill>
                </a:rPr>
                <a:t>socket</a:t>
              </a:r>
              <a:r>
                <a:rPr lang="zh-CN" altLang="en-US" sz="1400" dirty="0" smtClean="0">
                  <a:solidFill>
                    <a:srgbClr val="000099"/>
                  </a:solidFill>
                </a:rPr>
                <a:t>，连接到远端服务器</a:t>
              </a:r>
              <a:endParaRPr lang="en-US" altLang="zh-CN" sz="1400" dirty="0">
                <a:solidFill>
                  <a:srgbClr val="000099"/>
                </a:solidFill>
              </a:endParaRPr>
            </a:p>
          </p:txBody>
        </p:sp>
        <p:cxnSp>
          <p:nvCxnSpPr>
            <p:cNvPr id="8"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9" name="Group 47"/>
          <p:cNvGrpSpPr>
            <a:grpSpLocks/>
          </p:cNvGrpSpPr>
          <p:nvPr/>
        </p:nvGrpSpPr>
        <p:grpSpPr bwMode="auto">
          <a:xfrm>
            <a:off x="1361409" y="4269983"/>
            <a:ext cx="2271038" cy="307777"/>
            <a:chOff x="979338" y="3012425"/>
            <a:chExt cx="2271818" cy="307008"/>
          </a:xfrm>
        </p:grpSpPr>
        <p:sp>
          <p:nvSpPr>
            <p:cNvPr id="10" name="TextBox 31"/>
            <p:cNvSpPr txBox="1">
              <a:spLocks noChangeArrowheads="1"/>
            </p:cNvSpPr>
            <p:nvPr/>
          </p:nvSpPr>
          <p:spPr bwMode="auto">
            <a:xfrm>
              <a:off x="979338" y="3012425"/>
              <a:ext cx="2271818" cy="3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zh-CN" altLang="en-US" sz="1400" dirty="0" smtClean="0">
                  <a:solidFill>
                    <a:srgbClr val="000099"/>
                  </a:solidFill>
                </a:rPr>
                <a:t>数据传输</a:t>
              </a:r>
              <a:endParaRPr lang="en-US" altLang="zh-CN" sz="1400" dirty="0">
                <a:solidFill>
                  <a:srgbClr val="000099"/>
                </a:solidFill>
              </a:endParaRPr>
            </a:p>
          </p:txBody>
        </p:sp>
        <p:cxnSp>
          <p:nvCxnSpPr>
            <p:cNvPr id="11"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526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smtClean="0"/>
              <a:t>TCP</a:t>
            </a:r>
            <a:r>
              <a:rPr lang="zh-CN" altLang="en-US" sz="3200" dirty="0" smtClean="0"/>
              <a:t>概述</a:t>
            </a:r>
            <a:endParaRPr lang="en-US" altLang="zh-CN" sz="3200" dirty="0" smtClean="0"/>
          </a:p>
          <a:p>
            <a:r>
              <a:rPr lang="en-US" altLang="zh-CN" sz="3200" dirty="0" smtClean="0">
                <a:solidFill>
                  <a:srgbClr val="FF0000"/>
                </a:solidFill>
              </a:rPr>
              <a:t>Segment</a:t>
            </a:r>
            <a:r>
              <a:rPr lang="zh-CN" altLang="en-US" sz="3200" dirty="0">
                <a:solidFill>
                  <a:srgbClr val="FF0000"/>
                </a:solidFill>
              </a:rPr>
              <a:t>格式</a:t>
            </a:r>
            <a:endParaRPr lang="en-US" altLang="zh-CN" sz="3200" dirty="0" smtClean="0">
              <a:solidFill>
                <a:srgbClr val="FF0000"/>
              </a:solidFill>
            </a:endParaRPr>
          </a:p>
          <a:p>
            <a:r>
              <a:rPr lang="en-US" altLang="zh-CN" sz="3200" dirty="0" smtClean="0"/>
              <a:t>TCP</a:t>
            </a:r>
            <a:r>
              <a:rPr lang="zh-CN" altLang="en-US" sz="3200" dirty="0" smtClean="0"/>
              <a:t>连接管理</a:t>
            </a:r>
            <a:endParaRPr lang="en-US" altLang="zh-CN" sz="3200" dirty="0" smtClean="0"/>
          </a:p>
          <a:p>
            <a:endParaRPr lang="zh-CN" altLang="en-US" sz="3200" dirty="0"/>
          </a:p>
        </p:txBody>
      </p:sp>
    </p:spTree>
    <p:extLst>
      <p:ext uri="{BB962C8B-B14F-4D97-AF65-F5344CB8AC3E}">
        <p14:creationId xmlns:p14="http://schemas.microsoft.com/office/powerpoint/2010/main" val="3859529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可靠数据传输</a:t>
            </a:r>
            <a:endParaRPr lang="zh-CN" altLang="en-US" dirty="0"/>
          </a:p>
        </p:txBody>
      </p:sp>
      <p:sp>
        <p:nvSpPr>
          <p:cNvPr id="3" name="内容占位符 2"/>
          <p:cNvSpPr>
            <a:spLocks noGrp="1"/>
          </p:cNvSpPr>
          <p:nvPr>
            <p:ph idx="1"/>
          </p:nvPr>
        </p:nvSpPr>
        <p:spPr/>
        <p:txBody>
          <a:bodyPr>
            <a:normAutofit/>
          </a:bodyPr>
          <a:lstStyle/>
          <a:p>
            <a:r>
              <a:rPr lang="zh-CN" altLang="en-US" sz="2400" dirty="0"/>
              <a:t>利用底层所提供的不可靠的数据递交服务：分组在传输过程中可能出错，可能丢失，可能</a:t>
            </a:r>
            <a:r>
              <a:rPr lang="zh-CN" altLang="en-US" sz="2400" dirty="0">
                <a:sym typeface="Wingdings" panose="05000000000000000000" pitchFamily="2" charset="2"/>
              </a:rPr>
              <a:t>失序</a:t>
            </a:r>
            <a:r>
              <a:rPr lang="zh-CN" altLang="en-US" sz="2400" dirty="0" smtClean="0">
                <a:sym typeface="Wingdings" panose="05000000000000000000" pitchFamily="2" charset="2"/>
              </a:rPr>
              <a:t>到达</a:t>
            </a:r>
            <a:endParaRPr lang="en-US" altLang="zh-CN" sz="1800" dirty="0" smtClean="0"/>
          </a:p>
          <a:p>
            <a:r>
              <a:rPr lang="zh-CN" altLang="en-US" sz="2400" dirty="0" smtClean="0"/>
              <a:t>帧</a:t>
            </a:r>
            <a:r>
              <a:rPr lang="en-US" altLang="zh-CN" sz="2400" dirty="0"/>
              <a:t>(</a:t>
            </a:r>
            <a:r>
              <a:rPr lang="zh-CN" altLang="en-US" sz="2400" dirty="0"/>
              <a:t>分组</a:t>
            </a:r>
            <a:r>
              <a:rPr lang="en-US" altLang="zh-CN" sz="2400" dirty="0"/>
              <a:t>)</a:t>
            </a:r>
            <a:r>
              <a:rPr lang="zh-CN" altLang="en-US" sz="2400" dirty="0"/>
              <a:t>在传输过程中可能出错，通过检验和来检测差错</a:t>
            </a:r>
            <a:endParaRPr lang="en-US" altLang="zh-CN" sz="2400" dirty="0"/>
          </a:p>
          <a:p>
            <a:r>
              <a:rPr lang="zh-CN" altLang="en-US" sz="2400" dirty="0"/>
              <a:t>要求接收方发送确认来通知发送方帧的接收情况： </a:t>
            </a:r>
            <a:endParaRPr lang="en-US" altLang="zh-CN" sz="2400" dirty="0"/>
          </a:p>
          <a:p>
            <a:pPr lvl="1"/>
            <a:r>
              <a:rPr lang="en-US" altLang="zh-CN" dirty="0"/>
              <a:t>ACK:</a:t>
            </a:r>
            <a:r>
              <a:rPr lang="zh-CN" altLang="en-US" dirty="0"/>
              <a:t>  确认数据帧正确收到</a:t>
            </a:r>
            <a:endParaRPr lang="en-US" altLang="zh-CN" dirty="0"/>
          </a:p>
          <a:p>
            <a:pPr lvl="1"/>
            <a:r>
              <a:rPr lang="en-US" altLang="zh-CN" dirty="0"/>
              <a:t>NAK:  </a:t>
            </a:r>
            <a:r>
              <a:rPr lang="zh-CN" altLang="en-US" dirty="0"/>
              <a:t>通知数据帧接收时出错</a:t>
            </a:r>
          </a:p>
          <a:p>
            <a:r>
              <a:rPr lang="en-US" altLang="zh-CN" sz="2400" dirty="0"/>
              <a:t>ACK/NAK</a:t>
            </a:r>
            <a:r>
              <a:rPr lang="zh-CN" altLang="en-US" sz="2400" dirty="0"/>
              <a:t>帧也可能出错，帧和确认都可能</a:t>
            </a:r>
            <a:r>
              <a:rPr lang="zh-CN" altLang="en-US" sz="2400" dirty="0" smtClean="0"/>
              <a:t>丢失，从而需要重传</a:t>
            </a:r>
            <a:endParaRPr lang="en-US" altLang="zh-CN" sz="2400" dirty="0"/>
          </a:p>
          <a:p>
            <a:r>
              <a:rPr lang="zh-CN" altLang="en-US" sz="2400" b="1" dirty="0">
                <a:solidFill>
                  <a:srgbClr val="002060"/>
                </a:solidFill>
              </a:rPr>
              <a:t>顺序号</a:t>
            </a:r>
            <a:r>
              <a:rPr lang="zh-CN" altLang="en-US" sz="2400" dirty="0"/>
              <a:t>： </a:t>
            </a:r>
            <a:r>
              <a:rPr lang="zh-CN" altLang="en-US" sz="2400" dirty="0" smtClean="0"/>
              <a:t>数据帧和</a:t>
            </a:r>
            <a:r>
              <a:rPr lang="en-US" altLang="zh-CN" sz="2400" dirty="0" smtClean="0"/>
              <a:t>ACK</a:t>
            </a:r>
            <a:r>
              <a:rPr lang="zh-CN" altLang="en-US" sz="2400" dirty="0" smtClean="0"/>
              <a:t>帧应该</a:t>
            </a:r>
            <a:r>
              <a:rPr lang="zh-CN" altLang="en-US" sz="2400" dirty="0"/>
              <a:t>包括顺序号，以便区分是否为重传</a:t>
            </a:r>
            <a:r>
              <a:rPr lang="zh-CN" altLang="en-US" sz="2400" dirty="0" smtClean="0"/>
              <a:t>帧和重复</a:t>
            </a:r>
            <a:r>
              <a:rPr lang="en-US" altLang="zh-CN" sz="2400" dirty="0" smtClean="0"/>
              <a:t>ACK</a:t>
            </a:r>
            <a:endParaRPr lang="en-US" altLang="zh-CN" sz="2400" b="1" dirty="0">
              <a:solidFill>
                <a:srgbClr val="002060"/>
              </a:solidFill>
            </a:endParaRPr>
          </a:p>
          <a:p>
            <a:r>
              <a:rPr lang="zh-CN" altLang="en-US" sz="2400" b="1" dirty="0">
                <a:solidFill>
                  <a:srgbClr val="002060"/>
                </a:solidFill>
              </a:rPr>
              <a:t>超时机制</a:t>
            </a:r>
            <a:r>
              <a:rPr lang="zh-CN" altLang="en-US" sz="2400" dirty="0"/>
              <a:t>：在一直没有收到确认时认为帧丢失而重传</a:t>
            </a:r>
            <a:endParaRPr lang="en-US" altLang="zh-CN" sz="2400" dirty="0"/>
          </a:p>
          <a:p>
            <a:endParaRPr lang="zh-CN" altLang="en-US" sz="3200" dirty="0"/>
          </a:p>
        </p:txBody>
      </p:sp>
    </p:spTree>
    <p:extLst>
      <p:ext uri="{BB962C8B-B14F-4D97-AF65-F5344CB8AC3E}">
        <p14:creationId xmlns:p14="http://schemas.microsoft.com/office/powerpoint/2010/main" val="271724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顺序号、确认号和接收窗口</a:t>
            </a:r>
            <a:endParaRPr lang="zh-CN" altLang="en-US" dirty="0"/>
          </a:p>
        </p:txBody>
      </p:sp>
      <p:sp>
        <p:nvSpPr>
          <p:cNvPr id="3" name="内容占位符 2"/>
          <p:cNvSpPr>
            <a:spLocks noGrp="1"/>
          </p:cNvSpPr>
          <p:nvPr>
            <p:ph idx="1"/>
          </p:nvPr>
        </p:nvSpPr>
        <p:spPr>
          <a:xfrm>
            <a:off x="838200" y="1556991"/>
            <a:ext cx="10515600" cy="4351338"/>
          </a:xfrm>
        </p:spPr>
        <p:txBody>
          <a:bodyPr>
            <a:noAutofit/>
          </a:bodyPr>
          <a:lstStyle/>
          <a:p>
            <a:r>
              <a:rPr lang="zh-CN" altLang="en-US" sz="2400" u="sng" dirty="0">
                <a:solidFill>
                  <a:srgbClr val="CC0000"/>
                </a:solidFill>
              </a:rPr>
              <a:t>顺序号</a:t>
            </a:r>
            <a:r>
              <a:rPr lang="en-US" altLang="zh-CN" sz="2400" u="sng" dirty="0">
                <a:solidFill>
                  <a:srgbClr val="CC0000"/>
                </a:solidFill>
              </a:rPr>
              <a:t>(32bit</a:t>
            </a:r>
            <a:r>
              <a:rPr lang="en-US" altLang="zh-CN" sz="2400" u="sng" dirty="0" smtClean="0">
                <a:solidFill>
                  <a:srgbClr val="CC0000"/>
                </a:solidFill>
              </a:rPr>
              <a:t>): </a:t>
            </a:r>
            <a:r>
              <a:rPr lang="zh-CN" altLang="en-US" sz="2400" u="sng" dirty="0" smtClean="0">
                <a:solidFill>
                  <a:srgbClr val="CC0000"/>
                </a:solidFill>
              </a:rPr>
              <a:t>为每个字节编号</a:t>
            </a:r>
            <a:endParaRPr lang="en-US" altLang="zh-CN" sz="2400" dirty="0">
              <a:solidFill>
                <a:srgbClr val="CC0000"/>
              </a:solidFill>
            </a:endParaRPr>
          </a:p>
          <a:p>
            <a:pPr marL="692150" lvl="1" indent="-342900"/>
            <a:r>
              <a:rPr lang="en-US" altLang="zh-CN" sz="2000" dirty="0"/>
              <a:t>TCP</a:t>
            </a:r>
            <a:r>
              <a:rPr lang="zh-CN" altLang="en-US" sz="2000" dirty="0"/>
              <a:t>段中的数据部分第一个字节的顺序号</a:t>
            </a:r>
            <a:endParaRPr lang="en-US" altLang="zh-CN" sz="2000" dirty="0"/>
          </a:p>
          <a:p>
            <a:pPr marL="692150" lvl="1" indent="-342900"/>
            <a:r>
              <a:rPr lang="zh-CN" altLang="en-US" sz="2000" dirty="0"/>
              <a:t>最后一个字节的顺序号</a:t>
            </a:r>
            <a:r>
              <a:rPr lang="en-US" altLang="zh-CN" sz="2000" dirty="0"/>
              <a:t>=</a:t>
            </a:r>
            <a:r>
              <a:rPr lang="en-US" altLang="zh-CN" sz="2000" dirty="0" err="1"/>
              <a:t>Seq</a:t>
            </a:r>
            <a:r>
              <a:rPr lang="en-US" altLang="zh-CN" sz="2000" dirty="0"/>
              <a:t> + Data Len -1</a:t>
            </a:r>
          </a:p>
          <a:p>
            <a:pPr lvl="1"/>
            <a:r>
              <a:rPr lang="zh-CN" altLang="en-US" sz="2000" dirty="0" smtClean="0"/>
              <a:t>顺序号回绕：连续发送导致顺序号重复使用</a:t>
            </a:r>
            <a:endParaRPr lang="en-US" altLang="zh-CN" sz="2000" dirty="0" smtClean="0"/>
          </a:p>
          <a:p>
            <a:pPr marL="234950" indent="-123825">
              <a:buFont typeface="Wingdings" panose="05000000000000000000" pitchFamily="2" charset="2"/>
              <a:buNone/>
            </a:pPr>
            <a:r>
              <a:rPr lang="en-US" altLang="zh-CN" sz="2000" u="sng" dirty="0">
                <a:solidFill>
                  <a:srgbClr val="CC0000"/>
                </a:solidFill>
              </a:rPr>
              <a:t>ACK: </a:t>
            </a:r>
            <a:r>
              <a:rPr lang="zh-CN" altLang="en-US" sz="2000" u="sng" dirty="0">
                <a:solidFill>
                  <a:srgbClr val="CC0000"/>
                </a:solidFill>
              </a:rPr>
              <a:t>累加确认</a:t>
            </a:r>
            <a:r>
              <a:rPr lang="en-US" altLang="zh-CN" sz="2000" u="sng" dirty="0">
                <a:solidFill>
                  <a:srgbClr val="CC0000"/>
                </a:solidFill>
              </a:rPr>
              <a:t>(32bit)</a:t>
            </a:r>
            <a:endParaRPr lang="en-US" altLang="zh-CN" sz="2000" dirty="0">
              <a:solidFill>
                <a:srgbClr val="CC0000"/>
              </a:solidFill>
            </a:endParaRPr>
          </a:p>
          <a:p>
            <a:pPr marL="512763" lvl="1" indent="-163513"/>
            <a:r>
              <a:rPr lang="zh-CN" altLang="en-US" sz="2000" dirty="0"/>
              <a:t>接收方期待的下一个字节的顺序号</a:t>
            </a:r>
            <a:endParaRPr lang="en-US" altLang="zh-CN" sz="2000" dirty="0"/>
          </a:p>
          <a:p>
            <a:pPr marL="512763" lvl="1" indent="-163513"/>
            <a:r>
              <a:rPr lang="en-US" altLang="zh-CN" sz="2000" dirty="0"/>
              <a:t>ACK = </a:t>
            </a:r>
            <a:r>
              <a:rPr lang="en-US" altLang="zh-CN" sz="2000" dirty="0" err="1"/>
              <a:t>seq</a:t>
            </a:r>
            <a:r>
              <a:rPr lang="en-US" altLang="zh-CN" sz="2000" dirty="0"/>
              <a:t> + </a:t>
            </a:r>
            <a:r>
              <a:rPr lang="en-US" altLang="zh-CN" sz="2000" dirty="0" err="1"/>
              <a:t>DataLen</a:t>
            </a:r>
            <a:r>
              <a:rPr lang="en-US" altLang="zh-CN" sz="2000" dirty="0"/>
              <a:t> </a:t>
            </a:r>
          </a:p>
          <a:p>
            <a:pPr marL="234950" indent="-123825">
              <a:buFont typeface="Wingdings" panose="05000000000000000000" pitchFamily="2" charset="2"/>
              <a:buNone/>
            </a:pPr>
            <a:r>
              <a:rPr lang="zh-CN" altLang="en-US" sz="2000" u="sng" dirty="0">
                <a:solidFill>
                  <a:srgbClr val="CC0000"/>
                </a:solidFill>
              </a:rPr>
              <a:t>接收窗口</a:t>
            </a:r>
            <a:r>
              <a:rPr lang="en-US" altLang="zh-CN" sz="2000" u="sng" dirty="0">
                <a:solidFill>
                  <a:srgbClr val="CC0000"/>
                </a:solidFill>
              </a:rPr>
              <a:t>(16bits)</a:t>
            </a:r>
          </a:p>
          <a:p>
            <a:pPr marL="512763" lvl="1" indent="-163513"/>
            <a:r>
              <a:rPr lang="zh-CN" altLang="en-US" sz="2000" dirty="0"/>
              <a:t>接收者目前空闲的缓冲区大小</a:t>
            </a:r>
            <a:endParaRPr lang="en-US" altLang="zh-CN" sz="2000" dirty="0"/>
          </a:p>
          <a:p>
            <a:pPr marL="512763" lvl="1" indent="-163513"/>
            <a:r>
              <a:rPr lang="zh-CN" altLang="en-US" sz="2000" dirty="0"/>
              <a:t>应用程序从接收缓冲区中读取已按序到达的</a:t>
            </a:r>
            <a:r>
              <a:rPr lang="zh-CN" altLang="en-US" sz="2000" dirty="0" smtClean="0"/>
              <a:t>数据</a:t>
            </a:r>
            <a:endParaRPr lang="en-US" altLang="zh-CN" sz="2000" dirty="0" smtClean="0"/>
          </a:p>
          <a:p>
            <a:r>
              <a:rPr lang="en-US" altLang="zh-CN" sz="2400" dirty="0" smtClean="0"/>
              <a:t>TCP</a:t>
            </a:r>
            <a:r>
              <a:rPr lang="zh-CN" altLang="en-US" sz="2400" dirty="0" smtClean="0"/>
              <a:t>选项： </a:t>
            </a:r>
            <a:endParaRPr lang="en-US" altLang="zh-CN" sz="2400" dirty="0" smtClean="0"/>
          </a:p>
          <a:p>
            <a:pPr lvl="1"/>
            <a:r>
              <a:rPr lang="zh-CN" altLang="en-US" sz="2000" dirty="0" smtClean="0"/>
              <a:t>窗口</a:t>
            </a:r>
            <a:r>
              <a:rPr lang="en-US" altLang="zh-CN" sz="2000" dirty="0" smtClean="0"/>
              <a:t>(Window Scale)</a:t>
            </a:r>
            <a:r>
              <a:rPr lang="zh-CN" altLang="en-US" sz="2000" dirty="0" smtClean="0"/>
              <a:t>扩展：窗口*</a:t>
            </a:r>
            <a:r>
              <a:rPr lang="en-US" altLang="zh-CN" sz="2000" dirty="0" smtClean="0"/>
              <a:t>scale</a:t>
            </a:r>
          </a:p>
          <a:p>
            <a:pPr lvl="1"/>
            <a:r>
              <a:rPr lang="zh-CN" altLang="en-US" sz="2000" dirty="0" smtClean="0"/>
              <a:t>时间戳扩展：</a:t>
            </a:r>
            <a:r>
              <a:rPr lang="en-US" altLang="zh-CN" sz="2000" dirty="0"/>
              <a:t>PAWS(Protection Against Wrapped </a:t>
            </a:r>
            <a:r>
              <a:rPr lang="en-US" altLang="zh-CN" sz="2000" dirty="0" smtClean="0"/>
              <a:t>Segments)</a:t>
            </a:r>
            <a:r>
              <a:rPr lang="zh-CN" altLang="en-US" sz="2000" dirty="0" smtClean="0"/>
              <a:t>使用该选项来判断是否回绕</a:t>
            </a:r>
            <a:r>
              <a:rPr lang="en-US" altLang="zh-CN" sz="2000" dirty="0" smtClean="0"/>
              <a:t> </a:t>
            </a:r>
            <a:endParaRPr lang="en-US" altLang="zh-CN" sz="2000" dirty="0"/>
          </a:p>
          <a:p>
            <a:pPr marL="457200" lvl="1" indent="0">
              <a:buNone/>
            </a:pPr>
            <a:r>
              <a:rPr lang="zh-CN" altLang="en-US" sz="2000" dirty="0" smtClean="0"/>
              <a:t> </a:t>
            </a:r>
            <a:endParaRPr lang="en-US" altLang="zh-CN" sz="2000" dirty="0"/>
          </a:p>
          <a:p>
            <a:endParaRPr lang="zh-CN" altLang="en-US" sz="2400" dirty="0"/>
          </a:p>
        </p:txBody>
      </p:sp>
      <p:graphicFrame>
        <p:nvGraphicFramePr>
          <p:cNvPr id="4" name="Group 26"/>
          <p:cNvGraphicFramePr>
            <a:graphicFrameLocks noGrp="1"/>
          </p:cNvGraphicFramePr>
          <p:nvPr>
            <p:extLst>
              <p:ext uri="{D42A27DB-BD31-4B8C-83A1-F6EECF244321}">
                <p14:modId xmlns:p14="http://schemas.microsoft.com/office/powerpoint/2010/main" val="3837656955"/>
              </p:ext>
            </p:extLst>
          </p:nvPr>
        </p:nvGraphicFramePr>
        <p:xfrm>
          <a:off x="8352343" y="992375"/>
          <a:ext cx="3152447" cy="2219160"/>
        </p:xfrm>
        <a:graphic>
          <a:graphicData uri="http://schemas.openxmlformats.org/drawingml/2006/table">
            <a:tbl>
              <a:tblPr/>
              <a:tblGrid>
                <a:gridCol w="1103587">
                  <a:extLst>
                    <a:ext uri="{9D8B030D-6E8A-4147-A177-3AD203B41FA5}">
                      <a16:colId xmlns:a16="http://schemas.microsoft.com/office/drawing/2014/main" val="20000"/>
                    </a:ext>
                  </a:extLst>
                </a:gridCol>
                <a:gridCol w="2048860">
                  <a:extLst>
                    <a:ext uri="{9D8B030D-6E8A-4147-A177-3AD203B41FA5}">
                      <a16:colId xmlns:a16="http://schemas.microsoft.com/office/drawing/2014/main" val="20001"/>
                    </a:ext>
                  </a:extLst>
                </a:gridCol>
              </a:tblGrid>
              <a:tr h="390360">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数据速率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顺序号回绕时间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046">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1Mbps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9.8 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46">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10Mbps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59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046">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100Mbps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5.9 minutes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046">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1Gbps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35.2 seconds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046">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10Gbps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3.5 seconds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5362011"/>
                  </a:ext>
                </a:extLst>
              </a:tr>
            </a:tbl>
          </a:graphicData>
        </a:graphic>
      </p:graphicFrame>
      <p:sp>
        <p:nvSpPr>
          <p:cNvPr id="5" name="文本框 4"/>
          <p:cNvSpPr txBox="1"/>
          <p:nvPr/>
        </p:nvSpPr>
        <p:spPr>
          <a:xfrm>
            <a:off x="8383546" y="365125"/>
            <a:ext cx="1545021" cy="369332"/>
          </a:xfrm>
          <a:prstGeom prst="rect">
            <a:avLst/>
          </a:prstGeom>
          <a:noFill/>
        </p:spPr>
        <p:txBody>
          <a:bodyPr wrap="square" rtlCol="0">
            <a:spAutoFit/>
          </a:bodyPr>
          <a:lstStyle/>
          <a:p>
            <a:r>
              <a:rPr lang="en-US" altLang="zh-CN" dirty="0" smtClean="0"/>
              <a:t>MTU=1500</a:t>
            </a:r>
            <a:endParaRPr lang="zh-CN" altLang="en-US" dirty="0"/>
          </a:p>
        </p:txBody>
      </p:sp>
      <p:sp>
        <p:nvSpPr>
          <p:cNvPr id="7" name="文本框 6"/>
          <p:cNvSpPr txBox="1"/>
          <p:nvPr/>
        </p:nvSpPr>
        <p:spPr>
          <a:xfrm>
            <a:off x="7710497" y="3664737"/>
            <a:ext cx="396603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如果回绕，总共发送多少字节数据？ </a:t>
            </a:r>
            <a:endParaRPr lang="en-US" altLang="zh-CN" dirty="0" smtClean="0"/>
          </a:p>
          <a:p>
            <a:pPr marL="285750" indent="-285750">
              <a:buFont typeface="Arial" panose="020B0604020202020204" pitchFamily="34" charset="0"/>
              <a:buChar char="•"/>
            </a:pPr>
            <a:r>
              <a:rPr lang="zh-CN" altLang="en-US" dirty="0" smtClean="0"/>
              <a:t>发送了多少个</a:t>
            </a:r>
            <a:r>
              <a:rPr lang="en-US" altLang="zh-CN" dirty="0" smtClean="0"/>
              <a:t>segment?  2^seq/1500 </a:t>
            </a:r>
          </a:p>
          <a:p>
            <a:pPr marL="285750" indent="-285750">
              <a:buFont typeface="Arial" panose="020B0604020202020204" pitchFamily="34" charset="0"/>
              <a:buChar char="•"/>
            </a:pPr>
            <a:r>
              <a:rPr lang="en-US" altLang="zh-CN" dirty="0" smtClean="0"/>
              <a:t>Data + segment</a:t>
            </a:r>
            <a:r>
              <a:rPr lang="zh-CN" altLang="en-US" dirty="0" smtClean="0"/>
              <a:t>个数</a:t>
            </a:r>
            <a:r>
              <a:rPr lang="en-US" altLang="zh-CN" dirty="0" smtClean="0"/>
              <a:t>*(20+20)</a:t>
            </a:r>
          </a:p>
        </p:txBody>
      </p:sp>
    </p:spTree>
    <p:extLst>
      <p:ext uri="{BB962C8B-B14F-4D97-AF65-F5344CB8AC3E}">
        <p14:creationId xmlns:p14="http://schemas.microsoft.com/office/powerpoint/2010/main" val="2753441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段</a:t>
            </a:r>
            <a:endParaRPr lang="zh-CN" altLang="en-US" dirty="0"/>
          </a:p>
        </p:txBody>
      </p:sp>
      <p:sp>
        <p:nvSpPr>
          <p:cNvPr id="3" name="内容占位符 2"/>
          <p:cNvSpPr>
            <a:spLocks noGrp="1"/>
          </p:cNvSpPr>
          <p:nvPr>
            <p:ph idx="1"/>
          </p:nvPr>
        </p:nvSpPr>
        <p:spPr>
          <a:xfrm>
            <a:off x="838199" y="1825625"/>
            <a:ext cx="11081313" cy="2936875"/>
          </a:xfrm>
        </p:spPr>
        <p:txBody>
          <a:bodyPr>
            <a:normAutofit/>
          </a:bodyPr>
          <a:lstStyle/>
          <a:p>
            <a:r>
              <a:rPr lang="en-US" altLang="zh-CN" sz="2400" dirty="0"/>
              <a:t>TCP </a:t>
            </a:r>
            <a:r>
              <a:rPr lang="en-US" altLang="zh-CN" sz="2400" dirty="0" smtClean="0"/>
              <a:t>PDU</a:t>
            </a:r>
            <a:r>
              <a:rPr lang="zh-CN" altLang="en-US" sz="2400" dirty="0" smtClean="0"/>
              <a:t>称为段</a:t>
            </a:r>
            <a:r>
              <a:rPr lang="zh-CN" altLang="en-US" sz="2400" dirty="0"/>
              <a:t>（</a:t>
            </a:r>
            <a:r>
              <a:rPr lang="en-US" altLang="zh-CN" sz="2400" dirty="0"/>
              <a:t>Segment</a:t>
            </a:r>
            <a:r>
              <a:rPr lang="zh-CN" altLang="en-US" sz="2400" dirty="0" smtClean="0"/>
              <a:t>），</a:t>
            </a:r>
            <a:r>
              <a:rPr lang="en-US" altLang="zh-CN" sz="2400" dirty="0" smtClean="0"/>
              <a:t>20</a:t>
            </a:r>
            <a:r>
              <a:rPr lang="zh-CN" altLang="en-US" sz="2400" dirty="0"/>
              <a:t>字节的</a:t>
            </a:r>
            <a:r>
              <a:rPr lang="zh-CN" altLang="en-US" sz="2400" dirty="0" smtClean="0"/>
              <a:t>头部</a:t>
            </a:r>
            <a:r>
              <a:rPr lang="en-US" altLang="zh-CN" sz="2400" dirty="0" smtClean="0"/>
              <a:t>+</a:t>
            </a:r>
            <a:r>
              <a:rPr lang="zh-CN" altLang="en-US" sz="2400" dirty="0" smtClean="0"/>
              <a:t>最多</a:t>
            </a:r>
            <a:r>
              <a:rPr lang="en-US" altLang="zh-CN" sz="2400" dirty="0" smtClean="0"/>
              <a:t>40</a:t>
            </a:r>
            <a:r>
              <a:rPr lang="zh-CN" altLang="en-US" sz="2400" dirty="0" smtClean="0"/>
              <a:t>字节可选部分</a:t>
            </a:r>
            <a:r>
              <a:rPr lang="en-US" altLang="zh-CN" sz="2400" dirty="0" smtClean="0"/>
              <a:t>+</a:t>
            </a:r>
            <a:r>
              <a:rPr lang="zh-CN" altLang="en-US" sz="2400" dirty="0" smtClean="0"/>
              <a:t>用户数据</a:t>
            </a:r>
            <a:endParaRPr lang="en-US" altLang="zh-CN" sz="2400" dirty="0" smtClean="0"/>
          </a:p>
          <a:p>
            <a:endParaRPr lang="zh-CN" altLang="en-US" sz="2400" dirty="0"/>
          </a:p>
        </p:txBody>
      </p:sp>
      <p:grpSp>
        <p:nvGrpSpPr>
          <p:cNvPr id="5" name="Group 86"/>
          <p:cNvGrpSpPr>
            <a:grpSpLocks/>
          </p:cNvGrpSpPr>
          <p:nvPr/>
        </p:nvGrpSpPr>
        <p:grpSpPr bwMode="auto">
          <a:xfrm>
            <a:off x="3870778" y="2686050"/>
            <a:ext cx="8078788" cy="4006850"/>
            <a:chOff x="104" y="1269"/>
            <a:chExt cx="5089" cy="2524"/>
          </a:xfrm>
        </p:grpSpPr>
        <p:sp>
          <p:nvSpPr>
            <p:cNvPr id="6" name="Rectangle 63"/>
            <p:cNvSpPr>
              <a:spLocks noChangeArrowheads="1"/>
            </p:cNvSpPr>
            <p:nvPr/>
          </p:nvSpPr>
          <p:spPr bwMode="auto">
            <a:xfrm>
              <a:off x="2811" y="2496"/>
              <a:ext cx="21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55"/>
            <p:cNvSpPr>
              <a:spLocks noChangeArrowheads="1"/>
            </p:cNvSpPr>
            <p:nvPr/>
          </p:nvSpPr>
          <p:spPr bwMode="auto">
            <a:xfrm>
              <a:off x="2430" y="2496"/>
              <a:ext cx="209"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Rectangle 59"/>
            <p:cNvSpPr>
              <a:spLocks noChangeArrowheads="1"/>
            </p:cNvSpPr>
            <p:nvPr/>
          </p:nvSpPr>
          <p:spPr bwMode="auto">
            <a:xfrm>
              <a:off x="2620" y="2496"/>
              <a:ext cx="21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Rectangle 51"/>
            <p:cNvSpPr>
              <a:spLocks noChangeArrowheads="1"/>
            </p:cNvSpPr>
            <p:nvPr/>
          </p:nvSpPr>
          <p:spPr bwMode="auto">
            <a:xfrm>
              <a:off x="2239" y="2496"/>
              <a:ext cx="21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Rectangle 43"/>
            <p:cNvSpPr>
              <a:spLocks noChangeArrowheads="1"/>
            </p:cNvSpPr>
            <p:nvPr/>
          </p:nvSpPr>
          <p:spPr bwMode="auto">
            <a:xfrm>
              <a:off x="1858" y="2496"/>
              <a:ext cx="21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Rectangle 47"/>
            <p:cNvSpPr>
              <a:spLocks noChangeArrowheads="1"/>
            </p:cNvSpPr>
            <p:nvPr/>
          </p:nvSpPr>
          <p:spPr bwMode="auto">
            <a:xfrm>
              <a:off x="2048" y="2496"/>
              <a:ext cx="21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5"/>
            <p:cNvSpPr>
              <a:spLocks noChangeArrowheads="1"/>
            </p:cNvSpPr>
            <p:nvPr/>
          </p:nvSpPr>
          <p:spPr bwMode="auto">
            <a:xfrm>
              <a:off x="829" y="1567"/>
              <a:ext cx="4364" cy="222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Line 6"/>
            <p:cNvSpPr>
              <a:spLocks noChangeShapeType="1"/>
            </p:cNvSpPr>
            <p:nvPr/>
          </p:nvSpPr>
          <p:spPr bwMode="auto">
            <a:xfrm>
              <a:off x="829" y="1883"/>
              <a:ext cx="436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7"/>
            <p:cNvSpPr>
              <a:spLocks noChangeShapeType="1"/>
            </p:cNvSpPr>
            <p:nvPr/>
          </p:nvSpPr>
          <p:spPr bwMode="auto">
            <a:xfrm>
              <a:off x="829" y="2181"/>
              <a:ext cx="436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a:off x="829" y="2496"/>
              <a:ext cx="436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829" y="2952"/>
              <a:ext cx="436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829" y="3215"/>
              <a:ext cx="43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a:off x="829" y="3477"/>
              <a:ext cx="436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a:off x="3021" y="2496"/>
              <a:ext cx="1" cy="7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a:off x="3021" y="1567"/>
              <a:ext cx="1" cy="3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2811" y="2496"/>
              <a:ext cx="1" cy="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a:off x="2620" y="2496"/>
              <a:ext cx="1" cy="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p:cNvSpPr>
              <a:spLocks noChangeShapeType="1"/>
            </p:cNvSpPr>
            <p:nvPr/>
          </p:nvSpPr>
          <p:spPr bwMode="auto">
            <a:xfrm>
              <a:off x="2430" y="2496"/>
              <a:ext cx="1" cy="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p:cNvSpPr>
              <a:spLocks noChangeShapeType="1"/>
            </p:cNvSpPr>
            <p:nvPr/>
          </p:nvSpPr>
          <p:spPr bwMode="auto">
            <a:xfrm>
              <a:off x="2239" y="2496"/>
              <a:ext cx="1" cy="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8"/>
            <p:cNvSpPr>
              <a:spLocks noChangeShapeType="1"/>
            </p:cNvSpPr>
            <p:nvPr/>
          </p:nvSpPr>
          <p:spPr bwMode="auto">
            <a:xfrm>
              <a:off x="2048" y="2496"/>
              <a:ext cx="1" cy="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p:cNvSpPr>
              <a:spLocks noChangeShapeType="1"/>
            </p:cNvSpPr>
            <p:nvPr/>
          </p:nvSpPr>
          <p:spPr bwMode="auto">
            <a:xfrm>
              <a:off x="1858" y="2496"/>
              <a:ext cx="1" cy="45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Rectangle 20"/>
            <p:cNvSpPr>
              <a:spLocks noChangeArrowheads="1"/>
            </p:cNvSpPr>
            <p:nvPr/>
          </p:nvSpPr>
          <p:spPr bwMode="auto">
            <a:xfrm>
              <a:off x="1305" y="1585"/>
              <a:ext cx="89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Rectangle 21"/>
            <p:cNvSpPr>
              <a:spLocks noChangeArrowheads="1"/>
            </p:cNvSpPr>
            <p:nvPr/>
          </p:nvSpPr>
          <p:spPr bwMode="auto">
            <a:xfrm>
              <a:off x="1364" y="1637"/>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源端口号</a:t>
              </a:r>
              <a:endParaRPr kumimoji="1" lang="zh-CN" altLang="en-US" sz="1600">
                <a:latin typeface="Times New Roman" pitchFamily="18" charset="0"/>
              </a:endParaRPr>
            </a:p>
          </p:txBody>
        </p:sp>
        <p:sp>
          <p:nvSpPr>
            <p:cNvPr id="29" name="Rectangle 22"/>
            <p:cNvSpPr>
              <a:spLocks noChangeArrowheads="1"/>
            </p:cNvSpPr>
            <p:nvPr/>
          </p:nvSpPr>
          <p:spPr bwMode="auto">
            <a:xfrm>
              <a:off x="3687" y="1567"/>
              <a:ext cx="108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23"/>
            <p:cNvSpPr>
              <a:spLocks noChangeArrowheads="1"/>
            </p:cNvSpPr>
            <p:nvPr/>
          </p:nvSpPr>
          <p:spPr bwMode="auto">
            <a:xfrm>
              <a:off x="3744" y="1619"/>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目的端口号</a:t>
              </a:r>
              <a:endParaRPr kumimoji="1" lang="zh-CN" altLang="en-US" sz="1600">
                <a:latin typeface="Times New Roman" pitchFamily="18" charset="0"/>
              </a:endParaRPr>
            </a:p>
          </p:txBody>
        </p:sp>
        <p:sp>
          <p:nvSpPr>
            <p:cNvPr id="31" name="Rectangle 24"/>
            <p:cNvSpPr>
              <a:spLocks noChangeArrowheads="1"/>
            </p:cNvSpPr>
            <p:nvPr/>
          </p:nvSpPr>
          <p:spPr bwMode="auto">
            <a:xfrm>
              <a:off x="2773" y="1918"/>
              <a:ext cx="49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Rectangle 25"/>
            <p:cNvSpPr>
              <a:spLocks noChangeArrowheads="1"/>
            </p:cNvSpPr>
            <p:nvPr/>
          </p:nvSpPr>
          <p:spPr bwMode="auto">
            <a:xfrm>
              <a:off x="2773" y="1970"/>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dirty="0">
                  <a:latin typeface="宋体" pitchFamily="2" charset="-122"/>
                </a:rPr>
                <a:t>顺序号</a:t>
              </a:r>
              <a:endParaRPr kumimoji="1" lang="zh-CN" altLang="en-US" sz="1600" dirty="0">
                <a:latin typeface="Times New Roman" pitchFamily="18" charset="0"/>
              </a:endParaRPr>
            </a:p>
          </p:txBody>
        </p:sp>
        <p:sp>
          <p:nvSpPr>
            <p:cNvPr id="33" name="Rectangle 26"/>
            <p:cNvSpPr>
              <a:spLocks noChangeArrowheads="1"/>
            </p:cNvSpPr>
            <p:nvPr/>
          </p:nvSpPr>
          <p:spPr bwMode="auto">
            <a:xfrm>
              <a:off x="2716" y="2198"/>
              <a:ext cx="6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Rectangle 27"/>
            <p:cNvSpPr>
              <a:spLocks noChangeArrowheads="1"/>
            </p:cNvSpPr>
            <p:nvPr/>
          </p:nvSpPr>
          <p:spPr bwMode="auto">
            <a:xfrm>
              <a:off x="1983" y="2227"/>
              <a:ext cx="27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600" dirty="0">
                  <a:latin typeface="宋体" pitchFamily="2" charset="-122"/>
                </a:rPr>
                <a:t>确认号</a:t>
              </a:r>
              <a:r>
                <a:rPr kumimoji="1" lang="en-US" altLang="zh-CN" sz="1600" dirty="0" smtClean="0">
                  <a:latin typeface="宋体" pitchFamily="2" charset="-122"/>
                </a:rPr>
                <a:t>(ACK</a:t>
              </a:r>
              <a:r>
                <a:rPr kumimoji="1" lang="zh-CN" altLang="en-US" sz="1600" dirty="0" smtClean="0">
                  <a:latin typeface="宋体" pitchFamily="2" charset="-122"/>
                </a:rPr>
                <a:t>置位时有效</a:t>
              </a:r>
              <a:r>
                <a:rPr kumimoji="1" lang="en-US" altLang="zh-CN" sz="1600" dirty="0" smtClean="0">
                  <a:latin typeface="宋体" pitchFamily="2" charset="-122"/>
                </a:rPr>
                <a:t>)</a:t>
              </a:r>
              <a:endParaRPr kumimoji="1" lang="en-US" altLang="zh-CN" sz="1600" dirty="0">
                <a:latin typeface="Times New Roman" pitchFamily="18" charset="0"/>
              </a:endParaRPr>
            </a:p>
          </p:txBody>
        </p:sp>
        <p:sp>
          <p:nvSpPr>
            <p:cNvPr id="35" name="Rectangle 28"/>
            <p:cNvSpPr>
              <a:spLocks noChangeArrowheads="1"/>
            </p:cNvSpPr>
            <p:nvPr/>
          </p:nvSpPr>
          <p:spPr bwMode="auto">
            <a:xfrm>
              <a:off x="3573" y="2549"/>
              <a:ext cx="89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29"/>
            <p:cNvSpPr>
              <a:spLocks noChangeArrowheads="1"/>
            </p:cNvSpPr>
            <p:nvPr/>
          </p:nvSpPr>
          <p:spPr bwMode="auto">
            <a:xfrm>
              <a:off x="3631" y="260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窗口大小</a:t>
              </a:r>
              <a:endParaRPr kumimoji="1" lang="zh-CN" altLang="en-US" sz="1600">
                <a:latin typeface="Times New Roman" pitchFamily="18" charset="0"/>
              </a:endParaRPr>
            </a:p>
          </p:txBody>
        </p:sp>
        <p:sp>
          <p:nvSpPr>
            <p:cNvPr id="37" name="Rectangle 30"/>
            <p:cNvSpPr>
              <a:spLocks noChangeArrowheads="1"/>
            </p:cNvSpPr>
            <p:nvPr/>
          </p:nvSpPr>
          <p:spPr bwMode="auto">
            <a:xfrm>
              <a:off x="1268" y="2952"/>
              <a:ext cx="68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Rectangle 31"/>
            <p:cNvSpPr>
              <a:spLocks noChangeArrowheads="1"/>
            </p:cNvSpPr>
            <p:nvPr/>
          </p:nvSpPr>
          <p:spPr bwMode="auto">
            <a:xfrm>
              <a:off x="1326" y="300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校验和</a:t>
              </a:r>
              <a:endParaRPr kumimoji="1" lang="zh-CN" altLang="en-US" sz="1600">
                <a:latin typeface="Times New Roman" pitchFamily="18" charset="0"/>
              </a:endParaRPr>
            </a:p>
          </p:txBody>
        </p:sp>
        <p:sp>
          <p:nvSpPr>
            <p:cNvPr id="39" name="Rectangle 32"/>
            <p:cNvSpPr>
              <a:spLocks noChangeArrowheads="1"/>
            </p:cNvSpPr>
            <p:nvPr/>
          </p:nvSpPr>
          <p:spPr bwMode="auto">
            <a:xfrm>
              <a:off x="3573" y="2952"/>
              <a:ext cx="89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latin typeface="Tahoma" pitchFamily="34" charset="0"/>
              </a:endParaRPr>
            </a:p>
          </p:txBody>
        </p:sp>
        <p:sp>
          <p:nvSpPr>
            <p:cNvPr id="40" name="Rectangle 33"/>
            <p:cNvSpPr>
              <a:spLocks noChangeArrowheads="1"/>
            </p:cNvSpPr>
            <p:nvPr/>
          </p:nvSpPr>
          <p:spPr bwMode="auto">
            <a:xfrm>
              <a:off x="3631" y="3005"/>
              <a:ext cx="15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600" dirty="0">
                  <a:latin typeface="宋体" pitchFamily="2" charset="-122"/>
                </a:rPr>
                <a:t>紧急指针</a:t>
              </a:r>
              <a:r>
                <a:rPr kumimoji="1" lang="en-US" altLang="zh-CN" sz="1600" dirty="0">
                  <a:latin typeface="宋体" pitchFamily="2" charset="-122"/>
                </a:rPr>
                <a:t>(if URG set)</a:t>
              </a:r>
              <a:endParaRPr kumimoji="1" lang="en-US" altLang="zh-CN" sz="1600" dirty="0">
                <a:latin typeface="Times New Roman" pitchFamily="18" charset="0"/>
              </a:endParaRPr>
            </a:p>
          </p:txBody>
        </p:sp>
        <p:sp>
          <p:nvSpPr>
            <p:cNvPr id="41" name="Rectangle 34"/>
            <p:cNvSpPr>
              <a:spLocks noChangeArrowheads="1"/>
            </p:cNvSpPr>
            <p:nvPr/>
          </p:nvSpPr>
          <p:spPr bwMode="auto">
            <a:xfrm>
              <a:off x="2125" y="3232"/>
              <a:ext cx="209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Rectangle 35"/>
            <p:cNvSpPr>
              <a:spLocks noChangeArrowheads="1"/>
            </p:cNvSpPr>
            <p:nvPr/>
          </p:nvSpPr>
          <p:spPr bwMode="auto">
            <a:xfrm>
              <a:off x="2182" y="328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选项</a:t>
              </a:r>
              <a:endParaRPr kumimoji="1" lang="zh-CN" altLang="en-US" sz="1600">
                <a:latin typeface="Times New Roman" pitchFamily="18" charset="0"/>
              </a:endParaRPr>
            </a:p>
          </p:txBody>
        </p:sp>
        <p:sp>
          <p:nvSpPr>
            <p:cNvPr id="43" name="Rectangle 36"/>
            <p:cNvSpPr>
              <a:spLocks noChangeArrowheads="1"/>
            </p:cNvSpPr>
            <p:nvPr/>
          </p:nvSpPr>
          <p:spPr bwMode="auto">
            <a:xfrm>
              <a:off x="2508" y="3278"/>
              <a:ext cx="12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1600" dirty="0">
                  <a:latin typeface="Times New Roman" pitchFamily="18" charset="0"/>
                </a:rPr>
                <a:t>(0</a:t>
              </a:r>
              <a:r>
                <a:rPr kumimoji="1" lang="zh-CN" altLang="en-US" sz="1600" dirty="0">
                  <a:latin typeface="宋体" pitchFamily="2" charset="-122"/>
                </a:rPr>
                <a:t>个或多个字节</a:t>
              </a:r>
              <a:r>
                <a:rPr kumimoji="1" lang="en-US" altLang="zh-CN" sz="1600" dirty="0">
                  <a:latin typeface="宋体" pitchFamily="2" charset="-122"/>
                </a:rPr>
                <a:t>)</a:t>
              </a:r>
            </a:p>
          </p:txBody>
        </p:sp>
        <p:sp>
          <p:nvSpPr>
            <p:cNvPr id="44" name="Rectangle 37"/>
            <p:cNvSpPr>
              <a:spLocks noChangeArrowheads="1"/>
            </p:cNvSpPr>
            <p:nvPr/>
          </p:nvSpPr>
          <p:spPr bwMode="auto">
            <a:xfrm>
              <a:off x="2678" y="3477"/>
              <a:ext cx="100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Rectangle 38"/>
            <p:cNvSpPr>
              <a:spLocks noChangeArrowheads="1"/>
            </p:cNvSpPr>
            <p:nvPr/>
          </p:nvSpPr>
          <p:spPr bwMode="auto">
            <a:xfrm>
              <a:off x="2497" y="3521"/>
              <a:ext cx="7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600">
                  <a:latin typeface="宋体" pitchFamily="2" charset="-122"/>
                </a:rPr>
                <a:t>用户数据</a:t>
              </a:r>
              <a:endParaRPr kumimoji="1" lang="zh-CN" altLang="en-US" sz="1600">
                <a:latin typeface="Times New Roman" pitchFamily="18" charset="0"/>
              </a:endParaRPr>
            </a:p>
          </p:txBody>
        </p:sp>
        <p:sp>
          <p:nvSpPr>
            <p:cNvPr id="46" name="Rectangle 39"/>
            <p:cNvSpPr>
              <a:spLocks noChangeArrowheads="1"/>
            </p:cNvSpPr>
            <p:nvPr/>
          </p:nvSpPr>
          <p:spPr bwMode="auto">
            <a:xfrm>
              <a:off x="3116" y="3514"/>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latin typeface="Times New Roman" pitchFamily="18" charset="0"/>
                </a:rPr>
                <a:t>(</a:t>
              </a:r>
            </a:p>
          </p:txBody>
        </p:sp>
        <p:sp>
          <p:nvSpPr>
            <p:cNvPr id="47" name="Rectangle 40"/>
            <p:cNvSpPr>
              <a:spLocks noChangeArrowheads="1"/>
            </p:cNvSpPr>
            <p:nvPr/>
          </p:nvSpPr>
          <p:spPr bwMode="auto">
            <a:xfrm>
              <a:off x="3192" y="3514"/>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可选</a:t>
              </a:r>
              <a:endParaRPr kumimoji="1" lang="zh-CN" altLang="en-US" sz="1600">
                <a:latin typeface="Times New Roman" pitchFamily="18" charset="0"/>
              </a:endParaRPr>
            </a:p>
          </p:txBody>
        </p:sp>
        <p:sp>
          <p:nvSpPr>
            <p:cNvPr id="48" name="Rectangle 41"/>
            <p:cNvSpPr>
              <a:spLocks noChangeArrowheads="1"/>
            </p:cNvSpPr>
            <p:nvPr/>
          </p:nvSpPr>
          <p:spPr bwMode="auto">
            <a:xfrm>
              <a:off x="3515" y="3514"/>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latin typeface="Times New Roman" pitchFamily="18" charset="0"/>
                </a:rPr>
                <a:t>)</a:t>
              </a:r>
            </a:p>
          </p:txBody>
        </p:sp>
        <p:sp>
          <p:nvSpPr>
            <p:cNvPr id="49" name="Rectangle 42"/>
            <p:cNvSpPr>
              <a:spLocks noChangeArrowheads="1"/>
            </p:cNvSpPr>
            <p:nvPr/>
          </p:nvSpPr>
          <p:spPr bwMode="auto">
            <a:xfrm>
              <a:off x="1268" y="2496"/>
              <a:ext cx="590" cy="45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C0C0C0"/>
                  </a:solidFill>
                </a14:hiddenFill>
              </a:ext>
            </a:extLst>
          </p:spPr>
          <p:txBody>
            <a:bodyPr/>
            <a:lstStyle/>
            <a:p>
              <a:endParaRPr kumimoji="1" lang="zh-CN" altLang="en-US" sz="1600" dirty="0">
                <a:latin typeface="Times New Roman" pitchFamily="18" charset="0"/>
              </a:endParaRPr>
            </a:p>
            <a:p>
              <a:pPr algn="ctr"/>
              <a:r>
                <a:rPr kumimoji="1" lang="zh-CN" altLang="en-US" sz="1600" dirty="0">
                  <a:latin typeface="Times New Roman" pitchFamily="18" charset="0"/>
                </a:rPr>
                <a:t>保留</a:t>
              </a:r>
              <a:r>
                <a:rPr kumimoji="1" lang="en-US" altLang="zh-CN" sz="1600" dirty="0">
                  <a:latin typeface="Times New Roman" pitchFamily="18" charset="0"/>
                </a:rPr>
                <a:t>(6b)</a:t>
              </a:r>
            </a:p>
          </p:txBody>
        </p:sp>
        <p:sp>
          <p:nvSpPr>
            <p:cNvPr id="50" name="Rectangle 44"/>
            <p:cNvSpPr>
              <a:spLocks noChangeArrowheads="1"/>
            </p:cNvSpPr>
            <p:nvPr/>
          </p:nvSpPr>
          <p:spPr bwMode="auto">
            <a:xfrm>
              <a:off x="1914" y="253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U</a:t>
              </a:r>
            </a:p>
          </p:txBody>
        </p:sp>
        <p:sp>
          <p:nvSpPr>
            <p:cNvPr id="51" name="Rectangle 45"/>
            <p:cNvSpPr>
              <a:spLocks noChangeArrowheads="1"/>
            </p:cNvSpPr>
            <p:nvPr/>
          </p:nvSpPr>
          <p:spPr bwMode="auto">
            <a:xfrm>
              <a:off x="1914" y="267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R</a:t>
              </a:r>
            </a:p>
          </p:txBody>
        </p:sp>
        <p:sp>
          <p:nvSpPr>
            <p:cNvPr id="52" name="Rectangle 46"/>
            <p:cNvSpPr>
              <a:spLocks noChangeArrowheads="1"/>
            </p:cNvSpPr>
            <p:nvPr/>
          </p:nvSpPr>
          <p:spPr bwMode="auto">
            <a:xfrm>
              <a:off x="1914" y="281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G</a:t>
              </a:r>
            </a:p>
          </p:txBody>
        </p:sp>
        <p:sp>
          <p:nvSpPr>
            <p:cNvPr id="53" name="Rectangle 48"/>
            <p:cNvSpPr>
              <a:spLocks noChangeArrowheads="1"/>
            </p:cNvSpPr>
            <p:nvPr/>
          </p:nvSpPr>
          <p:spPr bwMode="auto">
            <a:xfrm>
              <a:off x="2106" y="253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A</a:t>
              </a:r>
            </a:p>
          </p:txBody>
        </p:sp>
        <p:sp>
          <p:nvSpPr>
            <p:cNvPr id="54" name="Rectangle 49"/>
            <p:cNvSpPr>
              <a:spLocks noChangeArrowheads="1"/>
            </p:cNvSpPr>
            <p:nvPr/>
          </p:nvSpPr>
          <p:spPr bwMode="auto">
            <a:xfrm>
              <a:off x="2106" y="267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C</a:t>
              </a:r>
            </a:p>
          </p:txBody>
        </p:sp>
        <p:sp>
          <p:nvSpPr>
            <p:cNvPr id="55" name="Rectangle 50"/>
            <p:cNvSpPr>
              <a:spLocks noChangeArrowheads="1"/>
            </p:cNvSpPr>
            <p:nvPr/>
          </p:nvSpPr>
          <p:spPr bwMode="auto">
            <a:xfrm>
              <a:off x="2106" y="281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K</a:t>
              </a:r>
            </a:p>
          </p:txBody>
        </p:sp>
        <p:sp>
          <p:nvSpPr>
            <p:cNvPr id="56" name="Rectangle 52"/>
            <p:cNvSpPr>
              <a:spLocks noChangeArrowheads="1"/>
            </p:cNvSpPr>
            <p:nvPr/>
          </p:nvSpPr>
          <p:spPr bwMode="auto">
            <a:xfrm>
              <a:off x="2298" y="253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P</a:t>
              </a:r>
            </a:p>
          </p:txBody>
        </p:sp>
        <p:sp>
          <p:nvSpPr>
            <p:cNvPr id="57" name="Rectangle 53"/>
            <p:cNvSpPr>
              <a:spLocks noChangeArrowheads="1"/>
            </p:cNvSpPr>
            <p:nvPr/>
          </p:nvSpPr>
          <p:spPr bwMode="auto">
            <a:xfrm>
              <a:off x="2298" y="267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S</a:t>
              </a:r>
            </a:p>
          </p:txBody>
        </p:sp>
        <p:sp>
          <p:nvSpPr>
            <p:cNvPr id="58" name="Rectangle 54"/>
            <p:cNvSpPr>
              <a:spLocks noChangeArrowheads="1"/>
            </p:cNvSpPr>
            <p:nvPr/>
          </p:nvSpPr>
          <p:spPr bwMode="auto">
            <a:xfrm>
              <a:off x="2298" y="281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H</a:t>
              </a:r>
            </a:p>
          </p:txBody>
        </p:sp>
        <p:sp>
          <p:nvSpPr>
            <p:cNvPr id="59" name="Rectangle 56"/>
            <p:cNvSpPr>
              <a:spLocks noChangeArrowheads="1"/>
            </p:cNvSpPr>
            <p:nvPr/>
          </p:nvSpPr>
          <p:spPr bwMode="auto">
            <a:xfrm>
              <a:off x="2486" y="253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R</a:t>
              </a:r>
            </a:p>
          </p:txBody>
        </p:sp>
        <p:sp>
          <p:nvSpPr>
            <p:cNvPr id="60" name="Rectangle 57"/>
            <p:cNvSpPr>
              <a:spLocks noChangeArrowheads="1"/>
            </p:cNvSpPr>
            <p:nvPr/>
          </p:nvSpPr>
          <p:spPr bwMode="auto">
            <a:xfrm>
              <a:off x="2486" y="267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S</a:t>
              </a:r>
            </a:p>
          </p:txBody>
        </p:sp>
        <p:sp>
          <p:nvSpPr>
            <p:cNvPr id="61" name="Rectangle 58"/>
            <p:cNvSpPr>
              <a:spLocks noChangeArrowheads="1"/>
            </p:cNvSpPr>
            <p:nvPr/>
          </p:nvSpPr>
          <p:spPr bwMode="auto">
            <a:xfrm>
              <a:off x="2486" y="2810"/>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T</a:t>
              </a:r>
            </a:p>
          </p:txBody>
        </p:sp>
        <p:sp>
          <p:nvSpPr>
            <p:cNvPr id="62" name="Rectangle 60"/>
            <p:cNvSpPr>
              <a:spLocks noChangeArrowheads="1"/>
            </p:cNvSpPr>
            <p:nvPr/>
          </p:nvSpPr>
          <p:spPr bwMode="auto">
            <a:xfrm>
              <a:off x="2679" y="253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S</a:t>
              </a:r>
            </a:p>
          </p:txBody>
        </p:sp>
        <p:sp>
          <p:nvSpPr>
            <p:cNvPr id="63" name="Rectangle 61"/>
            <p:cNvSpPr>
              <a:spLocks noChangeArrowheads="1"/>
            </p:cNvSpPr>
            <p:nvPr/>
          </p:nvSpPr>
          <p:spPr bwMode="auto">
            <a:xfrm>
              <a:off x="2679" y="267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Y</a:t>
              </a:r>
            </a:p>
          </p:txBody>
        </p:sp>
        <p:sp>
          <p:nvSpPr>
            <p:cNvPr id="64" name="Rectangle 62"/>
            <p:cNvSpPr>
              <a:spLocks noChangeArrowheads="1"/>
            </p:cNvSpPr>
            <p:nvPr/>
          </p:nvSpPr>
          <p:spPr bwMode="auto">
            <a:xfrm>
              <a:off x="2679" y="281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N</a:t>
              </a:r>
            </a:p>
          </p:txBody>
        </p:sp>
        <p:sp>
          <p:nvSpPr>
            <p:cNvPr id="65" name="Rectangle 64"/>
            <p:cNvSpPr>
              <a:spLocks noChangeArrowheads="1"/>
            </p:cNvSpPr>
            <p:nvPr/>
          </p:nvSpPr>
          <p:spPr bwMode="auto">
            <a:xfrm>
              <a:off x="2868" y="253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F</a:t>
              </a:r>
            </a:p>
          </p:txBody>
        </p:sp>
        <p:sp>
          <p:nvSpPr>
            <p:cNvPr id="66" name="Rectangle 65"/>
            <p:cNvSpPr>
              <a:spLocks noChangeArrowheads="1"/>
            </p:cNvSpPr>
            <p:nvPr/>
          </p:nvSpPr>
          <p:spPr bwMode="auto">
            <a:xfrm>
              <a:off x="2868" y="2671"/>
              <a:ext cx="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I</a:t>
              </a:r>
            </a:p>
          </p:txBody>
        </p:sp>
        <p:sp>
          <p:nvSpPr>
            <p:cNvPr id="67" name="Rectangle 66"/>
            <p:cNvSpPr>
              <a:spLocks noChangeArrowheads="1"/>
            </p:cNvSpPr>
            <p:nvPr/>
          </p:nvSpPr>
          <p:spPr bwMode="auto">
            <a:xfrm>
              <a:off x="2868" y="281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a:latin typeface="Times New Roman" pitchFamily="18" charset="0"/>
                </a:rPr>
                <a:t>N</a:t>
              </a:r>
            </a:p>
          </p:txBody>
        </p:sp>
        <p:sp>
          <p:nvSpPr>
            <p:cNvPr id="68" name="Rectangle 67"/>
            <p:cNvSpPr>
              <a:spLocks noChangeArrowheads="1"/>
            </p:cNvSpPr>
            <p:nvPr/>
          </p:nvSpPr>
          <p:spPr bwMode="auto">
            <a:xfrm>
              <a:off x="887" y="2496"/>
              <a:ext cx="36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Rectangle 68"/>
            <p:cNvSpPr>
              <a:spLocks noChangeArrowheads="1"/>
            </p:cNvSpPr>
            <p:nvPr/>
          </p:nvSpPr>
          <p:spPr bwMode="auto">
            <a:xfrm>
              <a:off x="943" y="257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Times New Roman" pitchFamily="18" charset="0"/>
                </a:rPr>
                <a:t>数据</a:t>
              </a:r>
            </a:p>
          </p:txBody>
        </p:sp>
        <p:sp>
          <p:nvSpPr>
            <p:cNvPr id="70" name="Rectangle 69"/>
            <p:cNvSpPr>
              <a:spLocks noChangeArrowheads="1"/>
            </p:cNvSpPr>
            <p:nvPr/>
          </p:nvSpPr>
          <p:spPr bwMode="auto">
            <a:xfrm>
              <a:off x="943" y="273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偏移</a:t>
              </a:r>
              <a:endParaRPr kumimoji="1" lang="zh-CN" altLang="en-US" sz="1600">
                <a:latin typeface="Times New Roman" pitchFamily="18" charset="0"/>
              </a:endParaRPr>
            </a:p>
          </p:txBody>
        </p:sp>
        <p:sp>
          <p:nvSpPr>
            <p:cNvPr id="71" name="Rectangle 70"/>
            <p:cNvSpPr>
              <a:spLocks noChangeArrowheads="1"/>
            </p:cNvSpPr>
            <p:nvPr/>
          </p:nvSpPr>
          <p:spPr bwMode="auto">
            <a:xfrm>
              <a:off x="2716" y="1269"/>
              <a:ext cx="4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Rectangle 71"/>
            <p:cNvSpPr>
              <a:spLocks noChangeArrowheads="1"/>
            </p:cNvSpPr>
            <p:nvPr/>
          </p:nvSpPr>
          <p:spPr bwMode="auto">
            <a:xfrm>
              <a:off x="2773" y="13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600">
                  <a:latin typeface="Times New Roman" pitchFamily="18" charset="0"/>
                </a:rPr>
                <a:t>32</a:t>
              </a:r>
            </a:p>
          </p:txBody>
        </p:sp>
        <p:sp>
          <p:nvSpPr>
            <p:cNvPr id="73" name="Rectangle 72"/>
            <p:cNvSpPr>
              <a:spLocks noChangeArrowheads="1"/>
            </p:cNvSpPr>
            <p:nvPr/>
          </p:nvSpPr>
          <p:spPr bwMode="auto">
            <a:xfrm>
              <a:off x="2963" y="132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位</a:t>
              </a:r>
              <a:endParaRPr kumimoji="1" lang="zh-CN" altLang="en-US" sz="1600">
                <a:latin typeface="Times New Roman" pitchFamily="18" charset="0"/>
              </a:endParaRPr>
            </a:p>
          </p:txBody>
        </p:sp>
        <p:grpSp>
          <p:nvGrpSpPr>
            <p:cNvPr id="74" name="Group 73"/>
            <p:cNvGrpSpPr>
              <a:grpSpLocks/>
            </p:cNvGrpSpPr>
            <p:nvPr/>
          </p:nvGrpSpPr>
          <p:grpSpPr bwMode="auto">
            <a:xfrm>
              <a:off x="829" y="1357"/>
              <a:ext cx="1887" cy="52"/>
              <a:chOff x="175" y="-183"/>
              <a:chExt cx="2392" cy="73"/>
            </a:xfrm>
          </p:grpSpPr>
          <p:sp>
            <p:nvSpPr>
              <p:cNvPr id="82" name="Line 74"/>
              <p:cNvSpPr>
                <a:spLocks noChangeShapeType="1"/>
              </p:cNvSpPr>
              <p:nvPr/>
            </p:nvSpPr>
            <p:spPr bwMode="auto">
              <a:xfrm flipH="1">
                <a:off x="199" y="-134"/>
                <a:ext cx="2368" cy="1"/>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3" name="Freeform 75"/>
              <p:cNvSpPr>
                <a:spLocks/>
              </p:cNvSpPr>
              <p:nvPr/>
            </p:nvSpPr>
            <p:spPr bwMode="auto">
              <a:xfrm>
                <a:off x="175" y="-183"/>
                <a:ext cx="73" cy="73"/>
              </a:xfrm>
              <a:custGeom>
                <a:avLst/>
                <a:gdLst>
                  <a:gd name="T0" fmla="*/ 73 w 73"/>
                  <a:gd name="T1" fmla="*/ 0 h 73"/>
                  <a:gd name="T2" fmla="*/ 0 w 73"/>
                  <a:gd name="T3" fmla="*/ 49 h 73"/>
                  <a:gd name="T4" fmla="*/ 73 w 73"/>
                  <a:gd name="T5" fmla="*/ 73 h 73"/>
                  <a:gd name="T6" fmla="*/ 73 w 73"/>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3" h="73">
                    <a:moveTo>
                      <a:pt x="73" y="0"/>
                    </a:moveTo>
                    <a:lnTo>
                      <a:pt x="0" y="49"/>
                    </a:lnTo>
                    <a:lnTo>
                      <a:pt x="73" y="73"/>
                    </a:lnTo>
                    <a:lnTo>
                      <a:pt x="73" y="0"/>
                    </a:lnTo>
                    <a:close/>
                  </a:path>
                </a:pathLst>
              </a:cu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 name="Group 76"/>
            <p:cNvGrpSpPr>
              <a:grpSpLocks/>
            </p:cNvGrpSpPr>
            <p:nvPr/>
          </p:nvGrpSpPr>
          <p:grpSpPr bwMode="auto">
            <a:xfrm>
              <a:off x="3154" y="1375"/>
              <a:ext cx="2039" cy="52"/>
              <a:chOff x="3123" y="-158"/>
              <a:chExt cx="2585" cy="72"/>
            </a:xfrm>
          </p:grpSpPr>
          <p:sp>
            <p:nvSpPr>
              <p:cNvPr id="80" name="Line 77"/>
              <p:cNvSpPr>
                <a:spLocks noChangeShapeType="1"/>
              </p:cNvSpPr>
              <p:nvPr/>
            </p:nvSpPr>
            <p:spPr bwMode="auto">
              <a:xfrm>
                <a:off x="3123" y="-134"/>
                <a:ext cx="2561" cy="1"/>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1" name="Freeform 78"/>
              <p:cNvSpPr>
                <a:spLocks/>
              </p:cNvSpPr>
              <p:nvPr/>
            </p:nvSpPr>
            <p:spPr bwMode="auto">
              <a:xfrm>
                <a:off x="5636" y="-158"/>
                <a:ext cx="72" cy="72"/>
              </a:xfrm>
              <a:custGeom>
                <a:avLst/>
                <a:gdLst>
                  <a:gd name="T0" fmla="*/ 0 w 72"/>
                  <a:gd name="T1" fmla="*/ 72 h 72"/>
                  <a:gd name="T2" fmla="*/ 72 w 72"/>
                  <a:gd name="T3" fmla="*/ 24 h 72"/>
                  <a:gd name="T4" fmla="*/ 0 w 72"/>
                  <a:gd name="T5" fmla="*/ 0 h 72"/>
                  <a:gd name="T6" fmla="*/ 0 w 72"/>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72">
                    <a:moveTo>
                      <a:pt x="0" y="72"/>
                    </a:moveTo>
                    <a:lnTo>
                      <a:pt x="72" y="24"/>
                    </a:lnTo>
                    <a:lnTo>
                      <a:pt x="0" y="0"/>
                    </a:lnTo>
                    <a:lnTo>
                      <a:pt x="0" y="72"/>
                    </a:lnTo>
                    <a:close/>
                  </a:path>
                </a:pathLst>
              </a:cu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6" name="Line 79"/>
            <p:cNvSpPr>
              <a:spLocks noChangeShapeType="1"/>
            </p:cNvSpPr>
            <p:nvPr/>
          </p:nvSpPr>
          <p:spPr bwMode="auto">
            <a:xfrm>
              <a:off x="4136" y="3210"/>
              <a:ext cx="0" cy="2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80"/>
            <p:cNvSpPr>
              <a:spLocks noChangeArrowheads="1"/>
            </p:cNvSpPr>
            <p:nvPr/>
          </p:nvSpPr>
          <p:spPr bwMode="auto">
            <a:xfrm>
              <a:off x="4451" y="324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a:latin typeface="宋体" pitchFamily="2" charset="-122"/>
                </a:rPr>
                <a:t>填充</a:t>
              </a:r>
              <a:endParaRPr kumimoji="1" lang="zh-CN" altLang="en-US" sz="1600">
                <a:latin typeface="Times New Roman" pitchFamily="18" charset="0"/>
              </a:endParaRPr>
            </a:p>
          </p:txBody>
        </p:sp>
        <p:sp>
          <p:nvSpPr>
            <p:cNvPr id="78" name="Text Box 81"/>
            <p:cNvSpPr txBox="1">
              <a:spLocks noChangeArrowheads="1"/>
            </p:cNvSpPr>
            <p:nvPr/>
          </p:nvSpPr>
          <p:spPr bwMode="auto">
            <a:xfrm>
              <a:off x="104" y="2531"/>
              <a:ext cx="74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3200">
                  <a:solidFill>
                    <a:schemeClr val="tx1"/>
                  </a:solidFill>
                  <a:latin typeface="Garamond" pitchFamily="18" charset="0"/>
                  <a:ea typeface="宋体" pitchFamily="2" charset="-122"/>
                </a:defRPr>
              </a:lvl1pPr>
              <a:lvl2pPr>
                <a:defRPr sz="2800">
                  <a:solidFill>
                    <a:schemeClr val="tx1"/>
                  </a:solidFill>
                  <a:latin typeface="Garamond" pitchFamily="18" charset="0"/>
                  <a:ea typeface="宋体" pitchFamily="2" charset="-122"/>
                </a:defRPr>
              </a:lvl2pPr>
              <a:lvl3pPr>
                <a:defRPr sz="2400">
                  <a:solidFill>
                    <a:schemeClr val="tx1"/>
                  </a:solidFill>
                  <a:latin typeface="Garamond" pitchFamily="18" charset="0"/>
                  <a:ea typeface="宋体" pitchFamily="2" charset="-122"/>
                </a:defRPr>
              </a:lvl3pPr>
              <a:lvl4pPr>
                <a:defRPr sz="2000">
                  <a:solidFill>
                    <a:schemeClr val="tx1"/>
                  </a:solidFill>
                  <a:latin typeface="Garamond" pitchFamily="18" charset="0"/>
                  <a:ea typeface="宋体" pitchFamily="2" charset="-122"/>
                </a:defRPr>
              </a:lvl4pPr>
              <a:lvl5pPr>
                <a:defRPr sz="2000">
                  <a:solidFill>
                    <a:schemeClr val="tx1"/>
                  </a:solidFill>
                  <a:latin typeface="Garamond" pitchFamily="18" charset="0"/>
                  <a:ea typeface="宋体" pitchFamily="2" charset="-122"/>
                </a:defRPr>
              </a:lvl5pPr>
              <a:lvl6pPr eaLnBrk="0" hangingPunct="0">
                <a:defRPr sz="2000">
                  <a:solidFill>
                    <a:schemeClr val="tx1"/>
                  </a:solidFill>
                  <a:latin typeface="Garamond" pitchFamily="18" charset="0"/>
                  <a:ea typeface="宋体" pitchFamily="2" charset="-122"/>
                </a:defRPr>
              </a:lvl6pPr>
              <a:lvl7pPr eaLnBrk="0" hangingPunct="0">
                <a:defRPr sz="2000">
                  <a:solidFill>
                    <a:schemeClr val="tx1"/>
                  </a:solidFill>
                  <a:latin typeface="Garamond" pitchFamily="18" charset="0"/>
                  <a:ea typeface="宋体" pitchFamily="2" charset="-122"/>
                </a:defRPr>
              </a:lvl7pPr>
              <a:lvl8pPr eaLnBrk="0" hangingPunct="0">
                <a:defRPr sz="2000">
                  <a:solidFill>
                    <a:schemeClr val="tx1"/>
                  </a:solidFill>
                  <a:latin typeface="Garamond" pitchFamily="18" charset="0"/>
                  <a:ea typeface="宋体" pitchFamily="2" charset="-122"/>
                </a:defRPr>
              </a:lvl8pPr>
              <a:lvl9pPr eaLnBrk="0" hangingPunct="0">
                <a:defRPr sz="2000">
                  <a:solidFill>
                    <a:schemeClr val="tx1"/>
                  </a:solidFill>
                  <a:latin typeface="Garamond" pitchFamily="18" charset="0"/>
                  <a:ea typeface="宋体" pitchFamily="2" charset="-122"/>
                </a:defRPr>
              </a:lvl9pPr>
            </a:lstStyle>
            <a:p>
              <a:pPr eaLnBrk="0" hangingPunct="0">
                <a:spcBef>
                  <a:spcPct val="50000"/>
                </a:spcBef>
              </a:pPr>
              <a:r>
                <a:rPr lang="zh-CN" altLang="en-US" sz="1600">
                  <a:latin typeface="Arial" charset="0"/>
                </a:rPr>
                <a:t>头部长度</a:t>
              </a:r>
              <a:endParaRPr lang="en-US" altLang="zh-CN" sz="1600">
                <a:latin typeface="Arial" charset="0"/>
              </a:endParaRPr>
            </a:p>
          </p:txBody>
        </p:sp>
        <p:sp>
          <p:nvSpPr>
            <p:cNvPr id="79" name="Line 82"/>
            <p:cNvSpPr>
              <a:spLocks noChangeShapeType="1"/>
            </p:cNvSpPr>
            <p:nvPr/>
          </p:nvSpPr>
          <p:spPr bwMode="auto">
            <a:xfrm>
              <a:off x="712" y="2671"/>
              <a:ext cx="231" cy="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85" name="矩形 84"/>
          <p:cNvSpPr/>
          <p:nvPr/>
        </p:nvSpPr>
        <p:spPr>
          <a:xfrm>
            <a:off x="767026" y="2293591"/>
            <a:ext cx="10839827" cy="461665"/>
          </a:xfrm>
          <a:prstGeom prst="rect">
            <a:avLst/>
          </a:prstGeom>
        </p:spPr>
        <p:txBody>
          <a:bodyPr wrap="none">
            <a:spAutoFit/>
          </a:bodyPr>
          <a:lstStyle/>
          <a:p>
            <a:pPr marL="285750" indent="-285750">
              <a:buFont typeface="Arial" panose="020B0604020202020204" pitchFamily="34" charset="0"/>
              <a:buChar char="•"/>
            </a:pPr>
            <a:r>
              <a:rPr lang="en-US" altLang="zh-CN" sz="2400" dirty="0" smtClean="0"/>
              <a:t>4</a:t>
            </a:r>
            <a:r>
              <a:rPr lang="zh-CN" altLang="en-US" sz="2400" dirty="0" smtClean="0"/>
              <a:t>比特的头部</a:t>
            </a:r>
            <a:r>
              <a:rPr lang="zh-CN" altLang="en-US" sz="2400" dirty="0"/>
              <a:t>长度，以</a:t>
            </a:r>
            <a:r>
              <a:rPr lang="en-US" altLang="zh-CN" sz="2400" dirty="0"/>
              <a:t>32</a:t>
            </a:r>
            <a:r>
              <a:rPr lang="zh-CN" altLang="en-US" sz="2400" dirty="0"/>
              <a:t>比特为</a:t>
            </a:r>
            <a:r>
              <a:rPr lang="zh-CN" altLang="en-US" sz="2400" dirty="0" smtClean="0"/>
              <a:t>单位，限制最长</a:t>
            </a:r>
            <a:r>
              <a:rPr lang="en-US" altLang="zh-CN" sz="2400" dirty="0" smtClean="0"/>
              <a:t>60</a:t>
            </a:r>
            <a:r>
              <a:rPr lang="zh-CN" altLang="en-US" sz="2400" dirty="0" smtClean="0"/>
              <a:t>字节，可选部分最多</a:t>
            </a:r>
            <a:r>
              <a:rPr lang="en-US" altLang="zh-CN" sz="2400" dirty="0" smtClean="0"/>
              <a:t>40</a:t>
            </a:r>
            <a:r>
              <a:rPr lang="zh-CN" altLang="en-US" sz="2400" dirty="0" smtClean="0"/>
              <a:t>字节</a:t>
            </a:r>
            <a:endParaRPr lang="zh-CN" altLang="en-US" sz="2400" dirty="0"/>
          </a:p>
        </p:txBody>
      </p:sp>
      <p:sp>
        <p:nvSpPr>
          <p:cNvPr id="86" name="矩形 85"/>
          <p:cNvSpPr/>
          <p:nvPr/>
        </p:nvSpPr>
        <p:spPr>
          <a:xfrm>
            <a:off x="-263190" y="3570288"/>
            <a:ext cx="4832467" cy="1261884"/>
          </a:xfrm>
          <a:prstGeom prst="rect">
            <a:avLst/>
          </a:prstGeom>
        </p:spPr>
        <p:txBody>
          <a:bodyPr wrap="square">
            <a:spAutoFit/>
          </a:bodyPr>
          <a:lstStyle/>
          <a:p>
            <a:pPr lvl="1">
              <a:defRPr/>
            </a:pPr>
            <a:r>
              <a:rPr lang="en-US" altLang="zh-CN" sz="2000" dirty="0"/>
              <a:t>URG</a:t>
            </a:r>
            <a:r>
              <a:rPr lang="zh-CN" altLang="en-US" sz="2000" dirty="0"/>
              <a:t>：紧急数据标志 </a:t>
            </a:r>
          </a:p>
          <a:p>
            <a:pPr lvl="1">
              <a:defRPr/>
            </a:pPr>
            <a:r>
              <a:rPr lang="en-US" altLang="zh-CN" sz="2000" dirty="0"/>
              <a:t>ACK</a:t>
            </a:r>
            <a:r>
              <a:rPr lang="zh-CN" altLang="en-US" sz="2000" dirty="0"/>
              <a:t>：确认字段有效标志</a:t>
            </a:r>
          </a:p>
          <a:p>
            <a:pPr lvl="1">
              <a:defRPr/>
            </a:pPr>
            <a:r>
              <a:rPr lang="en-US" altLang="zh-CN" dirty="0"/>
              <a:t>PSH</a:t>
            </a:r>
            <a:r>
              <a:rPr lang="zh-CN" altLang="en-US" dirty="0" smtClean="0"/>
              <a:t>：</a:t>
            </a:r>
            <a:r>
              <a:rPr lang="zh-CN" altLang="en-US" dirty="0">
                <a:latin typeface="宋体" pitchFamily="2" charset="-122"/>
                <a:ea typeface="宋体" pitchFamily="2" charset="-122"/>
              </a:rPr>
              <a:t>要求接收者马上递交</a:t>
            </a:r>
            <a:r>
              <a:rPr lang="zh-CN" altLang="en-US" dirty="0" smtClean="0">
                <a:latin typeface="宋体" pitchFamily="2" charset="-122"/>
                <a:ea typeface="宋体" pitchFamily="2" charset="-122"/>
              </a:rPr>
              <a:t>，一般发送方的发送窗口为</a:t>
            </a:r>
            <a:r>
              <a:rPr lang="en-US" altLang="zh-CN" dirty="0" smtClean="0">
                <a:latin typeface="宋体" pitchFamily="2" charset="-122"/>
                <a:ea typeface="宋体" pitchFamily="2" charset="-122"/>
              </a:rPr>
              <a:t>0</a:t>
            </a:r>
            <a:r>
              <a:rPr lang="zh-CN" altLang="en-US" dirty="0" smtClean="0">
                <a:latin typeface="宋体" pitchFamily="2" charset="-122"/>
                <a:ea typeface="宋体" pitchFamily="2" charset="-122"/>
              </a:rPr>
              <a:t>时设置，数据段也会设置</a:t>
            </a:r>
            <a:endParaRPr lang="zh-CN" altLang="en-US" dirty="0"/>
          </a:p>
        </p:txBody>
      </p:sp>
      <p:sp>
        <p:nvSpPr>
          <p:cNvPr id="87" name="Rectangle 3"/>
          <p:cNvSpPr txBox="1">
            <a:spLocks noChangeArrowheads="1"/>
          </p:cNvSpPr>
          <p:nvPr/>
        </p:nvSpPr>
        <p:spPr bwMode="auto">
          <a:xfrm>
            <a:off x="-254908" y="4912789"/>
            <a:ext cx="4681538"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just"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just"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just"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just"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just"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just"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just"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just"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marL="457200" lvl="1" indent="0" eaLnBrk="1" hangingPunct="1">
              <a:buNone/>
              <a:defRPr/>
            </a:pPr>
            <a:r>
              <a:rPr lang="en-US" altLang="zh-CN" sz="2000" u="sng" kern="0" dirty="0" smtClean="0">
                <a:solidFill>
                  <a:srgbClr val="FF0000"/>
                </a:solidFill>
                <a:effectLst/>
              </a:rPr>
              <a:t>RST</a:t>
            </a:r>
            <a:r>
              <a:rPr lang="zh-CN" altLang="en-US" sz="2000" u="sng" kern="0" dirty="0" smtClean="0">
                <a:solidFill>
                  <a:srgbClr val="FF0000"/>
                </a:solidFill>
                <a:effectLst/>
              </a:rPr>
              <a:t>：对</a:t>
            </a:r>
            <a:r>
              <a:rPr lang="en-US" altLang="zh-CN" sz="2000" u="sng" kern="0" dirty="0" smtClean="0">
                <a:solidFill>
                  <a:srgbClr val="FF0000"/>
                </a:solidFill>
                <a:effectLst/>
              </a:rPr>
              <a:t>TCP</a:t>
            </a:r>
            <a:r>
              <a:rPr lang="zh-CN" altLang="en-US" sz="2000" u="sng" kern="0" dirty="0" smtClean="0">
                <a:solidFill>
                  <a:srgbClr val="FF0000"/>
                </a:solidFill>
                <a:effectLst/>
              </a:rPr>
              <a:t>连接进行复位</a:t>
            </a:r>
          </a:p>
          <a:p>
            <a:pPr marL="457200" lvl="1" indent="0" eaLnBrk="1" hangingPunct="1">
              <a:buNone/>
              <a:defRPr/>
            </a:pPr>
            <a:r>
              <a:rPr lang="en-US" altLang="zh-CN" sz="2000" u="sng" kern="0" dirty="0" smtClean="0">
                <a:solidFill>
                  <a:srgbClr val="FF0000"/>
                </a:solidFill>
                <a:effectLst/>
              </a:rPr>
              <a:t>SYN</a:t>
            </a:r>
            <a:r>
              <a:rPr lang="zh-CN" altLang="en-US" sz="2000" u="sng" kern="0" dirty="0" smtClean="0">
                <a:solidFill>
                  <a:srgbClr val="FF0000"/>
                </a:solidFill>
                <a:effectLst/>
              </a:rPr>
              <a:t>：同步顺序号，建立</a:t>
            </a:r>
            <a:r>
              <a:rPr lang="en-US" altLang="zh-CN" sz="2000" u="sng" kern="0" dirty="0" smtClean="0">
                <a:solidFill>
                  <a:srgbClr val="FF0000"/>
                </a:solidFill>
                <a:effectLst/>
              </a:rPr>
              <a:t>TCP</a:t>
            </a:r>
            <a:r>
              <a:rPr lang="zh-CN" altLang="en-US" sz="2000" u="sng" kern="0" dirty="0" smtClean="0">
                <a:solidFill>
                  <a:srgbClr val="FF0000"/>
                </a:solidFill>
                <a:effectLst/>
              </a:rPr>
              <a:t>连接</a:t>
            </a:r>
          </a:p>
          <a:p>
            <a:pPr marL="457200" lvl="1" indent="0" eaLnBrk="1" hangingPunct="1">
              <a:buNone/>
              <a:defRPr/>
            </a:pPr>
            <a:r>
              <a:rPr lang="en-US" altLang="zh-CN" sz="2000" u="sng" kern="0" dirty="0" smtClean="0">
                <a:solidFill>
                  <a:srgbClr val="FF0000"/>
                </a:solidFill>
                <a:effectLst/>
              </a:rPr>
              <a:t>FIN</a:t>
            </a:r>
            <a:r>
              <a:rPr lang="zh-CN" altLang="en-US" sz="2000" u="sng" kern="0" dirty="0" smtClean="0">
                <a:solidFill>
                  <a:srgbClr val="FF0000"/>
                </a:solidFill>
                <a:effectLst/>
              </a:rPr>
              <a:t>：无数据发送，连接释放</a:t>
            </a:r>
          </a:p>
          <a:p>
            <a:pPr marL="0" indent="0" eaLnBrk="1" hangingPunct="1">
              <a:buNone/>
              <a:defRPr/>
            </a:pPr>
            <a:endParaRPr lang="zh-CN" altLang="en-US" sz="2400" kern="0" dirty="0" smtClean="0"/>
          </a:p>
        </p:txBody>
      </p:sp>
      <p:sp>
        <p:nvSpPr>
          <p:cNvPr id="89" name="矩形 88"/>
          <p:cNvSpPr/>
          <p:nvPr/>
        </p:nvSpPr>
        <p:spPr>
          <a:xfrm>
            <a:off x="186411" y="6081713"/>
            <a:ext cx="4604435" cy="707886"/>
          </a:xfrm>
          <a:prstGeom prst="rect">
            <a:avLst/>
          </a:prstGeom>
        </p:spPr>
        <p:txBody>
          <a:bodyPr wrap="square">
            <a:spAutoFit/>
          </a:bodyPr>
          <a:lstStyle/>
          <a:p>
            <a:pPr>
              <a:defRPr/>
            </a:pPr>
            <a:r>
              <a:rPr lang="zh-CN" altLang="en-US" sz="2000" u="sng" dirty="0"/>
              <a:t>紧急指针</a:t>
            </a:r>
            <a:r>
              <a:rPr lang="zh-CN" altLang="en-US" sz="2000" dirty="0" smtClean="0"/>
              <a:t>指示当前</a:t>
            </a:r>
            <a:r>
              <a:rPr lang="en-US" altLang="zh-CN" sz="2000" dirty="0"/>
              <a:t>TCP</a:t>
            </a:r>
            <a:r>
              <a:rPr lang="zh-CN" altLang="en-US" sz="2000" dirty="0"/>
              <a:t>段紧急数据最后一个字节的</a:t>
            </a:r>
            <a:r>
              <a:rPr lang="zh-CN" altLang="en-US" sz="2000" dirty="0" smtClean="0"/>
              <a:t>位置，较少使用</a:t>
            </a:r>
            <a:endParaRPr lang="en-US" altLang="zh-CN" sz="2400" dirty="0"/>
          </a:p>
        </p:txBody>
      </p:sp>
      <p:sp>
        <p:nvSpPr>
          <p:cNvPr id="92" name="矩形 91"/>
          <p:cNvSpPr/>
          <p:nvPr/>
        </p:nvSpPr>
        <p:spPr>
          <a:xfrm>
            <a:off x="74051" y="2839393"/>
            <a:ext cx="5135710" cy="707886"/>
          </a:xfrm>
          <a:prstGeom prst="rect">
            <a:avLst/>
          </a:prstGeom>
        </p:spPr>
        <p:txBody>
          <a:bodyPr wrap="square">
            <a:spAutoFit/>
          </a:bodyPr>
          <a:lstStyle/>
          <a:p>
            <a:r>
              <a:rPr lang="zh-CN" altLang="en-US" sz="2000" u="sng" dirty="0" smtClean="0"/>
              <a:t>选项</a:t>
            </a:r>
            <a:r>
              <a:rPr lang="zh-CN" altLang="en-US" sz="2000" dirty="0"/>
              <a:t>：</a:t>
            </a:r>
            <a:r>
              <a:rPr lang="zh-CN" altLang="en-US" sz="2000" dirty="0" smtClean="0"/>
              <a:t>提供相应</a:t>
            </a:r>
            <a:r>
              <a:rPr lang="zh-CN" altLang="en-US" sz="2000" dirty="0"/>
              <a:t>的扩展</a:t>
            </a:r>
            <a:r>
              <a:rPr lang="zh-CN" altLang="en-US" sz="2000" dirty="0" smtClean="0"/>
              <a:t>机制，常用选项</a:t>
            </a:r>
            <a:r>
              <a:rPr lang="en-US" altLang="zh-CN" sz="2000" dirty="0" smtClean="0"/>
              <a:t>MSS</a:t>
            </a:r>
          </a:p>
          <a:p>
            <a:r>
              <a:rPr lang="zh-CN" altLang="en-US" sz="2000" u="sng" dirty="0" smtClean="0"/>
              <a:t>填充</a:t>
            </a:r>
            <a:r>
              <a:rPr lang="zh-CN" altLang="en-US" sz="2000" dirty="0" smtClean="0"/>
              <a:t>：保证用户数据以</a:t>
            </a:r>
            <a:r>
              <a:rPr lang="en-US" altLang="zh-CN" sz="2000" dirty="0" smtClean="0"/>
              <a:t>32</a:t>
            </a:r>
            <a:r>
              <a:rPr lang="zh-CN" altLang="en-US" sz="2000" dirty="0" smtClean="0"/>
              <a:t>比特边界开始</a:t>
            </a:r>
            <a:endParaRPr lang="zh-CN" altLang="en-US" sz="2000" dirty="0"/>
          </a:p>
        </p:txBody>
      </p:sp>
      <p:sp>
        <p:nvSpPr>
          <p:cNvPr id="4" name="矩形 3"/>
          <p:cNvSpPr/>
          <p:nvPr/>
        </p:nvSpPr>
        <p:spPr>
          <a:xfrm>
            <a:off x="4777227" y="340939"/>
            <a:ext cx="5828840" cy="369332"/>
          </a:xfrm>
          <a:prstGeom prst="rect">
            <a:avLst/>
          </a:prstGeom>
        </p:spPr>
        <p:txBody>
          <a:bodyPr wrap="none">
            <a:spAutoFit/>
          </a:bodyPr>
          <a:lstStyle/>
          <a:p>
            <a:r>
              <a:rPr lang="en-US" altLang="zh-CN" b="1" dirty="0">
                <a:solidFill>
                  <a:srgbClr val="FF3300"/>
                </a:solidFill>
                <a:ea typeface="宋体" pitchFamily="2" charset="-122"/>
              </a:rPr>
              <a:t>Data[0] &lt;= urgent message &lt;= Data[urgent pointer]  </a:t>
            </a:r>
          </a:p>
        </p:txBody>
      </p:sp>
    </p:spTree>
    <p:extLst>
      <p:ext uri="{BB962C8B-B14F-4D97-AF65-F5344CB8AC3E}">
        <p14:creationId xmlns:p14="http://schemas.microsoft.com/office/powerpoint/2010/main" val="3327067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段</a:t>
            </a:r>
            <a:endParaRPr lang="zh-CN" altLang="en-US" dirty="0"/>
          </a:p>
        </p:txBody>
      </p:sp>
      <p:sp>
        <p:nvSpPr>
          <p:cNvPr id="3" name="内容占位符 2"/>
          <p:cNvSpPr>
            <a:spLocks noGrp="1"/>
          </p:cNvSpPr>
          <p:nvPr>
            <p:ph idx="1"/>
          </p:nvPr>
        </p:nvSpPr>
        <p:spPr/>
        <p:txBody>
          <a:bodyPr/>
          <a:lstStyle/>
          <a:p>
            <a:r>
              <a:rPr lang="zh-CN" altLang="en-US" dirty="0" smtClean="0"/>
              <a:t>校验和：检测</a:t>
            </a:r>
            <a:r>
              <a:rPr lang="en-US" altLang="zh-CN" dirty="0" smtClean="0"/>
              <a:t>TCP</a:t>
            </a:r>
            <a:r>
              <a:rPr lang="zh-CN" altLang="en-US" dirty="0" smtClean="0"/>
              <a:t>段传输过程中差错（</a:t>
            </a:r>
            <a:r>
              <a:rPr lang="en-US" altLang="zh-CN" dirty="0" smtClean="0"/>
              <a:t>IP</a:t>
            </a:r>
            <a:r>
              <a:rPr lang="zh-CN" altLang="en-US" dirty="0" smtClean="0"/>
              <a:t>头部包含头部检验和）</a:t>
            </a:r>
            <a:endParaRPr lang="en-US" altLang="zh-CN" dirty="0" smtClean="0"/>
          </a:p>
          <a:p>
            <a:pPr lvl="1"/>
            <a:r>
              <a:rPr lang="en-US" altLang="zh-CN" dirty="0" smtClean="0"/>
              <a:t>Internet</a:t>
            </a:r>
            <a:r>
              <a:rPr lang="zh-CN" altLang="en-US" dirty="0" smtClean="0"/>
              <a:t>检验和算法：</a:t>
            </a:r>
            <a:r>
              <a:rPr lang="zh-CN" altLang="en-US" dirty="0"/>
              <a:t>所有</a:t>
            </a:r>
            <a:r>
              <a:rPr lang="en-US" altLang="zh-CN" dirty="0"/>
              <a:t>16</a:t>
            </a:r>
            <a:r>
              <a:rPr lang="zh-CN" altLang="en-US" dirty="0"/>
              <a:t>位字以</a:t>
            </a:r>
            <a:r>
              <a:rPr lang="zh-CN" altLang="en-US" strike="sngStrike" dirty="0"/>
              <a:t>补</a:t>
            </a:r>
            <a:r>
              <a:rPr lang="zh-CN" altLang="en-US" dirty="0">
                <a:solidFill>
                  <a:srgbClr val="FF0000"/>
                </a:solidFill>
              </a:rPr>
              <a:t>（反）</a:t>
            </a:r>
            <a:r>
              <a:rPr lang="zh-CN" altLang="en-US" dirty="0"/>
              <a:t>码形式相加，然后对和取</a:t>
            </a:r>
            <a:r>
              <a:rPr lang="zh-CN" altLang="en-US" strike="sngStrike" dirty="0"/>
              <a:t>补</a:t>
            </a:r>
            <a:r>
              <a:rPr lang="zh-CN" altLang="en-US" dirty="0">
                <a:solidFill>
                  <a:srgbClr val="FF0000"/>
                </a:solidFill>
              </a:rPr>
              <a:t>（反</a:t>
            </a:r>
            <a:r>
              <a:rPr lang="zh-CN" altLang="en-US" dirty="0" smtClean="0">
                <a:solidFill>
                  <a:srgbClr val="FF0000"/>
                </a:solidFill>
              </a:rPr>
              <a:t>）</a:t>
            </a:r>
            <a:endParaRPr lang="en-US" altLang="zh-CN" dirty="0" smtClean="0">
              <a:solidFill>
                <a:srgbClr val="FF0000"/>
              </a:solidFill>
            </a:endParaRPr>
          </a:p>
          <a:p>
            <a:pPr lvl="1"/>
            <a:r>
              <a:rPr lang="en-US" altLang="zh-CN" dirty="0" smtClean="0">
                <a:ea typeface="宋体" pitchFamily="2" charset="-122"/>
              </a:rPr>
              <a:t>TCP segment</a:t>
            </a:r>
            <a:r>
              <a:rPr lang="en-US" altLang="zh-CN" dirty="0">
                <a:ea typeface="宋体" pitchFamily="2" charset="-122"/>
              </a:rPr>
              <a:t>+</a:t>
            </a:r>
            <a:r>
              <a:rPr lang="zh-CN" altLang="en-US" dirty="0">
                <a:ea typeface="宋体" pitchFamily="2" charset="-122"/>
              </a:rPr>
              <a:t>伪头部</a:t>
            </a:r>
            <a:r>
              <a:rPr lang="en-US" altLang="zh-CN" dirty="0">
                <a:ea typeface="宋体" pitchFamily="2" charset="-122"/>
              </a:rPr>
              <a:t>(</a:t>
            </a:r>
            <a:r>
              <a:rPr lang="zh-CN" altLang="en-US" dirty="0">
                <a:ea typeface="宋体" pitchFamily="2" charset="-122"/>
              </a:rPr>
              <a:t>源和目的</a:t>
            </a:r>
            <a:r>
              <a:rPr lang="en-US" altLang="zh-CN" dirty="0">
                <a:ea typeface="宋体" pitchFamily="2" charset="-122"/>
              </a:rPr>
              <a:t>IP</a:t>
            </a:r>
            <a:r>
              <a:rPr lang="zh-CN" altLang="en-US" dirty="0">
                <a:ea typeface="宋体" pitchFamily="2" charset="-122"/>
              </a:rPr>
              <a:t>地址</a:t>
            </a:r>
            <a:r>
              <a:rPr lang="en-US" altLang="zh-CN" dirty="0">
                <a:ea typeface="宋体" pitchFamily="2" charset="-122"/>
              </a:rPr>
              <a:t>+</a:t>
            </a:r>
            <a:r>
              <a:rPr lang="zh-CN" altLang="en-US" dirty="0">
                <a:ea typeface="宋体" pitchFamily="2" charset="-122"/>
              </a:rPr>
              <a:t>协议</a:t>
            </a:r>
            <a:r>
              <a:rPr lang="en-US" altLang="zh-CN" dirty="0">
                <a:ea typeface="宋体" pitchFamily="2" charset="-122"/>
              </a:rPr>
              <a:t>+IP</a:t>
            </a:r>
            <a:r>
              <a:rPr lang="zh-CN" altLang="en-US" dirty="0">
                <a:latin typeface="宋体" pitchFamily="2" charset="-122"/>
                <a:ea typeface="宋体" pitchFamily="2" charset="-122"/>
              </a:rPr>
              <a:t>头部中的长度字段</a:t>
            </a:r>
            <a:r>
              <a:rPr lang="zh-CN" altLang="en-US" dirty="0">
                <a:ea typeface="宋体" pitchFamily="2" charset="-122"/>
              </a:rPr>
              <a:t> </a:t>
            </a:r>
            <a:r>
              <a:rPr lang="en-US" altLang="zh-CN" dirty="0">
                <a:ea typeface="宋体" pitchFamily="2" charset="-122"/>
              </a:rPr>
              <a:t>)</a:t>
            </a:r>
            <a:endParaRPr lang="zh-CN" altLang="en-US" dirty="0"/>
          </a:p>
          <a:p>
            <a:endParaRPr lang="zh-CN" altLang="en-US" dirty="0"/>
          </a:p>
        </p:txBody>
      </p:sp>
      <p:sp>
        <p:nvSpPr>
          <p:cNvPr id="4" name="矩形 3"/>
          <p:cNvSpPr/>
          <p:nvPr/>
        </p:nvSpPr>
        <p:spPr>
          <a:xfrm>
            <a:off x="104906" y="3446002"/>
            <a:ext cx="8813616" cy="3431048"/>
          </a:xfrm>
          <a:prstGeom prst="rect">
            <a:avLst/>
          </a:prstGeom>
        </p:spPr>
        <p:txBody>
          <a:bodyPr wrap="square">
            <a:spAutoFit/>
          </a:bodyPr>
          <a:lstStyle/>
          <a:p>
            <a:r>
              <a:rPr lang="zh-CN" altLang="en-US" sz="2400" u="sng" dirty="0" smtClean="0">
                <a:solidFill>
                  <a:srgbClr val="FF0000"/>
                </a:solidFill>
              </a:rPr>
              <a:t>最大分段大小MSS</a:t>
            </a:r>
            <a:r>
              <a:rPr lang="zh-CN" altLang="en-US" sz="2400" dirty="0" smtClean="0"/>
              <a:t>(Maximum Segment Size): TCP段中用户数据的最大长度</a:t>
            </a:r>
            <a:endParaRPr lang="en-US" altLang="zh-CN" sz="2400" dirty="0" smtClean="0"/>
          </a:p>
          <a:p>
            <a:pPr marL="342900" indent="-342900">
              <a:buFont typeface="Arial" panose="020B0604020202020204" pitchFamily="34" charset="0"/>
              <a:buChar char="•"/>
            </a:pPr>
            <a:r>
              <a:rPr lang="zh-CN" altLang="en-US" sz="2400" dirty="0" smtClean="0"/>
              <a:t>用户数据：长度可为</a:t>
            </a:r>
            <a:r>
              <a:rPr lang="en-US" altLang="zh-CN" sz="2400" dirty="0" smtClean="0"/>
              <a:t>0</a:t>
            </a:r>
          </a:p>
          <a:p>
            <a:pPr marL="342900" indent="-342900">
              <a:buFont typeface="Arial" panose="020B0604020202020204" pitchFamily="34" charset="0"/>
              <a:buChar char="•"/>
            </a:pPr>
            <a:r>
              <a:rPr lang="zh-CN" altLang="en-US" sz="2400" dirty="0" smtClean="0"/>
              <a:t>最大可能取值： </a:t>
            </a:r>
            <a:r>
              <a:rPr lang="en-US" altLang="zh-CN" sz="2400" dirty="0" smtClean="0"/>
              <a:t>65535-20-20 = 65495 </a:t>
            </a:r>
          </a:p>
          <a:p>
            <a:pPr marL="800100" lvl="1" indent="-342900">
              <a:buFont typeface="Arial" panose="020B0604020202020204" pitchFamily="34" charset="0"/>
              <a:buChar char="•"/>
            </a:pPr>
            <a:r>
              <a:rPr lang="en-US" altLang="zh-CN" sz="2400" dirty="0" smtClean="0"/>
              <a:t>IP</a:t>
            </a:r>
            <a:r>
              <a:rPr lang="zh-CN" altLang="en-US" sz="2400" dirty="0" smtClean="0"/>
              <a:t>头部的</a:t>
            </a:r>
            <a:r>
              <a:rPr lang="en-US" altLang="zh-CN" sz="2400" dirty="0" smtClean="0"/>
              <a:t>(16bit)</a:t>
            </a:r>
            <a:r>
              <a:rPr lang="zh-CN" altLang="en-US" sz="2400" dirty="0" smtClean="0"/>
              <a:t>分组长度字段： </a:t>
            </a:r>
            <a:r>
              <a:rPr lang="en-US" altLang="zh-CN" sz="2400" dirty="0" smtClean="0"/>
              <a:t>65535</a:t>
            </a:r>
          </a:p>
          <a:p>
            <a:pPr marL="800100" lvl="1" indent="-342900">
              <a:buFont typeface="Arial" panose="020B0604020202020204" pitchFamily="34" charset="0"/>
              <a:buChar char="•"/>
            </a:pPr>
            <a:r>
              <a:rPr lang="en-US" altLang="zh-CN" sz="2400" dirty="0" smtClean="0"/>
              <a:t>20</a:t>
            </a:r>
            <a:r>
              <a:rPr lang="zh-CN" altLang="en-US" sz="2400" dirty="0" smtClean="0"/>
              <a:t>字节的</a:t>
            </a:r>
            <a:r>
              <a:rPr lang="en-US" altLang="zh-CN" sz="2400" dirty="0" smtClean="0"/>
              <a:t>IP</a:t>
            </a:r>
            <a:r>
              <a:rPr lang="zh-CN" altLang="en-US" sz="2400" dirty="0" smtClean="0"/>
              <a:t>头部和</a:t>
            </a:r>
            <a:r>
              <a:rPr lang="en-US" altLang="zh-CN" sz="2400" dirty="0" smtClean="0"/>
              <a:t>20</a:t>
            </a:r>
            <a:r>
              <a:rPr lang="zh-CN" altLang="en-US" sz="2400" dirty="0" smtClean="0"/>
              <a:t>字节的</a:t>
            </a:r>
            <a:r>
              <a:rPr lang="en-US" altLang="zh-CN" sz="2400" dirty="0" smtClean="0"/>
              <a:t>TCP</a:t>
            </a:r>
            <a:r>
              <a:rPr lang="zh-CN" altLang="en-US" sz="2400" dirty="0" smtClean="0"/>
              <a:t>固定头部</a:t>
            </a:r>
            <a:endParaRPr lang="en-US" altLang="zh-CN" sz="2400" dirty="0" smtClean="0"/>
          </a:p>
          <a:p>
            <a:pPr marL="342900" indent="-342900">
              <a:buFont typeface="Arial" panose="020B0604020202020204" pitchFamily="34" charset="0"/>
              <a:buChar char="•"/>
            </a:pPr>
            <a:r>
              <a:rPr lang="en-US" altLang="zh-CN" sz="2400" dirty="0" smtClean="0"/>
              <a:t>MTU(Maximum Transfer Unit)</a:t>
            </a:r>
            <a:r>
              <a:rPr lang="zh-CN" altLang="en-US" sz="2400" dirty="0" smtClean="0"/>
              <a:t>：链路层帧携带的用户数据部分最大长度</a:t>
            </a:r>
            <a:endParaRPr lang="en-US" altLang="zh-CN" sz="2400" dirty="0" smtClean="0"/>
          </a:p>
          <a:p>
            <a:pPr marL="800100" lvl="1" indent="-342900">
              <a:buFont typeface="Arial" panose="020B0604020202020204" pitchFamily="34" charset="0"/>
              <a:buChar char="•"/>
            </a:pPr>
            <a:r>
              <a:rPr lang="en-US" altLang="zh-CN" sz="2400" dirty="0" smtClean="0"/>
              <a:t>IP</a:t>
            </a:r>
            <a:r>
              <a:rPr lang="zh-CN" altLang="en-US" sz="2400" dirty="0" smtClean="0"/>
              <a:t>要求通信子网的</a:t>
            </a:r>
            <a:r>
              <a:rPr lang="en-US" altLang="zh-CN" sz="2400" dirty="0" smtClean="0"/>
              <a:t>MTU</a:t>
            </a:r>
            <a:r>
              <a:rPr lang="zh-CN" altLang="en-US" sz="2400" dirty="0" smtClean="0"/>
              <a:t>至少</a:t>
            </a:r>
            <a:r>
              <a:rPr lang="en-US" altLang="zh-CN" sz="2400" dirty="0" smtClean="0"/>
              <a:t>576</a:t>
            </a:r>
            <a:r>
              <a:rPr lang="zh-CN" altLang="en-US" sz="2400" dirty="0" smtClean="0"/>
              <a:t>，此时</a:t>
            </a:r>
            <a:r>
              <a:rPr lang="en-US" altLang="zh-CN" sz="2400" dirty="0" smtClean="0"/>
              <a:t>MSS</a:t>
            </a:r>
            <a:r>
              <a:rPr lang="zh-CN" altLang="en-US" sz="2400" dirty="0" smtClean="0"/>
              <a:t>至少</a:t>
            </a:r>
            <a:r>
              <a:rPr lang="en-US" altLang="zh-CN" sz="2400" dirty="0" smtClean="0"/>
              <a:t>536</a:t>
            </a:r>
            <a:r>
              <a:rPr lang="zh-CN" altLang="en-US" sz="2400" dirty="0" smtClean="0"/>
              <a:t>字节</a:t>
            </a:r>
            <a:endParaRPr lang="en-US" altLang="zh-CN" sz="2000" dirty="0" smtClean="0"/>
          </a:p>
        </p:txBody>
      </p:sp>
      <p:grpSp>
        <p:nvGrpSpPr>
          <p:cNvPr id="5" name="Group 4"/>
          <p:cNvGrpSpPr>
            <a:grpSpLocks/>
          </p:cNvGrpSpPr>
          <p:nvPr/>
        </p:nvGrpSpPr>
        <p:grpSpPr bwMode="auto">
          <a:xfrm>
            <a:off x="8634412" y="3844524"/>
            <a:ext cx="3311525" cy="1839913"/>
            <a:chOff x="4140" y="2844"/>
            <a:chExt cx="3600" cy="2028"/>
          </a:xfrm>
        </p:grpSpPr>
        <p:sp>
          <p:nvSpPr>
            <p:cNvPr id="6" name="Rectangle 5"/>
            <p:cNvSpPr>
              <a:spLocks noChangeArrowheads="1"/>
            </p:cNvSpPr>
            <p:nvPr/>
          </p:nvSpPr>
          <p:spPr bwMode="auto">
            <a:xfrm>
              <a:off x="4140" y="3468"/>
              <a:ext cx="36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dirty="0">
                  <a:latin typeface="Times New Roman" pitchFamily="18" charset="0"/>
                </a:rPr>
                <a:t>IP</a:t>
              </a:r>
              <a:r>
                <a:rPr kumimoji="1" lang="zh-CN" altLang="en-US" dirty="0">
                  <a:latin typeface="Times New Roman" pitchFamily="18" charset="0"/>
                </a:rPr>
                <a:t>源地址</a:t>
              </a:r>
            </a:p>
          </p:txBody>
        </p:sp>
        <p:sp>
          <p:nvSpPr>
            <p:cNvPr id="7" name="Line 6"/>
            <p:cNvSpPr>
              <a:spLocks noChangeShapeType="1"/>
            </p:cNvSpPr>
            <p:nvPr/>
          </p:nvSpPr>
          <p:spPr bwMode="auto">
            <a:xfrm>
              <a:off x="5040" y="3267"/>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a:off x="5940" y="3267"/>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6840" y="3267"/>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4140" y="3111"/>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7740" y="3111"/>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140" y="3159"/>
              <a:ext cx="3600" cy="0"/>
            </a:xfrm>
            <a:prstGeom prst="line">
              <a:avLst/>
            </a:prstGeom>
            <a:noFill/>
            <a:ln w="9525">
              <a:solidFill>
                <a:schemeClr val="tx1"/>
              </a:solidFill>
              <a:round/>
              <a:headEnd type="arrow" w="lg" len="lg"/>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2"/>
            <p:cNvSpPr txBox="1">
              <a:spLocks noChangeArrowheads="1"/>
            </p:cNvSpPr>
            <p:nvPr/>
          </p:nvSpPr>
          <p:spPr bwMode="auto">
            <a:xfrm>
              <a:off x="5520" y="2844"/>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3200">
                  <a:solidFill>
                    <a:schemeClr val="tx1"/>
                  </a:solidFill>
                  <a:latin typeface="Garamond" pitchFamily="18" charset="0"/>
                  <a:ea typeface="宋体" pitchFamily="2" charset="-122"/>
                </a:defRPr>
              </a:lvl1pPr>
              <a:lvl2pPr>
                <a:defRPr sz="2800">
                  <a:solidFill>
                    <a:schemeClr val="tx1"/>
                  </a:solidFill>
                  <a:latin typeface="Garamond" pitchFamily="18" charset="0"/>
                  <a:ea typeface="宋体" pitchFamily="2" charset="-122"/>
                </a:defRPr>
              </a:lvl2pPr>
              <a:lvl3pPr>
                <a:defRPr sz="2400">
                  <a:solidFill>
                    <a:schemeClr val="tx1"/>
                  </a:solidFill>
                  <a:latin typeface="Garamond" pitchFamily="18" charset="0"/>
                  <a:ea typeface="宋体" pitchFamily="2" charset="-122"/>
                </a:defRPr>
              </a:lvl3pPr>
              <a:lvl4pPr>
                <a:defRPr sz="2000">
                  <a:solidFill>
                    <a:schemeClr val="tx1"/>
                  </a:solidFill>
                  <a:latin typeface="Garamond" pitchFamily="18" charset="0"/>
                  <a:ea typeface="宋体" pitchFamily="2" charset="-122"/>
                </a:defRPr>
              </a:lvl4pPr>
              <a:lvl5pPr>
                <a:defRPr sz="2000">
                  <a:solidFill>
                    <a:schemeClr val="tx1"/>
                  </a:solidFill>
                  <a:latin typeface="Garamond" pitchFamily="18" charset="0"/>
                  <a:ea typeface="宋体" pitchFamily="2" charset="-122"/>
                </a:defRPr>
              </a:lvl5pPr>
              <a:lvl6pPr eaLnBrk="0" hangingPunct="0">
                <a:defRPr sz="2000">
                  <a:solidFill>
                    <a:schemeClr val="tx1"/>
                  </a:solidFill>
                  <a:latin typeface="Garamond" pitchFamily="18" charset="0"/>
                  <a:ea typeface="宋体" pitchFamily="2" charset="-122"/>
                </a:defRPr>
              </a:lvl6pPr>
              <a:lvl7pPr eaLnBrk="0" hangingPunct="0">
                <a:defRPr sz="2000">
                  <a:solidFill>
                    <a:schemeClr val="tx1"/>
                  </a:solidFill>
                  <a:latin typeface="Garamond" pitchFamily="18" charset="0"/>
                  <a:ea typeface="宋体" pitchFamily="2" charset="-122"/>
                </a:defRPr>
              </a:lvl7pPr>
              <a:lvl8pPr eaLnBrk="0" hangingPunct="0">
                <a:defRPr sz="2000">
                  <a:solidFill>
                    <a:schemeClr val="tx1"/>
                  </a:solidFill>
                  <a:latin typeface="Garamond" pitchFamily="18" charset="0"/>
                  <a:ea typeface="宋体" pitchFamily="2" charset="-122"/>
                </a:defRPr>
              </a:lvl8pPr>
              <a:lvl9pPr eaLnBrk="0" hangingPunct="0">
                <a:defRPr sz="2000">
                  <a:solidFill>
                    <a:schemeClr val="tx1"/>
                  </a:solidFill>
                  <a:latin typeface="Garamond" pitchFamily="18" charset="0"/>
                  <a:ea typeface="宋体" pitchFamily="2" charset="-122"/>
                </a:defRPr>
              </a:lvl9pPr>
            </a:lstStyle>
            <a:p>
              <a:pPr algn="ctr"/>
              <a:r>
                <a:rPr kumimoji="1" lang="en-US" altLang="zh-CN" sz="1800">
                  <a:latin typeface="Times New Roman" pitchFamily="18" charset="0"/>
                </a:rPr>
                <a:t>32</a:t>
              </a:r>
              <a:r>
                <a:rPr kumimoji="1" lang="zh-CN" altLang="en-US" sz="1800">
                  <a:latin typeface="Times New Roman" pitchFamily="18" charset="0"/>
                </a:rPr>
                <a:t>比特</a:t>
              </a:r>
            </a:p>
          </p:txBody>
        </p:sp>
        <p:sp>
          <p:nvSpPr>
            <p:cNvPr id="14" name="Rectangle 13"/>
            <p:cNvSpPr>
              <a:spLocks noChangeArrowheads="1"/>
            </p:cNvSpPr>
            <p:nvPr/>
          </p:nvSpPr>
          <p:spPr bwMode="auto">
            <a:xfrm>
              <a:off x="4140" y="3936"/>
              <a:ext cx="36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dirty="0">
                  <a:latin typeface="Times New Roman" pitchFamily="18" charset="0"/>
                </a:rPr>
                <a:t>IP</a:t>
              </a:r>
              <a:r>
                <a:rPr kumimoji="1" lang="zh-CN" altLang="en-US" dirty="0">
                  <a:latin typeface="Times New Roman" pitchFamily="18" charset="0"/>
                </a:rPr>
                <a:t>目的地址</a:t>
              </a:r>
            </a:p>
          </p:txBody>
        </p:sp>
        <p:sp>
          <p:nvSpPr>
            <p:cNvPr id="15" name="Rectangle 14"/>
            <p:cNvSpPr>
              <a:spLocks noChangeArrowheads="1"/>
            </p:cNvSpPr>
            <p:nvPr/>
          </p:nvSpPr>
          <p:spPr bwMode="auto">
            <a:xfrm>
              <a:off x="4140" y="4404"/>
              <a:ext cx="9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en-US" altLang="zh-CN">
                  <a:latin typeface="Times New Roman" pitchFamily="18" charset="0"/>
                </a:rPr>
                <a:t>0</a:t>
              </a:r>
            </a:p>
          </p:txBody>
        </p:sp>
        <p:sp>
          <p:nvSpPr>
            <p:cNvPr id="16" name="Rectangle 15"/>
            <p:cNvSpPr>
              <a:spLocks noChangeArrowheads="1"/>
            </p:cNvSpPr>
            <p:nvPr/>
          </p:nvSpPr>
          <p:spPr bwMode="auto">
            <a:xfrm>
              <a:off x="5040" y="4404"/>
              <a:ext cx="9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dirty="0">
                  <a:latin typeface="Times New Roman" pitchFamily="18" charset="0"/>
                </a:rPr>
                <a:t>协议</a:t>
              </a:r>
            </a:p>
          </p:txBody>
        </p:sp>
        <p:sp>
          <p:nvSpPr>
            <p:cNvPr id="17" name="Rectangle 16"/>
            <p:cNvSpPr>
              <a:spLocks noChangeArrowheads="1"/>
            </p:cNvSpPr>
            <p:nvPr/>
          </p:nvSpPr>
          <p:spPr bwMode="auto">
            <a:xfrm>
              <a:off x="5940" y="4404"/>
              <a:ext cx="18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kumimoji="1" lang="zh-CN" altLang="en-US" dirty="0">
                  <a:latin typeface="Times New Roman" pitchFamily="18" charset="0"/>
                </a:rPr>
                <a:t>总</a:t>
              </a:r>
              <a:r>
                <a:rPr kumimoji="1" lang="zh-CN" altLang="en-US" dirty="0" smtClean="0">
                  <a:latin typeface="Times New Roman" pitchFamily="18" charset="0"/>
                </a:rPr>
                <a:t>长度</a:t>
              </a:r>
              <a:endParaRPr kumimoji="1" lang="zh-CN" altLang="en-US" dirty="0">
                <a:latin typeface="Times New Roman" pitchFamily="18" charset="0"/>
              </a:endParaRPr>
            </a:p>
          </p:txBody>
        </p:sp>
      </p:grpSp>
      <p:sp>
        <p:nvSpPr>
          <p:cNvPr id="18" name="TextBox 1"/>
          <p:cNvSpPr txBox="1">
            <a:spLocks noChangeArrowheads="1"/>
          </p:cNvSpPr>
          <p:nvPr/>
        </p:nvSpPr>
        <p:spPr bwMode="auto">
          <a:xfrm>
            <a:off x="8922596" y="5841530"/>
            <a:ext cx="295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dirty="0"/>
              <a:t>（违反了协议分层独立性）</a:t>
            </a:r>
          </a:p>
        </p:txBody>
      </p:sp>
    </p:spTree>
    <p:extLst>
      <p:ext uri="{BB962C8B-B14F-4D97-AF65-F5344CB8AC3E}">
        <p14:creationId xmlns:p14="http://schemas.microsoft.com/office/powerpoint/2010/main" val="2351486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选项</a:t>
            </a:r>
            <a:endParaRPr lang="zh-CN" altLang="en-US" dirty="0"/>
          </a:p>
        </p:txBody>
      </p:sp>
      <p:sp>
        <p:nvSpPr>
          <p:cNvPr id="3" name="内容占位符 2"/>
          <p:cNvSpPr>
            <a:spLocks noGrp="1"/>
          </p:cNvSpPr>
          <p:nvPr>
            <p:ph idx="1"/>
          </p:nvPr>
        </p:nvSpPr>
        <p:spPr>
          <a:xfrm>
            <a:off x="0" y="1690688"/>
            <a:ext cx="4105469" cy="2836022"/>
          </a:xfrm>
        </p:spPr>
        <p:txBody>
          <a:bodyPr>
            <a:noAutofit/>
          </a:bodyPr>
          <a:lstStyle/>
          <a:p>
            <a:r>
              <a:rPr lang="zh-CN" altLang="en-US" sz="2200" dirty="0"/>
              <a:t>一般采用</a:t>
            </a:r>
            <a:r>
              <a:rPr lang="en-US" altLang="zh-CN" sz="2200" dirty="0"/>
              <a:t>TLV</a:t>
            </a:r>
            <a:r>
              <a:rPr lang="zh-CN" altLang="en-US" sz="2200" dirty="0"/>
              <a:t>方式编码</a:t>
            </a:r>
            <a:endParaRPr lang="en-US" altLang="zh-CN" sz="2200" dirty="0"/>
          </a:p>
          <a:p>
            <a:pPr lvl="1"/>
            <a:r>
              <a:rPr lang="zh-CN" altLang="en-US" sz="2200" dirty="0" smtClean="0"/>
              <a:t>单字节选项：</a:t>
            </a:r>
            <a:r>
              <a:rPr lang="en-US" altLang="zh-CN" sz="2200" dirty="0" smtClean="0"/>
              <a:t>EOL</a:t>
            </a:r>
            <a:r>
              <a:rPr lang="zh-CN" altLang="en-US" sz="2200" dirty="0" smtClean="0"/>
              <a:t>和</a:t>
            </a:r>
            <a:r>
              <a:rPr lang="en-US" altLang="zh-CN" sz="2200" dirty="0" smtClean="0"/>
              <a:t>NOP</a:t>
            </a:r>
          </a:p>
          <a:p>
            <a:pPr lvl="1"/>
            <a:r>
              <a:rPr lang="zh-CN" altLang="en-US" sz="2200" dirty="0" smtClean="0"/>
              <a:t>窗口扩展因子：窗口左移多少位</a:t>
            </a:r>
            <a:endParaRPr lang="en-US" altLang="zh-CN" sz="2200" dirty="0" smtClean="0"/>
          </a:p>
          <a:p>
            <a:pPr lvl="1"/>
            <a:r>
              <a:rPr lang="en-US" altLang="zh-CN" sz="2200" dirty="0" smtClean="0"/>
              <a:t>MSS</a:t>
            </a:r>
            <a:r>
              <a:rPr lang="zh-CN" altLang="en-US" sz="2200" dirty="0" smtClean="0"/>
              <a:t>、窗口扩展因子和</a:t>
            </a:r>
            <a:r>
              <a:rPr lang="en-US" altLang="zh-CN" sz="2200" dirty="0" smtClean="0"/>
              <a:t>SACK-permitted</a:t>
            </a:r>
            <a:r>
              <a:rPr lang="zh-CN" altLang="en-US" sz="2200" dirty="0" smtClean="0"/>
              <a:t>仅仅在连接建立时有意义</a:t>
            </a:r>
            <a:endParaRPr lang="en-US" altLang="zh-CN" sz="2200" dirty="0" smtClean="0"/>
          </a:p>
          <a:p>
            <a:pPr lvl="1"/>
            <a:r>
              <a:rPr lang="en-US" altLang="zh-CN" sz="2200" dirty="0" smtClean="0"/>
              <a:t>Timestamp</a:t>
            </a:r>
            <a:r>
              <a:rPr lang="zh-CN" altLang="en-US" sz="2200" dirty="0" smtClean="0"/>
              <a:t>选项可以：</a:t>
            </a:r>
            <a:endParaRPr lang="en-US" altLang="zh-CN" sz="2200" dirty="0" smtClean="0"/>
          </a:p>
          <a:p>
            <a:pPr lvl="2"/>
            <a:r>
              <a:rPr lang="zh-CN" altLang="en-US" sz="2200" dirty="0" smtClean="0"/>
              <a:t>发送方填充</a:t>
            </a:r>
            <a:r>
              <a:rPr lang="en-US" altLang="zh-CN" sz="2200" dirty="0" err="1" smtClean="0"/>
              <a:t>TSval</a:t>
            </a:r>
            <a:endParaRPr lang="en-US" altLang="zh-CN" sz="2200" dirty="0" smtClean="0"/>
          </a:p>
          <a:p>
            <a:pPr lvl="2"/>
            <a:r>
              <a:rPr lang="zh-CN" altLang="en-US" sz="2200" dirty="0"/>
              <a:t>接收</a:t>
            </a:r>
            <a:r>
              <a:rPr lang="zh-CN" altLang="en-US" sz="2200" dirty="0" smtClean="0"/>
              <a:t>方发送</a:t>
            </a:r>
            <a:r>
              <a:rPr lang="en-US" altLang="zh-CN" sz="2200" dirty="0" smtClean="0"/>
              <a:t>ACK</a:t>
            </a:r>
            <a:r>
              <a:rPr lang="zh-CN" altLang="en-US" sz="2200" dirty="0" smtClean="0"/>
              <a:t>时将</a:t>
            </a:r>
            <a:r>
              <a:rPr lang="en-US" altLang="zh-CN" sz="2200" dirty="0" err="1" smtClean="0"/>
              <a:t>TSval</a:t>
            </a:r>
            <a:r>
              <a:rPr lang="zh-CN" altLang="en-US" sz="2200" dirty="0" smtClean="0"/>
              <a:t>拷贝到</a:t>
            </a:r>
            <a:r>
              <a:rPr lang="en-US" altLang="zh-CN" sz="2200" dirty="0" smtClean="0"/>
              <a:t>TS echo</a:t>
            </a:r>
            <a:r>
              <a:rPr lang="zh-CN" altLang="en-US" sz="2200" dirty="0" smtClean="0"/>
              <a:t>中</a:t>
            </a:r>
            <a:endParaRPr lang="en-US" altLang="zh-CN" sz="2200" dirty="0" smtClean="0"/>
          </a:p>
          <a:p>
            <a:pPr lvl="2"/>
            <a:r>
              <a:rPr lang="zh-CN" altLang="en-US" sz="2200" dirty="0" smtClean="0"/>
              <a:t>测量</a:t>
            </a:r>
            <a:r>
              <a:rPr lang="en-US" altLang="zh-CN" sz="2200" dirty="0" smtClean="0"/>
              <a:t>RTT</a:t>
            </a:r>
          </a:p>
          <a:p>
            <a:pPr lvl="2"/>
            <a:r>
              <a:rPr lang="zh-CN" altLang="en-US" sz="2200" dirty="0" smtClean="0"/>
              <a:t>检测顺序号回绕</a:t>
            </a:r>
            <a:r>
              <a:rPr lang="en-US" altLang="zh-CN" sz="2200" dirty="0" smtClean="0"/>
              <a:t>PAWS</a:t>
            </a:r>
          </a:p>
          <a:p>
            <a:pPr lvl="1"/>
            <a:endParaRPr lang="en-US" altLang="zh-CN" sz="2200" dirty="0" smtClean="0"/>
          </a:p>
          <a:p>
            <a:endParaRPr lang="en-US" altLang="zh-CN" sz="2200" dirty="0" smtClean="0"/>
          </a:p>
          <a:p>
            <a:endParaRPr lang="zh-CN" altLang="en-US" sz="2200" dirty="0"/>
          </a:p>
        </p:txBody>
      </p:sp>
      <p:graphicFrame>
        <p:nvGraphicFramePr>
          <p:cNvPr id="4" name="Object 4"/>
          <p:cNvGraphicFramePr>
            <a:graphicFrameLocks noChangeAspect="1"/>
          </p:cNvGraphicFramePr>
          <p:nvPr>
            <p:extLst>
              <p:ext uri="{D42A27DB-BD31-4B8C-83A1-F6EECF244321}">
                <p14:modId xmlns:p14="http://schemas.microsoft.com/office/powerpoint/2010/main" val="615294012"/>
              </p:ext>
            </p:extLst>
          </p:nvPr>
        </p:nvGraphicFramePr>
        <p:xfrm>
          <a:off x="3880209" y="887890"/>
          <a:ext cx="8791575" cy="4670425"/>
        </p:xfrm>
        <a:graphic>
          <a:graphicData uri="http://schemas.openxmlformats.org/presentationml/2006/ole">
            <mc:AlternateContent xmlns:mc="http://schemas.openxmlformats.org/markup-compatibility/2006">
              <mc:Choice xmlns:v="urn:schemas-microsoft-com:vml" Requires="v">
                <p:oleObj spid="_x0000_s3088" name="VISIO" r:id="rId3" imgW="9615960" imgH="5109480" progId="Visio.Drawing.11">
                  <p:embed/>
                </p:oleObj>
              </mc:Choice>
              <mc:Fallback>
                <p:oleObj name="VISIO" r:id="rId3" imgW="9615960" imgH="5109480" progId="Visio.Drawing.11">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209" y="887890"/>
                        <a:ext cx="8791575"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58543168"/>
              </p:ext>
            </p:extLst>
          </p:nvPr>
        </p:nvGraphicFramePr>
        <p:xfrm>
          <a:off x="4124131" y="5478436"/>
          <a:ext cx="3564292" cy="640080"/>
        </p:xfrm>
        <a:graphic>
          <a:graphicData uri="http://schemas.openxmlformats.org/drawingml/2006/table">
            <a:tbl>
              <a:tblPr firstRow="1" bandRow="1">
                <a:tableStyleId>{2D5ABB26-0587-4C30-8999-92F81FD0307C}</a:tableStyleId>
              </a:tblPr>
              <a:tblGrid>
                <a:gridCol w="1188097">
                  <a:extLst>
                    <a:ext uri="{9D8B030D-6E8A-4147-A177-3AD203B41FA5}">
                      <a16:colId xmlns:a16="http://schemas.microsoft.com/office/drawing/2014/main" val="1420280214"/>
                    </a:ext>
                  </a:extLst>
                </a:gridCol>
                <a:gridCol w="1086455">
                  <a:extLst>
                    <a:ext uri="{9D8B030D-6E8A-4147-A177-3AD203B41FA5}">
                      <a16:colId xmlns:a16="http://schemas.microsoft.com/office/drawing/2014/main" val="1895117558"/>
                    </a:ext>
                  </a:extLst>
                </a:gridCol>
                <a:gridCol w="1289740">
                  <a:extLst>
                    <a:ext uri="{9D8B030D-6E8A-4147-A177-3AD203B41FA5}">
                      <a16:colId xmlns:a16="http://schemas.microsoft.com/office/drawing/2014/main" val="2228232939"/>
                    </a:ext>
                  </a:extLst>
                </a:gridCol>
              </a:tblGrid>
              <a:tr h="370840">
                <a:tc>
                  <a:txBody>
                    <a:bodyPr/>
                    <a:lstStyle/>
                    <a:p>
                      <a:r>
                        <a:rPr lang="en-US" altLang="zh-CN" dirty="0" smtClean="0"/>
                        <a:t>SACK-permitted</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dirty="0" smtClean="0"/>
                        <a:t>kind=4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len</a:t>
                      </a: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076567"/>
                  </a:ext>
                </a:extLst>
              </a:tr>
            </a:tbl>
          </a:graphicData>
        </a:graphic>
      </p:graphicFrame>
    </p:spTree>
    <p:extLst>
      <p:ext uri="{BB962C8B-B14F-4D97-AF65-F5344CB8AC3E}">
        <p14:creationId xmlns:p14="http://schemas.microsoft.com/office/powerpoint/2010/main" val="3400340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连接管理</a:t>
            </a:r>
            <a:r>
              <a:rPr lang="zh-CN" altLang="en-US" dirty="0"/>
              <a:t>：</a:t>
            </a:r>
            <a:r>
              <a:rPr lang="zh-CN" altLang="en-US" dirty="0" smtClean="0"/>
              <a:t>连接建立</a:t>
            </a:r>
            <a:endParaRPr lang="zh-CN" altLang="en-US" dirty="0"/>
          </a:p>
        </p:txBody>
      </p:sp>
      <p:sp>
        <p:nvSpPr>
          <p:cNvPr id="3" name="内容占位符 2"/>
          <p:cNvSpPr>
            <a:spLocks noGrp="1"/>
          </p:cNvSpPr>
          <p:nvPr>
            <p:ph idx="1"/>
          </p:nvPr>
        </p:nvSpPr>
        <p:spPr>
          <a:xfrm>
            <a:off x="0" y="1408481"/>
            <a:ext cx="5857155" cy="1608914"/>
          </a:xfrm>
        </p:spPr>
        <p:txBody>
          <a:bodyPr/>
          <a:lstStyle/>
          <a:p>
            <a:r>
              <a:rPr lang="zh-CN" altLang="en-US" sz="2400" dirty="0" smtClean="0">
                <a:ea typeface="宋体" pitchFamily="2" charset="-122"/>
              </a:rPr>
              <a:t>数据传输之前首先要建立连接</a:t>
            </a:r>
            <a:endParaRPr lang="zh-CN" altLang="en-US" sz="2400" dirty="0">
              <a:ea typeface="宋体" pitchFamily="2" charset="-122"/>
            </a:endParaRPr>
          </a:p>
          <a:p>
            <a:pPr lvl="1"/>
            <a:r>
              <a:rPr lang="zh-CN" altLang="en-US" dirty="0" smtClean="0">
                <a:ea typeface="宋体" pitchFamily="2" charset="-122"/>
              </a:rPr>
              <a:t>互相通知</a:t>
            </a:r>
            <a:r>
              <a:rPr lang="zh-CN" altLang="en-US" dirty="0">
                <a:ea typeface="宋体" pitchFamily="2" charset="-122"/>
              </a:rPr>
              <a:t>对方要求建立</a:t>
            </a:r>
            <a:r>
              <a:rPr lang="zh-CN" altLang="en-US" dirty="0" smtClean="0">
                <a:ea typeface="宋体" pitchFamily="2" charset="-122"/>
              </a:rPr>
              <a:t>连接</a:t>
            </a:r>
            <a:endParaRPr lang="en-US" altLang="zh-CN" dirty="0" smtClean="0">
              <a:ea typeface="宋体" pitchFamily="2" charset="-122"/>
            </a:endParaRPr>
          </a:p>
          <a:p>
            <a:pPr lvl="1"/>
            <a:r>
              <a:rPr lang="zh-CN" altLang="en-US" dirty="0" smtClean="0">
                <a:ea typeface="宋体" pitchFamily="2" charset="-122"/>
              </a:rPr>
              <a:t>协商选项</a:t>
            </a:r>
            <a:endParaRPr lang="zh-CN" altLang="en-US" dirty="0">
              <a:ea typeface="宋体" pitchFamily="2" charset="-122"/>
            </a:endParaRPr>
          </a:p>
          <a:p>
            <a:pPr lvl="1"/>
            <a:r>
              <a:rPr lang="zh-CN" altLang="en-US" dirty="0" smtClean="0">
                <a:ea typeface="宋体" pitchFamily="2" charset="-122"/>
              </a:rPr>
              <a:t>为数据传输设置连接参数，分配资源</a:t>
            </a:r>
            <a:endParaRPr lang="en-US" altLang="zh-CN" dirty="0" smtClean="0">
              <a:ea typeface="宋体" pitchFamily="2" charset="-122"/>
            </a:endParaRPr>
          </a:p>
          <a:p>
            <a:endParaRPr lang="zh-CN" altLang="en-US" dirty="0"/>
          </a:p>
        </p:txBody>
      </p:sp>
      <p:sp>
        <p:nvSpPr>
          <p:cNvPr id="4" name="Rectangle 62"/>
          <p:cNvSpPr>
            <a:spLocks noChangeArrowheads="1"/>
          </p:cNvSpPr>
          <p:nvPr/>
        </p:nvSpPr>
        <p:spPr bwMode="auto">
          <a:xfrm>
            <a:off x="6044451" y="3258547"/>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 name="Rectangle 45"/>
          <p:cNvSpPr>
            <a:spLocks noChangeArrowheads="1"/>
          </p:cNvSpPr>
          <p:nvPr/>
        </p:nvSpPr>
        <p:spPr bwMode="auto">
          <a:xfrm>
            <a:off x="6004763" y="3312522"/>
            <a:ext cx="2270125" cy="24717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 name="Line 55"/>
          <p:cNvSpPr>
            <a:spLocks noChangeShapeType="1"/>
          </p:cNvSpPr>
          <p:nvPr/>
        </p:nvSpPr>
        <p:spPr bwMode="auto">
          <a:xfrm>
            <a:off x="6004763" y="3753847"/>
            <a:ext cx="22701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 name="Text Box 6"/>
          <p:cNvSpPr txBox="1">
            <a:spLocks noChangeArrowheads="1"/>
          </p:cNvSpPr>
          <p:nvPr/>
        </p:nvSpPr>
        <p:spPr bwMode="auto">
          <a:xfrm>
            <a:off x="6019050" y="3866560"/>
            <a:ext cx="2607501"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altLang="zh-CN" sz="1200" u="sng" dirty="0" smtClean="0">
                <a:solidFill>
                  <a:srgbClr val="FF0000"/>
                </a:solidFill>
              </a:rPr>
              <a:t>TCB(Transport Control Block)</a:t>
            </a:r>
          </a:p>
          <a:p>
            <a:pPr algn="l">
              <a:defRPr/>
            </a:pPr>
            <a:r>
              <a:rPr lang="zh-CN" altLang="en-US" sz="1400" dirty="0" smtClean="0"/>
              <a:t>连接状态</a:t>
            </a:r>
            <a:r>
              <a:rPr lang="en-US" sz="1400" dirty="0" smtClean="0"/>
              <a:t>: ESTAB</a:t>
            </a:r>
          </a:p>
          <a:p>
            <a:pPr algn="l">
              <a:defRPr/>
            </a:pPr>
            <a:r>
              <a:rPr lang="zh-CN" altLang="en-US" sz="1400" dirty="0" smtClean="0"/>
              <a:t>连接参数</a:t>
            </a:r>
            <a:r>
              <a:rPr lang="en-US" sz="1400" dirty="0" smtClean="0"/>
              <a:t>:</a:t>
            </a:r>
          </a:p>
          <a:p>
            <a:pPr lvl="1" algn="l">
              <a:defRPr/>
            </a:pPr>
            <a:r>
              <a:rPr lang="zh-CN" altLang="en-US" sz="1400" dirty="0" smtClean="0"/>
              <a:t>顺序号</a:t>
            </a:r>
            <a:r>
              <a:rPr lang="en-US" altLang="zh-CN" sz="1400" dirty="0" smtClean="0"/>
              <a:t>(</a:t>
            </a:r>
            <a:r>
              <a:rPr lang="zh-CN" altLang="en-US" sz="1400" dirty="0" smtClean="0"/>
              <a:t>双向）</a:t>
            </a:r>
            <a:endParaRPr lang="en-US" altLang="zh-CN" sz="1400" dirty="0" smtClean="0"/>
          </a:p>
          <a:p>
            <a:pPr lvl="1" algn="l">
              <a:defRPr/>
            </a:pPr>
            <a:r>
              <a:rPr lang="zh-CN" altLang="en-US" sz="1400" b="1" dirty="0" smtClean="0">
                <a:latin typeface="Courier New" charset="0"/>
              </a:rPr>
              <a:t>窗口大小</a:t>
            </a:r>
            <a:endParaRPr lang="en-US" altLang="zh-CN" sz="1400" b="1" dirty="0" smtClean="0">
              <a:latin typeface="Courier New" charset="0"/>
            </a:endParaRPr>
          </a:p>
          <a:p>
            <a:pPr lvl="1" algn="l">
              <a:defRPr/>
            </a:pPr>
            <a:r>
              <a:rPr lang="en-US" altLang="zh-CN" sz="1400" b="1" dirty="0" smtClean="0">
                <a:latin typeface="Courier New" charset="0"/>
              </a:rPr>
              <a:t>MSS</a:t>
            </a:r>
            <a:r>
              <a:rPr lang="zh-CN" altLang="en-US" sz="1400" b="1" dirty="0" smtClean="0">
                <a:latin typeface="Courier New" charset="0"/>
              </a:rPr>
              <a:t>选项等</a:t>
            </a:r>
            <a:endParaRPr lang="en-US" altLang="zh-CN" sz="1400" b="1" dirty="0" smtClean="0">
              <a:latin typeface="Courier New" charset="0"/>
            </a:endParaRPr>
          </a:p>
          <a:p>
            <a:pPr lvl="1" algn="l">
              <a:defRPr/>
            </a:pPr>
            <a:r>
              <a:rPr lang="en-US" sz="1400" dirty="0" smtClean="0"/>
              <a:t>           </a:t>
            </a:r>
          </a:p>
        </p:txBody>
      </p:sp>
      <p:grpSp>
        <p:nvGrpSpPr>
          <p:cNvPr id="8" name="Group 46"/>
          <p:cNvGrpSpPr>
            <a:grpSpLocks/>
          </p:cNvGrpSpPr>
          <p:nvPr/>
        </p:nvGrpSpPr>
        <p:grpSpPr bwMode="auto">
          <a:xfrm>
            <a:off x="6952501" y="3668122"/>
            <a:ext cx="438150" cy="206375"/>
            <a:chOff x="344" y="1846"/>
            <a:chExt cx="336" cy="130"/>
          </a:xfrm>
        </p:grpSpPr>
        <p:sp>
          <p:nvSpPr>
            <p:cNvPr id="9" name="Rectangle 47"/>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 name="Rectangle 48"/>
            <p:cNvSpPr>
              <a:spLocks noChangeArrowheads="1"/>
            </p:cNvSpPr>
            <p:nvPr/>
          </p:nvSpPr>
          <p:spPr bwMode="auto">
            <a:xfrm>
              <a:off x="454" y="1863"/>
              <a:ext cx="112"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 name="Rectangle 49"/>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 name="Rectangle 50"/>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3" name="Text Box 54"/>
          <p:cNvSpPr txBox="1">
            <a:spLocks noChangeArrowheads="1"/>
          </p:cNvSpPr>
          <p:nvPr/>
        </p:nvSpPr>
        <p:spPr bwMode="auto">
          <a:xfrm>
            <a:off x="5949201" y="3369672"/>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application</a:t>
            </a:r>
          </a:p>
        </p:txBody>
      </p:sp>
      <p:sp>
        <p:nvSpPr>
          <p:cNvPr id="14" name="Line 56"/>
          <p:cNvSpPr>
            <a:spLocks noChangeShapeType="1"/>
          </p:cNvSpPr>
          <p:nvPr/>
        </p:nvSpPr>
        <p:spPr bwMode="auto">
          <a:xfrm>
            <a:off x="6011113" y="5249272"/>
            <a:ext cx="22685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5" name="Text Box 57"/>
          <p:cNvSpPr txBox="1">
            <a:spLocks noChangeArrowheads="1"/>
          </p:cNvSpPr>
          <p:nvPr/>
        </p:nvSpPr>
        <p:spPr bwMode="auto">
          <a:xfrm>
            <a:off x="5963488" y="5317535"/>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network</a:t>
            </a:r>
          </a:p>
        </p:txBody>
      </p:sp>
      <p:sp>
        <p:nvSpPr>
          <p:cNvPr id="16" name="Rectangle 58"/>
          <p:cNvSpPr>
            <a:spLocks noChangeArrowheads="1"/>
          </p:cNvSpPr>
          <p:nvPr/>
        </p:nvSpPr>
        <p:spPr bwMode="auto">
          <a:xfrm>
            <a:off x="5976188" y="5671547"/>
            <a:ext cx="2335213" cy="1809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7" name="Line 59"/>
          <p:cNvSpPr>
            <a:spLocks noChangeShapeType="1"/>
          </p:cNvSpPr>
          <p:nvPr/>
        </p:nvSpPr>
        <p:spPr bwMode="auto">
          <a:xfrm>
            <a:off x="6004763" y="5660435"/>
            <a:ext cx="0" cy="236537"/>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8" name="Line 60"/>
          <p:cNvSpPr>
            <a:spLocks noChangeShapeType="1"/>
          </p:cNvSpPr>
          <p:nvPr/>
        </p:nvSpPr>
        <p:spPr bwMode="auto">
          <a:xfrm>
            <a:off x="8268538" y="5631860"/>
            <a:ext cx="0" cy="236537"/>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9" name="Freeform 8"/>
          <p:cNvSpPr>
            <a:spLocks/>
          </p:cNvSpPr>
          <p:nvPr/>
        </p:nvSpPr>
        <p:spPr bwMode="auto">
          <a:xfrm flipH="1">
            <a:off x="5531688" y="3315697"/>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63"/>
          <p:cNvSpPr>
            <a:spLocks noChangeArrowheads="1"/>
          </p:cNvSpPr>
          <p:nvPr/>
        </p:nvSpPr>
        <p:spPr bwMode="auto">
          <a:xfrm>
            <a:off x="9114499" y="3258547"/>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1" name="Rectangle 64"/>
          <p:cNvSpPr>
            <a:spLocks noChangeArrowheads="1"/>
          </p:cNvSpPr>
          <p:nvPr/>
        </p:nvSpPr>
        <p:spPr bwMode="auto">
          <a:xfrm>
            <a:off x="9074811" y="3312522"/>
            <a:ext cx="2270125" cy="24717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 name="Line 65"/>
          <p:cNvSpPr>
            <a:spLocks noChangeShapeType="1"/>
          </p:cNvSpPr>
          <p:nvPr/>
        </p:nvSpPr>
        <p:spPr bwMode="auto">
          <a:xfrm>
            <a:off x="9074811" y="3753847"/>
            <a:ext cx="22701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24" name="Group 67"/>
          <p:cNvGrpSpPr>
            <a:grpSpLocks/>
          </p:cNvGrpSpPr>
          <p:nvPr/>
        </p:nvGrpSpPr>
        <p:grpSpPr bwMode="auto">
          <a:xfrm>
            <a:off x="10022549" y="3668122"/>
            <a:ext cx="438150" cy="206375"/>
            <a:chOff x="344" y="1846"/>
            <a:chExt cx="336" cy="130"/>
          </a:xfrm>
        </p:grpSpPr>
        <p:sp>
          <p:nvSpPr>
            <p:cNvPr id="25" name="Rectangle 68"/>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6" name="Rectangle 69"/>
            <p:cNvSpPr>
              <a:spLocks noChangeArrowheads="1"/>
            </p:cNvSpPr>
            <p:nvPr/>
          </p:nvSpPr>
          <p:spPr bwMode="auto">
            <a:xfrm>
              <a:off x="454" y="1863"/>
              <a:ext cx="112"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 name="Rectangle 70"/>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8" name="Rectangle 71"/>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9" name="Text Box 72"/>
          <p:cNvSpPr txBox="1">
            <a:spLocks noChangeArrowheads="1"/>
          </p:cNvSpPr>
          <p:nvPr/>
        </p:nvSpPr>
        <p:spPr bwMode="auto">
          <a:xfrm>
            <a:off x="9019249" y="3369672"/>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application</a:t>
            </a:r>
          </a:p>
        </p:txBody>
      </p:sp>
      <p:sp>
        <p:nvSpPr>
          <p:cNvPr id="30" name="Line 73"/>
          <p:cNvSpPr>
            <a:spLocks noChangeShapeType="1"/>
          </p:cNvSpPr>
          <p:nvPr/>
        </p:nvSpPr>
        <p:spPr bwMode="auto">
          <a:xfrm>
            <a:off x="9081161" y="5249272"/>
            <a:ext cx="22685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1" name="Text Box 74"/>
          <p:cNvSpPr txBox="1">
            <a:spLocks noChangeArrowheads="1"/>
          </p:cNvSpPr>
          <p:nvPr/>
        </p:nvSpPr>
        <p:spPr bwMode="auto">
          <a:xfrm>
            <a:off x="9033536" y="5317535"/>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network</a:t>
            </a:r>
          </a:p>
        </p:txBody>
      </p:sp>
      <p:sp>
        <p:nvSpPr>
          <p:cNvPr id="32" name="Rectangle 75"/>
          <p:cNvSpPr>
            <a:spLocks noChangeArrowheads="1"/>
          </p:cNvSpPr>
          <p:nvPr/>
        </p:nvSpPr>
        <p:spPr bwMode="auto">
          <a:xfrm>
            <a:off x="9046236" y="5671547"/>
            <a:ext cx="2335213" cy="1809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3" name="Line 76"/>
          <p:cNvSpPr>
            <a:spLocks noChangeShapeType="1"/>
          </p:cNvSpPr>
          <p:nvPr/>
        </p:nvSpPr>
        <p:spPr bwMode="auto">
          <a:xfrm>
            <a:off x="9074811" y="5660435"/>
            <a:ext cx="0" cy="236537"/>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4" name="Line 77"/>
          <p:cNvSpPr>
            <a:spLocks noChangeShapeType="1"/>
          </p:cNvSpPr>
          <p:nvPr/>
        </p:nvSpPr>
        <p:spPr bwMode="auto">
          <a:xfrm>
            <a:off x="11338586" y="5631860"/>
            <a:ext cx="0" cy="236537"/>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35" name="Freeform 78"/>
          <p:cNvSpPr>
            <a:spLocks/>
          </p:cNvSpPr>
          <p:nvPr/>
        </p:nvSpPr>
        <p:spPr bwMode="auto">
          <a:xfrm>
            <a:off x="11356049" y="3249022"/>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83"/>
          <p:cNvSpPr txBox="1">
            <a:spLocks noChangeArrowheads="1"/>
          </p:cNvSpPr>
          <p:nvPr/>
        </p:nvSpPr>
        <p:spPr bwMode="auto">
          <a:xfrm>
            <a:off x="5765844" y="6150476"/>
            <a:ext cx="28940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b="1" dirty="0" err="1">
                <a:latin typeface="Courier New" charset="0"/>
              </a:rPr>
              <a:t>clientSocket.connect</a:t>
            </a:r>
            <a:r>
              <a:rPr lang="en-US" sz="1200" b="1" dirty="0">
                <a:latin typeface="Courier New" charset="0"/>
              </a:rPr>
              <a:t>((</a:t>
            </a:r>
            <a:r>
              <a:rPr lang="en-US" sz="1200" b="1" dirty="0" err="1">
                <a:latin typeface="Courier New" charset="0"/>
              </a:rPr>
              <a:t>serverName,serverPort</a:t>
            </a:r>
            <a:r>
              <a:rPr lang="en-US" sz="1200" b="1" dirty="0">
                <a:latin typeface="Courier New" charset="0"/>
              </a:rPr>
              <a:t>))</a:t>
            </a:r>
            <a:endParaRPr lang="en-US" sz="1200" b="1" dirty="0" smtClean="0">
              <a:latin typeface="Courier New" charset="0"/>
            </a:endParaRPr>
          </a:p>
        </p:txBody>
      </p:sp>
      <p:sp>
        <p:nvSpPr>
          <p:cNvPr id="37" name="Text Box 85"/>
          <p:cNvSpPr txBox="1">
            <a:spLocks noChangeArrowheads="1"/>
          </p:cNvSpPr>
          <p:nvPr/>
        </p:nvSpPr>
        <p:spPr bwMode="auto">
          <a:xfrm>
            <a:off x="8950986" y="6144622"/>
            <a:ext cx="289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200" b="1" dirty="0" err="1" smtClean="0">
                <a:latin typeface="Courier New" charset="0"/>
              </a:rPr>
              <a:t>connectionSocket</a:t>
            </a:r>
            <a:r>
              <a:rPr lang="en-US" sz="1200" b="1" dirty="0" smtClean="0">
                <a:latin typeface="Courier New" charset="0"/>
              </a:rPr>
              <a:t>, </a:t>
            </a:r>
            <a:r>
              <a:rPr lang="en-US" sz="1200" b="1" dirty="0" err="1" smtClean="0">
                <a:latin typeface="Courier New" charset="0"/>
              </a:rPr>
              <a:t>addr</a:t>
            </a:r>
            <a:r>
              <a:rPr lang="en-US" sz="1200" b="1" dirty="0" smtClean="0">
                <a:latin typeface="Courier New" charset="0"/>
              </a:rPr>
              <a:t> = </a:t>
            </a:r>
            <a:r>
              <a:rPr lang="en-US" sz="1200" b="1" dirty="0" err="1" smtClean="0">
                <a:latin typeface="Courier New" charset="0"/>
              </a:rPr>
              <a:t>serverSocket.accept</a:t>
            </a:r>
            <a:r>
              <a:rPr lang="en-US" sz="1200" b="1" dirty="0" smtClean="0">
                <a:latin typeface="Courier New" charset="0"/>
              </a:rPr>
              <a:t>()</a:t>
            </a:r>
          </a:p>
        </p:txBody>
      </p:sp>
      <p:grpSp>
        <p:nvGrpSpPr>
          <p:cNvPr id="38" name="Group 89"/>
          <p:cNvGrpSpPr>
            <a:grpSpLocks/>
          </p:cNvGrpSpPr>
          <p:nvPr/>
        </p:nvGrpSpPr>
        <p:grpSpPr bwMode="auto">
          <a:xfrm>
            <a:off x="5055438" y="5347697"/>
            <a:ext cx="698500" cy="612775"/>
            <a:chOff x="-44" y="1473"/>
            <a:chExt cx="981" cy="1105"/>
          </a:xfrm>
        </p:grpSpPr>
        <p:pic>
          <p:nvPicPr>
            <p:cNvPr id="39" name="Picture 9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Freeform 9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1" name="Group 92"/>
          <p:cNvGrpSpPr>
            <a:grpSpLocks/>
          </p:cNvGrpSpPr>
          <p:nvPr/>
        </p:nvGrpSpPr>
        <p:grpSpPr bwMode="auto">
          <a:xfrm>
            <a:off x="11638624" y="5239747"/>
            <a:ext cx="415925" cy="627063"/>
            <a:chOff x="4140" y="429"/>
            <a:chExt cx="1425" cy="2396"/>
          </a:xfrm>
        </p:grpSpPr>
        <p:sp>
          <p:nvSpPr>
            <p:cNvPr id="42" name="Freeform 93"/>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Rectangle 94"/>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4" name="Freeform 95"/>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96"/>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Rectangle 97"/>
            <p:cNvSpPr>
              <a:spLocks noChangeArrowheads="1"/>
            </p:cNvSpPr>
            <p:nvPr/>
          </p:nvSpPr>
          <p:spPr bwMode="auto">
            <a:xfrm>
              <a:off x="4211" y="696"/>
              <a:ext cx="598"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47" name="Group 98"/>
            <p:cNvGrpSpPr>
              <a:grpSpLocks/>
            </p:cNvGrpSpPr>
            <p:nvPr/>
          </p:nvGrpSpPr>
          <p:grpSpPr bwMode="auto">
            <a:xfrm>
              <a:off x="4749" y="668"/>
              <a:ext cx="581" cy="145"/>
              <a:chOff x="614" y="2568"/>
              <a:chExt cx="725" cy="139"/>
            </a:xfrm>
          </p:grpSpPr>
          <p:sp>
            <p:nvSpPr>
              <p:cNvPr id="72" name="AutoShape 99"/>
              <p:cNvSpPr>
                <a:spLocks noChangeArrowheads="1"/>
              </p:cNvSpPr>
              <p:nvPr/>
            </p:nvSpPr>
            <p:spPr bwMode="auto">
              <a:xfrm>
                <a:off x="614" y="2566"/>
                <a:ext cx="726"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3" name="AutoShape 100"/>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48" name="Rectangle 101"/>
            <p:cNvSpPr>
              <a:spLocks noChangeArrowheads="1"/>
            </p:cNvSpPr>
            <p:nvPr/>
          </p:nvSpPr>
          <p:spPr bwMode="auto">
            <a:xfrm>
              <a:off x="4222" y="1017"/>
              <a:ext cx="598"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49" name="Group 102"/>
            <p:cNvGrpSpPr>
              <a:grpSpLocks/>
            </p:cNvGrpSpPr>
            <p:nvPr/>
          </p:nvGrpSpPr>
          <p:grpSpPr bwMode="auto">
            <a:xfrm>
              <a:off x="4747" y="994"/>
              <a:ext cx="581" cy="134"/>
              <a:chOff x="614" y="2568"/>
              <a:chExt cx="725" cy="139"/>
            </a:xfrm>
          </p:grpSpPr>
          <p:sp>
            <p:nvSpPr>
              <p:cNvPr id="70" name="AutoShape 103"/>
              <p:cNvSpPr>
                <a:spLocks noChangeArrowheads="1"/>
              </p:cNvSpPr>
              <p:nvPr/>
            </p:nvSpPr>
            <p:spPr bwMode="auto">
              <a:xfrm>
                <a:off x="617" y="2567"/>
                <a:ext cx="71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1" name="AutoShape 104"/>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50" name="Rectangle 105"/>
            <p:cNvSpPr>
              <a:spLocks noChangeArrowheads="1"/>
            </p:cNvSpPr>
            <p:nvPr/>
          </p:nvSpPr>
          <p:spPr bwMode="auto">
            <a:xfrm>
              <a:off x="4216" y="1357"/>
              <a:ext cx="598"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 name="Rectangle 106"/>
            <p:cNvSpPr>
              <a:spLocks noChangeArrowheads="1"/>
            </p:cNvSpPr>
            <p:nvPr/>
          </p:nvSpPr>
          <p:spPr bwMode="auto">
            <a:xfrm>
              <a:off x="4227" y="1654"/>
              <a:ext cx="598"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52" name="Group 107"/>
            <p:cNvGrpSpPr>
              <a:grpSpLocks/>
            </p:cNvGrpSpPr>
            <p:nvPr/>
          </p:nvGrpSpPr>
          <p:grpSpPr bwMode="auto">
            <a:xfrm>
              <a:off x="4735" y="1627"/>
              <a:ext cx="582" cy="151"/>
              <a:chOff x="614" y="2568"/>
              <a:chExt cx="725" cy="139"/>
            </a:xfrm>
          </p:grpSpPr>
          <p:sp>
            <p:nvSpPr>
              <p:cNvPr id="68" name="AutoShape 108"/>
              <p:cNvSpPr>
                <a:spLocks noChangeArrowheads="1"/>
              </p:cNvSpPr>
              <p:nvPr/>
            </p:nvSpPr>
            <p:spPr bwMode="auto">
              <a:xfrm>
                <a:off x="611" y="2576"/>
                <a:ext cx="725" cy="12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9" name="AutoShape 109"/>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53" name="Freeform 110"/>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 name="Group 111"/>
            <p:cNvGrpSpPr>
              <a:grpSpLocks/>
            </p:cNvGrpSpPr>
            <p:nvPr/>
          </p:nvGrpSpPr>
          <p:grpSpPr bwMode="auto">
            <a:xfrm>
              <a:off x="4739" y="1327"/>
              <a:ext cx="582" cy="139"/>
              <a:chOff x="614" y="2568"/>
              <a:chExt cx="725" cy="139"/>
            </a:xfrm>
          </p:grpSpPr>
          <p:sp>
            <p:nvSpPr>
              <p:cNvPr id="66" name="AutoShape 112"/>
              <p:cNvSpPr>
                <a:spLocks noChangeArrowheads="1"/>
              </p:cNvSpPr>
              <p:nvPr/>
            </p:nvSpPr>
            <p:spPr bwMode="auto">
              <a:xfrm>
                <a:off x="613" y="2568"/>
                <a:ext cx="725"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7" name="AutoShape 113"/>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55" name="Rectangle 114"/>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6" name="Freeform 115"/>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116"/>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Oval 117"/>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9" name="Freeform 118"/>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AutoShape 119"/>
            <p:cNvSpPr>
              <a:spLocks noChangeArrowheads="1"/>
            </p:cNvSpPr>
            <p:nvPr/>
          </p:nvSpPr>
          <p:spPr bwMode="auto">
            <a:xfrm>
              <a:off x="4140" y="2679"/>
              <a:ext cx="1197"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 name="AutoShape 120"/>
            <p:cNvSpPr>
              <a:spLocks noChangeArrowheads="1"/>
            </p:cNvSpPr>
            <p:nvPr/>
          </p:nvSpPr>
          <p:spPr bwMode="auto">
            <a:xfrm>
              <a:off x="4205" y="2710"/>
              <a:ext cx="1071"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 name="Oval 121"/>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3" name="Oval 122"/>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64" name="Oval 123"/>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 name="Rectangle 124"/>
            <p:cNvSpPr>
              <a:spLocks noChangeArrowheads="1"/>
            </p:cNvSpPr>
            <p:nvPr/>
          </p:nvSpPr>
          <p:spPr bwMode="auto">
            <a:xfrm>
              <a:off x="5065" y="1836"/>
              <a:ext cx="82" cy="758"/>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74" name="Text Box 6"/>
          <p:cNvSpPr txBox="1">
            <a:spLocks noChangeArrowheads="1"/>
          </p:cNvSpPr>
          <p:nvPr/>
        </p:nvSpPr>
        <p:spPr bwMode="auto">
          <a:xfrm>
            <a:off x="9091271" y="3907400"/>
            <a:ext cx="2607501"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altLang="zh-CN" sz="1200" u="sng" dirty="0" smtClean="0">
                <a:solidFill>
                  <a:srgbClr val="FF0000"/>
                </a:solidFill>
              </a:rPr>
              <a:t>TCB(Transport Control Block)</a:t>
            </a:r>
          </a:p>
          <a:p>
            <a:pPr algn="l">
              <a:defRPr/>
            </a:pPr>
            <a:r>
              <a:rPr lang="zh-CN" altLang="en-US" sz="1400" dirty="0" smtClean="0"/>
              <a:t>连接状态</a:t>
            </a:r>
            <a:r>
              <a:rPr lang="en-US" sz="1400" dirty="0" smtClean="0"/>
              <a:t>: ESTAB</a:t>
            </a:r>
          </a:p>
          <a:p>
            <a:pPr algn="l">
              <a:defRPr/>
            </a:pPr>
            <a:r>
              <a:rPr lang="zh-CN" altLang="en-US" sz="1400" dirty="0" smtClean="0"/>
              <a:t>连接参数</a:t>
            </a:r>
            <a:r>
              <a:rPr lang="en-US" sz="1400" dirty="0" smtClean="0"/>
              <a:t>:</a:t>
            </a:r>
          </a:p>
          <a:p>
            <a:pPr lvl="1" algn="l">
              <a:defRPr/>
            </a:pPr>
            <a:r>
              <a:rPr lang="zh-CN" altLang="en-US" sz="1400" dirty="0" smtClean="0"/>
              <a:t>顺序号</a:t>
            </a:r>
            <a:r>
              <a:rPr lang="en-US" altLang="zh-CN" sz="1400" dirty="0" smtClean="0"/>
              <a:t>(</a:t>
            </a:r>
            <a:r>
              <a:rPr lang="zh-CN" altLang="en-US" sz="1400" dirty="0" smtClean="0"/>
              <a:t>双向）</a:t>
            </a:r>
            <a:endParaRPr lang="en-US" altLang="zh-CN" sz="1400" dirty="0" smtClean="0"/>
          </a:p>
          <a:p>
            <a:pPr lvl="1" algn="l">
              <a:defRPr/>
            </a:pPr>
            <a:r>
              <a:rPr lang="zh-CN" altLang="en-US" sz="1400" b="1" dirty="0" smtClean="0">
                <a:latin typeface="Courier New" charset="0"/>
              </a:rPr>
              <a:t>窗口大小</a:t>
            </a:r>
            <a:endParaRPr lang="en-US" altLang="zh-CN" sz="1400" b="1" dirty="0" smtClean="0">
              <a:latin typeface="Courier New" charset="0"/>
            </a:endParaRPr>
          </a:p>
          <a:p>
            <a:pPr lvl="1" algn="l">
              <a:defRPr/>
            </a:pPr>
            <a:r>
              <a:rPr lang="en-US" altLang="zh-CN" sz="1400" b="1" dirty="0" smtClean="0">
                <a:latin typeface="Courier New" charset="0"/>
              </a:rPr>
              <a:t>MSS</a:t>
            </a:r>
            <a:r>
              <a:rPr lang="zh-CN" altLang="en-US" sz="1400" b="1" dirty="0" smtClean="0">
                <a:latin typeface="Courier New" charset="0"/>
              </a:rPr>
              <a:t>选项等</a:t>
            </a:r>
            <a:endParaRPr lang="en-US" altLang="zh-CN" sz="1400" b="1" dirty="0" smtClean="0">
              <a:latin typeface="Courier New" charset="0"/>
            </a:endParaRPr>
          </a:p>
          <a:p>
            <a:pPr lvl="1" algn="l">
              <a:defRPr/>
            </a:pPr>
            <a:r>
              <a:rPr lang="en-US" sz="1400" dirty="0" smtClean="0"/>
              <a:t>           </a:t>
            </a:r>
          </a:p>
        </p:txBody>
      </p:sp>
      <p:sp>
        <p:nvSpPr>
          <p:cNvPr id="75" name="矩形 74"/>
          <p:cNvSpPr/>
          <p:nvPr/>
        </p:nvSpPr>
        <p:spPr>
          <a:xfrm>
            <a:off x="224817" y="3211786"/>
            <a:ext cx="4997598" cy="3046988"/>
          </a:xfrm>
          <a:prstGeom prst="rect">
            <a:avLst/>
          </a:prstGeom>
        </p:spPr>
        <p:txBody>
          <a:bodyPr wrap="square">
            <a:spAutoFit/>
          </a:bodyPr>
          <a:lstStyle/>
          <a:p>
            <a:r>
              <a:rPr lang="zh-CN" altLang="en-US" sz="2400" dirty="0">
                <a:ea typeface="宋体" pitchFamily="2" charset="-122"/>
              </a:rPr>
              <a:t>下层为</a:t>
            </a:r>
            <a:r>
              <a:rPr lang="zh-CN" altLang="en-US" sz="2400" u="sng" dirty="0">
                <a:solidFill>
                  <a:srgbClr val="FF0000"/>
                </a:solidFill>
                <a:ea typeface="宋体" pitchFamily="2" charset="-122"/>
              </a:rPr>
              <a:t>尽力递交的</a:t>
            </a:r>
            <a:r>
              <a:rPr lang="en-US" altLang="zh-CN" sz="2400" u="sng" dirty="0">
                <a:solidFill>
                  <a:srgbClr val="FF0000"/>
                </a:solidFill>
                <a:ea typeface="宋体" pitchFamily="2" charset="-122"/>
              </a:rPr>
              <a:t>IP</a:t>
            </a:r>
            <a:r>
              <a:rPr lang="zh-CN" altLang="en-US" sz="2400" u="sng" dirty="0">
                <a:solidFill>
                  <a:srgbClr val="FF0000"/>
                </a:solidFill>
                <a:ea typeface="宋体" pitchFamily="2" charset="-122"/>
              </a:rPr>
              <a:t>协议</a:t>
            </a:r>
            <a:r>
              <a:rPr lang="zh-CN" altLang="en-US" sz="2400" dirty="0">
                <a:ea typeface="宋体" pitchFamily="2" charset="-122"/>
              </a:rPr>
              <a:t>，要</a:t>
            </a:r>
            <a:r>
              <a:rPr lang="zh-CN" altLang="en-US" sz="2400" dirty="0" smtClean="0">
                <a:ea typeface="宋体" pitchFamily="2" charset="-122"/>
              </a:rPr>
              <a:t>考虑：</a:t>
            </a:r>
            <a:endParaRPr lang="zh-CN" altLang="en-US" sz="2400" dirty="0">
              <a:ea typeface="宋体" pitchFamily="2" charset="-122"/>
            </a:endParaRPr>
          </a:p>
          <a:p>
            <a:pPr marL="342900" indent="-342900">
              <a:buFont typeface="Arial" panose="020B0604020202020204" pitchFamily="34" charset="0"/>
              <a:buChar char="•"/>
            </a:pPr>
            <a:r>
              <a:rPr lang="en-US" altLang="zh-CN" sz="2400" dirty="0">
                <a:ea typeface="宋体" pitchFamily="2" charset="-122"/>
              </a:rPr>
              <a:t>IP</a:t>
            </a:r>
            <a:r>
              <a:rPr lang="zh-CN" altLang="en-US" sz="2400" dirty="0">
                <a:ea typeface="宋体" pitchFamily="2" charset="-122"/>
              </a:rPr>
              <a:t>分组可能延迟、失序到达</a:t>
            </a:r>
          </a:p>
          <a:p>
            <a:pPr marL="342900" indent="-342900">
              <a:buFont typeface="Arial" panose="020B0604020202020204" pitchFamily="34" charset="0"/>
              <a:buChar char="•"/>
            </a:pPr>
            <a:r>
              <a:rPr lang="zh-CN" altLang="en-US" sz="2400" dirty="0">
                <a:ea typeface="宋体" pitchFamily="2" charset="-122"/>
              </a:rPr>
              <a:t>前一次连接的分组可能会在新的连接期间到达，要求新连接采用的顺序号不应该被老的连接使用过</a:t>
            </a:r>
          </a:p>
          <a:p>
            <a:pPr marL="342900" indent="-342900">
              <a:buFont typeface="Arial" panose="020B0604020202020204" pitchFamily="34" charset="0"/>
              <a:buChar char="•"/>
            </a:pPr>
            <a:r>
              <a:rPr lang="zh-CN" altLang="en-US" sz="2400" dirty="0">
                <a:ea typeface="宋体" pitchFamily="2" charset="-122"/>
              </a:rPr>
              <a:t>系统可能崩溃重启，无法记住前面连接使用的顺序号</a:t>
            </a:r>
          </a:p>
        </p:txBody>
      </p:sp>
      <p:sp>
        <p:nvSpPr>
          <p:cNvPr id="76" name="矩形 75"/>
          <p:cNvSpPr/>
          <p:nvPr/>
        </p:nvSpPr>
        <p:spPr>
          <a:xfrm>
            <a:off x="5714831" y="1501905"/>
            <a:ext cx="6096000" cy="1200329"/>
          </a:xfrm>
          <a:prstGeom prst="rect">
            <a:avLst/>
          </a:prstGeom>
        </p:spPr>
        <p:txBody>
          <a:bodyPr>
            <a:spAutoFit/>
          </a:bodyPr>
          <a:lstStyle/>
          <a:p>
            <a:pPr>
              <a:defRPr/>
            </a:pPr>
            <a:r>
              <a:rPr lang="en-US" altLang="zh-CN" sz="2400" dirty="0">
                <a:latin typeface="宋体" pitchFamily="2" charset="-122"/>
              </a:rPr>
              <a:t>TCP</a:t>
            </a:r>
            <a:r>
              <a:rPr lang="zh-CN" altLang="en-US" sz="2400" dirty="0">
                <a:latin typeface="宋体" pitchFamily="2" charset="-122"/>
              </a:rPr>
              <a:t>连接建立是一个</a:t>
            </a:r>
            <a:r>
              <a:rPr lang="zh-CN" altLang="en-US" sz="2400" u="sng" dirty="0">
                <a:solidFill>
                  <a:srgbClr val="FF0000"/>
                </a:solidFill>
                <a:latin typeface="宋体" pitchFamily="2" charset="-122"/>
              </a:rPr>
              <a:t>不对称</a:t>
            </a:r>
            <a:r>
              <a:rPr lang="zh-CN" altLang="en-US" sz="2400" dirty="0">
                <a:latin typeface="宋体" pitchFamily="2" charset="-122"/>
              </a:rPr>
              <a:t>的过程</a:t>
            </a:r>
          </a:p>
          <a:p>
            <a:pPr marL="342900" indent="-342900">
              <a:buFont typeface="Arial" panose="020B0604020202020204" pitchFamily="34" charset="0"/>
              <a:buChar char="•"/>
              <a:defRPr/>
            </a:pPr>
            <a:r>
              <a:rPr lang="zh-CN" altLang="en-US" sz="2400" dirty="0" smtClean="0">
                <a:latin typeface="宋体" pitchFamily="2" charset="-122"/>
              </a:rPr>
              <a:t>主动方式的</a:t>
            </a:r>
            <a:r>
              <a:rPr lang="zh-CN" altLang="en-US" sz="2400" dirty="0">
                <a:latin typeface="宋体" pitchFamily="2" charset="-122"/>
              </a:rPr>
              <a:t>客户</a:t>
            </a:r>
            <a:r>
              <a:rPr lang="zh-CN" altLang="en-US" sz="2400" dirty="0" smtClean="0">
                <a:latin typeface="宋体" pitchFamily="2" charset="-122"/>
              </a:rPr>
              <a:t>方</a:t>
            </a:r>
            <a:r>
              <a:rPr lang="en-US" altLang="zh-CN" sz="2400" dirty="0">
                <a:latin typeface="宋体" pitchFamily="2" charset="-122"/>
              </a:rPr>
              <a:t>(</a:t>
            </a:r>
            <a:r>
              <a:rPr lang="en-US" altLang="zh-CN" sz="2400" dirty="0" smtClean="0">
                <a:latin typeface="宋体" pitchFamily="2" charset="-122"/>
              </a:rPr>
              <a:t>connect)</a:t>
            </a:r>
            <a:r>
              <a:rPr lang="zh-CN" altLang="en-US" sz="2400" dirty="0" smtClean="0">
                <a:latin typeface="宋体" pitchFamily="2" charset="-122"/>
              </a:rPr>
              <a:t>向被动方式</a:t>
            </a:r>
            <a:r>
              <a:rPr lang="en-US" altLang="zh-CN" sz="2400" dirty="0">
                <a:latin typeface="宋体" pitchFamily="2" charset="-122"/>
              </a:rPr>
              <a:t>(listen)</a:t>
            </a:r>
            <a:r>
              <a:rPr lang="zh-CN" altLang="en-US" sz="2400" dirty="0" smtClean="0">
                <a:latin typeface="宋体" pitchFamily="2" charset="-122"/>
              </a:rPr>
              <a:t>打开</a:t>
            </a:r>
            <a:r>
              <a:rPr lang="zh-CN" altLang="en-US" sz="2400" dirty="0">
                <a:latin typeface="宋体" pitchFamily="2" charset="-122"/>
              </a:rPr>
              <a:t>的服务</a:t>
            </a:r>
            <a:r>
              <a:rPr lang="zh-CN" altLang="en-US" sz="2400" dirty="0" smtClean="0">
                <a:latin typeface="宋体" pitchFamily="2" charset="-122"/>
              </a:rPr>
              <a:t>方发送连接建立请求</a:t>
            </a:r>
            <a:endParaRPr lang="zh-CN" altLang="en-US" sz="2400" dirty="0"/>
          </a:p>
        </p:txBody>
      </p:sp>
    </p:spTree>
    <p:extLst>
      <p:ext uri="{BB962C8B-B14F-4D97-AF65-F5344CB8AC3E}">
        <p14:creationId xmlns:p14="http://schemas.microsoft.com/office/powerpoint/2010/main" val="1077789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连接建立：两次握手</a:t>
            </a:r>
            <a:endParaRPr lang="zh-CN" altLang="en-US" dirty="0"/>
          </a:p>
        </p:txBody>
      </p:sp>
      <p:sp>
        <p:nvSpPr>
          <p:cNvPr id="3" name="内容占位符 2"/>
          <p:cNvSpPr>
            <a:spLocks noGrp="1"/>
          </p:cNvSpPr>
          <p:nvPr>
            <p:ph idx="1"/>
          </p:nvPr>
        </p:nvSpPr>
        <p:spPr>
          <a:xfrm>
            <a:off x="362807" y="1395325"/>
            <a:ext cx="7419183" cy="810876"/>
          </a:xfrm>
        </p:spPr>
        <p:txBody>
          <a:bodyPr>
            <a:normAutofit lnSpcReduction="10000"/>
          </a:bodyPr>
          <a:lstStyle/>
          <a:p>
            <a:r>
              <a:rPr lang="zh-CN" altLang="en-US" sz="2400" dirty="0" smtClean="0"/>
              <a:t>两次握手过程在下层为可靠数据传输时可正常工作</a:t>
            </a:r>
            <a:endParaRPr lang="en-US" altLang="zh-CN" sz="2400" dirty="0" smtClean="0"/>
          </a:p>
          <a:p>
            <a:r>
              <a:rPr lang="zh-CN" altLang="en-US" sz="2400" dirty="0" smtClean="0"/>
              <a:t>但在</a:t>
            </a:r>
            <a:r>
              <a:rPr lang="en-US" altLang="zh-CN" sz="2400" dirty="0" smtClean="0"/>
              <a:t>IP</a:t>
            </a:r>
            <a:r>
              <a:rPr lang="zh-CN" altLang="en-US" sz="2400" dirty="0" smtClean="0"/>
              <a:t>层之上，失序、丢失、延迟到达等会带来问题</a:t>
            </a:r>
            <a:endParaRPr lang="zh-CN" altLang="en-US" sz="2400" dirty="0"/>
          </a:p>
        </p:txBody>
      </p:sp>
      <p:grpSp>
        <p:nvGrpSpPr>
          <p:cNvPr id="120" name="组合 119"/>
          <p:cNvGrpSpPr/>
          <p:nvPr/>
        </p:nvGrpSpPr>
        <p:grpSpPr>
          <a:xfrm>
            <a:off x="198634" y="3124536"/>
            <a:ext cx="3317649" cy="1674812"/>
            <a:chOff x="8064644" y="178464"/>
            <a:chExt cx="3317649" cy="1674812"/>
          </a:xfrm>
        </p:grpSpPr>
        <p:sp>
          <p:nvSpPr>
            <p:cNvPr id="4" name="Text Box 72"/>
            <p:cNvSpPr txBox="1">
              <a:spLocks noChangeArrowheads="1"/>
            </p:cNvSpPr>
            <p:nvPr/>
          </p:nvSpPr>
          <p:spPr bwMode="auto">
            <a:xfrm>
              <a:off x="8064644" y="640426"/>
              <a:ext cx="922111"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dirty="0" smtClean="0"/>
                <a:t>选择</a:t>
              </a:r>
              <a:r>
                <a:rPr lang="en-US" altLang="zh-CN" dirty="0" smtClean="0"/>
                <a:t>ISN</a:t>
              </a:r>
            </a:p>
            <a:p>
              <a:pPr algn="r">
                <a:defRPr/>
              </a:pPr>
              <a:r>
                <a:rPr lang="en-US" altLang="zh-CN" dirty="0" smtClean="0"/>
                <a:t>x </a:t>
              </a:r>
              <a:endParaRPr lang="en-US" dirty="0" smtClean="0"/>
            </a:p>
            <a:p>
              <a:pPr algn="r">
                <a:defRPr/>
              </a:pPr>
              <a:endParaRPr lang="en-US" dirty="0" smtClean="0"/>
            </a:p>
          </p:txBody>
        </p:sp>
        <p:sp>
          <p:nvSpPr>
            <p:cNvPr id="5" name="Line 73"/>
            <p:cNvSpPr>
              <a:spLocks noChangeShapeType="1"/>
            </p:cNvSpPr>
            <p:nvPr/>
          </p:nvSpPr>
          <p:spPr bwMode="auto">
            <a:xfrm>
              <a:off x="9120105" y="813464"/>
              <a:ext cx="1479550" cy="3159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6" name="Line 74"/>
            <p:cNvSpPr>
              <a:spLocks noChangeShapeType="1"/>
            </p:cNvSpPr>
            <p:nvPr/>
          </p:nvSpPr>
          <p:spPr bwMode="auto">
            <a:xfrm>
              <a:off x="9075655" y="730914"/>
              <a:ext cx="0" cy="109537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 name="Line 75"/>
            <p:cNvSpPr>
              <a:spLocks noChangeShapeType="1"/>
            </p:cNvSpPr>
            <p:nvPr/>
          </p:nvSpPr>
          <p:spPr bwMode="auto">
            <a:xfrm>
              <a:off x="10606005" y="757901"/>
              <a:ext cx="0" cy="109537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 name="Line 76"/>
            <p:cNvSpPr>
              <a:spLocks noChangeShapeType="1"/>
            </p:cNvSpPr>
            <p:nvPr/>
          </p:nvSpPr>
          <p:spPr bwMode="auto">
            <a:xfrm flipH="1">
              <a:off x="9072480" y="1210339"/>
              <a:ext cx="1479550" cy="3159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 name="Rectangle 77"/>
            <p:cNvSpPr>
              <a:spLocks noChangeArrowheads="1"/>
            </p:cNvSpPr>
            <p:nvPr/>
          </p:nvSpPr>
          <p:spPr bwMode="auto">
            <a:xfrm>
              <a:off x="9437605" y="799176"/>
              <a:ext cx="777875" cy="3270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 name="Text Box 78"/>
            <p:cNvSpPr txBox="1">
              <a:spLocks noChangeArrowheads="1"/>
            </p:cNvSpPr>
            <p:nvPr/>
          </p:nvSpPr>
          <p:spPr bwMode="auto">
            <a:xfrm>
              <a:off x="9207418" y="765839"/>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smtClean="0"/>
                <a:t>req_conn</a:t>
              </a:r>
              <a:r>
                <a:rPr lang="en-US" dirty="0" smtClean="0"/>
                <a:t>(x)</a:t>
              </a:r>
            </a:p>
          </p:txBody>
        </p:sp>
        <p:sp>
          <p:nvSpPr>
            <p:cNvPr id="11" name="Rectangle 79"/>
            <p:cNvSpPr>
              <a:spLocks noChangeArrowheads="1"/>
            </p:cNvSpPr>
            <p:nvPr/>
          </p:nvSpPr>
          <p:spPr bwMode="auto">
            <a:xfrm>
              <a:off x="9615405" y="1223039"/>
              <a:ext cx="439738" cy="3270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 name="Text Box 81"/>
            <p:cNvSpPr txBox="1">
              <a:spLocks noChangeArrowheads="1"/>
            </p:cNvSpPr>
            <p:nvPr/>
          </p:nvSpPr>
          <p:spPr bwMode="auto">
            <a:xfrm>
              <a:off x="10610768" y="1034126"/>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solidFill>
                    <a:srgbClr val="CC0000"/>
                  </a:solidFill>
                </a:rPr>
                <a:t>ESTAB</a:t>
              </a:r>
            </a:p>
          </p:txBody>
        </p:sp>
        <p:sp>
          <p:nvSpPr>
            <p:cNvPr id="13" name="Text Box 82"/>
            <p:cNvSpPr txBox="1">
              <a:spLocks noChangeArrowheads="1"/>
            </p:cNvSpPr>
            <p:nvPr/>
          </p:nvSpPr>
          <p:spPr bwMode="auto">
            <a:xfrm>
              <a:off x="8218405" y="136750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solidFill>
                    <a:srgbClr val="CC0000"/>
                  </a:solidFill>
                </a:rPr>
                <a:t>ESTAB</a:t>
              </a:r>
            </a:p>
          </p:txBody>
        </p:sp>
        <p:sp>
          <p:nvSpPr>
            <p:cNvPr id="14" name="Oval 83"/>
            <p:cNvSpPr>
              <a:spLocks noChangeArrowheads="1"/>
            </p:cNvSpPr>
            <p:nvPr/>
          </p:nvSpPr>
          <p:spPr bwMode="auto">
            <a:xfrm>
              <a:off x="9029618" y="1484976"/>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15" name="Oval 84"/>
            <p:cNvSpPr>
              <a:spLocks noChangeArrowheads="1"/>
            </p:cNvSpPr>
            <p:nvPr/>
          </p:nvSpPr>
          <p:spPr bwMode="auto">
            <a:xfrm>
              <a:off x="10558380" y="114207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16" name="Rectangle 86"/>
            <p:cNvSpPr>
              <a:spLocks noChangeArrowheads="1"/>
            </p:cNvSpPr>
            <p:nvPr/>
          </p:nvSpPr>
          <p:spPr bwMode="auto">
            <a:xfrm>
              <a:off x="9316955" y="1229389"/>
              <a:ext cx="1071563" cy="2603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7" name="Text Box 85"/>
            <p:cNvSpPr txBox="1">
              <a:spLocks noChangeArrowheads="1"/>
            </p:cNvSpPr>
            <p:nvPr/>
          </p:nvSpPr>
          <p:spPr bwMode="auto">
            <a:xfrm>
              <a:off x="9201068" y="1191289"/>
              <a:ext cx="1274762"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acc_conn(x)</a:t>
              </a:r>
            </a:p>
          </p:txBody>
        </p:sp>
        <p:grpSp>
          <p:nvGrpSpPr>
            <p:cNvPr id="18" name="Group 92"/>
            <p:cNvGrpSpPr>
              <a:grpSpLocks/>
            </p:cNvGrpSpPr>
            <p:nvPr/>
          </p:nvGrpSpPr>
          <p:grpSpPr bwMode="auto">
            <a:xfrm>
              <a:off x="8710530" y="197514"/>
              <a:ext cx="574675" cy="520700"/>
              <a:chOff x="-44" y="1473"/>
              <a:chExt cx="981" cy="1105"/>
            </a:xfrm>
          </p:grpSpPr>
          <p:pic>
            <p:nvPicPr>
              <p:cNvPr id="19" name="Picture 93"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9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 name="Group 95"/>
            <p:cNvGrpSpPr>
              <a:grpSpLocks/>
            </p:cNvGrpSpPr>
            <p:nvPr/>
          </p:nvGrpSpPr>
          <p:grpSpPr bwMode="auto">
            <a:xfrm>
              <a:off x="10472655" y="178464"/>
              <a:ext cx="336550" cy="512762"/>
              <a:chOff x="4140" y="429"/>
              <a:chExt cx="1425" cy="2396"/>
            </a:xfrm>
          </p:grpSpPr>
          <p:sp>
            <p:nvSpPr>
              <p:cNvPr id="22" name="Freeform 9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97"/>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 name="Freeform 9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9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100"/>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7" name="Group 101"/>
              <p:cNvGrpSpPr>
                <a:grpSpLocks/>
              </p:cNvGrpSpPr>
              <p:nvPr/>
            </p:nvGrpSpPr>
            <p:grpSpPr bwMode="auto">
              <a:xfrm>
                <a:off x="4749" y="668"/>
                <a:ext cx="581" cy="145"/>
                <a:chOff x="614" y="2568"/>
                <a:chExt cx="725" cy="139"/>
              </a:xfrm>
            </p:grpSpPr>
            <p:sp>
              <p:nvSpPr>
                <p:cNvPr id="52" name="AutoShape 102"/>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3" name="AutoShape 103"/>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8" name="Rectangle 104"/>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9" name="Group 105"/>
              <p:cNvGrpSpPr>
                <a:grpSpLocks/>
              </p:cNvGrpSpPr>
              <p:nvPr/>
            </p:nvGrpSpPr>
            <p:grpSpPr bwMode="auto">
              <a:xfrm>
                <a:off x="4747" y="994"/>
                <a:ext cx="581" cy="134"/>
                <a:chOff x="614" y="2568"/>
                <a:chExt cx="725" cy="139"/>
              </a:xfrm>
            </p:grpSpPr>
            <p:sp>
              <p:nvSpPr>
                <p:cNvPr id="50" name="AutoShape 106"/>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 name="AutoShape 107"/>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30" name="Rectangle 108"/>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1" name="Rectangle 109"/>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32" name="Group 110"/>
              <p:cNvGrpSpPr>
                <a:grpSpLocks/>
              </p:cNvGrpSpPr>
              <p:nvPr/>
            </p:nvGrpSpPr>
            <p:grpSpPr bwMode="auto">
              <a:xfrm>
                <a:off x="4735" y="1627"/>
                <a:ext cx="582" cy="151"/>
                <a:chOff x="614" y="2568"/>
                <a:chExt cx="725" cy="139"/>
              </a:xfrm>
            </p:grpSpPr>
            <p:sp>
              <p:nvSpPr>
                <p:cNvPr id="48" name="AutoShape 111"/>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9" name="AutoShape 112"/>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33" name="Freeform 11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 name="Group 114"/>
              <p:cNvGrpSpPr>
                <a:grpSpLocks/>
              </p:cNvGrpSpPr>
              <p:nvPr/>
            </p:nvGrpSpPr>
            <p:grpSpPr bwMode="auto">
              <a:xfrm>
                <a:off x="4739" y="1327"/>
                <a:ext cx="582" cy="139"/>
                <a:chOff x="614" y="2568"/>
                <a:chExt cx="725" cy="139"/>
              </a:xfrm>
            </p:grpSpPr>
            <p:sp>
              <p:nvSpPr>
                <p:cNvPr id="46" name="AutoShape 115"/>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7" name="AutoShape 116"/>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35" name="Rectangle 117"/>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6" name="Freeform 11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11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Oval 120"/>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9" name="Freeform 12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AutoShape 122"/>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 name="AutoShape 123"/>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2" name="Oval 124"/>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 name="Oval 125"/>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44" name="Oval 126"/>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5" name="Rectangle 127"/>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sp>
        <p:nvSpPr>
          <p:cNvPr id="54" name="Line 25"/>
          <p:cNvSpPr>
            <a:spLocks noChangeShapeType="1"/>
          </p:cNvSpPr>
          <p:nvPr/>
        </p:nvSpPr>
        <p:spPr bwMode="auto">
          <a:xfrm flipH="1">
            <a:off x="4867690" y="296261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55" name="Line 39"/>
          <p:cNvSpPr>
            <a:spLocks noChangeShapeType="1"/>
          </p:cNvSpPr>
          <p:nvPr/>
        </p:nvSpPr>
        <p:spPr bwMode="auto">
          <a:xfrm>
            <a:off x="6398039" y="3035636"/>
            <a:ext cx="33338" cy="31903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56" name="Group 95"/>
          <p:cNvGrpSpPr>
            <a:grpSpLocks/>
          </p:cNvGrpSpPr>
          <p:nvPr/>
        </p:nvGrpSpPr>
        <p:grpSpPr bwMode="auto">
          <a:xfrm>
            <a:off x="3564354" y="3588087"/>
            <a:ext cx="3630615" cy="2884488"/>
            <a:chOff x="309" y="1844"/>
            <a:chExt cx="2287" cy="1817"/>
          </a:xfrm>
        </p:grpSpPr>
        <p:sp>
          <p:nvSpPr>
            <p:cNvPr id="57" name="Text Box 42"/>
            <p:cNvSpPr txBox="1">
              <a:spLocks noChangeArrowheads="1"/>
            </p:cNvSpPr>
            <p:nvPr/>
          </p:nvSpPr>
          <p:spPr bwMode="auto">
            <a:xfrm>
              <a:off x="309" y="1844"/>
              <a:ext cx="802"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zh-CN" altLang="en-US" dirty="0" smtClean="0"/>
                <a:t>重传</a:t>
              </a:r>
              <a:endParaRPr lang="en-US" dirty="0" smtClean="0"/>
            </a:p>
            <a:p>
              <a:pPr algn="r">
                <a:lnSpc>
                  <a:spcPct val="85000"/>
                </a:lnSpc>
                <a:defRPr/>
              </a:pPr>
              <a:r>
                <a:rPr lang="en-US" dirty="0" err="1" smtClean="0"/>
                <a:t>req_conn</a:t>
              </a:r>
              <a:r>
                <a:rPr lang="en-US" dirty="0" smtClean="0"/>
                <a:t>(x)</a:t>
              </a:r>
            </a:p>
            <a:p>
              <a:pPr algn="r">
                <a:defRPr/>
              </a:pPr>
              <a:endParaRPr lang="en-US" dirty="0" smtClean="0"/>
            </a:p>
          </p:txBody>
        </p:sp>
        <p:sp>
          <p:nvSpPr>
            <p:cNvPr id="58" name="Freeform 43"/>
            <p:cNvSpPr>
              <a:spLocks/>
            </p:cNvSpPr>
            <p:nvPr/>
          </p:nvSpPr>
          <p:spPr bwMode="auto">
            <a:xfrm>
              <a:off x="1137" y="2027"/>
              <a:ext cx="948" cy="123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Text Box 44"/>
            <p:cNvSpPr txBox="1">
              <a:spLocks noChangeArrowheads="1"/>
            </p:cNvSpPr>
            <p:nvPr/>
          </p:nvSpPr>
          <p:spPr bwMode="auto">
            <a:xfrm>
              <a:off x="2110" y="319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solidFill>
                    <a:srgbClr val="CC0000"/>
                  </a:solidFill>
                </a:rPr>
                <a:t>ESTAB</a:t>
              </a:r>
            </a:p>
          </p:txBody>
        </p:sp>
        <p:sp>
          <p:nvSpPr>
            <p:cNvPr id="60" name="Oval 45"/>
            <p:cNvSpPr>
              <a:spLocks noChangeArrowheads="1"/>
            </p:cNvSpPr>
            <p:nvPr/>
          </p:nvSpPr>
          <p:spPr bwMode="auto">
            <a:xfrm>
              <a:off x="2072" y="3247"/>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grpSp>
          <p:nvGrpSpPr>
            <p:cNvPr id="61" name="Group 46"/>
            <p:cNvGrpSpPr>
              <a:grpSpLocks/>
            </p:cNvGrpSpPr>
            <p:nvPr/>
          </p:nvGrpSpPr>
          <p:grpSpPr bwMode="auto">
            <a:xfrm>
              <a:off x="1229" y="2347"/>
              <a:ext cx="802" cy="262"/>
              <a:chOff x="1096" y="2025"/>
              <a:chExt cx="802" cy="262"/>
            </a:xfrm>
          </p:grpSpPr>
          <p:sp>
            <p:nvSpPr>
              <p:cNvPr id="63" name="Rectangle 47"/>
              <p:cNvSpPr>
                <a:spLocks noChangeArrowheads="1"/>
              </p:cNvSpPr>
              <p:nvPr/>
            </p:nvSpPr>
            <p:spPr bwMode="auto">
              <a:xfrm>
                <a:off x="1137" y="2123"/>
                <a:ext cx="675" cy="1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 name="Text Box 48"/>
              <p:cNvSpPr txBox="1">
                <a:spLocks noChangeArrowheads="1"/>
              </p:cNvSpPr>
              <p:nvPr/>
            </p:nvSpPr>
            <p:spPr bwMode="auto">
              <a:xfrm>
                <a:off x="1096" y="2025"/>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smtClean="0"/>
                  <a:t>req_conn</a:t>
                </a:r>
                <a:r>
                  <a:rPr lang="en-US" dirty="0" smtClean="0"/>
                  <a:t>(x)</a:t>
                </a:r>
              </a:p>
            </p:txBody>
          </p:sp>
        </p:grpSp>
        <p:sp>
          <p:nvSpPr>
            <p:cNvPr id="62" name="Text Box 49"/>
            <p:cNvSpPr txBox="1">
              <a:spLocks noChangeArrowheads="1"/>
            </p:cNvSpPr>
            <p:nvPr/>
          </p:nvSpPr>
          <p:spPr bwMode="auto">
            <a:xfrm>
              <a:off x="1202" y="3293"/>
              <a:ext cx="806"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dirty="0" smtClean="0"/>
                <a:t>半开通连接</a:t>
              </a:r>
              <a:r>
                <a:rPr lang="en-US" dirty="0" smtClean="0"/>
                <a:t>!</a:t>
              </a:r>
            </a:p>
            <a:p>
              <a:pPr>
                <a:defRPr/>
              </a:pPr>
              <a:r>
                <a:rPr lang="en-US" dirty="0" smtClean="0"/>
                <a:t>(no client!)</a:t>
              </a:r>
            </a:p>
          </p:txBody>
        </p:sp>
      </p:grpSp>
      <p:grpSp>
        <p:nvGrpSpPr>
          <p:cNvPr id="65" name="Group 93"/>
          <p:cNvGrpSpPr>
            <a:grpSpLocks/>
          </p:cNvGrpSpPr>
          <p:nvPr/>
        </p:nvGrpSpPr>
        <p:grpSpPr bwMode="auto">
          <a:xfrm>
            <a:off x="3675369" y="4850075"/>
            <a:ext cx="3830638" cy="717549"/>
            <a:chOff x="406" y="2807"/>
            <a:chExt cx="2413" cy="452"/>
          </a:xfrm>
        </p:grpSpPr>
        <p:sp>
          <p:nvSpPr>
            <p:cNvPr id="66" name="Line 40"/>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67" name="Text Box 83"/>
            <p:cNvSpPr txBox="1">
              <a:spLocks noChangeArrowheads="1"/>
            </p:cNvSpPr>
            <p:nvPr/>
          </p:nvSpPr>
          <p:spPr bwMode="auto">
            <a:xfrm>
              <a:off x="406" y="2937"/>
              <a:ext cx="738" cy="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dirty="0" smtClean="0"/>
                <a:t>client</a:t>
              </a:r>
              <a:r>
                <a:rPr lang="zh-CN" altLang="en-US" dirty="0"/>
                <a:t>关闭</a:t>
              </a:r>
              <a:r>
                <a:rPr lang="zh-CN" altLang="en-US" dirty="0" smtClean="0"/>
                <a:t>连接</a:t>
              </a:r>
              <a:endParaRPr lang="en-US" dirty="0" smtClean="0"/>
            </a:p>
          </p:txBody>
        </p:sp>
        <p:sp>
          <p:nvSpPr>
            <p:cNvPr id="68" name="Text Box 84"/>
            <p:cNvSpPr txBox="1">
              <a:spLocks noChangeArrowheads="1"/>
            </p:cNvSpPr>
            <p:nvPr/>
          </p:nvSpPr>
          <p:spPr bwMode="auto">
            <a:xfrm>
              <a:off x="2081" y="2938"/>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dirty="0" smtClean="0"/>
                <a:t>server</a:t>
              </a:r>
            </a:p>
            <a:p>
              <a:pPr algn="l">
                <a:lnSpc>
                  <a:spcPct val="85000"/>
                </a:lnSpc>
                <a:defRPr/>
              </a:pPr>
              <a:r>
                <a:rPr lang="zh-CN" altLang="en-US" dirty="0"/>
                <a:t>忘记</a:t>
              </a:r>
              <a:r>
                <a:rPr lang="en-US" dirty="0" smtClean="0"/>
                <a:t> x</a:t>
              </a:r>
            </a:p>
          </p:txBody>
        </p:sp>
        <p:sp>
          <p:nvSpPr>
            <p:cNvPr id="69" name="Text Box 85"/>
            <p:cNvSpPr txBox="1">
              <a:spLocks noChangeArrowheads="1"/>
            </p:cNvSpPr>
            <p:nvPr/>
          </p:nvSpPr>
          <p:spPr bwMode="auto">
            <a:xfrm>
              <a:off x="1269" y="2807"/>
              <a:ext cx="660" cy="30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zh-CN" altLang="en-US" sz="1400" dirty="0" smtClean="0"/>
                <a:t>连接</a:t>
              </a:r>
              <a:r>
                <a:rPr lang="en-US" altLang="zh-CN" sz="1400" dirty="0" smtClean="0"/>
                <a:t>x</a:t>
              </a:r>
              <a:r>
                <a:rPr lang="zh-CN" altLang="en-US" sz="1400" dirty="0" smtClean="0"/>
                <a:t>结束</a:t>
              </a:r>
              <a:r>
                <a:rPr lang="en-US" sz="1400" dirty="0" smtClean="0"/>
                <a:t> </a:t>
              </a:r>
            </a:p>
            <a:p>
              <a:pPr>
                <a:lnSpc>
                  <a:spcPct val="90000"/>
                </a:lnSpc>
                <a:defRPr/>
              </a:pPr>
              <a:endParaRPr lang="en-US" sz="1400" dirty="0" smtClean="0"/>
            </a:p>
          </p:txBody>
        </p:sp>
      </p:grpSp>
      <p:grpSp>
        <p:nvGrpSpPr>
          <p:cNvPr id="70" name="Group 102"/>
          <p:cNvGrpSpPr>
            <a:grpSpLocks/>
          </p:cNvGrpSpPr>
          <p:nvPr/>
        </p:nvGrpSpPr>
        <p:grpSpPr bwMode="auto">
          <a:xfrm>
            <a:off x="3710404" y="2406988"/>
            <a:ext cx="3521076" cy="2089152"/>
            <a:chOff x="401" y="1100"/>
            <a:chExt cx="2218" cy="1316"/>
          </a:xfrm>
        </p:grpSpPr>
        <p:sp>
          <p:nvSpPr>
            <p:cNvPr id="71" name="Text Box 103"/>
            <p:cNvSpPr txBox="1">
              <a:spLocks noChangeArrowheads="1"/>
            </p:cNvSpPr>
            <p:nvPr/>
          </p:nvSpPr>
          <p:spPr bwMode="auto">
            <a:xfrm>
              <a:off x="401" y="1393"/>
              <a:ext cx="696"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dirty="0" smtClean="0"/>
                <a:t>选择</a:t>
              </a:r>
              <a:r>
                <a:rPr lang="en-US" altLang="zh-CN" dirty="0" smtClean="0"/>
                <a:t>ISN</a:t>
              </a:r>
              <a:r>
                <a:rPr lang="en-US" dirty="0" smtClean="0"/>
                <a:t> </a:t>
              </a:r>
            </a:p>
            <a:p>
              <a:pPr algn="r">
                <a:defRPr/>
              </a:pPr>
              <a:r>
                <a:rPr lang="en-US" dirty="0" smtClean="0"/>
                <a:t>x</a:t>
              </a:r>
            </a:p>
          </p:txBody>
        </p:sp>
        <p:sp>
          <p:nvSpPr>
            <p:cNvPr id="72" name="Line 104"/>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3" name="Line 105"/>
            <p:cNvSpPr>
              <a:spLocks noChangeShapeType="1"/>
            </p:cNvSpPr>
            <p:nvPr/>
          </p:nvSpPr>
          <p:spPr bwMode="auto">
            <a:xfrm flipH="1">
              <a:off x="1113" y="1819"/>
              <a:ext cx="925" cy="48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4" name="Rectangle 106"/>
            <p:cNvSpPr>
              <a:spLocks noChangeArrowheads="1"/>
            </p:cNvSpPr>
            <p:nvPr/>
          </p:nvSpPr>
          <p:spPr bwMode="auto">
            <a:xfrm>
              <a:off x="1359" y="1507"/>
              <a:ext cx="490"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5" name="Text Box 107"/>
            <p:cNvSpPr txBox="1">
              <a:spLocks noChangeArrowheads="1"/>
            </p:cNvSpPr>
            <p:nvPr/>
          </p:nvSpPr>
          <p:spPr bwMode="auto">
            <a:xfrm>
              <a:off x="1214" y="1486"/>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req_conn(x)</a:t>
              </a:r>
            </a:p>
          </p:txBody>
        </p:sp>
        <p:sp>
          <p:nvSpPr>
            <p:cNvPr id="76" name="Rectangle 108"/>
            <p:cNvSpPr>
              <a:spLocks noChangeArrowheads="1"/>
            </p:cNvSpPr>
            <p:nvPr/>
          </p:nvSpPr>
          <p:spPr bwMode="auto">
            <a:xfrm>
              <a:off x="1471" y="1774"/>
              <a:ext cx="277"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7" name="Text Box 109"/>
            <p:cNvSpPr txBox="1">
              <a:spLocks noChangeArrowheads="1"/>
            </p:cNvSpPr>
            <p:nvPr/>
          </p:nvSpPr>
          <p:spPr bwMode="auto">
            <a:xfrm>
              <a:off x="2133" y="164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solidFill>
                    <a:srgbClr val="CC0000"/>
                  </a:solidFill>
                </a:rPr>
                <a:t>ESTAB</a:t>
              </a:r>
            </a:p>
          </p:txBody>
        </p:sp>
        <p:sp>
          <p:nvSpPr>
            <p:cNvPr id="78" name="Text Box 110"/>
            <p:cNvSpPr txBox="1">
              <a:spLocks noChangeArrowheads="1"/>
            </p:cNvSpPr>
            <p:nvPr/>
          </p:nvSpPr>
          <p:spPr bwMode="auto">
            <a:xfrm>
              <a:off x="583" y="220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solidFill>
                    <a:srgbClr val="CC0000"/>
                  </a:solidFill>
                </a:rPr>
                <a:t>ESTAB</a:t>
              </a:r>
            </a:p>
          </p:txBody>
        </p:sp>
        <p:sp>
          <p:nvSpPr>
            <p:cNvPr id="79" name="Oval 111"/>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80" name="Oval 112"/>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grpSp>
          <p:nvGrpSpPr>
            <p:cNvPr id="81" name="Group 113"/>
            <p:cNvGrpSpPr>
              <a:grpSpLocks/>
            </p:cNvGrpSpPr>
            <p:nvPr/>
          </p:nvGrpSpPr>
          <p:grpSpPr bwMode="auto">
            <a:xfrm>
              <a:off x="1208" y="1830"/>
              <a:ext cx="816" cy="233"/>
              <a:chOff x="996" y="2054"/>
              <a:chExt cx="816" cy="233"/>
            </a:xfrm>
          </p:grpSpPr>
          <p:sp>
            <p:nvSpPr>
              <p:cNvPr id="118" name="Rectangle 114"/>
              <p:cNvSpPr>
                <a:spLocks noChangeArrowheads="1"/>
              </p:cNvSpPr>
              <p:nvPr/>
            </p:nvSpPr>
            <p:spPr bwMode="auto">
              <a:xfrm>
                <a:off x="1137" y="2123"/>
                <a:ext cx="675" cy="1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9" name="Text Box 115"/>
              <p:cNvSpPr txBox="1">
                <a:spLocks noChangeArrowheads="1"/>
              </p:cNvSpPr>
              <p:nvPr/>
            </p:nvSpPr>
            <p:spPr bwMode="auto">
              <a:xfrm>
                <a:off x="996" y="2054"/>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smtClean="0"/>
                  <a:t>acc_conn</a:t>
                </a:r>
                <a:r>
                  <a:rPr lang="en-US" dirty="0" smtClean="0"/>
                  <a:t>(x)</a:t>
                </a:r>
              </a:p>
            </p:txBody>
          </p:sp>
        </p:grpSp>
        <p:grpSp>
          <p:nvGrpSpPr>
            <p:cNvPr id="82" name="Group 116"/>
            <p:cNvGrpSpPr>
              <a:grpSpLocks/>
            </p:cNvGrpSpPr>
            <p:nvPr/>
          </p:nvGrpSpPr>
          <p:grpSpPr bwMode="auto">
            <a:xfrm>
              <a:off x="834" y="1112"/>
              <a:ext cx="391" cy="307"/>
              <a:chOff x="-44" y="1473"/>
              <a:chExt cx="981" cy="1105"/>
            </a:xfrm>
          </p:grpSpPr>
          <p:pic>
            <p:nvPicPr>
              <p:cNvPr id="116" name="Picture 11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11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 name="Group 119"/>
            <p:cNvGrpSpPr>
              <a:grpSpLocks/>
            </p:cNvGrpSpPr>
            <p:nvPr/>
          </p:nvGrpSpPr>
          <p:grpSpPr bwMode="auto">
            <a:xfrm>
              <a:off x="1973" y="1100"/>
              <a:ext cx="212" cy="323"/>
              <a:chOff x="4140" y="429"/>
              <a:chExt cx="1425" cy="2396"/>
            </a:xfrm>
          </p:grpSpPr>
          <p:sp>
            <p:nvSpPr>
              <p:cNvPr id="84" name="Freeform 120"/>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Rectangle 121"/>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6" name="Freeform 122"/>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Freeform 123"/>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Rectangle 124"/>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89" name="Group 125"/>
              <p:cNvGrpSpPr>
                <a:grpSpLocks/>
              </p:cNvGrpSpPr>
              <p:nvPr/>
            </p:nvGrpSpPr>
            <p:grpSpPr bwMode="auto">
              <a:xfrm>
                <a:off x="4749" y="668"/>
                <a:ext cx="581" cy="145"/>
                <a:chOff x="614" y="2568"/>
                <a:chExt cx="725" cy="139"/>
              </a:xfrm>
            </p:grpSpPr>
            <p:sp>
              <p:nvSpPr>
                <p:cNvPr id="114" name="AutoShape 126"/>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5" name="AutoShape 127"/>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90" name="Rectangle 128"/>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91" name="Group 129"/>
              <p:cNvGrpSpPr>
                <a:grpSpLocks/>
              </p:cNvGrpSpPr>
              <p:nvPr/>
            </p:nvGrpSpPr>
            <p:grpSpPr bwMode="auto">
              <a:xfrm>
                <a:off x="4747" y="994"/>
                <a:ext cx="581" cy="134"/>
                <a:chOff x="614" y="2568"/>
                <a:chExt cx="725" cy="139"/>
              </a:xfrm>
            </p:grpSpPr>
            <p:sp>
              <p:nvSpPr>
                <p:cNvPr id="112" name="AutoShape 130"/>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3" name="AutoShape 131"/>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92" name="Rectangle 132"/>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3" name="Rectangle 133"/>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94" name="Group 134"/>
              <p:cNvGrpSpPr>
                <a:grpSpLocks/>
              </p:cNvGrpSpPr>
              <p:nvPr/>
            </p:nvGrpSpPr>
            <p:grpSpPr bwMode="auto">
              <a:xfrm>
                <a:off x="4735" y="1627"/>
                <a:ext cx="582" cy="151"/>
                <a:chOff x="614" y="2568"/>
                <a:chExt cx="725" cy="139"/>
              </a:xfrm>
            </p:grpSpPr>
            <p:sp>
              <p:nvSpPr>
                <p:cNvPr id="110" name="AutoShape 135"/>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1" name="AutoShape 136"/>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95" name="Freeform 137"/>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6" name="Group 138"/>
              <p:cNvGrpSpPr>
                <a:grpSpLocks/>
              </p:cNvGrpSpPr>
              <p:nvPr/>
            </p:nvGrpSpPr>
            <p:grpSpPr bwMode="auto">
              <a:xfrm>
                <a:off x="4739" y="1327"/>
                <a:ext cx="582" cy="139"/>
                <a:chOff x="614" y="2568"/>
                <a:chExt cx="725" cy="139"/>
              </a:xfrm>
            </p:grpSpPr>
            <p:sp>
              <p:nvSpPr>
                <p:cNvPr id="108" name="AutoShape 139"/>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9" name="AutoShape 140"/>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97" name="Rectangle 141"/>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8" name="Freeform 142"/>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Freeform 143"/>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Oval 144"/>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1" name="Freeform 145"/>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AutoShape 146"/>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3" name="AutoShape 147"/>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4" name="Oval 148"/>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5" name="Oval 149"/>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106" name="Oval 150"/>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7" name="Rectangle 151"/>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nvGrpSpPr>
          <p:cNvPr id="183" name="Group 99"/>
          <p:cNvGrpSpPr>
            <a:grpSpLocks/>
          </p:cNvGrpSpPr>
          <p:nvPr/>
        </p:nvGrpSpPr>
        <p:grpSpPr bwMode="auto">
          <a:xfrm>
            <a:off x="7568354" y="3322428"/>
            <a:ext cx="4048125" cy="3417888"/>
            <a:chOff x="3030" y="1831"/>
            <a:chExt cx="2550" cy="2153"/>
          </a:xfrm>
        </p:grpSpPr>
        <p:sp>
          <p:nvSpPr>
            <p:cNvPr id="184" name="Text Box 69"/>
            <p:cNvSpPr txBox="1">
              <a:spLocks noChangeArrowheads="1"/>
            </p:cNvSpPr>
            <p:nvPr/>
          </p:nvSpPr>
          <p:spPr bwMode="auto">
            <a:xfrm>
              <a:off x="3030" y="1831"/>
              <a:ext cx="802"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zh-CN" altLang="en-US" dirty="0" smtClean="0"/>
                <a:t>重传</a:t>
              </a:r>
              <a:r>
                <a:rPr lang="en-US" dirty="0" err="1" smtClean="0"/>
                <a:t>req_conn</a:t>
              </a:r>
              <a:r>
                <a:rPr lang="en-US" dirty="0" smtClean="0"/>
                <a:t>(x)</a:t>
              </a:r>
            </a:p>
            <a:p>
              <a:pPr algn="r">
                <a:defRPr/>
              </a:pPr>
              <a:endParaRPr lang="en-US" dirty="0" smtClean="0"/>
            </a:p>
          </p:txBody>
        </p:sp>
        <p:sp>
          <p:nvSpPr>
            <p:cNvPr id="185" name="Freeform 70"/>
            <p:cNvSpPr>
              <a:spLocks/>
            </p:cNvSpPr>
            <p:nvPr/>
          </p:nvSpPr>
          <p:spPr bwMode="auto">
            <a:xfrm>
              <a:off x="3858" y="2021"/>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6" name="Text Box 71"/>
            <p:cNvSpPr txBox="1">
              <a:spLocks noChangeArrowheads="1"/>
            </p:cNvSpPr>
            <p:nvPr/>
          </p:nvSpPr>
          <p:spPr bwMode="auto">
            <a:xfrm>
              <a:off x="4841" y="350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solidFill>
                    <a:srgbClr val="CC0000"/>
                  </a:solidFill>
                </a:rPr>
                <a:t>ESTAB</a:t>
              </a:r>
            </a:p>
          </p:txBody>
        </p:sp>
        <p:sp>
          <p:nvSpPr>
            <p:cNvPr id="187" name="Oval 72"/>
            <p:cNvSpPr>
              <a:spLocks noChangeArrowheads="1"/>
            </p:cNvSpPr>
            <p:nvPr/>
          </p:nvSpPr>
          <p:spPr bwMode="auto">
            <a:xfrm>
              <a:off x="4793" y="358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188" name="Rectangle 74"/>
            <p:cNvSpPr>
              <a:spLocks noChangeArrowheads="1"/>
            </p:cNvSpPr>
            <p:nvPr/>
          </p:nvSpPr>
          <p:spPr bwMode="auto">
            <a:xfrm>
              <a:off x="3991" y="3178"/>
              <a:ext cx="675" cy="1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89" name="Text Box 75"/>
            <p:cNvSpPr txBox="1">
              <a:spLocks noChangeArrowheads="1"/>
            </p:cNvSpPr>
            <p:nvPr/>
          </p:nvSpPr>
          <p:spPr bwMode="auto">
            <a:xfrm>
              <a:off x="4059" y="3140"/>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req_conn(x)</a:t>
              </a:r>
            </a:p>
          </p:txBody>
        </p:sp>
        <p:sp>
          <p:nvSpPr>
            <p:cNvPr id="190" name="Freeform 86"/>
            <p:cNvSpPr>
              <a:spLocks/>
            </p:cNvSpPr>
            <p:nvPr/>
          </p:nvSpPr>
          <p:spPr bwMode="auto">
            <a:xfrm>
              <a:off x="3847" y="2645"/>
              <a:ext cx="946" cy="1195"/>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 name="Rectangle 88"/>
            <p:cNvSpPr>
              <a:spLocks noChangeArrowheads="1"/>
            </p:cNvSpPr>
            <p:nvPr/>
          </p:nvSpPr>
          <p:spPr bwMode="auto">
            <a:xfrm>
              <a:off x="4068" y="3612"/>
              <a:ext cx="448" cy="17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92" name="Text Box 87"/>
            <p:cNvSpPr txBox="1">
              <a:spLocks noChangeArrowheads="1"/>
            </p:cNvSpPr>
            <p:nvPr/>
          </p:nvSpPr>
          <p:spPr bwMode="auto">
            <a:xfrm>
              <a:off x="3870" y="3584"/>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data(x+1)</a:t>
              </a:r>
            </a:p>
          </p:txBody>
        </p:sp>
        <p:sp>
          <p:nvSpPr>
            <p:cNvPr id="193" name="Text Box 89"/>
            <p:cNvSpPr txBox="1">
              <a:spLocks noChangeArrowheads="1"/>
            </p:cNvSpPr>
            <p:nvPr/>
          </p:nvSpPr>
          <p:spPr bwMode="auto">
            <a:xfrm>
              <a:off x="3062" y="2494"/>
              <a:ext cx="802" cy="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zh-CN" altLang="en-US" dirty="0" smtClean="0"/>
                <a:t>重传</a:t>
              </a:r>
              <a:endParaRPr lang="en-US" dirty="0" smtClean="0"/>
            </a:p>
            <a:p>
              <a:pPr algn="r">
                <a:lnSpc>
                  <a:spcPct val="85000"/>
                </a:lnSpc>
                <a:defRPr/>
              </a:pPr>
              <a:r>
                <a:rPr lang="en-US" dirty="0" smtClean="0"/>
                <a:t>data(x+1)</a:t>
              </a:r>
            </a:p>
            <a:p>
              <a:pPr algn="r">
                <a:defRPr/>
              </a:pPr>
              <a:endParaRPr lang="en-US" dirty="0" smtClean="0"/>
            </a:p>
          </p:txBody>
        </p:sp>
        <p:sp>
          <p:nvSpPr>
            <p:cNvPr id="194" name="Text Box 90"/>
            <p:cNvSpPr txBox="1">
              <a:spLocks noChangeArrowheads="1"/>
            </p:cNvSpPr>
            <p:nvPr/>
          </p:nvSpPr>
          <p:spPr bwMode="auto">
            <a:xfrm>
              <a:off x="4842" y="3664"/>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mtClean="0"/>
                <a:t>accept</a:t>
              </a:r>
            </a:p>
            <a:p>
              <a:pPr algn="l">
                <a:lnSpc>
                  <a:spcPct val="85000"/>
                </a:lnSpc>
                <a:defRPr/>
              </a:pPr>
              <a:r>
                <a:rPr lang="en-US" smtClean="0"/>
                <a:t>data(x+1)</a:t>
              </a:r>
            </a:p>
          </p:txBody>
        </p:sp>
      </p:grpSp>
      <p:grpSp>
        <p:nvGrpSpPr>
          <p:cNvPr id="195" name="Group 152"/>
          <p:cNvGrpSpPr>
            <a:grpSpLocks/>
          </p:cNvGrpSpPr>
          <p:nvPr/>
        </p:nvGrpSpPr>
        <p:grpSpPr bwMode="auto">
          <a:xfrm>
            <a:off x="7758854" y="2165141"/>
            <a:ext cx="3933825" cy="4568825"/>
            <a:chOff x="3150" y="1107"/>
            <a:chExt cx="2478" cy="2878"/>
          </a:xfrm>
        </p:grpSpPr>
        <p:sp>
          <p:nvSpPr>
            <p:cNvPr id="196" name="Line 153"/>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97" name="Text Box 154"/>
            <p:cNvSpPr txBox="1">
              <a:spLocks noChangeArrowheads="1"/>
            </p:cNvSpPr>
            <p:nvPr/>
          </p:nvSpPr>
          <p:spPr bwMode="auto">
            <a:xfrm>
              <a:off x="3150" y="2983"/>
              <a:ext cx="738" cy="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dirty="0" smtClean="0"/>
                <a:t>client </a:t>
              </a:r>
              <a:r>
                <a:rPr lang="zh-CN" altLang="en-US" dirty="0" smtClean="0"/>
                <a:t>连接关闭</a:t>
              </a:r>
              <a:endParaRPr lang="en-US" dirty="0" smtClean="0"/>
            </a:p>
          </p:txBody>
        </p:sp>
        <p:sp>
          <p:nvSpPr>
            <p:cNvPr id="198" name="Line 155"/>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99" name="Line 156"/>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00" name="Rectangle 157"/>
            <p:cNvSpPr>
              <a:spLocks noChangeArrowheads="1"/>
            </p:cNvSpPr>
            <p:nvPr/>
          </p:nvSpPr>
          <p:spPr bwMode="auto">
            <a:xfrm>
              <a:off x="4200" y="1761"/>
              <a:ext cx="277"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1" name="Text Box 158"/>
            <p:cNvSpPr txBox="1">
              <a:spLocks noChangeArrowheads="1"/>
            </p:cNvSpPr>
            <p:nvPr/>
          </p:nvSpPr>
          <p:spPr bwMode="auto">
            <a:xfrm>
              <a:off x="3312" y="2221"/>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solidFill>
                    <a:srgbClr val="CC0000"/>
                  </a:solidFill>
                </a:rPr>
                <a:t>ESTAB</a:t>
              </a:r>
            </a:p>
          </p:txBody>
        </p:sp>
        <p:sp>
          <p:nvSpPr>
            <p:cNvPr id="202" name="Oval 159"/>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203" name="Text Box 160"/>
            <p:cNvSpPr txBox="1">
              <a:spLocks noChangeArrowheads="1"/>
            </p:cNvSpPr>
            <p:nvPr/>
          </p:nvSpPr>
          <p:spPr bwMode="auto">
            <a:xfrm>
              <a:off x="3347" y="1380"/>
              <a:ext cx="479"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zh-CN" altLang="en-US" dirty="0"/>
                <a:t>选择</a:t>
              </a:r>
              <a:r>
                <a:rPr lang="en-US" dirty="0" smtClean="0"/>
                <a:t> x</a:t>
              </a:r>
            </a:p>
            <a:p>
              <a:pPr algn="r">
                <a:defRPr/>
              </a:pPr>
              <a:endParaRPr lang="en-US" dirty="0" smtClean="0"/>
            </a:p>
          </p:txBody>
        </p:sp>
        <p:sp>
          <p:nvSpPr>
            <p:cNvPr id="204" name="Line 161"/>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05" name="Rectangle 162"/>
            <p:cNvSpPr>
              <a:spLocks noChangeArrowheads="1"/>
            </p:cNvSpPr>
            <p:nvPr/>
          </p:nvSpPr>
          <p:spPr bwMode="auto">
            <a:xfrm>
              <a:off x="4088" y="1494"/>
              <a:ext cx="490"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6" name="Text Box 163"/>
            <p:cNvSpPr txBox="1">
              <a:spLocks noChangeArrowheads="1"/>
            </p:cNvSpPr>
            <p:nvPr/>
          </p:nvSpPr>
          <p:spPr bwMode="auto">
            <a:xfrm>
              <a:off x="3943" y="1473"/>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req_conn(x)</a:t>
              </a:r>
            </a:p>
          </p:txBody>
        </p:sp>
        <p:sp>
          <p:nvSpPr>
            <p:cNvPr id="207" name="Text Box 164"/>
            <p:cNvSpPr txBox="1">
              <a:spLocks noChangeArrowheads="1"/>
            </p:cNvSpPr>
            <p:nvPr/>
          </p:nvSpPr>
          <p:spPr bwMode="auto">
            <a:xfrm>
              <a:off x="4862" y="1636"/>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solidFill>
                    <a:srgbClr val="CC0000"/>
                  </a:solidFill>
                </a:rPr>
                <a:t>ESTAB</a:t>
              </a:r>
            </a:p>
          </p:txBody>
        </p:sp>
        <p:sp>
          <p:nvSpPr>
            <p:cNvPr id="208" name="Oval 165"/>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grpSp>
          <p:nvGrpSpPr>
            <p:cNvPr id="209" name="Group 166"/>
            <p:cNvGrpSpPr>
              <a:grpSpLocks/>
            </p:cNvGrpSpPr>
            <p:nvPr/>
          </p:nvGrpSpPr>
          <p:grpSpPr bwMode="auto">
            <a:xfrm>
              <a:off x="4006" y="1848"/>
              <a:ext cx="803" cy="212"/>
              <a:chOff x="1065" y="2085"/>
              <a:chExt cx="803" cy="212"/>
            </a:xfrm>
          </p:grpSpPr>
          <p:sp>
            <p:nvSpPr>
              <p:cNvPr id="255" name="Rectangle 167"/>
              <p:cNvSpPr>
                <a:spLocks noChangeArrowheads="1"/>
              </p:cNvSpPr>
              <p:nvPr/>
            </p:nvSpPr>
            <p:spPr bwMode="auto">
              <a:xfrm>
                <a:off x="1137" y="2123"/>
                <a:ext cx="675" cy="16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56" name="Text Box 168"/>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acc_conn(x)</a:t>
                </a:r>
              </a:p>
            </p:txBody>
          </p:sp>
        </p:grpSp>
        <p:sp>
          <p:nvSpPr>
            <p:cNvPr id="210" name="Line 169"/>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11" name="Rectangle 170"/>
            <p:cNvSpPr>
              <a:spLocks noChangeArrowheads="1"/>
            </p:cNvSpPr>
            <p:nvPr/>
          </p:nvSpPr>
          <p:spPr bwMode="auto">
            <a:xfrm>
              <a:off x="4077" y="2336"/>
              <a:ext cx="490"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12" name="Text Box 171"/>
            <p:cNvSpPr txBox="1">
              <a:spLocks noChangeArrowheads="1"/>
            </p:cNvSpPr>
            <p:nvPr/>
          </p:nvSpPr>
          <p:spPr bwMode="auto">
            <a:xfrm>
              <a:off x="3989" y="2315"/>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smtClean="0"/>
                <a:t>data(x+1)</a:t>
              </a:r>
            </a:p>
          </p:txBody>
        </p:sp>
        <p:sp>
          <p:nvSpPr>
            <p:cNvPr id="213" name="Oval 172"/>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Tahoma" charset="0"/>
                <a:ea typeface="ＭＳ Ｐゴシック" charset="0"/>
              </a:endParaRPr>
            </a:p>
          </p:txBody>
        </p:sp>
        <p:sp>
          <p:nvSpPr>
            <p:cNvPr id="214" name="Text Box 173"/>
            <p:cNvSpPr txBox="1">
              <a:spLocks noChangeArrowheads="1"/>
            </p:cNvSpPr>
            <p:nvPr/>
          </p:nvSpPr>
          <p:spPr bwMode="auto">
            <a:xfrm>
              <a:off x="4890" y="237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dirty="0" smtClean="0"/>
                <a:t>accept</a:t>
              </a:r>
            </a:p>
            <a:p>
              <a:pPr algn="l">
                <a:lnSpc>
                  <a:spcPct val="85000"/>
                </a:lnSpc>
                <a:defRPr/>
              </a:pPr>
              <a:r>
                <a:rPr lang="en-US" dirty="0" smtClean="0"/>
                <a:t>data(x+1)</a:t>
              </a:r>
            </a:p>
          </p:txBody>
        </p:sp>
        <p:grpSp>
          <p:nvGrpSpPr>
            <p:cNvPr id="215" name="Group 174"/>
            <p:cNvGrpSpPr>
              <a:grpSpLocks/>
            </p:cNvGrpSpPr>
            <p:nvPr/>
          </p:nvGrpSpPr>
          <p:grpSpPr bwMode="auto">
            <a:xfrm>
              <a:off x="3826" y="2803"/>
              <a:ext cx="1515" cy="180"/>
              <a:chOff x="3818" y="2796"/>
              <a:chExt cx="1515" cy="180"/>
            </a:xfrm>
          </p:grpSpPr>
          <p:sp>
            <p:nvSpPr>
              <p:cNvPr id="253" name="Line 175"/>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254" name="Text Box 176"/>
              <p:cNvSpPr txBox="1">
                <a:spLocks noChangeArrowheads="1"/>
              </p:cNvSpPr>
              <p:nvPr/>
            </p:nvSpPr>
            <p:spPr bwMode="auto">
              <a:xfrm>
                <a:off x="3989" y="2796"/>
                <a:ext cx="660"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zh-CN" altLang="en-US" sz="1400" dirty="0" smtClean="0"/>
                  <a:t>连接</a:t>
                </a:r>
                <a:r>
                  <a:rPr lang="en-US" altLang="zh-CN" sz="1400" dirty="0" smtClean="0"/>
                  <a:t>x</a:t>
                </a:r>
                <a:r>
                  <a:rPr lang="zh-CN" altLang="en-US" sz="1400" dirty="0" smtClean="0"/>
                  <a:t>完成</a:t>
                </a:r>
                <a:r>
                  <a:rPr lang="en-US" sz="1400" dirty="0" smtClean="0"/>
                  <a:t> </a:t>
                </a:r>
              </a:p>
            </p:txBody>
          </p:sp>
        </p:grpSp>
        <p:sp>
          <p:nvSpPr>
            <p:cNvPr id="216" name="Text Box 177"/>
            <p:cNvSpPr txBox="1">
              <a:spLocks noChangeArrowheads="1"/>
            </p:cNvSpPr>
            <p:nvPr/>
          </p:nvSpPr>
          <p:spPr bwMode="auto">
            <a:xfrm>
              <a:off x="4830" y="2962"/>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dirty="0" smtClean="0"/>
                <a:t>server</a:t>
              </a:r>
            </a:p>
            <a:p>
              <a:pPr algn="l">
                <a:lnSpc>
                  <a:spcPct val="85000"/>
                </a:lnSpc>
                <a:defRPr/>
              </a:pPr>
              <a:r>
                <a:rPr lang="zh-CN" altLang="en-US" dirty="0" smtClean="0"/>
                <a:t>忘记</a:t>
              </a:r>
              <a:r>
                <a:rPr lang="en-US" dirty="0" smtClean="0"/>
                <a:t> x</a:t>
              </a:r>
            </a:p>
          </p:txBody>
        </p:sp>
        <p:grpSp>
          <p:nvGrpSpPr>
            <p:cNvPr id="217" name="Group 178"/>
            <p:cNvGrpSpPr>
              <a:grpSpLocks/>
            </p:cNvGrpSpPr>
            <p:nvPr/>
          </p:nvGrpSpPr>
          <p:grpSpPr bwMode="auto">
            <a:xfrm>
              <a:off x="3570" y="1119"/>
              <a:ext cx="391" cy="307"/>
              <a:chOff x="-44" y="1473"/>
              <a:chExt cx="981" cy="1105"/>
            </a:xfrm>
          </p:grpSpPr>
          <p:pic>
            <p:nvPicPr>
              <p:cNvPr id="251" name="Picture 17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8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8" name="Group 181"/>
            <p:cNvGrpSpPr>
              <a:grpSpLocks/>
            </p:cNvGrpSpPr>
            <p:nvPr/>
          </p:nvGrpSpPr>
          <p:grpSpPr bwMode="auto">
            <a:xfrm>
              <a:off x="4709" y="1107"/>
              <a:ext cx="212" cy="323"/>
              <a:chOff x="4140" y="429"/>
              <a:chExt cx="1425" cy="2396"/>
            </a:xfrm>
          </p:grpSpPr>
          <p:sp>
            <p:nvSpPr>
              <p:cNvPr id="219" name="Freeform 18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 name="Rectangle 18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1" name="Freeform 18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 name="Freeform 18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 name="Rectangle 18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24" name="Group 187"/>
              <p:cNvGrpSpPr>
                <a:grpSpLocks/>
              </p:cNvGrpSpPr>
              <p:nvPr/>
            </p:nvGrpSpPr>
            <p:grpSpPr bwMode="auto">
              <a:xfrm>
                <a:off x="4749" y="668"/>
                <a:ext cx="581" cy="145"/>
                <a:chOff x="614" y="2568"/>
                <a:chExt cx="725" cy="139"/>
              </a:xfrm>
            </p:grpSpPr>
            <p:sp>
              <p:nvSpPr>
                <p:cNvPr id="249" name="AutoShape 18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50" name="AutoShape 18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25" name="Rectangle 19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26" name="Group 191"/>
              <p:cNvGrpSpPr>
                <a:grpSpLocks/>
              </p:cNvGrpSpPr>
              <p:nvPr/>
            </p:nvGrpSpPr>
            <p:grpSpPr bwMode="auto">
              <a:xfrm>
                <a:off x="4747" y="994"/>
                <a:ext cx="581" cy="134"/>
                <a:chOff x="614" y="2568"/>
                <a:chExt cx="725" cy="139"/>
              </a:xfrm>
            </p:grpSpPr>
            <p:sp>
              <p:nvSpPr>
                <p:cNvPr id="247" name="AutoShape 19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8" name="AutoShape 19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27" name="Rectangle 19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8" name="Rectangle 19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229" name="Group 196"/>
              <p:cNvGrpSpPr>
                <a:grpSpLocks/>
              </p:cNvGrpSpPr>
              <p:nvPr/>
            </p:nvGrpSpPr>
            <p:grpSpPr bwMode="auto">
              <a:xfrm>
                <a:off x="4735" y="1627"/>
                <a:ext cx="582" cy="151"/>
                <a:chOff x="614" y="2568"/>
                <a:chExt cx="725" cy="139"/>
              </a:xfrm>
            </p:grpSpPr>
            <p:sp>
              <p:nvSpPr>
                <p:cNvPr id="245" name="AutoShape 19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6" name="AutoShape 19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30" name="Freeform 19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1" name="Group 200"/>
              <p:cNvGrpSpPr>
                <a:grpSpLocks/>
              </p:cNvGrpSpPr>
              <p:nvPr/>
            </p:nvGrpSpPr>
            <p:grpSpPr bwMode="auto">
              <a:xfrm>
                <a:off x="4739" y="1327"/>
                <a:ext cx="582" cy="139"/>
                <a:chOff x="614" y="2568"/>
                <a:chExt cx="725" cy="139"/>
              </a:xfrm>
            </p:grpSpPr>
            <p:sp>
              <p:nvSpPr>
                <p:cNvPr id="243" name="AutoShape 20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4" name="AutoShape 20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232" name="Rectangle 20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3" name="Freeform 20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 name="Freeform 20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 name="Oval 20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6" name="Freeform 20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 name="AutoShape 20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8" name="AutoShape 20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9" name="Oval 21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0" name="Oval 21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241" name="Oval 21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2" name="Rectangle 21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sp>
        <p:nvSpPr>
          <p:cNvPr id="259" name="矩形 258"/>
          <p:cNvSpPr/>
          <p:nvPr/>
        </p:nvSpPr>
        <p:spPr>
          <a:xfrm>
            <a:off x="15767" y="2426036"/>
            <a:ext cx="3456402" cy="30067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矩形 259"/>
          <p:cNvSpPr/>
          <p:nvPr/>
        </p:nvSpPr>
        <p:spPr>
          <a:xfrm>
            <a:off x="3621971" y="2405245"/>
            <a:ext cx="3642346" cy="424989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矩形 260"/>
          <p:cNvSpPr/>
          <p:nvPr/>
        </p:nvSpPr>
        <p:spPr>
          <a:xfrm>
            <a:off x="7610066" y="2163644"/>
            <a:ext cx="4082614" cy="464705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p:cNvSpPr txBox="1"/>
          <p:nvPr/>
        </p:nvSpPr>
        <p:spPr>
          <a:xfrm>
            <a:off x="182964" y="5550574"/>
            <a:ext cx="337225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老连接由于没有收到</a:t>
            </a:r>
            <a:r>
              <a:rPr lang="en-US" altLang="zh-CN" dirty="0" smtClean="0"/>
              <a:t>ACK</a:t>
            </a:r>
            <a:r>
              <a:rPr lang="zh-CN" altLang="en-US" dirty="0" smtClean="0"/>
              <a:t>，或者超时等重传</a:t>
            </a:r>
            <a:r>
              <a:rPr lang="en-US" altLang="zh-CN" dirty="0" err="1" smtClean="0"/>
              <a:t>req_conn</a:t>
            </a:r>
            <a:endParaRPr lang="en-US" altLang="zh-CN" dirty="0" smtClean="0"/>
          </a:p>
          <a:p>
            <a:pPr marL="285750" indent="-285750">
              <a:buFont typeface="Arial" panose="020B0604020202020204" pitchFamily="34" charset="0"/>
              <a:buChar char="•"/>
            </a:pPr>
            <a:r>
              <a:rPr lang="zh-CN" altLang="en-US" dirty="0"/>
              <a:t>迟</a:t>
            </a:r>
            <a:r>
              <a:rPr lang="zh-CN" altLang="en-US" dirty="0" smtClean="0"/>
              <a:t>来的连接建立请求到达后发送的确认丢失</a:t>
            </a:r>
            <a:endParaRPr lang="en-US" altLang="zh-CN" dirty="0" smtClean="0"/>
          </a:p>
        </p:txBody>
      </p:sp>
      <p:sp>
        <p:nvSpPr>
          <p:cNvPr id="257" name="文本框 256"/>
          <p:cNvSpPr txBox="1"/>
          <p:nvPr/>
        </p:nvSpPr>
        <p:spPr>
          <a:xfrm>
            <a:off x="7739600" y="736449"/>
            <a:ext cx="337225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老连接的连接建立请求和数据姗姗来迟</a:t>
            </a:r>
            <a:endParaRPr lang="en-US" altLang="zh-CN" dirty="0" smtClean="0"/>
          </a:p>
        </p:txBody>
      </p:sp>
    </p:spTree>
    <p:extLst>
      <p:ext uri="{BB962C8B-B14F-4D97-AF65-F5344CB8AC3E}">
        <p14:creationId xmlns:p14="http://schemas.microsoft.com/office/powerpoint/2010/main" val="8468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10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wipe(up)">
                                      <p:cBhvr>
                                        <p:cTn id="29"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smtClean="0"/>
              <a:t>章 端到端的运输协议</a:t>
            </a:r>
            <a:endParaRPr lang="zh-CN" altLang="en-US" dirty="0"/>
          </a:p>
        </p:txBody>
      </p:sp>
      <p:sp>
        <p:nvSpPr>
          <p:cNvPr id="3" name="内容占位符 2"/>
          <p:cNvSpPr>
            <a:spLocks noGrp="1"/>
          </p:cNvSpPr>
          <p:nvPr>
            <p:ph idx="1"/>
          </p:nvPr>
        </p:nvSpPr>
        <p:spPr/>
        <p:txBody>
          <a:bodyPr/>
          <a:lstStyle/>
          <a:p>
            <a:pPr>
              <a:defRPr/>
            </a:pPr>
            <a:r>
              <a:rPr lang="en-US" altLang="zh-CN" dirty="0" smtClean="0">
                <a:solidFill>
                  <a:srgbClr val="C00000"/>
                </a:solidFill>
              </a:rPr>
              <a:t>(</a:t>
            </a:r>
            <a:r>
              <a:rPr lang="zh-CN" altLang="en-US" dirty="0" smtClean="0">
                <a:solidFill>
                  <a:srgbClr val="C00000"/>
                </a:solidFill>
              </a:rPr>
              <a:t>不讲</a:t>
            </a:r>
            <a:r>
              <a:rPr lang="en-US" altLang="zh-CN" dirty="0" smtClean="0">
                <a:solidFill>
                  <a:srgbClr val="C00000"/>
                </a:solidFill>
              </a:rPr>
              <a:t>)</a:t>
            </a:r>
            <a:r>
              <a:rPr lang="zh-CN" altLang="en-US" dirty="0" smtClean="0"/>
              <a:t>运输</a:t>
            </a:r>
            <a:r>
              <a:rPr lang="zh-CN" altLang="en-US" dirty="0"/>
              <a:t>服务（</a:t>
            </a:r>
            <a:r>
              <a:rPr lang="en-US" altLang="zh-CN" dirty="0"/>
              <a:t>6.1</a:t>
            </a:r>
            <a:r>
              <a:rPr lang="zh-CN" altLang="en-US" dirty="0" smtClean="0"/>
              <a:t>）：概述</a:t>
            </a:r>
            <a:r>
              <a:rPr lang="zh-CN" altLang="en-US" dirty="0"/>
              <a:t>、服务质量、寻址和复用</a:t>
            </a:r>
          </a:p>
          <a:p>
            <a:pPr>
              <a:defRPr/>
            </a:pPr>
            <a:r>
              <a:rPr lang="en-US" altLang="zh-CN" dirty="0"/>
              <a:t>TCP</a:t>
            </a:r>
            <a:r>
              <a:rPr lang="zh-CN" altLang="en-US" dirty="0"/>
              <a:t>（</a:t>
            </a:r>
            <a:r>
              <a:rPr lang="en-US" altLang="zh-CN" dirty="0"/>
              <a:t>6.2</a:t>
            </a:r>
            <a:r>
              <a:rPr lang="zh-CN" altLang="en-US" dirty="0"/>
              <a:t>）</a:t>
            </a:r>
            <a:endParaRPr lang="en-US" altLang="zh-CN" dirty="0"/>
          </a:p>
          <a:p>
            <a:pPr lvl="1">
              <a:defRPr/>
            </a:pPr>
            <a:r>
              <a:rPr lang="zh-CN" altLang="en-US" dirty="0"/>
              <a:t>协议格式、连接管理、可靠传输、流量控制、拥塞控制、计时器、其它探讨</a:t>
            </a:r>
            <a:endParaRPr lang="en-US" altLang="zh-CN" dirty="0"/>
          </a:p>
          <a:p>
            <a:pPr>
              <a:defRPr/>
            </a:pPr>
            <a:r>
              <a:rPr lang="en-US" altLang="zh-CN" dirty="0"/>
              <a:t>UDP</a:t>
            </a:r>
            <a:r>
              <a:rPr lang="zh-CN" altLang="en-US" dirty="0"/>
              <a:t>和</a:t>
            </a:r>
            <a:r>
              <a:rPr lang="en-US" altLang="zh-CN" dirty="0"/>
              <a:t>RTP</a:t>
            </a:r>
            <a:r>
              <a:rPr lang="zh-CN" altLang="en-US" dirty="0"/>
              <a:t>（</a:t>
            </a:r>
            <a:r>
              <a:rPr lang="en-US" altLang="zh-CN" dirty="0"/>
              <a:t>6.3</a:t>
            </a:r>
            <a:r>
              <a:rPr lang="zh-CN" altLang="en-US" dirty="0"/>
              <a:t>）</a:t>
            </a:r>
            <a:endParaRPr lang="en-US" altLang="zh-CN" dirty="0"/>
          </a:p>
          <a:p>
            <a:pPr lvl="1">
              <a:defRPr/>
            </a:pPr>
            <a:r>
              <a:rPr lang="en-US" altLang="zh-CN" dirty="0" smtClean="0"/>
              <a:t>UDP</a:t>
            </a:r>
          </a:p>
          <a:p>
            <a:pPr lvl="1">
              <a:defRPr/>
            </a:pPr>
            <a:r>
              <a:rPr lang="en-US" altLang="zh-CN" dirty="0" smtClean="0"/>
              <a:t>RTP</a:t>
            </a:r>
            <a:r>
              <a:rPr lang="en-US" altLang="zh-CN" dirty="0">
                <a:solidFill>
                  <a:srgbClr val="C00000"/>
                </a:solidFill>
              </a:rPr>
              <a:t> </a:t>
            </a:r>
            <a:r>
              <a:rPr lang="en-US" altLang="zh-CN" dirty="0" smtClean="0">
                <a:solidFill>
                  <a:srgbClr val="C00000"/>
                </a:solidFill>
              </a:rPr>
              <a:t>(</a:t>
            </a:r>
            <a:r>
              <a:rPr lang="zh-CN" altLang="en-US" dirty="0" smtClean="0">
                <a:solidFill>
                  <a:srgbClr val="C00000"/>
                </a:solidFill>
              </a:rPr>
              <a:t>暂时不</a:t>
            </a:r>
            <a:r>
              <a:rPr lang="zh-CN" altLang="en-US" dirty="0">
                <a:solidFill>
                  <a:srgbClr val="C00000"/>
                </a:solidFill>
              </a:rPr>
              <a:t>讲</a:t>
            </a:r>
            <a:r>
              <a:rPr lang="en-US" altLang="zh-CN" dirty="0">
                <a:solidFill>
                  <a:srgbClr val="C00000"/>
                </a:solidFill>
              </a:rPr>
              <a:t>)</a:t>
            </a:r>
            <a:endParaRPr lang="zh-CN" altLang="en-US" dirty="0"/>
          </a:p>
          <a:p>
            <a:endParaRPr lang="zh-CN" altLang="en-US" dirty="0"/>
          </a:p>
        </p:txBody>
      </p:sp>
    </p:spTree>
    <p:extLst>
      <p:ext uri="{BB962C8B-B14F-4D97-AF65-F5344CB8AC3E}">
        <p14:creationId xmlns:p14="http://schemas.microsoft.com/office/powerpoint/2010/main" val="3270768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连接建立：三次握手</a:t>
            </a:r>
            <a:endParaRPr lang="zh-CN" altLang="en-US" dirty="0"/>
          </a:p>
        </p:txBody>
      </p:sp>
      <p:sp>
        <p:nvSpPr>
          <p:cNvPr id="3" name="内容占位符 2"/>
          <p:cNvSpPr>
            <a:spLocks noGrp="1"/>
          </p:cNvSpPr>
          <p:nvPr>
            <p:ph idx="1"/>
          </p:nvPr>
        </p:nvSpPr>
        <p:spPr>
          <a:xfrm>
            <a:off x="838200" y="1495425"/>
            <a:ext cx="10515600" cy="4351338"/>
          </a:xfrm>
        </p:spPr>
        <p:txBody>
          <a:bodyPr>
            <a:normAutofit fontScale="92500" lnSpcReduction="10000"/>
          </a:bodyPr>
          <a:lstStyle/>
          <a:p>
            <a:pPr>
              <a:lnSpc>
                <a:spcPct val="110000"/>
              </a:lnSpc>
            </a:pPr>
            <a:r>
              <a:rPr lang="zh-CN" altLang="en-US" sz="2400" dirty="0">
                <a:ea typeface="宋体" pitchFamily="2" charset="-122"/>
              </a:rPr>
              <a:t>互相通知对方要求建立连接</a:t>
            </a:r>
          </a:p>
          <a:p>
            <a:pPr>
              <a:lnSpc>
                <a:spcPct val="110000"/>
              </a:lnSpc>
            </a:pPr>
            <a:r>
              <a:rPr lang="zh-CN" altLang="en-US" sz="2400" dirty="0">
                <a:ea typeface="宋体" pitchFamily="2" charset="-122"/>
              </a:rPr>
              <a:t>为数据传输设置连接</a:t>
            </a:r>
            <a:r>
              <a:rPr lang="zh-CN" altLang="en-US" sz="2400" dirty="0" smtClean="0">
                <a:ea typeface="宋体" pitchFamily="2" charset="-122"/>
              </a:rPr>
              <a:t>参数，最为关键是同步</a:t>
            </a:r>
            <a:r>
              <a:rPr lang="zh-CN" altLang="en-US" sz="2400" dirty="0">
                <a:ea typeface="宋体" pitchFamily="2" charset="-122"/>
              </a:rPr>
              <a:t>初始顺序号（随机选取</a:t>
            </a:r>
            <a:r>
              <a:rPr lang="zh-CN" altLang="en-US" sz="2400" dirty="0" smtClean="0">
                <a:ea typeface="宋体" pitchFamily="2" charset="-122"/>
              </a:rPr>
              <a:t>）</a:t>
            </a:r>
            <a:endParaRPr lang="en-US" altLang="zh-CN" sz="2400" dirty="0" smtClean="0">
              <a:ea typeface="宋体" pitchFamily="2" charset="-122"/>
            </a:endParaRPr>
          </a:p>
          <a:p>
            <a:pPr lvl="1">
              <a:lnSpc>
                <a:spcPct val="110000"/>
              </a:lnSpc>
            </a:pPr>
            <a:r>
              <a:rPr lang="zh-CN" altLang="en-US" dirty="0" smtClean="0">
                <a:ea typeface="宋体" pitchFamily="2" charset="-122"/>
              </a:rPr>
              <a:t>初始顺序号固定取值，比如从</a:t>
            </a:r>
            <a:r>
              <a:rPr lang="en-US" altLang="zh-CN" dirty="0" smtClean="0">
                <a:ea typeface="宋体" pitchFamily="2" charset="-122"/>
              </a:rPr>
              <a:t>0</a:t>
            </a:r>
            <a:r>
              <a:rPr lang="zh-CN" altLang="en-US" dirty="0" smtClean="0">
                <a:ea typeface="宋体" pitchFamily="2" charset="-122"/>
              </a:rPr>
              <a:t>开始会出现问题</a:t>
            </a:r>
            <a:endParaRPr lang="en-US" altLang="zh-CN" dirty="0" smtClean="0">
              <a:ea typeface="宋体" pitchFamily="2" charset="-122"/>
            </a:endParaRPr>
          </a:p>
          <a:p>
            <a:pPr lvl="2">
              <a:lnSpc>
                <a:spcPct val="110000"/>
              </a:lnSpc>
            </a:pPr>
            <a:r>
              <a:rPr lang="zh-CN" altLang="en-US" sz="2400" dirty="0" smtClean="0">
                <a:ea typeface="宋体" pitchFamily="2" charset="-122"/>
              </a:rPr>
              <a:t>前</a:t>
            </a:r>
            <a:r>
              <a:rPr lang="zh-CN" altLang="en-US" sz="2400" dirty="0">
                <a:ea typeface="宋体" pitchFamily="2" charset="-122"/>
              </a:rPr>
              <a:t>一次连接的分组可能会在新的连接期间到达，要求新连接采用的顺序号不应该被老的连接使用过</a:t>
            </a:r>
          </a:p>
          <a:p>
            <a:pPr lvl="2">
              <a:lnSpc>
                <a:spcPct val="110000"/>
              </a:lnSpc>
            </a:pPr>
            <a:r>
              <a:rPr lang="zh-CN" altLang="en-US" sz="2400" dirty="0">
                <a:ea typeface="宋体" pitchFamily="2" charset="-122"/>
              </a:rPr>
              <a:t>系统可能崩溃重启，无法记住前面连接使用的顺序号</a:t>
            </a:r>
          </a:p>
          <a:p>
            <a:pPr lvl="1">
              <a:lnSpc>
                <a:spcPct val="110000"/>
              </a:lnSpc>
            </a:pPr>
            <a:r>
              <a:rPr lang="zh-CN" altLang="en-US" dirty="0" smtClean="0">
                <a:ea typeface="宋体" pitchFamily="2" charset="-122"/>
              </a:rPr>
              <a:t>针对崩溃重启</a:t>
            </a:r>
            <a:r>
              <a:rPr lang="en-US" altLang="zh-CN" dirty="0" smtClean="0">
                <a:ea typeface="宋体" pitchFamily="2" charset="-122"/>
                <a:sym typeface="Wingdings" panose="05000000000000000000" pitchFamily="2" charset="2"/>
              </a:rPr>
              <a:t></a:t>
            </a:r>
            <a:r>
              <a:rPr lang="zh-CN" altLang="en-US" dirty="0" smtClean="0">
                <a:ea typeface="宋体" pitchFamily="2" charset="-122"/>
              </a:rPr>
              <a:t>系统</a:t>
            </a:r>
            <a:r>
              <a:rPr lang="zh-CN" altLang="en-US" dirty="0">
                <a:ea typeface="宋体" pitchFamily="2" charset="-122"/>
              </a:rPr>
              <a:t>启动等待</a:t>
            </a:r>
            <a:r>
              <a:rPr lang="en-US" altLang="zh-CN" dirty="0" smtClean="0">
                <a:ea typeface="宋体" pitchFamily="2" charset="-122"/>
              </a:rPr>
              <a:t>MSL(Maximum Segment Life)</a:t>
            </a:r>
            <a:r>
              <a:rPr lang="zh-CN" altLang="en-US" dirty="0" smtClean="0">
                <a:ea typeface="宋体" pitchFamily="2" charset="-122"/>
              </a:rPr>
              <a:t>时间，实践中并不等待（认为系统重启大概也需要</a:t>
            </a:r>
            <a:r>
              <a:rPr lang="en-US" altLang="zh-CN" dirty="0" smtClean="0">
                <a:ea typeface="宋体" pitchFamily="2" charset="-122"/>
              </a:rPr>
              <a:t>60</a:t>
            </a:r>
            <a:r>
              <a:rPr lang="zh-CN" altLang="en-US" dirty="0" smtClean="0">
                <a:ea typeface="宋体" pitchFamily="2" charset="-122"/>
              </a:rPr>
              <a:t>秒的时间）</a:t>
            </a:r>
            <a:endParaRPr lang="zh-CN" altLang="en-US" dirty="0">
              <a:ea typeface="宋体" pitchFamily="2" charset="-122"/>
            </a:endParaRPr>
          </a:p>
          <a:p>
            <a:pPr lvl="1">
              <a:lnSpc>
                <a:spcPct val="110000"/>
              </a:lnSpc>
            </a:pPr>
            <a:r>
              <a:rPr lang="zh-CN" altLang="en-US" dirty="0" smtClean="0">
                <a:ea typeface="宋体" pitchFamily="2" charset="-122"/>
              </a:rPr>
              <a:t>避免顺序号被老连接使用</a:t>
            </a:r>
            <a:endParaRPr lang="en-US" altLang="zh-CN" dirty="0" smtClean="0">
              <a:ea typeface="宋体" pitchFamily="2" charset="-122"/>
            </a:endParaRPr>
          </a:p>
          <a:p>
            <a:pPr lvl="2">
              <a:lnSpc>
                <a:spcPct val="110000"/>
              </a:lnSpc>
            </a:pPr>
            <a:r>
              <a:rPr lang="zh-CN" altLang="en-US" dirty="0" smtClean="0">
                <a:ea typeface="宋体" pitchFamily="2" charset="-122"/>
              </a:rPr>
              <a:t>纪录老连接的顺序号使用情况有较大开销</a:t>
            </a:r>
            <a:endParaRPr lang="en-US" altLang="zh-CN" dirty="0">
              <a:ea typeface="宋体" pitchFamily="2" charset="-122"/>
            </a:endParaRPr>
          </a:p>
          <a:p>
            <a:pPr lvl="2">
              <a:lnSpc>
                <a:spcPct val="110000"/>
              </a:lnSpc>
            </a:pPr>
            <a:r>
              <a:rPr lang="zh-CN" altLang="en-US" dirty="0" smtClean="0">
                <a:ea typeface="宋体" pitchFamily="2" charset="-122"/>
              </a:rPr>
              <a:t>采用</a:t>
            </a:r>
            <a:r>
              <a:rPr lang="en-US" altLang="zh-CN" dirty="0">
                <a:ea typeface="宋体" pitchFamily="2" charset="-122"/>
              </a:rPr>
              <a:t>ISN</a:t>
            </a:r>
            <a:r>
              <a:rPr lang="zh-CN" altLang="en-US" dirty="0" smtClean="0">
                <a:ea typeface="宋体" pitchFamily="2" charset="-122"/>
              </a:rPr>
              <a:t>生成器：全局计数器值，每隔很短间隔 </a:t>
            </a:r>
            <a:r>
              <a:rPr lang="en-US" altLang="zh-CN" dirty="0" smtClean="0">
                <a:ea typeface="宋体" pitchFamily="2" charset="-122"/>
              </a:rPr>
              <a:t>(4</a:t>
            </a:r>
            <a:r>
              <a:rPr lang="el-GR" altLang="zh-CN" dirty="0" smtClean="0">
                <a:ea typeface="宋体" pitchFamily="2" charset="-122"/>
              </a:rPr>
              <a:t>μ</a:t>
            </a:r>
            <a:r>
              <a:rPr lang="en-US" altLang="zh-CN" dirty="0" smtClean="0">
                <a:ea typeface="宋体" pitchFamily="2" charset="-122"/>
              </a:rPr>
              <a:t>s)</a:t>
            </a:r>
            <a:r>
              <a:rPr lang="zh-CN" altLang="en-US" dirty="0" smtClean="0">
                <a:ea typeface="宋体" pitchFamily="2" charset="-122"/>
              </a:rPr>
              <a:t>加一，新连接使用计数器的当前值</a:t>
            </a:r>
            <a:endParaRPr lang="en-US" altLang="zh-CN" dirty="0" smtClean="0">
              <a:ea typeface="宋体" pitchFamily="2" charset="-122"/>
            </a:endParaRPr>
          </a:p>
          <a:p>
            <a:pPr lvl="2">
              <a:lnSpc>
                <a:spcPct val="110000"/>
              </a:lnSpc>
            </a:pPr>
            <a:r>
              <a:rPr lang="zh-CN" altLang="en-US" dirty="0" smtClean="0">
                <a:ea typeface="宋体" pitchFamily="2" charset="-122"/>
                <a:sym typeface="Wingdings" pitchFamily="2" charset="2"/>
              </a:rPr>
              <a:t>随机</a:t>
            </a:r>
            <a:r>
              <a:rPr lang="zh-CN" altLang="en-US" dirty="0">
                <a:ea typeface="宋体" pitchFamily="2" charset="-122"/>
                <a:sym typeface="Wingdings" pitchFamily="2" charset="2"/>
              </a:rPr>
              <a:t>选取：</a:t>
            </a:r>
            <a:r>
              <a:rPr lang="en-US" altLang="zh-CN" dirty="0">
                <a:ea typeface="宋体" pitchFamily="2" charset="-122"/>
                <a:sym typeface="Wingdings" pitchFamily="2" charset="2"/>
              </a:rPr>
              <a:t>ISN</a:t>
            </a:r>
            <a:r>
              <a:rPr lang="zh-CN" altLang="en-US" dirty="0">
                <a:ea typeface="宋体" pitchFamily="2" charset="-122"/>
                <a:sym typeface="Wingdings" pitchFamily="2" charset="2"/>
              </a:rPr>
              <a:t>选取有规律带来</a:t>
            </a:r>
            <a:r>
              <a:rPr lang="en-US" altLang="zh-CN" dirty="0">
                <a:ea typeface="宋体" pitchFamily="2" charset="-122"/>
                <a:sym typeface="Wingdings" pitchFamily="2" charset="2"/>
              </a:rPr>
              <a:t>IP Spoofing</a:t>
            </a:r>
            <a:r>
              <a:rPr lang="zh-CN" altLang="en-US" dirty="0" smtClean="0">
                <a:ea typeface="宋体" pitchFamily="2" charset="-122"/>
                <a:sym typeface="Wingdings" pitchFamily="2" charset="2"/>
              </a:rPr>
              <a:t>攻击</a:t>
            </a:r>
            <a:endParaRPr lang="zh-CN" altLang="en-US" dirty="0">
              <a:ea typeface="宋体" pitchFamily="2" charset="-122"/>
              <a:sym typeface="Wingdings" pitchFamily="2" charset="2"/>
            </a:endParaRPr>
          </a:p>
        </p:txBody>
      </p:sp>
    </p:spTree>
    <p:extLst>
      <p:ext uri="{BB962C8B-B14F-4D97-AF65-F5344CB8AC3E}">
        <p14:creationId xmlns:p14="http://schemas.microsoft.com/office/powerpoint/2010/main" val="1008614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连接建立：三次</a:t>
            </a:r>
            <a:r>
              <a:rPr lang="zh-CN" altLang="en-US" dirty="0" smtClean="0"/>
              <a:t>握手过程</a:t>
            </a:r>
            <a:endParaRPr lang="zh-CN" altLang="en-US" dirty="0"/>
          </a:p>
        </p:txBody>
      </p:sp>
      <p:sp>
        <p:nvSpPr>
          <p:cNvPr id="5" name="Rectangle 17"/>
          <p:cNvSpPr>
            <a:spLocks noChangeArrowheads="1"/>
          </p:cNvSpPr>
          <p:nvPr/>
        </p:nvSpPr>
        <p:spPr bwMode="auto">
          <a:xfrm>
            <a:off x="1442993" y="3076881"/>
            <a:ext cx="1541415" cy="525065"/>
          </a:xfrm>
          <a:prstGeom prst="rect">
            <a:avLst/>
          </a:prstGeom>
          <a:noFill/>
          <a:ln w="9525">
            <a:noFill/>
            <a:miter lim="800000"/>
            <a:headEnd/>
            <a:tailEnd/>
          </a:ln>
        </p:spPr>
        <p:txBody>
          <a:bodyPr wrap="none">
            <a:spAutoFit/>
          </a:bodyPr>
          <a:lstStyle/>
          <a:p>
            <a:r>
              <a:rPr lang="en-US" altLang="zh-CN" sz="1800" b="1" dirty="0">
                <a:solidFill>
                  <a:srgbClr val="0000FF"/>
                </a:solidFill>
              </a:rPr>
              <a:t>SYN_SENT</a:t>
            </a:r>
          </a:p>
        </p:txBody>
      </p:sp>
      <p:sp>
        <p:nvSpPr>
          <p:cNvPr id="6" name="Rectangle 18"/>
          <p:cNvSpPr>
            <a:spLocks noChangeArrowheads="1"/>
          </p:cNvSpPr>
          <p:nvPr/>
        </p:nvSpPr>
        <p:spPr bwMode="auto">
          <a:xfrm>
            <a:off x="1293125" y="4577993"/>
            <a:ext cx="1991874" cy="525066"/>
          </a:xfrm>
          <a:prstGeom prst="rect">
            <a:avLst/>
          </a:prstGeom>
          <a:noFill/>
          <a:ln w="9525">
            <a:noFill/>
            <a:miter lim="800000"/>
            <a:headEnd/>
            <a:tailEnd/>
          </a:ln>
        </p:spPr>
        <p:txBody>
          <a:bodyPr wrap="none">
            <a:spAutoFit/>
          </a:bodyPr>
          <a:lstStyle/>
          <a:p>
            <a:r>
              <a:rPr lang="en-US" altLang="zh-CN" sz="1800" b="1" dirty="0">
                <a:solidFill>
                  <a:srgbClr val="0000FF"/>
                </a:solidFill>
              </a:rPr>
              <a:t>ESTABLISHED</a:t>
            </a:r>
          </a:p>
        </p:txBody>
      </p:sp>
      <p:sp>
        <p:nvSpPr>
          <p:cNvPr id="7" name="Rectangle 19"/>
          <p:cNvSpPr>
            <a:spLocks noChangeArrowheads="1"/>
          </p:cNvSpPr>
          <p:nvPr/>
        </p:nvSpPr>
        <p:spPr bwMode="auto">
          <a:xfrm>
            <a:off x="9557824" y="3792079"/>
            <a:ext cx="1587165" cy="525065"/>
          </a:xfrm>
          <a:prstGeom prst="rect">
            <a:avLst/>
          </a:prstGeom>
          <a:noFill/>
          <a:ln w="9525">
            <a:noFill/>
            <a:miter lim="800000"/>
            <a:headEnd/>
            <a:tailEnd/>
          </a:ln>
        </p:spPr>
        <p:txBody>
          <a:bodyPr wrap="none">
            <a:spAutoFit/>
          </a:bodyPr>
          <a:lstStyle/>
          <a:p>
            <a:r>
              <a:rPr lang="en-US" altLang="zh-CN" sz="1800" b="1" dirty="0">
                <a:solidFill>
                  <a:srgbClr val="0000FF"/>
                </a:solidFill>
              </a:rPr>
              <a:t>SYN_RCVD</a:t>
            </a:r>
          </a:p>
        </p:txBody>
      </p:sp>
      <p:sp>
        <p:nvSpPr>
          <p:cNvPr id="8" name="Rectangle 20"/>
          <p:cNvSpPr>
            <a:spLocks noChangeArrowheads="1"/>
          </p:cNvSpPr>
          <p:nvPr/>
        </p:nvSpPr>
        <p:spPr bwMode="auto">
          <a:xfrm>
            <a:off x="9557824" y="2393549"/>
            <a:ext cx="1108552" cy="525065"/>
          </a:xfrm>
          <a:prstGeom prst="rect">
            <a:avLst/>
          </a:prstGeom>
          <a:noFill/>
          <a:ln w="9525">
            <a:noFill/>
            <a:miter lim="800000"/>
            <a:headEnd/>
            <a:tailEnd/>
          </a:ln>
        </p:spPr>
        <p:txBody>
          <a:bodyPr wrap="none">
            <a:spAutoFit/>
          </a:bodyPr>
          <a:lstStyle/>
          <a:p>
            <a:r>
              <a:rPr lang="en-US" altLang="zh-CN" sz="1800" b="1" dirty="0">
                <a:solidFill>
                  <a:srgbClr val="0000FF"/>
                </a:solidFill>
              </a:rPr>
              <a:t>LISTEN</a:t>
            </a:r>
          </a:p>
        </p:txBody>
      </p:sp>
      <p:sp>
        <p:nvSpPr>
          <p:cNvPr id="9" name="Rectangle 21"/>
          <p:cNvSpPr>
            <a:spLocks noChangeArrowheads="1"/>
          </p:cNvSpPr>
          <p:nvPr/>
        </p:nvSpPr>
        <p:spPr bwMode="auto">
          <a:xfrm>
            <a:off x="1442993" y="2220127"/>
            <a:ext cx="1259878" cy="525066"/>
          </a:xfrm>
          <a:prstGeom prst="rect">
            <a:avLst/>
          </a:prstGeom>
          <a:noFill/>
          <a:ln w="9525">
            <a:noFill/>
            <a:miter lim="800000"/>
            <a:headEnd/>
            <a:tailEnd/>
          </a:ln>
        </p:spPr>
        <p:txBody>
          <a:bodyPr wrap="none">
            <a:spAutoFit/>
          </a:bodyPr>
          <a:lstStyle/>
          <a:p>
            <a:r>
              <a:rPr lang="en-US" altLang="zh-CN" sz="1800" b="1" dirty="0">
                <a:solidFill>
                  <a:srgbClr val="0000FF"/>
                </a:solidFill>
              </a:rPr>
              <a:t>CLOSED</a:t>
            </a:r>
          </a:p>
        </p:txBody>
      </p:sp>
      <p:sp>
        <p:nvSpPr>
          <p:cNvPr id="10" name="Rectangle 22"/>
          <p:cNvSpPr>
            <a:spLocks noChangeArrowheads="1"/>
          </p:cNvSpPr>
          <p:nvPr/>
        </p:nvSpPr>
        <p:spPr bwMode="auto">
          <a:xfrm>
            <a:off x="9578718" y="5355560"/>
            <a:ext cx="1991874" cy="525065"/>
          </a:xfrm>
          <a:prstGeom prst="rect">
            <a:avLst/>
          </a:prstGeom>
          <a:noFill/>
          <a:ln w="9525">
            <a:noFill/>
            <a:miter lim="800000"/>
            <a:headEnd/>
            <a:tailEnd/>
          </a:ln>
        </p:spPr>
        <p:txBody>
          <a:bodyPr wrap="none">
            <a:spAutoFit/>
          </a:bodyPr>
          <a:lstStyle/>
          <a:p>
            <a:r>
              <a:rPr lang="en-US" altLang="zh-CN" sz="1800" b="1" dirty="0">
                <a:solidFill>
                  <a:srgbClr val="0000FF"/>
                </a:solidFill>
              </a:rPr>
              <a:t>ESTABLISHED</a:t>
            </a:r>
          </a:p>
        </p:txBody>
      </p:sp>
      <p:sp>
        <p:nvSpPr>
          <p:cNvPr id="11" name="Line 50"/>
          <p:cNvSpPr>
            <a:spLocks noChangeShapeType="1"/>
          </p:cNvSpPr>
          <p:nvPr/>
        </p:nvSpPr>
        <p:spPr bwMode="auto">
          <a:xfrm>
            <a:off x="5044436" y="3289393"/>
            <a:ext cx="0" cy="2195729"/>
          </a:xfrm>
          <a:prstGeom prst="line">
            <a:avLst/>
          </a:prstGeom>
          <a:noFill/>
          <a:ln w="6350">
            <a:solidFill>
              <a:srgbClr val="000000"/>
            </a:solidFill>
            <a:round/>
            <a:headEnd/>
            <a:tailEnd/>
          </a:ln>
        </p:spPr>
        <p:txBody>
          <a:bodyPr/>
          <a:lstStyle/>
          <a:p>
            <a:endParaRPr lang="zh-CN" altLang="en-US"/>
          </a:p>
        </p:txBody>
      </p:sp>
      <p:sp>
        <p:nvSpPr>
          <p:cNvPr id="12" name="Freeform 51"/>
          <p:cNvSpPr>
            <a:spLocks/>
          </p:cNvSpPr>
          <p:nvPr/>
        </p:nvSpPr>
        <p:spPr bwMode="auto">
          <a:xfrm>
            <a:off x="5023321" y="5476030"/>
            <a:ext cx="38711" cy="63644"/>
          </a:xfrm>
          <a:custGeom>
            <a:avLst/>
            <a:gdLst>
              <a:gd name="T0" fmla="*/ 38117362 w 32"/>
              <a:gd name="T1" fmla="*/ 0 h 32"/>
              <a:gd name="T2" fmla="*/ 20249950 w 32"/>
              <a:gd name="T3" fmla="*/ 61743820 h 32"/>
              <a:gd name="T4" fmla="*/ 0 w 32"/>
              <a:gd name="T5" fmla="*/ 0 h 32"/>
              <a:gd name="T6" fmla="*/ 38117362 w 32"/>
              <a:gd name="T7" fmla="*/ 0 h 32"/>
              <a:gd name="T8" fmla="*/ 0 60000 65536"/>
              <a:gd name="T9" fmla="*/ 0 60000 65536"/>
              <a:gd name="T10" fmla="*/ 0 60000 65536"/>
              <a:gd name="T11" fmla="*/ 0 60000 65536"/>
              <a:gd name="T12" fmla="*/ 0 w 32"/>
              <a:gd name="T13" fmla="*/ 0 h 32"/>
              <a:gd name="T14" fmla="*/ 32 w 32"/>
              <a:gd name="T15" fmla="*/ 32 h 32"/>
            </a:gdLst>
            <a:ahLst/>
            <a:cxnLst>
              <a:cxn ang="T8">
                <a:pos x="T0" y="T1"/>
              </a:cxn>
              <a:cxn ang="T9">
                <a:pos x="T2" y="T3"/>
              </a:cxn>
              <a:cxn ang="T10">
                <a:pos x="T4" y="T5"/>
              </a:cxn>
              <a:cxn ang="T11">
                <a:pos x="T6" y="T7"/>
              </a:cxn>
            </a:cxnLst>
            <a:rect l="T12" t="T13" r="T14" b="T15"/>
            <a:pathLst>
              <a:path w="32" h="32">
                <a:moveTo>
                  <a:pt x="32" y="0"/>
                </a:moveTo>
                <a:lnTo>
                  <a:pt x="17" y="32"/>
                </a:lnTo>
                <a:lnTo>
                  <a:pt x="0" y="0"/>
                </a:lnTo>
                <a:lnTo>
                  <a:pt x="32" y="0"/>
                </a:lnTo>
                <a:close/>
              </a:path>
            </a:pathLst>
          </a:custGeom>
          <a:solidFill>
            <a:srgbClr val="000000"/>
          </a:solidFill>
          <a:ln w="9525">
            <a:noFill/>
            <a:round/>
            <a:headEnd/>
            <a:tailEnd/>
          </a:ln>
        </p:spPr>
        <p:txBody>
          <a:bodyPr/>
          <a:lstStyle/>
          <a:p>
            <a:endParaRPr lang="zh-CN" altLang="en-US" sz="3200">
              <a:solidFill>
                <a:srgbClr val="0000FF"/>
              </a:solidFill>
              <a:latin typeface="Times New Roman" pitchFamily="18" charset="0"/>
            </a:endParaRPr>
          </a:p>
        </p:txBody>
      </p:sp>
      <p:sp>
        <p:nvSpPr>
          <p:cNvPr id="13" name="Line 52"/>
          <p:cNvSpPr>
            <a:spLocks noChangeShapeType="1"/>
          </p:cNvSpPr>
          <p:nvPr/>
        </p:nvSpPr>
        <p:spPr bwMode="auto">
          <a:xfrm>
            <a:off x="7697922" y="3289393"/>
            <a:ext cx="0" cy="2195729"/>
          </a:xfrm>
          <a:prstGeom prst="line">
            <a:avLst/>
          </a:prstGeom>
          <a:noFill/>
          <a:ln w="6350">
            <a:solidFill>
              <a:srgbClr val="000000"/>
            </a:solidFill>
            <a:round/>
            <a:headEnd/>
            <a:tailEnd/>
          </a:ln>
        </p:spPr>
        <p:txBody>
          <a:bodyPr/>
          <a:lstStyle/>
          <a:p>
            <a:endParaRPr lang="zh-CN" altLang="en-US"/>
          </a:p>
        </p:txBody>
      </p:sp>
      <p:sp>
        <p:nvSpPr>
          <p:cNvPr id="14" name="Freeform 53"/>
          <p:cNvSpPr>
            <a:spLocks/>
          </p:cNvSpPr>
          <p:nvPr/>
        </p:nvSpPr>
        <p:spPr bwMode="auto">
          <a:xfrm>
            <a:off x="7680326" y="5476030"/>
            <a:ext cx="35192" cy="63644"/>
          </a:xfrm>
          <a:custGeom>
            <a:avLst/>
            <a:gdLst>
              <a:gd name="T0" fmla="*/ 35850188 w 31"/>
              <a:gd name="T1" fmla="*/ 0 h 32"/>
              <a:gd name="T2" fmla="*/ 18503114 w 31"/>
              <a:gd name="T3" fmla="*/ 61743820 h 32"/>
              <a:gd name="T4" fmla="*/ 0 w 31"/>
              <a:gd name="T5" fmla="*/ 0 h 32"/>
              <a:gd name="T6" fmla="*/ 35850188 w 31"/>
              <a:gd name="T7" fmla="*/ 0 h 32"/>
              <a:gd name="T8" fmla="*/ 0 60000 65536"/>
              <a:gd name="T9" fmla="*/ 0 60000 65536"/>
              <a:gd name="T10" fmla="*/ 0 60000 65536"/>
              <a:gd name="T11" fmla="*/ 0 60000 65536"/>
              <a:gd name="T12" fmla="*/ 0 w 31"/>
              <a:gd name="T13" fmla="*/ 0 h 32"/>
              <a:gd name="T14" fmla="*/ 31 w 31"/>
              <a:gd name="T15" fmla="*/ 32 h 32"/>
            </a:gdLst>
            <a:ahLst/>
            <a:cxnLst>
              <a:cxn ang="T8">
                <a:pos x="T0" y="T1"/>
              </a:cxn>
              <a:cxn ang="T9">
                <a:pos x="T2" y="T3"/>
              </a:cxn>
              <a:cxn ang="T10">
                <a:pos x="T4" y="T5"/>
              </a:cxn>
              <a:cxn ang="T11">
                <a:pos x="T6" y="T7"/>
              </a:cxn>
            </a:cxnLst>
            <a:rect l="T12" t="T13" r="T14" b="T15"/>
            <a:pathLst>
              <a:path w="31" h="32">
                <a:moveTo>
                  <a:pt x="31" y="0"/>
                </a:moveTo>
                <a:lnTo>
                  <a:pt x="16" y="32"/>
                </a:lnTo>
                <a:lnTo>
                  <a:pt x="0" y="0"/>
                </a:lnTo>
                <a:lnTo>
                  <a:pt x="31" y="0"/>
                </a:lnTo>
                <a:close/>
              </a:path>
            </a:pathLst>
          </a:custGeom>
          <a:solidFill>
            <a:srgbClr val="000000"/>
          </a:solidFill>
          <a:ln w="9525">
            <a:noFill/>
            <a:round/>
            <a:headEnd/>
            <a:tailEnd/>
          </a:ln>
        </p:spPr>
        <p:txBody>
          <a:bodyPr/>
          <a:lstStyle/>
          <a:p>
            <a:endParaRPr lang="zh-CN" altLang="en-US" sz="3200">
              <a:solidFill>
                <a:srgbClr val="0000FF"/>
              </a:solidFill>
              <a:latin typeface="Times New Roman" pitchFamily="18" charset="0"/>
            </a:endParaRPr>
          </a:p>
        </p:txBody>
      </p:sp>
      <p:sp>
        <p:nvSpPr>
          <p:cNvPr id="15" name="Line 54"/>
          <p:cNvSpPr>
            <a:spLocks noChangeShapeType="1"/>
          </p:cNvSpPr>
          <p:nvPr/>
        </p:nvSpPr>
        <p:spPr bwMode="auto">
          <a:xfrm>
            <a:off x="5044436" y="3462142"/>
            <a:ext cx="2600698" cy="506882"/>
          </a:xfrm>
          <a:prstGeom prst="line">
            <a:avLst/>
          </a:prstGeom>
          <a:noFill/>
          <a:ln w="17463">
            <a:solidFill>
              <a:srgbClr val="000000"/>
            </a:solidFill>
            <a:round/>
            <a:headEnd/>
            <a:tailEnd/>
          </a:ln>
        </p:spPr>
        <p:txBody>
          <a:bodyPr/>
          <a:lstStyle/>
          <a:p>
            <a:endParaRPr lang="zh-CN" altLang="en-US"/>
          </a:p>
        </p:txBody>
      </p:sp>
      <p:sp>
        <p:nvSpPr>
          <p:cNvPr id="16" name="Freeform 55"/>
          <p:cNvSpPr>
            <a:spLocks/>
          </p:cNvSpPr>
          <p:nvPr/>
        </p:nvSpPr>
        <p:spPr bwMode="auto">
          <a:xfrm>
            <a:off x="7631057" y="3916744"/>
            <a:ext cx="66865" cy="104559"/>
          </a:xfrm>
          <a:custGeom>
            <a:avLst/>
            <a:gdLst>
              <a:gd name="T0" fmla="*/ 8556017 w 56"/>
              <a:gd name="T1" fmla="*/ 0 h 53"/>
              <a:gd name="T2" fmla="*/ 68448137 w 56"/>
              <a:gd name="T3" fmla="*/ 62647187 h 53"/>
              <a:gd name="T4" fmla="*/ 0 w 56"/>
              <a:gd name="T5" fmla="*/ 100616064 h 53"/>
              <a:gd name="T6" fmla="*/ 8556017 w 56"/>
              <a:gd name="T7" fmla="*/ 0 h 53"/>
              <a:gd name="T8" fmla="*/ 0 60000 65536"/>
              <a:gd name="T9" fmla="*/ 0 60000 65536"/>
              <a:gd name="T10" fmla="*/ 0 60000 65536"/>
              <a:gd name="T11" fmla="*/ 0 60000 65536"/>
              <a:gd name="T12" fmla="*/ 0 w 56"/>
              <a:gd name="T13" fmla="*/ 0 h 53"/>
              <a:gd name="T14" fmla="*/ 56 w 56"/>
              <a:gd name="T15" fmla="*/ 53 h 53"/>
            </a:gdLst>
            <a:ahLst/>
            <a:cxnLst>
              <a:cxn ang="T8">
                <a:pos x="T0" y="T1"/>
              </a:cxn>
              <a:cxn ang="T9">
                <a:pos x="T2" y="T3"/>
              </a:cxn>
              <a:cxn ang="T10">
                <a:pos x="T4" y="T5"/>
              </a:cxn>
              <a:cxn ang="T11">
                <a:pos x="T6" y="T7"/>
              </a:cxn>
            </a:cxnLst>
            <a:rect l="T12" t="T13" r="T14" b="T15"/>
            <a:pathLst>
              <a:path w="56" h="53">
                <a:moveTo>
                  <a:pt x="7" y="0"/>
                </a:moveTo>
                <a:lnTo>
                  <a:pt x="56" y="33"/>
                </a:lnTo>
                <a:lnTo>
                  <a:pt x="0" y="53"/>
                </a:lnTo>
                <a:lnTo>
                  <a:pt x="7" y="0"/>
                </a:lnTo>
                <a:close/>
              </a:path>
            </a:pathLst>
          </a:custGeom>
          <a:solidFill>
            <a:srgbClr val="000000"/>
          </a:solidFill>
          <a:ln w="9525">
            <a:noFill/>
            <a:round/>
            <a:headEnd/>
            <a:tailEnd/>
          </a:ln>
        </p:spPr>
        <p:txBody>
          <a:bodyPr/>
          <a:lstStyle/>
          <a:p>
            <a:endParaRPr lang="zh-CN" altLang="en-US" sz="3200">
              <a:solidFill>
                <a:srgbClr val="0000FF"/>
              </a:solidFill>
              <a:latin typeface="Times New Roman" pitchFamily="18" charset="0"/>
            </a:endParaRPr>
          </a:p>
        </p:txBody>
      </p:sp>
      <p:sp>
        <p:nvSpPr>
          <p:cNvPr id="17" name="Rectangle 56"/>
          <p:cNvSpPr>
            <a:spLocks noChangeArrowheads="1"/>
          </p:cNvSpPr>
          <p:nvPr/>
        </p:nvSpPr>
        <p:spPr bwMode="auto">
          <a:xfrm rot="360000">
            <a:off x="5470261" y="3226077"/>
            <a:ext cx="1458713" cy="308477"/>
          </a:xfrm>
          <a:prstGeom prst="rect">
            <a:avLst/>
          </a:prstGeom>
          <a:noFill/>
          <a:ln w="9525">
            <a:noFill/>
            <a:miter lim="800000"/>
            <a:headEnd/>
            <a:tailEnd/>
          </a:ln>
        </p:spPr>
        <p:txBody>
          <a:bodyPr lIns="0" tIns="0" rIns="0" bIns="0">
            <a:spAutoFit/>
          </a:bodyPr>
          <a:lstStyle/>
          <a:p>
            <a:r>
              <a:rPr lang="en-US" altLang="zh-CN" sz="1400" b="1" dirty="0">
                <a:solidFill>
                  <a:srgbClr val="000000"/>
                </a:solidFill>
              </a:rPr>
              <a:t>SYN (</a:t>
            </a:r>
            <a:r>
              <a:rPr lang="en-US" altLang="zh-CN" sz="1400" b="1" dirty="0" err="1">
                <a:solidFill>
                  <a:srgbClr val="000000"/>
                </a:solidFill>
              </a:rPr>
              <a:t>SeqNo</a:t>
            </a:r>
            <a:r>
              <a:rPr lang="en-US" altLang="zh-CN" sz="1400" b="1" dirty="0">
                <a:solidFill>
                  <a:srgbClr val="000000"/>
                </a:solidFill>
              </a:rPr>
              <a:t> = x)</a:t>
            </a:r>
            <a:endParaRPr lang="en-US" altLang="zh-CN" sz="2400" dirty="0"/>
          </a:p>
        </p:txBody>
      </p:sp>
      <p:sp>
        <p:nvSpPr>
          <p:cNvPr id="18" name="Line 57"/>
          <p:cNvSpPr>
            <a:spLocks noChangeShapeType="1"/>
          </p:cNvSpPr>
          <p:nvPr/>
        </p:nvSpPr>
        <p:spPr bwMode="auto">
          <a:xfrm flipV="1">
            <a:off x="5097224" y="4155411"/>
            <a:ext cx="2600698" cy="338678"/>
          </a:xfrm>
          <a:prstGeom prst="line">
            <a:avLst/>
          </a:prstGeom>
          <a:noFill/>
          <a:ln w="17463">
            <a:solidFill>
              <a:srgbClr val="000000"/>
            </a:solidFill>
            <a:round/>
            <a:headEnd/>
            <a:tailEnd/>
          </a:ln>
        </p:spPr>
        <p:txBody>
          <a:bodyPr/>
          <a:lstStyle/>
          <a:p>
            <a:endParaRPr lang="zh-CN" altLang="en-US"/>
          </a:p>
        </p:txBody>
      </p:sp>
      <p:sp>
        <p:nvSpPr>
          <p:cNvPr id="19" name="Freeform 58"/>
          <p:cNvSpPr>
            <a:spLocks/>
          </p:cNvSpPr>
          <p:nvPr/>
        </p:nvSpPr>
        <p:spPr bwMode="auto">
          <a:xfrm>
            <a:off x="5044436" y="4441811"/>
            <a:ext cx="63346" cy="104559"/>
          </a:xfrm>
          <a:custGeom>
            <a:avLst/>
            <a:gdLst>
              <a:gd name="T0" fmla="*/ 58136646 w 53"/>
              <a:gd name="T1" fmla="*/ 0 h 53"/>
              <a:gd name="T2" fmla="*/ 0 w 53"/>
              <a:gd name="T3" fmla="*/ 56952616 h 53"/>
              <a:gd name="T4" fmla="*/ 61624952 w 53"/>
              <a:gd name="T5" fmla="*/ 100616064 h 53"/>
              <a:gd name="T6" fmla="*/ 58136646 w 53"/>
              <a:gd name="T7" fmla="*/ 0 h 53"/>
              <a:gd name="T8" fmla="*/ 0 60000 65536"/>
              <a:gd name="T9" fmla="*/ 0 60000 65536"/>
              <a:gd name="T10" fmla="*/ 0 60000 65536"/>
              <a:gd name="T11" fmla="*/ 0 60000 65536"/>
              <a:gd name="T12" fmla="*/ 0 w 53"/>
              <a:gd name="T13" fmla="*/ 0 h 53"/>
              <a:gd name="T14" fmla="*/ 53 w 53"/>
              <a:gd name="T15" fmla="*/ 53 h 53"/>
            </a:gdLst>
            <a:ahLst/>
            <a:cxnLst>
              <a:cxn ang="T8">
                <a:pos x="T0" y="T1"/>
              </a:cxn>
              <a:cxn ang="T9">
                <a:pos x="T2" y="T3"/>
              </a:cxn>
              <a:cxn ang="T10">
                <a:pos x="T4" y="T5"/>
              </a:cxn>
              <a:cxn ang="T11">
                <a:pos x="T6" y="T7"/>
              </a:cxn>
            </a:cxnLst>
            <a:rect l="T12" t="T13" r="T14" b="T15"/>
            <a:pathLst>
              <a:path w="53" h="53">
                <a:moveTo>
                  <a:pt x="50" y="0"/>
                </a:moveTo>
                <a:lnTo>
                  <a:pt x="0" y="30"/>
                </a:lnTo>
                <a:lnTo>
                  <a:pt x="53" y="53"/>
                </a:lnTo>
                <a:lnTo>
                  <a:pt x="50" y="0"/>
                </a:lnTo>
                <a:close/>
              </a:path>
            </a:pathLst>
          </a:custGeom>
          <a:solidFill>
            <a:srgbClr val="000000"/>
          </a:solidFill>
          <a:ln w="9525">
            <a:noFill/>
            <a:round/>
            <a:headEnd/>
            <a:tailEnd/>
          </a:ln>
        </p:spPr>
        <p:txBody>
          <a:bodyPr/>
          <a:lstStyle/>
          <a:p>
            <a:endParaRPr lang="zh-CN" altLang="en-US" sz="3200">
              <a:solidFill>
                <a:srgbClr val="0000FF"/>
              </a:solidFill>
              <a:latin typeface="Times New Roman" pitchFamily="18" charset="0"/>
            </a:endParaRPr>
          </a:p>
        </p:txBody>
      </p:sp>
      <p:sp>
        <p:nvSpPr>
          <p:cNvPr id="20" name="Rectangle 59"/>
          <p:cNvSpPr>
            <a:spLocks noChangeArrowheads="1"/>
          </p:cNvSpPr>
          <p:nvPr/>
        </p:nvSpPr>
        <p:spPr bwMode="auto">
          <a:xfrm rot="21300000">
            <a:off x="5112407" y="4041043"/>
            <a:ext cx="2423541" cy="242374"/>
          </a:xfrm>
          <a:prstGeom prst="rect">
            <a:avLst/>
          </a:prstGeom>
          <a:noFill/>
          <a:ln w="9525">
            <a:noFill/>
            <a:miter lim="800000"/>
            <a:headEnd/>
            <a:tailEnd/>
          </a:ln>
        </p:spPr>
        <p:txBody>
          <a:bodyPr wrap="none" lIns="0" tIns="0" rIns="0" bIns="0">
            <a:spAutoFit/>
          </a:bodyPr>
          <a:lstStyle/>
          <a:p>
            <a:r>
              <a:rPr lang="en-US" altLang="zh-CN" sz="1100" b="1" dirty="0">
                <a:solidFill>
                  <a:srgbClr val="000000"/>
                </a:solidFill>
              </a:rPr>
              <a:t>SYN (</a:t>
            </a:r>
            <a:r>
              <a:rPr lang="en-US" altLang="zh-CN" sz="1100" b="1" dirty="0" err="1">
                <a:solidFill>
                  <a:srgbClr val="000000"/>
                </a:solidFill>
              </a:rPr>
              <a:t>SeqNo</a:t>
            </a:r>
            <a:r>
              <a:rPr lang="en-US" altLang="zh-CN" sz="1100" b="1" dirty="0">
                <a:solidFill>
                  <a:srgbClr val="000000"/>
                </a:solidFill>
              </a:rPr>
              <a:t> = y, </a:t>
            </a:r>
            <a:r>
              <a:rPr lang="en-US" altLang="zh-CN" sz="1100" b="1" dirty="0" err="1">
                <a:solidFill>
                  <a:srgbClr val="000000"/>
                </a:solidFill>
              </a:rPr>
              <a:t>AckNo</a:t>
            </a:r>
            <a:r>
              <a:rPr lang="en-US" altLang="zh-CN" sz="1100" b="1" dirty="0">
                <a:solidFill>
                  <a:srgbClr val="000000"/>
                </a:solidFill>
              </a:rPr>
              <a:t> = x + 1 )</a:t>
            </a:r>
            <a:endParaRPr lang="en-US" altLang="zh-CN" dirty="0"/>
          </a:p>
        </p:txBody>
      </p:sp>
      <p:sp>
        <p:nvSpPr>
          <p:cNvPr id="21" name="Line 60"/>
          <p:cNvSpPr>
            <a:spLocks noChangeShapeType="1"/>
          </p:cNvSpPr>
          <p:nvPr/>
        </p:nvSpPr>
        <p:spPr bwMode="auto">
          <a:xfrm>
            <a:off x="5044436" y="4932781"/>
            <a:ext cx="2600698" cy="422780"/>
          </a:xfrm>
          <a:prstGeom prst="line">
            <a:avLst/>
          </a:prstGeom>
          <a:noFill/>
          <a:ln w="17463">
            <a:solidFill>
              <a:srgbClr val="000000"/>
            </a:solidFill>
            <a:round/>
            <a:headEnd/>
            <a:tailEnd/>
          </a:ln>
        </p:spPr>
        <p:txBody>
          <a:bodyPr/>
          <a:lstStyle/>
          <a:p>
            <a:endParaRPr lang="zh-CN" altLang="en-US"/>
          </a:p>
        </p:txBody>
      </p:sp>
      <p:sp>
        <p:nvSpPr>
          <p:cNvPr id="22" name="Freeform 61"/>
          <p:cNvSpPr>
            <a:spLocks/>
          </p:cNvSpPr>
          <p:nvPr/>
        </p:nvSpPr>
        <p:spPr bwMode="auto">
          <a:xfrm>
            <a:off x="7631057" y="5303281"/>
            <a:ext cx="66865" cy="104559"/>
          </a:xfrm>
          <a:custGeom>
            <a:avLst/>
            <a:gdLst>
              <a:gd name="T0" fmla="*/ 6014951 w 55"/>
              <a:gd name="T1" fmla="*/ 0 h 53"/>
              <a:gd name="T2" fmla="*/ 66165556 w 55"/>
              <a:gd name="T3" fmla="*/ 60749915 h 53"/>
              <a:gd name="T4" fmla="*/ 0 w 55"/>
              <a:gd name="T5" fmla="*/ 100616064 h 53"/>
              <a:gd name="T6" fmla="*/ 6014951 w 55"/>
              <a:gd name="T7" fmla="*/ 0 h 53"/>
              <a:gd name="T8" fmla="*/ 0 60000 65536"/>
              <a:gd name="T9" fmla="*/ 0 60000 65536"/>
              <a:gd name="T10" fmla="*/ 0 60000 65536"/>
              <a:gd name="T11" fmla="*/ 0 60000 65536"/>
              <a:gd name="T12" fmla="*/ 0 w 55"/>
              <a:gd name="T13" fmla="*/ 0 h 53"/>
              <a:gd name="T14" fmla="*/ 55 w 55"/>
              <a:gd name="T15" fmla="*/ 53 h 53"/>
            </a:gdLst>
            <a:ahLst/>
            <a:cxnLst>
              <a:cxn ang="T8">
                <a:pos x="T0" y="T1"/>
              </a:cxn>
              <a:cxn ang="T9">
                <a:pos x="T2" y="T3"/>
              </a:cxn>
              <a:cxn ang="T10">
                <a:pos x="T4" y="T5"/>
              </a:cxn>
              <a:cxn ang="T11">
                <a:pos x="T6" y="T7"/>
              </a:cxn>
            </a:cxnLst>
            <a:rect l="T12" t="T13" r="T14" b="T15"/>
            <a:pathLst>
              <a:path w="55" h="53">
                <a:moveTo>
                  <a:pt x="5" y="0"/>
                </a:moveTo>
                <a:lnTo>
                  <a:pt x="55" y="32"/>
                </a:lnTo>
                <a:lnTo>
                  <a:pt x="0" y="53"/>
                </a:lnTo>
                <a:lnTo>
                  <a:pt x="5" y="0"/>
                </a:lnTo>
                <a:close/>
              </a:path>
            </a:pathLst>
          </a:custGeom>
          <a:solidFill>
            <a:srgbClr val="000000"/>
          </a:solidFill>
          <a:ln w="9525">
            <a:noFill/>
            <a:round/>
            <a:headEnd/>
            <a:tailEnd/>
          </a:ln>
        </p:spPr>
        <p:txBody>
          <a:bodyPr/>
          <a:lstStyle/>
          <a:p>
            <a:endParaRPr lang="zh-CN" altLang="en-US" sz="3200">
              <a:solidFill>
                <a:srgbClr val="0000FF"/>
              </a:solidFill>
              <a:latin typeface="Times New Roman" pitchFamily="18" charset="0"/>
            </a:endParaRPr>
          </a:p>
        </p:txBody>
      </p:sp>
      <p:sp>
        <p:nvSpPr>
          <p:cNvPr id="23" name="Rectangle 62"/>
          <p:cNvSpPr>
            <a:spLocks noChangeArrowheads="1"/>
          </p:cNvSpPr>
          <p:nvPr/>
        </p:nvSpPr>
        <p:spPr bwMode="auto">
          <a:xfrm rot="300000">
            <a:off x="5148707" y="4849006"/>
            <a:ext cx="2885506" cy="308477"/>
          </a:xfrm>
          <a:prstGeom prst="rect">
            <a:avLst/>
          </a:prstGeom>
          <a:noFill/>
          <a:ln w="9525">
            <a:noFill/>
            <a:miter lim="800000"/>
            <a:headEnd/>
            <a:tailEnd/>
          </a:ln>
        </p:spPr>
        <p:txBody>
          <a:bodyPr wrap="none" lIns="0" tIns="0" rIns="0" bIns="0">
            <a:spAutoFit/>
          </a:bodyPr>
          <a:lstStyle/>
          <a:p>
            <a:r>
              <a:rPr lang="en-US" altLang="zh-CN" sz="1400" b="1" dirty="0">
                <a:solidFill>
                  <a:srgbClr val="000000"/>
                </a:solidFill>
              </a:rPr>
              <a:t>(</a:t>
            </a:r>
            <a:r>
              <a:rPr lang="en-US" altLang="zh-CN" sz="1400" b="1" dirty="0" err="1">
                <a:solidFill>
                  <a:srgbClr val="000000"/>
                </a:solidFill>
              </a:rPr>
              <a:t>SeqNo</a:t>
            </a:r>
            <a:r>
              <a:rPr lang="en-US" altLang="zh-CN" sz="1400" b="1" dirty="0">
                <a:solidFill>
                  <a:srgbClr val="000000"/>
                </a:solidFill>
              </a:rPr>
              <a:t> = x+1, </a:t>
            </a:r>
            <a:r>
              <a:rPr lang="en-US" altLang="zh-CN" sz="1400" b="1" dirty="0" err="1">
                <a:solidFill>
                  <a:srgbClr val="000000"/>
                </a:solidFill>
              </a:rPr>
              <a:t>AckNo</a:t>
            </a:r>
            <a:r>
              <a:rPr lang="en-US" altLang="zh-CN" sz="1400" b="1" dirty="0">
                <a:solidFill>
                  <a:srgbClr val="000000"/>
                </a:solidFill>
              </a:rPr>
              <a:t> = y + 1 )</a:t>
            </a:r>
            <a:endParaRPr lang="en-US" altLang="zh-CN" sz="2400" dirty="0"/>
          </a:p>
        </p:txBody>
      </p:sp>
      <p:sp>
        <p:nvSpPr>
          <p:cNvPr id="42" name="文本框 41"/>
          <p:cNvSpPr txBox="1"/>
          <p:nvPr/>
        </p:nvSpPr>
        <p:spPr>
          <a:xfrm>
            <a:off x="3757988" y="2959234"/>
            <a:ext cx="1318121" cy="646331"/>
          </a:xfrm>
          <a:prstGeom prst="rect">
            <a:avLst/>
          </a:prstGeom>
          <a:noFill/>
        </p:spPr>
        <p:txBody>
          <a:bodyPr wrap="square" rtlCol="0">
            <a:spAutoFit/>
          </a:bodyPr>
          <a:lstStyle/>
          <a:p>
            <a:r>
              <a:rPr lang="zh-CN" altLang="en-US" dirty="0" smtClean="0"/>
              <a:t>选择</a:t>
            </a:r>
            <a:r>
              <a:rPr lang="en-US" altLang="zh-CN" dirty="0" smtClean="0"/>
              <a:t>ISN x</a:t>
            </a:r>
            <a:r>
              <a:rPr lang="zh-CN" altLang="en-US" dirty="0" smtClean="0"/>
              <a:t>，</a:t>
            </a:r>
            <a:endParaRPr lang="en-US" altLang="zh-CN" dirty="0" smtClean="0"/>
          </a:p>
          <a:p>
            <a:r>
              <a:rPr lang="zh-CN" altLang="en-US" dirty="0" smtClean="0"/>
              <a:t>发送</a:t>
            </a:r>
            <a:r>
              <a:rPr lang="en-US" altLang="zh-CN" dirty="0" smtClean="0"/>
              <a:t>SYN</a:t>
            </a:r>
            <a:endParaRPr lang="zh-CN" altLang="en-US" dirty="0"/>
          </a:p>
        </p:txBody>
      </p:sp>
      <p:sp>
        <p:nvSpPr>
          <p:cNvPr id="43" name="文本框 42"/>
          <p:cNvSpPr txBox="1"/>
          <p:nvPr/>
        </p:nvSpPr>
        <p:spPr>
          <a:xfrm>
            <a:off x="7801157" y="3611731"/>
            <a:ext cx="1318121" cy="923330"/>
          </a:xfrm>
          <a:prstGeom prst="rect">
            <a:avLst/>
          </a:prstGeom>
          <a:noFill/>
        </p:spPr>
        <p:txBody>
          <a:bodyPr wrap="square" rtlCol="0">
            <a:spAutoFit/>
          </a:bodyPr>
          <a:lstStyle/>
          <a:p>
            <a:r>
              <a:rPr lang="zh-CN" altLang="en-US" dirty="0" smtClean="0"/>
              <a:t>选择</a:t>
            </a:r>
            <a:r>
              <a:rPr lang="en-US" altLang="zh-CN" dirty="0" smtClean="0"/>
              <a:t>ISN y</a:t>
            </a:r>
            <a:r>
              <a:rPr lang="zh-CN" altLang="en-US" dirty="0" smtClean="0"/>
              <a:t>，</a:t>
            </a:r>
            <a:endParaRPr lang="en-US" altLang="zh-CN" dirty="0" smtClean="0"/>
          </a:p>
          <a:p>
            <a:r>
              <a:rPr lang="zh-CN" altLang="en-US" dirty="0" smtClean="0"/>
              <a:t>发送</a:t>
            </a:r>
            <a:r>
              <a:rPr lang="en-US" altLang="zh-CN" dirty="0" smtClean="0"/>
              <a:t>SYN ACK</a:t>
            </a:r>
            <a:r>
              <a:rPr lang="zh-CN" altLang="en-US" dirty="0" smtClean="0"/>
              <a:t>确认</a:t>
            </a:r>
            <a:r>
              <a:rPr lang="en-US" altLang="zh-CN" dirty="0" smtClean="0"/>
              <a:t>x</a:t>
            </a:r>
            <a:endParaRPr lang="zh-CN" altLang="en-US" dirty="0"/>
          </a:p>
        </p:txBody>
      </p:sp>
      <p:sp>
        <p:nvSpPr>
          <p:cNvPr id="44" name="文本框 43"/>
          <p:cNvSpPr txBox="1"/>
          <p:nvPr/>
        </p:nvSpPr>
        <p:spPr>
          <a:xfrm>
            <a:off x="2890644" y="4628197"/>
            <a:ext cx="2273879" cy="1200329"/>
          </a:xfrm>
          <a:prstGeom prst="rect">
            <a:avLst/>
          </a:prstGeom>
          <a:noFill/>
        </p:spPr>
        <p:txBody>
          <a:bodyPr wrap="square" rtlCol="0">
            <a:spAutoFit/>
          </a:bodyPr>
          <a:lstStyle/>
          <a:p>
            <a:r>
              <a:rPr lang="zh-CN" altLang="en-US" dirty="0" smtClean="0"/>
              <a:t>服务器已经确认我方的</a:t>
            </a:r>
            <a:r>
              <a:rPr lang="en-US" altLang="zh-CN" dirty="0" smtClean="0"/>
              <a:t>ISN</a:t>
            </a:r>
            <a:r>
              <a:rPr lang="zh-CN" altLang="en-US" dirty="0" smtClean="0"/>
              <a:t>，发送</a:t>
            </a:r>
            <a:r>
              <a:rPr lang="en-US" altLang="zh-CN" dirty="0" smtClean="0"/>
              <a:t>ACK</a:t>
            </a:r>
            <a:r>
              <a:rPr lang="zh-CN" altLang="en-US" dirty="0" smtClean="0"/>
              <a:t>确认</a:t>
            </a:r>
            <a:r>
              <a:rPr lang="en-US" altLang="zh-CN" dirty="0" smtClean="0"/>
              <a:t>y</a:t>
            </a:r>
            <a:r>
              <a:rPr lang="zh-CN" altLang="en-US" dirty="0" smtClean="0"/>
              <a:t>，可能还包含</a:t>
            </a:r>
            <a:r>
              <a:rPr lang="en-US" altLang="zh-CN" dirty="0" smtClean="0"/>
              <a:t>C</a:t>
            </a:r>
            <a:r>
              <a:rPr lang="en-US" altLang="zh-CN" dirty="0" smtClean="0">
                <a:sym typeface="Wingdings" panose="05000000000000000000" pitchFamily="2" charset="2"/>
              </a:rPr>
              <a:t>S</a:t>
            </a:r>
            <a:r>
              <a:rPr lang="zh-CN" altLang="en-US" dirty="0" smtClean="0">
                <a:sym typeface="Wingdings" panose="05000000000000000000" pitchFamily="2" charset="2"/>
              </a:rPr>
              <a:t>的数据</a:t>
            </a:r>
            <a:endParaRPr lang="zh-CN" altLang="en-US" dirty="0"/>
          </a:p>
        </p:txBody>
      </p:sp>
      <p:sp>
        <p:nvSpPr>
          <p:cNvPr id="45" name="文本框 44"/>
          <p:cNvSpPr txBox="1"/>
          <p:nvPr/>
        </p:nvSpPr>
        <p:spPr>
          <a:xfrm>
            <a:off x="7782383" y="5222938"/>
            <a:ext cx="1409514" cy="923330"/>
          </a:xfrm>
          <a:prstGeom prst="rect">
            <a:avLst/>
          </a:prstGeom>
          <a:noFill/>
        </p:spPr>
        <p:txBody>
          <a:bodyPr wrap="square" rtlCol="0">
            <a:spAutoFit/>
          </a:bodyPr>
          <a:lstStyle/>
          <a:p>
            <a:r>
              <a:rPr lang="zh-CN" altLang="en-US" dirty="0" smtClean="0"/>
              <a:t>收到</a:t>
            </a:r>
            <a:r>
              <a:rPr lang="en-US" altLang="zh-CN" dirty="0" smtClean="0"/>
              <a:t>ACK</a:t>
            </a:r>
          </a:p>
          <a:p>
            <a:r>
              <a:rPr lang="en-US" altLang="zh-CN" dirty="0" smtClean="0"/>
              <a:t>Client</a:t>
            </a:r>
            <a:r>
              <a:rPr lang="zh-CN" altLang="en-US" dirty="0" smtClean="0"/>
              <a:t>也确认连接活跃</a:t>
            </a:r>
            <a:endParaRPr lang="zh-CN" altLang="en-US" dirty="0"/>
          </a:p>
        </p:txBody>
      </p:sp>
      <p:cxnSp>
        <p:nvCxnSpPr>
          <p:cNvPr id="47" name="直接箭头连接符 46"/>
          <p:cNvCxnSpPr/>
          <p:nvPr/>
        </p:nvCxnSpPr>
        <p:spPr>
          <a:xfrm>
            <a:off x="1877791" y="2515318"/>
            <a:ext cx="0" cy="594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861463" y="3479888"/>
            <a:ext cx="16328" cy="1048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0123875" y="4162997"/>
            <a:ext cx="16328" cy="1048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10123874" y="2776779"/>
            <a:ext cx="1" cy="828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48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连接建立：三次握手</a:t>
            </a:r>
            <a:r>
              <a:rPr lang="zh-CN" altLang="en-US" dirty="0" smtClean="0"/>
              <a:t>过程，连接建立冲突</a:t>
            </a:r>
            <a:endParaRPr lang="zh-CN" altLang="en-US" dirty="0"/>
          </a:p>
        </p:txBody>
      </p:sp>
      <p:sp>
        <p:nvSpPr>
          <p:cNvPr id="3" name="内容占位符 2"/>
          <p:cNvSpPr>
            <a:spLocks noGrp="1"/>
          </p:cNvSpPr>
          <p:nvPr>
            <p:ph idx="1"/>
          </p:nvPr>
        </p:nvSpPr>
        <p:spPr>
          <a:xfrm>
            <a:off x="807557" y="3566855"/>
            <a:ext cx="3003144" cy="2321831"/>
          </a:xfrm>
        </p:spPr>
        <p:txBody>
          <a:bodyPr/>
          <a:lstStyle/>
          <a:p>
            <a:pPr marL="0" indent="0">
              <a:buNone/>
            </a:pPr>
            <a:r>
              <a:rPr lang="en-US" altLang="zh-CN" dirty="0" smtClean="0"/>
              <a:t>1. </a:t>
            </a:r>
            <a:r>
              <a:rPr lang="zh-CN" altLang="en-US" dirty="0" smtClean="0"/>
              <a:t>发送了</a:t>
            </a:r>
            <a:r>
              <a:rPr lang="en-US" altLang="zh-CN" dirty="0" smtClean="0"/>
              <a:t>ISN=x,</a:t>
            </a:r>
            <a:r>
              <a:rPr lang="zh-CN" altLang="en-US" dirty="0" smtClean="0"/>
              <a:t>收到了对方的</a:t>
            </a:r>
            <a:r>
              <a:rPr lang="en-US" altLang="zh-CN" dirty="0" smtClean="0"/>
              <a:t>ACK</a:t>
            </a:r>
          </a:p>
          <a:p>
            <a:pPr marL="0" indent="0">
              <a:buNone/>
            </a:pPr>
            <a:r>
              <a:rPr lang="en-US" altLang="zh-CN" dirty="0" smtClean="0"/>
              <a:t>2. </a:t>
            </a:r>
            <a:r>
              <a:rPr lang="zh-CN" altLang="en-US" dirty="0" smtClean="0"/>
              <a:t>收到了对方的</a:t>
            </a:r>
            <a:r>
              <a:rPr lang="en-US" altLang="zh-CN" dirty="0" smtClean="0"/>
              <a:t>ISN=y</a:t>
            </a:r>
            <a:r>
              <a:rPr lang="zh-CN" altLang="en-US" dirty="0" smtClean="0"/>
              <a:t>，发送了</a:t>
            </a:r>
            <a:r>
              <a:rPr lang="en-US" altLang="zh-CN" dirty="0" smtClean="0"/>
              <a:t>ACK </a:t>
            </a:r>
            <a:endParaRPr lang="zh-CN" altLang="en-US" dirty="0"/>
          </a:p>
        </p:txBody>
      </p:sp>
      <p:grpSp>
        <p:nvGrpSpPr>
          <p:cNvPr id="4" name="组合 3"/>
          <p:cNvGrpSpPr/>
          <p:nvPr/>
        </p:nvGrpSpPr>
        <p:grpSpPr>
          <a:xfrm>
            <a:off x="4688471" y="2247355"/>
            <a:ext cx="6916301" cy="2799474"/>
            <a:chOff x="1653058" y="3643760"/>
            <a:chExt cx="5583238" cy="2590800"/>
          </a:xfrm>
        </p:grpSpPr>
        <p:sp>
          <p:nvSpPr>
            <p:cNvPr id="5" name="Text Box 7"/>
            <p:cNvSpPr txBox="1">
              <a:spLocks noChangeArrowheads="1"/>
            </p:cNvSpPr>
            <p:nvPr/>
          </p:nvSpPr>
          <p:spPr bwMode="auto">
            <a:xfrm rot="744505">
              <a:off x="3555965" y="3670387"/>
              <a:ext cx="2133600" cy="336550"/>
            </a:xfrm>
            <a:prstGeom prst="rect">
              <a:avLst/>
            </a:prstGeom>
            <a:noFill/>
            <a:ln w="9525">
              <a:noFill/>
              <a:miter lim="800000"/>
              <a:headEnd/>
              <a:tailEnd/>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kumimoji="1" lang="en-US" altLang="zh-CN" dirty="0">
                  <a:latin typeface="Times New Roman" pitchFamily="18" charset="0"/>
                </a:rPr>
                <a:t>SYN(</a:t>
              </a:r>
              <a:r>
                <a:rPr kumimoji="1" lang="en-US" altLang="zh-CN" dirty="0" err="1">
                  <a:latin typeface="Times New Roman" pitchFamily="18" charset="0"/>
                </a:rPr>
                <a:t>seq</a:t>
              </a:r>
              <a:r>
                <a:rPr kumimoji="1" lang="en-US" altLang="zh-CN" dirty="0">
                  <a:latin typeface="Times New Roman" pitchFamily="18" charset="0"/>
                </a:rPr>
                <a:t>=x)</a:t>
              </a:r>
            </a:p>
          </p:txBody>
        </p:sp>
        <p:sp>
          <p:nvSpPr>
            <p:cNvPr id="6" name="Text Box 9"/>
            <p:cNvSpPr txBox="1">
              <a:spLocks noChangeArrowheads="1"/>
            </p:cNvSpPr>
            <p:nvPr/>
          </p:nvSpPr>
          <p:spPr bwMode="auto">
            <a:xfrm rot="20459586">
              <a:off x="3173883" y="4005710"/>
              <a:ext cx="1905000" cy="336550"/>
            </a:xfrm>
            <a:prstGeom prst="rect">
              <a:avLst/>
            </a:prstGeom>
            <a:noFill/>
            <a:ln w="9525">
              <a:noFill/>
              <a:miter lim="800000"/>
              <a:headEnd/>
              <a:tailEnd/>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kumimoji="1" lang="en-US" altLang="zh-CN">
                  <a:latin typeface="Times New Roman" pitchFamily="18" charset="0"/>
                </a:rPr>
                <a:t>SYN(seq=y)</a:t>
              </a:r>
              <a:endParaRPr kumimoji="1" lang="en-US" altLang="zh-CN" sz="2000">
                <a:latin typeface="Times New Roman" pitchFamily="18" charset="0"/>
              </a:endParaRPr>
            </a:p>
          </p:txBody>
        </p:sp>
        <p:sp>
          <p:nvSpPr>
            <p:cNvPr id="7" name="Text Box 11"/>
            <p:cNvSpPr txBox="1">
              <a:spLocks noChangeArrowheads="1"/>
            </p:cNvSpPr>
            <p:nvPr/>
          </p:nvSpPr>
          <p:spPr bwMode="auto">
            <a:xfrm rot="19778937">
              <a:off x="3016182" y="5499792"/>
              <a:ext cx="2590800" cy="336550"/>
            </a:xfrm>
            <a:prstGeom prst="rect">
              <a:avLst/>
            </a:prstGeom>
            <a:noFill/>
            <a:ln w="9525">
              <a:noFill/>
              <a:miter lim="800000"/>
              <a:headEnd/>
              <a:tailEnd/>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kumimoji="1" lang="en-US" altLang="zh-CN" sz="1600" dirty="0" smtClean="0">
                  <a:latin typeface="Times New Roman" pitchFamily="18" charset="0"/>
                </a:rPr>
                <a:t>SYN (</a:t>
              </a:r>
              <a:r>
                <a:rPr kumimoji="1" lang="en-US" altLang="zh-CN" sz="1600" dirty="0" err="1" smtClean="0">
                  <a:latin typeface="Times New Roman" pitchFamily="18" charset="0"/>
                </a:rPr>
                <a:t>seq</a:t>
              </a:r>
              <a:r>
                <a:rPr kumimoji="1" lang="en-US" altLang="zh-CN" sz="1600" dirty="0" smtClean="0">
                  <a:latin typeface="Times New Roman" pitchFamily="18" charset="0"/>
                </a:rPr>
                <a:t>=</a:t>
              </a:r>
              <a:r>
                <a:rPr kumimoji="1" lang="en-US" altLang="zh-CN" sz="1600" dirty="0" err="1" smtClean="0">
                  <a:latin typeface="Times New Roman" pitchFamily="18" charset="0"/>
                </a:rPr>
                <a:t>y,ack</a:t>
              </a:r>
              <a:r>
                <a:rPr kumimoji="1" lang="en-US" altLang="zh-CN" sz="1600" dirty="0" smtClean="0">
                  <a:latin typeface="Times New Roman" pitchFamily="18" charset="0"/>
                </a:rPr>
                <a:t>=x+1</a:t>
              </a:r>
              <a:r>
                <a:rPr kumimoji="1" lang="en-US" altLang="zh-CN" sz="1600" dirty="0">
                  <a:latin typeface="Times New Roman" pitchFamily="18" charset="0"/>
                </a:rPr>
                <a:t>)</a:t>
              </a:r>
              <a:endParaRPr kumimoji="1" lang="en-US" altLang="zh-CN" dirty="0">
                <a:latin typeface="Times New Roman" pitchFamily="18" charset="0"/>
              </a:endParaRPr>
            </a:p>
          </p:txBody>
        </p:sp>
        <p:grpSp>
          <p:nvGrpSpPr>
            <p:cNvPr id="8" name="组合 7"/>
            <p:cNvGrpSpPr>
              <a:grpSpLocks/>
            </p:cNvGrpSpPr>
            <p:nvPr/>
          </p:nvGrpSpPr>
          <p:grpSpPr bwMode="auto">
            <a:xfrm>
              <a:off x="3010409" y="3643760"/>
              <a:ext cx="2765463" cy="2590800"/>
              <a:chOff x="2786050" y="3357563"/>
              <a:chExt cx="2765463" cy="2590800"/>
            </a:xfrm>
          </p:grpSpPr>
          <p:sp>
            <p:nvSpPr>
              <p:cNvPr id="16" name="Line 4"/>
              <p:cNvSpPr>
                <a:spLocks noChangeShapeType="1"/>
              </p:cNvSpPr>
              <p:nvPr/>
            </p:nvSpPr>
            <p:spPr bwMode="auto">
              <a:xfrm>
                <a:off x="2787619" y="3357563"/>
                <a:ext cx="0" cy="2590800"/>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Line 5"/>
              <p:cNvSpPr>
                <a:spLocks noChangeShapeType="1"/>
              </p:cNvSpPr>
              <p:nvPr/>
            </p:nvSpPr>
            <p:spPr bwMode="auto">
              <a:xfrm>
                <a:off x="5530819" y="3433763"/>
                <a:ext cx="0" cy="2438400"/>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Line 6"/>
              <p:cNvSpPr>
                <a:spLocks noChangeShapeType="1"/>
              </p:cNvSpPr>
              <p:nvPr/>
            </p:nvSpPr>
            <p:spPr bwMode="auto">
              <a:xfrm>
                <a:off x="2786050" y="3429000"/>
                <a:ext cx="2714644" cy="714380"/>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8"/>
              <p:cNvSpPr>
                <a:spLocks noChangeShapeType="1"/>
              </p:cNvSpPr>
              <p:nvPr/>
            </p:nvSpPr>
            <p:spPr bwMode="auto">
              <a:xfrm flipH="1">
                <a:off x="2786050" y="3500438"/>
                <a:ext cx="2667000" cy="914400"/>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Line 12"/>
              <p:cNvSpPr>
                <a:spLocks noChangeShapeType="1"/>
              </p:cNvSpPr>
              <p:nvPr/>
            </p:nvSpPr>
            <p:spPr bwMode="auto">
              <a:xfrm>
                <a:off x="2786050" y="4500570"/>
                <a:ext cx="2765463" cy="1062053"/>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Line 13"/>
              <p:cNvSpPr>
                <a:spLocks noChangeShapeType="1"/>
              </p:cNvSpPr>
              <p:nvPr/>
            </p:nvSpPr>
            <p:spPr bwMode="auto">
              <a:xfrm flipH="1">
                <a:off x="2857488" y="4143380"/>
                <a:ext cx="2684444" cy="1643074"/>
              </a:xfrm>
              <a:prstGeom prst="line">
                <a:avLst/>
              </a:prstGeom>
              <a:noFill/>
              <a:ln w="9525">
                <a:solidFill>
                  <a:srgbClr val="FF0066"/>
                </a:solidFill>
                <a:round/>
                <a:headEnd/>
                <a:tailEnd type="triangle" w="med" len="me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 name="Text Box 14"/>
            <p:cNvSpPr txBox="1">
              <a:spLocks noChangeArrowheads="1"/>
            </p:cNvSpPr>
            <p:nvPr/>
          </p:nvSpPr>
          <p:spPr bwMode="auto">
            <a:xfrm rot="1101918">
              <a:off x="3307302" y="4955311"/>
              <a:ext cx="2590800" cy="369333"/>
            </a:xfrm>
            <a:prstGeom prst="rect">
              <a:avLst/>
            </a:prstGeom>
            <a:noFill/>
            <a:ln w="9525">
              <a:noFill/>
              <a:miter lim="800000"/>
              <a:headEnd/>
              <a:tailEnd/>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kumimoji="1" lang="en-US" altLang="zh-CN" sz="1600" dirty="0" smtClean="0">
                  <a:latin typeface="Times New Roman" pitchFamily="18" charset="0"/>
                </a:rPr>
                <a:t>SYN (</a:t>
              </a:r>
              <a:r>
                <a:rPr kumimoji="1" lang="en-US" altLang="zh-CN" sz="1600" dirty="0" err="1" smtClean="0">
                  <a:latin typeface="Times New Roman" pitchFamily="18" charset="0"/>
                </a:rPr>
                <a:t>seq</a:t>
              </a:r>
              <a:r>
                <a:rPr kumimoji="1" lang="en-US" altLang="zh-CN" sz="1600" dirty="0" smtClean="0">
                  <a:latin typeface="Times New Roman" pitchFamily="18" charset="0"/>
                </a:rPr>
                <a:t>=</a:t>
              </a:r>
              <a:r>
                <a:rPr kumimoji="1" lang="en-US" altLang="zh-CN" sz="1600" dirty="0" err="1" smtClean="0">
                  <a:latin typeface="Times New Roman" pitchFamily="18" charset="0"/>
                </a:rPr>
                <a:t>x,ack</a:t>
              </a:r>
              <a:r>
                <a:rPr kumimoji="1" lang="en-US" altLang="zh-CN" sz="1600" dirty="0" smtClean="0">
                  <a:latin typeface="Times New Roman" pitchFamily="18" charset="0"/>
                </a:rPr>
                <a:t>=y+1</a:t>
              </a:r>
              <a:r>
                <a:rPr kumimoji="1" lang="en-US" altLang="zh-CN" dirty="0">
                  <a:latin typeface="Times New Roman" pitchFamily="18" charset="0"/>
                </a:rPr>
                <a:t>)</a:t>
              </a:r>
              <a:endParaRPr kumimoji="1" lang="en-US" altLang="zh-CN" sz="2000" dirty="0">
                <a:latin typeface="Times New Roman" pitchFamily="18" charset="0"/>
              </a:endParaRPr>
            </a:p>
          </p:txBody>
        </p:sp>
        <p:sp>
          <p:nvSpPr>
            <p:cNvPr id="10" name="Rectangle 63"/>
            <p:cNvSpPr>
              <a:spLocks noChangeArrowheads="1"/>
            </p:cNvSpPr>
            <p:nvPr/>
          </p:nvSpPr>
          <p:spPr bwMode="auto">
            <a:xfrm>
              <a:off x="1795933" y="3948560"/>
              <a:ext cx="1252538" cy="33655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a:solidFill>
                    <a:srgbClr val="0000FF"/>
                  </a:solidFill>
                </a:rPr>
                <a:t>SYN_SENT</a:t>
              </a:r>
            </a:p>
          </p:txBody>
        </p:sp>
        <p:sp>
          <p:nvSpPr>
            <p:cNvPr id="11" name="Rectangle 64"/>
            <p:cNvSpPr>
              <a:spLocks noChangeArrowheads="1"/>
            </p:cNvSpPr>
            <p:nvPr/>
          </p:nvSpPr>
          <p:spPr bwMode="auto">
            <a:xfrm>
              <a:off x="1795933" y="4786760"/>
              <a:ext cx="1285875" cy="33655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a:solidFill>
                    <a:srgbClr val="0000FF"/>
                  </a:solidFill>
                </a:rPr>
                <a:t>SYN_RCVD</a:t>
              </a:r>
            </a:p>
          </p:txBody>
        </p:sp>
        <p:sp>
          <p:nvSpPr>
            <p:cNvPr id="12" name="Rectangle 65"/>
            <p:cNvSpPr>
              <a:spLocks noChangeArrowheads="1"/>
            </p:cNvSpPr>
            <p:nvPr/>
          </p:nvSpPr>
          <p:spPr bwMode="auto">
            <a:xfrm>
              <a:off x="1653058" y="5786885"/>
              <a:ext cx="1439863" cy="30480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a:solidFill>
                    <a:srgbClr val="0000FF"/>
                  </a:solidFill>
                </a:rPr>
                <a:t>ESTABLISHED</a:t>
              </a:r>
            </a:p>
          </p:txBody>
        </p:sp>
        <p:sp>
          <p:nvSpPr>
            <p:cNvPr id="13" name="Rectangle 63"/>
            <p:cNvSpPr>
              <a:spLocks noChangeArrowheads="1"/>
            </p:cNvSpPr>
            <p:nvPr/>
          </p:nvSpPr>
          <p:spPr bwMode="auto">
            <a:xfrm>
              <a:off x="5796433" y="3643760"/>
              <a:ext cx="1252538" cy="33655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a:solidFill>
                    <a:srgbClr val="0000FF"/>
                  </a:solidFill>
                </a:rPr>
                <a:t>SYN_SENT</a:t>
              </a:r>
            </a:p>
          </p:txBody>
        </p:sp>
        <p:sp>
          <p:nvSpPr>
            <p:cNvPr id="14" name="Rectangle 64"/>
            <p:cNvSpPr>
              <a:spLocks noChangeArrowheads="1"/>
            </p:cNvSpPr>
            <p:nvPr/>
          </p:nvSpPr>
          <p:spPr bwMode="auto">
            <a:xfrm>
              <a:off x="5796433" y="4429573"/>
              <a:ext cx="1285875" cy="33655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a:solidFill>
                    <a:srgbClr val="0000FF"/>
                  </a:solidFill>
                </a:rPr>
                <a:t>SYN_RCVD</a:t>
              </a:r>
            </a:p>
          </p:txBody>
        </p:sp>
        <p:sp>
          <p:nvSpPr>
            <p:cNvPr id="15" name="Rectangle 65"/>
            <p:cNvSpPr>
              <a:spLocks noChangeArrowheads="1"/>
            </p:cNvSpPr>
            <p:nvPr/>
          </p:nvSpPr>
          <p:spPr bwMode="auto">
            <a:xfrm>
              <a:off x="5796433" y="5644010"/>
              <a:ext cx="1439863" cy="304800"/>
            </a:xfrm>
            <a:prstGeom prst="rect">
              <a:avLst/>
            </a:prstGeom>
            <a:noFill/>
            <a:ln w="9525">
              <a:noFill/>
              <a:miter lim="800000"/>
              <a:headEnd/>
              <a:tailEnd/>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a:solidFill>
                    <a:srgbClr val="0000FF"/>
                  </a:solidFill>
                </a:rPr>
                <a:t>ESTABLISHED</a:t>
              </a:r>
            </a:p>
          </p:txBody>
        </p:sp>
      </p:grpSp>
      <p:sp>
        <p:nvSpPr>
          <p:cNvPr id="22" name="矩形 21"/>
          <p:cNvSpPr/>
          <p:nvPr/>
        </p:nvSpPr>
        <p:spPr>
          <a:xfrm>
            <a:off x="5435013" y="5775198"/>
            <a:ext cx="5653307" cy="646331"/>
          </a:xfrm>
          <a:prstGeom prst="rect">
            <a:avLst/>
          </a:prstGeom>
        </p:spPr>
        <p:txBody>
          <a:bodyPr wrap="square">
            <a:spAutoFit/>
          </a:bodyPr>
          <a:lstStyle/>
          <a:p>
            <a:r>
              <a:rPr lang="zh-CN" altLang="en-US" dirty="0"/>
              <a:t>两台主机同时想在相同的套接字之间建立一条</a:t>
            </a:r>
            <a:r>
              <a:rPr lang="en-US" altLang="zh-CN" dirty="0"/>
              <a:t>TCP</a:t>
            </a:r>
            <a:r>
              <a:rPr lang="zh-CN" altLang="en-US" dirty="0"/>
              <a:t>连接而发生冲突，也可以正常工作</a:t>
            </a:r>
          </a:p>
        </p:txBody>
      </p:sp>
    </p:spTree>
    <p:extLst>
      <p:ext uri="{BB962C8B-B14F-4D97-AF65-F5344CB8AC3E}">
        <p14:creationId xmlns:p14="http://schemas.microsoft.com/office/powerpoint/2010/main" val="1289993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7469489F-18AC-4375-8F47-C76F086A03FB}" type="slidenum">
              <a:rPr lang="en-US" altLang="zh-CN"/>
              <a:pPr/>
              <a:t>23</a:t>
            </a:fld>
            <a:endParaRPr lang="en-US" altLang="zh-CN"/>
          </a:p>
        </p:txBody>
      </p:sp>
      <p:sp>
        <p:nvSpPr>
          <p:cNvPr id="23555" name="Rectangle 2"/>
          <p:cNvSpPr>
            <a:spLocks noGrp="1" noChangeArrowheads="1"/>
          </p:cNvSpPr>
          <p:nvPr>
            <p:ph type="title"/>
          </p:nvPr>
        </p:nvSpPr>
        <p:spPr/>
        <p:txBody>
          <a:bodyPr/>
          <a:lstStyle/>
          <a:p>
            <a:pPr eaLnBrk="1" hangingPunct="1"/>
            <a:r>
              <a:rPr lang="en-US" altLang="zh-CN" dirty="0" smtClean="0">
                <a:ea typeface="宋体" pitchFamily="2" charset="-122"/>
              </a:rPr>
              <a:t>TCP</a:t>
            </a:r>
            <a:r>
              <a:rPr lang="zh-CN" altLang="en-US" dirty="0" smtClean="0">
                <a:ea typeface="宋体" pitchFamily="2" charset="-122"/>
              </a:rPr>
              <a:t>连接建立阶段的状态图</a:t>
            </a:r>
          </a:p>
        </p:txBody>
      </p:sp>
      <p:grpSp>
        <p:nvGrpSpPr>
          <p:cNvPr id="23556" name="Group 3"/>
          <p:cNvGrpSpPr>
            <a:grpSpLocks/>
          </p:cNvGrpSpPr>
          <p:nvPr/>
        </p:nvGrpSpPr>
        <p:grpSpPr bwMode="auto">
          <a:xfrm>
            <a:off x="3835400" y="1727693"/>
            <a:ext cx="8356600" cy="4648200"/>
            <a:chOff x="288" y="960"/>
            <a:chExt cx="5264" cy="2928"/>
          </a:xfrm>
        </p:grpSpPr>
        <p:sp>
          <p:nvSpPr>
            <p:cNvPr id="23557" name="Rectangle 4"/>
            <p:cNvSpPr>
              <a:spLocks noChangeArrowheads="1"/>
            </p:cNvSpPr>
            <p:nvPr/>
          </p:nvSpPr>
          <p:spPr bwMode="auto">
            <a:xfrm>
              <a:off x="2256" y="960"/>
              <a:ext cx="672" cy="240"/>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latin typeface="Arial" charset="0"/>
                </a:rPr>
                <a:t>CLOSED</a:t>
              </a:r>
            </a:p>
          </p:txBody>
        </p:sp>
        <p:sp>
          <p:nvSpPr>
            <p:cNvPr id="23558" name="Rectangle 5"/>
            <p:cNvSpPr>
              <a:spLocks noChangeArrowheads="1"/>
            </p:cNvSpPr>
            <p:nvPr/>
          </p:nvSpPr>
          <p:spPr bwMode="auto">
            <a:xfrm>
              <a:off x="4416" y="2448"/>
              <a:ext cx="624" cy="67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latin typeface="Arial" charset="0"/>
                </a:rPr>
                <a:t>SYN</a:t>
              </a:r>
            </a:p>
            <a:p>
              <a:pPr algn="ctr"/>
              <a:r>
                <a:rPr lang="en-US" altLang="zh-CN">
                  <a:solidFill>
                    <a:srgbClr val="000000"/>
                  </a:solidFill>
                  <a:latin typeface="Arial" charset="0"/>
                </a:rPr>
                <a:t>SENT</a:t>
              </a:r>
            </a:p>
          </p:txBody>
        </p:sp>
        <p:sp>
          <p:nvSpPr>
            <p:cNvPr id="23559" name="Rectangle 6"/>
            <p:cNvSpPr>
              <a:spLocks noChangeArrowheads="1"/>
            </p:cNvSpPr>
            <p:nvPr/>
          </p:nvSpPr>
          <p:spPr bwMode="auto">
            <a:xfrm>
              <a:off x="288" y="2448"/>
              <a:ext cx="624" cy="67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latin typeface="Arial" charset="0"/>
                </a:rPr>
                <a:t>SYN</a:t>
              </a:r>
            </a:p>
            <a:p>
              <a:pPr algn="ctr"/>
              <a:r>
                <a:rPr lang="en-US" altLang="zh-CN">
                  <a:solidFill>
                    <a:srgbClr val="000000"/>
                  </a:solidFill>
                  <a:latin typeface="Arial" charset="0"/>
                </a:rPr>
                <a:t>RCVD</a:t>
              </a:r>
            </a:p>
          </p:txBody>
        </p:sp>
        <p:sp>
          <p:nvSpPr>
            <p:cNvPr id="23560" name="Rectangle 7"/>
            <p:cNvSpPr>
              <a:spLocks noChangeArrowheads="1"/>
            </p:cNvSpPr>
            <p:nvPr/>
          </p:nvSpPr>
          <p:spPr bwMode="auto">
            <a:xfrm>
              <a:off x="2256" y="3600"/>
              <a:ext cx="672" cy="240"/>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latin typeface="Arial" charset="0"/>
                </a:rPr>
                <a:t>ESTAB</a:t>
              </a:r>
            </a:p>
          </p:txBody>
        </p:sp>
        <p:sp>
          <p:nvSpPr>
            <p:cNvPr id="23561" name="Rectangle 8"/>
            <p:cNvSpPr>
              <a:spLocks noChangeArrowheads="1"/>
            </p:cNvSpPr>
            <p:nvPr/>
          </p:nvSpPr>
          <p:spPr bwMode="auto">
            <a:xfrm>
              <a:off x="2256" y="1872"/>
              <a:ext cx="672" cy="240"/>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latin typeface="Arial" charset="0"/>
                </a:rPr>
                <a:t>LISTEN</a:t>
              </a:r>
            </a:p>
          </p:txBody>
        </p:sp>
        <p:cxnSp>
          <p:nvCxnSpPr>
            <p:cNvPr id="23562" name="AutoShape 9"/>
            <p:cNvCxnSpPr>
              <a:cxnSpLocks noChangeShapeType="1"/>
              <a:stCxn id="23557" idx="3"/>
              <a:endCxn id="23558" idx="0"/>
            </p:cNvCxnSpPr>
            <p:nvPr/>
          </p:nvCxnSpPr>
          <p:spPr bwMode="auto">
            <a:xfrm>
              <a:off x="2928" y="1080"/>
              <a:ext cx="1800" cy="1368"/>
            </a:xfrm>
            <a:prstGeom prst="bentConnector2">
              <a:avLst/>
            </a:prstGeom>
            <a:noFill/>
            <a:ln w="9525">
              <a:solidFill>
                <a:srgbClr val="FF0000"/>
              </a:solidFill>
              <a:miter lim="800000"/>
              <a:headEnd/>
              <a:tailEnd type="triangle" w="med" len="med"/>
            </a:ln>
          </p:spPr>
        </p:cxnSp>
        <p:cxnSp>
          <p:nvCxnSpPr>
            <p:cNvPr id="23563" name="AutoShape 10"/>
            <p:cNvCxnSpPr>
              <a:cxnSpLocks noChangeShapeType="1"/>
            </p:cNvCxnSpPr>
            <p:nvPr/>
          </p:nvCxnSpPr>
          <p:spPr bwMode="auto">
            <a:xfrm rot="10800000">
              <a:off x="2928" y="1128"/>
              <a:ext cx="1560" cy="1320"/>
            </a:xfrm>
            <a:prstGeom prst="bentConnector3">
              <a:avLst>
                <a:gd name="adj1" fmla="val -6991"/>
              </a:avLst>
            </a:prstGeom>
            <a:noFill/>
            <a:ln w="9525">
              <a:solidFill>
                <a:srgbClr val="FF0000"/>
              </a:solidFill>
              <a:miter lim="800000"/>
              <a:headEnd/>
              <a:tailEnd type="triangle" w="med" len="med"/>
            </a:ln>
          </p:spPr>
        </p:cxnSp>
        <p:sp>
          <p:nvSpPr>
            <p:cNvPr id="23564" name="Text Box 11"/>
            <p:cNvSpPr txBox="1">
              <a:spLocks noChangeArrowheads="1"/>
            </p:cNvSpPr>
            <p:nvPr/>
          </p:nvSpPr>
          <p:spPr bwMode="auto">
            <a:xfrm>
              <a:off x="4704" y="1031"/>
              <a:ext cx="848"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active OPEN</a:t>
              </a:r>
            </a:p>
          </p:txBody>
        </p:sp>
        <p:sp>
          <p:nvSpPr>
            <p:cNvPr id="23565" name="Text Box 12"/>
            <p:cNvSpPr txBox="1">
              <a:spLocks noChangeArrowheads="1"/>
            </p:cNvSpPr>
            <p:nvPr/>
          </p:nvSpPr>
          <p:spPr bwMode="auto">
            <a:xfrm>
              <a:off x="4704" y="1170"/>
              <a:ext cx="763" cy="366"/>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create TCB</a:t>
              </a:r>
            </a:p>
            <a:p>
              <a:r>
                <a:rPr lang="en-US" altLang="zh-CN" sz="1600">
                  <a:solidFill>
                    <a:srgbClr val="000000"/>
                  </a:solidFill>
                  <a:latin typeface="Arial" charset="0"/>
                </a:rPr>
                <a:t>Snd SYN </a:t>
              </a:r>
            </a:p>
          </p:txBody>
        </p:sp>
        <p:sp>
          <p:nvSpPr>
            <p:cNvPr id="23566" name="Text Box 13"/>
            <p:cNvSpPr txBox="1">
              <a:spLocks noChangeArrowheads="1"/>
            </p:cNvSpPr>
            <p:nvPr/>
          </p:nvSpPr>
          <p:spPr bwMode="auto">
            <a:xfrm>
              <a:off x="1392" y="1512"/>
              <a:ext cx="763"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create TCB</a:t>
              </a:r>
            </a:p>
          </p:txBody>
        </p:sp>
        <p:sp>
          <p:nvSpPr>
            <p:cNvPr id="23567" name="Text Box 14"/>
            <p:cNvSpPr txBox="1">
              <a:spLocks noChangeArrowheads="1"/>
            </p:cNvSpPr>
            <p:nvPr/>
          </p:nvSpPr>
          <p:spPr bwMode="auto">
            <a:xfrm>
              <a:off x="1392" y="1311"/>
              <a:ext cx="947"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passive OPEN</a:t>
              </a:r>
            </a:p>
          </p:txBody>
        </p:sp>
        <p:sp>
          <p:nvSpPr>
            <p:cNvPr id="23568" name="Text Box 15"/>
            <p:cNvSpPr txBox="1">
              <a:spLocks noChangeArrowheads="1"/>
            </p:cNvSpPr>
            <p:nvPr/>
          </p:nvSpPr>
          <p:spPr bwMode="auto">
            <a:xfrm>
              <a:off x="2880" y="1551"/>
              <a:ext cx="755"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delete TCB</a:t>
              </a:r>
            </a:p>
          </p:txBody>
        </p:sp>
        <p:sp>
          <p:nvSpPr>
            <p:cNvPr id="23569" name="Text Box 16"/>
            <p:cNvSpPr txBox="1">
              <a:spLocks noChangeArrowheads="1"/>
            </p:cNvSpPr>
            <p:nvPr/>
          </p:nvSpPr>
          <p:spPr bwMode="auto">
            <a:xfrm>
              <a:off x="2880" y="1368"/>
              <a:ext cx="549"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CLOSE</a:t>
              </a:r>
            </a:p>
          </p:txBody>
        </p:sp>
        <p:sp>
          <p:nvSpPr>
            <p:cNvPr id="23570" name="Text Box 17"/>
            <p:cNvSpPr txBox="1">
              <a:spLocks noChangeArrowheads="1"/>
            </p:cNvSpPr>
            <p:nvPr/>
          </p:nvSpPr>
          <p:spPr bwMode="auto">
            <a:xfrm>
              <a:off x="3792" y="2044"/>
              <a:ext cx="755"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delete TCB</a:t>
              </a:r>
            </a:p>
          </p:txBody>
        </p:sp>
        <p:sp>
          <p:nvSpPr>
            <p:cNvPr id="23571" name="Text Box 18"/>
            <p:cNvSpPr txBox="1">
              <a:spLocks noChangeArrowheads="1"/>
            </p:cNvSpPr>
            <p:nvPr/>
          </p:nvSpPr>
          <p:spPr bwMode="auto">
            <a:xfrm>
              <a:off x="3792" y="1861"/>
              <a:ext cx="549"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CLOSE</a:t>
              </a:r>
            </a:p>
          </p:txBody>
        </p:sp>
        <p:sp>
          <p:nvSpPr>
            <p:cNvPr id="23572" name="Line 19"/>
            <p:cNvSpPr>
              <a:spLocks noChangeShapeType="1"/>
            </p:cNvSpPr>
            <p:nvPr/>
          </p:nvSpPr>
          <p:spPr bwMode="auto">
            <a:xfrm>
              <a:off x="2400" y="1200"/>
              <a:ext cx="0" cy="672"/>
            </a:xfrm>
            <a:prstGeom prst="line">
              <a:avLst/>
            </a:prstGeom>
            <a:noFill/>
            <a:ln w="9525">
              <a:solidFill>
                <a:srgbClr val="FF0000"/>
              </a:solidFill>
              <a:round/>
              <a:headEnd/>
              <a:tailEnd type="triangle" w="med" len="med"/>
            </a:ln>
          </p:spPr>
          <p:txBody>
            <a:bodyPr wrap="none"/>
            <a:lstStyle/>
            <a:p>
              <a:endParaRPr lang="zh-CN" altLang="en-US"/>
            </a:p>
          </p:txBody>
        </p:sp>
        <p:sp>
          <p:nvSpPr>
            <p:cNvPr id="23573" name="Line 20"/>
            <p:cNvSpPr>
              <a:spLocks noChangeShapeType="1"/>
            </p:cNvSpPr>
            <p:nvPr/>
          </p:nvSpPr>
          <p:spPr bwMode="auto">
            <a:xfrm flipV="1">
              <a:off x="2832" y="1200"/>
              <a:ext cx="0" cy="672"/>
            </a:xfrm>
            <a:prstGeom prst="line">
              <a:avLst/>
            </a:prstGeom>
            <a:noFill/>
            <a:ln w="9525">
              <a:solidFill>
                <a:srgbClr val="FF0000"/>
              </a:solidFill>
              <a:round/>
              <a:headEnd/>
              <a:tailEnd type="triangle" w="med" len="med"/>
            </a:ln>
          </p:spPr>
          <p:txBody>
            <a:bodyPr wrap="none"/>
            <a:lstStyle/>
            <a:p>
              <a:endParaRPr lang="zh-CN" altLang="en-US"/>
            </a:p>
          </p:txBody>
        </p:sp>
        <p:sp>
          <p:nvSpPr>
            <p:cNvPr id="23574" name="Line 21"/>
            <p:cNvSpPr>
              <a:spLocks noChangeShapeType="1"/>
            </p:cNvSpPr>
            <p:nvPr/>
          </p:nvSpPr>
          <p:spPr bwMode="auto">
            <a:xfrm>
              <a:off x="432" y="3120"/>
              <a:ext cx="0" cy="768"/>
            </a:xfrm>
            <a:prstGeom prst="line">
              <a:avLst/>
            </a:prstGeom>
            <a:noFill/>
            <a:ln w="9525">
              <a:solidFill>
                <a:srgbClr val="FF0000"/>
              </a:solidFill>
              <a:round/>
              <a:headEnd/>
              <a:tailEnd/>
            </a:ln>
          </p:spPr>
          <p:txBody>
            <a:bodyPr wrap="none"/>
            <a:lstStyle/>
            <a:p>
              <a:endParaRPr lang="zh-CN" altLang="en-US"/>
            </a:p>
          </p:txBody>
        </p:sp>
        <p:sp>
          <p:nvSpPr>
            <p:cNvPr id="23575" name="Text Box 22"/>
            <p:cNvSpPr txBox="1">
              <a:spLocks noChangeArrowheads="1"/>
            </p:cNvSpPr>
            <p:nvPr/>
          </p:nvSpPr>
          <p:spPr bwMode="auto">
            <a:xfrm>
              <a:off x="3024" y="2476"/>
              <a:ext cx="620"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snd SYN</a:t>
              </a:r>
            </a:p>
          </p:txBody>
        </p:sp>
        <p:sp>
          <p:nvSpPr>
            <p:cNvPr id="23576" name="Text Box 23"/>
            <p:cNvSpPr txBox="1">
              <a:spLocks noChangeArrowheads="1"/>
            </p:cNvSpPr>
            <p:nvPr/>
          </p:nvSpPr>
          <p:spPr bwMode="auto">
            <a:xfrm>
              <a:off x="3024" y="2293"/>
              <a:ext cx="470"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SEND</a:t>
              </a:r>
            </a:p>
          </p:txBody>
        </p:sp>
        <p:sp>
          <p:nvSpPr>
            <p:cNvPr id="23577" name="Text Box 24"/>
            <p:cNvSpPr txBox="1">
              <a:spLocks noChangeArrowheads="1"/>
            </p:cNvSpPr>
            <p:nvPr/>
          </p:nvSpPr>
          <p:spPr bwMode="auto">
            <a:xfrm>
              <a:off x="1344" y="2476"/>
              <a:ext cx="918"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snd SYN ACK</a:t>
              </a:r>
            </a:p>
          </p:txBody>
        </p:sp>
        <p:sp>
          <p:nvSpPr>
            <p:cNvPr id="23578" name="Text Box 25"/>
            <p:cNvSpPr txBox="1">
              <a:spLocks noChangeArrowheads="1"/>
            </p:cNvSpPr>
            <p:nvPr/>
          </p:nvSpPr>
          <p:spPr bwMode="auto">
            <a:xfrm>
              <a:off x="1356" y="2302"/>
              <a:ext cx="585"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rcv SYN</a:t>
              </a:r>
            </a:p>
          </p:txBody>
        </p:sp>
        <p:sp>
          <p:nvSpPr>
            <p:cNvPr id="23579" name="Text Box 26"/>
            <p:cNvSpPr txBox="1">
              <a:spLocks noChangeArrowheads="1"/>
            </p:cNvSpPr>
            <p:nvPr/>
          </p:nvSpPr>
          <p:spPr bwMode="auto">
            <a:xfrm>
              <a:off x="496" y="3628"/>
              <a:ext cx="656"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Send FIN</a:t>
              </a:r>
            </a:p>
          </p:txBody>
        </p:sp>
        <p:sp>
          <p:nvSpPr>
            <p:cNvPr id="23580" name="Text Box 27"/>
            <p:cNvSpPr txBox="1">
              <a:spLocks noChangeArrowheads="1"/>
            </p:cNvSpPr>
            <p:nvPr/>
          </p:nvSpPr>
          <p:spPr bwMode="auto">
            <a:xfrm>
              <a:off x="508" y="3471"/>
              <a:ext cx="549"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CLOSE</a:t>
              </a:r>
            </a:p>
          </p:txBody>
        </p:sp>
        <p:sp>
          <p:nvSpPr>
            <p:cNvPr id="23581" name="Text Box 28"/>
            <p:cNvSpPr txBox="1">
              <a:spLocks noChangeArrowheads="1"/>
            </p:cNvSpPr>
            <p:nvPr/>
          </p:nvSpPr>
          <p:spPr bwMode="auto">
            <a:xfrm>
              <a:off x="1248" y="3039"/>
              <a:ext cx="1026"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rcv ACK of SYN</a:t>
              </a:r>
            </a:p>
          </p:txBody>
        </p:sp>
        <p:sp>
          <p:nvSpPr>
            <p:cNvPr id="23582" name="Text Box 29"/>
            <p:cNvSpPr txBox="1">
              <a:spLocks noChangeArrowheads="1"/>
            </p:cNvSpPr>
            <p:nvPr/>
          </p:nvSpPr>
          <p:spPr bwMode="auto">
            <a:xfrm>
              <a:off x="3095" y="3181"/>
              <a:ext cx="641"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Snd ACK</a:t>
              </a:r>
            </a:p>
          </p:txBody>
        </p:sp>
        <p:sp>
          <p:nvSpPr>
            <p:cNvPr id="23583" name="Text Box 30"/>
            <p:cNvSpPr txBox="1">
              <a:spLocks noChangeArrowheads="1"/>
            </p:cNvSpPr>
            <p:nvPr/>
          </p:nvSpPr>
          <p:spPr bwMode="auto">
            <a:xfrm>
              <a:off x="3064" y="2976"/>
              <a:ext cx="968"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Rcv SYN, ACK</a:t>
              </a:r>
            </a:p>
          </p:txBody>
        </p:sp>
        <p:sp>
          <p:nvSpPr>
            <p:cNvPr id="23584" name="Text Box 31"/>
            <p:cNvSpPr txBox="1">
              <a:spLocks noChangeArrowheads="1"/>
            </p:cNvSpPr>
            <p:nvPr/>
          </p:nvSpPr>
          <p:spPr bwMode="auto">
            <a:xfrm>
              <a:off x="2304" y="2616"/>
              <a:ext cx="585"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rcv SYN</a:t>
              </a:r>
            </a:p>
          </p:txBody>
        </p:sp>
        <p:sp>
          <p:nvSpPr>
            <p:cNvPr id="23585" name="Text Box 32"/>
            <p:cNvSpPr txBox="1">
              <a:spLocks noChangeArrowheads="1"/>
            </p:cNvSpPr>
            <p:nvPr/>
          </p:nvSpPr>
          <p:spPr bwMode="auto">
            <a:xfrm>
              <a:off x="2304" y="2799"/>
              <a:ext cx="620" cy="212"/>
            </a:xfrm>
            <a:prstGeom prst="rect">
              <a:avLst/>
            </a:prstGeom>
            <a:noFill/>
            <a:ln w="9525">
              <a:noFill/>
              <a:miter lim="800000"/>
              <a:headEnd/>
              <a:tailEnd/>
            </a:ln>
          </p:spPr>
          <p:txBody>
            <a:bodyPr wrap="none">
              <a:spAutoFit/>
            </a:bodyPr>
            <a:lstStyle/>
            <a:p>
              <a:r>
                <a:rPr lang="en-US" altLang="zh-CN" sz="1600">
                  <a:solidFill>
                    <a:srgbClr val="000000"/>
                  </a:solidFill>
                  <a:latin typeface="Arial" charset="0"/>
                </a:rPr>
                <a:t>snd ACK</a:t>
              </a:r>
            </a:p>
          </p:txBody>
        </p:sp>
        <p:cxnSp>
          <p:nvCxnSpPr>
            <p:cNvPr id="23586" name="AutoShape 33"/>
            <p:cNvCxnSpPr>
              <a:cxnSpLocks noChangeShapeType="1"/>
            </p:cNvCxnSpPr>
            <p:nvPr/>
          </p:nvCxnSpPr>
          <p:spPr bwMode="auto">
            <a:xfrm rot="5400000">
              <a:off x="1464" y="1560"/>
              <a:ext cx="528" cy="1632"/>
            </a:xfrm>
            <a:prstGeom prst="bentConnector2">
              <a:avLst/>
            </a:prstGeom>
            <a:noFill/>
            <a:ln w="9525">
              <a:solidFill>
                <a:srgbClr val="FF0000"/>
              </a:solidFill>
              <a:miter lim="800000"/>
              <a:headEnd/>
              <a:tailEnd type="triangle" w="med" len="med"/>
            </a:ln>
          </p:spPr>
        </p:cxnSp>
        <p:sp>
          <p:nvSpPr>
            <p:cNvPr id="23587" name="Line 34"/>
            <p:cNvSpPr>
              <a:spLocks noChangeShapeType="1"/>
            </p:cNvSpPr>
            <p:nvPr/>
          </p:nvSpPr>
          <p:spPr bwMode="auto">
            <a:xfrm flipH="1">
              <a:off x="912" y="2832"/>
              <a:ext cx="3456" cy="0"/>
            </a:xfrm>
            <a:prstGeom prst="line">
              <a:avLst/>
            </a:prstGeom>
            <a:noFill/>
            <a:ln w="9525">
              <a:solidFill>
                <a:srgbClr val="FF0000"/>
              </a:solidFill>
              <a:round/>
              <a:headEnd/>
              <a:tailEnd type="triangle" w="med" len="med"/>
            </a:ln>
          </p:spPr>
          <p:txBody>
            <a:bodyPr wrap="none"/>
            <a:lstStyle/>
            <a:p>
              <a:endParaRPr lang="zh-CN" altLang="en-US"/>
            </a:p>
          </p:txBody>
        </p:sp>
        <p:cxnSp>
          <p:nvCxnSpPr>
            <p:cNvPr id="23588" name="AutoShape 35"/>
            <p:cNvCxnSpPr>
              <a:cxnSpLocks noChangeShapeType="1"/>
            </p:cNvCxnSpPr>
            <p:nvPr/>
          </p:nvCxnSpPr>
          <p:spPr bwMode="auto">
            <a:xfrm rot="16200000" flipH="1">
              <a:off x="3264" y="1488"/>
              <a:ext cx="528" cy="1776"/>
            </a:xfrm>
            <a:prstGeom prst="bentConnector2">
              <a:avLst/>
            </a:prstGeom>
            <a:noFill/>
            <a:ln w="9525">
              <a:solidFill>
                <a:srgbClr val="FF0000"/>
              </a:solidFill>
              <a:miter lim="800000"/>
              <a:headEnd/>
              <a:tailEnd type="triangle" w="med" len="med"/>
            </a:ln>
          </p:spPr>
        </p:cxnSp>
        <p:cxnSp>
          <p:nvCxnSpPr>
            <p:cNvPr id="23589" name="AutoShape 36"/>
            <p:cNvCxnSpPr>
              <a:cxnSpLocks noChangeShapeType="1"/>
            </p:cNvCxnSpPr>
            <p:nvPr/>
          </p:nvCxnSpPr>
          <p:spPr bwMode="auto">
            <a:xfrm>
              <a:off x="960" y="3024"/>
              <a:ext cx="1584" cy="576"/>
            </a:xfrm>
            <a:prstGeom prst="bentConnector2">
              <a:avLst/>
            </a:prstGeom>
            <a:noFill/>
            <a:ln w="9525">
              <a:solidFill>
                <a:srgbClr val="FF0000"/>
              </a:solidFill>
              <a:miter lim="800000"/>
              <a:headEnd/>
              <a:tailEnd type="triangle" w="med" len="med"/>
            </a:ln>
          </p:spPr>
        </p:cxnSp>
        <p:cxnSp>
          <p:nvCxnSpPr>
            <p:cNvPr id="23590" name="AutoShape 37"/>
            <p:cNvCxnSpPr>
              <a:cxnSpLocks noChangeShapeType="1"/>
            </p:cNvCxnSpPr>
            <p:nvPr/>
          </p:nvCxnSpPr>
          <p:spPr bwMode="auto">
            <a:xfrm rot="10800000" flipV="1">
              <a:off x="2640" y="3024"/>
              <a:ext cx="1776" cy="576"/>
            </a:xfrm>
            <a:prstGeom prst="bentConnector2">
              <a:avLst/>
            </a:prstGeom>
            <a:noFill/>
            <a:ln w="9525">
              <a:solidFill>
                <a:srgbClr val="FF0000"/>
              </a:solidFill>
              <a:miter lim="800000"/>
              <a:headEnd/>
              <a:tailEnd type="triangle" w="med" len="med"/>
            </a:ln>
          </p:spPr>
        </p:cxnSp>
        <p:sp>
          <p:nvSpPr>
            <p:cNvPr id="23591" name="Line 38"/>
            <p:cNvSpPr>
              <a:spLocks noChangeShapeType="1"/>
            </p:cNvSpPr>
            <p:nvPr/>
          </p:nvSpPr>
          <p:spPr bwMode="auto">
            <a:xfrm>
              <a:off x="1440" y="1536"/>
              <a:ext cx="816" cy="0"/>
            </a:xfrm>
            <a:prstGeom prst="line">
              <a:avLst/>
            </a:prstGeom>
            <a:noFill/>
            <a:ln w="15875">
              <a:solidFill>
                <a:schemeClr val="tx1"/>
              </a:solidFill>
              <a:round/>
              <a:headEnd/>
              <a:tailEnd/>
            </a:ln>
          </p:spPr>
          <p:txBody>
            <a:bodyPr wrap="none"/>
            <a:lstStyle/>
            <a:p>
              <a:endParaRPr lang="zh-CN" altLang="en-US"/>
            </a:p>
          </p:txBody>
        </p:sp>
        <p:sp>
          <p:nvSpPr>
            <p:cNvPr id="23592" name="Line 39"/>
            <p:cNvSpPr>
              <a:spLocks noChangeShapeType="1"/>
            </p:cNvSpPr>
            <p:nvPr/>
          </p:nvSpPr>
          <p:spPr bwMode="auto">
            <a:xfrm>
              <a:off x="2928" y="1584"/>
              <a:ext cx="672" cy="0"/>
            </a:xfrm>
            <a:prstGeom prst="line">
              <a:avLst/>
            </a:prstGeom>
            <a:noFill/>
            <a:ln w="15875">
              <a:solidFill>
                <a:schemeClr val="tx1"/>
              </a:solidFill>
              <a:round/>
              <a:headEnd/>
              <a:tailEnd/>
            </a:ln>
          </p:spPr>
          <p:txBody>
            <a:bodyPr wrap="none"/>
            <a:lstStyle/>
            <a:p>
              <a:endParaRPr lang="zh-CN" altLang="en-US"/>
            </a:p>
          </p:txBody>
        </p:sp>
        <p:sp>
          <p:nvSpPr>
            <p:cNvPr id="23593" name="Line 40"/>
            <p:cNvSpPr>
              <a:spLocks noChangeShapeType="1"/>
            </p:cNvSpPr>
            <p:nvPr/>
          </p:nvSpPr>
          <p:spPr bwMode="auto">
            <a:xfrm>
              <a:off x="3744" y="2068"/>
              <a:ext cx="816" cy="0"/>
            </a:xfrm>
            <a:prstGeom prst="line">
              <a:avLst/>
            </a:prstGeom>
            <a:noFill/>
            <a:ln w="15875">
              <a:solidFill>
                <a:schemeClr val="tx1"/>
              </a:solidFill>
              <a:round/>
              <a:headEnd/>
              <a:tailEnd/>
            </a:ln>
          </p:spPr>
          <p:txBody>
            <a:bodyPr wrap="none"/>
            <a:lstStyle/>
            <a:p>
              <a:endParaRPr lang="zh-CN" altLang="en-US"/>
            </a:p>
          </p:txBody>
        </p:sp>
        <p:sp>
          <p:nvSpPr>
            <p:cNvPr id="23594" name="Line 41"/>
            <p:cNvSpPr>
              <a:spLocks noChangeShapeType="1"/>
            </p:cNvSpPr>
            <p:nvPr/>
          </p:nvSpPr>
          <p:spPr bwMode="auto">
            <a:xfrm>
              <a:off x="4752" y="1223"/>
              <a:ext cx="720" cy="0"/>
            </a:xfrm>
            <a:prstGeom prst="line">
              <a:avLst/>
            </a:prstGeom>
            <a:noFill/>
            <a:ln w="15875">
              <a:solidFill>
                <a:schemeClr val="tx1"/>
              </a:solidFill>
              <a:round/>
              <a:headEnd/>
              <a:tailEnd/>
            </a:ln>
          </p:spPr>
          <p:txBody>
            <a:bodyPr wrap="none"/>
            <a:lstStyle/>
            <a:p>
              <a:endParaRPr lang="zh-CN" altLang="en-US"/>
            </a:p>
          </p:txBody>
        </p:sp>
        <p:sp>
          <p:nvSpPr>
            <p:cNvPr id="23595" name="Line 42"/>
            <p:cNvSpPr>
              <a:spLocks noChangeShapeType="1"/>
            </p:cNvSpPr>
            <p:nvPr/>
          </p:nvSpPr>
          <p:spPr bwMode="auto">
            <a:xfrm>
              <a:off x="1404" y="2518"/>
              <a:ext cx="816" cy="0"/>
            </a:xfrm>
            <a:prstGeom prst="line">
              <a:avLst/>
            </a:prstGeom>
            <a:noFill/>
            <a:ln w="15875">
              <a:solidFill>
                <a:schemeClr val="tx1"/>
              </a:solidFill>
              <a:round/>
              <a:headEnd/>
              <a:tailEnd/>
            </a:ln>
          </p:spPr>
          <p:txBody>
            <a:bodyPr wrap="none"/>
            <a:lstStyle/>
            <a:p>
              <a:endParaRPr lang="zh-CN" altLang="en-US"/>
            </a:p>
          </p:txBody>
        </p:sp>
        <p:sp>
          <p:nvSpPr>
            <p:cNvPr id="23596" name="Line 43"/>
            <p:cNvSpPr>
              <a:spLocks noChangeShapeType="1"/>
            </p:cNvSpPr>
            <p:nvPr/>
          </p:nvSpPr>
          <p:spPr bwMode="auto">
            <a:xfrm>
              <a:off x="3072" y="2470"/>
              <a:ext cx="528" cy="0"/>
            </a:xfrm>
            <a:prstGeom prst="line">
              <a:avLst/>
            </a:prstGeom>
            <a:noFill/>
            <a:ln w="15875">
              <a:solidFill>
                <a:schemeClr val="tx1"/>
              </a:solidFill>
              <a:round/>
              <a:headEnd/>
              <a:tailEnd/>
            </a:ln>
          </p:spPr>
          <p:txBody>
            <a:bodyPr wrap="none"/>
            <a:lstStyle/>
            <a:p>
              <a:endParaRPr lang="zh-CN" altLang="en-US"/>
            </a:p>
          </p:txBody>
        </p:sp>
        <p:sp>
          <p:nvSpPr>
            <p:cNvPr id="23597" name="Line 44"/>
            <p:cNvSpPr>
              <a:spLocks noChangeShapeType="1"/>
            </p:cNvSpPr>
            <p:nvPr/>
          </p:nvSpPr>
          <p:spPr bwMode="auto">
            <a:xfrm>
              <a:off x="3112" y="3201"/>
              <a:ext cx="816" cy="0"/>
            </a:xfrm>
            <a:prstGeom prst="line">
              <a:avLst/>
            </a:prstGeom>
            <a:noFill/>
            <a:ln w="15875">
              <a:solidFill>
                <a:schemeClr val="tx1"/>
              </a:solidFill>
              <a:round/>
              <a:headEnd/>
              <a:tailEnd/>
            </a:ln>
          </p:spPr>
          <p:txBody>
            <a:bodyPr wrap="none"/>
            <a:lstStyle/>
            <a:p>
              <a:endParaRPr lang="zh-CN" altLang="en-US"/>
            </a:p>
          </p:txBody>
        </p:sp>
        <p:sp>
          <p:nvSpPr>
            <p:cNvPr id="23598" name="Line 45"/>
            <p:cNvSpPr>
              <a:spLocks noChangeShapeType="1"/>
            </p:cNvSpPr>
            <p:nvPr/>
          </p:nvSpPr>
          <p:spPr bwMode="auto">
            <a:xfrm>
              <a:off x="576" y="3648"/>
              <a:ext cx="432" cy="0"/>
            </a:xfrm>
            <a:prstGeom prst="line">
              <a:avLst/>
            </a:prstGeom>
            <a:noFill/>
            <a:ln w="15875">
              <a:solidFill>
                <a:schemeClr val="tx1"/>
              </a:solidFill>
              <a:round/>
              <a:headEnd/>
              <a:tailEnd/>
            </a:ln>
          </p:spPr>
          <p:txBody>
            <a:bodyPr wrap="none"/>
            <a:lstStyle/>
            <a:p>
              <a:endParaRPr lang="zh-CN" altLang="en-US"/>
            </a:p>
          </p:txBody>
        </p:sp>
      </p:grpSp>
      <p:sp>
        <p:nvSpPr>
          <p:cNvPr id="3" name="文本框 2"/>
          <p:cNvSpPr txBox="1"/>
          <p:nvPr/>
        </p:nvSpPr>
        <p:spPr>
          <a:xfrm>
            <a:off x="394138" y="1727693"/>
            <a:ext cx="5485962" cy="1631216"/>
          </a:xfrm>
          <a:prstGeom prst="rect">
            <a:avLst/>
          </a:prstGeom>
          <a:noFill/>
        </p:spPr>
        <p:txBody>
          <a:bodyPr wrap="square" rtlCol="0">
            <a:spAutoFit/>
          </a:bodyPr>
          <a:lstStyle/>
          <a:p>
            <a:r>
              <a:rPr lang="zh-CN" altLang="en-US" sz="2000" u="sng" dirty="0" smtClean="0">
                <a:solidFill>
                  <a:srgbClr val="FF0000"/>
                </a:solidFill>
              </a:rPr>
              <a:t>有限状态自动机</a:t>
            </a:r>
            <a:r>
              <a:rPr lang="en-US" altLang="zh-CN" sz="2000" u="sng" dirty="0" smtClean="0">
                <a:solidFill>
                  <a:srgbClr val="FF0000"/>
                </a:solidFill>
              </a:rPr>
              <a:t>(Finite State Machine)</a:t>
            </a:r>
          </a:p>
          <a:p>
            <a:pPr marL="285750" indent="-285750">
              <a:buFont typeface="Arial" panose="020B0604020202020204" pitchFamily="34" charset="0"/>
              <a:buChar char="•"/>
            </a:pPr>
            <a:r>
              <a:rPr lang="zh-CN" altLang="en-US" sz="2000" dirty="0" smtClean="0"/>
              <a:t>有限状态</a:t>
            </a:r>
            <a:endParaRPr lang="en-US" altLang="zh-CN" sz="2000" dirty="0" smtClean="0"/>
          </a:p>
          <a:p>
            <a:pPr marL="285750" indent="-285750">
              <a:buFont typeface="Arial" panose="020B0604020202020204" pitchFamily="34" charset="0"/>
              <a:buChar char="•"/>
            </a:pPr>
            <a:r>
              <a:rPr lang="zh-CN" altLang="en-US" sz="2000" dirty="0" smtClean="0"/>
              <a:t>状态之间的迁移： </a:t>
            </a:r>
            <a:endParaRPr lang="en-US" altLang="zh-CN" sz="2000" dirty="0" smtClean="0"/>
          </a:p>
          <a:p>
            <a:pPr marL="742950" lvl="1" indent="-285750">
              <a:buFont typeface="Arial" panose="020B0604020202020204" pitchFamily="34" charset="0"/>
              <a:buChar char="•"/>
            </a:pPr>
            <a:r>
              <a:rPr lang="zh-CN" altLang="en-US" sz="2000" dirty="0" smtClean="0"/>
              <a:t>条件：满足相应条件时迁移</a:t>
            </a:r>
            <a:endParaRPr lang="en-US" altLang="zh-CN" sz="2000" dirty="0" smtClean="0"/>
          </a:p>
          <a:p>
            <a:pPr marL="742950" lvl="1" indent="-285750">
              <a:buFont typeface="Arial" panose="020B0604020202020204" pitchFamily="34" charset="0"/>
              <a:buChar char="•"/>
            </a:pPr>
            <a:r>
              <a:rPr lang="zh-CN" altLang="en-US" sz="2000" dirty="0" smtClean="0"/>
              <a:t>动作：迁移到另一状态时采取的动作</a:t>
            </a:r>
            <a:endParaRPr lang="zh-CN" altLang="en-US" sz="2000" dirty="0"/>
          </a:p>
        </p:txBody>
      </p:sp>
    </p:spTree>
    <p:extLst>
      <p:ext uri="{BB962C8B-B14F-4D97-AF65-F5344CB8AC3E}">
        <p14:creationId xmlns:p14="http://schemas.microsoft.com/office/powerpoint/2010/main" val="2850749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aiandra GD" pitchFamily="34" charset="0"/>
                <a:ea typeface="隶书" pitchFamily="49" charset="-122"/>
              </a:rPr>
              <a:t>IP Spoofing Attack</a:t>
            </a:r>
            <a:endParaRPr lang="zh-CN" altLang="en-US" dirty="0"/>
          </a:p>
        </p:txBody>
      </p:sp>
      <p:sp>
        <p:nvSpPr>
          <p:cNvPr id="3" name="灯片编号占位符 2"/>
          <p:cNvSpPr>
            <a:spLocks noGrp="1"/>
          </p:cNvSpPr>
          <p:nvPr>
            <p:ph type="sldNum" sz="quarter" idx="12"/>
          </p:nvPr>
        </p:nvSpPr>
        <p:spPr>
          <a:xfrm>
            <a:off x="8498664" y="6470914"/>
            <a:ext cx="2743200" cy="365125"/>
          </a:xfrm>
        </p:spPr>
        <p:txBody>
          <a:bodyPr/>
          <a:lstStyle/>
          <a:p>
            <a:fld id="{3C40872B-571A-4F56-8A4E-7221158C17B4}" type="slidenum">
              <a:rPr lang="zh-CN" altLang="en-US" smtClean="0"/>
              <a:t>24</a:t>
            </a:fld>
            <a:endParaRPr lang="zh-CN" altLang="en-US" dirty="0"/>
          </a:p>
        </p:txBody>
      </p:sp>
      <p:sp>
        <p:nvSpPr>
          <p:cNvPr id="4" name="内容占位符 3"/>
          <p:cNvSpPr>
            <a:spLocks noGrp="1"/>
          </p:cNvSpPr>
          <p:nvPr>
            <p:ph sz="quarter" idx="1"/>
          </p:nvPr>
        </p:nvSpPr>
        <p:spPr>
          <a:xfrm>
            <a:off x="673100" y="1446061"/>
            <a:ext cx="9969072" cy="866408"/>
          </a:xfrm>
        </p:spPr>
        <p:txBody>
          <a:bodyPr>
            <a:normAutofit/>
          </a:bodyPr>
          <a:lstStyle/>
          <a:p>
            <a:r>
              <a:rPr lang="en-US" altLang="zh-CN" dirty="0" smtClean="0"/>
              <a:t>server X</a:t>
            </a:r>
            <a:r>
              <a:rPr lang="zh-CN" altLang="en-US" dirty="0" smtClean="0"/>
              <a:t>基于</a:t>
            </a:r>
            <a:r>
              <a:rPr lang="en-US" altLang="zh-CN" dirty="0" smtClean="0"/>
              <a:t>IP</a:t>
            </a:r>
            <a:r>
              <a:rPr lang="zh-CN" altLang="en-US" dirty="0" smtClean="0"/>
              <a:t>地址来信任</a:t>
            </a:r>
            <a:r>
              <a:rPr lang="en-US" altLang="zh-CN" dirty="0" smtClean="0"/>
              <a:t>client</a:t>
            </a:r>
          </a:p>
          <a:p>
            <a:r>
              <a:rPr lang="zh-CN" altLang="en-US" dirty="0" smtClean="0"/>
              <a:t>攻击者如果能够猜测到</a:t>
            </a:r>
            <a:r>
              <a:rPr lang="en-US" altLang="zh-CN" dirty="0" smtClean="0"/>
              <a:t>server</a:t>
            </a:r>
            <a:r>
              <a:rPr lang="zh-CN" altLang="en-US" dirty="0" smtClean="0"/>
              <a:t>所选取的</a:t>
            </a:r>
            <a:r>
              <a:rPr lang="en-US" altLang="zh-CN" dirty="0" smtClean="0"/>
              <a:t>ISN</a:t>
            </a:r>
            <a:r>
              <a:rPr lang="zh-CN" altLang="en-US" dirty="0" smtClean="0"/>
              <a:t>就可以伪造成</a:t>
            </a:r>
            <a:r>
              <a:rPr lang="en-US" altLang="zh-CN" dirty="0" smtClean="0"/>
              <a:t>client</a:t>
            </a:r>
            <a:r>
              <a:rPr lang="zh-CN" altLang="en-US" dirty="0" smtClean="0"/>
              <a:t>的身份来完成连接建立的三次握手过程</a:t>
            </a:r>
            <a:endParaRPr lang="zh-CN" altLang="en-US" dirty="0"/>
          </a:p>
        </p:txBody>
      </p:sp>
      <p:sp>
        <p:nvSpPr>
          <p:cNvPr id="5" name="Oval 3"/>
          <p:cNvSpPr>
            <a:spLocks noChangeArrowheads="1"/>
          </p:cNvSpPr>
          <p:nvPr/>
        </p:nvSpPr>
        <p:spPr bwMode="auto">
          <a:xfrm>
            <a:off x="1489850" y="4649085"/>
            <a:ext cx="457200" cy="457200"/>
          </a:xfrm>
          <a:prstGeom prst="ellipse">
            <a:avLst/>
          </a:prstGeom>
          <a:solidFill>
            <a:srgbClr val="FF0000">
              <a:alpha val="50000"/>
            </a:srgbClr>
          </a:solidFill>
          <a:ln w="9525">
            <a:solidFill>
              <a:schemeClr val="tx1"/>
            </a:solidFill>
            <a:round/>
            <a:headEnd/>
            <a:tailEnd/>
          </a:ln>
          <a:effectLst/>
        </p:spPr>
        <p:txBody>
          <a:bodyPr wrap="none" anchor="ctr"/>
          <a:lstStyle/>
          <a:p>
            <a:pPr algn="ctr"/>
            <a:r>
              <a:rPr lang="en-US" altLang="zh-CN" sz="2400">
                <a:latin typeface="Times New Roman" pitchFamily="18" charset="0"/>
              </a:rPr>
              <a:t>Ed</a:t>
            </a:r>
          </a:p>
        </p:txBody>
      </p:sp>
      <p:sp>
        <p:nvSpPr>
          <p:cNvPr id="6" name="Oval 4"/>
          <p:cNvSpPr>
            <a:spLocks noChangeArrowheads="1"/>
          </p:cNvSpPr>
          <p:nvPr/>
        </p:nvSpPr>
        <p:spPr bwMode="auto">
          <a:xfrm>
            <a:off x="8195450" y="6325485"/>
            <a:ext cx="457200" cy="457200"/>
          </a:xfrm>
          <a:prstGeom prst="ellipse">
            <a:avLst/>
          </a:prstGeom>
          <a:solidFill>
            <a:schemeClr val="accent2">
              <a:alpha val="50000"/>
            </a:schemeClr>
          </a:solidFill>
          <a:ln w="9525">
            <a:solidFill>
              <a:schemeClr val="tx1"/>
            </a:solidFill>
            <a:round/>
            <a:headEnd/>
            <a:tailEnd/>
          </a:ln>
          <a:effectLst/>
        </p:spPr>
        <p:txBody>
          <a:bodyPr wrap="none" anchor="ctr"/>
          <a:lstStyle/>
          <a:p>
            <a:pPr algn="ctr"/>
            <a:r>
              <a:rPr lang="en-US" altLang="zh-CN" sz="2400">
                <a:latin typeface="Times New Roman" pitchFamily="18" charset="0"/>
              </a:rPr>
              <a:t>Y</a:t>
            </a:r>
          </a:p>
        </p:txBody>
      </p:sp>
      <p:sp>
        <p:nvSpPr>
          <p:cNvPr id="7" name="Oval 5"/>
          <p:cNvSpPr>
            <a:spLocks noChangeArrowheads="1"/>
          </p:cNvSpPr>
          <p:nvPr/>
        </p:nvSpPr>
        <p:spPr bwMode="auto">
          <a:xfrm>
            <a:off x="8195450" y="2744085"/>
            <a:ext cx="457200" cy="457200"/>
          </a:xfrm>
          <a:prstGeom prst="ellipse">
            <a:avLst/>
          </a:prstGeom>
          <a:solidFill>
            <a:schemeClr val="accent2">
              <a:alpha val="50000"/>
            </a:schemeClr>
          </a:solidFill>
          <a:ln w="9525">
            <a:solidFill>
              <a:schemeClr val="tx1"/>
            </a:solidFill>
            <a:round/>
            <a:headEnd/>
            <a:tailEnd/>
          </a:ln>
          <a:effectLst/>
        </p:spPr>
        <p:txBody>
          <a:bodyPr wrap="none" anchor="ctr"/>
          <a:lstStyle/>
          <a:p>
            <a:pPr algn="ctr"/>
            <a:r>
              <a:rPr lang="en-US" altLang="zh-CN" sz="2400">
                <a:latin typeface="Times New Roman" pitchFamily="18" charset="0"/>
              </a:rPr>
              <a:t>X</a:t>
            </a:r>
          </a:p>
        </p:txBody>
      </p:sp>
      <p:sp>
        <p:nvSpPr>
          <p:cNvPr id="8" name="Text Box 6"/>
          <p:cNvSpPr txBox="1">
            <a:spLocks noChangeArrowheads="1"/>
          </p:cNvSpPr>
          <p:nvPr/>
        </p:nvSpPr>
        <p:spPr bwMode="auto">
          <a:xfrm>
            <a:off x="8500250" y="2363085"/>
            <a:ext cx="654050" cy="523220"/>
          </a:xfrm>
          <a:prstGeom prst="rect">
            <a:avLst/>
          </a:prstGeom>
          <a:noFill/>
          <a:ln w="9525">
            <a:noFill/>
            <a:miter lim="800000"/>
            <a:headEnd/>
            <a:tailEnd/>
          </a:ln>
          <a:effectLst/>
        </p:spPr>
        <p:txBody>
          <a:bodyPr>
            <a:spAutoFit/>
          </a:bodyPr>
          <a:lstStyle/>
          <a:p>
            <a:r>
              <a:rPr lang="en-US" altLang="zh-CN" sz="1400">
                <a:latin typeface="Times New Roman" pitchFamily="18" charset="0"/>
              </a:rPr>
              <a:t>.rhosts</a:t>
            </a:r>
          </a:p>
          <a:p>
            <a:r>
              <a:rPr lang="en-US" altLang="zh-CN" sz="1400">
                <a:latin typeface="Times New Roman" pitchFamily="18" charset="0"/>
              </a:rPr>
              <a:t>     Y</a:t>
            </a:r>
          </a:p>
        </p:txBody>
      </p:sp>
      <p:grpSp>
        <p:nvGrpSpPr>
          <p:cNvPr id="9" name="Group 7"/>
          <p:cNvGrpSpPr>
            <a:grpSpLocks/>
          </p:cNvGrpSpPr>
          <p:nvPr/>
        </p:nvGrpSpPr>
        <p:grpSpPr bwMode="auto">
          <a:xfrm>
            <a:off x="1413650" y="5106285"/>
            <a:ext cx="6934200" cy="1676400"/>
            <a:chOff x="192" y="2928"/>
            <a:chExt cx="4368" cy="1056"/>
          </a:xfrm>
        </p:grpSpPr>
        <p:sp>
          <p:nvSpPr>
            <p:cNvPr id="10" name="Line 8"/>
            <p:cNvSpPr>
              <a:spLocks noChangeShapeType="1"/>
            </p:cNvSpPr>
            <p:nvPr/>
          </p:nvSpPr>
          <p:spPr bwMode="auto">
            <a:xfrm>
              <a:off x="384" y="2928"/>
              <a:ext cx="4176" cy="1056"/>
            </a:xfrm>
            <a:prstGeom prst="line">
              <a:avLst/>
            </a:prstGeom>
            <a:noFill/>
            <a:ln w="9525">
              <a:solidFill>
                <a:schemeClr val="tx1"/>
              </a:solidFill>
              <a:round/>
              <a:headEnd/>
              <a:tailEnd type="triangle" w="med" len="med"/>
            </a:ln>
            <a:effectLst/>
          </p:spPr>
          <p:txBody>
            <a:bodyPr/>
            <a:lstStyle/>
            <a:p>
              <a:endParaRPr lang="zh-CN" altLang="en-US"/>
            </a:p>
          </p:txBody>
        </p:sp>
        <p:sp>
          <p:nvSpPr>
            <p:cNvPr id="11" name="Text Box 9"/>
            <p:cNvSpPr txBox="1">
              <a:spLocks noChangeArrowheads="1"/>
            </p:cNvSpPr>
            <p:nvPr/>
          </p:nvSpPr>
          <p:spPr bwMode="auto">
            <a:xfrm>
              <a:off x="192" y="3120"/>
              <a:ext cx="1096" cy="192"/>
            </a:xfrm>
            <a:prstGeom prst="rect">
              <a:avLst/>
            </a:prstGeom>
            <a:noFill/>
            <a:ln w="9525">
              <a:noFill/>
              <a:miter lim="800000"/>
              <a:headEnd/>
              <a:tailEnd/>
            </a:ln>
            <a:effectLst/>
          </p:spPr>
          <p:txBody>
            <a:bodyPr wrap="none">
              <a:spAutoFit/>
            </a:bodyPr>
            <a:lstStyle/>
            <a:p>
              <a:r>
                <a:rPr lang="en-US" altLang="zh-CN" sz="1400">
                  <a:latin typeface="Times New Roman" pitchFamily="18" charset="0"/>
                </a:rPr>
                <a:t>1. Flood continuously</a:t>
              </a:r>
            </a:p>
          </p:txBody>
        </p:sp>
      </p:grpSp>
      <p:grpSp>
        <p:nvGrpSpPr>
          <p:cNvPr id="12" name="Group 10"/>
          <p:cNvGrpSpPr>
            <a:grpSpLocks/>
          </p:cNvGrpSpPr>
          <p:nvPr/>
        </p:nvGrpSpPr>
        <p:grpSpPr bwMode="auto">
          <a:xfrm>
            <a:off x="6534926" y="3201285"/>
            <a:ext cx="1963738" cy="3124200"/>
            <a:chOff x="3418" y="1728"/>
            <a:chExt cx="1237" cy="1968"/>
          </a:xfrm>
        </p:grpSpPr>
        <p:sp>
          <p:nvSpPr>
            <p:cNvPr id="13" name="Line 11"/>
            <p:cNvSpPr>
              <a:spLocks noChangeShapeType="1"/>
            </p:cNvSpPr>
            <p:nvPr/>
          </p:nvSpPr>
          <p:spPr bwMode="auto">
            <a:xfrm>
              <a:off x="4608" y="1728"/>
              <a:ext cx="0" cy="1968"/>
            </a:xfrm>
            <a:prstGeom prst="line">
              <a:avLst/>
            </a:prstGeom>
            <a:noFill/>
            <a:ln w="9525">
              <a:solidFill>
                <a:schemeClr val="tx1"/>
              </a:solidFill>
              <a:round/>
              <a:headEnd/>
              <a:tailEnd type="triangle" w="med" len="med"/>
            </a:ln>
            <a:effectLst/>
          </p:spPr>
          <p:txBody>
            <a:bodyPr/>
            <a:lstStyle/>
            <a:p>
              <a:endParaRPr lang="zh-CN" altLang="en-US"/>
            </a:p>
          </p:txBody>
        </p:sp>
        <p:sp>
          <p:nvSpPr>
            <p:cNvPr id="14" name="Text Box 12"/>
            <p:cNvSpPr txBox="1">
              <a:spLocks noChangeArrowheads="1"/>
            </p:cNvSpPr>
            <p:nvPr/>
          </p:nvSpPr>
          <p:spPr bwMode="auto">
            <a:xfrm>
              <a:off x="3418" y="2352"/>
              <a:ext cx="1237" cy="601"/>
            </a:xfrm>
            <a:prstGeom prst="rect">
              <a:avLst/>
            </a:prstGeom>
            <a:noFill/>
            <a:ln w="9525">
              <a:noFill/>
              <a:miter lim="800000"/>
              <a:headEnd/>
              <a:tailEnd/>
            </a:ln>
            <a:effectLst/>
          </p:spPr>
          <p:txBody>
            <a:bodyPr wrap="none">
              <a:spAutoFit/>
            </a:bodyPr>
            <a:lstStyle/>
            <a:p>
              <a:r>
                <a:rPr lang="en-US" altLang="zh-CN" sz="1400">
                  <a:latin typeface="Times New Roman" pitchFamily="18" charset="0"/>
                </a:rPr>
                <a:t>3. TCP SYNACK</a:t>
              </a:r>
            </a:p>
            <a:p>
              <a:r>
                <a:rPr lang="en-US" altLang="zh-CN" sz="1400">
                  <a:latin typeface="Times New Roman" pitchFamily="18" charset="0"/>
                </a:rPr>
                <a:t>      ACK spoofed Y ISN</a:t>
              </a:r>
            </a:p>
            <a:p>
              <a:r>
                <a:rPr lang="en-US" altLang="zh-CN" sz="1400">
                  <a:latin typeface="Times New Roman" pitchFamily="18" charset="0"/>
                </a:rPr>
                <a:t>      Send X ISN</a:t>
              </a:r>
            </a:p>
            <a:p>
              <a:r>
                <a:rPr lang="en-US" altLang="zh-CN" sz="1400">
                  <a:latin typeface="Times New Roman" pitchFamily="18" charset="0"/>
                </a:rPr>
                <a:t>    PACKET DROPPED!</a:t>
              </a:r>
            </a:p>
          </p:txBody>
        </p:sp>
      </p:grpSp>
      <p:grpSp>
        <p:nvGrpSpPr>
          <p:cNvPr id="15" name="Group 13"/>
          <p:cNvGrpSpPr>
            <a:grpSpLocks/>
          </p:cNvGrpSpPr>
          <p:nvPr/>
        </p:nvGrpSpPr>
        <p:grpSpPr bwMode="auto">
          <a:xfrm>
            <a:off x="1413650" y="3125085"/>
            <a:ext cx="6858000" cy="1676400"/>
            <a:chOff x="192" y="1680"/>
            <a:chExt cx="4320" cy="1056"/>
          </a:xfrm>
        </p:grpSpPr>
        <p:sp>
          <p:nvSpPr>
            <p:cNvPr id="16" name="Text Box 14"/>
            <p:cNvSpPr txBox="1">
              <a:spLocks noChangeArrowheads="1"/>
            </p:cNvSpPr>
            <p:nvPr/>
          </p:nvSpPr>
          <p:spPr bwMode="auto">
            <a:xfrm>
              <a:off x="192" y="2160"/>
              <a:ext cx="1336" cy="330"/>
            </a:xfrm>
            <a:prstGeom prst="rect">
              <a:avLst/>
            </a:prstGeom>
            <a:noFill/>
            <a:ln w="9525">
              <a:noFill/>
              <a:miter lim="800000"/>
              <a:headEnd/>
              <a:tailEnd/>
            </a:ln>
            <a:effectLst/>
          </p:spPr>
          <p:txBody>
            <a:bodyPr wrap="none">
              <a:spAutoFit/>
            </a:bodyPr>
            <a:lstStyle/>
            <a:p>
              <a:r>
                <a:rPr lang="en-US" altLang="zh-CN" sz="1400">
                  <a:latin typeface="Times New Roman" pitchFamily="18" charset="0"/>
                </a:rPr>
                <a:t>2. Spoof TCP SYN from Y</a:t>
              </a:r>
            </a:p>
            <a:p>
              <a:r>
                <a:rPr lang="en-US" altLang="zh-CN" sz="1400">
                  <a:latin typeface="Times New Roman" pitchFamily="18" charset="0"/>
                </a:rPr>
                <a:t>With spoofed Y ISN</a:t>
              </a:r>
            </a:p>
          </p:txBody>
        </p:sp>
        <p:sp>
          <p:nvSpPr>
            <p:cNvPr id="17" name="Line 15"/>
            <p:cNvSpPr>
              <a:spLocks noChangeShapeType="1"/>
            </p:cNvSpPr>
            <p:nvPr/>
          </p:nvSpPr>
          <p:spPr bwMode="auto">
            <a:xfrm flipV="1">
              <a:off x="528" y="1680"/>
              <a:ext cx="3984" cy="105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18" name="Group 16"/>
          <p:cNvGrpSpPr>
            <a:grpSpLocks/>
          </p:cNvGrpSpPr>
          <p:nvPr/>
        </p:nvGrpSpPr>
        <p:grpSpPr bwMode="auto">
          <a:xfrm>
            <a:off x="8576451" y="3125085"/>
            <a:ext cx="1249363" cy="3276600"/>
            <a:chOff x="4704" y="1680"/>
            <a:chExt cx="787" cy="2064"/>
          </a:xfrm>
        </p:grpSpPr>
        <p:sp>
          <p:nvSpPr>
            <p:cNvPr id="19" name="Line 17"/>
            <p:cNvSpPr>
              <a:spLocks noChangeShapeType="1"/>
            </p:cNvSpPr>
            <p:nvPr/>
          </p:nvSpPr>
          <p:spPr bwMode="auto">
            <a:xfrm>
              <a:off x="4704" y="1680"/>
              <a:ext cx="0" cy="2064"/>
            </a:xfrm>
            <a:prstGeom prst="line">
              <a:avLst/>
            </a:prstGeom>
            <a:noFill/>
            <a:ln w="9525">
              <a:solidFill>
                <a:schemeClr val="tx1"/>
              </a:solidFill>
              <a:round/>
              <a:headEnd/>
              <a:tailEnd type="triangle" w="med" len="med"/>
            </a:ln>
            <a:effectLst/>
          </p:spPr>
          <p:txBody>
            <a:bodyPr/>
            <a:lstStyle/>
            <a:p>
              <a:endParaRPr lang="zh-CN" altLang="en-US"/>
            </a:p>
          </p:txBody>
        </p:sp>
        <p:sp>
          <p:nvSpPr>
            <p:cNvPr id="20" name="Text Box 18"/>
            <p:cNvSpPr txBox="1">
              <a:spLocks noChangeArrowheads="1"/>
            </p:cNvSpPr>
            <p:nvPr/>
          </p:nvSpPr>
          <p:spPr bwMode="auto">
            <a:xfrm>
              <a:off x="4752" y="2304"/>
              <a:ext cx="739" cy="601"/>
            </a:xfrm>
            <a:prstGeom prst="rect">
              <a:avLst/>
            </a:prstGeom>
            <a:noFill/>
            <a:ln w="9525">
              <a:noFill/>
              <a:miter lim="800000"/>
              <a:headEnd/>
              <a:tailEnd/>
            </a:ln>
            <a:effectLst/>
          </p:spPr>
          <p:txBody>
            <a:bodyPr wrap="none">
              <a:spAutoFit/>
            </a:bodyPr>
            <a:lstStyle/>
            <a:p>
              <a:r>
                <a:rPr lang="en-US" altLang="zh-CN" sz="1400">
                  <a:latin typeface="Times New Roman" pitchFamily="18" charset="0"/>
                </a:rPr>
                <a:t>6. Real acks</a:t>
              </a:r>
            </a:p>
            <a:p>
              <a:r>
                <a:rPr lang="en-US" altLang="zh-CN" sz="1400">
                  <a:latin typeface="Times New Roman" pitchFamily="18" charset="0"/>
                </a:rPr>
                <a:t>dropped so Y</a:t>
              </a:r>
            </a:p>
            <a:p>
              <a:r>
                <a:rPr lang="en-US" altLang="zh-CN" sz="1400">
                  <a:latin typeface="Times New Roman" pitchFamily="18" charset="0"/>
                </a:rPr>
                <a:t>does not reset</a:t>
              </a:r>
            </a:p>
            <a:p>
              <a:r>
                <a:rPr lang="en-US" altLang="zh-CN" sz="1400">
                  <a:latin typeface="Times New Roman" pitchFamily="18" charset="0"/>
                </a:rPr>
                <a:t>connection</a:t>
              </a:r>
            </a:p>
          </p:txBody>
        </p:sp>
      </p:grpSp>
      <p:grpSp>
        <p:nvGrpSpPr>
          <p:cNvPr id="21" name="Group 19"/>
          <p:cNvGrpSpPr>
            <a:grpSpLocks/>
          </p:cNvGrpSpPr>
          <p:nvPr/>
        </p:nvGrpSpPr>
        <p:grpSpPr bwMode="auto">
          <a:xfrm>
            <a:off x="1947050" y="3201285"/>
            <a:ext cx="6400800" cy="1987550"/>
            <a:chOff x="528" y="1728"/>
            <a:chExt cx="4032" cy="1252"/>
          </a:xfrm>
        </p:grpSpPr>
        <p:sp>
          <p:nvSpPr>
            <p:cNvPr id="22" name="Text Box 20"/>
            <p:cNvSpPr txBox="1">
              <a:spLocks noChangeArrowheads="1"/>
            </p:cNvSpPr>
            <p:nvPr/>
          </p:nvSpPr>
          <p:spPr bwMode="auto">
            <a:xfrm>
              <a:off x="768" y="2650"/>
              <a:ext cx="1745" cy="330"/>
            </a:xfrm>
            <a:prstGeom prst="rect">
              <a:avLst/>
            </a:prstGeom>
            <a:noFill/>
            <a:ln w="9525">
              <a:noFill/>
              <a:miter lim="800000"/>
              <a:headEnd/>
              <a:tailEnd/>
            </a:ln>
            <a:effectLst/>
          </p:spPr>
          <p:txBody>
            <a:bodyPr wrap="none">
              <a:spAutoFit/>
            </a:bodyPr>
            <a:lstStyle/>
            <a:p>
              <a:r>
                <a:rPr lang="en-US" altLang="zh-CN" sz="1400">
                  <a:latin typeface="Times New Roman" pitchFamily="18" charset="0"/>
                </a:rPr>
                <a:t>4. Send ACK with guess of X’s ISN</a:t>
              </a:r>
            </a:p>
            <a:p>
              <a:r>
                <a:rPr lang="en-US" altLang="zh-CN" sz="1400">
                  <a:latin typeface="Times New Roman" pitchFamily="18" charset="0"/>
                </a:rPr>
                <a:t>as if you received TCP SYNACK</a:t>
              </a:r>
            </a:p>
          </p:txBody>
        </p:sp>
        <p:sp>
          <p:nvSpPr>
            <p:cNvPr id="23" name="Line 21"/>
            <p:cNvSpPr>
              <a:spLocks noChangeShapeType="1"/>
            </p:cNvSpPr>
            <p:nvPr/>
          </p:nvSpPr>
          <p:spPr bwMode="auto">
            <a:xfrm flipV="1">
              <a:off x="528" y="1728"/>
              <a:ext cx="4032" cy="105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24" name="Group 22"/>
          <p:cNvGrpSpPr>
            <a:grpSpLocks/>
          </p:cNvGrpSpPr>
          <p:nvPr/>
        </p:nvGrpSpPr>
        <p:grpSpPr bwMode="auto">
          <a:xfrm>
            <a:off x="1870850" y="2820285"/>
            <a:ext cx="7239000" cy="1905000"/>
            <a:chOff x="480" y="1488"/>
            <a:chExt cx="4560" cy="1200"/>
          </a:xfrm>
        </p:grpSpPr>
        <p:sp>
          <p:nvSpPr>
            <p:cNvPr id="25" name="Line 23"/>
            <p:cNvSpPr>
              <a:spLocks noChangeShapeType="1"/>
            </p:cNvSpPr>
            <p:nvPr/>
          </p:nvSpPr>
          <p:spPr bwMode="auto">
            <a:xfrm flipV="1">
              <a:off x="480" y="1584"/>
              <a:ext cx="3984" cy="1104"/>
            </a:xfrm>
            <a:prstGeom prst="line">
              <a:avLst/>
            </a:prstGeom>
            <a:noFill/>
            <a:ln w="9525">
              <a:solidFill>
                <a:schemeClr val="tx1"/>
              </a:solidFill>
              <a:round/>
              <a:headEnd/>
              <a:tailEnd type="triangle" w="med" len="med"/>
            </a:ln>
            <a:effectLst/>
          </p:spPr>
          <p:txBody>
            <a:bodyPr/>
            <a:lstStyle/>
            <a:p>
              <a:endParaRPr lang="zh-CN" altLang="en-US"/>
            </a:p>
          </p:txBody>
        </p:sp>
        <p:sp>
          <p:nvSpPr>
            <p:cNvPr id="26" name="Text Box 24"/>
            <p:cNvSpPr txBox="1">
              <a:spLocks noChangeArrowheads="1"/>
            </p:cNvSpPr>
            <p:nvPr/>
          </p:nvSpPr>
          <p:spPr bwMode="auto">
            <a:xfrm>
              <a:off x="864" y="1700"/>
              <a:ext cx="1940" cy="465"/>
            </a:xfrm>
            <a:prstGeom prst="rect">
              <a:avLst/>
            </a:prstGeom>
            <a:noFill/>
            <a:ln w="9525">
              <a:noFill/>
              <a:miter lim="800000"/>
              <a:headEnd/>
              <a:tailEnd/>
            </a:ln>
            <a:effectLst/>
          </p:spPr>
          <p:txBody>
            <a:bodyPr wrap="none">
              <a:spAutoFit/>
            </a:bodyPr>
            <a:lstStyle/>
            <a:p>
              <a:r>
                <a:rPr lang="en-US" altLang="zh-CN" sz="1400">
                  <a:latin typeface="Times New Roman" pitchFamily="18" charset="0"/>
                </a:rPr>
                <a:t>5. Send pre-canned rlogin/rsh messages </a:t>
              </a:r>
            </a:p>
            <a:p>
              <a:r>
                <a:rPr lang="en-US" altLang="zh-CN" sz="1400">
                  <a:latin typeface="Times New Roman" pitchFamily="18" charset="0"/>
                </a:rPr>
                <a:t>rsh echo “Ed” &gt;&gt; .rhosts</a:t>
              </a:r>
            </a:p>
            <a:p>
              <a:r>
                <a:rPr lang="en-US" altLang="zh-CN" sz="1400">
                  <a:latin typeface="Times New Roman" pitchFamily="18" charset="0"/>
                </a:rPr>
                <a:t>spoof acknowledgements</a:t>
              </a:r>
            </a:p>
          </p:txBody>
        </p:sp>
        <p:sp>
          <p:nvSpPr>
            <p:cNvPr id="27" name="Text Box 25"/>
            <p:cNvSpPr txBox="1">
              <a:spLocks noChangeArrowheads="1"/>
            </p:cNvSpPr>
            <p:nvPr/>
          </p:nvSpPr>
          <p:spPr bwMode="auto">
            <a:xfrm>
              <a:off x="4800" y="1488"/>
              <a:ext cx="240" cy="192"/>
            </a:xfrm>
            <a:prstGeom prst="rect">
              <a:avLst/>
            </a:prstGeom>
            <a:noFill/>
            <a:ln w="9525">
              <a:noFill/>
              <a:miter lim="800000"/>
              <a:headEnd/>
              <a:tailEnd/>
            </a:ln>
            <a:effectLst/>
          </p:spPr>
          <p:txBody>
            <a:bodyPr wrap="none">
              <a:spAutoFit/>
            </a:bodyPr>
            <a:lstStyle/>
            <a:p>
              <a:r>
                <a:rPr lang="en-US" altLang="zh-CN" sz="1400">
                  <a:latin typeface="Times New Roman" pitchFamily="18" charset="0"/>
                </a:rPr>
                <a:t>Ed</a:t>
              </a:r>
            </a:p>
          </p:txBody>
        </p:sp>
      </p:grpSp>
      <p:grpSp>
        <p:nvGrpSpPr>
          <p:cNvPr id="28" name="Group 26"/>
          <p:cNvGrpSpPr>
            <a:grpSpLocks/>
          </p:cNvGrpSpPr>
          <p:nvPr/>
        </p:nvGrpSpPr>
        <p:grpSpPr bwMode="auto">
          <a:xfrm>
            <a:off x="1794650" y="2744085"/>
            <a:ext cx="6477000" cy="1905000"/>
            <a:chOff x="432" y="1440"/>
            <a:chExt cx="4080" cy="1200"/>
          </a:xfrm>
        </p:grpSpPr>
        <p:sp>
          <p:nvSpPr>
            <p:cNvPr id="29" name="Line 27"/>
            <p:cNvSpPr>
              <a:spLocks noChangeShapeType="1"/>
            </p:cNvSpPr>
            <p:nvPr/>
          </p:nvSpPr>
          <p:spPr bwMode="auto">
            <a:xfrm flipV="1">
              <a:off x="432" y="1488"/>
              <a:ext cx="4080" cy="1152"/>
            </a:xfrm>
            <a:prstGeom prst="line">
              <a:avLst/>
            </a:prstGeom>
            <a:noFill/>
            <a:ln w="9525">
              <a:solidFill>
                <a:schemeClr val="tx1"/>
              </a:solidFill>
              <a:round/>
              <a:headEnd/>
              <a:tailEnd type="triangle" w="med" len="med"/>
            </a:ln>
            <a:effectLst/>
          </p:spPr>
          <p:txBody>
            <a:bodyPr/>
            <a:lstStyle/>
            <a:p>
              <a:endParaRPr lang="zh-CN" altLang="en-US"/>
            </a:p>
          </p:txBody>
        </p:sp>
        <p:sp>
          <p:nvSpPr>
            <p:cNvPr id="30" name="Text Box 28"/>
            <p:cNvSpPr txBox="1">
              <a:spLocks noChangeArrowheads="1"/>
            </p:cNvSpPr>
            <p:nvPr/>
          </p:nvSpPr>
          <p:spPr bwMode="auto">
            <a:xfrm>
              <a:off x="1920" y="1440"/>
              <a:ext cx="2239" cy="192"/>
            </a:xfrm>
            <a:prstGeom prst="rect">
              <a:avLst/>
            </a:prstGeom>
            <a:noFill/>
            <a:ln w="9525">
              <a:noFill/>
              <a:miter lim="800000"/>
              <a:headEnd/>
              <a:tailEnd/>
            </a:ln>
            <a:effectLst/>
          </p:spPr>
          <p:txBody>
            <a:bodyPr wrap="none">
              <a:spAutoFit/>
            </a:bodyPr>
            <a:lstStyle/>
            <a:p>
              <a:r>
                <a:rPr lang="en-US" altLang="zh-CN" sz="1400">
                  <a:latin typeface="Times New Roman" pitchFamily="18" charset="0"/>
                </a:rPr>
                <a:t>7. Door now open, rlogin to X from Ed directly</a:t>
              </a:r>
            </a:p>
          </p:txBody>
        </p:sp>
      </p:grpSp>
    </p:spTree>
    <p:extLst>
      <p:ext uri="{BB962C8B-B14F-4D97-AF65-F5344CB8AC3E}">
        <p14:creationId xmlns:p14="http://schemas.microsoft.com/office/powerpoint/2010/main" val="175765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0-#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TCP SYN Flooding Attack</a:t>
            </a:r>
            <a:endParaRPr lang="zh-CN" altLang="en-US" dirty="0"/>
          </a:p>
        </p:txBody>
      </p:sp>
      <p:sp>
        <p:nvSpPr>
          <p:cNvPr id="3" name="内容占位符 2"/>
          <p:cNvSpPr>
            <a:spLocks noGrp="1"/>
          </p:cNvSpPr>
          <p:nvPr>
            <p:ph idx="1"/>
          </p:nvPr>
        </p:nvSpPr>
        <p:spPr>
          <a:xfrm>
            <a:off x="432886" y="1606134"/>
            <a:ext cx="8076885" cy="3537149"/>
          </a:xfrm>
        </p:spPr>
        <p:txBody>
          <a:bodyPr>
            <a:normAutofit/>
          </a:bodyPr>
          <a:lstStyle/>
          <a:p>
            <a:r>
              <a:rPr lang="zh-CN" altLang="en-US" sz="2400" dirty="0" smtClean="0"/>
              <a:t>主要问题</a:t>
            </a:r>
            <a:endParaRPr lang="en-US" altLang="zh-CN" sz="2400" dirty="0" smtClean="0"/>
          </a:p>
          <a:p>
            <a:pPr lvl="1"/>
            <a:r>
              <a:rPr lang="zh-CN" altLang="en-US" sz="1600" dirty="0" smtClean="0"/>
              <a:t>连接建立过程中占用资源</a:t>
            </a:r>
            <a:endParaRPr lang="en-GB" altLang="zh-CN" sz="1600" dirty="0"/>
          </a:p>
          <a:p>
            <a:pPr lvl="2">
              <a:spcBef>
                <a:spcPts val="700"/>
              </a:spcBef>
            </a:pPr>
            <a:r>
              <a:rPr lang="zh-CN" altLang="en-US" sz="1800" dirty="0" smtClean="0"/>
              <a:t>收到</a:t>
            </a:r>
            <a:r>
              <a:rPr lang="en-US" altLang="zh-CN" sz="1800" dirty="0" smtClean="0"/>
              <a:t>SYN</a:t>
            </a:r>
            <a:r>
              <a:rPr lang="zh-CN" altLang="en-US" sz="1800" dirty="0" smtClean="0"/>
              <a:t>时，分配</a:t>
            </a:r>
            <a:r>
              <a:rPr lang="en-GB" altLang="zh-CN" sz="1800" dirty="0" smtClean="0"/>
              <a:t>TCP </a:t>
            </a:r>
            <a:r>
              <a:rPr lang="en-GB" altLang="zh-CN" sz="1800" dirty="0"/>
              <a:t>Control Block (</a:t>
            </a:r>
            <a:r>
              <a:rPr lang="en-GB" altLang="zh-CN" sz="1800" dirty="0" smtClean="0"/>
              <a:t>TCB)</a:t>
            </a:r>
            <a:endParaRPr lang="en-GB" altLang="zh-CN" sz="1800" dirty="0"/>
          </a:p>
          <a:p>
            <a:pPr lvl="3"/>
            <a:r>
              <a:rPr lang="en-GB" altLang="zh-CN" sz="1600" dirty="0"/>
              <a:t>&gt; 280 bytes</a:t>
            </a:r>
          </a:p>
          <a:p>
            <a:pPr lvl="3"/>
            <a:r>
              <a:rPr lang="zh-CN" altLang="en-US" sz="1600" dirty="0" smtClean="0"/>
              <a:t>包括</a:t>
            </a:r>
            <a:r>
              <a:rPr lang="en-GB" altLang="zh-CN" sz="1600" dirty="0" err="1" smtClean="0"/>
              <a:t>FlowID</a:t>
            </a:r>
            <a:r>
              <a:rPr lang="en-GB" altLang="zh-CN" sz="1600" dirty="0"/>
              <a:t>, timer info, Sequence number, flow control status, out-of-band data, MSS, other options agreed to</a:t>
            </a:r>
          </a:p>
          <a:p>
            <a:pPr lvl="2">
              <a:spcBef>
                <a:spcPts val="600"/>
              </a:spcBef>
            </a:pPr>
            <a:r>
              <a:rPr lang="zh-CN" altLang="en-US" sz="1800" dirty="0" smtClean="0"/>
              <a:t>这些</a:t>
            </a:r>
            <a:r>
              <a:rPr lang="en-GB" altLang="zh-CN" sz="1800" dirty="0" smtClean="0"/>
              <a:t>Half-open TCB</a:t>
            </a:r>
            <a:r>
              <a:rPr lang="zh-CN" altLang="en-US" sz="1800" dirty="0" smtClean="0"/>
              <a:t>只有在超时后才会被移走</a:t>
            </a:r>
            <a:endParaRPr lang="en-GB" altLang="zh-CN" sz="1800" dirty="0"/>
          </a:p>
          <a:p>
            <a:pPr lvl="2">
              <a:spcBef>
                <a:spcPts val="600"/>
              </a:spcBef>
            </a:pPr>
            <a:r>
              <a:rPr lang="en-US" altLang="zh-CN" sz="1800" dirty="0" smtClean="0"/>
              <a:t>half-open</a:t>
            </a:r>
            <a:r>
              <a:rPr lang="zh-CN" altLang="en-US" sz="1800" dirty="0" smtClean="0"/>
              <a:t>连接的个数一般是有限的 </a:t>
            </a:r>
            <a:r>
              <a:rPr lang="en-US" altLang="zh-CN" sz="1800" dirty="0" smtClean="0"/>
              <a:t>/</a:t>
            </a:r>
            <a:r>
              <a:rPr lang="en-US" altLang="zh-CN" sz="1800" dirty="0" err="1" smtClean="0"/>
              <a:t>proc</a:t>
            </a:r>
            <a:r>
              <a:rPr lang="en-US" altLang="zh-CN" sz="1800" dirty="0" smtClean="0"/>
              <a:t>/sys/net/ipv4/</a:t>
            </a:r>
            <a:r>
              <a:rPr lang="en-US" altLang="zh-CN" sz="1800" dirty="0" err="1" smtClean="0"/>
              <a:t>tcp_max_syn_backlog</a:t>
            </a:r>
            <a:endParaRPr lang="en-US" altLang="zh-CN" sz="1800" dirty="0" smtClean="0"/>
          </a:p>
          <a:p>
            <a:pPr lvl="1">
              <a:spcBef>
                <a:spcPts val="600"/>
              </a:spcBef>
            </a:pPr>
            <a:r>
              <a:rPr lang="zh-CN" altLang="en-US" dirty="0" smtClean="0"/>
              <a:t>资源耗尽</a:t>
            </a:r>
            <a:r>
              <a:rPr lang="en-GB" altLang="zh-CN" dirty="0" smtClean="0"/>
              <a:t> </a:t>
            </a:r>
            <a:r>
              <a:rPr lang="en-GB" altLang="zh-CN" dirty="0">
                <a:latin typeface="Symbol" pitchFamily="18" charset="2"/>
              </a:rPr>
              <a:t></a:t>
            </a:r>
            <a:r>
              <a:rPr lang="en-GB" altLang="zh-CN" dirty="0"/>
              <a:t> </a:t>
            </a:r>
            <a:r>
              <a:rPr lang="zh-CN" altLang="en-US" dirty="0" smtClean="0"/>
              <a:t>拒绝新的连接建立请求</a:t>
            </a:r>
            <a:endParaRPr lang="en-GB" altLang="zh-CN" dirty="0"/>
          </a:p>
          <a:p>
            <a:endParaRPr lang="zh-CN" altLang="en-US" sz="3200" dirty="0"/>
          </a:p>
        </p:txBody>
      </p:sp>
      <p:sp>
        <p:nvSpPr>
          <p:cNvPr id="4" name="AutoShape 4"/>
          <p:cNvSpPr>
            <a:spLocks noChangeArrowheads="1"/>
          </p:cNvSpPr>
          <p:nvPr/>
        </p:nvSpPr>
        <p:spPr bwMode="auto">
          <a:xfrm>
            <a:off x="10797469" y="1798639"/>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5" name="AutoShape 5"/>
          <p:cNvSpPr>
            <a:spLocks noChangeArrowheads="1"/>
          </p:cNvSpPr>
          <p:nvPr/>
        </p:nvSpPr>
        <p:spPr bwMode="auto">
          <a:xfrm>
            <a:off x="10797469" y="1966914"/>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6" name="AutoShape 6"/>
          <p:cNvSpPr>
            <a:spLocks noChangeArrowheads="1"/>
          </p:cNvSpPr>
          <p:nvPr/>
        </p:nvSpPr>
        <p:spPr bwMode="auto">
          <a:xfrm>
            <a:off x="10797469" y="2135189"/>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7" name="AutoShape 7"/>
          <p:cNvSpPr>
            <a:spLocks noChangeArrowheads="1"/>
          </p:cNvSpPr>
          <p:nvPr/>
        </p:nvSpPr>
        <p:spPr bwMode="auto">
          <a:xfrm>
            <a:off x="10797469" y="2303464"/>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8" name="AutoShape 8"/>
          <p:cNvSpPr>
            <a:spLocks noChangeArrowheads="1"/>
          </p:cNvSpPr>
          <p:nvPr/>
        </p:nvSpPr>
        <p:spPr bwMode="auto">
          <a:xfrm>
            <a:off x="10797469" y="2471739"/>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9" name="AutoShape 9"/>
          <p:cNvSpPr>
            <a:spLocks noChangeArrowheads="1"/>
          </p:cNvSpPr>
          <p:nvPr/>
        </p:nvSpPr>
        <p:spPr bwMode="auto">
          <a:xfrm>
            <a:off x="10797469" y="2640014"/>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0" name="AutoShape 10"/>
          <p:cNvSpPr>
            <a:spLocks noChangeArrowheads="1"/>
          </p:cNvSpPr>
          <p:nvPr/>
        </p:nvSpPr>
        <p:spPr bwMode="auto">
          <a:xfrm>
            <a:off x="10797469" y="2806701"/>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1" name="AutoShape 11"/>
          <p:cNvSpPr>
            <a:spLocks noChangeArrowheads="1"/>
          </p:cNvSpPr>
          <p:nvPr/>
        </p:nvSpPr>
        <p:spPr bwMode="auto">
          <a:xfrm>
            <a:off x="10797469" y="2974976"/>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2" name="AutoShape 12"/>
          <p:cNvSpPr>
            <a:spLocks noChangeArrowheads="1"/>
          </p:cNvSpPr>
          <p:nvPr/>
        </p:nvSpPr>
        <p:spPr bwMode="auto">
          <a:xfrm>
            <a:off x="10797469" y="3143251"/>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3" name="AutoShape 13"/>
          <p:cNvSpPr>
            <a:spLocks noChangeArrowheads="1"/>
          </p:cNvSpPr>
          <p:nvPr/>
        </p:nvSpPr>
        <p:spPr bwMode="auto">
          <a:xfrm>
            <a:off x="10797469" y="3311526"/>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4" name="AutoShape 14"/>
          <p:cNvSpPr>
            <a:spLocks noChangeArrowheads="1"/>
          </p:cNvSpPr>
          <p:nvPr/>
        </p:nvSpPr>
        <p:spPr bwMode="auto">
          <a:xfrm>
            <a:off x="10797469" y="3479801"/>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5" name="AutoShape 15"/>
          <p:cNvSpPr>
            <a:spLocks noChangeArrowheads="1"/>
          </p:cNvSpPr>
          <p:nvPr/>
        </p:nvSpPr>
        <p:spPr bwMode="auto">
          <a:xfrm>
            <a:off x="10797469" y="3648076"/>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6" name="AutoShape 16"/>
          <p:cNvSpPr>
            <a:spLocks noChangeArrowheads="1"/>
          </p:cNvSpPr>
          <p:nvPr/>
        </p:nvSpPr>
        <p:spPr bwMode="auto">
          <a:xfrm>
            <a:off x="10797469" y="3814764"/>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7" name="AutoShape 17"/>
          <p:cNvSpPr>
            <a:spLocks noChangeArrowheads="1"/>
          </p:cNvSpPr>
          <p:nvPr/>
        </p:nvSpPr>
        <p:spPr bwMode="auto">
          <a:xfrm>
            <a:off x="10797469" y="3983039"/>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18" name="AutoShape 18"/>
          <p:cNvSpPr>
            <a:spLocks noChangeArrowheads="1"/>
          </p:cNvSpPr>
          <p:nvPr/>
        </p:nvSpPr>
        <p:spPr bwMode="auto">
          <a:xfrm>
            <a:off x="10797469" y="4151314"/>
            <a:ext cx="1008062" cy="168275"/>
          </a:xfrm>
          <a:prstGeom prst="roundRect">
            <a:avLst>
              <a:gd name="adj" fmla="val 940"/>
            </a:avLst>
          </a:prstGeom>
          <a:solidFill>
            <a:srgbClr val="00CC99"/>
          </a:solidFill>
          <a:ln w="9360">
            <a:solidFill>
              <a:srgbClr val="000000"/>
            </a:solidFill>
            <a:round/>
            <a:headEnd/>
            <a:tailEnd/>
          </a:ln>
        </p:spPr>
        <p:txBody>
          <a:bodyPr wrap="none" anchor="ctr"/>
          <a:lstStyle/>
          <a:p>
            <a:endParaRPr lang="zh-CN" altLang="en-US"/>
          </a:p>
        </p:txBody>
      </p:sp>
      <p:sp>
        <p:nvSpPr>
          <p:cNvPr id="19" name="AutoShape 19"/>
          <p:cNvSpPr>
            <a:spLocks noChangeArrowheads="1"/>
          </p:cNvSpPr>
          <p:nvPr/>
        </p:nvSpPr>
        <p:spPr bwMode="auto">
          <a:xfrm>
            <a:off x="10797469" y="4319589"/>
            <a:ext cx="1008062" cy="168275"/>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20" name="Line 20"/>
          <p:cNvSpPr>
            <a:spLocks noChangeShapeType="1"/>
          </p:cNvSpPr>
          <p:nvPr/>
        </p:nvSpPr>
        <p:spPr bwMode="auto">
          <a:xfrm>
            <a:off x="9789407" y="1897064"/>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21" name="Line 21"/>
          <p:cNvSpPr>
            <a:spLocks noChangeShapeType="1"/>
          </p:cNvSpPr>
          <p:nvPr/>
        </p:nvSpPr>
        <p:spPr bwMode="auto">
          <a:xfrm>
            <a:off x="9789407" y="2065339"/>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22" name="Line 22"/>
          <p:cNvSpPr>
            <a:spLocks noChangeShapeType="1"/>
          </p:cNvSpPr>
          <p:nvPr/>
        </p:nvSpPr>
        <p:spPr bwMode="auto">
          <a:xfrm>
            <a:off x="9789407" y="2233614"/>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23" name="Line 23"/>
          <p:cNvSpPr>
            <a:spLocks noChangeShapeType="1"/>
          </p:cNvSpPr>
          <p:nvPr/>
        </p:nvSpPr>
        <p:spPr bwMode="auto">
          <a:xfrm>
            <a:off x="9789407" y="2401889"/>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24" name="Line 24"/>
          <p:cNvSpPr>
            <a:spLocks noChangeShapeType="1"/>
          </p:cNvSpPr>
          <p:nvPr/>
        </p:nvSpPr>
        <p:spPr bwMode="auto">
          <a:xfrm>
            <a:off x="9789407" y="2568575"/>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25" name="Line 25"/>
          <p:cNvSpPr>
            <a:spLocks noChangeShapeType="1"/>
          </p:cNvSpPr>
          <p:nvPr/>
        </p:nvSpPr>
        <p:spPr bwMode="auto">
          <a:xfrm>
            <a:off x="9789407" y="2736850"/>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26" name="Line 26"/>
          <p:cNvSpPr>
            <a:spLocks noChangeShapeType="1"/>
          </p:cNvSpPr>
          <p:nvPr/>
        </p:nvSpPr>
        <p:spPr bwMode="auto">
          <a:xfrm>
            <a:off x="9789407" y="2905125"/>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27" name="Line 27"/>
          <p:cNvSpPr>
            <a:spLocks noChangeShapeType="1"/>
          </p:cNvSpPr>
          <p:nvPr/>
        </p:nvSpPr>
        <p:spPr bwMode="auto">
          <a:xfrm>
            <a:off x="9789407" y="3073400"/>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28" name="Line 28"/>
          <p:cNvSpPr>
            <a:spLocks noChangeShapeType="1"/>
          </p:cNvSpPr>
          <p:nvPr/>
        </p:nvSpPr>
        <p:spPr bwMode="auto">
          <a:xfrm>
            <a:off x="9789407" y="3241675"/>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29" name="Line 29"/>
          <p:cNvSpPr>
            <a:spLocks noChangeShapeType="1"/>
          </p:cNvSpPr>
          <p:nvPr/>
        </p:nvSpPr>
        <p:spPr bwMode="auto">
          <a:xfrm>
            <a:off x="9789407" y="3409950"/>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30" name="Line 30"/>
          <p:cNvSpPr>
            <a:spLocks noChangeShapeType="1"/>
          </p:cNvSpPr>
          <p:nvPr/>
        </p:nvSpPr>
        <p:spPr bwMode="auto">
          <a:xfrm>
            <a:off x="9789407" y="3576639"/>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31" name="Line 31"/>
          <p:cNvSpPr>
            <a:spLocks noChangeShapeType="1"/>
          </p:cNvSpPr>
          <p:nvPr/>
        </p:nvSpPr>
        <p:spPr bwMode="auto">
          <a:xfrm>
            <a:off x="9789407" y="3744914"/>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32" name="Line 32"/>
          <p:cNvSpPr>
            <a:spLocks noChangeShapeType="1"/>
          </p:cNvSpPr>
          <p:nvPr/>
        </p:nvSpPr>
        <p:spPr bwMode="auto">
          <a:xfrm>
            <a:off x="9789407" y="3913189"/>
            <a:ext cx="1008063" cy="1587"/>
          </a:xfrm>
          <a:prstGeom prst="line">
            <a:avLst/>
          </a:prstGeom>
          <a:noFill/>
          <a:ln w="9360">
            <a:solidFill>
              <a:srgbClr val="FF0000"/>
            </a:solidFill>
            <a:round/>
            <a:headEnd/>
            <a:tailEnd type="triangle" w="med" len="med"/>
          </a:ln>
        </p:spPr>
        <p:txBody>
          <a:bodyPr/>
          <a:lstStyle/>
          <a:p>
            <a:endParaRPr lang="zh-CN" altLang="en-US"/>
          </a:p>
        </p:txBody>
      </p:sp>
      <p:sp>
        <p:nvSpPr>
          <p:cNvPr id="33" name="Line 33"/>
          <p:cNvSpPr>
            <a:spLocks noChangeShapeType="1"/>
          </p:cNvSpPr>
          <p:nvPr/>
        </p:nvSpPr>
        <p:spPr bwMode="auto">
          <a:xfrm>
            <a:off x="9789407" y="4067175"/>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34" name="Line 34"/>
          <p:cNvSpPr>
            <a:spLocks noChangeShapeType="1"/>
          </p:cNvSpPr>
          <p:nvPr/>
        </p:nvSpPr>
        <p:spPr bwMode="auto">
          <a:xfrm>
            <a:off x="9789407" y="4403725"/>
            <a:ext cx="1008063" cy="1588"/>
          </a:xfrm>
          <a:prstGeom prst="line">
            <a:avLst/>
          </a:prstGeom>
          <a:noFill/>
          <a:ln w="9360">
            <a:solidFill>
              <a:srgbClr val="FF0000"/>
            </a:solidFill>
            <a:round/>
            <a:headEnd/>
            <a:tailEnd type="triangle" w="med" len="med"/>
          </a:ln>
        </p:spPr>
        <p:txBody>
          <a:bodyPr/>
          <a:lstStyle/>
          <a:p>
            <a:endParaRPr lang="zh-CN" altLang="en-US"/>
          </a:p>
        </p:txBody>
      </p:sp>
      <p:sp>
        <p:nvSpPr>
          <p:cNvPr id="35" name="Text Box 35"/>
          <p:cNvSpPr txBox="1">
            <a:spLocks noChangeArrowheads="1"/>
          </p:cNvSpPr>
          <p:nvPr/>
        </p:nvSpPr>
        <p:spPr bwMode="auto">
          <a:xfrm>
            <a:off x="8697206" y="1743075"/>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a:t>
            </a:r>
          </a:p>
        </p:txBody>
      </p:sp>
      <p:sp>
        <p:nvSpPr>
          <p:cNvPr id="36" name="Text Box 36"/>
          <p:cNvSpPr txBox="1">
            <a:spLocks noChangeArrowheads="1"/>
          </p:cNvSpPr>
          <p:nvPr/>
        </p:nvSpPr>
        <p:spPr bwMode="auto">
          <a:xfrm>
            <a:off x="8697206" y="1911350"/>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128.120.254.2</a:t>
            </a:r>
          </a:p>
        </p:txBody>
      </p:sp>
      <p:sp>
        <p:nvSpPr>
          <p:cNvPr id="37" name="Text Box 37"/>
          <p:cNvSpPr txBox="1">
            <a:spLocks noChangeArrowheads="1"/>
          </p:cNvSpPr>
          <p:nvPr/>
        </p:nvSpPr>
        <p:spPr bwMode="auto">
          <a:xfrm>
            <a:off x="8697206" y="2079625"/>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128.120.254.3</a:t>
            </a:r>
          </a:p>
        </p:txBody>
      </p:sp>
      <p:sp>
        <p:nvSpPr>
          <p:cNvPr id="38" name="Text Box 38"/>
          <p:cNvSpPr txBox="1">
            <a:spLocks noChangeArrowheads="1"/>
          </p:cNvSpPr>
          <p:nvPr/>
        </p:nvSpPr>
        <p:spPr bwMode="auto">
          <a:xfrm>
            <a:off x="8697206" y="2247900"/>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128.120.254.4</a:t>
            </a:r>
          </a:p>
        </p:txBody>
      </p:sp>
      <p:sp>
        <p:nvSpPr>
          <p:cNvPr id="39" name="Text Box 39"/>
          <p:cNvSpPr txBox="1">
            <a:spLocks noChangeArrowheads="1"/>
          </p:cNvSpPr>
          <p:nvPr/>
        </p:nvSpPr>
        <p:spPr bwMode="auto">
          <a:xfrm>
            <a:off x="8697206" y="2414588"/>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128.120.254.5</a:t>
            </a:r>
          </a:p>
        </p:txBody>
      </p:sp>
      <p:sp>
        <p:nvSpPr>
          <p:cNvPr id="40" name="Text Box 40"/>
          <p:cNvSpPr txBox="1">
            <a:spLocks noChangeArrowheads="1"/>
          </p:cNvSpPr>
          <p:nvPr/>
        </p:nvSpPr>
        <p:spPr bwMode="auto">
          <a:xfrm>
            <a:off x="8697206" y="2584450"/>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128.120.254.6</a:t>
            </a:r>
          </a:p>
        </p:txBody>
      </p:sp>
      <p:sp>
        <p:nvSpPr>
          <p:cNvPr id="41" name="Text Box 41"/>
          <p:cNvSpPr txBox="1">
            <a:spLocks noChangeArrowheads="1"/>
          </p:cNvSpPr>
          <p:nvPr/>
        </p:nvSpPr>
        <p:spPr bwMode="auto">
          <a:xfrm>
            <a:off x="8697206" y="2751138"/>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128.120.254.7</a:t>
            </a:r>
          </a:p>
        </p:txBody>
      </p:sp>
      <p:sp>
        <p:nvSpPr>
          <p:cNvPr id="42" name="Text Box 42"/>
          <p:cNvSpPr txBox="1">
            <a:spLocks noChangeArrowheads="1"/>
          </p:cNvSpPr>
          <p:nvPr/>
        </p:nvSpPr>
        <p:spPr bwMode="auto">
          <a:xfrm>
            <a:off x="8697206" y="2919413"/>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128.120.254.8</a:t>
            </a:r>
          </a:p>
        </p:txBody>
      </p:sp>
      <p:sp>
        <p:nvSpPr>
          <p:cNvPr id="43" name="Text Box 43"/>
          <p:cNvSpPr txBox="1">
            <a:spLocks noChangeArrowheads="1"/>
          </p:cNvSpPr>
          <p:nvPr/>
        </p:nvSpPr>
        <p:spPr bwMode="auto">
          <a:xfrm>
            <a:off x="8697206" y="3087688"/>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128.120.254.9</a:t>
            </a:r>
          </a:p>
        </p:txBody>
      </p:sp>
      <p:sp>
        <p:nvSpPr>
          <p:cNvPr id="44" name="Text Box 44"/>
          <p:cNvSpPr txBox="1">
            <a:spLocks noChangeArrowheads="1"/>
          </p:cNvSpPr>
          <p:nvPr/>
        </p:nvSpPr>
        <p:spPr bwMode="auto">
          <a:xfrm>
            <a:off x="8697206" y="3255963"/>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128.120.254.10</a:t>
            </a:r>
          </a:p>
        </p:txBody>
      </p:sp>
      <p:sp>
        <p:nvSpPr>
          <p:cNvPr id="45" name="Text Box 45"/>
          <p:cNvSpPr txBox="1">
            <a:spLocks noChangeArrowheads="1"/>
          </p:cNvSpPr>
          <p:nvPr/>
        </p:nvSpPr>
        <p:spPr bwMode="auto">
          <a:xfrm>
            <a:off x="8697206" y="3422650"/>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128.120.254.11</a:t>
            </a:r>
          </a:p>
        </p:txBody>
      </p:sp>
      <p:sp>
        <p:nvSpPr>
          <p:cNvPr id="46" name="Text Box 46"/>
          <p:cNvSpPr txBox="1">
            <a:spLocks noChangeArrowheads="1"/>
          </p:cNvSpPr>
          <p:nvPr/>
        </p:nvSpPr>
        <p:spPr bwMode="auto">
          <a:xfrm>
            <a:off x="8697206" y="3592513"/>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128.120.254.12</a:t>
            </a:r>
          </a:p>
        </p:txBody>
      </p:sp>
      <p:sp>
        <p:nvSpPr>
          <p:cNvPr id="47" name="Text Box 47"/>
          <p:cNvSpPr txBox="1">
            <a:spLocks noChangeArrowheads="1"/>
          </p:cNvSpPr>
          <p:nvPr/>
        </p:nvSpPr>
        <p:spPr bwMode="auto">
          <a:xfrm>
            <a:off x="8697206" y="3759200"/>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128.120.254.13</a:t>
            </a:r>
          </a:p>
        </p:txBody>
      </p:sp>
      <p:sp>
        <p:nvSpPr>
          <p:cNvPr id="48" name="Text Box 48"/>
          <p:cNvSpPr txBox="1">
            <a:spLocks noChangeArrowheads="1"/>
          </p:cNvSpPr>
          <p:nvPr/>
        </p:nvSpPr>
        <p:spPr bwMode="auto">
          <a:xfrm>
            <a:off x="8697206" y="3927475"/>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128.120.254.14</a:t>
            </a:r>
          </a:p>
        </p:txBody>
      </p:sp>
      <p:sp>
        <p:nvSpPr>
          <p:cNvPr id="49" name="Text Box 49"/>
          <p:cNvSpPr txBox="1">
            <a:spLocks noChangeArrowheads="1"/>
          </p:cNvSpPr>
          <p:nvPr/>
        </p:nvSpPr>
        <p:spPr bwMode="auto">
          <a:xfrm>
            <a:off x="8697207" y="4095750"/>
            <a:ext cx="1008063"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000000"/>
                </a:solidFill>
                <a:latin typeface="Times New Roman" pitchFamily="18" charset="0"/>
              </a:rPr>
              <a:t>169.237.7.114</a:t>
            </a:r>
          </a:p>
        </p:txBody>
      </p:sp>
      <p:sp>
        <p:nvSpPr>
          <p:cNvPr id="50" name="Text Box 50"/>
          <p:cNvSpPr txBox="1">
            <a:spLocks noChangeArrowheads="1"/>
          </p:cNvSpPr>
          <p:nvPr/>
        </p:nvSpPr>
        <p:spPr bwMode="auto">
          <a:xfrm>
            <a:off x="8697206" y="4264025"/>
            <a:ext cx="1512888" cy="237630"/>
          </a:xfrm>
          <a:prstGeom prst="rect">
            <a:avLst/>
          </a:prstGeom>
          <a:noFill/>
          <a:ln w="9525">
            <a:noFill/>
            <a:miter lim="800000"/>
            <a:headEnd/>
            <a:tailEnd/>
          </a:ln>
        </p:spPr>
        <p:txBody>
          <a:bodyPr lIns="90000" tIns="46800" rIns="90000" bIns="46800">
            <a:spAutoFit/>
          </a:bodyPr>
          <a:lstStyle/>
          <a:p>
            <a:pPr>
              <a:lnSpc>
                <a:spcPct val="93000"/>
              </a:lnSpc>
              <a:spcBef>
                <a:spcPts val="625"/>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000">
                <a:solidFill>
                  <a:srgbClr val="FF0000"/>
                </a:solidFill>
                <a:latin typeface="Times New Roman" pitchFamily="18" charset="0"/>
              </a:rPr>
              <a:t>128.120.254.15</a:t>
            </a:r>
          </a:p>
        </p:txBody>
      </p:sp>
      <p:sp>
        <p:nvSpPr>
          <p:cNvPr id="51" name="Line 51"/>
          <p:cNvSpPr>
            <a:spLocks noChangeShapeType="1"/>
          </p:cNvSpPr>
          <p:nvPr/>
        </p:nvSpPr>
        <p:spPr bwMode="auto">
          <a:xfrm>
            <a:off x="9789407" y="4235450"/>
            <a:ext cx="1008063" cy="1588"/>
          </a:xfrm>
          <a:prstGeom prst="line">
            <a:avLst/>
          </a:prstGeom>
          <a:noFill/>
          <a:ln w="9360">
            <a:solidFill>
              <a:srgbClr val="000000"/>
            </a:solidFill>
            <a:round/>
            <a:headEnd/>
            <a:tailEnd type="triangle" w="med" len="med"/>
          </a:ln>
        </p:spPr>
        <p:txBody>
          <a:bodyPr/>
          <a:lstStyle/>
          <a:p>
            <a:endParaRPr lang="zh-CN" altLang="en-US"/>
          </a:p>
        </p:txBody>
      </p:sp>
      <p:sp>
        <p:nvSpPr>
          <p:cNvPr id="52" name="Text Box 52"/>
          <p:cNvSpPr txBox="1">
            <a:spLocks noChangeArrowheads="1"/>
          </p:cNvSpPr>
          <p:nvPr/>
        </p:nvSpPr>
        <p:spPr bwMode="auto">
          <a:xfrm>
            <a:off x="10797469" y="1295400"/>
            <a:ext cx="1008062" cy="266228"/>
          </a:xfrm>
          <a:prstGeom prst="rect">
            <a:avLst/>
          </a:prstGeom>
          <a:noFill/>
          <a:ln w="9525">
            <a:noFill/>
            <a:miter lim="800000"/>
            <a:headEnd/>
            <a:tailEnd/>
          </a:ln>
        </p:spPr>
        <p:txBody>
          <a:bodyPr lIns="90000" tIns="46800" rIns="90000" bIns="46800">
            <a:spAutoFit/>
          </a:bodyPr>
          <a:lstStyle/>
          <a:p>
            <a:pPr algn="ctr">
              <a:lnSpc>
                <a:spcPct val="93000"/>
              </a:lnSpc>
              <a:spcBef>
                <a:spcPts val="750"/>
              </a:spcBef>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a:solidFill>
                  <a:srgbClr val="000000"/>
                </a:solidFill>
                <a:latin typeface="Times New Roman" pitchFamily="18" charset="0"/>
              </a:rPr>
              <a:t>TCP Buffers</a:t>
            </a:r>
          </a:p>
        </p:txBody>
      </p:sp>
      <p:grpSp>
        <p:nvGrpSpPr>
          <p:cNvPr id="53" name="Group 75"/>
          <p:cNvGrpSpPr>
            <a:grpSpLocks/>
          </p:cNvGrpSpPr>
          <p:nvPr/>
        </p:nvGrpSpPr>
        <p:grpSpPr bwMode="auto">
          <a:xfrm>
            <a:off x="7774869" y="4822826"/>
            <a:ext cx="4030662" cy="1343025"/>
            <a:chOff x="3016" y="3333"/>
            <a:chExt cx="2539" cy="846"/>
          </a:xfrm>
        </p:grpSpPr>
        <p:sp>
          <p:nvSpPr>
            <p:cNvPr id="54" name="AutoShape 76"/>
            <p:cNvSpPr>
              <a:spLocks noChangeArrowheads="1"/>
            </p:cNvSpPr>
            <p:nvPr/>
          </p:nvSpPr>
          <p:spPr bwMode="auto">
            <a:xfrm>
              <a:off x="3122" y="3439"/>
              <a:ext cx="635" cy="106"/>
            </a:xfrm>
            <a:prstGeom prst="roundRect">
              <a:avLst>
                <a:gd name="adj" fmla="val 940"/>
              </a:avLst>
            </a:prstGeom>
            <a:blipFill dpi="0" rotWithShape="0">
              <a:blip r:embed="rId2"/>
              <a:srcRect/>
              <a:tile tx="0" ty="0" sx="100000" sy="100000" flip="none" algn="tl"/>
            </a:blipFill>
            <a:ln w="9360">
              <a:solidFill>
                <a:srgbClr val="000000"/>
              </a:solidFill>
              <a:round/>
              <a:headEnd/>
              <a:tailEnd/>
            </a:ln>
          </p:spPr>
          <p:txBody>
            <a:bodyPr wrap="none" anchor="ctr"/>
            <a:lstStyle/>
            <a:p>
              <a:endParaRPr lang="zh-CN" altLang="en-US"/>
            </a:p>
          </p:txBody>
        </p:sp>
        <p:sp>
          <p:nvSpPr>
            <p:cNvPr id="55" name="AutoShape 77"/>
            <p:cNvSpPr>
              <a:spLocks noChangeArrowheads="1"/>
            </p:cNvSpPr>
            <p:nvPr/>
          </p:nvSpPr>
          <p:spPr bwMode="auto">
            <a:xfrm>
              <a:off x="3955" y="3439"/>
              <a:ext cx="635" cy="106"/>
            </a:xfrm>
            <a:prstGeom prst="roundRect">
              <a:avLst>
                <a:gd name="adj" fmla="val 940"/>
              </a:avLst>
            </a:prstGeom>
            <a:solidFill>
              <a:srgbClr val="00CC99"/>
            </a:solidFill>
            <a:ln w="9360">
              <a:solidFill>
                <a:srgbClr val="000000"/>
              </a:solidFill>
              <a:round/>
              <a:headEnd/>
              <a:tailEnd/>
            </a:ln>
          </p:spPr>
          <p:txBody>
            <a:bodyPr wrap="none" anchor="ctr"/>
            <a:lstStyle/>
            <a:p>
              <a:endParaRPr lang="zh-CN" altLang="en-US"/>
            </a:p>
          </p:txBody>
        </p:sp>
        <p:sp>
          <p:nvSpPr>
            <p:cNvPr id="56" name="Text Box 78"/>
            <p:cNvSpPr txBox="1">
              <a:spLocks noChangeArrowheads="1"/>
            </p:cNvSpPr>
            <p:nvPr/>
          </p:nvSpPr>
          <p:spPr bwMode="auto">
            <a:xfrm>
              <a:off x="3069" y="3598"/>
              <a:ext cx="741" cy="492"/>
            </a:xfrm>
            <a:prstGeom prst="rect">
              <a:avLst/>
            </a:prstGeom>
            <a:noFill/>
            <a:ln w="9525">
              <a:noFill/>
              <a:miter lim="800000"/>
              <a:headEnd/>
              <a:tailEnd/>
            </a:ln>
          </p:spPr>
          <p:txBody>
            <a:bodyPr lIns="90000" tIns="46800" rIns="90000" bIns="46800">
              <a:spAutoFit/>
            </a:bodyPr>
            <a:lstStyle/>
            <a:p>
              <a:pPr algn="ctr">
                <a:lnSpc>
                  <a:spcPct val="93000"/>
                </a:lnSpc>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a:solidFill>
                    <a:srgbClr val="000000"/>
                  </a:solidFill>
                </a:rPr>
                <a:t>Half-open connection; Waiting for ACK</a:t>
              </a:r>
            </a:p>
          </p:txBody>
        </p:sp>
        <p:sp>
          <p:nvSpPr>
            <p:cNvPr id="57" name="Text Box 79"/>
            <p:cNvSpPr txBox="1">
              <a:spLocks noChangeArrowheads="1"/>
            </p:cNvSpPr>
            <p:nvPr/>
          </p:nvSpPr>
          <p:spPr bwMode="auto">
            <a:xfrm>
              <a:off x="3863" y="3598"/>
              <a:ext cx="820" cy="384"/>
            </a:xfrm>
            <a:prstGeom prst="rect">
              <a:avLst/>
            </a:prstGeom>
            <a:noFill/>
            <a:ln w="9525">
              <a:noFill/>
              <a:miter lim="800000"/>
              <a:headEnd/>
              <a:tailEnd/>
            </a:ln>
          </p:spPr>
          <p:txBody>
            <a:bodyPr lIns="90000" tIns="46800" rIns="90000" bIns="46800">
              <a:spAutoFit/>
            </a:bodyPr>
            <a:lstStyle/>
            <a:p>
              <a:pPr algn="ctr">
                <a:lnSpc>
                  <a:spcPct val="93000"/>
                </a:lnSpc>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a:solidFill>
                    <a:srgbClr val="000000"/>
                  </a:solidFill>
                </a:rPr>
                <a:t>Completed handshake; connection open</a:t>
              </a:r>
            </a:p>
          </p:txBody>
        </p:sp>
        <p:sp>
          <p:nvSpPr>
            <p:cNvPr id="58" name="AutoShape 80"/>
            <p:cNvSpPr>
              <a:spLocks noChangeArrowheads="1"/>
            </p:cNvSpPr>
            <p:nvPr/>
          </p:nvSpPr>
          <p:spPr bwMode="auto">
            <a:xfrm>
              <a:off x="3016" y="3333"/>
              <a:ext cx="2539" cy="846"/>
            </a:xfrm>
            <a:prstGeom prst="roundRect">
              <a:avLst>
                <a:gd name="adj" fmla="val 116"/>
              </a:avLst>
            </a:prstGeom>
            <a:noFill/>
            <a:ln w="9360">
              <a:solidFill>
                <a:srgbClr val="000000"/>
              </a:solidFill>
              <a:round/>
              <a:headEnd/>
              <a:tailEnd/>
            </a:ln>
          </p:spPr>
          <p:txBody>
            <a:bodyPr wrap="none" anchor="ctr"/>
            <a:lstStyle/>
            <a:p>
              <a:endParaRPr lang="zh-CN" altLang="en-US"/>
            </a:p>
          </p:txBody>
        </p:sp>
        <p:sp>
          <p:nvSpPr>
            <p:cNvPr id="59" name="AutoShape 81"/>
            <p:cNvSpPr>
              <a:spLocks noChangeArrowheads="1"/>
            </p:cNvSpPr>
            <p:nvPr/>
          </p:nvSpPr>
          <p:spPr bwMode="auto">
            <a:xfrm>
              <a:off x="4792" y="3439"/>
              <a:ext cx="635" cy="106"/>
            </a:xfrm>
            <a:prstGeom prst="roundRect">
              <a:avLst>
                <a:gd name="adj" fmla="val 940"/>
              </a:avLst>
            </a:prstGeom>
            <a:solidFill>
              <a:srgbClr val="EAEAEA"/>
            </a:solidFill>
            <a:ln w="9360">
              <a:solidFill>
                <a:srgbClr val="000000"/>
              </a:solidFill>
              <a:round/>
              <a:headEnd/>
              <a:tailEnd/>
            </a:ln>
          </p:spPr>
          <p:txBody>
            <a:bodyPr wrap="none" anchor="ctr"/>
            <a:lstStyle/>
            <a:p>
              <a:endParaRPr lang="zh-CN" altLang="en-US"/>
            </a:p>
          </p:txBody>
        </p:sp>
        <p:sp>
          <p:nvSpPr>
            <p:cNvPr id="60" name="Text Box 82"/>
            <p:cNvSpPr txBox="1">
              <a:spLocks noChangeArrowheads="1"/>
            </p:cNvSpPr>
            <p:nvPr/>
          </p:nvSpPr>
          <p:spPr bwMode="auto">
            <a:xfrm>
              <a:off x="4699" y="3651"/>
              <a:ext cx="820" cy="284"/>
            </a:xfrm>
            <a:prstGeom prst="rect">
              <a:avLst/>
            </a:prstGeom>
            <a:noFill/>
            <a:ln w="9525">
              <a:noFill/>
              <a:miter lim="800000"/>
              <a:headEnd/>
              <a:tailEnd/>
            </a:ln>
          </p:spPr>
          <p:txBody>
            <a:bodyPr lIns="90000" tIns="46800" rIns="90000" bIns="46800">
              <a:spAutoFit/>
            </a:bodyPr>
            <a:lstStyle/>
            <a:p>
              <a:pPr algn="ctr">
                <a:lnSpc>
                  <a:spcPct val="93000"/>
                </a:lnSpc>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a:solidFill>
                    <a:srgbClr val="000000"/>
                  </a:solidFill>
                </a:rPr>
                <a:t>empty</a:t>
              </a:r>
            </a:p>
            <a:p>
              <a:pPr algn="ctr">
                <a:buClr>
                  <a:srgbClr val="000000"/>
                </a:buClr>
                <a:buSzPct val="45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200">
                  <a:solidFill>
                    <a:srgbClr val="000000"/>
                  </a:solidFill>
                </a:rPr>
                <a:t>buffer</a:t>
              </a:r>
            </a:p>
          </p:txBody>
        </p:sp>
      </p:grpSp>
      <p:grpSp>
        <p:nvGrpSpPr>
          <p:cNvPr id="61" name="Group 53"/>
          <p:cNvGrpSpPr>
            <a:grpSpLocks/>
          </p:cNvGrpSpPr>
          <p:nvPr/>
        </p:nvGrpSpPr>
        <p:grpSpPr bwMode="auto">
          <a:xfrm>
            <a:off x="4548020" y="5432378"/>
            <a:ext cx="754063" cy="754062"/>
            <a:chOff x="1905" y="3545"/>
            <a:chExt cx="475" cy="475"/>
          </a:xfrm>
        </p:grpSpPr>
        <p:sp>
          <p:nvSpPr>
            <p:cNvPr id="62" name="Freeform 54"/>
            <p:cNvSpPr>
              <a:spLocks noChangeArrowheads="1"/>
            </p:cNvSpPr>
            <p:nvPr/>
          </p:nvSpPr>
          <p:spPr bwMode="auto">
            <a:xfrm>
              <a:off x="1905" y="3545"/>
              <a:ext cx="476" cy="476"/>
            </a:xfrm>
            <a:custGeom>
              <a:avLst/>
              <a:gdLst>
                <a:gd name="T0" fmla="*/ 238 w 2100"/>
                <a:gd name="T1" fmla="*/ 0 h 2100"/>
                <a:gd name="T2" fmla="*/ 476 w 2100"/>
                <a:gd name="T3" fmla="*/ 238 h 2100"/>
                <a:gd name="T4" fmla="*/ 238 w 2100"/>
                <a:gd name="T5" fmla="*/ 476 h 2100"/>
                <a:gd name="T6" fmla="*/ 0 w 2100"/>
                <a:gd name="T7" fmla="*/ 238 h 2100"/>
                <a:gd name="T8" fmla="*/ 238 w 2100"/>
                <a:gd name="T9" fmla="*/ 0 h 2100"/>
                <a:gd name="T10" fmla="*/ 0 60000 65536"/>
                <a:gd name="T11" fmla="*/ 0 60000 65536"/>
                <a:gd name="T12" fmla="*/ 0 60000 65536"/>
                <a:gd name="T13" fmla="*/ 0 60000 65536"/>
                <a:gd name="T14" fmla="*/ 0 60000 65536"/>
                <a:gd name="T15" fmla="*/ 0 w 2100"/>
                <a:gd name="T16" fmla="*/ 0 h 2100"/>
                <a:gd name="T17" fmla="*/ 2100 w 2100"/>
                <a:gd name="T18" fmla="*/ 2100 h 2100"/>
              </a:gdLst>
              <a:ahLst/>
              <a:cxnLst>
                <a:cxn ang="T10">
                  <a:pos x="T0" y="T1"/>
                </a:cxn>
                <a:cxn ang="T11">
                  <a:pos x="T2" y="T3"/>
                </a:cxn>
                <a:cxn ang="T12">
                  <a:pos x="T4" y="T5"/>
                </a:cxn>
                <a:cxn ang="T13">
                  <a:pos x="T6" y="T7"/>
                </a:cxn>
                <a:cxn ang="T14">
                  <a:pos x="T8" y="T9"/>
                </a:cxn>
              </a:cxnLst>
              <a:rect l="T15" t="T16" r="T17" b="T18"/>
              <a:pathLst>
                <a:path w="2100" h="2100">
                  <a:moveTo>
                    <a:pt x="1049" y="0"/>
                  </a:moveTo>
                  <a:cubicBezTo>
                    <a:pt x="1644" y="0"/>
                    <a:pt x="2099" y="454"/>
                    <a:pt x="2099" y="1049"/>
                  </a:cubicBezTo>
                  <a:cubicBezTo>
                    <a:pt x="2099" y="1644"/>
                    <a:pt x="1644" y="2099"/>
                    <a:pt x="1049" y="2099"/>
                  </a:cubicBezTo>
                  <a:cubicBezTo>
                    <a:pt x="454" y="2099"/>
                    <a:pt x="0" y="1644"/>
                    <a:pt x="0" y="1049"/>
                  </a:cubicBezTo>
                  <a:cubicBezTo>
                    <a:pt x="0" y="454"/>
                    <a:pt x="454" y="0"/>
                    <a:pt x="1049" y="0"/>
                  </a:cubicBezTo>
                </a:path>
              </a:pathLst>
            </a:custGeom>
            <a:solidFill>
              <a:srgbClr val="3333CC"/>
            </a:solidFill>
            <a:ln w="9360">
              <a:solidFill>
                <a:srgbClr val="FFFFFF"/>
              </a:solidFill>
              <a:round/>
              <a:headEnd/>
              <a:tailEnd/>
            </a:ln>
          </p:spPr>
          <p:txBody>
            <a:bodyPr wrap="none" anchor="ctr"/>
            <a:lstStyle/>
            <a:p>
              <a:endParaRPr lang="zh-CN" altLang="en-US"/>
            </a:p>
          </p:txBody>
        </p:sp>
        <p:sp>
          <p:nvSpPr>
            <p:cNvPr id="63" name="Freeform 55"/>
            <p:cNvSpPr>
              <a:spLocks noChangeArrowheads="1"/>
            </p:cNvSpPr>
            <p:nvPr/>
          </p:nvSpPr>
          <p:spPr bwMode="auto">
            <a:xfrm>
              <a:off x="2040" y="3685"/>
              <a:ext cx="52" cy="51"/>
            </a:xfrm>
            <a:custGeom>
              <a:avLst/>
              <a:gdLst>
                <a:gd name="T0" fmla="*/ 26 w 229"/>
                <a:gd name="T1" fmla="*/ 0 h 225"/>
                <a:gd name="T2" fmla="*/ 52 w 229"/>
                <a:gd name="T3" fmla="*/ 25 h 225"/>
                <a:gd name="T4" fmla="*/ 26 w 229"/>
                <a:gd name="T5" fmla="*/ 51 h 225"/>
                <a:gd name="T6" fmla="*/ 0 w 229"/>
                <a:gd name="T7" fmla="*/ 25 h 225"/>
                <a:gd name="T8" fmla="*/ 26 w 229"/>
                <a:gd name="T9" fmla="*/ 0 h 225"/>
                <a:gd name="T10" fmla="*/ 0 60000 65536"/>
                <a:gd name="T11" fmla="*/ 0 60000 65536"/>
                <a:gd name="T12" fmla="*/ 0 60000 65536"/>
                <a:gd name="T13" fmla="*/ 0 60000 65536"/>
                <a:gd name="T14" fmla="*/ 0 60000 65536"/>
                <a:gd name="T15" fmla="*/ 0 w 229"/>
                <a:gd name="T16" fmla="*/ 0 h 225"/>
                <a:gd name="T17" fmla="*/ 229 w 229"/>
                <a:gd name="T18" fmla="*/ 225 h 225"/>
              </a:gdLst>
              <a:ahLst/>
              <a:cxnLst>
                <a:cxn ang="T10">
                  <a:pos x="T0" y="T1"/>
                </a:cxn>
                <a:cxn ang="T11">
                  <a:pos x="T2" y="T3"/>
                </a:cxn>
                <a:cxn ang="T12">
                  <a:pos x="T4" y="T5"/>
                </a:cxn>
                <a:cxn ang="T13">
                  <a:pos x="T6" y="T7"/>
                </a:cxn>
                <a:cxn ang="T14">
                  <a:pos x="T8" y="T9"/>
                </a:cxn>
              </a:cxnLst>
              <a:rect l="T15" t="T16" r="T17" b="T18"/>
              <a:pathLst>
                <a:path w="229" h="225">
                  <a:moveTo>
                    <a:pt x="115" y="0"/>
                  </a:moveTo>
                  <a:cubicBezTo>
                    <a:pt x="179" y="0"/>
                    <a:pt x="228" y="47"/>
                    <a:pt x="228" y="111"/>
                  </a:cubicBezTo>
                  <a:cubicBezTo>
                    <a:pt x="228" y="174"/>
                    <a:pt x="179" y="224"/>
                    <a:pt x="115" y="224"/>
                  </a:cubicBezTo>
                  <a:cubicBezTo>
                    <a:pt x="50" y="224"/>
                    <a:pt x="0" y="174"/>
                    <a:pt x="0" y="111"/>
                  </a:cubicBezTo>
                  <a:cubicBezTo>
                    <a:pt x="0" y="47"/>
                    <a:pt x="50" y="0"/>
                    <a:pt x="115" y="0"/>
                  </a:cubicBezTo>
                </a:path>
              </a:pathLst>
            </a:custGeom>
            <a:solidFill>
              <a:srgbClr val="2B2BAF"/>
            </a:solidFill>
            <a:ln w="9360">
              <a:solidFill>
                <a:srgbClr val="FFFFFF"/>
              </a:solidFill>
              <a:round/>
              <a:headEnd/>
              <a:tailEnd/>
            </a:ln>
          </p:spPr>
          <p:txBody>
            <a:bodyPr wrap="none" anchor="ctr"/>
            <a:lstStyle/>
            <a:p>
              <a:endParaRPr lang="zh-CN" altLang="en-US"/>
            </a:p>
          </p:txBody>
        </p:sp>
        <p:sp>
          <p:nvSpPr>
            <p:cNvPr id="64" name="Freeform 56"/>
            <p:cNvSpPr>
              <a:spLocks noChangeArrowheads="1"/>
            </p:cNvSpPr>
            <p:nvPr/>
          </p:nvSpPr>
          <p:spPr bwMode="auto">
            <a:xfrm>
              <a:off x="2194" y="3685"/>
              <a:ext cx="52" cy="51"/>
            </a:xfrm>
            <a:custGeom>
              <a:avLst/>
              <a:gdLst>
                <a:gd name="T0" fmla="*/ 26 w 229"/>
                <a:gd name="T1" fmla="*/ 0 h 225"/>
                <a:gd name="T2" fmla="*/ 52 w 229"/>
                <a:gd name="T3" fmla="*/ 25 h 225"/>
                <a:gd name="T4" fmla="*/ 26 w 229"/>
                <a:gd name="T5" fmla="*/ 51 h 225"/>
                <a:gd name="T6" fmla="*/ 0 w 229"/>
                <a:gd name="T7" fmla="*/ 25 h 225"/>
                <a:gd name="T8" fmla="*/ 26 w 229"/>
                <a:gd name="T9" fmla="*/ 0 h 225"/>
                <a:gd name="T10" fmla="*/ 0 60000 65536"/>
                <a:gd name="T11" fmla="*/ 0 60000 65536"/>
                <a:gd name="T12" fmla="*/ 0 60000 65536"/>
                <a:gd name="T13" fmla="*/ 0 60000 65536"/>
                <a:gd name="T14" fmla="*/ 0 60000 65536"/>
                <a:gd name="T15" fmla="*/ 0 w 229"/>
                <a:gd name="T16" fmla="*/ 0 h 225"/>
                <a:gd name="T17" fmla="*/ 229 w 229"/>
                <a:gd name="T18" fmla="*/ 225 h 225"/>
              </a:gdLst>
              <a:ahLst/>
              <a:cxnLst>
                <a:cxn ang="T10">
                  <a:pos x="T0" y="T1"/>
                </a:cxn>
                <a:cxn ang="T11">
                  <a:pos x="T2" y="T3"/>
                </a:cxn>
                <a:cxn ang="T12">
                  <a:pos x="T4" y="T5"/>
                </a:cxn>
                <a:cxn ang="T13">
                  <a:pos x="T6" y="T7"/>
                </a:cxn>
                <a:cxn ang="T14">
                  <a:pos x="T8" y="T9"/>
                </a:cxn>
              </a:cxnLst>
              <a:rect l="T15" t="T16" r="T17" b="T18"/>
              <a:pathLst>
                <a:path w="229" h="225">
                  <a:moveTo>
                    <a:pt x="115" y="0"/>
                  </a:moveTo>
                  <a:cubicBezTo>
                    <a:pt x="179" y="0"/>
                    <a:pt x="228" y="47"/>
                    <a:pt x="228" y="111"/>
                  </a:cubicBezTo>
                  <a:cubicBezTo>
                    <a:pt x="228" y="174"/>
                    <a:pt x="179" y="224"/>
                    <a:pt x="115" y="224"/>
                  </a:cubicBezTo>
                  <a:cubicBezTo>
                    <a:pt x="50" y="224"/>
                    <a:pt x="0" y="174"/>
                    <a:pt x="0" y="111"/>
                  </a:cubicBezTo>
                  <a:cubicBezTo>
                    <a:pt x="0" y="47"/>
                    <a:pt x="50" y="0"/>
                    <a:pt x="115" y="0"/>
                  </a:cubicBezTo>
                </a:path>
              </a:pathLst>
            </a:custGeom>
            <a:solidFill>
              <a:srgbClr val="2B2BAF"/>
            </a:solidFill>
            <a:ln w="9360">
              <a:solidFill>
                <a:srgbClr val="FFFFFF"/>
              </a:solidFill>
              <a:round/>
              <a:headEnd/>
              <a:tailEnd/>
            </a:ln>
          </p:spPr>
          <p:txBody>
            <a:bodyPr wrap="none" anchor="ctr"/>
            <a:lstStyle/>
            <a:p>
              <a:endParaRPr lang="zh-CN" altLang="en-US"/>
            </a:p>
          </p:txBody>
        </p:sp>
        <p:sp>
          <p:nvSpPr>
            <p:cNvPr id="65" name="Freeform 57"/>
            <p:cNvSpPr>
              <a:spLocks noChangeArrowheads="1"/>
            </p:cNvSpPr>
            <p:nvPr/>
          </p:nvSpPr>
          <p:spPr bwMode="auto">
            <a:xfrm>
              <a:off x="2012" y="3886"/>
              <a:ext cx="262" cy="44"/>
            </a:xfrm>
            <a:custGeom>
              <a:avLst/>
              <a:gdLst>
                <a:gd name="T0" fmla="*/ 0 w 1155"/>
                <a:gd name="T1" fmla="*/ 0 h 195"/>
                <a:gd name="T2" fmla="*/ 262 w 1155"/>
                <a:gd name="T3" fmla="*/ 0 h 195"/>
                <a:gd name="T4" fmla="*/ 0 60000 65536"/>
                <a:gd name="T5" fmla="*/ 0 60000 65536"/>
                <a:gd name="T6" fmla="*/ 0 w 1155"/>
                <a:gd name="T7" fmla="*/ 0 h 195"/>
                <a:gd name="T8" fmla="*/ 1155 w 1155"/>
                <a:gd name="T9" fmla="*/ 195 h 195"/>
              </a:gdLst>
              <a:ahLst/>
              <a:cxnLst>
                <a:cxn ang="T4">
                  <a:pos x="T0" y="T1"/>
                </a:cxn>
                <a:cxn ang="T5">
                  <a:pos x="T2" y="T3"/>
                </a:cxn>
              </a:cxnLst>
              <a:rect l="T6" t="T7" r="T8" b="T9"/>
              <a:pathLst>
                <a:path w="1155" h="195">
                  <a:moveTo>
                    <a:pt x="0" y="0"/>
                  </a:moveTo>
                  <a:cubicBezTo>
                    <a:pt x="370" y="194"/>
                    <a:pt x="783" y="194"/>
                    <a:pt x="1154" y="0"/>
                  </a:cubicBezTo>
                </a:path>
              </a:pathLst>
            </a:custGeom>
            <a:noFill/>
            <a:ln w="9360">
              <a:solidFill>
                <a:srgbClr val="FFFFFF"/>
              </a:solidFill>
              <a:round/>
              <a:headEnd/>
              <a:tailEnd/>
            </a:ln>
          </p:spPr>
          <p:txBody>
            <a:bodyPr/>
            <a:lstStyle/>
            <a:p>
              <a:endParaRPr lang="zh-CN" altLang="en-US"/>
            </a:p>
          </p:txBody>
        </p:sp>
      </p:grpSp>
      <p:sp>
        <p:nvSpPr>
          <p:cNvPr id="66" name="Line 58"/>
          <p:cNvSpPr>
            <a:spLocks noChangeShapeType="1"/>
          </p:cNvSpPr>
          <p:nvPr/>
        </p:nvSpPr>
        <p:spPr bwMode="auto">
          <a:xfrm>
            <a:off x="3455820" y="4929141"/>
            <a:ext cx="1260475" cy="587375"/>
          </a:xfrm>
          <a:prstGeom prst="line">
            <a:avLst/>
          </a:prstGeom>
          <a:noFill/>
          <a:ln w="12600">
            <a:solidFill>
              <a:srgbClr val="FF0000"/>
            </a:solidFill>
            <a:prstDash val="dash"/>
            <a:round/>
            <a:headEnd/>
            <a:tailEnd type="triangle" w="med" len="med"/>
          </a:ln>
        </p:spPr>
        <p:txBody>
          <a:bodyPr/>
          <a:lstStyle/>
          <a:p>
            <a:endParaRPr lang="zh-CN" altLang="en-US"/>
          </a:p>
        </p:txBody>
      </p:sp>
      <p:sp>
        <p:nvSpPr>
          <p:cNvPr id="67" name="Line 59"/>
          <p:cNvSpPr>
            <a:spLocks noChangeShapeType="1"/>
          </p:cNvSpPr>
          <p:nvPr/>
        </p:nvSpPr>
        <p:spPr bwMode="auto">
          <a:xfrm>
            <a:off x="3203407" y="5264104"/>
            <a:ext cx="1428750" cy="420687"/>
          </a:xfrm>
          <a:prstGeom prst="line">
            <a:avLst/>
          </a:prstGeom>
          <a:noFill/>
          <a:ln w="12600">
            <a:solidFill>
              <a:srgbClr val="FF0000"/>
            </a:solidFill>
            <a:prstDash val="dash"/>
            <a:round/>
            <a:headEnd/>
            <a:tailEnd type="triangle" w="med" len="med"/>
          </a:ln>
        </p:spPr>
        <p:txBody>
          <a:bodyPr/>
          <a:lstStyle/>
          <a:p>
            <a:endParaRPr lang="zh-CN" altLang="en-US"/>
          </a:p>
        </p:txBody>
      </p:sp>
      <p:sp>
        <p:nvSpPr>
          <p:cNvPr id="68" name="Line 60"/>
          <p:cNvSpPr>
            <a:spLocks noChangeShapeType="1"/>
          </p:cNvSpPr>
          <p:nvPr/>
        </p:nvSpPr>
        <p:spPr bwMode="auto">
          <a:xfrm>
            <a:off x="3119270" y="5600654"/>
            <a:ext cx="1427163" cy="168275"/>
          </a:xfrm>
          <a:prstGeom prst="line">
            <a:avLst/>
          </a:prstGeom>
          <a:noFill/>
          <a:ln w="12600">
            <a:solidFill>
              <a:srgbClr val="FF0000"/>
            </a:solidFill>
            <a:prstDash val="dash"/>
            <a:round/>
            <a:headEnd/>
            <a:tailEnd type="triangle" w="med" len="med"/>
          </a:ln>
        </p:spPr>
        <p:txBody>
          <a:bodyPr/>
          <a:lstStyle/>
          <a:p>
            <a:endParaRPr lang="zh-CN" altLang="en-US"/>
          </a:p>
        </p:txBody>
      </p:sp>
      <p:sp>
        <p:nvSpPr>
          <p:cNvPr id="69" name="Line 61"/>
          <p:cNvSpPr>
            <a:spLocks noChangeShapeType="1"/>
          </p:cNvSpPr>
          <p:nvPr/>
        </p:nvSpPr>
        <p:spPr bwMode="auto">
          <a:xfrm flipV="1">
            <a:off x="3287545" y="5849890"/>
            <a:ext cx="1260475" cy="90488"/>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0" name="Line 62"/>
          <p:cNvSpPr>
            <a:spLocks noChangeShapeType="1"/>
          </p:cNvSpPr>
          <p:nvPr/>
        </p:nvSpPr>
        <p:spPr bwMode="auto">
          <a:xfrm flipV="1">
            <a:off x="3371683" y="5934028"/>
            <a:ext cx="1176337" cy="425450"/>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1" name="Line 63"/>
          <p:cNvSpPr>
            <a:spLocks noChangeShapeType="1"/>
          </p:cNvSpPr>
          <p:nvPr/>
        </p:nvSpPr>
        <p:spPr bwMode="auto">
          <a:xfrm flipV="1">
            <a:off x="3624095" y="6018165"/>
            <a:ext cx="1008063" cy="509588"/>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2" name="Line 64"/>
          <p:cNvSpPr>
            <a:spLocks noChangeShapeType="1"/>
          </p:cNvSpPr>
          <p:nvPr/>
        </p:nvSpPr>
        <p:spPr bwMode="auto">
          <a:xfrm flipV="1">
            <a:off x="3035132" y="5932441"/>
            <a:ext cx="1427162" cy="258763"/>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3" name="Line 65"/>
          <p:cNvSpPr>
            <a:spLocks noChangeShapeType="1"/>
          </p:cNvSpPr>
          <p:nvPr/>
        </p:nvSpPr>
        <p:spPr bwMode="auto">
          <a:xfrm>
            <a:off x="3035132" y="5768929"/>
            <a:ext cx="1427162" cy="1587"/>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4" name="Line 66"/>
          <p:cNvSpPr>
            <a:spLocks noChangeShapeType="1"/>
          </p:cNvSpPr>
          <p:nvPr/>
        </p:nvSpPr>
        <p:spPr bwMode="auto">
          <a:xfrm>
            <a:off x="2868445" y="5348240"/>
            <a:ext cx="1679575" cy="336550"/>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5" name="Line 67"/>
          <p:cNvSpPr>
            <a:spLocks noChangeShapeType="1"/>
          </p:cNvSpPr>
          <p:nvPr/>
        </p:nvSpPr>
        <p:spPr bwMode="auto">
          <a:xfrm>
            <a:off x="3035133" y="5095829"/>
            <a:ext cx="1597025" cy="503237"/>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6" name="Line 68"/>
          <p:cNvSpPr>
            <a:spLocks noChangeShapeType="1"/>
          </p:cNvSpPr>
          <p:nvPr/>
        </p:nvSpPr>
        <p:spPr bwMode="auto">
          <a:xfrm flipV="1">
            <a:off x="3874919" y="6100716"/>
            <a:ext cx="755650" cy="595313"/>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7" name="Line 69"/>
          <p:cNvSpPr>
            <a:spLocks noChangeShapeType="1"/>
          </p:cNvSpPr>
          <p:nvPr/>
        </p:nvSpPr>
        <p:spPr bwMode="auto">
          <a:xfrm flipV="1">
            <a:off x="3790782" y="6102304"/>
            <a:ext cx="755650" cy="509587"/>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8" name="Line 70"/>
          <p:cNvSpPr>
            <a:spLocks noChangeShapeType="1"/>
          </p:cNvSpPr>
          <p:nvPr/>
        </p:nvSpPr>
        <p:spPr bwMode="auto">
          <a:xfrm flipV="1">
            <a:off x="2616033" y="5765754"/>
            <a:ext cx="1931987" cy="174625"/>
          </a:xfrm>
          <a:prstGeom prst="line">
            <a:avLst/>
          </a:prstGeom>
          <a:noFill/>
          <a:ln w="12600">
            <a:solidFill>
              <a:srgbClr val="FF0000"/>
            </a:solidFill>
            <a:prstDash val="dash"/>
            <a:round/>
            <a:headEnd/>
            <a:tailEnd type="triangle" w="med" len="med"/>
          </a:ln>
        </p:spPr>
        <p:txBody>
          <a:bodyPr/>
          <a:lstStyle/>
          <a:p>
            <a:endParaRPr lang="zh-CN" altLang="en-US"/>
          </a:p>
        </p:txBody>
      </p:sp>
      <p:sp>
        <p:nvSpPr>
          <p:cNvPr id="79" name="Line 71"/>
          <p:cNvSpPr>
            <a:spLocks noChangeShapeType="1"/>
          </p:cNvSpPr>
          <p:nvPr/>
        </p:nvSpPr>
        <p:spPr bwMode="auto">
          <a:xfrm>
            <a:off x="2531895" y="5516516"/>
            <a:ext cx="2016125" cy="168275"/>
          </a:xfrm>
          <a:prstGeom prst="line">
            <a:avLst/>
          </a:prstGeom>
          <a:noFill/>
          <a:ln w="9360">
            <a:solidFill>
              <a:srgbClr val="000000"/>
            </a:solidFill>
            <a:round/>
            <a:headEnd/>
            <a:tailEnd type="triangle" w="med" len="med"/>
          </a:ln>
        </p:spPr>
        <p:txBody>
          <a:bodyPr/>
          <a:lstStyle/>
          <a:p>
            <a:endParaRPr lang="zh-CN" altLang="en-US"/>
          </a:p>
        </p:txBody>
      </p:sp>
      <p:grpSp>
        <p:nvGrpSpPr>
          <p:cNvPr id="80" name="Group 72"/>
          <p:cNvGrpSpPr>
            <a:grpSpLocks/>
          </p:cNvGrpSpPr>
          <p:nvPr/>
        </p:nvGrpSpPr>
        <p:grpSpPr bwMode="auto">
          <a:xfrm>
            <a:off x="4632157" y="5853066"/>
            <a:ext cx="569912" cy="244475"/>
            <a:chOff x="1958" y="3810"/>
            <a:chExt cx="359" cy="154"/>
          </a:xfrm>
        </p:grpSpPr>
        <p:sp>
          <p:nvSpPr>
            <p:cNvPr id="81" name="AutoShape 73"/>
            <p:cNvSpPr>
              <a:spLocks noChangeArrowheads="1"/>
            </p:cNvSpPr>
            <p:nvPr/>
          </p:nvSpPr>
          <p:spPr bwMode="auto">
            <a:xfrm>
              <a:off x="1958" y="3870"/>
              <a:ext cx="360" cy="96"/>
            </a:xfrm>
            <a:prstGeom prst="roundRect">
              <a:avLst>
                <a:gd name="adj" fmla="val 1042"/>
              </a:avLst>
            </a:prstGeom>
            <a:solidFill>
              <a:srgbClr val="3333CC"/>
            </a:solidFill>
            <a:ln w="9525">
              <a:noFill/>
              <a:round/>
              <a:headEnd/>
              <a:tailEnd/>
            </a:ln>
          </p:spPr>
          <p:txBody>
            <a:bodyPr wrap="none" anchor="ctr"/>
            <a:lstStyle/>
            <a:p>
              <a:endParaRPr lang="zh-CN" altLang="en-US"/>
            </a:p>
          </p:txBody>
        </p:sp>
        <p:sp>
          <p:nvSpPr>
            <p:cNvPr id="82" name="Oval 74"/>
            <p:cNvSpPr>
              <a:spLocks noChangeArrowheads="1"/>
            </p:cNvSpPr>
            <p:nvPr/>
          </p:nvSpPr>
          <p:spPr bwMode="auto">
            <a:xfrm rot="10800000">
              <a:off x="2087" y="3811"/>
              <a:ext cx="125" cy="126"/>
            </a:xfrm>
            <a:prstGeom prst="ellipse">
              <a:avLst/>
            </a:prstGeom>
            <a:solidFill>
              <a:srgbClr val="FFFFFF"/>
            </a:solidFill>
            <a:ln w="9360">
              <a:solidFill>
                <a:srgbClr val="000000"/>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1250155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zh-CN" sz="3600" dirty="0" smtClean="0">
                <a:ea typeface="宋体" pitchFamily="2" charset="-122"/>
              </a:rPr>
              <a:t>SYN Cookies</a:t>
            </a:r>
            <a:endParaRPr lang="zh-CN" altLang="en-US" sz="3600" dirty="0">
              <a:ea typeface="宋体" pitchFamily="2" charset="-122"/>
            </a:endParaRPr>
          </a:p>
        </p:txBody>
      </p:sp>
      <p:sp>
        <p:nvSpPr>
          <p:cNvPr id="38915" name="Rectangle 3"/>
          <p:cNvSpPr>
            <a:spLocks noGrp="1" noChangeArrowheads="1"/>
          </p:cNvSpPr>
          <p:nvPr>
            <p:ph type="body" idx="1"/>
          </p:nvPr>
        </p:nvSpPr>
        <p:spPr>
          <a:xfrm>
            <a:off x="729569" y="1790700"/>
            <a:ext cx="10515600" cy="4351338"/>
          </a:xfrm>
        </p:spPr>
        <p:txBody>
          <a:bodyPr>
            <a:normAutofit/>
          </a:bodyPr>
          <a:lstStyle/>
          <a:p>
            <a:r>
              <a:rPr lang="zh-CN" altLang="en-US" sz="2400" dirty="0" smtClean="0"/>
              <a:t>服务方维护一个时钟</a:t>
            </a:r>
            <a:r>
              <a:rPr lang="en-US" altLang="zh-CN" sz="2400" dirty="0" smtClean="0"/>
              <a:t>tick</a:t>
            </a:r>
            <a:r>
              <a:rPr lang="zh-CN" altLang="en-US" sz="2400" dirty="0" smtClean="0"/>
              <a:t>：  </a:t>
            </a:r>
            <a:r>
              <a:rPr lang="en-US" altLang="zh-CN" sz="2400" dirty="0" smtClean="0"/>
              <a:t>time( ) &gt;&gt; 6</a:t>
            </a:r>
            <a:r>
              <a:rPr lang="zh-CN" altLang="en-US" sz="2400" dirty="0" smtClean="0"/>
              <a:t>，即每</a:t>
            </a:r>
            <a:r>
              <a:rPr lang="en-US" altLang="zh-CN" sz="2400" dirty="0" smtClean="0"/>
              <a:t>64</a:t>
            </a:r>
            <a:r>
              <a:rPr lang="zh-CN" altLang="en-US" sz="2400" dirty="0" smtClean="0"/>
              <a:t>秒增加</a:t>
            </a:r>
            <a:r>
              <a:rPr lang="en-US" altLang="zh-CN" sz="2400" dirty="0" smtClean="0"/>
              <a:t>1</a:t>
            </a:r>
            <a:r>
              <a:rPr lang="zh-CN" altLang="en-US" sz="2400" dirty="0" smtClean="0"/>
              <a:t>个</a:t>
            </a:r>
            <a:r>
              <a:rPr lang="en-US" altLang="zh-CN" sz="2400" dirty="0" smtClean="0"/>
              <a:t>tick </a:t>
            </a:r>
          </a:p>
          <a:p>
            <a:r>
              <a:rPr lang="en-US" altLang="zh-CN" sz="2400" dirty="0" smtClean="0"/>
              <a:t>Server</a:t>
            </a:r>
            <a:r>
              <a:rPr lang="zh-CN" altLang="en-US" sz="2400" dirty="0" smtClean="0"/>
              <a:t>收到</a:t>
            </a:r>
            <a:r>
              <a:rPr lang="en-US" altLang="zh-CN" sz="2400" dirty="0" smtClean="0"/>
              <a:t>SYN</a:t>
            </a:r>
            <a:r>
              <a:rPr lang="zh-CN" altLang="en-US" sz="2400" dirty="0" smtClean="0"/>
              <a:t>时，并不分配</a:t>
            </a:r>
            <a:r>
              <a:rPr lang="en-US" altLang="zh-CN" sz="2400" dirty="0" smtClean="0"/>
              <a:t>TCB</a:t>
            </a:r>
            <a:r>
              <a:rPr lang="zh-CN" altLang="en-US" sz="2400" dirty="0" smtClean="0"/>
              <a:t>，而是发送</a:t>
            </a:r>
            <a:r>
              <a:rPr lang="en-US" altLang="zh-CN" sz="2400" dirty="0" smtClean="0"/>
              <a:t>SYN-ACK Cookie </a:t>
            </a:r>
            <a:endParaRPr lang="en-GB" altLang="zh-CN" sz="2400" dirty="0" smtClean="0"/>
          </a:p>
          <a:p>
            <a:pPr lvl="1"/>
            <a:r>
              <a:rPr lang="en-GB" altLang="zh-CN" dirty="0" err="1" smtClean="0"/>
              <a:t>sqn</a:t>
            </a:r>
            <a:r>
              <a:rPr lang="en-GB" altLang="zh-CN" dirty="0" smtClean="0"/>
              <a:t> </a:t>
            </a:r>
            <a:r>
              <a:rPr lang="en-GB" altLang="zh-CN" dirty="0"/>
              <a:t>= f(</a:t>
            </a:r>
            <a:r>
              <a:rPr lang="en-GB" altLang="zh-CN" dirty="0" err="1"/>
              <a:t>src</a:t>
            </a:r>
            <a:r>
              <a:rPr lang="en-GB" altLang="zh-CN" dirty="0"/>
              <a:t> </a:t>
            </a:r>
            <a:r>
              <a:rPr lang="en-GB" altLang="zh-CN" dirty="0" err="1"/>
              <a:t>addr</a:t>
            </a:r>
            <a:r>
              <a:rPr lang="en-GB" altLang="zh-CN" dirty="0"/>
              <a:t>, </a:t>
            </a:r>
            <a:r>
              <a:rPr lang="en-GB" altLang="zh-CN" dirty="0" err="1"/>
              <a:t>src</a:t>
            </a:r>
            <a:r>
              <a:rPr lang="en-GB" altLang="zh-CN" dirty="0"/>
              <a:t> port, </a:t>
            </a:r>
            <a:r>
              <a:rPr lang="en-GB" altLang="zh-CN" dirty="0" err="1"/>
              <a:t>dest</a:t>
            </a:r>
            <a:r>
              <a:rPr lang="en-GB" altLang="zh-CN" dirty="0"/>
              <a:t> </a:t>
            </a:r>
            <a:r>
              <a:rPr lang="en-GB" altLang="zh-CN" dirty="0" err="1"/>
              <a:t>addr</a:t>
            </a:r>
            <a:r>
              <a:rPr lang="en-GB" altLang="zh-CN" dirty="0"/>
              <a:t>, </a:t>
            </a:r>
            <a:r>
              <a:rPr lang="en-GB" altLang="zh-CN" dirty="0" err="1"/>
              <a:t>dest</a:t>
            </a:r>
            <a:r>
              <a:rPr lang="en-GB" altLang="zh-CN" dirty="0"/>
              <a:t> port, rand</a:t>
            </a:r>
            <a:r>
              <a:rPr lang="en-GB" altLang="zh-CN" dirty="0" smtClean="0"/>
              <a:t>)</a:t>
            </a:r>
          </a:p>
          <a:p>
            <a:pPr lvl="1"/>
            <a:r>
              <a:rPr lang="en-US" altLang="zh-CN" dirty="0" smtClean="0"/>
              <a:t>Cookie</a:t>
            </a:r>
            <a:r>
              <a:rPr lang="zh-CN" altLang="en-US" dirty="0" smtClean="0"/>
              <a:t>中仅仅支持</a:t>
            </a:r>
            <a:r>
              <a:rPr lang="en-US" altLang="zh-CN" dirty="0" smtClean="0"/>
              <a:t>MSS</a:t>
            </a:r>
            <a:r>
              <a:rPr lang="zh-CN" altLang="en-US" dirty="0" smtClean="0"/>
              <a:t>选项</a:t>
            </a:r>
            <a:r>
              <a:rPr lang="en-US" altLang="zh-CN" dirty="0" smtClean="0">
                <a:sym typeface="Wingdings" panose="05000000000000000000" pitchFamily="2" charset="2"/>
              </a:rPr>
              <a:t> </a:t>
            </a:r>
            <a:r>
              <a:rPr lang="zh-CN" altLang="en-US" dirty="0" smtClean="0">
                <a:sym typeface="Wingdings" panose="05000000000000000000" pitchFamily="2" charset="2"/>
              </a:rPr>
              <a:t>一般缺省关闭</a:t>
            </a:r>
            <a:r>
              <a:rPr lang="en-US" altLang="zh-CN" dirty="0" smtClean="0">
                <a:sym typeface="Wingdings" panose="05000000000000000000" pitchFamily="2" charset="2"/>
              </a:rPr>
              <a:t>SYN Cookie </a:t>
            </a:r>
            <a:endParaRPr lang="en-GB" altLang="zh-CN" dirty="0"/>
          </a:p>
          <a:p>
            <a:r>
              <a:rPr lang="zh-CN" altLang="en-US" sz="2400" dirty="0" smtClean="0"/>
              <a:t>正常的</a:t>
            </a:r>
            <a:r>
              <a:rPr lang="en-US" altLang="zh-CN" sz="2400" dirty="0" smtClean="0"/>
              <a:t>Client</a:t>
            </a:r>
            <a:r>
              <a:rPr lang="zh-CN" altLang="en-US" sz="2400" dirty="0" smtClean="0"/>
              <a:t>发送</a:t>
            </a:r>
            <a:r>
              <a:rPr lang="en-US" altLang="zh-CN" sz="2400" dirty="0" smtClean="0"/>
              <a:t>ACK</a:t>
            </a:r>
          </a:p>
          <a:p>
            <a:r>
              <a:rPr lang="zh-CN" altLang="en-US" sz="2400" dirty="0"/>
              <a:t>服务</a:t>
            </a:r>
            <a:r>
              <a:rPr lang="zh-CN" altLang="en-US" sz="2400" dirty="0" smtClean="0"/>
              <a:t>方收到</a:t>
            </a:r>
            <a:r>
              <a:rPr lang="en-US" altLang="zh-CN" sz="2400" dirty="0" smtClean="0"/>
              <a:t>ACK</a:t>
            </a:r>
            <a:r>
              <a:rPr lang="zh-CN" altLang="en-US" sz="2400" dirty="0" smtClean="0"/>
              <a:t>后验证该</a:t>
            </a:r>
            <a:r>
              <a:rPr lang="en-US" altLang="zh-CN" sz="2400" dirty="0" smtClean="0"/>
              <a:t>ACK</a:t>
            </a:r>
            <a:r>
              <a:rPr lang="zh-CN" altLang="en-US" sz="2400" dirty="0" smtClean="0"/>
              <a:t>是否合法</a:t>
            </a:r>
            <a:endParaRPr lang="en-US" altLang="zh-CN" sz="2400" dirty="0" smtClean="0"/>
          </a:p>
          <a:p>
            <a:pPr lvl="1"/>
            <a:r>
              <a:rPr lang="zh-CN" altLang="en-US" dirty="0" smtClean="0"/>
              <a:t>当前的时钟</a:t>
            </a:r>
            <a:r>
              <a:rPr lang="en-US" altLang="zh-CN" dirty="0" smtClean="0"/>
              <a:t>tick</a:t>
            </a:r>
            <a:r>
              <a:rPr lang="zh-CN" altLang="en-US" dirty="0" smtClean="0"/>
              <a:t>与</a:t>
            </a:r>
            <a:r>
              <a:rPr lang="en-US" altLang="zh-CN" dirty="0" smtClean="0"/>
              <a:t>ACK</a:t>
            </a:r>
            <a:r>
              <a:rPr lang="zh-CN" altLang="en-US" dirty="0" smtClean="0"/>
              <a:t>的高</a:t>
            </a:r>
            <a:r>
              <a:rPr lang="en-US" altLang="zh-CN" dirty="0" smtClean="0"/>
              <a:t>5</a:t>
            </a:r>
            <a:r>
              <a:rPr lang="zh-CN" altLang="en-US" dirty="0" smtClean="0"/>
              <a:t>位</a:t>
            </a:r>
            <a:r>
              <a:rPr lang="en-US" altLang="zh-CN" dirty="0" smtClean="0">
                <a:sym typeface="Wingdings" panose="05000000000000000000" pitchFamily="2" charset="2"/>
              </a:rPr>
              <a:t></a:t>
            </a:r>
            <a:r>
              <a:rPr lang="zh-CN" altLang="en-US" dirty="0" smtClean="0">
                <a:sym typeface="Wingdings" panose="05000000000000000000" pitchFamily="2" charset="2"/>
              </a:rPr>
              <a:t>发送</a:t>
            </a:r>
            <a:r>
              <a:rPr lang="en-US" altLang="zh-CN" dirty="0" smtClean="0">
                <a:sym typeface="Wingdings" panose="05000000000000000000" pitchFamily="2" charset="2"/>
              </a:rPr>
              <a:t>SYN-ACK</a:t>
            </a:r>
            <a:r>
              <a:rPr lang="zh-CN" altLang="en-US" dirty="0" smtClean="0">
                <a:sym typeface="Wingdings" panose="05000000000000000000" pitchFamily="2" charset="2"/>
              </a:rPr>
              <a:t>的</a:t>
            </a:r>
            <a:r>
              <a:rPr lang="en-US" altLang="zh-CN" dirty="0" smtClean="0">
                <a:sym typeface="Wingdings" panose="05000000000000000000" pitchFamily="2" charset="2"/>
              </a:rPr>
              <a:t>tick</a:t>
            </a:r>
          </a:p>
          <a:p>
            <a:pPr lvl="1"/>
            <a:r>
              <a:rPr lang="zh-CN" altLang="en-US" dirty="0" smtClean="0">
                <a:sym typeface="Wingdings" panose="05000000000000000000" pitchFamily="2" charset="2"/>
              </a:rPr>
              <a:t>如果合法，则建立连接，分配</a:t>
            </a:r>
            <a:r>
              <a:rPr lang="en-US" altLang="zh-CN" dirty="0" smtClean="0">
                <a:sym typeface="Wingdings" panose="05000000000000000000" pitchFamily="2" charset="2"/>
              </a:rPr>
              <a:t>TCB</a:t>
            </a:r>
          </a:p>
          <a:p>
            <a:r>
              <a:rPr lang="en-US" altLang="zh-CN" sz="2400" dirty="0" smtClean="0">
                <a:sym typeface="Wingdings" panose="05000000000000000000" pitchFamily="2" charset="2"/>
              </a:rPr>
              <a:t>SYN Flooding</a:t>
            </a:r>
            <a:r>
              <a:rPr lang="zh-CN" altLang="en-US" sz="2400" dirty="0" smtClean="0">
                <a:sym typeface="Wingdings" panose="05000000000000000000" pitchFamily="2" charset="2"/>
              </a:rPr>
              <a:t>的攻击者发送的</a:t>
            </a:r>
            <a:r>
              <a:rPr lang="en-US" altLang="zh-CN" sz="2400" dirty="0" smtClean="0">
                <a:sym typeface="Wingdings" panose="05000000000000000000" pitchFamily="2" charset="2"/>
              </a:rPr>
              <a:t>ACK</a:t>
            </a:r>
            <a:r>
              <a:rPr lang="zh-CN" altLang="en-US" sz="2400" dirty="0" smtClean="0">
                <a:sym typeface="Wingdings" panose="05000000000000000000" pitchFamily="2" charset="2"/>
              </a:rPr>
              <a:t>无法通过验证</a:t>
            </a:r>
            <a:r>
              <a:rPr lang="en-US" altLang="zh-CN" sz="2400" dirty="0" smtClean="0">
                <a:sym typeface="Wingdings" panose="05000000000000000000" pitchFamily="2" charset="2"/>
              </a:rPr>
              <a:t> </a:t>
            </a:r>
            <a:endParaRPr lang="en-GB" altLang="zh-CN" sz="2400" dirty="0" smtClean="0"/>
          </a:p>
        </p:txBody>
      </p:sp>
      <p:grpSp>
        <p:nvGrpSpPr>
          <p:cNvPr id="2" name="Group 5"/>
          <p:cNvGrpSpPr>
            <a:grpSpLocks/>
          </p:cNvGrpSpPr>
          <p:nvPr/>
        </p:nvGrpSpPr>
        <p:grpSpPr bwMode="auto">
          <a:xfrm>
            <a:off x="4292714" y="139473"/>
            <a:ext cx="7316787" cy="1349375"/>
            <a:chOff x="753" y="1637"/>
            <a:chExt cx="4609" cy="850"/>
          </a:xfrm>
        </p:grpSpPr>
        <p:sp>
          <p:nvSpPr>
            <p:cNvPr id="38919" name="AutoShape 6"/>
            <p:cNvSpPr>
              <a:spLocks noChangeArrowheads="1"/>
            </p:cNvSpPr>
            <p:nvPr/>
          </p:nvSpPr>
          <p:spPr bwMode="auto">
            <a:xfrm>
              <a:off x="782" y="1802"/>
              <a:ext cx="4575" cy="329"/>
            </a:xfrm>
            <a:prstGeom prst="roundRect">
              <a:avLst>
                <a:gd name="adj" fmla="val 273"/>
              </a:avLst>
            </a:prstGeom>
            <a:solidFill>
              <a:srgbClr val="00B8FF"/>
            </a:solidFill>
            <a:ln w="9360">
              <a:solidFill>
                <a:srgbClr val="000000"/>
              </a:solidFill>
              <a:round/>
              <a:headEnd/>
              <a:tailEnd/>
            </a:ln>
          </p:spPr>
          <p:txBody>
            <a:bodyPr wrap="none" anchor="ctr"/>
            <a:lstStyle/>
            <a:p>
              <a:endParaRPr lang="zh-CN" altLang="en-US"/>
            </a:p>
          </p:txBody>
        </p:sp>
        <p:sp>
          <p:nvSpPr>
            <p:cNvPr id="38920" name="AutoShape 7"/>
            <p:cNvSpPr>
              <a:spLocks noChangeArrowheads="1"/>
            </p:cNvSpPr>
            <p:nvPr/>
          </p:nvSpPr>
          <p:spPr bwMode="auto">
            <a:xfrm>
              <a:off x="867" y="1888"/>
              <a:ext cx="695" cy="164"/>
            </a:xfrm>
            <a:prstGeom prst="roundRect">
              <a:avLst>
                <a:gd name="adj" fmla="val 606"/>
              </a:avLst>
            </a:prstGeom>
            <a:noFill/>
            <a:ln w="9525">
              <a:noFill/>
              <a:round/>
              <a:headEnd/>
              <a:tailEnd/>
            </a:ln>
          </p:spPr>
          <p:txBody>
            <a:bodyPr wrap="none" lIns="0" tIns="0" rIns="0" bIns="0">
              <a:spAutoFit/>
            </a:bodyPr>
            <a:lstStyle/>
            <a:p>
              <a:pPr defTabSz="828675">
                <a:lnSpc>
                  <a:spcPct val="94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a:solidFill>
                    <a:srgbClr val="000000"/>
                  </a:solidFill>
                  <a:latin typeface="Courier New" pitchFamily="49" charset="0"/>
                </a:rPr>
                <a:t>t mod 32</a:t>
              </a:r>
            </a:p>
          </p:txBody>
        </p:sp>
        <p:sp>
          <p:nvSpPr>
            <p:cNvPr id="38921" name="AutoShape 8"/>
            <p:cNvSpPr>
              <a:spLocks noChangeArrowheads="1"/>
            </p:cNvSpPr>
            <p:nvPr/>
          </p:nvSpPr>
          <p:spPr bwMode="auto">
            <a:xfrm>
              <a:off x="753" y="1687"/>
              <a:ext cx="125" cy="119"/>
            </a:xfrm>
            <a:prstGeom prst="roundRect">
              <a:avLst>
                <a:gd name="adj" fmla="val 792"/>
              </a:avLst>
            </a:prstGeom>
            <a:noFill/>
            <a:ln w="9525">
              <a:noFill/>
              <a:round/>
              <a:headEnd/>
              <a:tailEnd/>
            </a:ln>
          </p:spPr>
          <p:txBody>
            <a:bodyPr wrap="none" lIns="0" tIns="0" rIns="0" bIns="0">
              <a:spAutoFit/>
            </a:bodyPr>
            <a:lstStyle/>
            <a:p>
              <a:pPr defTabSz="828675">
                <a:lnSpc>
                  <a:spcPct val="94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sz="1300" dirty="0">
                  <a:solidFill>
                    <a:srgbClr val="000000"/>
                  </a:solidFill>
                  <a:latin typeface="Courier New" pitchFamily="49" charset="0"/>
                </a:rPr>
                <a:t>32</a:t>
              </a:r>
            </a:p>
          </p:txBody>
        </p:sp>
        <p:sp>
          <p:nvSpPr>
            <p:cNvPr id="38922" name="AutoShape 9"/>
            <p:cNvSpPr>
              <a:spLocks noChangeArrowheads="1"/>
            </p:cNvSpPr>
            <p:nvPr/>
          </p:nvSpPr>
          <p:spPr bwMode="auto">
            <a:xfrm>
              <a:off x="5299" y="1637"/>
              <a:ext cx="63" cy="119"/>
            </a:xfrm>
            <a:prstGeom prst="roundRect">
              <a:avLst>
                <a:gd name="adj" fmla="val 1468"/>
              </a:avLst>
            </a:prstGeom>
            <a:noFill/>
            <a:ln w="9525">
              <a:noFill/>
              <a:round/>
              <a:headEnd/>
              <a:tailEnd/>
            </a:ln>
          </p:spPr>
          <p:txBody>
            <a:bodyPr wrap="none" lIns="0" tIns="0" rIns="0" bIns="0">
              <a:spAutoFit/>
            </a:bodyPr>
            <a:lstStyle/>
            <a:p>
              <a:pPr defTabSz="828675">
                <a:lnSpc>
                  <a:spcPct val="94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sz="1300" dirty="0">
                  <a:solidFill>
                    <a:srgbClr val="000000"/>
                  </a:solidFill>
                  <a:latin typeface="Courier New" pitchFamily="49" charset="0"/>
                </a:rPr>
                <a:t>0</a:t>
              </a:r>
            </a:p>
          </p:txBody>
        </p:sp>
        <p:sp>
          <p:nvSpPr>
            <p:cNvPr id="38923" name="Line 10"/>
            <p:cNvSpPr>
              <a:spLocks noChangeShapeType="1"/>
            </p:cNvSpPr>
            <p:nvPr/>
          </p:nvSpPr>
          <p:spPr bwMode="auto">
            <a:xfrm flipV="1">
              <a:off x="1111" y="2115"/>
              <a:ext cx="1" cy="219"/>
            </a:xfrm>
            <a:prstGeom prst="line">
              <a:avLst/>
            </a:prstGeom>
            <a:noFill/>
            <a:ln w="9360">
              <a:solidFill>
                <a:srgbClr val="000000"/>
              </a:solidFill>
              <a:round/>
              <a:headEnd/>
              <a:tailEnd type="triangle" w="med" len="med"/>
            </a:ln>
          </p:spPr>
          <p:txBody>
            <a:bodyPr/>
            <a:lstStyle/>
            <a:p>
              <a:endParaRPr lang="zh-CN" altLang="en-US"/>
            </a:p>
          </p:txBody>
        </p:sp>
        <p:sp>
          <p:nvSpPr>
            <p:cNvPr id="38924" name="AutoShape 11"/>
            <p:cNvSpPr>
              <a:spLocks noChangeArrowheads="1"/>
            </p:cNvSpPr>
            <p:nvPr/>
          </p:nvSpPr>
          <p:spPr bwMode="auto">
            <a:xfrm>
              <a:off x="1010" y="2361"/>
              <a:ext cx="247" cy="126"/>
            </a:xfrm>
            <a:prstGeom prst="roundRect">
              <a:avLst>
                <a:gd name="adj" fmla="val 755"/>
              </a:avLst>
            </a:prstGeom>
            <a:noFill/>
            <a:ln w="9525">
              <a:noFill/>
              <a:round/>
              <a:headEnd/>
              <a:tailEnd/>
            </a:ln>
          </p:spPr>
          <p:txBody>
            <a:bodyPr wrap="none" lIns="0" tIns="0" rIns="0" bIns="0">
              <a:spAutoFit/>
            </a:bodyPr>
            <a:lstStyle/>
            <a:p>
              <a:pPr defTabSz="828675">
                <a:lnSpc>
                  <a:spcPct val="93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sz="1400">
                  <a:solidFill>
                    <a:srgbClr val="000000"/>
                  </a:solidFill>
                  <a:latin typeface="Times New Roman" pitchFamily="18" charset="0"/>
                </a:rPr>
                <a:t>5 bits</a:t>
              </a:r>
            </a:p>
          </p:txBody>
        </p:sp>
        <p:sp>
          <p:nvSpPr>
            <p:cNvPr id="38925" name="Line 12"/>
            <p:cNvSpPr>
              <a:spLocks noChangeShapeType="1"/>
            </p:cNvSpPr>
            <p:nvPr/>
          </p:nvSpPr>
          <p:spPr bwMode="auto">
            <a:xfrm>
              <a:off x="1561" y="1799"/>
              <a:ext cx="1" cy="329"/>
            </a:xfrm>
            <a:prstGeom prst="line">
              <a:avLst/>
            </a:prstGeom>
            <a:noFill/>
            <a:ln w="9360">
              <a:solidFill>
                <a:srgbClr val="000000"/>
              </a:solidFill>
              <a:round/>
              <a:headEnd/>
              <a:tailEnd/>
            </a:ln>
          </p:spPr>
          <p:txBody>
            <a:bodyPr/>
            <a:lstStyle/>
            <a:p>
              <a:endParaRPr lang="zh-CN" altLang="en-US"/>
            </a:p>
          </p:txBody>
        </p:sp>
        <p:sp>
          <p:nvSpPr>
            <p:cNvPr id="38926" name="AutoShape 13"/>
            <p:cNvSpPr>
              <a:spLocks noChangeArrowheads="1"/>
            </p:cNvSpPr>
            <p:nvPr/>
          </p:nvSpPr>
          <p:spPr bwMode="auto">
            <a:xfrm>
              <a:off x="1690" y="1888"/>
              <a:ext cx="261" cy="164"/>
            </a:xfrm>
            <a:prstGeom prst="roundRect">
              <a:avLst>
                <a:gd name="adj" fmla="val 606"/>
              </a:avLst>
            </a:prstGeom>
            <a:noFill/>
            <a:ln w="9525">
              <a:noFill/>
              <a:round/>
              <a:headEnd/>
              <a:tailEnd/>
            </a:ln>
          </p:spPr>
          <p:txBody>
            <a:bodyPr wrap="none" lIns="0" tIns="0" rIns="0" bIns="0">
              <a:spAutoFit/>
            </a:bodyPr>
            <a:lstStyle/>
            <a:p>
              <a:pPr defTabSz="828675">
                <a:lnSpc>
                  <a:spcPct val="94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a:solidFill>
                    <a:srgbClr val="000000"/>
                  </a:solidFill>
                  <a:latin typeface="Courier New" pitchFamily="49" charset="0"/>
                </a:rPr>
                <a:t>MSS</a:t>
              </a:r>
            </a:p>
          </p:txBody>
        </p:sp>
        <p:sp>
          <p:nvSpPr>
            <p:cNvPr id="38927" name="Line 14"/>
            <p:cNvSpPr>
              <a:spLocks noChangeShapeType="1"/>
            </p:cNvSpPr>
            <p:nvPr/>
          </p:nvSpPr>
          <p:spPr bwMode="auto">
            <a:xfrm>
              <a:off x="2014" y="1799"/>
              <a:ext cx="1" cy="329"/>
            </a:xfrm>
            <a:prstGeom prst="line">
              <a:avLst/>
            </a:prstGeom>
            <a:noFill/>
            <a:ln w="9360">
              <a:solidFill>
                <a:srgbClr val="000000"/>
              </a:solidFill>
              <a:round/>
              <a:headEnd/>
              <a:tailEnd/>
            </a:ln>
          </p:spPr>
          <p:txBody>
            <a:bodyPr/>
            <a:lstStyle/>
            <a:p>
              <a:endParaRPr lang="zh-CN" altLang="en-US"/>
            </a:p>
          </p:txBody>
        </p:sp>
        <p:sp>
          <p:nvSpPr>
            <p:cNvPr id="38928" name="Line 15"/>
            <p:cNvSpPr>
              <a:spLocks noChangeShapeType="1"/>
            </p:cNvSpPr>
            <p:nvPr/>
          </p:nvSpPr>
          <p:spPr bwMode="auto">
            <a:xfrm flipV="1">
              <a:off x="1811" y="2115"/>
              <a:ext cx="0" cy="219"/>
            </a:xfrm>
            <a:prstGeom prst="line">
              <a:avLst/>
            </a:prstGeom>
            <a:noFill/>
            <a:ln w="9360">
              <a:solidFill>
                <a:srgbClr val="000000"/>
              </a:solidFill>
              <a:round/>
              <a:headEnd/>
              <a:tailEnd type="triangle" w="med" len="med"/>
            </a:ln>
          </p:spPr>
          <p:txBody>
            <a:bodyPr/>
            <a:lstStyle/>
            <a:p>
              <a:endParaRPr lang="zh-CN" altLang="en-US"/>
            </a:p>
          </p:txBody>
        </p:sp>
        <p:sp>
          <p:nvSpPr>
            <p:cNvPr id="38929" name="AutoShape 16"/>
            <p:cNvSpPr>
              <a:spLocks noChangeArrowheads="1"/>
            </p:cNvSpPr>
            <p:nvPr/>
          </p:nvSpPr>
          <p:spPr bwMode="auto">
            <a:xfrm>
              <a:off x="1710" y="2361"/>
              <a:ext cx="247" cy="126"/>
            </a:xfrm>
            <a:prstGeom prst="roundRect">
              <a:avLst>
                <a:gd name="adj" fmla="val 755"/>
              </a:avLst>
            </a:prstGeom>
            <a:noFill/>
            <a:ln w="9525">
              <a:noFill/>
              <a:round/>
              <a:headEnd/>
              <a:tailEnd/>
            </a:ln>
          </p:spPr>
          <p:txBody>
            <a:bodyPr wrap="none" lIns="0" tIns="0" rIns="0" bIns="0">
              <a:spAutoFit/>
            </a:bodyPr>
            <a:lstStyle/>
            <a:p>
              <a:pPr defTabSz="828675">
                <a:lnSpc>
                  <a:spcPct val="93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sz="1400">
                  <a:solidFill>
                    <a:srgbClr val="000000"/>
                  </a:solidFill>
                  <a:latin typeface="Times New Roman" pitchFamily="18" charset="0"/>
                </a:rPr>
                <a:t>3 bits</a:t>
              </a:r>
            </a:p>
          </p:txBody>
        </p:sp>
        <p:sp>
          <p:nvSpPr>
            <p:cNvPr id="38930" name="AutoShape 17"/>
            <p:cNvSpPr>
              <a:spLocks noChangeArrowheads="1"/>
            </p:cNvSpPr>
            <p:nvPr/>
          </p:nvSpPr>
          <p:spPr bwMode="auto">
            <a:xfrm>
              <a:off x="2082" y="1889"/>
              <a:ext cx="3239" cy="148"/>
            </a:xfrm>
            <a:prstGeom prst="roundRect">
              <a:avLst>
                <a:gd name="adj" fmla="val 481"/>
              </a:avLst>
            </a:prstGeom>
            <a:noFill/>
            <a:ln w="9525">
              <a:noFill/>
              <a:round/>
              <a:headEnd/>
              <a:tailEnd/>
            </a:ln>
          </p:spPr>
          <p:txBody>
            <a:bodyPr wrap="none" lIns="0" tIns="0" rIns="0" bIns="0">
              <a:spAutoFit/>
            </a:bodyPr>
            <a:lstStyle/>
            <a:p>
              <a:pPr defTabSz="828675">
                <a:lnSpc>
                  <a:spcPct val="94000"/>
                </a:lnSpc>
                <a:buClr>
                  <a:srgbClr val="000000"/>
                </a:buClr>
                <a:buSzPct val="4500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GB" altLang="zh-CN" sz="1600" dirty="0">
                  <a:solidFill>
                    <a:srgbClr val="000000"/>
                  </a:solidFill>
                  <a:latin typeface="Courier New" pitchFamily="49" charset="0"/>
                </a:rPr>
                <a:t>Cookie=HMAC(t, N</a:t>
              </a:r>
              <a:r>
                <a:rPr lang="en-GB" altLang="zh-CN" sz="1600" baseline="-33000" dirty="0">
                  <a:solidFill>
                    <a:srgbClr val="000000"/>
                  </a:solidFill>
                  <a:latin typeface="Courier New" pitchFamily="49" charset="0"/>
                </a:rPr>
                <a:t>s</a:t>
              </a:r>
              <a:r>
                <a:rPr lang="en-GB" altLang="zh-CN" sz="1600" dirty="0">
                  <a:solidFill>
                    <a:srgbClr val="000000"/>
                  </a:solidFill>
                  <a:latin typeface="Courier New" pitchFamily="49" charset="0"/>
                </a:rPr>
                <a:t>, SIP, </a:t>
              </a:r>
              <a:r>
                <a:rPr lang="en-GB" altLang="zh-CN" sz="1600" dirty="0" err="1">
                  <a:solidFill>
                    <a:srgbClr val="000000"/>
                  </a:solidFill>
                  <a:latin typeface="Courier New" pitchFamily="49" charset="0"/>
                </a:rPr>
                <a:t>SPort</a:t>
              </a:r>
              <a:r>
                <a:rPr lang="en-GB" altLang="zh-CN" sz="1600" dirty="0">
                  <a:solidFill>
                    <a:srgbClr val="000000"/>
                  </a:solidFill>
                  <a:latin typeface="Courier New" pitchFamily="49" charset="0"/>
                </a:rPr>
                <a:t>, DIP, </a:t>
              </a:r>
              <a:r>
                <a:rPr lang="en-GB" altLang="zh-CN" sz="1600" dirty="0" err="1">
                  <a:solidFill>
                    <a:srgbClr val="000000"/>
                  </a:solidFill>
                  <a:latin typeface="Courier New" pitchFamily="49" charset="0"/>
                </a:rPr>
                <a:t>DPort</a:t>
              </a:r>
              <a:r>
                <a:rPr lang="en-GB" altLang="zh-CN" sz="1600" dirty="0">
                  <a:solidFill>
                    <a:srgbClr val="000000"/>
                  </a:solidFill>
                  <a:latin typeface="Courier New" pitchFamily="49" charset="0"/>
                </a:rPr>
                <a:t>)</a:t>
              </a:r>
            </a:p>
          </p:txBody>
        </p:sp>
      </p:grpSp>
    </p:spTree>
    <p:extLst>
      <p:ext uri="{BB962C8B-B14F-4D97-AF65-F5344CB8AC3E}">
        <p14:creationId xmlns:p14="http://schemas.microsoft.com/office/powerpoint/2010/main" val="4284978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释放连接</a:t>
            </a:r>
          </a:p>
        </p:txBody>
      </p:sp>
      <p:sp>
        <p:nvSpPr>
          <p:cNvPr id="4" name="Rectangle 2"/>
          <p:cNvSpPr>
            <a:spLocks noGrp="1" noChangeArrowheads="1"/>
          </p:cNvSpPr>
          <p:nvPr>
            <p:ph idx="1"/>
          </p:nvPr>
        </p:nvSpPr>
        <p:spPr/>
        <p:txBody>
          <a:bodyPr>
            <a:normAutofit/>
          </a:bodyPr>
          <a:lstStyle/>
          <a:p>
            <a:pPr marL="0" indent="0" eaLnBrk="1" hangingPunct="1">
              <a:buNone/>
              <a:defRPr/>
            </a:pPr>
            <a:r>
              <a:rPr lang="en-US" altLang="zh-CN" dirty="0"/>
              <a:t>TCP</a:t>
            </a:r>
            <a:r>
              <a:rPr lang="zh-CN" altLang="en-US" dirty="0"/>
              <a:t>的正常连接释放也采用了</a:t>
            </a:r>
            <a:r>
              <a:rPr lang="zh-CN" altLang="en-US" u="sng" dirty="0">
                <a:solidFill>
                  <a:srgbClr val="FF0000"/>
                </a:solidFill>
              </a:rPr>
              <a:t>三次握手过程</a:t>
            </a:r>
          </a:p>
          <a:p>
            <a:pPr>
              <a:defRPr/>
            </a:pPr>
            <a:r>
              <a:rPr lang="zh-CN" altLang="en-US" sz="2400" dirty="0">
                <a:latin typeface="宋体" pitchFamily="2" charset="-122"/>
              </a:rPr>
              <a:t>把</a:t>
            </a:r>
            <a:r>
              <a:rPr lang="en-US" altLang="zh-CN" sz="2400" dirty="0">
                <a:latin typeface="宋体" pitchFamily="2" charset="-122"/>
              </a:rPr>
              <a:t>TCP</a:t>
            </a:r>
            <a:r>
              <a:rPr lang="zh-CN" altLang="en-US" sz="2400" dirty="0">
                <a:latin typeface="宋体" pitchFamily="2" charset="-122"/>
              </a:rPr>
              <a:t>连接看成由两个方向的单工连接组成</a:t>
            </a:r>
            <a:endParaRPr lang="en-US" altLang="zh-CN" sz="2400" dirty="0">
              <a:latin typeface="宋体" pitchFamily="2" charset="-122"/>
            </a:endParaRPr>
          </a:p>
          <a:p>
            <a:pPr>
              <a:defRPr/>
            </a:pPr>
            <a:r>
              <a:rPr lang="zh-CN" altLang="en-US" sz="2400" dirty="0">
                <a:latin typeface="宋体" pitchFamily="2" charset="-122"/>
              </a:rPr>
              <a:t>两</a:t>
            </a:r>
            <a:r>
              <a:rPr lang="zh-CN" altLang="en-US" sz="2400" dirty="0" smtClean="0">
                <a:latin typeface="宋体" pitchFamily="2" charset="-122"/>
              </a:rPr>
              <a:t>方都发送</a:t>
            </a:r>
            <a:r>
              <a:rPr lang="zh-CN" altLang="en-US" sz="2400" dirty="0">
                <a:latin typeface="宋体" pitchFamily="2" charset="-122"/>
              </a:rPr>
              <a:t>一个</a:t>
            </a:r>
            <a:r>
              <a:rPr lang="en-US" altLang="zh-CN" sz="2400" dirty="0"/>
              <a:t>FIN</a:t>
            </a:r>
            <a:r>
              <a:rPr lang="zh-CN" altLang="en-US" sz="2400" dirty="0">
                <a:latin typeface="宋体" pitchFamily="2" charset="-122"/>
              </a:rPr>
              <a:t>标志置为</a:t>
            </a:r>
            <a:r>
              <a:rPr lang="en-US" altLang="zh-CN" sz="2400" dirty="0"/>
              <a:t>1</a:t>
            </a:r>
            <a:r>
              <a:rPr lang="zh-CN" altLang="en-US" sz="2400" dirty="0">
                <a:latin typeface="宋体" pitchFamily="2" charset="-122"/>
              </a:rPr>
              <a:t>的</a:t>
            </a:r>
            <a:r>
              <a:rPr lang="en-US" altLang="zh-CN" sz="2400" dirty="0"/>
              <a:t>TCP</a:t>
            </a:r>
            <a:r>
              <a:rPr lang="zh-CN" altLang="en-US" sz="2400" dirty="0">
                <a:latin typeface="宋体" pitchFamily="2" charset="-122"/>
              </a:rPr>
              <a:t>段，表示没有数据要</a:t>
            </a:r>
            <a:r>
              <a:rPr lang="zh-CN" altLang="en-US" sz="2400" dirty="0" smtClean="0">
                <a:latin typeface="宋体" pitchFamily="2" charset="-122"/>
              </a:rPr>
              <a:t>发送</a:t>
            </a:r>
            <a:endParaRPr lang="en-US" altLang="zh-CN" sz="2400" dirty="0" smtClean="0">
              <a:latin typeface="宋体" pitchFamily="2" charset="-122"/>
            </a:endParaRPr>
          </a:p>
          <a:p>
            <a:pPr>
              <a:defRPr/>
            </a:pPr>
            <a:r>
              <a:rPr lang="zh-CN" altLang="en-US" sz="2400" dirty="0" smtClean="0"/>
              <a:t>另一方在收到</a:t>
            </a:r>
            <a:r>
              <a:rPr lang="en-US" altLang="zh-CN" sz="2400" dirty="0" smtClean="0"/>
              <a:t>FIN</a:t>
            </a:r>
            <a:r>
              <a:rPr lang="zh-CN" altLang="en-US" sz="2400" dirty="0" smtClean="0"/>
              <a:t>后，发送</a:t>
            </a:r>
            <a:r>
              <a:rPr lang="en-US" altLang="zh-CN" sz="2400" dirty="0" smtClean="0"/>
              <a:t>ACK</a:t>
            </a:r>
            <a:r>
              <a:rPr lang="zh-CN" altLang="en-US" sz="2400" dirty="0" smtClean="0"/>
              <a:t>来</a:t>
            </a:r>
            <a:r>
              <a:rPr lang="zh-CN" altLang="en-US" sz="2400" dirty="0" smtClean="0">
                <a:latin typeface="宋体" pitchFamily="2" charset="-122"/>
              </a:rPr>
              <a:t>确认那个</a:t>
            </a:r>
            <a:r>
              <a:rPr lang="zh-CN" altLang="en-US" sz="2400" dirty="0">
                <a:latin typeface="宋体" pitchFamily="2" charset="-122"/>
              </a:rPr>
              <a:t>方向的</a:t>
            </a:r>
            <a:r>
              <a:rPr lang="zh-CN" altLang="en-US" sz="2400" dirty="0" smtClean="0">
                <a:latin typeface="宋体" pitchFamily="2" charset="-122"/>
              </a:rPr>
              <a:t>连接被关闭</a:t>
            </a:r>
            <a:endParaRPr lang="en-US" altLang="zh-CN" sz="2400" dirty="0" smtClean="0">
              <a:latin typeface="宋体" pitchFamily="2" charset="-122"/>
            </a:endParaRPr>
          </a:p>
          <a:p>
            <a:pPr lvl="1">
              <a:defRPr/>
            </a:pPr>
            <a:r>
              <a:rPr lang="zh-CN" altLang="en-US" dirty="0" smtClean="0">
                <a:latin typeface="宋体" pitchFamily="2" charset="-122"/>
              </a:rPr>
              <a:t>可以把对</a:t>
            </a:r>
            <a:r>
              <a:rPr lang="en-US" altLang="zh-CN" dirty="0" smtClean="0">
                <a:latin typeface="宋体" pitchFamily="2" charset="-122"/>
              </a:rPr>
              <a:t>FIN</a:t>
            </a:r>
            <a:r>
              <a:rPr lang="zh-CN" altLang="en-US" dirty="0" smtClean="0">
                <a:latin typeface="宋体" pitchFamily="2" charset="-122"/>
              </a:rPr>
              <a:t>的</a:t>
            </a:r>
            <a:r>
              <a:rPr lang="en-US" altLang="zh-CN" dirty="0" smtClean="0">
                <a:latin typeface="宋体" pitchFamily="2" charset="-122"/>
              </a:rPr>
              <a:t>ACK</a:t>
            </a:r>
            <a:r>
              <a:rPr lang="zh-CN" altLang="en-US" dirty="0" smtClean="0">
                <a:latin typeface="宋体" pitchFamily="2" charset="-122"/>
              </a:rPr>
              <a:t>与自身的</a:t>
            </a:r>
            <a:r>
              <a:rPr lang="en-US" altLang="zh-CN" dirty="0" smtClean="0">
                <a:latin typeface="宋体" pitchFamily="2" charset="-122"/>
              </a:rPr>
              <a:t>FIN</a:t>
            </a:r>
            <a:r>
              <a:rPr lang="zh-CN" altLang="en-US" dirty="0" smtClean="0">
                <a:latin typeface="宋体" pitchFamily="2" charset="-122"/>
              </a:rPr>
              <a:t>合并，相当于三次握手过程</a:t>
            </a:r>
            <a:endParaRPr lang="zh-CN" altLang="en-US" dirty="0">
              <a:latin typeface="宋体" pitchFamily="2" charset="-122"/>
            </a:endParaRPr>
          </a:p>
          <a:p>
            <a:pPr>
              <a:defRPr/>
            </a:pPr>
            <a:r>
              <a:rPr lang="zh-CN" altLang="en-US" sz="2400" dirty="0">
                <a:latin typeface="宋体" pitchFamily="2" charset="-122"/>
              </a:rPr>
              <a:t>只有当两个方向的连接均关闭后，该</a:t>
            </a:r>
            <a:r>
              <a:rPr lang="en-US" altLang="zh-CN" sz="2400" dirty="0"/>
              <a:t>TCP</a:t>
            </a:r>
            <a:r>
              <a:rPr lang="zh-CN" altLang="en-US" sz="2400" dirty="0">
                <a:latin typeface="宋体" pitchFamily="2" charset="-122"/>
              </a:rPr>
              <a:t>连接才被完全</a:t>
            </a:r>
            <a:r>
              <a:rPr lang="zh-CN" altLang="en-US" sz="2400" dirty="0" smtClean="0">
                <a:latin typeface="宋体" pitchFamily="2" charset="-122"/>
              </a:rPr>
              <a:t>释放</a:t>
            </a:r>
            <a:endParaRPr lang="en-US" altLang="zh-CN" sz="2400" dirty="0" smtClean="0">
              <a:latin typeface="宋体" pitchFamily="2" charset="-122"/>
            </a:endParaRPr>
          </a:p>
          <a:p>
            <a:pPr>
              <a:defRPr/>
            </a:pPr>
            <a:r>
              <a:rPr lang="zh-CN" altLang="en-US" sz="2400" dirty="0">
                <a:latin typeface="宋体" pitchFamily="2" charset="-122"/>
              </a:rPr>
              <a:t>两</a:t>
            </a:r>
            <a:r>
              <a:rPr lang="zh-CN" altLang="en-US" sz="2400" dirty="0" smtClean="0">
                <a:latin typeface="宋体" pitchFamily="2" charset="-122"/>
              </a:rPr>
              <a:t>个方向同时发送</a:t>
            </a:r>
            <a:r>
              <a:rPr lang="en-US" altLang="zh-CN" sz="2400" dirty="0" smtClean="0">
                <a:latin typeface="宋体" pitchFamily="2" charset="-122"/>
              </a:rPr>
              <a:t>FIN</a:t>
            </a:r>
            <a:r>
              <a:rPr lang="zh-CN" altLang="en-US" sz="2400" dirty="0" smtClean="0">
                <a:latin typeface="宋体" pitchFamily="2" charset="-122"/>
              </a:rPr>
              <a:t>也能够正常地释放连接</a:t>
            </a:r>
            <a:endParaRPr lang="zh-CN" altLang="en-US" sz="2400" dirty="0"/>
          </a:p>
          <a:p>
            <a:pPr lvl="2" eaLnBrk="1" hangingPunct="1">
              <a:defRPr/>
            </a:pPr>
            <a:endParaRPr lang="en-US" altLang="zh-CN" sz="1800" dirty="0"/>
          </a:p>
          <a:p>
            <a:pPr lvl="2" eaLnBrk="1" hangingPunct="1">
              <a:defRPr/>
            </a:pPr>
            <a:endParaRPr lang="en-US" altLang="zh-CN" sz="1800" dirty="0"/>
          </a:p>
          <a:p>
            <a:pPr lvl="2" eaLnBrk="1" hangingPunct="1">
              <a:defRPr/>
            </a:pPr>
            <a:endParaRPr lang="en-US" altLang="zh-CN" sz="1800" dirty="0"/>
          </a:p>
          <a:p>
            <a:pPr lvl="2" eaLnBrk="1" hangingPunct="1">
              <a:defRPr/>
            </a:pPr>
            <a:endParaRPr lang="en-US" altLang="zh-CN" sz="1800" dirty="0"/>
          </a:p>
          <a:p>
            <a:pPr lvl="2" eaLnBrk="1" hangingPunct="1">
              <a:defRPr/>
            </a:pPr>
            <a:endParaRPr lang="en-US" altLang="zh-CN" sz="1800" dirty="0"/>
          </a:p>
          <a:p>
            <a:pPr lvl="2" eaLnBrk="1" hangingPunct="1">
              <a:defRPr/>
            </a:pPr>
            <a:endParaRPr lang="en-US" altLang="zh-CN" sz="1800" dirty="0"/>
          </a:p>
          <a:p>
            <a:pPr lvl="1" eaLnBrk="1" hangingPunct="1">
              <a:lnSpc>
                <a:spcPct val="90000"/>
              </a:lnSpc>
              <a:defRPr/>
            </a:pPr>
            <a:endParaRPr lang="en-US" altLang="zh-CN" sz="2000" dirty="0"/>
          </a:p>
          <a:p>
            <a:pPr lvl="1" eaLnBrk="1" hangingPunct="1">
              <a:lnSpc>
                <a:spcPct val="90000"/>
              </a:lnSpc>
              <a:defRPr/>
            </a:pPr>
            <a:endParaRPr lang="zh-CN" altLang="en-US" sz="1800" dirty="0"/>
          </a:p>
        </p:txBody>
      </p:sp>
    </p:spTree>
    <p:extLst>
      <p:ext uri="{BB962C8B-B14F-4D97-AF65-F5344CB8AC3E}">
        <p14:creationId xmlns:p14="http://schemas.microsoft.com/office/powerpoint/2010/main" val="2795340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释放</a:t>
            </a:r>
            <a:r>
              <a:rPr lang="zh-CN" altLang="en-US" dirty="0" smtClean="0"/>
              <a:t>连接</a:t>
            </a:r>
            <a:r>
              <a:rPr lang="en-US" altLang="zh-CN" dirty="0" smtClean="0"/>
              <a:t>: Client </a:t>
            </a:r>
            <a:r>
              <a:rPr lang="zh-CN" altLang="en-US" dirty="0" smtClean="0"/>
              <a:t>主动关闭连接</a:t>
            </a:r>
            <a:endParaRPr lang="zh-CN" altLang="en-US" dirty="0"/>
          </a:p>
        </p:txBody>
      </p:sp>
      <p:sp>
        <p:nvSpPr>
          <p:cNvPr id="4" name="Line 4"/>
          <p:cNvSpPr>
            <a:spLocks noChangeShapeType="1"/>
          </p:cNvSpPr>
          <p:nvPr/>
        </p:nvSpPr>
        <p:spPr bwMode="auto">
          <a:xfrm flipH="1">
            <a:off x="6630944" y="2392314"/>
            <a:ext cx="1587" cy="3948112"/>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 name="Line 10"/>
          <p:cNvSpPr>
            <a:spLocks noChangeShapeType="1"/>
          </p:cNvSpPr>
          <p:nvPr/>
        </p:nvSpPr>
        <p:spPr bwMode="auto">
          <a:xfrm flipH="1">
            <a:off x="9220156" y="2462164"/>
            <a:ext cx="1588" cy="3417887"/>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6" name="Group 74"/>
          <p:cNvGrpSpPr>
            <a:grpSpLocks/>
          </p:cNvGrpSpPr>
          <p:nvPr/>
        </p:nvGrpSpPr>
        <p:grpSpPr bwMode="auto">
          <a:xfrm>
            <a:off x="3703594" y="3073351"/>
            <a:ext cx="1335087" cy="854075"/>
            <a:chOff x="343" y="1740"/>
            <a:chExt cx="841" cy="538"/>
          </a:xfrm>
        </p:grpSpPr>
        <p:sp>
          <p:nvSpPr>
            <p:cNvPr id="91" name="Text Box 34"/>
            <p:cNvSpPr txBox="1">
              <a:spLocks noChangeArrowheads="1"/>
            </p:cNvSpPr>
            <p:nvPr/>
          </p:nvSpPr>
          <p:spPr bwMode="auto">
            <a:xfrm>
              <a:off x="343" y="2066"/>
              <a:ext cx="841"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FIN_WAIT_2</a:t>
              </a:r>
            </a:p>
          </p:txBody>
        </p:sp>
        <p:sp>
          <p:nvSpPr>
            <p:cNvPr id="92"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7" name="Group 73"/>
          <p:cNvGrpSpPr>
            <a:grpSpLocks/>
          </p:cNvGrpSpPr>
          <p:nvPr/>
        </p:nvGrpSpPr>
        <p:grpSpPr bwMode="auto">
          <a:xfrm>
            <a:off x="10334581" y="2412951"/>
            <a:ext cx="1390650" cy="960438"/>
            <a:chOff x="4520" y="1324"/>
            <a:chExt cx="876" cy="605"/>
          </a:xfrm>
        </p:grpSpPr>
        <p:sp>
          <p:nvSpPr>
            <p:cNvPr id="89" name="Text Box 37"/>
            <p:cNvSpPr txBox="1">
              <a:spLocks noChangeArrowheads="1"/>
            </p:cNvSpPr>
            <p:nvPr/>
          </p:nvSpPr>
          <p:spPr bwMode="auto">
            <a:xfrm>
              <a:off x="4520" y="1717"/>
              <a:ext cx="876"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CLOSE_WAIT</a:t>
              </a:r>
            </a:p>
          </p:txBody>
        </p:sp>
        <p:sp>
          <p:nvSpPr>
            <p:cNvPr id="90"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8" name="Group 75"/>
          <p:cNvGrpSpPr>
            <a:grpSpLocks/>
          </p:cNvGrpSpPr>
          <p:nvPr/>
        </p:nvGrpSpPr>
        <p:grpSpPr bwMode="auto">
          <a:xfrm>
            <a:off x="6672219" y="4181426"/>
            <a:ext cx="2495550" cy="579438"/>
            <a:chOff x="2213" y="2438"/>
            <a:chExt cx="1572" cy="365"/>
          </a:xfrm>
        </p:grpSpPr>
        <p:sp>
          <p:nvSpPr>
            <p:cNvPr id="86"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7"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8" name="Text Box 43"/>
            <p:cNvSpPr txBox="1">
              <a:spLocks noChangeArrowheads="1"/>
            </p:cNvSpPr>
            <p:nvPr/>
          </p:nvSpPr>
          <p:spPr bwMode="auto">
            <a:xfrm>
              <a:off x="2770" y="2562"/>
              <a:ext cx="423"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y</a:t>
              </a:r>
            </a:p>
          </p:txBody>
        </p:sp>
      </p:grpSp>
      <p:grpSp>
        <p:nvGrpSpPr>
          <p:cNvPr id="9" name="Group 80"/>
          <p:cNvGrpSpPr>
            <a:grpSpLocks/>
          </p:cNvGrpSpPr>
          <p:nvPr/>
        </p:nvGrpSpPr>
        <p:grpSpPr bwMode="auto">
          <a:xfrm>
            <a:off x="6702381" y="4889451"/>
            <a:ext cx="2508250" cy="582613"/>
            <a:chOff x="2232" y="2884"/>
            <a:chExt cx="1580" cy="367"/>
          </a:xfrm>
        </p:grpSpPr>
        <p:sp>
          <p:nvSpPr>
            <p:cNvPr id="83"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4"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5" name="Text Box 47"/>
            <p:cNvSpPr txBox="1">
              <a:spLocks noChangeArrowheads="1"/>
            </p:cNvSpPr>
            <p:nvPr/>
          </p:nvSpPr>
          <p:spPr bwMode="auto">
            <a:xfrm>
              <a:off x="2704" y="2958"/>
              <a:ext cx="617"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ACK y+1</a:t>
              </a:r>
            </a:p>
          </p:txBody>
        </p:sp>
      </p:grpSp>
      <p:grpSp>
        <p:nvGrpSpPr>
          <p:cNvPr id="10" name="Group 72"/>
          <p:cNvGrpSpPr>
            <a:grpSpLocks/>
          </p:cNvGrpSpPr>
          <p:nvPr/>
        </p:nvGrpSpPr>
        <p:grpSpPr bwMode="auto">
          <a:xfrm>
            <a:off x="5326029" y="3213051"/>
            <a:ext cx="5341945" cy="663575"/>
            <a:chOff x="1365" y="1828"/>
            <a:chExt cx="3365" cy="418"/>
          </a:xfrm>
        </p:grpSpPr>
        <p:sp>
          <p:nvSpPr>
            <p:cNvPr id="78"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79"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0" name="Text Box 15"/>
            <p:cNvSpPr txBox="1">
              <a:spLocks noChangeArrowheads="1"/>
            </p:cNvSpPr>
            <p:nvPr/>
          </p:nvSpPr>
          <p:spPr bwMode="auto">
            <a:xfrm>
              <a:off x="2659" y="1875"/>
              <a:ext cx="616"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ACK x+1</a:t>
              </a:r>
            </a:p>
          </p:txBody>
        </p:sp>
        <p:sp>
          <p:nvSpPr>
            <p:cNvPr id="81" name="Text Box 21"/>
            <p:cNvSpPr txBox="1">
              <a:spLocks noChangeArrowheads="1"/>
            </p:cNvSpPr>
            <p:nvPr/>
          </p:nvSpPr>
          <p:spPr bwMode="auto">
            <a:xfrm>
              <a:off x="1365" y="2066"/>
              <a:ext cx="819" cy="18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等待对方</a:t>
              </a:r>
              <a:r>
                <a:rPr lang="en-US" altLang="zh-CN" sz="1400" dirty="0" smtClean="0"/>
                <a:t>close</a:t>
              </a:r>
              <a:endParaRPr lang="en-US" sz="1400" dirty="0" smtClean="0"/>
            </a:p>
          </p:txBody>
        </p:sp>
        <p:sp>
          <p:nvSpPr>
            <p:cNvPr id="82" name="Text Box 49"/>
            <p:cNvSpPr txBox="1">
              <a:spLocks noChangeArrowheads="1"/>
            </p:cNvSpPr>
            <p:nvPr/>
          </p:nvSpPr>
          <p:spPr bwMode="auto">
            <a:xfrm>
              <a:off x="3822" y="1979"/>
              <a:ext cx="908" cy="18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l">
                <a:lnSpc>
                  <a:spcPct val="90000"/>
                </a:lnSpc>
                <a:defRPr/>
              </a:pPr>
              <a:r>
                <a:rPr lang="zh-CN" altLang="en-US" sz="1400" dirty="0" smtClean="0"/>
                <a:t>可继续发送数据</a:t>
              </a:r>
              <a:endParaRPr lang="en-US" sz="1400" dirty="0" smtClean="0"/>
            </a:p>
          </p:txBody>
        </p:sp>
      </p:grpSp>
      <p:grpSp>
        <p:nvGrpSpPr>
          <p:cNvPr id="11" name="Group 78"/>
          <p:cNvGrpSpPr>
            <a:grpSpLocks/>
          </p:cNvGrpSpPr>
          <p:nvPr/>
        </p:nvGrpSpPr>
        <p:grpSpPr bwMode="auto">
          <a:xfrm>
            <a:off x="9218569" y="3343226"/>
            <a:ext cx="2501900" cy="1544638"/>
            <a:chOff x="3817" y="1910"/>
            <a:chExt cx="1576" cy="973"/>
          </a:xfrm>
        </p:grpSpPr>
        <p:sp>
          <p:nvSpPr>
            <p:cNvPr id="74" name="Text Box 50"/>
            <p:cNvSpPr txBox="1">
              <a:spLocks noChangeArrowheads="1"/>
            </p:cNvSpPr>
            <p:nvPr/>
          </p:nvSpPr>
          <p:spPr bwMode="auto">
            <a:xfrm>
              <a:off x="3817" y="2703"/>
              <a:ext cx="795" cy="18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l">
                <a:lnSpc>
                  <a:spcPct val="90000"/>
                </a:lnSpc>
                <a:defRPr/>
              </a:pPr>
              <a:r>
                <a:rPr lang="zh-CN" altLang="en-US" sz="1400" dirty="0" smtClean="0"/>
                <a:t>不能发送数据</a:t>
              </a:r>
              <a:endParaRPr lang="en-US" sz="1400" dirty="0" smtClean="0"/>
            </a:p>
          </p:txBody>
        </p:sp>
        <p:grpSp>
          <p:nvGrpSpPr>
            <p:cNvPr id="75" name="Group 76"/>
            <p:cNvGrpSpPr>
              <a:grpSpLocks/>
            </p:cNvGrpSpPr>
            <p:nvPr/>
          </p:nvGrpSpPr>
          <p:grpSpPr bwMode="auto">
            <a:xfrm>
              <a:off x="4691" y="1910"/>
              <a:ext cx="702" cy="723"/>
              <a:chOff x="4691" y="1910"/>
              <a:chExt cx="702" cy="723"/>
            </a:xfrm>
          </p:grpSpPr>
          <p:sp>
            <p:nvSpPr>
              <p:cNvPr id="76"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77" name="Text Box 55"/>
              <p:cNvSpPr txBox="1">
                <a:spLocks noChangeArrowheads="1"/>
              </p:cNvSpPr>
              <p:nvPr/>
            </p:nvSpPr>
            <p:spPr bwMode="auto">
              <a:xfrm>
                <a:off x="4691" y="2421"/>
                <a:ext cx="70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LAST_ACK</a:t>
                </a:r>
              </a:p>
            </p:txBody>
          </p:sp>
        </p:grpSp>
      </p:grpSp>
      <p:grpSp>
        <p:nvGrpSpPr>
          <p:cNvPr id="12" name="Group 82"/>
          <p:cNvGrpSpPr>
            <a:grpSpLocks/>
          </p:cNvGrpSpPr>
          <p:nvPr/>
        </p:nvGrpSpPr>
        <p:grpSpPr bwMode="auto">
          <a:xfrm>
            <a:off x="10801306" y="4524326"/>
            <a:ext cx="917575" cy="1223963"/>
            <a:chOff x="4814" y="2654"/>
            <a:chExt cx="578" cy="771"/>
          </a:xfrm>
        </p:grpSpPr>
        <p:sp>
          <p:nvSpPr>
            <p:cNvPr id="72" name="Text Box 11"/>
            <p:cNvSpPr txBox="1">
              <a:spLocks noChangeArrowheads="1"/>
            </p:cNvSpPr>
            <p:nvPr/>
          </p:nvSpPr>
          <p:spPr bwMode="auto">
            <a:xfrm>
              <a:off x="4814" y="3213"/>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CLOSED</a:t>
              </a:r>
            </a:p>
          </p:txBody>
        </p:sp>
        <p:sp>
          <p:nvSpPr>
            <p:cNvPr id="73"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3" name="Group 77"/>
          <p:cNvGrpSpPr>
            <a:grpSpLocks/>
          </p:cNvGrpSpPr>
          <p:nvPr/>
        </p:nvGrpSpPr>
        <p:grpSpPr bwMode="auto">
          <a:xfrm>
            <a:off x="3744869" y="3916314"/>
            <a:ext cx="1400175" cy="1044575"/>
            <a:chOff x="369" y="2271"/>
            <a:chExt cx="882" cy="658"/>
          </a:xfrm>
        </p:grpSpPr>
        <p:sp>
          <p:nvSpPr>
            <p:cNvPr id="70" name="Text Box 58"/>
            <p:cNvSpPr txBox="1">
              <a:spLocks noChangeArrowheads="1"/>
            </p:cNvSpPr>
            <p:nvPr/>
          </p:nvSpPr>
          <p:spPr bwMode="auto">
            <a:xfrm>
              <a:off x="369" y="2717"/>
              <a:ext cx="88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TIMED_WAIT</a:t>
              </a:r>
            </a:p>
          </p:txBody>
        </p:sp>
        <p:sp>
          <p:nvSpPr>
            <p:cNvPr id="71"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4" name="Group 81"/>
          <p:cNvGrpSpPr>
            <a:grpSpLocks/>
          </p:cNvGrpSpPr>
          <p:nvPr/>
        </p:nvGrpSpPr>
        <p:grpSpPr bwMode="auto">
          <a:xfrm>
            <a:off x="3833799" y="4797379"/>
            <a:ext cx="2743323" cy="1768476"/>
            <a:chOff x="425" y="2826"/>
            <a:chExt cx="1728" cy="1114"/>
          </a:xfrm>
        </p:grpSpPr>
        <p:sp>
          <p:nvSpPr>
            <p:cNvPr id="64"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5" name="Text Box 51"/>
            <p:cNvSpPr txBox="1">
              <a:spLocks noChangeArrowheads="1"/>
            </p:cNvSpPr>
            <p:nvPr/>
          </p:nvSpPr>
          <p:spPr bwMode="auto">
            <a:xfrm>
              <a:off x="1184" y="3093"/>
              <a:ext cx="969" cy="180"/>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en-US" sz="1400" dirty="0" smtClean="0"/>
                <a:t> </a:t>
              </a:r>
              <a:r>
                <a:rPr lang="zh-CN" altLang="en-US" sz="1400" dirty="0" smtClean="0"/>
                <a:t>等待</a:t>
              </a:r>
              <a:r>
                <a:rPr lang="en-US" altLang="zh-CN" sz="1400" dirty="0" smtClean="0"/>
                <a:t>2*MSL </a:t>
              </a:r>
              <a:r>
                <a:rPr lang="zh-CN" altLang="en-US" sz="1400" dirty="0" smtClean="0"/>
                <a:t>超时</a:t>
              </a:r>
              <a:endParaRPr lang="en-US" sz="1400" dirty="0" smtClean="0"/>
            </a:p>
          </p:txBody>
        </p:sp>
        <p:sp>
          <p:nvSpPr>
            <p:cNvPr id="66"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7"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8" name="Text Box 59"/>
            <p:cNvSpPr txBox="1">
              <a:spLocks noChangeArrowheads="1"/>
            </p:cNvSpPr>
            <p:nvPr/>
          </p:nvSpPr>
          <p:spPr bwMode="auto">
            <a:xfrm>
              <a:off x="425" y="3728"/>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CLOSED</a:t>
              </a:r>
            </a:p>
          </p:txBody>
        </p:sp>
        <p:sp>
          <p:nvSpPr>
            <p:cNvPr id="69"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5" name="Group 71"/>
          <p:cNvGrpSpPr>
            <a:grpSpLocks/>
          </p:cNvGrpSpPr>
          <p:nvPr/>
        </p:nvGrpSpPr>
        <p:grpSpPr bwMode="auto">
          <a:xfrm>
            <a:off x="3709944" y="2357392"/>
            <a:ext cx="1335087" cy="700088"/>
            <a:chOff x="347" y="1289"/>
            <a:chExt cx="841" cy="441"/>
          </a:xfrm>
        </p:grpSpPr>
        <p:sp>
          <p:nvSpPr>
            <p:cNvPr id="62"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FIN_WAIT_1</a:t>
              </a:r>
            </a:p>
          </p:txBody>
        </p:sp>
        <p:sp>
          <p:nvSpPr>
            <p:cNvPr id="63"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6" name="Group 70"/>
          <p:cNvGrpSpPr>
            <a:grpSpLocks/>
          </p:cNvGrpSpPr>
          <p:nvPr/>
        </p:nvGrpSpPr>
        <p:grpSpPr bwMode="auto">
          <a:xfrm>
            <a:off x="4363994" y="2411366"/>
            <a:ext cx="6532564" cy="1728788"/>
            <a:chOff x="759" y="1323"/>
            <a:chExt cx="4115" cy="1089"/>
          </a:xfrm>
        </p:grpSpPr>
        <p:sp>
          <p:nvSpPr>
            <p:cNvPr id="57"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8"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9" name="Text Box 8"/>
            <p:cNvSpPr txBox="1">
              <a:spLocks noChangeArrowheads="1"/>
            </p:cNvSpPr>
            <p:nvPr/>
          </p:nvSpPr>
          <p:spPr bwMode="auto">
            <a:xfrm>
              <a:off x="2745" y="1493"/>
              <a:ext cx="422"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x</a:t>
              </a:r>
            </a:p>
          </p:txBody>
        </p:sp>
        <p:sp>
          <p:nvSpPr>
            <p:cNvPr id="60" name="Text Box 9"/>
            <p:cNvSpPr txBox="1">
              <a:spLocks noChangeArrowheads="1"/>
            </p:cNvSpPr>
            <p:nvPr/>
          </p:nvSpPr>
          <p:spPr bwMode="auto">
            <a:xfrm>
              <a:off x="1209" y="1541"/>
              <a:ext cx="913"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不再发送，但是可以接收数据</a:t>
              </a:r>
              <a:endParaRPr lang="en-US" altLang="zh-CN" sz="1400" dirty="0" smtClean="0"/>
            </a:p>
          </p:txBody>
        </p:sp>
        <p:sp>
          <p:nvSpPr>
            <p:cNvPr id="61" name="Text Box 67"/>
            <p:cNvSpPr txBox="1">
              <a:spLocks noChangeArrowheads="1"/>
            </p:cNvSpPr>
            <p:nvPr/>
          </p:nvSpPr>
          <p:spPr bwMode="auto">
            <a:xfrm>
              <a:off x="759" y="1323"/>
              <a:ext cx="1456" cy="19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z="1400" dirty="0" err="1" smtClean="0">
                  <a:latin typeface="Courier New" charset="0"/>
                </a:rPr>
                <a:t>clientSocket.close</a:t>
              </a:r>
              <a:r>
                <a:rPr lang="en-US" sz="1400" dirty="0" smtClean="0">
                  <a:latin typeface="Courier New" charset="0"/>
                </a:rPr>
                <a:t>()</a:t>
              </a:r>
            </a:p>
          </p:txBody>
        </p:sp>
        <p:sp>
          <p:nvSpPr>
            <p:cNvPr id="93" name="Text Box 67"/>
            <p:cNvSpPr txBox="1">
              <a:spLocks noChangeArrowheads="1"/>
            </p:cNvSpPr>
            <p:nvPr/>
          </p:nvSpPr>
          <p:spPr bwMode="auto">
            <a:xfrm>
              <a:off x="3405" y="2218"/>
              <a:ext cx="1469" cy="194"/>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altLang="zh-CN" sz="1400" dirty="0" err="1" smtClean="0">
                  <a:latin typeface="Courier New" charset="0"/>
                </a:rPr>
                <a:t>server</a:t>
              </a:r>
              <a:r>
                <a:rPr lang="en-US" sz="1400" dirty="0" err="1" smtClean="0">
                  <a:latin typeface="Courier New" charset="0"/>
                </a:rPr>
                <a:t>Socket.close</a:t>
              </a:r>
              <a:r>
                <a:rPr lang="en-US" sz="1400" dirty="0" smtClean="0">
                  <a:latin typeface="Courier New" charset="0"/>
                </a:rPr>
                <a:t>()</a:t>
              </a:r>
            </a:p>
          </p:txBody>
        </p:sp>
      </p:grpSp>
      <p:sp>
        <p:nvSpPr>
          <p:cNvPr id="17" name="Text Box 84"/>
          <p:cNvSpPr txBox="1">
            <a:spLocks noChangeArrowheads="1"/>
          </p:cNvSpPr>
          <p:nvPr/>
        </p:nvSpPr>
        <p:spPr bwMode="auto">
          <a:xfrm>
            <a:off x="3680913" y="1679526"/>
            <a:ext cx="1137106"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client </a:t>
            </a:r>
            <a:r>
              <a:rPr lang="zh-CN" altLang="en-US" i="1" dirty="0" smtClean="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8" name="Text Box 85"/>
          <p:cNvSpPr txBox="1">
            <a:spLocks noChangeArrowheads="1"/>
          </p:cNvSpPr>
          <p:nvPr/>
        </p:nvSpPr>
        <p:spPr bwMode="auto">
          <a:xfrm>
            <a:off x="10536773" y="1696989"/>
            <a:ext cx="1213858"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server </a:t>
            </a:r>
            <a:r>
              <a:rPr lang="zh-CN" altLang="en-US" i="1" dirty="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9" name="Text Box 86"/>
          <p:cNvSpPr txBox="1">
            <a:spLocks noChangeArrowheads="1"/>
          </p:cNvSpPr>
          <p:nvPr/>
        </p:nvSpPr>
        <p:spPr bwMode="auto">
          <a:xfrm>
            <a:off x="10928306" y="2079576"/>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sp>
        <p:nvSpPr>
          <p:cNvPr id="20" name="Text Box 87"/>
          <p:cNvSpPr txBox="1">
            <a:spLocks noChangeArrowheads="1"/>
          </p:cNvSpPr>
          <p:nvPr/>
        </p:nvSpPr>
        <p:spPr bwMode="auto">
          <a:xfrm>
            <a:off x="3692481" y="2062114"/>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grpSp>
        <p:nvGrpSpPr>
          <p:cNvPr id="21" name="Group 88"/>
          <p:cNvGrpSpPr>
            <a:grpSpLocks/>
          </p:cNvGrpSpPr>
          <p:nvPr/>
        </p:nvGrpSpPr>
        <p:grpSpPr bwMode="auto">
          <a:xfrm>
            <a:off x="6299156" y="1754139"/>
            <a:ext cx="642938" cy="600075"/>
            <a:chOff x="-44" y="1473"/>
            <a:chExt cx="981" cy="1105"/>
          </a:xfrm>
        </p:grpSpPr>
        <p:pic>
          <p:nvPicPr>
            <p:cNvPr id="55"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grpSp>
        <p:nvGrpSpPr>
          <p:cNvPr id="22" name="Group 91"/>
          <p:cNvGrpSpPr>
            <a:grpSpLocks/>
          </p:cNvGrpSpPr>
          <p:nvPr/>
        </p:nvGrpSpPr>
        <p:grpSpPr bwMode="auto">
          <a:xfrm>
            <a:off x="8931234" y="1757314"/>
            <a:ext cx="336551" cy="512762"/>
            <a:chOff x="4140" y="429"/>
            <a:chExt cx="1425" cy="2396"/>
          </a:xfrm>
        </p:grpSpPr>
        <p:sp>
          <p:nvSpPr>
            <p:cNvPr id="23"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4"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25"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6"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7"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28" name="Group 97"/>
            <p:cNvGrpSpPr>
              <a:grpSpLocks/>
            </p:cNvGrpSpPr>
            <p:nvPr/>
          </p:nvGrpSpPr>
          <p:grpSpPr bwMode="auto">
            <a:xfrm>
              <a:off x="4752" y="664"/>
              <a:ext cx="578" cy="148"/>
              <a:chOff x="617" y="2566"/>
              <a:chExt cx="721" cy="142"/>
            </a:xfrm>
          </p:grpSpPr>
          <p:sp>
            <p:nvSpPr>
              <p:cNvPr id="53"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4"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29"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0" name="Group 101"/>
            <p:cNvGrpSpPr>
              <a:grpSpLocks/>
            </p:cNvGrpSpPr>
            <p:nvPr/>
          </p:nvGrpSpPr>
          <p:grpSpPr bwMode="auto">
            <a:xfrm>
              <a:off x="4745" y="993"/>
              <a:ext cx="585" cy="134"/>
              <a:chOff x="611" y="2567"/>
              <a:chExt cx="730" cy="139"/>
            </a:xfrm>
          </p:grpSpPr>
          <p:sp>
            <p:nvSpPr>
              <p:cNvPr id="51"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2"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1"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2"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3" name="Group 106"/>
            <p:cNvGrpSpPr>
              <a:grpSpLocks/>
            </p:cNvGrpSpPr>
            <p:nvPr/>
          </p:nvGrpSpPr>
          <p:grpSpPr bwMode="auto">
            <a:xfrm>
              <a:off x="4738" y="1633"/>
              <a:ext cx="578" cy="149"/>
              <a:chOff x="618" y="2571"/>
              <a:chExt cx="720" cy="137"/>
            </a:xfrm>
          </p:grpSpPr>
          <p:sp>
            <p:nvSpPr>
              <p:cNvPr id="49"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0"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4"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nvGrpSpPr>
            <p:cNvPr id="35" name="Group 110"/>
            <p:cNvGrpSpPr>
              <a:grpSpLocks/>
            </p:cNvGrpSpPr>
            <p:nvPr/>
          </p:nvGrpSpPr>
          <p:grpSpPr bwMode="auto">
            <a:xfrm>
              <a:off x="4738" y="1327"/>
              <a:ext cx="584" cy="141"/>
              <a:chOff x="613" y="2568"/>
              <a:chExt cx="728" cy="141"/>
            </a:xfrm>
          </p:grpSpPr>
          <p:sp>
            <p:nvSpPr>
              <p:cNvPr id="47"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8"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6"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7"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8"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9"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0"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41"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2"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3"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4"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eaLnBrk="1" hangingPunct="1">
                <a:defRPr/>
              </a:pPr>
              <a:endParaRPr lang="en-US" sz="1800">
                <a:solidFill>
                  <a:srgbClr val="FF0000"/>
                </a:solidFill>
                <a:latin typeface="Arial" charset="0"/>
                <a:ea typeface="ＭＳ Ｐゴシック" charset="0"/>
                <a:cs typeface="Arial" charset="0"/>
              </a:endParaRPr>
            </a:p>
          </p:txBody>
        </p:sp>
        <p:sp>
          <p:nvSpPr>
            <p:cNvPr id="45"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6"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94" name="矩形 93"/>
          <p:cNvSpPr/>
          <p:nvPr/>
        </p:nvSpPr>
        <p:spPr>
          <a:xfrm>
            <a:off x="130682" y="1943331"/>
            <a:ext cx="3560346" cy="3416320"/>
          </a:xfrm>
          <a:prstGeom prst="rect">
            <a:avLst/>
          </a:prstGeom>
        </p:spPr>
        <p:txBody>
          <a:bodyPr wrap="square">
            <a:spAutoFit/>
          </a:bodyPr>
          <a:lstStyle/>
          <a:p>
            <a:pPr marL="342900" indent="-342900">
              <a:lnSpc>
                <a:spcPct val="90000"/>
              </a:lnSpc>
              <a:buFont typeface="Arial" pitchFamily="34" charset="0"/>
              <a:buChar char="•"/>
            </a:pPr>
            <a:r>
              <a:rPr lang="zh-CN" altLang="en-US" sz="2000" b="1" u="sng" dirty="0">
                <a:solidFill>
                  <a:srgbClr val="FF0000"/>
                </a:solidFill>
                <a:latin typeface="Cambria" pitchFamily="18" charset="0"/>
                <a:ea typeface="华文楷体" pitchFamily="2" charset="-122"/>
              </a:rPr>
              <a:t>主动关闭</a:t>
            </a:r>
            <a:r>
              <a:rPr lang="zh-CN" altLang="en-US" sz="2000" dirty="0">
                <a:latin typeface="Cambria" pitchFamily="18" charset="0"/>
                <a:ea typeface="华文楷体" pitchFamily="2" charset="-122"/>
              </a:rPr>
              <a:t>的一端要进入</a:t>
            </a:r>
            <a:r>
              <a:rPr lang="en-US" altLang="zh-CN" sz="2000" u="sng" dirty="0">
                <a:latin typeface="Cambria" pitchFamily="18" charset="0"/>
                <a:ea typeface="华文楷体" pitchFamily="2" charset="-122"/>
              </a:rPr>
              <a:t>TIME-WAIT</a:t>
            </a:r>
            <a:r>
              <a:rPr lang="zh-CN" altLang="en-US" sz="2000" dirty="0">
                <a:latin typeface="Cambria" pitchFamily="18" charset="0"/>
                <a:ea typeface="华文楷体" pitchFamily="2" charset="-122"/>
              </a:rPr>
              <a:t>状态，需要维护连接状态</a:t>
            </a:r>
            <a:r>
              <a:rPr lang="en-US" altLang="zh-CN" sz="2000" dirty="0" smtClean="0">
                <a:latin typeface="Cambria" pitchFamily="18" charset="0"/>
                <a:ea typeface="华文楷体" pitchFamily="2" charset="-122"/>
              </a:rPr>
              <a:t>2*MSL</a:t>
            </a:r>
          </a:p>
          <a:p>
            <a:pPr marL="800100" lvl="1" indent="-342900">
              <a:lnSpc>
                <a:spcPct val="90000"/>
              </a:lnSpc>
              <a:buFont typeface="Arial" pitchFamily="34" charset="0"/>
              <a:buChar char="•"/>
            </a:pPr>
            <a:r>
              <a:rPr lang="zh-CN" altLang="en-US" sz="2000" dirty="0" smtClean="0">
                <a:latin typeface="Cambria" pitchFamily="18" charset="0"/>
                <a:ea typeface="华文楷体" pitchFamily="2" charset="-122"/>
              </a:rPr>
              <a:t>最后</a:t>
            </a:r>
            <a:r>
              <a:rPr lang="zh-CN" altLang="en-US" sz="2000" dirty="0">
                <a:latin typeface="Cambria" pitchFamily="18" charset="0"/>
                <a:ea typeface="华文楷体" pitchFamily="2" charset="-122"/>
              </a:rPr>
              <a:t>的</a:t>
            </a:r>
            <a:r>
              <a:rPr lang="en-US" altLang="zh-CN" sz="2000" dirty="0" smtClean="0">
                <a:latin typeface="Cambria" pitchFamily="18" charset="0"/>
                <a:ea typeface="华文楷体" pitchFamily="2" charset="-122"/>
              </a:rPr>
              <a:t>ACK y+1</a:t>
            </a:r>
            <a:r>
              <a:rPr lang="zh-CN" altLang="en-US" sz="2000" dirty="0" smtClean="0">
                <a:latin typeface="Cambria" pitchFamily="18" charset="0"/>
                <a:ea typeface="华文楷体" pitchFamily="2" charset="-122"/>
              </a:rPr>
              <a:t>可能丢失</a:t>
            </a:r>
            <a:r>
              <a:rPr lang="zh-CN" altLang="en-US" sz="2000" dirty="0">
                <a:latin typeface="Cambria" pitchFamily="18" charset="0"/>
                <a:ea typeface="华文楷体" pitchFamily="2" charset="-122"/>
              </a:rPr>
              <a:t>，</a:t>
            </a:r>
            <a:r>
              <a:rPr lang="zh-CN" altLang="en-US" sz="2000" dirty="0" smtClean="0">
                <a:latin typeface="Cambria" pitchFamily="18" charset="0"/>
                <a:ea typeface="华文楷体" pitchFamily="2" charset="-122"/>
              </a:rPr>
              <a:t>另一方重传</a:t>
            </a:r>
            <a:r>
              <a:rPr lang="en-US" altLang="zh-CN" sz="2000" dirty="0" smtClean="0">
                <a:latin typeface="Cambria" pitchFamily="18" charset="0"/>
                <a:ea typeface="华文楷体" pitchFamily="2" charset="-122"/>
              </a:rPr>
              <a:t>FIN y</a:t>
            </a:r>
            <a:r>
              <a:rPr lang="zh-CN" altLang="en-US" sz="2000" dirty="0" smtClean="0">
                <a:latin typeface="Cambria" pitchFamily="18" charset="0"/>
                <a:ea typeface="华文楷体" pitchFamily="2" charset="-122"/>
              </a:rPr>
              <a:t>，可以重传</a:t>
            </a:r>
            <a:r>
              <a:rPr lang="en-US" altLang="zh-CN" sz="2000" dirty="0" smtClean="0">
                <a:latin typeface="Cambria" pitchFamily="18" charset="0"/>
                <a:ea typeface="华文楷体" pitchFamily="2" charset="-122"/>
              </a:rPr>
              <a:t>ACK y+1</a:t>
            </a:r>
          </a:p>
          <a:p>
            <a:pPr marL="800100" lvl="1" indent="-342900">
              <a:lnSpc>
                <a:spcPct val="90000"/>
              </a:lnSpc>
              <a:buFont typeface="Arial" pitchFamily="34" charset="0"/>
              <a:buChar char="•"/>
            </a:pPr>
            <a:r>
              <a:rPr lang="zh-CN" altLang="en-US" sz="2000" dirty="0">
                <a:latin typeface="Cambria" pitchFamily="18" charset="0"/>
                <a:ea typeface="华文楷体" pitchFamily="2" charset="-122"/>
              </a:rPr>
              <a:t>防止上一个连接的</a:t>
            </a:r>
            <a:r>
              <a:rPr lang="en-US" altLang="zh-CN" sz="2000" dirty="0">
                <a:latin typeface="Cambria" pitchFamily="18" charset="0"/>
                <a:ea typeface="华文楷体" pitchFamily="2" charset="-122"/>
              </a:rPr>
              <a:t>TCP</a:t>
            </a:r>
            <a:r>
              <a:rPr lang="zh-CN" altLang="en-US" sz="2000" dirty="0" smtClean="0">
                <a:latin typeface="Cambria" pitchFamily="18" charset="0"/>
                <a:ea typeface="华文楷体" pitchFamily="2" charset="-122"/>
              </a:rPr>
              <a:t>段（</a:t>
            </a:r>
            <a:r>
              <a:rPr lang="en-US" altLang="zh-CN" sz="2000" dirty="0" smtClean="0">
                <a:latin typeface="Cambria" pitchFamily="18" charset="0"/>
                <a:ea typeface="华文楷体" pitchFamily="2" charset="-122"/>
              </a:rPr>
              <a:t>FIN)</a:t>
            </a:r>
            <a:r>
              <a:rPr lang="zh-CN" altLang="en-US" sz="2000" dirty="0" smtClean="0">
                <a:latin typeface="Cambria" pitchFamily="18" charset="0"/>
                <a:ea typeface="华文楷体" pitchFamily="2" charset="-122"/>
              </a:rPr>
              <a:t>对</a:t>
            </a:r>
            <a:r>
              <a:rPr lang="zh-CN" altLang="en-US" sz="2000" dirty="0">
                <a:latin typeface="Cambria" pitchFamily="18" charset="0"/>
                <a:ea typeface="华文楷体" pitchFamily="2" charset="-122"/>
              </a:rPr>
              <a:t>新连接造成</a:t>
            </a:r>
            <a:r>
              <a:rPr lang="zh-CN" altLang="en-US" sz="2000" dirty="0" smtClean="0">
                <a:latin typeface="Cambria" pitchFamily="18" charset="0"/>
                <a:ea typeface="华文楷体" pitchFamily="2" charset="-122"/>
              </a:rPr>
              <a:t>干扰</a:t>
            </a:r>
            <a:endParaRPr lang="en-US" altLang="zh-CN" sz="2000" dirty="0">
              <a:latin typeface="Cambria" pitchFamily="18" charset="0"/>
              <a:ea typeface="华文楷体" pitchFamily="2" charset="-122"/>
            </a:endParaRPr>
          </a:p>
          <a:p>
            <a:pPr marL="285750" indent="-285750">
              <a:lnSpc>
                <a:spcPct val="90000"/>
              </a:lnSpc>
              <a:buFont typeface="Arial" pitchFamily="34" charset="0"/>
              <a:buChar char="•"/>
            </a:pPr>
            <a:endParaRPr lang="en-US" altLang="zh-CN" sz="2000" dirty="0" smtClean="0">
              <a:latin typeface="Cambria" pitchFamily="18" charset="0"/>
              <a:ea typeface="华文楷体" pitchFamily="2" charset="-122"/>
            </a:endParaRPr>
          </a:p>
          <a:p>
            <a:pPr marL="285750" indent="-285750">
              <a:lnSpc>
                <a:spcPct val="90000"/>
              </a:lnSpc>
              <a:buFont typeface="Arial" pitchFamily="34" charset="0"/>
              <a:buChar char="•"/>
            </a:pPr>
            <a:r>
              <a:rPr lang="zh-CN" altLang="en-US" sz="2000" dirty="0" smtClean="0">
                <a:latin typeface="Cambria" pitchFamily="18" charset="0"/>
                <a:ea typeface="华文楷体" pitchFamily="2" charset="-122"/>
              </a:rPr>
              <a:t>在</a:t>
            </a:r>
            <a:r>
              <a:rPr lang="en-US" altLang="zh-CN" sz="2000" dirty="0">
                <a:latin typeface="Cambria" pitchFamily="18" charset="0"/>
                <a:ea typeface="华文楷体" pitchFamily="2" charset="-122"/>
              </a:rPr>
              <a:t>C/S</a:t>
            </a:r>
            <a:r>
              <a:rPr lang="zh-CN" altLang="en-US" sz="2000" dirty="0">
                <a:latin typeface="Cambria" pitchFamily="18" charset="0"/>
                <a:ea typeface="华文楷体" pitchFamily="2" charset="-122"/>
              </a:rPr>
              <a:t>模式中应该由客户方来主动关闭连接</a:t>
            </a:r>
          </a:p>
        </p:txBody>
      </p:sp>
    </p:spTree>
    <p:extLst>
      <p:ext uri="{BB962C8B-B14F-4D97-AF65-F5344CB8AC3E}">
        <p14:creationId xmlns:p14="http://schemas.microsoft.com/office/powerpoint/2010/main" val="2191142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释放</a:t>
            </a:r>
            <a:r>
              <a:rPr lang="zh-CN" altLang="en-US" dirty="0" smtClean="0"/>
              <a:t>连接</a:t>
            </a:r>
            <a:r>
              <a:rPr lang="en-US" altLang="zh-CN" dirty="0" smtClean="0"/>
              <a:t>: Client </a:t>
            </a:r>
            <a:r>
              <a:rPr lang="zh-CN" altLang="en-US" dirty="0" smtClean="0"/>
              <a:t>主动关闭连接</a:t>
            </a:r>
            <a:endParaRPr lang="zh-CN" altLang="en-US" dirty="0"/>
          </a:p>
        </p:txBody>
      </p:sp>
      <p:sp>
        <p:nvSpPr>
          <p:cNvPr id="4" name="Line 4"/>
          <p:cNvSpPr>
            <a:spLocks noChangeShapeType="1"/>
          </p:cNvSpPr>
          <p:nvPr/>
        </p:nvSpPr>
        <p:spPr bwMode="auto">
          <a:xfrm>
            <a:off x="4693351" y="2392314"/>
            <a:ext cx="20774" cy="3506270"/>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 name="Line 10"/>
          <p:cNvSpPr>
            <a:spLocks noChangeShapeType="1"/>
          </p:cNvSpPr>
          <p:nvPr/>
        </p:nvSpPr>
        <p:spPr bwMode="auto">
          <a:xfrm flipH="1">
            <a:off x="7280977" y="2462164"/>
            <a:ext cx="1588" cy="3417887"/>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7" name="Group 73"/>
          <p:cNvGrpSpPr>
            <a:grpSpLocks/>
          </p:cNvGrpSpPr>
          <p:nvPr/>
        </p:nvGrpSpPr>
        <p:grpSpPr bwMode="auto">
          <a:xfrm>
            <a:off x="8395402" y="2412951"/>
            <a:ext cx="1390650" cy="960438"/>
            <a:chOff x="4520" y="1324"/>
            <a:chExt cx="876" cy="605"/>
          </a:xfrm>
        </p:grpSpPr>
        <p:sp>
          <p:nvSpPr>
            <p:cNvPr id="89" name="Text Box 37"/>
            <p:cNvSpPr txBox="1">
              <a:spLocks noChangeArrowheads="1"/>
            </p:cNvSpPr>
            <p:nvPr/>
          </p:nvSpPr>
          <p:spPr bwMode="auto">
            <a:xfrm>
              <a:off x="4520" y="1717"/>
              <a:ext cx="876"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CLOSE_WAIT</a:t>
              </a:r>
            </a:p>
          </p:txBody>
        </p:sp>
        <p:sp>
          <p:nvSpPr>
            <p:cNvPr id="90"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9" name="Group 80"/>
          <p:cNvGrpSpPr>
            <a:grpSpLocks/>
          </p:cNvGrpSpPr>
          <p:nvPr/>
        </p:nvGrpSpPr>
        <p:grpSpPr bwMode="auto">
          <a:xfrm>
            <a:off x="4766272" y="3972918"/>
            <a:ext cx="2508250" cy="582613"/>
            <a:chOff x="2232" y="2884"/>
            <a:chExt cx="1580" cy="367"/>
          </a:xfrm>
        </p:grpSpPr>
        <p:sp>
          <p:nvSpPr>
            <p:cNvPr id="83"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4"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5" name="Text Box 47"/>
            <p:cNvSpPr txBox="1">
              <a:spLocks noChangeArrowheads="1"/>
            </p:cNvSpPr>
            <p:nvPr/>
          </p:nvSpPr>
          <p:spPr bwMode="auto">
            <a:xfrm>
              <a:off x="2704" y="2958"/>
              <a:ext cx="617"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ACK y+1</a:t>
              </a:r>
            </a:p>
          </p:txBody>
        </p:sp>
      </p:grpSp>
      <p:grpSp>
        <p:nvGrpSpPr>
          <p:cNvPr id="10" name="Group 72"/>
          <p:cNvGrpSpPr>
            <a:grpSpLocks/>
          </p:cNvGrpSpPr>
          <p:nvPr/>
        </p:nvGrpSpPr>
        <p:grpSpPr bwMode="auto">
          <a:xfrm>
            <a:off x="4690190" y="3213053"/>
            <a:ext cx="2508254" cy="582613"/>
            <a:chOff x="2186" y="1828"/>
            <a:chExt cx="1580" cy="367"/>
          </a:xfrm>
        </p:grpSpPr>
        <p:sp>
          <p:nvSpPr>
            <p:cNvPr id="78"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79"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0" name="Text Box 15"/>
            <p:cNvSpPr txBox="1">
              <a:spLocks noChangeArrowheads="1"/>
            </p:cNvSpPr>
            <p:nvPr/>
          </p:nvSpPr>
          <p:spPr bwMode="auto">
            <a:xfrm>
              <a:off x="2486" y="1875"/>
              <a:ext cx="964"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y ACK x+1</a:t>
              </a:r>
            </a:p>
          </p:txBody>
        </p:sp>
      </p:grpSp>
      <p:grpSp>
        <p:nvGrpSpPr>
          <p:cNvPr id="75" name="Group 76"/>
          <p:cNvGrpSpPr>
            <a:grpSpLocks/>
          </p:cNvGrpSpPr>
          <p:nvPr/>
        </p:nvGrpSpPr>
        <p:grpSpPr bwMode="auto">
          <a:xfrm>
            <a:off x="8712903" y="3343227"/>
            <a:ext cx="1114425" cy="614363"/>
            <a:chOff x="4720" y="1910"/>
            <a:chExt cx="702" cy="387"/>
          </a:xfrm>
        </p:grpSpPr>
        <p:sp>
          <p:nvSpPr>
            <p:cNvPr id="76" name="Line 39"/>
            <p:cNvSpPr>
              <a:spLocks noChangeShapeType="1"/>
            </p:cNvSpPr>
            <p:nvPr/>
          </p:nvSpPr>
          <p:spPr bwMode="auto">
            <a:xfrm>
              <a:off x="5167" y="1910"/>
              <a:ext cx="4" cy="156"/>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77" name="Text Box 55"/>
            <p:cNvSpPr txBox="1">
              <a:spLocks noChangeArrowheads="1"/>
            </p:cNvSpPr>
            <p:nvPr/>
          </p:nvSpPr>
          <p:spPr bwMode="auto">
            <a:xfrm>
              <a:off x="4720" y="2085"/>
              <a:ext cx="70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LAST_ACK</a:t>
              </a:r>
            </a:p>
          </p:txBody>
        </p:sp>
      </p:grpSp>
      <p:grpSp>
        <p:nvGrpSpPr>
          <p:cNvPr id="12" name="Group 82"/>
          <p:cNvGrpSpPr>
            <a:grpSpLocks/>
          </p:cNvGrpSpPr>
          <p:nvPr/>
        </p:nvGrpSpPr>
        <p:grpSpPr bwMode="auto">
          <a:xfrm>
            <a:off x="8881551" y="4034287"/>
            <a:ext cx="917575" cy="973138"/>
            <a:chOff x="4826" y="2654"/>
            <a:chExt cx="578" cy="613"/>
          </a:xfrm>
        </p:grpSpPr>
        <p:sp>
          <p:nvSpPr>
            <p:cNvPr id="72" name="Text Box 11"/>
            <p:cNvSpPr txBox="1">
              <a:spLocks noChangeArrowheads="1"/>
            </p:cNvSpPr>
            <p:nvPr/>
          </p:nvSpPr>
          <p:spPr bwMode="auto">
            <a:xfrm>
              <a:off x="4826" y="3055"/>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CLOSED</a:t>
              </a:r>
            </a:p>
          </p:txBody>
        </p:sp>
        <p:sp>
          <p:nvSpPr>
            <p:cNvPr id="73" name="Line 57"/>
            <p:cNvSpPr>
              <a:spLocks noChangeShapeType="1"/>
            </p:cNvSpPr>
            <p:nvPr/>
          </p:nvSpPr>
          <p:spPr bwMode="auto">
            <a:xfrm flipH="1">
              <a:off x="5171" y="2654"/>
              <a:ext cx="2" cy="401"/>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3" name="Group 77"/>
          <p:cNvGrpSpPr>
            <a:grpSpLocks/>
          </p:cNvGrpSpPr>
          <p:nvPr/>
        </p:nvGrpSpPr>
        <p:grpSpPr bwMode="auto">
          <a:xfrm>
            <a:off x="1805690" y="3080740"/>
            <a:ext cx="1400175" cy="1044575"/>
            <a:chOff x="369" y="2271"/>
            <a:chExt cx="882" cy="658"/>
          </a:xfrm>
        </p:grpSpPr>
        <p:sp>
          <p:nvSpPr>
            <p:cNvPr id="70" name="Text Box 58"/>
            <p:cNvSpPr txBox="1">
              <a:spLocks noChangeArrowheads="1"/>
            </p:cNvSpPr>
            <p:nvPr/>
          </p:nvSpPr>
          <p:spPr bwMode="auto">
            <a:xfrm>
              <a:off x="369" y="2717"/>
              <a:ext cx="88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TIMED_WAIT</a:t>
              </a:r>
            </a:p>
          </p:txBody>
        </p:sp>
        <p:sp>
          <p:nvSpPr>
            <p:cNvPr id="71"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4" name="Group 81"/>
          <p:cNvGrpSpPr>
            <a:grpSpLocks/>
          </p:cNvGrpSpPr>
          <p:nvPr/>
        </p:nvGrpSpPr>
        <p:grpSpPr bwMode="auto">
          <a:xfrm>
            <a:off x="1894620" y="3882975"/>
            <a:ext cx="2743323" cy="1768476"/>
            <a:chOff x="425" y="2826"/>
            <a:chExt cx="1728" cy="1114"/>
          </a:xfrm>
        </p:grpSpPr>
        <p:sp>
          <p:nvSpPr>
            <p:cNvPr id="64"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5" name="Text Box 51"/>
            <p:cNvSpPr txBox="1">
              <a:spLocks noChangeArrowheads="1"/>
            </p:cNvSpPr>
            <p:nvPr/>
          </p:nvSpPr>
          <p:spPr bwMode="auto">
            <a:xfrm>
              <a:off x="1184" y="3093"/>
              <a:ext cx="969" cy="180"/>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en-US" sz="1400" dirty="0" smtClean="0"/>
                <a:t> </a:t>
              </a:r>
              <a:r>
                <a:rPr lang="zh-CN" altLang="en-US" sz="1400" dirty="0" smtClean="0"/>
                <a:t>等待</a:t>
              </a:r>
              <a:r>
                <a:rPr lang="en-US" altLang="zh-CN" sz="1400" dirty="0" smtClean="0"/>
                <a:t>2*MSL </a:t>
              </a:r>
              <a:r>
                <a:rPr lang="zh-CN" altLang="en-US" sz="1400" dirty="0" smtClean="0"/>
                <a:t>超时</a:t>
              </a:r>
              <a:endParaRPr lang="en-US" sz="1400" dirty="0" smtClean="0"/>
            </a:p>
          </p:txBody>
        </p:sp>
        <p:sp>
          <p:nvSpPr>
            <p:cNvPr id="66"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7"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8" name="Text Box 59"/>
            <p:cNvSpPr txBox="1">
              <a:spLocks noChangeArrowheads="1"/>
            </p:cNvSpPr>
            <p:nvPr/>
          </p:nvSpPr>
          <p:spPr bwMode="auto">
            <a:xfrm>
              <a:off x="425" y="3728"/>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CLOSED</a:t>
              </a:r>
            </a:p>
          </p:txBody>
        </p:sp>
        <p:sp>
          <p:nvSpPr>
            <p:cNvPr id="69"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5" name="Group 71"/>
          <p:cNvGrpSpPr>
            <a:grpSpLocks/>
          </p:cNvGrpSpPr>
          <p:nvPr/>
        </p:nvGrpSpPr>
        <p:grpSpPr bwMode="auto">
          <a:xfrm>
            <a:off x="1770765" y="2357392"/>
            <a:ext cx="1335087" cy="700088"/>
            <a:chOff x="347" y="1289"/>
            <a:chExt cx="841" cy="441"/>
          </a:xfrm>
        </p:grpSpPr>
        <p:sp>
          <p:nvSpPr>
            <p:cNvPr id="62"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FIN_WAIT_1</a:t>
              </a:r>
            </a:p>
          </p:txBody>
        </p:sp>
        <p:sp>
          <p:nvSpPr>
            <p:cNvPr id="63"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6" name="Group 70"/>
          <p:cNvGrpSpPr>
            <a:grpSpLocks/>
          </p:cNvGrpSpPr>
          <p:nvPr/>
        </p:nvGrpSpPr>
        <p:grpSpPr bwMode="auto">
          <a:xfrm>
            <a:off x="2424815" y="2411365"/>
            <a:ext cx="7072314" cy="825500"/>
            <a:chOff x="759" y="1323"/>
            <a:chExt cx="4455" cy="520"/>
          </a:xfrm>
        </p:grpSpPr>
        <p:sp>
          <p:nvSpPr>
            <p:cNvPr id="57"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8"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9" name="Text Box 8"/>
            <p:cNvSpPr txBox="1">
              <a:spLocks noChangeArrowheads="1"/>
            </p:cNvSpPr>
            <p:nvPr/>
          </p:nvSpPr>
          <p:spPr bwMode="auto">
            <a:xfrm>
              <a:off x="2745" y="1493"/>
              <a:ext cx="422"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x</a:t>
              </a:r>
            </a:p>
          </p:txBody>
        </p:sp>
        <p:sp>
          <p:nvSpPr>
            <p:cNvPr id="60" name="Text Box 9"/>
            <p:cNvSpPr txBox="1">
              <a:spLocks noChangeArrowheads="1"/>
            </p:cNvSpPr>
            <p:nvPr/>
          </p:nvSpPr>
          <p:spPr bwMode="auto">
            <a:xfrm>
              <a:off x="1209" y="1541"/>
              <a:ext cx="913"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不再发送，但是可以接收数据</a:t>
              </a:r>
              <a:endParaRPr lang="en-US" altLang="zh-CN" sz="1400" dirty="0" smtClean="0"/>
            </a:p>
          </p:txBody>
        </p:sp>
        <p:sp>
          <p:nvSpPr>
            <p:cNvPr id="61" name="Text Box 67"/>
            <p:cNvSpPr txBox="1">
              <a:spLocks noChangeArrowheads="1"/>
            </p:cNvSpPr>
            <p:nvPr/>
          </p:nvSpPr>
          <p:spPr bwMode="auto">
            <a:xfrm>
              <a:off x="759" y="1323"/>
              <a:ext cx="1456" cy="19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z="1400" dirty="0" err="1" smtClean="0">
                  <a:latin typeface="Courier New" charset="0"/>
                </a:rPr>
                <a:t>clientSocket.close</a:t>
              </a:r>
              <a:r>
                <a:rPr lang="en-US" sz="1400" dirty="0" smtClean="0">
                  <a:latin typeface="Courier New" charset="0"/>
                </a:rPr>
                <a:t>()</a:t>
              </a:r>
            </a:p>
          </p:txBody>
        </p:sp>
        <p:sp>
          <p:nvSpPr>
            <p:cNvPr id="93" name="Text Box 67"/>
            <p:cNvSpPr txBox="1">
              <a:spLocks noChangeArrowheads="1"/>
            </p:cNvSpPr>
            <p:nvPr/>
          </p:nvSpPr>
          <p:spPr bwMode="auto">
            <a:xfrm>
              <a:off x="3745" y="1589"/>
              <a:ext cx="1469" cy="194"/>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altLang="zh-CN" sz="1400" dirty="0" err="1" smtClean="0">
                  <a:latin typeface="Courier New" charset="0"/>
                </a:rPr>
                <a:t>server</a:t>
              </a:r>
              <a:r>
                <a:rPr lang="en-US" sz="1400" dirty="0" err="1" smtClean="0">
                  <a:latin typeface="Courier New" charset="0"/>
                </a:rPr>
                <a:t>Socket.close</a:t>
              </a:r>
              <a:r>
                <a:rPr lang="en-US" sz="1400" dirty="0" smtClean="0">
                  <a:latin typeface="Courier New" charset="0"/>
                </a:rPr>
                <a:t>()</a:t>
              </a:r>
            </a:p>
          </p:txBody>
        </p:sp>
      </p:grpSp>
      <p:sp>
        <p:nvSpPr>
          <p:cNvPr id="17" name="Text Box 84"/>
          <p:cNvSpPr txBox="1">
            <a:spLocks noChangeArrowheads="1"/>
          </p:cNvSpPr>
          <p:nvPr/>
        </p:nvSpPr>
        <p:spPr bwMode="auto">
          <a:xfrm>
            <a:off x="1741734" y="1679526"/>
            <a:ext cx="1137106"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client </a:t>
            </a:r>
            <a:r>
              <a:rPr lang="zh-CN" altLang="en-US" i="1" dirty="0" smtClean="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8" name="Text Box 85"/>
          <p:cNvSpPr txBox="1">
            <a:spLocks noChangeArrowheads="1"/>
          </p:cNvSpPr>
          <p:nvPr/>
        </p:nvSpPr>
        <p:spPr bwMode="auto">
          <a:xfrm>
            <a:off x="8597594" y="1696989"/>
            <a:ext cx="1213858"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server </a:t>
            </a:r>
            <a:r>
              <a:rPr lang="zh-CN" altLang="en-US" i="1" dirty="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9" name="Text Box 86"/>
          <p:cNvSpPr txBox="1">
            <a:spLocks noChangeArrowheads="1"/>
          </p:cNvSpPr>
          <p:nvPr/>
        </p:nvSpPr>
        <p:spPr bwMode="auto">
          <a:xfrm>
            <a:off x="8989127" y="2079576"/>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sp>
        <p:nvSpPr>
          <p:cNvPr id="20" name="Text Box 87"/>
          <p:cNvSpPr txBox="1">
            <a:spLocks noChangeArrowheads="1"/>
          </p:cNvSpPr>
          <p:nvPr/>
        </p:nvSpPr>
        <p:spPr bwMode="auto">
          <a:xfrm>
            <a:off x="1753302" y="2062114"/>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grpSp>
        <p:nvGrpSpPr>
          <p:cNvPr id="21" name="Group 88"/>
          <p:cNvGrpSpPr>
            <a:grpSpLocks/>
          </p:cNvGrpSpPr>
          <p:nvPr/>
        </p:nvGrpSpPr>
        <p:grpSpPr bwMode="auto">
          <a:xfrm>
            <a:off x="4359977" y="1754139"/>
            <a:ext cx="642938" cy="600075"/>
            <a:chOff x="-44" y="1473"/>
            <a:chExt cx="981" cy="1105"/>
          </a:xfrm>
        </p:grpSpPr>
        <p:pic>
          <p:nvPicPr>
            <p:cNvPr id="55" name="Picture 8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grpSp>
        <p:nvGrpSpPr>
          <p:cNvPr id="22" name="Group 91"/>
          <p:cNvGrpSpPr>
            <a:grpSpLocks/>
          </p:cNvGrpSpPr>
          <p:nvPr/>
        </p:nvGrpSpPr>
        <p:grpSpPr bwMode="auto">
          <a:xfrm>
            <a:off x="6992055" y="1757314"/>
            <a:ext cx="336551" cy="512762"/>
            <a:chOff x="4140" y="429"/>
            <a:chExt cx="1425" cy="2396"/>
          </a:xfrm>
        </p:grpSpPr>
        <p:sp>
          <p:nvSpPr>
            <p:cNvPr id="23"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4"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25"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6"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7"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28" name="Group 97"/>
            <p:cNvGrpSpPr>
              <a:grpSpLocks/>
            </p:cNvGrpSpPr>
            <p:nvPr/>
          </p:nvGrpSpPr>
          <p:grpSpPr bwMode="auto">
            <a:xfrm>
              <a:off x="4752" y="664"/>
              <a:ext cx="578" cy="148"/>
              <a:chOff x="617" y="2566"/>
              <a:chExt cx="721" cy="142"/>
            </a:xfrm>
          </p:grpSpPr>
          <p:sp>
            <p:nvSpPr>
              <p:cNvPr id="53"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4"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29"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0" name="Group 101"/>
            <p:cNvGrpSpPr>
              <a:grpSpLocks/>
            </p:cNvGrpSpPr>
            <p:nvPr/>
          </p:nvGrpSpPr>
          <p:grpSpPr bwMode="auto">
            <a:xfrm>
              <a:off x="4745" y="993"/>
              <a:ext cx="585" cy="134"/>
              <a:chOff x="611" y="2567"/>
              <a:chExt cx="730" cy="139"/>
            </a:xfrm>
          </p:grpSpPr>
          <p:sp>
            <p:nvSpPr>
              <p:cNvPr id="51"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2"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1"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2"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3" name="Group 106"/>
            <p:cNvGrpSpPr>
              <a:grpSpLocks/>
            </p:cNvGrpSpPr>
            <p:nvPr/>
          </p:nvGrpSpPr>
          <p:grpSpPr bwMode="auto">
            <a:xfrm>
              <a:off x="4738" y="1633"/>
              <a:ext cx="578" cy="149"/>
              <a:chOff x="618" y="2571"/>
              <a:chExt cx="720" cy="137"/>
            </a:xfrm>
          </p:grpSpPr>
          <p:sp>
            <p:nvSpPr>
              <p:cNvPr id="49"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0"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4"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nvGrpSpPr>
            <p:cNvPr id="35" name="Group 110"/>
            <p:cNvGrpSpPr>
              <a:grpSpLocks/>
            </p:cNvGrpSpPr>
            <p:nvPr/>
          </p:nvGrpSpPr>
          <p:grpSpPr bwMode="auto">
            <a:xfrm>
              <a:off x="4738" y="1327"/>
              <a:ext cx="584" cy="141"/>
              <a:chOff x="613" y="2568"/>
              <a:chExt cx="728" cy="141"/>
            </a:xfrm>
          </p:grpSpPr>
          <p:sp>
            <p:nvSpPr>
              <p:cNvPr id="47"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8"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6"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7"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8"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9"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0"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41"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2"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3"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4"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eaLnBrk="1" hangingPunct="1">
                <a:defRPr/>
              </a:pPr>
              <a:endParaRPr lang="en-US" sz="1800">
                <a:solidFill>
                  <a:srgbClr val="FF0000"/>
                </a:solidFill>
                <a:latin typeface="Arial" charset="0"/>
                <a:ea typeface="ＭＳ Ｐゴシック" charset="0"/>
                <a:cs typeface="Arial" charset="0"/>
              </a:endParaRPr>
            </a:p>
          </p:txBody>
        </p:sp>
        <p:sp>
          <p:nvSpPr>
            <p:cNvPr id="45"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6"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 name="文本框 2"/>
          <p:cNvSpPr txBox="1"/>
          <p:nvPr/>
        </p:nvSpPr>
        <p:spPr>
          <a:xfrm>
            <a:off x="4252844" y="5990806"/>
            <a:ext cx="5017271" cy="461665"/>
          </a:xfrm>
          <a:prstGeom prst="rect">
            <a:avLst/>
          </a:prstGeom>
          <a:noFill/>
        </p:spPr>
        <p:txBody>
          <a:bodyPr wrap="square" rtlCol="0">
            <a:spAutoFit/>
          </a:bodyPr>
          <a:lstStyle/>
          <a:p>
            <a:r>
              <a:rPr lang="zh-CN" altLang="en-US" sz="2400" dirty="0"/>
              <a:t>服务</a:t>
            </a:r>
            <a:r>
              <a:rPr lang="zh-CN" altLang="en-US" sz="2400" dirty="0" smtClean="0"/>
              <a:t>方的</a:t>
            </a:r>
            <a:r>
              <a:rPr lang="en-US" altLang="zh-CN" sz="2400" dirty="0" smtClean="0"/>
              <a:t>FIN</a:t>
            </a:r>
            <a:r>
              <a:rPr lang="zh-CN" altLang="en-US" sz="2400" dirty="0" smtClean="0"/>
              <a:t>和</a:t>
            </a:r>
            <a:r>
              <a:rPr lang="en-US" altLang="zh-CN" sz="2400" dirty="0" smtClean="0"/>
              <a:t>ACK</a:t>
            </a:r>
            <a:r>
              <a:rPr lang="zh-CN" altLang="en-US" sz="2400" dirty="0" smtClean="0"/>
              <a:t>合并在一起发送</a:t>
            </a:r>
            <a:endParaRPr lang="zh-CN" altLang="en-US" sz="2400" dirty="0"/>
          </a:p>
        </p:txBody>
      </p:sp>
    </p:spTree>
    <p:extLst>
      <p:ext uri="{BB962C8B-B14F-4D97-AF65-F5344CB8AC3E}">
        <p14:creationId xmlns:p14="http://schemas.microsoft.com/office/powerpoint/2010/main" val="3717676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TCP</a:t>
            </a:r>
            <a:r>
              <a:rPr lang="zh-CN" altLang="en-US" sz="3200" dirty="0" smtClean="0"/>
              <a:t>概述</a:t>
            </a:r>
            <a:endParaRPr lang="en-US" altLang="zh-CN" sz="3200" dirty="0" smtClean="0"/>
          </a:p>
          <a:p>
            <a:r>
              <a:rPr lang="en-US" altLang="zh-CN" sz="3200" dirty="0" smtClean="0"/>
              <a:t>Segment</a:t>
            </a:r>
            <a:r>
              <a:rPr lang="zh-CN" altLang="en-US" sz="3200" dirty="0"/>
              <a:t>格式</a:t>
            </a:r>
            <a:endParaRPr lang="en-US" altLang="zh-CN" sz="3200" dirty="0" smtClean="0"/>
          </a:p>
          <a:p>
            <a:r>
              <a:rPr lang="en-US" altLang="zh-CN" sz="3200" dirty="0" smtClean="0"/>
              <a:t>TCP</a:t>
            </a:r>
            <a:r>
              <a:rPr lang="zh-CN" altLang="en-US" sz="3200" dirty="0" smtClean="0"/>
              <a:t>连接管理</a:t>
            </a:r>
            <a:endParaRPr lang="en-US" altLang="zh-CN" sz="3200" dirty="0" smtClean="0"/>
          </a:p>
          <a:p>
            <a:endParaRPr lang="zh-CN" altLang="en-US" sz="3200" dirty="0"/>
          </a:p>
        </p:txBody>
      </p:sp>
    </p:spTree>
    <p:extLst>
      <p:ext uri="{BB962C8B-B14F-4D97-AF65-F5344CB8AC3E}">
        <p14:creationId xmlns:p14="http://schemas.microsoft.com/office/powerpoint/2010/main" val="3743018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释放</a:t>
            </a:r>
            <a:r>
              <a:rPr lang="zh-CN" altLang="en-US" dirty="0" smtClean="0"/>
              <a:t>连接</a:t>
            </a:r>
            <a:r>
              <a:rPr lang="en-US" altLang="zh-CN" dirty="0" smtClean="0"/>
              <a:t>: </a:t>
            </a:r>
            <a:r>
              <a:rPr lang="zh-CN" altLang="en-US" dirty="0" smtClean="0"/>
              <a:t>双方同时主动关闭连接</a:t>
            </a:r>
            <a:endParaRPr lang="zh-CN" altLang="en-US" dirty="0"/>
          </a:p>
        </p:txBody>
      </p:sp>
      <p:sp>
        <p:nvSpPr>
          <p:cNvPr id="4" name="Line 4"/>
          <p:cNvSpPr>
            <a:spLocks noChangeShapeType="1"/>
          </p:cNvSpPr>
          <p:nvPr/>
        </p:nvSpPr>
        <p:spPr bwMode="auto">
          <a:xfrm flipH="1">
            <a:off x="4691765" y="2392314"/>
            <a:ext cx="1587" cy="3948112"/>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 name="Line 10"/>
          <p:cNvSpPr>
            <a:spLocks noChangeShapeType="1"/>
          </p:cNvSpPr>
          <p:nvPr/>
        </p:nvSpPr>
        <p:spPr bwMode="auto">
          <a:xfrm>
            <a:off x="7282564" y="2462164"/>
            <a:ext cx="17427" cy="4022728"/>
          </a:xfrm>
          <a:prstGeom prst="line">
            <a:avLst/>
          </a:prstGeom>
          <a:noFill/>
          <a:ln w="9525">
            <a:solidFill>
              <a:srgbClr val="777777"/>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6" name="Group 74"/>
          <p:cNvGrpSpPr>
            <a:grpSpLocks/>
          </p:cNvGrpSpPr>
          <p:nvPr/>
        </p:nvGrpSpPr>
        <p:grpSpPr bwMode="auto">
          <a:xfrm>
            <a:off x="1859666" y="3073353"/>
            <a:ext cx="1146177" cy="855663"/>
            <a:chOff x="403" y="1740"/>
            <a:chExt cx="722" cy="539"/>
          </a:xfrm>
        </p:grpSpPr>
        <p:sp>
          <p:nvSpPr>
            <p:cNvPr id="91" name="Text Box 34"/>
            <p:cNvSpPr txBox="1">
              <a:spLocks noChangeArrowheads="1"/>
            </p:cNvSpPr>
            <p:nvPr/>
          </p:nvSpPr>
          <p:spPr bwMode="auto">
            <a:xfrm>
              <a:off x="403" y="2066"/>
              <a:ext cx="722"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CLOSING  </a:t>
              </a:r>
            </a:p>
          </p:txBody>
        </p:sp>
        <p:sp>
          <p:nvSpPr>
            <p:cNvPr id="92"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8" name="Group 75"/>
          <p:cNvGrpSpPr>
            <a:grpSpLocks/>
          </p:cNvGrpSpPr>
          <p:nvPr/>
        </p:nvGrpSpPr>
        <p:grpSpPr bwMode="auto">
          <a:xfrm>
            <a:off x="4747330" y="2792583"/>
            <a:ext cx="2466975" cy="725488"/>
            <a:chOff x="2231" y="2438"/>
            <a:chExt cx="1554" cy="457"/>
          </a:xfrm>
        </p:grpSpPr>
        <p:sp>
          <p:nvSpPr>
            <p:cNvPr id="86" name="Line 41"/>
            <p:cNvSpPr>
              <a:spLocks noChangeShapeType="1"/>
            </p:cNvSpPr>
            <p:nvPr/>
          </p:nvSpPr>
          <p:spPr bwMode="auto">
            <a:xfrm flipH="1">
              <a:off x="2231" y="2483"/>
              <a:ext cx="1554" cy="412"/>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7"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8" name="Text Box 43"/>
            <p:cNvSpPr txBox="1">
              <a:spLocks noChangeArrowheads="1"/>
            </p:cNvSpPr>
            <p:nvPr/>
          </p:nvSpPr>
          <p:spPr bwMode="auto">
            <a:xfrm>
              <a:off x="2770" y="2562"/>
              <a:ext cx="423"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y</a:t>
              </a:r>
            </a:p>
          </p:txBody>
        </p:sp>
      </p:grpSp>
      <p:grpSp>
        <p:nvGrpSpPr>
          <p:cNvPr id="9" name="Group 80"/>
          <p:cNvGrpSpPr>
            <a:grpSpLocks/>
          </p:cNvGrpSpPr>
          <p:nvPr/>
        </p:nvGrpSpPr>
        <p:grpSpPr bwMode="auto">
          <a:xfrm>
            <a:off x="4810790" y="3579794"/>
            <a:ext cx="2425701" cy="785813"/>
            <a:chOff x="2232" y="2884"/>
            <a:chExt cx="1528" cy="495"/>
          </a:xfrm>
        </p:grpSpPr>
        <p:sp>
          <p:nvSpPr>
            <p:cNvPr id="83" name="Line 44"/>
            <p:cNvSpPr>
              <a:spLocks noChangeShapeType="1"/>
            </p:cNvSpPr>
            <p:nvPr/>
          </p:nvSpPr>
          <p:spPr bwMode="auto">
            <a:xfrm>
              <a:off x="2232" y="2884"/>
              <a:ext cx="1528" cy="495"/>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4" name="Rectangle 46"/>
            <p:cNvSpPr>
              <a:spLocks noChangeArrowheads="1"/>
            </p:cNvSpPr>
            <p:nvPr/>
          </p:nvSpPr>
          <p:spPr bwMode="auto">
            <a:xfrm>
              <a:off x="2348" y="2979"/>
              <a:ext cx="896" cy="206"/>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0" name="Group 72"/>
          <p:cNvGrpSpPr>
            <a:grpSpLocks/>
          </p:cNvGrpSpPr>
          <p:nvPr/>
        </p:nvGrpSpPr>
        <p:grpSpPr bwMode="auto">
          <a:xfrm>
            <a:off x="3429791" y="3338496"/>
            <a:ext cx="4981582" cy="2425702"/>
            <a:chOff x="1368" y="1599"/>
            <a:chExt cx="3138" cy="1528"/>
          </a:xfrm>
        </p:grpSpPr>
        <p:sp>
          <p:nvSpPr>
            <p:cNvPr id="79" name="Rectangle 14"/>
            <p:cNvSpPr>
              <a:spLocks noChangeArrowheads="1"/>
            </p:cNvSpPr>
            <p:nvPr/>
          </p:nvSpPr>
          <p:spPr bwMode="auto">
            <a:xfrm>
              <a:off x="2697" y="2948"/>
              <a:ext cx="770" cy="179"/>
            </a:xfrm>
            <a:prstGeom prst="rect">
              <a:avLst/>
            </a:prstGeom>
            <a:no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78" name="Line 13"/>
            <p:cNvSpPr>
              <a:spLocks noChangeShapeType="1"/>
            </p:cNvSpPr>
            <p:nvPr/>
          </p:nvSpPr>
          <p:spPr bwMode="auto">
            <a:xfrm flipH="1">
              <a:off x="2218" y="1624"/>
              <a:ext cx="1510" cy="785"/>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80" name="Text Box 15"/>
            <p:cNvSpPr txBox="1">
              <a:spLocks noChangeArrowheads="1"/>
            </p:cNvSpPr>
            <p:nvPr/>
          </p:nvSpPr>
          <p:spPr bwMode="auto">
            <a:xfrm>
              <a:off x="2466" y="1760"/>
              <a:ext cx="616"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ACK x+1</a:t>
              </a:r>
            </a:p>
          </p:txBody>
        </p:sp>
        <p:sp>
          <p:nvSpPr>
            <p:cNvPr id="81" name="Text Box 21"/>
            <p:cNvSpPr txBox="1">
              <a:spLocks noChangeArrowheads="1"/>
            </p:cNvSpPr>
            <p:nvPr/>
          </p:nvSpPr>
          <p:spPr bwMode="auto">
            <a:xfrm>
              <a:off x="1368" y="1639"/>
              <a:ext cx="706"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对方也</a:t>
              </a:r>
              <a:r>
                <a:rPr lang="en-US" altLang="zh-CN" sz="1400" dirty="0" smtClean="0"/>
                <a:t>close</a:t>
              </a:r>
            </a:p>
            <a:p>
              <a:pPr algn="r">
                <a:lnSpc>
                  <a:spcPct val="90000"/>
                </a:lnSpc>
                <a:defRPr/>
              </a:pPr>
              <a:r>
                <a:rPr lang="zh-CN" altLang="en-US" sz="1400" dirty="0" smtClean="0"/>
                <a:t>发送</a:t>
              </a:r>
              <a:r>
                <a:rPr lang="en-US" altLang="zh-CN" sz="1400" dirty="0" smtClean="0"/>
                <a:t>ACK </a:t>
              </a:r>
              <a:endParaRPr lang="en-US" sz="1400" dirty="0" smtClean="0"/>
            </a:p>
          </p:txBody>
        </p:sp>
        <p:sp>
          <p:nvSpPr>
            <p:cNvPr id="97" name="Text Box 21"/>
            <p:cNvSpPr txBox="1">
              <a:spLocks noChangeArrowheads="1"/>
            </p:cNvSpPr>
            <p:nvPr/>
          </p:nvSpPr>
          <p:spPr bwMode="auto">
            <a:xfrm>
              <a:off x="3800" y="1599"/>
              <a:ext cx="706"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对方也</a:t>
              </a:r>
              <a:r>
                <a:rPr lang="en-US" altLang="zh-CN" sz="1400" dirty="0" smtClean="0"/>
                <a:t>close</a:t>
              </a:r>
            </a:p>
            <a:p>
              <a:pPr algn="r">
                <a:lnSpc>
                  <a:spcPct val="90000"/>
                </a:lnSpc>
                <a:defRPr/>
              </a:pPr>
              <a:r>
                <a:rPr lang="zh-CN" altLang="en-US" sz="1400" dirty="0" smtClean="0"/>
                <a:t>发送</a:t>
              </a:r>
              <a:r>
                <a:rPr lang="en-US" altLang="zh-CN" sz="1400" dirty="0" smtClean="0"/>
                <a:t>ACK </a:t>
              </a:r>
              <a:endParaRPr lang="en-US" sz="1400" dirty="0" smtClean="0"/>
            </a:p>
          </p:txBody>
        </p:sp>
      </p:grpSp>
      <p:grpSp>
        <p:nvGrpSpPr>
          <p:cNvPr id="13" name="Group 77"/>
          <p:cNvGrpSpPr>
            <a:grpSpLocks/>
          </p:cNvGrpSpPr>
          <p:nvPr/>
        </p:nvGrpSpPr>
        <p:grpSpPr bwMode="auto">
          <a:xfrm>
            <a:off x="1805690" y="3916314"/>
            <a:ext cx="1400175" cy="1044575"/>
            <a:chOff x="369" y="2271"/>
            <a:chExt cx="882" cy="658"/>
          </a:xfrm>
        </p:grpSpPr>
        <p:sp>
          <p:nvSpPr>
            <p:cNvPr id="70" name="Text Box 58"/>
            <p:cNvSpPr txBox="1">
              <a:spLocks noChangeArrowheads="1"/>
            </p:cNvSpPr>
            <p:nvPr/>
          </p:nvSpPr>
          <p:spPr bwMode="auto">
            <a:xfrm>
              <a:off x="369" y="2717"/>
              <a:ext cx="88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TIMED_WAIT</a:t>
              </a:r>
            </a:p>
          </p:txBody>
        </p:sp>
        <p:sp>
          <p:nvSpPr>
            <p:cNvPr id="71"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4" name="Group 81"/>
          <p:cNvGrpSpPr>
            <a:grpSpLocks/>
          </p:cNvGrpSpPr>
          <p:nvPr/>
        </p:nvGrpSpPr>
        <p:grpSpPr bwMode="auto">
          <a:xfrm>
            <a:off x="1872152" y="4705303"/>
            <a:ext cx="2810001" cy="1444625"/>
            <a:chOff x="383" y="2826"/>
            <a:chExt cx="1770" cy="910"/>
          </a:xfrm>
        </p:grpSpPr>
        <p:sp>
          <p:nvSpPr>
            <p:cNvPr id="64" name="Line 52"/>
            <p:cNvSpPr>
              <a:spLocks noChangeShapeType="1"/>
            </p:cNvSpPr>
            <p:nvPr/>
          </p:nvSpPr>
          <p:spPr bwMode="auto">
            <a:xfrm flipH="1">
              <a:off x="1815" y="2833"/>
              <a:ext cx="5" cy="814"/>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5" name="Text Box 51"/>
            <p:cNvSpPr txBox="1">
              <a:spLocks noChangeArrowheads="1"/>
            </p:cNvSpPr>
            <p:nvPr/>
          </p:nvSpPr>
          <p:spPr bwMode="auto">
            <a:xfrm>
              <a:off x="1184" y="3093"/>
              <a:ext cx="969" cy="180"/>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en-US" sz="1400" dirty="0" smtClean="0"/>
                <a:t> </a:t>
              </a:r>
              <a:r>
                <a:rPr lang="zh-CN" altLang="en-US" sz="1400" dirty="0" smtClean="0"/>
                <a:t>等待</a:t>
              </a:r>
              <a:r>
                <a:rPr lang="en-US" altLang="zh-CN" sz="1400" dirty="0" smtClean="0"/>
                <a:t>2*MSL </a:t>
              </a:r>
              <a:r>
                <a:rPr lang="zh-CN" altLang="en-US" sz="1400" dirty="0" smtClean="0"/>
                <a:t>超时</a:t>
              </a:r>
              <a:endParaRPr lang="en-US" sz="1400" dirty="0" smtClean="0"/>
            </a:p>
          </p:txBody>
        </p:sp>
        <p:sp>
          <p:nvSpPr>
            <p:cNvPr id="66"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7" name="Line 54"/>
            <p:cNvSpPr>
              <a:spLocks noChangeShapeType="1"/>
            </p:cNvSpPr>
            <p:nvPr/>
          </p:nvSpPr>
          <p:spPr bwMode="auto">
            <a:xfrm>
              <a:off x="1759" y="3679"/>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68" name="Text Box 59"/>
            <p:cNvSpPr txBox="1">
              <a:spLocks noChangeArrowheads="1"/>
            </p:cNvSpPr>
            <p:nvPr/>
          </p:nvSpPr>
          <p:spPr bwMode="auto">
            <a:xfrm>
              <a:off x="383" y="3524"/>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CLOSED</a:t>
              </a:r>
            </a:p>
          </p:txBody>
        </p:sp>
        <p:sp>
          <p:nvSpPr>
            <p:cNvPr id="69" name="Line 61"/>
            <p:cNvSpPr>
              <a:spLocks noChangeShapeType="1"/>
            </p:cNvSpPr>
            <p:nvPr/>
          </p:nvSpPr>
          <p:spPr bwMode="auto">
            <a:xfrm flipH="1">
              <a:off x="609" y="3017"/>
              <a:ext cx="3" cy="50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5" name="Group 71"/>
          <p:cNvGrpSpPr>
            <a:grpSpLocks/>
          </p:cNvGrpSpPr>
          <p:nvPr/>
        </p:nvGrpSpPr>
        <p:grpSpPr bwMode="auto">
          <a:xfrm>
            <a:off x="1770765" y="2357392"/>
            <a:ext cx="1335087" cy="700088"/>
            <a:chOff x="347" y="1289"/>
            <a:chExt cx="841" cy="441"/>
          </a:xfrm>
        </p:grpSpPr>
        <p:sp>
          <p:nvSpPr>
            <p:cNvPr id="62"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FIN_WAIT_1</a:t>
              </a:r>
            </a:p>
          </p:txBody>
        </p:sp>
        <p:sp>
          <p:nvSpPr>
            <p:cNvPr id="63"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6" name="Group 70"/>
          <p:cNvGrpSpPr>
            <a:grpSpLocks/>
          </p:cNvGrpSpPr>
          <p:nvPr/>
        </p:nvGrpSpPr>
        <p:grpSpPr bwMode="auto">
          <a:xfrm>
            <a:off x="2424815" y="2411365"/>
            <a:ext cx="7143752" cy="873125"/>
            <a:chOff x="759" y="1323"/>
            <a:chExt cx="4500" cy="550"/>
          </a:xfrm>
        </p:grpSpPr>
        <p:sp>
          <p:nvSpPr>
            <p:cNvPr id="57" name="Line 6"/>
            <p:cNvSpPr>
              <a:spLocks noChangeShapeType="1"/>
            </p:cNvSpPr>
            <p:nvPr/>
          </p:nvSpPr>
          <p:spPr bwMode="auto">
            <a:xfrm>
              <a:off x="2195" y="1442"/>
              <a:ext cx="1557" cy="420"/>
            </a:xfrm>
            <a:prstGeom prst="line">
              <a:avLst/>
            </a:prstGeom>
            <a:noFill/>
            <a:ln w="28575">
              <a:solidFill>
                <a:srgbClr val="000099"/>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8"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9" name="Text Box 8"/>
            <p:cNvSpPr txBox="1">
              <a:spLocks noChangeArrowheads="1"/>
            </p:cNvSpPr>
            <p:nvPr/>
          </p:nvSpPr>
          <p:spPr bwMode="auto">
            <a:xfrm>
              <a:off x="2745" y="1493"/>
              <a:ext cx="422"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FIN x</a:t>
              </a:r>
            </a:p>
          </p:txBody>
        </p:sp>
        <p:sp>
          <p:nvSpPr>
            <p:cNvPr id="60" name="Text Box 9"/>
            <p:cNvSpPr txBox="1">
              <a:spLocks noChangeArrowheads="1"/>
            </p:cNvSpPr>
            <p:nvPr/>
          </p:nvSpPr>
          <p:spPr bwMode="auto">
            <a:xfrm>
              <a:off x="1209" y="1541"/>
              <a:ext cx="913"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不再发送，但是可以接收数据</a:t>
              </a:r>
              <a:endParaRPr lang="en-US" altLang="zh-CN" sz="1400" dirty="0" smtClean="0"/>
            </a:p>
          </p:txBody>
        </p:sp>
        <p:sp>
          <p:nvSpPr>
            <p:cNvPr id="61" name="Text Box 67"/>
            <p:cNvSpPr txBox="1">
              <a:spLocks noChangeArrowheads="1"/>
            </p:cNvSpPr>
            <p:nvPr/>
          </p:nvSpPr>
          <p:spPr bwMode="auto">
            <a:xfrm>
              <a:off x="759" y="1323"/>
              <a:ext cx="1456" cy="19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z="1400" dirty="0" err="1" smtClean="0">
                  <a:latin typeface="Courier New" charset="0"/>
                </a:rPr>
                <a:t>clientSocket.close</a:t>
              </a:r>
              <a:r>
                <a:rPr lang="en-US" sz="1400" dirty="0" smtClean="0">
                  <a:latin typeface="Courier New" charset="0"/>
                </a:rPr>
                <a:t>()</a:t>
              </a:r>
            </a:p>
          </p:txBody>
        </p:sp>
        <p:sp>
          <p:nvSpPr>
            <p:cNvPr id="93" name="Text Box 67"/>
            <p:cNvSpPr txBox="1">
              <a:spLocks noChangeArrowheads="1"/>
            </p:cNvSpPr>
            <p:nvPr/>
          </p:nvSpPr>
          <p:spPr bwMode="auto">
            <a:xfrm>
              <a:off x="3790" y="1343"/>
              <a:ext cx="1469" cy="194"/>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altLang="zh-CN" sz="1400" dirty="0" err="1" smtClean="0">
                  <a:latin typeface="Courier New" charset="0"/>
                </a:rPr>
                <a:t>server</a:t>
              </a:r>
              <a:r>
                <a:rPr lang="en-US" sz="1400" dirty="0" err="1" smtClean="0">
                  <a:latin typeface="Courier New" charset="0"/>
                </a:rPr>
                <a:t>Socket.close</a:t>
              </a:r>
              <a:r>
                <a:rPr lang="en-US" sz="1400" dirty="0" smtClean="0">
                  <a:latin typeface="Courier New" charset="0"/>
                </a:rPr>
                <a:t>()</a:t>
              </a:r>
            </a:p>
          </p:txBody>
        </p:sp>
        <p:sp>
          <p:nvSpPr>
            <p:cNvPr id="94" name="Text Box 9"/>
            <p:cNvSpPr txBox="1">
              <a:spLocks noChangeArrowheads="1"/>
            </p:cNvSpPr>
            <p:nvPr/>
          </p:nvSpPr>
          <p:spPr bwMode="auto">
            <a:xfrm>
              <a:off x="3758" y="1571"/>
              <a:ext cx="913" cy="30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bg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zh-CN" altLang="en-US" sz="1400" dirty="0" smtClean="0"/>
                <a:t>不再发送，但是可以接收数据</a:t>
              </a:r>
              <a:endParaRPr lang="en-US" altLang="zh-CN" sz="1400" dirty="0" smtClean="0"/>
            </a:p>
          </p:txBody>
        </p:sp>
      </p:grpSp>
      <p:sp>
        <p:nvSpPr>
          <p:cNvPr id="17" name="Text Box 84"/>
          <p:cNvSpPr txBox="1">
            <a:spLocks noChangeArrowheads="1"/>
          </p:cNvSpPr>
          <p:nvPr/>
        </p:nvSpPr>
        <p:spPr bwMode="auto">
          <a:xfrm>
            <a:off x="1741734" y="1679526"/>
            <a:ext cx="1137106"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client </a:t>
            </a:r>
            <a:r>
              <a:rPr lang="zh-CN" altLang="en-US" i="1" dirty="0" smtClean="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8" name="Text Box 85"/>
          <p:cNvSpPr txBox="1">
            <a:spLocks noChangeArrowheads="1"/>
          </p:cNvSpPr>
          <p:nvPr/>
        </p:nvSpPr>
        <p:spPr bwMode="auto">
          <a:xfrm>
            <a:off x="8597594" y="1696989"/>
            <a:ext cx="1213858" cy="58477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defRPr/>
            </a:pPr>
            <a:r>
              <a:rPr lang="en-US" i="1" dirty="0" smtClean="0">
                <a:solidFill>
                  <a:srgbClr val="000099"/>
                </a:solidFill>
              </a:rPr>
              <a:t>server </a:t>
            </a:r>
            <a:r>
              <a:rPr lang="zh-CN" altLang="en-US" i="1" dirty="0">
                <a:solidFill>
                  <a:srgbClr val="000099"/>
                </a:solidFill>
              </a:rPr>
              <a:t>状态</a:t>
            </a:r>
            <a:endParaRPr lang="en-US" i="1" dirty="0" smtClean="0">
              <a:solidFill>
                <a:srgbClr val="000099"/>
              </a:solidFill>
            </a:endParaRPr>
          </a:p>
          <a:p>
            <a:pPr algn="r">
              <a:defRPr/>
            </a:pPr>
            <a:endParaRPr lang="en-US" i="1" dirty="0" smtClean="0">
              <a:solidFill>
                <a:srgbClr val="000099"/>
              </a:solidFill>
            </a:endParaRPr>
          </a:p>
        </p:txBody>
      </p:sp>
      <p:sp>
        <p:nvSpPr>
          <p:cNvPr id="19" name="Text Box 86"/>
          <p:cNvSpPr txBox="1">
            <a:spLocks noChangeArrowheads="1"/>
          </p:cNvSpPr>
          <p:nvPr/>
        </p:nvSpPr>
        <p:spPr bwMode="auto">
          <a:xfrm>
            <a:off x="8989127" y="2079576"/>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sp>
        <p:nvSpPr>
          <p:cNvPr id="20" name="Text Box 87"/>
          <p:cNvSpPr txBox="1">
            <a:spLocks noChangeArrowheads="1"/>
          </p:cNvSpPr>
          <p:nvPr/>
        </p:nvSpPr>
        <p:spPr bwMode="auto">
          <a:xfrm>
            <a:off x="1753302" y="2062114"/>
            <a:ext cx="771525" cy="3365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ESTAB</a:t>
            </a:r>
          </a:p>
        </p:txBody>
      </p:sp>
      <p:grpSp>
        <p:nvGrpSpPr>
          <p:cNvPr id="21" name="Group 88"/>
          <p:cNvGrpSpPr>
            <a:grpSpLocks/>
          </p:cNvGrpSpPr>
          <p:nvPr/>
        </p:nvGrpSpPr>
        <p:grpSpPr bwMode="auto">
          <a:xfrm>
            <a:off x="4359977" y="1754139"/>
            <a:ext cx="642938" cy="600075"/>
            <a:chOff x="-44" y="1473"/>
            <a:chExt cx="981" cy="1105"/>
          </a:xfrm>
        </p:grpSpPr>
        <p:pic>
          <p:nvPicPr>
            <p:cNvPr id="55" name="Picture 8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grpSp>
        <p:nvGrpSpPr>
          <p:cNvPr id="22" name="Group 91"/>
          <p:cNvGrpSpPr>
            <a:grpSpLocks/>
          </p:cNvGrpSpPr>
          <p:nvPr/>
        </p:nvGrpSpPr>
        <p:grpSpPr bwMode="auto">
          <a:xfrm>
            <a:off x="6992055" y="1757314"/>
            <a:ext cx="336551" cy="512762"/>
            <a:chOff x="4140" y="429"/>
            <a:chExt cx="1425" cy="2396"/>
          </a:xfrm>
        </p:grpSpPr>
        <p:sp>
          <p:nvSpPr>
            <p:cNvPr id="23"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4"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25"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6"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27"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28" name="Group 97"/>
            <p:cNvGrpSpPr>
              <a:grpSpLocks/>
            </p:cNvGrpSpPr>
            <p:nvPr/>
          </p:nvGrpSpPr>
          <p:grpSpPr bwMode="auto">
            <a:xfrm>
              <a:off x="4752" y="664"/>
              <a:ext cx="578" cy="148"/>
              <a:chOff x="617" y="2566"/>
              <a:chExt cx="721" cy="142"/>
            </a:xfrm>
          </p:grpSpPr>
          <p:sp>
            <p:nvSpPr>
              <p:cNvPr id="53"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4"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29"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0" name="Group 101"/>
            <p:cNvGrpSpPr>
              <a:grpSpLocks/>
            </p:cNvGrpSpPr>
            <p:nvPr/>
          </p:nvGrpSpPr>
          <p:grpSpPr bwMode="auto">
            <a:xfrm>
              <a:off x="4745" y="993"/>
              <a:ext cx="585" cy="134"/>
              <a:chOff x="611" y="2567"/>
              <a:chExt cx="730" cy="139"/>
            </a:xfrm>
          </p:grpSpPr>
          <p:sp>
            <p:nvSpPr>
              <p:cNvPr id="51"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2"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1"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2"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nvGrpSpPr>
            <p:cNvPr id="33" name="Group 106"/>
            <p:cNvGrpSpPr>
              <a:grpSpLocks/>
            </p:cNvGrpSpPr>
            <p:nvPr/>
          </p:nvGrpSpPr>
          <p:grpSpPr bwMode="auto">
            <a:xfrm>
              <a:off x="4738" y="1633"/>
              <a:ext cx="578" cy="149"/>
              <a:chOff x="618" y="2571"/>
              <a:chExt cx="720" cy="137"/>
            </a:xfrm>
          </p:grpSpPr>
          <p:sp>
            <p:nvSpPr>
              <p:cNvPr id="49"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50"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4"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grpSp>
          <p:nvGrpSpPr>
            <p:cNvPr id="35" name="Group 110"/>
            <p:cNvGrpSpPr>
              <a:grpSpLocks/>
            </p:cNvGrpSpPr>
            <p:nvPr/>
          </p:nvGrpSpPr>
          <p:grpSpPr bwMode="auto">
            <a:xfrm>
              <a:off x="4738" y="1327"/>
              <a:ext cx="584" cy="141"/>
              <a:chOff x="613" y="2568"/>
              <a:chExt cx="728" cy="141"/>
            </a:xfrm>
          </p:grpSpPr>
          <p:sp>
            <p:nvSpPr>
              <p:cNvPr id="47"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8"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36"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37"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8"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39"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0"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endParaRPr lang="zh-CN" altLang="en-US"/>
            </a:p>
          </p:txBody>
        </p:sp>
        <p:sp>
          <p:nvSpPr>
            <p:cNvPr id="41"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2"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3"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4"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eaLnBrk="1" hangingPunct="1">
                <a:defRPr/>
              </a:pPr>
              <a:endParaRPr lang="en-US" sz="1800">
                <a:solidFill>
                  <a:srgbClr val="FF0000"/>
                </a:solidFill>
                <a:latin typeface="Arial" charset="0"/>
                <a:ea typeface="ＭＳ Ｐゴシック" charset="0"/>
                <a:cs typeface="Arial" charset="0"/>
              </a:endParaRPr>
            </a:p>
          </p:txBody>
        </p:sp>
        <p:sp>
          <p:nvSpPr>
            <p:cNvPr id="45"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lc="http://schemas.openxmlformats.org/drawingml/2006/lockedCanvas" xmlns:a14="http://schemas.microsoft.com/office/drawing/2010/main" xmlns="" w="9525">
                  <a:solidFill>
                    <a:schemeClr val="tx1"/>
                  </a:solidFill>
                  <a:round/>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46"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
        <p:nvSpPr>
          <p:cNvPr id="96" name="矩形 95"/>
          <p:cNvSpPr/>
          <p:nvPr/>
        </p:nvSpPr>
        <p:spPr>
          <a:xfrm>
            <a:off x="5172867" y="4057632"/>
            <a:ext cx="787223" cy="316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5139811" y="4067803"/>
            <a:ext cx="1209286" cy="338554"/>
          </a:xfrm>
          <a:prstGeom prst="rect">
            <a:avLst/>
          </a:prstGeom>
          <a:noFill/>
          <a:ln>
            <a:noFill/>
          </a:ln>
        </p:spPr>
        <p:txBody>
          <a:bodyPr wrap="square" rtlCol="0">
            <a:spAutoFit/>
          </a:bodyPr>
          <a:lstStyle/>
          <a:p>
            <a:r>
              <a:rPr lang="en-US" altLang="zh-CN" sz="1600" b="1" dirty="0" smtClean="0"/>
              <a:t>ACK y+1</a:t>
            </a:r>
            <a:endParaRPr lang="zh-CN" altLang="en-US" sz="1600" b="1" dirty="0"/>
          </a:p>
        </p:txBody>
      </p:sp>
      <p:grpSp>
        <p:nvGrpSpPr>
          <p:cNvPr id="98" name="Group 74"/>
          <p:cNvGrpSpPr>
            <a:grpSpLocks/>
          </p:cNvGrpSpPr>
          <p:nvPr/>
        </p:nvGrpSpPr>
        <p:grpSpPr bwMode="auto">
          <a:xfrm>
            <a:off x="9006768" y="3099625"/>
            <a:ext cx="1146177" cy="665163"/>
            <a:chOff x="360" y="1740"/>
            <a:chExt cx="722" cy="419"/>
          </a:xfrm>
        </p:grpSpPr>
        <p:sp>
          <p:nvSpPr>
            <p:cNvPr id="99" name="Text Box 34"/>
            <p:cNvSpPr txBox="1">
              <a:spLocks noChangeArrowheads="1"/>
            </p:cNvSpPr>
            <p:nvPr/>
          </p:nvSpPr>
          <p:spPr bwMode="auto">
            <a:xfrm>
              <a:off x="360" y="1946"/>
              <a:ext cx="722" cy="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CLOSING  </a:t>
              </a:r>
            </a:p>
          </p:txBody>
        </p:sp>
        <p:sp>
          <p:nvSpPr>
            <p:cNvPr id="100" name="Line 35"/>
            <p:cNvSpPr>
              <a:spLocks noChangeShapeType="1"/>
            </p:cNvSpPr>
            <p:nvPr/>
          </p:nvSpPr>
          <p:spPr bwMode="auto">
            <a:xfrm>
              <a:off x="634" y="1740"/>
              <a:ext cx="14" cy="196"/>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01" name="Group 77"/>
          <p:cNvGrpSpPr>
            <a:grpSpLocks/>
          </p:cNvGrpSpPr>
          <p:nvPr/>
        </p:nvGrpSpPr>
        <p:grpSpPr bwMode="auto">
          <a:xfrm>
            <a:off x="8967080" y="3737799"/>
            <a:ext cx="1400175" cy="936625"/>
            <a:chOff x="335" y="2142"/>
            <a:chExt cx="882" cy="590"/>
          </a:xfrm>
        </p:grpSpPr>
        <p:sp>
          <p:nvSpPr>
            <p:cNvPr id="102" name="Text Box 58"/>
            <p:cNvSpPr txBox="1">
              <a:spLocks noChangeArrowheads="1"/>
            </p:cNvSpPr>
            <p:nvPr/>
          </p:nvSpPr>
          <p:spPr bwMode="auto">
            <a:xfrm>
              <a:off x="335" y="2520"/>
              <a:ext cx="882"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TIMED_WAIT</a:t>
              </a:r>
            </a:p>
          </p:txBody>
        </p:sp>
        <p:sp>
          <p:nvSpPr>
            <p:cNvPr id="103" name="Line 60"/>
            <p:cNvSpPr>
              <a:spLocks noChangeShapeType="1"/>
            </p:cNvSpPr>
            <p:nvPr/>
          </p:nvSpPr>
          <p:spPr bwMode="auto">
            <a:xfrm>
              <a:off x="648" y="2142"/>
              <a:ext cx="0" cy="352"/>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04" name="Group 81"/>
          <p:cNvGrpSpPr>
            <a:grpSpLocks/>
          </p:cNvGrpSpPr>
          <p:nvPr/>
        </p:nvGrpSpPr>
        <p:grpSpPr bwMode="auto">
          <a:xfrm>
            <a:off x="6453866" y="4441069"/>
            <a:ext cx="3470431" cy="1663701"/>
            <a:chOff x="1184" y="2826"/>
            <a:chExt cx="2186" cy="1048"/>
          </a:xfrm>
        </p:grpSpPr>
        <p:sp>
          <p:nvSpPr>
            <p:cNvPr id="105" name="Line 52"/>
            <p:cNvSpPr>
              <a:spLocks noChangeShapeType="1"/>
            </p:cNvSpPr>
            <p:nvPr/>
          </p:nvSpPr>
          <p:spPr bwMode="auto">
            <a:xfrm flipH="1">
              <a:off x="1815" y="2833"/>
              <a:ext cx="5" cy="814"/>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106" name="Text Box 51"/>
            <p:cNvSpPr txBox="1">
              <a:spLocks noChangeArrowheads="1"/>
            </p:cNvSpPr>
            <p:nvPr/>
          </p:nvSpPr>
          <p:spPr bwMode="auto">
            <a:xfrm>
              <a:off x="1184" y="3093"/>
              <a:ext cx="969" cy="180"/>
            </a:xfrm>
            <a:prstGeom prst="rect">
              <a:avLst/>
            </a:prstGeom>
            <a:solidFill>
              <a:schemeClr val="bg1"/>
            </a:solidFill>
            <a:ln>
              <a:noFill/>
            </a:ln>
            <a:effectLst/>
            <a:extLs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lgn="r">
                <a:lnSpc>
                  <a:spcPct val="90000"/>
                </a:lnSpc>
                <a:defRPr/>
              </a:pPr>
              <a:r>
                <a:rPr lang="en-US" sz="1400" dirty="0" smtClean="0"/>
                <a:t> </a:t>
              </a:r>
              <a:r>
                <a:rPr lang="zh-CN" altLang="en-US" sz="1400" dirty="0" smtClean="0"/>
                <a:t>等待</a:t>
              </a:r>
              <a:r>
                <a:rPr lang="en-US" altLang="zh-CN" sz="1400" dirty="0" smtClean="0"/>
                <a:t>2*MSL </a:t>
              </a:r>
              <a:r>
                <a:rPr lang="zh-CN" altLang="en-US" sz="1400" dirty="0" smtClean="0"/>
                <a:t>超时</a:t>
              </a:r>
              <a:endParaRPr lang="en-US" sz="1400" dirty="0" smtClean="0"/>
            </a:p>
          </p:txBody>
        </p:sp>
        <p:sp>
          <p:nvSpPr>
            <p:cNvPr id="107"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108" name="Line 54"/>
            <p:cNvSpPr>
              <a:spLocks noChangeShapeType="1"/>
            </p:cNvSpPr>
            <p:nvPr/>
          </p:nvSpPr>
          <p:spPr bwMode="auto">
            <a:xfrm>
              <a:off x="1759" y="3679"/>
              <a:ext cx="142" cy="0"/>
            </a:xfrm>
            <a:prstGeom prst="line">
              <a:avLst/>
            </a:prstGeom>
            <a:noFill/>
            <a:ln w="9525">
              <a:solidFill>
                <a:schemeClr val="tx1"/>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sp>
          <p:nvSpPr>
            <p:cNvPr id="109" name="Text Box 59"/>
            <p:cNvSpPr txBox="1">
              <a:spLocks noChangeArrowheads="1"/>
            </p:cNvSpPr>
            <p:nvPr/>
          </p:nvSpPr>
          <p:spPr bwMode="auto">
            <a:xfrm>
              <a:off x="2792" y="3662"/>
              <a:ext cx="578"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dirty="0" smtClean="0"/>
                <a:t>CLOSED</a:t>
              </a:r>
            </a:p>
          </p:txBody>
        </p:sp>
        <p:sp>
          <p:nvSpPr>
            <p:cNvPr id="110" name="Line 61"/>
            <p:cNvSpPr>
              <a:spLocks noChangeShapeType="1"/>
            </p:cNvSpPr>
            <p:nvPr/>
          </p:nvSpPr>
          <p:spPr bwMode="auto">
            <a:xfrm>
              <a:off x="3077" y="2982"/>
              <a:ext cx="3" cy="65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grpSp>
        <p:nvGrpSpPr>
          <p:cNvPr id="111" name="Group 71"/>
          <p:cNvGrpSpPr>
            <a:grpSpLocks/>
          </p:cNvGrpSpPr>
          <p:nvPr/>
        </p:nvGrpSpPr>
        <p:grpSpPr bwMode="auto">
          <a:xfrm>
            <a:off x="8986130" y="2383664"/>
            <a:ext cx="1335087" cy="700088"/>
            <a:chOff x="347" y="1289"/>
            <a:chExt cx="841" cy="441"/>
          </a:xfrm>
        </p:grpSpPr>
        <p:sp>
          <p:nvSpPr>
            <p:cNvPr id="112"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r>
                <a:rPr lang="en-US" smtClean="0"/>
                <a:t>FIN_WAIT_1</a:t>
              </a:r>
            </a:p>
          </p:txBody>
        </p:sp>
        <p:sp>
          <p:nvSpPr>
            <p:cNvPr id="113"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none"/>
            <a:lstStyle>
              <a:defPPr>
                <a:defRPr lang="en-US"/>
              </a:defPPr>
              <a:lvl1pPr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ctr"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a:lstStyle>
            <a:p>
              <a:pPr>
                <a:defRPr/>
              </a:pPr>
              <a:endParaRPr lang="en-US">
                <a:latin typeface="Tahoma" charset="0"/>
                <a:ea typeface="ＭＳ Ｐゴシック" charset="0"/>
              </a:endParaRPr>
            </a:p>
          </p:txBody>
        </p:sp>
      </p:grpSp>
    </p:spTree>
    <p:extLst>
      <p:ext uri="{BB962C8B-B14F-4D97-AF65-F5344CB8AC3E}">
        <p14:creationId xmlns:p14="http://schemas.microsoft.com/office/powerpoint/2010/main" val="2951204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TCP</a:t>
            </a:r>
            <a:r>
              <a:rPr lang="zh-CN" altLang="en-US" dirty="0" smtClean="0">
                <a:ea typeface="宋体" pitchFamily="2" charset="-122"/>
              </a:rPr>
              <a:t>连接</a:t>
            </a:r>
            <a:r>
              <a:rPr lang="zh-CN" altLang="en-US" dirty="0">
                <a:ea typeface="宋体" pitchFamily="2" charset="-122"/>
              </a:rPr>
              <a:t>释放</a:t>
            </a:r>
            <a:r>
              <a:rPr lang="zh-CN" altLang="en-US" dirty="0" smtClean="0">
                <a:ea typeface="宋体" pitchFamily="2" charset="-122"/>
              </a:rPr>
              <a:t>阶段</a:t>
            </a:r>
            <a:r>
              <a:rPr lang="zh-CN" altLang="en-US" dirty="0">
                <a:ea typeface="宋体" pitchFamily="2" charset="-122"/>
              </a:rPr>
              <a:t>的状态图</a:t>
            </a:r>
            <a:endParaRPr lang="zh-CN" altLang="en-US" dirty="0"/>
          </a:p>
        </p:txBody>
      </p:sp>
      <p:grpSp>
        <p:nvGrpSpPr>
          <p:cNvPr id="4" name="Group 4"/>
          <p:cNvGrpSpPr>
            <a:grpSpLocks/>
          </p:cNvGrpSpPr>
          <p:nvPr/>
        </p:nvGrpSpPr>
        <p:grpSpPr bwMode="auto">
          <a:xfrm>
            <a:off x="1686414" y="1713298"/>
            <a:ext cx="8035925" cy="4562476"/>
            <a:chOff x="291" y="970"/>
            <a:chExt cx="5062" cy="2874"/>
          </a:xfrm>
        </p:grpSpPr>
        <p:sp>
          <p:nvSpPr>
            <p:cNvPr id="5" name="Rectangle 5"/>
            <p:cNvSpPr>
              <a:spLocks noChangeArrowheads="1"/>
            </p:cNvSpPr>
            <p:nvPr/>
          </p:nvSpPr>
          <p:spPr bwMode="auto">
            <a:xfrm>
              <a:off x="2544" y="263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CLOSING</a:t>
              </a:r>
            </a:p>
          </p:txBody>
        </p:sp>
        <p:sp>
          <p:nvSpPr>
            <p:cNvPr id="6" name="Rectangle 6"/>
            <p:cNvSpPr>
              <a:spLocks noChangeArrowheads="1"/>
            </p:cNvSpPr>
            <p:nvPr/>
          </p:nvSpPr>
          <p:spPr bwMode="auto">
            <a:xfrm>
              <a:off x="4560" y="1816"/>
              <a:ext cx="672" cy="336"/>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CLOSE</a:t>
              </a:r>
            </a:p>
            <a:p>
              <a:pPr algn="ctr"/>
              <a:r>
                <a:rPr lang="en-US" altLang="zh-CN">
                  <a:solidFill>
                    <a:srgbClr val="000000"/>
                  </a:solidFill>
                </a:rPr>
                <a:t>WAIT</a:t>
              </a:r>
            </a:p>
          </p:txBody>
        </p:sp>
        <p:sp>
          <p:nvSpPr>
            <p:cNvPr id="7" name="Rectangle 7"/>
            <p:cNvSpPr>
              <a:spLocks noChangeArrowheads="1"/>
            </p:cNvSpPr>
            <p:nvPr/>
          </p:nvSpPr>
          <p:spPr bwMode="auto">
            <a:xfrm>
              <a:off x="528" y="1816"/>
              <a:ext cx="720" cy="384"/>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FIN</a:t>
              </a:r>
            </a:p>
            <a:p>
              <a:pPr algn="ctr"/>
              <a:r>
                <a:rPr lang="en-US" altLang="zh-CN">
                  <a:solidFill>
                    <a:srgbClr val="000000"/>
                  </a:solidFill>
                </a:rPr>
                <a:t>WAIT-1</a:t>
              </a:r>
            </a:p>
          </p:txBody>
        </p:sp>
        <p:sp>
          <p:nvSpPr>
            <p:cNvPr id="8" name="Rectangle 8"/>
            <p:cNvSpPr>
              <a:spLocks noChangeArrowheads="1"/>
            </p:cNvSpPr>
            <p:nvPr/>
          </p:nvSpPr>
          <p:spPr bwMode="auto">
            <a:xfrm>
              <a:off x="2496" y="1288"/>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ESTAB</a:t>
              </a:r>
            </a:p>
          </p:txBody>
        </p:sp>
        <p:sp>
          <p:nvSpPr>
            <p:cNvPr id="9" name="Rectangle 9"/>
            <p:cNvSpPr>
              <a:spLocks noChangeArrowheads="1"/>
            </p:cNvSpPr>
            <p:nvPr/>
          </p:nvSpPr>
          <p:spPr bwMode="auto">
            <a:xfrm>
              <a:off x="2496" y="3304"/>
              <a:ext cx="720"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TIME WAIT</a:t>
              </a:r>
            </a:p>
          </p:txBody>
        </p:sp>
        <p:sp>
          <p:nvSpPr>
            <p:cNvPr id="10" name="Text Box 10"/>
            <p:cNvSpPr txBox="1">
              <a:spLocks noChangeArrowheads="1"/>
            </p:cNvSpPr>
            <p:nvPr/>
          </p:nvSpPr>
          <p:spPr bwMode="auto">
            <a:xfrm>
              <a:off x="4464" y="2431"/>
              <a:ext cx="537" cy="213"/>
            </a:xfrm>
            <a:prstGeom prst="rect">
              <a:avLst/>
            </a:prstGeom>
            <a:noFill/>
            <a:ln w="9525">
              <a:noFill/>
              <a:miter lim="800000"/>
              <a:headEnd/>
              <a:tailEnd/>
            </a:ln>
            <a:effectLst/>
          </p:spPr>
          <p:txBody>
            <a:bodyPr wrap="none">
              <a:spAutoFit/>
            </a:bodyPr>
            <a:lstStyle/>
            <a:p>
              <a:r>
                <a:rPr lang="en-US" altLang="zh-CN" sz="1600">
                  <a:solidFill>
                    <a:srgbClr val="000000"/>
                  </a:solidFill>
                </a:rPr>
                <a:t>snd FIN</a:t>
              </a:r>
            </a:p>
          </p:txBody>
        </p:sp>
        <p:sp>
          <p:nvSpPr>
            <p:cNvPr id="11" name="Text Box 11"/>
            <p:cNvSpPr txBox="1">
              <a:spLocks noChangeArrowheads="1"/>
            </p:cNvSpPr>
            <p:nvPr/>
          </p:nvSpPr>
          <p:spPr bwMode="auto">
            <a:xfrm>
              <a:off x="4464" y="2248"/>
              <a:ext cx="485" cy="213"/>
            </a:xfrm>
            <a:prstGeom prst="rect">
              <a:avLst/>
            </a:prstGeom>
            <a:noFill/>
            <a:ln w="9525">
              <a:noFill/>
              <a:miter lim="800000"/>
              <a:headEnd/>
              <a:tailEnd/>
            </a:ln>
            <a:effectLst/>
          </p:spPr>
          <p:txBody>
            <a:bodyPr wrap="none">
              <a:spAutoFit/>
            </a:bodyPr>
            <a:lstStyle/>
            <a:p>
              <a:r>
                <a:rPr lang="en-US" altLang="zh-CN" sz="1600">
                  <a:solidFill>
                    <a:srgbClr val="000000"/>
                  </a:solidFill>
                </a:rPr>
                <a:t>CLOSE</a:t>
              </a:r>
            </a:p>
          </p:txBody>
        </p:sp>
        <p:sp>
          <p:nvSpPr>
            <p:cNvPr id="12" name="Text Box 12"/>
            <p:cNvSpPr txBox="1">
              <a:spLocks noChangeArrowheads="1"/>
            </p:cNvSpPr>
            <p:nvPr/>
          </p:nvSpPr>
          <p:spPr bwMode="auto">
            <a:xfrm>
              <a:off x="768" y="1375"/>
              <a:ext cx="537" cy="213"/>
            </a:xfrm>
            <a:prstGeom prst="rect">
              <a:avLst/>
            </a:prstGeom>
            <a:noFill/>
            <a:ln w="9525">
              <a:noFill/>
              <a:miter lim="800000"/>
              <a:headEnd/>
              <a:tailEnd/>
            </a:ln>
            <a:effectLst/>
          </p:spPr>
          <p:txBody>
            <a:bodyPr wrap="none">
              <a:spAutoFit/>
            </a:bodyPr>
            <a:lstStyle/>
            <a:p>
              <a:r>
                <a:rPr lang="en-US" altLang="zh-CN" sz="1600">
                  <a:solidFill>
                    <a:srgbClr val="000000"/>
                  </a:solidFill>
                </a:rPr>
                <a:t>snd FIN</a:t>
              </a:r>
            </a:p>
          </p:txBody>
        </p:sp>
        <p:sp>
          <p:nvSpPr>
            <p:cNvPr id="13" name="Text Box 13"/>
            <p:cNvSpPr txBox="1">
              <a:spLocks noChangeArrowheads="1"/>
            </p:cNvSpPr>
            <p:nvPr/>
          </p:nvSpPr>
          <p:spPr bwMode="auto">
            <a:xfrm>
              <a:off x="768" y="1192"/>
              <a:ext cx="485" cy="213"/>
            </a:xfrm>
            <a:prstGeom prst="rect">
              <a:avLst/>
            </a:prstGeom>
            <a:noFill/>
            <a:ln w="9525">
              <a:noFill/>
              <a:miter lim="800000"/>
              <a:headEnd/>
              <a:tailEnd/>
            </a:ln>
            <a:effectLst/>
          </p:spPr>
          <p:txBody>
            <a:bodyPr wrap="none">
              <a:spAutoFit/>
            </a:bodyPr>
            <a:lstStyle/>
            <a:p>
              <a:r>
                <a:rPr lang="en-US" altLang="zh-CN" sz="1600">
                  <a:solidFill>
                    <a:srgbClr val="000000"/>
                  </a:solidFill>
                </a:rPr>
                <a:t>CLOSE</a:t>
              </a:r>
            </a:p>
          </p:txBody>
        </p:sp>
        <p:sp>
          <p:nvSpPr>
            <p:cNvPr id="14" name="Text Box 14"/>
            <p:cNvSpPr txBox="1">
              <a:spLocks noChangeArrowheads="1"/>
            </p:cNvSpPr>
            <p:nvPr/>
          </p:nvSpPr>
          <p:spPr bwMode="auto">
            <a:xfrm>
              <a:off x="4032" y="2920"/>
              <a:ext cx="918" cy="213"/>
            </a:xfrm>
            <a:prstGeom prst="rect">
              <a:avLst/>
            </a:prstGeom>
            <a:noFill/>
            <a:ln w="9525">
              <a:noFill/>
              <a:miter lim="800000"/>
              <a:headEnd/>
              <a:tailEnd/>
            </a:ln>
            <a:effectLst/>
          </p:spPr>
          <p:txBody>
            <a:bodyPr wrap="none">
              <a:spAutoFit/>
            </a:bodyPr>
            <a:lstStyle/>
            <a:p>
              <a:r>
                <a:rPr lang="en-US" altLang="zh-CN" sz="1600">
                  <a:solidFill>
                    <a:srgbClr val="000000"/>
                  </a:solidFill>
                </a:rPr>
                <a:t>rcv ACK of FIN</a:t>
              </a:r>
            </a:p>
          </p:txBody>
        </p:sp>
        <p:sp>
          <p:nvSpPr>
            <p:cNvPr id="15" name="Line 15"/>
            <p:cNvSpPr>
              <a:spLocks noChangeShapeType="1"/>
            </p:cNvSpPr>
            <p:nvPr/>
          </p:nvSpPr>
          <p:spPr bwMode="auto">
            <a:xfrm>
              <a:off x="4512" y="2464"/>
              <a:ext cx="480" cy="0"/>
            </a:xfrm>
            <a:prstGeom prst="line">
              <a:avLst/>
            </a:prstGeom>
            <a:noFill/>
            <a:ln w="15875">
              <a:solidFill>
                <a:schemeClr val="tx1"/>
              </a:solidFill>
              <a:round/>
              <a:headEnd/>
              <a:tailEnd/>
            </a:ln>
            <a:effectLst/>
          </p:spPr>
          <p:txBody>
            <a:bodyPr wrap="none"/>
            <a:lstStyle/>
            <a:p>
              <a:endParaRPr lang="zh-CN" altLang="en-US"/>
            </a:p>
          </p:txBody>
        </p:sp>
        <p:sp>
          <p:nvSpPr>
            <p:cNvPr id="16" name="Line 16"/>
            <p:cNvSpPr>
              <a:spLocks noChangeShapeType="1"/>
            </p:cNvSpPr>
            <p:nvPr/>
          </p:nvSpPr>
          <p:spPr bwMode="auto">
            <a:xfrm>
              <a:off x="768" y="1399"/>
              <a:ext cx="576" cy="0"/>
            </a:xfrm>
            <a:prstGeom prst="line">
              <a:avLst/>
            </a:prstGeom>
            <a:noFill/>
            <a:ln w="15875">
              <a:solidFill>
                <a:schemeClr val="tx1"/>
              </a:solidFill>
              <a:round/>
              <a:headEnd/>
              <a:tailEnd/>
            </a:ln>
            <a:effectLst/>
          </p:spPr>
          <p:txBody>
            <a:bodyPr wrap="none"/>
            <a:lstStyle/>
            <a:p>
              <a:endParaRPr lang="zh-CN" altLang="en-US"/>
            </a:p>
          </p:txBody>
        </p:sp>
        <p:sp>
          <p:nvSpPr>
            <p:cNvPr id="17" name="Rectangle 17"/>
            <p:cNvSpPr>
              <a:spLocks noChangeArrowheads="1"/>
            </p:cNvSpPr>
            <p:nvPr/>
          </p:nvSpPr>
          <p:spPr bwMode="auto">
            <a:xfrm>
              <a:off x="4560" y="2632"/>
              <a:ext cx="720"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LAST-ACK</a:t>
              </a:r>
            </a:p>
          </p:txBody>
        </p:sp>
        <p:sp>
          <p:nvSpPr>
            <p:cNvPr id="18" name="Rectangle 18"/>
            <p:cNvSpPr>
              <a:spLocks noChangeArrowheads="1"/>
            </p:cNvSpPr>
            <p:nvPr/>
          </p:nvSpPr>
          <p:spPr bwMode="auto">
            <a:xfrm>
              <a:off x="4560" y="330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CLOSED</a:t>
              </a:r>
            </a:p>
          </p:txBody>
        </p:sp>
        <p:sp>
          <p:nvSpPr>
            <p:cNvPr id="19" name="Rectangle 19"/>
            <p:cNvSpPr>
              <a:spLocks noChangeArrowheads="1"/>
            </p:cNvSpPr>
            <p:nvPr/>
          </p:nvSpPr>
          <p:spPr bwMode="auto">
            <a:xfrm>
              <a:off x="480" y="2584"/>
              <a:ext cx="768" cy="28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a:solidFill>
                    <a:srgbClr val="000000"/>
                  </a:solidFill>
                </a:rPr>
                <a:t>FIN WAIT-2</a:t>
              </a:r>
            </a:p>
          </p:txBody>
        </p:sp>
        <p:sp>
          <p:nvSpPr>
            <p:cNvPr id="20" name="Text Box 20"/>
            <p:cNvSpPr txBox="1">
              <a:spLocks noChangeArrowheads="1"/>
            </p:cNvSpPr>
            <p:nvPr/>
          </p:nvSpPr>
          <p:spPr bwMode="auto">
            <a:xfrm>
              <a:off x="868" y="3583"/>
              <a:ext cx="583" cy="213"/>
            </a:xfrm>
            <a:prstGeom prst="rect">
              <a:avLst/>
            </a:prstGeom>
            <a:noFill/>
            <a:ln w="9525">
              <a:noFill/>
              <a:miter lim="800000"/>
              <a:headEnd/>
              <a:tailEnd/>
            </a:ln>
            <a:effectLst/>
          </p:spPr>
          <p:txBody>
            <a:bodyPr wrap="none">
              <a:spAutoFit/>
            </a:bodyPr>
            <a:lstStyle/>
            <a:p>
              <a:r>
                <a:rPr lang="en-US" altLang="zh-CN" sz="1600">
                  <a:solidFill>
                    <a:srgbClr val="000000"/>
                  </a:solidFill>
                </a:rPr>
                <a:t>snd ACK</a:t>
              </a:r>
            </a:p>
          </p:txBody>
        </p:sp>
        <p:sp>
          <p:nvSpPr>
            <p:cNvPr id="21" name="Text Box 21"/>
            <p:cNvSpPr txBox="1">
              <a:spLocks noChangeArrowheads="1"/>
            </p:cNvSpPr>
            <p:nvPr/>
          </p:nvSpPr>
          <p:spPr bwMode="auto">
            <a:xfrm>
              <a:off x="871" y="3400"/>
              <a:ext cx="502" cy="213"/>
            </a:xfrm>
            <a:prstGeom prst="rect">
              <a:avLst/>
            </a:prstGeom>
            <a:noFill/>
            <a:ln w="9525">
              <a:noFill/>
              <a:miter lim="800000"/>
              <a:headEnd/>
              <a:tailEnd/>
            </a:ln>
            <a:effectLst/>
          </p:spPr>
          <p:txBody>
            <a:bodyPr wrap="none">
              <a:spAutoFit/>
            </a:bodyPr>
            <a:lstStyle/>
            <a:p>
              <a:r>
                <a:rPr lang="en-US" altLang="zh-CN" sz="1600">
                  <a:solidFill>
                    <a:srgbClr val="000000"/>
                  </a:solidFill>
                </a:rPr>
                <a:t>rcv FIN</a:t>
              </a:r>
            </a:p>
          </p:txBody>
        </p:sp>
        <p:sp>
          <p:nvSpPr>
            <p:cNvPr id="22" name="Line 22"/>
            <p:cNvSpPr>
              <a:spLocks noChangeShapeType="1"/>
            </p:cNvSpPr>
            <p:nvPr/>
          </p:nvSpPr>
          <p:spPr bwMode="auto">
            <a:xfrm>
              <a:off x="930" y="3607"/>
              <a:ext cx="466" cy="0"/>
            </a:xfrm>
            <a:prstGeom prst="line">
              <a:avLst/>
            </a:prstGeom>
            <a:noFill/>
            <a:ln w="15875">
              <a:solidFill>
                <a:schemeClr val="tx1"/>
              </a:solidFill>
              <a:round/>
              <a:headEnd/>
              <a:tailEnd/>
            </a:ln>
            <a:effectLst/>
          </p:spPr>
          <p:txBody>
            <a:bodyPr wrap="none"/>
            <a:lstStyle/>
            <a:p>
              <a:endParaRPr lang="zh-CN" altLang="en-US"/>
            </a:p>
          </p:txBody>
        </p:sp>
        <p:sp>
          <p:nvSpPr>
            <p:cNvPr id="23" name="Text Box 23"/>
            <p:cNvSpPr txBox="1">
              <a:spLocks noChangeArrowheads="1"/>
            </p:cNvSpPr>
            <p:nvPr/>
          </p:nvSpPr>
          <p:spPr bwMode="auto">
            <a:xfrm>
              <a:off x="3515" y="3631"/>
              <a:ext cx="716" cy="213"/>
            </a:xfrm>
            <a:prstGeom prst="rect">
              <a:avLst/>
            </a:prstGeom>
            <a:noFill/>
            <a:ln w="9525">
              <a:noFill/>
              <a:miter lim="800000"/>
              <a:headEnd/>
              <a:tailEnd/>
            </a:ln>
            <a:effectLst/>
          </p:spPr>
          <p:txBody>
            <a:bodyPr wrap="none">
              <a:spAutoFit/>
            </a:bodyPr>
            <a:lstStyle/>
            <a:p>
              <a:r>
                <a:rPr lang="en-US" altLang="zh-CN" sz="1600">
                  <a:solidFill>
                    <a:srgbClr val="000000"/>
                  </a:solidFill>
                </a:rPr>
                <a:t>delete TCB</a:t>
              </a:r>
            </a:p>
          </p:txBody>
        </p:sp>
        <p:sp>
          <p:nvSpPr>
            <p:cNvPr id="24" name="Text Box 24"/>
            <p:cNvSpPr txBox="1">
              <a:spLocks noChangeArrowheads="1"/>
            </p:cNvSpPr>
            <p:nvPr/>
          </p:nvSpPr>
          <p:spPr bwMode="auto">
            <a:xfrm>
              <a:off x="3456" y="3448"/>
              <a:ext cx="923" cy="212"/>
            </a:xfrm>
            <a:prstGeom prst="rect">
              <a:avLst/>
            </a:prstGeom>
            <a:noFill/>
            <a:ln w="9525">
              <a:noFill/>
              <a:miter lim="800000"/>
              <a:headEnd/>
              <a:tailEnd/>
            </a:ln>
            <a:effectLst/>
          </p:spPr>
          <p:txBody>
            <a:bodyPr wrap="none">
              <a:spAutoFit/>
            </a:bodyPr>
            <a:lstStyle/>
            <a:p>
              <a:r>
                <a:rPr lang="en-US" altLang="zh-CN" sz="1600">
                  <a:solidFill>
                    <a:srgbClr val="000000"/>
                  </a:solidFill>
                </a:rPr>
                <a:t>Timeout=2msl</a:t>
              </a:r>
            </a:p>
          </p:txBody>
        </p:sp>
        <p:sp>
          <p:nvSpPr>
            <p:cNvPr id="25" name="Line 25"/>
            <p:cNvSpPr>
              <a:spLocks noChangeShapeType="1"/>
            </p:cNvSpPr>
            <p:nvPr/>
          </p:nvSpPr>
          <p:spPr bwMode="auto">
            <a:xfrm>
              <a:off x="3515" y="3655"/>
              <a:ext cx="816" cy="0"/>
            </a:xfrm>
            <a:prstGeom prst="line">
              <a:avLst/>
            </a:prstGeom>
            <a:noFill/>
            <a:ln w="15875">
              <a:solidFill>
                <a:schemeClr val="tx1"/>
              </a:solidFill>
              <a:round/>
              <a:headEnd/>
              <a:tailEnd/>
            </a:ln>
            <a:effectLst/>
          </p:spPr>
          <p:txBody>
            <a:bodyPr wrap="none"/>
            <a:lstStyle/>
            <a:p>
              <a:endParaRPr lang="zh-CN" altLang="en-US"/>
            </a:p>
          </p:txBody>
        </p:sp>
        <p:sp>
          <p:nvSpPr>
            <p:cNvPr id="26" name="Text Box 26"/>
            <p:cNvSpPr txBox="1">
              <a:spLocks noChangeArrowheads="1"/>
            </p:cNvSpPr>
            <p:nvPr/>
          </p:nvSpPr>
          <p:spPr bwMode="auto">
            <a:xfrm>
              <a:off x="1872" y="1711"/>
              <a:ext cx="537" cy="213"/>
            </a:xfrm>
            <a:prstGeom prst="rect">
              <a:avLst/>
            </a:prstGeom>
            <a:noFill/>
            <a:ln w="9525">
              <a:noFill/>
              <a:miter lim="800000"/>
              <a:headEnd/>
              <a:tailEnd/>
            </a:ln>
            <a:effectLst/>
          </p:spPr>
          <p:txBody>
            <a:bodyPr wrap="none">
              <a:spAutoFit/>
            </a:bodyPr>
            <a:lstStyle/>
            <a:p>
              <a:r>
                <a:rPr lang="en-US" altLang="zh-CN" sz="1600">
                  <a:solidFill>
                    <a:srgbClr val="000000"/>
                  </a:solidFill>
                </a:rPr>
                <a:t>snd FIN</a:t>
              </a:r>
            </a:p>
          </p:txBody>
        </p:sp>
        <p:sp>
          <p:nvSpPr>
            <p:cNvPr id="27" name="Text Box 27"/>
            <p:cNvSpPr txBox="1">
              <a:spLocks noChangeArrowheads="1"/>
            </p:cNvSpPr>
            <p:nvPr/>
          </p:nvSpPr>
          <p:spPr bwMode="auto">
            <a:xfrm>
              <a:off x="1872" y="1528"/>
              <a:ext cx="485" cy="213"/>
            </a:xfrm>
            <a:prstGeom prst="rect">
              <a:avLst/>
            </a:prstGeom>
            <a:noFill/>
            <a:ln w="9525">
              <a:noFill/>
              <a:miter lim="800000"/>
              <a:headEnd/>
              <a:tailEnd/>
            </a:ln>
            <a:effectLst/>
          </p:spPr>
          <p:txBody>
            <a:bodyPr wrap="none">
              <a:spAutoFit/>
            </a:bodyPr>
            <a:lstStyle/>
            <a:p>
              <a:r>
                <a:rPr lang="en-US" altLang="zh-CN" sz="1600">
                  <a:solidFill>
                    <a:srgbClr val="000000"/>
                  </a:solidFill>
                </a:rPr>
                <a:t>CLOSE</a:t>
              </a:r>
            </a:p>
          </p:txBody>
        </p:sp>
        <p:sp>
          <p:nvSpPr>
            <p:cNvPr id="28" name="Line 28"/>
            <p:cNvSpPr>
              <a:spLocks noChangeShapeType="1"/>
            </p:cNvSpPr>
            <p:nvPr/>
          </p:nvSpPr>
          <p:spPr bwMode="auto">
            <a:xfrm>
              <a:off x="1872" y="1735"/>
              <a:ext cx="576" cy="0"/>
            </a:xfrm>
            <a:prstGeom prst="line">
              <a:avLst/>
            </a:prstGeom>
            <a:noFill/>
            <a:ln w="15875">
              <a:solidFill>
                <a:schemeClr val="tx1"/>
              </a:solidFill>
              <a:round/>
              <a:headEnd/>
              <a:tailEnd/>
            </a:ln>
            <a:effectLst/>
          </p:spPr>
          <p:txBody>
            <a:bodyPr wrap="none"/>
            <a:lstStyle/>
            <a:p>
              <a:endParaRPr lang="zh-CN" altLang="en-US"/>
            </a:p>
          </p:txBody>
        </p:sp>
        <p:sp>
          <p:nvSpPr>
            <p:cNvPr id="29" name="Text Box 29"/>
            <p:cNvSpPr txBox="1">
              <a:spLocks noChangeArrowheads="1"/>
            </p:cNvSpPr>
            <p:nvPr/>
          </p:nvSpPr>
          <p:spPr bwMode="auto">
            <a:xfrm>
              <a:off x="3312" y="1711"/>
              <a:ext cx="583" cy="213"/>
            </a:xfrm>
            <a:prstGeom prst="rect">
              <a:avLst/>
            </a:prstGeom>
            <a:noFill/>
            <a:ln w="9525">
              <a:noFill/>
              <a:miter lim="800000"/>
              <a:headEnd/>
              <a:tailEnd/>
            </a:ln>
            <a:effectLst/>
          </p:spPr>
          <p:txBody>
            <a:bodyPr wrap="none">
              <a:spAutoFit/>
            </a:bodyPr>
            <a:lstStyle/>
            <a:p>
              <a:r>
                <a:rPr lang="en-US" altLang="zh-CN" sz="1600">
                  <a:solidFill>
                    <a:srgbClr val="000000"/>
                  </a:solidFill>
                </a:rPr>
                <a:t>snd ACK</a:t>
              </a:r>
            </a:p>
          </p:txBody>
        </p:sp>
        <p:sp>
          <p:nvSpPr>
            <p:cNvPr id="30" name="Text Box 30"/>
            <p:cNvSpPr txBox="1">
              <a:spLocks noChangeArrowheads="1"/>
            </p:cNvSpPr>
            <p:nvPr/>
          </p:nvSpPr>
          <p:spPr bwMode="auto">
            <a:xfrm>
              <a:off x="3312" y="1528"/>
              <a:ext cx="502" cy="213"/>
            </a:xfrm>
            <a:prstGeom prst="rect">
              <a:avLst/>
            </a:prstGeom>
            <a:noFill/>
            <a:ln w="9525">
              <a:noFill/>
              <a:miter lim="800000"/>
              <a:headEnd/>
              <a:tailEnd/>
            </a:ln>
            <a:effectLst/>
          </p:spPr>
          <p:txBody>
            <a:bodyPr wrap="none">
              <a:spAutoFit/>
            </a:bodyPr>
            <a:lstStyle/>
            <a:p>
              <a:r>
                <a:rPr lang="en-US" altLang="zh-CN" sz="1600">
                  <a:solidFill>
                    <a:srgbClr val="000000"/>
                  </a:solidFill>
                </a:rPr>
                <a:t>rcv FIN</a:t>
              </a:r>
            </a:p>
          </p:txBody>
        </p:sp>
        <p:sp>
          <p:nvSpPr>
            <p:cNvPr id="31" name="Line 31"/>
            <p:cNvSpPr>
              <a:spLocks noChangeShapeType="1"/>
            </p:cNvSpPr>
            <p:nvPr/>
          </p:nvSpPr>
          <p:spPr bwMode="auto">
            <a:xfrm>
              <a:off x="3312" y="1735"/>
              <a:ext cx="576" cy="0"/>
            </a:xfrm>
            <a:prstGeom prst="line">
              <a:avLst/>
            </a:prstGeom>
            <a:noFill/>
            <a:ln w="15875">
              <a:solidFill>
                <a:schemeClr val="tx1"/>
              </a:solidFill>
              <a:round/>
              <a:headEnd/>
              <a:tailEnd/>
            </a:ln>
            <a:effectLst/>
          </p:spPr>
          <p:txBody>
            <a:bodyPr wrap="none"/>
            <a:lstStyle/>
            <a:p>
              <a:endParaRPr lang="zh-CN" altLang="en-US"/>
            </a:p>
          </p:txBody>
        </p:sp>
        <p:sp>
          <p:nvSpPr>
            <p:cNvPr id="32" name="Text Box 32"/>
            <p:cNvSpPr txBox="1">
              <a:spLocks noChangeArrowheads="1"/>
            </p:cNvSpPr>
            <p:nvPr/>
          </p:nvSpPr>
          <p:spPr bwMode="auto">
            <a:xfrm>
              <a:off x="1920" y="2287"/>
              <a:ext cx="583" cy="213"/>
            </a:xfrm>
            <a:prstGeom prst="rect">
              <a:avLst/>
            </a:prstGeom>
            <a:noFill/>
            <a:ln w="9525">
              <a:noFill/>
              <a:miter lim="800000"/>
              <a:headEnd/>
              <a:tailEnd/>
            </a:ln>
            <a:effectLst/>
          </p:spPr>
          <p:txBody>
            <a:bodyPr wrap="none">
              <a:spAutoFit/>
            </a:bodyPr>
            <a:lstStyle/>
            <a:p>
              <a:r>
                <a:rPr lang="en-US" altLang="zh-CN" sz="1600">
                  <a:solidFill>
                    <a:srgbClr val="000000"/>
                  </a:solidFill>
                </a:rPr>
                <a:t>snd ACK</a:t>
              </a:r>
            </a:p>
          </p:txBody>
        </p:sp>
        <p:sp>
          <p:nvSpPr>
            <p:cNvPr id="33" name="Text Box 33"/>
            <p:cNvSpPr txBox="1">
              <a:spLocks noChangeArrowheads="1"/>
            </p:cNvSpPr>
            <p:nvPr/>
          </p:nvSpPr>
          <p:spPr bwMode="auto">
            <a:xfrm>
              <a:off x="1920" y="2104"/>
              <a:ext cx="502" cy="213"/>
            </a:xfrm>
            <a:prstGeom prst="rect">
              <a:avLst/>
            </a:prstGeom>
            <a:noFill/>
            <a:ln w="9525">
              <a:noFill/>
              <a:miter lim="800000"/>
              <a:headEnd/>
              <a:tailEnd/>
            </a:ln>
            <a:effectLst/>
          </p:spPr>
          <p:txBody>
            <a:bodyPr wrap="none">
              <a:spAutoFit/>
            </a:bodyPr>
            <a:lstStyle/>
            <a:p>
              <a:r>
                <a:rPr lang="en-US" altLang="zh-CN" sz="1600">
                  <a:solidFill>
                    <a:srgbClr val="000000"/>
                  </a:solidFill>
                </a:rPr>
                <a:t>rcv FIN</a:t>
              </a:r>
            </a:p>
          </p:txBody>
        </p:sp>
        <p:sp>
          <p:nvSpPr>
            <p:cNvPr id="34" name="Line 34"/>
            <p:cNvSpPr>
              <a:spLocks noChangeShapeType="1"/>
            </p:cNvSpPr>
            <p:nvPr/>
          </p:nvSpPr>
          <p:spPr bwMode="auto">
            <a:xfrm>
              <a:off x="1920" y="2311"/>
              <a:ext cx="576" cy="0"/>
            </a:xfrm>
            <a:prstGeom prst="line">
              <a:avLst/>
            </a:prstGeom>
            <a:noFill/>
            <a:ln w="15875">
              <a:solidFill>
                <a:schemeClr val="tx1"/>
              </a:solidFill>
              <a:round/>
              <a:headEnd/>
              <a:tailEnd/>
            </a:ln>
            <a:effectLst/>
          </p:spPr>
          <p:txBody>
            <a:bodyPr wrap="none"/>
            <a:lstStyle/>
            <a:p>
              <a:endParaRPr lang="zh-CN" altLang="en-US"/>
            </a:p>
          </p:txBody>
        </p:sp>
        <p:sp>
          <p:nvSpPr>
            <p:cNvPr id="35" name="Text Box 35"/>
            <p:cNvSpPr txBox="1">
              <a:spLocks noChangeArrowheads="1"/>
            </p:cNvSpPr>
            <p:nvPr/>
          </p:nvSpPr>
          <p:spPr bwMode="auto">
            <a:xfrm>
              <a:off x="2822" y="2968"/>
              <a:ext cx="918" cy="213"/>
            </a:xfrm>
            <a:prstGeom prst="rect">
              <a:avLst/>
            </a:prstGeom>
            <a:noFill/>
            <a:ln w="9525">
              <a:noFill/>
              <a:miter lim="800000"/>
              <a:headEnd/>
              <a:tailEnd/>
            </a:ln>
            <a:effectLst/>
          </p:spPr>
          <p:txBody>
            <a:bodyPr wrap="none">
              <a:spAutoFit/>
            </a:bodyPr>
            <a:lstStyle/>
            <a:p>
              <a:r>
                <a:rPr lang="en-US" altLang="zh-CN" sz="1600">
                  <a:solidFill>
                    <a:srgbClr val="000000"/>
                  </a:solidFill>
                </a:rPr>
                <a:t>rcv ACK of FIN</a:t>
              </a:r>
            </a:p>
          </p:txBody>
        </p:sp>
        <p:sp>
          <p:nvSpPr>
            <p:cNvPr id="36" name="Line 36"/>
            <p:cNvSpPr>
              <a:spLocks noChangeShapeType="1"/>
            </p:cNvSpPr>
            <p:nvPr/>
          </p:nvSpPr>
          <p:spPr bwMode="auto">
            <a:xfrm>
              <a:off x="5088" y="2152"/>
              <a:ext cx="0" cy="432"/>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7" name="Line 37"/>
            <p:cNvSpPr>
              <a:spLocks noChangeShapeType="1"/>
            </p:cNvSpPr>
            <p:nvPr/>
          </p:nvSpPr>
          <p:spPr bwMode="auto">
            <a:xfrm>
              <a:off x="5088" y="2872"/>
              <a:ext cx="0" cy="432"/>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38" name="Line 38"/>
            <p:cNvSpPr>
              <a:spLocks noChangeShapeType="1"/>
            </p:cNvSpPr>
            <p:nvPr/>
          </p:nvSpPr>
          <p:spPr bwMode="auto">
            <a:xfrm>
              <a:off x="3216" y="3448"/>
              <a:ext cx="1296" cy="0"/>
            </a:xfrm>
            <a:prstGeom prst="line">
              <a:avLst/>
            </a:prstGeom>
            <a:noFill/>
            <a:ln w="9525">
              <a:solidFill>
                <a:srgbClr val="FF0000"/>
              </a:solidFill>
              <a:round/>
              <a:headEnd/>
              <a:tailEnd type="triangle" w="med" len="med"/>
            </a:ln>
            <a:effectLst/>
          </p:spPr>
          <p:txBody>
            <a:bodyPr wrap="none"/>
            <a:lstStyle/>
            <a:p>
              <a:endParaRPr lang="zh-CN" altLang="en-US"/>
            </a:p>
          </p:txBody>
        </p:sp>
        <p:cxnSp>
          <p:nvCxnSpPr>
            <p:cNvPr id="39" name="AutoShape 39"/>
            <p:cNvCxnSpPr>
              <a:cxnSpLocks noChangeShapeType="1"/>
              <a:stCxn id="19" idx="2"/>
              <a:endCxn id="9" idx="1"/>
            </p:cNvCxnSpPr>
            <p:nvPr/>
          </p:nvCxnSpPr>
          <p:spPr bwMode="auto">
            <a:xfrm rot="16200000" flipH="1">
              <a:off x="1404" y="2332"/>
              <a:ext cx="552" cy="1632"/>
            </a:xfrm>
            <a:prstGeom prst="bentConnector2">
              <a:avLst/>
            </a:prstGeom>
            <a:noFill/>
            <a:ln w="9525">
              <a:solidFill>
                <a:srgbClr val="FF0000"/>
              </a:solidFill>
              <a:miter lim="800000"/>
              <a:headEnd/>
              <a:tailEnd type="triangle" w="med" len="med"/>
            </a:ln>
            <a:effectLst/>
          </p:spPr>
        </p:cxnSp>
        <p:sp>
          <p:nvSpPr>
            <p:cNvPr id="40" name="Line 40"/>
            <p:cNvSpPr>
              <a:spLocks noChangeShapeType="1"/>
            </p:cNvSpPr>
            <p:nvPr/>
          </p:nvSpPr>
          <p:spPr bwMode="auto">
            <a:xfrm>
              <a:off x="672" y="1192"/>
              <a:ext cx="0" cy="576"/>
            </a:xfrm>
            <a:prstGeom prst="line">
              <a:avLst/>
            </a:prstGeom>
            <a:noFill/>
            <a:ln w="9525">
              <a:solidFill>
                <a:srgbClr val="FF0000"/>
              </a:solidFill>
              <a:round/>
              <a:headEnd/>
              <a:tailEnd type="triangle" w="med" len="med"/>
            </a:ln>
            <a:effectLst/>
          </p:spPr>
          <p:txBody>
            <a:bodyPr wrap="none"/>
            <a:lstStyle/>
            <a:p>
              <a:endParaRPr lang="zh-CN" altLang="en-US"/>
            </a:p>
          </p:txBody>
        </p:sp>
        <p:cxnSp>
          <p:nvCxnSpPr>
            <p:cNvPr id="41" name="AutoShape 41"/>
            <p:cNvCxnSpPr>
              <a:cxnSpLocks noChangeShapeType="1"/>
              <a:endCxn id="6" idx="1"/>
            </p:cNvCxnSpPr>
            <p:nvPr/>
          </p:nvCxnSpPr>
          <p:spPr bwMode="auto">
            <a:xfrm>
              <a:off x="2976" y="1528"/>
              <a:ext cx="1584" cy="456"/>
            </a:xfrm>
            <a:prstGeom prst="bentConnector3">
              <a:avLst>
                <a:gd name="adj1" fmla="val -65"/>
              </a:avLst>
            </a:prstGeom>
            <a:noFill/>
            <a:ln w="9525">
              <a:solidFill>
                <a:srgbClr val="FF0000"/>
              </a:solidFill>
              <a:miter lim="800000"/>
              <a:headEnd/>
              <a:tailEnd type="triangle" w="med" len="med"/>
            </a:ln>
            <a:effectLst/>
          </p:spPr>
        </p:cxnSp>
        <p:cxnSp>
          <p:nvCxnSpPr>
            <p:cNvPr id="42" name="AutoShape 42"/>
            <p:cNvCxnSpPr>
              <a:cxnSpLocks noChangeShapeType="1"/>
              <a:endCxn id="7" idx="3"/>
            </p:cNvCxnSpPr>
            <p:nvPr/>
          </p:nvCxnSpPr>
          <p:spPr bwMode="auto">
            <a:xfrm rot="10800000" flipV="1">
              <a:off x="1248" y="1528"/>
              <a:ext cx="1488" cy="480"/>
            </a:xfrm>
            <a:prstGeom prst="bentConnector3">
              <a:avLst>
                <a:gd name="adj1" fmla="val -810"/>
              </a:avLst>
            </a:prstGeom>
            <a:noFill/>
            <a:ln w="9525">
              <a:solidFill>
                <a:srgbClr val="FF0000"/>
              </a:solidFill>
              <a:miter lim="800000"/>
              <a:headEnd/>
              <a:tailEnd type="triangle" w="med" len="med"/>
            </a:ln>
            <a:effectLst/>
          </p:spPr>
        </p:cxnSp>
        <p:cxnSp>
          <p:nvCxnSpPr>
            <p:cNvPr id="43" name="AutoShape 43"/>
            <p:cNvCxnSpPr>
              <a:cxnSpLocks noChangeShapeType="1"/>
              <a:endCxn id="5" idx="0"/>
            </p:cNvCxnSpPr>
            <p:nvPr/>
          </p:nvCxnSpPr>
          <p:spPr bwMode="auto">
            <a:xfrm>
              <a:off x="1248" y="2104"/>
              <a:ext cx="1632" cy="528"/>
            </a:xfrm>
            <a:prstGeom prst="bentConnector2">
              <a:avLst/>
            </a:prstGeom>
            <a:noFill/>
            <a:ln w="9525">
              <a:solidFill>
                <a:srgbClr val="FF0000"/>
              </a:solidFill>
              <a:miter lim="800000"/>
              <a:headEnd/>
              <a:tailEnd type="triangle" w="med" len="med"/>
            </a:ln>
            <a:effectLst/>
          </p:spPr>
        </p:cxnSp>
        <p:sp>
          <p:nvSpPr>
            <p:cNvPr id="44" name="Line 44"/>
            <p:cNvSpPr>
              <a:spLocks noChangeShapeType="1"/>
            </p:cNvSpPr>
            <p:nvPr/>
          </p:nvSpPr>
          <p:spPr bwMode="auto">
            <a:xfrm>
              <a:off x="2832" y="2872"/>
              <a:ext cx="0" cy="384"/>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45" name="Line 45"/>
            <p:cNvSpPr>
              <a:spLocks noChangeShapeType="1"/>
            </p:cNvSpPr>
            <p:nvPr/>
          </p:nvSpPr>
          <p:spPr bwMode="auto">
            <a:xfrm>
              <a:off x="864" y="2248"/>
              <a:ext cx="0" cy="336"/>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46" name="Line 46"/>
            <p:cNvSpPr>
              <a:spLocks noChangeShapeType="1"/>
            </p:cNvSpPr>
            <p:nvPr/>
          </p:nvSpPr>
          <p:spPr bwMode="auto">
            <a:xfrm>
              <a:off x="1248" y="2200"/>
              <a:ext cx="1248" cy="1104"/>
            </a:xfrm>
            <a:prstGeom prst="line">
              <a:avLst/>
            </a:prstGeom>
            <a:noFill/>
            <a:ln w="9525">
              <a:solidFill>
                <a:srgbClr val="FF0000"/>
              </a:solidFill>
              <a:round/>
              <a:headEnd/>
              <a:tailEnd type="triangle" w="med" len="med"/>
            </a:ln>
            <a:effectLst/>
          </p:spPr>
          <p:txBody>
            <a:bodyPr wrap="none"/>
            <a:lstStyle/>
            <a:p>
              <a:endParaRPr lang="zh-CN" altLang="en-US"/>
            </a:p>
          </p:txBody>
        </p:sp>
        <p:sp>
          <p:nvSpPr>
            <p:cNvPr id="47" name="Text Box 47"/>
            <p:cNvSpPr txBox="1">
              <a:spLocks noChangeArrowheads="1"/>
            </p:cNvSpPr>
            <p:nvPr/>
          </p:nvSpPr>
          <p:spPr bwMode="auto">
            <a:xfrm>
              <a:off x="1920" y="2671"/>
              <a:ext cx="583" cy="213"/>
            </a:xfrm>
            <a:prstGeom prst="rect">
              <a:avLst/>
            </a:prstGeom>
            <a:noFill/>
            <a:ln w="9525">
              <a:noFill/>
              <a:miter lim="800000"/>
              <a:headEnd/>
              <a:tailEnd/>
            </a:ln>
            <a:effectLst/>
          </p:spPr>
          <p:txBody>
            <a:bodyPr wrap="none">
              <a:spAutoFit/>
            </a:bodyPr>
            <a:lstStyle/>
            <a:p>
              <a:r>
                <a:rPr lang="en-US" altLang="zh-CN" sz="1600">
                  <a:solidFill>
                    <a:srgbClr val="000000"/>
                  </a:solidFill>
                </a:rPr>
                <a:t>snd ACK</a:t>
              </a:r>
            </a:p>
          </p:txBody>
        </p:sp>
        <p:sp>
          <p:nvSpPr>
            <p:cNvPr id="48" name="Text Box 48"/>
            <p:cNvSpPr txBox="1">
              <a:spLocks noChangeArrowheads="1"/>
            </p:cNvSpPr>
            <p:nvPr/>
          </p:nvSpPr>
          <p:spPr bwMode="auto">
            <a:xfrm>
              <a:off x="1680" y="2488"/>
              <a:ext cx="821" cy="213"/>
            </a:xfrm>
            <a:prstGeom prst="rect">
              <a:avLst/>
            </a:prstGeom>
            <a:noFill/>
            <a:ln w="9525">
              <a:noFill/>
              <a:miter lim="800000"/>
              <a:headEnd/>
              <a:tailEnd/>
            </a:ln>
            <a:effectLst/>
          </p:spPr>
          <p:txBody>
            <a:bodyPr wrap="none">
              <a:spAutoFit/>
            </a:bodyPr>
            <a:lstStyle/>
            <a:p>
              <a:r>
                <a:rPr lang="en-US" altLang="zh-CN" sz="1600">
                  <a:solidFill>
                    <a:srgbClr val="000000"/>
                  </a:solidFill>
                </a:rPr>
                <a:t>rcv FIN+ACK</a:t>
              </a:r>
            </a:p>
          </p:txBody>
        </p:sp>
        <p:sp>
          <p:nvSpPr>
            <p:cNvPr id="49" name="Line 49"/>
            <p:cNvSpPr>
              <a:spLocks noChangeShapeType="1"/>
            </p:cNvSpPr>
            <p:nvPr/>
          </p:nvSpPr>
          <p:spPr bwMode="auto">
            <a:xfrm>
              <a:off x="1872" y="2695"/>
              <a:ext cx="576" cy="0"/>
            </a:xfrm>
            <a:prstGeom prst="line">
              <a:avLst/>
            </a:prstGeom>
            <a:noFill/>
            <a:ln w="15875">
              <a:solidFill>
                <a:schemeClr val="tx1"/>
              </a:solidFill>
              <a:round/>
              <a:headEnd/>
              <a:tailEnd/>
            </a:ln>
            <a:effectLst/>
          </p:spPr>
          <p:txBody>
            <a:bodyPr wrap="none"/>
            <a:lstStyle/>
            <a:p>
              <a:endParaRPr lang="zh-CN" altLang="en-US"/>
            </a:p>
          </p:txBody>
        </p:sp>
        <p:sp>
          <p:nvSpPr>
            <p:cNvPr id="50" name="Text Box 50"/>
            <p:cNvSpPr txBox="1">
              <a:spLocks noChangeArrowheads="1"/>
            </p:cNvSpPr>
            <p:nvPr/>
          </p:nvSpPr>
          <p:spPr bwMode="auto">
            <a:xfrm>
              <a:off x="291" y="2189"/>
              <a:ext cx="547" cy="213"/>
            </a:xfrm>
            <a:prstGeom prst="rect">
              <a:avLst/>
            </a:prstGeom>
            <a:noFill/>
            <a:ln w="9525">
              <a:noFill/>
              <a:miter lim="800000"/>
              <a:headEnd/>
              <a:tailEnd/>
            </a:ln>
            <a:effectLst/>
          </p:spPr>
          <p:txBody>
            <a:bodyPr wrap="none">
              <a:spAutoFit/>
            </a:bodyPr>
            <a:lstStyle/>
            <a:p>
              <a:r>
                <a:rPr lang="en-US" altLang="zh-CN" sz="1600">
                  <a:solidFill>
                    <a:srgbClr val="000000"/>
                  </a:solidFill>
                </a:rPr>
                <a:t>rcv ACK</a:t>
              </a:r>
            </a:p>
          </p:txBody>
        </p:sp>
        <p:sp>
          <p:nvSpPr>
            <p:cNvPr id="51" name="Line 51"/>
            <p:cNvSpPr>
              <a:spLocks noChangeShapeType="1"/>
            </p:cNvSpPr>
            <p:nvPr/>
          </p:nvSpPr>
          <p:spPr bwMode="auto">
            <a:xfrm>
              <a:off x="350" y="2392"/>
              <a:ext cx="466" cy="0"/>
            </a:xfrm>
            <a:prstGeom prst="line">
              <a:avLst/>
            </a:prstGeom>
            <a:noFill/>
            <a:ln w="15875">
              <a:solidFill>
                <a:schemeClr val="tx1"/>
              </a:solidFill>
              <a:round/>
              <a:headEnd/>
              <a:tailEnd/>
            </a:ln>
            <a:effectLst/>
          </p:spPr>
          <p:txBody>
            <a:bodyPr wrap="none"/>
            <a:lstStyle/>
            <a:p>
              <a:endParaRPr lang="zh-CN" altLang="en-US"/>
            </a:p>
          </p:txBody>
        </p:sp>
        <p:sp>
          <p:nvSpPr>
            <p:cNvPr id="52" name="Rectangle 52"/>
            <p:cNvSpPr>
              <a:spLocks noChangeArrowheads="1"/>
            </p:cNvSpPr>
            <p:nvPr/>
          </p:nvSpPr>
          <p:spPr bwMode="auto">
            <a:xfrm>
              <a:off x="612" y="970"/>
              <a:ext cx="975" cy="233"/>
            </a:xfrm>
            <a:prstGeom prst="rect">
              <a:avLst/>
            </a:prstGeom>
            <a:noFill/>
            <a:ln w="9525">
              <a:noFill/>
              <a:miter lim="800000"/>
              <a:headEnd/>
              <a:tailEnd/>
            </a:ln>
            <a:effectLst/>
          </p:spPr>
          <p:txBody>
            <a:bodyPr wrap="none">
              <a:spAutoFit/>
            </a:bodyPr>
            <a:lstStyle/>
            <a:p>
              <a:r>
                <a:rPr lang="en-US" altLang="zh-CN" b="1">
                  <a:solidFill>
                    <a:srgbClr val="FF0000"/>
                  </a:solidFill>
                </a:rPr>
                <a:t>(active close)</a:t>
              </a:r>
            </a:p>
          </p:txBody>
        </p:sp>
        <p:sp>
          <p:nvSpPr>
            <p:cNvPr id="53" name="Rectangle 53"/>
            <p:cNvSpPr>
              <a:spLocks noChangeArrowheads="1"/>
            </p:cNvSpPr>
            <p:nvPr/>
          </p:nvSpPr>
          <p:spPr bwMode="auto">
            <a:xfrm>
              <a:off x="4286" y="970"/>
              <a:ext cx="1067" cy="233"/>
            </a:xfrm>
            <a:prstGeom prst="rect">
              <a:avLst/>
            </a:prstGeom>
            <a:noFill/>
            <a:ln w="9525">
              <a:noFill/>
              <a:miter lim="800000"/>
              <a:headEnd/>
              <a:tailEnd/>
            </a:ln>
            <a:effectLst/>
          </p:spPr>
          <p:txBody>
            <a:bodyPr wrap="none">
              <a:spAutoFit/>
            </a:bodyPr>
            <a:lstStyle/>
            <a:p>
              <a:r>
                <a:rPr lang="en-US" altLang="zh-CN" b="1">
                  <a:solidFill>
                    <a:srgbClr val="FF0000"/>
                  </a:solidFill>
                </a:rPr>
                <a:t>(passive close)</a:t>
              </a:r>
            </a:p>
          </p:txBody>
        </p:sp>
        <p:sp>
          <p:nvSpPr>
            <p:cNvPr id="54" name="Rectangle 54"/>
            <p:cNvSpPr>
              <a:spLocks noChangeArrowheads="1"/>
            </p:cNvSpPr>
            <p:nvPr/>
          </p:nvSpPr>
          <p:spPr bwMode="auto">
            <a:xfrm>
              <a:off x="2426" y="2145"/>
              <a:ext cx="1466" cy="233"/>
            </a:xfrm>
            <a:prstGeom prst="rect">
              <a:avLst/>
            </a:prstGeom>
            <a:noFill/>
            <a:ln w="9525">
              <a:noFill/>
              <a:miter lim="800000"/>
              <a:headEnd/>
              <a:tailEnd/>
            </a:ln>
            <a:effectLst/>
          </p:spPr>
          <p:txBody>
            <a:bodyPr wrap="none">
              <a:spAutoFit/>
            </a:bodyPr>
            <a:lstStyle/>
            <a:p>
              <a:r>
                <a:rPr lang="en-US" altLang="zh-CN" b="1">
                  <a:solidFill>
                    <a:srgbClr val="FF0000"/>
                  </a:solidFill>
                </a:rPr>
                <a:t>(simultaneous close)</a:t>
              </a:r>
            </a:p>
          </p:txBody>
        </p:sp>
      </p:grpSp>
    </p:spTree>
    <p:extLst>
      <p:ext uri="{BB962C8B-B14F-4D97-AF65-F5344CB8AC3E}">
        <p14:creationId xmlns:p14="http://schemas.microsoft.com/office/powerpoint/2010/main" val="1423332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TCP状态</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Group 4"/>
          <p:cNvGraphicFramePr>
            <a:graphicFrameLocks/>
          </p:cNvGraphicFramePr>
          <p:nvPr>
            <p:extLst>
              <p:ext uri="{D42A27DB-BD31-4B8C-83A1-F6EECF244321}">
                <p14:modId xmlns:p14="http://schemas.microsoft.com/office/powerpoint/2010/main" val="2050340008"/>
              </p:ext>
            </p:extLst>
          </p:nvPr>
        </p:nvGraphicFramePr>
        <p:xfrm>
          <a:off x="2002618" y="1787843"/>
          <a:ext cx="7672387" cy="4389120"/>
        </p:xfrm>
        <a:graphic>
          <a:graphicData uri="http://schemas.openxmlformats.org/drawingml/2006/table">
            <a:tbl>
              <a:tblPr>
                <a:tableStyleId>{BDBED569-4797-4DF1-A0F4-6AAB3CD982D8}</a:tableStyleId>
              </a:tblPr>
              <a:tblGrid>
                <a:gridCol w="2141537">
                  <a:extLst>
                    <a:ext uri="{9D8B030D-6E8A-4147-A177-3AD203B41FA5}">
                      <a16:colId xmlns:a16="http://schemas.microsoft.com/office/drawing/2014/main" val="20000"/>
                    </a:ext>
                  </a:extLst>
                </a:gridCol>
                <a:gridCol w="5530850">
                  <a:extLst>
                    <a:ext uri="{9D8B030D-6E8A-4147-A177-3AD203B41FA5}">
                      <a16:colId xmlns:a16="http://schemas.microsoft.com/office/drawing/2014/main" val="20001"/>
                    </a:ext>
                  </a:extLst>
                </a:gridCol>
              </a:tblGrid>
              <a:tr h="317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状态</a:t>
                      </a:r>
                      <a:endParaRPr kumimoji="1" lang="zh-CN" altLang="en-US" sz="4000" b="1" i="0" u="none" strike="noStrike" cap="none" normalizeH="0" baseline="0" dirty="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描述</a:t>
                      </a:r>
                      <a:endParaRPr kumimoji="1" lang="zh-CN" altLang="en-US" sz="4000" b="1" i="0" u="none" strike="noStrike" cap="none" normalizeH="0" baseline="0" dirty="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0"/>
                  </a:ext>
                </a:extLst>
              </a:tr>
              <a:tr h="319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Closed</a:t>
                      </a:r>
                      <a:endParaRPr kumimoji="1" lang="en-US" altLang="zh-CN" sz="4000" b="1" i="0" u="none" strike="noStrike" cap="none" normalizeH="0" baseline="0" dirty="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无</a:t>
                      </a:r>
                      <a:r>
                        <a:rPr kumimoji="1" lang="en-US" altLang="zh-CN" sz="1800" u="none" strike="noStrike" cap="none" normalizeH="0" baseline="0" smtClean="0">
                          <a:ln>
                            <a:noFill/>
                          </a:ln>
                          <a:effectLst/>
                        </a:rPr>
                        <a:t>TCP</a:t>
                      </a:r>
                      <a:r>
                        <a:rPr kumimoji="1" lang="zh-CN" altLang="en-US" sz="1800" u="none" strike="noStrike" cap="none" normalizeH="0" baseline="0" smtClean="0">
                          <a:ln>
                            <a:noFill/>
                          </a:ln>
                          <a:effectLst/>
                        </a:rPr>
                        <a:t>连接，也不在建立连接</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1"/>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Listen</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用户开始</a:t>
                      </a:r>
                      <a:r>
                        <a:rPr kumimoji="1" lang="en-US" altLang="zh-CN" sz="1800" u="none" strike="noStrike" cap="none" normalizeH="0" baseline="0" smtClean="0">
                          <a:ln>
                            <a:noFill/>
                          </a:ln>
                          <a:effectLst/>
                        </a:rPr>
                        <a:t>LISTEN</a:t>
                      </a:r>
                      <a:r>
                        <a:rPr kumimoji="1" lang="zh-CN" altLang="en-US" sz="1800" u="none" strike="noStrike" cap="none" normalizeH="0" baseline="0" smtClean="0">
                          <a:ln>
                            <a:noFill/>
                          </a:ln>
                          <a:effectLst/>
                        </a:rPr>
                        <a:t>，等待对方的呼入连接</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2"/>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SYN Received</a:t>
                      </a:r>
                      <a:endParaRPr kumimoji="1" lang="en-US" altLang="zh-CN" sz="4000" b="1" i="0" u="none" strike="noStrike" cap="none" normalizeH="0" baseline="0" dirty="0" smtClean="0">
                        <a:ln>
                          <a:noFill/>
                        </a:ln>
                        <a:solidFill>
                          <a:srgbClr val="CC0099"/>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SYN</a:t>
                      </a:r>
                      <a:r>
                        <a:rPr kumimoji="1" lang="zh-CN" altLang="en-US" sz="1800" u="none" strike="noStrike" cap="none" normalizeH="0" baseline="0" smtClean="0">
                          <a:ln>
                            <a:noFill/>
                          </a:ln>
                          <a:effectLst/>
                        </a:rPr>
                        <a:t>收到，等待</a:t>
                      </a:r>
                      <a:r>
                        <a:rPr kumimoji="1" lang="en-US" altLang="zh-CN" sz="1800" u="none" strike="noStrike" cap="none" normalizeH="0" baseline="0" smtClean="0">
                          <a:ln>
                            <a:noFill/>
                          </a:ln>
                          <a:effectLst/>
                        </a:rPr>
                        <a:t>ACK</a:t>
                      </a:r>
                      <a:endParaRPr kumimoji="1" lang="en-US" altLang="zh-CN" sz="4000" b="1" i="0" u="none" strike="noStrike" cap="none" normalizeH="0" baseline="0" smtClean="0">
                        <a:ln>
                          <a:noFill/>
                        </a:ln>
                        <a:solidFill>
                          <a:srgbClr val="CC0099"/>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3"/>
                  </a:ext>
                </a:extLst>
              </a:tr>
              <a:tr h="319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SYN Sent</a:t>
                      </a:r>
                      <a:endParaRPr kumimoji="1" lang="en-US" altLang="zh-CN" sz="4000" b="1" i="0" u="none" strike="noStrike" cap="none" normalizeH="0" baseline="0" smtClean="0">
                        <a:ln>
                          <a:noFill/>
                        </a:ln>
                        <a:solidFill>
                          <a:srgbClr val="CC0099"/>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SYN</a:t>
                      </a:r>
                      <a:r>
                        <a:rPr kumimoji="1" lang="zh-CN" altLang="en-US" sz="1800" u="none" strike="noStrike" cap="none" normalizeH="0" baseline="0" dirty="0" smtClean="0">
                          <a:ln>
                            <a:noFill/>
                          </a:ln>
                          <a:effectLst/>
                        </a:rPr>
                        <a:t>发出，开始与对方建立连接</a:t>
                      </a:r>
                      <a:endParaRPr kumimoji="1" lang="zh-CN" altLang="en-US" sz="4000" b="1" i="0" u="none" strike="noStrike" cap="none" normalizeH="0" baseline="0" dirty="0" smtClean="0">
                        <a:ln>
                          <a:noFill/>
                        </a:ln>
                        <a:solidFill>
                          <a:srgbClr val="CC0099"/>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4"/>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Established</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连接建立成功，可以传送数据</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5"/>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FIN Wait 1</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用户释放连接，已经发出</a:t>
                      </a:r>
                      <a:r>
                        <a:rPr kumimoji="1" lang="en-US" altLang="zh-CN" sz="1800" u="none" strike="noStrike" cap="none" normalizeH="0" baseline="0" smtClean="0">
                          <a:ln>
                            <a:noFill/>
                          </a:ln>
                          <a:effectLst/>
                        </a:rPr>
                        <a:t>FIN</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6"/>
                  </a:ext>
                </a:extLst>
              </a:tr>
              <a:tr h="319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FIN Wait 2</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对方同意释放连接</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7"/>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Closing</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双方同时开始释放连接</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8"/>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Timed Wait</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等待全部</a:t>
                      </a:r>
                      <a:r>
                        <a:rPr kumimoji="1" lang="en-US" altLang="zh-CN" sz="1800" u="none" strike="noStrike" cap="none" normalizeH="0" baseline="0" smtClean="0">
                          <a:ln>
                            <a:noFill/>
                          </a:ln>
                          <a:effectLst/>
                        </a:rPr>
                        <a:t>TCP</a:t>
                      </a:r>
                      <a:r>
                        <a:rPr kumimoji="1" lang="zh-CN" altLang="en-US" sz="1800" u="none" strike="noStrike" cap="none" normalizeH="0" baseline="0" smtClean="0">
                          <a:ln>
                            <a:noFill/>
                          </a:ln>
                          <a:effectLst/>
                        </a:rPr>
                        <a:t>段传送完毕</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9"/>
                  </a:ext>
                </a:extLst>
              </a:tr>
              <a:tr h="319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Close Wait</a:t>
                      </a:r>
                      <a:endParaRPr kumimoji="1" lang="en-US" altLang="zh-CN"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smtClean="0">
                          <a:ln>
                            <a:noFill/>
                          </a:ln>
                          <a:effectLst/>
                        </a:rPr>
                        <a:t>等待用户释放连接</a:t>
                      </a:r>
                      <a:endParaRPr kumimoji="1" lang="zh-CN" altLang="en-US" sz="40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10"/>
                  </a:ext>
                </a:extLst>
              </a:tr>
              <a:tr h="31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Last </a:t>
                      </a:r>
                      <a:r>
                        <a:rPr kumimoji="1" lang="en-US" altLang="zh-CN" sz="1800" u="none" strike="noStrike" cap="none" normalizeH="0" baseline="0" dirty="0" err="1" smtClean="0">
                          <a:ln>
                            <a:noFill/>
                          </a:ln>
                          <a:effectLst/>
                        </a:rPr>
                        <a:t>Ack</a:t>
                      </a:r>
                      <a:endParaRPr kumimoji="1" lang="en-US" altLang="zh-CN" sz="4000" b="1" i="0" u="none" strike="noStrike" cap="none" normalizeH="0" baseline="0" dirty="0" smtClean="0">
                        <a:ln>
                          <a:noFill/>
                        </a:ln>
                        <a:solidFill>
                          <a:schemeClr val="accent2"/>
                        </a:solidFill>
                        <a:effectLst/>
                        <a:latin typeface="Times New Roman" pitchFamily="18" charset="0"/>
                        <a:ea typeface="宋体" pitchFamily="2" charset="-122"/>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用户释放连接，等待对方最后同意</a:t>
                      </a:r>
                      <a:endParaRPr kumimoji="1" lang="zh-CN" altLang="en-US" sz="4000" b="1" i="0" u="none" strike="noStrike" cap="none" normalizeH="0" baseline="0" dirty="0" smtClean="0">
                        <a:ln>
                          <a:noFill/>
                        </a:ln>
                        <a:solidFill>
                          <a:schemeClr val="accent2"/>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04303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RST</a:t>
            </a:r>
            <a:r>
              <a:rPr lang="zh-CN" altLang="en-US" dirty="0" smtClean="0"/>
              <a:t>攻击</a:t>
            </a:r>
            <a:r>
              <a:rPr lang="en-US" altLang="zh-CN" dirty="0" smtClean="0"/>
              <a:t> </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latin typeface="宋体" pitchFamily="2" charset="-122"/>
                <a:ea typeface="宋体" pitchFamily="2" charset="-122"/>
              </a:rPr>
              <a:t>TCP</a:t>
            </a:r>
            <a:r>
              <a:rPr lang="zh-CN" altLang="en-US" sz="2400" dirty="0">
                <a:latin typeface="宋体" pitchFamily="2" charset="-122"/>
                <a:ea typeface="宋体" pitchFamily="2" charset="-122"/>
              </a:rPr>
              <a:t>连接发生故障时发送</a:t>
            </a:r>
            <a:r>
              <a:rPr lang="en-US" altLang="zh-CN" sz="2400" dirty="0">
                <a:latin typeface="宋体" pitchFamily="2" charset="-122"/>
                <a:ea typeface="宋体" pitchFamily="2" charset="-122"/>
              </a:rPr>
              <a:t>RST</a:t>
            </a:r>
            <a:r>
              <a:rPr lang="zh-CN" altLang="en-US" sz="2400" dirty="0">
                <a:latin typeface="宋体" pitchFamily="2" charset="-122"/>
                <a:ea typeface="宋体" pitchFamily="2" charset="-122"/>
              </a:rPr>
              <a:t>，以使通信双方重新同步</a:t>
            </a:r>
          </a:p>
          <a:p>
            <a:pPr lvl="1"/>
            <a:r>
              <a:rPr lang="zh-CN" altLang="en-US" dirty="0" smtClean="0">
                <a:latin typeface="宋体" pitchFamily="2" charset="-122"/>
                <a:ea typeface="宋体" pitchFamily="2" charset="-122"/>
              </a:rPr>
              <a:t>在</a:t>
            </a:r>
            <a:r>
              <a:rPr lang="en-US" altLang="zh-CN" dirty="0">
                <a:latin typeface="宋体" pitchFamily="2" charset="-122"/>
                <a:ea typeface="宋体" pitchFamily="2" charset="-122"/>
              </a:rPr>
              <a:t>CLOSED</a:t>
            </a:r>
            <a:r>
              <a:rPr lang="zh-CN" altLang="en-US" dirty="0">
                <a:latin typeface="宋体" pitchFamily="2" charset="-122"/>
                <a:ea typeface="宋体" pitchFamily="2" charset="-122"/>
              </a:rPr>
              <a:t>状态时，发送</a:t>
            </a:r>
            <a:r>
              <a:rPr lang="en-US" altLang="zh-CN" dirty="0" smtClean="0">
                <a:latin typeface="宋体" pitchFamily="2" charset="-122"/>
                <a:ea typeface="宋体" pitchFamily="2" charset="-122"/>
              </a:rPr>
              <a:t>RST (</a:t>
            </a:r>
            <a:r>
              <a:rPr lang="zh-CN" altLang="en-US" dirty="0" smtClean="0">
                <a:latin typeface="宋体" pitchFamily="2" charset="-122"/>
                <a:ea typeface="宋体" pitchFamily="2" charset="-122"/>
              </a:rPr>
              <a:t>连接拒绝）</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在非同步状态（连接建立阶段的中间状态）： </a:t>
            </a:r>
            <a:endParaRPr lang="en-US" altLang="zh-CN" dirty="0">
              <a:latin typeface="宋体" pitchFamily="2" charset="-122"/>
              <a:ea typeface="宋体" pitchFamily="2" charset="-122"/>
            </a:endParaRPr>
          </a:p>
          <a:p>
            <a:pPr lvl="2"/>
            <a:r>
              <a:rPr lang="zh-CN" altLang="en-US" sz="2400" dirty="0">
                <a:latin typeface="宋体" pitchFamily="2" charset="-122"/>
                <a:ea typeface="宋体" pitchFamily="2" charset="-122"/>
              </a:rPr>
              <a:t>收到非法的</a:t>
            </a:r>
            <a:r>
              <a:rPr lang="en-US" altLang="zh-CN" sz="2400" dirty="0">
                <a:latin typeface="宋体" pitchFamily="2" charset="-122"/>
                <a:ea typeface="宋体" pitchFamily="2" charset="-122"/>
              </a:rPr>
              <a:t>ACK</a:t>
            </a:r>
            <a:r>
              <a:rPr lang="zh-CN" altLang="en-US" sz="2400" dirty="0">
                <a:latin typeface="宋体" pitchFamily="2" charset="-122"/>
                <a:ea typeface="宋体" pitchFamily="2" charset="-122"/>
              </a:rPr>
              <a:t>时发送</a:t>
            </a:r>
            <a:r>
              <a:rPr lang="en-US" altLang="zh-CN" sz="2400" dirty="0">
                <a:latin typeface="宋体" pitchFamily="2" charset="-122"/>
                <a:ea typeface="宋体" pitchFamily="2" charset="-122"/>
              </a:rPr>
              <a:t>RST</a:t>
            </a:r>
          </a:p>
          <a:p>
            <a:pPr lvl="2"/>
            <a:r>
              <a:rPr lang="zh-CN" altLang="en-US" sz="2400" dirty="0">
                <a:latin typeface="宋体" pitchFamily="2" charset="-122"/>
                <a:ea typeface="宋体" pitchFamily="2" charset="-122"/>
              </a:rPr>
              <a:t>该</a:t>
            </a:r>
            <a:r>
              <a:rPr lang="en-US" altLang="zh-CN" sz="2400" dirty="0">
                <a:latin typeface="宋体" pitchFamily="2" charset="-122"/>
                <a:ea typeface="宋体" pitchFamily="2" charset="-122"/>
              </a:rPr>
              <a:t>ACK</a:t>
            </a:r>
            <a:r>
              <a:rPr lang="zh-CN" altLang="en-US" sz="2400" dirty="0">
                <a:latin typeface="宋体" pitchFamily="2" charset="-122"/>
                <a:ea typeface="宋体" pitchFamily="2" charset="-122"/>
              </a:rPr>
              <a:t>由另外一方收到一个非法的数据段或者非法的连接请求时</a:t>
            </a:r>
            <a:r>
              <a:rPr lang="zh-CN" altLang="en-US" sz="2400" dirty="0" smtClean="0">
                <a:latin typeface="宋体" pitchFamily="2" charset="-122"/>
                <a:ea typeface="宋体" pitchFamily="2" charset="-122"/>
              </a:rPr>
              <a:t>发送</a:t>
            </a:r>
            <a:endParaRPr lang="en-US" altLang="zh-CN" sz="2400" dirty="0">
              <a:latin typeface="宋体" pitchFamily="2" charset="-122"/>
              <a:ea typeface="宋体" pitchFamily="2" charset="-122"/>
            </a:endParaRPr>
          </a:p>
          <a:p>
            <a:r>
              <a:rPr lang="zh-CN" altLang="en-US" sz="2400" dirty="0" smtClean="0">
                <a:latin typeface="宋体" pitchFamily="2" charset="-122"/>
                <a:ea typeface="宋体" pitchFamily="2" charset="-122"/>
              </a:rPr>
              <a:t>可发送</a:t>
            </a:r>
            <a:r>
              <a:rPr lang="en-US" altLang="zh-CN" sz="2400" dirty="0" smtClean="0">
                <a:latin typeface="宋体" pitchFamily="2" charset="-122"/>
                <a:ea typeface="宋体" pitchFamily="2" charset="-122"/>
              </a:rPr>
              <a:t>RST</a:t>
            </a:r>
            <a:r>
              <a:rPr lang="zh-CN" altLang="en-US" sz="2400" dirty="0" smtClean="0">
                <a:latin typeface="宋体" pitchFamily="2" charset="-122"/>
                <a:ea typeface="宋体" pitchFamily="2" charset="-122"/>
              </a:rPr>
              <a:t>直接</a:t>
            </a:r>
            <a:r>
              <a:rPr lang="zh-CN" altLang="en-US" sz="2400" dirty="0">
                <a:latin typeface="宋体" pitchFamily="2" charset="-122"/>
                <a:ea typeface="宋体" pitchFamily="2" charset="-122"/>
              </a:rPr>
              <a:t>关闭连接</a:t>
            </a:r>
            <a:r>
              <a:rPr lang="zh-CN" altLang="en-US" sz="2400" dirty="0" smtClean="0">
                <a:latin typeface="宋体" pitchFamily="2" charset="-122"/>
                <a:ea typeface="宋体" pitchFamily="2" charset="-122"/>
              </a:rPr>
              <a:t>，但数据</a:t>
            </a:r>
            <a:r>
              <a:rPr lang="zh-CN" altLang="en-US" sz="2400" dirty="0">
                <a:latin typeface="宋体" pitchFamily="2" charset="-122"/>
                <a:ea typeface="宋体" pitchFamily="2" charset="-122"/>
              </a:rPr>
              <a:t>可能</a:t>
            </a:r>
            <a:r>
              <a:rPr lang="zh-CN" altLang="en-US" sz="2400" dirty="0" smtClean="0">
                <a:latin typeface="宋体" pitchFamily="2" charset="-122"/>
                <a:ea typeface="宋体" pitchFamily="2" charset="-122"/>
              </a:rPr>
              <a:t>丢失（连接重置）</a:t>
            </a:r>
            <a:endParaRPr lang="en-US" altLang="zh-CN" sz="2400" dirty="0" smtClean="0">
              <a:latin typeface="宋体" pitchFamily="2" charset="-122"/>
              <a:ea typeface="宋体" pitchFamily="2" charset="-122"/>
            </a:endParaRPr>
          </a:p>
          <a:p>
            <a:r>
              <a:rPr lang="en-US" altLang="zh-CN" sz="2400" dirty="0" smtClean="0">
                <a:latin typeface="宋体" pitchFamily="2" charset="-122"/>
                <a:ea typeface="宋体" pitchFamily="2" charset="-122"/>
              </a:rPr>
              <a:t>TCP RST</a:t>
            </a:r>
            <a:r>
              <a:rPr lang="zh-CN" altLang="en-US" sz="2400" dirty="0" smtClean="0">
                <a:latin typeface="宋体" pitchFamily="2" charset="-122"/>
                <a:ea typeface="宋体" pitchFamily="2" charset="-122"/>
              </a:rPr>
              <a:t>中的顺序号要求在对方的接收窗口内即可</a:t>
            </a:r>
            <a:endParaRPr lang="en-US" altLang="zh-CN" sz="2400" dirty="0" smtClean="0">
              <a:latin typeface="宋体" pitchFamily="2" charset="-122"/>
              <a:ea typeface="宋体" pitchFamily="2" charset="-122"/>
            </a:endParaRPr>
          </a:p>
          <a:p>
            <a:pPr lvl="1"/>
            <a:r>
              <a:rPr lang="zh-CN" altLang="en-US" dirty="0">
                <a:latin typeface="宋体" pitchFamily="2" charset="-122"/>
                <a:ea typeface="宋体" pitchFamily="2" charset="-122"/>
              </a:rPr>
              <a:t>考虑到分组丢失或者失序到达</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容易进行</a:t>
            </a:r>
            <a:r>
              <a:rPr lang="en-US" altLang="zh-CN" dirty="0">
                <a:latin typeface="宋体" pitchFamily="2" charset="-122"/>
                <a:ea typeface="宋体" pitchFamily="2" charset="-122"/>
              </a:rPr>
              <a:t>RST</a:t>
            </a:r>
            <a:r>
              <a:rPr lang="zh-CN" altLang="en-US" dirty="0">
                <a:latin typeface="宋体" pitchFamily="2" charset="-122"/>
                <a:ea typeface="宋体" pitchFamily="2" charset="-122"/>
              </a:rPr>
              <a:t>攻击，接收窗口为</a:t>
            </a:r>
            <a:r>
              <a:rPr lang="en-US" altLang="zh-CN" dirty="0">
                <a:latin typeface="宋体" pitchFamily="2" charset="-122"/>
                <a:ea typeface="宋体" pitchFamily="2" charset="-122"/>
              </a:rPr>
              <a:t>65535</a:t>
            </a:r>
            <a:r>
              <a:rPr lang="zh-CN" altLang="en-US" dirty="0">
                <a:latin typeface="宋体" pitchFamily="2" charset="-122"/>
                <a:ea typeface="宋体" pitchFamily="2" charset="-122"/>
              </a:rPr>
              <a:t>时，攻击者最多</a:t>
            </a:r>
            <a:r>
              <a:rPr lang="zh-CN" altLang="en-US" dirty="0" smtClean="0">
                <a:latin typeface="宋体" pitchFamily="2" charset="-122"/>
                <a:ea typeface="宋体" pitchFamily="2" charset="-122"/>
              </a:rPr>
              <a:t>需要约</a:t>
            </a:r>
            <a:r>
              <a:rPr lang="en-US" altLang="zh-CN" dirty="0" smtClean="0">
                <a:latin typeface="宋体" pitchFamily="2" charset="-122"/>
                <a:ea typeface="宋体" pitchFamily="2" charset="-122"/>
              </a:rPr>
              <a:t>2^32/win = 65535</a:t>
            </a:r>
            <a:r>
              <a:rPr lang="zh-CN" altLang="en-US" dirty="0" smtClean="0">
                <a:latin typeface="宋体" pitchFamily="2" charset="-122"/>
                <a:ea typeface="宋体" pitchFamily="2" charset="-122"/>
              </a:rPr>
              <a:t>个</a:t>
            </a:r>
            <a:r>
              <a:rPr lang="en-US" altLang="zh-CN" dirty="0">
                <a:latin typeface="宋体" pitchFamily="2" charset="-122"/>
                <a:ea typeface="宋体" pitchFamily="2" charset="-122"/>
              </a:rPr>
              <a:t>RST</a:t>
            </a:r>
            <a:r>
              <a:rPr lang="zh-CN" altLang="en-US" dirty="0">
                <a:latin typeface="宋体" pitchFamily="2" charset="-122"/>
                <a:ea typeface="宋体" pitchFamily="2" charset="-122"/>
              </a:rPr>
              <a:t>就可重置</a:t>
            </a:r>
            <a:r>
              <a:rPr lang="en-US" altLang="zh-CN" dirty="0">
                <a:latin typeface="宋体" pitchFamily="2" charset="-122"/>
                <a:ea typeface="宋体" pitchFamily="2" charset="-122"/>
              </a:rPr>
              <a:t>TCP</a:t>
            </a:r>
            <a:r>
              <a:rPr lang="zh-CN" altLang="en-US" dirty="0">
                <a:latin typeface="宋体" pitchFamily="2" charset="-122"/>
                <a:ea typeface="宋体" pitchFamily="2" charset="-122"/>
              </a:rPr>
              <a:t>连接</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窗口越大，越容易受到</a:t>
            </a:r>
            <a:r>
              <a:rPr lang="zh-CN" altLang="en-US" dirty="0" smtClean="0">
                <a:latin typeface="宋体" pitchFamily="2" charset="-122"/>
                <a:ea typeface="宋体" pitchFamily="2" charset="-122"/>
              </a:rPr>
              <a:t>攻击</a:t>
            </a:r>
            <a:endParaRPr lang="en-US" altLang="zh-CN" dirty="0">
              <a:latin typeface="宋体" pitchFamily="2" charset="-122"/>
              <a:ea typeface="宋体" pitchFamily="2" charset="-122"/>
            </a:endParaRPr>
          </a:p>
          <a:p>
            <a:endParaRPr lang="zh-CN" altLang="en-US" sz="2400" dirty="0" smtClean="0">
              <a:latin typeface="宋体" pitchFamily="2" charset="-122"/>
              <a:ea typeface="宋体" pitchFamily="2" charset="-122"/>
            </a:endParaRPr>
          </a:p>
        </p:txBody>
      </p:sp>
      <p:sp>
        <p:nvSpPr>
          <p:cNvPr id="4" name="矩形 3"/>
          <p:cNvSpPr/>
          <p:nvPr/>
        </p:nvSpPr>
        <p:spPr>
          <a:xfrm>
            <a:off x="5871704" y="5669131"/>
            <a:ext cx="5955624" cy="1015663"/>
          </a:xfrm>
          <a:prstGeom prst="rect">
            <a:avLst/>
          </a:prstGeom>
          <a:ln>
            <a:solidFill>
              <a:srgbClr val="002060"/>
            </a:solidFill>
          </a:ln>
        </p:spPr>
        <p:txBody>
          <a:bodyPr wrap="square">
            <a:spAutoFit/>
          </a:bodyPr>
          <a:lstStyle/>
          <a:p>
            <a:pPr marL="285750" indent="-285750">
              <a:buFont typeface="Arial" panose="020B0604020202020204" pitchFamily="34" charset="0"/>
              <a:buChar char="•"/>
            </a:pPr>
            <a:r>
              <a:rPr lang="zh-CN" altLang="en-US" sz="2000" dirty="0" smtClean="0">
                <a:ea typeface="宋体" pitchFamily="2" charset="-122"/>
              </a:rPr>
              <a:t>连接时源端口也是随机选取</a:t>
            </a:r>
            <a:endParaRPr lang="en-US" altLang="zh-CN" sz="2000" dirty="0" smtClean="0">
              <a:ea typeface="宋体" pitchFamily="2" charset="-122"/>
            </a:endParaRPr>
          </a:p>
          <a:p>
            <a:pPr marL="285750" indent="-285750">
              <a:buFont typeface="Arial" panose="020B0604020202020204" pitchFamily="34" charset="0"/>
              <a:buChar char="•"/>
            </a:pPr>
            <a:r>
              <a:rPr lang="en-US" altLang="zh-CN" sz="2000" dirty="0">
                <a:ea typeface="宋体" pitchFamily="2" charset="-122"/>
              </a:rPr>
              <a:t>RFC-2385 BGP TCP MD5 </a:t>
            </a:r>
            <a:r>
              <a:rPr lang="zh-CN" altLang="en-US" sz="2000" dirty="0" smtClean="0">
                <a:ea typeface="宋体" pitchFamily="2" charset="-122"/>
              </a:rPr>
              <a:t>： 头部中包含</a:t>
            </a:r>
            <a:r>
              <a:rPr lang="en-US" altLang="zh-CN" sz="2000" dirty="0" smtClean="0">
                <a:ea typeface="宋体" pitchFamily="2" charset="-122"/>
              </a:rPr>
              <a:t>MD5</a:t>
            </a:r>
            <a:r>
              <a:rPr lang="zh-CN" altLang="en-US" sz="2000" dirty="0" smtClean="0">
                <a:ea typeface="宋体" pitchFamily="2" charset="-122"/>
              </a:rPr>
              <a:t>散列值，验证是否合法的</a:t>
            </a:r>
            <a:r>
              <a:rPr lang="en-US" altLang="zh-CN" sz="2000" dirty="0" smtClean="0">
                <a:ea typeface="宋体" pitchFamily="2" charset="-122"/>
              </a:rPr>
              <a:t>RST</a:t>
            </a:r>
            <a:endParaRPr lang="zh-CN" altLang="en-US" sz="2000" dirty="0"/>
          </a:p>
        </p:txBody>
      </p:sp>
      <p:sp>
        <p:nvSpPr>
          <p:cNvPr id="5" name="右箭头 4"/>
          <p:cNvSpPr/>
          <p:nvPr/>
        </p:nvSpPr>
        <p:spPr>
          <a:xfrm>
            <a:off x="5047111" y="6020937"/>
            <a:ext cx="702129" cy="2703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973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Half-open</a:t>
            </a:r>
            <a:r>
              <a:rPr lang="zh-CN" altLang="en-US" dirty="0">
                <a:ea typeface="宋体" pitchFamily="2" charset="-122"/>
              </a:rPr>
              <a:t>连接</a:t>
            </a:r>
            <a:endParaRPr lang="zh-CN" altLang="en-US" dirty="0"/>
          </a:p>
        </p:txBody>
      </p:sp>
      <p:sp>
        <p:nvSpPr>
          <p:cNvPr id="3" name="内容占位符 2"/>
          <p:cNvSpPr>
            <a:spLocks noGrp="1"/>
          </p:cNvSpPr>
          <p:nvPr>
            <p:ph idx="1"/>
          </p:nvPr>
        </p:nvSpPr>
        <p:spPr/>
        <p:txBody>
          <a:bodyPr/>
          <a:lstStyle/>
          <a:p>
            <a:r>
              <a:rPr lang="zh-CN" altLang="en-US" dirty="0"/>
              <a:t>一方崩溃而丢失原来的状态：</a:t>
            </a:r>
          </a:p>
          <a:p>
            <a:pPr lvl="1"/>
            <a:r>
              <a:rPr lang="en-US" altLang="zh-CN" dirty="0"/>
              <a:t>TCP B</a:t>
            </a:r>
            <a:r>
              <a:rPr lang="zh-CN" altLang="en-US" dirty="0"/>
              <a:t>可通过发送数据而检测</a:t>
            </a:r>
            <a:r>
              <a:rPr lang="en-US" altLang="zh-CN" dirty="0"/>
              <a:t>half-open</a:t>
            </a:r>
            <a:r>
              <a:rPr lang="zh-CN" altLang="en-US" dirty="0"/>
              <a:t>连接</a:t>
            </a:r>
          </a:p>
          <a:p>
            <a:pPr lvl="2"/>
            <a:r>
              <a:rPr lang="zh-CN" altLang="en-US" dirty="0" smtClean="0"/>
              <a:t>超时重传，重试多次之后断开连接</a:t>
            </a:r>
            <a:endParaRPr lang="en-US" altLang="zh-CN" dirty="0" smtClean="0"/>
          </a:p>
          <a:p>
            <a:pPr lvl="2"/>
            <a:r>
              <a:rPr lang="zh-CN" altLang="en-US" dirty="0" smtClean="0"/>
              <a:t>没有数据时启动</a:t>
            </a:r>
            <a:r>
              <a:rPr lang="en-US" altLang="zh-CN" dirty="0" err="1" smtClean="0"/>
              <a:t>keepalive</a:t>
            </a:r>
            <a:r>
              <a:rPr lang="zh-CN" altLang="en-US" dirty="0" smtClean="0"/>
              <a:t>计时器</a:t>
            </a:r>
            <a:endParaRPr lang="en-US" altLang="zh-CN" dirty="0" smtClean="0"/>
          </a:p>
          <a:p>
            <a:pPr lvl="1"/>
            <a:r>
              <a:rPr lang="en-US" altLang="zh-CN" dirty="0" smtClean="0"/>
              <a:t>TCP </a:t>
            </a:r>
            <a:r>
              <a:rPr lang="en-US" altLang="zh-CN" dirty="0"/>
              <a:t>A</a:t>
            </a:r>
            <a:r>
              <a:rPr lang="zh-CN" altLang="en-US" dirty="0"/>
              <a:t>试图重新建立同一条</a:t>
            </a:r>
            <a:r>
              <a:rPr lang="zh-CN" altLang="en-US" dirty="0" smtClean="0"/>
              <a:t>连接，检测到状态不同步发送</a:t>
            </a:r>
            <a:r>
              <a:rPr lang="en-US" altLang="zh-CN" dirty="0" smtClean="0"/>
              <a:t>RST</a:t>
            </a:r>
            <a:endParaRPr lang="zh-CN" altLang="en-US" dirty="0"/>
          </a:p>
          <a:p>
            <a:endParaRPr lang="zh-CN" altLang="en-US" dirty="0"/>
          </a:p>
        </p:txBody>
      </p:sp>
      <p:grpSp>
        <p:nvGrpSpPr>
          <p:cNvPr id="4" name="Group 3"/>
          <p:cNvGrpSpPr>
            <a:grpSpLocks/>
          </p:cNvGrpSpPr>
          <p:nvPr/>
        </p:nvGrpSpPr>
        <p:grpSpPr bwMode="auto">
          <a:xfrm>
            <a:off x="2689938" y="3674900"/>
            <a:ext cx="8867775" cy="2944813"/>
            <a:chOff x="0" y="1652"/>
            <a:chExt cx="5586" cy="1855"/>
          </a:xfrm>
        </p:grpSpPr>
        <p:sp>
          <p:nvSpPr>
            <p:cNvPr id="5" name="Text Box 4"/>
            <p:cNvSpPr txBox="1">
              <a:spLocks noChangeArrowheads="1"/>
            </p:cNvSpPr>
            <p:nvPr/>
          </p:nvSpPr>
          <p:spPr bwMode="auto">
            <a:xfrm>
              <a:off x="0" y="1867"/>
              <a:ext cx="3725" cy="1441"/>
            </a:xfrm>
            <a:prstGeom prst="rect">
              <a:avLst/>
            </a:prstGeom>
            <a:noFill/>
            <a:ln w="9525">
              <a:noFill/>
              <a:miter lim="800000"/>
              <a:headEnd/>
              <a:tailEnd/>
            </a:ln>
          </p:spPr>
          <p:txBody>
            <a:bodyPr wrap="none">
              <a:spAutoFit/>
            </a:bodyPr>
            <a:lstStyle/>
            <a:p>
              <a:pPr marL="457200" indent="-457200"/>
              <a:endParaRPr lang="zh-CN" altLang="en-US" dirty="0">
                <a:latin typeface="Arial" charset="0"/>
              </a:endParaRPr>
            </a:p>
            <a:p>
              <a:pPr marL="457200" indent="-457200">
                <a:buFontTx/>
                <a:buAutoNum type="arabicPeriod"/>
              </a:pPr>
              <a:r>
                <a:rPr lang="en-US" altLang="zh-CN" dirty="0">
                  <a:latin typeface="Arial" charset="0"/>
                </a:rPr>
                <a:t>(CRASH)</a:t>
              </a:r>
            </a:p>
            <a:p>
              <a:pPr marL="457200" indent="-457200">
                <a:buFontTx/>
                <a:buAutoNum type="arabicPeriod"/>
              </a:pPr>
              <a:r>
                <a:rPr lang="en-US" altLang="zh-CN" dirty="0">
                  <a:latin typeface="Arial" charset="0"/>
                </a:rPr>
                <a:t>CLOSED</a:t>
              </a:r>
            </a:p>
            <a:p>
              <a:pPr marL="457200" indent="-457200">
                <a:buFontTx/>
                <a:buAutoNum type="arabicPeriod"/>
              </a:pPr>
              <a:r>
                <a:rPr lang="en-US" altLang="zh-CN" dirty="0">
                  <a:latin typeface="Arial" charset="0"/>
                </a:rPr>
                <a:t>SYN-SENT </a:t>
              </a:r>
              <a:r>
                <a:rPr lang="en-US" altLang="zh-CN" dirty="0">
                  <a:latin typeface="Arial" charset="0"/>
                  <a:sym typeface="Wingdings" pitchFamily="2" charset="2"/>
                </a:rPr>
                <a:t> &lt;</a:t>
              </a:r>
              <a:r>
                <a:rPr lang="en-US" altLang="zh-CN" dirty="0">
                  <a:solidFill>
                    <a:srgbClr val="0070C0"/>
                  </a:solidFill>
                  <a:latin typeface="Arial" charset="0"/>
                  <a:sym typeface="Wingdings" pitchFamily="2" charset="2"/>
                </a:rPr>
                <a:t>SEQ=400</a:t>
              </a:r>
              <a:r>
                <a:rPr lang="en-US" altLang="zh-CN" dirty="0">
                  <a:latin typeface="Arial" charset="0"/>
                  <a:sym typeface="Wingdings" pitchFamily="2" charset="2"/>
                </a:rPr>
                <a:t>&gt;&lt;CTL=SYN&gt;</a:t>
              </a:r>
            </a:p>
            <a:p>
              <a:pPr marL="457200" indent="-457200">
                <a:buFontTx/>
                <a:buAutoNum type="arabicPeriod"/>
              </a:pPr>
              <a:r>
                <a:rPr lang="en-US" altLang="zh-CN" dirty="0">
                  <a:latin typeface="Arial" charset="0"/>
                  <a:sym typeface="Wingdings" pitchFamily="2" charset="2"/>
                </a:rPr>
                <a:t>(!!)               &lt;SEQ=300&gt;&lt;</a:t>
              </a:r>
              <a:r>
                <a:rPr lang="en-US" altLang="zh-CN" dirty="0">
                  <a:solidFill>
                    <a:srgbClr val="FF0000"/>
                  </a:solidFill>
                  <a:latin typeface="Arial" charset="0"/>
                  <a:sym typeface="Wingdings" pitchFamily="2" charset="2"/>
                </a:rPr>
                <a:t>ACK=100</a:t>
              </a:r>
              <a:r>
                <a:rPr lang="en-US" altLang="zh-CN" dirty="0">
                  <a:latin typeface="Arial" charset="0"/>
                  <a:sym typeface="Wingdings" pitchFamily="2" charset="2"/>
                </a:rPr>
                <a:t>&gt;&lt;CTL=ACK&gt;</a:t>
              </a:r>
            </a:p>
            <a:p>
              <a:pPr marL="457200" indent="-457200">
                <a:buFontTx/>
                <a:buAutoNum type="arabicPeriod"/>
              </a:pPr>
              <a:r>
                <a:rPr lang="en-US" altLang="zh-CN" dirty="0">
                  <a:latin typeface="Arial" charset="0"/>
                  <a:sym typeface="Wingdings" pitchFamily="2" charset="2"/>
                </a:rPr>
                <a:t>SYN-SENT  &lt;</a:t>
              </a:r>
              <a:r>
                <a:rPr lang="en-US" altLang="zh-CN" u="sng" dirty="0">
                  <a:solidFill>
                    <a:srgbClr val="FF0000"/>
                  </a:solidFill>
                  <a:latin typeface="Arial" charset="0"/>
                  <a:sym typeface="Wingdings" pitchFamily="2" charset="2"/>
                </a:rPr>
                <a:t>SEQ=100</a:t>
              </a:r>
              <a:r>
                <a:rPr lang="en-US" altLang="zh-CN" dirty="0">
                  <a:latin typeface="Arial" charset="0"/>
                  <a:sym typeface="Wingdings" pitchFamily="2" charset="2"/>
                </a:rPr>
                <a:t>&gt;&lt;</a:t>
              </a:r>
              <a:r>
                <a:rPr lang="en-US" altLang="zh-CN" dirty="0">
                  <a:solidFill>
                    <a:srgbClr val="FF0000"/>
                  </a:solidFill>
                  <a:latin typeface="Arial" charset="0"/>
                  <a:sym typeface="Wingdings" pitchFamily="2" charset="2"/>
                </a:rPr>
                <a:t>CTL=RST</a:t>
              </a:r>
              <a:r>
                <a:rPr lang="en-US" altLang="zh-CN" dirty="0">
                  <a:latin typeface="Arial" charset="0"/>
                  <a:sym typeface="Wingdings" pitchFamily="2" charset="2"/>
                </a:rPr>
                <a:t>&gt;</a:t>
              </a:r>
            </a:p>
            <a:p>
              <a:pPr marL="457200" indent="-457200">
                <a:buFontTx/>
                <a:buAutoNum type="arabicPeriod"/>
              </a:pPr>
              <a:r>
                <a:rPr lang="en-US" altLang="zh-CN" dirty="0">
                  <a:latin typeface="Arial" charset="0"/>
                  <a:sym typeface="Wingdings" pitchFamily="2" charset="2"/>
                </a:rPr>
                <a:t>SYN-SENT</a:t>
              </a:r>
            </a:p>
            <a:p>
              <a:pPr marL="457200" indent="-457200">
                <a:buFontTx/>
                <a:buAutoNum type="arabicPeriod"/>
              </a:pPr>
              <a:r>
                <a:rPr lang="en-US" altLang="zh-CN" dirty="0">
                  <a:latin typeface="Arial" charset="0"/>
                  <a:sym typeface="Wingdings" pitchFamily="2" charset="2"/>
                </a:rPr>
                <a:t>SYN-SENT  &lt;SEQ=400&gt;&lt;CTL=SYN&gt;</a:t>
              </a:r>
              <a:endParaRPr lang="en-US" altLang="zh-CN" dirty="0">
                <a:latin typeface="Arial" charset="0"/>
              </a:endParaRPr>
            </a:p>
          </p:txBody>
        </p:sp>
        <p:sp>
          <p:nvSpPr>
            <p:cNvPr id="6" name="Text Box 5"/>
            <p:cNvSpPr txBox="1">
              <a:spLocks noChangeArrowheads="1"/>
            </p:cNvSpPr>
            <p:nvPr/>
          </p:nvSpPr>
          <p:spPr bwMode="auto">
            <a:xfrm>
              <a:off x="3701" y="1878"/>
              <a:ext cx="1885" cy="1629"/>
            </a:xfrm>
            <a:prstGeom prst="rect">
              <a:avLst/>
            </a:prstGeom>
            <a:noFill/>
            <a:ln w="9525">
              <a:noFill/>
              <a:miter lim="800000"/>
              <a:headEnd/>
              <a:tailEnd/>
            </a:ln>
          </p:spPr>
          <p:txBody>
            <a:bodyPr wrap="none">
              <a:spAutoFit/>
            </a:bodyPr>
            <a:lstStyle/>
            <a:p>
              <a:pPr marL="457200" indent="-457200"/>
              <a:endParaRPr lang="zh-CN" altLang="en-US">
                <a:latin typeface="Arial" charset="0"/>
              </a:endParaRPr>
            </a:p>
            <a:p>
              <a:pPr marL="457200" indent="-457200"/>
              <a:r>
                <a:rPr lang="zh-CN" altLang="en-US">
                  <a:latin typeface="Arial" charset="0"/>
                </a:rPr>
                <a:t>      </a:t>
              </a:r>
              <a:r>
                <a:rPr lang="en-US" altLang="zh-CN">
                  <a:latin typeface="Arial" charset="0"/>
                </a:rPr>
                <a:t>(send 300, receive 100)</a:t>
              </a:r>
            </a:p>
            <a:p>
              <a:pPr marL="457200" indent="-457200"/>
              <a:r>
                <a:rPr lang="en-US" altLang="zh-CN">
                  <a:latin typeface="Arial" charset="0"/>
                </a:rPr>
                <a:t>      ESTABLISHED</a:t>
              </a:r>
            </a:p>
            <a:p>
              <a:pPr marL="457200" indent="-457200">
                <a:buFont typeface="Wingdings" pitchFamily="2" charset="2"/>
                <a:buChar char="à"/>
              </a:pPr>
              <a:r>
                <a:rPr lang="en-US" altLang="zh-CN">
                  <a:latin typeface="Arial" charset="0"/>
                  <a:sym typeface="Wingdings" pitchFamily="2" charset="2"/>
                </a:rPr>
                <a:t>(??)</a:t>
              </a:r>
            </a:p>
            <a:p>
              <a:pPr marL="457200" indent="-457200">
                <a:buFont typeface="Wingdings" pitchFamily="2" charset="2"/>
                <a:buChar char="ß"/>
              </a:pPr>
              <a:r>
                <a:rPr lang="en-US" altLang="zh-CN">
                  <a:latin typeface="Arial" charset="0"/>
                  <a:sym typeface="Wingdings" pitchFamily="2" charset="2"/>
                </a:rPr>
                <a:t>ESTABLISHED</a:t>
              </a:r>
            </a:p>
            <a:p>
              <a:pPr marL="457200" indent="-457200"/>
              <a:r>
                <a:rPr lang="en-US" altLang="zh-CN">
                  <a:latin typeface="Arial" charset="0"/>
                  <a:sym typeface="Wingdings" pitchFamily="2" charset="2"/>
                </a:rPr>
                <a:t>   (Abort!!)</a:t>
              </a:r>
            </a:p>
            <a:p>
              <a:pPr marL="457200" indent="-457200"/>
              <a:r>
                <a:rPr lang="en-US" altLang="zh-CN">
                  <a:latin typeface="Arial" charset="0"/>
                  <a:sym typeface="Wingdings" pitchFamily="2" charset="2"/>
                </a:rPr>
                <a:t>       CLOSED</a:t>
              </a:r>
            </a:p>
            <a:p>
              <a:pPr marL="457200" indent="-457200"/>
              <a:r>
                <a:rPr lang="en-US" altLang="zh-CN">
                  <a:latin typeface="Arial" charset="0"/>
                  <a:sym typeface="Wingdings" pitchFamily="2" charset="2"/>
                </a:rPr>
                <a:t></a:t>
              </a:r>
            </a:p>
            <a:p>
              <a:pPr marL="457200" indent="-457200">
                <a:buFont typeface="Wingdings" pitchFamily="2" charset="2"/>
                <a:buChar char="à"/>
              </a:pPr>
              <a:endParaRPr lang="zh-CN" altLang="en-US">
                <a:latin typeface="Arial" charset="0"/>
              </a:endParaRPr>
            </a:p>
          </p:txBody>
        </p:sp>
        <p:sp>
          <p:nvSpPr>
            <p:cNvPr id="7" name="Text Box 6"/>
            <p:cNvSpPr txBox="1">
              <a:spLocks noChangeArrowheads="1"/>
            </p:cNvSpPr>
            <p:nvPr/>
          </p:nvSpPr>
          <p:spPr bwMode="auto">
            <a:xfrm>
              <a:off x="4005" y="1722"/>
              <a:ext cx="540" cy="231"/>
            </a:xfrm>
            <a:prstGeom prst="rect">
              <a:avLst/>
            </a:prstGeom>
            <a:noFill/>
            <a:ln w="9525">
              <a:noFill/>
              <a:miter lim="800000"/>
              <a:headEnd/>
              <a:tailEnd/>
            </a:ln>
          </p:spPr>
          <p:txBody>
            <a:bodyPr wrap="none">
              <a:spAutoFit/>
            </a:bodyPr>
            <a:lstStyle/>
            <a:p>
              <a:pPr marL="457200" indent="-457200"/>
              <a:r>
                <a:rPr lang="en-US" altLang="zh-CN">
                  <a:solidFill>
                    <a:srgbClr val="FF0000"/>
                  </a:solidFill>
                  <a:latin typeface="Arial" charset="0"/>
                </a:rPr>
                <a:t>TCP B</a:t>
              </a:r>
            </a:p>
          </p:txBody>
        </p:sp>
        <p:sp>
          <p:nvSpPr>
            <p:cNvPr id="8" name="Text Box 7"/>
            <p:cNvSpPr txBox="1">
              <a:spLocks noChangeArrowheads="1"/>
            </p:cNvSpPr>
            <p:nvPr/>
          </p:nvSpPr>
          <p:spPr bwMode="auto">
            <a:xfrm>
              <a:off x="406" y="1652"/>
              <a:ext cx="540" cy="231"/>
            </a:xfrm>
            <a:prstGeom prst="rect">
              <a:avLst/>
            </a:prstGeom>
            <a:noFill/>
            <a:ln w="9525">
              <a:noFill/>
              <a:miter lim="800000"/>
              <a:headEnd/>
              <a:tailEnd/>
            </a:ln>
          </p:spPr>
          <p:txBody>
            <a:bodyPr wrap="none">
              <a:spAutoFit/>
            </a:bodyPr>
            <a:lstStyle/>
            <a:p>
              <a:pPr marL="457200" indent="-457200"/>
              <a:r>
                <a:rPr lang="en-US" altLang="zh-CN" dirty="0">
                  <a:solidFill>
                    <a:srgbClr val="FF0000"/>
                  </a:solidFill>
                  <a:latin typeface="Arial" charset="0"/>
                </a:rPr>
                <a:t>TCP A</a:t>
              </a:r>
            </a:p>
          </p:txBody>
        </p:sp>
      </p:grpSp>
      <p:sp>
        <p:nvSpPr>
          <p:cNvPr id="9" name="文本框 8"/>
          <p:cNvSpPr txBox="1"/>
          <p:nvPr/>
        </p:nvSpPr>
        <p:spPr>
          <a:xfrm>
            <a:off x="611467" y="5110496"/>
            <a:ext cx="2125769" cy="369332"/>
          </a:xfrm>
          <a:prstGeom prst="rect">
            <a:avLst/>
          </a:prstGeom>
          <a:noFill/>
        </p:spPr>
        <p:txBody>
          <a:bodyPr wrap="square" rtlCol="0">
            <a:spAutoFit/>
          </a:bodyPr>
          <a:lstStyle/>
          <a:p>
            <a:r>
              <a:rPr lang="en-US" altLang="zh-CN" dirty="0" smtClean="0">
                <a:solidFill>
                  <a:srgbClr val="FF0000"/>
                </a:solidFill>
              </a:rPr>
              <a:t>unacceptable ACK!! </a:t>
            </a:r>
            <a:endParaRPr lang="zh-CN" altLang="en-US" dirty="0">
              <a:solidFill>
                <a:srgbClr val="FF0000"/>
              </a:solidFill>
            </a:endParaRPr>
          </a:p>
        </p:txBody>
      </p:sp>
    </p:spTree>
    <p:extLst>
      <p:ext uri="{BB962C8B-B14F-4D97-AF65-F5344CB8AC3E}">
        <p14:creationId xmlns:p14="http://schemas.microsoft.com/office/powerpoint/2010/main" val="2622240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a:t>
            </a:r>
            <a:r>
              <a:rPr lang="en-US" altLang="zh-CN" dirty="0" smtClean="0"/>
              <a:t>(abortive) </a:t>
            </a:r>
            <a:r>
              <a:rPr lang="zh-CN" altLang="en-US" dirty="0" smtClean="0"/>
              <a:t>关闭连接</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dirty="0" smtClean="0">
                <a:ea typeface="宋体" pitchFamily="2" charset="-122"/>
              </a:rPr>
              <a:t>socket</a:t>
            </a:r>
            <a:r>
              <a:rPr lang="zh-CN" altLang="en-US" dirty="0" smtClean="0">
                <a:ea typeface="宋体" pitchFamily="2" charset="-122"/>
              </a:rPr>
              <a:t>的</a:t>
            </a:r>
            <a:r>
              <a:rPr lang="en-US" altLang="zh-CN" dirty="0" smtClean="0">
                <a:ea typeface="宋体" pitchFamily="2" charset="-122"/>
              </a:rPr>
              <a:t>SO_LINGER</a:t>
            </a:r>
            <a:r>
              <a:rPr lang="zh-CN" altLang="en-US" dirty="0" smtClean="0">
                <a:ea typeface="宋体" pitchFamily="2" charset="-122"/>
              </a:rPr>
              <a:t>选项缺省关闭，即</a:t>
            </a:r>
            <a:r>
              <a:rPr lang="en-US" altLang="zh-CN" dirty="0" smtClean="0">
                <a:ea typeface="宋体" pitchFamily="2" charset="-122"/>
              </a:rPr>
              <a:t>close()</a:t>
            </a:r>
            <a:r>
              <a:rPr lang="zh-CN" altLang="en-US" dirty="0" smtClean="0">
                <a:ea typeface="宋体" pitchFamily="2" charset="-122"/>
              </a:rPr>
              <a:t>为正常关闭，发送</a:t>
            </a:r>
            <a:r>
              <a:rPr lang="en-US" altLang="zh-CN" dirty="0" smtClean="0">
                <a:ea typeface="宋体" pitchFamily="2" charset="-122"/>
              </a:rPr>
              <a:t>FIN</a:t>
            </a:r>
          </a:p>
          <a:p>
            <a:pPr>
              <a:lnSpc>
                <a:spcPct val="100000"/>
              </a:lnSpc>
            </a:pPr>
            <a:r>
              <a:rPr lang="en-US" altLang="zh-CN" dirty="0" smtClean="0">
                <a:ea typeface="宋体" pitchFamily="2" charset="-122"/>
              </a:rPr>
              <a:t>SO_LINGER</a:t>
            </a:r>
            <a:r>
              <a:rPr lang="zh-CN" altLang="en-US" dirty="0" smtClean="0">
                <a:ea typeface="宋体" pitchFamily="2" charset="-122"/>
              </a:rPr>
              <a:t>选项打开，且</a:t>
            </a:r>
            <a:r>
              <a:rPr lang="en-US" altLang="zh-CN" dirty="0" smtClean="0">
                <a:ea typeface="宋体" pitchFamily="2" charset="-122"/>
              </a:rPr>
              <a:t>linger time</a:t>
            </a:r>
            <a:r>
              <a:rPr lang="zh-CN" altLang="en-US" dirty="0" smtClean="0">
                <a:ea typeface="宋体" pitchFamily="2" charset="-122"/>
              </a:rPr>
              <a:t>为</a:t>
            </a:r>
            <a:r>
              <a:rPr lang="en-US" altLang="zh-CN" dirty="0" smtClean="0">
                <a:ea typeface="宋体" pitchFamily="2" charset="-122"/>
              </a:rPr>
              <a:t>0</a:t>
            </a:r>
            <a:r>
              <a:rPr lang="zh-CN" altLang="en-US" dirty="0" smtClean="0">
                <a:ea typeface="宋体" pitchFamily="2" charset="-122"/>
              </a:rPr>
              <a:t>时立刻发送</a:t>
            </a:r>
            <a:r>
              <a:rPr lang="en-US" altLang="zh-CN" dirty="0" smtClean="0">
                <a:ea typeface="宋体" pitchFamily="2" charset="-122"/>
              </a:rPr>
              <a:t>RST</a:t>
            </a:r>
            <a:r>
              <a:rPr lang="zh-CN" altLang="en-US" dirty="0" smtClean="0">
                <a:ea typeface="宋体" pitchFamily="2" charset="-122"/>
              </a:rPr>
              <a:t>终止连接</a:t>
            </a:r>
            <a:endParaRPr lang="en-US" altLang="zh-CN" dirty="0" smtClean="0">
              <a:ea typeface="宋体" pitchFamily="2" charset="-122"/>
            </a:endParaRPr>
          </a:p>
          <a:p>
            <a:pPr>
              <a:lnSpc>
                <a:spcPct val="100000"/>
              </a:lnSpc>
            </a:pPr>
            <a:r>
              <a:rPr lang="en-US" altLang="zh-CN" dirty="0" smtClean="0">
                <a:ea typeface="宋体" pitchFamily="2" charset="-122"/>
              </a:rPr>
              <a:t>SO_LINGER</a:t>
            </a:r>
            <a:r>
              <a:rPr lang="zh-CN" altLang="en-US" dirty="0" smtClean="0">
                <a:ea typeface="宋体" pitchFamily="2" charset="-122"/>
              </a:rPr>
              <a:t>选项代开，且</a:t>
            </a:r>
            <a:r>
              <a:rPr lang="en-US" altLang="zh-CN" dirty="0" smtClean="0">
                <a:ea typeface="宋体" pitchFamily="2" charset="-122"/>
              </a:rPr>
              <a:t>linger time</a:t>
            </a:r>
            <a:r>
              <a:rPr lang="zh-CN" altLang="en-US" dirty="0" smtClean="0">
                <a:ea typeface="宋体" pitchFamily="2" charset="-122"/>
              </a:rPr>
              <a:t>不为</a:t>
            </a:r>
            <a:r>
              <a:rPr lang="en-US" altLang="zh-CN" dirty="0" smtClean="0">
                <a:ea typeface="宋体" pitchFamily="2" charset="-122"/>
              </a:rPr>
              <a:t>0</a:t>
            </a:r>
            <a:r>
              <a:rPr lang="zh-CN" altLang="en-US" dirty="0" smtClean="0">
                <a:ea typeface="宋体" pitchFamily="2" charset="-122"/>
              </a:rPr>
              <a:t>时，等待</a:t>
            </a:r>
            <a:r>
              <a:rPr lang="en-US" altLang="zh-CN" dirty="0" smtClean="0">
                <a:ea typeface="宋体" pitchFamily="2" charset="-122"/>
              </a:rPr>
              <a:t>linger time</a:t>
            </a:r>
            <a:r>
              <a:rPr lang="zh-CN" altLang="en-US" dirty="0" smtClean="0">
                <a:ea typeface="宋体" pitchFamily="2" charset="-122"/>
              </a:rPr>
              <a:t>超时后发送</a:t>
            </a:r>
            <a:r>
              <a:rPr lang="en-US" altLang="zh-CN" dirty="0" smtClean="0">
                <a:ea typeface="宋体" pitchFamily="2" charset="-122"/>
              </a:rPr>
              <a:t>RST </a:t>
            </a:r>
          </a:p>
        </p:txBody>
      </p:sp>
      <p:sp>
        <p:nvSpPr>
          <p:cNvPr id="4" name="矩形 3"/>
          <p:cNvSpPr/>
          <p:nvPr/>
        </p:nvSpPr>
        <p:spPr>
          <a:xfrm>
            <a:off x="1090448" y="4240230"/>
            <a:ext cx="10263352" cy="1323439"/>
          </a:xfrm>
          <a:prstGeom prst="rect">
            <a:avLst/>
          </a:prstGeom>
        </p:spPr>
        <p:txBody>
          <a:bodyPr wrap="square">
            <a:spAutoFit/>
          </a:bodyPr>
          <a:lstStyle/>
          <a:p>
            <a:r>
              <a:rPr lang="zh-CN" altLang="en-US" sz="2000" dirty="0"/>
              <a:t> </a:t>
            </a:r>
            <a:r>
              <a:rPr lang="zh-CN" altLang="en-US" sz="2000" dirty="0" smtClean="0"/>
              <a:t>   l</a:t>
            </a:r>
            <a:r>
              <a:rPr lang="zh-CN" altLang="en-US" sz="2000" dirty="0"/>
              <a:t>_onoff = 1</a:t>
            </a:r>
          </a:p>
          <a:p>
            <a:r>
              <a:rPr lang="zh-CN" altLang="en-US" sz="2000" dirty="0"/>
              <a:t>    l_linger = 0</a:t>
            </a:r>
          </a:p>
          <a:p>
            <a:r>
              <a:rPr lang="zh-CN" altLang="en-US" sz="2000" dirty="0"/>
              <a:t>    </a:t>
            </a:r>
          </a:p>
          <a:p>
            <a:r>
              <a:rPr lang="zh-CN" altLang="en-US" sz="2000" dirty="0" smtClean="0"/>
              <a:t>    </a:t>
            </a:r>
            <a:r>
              <a:rPr lang="zh-CN" altLang="en-US" sz="2000" dirty="0"/>
              <a:t>sock.setsockopt(socket.SOL_SOCKET, socket.SO_LINGER, </a:t>
            </a:r>
            <a:r>
              <a:rPr lang="zh-CN" altLang="en-US" sz="2000" dirty="0" smtClean="0"/>
              <a:t> struct</a:t>
            </a:r>
            <a:r>
              <a:rPr lang="zh-CN" altLang="en-US" sz="2000" dirty="0"/>
              <a:t>.pack('ii', l_onoff, l_linger))</a:t>
            </a:r>
          </a:p>
        </p:txBody>
      </p:sp>
    </p:spTree>
    <p:extLst>
      <p:ext uri="{BB962C8B-B14F-4D97-AF65-F5344CB8AC3E}">
        <p14:creationId xmlns:p14="http://schemas.microsoft.com/office/powerpoint/2010/main" val="2349223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a:stretch>
            <a:fillRect/>
          </a:stretch>
        </p:blipFill>
        <p:spPr>
          <a:xfrm>
            <a:off x="6106258" y="174171"/>
            <a:ext cx="5828980" cy="3686629"/>
          </a:xfrm>
          <a:prstGeom prst="rect">
            <a:avLst/>
          </a:prstGeom>
        </p:spPr>
      </p:pic>
      <p:sp>
        <p:nvSpPr>
          <p:cNvPr id="2" name="标题 1"/>
          <p:cNvSpPr>
            <a:spLocks noGrp="1"/>
          </p:cNvSpPr>
          <p:nvPr>
            <p:ph type="title"/>
          </p:nvPr>
        </p:nvSpPr>
        <p:spPr/>
        <p:txBody>
          <a:bodyPr/>
          <a:lstStyle/>
          <a:p>
            <a:r>
              <a:rPr lang="en-US" altLang="zh-CN" dirty="0" smtClean="0"/>
              <a:t>TCP</a:t>
            </a:r>
            <a:r>
              <a:rPr lang="zh-CN" altLang="en-US" dirty="0" smtClean="0"/>
              <a:t>重传超时</a:t>
            </a:r>
            <a:endParaRPr lang="zh-CN" altLang="en-US" dirty="0"/>
          </a:p>
        </p:txBody>
      </p:sp>
      <p:sp>
        <p:nvSpPr>
          <p:cNvPr id="3" name="内容占位符 2"/>
          <p:cNvSpPr>
            <a:spLocks noGrp="1"/>
          </p:cNvSpPr>
          <p:nvPr>
            <p:ph idx="1"/>
          </p:nvPr>
        </p:nvSpPr>
        <p:spPr>
          <a:xfrm>
            <a:off x="460829" y="1504950"/>
            <a:ext cx="10515600" cy="4351338"/>
          </a:xfrm>
        </p:spPr>
        <p:txBody>
          <a:bodyPr>
            <a:noAutofit/>
          </a:bodyPr>
          <a:lstStyle/>
          <a:p>
            <a:pPr>
              <a:lnSpc>
                <a:spcPct val="120000"/>
              </a:lnSpc>
            </a:pPr>
            <a:r>
              <a:rPr lang="zh-CN" altLang="en-US" sz="1800" dirty="0" smtClean="0"/>
              <a:t>超时</a:t>
            </a:r>
            <a:r>
              <a:rPr lang="en-US" altLang="zh-CN" sz="1800" dirty="0"/>
              <a:t>RTO</a:t>
            </a:r>
            <a:r>
              <a:rPr lang="zh-CN" altLang="en-US" sz="1800" dirty="0" smtClean="0"/>
              <a:t>应该</a:t>
            </a:r>
            <a:r>
              <a:rPr lang="zh-CN" altLang="en-US" sz="1800" dirty="0"/>
              <a:t>多久呢？</a:t>
            </a:r>
          </a:p>
          <a:p>
            <a:pPr lvl="1">
              <a:lnSpc>
                <a:spcPct val="120000"/>
              </a:lnSpc>
            </a:pPr>
            <a:r>
              <a:rPr lang="zh-CN" altLang="en-US" sz="1800" dirty="0"/>
              <a:t>太长：低效（延时长，带宽利用率低）</a:t>
            </a:r>
          </a:p>
          <a:p>
            <a:pPr lvl="1">
              <a:lnSpc>
                <a:spcPct val="120000"/>
              </a:lnSpc>
            </a:pPr>
            <a:r>
              <a:rPr lang="zh-CN" altLang="en-US" sz="1800" dirty="0"/>
              <a:t>太短：造成不必要的重传（占用额外的带宽）</a:t>
            </a:r>
          </a:p>
          <a:p>
            <a:pPr>
              <a:lnSpc>
                <a:spcPct val="120000"/>
              </a:lnSpc>
            </a:pPr>
            <a:r>
              <a:rPr lang="en-US" altLang="zh-CN" sz="1800" dirty="0"/>
              <a:t>TCP</a:t>
            </a:r>
            <a:r>
              <a:rPr lang="zh-CN" altLang="en-US" sz="1800" dirty="0" smtClean="0"/>
              <a:t>采用自</a:t>
            </a:r>
            <a:r>
              <a:rPr lang="zh-CN" altLang="en-US" sz="1800" dirty="0"/>
              <a:t>适应的重传计时策略：基于</a:t>
            </a:r>
            <a:r>
              <a:rPr lang="en-US" altLang="zh-CN" sz="1800" dirty="0" smtClean="0"/>
              <a:t>RTT</a:t>
            </a:r>
            <a:endParaRPr lang="zh-CN" altLang="en-US" sz="1800" dirty="0"/>
          </a:p>
          <a:p>
            <a:pPr lvl="1">
              <a:lnSpc>
                <a:spcPct val="120000"/>
              </a:lnSpc>
            </a:pPr>
            <a:r>
              <a:rPr lang="en-US" altLang="zh-CN" sz="1800" dirty="0" err="1" smtClean="0"/>
              <a:t>EstimatedRTT</a:t>
            </a:r>
            <a:r>
              <a:rPr lang="zh-CN" altLang="en-US" sz="1800" dirty="0" smtClean="0"/>
              <a:t>存放估计的往返</a:t>
            </a:r>
            <a:r>
              <a:rPr lang="zh-CN" altLang="en-US" sz="1800" dirty="0"/>
              <a:t>传输</a:t>
            </a:r>
            <a:r>
              <a:rPr lang="zh-CN" altLang="en-US" sz="1800" dirty="0" smtClean="0"/>
              <a:t>时间</a:t>
            </a:r>
            <a:endParaRPr lang="en-US" altLang="zh-CN" sz="1800" dirty="0" smtClean="0"/>
          </a:p>
          <a:p>
            <a:pPr lvl="1">
              <a:lnSpc>
                <a:spcPct val="120000"/>
              </a:lnSpc>
            </a:pPr>
            <a:r>
              <a:rPr lang="en-US" altLang="zh-CN" sz="1800" dirty="0" err="1" smtClean="0"/>
              <a:t>SampleRTT</a:t>
            </a:r>
            <a:r>
              <a:rPr lang="zh-CN" altLang="en-US" sz="1800" dirty="0" smtClean="0"/>
              <a:t>为采样得到的当前</a:t>
            </a:r>
            <a:r>
              <a:rPr lang="en-US" altLang="zh-CN" sz="1800" dirty="0" smtClean="0"/>
              <a:t>RTT </a:t>
            </a:r>
          </a:p>
          <a:p>
            <a:pPr lvl="2">
              <a:lnSpc>
                <a:spcPct val="120000"/>
              </a:lnSpc>
            </a:pPr>
            <a:r>
              <a:rPr lang="zh-CN" altLang="en-US" sz="1800" dirty="0" smtClean="0"/>
              <a:t>发送时纪录时刻，收到该</a:t>
            </a:r>
            <a:r>
              <a:rPr lang="en-US" altLang="zh-CN" sz="1800" dirty="0" smtClean="0"/>
              <a:t>TCP</a:t>
            </a:r>
            <a:r>
              <a:rPr lang="zh-CN" altLang="en-US" sz="1800" dirty="0" smtClean="0"/>
              <a:t>段的</a:t>
            </a:r>
            <a:r>
              <a:rPr lang="en-US" altLang="zh-CN" sz="1800" dirty="0" smtClean="0"/>
              <a:t>ACK</a:t>
            </a:r>
            <a:r>
              <a:rPr lang="zh-CN" altLang="en-US" sz="1800" dirty="0" smtClean="0"/>
              <a:t>时纪录时刻，两者的差值就是采样值</a:t>
            </a:r>
            <a:endParaRPr lang="en-US" altLang="zh-CN" sz="1800" dirty="0" smtClean="0"/>
          </a:p>
          <a:p>
            <a:pPr lvl="1">
              <a:lnSpc>
                <a:spcPct val="120000"/>
              </a:lnSpc>
            </a:pPr>
            <a:r>
              <a:rPr lang="zh-CN" altLang="en-US" sz="1800" dirty="0" smtClean="0"/>
              <a:t>采用指数加权平均</a:t>
            </a:r>
            <a:r>
              <a:rPr lang="en-US" altLang="zh-CN" sz="1800" dirty="0" smtClean="0"/>
              <a:t>EWMA(Exponential Weighted Moving Average)</a:t>
            </a:r>
            <a:r>
              <a:rPr lang="zh-CN" altLang="en-US" sz="1800" dirty="0" smtClean="0"/>
              <a:t>更新</a:t>
            </a:r>
            <a:r>
              <a:rPr lang="en-US" altLang="zh-CN" sz="1800" dirty="0" err="1" smtClean="0"/>
              <a:t>EstimatedRTT</a:t>
            </a:r>
            <a:endParaRPr lang="en-US" altLang="zh-CN" sz="1800" dirty="0" smtClean="0"/>
          </a:p>
          <a:p>
            <a:pPr lvl="2">
              <a:lnSpc>
                <a:spcPct val="120000"/>
              </a:lnSpc>
            </a:pPr>
            <a:r>
              <a:rPr lang="zh-CN" altLang="en-US" sz="1800" dirty="0" smtClean="0"/>
              <a:t>考虑最近多次采样</a:t>
            </a:r>
            <a:endParaRPr lang="en-US" altLang="zh-CN" sz="1800" dirty="0" smtClean="0"/>
          </a:p>
          <a:p>
            <a:pPr lvl="2">
              <a:lnSpc>
                <a:spcPct val="120000"/>
              </a:lnSpc>
            </a:pPr>
            <a:r>
              <a:rPr lang="zh-CN" altLang="en-US" sz="1800" dirty="0" smtClean="0"/>
              <a:t>之前的采样的权重成指数级下降，能够更快地对</a:t>
            </a:r>
            <a:r>
              <a:rPr lang="en-US" altLang="zh-CN" sz="1800" dirty="0" smtClean="0"/>
              <a:t>RTT</a:t>
            </a:r>
            <a:r>
              <a:rPr lang="zh-CN" altLang="en-US" sz="1800" dirty="0" smtClean="0"/>
              <a:t>采样的变化做出响应</a:t>
            </a:r>
            <a:endParaRPr lang="zh-CN" altLang="en-US" sz="1800" dirty="0"/>
          </a:p>
          <a:p>
            <a:pPr>
              <a:lnSpc>
                <a:spcPct val="120000"/>
              </a:lnSpc>
            </a:pPr>
            <a:endParaRPr lang="zh-CN" altLang="en-US" sz="1800" dirty="0"/>
          </a:p>
        </p:txBody>
      </p:sp>
      <p:graphicFrame>
        <p:nvGraphicFramePr>
          <p:cNvPr id="4" name="对象 3"/>
          <p:cNvGraphicFramePr>
            <a:graphicFrameLocks noChangeAspect="1"/>
          </p:cNvGraphicFramePr>
          <p:nvPr>
            <p:extLst>
              <p:ext uri="{D42A27DB-BD31-4B8C-83A1-F6EECF244321}">
                <p14:modId xmlns:p14="http://schemas.microsoft.com/office/powerpoint/2010/main" val="1065197795"/>
              </p:ext>
            </p:extLst>
          </p:nvPr>
        </p:nvGraphicFramePr>
        <p:xfrm>
          <a:off x="4010458" y="4763293"/>
          <a:ext cx="7445375" cy="365125"/>
        </p:xfrm>
        <a:graphic>
          <a:graphicData uri="http://schemas.openxmlformats.org/presentationml/2006/ole">
            <mc:AlternateContent xmlns:mc="http://schemas.openxmlformats.org/markup-compatibility/2006">
              <mc:Choice xmlns:v="urn:schemas-microsoft-com:vml" Requires="v">
                <p:oleObj spid="_x0000_s5129" name="公式" r:id="rId5" imgW="4012920" imgH="203040" progId="Equation.3">
                  <p:embed/>
                </p:oleObj>
              </mc:Choice>
              <mc:Fallback>
                <p:oleObj name="公式" r:id="rId5" imgW="4012920" imgH="203040" progId="Equation.3">
                  <p:embed/>
                  <p:pic>
                    <p:nvPicPr>
                      <p:cNvPr id="4" name="对象 3"/>
                      <p:cNvPicPr>
                        <a:picLocks noChangeAspect="1" noChangeArrowheads="1"/>
                      </p:cNvPicPr>
                      <p:nvPr/>
                    </p:nvPicPr>
                    <p:blipFill>
                      <a:blip r:embed="rId6"/>
                      <a:srcRect/>
                      <a:stretch>
                        <a:fillRect/>
                      </a:stretch>
                    </p:blipFill>
                    <p:spPr bwMode="auto">
                      <a:xfrm>
                        <a:off x="4010458" y="4763293"/>
                        <a:ext cx="7445375" cy="3651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0812014" y="5298621"/>
            <a:ext cx="808235" cy="369332"/>
          </a:xfrm>
          <a:prstGeom prst="rect">
            <a:avLst/>
          </a:prstGeom>
        </p:spPr>
        <p:txBody>
          <a:bodyPr wrap="none">
            <a:spAutoFit/>
          </a:bodyPr>
          <a:lstStyle/>
          <a:p>
            <a:r>
              <a:rPr lang="en-US" altLang="zh-CN" dirty="0"/>
              <a:t>α=7/8</a:t>
            </a:r>
            <a:endParaRPr lang="zh-CN" altLang="en-US" dirty="0"/>
          </a:p>
        </p:txBody>
      </p:sp>
      <p:pic>
        <p:nvPicPr>
          <p:cNvPr id="6" name="图片 5"/>
          <p:cNvPicPr>
            <a:picLocks noChangeAspect="1"/>
          </p:cNvPicPr>
          <p:nvPr/>
        </p:nvPicPr>
        <p:blipFill>
          <a:blip r:embed="rId7"/>
          <a:stretch>
            <a:fillRect/>
          </a:stretch>
        </p:blipFill>
        <p:spPr>
          <a:xfrm>
            <a:off x="754859" y="5526086"/>
            <a:ext cx="9763125" cy="1009650"/>
          </a:xfrm>
          <a:prstGeom prst="rect">
            <a:avLst/>
          </a:prstGeom>
        </p:spPr>
      </p:pic>
    </p:spTree>
    <p:extLst>
      <p:ext uri="{BB962C8B-B14F-4D97-AF65-F5344CB8AC3E}">
        <p14:creationId xmlns:p14="http://schemas.microsoft.com/office/powerpoint/2010/main" val="186245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重传超时</a:t>
            </a:r>
          </a:p>
        </p:txBody>
      </p:sp>
      <p:sp>
        <p:nvSpPr>
          <p:cNvPr id="3" name="内容占位符 2"/>
          <p:cNvSpPr>
            <a:spLocks noGrp="1"/>
          </p:cNvSpPr>
          <p:nvPr>
            <p:ph idx="1"/>
          </p:nvPr>
        </p:nvSpPr>
        <p:spPr>
          <a:xfrm>
            <a:off x="670716" y="1551346"/>
            <a:ext cx="10374006" cy="2760217"/>
          </a:xfrm>
        </p:spPr>
        <p:txBody>
          <a:bodyPr>
            <a:normAutofit/>
          </a:bodyPr>
          <a:lstStyle/>
          <a:p>
            <a:r>
              <a:rPr lang="zh-CN" altLang="en-US" sz="2400" dirty="0" smtClean="0"/>
              <a:t>如果</a:t>
            </a:r>
            <a:r>
              <a:rPr lang="en-US" altLang="zh-CN" sz="2400" dirty="0"/>
              <a:t>TCP</a:t>
            </a:r>
            <a:r>
              <a:rPr lang="zh-CN" altLang="en-US" sz="2400" dirty="0"/>
              <a:t>段</a:t>
            </a:r>
            <a:r>
              <a:rPr lang="zh-CN" altLang="en-US" sz="2400" dirty="0" smtClean="0"/>
              <a:t>超时重传</a:t>
            </a:r>
            <a:r>
              <a:rPr lang="zh-CN" altLang="en-US" sz="2400" dirty="0"/>
              <a:t>时怎么办</a:t>
            </a:r>
            <a:r>
              <a:rPr lang="zh-CN" altLang="en-US" dirty="0"/>
              <a:t>？ </a:t>
            </a:r>
          </a:p>
          <a:p>
            <a:pPr lvl="1"/>
            <a:r>
              <a:rPr lang="zh-CN" altLang="en-US" sz="2100" dirty="0" smtClean="0">
                <a:ea typeface="宋体" pitchFamily="2" charset="-122"/>
              </a:rPr>
              <a:t>问题</a:t>
            </a:r>
            <a:r>
              <a:rPr lang="zh-CN" altLang="en-US" sz="2100" dirty="0">
                <a:ea typeface="宋体" pitchFamily="2" charset="-122"/>
              </a:rPr>
              <a:t>：对重传段的</a:t>
            </a:r>
            <a:r>
              <a:rPr lang="en-US" altLang="zh-CN" sz="2100" dirty="0">
                <a:ea typeface="宋体" pitchFamily="2" charset="-122"/>
              </a:rPr>
              <a:t>RTT</a:t>
            </a:r>
            <a:r>
              <a:rPr lang="zh-CN" altLang="en-US" sz="2100" dirty="0">
                <a:ea typeface="宋体" pitchFamily="2" charset="-122"/>
              </a:rPr>
              <a:t>测量有歧义</a:t>
            </a:r>
          </a:p>
          <a:p>
            <a:pPr lvl="2"/>
            <a:r>
              <a:rPr lang="zh-CN" altLang="en-US" sz="2100" dirty="0">
                <a:ea typeface="宋体" pitchFamily="2" charset="-122"/>
              </a:rPr>
              <a:t>收到的是重传段的</a:t>
            </a:r>
            <a:r>
              <a:rPr lang="en-US" altLang="zh-CN" sz="2100" dirty="0">
                <a:ea typeface="宋体" pitchFamily="2" charset="-122"/>
              </a:rPr>
              <a:t>ACK</a:t>
            </a:r>
          </a:p>
          <a:p>
            <a:pPr lvl="2"/>
            <a:r>
              <a:rPr lang="zh-CN" altLang="en-US" sz="2100" dirty="0">
                <a:ea typeface="宋体" pitchFamily="2" charset="-122"/>
              </a:rPr>
              <a:t>收到的是原</a:t>
            </a:r>
            <a:r>
              <a:rPr lang="en-US" altLang="zh-CN" sz="2100" dirty="0">
                <a:ea typeface="宋体" pitchFamily="2" charset="-122"/>
              </a:rPr>
              <a:t>TCP</a:t>
            </a:r>
            <a:r>
              <a:rPr lang="zh-CN" altLang="en-US" sz="2100" dirty="0">
                <a:ea typeface="宋体" pitchFamily="2" charset="-122"/>
              </a:rPr>
              <a:t>段的</a:t>
            </a:r>
            <a:r>
              <a:rPr lang="en-US" altLang="zh-CN" sz="2100" dirty="0">
                <a:ea typeface="宋体" pitchFamily="2" charset="-122"/>
              </a:rPr>
              <a:t>ACK</a:t>
            </a:r>
          </a:p>
          <a:p>
            <a:pPr lvl="1"/>
            <a:r>
              <a:rPr lang="en-US" altLang="zh-CN" sz="2100" u="sng" dirty="0" err="1" smtClean="0">
                <a:solidFill>
                  <a:srgbClr val="FF0000"/>
                </a:solidFill>
                <a:ea typeface="宋体" pitchFamily="2" charset="-122"/>
              </a:rPr>
              <a:t>Karn</a:t>
            </a:r>
            <a:r>
              <a:rPr lang="zh-CN" altLang="en-US" sz="2100" u="sng" dirty="0" smtClean="0">
                <a:solidFill>
                  <a:srgbClr val="FF0000"/>
                </a:solidFill>
                <a:ea typeface="宋体" pitchFamily="2" charset="-122"/>
              </a:rPr>
              <a:t>方法</a:t>
            </a:r>
            <a:endParaRPr lang="zh-CN" altLang="en-US" sz="2100" u="sng" dirty="0">
              <a:solidFill>
                <a:srgbClr val="FF0000"/>
              </a:solidFill>
              <a:ea typeface="宋体" pitchFamily="2" charset="-122"/>
            </a:endParaRPr>
          </a:p>
          <a:p>
            <a:pPr lvl="2"/>
            <a:r>
              <a:rPr lang="zh-CN" altLang="en-US" sz="2100" dirty="0">
                <a:ea typeface="宋体" pitchFamily="2" charset="-122"/>
              </a:rPr>
              <a:t>对重传的分组不测量</a:t>
            </a:r>
            <a:r>
              <a:rPr lang="en-US" altLang="zh-CN" sz="2100" dirty="0">
                <a:ea typeface="宋体" pitchFamily="2" charset="-122"/>
              </a:rPr>
              <a:t>RTT</a:t>
            </a:r>
            <a:r>
              <a:rPr lang="zh-CN" altLang="en-US" sz="2100" dirty="0">
                <a:ea typeface="宋体" pitchFamily="2" charset="-122"/>
              </a:rPr>
              <a:t>，不更新</a:t>
            </a:r>
            <a:r>
              <a:rPr lang="en-US" altLang="zh-CN" sz="2100" dirty="0">
                <a:ea typeface="宋体" pitchFamily="2" charset="-122"/>
              </a:rPr>
              <a:t>RTT</a:t>
            </a:r>
            <a:r>
              <a:rPr lang="zh-CN" altLang="en-US" sz="2100" dirty="0">
                <a:ea typeface="宋体" pitchFamily="2" charset="-122"/>
              </a:rPr>
              <a:t>估计</a:t>
            </a:r>
          </a:p>
          <a:p>
            <a:pPr lvl="2"/>
            <a:r>
              <a:rPr lang="zh-CN" altLang="en-US" sz="2100" dirty="0">
                <a:ea typeface="宋体" pitchFamily="2" charset="-122"/>
              </a:rPr>
              <a:t>重传分组的超时设置采用指数后退算法：原超时的</a:t>
            </a:r>
            <a:r>
              <a:rPr lang="en-US" altLang="zh-CN" sz="2100" dirty="0">
                <a:ea typeface="宋体" pitchFamily="2" charset="-122"/>
              </a:rPr>
              <a:t>2</a:t>
            </a:r>
            <a:r>
              <a:rPr lang="zh-CN" altLang="en-US" sz="2100" dirty="0">
                <a:ea typeface="宋体" pitchFamily="2" charset="-122"/>
              </a:rPr>
              <a:t>倍</a:t>
            </a:r>
            <a:endParaRPr lang="en-US" altLang="zh-CN" sz="2400" dirty="0" smtClean="0"/>
          </a:p>
          <a:p>
            <a:pPr lvl="1"/>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3454964422"/>
              </p:ext>
            </p:extLst>
          </p:nvPr>
        </p:nvGraphicFramePr>
        <p:xfrm>
          <a:off x="1824754" y="5060014"/>
          <a:ext cx="10493831" cy="502752"/>
        </p:xfrm>
        <a:graphic>
          <a:graphicData uri="http://schemas.openxmlformats.org/presentationml/2006/ole">
            <mc:AlternateContent xmlns:mc="http://schemas.openxmlformats.org/markup-compatibility/2006">
              <mc:Choice xmlns:v="urn:schemas-microsoft-com:vml" Requires="v">
                <p:oleObj spid="_x0000_s6158" name="公式" r:id="rId4" imgW="4813200" imgH="228600" progId="Equation.3">
                  <p:embed/>
                </p:oleObj>
              </mc:Choice>
              <mc:Fallback>
                <p:oleObj name="公式" r:id="rId4" imgW="4813200" imgH="228600" progId="Equation.3">
                  <p:embed/>
                  <p:pic>
                    <p:nvPicPr>
                      <p:cNvPr id="4" name="对象 3"/>
                      <p:cNvPicPr>
                        <a:picLocks noChangeAspect="1" noChangeArrowheads="1"/>
                      </p:cNvPicPr>
                      <p:nvPr/>
                    </p:nvPicPr>
                    <p:blipFill>
                      <a:blip r:embed="rId5"/>
                      <a:srcRect/>
                      <a:stretch>
                        <a:fillRect/>
                      </a:stretch>
                    </p:blipFill>
                    <p:spPr bwMode="auto">
                      <a:xfrm>
                        <a:off x="1824754" y="5060014"/>
                        <a:ext cx="10493831" cy="502752"/>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76485315"/>
              </p:ext>
            </p:extLst>
          </p:nvPr>
        </p:nvGraphicFramePr>
        <p:xfrm>
          <a:off x="1505497" y="5575989"/>
          <a:ext cx="7477352" cy="523653"/>
        </p:xfrm>
        <a:graphic>
          <a:graphicData uri="http://schemas.openxmlformats.org/presentationml/2006/ole">
            <mc:AlternateContent xmlns:mc="http://schemas.openxmlformats.org/markup-compatibility/2006">
              <mc:Choice xmlns:v="urn:schemas-microsoft-com:vml" Requires="v">
                <p:oleObj spid="_x0000_s6159" name="公式" r:id="rId6" imgW="2565400" imgH="177800" progId="Equation.3">
                  <p:embed/>
                </p:oleObj>
              </mc:Choice>
              <mc:Fallback>
                <p:oleObj name="公式" r:id="rId6" imgW="2565400" imgH="177800" progId="Equation.3">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5497" y="5575989"/>
                        <a:ext cx="7477352" cy="523653"/>
                      </a:xfrm>
                      <a:prstGeom prst="rect">
                        <a:avLst/>
                      </a:prstGeom>
                      <a:noFill/>
                      <a:ln>
                        <a:noFill/>
                      </a:ln>
                    </p:spPr>
                  </p:pic>
                </p:oleObj>
              </mc:Fallback>
            </mc:AlternateContent>
          </a:graphicData>
        </a:graphic>
      </p:graphicFrame>
      <p:grpSp>
        <p:nvGrpSpPr>
          <p:cNvPr id="90" name="组合 89"/>
          <p:cNvGrpSpPr/>
          <p:nvPr/>
        </p:nvGrpSpPr>
        <p:grpSpPr>
          <a:xfrm>
            <a:off x="5748983" y="207194"/>
            <a:ext cx="6562536" cy="3003558"/>
            <a:chOff x="5748983" y="207194"/>
            <a:chExt cx="6562536" cy="3003558"/>
          </a:xfrm>
        </p:grpSpPr>
        <p:sp>
          <p:nvSpPr>
            <p:cNvPr id="39" name="Line 100"/>
            <p:cNvSpPr>
              <a:spLocks noChangeShapeType="1"/>
            </p:cNvSpPr>
            <p:nvPr/>
          </p:nvSpPr>
          <p:spPr bwMode="auto">
            <a:xfrm>
              <a:off x="6345802" y="1281090"/>
              <a:ext cx="1571092" cy="25607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0" name="Line 104"/>
            <p:cNvSpPr>
              <a:spLocks noChangeShapeType="1"/>
            </p:cNvSpPr>
            <p:nvPr/>
          </p:nvSpPr>
          <p:spPr bwMode="auto">
            <a:xfrm flipH="1">
              <a:off x="6854307" y="1638466"/>
              <a:ext cx="1009244" cy="9788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 name="Text Box 107"/>
            <p:cNvSpPr txBox="1">
              <a:spLocks noChangeArrowheads="1"/>
            </p:cNvSpPr>
            <p:nvPr/>
          </p:nvSpPr>
          <p:spPr bwMode="auto">
            <a:xfrm>
              <a:off x="7474293" y="20719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B</a:t>
              </a:r>
            </a:p>
          </p:txBody>
        </p:sp>
        <p:sp>
          <p:nvSpPr>
            <p:cNvPr id="42" name="Text Box 111"/>
            <p:cNvSpPr txBox="1">
              <a:spLocks noChangeArrowheads="1"/>
            </p:cNvSpPr>
            <p:nvPr/>
          </p:nvSpPr>
          <p:spPr bwMode="auto">
            <a:xfrm>
              <a:off x="5979721" y="21339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A</a:t>
              </a:r>
            </a:p>
          </p:txBody>
        </p:sp>
        <p:sp>
          <p:nvSpPr>
            <p:cNvPr id="43" name="Rectangle 114"/>
            <p:cNvSpPr>
              <a:spLocks noChangeArrowheads="1"/>
            </p:cNvSpPr>
            <p:nvPr/>
          </p:nvSpPr>
          <p:spPr bwMode="auto">
            <a:xfrm>
              <a:off x="11563806" y="1766127"/>
              <a:ext cx="747713"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4" name="Text Box 115"/>
            <p:cNvSpPr txBox="1">
              <a:spLocks noChangeArrowheads="1"/>
            </p:cNvSpPr>
            <p:nvPr/>
          </p:nvSpPr>
          <p:spPr bwMode="auto">
            <a:xfrm>
              <a:off x="6989681" y="1454382"/>
              <a:ext cx="55496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smtClean="0">
                  <a:latin typeface="Arial" charset="0"/>
                </a:rPr>
                <a:t>ACK</a:t>
              </a:r>
              <a:endParaRPr lang="en-US" sz="1000" dirty="0" smtClean="0">
                <a:latin typeface="Times New Roman" charset="0"/>
              </a:endParaRPr>
            </a:p>
          </p:txBody>
        </p:sp>
        <p:sp>
          <p:nvSpPr>
            <p:cNvPr id="45" name="Line 118"/>
            <p:cNvSpPr>
              <a:spLocks noChangeShapeType="1"/>
            </p:cNvSpPr>
            <p:nvPr/>
          </p:nvSpPr>
          <p:spPr bwMode="auto">
            <a:xfrm>
              <a:off x="6294666" y="993253"/>
              <a:ext cx="21453" cy="2012307"/>
            </a:xfrm>
            <a:prstGeom prst="line">
              <a:avLst/>
            </a:prstGeom>
            <a:noFill/>
            <a:ln w="9525">
              <a:solidFill>
                <a:srgbClr val="7030A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46" name="Line 119"/>
            <p:cNvSpPr>
              <a:spLocks noChangeShapeType="1"/>
            </p:cNvSpPr>
            <p:nvPr/>
          </p:nvSpPr>
          <p:spPr bwMode="auto">
            <a:xfrm>
              <a:off x="7958081" y="1081907"/>
              <a:ext cx="14337" cy="1923653"/>
            </a:xfrm>
            <a:prstGeom prst="line">
              <a:avLst/>
            </a:prstGeom>
            <a:noFill/>
            <a:ln w="9525">
              <a:solidFill>
                <a:srgbClr val="7030A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47" name="Rectangle 122"/>
            <p:cNvSpPr>
              <a:spLocks noChangeArrowheads="1"/>
            </p:cNvSpPr>
            <p:nvPr/>
          </p:nvSpPr>
          <p:spPr bwMode="auto">
            <a:xfrm>
              <a:off x="10889119" y="2780539"/>
              <a:ext cx="989012" cy="4302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8" name="Text Box 124"/>
            <p:cNvSpPr txBox="1">
              <a:spLocks noChangeArrowheads="1"/>
            </p:cNvSpPr>
            <p:nvPr/>
          </p:nvSpPr>
          <p:spPr bwMode="auto">
            <a:xfrm>
              <a:off x="6735873" y="1537913"/>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dirty="0" smtClean="0">
                  <a:solidFill>
                    <a:srgbClr val="FF0000"/>
                  </a:solidFill>
                </a:rPr>
                <a:t>X</a:t>
              </a:r>
            </a:p>
          </p:txBody>
        </p:sp>
        <p:sp>
          <p:nvSpPr>
            <p:cNvPr id="49" name="Text Box 126"/>
            <p:cNvSpPr txBox="1">
              <a:spLocks noChangeArrowheads="1"/>
            </p:cNvSpPr>
            <p:nvPr/>
          </p:nvSpPr>
          <p:spPr bwMode="auto">
            <a:xfrm rot="10800000">
              <a:off x="5748983" y="1668023"/>
              <a:ext cx="400110" cy="9796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smtClean="0"/>
                <a:t>SampleRTT</a:t>
              </a:r>
              <a:endParaRPr lang="en-US" sz="1400" dirty="0" smtClean="0"/>
            </a:p>
          </p:txBody>
        </p:sp>
        <p:sp>
          <p:nvSpPr>
            <p:cNvPr id="50" name="Line 127"/>
            <p:cNvSpPr>
              <a:spLocks noChangeShapeType="1"/>
            </p:cNvSpPr>
            <p:nvPr/>
          </p:nvSpPr>
          <p:spPr bwMode="auto">
            <a:xfrm flipH="1">
              <a:off x="6264917" y="2518353"/>
              <a:ext cx="1613506" cy="344691"/>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51" name="Group 134"/>
            <p:cNvGrpSpPr>
              <a:grpSpLocks/>
            </p:cNvGrpSpPr>
            <p:nvPr/>
          </p:nvGrpSpPr>
          <p:grpSpPr bwMode="auto">
            <a:xfrm>
              <a:off x="6109601" y="1270423"/>
              <a:ext cx="104775" cy="508000"/>
              <a:chOff x="3099" y="1749"/>
              <a:chExt cx="66" cy="320"/>
            </a:xfrm>
          </p:grpSpPr>
          <p:sp>
            <p:nvSpPr>
              <p:cNvPr id="52"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53" name="Line 13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54" name="Group 135"/>
            <p:cNvGrpSpPr>
              <a:grpSpLocks/>
            </p:cNvGrpSpPr>
            <p:nvPr/>
          </p:nvGrpSpPr>
          <p:grpSpPr bwMode="auto">
            <a:xfrm rot="10800000">
              <a:off x="6104839" y="2368291"/>
              <a:ext cx="104775" cy="508000"/>
              <a:chOff x="3099" y="1749"/>
              <a:chExt cx="66" cy="320"/>
            </a:xfrm>
          </p:grpSpPr>
          <p:sp>
            <p:nvSpPr>
              <p:cNvPr id="55" name="Line 136"/>
              <p:cNvSpPr>
                <a:spLocks noChangeShapeType="1"/>
              </p:cNvSpPr>
              <p:nvPr/>
            </p:nvSpPr>
            <p:spPr bwMode="auto">
              <a:xfrm flipV="1">
                <a:off x="3136" y="1756"/>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56" name="Line 137"/>
              <p:cNvSpPr>
                <a:spLocks noChangeShapeType="1"/>
              </p:cNvSpPr>
              <p:nvPr/>
            </p:nvSpPr>
            <p:spPr bwMode="auto">
              <a:xfrm>
                <a:off x="3106" y="1759"/>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57" name="Group 228"/>
            <p:cNvGrpSpPr>
              <a:grpSpLocks/>
            </p:cNvGrpSpPr>
            <p:nvPr/>
          </p:nvGrpSpPr>
          <p:grpSpPr bwMode="auto">
            <a:xfrm>
              <a:off x="5944796" y="486448"/>
              <a:ext cx="630238" cy="533400"/>
              <a:chOff x="-44" y="1473"/>
              <a:chExt cx="981" cy="1105"/>
            </a:xfrm>
          </p:grpSpPr>
          <p:pic>
            <p:nvPicPr>
              <p:cNvPr id="58" name="Picture 229"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2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 name="Group 231"/>
            <p:cNvGrpSpPr>
              <a:grpSpLocks/>
            </p:cNvGrpSpPr>
            <p:nvPr/>
          </p:nvGrpSpPr>
          <p:grpSpPr bwMode="auto">
            <a:xfrm flipH="1">
              <a:off x="7683843" y="481832"/>
              <a:ext cx="709613" cy="600075"/>
              <a:chOff x="-44" y="1473"/>
              <a:chExt cx="981" cy="1105"/>
            </a:xfrm>
          </p:grpSpPr>
          <p:pic>
            <p:nvPicPr>
              <p:cNvPr id="61" name="Picture 232"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2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3" name="Rectangle 122"/>
            <p:cNvSpPr>
              <a:spLocks noChangeArrowheads="1"/>
            </p:cNvSpPr>
            <p:nvPr/>
          </p:nvSpPr>
          <p:spPr bwMode="auto">
            <a:xfrm>
              <a:off x="10644644" y="1085162"/>
              <a:ext cx="684212" cy="35014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 name="Text Box 113"/>
            <p:cNvSpPr txBox="1">
              <a:spLocks noChangeArrowheads="1"/>
            </p:cNvSpPr>
            <p:nvPr/>
          </p:nvSpPr>
          <p:spPr bwMode="auto">
            <a:xfrm>
              <a:off x="6817168" y="1077412"/>
              <a:ext cx="55496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tLang="zh-CN" sz="1400" dirty="0" smtClean="0"/>
                <a:t>Data</a:t>
              </a:r>
              <a:endParaRPr lang="en-US" sz="1400" dirty="0" smtClean="0"/>
            </a:p>
          </p:txBody>
        </p:sp>
        <p:sp>
          <p:nvSpPr>
            <p:cNvPr id="65" name="Line 100"/>
            <p:cNvSpPr>
              <a:spLocks noChangeShapeType="1"/>
            </p:cNvSpPr>
            <p:nvPr/>
          </p:nvSpPr>
          <p:spPr bwMode="auto">
            <a:xfrm>
              <a:off x="6303871" y="2120734"/>
              <a:ext cx="1639338" cy="28712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6" name="Text Box 113"/>
            <p:cNvSpPr txBox="1">
              <a:spLocks noChangeArrowheads="1"/>
            </p:cNvSpPr>
            <p:nvPr/>
          </p:nvSpPr>
          <p:spPr bwMode="auto">
            <a:xfrm>
              <a:off x="6843483" y="1948105"/>
              <a:ext cx="64472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tLang="zh-CN" sz="1400" dirty="0" smtClean="0"/>
                <a:t>Data</a:t>
              </a:r>
              <a:r>
                <a:rPr lang="zh-CN" altLang="en-US" sz="1400" dirty="0" smtClean="0"/>
                <a:t>‘</a:t>
              </a:r>
              <a:endParaRPr lang="en-US" sz="1400" dirty="0" smtClean="0"/>
            </a:p>
          </p:txBody>
        </p:sp>
        <p:sp>
          <p:nvSpPr>
            <p:cNvPr id="67" name="Line 100"/>
            <p:cNvSpPr>
              <a:spLocks noChangeShapeType="1"/>
            </p:cNvSpPr>
            <p:nvPr/>
          </p:nvSpPr>
          <p:spPr bwMode="auto">
            <a:xfrm>
              <a:off x="9473630" y="1389948"/>
              <a:ext cx="1571092" cy="25607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8" name="Line 104"/>
            <p:cNvSpPr>
              <a:spLocks noChangeShapeType="1"/>
            </p:cNvSpPr>
            <p:nvPr/>
          </p:nvSpPr>
          <p:spPr bwMode="auto">
            <a:xfrm flipH="1">
              <a:off x="9431699" y="1747324"/>
              <a:ext cx="1559680" cy="86385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9" name="Text Box 107"/>
            <p:cNvSpPr txBox="1">
              <a:spLocks noChangeArrowheads="1"/>
            </p:cNvSpPr>
            <p:nvPr/>
          </p:nvSpPr>
          <p:spPr bwMode="auto">
            <a:xfrm>
              <a:off x="10602121" y="316052"/>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B</a:t>
              </a:r>
            </a:p>
          </p:txBody>
        </p:sp>
        <p:sp>
          <p:nvSpPr>
            <p:cNvPr id="70" name="Text Box 111"/>
            <p:cNvSpPr txBox="1">
              <a:spLocks noChangeArrowheads="1"/>
            </p:cNvSpPr>
            <p:nvPr/>
          </p:nvSpPr>
          <p:spPr bwMode="auto">
            <a:xfrm>
              <a:off x="9107549" y="322256"/>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t>Host A</a:t>
              </a:r>
            </a:p>
          </p:txBody>
        </p:sp>
        <p:sp>
          <p:nvSpPr>
            <p:cNvPr id="71" name="Text Box 115"/>
            <p:cNvSpPr txBox="1">
              <a:spLocks noChangeArrowheads="1"/>
            </p:cNvSpPr>
            <p:nvPr/>
          </p:nvSpPr>
          <p:spPr bwMode="auto">
            <a:xfrm>
              <a:off x="10059711" y="1733392"/>
              <a:ext cx="55496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smtClean="0">
                  <a:latin typeface="Arial" charset="0"/>
                </a:rPr>
                <a:t>ACK</a:t>
              </a:r>
              <a:endParaRPr lang="en-US" sz="1000" dirty="0" smtClean="0">
                <a:latin typeface="Times New Roman" charset="0"/>
              </a:endParaRPr>
            </a:p>
          </p:txBody>
        </p:sp>
        <p:sp>
          <p:nvSpPr>
            <p:cNvPr id="72" name="Line 118"/>
            <p:cNvSpPr>
              <a:spLocks noChangeShapeType="1"/>
            </p:cNvSpPr>
            <p:nvPr/>
          </p:nvSpPr>
          <p:spPr bwMode="auto">
            <a:xfrm>
              <a:off x="9422494" y="1102111"/>
              <a:ext cx="9204" cy="1786233"/>
            </a:xfrm>
            <a:prstGeom prst="line">
              <a:avLst/>
            </a:prstGeom>
            <a:noFill/>
            <a:ln w="9525">
              <a:solidFill>
                <a:srgbClr val="7030A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3" name="Line 119"/>
            <p:cNvSpPr>
              <a:spLocks noChangeShapeType="1"/>
            </p:cNvSpPr>
            <p:nvPr/>
          </p:nvSpPr>
          <p:spPr bwMode="auto">
            <a:xfrm>
              <a:off x="11085909" y="1190765"/>
              <a:ext cx="9947" cy="1697579"/>
            </a:xfrm>
            <a:prstGeom prst="line">
              <a:avLst/>
            </a:prstGeom>
            <a:noFill/>
            <a:ln w="9525">
              <a:solidFill>
                <a:srgbClr val="7030A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4" name="Text Box 126"/>
            <p:cNvSpPr txBox="1">
              <a:spLocks noChangeArrowheads="1"/>
            </p:cNvSpPr>
            <p:nvPr/>
          </p:nvSpPr>
          <p:spPr bwMode="auto">
            <a:xfrm rot="10800000">
              <a:off x="8836237" y="1814285"/>
              <a:ext cx="400110" cy="97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smtClean="0"/>
                <a:t>SampleRTT</a:t>
              </a:r>
              <a:endParaRPr lang="en-US" sz="1400" dirty="0" smtClean="0"/>
            </a:p>
          </p:txBody>
        </p:sp>
        <p:grpSp>
          <p:nvGrpSpPr>
            <p:cNvPr id="75" name="Group 134"/>
            <p:cNvGrpSpPr>
              <a:grpSpLocks/>
            </p:cNvGrpSpPr>
            <p:nvPr/>
          </p:nvGrpSpPr>
          <p:grpSpPr bwMode="auto">
            <a:xfrm>
              <a:off x="9266981" y="2266695"/>
              <a:ext cx="87313" cy="159658"/>
              <a:chOff x="3099" y="1749"/>
              <a:chExt cx="66" cy="320"/>
            </a:xfrm>
          </p:grpSpPr>
          <p:sp>
            <p:nvSpPr>
              <p:cNvPr id="76"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7" name="Line 13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78" name="Group 135"/>
            <p:cNvGrpSpPr>
              <a:grpSpLocks/>
            </p:cNvGrpSpPr>
            <p:nvPr/>
          </p:nvGrpSpPr>
          <p:grpSpPr bwMode="auto">
            <a:xfrm rot="10800000">
              <a:off x="9276921" y="2451402"/>
              <a:ext cx="53552" cy="153807"/>
              <a:chOff x="3099" y="1749"/>
              <a:chExt cx="66" cy="320"/>
            </a:xfrm>
          </p:grpSpPr>
          <p:sp>
            <p:nvSpPr>
              <p:cNvPr id="79" name="Line 136"/>
              <p:cNvSpPr>
                <a:spLocks noChangeShapeType="1"/>
              </p:cNvSpPr>
              <p:nvPr/>
            </p:nvSpPr>
            <p:spPr bwMode="auto">
              <a:xfrm flipV="1">
                <a:off x="3136" y="1756"/>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0" name="Line 137"/>
              <p:cNvSpPr>
                <a:spLocks noChangeShapeType="1"/>
              </p:cNvSpPr>
              <p:nvPr/>
            </p:nvSpPr>
            <p:spPr bwMode="auto">
              <a:xfrm>
                <a:off x="3106" y="1759"/>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grpSp>
          <p:nvGrpSpPr>
            <p:cNvPr id="81" name="Group 228"/>
            <p:cNvGrpSpPr>
              <a:grpSpLocks/>
            </p:cNvGrpSpPr>
            <p:nvPr/>
          </p:nvGrpSpPr>
          <p:grpSpPr bwMode="auto">
            <a:xfrm>
              <a:off x="9072624" y="595306"/>
              <a:ext cx="630238" cy="533400"/>
              <a:chOff x="-44" y="1473"/>
              <a:chExt cx="981" cy="1105"/>
            </a:xfrm>
          </p:grpSpPr>
          <p:pic>
            <p:nvPicPr>
              <p:cNvPr id="82" name="Picture 229"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2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4" name="Group 231"/>
            <p:cNvGrpSpPr>
              <a:grpSpLocks/>
            </p:cNvGrpSpPr>
            <p:nvPr/>
          </p:nvGrpSpPr>
          <p:grpSpPr bwMode="auto">
            <a:xfrm flipH="1">
              <a:off x="10811671" y="590690"/>
              <a:ext cx="709613" cy="600075"/>
              <a:chOff x="-44" y="1473"/>
              <a:chExt cx="981" cy="1105"/>
            </a:xfrm>
          </p:grpSpPr>
          <p:pic>
            <p:nvPicPr>
              <p:cNvPr id="85" name="Picture 232"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Freeform 2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7" name="Text Box 113"/>
            <p:cNvSpPr txBox="1">
              <a:spLocks noChangeArrowheads="1"/>
            </p:cNvSpPr>
            <p:nvPr/>
          </p:nvSpPr>
          <p:spPr bwMode="auto">
            <a:xfrm>
              <a:off x="9944996" y="1186270"/>
              <a:ext cx="55496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tLang="zh-CN" sz="1400" dirty="0" smtClean="0"/>
                <a:t>Data</a:t>
              </a:r>
              <a:endParaRPr lang="en-US" sz="1400" dirty="0" smtClean="0"/>
            </a:p>
          </p:txBody>
        </p:sp>
        <p:sp>
          <p:nvSpPr>
            <p:cNvPr id="88" name="Line 100"/>
            <p:cNvSpPr>
              <a:spLocks noChangeShapeType="1"/>
            </p:cNvSpPr>
            <p:nvPr/>
          </p:nvSpPr>
          <p:spPr bwMode="auto">
            <a:xfrm>
              <a:off x="9431699" y="2273134"/>
              <a:ext cx="1639338" cy="28712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9" name="Text Box 113"/>
            <p:cNvSpPr txBox="1">
              <a:spLocks noChangeArrowheads="1"/>
            </p:cNvSpPr>
            <p:nvPr/>
          </p:nvSpPr>
          <p:spPr bwMode="auto">
            <a:xfrm>
              <a:off x="10219870" y="2157837"/>
              <a:ext cx="64472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tLang="zh-CN" sz="1400" dirty="0" smtClean="0"/>
                <a:t>Data</a:t>
              </a:r>
              <a:r>
                <a:rPr lang="zh-CN" altLang="en-US" sz="1400" dirty="0" smtClean="0"/>
                <a:t>‘</a:t>
              </a:r>
              <a:endParaRPr lang="en-US" sz="1400" dirty="0" smtClean="0"/>
            </a:p>
          </p:txBody>
        </p:sp>
      </p:grpSp>
      <p:sp>
        <p:nvSpPr>
          <p:cNvPr id="91" name="矩形 90"/>
          <p:cNvSpPr/>
          <p:nvPr/>
        </p:nvSpPr>
        <p:spPr>
          <a:xfrm>
            <a:off x="644401" y="4042702"/>
            <a:ext cx="10140955" cy="1335338"/>
          </a:xfrm>
          <a:prstGeom prst="rect">
            <a:avLst/>
          </a:prstGeom>
        </p:spPr>
        <p:txBody>
          <a:bodyPr wrap="square">
            <a:spAutoFit/>
          </a:bodyPr>
          <a:lstStyle/>
          <a:p>
            <a:r>
              <a:rPr lang="en-US" altLang="zh-CN" sz="2000" u="sng" dirty="0" smtClean="0">
                <a:solidFill>
                  <a:srgbClr val="FF0000"/>
                </a:solidFill>
              </a:rPr>
              <a:t>Jacobson</a:t>
            </a:r>
            <a:r>
              <a:rPr lang="zh-CN" altLang="en-US" sz="2000" u="sng" dirty="0" smtClean="0">
                <a:solidFill>
                  <a:srgbClr val="FF0000"/>
                </a:solidFill>
              </a:rPr>
              <a:t>算法</a:t>
            </a:r>
            <a:endParaRPr lang="en-US" altLang="zh-CN" sz="2000" u="sng" dirty="0" smtClean="0">
              <a:solidFill>
                <a:srgbClr val="FF0000"/>
              </a:solidFill>
            </a:endParaRPr>
          </a:p>
          <a:p>
            <a:pPr marL="285750" indent="-285750">
              <a:buFont typeface="Arial" panose="020B0604020202020204" pitchFamily="34" charset="0"/>
              <a:buChar char="•"/>
            </a:pPr>
            <a:r>
              <a:rPr lang="zh-CN" altLang="en-US" sz="2000" dirty="0">
                <a:ea typeface="宋体" pitchFamily="2" charset="-122"/>
              </a:rPr>
              <a:t>问题：</a:t>
            </a:r>
            <a:r>
              <a:rPr lang="en-US" altLang="zh-CN" sz="2000" dirty="0">
                <a:ea typeface="宋体" pitchFamily="2" charset="-122"/>
              </a:rPr>
              <a:t>RTT</a:t>
            </a:r>
            <a:r>
              <a:rPr lang="zh-CN" altLang="en-US" sz="2000" dirty="0">
                <a:ea typeface="宋体" pitchFamily="2" charset="-122"/>
              </a:rPr>
              <a:t>的浮动范围比较大，仅仅采用平均</a:t>
            </a:r>
            <a:r>
              <a:rPr lang="en-US" altLang="zh-CN" sz="2000" dirty="0">
                <a:ea typeface="宋体" pitchFamily="2" charset="-122"/>
              </a:rPr>
              <a:t>RTT</a:t>
            </a:r>
            <a:r>
              <a:rPr lang="zh-CN" altLang="en-US" sz="2000" dirty="0">
                <a:ea typeface="宋体" pitchFamily="2" charset="-122"/>
              </a:rPr>
              <a:t>来估算超时不是很精确</a:t>
            </a:r>
          </a:p>
          <a:p>
            <a:pPr marL="285750" indent="-285750">
              <a:buFont typeface="Arial" panose="020B0604020202020204" pitchFamily="34" charset="0"/>
              <a:buChar char="•"/>
            </a:pPr>
            <a:r>
              <a:rPr lang="zh-CN" altLang="en-US" sz="2000" dirty="0">
                <a:ea typeface="宋体" pitchFamily="2" charset="-122"/>
              </a:rPr>
              <a:t>解决方案：</a:t>
            </a:r>
            <a:r>
              <a:rPr lang="zh-CN" altLang="en-US" sz="2000" dirty="0" smtClean="0">
                <a:ea typeface="宋体" pitchFamily="2" charset="-122"/>
              </a:rPr>
              <a:t>考虑方差（安全边界</a:t>
            </a:r>
            <a:r>
              <a:rPr lang="en-US" altLang="zh-CN" sz="2000" dirty="0" smtClean="0">
                <a:ea typeface="宋体" pitchFamily="2" charset="-122"/>
              </a:rPr>
              <a:t>)</a:t>
            </a:r>
            <a:r>
              <a:rPr lang="zh-CN" altLang="en-US" sz="2000" dirty="0" smtClean="0">
                <a:ea typeface="宋体" pitchFamily="2" charset="-122"/>
              </a:rPr>
              <a:t>，</a:t>
            </a:r>
            <a:r>
              <a:rPr lang="zh-CN" altLang="en-US" sz="2000" dirty="0">
                <a:ea typeface="宋体" pitchFamily="2" charset="-122"/>
              </a:rPr>
              <a:t>计算方便用平均绝对偏差（初始为</a:t>
            </a:r>
            <a:r>
              <a:rPr lang="en-US" altLang="zh-CN" sz="2000" dirty="0" err="1">
                <a:ea typeface="宋体" pitchFamily="2" charset="-122"/>
              </a:rPr>
              <a:t>SampleRTT</a:t>
            </a:r>
            <a:r>
              <a:rPr lang="en-US" altLang="zh-CN" sz="2000" dirty="0">
                <a:ea typeface="宋体" pitchFamily="2" charset="-122"/>
              </a:rPr>
              <a:t>/2</a:t>
            </a:r>
            <a:r>
              <a:rPr lang="zh-CN" altLang="en-US" sz="2000" dirty="0">
                <a:ea typeface="宋体" pitchFamily="2" charset="-122"/>
              </a:rPr>
              <a:t>）来</a:t>
            </a:r>
            <a:r>
              <a:rPr lang="zh-CN" altLang="en-US" sz="2000" dirty="0" smtClean="0">
                <a:ea typeface="宋体" pitchFamily="2" charset="-122"/>
              </a:rPr>
              <a:t>代替</a:t>
            </a:r>
            <a:endParaRPr lang="zh-CN" altLang="en-US" sz="2000" dirty="0"/>
          </a:p>
        </p:txBody>
      </p:sp>
      <p:sp>
        <p:nvSpPr>
          <p:cNvPr id="94" name="矩形 93"/>
          <p:cNvSpPr/>
          <p:nvPr/>
        </p:nvSpPr>
        <p:spPr>
          <a:xfrm>
            <a:off x="9566837" y="5743084"/>
            <a:ext cx="1047834" cy="461665"/>
          </a:xfrm>
          <a:prstGeom prst="rect">
            <a:avLst/>
          </a:prstGeom>
        </p:spPr>
        <p:txBody>
          <a:bodyPr wrap="square">
            <a:spAutoFit/>
          </a:bodyPr>
          <a:lstStyle/>
          <a:p>
            <a:r>
              <a:rPr lang="el-GR" altLang="zh-CN" sz="2400" dirty="0" smtClean="0"/>
              <a:t>β</a:t>
            </a:r>
            <a:r>
              <a:rPr lang="en-US" altLang="zh-CN" sz="2400" dirty="0" smtClean="0"/>
              <a:t>=1/4</a:t>
            </a:r>
            <a:endParaRPr lang="zh-CN" altLang="en-US" sz="2400" dirty="0"/>
          </a:p>
        </p:txBody>
      </p:sp>
      <p:pic>
        <p:nvPicPr>
          <p:cNvPr id="95" name="Picture 20" descr="alarm_clock_ring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924" y="5515598"/>
            <a:ext cx="635654" cy="7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995100" y="6311217"/>
            <a:ext cx="10599132" cy="369332"/>
          </a:xfrm>
          <a:prstGeom prst="rect">
            <a:avLst/>
          </a:prstGeom>
          <a:noFill/>
        </p:spPr>
        <p:txBody>
          <a:bodyPr wrap="square" rtlCol="0">
            <a:spAutoFit/>
          </a:bodyPr>
          <a:lstStyle/>
          <a:p>
            <a:r>
              <a:rPr lang="zh-CN" altLang="en-US" dirty="0" smtClean="0"/>
              <a:t>实际实现时：定期（比如每隔</a:t>
            </a:r>
            <a:r>
              <a:rPr lang="en-US" altLang="zh-CN" dirty="0" smtClean="0"/>
              <a:t>100ms)</a:t>
            </a:r>
            <a:r>
              <a:rPr lang="zh-CN" altLang="en-US" dirty="0" smtClean="0"/>
              <a:t>扫描队列，查看是否超时。即</a:t>
            </a:r>
            <a:r>
              <a:rPr lang="en-US" altLang="zh-CN" dirty="0" smtClean="0"/>
              <a:t>RTO</a:t>
            </a:r>
            <a:r>
              <a:rPr lang="zh-CN" altLang="en-US" dirty="0" smtClean="0"/>
              <a:t>的粒度为</a:t>
            </a:r>
            <a:r>
              <a:rPr lang="en-US" altLang="zh-CN" dirty="0" smtClean="0"/>
              <a:t>200ms</a:t>
            </a:r>
            <a:r>
              <a:rPr lang="zh-CN" altLang="en-US" dirty="0" smtClean="0"/>
              <a:t>、</a:t>
            </a:r>
            <a:r>
              <a:rPr lang="en-US" altLang="zh-CN" dirty="0" smtClean="0"/>
              <a:t>500ms</a:t>
            </a:r>
            <a:r>
              <a:rPr lang="zh-CN" altLang="en-US" dirty="0" smtClean="0"/>
              <a:t>或者</a:t>
            </a:r>
            <a:r>
              <a:rPr lang="en-US" altLang="zh-CN" dirty="0" smtClean="0"/>
              <a:t>1m</a:t>
            </a:r>
            <a:endParaRPr lang="zh-CN" altLang="en-US" dirty="0"/>
          </a:p>
        </p:txBody>
      </p:sp>
    </p:spTree>
    <p:extLst>
      <p:ext uri="{BB962C8B-B14F-4D97-AF65-F5344CB8AC3E}">
        <p14:creationId xmlns:p14="http://schemas.microsoft.com/office/powerpoint/2010/main" val="3682664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a:t>
            </a:r>
            <a:r>
              <a:rPr lang="en-US" altLang="zh-CN" dirty="0" err="1" smtClean="0"/>
              <a:t>KeepAlive</a:t>
            </a:r>
            <a:endParaRPr lang="zh-CN" altLang="en-US" dirty="0"/>
          </a:p>
        </p:txBody>
      </p:sp>
      <p:sp>
        <p:nvSpPr>
          <p:cNvPr id="3" name="内容占位符 2"/>
          <p:cNvSpPr>
            <a:spLocks noGrp="1"/>
          </p:cNvSpPr>
          <p:nvPr>
            <p:ph idx="1"/>
          </p:nvPr>
        </p:nvSpPr>
        <p:spPr/>
        <p:txBody>
          <a:bodyPr>
            <a:noAutofit/>
          </a:bodyPr>
          <a:lstStyle/>
          <a:p>
            <a:r>
              <a:rPr lang="en-US" altLang="zh-CN" sz="2000" dirty="0" smtClean="0">
                <a:latin typeface="+mn-ea"/>
              </a:rPr>
              <a:t>A</a:t>
            </a:r>
            <a:r>
              <a:rPr lang="zh-CN" altLang="en-US" sz="2000" dirty="0" smtClean="0">
                <a:latin typeface="+mn-ea"/>
              </a:rPr>
              <a:t>和</a:t>
            </a:r>
            <a:r>
              <a:rPr lang="en-US" altLang="zh-CN" sz="2000" dirty="0" smtClean="0">
                <a:latin typeface="+mn-ea"/>
              </a:rPr>
              <a:t>B</a:t>
            </a:r>
            <a:r>
              <a:rPr lang="zh-CN" altLang="en-US" sz="2000" dirty="0" smtClean="0">
                <a:latin typeface="+mn-ea"/>
              </a:rPr>
              <a:t>间</a:t>
            </a:r>
            <a:r>
              <a:rPr lang="zh-CN" altLang="en-US" sz="2000" dirty="0">
                <a:latin typeface="+mn-ea"/>
              </a:rPr>
              <a:t>的连接空闲一段</a:t>
            </a:r>
            <a:r>
              <a:rPr lang="zh-CN" altLang="en-US" sz="2000" dirty="0" smtClean="0">
                <a:latin typeface="+mn-ea"/>
              </a:rPr>
              <a:t>时间后</a:t>
            </a:r>
            <a:endParaRPr lang="en-US" altLang="zh-CN" sz="2000" dirty="0" smtClean="0">
              <a:latin typeface="+mn-ea"/>
            </a:endParaRPr>
          </a:p>
          <a:p>
            <a:pPr lvl="1"/>
            <a:r>
              <a:rPr lang="zh-CN" altLang="en-US" sz="2000" dirty="0" smtClean="0">
                <a:latin typeface="+mn-ea"/>
              </a:rPr>
              <a:t>如果其中一方崩溃，另一方如何检测到？</a:t>
            </a:r>
            <a:endParaRPr lang="en-US" altLang="zh-CN" sz="2000" dirty="0" smtClean="0">
              <a:latin typeface="+mn-ea"/>
            </a:endParaRPr>
          </a:p>
          <a:p>
            <a:pPr lvl="1"/>
            <a:r>
              <a:rPr lang="zh-CN" altLang="en-US" sz="2000" dirty="0" smtClean="0">
                <a:latin typeface="+mn-ea"/>
              </a:rPr>
              <a:t>防火墙等可能关闭那些不活跃的</a:t>
            </a:r>
            <a:r>
              <a:rPr lang="en-US" altLang="zh-CN" sz="2000" dirty="0" smtClean="0">
                <a:latin typeface="+mn-ea"/>
              </a:rPr>
              <a:t>TCP</a:t>
            </a:r>
            <a:r>
              <a:rPr lang="zh-CN" altLang="en-US" sz="2000" dirty="0" smtClean="0">
                <a:latin typeface="+mn-ea"/>
              </a:rPr>
              <a:t>连接</a:t>
            </a:r>
            <a:endParaRPr lang="en-US" altLang="zh-CN" sz="2000" dirty="0" smtClean="0">
              <a:latin typeface="+mn-ea"/>
            </a:endParaRPr>
          </a:p>
          <a:p>
            <a:r>
              <a:rPr lang="zh-CN" altLang="en-US" sz="2000" dirty="0" smtClean="0">
                <a:latin typeface="+mn-ea"/>
              </a:rPr>
              <a:t>采用</a:t>
            </a:r>
            <a:r>
              <a:rPr lang="en-US" altLang="zh-CN" sz="2000" dirty="0" smtClean="0">
                <a:latin typeface="+mn-ea"/>
              </a:rPr>
              <a:t>TCP </a:t>
            </a:r>
            <a:r>
              <a:rPr lang="en-US" altLang="zh-CN" sz="2000" dirty="0" err="1" smtClean="0">
                <a:latin typeface="+mn-ea"/>
              </a:rPr>
              <a:t>KeepAlive</a:t>
            </a:r>
            <a:r>
              <a:rPr lang="zh-CN" altLang="en-US" sz="2000" dirty="0" smtClean="0">
                <a:latin typeface="+mn-ea"/>
              </a:rPr>
              <a:t>选项： </a:t>
            </a:r>
            <a:endParaRPr lang="en-US" altLang="zh-CN" sz="2000" dirty="0" smtClean="0">
              <a:latin typeface="+mn-ea"/>
            </a:endParaRPr>
          </a:p>
          <a:p>
            <a:pPr lvl="1"/>
            <a:r>
              <a:rPr lang="zh-CN" altLang="en-US" sz="2000" dirty="0" smtClean="0">
                <a:latin typeface="+mn-ea"/>
              </a:rPr>
              <a:t>连接空闲时开启</a:t>
            </a:r>
            <a:r>
              <a:rPr lang="en-US" altLang="zh-CN" sz="2000" dirty="0" err="1" smtClean="0">
                <a:latin typeface="+mn-ea"/>
              </a:rPr>
              <a:t>KeepAlive</a:t>
            </a:r>
            <a:r>
              <a:rPr lang="zh-CN" altLang="en-US" sz="2000" dirty="0" smtClean="0">
                <a:latin typeface="+mn-ea"/>
              </a:rPr>
              <a:t>计时器（缺省</a:t>
            </a:r>
            <a:r>
              <a:rPr lang="en-US" altLang="zh-CN" sz="2000" dirty="0" smtClean="0">
                <a:latin typeface="+mn-ea"/>
              </a:rPr>
              <a:t>7200</a:t>
            </a:r>
            <a:r>
              <a:rPr lang="zh-CN" altLang="en-US" sz="2000" dirty="0" smtClean="0">
                <a:latin typeface="+mn-ea"/>
              </a:rPr>
              <a:t>秒</a:t>
            </a:r>
            <a:r>
              <a:rPr lang="en-US" altLang="zh-CN" sz="2000" dirty="0" smtClean="0">
                <a:latin typeface="+mn-ea"/>
              </a:rPr>
              <a:t>)</a:t>
            </a:r>
            <a:r>
              <a:rPr lang="zh-CN" altLang="en-US" sz="2000" dirty="0" smtClean="0">
                <a:latin typeface="+mn-ea"/>
              </a:rPr>
              <a:t>，如果有数据发送，停止该计时器</a:t>
            </a:r>
            <a:endParaRPr lang="en-US" altLang="zh-CN" sz="2000" dirty="0" smtClean="0">
              <a:latin typeface="+mn-ea"/>
            </a:endParaRPr>
          </a:p>
          <a:p>
            <a:pPr lvl="1"/>
            <a:r>
              <a:rPr lang="zh-CN" altLang="en-US" sz="2000" dirty="0" smtClean="0">
                <a:latin typeface="+mn-ea"/>
              </a:rPr>
              <a:t>计时器超时时：</a:t>
            </a:r>
            <a:endParaRPr lang="en-US" altLang="zh-CN" sz="2000" dirty="0" smtClean="0">
              <a:latin typeface="+mn-ea"/>
            </a:endParaRPr>
          </a:p>
          <a:p>
            <a:pPr lvl="2"/>
            <a:r>
              <a:rPr lang="zh-CN" altLang="en-US" dirty="0" smtClean="0">
                <a:latin typeface="+mn-ea"/>
              </a:rPr>
              <a:t>发送探测分组，顺序号 </a:t>
            </a:r>
            <a:r>
              <a:rPr lang="en-US" altLang="zh-CN" dirty="0" smtClean="0">
                <a:latin typeface="+mn-ea"/>
              </a:rPr>
              <a:t>= </a:t>
            </a:r>
            <a:r>
              <a:rPr lang="en-US" altLang="zh-CN" dirty="0" err="1" smtClean="0">
                <a:latin typeface="+mn-ea"/>
              </a:rPr>
              <a:t>lastByteAcked</a:t>
            </a:r>
            <a:r>
              <a:rPr lang="zh-CN" altLang="en-US" dirty="0" smtClean="0">
                <a:latin typeface="+mn-ea"/>
              </a:rPr>
              <a:t>， 数据部分可以为空，或者包含一个字节的垃圾数据（比如</a:t>
            </a:r>
            <a:r>
              <a:rPr lang="en-US" altLang="zh-CN" dirty="0" smtClean="0">
                <a:latin typeface="+mn-ea"/>
              </a:rPr>
              <a:t>0</a:t>
            </a:r>
            <a:r>
              <a:rPr lang="zh-CN" altLang="en-US" dirty="0" smtClean="0">
                <a:latin typeface="+mn-ea"/>
              </a:rPr>
              <a:t>）</a:t>
            </a:r>
            <a:endParaRPr lang="en-US" altLang="zh-CN" dirty="0" smtClean="0">
              <a:latin typeface="+mn-ea"/>
            </a:endParaRPr>
          </a:p>
          <a:p>
            <a:pPr lvl="3"/>
            <a:r>
              <a:rPr lang="zh-CN" altLang="en-US" dirty="0" smtClean="0">
                <a:latin typeface="+mn-ea"/>
              </a:rPr>
              <a:t>接收者发现顺序号在接收窗口之前会发送</a:t>
            </a:r>
            <a:r>
              <a:rPr lang="en-US" altLang="zh-CN" dirty="0" smtClean="0">
                <a:latin typeface="+mn-ea"/>
              </a:rPr>
              <a:t>ACK</a:t>
            </a:r>
            <a:r>
              <a:rPr lang="zh-CN" altLang="en-US" dirty="0" smtClean="0">
                <a:latin typeface="+mn-ea"/>
              </a:rPr>
              <a:t>作为回应</a:t>
            </a:r>
            <a:endParaRPr lang="en-US" altLang="zh-CN" dirty="0" smtClean="0">
              <a:latin typeface="+mn-ea"/>
            </a:endParaRPr>
          </a:p>
          <a:p>
            <a:pPr lvl="3"/>
            <a:r>
              <a:rPr lang="zh-CN" altLang="en-US" dirty="0">
                <a:latin typeface="+mn-ea"/>
              </a:rPr>
              <a:t>发送者</a:t>
            </a:r>
            <a:r>
              <a:rPr lang="zh-CN" altLang="en-US" dirty="0" smtClean="0">
                <a:latin typeface="+mn-ea"/>
              </a:rPr>
              <a:t>收到</a:t>
            </a:r>
            <a:r>
              <a:rPr lang="en-US" altLang="zh-CN" dirty="0" smtClean="0">
                <a:latin typeface="+mn-ea"/>
              </a:rPr>
              <a:t>ACK</a:t>
            </a:r>
            <a:r>
              <a:rPr lang="zh-CN" altLang="en-US" dirty="0" smtClean="0">
                <a:latin typeface="+mn-ea"/>
              </a:rPr>
              <a:t>时重启</a:t>
            </a:r>
            <a:r>
              <a:rPr lang="en-US" altLang="zh-CN" dirty="0" err="1" smtClean="0">
                <a:latin typeface="+mn-ea"/>
              </a:rPr>
              <a:t>KeepAlive</a:t>
            </a:r>
            <a:r>
              <a:rPr lang="zh-CN" altLang="en-US" dirty="0" smtClean="0">
                <a:latin typeface="+mn-ea"/>
              </a:rPr>
              <a:t>计时器</a:t>
            </a:r>
            <a:endParaRPr lang="en-US" altLang="zh-CN" dirty="0" smtClean="0">
              <a:latin typeface="+mn-ea"/>
            </a:endParaRPr>
          </a:p>
          <a:p>
            <a:pPr lvl="3"/>
            <a:r>
              <a:rPr lang="zh-CN" altLang="en-US" dirty="0" smtClean="0">
                <a:latin typeface="+mn-ea"/>
              </a:rPr>
              <a:t>如果没有回应，等待一段时间（</a:t>
            </a:r>
            <a:r>
              <a:rPr lang="en-US" altLang="zh-CN" dirty="0" smtClean="0">
                <a:latin typeface="+mn-ea"/>
              </a:rPr>
              <a:t>75</a:t>
            </a:r>
            <a:r>
              <a:rPr lang="zh-CN" altLang="en-US" dirty="0" smtClean="0">
                <a:latin typeface="+mn-ea"/>
              </a:rPr>
              <a:t>秒）重发探测分组</a:t>
            </a:r>
            <a:endParaRPr lang="en-US" altLang="zh-CN" dirty="0" smtClean="0">
              <a:latin typeface="+mn-ea"/>
            </a:endParaRPr>
          </a:p>
          <a:p>
            <a:pPr lvl="3"/>
            <a:r>
              <a:rPr lang="zh-CN" altLang="en-US" dirty="0">
                <a:latin typeface="+mn-ea"/>
              </a:rPr>
              <a:t>多次</a:t>
            </a:r>
            <a:r>
              <a:rPr lang="zh-CN" altLang="en-US" dirty="0" smtClean="0">
                <a:latin typeface="+mn-ea"/>
              </a:rPr>
              <a:t>探测（</a:t>
            </a:r>
            <a:r>
              <a:rPr lang="en-US" altLang="zh-CN" dirty="0" smtClean="0">
                <a:latin typeface="+mn-ea"/>
              </a:rPr>
              <a:t>9</a:t>
            </a:r>
            <a:r>
              <a:rPr lang="zh-CN" altLang="en-US" dirty="0" smtClean="0">
                <a:latin typeface="+mn-ea"/>
              </a:rPr>
              <a:t>次）后</a:t>
            </a:r>
            <a:r>
              <a:rPr lang="zh-CN" altLang="en-US" dirty="0">
                <a:latin typeface="+mn-ea"/>
              </a:rPr>
              <a:t>都没有响应时，连接终止。</a:t>
            </a:r>
            <a:endParaRPr lang="en-US" altLang="zh-CN" dirty="0">
              <a:latin typeface="+mn-ea"/>
            </a:endParaRPr>
          </a:p>
          <a:p>
            <a:pPr lvl="1"/>
            <a:r>
              <a:rPr lang="en-US" altLang="zh-CN" sz="2000" dirty="0" err="1" smtClean="0">
                <a:latin typeface="+mn-ea"/>
              </a:rPr>
              <a:t>KeepAlive</a:t>
            </a:r>
            <a:r>
              <a:rPr lang="zh-CN" altLang="en-US" sz="2000" dirty="0" smtClean="0">
                <a:latin typeface="+mn-ea"/>
              </a:rPr>
              <a:t>选项缺省关闭，考虑到有</a:t>
            </a:r>
            <a:r>
              <a:rPr lang="zh-CN" altLang="en-US" sz="2000" dirty="0">
                <a:latin typeface="+mn-ea"/>
              </a:rPr>
              <a:t>可能暂时的通信故障</a:t>
            </a:r>
            <a:r>
              <a:rPr lang="zh-CN" altLang="en-US" sz="2000" dirty="0" smtClean="0">
                <a:latin typeface="+mn-ea"/>
              </a:rPr>
              <a:t>，反而导致</a:t>
            </a:r>
            <a:r>
              <a:rPr lang="zh-CN" altLang="en-US" sz="2000" dirty="0">
                <a:latin typeface="+mn-ea"/>
              </a:rPr>
              <a:t>连接被不</a:t>
            </a:r>
            <a:r>
              <a:rPr lang="zh-CN" altLang="en-US" sz="2000" dirty="0" smtClean="0">
                <a:latin typeface="+mn-ea"/>
              </a:rPr>
              <a:t>正常终止</a:t>
            </a:r>
            <a:endParaRPr lang="en-US" altLang="zh-CN" sz="2000" dirty="0" smtClean="0">
              <a:latin typeface="+mn-ea"/>
            </a:endParaRPr>
          </a:p>
          <a:p>
            <a:pPr marL="0" indent="0">
              <a:buNone/>
            </a:pPr>
            <a:endParaRPr lang="zh-CN" altLang="en-US" sz="2000" dirty="0">
              <a:latin typeface="+mn-ea"/>
            </a:endParaRPr>
          </a:p>
        </p:txBody>
      </p:sp>
      <p:sp>
        <p:nvSpPr>
          <p:cNvPr id="4" name="矩形 3"/>
          <p:cNvSpPr/>
          <p:nvPr/>
        </p:nvSpPr>
        <p:spPr>
          <a:xfrm>
            <a:off x="5283199" y="12243"/>
            <a:ext cx="6458858" cy="2031325"/>
          </a:xfrm>
          <a:prstGeom prst="rect">
            <a:avLst/>
          </a:prstGeom>
          <a:ln>
            <a:solidFill>
              <a:srgbClr val="002060"/>
            </a:solidFill>
          </a:ln>
        </p:spPr>
        <p:txBody>
          <a:bodyPr wrap="square">
            <a:spAutoFit/>
          </a:bodyPr>
          <a:lstStyle/>
          <a:p>
            <a:r>
              <a:rPr lang="zh-CN" altLang="en-US" dirty="0"/>
              <a:t> </a:t>
            </a:r>
            <a:r>
              <a:rPr lang="zh-CN" altLang="en-US" dirty="0" smtClean="0"/>
              <a:t>   # </a:t>
            </a:r>
            <a:r>
              <a:rPr lang="zh-CN" altLang="en-US" dirty="0"/>
              <a:t>TCP_KEEPIDLE IDLE多久发送探测分组</a:t>
            </a:r>
          </a:p>
          <a:p>
            <a:r>
              <a:rPr lang="zh-CN" altLang="en-US" dirty="0"/>
              <a:t>    # TCP_KEEPINTVL 每隔多久发送探测分组</a:t>
            </a:r>
          </a:p>
          <a:p>
            <a:r>
              <a:rPr lang="zh-CN" altLang="en-US" dirty="0"/>
              <a:t>    # TCP_KEEPCNT 发送多少个探测分组</a:t>
            </a:r>
          </a:p>
          <a:p>
            <a:r>
              <a:rPr lang="zh-CN" altLang="en-US" dirty="0"/>
              <a:t>    sock.setsockopt(socket.SOL_SOCKET, socket.SO_KEEPALIVE, 1)</a:t>
            </a:r>
          </a:p>
          <a:p>
            <a:r>
              <a:rPr lang="zh-CN" altLang="en-US" dirty="0"/>
              <a:t>    sock.setsockopt(socket.SOL_TCP, socket.TCP_KEEPIDLE, 20)</a:t>
            </a:r>
          </a:p>
          <a:p>
            <a:r>
              <a:rPr lang="zh-CN" altLang="en-US" dirty="0"/>
              <a:t>    sock.setsockopt(socket.SOL_TCP, socket.TCP_KEEPINTVL, 1)</a:t>
            </a:r>
          </a:p>
          <a:p>
            <a:r>
              <a:rPr lang="zh-CN" altLang="en-US" dirty="0"/>
              <a:t>    sock.setsockopt(socket.SOL_TCP, socket.TCP_KEEPCNT, 3)</a:t>
            </a:r>
          </a:p>
        </p:txBody>
      </p:sp>
    </p:spTree>
    <p:extLst>
      <p:ext uri="{BB962C8B-B14F-4D97-AF65-F5344CB8AC3E}">
        <p14:creationId xmlns:p14="http://schemas.microsoft.com/office/powerpoint/2010/main" val="2507415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计时器</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6504198"/>
              </p:ext>
            </p:extLst>
          </p:nvPr>
        </p:nvGraphicFramePr>
        <p:xfrm>
          <a:off x="547914" y="1825625"/>
          <a:ext cx="10515600" cy="3368040"/>
        </p:xfrm>
        <a:graphic>
          <a:graphicData uri="http://schemas.openxmlformats.org/drawingml/2006/table">
            <a:tbl>
              <a:tblPr firstRow="1" bandRow="1">
                <a:tableStyleId>{2D5ABB26-0587-4C30-8999-92F81FD0307C}</a:tableStyleId>
              </a:tblPr>
              <a:tblGrid>
                <a:gridCol w="3661229">
                  <a:extLst>
                    <a:ext uri="{9D8B030D-6E8A-4147-A177-3AD203B41FA5}">
                      <a16:colId xmlns:a16="http://schemas.microsoft.com/office/drawing/2014/main" val="2222383122"/>
                    </a:ext>
                  </a:extLst>
                </a:gridCol>
                <a:gridCol w="6854371">
                  <a:extLst>
                    <a:ext uri="{9D8B030D-6E8A-4147-A177-3AD203B41FA5}">
                      <a16:colId xmlns:a16="http://schemas.microsoft.com/office/drawing/2014/main" val="4234985215"/>
                    </a:ext>
                  </a:extLst>
                </a:gridCol>
              </a:tblGrid>
              <a:tr h="370840">
                <a:tc>
                  <a:txBody>
                    <a:bodyPr/>
                    <a:lstStyle/>
                    <a:p>
                      <a:r>
                        <a:rPr lang="en-US" altLang="zh-CN" sz="2000" dirty="0" smtClean="0"/>
                        <a:t>Timer</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smtClean="0"/>
                        <a:t>描述</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840981"/>
                  </a:ext>
                </a:extLst>
              </a:tr>
              <a:tr h="370840">
                <a:tc>
                  <a:txBody>
                    <a:bodyPr/>
                    <a:lstStyle/>
                    <a:p>
                      <a:pPr fontAlgn="t"/>
                      <a:r>
                        <a:rPr lang="en-US" sz="2000" dirty="0">
                          <a:effectLst/>
                        </a:rPr>
                        <a:t>Retransmission timer</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2000" dirty="0" smtClean="0">
                          <a:effectLst/>
                        </a:rPr>
                        <a:t>重传</a:t>
                      </a:r>
                      <a:r>
                        <a:rPr lang="en-US" altLang="zh-CN" sz="2000" dirty="0" smtClean="0">
                          <a:effectLst/>
                        </a:rPr>
                        <a:t>TCP</a:t>
                      </a:r>
                      <a:r>
                        <a:rPr lang="zh-CN" altLang="en-US" sz="2000" dirty="0" smtClean="0">
                          <a:effectLst/>
                        </a:rPr>
                        <a:t>数据段</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799420"/>
                  </a:ext>
                </a:extLst>
              </a:tr>
              <a:tr h="370840">
                <a:tc>
                  <a:txBody>
                    <a:bodyPr/>
                    <a:lstStyle/>
                    <a:p>
                      <a:pPr fontAlgn="t"/>
                      <a:r>
                        <a:rPr lang="en-US" sz="2000" dirty="0">
                          <a:effectLst/>
                        </a:rPr>
                        <a:t>2MSL (maximum segment lifetime timer)</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2000" dirty="0" smtClean="0">
                          <a:effectLst/>
                        </a:rPr>
                        <a:t>关闭和打开同一条连接的最小间隔时间</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219895"/>
                  </a:ext>
                </a:extLst>
              </a:tr>
              <a:tr h="370840">
                <a:tc>
                  <a:txBody>
                    <a:bodyPr/>
                    <a:lstStyle/>
                    <a:p>
                      <a:pPr fontAlgn="t"/>
                      <a:r>
                        <a:rPr lang="en-US" sz="2000">
                          <a:effectLst/>
                        </a:rPr>
                        <a:t>Persist timer</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smtClean="0">
                          <a:effectLst/>
                        </a:rPr>
                        <a:t>ACK/WIN</a:t>
                      </a:r>
                      <a:r>
                        <a:rPr lang="zh-CN" altLang="en-US" sz="2000" dirty="0" smtClean="0">
                          <a:effectLst/>
                        </a:rPr>
                        <a:t>段之间的最大间隔，用于避免数据传输中的死锁</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370811"/>
                  </a:ext>
                </a:extLst>
              </a:tr>
              <a:tr h="370840">
                <a:tc>
                  <a:txBody>
                    <a:bodyPr/>
                    <a:lstStyle/>
                    <a:p>
                      <a:pPr fontAlgn="t"/>
                      <a:r>
                        <a:rPr lang="en-US" sz="2000" dirty="0">
                          <a:effectLst/>
                        </a:rPr>
                        <a:t>Retransmit-SYN </a:t>
                      </a:r>
                      <a:r>
                        <a:rPr lang="en-US" sz="2000" dirty="0" smtClean="0">
                          <a:effectLst/>
                        </a:rPr>
                        <a:t>timer</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2000" dirty="0" smtClean="0">
                          <a:effectLst/>
                        </a:rPr>
                        <a:t>连接建立阶段使用，初始为</a:t>
                      </a:r>
                      <a:r>
                        <a:rPr lang="en-US" altLang="zh-CN" sz="2000" dirty="0" smtClean="0">
                          <a:effectLst/>
                        </a:rPr>
                        <a:t>1</a:t>
                      </a:r>
                      <a:r>
                        <a:rPr lang="zh-CN" altLang="en-US" sz="2000" dirty="0" smtClean="0">
                          <a:effectLst/>
                        </a:rPr>
                        <a:t>秒，指数后退</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734206"/>
                  </a:ext>
                </a:extLst>
              </a:tr>
              <a:tr h="370840">
                <a:tc>
                  <a:txBody>
                    <a:bodyPr/>
                    <a:lstStyle/>
                    <a:p>
                      <a:pPr fontAlgn="t"/>
                      <a:r>
                        <a:rPr lang="en-US" sz="2000">
                          <a:effectLst/>
                        </a:rPr>
                        <a:t>Keepalive timer</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2000" dirty="0" smtClean="0">
                          <a:effectLst/>
                        </a:rPr>
                        <a:t>检测连接是否活跃，否则结束连接</a:t>
                      </a:r>
                      <a:endParaRPr lang="en-US" sz="2000" dirty="0">
                        <a:effectLs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702944"/>
                  </a:ext>
                </a:extLst>
              </a:tr>
            </a:tbl>
          </a:graphicData>
        </a:graphic>
      </p:graphicFrame>
    </p:spTree>
    <p:extLst>
      <p:ext uri="{BB962C8B-B14F-4D97-AF65-F5344CB8AC3E}">
        <p14:creationId xmlns:p14="http://schemas.microsoft.com/office/powerpoint/2010/main" val="390886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参考模型</a:t>
            </a:r>
            <a:r>
              <a:rPr lang="en-US" altLang="zh-CN" dirty="0" smtClean="0"/>
              <a:t>: hour-glass model</a:t>
            </a:r>
            <a:endParaRPr lang="zh-CN" altLang="en-US" dirty="0"/>
          </a:p>
        </p:txBody>
      </p:sp>
      <p:sp>
        <p:nvSpPr>
          <p:cNvPr id="3" name="内容占位符 2"/>
          <p:cNvSpPr>
            <a:spLocks noGrp="1"/>
          </p:cNvSpPr>
          <p:nvPr>
            <p:ph idx="1"/>
          </p:nvPr>
        </p:nvSpPr>
        <p:spPr>
          <a:xfrm>
            <a:off x="838200" y="1825625"/>
            <a:ext cx="10515600" cy="1488444"/>
          </a:xfrm>
        </p:spPr>
        <p:txBody>
          <a:bodyPr>
            <a:normAutofit fontScale="92500" lnSpcReduction="10000"/>
          </a:bodyPr>
          <a:lstStyle/>
          <a:p>
            <a:r>
              <a:rPr lang="zh-CN" altLang="en-US" dirty="0" smtClean="0"/>
              <a:t>核心部分为</a:t>
            </a:r>
            <a:r>
              <a:rPr lang="en-US" altLang="zh-CN" dirty="0" smtClean="0"/>
              <a:t>IP</a:t>
            </a:r>
            <a:r>
              <a:rPr lang="zh-CN" altLang="en-US" dirty="0" smtClean="0"/>
              <a:t>（小蛮腰）</a:t>
            </a:r>
            <a:endParaRPr lang="en-US" altLang="zh-CN" dirty="0" smtClean="0"/>
          </a:p>
          <a:p>
            <a:pPr lvl="1"/>
            <a:r>
              <a:rPr lang="zh-CN" altLang="en-US" dirty="0" smtClean="0"/>
              <a:t>无连接方式的尽力递交的数据传输服务</a:t>
            </a:r>
            <a:endParaRPr lang="en-US" altLang="zh-CN" dirty="0" smtClean="0"/>
          </a:p>
          <a:p>
            <a:pPr lvl="1"/>
            <a:r>
              <a:rPr lang="zh-CN" altLang="en-US" dirty="0"/>
              <a:t>只要求下层物理网络提供基本的数据递交功能以及</a:t>
            </a:r>
            <a:r>
              <a:rPr lang="en-US" altLang="zh-CN" dirty="0"/>
              <a:t>MTU</a:t>
            </a:r>
            <a:r>
              <a:rPr lang="zh-CN" altLang="en-US" dirty="0"/>
              <a:t>不低于</a:t>
            </a:r>
            <a:r>
              <a:rPr lang="en-US" altLang="zh-CN" dirty="0"/>
              <a:t>576</a:t>
            </a:r>
            <a:r>
              <a:rPr lang="zh-CN" altLang="en-US" dirty="0"/>
              <a:t>字节</a:t>
            </a:r>
            <a:r>
              <a:rPr lang="zh-CN" altLang="en-US" dirty="0" smtClean="0"/>
              <a:t>：</a:t>
            </a:r>
            <a:endParaRPr lang="en-US" altLang="zh-CN" dirty="0" smtClean="0"/>
          </a:p>
          <a:p>
            <a:pPr lvl="1"/>
            <a:r>
              <a:rPr lang="zh-CN" altLang="en-US" dirty="0" smtClean="0"/>
              <a:t>无带宽保证，分组可能丢失、失序、延迟，无拥塞指示</a:t>
            </a:r>
            <a:endParaRPr lang="en-US" altLang="zh-CN" dirty="0" smtClean="0"/>
          </a:p>
        </p:txBody>
      </p:sp>
      <p:pic>
        <p:nvPicPr>
          <p:cNvPr id="9" name="图片 8"/>
          <p:cNvPicPr>
            <a:picLocks noChangeAspect="1"/>
          </p:cNvPicPr>
          <p:nvPr/>
        </p:nvPicPr>
        <p:blipFill>
          <a:blip r:embed="rId2"/>
          <a:stretch>
            <a:fillRect/>
          </a:stretch>
        </p:blipFill>
        <p:spPr>
          <a:xfrm>
            <a:off x="5847820" y="3582355"/>
            <a:ext cx="6158712" cy="2862894"/>
          </a:xfrm>
          <a:prstGeom prst="rect">
            <a:avLst/>
          </a:prstGeom>
        </p:spPr>
      </p:pic>
      <p:sp>
        <p:nvSpPr>
          <p:cNvPr id="10" name="内容占位符 2"/>
          <p:cNvSpPr txBox="1">
            <a:spLocks/>
          </p:cNvSpPr>
          <p:nvPr/>
        </p:nvSpPr>
        <p:spPr>
          <a:xfrm>
            <a:off x="838200" y="3518018"/>
            <a:ext cx="4509288" cy="2727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运输层提供两种通用的服务</a:t>
            </a:r>
            <a:endParaRPr lang="en-US" altLang="zh-CN" sz="2400" dirty="0" smtClean="0"/>
          </a:p>
          <a:p>
            <a:pPr lvl="1"/>
            <a:r>
              <a:rPr lang="en-US" altLang="zh-CN" sz="2000" dirty="0" smtClean="0"/>
              <a:t>TCP(Transport Control Protocol)</a:t>
            </a:r>
            <a:r>
              <a:rPr lang="zh-CN" altLang="en-US" sz="2000" dirty="0" smtClean="0"/>
              <a:t>提供可靠的数据传输</a:t>
            </a:r>
            <a:endParaRPr lang="en-US" altLang="zh-CN" sz="2000" dirty="0" smtClean="0"/>
          </a:p>
          <a:p>
            <a:pPr lvl="1"/>
            <a:r>
              <a:rPr lang="en-US" altLang="zh-CN" sz="2000" dirty="0" smtClean="0"/>
              <a:t>UDP(User Datagram Protocol)</a:t>
            </a:r>
            <a:r>
              <a:rPr lang="zh-CN" altLang="en-US" sz="2000" dirty="0" smtClean="0"/>
              <a:t>提供不可靠的数据传输</a:t>
            </a:r>
            <a:endParaRPr lang="en-US" altLang="zh-CN" sz="2000" dirty="0" smtClean="0"/>
          </a:p>
          <a:p>
            <a:endParaRPr lang="zh-CN" altLang="en-US" sz="2400" dirty="0"/>
          </a:p>
        </p:txBody>
      </p:sp>
    </p:spTree>
    <p:extLst>
      <p:ext uri="{BB962C8B-B14F-4D97-AF65-F5344CB8AC3E}">
        <p14:creationId xmlns:p14="http://schemas.microsoft.com/office/powerpoint/2010/main" val="3447509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netstat</a:t>
            </a:r>
            <a:r>
              <a:rPr lang="zh-CN" altLang="en-US" dirty="0" smtClean="0"/>
              <a:t>和</a:t>
            </a:r>
            <a:r>
              <a:rPr lang="en-US" altLang="zh-CN" dirty="0" err="1" smtClean="0"/>
              <a:t>lsof</a:t>
            </a:r>
            <a:r>
              <a:rPr lang="en-US" altLang="zh-CN" dirty="0" smtClean="0"/>
              <a:t>  </a:t>
            </a:r>
            <a:endParaRPr lang="zh-CN" altLang="en-US" dirty="0"/>
          </a:p>
        </p:txBody>
      </p:sp>
      <p:sp>
        <p:nvSpPr>
          <p:cNvPr id="3" name="内容占位符 2"/>
          <p:cNvSpPr>
            <a:spLocks noGrp="1"/>
          </p:cNvSpPr>
          <p:nvPr>
            <p:ph idx="1"/>
          </p:nvPr>
        </p:nvSpPr>
        <p:spPr>
          <a:xfrm>
            <a:off x="838200" y="1825625"/>
            <a:ext cx="10564906" cy="4342093"/>
          </a:xfrm>
        </p:spPr>
        <p:txBody>
          <a:bodyPr/>
          <a:lstStyle/>
          <a:p>
            <a:pPr marL="0" indent="0">
              <a:buNone/>
            </a:pPr>
            <a:r>
              <a:rPr lang="zh-CN" altLang="en-US" dirty="0" smtClean="0"/>
              <a:t>常用选项： </a:t>
            </a:r>
            <a:endParaRPr lang="zh-CN" altLang="zh-CN"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-r 查看路由表</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-i 查看接口表</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-n </a:t>
            </a:r>
            <a:r>
              <a:rPr lang="zh-CN" altLang="en-US" dirty="0" smtClean="0">
                <a:solidFill>
                  <a:srgbClr val="333333"/>
                </a:solidFill>
                <a:latin typeface="Arial" panose="020B0604020202020204" pitchFamily="34" charset="0"/>
                <a:ea typeface="Merriweather"/>
              </a:rPr>
              <a:t>不解析名字</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-p: </a:t>
            </a:r>
            <a:r>
              <a:rPr lang="zh-CN" altLang="en-US" dirty="0" smtClean="0">
                <a:solidFill>
                  <a:srgbClr val="333333"/>
                </a:solidFill>
                <a:latin typeface="Arial" panose="020B0604020202020204" pitchFamily="34" charset="0"/>
                <a:ea typeface="Merriweather"/>
              </a:rPr>
              <a:t>查看</a:t>
            </a:r>
            <a:r>
              <a:rPr lang="en-US" altLang="zh-CN" dirty="0" smtClean="0">
                <a:solidFill>
                  <a:srgbClr val="333333"/>
                </a:solidFill>
                <a:latin typeface="Arial" panose="020B0604020202020204" pitchFamily="34" charset="0"/>
                <a:ea typeface="Merriweather"/>
              </a:rPr>
              <a:t>PID</a:t>
            </a:r>
            <a:r>
              <a:rPr lang="zh-CN" altLang="en-US" dirty="0" smtClean="0">
                <a:solidFill>
                  <a:srgbClr val="333333"/>
                </a:solidFill>
                <a:latin typeface="Arial" panose="020B0604020202020204" pitchFamily="34" charset="0"/>
                <a:ea typeface="Merriweather"/>
              </a:rPr>
              <a:t>和程序名</a:t>
            </a:r>
            <a:r>
              <a:rPr lang="zh-CN" altLang="zh-CN" dirty="0" smtClean="0">
                <a:solidFill>
                  <a:srgbClr val="333333"/>
                </a:solidFill>
                <a:latin typeface="Arial" panose="020B0604020202020204" pitchFamily="34" charset="0"/>
                <a:ea typeface="Merriweather"/>
              </a:rPr>
              <a:t> </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-l </a:t>
            </a:r>
            <a:r>
              <a:rPr lang="en-US" altLang="zh-CN" dirty="0" smtClean="0">
                <a:solidFill>
                  <a:srgbClr val="333333"/>
                </a:solidFill>
                <a:latin typeface="Arial" panose="020B0604020202020204" pitchFamily="34" charset="0"/>
                <a:ea typeface="Merriweather"/>
              </a:rPr>
              <a:t> </a:t>
            </a:r>
            <a:r>
              <a:rPr lang="zh-CN" altLang="en-US" dirty="0" smtClean="0">
                <a:solidFill>
                  <a:srgbClr val="333333"/>
                </a:solidFill>
                <a:latin typeface="Arial" panose="020B0604020202020204" pitchFamily="34" charset="0"/>
                <a:ea typeface="Merriweather"/>
              </a:rPr>
              <a:t>查看服务方</a:t>
            </a:r>
            <a:r>
              <a:rPr lang="en-US" altLang="zh-CN" dirty="0" smtClean="0">
                <a:solidFill>
                  <a:srgbClr val="333333"/>
                </a:solidFill>
                <a:latin typeface="Arial" panose="020B0604020202020204" pitchFamily="34" charset="0"/>
                <a:ea typeface="Merriweather"/>
              </a:rPr>
              <a:t>(listen)socket</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-a 所有socket，缺省不包括listen </a:t>
            </a:r>
          </a:p>
          <a:p>
            <a:pPr marL="0" lvl="0" indent="0" eaLnBrk="0" fontAlgn="base" hangingPunct="0">
              <a:lnSpc>
                <a:spcPct val="100000"/>
              </a:lnSpc>
              <a:spcBef>
                <a:spcPct val="0"/>
              </a:spcBef>
              <a:spcAft>
                <a:spcPct val="0"/>
              </a:spcAft>
              <a:buFontTx/>
              <a:buChar char="•"/>
            </a:pPr>
            <a:r>
              <a:rPr lang="zh-CN" altLang="zh-CN" dirty="0" smtClean="0">
                <a:solidFill>
                  <a:srgbClr val="333333"/>
                </a:solidFill>
                <a:latin typeface="Arial" panose="020B0604020202020204" pitchFamily="34" charset="0"/>
                <a:ea typeface="Merriweather"/>
              </a:rPr>
              <a:t>-</a:t>
            </a:r>
            <a:r>
              <a:rPr lang="zh-CN" altLang="zh-CN" dirty="0">
                <a:solidFill>
                  <a:srgbClr val="333333"/>
                </a:solidFill>
                <a:latin typeface="Arial" panose="020B0604020202020204" pitchFamily="34" charset="0"/>
                <a:ea typeface="Merriweather"/>
              </a:rPr>
              <a:t>4/-6: IPv</a:t>
            </a:r>
            <a:r>
              <a:rPr lang="zh-CN" altLang="zh-CN" dirty="0" smtClean="0">
                <a:solidFill>
                  <a:srgbClr val="333333"/>
                </a:solidFill>
                <a:latin typeface="Arial" panose="020B0604020202020204" pitchFamily="34" charset="0"/>
                <a:ea typeface="Merriweather"/>
              </a:rPr>
              <a:t>4</a:t>
            </a:r>
            <a:r>
              <a:rPr lang="zh-CN" altLang="en-US" dirty="0" smtClean="0">
                <a:solidFill>
                  <a:srgbClr val="333333"/>
                </a:solidFill>
                <a:latin typeface="Arial" panose="020B0604020202020204" pitchFamily="34" charset="0"/>
                <a:ea typeface="Merriweather"/>
              </a:rPr>
              <a:t>或者</a:t>
            </a:r>
            <a:r>
              <a:rPr lang="zh-CN" altLang="zh-CN" dirty="0" smtClean="0">
                <a:solidFill>
                  <a:srgbClr val="333333"/>
                </a:solidFill>
                <a:latin typeface="Arial" panose="020B0604020202020204" pitchFamily="34" charset="0"/>
                <a:ea typeface="Merriweather"/>
              </a:rPr>
              <a:t>IPv</a:t>
            </a:r>
            <a:r>
              <a:rPr lang="zh-CN" altLang="zh-CN" dirty="0">
                <a:solidFill>
                  <a:srgbClr val="333333"/>
                </a:solidFill>
                <a:latin typeface="Arial" panose="020B0604020202020204" pitchFamily="34" charset="0"/>
                <a:ea typeface="Merriweather"/>
              </a:rPr>
              <a:t>6 </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-s 统计信息 </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-c </a:t>
            </a:r>
            <a:r>
              <a:rPr lang="zh-CN" altLang="zh-CN" dirty="0" smtClean="0">
                <a:solidFill>
                  <a:srgbClr val="333333"/>
                </a:solidFill>
                <a:latin typeface="Arial" panose="020B0604020202020204" pitchFamily="34" charset="0"/>
                <a:ea typeface="Merriweather"/>
              </a:rPr>
              <a:t>每秒</a:t>
            </a:r>
            <a:r>
              <a:rPr lang="zh-CN" altLang="en-US" dirty="0" smtClean="0">
                <a:solidFill>
                  <a:srgbClr val="333333"/>
                </a:solidFill>
                <a:latin typeface="Arial" panose="020B0604020202020204" pitchFamily="34" charset="0"/>
                <a:ea typeface="Merriweather"/>
              </a:rPr>
              <a:t>刷新 </a:t>
            </a:r>
            <a:r>
              <a:rPr lang="zh-CN" altLang="zh-CN" dirty="0" smtClean="0">
                <a:solidFill>
                  <a:srgbClr val="333333"/>
                </a:solidFill>
                <a:latin typeface="Arial" panose="020B0604020202020204" pitchFamily="34" charset="0"/>
                <a:ea typeface="Merriweather"/>
              </a:rPr>
              <a:t> </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ndParaRPr>
          </a:p>
          <a:p>
            <a:endParaRPr lang="zh-CN" altLang="en-US" dirty="0"/>
          </a:p>
        </p:txBody>
      </p:sp>
      <p:sp>
        <p:nvSpPr>
          <p:cNvPr id="6" name="Rectangle 3"/>
          <p:cNvSpPr>
            <a:spLocks noChangeArrowheads="1"/>
          </p:cNvSpPr>
          <p:nvPr/>
        </p:nvSpPr>
        <p:spPr bwMode="auto">
          <a:xfrm>
            <a:off x="6472516" y="1690688"/>
            <a:ext cx="5163671" cy="2308324"/>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Merriweather"/>
              </a:rPr>
              <a:t>netstat -rn 查看路由表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Merriweather"/>
              </a:rPr>
              <a:t>netstat -4cn 查看当前TCP连接，</a:t>
            </a:r>
            <a:r>
              <a:rPr kumimoji="0" lang="zh-CN" altLang="en-US" sz="2400" b="0" i="0" u="none" strike="noStrike" cap="none" normalizeH="0" baseline="0" dirty="0" smtClean="0">
                <a:ln>
                  <a:noFill/>
                </a:ln>
                <a:solidFill>
                  <a:srgbClr val="333333"/>
                </a:solidFill>
                <a:effectLst/>
                <a:latin typeface="Arial" panose="020B0604020202020204" pitchFamily="34" charset="0"/>
                <a:ea typeface="Merriweather"/>
              </a:rPr>
              <a:t>每秒刷新一次</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Merriweather"/>
              </a:rPr>
              <a:t>netstat -lnp 仅仅查看监听socket，还有其对应的pid/program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Arial" panose="020B0604020202020204" pitchFamily="34" charset="0"/>
                <a:ea typeface="Merriweather"/>
              </a:rPr>
              <a:t>netstat -an </a:t>
            </a:r>
            <a:r>
              <a:rPr kumimoji="0" lang="zh-CN" altLang="en-US" sz="2400" b="0" i="0" u="none" strike="noStrike" cap="none" normalizeH="0" baseline="0" dirty="0" smtClean="0">
                <a:ln>
                  <a:noFill/>
                </a:ln>
                <a:solidFill>
                  <a:srgbClr val="333333"/>
                </a:solidFill>
                <a:effectLst/>
                <a:latin typeface="Arial" panose="020B0604020202020204" pitchFamily="34" charset="0"/>
                <a:ea typeface="Merriweather"/>
              </a:rPr>
              <a:t>查看</a:t>
            </a:r>
            <a:r>
              <a:rPr kumimoji="0" lang="zh-CN" altLang="zh-CN" sz="2400" b="0" i="0" u="none" strike="noStrike" cap="none" normalizeH="0" baseline="0" dirty="0" smtClean="0">
                <a:ln>
                  <a:noFill/>
                </a:ln>
                <a:solidFill>
                  <a:srgbClr val="333333"/>
                </a:solidFill>
                <a:effectLst/>
                <a:latin typeface="Arial" panose="020B0604020202020204" pitchFamily="34" charset="0"/>
                <a:ea typeface="Merriweather"/>
              </a:rPr>
              <a:t>所有socket </a:t>
            </a:r>
            <a:r>
              <a:rPr kumimoji="0" lang="zh-CN" altLang="en-US" sz="2400" b="0" i="0" u="none" strike="noStrike" cap="none" normalizeH="0" baseline="0" dirty="0" smtClean="0">
                <a:ln>
                  <a:noFill/>
                </a:ln>
                <a:solidFill>
                  <a:srgbClr val="333333"/>
                </a:solidFill>
                <a:effectLst/>
                <a:latin typeface="Arial" panose="020B0604020202020204" pitchFamily="34" charset="0"/>
                <a:ea typeface="Merriweather"/>
              </a:rPr>
              <a:t>的信息</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8" name="文本框 7"/>
          <p:cNvSpPr txBox="1"/>
          <p:nvPr/>
        </p:nvSpPr>
        <p:spPr>
          <a:xfrm>
            <a:off x="6472516" y="4667866"/>
            <a:ext cx="467061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t>lsof</a:t>
            </a:r>
            <a:r>
              <a:rPr lang="en-US" altLang="zh-CN" sz="2400" dirty="0" smtClean="0"/>
              <a:t> –</a:t>
            </a:r>
            <a:r>
              <a:rPr lang="en-US" altLang="zh-CN" sz="2400" dirty="0" err="1" smtClean="0"/>
              <a:t>i</a:t>
            </a:r>
            <a:r>
              <a:rPr lang="en-US" altLang="zh-CN" sz="2400" dirty="0" smtClean="0"/>
              <a:t> :port </a:t>
            </a:r>
            <a:r>
              <a:rPr lang="zh-CN" altLang="en-US" sz="2400" dirty="0" smtClean="0"/>
              <a:t>查看端口相关的连接以及相应的进程等信息</a:t>
            </a:r>
            <a:endParaRPr lang="zh-CN" altLang="en-US" sz="2400" dirty="0"/>
          </a:p>
        </p:txBody>
      </p:sp>
    </p:spTree>
    <p:extLst>
      <p:ext uri="{BB962C8B-B14F-4D97-AF65-F5344CB8AC3E}">
        <p14:creationId xmlns:p14="http://schemas.microsoft.com/office/powerpoint/2010/main" val="2979775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nc</a:t>
            </a:r>
            <a:r>
              <a:rPr lang="en-US" altLang="zh-CN" dirty="0" smtClean="0"/>
              <a:t>(</a:t>
            </a:r>
            <a:r>
              <a:rPr lang="en-US" altLang="zh-CN" dirty="0" err="1" smtClean="0"/>
              <a:t>netcat</a:t>
            </a:r>
            <a:r>
              <a:rPr lang="en-US" altLang="zh-CN" dirty="0" smtClean="0"/>
              <a:t>)</a:t>
            </a:r>
            <a:endParaRPr lang="zh-CN" altLang="en-US" dirty="0"/>
          </a:p>
        </p:txBody>
      </p:sp>
      <p:sp>
        <p:nvSpPr>
          <p:cNvPr id="3" name="内容占位符 2"/>
          <p:cNvSpPr>
            <a:spLocks noGrp="1"/>
          </p:cNvSpPr>
          <p:nvPr>
            <p:ph idx="1"/>
          </p:nvPr>
        </p:nvSpPr>
        <p:spPr>
          <a:xfrm>
            <a:off x="838200" y="1825625"/>
            <a:ext cx="5508812" cy="4351338"/>
          </a:xfrm>
        </p:spPr>
        <p:txBody>
          <a:bodyPr/>
          <a:lstStyle/>
          <a:p>
            <a:pPr marL="0" indent="0" eaLnBrk="0" fontAlgn="base" hangingPunct="0">
              <a:lnSpc>
                <a:spcPct val="100000"/>
              </a:lnSpc>
              <a:spcBef>
                <a:spcPct val="0"/>
              </a:spcBef>
              <a:spcAft>
                <a:spcPct val="0"/>
              </a:spcAft>
              <a:buNone/>
            </a:pPr>
            <a:r>
              <a:rPr lang="en-US" altLang="zh-CN" dirty="0" err="1" smtClean="0">
                <a:latin typeface="Arial" panose="020B0604020202020204" pitchFamily="34" charset="0"/>
              </a:rPr>
              <a:t>nc</a:t>
            </a:r>
            <a:r>
              <a:rPr lang="en-US" altLang="zh-CN" dirty="0" smtClean="0">
                <a:latin typeface="Arial" panose="020B0604020202020204" pitchFamily="34" charset="0"/>
              </a:rPr>
              <a:t> [options] [destination] [port] </a:t>
            </a:r>
            <a:endParaRPr lang="zh-CN" altLang="zh-CN"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zh-CN" dirty="0" smtClean="0">
                <a:solidFill>
                  <a:srgbClr val="333333"/>
                </a:solidFill>
                <a:latin typeface="Arial" panose="020B0604020202020204" pitchFamily="34" charset="0"/>
                <a:ea typeface="Merriweather"/>
              </a:rPr>
              <a:t>-</a:t>
            </a:r>
            <a:r>
              <a:rPr lang="zh-CN" altLang="zh-CN" dirty="0" smtClean="0">
                <a:solidFill>
                  <a:srgbClr val="333333"/>
                </a:solidFill>
                <a:latin typeface="Arial" panose="020B0604020202020204" pitchFamily="34" charset="0"/>
                <a:ea typeface="Merriweather"/>
              </a:rPr>
              <a:t>u </a:t>
            </a:r>
            <a:r>
              <a:rPr lang="zh-CN" altLang="en-US" dirty="0" smtClean="0">
                <a:solidFill>
                  <a:srgbClr val="333333"/>
                </a:solidFill>
                <a:latin typeface="Arial" panose="020B0604020202020204" pitchFamily="34" charset="0"/>
                <a:ea typeface="Merriweather"/>
              </a:rPr>
              <a:t>表示采用</a:t>
            </a:r>
            <a:r>
              <a:rPr lang="en-US" altLang="zh-CN" dirty="0" smtClean="0">
                <a:solidFill>
                  <a:srgbClr val="333333"/>
                </a:solidFill>
                <a:latin typeface="Arial" panose="020B0604020202020204" pitchFamily="34" charset="0"/>
                <a:ea typeface="Merriweather"/>
              </a:rPr>
              <a:t>UDP</a:t>
            </a:r>
            <a:r>
              <a:rPr lang="zh-CN" altLang="en-US" dirty="0" smtClean="0">
                <a:solidFill>
                  <a:srgbClr val="333333"/>
                </a:solidFill>
                <a:latin typeface="Arial" panose="020B0604020202020204" pitchFamily="34" charset="0"/>
                <a:ea typeface="Merriweather"/>
              </a:rPr>
              <a:t>，</a:t>
            </a:r>
            <a:r>
              <a:rPr lang="zh-CN" altLang="zh-CN" dirty="0" smtClean="0">
                <a:solidFill>
                  <a:srgbClr val="333333"/>
                </a:solidFill>
                <a:latin typeface="Arial" panose="020B0604020202020204" pitchFamily="34" charset="0"/>
                <a:ea typeface="Merriweather"/>
              </a:rPr>
              <a:t>缺省</a:t>
            </a:r>
            <a:r>
              <a:rPr lang="zh-CN" altLang="zh-CN" dirty="0">
                <a:solidFill>
                  <a:srgbClr val="333333"/>
                </a:solidFill>
                <a:latin typeface="Arial" panose="020B0604020202020204" pitchFamily="34" charset="0"/>
                <a:ea typeface="Merriweather"/>
              </a:rPr>
              <a:t>TCP</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-l : </a:t>
            </a:r>
            <a:r>
              <a:rPr lang="zh-CN" altLang="en-US" dirty="0" smtClean="0">
                <a:solidFill>
                  <a:srgbClr val="333333"/>
                </a:solidFill>
                <a:latin typeface="Arial" panose="020B0604020202020204" pitchFamily="34" charset="0"/>
                <a:ea typeface="Merriweather"/>
              </a:rPr>
              <a:t>服务方监听</a:t>
            </a:r>
            <a:endParaRPr lang="en-US" altLang="zh-CN" dirty="0" smtClean="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smtClean="0">
                <a:solidFill>
                  <a:srgbClr val="333333"/>
                </a:solidFill>
                <a:latin typeface="Arial" panose="020B0604020202020204" pitchFamily="34" charset="0"/>
                <a:ea typeface="Merriweather"/>
              </a:rPr>
              <a:t>-</a:t>
            </a:r>
            <a:r>
              <a:rPr lang="zh-CN" altLang="zh-CN" dirty="0">
                <a:solidFill>
                  <a:srgbClr val="333333"/>
                </a:solidFill>
                <a:latin typeface="Arial" panose="020B0604020202020204" pitchFamily="34" charset="0"/>
                <a:ea typeface="Merriweather"/>
              </a:rPr>
              <a:t>k: </a:t>
            </a:r>
            <a:r>
              <a:rPr lang="zh-CN" altLang="en-US" dirty="0" smtClean="0">
                <a:solidFill>
                  <a:srgbClr val="333333"/>
                </a:solidFill>
                <a:latin typeface="Arial" panose="020B0604020202020204" pitchFamily="34" charset="0"/>
                <a:ea typeface="Merriweather"/>
              </a:rPr>
              <a:t>表示</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-p port: </a:t>
            </a:r>
            <a:r>
              <a:rPr lang="zh-CN" altLang="en-US" dirty="0" smtClean="0">
                <a:solidFill>
                  <a:srgbClr val="333333"/>
                </a:solidFill>
                <a:latin typeface="Arial" panose="020B0604020202020204" pitchFamily="34" charset="0"/>
                <a:ea typeface="Merriweather"/>
              </a:rPr>
              <a:t>指定源端口</a:t>
            </a:r>
            <a:r>
              <a:rPr lang="zh-CN" altLang="zh-CN" dirty="0" smtClean="0">
                <a:solidFill>
                  <a:srgbClr val="333333"/>
                </a:solidFill>
                <a:latin typeface="Arial" panose="020B0604020202020204" pitchFamily="34" charset="0"/>
                <a:ea typeface="Merriweather"/>
              </a:rPr>
              <a:t> </a:t>
            </a:r>
            <a:endParaRPr lang="zh-CN" altLang="zh-CN" dirty="0">
              <a:solidFill>
                <a:srgbClr val="333333"/>
              </a:solidFill>
              <a:latin typeface="Arial" panose="020B0604020202020204" pitchFamily="34" charset="0"/>
              <a:ea typeface="Merriweather"/>
            </a:endParaRP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-v: verbose output </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-w timeout 连接建立等待时间 </a:t>
            </a:r>
          </a:p>
          <a:p>
            <a:pPr marL="0" lvl="0" indent="0" eaLnBrk="0" fontAlgn="base" hangingPunct="0">
              <a:lnSpc>
                <a:spcPct val="100000"/>
              </a:lnSpc>
              <a:spcBef>
                <a:spcPct val="0"/>
              </a:spcBef>
              <a:spcAft>
                <a:spcPct val="0"/>
              </a:spcAft>
              <a:buFontTx/>
              <a:buChar char="•"/>
            </a:pPr>
            <a:r>
              <a:rPr lang="zh-CN" altLang="zh-CN" dirty="0">
                <a:solidFill>
                  <a:srgbClr val="333333"/>
                </a:solidFill>
                <a:latin typeface="Arial" panose="020B0604020202020204" pitchFamily="34" charset="0"/>
                <a:ea typeface="Merriweather"/>
              </a:rPr>
              <a:t>-z 端口</a:t>
            </a:r>
            <a:r>
              <a:rPr lang="zh-CN" altLang="zh-CN" dirty="0" smtClean="0">
                <a:solidFill>
                  <a:srgbClr val="333333"/>
                </a:solidFill>
                <a:latin typeface="Arial" panose="020B0604020202020204" pitchFamily="34" charset="0"/>
                <a:ea typeface="Merriweather"/>
              </a:rPr>
              <a:t>扫描 </a:t>
            </a:r>
            <a:endParaRPr lang="zh-CN" altLang="zh-CN" dirty="0">
              <a:latin typeface="Arial" panose="020B0604020202020204" pitchFamily="34" charset="0"/>
            </a:endParaRPr>
          </a:p>
          <a:p>
            <a:pPr marL="0" indent="0">
              <a:buNone/>
            </a:pPr>
            <a:endParaRPr lang="zh-CN" altLang="en-US" dirty="0"/>
          </a:p>
        </p:txBody>
      </p:sp>
      <p:sp>
        <p:nvSpPr>
          <p:cNvPr id="6" name="Rectangle 3"/>
          <p:cNvSpPr>
            <a:spLocks noChangeArrowheads="1"/>
          </p:cNvSpPr>
          <p:nvPr/>
        </p:nvSpPr>
        <p:spPr bwMode="auto">
          <a:xfrm>
            <a:off x="6598024" y="1243618"/>
            <a:ext cx="462578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333333"/>
                </a:solidFill>
                <a:effectLst/>
                <a:ea typeface="Merriweather"/>
              </a:rPr>
              <a:t>nc</a:t>
            </a:r>
            <a:r>
              <a:rPr kumimoji="0" lang="en-US" altLang="zh-CN" sz="2400" b="0" i="0" u="none" strike="noStrike" cap="none" normalizeH="0" baseline="0" dirty="0" smtClean="0">
                <a:ln>
                  <a:noFill/>
                </a:ln>
                <a:solidFill>
                  <a:srgbClr val="333333"/>
                </a:solidFill>
                <a:effectLst/>
                <a:ea typeface="Merriweather"/>
              </a:rPr>
              <a:t> –l –k  4321  </a:t>
            </a:r>
            <a:r>
              <a:rPr kumimoji="0" lang="zh-CN" altLang="en-US" sz="2400" b="0" i="0" u="none" strike="noStrike" cap="none" normalizeH="0" baseline="0" dirty="0" smtClean="0">
                <a:ln>
                  <a:noFill/>
                </a:ln>
                <a:solidFill>
                  <a:srgbClr val="333333"/>
                </a:solidFill>
                <a:effectLst/>
                <a:ea typeface="Merriweather"/>
              </a:rPr>
              <a:t>在端口</a:t>
            </a:r>
            <a:r>
              <a:rPr kumimoji="0" lang="en-US" altLang="zh-CN" sz="2400" b="0" i="0" u="none" strike="noStrike" cap="none" normalizeH="0" baseline="0" dirty="0" smtClean="0">
                <a:ln>
                  <a:noFill/>
                </a:ln>
                <a:solidFill>
                  <a:srgbClr val="333333"/>
                </a:solidFill>
                <a:effectLst/>
                <a:ea typeface="Merriweather"/>
              </a:rPr>
              <a:t>4321</a:t>
            </a:r>
            <a:r>
              <a:rPr kumimoji="0" lang="zh-CN" altLang="en-US" sz="2400" b="0" i="0" u="none" strike="noStrike" cap="none" normalizeH="0" baseline="0" dirty="0" smtClean="0">
                <a:ln>
                  <a:noFill/>
                </a:ln>
                <a:solidFill>
                  <a:srgbClr val="333333"/>
                </a:solidFill>
                <a:effectLst/>
                <a:ea typeface="Merriweather"/>
              </a:rPr>
              <a:t>监听 </a:t>
            </a:r>
            <a:endParaRPr kumimoji="0" lang="en-US" altLang="zh-CN" sz="2400" b="0" i="0" u="none" strike="noStrike" cap="none" normalizeH="0" baseline="0" dirty="0" smtClean="0">
              <a:ln>
                <a:noFill/>
              </a:ln>
              <a:solidFill>
                <a:srgbClr val="333333"/>
              </a:solidFill>
              <a:effectLst/>
              <a:ea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333333"/>
                </a:solidFill>
                <a:effectLst/>
                <a:ea typeface="Merriweather"/>
              </a:rPr>
              <a:t>nc</a:t>
            </a:r>
            <a:r>
              <a:rPr kumimoji="0" lang="en-US" altLang="zh-CN" sz="2400" b="0" i="0" u="none" strike="noStrike" cap="none" normalizeH="0" baseline="0" dirty="0" smtClean="0">
                <a:ln>
                  <a:noFill/>
                </a:ln>
                <a:solidFill>
                  <a:srgbClr val="333333"/>
                </a:solidFill>
                <a:effectLst/>
                <a:ea typeface="Merriweather"/>
              </a:rPr>
              <a:t> host 4321 </a:t>
            </a:r>
            <a:r>
              <a:rPr lang="zh-CN" altLang="en-US" sz="2400" dirty="0" smtClean="0">
                <a:solidFill>
                  <a:srgbClr val="333333"/>
                </a:solidFill>
                <a:ea typeface="Merriweather"/>
              </a:rPr>
              <a:t>连接到</a:t>
            </a:r>
            <a:r>
              <a:rPr lang="en-US" altLang="zh-CN" sz="2400" dirty="0" smtClean="0">
                <a:solidFill>
                  <a:srgbClr val="333333"/>
                </a:solidFill>
                <a:ea typeface="Merriweather"/>
              </a:rPr>
              <a:t>host</a:t>
            </a:r>
            <a:r>
              <a:rPr lang="zh-CN" altLang="en-US" sz="2400" dirty="0" smtClean="0">
                <a:solidFill>
                  <a:srgbClr val="333333"/>
                </a:solidFill>
                <a:ea typeface="Merriweather"/>
              </a:rPr>
              <a:t>的</a:t>
            </a:r>
            <a:r>
              <a:rPr lang="en-US" altLang="zh-CN" sz="2400" dirty="0" smtClean="0">
                <a:solidFill>
                  <a:srgbClr val="333333"/>
                </a:solidFill>
                <a:ea typeface="Merriweather"/>
              </a:rPr>
              <a:t>4321</a:t>
            </a:r>
            <a:r>
              <a:rPr lang="zh-CN" altLang="en-US" sz="2400" dirty="0" smtClean="0">
                <a:solidFill>
                  <a:srgbClr val="333333"/>
                </a:solidFill>
                <a:ea typeface="Merriweather"/>
              </a:rPr>
              <a:t>端口，发送的数据会</a:t>
            </a:r>
            <a:r>
              <a:rPr lang="en-US" altLang="zh-CN" sz="2400" dirty="0" smtClean="0">
                <a:solidFill>
                  <a:srgbClr val="333333"/>
                </a:solidFill>
                <a:ea typeface="Merriweather"/>
              </a:rPr>
              <a:t>echo back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ea typeface="Merriweath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ea typeface="Merriweather"/>
              </a:rPr>
              <a:t>访问</a:t>
            </a:r>
            <a:r>
              <a:rPr kumimoji="0" lang="en-US" altLang="zh-CN" sz="2400" b="0" i="0" u="none" strike="noStrike" cap="none" normalizeH="0" baseline="0" dirty="0" smtClean="0">
                <a:ln>
                  <a:noFill/>
                </a:ln>
                <a:solidFill>
                  <a:srgbClr val="FF0000"/>
                </a:solidFill>
                <a:effectLst/>
                <a:ea typeface="Merriweather"/>
              </a:rPr>
              <a:t>Web</a:t>
            </a:r>
            <a:r>
              <a:rPr kumimoji="0" lang="zh-CN" altLang="en-US" sz="2400" b="0" i="0" u="none" strike="noStrike" cap="none" normalizeH="0" baseline="0" dirty="0" smtClean="0">
                <a:ln>
                  <a:noFill/>
                </a:ln>
                <a:solidFill>
                  <a:srgbClr val="FF0000"/>
                </a:solidFill>
                <a:effectLst/>
                <a:ea typeface="Merriweather"/>
              </a:rPr>
              <a:t>站点： </a:t>
            </a:r>
            <a:endParaRPr kumimoji="0" lang="en-US" altLang="zh-CN" sz="2400" b="0" i="0" u="none" strike="noStrike" cap="none" normalizeH="0" baseline="0" dirty="0" smtClean="0">
              <a:ln>
                <a:noFill/>
              </a:ln>
              <a:solidFill>
                <a:srgbClr val="FF0000"/>
              </a:solidFill>
              <a:effectLst/>
              <a:ea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ea typeface="Merriweather"/>
              </a:rPr>
              <a:t>echo -e 'GET /index.html HTTP/1.1\r\nHOST: </a:t>
            </a:r>
            <a:r>
              <a:rPr kumimoji="0" lang="zh-CN" altLang="zh-CN" sz="2400" b="0" i="0" u="sng" strike="noStrike" cap="none" normalizeH="0" baseline="0" dirty="0" smtClean="0">
                <a:ln>
                  <a:noFill/>
                </a:ln>
                <a:solidFill>
                  <a:srgbClr val="463F5C"/>
                </a:solidFill>
                <a:effectLst/>
                <a:ea typeface="Merriweather"/>
                <a:hlinkClick r:id="rId3"/>
              </a:rPr>
              <a:t>www.fudan.edu.cn</a:t>
            </a:r>
            <a:r>
              <a:rPr kumimoji="0" lang="zh-CN" altLang="zh-CN" sz="2400" b="0" i="0" u="none" strike="noStrike" cap="none" normalizeH="0" baseline="0" dirty="0" smtClean="0">
                <a:ln>
                  <a:noFill/>
                </a:ln>
                <a:solidFill>
                  <a:srgbClr val="333333"/>
                </a:solidFill>
                <a:effectLst/>
                <a:ea typeface="Merriweather"/>
              </a:rPr>
              <a:t>\r\n'| netcat </a:t>
            </a:r>
            <a:r>
              <a:rPr kumimoji="0" lang="zh-CN" altLang="zh-CN" sz="2400" b="0" i="0" u="sng" strike="noStrike" cap="none" normalizeH="0" baseline="0" dirty="0" smtClean="0">
                <a:ln>
                  <a:noFill/>
                </a:ln>
                <a:solidFill>
                  <a:srgbClr val="463F5C"/>
                </a:solidFill>
                <a:effectLst/>
                <a:ea typeface="Merriweather"/>
                <a:hlinkClick r:id="rId3"/>
              </a:rPr>
              <a:t>www.fudan.edu.cn</a:t>
            </a:r>
            <a:r>
              <a:rPr kumimoji="0" lang="zh-CN" altLang="zh-CN" sz="2400" b="0" i="0" u="none" strike="noStrike" cap="none" normalizeH="0" baseline="0" dirty="0" smtClean="0">
                <a:ln>
                  <a:noFill/>
                </a:ln>
                <a:solidFill>
                  <a:srgbClr val="333333"/>
                </a:solidFill>
                <a:effectLst/>
                <a:ea typeface="Merriweather"/>
              </a:rPr>
              <a:t> 80 </a:t>
            </a:r>
            <a:endParaRPr kumimoji="0" lang="en-US" altLang="zh-CN" sz="2400" b="0" i="0" u="none" strike="noStrike" cap="none" normalizeH="0" baseline="0" dirty="0" smtClean="0">
              <a:ln>
                <a:noFill/>
              </a:ln>
              <a:solidFill>
                <a:srgbClr val="333333"/>
              </a:solidFill>
              <a:effectLst/>
              <a:ea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rPr>
              <a:t>client</a:t>
            </a:r>
            <a:r>
              <a:rPr kumimoji="0" lang="zh-CN" altLang="en-US" sz="2400" b="0" i="0" u="none" strike="noStrike" cap="none" normalizeH="0" baseline="0" dirty="0" smtClean="0">
                <a:ln>
                  <a:noFill/>
                </a:ln>
                <a:solidFill>
                  <a:srgbClr val="FF0000"/>
                </a:solidFill>
                <a:effectLst/>
              </a:rPr>
              <a:t>和</a:t>
            </a:r>
            <a:r>
              <a:rPr kumimoji="0" lang="en-US" altLang="zh-CN" sz="2400" b="0" i="0" u="none" strike="noStrike" cap="none" normalizeH="0" baseline="0" dirty="0" smtClean="0">
                <a:ln>
                  <a:noFill/>
                </a:ln>
                <a:solidFill>
                  <a:srgbClr val="FF0000"/>
                </a:solidFill>
                <a:effectLst/>
              </a:rPr>
              <a:t>server</a:t>
            </a:r>
            <a:r>
              <a:rPr kumimoji="0" lang="zh-CN" altLang="en-US" sz="2400" b="0" i="0" u="none" strike="noStrike" cap="none" normalizeH="0" baseline="0" dirty="0" smtClean="0">
                <a:ln>
                  <a:noFill/>
                </a:ln>
                <a:solidFill>
                  <a:srgbClr val="FF0000"/>
                </a:solidFill>
                <a:effectLst/>
              </a:rPr>
              <a:t>间传输文件 </a:t>
            </a:r>
            <a:endParaRPr kumimoji="0" lang="en-US" altLang="zh-CN" sz="24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333333"/>
                </a:solidFill>
                <a:ea typeface="Merriweather"/>
              </a:rPr>
              <a:t>client: </a:t>
            </a:r>
            <a:r>
              <a:rPr lang="en-US" altLang="zh-CN" sz="2400" dirty="0" err="1">
                <a:solidFill>
                  <a:srgbClr val="333333"/>
                </a:solidFill>
                <a:ea typeface="Merriweather"/>
              </a:rPr>
              <a:t>nc</a:t>
            </a:r>
            <a:r>
              <a:rPr lang="en-US" altLang="zh-CN" sz="2400" dirty="0">
                <a:solidFill>
                  <a:srgbClr val="333333"/>
                </a:solidFill>
                <a:ea typeface="Merriweather"/>
              </a:rPr>
              <a:t> server 4321 &lt; file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333333"/>
                </a:solidFill>
                <a:ea typeface="Merriweather"/>
              </a:rPr>
              <a:t>server: </a:t>
            </a:r>
            <a:r>
              <a:rPr lang="en-US" altLang="zh-CN" sz="2400" dirty="0" err="1">
                <a:solidFill>
                  <a:srgbClr val="333333"/>
                </a:solidFill>
                <a:ea typeface="Merriweather"/>
              </a:rPr>
              <a:t>nc</a:t>
            </a:r>
            <a:r>
              <a:rPr lang="en-US" altLang="zh-CN" sz="2400" dirty="0">
                <a:solidFill>
                  <a:srgbClr val="333333"/>
                </a:solidFill>
                <a:ea typeface="Merriweather"/>
              </a:rPr>
              <a:t> –l server 4321&gt; file </a:t>
            </a:r>
            <a:endParaRPr lang="zh-CN" altLang="zh-CN" sz="2400" dirty="0">
              <a:solidFill>
                <a:srgbClr val="333333"/>
              </a:solidFill>
              <a:ea typeface="Merriweather"/>
            </a:endParaRPr>
          </a:p>
        </p:txBody>
      </p:sp>
    </p:spTree>
    <p:extLst>
      <p:ext uri="{BB962C8B-B14F-4D97-AF65-F5344CB8AC3E}">
        <p14:creationId xmlns:p14="http://schemas.microsoft.com/office/powerpoint/2010/main" val="118318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TCP</a:t>
            </a:r>
            <a:r>
              <a:rPr lang="zh-CN" altLang="en-US" dirty="0"/>
              <a:t>（</a:t>
            </a:r>
            <a:r>
              <a:rPr lang="en-US" altLang="zh-CN" dirty="0"/>
              <a:t>Transmission Control Protocol</a:t>
            </a:r>
            <a:r>
              <a:rPr lang="zh-CN" altLang="en-US" dirty="0"/>
              <a:t>）</a:t>
            </a:r>
          </a:p>
        </p:txBody>
      </p:sp>
      <p:sp>
        <p:nvSpPr>
          <p:cNvPr id="3" name="内容占位符 2"/>
          <p:cNvSpPr>
            <a:spLocks noGrp="1"/>
          </p:cNvSpPr>
          <p:nvPr>
            <p:ph idx="1"/>
          </p:nvPr>
        </p:nvSpPr>
        <p:spPr/>
        <p:txBody>
          <a:bodyPr>
            <a:noAutofit/>
          </a:bodyPr>
          <a:lstStyle/>
          <a:p>
            <a:pPr>
              <a:defRPr/>
            </a:pPr>
            <a:r>
              <a:rPr lang="zh-CN" altLang="en-US" sz="2200" dirty="0"/>
              <a:t>传输控制协议</a:t>
            </a:r>
            <a:r>
              <a:rPr lang="en-US" altLang="zh-CN" sz="2200" dirty="0"/>
              <a:t>(TCP)</a:t>
            </a:r>
            <a:r>
              <a:rPr lang="zh-CN" altLang="en-US" sz="2200" dirty="0"/>
              <a:t>在不可靠的网络服务上为应用层提供面向连接的、端到端的可靠字节流服务。</a:t>
            </a:r>
            <a:endParaRPr lang="en-US" altLang="zh-CN" sz="2200" dirty="0"/>
          </a:p>
          <a:p>
            <a:pPr>
              <a:defRPr/>
            </a:pPr>
            <a:r>
              <a:rPr lang="en-US" altLang="zh-CN" sz="2200" dirty="0" smtClean="0"/>
              <a:t>TCP</a:t>
            </a:r>
            <a:r>
              <a:rPr lang="zh-CN" altLang="en-US" sz="2200" dirty="0" smtClean="0"/>
              <a:t>连接： 首先建立</a:t>
            </a:r>
            <a:r>
              <a:rPr lang="zh-CN" altLang="en-US" sz="2200" dirty="0"/>
              <a:t>一</a:t>
            </a:r>
            <a:r>
              <a:rPr lang="zh-CN" altLang="en-US" sz="2200" dirty="0" smtClean="0"/>
              <a:t>条连接，</a:t>
            </a:r>
            <a:r>
              <a:rPr lang="zh-CN" altLang="en-US" sz="2200" dirty="0"/>
              <a:t>然后</a:t>
            </a:r>
            <a:r>
              <a:rPr lang="zh-CN" altLang="en-US" sz="2200" dirty="0" smtClean="0"/>
              <a:t>数据传输，最后关闭连接</a:t>
            </a:r>
            <a:endParaRPr lang="en-US" altLang="zh-CN" sz="2200" dirty="0" smtClean="0"/>
          </a:p>
          <a:p>
            <a:pPr lvl="1">
              <a:defRPr/>
            </a:pPr>
            <a:r>
              <a:rPr lang="en-US" altLang="zh-CN" sz="2200" dirty="0" smtClean="0"/>
              <a:t>TCP</a:t>
            </a:r>
            <a:r>
              <a:rPr lang="zh-CN" altLang="en-US" sz="2200" dirty="0" smtClean="0"/>
              <a:t>连接要提供两个主机之间进程之间通信的手段</a:t>
            </a:r>
            <a:endParaRPr lang="en-US" altLang="zh-CN" sz="2200" dirty="0" smtClean="0"/>
          </a:p>
          <a:p>
            <a:pPr lvl="2">
              <a:defRPr/>
            </a:pPr>
            <a:r>
              <a:rPr lang="zh-CN" altLang="en-US" sz="2200" dirty="0"/>
              <a:t>套接字</a:t>
            </a:r>
            <a:r>
              <a:rPr lang="en-US" altLang="zh-CN" sz="2200" dirty="0"/>
              <a:t>(Socket)</a:t>
            </a:r>
            <a:r>
              <a:rPr lang="zh-CN" altLang="en-US" sz="2200" dirty="0"/>
              <a:t>：主机的</a:t>
            </a:r>
            <a:r>
              <a:rPr lang="en-US" altLang="zh-CN" sz="2200" dirty="0"/>
              <a:t>IP</a:t>
            </a:r>
            <a:r>
              <a:rPr lang="zh-CN" altLang="en-US" sz="2200" dirty="0"/>
              <a:t>地址和一个</a:t>
            </a:r>
            <a:r>
              <a:rPr lang="en-US" altLang="zh-CN" sz="2200" dirty="0"/>
              <a:t>16</a:t>
            </a:r>
            <a:r>
              <a:rPr lang="zh-CN" altLang="en-US" sz="2200" dirty="0"/>
              <a:t>比特的端口号</a:t>
            </a:r>
            <a:r>
              <a:rPr lang="en-US" altLang="zh-CN" sz="2200" dirty="0"/>
              <a:t>(Port</a:t>
            </a:r>
            <a:r>
              <a:rPr lang="en-US" altLang="zh-CN" sz="2200" dirty="0" smtClean="0"/>
              <a:t>)</a:t>
            </a:r>
            <a:r>
              <a:rPr lang="zh-CN" altLang="en-US" sz="2200" dirty="0" smtClean="0"/>
              <a:t>，以及协议类型</a:t>
            </a:r>
            <a:endParaRPr lang="zh-CN" altLang="en-US" sz="2200" dirty="0"/>
          </a:p>
          <a:p>
            <a:pPr lvl="3">
              <a:defRPr/>
            </a:pPr>
            <a:r>
              <a:rPr lang="en-US" altLang="zh-CN" sz="2200" dirty="0"/>
              <a:t>255</a:t>
            </a:r>
            <a:r>
              <a:rPr lang="zh-CN" altLang="en-US" sz="2200" dirty="0"/>
              <a:t>以下</a:t>
            </a:r>
            <a:r>
              <a:rPr lang="zh-CN" altLang="en-US" sz="2200" dirty="0" smtClean="0"/>
              <a:t>：为通用网络应用使用的端口号，比如</a:t>
            </a:r>
            <a:r>
              <a:rPr lang="en-US" altLang="zh-CN" sz="2200" dirty="0" smtClean="0"/>
              <a:t>HTTP:80, SMTP 25, SSH 22</a:t>
            </a:r>
            <a:r>
              <a:rPr lang="zh-CN" altLang="en-US" sz="2200" dirty="0" smtClean="0"/>
              <a:t>等</a:t>
            </a:r>
            <a:endParaRPr lang="zh-CN" altLang="en-US" sz="2200" dirty="0"/>
          </a:p>
          <a:p>
            <a:pPr lvl="3">
              <a:defRPr/>
            </a:pPr>
            <a:r>
              <a:rPr lang="en-US" altLang="zh-CN" sz="2200" dirty="0"/>
              <a:t>256~1023</a:t>
            </a:r>
            <a:r>
              <a:rPr lang="zh-CN" altLang="en-US" sz="2200" dirty="0"/>
              <a:t>： </a:t>
            </a:r>
            <a:r>
              <a:rPr lang="zh-CN" altLang="en-US" sz="2200" dirty="0" smtClean="0"/>
              <a:t>为厂商应用使用的端口号，比如</a:t>
            </a:r>
            <a:r>
              <a:rPr lang="en-US" altLang="zh-CN" sz="2200" dirty="0" smtClean="0"/>
              <a:t>X-Window: 6000, RDP: 3389</a:t>
            </a:r>
            <a:r>
              <a:rPr lang="zh-CN" altLang="en-US" sz="2200" dirty="0" smtClean="0"/>
              <a:t>等</a:t>
            </a:r>
            <a:endParaRPr lang="en-US" altLang="zh-CN" sz="2200" dirty="0" smtClean="0"/>
          </a:p>
          <a:p>
            <a:pPr lvl="3">
              <a:defRPr/>
            </a:pPr>
            <a:r>
              <a:rPr lang="en-US" altLang="zh-CN" sz="2200" dirty="0" smtClean="0"/>
              <a:t>1024~</a:t>
            </a:r>
            <a:r>
              <a:rPr lang="zh-CN" altLang="en-US" sz="2200" dirty="0" smtClean="0"/>
              <a:t>： 用户可自由使用的（非</a:t>
            </a:r>
            <a:r>
              <a:rPr lang="en-US" altLang="zh-CN" sz="2200" dirty="0" smtClean="0"/>
              <a:t>well-known</a:t>
            </a:r>
            <a:r>
              <a:rPr lang="zh-CN" altLang="en-US" sz="2200" dirty="0" smtClean="0"/>
              <a:t>应用）</a:t>
            </a:r>
            <a:endParaRPr lang="en-US" altLang="zh-CN" sz="2200" dirty="0"/>
          </a:p>
          <a:p>
            <a:pPr lvl="1">
              <a:defRPr/>
            </a:pPr>
            <a:r>
              <a:rPr lang="en-US" altLang="zh-CN" sz="2200" dirty="0" smtClean="0"/>
              <a:t>TCP</a:t>
            </a:r>
            <a:r>
              <a:rPr lang="zh-CN" altLang="en-US" sz="2200" dirty="0" smtClean="0"/>
              <a:t>连接由</a:t>
            </a:r>
            <a:r>
              <a:rPr lang="zh-CN" altLang="en-US" sz="2200" dirty="0"/>
              <a:t>发送方套接字和接收方套接字来唯一标识的，即</a:t>
            </a:r>
            <a:r>
              <a:rPr lang="en-US" altLang="zh-CN" sz="2200" dirty="0"/>
              <a:t>TCP</a:t>
            </a:r>
            <a:r>
              <a:rPr lang="zh-CN" altLang="en-US" sz="2200" dirty="0"/>
              <a:t>连接</a:t>
            </a:r>
            <a:r>
              <a:rPr lang="zh-CN" altLang="en-US" sz="2200" dirty="0" smtClean="0"/>
              <a:t>用五元组</a:t>
            </a:r>
            <a:r>
              <a:rPr lang="en-US" altLang="zh-CN" sz="2200" dirty="0"/>
              <a:t>&lt;</a:t>
            </a:r>
            <a:r>
              <a:rPr lang="zh-CN" altLang="en-US" sz="2200" dirty="0"/>
              <a:t>源端</a:t>
            </a:r>
            <a:r>
              <a:rPr lang="en-US" altLang="zh-CN" sz="2200" dirty="0"/>
              <a:t>IP</a:t>
            </a:r>
            <a:r>
              <a:rPr lang="zh-CN" altLang="en-US" sz="2200" dirty="0"/>
              <a:t>地址、源端口号、目的</a:t>
            </a:r>
            <a:r>
              <a:rPr lang="en-US" altLang="zh-CN" sz="2200" dirty="0"/>
              <a:t>IP</a:t>
            </a:r>
            <a:r>
              <a:rPr lang="zh-CN" altLang="en-US" sz="2200" dirty="0"/>
              <a:t>地址、目的端口</a:t>
            </a:r>
            <a:r>
              <a:rPr lang="zh-CN" altLang="en-US" sz="2200" dirty="0" smtClean="0"/>
              <a:t>号、协议号</a:t>
            </a:r>
            <a:r>
              <a:rPr lang="en-US" altLang="zh-CN" sz="2200" dirty="0" smtClean="0"/>
              <a:t>(TCP)&gt;</a:t>
            </a:r>
            <a:r>
              <a:rPr lang="zh-CN" altLang="en-US" sz="2200" dirty="0"/>
              <a:t>来唯一标识</a:t>
            </a:r>
            <a:r>
              <a:rPr lang="zh-CN" altLang="en-US" sz="2200" dirty="0" smtClean="0"/>
              <a:t>。</a:t>
            </a:r>
            <a:endParaRPr lang="en-US" altLang="zh-CN" sz="2200" dirty="0" smtClean="0"/>
          </a:p>
          <a:p>
            <a:endParaRPr lang="zh-CN" altLang="en-US" sz="2200" dirty="0"/>
          </a:p>
        </p:txBody>
      </p:sp>
    </p:spTree>
    <p:extLst>
      <p:ext uri="{BB962C8B-B14F-4D97-AF65-F5344CB8AC3E}">
        <p14:creationId xmlns:p14="http://schemas.microsoft.com/office/powerpoint/2010/main" val="369818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 面向字节流的可靠数据传输</a:t>
            </a:r>
            <a:endParaRPr lang="zh-CN" altLang="en-US" dirty="0"/>
          </a:p>
        </p:txBody>
      </p:sp>
      <p:sp>
        <p:nvSpPr>
          <p:cNvPr id="3" name="内容占位符 2"/>
          <p:cNvSpPr>
            <a:spLocks noGrp="1"/>
          </p:cNvSpPr>
          <p:nvPr>
            <p:ph idx="1"/>
          </p:nvPr>
        </p:nvSpPr>
        <p:spPr/>
        <p:txBody>
          <a:bodyPr>
            <a:noAutofit/>
          </a:bodyPr>
          <a:lstStyle/>
          <a:p>
            <a:pPr>
              <a:lnSpc>
                <a:spcPct val="110000"/>
              </a:lnSpc>
            </a:pPr>
            <a:r>
              <a:rPr lang="en-US" altLang="zh-CN" sz="2000" dirty="0" smtClean="0"/>
              <a:t>TCP</a:t>
            </a:r>
            <a:r>
              <a:rPr lang="zh-CN" altLang="en-US" sz="2000" dirty="0" smtClean="0"/>
              <a:t>提供端到端</a:t>
            </a:r>
            <a:r>
              <a:rPr lang="en-US" altLang="zh-CN" sz="2000" dirty="0" smtClean="0"/>
              <a:t>(</a:t>
            </a:r>
            <a:r>
              <a:rPr lang="zh-CN" altLang="en-US" sz="2000" dirty="0" smtClean="0"/>
              <a:t>点对点</a:t>
            </a:r>
            <a:r>
              <a:rPr lang="en-US" altLang="zh-CN" sz="2000" dirty="0" smtClean="0"/>
              <a:t>)</a:t>
            </a:r>
            <a:r>
              <a:rPr lang="zh-CN" altLang="en-US" sz="2000" dirty="0" smtClean="0"/>
              <a:t>全双工的可靠数据传输服务</a:t>
            </a:r>
          </a:p>
          <a:p>
            <a:pPr lvl="1">
              <a:lnSpc>
                <a:spcPct val="110000"/>
              </a:lnSpc>
            </a:pPr>
            <a:r>
              <a:rPr lang="zh-CN" altLang="en-US" sz="2000" dirty="0" smtClean="0"/>
              <a:t>不支持组播、广播</a:t>
            </a:r>
          </a:p>
          <a:p>
            <a:pPr lvl="1">
              <a:lnSpc>
                <a:spcPct val="110000"/>
              </a:lnSpc>
            </a:pPr>
            <a:r>
              <a:rPr lang="zh-CN" altLang="en-US" sz="2000" dirty="0" smtClean="0"/>
              <a:t>可靠数据传输：序号和确认机制</a:t>
            </a:r>
            <a:endParaRPr lang="en-US" altLang="zh-CN" sz="2000" dirty="0" smtClean="0"/>
          </a:p>
          <a:p>
            <a:pPr lvl="1">
              <a:lnSpc>
                <a:spcPct val="110000"/>
              </a:lnSpc>
            </a:pPr>
            <a:r>
              <a:rPr lang="zh-CN" altLang="en-US" sz="2000" dirty="0" smtClean="0"/>
              <a:t>流量控制：防止发送过快以至于另一方缓冲区用完的情况</a:t>
            </a:r>
          </a:p>
          <a:p>
            <a:pPr lvl="1">
              <a:lnSpc>
                <a:spcPct val="110000"/>
              </a:lnSpc>
            </a:pPr>
            <a:r>
              <a:rPr lang="zh-CN" altLang="en-US" sz="2000" dirty="0" smtClean="0"/>
              <a:t>拥塞控制：防止以超过</a:t>
            </a:r>
            <a:r>
              <a:rPr lang="en-US" altLang="zh-CN" sz="2000" dirty="0" smtClean="0"/>
              <a:t>Internet</a:t>
            </a:r>
            <a:r>
              <a:rPr lang="zh-CN" altLang="en-US" sz="2000" dirty="0" smtClean="0"/>
              <a:t>处理能力的速度发送</a:t>
            </a:r>
          </a:p>
          <a:p>
            <a:pPr lvl="1">
              <a:lnSpc>
                <a:spcPct val="110000"/>
              </a:lnSpc>
            </a:pPr>
            <a:r>
              <a:rPr lang="zh-CN" altLang="en-US" sz="2000" dirty="0" smtClean="0"/>
              <a:t>全双工</a:t>
            </a:r>
            <a:r>
              <a:rPr lang="en-US" altLang="zh-CN" sz="2000" dirty="0" smtClean="0"/>
              <a:t>(Full-Duplex )</a:t>
            </a:r>
            <a:r>
              <a:rPr lang="zh-CN" altLang="en-US" sz="2000" dirty="0" smtClean="0"/>
              <a:t>： </a:t>
            </a:r>
            <a:endParaRPr lang="en-US" altLang="zh-CN" sz="2000" dirty="0" smtClean="0"/>
          </a:p>
          <a:p>
            <a:pPr lvl="2">
              <a:lnSpc>
                <a:spcPct val="110000"/>
              </a:lnSpc>
            </a:pPr>
            <a:r>
              <a:rPr lang="zh-CN" altLang="en-US" dirty="0" smtClean="0"/>
              <a:t>捎带确认</a:t>
            </a:r>
            <a:endParaRPr lang="en-US" altLang="zh-CN" dirty="0" smtClean="0"/>
          </a:p>
          <a:p>
            <a:pPr lvl="2">
              <a:lnSpc>
                <a:spcPct val="110000"/>
              </a:lnSpc>
            </a:pPr>
            <a:r>
              <a:rPr lang="zh-CN" altLang="en-US" dirty="0" smtClean="0"/>
              <a:t>可以关闭一个方向的数据流</a:t>
            </a:r>
            <a:r>
              <a:rPr lang="en-US" altLang="zh-CN" dirty="0" smtClean="0"/>
              <a:t>(Half-Duplex)</a:t>
            </a:r>
            <a:endParaRPr lang="zh-CN" altLang="en-US" dirty="0" smtClean="0"/>
          </a:p>
          <a:p>
            <a:pPr>
              <a:lnSpc>
                <a:spcPct val="110000"/>
              </a:lnSpc>
            </a:pPr>
            <a:r>
              <a:rPr lang="zh-CN" altLang="en-US" sz="2000" dirty="0"/>
              <a:t>面向字节流</a:t>
            </a:r>
            <a:r>
              <a:rPr lang="en-US" altLang="zh-CN" sz="2000" dirty="0"/>
              <a:t>,</a:t>
            </a:r>
            <a:r>
              <a:rPr lang="zh-CN" altLang="en-US" sz="2000" dirty="0"/>
              <a:t>字节流意味着用户数据没有边界</a:t>
            </a:r>
            <a:endParaRPr lang="en-US" altLang="zh-CN" sz="2000" dirty="0"/>
          </a:p>
          <a:p>
            <a:pPr lvl="1">
              <a:lnSpc>
                <a:spcPct val="110000"/>
              </a:lnSpc>
            </a:pPr>
            <a:r>
              <a:rPr lang="zh-CN" altLang="en-US" sz="2000" dirty="0"/>
              <a:t>应用程序只看到一个一个的字节，而不是一个一个的分组</a:t>
            </a:r>
            <a:endParaRPr lang="en-US" altLang="zh-CN" sz="2000" dirty="0"/>
          </a:p>
          <a:p>
            <a:pPr lvl="1">
              <a:lnSpc>
                <a:spcPct val="110000"/>
              </a:lnSpc>
            </a:pPr>
            <a:r>
              <a:rPr lang="zh-CN" altLang="en-US" sz="2000" dirty="0"/>
              <a:t>每个字节都有一个顺序</a:t>
            </a:r>
            <a:r>
              <a:rPr lang="zh-CN" altLang="en-US" sz="2000" dirty="0" smtClean="0"/>
              <a:t>号</a:t>
            </a:r>
            <a:endParaRPr lang="zh-CN" altLang="en-US"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2063107589"/>
              </p:ext>
            </p:extLst>
          </p:nvPr>
        </p:nvGraphicFramePr>
        <p:xfrm>
          <a:off x="7275140" y="3071004"/>
          <a:ext cx="4916860" cy="2363637"/>
        </p:xfrm>
        <a:graphic>
          <a:graphicData uri="http://schemas.openxmlformats.org/presentationml/2006/ole">
            <mc:AlternateContent xmlns:mc="http://schemas.openxmlformats.org/markup-compatibility/2006">
              <mc:Choice xmlns:v="urn:schemas-microsoft-com:vml" Requires="v">
                <p:oleObj spid="_x0000_s1203" name="VISIO" r:id="rId4" imgW="8866080" imgH="4262400" progId="Visio.Drawing.11">
                  <p:embed/>
                </p:oleObj>
              </mc:Choice>
              <mc:Fallback>
                <p:oleObj name="VISIO" r:id="rId4" imgW="8866080" imgH="4262400" progId="Visio.Drawing.11">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5140" y="3071004"/>
                        <a:ext cx="4916860" cy="236363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12902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 PUSH</a:t>
            </a:r>
            <a:r>
              <a:rPr lang="zh-CN" altLang="en-US" dirty="0" smtClean="0"/>
              <a:t>和紧急数据功能</a:t>
            </a:r>
            <a:endParaRPr lang="zh-CN" altLang="en-US" dirty="0"/>
          </a:p>
        </p:txBody>
      </p:sp>
      <p:sp>
        <p:nvSpPr>
          <p:cNvPr id="3" name="内容占位符 2"/>
          <p:cNvSpPr>
            <a:spLocks noGrp="1"/>
          </p:cNvSpPr>
          <p:nvPr>
            <p:ph idx="1"/>
          </p:nvPr>
        </p:nvSpPr>
        <p:spPr/>
        <p:txBody>
          <a:bodyPr/>
          <a:lstStyle/>
          <a:p>
            <a:pPr>
              <a:defRPr/>
            </a:pPr>
            <a:r>
              <a:rPr lang="en-US" altLang="zh-CN" dirty="0" smtClean="0"/>
              <a:t>TCP</a:t>
            </a:r>
            <a:r>
              <a:rPr lang="zh-CN" altLang="en-US" dirty="0" smtClean="0"/>
              <a:t>支持</a:t>
            </a:r>
            <a:r>
              <a:rPr lang="en-US" altLang="zh-CN" dirty="0" smtClean="0"/>
              <a:t>PUSH</a:t>
            </a:r>
            <a:r>
              <a:rPr lang="zh-CN" altLang="en-US" dirty="0" smtClean="0"/>
              <a:t>功能</a:t>
            </a:r>
            <a:endParaRPr lang="en-US" altLang="zh-CN" dirty="0" smtClean="0"/>
          </a:p>
          <a:p>
            <a:pPr lvl="1">
              <a:defRPr/>
            </a:pPr>
            <a:r>
              <a:rPr lang="en-US" altLang="zh-CN" dirty="0" smtClean="0"/>
              <a:t>TCP</a:t>
            </a:r>
            <a:r>
              <a:rPr lang="zh-CN" altLang="en-US" dirty="0" smtClean="0"/>
              <a:t>的发送方和接收方都采用缓冲区以便积累足够多的数据发送以及缓存收到的数据</a:t>
            </a:r>
            <a:endParaRPr lang="en-US" altLang="zh-CN" dirty="0" smtClean="0"/>
          </a:p>
          <a:p>
            <a:pPr lvl="1">
              <a:defRPr/>
            </a:pPr>
            <a:r>
              <a:rPr lang="en-US" altLang="zh-CN" dirty="0"/>
              <a:t>PUSH</a:t>
            </a:r>
            <a:r>
              <a:rPr lang="zh-CN" altLang="en-US" dirty="0"/>
              <a:t>机制要求不缓冲，尽快地把数据递交给</a:t>
            </a:r>
            <a:r>
              <a:rPr lang="zh-CN" altLang="en-US" dirty="0" smtClean="0"/>
              <a:t>对方</a:t>
            </a:r>
            <a:endParaRPr lang="en-US" altLang="zh-CN" dirty="0" smtClean="0"/>
          </a:p>
          <a:p>
            <a:pPr>
              <a:defRPr/>
            </a:pPr>
            <a:r>
              <a:rPr lang="zh-CN" altLang="en-US" dirty="0" smtClean="0"/>
              <a:t>提供</a:t>
            </a:r>
            <a:r>
              <a:rPr lang="zh-CN" altLang="en-US" dirty="0"/>
              <a:t>紧急数据功能</a:t>
            </a:r>
          </a:p>
          <a:p>
            <a:pPr lvl="1">
              <a:defRPr/>
            </a:pPr>
            <a:r>
              <a:rPr lang="zh-CN" altLang="en-US" dirty="0" smtClean="0"/>
              <a:t>正常数据按照顺序发送和递交</a:t>
            </a:r>
            <a:endParaRPr lang="en-US" altLang="zh-CN" dirty="0" smtClean="0"/>
          </a:p>
          <a:p>
            <a:pPr lvl="1">
              <a:defRPr/>
            </a:pPr>
            <a:r>
              <a:rPr lang="zh-CN" altLang="en-US" dirty="0" smtClean="0"/>
              <a:t>紧急数据要求立即发送和立即递交</a:t>
            </a:r>
            <a:endParaRPr lang="en-US" altLang="zh-CN" dirty="0" smtClean="0"/>
          </a:p>
        </p:txBody>
      </p:sp>
    </p:spTree>
    <p:extLst>
      <p:ext uri="{BB962C8B-B14F-4D97-AF65-F5344CB8AC3E}">
        <p14:creationId xmlns:p14="http://schemas.microsoft.com/office/powerpoint/2010/main" val="2269657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r>
              <a:rPr lang="zh-CN" altLang="en-US" dirty="0" smtClean="0"/>
              <a:t>编程</a:t>
            </a:r>
            <a:r>
              <a:rPr lang="en-US" altLang="zh-CN" dirty="0" smtClean="0"/>
              <a:t>(Python)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23811658"/>
              </p:ext>
            </p:extLst>
          </p:nvPr>
        </p:nvGraphicFramePr>
        <p:xfrm>
          <a:off x="453292" y="1400409"/>
          <a:ext cx="11285416" cy="5342901"/>
        </p:xfrm>
        <a:graphic>
          <a:graphicData uri="http://schemas.openxmlformats.org/drawingml/2006/table">
            <a:tbl>
              <a:tblPr firstRow="1" bandRow="1">
                <a:tableStyleId>{5C22544A-7EE6-4342-B048-85BDC9FD1C3A}</a:tableStyleId>
              </a:tblPr>
              <a:tblGrid>
                <a:gridCol w="4278365">
                  <a:extLst>
                    <a:ext uri="{9D8B030D-6E8A-4147-A177-3AD203B41FA5}">
                      <a16:colId xmlns:a16="http://schemas.microsoft.com/office/drawing/2014/main" val="2639710775"/>
                    </a:ext>
                  </a:extLst>
                </a:gridCol>
                <a:gridCol w="7007051">
                  <a:extLst>
                    <a:ext uri="{9D8B030D-6E8A-4147-A177-3AD203B41FA5}">
                      <a16:colId xmlns:a16="http://schemas.microsoft.com/office/drawing/2014/main" val="724102171"/>
                    </a:ext>
                  </a:extLst>
                </a:gridCol>
              </a:tblGrid>
              <a:tr h="399011">
                <a:tc>
                  <a:txBody>
                    <a:bodyPr/>
                    <a:lstStyle/>
                    <a:p>
                      <a:r>
                        <a:rPr lang="zh-CN" altLang="en-US" sz="2000" dirty="0" smtClean="0"/>
                        <a:t>函数</a:t>
                      </a:r>
                      <a:endParaRPr lang="zh-CN" altLang="en-US" sz="2000" dirty="0"/>
                    </a:p>
                  </a:txBody>
                  <a:tcPr/>
                </a:tc>
                <a:tc>
                  <a:txBody>
                    <a:bodyPr/>
                    <a:lstStyle/>
                    <a:p>
                      <a:r>
                        <a:rPr lang="zh-CN" altLang="en-US" sz="2000" dirty="0" smtClean="0"/>
                        <a:t>含义</a:t>
                      </a:r>
                      <a:endParaRPr lang="zh-CN" altLang="en-US" sz="2000" dirty="0"/>
                    </a:p>
                  </a:txBody>
                  <a:tcPr/>
                </a:tc>
                <a:extLst>
                  <a:ext uri="{0D108BD9-81ED-4DB2-BD59-A6C34878D82A}">
                    <a16:rowId xmlns:a16="http://schemas.microsoft.com/office/drawing/2014/main" val="207592288"/>
                  </a:ext>
                </a:extLst>
              </a:tr>
              <a:tr h="690813">
                <a:tc>
                  <a:txBody>
                    <a:bodyPr/>
                    <a:lstStyle/>
                    <a:p>
                      <a:r>
                        <a:rPr lang="en-US" altLang="zh-CN" sz="2000" kern="1200" dirty="0" smtClean="0">
                          <a:solidFill>
                            <a:schemeClr val="dk1"/>
                          </a:solidFill>
                          <a:effectLst/>
                          <a:latin typeface="+mn-lt"/>
                          <a:ea typeface="+mn-ea"/>
                          <a:cs typeface="+mn-cs"/>
                        </a:rPr>
                        <a:t>sock = socket(family=AF_INET, type=SOCK_STREAM, proto=0,) </a:t>
                      </a:r>
                      <a:endParaRPr lang="zh-CN" altLang="en-US" sz="2000" dirty="0"/>
                    </a:p>
                  </a:txBody>
                  <a:tcPr/>
                </a:tc>
                <a:tc>
                  <a:txBody>
                    <a:bodyPr/>
                    <a:lstStyle/>
                    <a:p>
                      <a:r>
                        <a:rPr lang="zh-CN" altLang="en-US" sz="2000" dirty="0" smtClean="0"/>
                        <a:t>创建某种类型的</a:t>
                      </a:r>
                      <a:r>
                        <a:rPr lang="en-US" altLang="zh-CN" sz="2000" dirty="0" smtClean="0"/>
                        <a:t>socket</a:t>
                      </a:r>
                      <a:r>
                        <a:rPr lang="zh-CN" altLang="en-US" sz="2000" dirty="0" smtClean="0"/>
                        <a:t>，返回</a:t>
                      </a:r>
                      <a:r>
                        <a:rPr lang="en-US" altLang="zh-CN" sz="2000" dirty="0" smtClean="0"/>
                        <a:t>socket</a:t>
                      </a:r>
                      <a:r>
                        <a:rPr lang="zh-CN" altLang="en-US" sz="2000" dirty="0" smtClean="0"/>
                        <a:t>对象，其中</a:t>
                      </a:r>
                      <a:r>
                        <a:rPr lang="en-US" altLang="zh-CN" sz="2000" dirty="0" smtClean="0"/>
                        <a:t>TCP: SOCK_STREAM, UDP: SOCK_DGRAM</a:t>
                      </a:r>
                      <a:endParaRPr lang="zh-CN" altLang="en-US" sz="2000" dirty="0"/>
                    </a:p>
                  </a:txBody>
                  <a:tcPr/>
                </a:tc>
                <a:extLst>
                  <a:ext uri="{0D108BD9-81ED-4DB2-BD59-A6C34878D82A}">
                    <a16:rowId xmlns:a16="http://schemas.microsoft.com/office/drawing/2014/main" val="456281861"/>
                  </a:ext>
                </a:extLst>
              </a:tr>
              <a:tr h="390707">
                <a:tc>
                  <a:txBody>
                    <a:bodyPr/>
                    <a:lstStyle/>
                    <a:p>
                      <a:r>
                        <a:rPr lang="en-US" altLang="zh-CN" sz="2000" dirty="0" err="1" smtClean="0"/>
                        <a:t>socket.connect</a:t>
                      </a:r>
                      <a:r>
                        <a:rPr lang="en-US" altLang="zh-CN" sz="2000" dirty="0" smtClean="0"/>
                        <a:t>(address)</a:t>
                      </a:r>
                      <a:endParaRPr lang="zh-CN" altLang="en-US" sz="2000" dirty="0"/>
                    </a:p>
                  </a:txBody>
                  <a:tcPr/>
                </a:tc>
                <a:tc>
                  <a:txBody>
                    <a:bodyPr/>
                    <a:lstStyle/>
                    <a:p>
                      <a:r>
                        <a:rPr lang="zh-CN" altLang="en-US" sz="2000" dirty="0" smtClean="0"/>
                        <a:t>连接到</a:t>
                      </a:r>
                      <a:r>
                        <a:rPr lang="en-US" altLang="zh-CN" sz="2000" dirty="0" smtClean="0"/>
                        <a:t>address</a:t>
                      </a:r>
                      <a:r>
                        <a:rPr lang="zh-CN" altLang="en-US" sz="2000" dirty="0" smtClean="0"/>
                        <a:t>指定的远端服务器</a:t>
                      </a:r>
                      <a:r>
                        <a:rPr lang="en-US" altLang="zh-CN" sz="2000" dirty="0" smtClean="0"/>
                        <a:t>(</a:t>
                      </a:r>
                      <a:r>
                        <a:rPr lang="en-US" altLang="zh-CN" sz="2000" dirty="0" err="1" smtClean="0"/>
                        <a:t>host,port</a:t>
                      </a:r>
                      <a:r>
                        <a:rPr lang="en-US" altLang="zh-CN" sz="2000" dirty="0" smtClean="0"/>
                        <a:t>)</a:t>
                      </a:r>
                      <a:endParaRPr lang="zh-CN" altLang="en-US" sz="2000" dirty="0"/>
                    </a:p>
                  </a:txBody>
                  <a:tcPr/>
                </a:tc>
                <a:extLst>
                  <a:ext uri="{0D108BD9-81ED-4DB2-BD59-A6C34878D82A}">
                    <a16:rowId xmlns:a16="http://schemas.microsoft.com/office/drawing/2014/main" val="2531200524"/>
                  </a:ext>
                </a:extLst>
              </a:tr>
              <a:tr h="690813">
                <a:tc>
                  <a:txBody>
                    <a:bodyPr/>
                    <a:lstStyle/>
                    <a:p>
                      <a:r>
                        <a:rPr lang="en-US" altLang="zh-CN" sz="2000" dirty="0" err="1" smtClean="0"/>
                        <a:t>socket.bind</a:t>
                      </a:r>
                      <a:r>
                        <a:rPr lang="en-US" altLang="zh-CN" sz="2000" dirty="0" smtClean="0"/>
                        <a:t>(address)</a:t>
                      </a:r>
                      <a:endParaRPr lang="zh-CN" altLang="en-US" sz="2000" dirty="0"/>
                    </a:p>
                  </a:txBody>
                  <a:tcPr/>
                </a:tc>
                <a:tc>
                  <a:txBody>
                    <a:bodyPr/>
                    <a:lstStyle/>
                    <a:p>
                      <a:r>
                        <a:rPr lang="en-US" altLang="zh-CN" sz="2000" dirty="0" smtClean="0"/>
                        <a:t>socket</a:t>
                      </a:r>
                      <a:r>
                        <a:rPr lang="zh-CN" altLang="en-US" sz="2000" dirty="0" smtClean="0"/>
                        <a:t>与对应的地址绑定，</a:t>
                      </a:r>
                      <a:r>
                        <a:rPr lang="en-US" altLang="zh-CN" sz="2000" dirty="0" smtClean="0"/>
                        <a:t>IPv4</a:t>
                      </a:r>
                      <a:r>
                        <a:rPr lang="zh-CN" altLang="en-US" sz="2000" dirty="0" smtClean="0"/>
                        <a:t>时为</a:t>
                      </a:r>
                      <a:r>
                        <a:rPr lang="en-US" altLang="zh-CN" sz="2000" dirty="0" smtClean="0"/>
                        <a:t>(</a:t>
                      </a:r>
                      <a:r>
                        <a:rPr lang="en-US" altLang="zh-CN" sz="2000" dirty="0" err="1" smtClean="0"/>
                        <a:t>host,port</a:t>
                      </a:r>
                      <a:r>
                        <a:rPr lang="en-US" altLang="zh-CN" sz="2000" dirty="0" smtClean="0"/>
                        <a:t>), host</a:t>
                      </a:r>
                      <a:r>
                        <a:rPr lang="zh-CN" altLang="en-US" sz="2000" dirty="0" smtClean="0"/>
                        <a:t>空表示主机任一</a:t>
                      </a:r>
                      <a:r>
                        <a:rPr lang="en-US" altLang="zh-CN" sz="2000" dirty="0" smtClean="0"/>
                        <a:t>IP</a:t>
                      </a:r>
                      <a:r>
                        <a:rPr lang="zh-CN" altLang="en-US" sz="2000" dirty="0" smtClean="0"/>
                        <a:t>地址</a:t>
                      </a:r>
                      <a:endParaRPr lang="zh-CN" altLang="en-US" sz="2000" dirty="0"/>
                    </a:p>
                  </a:txBody>
                  <a:tcPr/>
                </a:tc>
                <a:extLst>
                  <a:ext uri="{0D108BD9-81ED-4DB2-BD59-A6C34878D82A}">
                    <a16:rowId xmlns:a16="http://schemas.microsoft.com/office/drawing/2014/main" val="2724982826"/>
                  </a:ext>
                </a:extLst>
              </a:tr>
              <a:tr h="690813">
                <a:tc>
                  <a:txBody>
                    <a:bodyPr/>
                    <a:lstStyle/>
                    <a:p>
                      <a:r>
                        <a:rPr lang="en-US" altLang="zh-CN" sz="2000" dirty="0" err="1" smtClean="0"/>
                        <a:t>socket.listen</a:t>
                      </a:r>
                      <a:r>
                        <a:rPr lang="en-US" altLang="zh-CN" sz="2000" dirty="0" smtClean="0"/>
                        <a:t>([backlog])</a:t>
                      </a:r>
                      <a:endParaRPr lang="zh-CN" altLang="en-US" sz="2000" dirty="0"/>
                    </a:p>
                  </a:txBody>
                  <a:tcPr/>
                </a:tc>
                <a:tc>
                  <a:txBody>
                    <a:bodyPr/>
                    <a:lstStyle/>
                    <a:p>
                      <a:r>
                        <a:rPr lang="zh-CN" altLang="en-US" sz="2000" dirty="0" smtClean="0"/>
                        <a:t>必须首先</a:t>
                      </a:r>
                      <a:r>
                        <a:rPr lang="en-US" altLang="zh-CN" sz="2000" dirty="0" smtClean="0"/>
                        <a:t>bind</a:t>
                      </a:r>
                      <a:r>
                        <a:rPr lang="zh-CN" altLang="en-US" sz="2000" dirty="0" smtClean="0"/>
                        <a:t>到对应的地址，在该地址监听，</a:t>
                      </a:r>
                      <a:r>
                        <a:rPr lang="en-US" altLang="zh-CN" sz="2000" dirty="0" smtClean="0"/>
                        <a:t>backlog</a:t>
                      </a:r>
                      <a:r>
                        <a:rPr lang="zh-CN" altLang="en-US" sz="2000" dirty="0" smtClean="0"/>
                        <a:t>为尚未接受的连接队列的长度</a:t>
                      </a:r>
                      <a:endParaRPr lang="zh-CN" altLang="en-US" sz="2000" dirty="0"/>
                    </a:p>
                  </a:txBody>
                  <a:tcPr/>
                </a:tc>
                <a:extLst>
                  <a:ext uri="{0D108BD9-81ED-4DB2-BD59-A6C34878D82A}">
                    <a16:rowId xmlns:a16="http://schemas.microsoft.com/office/drawing/2014/main" val="961132958"/>
                  </a:ext>
                </a:extLst>
              </a:tr>
              <a:tr h="690813">
                <a:tc>
                  <a:txBody>
                    <a:bodyPr/>
                    <a:lstStyle/>
                    <a:p>
                      <a:r>
                        <a:rPr lang="en-US" altLang="zh-CN" sz="2000" dirty="0" err="1" smtClean="0"/>
                        <a:t>socket.accept</a:t>
                      </a:r>
                      <a:r>
                        <a:rPr lang="en-US" altLang="zh-CN" sz="2000" dirty="0" smtClean="0"/>
                        <a:t>()</a:t>
                      </a:r>
                      <a:r>
                        <a:rPr lang="en-US" altLang="zh-CN" sz="2000" baseline="0" dirty="0" smtClean="0"/>
                        <a:t> -&gt; (socket, address)</a:t>
                      </a:r>
                      <a:endParaRPr lang="zh-CN" altLang="en-US" sz="2000" dirty="0"/>
                    </a:p>
                  </a:txBody>
                  <a:tcPr/>
                </a:tc>
                <a:tc>
                  <a:txBody>
                    <a:bodyPr/>
                    <a:lstStyle/>
                    <a:p>
                      <a:r>
                        <a:rPr lang="zh-CN" altLang="en-US" sz="2000" dirty="0" smtClean="0"/>
                        <a:t>等待连接建立请求，完成连接建立过程，返回新建立连接的</a:t>
                      </a:r>
                      <a:r>
                        <a:rPr lang="en-US" altLang="zh-CN" sz="2000" dirty="0" smtClean="0"/>
                        <a:t>socket</a:t>
                      </a:r>
                      <a:r>
                        <a:rPr lang="zh-CN" altLang="en-US" sz="2000" dirty="0" smtClean="0"/>
                        <a:t>以及</a:t>
                      </a:r>
                      <a:r>
                        <a:rPr lang="en-US" altLang="zh-CN" sz="2000" dirty="0" smtClean="0"/>
                        <a:t>client</a:t>
                      </a:r>
                      <a:r>
                        <a:rPr lang="zh-CN" altLang="en-US" sz="2000" dirty="0" smtClean="0"/>
                        <a:t>的地址</a:t>
                      </a:r>
                      <a:r>
                        <a:rPr lang="en-US" altLang="zh-CN" sz="2000" dirty="0" smtClean="0"/>
                        <a:t>(</a:t>
                      </a:r>
                      <a:r>
                        <a:rPr lang="en-US" altLang="zh-CN" sz="2000" dirty="0" err="1" smtClean="0"/>
                        <a:t>host,port</a:t>
                      </a:r>
                      <a:r>
                        <a:rPr lang="en-US" altLang="zh-CN" sz="2000" dirty="0" smtClean="0"/>
                        <a:t>)</a:t>
                      </a:r>
                      <a:endParaRPr lang="zh-CN" altLang="en-US" sz="2000" dirty="0"/>
                    </a:p>
                  </a:txBody>
                  <a:tcPr/>
                </a:tc>
                <a:extLst>
                  <a:ext uri="{0D108BD9-81ED-4DB2-BD59-A6C34878D82A}">
                    <a16:rowId xmlns:a16="http://schemas.microsoft.com/office/drawing/2014/main" val="4090725586"/>
                  </a:ext>
                </a:extLst>
              </a:tr>
              <a:tr h="390459">
                <a:tc>
                  <a:txBody>
                    <a:bodyPr/>
                    <a:lstStyle/>
                    <a:p>
                      <a:r>
                        <a:rPr lang="en-US" altLang="zh-CN" sz="2000" dirty="0" err="1" smtClean="0"/>
                        <a:t>socket.close</a:t>
                      </a:r>
                      <a:r>
                        <a:rPr lang="en-US" altLang="zh-CN" sz="2000" dirty="0" smtClean="0"/>
                        <a:t>()</a:t>
                      </a:r>
                      <a:endParaRPr lang="zh-CN" altLang="en-US" sz="2000" dirty="0"/>
                    </a:p>
                  </a:txBody>
                  <a:tcPr/>
                </a:tc>
                <a:tc>
                  <a:txBody>
                    <a:bodyPr/>
                    <a:lstStyle/>
                    <a:p>
                      <a:r>
                        <a:rPr lang="zh-CN" altLang="en-US" sz="2000" dirty="0" smtClean="0"/>
                        <a:t>关闭</a:t>
                      </a:r>
                      <a:r>
                        <a:rPr lang="en-US" altLang="zh-CN" sz="2000" dirty="0" smtClean="0"/>
                        <a:t>socket</a:t>
                      </a:r>
                      <a:r>
                        <a:rPr lang="zh-CN" altLang="en-US" sz="2000" dirty="0" smtClean="0"/>
                        <a:t>，建议在此之前调用</a:t>
                      </a:r>
                      <a:r>
                        <a:rPr lang="en-US" altLang="zh-CN" sz="2000" dirty="0" smtClean="0"/>
                        <a:t>shutdown</a:t>
                      </a:r>
                      <a:endParaRPr lang="zh-CN" altLang="en-US" sz="2000" dirty="0"/>
                    </a:p>
                  </a:txBody>
                  <a:tcPr/>
                </a:tc>
                <a:extLst>
                  <a:ext uri="{0D108BD9-81ED-4DB2-BD59-A6C34878D82A}">
                    <a16:rowId xmlns:a16="http://schemas.microsoft.com/office/drawing/2014/main" val="707218425"/>
                  </a:ext>
                </a:extLst>
              </a:tr>
              <a:tr h="426216">
                <a:tc>
                  <a:txBody>
                    <a:bodyPr/>
                    <a:lstStyle/>
                    <a:p>
                      <a:r>
                        <a:rPr lang="en-US" altLang="zh-CN" sz="2000" dirty="0" err="1" smtClean="0"/>
                        <a:t>socket.shutdown</a:t>
                      </a:r>
                      <a:r>
                        <a:rPr lang="en-US" altLang="zh-CN" sz="2000" dirty="0" smtClean="0"/>
                        <a:t>(how)</a:t>
                      </a:r>
                      <a:endParaRPr lang="zh-CN" altLang="en-US" sz="2000" dirty="0"/>
                    </a:p>
                  </a:txBody>
                  <a:tcPr/>
                </a:tc>
                <a:tc>
                  <a:txBody>
                    <a:bodyPr/>
                    <a:lstStyle/>
                    <a:p>
                      <a:r>
                        <a:rPr lang="zh-CN" altLang="en-US" sz="2000" dirty="0" smtClean="0"/>
                        <a:t>关闭连接的读写端：</a:t>
                      </a:r>
                      <a:r>
                        <a:rPr lang="en-US" altLang="zh-CN" sz="2000" dirty="0" smtClean="0"/>
                        <a:t>SHUT_RD</a:t>
                      </a:r>
                      <a:r>
                        <a:rPr lang="zh-CN" altLang="en-US" sz="2000" dirty="0" smtClean="0"/>
                        <a:t>、</a:t>
                      </a:r>
                      <a:r>
                        <a:rPr lang="en-US" altLang="zh-CN" sz="2000" dirty="0" smtClean="0"/>
                        <a:t>SHUT_WR</a:t>
                      </a:r>
                      <a:r>
                        <a:rPr lang="zh-CN" altLang="en-US" sz="2000" dirty="0" smtClean="0"/>
                        <a:t>、</a:t>
                      </a:r>
                      <a:r>
                        <a:rPr lang="en-US" altLang="zh-CN" sz="2000" dirty="0" smtClean="0"/>
                        <a:t>SHUT_RDWR</a:t>
                      </a:r>
                      <a:endParaRPr lang="zh-CN" altLang="en-US" sz="2000" dirty="0"/>
                    </a:p>
                  </a:txBody>
                  <a:tcPr/>
                </a:tc>
                <a:extLst>
                  <a:ext uri="{0D108BD9-81ED-4DB2-BD59-A6C34878D82A}">
                    <a16:rowId xmlns:a16="http://schemas.microsoft.com/office/drawing/2014/main" val="111741307"/>
                  </a:ext>
                </a:extLst>
              </a:tr>
              <a:tr h="414773">
                <a:tc>
                  <a:txBody>
                    <a:bodyPr/>
                    <a:lstStyle/>
                    <a:p>
                      <a:r>
                        <a:rPr lang="en-US" altLang="zh-CN" sz="2000" dirty="0" err="1" smtClean="0"/>
                        <a:t>socket.getsockname</a:t>
                      </a:r>
                      <a:r>
                        <a:rPr lang="en-US" altLang="zh-CN" sz="2000" dirty="0" smtClean="0"/>
                        <a:t>()</a:t>
                      </a:r>
                      <a:endParaRPr lang="zh-CN" altLang="en-US" sz="2000" dirty="0"/>
                    </a:p>
                  </a:txBody>
                  <a:tcPr/>
                </a:tc>
                <a:tc>
                  <a:txBody>
                    <a:bodyPr/>
                    <a:lstStyle/>
                    <a:p>
                      <a:r>
                        <a:rPr lang="zh-CN" altLang="en-US" sz="2000" dirty="0" smtClean="0"/>
                        <a:t>获得</a:t>
                      </a:r>
                      <a:r>
                        <a:rPr lang="en-US" altLang="zh-CN" sz="2000" dirty="0" smtClean="0"/>
                        <a:t>socket</a:t>
                      </a:r>
                      <a:r>
                        <a:rPr lang="zh-CN" altLang="en-US" sz="2000" dirty="0" smtClean="0"/>
                        <a:t>的本地地址</a:t>
                      </a:r>
                      <a:endParaRPr lang="zh-CN" altLang="en-US" sz="2000" dirty="0"/>
                    </a:p>
                  </a:txBody>
                  <a:tcPr/>
                </a:tc>
                <a:extLst>
                  <a:ext uri="{0D108BD9-81ED-4DB2-BD59-A6C34878D82A}">
                    <a16:rowId xmlns:a16="http://schemas.microsoft.com/office/drawing/2014/main" val="2773184227"/>
                  </a:ext>
                </a:extLst>
              </a:tr>
              <a:tr h="506261">
                <a:tc>
                  <a:txBody>
                    <a:bodyPr/>
                    <a:lstStyle/>
                    <a:p>
                      <a:r>
                        <a:rPr lang="en-US" altLang="zh-CN" sz="2000" dirty="0" err="1" smtClean="0"/>
                        <a:t>socket.getpeername</a:t>
                      </a:r>
                      <a:r>
                        <a:rPr lang="en-US" altLang="zh-CN" sz="2000" dirty="0" smtClean="0"/>
                        <a:t>()</a:t>
                      </a:r>
                      <a:endParaRPr lang="zh-CN" altLang="en-US" sz="2000" dirty="0"/>
                    </a:p>
                  </a:txBody>
                  <a:tcPr/>
                </a:tc>
                <a:tc>
                  <a:txBody>
                    <a:bodyPr/>
                    <a:lstStyle/>
                    <a:p>
                      <a:r>
                        <a:rPr lang="zh-CN" altLang="en-US" sz="2000" dirty="0" smtClean="0"/>
                        <a:t>获得</a:t>
                      </a:r>
                      <a:r>
                        <a:rPr lang="en-US" altLang="zh-CN" sz="2000" dirty="0" smtClean="0"/>
                        <a:t>socket</a:t>
                      </a:r>
                      <a:r>
                        <a:rPr lang="zh-CN" altLang="en-US" sz="2000" dirty="0" smtClean="0"/>
                        <a:t>的远端地址</a:t>
                      </a:r>
                      <a:endParaRPr lang="zh-CN" altLang="en-US" sz="2000" dirty="0"/>
                    </a:p>
                  </a:txBody>
                  <a:tcPr/>
                </a:tc>
                <a:extLst>
                  <a:ext uri="{0D108BD9-81ED-4DB2-BD59-A6C34878D82A}">
                    <a16:rowId xmlns:a16="http://schemas.microsoft.com/office/drawing/2014/main" val="2261176175"/>
                  </a:ext>
                </a:extLst>
              </a:tr>
            </a:tbl>
          </a:graphicData>
        </a:graphic>
      </p:graphicFrame>
    </p:spTree>
    <p:extLst>
      <p:ext uri="{BB962C8B-B14F-4D97-AF65-F5344CB8AC3E}">
        <p14:creationId xmlns:p14="http://schemas.microsoft.com/office/powerpoint/2010/main" val="269895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smtClean="0"/>
              <a:t>编程</a:t>
            </a:r>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52761855"/>
              </p:ext>
            </p:extLst>
          </p:nvPr>
        </p:nvGraphicFramePr>
        <p:xfrm>
          <a:off x="453292" y="1426614"/>
          <a:ext cx="11285416" cy="5137266"/>
        </p:xfrm>
        <a:graphic>
          <a:graphicData uri="http://schemas.openxmlformats.org/drawingml/2006/table">
            <a:tbl>
              <a:tblPr firstRow="1" bandRow="1">
                <a:tableStyleId>{5C22544A-7EE6-4342-B048-85BDC9FD1C3A}</a:tableStyleId>
              </a:tblPr>
              <a:tblGrid>
                <a:gridCol w="4278365">
                  <a:extLst>
                    <a:ext uri="{9D8B030D-6E8A-4147-A177-3AD203B41FA5}">
                      <a16:colId xmlns:a16="http://schemas.microsoft.com/office/drawing/2014/main" val="2639710775"/>
                    </a:ext>
                  </a:extLst>
                </a:gridCol>
                <a:gridCol w="7007051">
                  <a:extLst>
                    <a:ext uri="{9D8B030D-6E8A-4147-A177-3AD203B41FA5}">
                      <a16:colId xmlns:a16="http://schemas.microsoft.com/office/drawing/2014/main" val="724102171"/>
                    </a:ext>
                  </a:extLst>
                </a:gridCol>
              </a:tblGrid>
              <a:tr h="399011">
                <a:tc>
                  <a:txBody>
                    <a:bodyPr/>
                    <a:lstStyle/>
                    <a:p>
                      <a:r>
                        <a:rPr lang="zh-CN" altLang="en-US" sz="2000" dirty="0" smtClean="0"/>
                        <a:t>函数</a:t>
                      </a:r>
                      <a:endParaRPr lang="zh-CN" altLang="en-US" sz="2000" dirty="0"/>
                    </a:p>
                  </a:txBody>
                  <a:tcPr/>
                </a:tc>
                <a:tc>
                  <a:txBody>
                    <a:bodyPr/>
                    <a:lstStyle/>
                    <a:p>
                      <a:r>
                        <a:rPr lang="zh-CN" altLang="en-US" sz="2000" dirty="0" smtClean="0"/>
                        <a:t>含义</a:t>
                      </a:r>
                      <a:endParaRPr lang="zh-CN" altLang="en-US" sz="2000" dirty="0"/>
                    </a:p>
                  </a:txBody>
                  <a:tcPr/>
                </a:tc>
                <a:extLst>
                  <a:ext uri="{0D108BD9-81ED-4DB2-BD59-A6C34878D82A}">
                    <a16:rowId xmlns:a16="http://schemas.microsoft.com/office/drawing/2014/main" val="207592288"/>
                  </a:ext>
                </a:extLst>
              </a:tr>
              <a:tr h="399011">
                <a:tc>
                  <a:txBody>
                    <a:bodyPr/>
                    <a:lstStyle/>
                    <a:p>
                      <a:r>
                        <a:rPr lang="en-US" altLang="zh-CN" sz="1800" kern="1200" dirty="0" err="1" smtClean="0">
                          <a:solidFill>
                            <a:schemeClr val="dk1"/>
                          </a:solidFill>
                          <a:effectLst/>
                          <a:latin typeface="+mn-lt"/>
                          <a:ea typeface="+mn-ea"/>
                          <a:cs typeface="+mn-cs"/>
                        </a:rPr>
                        <a:t>socket.getsockopt</a:t>
                      </a:r>
                      <a:r>
                        <a:rPr lang="en-US" altLang="zh-CN" sz="1800" kern="1200" dirty="0" smtClean="0">
                          <a:solidFill>
                            <a:schemeClr val="dk1"/>
                          </a:solidFill>
                          <a:effectLst/>
                          <a:latin typeface="+mn-lt"/>
                          <a:ea typeface="+mn-ea"/>
                          <a:cs typeface="+mn-cs"/>
                        </a:rPr>
                        <a:t>(level, </a:t>
                      </a:r>
                      <a:r>
                        <a:rPr lang="en-US" altLang="zh-CN" sz="1800" kern="1200" dirty="0" err="1" smtClean="0">
                          <a:solidFill>
                            <a:schemeClr val="dk1"/>
                          </a:solidFill>
                          <a:effectLst/>
                          <a:latin typeface="+mn-lt"/>
                          <a:ea typeface="+mn-ea"/>
                          <a:cs typeface="+mn-cs"/>
                        </a:rPr>
                        <a:t>optname</a:t>
                      </a:r>
                      <a:r>
                        <a:rPr lang="en-US" altLang="zh-CN" sz="1800" kern="1200" dirty="0" smtClean="0">
                          <a:solidFill>
                            <a:schemeClr val="dk1"/>
                          </a:solidFill>
                          <a:effectLst/>
                          <a:latin typeface="+mn-lt"/>
                          <a:ea typeface="+mn-ea"/>
                          <a:cs typeface="+mn-cs"/>
                        </a:rPr>
                        <a:t>[, </a:t>
                      </a:r>
                      <a:r>
                        <a:rPr lang="en-US" altLang="zh-CN" sz="1800" kern="1200" dirty="0" err="1" smtClean="0">
                          <a:solidFill>
                            <a:schemeClr val="dk1"/>
                          </a:solidFill>
                          <a:effectLst/>
                          <a:latin typeface="+mn-lt"/>
                          <a:ea typeface="+mn-ea"/>
                          <a:cs typeface="+mn-cs"/>
                        </a:rPr>
                        <a:t>buflen</a:t>
                      </a:r>
                      <a:r>
                        <a:rPr lang="en-US" altLang="zh-CN" sz="1800" kern="1200" dirty="0" smtClean="0">
                          <a:solidFill>
                            <a:schemeClr val="dk1"/>
                          </a:solidFill>
                          <a:effectLst/>
                          <a:latin typeface="+mn-lt"/>
                          <a:ea typeface="+mn-ea"/>
                          <a:cs typeface="+mn-cs"/>
                        </a:rPr>
                        <a:t>])</a:t>
                      </a:r>
                      <a:endParaRPr lang="zh-CN" altLang="en-US" sz="2000" dirty="0"/>
                    </a:p>
                  </a:txBody>
                  <a:tcPr/>
                </a:tc>
                <a:tc>
                  <a:txBody>
                    <a:bodyPr/>
                    <a:lstStyle/>
                    <a:p>
                      <a:r>
                        <a:rPr lang="zh-CN" altLang="en-US" sz="2000" dirty="0" smtClean="0"/>
                        <a:t>返回</a:t>
                      </a:r>
                      <a:r>
                        <a:rPr lang="en-US" altLang="zh-CN" sz="2000" dirty="0" smtClean="0"/>
                        <a:t>SOCKET</a:t>
                      </a:r>
                      <a:r>
                        <a:rPr lang="zh-CN" altLang="en-US" sz="2000" dirty="0" smtClean="0"/>
                        <a:t>选项，</a:t>
                      </a:r>
                      <a:r>
                        <a:rPr lang="en-US" altLang="zh-CN" sz="2000" dirty="0" err="1" smtClean="0"/>
                        <a:t>buflen</a:t>
                      </a:r>
                      <a:r>
                        <a:rPr lang="zh-CN" altLang="en-US" sz="2000" dirty="0" smtClean="0"/>
                        <a:t>无时返回整数，否则返回一个</a:t>
                      </a:r>
                      <a:r>
                        <a:rPr lang="en-US" altLang="zh-CN" sz="2000" dirty="0" smtClean="0"/>
                        <a:t>bytes</a:t>
                      </a:r>
                      <a:r>
                        <a:rPr lang="zh-CN" altLang="en-US" sz="2000" dirty="0" smtClean="0"/>
                        <a:t>对象（</a:t>
                      </a:r>
                      <a:r>
                        <a:rPr lang="en-US" altLang="zh-CN" sz="2000" dirty="0" err="1" smtClean="0"/>
                        <a:t>buflen</a:t>
                      </a:r>
                      <a:r>
                        <a:rPr lang="zh-CN" altLang="en-US" sz="2000" dirty="0" smtClean="0"/>
                        <a:t>给出了最大长度）</a:t>
                      </a:r>
                      <a:endParaRPr lang="zh-CN" altLang="en-US" sz="2000" dirty="0"/>
                    </a:p>
                  </a:txBody>
                  <a:tcPr/>
                </a:tc>
                <a:extLst>
                  <a:ext uri="{0D108BD9-81ED-4DB2-BD59-A6C34878D82A}">
                    <a16:rowId xmlns:a16="http://schemas.microsoft.com/office/drawing/2014/main" val="2626678691"/>
                  </a:ext>
                </a:extLst>
              </a:tr>
              <a:tr h="399011">
                <a:tc>
                  <a:txBody>
                    <a:bodyPr/>
                    <a:lstStyle/>
                    <a:p>
                      <a:r>
                        <a:rPr lang="en-US" altLang="zh-CN" sz="1800" kern="1200" dirty="0" err="1" smtClean="0">
                          <a:solidFill>
                            <a:schemeClr val="dk1"/>
                          </a:solidFill>
                          <a:effectLst/>
                          <a:latin typeface="+mn-lt"/>
                          <a:ea typeface="+mn-ea"/>
                          <a:cs typeface="+mn-cs"/>
                        </a:rPr>
                        <a:t>socket.setsockopt</a:t>
                      </a:r>
                      <a:r>
                        <a:rPr lang="en-US" altLang="zh-CN" sz="1800" kern="1200" dirty="0" smtClean="0">
                          <a:solidFill>
                            <a:schemeClr val="dk1"/>
                          </a:solidFill>
                          <a:effectLst/>
                          <a:latin typeface="+mn-lt"/>
                          <a:ea typeface="+mn-ea"/>
                          <a:cs typeface="+mn-cs"/>
                        </a:rPr>
                        <a:t>(level, </a:t>
                      </a:r>
                      <a:r>
                        <a:rPr lang="en-US" altLang="zh-CN" sz="1800" kern="1200" dirty="0" err="1" smtClean="0">
                          <a:solidFill>
                            <a:schemeClr val="dk1"/>
                          </a:solidFill>
                          <a:effectLst/>
                          <a:latin typeface="+mn-lt"/>
                          <a:ea typeface="+mn-ea"/>
                          <a:cs typeface="+mn-cs"/>
                        </a:rPr>
                        <a:t>optname</a:t>
                      </a:r>
                      <a:r>
                        <a:rPr lang="en-US" altLang="zh-CN" sz="1800" kern="1200" dirty="0" smtClean="0">
                          <a:solidFill>
                            <a:schemeClr val="dk1"/>
                          </a:solidFill>
                          <a:effectLst/>
                          <a:latin typeface="+mn-lt"/>
                          <a:ea typeface="+mn-ea"/>
                          <a:cs typeface="+mn-cs"/>
                        </a:rPr>
                        <a:t>, value)</a:t>
                      </a:r>
                      <a:endParaRPr lang="zh-CN" altLang="en-US" sz="2000" dirty="0"/>
                    </a:p>
                  </a:txBody>
                  <a:tcPr/>
                </a:tc>
                <a:tc>
                  <a:txBody>
                    <a:bodyPr/>
                    <a:lstStyle/>
                    <a:p>
                      <a:r>
                        <a:rPr lang="zh-CN" altLang="en-US" sz="2000" dirty="0" smtClean="0"/>
                        <a:t>设置</a:t>
                      </a:r>
                      <a:r>
                        <a:rPr lang="en-US" altLang="zh-CN" sz="2000" dirty="0" smtClean="0"/>
                        <a:t>SOCKET</a:t>
                      </a:r>
                      <a:r>
                        <a:rPr lang="zh-CN" altLang="en-US" sz="2000" dirty="0" smtClean="0"/>
                        <a:t>选项</a:t>
                      </a:r>
                      <a:endParaRPr lang="zh-CN" altLang="en-US" sz="2000" dirty="0"/>
                    </a:p>
                  </a:txBody>
                  <a:tcPr/>
                </a:tc>
                <a:extLst>
                  <a:ext uri="{0D108BD9-81ED-4DB2-BD59-A6C34878D82A}">
                    <a16:rowId xmlns:a16="http://schemas.microsoft.com/office/drawing/2014/main" val="4111817046"/>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socket.recv</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bufsize</a:t>
                      </a:r>
                      <a:r>
                        <a:rPr lang="en-US" altLang="zh-CN" sz="1800" kern="1200" dirty="0" smtClean="0">
                          <a:solidFill>
                            <a:schemeClr val="dk1"/>
                          </a:solidFill>
                          <a:effectLst/>
                          <a:latin typeface="+mn-lt"/>
                          <a:ea typeface="+mn-ea"/>
                          <a:cs typeface="+mn-cs"/>
                        </a:rPr>
                        <a:t>[, flags])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接收数据，返回</a:t>
                      </a:r>
                      <a:r>
                        <a:rPr lang="en-US" altLang="zh-CN" sz="2000" dirty="0" smtClean="0"/>
                        <a:t>bytes</a:t>
                      </a:r>
                      <a:r>
                        <a:rPr lang="zh-CN" altLang="en-US" sz="2000" dirty="0" smtClean="0"/>
                        <a:t>对象，</a:t>
                      </a:r>
                      <a:r>
                        <a:rPr lang="en-US" altLang="zh-CN" sz="2000" dirty="0" err="1" smtClean="0"/>
                        <a:t>bufsize</a:t>
                      </a:r>
                      <a:r>
                        <a:rPr lang="en-US" altLang="zh-CN" sz="2000" dirty="0" smtClean="0"/>
                        <a:t>(2</a:t>
                      </a:r>
                      <a:r>
                        <a:rPr lang="zh-CN" altLang="en-US" sz="2000" dirty="0" smtClean="0"/>
                        <a:t>的幂）给出读取的最大长度</a:t>
                      </a:r>
                      <a:endParaRPr lang="zh-CN" altLang="en-US" sz="2000" dirty="0"/>
                    </a:p>
                  </a:txBody>
                  <a:tcPr/>
                </a:tc>
                <a:extLst>
                  <a:ext uri="{0D108BD9-81ED-4DB2-BD59-A6C34878D82A}">
                    <a16:rowId xmlns:a16="http://schemas.microsoft.com/office/drawing/2014/main" val="4053726459"/>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socket.recv_into</a:t>
                      </a:r>
                      <a:r>
                        <a:rPr lang="en-US" altLang="zh-CN" sz="1800" kern="1200" dirty="0" smtClean="0">
                          <a:solidFill>
                            <a:schemeClr val="dk1"/>
                          </a:solidFill>
                          <a:effectLst/>
                          <a:latin typeface="+mn-lt"/>
                          <a:ea typeface="+mn-ea"/>
                          <a:cs typeface="+mn-cs"/>
                        </a:rPr>
                        <a:t>(buffer[, </a:t>
                      </a:r>
                      <a:r>
                        <a:rPr lang="en-US" altLang="zh-CN" sz="1800" kern="1200" dirty="0" err="1" smtClean="0">
                          <a:solidFill>
                            <a:schemeClr val="dk1"/>
                          </a:solidFill>
                          <a:effectLst/>
                          <a:latin typeface="+mn-lt"/>
                          <a:ea typeface="+mn-ea"/>
                          <a:cs typeface="+mn-cs"/>
                        </a:rPr>
                        <a:t>nbytes</a:t>
                      </a:r>
                      <a:r>
                        <a:rPr lang="en-US" altLang="zh-CN" sz="1800" kern="1200" dirty="0" smtClean="0">
                          <a:solidFill>
                            <a:schemeClr val="dk1"/>
                          </a:solidFill>
                          <a:effectLst/>
                          <a:latin typeface="+mn-lt"/>
                          <a:ea typeface="+mn-ea"/>
                          <a:cs typeface="+mn-cs"/>
                        </a:rPr>
                        <a:t>[, flags]])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接收最多</a:t>
                      </a:r>
                      <a:r>
                        <a:rPr lang="en-US" altLang="zh-CN" sz="2000" dirty="0" err="1" smtClean="0"/>
                        <a:t>nbytes</a:t>
                      </a:r>
                      <a:r>
                        <a:rPr lang="en-US" altLang="zh-CN" sz="2000" dirty="0" smtClean="0"/>
                        <a:t>(</a:t>
                      </a:r>
                      <a:r>
                        <a:rPr lang="zh-CN" altLang="en-US" sz="2000" dirty="0" smtClean="0"/>
                        <a:t>未指定时为</a:t>
                      </a:r>
                      <a:r>
                        <a:rPr lang="en-US" altLang="zh-CN" sz="2000" dirty="0" smtClean="0"/>
                        <a:t>buffer</a:t>
                      </a:r>
                      <a:r>
                        <a:rPr lang="zh-CN" altLang="en-US" sz="2000" dirty="0" smtClean="0"/>
                        <a:t>长度</a:t>
                      </a:r>
                      <a:r>
                        <a:rPr lang="en-US" altLang="zh-CN" sz="2000" dirty="0" smtClean="0"/>
                        <a:t>)</a:t>
                      </a:r>
                      <a:r>
                        <a:rPr lang="zh-CN" altLang="en-US" sz="2000" dirty="0" smtClean="0"/>
                        <a:t>的数据保存在</a:t>
                      </a:r>
                      <a:r>
                        <a:rPr lang="en-US" altLang="zh-CN" sz="2000" dirty="0" smtClean="0"/>
                        <a:t>buffer</a:t>
                      </a:r>
                      <a:r>
                        <a:rPr lang="zh-CN" altLang="en-US" sz="2000" dirty="0" smtClean="0"/>
                        <a:t>，返回实际读取的数据长度</a:t>
                      </a:r>
                      <a:endParaRPr lang="zh-CN" altLang="en-US" sz="2000" dirty="0"/>
                    </a:p>
                  </a:txBody>
                  <a:tcPr/>
                </a:tc>
                <a:extLst>
                  <a:ext uri="{0D108BD9-81ED-4DB2-BD59-A6C34878D82A}">
                    <a16:rowId xmlns:a16="http://schemas.microsoft.com/office/drawing/2014/main" val="3722386266"/>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socket.recvfrom</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bufsize</a:t>
                      </a:r>
                      <a:r>
                        <a:rPr lang="en-US" altLang="zh-CN" sz="1800" kern="1200" dirty="0" smtClean="0">
                          <a:solidFill>
                            <a:schemeClr val="dk1"/>
                          </a:solidFill>
                          <a:effectLst/>
                          <a:latin typeface="+mn-lt"/>
                          <a:ea typeface="+mn-ea"/>
                          <a:cs typeface="+mn-cs"/>
                        </a:rPr>
                        <a:t>[, flags])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接收数据，返回</a:t>
                      </a:r>
                      <a:r>
                        <a:rPr lang="en-US" altLang="zh-CN" sz="2000" dirty="0" smtClean="0"/>
                        <a:t>(bytes</a:t>
                      </a:r>
                      <a:r>
                        <a:rPr lang="zh-CN" altLang="en-US" sz="2000" dirty="0" smtClean="0"/>
                        <a:t>对象</a:t>
                      </a:r>
                      <a:r>
                        <a:rPr lang="en-US" altLang="zh-CN" sz="2000" dirty="0" smtClean="0"/>
                        <a:t>,address)</a:t>
                      </a:r>
                      <a:endParaRPr lang="zh-CN" altLang="en-US" sz="2000" dirty="0"/>
                    </a:p>
                  </a:txBody>
                  <a:tcPr/>
                </a:tc>
                <a:extLst>
                  <a:ext uri="{0D108BD9-81ED-4DB2-BD59-A6C34878D82A}">
                    <a16:rowId xmlns:a16="http://schemas.microsoft.com/office/drawing/2014/main" val="1360783232"/>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socket.send</a:t>
                      </a:r>
                      <a:r>
                        <a:rPr lang="en-US" altLang="zh-CN" sz="1800" kern="1200" dirty="0" smtClean="0">
                          <a:solidFill>
                            <a:schemeClr val="dk1"/>
                          </a:solidFill>
                          <a:effectLst/>
                          <a:latin typeface="+mn-lt"/>
                          <a:ea typeface="+mn-ea"/>
                          <a:cs typeface="+mn-cs"/>
                        </a:rPr>
                        <a:t>(bytes[, flags])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发送数据，返回实际发送的字节数</a:t>
                      </a:r>
                      <a:endParaRPr lang="zh-CN" altLang="en-US" sz="2000" dirty="0"/>
                    </a:p>
                  </a:txBody>
                  <a:tcPr/>
                </a:tc>
                <a:extLst>
                  <a:ext uri="{0D108BD9-81ED-4DB2-BD59-A6C34878D82A}">
                    <a16:rowId xmlns:a16="http://schemas.microsoft.com/office/drawing/2014/main" val="3575951"/>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socket.sendall</a:t>
                      </a:r>
                      <a:r>
                        <a:rPr lang="en-US" altLang="zh-CN" sz="1800" kern="1200" dirty="0" smtClean="0">
                          <a:solidFill>
                            <a:schemeClr val="dk1"/>
                          </a:solidFill>
                          <a:effectLst/>
                          <a:latin typeface="+mn-lt"/>
                          <a:ea typeface="+mn-ea"/>
                          <a:cs typeface="+mn-cs"/>
                        </a:rPr>
                        <a:t>(bytes[, flags])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发送</a:t>
                      </a:r>
                      <a:r>
                        <a:rPr lang="en-US" altLang="zh-CN" sz="2000" dirty="0" smtClean="0"/>
                        <a:t>bytes</a:t>
                      </a:r>
                      <a:r>
                        <a:rPr lang="zh-CN" altLang="en-US" sz="2000" dirty="0" smtClean="0"/>
                        <a:t>中的所有数据</a:t>
                      </a:r>
                      <a:endParaRPr lang="zh-CN" altLang="en-US" sz="2000" dirty="0"/>
                    </a:p>
                  </a:txBody>
                  <a:tcPr/>
                </a:tc>
                <a:extLst>
                  <a:ext uri="{0D108BD9-81ED-4DB2-BD59-A6C34878D82A}">
                    <a16:rowId xmlns:a16="http://schemas.microsoft.com/office/drawing/2014/main" val="1373480073"/>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socket.sendto</a:t>
                      </a:r>
                      <a:r>
                        <a:rPr lang="en-US" altLang="zh-CN" sz="1800" kern="1200" dirty="0" smtClean="0">
                          <a:solidFill>
                            <a:schemeClr val="dk1"/>
                          </a:solidFill>
                          <a:effectLst/>
                          <a:latin typeface="+mn-lt"/>
                          <a:ea typeface="+mn-ea"/>
                          <a:cs typeface="+mn-cs"/>
                        </a:rPr>
                        <a:t>(bytes, [flags, ]address)</a:t>
                      </a:r>
                      <a:endParaRPr lang="zh-CN" altLang="zh-CN" sz="1800" kern="1200" dirty="0" smtClean="0">
                        <a:solidFill>
                          <a:schemeClr val="dk1"/>
                        </a:solidFill>
                        <a:effectLst/>
                        <a:latin typeface="+mn-lt"/>
                        <a:ea typeface="+mn-ea"/>
                        <a:cs typeface="+mn-cs"/>
                      </a:endParaRPr>
                    </a:p>
                  </a:txBody>
                  <a:tcPr/>
                </a:tc>
                <a:tc>
                  <a:txBody>
                    <a:bodyPr/>
                    <a:lstStyle/>
                    <a:p>
                      <a:r>
                        <a:rPr lang="zh-CN" altLang="en-US" sz="2000" dirty="0" smtClean="0"/>
                        <a:t>发送数据</a:t>
                      </a:r>
                      <a:r>
                        <a:rPr lang="en-US" altLang="zh-CN" sz="2000" dirty="0" smtClean="0"/>
                        <a:t>bytes</a:t>
                      </a:r>
                      <a:r>
                        <a:rPr lang="zh-CN" altLang="en-US" sz="2000" dirty="0" smtClean="0"/>
                        <a:t>到</a:t>
                      </a:r>
                      <a:r>
                        <a:rPr lang="en-US" altLang="zh-CN" sz="2000" dirty="0" smtClean="0"/>
                        <a:t>address</a:t>
                      </a:r>
                      <a:endParaRPr lang="zh-CN" altLang="en-US" sz="2000" dirty="0"/>
                    </a:p>
                  </a:txBody>
                  <a:tcPr/>
                </a:tc>
                <a:extLst>
                  <a:ext uri="{0D108BD9-81ED-4DB2-BD59-A6C34878D82A}">
                    <a16:rowId xmlns:a16="http://schemas.microsoft.com/office/drawing/2014/main" val="1084055010"/>
                  </a:ext>
                </a:extLst>
              </a:tr>
              <a:tr h="399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ntohs</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num</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ntohl</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num</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htons</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num</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htonl</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num</a:t>
                      </a:r>
                      <a:r>
                        <a:rPr lang="en-US" altLang="zh-CN" sz="1800" kern="1200" dirty="0" smtClean="0">
                          <a:solidFill>
                            <a:schemeClr val="dk1"/>
                          </a:solidFill>
                          <a:effectLst/>
                          <a:latin typeface="+mn-lt"/>
                          <a:ea typeface="+mn-ea"/>
                          <a:cs typeface="+mn-cs"/>
                        </a:rPr>
                        <a:t>)</a:t>
                      </a:r>
                      <a:endParaRPr lang="zh-CN" altLang="zh-CN" sz="1800" kern="1200" dirty="0" smtClean="0">
                        <a:solidFill>
                          <a:schemeClr val="dk1"/>
                        </a:solidFill>
                        <a:effectLst/>
                        <a:latin typeface="+mn-lt"/>
                        <a:ea typeface="+mn-ea"/>
                        <a:cs typeface="+mn-cs"/>
                      </a:endParaRPr>
                    </a:p>
                  </a:txBody>
                  <a:tcPr/>
                </a:tc>
                <a:tc>
                  <a:txBody>
                    <a:bodyPr/>
                    <a:lstStyle/>
                    <a:p>
                      <a:r>
                        <a:rPr lang="en-US" altLang="zh-CN" sz="2000" dirty="0" smtClean="0"/>
                        <a:t>16bit/32</a:t>
                      </a:r>
                      <a:r>
                        <a:rPr lang="zh-CN" altLang="en-US" sz="2000" dirty="0" smtClean="0"/>
                        <a:t>比特整数的网络字节与主机字节之间的转换</a:t>
                      </a:r>
                      <a:endParaRPr lang="zh-CN" altLang="en-US" sz="2000" dirty="0"/>
                    </a:p>
                  </a:txBody>
                  <a:tcPr/>
                </a:tc>
                <a:extLst>
                  <a:ext uri="{0D108BD9-81ED-4DB2-BD59-A6C34878D82A}">
                    <a16:rowId xmlns:a16="http://schemas.microsoft.com/office/drawing/2014/main" val="3239190221"/>
                  </a:ext>
                </a:extLst>
              </a:tr>
            </a:tbl>
          </a:graphicData>
        </a:graphic>
      </p:graphicFrame>
    </p:spTree>
    <p:extLst>
      <p:ext uri="{BB962C8B-B14F-4D97-AF65-F5344CB8AC3E}">
        <p14:creationId xmlns:p14="http://schemas.microsoft.com/office/powerpoint/2010/main" val="870875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8790</TotalTime>
  <Words>5055</Words>
  <Application>Microsoft Office PowerPoint</Application>
  <PresentationFormat>宽屏</PresentationFormat>
  <Paragraphs>875</Paragraphs>
  <Slides>41</Slides>
  <Notes>20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63" baseType="lpstr">
      <vt:lpstr>Gill Sans MT</vt:lpstr>
      <vt:lpstr>Maiandra GD</vt:lpstr>
      <vt:lpstr>Merriweather</vt:lpstr>
      <vt:lpstr>MS PGothic</vt:lpstr>
      <vt:lpstr>MS PGothic</vt:lpstr>
      <vt:lpstr>Yu Gothic</vt:lpstr>
      <vt:lpstr>等线</vt:lpstr>
      <vt:lpstr>等线 Light</vt:lpstr>
      <vt:lpstr>华文楷体</vt:lpstr>
      <vt:lpstr>隶书</vt:lpstr>
      <vt:lpstr>宋体</vt:lpstr>
      <vt:lpstr>Arial</vt:lpstr>
      <vt:lpstr>Cambria</vt:lpstr>
      <vt:lpstr>Courier New</vt:lpstr>
      <vt:lpstr>Garamond</vt:lpstr>
      <vt:lpstr>Symbol</vt:lpstr>
      <vt:lpstr>Tahoma</vt:lpstr>
      <vt:lpstr>Times New Roman</vt:lpstr>
      <vt:lpstr>Wingdings</vt:lpstr>
      <vt:lpstr>Office 主题​​</vt:lpstr>
      <vt:lpstr>VISIO</vt:lpstr>
      <vt:lpstr>公式</vt:lpstr>
      <vt:lpstr>第6章 端到端的运输协议</vt:lpstr>
      <vt:lpstr>第6章 端到端的运输协议</vt:lpstr>
      <vt:lpstr>TCP</vt:lpstr>
      <vt:lpstr>Internet参考模型: hour-glass model</vt:lpstr>
      <vt:lpstr>TCP（Transmission Control Protocol）</vt:lpstr>
      <vt:lpstr>TCP： 面向字节流的可靠数据传输</vt:lpstr>
      <vt:lpstr>TCP: PUSH和紧急数据功能</vt:lpstr>
      <vt:lpstr>Socket编程(Python)</vt:lpstr>
      <vt:lpstr>Socket编程(2)</vt:lpstr>
      <vt:lpstr>PowerPoint 演示文稿</vt:lpstr>
      <vt:lpstr>PowerPoint 演示文稿</vt:lpstr>
      <vt:lpstr>TCP</vt:lpstr>
      <vt:lpstr>可靠数据传输</vt:lpstr>
      <vt:lpstr>顺序号、确认号和接收窗口</vt:lpstr>
      <vt:lpstr>TCP段</vt:lpstr>
      <vt:lpstr>TCP段</vt:lpstr>
      <vt:lpstr>TCP选项</vt:lpstr>
      <vt:lpstr>TCP连接管理：连接建立</vt:lpstr>
      <vt:lpstr>连接建立：两次握手</vt:lpstr>
      <vt:lpstr>连接建立：三次握手</vt:lpstr>
      <vt:lpstr>连接建立：三次握手过程</vt:lpstr>
      <vt:lpstr>连接建立：三次握手过程，连接建立冲突</vt:lpstr>
      <vt:lpstr>TCP连接建立阶段的状态图</vt:lpstr>
      <vt:lpstr>IP Spoofing Attack</vt:lpstr>
      <vt:lpstr>TCP SYN Flooding Attack</vt:lpstr>
      <vt:lpstr>SYN Cookies</vt:lpstr>
      <vt:lpstr>释放连接</vt:lpstr>
      <vt:lpstr>释放连接: Client 主动关闭连接</vt:lpstr>
      <vt:lpstr>释放连接: Client 主动关闭连接</vt:lpstr>
      <vt:lpstr>释放连接: 双方同时主动关闭连接</vt:lpstr>
      <vt:lpstr>TCP连接释放阶段的状态图</vt:lpstr>
      <vt:lpstr>TCP状态</vt:lpstr>
      <vt:lpstr>TCP RST攻击 </vt:lpstr>
      <vt:lpstr>Half-open连接</vt:lpstr>
      <vt:lpstr>直接(abortive) 关闭连接</vt:lpstr>
      <vt:lpstr>TCP重传超时</vt:lpstr>
      <vt:lpstr>TCP重传超时</vt:lpstr>
      <vt:lpstr>TCP KeepAlive</vt:lpstr>
      <vt:lpstr>TCP计时器</vt:lpstr>
      <vt:lpstr>netstat和lsof  </vt:lpstr>
      <vt:lpstr>nc(netcat)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端到端的运输协议</dc:title>
  <dc:creator>Dilin Mao</dc:creator>
  <cp:lastModifiedBy>Dilin Mao</cp:lastModifiedBy>
  <cp:revision>277</cp:revision>
  <dcterms:created xsi:type="dcterms:W3CDTF">2016-09-21T00:59:47Z</dcterms:created>
  <dcterms:modified xsi:type="dcterms:W3CDTF">2017-10-12T16:44:31Z</dcterms:modified>
</cp:coreProperties>
</file>